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68" r:id="rId3"/>
    <p:sldId id="270" r:id="rId4"/>
    <p:sldId id="278" r:id="rId5"/>
    <p:sldId id="276" r:id="rId6"/>
    <p:sldId id="281" r:id="rId7"/>
    <p:sldId id="284" r:id="rId8"/>
    <p:sldId id="282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33CC"/>
    <a:srgbClr val="BE02B1"/>
    <a:srgbClr val="33CCCC"/>
    <a:srgbClr val="00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 varScale="1">
        <p:scale>
          <a:sx n="115" d="100"/>
          <a:sy n="115" d="100"/>
        </p:scale>
        <p:origin x="39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38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9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5305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5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2915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9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479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3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7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5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44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4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07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2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9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9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06/01/2026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9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2149240" y="1957829"/>
            <a:ext cx="7213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oán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0" y="3228623"/>
            <a:ext cx="11074400" cy="589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(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123)</a:t>
            </a:r>
          </a:p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</a:t>
            </a:r>
          </a:p>
          <a:p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4AB36B-8CE7-4D64-9BED-428CF6928A3F}"/>
              </a:ext>
            </a:extLst>
          </p:cNvPr>
          <p:cNvSpPr txBox="1"/>
          <p:nvPr/>
        </p:nvSpPr>
        <p:spPr>
          <a:xfrm>
            <a:off x="2314222" y="1232957"/>
            <a:ext cx="79925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hai ngày 28 tháng 2 năm 2022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479973" y="5519209"/>
            <a:ext cx="403117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32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(a x b x 2)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444137" y="387424"/>
            <a:ext cx="3605349" cy="1205801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Khởi</a:t>
            </a:r>
            <a:r>
              <a:rPr kumimoji="0" lang="en-US" sz="36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động</a:t>
            </a:r>
            <a:endParaRPr kumimoji="0" lang="en-US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67286" y="1223890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11015" y="1839350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vi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63412" y="3590044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307141" y="4322979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88312" y="2855349"/>
            <a:ext cx="4184088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>
                <a:solidFill>
                  <a:srgbClr val="FF0000"/>
                </a:solidFill>
              </a:rPr>
              <a:t>xq</a:t>
            </a:r>
            <a:r>
              <a:rPr lang="en-US" sz="3200" b="1" dirty="0">
                <a:solidFill>
                  <a:srgbClr val="FF0000"/>
                </a:solidFill>
              </a:rPr>
              <a:t> = (a +b ) x 2 x c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8" grpId="0"/>
      <p:bldP spid="20" grpId="0"/>
      <p:bldP spid="21" grpId="0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64418" y="466092"/>
            <a:ext cx="11548570" cy="1321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95585" y="1448064"/>
            <a:ext cx="11685227" cy="158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96872" y="2708145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err="1">
                <a:solidFill>
                  <a:srgbClr val="FF0000"/>
                </a:solidFill>
              </a:rPr>
              <a:t>S</a:t>
            </a:r>
            <a:r>
              <a:rPr lang="en-US" sz="3200" b="1" baseline="-25000" err="1">
                <a:solidFill>
                  <a:srgbClr val="FF0000"/>
                </a:solidFill>
              </a:rPr>
              <a:t>xq</a:t>
            </a:r>
            <a:r>
              <a:rPr lang="en-US" sz="3200" b="1">
                <a:solidFill>
                  <a:srgbClr val="FF0000"/>
                </a:solidFill>
              </a:rPr>
              <a:t> = a x a x 4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35275" y="3484971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79006" y="4266675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13095" y="5273081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S</a:t>
            </a:r>
            <a:r>
              <a:rPr lang="en-US" sz="3200" b="1" baseline="-25000">
                <a:solidFill>
                  <a:srgbClr val="FF0000"/>
                </a:solidFill>
              </a:rPr>
              <a:t>tp</a:t>
            </a:r>
            <a:r>
              <a:rPr lang="en-US" sz="3200" b="1">
                <a:solidFill>
                  <a:srgbClr val="FF0000"/>
                </a:solidFill>
              </a:rPr>
              <a:t> = a x a x 6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2" grpId="0" animBg="1"/>
      <p:bldP spid="17" grpId="0"/>
      <p:bldP spid="19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643430" y="3470810"/>
            <a:ext cx="11548570" cy="1321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26310" y="704433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473613" y="1289169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(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1375" y="3052685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V = a x b x c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67286" y="4569693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cạnh</a:t>
            </a:r>
            <a:r>
              <a:rPr lang="en-US" sz="28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01375" y="5558120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V = a x a x a</a:t>
            </a:r>
          </a:p>
        </p:txBody>
      </p:sp>
    </p:spTree>
    <p:extLst>
      <p:ext uri="{BB962C8B-B14F-4D97-AF65-F5344CB8AC3E}">
        <p14:creationId xmlns:p14="http://schemas.microsoft.com/office/powerpoint/2010/main" val="76573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7607" y="997821"/>
            <a:ext cx="9795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2,5cm.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8716" y="2121207"/>
            <a:ext cx="2622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0069" y="2721371"/>
            <a:ext cx="8641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2,5 x 2,5 = 6,25 ( 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40069" y="3706260"/>
            <a:ext cx="8641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2,5 x 2,5 x 6 = 37,5 ( 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8629" y="4691149"/>
            <a:ext cx="8641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2,5 x 2,5 x 2,5 = 15,625 ( 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40069" y="5706820"/>
            <a:ext cx="97446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S1mặt: 6,25cm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37,5cm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V: 15,625cm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424030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2939992"/>
              </p:ext>
            </p:extLst>
          </p:nvPr>
        </p:nvGraphicFramePr>
        <p:xfrm>
          <a:off x="1304107" y="1060863"/>
          <a:ext cx="9433561" cy="5483352"/>
        </p:xfrm>
        <a:graphic>
          <a:graphicData uri="http://schemas.openxmlformats.org/drawingml/2006/table">
            <a:tbl>
              <a:tblPr/>
              <a:tblGrid>
                <a:gridCol w="4664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8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Hình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hộp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chữ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nhật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dài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rộng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Chiều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cao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Diện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tích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mặt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đáy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Diện tích xung quanh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Thể tích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Text Box 145"/>
          <p:cNvSpPr txBox="1">
            <a:spLocks noChangeArrowheads="1"/>
          </p:cNvSpPr>
          <p:nvPr/>
        </p:nvSpPr>
        <p:spPr bwMode="auto">
          <a:xfrm>
            <a:off x="7658462" y="3969043"/>
            <a:ext cx="2353491" cy="118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b="1" dirty="0"/>
              <a:t>110cm</a:t>
            </a:r>
            <a:r>
              <a:rPr lang="en-US" altLang="en-US" sz="3200" b="1" baseline="30000" dirty="0"/>
              <a:t>2</a:t>
            </a:r>
            <a:endParaRPr lang="en-US" altLang="en-US" sz="3200" b="1" dirty="0"/>
          </a:p>
          <a:p>
            <a:endParaRPr lang="en-US" altLang="en-US" sz="2000" dirty="0"/>
          </a:p>
        </p:txBody>
      </p:sp>
      <p:sp>
        <p:nvSpPr>
          <p:cNvPr id="9" name="Text Box 146"/>
          <p:cNvSpPr txBox="1">
            <a:spLocks noChangeArrowheads="1"/>
          </p:cNvSpPr>
          <p:nvPr/>
        </p:nvSpPr>
        <p:spPr bwMode="auto">
          <a:xfrm>
            <a:off x="7712165" y="4742678"/>
            <a:ext cx="1674949" cy="118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b="1" dirty="0"/>
              <a:t>252cm</a:t>
            </a:r>
            <a:r>
              <a:rPr lang="en-US" altLang="en-US" sz="3200" b="1" baseline="30000" dirty="0"/>
              <a:t>2</a:t>
            </a:r>
            <a:endParaRPr lang="en-US" altLang="en-US" sz="3200" b="1" dirty="0"/>
          </a:p>
          <a:p>
            <a:endParaRPr lang="en-US" altLang="en-US" sz="2000" dirty="0"/>
          </a:p>
        </p:txBody>
      </p:sp>
      <p:sp>
        <p:nvSpPr>
          <p:cNvPr id="10" name="Text Box 147"/>
          <p:cNvSpPr txBox="1">
            <a:spLocks noChangeArrowheads="1"/>
          </p:cNvSpPr>
          <p:nvPr/>
        </p:nvSpPr>
        <p:spPr bwMode="auto">
          <a:xfrm>
            <a:off x="7808684" y="5516313"/>
            <a:ext cx="2053046" cy="118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6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 b="1" dirty="0"/>
              <a:t>660cm</a:t>
            </a:r>
            <a:r>
              <a:rPr lang="en-US" altLang="en-US" sz="3200" b="1" baseline="30000" dirty="0"/>
              <a:t>3</a:t>
            </a:r>
            <a:endParaRPr lang="en-US" altLang="en-US" sz="3200" b="1" dirty="0"/>
          </a:p>
          <a:p>
            <a:endParaRPr lang="en-US" altLang="en-US" sz="2000" dirty="0"/>
          </a:p>
        </p:txBody>
      </p:sp>
      <p:graphicFrame>
        <p:nvGraphicFramePr>
          <p:cNvPr id="17" name="Object 159"/>
          <p:cNvGraphicFramePr>
            <a:graphicFrameLocks noChangeAspect="1"/>
          </p:cNvGraphicFramePr>
          <p:nvPr/>
        </p:nvGraphicFramePr>
        <p:xfrm>
          <a:off x="3429000" y="19685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14390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9685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952500" y="439449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5270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2"/>
          <p:cNvGrpSpPr>
            <a:grpSpLocks/>
          </p:cNvGrpSpPr>
          <p:nvPr/>
        </p:nvGrpSpPr>
        <p:grpSpPr bwMode="auto">
          <a:xfrm>
            <a:off x="2438400" y="4548415"/>
            <a:ext cx="2730500" cy="1663700"/>
            <a:chOff x="2592" y="2408"/>
            <a:chExt cx="1720" cy="1048"/>
          </a:xfrm>
        </p:grpSpPr>
        <p:sp>
          <p:nvSpPr>
            <p:cNvPr id="16393" name="Rectangle 23" descr="Oak"/>
            <p:cNvSpPr>
              <a:spLocks noChangeArrowheads="1"/>
            </p:cNvSpPr>
            <p:nvPr/>
          </p:nvSpPr>
          <p:spPr bwMode="auto">
            <a:xfrm>
              <a:off x="2872" y="2408"/>
              <a:ext cx="1440" cy="768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CC99"/>
              </a:extrusionClr>
              <a:contourClr>
                <a:srgbClr val="FFFFFF"/>
              </a:contourClr>
            </a:sp3d>
          </p:spPr>
          <p:txBody>
            <a:bodyPr wrap="none" anchor="ctr">
              <a:flatTx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4" name="Rectangle 24" descr="Oak"/>
            <p:cNvSpPr>
              <a:spLocks noChangeArrowheads="1"/>
            </p:cNvSpPr>
            <p:nvPr/>
          </p:nvSpPr>
          <p:spPr bwMode="auto">
            <a:xfrm>
              <a:off x="2592" y="3312"/>
              <a:ext cx="1440" cy="144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  <a:contourClr>
                <a:srgbClr val="FFFFFF"/>
              </a:contourClr>
            </a:sp3d>
          </p:spPr>
          <p:txBody>
            <a:bodyPr wrap="none" anchor="ctr">
              <a:flatTx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395" name="AutoShape 25" descr="Oak"/>
            <p:cNvSpPr>
              <a:spLocks noChangeArrowheads="1"/>
            </p:cNvSpPr>
            <p:nvPr/>
          </p:nvSpPr>
          <p:spPr bwMode="auto">
            <a:xfrm>
              <a:off x="2592" y="2688"/>
              <a:ext cx="768" cy="624"/>
            </a:xfrm>
            <a:prstGeom prst="flowChartProcess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243000" prstMaterial="legacyMatte">
              <a:bevelT w="13500" h="13500" prst="angle"/>
              <a:bevelB w="13500" h="13500" prst="angle"/>
              <a:extrusionClr>
                <a:srgbClr val="FFCC99"/>
              </a:extrusionClr>
              <a:contourClr>
                <a:srgbClr val="FFFFFF"/>
              </a:contourClr>
            </a:sp3d>
          </p:spPr>
          <p:txBody>
            <a:bodyPr wrap="none" anchor="ctr">
              <a:flatTx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6387" name="Text Box 26"/>
          <p:cNvSpPr txBox="1">
            <a:spLocks noChangeArrowheads="1"/>
          </p:cNvSpPr>
          <p:nvPr/>
        </p:nvSpPr>
        <p:spPr bwMode="auto">
          <a:xfrm>
            <a:off x="3352800" y="6226403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9cm</a:t>
            </a:r>
          </a:p>
        </p:txBody>
      </p:sp>
      <p:sp>
        <p:nvSpPr>
          <p:cNvPr id="16388" name="Text Box 27"/>
          <p:cNvSpPr txBox="1">
            <a:spLocks noChangeArrowheads="1"/>
          </p:cNvSpPr>
          <p:nvPr/>
        </p:nvSpPr>
        <p:spPr bwMode="auto">
          <a:xfrm>
            <a:off x="5181600" y="5616803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6cm</a:t>
            </a:r>
          </a:p>
        </p:txBody>
      </p:sp>
      <p:sp>
        <p:nvSpPr>
          <p:cNvPr id="16389" name="Text Box 28"/>
          <p:cNvSpPr txBox="1">
            <a:spLocks noChangeArrowheads="1"/>
          </p:cNvSpPr>
          <p:nvPr/>
        </p:nvSpPr>
        <p:spPr bwMode="auto">
          <a:xfrm>
            <a:off x="5410200" y="4854803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5cm</a:t>
            </a:r>
          </a:p>
        </p:txBody>
      </p:sp>
      <p:sp>
        <p:nvSpPr>
          <p:cNvPr id="3081" name="Rectangle 9" descr="Oak"/>
          <p:cNvSpPr>
            <a:spLocks noChangeArrowheads="1"/>
          </p:cNvSpPr>
          <p:nvPr/>
        </p:nvSpPr>
        <p:spPr bwMode="auto">
          <a:xfrm>
            <a:off x="3644900" y="4992915"/>
            <a:ext cx="1081088" cy="10033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243000" prstMaterial="legacyMatte">
            <a:bevelT w="13500" h="13500" prst="angle"/>
            <a:bevelB w="13500" h="13500" prst="angle"/>
            <a:extrusionClr>
              <a:srgbClr val="FFCC99"/>
            </a:extrusionClr>
            <a:contourClr>
              <a:srgbClr val="FFFFFF"/>
            </a:contourClr>
          </a:sp3d>
        </p:spPr>
        <p:txBody>
          <a:bodyPr wrap="none" anchor="ctr">
            <a:flatTx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8287657" y="5221515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4cm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9886" y="1074057"/>
            <a:ext cx="898434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: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4cm.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189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0.43268 -0.00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28" y="-4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1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74600" y="1464609"/>
            <a:ext cx="2961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4373" y="2110083"/>
            <a:ext cx="86253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9 x 6 x 5 = 270 (cm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24373" y="3089941"/>
            <a:ext cx="86253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4 x 4 x 4 = 64 (cm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24372" y="4127751"/>
            <a:ext cx="86253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270 - 64 = 206 (cm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8064" y="5165561"/>
            <a:ext cx="8625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206 (cm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359264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1775</TotalTime>
  <Words>561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Times New Roman</vt:lpstr>
      <vt:lpstr>Trebuchet MS</vt:lpstr>
      <vt:lpstr>Wingdings</vt:lpstr>
      <vt:lpstr>Wingdings 3</vt:lpstr>
      <vt:lpstr>Facet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163</cp:revision>
  <dcterms:created xsi:type="dcterms:W3CDTF">2017-11-24T09:12:01Z</dcterms:created>
  <dcterms:modified xsi:type="dcterms:W3CDTF">2026-01-06T08:52:39Z</dcterms:modified>
</cp:coreProperties>
</file>