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9" r:id="rId3"/>
    <p:sldId id="308" r:id="rId4"/>
    <p:sldId id="257" r:id="rId5"/>
    <p:sldId id="269" r:id="rId6"/>
    <p:sldId id="260" r:id="rId7"/>
    <p:sldId id="262" r:id="rId8"/>
    <p:sldId id="261" r:id="rId9"/>
    <p:sldId id="275" r:id="rId10"/>
    <p:sldId id="265" r:id="rId11"/>
    <p:sldId id="263" r:id="rId12"/>
    <p:sldId id="276" r:id="rId13"/>
    <p:sldId id="271" r:id="rId14"/>
    <p:sldId id="267" r:id="rId15"/>
    <p:sldId id="280" r:id="rId16"/>
    <p:sldId id="274" r:id="rId17"/>
    <p:sldId id="279" r:id="rId18"/>
    <p:sldId id="281" r:id="rId19"/>
    <p:sldId id="277" r:id="rId20"/>
    <p:sldId id="282" r:id="rId21"/>
    <p:sldId id="264" r:id="rId22"/>
    <p:sldId id="278" r:id="rId23"/>
    <p:sldId id="273"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Mali Bold" panose="020B0604020202020204" charset="-3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211E"/>
    <a:srgbClr val="FEE6AD"/>
    <a:srgbClr val="F46E1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1149A-6001-47CB-9FC7-1D8A3DE3163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4B148-0822-4F53-B30E-EFEECD2869F5}" type="slidenum">
              <a:rPr lang="en-US" smtClean="0"/>
              <a:t>‹#›</a:t>
            </a:fld>
            <a:endParaRPr lang="en-US"/>
          </a:p>
        </p:txBody>
      </p:sp>
    </p:spTree>
    <p:extLst>
      <p:ext uri="{BB962C8B-B14F-4D97-AF65-F5344CB8AC3E}">
        <p14:creationId xmlns:p14="http://schemas.microsoft.com/office/powerpoint/2010/main" val="207225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3</a:t>
            </a:fld>
            <a:endParaRPr lang="zh-CN" altLang="en-US"/>
          </a:p>
        </p:txBody>
      </p:sp>
    </p:spTree>
    <p:extLst>
      <p:ext uri="{BB962C8B-B14F-4D97-AF65-F5344CB8AC3E}">
        <p14:creationId xmlns:p14="http://schemas.microsoft.com/office/powerpoint/2010/main" val="268312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7D814D5-1E87-4A47-A030-014066B277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92960" y="479106"/>
            <a:ext cx="3357113" cy="4306599"/>
          </a:xfrm>
          <a:prstGeom prst="rect">
            <a:avLst/>
          </a:prstGeom>
        </p:spPr>
      </p:pic>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5389222"/>
            <a:ext cx="12407705" cy="4897779"/>
          </a:xfrm>
          <a:prstGeom prst="rect">
            <a:avLst/>
          </a:prstGeom>
        </p:spPr>
      </p:pic>
      <p:pic>
        <p:nvPicPr>
          <p:cNvPr id="11" name="图片 10">
            <a:extLst>
              <a:ext uri="{FF2B5EF4-FFF2-40B4-BE49-F238E27FC236}">
                <a16:creationId xmlns:a16="http://schemas.microsoft.com/office/drawing/2014/main" id="{B4A0E83D-FE5E-4CA4-89CE-81B5A2C3407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5540" y="2897918"/>
            <a:ext cx="2781381" cy="2491304"/>
          </a:xfrm>
          <a:prstGeom prst="rect">
            <a:avLst/>
          </a:prstGeom>
        </p:spPr>
      </p:pic>
      <p:pic>
        <p:nvPicPr>
          <p:cNvPr id="14" name="图片 13">
            <a:extLst>
              <a:ext uri="{FF2B5EF4-FFF2-40B4-BE49-F238E27FC236}">
                <a16:creationId xmlns:a16="http://schemas.microsoft.com/office/drawing/2014/main" id="{C95DF811-E799-4A4C-860C-06CDFB1914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797379" y="540350"/>
            <a:ext cx="2960544" cy="1883984"/>
          </a:xfrm>
          <a:prstGeom prst="rect">
            <a:avLst/>
          </a:prstGeom>
        </p:spPr>
      </p:pic>
      <p:pic>
        <p:nvPicPr>
          <p:cNvPr id="16" name="图片 15">
            <a:extLst>
              <a:ext uri="{FF2B5EF4-FFF2-40B4-BE49-F238E27FC236}">
                <a16:creationId xmlns:a16="http://schemas.microsoft.com/office/drawing/2014/main" id="{21E0D7BF-540B-4FD5-89EF-78E96ED55C6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483109" y="372903"/>
            <a:ext cx="2609850" cy="1409700"/>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3312918" y="2007096"/>
            <a:ext cx="11662164" cy="4896354"/>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700"/>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700"/>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4888009" y="0"/>
            <a:ext cx="8511983" cy="3042111"/>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grpSp>
      <p:pic>
        <p:nvPicPr>
          <p:cNvPr id="6" name="图片 5" descr="图片包含 餐桌&#10;&#10;描述已自动生成">
            <a:extLst>
              <a:ext uri="{FF2B5EF4-FFF2-40B4-BE49-F238E27FC236}">
                <a16:creationId xmlns:a16="http://schemas.microsoft.com/office/drawing/2014/main" id="{53898FB1-6087-4E56-A6FF-725ADB076CC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2723245" y="5471565"/>
            <a:ext cx="5564756" cy="4733094"/>
          </a:xfrm>
          <a:prstGeom prst="rect">
            <a:avLst/>
          </a:prstGeom>
        </p:spPr>
      </p:pic>
      <p:pic>
        <p:nvPicPr>
          <p:cNvPr id="17" name="图片 16">
            <a:extLst>
              <a:ext uri="{FF2B5EF4-FFF2-40B4-BE49-F238E27FC236}">
                <a16:creationId xmlns:a16="http://schemas.microsoft.com/office/drawing/2014/main" id="{14489620-0725-482A-BC74-E0E25AEE5F1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10950954" y="7764956"/>
            <a:ext cx="1797849" cy="1724963"/>
          </a:xfrm>
          <a:prstGeom prst="rect">
            <a:avLst/>
          </a:prstGeom>
        </p:spPr>
      </p:pic>
    </p:spTree>
    <p:extLst>
      <p:ext uri="{BB962C8B-B14F-4D97-AF65-F5344CB8AC3E}">
        <p14:creationId xmlns:p14="http://schemas.microsoft.com/office/powerpoint/2010/main" val="7737725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5.svg"/><Relationship Id="rId7" Type="http://schemas.openxmlformats.org/officeDocument/2006/relationships/image" Target="../media/image8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4.png"/><Relationship Id="rId3" Type="http://schemas.openxmlformats.org/officeDocument/2006/relationships/image" Target="../media/image69.svg"/><Relationship Id="rId7" Type="http://schemas.openxmlformats.org/officeDocument/2006/relationships/image" Target="../media/image56.svg"/><Relationship Id="rId12" Type="http://schemas.openxmlformats.org/officeDocument/2006/relationships/image" Target="../media/image8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3.svg"/><Relationship Id="rId5" Type="http://schemas.openxmlformats.org/officeDocument/2006/relationships/image" Target="../media/image9.svg"/><Relationship Id="rId15" Type="http://schemas.openxmlformats.org/officeDocument/2006/relationships/image" Target="../media/image41.svg"/><Relationship Id="rId10" Type="http://schemas.openxmlformats.org/officeDocument/2006/relationships/image" Target="../media/image72.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3.svg"/><Relationship Id="rId3" Type="http://schemas.openxmlformats.org/officeDocument/2006/relationships/image" Target="../media/image69.svg"/><Relationship Id="rId7" Type="http://schemas.openxmlformats.org/officeDocument/2006/relationships/image" Target="../media/image56.svg"/><Relationship Id="rId12" Type="http://schemas.openxmlformats.org/officeDocument/2006/relationships/image" Target="../media/image72.png"/><Relationship Id="rId17" Type="http://schemas.openxmlformats.org/officeDocument/2006/relationships/image" Target="../media/image88.svg"/><Relationship Id="rId2" Type="http://schemas.openxmlformats.org/officeDocument/2006/relationships/image" Target="../media/image68.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86.svg"/><Relationship Id="rId10" Type="http://schemas.openxmlformats.org/officeDocument/2006/relationships/image" Target="../media/image82.png"/><Relationship Id="rId4" Type="http://schemas.openxmlformats.org/officeDocument/2006/relationships/image" Target="../media/image8.png"/><Relationship Id="rId9" Type="http://schemas.openxmlformats.org/officeDocument/2006/relationships/image" Target="../media/image41.svg"/><Relationship Id="rId1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svg"/><Relationship Id="rId7" Type="http://schemas.openxmlformats.org/officeDocument/2006/relationships/image" Target="../media/image92.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58.svg"/><Relationship Id="rId5" Type="http://schemas.openxmlformats.org/officeDocument/2006/relationships/image" Target="../media/image41.svg"/><Relationship Id="rId10"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5.svg"/><Relationship Id="rId7" Type="http://schemas.openxmlformats.org/officeDocument/2006/relationships/image" Target="../media/image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41.svg"/><Relationship Id="rId3" Type="http://schemas.openxmlformats.org/officeDocument/2006/relationships/image" Target="../media/image69.svg"/><Relationship Id="rId7" Type="http://schemas.openxmlformats.org/officeDocument/2006/relationships/image" Target="../media/image56.svg"/><Relationship Id="rId12" Type="http://schemas.openxmlformats.org/officeDocument/2006/relationships/image" Target="../media/image40.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3.svg"/><Relationship Id="rId5" Type="http://schemas.openxmlformats.org/officeDocument/2006/relationships/image" Target="../media/image9.svg"/><Relationship Id="rId15" Type="http://schemas.openxmlformats.org/officeDocument/2006/relationships/image" Target="../media/image100.png"/><Relationship Id="rId10" Type="http://schemas.openxmlformats.org/officeDocument/2006/relationships/image" Target="../media/image72.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99.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2.png"/><Relationship Id="rId3" Type="http://schemas.openxmlformats.org/officeDocument/2006/relationships/image" Target="../media/image69.svg"/><Relationship Id="rId7" Type="http://schemas.openxmlformats.org/officeDocument/2006/relationships/image" Target="../media/image56.svg"/><Relationship Id="rId12" Type="http://schemas.openxmlformats.org/officeDocument/2006/relationships/image" Target="../media/image101.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3.svg"/><Relationship Id="rId5" Type="http://schemas.openxmlformats.org/officeDocument/2006/relationships/image" Target="../media/image9.svg"/><Relationship Id="rId15" Type="http://schemas.openxmlformats.org/officeDocument/2006/relationships/image" Target="../media/image41.svg"/><Relationship Id="rId10" Type="http://schemas.openxmlformats.org/officeDocument/2006/relationships/image" Target="../media/image72.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4.svg"/><Relationship Id="rId7" Type="http://schemas.openxmlformats.org/officeDocument/2006/relationships/image" Target="../media/image41.svg"/><Relationship Id="rId12"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13.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07.png"/><Relationship Id="rId3" Type="http://schemas.openxmlformats.org/officeDocument/2006/relationships/image" Target="../media/image104.svg"/><Relationship Id="rId7" Type="http://schemas.openxmlformats.org/officeDocument/2006/relationships/image" Target="../media/image41.svg"/><Relationship Id="rId12"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13.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15.svg"/><Relationship Id="rId14" Type="http://schemas.openxmlformats.org/officeDocument/2006/relationships/image" Target="../media/image108.svg"/></Relationships>
</file>

<file path=ppt/slides/_rels/slide2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41.svg"/><Relationship Id="rId3" Type="http://schemas.openxmlformats.org/officeDocument/2006/relationships/image" Target="../media/image110.svg"/><Relationship Id="rId7" Type="http://schemas.openxmlformats.org/officeDocument/2006/relationships/image" Target="../media/image112.svg"/><Relationship Id="rId12" Type="http://schemas.openxmlformats.org/officeDocument/2006/relationships/image" Target="../media/image4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9.svg"/><Relationship Id="rId15" Type="http://schemas.openxmlformats.org/officeDocument/2006/relationships/image" Target="../media/image118.svg"/><Relationship Id="rId10" Type="http://schemas.openxmlformats.org/officeDocument/2006/relationships/image" Target="../media/image115.png"/><Relationship Id="rId4" Type="http://schemas.openxmlformats.org/officeDocument/2006/relationships/image" Target="../media/image8.png"/><Relationship Id="rId9" Type="http://schemas.openxmlformats.org/officeDocument/2006/relationships/image" Target="../media/image114.svg"/><Relationship Id="rId14"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38.svg"/><Relationship Id="rId12" Type="http://schemas.openxmlformats.org/officeDocument/2006/relationships/image" Target="../media/image40.png"/><Relationship Id="rId17" Type="http://schemas.openxmlformats.org/officeDocument/2006/relationships/image" Target="../media/image44.svg"/><Relationship Id="rId2" Type="http://schemas.openxmlformats.org/officeDocument/2006/relationships/image" Target="../media/image35.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15.sv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2.sv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41.svg"/><Relationship Id="rId3" Type="http://schemas.openxmlformats.org/officeDocument/2006/relationships/image" Target="../media/image120.svg"/><Relationship Id="rId7" Type="http://schemas.openxmlformats.org/officeDocument/2006/relationships/image" Target="../media/image32.svg"/><Relationship Id="rId12" Type="http://schemas.openxmlformats.org/officeDocument/2006/relationships/image" Target="../media/image4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9.svg"/><Relationship Id="rId5" Type="http://schemas.openxmlformats.org/officeDocument/2006/relationships/image" Target="../media/image38.svg"/><Relationship Id="rId1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37.png"/><Relationship Id="rId9" Type="http://schemas.openxmlformats.org/officeDocument/2006/relationships/image" Target="../media/image44.sv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38.svg"/><Relationship Id="rId12" Type="http://schemas.openxmlformats.org/officeDocument/2006/relationships/image" Target="../media/image40.png"/><Relationship Id="rId17" Type="http://schemas.openxmlformats.org/officeDocument/2006/relationships/image" Target="../media/image44.svg"/><Relationship Id="rId2" Type="http://schemas.openxmlformats.org/officeDocument/2006/relationships/image" Target="../media/image35.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15.sv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2.svg"/><Relationship Id="rId1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1.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11.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10.png"/><Relationship Id="rId9" Type="http://schemas.openxmlformats.org/officeDocument/2006/relationships/image" Target="../media/image48.sv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svg"/><Relationship Id="rId7" Type="http://schemas.openxmlformats.org/officeDocument/2006/relationships/image" Target="../media/image5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svg"/><Relationship Id="rId7" Type="http://schemas.openxmlformats.org/officeDocument/2006/relationships/image" Target="../media/image63.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25.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8.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57.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9.svg"/><Relationship Id="rId5" Type="http://schemas.openxmlformats.org/officeDocument/2006/relationships/image" Target="../media/image71.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8.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57.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9.svg"/><Relationship Id="rId5" Type="http://schemas.openxmlformats.org/officeDocument/2006/relationships/image" Target="../media/image71.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186142" y="-36612"/>
            <a:ext cx="7893638"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8212576" cy="8378598"/>
          </a:xfrm>
          <a:prstGeom prst="rect">
            <a:avLst/>
          </a:prstGeom>
        </p:spPr>
      </p:pic>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27855" y="682608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5">
            <a:extLst>
              <a:ext uri="{FF2B5EF4-FFF2-40B4-BE49-F238E27FC236}">
                <a16:creationId xmlns:a16="http://schemas.microsoft.com/office/drawing/2014/main" id="{7EFD216F-E826-4DCF-8890-7533FFFAFCD9}"/>
              </a:ext>
            </a:extLst>
          </p:cNvPr>
          <p:cNvSpPr txBox="1"/>
          <p:nvPr/>
        </p:nvSpPr>
        <p:spPr>
          <a:xfrm>
            <a:off x="348982" y="3530950"/>
            <a:ext cx="17590036" cy="2539157"/>
          </a:xfrm>
          <a:prstGeom prst="rect">
            <a:avLst/>
          </a:prstGeom>
        </p:spPr>
        <p:txBody>
          <a:bodyPr wrap="square" lIns="0" tIns="0" rIns="0" bIns="0" rtlCol="0" anchor="t">
            <a:spAutoFit/>
          </a:bodyPr>
          <a:lstStyle/>
          <a:p>
            <a:pPr algn="ctr">
              <a:lnSpc>
                <a:spcPts val="9900"/>
              </a:lnSpc>
            </a:pPr>
            <a:r>
              <a:rPr lang="en-US" sz="8000" b="1" dirty="0">
                <a:solidFill>
                  <a:srgbClr val="7B211E"/>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269003"/>
            <a:ext cx="1097730" cy="1026378"/>
          </a:xfrm>
          <a:prstGeom prst="rect">
            <a:avLst/>
          </a:prstGeom>
        </p:spPr>
      </p:pic>
      <p:sp>
        <p:nvSpPr>
          <p:cNvPr id="11" name="TextBox 5"/>
          <p:cNvSpPr txBox="1"/>
          <p:nvPr/>
        </p:nvSpPr>
        <p:spPr>
          <a:xfrm>
            <a:off x="669059" y="269003"/>
            <a:ext cx="16590241" cy="1343894"/>
          </a:xfrm>
          <a:prstGeom prst="rect">
            <a:avLst/>
          </a:prstGeom>
        </p:spPr>
        <p:txBody>
          <a:bodyPr wrap="square" lIns="0" tIns="0" rIns="0" bIns="0" rtlCol="0" anchor="t">
            <a:spAutoFit/>
          </a:bodyPr>
          <a:lstStyle/>
          <a:p>
            <a:pPr lvl="0" algn="ctr">
              <a:lnSpc>
                <a:spcPts val="12000"/>
              </a:lnSpc>
              <a:spcBef>
                <a:spcPct val="0"/>
              </a:spcBef>
            </a:pPr>
            <a:r>
              <a:rPr lang="en-US" sz="6500" b="1" dirty="0">
                <a:solidFill>
                  <a:schemeClr val="bg1"/>
                </a:solidFill>
                <a:latin typeface="Arial" panose="020B0604020202020204" pitchFamily="34" charset="0"/>
                <a:cs typeface="Arial" panose="020B0604020202020204" pitchFamily="34" charset="0"/>
              </a:rPr>
              <a:t>2. </a:t>
            </a:r>
            <a:r>
              <a:rPr lang="en-US" sz="6500" b="1" dirty="0" err="1">
                <a:solidFill>
                  <a:schemeClr val="bg1"/>
                </a:solidFill>
                <a:latin typeface="Arial" panose="020B0604020202020204" pitchFamily="34" charset="0"/>
                <a:cs typeface="Arial" panose="020B0604020202020204" pitchFamily="34" charset="0"/>
              </a:rPr>
              <a:t>Luyện</a:t>
            </a:r>
            <a:r>
              <a:rPr lang="en-US" sz="6500" b="1" dirty="0">
                <a:solidFill>
                  <a:schemeClr val="bg1"/>
                </a:solidFill>
                <a:latin typeface="Arial" panose="020B0604020202020204" pitchFamily="34" charset="0"/>
                <a:cs typeface="Arial" panose="020B0604020202020204" pitchFamily="34" charset="0"/>
              </a:rPr>
              <a:t> </a:t>
            </a:r>
            <a:r>
              <a:rPr lang="en-US" sz="6500" b="1" dirty="0" err="1">
                <a:solidFill>
                  <a:schemeClr val="bg1"/>
                </a:solidFill>
                <a:latin typeface="Arial" panose="020B0604020202020204" pitchFamily="34" charset="0"/>
                <a:cs typeface="Arial" panose="020B0604020202020204" pitchFamily="34" charset="0"/>
              </a:rPr>
              <a:t>câu</a:t>
            </a:r>
            <a:endParaRPr lang="en-US" sz="6500" b="1" u="none"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172055-67D6-49F5-9AE4-CD7F3FC3D07E}"/>
              </a:ext>
            </a:extLst>
          </p:cNvPr>
          <p:cNvPicPr>
            <a:picLocks noChangeAspect="1"/>
          </p:cNvPicPr>
          <p:nvPr/>
        </p:nvPicPr>
        <p:blipFill rotWithShape="1">
          <a:blip r:embed="rId4"/>
          <a:srcRect l="17203" t="32292" r="15446" b="12500"/>
          <a:stretch/>
        </p:blipFill>
        <p:spPr>
          <a:xfrm>
            <a:off x="1811682" y="2425274"/>
            <a:ext cx="14664635" cy="675848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2639">
            <a:off x="15338827" y="7026857"/>
            <a:ext cx="2459647" cy="280665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384653">
            <a:off x="522183" y="1401734"/>
            <a:ext cx="2578996" cy="20470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anim calcmode="lin" valueType="num">
                                      <p:cBhvr>
                                        <p:cTn id="12" dur="300" fill="hold"/>
                                        <p:tgtEl>
                                          <p:spTgt spid="3"/>
                                        </p:tgtEl>
                                        <p:attrNameLst>
                                          <p:attrName>ppt_x</p:attrName>
                                        </p:attrNameLst>
                                      </p:cBhvr>
                                      <p:tavLst>
                                        <p:tav tm="0">
                                          <p:val>
                                            <p:strVal val="#ppt_x"/>
                                          </p:val>
                                        </p:tav>
                                        <p:tav tm="100000">
                                          <p:val>
                                            <p:strVal val="#ppt_x"/>
                                          </p:val>
                                        </p:tav>
                                      </p:tavLst>
                                    </p:anim>
                                    <p:anim calcmode="lin" valueType="num">
                                      <p:cBhvr>
                                        <p:cTn id="13" dur="3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300"/>
                                        <p:tgtEl>
                                          <p:spTgt spid="10"/>
                                        </p:tgtEl>
                                      </p:cBhvr>
                                    </p:animEffect>
                                    <p:anim calcmode="lin" valueType="num">
                                      <p:cBhvr>
                                        <p:cTn id="17" dur="300" fill="hold"/>
                                        <p:tgtEl>
                                          <p:spTgt spid="10"/>
                                        </p:tgtEl>
                                        <p:attrNameLst>
                                          <p:attrName>ppt_x</p:attrName>
                                        </p:attrNameLst>
                                      </p:cBhvr>
                                      <p:tavLst>
                                        <p:tav tm="0">
                                          <p:val>
                                            <p:strVal val="#ppt_x"/>
                                          </p:val>
                                        </p:tav>
                                        <p:tav tm="100000">
                                          <p:val>
                                            <p:strVal val="#ppt_x"/>
                                          </p:val>
                                        </p:tav>
                                      </p:tavLst>
                                    </p:anim>
                                    <p:anim calcmode="lin" valueType="num">
                                      <p:cBhvr>
                                        <p:cTn id="18" dur="3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
                                        <p:tgtEl>
                                          <p:spTgt spid="8"/>
                                        </p:tgtEl>
                                      </p:cBhvr>
                                    </p:animEffect>
                                    <p:anim calcmode="lin" valueType="num">
                                      <p:cBhvr>
                                        <p:cTn id="22" dur="300" fill="hold"/>
                                        <p:tgtEl>
                                          <p:spTgt spid="8"/>
                                        </p:tgtEl>
                                        <p:attrNameLst>
                                          <p:attrName>ppt_x</p:attrName>
                                        </p:attrNameLst>
                                      </p:cBhvr>
                                      <p:tavLst>
                                        <p:tav tm="0">
                                          <p:val>
                                            <p:strVal val="#ppt_x"/>
                                          </p:val>
                                        </p:tav>
                                        <p:tav tm="100000">
                                          <p:val>
                                            <p:strVal val="#ppt_x"/>
                                          </p:val>
                                        </p:tav>
                                      </p:tavLst>
                                    </p:anim>
                                    <p:anim calcmode="lin" valueType="num">
                                      <p:cBhvr>
                                        <p:cTn id="23" dur="3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1865" y="1447127"/>
            <a:ext cx="8093245" cy="822751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60643" y="1186225"/>
            <a:ext cx="8093245" cy="82298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0446" y="204734"/>
            <a:ext cx="1981353" cy="234353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0757" y="103666"/>
            <a:ext cx="1120652" cy="1047810"/>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4629" y="7575056"/>
            <a:ext cx="1278806" cy="1662387"/>
          </a:xfrm>
          <a:prstGeom prst="rect">
            <a:avLst/>
          </a:prstGeom>
        </p:spPr>
      </p:pic>
      <p:pic>
        <p:nvPicPr>
          <p:cNvPr id="15" name="Picture 10">
            <a:extLst>
              <a:ext uri="{FF2B5EF4-FFF2-40B4-BE49-F238E27FC236}">
                <a16:creationId xmlns:a16="http://schemas.microsoft.com/office/drawing/2014/main" id="{9941F0F3-2BD7-468A-8D45-266046F4AF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5179" y="1148505"/>
            <a:ext cx="4875088" cy="1255775"/>
          </a:xfrm>
          <a:prstGeom prst="rect">
            <a:avLst/>
          </a:prstGeom>
        </p:spPr>
      </p:pic>
      <p:sp>
        <p:nvSpPr>
          <p:cNvPr id="13" name="TextBox 12">
            <a:extLst>
              <a:ext uri="{FF2B5EF4-FFF2-40B4-BE49-F238E27FC236}">
                <a16:creationId xmlns:a16="http://schemas.microsoft.com/office/drawing/2014/main" id="{AA7A73ED-4D1F-4006-A4C8-55BBE5670EE0}"/>
              </a:ext>
            </a:extLst>
          </p:cNvPr>
          <p:cNvSpPr txBox="1"/>
          <p:nvPr/>
        </p:nvSpPr>
        <p:spPr>
          <a:xfrm>
            <a:off x="1427301" y="2707252"/>
            <a:ext cx="15433397" cy="2041456"/>
          </a:xfrm>
          <a:prstGeom prst="rect">
            <a:avLst/>
          </a:prstGeom>
          <a:noFill/>
        </p:spPr>
        <p:txBody>
          <a:bodyPr wrap="square">
            <a:spAutoFit/>
          </a:bodyPr>
          <a:lstStyle/>
          <a:p>
            <a:pPr algn="just">
              <a:lnSpc>
                <a:spcPct val="150000"/>
              </a:lnSpc>
            </a:pPr>
            <a:r>
              <a:rPr lang="vi-VN" sz="4500" i="0" dirty="0">
                <a:effectLst/>
              </a:rPr>
              <a:t>a. </a:t>
            </a:r>
            <a:r>
              <a:rPr lang="vi-VN" sz="4500" b="0" i="0" dirty="0">
                <a:effectLst/>
              </a:rPr>
              <a:t>Ngoài đồng, bác </a:t>
            </a:r>
            <a:r>
              <a:rPr lang="vi-VN" sz="4500" i="0" dirty="0">
                <a:solidFill>
                  <a:srgbClr val="FF0000"/>
                </a:solidFill>
                <a:effectLst/>
              </a:rPr>
              <a:t>nông dân </a:t>
            </a:r>
            <a:r>
              <a:rPr lang="vi-VN" sz="4500" b="0" i="0" dirty="0">
                <a:effectLst/>
              </a:rPr>
              <a:t>đang cày ruộng. Chiếc </a:t>
            </a:r>
            <a:r>
              <a:rPr lang="vi-VN" sz="4500" i="0" dirty="0">
                <a:solidFill>
                  <a:srgbClr val="FF0000"/>
                </a:solidFill>
                <a:effectLst/>
              </a:rPr>
              <a:t>máy cày </a:t>
            </a:r>
            <a:r>
              <a:rPr lang="vi-VN" sz="4500" b="0" i="0" dirty="0">
                <a:effectLst/>
              </a:rPr>
              <a:t>như một con bọ ngựa khổng lồ đang chăm chỉ làm việc.</a:t>
            </a:r>
          </a:p>
        </p:txBody>
      </p:sp>
      <p:pic>
        <p:nvPicPr>
          <p:cNvPr id="9" name="Picture 8">
            <a:extLst>
              <a:ext uri="{FF2B5EF4-FFF2-40B4-BE49-F238E27FC236}">
                <a16:creationId xmlns:a16="http://schemas.microsoft.com/office/drawing/2014/main" id="{2180452E-D8EE-4974-8933-EDE9965C79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1547" y="4132803"/>
            <a:ext cx="6488574" cy="6296604"/>
          </a:xfrm>
          <a:prstGeom prst="rect">
            <a:avLst/>
          </a:prstGeom>
        </p:spPr>
      </p:pic>
      <p:pic>
        <p:nvPicPr>
          <p:cNvPr id="12" name="Picture 11">
            <a:extLst>
              <a:ext uri="{FF2B5EF4-FFF2-40B4-BE49-F238E27FC236}">
                <a16:creationId xmlns:a16="http://schemas.microsoft.com/office/drawing/2014/main" id="{98157B6A-A361-435F-99D9-632D4EACC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51940" y="4735697"/>
            <a:ext cx="8648269" cy="6489948"/>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39082">
            <a:off x="420802" y="8425579"/>
            <a:ext cx="1996757" cy="6534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1865" y="1447127"/>
            <a:ext cx="8093245" cy="822751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60643" y="1186225"/>
            <a:ext cx="8093245" cy="82298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0446" y="204734"/>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420802" y="8425579"/>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10757" y="103666"/>
            <a:ext cx="1120652" cy="1047810"/>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4629" y="7575056"/>
            <a:ext cx="1278806" cy="1662387"/>
          </a:xfrm>
          <a:prstGeom prst="rect">
            <a:avLst/>
          </a:prstGeom>
        </p:spPr>
      </p:pic>
      <p:pic>
        <p:nvPicPr>
          <p:cNvPr id="15" name="Picture 10">
            <a:extLst>
              <a:ext uri="{FF2B5EF4-FFF2-40B4-BE49-F238E27FC236}">
                <a16:creationId xmlns:a16="http://schemas.microsoft.com/office/drawing/2014/main" id="{9941F0F3-2BD7-468A-8D45-266046F4AF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5179" y="1148505"/>
            <a:ext cx="4875088" cy="1255775"/>
          </a:xfrm>
          <a:prstGeom prst="rect">
            <a:avLst/>
          </a:prstGeom>
        </p:spPr>
      </p:pic>
      <p:sp>
        <p:nvSpPr>
          <p:cNvPr id="12" name="TextBox 11">
            <a:extLst>
              <a:ext uri="{FF2B5EF4-FFF2-40B4-BE49-F238E27FC236}">
                <a16:creationId xmlns:a16="http://schemas.microsoft.com/office/drawing/2014/main" id="{E76F9959-5C42-4CA5-A664-8EBEC4955392}"/>
              </a:ext>
            </a:extLst>
          </p:cNvPr>
          <p:cNvSpPr txBox="1"/>
          <p:nvPr/>
        </p:nvSpPr>
        <p:spPr>
          <a:xfrm>
            <a:off x="1478014" y="2462662"/>
            <a:ext cx="15135865" cy="6196440"/>
          </a:xfrm>
          <a:prstGeom prst="rect">
            <a:avLst/>
          </a:prstGeom>
          <a:noFill/>
        </p:spPr>
        <p:txBody>
          <a:bodyPr wrap="square">
            <a:spAutoFit/>
          </a:bodyPr>
          <a:lstStyle/>
          <a:p>
            <a:pPr algn="just">
              <a:lnSpc>
                <a:spcPct val="150000"/>
              </a:lnSpc>
            </a:pPr>
            <a:r>
              <a:rPr lang="vi-VN" sz="4500" i="0" dirty="0">
                <a:effectLst/>
              </a:rPr>
              <a:t>b. </a:t>
            </a:r>
            <a:r>
              <a:rPr lang="vi-VN" sz="4500" b="0" i="0" dirty="0">
                <a:effectLst/>
              </a:rPr>
              <a:t>Đêm ấy, bé Vân sốt cao, phải vào </a:t>
            </a:r>
            <a:r>
              <a:rPr lang="vi-VN" sz="4500" i="0" dirty="0">
                <a:solidFill>
                  <a:srgbClr val="FF0000"/>
                </a:solidFill>
                <a:effectLst/>
              </a:rPr>
              <a:t>bệnh viện</a:t>
            </a:r>
            <a:r>
              <a:rPr lang="vi-VN" sz="4500" i="0" dirty="0">
                <a:effectLst/>
              </a:rPr>
              <a:t>. </a:t>
            </a:r>
            <a:r>
              <a:rPr lang="vi-VN" sz="4500" b="0" i="0" dirty="0">
                <a:effectLst/>
              </a:rPr>
              <a:t>Em lo lắng nhìn ông</a:t>
            </a:r>
            <a:r>
              <a:rPr lang="vi-VN" sz="4500" i="0" dirty="0">
                <a:solidFill>
                  <a:srgbClr val="FF0000"/>
                </a:solidFill>
                <a:effectLst/>
              </a:rPr>
              <a:t> bác sĩ </a:t>
            </a:r>
            <a:r>
              <a:rPr lang="vi-VN" sz="4500" b="0" i="0" dirty="0">
                <a:effectLst/>
              </a:rPr>
              <a:t>già đeo kính trắng, cổ đeo cái </a:t>
            </a:r>
            <a:r>
              <a:rPr lang="vi-VN" sz="4500" b="0" i="0" dirty="0">
                <a:solidFill>
                  <a:srgbClr val="FF0000"/>
                </a:solidFill>
                <a:effectLst/>
              </a:rPr>
              <a:t>ống nghe </a:t>
            </a:r>
            <a:r>
              <a:rPr lang="vi-VN" sz="4500" b="0" i="0" dirty="0">
                <a:effectLst/>
              </a:rPr>
              <a:t>như chiếc vòng bạc. Khi </a:t>
            </a:r>
            <a:r>
              <a:rPr lang="vi-VN" sz="4500" i="0" dirty="0">
                <a:solidFill>
                  <a:srgbClr val="FF0000"/>
                </a:solidFill>
                <a:effectLst/>
              </a:rPr>
              <a:t>khám bệnh </a:t>
            </a:r>
            <a:r>
              <a:rPr lang="vi-VN" sz="4500" b="0" i="0" dirty="0">
                <a:effectLst/>
              </a:rPr>
              <a:t>cho Vân, đôi mày ông cứ nhíu lại, như nghĩ ngợi điều gì. Cuối cùng, đôi mắt ông sáng lên làm mẹ và Vân thấy nhẹ cả người: “Cháu bị cảm thôi. Chị cứ yên tâm!”</a:t>
            </a:r>
          </a:p>
        </p:txBody>
      </p:sp>
      <p:pic>
        <p:nvPicPr>
          <p:cNvPr id="14" name="Picture 3">
            <a:extLst>
              <a:ext uri="{FF2B5EF4-FFF2-40B4-BE49-F238E27FC236}">
                <a16:creationId xmlns:a16="http://schemas.microsoft.com/office/drawing/2014/main" id="{804BE831-B548-4CF5-9331-458AD22348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2028319" y="7575056"/>
            <a:ext cx="2223794" cy="2711944"/>
          </a:xfrm>
          <a:prstGeom prst="rect">
            <a:avLst/>
          </a:prstGeom>
        </p:spPr>
      </p:pic>
      <p:pic>
        <p:nvPicPr>
          <p:cNvPr id="16" name="Picture 8">
            <a:extLst>
              <a:ext uri="{FF2B5EF4-FFF2-40B4-BE49-F238E27FC236}">
                <a16:creationId xmlns:a16="http://schemas.microsoft.com/office/drawing/2014/main" id="{C242FA5F-4B7F-489D-8BD2-EAA3514597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36582" y="8161937"/>
            <a:ext cx="1891830" cy="1966931"/>
          </a:xfrm>
          <a:prstGeom prst="rect">
            <a:avLst/>
          </a:prstGeom>
        </p:spPr>
      </p:pic>
    </p:spTree>
    <p:extLst>
      <p:ext uri="{BB962C8B-B14F-4D97-AF65-F5344CB8AC3E}">
        <p14:creationId xmlns:p14="http://schemas.microsoft.com/office/powerpoint/2010/main" val="161502175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a:off x="1659498" y="113228"/>
            <a:ext cx="16628502" cy="994285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6204" y="6591300"/>
            <a:ext cx="4082410" cy="391911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47820" y="8616859"/>
            <a:ext cx="1282261" cy="119891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1208605" y="899286"/>
            <a:ext cx="3268340" cy="3326555"/>
          </a:xfrm>
          <a:prstGeom prst="rect">
            <a:avLst/>
          </a:prstGeom>
        </p:spPr>
      </p:pic>
      <p:sp>
        <p:nvSpPr>
          <p:cNvPr id="18" name="TextBox 17">
            <a:extLst>
              <a:ext uri="{FF2B5EF4-FFF2-40B4-BE49-F238E27FC236}">
                <a16:creationId xmlns:a16="http://schemas.microsoft.com/office/drawing/2014/main" id="{D7FE3BC8-5830-4579-8917-24291E57D864}"/>
              </a:ext>
            </a:extLst>
          </p:cNvPr>
          <p:cNvSpPr txBox="1"/>
          <p:nvPr/>
        </p:nvSpPr>
        <p:spPr>
          <a:xfrm>
            <a:off x="2308281" y="1056990"/>
            <a:ext cx="13139854" cy="1436227"/>
          </a:xfrm>
          <a:prstGeom prst="rect">
            <a:avLst/>
          </a:prstGeom>
          <a:noFill/>
        </p:spPr>
        <p:txBody>
          <a:bodyPr wrap="square">
            <a:spAutoFit/>
          </a:bodyPr>
          <a:lstStyle/>
          <a:p>
            <a:pPr lvl="0" algn="ctr">
              <a:lnSpc>
                <a:spcPts val="12000"/>
              </a:lnSpc>
              <a:spcBef>
                <a:spcPct val="0"/>
              </a:spcBef>
            </a:pPr>
            <a:r>
              <a:rPr lang="en-US" sz="6500" b="1" dirty="0">
                <a:solidFill>
                  <a:srgbClr val="7B211E"/>
                </a:solidFill>
                <a:latin typeface="Arial" panose="020B0604020202020204" pitchFamily="34" charset="0"/>
                <a:cs typeface="Arial" panose="020B0604020202020204" pitchFamily="34" charset="0"/>
              </a:rPr>
              <a:t>3. </a:t>
            </a:r>
            <a:r>
              <a:rPr lang="en-US" sz="6500" b="1" dirty="0" err="1">
                <a:solidFill>
                  <a:srgbClr val="7B211E"/>
                </a:solidFill>
                <a:latin typeface="Arial" panose="020B0604020202020204" pitchFamily="34" charset="0"/>
                <a:cs typeface="Arial" panose="020B0604020202020204" pitchFamily="34" charset="0"/>
              </a:rPr>
              <a:t>Đọc</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lại</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truyện</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Mẹ</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của</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Oanh</a:t>
            </a:r>
            <a:r>
              <a:rPr lang="en-US" sz="6500" b="1" dirty="0">
                <a:solidFill>
                  <a:srgbClr val="7B211E"/>
                </a:solidFill>
                <a:latin typeface="Arial" panose="020B0604020202020204" pitchFamily="34" charset="0"/>
                <a:cs typeface="Arial" panose="020B0604020202020204" pitchFamily="34" charset="0"/>
              </a:rPr>
              <a:t>”</a:t>
            </a:r>
            <a:endParaRPr lang="en-US" sz="6500" b="1" u="none" dirty="0">
              <a:solidFill>
                <a:srgbClr val="7B211E"/>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C4EDDBB-C5BF-4C70-84DA-74A4E1027DDA}"/>
              </a:ext>
            </a:extLst>
          </p:cNvPr>
          <p:cNvSpPr txBox="1"/>
          <p:nvPr/>
        </p:nvSpPr>
        <p:spPr>
          <a:xfrm>
            <a:off x="2986384" y="2827418"/>
            <a:ext cx="12315232" cy="5875839"/>
          </a:xfrm>
          <a:prstGeom prst="rect">
            <a:avLst/>
          </a:prstGeom>
          <a:noFill/>
        </p:spPr>
        <p:txBody>
          <a:bodyPr wrap="square">
            <a:spAutoFit/>
          </a:bodyPr>
          <a:lstStyle/>
          <a:p>
            <a:pPr algn="just">
              <a:lnSpc>
                <a:spcPct val="150000"/>
              </a:lnSpc>
              <a:spcBef>
                <a:spcPts val="700"/>
              </a:spcBef>
              <a:spcAft>
                <a:spcPts val="7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Đọc thầm lại truyện Mẹ của Oanh.</a:t>
            </a:r>
          </a:p>
          <a:p>
            <a:pPr algn="just">
              <a:lnSpc>
                <a:spcPct val="150000"/>
              </a:lnSpc>
              <a:spcBef>
                <a:spcPts val="700"/>
              </a:spcBef>
              <a:spcAft>
                <a:spcPts val="700"/>
              </a:spcAft>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hảo luận theo nhóm đôi và cho biết: </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700"/>
              </a:spcBef>
              <a:spcAft>
                <a:spcPts val="7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Câu chuyện có những nhân vật nào?</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700"/>
              </a:spcBef>
              <a:spcAft>
                <a:spcPts val="7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Sự việc chính xảy ra trong câu chuyện là gì?</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700"/>
              </a:spcBef>
              <a:spcAft>
                <a:spcPts val="7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Nêu nội dung câu chuyện? </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300"/>
                                        <p:tgtEl>
                                          <p:spTgt spid="20">
                                            <p:txEl>
                                              <p:pRg st="0" end="0"/>
                                            </p:txEl>
                                          </p:spTgt>
                                        </p:tgtEl>
                                      </p:cBhvr>
                                    </p:animEffect>
                                    <p:anim calcmode="lin" valueType="num">
                                      <p:cBhvr>
                                        <p:cTn id="12" dur="3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300"/>
                                        <p:tgtEl>
                                          <p:spTgt spid="20">
                                            <p:txEl>
                                              <p:pRg st="1" end="1"/>
                                            </p:txEl>
                                          </p:spTgt>
                                        </p:tgtEl>
                                      </p:cBhvr>
                                    </p:animEffect>
                                    <p:anim calcmode="lin" valueType="num">
                                      <p:cBhvr>
                                        <p:cTn id="19" dur="3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wipe(down)">
                                      <p:cBhvr>
                                        <p:cTn id="25" dur="300"/>
                                        <p:tgtEl>
                                          <p:spTgt spid="2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wipe(down)">
                                      <p:cBhvr>
                                        <p:cTn id="30" dur="300"/>
                                        <p:tgtEl>
                                          <p:spTgt spid="2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wipe(down)">
                                      <p:cBhvr>
                                        <p:cTn id="35" dur="3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1344334" y="170800"/>
            <a:ext cx="3955955" cy="127761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2401">
            <a:off x="-1013536" y="2349885"/>
            <a:ext cx="2231749" cy="73039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0806" r="12133"/>
          <a:stretch>
            <a:fillRect/>
          </a:stretch>
        </p:blipFill>
        <p:spPr>
          <a:xfrm>
            <a:off x="15974084" y="-142165"/>
            <a:ext cx="2570434" cy="166238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083796" y="1802258"/>
            <a:ext cx="756373" cy="127657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46394" y="7034797"/>
            <a:ext cx="756373" cy="1276579"/>
          </a:xfrm>
          <a:prstGeom prst="rect">
            <a:avLst/>
          </a:prstGeom>
        </p:spPr>
      </p:pic>
      <p:sp>
        <p:nvSpPr>
          <p:cNvPr id="20" name="TextBox 19">
            <a:extLst>
              <a:ext uri="{FF2B5EF4-FFF2-40B4-BE49-F238E27FC236}">
                <a16:creationId xmlns:a16="http://schemas.microsoft.com/office/drawing/2014/main" id="{F9A3F419-BA13-43F8-89DD-CA709C4E42F3}"/>
              </a:ext>
            </a:extLst>
          </p:cNvPr>
          <p:cNvSpPr txBox="1"/>
          <p:nvPr/>
        </p:nvSpPr>
        <p:spPr>
          <a:xfrm>
            <a:off x="2574073" y="309632"/>
            <a:ext cx="13139854" cy="1436227"/>
          </a:xfrm>
          <a:prstGeom prst="rect">
            <a:avLst/>
          </a:prstGeom>
          <a:noFill/>
        </p:spPr>
        <p:txBody>
          <a:bodyPr wrap="square">
            <a:spAutoFit/>
          </a:bodyPr>
          <a:lstStyle/>
          <a:p>
            <a:pPr lvl="0" algn="ctr">
              <a:lnSpc>
                <a:spcPts val="12000"/>
              </a:lnSpc>
              <a:spcBef>
                <a:spcPct val="0"/>
              </a:spcBef>
            </a:pPr>
            <a:r>
              <a:rPr lang="en-US" sz="6500" b="1" dirty="0">
                <a:solidFill>
                  <a:srgbClr val="7B211E"/>
                </a:solidFill>
                <a:latin typeface="Arial" panose="020B0604020202020204" pitchFamily="34" charset="0"/>
                <a:cs typeface="Arial" panose="020B0604020202020204" pitchFamily="34" charset="0"/>
              </a:rPr>
              <a:t>3. </a:t>
            </a:r>
            <a:r>
              <a:rPr lang="en-US" sz="6500" b="1" dirty="0" err="1">
                <a:solidFill>
                  <a:srgbClr val="7B211E"/>
                </a:solidFill>
                <a:latin typeface="Arial" panose="020B0604020202020204" pitchFamily="34" charset="0"/>
                <a:cs typeface="Arial" panose="020B0604020202020204" pitchFamily="34" charset="0"/>
              </a:rPr>
              <a:t>Đọc</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lại</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truyện</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Mẹ</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của</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Oanh</a:t>
            </a:r>
            <a:r>
              <a:rPr lang="en-US" sz="6500" b="1" dirty="0">
                <a:solidFill>
                  <a:srgbClr val="7B211E"/>
                </a:solidFill>
                <a:latin typeface="Arial" panose="020B0604020202020204" pitchFamily="34" charset="0"/>
                <a:cs typeface="Arial" panose="020B0604020202020204" pitchFamily="34" charset="0"/>
              </a:rPr>
              <a:t>”</a:t>
            </a:r>
            <a:endParaRPr lang="en-US" sz="6500" b="1" u="none" dirty="0">
              <a:solidFill>
                <a:srgbClr val="7B211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91F87BA-F158-4FB1-ABB7-F68407E13B4F}"/>
              </a:ext>
            </a:extLst>
          </p:cNvPr>
          <p:cNvSpPr txBox="1"/>
          <p:nvPr/>
        </p:nvSpPr>
        <p:spPr>
          <a:xfrm>
            <a:off x="1406711" y="2095500"/>
            <a:ext cx="15467308" cy="7594258"/>
          </a:xfrm>
          <a:prstGeom prst="rect">
            <a:avLst/>
          </a:prstGeom>
          <a:noFill/>
        </p:spPr>
        <p:txBody>
          <a:bodyPr wrap="square">
            <a:spAutoFit/>
          </a:bodyPr>
          <a:lstStyle/>
          <a:p>
            <a:pPr algn="just">
              <a:lnSpc>
                <a:spcPct val="150000"/>
              </a:lnSpc>
              <a:spcBef>
                <a:spcPts val="700"/>
              </a:spcBef>
              <a:spcAft>
                <a:spcPts val="700"/>
              </a:spcAft>
            </a:pPr>
            <a:r>
              <a:rPr lang="nl-NL" sz="4500" dirty="0">
                <a:effectLst/>
                <a:latin typeface="Arial" panose="020B0604020202020204" pitchFamily="34" charset="0"/>
                <a:ea typeface="Times New Roman" panose="02020603050405020304" pitchFamily="18" charset="0"/>
                <a:cs typeface="Arial" panose="020B0604020202020204" pitchFamily="34" charset="0"/>
              </a:rPr>
              <a:t>- Nhân vật trong truyện: Oanh, cô Quyên, Tuấn, Lan, Quân.</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700"/>
              </a:spcBef>
              <a:spcAft>
                <a:spcPts val="700"/>
              </a:spcAft>
            </a:pPr>
            <a:r>
              <a:rPr lang="nl-NL" sz="4500" dirty="0">
                <a:latin typeface="Arial" panose="020B0604020202020204" pitchFamily="34" charset="0"/>
                <a:ea typeface="Times New Roman" panose="02020603050405020304" pitchFamily="18" charset="0"/>
                <a:cs typeface="Arial" panose="020B0604020202020204" pitchFamily="34" charset="0"/>
              </a:rPr>
              <a:t>-</a:t>
            </a:r>
            <a:r>
              <a:rPr lang="nl-NL" sz="4500" dirty="0">
                <a:effectLst/>
                <a:latin typeface="Arial" panose="020B0604020202020204" pitchFamily="34" charset="0"/>
                <a:ea typeface="Times New Roman" panose="02020603050405020304" pitchFamily="18" charset="0"/>
                <a:cs typeface="Arial" panose="020B0604020202020204" pitchFamily="34" charset="0"/>
              </a:rPr>
              <a:t> Sự việc chính xảy ra trong câu chuyện: Cô giáo cho cả lớp giới thiệu về công việc của bố mẹ. Quân nói mẹ Oanh làm nghề lao công. Oanh đứng dậy nói về công việc của mẹ, cả lớp vỗ tay khen Oanh. </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700"/>
              </a:spcBef>
              <a:spcAft>
                <a:spcPts val="700"/>
              </a:spcAft>
            </a:pPr>
            <a:r>
              <a:rPr lang="nl-NL" sz="4500" dirty="0">
                <a:latin typeface="Arial" panose="020B0604020202020204" pitchFamily="34" charset="0"/>
                <a:ea typeface="Times New Roman" panose="02020603050405020304" pitchFamily="18" charset="0"/>
                <a:cs typeface="Arial" panose="020B0604020202020204" pitchFamily="34" charset="0"/>
              </a:rPr>
              <a:t>-</a:t>
            </a:r>
            <a:r>
              <a:rPr lang="nl-NL" sz="4500" dirty="0">
                <a:effectLst/>
                <a:latin typeface="Arial" panose="020B0604020202020204" pitchFamily="34" charset="0"/>
                <a:ea typeface="Times New Roman" panose="02020603050405020304" pitchFamily="18" charset="0"/>
                <a:cs typeface="Arial" panose="020B0604020202020204" pitchFamily="34" charset="0"/>
              </a:rPr>
              <a:t> Nội dung câu chuyện: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lao</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đáng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quý</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trân</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trọng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300"/>
                                        <p:tgtEl>
                                          <p:spTgt spid="22">
                                            <p:txEl>
                                              <p:pRg st="0" end="0"/>
                                            </p:txEl>
                                          </p:spTgt>
                                        </p:tgtEl>
                                      </p:cBhvr>
                                    </p:animEffect>
                                    <p:anim calcmode="lin" valueType="num">
                                      <p:cBhvr>
                                        <p:cTn id="8" dur="3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300"/>
                                        <p:tgtEl>
                                          <p:spTgt spid="22">
                                            <p:txEl>
                                              <p:pRg st="1" end="1"/>
                                            </p:txEl>
                                          </p:spTgt>
                                        </p:tgtEl>
                                      </p:cBhvr>
                                    </p:animEffect>
                                    <p:anim calcmode="lin" valueType="num">
                                      <p:cBhvr>
                                        <p:cTn id="15" dur="3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300"/>
                                        <p:tgtEl>
                                          <p:spTgt spid="22">
                                            <p:txEl>
                                              <p:pRg st="2" end="2"/>
                                            </p:txEl>
                                          </p:spTgt>
                                        </p:tgtEl>
                                      </p:cBhvr>
                                    </p:animEffect>
                                    <p:anim calcmode="lin" valueType="num">
                                      <p:cBhvr>
                                        <p:cTn id="22" dur="3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08140" y="8965115"/>
            <a:ext cx="1097730" cy="1026378"/>
          </a:xfrm>
          <a:prstGeom prst="rect">
            <a:avLst/>
          </a:prstGeom>
        </p:spPr>
      </p:pic>
      <p:sp>
        <p:nvSpPr>
          <p:cNvPr id="10" name="TextBox 5">
            <a:extLst>
              <a:ext uri="{FF2B5EF4-FFF2-40B4-BE49-F238E27FC236}">
                <a16:creationId xmlns:a16="http://schemas.microsoft.com/office/drawing/2014/main" id="{A83089F3-237F-4963-9B75-F75CCD165CB8}"/>
              </a:ext>
            </a:extLst>
          </p:cNvPr>
          <p:cNvSpPr txBox="1"/>
          <p:nvPr/>
        </p:nvSpPr>
        <p:spPr>
          <a:xfrm>
            <a:off x="182129" y="266700"/>
            <a:ext cx="17923741" cy="1335174"/>
          </a:xfrm>
          <a:prstGeom prst="rect">
            <a:avLst/>
          </a:prstGeom>
        </p:spPr>
        <p:txBody>
          <a:bodyPr wrap="square" lIns="0" tIns="0" rIns="0" bIns="0" rtlCol="0" anchor="t">
            <a:spAutoFit/>
          </a:bodyPr>
          <a:lstStyle/>
          <a:p>
            <a:pPr lvl="0" algn="ctr">
              <a:lnSpc>
                <a:spcPts val="12000"/>
              </a:lnSpc>
              <a:spcBef>
                <a:spcPct val="0"/>
              </a:spcBef>
            </a:pPr>
            <a:r>
              <a:rPr lang="nl-NL" sz="6200" b="1" dirty="0">
                <a:solidFill>
                  <a:schemeClr val="bg1"/>
                </a:solidFill>
                <a:latin typeface="Arial" panose="020B0604020202020204" pitchFamily="34" charset="0"/>
                <a:cs typeface="Arial" panose="020B0604020202020204" pitchFamily="34" charset="0"/>
              </a:rPr>
              <a:t>4. Sắp xếp các tranh theo đúng trình tự sự việc</a:t>
            </a:r>
            <a:endParaRPr lang="en-US" sz="62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DC70DB-CBF1-4D92-A502-EE0F81463649}"/>
              </a:ext>
            </a:extLst>
          </p:cNvPr>
          <p:cNvPicPr>
            <a:picLocks noChangeAspect="1"/>
          </p:cNvPicPr>
          <p:nvPr/>
        </p:nvPicPr>
        <p:blipFill rotWithShape="1">
          <a:blip r:embed="rId4"/>
          <a:srcRect l="14277" t="31250" r="12517" b="19792"/>
          <a:stretch/>
        </p:blipFill>
        <p:spPr>
          <a:xfrm>
            <a:off x="685802" y="2552700"/>
            <a:ext cx="8792548" cy="3352800"/>
          </a:xfrm>
          <a:prstGeom prst="rect">
            <a:avLst/>
          </a:prstGeom>
        </p:spPr>
      </p:pic>
      <p:pic>
        <p:nvPicPr>
          <p:cNvPr id="12" name="Picture 11">
            <a:extLst>
              <a:ext uri="{FF2B5EF4-FFF2-40B4-BE49-F238E27FC236}">
                <a16:creationId xmlns:a16="http://schemas.microsoft.com/office/drawing/2014/main" id="{7259276B-7B90-4D4D-8506-692D32BBDB1E}"/>
              </a:ext>
            </a:extLst>
          </p:cNvPr>
          <p:cNvPicPr>
            <a:picLocks noChangeAspect="1"/>
          </p:cNvPicPr>
          <p:nvPr/>
        </p:nvPicPr>
        <p:blipFill rotWithShape="1">
          <a:blip r:embed="rId5"/>
          <a:srcRect l="13397" t="31250" r="11347" b="17709"/>
          <a:stretch/>
        </p:blipFill>
        <p:spPr>
          <a:xfrm>
            <a:off x="685802" y="5913796"/>
            <a:ext cx="8792548" cy="3352800"/>
          </a:xfrm>
          <a:prstGeom prst="rect">
            <a:avLst/>
          </a:prstGeom>
        </p:spPr>
      </p:pic>
      <p:sp>
        <p:nvSpPr>
          <p:cNvPr id="15" name="TextBox 14">
            <a:extLst>
              <a:ext uri="{FF2B5EF4-FFF2-40B4-BE49-F238E27FC236}">
                <a16:creationId xmlns:a16="http://schemas.microsoft.com/office/drawing/2014/main" id="{0A276D59-84F0-40B1-8C41-4A671A227068}"/>
              </a:ext>
            </a:extLst>
          </p:cNvPr>
          <p:cNvSpPr txBox="1"/>
          <p:nvPr/>
        </p:nvSpPr>
        <p:spPr>
          <a:xfrm>
            <a:off x="9866379" y="3666489"/>
            <a:ext cx="7653455" cy="4478021"/>
          </a:xfrm>
          <a:prstGeom prst="rect">
            <a:avLst/>
          </a:prstGeom>
          <a:noFill/>
        </p:spPr>
        <p:txBody>
          <a:bodyPr wrap="square">
            <a:spAutoFit/>
          </a:bodyPr>
          <a:lstStyle/>
          <a:p>
            <a:pPr algn="just">
              <a:lnSpc>
                <a:spcPct val="150000"/>
              </a:lnSpc>
              <a:spcBef>
                <a:spcPts val="700"/>
              </a:spcBef>
              <a:spcAft>
                <a:spcPts val="700"/>
              </a:spcAft>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uan sát tranh.</a:t>
            </a:r>
          </a:p>
          <a:p>
            <a:pPr algn="just">
              <a:lnSpc>
                <a:spcPct val="150000"/>
              </a:lnSpc>
              <a:spcBef>
                <a:spcPts val="700"/>
              </a:spcBef>
              <a:spcAft>
                <a:spcPts val="700"/>
              </a:spcAft>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ắp xếp các bức tranh theo đúng trình tự trong truyện.</a:t>
            </a:r>
          </a:p>
          <a:p>
            <a:pPr algn="just">
              <a:lnSpc>
                <a:spcPct val="150000"/>
              </a:lnSpc>
              <a:spcBef>
                <a:spcPts val="700"/>
              </a:spcBef>
              <a:spcAft>
                <a:spcPts val="7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Nói về nội dung từng tranh.</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5382477"/>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3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3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300"/>
                                        <p:tgtEl>
                                          <p:spTgt spid="15">
                                            <p:txEl>
                                              <p:pRg st="0" end="0"/>
                                            </p:txEl>
                                          </p:spTgt>
                                        </p:tgtEl>
                                      </p:cBhvr>
                                    </p:animEffect>
                                    <p:anim calcmode="lin" valueType="num">
                                      <p:cBhvr>
                                        <p:cTn id="20" dur="3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1" dur="3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300"/>
                                        <p:tgtEl>
                                          <p:spTgt spid="15">
                                            <p:txEl>
                                              <p:pRg st="1" end="1"/>
                                            </p:txEl>
                                          </p:spTgt>
                                        </p:tgtEl>
                                      </p:cBhvr>
                                    </p:animEffect>
                                    <p:anim calcmode="lin" valueType="num">
                                      <p:cBhvr>
                                        <p:cTn id="27" dur="3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8" dur="3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300"/>
                                        <p:tgtEl>
                                          <p:spTgt spid="15">
                                            <p:txEl>
                                              <p:pRg st="2" end="2"/>
                                            </p:txEl>
                                          </p:spTgt>
                                        </p:tgtEl>
                                      </p:cBhvr>
                                    </p:animEffect>
                                    <p:anim calcmode="lin" valueType="num">
                                      <p:cBhvr>
                                        <p:cTn id="34" dur="3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5" dur="3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194" y="8801100"/>
            <a:ext cx="1097730" cy="1026378"/>
          </a:xfrm>
          <a:prstGeom prst="rect">
            <a:avLst/>
          </a:prstGeom>
        </p:spPr>
      </p:pic>
      <p:sp>
        <p:nvSpPr>
          <p:cNvPr id="10" name="TextBox 5">
            <a:extLst>
              <a:ext uri="{FF2B5EF4-FFF2-40B4-BE49-F238E27FC236}">
                <a16:creationId xmlns:a16="http://schemas.microsoft.com/office/drawing/2014/main" id="{A83089F3-237F-4963-9B75-F75CCD165CB8}"/>
              </a:ext>
            </a:extLst>
          </p:cNvPr>
          <p:cNvSpPr txBox="1"/>
          <p:nvPr/>
        </p:nvSpPr>
        <p:spPr>
          <a:xfrm>
            <a:off x="182129" y="266700"/>
            <a:ext cx="17923741" cy="1335174"/>
          </a:xfrm>
          <a:prstGeom prst="rect">
            <a:avLst/>
          </a:prstGeom>
        </p:spPr>
        <p:txBody>
          <a:bodyPr wrap="square" lIns="0" tIns="0" rIns="0" bIns="0" rtlCol="0" anchor="t">
            <a:spAutoFit/>
          </a:bodyPr>
          <a:lstStyle/>
          <a:p>
            <a:pPr lvl="0" algn="ctr">
              <a:lnSpc>
                <a:spcPts val="12000"/>
              </a:lnSpc>
              <a:spcBef>
                <a:spcPct val="0"/>
              </a:spcBef>
            </a:pPr>
            <a:r>
              <a:rPr lang="nl-NL" sz="6200" b="1" dirty="0">
                <a:solidFill>
                  <a:schemeClr val="bg1"/>
                </a:solidFill>
                <a:latin typeface="Arial" panose="020B0604020202020204" pitchFamily="34" charset="0"/>
                <a:cs typeface="Arial" panose="020B0604020202020204" pitchFamily="34" charset="0"/>
              </a:rPr>
              <a:t>4. Sắp xếp các tranh theo đúng trình tự sự việc</a:t>
            </a:r>
            <a:endParaRPr lang="en-US" sz="62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DC70DB-CBF1-4D92-A502-EE0F81463649}"/>
              </a:ext>
            </a:extLst>
          </p:cNvPr>
          <p:cNvPicPr>
            <a:picLocks noChangeAspect="1"/>
          </p:cNvPicPr>
          <p:nvPr/>
        </p:nvPicPr>
        <p:blipFill rotWithShape="1">
          <a:blip r:embed="rId4"/>
          <a:srcRect l="14277" t="31250" r="12517" b="19792"/>
          <a:stretch/>
        </p:blipFill>
        <p:spPr>
          <a:xfrm>
            <a:off x="4248148" y="2194003"/>
            <a:ext cx="9791701" cy="3733800"/>
          </a:xfrm>
          <a:prstGeom prst="rect">
            <a:avLst/>
          </a:prstGeom>
        </p:spPr>
      </p:pic>
      <p:pic>
        <p:nvPicPr>
          <p:cNvPr id="12" name="Picture 11">
            <a:extLst>
              <a:ext uri="{FF2B5EF4-FFF2-40B4-BE49-F238E27FC236}">
                <a16:creationId xmlns:a16="http://schemas.microsoft.com/office/drawing/2014/main" id="{7259276B-7B90-4D4D-8506-692D32BBDB1E}"/>
              </a:ext>
            </a:extLst>
          </p:cNvPr>
          <p:cNvPicPr>
            <a:picLocks noChangeAspect="1"/>
          </p:cNvPicPr>
          <p:nvPr/>
        </p:nvPicPr>
        <p:blipFill rotWithShape="1">
          <a:blip r:embed="rId5"/>
          <a:srcRect l="13397" t="31250" r="11347" b="17709"/>
          <a:stretch/>
        </p:blipFill>
        <p:spPr>
          <a:xfrm>
            <a:off x="4248148" y="5939883"/>
            <a:ext cx="9791701" cy="3733800"/>
          </a:xfrm>
          <a:prstGeom prst="rect">
            <a:avLst/>
          </a:prstGeom>
        </p:spPr>
      </p:pic>
      <p:cxnSp>
        <p:nvCxnSpPr>
          <p:cNvPr id="14" name="Straight Arrow Connector 13">
            <a:extLst>
              <a:ext uri="{FF2B5EF4-FFF2-40B4-BE49-F238E27FC236}">
                <a16:creationId xmlns:a16="http://schemas.microsoft.com/office/drawing/2014/main" id="{AED412B8-9BC2-40CE-BDC9-F229236DA816}"/>
              </a:ext>
            </a:extLst>
          </p:cNvPr>
          <p:cNvCxnSpPr>
            <a:stCxn id="7" idx="1"/>
          </p:cNvCxnSpPr>
          <p:nvPr/>
        </p:nvCxnSpPr>
        <p:spPr>
          <a:xfrm flipH="1">
            <a:off x="3200400" y="4060903"/>
            <a:ext cx="104774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9F44A2-6C04-445F-920E-9CB8A45BF650}"/>
              </a:ext>
            </a:extLst>
          </p:cNvPr>
          <p:cNvCxnSpPr/>
          <p:nvPr/>
        </p:nvCxnSpPr>
        <p:spPr>
          <a:xfrm flipH="1">
            <a:off x="3200400" y="7839307"/>
            <a:ext cx="104774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1A3D4E7-319E-4EDE-8AB9-8087EA2671A7}"/>
              </a:ext>
            </a:extLst>
          </p:cNvPr>
          <p:cNvCxnSpPr>
            <a:stCxn id="7" idx="3"/>
          </p:cNvCxnSpPr>
          <p:nvPr/>
        </p:nvCxnSpPr>
        <p:spPr>
          <a:xfrm>
            <a:off x="14039849" y="4060903"/>
            <a:ext cx="104775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37E128-BB3B-4D29-ABDC-7DAC6123D046}"/>
              </a:ext>
            </a:extLst>
          </p:cNvPr>
          <p:cNvCxnSpPr/>
          <p:nvPr/>
        </p:nvCxnSpPr>
        <p:spPr>
          <a:xfrm>
            <a:off x="14036363" y="7770542"/>
            <a:ext cx="104775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C2779E7-B9C4-4A5F-9A65-AA4FEF00AB7B}"/>
              </a:ext>
            </a:extLst>
          </p:cNvPr>
          <p:cNvSpPr txBox="1"/>
          <p:nvPr/>
        </p:nvSpPr>
        <p:spPr>
          <a:xfrm>
            <a:off x="814488" y="3668488"/>
            <a:ext cx="2133600" cy="784830"/>
          </a:xfrm>
          <a:prstGeom prst="rect">
            <a:avLst/>
          </a:prstGeom>
          <a:noFill/>
        </p:spPr>
        <p:txBody>
          <a:bodyPr wrap="square" rtlCol="0">
            <a:spAutoFit/>
          </a:bodyPr>
          <a:lstStyle/>
          <a:p>
            <a:pPr algn="ctr"/>
            <a:r>
              <a:rPr lang="en-US" sz="4500" dirty="0" err="1">
                <a:latin typeface="Arial" panose="020B0604020202020204" pitchFamily="34" charset="0"/>
                <a:cs typeface="Arial" panose="020B0604020202020204" pitchFamily="34" charset="0"/>
              </a:rPr>
              <a:t>Tranh</a:t>
            </a:r>
            <a:r>
              <a:rPr lang="en-US" sz="4500" dirty="0">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ADB23DFD-BE07-4855-9AE0-6BEED92DF66D}"/>
              </a:ext>
            </a:extLst>
          </p:cNvPr>
          <p:cNvSpPr txBox="1"/>
          <p:nvPr/>
        </p:nvSpPr>
        <p:spPr>
          <a:xfrm>
            <a:off x="15339909" y="7378127"/>
            <a:ext cx="2133600" cy="784830"/>
          </a:xfrm>
          <a:prstGeom prst="rect">
            <a:avLst/>
          </a:prstGeom>
          <a:noFill/>
        </p:spPr>
        <p:txBody>
          <a:bodyPr wrap="square" rtlCol="0">
            <a:spAutoFit/>
          </a:bodyPr>
          <a:lstStyle/>
          <a:p>
            <a:pPr algn="ctr"/>
            <a:r>
              <a:rPr lang="en-US" sz="4500" dirty="0" err="1">
                <a:latin typeface="Arial" panose="020B0604020202020204" pitchFamily="34" charset="0"/>
                <a:cs typeface="Arial" panose="020B0604020202020204" pitchFamily="34" charset="0"/>
              </a:rPr>
              <a:t>Tranh</a:t>
            </a:r>
            <a:r>
              <a:rPr lang="en-US" sz="4500" dirty="0">
                <a:latin typeface="Arial" panose="020B0604020202020204" pitchFamily="34" charset="0"/>
                <a:cs typeface="Arial" panose="020B0604020202020204" pitchFamily="34" charset="0"/>
              </a:rPr>
              <a:t> 2</a:t>
            </a:r>
          </a:p>
        </p:txBody>
      </p:sp>
      <p:sp>
        <p:nvSpPr>
          <p:cNvPr id="23" name="TextBox 22">
            <a:extLst>
              <a:ext uri="{FF2B5EF4-FFF2-40B4-BE49-F238E27FC236}">
                <a16:creationId xmlns:a16="http://schemas.microsoft.com/office/drawing/2014/main" id="{6F1AB148-FD05-4D13-A491-D94DBC34FF27}"/>
              </a:ext>
            </a:extLst>
          </p:cNvPr>
          <p:cNvSpPr txBox="1"/>
          <p:nvPr/>
        </p:nvSpPr>
        <p:spPr>
          <a:xfrm>
            <a:off x="15339909" y="3668488"/>
            <a:ext cx="2133600" cy="784830"/>
          </a:xfrm>
          <a:prstGeom prst="rect">
            <a:avLst/>
          </a:prstGeom>
          <a:noFill/>
        </p:spPr>
        <p:txBody>
          <a:bodyPr wrap="square" rtlCol="0">
            <a:spAutoFit/>
          </a:bodyPr>
          <a:lstStyle/>
          <a:p>
            <a:pPr algn="ctr"/>
            <a:r>
              <a:rPr lang="en-US" sz="4500" dirty="0" err="1">
                <a:latin typeface="Arial" panose="020B0604020202020204" pitchFamily="34" charset="0"/>
                <a:cs typeface="Arial" panose="020B0604020202020204" pitchFamily="34" charset="0"/>
              </a:rPr>
              <a:t>Tranh</a:t>
            </a:r>
            <a:r>
              <a:rPr lang="en-US" sz="4500" dirty="0">
                <a:latin typeface="Arial" panose="020B0604020202020204" pitchFamily="34" charset="0"/>
                <a:cs typeface="Arial" panose="020B0604020202020204" pitchFamily="34" charset="0"/>
              </a:rPr>
              <a:t> 3</a:t>
            </a:r>
          </a:p>
        </p:txBody>
      </p:sp>
      <p:sp>
        <p:nvSpPr>
          <p:cNvPr id="24" name="TextBox 23">
            <a:extLst>
              <a:ext uri="{FF2B5EF4-FFF2-40B4-BE49-F238E27FC236}">
                <a16:creationId xmlns:a16="http://schemas.microsoft.com/office/drawing/2014/main" id="{9741C829-FFCE-4F5F-AE44-420700978DC5}"/>
              </a:ext>
            </a:extLst>
          </p:cNvPr>
          <p:cNvSpPr txBox="1"/>
          <p:nvPr/>
        </p:nvSpPr>
        <p:spPr>
          <a:xfrm>
            <a:off x="833540" y="7378127"/>
            <a:ext cx="2133600" cy="784830"/>
          </a:xfrm>
          <a:prstGeom prst="rect">
            <a:avLst/>
          </a:prstGeom>
          <a:noFill/>
        </p:spPr>
        <p:txBody>
          <a:bodyPr wrap="square" rtlCol="0">
            <a:spAutoFit/>
          </a:bodyPr>
          <a:lstStyle/>
          <a:p>
            <a:pPr algn="ctr"/>
            <a:r>
              <a:rPr lang="en-US" sz="4500" dirty="0" err="1">
                <a:latin typeface="Arial" panose="020B0604020202020204" pitchFamily="34" charset="0"/>
                <a:cs typeface="Arial" panose="020B0604020202020204" pitchFamily="34" charset="0"/>
              </a:rPr>
              <a:t>Tranh</a:t>
            </a:r>
            <a:r>
              <a:rPr lang="en-US" sz="4500" dirty="0">
                <a:latin typeface="Arial" panose="020B0604020202020204" pitchFamily="34" charset="0"/>
                <a:cs typeface="Arial" panose="020B0604020202020204" pitchFamily="34" charset="0"/>
              </a:rPr>
              <a:t> 4</a:t>
            </a:r>
          </a:p>
        </p:txBody>
      </p:sp>
    </p:spTree>
    <p:extLst>
      <p:ext uri="{BB962C8B-B14F-4D97-AF65-F5344CB8AC3E}">
        <p14:creationId xmlns:p14="http://schemas.microsoft.com/office/powerpoint/2010/main" val="2603573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3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3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3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3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3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3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3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1050755" y="1182667"/>
            <a:ext cx="8093245" cy="822751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9060643" y="1186225"/>
            <a:ext cx="8093245" cy="82298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0446" y="204734"/>
            <a:ext cx="1981353" cy="234353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0757" y="103666"/>
            <a:ext cx="1120652" cy="1047810"/>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4629" y="7575056"/>
            <a:ext cx="1278806" cy="1662387"/>
          </a:xfrm>
          <a:prstGeom prst="rect">
            <a:avLst/>
          </a:prstGeom>
        </p:spPr>
      </p:pic>
      <p:pic>
        <p:nvPicPr>
          <p:cNvPr id="15" name="Picture 10">
            <a:extLst>
              <a:ext uri="{FF2B5EF4-FFF2-40B4-BE49-F238E27FC236}">
                <a16:creationId xmlns:a16="http://schemas.microsoft.com/office/drawing/2014/main" id="{9941F0F3-2BD7-468A-8D45-266046F4AF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9718" y="748614"/>
            <a:ext cx="4875088" cy="1255775"/>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39082">
            <a:off x="229022" y="8523949"/>
            <a:ext cx="1996757" cy="653484"/>
          </a:xfrm>
          <a:prstGeom prst="rect">
            <a:avLst/>
          </a:prstGeom>
        </p:spPr>
      </p:pic>
      <p:pic>
        <p:nvPicPr>
          <p:cNvPr id="8" name="Picture 7">
            <a:extLst>
              <a:ext uri="{FF2B5EF4-FFF2-40B4-BE49-F238E27FC236}">
                <a16:creationId xmlns:a16="http://schemas.microsoft.com/office/drawing/2014/main" id="{1D8FA4D2-1054-41D2-B1A5-9F730A52312F}"/>
              </a:ext>
            </a:extLst>
          </p:cNvPr>
          <p:cNvPicPr>
            <a:picLocks noChangeAspect="1"/>
          </p:cNvPicPr>
          <p:nvPr/>
        </p:nvPicPr>
        <p:blipFill rotWithShape="1">
          <a:blip r:embed="rId14"/>
          <a:srcRect l="12520" t="29166" r="48308" b="20835"/>
          <a:stretch/>
        </p:blipFill>
        <p:spPr>
          <a:xfrm>
            <a:off x="1134112" y="2004389"/>
            <a:ext cx="6361619" cy="4565156"/>
          </a:xfrm>
          <a:prstGeom prst="rect">
            <a:avLst/>
          </a:prstGeom>
        </p:spPr>
      </p:pic>
      <p:sp>
        <p:nvSpPr>
          <p:cNvPr id="16" name="TextBox 15">
            <a:extLst>
              <a:ext uri="{FF2B5EF4-FFF2-40B4-BE49-F238E27FC236}">
                <a16:creationId xmlns:a16="http://schemas.microsoft.com/office/drawing/2014/main" id="{DCD8F9ED-6558-48E5-B2A1-4D3B1606B97F}"/>
              </a:ext>
            </a:extLst>
          </p:cNvPr>
          <p:cNvSpPr txBox="1"/>
          <p:nvPr/>
        </p:nvSpPr>
        <p:spPr>
          <a:xfrm>
            <a:off x="7831409" y="2548270"/>
            <a:ext cx="8828513" cy="2041456"/>
          </a:xfrm>
          <a:prstGeom prst="rect">
            <a:avLst/>
          </a:prstGeom>
          <a:noFill/>
        </p:spPr>
        <p:txBody>
          <a:bodyPr wrap="square">
            <a:spAutoFit/>
          </a:bodyPr>
          <a:lstStyle/>
          <a:p>
            <a:pPr algn="just">
              <a:lnSpc>
                <a:spcPct val="150000"/>
              </a:lnSpc>
            </a:pP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Tuấn</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và</a:t>
            </a:r>
            <a:r>
              <a:rPr lang="en-US" sz="4500" dirty="0">
                <a:effectLst/>
                <a:latin typeface="Arial" panose="020B0604020202020204" pitchFamily="34" charset="0"/>
                <a:ea typeface="Times New Roman" panose="02020603050405020304" pitchFamily="18" charset="0"/>
                <a:cs typeface="Arial" panose="020B0604020202020204" pitchFamily="34" charset="0"/>
              </a:rPr>
              <a:t> Lan </a:t>
            </a:r>
            <a:r>
              <a:rPr lang="en-US" sz="4500" dirty="0" err="1">
                <a:effectLst/>
                <a:latin typeface="Arial" panose="020B0604020202020204" pitchFamily="34" charset="0"/>
                <a:ea typeface="Times New Roman" panose="02020603050405020304" pitchFamily="18" charset="0"/>
                <a:cs typeface="Arial" panose="020B0604020202020204" pitchFamily="34" charset="0"/>
              </a:rPr>
              <a:t>nói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bố</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mẹ</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56194C8-C047-4104-937F-7FA85BC0F18C}"/>
              </a:ext>
            </a:extLst>
          </p:cNvPr>
          <p:cNvPicPr>
            <a:picLocks noChangeAspect="1"/>
          </p:cNvPicPr>
          <p:nvPr/>
        </p:nvPicPr>
        <p:blipFill rotWithShape="1">
          <a:blip r:embed="rId15"/>
          <a:srcRect l="50698" t="31249" r="10761" b="19322"/>
          <a:stretch/>
        </p:blipFill>
        <p:spPr>
          <a:xfrm>
            <a:off x="10708912" y="4946480"/>
            <a:ext cx="5951010" cy="4290963"/>
          </a:xfrm>
          <a:prstGeom prst="rect">
            <a:avLst/>
          </a:prstGeom>
        </p:spPr>
      </p:pic>
      <p:sp>
        <p:nvSpPr>
          <p:cNvPr id="20" name="TextBox 19">
            <a:extLst>
              <a:ext uri="{FF2B5EF4-FFF2-40B4-BE49-F238E27FC236}">
                <a16:creationId xmlns:a16="http://schemas.microsoft.com/office/drawing/2014/main" id="{2E9781A5-7325-439E-9C2F-26958ED5651D}"/>
              </a:ext>
            </a:extLst>
          </p:cNvPr>
          <p:cNvSpPr txBox="1"/>
          <p:nvPr/>
        </p:nvSpPr>
        <p:spPr>
          <a:xfrm>
            <a:off x="1567452" y="6610262"/>
            <a:ext cx="8828513" cy="2041456"/>
          </a:xfrm>
          <a:prstGeom prst="rect">
            <a:avLst/>
          </a:prstGeom>
          <a:noFill/>
        </p:spPr>
        <p:txBody>
          <a:bodyPr wrap="square">
            <a:spAutoFit/>
          </a:bodyPr>
          <a:lstStyle/>
          <a:p>
            <a:pPr algn="just">
              <a:lnSpc>
                <a:spcPct val="150000"/>
              </a:lnSpc>
              <a:spcBef>
                <a:spcPts val="700"/>
              </a:spcBef>
              <a:spcAft>
                <a:spcPts val="700"/>
              </a:spcAft>
            </a:pP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Quân</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nói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mẹ</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Oanh</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lao</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cả</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048615693"/>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3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3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1050755" y="1182667"/>
            <a:ext cx="8093245" cy="822751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9060643" y="1186225"/>
            <a:ext cx="8093245" cy="82298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0446" y="204734"/>
            <a:ext cx="1981353" cy="234353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0757" y="103666"/>
            <a:ext cx="1120652" cy="1047810"/>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4629" y="7575056"/>
            <a:ext cx="1278806" cy="1662387"/>
          </a:xfrm>
          <a:prstGeom prst="rect">
            <a:avLst/>
          </a:prstGeom>
        </p:spPr>
      </p:pic>
      <p:pic>
        <p:nvPicPr>
          <p:cNvPr id="15" name="Picture 10">
            <a:extLst>
              <a:ext uri="{FF2B5EF4-FFF2-40B4-BE49-F238E27FC236}">
                <a16:creationId xmlns:a16="http://schemas.microsoft.com/office/drawing/2014/main" id="{9941F0F3-2BD7-468A-8D45-266046F4AF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9718" y="748614"/>
            <a:ext cx="4875088" cy="1255775"/>
          </a:xfrm>
          <a:prstGeom prst="rect">
            <a:avLst/>
          </a:prstGeom>
        </p:spPr>
      </p:pic>
      <p:sp>
        <p:nvSpPr>
          <p:cNvPr id="20" name="TextBox 19">
            <a:extLst>
              <a:ext uri="{FF2B5EF4-FFF2-40B4-BE49-F238E27FC236}">
                <a16:creationId xmlns:a16="http://schemas.microsoft.com/office/drawing/2014/main" id="{2E9781A5-7325-439E-9C2F-26958ED5651D}"/>
              </a:ext>
            </a:extLst>
          </p:cNvPr>
          <p:cNvSpPr txBox="1"/>
          <p:nvPr/>
        </p:nvSpPr>
        <p:spPr>
          <a:xfrm>
            <a:off x="8287017" y="2449494"/>
            <a:ext cx="8093245" cy="2041456"/>
          </a:xfrm>
          <a:prstGeom prst="rect">
            <a:avLst/>
          </a:prstGeom>
          <a:noFill/>
        </p:spPr>
        <p:txBody>
          <a:bodyPr wrap="square">
            <a:spAutoFit/>
          </a:bodyPr>
          <a:lstStyle/>
          <a:p>
            <a:pPr algn="just">
              <a:lnSpc>
                <a:spcPct val="150000"/>
              </a:lnSpc>
              <a:spcBef>
                <a:spcPts val="700"/>
              </a:spcBef>
              <a:spcAft>
                <a:spcPts val="700"/>
              </a:spcAft>
            </a:pP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Oanh</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nói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mẹ</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9" name="Picture 8">
            <a:extLst>
              <a:ext uri="{FF2B5EF4-FFF2-40B4-BE49-F238E27FC236}">
                <a16:creationId xmlns:a16="http://schemas.microsoft.com/office/drawing/2014/main" id="{0A2ACD4B-D45A-44CF-8A42-C60086ED8840}"/>
              </a:ext>
            </a:extLst>
          </p:cNvPr>
          <p:cNvPicPr>
            <a:picLocks noChangeAspect="1"/>
          </p:cNvPicPr>
          <p:nvPr/>
        </p:nvPicPr>
        <p:blipFill rotWithShape="1">
          <a:blip r:embed="rId12"/>
          <a:srcRect l="50698" t="28476" r="11225" b="21875"/>
          <a:stretch/>
        </p:blipFill>
        <p:spPr>
          <a:xfrm>
            <a:off x="1907738" y="2004389"/>
            <a:ext cx="6112977" cy="4481279"/>
          </a:xfrm>
          <a:prstGeom prst="rect">
            <a:avLst/>
          </a:prstGeom>
        </p:spPr>
      </p:pic>
      <p:pic>
        <p:nvPicPr>
          <p:cNvPr id="12" name="Picture 11">
            <a:extLst>
              <a:ext uri="{FF2B5EF4-FFF2-40B4-BE49-F238E27FC236}">
                <a16:creationId xmlns:a16="http://schemas.microsoft.com/office/drawing/2014/main" id="{AB9C1A47-CB9D-4E73-BB59-DEDFE09D45D0}"/>
              </a:ext>
            </a:extLst>
          </p:cNvPr>
          <p:cNvPicPr>
            <a:picLocks noChangeAspect="1"/>
          </p:cNvPicPr>
          <p:nvPr/>
        </p:nvPicPr>
        <p:blipFill rotWithShape="1">
          <a:blip r:embed="rId13"/>
          <a:srcRect l="13103" t="24357" r="48629" b="27083"/>
          <a:stretch/>
        </p:blipFill>
        <p:spPr>
          <a:xfrm>
            <a:off x="10183928" y="4616382"/>
            <a:ext cx="6388974" cy="4558162"/>
          </a:xfrm>
          <a:prstGeom prst="rect">
            <a:avLst/>
          </a:prstGeom>
        </p:spPr>
      </p:pic>
      <p:sp>
        <p:nvSpPr>
          <p:cNvPr id="21" name="TextBox 20">
            <a:extLst>
              <a:ext uri="{FF2B5EF4-FFF2-40B4-BE49-F238E27FC236}">
                <a16:creationId xmlns:a16="http://schemas.microsoft.com/office/drawing/2014/main" id="{BF57559A-017A-4950-A493-607AD1859052}"/>
              </a:ext>
            </a:extLst>
          </p:cNvPr>
          <p:cNvSpPr txBox="1"/>
          <p:nvPr/>
        </p:nvSpPr>
        <p:spPr>
          <a:xfrm>
            <a:off x="1907738" y="6693417"/>
            <a:ext cx="8093245" cy="2041456"/>
          </a:xfrm>
          <a:prstGeom prst="rect">
            <a:avLst/>
          </a:prstGeom>
          <a:noFill/>
        </p:spPr>
        <p:txBody>
          <a:bodyPr wrap="square">
            <a:spAutoFit/>
          </a:bodyPr>
          <a:lstStyle/>
          <a:p>
            <a:pPr algn="just">
              <a:lnSpc>
                <a:spcPct val="150000"/>
              </a:lnSpc>
              <a:spcBef>
                <a:spcPts val="700"/>
              </a:spcBef>
              <a:spcAft>
                <a:spcPts val="700"/>
              </a:spcAft>
            </a:pP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rất</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hào</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hứng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khen</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ngợi</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Oanh</a:t>
            </a:r>
            <a:r>
              <a:rPr lang="en-US" sz="4500" dirty="0">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23" name="Picture 6">
            <a:extLst>
              <a:ext uri="{FF2B5EF4-FFF2-40B4-BE49-F238E27FC236}">
                <a16:creationId xmlns:a16="http://schemas.microsoft.com/office/drawing/2014/main" id="{D4CFB9FC-CF7F-415E-983D-7692043E8E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39082">
            <a:off x="229022" y="8523949"/>
            <a:ext cx="1996757" cy="653484"/>
          </a:xfrm>
          <a:prstGeom prst="rect">
            <a:avLst/>
          </a:prstGeom>
        </p:spPr>
      </p:pic>
    </p:spTree>
    <p:extLst>
      <p:ext uri="{BB962C8B-B14F-4D97-AF65-F5344CB8AC3E}">
        <p14:creationId xmlns:p14="http://schemas.microsoft.com/office/powerpoint/2010/main" val="2426264580"/>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3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A49E39CE-D196-48F5-A76D-56D7CAA7E0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4615" y="1848874"/>
            <a:ext cx="14038767" cy="7282007"/>
          </a:xfrm>
          <a:prstGeom prst="rect">
            <a:avLst/>
          </a:prstGeom>
        </p:spPr>
      </p:pic>
      <p:sp>
        <p:nvSpPr>
          <p:cNvPr id="18" name="TextBox 18"/>
          <p:cNvSpPr txBox="1"/>
          <p:nvPr/>
        </p:nvSpPr>
        <p:spPr>
          <a:xfrm>
            <a:off x="-333976" y="388240"/>
            <a:ext cx="18955951"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7B211E"/>
                </a:solidFill>
                <a:latin typeface="Arial" panose="020B0604020202020204" pitchFamily="34" charset="0"/>
                <a:cs typeface="Arial" panose="020B0604020202020204" pitchFamily="34" charset="0"/>
              </a:rPr>
              <a:t>5. </a:t>
            </a:r>
            <a:r>
              <a:rPr lang="en-US" sz="6500" b="1" dirty="0" err="1">
                <a:solidFill>
                  <a:srgbClr val="7B211E"/>
                </a:solidFill>
                <a:latin typeface="Arial" panose="020B0604020202020204" pitchFamily="34" charset="0"/>
                <a:cs typeface="Arial" panose="020B0604020202020204" pitchFamily="34" charset="0"/>
              </a:rPr>
              <a:t>Kể</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lại</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từng</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đoạn</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truyện</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theo</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tranh</a:t>
            </a:r>
            <a:endParaRPr lang="en-US" sz="6500" b="1" dirty="0">
              <a:solidFill>
                <a:srgbClr val="7B211E"/>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3772" y="3488024"/>
            <a:ext cx="859735" cy="803852"/>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082">
            <a:off x="347175" y="9060428"/>
            <a:ext cx="1656347" cy="54207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5468">
            <a:off x="17401120" y="2543866"/>
            <a:ext cx="758111" cy="1279512"/>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4313">
            <a:off x="16817227" y="8501447"/>
            <a:ext cx="596989" cy="568632"/>
          </a:xfrm>
          <a:prstGeom prst="rect">
            <a:avLst/>
          </a:prstGeom>
        </p:spPr>
      </p:pic>
      <p:sp>
        <p:nvSpPr>
          <p:cNvPr id="27" name="TextBox 26">
            <a:extLst>
              <a:ext uri="{FF2B5EF4-FFF2-40B4-BE49-F238E27FC236}">
                <a16:creationId xmlns:a16="http://schemas.microsoft.com/office/drawing/2014/main" id="{2127045A-FB40-4852-A4F3-3E5804F64373}"/>
              </a:ext>
            </a:extLst>
          </p:cNvPr>
          <p:cNvSpPr txBox="1"/>
          <p:nvPr/>
        </p:nvSpPr>
        <p:spPr>
          <a:xfrm>
            <a:off x="3386525" y="2477294"/>
            <a:ext cx="11514945" cy="4118948"/>
          </a:xfrm>
          <a:prstGeom prst="rect">
            <a:avLst/>
          </a:prstGeom>
          <a:noFill/>
        </p:spPr>
        <p:txBody>
          <a:bodyPr wrap="square">
            <a:spAutoFit/>
          </a:bodyPr>
          <a:lstStyle/>
          <a:p>
            <a:pPr algn="just">
              <a:lnSpc>
                <a:spcPct val="150000"/>
              </a:lnSpc>
            </a:pPr>
            <a:r>
              <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dirty="0">
                <a:solidFill>
                  <a:schemeClr val="bg1"/>
                </a:solidFill>
                <a:latin typeface="Arial" panose="020B0604020202020204" pitchFamily="34" charset="0"/>
                <a:ea typeface="Times New Roman" panose="02020603050405020304" pitchFamily="18" charset="0"/>
                <a:cs typeface="Arial" panose="020B0604020202020204" pitchFamily="34" charset="0"/>
              </a:rPr>
              <a:t>Các em hoạt động theo nhóm bốn.</a:t>
            </a:r>
            <a:endPar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500" dirty="0">
                <a:solidFill>
                  <a:schemeClr val="bg1"/>
                </a:solidFill>
                <a:latin typeface="Arial" panose="020B0604020202020204" pitchFamily="34" charset="0"/>
                <a:ea typeface="Times New Roman" panose="02020603050405020304" pitchFamily="18" charset="0"/>
                <a:cs typeface="Arial" panose="020B0604020202020204" pitchFamily="34" charset="0"/>
              </a:rPr>
              <a:t>- Mỗi học sinh đảm nhận một đoạn truyện</a:t>
            </a:r>
            <a:r>
              <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Nhớ lại các chi tiết chính và kể theo trí nhớ của em.</a:t>
            </a:r>
            <a:endParaRPr lang="en-US" sz="45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D4CCC6D-DA87-4CFF-BF9C-599A21E2A7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50228" y="5771104"/>
            <a:ext cx="5074262" cy="4509391"/>
          </a:xfrm>
          <a:prstGeom prst="rect">
            <a:avLst/>
          </a:prstGeom>
        </p:spPr>
      </p:pic>
    </p:spTree>
    <p:extLst>
      <p:ext uri="{BB962C8B-B14F-4D97-AF65-F5344CB8AC3E}">
        <p14:creationId xmlns:p14="http://schemas.microsoft.com/office/powerpoint/2010/main" val="398196482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300"/>
                                        <p:tgtEl>
                                          <p:spTgt spid="26"/>
                                        </p:tgtEl>
                                      </p:cBhvr>
                                    </p:animEffect>
                                    <p:anim calcmode="lin" valueType="num">
                                      <p:cBhvr>
                                        <p:cTn id="12" dur="300" fill="hold"/>
                                        <p:tgtEl>
                                          <p:spTgt spid="26"/>
                                        </p:tgtEl>
                                        <p:attrNameLst>
                                          <p:attrName>ppt_x</p:attrName>
                                        </p:attrNameLst>
                                      </p:cBhvr>
                                      <p:tavLst>
                                        <p:tav tm="0">
                                          <p:val>
                                            <p:strVal val="#ppt_x"/>
                                          </p:val>
                                        </p:tav>
                                        <p:tav tm="100000">
                                          <p:val>
                                            <p:strVal val="#ppt_x"/>
                                          </p:val>
                                        </p:tav>
                                      </p:tavLst>
                                    </p:anim>
                                    <p:anim calcmode="lin" valueType="num">
                                      <p:cBhvr>
                                        <p:cTn id="13" dur="3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
                                        <p:tgtEl>
                                          <p:spTgt spid="3"/>
                                        </p:tgtEl>
                                      </p:cBhvr>
                                    </p:animEffect>
                                    <p:anim calcmode="lin" valueType="num">
                                      <p:cBhvr>
                                        <p:cTn id="17" dur="300" fill="hold"/>
                                        <p:tgtEl>
                                          <p:spTgt spid="3"/>
                                        </p:tgtEl>
                                        <p:attrNameLst>
                                          <p:attrName>ppt_x</p:attrName>
                                        </p:attrNameLst>
                                      </p:cBhvr>
                                      <p:tavLst>
                                        <p:tav tm="0">
                                          <p:val>
                                            <p:strVal val="#ppt_x"/>
                                          </p:val>
                                        </p:tav>
                                        <p:tav tm="100000">
                                          <p:val>
                                            <p:strVal val="#ppt_x"/>
                                          </p:val>
                                        </p:tav>
                                      </p:tavLst>
                                    </p:anim>
                                    <p:anim calcmode="lin" valueType="num">
                                      <p:cBhvr>
                                        <p:cTn id="18"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down)">
                                      <p:cBhvr>
                                        <p:cTn id="23" dur="3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wipe(down)">
                                      <p:cBhvr>
                                        <p:cTn id="28" dur="3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wipe(down)">
                                      <p:cBhvr>
                                        <p:cTn id="33" dur="3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1029039"/>
            <a:ext cx="1113922" cy="992403"/>
          </a:xfrm>
          <a:prstGeom prst="rect">
            <a:avLst/>
          </a:prstGeom>
        </p:spPr>
      </p:pic>
      <p:sp>
        <p:nvSpPr>
          <p:cNvPr id="12" name="TextBox 11"/>
          <p:cNvSpPr txBox="1"/>
          <p:nvPr/>
        </p:nvSpPr>
        <p:spPr>
          <a:xfrm>
            <a:off x="2687744" y="3235514"/>
            <a:ext cx="12912509" cy="1323439"/>
          </a:xfrm>
          <a:prstGeom prst="rect">
            <a:avLst/>
          </a:prstGeom>
          <a:noFill/>
        </p:spPr>
        <p:txBody>
          <a:bodyPr wrap="none" rtlCol="0">
            <a:spAutoFit/>
          </a:bodyPr>
          <a:lstStyle/>
          <a:p>
            <a:pPr algn="ctr"/>
            <a:r>
              <a:rPr lang="en-US" sz="8000" b="1" dirty="0">
                <a:solidFill>
                  <a:srgbClr val="7B211E"/>
                </a:solidFill>
                <a:latin typeface="Arial" panose="020B0604020202020204" pitchFamily="34" charset="0"/>
                <a:cs typeface="Arial" panose="020B0604020202020204" pitchFamily="34" charset="0"/>
              </a:rPr>
              <a:t>BÀI 4: NGƯỜI NẶN TÒ HE</a:t>
            </a:r>
          </a:p>
        </p:txBody>
      </p:sp>
      <p:sp>
        <p:nvSpPr>
          <p:cNvPr id="13" name="TextBox 12"/>
          <p:cNvSpPr txBox="1"/>
          <p:nvPr/>
        </p:nvSpPr>
        <p:spPr>
          <a:xfrm>
            <a:off x="7601269" y="5143500"/>
            <a:ext cx="3085460" cy="1092607"/>
          </a:xfrm>
          <a:prstGeom prst="rect">
            <a:avLst/>
          </a:prstGeom>
          <a:noFill/>
        </p:spPr>
        <p:txBody>
          <a:bodyPr wrap="none" rtlCol="0">
            <a:spAutoFit/>
          </a:bodyPr>
          <a:lstStyle/>
          <a:p>
            <a:pPr algn="ctr"/>
            <a:r>
              <a:rPr lang="en-US" sz="6500" b="1" dirty="0" err="1">
                <a:solidFill>
                  <a:srgbClr val="7B211E"/>
                </a:solidFill>
                <a:latin typeface="Arial" panose="020B0604020202020204" pitchFamily="34" charset="0"/>
                <a:cs typeface="Arial" panose="020B0604020202020204" pitchFamily="34" charset="0"/>
              </a:rPr>
              <a:t>Tiết</a:t>
            </a:r>
            <a:r>
              <a:rPr lang="en-US" sz="6500" b="1" dirty="0">
                <a:solidFill>
                  <a:srgbClr val="7B211E"/>
                </a:solidFill>
                <a:latin typeface="Arial" panose="020B0604020202020204" pitchFamily="34" charset="0"/>
                <a:cs typeface="Arial" panose="020B0604020202020204" pitchFamily="34" charset="0"/>
              </a:rPr>
              <a:t> 3-4</a:t>
            </a:r>
          </a:p>
        </p:txBody>
      </p:sp>
      <p:pic>
        <p:nvPicPr>
          <p:cNvPr id="6" name="Picture 5">
            <a:extLst>
              <a:ext uri="{FF2B5EF4-FFF2-40B4-BE49-F238E27FC236}">
                <a16:creationId xmlns:a16="http://schemas.microsoft.com/office/drawing/2014/main" id="{5FF5650B-F3A2-4E7B-9FA0-50C00BA60B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605" y="6325409"/>
            <a:ext cx="7117937" cy="3879644"/>
          </a:xfrm>
          <a:prstGeom prst="rect">
            <a:avLst/>
          </a:prstGeom>
        </p:spPr>
      </p:pic>
      <p:pic>
        <p:nvPicPr>
          <p:cNvPr id="15" name="Picture 20">
            <a:extLst>
              <a:ext uri="{FF2B5EF4-FFF2-40B4-BE49-F238E27FC236}">
                <a16:creationId xmlns:a16="http://schemas.microsoft.com/office/drawing/2014/main" id="{F02B0164-1F60-4996-98AA-90CFD716866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19134"/>
          <a:stretch>
            <a:fillRect/>
          </a:stretch>
        </p:blipFill>
        <p:spPr>
          <a:xfrm>
            <a:off x="0" y="0"/>
            <a:ext cx="2562167" cy="31479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anim calcmode="lin" valueType="num">
                                      <p:cBhvr>
                                        <p:cTn id="8" dur="300" fill="hold"/>
                                        <p:tgtEl>
                                          <p:spTgt spid="12"/>
                                        </p:tgtEl>
                                        <p:attrNameLst>
                                          <p:attrName>ppt_x</p:attrName>
                                        </p:attrNameLst>
                                      </p:cBhvr>
                                      <p:tavLst>
                                        <p:tav tm="0">
                                          <p:val>
                                            <p:strVal val="#ppt_x"/>
                                          </p:val>
                                        </p:tav>
                                        <p:tav tm="100000">
                                          <p:val>
                                            <p:strVal val="#ppt_x"/>
                                          </p:val>
                                        </p:tav>
                                      </p:tavLst>
                                    </p:anim>
                                    <p:anim calcmode="lin" valueType="num">
                                      <p:cBhvr>
                                        <p:cTn id="9"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A49E39CE-D196-48F5-A76D-56D7CAA7E0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4615" y="1848874"/>
            <a:ext cx="14038767" cy="7282007"/>
          </a:xfrm>
          <a:prstGeom prst="rect">
            <a:avLst/>
          </a:prstGeom>
        </p:spPr>
      </p:pic>
      <p:sp>
        <p:nvSpPr>
          <p:cNvPr id="18" name="TextBox 18"/>
          <p:cNvSpPr txBox="1"/>
          <p:nvPr/>
        </p:nvSpPr>
        <p:spPr>
          <a:xfrm>
            <a:off x="-333976" y="388240"/>
            <a:ext cx="18955951"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7B211E"/>
                </a:solidFill>
                <a:latin typeface="Arial" panose="020B0604020202020204" pitchFamily="34" charset="0"/>
                <a:cs typeface="Arial" panose="020B0604020202020204" pitchFamily="34" charset="0"/>
              </a:rPr>
              <a:t>5. </a:t>
            </a:r>
            <a:r>
              <a:rPr lang="en-US" sz="6500" b="1" dirty="0" err="1">
                <a:solidFill>
                  <a:srgbClr val="7B211E"/>
                </a:solidFill>
                <a:latin typeface="Arial" panose="020B0604020202020204" pitchFamily="34" charset="0"/>
                <a:cs typeface="Arial" panose="020B0604020202020204" pitchFamily="34" charset="0"/>
              </a:rPr>
              <a:t>Kể</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lại</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toàn</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bộ</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câu</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chuyện</a:t>
            </a:r>
            <a:endParaRPr lang="en-US" sz="6500" b="1" dirty="0">
              <a:solidFill>
                <a:srgbClr val="7B211E"/>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3772" y="3488024"/>
            <a:ext cx="859735" cy="803852"/>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082">
            <a:off x="347175" y="9060428"/>
            <a:ext cx="1656347" cy="54207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5468">
            <a:off x="17401120" y="2543866"/>
            <a:ext cx="758111" cy="1279512"/>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4313">
            <a:off x="16817227" y="8501447"/>
            <a:ext cx="596989" cy="568632"/>
          </a:xfrm>
          <a:prstGeom prst="rect">
            <a:avLst/>
          </a:prstGeom>
        </p:spPr>
      </p:pic>
      <p:pic>
        <p:nvPicPr>
          <p:cNvPr id="6" name="Picture 5">
            <a:extLst>
              <a:ext uri="{FF2B5EF4-FFF2-40B4-BE49-F238E27FC236}">
                <a16:creationId xmlns:a16="http://schemas.microsoft.com/office/drawing/2014/main" id="{80D52581-04A3-4165-B513-0C6E30580D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71240" y="5557496"/>
            <a:ext cx="7145520" cy="5081527"/>
          </a:xfrm>
          <a:prstGeom prst="rect">
            <a:avLst/>
          </a:prstGeom>
        </p:spPr>
      </p:pic>
      <p:sp>
        <p:nvSpPr>
          <p:cNvPr id="27" name="TextBox 26">
            <a:extLst>
              <a:ext uri="{FF2B5EF4-FFF2-40B4-BE49-F238E27FC236}">
                <a16:creationId xmlns:a16="http://schemas.microsoft.com/office/drawing/2014/main" id="{2127045A-FB40-4852-A4F3-3E5804F64373}"/>
              </a:ext>
            </a:extLst>
          </p:cNvPr>
          <p:cNvSpPr txBox="1"/>
          <p:nvPr/>
        </p:nvSpPr>
        <p:spPr>
          <a:xfrm>
            <a:off x="4021115" y="2477294"/>
            <a:ext cx="10245765" cy="3080202"/>
          </a:xfrm>
          <a:prstGeom prst="rect">
            <a:avLst/>
          </a:prstGeom>
          <a:noFill/>
        </p:spPr>
        <p:txBody>
          <a:bodyPr wrap="square">
            <a:spAutoFit/>
          </a:bodyPr>
          <a:lstStyle/>
          <a:p>
            <a:pPr algn="just">
              <a:lnSpc>
                <a:spcPct val="150000"/>
              </a:lnSpc>
            </a:pPr>
            <a:r>
              <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Các em tự bắt cặp theo nhóm đôi.</a:t>
            </a:r>
          </a:p>
          <a:p>
            <a:pPr algn="just">
              <a:lnSpc>
                <a:spcPct val="150000"/>
              </a:lnSpc>
            </a:pPr>
            <a:r>
              <a:rPr lang="nl-NL" sz="4500" dirty="0">
                <a:solidFill>
                  <a:schemeClr val="bg1"/>
                </a:solidFill>
                <a:latin typeface="Arial" panose="020B0604020202020204" pitchFamily="34" charset="0"/>
                <a:ea typeface="Times New Roman" panose="02020603050405020304" pitchFamily="18" charset="0"/>
                <a:cs typeface="Arial" panose="020B0604020202020204" pitchFamily="34" charset="0"/>
              </a:rPr>
              <a:t>- L</a:t>
            </a:r>
            <a:r>
              <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ần lượt kể hai đoạn của câu chuyện. </a:t>
            </a:r>
          </a:p>
          <a:p>
            <a:pPr algn="just">
              <a:lnSpc>
                <a:spcPct val="150000"/>
              </a:lnSpc>
            </a:pPr>
            <a:r>
              <a:rPr lang="nl-NL"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Tự bổ sung, nhận xét cho nhau.</a:t>
            </a:r>
            <a:endParaRPr lang="en-US" sz="4500" dirty="0">
              <a:solidFill>
                <a:schemeClr val="bg1"/>
              </a:solidFill>
              <a:latin typeface="Arial" panose="020B0604020202020204" pitchFamily="34" charset="0"/>
              <a:cs typeface="Arial" panose="020B0604020202020204" pitchFamily="34" charset="0"/>
            </a:endParaRPr>
          </a:p>
        </p:txBody>
      </p:sp>
      <p:pic>
        <p:nvPicPr>
          <p:cNvPr id="28" name="Picture 2">
            <a:extLst>
              <a:ext uri="{FF2B5EF4-FFF2-40B4-BE49-F238E27FC236}">
                <a16:creationId xmlns:a16="http://schemas.microsoft.com/office/drawing/2014/main" id="{C9E5DDFD-00F7-403D-A1D6-12103E8AEDF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344394">
            <a:off x="4621987" y="5847292"/>
            <a:ext cx="1522315" cy="1681272"/>
          </a:xfrm>
          <a:prstGeom prst="rect">
            <a:avLst/>
          </a:prstGeom>
        </p:spPr>
      </p:pic>
    </p:spTree>
    <p:extLst>
      <p:ext uri="{BB962C8B-B14F-4D97-AF65-F5344CB8AC3E}">
        <p14:creationId xmlns:p14="http://schemas.microsoft.com/office/powerpoint/2010/main" val="31433812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down)">
                                      <p:cBhvr>
                                        <p:cTn id="7" dur="3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down)">
                                      <p:cBhvr>
                                        <p:cTn id="12" dur="3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wipe(down)">
                                      <p:cBhvr>
                                        <p:cTn id="17" dur="3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10563989" y="3210284"/>
            <a:ext cx="7046588" cy="923330"/>
          </a:xfrm>
          <a:prstGeom prst="rect">
            <a:avLst/>
          </a:prstGeom>
        </p:spPr>
        <p:txBody>
          <a:bodyPr lIns="0" tIns="0" rIns="0" bIns="0" rtlCol="0" anchor="t">
            <a:spAutoFit/>
          </a:bodyPr>
          <a:lstStyle/>
          <a:p>
            <a:pPr marL="0" lvl="0" indent="0" algn="l">
              <a:lnSpc>
                <a:spcPts val="7200"/>
              </a:lnSpc>
              <a:spcBef>
                <a:spcPct val="0"/>
              </a:spcBef>
            </a:pPr>
            <a:r>
              <a:rPr lang="en-US" sz="7200" u="none" dirty="0">
                <a:solidFill>
                  <a:srgbClr val="7B211E"/>
                </a:solidFill>
                <a:latin typeface="Mali Bold"/>
              </a:rPr>
              <a:t>:</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4591" y="588415"/>
            <a:ext cx="13985602" cy="9110169"/>
          </a:xfrm>
          <a:prstGeom prst="rect">
            <a:avLst/>
          </a:prstGeom>
        </p:spPr>
      </p:pic>
      <p:grpSp>
        <p:nvGrpSpPr>
          <p:cNvPr id="10" name="Group 10"/>
          <p:cNvGrpSpPr/>
          <p:nvPr/>
        </p:nvGrpSpPr>
        <p:grpSpPr>
          <a:xfrm>
            <a:off x="4958327" y="1838610"/>
            <a:ext cx="8361274" cy="1297498"/>
            <a:chOff x="-409677" y="-27922"/>
            <a:chExt cx="5761308" cy="848774"/>
          </a:xfrm>
        </p:grpSpPr>
        <p:sp>
          <p:nvSpPr>
            <p:cNvPr id="11" name="Freeform 11"/>
            <p:cNvSpPr/>
            <p:nvPr/>
          </p:nvSpPr>
          <p:spPr>
            <a:xfrm>
              <a:off x="-409677" y="-27922"/>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sp>
      </p:grpSp>
      <p:sp>
        <p:nvSpPr>
          <p:cNvPr id="12" name="TextBox 12"/>
          <p:cNvSpPr txBox="1"/>
          <p:nvPr/>
        </p:nvSpPr>
        <p:spPr>
          <a:xfrm>
            <a:off x="5620706" y="2319687"/>
            <a:ext cx="7046587" cy="670633"/>
          </a:xfrm>
          <a:prstGeom prst="rect">
            <a:avLst/>
          </a:prstGeom>
        </p:spPr>
        <p:txBody>
          <a:bodyPr wrap="square" lIns="0" tIns="0" rIns="0" bIns="0" rtlCol="0" anchor="t">
            <a:spAutoFit/>
          </a:bodyPr>
          <a:lstStyle/>
          <a:p>
            <a:pPr marL="0" lvl="0" indent="0" algn="ctr">
              <a:lnSpc>
                <a:spcPts val="5040"/>
              </a:lnSpc>
              <a:spcBef>
                <a:spcPct val="0"/>
              </a:spcBef>
            </a:pPr>
            <a:r>
              <a:rPr lang="en-US" sz="6500" b="1" spc="179" dirty="0">
                <a:solidFill>
                  <a:srgbClr val="FFFFFF"/>
                </a:solidFill>
                <a:latin typeface="Arial" panose="020B0604020202020204" pitchFamily="34" charset="0"/>
                <a:cs typeface="Arial" panose="020B0604020202020204" pitchFamily="34" charset="0"/>
              </a:rPr>
              <a:t>CỦNG CỐ</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00002" y="7790897"/>
            <a:ext cx="2323195" cy="2707113"/>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9156" y="4406847"/>
            <a:ext cx="1377783" cy="1227479"/>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69536">
            <a:off x="13313065" y="8984108"/>
            <a:ext cx="2466230" cy="807130"/>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259300" y="1712352"/>
            <a:ext cx="1085010" cy="1550014"/>
          </a:xfrm>
          <a:prstGeom prst="rect">
            <a:avLst/>
          </a:prstGeom>
        </p:spPr>
      </p:pic>
      <p:sp>
        <p:nvSpPr>
          <p:cNvPr id="4" name="TextBox 3">
            <a:extLst>
              <a:ext uri="{FF2B5EF4-FFF2-40B4-BE49-F238E27FC236}">
                <a16:creationId xmlns:a16="http://schemas.microsoft.com/office/drawing/2014/main" id="{405691D3-DD92-4CC8-8180-9EF072E09F51}"/>
              </a:ext>
            </a:extLst>
          </p:cNvPr>
          <p:cNvSpPr txBox="1"/>
          <p:nvPr/>
        </p:nvSpPr>
        <p:spPr>
          <a:xfrm>
            <a:off x="3374610" y="3671949"/>
            <a:ext cx="10806494" cy="4118948"/>
          </a:xfrm>
          <a:prstGeom prst="rect">
            <a:avLst/>
          </a:prstGeom>
          <a:noFill/>
        </p:spPr>
        <p:txBody>
          <a:bodyPr wrap="square" rtlCol="0">
            <a:spAutoFit/>
          </a:bodyPr>
          <a:lstStyle/>
          <a:p>
            <a:pPr algn="just">
              <a:lnSpc>
                <a:spcPct val="150000"/>
              </a:lnSpc>
            </a:pP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Phân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biệt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và</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sắp</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xếp</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được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các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loại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từ</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ngữ</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khác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nhau</a:t>
            </a:r>
            <a:r>
              <a:rPr lang="en-US" sz="4500" dirty="0">
                <a:latin typeface="Arial" panose="020B0604020202020204" pitchFamily="34" charset="0"/>
                <a:cs typeface="Arial" panose="020B0604020202020204" pitchFamily="34" charset="0"/>
              </a:rPr>
              <a:t>.</a:t>
            </a:r>
          </a:p>
          <a:p>
            <a:pPr algn="just">
              <a:lnSpc>
                <a:spcPct val="150000"/>
              </a:lnSpc>
            </a:pP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Tìm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từ</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phù</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hợp</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để</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điền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vào</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chỗ</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trống</a:t>
            </a:r>
            <a:r>
              <a:rPr lang="en-US" sz="4500" dirty="0">
                <a:latin typeface="Arial" panose="020B0604020202020204" pitchFamily="34" charset="0"/>
                <a:cs typeface="Arial" panose="020B0604020202020204" pitchFamily="34" charset="0"/>
              </a:rPr>
              <a:t>.</a:t>
            </a:r>
          </a:p>
          <a:p>
            <a:pPr algn="just">
              <a:lnSpc>
                <a:spcPct val="150000"/>
              </a:lnSpc>
            </a:pP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Kể</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lại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câu</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chuyện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Mẹ</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của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Oanh</a:t>
            </a:r>
            <a:r>
              <a:rPr lang="en-US" sz="45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3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3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3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3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5601" b="43136"/>
          <a:stretch>
            <a:fillRect/>
          </a:stretch>
        </p:blipFill>
        <p:spPr>
          <a:xfrm flipH="1">
            <a:off x="-548939" y="3499129"/>
            <a:ext cx="7593921" cy="6787871"/>
          </a:xfrm>
          <a:prstGeom prst="rect">
            <a:avLst/>
          </a:prstGeom>
        </p:spPr>
      </p:pic>
      <p:grpSp>
        <p:nvGrpSpPr>
          <p:cNvPr id="4" name="Group 4"/>
          <p:cNvGrpSpPr/>
          <p:nvPr/>
        </p:nvGrpSpPr>
        <p:grpSpPr>
          <a:xfrm>
            <a:off x="7073662" y="4481202"/>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412" r="45694"/>
          <a:stretch>
            <a:fillRect/>
          </a:stretch>
        </p:blipFill>
        <p:spPr>
          <a:xfrm>
            <a:off x="16802760" y="0"/>
            <a:ext cx="1472101" cy="3147948"/>
          </a:xfrm>
          <a:prstGeom prst="rect">
            <a:avLst/>
          </a:prstGeom>
        </p:spPr>
      </p:pic>
      <p:sp>
        <p:nvSpPr>
          <p:cNvPr id="18" name="TextBox 18"/>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rgbClr val="FFFFFF"/>
                </a:solidFill>
                <a:latin typeface="Arial" panose="020B0604020202020204" pitchFamily="34" charset="0"/>
                <a:cs typeface="Arial" panose="020B0604020202020204" pitchFamily="34" charset="0"/>
              </a:rPr>
              <a:t>DẶN DÒ</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93548" y="3605256"/>
            <a:ext cx="859735" cy="80385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39082">
            <a:off x="5762717" y="9009658"/>
            <a:ext cx="1656347" cy="54207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4313">
            <a:off x="16817227" y="8501447"/>
            <a:ext cx="596989" cy="568632"/>
          </a:xfrm>
          <a:prstGeom prst="rect">
            <a:avLst/>
          </a:prstGeom>
        </p:spPr>
      </p:pic>
      <p:sp>
        <p:nvSpPr>
          <p:cNvPr id="25" name="TextBox 24">
            <a:extLst>
              <a:ext uri="{FF2B5EF4-FFF2-40B4-BE49-F238E27FC236}">
                <a16:creationId xmlns:a16="http://schemas.microsoft.com/office/drawing/2014/main" id="{E2B9F0C2-0E3F-4C7D-8241-2E3C010386ED}"/>
              </a:ext>
            </a:extLst>
          </p:cNvPr>
          <p:cNvSpPr txBox="1"/>
          <p:nvPr/>
        </p:nvSpPr>
        <p:spPr>
          <a:xfrm>
            <a:off x="7996694" y="4025749"/>
            <a:ext cx="9368952" cy="4118948"/>
          </a:xfrm>
          <a:prstGeom prst="rect">
            <a:avLst/>
          </a:prstGeom>
          <a:noFill/>
        </p:spPr>
        <p:txBody>
          <a:bodyPr wrap="square" rtlCol="0">
            <a:spAutoFit/>
          </a:bodyPr>
          <a:lstStyle/>
          <a:p>
            <a:pPr algn="just">
              <a:lnSpc>
                <a:spcPct val="150000"/>
              </a:lnSpc>
            </a:pP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Tìm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thêm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một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số</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từ</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ngữ</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thuộc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các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nhóm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đã</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học</a:t>
            </a:r>
            <a:r>
              <a:rPr lang="en-US" sz="4500" dirty="0">
                <a:latin typeface="Arial" panose="020B0604020202020204" pitchFamily="34" charset="0"/>
                <a:cs typeface="Arial" panose="020B0604020202020204" pitchFamily="34" charset="0"/>
              </a:rPr>
              <a:t>.</a:t>
            </a:r>
          </a:p>
          <a:p>
            <a:pPr algn="just">
              <a:lnSpc>
                <a:spcPct val="150000"/>
              </a:lnSpc>
            </a:pP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Tập</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kể</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lại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một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cách</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lưu</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loát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truyện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Mẹ</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của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Oanh</a:t>
            </a:r>
            <a:r>
              <a:rPr lang="en-US" sz="4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18769018"/>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300"/>
                                        <p:tgtEl>
                                          <p:spTgt spid="25">
                                            <p:txEl>
                                              <p:pRg st="0" end="0"/>
                                            </p:txEl>
                                          </p:spTgt>
                                        </p:tgtEl>
                                      </p:cBhvr>
                                    </p:animEffect>
                                    <p:anim calcmode="lin" valueType="num">
                                      <p:cBhvr>
                                        <p:cTn id="12" dur="3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300"/>
                                        <p:tgtEl>
                                          <p:spTgt spid="25">
                                            <p:txEl>
                                              <p:pRg st="1" end="1"/>
                                            </p:txEl>
                                          </p:spTgt>
                                        </p:tgtEl>
                                      </p:cBhvr>
                                    </p:animEffect>
                                    <p:anim calcmode="lin" valueType="num">
                                      <p:cBhvr>
                                        <p:cTn id="19" dur="3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2073613" y="-384241"/>
            <a:ext cx="14025583" cy="824130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925800" y="5133975"/>
            <a:ext cx="2381365"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sp>
        <p:nvSpPr>
          <p:cNvPr id="14" name="TextBox 5"/>
          <p:cNvSpPr txBox="1"/>
          <p:nvPr/>
        </p:nvSpPr>
        <p:spPr>
          <a:xfrm>
            <a:off x="2010724" y="4411895"/>
            <a:ext cx="14266552" cy="2462213"/>
          </a:xfrm>
          <a:prstGeom prst="rect">
            <a:avLst/>
          </a:prstGeom>
        </p:spPr>
        <p:txBody>
          <a:bodyPr wrap="square" lIns="0" tIns="0" rIns="0" bIns="0" rtlCol="0" anchor="t">
            <a:spAutoFit/>
          </a:bodyPr>
          <a:lstStyle/>
          <a:p>
            <a:pPr algn="ctr">
              <a:lnSpc>
                <a:spcPts val="9600"/>
              </a:lnSpc>
            </a:pPr>
            <a:r>
              <a:rPr lang="en-US" sz="8000" b="1" dirty="0">
                <a:solidFill>
                  <a:srgbClr val="7B211E"/>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7373600" y="10685690"/>
            <a:ext cx="914400" cy="914400"/>
          </a:xfrm>
          <a:prstGeom prst="rect">
            <a:avLst/>
          </a:prstGeom>
        </p:spPr>
      </p:pic>
      <p:pic>
        <p:nvPicPr>
          <p:cNvPr id="6" name="Picture 5">
            <a:extLst>
              <a:ext uri="{FF2B5EF4-FFF2-40B4-BE49-F238E27FC236}">
                <a16:creationId xmlns:a16="http://schemas.microsoft.com/office/drawing/2014/main" id="{EC177308-F184-4EC7-B2B8-F801F8CFF8B2}"/>
              </a:ext>
            </a:extLst>
          </p:cNvPr>
          <p:cNvPicPr>
            <a:picLocks noChangeAspect="1"/>
          </p:cNvPicPr>
          <p:nvPr/>
        </p:nvPicPr>
        <p:blipFill>
          <a:blip r:embed="rId6"/>
          <a:stretch>
            <a:fillRect/>
          </a:stretch>
        </p:blipFill>
        <p:spPr>
          <a:xfrm>
            <a:off x="4348402" y="1024106"/>
            <a:ext cx="9574598" cy="1399154"/>
          </a:xfrm>
          <a:prstGeom prst="rect">
            <a:avLst/>
          </a:prstGeom>
        </p:spPr>
      </p:pic>
      <p:sp>
        <p:nvSpPr>
          <p:cNvPr id="8" name="文本框 7">
            <a:extLst>
              <a:ext uri="{FF2B5EF4-FFF2-40B4-BE49-F238E27FC236}">
                <a16:creationId xmlns:a16="http://schemas.microsoft.com/office/drawing/2014/main" id="{740C5489-E2AA-408E-951E-052F15758CB8}"/>
              </a:ext>
            </a:extLst>
          </p:cNvPr>
          <p:cNvSpPr txBox="1"/>
          <p:nvPr/>
        </p:nvSpPr>
        <p:spPr>
          <a:xfrm>
            <a:off x="1747442" y="2703965"/>
            <a:ext cx="15324643" cy="3416320"/>
          </a:xfrm>
          <a:prstGeom prst="rect">
            <a:avLst/>
          </a:prstGeom>
          <a:noFill/>
        </p:spPr>
        <p:txBody>
          <a:bodyPr wrap="none" rtlCol="0">
            <a:spAutoFit/>
          </a:bodyPr>
          <a:lstStyle/>
          <a:p>
            <a:pPr algn="ctr"/>
            <a:r>
              <a:rPr lang="vi-VN" altLang="zh-CN" sz="7200" u="sng" dirty="0">
                <a:solidFill>
                  <a:srgbClr val="00B050"/>
                </a:solidFill>
                <a:latin typeface="Coiny" panose="02000903060500060000" pitchFamily="2" charset="0"/>
                <a:ea typeface="字魂27号-布丁体" panose="00000500000000000000" pitchFamily="2" charset="-122"/>
                <a:cs typeface="Calibri" panose="020F0502020204030204" pitchFamily="34" charset="0"/>
              </a:rPr>
              <a:t>Bài: </a:t>
            </a:r>
            <a:r>
              <a:rPr lang="en-US" altLang="zh-CN" sz="7200" dirty="0" err="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Người</a:t>
            </a:r>
            <a:r>
              <a:rPr lang="en-US" altLang="zh-CN"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dirty="0" err="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nặn</a:t>
            </a:r>
            <a:r>
              <a:rPr lang="en-US" altLang="zh-CN"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dirty="0" err="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tò</a:t>
            </a:r>
            <a:r>
              <a:rPr lang="en-US" altLang="zh-CN"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 he</a:t>
            </a:r>
            <a:r>
              <a:rPr lang="vi-VN" altLang="zh-CN"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 (Tiết 3,4)</a:t>
            </a:r>
          </a:p>
          <a:p>
            <a:pPr algn="ctr"/>
            <a:r>
              <a:rPr lang="vi-VN" altLang="zh-CN"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Mở rộng vốn từ Nghề nghiệp (Tiếp theo)</a:t>
            </a:r>
          </a:p>
          <a:p>
            <a:pPr algn="ctr"/>
            <a:r>
              <a:rPr lang="vi-VN" altLang="zh-CN"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Đọc – kể Mẹ của Oanh</a:t>
            </a:r>
            <a:endParaRPr lang="zh-CN" altLang="en-US" sz="7200"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文本框 7">
            <a:extLst>
              <a:ext uri="{FF2B5EF4-FFF2-40B4-BE49-F238E27FC236}">
                <a16:creationId xmlns:a16="http://schemas.microsoft.com/office/drawing/2014/main" id="{3007C007-A85D-4A6A-8451-D1A3A6DEC6D3}"/>
              </a:ext>
            </a:extLst>
          </p:cNvPr>
          <p:cNvSpPr txBox="1"/>
          <p:nvPr/>
        </p:nvSpPr>
        <p:spPr>
          <a:xfrm>
            <a:off x="5117195" y="239276"/>
            <a:ext cx="8037008" cy="738664"/>
          </a:xfrm>
          <a:prstGeom prst="rect">
            <a:avLst/>
          </a:prstGeom>
          <a:noFill/>
        </p:spPr>
        <p:txBody>
          <a:bodyPr wrap="none" rtlCol="0">
            <a:spAutoFit/>
          </a:bodyPr>
          <a:lstStyle/>
          <a:p>
            <a:pPr algn="ctr" defTabSz="1371600">
              <a:defRPr/>
            </a:pPr>
            <a:r>
              <a:rPr lang="en-US" altLang="zh-CN" sz="4200" dirty="0" err="1">
                <a:solidFill>
                  <a:prstClr val="black"/>
                </a:solidFill>
                <a:latin typeface="Calibri" panose="020F0502020204030204" pitchFamily="34" charset="0"/>
                <a:ea typeface="字魂27号-布丁体" panose="00000500000000000000" pitchFamily="2" charset="-122"/>
                <a:cs typeface="Calibri" panose="020F0502020204030204" pitchFamily="34" charset="0"/>
              </a:rPr>
              <a:t>Thứ</a:t>
            </a:r>
            <a:r>
              <a:rPr lang="en-US"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vi-VN"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năm</a:t>
            </a:r>
            <a:r>
              <a:rPr lang="en-US"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200" dirty="0" err="1">
                <a:solidFill>
                  <a:prstClr val="black"/>
                </a:solidFill>
                <a:latin typeface="Calibri" panose="020F0502020204030204" pitchFamily="34" charset="0"/>
                <a:ea typeface="字魂27号-布丁体" panose="00000500000000000000" pitchFamily="2" charset="-122"/>
                <a:cs typeface="Calibri" panose="020F0502020204030204" pitchFamily="34" charset="0"/>
              </a:rPr>
              <a:t>ngày</a:t>
            </a:r>
            <a:r>
              <a:rPr lang="en-US"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vi-VN"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13</a:t>
            </a:r>
            <a:r>
              <a:rPr lang="en-US"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200" dirty="0" err="1">
                <a:solidFill>
                  <a:prstClr val="black"/>
                </a:solidFill>
                <a:latin typeface="Calibri" panose="020F0502020204030204" pitchFamily="34" charset="0"/>
                <a:ea typeface="字魂27号-布丁体" panose="00000500000000000000" pitchFamily="2" charset="-122"/>
                <a:cs typeface="Calibri" panose="020F0502020204030204" pitchFamily="34" charset="0"/>
              </a:rPr>
              <a:t>tháng</a:t>
            </a:r>
            <a:r>
              <a:rPr lang="en-US"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1 </a:t>
            </a:r>
            <a:r>
              <a:rPr lang="en-US" altLang="zh-CN" sz="4200" dirty="0" err="1">
                <a:solidFill>
                  <a:prstClr val="black"/>
                </a:solidFill>
                <a:latin typeface="Calibri" panose="020F0502020204030204" pitchFamily="34" charset="0"/>
                <a:ea typeface="字魂27号-布丁体" panose="00000500000000000000" pitchFamily="2" charset="-122"/>
                <a:cs typeface="Calibri" panose="020F0502020204030204" pitchFamily="34" charset="0"/>
              </a:rPr>
              <a:t>năm</a:t>
            </a:r>
            <a:r>
              <a:rPr lang="en-US" altLang="zh-CN"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2022</a:t>
            </a:r>
            <a:endParaRPr lang="zh-CN" altLang="en-US" sz="4200" dirty="0">
              <a:solidFill>
                <a:prstClr val="black"/>
              </a:solidFill>
              <a:latin typeface="Calibri" panose="020F0502020204030204" pitchFamily="34" charset="0"/>
              <a:ea typeface="字魂27号-布丁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26678109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5601" b="43136"/>
          <a:stretch>
            <a:fillRect/>
          </a:stretch>
        </p:blipFill>
        <p:spPr>
          <a:xfrm flipH="1">
            <a:off x="-548939" y="3499129"/>
            <a:ext cx="7593921" cy="6787871"/>
          </a:xfrm>
          <a:prstGeom prst="rect">
            <a:avLst/>
          </a:prstGeom>
        </p:spPr>
      </p:pic>
      <p:grpSp>
        <p:nvGrpSpPr>
          <p:cNvPr id="4" name="Group 4"/>
          <p:cNvGrpSpPr/>
          <p:nvPr/>
        </p:nvGrpSpPr>
        <p:grpSpPr>
          <a:xfrm>
            <a:off x="7073662" y="4481202"/>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412" r="45694"/>
          <a:stretch>
            <a:fillRect/>
          </a:stretch>
        </p:blipFill>
        <p:spPr>
          <a:xfrm>
            <a:off x="16802760" y="0"/>
            <a:ext cx="1472101" cy="3147948"/>
          </a:xfrm>
          <a:prstGeom prst="rect">
            <a:avLst/>
          </a:prstGeom>
        </p:spPr>
      </p:pic>
      <p:sp>
        <p:nvSpPr>
          <p:cNvPr id="18" name="TextBox 18"/>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rgbClr val="FFFFFF"/>
                </a:solidFill>
                <a:latin typeface="Arial" panose="020B0604020202020204" pitchFamily="34" charset="0"/>
                <a:cs typeface="Arial" panose="020B0604020202020204" pitchFamily="34" charset="0"/>
              </a:rPr>
              <a:t>KHỞI ĐỘNG</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93548" y="3605256"/>
            <a:ext cx="859735" cy="80385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39082">
            <a:off x="5762717" y="9009658"/>
            <a:ext cx="1656347" cy="54207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4313">
            <a:off x="16817227" y="8501447"/>
            <a:ext cx="596989" cy="568632"/>
          </a:xfrm>
          <a:prstGeom prst="rect">
            <a:avLst/>
          </a:prstGeom>
        </p:spPr>
      </p:pic>
      <p:sp>
        <p:nvSpPr>
          <p:cNvPr id="25" name="TextBox 24">
            <a:extLst>
              <a:ext uri="{FF2B5EF4-FFF2-40B4-BE49-F238E27FC236}">
                <a16:creationId xmlns:a16="http://schemas.microsoft.com/office/drawing/2014/main" id="{E2B9F0C2-0E3F-4C7D-8241-2E3C010386ED}"/>
              </a:ext>
            </a:extLst>
          </p:cNvPr>
          <p:cNvSpPr txBox="1"/>
          <p:nvPr/>
        </p:nvSpPr>
        <p:spPr>
          <a:xfrm>
            <a:off x="7655852" y="4321697"/>
            <a:ext cx="9146908" cy="4118948"/>
          </a:xfrm>
          <a:prstGeom prst="rect">
            <a:avLst/>
          </a:prstGeom>
          <a:noFill/>
        </p:spPr>
        <p:txBody>
          <a:bodyPr wrap="square" rtlCol="0">
            <a:spAutoFit/>
          </a:bodyPr>
          <a:lstStyle/>
          <a:p>
            <a:pPr algn="just">
              <a:lnSpc>
                <a:spcPct val="150000"/>
              </a:lnSpc>
            </a:pPr>
            <a:r>
              <a:rPr lang="en-US" sz="4500" dirty="0">
                <a:latin typeface="Arial" panose="020B0604020202020204" pitchFamily="34" charset="0"/>
                <a:cs typeface="Arial" panose="020B0604020202020204" pitchFamily="34" charset="0"/>
              </a:rPr>
              <a:t>- Ở </a:t>
            </a:r>
            <a:r>
              <a:rPr lang="en-US" sz="4500" dirty="0" err="1">
                <a:latin typeface="Arial" panose="020B0604020202020204" pitchFamily="34" charset="0"/>
                <a:cs typeface="Arial" panose="020B0604020202020204" pitchFamily="34" charset="0"/>
              </a:rPr>
              <a:t>bài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trước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chúng</a:t>
            </a:r>
            <a:r>
              <a:rPr lang="en-US" sz="4500" dirty="0">
                <a:latin typeface="Arial" panose="020B0604020202020204" pitchFamily="34" charset="0"/>
                <a:cs typeface="Arial" panose="020B0604020202020204" pitchFamily="34" charset="0"/>
              </a:rPr>
              <a:t> ta </a:t>
            </a:r>
            <a:r>
              <a:rPr lang="en-US" sz="4500" dirty="0" err="1">
                <a:latin typeface="Arial" panose="020B0604020202020204" pitchFamily="34" charset="0"/>
                <a:cs typeface="Arial" panose="020B0604020202020204" pitchFamily="34" charset="0"/>
              </a:rPr>
              <a:t>đã</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tìm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hiểu</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những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nội</a:t>
            </a:r>
            <a:r>
              <a:rPr lang="en-US" sz="4500" dirty="0">
                <a:latin typeface="Arial" panose="020B0604020202020204" pitchFamily="34" charset="0"/>
                <a:cs typeface="Arial" panose="020B0604020202020204" pitchFamily="34" charset="0"/>
              </a:rPr>
              <a:t> dung </a:t>
            </a:r>
            <a:r>
              <a:rPr lang="en-US" sz="4500" dirty="0" err="1">
                <a:latin typeface="Arial" panose="020B0604020202020204" pitchFamily="34" charset="0"/>
                <a:cs typeface="Arial" panose="020B0604020202020204" pitchFamily="34" charset="0"/>
              </a:rPr>
              <a:t>gì</a:t>
            </a:r>
            <a:r>
              <a:rPr lang="en-US" sz="4500" dirty="0">
                <a:latin typeface="Arial" panose="020B0604020202020204" pitchFamily="34" charset="0"/>
                <a:cs typeface="Arial" panose="020B0604020202020204" pitchFamily="34" charset="0"/>
              </a:rPr>
              <a:t>?</a:t>
            </a:r>
          </a:p>
          <a:p>
            <a:pPr algn="just">
              <a:lnSpc>
                <a:spcPct val="150000"/>
              </a:lnSpc>
            </a:pP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Đọc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lại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một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cách</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lưu</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loát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văn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bản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Người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nặn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tò</a:t>
            </a:r>
            <a:r>
              <a:rPr lang="en-US" sz="4500" dirty="0">
                <a:latin typeface="Arial" panose="020B0604020202020204" pitchFamily="34" charset="0"/>
                <a:cs typeface="Arial" panose="020B0604020202020204" pitchFamily="34" charset="0"/>
              </a:rPr>
              <a:t> he”.</a:t>
            </a:r>
          </a:p>
        </p:txBody>
      </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300"/>
                                        <p:tgtEl>
                                          <p:spTgt spid="25">
                                            <p:txEl>
                                              <p:pRg st="0" end="0"/>
                                            </p:txEl>
                                          </p:spTgt>
                                        </p:tgtEl>
                                      </p:cBhvr>
                                    </p:animEffect>
                                    <p:anim calcmode="lin" valueType="num">
                                      <p:cBhvr>
                                        <p:cTn id="12" dur="3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300"/>
                                        <p:tgtEl>
                                          <p:spTgt spid="25">
                                            <p:txEl>
                                              <p:pRg st="1" end="1"/>
                                            </p:txEl>
                                          </p:spTgt>
                                        </p:tgtEl>
                                      </p:cBhvr>
                                    </p:animEffect>
                                    <p:anim calcmode="lin" valueType="num">
                                      <p:cBhvr>
                                        <p:cTn id="19" dur="3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381122" y="33379"/>
            <a:ext cx="13525756" cy="92249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9095"/>
          <a:stretch>
            <a:fillRect/>
          </a:stretch>
        </p:blipFill>
        <p:spPr>
          <a:xfrm>
            <a:off x="11126594" y="4103189"/>
            <a:ext cx="7777996" cy="615043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95737" y="8857294"/>
            <a:ext cx="2654578" cy="868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113" y="5803177"/>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175322" y="2356223"/>
            <a:ext cx="906118" cy="1529312"/>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0765" y="-173210"/>
            <a:ext cx="2636009" cy="2636009"/>
          </a:xfrm>
          <a:prstGeom prst="rect">
            <a:avLst/>
          </a:prstGeom>
        </p:spPr>
      </p:pic>
      <p:sp>
        <p:nvSpPr>
          <p:cNvPr id="12" name="TextBox 11">
            <a:extLst>
              <a:ext uri="{FF2B5EF4-FFF2-40B4-BE49-F238E27FC236}">
                <a16:creationId xmlns:a16="http://schemas.microsoft.com/office/drawing/2014/main" id="{53235138-3F1F-4809-97C1-8DB5F47D129F}"/>
              </a:ext>
            </a:extLst>
          </p:cNvPr>
          <p:cNvSpPr txBox="1"/>
          <p:nvPr/>
        </p:nvSpPr>
        <p:spPr>
          <a:xfrm>
            <a:off x="5029200" y="713906"/>
            <a:ext cx="8229600" cy="861774"/>
          </a:xfrm>
          <a:prstGeom prst="rect">
            <a:avLst/>
          </a:prstGeom>
          <a:noFill/>
        </p:spPr>
        <p:txBody>
          <a:bodyPr wrap="square" rtlCol="0">
            <a:spAutoFit/>
          </a:bodyPr>
          <a:lstStyle/>
          <a:p>
            <a:pPr algn="ctr"/>
            <a:r>
              <a:rPr lang="en-US" sz="5000" b="1" dirty="0">
                <a:solidFill>
                  <a:srgbClr val="7B211E"/>
                </a:solidFill>
                <a:latin typeface="Arial" panose="020B0604020202020204" pitchFamily="34" charset="0"/>
                <a:cs typeface="Arial" panose="020B0604020202020204" pitchFamily="34" charset="0"/>
              </a:rPr>
              <a:t>TRÒ CHƠI TIẾP SỨC</a:t>
            </a:r>
          </a:p>
        </p:txBody>
      </p:sp>
      <p:sp>
        <p:nvSpPr>
          <p:cNvPr id="14" name="TextBox 13">
            <a:extLst>
              <a:ext uri="{FF2B5EF4-FFF2-40B4-BE49-F238E27FC236}">
                <a16:creationId xmlns:a16="http://schemas.microsoft.com/office/drawing/2014/main" id="{F8FD8AA5-D5A6-4837-BFA9-58DFF9EB2CE0}"/>
              </a:ext>
            </a:extLst>
          </p:cNvPr>
          <p:cNvSpPr txBox="1"/>
          <p:nvPr/>
        </p:nvSpPr>
        <p:spPr>
          <a:xfrm>
            <a:off x="3155498" y="2462799"/>
            <a:ext cx="11977003" cy="6196440"/>
          </a:xfrm>
          <a:prstGeom prst="rect">
            <a:avLst/>
          </a:prstGeom>
          <a:noFill/>
        </p:spPr>
        <p:txBody>
          <a:bodyPr wrap="square">
            <a:spAutoFit/>
          </a:bodyPr>
          <a:lstStyle/>
          <a:p>
            <a:pPr algn="just">
              <a:lnSpc>
                <a:spcPct val="150000"/>
              </a:lnSpc>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Quan sát, đọc các nhóm từ và </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vào vị trí phù hợp trong </a:t>
            </a: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nhóm sau:</a:t>
            </a:r>
          </a:p>
          <a:p>
            <a:pPr algn="just">
              <a:lnSpc>
                <a:spcPct val="150000"/>
              </a:lnSpc>
            </a:pPr>
            <a:r>
              <a:rPr lang="nl-NL" sz="4500" dirty="0">
                <a:solidFill>
                  <a:srgbClr val="000000"/>
                </a:solidFill>
                <a:latin typeface="Arial" panose="020B0604020202020204" pitchFamily="34" charset="0"/>
                <a:cs typeface="Arial" panose="020B0604020202020204" pitchFamily="34" charset="0"/>
              </a:rPr>
              <a:t>+ Chỉ người lao động</a:t>
            </a:r>
          </a:p>
          <a:p>
            <a:pPr algn="just">
              <a:lnSpc>
                <a:spcPct val="150000"/>
              </a:lnSpc>
            </a:pPr>
            <a:r>
              <a:rPr lang="nl-NL" sz="4500" dirty="0">
                <a:solidFill>
                  <a:srgbClr val="000000"/>
                </a:solidFill>
                <a:latin typeface="Arial" panose="020B0604020202020204" pitchFamily="34" charset="0"/>
                <a:cs typeface="Arial" panose="020B0604020202020204" pitchFamily="34" charset="0"/>
              </a:rPr>
              <a:t>+ Chỉ hoạt động của người lao động</a:t>
            </a:r>
          </a:p>
          <a:p>
            <a:pPr algn="just">
              <a:lnSpc>
                <a:spcPct val="150000"/>
              </a:lnSpc>
            </a:pPr>
            <a:r>
              <a:rPr lang="nl-NL" sz="4500" dirty="0">
                <a:solidFill>
                  <a:srgbClr val="000000"/>
                </a:solidFill>
                <a:latin typeface="Arial" panose="020B0604020202020204" pitchFamily="34" charset="0"/>
                <a:cs typeface="Arial" panose="020B0604020202020204" pitchFamily="34" charset="0"/>
              </a:rPr>
              <a:t>+ Chỉ vật dụng dùng khi lao động</a:t>
            </a:r>
          </a:p>
          <a:p>
            <a:pPr algn="just">
              <a:lnSpc>
                <a:spcPct val="150000"/>
              </a:lnSpc>
            </a:pPr>
            <a:r>
              <a:rPr lang="nl-NL" sz="4500" dirty="0">
                <a:solidFill>
                  <a:srgbClr val="000000"/>
                </a:solidFill>
                <a:latin typeface="Arial" panose="020B0604020202020204" pitchFamily="34" charset="0"/>
                <a:cs typeface="Arial" panose="020B0604020202020204" pitchFamily="34" charset="0"/>
              </a:rPr>
              <a:t>+ Chỉ nơi lao động</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300"/>
                                        <p:tgtEl>
                                          <p:spTgt spid="14">
                                            <p:txEl>
                                              <p:pRg st="0" end="0"/>
                                            </p:txEl>
                                          </p:spTgt>
                                        </p:tgtEl>
                                      </p:cBhvr>
                                    </p:animEffect>
                                    <p:anim calcmode="lin" valueType="num">
                                      <p:cBhvr>
                                        <p:cTn id="13" dur="3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3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3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300"/>
                                        <p:tgtEl>
                                          <p:spTgt spid="1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wipe(down)">
                                      <p:cBhvr>
                                        <p:cTn id="34" dur="3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6" name="TextBox 6"/>
          <p:cNvSpPr txBox="1"/>
          <p:nvPr/>
        </p:nvSpPr>
        <p:spPr>
          <a:xfrm>
            <a:off x="876030" y="654901"/>
            <a:ext cx="16263668" cy="923330"/>
          </a:xfrm>
          <a:prstGeom prst="rect">
            <a:avLst/>
          </a:prstGeom>
        </p:spPr>
        <p:txBody>
          <a:bodyPr wrap="square" lIns="0" tIns="0" rIns="0" bIns="0" rtlCol="0" anchor="t">
            <a:spAutoFit/>
          </a:bodyPr>
          <a:lstStyle/>
          <a:p>
            <a:pPr lvl="0" algn="ctr">
              <a:lnSpc>
                <a:spcPts val="7200"/>
              </a:lnSpc>
              <a:spcBef>
                <a:spcPct val="0"/>
              </a:spcBef>
            </a:pPr>
            <a:r>
              <a:rPr lang="en-US" sz="6500" b="1" dirty="0">
                <a:solidFill>
                  <a:srgbClr val="7B211E"/>
                </a:solidFill>
                <a:latin typeface="Arial" panose="020B0604020202020204" pitchFamily="34" charset="0"/>
                <a:cs typeface="Arial" panose="020B0604020202020204" pitchFamily="34" charset="0"/>
              </a:rPr>
              <a:t>1. </a:t>
            </a:r>
            <a:r>
              <a:rPr lang="en-US" sz="6500" b="1" dirty="0" err="1">
                <a:solidFill>
                  <a:srgbClr val="7B211E"/>
                </a:solidFill>
                <a:latin typeface="Arial" panose="020B0604020202020204" pitchFamily="34" charset="0"/>
                <a:cs typeface="Arial" panose="020B0604020202020204" pitchFamily="34" charset="0"/>
              </a:rPr>
              <a:t>Luyện</a:t>
            </a:r>
            <a:r>
              <a:rPr lang="en-US" sz="6500" b="1" dirty="0">
                <a:solidFill>
                  <a:srgbClr val="7B211E"/>
                </a:solidFill>
                <a:latin typeface="Arial" panose="020B0604020202020204" pitchFamily="34" charset="0"/>
                <a:cs typeface="Arial" panose="020B0604020202020204" pitchFamily="34" charset="0"/>
              </a:rPr>
              <a:t> </a:t>
            </a:r>
            <a:r>
              <a:rPr lang="en-US" sz="6500" b="1" dirty="0" err="1">
                <a:solidFill>
                  <a:srgbClr val="7B211E"/>
                </a:solidFill>
                <a:latin typeface="Arial" panose="020B0604020202020204" pitchFamily="34" charset="0"/>
                <a:cs typeface="Arial" panose="020B0604020202020204" pitchFamily="34" charset="0"/>
              </a:rPr>
              <a:t>từ</a:t>
            </a:r>
            <a:endParaRPr lang="en-US" sz="6500" b="1" u="none" dirty="0">
              <a:solidFill>
                <a:srgbClr val="7B211E"/>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522"/>
          <a:stretch>
            <a:fillRect/>
          </a:stretch>
        </p:blipFill>
        <p:spPr>
          <a:xfrm>
            <a:off x="0" y="8673118"/>
            <a:ext cx="2909793" cy="1577641"/>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5585">
            <a:off x="16711796" y="510467"/>
            <a:ext cx="614106" cy="103646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49400" y="99649"/>
            <a:ext cx="1981353" cy="234353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807433">
            <a:off x="752358" y="192693"/>
            <a:ext cx="2030404" cy="2066569"/>
          </a:xfrm>
          <a:prstGeom prst="rect">
            <a:avLst/>
          </a:prstGeom>
        </p:spPr>
      </p:pic>
      <p:sp>
        <p:nvSpPr>
          <p:cNvPr id="8" name="Frame 7">
            <a:extLst>
              <a:ext uri="{FF2B5EF4-FFF2-40B4-BE49-F238E27FC236}">
                <a16:creationId xmlns:a16="http://schemas.microsoft.com/office/drawing/2014/main" id="{44140DE3-6DAF-4A09-BEFF-F586E0C3101A}"/>
              </a:ext>
            </a:extLst>
          </p:cNvPr>
          <p:cNvSpPr/>
          <p:nvPr/>
        </p:nvSpPr>
        <p:spPr>
          <a:xfrm>
            <a:off x="608819" y="2545725"/>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Công</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nhân</a:t>
            </a:r>
            <a:endParaRPr lang="en-US" sz="4500" dirty="0">
              <a:solidFill>
                <a:schemeClr val="tx1"/>
              </a:solidFill>
              <a:latin typeface="Arial" panose="020B0604020202020204" pitchFamily="34" charset="0"/>
              <a:cs typeface="Arial" panose="020B0604020202020204" pitchFamily="34" charset="0"/>
            </a:endParaRPr>
          </a:p>
        </p:txBody>
      </p:sp>
      <p:sp>
        <p:nvSpPr>
          <p:cNvPr id="9" name="Frame 8">
            <a:extLst>
              <a:ext uri="{FF2B5EF4-FFF2-40B4-BE49-F238E27FC236}">
                <a16:creationId xmlns:a16="http://schemas.microsoft.com/office/drawing/2014/main" id="{E50F0599-0257-40E5-AA84-7ABC00F09183}"/>
              </a:ext>
            </a:extLst>
          </p:cNvPr>
          <p:cNvSpPr/>
          <p:nvPr/>
        </p:nvSpPr>
        <p:spPr>
          <a:xfrm>
            <a:off x="4965777" y="2545725"/>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Công</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trường</a:t>
            </a:r>
            <a:endParaRPr lang="en-US" sz="4500" dirty="0">
              <a:solidFill>
                <a:schemeClr val="tx1"/>
              </a:solidFill>
              <a:latin typeface="Arial" panose="020B0604020202020204" pitchFamily="34" charset="0"/>
              <a:cs typeface="Arial" panose="020B0604020202020204" pitchFamily="34" charset="0"/>
            </a:endParaRPr>
          </a:p>
        </p:txBody>
      </p:sp>
      <p:sp>
        <p:nvSpPr>
          <p:cNvPr id="10" name="Frame 9">
            <a:extLst>
              <a:ext uri="{FF2B5EF4-FFF2-40B4-BE49-F238E27FC236}">
                <a16:creationId xmlns:a16="http://schemas.microsoft.com/office/drawing/2014/main" id="{FFCC56AC-096B-4930-A844-44AB4F398FD1}"/>
              </a:ext>
            </a:extLst>
          </p:cNvPr>
          <p:cNvSpPr/>
          <p:nvPr/>
        </p:nvSpPr>
        <p:spPr>
          <a:xfrm>
            <a:off x="9317159" y="2545725"/>
            <a:ext cx="4005064"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Bệnh</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viện</a:t>
            </a:r>
            <a:endParaRPr lang="en-US" sz="4500" dirty="0">
              <a:solidFill>
                <a:schemeClr val="tx1"/>
              </a:solidFill>
              <a:latin typeface="Arial" panose="020B0604020202020204" pitchFamily="34" charset="0"/>
              <a:cs typeface="Arial" panose="020B0604020202020204" pitchFamily="34" charset="0"/>
            </a:endParaRPr>
          </a:p>
        </p:txBody>
      </p:sp>
      <p:sp>
        <p:nvSpPr>
          <p:cNvPr id="14" name="Frame 13">
            <a:extLst>
              <a:ext uri="{FF2B5EF4-FFF2-40B4-BE49-F238E27FC236}">
                <a16:creationId xmlns:a16="http://schemas.microsoft.com/office/drawing/2014/main" id="{14608529-4D8D-48B6-B40D-9560DF2D86D8}"/>
              </a:ext>
            </a:extLst>
          </p:cNvPr>
          <p:cNvSpPr/>
          <p:nvPr/>
        </p:nvSpPr>
        <p:spPr>
          <a:xfrm>
            <a:off x="13674118" y="2545725"/>
            <a:ext cx="4005063"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Nông</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dân</a:t>
            </a:r>
            <a:endParaRPr lang="en-US" sz="4500" dirty="0">
              <a:solidFill>
                <a:schemeClr val="tx1"/>
              </a:solidFill>
              <a:latin typeface="Arial" panose="020B0604020202020204" pitchFamily="34" charset="0"/>
              <a:cs typeface="Arial" panose="020B0604020202020204" pitchFamily="34" charset="0"/>
            </a:endParaRPr>
          </a:p>
        </p:txBody>
      </p:sp>
      <p:sp>
        <p:nvSpPr>
          <p:cNvPr id="15" name="Frame 14">
            <a:extLst>
              <a:ext uri="{FF2B5EF4-FFF2-40B4-BE49-F238E27FC236}">
                <a16:creationId xmlns:a16="http://schemas.microsoft.com/office/drawing/2014/main" id="{D1AF975F-DE2B-4F32-8229-07E4689EE7E4}"/>
              </a:ext>
            </a:extLst>
          </p:cNvPr>
          <p:cNvSpPr/>
          <p:nvPr/>
        </p:nvSpPr>
        <p:spPr>
          <a:xfrm>
            <a:off x="608818" y="5103592"/>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Máy</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khoan</a:t>
            </a:r>
            <a:endParaRPr lang="en-US" sz="4500" dirty="0">
              <a:solidFill>
                <a:schemeClr val="tx1"/>
              </a:solidFill>
              <a:latin typeface="Arial" panose="020B0604020202020204" pitchFamily="34" charset="0"/>
              <a:cs typeface="Arial" panose="020B0604020202020204" pitchFamily="34" charset="0"/>
            </a:endParaRPr>
          </a:p>
        </p:txBody>
      </p:sp>
      <p:sp>
        <p:nvSpPr>
          <p:cNvPr id="18" name="Frame 17">
            <a:extLst>
              <a:ext uri="{FF2B5EF4-FFF2-40B4-BE49-F238E27FC236}">
                <a16:creationId xmlns:a16="http://schemas.microsoft.com/office/drawing/2014/main" id="{F80D1AFB-C727-40E2-8CDB-903F4593112B}"/>
              </a:ext>
            </a:extLst>
          </p:cNvPr>
          <p:cNvSpPr/>
          <p:nvPr/>
        </p:nvSpPr>
        <p:spPr>
          <a:xfrm>
            <a:off x="4965777" y="5103592"/>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Cày</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ruộng</a:t>
            </a:r>
            <a:endParaRPr lang="en-US" sz="4500" dirty="0">
              <a:solidFill>
                <a:schemeClr val="tx1"/>
              </a:solidFill>
              <a:latin typeface="Arial" panose="020B0604020202020204" pitchFamily="34" charset="0"/>
              <a:cs typeface="Arial" panose="020B0604020202020204" pitchFamily="34" charset="0"/>
            </a:endParaRPr>
          </a:p>
        </p:txBody>
      </p:sp>
      <p:sp>
        <p:nvSpPr>
          <p:cNvPr id="19" name="Frame 18">
            <a:extLst>
              <a:ext uri="{FF2B5EF4-FFF2-40B4-BE49-F238E27FC236}">
                <a16:creationId xmlns:a16="http://schemas.microsoft.com/office/drawing/2014/main" id="{18B40C87-57E6-49CD-9EC4-22D2A6AD3AFE}"/>
              </a:ext>
            </a:extLst>
          </p:cNvPr>
          <p:cNvSpPr/>
          <p:nvPr/>
        </p:nvSpPr>
        <p:spPr>
          <a:xfrm>
            <a:off x="9317158" y="5103592"/>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Máy</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cày</a:t>
            </a:r>
            <a:endParaRPr lang="en-US" sz="4500" dirty="0">
              <a:solidFill>
                <a:schemeClr val="tx1"/>
              </a:solidFill>
              <a:latin typeface="Arial" panose="020B0604020202020204" pitchFamily="34" charset="0"/>
              <a:cs typeface="Arial" panose="020B0604020202020204" pitchFamily="34" charset="0"/>
            </a:endParaRPr>
          </a:p>
        </p:txBody>
      </p:sp>
      <p:sp>
        <p:nvSpPr>
          <p:cNvPr id="20" name="Frame 19">
            <a:extLst>
              <a:ext uri="{FF2B5EF4-FFF2-40B4-BE49-F238E27FC236}">
                <a16:creationId xmlns:a16="http://schemas.microsoft.com/office/drawing/2014/main" id="{54E42808-1D15-4EC2-B550-B12E9BB1C4C2}"/>
              </a:ext>
            </a:extLst>
          </p:cNvPr>
          <p:cNvSpPr/>
          <p:nvPr/>
        </p:nvSpPr>
        <p:spPr>
          <a:xfrm>
            <a:off x="13668539" y="5103591"/>
            <a:ext cx="4010642"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Lái</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tàu</a:t>
            </a:r>
            <a:endParaRPr lang="en-US" sz="4500" dirty="0">
              <a:solidFill>
                <a:schemeClr val="tx1"/>
              </a:solidFill>
              <a:latin typeface="Arial" panose="020B0604020202020204" pitchFamily="34" charset="0"/>
              <a:cs typeface="Arial" panose="020B0604020202020204" pitchFamily="34" charset="0"/>
            </a:endParaRPr>
          </a:p>
        </p:txBody>
      </p:sp>
      <p:sp>
        <p:nvSpPr>
          <p:cNvPr id="21" name="Frame 20">
            <a:extLst>
              <a:ext uri="{FF2B5EF4-FFF2-40B4-BE49-F238E27FC236}">
                <a16:creationId xmlns:a16="http://schemas.microsoft.com/office/drawing/2014/main" id="{0B60FA80-7E24-4F6E-A994-811629A5A2A2}"/>
              </a:ext>
            </a:extLst>
          </p:cNvPr>
          <p:cNvSpPr/>
          <p:nvPr/>
        </p:nvSpPr>
        <p:spPr>
          <a:xfrm>
            <a:off x="608817" y="7661460"/>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Khám</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bệnh</a:t>
            </a:r>
            <a:endParaRPr lang="en-US" sz="4500" dirty="0">
              <a:solidFill>
                <a:schemeClr val="tx1"/>
              </a:solidFill>
              <a:latin typeface="Arial" panose="020B0604020202020204" pitchFamily="34" charset="0"/>
              <a:cs typeface="Arial" panose="020B0604020202020204" pitchFamily="34" charset="0"/>
            </a:endParaRPr>
          </a:p>
        </p:txBody>
      </p:sp>
      <p:sp>
        <p:nvSpPr>
          <p:cNvPr id="22" name="Frame 21">
            <a:extLst>
              <a:ext uri="{FF2B5EF4-FFF2-40B4-BE49-F238E27FC236}">
                <a16:creationId xmlns:a16="http://schemas.microsoft.com/office/drawing/2014/main" id="{DE0E6327-50B3-42B2-88F9-BDC298D18913}"/>
              </a:ext>
            </a:extLst>
          </p:cNvPr>
          <p:cNvSpPr/>
          <p:nvPr/>
        </p:nvSpPr>
        <p:spPr>
          <a:xfrm>
            <a:off x="4965777" y="7661459"/>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Ống</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nghe</a:t>
            </a:r>
            <a:endParaRPr lang="en-US" sz="4500" dirty="0">
              <a:solidFill>
                <a:schemeClr val="tx1"/>
              </a:solidFill>
              <a:latin typeface="Arial" panose="020B0604020202020204" pitchFamily="34" charset="0"/>
              <a:cs typeface="Arial" panose="020B0604020202020204" pitchFamily="34" charset="0"/>
            </a:endParaRPr>
          </a:p>
        </p:txBody>
      </p:sp>
      <p:sp>
        <p:nvSpPr>
          <p:cNvPr id="23" name="Frame 22">
            <a:extLst>
              <a:ext uri="{FF2B5EF4-FFF2-40B4-BE49-F238E27FC236}">
                <a16:creationId xmlns:a16="http://schemas.microsoft.com/office/drawing/2014/main" id="{E3E30969-16A1-4C4F-84B4-9ADACAF05D9C}"/>
              </a:ext>
            </a:extLst>
          </p:cNvPr>
          <p:cNvSpPr/>
          <p:nvPr/>
        </p:nvSpPr>
        <p:spPr>
          <a:xfrm>
            <a:off x="9317158" y="7661457"/>
            <a:ext cx="4005065"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Bác</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sĩ</a:t>
            </a:r>
            <a:endParaRPr lang="en-US" sz="4500" dirty="0">
              <a:solidFill>
                <a:schemeClr val="tx1"/>
              </a:solidFill>
              <a:latin typeface="Arial" panose="020B0604020202020204" pitchFamily="34" charset="0"/>
              <a:cs typeface="Arial" panose="020B0604020202020204" pitchFamily="34" charset="0"/>
            </a:endParaRPr>
          </a:p>
        </p:txBody>
      </p:sp>
      <p:sp>
        <p:nvSpPr>
          <p:cNvPr id="24" name="Frame 23">
            <a:extLst>
              <a:ext uri="{FF2B5EF4-FFF2-40B4-BE49-F238E27FC236}">
                <a16:creationId xmlns:a16="http://schemas.microsoft.com/office/drawing/2014/main" id="{8FAA319E-7BDF-4304-850E-1CF6D0F250C0}"/>
              </a:ext>
            </a:extLst>
          </p:cNvPr>
          <p:cNvSpPr/>
          <p:nvPr/>
        </p:nvSpPr>
        <p:spPr>
          <a:xfrm>
            <a:off x="13668540" y="7661456"/>
            <a:ext cx="4005066" cy="1905000"/>
          </a:xfrm>
          <a:prstGeom prst="frame">
            <a:avLst>
              <a:gd name="adj1" fmla="val 10159"/>
            </a:avLst>
          </a:prstGeom>
          <a:ln w="3810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dirty="0" err="1">
                <a:solidFill>
                  <a:schemeClr val="tx1"/>
                </a:solidFill>
                <a:latin typeface="Arial" panose="020B0604020202020204" pitchFamily="34" charset="0"/>
                <a:cs typeface="Arial" panose="020B0604020202020204" pitchFamily="34" charset="0"/>
              </a:rPr>
              <a:t>Đồng</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ruộng</a:t>
            </a:r>
            <a:endParaRPr lang="en-US" sz="45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3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3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3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3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3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3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3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3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3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4" grpId="0" animBg="1"/>
      <p:bldP spid="15" grpId="0" animBg="1"/>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148" y="535593"/>
            <a:ext cx="1170308" cy="104263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043">
            <a:off x="2177151" y="1132377"/>
            <a:ext cx="953698" cy="89170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2585" y="447965"/>
            <a:ext cx="1349370" cy="1927671"/>
          </a:xfrm>
          <a:prstGeom prst="rect">
            <a:avLst/>
          </a:prstGeom>
        </p:spPr>
      </p:pic>
      <p:pic>
        <p:nvPicPr>
          <p:cNvPr id="1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629" y="2217225"/>
            <a:ext cx="8146086" cy="7621810"/>
          </a:xfrm>
          <a:prstGeom prst="rect">
            <a:avLst/>
          </a:prstGeom>
        </p:spPr>
      </p:pic>
      <p:sp>
        <p:nvSpPr>
          <p:cNvPr id="15" name="TextBox 14"/>
          <p:cNvSpPr txBox="1"/>
          <p:nvPr/>
        </p:nvSpPr>
        <p:spPr>
          <a:xfrm>
            <a:off x="701993" y="3449283"/>
            <a:ext cx="7351357" cy="5157694"/>
          </a:xfrm>
          <a:prstGeom prst="rect">
            <a:avLst/>
          </a:prstGeom>
          <a:noFill/>
        </p:spPr>
        <p:txBody>
          <a:bodyPr wrap="square" rtlCol="0">
            <a:spAutoFit/>
          </a:bodyPr>
          <a:lstStyle/>
          <a:p>
            <a:pPr algn="just">
              <a:lnSpc>
                <a:spcPct val="150000"/>
              </a:lnSpc>
            </a:pPr>
            <a:r>
              <a:rPr lang="nl-NL" sz="4500" dirty="0">
                <a:latin typeface="Arial" panose="020B0604020202020204" pitchFamily="34" charset="0"/>
                <a:cs typeface="Arial" panose="020B0604020202020204" pitchFamily="34" charset="0"/>
              </a:rPr>
              <a:t>- Chỉ người lao động: công nhân, nông dân, bác sĩ.</a:t>
            </a:r>
            <a:endParaRPr lang="en-US" sz="4500" dirty="0">
              <a:latin typeface="Arial" panose="020B0604020202020204" pitchFamily="34" charset="0"/>
              <a:cs typeface="Arial" panose="020B0604020202020204" pitchFamily="34" charset="0"/>
            </a:endParaRPr>
          </a:p>
          <a:p>
            <a:pPr algn="just">
              <a:lnSpc>
                <a:spcPct val="150000"/>
              </a:lnSpc>
            </a:pPr>
            <a:r>
              <a:rPr lang="nl-NL" sz="4500" dirty="0">
                <a:latin typeface="Arial" panose="020B0604020202020204" pitchFamily="34" charset="0"/>
                <a:cs typeface="Arial" panose="020B0604020202020204" pitchFamily="34" charset="0"/>
              </a:rPr>
              <a:t>- Chỉ hoạt động của người lao động: lái tàu, cày ruộng, khám bệnh.</a:t>
            </a:r>
            <a:endParaRPr lang="en-US" sz="4500" dirty="0">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03467" y="2217225"/>
            <a:ext cx="9350167" cy="7621810"/>
          </a:xfrm>
          <a:prstGeom prst="rect">
            <a:avLst/>
          </a:prstGeom>
        </p:spPr>
      </p:pic>
      <p:sp>
        <p:nvSpPr>
          <p:cNvPr id="13" name="TextBox 6">
            <a:extLst>
              <a:ext uri="{FF2B5EF4-FFF2-40B4-BE49-F238E27FC236}">
                <a16:creationId xmlns:a16="http://schemas.microsoft.com/office/drawing/2014/main" id="{B437CB2B-AF7F-49AA-8E18-6162CE564E36}"/>
              </a:ext>
            </a:extLst>
          </p:cNvPr>
          <p:cNvSpPr txBox="1"/>
          <p:nvPr/>
        </p:nvSpPr>
        <p:spPr>
          <a:xfrm>
            <a:off x="876030" y="654901"/>
            <a:ext cx="16263668" cy="923330"/>
          </a:xfrm>
          <a:prstGeom prst="rect">
            <a:avLst/>
          </a:prstGeom>
        </p:spPr>
        <p:txBody>
          <a:bodyPr wrap="square" lIns="0" tIns="0" rIns="0" bIns="0" rtlCol="0" anchor="t">
            <a:spAutoFit/>
          </a:bodyPr>
          <a:lstStyle/>
          <a:p>
            <a:pPr lvl="0" algn="ctr">
              <a:lnSpc>
                <a:spcPts val="7200"/>
              </a:lnSpc>
              <a:spcBef>
                <a:spcPct val="0"/>
              </a:spcBef>
            </a:pPr>
            <a:r>
              <a:rPr lang="en-US" sz="6500" b="1" dirty="0">
                <a:solidFill>
                  <a:schemeClr val="bg1"/>
                </a:solidFill>
                <a:latin typeface="Arial" panose="020B0604020202020204" pitchFamily="34" charset="0"/>
                <a:cs typeface="Arial" panose="020B0604020202020204" pitchFamily="34" charset="0"/>
              </a:rPr>
              <a:t>1. </a:t>
            </a:r>
            <a:r>
              <a:rPr lang="en-US" sz="6500" b="1" dirty="0" err="1">
                <a:solidFill>
                  <a:schemeClr val="bg1"/>
                </a:solidFill>
                <a:latin typeface="Arial" panose="020B0604020202020204" pitchFamily="34" charset="0"/>
                <a:cs typeface="Arial" panose="020B0604020202020204" pitchFamily="34" charset="0"/>
              </a:rPr>
              <a:t>Luyện</a:t>
            </a:r>
            <a:r>
              <a:rPr lang="en-US" sz="6500" b="1" dirty="0">
                <a:solidFill>
                  <a:schemeClr val="bg1"/>
                </a:solidFill>
                <a:latin typeface="Arial" panose="020B0604020202020204" pitchFamily="34" charset="0"/>
                <a:cs typeface="Arial" panose="020B0604020202020204" pitchFamily="34" charset="0"/>
              </a:rPr>
              <a:t> </a:t>
            </a:r>
            <a:r>
              <a:rPr lang="en-US" sz="6500" b="1" dirty="0" err="1">
                <a:solidFill>
                  <a:schemeClr val="bg1"/>
                </a:solidFill>
                <a:latin typeface="Arial" panose="020B0604020202020204" pitchFamily="34" charset="0"/>
                <a:cs typeface="Arial" panose="020B0604020202020204" pitchFamily="34" charset="0"/>
              </a:rPr>
              <a:t>từ</a:t>
            </a:r>
            <a:endParaRPr lang="en-US" sz="6500" b="1" u="none"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CCCAA7B-C8F7-4D48-87D6-28B817D9B944}"/>
              </a:ext>
            </a:extLst>
          </p:cNvPr>
          <p:cNvSpPr txBox="1"/>
          <p:nvPr/>
        </p:nvSpPr>
        <p:spPr>
          <a:xfrm>
            <a:off x="9119839" y="3449283"/>
            <a:ext cx="8425686" cy="4298484"/>
          </a:xfrm>
          <a:prstGeom prst="rect">
            <a:avLst/>
          </a:prstGeom>
          <a:noFill/>
        </p:spPr>
        <p:txBody>
          <a:bodyPr wrap="square">
            <a:spAutoFit/>
          </a:bodyPr>
          <a:lstStyle/>
          <a:p>
            <a:pPr algn="just">
              <a:lnSpc>
                <a:spcPct val="150000"/>
              </a:lnSpc>
              <a:spcBef>
                <a:spcPts val="700"/>
              </a:spcBef>
              <a:spcAft>
                <a:spcPts val="7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Chỉ vật dụng khi lao động: máy khoan, máy cày, ống nghe.</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700"/>
              </a:spcBef>
              <a:spcAft>
                <a:spcPts val="700"/>
              </a:spcAft>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 nơi lao động: công trường, đồng </a:t>
            </a:r>
            <a:r>
              <a:rPr lang="vi-VN"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ruộng, bệnh viện</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7725"/>
          <a:stretch>
            <a:fillRect/>
          </a:stretch>
        </p:blipFill>
        <p:spPr>
          <a:xfrm>
            <a:off x="15240000" y="7412280"/>
            <a:ext cx="3048000" cy="28643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dir="in"/>
      </p:transition>
    </mc:Choice>
    <mc:Fallback xmlns="">
      <p:transition>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anim calcmode="lin" valueType="num">
                                      <p:cBhvr>
                                        <p:cTn id="8" dur="300" fill="hold"/>
                                        <p:tgtEl>
                                          <p:spTgt spid="14"/>
                                        </p:tgtEl>
                                        <p:attrNameLst>
                                          <p:attrName>ppt_x</p:attrName>
                                        </p:attrNameLst>
                                      </p:cBhvr>
                                      <p:tavLst>
                                        <p:tav tm="0">
                                          <p:val>
                                            <p:strVal val="#ppt_x"/>
                                          </p:val>
                                        </p:tav>
                                        <p:tav tm="100000">
                                          <p:val>
                                            <p:strVal val="#ppt_x"/>
                                          </p:val>
                                        </p:tav>
                                      </p:tavLst>
                                    </p:anim>
                                    <p:anim calcmode="lin" valueType="num">
                                      <p:cBhvr>
                                        <p:cTn id="9" dur="3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anim calcmode="lin" valueType="num">
                                      <p:cBhvr>
                                        <p:cTn id="13" dur="300" fill="hold"/>
                                        <p:tgtEl>
                                          <p:spTgt spid="16"/>
                                        </p:tgtEl>
                                        <p:attrNameLst>
                                          <p:attrName>ppt_x</p:attrName>
                                        </p:attrNameLst>
                                      </p:cBhvr>
                                      <p:tavLst>
                                        <p:tav tm="0">
                                          <p:val>
                                            <p:strVal val="#ppt_x"/>
                                          </p:val>
                                        </p:tav>
                                        <p:tav tm="100000">
                                          <p:val>
                                            <p:strVal val="#ppt_x"/>
                                          </p:val>
                                        </p:tav>
                                      </p:tavLst>
                                    </p:anim>
                                    <p:anim calcmode="lin" valueType="num">
                                      <p:cBhvr>
                                        <p:cTn id="14" dur="3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9" dur="3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4" dur="300"/>
                                        <p:tgtEl>
                                          <p:spTgt spid="1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9" dur="3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4" dur="3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37570" y="1056641"/>
            <a:ext cx="12507230" cy="7820660"/>
          </a:xfrm>
          <a:prstGeom prst="rect">
            <a:avLst/>
          </a:prstGeom>
        </p:spPr>
      </p:pic>
      <p:grpSp>
        <p:nvGrpSpPr>
          <p:cNvPr id="3" name="Group 3"/>
          <p:cNvGrpSpPr/>
          <p:nvPr/>
        </p:nvGrpSpPr>
        <p:grpSpPr>
          <a:xfrm>
            <a:off x="4419600" y="2033246"/>
            <a:ext cx="10154558" cy="1280621"/>
            <a:chOff x="0" y="0"/>
            <a:chExt cx="4194605" cy="848774"/>
          </a:xfrm>
        </p:grpSpPr>
        <p:sp>
          <p:nvSpPr>
            <p:cNvPr id="4" name="Freeform 4"/>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solidFill>
              <a:srgbClr val="F46E16"/>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819"/>
          <a:stretch>
            <a:fillRect/>
          </a:stretch>
        </p:blipFill>
        <p:spPr>
          <a:xfrm>
            <a:off x="339019" y="5798385"/>
            <a:ext cx="3008566" cy="446538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5960" y="629987"/>
            <a:ext cx="4120174" cy="125577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32590" y="7657520"/>
            <a:ext cx="2714405" cy="257189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81911">
            <a:off x="14899469" y="1876338"/>
            <a:ext cx="980647" cy="916905"/>
          </a:xfrm>
          <a:prstGeom prst="rect">
            <a:avLst/>
          </a:prstGeom>
        </p:spPr>
      </p:pic>
      <p:sp>
        <p:nvSpPr>
          <p:cNvPr id="15" name="TextBox 15"/>
          <p:cNvSpPr txBox="1"/>
          <p:nvPr/>
        </p:nvSpPr>
        <p:spPr>
          <a:xfrm>
            <a:off x="4219629" y="2352955"/>
            <a:ext cx="10554501" cy="641201"/>
          </a:xfrm>
          <a:prstGeom prst="rect">
            <a:avLst/>
          </a:prstGeom>
        </p:spPr>
        <p:txBody>
          <a:bodyPr wrap="square" lIns="0" tIns="0" rIns="0" bIns="0" rtlCol="0" anchor="t">
            <a:spAutoFit/>
          </a:bodyPr>
          <a:lstStyle/>
          <a:p>
            <a:pPr marL="0" lvl="0" indent="0" algn="ctr">
              <a:lnSpc>
                <a:spcPts val="5040"/>
              </a:lnSpc>
              <a:spcBef>
                <a:spcPct val="0"/>
              </a:spcBef>
            </a:pPr>
            <a:r>
              <a:rPr lang="en-US" sz="4500" spc="179" dirty="0" err="1">
                <a:solidFill>
                  <a:srgbClr val="FFFFFF"/>
                </a:solidFill>
                <a:latin typeface="Arial" panose="020B0604020202020204" pitchFamily="34" charset="0"/>
                <a:cs typeface="Arial" panose="020B0604020202020204" pitchFamily="34" charset="0"/>
              </a:rPr>
              <a:t>Tìm</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thêm</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một</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số</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từ</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ngữ</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vào</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nhóm</a:t>
            </a:r>
            <a:endParaRPr lang="en-US" sz="4500" u="none" spc="179" dirty="0">
              <a:solidFill>
                <a:srgbClr val="FFFFF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E725980-7EE6-4B5C-B368-3AFD517A131F}"/>
              </a:ext>
            </a:extLst>
          </p:cNvPr>
          <p:cNvSpPr txBox="1"/>
          <p:nvPr/>
        </p:nvSpPr>
        <p:spPr>
          <a:xfrm>
            <a:off x="3563588" y="3740521"/>
            <a:ext cx="11010572" cy="4272836"/>
          </a:xfrm>
          <a:prstGeom prst="rect">
            <a:avLst/>
          </a:prstGeom>
          <a:noFill/>
        </p:spPr>
        <p:txBody>
          <a:bodyPr wrap="square">
            <a:spAutoFit/>
          </a:bodyPr>
          <a:lstStyle/>
          <a:p>
            <a:pPr algn="just">
              <a:lnSpc>
                <a:spcPct val="150000"/>
              </a:lnSpc>
              <a:spcBef>
                <a:spcPts val="600"/>
              </a:spcBef>
              <a:spcAft>
                <a:spcPts val="6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Chỉ người lao động: lao công, giáo viên, huấn luyện viên, bảo vệ,...</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 hoạt động của người lao động: lái xe, dạy học,...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3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3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fade">
                                      <p:cBhvr>
                                        <p:cTn id="20" dur="3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37570" y="1056641"/>
            <a:ext cx="12507230" cy="7820660"/>
          </a:xfrm>
          <a:prstGeom prst="rect">
            <a:avLst/>
          </a:prstGeom>
        </p:spPr>
      </p:pic>
      <p:grpSp>
        <p:nvGrpSpPr>
          <p:cNvPr id="3" name="Group 3"/>
          <p:cNvGrpSpPr/>
          <p:nvPr/>
        </p:nvGrpSpPr>
        <p:grpSpPr>
          <a:xfrm>
            <a:off x="4419600" y="2033246"/>
            <a:ext cx="10154558" cy="1280621"/>
            <a:chOff x="0" y="0"/>
            <a:chExt cx="4194605" cy="848774"/>
          </a:xfrm>
        </p:grpSpPr>
        <p:sp>
          <p:nvSpPr>
            <p:cNvPr id="4" name="Freeform 4"/>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solidFill>
              <a:srgbClr val="F46E16"/>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819"/>
          <a:stretch>
            <a:fillRect/>
          </a:stretch>
        </p:blipFill>
        <p:spPr>
          <a:xfrm>
            <a:off x="339019" y="5798385"/>
            <a:ext cx="3008566" cy="446538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5960" y="629987"/>
            <a:ext cx="4120174" cy="125577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32590" y="7657520"/>
            <a:ext cx="2714405" cy="257189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81911">
            <a:off x="14899469" y="1876338"/>
            <a:ext cx="980647" cy="916905"/>
          </a:xfrm>
          <a:prstGeom prst="rect">
            <a:avLst/>
          </a:prstGeom>
        </p:spPr>
      </p:pic>
      <p:sp>
        <p:nvSpPr>
          <p:cNvPr id="15" name="TextBox 15"/>
          <p:cNvSpPr txBox="1"/>
          <p:nvPr/>
        </p:nvSpPr>
        <p:spPr>
          <a:xfrm>
            <a:off x="4219629" y="2352955"/>
            <a:ext cx="10554501" cy="641201"/>
          </a:xfrm>
          <a:prstGeom prst="rect">
            <a:avLst/>
          </a:prstGeom>
        </p:spPr>
        <p:txBody>
          <a:bodyPr wrap="square" lIns="0" tIns="0" rIns="0" bIns="0" rtlCol="0" anchor="t">
            <a:spAutoFit/>
          </a:bodyPr>
          <a:lstStyle/>
          <a:p>
            <a:pPr marL="0" lvl="0" indent="0" algn="ctr">
              <a:lnSpc>
                <a:spcPts val="5040"/>
              </a:lnSpc>
              <a:spcBef>
                <a:spcPct val="0"/>
              </a:spcBef>
            </a:pPr>
            <a:r>
              <a:rPr lang="en-US" sz="4500" spc="179" dirty="0" err="1">
                <a:solidFill>
                  <a:srgbClr val="FFFFFF"/>
                </a:solidFill>
                <a:latin typeface="Arial" panose="020B0604020202020204" pitchFamily="34" charset="0"/>
                <a:cs typeface="Arial" panose="020B0604020202020204" pitchFamily="34" charset="0"/>
              </a:rPr>
              <a:t>Tìm</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thêm</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một</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số</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từ</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ngữ</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vào</a:t>
            </a:r>
            <a:r>
              <a:rPr lang="en-US" sz="4500" spc="179" dirty="0">
                <a:solidFill>
                  <a:srgbClr val="FFFFFF"/>
                </a:solidFill>
                <a:latin typeface="Arial" panose="020B0604020202020204" pitchFamily="34" charset="0"/>
                <a:cs typeface="Arial" panose="020B0604020202020204" pitchFamily="34" charset="0"/>
              </a:rPr>
              <a:t> </a:t>
            </a:r>
            <a:r>
              <a:rPr lang="en-US" sz="4500" spc="179" dirty="0" err="1">
                <a:solidFill>
                  <a:srgbClr val="FFFFFF"/>
                </a:solidFill>
                <a:latin typeface="Arial" panose="020B0604020202020204" pitchFamily="34" charset="0"/>
                <a:cs typeface="Arial" panose="020B0604020202020204" pitchFamily="34" charset="0"/>
              </a:rPr>
              <a:t>nhóm</a:t>
            </a:r>
            <a:endParaRPr lang="en-US" sz="4500" u="none" spc="179" dirty="0">
              <a:solidFill>
                <a:srgbClr val="FFFFF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E725980-7EE6-4B5C-B368-3AFD517A131F}"/>
              </a:ext>
            </a:extLst>
          </p:cNvPr>
          <p:cNvSpPr txBox="1"/>
          <p:nvPr/>
        </p:nvSpPr>
        <p:spPr>
          <a:xfrm>
            <a:off x="3638714" y="3704395"/>
            <a:ext cx="11010572" cy="4272836"/>
          </a:xfrm>
          <a:prstGeom prst="rect">
            <a:avLst/>
          </a:prstGeom>
          <a:noFill/>
        </p:spPr>
        <p:txBody>
          <a:bodyPr wrap="square">
            <a:spAutoFit/>
          </a:bodyPr>
          <a:lstStyle/>
          <a:p>
            <a:pPr algn="just">
              <a:lnSpc>
                <a:spcPct val="150000"/>
              </a:lnSpc>
              <a:spcBef>
                <a:spcPts val="600"/>
              </a:spcBef>
              <a:spcAft>
                <a:spcPts val="600"/>
              </a:spcAft>
            </a:pP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Chỉ vật dụng khi lao động: phấn, bảng, máy kéo, ô tô,...</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nl-NL"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nl-NL"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 nơi lao động: ngoài đường, trong lớp học, sân trường học,...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06006215"/>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3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3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854</Words>
  <Application>Microsoft Office PowerPoint</Application>
  <PresentationFormat>Custom</PresentationFormat>
  <Paragraphs>84</Paragraphs>
  <Slides>23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vt:lpstr>
      <vt:lpstr>Times New Roman</vt:lpstr>
      <vt:lpstr>Coiny</vt:lpstr>
      <vt:lpstr>Mali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thuytrang271193@gmail.com</cp:lastModifiedBy>
  <cp:revision>36</cp:revision>
  <dcterms:created xsi:type="dcterms:W3CDTF">2006-08-16T00:00:00Z</dcterms:created>
  <dcterms:modified xsi:type="dcterms:W3CDTF">2022-01-13T11:23:57Z</dcterms:modified>
  <dc:identifier>DAEsrfOQuV8</dc:identifier>
</cp:coreProperties>
</file>