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3" r:id="rId2"/>
    <p:sldId id="265" r:id="rId3"/>
    <p:sldId id="310" r:id="rId4"/>
    <p:sldId id="276" r:id="rId5"/>
    <p:sldId id="277" r:id="rId6"/>
    <p:sldId id="278" r:id="rId7"/>
    <p:sldId id="344" r:id="rId8"/>
    <p:sldId id="314" r:id="rId9"/>
    <p:sldId id="282" r:id="rId10"/>
    <p:sldId id="332" r:id="rId11"/>
    <p:sldId id="318" r:id="rId12"/>
    <p:sldId id="321" r:id="rId13"/>
    <p:sldId id="345" r:id="rId14"/>
    <p:sldId id="33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1306BA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181" autoAdjust="0"/>
  </p:normalViewPr>
  <p:slideViewPr>
    <p:cSldViewPr snapToGrid="0">
      <p:cViewPr varScale="1">
        <p:scale>
          <a:sx n="115" d="100"/>
          <a:sy n="115" d="100"/>
        </p:scale>
        <p:origin x="39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05/01/2026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05/01/2026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05/01/2026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05/01/2026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05/01/2026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05/01/2026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05/01/2026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05/01/2026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05/01/2026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05/01/2026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05/01/2026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05/01/2026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Text Box 12">
            <a:extLst>
              <a:ext uri="{FF2B5EF4-FFF2-40B4-BE49-F238E27FC236}">
                <a16:creationId xmlns:a16="http://schemas.microsoft.com/office/drawing/2014/main" id="{938D64E5-A5A5-4923-95F7-927B7DB2B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1044" y="3421189"/>
            <a:ext cx="4219278" cy="410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67">
                <a:solidFill>
                  <a:srgbClr val="9900FF"/>
                </a:solidFill>
                <a:latin typeface=".VnExoticH" panose="020B7200000000000000" pitchFamily="34" charset="0"/>
                <a:cs typeface="Arial" panose="020B0604020202020204" pitchFamily="34" charset="0"/>
              </a:rPr>
              <a:t> </a:t>
            </a:r>
            <a:endParaRPr lang="en-US" altLang="en-US" sz="2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F5E7BCB-93FB-4A74-BD1C-DB555DACFF35}"/>
              </a:ext>
            </a:extLst>
          </p:cNvPr>
          <p:cNvSpPr/>
          <p:nvPr/>
        </p:nvSpPr>
        <p:spPr>
          <a:xfrm>
            <a:off x="2013868" y="765884"/>
            <a:ext cx="7141541" cy="5164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vi-VN" sz="2756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	Thứ sáu ngày 25 tháng 2 năm 2022</a:t>
            </a:r>
          </a:p>
        </p:txBody>
      </p:sp>
      <p:sp>
        <p:nvSpPr>
          <p:cNvPr id="3086" name="WordArt 186">
            <a:extLst>
              <a:ext uri="{FF2B5EF4-FFF2-40B4-BE49-F238E27FC236}">
                <a16:creationId xmlns:a16="http://schemas.microsoft.com/office/drawing/2014/main" id="{5D1F3849-17DC-4B9F-B60B-9147987B113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09953" y="1578345"/>
            <a:ext cx="4219278" cy="135016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544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CHÍNH TẢ </a:t>
            </a:r>
            <a:r>
              <a:rPr lang="en-US" sz="3544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vi-VN" sz="3544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5</a:t>
            </a:r>
            <a:endParaRPr lang="en-US" sz="3544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6" name="WordArt 21">
            <a:extLst>
              <a:ext uri="{FF2B5EF4-FFF2-40B4-BE49-F238E27FC236}">
                <a16:creationId xmlns:a16="http://schemas.microsoft.com/office/drawing/2014/main" id="{2096FCDC-02DD-4400-8241-D69B04F7722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85801" y="3058284"/>
            <a:ext cx="8620397" cy="149147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Cao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Bằng</a:t>
            </a:r>
            <a:endParaRPr lang="vi-VN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" name="WordArt 4">
            <a:extLst>
              <a:ext uri="{FF2B5EF4-FFF2-40B4-BE49-F238E27FC236}">
                <a16:creationId xmlns:a16="http://schemas.microsoft.com/office/drawing/2014/main" id="{8FB2FC8B-F1DB-47B3-AD1C-AF43F4E7F64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13868" y="4748693"/>
            <a:ext cx="8048625" cy="1295043"/>
          </a:xfrm>
          <a:prstGeom prst="rect">
            <a:avLst/>
          </a:prstGeom>
        </p:spPr>
        <p:txBody>
          <a:bodyPr wrap="none" fromWordArt="1">
            <a:prstTxWarp prst="textDeflateTop">
              <a:avLst>
                <a:gd name="adj" fmla="val 46875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 NON HÙNG VĨ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DA636CA-7F27-433B-A624-FAF5FE43FF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228600"/>
            <a:ext cx="8229600" cy="1143000"/>
          </a:xfrm>
          <a:ln>
            <a:solidFill>
              <a:srgbClr val="FF3300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marL="609600" indent="-609600" algn="ctr"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1. Ai từng đóng cọc trên sông</a:t>
            </a:r>
          </a:p>
          <a:p>
            <a:pPr marL="609600" indent="-609600" algn="ctr"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Đánh tan quân giặc, nhuộm hồng sóng xanh ?</a:t>
            </a:r>
          </a:p>
          <a:p>
            <a:pPr marL="609600" indent="-609600" algn="ctr">
              <a:buNone/>
            </a:pPr>
            <a:r>
              <a:rPr lang="en-US" altLang="en-US" sz="2000">
                <a:solidFill>
                  <a:srgbClr val="FF3300"/>
                </a:solidFill>
                <a:latin typeface="Times New Roman" panose="02020603050405020304" pitchFamily="18" charset="0"/>
              </a:rPr>
              <a:t>Ngô Quyền(938), Lê Hoàn(981), Trần Hưng Đạo(1288</a:t>
            </a:r>
            <a:r>
              <a:rPr lang="en-US" altLang="en-US" sz="2000">
                <a:solidFill>
                  <a:srgbClr val="99FF33"/>
                </a:solidFill>
                <a:latin typeface="Times New Roman" panose="02020603050405020304" pitchFamily="18" charset="0"/>
              </a:rPr>
              <a:t>).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F16F51E-19D4-40B0-8867-1FA69111F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447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2. Vua nào thần tốc quân hành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Mùa Xuân đại phá quân Thanh tơi bời ?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solidFill>
                  <a:srgbClr val="FF3300"/>
                </a:solidFill>
                <a:latin typeface="Times New Roman" panose="02020603050405020304" pitchFamily="18" charset="0"/>
              </a:rPr>
              <a:t>Vua Quang Trung (Nguyễn Huệ).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A0FF3068-6AA9-4045-8EB9-92D5E0F7B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667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3. Vua nào tập trận đùa chơi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Cờ lau phất trận một thời ấu thơ ?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solidFill>
                  <a:srgbClr val="FF3300"/>
                </a:solidFill>
                <a:latin typeface="Times New Roman" panose="02020603050405020304" pitchFamily="18" charset="0"/>
              </a:rPr>
              <a:t>Đinh Tiên Hoàng (Đinh Bộ Lĩnh).</a:t>
            </a:r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6960FAF9-023C-42BF-8649-98D9F9B16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8862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4. Vua nào thảo </a:t>
            </a:r>
            <a:r>
              <a:rPr lang="en-US" altLang="en-US" sz="2000" i="1">
                <a:latin typeface="Times New Roman" panose="02020603050405020304" pitchFamily="18" charset="0"/>
              </a:rPr>
              <a:t>Chiếu dời đô</a:t>
            </a:r>
            <a:r>
              <a:rPr lang="en-US" altLang="en-US" sz="2000">
                <a:latin typeface="Times New Roman" panose="02020603050405020304" pitchFamily="18" charset="0"/>
              </a:rPr>
              <a:t> ?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solidFill>
                  <a:srgbClr val="FF3300"/>
                </a:solidFill>
                <a:latin typeface="Times New Roman" panose="02020603050405020304" pitchFamily="18" charset="0"/>
              </a:rPr>
              <a:t>Lý Thái Tổ (Lý Công Uẩn</a:t>
            </a:r>
            <a:r>
              <a:rPr lang="en-US" altLang="en-US" sz="2000">
                <a:solidFill>
                  <a:srgbClr val="99FF33"/>
                </a:solidFill>
                <a:latin typeface="Times New Roman" panose="02020603050405020304" pitchFamily="18" charset="0"/>
              </a:rPr>
              <a:t>).</a:t>
            </a:r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B4597FA0-E300-4E69-9EA3-57F6C157C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8006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5. Vua nào chủ xướng </a:t>
            </a:r>
            <a:r>
              <a:rPr lang="en-US" altLang="en-US" sz="2000" i="1">
                <a:latin typeface="Times New Roman" panose="02020603050405020304" pitchFamily="18" charset="0"/>
              </a:rPr>
              <a:t>Hội thơ Tao Đàn</a:t>
            </a:r>
            <a:r>
              <a:rPr lang="en-US" altLang="en-US" sz="2000">
                <a:latin typeface="Times New Roman" panose="02020603050405020304" pitchFamily="18" charset="0"/>
              </a:rPr>
              <a:t> ?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solidFill>
                  <a:srgbClr val="FF3300"/>
                </a:solidFill>
                <a:latin typeface="Times New Roman" panose="02020603050405020304" pitchFamily="18" charset="0"/>
              </a:rPr>
              <a:t>Lê Thánh Tông (Lê Tư Thành).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12207A-78D9-49D1-AC85-9447475E8895}"/>
              </a:ext>
            </a:extLst>
          </p:cNvPr>
          <p:cNvSpPr txBox="1"/>
          <p:nvPr/>
        </p:nvSpPr>
        <p:spPr>
          <a:xfrm>
            <a:off x="3668889" y="6005689"/>
            <a:ext cx="4526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Kim Đồng ( Nông Văn Dền )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70" decel="100000"/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770" decel="100000"/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770" decel="100000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770" decel="100000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0" dur="770" fill="hold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24FCDC1-E437-4E75-A04D-1CC195FBFACD}"/>
              </a:ext>
            </a:extLst>
          </p:cNvPr>
          <p:cNvGrpSpPr>
            <a:grpSpLocks/>
          </p:cNvGrpSpPr>
          <p:nvPr/>
        </p:nvGrpSpPr>
        <p:grpSpPr bwMode="auto">
          <a:xfrm>
            <a:off x="116732" y="77822"/>
            <a:ext cx="12075268" cy="6128426"/>
            <a:chOff x="144" y="432"/>
            <a:chExt cx="5537" cy="3561"/>
          </a:xfrm>
        </p:grpSpPr>
        <p:pic>
          <p:nvPicPr>
            <p:cNvPr id="15363" name="Picture 3" descr="Lê Hoàn">
              <a:extLst>
                <a:ext uri="{FF2B5EF4-FFF2-40B4-BE49-F238E27FC236}">
                  <a16:creationId xmlns:a16="http://schemas.microsoft.com/office/drawing/2014/main" id="{E13A6946-9348-475D-B698-6612873A8C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432"/>
              <a:ext cx="1680" cy="2928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64" name="Text Box 4">
              <a:extLst>
                <a:ext uri="{FF2B5EF4-FFF2-40B4-BE49-F238E27FC236}">
                  <a16:creationId xmlns:a16="http://schemas.microsoft.com/office/drawing/2014/main" id="{143F9798-66F7-4F50-AB0B-8EA4F14168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3589"/>
              <a:ext cx="11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anose="02020603050405020304" pitchFamily="18" charset="0"/>
                </a:rPr>
                <a:t>Lê Hoàn</a:t>
              </a:r>
            </a:p>
          </p:txBody>
        </p:sp>
        <p:pic>
          <p:nvPicPr>
            <p:cNvPr id="15365" name="Picture 5" descr="Ngô quyền">
              <a:extLst>
                <a:ext uri="{FF2B5EF4-FFF2-40B4-BE49-F238E27FC236}">
                  <a16:creationId xmlns:a16="http://schemas.microsoft.com/office/drawing/2014/main" id="{6711764B-49D7-4A84-AFF8-428EAB1FB5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432"/>
              <a:ext cx="1728" cy="2928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66" name="Text Box 6">
              <a:extLst>
                <a:ext uri="{FF2B5EF4-FFF2-40B4-BE49-F238E27FC236}">
                  <a16:creationId xmlns:a16="http://schemas.microsoft.com/office/drawing/2014/main" id="{1F574942-FED4-4122-B2DE-EEC3E692C6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3589"/>
              <a:ext cx="150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anose="02020603050405020304" pitchFamily="18" charset="0"/>
                </a:rPr>
                <a:t>Ngô Quyền</a:t>
              </a:r>
            </a:p>
          </p:txBody>
        </p:sp>
        <p:pic>
          <p:nvPicPr>
            <p:cNvPr id="15367" name="Picture 7" descr="tranhungdao">
              <a:extLst>
                <a:ext uri="{FF2B5EF4-FFF2-40B4-BE49-F238E27FC236}">
                  <a16:creationId xmlns:a16="http://schemas.microsoft.com/office/drawing/2014/main" id="{1744E49A-18BA-409D-97EE-F7AEB10683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2" y="432"/>
              <a:ext cx="1844" cy="2928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68" name="Text Box 8">
              <a:extLst>
                <a:ext uri="{FF2B5EF4-FFF2-40B4-BE49-F238E27FC236}">
                  <a16:creationId xmlns:a16="http://schemas.microsoft.com/office/drawing/2014/main" id="{F0D27748-85C6-486C-BC59-FF3623E60A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3589"/>
              <a:ext cx="208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anose="02020603050405020304" pitchFamily="18" charset="0"/>
                </a:rPr>
                <a:t>Trần Hưng Đạo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7DBADC8-6A0E-47F8-B453-DC39FA00C58C}"/>
              </a:ext>
            </a:extLst>
          </p:cNvPr>
          <p:cNvGrpSpPr>
            <a:grpSpLocks/>
          </p:cNvGrpSpPr>
          <p:nvPr/>
        </p:nvGrpSpPr>
        <p:grpSpPr bwMode="auto">
          <a:xfrm>
            <a:off x="77822" y="466928"/>
            <a:ext cx="11858016" cy="5622587"/>
            <a:chOff x="-91" y="720"/>
            <a:chExt cx="5755" cy="2540"/>
          </a:xfrm>
        </p:grpSpPr>
        <p:pic>
          <p:nvPicPr>
            <p:cNvPr id="16387" name="Picture 3" descr="hdinhtienhoang">
              <a:extLst>
                <a:ext uri="{FF2B5EF4-FFF2-40B4-BE49-F238E27FC236}">
                  <a16:creationId xmlns:a16="http://schemas.microsoft.com/office/drawing/2014/main" id="{75B4BC82-9570-4630-B2E1-3F43697DCA6C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720"/>
              <a:ext cx="1392" cy="2160"/>
            </a:xfrm>
            <a:prstGeom prst="rect">
              <a:avLst/>
            </a:pr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388" name="Text Box 4">
              <a:extLst>
                <a:ext uri="{FF2B5EF4-FFF2-40B4-BE49-F238E27FC236}">
                  <a16:creationId xmlns:a16="http://schemas.microsoft.com/office/drawing/2014/main" id="{B6C94A63-4C13-451F-A41B-708491163C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6" y="3010"/>
              <a:ext cx="12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>
                  <a:latin typeface="Times New Roman" panose="02020603050405020304" pitchFamily="18" charset="0"/>
                </a:rPr>
                <a:t>Đinh Tiên Hoàng</a:t>
              </a:r>
            </a:p>
          </p:txBody>
        </p:sp>
        <p:pic>
          <p:nvPicPr>
            <p:cNvPr id="16389" name="Picture 5" descr="VuaQuangTrung">
              <a:extLst>
                <a:ext uri="{FF2B5EF4-FFF2-40B4-BE49-F238E27FC236}">
                  <a16:creationId xmlns:a16="http://schemas.microsoft.com/office/drawing/2014/main" id="{3DE33D67-997B-4521-9AF9-95512D3B0BD7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" y="720"/>
              <a:ext cx="1296" cy="2147"/>
            </a:xfrm>
            <a:prstGeom prst="rect">
              <a:avLst/>
            </a:pr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390" name="Text Box 6">
              <a:extLst>
                <a:ext uri="{FF2B5EF4-FFF2-40B4-BE49-F238E27FC236}">
                  <a16:creationId xmlns:a16="http://schemas.microsoft.com/office/drawing/2014/main" id="{AC0B4FB7-4B5D-435E-AD69-3761957973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91" y="2966"/>
              <a:ext cx="14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>
                  <a:latin typeface="Times New Roman" panose="02020603050405020304" pitchFamily="18" charset="0"/>
                </a:rPr>
                <a:t>Vua Quang Trung</a:t>
              </a:r>
            </a:p>
          </p:txBody>
        </p:sp>
        <p:pic>
          <p:nvPicPr>
            <p:cNvPr id="16391" name="Picture 7" descr="lý Thái Tổ">
              <a:extLst>
                <a:ext uri="{FF2B5EF4-FFF2-40B4-BE49-F238E27FC236}">
                  <a16:creationId xmlns:a16="http://schemas.microsoft.com/office/drawing/2014/main" id="{2E372D73-FB95-41B7-A532-1B36AA1AB390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720"/>
              <a:ext cx="1440" cy="2160"/>
            </a:xfrm>
            <a:prstGeom prst="rect">
              <a:avLst/>
            </a:pr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392" name="Text Box 8">
              <a:extLst>
                <a:ext uri="{FF2B5EF4-FFF2-40B4-BE49-F238E27FC236}">
                  <a16:creationId xmlns:a16="http://schemas.microsoft.com/office/drawing/2014/main" id="{5345A930-4A9C-4E58-97BC-E1CEA29B07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4" y="2983"/>
              <a:ext cx="8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>
                  <a:latin typeface="Times New Roman" panose="02020603050405020304" pitchFamily="18" charset="0"/>
                </a:rPr>
                <a:t>Lý Thái Tổ</a:t>
              </a:r>
            </a:p>
          </p:txBody>
        </p:sp>
        <p:pic>
          <p:nvPicPr>
            <p:cNvPr id="16393" name="Picture 9" descr="Lê Thánh Tông 1">
              <a:extLst>
                <a:ext uri="{FF2B5EF4-FFF2-40B4-BE49-F238E27FC236}">
                  <a16:creationId xmlns:a16="http://schemas.microsoft.com/office/drawing/2014/main" id="{41B13446-0521-4799-866A-37189A10DC03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720"/>
              <a:ext cx="1296" cy="2160"/>
            </a:xfrm>
            <a:prstGeom prst="rect">
              <a:avLst/>
            </a:pr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394" name="Text Box 10">
              <a:extLst>
                <a:ext uri="{FF2B5EF4-FFF2-40B4-BE49-F238E27FC236}">
                  <a16:creationId xmlns:a16="http://schemas.microsoft.com/office/drawing/2014/main" id="{D798765B-4A59-45F8-A351-B1F4F9740B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3" y="2978"/>
              <a:ext cx="11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latin typeface="Times New Roman" panose="02020603050405020304" pitchFamily="18" charset="0"/>
                </a:rPr>
                <a:t>Lê Thánh Tông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>
            <a:extLst>
              <a:ext uri="{FF2B5EF4-FFF2-40B4-BE49-F238E27FC236}">
                <a16:creationId xmlns:a16="http://schemas.microsoft.com/office/drawing/2014/main" id="{F523463E-FA29-4843-8755-9875DB2DC06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43400" y="304800"/>
            <a:ext cx="3429000" cy="12573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 :</a:t>
            </a: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0B672F4F-4BFC-4081-B722-CA8F1870F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781176"/>
            <a:ext cx="75438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</a:rPr>
              <a:t>Chuẩn bị bài :</a:t>
            </a:r>
            <a:r>
              <a:rPr lang="en-US" altLang="en-US" sz="3600" b="1">
                <a:solidFill>
                  <a:srgbClr val="3333FF"/>
                </a:solidFill>
                <a:latin typeface="Times New Roman" panose="02020603050405020304" pitchFamily="18" charset="0"/>
              </a:rPr>
              <a:t> Chính tả ( Nghe – viết)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3333FF"/>
                </a:solidFill>
                <a:latin typeface="Times New Roman" panose="02020603050405020304" pitchFamily="18" charset="0"/>
              </a:rPr>
              <a:t>“ Ai là thủy tổ loài người”</a:t>
            </a:r>
          </a:p>
        </p:txBody>
      </p:sp>
      <p:pic>
        <p:nvPicPr>
          <p:cNvPr id="17412" name="Picture 4" descr="BOOK1">
            <a:extLst>
              <a:ext uri="{FF2B5EF4-FFF2-40B4-BE49-F238E27FC236}">
                <a16:creationId xmlns:a16="http://schemas.microsoft.com/office/drawing/2014/main" id="{744A9B39-9BEB-4D7C-8E10-613C4DCC0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27426"/>
            <a:ext cx="3276600" cy="188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5">
            <a:extLst>
              <a:ext uri="{FF2B5EF4-FFF2-40B4-BE49-F238E27FC236}">
                <a16:creationId xmlns:a16="http://schemas.microsoft.com/office/drawing/2014/main" id="{3D7E6F22-4CD9-451D-BB9C-210759F78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052888"/>
            <a:ext cx="2514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 Trang 70</a:t>
            </a:r>
          </a:p>
        </p:txBody>
      </p:sp>
      <p:pic>
        <p:nvPicPr>
          <p:cNvPr id="17414" name="Picture 6" descr="0830js5b15daddi012pz8">
            <a:extLst>
              <a:ext uri="{FF2B5EF4-FFF2-40B4-BE49-F238E27FC236}">
                <a16:creationId xmlns:a16="http://schemas.microsoft.com/office/drawing/2014/main" id="{7E0ABFD8-5729-4F29-9013-7940FE2779B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267200"/>
            <a:ext cx="762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7" descr="0830js5b15daddi012pz8">
            <a:extLst>
              <a:ext uri="{FF2B5EF4-FFF2-40B4-BE49-F238E27FC236}">
                <a16:creationId xmlns:a16="http://schemas.microsoft.com/office/drawing/2014/main" id="{45EBAA6A-CF97-496A-A397-0489C8C298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4267200"/>
            <a:ext cx="762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8" descr="1228833wynsk3j7kj">
            <a:extLst>
              <a:ext uri="{FF2B5EF4-FFF2-40B4-BE49-F238E27FC236}">
                <a16:creationId xmlns:a16="http://schemas.microsoft.com/office/drawing/2014/main" id="{2742841A-E960-4F4A-85E2-9DAADA27F5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0"/>
            <a:ext cx="533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9" descr="1228833wynsk3j7kj">
            <a:extLst>
              <a:ext uri="{FF2B5EF4-FFF2-40B4-BE49-F238E27FC236}">
                <a16:creationId xmlns:a16="http://schemas.microsoft.com/office/drawing/2014/main" id="{18379465-64D4-4E16-A162-004734E929F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533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10" descr="979167mt5bktpxfq">
            <a:extLst>
              <a:ext uri="{FF2B5EF4-FFF2-40B4-BE49-F238E27FC236}">
                <a16:creationId xmlns:a16="http://schemas.microsoft.com/office/drawing/2014/main" id="{1DAFA907-AD5D-4AA0-B549-87337AA2776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10088" y="5195888"/>
            <a:ext cx="8572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11" descr="979167mt5bktpxfq">
            <a:extLst>
              <a:ext uri="{FF2B5EF4-FFF2-40B4-BE49-F238E27FC236}">
                <a16:creationId xmlns:a16="http://schemas.microsoft.com/office/drawing/2014/main" id="{FEDFE08D-BC9C-4AF1-9A17-77B3D254B8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977063" y="5195888"/>
            <a:ext cx="8572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>
            <a:extLst>
              <a:ext uri="{FF2B5EF4-FFF2-40B4-BE49-F238E27FC236}">
                <a16:creationId xmlns:a16="http://schemas.microsoft.com/office/drawing/2014/main" id="{79AB93EF-5C53-46BA-8211-4C7CE58B15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20" y="0"/>
            <a:ext cx="1201365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843" name="WordArt 5">
            <a:extLst>
              <a:ext uri="{FF2B5EF4-FFF2-40B4-BE49-F238E27FC236}">
                <a16:creationId xmlns:a16="http://schemas.microsoft.com/office/drawing/2014/main" id="{9559D17A-D951-40C2-9DA2-A0296A45289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97199" y="3622574"/>
            <a:ext cx="8708282" cy="231616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58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1438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CHÀO CÁC EM</a:t>
            </a:r>
          </a:p>
        </p:txBody>
      </p:sp>
      <p:sp>
        <p:nvSpPr>
          <p:cNvPr id="28676" name="Rectangle 36">
            <a:extLst>
              <a:ext uri="{FF2B5EF4-FFF2-40B4-BE49-F238E27FC236}">
                <a16:creationId xmlns:a16="http://schemas.microsoft.com/office/drawing/2014/main" id="{C5BB2A96-8866-44D0-AA60-ED0875824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20" y="0"/>
            <a:ext cx="11990960" cy="6858000"/>
          </a:xfrm>
          <a:prstGeom prst="rect">
            <a:avLst/>
          </a:prstGeom>
          <a:noFill/>
          <a:ln w="7620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endParaRPr lang="vi-VN" altLang="en-US" sz="719"/>
          </a:p>
        </p:txBody>
      </p:sp>
      <p:sp>
        <p:nvSpPr>
          <p:cNvPr id="16389" name="WordArt 4">
            <a:extLst>
              <a:ext uri="{FF2B5EF4-FFF2-40B4-BE49-F238E27FC236}">
                <a16:creationId xmlns:a16="http://schemas.microsoft.com/office/drawing/2014/main" id="{05AAF5E8-2E14-4640-A76E-A2742742BC4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90786" y="919264"/>
            <a:ext cx="6261776" cy="1595336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  <a:contourClr>
                <a:srgbClr val="0000FF"/>
              </a:contourClr>
            </a:sp3d>
          </a:bodyPr>
          <a:lstStyle/>
          <a:p>
            <a:pPr algn="ctr"/>
            <a:r>
              <a:rPr lang="en-US" sz="1125" b="1" kern="10" dirty="0" err="1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Tiết</a:t>
            </a:r>
            <a:r>
              <a:rPr lang="en-US" sz="1125" b="1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1125" b="1" kern="10" dirty="0" err="1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học</a:t>
            </a:r>
            <a:r>
              <a:rPr lang="en-US" sz="1125" b="1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1125" b="1" kern="10" dirty="0" err="1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kết</a:t>
            </a:r>
            <a:r>
              <a:rPr lang="en-US" sz="1125" b="1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1125" b="1" kern="10" dirty="0" err="1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thúc</a:t>
            </a:r>
            <a:endParaRPr lang="en-US" sz="1125" b="1" kern="10" dirty="0">
              <a:ln w="9525">
                <a:round/>
                <a:headEnd/>
                <a:tailEnd/>
              </a:ln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pic>
        <p:nvPicPr>
          <p:cNvPr id="6" name="Picture 12">
            <a:extLst>
              <a:ext uri="{FF2B5EF4-FFF2-40B4-BE49-F238E27FC236}">
                <a16:creationId xmlns:a16="http://schemas.microsoft.com/office/drawing/2014/main" id="{0C600977-3BA5-4E98-833A-57FD340CCE7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2659">
            <a:off x="5994401" y="1574801"/>
            <a:ext cx="1116013" cy="265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" name="Rectangle 4"/>
          <p:cNvSpPr>
            <a:spLocks/>
          </p:cNvSpPr>
          <p:nvPr/>
        </p:nvSpPr>
        <p:spPr bwMode="auto">
          <a:xfrm>
            <a:off x="487680" y="1983536"/>
            <a:ext cx="10698480" cy="164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 Ca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ngợi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Cao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Bằng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,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mảnh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đất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địa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thế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đặc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biệt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,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những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người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dân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mến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khách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đôn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hậu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đang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gìn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giữ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biên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cương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của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Tổ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quốc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1910860" y="1386812"/>
            <a:ext cx="76833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solidFill>
                  <a:srgbClr val="006600"/>
                </a:solidFill>
              </a:rPr>
              <a:t>Em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hãy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nêu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nội</a:t>
            </a:r>
            <a:r>
              <a:rPr lang="en-US" sz="3600" b="1" dirty="0">
                <a:solidFill>
                  <a:srgbClr val="006600"/>
                </a:solidFill>
              </a:rPr>
              <a:t> dung </a:t>
            </a:r>
            <a:r>
              <a:rPr lang="en-US" sz="3600" b="1" dirty="0" err="1">
                <a:solidFill>
                  <a:srgbClr val="006600"/>
                </a:solidFill>
              </a:rPr>
              <a:t>của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bài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thơ</a:t>
            </a:r>
            <a:r>
              <a:rPr lang="en-US" sz="3600" b="1" dirty="0">
                <a:solidFill>
                  <a:srgbClr val="006600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533394170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121">
            <a:extLst>
              <a:ext uri="{FF2B5EF4-FFF2-40B4-BE49-F238E27FC236}">
                <a16:creationId xmlns:a16="http://schemas.microsoft.com/office/drawing/2014/main" id="{CABA5DAB-ADF6-4C91-9AD9-23CFFDE8EBB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02212" y="1384246"/>
            <a:ext cx="8001000" cy="584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Cao Bằng (</a:t>
            </a:r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Nghe – </a:t>
            </a:r>
            <a:r>
              <a:rPr lang="vi-VN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ghi)</a:t>
            </a:r>
            <a:endParaRPr lang="en-US" sz="36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1268" name="Rectangle 16">
            <a:extLst>
              <a:ext uri="{FF2B5EF4-FFF2-40B4-BE49-F238E27FC236}">
                <a16:creationId xmlns:a16="http://schemas.microsoft.com/office/drawing/2014/main" id="{A96B8E4A-DBE2-4A9A-9889-41690064B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6473" y="2136843"/>
            <a:ext cx="17620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48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A21AA4-B62B-4849-BCCC-FA2DFBBE1D99}"/>
              </a:ext>
            </a:extLst>
          </p:cNvPr>
          <p:cNvSpPr txBox="1"/>
          <p:nvPr/>
        </p:nvSpPr>
        <p:spPr>
          <a:xfrm>
            <a:off x="2548647" y="141808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6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tả</a:t>
            </a:r>
            <a:endParaRPr lang="en-US" sz="36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919596A0-8ED5-4DF7-8171-A924B6246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239" y="3009090"/>
            <a:ext cx="39789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viết bài ở nhà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23" y="5769237"/>
            <a:ext cx="12190677" cy="1088760"/>
            <a:chOff x="1" y="4361"/>
            <a:chExt cx="9215" cy="823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671744" y="1321188"/>
            <a:ext cx="259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LUYỆN TẬP: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76775" y="1858080"/>
            <a:ext cx="11183815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riêng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thích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hợp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ô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trống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biết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rằng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tên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riêng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đó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Điện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Biên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Phủ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Lý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Côn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Đảo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Võ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Sáu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Nguyễn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Văn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Văn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Đàn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nữ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hùng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hi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tù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Côn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Đảo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chị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Võ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Sáu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lấy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súng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chiến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dịch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Phủ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Văn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Đàn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chiến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sĩ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biệt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động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Sài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Gòn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đặt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cầu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Lý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mưu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sát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Mắc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Na-ma-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Nguyễn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Văn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trỗi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343339" y="2926072"/>
            <a:ext cx="1266092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662210" y="2923724"/>
            <a:ext cx="1606015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351538" y="3427824"/>
            <a:ext cx="2030424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213191" y="4330496"/>
            <a:ext cx="1169963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045673" y="4832249"/>
            <a:ext cx="2398528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56543" y="3807644"/>
            <a:ext cx="1720897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323" y="5769237"/>
            <a:ext cx="12190677" cy="1088760"/>
            <a:chOff x="1" y="4361"/>
            <a:chExt cx="9215" cy="823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671744" y="1349324"/>
            <a:ext cx="2590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LUYỆN TẬP: 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661182" y="1703359"/>
            <a:ext cx="112119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err="1">
                <a:solidFill>
                  <a:srgbClr val="1306BA"/>
                </a:solidFill>
                <a:cs typeface="Arial" charset="0"/>
              </a:rPr>
              <a:t>Bài</a:t>
            </a:r>
            <a:r>
              <a:rPr lang="en-US" sz="2800" dirty="0">
                <a:solidFill>
                  <a:srgbClr val="1306BA"/>
                </a:solidFill>
                <a:cs typeface="Arial" charset="0"/>
              </a:rPr>
              <a:t> 3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Arial" charset="0"/>
              </a:rPr>
              <a:t>/ </a:t>
            </a:r>
            <a:r>
              <a:rPr lang="en-US" sz="2800" i="1" dirty="0" err="1">
                <a:solidFill>
                  <a:srgbClr val="1306BA"/>
                </a:solidFill>
              </a:rPr>
              <a:t>Tìm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và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viết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lại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cho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đúng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các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tên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riêng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có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trong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đoạn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thơ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sau</a:t>
            </a:r>
            <a:r>
              <a:rPr lang="en-US" sz="2800" i="1" dirty="0">
                <a:solidFill>
                  <a:srgbClr val="1306BA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97945" y="2644724"/>
            <a:ext cx="6231987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Đường</a:t>
            </a:r>
            <a:r>
              <a:rPr lang="en-US" sz="2800" dirty="0"/>
              <a:t> </a:t>
            </a:r>
            <a:r>
              <a:rPr lang="en-US" sz="2800" dirty="0" err="1"/>
              <a:t>tuần</a:t>
            </a:r>
            <a:r>
              <a:rPr lang="en-US" sz="2800" dirty="0"/>
              <a:t> </a:t>
            </a:r>
            <a:r>
              <a:rPr lang="en-US" sz="2800" dirty="0" err="1"/>
              <a:t>tra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chóp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endParaRPr lang="en-US" sz="2800" dirty="0"/>
          </a:p>
          <a:p>
            <a:r>
              <a:rPr lang="en-US" sz="2800" dirty="0" err="1"/>
              <a:t>Gió</a:t>
            </a:r>
            <a:r>
              <a:rPr lang="en-US" sz="2800" dirty="0"/>
              <a:t> </a:t>
            </a:r>
            <a:r>
              <a:rPr lang="en-US" sz="2800" dirty="0" err="1"/>
              <a:t>vù</a:t>
            </a:r>
            <a:r>
              <a:rPr lang="en-US" sz="2800" dirty="0"/>
              <a:t> </a:t>
            </a:r>
            <a:r>
              <a:rPr lang="en-US" sz="2800" dirty="0" err="1"/>
              <a:t>vù</a:t>
            </a:r>
            <a:r>
              <a:rPr lang="en-US" sz="2800" dirty="0"/>
              <a:t> </a:t>
            </a:r>
            <a:r>
              <a:rPr lang="en-US" sz="2800" dirty="0" err="1"/>
              <a:t>quất</a:t>
            </a:r>
            <a:r>
              <a:rPr lang="en-US" sz="2800" dirty="0"/>
              <a:t> </a:t>
            </a:r>
            <a:r>
              <a:rPr lang="en-US" sz="2800" dirty="0" err="1"/>
              <a:t>ngang</a:t>
            </a:r>
            <a:r>
              <a:rPr lang="en-US" sz="2800" dirty="0"/>
              <a:t> </a:t>
            </a:r>
            <a:r>
              <a:rPr lang="en-US" sz="2800" dirty="0" err="1"/>
              <a:t>cành</a:t>
            </a:r>
            <a:r>
              <a:rPr lang="en-US" sz="2800" dirty="0"/>
              <a:t> </a:t>
            </a:r>
            <a:r>
              <a:rPr lang="en-US" sz="2800" dirty="0" err="1"/>
              <a:t>bứa</a:t>
            </a:r>
            <a:endParaRPr lang="en-US" sz="2800" dirty="0"/>
          </a:p>
          <a:p>
            <a:r>
              <a:rPr lang="en-US" sz="2800" dirty="0" err="1"/>
              <a:t>Trông</a:t>
            </a:r>
            <a:r>
              <a:rPr lang="en-US" sz="2800" dirty="0"/>
              <a:t> </a:t>
            </a:r>
            <a:r>
              <a:rPr lang="en-US" sz="2800" dirty="0" err="1"/>
              <a:t>xa</a:t>
            </a:r>
            <a:r>
              <a:rPr lang="en-US" sz="2800" dirty="0"/>
              <a:t> </a:t>
            </a:r>
            <a:r>
              <a:rPr lang="en-US" sz="2800" dirty="0" err="1"/>
              <a:t>xa</a:t>
            </a:r>
            <a:r>
              <a:rPr lang="en-US" sz="2800" dirty="0"/>
              <a:t> </a:t>
            </a:r>
            <a:r>
              <a:rPr lang="en-US" sz="2800" dirty="0" err="1"/>
              <a:t>nhập</a:t>
            </a:r>
            <a:r>
              <a:rPr lang="en-US" sz="2800" dirty="0"/>
              <a:t> </a:t>
            </a:r>
            <a:r>
              <a:rPr lang="en-US" sz="2800" dirty="0" err="1"/>
              <a:t>nhòe</a:t>
            </a:r>
            <a:r>
              <a:rPr lang="en-US" sz="2800" dirty="0"/>
              <a:t> </a:t>
            </a:r>
            <a:r>
              <a:rPr lang="en-US" sz="2800" dirty="0" err="1"/>
              <a:t>ánh</a:t>
            </a:r>
            <a:r>
              <a:rPr lang="en-US" sz="2800" dirty="0"/>
              <a:t> </a:t>
            </a:r>
            <a:r>
              <a:rPr lang="en-US" sz="2800" dirty="0" err="1"/>
              <a:t>lửa</a:t>
            </a:r>
            <a:endParaRPr lang="en-US" sz="2800" dirty="0"/>
          </a:p>
          <a:p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en-US" sz="2800" dirty="0" err="1"/>
              <a:t>vờ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 </a:t>
            </a:r>
            <a:r>
              <a:rPr lang="en-US" sz="2800" dirty="0" err="1"/>
              <a:t>súng</a:t>
            </a:r>
            <a:r>
              <a:rPr lang="en-US" sz="2800" dirty="0"/>
              <a:t> </a:t>
            </a:r>
            <a:r>
              <a:rPr lang="en-US" sz="2800" dirty="0" err="1"/>
              <a:t>sương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.</a:t>
            </a:r>
          </a:p>
          <a:p>
            <a:pPr>
              <a:spcBef>
                <a:spcPts val="1200"/>
              </a:spcBef>
            </a:pPr>
            <a:r>
              <a:rPr lang="en-US" sz="2800" dirty="0" err="1"/>
              <a:t>Cửa</a:t>
            </a:r>
            <a:r>
              <a:rPr lang="en-US" sz="2800" dirty="0"/>
              <a:t> </a:t>
            </a:r>
            <a:r>
              <a:rPr lang="en-US" sz="2800" dirty="0" err="1"/>
              <a:t>gió</a:t>
            </a:r>
            <a:r>
              <a:rPr lang="en-US" sz="2800" dirty="0"/>
              <a:t> </a:t>
            </a:r>
            <a:r>
              <a:rPr lang="en-US" sz="2800" dirty="0" err="1"/>
              <a:t>này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xưa</a:t>
            </a:r>
            <a:r>
              <a:rPr lang="en-US" sz="2800" dirty="0"/>
              <a:t> </a:t>
            </a:r>
            <a:r>
              <a:rPr lang="en-US" sz="2800" dirty="0" err="1"/>
              <a:t>gọi</a:t>
            </a:r>
            <a:r>
              <a:rPr lang="en-US" sz="2800" dirty="0"/>
              <a:t> </a:t>
            </a:r>
            <a:r>
              <a:rPr lang="en-US" sz="2800" dirty="0" err="1"/>
              <a:t>Ngã</a:t>
            </a:r>
            <a:endParaRPr lang="en-US" sz="2800" dirty="0"/>
          </a:p>
          <a:p>
            <a:r>
              <a:rPr lang="en-US" sz="2800" dirty="0" err="1"/>
              <a:t>Cắt</a:t>
            </a:r>
            <a:r>
              <a:rPr lang="en-US" sz="2800" dirty="0"/>
              <a:t> con </a:t>
            </a:r>
            <a:r>
              <a:rPr lang="en-US" sz="2800" dirty="0" err="1"/>
              <a:t>suối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dâng</a:t>
            </a:r>
            <a:r>
              <a:rPr lang="en-US" sz="2800" dirty="0"/>
              <a:t> </a:t>
            </a:r>
            <a:r>
              <a:rPr lang="en-US" sz="2800" dirty="0" err="1"/>
              <a:t>lũ</a:t>
            </a:r>
            <a:endParaRPr lang="en-US" sz="2800" dirty="0"/>
          </a:p>
          <a:p>
            <a:r>
              <a:rPr lang="en-US" sz="2800" dirty="0" err="1"/>
              <a:t>Nơi</a:t>
            </a:r>
            <a:r>
              <a:rPr lang="en-US" sz="2800" dirty="0"/>
              <a:t> </a:t>
            </a:r>
            <a:r>
              <a:rPr lang="en-US" sz="2800" dirty="0" err="1"/>
              <a:t>gió</a:t>
            </a:r>
            <a:r>
              <a:rPr lang="en-US" sz="2800" dirty="0"/>
              <a:t> </a:t>
            </a:r>
            <a:r>
              <a:rPr lang="en-US" sz="2800" dirty="0" err="1"/>
              <a:t>Tùng</a:t>
            </a:r>
            <a:r>
              <a:rPr lang="en-US" sz="2800" dirty="0"/>
              <a:t> </a:t>
            </a:r>
            <a:r>
              <a:rPr lang="en-US" sz="2800" dirty="0" err="1"/>
              <a:t>Chinh</a:t>
            </a:r>
            <a:r>
              <a:rPr lang="en-US" sz="2800" dirty="0"/>
              <a:t>, </a:t>
            </a:r>
            <a:r>
              <a:rPr lang="en-US" sz="2800" dirty="0" err="1"/>
              <a:t>Pù</a:t>
            </a:r>
            <a:r>
              <a:rPr lang="en-US" sz="2800" dirty="0"/>
              <a:t>                    </a:t>
            </a:r>
            <a:r>
              <a:rPr lang="en-US" sz="2800" dirty="0" err="1"/>
              <a:t>hội</a:t>
            </a:r>
            <a:r>
              <a:rPr lang="en-US" sz="2800" dirty="0"/>
              <a:t> </a:t>
            </a:r>
            <a:r>
              <a:rPr lang="en-US" sz="2800" dirty="0" err="1"/>
              <a:t>tụ</a:t>
            </a:r>
            <a:endParaRPr lang="en-US" sz="2800" dirty="0"/>
          </a:p>
          <a:p>
            <a:r>
              <a:rPr lang="en-US" sz="2800" dirty="0" err="1"/>
              <a:t>Chắn</a:t>
            </a:r>
            <a:r>
              <a:rPr lang="en-US" sz="2800" dirty="0"/>
              <a:t> </a:t>
            </a:r>
            <a:r>
              <a:rPr lang="en-US" sz="2800" dirty="0" err="1"/>
              <a:t>lối</a:t>
            </a:r>
            <a:r>
              <a:rPr lang="en-US" sz="2800" dirty="0"/>
              <a:t> </a:t>
            </a:r>
            <a:r>
              <a:rPr lang="en-US" sz="2800" dirty="0" err="1"/>
              <a:t>mòn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đỉnh</a:t>
            </a:r>
            <a:r>
              <a:rPr lang="en-US" sz="2800" dirty="0"/>
              <a:t> </a:t>
            </a:r>
            <a:r>
              <a:rPr lang="en-US" sz="2800" dirty="0" err="1"/>
              <a:t>Tùng</a:t>
            </a:r>
            <a:r>
              <a:rPr lang="en-US" sz="2800" dirty="0"/>
              <a:t> </a:t>
            </a:r>
            <a:r>
              <a:rPr lang="en-US" sz="2800" dirty="0" err="1"/>
              <a:t>Chinh</a:t>
            </a:r>
            <a:endParaRPr lang="en-US" sz="2800" dirty="0"/>
          </a:p>
          <a:p>
            <a:r>
              <a:rPr lang="en-US" sz="2800" dirty="0"/>
              <a:t>                                      </a:t>
            </a:r>
            <a:r>
              <a:rPr lang="en-US" sz="2000" i="1" dirty="0"/>
              <a:t>Theo</a:t>
            </a:r>
            <a:r>
              <a:rPr lang="en-US" sz="2000" dirty="0"/>
              <a:t> </a:t>
            </a:r>
            <a:r>
              <a:rPr lang="en-US" sz="2000" dirty="0" err="1"/>
              <a:t>Đào</a:t>
            </a:r>
            <a:r>
              <a:rPr lang="en-US" sz="2000" dirty="0"/>
              <a:t> </a:t>
            </a:r>
            <a:r>
              <a:rPr lang="en-US" sz="2000" dirty="0" err="1"/>
              <a:t>Nguyên</a:t>
            </a:r>
            <a:r>
              <a:rPr lang="en-US" sz="2000" dirty="0"/>
              <a:t> </a:t>
            </a:r>
            <a:r>
              <a:rPr lang="en-US" sz="2000" dirty="0" err="1"/>
              <a:t>Bảo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573265" y="2138262"/>
            <a:ext cx="34887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/>
              <a:t>Cửa</a:t>
            </a:r>
            <a:r>
              <a:rPr lang="en-US" sz="2800" b="1" i="1" dirty="0"/>
              <a:t> </a:t>
            </a:r>
            <a:r>
              <a:rPr lang="en-US" sz="2800" b="1" i="1" dirty="0" err="1"/>
              <a:t>gió</a:t>
            </a:r>
            <a:r>
              <a:rPr lang="en-US" sz="2800" b="1" i="1" dirty="0"/>
              <a:t> </a:t>
            </a:r>
            <a:r>
              <a:rPr lang="en-US" sz="2800" b="1" i="1" dirty="0" err="1"/>
              <a:t>Tùng</a:t>
            </a:r>
            <a:r>
              <a:rPr lang="en-US" sz="2800" b="1" i="1" dirty="0"/>
              <a:t> </a:t>
            </a:r>
            <a:r>
              <a:rPr lang="en-US" sz="2800" b="1" i="1" dirty="0" err="1"/>
              <a:t>Chinh</a:t>
            </a:r>
            <a:endParaRPr lang="en-US" sz="2800" b="1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7061979" y="2644725"/>
            <a:ext cx="970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</a:t>
            </a:r>
            <a:r>
              <a:rPr lang="en-US" sz="2800" dirty="0" err="1"/>
              <a:t>gàn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71419" y="4499330"/>
            <a:ext cx="57677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B</a:t>
            </a:r>
            <a:r>
              <a:rPr lang="en-US" sz="2800" dirty="0" err="1"/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75717" y="5357445"/>
            <a:ext cx="844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</a:t>
            </a:r>
            <a:r>
              <a:rPr lang="en-US" sz="2800" dirty="0"/>
              <a:t>o,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20485" y="5343378"/>
            <a:ext cx="10807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P</a:t>
            </a:r>
            <a:r>
              <a:rPr lang="en-US" sz="2800" dirty="0" err="1"/>
              <a:t>ù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0000"/>
                </a:solidFill>
              </a:rPr>
              <a:t>X</a:t>
            </a:r>
            <a:r>
              <a:rPr lang="en-US" sz="2800" dirty="0" err="1"/>
              <a:t>ai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7104183" y="2644725"/>
            <a:ext cx="8961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ngàn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7385538" y="4501662"/>
            <a:ext cx="5453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ba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6189784" y="5359791"/>
            <a:ext cx="744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mo,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36898" y="5345723"/>
            <a:ext cx="1047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pù</a:t>
            </a:r>
            <a:r>
              <a:rPr lang="en-US" sz="2800" dirty="0"/>
              <a:t> </a:t>
            </a:r>
            <a:r>
              <a:rPr lang="en-US" sz="2800" dirty="0" err="1"/>
              <a:t>xai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 animBg="1"/>
      <p:bldP spid="17" grpId="0"/>
      <p:bldP spid="19" grpId="0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323" y="5769237"/>
            <a:ext cx="12190677" cy="1088760"/>
            <a:chOff x="1" y="4361"/>
            <a:chExt cx="9215" cy="823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420847" y="1489356"/>
            <a:ext cx="103256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/>
              <a:t>Nêu</a:t>
            </a:r>
            <a:r>
              <a:rPr lang="en-US" sz="3200" b="1" dirty="0"/>
              <a:t> </a:t>
            </a:r>
            <a:r>
              <a:rPr lang="en-US" sz="3200" b="1" dirty="0" err="1"/>
              <a:t>quy</a:t>
            </a:r>
            <a:r>
              <a:rPr lang="en-US" sz="3200" b="1" dirty="0"/>
              <a:t> </a:t>
            </a:r>
            <a:r>
              <a:rPr lang="en-US" sz="3200" b="1" dirty="0" err="1"/>
              <a:t>tắc</a:t>
            </a:r>
            <a:r>
              <a:rPr lang="en-US" sz="3200" b="1" dirty="0"/>
              <a:t> </a:t>
            </a:r>
            <a:r>
              <a:rPr lang="en-US" sz="3200" b="1" dirty="0" err="1"/>
              <a:t>viết</a:t>
            </a:r>
            <a:r>
              <a:rPr lang="en-US" sz="3200" b="1" dirty="0"/>
              <a:t> </a:t>
            </a:r>
            <a:r>
              <a:rPr lang="en-US" sz="3200" b="1" dirty="0" err="1"/>
              <a:t>hoa</a:t>
            </a:r>
            <a:r>
              <a:rPr lang="en-US" sz="3200" b="1" dirty="0"/>
              <a:t> </a:t>
            </a:r>
            <a:r>
              <a:rPr lang="en-US" sz="3200" b="1" dirty="0" err="1"/>
              <a:t>tên</a:t>
            </a:r>
            <a:r>
              <a:rPr lang="en-US" sz="3200" b="1" dirty="0"/>
              <a:t> </a:t>
            </a:r>
            <a:r>
              <a:rPr lang="en-US" sz="3200" b="1" dirty="0" err="1"/>
              <a:t>người</a:t>
            </a:r>
            <a:r>
              <a:rPr lang="en-US" sz="3200" b="1" dirty="0"/>
              <a:t>, </a:t>
            </a:r>
            <a:r>
              <a:rPr lang="en-US" sz="3200" b="1" dirty="0" err="1"/>
              <a:t>tên</a:t>
            </a:r>
            <a:r>
              <a:rPr lang="en-US" sz="3200" b="1" dirty="0"/>
              <a:t> </a:t>
            </a:r>
            <a:r>
              <a:rPr lang="en-US" sz="3200" b="1" dirty="0" err="1"/>
              <a:t>địa</a:t>
            </a:r>
            <a:r>
              <a:rPr lang="en-US" sz="3200" b="1" dirty="0"/>
              <a:t> </a:t>
            </a:r>
            <a:r>
              <a:rPr lang="en-US" sz="3200" b="1" dirty="0" err="1"/>
              <a:t>lí</a:t>
            </a:r>
            <a:r>
              <a:rPr lang="en-US" sz="3200" b="1" dirty="0"/>
              <a:t> </a:t>
            </a:r>
            <a:r>
              <a:rPr lang="en-US" sz="3200" b="1" dirty="0" err="1"/>
              <a:t>Việt</a:t>
            </a:r>
            <a:r>
              <a:rPr lang="en-US" sz="3200" b="1" dirty="0"/>
              <a:t> Nam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0318" y="2082018"/>
            <a:ext cx="99458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FF3300"/>
                </a:solidFill>
              </a:rPr>
              <a:t>	</a:t>
            </a:r>
            <a:r>
              <a:rPr lang="en-US" sz="3200" b="1" i="1" dirty="0" err="1">
                <a:solidFill>
                  <a:srgbClr val="FF3300"/>
                </a:solidFill>
              </a:rPr>
              <a:t>Khi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viết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tên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người</a:t>
            </a:r>
            <a:r>
              <a:rPr lang="en-US" sz="3200" b="1" i="1" dirty="0">
                <a:solidFill>
                  <a:srgbClr val="FF3300"/>
                </a:solidFill>
              </a:rPr>
              <a:t>, </a:t>
            </a:r>
            <a:r>
              <a:rPr lang="en-US" sz="3200" b="1" i="1" dirty="0" err="1">
                <a:solidFill>
                  <a:srgbClr val="FF3300"/>
                </a:solidFill>
              </a:rPr>
              <a:t>tên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địa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lí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Việt</a:t>
            </a:r>
            <a:r>
              <a:rPr lang="en-US" sz="3200" b="1" i="1" dirty="0">
                <a:solidFill>
                  <a:srgbClr val="FF3300"/>
                </a:solidFill>
              </a:rPr>
              <a:t> Nam, </a:t>
            </a:r>
            <a:r>
              <a:rPr lang="en-US" sz="3200" b="1" i="1" dirty="0" err="1">
                <a:solidFill>
                  <a:srgbClr val="FF3300"/>
                </a:solidFill>
              </a:rPr>
              <a:t>cần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viết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hoa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chữ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cái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đầu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mỗi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tiếng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tạo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thành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tên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đó</a:t>
            </a:r>
            <a:r>
              <a:rPr lang="en-US" sz="3200" b="1" i="1" dirty="0">
                <a:solidFill>
                  <a:srgbClr val="FF3300"/>
                </a:solidFill>
              </a:rPr>
              <a:t>.</a:t>
            </a:r>
            <a:endParaRPr lang="en-US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10505A-CBE5-48C0-B84D-49DA3DABAF7C}"/>
              </a:ext>
            </a:extLst>
          </p:cNvPr>
          <p:cNvSpPr txBox="1"/>
          <p:nvPr/>
        </p:nvSpPr>
        <p:spPr>
          <a:xfrm>
            <a:off x="2065867" y="3804356"/>
            <a:ext cx="7213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Quảng Ninh ,</a:t>
            </a:r>
          </a:p>
          <a:p>
            <a:r>
              <a:rPr lang="vi-VN" dirty="0"/>
              <a:t>Đồng Bằng Sông Cửu Long </a:t>
            </a:r>
          </a:p>
          <a:p>
            <a:r>
              <a:rPr lang="vi-VN" dirty="0"/>
              <a:t>Sài Gòn – Thành Phố Hồ Chí Minh </a:t>
            </a:r>
          </a:p>
          <a:p>
            <a:r>
              <a:rPr lang="vi-VN" dirty="0"/>
              <a:t>Đà Lạt </a:t>
            </a:r>
          </a:p>
          <a:p>
            <a:r>
              <a:rPr lang="vi-VN" dirty="0"/>
              <a:t>Nghệ An </a:t>
            </a:r>
          </a:p>
          <a:p>
            <a:r>
              <a:rPr lang="vi-VN" dirty="0"/>
              <a:t>Thái Nguyên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121">
            <a:extLst>
              <a:ext uri="{FF2B5EF4-FFF2-40B4-BE49-F238E27FC236}">
                <a16:creationId xmlns:a16="http://schemas.microsoft.com/office/drawing/2014/main" id="{CABA5DAB-ADF6-4C91-9AD9-23CFFDE8EBB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02212" y="1384246"/>
            <a:ext cx="8001000" cy="584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Núi npn hùng vĩ (</a:t>
            </a:r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Nghe – </a:t>
            </a:r>
            <a:r>
              <a:rPr lang="vi-VN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ghi)</a:t>
            </a:r>
            <a:endParaRPr lang="en-US" sz="36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1268" name="Rectangle 16">
            <a:extLst>
              <a:ext uri="{FF2B5EF4-FFF2-40B4-BE49-F238E27FC236}">
                <a16:creationId xmlns:a16="http://schemas.microsoft.com/office/drawing/2014/main" id="{A96B8E4A-DBE2-4A9A-9889-41690064B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6473" y="2136843"/>
            <a:ext cx="17620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58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A21AA4-B62B-4849-BCCC-FA2DFBBE1D99}"/>
              </a:ext>
            </a:extLst>
          </p:cNvPr>
          <p:cNvSpPr txBox="1"/>
          <p:nvPr/>
        </p:nvSpPr>
        <p:spPr>
          <a:xfrm>
            <a:off x="2548647" y="141808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6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tả</a:t>
            </a:r>
            <a:endParaRPr lang="en-US" sz="36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919596A0-8ED5-4DF7-8171-A924B6246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239" y="3009090"/>
            <a:ext cx="39789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viết bài ở nhà</a:t>
            </a:r>
          </a:p>
        </p:txBody>
      </p:sp>
    </p:spTree>
    <p:extLst>
      <p:ext uri="{BB962C8B-B14F-4D97-AF65-F5344CB8AC3E}">
        <p14:creationId xmlns:p14="http://schemas.microsoft.com/office/powerpoint/2010/main" val="3878746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F5159C24-A857-4DAE-BF8E-2B22B3145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066801"/>
            <a:ext cx="7315200" cy="542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Tại đây, các con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Tại đất Tây Nguyên ông bà mình này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Nơi mẹ đã đẻ ra ta và cắt rốn ta bằng cây nứa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Chỗ tuổi nhỏ ta nằm nước bò qua bụng đỏ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Và gió cao nguyên thổi nhột lỗ tai non.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Chính nơi đây các con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Xưa Đăm Săn, Y Sun, ông nội ta và lũ làng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Đã rèn dao và mài gươm dưới trăng trong suốt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Trong rừng già Mơ-nông, mặt trời không xuống đất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Vẫn thanh đoản kiếm xưa Đăm Săn đuổi giặc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Nơ Trang Lơng, A-ma Dơ-hao, cha ta và lũ làng mài gấp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Hai mươi năm cạn nước sông Ba.        </a:t>
            </a:r>
            <a:r>
              <a:rPr lang="en-US" altLang="en-US" sz="2000" b="1" i="1">
                <a:solidFill>
                  <a:srgbClr val="3366CC"/>
                </a:solidFill>
                <a:latin typeface="Times New Roman" panose="02020603050405020304" pitchFamily="18" charset="0"/>
              </a:rPr>
              <a:t>Theo PRÊ KI MA LA MÁC</a:t>
            </a: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BCB572AB-CEC1-4778-BBFE-3B45766BB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1381" y="463382"/>
            <a:ext cx="78692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thơ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3316" name="Line 4">
            <a:extLst>
              <a:ext uri="{FF2B5EF4-FFF2-40B4-BE49-F238E27FC236}">
                <a16:creationId xmlns:a16="http://schemas.microsoft.com/office/drawing/2014/main" id="{F5075D27-7A09-4190-BDE3-4AAE7C09A1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1905000"/>
            <a:ext cx="1295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Line 5">
            <a:extLst>
              <a:ext uri="{FF2B5EF4-FFF2-40B4-BE49-F238E27FC236}">
                <a16:creationId xmlns:a16="http://schemas.microsoft.com/office/drawing/2014/main" id="{C431CA18-91C9-4B54-8C41-E8890D403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1910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6">
            <a:extLst>
              <a:ext uri="{FF2B5EF4-FFF2-40B4-BE49-F238E27FC236}">
                <a16:creationId xmlns:a16="http://schemas.microsoft.com/office/drawing/2014/main" id="{447ADB00-8CC1-406A-B93A-336CFBDD64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41910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">
            <a:extLst>
              <a:ext uri="{FF2B5EF4-FFF2-40B4-BE49-F238E27FC236}">
                <a16:creationId xmlns:a16="http://schemas.microsoft.com/office/drawing/2014/main" id="{45EB3830-1923-4F19-B4B8-63B558E23F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51054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8">
            <a:extLst>
              <a:ext uri="{FF2B5EF4-FFF2-40B4-BE49-F238E27FC236}">
                <a16:creationId xmlns:a16="http://schemas.microsoft.com/office/drawing/2014/main" id="{03536075-5545-41BB-9C3C-71465303FAA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5514975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id="{7AA6E1BA-942B-46A1-9C9A-9F227026E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6019800"/>
            <a:ext cx="1676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CAAFF96C-EB3B-41AC-B056-C90E5C6D41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6019800"/>
            <a:ext cx="1371600" cy="142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Line 11">
            <a:extLst>
              <a:ext uri="{FF2B5EF4-FFF2-40B4-BE49-F238E27FC236}">
                <a16:creationId xmlns:a16="http://schemas.microsoft.com/office/drawing/2014/main" id="{16F1CFCB-95FF-4C39-8867-3AE080BCE9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64770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A6635768-5671-4573-B5EE-B008B3188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066801"/>
            <a:ext cx="8534400" cy="564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         Ai từng đóng cọc trên sông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Đánh tan  thuyền giặc, nhuộm hồng sóng xanh 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        Vua nào thần tốc quân hành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Mùa xuân đại phá quân Thanh tơi bời 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        Vua nào tập trận đùa chơi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Cờ lau phất trận một thời ấu thơ 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        Vua nào thảo Chiếu dời đô 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 Vua nào chủ xướng Hội thơ Tao Đàn ? </a:t>
            </a:r>
          </a:p>
          <a:p>
            <a:pPr algn="r" eaLnBrk="1" hangingPunct="1">
              <a:spcBef>
                <a:spcPct val="50000"/>
              </a:spcBef>
            </a:pPr>
            <a:r>
              <a:rPr lang="en-US" altLang="en-US" sz="2800" i="1">
                <a:latin typeface="Times New Roman" panose="02020603050405020304" pitchFamily="18" charset="0"/>
              </a:rPr>
              <a:t>Theo Trần Liên Nguyễn  </a:t>
            </a: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60213E15-88D0-4AB1-9913-BB3AD0981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5720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0" name="WordArt 4">
            <a:extLst>
              <a:ext uri="{FF2B5EF4-FFF2-40B4-BE49-F238E27FC236}">
                <a16:creationId xmlns:a16="http://schemas.microsoft.com/office/drawing/2014/main" id="{1CEDBBAC-D97B-4444-8DA7-071CEE0797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33800" y="152401"/>
            <a:ext cx="5048250" cy="733425"/>
          </a:xfrm>
          <a:prstGeom prst="rect">
            <a:avLst/>
          </a:prstGeom>
        </p:spPr>
        <p:txBody>
          <a:bodyPr wrap="none" fromWordArt="1">
            <a:prstTxWarp prst="textWave4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4400" b="1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ĐỐ BẠN</a:t>
            </a:r>
            <a:endParaRPr lang="en-US" sz="4400" b="1" kern="10">
              <a:ln w="9525">
                <a:solidFill>
                  <a:srgbClr val="FF99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726</Words>
  <Application>Microsoft Office PowerPoint</Application>
  <PresentationFormat>Widescreen</PresentationFormat>
  <Paragraphs>108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.VnExoticH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124</cp:revision>
  <dcterms:created xsi:type="dcterms:W3CDTF">2017-11-24T09:12:01Z</dcterms:created>
  <dcterms:modified xsi:type="dcterms:W3CDTF">2026-01-05T09:16:39Z</dcterms:modified>
</cp:coreProperties>
</file>