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5" r:id="rId10"/>
    <p:sldId id="266" r:id="rId11"/>
    <p:sldId id="258" r:id="rId12"/>
    <p:sldId id="267" r:id="rId13"/>
    <p:sldId id="268" r:id="rId14"/>
    <p:sldId id="269" r:id="rId15"/>
    <p:sldId id="270" r:id="rId16"/>
    <p:sldId id="271" r:id="rId17"/>
    <p:sldId id="272" r:id="rId18"/>
    <p:sldId id="273" r:id="rId19"/>
    <p:sldId id="275"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3644F-4AA8-41E8-A042-6ADED69D128A}"/>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5" name="Footer Placeholder 4">
            <a:extLst>
              <a:ext uri="{FF2B5EF4-FFF2-40B4-BE49-F238E27FC236}">
                <a16:creationId xmlns:a16="http://schemas.microsoft.com/office/drawing/2014/main" id="{80AC0151-3938-4448-A6EC-B73CF86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D07A0-9614-4A83-AC6C-0F9AA212D737}"/>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9164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59C1-F3C8-4D71-B003-ECB89E22E412}"/>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5" name="Footer Placeholder 4">
            <a:extLst>
              <a:ext uri="{FF2B5EF4-FFF2-40B4-BE49-F238E27FC236}">
                <a16:creationId xmlns:a16="http://schemas.microsoft.com/office/drawing/2014/main" id="{98B82B95-2D3A-44D8-87C8-B91E8421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FB530-66B6-4404-9799-5BFB4FAF2263}"/>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5395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53E03-0D5C-4F08-9CA6-91E521421E5A}"/>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5" name="Footer Placeholder 4">
            <a:extLst>
              <a:ext uri="{FF2B5EF4-FFF2-40B4-BE49-F238E27FC236}">
                <a16:creationId xmlns:a16="http://schemas.microsoft.com/office/drawing/2014/main" id="{FC7A4E59-356C-43B1-B796-3B4F964B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DBAC-D3F4-4295-894D-3A53B8A7CFD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7610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90A7-F66A-4908-8177-121DC400A672}"/>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5" name="Footer Placeholder 4">
            <a:extLst>
              <a:ext uri="{FF2B5EF4-FFF2-40B4-BE49-F238E27FC236}">
                <a16:creationId xmlns:a16="http://schemas.microsoft.com/office/drawing/2014/main" id="{7723BCD4-5C1D-442A-A508-E7AA2B1D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5B68C-F40D-4542-8E85-26FD46078A4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5704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91E81-1908-4331-AEBF-CDE4203A0F59}"/>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5" name="Footer Placeholder 4">
            <a:extLst>
              <a:ext uri="{FF2B5EF4-FFF2-40B4-BE49-F238E27FC236}">
                <a16:creationId xmlns:a16="http://schemas.microsoft.com/office/drawing/2014/main" id="{FB1C7916-9CAD-4A2F-A021-C2F4DFDF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9A70-A9D3-4CC3-9F04-24029AFE437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96601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EB04E-E734-44E5-A6E3-D9002A801DAA}"/>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6" name="Footer Placeholder 5">
            <a:extLst>
              <a:ext uri="{FF2B5EF4-FFF2-40B4-BE49-F238E27FC236}">
                <a16:creationId xmlns:a16="http://schemas.microsoft.com/office/drawing/2014/main" id="{20876A4E-CF39-4101-94E2-E0900E58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B8011-B151-43D8-A121-20FEA3CB05D0}"/>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77509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CA08C-8B2F-4BBA-B163-A4F1F9389477}"/>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8" name="Footer Placeholder 7">
            <a:extLst>
              <a:ext uri="{FF2B5EF4-FFF2-40B4-BE49-F238E27FC236}">
                <a16:creationId xmlns:a16="http://schemas.microsoft.com/office/drawing/2014/main" id="{46BF3145-A100-4AAD-836F-68B4C10A0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F57FB-D874-43CF-A57D-60FE2F7406A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40432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2D22C-F16C-4913-8989-3193EB9868EA}"/>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4" name="Footer Placeholder 3">
            <a:extLst>
              <a:ext uri="{FF2B5EF4-FFF2-40B4-BE49-F238E27FC236}">
                <a16:creationId xmlns:a16="http://schemas.microsoft.com/office/drawing/2014/main" id="{94C604B4-97FC-4F3C-BE4C-60BC61987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37BD0-3BD0-4F92-987D-6424C337044D}"/>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125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1587-8CB0-4FCF-850A-7A85CD283E01}"/>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3" name="Footer Placeholder 2">
            <a:extLst>
              <a:ext uri="{FF2B5EF4-FFF2-40B4-BE49-F238E27FC236}">
                <a16:creationId xmlns:a16="http://schemas.microsoft.com/office/drawing/2014/main" id="{F2B770F5-7B92-4CA7-B9DB-7211A249E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3CFFA1-1780-40AD-AF44-BBCF133CCCDB}"/>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008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5BAF4-2004-4578-BB0F-8E3374B0B643}"/>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6" name="Footer Placeholder 5">
            <a:extLst>
              <a:ext uri="{FF2B5EF4-FFF2-40B4-BE49-F238E27FC236}">
                <a16:creationId xmlns:a16="http://schemas.microsoft.com/office/drawing/2014/main" id="{D4DCD137-AB03-4B3A-86EA-7E6A54EB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96C7-A301-43E6-92C8-B673A12E9A7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9088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A82E6-CA00-4BA6-BF58-BA1B275CCFC7}"/>
              </a:ext>
            </a:extLst>
          </p:cNvPr>
          <p:cNvSpPr>
            <a:spLocks noGrp="1"/>
          </p:cNvSpPr>
          <p:nvPr>
            <p:ph type="dt" sz="half" idx="10"/>
          </p:nvPr>
        </p:nvSpPr>
        <p:spPr/>
        <p:txBody>
          <a:bodyPr/>
          <a:lstStyle/>
          <a:p>
            <a:fld id="{6B0243F4-98FB-4FA1-A10C-2D1573A5AB1D}" type="datetimeFigureOut">
              <a:rPr lang="en-US" smtClean="0"/>
              <a:t>05/12/2025</a:t>
            </a:fld>
            <a:endParaRPr lang="en-US"/>
          </a:p>
        </p:txBody>
      </p:sp>
      <p:sp>
        <p:nvSpPr>
          <p:cNvPr id="6" name="Footer Placeholder 5">
            <a:extLst>
              <a:ext uri="{FF2B5EF4-FFF2-40B4-BE49-F238E27FC236}">
                <a16:creationId xmlns:a16="http://schemas.microsoft.com/office/drawing/2014/main" id="{2F502F15-22A4-4E90-9F42-46F11E87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A0131-EAAE-4EA8-8A23-4244E7F9F16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3780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t>05/12/2025</a:t>
            </a:fld>
            <a:endParaRPr lang="en-US"/>
          </a:p>
        </p:txBody>
      </p:sp>
      <p:sp>
        <p:nvSpPr>
          <p:cNvPr id="5" name="Footer Placeholder 4">
            <a:extLst>
              <a:ext uri="{FF2B5EF4-FFF2-40B4-BE49-F238E27FC236}">
                <a16:creationId xmlns:a16="http://schemas.microsoft.com/office/drawing/2014/main"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t>‹#›</a:t>
            </a:fld>
            <a:endParaRPr lang="en-US"/>
          </a:p>
        </p:txBody>
      </p:sp>
    </p:spTree>
    <p:extLst>
      <p:ext uri="{BB962C8B-B14F-4D97-AF65-F5344CB8AC3E}">
        <p14:creationId xmlns:p14="http://schemas.microsoft.com/office/powerpoint/2010/main" val="305751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F50D-2C77-45B9-9D33-E2367E155BA4}"/>
              </a:ext>
            </a:extLst>
          </p:cNvPr>
          <p:cNvSpPr>
            <a:spLocks noGrp="1"/>
          </p:cNvSpPr>
          <p:nvPr>
            <p:ph type="ctrTitle"/>
          </p:nvPr>
        </p:nvSpPr>
        <p:spPr>
          <a:xfrm>
            <a:off x="1288629" y="2155904"/>
            <a:ext cx="9913034" cy="3055742"/>
          </a:xfrm>
        </p:spPr>
        <p:txBody>
          <a:bodyPr>
            <a:normAutofit fontScale="90000"/>
          </a:bodyPr>
          <a:lstStyle/>
          <a:p>
            <a:r>
              <a:rPr lang="en-US" b="1" i="1" dirty="0" err="1">
                <a:latin typeface="Times New Roman" panose="02020603050405020304" pitchFamily="18" charset="0"/>
                <a:cs typeface="Times New Roman" panose="02020603050405020304" pitchFamily="18" charset="0"/>
              </a:rPr>
              <a:t>Thứ</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ngày</a:t>
            </a:r>
            <a:r>
              <a:rPr lang="en-US" b="1" i="1" dirty="0">
                <a:latin typeface="Times New Roman" panose="02020603050405020304" pitchFamily="18" charset="0"/>
                <a:cs typeface="Times New Roman" panose="02020603050405020304" pitchFamily="18" charset="0"/>
              </a:rPr>
              <a:t> 4 </a:t>
            </a:r>
            <a:r>
              <a:rPr lang="en-US" b="1" i="1" dirty="0" err="1">
                <a:latin typeface="Times New Roman" panose="02020603050405020304" pitchFamily="18" charset="0"/>
                <a:cs typeface="Times New Roman" panose="02020603050405020304" pitchFamily="18" charset="0"/>
              </a:rPr>
              <a:t>tháng</a:t>
            </a:r>
            <a:r>
              <a:rPr lang="en-US" b="1" i="1" dirty="0">
                <a:latin typeface="Times New Roman" panose="02020603050405020304" pitchFamily="18" charset="0"/>
                <a:cs typeface="Times New Roman" panose="02020603050405020304" pitchFamily="18" charset="0"/>
              </a:rPr>
              <a:t> 4 </a:t>
            </a:r>
            <a:r>
              <a:rPr lang="en-US" b="1" i="1" dirty="0" err="1">
                <a:latin typeface="Times New Roman" panose="02020603050405020304" pitchFamily="18" charset="0"/>
                <a:cs typeface="Times New Roman" panose="02020603050405020304" pitchFamily="18" charset="0"/>
              </a:rPr>
              <a:t>năm</a:t>
            </a:r>
            <a:r>
              <a:rPr lang="en-US" b="1" i="1" dirty="0">
                <a:latin typeface="Times New Roman" panose="02020603050405020304" pitchFamily="18" charset="0"/>
                <a:cs typeface="Times New Roman" panose="02020603050405020304" pitchFamily="18" charset="0"/>
              </a:rPr>
              <a:t> 2022</a:t>
            </a:r>
            <a:r>
              <a:rPr lang="vi-VN" b="1" i="1" dirty="0">
                <a:latin typeface="Times New Roman" panose="02020603050405020304" pitchFamily="18" charset="0"/>
                <a:cs typeface="Times New Roman" panose="02020603050405020304" pitchFamily="18" charset="0"/>
              </a:rPr>
              <a:t/>
            </a:r>
            <a:br>
              <a:rPr lang="vi-VN" b="1" i="1" dirty="0">
                <a:latin typeface="Times New Roman" panose="02020603050405020304" pitchFamily="18" charset="0"/>
                <a:cs typeface="Times New Roman" panose="02020603050405020304" pitchFamily="18" charset="0"/>
              </a:rPr>
            </a:br>
            <a:r>
              <a:rPr lang="en-US" dirty="0"/>
              <a:t/>
            </a:r>
            <a:br>
              <a:rPr lang="en-US" dirty="0"/>
            </a:br>
            <a:r>
              <a:rPr lang="en-US" u="sng" dirty="0" err="1">
                <a:solidFill>
                  <a:srgbClr val="FF0000"/>
                </a:solidFill>
              </a:rPr>
              <a:t>Tập</a:t>
            </a:r>
            <a:r>
              <a:rPr lang="en-US" u="sng" dirty="0">
                <a:solidFill>
                  <a:srgbClr val="FF0000"/>
                </a:solidFill>
              </a:rPr>
              <a:t> </a:t>
            </a:r>
            <a:r>
              <a:rPr lang="en-US" u="sng" dirty="0" err="1">
                <a:solidFill>
                  <a:srgbClr val="FF0000"/>
                </a:solidFill>
              </a:rPr>
              <a:t>đọc</a:t>
            </a:r>
            <a:r>
              <a:rPr lang="en-US" dirty="0">
                <a:solidFill>
                  <a:srgbClr val="FF0000"/>
                </a:solidFill>
              </a:rPr>
              <a:t/>
            </a:r>
            <a:br>
              <a:rPr lang="en-US" dirty="0">
                <a:solidFill>
                  <a:srgbClr val="FF0000"/>
                </a:solidFill>
              </a:rPr>
            </a:br>
            <a:r>
              <a:rPr lang="en-US" dirty="0" err="1">
                <a:solidFill>
                  <a:srgbClr val="0070C0"/>
                </a:solidFill>
              </a:rPr>
              <a:t>Một</a:t>
            </a:r>
            <a:r>
              <a:rPr lang="en-US" dirty="0">
                <a:solidFill>
                  <a:srgbClr val="0070C0"/>
                </a:solidFill>
              </a:rPr>
              <a:t> </a:t>
            </a:r>
            <a:r>
              <a:rPr lang="en-US" dirty="0" err="1">
                <a:solidFill>
                  <a:srgbClr val="0070C0"/>
                </a:solidFill>
              </a:rPr>
              <a:t>vụ</a:t>
            </a:r>
            <a:r>
              <a:rPr lang="en-US" dirty="0">
                <a:solidFill>
                  <a:srgbClr val="0070C0"/>
                </a:solidFill>
              </a:rPr>
              <a:t> </a:t>
            </a:r>
            <a:r>
              <a:rPr lang="en-US" dirty="0" err="1">
                <a:solidFill>
                  <a:srgbClr val="0070C0"/>
                </a:solidFill>
              </a:rPr>
              <a:t>đắm</a:t>
            </a:r>
            <a:r>
              <a:rPr lang="en-US" dirty="0">
                <a:solidFill>
                  <a:srgbClr val="0070C0"/>
                </a:solidFill>
              </a:rPr>
              <a:t> </a:t>
            </a:r>
            <a:r>
              <a:rPr lang="en-US" dirty="0" err="1">
                <a:solidFill>
                  <a:srgbClr val="0070C0"/>
                </a:solidFill>
              </a:rPr>
              <a:t>tàu</a:t>
            </a:r>
            <a:r>
              <a:rPr lang="en-US" dirty="0">
                <a:solidFill>
                  <a:srgbClr val="0070C0"/>
                </a:solidFill>
              </a:rPr>
              <a:t/>
            </a:r>
            <a:br>
              <a:rPr lang="en-US" dirty="0">
                <a:solidFill>
                  <a:srgbClr val="0070C0"/>
                </a:solidFill>
              </a:rPr>
            </a:br>
            <a:r>
              <a:rPr lang="en-US" dirty="0">
                <a:solidFill>
                  <a:srgbClr val="0070C0"/>
                </a:solidFill>
              </a:rPr>
              <a:t>                        </a:t>
            </a:r>
            <a:r>
              <a:rPr lang="en-US" sz="3600" i="1" dirty="0"/>
              <a:t>Theo</a:t>
            </a:r>
            <a:r>
              <a:rPr lang="en-US" sz="3600" dirty="0"/>
              <a:t> </a:t>
            </a:r>
            <a:r>
              <a:rPr lang="en-US" sz="3600" b="1" dirty="0"/>
              <a:t>A-Mi-Xi</a:t>
            </a:r>
          </a:p>
        </p:txBody>
      </p:sp>
    </p:spTree>
    <p:extLst>
      <p:ext uri="{BB962C8B-B14F-4D97-AF65-F5344CB8AC3E}">
        <p14:creationId xmlns:p14="http://schemas.microsoft.com/office/powerpoint/2010/main" val="1153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AA0-5466-4F6C-8030-1CCBAD59A2E5}"/>
              </a:ext>
            </a:extLst>
          </p:cNvPr>
          <p:cNvSpPr>
            <a:spLocks noGrp="1"/>
          </p:cNvSpPr>
          <p:nvPr>
            <p:ph type="title"/>
          </p:nvPr>
        </p:nvSpPr>
        <p:spPr>
          <a:xfrm>
            <a:off x="4822086" y="2392133"/>
            <a:ext cx="5331848" cy="1325563"/>
          </a:xfrm>
        </p:spPr>
        <p:txBody>
          <a:bodyPr>
            <a:normAutofit/>
          </a:bodyPr>
          <a:lstStyle/>
          <a:p>
            <a:r>
              <a:rPr lang="en-US" sz="7200" dirty="0" err="1">
                <a:solidFill>
                  <a:srgbClr val="FF0000"/>
                </a:solidFill>
              </a:rPr>
              <a:t>Tìm</a:t>
            </a:r>
            <a:r>
              <a:rPr lang="en-US" sz="7200" dirty="0">
                <a:solidFill>
                  <a:srgbClr val="FF0000"/>
                </a:solidFill>
              </a:rPr>
              <a:t> </a:t>
            </a:r>
            <a:r>
              <a:rPr lang="en-US" sz="7200" dirty="0" err="1">
                <a:solidFill>
                  <a:srgbClr val="FF0000"/>
                </a:solidFill>
              </a:rPr>
              <a:t>hiểu</a:t>
            </a:r>
            <a:r>
              <a:rPr lang="en-US" sz="7200" dirty="0">
                <a:solidFill>
                  <a:srgbClr val="FF0000"/>
                </a:solidFill>
              </a:rPr>
              <a:t> </a:t>
            </a:r>
            <a:r>
              <a:rPr lang="en-US" sz="7200" dirty="0" err="1">
                <a:solidFill>
                  <a:srgbClr val="FF0000"/>
                </a:solidFill>
              </a:rPr>
              <a:t>bài</a:t>
            </a:r>
            <a:endParaRPr lang="en-US" sz="7200" dirty="0">
              <a:solidFill>
                <a:srgbClr val="FF0000"/>
              </a:solidFill>
            </a:endParaRPr>
          </a:p>
        </p:txBody>
      </p:sp>
    </p:spTree>
    <p:extLst>
      <p:ext uri="{BB962C8B-B14F-4D97-AF65-F5344CB8AC3E}">
        <p14:creationId xmlns:p14="http://schemas.microsoft.com/office/powerpoint/2010/main" val="27491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783FA-0007-461E-9F18-BA689BB84632}"/>
              </a:ext>
            </a:extLst>
          </p:cNvPr>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OpenSans"/>
              </a:rPr>
              <a:t>Câu</a:t>
            </a:r>
            <a:r>
              <a:rPr lang="en-US" b="1" i="0" dirty="0">
                <a:solidFill>
                  <a:srgbClr val="2888E1"/>
                </a:solidFill>
                <a:effectLst/>
                <a:latin typeface="OpenSans"/>
              </a:rPr>
              <a:t> 1:</a:t>
            </a:r>
            <a:r>
              <a:rPr lang="en-US" b="1" i="0" dirty="0">
                <a:solidFill>
                  <a:srgbClr val="000000"/>
                </a:solidFill>
                <a:effectLst/>
                <a:latin typeface="OpenSans"/>
              </a:rPr>
              <a:t>Nêu </a:t>
            </a:r>
            <a:r>
              <a:rPr lang="en-US" b="1" i="0" dirty="0" err="1">
                <a:solidFill>
                  <a:srgbClr val="000000"/>
                </a:solidFill>
                <a:effectLst/>
                <a:latin typeface="OpenSans"/>
              </a:rPr>
              <a:t>hoàn</a:t>
            </a:r>
            <a:r>
              <a:rPr lang="en-US" b="1" i="0" dirty="0">
                <a:solidFill>
                  <a:srgbClr val="000000"/>
                </a:solidFill>
                <a:effectLst/>
                <a:latin typeface="OpenSans"/>
              </a:rPr>
              <a:t> </a:t>
            </a:r>
            <a:r>
              <a:rPr lang="en-US" b="1" i="0" dirty="0" err="1">
                <a:solidFill>
                  <a:srgbClr val="000000"/>
                </a:solidFill>
                <a:effectLst/>
                <a:latin typeface="OpenSans"/>
              </a:rPr>
              <a:t>cảnh</a:t>
            </a:r>
            <a:r>
              <a:rPr lang="en-US" b="1" i="0" dirty="0">
                <a:solidFill>
                  <a:srgbClr val="000000"/>
                </a:solidFill>
                <a:effectLst/>
                <a:latin typeface="OpenSans"/>
              </a:rPr>
              <a:t>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mục</a:t>
            </a:r>
            <a:r>
              <a:rPr lang="en-US" b="1" i="0" dirty="0">
                <a:solidFill>
                  <a:srgbClr val="000000"/>
                </a:solidFill>
                <a:effectLst/>
                <a:latin typeface="OpenSans"/>
              </a:rPr>
              <a:t> </a:t>
            </a:r>
            <a:r>
              <a:rPr lang="en-US" b="1" i="0" dirty="0" err="1">
                <a:solidFill>
                  <a:srgbClr val="000000"/>
                </a:solidFill>
                <a:effectLst/>
                <a:latin typeface="OpenSans"/>
              </a:rPr>
              <a:t>đích</a:t>
            </a:r>
            <a:r>
              <a:rPr lang="en-US" b="1" i="0" dirty="0">
                <a:solidFill>
                  <a:srgbClr val="000000"/>
                </a:solidFill>
                <a:effectLst/>
                <a:latin typeface="OpenSans"/>
              </a:rPr>
              <a:t> </a:t>
            </a:r>
            <a:r>
              <a:rPr lang="en-US" b="1" i="0" dirty="0" err="1">
                <a:solidFill>
                  <a:srgbClr val="000000"/>
                </a:solidFill>
                <a:effectLst/>
                <a:latin typeface="OpenSans"/>
              </a:rPr>
              <a:t>chuyến</a:t>
            </a:r>
            <a:r>
              <a:rPr lang="en-US" b="1" i="0" dirty="0">
                <a:solidFill>
                  <a:srgbClr val="000000"/>
                </a:solidFill>
                <a:effectLst/>
                <a:latin typeface="OpenSans"/>
              </a:rPr>
              <a:t> </a:t>
            </a:r>
            <a:r>
              <a:rPr lang="en-US" b="1" i="0" dirty="0" err="1">
                <a:solidFill>
                  <a:srgbClr val="000000"/>
                </a:solidFill>
                <a:effectLst/>
                <a:latin typeface="OpenSans"/>
              </a:rPr>
              <a:t>đi</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Ma-</a:t>
            </a:r>
            <a:r>
              <a:rPr lang="en-US" b="1" i="0" dirty="0" err="1">
                <a:solidFill>
                  <a:srgbClr val="000000"/>
                </a:solidFill>
                <a:effectLst/>
                <a:latin typeface="OpenSans"/>
              </a:rPr>
              <a:t>ri</a:t>
            </a:r>
            <a:r>
              <a:rPr lang="en-US" b="1" i="0" dirty="0">
                <a:solidFill>
                  <a:srgbClr val="000000"/>
                </a:solidFill>
                <a:effectLst/>
                <a:latin typeface="OpenSans"/>
              </a:rPr>
              <a:t>-ô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Giu</a:t>
            </a:r>
            <a:r>
              <a:rPr lang="en-US" b="1" i="0" dirty="0">
                <a:solidFill>
                  <a:srgbClr val="000000"/>
                </a:solidFill>
                <a:effectLst/>
                <a:latin typeface="OpenSans"/>
              </a:rPr>
              <a:t>-li-</a:t>
            </a:r>
            <a:r>
              <a:rPr lang="en-US" b="1" i="0" dirty="0" err="1">
                <a:solidFill>
                  <a:srgbClr val="000000"/>
                </a:solidFill>
                <a:effectLst/>
                <a:latin typeface="OpenSans"/>
              </a:rPr>
              <a:t>ét</a:t>
            </a:r>
            <a:r>
              <a:rPr lang="en-US" b="1" i="0" dirty="0">
                <a:solidFill>
                  <a:srgbClr val="000000"/>
                </a:solidFill>
                <a:effectLst/>
                <a:latin typeface="OpenSans"/>
              </a:rPr>
              <a:t>-ta.</a:t>
            </a:r>
            <a:r>
              <a:rPr lang="en-US" b="0" i="0" dirty="0">
                <a:solidFill>
                  <a:srgbClr val="000000"/>
                </a:solidFill>
                <a:effectLst/>
                <a:latin typeface="OpenSans"/>
              </a:rPr>
              <a:t/>
            </a:r>
            <a:br>
              <a:rPr lang="en-US" b="0" i="0" dirty="0">
                <a:solidFill>
                  <a:srgbClr val="000000"/>
                </a:solidFill>
                <a:effectLst/>
                <a:latin typeface="OpenSans"/>
              </a:rPr>
            </a:br>
            <a:endParaRPr lang="en-US" dirty="0"/>
          </a:p>
        </p:txBody>
      </p:sp>
      <p:sp>
        <p:nvSpPr>
          <p:cNvPr id="4" name="Content Placeholder 3">
            <a:extLst>
              <a:ext uri="{FF2B5EF4-FFF2-40B4-BE49-F238E27FC236}">
                <a16:creationId xmlns:a16="http://schemas.microsoft.com/office/drawing/2014/main" id="{EEBB27E3-819A-4385-8560-B9DFB76208FC}"/>
              </a:ext>
            </a:extLst>
          </p:cNvPr>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 </a:t>
            </a:r>
            <a:r>
              <a:rPr lang="vi-VN" sz="4000" b="0" i="0" dirty="0">
                <a:solidFill>
                  <a:srgbClr val="000000"/>
                </a:solidFill>
                <a:effectLst/>
                <a:latin typeface="OpenSans"/>
              </a:rPr>
              <a:t>Hoàn cảnh và mục đích chuyến đi của Ma-ri-ô và Giu-li-ét-ta là: Bố Ma-ri-ô mới mất, cậu bé về quê sống với họ hàng, còn Giu-li-ét-ta đang trên đường về nhà gặp lại bố mẹ.</a:t>
            </a:r>
            <a:endParaRPr lang="en-US" sz="4000" dirty="0"/>
          </a:p>
        </p:txBody>
      </p:sp>
    </p:spTree>
    <p:extLst>
      <p:ext uri="{BB962C8B-B14F-4D97-AF65-F5344CB8AC3E}">
        <p14:creationId xmlns:p14="http://schemas.microsoft.com/office/powerpoint/2010/main" val="161397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E46B-63DB-4DD8-B8EB-D95615FD5E11}"/>
              </a:ext>
            </a:extLst>
          </p:cNvPr>
          <p:cNvSpPr>
            <a:spLocks noGrp="1"/>
          </p:cNvSpPr>
          <p:nvPr>
            <p:ph type="title"/>
          </p:nvPr>
        </p:nvSpPr>
        <p:spPr>
          <a:xfrm>
            <a:off x="950742" y="1968843"/>
            <a:ext cx="10515600" cy="1337065"/>
          </a:xfrm>
        </p:spPr>
        <p:txBody>
          <a:bodyPr>
            <a:normAutofit/>
          </a:bodyPr>
          <a:lstStyle/>
          <a:p>
            <a:r>
              <a:rPr lang="vi-VN" b="1" i="0" dirty="0">
                <a:solidFill>
                  <a:srgbClr val="2888E1"/>
                </a:solidFill>
                <a:effectLst/>
                <a:latin typeface="OpenSans"/>
              </a:rPr>
              <a:t>Câu 2</a:t>
            </a:r>
            <a:r>
              <a:rPr lang="en-US" b="1" i="0" dirty="0">
                <a:solidFill>
                  <a:srgbClr val="2888E1"/>
                </a:solidFill>
                <a:effectLst/>
                <a:latin typeface="OpenSans"/>
              </a:rPr>
              <a:t>: </a:t>
            </a:r>
            <a:r>
              <a:rPr lang="vi-VN" b="1" i="0" dirty="0">
                <a:solidFill>
                  <a:srgbClr val="000000"/>
                </a:solidFill>
                <a:effectLst/>
                <a:latin typeface="OpenSans"/>
              </a:rPr>
              <a:t>Giu-li-ét-ta chăm sóc Ma-ri-ô như thế nào khi bạn bị thương ?</a:t>
            </a:r>
            <a:endParaRPr lang="en-US" dirty="0"/>
          </a:p>
        </p:txBody>
      </p:sp>
      <p:sp>
        <p:nvSpPr>
          <p:cNvPr id="3" name="Content Placeholder 2">
            <a:extLst>
              <a:ext uri="{FF2B5EF4-FFF2-40B4-BE49-F238E27FC236}">
                <a16:creationId xmlns:a16="http://schemas.microsoft.com/office/drawing/2014/main" id="{A7DBB672-CC68-47DC-A0E3-C6B1E6CF08B5}"/>
              </a:ext>
            </a:extLst>
          </p:cNvPr>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OpenSans"/>
              </a:rPr>
              <a:t>- </a:t>
            </a:r>
            <a:r>
              <a:rPr lang="vi-VN" sz="4400" b="0" i="0" dirty="0">
                <a:solidFill>
                  <a:srgbClr val="000000"/>
                </a:solidFill>
                <a:effectLst/>
                <a:latin typeface="OpenSans"/>
              </a:rPr>
              <a:t>Khi bạn bị thương, Giu-li-ét-ta lo lắng ân cần băng bó vết thương cho bạn.</a:t>
            </a:r>
          </a:p>
          <a:p>
            <a:pPr marL="0" indent="0">
              <a:buNone/>
            </a:pPr>
            <a:endParaRPr lang="en-US" dirty="0"/>
          </a:p>
        </p:txBody>
      </p:sp>
    </p:spTree>
    <p:extLst>
      <p:ext uri="{BB962C8B-B14F-4D97-AF65-F5344CB8AC3E}">
        <p14:creationId xmlns:p14="http://schemas.microsoft.com/office/powerpoint/2010/main" val="292711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F744-7B9B-4161-A330-170BF7CC4DEA}"/>
              </a:ext>
            </a:extLst>
          </p:cNvPr>
          <p:cNvSpPr>
            <a:spLocks noGrp="1"/>
          </p:cNvSpPr>
          <p:nvPr>
            <p:ph type="title"/>
          </p:nvPr>
        </p:nvSpPr>
        <p:spPr>
          <a:xfrm>
            <a:off x="964810" y="1687487"/>
            <a:ext cx="10515600" cy="1325563"/>
          </a:xfrm>
        </p:spPr>
        <p:txBody>
          <a:bodyPr/>
          <a:lstStyle/>
          <a:p>
            <a:r>
              <a:rPr lang="vi-VN" b="1" i="0" dirty="0">
                <a:solidFill>
                  <a:srgbClr val="2888E1"/>
                </a:solidFill>
                <a:effectLst/>
                <a:latin typeface="OpenSans"/>
              </a:rPr>
              <a:t>Câu </a:t>
            </a:r>
            <a:r>
              <a:rPr lang="en-US" b="1" i="0" dirty="0">
                <a:solidFill>
                  <a:srgbClr val="2888E1"/>
                </a:solidFill>
                <a:effectLst/>
                <a:latin typeface="OpenSans"/>
              </a:rPr>
              <a:t>3: </a:t>
            </a:r>
            <a:r>
              <a:rPr lang="vi-VN" b="1" i="0" dirty="0">
                <a:solidFill>
                  <a:srgbClr val="333333"/>
                </a:solidFill>
                <a:effectLst/>
                <a:latin typeface="arial" panose="020B0604020202020204" pitchFamily="34" charset="0"/>
              </a:rPr>
              <a:t>Tai nạn bất ngờ xảy ra như thế nào ?</a:t>
            </a:r>
            <a:endParaRPr lang="en-US" b="1" dirty="0"/>
          </a:p>
        </p:txBody>
      </p:sp>
      <p:sp>
        <p:nvSpPr>
          <p:cNvPr id="3" name="Content Placeholder 2">
            <a:extLst>
              <a:ext uri="{FF2B5EF4-FFF2-40B4-BE49-F238E27FC236}">
                <a16:creationId xmlns:a16="http://schemas.microsoft.com/office/drawing/2014/main" id="{41D4983A-CEDC-44DB-9146-EB9B9037D669}"/>
              </a:ext>
            </a:extLst>
          </p:cNvPr>
          <p:cNvSpPr>
            <a:spLocks noGrp="1"/>
          </p:cNvSpPr>
          <p:nvPr>
            <p:ph idx="1"/>
          </p:nvPr>
        </p:nvSpPr>
        <p:spPr>
          <a:xfrm>
            <a:off x="838200" y="3123028"/>
            <a:ext cx="10515600" cy="2588455"/>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vi-VN" sz="3600" b="0" i="0" dirty="0">
                <a:solidFill>
                  <a:srgbClr val="333333"/>
                </a:solidFill>
                <a:effectLst/>
                <a:latin typeface="arial" panose="020B0604020202020204" pitchFamily="34"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dirty="0"/>
          </a:p>
        </p:txBody>
      </p:sp>
    </p:spTree>
    <p:extLst>
      <p:ext uri="{BB962C8B-B14F-4D97-AF65-F5344CB8AC3E}">
        <p14:creationId xmlns:p14="http://schemas.microsoft.com/office/powerpoint/2010/main" val="293261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A620-95C3-4457-BABB-B3F470EA44DB}"/>
              </a:ext>
            </a:extLst>
          </p:cNvPr>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latin typeface="OpenSans"/>
              </a:rPr>
              <a:t>Câu </a:t>
            </a:r>
            <a:r>
              <a:rPr lang="en-US" b="1" dirty="0">
                <a:solidFill>
                  <a:srgbClr val="2888E1"/>
                </a:solidFill>
                <a:latin typeface="OpenSans"/>
              </a:rPr>
              <a:t>4: </a:t>
            </a:r>
            <a:r>
              <a:rPr lang="vi-VN" sz="4000" b="1" i="0" dirty="0">
                <a:solidFill>
                  <a:srgbClr val="333333"/>
                </a:solidFill>
                <a:effectLst/>
                <a:latin typeface="arial" panose="020B0604020202020204" pitchFamily="34" charset="0"/>
              </a:rPr>
              <a:t>Ma-ri-ô phản ứng thế nào khi những người trên xuồng chỉ nhận một đứa trẻ vì xuồng đã quá nặng?</a:t>
            </a:r>
            <a:endParaRPr lang="en-US" b="1" dirty="0"/>
          </a:p>
        </p:txBody>
      </p:sp>
      <p:sp>
        <p:nvSpPr>
          <p:cNvPr id="3" name="Content Placeholder 2">
            <a:extLst>
              <a:ext uri="{FF2B5EF4-FFF2-40B4-BE49-F238E27FC236}">
                <a16:creationId xmlns:a16="http://schemas.microsoft.com/office/drawing/2014/main" id="{921CC41E-C411-42DA-89AB-4F835DEA6F8B}"/>
              </a:ext>
            </a:extLst>
          </p:cNvPr>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0" i="0" dirty="0">
                <a:solidFill>
                  <a:srgbClr val="333333"/>
                </a:solidFill>
                <a:effectLst/>
                <a:latin typeface="arial" panose="020B0604020202020204" pitchFamily="34" charset="0"/>
              </a:rPr>
              <a:t>Một ý nghĩ vụt đến – Ma-ri-ô quyết định nhường chỗ cho bạn – cậu hét to : Giu-li-ét-ta, xuống đi ! Bạn còn bố mẹ…, nói rồi cậu ôm ngang lưng Giu-li-ét-ta thả xuống nước.</a:t>
            </a:r>
            <a:endParaRPr lang="en-US" sz="4000" dirty="0"/>
          </a:p>
        </p:txBody>
      </p:sp>
    </p:spTree>
    <p:extLst>
      <p:ext uri="{BB962C8B-B14F-4D97-AF65-F5344CB8AC3E}">
        <p14:creationId xmlns:p14="http://schemas.microsoft.com/office/powerpoint/2010/main" val="410971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FD0F-1B29-4C14-AF96-7F12E84D5850}"/>
              </a:ext>
            </a:extLst>
          </p:cNvPr>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latin typeface="OpenSans"/>
              </a:rPr>
              <a:t>Câu </a:t>
            </a:r>
            <a:r>
              <a:rPr lang="en-US" b="1" i="0" dirty="0">
                <a:solidFill>
                  <a:srgbClr val="2888E1"/>
                </a:solidFill>
                <a:effectLst/>
                <a:latin typeface="OpenSans"/>
              </a:rPr>
              <a:t>5: </a:t>
            </a:r>
            <a:r>
              <a:rPr lang="vi-VN" b="1" i="0" dirty="0">
                <a:solidFill>
                  <a:srgbClr val="000000"/>
                </a:solidFill>
                <a:effectLst/>
                <a:latin typeface="OpenSans"/>
              </a:rPr>
              <a:t>Quyết định nhường bạn xuống xuồng cứu nạn của Ma-ri-ô nói lên điều gì về cậu bé ?</a:t>
            </a:r>
            <a:endParaRPr lang="en-US" dirty="0"/>
          </a:p>
        </p:txBody>
      </p:sp>
      <p:sp>
        <p:nvSpPr>
          <p:cNvPr id="3" name="Content Placeholder 2">
            <a:extLst>
              <a:ext uri="{FF2B5EF4-FFF2-40B4-BE49-F238E27FC236}">
                <a16:creationId xmlns:a16="http://schemas.microsoft.com/office/drawing/2014/main" id="{A51E7005-CCAF-423A-87DE-9A0C2E9E17DF}"/>
              </a:ext>
            </a:extLst>
          </p:cNvPr>
          <p:cNvSpPr>
            <a:spLocks noGrp="1"/>
          </p:cNvSpPr>
          <p:nvPr>
            <p:ph idx="1"/>
          </p:nvPr>
        </p:nvSpPr>
        <p:spPr>
          <a:xfrm>
            <a:off x="838200" y="3084635"/>
            <a:ext cx="10515600" cy="2462506"/>
          </a:xfrm>
        </p:spPr>
        <p:txBody>
          <a:bodyPr>
            <a:noAutofit/>
          </a:bodyPr>
          <a:lstStyle/>
          <a:p>
            <a:pPr marL="0" indent="0">
              <a:buNone/>
            </a:pPr>
            <a:r>
              <a:rPr lang="en-US" sz="4000" dirty="0"/>
              <a:t>- </a:t>
            </a:r>
            <a:r>
              <a:rPr lang="vi-VN" sz="4000" b="0" i="0" dirty="0">
                <a:solidFill>
                  <a:srgbClr val="000000"/>
                </a:solidFill>
                <a:effectLst/>
                <a:latin typeface="OpenSans"/>
              </a:rPr>
              <a:t>Quyết định nhường bạn xuống xuồng cứu nạn của Ma-ri-ô cho thấy, Ma-ri-ô có tâm hồn cao thượng, nhường sự sống cho bạn, hi sinh bản thân vì bạn.</a:t>
            </a:r>
            <a:endParaRPr lang="en-US" sz="4000" dirty="0"/>
          </a:p>
        </p:txBody>
      </p:sp>
    </p:spTree>
    <p:extLst>
      <p:ext uri="{BB962C8B-B14F-4D97-AF65-F5344CB8AC3E}">
        <p14:creationId xmlns:p14="http://schemas.microsoft.com/office/powerpoint/2010/main" val="108405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308E-FA66-432D-8B64-F29B588886A7}"/>
              </a:ext>
            </a:extLst>
          </p:cNvPr>
          <p:cNvSpPr>
            <a:spLocks noGrp="1"/>
          </p:cNvSpPr>
          <p:nvPr>
            <p:ph type="title"/>
          </p:nvPr>
        </p:nvSpPr>
        <p:spPr>
          <a:xfrm>
            <a:off x="838200" y="1518322"/>
            <a:ext cx="10515600" cy="1325563"/>
          </a:xfrm>
        </p:spPr>
        <p:txBody>
          <a:bodyPr>
            <a:normAutofit/>
          </a:bodyPr>
          <a:lstStyle/>
          <a:p>
            <a:r>
              <a:rPr lang="en-US" b="1" i="0" dirty="0" err="1">
                <a:solidFill>
                  <a:srgbClr val="2888E1"/>
                </a:solidFill>
                <a:effectLst/>
                <a:latin typeface="OpenSans"/>
              </a:rPr>
              <a:t>Câu</a:t>
            </a:r>
            <a:r>
              <a:rPr lang="en-US" b="1" i="0" dirty="0">
                <a:solidFill>
                  <a:srgbClr val="2888E1"/>
                </a:solidFill>
                <a:effectLst/>
                <a:latin typeface="OpenSans"/>
              </a:rPr>
              <a:t> 6: </a:t>
            </a:r>
            <a:r>
              <a:rPr lang="en-US" b="1" i="0" dirty="0" err="1">
                <a:solidFill>
                  <a:srgbClr val="000000"/>
                </a:solidFill>
                <a:effectLst/>
                <a:latin typeface="OpenSans"/>
              </a:rPr>
              <a:t>Hãy</a:t>
            </a:r>
            <a:r>
              <a:rPr lang="en-US" b="1" i="0" dirty="0">
                <a:solidFill>
                  <a:srgbClr val="000000"/>
                </a:solidFill>
                <a:effectLst/>
                <a:latin typeface="OpenSans"/>
              </a:rPr>
              <a:t> </a:t>
            </a:r>
            <a:r>
              <a:rPr lang="en-US" b="1" i="0" dirty="0" err="1">
                <a:solidFill>
                  <a:srgbClr val="000000"/>
                </a:solidFill>
                <a:effectLst/>
                <a:latin typeface="OpenSans"/>
              </a:rPr>
              <a:t>nêu</a:t>
            </a:r>
            <a:r>
              <a:rPr lang="en-US" b="1" i="0" dirty="0">
                <a:solidFill>
                  <a:srgbClr val="000000"/>
                </a:solidFill>
                <a:effectLst/>
                <a:latin typeface="OpenSans"/>
              </a:rPr>
              <a:t> </a:t>
            </a:r>
            <a:r>
              <a:rPr lang="en-US" b="1" i="0" dirty="0" err="1">
                <a:solidFill>
                  <a:srgbClr val="000000"/>
                </a:solidFill>
                <a:effectLst/>
                <a:latin typeface="OpenSans"/>
              </a:rPr>
              <a:t>cảm</a:t>
            </a:r>
            <a:r>
              <a:rPr lang="en-US" b="1" i="0" dirty="0">
                <a:solidFill>
                  <a:srgbClr val="000000"/>
                </a:solidFill>
                <a:effectLst/>
                <a:latin typeface="OpenSans"/>
              </a:rPr>
              <a:t> </a:t>
            </a:r>
            <a:r>
              <a:rPr lang="en-US" b="1" i="0" dirty="0" err="1">
                <a:solidFill>
                  <a:srgbClr val="000000"/>
                </a:solidFill>
                <a:effectLst/>
                <a:latin typeface="OpenSans"/>
              </a:rPr>
              <a:t>nghĩ</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a:t>
            </a:r>
            <a:r>
              <a:rPr lang="en-US" b="1" i="0" dirty="0" err="1">
                <a:solidFill>
                  <a:srgbClr val="000000"/>
                </a:solidFill>
                <a:effectLst/>
                <a:latin typeface="OpenSans"/>
              </a:rPr>
              <a:t>em</a:t>
            </a:r>
            <a:r>
              <a:rPr lang="en-US" b="1" i="0" dirty="0">
                <a:solidFill>
                  <a:srgbClr val="000000"/>
                </a:solidFill>
                <a:effectLst/>
                <a:latin typeface="OpenSans"/>
              </a:rPr>
              <a:t> </a:t>
            </a:r>
            <a:r>
              <a:rPr lang="en-US" b="1" i="0" dirty="0" err="1">
                <a:solidFill>
                  <a:srgbClr val="000000"/>
                </a:solidFill>
                <a:effectLst/>
                <a:latin typeface="OpenSans"/>
              </a:rPr>
              <a:t>về</a:t>
            </a:r>
            <a:r>
              <a:rPr lang="en-US" b="1" i="0" dirty="0">
                <a:solidFill>
                  <a:srgbClr val="000000"/>
                </a:solidFill>
                <a:effectLst/>
                <a:latin typeface="OpenSans"/>
              </a:rPr>
              <a:t> </a:t>
            </a:r>
            <a:r>
              <a:rPr lang="en-US" b="1" i="0" dirty="0" err="1">
                <a:solidFill>
                  <a:srgbClr val="000000"/>
                </a:solidFill>
                <a:effectLst/>
                <a:latin typeface="OpenSans"/>
              </a:rPr>
              <a:t>hai</a:t>
            </a:r>
            <a:r>
              <a:rPr lang="en-US" b="1" i="0" dirty="0">
                <a:solidFill>
                  <a:srgbClr val="000000"/>
                </a:solidFill>
                <a:effectLst/>
                <a:latin typeface="OpenSans"/>
              </a:rPr>
              <a:t> </a:t>
            </a:r>
            <a:r>
              <a:rPr lang="en-US" b="1" i="0" dirty="0" err="1">
                <a:solidFill>
                  <a:srgbClr val="000000"/>
                </a:solidFill>
                <a:effectLst/>
                <a:latin typeface="OpenSans"/>
              </a:rPr>
              <a:t>nhân</a:t>
            </a:r>
            <a:r>
              <a:rPr lang="en-US" b="1" i="0" dirty="0">
                <a:solidFill>
                  <a:srgbClr val="000000"/>
                </a:solidFill>
                <a:effectLst/>
                <a:latin typeface="OpenSans"/>
              </a:rPr>
              <a:t> </a:t>
            </a:r>
            <a:r>
              <a:rPr lang="en-US" b="1" i="0" dirty="0" err="1">
                <a:solidFill>
                  <a:srgbClr val="000000"/>
                </a:solidFill>
                <a:effectLst/>
                <a:latin typeface="OpenSans"/>
              </a:rPr>
              <a:t>vật</a:t>
            </a:r>
            <a:r>
              <a:rPr lang="en-US" b="1" i="0" dirty="0">
                <a:solidFill>
                  <a:srgbClr val="000000"/>
                </a:solidFill>
                <a:effectLst/>
                <a:latin typeface="OpenSans"/>
              </a:rPr>
              <a:t> </a:t>
            </a:r>
            <a:r>
              <a:rPr lang="en-US" b="1" i="0" dirty="0" err="1">
                <a:solidFill>
                  <a:srgbClr val="000000"/>
                </a:solidFill>
                <a:effectLst/>
                <a:latin typeface="OpenSans"/>
              </a:rPr>
              <a:t>chính</a:t>
            </a:r>
            <a:r>
              <a:rPr lang="en-US" b="1" i="0" dirty="0">
                <a:solidFill>
                  <a:srgbClr val="000000"/>
                </a:solidFill>
                <a:effectLst/>
                <a:latin typeface="OpenSans"/>
              </a:rPr>
              <a:t> </a:t>
            </a:r>
            <a:r>
              <a:rPr lang="en-US" b="1" i="0" dirty="0" err="1">
                <a:solidFill>
                  <a:srgbClr val="000000"/>
                </a:solidFill>
                <a:effectLst/>
                <a:latin typeface="OpenSans"/>
              </a:rPr>
              <a:t>trong</a:t>
            </a:r>
            <a:r>
              <a:rPr lang="en-US" b="1" i="0" dirty="0">
                <a:solidFill>
                  <a:srgbClr val="000000"/>
                </a:solidFill>
                <a:effectLst/>
                <a:latin typeface="OpenSans"/>
              </a:rPr>
              <a:t> </a:t>
            </a:r>
            <a:r>
              <a:rPr lang="en-US" b="1" i="0" dirty="0" err="1">
                <a:solidFill>
                  <a:srgbClr val="000000"/>
                </a:solidFill>
                <a:effectLst/>
                <a:latin typeface="OpenSans"/>
              </a:rPr>
              <a:t>truyện</a:t>
            </a:r>
            <a:r>
              <a:rPr lang="en-US" b="1" i="0" dirty="0">
                <a:solidFill>
                  <a:srgbClr val="000000"/>
                </a:solidFill>
                <a:effectLst/>
                <a:latin typeface="OpenSans"/>
              </a:rPr>
              <a:t>.</a:t>
            </a:r>
            <a:endParaRPr lang="en-US" dirty="0"/>
          </a:p>
        </p:txBody>
      </p:sp>
      <p:sp>
        <p:nvSpPr>
          <p:cNvPr id="3" name="Content Placeholder 2">
            <a:extLst>
              <a:ext uri="{FF2B5EF4-FFF2-40B4-BE49-F238E27FC236}">
                <a16:creationId xmlns:a16="http://schemas.microsoft.com/office/drawing/2014/main" id="{05DA2784-D4D7-48EE-802A-71C873BCDCAC}"/>
              </a:ext>
            </a:extLst>
          </p:cNvPr>
          <p:cNvSpPr>
            <a:spLocks noGrp="1"/>
          </p:cNvSpPr>
          <p:nvPr>
            <p:ph idx="1"/>
          </p:nvPr>
        </p:nvSpPr>
        <p:spPr>
          <a:xfrm>
            <a:off x="838200" y="2843885"/>
            <a:ext cx="10515600" cy="3246697"/>
          </a:xfrm>
        </p:spPr>
        <p:txBody>
          <a:bodyPr>
            <a:noAutofit/>
          </a:bodyPr>
          <a:lstStyle/>
          <a:p>
            <a:pPr marL="0" indent="0" algn="just">
              <a:buNone/>
            </a:pPr>
            <a:r>
              <a:rPr lang="vi-VN" b="0" i="0" dirty="0">
                <a:solidFill>
                  <a:srgbClr val="000000"/>
                </a:solidFill>
                <a:effectLst/>
                <a:latin typeface="OpenSans"/>
              </a:rPr>
              <a:t>Cảm nghĩ của em về hai nhân vật chính trong truyện:</a:t>
            </a:r>
          </a:p>
          <a:p>
            <a:pPr marL="0" indent="0" algn="just">
              <a:buNone/>
            </a:pPr>
            <a:r>
              <a:rPr lang="vi-VN" b="0" i="0" dirty="0">
                <a:solidFill>
                  <a:srgbClr val="000000"/>
                </a:solidFill>
                <a:effectLst/>
                <a:latin typeface="OpenSans"/>
              </a:rPr>
              <a:t>-  Ma-ri-ô là một người kín đáo, giấu nỗi bất hạnh của mình, không kể cho bạn biết, quyết đoán, mạnh mẽ và cao thượng nhường bạn xuống xuồng cứu nạn để bạn được sống.</a:t>
            </a:r>
          </a:p>
          <a:p>
            <a:pPr marL="0" indent="0" algn="just">
              <a:buNone/>
            </a:pPr>
            <a:r>
              <a:rPr lang="vi-VN" b="0" i="0" dirty="0">
                <a:solidFill>
                  <a:srgbClr val="000000"/>
                </a:solidFill>
                <a:effectLst/>
                <a:latin typeface="OpenSans"/>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0" i="0" dirty="0">
                <a:solidFill>
                  <a:srgbClr val="000000"/>
                </a:solidFill>
                <a:effectLst/>
                <a:latin typeface="OpenSans"/>
              </a:rPr>
              <a:t>.</a:t>
            </a:r>
            <a:endParaRPr lang="vi-VN" b="0" i="0" dirty="0">
              <a:solidFill>
                <a:srgbClr val="000000"/>
              </a:solidFill>
              <a:effectLst/>
              <a:latin typeface="OpenSans"/>
            </a:endParaRPr>
          </a:p>
        </p:txBody>
      </p:sp>
    </p:spTree>
    <p:extLst>
      <p:ext uri="{BB962C8B-B14F-4D97-AF65-F5344CB8AC3E}">
        <p14:creationId xmlns:p14="http://schemas.microsoft.com/office/powerpoint/2010/main" val="42462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1131-6C47-4BFE-B0D0-CF48FD23CDC6}"/>
              </a:ext>
            </a:extLst>
          </p:cNvPr>
          <p:cNvSpPr>
            <a:spLocks noGrp="1"/>
          </p:cNvSpPr>
          <p:nvPr>
            <p:ph type="title"/>
          </p:nvPr>
        </p:nvSpPr>
        <p:spPr>
          <a:xfrm>
            <a:off x="3560884" y="802657"/>
            <a:ext cx="5070232" cy="1325563"/>
          </a:xfrm>
        </p:spPr>
        <p:style>
          <a:lnRef idx="2">
            <a:schemeClr val="accent2"/>
          </a:lnRef>
          <a:fillRef idx="1">
            <a:schemeClr val="lt1"/>
          </a:fillRef>
          <a:effectRef idx="0">
            <a:schemeClr val="accent2"/>
          </a:effectRef>
          <a:fontRef idx="minor">
            <a:schemeClr val="dk1"/>
          </a:fontRef>
        </p:style>
        <p:txBody>
          <a:bodyPr/>
          <a:lstStyle/>
          <a:p>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đôi</a:t>
            </a:r>
            <a:r>
              <a:rPr lang="en-US" dirty="0">
                <a:solidFill>
                  <a:srgbClr val="FF0000"/>
                </a:solidFill>
              </a:rPr>
              <a:t>:</a:t>
            </a:r>
          </a:p>
        </p:txBody>
      </p:sp>
      <p:sp>
        <p:nvSpPr>
          <p:cNvPr id="3" name="Content Placeholder 2">
            <a:extLst>
              <a:ext uri="{FF2B5EF4-FFF2-40B4-BE49-F238E27FC236}">
                <a16:creationId xmlns:a16="http://schemas.microsoft.com/office/drawing/2014/main" id="{06FB8CDC-76E9-4A8D-8855-83A5921D3EE6}"/>
              </a:ext>
            </a:extLst>
          </p:cNvPr>
          <p:cNvSpPr>
            <a:spLocks noGrp="1"/>
          </p:cNvSpPr>
          <p:nvPr>
            <p:ph idx="1"/>
          </p:nvPr>
        </p:nvSpPr>
        <p:spPr>
          <a:xfrm>
            <a:off x="1027529" y="3056078"/>
            <a:ext cx="10515600" cy="2336483"/>
          </a:xfrm>
        </p:spPr>
        <p:txBody>
          <a:bodyPr>
            <a:normAutofit/>
          </a:bodyPr>
          <a:lstStyle/>
          <a:p>
            <a:pPr marL="0" indent="0">
              <a:buNone/>
            </a:pPr>
            <a:r>
              <a:rPr lang="en-US" sz="6000" dirty="0"/>
              <a:t>Qua </a:t>
            </a:r>
            <a:r>
              <a:rPr lang="en-US" sz="6000" dirty="0" err="1"/>
              <a:t>câu</a:t>
            </a:r>
            <a:r>
              <a:rPr lang="en-US" sz="6000" dirty="0"/>
              <a:t> </a:t>
            </a:r>
            <a:r>
              <a:rPr lang="en-US" sz="6000" dirty="0" err="1"/>
              <a:t>chuyện</a:t>
            </a:r>
            <a:r>
              <a:rPr lang="en-US" sz="6000" dirty="0"/>
              <a:t> </a:t>
            </a:r>
            <a:r>
              <a:rPr lang="en-US" sz="6000" dirty="0" err="1"/>
              <a:t>này</a:t>
            </a:r>
            <a:r>
              <a:rPr lang="en-US" sz="6000" dirty="0"/>
              <a:t> </a:t>
            </a:r>
            <a:r>
              <a:rPr lang="en-US" sz="6000" dirty="0" err="1"/>
              <a:t>thì</a:t>
            </a:r>
            <a:r>
              <a:rPr lang="en-US" sz="6000" dirty="0"/>
              <a:t> </a:t>
            </a:r>
            <a:r>
              <a:rPr lang="en-US" sz="6000" dirty="0" err="1"/>
              <a:t>tác</a:t>
            </a:r>
            <a:r>
              <a:rPr lang="en-US" sz="6000" dirty="0"/>
              <a:t> </a:t>
            </a:r>
            <a:r>
              <a:rPr lang="en-US" sz="6000" dirty="0" err="1"/>
              <a:t>giả</a:t>
            </a:r>
            <a:r>
              <a:rPr lang="en-US" sz="6000" dirty="0"/>
              <a:t> </a:t>
            </a:r>
            <a:r>
              <a:rPr lang="en-US" sz="6000" dirty="0" err="1"/>
              <a:t>muốn</a:t>
            </a:r>
            <a:r>
              <a:rPr lang="en-US" sz="6000" dirty="0"/>
              <a:t> </a:t>
            </a:r>
            <a:r>
              <a:rPr lang="en-US" sz="6000" dirty="0" err="1"/>
              <a:t>nói</a:t>
            </a:r>
            <a:r>
              <a:rPr lang="en-US" sz="6000" dirty="0"/>
              <a:t> </a:t>
            </a:r>
            <a:r>
              <a:rPr lang="en-US" sz="6000" dirty="0" err="1"/>
              <a:t>lên</a:t>
            </a:r>
            <a:r>
              <a:rPr lang="en-US" sz="6000" dirty="0"/>
              <a:t> </a:t>
            </a:r>
            <a:r>
              <a:rPr lang="en-US" sz="6000" dirty="0" err="1"/>
              <a:t>điều</a:t>
            </a:r>
            <a:r>
              <a:rPr lang="en-US" sz="6000" dirty="0"/>
              <a:t> </a:t>
            </a:r>
            <a:r>
              <a:rPr lang="en-US" sz="6000" dirty="0" err="1"/>
              <a:t>gì</a:t>
            </a:r>
            <a:r>
              <a:rPr lang="en-US" sz="6000" dirty="0"/>
              <a:t>?</a:t>
            </a:r>
          </a:p>
        </p:txBody>
      </p:sp>
    </p:spTree>
    <p:extLst>
      <p:ext uri="{BB962C8B-B14F-4D97-AF65-F5344CB8AC3E}">
        <p14:creationId xmlns:p14="http://schemas.microsoft.com/office/powerpoint/2010/main" val="924347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FF554704-DDFA-4277-B3C8-DA1C3D3E398E}"/>
              </a:ext>
            </a:extLst>
          </p:cNvPr>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b="1" i="0" dirty="0" err="1">
                <a:effectLst/>
                <a:latin typeface="arial" panose="020B0604020202020204" pitchFamily="34" charset="0"/>
              </a:rPr>
              <a:t>Nội</a:t>
            </a:r>
            <a:r>
              <a:rPr lang="en-US" sz="4400" b="1" i="0" dirty="0">
                <a:effectLst/>
                <a:latin typeface="arial" panose="020B0604020202020204" pitchFamily="34" charset="0"/>
              </a:rPr>
              <a:t> dung </a:t>
            </a:r>
            <a:r>
              <a:rPr lang="en-US" sz="4400" b="1" i="0" dirty="0" err="1">
                <a:effectLst/>
                <a:latin typeface="arial" panose="020B0604020202020204" pitchFamily="34" charset="0"/>
              </a:rPr>
              <a:t>chính</a:t>
            </a:r>
            <a:r>
              <a:rPr lang="en-US" sz="4400" b="1" i="0" dirty="0">
                <a:effectLst/>
                <a:latin typeface="arial" panose="020B0604020202020204" pitchFamily="34" charset="0"/>
              </a:rPr>
              <a:t>: </a:t>
            </a:r>
            <a:r>
              <a:rPr lang="vi-VN" sz="4400" b="0" i="0" dirty="0">
                <a:effectLst/>
                <a:latin typeface="arial" panose="020B0604020202020204" pitchFamily="34" charset="0"/>
              </a:rPr>
              <a:t>Ca ngợi tình bạn giữa Ma-ri-ô và Giu-li-ét-ta; sự ân cần, dịu dàng của Giu-li-ét-ta, đức hi sinh cao thượng của cậu bé Ma-ri-ô.</a:t>
            </a:r>
            <a:endParaRPr lang="en-US" sz="4400" dirty="0"/>
          </a:p>
        </p:txBody>
      </p:sp>
    </p:spTree>
    <p:extLst>
      <p:ext uri="{BB962C8B-B14F-4D97-AF65-F5344CB8AC3E}">
        <p14:creationId xmlns:p14="http://schemas.microsoft.com/office/powerpoint/2010/main" val="42619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"Còn chỗ cho một đứa bé." Hai đứa trẻ sực tỉnh, lao ra.</a:t>
            </a:r>
          </a:p>
          <a:p>
            <a:pPr marL="0" indent="0" algn="just">
              <a:buNone/>
            </a:pPr>
            <a:r>
              <a:rPr lang="vi-VN" b="0" i="0" dirty="0">
                <a:solidFill>
                  <a:srgbClr val="0070C0"/>
                </a:solidFill>
                <a:effectLst/>
                <a:latin typeface="OpenSans"/>
              </a:rPr>
              <a:t>      - Đứa nhỏ thôi! Nặng lắm rồi. - Một người nói.</a:t>
            </a:r>
          </a:p>
          <a:p>
            <a:pPr marL="0" indent="0" algn="just">
              <a:buNone/>
            </a:pPr>
            <a:r>
              <a:rPr lang="vi-VN" b="0" i="0" dirty="0">
                <a:solidFill>
                  <a:srgbClr val="0070C0"/>
                </a:solidFill>
                <a:effectLst/>
                <a:latin typeface="OpenSans"/>
              </a:rPr>
              <a:t>     Nghe thế, Giu-li-ét-ta sững sờ, buông thõng hai tay, đôi mắt thẫn thờ tuyệt vọng.</a:t>
            </a:r>
          </a:p>
          <a:p>
            <a:pPr marL="0" indent="0" algn="just">
              <a:buNone/>
            </a:pPr>
            <a:r>
              <a:rPr lang="vi-VN" b="0" i="0" dirty="0">
                <a:solidFill>
                  <a:srgbClr val="0070C0"/>
                </a:solidFill>
                <a:effectLst/>
                <a:latin typeface="OpenSans"/>
              </a:rPr>
              <a:t>      Một ý nghĩ vụt đến, Ma-ri-ô hét to: </a:t>
            </a:r>
            <a:r>
              <a:rPr lang="en-US" b="0" i="0" dirty="0">
                <a:solidFill>
                  <a:srgbClr val="0070C0"/>
                </a:solidFill>
                <a:effectLst/>
                <a:latin typeface="OpenSans"/>
              </a:rPr>
              <a:t> </a:t>
            </a:r>
            <a:r>
              <a:rPr lang="vi-VN" b="0" i="0" dirty="0">
                <a:solidFill>
                  <a:srgbClr val="0070C0"/>
                </a:solidFill>
                <a:effectLst/>
                <a:latin typeface="OpenSans"/>
              </a:rPr>
              <a:t>"Giu-li-ét-ta, xuống đi! Bạn còn bố mẹ..."</a:t>
            </a:r>
          </a:p>
          <a:p>
            <a:pPr marL="0" indent="0" algn="just">
              <a:buNone/>
            </a:pPr>
            <a:r>
              <a:rPr lang="vi-VN" b="0" i="0" dirty="0">
                <a:solidFill>
                  <a:srgbClr val="0070C0"/>
                </a:solidFill>
                <a:effectLst/>
                <a:latin typeface="OpenSans"/>
              </a:rPr>
              <a:t>       Nói rồi, cậu ôm ngang lưng Giu-li-ét-ta thả xuống nước. Người ta nắm tay cô lôi lên xuồng.</a:t>
            </a:r>
          </a:p>
          <a:p>
            <a:pPr marL="0" indent="0" algn="just">
              <a:buNone/>
            </a:pPr>
            <a:r>
              <a:rPr lang="vi-VN" b="0" i="0" dirty="0">
                <a:solidFill>
                  <a:srgbClr val="0070C0"/>
                </a:solidFill>
                <a:effectLst/>
                <a:latin typeface="OpenSans"/>
              </a:rPr>
              <a:t>      Chiếc xuồng bơi ra xa. Giu-li-ét-ta bàng hoàng nhìn Ma-ri-ô đang đứng bên mạn tàu, đầu ngửng cao, tóc bay trước gió. Cô </a:t>
            </a:r>
            <a:r>
              <a:rPr lang="vi-VN" b="0" dirty="0">
                <a:solidFill>
                  <a:srgbClr val="0070C0"/>
                </a:solidFill>
                <a:effectLst/>
                <a:latin typeface="OpenSans"/>
              </a:rPr>
              <a:t>bật khóc nức </a:t>
            </a:r>
            <a:r>
              <a:rPr lang="vi-VN" b="0" i="0" dirty="0">
                <a:solidFill>
                  <a:srgbClr val="0070C0"/>
                </a:solidFill>
                <a:effectLst/>
                <a:latin typeface="OpenSans"/>
              </a:rPr>
              <a:t>nở, giơ tay về phía cậu: "Vĩnh biệt Ma-ri-ô!"</a:t>
            </a:r>
          </a:p>
          <a:p>
            <a:pPr marL="0" indent="0">
              <a:buNone/>
            </a:pPr>
            <a:endParaRPr lang="en-US" dirty="0"/>
          </a:p>
        </p:txBody>
      </p:sp>
    </p:spTree>
    <p:extLst>
      <p:ext uri="{BB962C8B-B14F-4D97-AF65-F5344CB8AC3E}">
        <p14:creationId xmlns:p14="http://schemas.microsoft.com/office/powerpoint/2010/main" val="31187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ủ điểm Nam và nữ - Tranh chủ đề - Trần Đức Nam - ĐÔI BỜ HIỀN LƯƠNG">
            <a:extLst>
              <a:ext uri="{FF2B5EF4-FFF2-40B4-BE49-F238E27FC236}">
                <a16:creationId xmlns:a16="http://schemas.microsoft.com/office/drawing/2014/main" id="{28E09F9A-D135-47DA-B922-927F85447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a:t>
            </a:r>
            <a:r>
              <a:rPr lang="vi-VN" b="0" i="0" u="sng" dirty="0">
                <a:solidFill>
                  <a:srgbClr val="FF0000"/>
                </a:solidFill>
                <a:effectLst/>
                <a:latin typeface="OpenSans"/>
              </a:rPr>
              <a:t>Còn chỗ </a:t>
            </a:r>
            <a:r>
              <a:rPr lang="vi-VN" b="0" i="0" dirty="0">
                <a:solidFill>
                  <a:srgbClr val="0070C0"/>
                </a:solidFill>
                <a:effectLst/>
                <a:latin typeface="OpenSans"/>
              </a:rPr>
              <a:t>cho một đứa bé." Hai đứa trẻ </a:t>
            </a:r>
            <a:r>
              <a:rPr lang="vi-VN" b="0" i="0" u="sng" dirty="0">
                <a:solidFill>
                  <a:srgbClr val="FF0000"/>
                </a:solidFill>
                <a:effectLst/>
                <a:latin typeface="OpenSans"/>
              </a:rPr>
              <a:t>sực tỉnh, lao ra</a:t>
            </a:r>
            <a:r>
              <a:rPr lang="vi-VN" b="0" i="0" dirty="0">
                <a:solidFill>
                  <a:srgbClr val="0070C0"/>
                </a:solidFill>
                <a:effectLst/>
                <a:latin typeface="OpenSans"/>
              </a:rPr>
              <a:t>.</a:t>
            </a:r>
          </a:p>
          <a:p>
            <a:pPr marL="0" indent="0" algn="just">
              <a:buNone/>
            </a:pPr>
            <a:r>
              <a:rPr lang="vi-VN" b="0" i="0" dirty="0">
                <a:solidFill>
                  <a:srgbClr val="0070C0"/>
                </a:solidFill>
                <a:effectLst/>
                <a:latin typeface="OpenSans"/>
              </a:rPr>
              <a:t>      - </a:t>
            </a:r>
            <a:r>
              <a:rPr lang="vi-VN" b="0" i="0" u="sng" dirty="0">
                <a:solidFill>
                  <a:srgbClr val="FF0000"/>
                </a:solidFill>
                <a:effectLst/>
                <a:latin typeface="OpenSans"/>
              </a:rPr>
              <a:t>Đứa nhỏ </a:t>
            </a:r>
            <a:r>
              <a:rPr lang="vi-VN" b="0" i="0" dirty="0">
                <a:solidFill>
                  <a:srgbClr val="0070C0"/>
                </a:solidFill>
                <a:effectLst/>
                <a:latin typeface="OpenSans"/>
              </a:rPr>
              <a:t>thôi! </a:t>
            </a:r>
            <a:r>
              <a:rPr lang="vi-VN" b="0" i="0" u="sng" dirty="0">
                <a:solidFill>
                  <a:srgbClr val="FF0000"/>
                </a:solidFill>
                <a:effectLst/>
                <a:latin typeface="OpenSans"/>
              </a:rPr>
              <a:t>Nặng lắm </a:t>
            </a:r>
            <a:r>
              <a:rPr lang="vi-VN" b="0" i="0" dirty="0">
                <a:solidFill>
                  <a:srgbClr val="0070C0"/>
                </a:solidFill>
                <a:effectLst/>
                <a:latin typeface="OpenSans"/>
              </a:rPr>
              <a:t>rồi. - Một người nói.</a:t>
            </a:r>
          </a:p>
          <a:p>
            <a:pPr marL="0" indent="0" algn="just">
              <a:buNone/>
            </a:pPr>
            <a:r>
              <a:rPr lang="vi-VN" b="0" i="0" dirty="0">
                <a:solidFill>
                  <a:srgbClr val="0070C0"/>
                </a:solidFill>
                <a:effectLst/>
                <a:latin typeface="OpenSans"/>
              </a:rPr>
              <a:t>     Nghe thế, Giu-li-ét-ta </a:t>
            </a:r>
            <a:r>
              <a:rPr lang="vi-VN" b="0" i="0" u="sng" dirty="0">
                <a:solidFill>
                  <a:srgbClr val="FF0000"/>
                </a:solidFill>
                <a:effectLst/>
                <a:latin typeface="OpenSans"/>
              </a:rPr>
              <a:t>sững sờ</a:t>
            </a:r>
            <a:r>
              <a:rPr lang="vi-VN" b="0" i="0" dirty="0">
                <a:solidFill>
                  <a:srgbClr val="0070C0"/>
                </a:solidFill>
                <a:effectLst/>
                <a:latin typeface="OpenSans"/>
              </a:rPr>
              <a:t>, buông thõng hai tay, đôi mắt </a:t>
            </a:r>
            <a:r>
              <a:rPr lang="vi-VN" b="0" i="0" u="sng" dirty="0">
                <a:solidFill>
                  <a:srgbClr val="FF0000"/>
                </a:solidFill>
                <a:effectLst/>
                <a:latin typeface="OpenSans"/>
              </a:rPr>
              <a:t>thẫn thờ </a:t>
            </a:r>
            <a:r>
              <a:rPr lang="vi-VN" b="0" i="0" dirty="0">
                <a:solidFill>
                  <a:srgbClr val="0070C0"/>
                </a:solidFill>
                <a:effectLst/>
                <a:latin typeface="OpenSans"/>
              </a:rPr>
              <a:t>tuyệt vọng.</a:t>
            </a:r>
          </a:p>
          <a:p>
            <a:pPr marL="0" indent="0" algn="just">
              <a:buNone/>
            </a:pPr>
            <a:r>
              <a:rPr lang="vi-VN" b="0" i="0" dirty="0">
                <a:solidFill>
                  <a:srgbClr val="0070C0"/>
                </a:solidFill>
                <a:effectLst/>
                <a:latin typeface="OpenSans"/>
              </a:rPr>
              <a:t>      Một ý nghĩ vụt đến, Ma-ri-ô </a:t>
            </a:r>
            <a:r>
              <a:rPr lang="vi-VN" b="0" i="0" u="sng" dirty="0">
                <a:solidFill>
                  <a:srgbClr val="FF0000"/>
                </a:solidFill>
                <a:effectLst/>
                <a:latin typeface="OpenSans"/>
              </a:rPr>
              <a:t>hét to</a:t>
            </a:r>
            <a:r>
              <a:rPr lang="vi-VN" b="0" i="0" dirty="0">
                <a:solidFill>
                  <a:srgbClr val="0070C0"/>
                </a:solidFill>
                <a:effectLst/>
                <a:latin typeface="OpenSans"/>
              </a:rPr>
              <a:t>: </a:t>
            </a:r>
            <a:r>
              <a:rPr lang="en-US" b="0" i="0" dirty="0">
                <a:solidFill>
                  <a:srgbClr val="0070C0"/>
                </a:solidFill>
                <a:effectLst/>
                <a:latin typeface="OpenSans"/>
              </a:rPr>
              <a:t> </a:t>
            </a:r>
            <a:r>
              <a:rPr lang="vi-VN" b="0" i="0" dirty="0">
                <a:solidFill>
                  <a:srgbClr val="0070C0"/>
                </a:solidFill>
                <a:effectLst/>
                <a:latin typeface="OpenSans"/>
              </a:rPr>
              <a:t>"</a:t>
            </a:r>
            <a:r>
              <a:rPr lang="vi-VN" b="0" i="0" u="sng" dirty="0">
                <a:solidFill>
                  <a:srgbClr val="FF0000"/>
                </a:solidFill>
                <a:effectLst/>
                <a:latin typeface="OpenSans"/>
              </a:rPr>
              <a:t>Giu-li-ét-ta</a:t>
            </a:r>
            <a:r>
              <a:rPr lang="vi-VN" b="0" i="0" dirty="0">
                <a:solidFill>
                  <a:srgbClr val="0070C0"/>
                </a:solidFill>
                <a:effectLst/>
                <a:latin typeface="OpenSans"/>
              </a:rPr>
              <a:t>, </a:t>
            </a:r>
            <a:r>
              <a:rPr lang="vi-VN" b="0" i="0" u="sng" dirty="0">
                <a:solidFill>
                  <a:srgbClr val="FF0000"/>
                </a:solidFill>
                <a:effectLst/>
                <a:latin typeface="OpenSans"/>
              </a:rPr>
              <a:t>xuống đi</a:t>
            </a:r>
            <a:r>
              <a:rPr lang="vi-VN" b="0" i="0" dirty="0">
                <a:solidFill>
                  <a:srgbClr val="0070C0"/>
                </a:solidFill>
                <a:effectLst/>
                <a:latin typeface="OpenSans"/>
              </a:rPr>
              <a:t>! Bạn còn bố mẹ..."</a:t>
            </a:r>
          </a:p>
          <a:p>
            <a:pPr marL="0" indent="0" algn="just">
              <a:buNone/>
            </a:pPr>
            <a:r>
              <a:rPr lang="vi-VN" b="0" i="0" dirty="0">
                <a:solidFill>
                  <a:srgbClr val="0070C0"/>
                </a:solidFill>
                <a:effectLst/>
                <a:latin typeface="OpenSans"/>
              </a:rPr>
              <a:t>       Nói rồi, cậu ôm ngang lưng Giu-li-ét-ta </a:t>
            </a:r>
            <a:r>
              <a:rPr lang="vi-VN" b="0" i="0" u="sng" dirty="0">
                <a:solidFill>
                  <a:srgbClr val="FF0000"/>
                </a:solidFill>
                <a:effectLst/>
                <a:latin typeface="OpenSans"/>
              </a:rPr>
              <a:t>thả xuống </a:t>
            </a:r>
            <a:r>
              <a:rPr lang="vi-VN" b="0" i="0" dirty="0">
                <a:solidFill>
                  <a:srgbClr val="0070C0"/>
                </a:solidFill>
                <a:effectLst/>
                <a:latin typeface="OpenSans"/>
              </a:rPr>
              <a:t>nước. Người ta nắm tay cô </a:t>
            </a:r>
            <a:r>
              <a:rPr lang="vi-VN" b="0" i="0" u="sng" dirty="0">
                <a:solidFill>
                  <a:srgbClr val="FF0000"/>
                </a:solidFill>
                <a:effectLst/>
                <a:latin typeface="OpenSans"/>
              </a:rPr>
              <a:t>lôi lên</a:t>
            </a:r>
            <a:r>
              <a:rPr lang="vi-VN" b="0" i="0" dirty="0">
                <a:solidFill>
                  <a:srgbClr val="0070C0"/>
                </a:solidFill>
                <a:effectLst/>
                <a:latin typeface="OpenSans"/>
              </a:rPr>
              <a:t> xuồng.</a:t>
            </a:r>
          </a:p>
          <a:p>
            <a:pPr marL="0" indent="0" algn="just">
              <a:buNone/>
            </a:pPr>
            <a:r>
              <a:rPr lang="vi-VN" b="0" i="0" dirty="0">
                <a:solidFill>
                  <a:srgbClr val="0070C0"/>
                </a:solidFill>
                <a:effectLst/>
                <a:latin typeface="OpenSans"/>
              </a:rPr>
              <a:t>      Chiếc xuồng bơi ra xa. Giu-li-ét-ta </a:t>
            </a:r>
            <a:r>
              <a:rPr lang="vi-VN" b="0" i="0" u="sng" dirty="0">
                <a:solidFill>
                  <a:srgbClr val="FF0000"/>
                </a:solidFill>
                <a:effectLst/>
                <a:latin typeface="OpenSans"/>
              </a:rPr>
              <a:t>bàng hoàng </a:t>
            </a:r>
            <a:r>
              <a:rPr lang="vi-VN" b="0" i="0" dirty="0">
                <a:solidFill>
                  <a:srgbClr val="0070C0"/>
                </a:solidFill>
                <a:effectLst/>
                <a:latin typeface="OpenSans"/>
              </a:rPr>
              <a:t>nhìn Ma-ri-ô đang đứng bên mạn tàu, đầu </a:t>
            </a:r>
            <a:r>
              <a:rPr lang="vi-VN" b="0" i="0" u="sng" dirty="0">
                <a:solidFill>
                  <a:srgbClr val="FF0000"/>
                </a:solidFill>
                <a:effectLst/>
                <a:latin typeface="OpenSans"/>
              </a:rPr>
              <a:t>ngửng cao</a:t>
            </a:r>
            <a:r>
              <a:rPr lang="vi-VN" b="0" i="0" dirty="0">
                <a:solidFill>
                  <a:srgbClr val="0070C0"/>
                </a:solidFill>
                <a:effectLst/>
                <a:latin typeface="OpenSans"/>
              </a:rPr>
              <a:t>, tóc bay trước gió. Cô </a:t>
            </a:r>
            <a:r>
              <a:rPr lang="vi-VN" b="0" i="0" u="sng" dirty="0">
                <a:solidFill>
                  <a:srgbClr val="FF0000"/>
                </a:solidFill>
                <a:effectLst/>
                <a:latin typeface="OpenSans"/>
              </a:rPr>
              <a:t>bật khóc nức nở</a:t>
            </a:r>
            <a:r>
              <a:rPr lang="vi-VN" b="0" i="0" dirty="0">
                <a:solidFill>
                  <a:srgbClr val="0070C0"/>
                </a:solidFill>
                <a:effectLst/>
                <a:latin typeface="OpenSans"/>
              </a:rPr>
              <a:t>, giơ tay về phía cậu: "</a:t>
            </a:r>
            <a:r>
              <a:rPr lang="vi-VN" b="0" i="0" u="sng" dirty="0">
                <a:solidFill>
                  <a:srgbClr val="FF0000"/>
                </a:solidFill>
                <a:effectLst/>
                <a:latin typeface="OpenSans"/>
              </a:rPr>
              <a:t>Vĩnh biệt </a:t>
            </a:r>
            <a:r>
              <a:rPr lang="vi-VN" b="0" i="0" dirty="0">
                <a:solidFill>
                  <a:srgbClr val="0070C0"/>
                </a:solidFill>
                <a:effectLst/>
                <a:latin typeface="OpenSans"/>
              </a:rPr>
              <a:t>Ma-ri-ô!"</a:t>
            </a:r>
          </a:p>
          <a:p>
            <a:pPr marL="0" indent="0">
              <a:buNone/>
            </a:pPr>
            <a:endParaRPr lang="en-US" dirty="0"/>
          </a:p>
        </p:txBody>
      </p:sp>
    </p:spTree>
    <p:extLst>
      <p:ext uri="{BB962C8B-B14F-4D97-AF65-F5344CB8AC3E}">
        <p14:creationId xmlns:p14="http://schemas.microsoft.com/office/powerpoint/2010/main" val="313038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74433-4CE6-4C26-8499-B126A1538DD4}"/>
              </a:ext>
            </a:extLst>
          </p:cNvPr>
          <p:cNvSpPr>
            <a:spLocks noGrp="1"/>
          </p:cNvSpPr>
          <p:nvPr>
            <p:ph type="title"/>
          </p:nvPr>
        </p:nvSpPr>
        <p:spPr>
          <a:xfrm>
            <a:off x="1189892" y="32959"/>
            <a:ext cx="10515600" cy="2096092"/>
          </a:xfrm>
        </p:spPr>
        <p:txBody>
          <a:bodyPr>
            <a:normAutofit fontScale="90000"/>
          </a:bodyPr>
          <a:lstStyle/>
          <a:p>
            <a:r>
              <a:rPr lang="en-US" dirty="0"/>
              <a:t>              </a:t>
            </a:r>
            <a:br>
              <a:rPr lang="en-US" dirty="0"/>
            </a:br>
            <a:r>
              <a:rPr lang="en-US" dirty="0"/>
              <a:t>                                 </a:t>
            </a:r>
            <a:r>
              <a:rPr lang="en-US" dirty="0" err="1"/>
              <a:t>Tập</a:t>
            </a:r>
            <a:r>
              <a:rPr lang="en-US" dirty="0"/>
              <a:t> </a:t>
            </a:r>
            <a:r>
              <a:rPr lang="en-US" dirty="0" err="1"/>
              <a:t>đọc</a:t>
            </a:r>
            <a:r>
              <a:rPr lang="en-US" dirty="0"/>
              <a:t/>
            </a:r>
            <a:br>
              <a:rPr lang="en-US" dirty="0"/>
            </a:br>
            <a:r>
              <a:rPr lang="en-US" dirty="0"/>
              <a:t>                         </a:t>
            </a:r>
            <a:r>
              <a:rPr lang="en-US" dirty="0" err="1"/>
              <a:t>Một</a:t>
            </a:r>
            <a:r>
              <a:rPr lang="en-US" dirty="0"/>
              <a:t> </a:t>
            </a:r>
            <a:r>
              <a:rPr lang="en-US" dirty="0" err="1"/>
              <a:t>vụ</a:t>
            </a:r>
            <a:r>
              <a:rPr lang="en-US" dirty="0"/>
              <a:t> </a:t>
            </a:r>
            <a:r>
              <a:rPr lang="en-US" dirty="0" err="1"/>
              <a:t>đắm</a:t>
            </a:r>
            <a:r>
              <a:rPr lang="en-US" dirty="0"/>
              <a:t> </a:t>
            </a:r>
            <a:r>
              <a:rPr lang="en-US" dirty="0" err="1"/>
              <a:t>tàu</a:t>
            </a:r>
            <a:r>
              <a:rPr lang="en-US" dirty="0"/>
              <a:t/>
            </a:r>
            <a:br>
              <a:rPr lang="en-US" dirty="0"/>
            </a:br>
            <a:r>
              <a:rPr lang="en-US" dirty="0"/>
              <a:t>                                            </a:t>
            </a:r>
            <a:r>
              <a:rPr lang="en-US" sz="2700" i="1" dirty="0"/>
              <a:t>Theo</a:t>
            </a:r>
            <a:r>
              <a:rPr lang="en-US" sz="2700" dirty="0"/>
              <a:t> </a:t>
            </a:r>
            <a:r>
              <a:rPr lang="en-US" sz="2700" b="1" dirty="0"/>
              <a:t>A-Mi-Xi</a:t>
            </a:r>
            <a:endParaRPr lang="en-US" sz="2700" dirty="0"/>
          </a:p>
        </p:txBody>
      </p:sp>
      <p:pic>
        <p:nvPicPr>
          <p:cNvPr id="1026" name="Picture 2" descr="Soạn bài Một vụ đắm tàu - Giải bài tập SGK Tiếng Việt 5 tập 2 - VnDoc.com">
            <a:extLst>
              <a:ext uri="{FF2B5EF4-FFF2-40B4-BE49-F238E27FC236}">
                <a16:creationId xmlns:a16="http://schemas.microsoft.com/office/drawing/2014/main" id="{7D46B22E-6A4B-4270-BF37-7F0904B6F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92" y="2238233"/>
            <a:ext cx="9905738" cy="440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0047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C3FBD-9DA7-4C4D-97CC-D86DF86B5C3B}"/>
              </a:ext>
            </a:extLst>
          </p:cNvPr>
          <p:cNvSpPr>
            <a:spLocks noGrp="1"/>
          </p:cNvSpPr>
          <p:nvPr>
            <p:ph type="title"/>
          </p:nvPr>
        </p:nvSpPr>
        <p:spPr>
          <a:xfrm>
            <a:off x="1119554" y="0"/>
            <a:ext cx="10515600" cy="1828800"/>
          </a:xfrm>
        </p:spPr>
        <p:txBody>
          <a:bodyPr>
            <a:normAutofit fontScale="90000"/>
          </a:bodyPr>
          <a:lstStyle/>
          <a:p>
            <a:r>
              <a:rPr lang="en-US" dirty="0"/>
              <a:t>                                 </a:t>
            </a:r>
            <a:r>
              <a:rPr lang="en-US" u="sng" dirty="0" err="1"/>
              <a:t>Tập</a:t>
            </a:r>
            <a:r>
              <a:rPr lang="en-US" u="sng" dirty="0"/>
              <a:t> </a:t>
            </a:r>
            <a:r>
              <a:rPr lang="en-US" u="sng" dirty="0" err="1"/>
              <a:t>đọc</a:t>
            </a:r>
            <a:r>
              <a:rPr lang="en-US" dirty="0"/>
              <a:t/>
            </a:r>
            <a:br>
              <a:rPr lang="en-US" dirty="0"/>
            </a:br>
            <a:r>
              <a:rPr lang="en-US" dirty="0"/>
              <a:t>                            </a:t>
            </a:r>
            <a:r>
              <a:rPr lang="en-US" dirty="0" err="1">
                <a:solidFill>
                  <a:srgbClr val="FF0000"/>
                </a:solidFill>
              </a:rPr>
              <a:t>Một</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đắm</a:t>
            </a:r>
            <a:r>
              <a:rPr lang="en-US" dirty="0">
                <a:solidFill>
                  <a:srgbClr val="FF0000"/>
                </a:solidFill>
              </a:rPr>
              <a:t> </a:t>
            </a:r>
            <a:r>
              <a:rPr lang="en-US" dirty="0" err="1">
                <a:solidFill>
                  <a:srgbClr val="FF0000"/>
                </a:solidFill>
              </a:rPr>
              <a:t>tàu</a:t>
            </a:r>
            <a:r>
              <a:rPr lang="en-US" dirty="0"/>
              <a:t/>
            </a:r>
            <a:br>
              <a:rPr lang="en-US" dirty="0"/>
            </a:br>
            <a:r>
              <a:rPr lang="en-US" dirty="0"/>
              <a:t>                                            </a:t>
            </a:r>
            <a:r>
              <a:rPr lang="en-US" sz="2700" i="1" dirty="0"/>
              <a:t>Theo</a:t>
            </a:r>
            <a:r>
              <a:rPr lang="en-US" sz="2700" dirty="0"/>
              <a:t> </a:t>
            </a:r>
            <a:r>
              <a:rPr lang="en-US" sz="2700" b="1" dirty="0"/>
              <a:t>A-Mi-Xi</a:t>
            </a:r>
            <a:endParaRPr lang="en-US" dirty="0"/>
          </a:p>
        </p:txBody>
      </p:sp>
      <p:sp>
        <p:nvSpPr>
          <p:cNvPr id="4" name="Content Placeholder 3">
            <a:extLst>
              <a:ext uri="{FF2B5EF4-FFF2-40B4-BE49-F238E27FC236}">
                <a16:creationId xmlns:a16="http://schemas.microsoft.com/office/drawing/2014/main" id="{421EC0A4-98DB-46BF-8129-B37B9F0AC15B}"/>
              </a:ext>
            </a:extLst>
          </p:cNvPr>
          <p:cNvSpPr>
            <a:spLocks noGrp="1"/>
          </p:cNvSpPr>
          <p:nvPr>
            <p:ph idx="1"/>
          </p:nvPr>
        </p:nvSpPr>
        <p:spPr>
          <a:xfrm>
            <a:off x="838200" y="2099256"/>
            <a:ext cx="10515600" cy="3851377"/>
          </a:xfrm>
        </p:spPr>
        <p:txBody>
          <a:bodyPr>
            <a:normAutofit lnSpcReduction="10000"/>
          </a:bodyPr>
          <a:lstStyle/>
          <a:p>
            <a:pPr marL="0" indent="0">
              <a:buNone/>
            </a:pPr>
            <a:r>
              <a:rPr lang="en-US" sz="3200" dirty="0"/>
              <a:t>Theo </a:t>
            </a:r>
            <a:r>
              <a:rPr lang="en-US" sz="3200" dirty="0" err="1"/>
              <a:t>em</a:t>
            </a:r>
            <a:r>
              <a:rPr lang="en-US" sz="3200" dirty="0"/>
              <a:t>, </a:t>
            </a:r>
            <a:r>
              <a:rPr lang="en-US" sz="3200" dirty="0" err="1"/>
              <a:t>bài</a:t>
            </a:r>
            <a:r>
              <a:rPr lang="en-US" sz="3200" dirty="0"/>
              <a:t> </a:t>
            </a:r>
            <a:r>
              <a:rPr lang="en-US" sz="3200" dirty="0" err="1"/>
              <a:t>văn</a:t>
            </a:r>
            <a:r>
              <a:rPr lang="en-US" sz="3200" dirty="0"/>
              <a:t> </a:t>
            </a:r>
            <a:r>
              <a:rPr lang="en-US" sz="3200" dirty="0" err="1"/>
              <a:t>được</a:t>
            </a:r>
            <a:r>
              <a:rPr lang="en-US" sz="3200" dirty="0"/>
              <a:t> chia </a:t>
            </a:r>
            <a:r>
              <a:rPr lang="en-US" sz="3200" dirty="0" err="1"/>
              <a:t>làm</a:t>
            </a:r>
            <a:r>
              <a:rPr lang="en-US" sz="3200" dirty="0"/>
              <a:t> </a:t>
            </a:r>
            <a:r>
              <a:rPr lang="en-US" sz="3200" dirty="0" err="1"/>
              <a:t>mấy</a:t>
            </a:r>
            <a:r>
              <a:rPr lang="en-US" sz="3200" dirty="0"/>
              <a:t> </a:t>
            </a:r>
            <a:r>
              <a:rPr lang="en-US" sz="3200" dirty="0" err="1"/>
              <a:t>đoạn</a:t>
            </a:r>
            <a:r>
              <a:rPr lang="en-US" sz="3200" dirty="0"/>
              <a:t>?</a:t>
            </a:r>
          </a:p>
          <a:p>
            <a:pPr marL="0" indent="0">
              <a:buNone/>
            </a:pPr>
            <a:r>
              <a:rPr lang="en-US" sz="3200" dirty="0" err="1"/>
              <a:t>Bài</a:t>
            </a:r>
            <a:r>
              <a:rPr lang="en-US" sz="3200" dirty="0"/>
              <a:t> </a:t>
            </a:r>
            <a:r>
              <a:rPr lang="en-US" sz="3200" dirty="0" err="1"/>
              <a:t>văn</a:t>
            </a:r>
            <a:r>
              <a:rPr lang="en-US" sz="3200" dirty="0"/>
              <a:t> </a:t>
            </a:r>
            <a:r>
              <a:rPr lang="en-US" sz="3200" dirty="0" err="1"/>
              <a:t>được</a:t>
            </a:r>
            <a:r>
              <a:rPr lang="en-US" sz="3200" dirty="0"/>
              <a:t> chia </a:t>
            </a:r>
            <a:r>
              <a:rPr lang="en-US" sz="3200" dirty="0" err="1"/>
              <a:t>thành</a:t>
            </a:r>
            <a:r>
              <a:rPr lang="en-US" sz="3200" dirty="0"/>
              <a:t> 5 </a:t>
            </a:r>
            <a:r>
              <a:rPr lang="en-US" sz="3200" dirty="0" err="1"/>
              <a:t>đoạn</a:t>
            </a:r>
            <a:r>
              <a:rPr lang="en-US" sz="3200" dirty="0"/>
              <a:t>:</a:t>
            </a:r>
          </a:p>
          <a:p>
            <a:pPr marL="0" indent="0" algn="just">
              <a:buNone/>
            </a:pPr>
            <a:r>
              <a:rPr lang="vi-VN" sz="3200" b="0" i="0" dirty="0">
                <a:solidFill>
                  <a:srgbClr val="000000"/>
                </a:solidFill>
                <a:effectLst/>
                <a:latin typeface="OpenSans"/>
              </a:rPr>
              <a:t>Đoạn 1: Từ đầu đến </a:t>
            </a:r>
            <a:r>
              <a:rPr lang="vi-VN" sz="3200" b="0" i="1" dirty="0">
                <a:solidFill>
                  <a:srgbClr val="000000"/>
                </a:solidFill>
                <a:effectLst/>
                <a:latin typeface="OpenSans"/>
              </a:rPr>
              <a:t>về quê sống với họ hàng</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2: Từ </a:t>
            </a:r>
            <a:r>
              <a:rPr lang="vi-VN" sz="3200" b="0" i="1" dirty="0">
                <a:solidFill>
                  <a:srgbClr val="000000"/>
                </a:solidFill>
                <a:effectLst/>
                <a:latin typeface="OpenSans"/>
              </a:rPr>
              <a:t>Đêm xuống</a:t>
            </a:r>
            <a:r>
              <a:rPr lang="vi-VN" sz="3200" b="0" i="0" dirty="0">
                <a:solidFill>
                  <a:srgbClr val="000000"/>
                </a:solidFill>
                <a:effectLst/>
                <a:latin typeface="OpenSans"/>
              </a:rPr>
              <a:t> đến </a:t>
            </a:r>
            <a:r>
              <a:rPr lang="vi-VN" sz="3200" b="0" i="1" dirty="0">
                <a:solidFill>
                  <a:srgbClr val="000000"/>
                </a:solidFill>
                <a:effectLst/>
                <a:latin typeface="OpenSans"/>
              </a:rPr>
              <a:t>băng cho bạn</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3: Từ </a:t>
            </a:r>
            <a:r>
              <a:rPr lang="vi-VN" sz="3200" b="0" i="1" dirty="0">
                <a:solidFill>
                  <a:srgbClr val="000000"/>
                </a:solidFill>
                <a:effectLst/>
                <a:latin typeface="OpenSans"/>
              </a:rPr>
              <a:t>Cơn bão dữ dội</a:t>
            </a:r>
            <a:r>
              <a:rPr lang="vi-VN" sz="3200" b="0" i="0" dirty="0">
                <a:solidFill>
                  <a:srgbClr val="000000"/>
                </a:solidFill>
                <a:effectLst/>
                <a:latin typeface="OpenSans"/>
              </a:rPr>
              <a:t> đến </a:t>
            </a:r>
            <a:r>
              <a:rPr lang="vi-VN" sz="3200" b="0" i="1" dirty="0">
                <a:solidFill>
                  <a:srgbClr val="000000"/>
                </a:solidFill>
                <a:effectLst/>
                <a:latin typeface="OpenSans"/>
              </a:rPr>
              <a:t>Quang cảnh thật hỗn loạn</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4: Từ </a:t>
            </a:r>
            <a:r>
              <a:rPr lang="vi-VN" sz="3200" b="0" i="1" dirty="0">
                <a:solidFill>
                  <a:srgbClr val="000000"/>
                </a:solidFill>
                <a:effectLst/>
                <a:latin typeface="OpenSans"/>
              </a:rPr>
              <a:t>Ma-ri-ô</a:t>
            </a:r>
            <a:r>
              <a:rPr lang="vi-VN" sz="3200" b="0" i="0" dirty="0">
                <a:solidFill>
                  <a:srgbClr val="000000"/>
                </a:solidFill>
                <a:effectLst/>
                <a:latin typeface="OpenSans"/>
              </a:rPr>
              <a:t> đến </a:t>
            </a:r>
            <a:r>
              <a:rPr lang="vi-VN" sz="3200" b="0" i="1" dirty="0">
                <a:solidFill>
                  <a:srgbClr val="000000"/>
                </a:solidFill>
                <a:effectLst/>
                <a:latin typeface="OpenSans"/>
              </a:rPr>
              <a:t>đôi mắt thẫn thờ, tuyệt vọng</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5: Phần </a:t>
            </a:r>
            <a:r>
              <a:rPr lang="en-US" sz="3200" b="0" i="0" dirty="0" err="1">
                <a:solidFill>
                  <a:srgbClr val="000000"/>
                </a:solidFill>
                <a:effectLst/>
                <a:latin typeface="OpenSans"/>
              </a:rPr>
              <a:t>còn</a:t>
            </a:r>
            <a:r>
              <a:rPr lang="en-US" sz="3200" b="0" i="0" dirty="0">
                <a:solidFill>
                  <a:srgbClr val="000000"/>
                </a:solidFill>
                <a:effectLst/>
                <a:latin typeface="OpenSans"/>
              </a:rPr>
              <a:t> </a:t>
            </a:r>
            <a:r>
              <a:rPr lang="en-US" sz="3200" b="0" i="0" dirty="0" err="1">
                <a:solidFill>
                  <a:srgbClr val="000000"/>
                </a:solidFill>
                <a:effectLst/>
                <a:latin typeface="OpenSans"/>
              </a:rPr>
              <a:t>lại</a:t>
            </a:r>
            <a:endParaRPr lang="en-US" sz="3200" dirty="0"/>
          </a:p>
          <a:p>
            <a:pPr marL="0" indent="0">
              <a:buNone/>
            </a:pPr>
            <a:endParaRPr lang="en-US" dirty="0"/>
          </a:p>
        </p:txBody>
      </p:sp>
    </p:spTree>
    <p:extLst>
      <p:ext uri="{BB962C8B-B14F-4D97-AF65-F5344CB8AC3E}">
        <p14:creationId xmlns:p14="http://schemas.microsoft.com/office/powerpoint/2010/main" val="10167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1AE5EB-B043-4F92-A840-FF7F0BED4D4E}"/>
              </a:ext>
            </a:extLst>
          </p:cNvPr>
          <p:cNvSpPr>
            <a:spLocks noGrp="1"/>
          </p:cNvSpPr>
          <p:nvPr>
            <p:ph type="title"/>
          </p:nvPr>
        </p:nvSpPr>
        <p:spPr>
          <a:xfrm>
            <a:off x="3976884" y="0"/>
            <a:ext cx="3932237" cy="640080"/>
          </a:xfrm>
        </p:spPr>
        <p:txBody>
          <a:bodyPr/>
          <a:lstStyle/>
          <a:p>
            <a:r>
              <a:rPr lang="en-US" b="1" i="0" dirty="0">
                <a:solidFill>
                  <a:srgbClr val="000000"/>
                </a:solidFill>
                <a:effectLst/>
                <a:latin typeface="OpenSansBold"/>
              </a:rPr>
              <a:t>MỘT VỤ ĐẮM TÀU</a:t>
            </a:r>
            <a:endParaRPr lang="en-US" dirty="0"/>
          </a:p>
        </p:txBody>
      </p:sp>
      <p:sp>
        <p:nvSpPr>
          <p:cNvPr id="9" name="Text Placeholder 8">
            <a:extLst>
              <a:ext uri="{FF2B5EF4-FFF2-40B4-BE49-F238E27FC236}">
                <a16:creationId xmlns:a16="http://schemas.microsoft.com/office/drawing/2014/main" id="{FCC1DA3C-EEDC-429A-ADEC-95FE0ADA3815}"/>
              </a:ext>
            </a:extLst>
          </p:cNvPr>
          <p:cNvSpPr>
            <a:spLocks noGrp="1"/>
          </p:cNvSpPr>
          <p:nvPr>
            <p:ph type="body" sz="half" idx="2"/>
          </p:nvPr>
        </p:nvSpPr>
        <p:spPr>
          <a:xfrm>
            <a:off x="463699" y="640080"/>
            <a:ext cx="11264602" cy="5934430"/>
          </a:xfrm>
        </p:spPr>
        <p:txBody>
          <a:bodyPr>
            <a:noAutofit/>
          </a:bodyPr>
          <a:lstStyle/>
          <a:p>
            <a:pPr algn="just"/>
            <a:r>
              <a:rPr lang="vi-VN" sz="2800" b="0" i="0" dirty="0">
                <a:solidFill>
                  <a:srgbClr val="000000"/>
                </a:solidFill>
                <a:effectLst/>
                <a:latin typeface="OpenSans"/>
              </a:rPr>
              <a:t>Trên chiếc tàu thủy rời cảng Li-vơ-pun hôm ấy có một cậu bé tên là Ma-ri-ô khoảng 12 tuổi. Tàu nhổ neo được một lúc thì Ma-ri-ô quen một bạn đồng hành. Cô bé là Giu-li-ét-ta, cao hơn Ma-ri-ô. Cô đang trên đường về nhà và rất vui vì sắp được gặp lại bố mẹ. Ma-ri-ô không kể gì về mình. Bố cậu mới mất nên cậu về quê sống với họ hàng.</a:t>
            </a:r>
          </a:p>
          <a:p>
            <a:pPr algn="just"/>
            <a:r>
              <a:rPr lang="vi-VN" sz="2800" b="0" i="0" dirty="0">
                <a:solidFill>
                  <a:srgbClr val="000000"/>
                </a:solidFill>
                <a:effectLst/>
                <a:latin typeface="OpenSans"/>
              </a:rPr>
              <a:t>      Đêm xuống, lúc chia tay, Ma-ri-ô định chúc bạn ngủ ngon thì một ngọn sóng lớn ập tới, xô cậu ngã dúi. Giu-li-ét-ta hoảng hốt chạy lại. Cô quỳ xuống bên Ma-ri-ô, lau máu trên trán bạn, rồi dịu dàng gỡ chiếc khăn đỏ trên mái tóc băng cho bạn.</a:t>
            </a:r>
          </a:p>
          <a:p>
            <a:pPr algn="just"/>
            <a:r>
              <a:rPr lang="vi-VN" sz="2800" b="0" i="0" dirty="0">
                <a:solidFill>
                  <a:srgbClr val="000000"/>
                </a:solidFill>
                <a:effectLst/>
                <a:latin typeface="OpenSans"/>
              </a:rPr>
              <a:t>     Cơn bão dữ dội bất ngờ nổi lên. Những đợt sóng khủng khiếp phá thủng thân tàu, nước phun vào khoang như vòi rồng. Hai tiếng đồng hồ trôi qua... Con tàu chìm dần, nước ngập các bao lơn. Quang cảnh thật hỗn loạn.</a:t>
            </a:r>
          </a:p>
          <a:p>
            <a:pPr algn="just"/>
            <a:r>
              <a:rPr lang="vi-VN" sz="2800" b="0" i="0" dirty="0">
                <a:solidFill>
                  <a:srgbClr val="000000"/>
                </a:solidFill>
                <a:effectLst/>
                <a:latin typeface="OpenSans"/>
              </a:rPr>
              <a:t>     Ma-ri-ô và Giu-li-ét-ta, hai tay ôm chặt cột buồm, khiếp sợ nhìn mặt biển. Mặt biển đã yên hơn. Nhưng con tàu vẫn tiếp tục chìm.</a:t>
            </a:r>
          </a:p>
          <a:p>
            <a:r>
              <a:rPr lang="vi-VN" sz="2800" b="0" i="0" dirty="0">
                <a:solidFill>
                  <a:srgbClr val="000000"/>
                </a:solidFill>
                <a:effectLst/>
                <a:latin typeface="OpenSans"/>
              </a:rPr>
              <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lang="vi-VN" sz="2400" b="0" i="0" dirty="0">
              <a:solidFill>
                <a:srgbClr val="000000"/>
              </a:solidFill>
              <a:effectLst/>
              <a:latin typeface="OpenSans"/>
            </a:endParaRPr>
          </a:p>
        </p:txBody>
      </p:sp>
    </p:spTree>
    <p:extLst>
      <p:ext uri="{BB962C8B-B14F-4D97-AF65-F5344CB8AC3E}">
        <p14:creationId xmlns:p14="http://schemas.microsoft.com/office/powerpoint/2010/main" val="31855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C9054-221E-41A6-8D7B-89CD781A97FB}"/>
              </a:ext>
            </a:extLst>
          </p:cNvPr>
          <p:cNvSpPr>
            <a:spLocks noGrp="1"/>
          </p:cNvSpPr>
          <p:nvPr>
            <p:ph type="title"/>
          </p:nvPr>
        </p:nvSpPr>
        <p:spPr>
          <a:xfrm>
            <a:off x="1007013" y="508111"/>
            <a:ext cx="10515600" cy="5728916"/>
          </a:xfrm>
        </p:spPr>
        <p:txBody>
          <a:bodyPr>
            <a:noAutofit/>
          </a:bodyPr>
          <a:lstStyle/>
          <a:p>
            <a:r>
              <a:rPr lang="vi-VN" sz="2800" b="0" i="0" dirty="0">
                <a:solidFill>
                  <a:srgbClr val="000000"/>
                </a:solidFill>
                <a:effectLst/>
                <a:latin typeface="OpenSans"/>
              </a:rPr>
              <a:t> Chiếc xuồng cuối cùng được thả xuống. Ai đó kêu lên: "Còn chỗ cho một đứa bé." Hai đứa trẻ sực tỉnh, lao ra.</a:t>
            </a:r>
            <a:br>
              <a:rPr lang="vi-VN" sz="2800" b="0" i="0" dirty="0">
                <a:solidFill>
                  <a:srgbClr val="000000"/>
                </a:solidFill>
                <a:effectLst/>
                <a:latin typeface="OpenSans"/>
              </a:rPr>
            </a:br>
            <a:r>
              <a:rPr lang="vi-VN" sz="2800" b="0" i="0" dirty="0">
                <a:solidFill>
                  <a:srgbClr val="000000"/>
                </a:solidFill>
                <a:effectLst/>
                <a:latin typeface="OpenSans"/>
              </a:rPr>
              <a:t>      - Đứa nhỏ thôi! Nặng lắm rồi. - Một người nói.</a:t>
            </a:r>
            <a:br>
              <a:rPr lang="vi-VN" sz="2800" b="0" i="0" dirty="0">
                <a:solidFill>
                  <a:srgbClr val="000000"/>
                </a:solidFill>
                <a:effectLst/>
                <a:latin typeface="OpenSans"/>
              </a:rPr>
            </a:br>
            <a:r>
              <a:rPr lang="vi-VN" sz="2800" b="0" i="0" dirty="0">
                <a:solidFill>
                  <a:srgbClr val="000000"/>
                </a:solidFill>
                <a:effectLst/>
                <a:latin typeface="OpenSans"/>
              </a:rPr>
              <a:t>     Nghe thế, Giu-li-ét-ta sững sờ, buông thõng hai tay, đôi mắt thẫn thờ tuyệt vọng.</a:t>
            </a:r>
            <a:br>
              <a:rPr lang="vi-VN" sz="2800" b="0" i="0" dirty="0">
                <a:solidFill>
                  <a:srgbClr val="000000"/>
                </a:solidFill>
                <a:effectLst/>
                <a:latin typeface="OpenSans"/>
              </a:rPr>
            </a:br>
            <a:r>
              <a:rPr lang="vi-VN" sz="2800" b="0" i="0" dirty="0">
                <a:solidFill>
                  <a:srgbClr val="000000"/>
                </a:solidFill>
                <a:effectLst/>
                <a:latin typeface="OpenSans"/>
              </a:rPr>
              <a:t>      Một ý nghĩ vụt đến, Ma-ri-ô hét to: "Giu-li-ét-ta, xuống đi! Bạn còn bố mẹ..."</a:t>
            </a:r>
            <a:br>
              <a:rPr lang="vi-VN" sz="2800" b="0" i="0" dirty="0">
                <a:solidFill>
                  <a:srgbClr val="000000"/>
                </a:solidFill>
                <a:effectLst/>
                <a:latin typeface="OpenSans"/>
              </a:rPr>
            </a:br>
            <a:r>
              <a:rPr lang="vi-VN" sz="2800" b="0" i="0" dirty="0">
                <a:solidFill>
                  <a:srgbClr val="000000"/>
                </a:solidFill>
                <a:effectLst/>
                <a:latin typeface="OpenSans"/>
              </a:rPr>
              <a:t>       Nói rồi, cậu ôm ngang lưng Giu-li-ét-ta thả xuống nước. Người ta nắm tay cô lôi lên xuồng.</a:t>
            </a:r>
            <a:br>
              <a:rPr lang="vi-VN" sz="2800" b="0" i="0" dirty="0">
                <a:solidFill>
                  <a:srgbClr val="000000"/>
                </a:solidFill>
                <a:effectLst/>
                <a:latin typeface="OpenSans"/>
              </a:rPr>
            </a:br>
            <a:r>
              <a:rPr lang="vi-VN" sz="2800" b="0" i="0" dirty="0">
                <a:solidFill>
                  <a:srgbClr val="000000"/>
                </a:solidFill>
                <a:effectLst/>
                <a:latin typeface="OpenSans"/>
              </a:rPr>
              <a:t>       Chiếc xuồng bơi ra xa. Giu-li-ét-ta bàng hoàng nhìn Ma-ri-ô đang đứng bên mạn tàu, đầu ngửng cao, tóc bay trước gió. Cô bật khóc nức nở, giơ tay về phía cậu: "Vĩnh biệt Ma-ri-ô!"</a:t>
            </a:r>
            <a:br>
              <a:rPr lang="vi-VN" sz="2800" b="0" i="0" dirty="0">
                <a:solidFill>
                  <a:srgbClr val="000000"/>
                </a:solidFill>
                <a:effectLst/>
                <a:latin typeface="OpenSans"/>
              </a:rPr>
            </a:br>
            <a:r>
              <a:rPr lang="en-US" sz="2800" b="0" i="0" dirty="0">
                <a:solidFill>
                  <a:srgbClr val="000000"/>
                </a:solidFill>
                <a:effectLst/>
                <a:latin typeface="OpenSans"/>
              </a:rPr>
              <a:t>                                                                                                    </a:t>
            </a:r>
            <a:r>
              <a:rPr lang="vi-VN" sz="2800" b="0" i="1" dirty="0">
                <a:solidFill>
                  <a:srgbClr val="000000"/>
                </a:solidFill>
                <a:effectLst/>
                <a:latin typeface="OpenSans"/>
              </a:rPr>
              <a:t>Theo</a:t>
            </a:r>
            <a:r>
              <a:rPr lang="vi-VN" sz="2800" b="0" i="0" dirty="0">
                <a:solidFill>
                  <a:srgbClr val="000000"/>
                </a:solidFill>
                <a:effectLst/>
                <a:latin typeface="OpenSans"/>
              </a:rPr>
              <a:t> </a:t>
            </a:r>
            <a:r>
              <a:rPr lang="vi-VN" sz="2800" b="1" i="0" dirty="0">
                <a:solidFill>
                  <a:srgbClr val="000000"/>
                </a:solidFill>
                <a:effectLst/>
                <a:latin typeface="OpenSans"/>
              </a:rPr>
              <a:t>A-MI-XI</a:t>
            </a:r>
            <a:r>
              <a:rPr lang="vi-VN" sz="2800" b="0" i="0" dirty="0">
                <a:solidFill>
                  <a:srgbClr val="000000"/>
                </a:solidFill>
                <a:effectLst/>
                <a:latin typeface="OpenSans"/>
              </a:rPr>
              <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381647313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949CB7-B3C4-48E2-B3DA-E864599F57C9}"/>
              </a:ext>
            </a:extLst>
          </p:cNvPr>
          <p:cNvSpPr>
            <a:spLocks noGrp="1"/>
          </p:cNvSpPr>
          <p:nvPr>
            <p:ph sz="half" idx="1"/>
          </p:nvPr>
        </p:nvSpPr>
        <p:spPr>
          <a:xfrm>
            <a:off x="838200" y="1755844"/>
            <a:ext cx="5181600" cy="4351338"/>
          </a:xfrm>
        </p:spPr>
        <p:txBody>
          <a:bodyPr/>
          <a:lstStyle/>
          <a:p>
            <a:pPr marL="0" indent="0">
              <a:buNone/>
            </a:pPr>
            <a:r>
              <a:rPr lang="en-US" sz="3200" dirty="0"/>
              <a:t> </a:t>
            </a:r>
            <a:r>
              <a:rPr lang="en-US" sz="3200" u="sng" dirty="0" err="1">
                <a:solidFill>
                  <a:schemeClr val="accent1">
                    <a:lumMod val="75000"/>
                  </a:schemeClr>
                </a:solidFill>
              </a:rPr>
              <a:t>Luyện</a:t>
            </a:r>
            <a:r>
              <a:rPr lang="en-US" sz="3200" u="sng" dirty="0">
                <a:solidFill>
                  <a:schemeClr val="accent1">
                    <a:lumMod val="75000"/>
                  </a:schemeClr>
                </a:solidFill>
              </a:rPr>
              <a:t> </a:t>
            </a:r>
            <a:r>
              <a:rPr lang="en-US" sz="3200" u="sng" dirty="0" err="1">
                <a:solidFill>
                  <a:schemeClr val="accent1">
                    <a:lumMod val="75000"/>
                  </a:schemeClr>
                </a:solidFill>
              </a:rPr>
              <a:t>đọc</a:t>
            </a:r>
            <a:r>
              <a:rPr lang="en-US" sz="3200" u="sng" dirty="0">
                <a:solidFill>
                  <a:schemeClr val="accent1">
                    <a:lumMod val="75000"/>
                  </a:schemeClr>
                </a:solidFill>
              </a:rPr>
              <a:t>:</a:t>
            </a:r>
          </a:p>
          <a:p>
            <a:pPr>
              <a:buFontTx/>
              <a:buChar char="-"/>
            </a:pPr>
            <a:r>
              <a:rPr lang="en-US" sz="3200" dirty="0">
                <a:solidFill>
                  <a:schemeClr val="accent1">
                    <a:lumMod val="75000"/>
                  </a:schemeClr>
                </a:solidFill>
              </a:rPr>
              <a:t>Li-</a:t>
            </a:r>
            <a:r>
              <a:rPr lang="en-US" sz="3200" dirty="0" err="1">
                <a:solidFill>
                  <a:schemeClr val="accent1">
                    <a:lumMod val="75000"/>
                  </a:schemeClr>
                </a:solidFill>
              </a:rPr>
              <a:t>vơ</a:t>
            </a:r>
            <a:r>
              <a:rPr lang="en-US" sz="3200" dirty="0">
                <a:solidFill>
                  <a:schemeClr val="accent1">
                    <a:lumMod val="75000"/>
                  </a:schemeClr>
                </a:solidFill>
              </a:rPr>
              <a:t>-pun</a:t>
            </a:r>
          </a:p>
          <a:p>
            <a:pPr>
              <a:buFontTx/>
              <a:buChar char="-"/>
            </a:pPr>
            <a:r>
              <a:rPr lang="en-US" sz="3200" dirty="0">
                <a:solidFill>
                  <a:schemeClr val="accent1">
                    <a:lumMod val="75000"/>
                  </a:schemeClr>
                </a:solidFill>
              </a:rPr>
              <a:t>Ma-</a:t>
            </a:r>
            <a:r>
              <a:rPr lang="en-US" sz="3200" dirty="0" err="1">
                <a:solidFill>
                  <a:schemeClr val="accent1">
                    <a:lumMod val="75000"/>
                  </a:schemeClr>
                </a:solidFill>
              </a:rPr>
              <a:t>ri</a:t>
            </a:r>
            <a:r>
              <a:rPr lang="en-US" sz="3200" dirty="0">
                <a:solidFill>
                  <a:schemeClr val="accent1">
                    <a:lumMod val="75000"/>
                  </a:schemeClr>
                </a:solidFill>
              </a:rPr>
              <a:t>-ô</a:t>
            </a:r>
          </a:p>
          <a:p>
            <a:pPr>
              <a:buFontTx/>
              <a:buChar char="-"/>
            </a:pPr>
            <a:r>
              <a:rPr lang="en-US" sz="3200" dirty="0" err="1">
                <a:solidFill>
                  <a:schemeClr val="accent1">
                    <a:lumMod val="75000"/>
                  </a:schemeClr>
                </a:solidFill>
              </a:rPr>
              <a:t>Giu</a:t>
            </a:r>
            <a:r>
              <a:rPr lang="en-US" sz="3200" dirty="0">
                <a:solidFill>
                  <a:schemeClr val="accent1">
                    <a:lumMod val="75000"/>
                  </a:schemeClr>
                </a:solidFill>
              </a:rPr>
              <a:t>-li-</a:t>
            </a:r>
            <a:r>
              <a:rPr lang="en-US" sz="3200" dirty="0" err="1">
                <a:solidFill>
                  <a:schemeClr val="accent1">
                    <a:lumMod val="75000"/>
                  </a:schemeClr>
                </a:solidFill>
              </a:rPr>
              <a:t>ét</a:t>
            </a:r>
            <a:r>
              <a:rPr lang="en-US" sz="3200" dirty="0">
                <a:solidFill>
                  <a:schemeClr val="accent1">
                    <a:lumMod val="75000"/>
                  </a:schemeClr>
                </a:solidFill>
              </a:rPr>
              <a:t>-ta</a:t>
            </a:r>
          </a:p>
          <a:p>
            <a:pPr>
              <a:buFontTx/>
              <a:buChar char="-"/>
            </a:pPr>
            <a:r>
              <a:rPr lang="en-US" sz="3200" dirty="0" err="1">
                <a:solidFill>
                  <a:schemeClr val="accent1">
                    <a:lumMod val="75000"/>
                  </a:schemeClr>
                </a:solidFill>
              </a:rPr>
              <a:t>Hoảng</a:t>
            </a:r>
            <a:r>
              <a:rPr lang="en-US" sz="3200" dirty="0">
                <a:solidFill>
                  <a:schemeClr val="accent1">
                    <a:lumMod val="75000"/>
                  </a:schemeClr>
                </a:solidFill>
              </a:rPr>
              <a:t> </a:t>
            </a:r>
            <a:r>
              <a:rPr lang="en-US" sz="3200" dirty="0" err="1">
                <a:solidFill>
                  <a:schemeClr val="accent1">
                    <a:lumMod val="75000"/>
                  </a:schemeClr>
                </a:solidFill>
              </a:rPr>
              <a:t>hốt</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Buông</a:t>
            </a:r>
            <a:r>
              <a:rPr lang="en-US" sz="3200" dirty="0">
                <a:solidFill>
                  <a:schemeClr val="accent1">
                    <a:lumMod val="75000"/>
                  </a:schemeClr>
                </a:solidFill>
              </a:rPr>
              <a:t> </a:t>
            </a:r>
            <a:r>
              <a:rPr lang="en-US" sz="3200" dirty="0" err="1">
                <a:solidFill>
                  <a:schemeClr val="accent1">
                    <a:lumMod val="75000"/>
                  </a:schemeClr>
                </a:solidFill>
              </a:rPr>
              <a:t>thõng</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Bàng</a:t>
            </a:r>
            <a:r>
              <a:rPr lang="en-US" sz="3200" dirty="0">
                <a:solidFill>
                  <a:schemeClr val="accent1">
                    <a:lumMod val="75000"/>
                  </a:schemeClr>
                </a:solidFill>
              </a:rPr>
              <a:t> </a:t>
            </a:r>
            <a:r>
              <a:rPr lang="en-US" sz="3200" dirty="0" err="1">
                <a:solidFill>
                  <a:schemeClr val="accent1">
                    <a:lumMod val="75000"/>
                  </a:schemeClr>
                </a:solidFill>
              </a:rPr>
              <a:t>hoàng</a:t>
            </a:r>
            <a:endParaRPr lang="en-US" dirty="0">
              <a:solidFill>
                <a:schemeClr val="accent1">
                  <a:lumMod val="75000"/>
                </a:schemeClr>
              </a:solidFill>
            </a:endParaRPr>
          </a:p>
        </p:txBody>
      </p:sp>
      <p:sp>
        <p:nvSpPr>
          <p:cNvPr id="6" name="Content Placeholder 5">
            <a:extLst>
              <a:ext uri="{FF2B5EF4-FFF2-40B4-BE49-F238E27FC236}">
                <a16:creationId xmlns:a16="http://schemas.microsoft.com/office/drawing/2014/main" id="{A209B9D5-9F9A-4E36-BAD1-BCE68C1F004C}"/>
              </a:ext>
            </a:extLst>
          </p:cNvPr>
          <p:cNvSpPr>
            <a:spLocks noGrp="1"/>
          </p:cNvSpPr>
          <p:nvPr>
            <p:ph sz="half" idx="2"/>
          </p:nvPr>
        </p:nvSpPr>
        <p:spPr>
          <a:xfrm>
            <a:off x="5773003" y="1755844"/>
            <a:ext cx="5745708" cy="4351338"/>
          </a:xfrm>
        </p:spPr>
        <p:txBody>
          <a:bodyPr>
            <a:normAutofit/>
          </a:bodyPr>
          <a:lstStyle/>
          <a:p>
            <a:pPr marL="0" indent="0">
              <a:buNone/>
            </a:pPr>
            <a:r>
              <a:rPr lang="en-US" sz="3200" u="sng" dirty="0" err="1">
                <a:solidFill>
                  <a:schemeClr val="accent1">
                    <a:lumMod val="75000"/>
                  </a:schemeClr>
                </a:solidFill>
              </a:rPr>
              <a:t>Tìm</a:t>
            </a:r>
            <a:r>
              <a:rPr lang="en-US" sz="3200" u="sng" dirty="0">
                <a:solidFill>
                  <a:schemeClr val="accent1">
                    <a:lumMod val="75000"/>
                  </a:schemeClr>
                </a:solidFill>
              </a:rPr>
              <a:t> </a:t>
            </a:r>
            <a:r>
              <a:rPr lang="en-US" sz="3200" u="sng" dirty="0" err="1">
                <a:solidFill>
                  <a:schemeClr val="accent1">
                    <a:lumMod val="75000"/>
                  </a:schemeClr>
                </a:solidFill>
              </a:rPr>
              <a:t>hiểu</a:t>
            </a:r>
            <a:r>
              <a:rPr lang="en-US" sz="3200" u="sng" dirty="0">
                <a:solidFill>
                  <a:schemeClr val="accent1">
                    <a:lumMod val="75000"/>
                  </a:schemeClr>
                </a:solidFill>
              </a:rPr>
              <a:t> </a:t>
            </a:r>
            <a:r>
              <a:rPr lang="en-US" sz="3200" u="sng" dirty="0" err="1">
                <a:solidFill>
                  <a:schemeClr val="accent1">
                    <a:lumMod val="75000"/>
                  </a:schemeClr>
                </a:solidFill>
              </a:rPr>
              <a:t>bài</a:t>
            </a:r>
            <a:r>
              <a:rPr lang="en-US" sz="3200" u="sng" dirty="0">
                <a:solidFill>
                  <a:schemeClr val="accent1">
                    <a:lumMod val="75000"/>
                  </a:schemeClr>
                </a:solidFill>
              </a:rPr>
              <a:t>:</a:t>
            </a:r>
          </a:p>
          <a:p>
            <a:pPr marL="0" indent="0" algn="just">
              <a:buNone/>
            </a:pPr>
            <a:r>
              <a:rPr lang="en-US" sz="3200" dirty="0">
                <a:solidFill>
                  <a:schemeClr val="accent1">
                    <a:lumMod val="75000"/>
                  </a:schemeClr>
                </a:solidFill>
              </a:rPr>
              <a:t>- </a:t>
            </a:r>
            <a:r>
              <a:rPr lang="vi-VN" sz="3200" b="1" i="0" dirty="0">
                <a:solidFill>
                  <a:schemeClr val="accent1">
                    <a:lumMod val="75000"/>
                  </a:schemeClr>
                </a:solidFill>
                <a:effectLst/>
                <a:latin typeface="OpenSans"/>
              </a:rPr>
              <a:t>Li-vơ-pun</a:t>
            </a:r>
            <a:r>
              <a:rPr lang="vi-VN" sz="3200" b="0" i="0" dirty="0">
                <a:solidFill>
                  <a:schemeClr val="accent1">
                    <a:lumMod val="75000"/>
                  </a:schemeClr>
                </a:solidFill>
                <a:effectLst/>
                <a:latin typeface="OpenSans"/>
              </a:rPr>
              <a:t>:Một cảng của nước 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lgn="just">
              <a:buNone/>
            </a:pPr>
            <a:r>
              <a:rPr lang="vi-VN" sz="3200" b="0" i="0" dirty="0">
                <a:solidFill>
                  <a:schemeClr val="accent1">
                    <a:lumMod val="75000"/>
                  </a:schemeClr>
                </a:solidFill>
                <a:effectLst/>
                <a:latin typeface="OpenSans"/>
              </a:rPr>
              <a:t>- </a:t>
            </a:r>
            <a:r>
              <a:rPr lang="vi-VN" sz="3200" b="1" i="0" dirty="0">
                <a:solidFill>
                  <a:schemeClr val="accent1">
                    <a:lumMod val="75000"/>
                  </a:schemeClr>
                </a:solidFill>
                <a:effectLst/>
                <a:latin typeface="OpenSans"/>
              </a:rPr>
              <a:t>Bao-lơn</a:t>
            </a:r>
            <a:r>
              <a:rPr lang="vi-VN" sz="3200" b="0" i="0" dirty="0">
                <a:solidFill>
                  <a:schemeClr val="accent1">
                    <a:lumMod val="75000"/>
                  </a:schemeClr>
                </a:solidFill>
                <a:effectLst/>
                <a:latin typeface="OpenSans"/>
              </a:rPr>
              <a:t>: Ở đây chỉ phần sàn tàu có lan can bao quanh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buNone/>
            </a:pPr>
            <a:r>
              <a:rPr lang="vi-VN" sz="2000" b="0" i="0" dirty="0">
                <a:solidFill>
                  <a:srgbClr val="000000"/>
                </a:solidFill>
                <a:effectLst/>
                <a:latin typeface="OpenSans"/>
              </a:rPr>
              <a:t/>
            </a:r>
            <a:br>
              <a:rPr lang="vi-VN" sz="2000" b="0" i="0" dirty="0">
                <a:solidFill>
                  <a:srgbClr val="000000"/>
                </a:solidFill>
                <a:effectLst/>
                <a:latin typeface="OpenSans"/>
              </a:rPr>
            </a:br>
            <a:r>
              <a:rPr lang="vi-VN" sz="2000" b="0" i="0" dirty="0">
                <a:solidFill>
                  <a:srgbClr val="000000"/>
                </a:solidFill>
                <a:effectLst/>
                <a:latin typeface="OpenSans"/>
              </a:rPr>
              <a:t/>
            </a:r>
            <a:br>
              <a:rPr lang="vi-VN" sz="2000" b="0" i="0" dirty="0">
                <a:solidFill>
                  <a:srgbClr val="000000"/>
                </a:solidFill>
                <a:effectLst/>
                <a:latin typeface="OpenSans"/>
              </a:rPr>
            </a:br>
            <a:endParaRPr lang="en-US" sz="3200" dirty="0">
              <a:solidFill>
                <a:schemeClr val="accent1">
                  <a:lumMod val="75000"/>
                </a:schemeClr>
              </a:solidFill>
            </a:endParaRPr>
          </a:p>
        </p:txBody>
      </p:sp>
      <p:cxnSp>
        <p:nvCxnSpPr>
          <p:cNvPr id="8" name="Straight Connector 7">
            <a:extLst>
              <a:ext uri="{FF2B5EF4-FFF2-40B4-BE49-F238E27FC236}">
                <a16:creationId xmlns:a16="http://schemas.microsoft.com/office/drawing/2014/main" id="{593F67BE-5DA8-43D7-A06A-9932BDE77B07}"/>
              </a:ext>
            </a:extLst>
          </p:cNvPr>
          <p:cNvCxnSpPr/>
          <p:nvPr/>
        </p:nvCxnSpPr>
        <p:spPr>
          <a:xfrm>
            <a:off x="4681182" y="1620908"/>
            <a:ext cx="0" cy="4351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9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ircle(in)">
                                      <p:cBhvr>
                                        <p:cTn id="49" dur="2000"/>
                                        <p:tgtEl>
                                          <p:spTgt spid="6">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AAA61A-FF59-4E26-BD08-90ABDBF41A0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845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C4EF-BB73-457F-BE77-89BC016768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567</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Calibri Light</vt:lpstr>
      <vt:lpstr>OpenSans</vt:lpstr>
      <vt:lpstr>OpenSansBold</vt:lpstr>
      <vt:lpstr>Times New Roman</vt:lpstr>
      <vt:lpstr>Office Theme</vt:lpstr>
      <vt:lpstr>Thứ hai ngày 4 tháng 4 năm 2022  Tập đọc Một vụ đắm tàu                         Theo A-Mi-Xi</vt:lpstr>
      <vt:lpstr>PowerPoint Presentation</vt:lpstr>
      <vt:lpstr>                                                Tập đọc                          Một vụ đắm tàu                                             Theo A-Mi-Xi</vt:lpstr>
      <vt:lpstr>                                 Tập đọc                             Một vụ đắm tàu                                             Theo A-Mi-Xi</vt:lpstr>
      <vt:lpstr>MỘT VỤ ĐẮM TÀU</vt:lpstr>
      <vt:lpstr> Chiếc xuồng cuối cùng được thả xuống. Ai đó kêu lên: "Còn chỗ cho một đứa bé." Hai đứa trẻ sực tỉnh, lao ra.       - Đứa nhỏ thôi! Nặng lắm rồi. - Một người nói.      Nghe thế, Giu-li-ét-ta sững sờ, buông thõng hai tay, đôi mắt thẫn thờ tuyệt vọng.       Một ý nghĩ vụt đến, Ma-ri-ô hét to: "Giu-li-ét-ta, xuống đi! Bạn còn bố mẹ..."        Nói rồi, cậu ôm ngang lưng Giu-li-ét-ta thả xuống nước. Người ta nắm tay cô lôi lên xuồng.        Chiếc xuồng bơi ra xa. Giu-li-ét-ta bàng hoàng nhìn Ma-ri-ô đang đứng bên mạn tàu, đầu ngửng cao, tóc bay trước gió. Cô bật khóc nức nở, giơ tay về phía cậu: "Vĩnh biệt Ma-ri-ô!"                                                                                                     Theo A-MI-XI </vt:lpstr>
      <vt:lpstr>PowerPoint Presentation</vt:lpstr>
      <vt:lpstr>PowerPoint Presentation</vt:lpstr>
      <vt:lpstr>PowerPoint Presentation</vt:lpstr>
      <vt:lpstr>Tìm hiểu bài</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Thảo luận nhóm đôi:</vt:lpstr>
      <vt:lpstr>PowerPoint Presentation</vt:lpstr>
      <vt:lpstr>  Luyện đọc diễn cảm:</vt:lpstr>
      <vt:lpstr>  Luyện đọc diễn cảm: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Admin</cp:lastModifiedBy>
  <cp:revision>4</cp:revision>
  <dcterms:created xsi:type="dcterms:W3CDTF">2022-03-30T08:04:48Z</dcterms:created>
  <dcterms:modified xsi:type="dcterms:W3CDTF">2025-12-05T01:27:20Z</dcterms:modified>
</cp:coreProperties>
</file>