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855E-5D30-426C-9C0C-4B8DD8B31D4D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A57D-E4AF-43E8-AFCF-F90C95B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4E3FB5-CF13-4EA9-AA7A-0052C5C34FC1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C82266-66A5-4E84-B381-17FC0F84C45B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9B284-2A3F-4728-AAEA-A39820CBC485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B2061-9871-4845-8295-C2DA46C8F516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F4D5-64B7-4BA5-AF84-79DB550BEDFF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4102-400D-479F-86FB-3BC5A482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1485900" y="990600"/>
            <a:ext cx="61722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LỚP 5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7724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LẬP CHƯƠNG TRÌNH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HOẠT ĐỘNG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2400" y="4294257"/>
            <a:ext cx="2043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</a:rPr>
              <a:t>TUẦN 21</a:t>
            </a:r>
          </a:p>
        </p:txBody>
      </p:sp>
    </p:spTree>
    <p:extLst>
      <p:ext uri="{BB962C8B-B14F-4D97-AF65-F5344CB8AC3E}">
        <p14:creationId xmlns:p14="http://schemas.microsoft.com/office/powerpoint/2010/main" val="2470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" y="1763713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Thế nào là phong trào “Em là chiến sĩ nhỏ” 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38200" y="2016125"/>
            <a:ext cx="784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/>
              <a:t>Phong trào “ Em là chiến sĩ nhỏ” là phong trào  của thiếu niên, nhi đồng góp phần xây dựng đất nước, giữ gìn an ninh trật tự, tuyên truyền các hoạt động xã hội, …</a:t>
            </a:r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8288" y="3832225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Trọng tâm của các đề bài  là gì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0575" y="4140200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Trọng tâm của các đề bài là lập chương trình cho một hoạt động tập thể.</a:t>
            </a:r>
          </a:p>
        </p:txBody>
      </p:sp>
    </p:spTree>
    <p:extLst>
      <p:ext uri="{BB962C8B-B14F-4D97-AF65-F5344CB8AC3E}">
        <p14:creationId xmlns:p14="http://schemas.microsoft.com/office/powerpoint/2010/main" val="2605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4" grpId="1"/>
      <p:bldP spid="2970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8825" y="2743200"/>
            <a:ext cx="7696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sz="2400"/>
              <a:t>CHƯƠNG TRÌNH HOẠT ĐỘNG GỒM CÓ 3 PHẦN :</a:t>
            </a:r>
          </a:p>
          <a:p>
            <a:pPr marL="342900" indent="-342900" algn="l"/>
            <a:endParaRPr lang="en-US" sz="2400"/>
          </a:p>
          <a:p>
            <a:pPr marL="342900" indent="-342900" algn="l">
              <a:buFontTx/>
              <a:buAutoNum type="arabicPeriod"/>
            </a:pPr>
            <a:r>
              <a:rPr lang="en-US" sz="2400"/>
              <a:t>Mục đích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2. Phân công chuẩn bị.</a:t>
            </a:r>
          </a:p>
          <a:p>
            <a:pPr marL="342900" indent="-342900" algn="l"/>
            <a:endParaRPr lang="en-US" sz="2400"/>
          </a:p>
          <a:p>
            <a:pPr marL="342900" indent="-342900" algn="l"/>
            <a:r>
              <a:rPr lang="en-US" sz="2400"/>
              <a:t>3. Chương trình cụ thể.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19050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Chương trình hoạt động gồm có mấy phần? </a:t>
            </a:r>
          </a:p>
        </p:txBody>
      </p:sp>
    </p:spTree>
    <p:extLst>
      <p:ext uri="{BB962C8B-B14F-4D97-AF65-F5344CB8AC3E}">
        <p14:creationId xmlns:p14="http://schemas.microsoft.com/office/powerpoint/2010/main" val="3976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365625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3/ </a:t>
            </a:r>
            <a:r>
              <a:rPr lang="en-US" sz="2400" u="sng">
                <a:solidFill>
                  <a:srgbClr val="FF0000"/>
                </a:solidFill>
              </a:rPr>
              <a:t>Chương trình cụ thể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Tập trung đến địa điểm tổ chức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Trình tự tiến hành các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Tổng kết, tuyên truyền các chi đội và đội viên hoàn thành tốt nhiệm vụ.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1/ </a:t>
            </a:r>
            <a:r>
              <a:rPr lang="en-US" sz="2400" u="sng">
                <a:solidFill>
                  <a:srgbClr val="FF0000"/>
                </a:solidFill>
              </a:rPr>
              <a:t>Mục đích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Góp phần vào công tác giữ gìn trật tự, an ninh như thế nào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 Rèn luyện những đức tính, những phẩm chất gì cho mỗi đội viên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/>
              <a:t>Gợi ý: </a:t>
            </a:r>
            <a:r>
              <a:rPr lang="en-US" sz="2400" i="1"/>
              <a:t>Bản chương trình hoạt động của em nên có những nội dung sau: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795588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2/ </a:t>
            </a:r>
            <a:r>
              <a:rPr lang="en-US" sz="2400" u="sng">
                <a:solidFill>
                  <a:srgbClr val="FF0000"/>
                </a:solidFill>
              </a:rPr>
              <a:t>Phân công chuẩn bị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dụng cụ, phương tiện phục vụ cho hoạt động.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hoạt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280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9154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i="1" u="sng"/>
              <a:t>Cần chú ý </a:t>
            </a:r>
            <a:r>
              <a:rPr lang="en-US" sz="2600" i="1"/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600" b="0"/>
              <a:t> Đây là những hoạt động do ban chỉ huy liên đội của trường tổ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b="0"/>
              <a:t>chức. Khi lập một chương trình cần tưởng tượng mình là liên đội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b="0"/>
              <a:t>Trưởng, liên đội phó của liên đội.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600" b="0"/>
              <a:t> Khi chọn hoạt động để lập chương trình, nên chọn hoạt động em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b="0"/>
              <a:t>đã biết, đã tham gia.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47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35013" y="2940050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Mục tiêu chương trình hoạt động là gì?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49313" y="3733800"/>
            <a:ext cx="80660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/>
              <a:t> Việc làm đó có ý nghĩa như thế nào đối với lứa tuổi các em?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77913" y="4953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FF0066"/>
                </a:solidFill>
              </a:rPr>
              <a:t> Địa điểm tổ chức ở đâu?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" y="5715000"/>
            <a:ext cx="815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/>
              <a:t> Hoạt động đó cần có các dụng cụ và phương tiện gì?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6700" y="2428875"/>
            <a:ext cx="8877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u="sng"/>
              <a:t>Chương trình hoạt động tên gì?</a:t>
            </a:r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152400" y="1862138"/>
            <a:ext cx="8763000" cy="4572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57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3" grpId="0"/>
      <p:bldP spid="5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81653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365625"/>
            <a:ext cx="8686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3/ </a:t>
            </a:r>
            <a:r>
              <a:rPr lang="en-US" sz="2400" u="sng">
                <a:solidFill>
                  <a:srgbClr val="FF0000"/>
                </a:solidFill>
              </a:rPr>
              <a:t>Chương trình cụ thể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Tập trung đến địa điểm tổ chức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Trình tự tiến hành các hoạt động.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Tổng kết, tuyên truyền các chi đội và đội viên hoàn thành tốt nhiệm vụ.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288" y="857250"/>
            <a:ext cx="8610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1/ </a:t>
            </a:r>
            <a:r>
              <a:rPr lang="en-US" sz="2400" u="sng">
                <a:solidFill>
                  <a:srgbClr val="FF0000"/>
                </a:solidFill>
              </a:rPr>
              <a:t>Mục đích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Góp phần vào công tác giữ gìn trật tự, an ninh như thế nào 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 Rèn luyện những đức tính, những phẩm chất gì cho mỗi đội viên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152400"/>
            <a:ext cx="826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u="sng"/>
              <a:t>Gợi ý: </a:t>
            </a:r>
            <a:r>
              <a:rPr lang="en-US" sz="2400" i="1"/>
              <a:t>Bản chương trình hoạt động của em nên có những nội dung sau: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795588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2/ </a:t>
            </a:r>
            <a:r>
              <a:rPr lang="en-US" sz="2400" u="sng">
                <a:solidFill>
                  <a:srgbClr val="FF0000"/>
                </a:solidFill>
              </a:rPr>
              <a:t>Phân công chuẩn bị 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dụng cụ, phương tiện phục vụ cho hoạt động.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- Chuẩn bị các hoạt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110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00088" y="1981200"/>
            <a:ext cx="7924800" cy="4365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Tiêu  chuẩn đánh giá chương trình hoạt động: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Trình bày có đủ 3 phần chính của chương trình hoạt động 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 Mục đích có rõ ràng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 Nêu việc có đầy đủ không ? Phân việc có rõ ràng, cụ thể không ?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 Chương trình cụ thể có hợp lý, phù hợp với phần phân công chuẩn bị không ?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524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98463" y="533400"/>
            <a:ext cx="85344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CHƯƠNG TRÌNH TUẦN HÀNH TUYÊN TRUYỀN</a:t>
            </a:r>
          </a:p>
          <a:p>
            <a:r>
              <a:rPr lang="en-US" sz="2000"/>
              <a:t>VỀ AN TOÀN GIAO THÔNG</a:t>
            </a:r>
            <a:r>
              <a:rPr lang="en-US" sz="2000" b="0"/>
              <a:t> </a:t>
            </a:r>
            <a:endParaRPr lang="en-US" sz="2000" u="sng"/>
          </a:p>
          <a:p>
            <a:pPr algn="l"/>
            <a:r>
              <a:rPr lang="en-US" sz="2400" u="sng"/>
              <a:t>1.Mục đích:</a:t>
            </a:r>
            <a:endParaRPr lang="en-US" sz="2400" b="0"/>
          </a:p>
          <a:p>
            <a:pPr algn="l"/>
            <a:r>
              <a:rPr lang="en-US" sz="2400" b="0"/>
              <a:t>- Ý thức chấp hành tốt  Luật giao thông ; giảm tai nạn giao thông đường bộ.</a:t>
            </a:r>
          </a:p>
          <a:p>
            <a:pPr algn="l">
              <a:buFontTx/>
              <a:buChar char="-"/>
            </a:pPr>
            <a:r>
              <a:rPr lang="en-US" sz="2400" b="0"/>
              <a:t> Rèn luyện thói quen thực hiện đúng Luật giao thông .</a:t>
            </a:r>
          </a:p>
          <a:p>
            <a:pPr algn="l"/>
            <a:r>
              <a:rPr lang="en-US" sz="2400" u="sng"/>
              <a:t>2. Phân công chuẩn bị:</a:t>
            </a:r>
          </a:p>
          <a:p>
            <a:pPr algn="l"/>
            <a:r>
              <a:rPr lang="en-US" sz="2400" b="0"/>
              <a:t>- Mỗi chi đội mang 5 lá cờ Tổ quốc, 3 bảng cá nhân có tay cầm (cán dài 80 cm) ghi khẩu hiệu tuyên truyền về an toàn giao thông. </a:t>
            </a:r>
          </a:p>
          <a:p>
            <a:pPr algn="l"/>
            <a:r>
              <a:rPr lang="en-US" sz="2400" b="0"/>
              <a:t>- Đội trống mang theo trống để tuyên truyền.</a:t>
            </a:r>
          </a:p>
          <a:p>
            <a:pPr algn="l"/>
            <a:r>
              <a:rPr lang="en-US" sz="2400" b="0"/>
              <a:t>- Các chi đội trưởng, chi đội phó phụ trách viết khẩu hiệu. </a:t>
            </a:r>
          </a:p>
          <a:p>
            <a:pPr algn="l"/>
            <a:r>
              <a:rPr lang="en-US" sz="2400" u="sng"/>
              <a:t>3.Chương trình cụ thể</a:t>
            </a:r>
            <a:r>
              <a:rPr lang="en-US" sz="2400" b="0"/>
              <a:t>:</a:t>
            </a:r>
          </a:p>
          <a:p>
            <a:pPr algn="l"/>
            <a:r>
              <a:rPr lang="en-US" sz="2400" b="0"/>
              <a:t>- Tất cả đội viên tập trung về trường lúc 7 giờ ngày 29/1/2016.</a:t>
            </a:r>
          </a:p>
          <a:p>
            <a:pPr algn="l"/>
            <a:r>
              <a:rPr lang="en-US" sz="2400" b="0"/>
              <a:t>- Đi tuyên truyền theo tuyến quốc lộ  . Điểm kết thúc tại hội trường tổ dân phố 1.</a:t>
            </a:r>
          </a:p>
          <a:p>
            <a:pPr algn="l"/>
            <a:r>
              <a:rPr lang="en-US" sz="2400" b="0"/>
              <a:t>- Tổng kết, nhận xét, tuyên dương tại hội trường tổ dân phố 1.</a:t>
            </a:r>
          </a:p>
        </p:txBody>
      </p:sp>
    </p:spTree>
    <p:extLst>
      <p:ext uri="{BB962C8B-B14F-4D97-AF65-F5344CB8AC3E}">
        <p14:creationId xmlns:p14="http://schemas.microsoft.com/office/powerpoint/2010/main" val="384120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4F8FE-0464-4D50-BDC4-96C863A51524}"/>
              </a:ext>
            </a:extLst>
          </p:cNvPr>
          <p:cNvSpPr txBox="1"/>
          <p:nvPr/>
        </p:nvSpPr>
        <p:spPr>
          <a:xfrm>
            <a:off x="1219200" y="1981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CHƯƠNG TRÌNH HỘI TRAI CHÚNG EM TIẾN BƯỚC LÊN ĐOÀN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3BB4C-BFE7-463F-AF9D-BBE6C88FAD19}"/>
              </a:ext>
            </a:extLst>
          </p:cNvPr>
          <p:cNvSpPr txBox="1"/>
          <p:nvPr/>
        </p:nvSpPr>
        <p:spPr>
          <a:xfrm>
            <a:off x="876300" y="2706470"/>
            <a:ext cx="6096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 Mục đích :</a:t>
            </a:r>
          </a:p>
          <a:p>
            <a:r>
              <a:rPr lang="vi-VN" dirty="0"/>
              <a:t>Vui chơi cùng tham gia các hoạt động chào mừng ngày thành lập Đoàn 26 -3 </a:t>
            </a:r>
          </a:p>
          <a:p>
            <a:pPr marL="285750" indent="-285750">
              <a:buFontTx/>
              <a:buChar char="-"/>
            </a:pPr>
            <a:r>
              <a:rPr lang="vi-VN" dirty="0"/>
              <a:t>Gắn bó thêm với bạn bè ,rèn luyện ý thưc tinh thần tập thể </a:t>
            </a:r>
          </a:p>
          <a:p>
            <a:r>
              <a:rPr lang="vi-VN" b="1" dirty="0"/>
              <a:t>2 Công việc phân cô</a:t>
            </a:r>
            <a:r>
              <a:rPr lang="vi-VN" dirty="0"/>
              <a:t>ng :</a:t>
            </a:r>
          </a:p>
          <a:p>
            <a:pPr marL="285750" indent="-285750">
              <a:buFontTx/>
              <a:buChar char="-"/>
            </a:pPr>
            <a:r>
              <a:rPr lang="vi-VN" dirty="0"/>
              <a:t>Lập ban chỉ huy Như Quỳnh (lớp trưởng), Hoàng (lớp phó ) , 3 tổ trưởng </a:t>
            </a:r>
          </a:p>
          <a:p>
            <a:r>
              <a:rPr lang="vi-VN" dirty="0"/>
              <a:t>Chuẩn bị :</a:t>
            </a:r>
          </a:p>
          <a:p>
            <a:r>
              <a:rPr lang="vi-VN" dirty="0"/>
              <a:t>+Lều trại :3 lều cho 3 tổ , que ,dây buộc ,phông , người mang vác ... Chỉ huy là Ân (TTtổ 1)</a:t>
            </a:r>
          </a:p>
          <a:p>
            <a:r>
              <a:rPr lang="vi-VN" dirty="0"/>
              <a:t>+ Dụng cụ chơi thể thao , bóng đá ,cầu lông , dây thừng ,dây nhựa ... Chỉ huy là Ánh (TTtổ 2)</a:t>
            </a:r>
          </a:p>
          <a:p>
            <a:r>
              <a:rPr lang="vi-VN" dirty="0"/>
              <a:t>+Trang phục ,đạo cụ ,các tiết mục văn nghệ, chỉ ca là Nhi (quản ca)</a:t>
            </a:r>
          </a:p>
          <a:p>
            <a:r>
              <a:rPr lang="vi-VN" dirty="0"/>
              <a:t>+đồ ăn :Mỗi bạn mang 1 chai nước ,bánh mì ,kẹo ..</a:t>
            </a:r>
          </a:p>
          <a:p>
            <a:r>
              <a:rPr lang="vi-VN" dirty="0"/>
              <a:t>+ Túi thuốc : bông băng là Linh (TTtổ 3)</a:t>
            </a:r>
          </a:p>
          <a:p>
            <a:r>
              <a:rPr lang="vi-VN" b="1" dirty="0"/>
              <a:t>3 Tiến trình </a:t>
            </a:r>
            <a:r>
              <a:rPr lang="vi-VN" dirty="0"/>
              <a:t>:</a:t>
            </a:r>
          </a:p>
          <a:p>
            <a:pPr marL="285750" indent="-285750">
              <a:buFontTx/>
              <a:buChar char="-"/>
            </a:pPr>
            <a:r>
              <a:rPr lang="vi-VN" dirty="0"/>
              <a:t>Chiều thứ 6 : Ban chỉ huy đi thuê lều mang về lớp </a:t>
            </a:r>
          </a:p>
          <a:p>
            <a:pPr marL="285750" indent="-285750">
              <a:buFontTx/>
              <a:buChar char="-"/>
            </a:pPr>
            <a:r>
              <a:rPr lang="vi-VN" dirty="0"/>
              <a:t>Sáng thứ 7 tiến hành cắm trại </a:t>
            </a:r>
          </a:p>
          <a:p>
            <a:r>
              <a:rPr lang="vi-VN" dirty="0"/>
              <a:t>+7h có mặt tại phòng học lớp 5D, kiểm tra lại sự chuẩn bị </a:t>
            </a:r>
          </a:p>
          <a:p>
            <a:r>
              <a:rPr lang="vi-VN" dirty="0"/>
              <a:t>+7h30 đến 8h30 Ban chỉ huy nhận vị trí cắm trại của lớp. Tổ trưởng tổ chỉ huy việc dựng lều . Các thành viên xếp đồ ăn vào lều, trang trí lều.</a:t>
            </a:r>
          </a:p>
          <a:p>
            <a:r>
              <a:rPr lang="vi-VN" dirty="0"/>
              <a:t>+9h đến 11h30:Dự khai mạc hội trại của trường, thi thể thao ,văn nghệ .</a:t>
            </a:r>
          </a:p>
          <a:p>
            <a:r>
              <a:rPr lang="vi-VN" dirty="0"/>
              <a:t>+12h đến 12h30 ăn trưa nghỉ trưa</a:t>
            </a:r>
          </a:p>
          <a:p>
            <a:r>
              <a:rPr lang="vi-VN" dirty="0"/>
              <a:t>+13h đến 16h30 : Thi thể thao văn nghệ , chấm trại .</a:t>
            </a:r>
          </a:p>
          <a:p>
            <a:r>
              <a:rPr lang="vi-VN" dirty="0"/>
              <a:t>+17h đến 17h30 :Dự tổng kết hội trại </a:t>
            </a:r>
          </a:p>
          <a:p>
            <a:r>
              <a:rPr lang="vi-VN" dirty="0"/>
              <a:t>+ 17h30 thu dọn lều trại ,ra về </a:t>
            </a:r>
          </a:p>
        </p:txBody>
      </p:sp>
    </p:spTree>
    <p:extLst>
      <p:ext uri="{BB962C8B-B14F-4D97-AF65-F5344CB8AC3E}">
        <p14:creationId xmlns:p14="http://schemas.microsoft.com/office/powerpoint/2010/main" val="176046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236663" y="238124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cs typeface="Times New Roman" pitchFamily="18" charset="0"/>
              </a:rPr>
              <a:t>Thứ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vi-VN" b="0" dirty="0">
                <a:cs typeface="Times New Roman" pitchFamily="18" charset="0"/>
              </a:rPr>
              <a:t>năm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ngày</a:t>
            </a:r>
            <a:r>
              <a:rPr lang="en-US" b="0" dirty="0">
                <a:cs typeface="Times New Roman" pitchFamily="18" charset="0"/>
              </a:rPr>
              <a:t> 1</a:t>
            </a:r>
            <a:r>
              <a:rPr lang="vi-VN" b="0" dirty="0">
                <a:cs typeface="Times New Roman" pitchFamily="18" charset="0"/>
              </a:rPr>
              <a:t>0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tháng</a:t>
            </a:r>
            <a:r>
              <a:rPr lang="en-US" b="0" dirty="0">
                <a:cs typeface="Times New Roman" pitchFamily="18" charset="0"/>
              </a:rPr>
              <a:t> 2 </a:t>
            </a:r>
            <a:r>
              <a:rPr lang="en-US" b="0" dirty="0" err="1">
                <a:cs typeface="Times New Roman" pitchFamily="18" charset="0"/>
              </a:rPr>
              <a:t>năm</a:t>
            </a:r>
            <a:r>
              <a:rPr lang="en-US" b="0" dirty="0">
                <a:cs typeface="Times New Roman" pitchFamily="18" charset="0"/>
              </a:rPr>
              <a:t> 2022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/>
              <a:t>    </a:t>
            </a: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362200" y="21478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38200" y="2147888"/>
            <a:ext cx="6934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chemeClr val="tx1"/>
                </a:solidFill>
              </a:rPr>
              <a:t>Câu</a:t>
            </a:r>
            <a:r>
              <a:rPr lang="en-US" sz="3200" b="0" u="sng" dirty="0">
                <a:solidFill>
                  <a:schemeClr val="tx1"/>
                </a:solidFill>
              </a:rPr>
              <a:t> 1 </a:t>
            </a:r>
            <a:r>
              <a:rPr lang="en-US" sz="3200" b="0" dirty="0">
                <a:solidFill>
                  <a:schemeClr val="tx1"/>
                </a:solidFill>
              </a:rPr>
              <a:t>: </a:t>
            </a:r>
            <a:r>
              <a:rPr lang="en-US" sz="3200" b="0" dirty="0" err="1">
                <a:solidFill>
                  <a:schemeClr val="tx1"/>
                </a:solidFill>
              </a:rPr>
              <a:t>Hãy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nêu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cấu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tạo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của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ch</a:t>
            </a:r>
            <a:r>
              <a:rPr lang="en-US" b="0" dirty="0" err="1">
                <a:solidFill>
                  <a:schemeClr val="tx1"/>
                </a:solidFill>
              </a:rPr>
              <a:t>ương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trình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động</a:t>
            </a:r>
            <a:r>
              <a:rPr lang="en-US" sz="3200" b="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36663" y="3419475"/>
            <a:ext cx="7069137" cy="2801938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/>
              <a:t>Chương trình hoạt động gồm có 3 phần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1. Mục đích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2. Phân công chuẩn bị.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3. Chương trình cụ thể.</a:t>
            </a:r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3810000" y="1447800"/>
            <a:ext cx="273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49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1" grpId="0" animBg="1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0" u="sng">
                <a:solidFill>
                  <a:srgbClr val="CC3300"/>
                </a:solidFill>
              </a:rPr>
              <a:t>Hoạt động 3</a:t>
            </a:r>
            <a:r>
              <a:rPr lang="en-US" sz="3600" b="0">
                <a:solidFill>
                  <a:srgbClr val="CC3300"/>
                </a:solidFill>
              </a:rPr>
              <a:t>:</a:t>
            </a:r>
            <a:r>
              <a:rPr lang="en-US" sz="3600" b="0">
                <a:solidFill>
                  <a:schemeClr val="tx2"/>
                </a:solidFill>
              </a:rPr>
              <a:t> </a:t>
            </a:r>
            <a:r>
              <a:rPr lang="en-US" sz="3600" b="0">
                <a:solidFill>
                  <a:schemeClr val="accent2"/>
                </a:solidFill>
              </a:rPr>
              <a:t>Trò chơi “ </a:t>
            </a:r>
            <a:r>
              <a:rPr lang="en-US" sz="3200" b="0">
                <a:solidFill>
                  <a:srgbClr val="333300"/>
                </a:solidFill>
              </a:rPr>
              <a:t>Xem tranh đoán tên chương trình hoạt động”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3527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pitchFamily="18" charset="0"/>
              </a:rPr>
              <a:t>TUYÊN TRUYỀN PHÒNG CHỐNG CHÁY, NỔ</a:t>
            </a:r>
          </a:p>
        </p:txBody>
      </p:sp>
      <p:grpSp>
        <p:nvGrpSpPr>
          <p:cNvPr id="23555" name="Group 41"/>
          <p:cNvGrpSpPr>
            <a:grpSpLocks/>
          </p:cNvGrpSpPr>
          <p:nvPr/>
        </p:nvGrpSpPr>
        <p:grpSpPr bwMode="auto">
          <a:xfrm>
            <a:off x="381000" y="1149350"/>
            <a:ext cx="8382000" cy="5251450"/>
            <a:chOff x="431" y="1200"/>
            <a:chExt cx="4808" cy="2684"/>
          </a:xfrm>
        </p:grpSpPr>
        <p:pic>
          <p:nvPicPr>
            <p:cNvPr id="23556" name="Picture 37" descr="phong ch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9" descr="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0" descr="binh ch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8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pitchFamily="18" charset="0"/>
              </a:rPr>
              <a:t>TUYÊN TRUYỀN AN TOÀN GIAO THÔNG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81534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85800" y="1066800"/>
            <a:ext cx="48768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pitchFamily="18" charset="0"/>
              </a:rPr>
              <a:t>TUYÊN TRUYỀN BẢO VỆ MÔI TRƯỜNG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10800000">
            <a:off x="533400" y="609600"/>
            <a:ext cx="8610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58000" cy="46132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66FFFF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>
                <a:latin typeface="Arial" charset="0"/>
              </a:rPr>
              <a:t> </a:t>
            </a:r>
            <a:r>
              <a:rPr lang="en-US" sz="3000" b="0"/>
              <a:t>Ho</a:t>
            </a:r>
            <a:r>
              <a:rPr lang="en-US" b="0"/>
              <a:t>àn chỉnh lại chương trình hoạt động đã viết ở lớp , viết lại vào vở</a:t>
            </a:r>
            <a:r>
              <a:rPr lang="en-US" sz="3000" b="0"/>
              <a:t>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/>
              <a:t>Xem l</a:t>
            </a:r>
            <a:r>
              <a:rPr lang="en-US" b="0"/>
              <a:t>ại đề bài và yêu cầu của tiết tập làm văn trước để chuẩn bị cho tiết trả bài văn kể chuyện.</a:t>
            </a: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sz="3000" b="0">
              <a:latin typeface="Arial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486275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48"/>
              </a:avLst>
            </a:prstTxWarp>
          </a:bodyPr>
          <a:lstStyle/>
          <a:p>
            <a:r>
              <a:rPr lang="en-US" sz="9600" kern="10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Về nhà</a:t>
            </a:r>
          </a:p>
        </p:txBody>
      </p:sp>
      <p:pic>
        <p:nvPicPr>
          <p:cNvPr id="26629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34025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 descr="68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96000"/>
            <a:ext cx="685800" cy="762000"/>
          </a:xfrm>
          <a:prstGeom prst="actionButtonHom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E6343-8659-40A6-B5DA-14ABF4979E3B}"/>
              </a:ext>
            </a:extLst>
          </p:cNvPr>
          <p:cNvSpPr txBox="1"/>
          <p:nvPr/>
        </p:nvSpPr>
        <p:spPr>
          <a:xfrm>
            <a:off x="24384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Thứ sáu ngày 11 tháng 2 năm 2022</a:t>
            </a:r>
          </a:p>
          <a:p>
            <a:endParaRPr lang="vi-VN" dirty="0"/>
          </a:p>
          <a:p>
            <a:r>
              <a:rPr lang="vi-VN" dirty="0"/>
              <a:t>             TẬP LÀM VĂN </a:t>
            </a:r>
          </a:p>
          <a:p>
            <a:r>
              <a:rPr lang="vi-VN" dirty="0"/>
              <a:t>TRẢ BÀI VĂN TẢ NGƯỜI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" y="3008313"/>
            <a:ext cx="8610600" cy="1384300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/>
              <a:t>Lập chương trình hoạt động là một kĩ năng rất cần thiết, rèn luyện  cho con người có khả năng tổ chức công việc hợp lí, có khoa học.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" y="2162175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u="sng"/>
              <a:t>Câu 2 </a:t>
            </a:r>
            <a:r>
              <a:rPr lang="en-US" b="0"/>
              <a:t>: Nêu tác dụng của việc lập chương trình hoạt động ?</a:t>
            </a:r>
          </a:p>
        </p:txBody>
      </p:sp>
    </p:spTree>
    <p:extLst>
      <p:ext uri="{BB962C8B-B14F-4D97-AF65-F5344CB8AC3E}">
        <p14:creationId xmlns:p14="http://schemas.microsoft.com/office/powerpoint/2010/main" val="3976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allAtOnce" animBg="1"/>
      <p:bldP spid="440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23900" y="1752600"/>
            <a:ext cx="8153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 u="sng">
                <a:solidFill>
                  <a:schemeClr val="tx1"/>
                </a:solidFill>
              </a:rPr>
              <a:t>Đề bài </a:t>
            </a:r>
            <a:r>
              <a:rPr lang="en-US" sz="2400" b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Để hưởng ứng phong trào “Em là chiến sĩ nhỏ”, ban chỉ huy liên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 đội trường em dự kiến tổ chức một số hoạt động sau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1. Tuần hành tuyên truyền về an toàn giao thông.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2. Triển lãm về an toàn giao thông.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3. Thi vẽ tranh, sáng tác thơ, truyện về an toàn giao thông.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4. Phát thanh tuyên truyền về phòng cháy, chữa cháy.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5. Thăm các chú công an giao thông hoặc công an biên phòng.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Em hãy lập chương trình cho một trong các hoạt động trên.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763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4865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qua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00213"/>
            <a:ext cx="450056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87450" y="6037263"/>
            <a:ext cx="7304088" cy="5492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Tuần hành tuyên truyền về an toàn giao thông</a:t>
            </a: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4716463" y="1700213"/>
            <a:ext cx="4427537" cy="4090987"/>
            <a:chOff x="2744" y="1344"/>
            <a:chExt cx="2858" cy="2248"/>
          </a:xfrm>
        </p:grpSpPr>
        <p:pic>
          <p:nvPicPr>
            <p:cNvPr id="6152" name="Picture 20" descr="IMG_0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344"/>
              <a:ext cx="285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21"/>
            <p:cNvGrpSpPr>
              <a:grpSpLocks/>
            </p:cNvGrpSpPr>
            <p:nvPr/>
          </p:nvGrpSpPr>
          <p:grpSpPr bwMode="auto">
            <a:xfrm>
              <a:off x="2752" y="1613"/>
              <a:ext cx="2830" cy="423"/>
              <a:chOff x="1111" y="1389"/>
              <a:chExt cx="3856" cy="557"/>
            </a:xfrm>
          </p:grpSpPr>
          <p:grpSp>
            <p:nvGrpSpPr>
              <p:cNvPr id="6154" name="Group 22"/>
              <p:cNvGrpSpPr>
                <a:grpSpLocks/>
              </p:cNvGrpSpPr>
              <p:nvPr/>
            </p:nvGrpSpPr>
            <p:grpSpPr bwMode="auto">
              <a:xfrm>
                <a:off x="1429" y="1402"/>
                <a:ext cx="3311" cy="544"/>
                <a:chOff x="1429" y="1434"/>
                <a:chExt cx="3311" cy="544"/>
              </a:xfrm>
            </p:grpSpPr>
            <p:sp>
              <p:nvSpPr>
                <p:cNvPr id="6159" name="AutoShape 23"/>
                <p:cNvSpPr>
                  <a:spLocks noChangeArrowheads="1"/>
                </p:cNvSpPr>
                <p:nvPr/>
              </p:nvSpPr>
              <p:spPr bwMode="auto">
                <a:xfrm>
                  <a:off x="1429" y="1434"/>
                  <a:ext cx="3311" cy="527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FF00"/>
                    </a:solidFill>
                    <a:latin typeface=".VnTimeH" pitchFamily="34" charset="0"/>
                  </a:endParaRPr>
                </a:p>
              </p:txBody>
            </p:sp>
            <p:sp>
              <p:nvSpPr>
                <p:cNvPr id="6160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1434"/>
                  <a:ext cx="2766" cy="5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Wave1">
                    <a:avLst>
                      <a:gd name="adj1" fmla="val 13005"/>
                      <a:gd name="adj2" fmla="val 0"/>
                    </a:avLst>
                  </a:prstTxWarp>
                </a:bodyPr>
                <a:lstStyle/>
                <a:p>
                  <a:r>
                    <a:rPr lang="vi-VN" sz="3600" kern="10"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Hưởng ứng tháng ATGT   P, Thuận Giao </a:t>
                  </a:r>
                  <a:endParaRPr lang="en-US" sz="3600" kern="10">
                    <a:solidFill>
                      <a:srgbClr val="FFFF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6155" name="Line 25"/>
              <p:cNvSpPr>
                <a:spLocks noChangeShapeType="1"/>
              </p:cNvSpPr>
              <p:nvPr/>
            </p:nvSpPr>
            <p:spPr bwMode="auto">
              <a:xfrm flipV="1">
                <a:off x="4740" y="1389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26"/>
              <p:cNvSpPr>
                <a:spLocks noChangeShapeType="1"/>
              </p:cNvSpPr>
              <p:nvPr/>
            </p:nvSpPr>
            <p:spPr bwMode="auto">
              <a:xfrm flipV="1">
                <a:off x="4740" y="1752"/>
                <a:ext cx="2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27"/>
              <p:cNvSpPr>
                <a:spLocks noChangeShapeType="1"/>
              </p:cNvSpPr>
              <p:nvPr/>
            </p:nvSpPr>
            <p:spPr bwMode="auto">
              <a:xfrm flipH="1" flipV="1">
                <a:off x="1111" y="1434"/>
                <a:ext cx="31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28"/>
              <p:cNvSpPr>
                <a:spLocks noChangeShapeType="1"/>
              </p:cNvSpPr>
              <p:nvPr/>
            </p:nvSpPr>
            <p:spPr bwMode="auto">
              <a:xfrm flipH="1" flipV="1">
                <a:off x="1111" y="1760"/>
                <a:ext cx="31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0406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HỘI THI VẼ TRANH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“TUYÊN TRUYỀN AN TOÀN GIAO THÔNG”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 descr="img_0040_832391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62000" y="12287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58825" y="6307138"/>
            <a:ext cx="7488238" cy="5492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Triễn lãm tranh về an toàn giao thông</a:t>
            </a:r>
          </a:p>
        </p:txBody>
      </p:sp>
    </p:spTree>
    <p:extLst>
      <p:ext uri="{BB962C8B-B14F-4D97-AF65-F5344CB8AC3E}">
        <p14:creationId xmlns:p14="http://schemas.microsoft.com/office/powerpoint/2010/main" val="13662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684213" y="6165850"/>
            <a:ext cx="7632700" cy="6921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latin typeface=".VnTime" pitchFamily="34" charset="0"/>
              </a:rPr>
              <a:t>Tuy</a:t>
            </a:r>
            <a:r>
              <a:rPr lang="en-US">
                <a:solidFill>
                  <a:srgbClr val="FFFF00"/>
                </a:solidFill>
              </a:rPr>
              <a:t>ên truyền phòng cháy, ch</a:t>
            </a:r>
            <a:r>
              <a:rPr lang="en-US" sz="2400">
                <a:solidFill>
                  <a:srgbClr val="FFFF00"/>
                </a:solidFill>
              </a:rPr>
              <a:t>ữ</a:t>
            </a:r>
            <a:r>
              <a:rPr lang="en-US">
                <a:solidFill>
                  <a:srgbClr val="FFFF00"/>
                </a:solidFill>
              </a:rPr>
              <a:t>a cháy</a:t>
            </a:r>
          </a:p>
        </p:txBody>
      </p:sp>
      <p:grpSp>
        <p:nvGrpSpPr>
          <p:cNvPr id="9219" name="Group 41"/>
          <p:cNvGrpSpPr>
            <a:grpSpLocks/>
          </p:cNvGrpSpPr>
          <p:nvPr/>
        </p:nvGrpSpPr>
        <p:grpSpPr bwMode="auto">
          <a:xfrm>
            <a:off x="533400" y="1755775"/>
            <a:ext cx="8382000" cy="4260850"/>
            <a:chOff x="431" y="1200"/>
            <a:chExt cx="4808" cy="2684"/>
          </a:xfrm>
        </p:grpSpPr>
        <p:pic>
          <p:nvPicPr>
            <p:cNvPr id="9223" name="Picture 37" descr="phong ch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663" y="1661"/>
              <a:ext cx="2585" cy="32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.VnTimeH" pitchFamily="34" charset="0"/>
                </a:rPr>
                <a:t>tUÇN LÔ</a:t>
              </a:r>
            </a:p>
            <a:p>
              <a:pPr eaLnBrk="1" hangingPunct="1"/>
              <a:r>
                <a:rPr lang="en-US" sz="1400">
                  <a:latin typeface=".VnTimeH" pitchFamily="34" charset="0"/>
                </a:rPr>
                <a:t>tUY£N TRUYÒN PHßNG CH¸Y, </a:t>
              </a:r>
              <a:r>
                <a:rPr lang="en-US" sz="1400"/>
                <a:t>CHỮA</a:t>
              </a:r>
              <a:r>
                <a:rPr lang="en-US" sz="1400">
                  <a:latin typeface=".VnTimeH" pitchFamily="34" charset="0"/>
                </a:rPr>
                <a:t> CH¸Y</a:t>
              </a:r>
              <a:endParaRPr lang="en-US" sz="1400"/>
            </a:p>
          </p:txBody>
        </p:sp>
        <p:pic>
          <p:nvPicPr>
            <p:cNvPr id="9225" name="Picture 39" descr="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40" descr="binh ch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570"/>
              <a:ext cx="5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408113" y="6172200"/>
            <a:ext cx="6480175" cy="6762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</a:rPr>
              <a:t>Thăm các chú công an biên phòng </a:t>
            </a:r>
          </a:p>
        </p:txBody>
      </p:sp>
      <p:pic>
        <p:nvPicPr>
          <p:cNvPr id="10243" name="Picture 16" descr="bien ph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1497</Words>
  <Application>Microsoft Office PowerPoint</Application>
  <PresentationFormat>On-screen Show (4:3)</PresentationFormat>
  <Paragraphs>148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.VnTime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HỘI THI VẼ TRANH  “TUYÊN TRUYỀN AN TOÀN GIAO THÔNG”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TUYÊN TRUYỀN PHÒNG CHỐNG CHÁY, NỔ</vt:lpstr>
      <vt:lpstr>TUYÊN TRUYỀN AN TOÀN GIAO THÔNG</vt:lpstr>
      <vt:lpstr>TUYÊN TRUYỀN BẢO VỆ MÔI TRƯỜNG</vt:lpstr>
      <vt:lpstr>PowerPoint Presentation</vt:lpstr>
      <vt:lpstr>PowerPoint Presentation</vt:lpstr>
    </vt:vector>
  </TitlesOfParts>
  <Company>R.D.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R.D.</dc:creator>
  <cp:lastModifiedBy>Admin</cp:lastModifiedBy>
  <cp:revision>19</cp:revision>
  <dcterms:created xsi:type="dcterms:W3CDTF">2016-01-27T01:33:31Z</dcterms:created>
  <dcterms:modified xsi:type="dcterms:W3CDTF">2025-12-04T06:47:05Z</dcterms:modified>
</cp:coreProperties>
</file>