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28"/>
  </p:notesMasterIdLst>
  <p:sldIdLst>
    <p:sldId id="295" r:id="rId2"/>
    <p:sldId id="290" r:id="rId3"/>
    <p:sldId id="291" r:id="rId4"/>
    <p:sldId id="292" r:id="rId5"/>
    <p:sldId id="293" r:id="rId6"/>
    <p:sldId id="294" r:id="rId7"/>
    <p:sldId id="399" r:id="rId8"/>
    <p:sldId id="274" r:id="rId9"/>
    <p:sldId id="401" r:id="rId10"/>
    <p:sldId id="406" r:id="rId11"/>
    <p:sldId id="264" r:id="rId12"/>
    <p:sldId id="277" r:id="rId13"/>
    <p:sldId id="281" r:id="rId14"/>
    <p:sldId id="282" r:id="rId15"/>
    <p:sldId id="407" r:id="rId16"/>
    <p:sldId id="283" r:id="rId17"/>
    <p:sldId id="284" r:id="rId18"/>
    <p:sldId id="285" r:id="rId19"/>
    <p:sldId id="403" r:id="rId20"/>
    <p:sldId id="405" r:id="rId21"/>
    <p:sldId id="267" r:id="rId22"/>
    <p:sldId id="269" r:id="rId23"/>
    <p:sldId id="391" r:id="rId24"/>
    <p:sldId id="278" r:id="rId25"/>
    <p:sldId id="402" r:id="rId26"/>
    <p:sldId id="30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94660"/>
  </p:normalViewPr>
  <p:slideViewPr>
    <p:cSldViewPr snapToGrid="0">
      <p:cViewPr varScale="1">
        <p:scale>
          <a:sx n="56" d="100"/>
          <a:sy n="56" d="100"/>
        </p:scale>
        <p:origin x="87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1AD72-A0A8-4AA0-AC94-B1B82484D0F0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9CD97-91D1-4C34-8223-02825A514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76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9E81-344C-4321-94B1-D1CF524DFD6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97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5E24-0492-4413-BBC8-A055B0947A3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11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F361BCF-9548-41EE-B1F9-A9330D584BE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712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3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25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48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50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5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82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56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39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61BCF-9548-41EE-B1F9-A9330D584BE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1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F361BCF-9548-41EE-B1F9-A9330D584BE2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71E1049-78AA-46B2-B9B5-BBB0ED82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0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hyperlink" Target="http://www.yaho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ing.com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12" Type="http://schemas.openxmlformats.org/officeDocument/2006/relationships/slide" Target="slide1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slide" Target="slide1.xml"/><Relationship Id="rId4" Type="http://schemas.openxmlformats.org/officeDocument/2006/relationships/slide" Target="slide6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11.wmf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10.wmf"/><Relationship Id="rId5" Type="http://schemas.openxmlformats.org/officeDocument/2006/relationships/slide" Target="slide2.xml"/><Relationship Id="rId15" Type="http://schemas.openxmlformats.org/officeDocument/2006/relationships/image" Target="../media/image12.wmf"/><Relationship Id="rId10" Type="http://schemas.openxmlformats.org/officeDocument/2006/relationships/oleObject" Target="../embeddings/oleObject2.bin"/><Relationship Id="rId4" Type="http://schemas.openxmlformats.org/officeDocument/2006/relationships/audio" Target="../media/audio3.wav"/><Relationship Id="rId9" Type="http://schemas.openxmlformats.org/officeDocument/2006/relationships/image" Target="../media/image9.wmf"/><Relationship Id="rId1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8.jpeg"/><Relationship Id="rId5" Type="http://schemas.openxmlformats.org/officeDocument/2006/relationships/slide" Target="slide2.xml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wmf"/><Relationship Id="rId3" Type="http://schemas.openxmlformats.org/officeDocument/2006/relationships/audio" Target="../media/audio2.wav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1" Type="http://schemas.openxmlformats.org/officeDocument/2006/relationships/video" Target="NULL" TargetMode="Externa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5.wmf"/><Relationship Id="rId5" Type="http://schemas.openxmlformats.org/officeDocument/2006/relationships/slide" Target="slide2.xml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6.bin"/><Relationship Id="rId4" Type="http://schemas.openxmlformats.org/officeDocument/2006/relationships/audio" Target="../media/audio3.wav"/><Relationship Id="rId9" Type="http://schemas.openxmlformats.org/officeDocument/2006/relationships/image" Target="../media/image8.jpeg"/><Relationship Id="rId1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71308D11-58FA-4D0F-A202-11CCAD708DF0}"/>
              </a:ext>
            </a:extLst>
          </p:cNvPr>
          <p:cNvSpPr/>
          <p:nvPr/>
        </p:nvSpPr>
        <p:spPr>
          <a:xfrm>
            <a:off x="3304443" y="1881555"/>
            <a:ext cx="5410200" cy="3868615"/>
          </a:xfrm>
          <a:prstGeom prst="cloud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92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692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7" name="Action Button: Hom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0BD14411-148D-49CB-BE40-68540F1CAAFE}"/>
              </a:ext>
            </a:extLst>
          </p:cNvPr>
          <p:cNvSpPr/>
          <p:nvPr/>
        </p:nvSpPr>
        <p:spPr>
          <a:xfrm>
            <a:off x="9296400" y="6101863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EE6B31-BA95-4AF6-BCDC-258312E52F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123" y="294543"/>
            <a:ext cx="2637692" cy="263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5737A-4E76-30B2-7925-522686B03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201401-CAC1-977C-10CD-FC3C31EB904C}"/>
              </a:ext>
            </a:extLst>
          </p:cNvPr>
          <p:cNvSpPr/>
          <p:nvPr/>
        </p:nvSpPr>
        <p:spPr>
          <a:xfrm>
            <a:off x="560070" y="1155236"/>
            <a:ext cx="11384280" cy="2565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669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sgk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cặp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đôi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lờ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hỏi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indent="-22669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1</a:t>
            </a:r>
            <a:r>
              <a:rPr lang="vi-VN" sz="32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Em hãy kể tên một số máy tìm kiếm mà em </a:t>
            </a:r>
            <a:r>
              <a:rPr lang="vi-VN" sz="3200">
                <a:latin typeface="+mj-lt"/>
                <a:ea typeface="VNI-Times" pitchFamily="2" charset="0"/>
                <a:cs typeface="Times New Roman" panose="02020603050405020304" pitchFamily="18" charset="0"/>
              </a:rPr>
              <a:t>biết?</a:t>
            </a:r>
            <a:endParaRPr lang="en-US" sz="32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9DFBBAF1-2608-BF18-8B00-31673E5E8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12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F701756-20C2-971B-0775-65998C226B33}"/>
              </a:ext>
            </a:extLst>
          </p:cNvPr>
          <p:cNvSpPr/>
          <p:nvPr/>
        </p:nvSpPr>
        <p:spPr>
          <a:xfrm>
            <a:off x="3225801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</a:p>
        </p:txBody>
      </p:sp>
    </p:spTree>
    <p:extLst>
      <p:ext uri="{BB962C8B-B14F-4D97-AF65-F5344CB8AC3E}">
        <p14:creationId xmlns:p14="http://schemas.microsoft.com/office/powerpoint/2010/main" val="7437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FED69D-5E3B-411E-A2B1-65C9A7FE563E}"/>
              </a:ext>
            </a:extLst>
          </p:cNvPr>
          <p:cNvSpPr/>
          <p:nvPr/>
        </p:nvSpPr>
        <p:spPr>
          <a:xfrm>
            <a:off x="560070" y="1155236"/>
            <a:ext cx="11384280" cy="4196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669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sgk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cặp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đôi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lờ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hỏi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indent="-22669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u="sng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</a:t>
            </a:r>
            <a:r>
              <a:rPr lang="vi-VN" sz="32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 Một số lưu ý mà người sử dụng cần biết khi tìm kiếm thông tin là gì?</a:t>
            </a:r>
            <a:endParaRPr lang="en-US" sz="32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indent="-22669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200" u="sng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Câu 3</a:t>
            </a:r>
            <a:r>
              <a:rPr lang="vi-VN" sz="3200" dirty="0">
                <a:latin typeface="+mj-lt"/>
                <a:ea typeface="VNI-Times" pitchFamily="2" charset="0"/>
                <a:cs typeface="Times New Roman" panose="02020603050405020304" pitchFamily="18" charset="0"/>
              </a:rPr>
              <a:t>: Kết quả khi sử dụng máy tìm kiếm là gì?</a:t>
            </a:r>
            <a:endParaRPr lang="en-US" sz="3200" dirty="0">
              <a:latin typeface="+mj-lt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12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3225801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</a:p>
        </p:txBody>
      </p:sp>
    </p:spTree>
    <p:extLst>
      <p:ext uri="{BB962C8B-B14F-4D97-AF65-F5344CB8AC3E}">
        <p14:creationId xmlns:p14="http://schemas.microsoft.com/office/powerpoint/2010/main" val="18245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4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E7A521-C5EC-419E-B951-B372BC5E3355}"/>
              </a:ext>
            </a:extLst>
          </p:cNvPr>
          <p:cNvSpPr/>
          <p:nvPr/>
        </p:nvSpPr>
        <p:spPr>
          <a:xfrm>
            <a:off x="800099" y="3577155"/>
            <a:ext cx="112258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B74034-95DB-4535-8935-B3F33BE067FA}"/>
              </a:ext>
            </a:extLst>
          </p:cNvPr>
          <p:cNvSpPr/>
          <p:nvPr/>
        </p:nvSpPr>
        <p:spPr>
          <a:xfrm>
            <a:off x="800099" y="2241099"/>
            <a:ext cx="112258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www.yahoo.com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www.google.</a:t>
            </a:r>
            <a:r>
              <a:rPr lang="en-US" sz="4000" b="1" u="sng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000" b="1" u="sng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en-US" sz="40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.bing.com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C5D626-E041-42E6-B9AD-F61A5DDA3996}"/>
              </a:ext>
            </a:extLst>
          </p:cNvPr>
          <p:cNvSpPr/>
          <p:nvPr/>
        </p:nvSpPr>
        <p:spPr>
          <a:xfrm>
            <a:off x="800099" y="4945508"/>
            <a:ext cx="107215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8248E4-E790-CE85-BBA4-F15BCCA39651}"/>
              </a:ext>
            </a:extLst>
          </p:cNvPr>
          <p:cNvSpPr txBox="1"/>
          <p:nvPr/>
        </p:nvSpPr>
        <p:spPr>
          <a:xfrm>
            <a:off x="646942" y="1078599"/>
            <a:ext cx="6293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CDC5EB-C31A-A431-1AF2-B61EAFE41FF1}"/>
              </a:ext>
            </a:extLst>
          </p:cNvPr>
          <p:cNvSpPr txBox="1"/>
          <p:nvPr/>
        </p:nvSpPr>
        <p:spPr>
          <a:xfrm>
            <a:off x="951808" y="1715272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778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4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767098-E081-4802-8D42-9EA6CAA3F503}"/>
              </a:ext>
            </a:extLst>
          </p:cNvPr>
          <p:cNvSpPr txBox="1"/>
          <p:nvPr/>
        </p:nvSpPr>
        <p:spPr>
          <a:xfrm>
            <a:off x="1307206" y="1604236"/>
            <a:ext cx="2106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C44801-5D4D-4519-9C10-9166A2F010BA}"/>
              </a:ext>
            </a:extLst>
          </p:cNvPr>
          <p:cNvSpPr/>
          <p:nvPr/>
        </p:nvSpPr>
        <p:spPr>
          <a:xfrm>
            <a:off x="575452" y="3380990"/>
            <a:ext cx="11027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0247B4-0E6A-44AD-8AA0-D785AF6FA60B}"/>
              </a:ext>
            </a:extLst>
          </p:cNvPr>
          <p:cNvSpPr/>
          <p:nvPr/>
        </p:nvSpPr>
        <p:spPr>
          <a:xfrm>
            <a:off x="646942" y="2121335"/>
            <a:ext cx="10885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31A0FD-8E72-4806-A612-14F3E645B45D}"/>
              </a:ext>
            </a:extLst>
          </p:cNvPr>
          <p:cNvSpPr/>
          <p:nvPr/>
        </p:nvSpPr>
        <p:spPr>
          <a:xfrm>
            <a:off x="751349" y="4640645"/>
            <a:ext cx="10885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 ”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FBC86C-CEF0-345C-0B5A-539E5C33E1E8}"/>
              </a:ext>
            </a:extLst>
          </p:cNvPr>
          <p:cNvSpPr txBox="1"/>
          <p:nvPr/>
        </p:nvSpPr>
        <p:spPr>
          <a:xfrm>
            <a:off x="646942" y="1078599"/>
            <a:ext cx="6293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</p:spTree>
    <p:extLst>
      <p:ext uri="{BB962C8B-B14F-4D97-AF65-F5344CB8AC3E}">
        <p14:creationId xmlns:p14="http://schemas.microsoft.com/office/powerpoint/2010/main" val="3484600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2" grpId="0"/>
      <p:bldP spid="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2CCCC22-DB4B-4559-816E-086451285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309991"/>
              </p:ext>
            </p:extLst>
          </p:nvPr>
        </p:nvGraphicFramePr>
        <p:xfrm>
          <a:off x="628650" y="2018000"/>
          <a:ext cx="11201400" cy="4371370"/>
        </p:xfrm>
        <a:graphic>
          <a:graphicData uri="http://schemas.openxmlformats.org/drawingml/2006/table">
            <a:tbl>
              <a:tblPr firstRow="1" firstCol="1" bandRow="1"/>
              <a:tblGrid>
                <a:gridCol w="5246065">
                  <a:extLst>
                    <a:ext uri="{9D8B030D-6E8A-4147-A177-3AD203B41FA5}">
                      <a16:colId xmlns:a16="http://schemas.microsoft.com/office/drawing/2014/main" val="4002147816"/>
                    </a:ext>
                  </a:extLst>
                </a:gridCol>
                <a:gridCol w="448624">
                  <a:extLst>
                    <a:ext uri="{9D8B030D-6E8A-4147-A177-3AD203B41FA5}">
                      <a16:colId xmlns:a16="http://schemas.microsoft.com/office/drawing/2014/main" val="908837504"/>
                    </a:ext>
                  </a:extLst>
                </a:gridCol>
                <a:gridCol w="5506711">
                  <a:extLst>
                    <a:ext uri="{9D8B030D-6E8A-4147-A177-3AD203B41FA5}">
                      <a16:colId xmlns:a16="http://schemas.microsoft.com/office/drawing/2014/main" val="1317854052"/>
                    </a:ext>
                  </a:extLst>
                </a:gridCol>
              </a:tblGrid>
              <a:tr h="43713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H1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3000" i="1"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H1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H2</a:t>
                      </a:r>
                      <a:endParaRPr lang="en-US" sz="3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NI-Times" pitchFamily="2" charset="0"/>
                          <a:cs typeface="Times New Roman" panose="02020603050405020304" pitchFamily="18" charset="0"/>
                        </a:rPr>
                        <a:t>H2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355730"/>
                  </a:ext>
                </a:extLst>
              </a:tr>
            </a:tbl>
          </a:graphicData>
        </a:graphic>
      </p:graphicFrame>
      <p:pic>
        <p:nvPicPr>
          <p:cNvPr id="10246" name="Picture 2">
            <a:extLst>
              <a:ext uri="{FF2B5EF4-FFF2-40B4-BE49-F238E27FC236}">
                <a16:creationId xmlns:a16="http://schemas.microsoft.com/office/drawing/2014/main" id="{A23ED9C3-1254-4613-BC83-B641F1F168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41"/>
          <a:stretch>
            <a:fillRect/>
          </a:stretch>
        </p:blipFill>
        <p:spPr bwMode="auto">
          <a:xfrm>
            <a:off x="765810" y="2592599"/>
            <a:ext cx="4918763" cy="33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3">
            <a:extLst>
              <a:ext uri="{FF2B5EF4-FFF2-40B4-BE49-F238E27FC236}">
                <a16:creationId xmlns:a16="http://schemas.microsoft.com/office/drawing/2014/main" id="{C79F10AC-C624-4B92-AC2D-BD9B7130AE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76"/>
          <a:stretch>
            <a:fillRect/>
          </a:stretch>
        </p:blipFill>
        <p:spPr bwMode="auto">
          <a:xfrm>
            <a:off x="6507429" y="2592599"/>
            <a:ext cx="5247078" cy="362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BA7F2908-9798-4B18-B6C2-A0A66700E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810" y="318160"/>
            <a:ext cx="1096137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quan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sát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dưới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rút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ra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nhận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xét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200" b="1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tìm </a:t>
            </a:r>
            <a:r>
              <a:rPr lang="en-US" altLang="en-US" sz="3200" b="1" err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alt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và cho biết sự khác hau của hai hình khi tìm kiếm thông tin là gì?</a:t>
            </a:r>
            <a:endParaRPr lang="vi-V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54BBD5D-D01D-4B78-8659-CE210238F1AE}"/>
              </a:ext>
            </a:extLst>
          </p:cNvPr>
          <p:cNvSpPr/>
          <p:nvPr/>
        </p:nvSpPr>
        <p:spPr>
          <a:xfrm>
            <a:off x="1090232" y="5251858"/>
            <a:ext cx="4594341" cy="7285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12EBE34-4633-467D-9930-67F03B9C1BED}"/>
              </a:ext>
            </a:extLst>
          </p:cNvPr>
          <p:cNvSpPr/>
          <p:nvPr/>
        </p:nvSpPr>
        <p:spPr>
          <a:xfrm>
            <a:off x="6644589" y="5392080"/>
            <a:ext cx="4457179" cy="67972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5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B8FD8-1577-CB58-627F-5095BE122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F20C2FD-4D91-9544-BEF5-31FBCF5F91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053358"/>
              </p:ext>
            </p:extLst>
          </p:nvPr>
        </p:nvGraphicFramePr>
        <p:xfrm>
          <a:off x="674370" y="1805940"/>
          <a:ext cx="11132820" cy="4296014"/>
        </p:xfrm>
        <a:graphic>
          <a:graphicData uri="http://schemas.openxmlformats.org/drawingml/2006/table">
            <a:tbl>
              <a:tblPr firstRow="1" firstCol="1" bandRow="1"/>
              <a:tblGrid>
                <a:gridCol w="5448488">
                  <a:extLst>
                    <a:ext uri="{9D8B030D-6E8A-4147-A177-3AD203B41FA5}">
                      <a16:colId xmlns:a16="http://schemas.microsoft.com/office/drawing/2014/main" val="3316073780"/>
                    </a:ext>
                  </a:extLst>
                </a:gridCol>
                <a:gridCol w="5684332">
                  <a:extLst>
                    <a:ext uri="{9D8B030D-6E8A-4147-A177-3AD203B41FA5}">
                      <a16:colId xmlns:a16="http://schemas.microsoft.com/office/drawing/2014/main" val="502664675"/>
                    </a:ext>
                  </a:extLst>
                </a:gridCol>
              </a:tblGrid>
              <a:tr h="1097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internet</a:t>
                      </a:r>
                      <a:endParaRPr lang="en-US" sz="28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liên kết trỏ đến các trang web có chứa từ khóa đó</a:t>
                      </a:r>
                      <a:endParaRPr lang="en-US" sz="28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6897402"/>
                  </a:ext>
                </a:extLst>
              </a:tr>
              <a:tr h="10500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sách</a:t>
                      </a:r>
                      <a:endParaRPr lang="en-US" sz="28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hẹp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endParaRPr lang="en-US" sz="28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633616"/>
                  </a:ext>
                </a:extLst>
              </a:tr>
              <a:tr h="10979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ngoặc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kép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endParaRPr lang="en-US" sz="28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188486"/>
                  </a:ext>
                </a:extLst>
              </a:tr>
              <a:tr h="10500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Chọn từ khóa phù hợp sẽ giúp</a:t>
                      </a:r>
                      <a:endParaRPr lang="en-US" sz="280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852553"/>
                  </a:ext>
                </a:extLst>
              </a:tr>
            </a:tbl>
          </a:graphicData>
        </a:graphic>
      </p:graphicFrame>
      <p:sp>
        <p:nvSpPr>
          <p:cNvPr id="12" name="Rectangle 8">
            <a:extLst>
              <a:ext uri="{FF2B5EF4-FFF2-40B4-BE49-F238E27FC236}">
                <a16:creationId xmlns:a16="http://schemas.microsoft.com/office/drawing/2014/main" id="{12CC1DF3-020C-5782-B941-042D972E8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922" y="495722"/>
            <a:ext cx="1071695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6775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vi-V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 2: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Ghép mỗi ý ở cột bên trái với một ô ở cột bên phải cho phù hợp.</a:t>
            </a:r>
            <a:endParaRPr lang="vi-VN" alt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F54F7B-4C5D-A8EA-210D-8C60BE7D3244}"/>
              </a:ext>
            </a:extLst>
          </p:cNvPr>
          <p:cNvSpPr/>
          <p:nvPr/>
        </p:nvSpPr>
        <p:spPr>
          <a:xfrm>
            <a:off x="3914778" y="6085725"/>
            <a:ext cx="3821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1d; 2a; 3b; 4c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92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83675" y="-65659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2870147" y="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F78544-EFE2-4169-90A4-3893BAF67122}"/>
              </a:ext>
            </a:extLst>
          </p:cNvPr>
          <p:cNvSpPr/>
          <p:nvPr/>
        </p:nvSpPr>
        <p:spPr>
          <a:xfrm>
            <a:off x="2062480" y="950923"/>
            <a:ext cx="82702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:                </a:t>
            </a:r>
            <a:r>
              <a:rPr lang="en-US" sz="2400" i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             ,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.………….. . ..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…. …. … 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…….…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AE0769-E734-415F-984A-6AE6407493DF}"/>
              </a:ext>
            </a:extLst>
          </p:cNvPr>
          <p:cNvSpPr txBox="1"/>
          <p:nvPr/>
        </p:nvSpPr>
        <p:spPr>
          <a:xfrm>
            <a:off x="2791698" y="2215176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86DE3F-DA73-4BCB-AB22-FACBDF8EDE33}"/>
              </a:ext>
            </a:extLst>
          </p:cNvPr>
          <p:cNvSpPr txBox="1"/>
          <p:nvPr/>
        </p:nvSpPr>
        <p:spPr>
          <a:xfrm>
            <a:off x="4003040" y="2215178"/>
            <a:ext cx="124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9AD1EC-41B8-4B39-95A8-30B03FA9A9D0}"/>
              </a:ext>
            </a:extLst>
          </p:cNvPr>
          <p:cNvSpPr txBox="1"/>
          <p:nvPr/>
        </p:nvSpPr>
        <p:spPr>
          <a:xfrm>
            <a:off x="5085619" y="2215177"/>
            <a:ext cx="241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9488F46-1CF9-4F47-8C78-5A1C9764A09C}"/>
              </a:ext>
            </a:extLst>
          </p:cNvPr>
          <p:cNvSpPr/>
          <p:nvPr/>
        </p:nvSpPr>
        <p:spPr>
          <a:xfrm>
            <a:off x="1940560" y="4470400"/>
            <a:ext cx="640080" cy="2946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2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1273 L 0.15226 0.0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3 -0.10069 L 0.3033 0.149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09167 0.20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4428" y="132080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1530" y="1157243"/>
            <a:ext cx="10961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9500BD-A96C-44A2-BEE7-F6E984EB8EC8}"/>
              </a:ext>
            </a:extLst>
          </p:cNvPr>
          <p:cNvSpPr/>
          <p:nvPr/>
        </p:nvSpPr>
        <p:spPr>
          <a:xfrm>
            <a:off x="1303020" y="2493603"/>
            <a:ext cx="98755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vi-VN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kiếm thông tin và hình minh họa </a:t>
            </a:r>
            <a:r>
              <a:rPr lang="en-US" sz="40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vai trò tầng ozon (môn Lịch sử và Địa lý 6</a:t>
            </a:r>
            <a:r>
              <a:rPr lang="en-US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4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566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14762" y="-186600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3114041" y="55282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F1CBE5-E4C5-4760-8D40-53175122B89C}"/>
              </a:ext>
            </a:extLst>
          </p:cNvPr>
          <p:cNvSpPr/>
          <p:nvPr/>
        </p:nvSpPr>
        <p:spPr>
          <a:xfrm>
            <a:off x="1742881" y="1243593"/>
            <a:ext cx="8706239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Thảo luận nhóm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hành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+mj-lt"/>
                <a:ea typeface="VNI-Times" pitchFamily="2" charset="0"/>
                <a:cs typeface="Times New Roman" panose="02020603050405020304" pitchFamily="18" charset="0"/>
              </a:rPr>
              <a:t>và đại diện nhóm trả lời, hoàn thành các câu hỏi sau: </a:t>
            </a:r>
            <a:endParaRPr lang="en-US" sz="2400" b="1" dirty="0">
              <a:solidFill>
                <a:srgbClr val="FF0000"/>
              </a:solidFill>
              <a:latin typeface="+mj-lt"/>
              <a:ea typeface="VNI-Times" pitchFamily="2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www.google.com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it-IT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hãy nêu các bước </a:t>
            </a:r>
            <a:r>
              <a:rPr lang="vi-VN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 kiếm thông tin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hình minh họa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vai trò tầng ozon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ozon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So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video.</a:t>
            </a:r>
          </a:p>
        </p:txBody>
      </p:sp>
    </p:spTree>
    <p:extLst>
      <p:ext uri="{BB962C8B-B14F-4D97-AF65-F5344CB8AC3E}">
        <p14:creationId xmlns:p14="http://schemas.microsoft.com/office/powerpoint/2010/main" val="81947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12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3114041" y="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</a:p>
        </p:txBody>
      </p:sp>
      <p:pic>
        <p:nvPicPr>
          <p:cNvPr id="15" name="Picture 2" descr="Kết quả hình ảnh cho học nhóm png">
            <a:extLst>
              <a:ext uri="{FF2B5EF4-FFF2-40B4-BE49-F238E27FC236}">
                <a16:creationId xmlns:a16="http://schemas.microsoft.com/office/drawing/2014/main" id="{EF44EFE9-305C-4BA9-B20E-89CAF0C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765041"/>
            <a:ext cx="8894619" cy="195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85FF88-D014-47BC-AF46-F07D2359E4F6}"/>
              </a:ext>
            </a:extLst>
          </p:cNvPr>
          <p:cNvSpPr/>
          <p:nvPr/>
        </p:nvSpPr>
        <p:spPr>
          <a:xfrm>
            <a:off x="2067099" y="1092884"/>
            <a:ext cx="8351520" cy="4108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hành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và đại diện nhóm trả lời, hoàn thành các câu hỏi sau: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95475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410F6697-44CF-47FE-AE04-353567A40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237394"/>
            <a:ext cx="3352800" cy="660889"/>
          </a:xfrm>
        </p:spPr>
        <p:txBody>
          <a:bodyPr>
            <a:normAutofit/>
          </a:bodyPr>
          <a:lstStyle/>
          <a:p>
            <a:r>
              <a:rPr lang="en-US" altLang="en-US" sz="3323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5123" name="TextBox 2">
            <a:extLst>
              <a:ext uri="{FF2B5EF4-FFF2-40B4-BE49-F238E27FC236}">
                <a16:creationId xmlns:a16="http://schemas.microsoft.com/office/drawing/2014/main" id="{5CF4318A-2792-498A-84FD-14B963505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0" y="404446"/>
            <a:ext cx="2895600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sao may mắn</a:t>
            </a:r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CA12130B-0BC4-4D88-BBA6-8ECC9913C2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967155"/>
            <a:ext cx="1752600" cy="161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75EB6634-1708-447F-BFD5-C762A648C1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3499339"/>
            <a:ext cx="1992923" cy="183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hlinkClick r:id="rId6" action="ppaction://hlinksldjump"/>
            <a:extLst>
              <a:ext uri="{FF2B5EF4-FFF2-40B4-BE49-F238E27FC236}">
                <a16:creationId xmlns:a16="http://schemas.microsoft.com/office/drawing/2014/main" id="{154070D1-6009-40BF-B08D-C42E04A0EE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804498"/>
            <a:ext cx="2334358" cy="215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hlinkClick r:id="rId8" action="ppaction://hlinksldjump"/>
            <a:extLst>
              <a:ext uri="{FF2B5EF4-FFF2-40B4-BE49-F238E27FC236}">
                <a16:creationId xmlns:a16="http://schemas.microsoft.com/office/drawing/2014/main" id="{797908D4-C9F8-4007-BAAE-082323BE20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92570"/>
            <a:ext cx="2247900" cy="207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>
            <a:hlinkClick r:id="rId10" action="ppaction://hlinksldjump"/>
            <a:extLst>
              <a:ext uri="{FF2B5EF4-FFF2-40B4-BE49-F238E27FC236}">
                <a16:creationId xmlns:a16="http://schemas.microsoft.com/office/drawing/2014/main" id="{DDA53310-3DE7-4D70-8F42-613FC5A55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266343"/>
            <a:ext cx="2006112" cy="185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ction Button: Forward or Next 21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EE097BF8-D0CF-492E-8A8E-D939F2815DB8}"/>
              </a:ext>
            </a:extLst>
          </p:cNvPr>
          <p:cNvSpPr/>
          <p:nvPr/>
        </p:nvSpPr>
        <p:spPr>
          <a:xfrm>
            <a:off x="10210800" y="6312877"/>
            <a:ext cx="457200" cy="28135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85FF88-D014-47BC-AF46-F07D2359E4F6}"/>
              </a:ext>
            </a:extLst>
          </p:cNvPr>
          <p:cNvSpPr/>
          <p:nvPr/>
        </p:nvSpPr>
        <p:spPr>
          <a:xfrm>
            <a:off x="727380" y="2905780"/>
            <a:ext cx="8351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tính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915DD5-A4D8-4002-A8A5-5182272384B1}"/>
              </a:ext>
            </a:extLst>
          </p:cNvPr>
          <p:cNvSpPr txBox="1"/>
          <p:nvPr/>
        </p:nvSpPr>
        <p:spPr>
          <a:xfrm>
            <a:off x="1524000" y="419243"/>
            <a:ext cx="8089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2323C-C0DF-4199-AB9F-79B1C24C6B54}"/>
              </a:ext>
            </a:extLst>
          </p:cNvPr>
          <p:cNvSpPr txBox="1"/>
          <p:nvPr/>
        </p:nvSpPr>
        <p:spPr>
          <a:xfrm>
            <a:off x="1954925" y="10825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1CEAEE-A517-4C36-99FD-3CB85A129162}"/>
              </a:ext>
            </a:extLst>
          </p:cNvPr>
          <p:cNvSpPr txBox="1"/>
          <p:nvPr/>
        </p:nvSpPr>
        <p:spPr>
          <a:xfrm>
            <a:off x="1713186" y="1082567"/>
            <a:ext cx="7284366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Ctrl +C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Ctrl +V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CC55BB-6DD7-4E28-906A-8316ABF48C32}"/>
              </a:ext>
            </a:extLst>
          </p:cNvPr>
          <p:cNvSpPr txBox="1"/>
          <p:nvPr/>
        </p:nvSpPr>
        <p:spPr>
          <a:xfrm>
            <a:off x="1713186" y="3612866"/>
            <a:ext cx="6561412" cy="11339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3424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0"/>
            <a:ext cx="9144000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LUYỆN TẬP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441" y="387351"/>
            <a:ext cx="866093" cy="11282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4AC3C8-5506-4CED-881E-551AFAE0B00B}"/>
              </a:ext>
            </a:extLst>
          </p:cNvPr>
          <p:cNvSpPr/>
          <p:nvPr/>
        </p:nvSpPr>
        <p:spPr>
          <a:xfrm>
            <a:off x="2255520" y="1166843"/>
            <a:ext cx="7528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1: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sách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bản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Video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video.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khóa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hẹp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phạm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lphaUcPeriod"/>
            </a:pP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lphaUcPeriod"/>
            </a:pP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vỏ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 + “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”.</a:t>
            </a:r>
            <a:endParaRPr lang="en-US" sz="2400" dirty="0"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5F1ACF-E35E-443C-BD41-1BBB92009287}"/>
              </a:ext>
            </a:extLst>
          </p:cNvPr>
          <p:cNvSpPr/>
          <p:nvPr/>
        </p:nvSpPr>
        <p:spPr>
          <a:xfrm>
            <a:off x="2153920" y="3027680"/>
            <a:ext cx="568960" cy="401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A4DE3FD-1BC4-4C88-A8CC-72AFC91E5488}"/>
              </a:ext>
            </a:extLst>
          </p:cNvPr>
          <p:cNvSpPr/>
          <p:nvPr/>
        </p:nvSpPr>
        <p:spPr>
          <a:xfrm>
            <a:off x="2255520" y="4873278"/>
            <a:ext cx="568960" cy="401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6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9144000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6F8E69-3394-4E52-99B8-0A7A0FBBDB48}"/>
              </a:ext>
            </a:extLst>
          </p:cNvPr>
          <p:cNvSpPr/>
          <p:nvPr/>
        </p:nvSpPr>
        <p:spPr>
          <a:xfrm>
            <a:off x="2133600" y="1305343"/>
            <a:ext cx="831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Thảo luận nhóm và đại diện nhóm trả lời, hoàn thành các câu hỏi sau: </a:t>
            </a:r>
            <a:endParaRPr lang="en-US" sz="2400" dirty="0">
              <a:solidFill>
                <a:srgbClr val="FF0000"/>
              </a:solidFill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ờ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ế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ầ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ữ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ể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ẹ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Long.</a:t>
            </a:r>
            <a:endParaRPr lang="en-US" sz="2400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chép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á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ô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ì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ả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à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ộ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ệ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ă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85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095750" y="2514600"/>
            <a:ext cx="5143500" cy="2743200"/>
            <a:chOff x="1008" y="1200"/>
            <a:chExt cx="4320" cy="2304"/>
          </a:xfrm>
        </p:grpSpPr>
        <p:sp>
          <p:nvSpPr>
            <p:cNvPr id="4" name="Line 13"/>
            <p:cNvSpPr>
              <a:spLocks noChangeShapeType="1"/>
            </p:cNvSpPr>
            <p:nvPr/>
          </p:nvSpPr>
          <p:spPr bwMode="auto">
            <a:xfrm>
              <a:off x="1008" y="1200"/>
              <a:ext cx="0" cy="1872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" name="Line 14"/>
            <p:cNvSpPr>
              <a:spLocks noChangeShapeType="1"/>
            </p:cNvSpPr>
            <p:nvPr/>
          </p:nvSpPr>
          <p:spPr bwMode="auto">
            <a:xfrm>
              <a:off x="1152" y="1632"/>
              <a:ext cx="0" cy="1872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" name="Line 15"/>
            <p:cNvSpPr>
              <a:spLocks noChangeShapeType="1"/>
            </p:cNvSpPr>
            <p:nvPr/>
          </p:nvSpPr>
          <p:spPr bwMode="auto">
            <a:xfrm flipH="1">
              <a:off x="1008" y="3216"/>
              <a:ext cx="3744" cy="0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" name="Line 16"/>
            <p:cNvSpPr>
              <a:spLocks noChangeShapeType="1"/>
            </p:cNvSpPr>
            <p:nvPr/>
          </p:nvSpPr>
          <p:spPr bwMode="auto">
            <a:xfrm flipH="1">
              <a:off x="1584" y="3360"/>
              <a:ext cx="3744" cy="0"/>
            </a:xfrm>
            <a:prstGeom prst="line">
              <a:avLst/>
            </a:prstGeom>
            <a:noFill/>
            <a:ln w="76200" cmpd="tri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pic>
        <p:nvPicPr>
          <p:cNvPr id="8" name="Picture 16" descr="Picture2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4800601"/>
            <a:ext cx="1414463" cy="1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5192562" y="1161006"/>
            <a:ext cx="2564606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solidFill>
                  <a:srgbClr val="C0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573305" y="2088878"/>
            <a:ext cx="533060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thực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hành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lại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(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nếu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máy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)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Chuẩn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bị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nội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dung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8.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Thư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điện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tử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ZapfDingbats BT" pitchFamily="2" charset="2"/>
            </a:endParaRP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Làm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bài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tập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1-10 SBT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trang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ZapfDingbats BT" pitchFamily="2" charset="2"/>
              </a:rPr>
              <a:t> 26-27.</a:t>
            </a:r>
          </a:p>
        </p:txBody>
      </p:sp>
    </p:spTree>
    <p:extLst>
      <p:ext uri="{BB962C8B-B14F-4D97-AF65-F5344CB8AC3E}">
        <p14:creationId xmlns:p14="http://schemas.microsoft.com/office/powerpoint/2010/main" val="10344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ình ảnh có liên quan">
            <a:extLst>
              <a:ext uri="{FF2B5EF4-FFF2-40B4-BE49-F238E27FC236}">
                <a16:creationId xmlns:a16="http://schemas.microsoft.com/office/drawing/2014/main" id="{CDADB0A3-22DB-4F8E-89E5-A58BB6E60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12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2ADFFE-5635-401C-A34A-859F755913B3}"/>
              </a:ext>
            </a:extLst>
          </p:cNvPr>
          <p:cNvSpPr/>
          <p:nvPr/>
        </p:nvSpPr>
        <p:spPr>
          <a:xfrm>
            <a:off x="3225801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</a:p>
        </p:txBody>
      </p:sp>
      <p:pic>
        <p:nvPicPr>
          <p:cNvPr id="15" name="Picture 2" descr="Kết quả hình ảnh cho học nhóm png">
            <a:extLst>
              <a:ext uri="{FF2B5EF4-FFF2-40B4-BE49-F238E27FC236}">
                <a16:creationId xmlns:a16="http://schemas.microsoft.com/office/drawing/2014/main" id="{EF44EFE9-305C-4BA9-B20E-89CAF0C43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190837"/>
            <a:ext cx="8894619" cy="152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2BFD08-0AD3-479D-AFA0-95EA3C021F6A}"/>
              </a:ext>
            </a:extLst>
          </p:cNvPr>
          <p:cNvSpPr/>
          <p:nvPr/>
        </p:nvSpPr>
        <p:spPr>
          <a:xfrm>
            <a:off x="377190" y="1028701"/>
            <a:ext cx="114642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+mj-lt"/>
              </a:rPr>
              <a:t>Thảo luận nhóm và đại diện nhóm trả lời, hoàn thành các câu hỏi sau: </a:t>
            </a:r>
          </a:p>
          <a:p>
            <a:r>
              <a:rPr lang="vi-VN" sz="2400" dirty="0">
                <a:latin typeface="+mj-lt"/>
              </a:rPr>
              <a:t>Câu 1: Từ khóa là gì?</a:t>
            </a:r>
          </a:p>
          <a:p>
            <a:r>
              <a:rPr lang="vi-VN" sz="2400" dirty="0">
                <a:latin typeface="+mj-lt"/>
              </a:rPr>
              <a:t>Câu 2: Việc lựa chọn từ khóa phù hợp có ý nghĩa gì trong việc tìm kiếm thông tin?</a:t>
            </a:r>
          </a:p>
          <a:p>
            <a:r>
              <a:rPr lang="vi-VN" sz="2400" dirty="0">
                <a:latin typeface="+mj-lt"/>
              </a:rPr>
              <a:t>Câu 3: Em hãy sắp xếp lại các thao tác sau đây cho đúng trình tự cần thực hiện khi tìm thông tin bằng máy tìm kiếm</a:t>
            </a:r>
          </a:p>
          <a:p>
            <a:r>
              <a:rPr lang="vi-VN" sz="2400" dirty="0">
                <a:latin typeface="+mj-lt"/>
              </a:rPr>
              <a:t>a.	Gõ từ khóa vào ô dành để nhập từ khóa</a:t>
            </a:r>
          </a:p>
          <a:p>
            <a:r>
              <a:rPr lang="vi-VN" sz="2400" dirty="0">
                <a:latin typeface="+mj-lt"/>
              </a:rPr>
              <a:t>b.	Nháy chuột vào liên kết để truy cập trang tương ứng</a:t>
            </a:r>
          </a:p>
          <a:p>
            <a:r>
              <a:rPr lang="vi-VN" sz="2400" dirty="0">
                <a:latin typeface="+mj-lt"/>
              </a:rPr>
              <a:t>c.	Mở trình duyệt</a:t>
            </a:r>
          </a:p>
          <a:p>
            <a:r>
              <a:rPr lang="vi-VN" sz="2400" dirty="0">
                <a:latin typeface="+mj-lt"/>
              </a:rPr>
              <a:t>d.	Nháy nút hoặc nhấn phím enter</a:t>
            </a:r>
          </a:p>
          <a:p>
            <a:r>
              <a:rPr lang="vi-VN" sz="2400" dirty="0">
                <a:latin typeface="+mj-lt"/>
              </a:rPr>
              <a:t>e.	Truy cập máy tìm kiếm.</a:t>
            </a:r>
          </a:p>
        </p:txBody>
      </p:sp>
    </p:spTree>
    <p:extLst>
      <p:ext uri="{BB962C8B-B14F-4D97-AF65-F5344CB8AC3E}">
        <p14:creationId xmlns:p14="http://schemas.microsoft.com/office/powerpoint/2010/main" val="198715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0F9BB6-74E7-4722-82E7-B8D17B7011C8}"/>
              </a:ext>
            </a:extLst>
          </p:cNvPr>
          <p:cNvSpPr/>
          <p:nvPr/>
        </p:nvSpPr>
        <p:spPr>
          <a:xfrm>
            <a:off x="4993587" y="314960"/>
            <a:ext cx="169169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A1A7B5-3B57-4845-99FE-FB54824D8479}"/>
              </a:ext>
            </a:extLst>
          </p:cNvPr>
          <p:cNvSpPr txBox="1"/>
          <p:nvPr/>
        </p:nvSpPr>
        <p:spPr>
          <a:xfrm>
            <a:off x="914400" y="1798320"/>
            <a:ext cx="10412730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  <a:p>
            <a:pPr marL="342900" indent="-342900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Internet.</a:t>
            </a:r>
          </a:p>
        </p:txBody>
      </p:sp>
    </p:spTree>
    <p:extLst>
      <p:ext uri="{BB962C8B-B14F-4D97-AF65-F5344CB8AC3E}">
        <p14:creationId xmlns:p14="http://schemas.microsoft.com/office/powerpoint/2010/main" val="185635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517" y="927731"/>
            <a:ext cx="9144000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5" t="44935" r="28943" b="3718"/>
          <a:stretch/>
        </p:blipFill>
        <p:spPr>
          <a:xfrm>
            <a:off x="4119906" y="4107754"/>
            <a:ext cx="3952188" cy="1892996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2288062" y="2248185"/>
            <a:ext cx="782291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defTabSz="731044">
              <a:lnSpc>
                <a:spcPct val="130000"/>
              </a:lnSpc>
            </a:pPr>
            <a:endParaRPr lang="zh-CN" altLang="en-US" sz="4950" kern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迷你简菱心" panose="02010609000101010101" pitchFamily="49" charset="-122"/>
              <a:ea typeface="迷你简菱心" panose="02010609000101010101" pitchFamily="49" charset="-122"/>
              <a:cs typeface="+mn-ea"/>
            </a:endParaRPr>
          </a:p>
        </p:txBody>
      </p:sp>
      <p:sp>
        <p:nvSpPr>
          <p:cNvPr id="6" name="WordArt 26"/>
          <p:cNvSpPr>
            <a:spLocks noChangeArrowheads="1" noChangeShapeType="1" noTextEdit="1"/>
          </p:cNvSpPr>
          <p:nvPr/>
        </p:nvSpPr>
        <p:spPr bwMode="auto">
          <a:xfrm>
            <a:off x="3681785" y="1769716"/>
            <a:ext cx="5486400" cy="25717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bg2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Goodbye</a:t>
            </a:r>
          </a:p>
        </p:txBody>
      </p:sp>
    </p:spTree>
    <p:extLst>
      <p:ext uri="{BB962C8B-B14F-4D97-AF65-F5344CB8AC3E}">
        <p14:creationId xmlns:p14="http://schemas.microsoft.com/office/powerpoint/2010/main" val="136390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ction Button: Home 16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2D6B7B2C-DA48-4378-B2CB-A6B369852D16}"/>
              </a:ext>
            </a:extLst>
          </p:cNvPr>
          <p:cNvSpPr/>
          <p:nvPr/>
        </p:nvSpPr>
        <p:spPr>
          <a:xfrm>
            <a:off x="9296400" y="6101863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24943B-34A0-4C0C-8BCA-8F4A0E1FF7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519" y="4976447"/>
            <a:ext cx="1148862" cy="11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B54096-11F1-4E20-9F31-A0D55E6ACE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943" y="4816721"/>
            <a:ext cx="1327638" cy="125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53C8543-DB31-4D84-96C3-380B8C52A2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215" y="4892919"/>
            <a:ext cx="1148862" cy="114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C613CC4-F4CB-449A-8B02-0F18E0E0CC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158" y="4976447"/>
            <a:ext cx="1148862" cy="115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13">
            <a:extLst>
              <a:ext uri="{FF2B5EF4-FFF2-40B4-BE49-F238E27FC236}">
                <a16:creationId xmlns:a16="http://schemas.microsoft.com/office/drawing/2014/main" id="{AD53CADA-6EEA-49FF-B967-F4539608EE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2171" y="4410809"/>
          <a:ext cx="454269" cy="325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6469" imgH="190335" progId="Equation.DSMT4">
                  <p:embed/>
                </p:oleObj>
              </mc:Choice>
              <mc:Fallback>
                <p:oleObj name="Equation" r:id="rId8" imgW="266469" imgH="190335" progId="Equation.DSMT4">
                  <p:embed/>
                  <p:pic>
                    <p:nvPicPr>
                      <p:cNvPr id="1026" name="Object 13">
                        <a:extLst>
                          <a:ext uri="{FF2B5EF4-FFF2-40B4-BE49-F238E27FC236}">
                            <a16:creationId xmlns:a16="http://schemas.microsoft.com/office/drawing/2014/main" id="{AD53CADA-6EEA-49FF-B967-F4539608EE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2171" y="4410809"/>
                        <a:ext cx="454269" cy="32531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14">
            <a:extLst>
              <a:ext uri="{FF2B5EF4-FFF2-40B4-BE49-F238E27FC236}">
                <a16:creationId xmlns:a16="http://schemas.microsoft.com/office/drawing/2014/main" id="{7C5C081D-487D-4664-A2F0-711ED71132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46028" y="4413739"/>
          <a:ext cx="468923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3890" imgH="190417" progId="Equation.DSMT4">
                  <p:embed/>
                </p:oleObj>
              </mc:Choice>
              <mc:Fallback>
                <p:oleObj name="Equation" r:id="rId10" imgW="253890" imgH="190417" progId="Equation.DSMT4">
                  <p:embed/>
                  <p:pic>
                    <p:nvPicPr>
                      <p:cNvPr id="1027" name="Object 14">
                        <a:extLst>
                          <a:ext uri="{FF2B5EF4-FFF2-40B4-BE49-F238E27FC236}">
                            <a16:creationId xmlns:a16="http://schemas.microsoft.com/office/drawing/2014/main" id="{7C5C081D-487D-4664-A2F0-711ED71132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6028" y="4413739"/>
                        <a:ext cx="468923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15">
            <a:extLst>
              <a:ext uri="{FF2B5EF4-FFF2-40B4-BE49-F238E27FC236}">
                <a16:creationId xmlns:a16="http://schemas.microsoft.com/office/drawing/2014/main" id="{984E1541-2C8B-4D15-A707-7BCDD5E27D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12978" y="4409343"/>
          <a:ext cx="570035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3890" imgH="190417" progId="Equation.DSMT4">
                  <p:embed/>
                </p:oleObj>
              </mc:Choice>
              <mc:Fallback>
                <p:oleObj name="Equation" r:id="rId12" imgW="253890" imgH="190417" progId="Equation.DSMT4">
                  <p:embed/>
                  <p:pic>
                    <p:nvPicPr>
                      <p:cNvPr id="1028" name="Object 15">
                        <a:extLst>
                          <a:ext uri="{FF2B5EF4-FFF2-40B4-BE49-F238E27FC236}">
                            <a16:creationId xmlns:a16="http://schemas.microsoft.com/office/drawing/2014/main" id="{984E1541-2C8B-4D15-A707-7BCDD5E27D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978" y="4409343"/>
                        <a:ext cx="570035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6">
            <a:extLst>
              <a:ext uri="{FF2B5EF4-FFF2-40B4-BE49-F238E27FC236}">
                <a16:creationId xmlns:a16="http://schemas.microsoft.com/office/drawing/2014/main" id="{6BEC1117-54F9-4609-B265-471E3848DD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43293" y="4343400"/>
          <a:ext cx="492369" cy="351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66469" imgH="190335" progId="Equation.DSMT4">
                  <p:embed/>
                </p:oleObj>
              </mc:Choice>
              <mc:Fallback>
                <p:oleObj name="Equation" r:id="rId14" imgW="266469" imgH="190335" progId="Equation.DSMT4">
                  <p:embed/>
                  <p:pic>
                    <p:nvPicPr>
                      <p:cNvPr id="1029" name="Object 16">
                        <a:extLst>
                          <a:ext uri="{FF2B5EF4-FFF2-40B4-BE49-F238E27FC236}">
                            <a16:creationId xmlns:a16="http://schemas.microsoft.com/office/drawing/2014/main" id="{6BEC1117-54F9-4609-B265-471E3848DD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43293" y="4343400"/>
                        <a:ext cx="492369" cy="351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3E8CBE69-34F0-439C-81AE-C1F9AB94440A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631" y="615462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6" name="Rectangle 23">
            <a:extLst>
              <a:ext uri="{FF2B5EF4-FFF2-40B4-BE49-F238E27FC236}">
                <a16:creationId xmlns:a16="http://schemas.microsoft.com/office/drawing/2014/main" id="{0C17BF63-38FE-40D7-A4A9-E7C4BA736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7047" y="685800"/>
            <a:ext cx="8088923" cy="3184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163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554"/>
              </a:spcAft>
            </a:pP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Word Wide Web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co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qua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đ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554"/>
              </a:spcAft>
            </a:pP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554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585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157" name="Rectangle 21">
            <a:extLst>
              <a:ext uri="{FF2B5EF4-FFF2-40B4-BE49-F238E27FC236}">
                <a16:creationId xmlns:a16="http://schemas.microsoft.com/office/drawing/2014/main" id="{AD86B7C1-505C-4C92-AF0D-0BD2680EC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3840077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án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video>
              <p:cMediaNode vol="37736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>
            <a:extLst>
              <a:ext uri="{FF2B5EF4-FFF2-40B4-BE49-F238E27FC236}">
                <a16:creationId xmlns:a16="http://schemas.microsoft.com/office/drawing/2014/main" id="{78612C64-D6A4-4208-815F-F6AED45FD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163496"/>
            <a:ext cx="4648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1662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Action Button: Home 1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47A40227-9F78-4803-836C-E636CEA2FCDF}"/>
              </a:ext>
            </a:extLst>
          </p:cNvPr>
          <p:cNvSpPr/>
          <p:nvPr/>
        </p:nvSpPr>
        <p:spPr>
          <a:xfrm>
            <a:off x="9296400" y="6101863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sp>
        <p:nvSpPr>
          <p:cNvPr id="7174" name="Rectangle 14">
            <a:extLst>
              <a:ext uri="{FF2B5EF4-FFF2-40B4-BE49-F238E27FC236}">
                <a16:creationId xmlns:a16="http://schemas.microsoft.com/office/drawing/2014/main" id="{34188E18-E538-4871-A3A7-EAE818C2A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381" y="5042389"/>
            <a:ext cx="110799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sp>
        <p:nvSpPr>
          <p:cNvPr id="7175" name="Rectangle 16">
            <a:extLst>
              <a:ext uri="{FF2B5EF4-FFF2-40B4-BE49-F238E27FC236}">
                <a16:creationId xmlns:a16="http://schemas.microsoft.com/office/drawing/2014/main" id="{750B5919-3D45-4D21-84C3-62CEECFCE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5825" y="5059974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7176" name="Rectangle 17">
            <a:extLst>
              <a:ext uri="{FF2B5EF4-FFF2-40B4-BE49-F238E27FC236}">
                <a16:creationId xmlns:a16="http://schemas.microsoft.com/office/drawing/2014/main" id="{6B64602B-12A2-4CA1-B562-E6C12FF94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383" y="5816112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7177" name="Rectangle 18">
            <a:extLst>
              <a:ext uri="{FF2B5EF4-FFF2-40B4-BE49-F238E27FC236}">
                <a16:creationId xmlns:a16="http://schemas.microsoft.com/office/drawing/2014/main" id="{F974EF5A-C86E-4689-A4D9-3B4AE3D32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9963" y="5745774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A70E15-B00E-45C4-8A7C-DE7A69781F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459" y="3449516"/>
            <a:ext cx="165588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7CD99B-A1D8-473A-AF3C-3C2918624A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243" y="3449517"/>
            <a:ext cx="1433146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C253AC-61B1-4DBC-9A86-E37275B41C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343" y="3499340"/>
            <a:ext cx="1431680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7AC719-50A3-4F18-8083-C2BFFD9B63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828" y="3513993"/>
            <a:ext cx="1433146" cy="143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6BC5B794-174D-4128-A7FB-80A1B01F4581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954" y="404446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Rectangle 20">
            <a:extLst>
              <a:ext uri="{FF2B5EF4-FFF2-40B4-BE49-F238E27FC236}">
                <a16:creationId xmlns:a16="http://schemas.microsoft.com/office/drawing/2014/main" id="{85461E53-3F24-47E2-8E92-F910B33DA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4678" y="860183"/>
            <a:ext cx="8721969" cy="88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87" name="Rectangle 21">
            <a:extLst>
              <a:ext uri="{FF2B5EF4-FFF2-40B4-BE49-F238E27FC236}">
                <a16:creationId xmlns:a16="http://schemas.microsoft.com/office/drawing/2014/main" id="{154B7DF4-CB48-4718-8444-7AEC10D9B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8063" y="4348914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56DA1B-AF07-49D5-9E4B-F74E1FE943D6}"/>
              </a:ext>
            </a:extLst>
          </p:cNvPr>
          <p:cNvSpPr txBox="1"/>
          <p:nvPr/>
        </p:nvSpPr>
        <p:spPr>
          <a:xfrm>
            <a:off x="2368062" y="1951459"/>
            <a:ext cx="2661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1A41A5-B7B0-4EB0-8B7E-FDD59950EFF3}"/>
              </a:ext>
            </a:extLst>
          </p:cNvPr>
          <p:cNvSpPr txBox="1"/>
          <p:nvPr/>
        </p:nvSpPr>
        <p:spPr>
          <a:xfrm>
            <a:off x="2368063" y="2616465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272FFA-0189-4914-BA29-2997918DC1ED}"/>
              </a:ext>
            </a:extLst>
          </p:cNvPr>
          <p:cNvSpPr txBox="1"/>
          <p:nvPr/>
        </p:nvSpPr>
        <p:spPr>
          <a:xfrm>
            <a:off x="2368062" y="3222244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Website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D7323D-D5ED-4786-AB87-5BAE876C22FB}"/>
              </a:ext>
            </a:extLst>
          </p:cNvPr>
          <p:cNvSpPr txBox="1"/>
          <p:nvPr/>
        </p:nvSpPr>
        <p:spPr>
          <a:xfrm>
            <a:off x="2368063" y="3793603"/>
            <a:ext cx="2771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xit" presetSubtype="2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video>
              <p:cMediaNode vol="37736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</p:childTnLst>
        </p:cTn>
      </p:par>
    </p:tnLst>
    <p:bldLst>
      <p:bldP spid="7175" grpId="0"/>
      <p:bldP spid="7176" grpId="0"/>
      <p:bldP spid="71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ction Button: Home 1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27D7679-A931-4206-8A40-583EC046A184}"/>
              </a:ext>
            </a:extLst>
          </p:cNvPr>
          <p:cNvSpPr/>
          <p:nvPr/>
        </p:nvSpPr>
        <p:spPr>
          <a:xfrm>
            <a:off x="9296400" y="6101863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graphicFrame>
        <p:nvGraphicFramePr>
          <p:cNvPr id="8197" name="Object 11">
            <a:extLst>
              <a:ext uri="{FF2B5EF4-FFF2-40B4-BE49-F238E27FC236}">
                <a16:creationId xmlns:a16="http://schemas.microsoft.com/office/drawing/2014/main" id="{E03DD8D7-A3C2-4467-AE0D-13E6832511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29254" y="5716466"/>
          <a:ext cx="518746" cy="31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7225" imgH="190335" progId="Equation.DSMT4">
                  <p:embed/>
                </p:oleObj>
              </mc:Choice>
              <mc:Fallback>
                <p:oleObj name="Equation" r:id="rId6" imgW="317225" imgH="190335" progId="Equation.DSMT4">
                  <p:embed/>
                  <p:pic>
                    <p:nvPicPr>
                      <p:cNvPr id="8197" name="Object 11">
                        <a:extLst>
                          <a:ext uri="{FF2B5EF4-FFF2-40B4-BE49-F238E27FC236}">
                            <a16:creationId xmlns:a16="http://schemas.microsoft.com/office/drawing/2014/main" id="{E03DD8D7-A3C2-4467-AE0D-13E6832511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9254" y="5716466"/>
                        <a:ext cx="518746" cy="31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17515A78-DB70-4101-ABD8-0DED8FA81E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228" y="3193074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B75A78-CF29-441B-B807-8E360100B0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167" y="3132993"/>
            <a:ext cx="165441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F4E9ED-80F7-464F-B765-A7BD191094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228" y="3147648"/>
            <a:ext cx="1431680" cy="147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75DE72-712A-4364-8963-D401A98EF2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228" y="3193074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1" name="Object 12">
            <a:extLst>
              <a:ext uri="{FF2B5EF4-FFF2-40B4-BE49-F238E27FC236}">
                <a16:creationId xmlns:a16="http://schemas.microsoft.com/office/drawing/2014/main" id="{9DF6CB91-DE79-4C86-8CC7-0CE69F06F0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50828" y="5742844"/>
          <a:ext cx="501162" cy="359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469" imgH="190335" progId="Equation.DSMT4">
                  <p:embed/>
                </p:oleObj>
              </mc:Choice>
              <mc:Fallback>
                <p:oleObj name="Equation" r:id="rId10" imgW="266469" imgH="190335" progId="Equation.DSMT4">
                  <p:embed/>
                  <p:pic>
                    <p:nvPicPr>
                      <p:cNvPr id="2051" name="Object 12">
                        <a:extLst>
                          <a:ext uri="{FF2B5EF4-FFF2-40B4-BE49-F238E27FC236}">
                            <a16:creationId xmlns:a16="http://schemas.microsoft.com/office/drawing/2014/main" id="{9DF6CB91-DE79-4C86-8CC7-0CE69F06F0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0828" y="5742844"/>
                        <a:ext cx="501162" cy="3590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Rectangle 16">
            <a:extLst>
              <a:ext uri="{FF2B5EF4-FFF2-40B4-BE49-F238E27FC236}">
                <a16:creationId xmlns:a16="http://schemas.microsoft.com/office/drawing/2014/main" id="{282F89EC-E7B7-483C-9AB5-194E5AC4F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9078" y="3868616"/>
            <a:ext cx="2822331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215" b="1"/>
          </a:p>
        </p:txBody>
      </p:sp>
      <p:graphicFrame>
        <p:nvGraphicFramePr>
          <p:cNvPr id="2052" name="Object 13">
            <a:extLst>
              <a:ext uri="{FF2B5EF4-FFF2-40B4-BE49-F238E27FC236}">
                <a16:creationId xmlns:a16="http://schemas.microsoft.com/office/drawing/2014/main" id="{4E0B07B2-D34E-4D81-B28B-E7836076AF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67708" y="4966189"/>
          <a:ext cx="458666" cy="32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6469" imgH="190335" progId="Equation.DSMT4">
                  <p:embed/>
                </p:oleObj>
              </mc:Choice>
              <mc:Fallback>
                <p:oleObj name="Equation" r:id="rId12" imgW="266469" imgH="190335" progId="Equation.DSMT4">
                  <p:embed/>
                  <p:pic>
                    <p:nvPicPr>
                      <p:cNvPr id="2052" name="Object 13">
                        <a:extLst>
                          <a:ext uri="{FF2B5EF4-FFF2-40B4-BE49-F238E27FC236}">
                            <a16:creationId xmlns:a16="http://schemas.microsoft.com/office/drawing/2014/main" id="{4E0B07B2-D34E-4D81-B28B-E7836076AF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7708" y="4966189"/>
                        <a:ext cx="458666" cy="326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14">
            <a:extLst>
              <a:ext uri="{FF2B5EF4-FFF2-40B4-BE49-F238E27FC236}">
                <a16:creationId xmlns:a16="http://schemas.microsoft.com/office/drawing/2014/main" id="{94F6F69E-A2C0-4610-8AF5-29F6031334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66947" y="4925158"/>
          <a:ext cx="436685" cy="326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53890" imgH="190417" progId="Equation.DSMT4">
                  <p:embed/>
                </p:oleObj>
              </mc:Choice>
              <mc:Fallback>
                <p:oleObj name="Equation" r:id="rId14" imgW="253890" imgH="190417" progId="Equation.DSMT4">
                  <p:embed/>
                  <p:pic>
                    <p:nvPicPr>
                      <p:cNvPr id="2053" name="Object 14">
                        <a:extLst>
                          <a:ext uri="{FF2B5EF4-FFF2-40B4-BE49-F238E27FC236}">
                            <a16:creationId xmlns:a16="http://schemas.microsoft.com/office/drawing/2014/main" id="{94F6F69E-A2C0-4610-8AF5-29F6031334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6947" y="4925158"/>
                        <a:ext cx="436685" cy="326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6363B03E-1320-4808-B625-761093E405FE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292" y="404446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Rectangle 24">
            <a:extLst>
              <a:ext uri="{FF2B5EF4-FFF2-40B4-BE49-F238E27FC236}">
                <a16:creationId xmlns:a16="http://schemas.microsoft.com/office/drawing/2014/main" id="{6CD6F425-F53D-479C-AEED-AFCE5F8C1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692" y="776002"/>
            <a:ext cx="7948246" cy="335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1662"/>
              </a:spcAft>
            </a:pPr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Internet Explorer.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Mozilla Firefox.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pPr algn="just">
              <a:spcAft>
                <a:spcPts val="1662"/>
              </a:spcAft>
            </a:pP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sz="2585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altLang="en-US" sz="1108" dirty="0">
                <a:solidFill>
                  <a:srgbClr val="000000"/>
                </a:solidFill>
                <a:cs typeface="Times New Roman" panose="02020603050405020304" pitchFamily="18" charset="0"/>
              </a:rPr>
              <a:t>  </a:t>
            </a:r>
            <a:r>
              <a:rPr lang="en-US" altLang="en-US" sz="25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Windows Explorer.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7" name="Rectangle 21">
            <a:extLst>
              <a:ext uri="{FF2B5EF4-FFF2-40B4-BE49-F238E27FC236}">
                <a16:creationId xmlns:a16="http://schemas.microsoft.com/office/drawing/2014/main" id="{E64B95D5-2C1D-4BCA-AEEE-9FF177DCB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7386" y="4193583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F6E85F-4822-4846-9D51-E34057A6FF2C}"/>
              </a:ext>
            </a:extLst>
          </p:cNvPr>
          <p:cNvSpPr txBox="1"/>
          <p:nvPr/>
        </p:nvSpPr>
        <p:spPr>
          <a:xfrm>
            <a:off x="2579078" y="2976820"/>
            <a:ext cx="2234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Chorme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9486E-6 1.11111E-6 L -0.16242 -0.1229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1" y="-615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video>
              <p:cMediaNode vol="37736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ction Button: Home 1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8BD6C43-5BD2-4DFB-B751-23DF6DCF08CF}"/>
              </a:ext>
            </a:extLst>
          </p:cNvPr>
          <p:cNvSpPr/>
          <p:nvPr/>
        </p:nvSpPr>
        <p:spPr>
          <a:xfrm>
            <a:off x="9296400" y="6101863"/>
            <a:ext cx="609600" cy="49236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662"/>
          </a:p>
        </p:txBody>
      </p:sp>
      <p:sp>
        <p:nvSpPr>
          <p:cNvPr id="9219" name="Rectangle 8">
            <a:extLst>
              <a:ext uri="{FF2B5EF4-FFF2-40B4-BE49-F238E27FC236}">
                <a16:creationId xmlns:a16="http://schemas.microsoft.com/office/drawing/2014/main" id="{BA4488C7-8BC2-4645-B9DB-5AD7EF793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93646"/>
            <a:ext cx="184731" cy="36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754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43A39D-E7C2-409C-89C1-F388E15536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505" y="4344866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3C826C-F502-4560-BAF9-BF92FF935B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039" y="4347797"/>
            <a:ext cx="1433146" cy="143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80EF16-A42F-4C83-86CC-0D32A6296F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505" y="4324351"/>
            <a:ext cx="1431680" cy="143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BFEB02-D785-4DE1-80F7-56F59334E9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136" y="4283320"/>
            <a:ext cx="165441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4">
            <a:extLst>
              <a:ext uri="{FF2B5EF4-FFF2-40B4-BE49-F238E27FC236}">
                <a16:creationId xmlns:a16="http://schemas.microsoft.com/office/drawing/2014/main" id="{1BC8F50C-398B-4F56-B924-1E9D171BB9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0027" y="4906108"/>
            <a:ext cx="110799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	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E093F98-D702-4FA1-A2D1-D3718DA95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4471" y="4923692"/>
            <a:ext cx="51488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D3AB49-B6E0-4B2F-A184-95520575A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0029" y="5679831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2F2536-836E-4403-AE56-B5C279493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8609" y="5609492"/>
            <a:ext cx="530915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</a:p>
        </p:txBody>
      </p:sp>
      <p:pic>
        <p:nvPicPr>
          <p:cNvPr id="15" name="18_You Can Win If You Want.mp3">
            <a:hlinkClick r:id="" action="ppaction://media"/>
            <a:extLst>
              <a:ext uri="{FF2B5EF4-FFF2-40B4-BE49-F238E27FC236}">
                <a16:creationId xmlns:a16="http://schemas.microsoft.com/office/drawing/2014/main" id="{484AF18F-D810-4851-990C-94216445464B}"/>
              </a:ext>
            </a:extLst>
          </p:cNvPr>
          <p:cNvPicPr>
            <a:picLocks noChangeAspect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277" y="474785"/>
            <a:ext cx="351692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Rectangle 20">
            <a:extLst>
              <a:ext uri="{FF2B5EF4-FFF2-40B4-BE49-F238E27FC236}">
                <a16:creationId xmlns:a16="http://schemas.microsoft.com/office/drawing/2014/main" id="{65D6FD38-C82E-4B7F-865C-F03AB0ECD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731" y="423627"/>
            <a:ext cx="6901962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5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 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Địa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chỉ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trang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Web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nào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hợp</a:t>
            </a:r>
            <a:r>
              <a:rPr lang="en-US" altLang="en-US" sz="2585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585" dirty="0" err="1">
                <a:solidFill>
                  <a:srgbClr val="FF0000"/>
                </a:solidFill>
                <a:cs typeface="Times New Roman" panose="02020603050405020304" pitchFamily="18" charset="0"/>
              </a:rPr>
              <a:t>lệ</a:t>
            </a:r>
            <a:endParaRPr lang="en-US" altLang="en-US" sz="25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4" name="Rectangle 21">
            <a:extLst>
              <a:ext uri="{FF2B5EF4-FFF2-40B4-BE49-F238E27FC236}">
                <a16:creationId xmlns:a16="http://schemas.microsoft.com/office/drawing/2014/main" id="{A6ACF1F6-68F1-4116-8C80-7662E9F3E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7386" y="4193583"/>
            <a:ext cx="1688123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258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Đáp án:  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CE7239-00C4-4451-8461-120AB9C3D719}"/>
              </a:ext>
            </a:extLst>
          </p:cNvPr>
          <p:cNvSpPr txBox="1"/>
          <p:nvPr/>
        </p:nvSpPr>
        <p:spPr>
          <a:xfrm>
            <a:off x="2734018" y="1441831"/>
            <a:ext cx="4206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https:// haiha002@gmail.com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38889A-3217-4B84-A03F-EDD7DC4C5DE9}"/>
              </a:ext>
            </a:extLst>
          </p:cNvPr>
          <p:cNvSpPr txBox="1"/>
          <p:nvPr/>
        </p:nvSpPr>
        <p:spPr>
          <a:xfrm>
            <a:off x="2700693" y="2111912"/>
            <a:ext cx="368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https\\www.tienphong.vn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8CA153-2176-4423-AD75-0E2278338089}"/>
              </a:ext>
            </a:extLst>
          </p:cNvPr>
          <p:cNvSpPr txBox="1"/>
          <p:nvPr/>
        </p:nvSpPr>
        <p:spPr>
          <a:xfrm>
            <a:off x="2734016" y="2688926"/>
            <a:ext cx="3813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https:// www.tienphong.vn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F29C50-1673-4DFF-85AB-545D05F155A9}"/>
              </a:ext>
            </a:extLst>
          </p:cNvPr>
          <p:cNvSpPr txBox="1"/>
          <p:nvPr/>
        </p:nvSpPr>
        <p:spPr>
          <a:xfrm>
            <a:off x="2734015" y="3325839"/>
            <a:ext cx="3850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https\\: www.tienphong.vn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9074E-6 -3.7037E-7 L 0.20648 -0.1224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6" y="-6134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37736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7">
            <a:extLst>
              <a:ext uri="{FF2B5EF4-FFF2-40B4-BE49-F238E27FC236}">
                <a16:creationId xmlns:a16="http://schemas.microsoft.com/office/drawing/2014/main" id="{5BBC1BDA-C8DA-4816-97BF-C5925D4C9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7989" y="0"/>
            <a:ext cx="4712677" cy="49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en-US" sz="258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8" descr="divide">
            <a:extLst>
              <a:ext uri="{FF2B5EF4-FFF2-40B4-BE49-F238E27FC236}">
                <a16:creationId xmlns:a16="http://schemas.microsoft.com/office/drawing/2014/main" id="{513A6F92-E035-4EA8-93AD-AF3E190DFA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" y="5257801"/>
            <a:ext cx="11951970" cy="1336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E59F8D84-86B9-4424-A0CD-54DFF9268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244" y="490134"/>
            <a:ext cx="9833511" cy="36009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>
                <a:solidFill>
                  <a:srgbClr val="FF0000"/>
                </a:solidFill>
                <a:latin typeface="#9Slide03 BoosterNextFYBlack" panose="02000A03000000020004" pitchFamily="2" charset="0"/>
              </a:rPr>
              <a:t>BÀI </a:t>
            </a:r>
            <a:r>
              <a:rPr lang="en-US" altLang="en-US" dirty="0">
                <a:solidFill>
                  <a:srgbClr val="FF0000"/>
                </a:solidFill>
                <a:latin typeface="#9Slide03 BoosterNextFYBlack" panose="02000A03000000020004" pitchFamily="2" charset="0"/>
              </a:rPr>
              <a:t>7. TÌM KIẾM THÔNG TIN TRÊN INTERNET</a:t>
            </a:r>
          </a:p>
          <a:p>
            <a:pPr lvl="1"/>
            <a:endParaRPr lang="en-US" altLang="en-US" sz="2400" dirty="0">
              <a:solidFill>
                <a:srgbClr val="FF0000"/>
              </a:solidFill>
              <a:latin typeface="#9Slide03 BoosterNextFYBlack" panose="02000A03000000020004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12380" y="55282"/>
            <a:ext cx="1016582" cy="10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25801" y="254000"/>
            <a:ext cx="6654907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79837B-95C0-4A4E-A57F-2EC9173C2BA5}"/>
              </a:ext>
            </a:extLst>
          </p:cNvPr>
          <p:cNvSpPr/>
          <p:nvPr/>
        </p:nvSpPr>
        <p:spPr>
          <a:xfrm>
            <a:off x="765810" y="1590148"/>
            <a:ext cx="10938510" cy="165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 </a:t>
            </a:r>
            <a:r>
              <a:rPr lang="en-US" sz="3600" b="1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bao </a:t>
            </a:r>
            <a:r>
              <a:rPr lang="en-US" sz="3600" b="1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kiếm</a:t>
            </a:r>
            <a:r>
              <a:rPr lang="en-US" sz="3600" b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internet </a:t>
            </a:r>
            <a:r>
              <a:rPr lang="en-US" sz="3600" b="1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chưa</a:t>
            </a:r>
            <a:r>
              <a:rPr lang="en-US" sz="3600" b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mong</a:t>
            </a:r>
            <a:r>
              <a:rPr lang="en-US" sz="3600" b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không</a:t>
            </a:r>
            <a:r>
              <a:rPr lang="en-US" sz="3600" b="1"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Kết quả hình ảnh cho học nhóm png">
            <a:extLst>
              <a:ext uri="{FF2B5EF4-FFF2-40B4-BE49-F238E27FC236}">
                <a16:creationId xmlns:a16="http://schemas.microsoft.com/office/drawing/2014/main" id="{26032403-52C7-4547-B2C6-D985DFDD4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71" y="4816120"/>
            <a:ext cx="6823209" cy="178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14787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1568" y="295488"/>
            <a:ext cx="7786634" cy="774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 TÌM KIẾM THÔNG TIN TRÊN INTERNET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942" y="1307199"/>
            <a:ext cx="6293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B5FCBD-D093-4670-8A00-33452A1F5FD8}"/>
              </a:ext>
            </a:extLst>
          </p:cNvPr>
          <p:cNvSpPr txBox="1"/>
          <p:nvPr/>
        </p:nvSpPr>
        <p:spPr>
          <a:xfrm>
            <a:off x="951808" y="1943872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38FCCD-2BC4-49BE-BAD3-C9737EE5E95F}"/>
              </a:ext>
            </a:extLst>
          </p:cNvPr>
          <p:cNvSpPr/>
          <p:nvPr/>
        </p:nvSpPr>
        <p:spPr>
          <a:xfrm>
            <a:off x="831921" y="2644170"/>
            <a:ext cx="10885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8979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2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2230</TotalTime>
  <Words>1718</Words>
  <Application>Microsoft Office PowerPoint</Application>
  <PresentationFormat>Widescreen</PresentationFormat>
  <Paragraphs>150</Paragraphs>
  <Slides>26</Slides>
  <Notes>2</Notes>
  <HiddenSlides>0</HiddenSlides>
  <MMClips>4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#9Slide03 BoosterNextFYBlack</vt:lpstr>
      <vt:lpstr>Calibri</vt:lpstr>
      <vt:lpstr>Corbel</vt:lpstr>
      <vt:lpstr>Times New Roman</vt:lpstr>
      <vt:lpstr>VNI-Times</vt:lpstr>
      <vt:lpstr>迷你简菱心</vt:lpstr>
      <vt:lpstr>Basis</vt:lpstr>
      <vt:lpstr>Equation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m2947</cp:lastModifiedBy>
  <cp:revision>213</cp:revision>
  <dcterms:created xsi:type="dcterms:W3CDTF">2020-01-30T08:17:02Z</dcterms:created>
  <dcterms:modified xsi:type="dcterms:W3CDTF">2025-11-26T03:24:51Z</dcterms:modified>
</cp:coreProperties>
</file>