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48" r:id="rId1"/>
    <p:sldMasterId id="2147483691" r:id="rId2"/>
    <p:sldMasterId id="2147483693" r:id="rId3"/>
  </p:sldMasterIdLst>
  <p:notesMasterIdLst>
    <p:notesMasterId r:id="rId27"/>
  </p:notesMasterIdLst>
  <p:handoutMasterIdLst>
    <p:handoutMasterId r:id="rId28"/>
  </p:handoutMasterIdLst>
  <p:sldIdLst>
    <p:sldId id="3363" r:id="rId4"/>
    <p:sldId id="3367" r:id="rId5"/>
    <p:sldId id="3368" r:id="rId6"/>
    <p:sldId id="3369" r:id="rId7"/>
    <p:sldId id="256" r:id="rId8"/>
    <p:sldId id="3140" r:id="rId9"/>
    <p:sldId id="295" r:id="rId10"/>
    <p:sldId id="3081" r:id="rId11"/>
    <p:sldId id="3357" r:id="rId12"/>
    <p:sldId id="3328" r:id="rId13"/>
    <p:sldId id="3358" r:id="rId14"/>
    <p:sldId id="274" r:id="rId15"/>
    <p:sldId id="275" r:id="rId16"/>
    <p:sldId id="276" r:id="rId17"/>
    <p:sldId id="277" r:id="rId18"/>
    <p:sldId id="3359" r:id="rId19"/>
    <p:sldId id="3360" r:id="rId20"/>
    <p:sldId id="3365" r:id="rId21"/>
    <p:sldId id="3083" r:id="rId22"/>
    <p:sldId id="3361" r:id="rId23"/>
    <p:sldId id="3362" r:id="rId24"/>
    <p:sldId id="3351" r:id="rId25"/>
    <p:sldId id="3364" r:id="rId26"/>
  </p:sldIdLst>
  <p:sldSz cx="12192000" cy="6858000"/>
  <p:notesSz cx="6858000" cy="9144000"/>
  <p:embeddedFontLst>
    <p:embeddedFont>
      <p:font typeface="Bahnschrift Condensed" panose="020B0502040204020203" pitchFamily="34" charset="0"/>
      <p:regular r:id="rId29"/>
      <p:bold r:id="rId30"/>
    </p:embeddedFont>
    <p:embeddedFont>
      <p:font typeface="Bahnschrift SemiBold SemiConden" panose="020B0502040204020203" pitchFamily="34" charset="0"/>
      <p:bold r:id="rId31"/>
    </p:embeddedFont>
    <p:embeddedFont>
      <p:font typeface="Open Sans" panose="020B060603050402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Segoe Print" panose="02000600000000000000" pitchFamily="2" charset="0"/>
      <p:regular r:id="rId40"/>
      <p:bold r:id="rId41"/>
    </p:embeddedFont>
    <p:embeddedFont>
      <p:font typeface="UTM Avo" panose="02040603050506020204" pitchFamily="18" charset="0"/>
      <p:regular r:id="rId42"/>
      <p:bold r:id="rId43"/>
      <p:italic r:id="rId44"/>
      <p:boldItalic r:id="rId45"/>
    </p:embeddedFont>
    <p:embeddedFont>
      <p:font typeface="UTM Cookies" panose="02040603050506020204" pitchFamily="18" charset="0"/>
      <p:regular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CCFF99"/>
    <a:srgbClr val="FFCCFF"/>
    <a:srgbClr val="002060"/>
    <a:srgbClr val="D34CD6"/>
    <a:srgbClr val="35B6B4"/>
    <a:srgbClr val="FF6600"/>
    <a:srgbClr val="84ACB6"/>
    <a:srgbClr val="9C51D9"/>
    <a:srgbClr val="EB5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8" autoAdjust="0"/>
    <p:restoredTop sz="73647" autoAdjust="0"/>
  </p:normalViewPr>
  <p:slideViewPr>
    <p:cSldViewPr snapToGrid="0">
      <p:cViewPr varScale="1">
        <p:scale>
          <a:sx n="43" d="100"/>
          <a:sy n="43" d="100"/>
        </p:scale>
        <p:origin x="1408" y="20"/>
      </p:cViewPr>
      <p:guideLst>
        <p:guide orient="horz" pos="2160"/>
        <p:guide pos="3840"/>
      </p:guideLst>
    </p:cSldViewPr>
  </p:slideViewPr>
  <p:notesTextViewPr>
    <p:cViewPr>
      <p:scale>
        <a:sx n="75" d="100"/>
        <a:sy n="75" d="100"/>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9/8/2025</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CM1: công nghệ động cơ hơi nước </a:t>
            </a:r>
            <a:r>
              <a:rPr lang="en-US">
                <a:sym typeface="Wingdings" panose="05000000000000000000" pitchFamily="2" charset="2"/>
              </a:rPr>
              <a:t> cơ giới hóa nghành sx: </a:t>
            </a:r>
            <a:r>
              <a:rPr lang="en-US" b="0" i="0">
                <a:solidFill>
                  <a:srgbClr val="555555"/>
                </a:solidFill>
                <a:effectLst/>
                <a:latin typeface="Roboto" panose="02000000000000000000" pitchFamily="2" charset="0"/>
              </a:rPr>
              <a:t>dệt may, ngành luyện kim và ngành giao thông vận tải; </a:t>
            </a:r>
            <a:r>
              <a:rPr lang="vi-VN" b="0" i="0">
                <a:solidFill>
                  <a:srgbClr val="555555"/>
                </a:solidFill>
                <a:effectLst/>
                <a:latin typeface="Roboto" panose="02000000000000000000" pitchFamily="2" charset="0"/>
              </a:rPr>
              <a:t>Chiếc đầu xe lửa chạy bằng hơi nước đầu tiên vào năm 1804</a:t>
            </a:r>
            <a:endParaRPr lang="en-US"/>
          </a:p>
          <a:p>
            <a:r>
              <a:rPr lang="en-US"/>
              <a:t>CM2: điện năng và các sản phẩm của khoa học: </a:t>
            </a:r>
            <a:r>
              <a:rPr lang="vi-VN" b="0" i="0">
                <a:effectLst/>
                <a:latin typeface="google sans"/>
              </a:rPr>
              <a:t>Sử dụng năng lượng điện và sản xuất ra dây chuyên sản xuất hàng loạt quy mô lớn. Được đánh dấu bằng những thành tựu to lớn: Ô tô, máy bay, đèn sợi đốt, điện thoại, tua bin hơi,… Bên cạnh đó còn có sự phát triển của các ngành vận tải, sản xuất thép, điên, hóa học và đặc biệt nhất là sản xuất và tiêu dùng.</a:t>
            </a:r>
            <a:endParaRPr lang="en-US"/>
          </a:p>
          <a:p>
            <a:pPr algn="l">
              <a:buFont typeface="Arial" panose="020B0604020202020204" pitchFamily="34" charset="0"/>
              <a:buChar char="•"/>
            </a:pPr>
            <a:r>
              <a:rPr lang="en-US"/>
              <a:t>CM3: máy tính và công nghệ kt số: </a:t>
            </a:r>
          </a:p>
          <a:p>
            <a:pPr lvl="1" algn="l">
              <a:buFont typeface="Arial" panose="020B0604020202020204" pitchFamily="34" charset="0"/>
              <a:buChar char="•"/>
            </a:pPr>
            <a:r>
              <a:rPr lang="en-US"/>
              <a:t>I</a:t>
            </a:r>
            <a:r>
              <a:rPr lang="vi-VN" b="1" i="0">
                <a:solidFill>
                  <a:srgbClr val="555555"/>
                </a:solidFill>
                <a:effectLst/>
                <a:latin typeface="Roboto" panose="02000000000000000000" pitchFamily="2" charset="0"/>
              </a:rPr>
              <a:t>nternet:</a:t>
            </a:r>
            <a:r>
              <a:rPr lang="vi-VN" b="0" i="0">
                <a:solidFill>
                  <a:srgbClr val="555555"/>
                </a:solidFill>
                <a:effectLst/>
                <a:latin typeface="Roboto" panose="02000000000000000000" pitchFamily="2" charset="0"/>
              </a:rPr>
              <a:t> Internet ra đời vào khoảng năm 1974. Tính đến tháng 1/2021, internet bao phủ rộng rãi đạt 4,66 tỉ người sử .</a:t>
            </a:r>
          </a:p>
          <a:p>
            <a:pPr lvl="1" algn="l">
              <a:buFont typeface="Arial" panose="020B0604020202020204" pitchFamily="34" charset="0"/>
              <a:buChar char="•"/>
            </a:pPr>
            <a:r>
              <a:rPr lang="vi-VN" b="1" i="0">
                <a:solidFill>
                  <a:srgbClr val="555555"/>
                </a:solidFill>
                <a:effectLst/>
                <a:latin typeface="Roboto" panose="02000000000000000000" pitchFamily="2" charset="0"/>
              </a:rPr>
              <a:t>Social media:</a:t>
            </a:r>
            <a:r>
              <a:rPr lang="vi-VN" b="0" i="0">
                <a:solidFill>
                  <a:srgbClr val="555555"/>
                </a:solidFill>
                <a:effectLst/>
                <a:latin typeface="Roboto" panose="02000000000000000000" pitchFamily="2" charset="0"/>
              </a:rPr>
              <a:t> Là một hình thức kết nối mới, giúp người dùng kết nối và giao tiếp với nhau dựa trên một nền tảng nhất định.</a:t>
            </a:r>
          </a:p>
          <a:p>
            <a:pPr lvl="1" algn="l">
              <a:buFont typeface="Arial" panose="020B0604020202020204" pitchFamily="34" charset="0"/>
              <a:buChar char="•"/>
            </a:pPr>
            <a:r>
              <a:rPr lang="vi-VN" b="1" i="0">
                <a:solidFill>
                  <a:srgbClr val="555555"/>
                </a:solidFill>
                <a:effectLst/>
                <a:latin typeface="Roboto" panose="02000000000000000000" pitchFamily="2" charset="0"/>
              </a:rPr>
              <a:t>Công nghệ di động (Mobile):</a:t>
            </a:r>
            <a:r>
              <a:rPr lang="vi-VN" b="0" i="0">
                <a:solidFill>
                  <a:srgbClr val="555555"/>
                </a:solidFill>
                <a:effectLst/>
                <a:latin typeface="Roboto" panose="02000000000000000000" pitchFamily="2" charset="0"/>
              </a:rPr>
              <a:t> Là phương tiện giao tiếp hiện đại của con người, tạo ra một phương thức liên lạc, mua sắm và làm việc mới. </a:t>
            </a:r>
          </a:p>
          <a:p>
            <a:pPr lvl="1" algn="l">
              <a:buFont typeface="Arial" panose="020B0604020202020204" pitchFamily="34" charset="0"/>
              <a:buChar char="•"/>
            </a:pPr>
            <a:r>
              <a:rPr lang="vi-VN" b="1" i="0">
                <a:solidFill>
                  <a:srgbClr val="555555"/>
                </a:solidFill>
                <a:effectLst/>
                <a:latin typeface="Roboto" panose="02000000000000000000" pitchFamily="2" charset="0"/>
              </a:rPr>
              <a:t>Công nghệ phân tích (Analytics):</a:t>
            </a:r>
            <a:r>
              <a:rPr lang="vi-VN" b="0" i="0">
                <a:solidFill>
                  <a:srgbClr val="555555"/>
                </a:solidFill>
                <a:effectLst/>
                <a:latin typeface="Roboto" panose="02000000000000000000" pitchFamily="2" charset="0"/>
              </a:rPr>
              <a:t> Giúp doanh nghiệp phân tích chân dung khách hàng khi mua sắm hàng hóa dịch vụ. Thông qua dữ liệu, doanh nghiệp có thể khai thác các thông tin hữu ích về người tiêu dùng.</a:t>
            </a:r>
          </a:p>
          <a:p>
            <a:endParaRPr lang="en-US"/>
          </a:p>
          <a:p>
            <a:r>
              <a:rPr lang="en-US"/>
              <a:t>CM4: công nghệ số như: công nghệ sinh học: phân tích khai thác tế bào, phân tử sinh học…; IOT: máy tính, đt, lò vi song, máy giặt…, in 3d, trí tuệ nhân tạo AI: chatgpt, gemini, copilot; cloud (điện toán đám mây): fb, of365, utube…</a:t>
            </a:r>
          </a:p>
          <a:p>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1</a:t>
            </a:fld>
            <a:endParaRPr lang="en-US"/>
          </a:p>
        </p:txBody>
      </p:sp>
    </p:spTree>
    <p:extLst>
      <p:ext uri="{BB962C8B-B14F-4D97-AF65-F5344CB8AC3E}">
        <p14:creationId xmlns:p14="http://schemas.microsoft.com/office/powerpoint/2010/main" val="237078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Nhập mật khẩu được gửi về đt khi đki dịch vụ gọi taxi k ng lái</a:t>
            </a:r>
          </a:p>
          <a:p>
            <a:pPr marL="228600" indent="-228600">
              <a:buAutoNum type="arabicPeriod"/>
            </a:pPr>
            <a:r>
              <a:rPr lang="en-US"/>
              <a:t>Mở cửa xe bằng tay phải</a:t>
            </a:r>
          </a:p>
          <a:p>
            <a:pPr marL="228600" indent="-228600">
              <a:buAutoNum type="arabicPeriod"/>
            </a:pPr>
            <a:r>
              <a:rPr lang="en-US"/>
              <a:t>Mặc áo màu xanh blue</a:t>
            </a:r>
          </a:p>
          <a:p>
            <a:pPr marL="228600" indent="-228600">
              <a:buAutoNum type="arabicPeriod"/>
            </a:pPr>
            <a:r>
              <a:rPr lang="en-US"/>
              <a:t>Xe này có tên apolo go của hang Baidu</a:t>
            </a:r>
          </a:p>
        </p:txBody>
      </p:sp>
      <p:sp>
        <p:nvSpPr>
          <p:cNvPr id="4" name="Slide Number Placeholder 3"/>
          <p:cNvSpPr>
            <a:spLocks noGrp="1"/>
          </p:cNvSpPr>
          <p:nvPr>
            <p:ph type="sldNum" sz="quarter" idx="5"/>
          </p:nvPr>
        </p:nvSpPr>
        <p:spPr/>
        <p:txBody>
          <a:bodyPr/>
          <a:lstStyle/>
          <a:p>
            <a:fld id="{C9311CA4-9036-4EF8-AB62-128503DB366E}" type="slidenum">
              <a:rPr lang="en-US" smtClean="0"/>
              <a:t>19</a:t>
            </a:fld>
            <a:endParaRPr lang="en-US"/>
          </a:p>
        </p:txBody>
      </p:sp>
    </p:spTree>
    <p:extLst>
      <p:ext uri="{BB962C8B-B14F-4D97-AF65-F5344CB8AC3E}">
        <p14:creationId xmlns:p14="http://schemas.microsoft.com/office/powerpoint/2010/main" val="319544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vi-VN"/>
              <a:t>Trong xã hội:- Con người dễ dàng chuyển giao và tiếp cận được nhiều thông tin đa dạng, phong phú- Con người dễ dàng giao tiếp với nhau thông qua thư điện tử, tin nhắn, mạng xã hội,..</a:t>
            </a:r>
            <a:endParaRPr lang="en-US"/>
          </a:p>
          <a:p>
            <a:pPr marL="171450" indent="-171450">
              <a:buFont typeface="Arial" panose="020B0604020202020204" pitchFamily="34" charset="0"/>
              <a:buChar char="•"/>
            </a:pPr>
            <a:r>
              <a:rPr lang="vi-VN"/>
              <a:t>Trong giáo dục:- Chia sẻ kiến thức, kĩ năng và cổ vũ thái độ sống tích cực- Quản lí dữ liệu ở các trường học, thầy cô, học sinh.</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20</a:t>
            </a:fld>
            <a:endParaRPr lang="en-US"/>
          </a:p>
        </p:txBody>
      </p:sp>
    </p:spTree>
    <p:extLst>
      <p:ext uri="{BB962C8B-B14F-4D97-AF65-F5344CB8AC3E}">
        <p14:creationId xmlns:p14="http://schemas.microsoft.com/office/powerpoint/2010/main" val="290560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vi-VN"/>
              <a:t>Một số ứng dụng của công nghệ thông tin mà em thường xuyên sử dụng: google, facebook, zalo, tiktok, instagram,…Nêu những tác động tích cực của ứng dụng đó và cách em sử dụng nó hằng ngày.</a:t>
            </a:r>
            <a:endParaRPr lang="en-US"/>
          </a:p>
          <a:p>
            <a:pPr marL="0" indent="0">
              <a:buNone/>
            </a:pPr>
            <a:r>
              <a:rPr lang="vi-VN"/>
              <a:t>- Google: Em sử dụng để tìm kiếm, tra cứu thông tin; tìm các bài văn hay, đề toán, tiếng anh để luyện tập; giúp em tìm được tất cả thông tin, hình ảnh, tài liệu,.. mà em cần. Em sử dụng google thường xuyên, hàng ngày, bất cứ khi nào em cần tra cứu.</a:t>
            </a:r>
            <a:endParaRPr lang="en-US"/>
          </a:p>
          <a:p>
            <a:pPr marL="0" indent="0">
              <a:buNone/>
            </a:pPr>
            <a:r>
              <a:rPr lang="vi-VN"/>
              <a:t>- Facebook, messenger, zalo, instagram: Em sử dụng để liên lạc, trao đổi với thầy cô, bạn bè; liên lạc, trò chuyện với người thân, những người bạn mới,.. ở bất cứ đâu trên thế giới. Em sử dụng các ứng dụng này hàng ngày (2 - 3h/ngày)</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21</a:t>
            </a:fld>
            <a:endParaRPr lang="en-US"/>
          </a:p>
        </p:txBody>
      </p:sp>
    </p:spTree>
    <p:extLst>
      <p:ext uri="{BB962C8B-B14F-4D97-AF65-F5344CB8AC3E}">
        <p14:creationId xmlns:p14="http://schemas.microsoft.com/office/powerpoint/2010/main" val="73505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342900">
              <a:lnSpc>
                <a:spcPct val="135000"/>
              </a:lnSpc>
              <a:defRPr/>
            </a:pPr>
            <a:r>
              <a:rPr lang="en-US"/>
              <a:t>Bộ xử lí. </a:t>
            </a:r>
            <a:r>
              <a:rPr lang="vi-VN" sz="1200">
                <a:solidFill>
                  <a:srgbClr val="000000"/>
                </a:solidFill>
                <a:latin typeface="UTM Avo" panose="02040603050506020204" pitchFamily="18" charset="0"/>
                <a:cs typeface="Times New Roman" panose="02020603050405020304" pitchFamily="18" charset="0"/>
              </a:rPr>
              <a:t>Thế thì còn nhiều thiết bị nữa có gắn bộ xử lí ở xung quanh chúng ta. Bộ xử lí không chỉ xuất hiện trong máy tính để bàn hoặc máy tính xách tay mà nhiều thiết bị điện tử khác cũng cần bộ xử lí để hoạt động như ti vi kĩ thuật số </a:t>
            </a:r>
          </a:p>
          <a:p>
            <a:pPr lvl="0" algn="l" defTabSz="342900">
              <a:lnSpc>
                <a:spcPct val="135000"/>
              </a:lnSpc>
              <a:defRPr/>
            </a:pPr>
            <a:r>
              <a:rPr lang="vi-VN" sz="1200">
                <a:solidFill>
                  <a:srgbClr val="000000"/>
                </a:solidFill>
                <a:latin typeface="UTM Avo" panose="02040603050506020204" pitchFamily="18" charset="0"/>
                <a:cs typeface="Times New Roman" panose="02020603050405020304" pitchFamily="18" charset="0"/>
              </a:rPr>
              <a:t>hay rô bốt quét nhà,…</a:t>
            </a:r>
            <a:endParaRPr lang="en-US" sz="1200">
              <a:solidFill>
                <a:srgbClr val="000000"/>
              </a:solidFill>
              <a:latin typeface="UTM Avo" panose="02040603050506020204" pitchFamily="18" charset="0"/>
              <a:cs typeface="Times New Roman" panose="02020603050405020304" pitchFamily="18" charset="0"/>
            </a:endParaRPr>
          </a:p>
          <a:p>
            <a:pPr marL="0" marR="0" lvl="0" indent="0" algn="l" defTabSz="342900" rtl="0" eaLnBrk="1" fontAlgn="auto" latinLnBrk="0" hangingPunct="1">
              <a:lnSpc>
                <a:spcPct val="135000"/>
              </a:lnSpc>
              <a:spcBef>
                <a:spcPts val="0"/>
              </a:spcBef>
              <a:spcAft>
                <a:spcPts val="0"/>
              </a:spcAft>
              <a:buClrTx/>
              <a:buSzTx/>
              <a:buFontTx/>
              <a:buNone/>
              <a:tabLst/>
              <a:defRPr/>
            </a:pPr>
            <a:r>
              <a:rPr lang="vi-VN" b="0" i="0">
                <a:solidFill>
                  <a:srgbClr val="333333"/>
                </a:solidFill>
                <a:effectLst/>
                <a:latin typeface="Arial" panose="020B0604020202020204" pitchFamily="34" charset="0"/>
              </a:rPr>
              <a:t>Các thiết bị kỹ thuật số (Digital Devices) như máy tính, điện thoại di động, máy tính bảng và các thiết bị điện tử sử dụng hệ thống số nhị phân để xử lý thông tin. </a:t>
            </a:r>
            <a:endParaRPr lang="en-US"/>
          </a:p>
          <a:p>
            <a:pPr lvl="0" algn="l" defTabSz="342900">
              <a:lnSpc>
                <a:spcPct val="135000"/>
              </a:lnSpc>
              <a:defRPr/>
            </a:pPr>
            <a:endParaRPr kumimoji="0" lang="en-US" sz="1200" i="0" u="none" strike="noStrike" kern="1200" cap="none" spc="0" normalizeH="0" baseline="0" noProof="0">
              <a:ln>
                <a:noFill/>
              </a:ln>
              <a:solidFill>
                <a:prstClr val="white"/>
              </a:solidFill>
              <a:effectLst/>
              <a:uLnTx/>
              <a:uFillTx/>
              <a:latin typeface="Arial"/>
            </a:endParaRPr>
          </a:p>
          <a:p>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23</a:t>
            </a:fld>
            <a:endParaRPr lang="en-US"/>
          </a:p>
        </p:txBody>
      </p:sp>
    </p:spTree>
    <p:extLst>
      <p:ext uri="{BB962C8B-B14F-4D97-AF65-F5344CB8AC3E}">
        <p14:creationId xmlns:p14="http://schemas.microsoft.com/office/powerpoint/2010/main" val="201470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1EDF6-872F-8CB1-04BE-1FB87EF7C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BF266-960F-41F4-DE23-D05271B70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C13D0-1AD6-4AE3-6A2B-AFC79CC7D3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5896AD-BB58-B8EE-275B-B8E54BF5A2B5}"/>
              </a:ext>
            </a:extLst>
          </p:cNvPr>
          <p:cNvSpPr>
            <a:spLocks noGrp="1"/>
          </p:cNvSpPr>
          <p:nvPr>
            <p:ph type="sldNum" sz="quarter" idx="5"/>
          </p:nvPr>
        </p:nvSpPr>
        <p:spPr/>
        <p:txBody>
          <a:bodyPr/>
          <a:lstStyle/>
          <a:p>
            <a:fld id="{C9311CA4-9036-4EF8-AB62-128503DB366E}" type="slidenum">
              <a:rPr lang="en-US" smtClean="0"/>
              <a:t>2</a:t>
            </a:fld>
            <a:endParaRPr lang="en-US"/>
          </a:p>
        </p:txBody>
      </p:sp>
    </p:spTree>
    <p:extLst>
      <p:ext uri="{BB962C8B-B14F-4D97-AF65-F5344CB8AC3E}">
        <p14:creationId xmlns:p14="http://schemas.microsoft.com/office/powerpoint/2010/main" val="214865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7438-2142-5C88-7719-C78AFA1D9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6EC10-2703-E202-B6EE-309D6188B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FB60D-C46E-F760-E9FF-2B79E7B2C91A}"/>
              </a:ext>
            </a:extLst>
          </p:cNvPr>
          <p:cNvSpPr>
            <a:spLocks noGrp="1"/>
          </p:cNvSpPr>
          <p:nvPr>
            <p:ph type="body" idx="1"/>
          </p:nvPr>
        </p:nvSpPr>
        <p:spPr/>
        <p:txBody>
          <a:bodyPr/>
          <a:lstStyle/>
          <a:p>
            <a:r>
              <a:rPr lang="en-US"/>
              <a:t>Thời đại 4.0</a:t>
            </a:r>
          </a:p>
          <a:p>
            <a:r>
              <a:rPr lang="vi-VN" sz="1200" b="0" i="0" kern="1200">
                <a:solidFill>
                  <a:schemeClr val="tx1"/>
                </a:solidFill>
                <a:effectLst/>
                <a:latin typeface="+mn-lt"/>
                <a:ea typeface="+mn-ea"/>
                <a:cs typeface="+mn-cs"/>
              </a:rPr>
              <a:t>Chuyển đổi số là quá trình tích hợp, áp dụng công nghệ số vào mọi khía cạnh của cá nhân, tổ chức, doanh nghiệp, và cả xã hội nhằm thay đổi cách làm việc, cung ứng, quản lý và nâng cao hiệu quả hoạt động, khả năng cạnh tranh, và tạo ra giá trị mới, chứ không chỉ đơn thuần là số hóa dữ liệu hay ứng dụng công nghệ. </a:t>
            </a: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Vd: trả tiền điện, net được tích hợp qua ngân hang</a:t>
            </a:r>
          </a:p>
          <a:p>
            <a:r>
              <a:rPr lang="vi-VN" sz="1200" b="1" i="0" kern="1200">
                <a:solidFill>
                  <a:schemeClr val="tx1"/>
                </a:solidFill>
                <a:effectLst/>
                <a:latin typeface="+mn-lt"/>
                <a:ea typeface="+mn-ea"/>
                <a:cs typeface="+mn-cs"/>
              </a:rPr>
              <a:t>Điện toán đám mây (Cloud Computing):</a:t>
            </a:r>
            <a:endParaRPr lang="vi-VN" sz="1200" b="0" i="0" kern="1200">
              <a:solidFill>
                <a:schemeClr val="tx1"/>
              </a:solidFill>
              <a:effectLst/>
              <a:latin typeface="+mn-lt"/>
              <a:ea typeface="+mn-ea"/>
              <a:cs typeface="+mn-cs"/>
            </a:endParaRPr>
          </a:p>
          <a:p>
            <a:pPr fontAlgn="ctr"/>
            <a:r>
              <a:rPr lang="vi-VN" sz="1200" b="0" i="0" kern="1200">
                <a:solidFill>
                  <a:schemeClr val="tx1"/>
                </a:solidFill>
                <a:effectLst/>
                <a:latin typeface="+mn-lt"/>
                <a:ea typeface="+mn-ea"/>
                <a:cs typeface="+mn-cs"/>
              </a:rPr>
              <a:t>Cung cấp hạ tầng linh hoạt và khả năng truy cập tài nguyên mọi lúc, mọi nơi. </a:t>
            </a:r>
          </a:p>
          <a:p>
            <a:r>
              <a:rPr lang="vi-VN" sz="1200" b="1" i="0" kern="1200">
                <a:solidFill>
                  <a:schemeClr val="tx1"/>
                </a:solidFill>
                <a:effectLst/>
                <a:latin typeface="+mn-lt"/>
                <a:ea typeface="+mn-ea"/>
                <a:cs typeface="+mn-cs"/>
              </a:rPr>
              <a:t>Trí tuệ nhân tạo (AI):</a:t>
            </a:r>
            <a:endParaRPr lang="vi-VN" sz="1200" b="0" i="0" kern="1200">
              <a:solidFill>
                <a:schemeClr val="tx1"/>
              </a:solidFill>
              <a:effectLst/>
              <a:latin typeface="+mn-lt"/>
              <a:ea typeface="+mn-ea"/>
              <a:cs typeface="+mn-cs"/>
            </a:endParaRPr>
          </a:p>
          <a:p>
            <a:pPr fontAlgn="ctr"/>
            <a:r>
              <a:rPr lang="vi-VN" sz="1200" b="0" i="0" kern="1200">
                <a:solidFill>
                  <a:schemeClr val="tx1"/>
                </a:solidFill>
                <a:effectLst/>
                <a:latin typeface="+mn-lt"/>
                <a:ea typeface="+mn-ea"/>
                <a:cs typeface="+mn-cs"/>
              </a:rPr>
              <a:t>Xử lý dữ liệu, dự đoán xu hướng và tự động hóa các tác vụ phức tạp. </a:t>
            </a:r>
          </a:p>
          <a:p>
            <a:r>
              <a:rPr lang="vi-VN" sz="1200" b="1" i="0" kern="1200">
                <a:solidFill>
                  <a:schemeClr val="tx1"/>
                </a:solidFill>
                <a:effectLst/>
                <a:latin typeface="+mn-lt"/>
                <a:ea typeface="+mn-ea"/>
                <a:cs typeface="+mn-cs"/>
              </a:rPr>
              <a:t>Dữ liệu lớn (Big Data):</a:t>
            </a:r>
            <a:endParaRPr lang="vi-VN" sz="1200" b="0" i="0" kern="1200">
              <a:solidFill>
                <a:schemeClr val="tx1"/>
              </a:solidFill>
              <a:effectLst/>
              <a:latin typeface="+mn-lt"/>
              <a:ea typeface="+mn-ea"/>
              <a:cs typeface="+mn-cs"/>
            </a:endParaRPr>
          </a:p>
          <a:p>
            <a:pPr fontAlgn="ctr"/>
            <a:r>
              <a:rPr lang="vi-VN" sz="1200" b="0" i="0" kern="1200">
                <a:solidFill>
                  <a:schemeClr val="tx1"/>
                </a:solidFill>
                <a:effectLst/>
                <a:latin typeface="+mn-lt"/>
                <a:ea typeface="+mn-ea"/>
                <a:cs typeface="+mn-cs"/>
              </a:rPr>
              <a:t>Phân tích thông tin để hiểu rõ hơn về khách hàng và thị trường. </a:t>
            </a:r>
          </a:p>
          <a:p>
            <a:r>
              <a:rPr lang="vi-VN" sz="1200" b="1" i="0" kern="1200">
                <a:solidFill>
                  <a:schemeClr val="tx1"/>
                </a:solidFill>
                <a:effectLst/>
                <a:latin typeface="+mn-lt"/>
                <a:ea typeface="+mn-ea"/>
                <a:cs typeface="+mn-cs"/>
              </a:rPr>
              <a:t>Internet vạn vật (IoT):</a:t>
            </a:r>
            <a:endParaRPr lang="vi-VN" sz="1200" b="0" i="0" kern="1200">
              <a:solidFill>
                <a:schemeClr val="tx1"/>
              </a:solidFill>
              <a:effectLst/>
              <a:latin typeface="+mn-lt"/>
              <a:ea typeface="+mn-ea"/>
              <a:cs typeface="+mn-cs"/>
            </a:endParaRPr>
          </a:p>
          <a:p>
            <a:pPr fontAlgn="ctr"/>
            <a:r>
              <a:rPr lang="vi-VN" sz="1200" b="0" i="0" kern="1200">
                <a:solidFill>
                  <a:schemeClr val="tx1"/>
                </a:solidFill>
                <a:effectLst/>
                <a:latin typeface="+mn-lt"/>
                <a:ea typeface="+mn-ea"/>
                <a:cs typeface="+mn-cs"/>
              </a:rPr>
              <a:t>Kết nối các thiết bị và thu thập dữ liệu để tối ưu hóa hoạt động. </a:t>
            </a:r>
          </a:p>
          <a:p>
            <a:r>
              <a:rPr lang="vi-VN" sz="1200" b="1" i="0" kern="1200">
                <a:solidFill>
                  <a:schemeClr val="tx1"/>
                </a:solidFill>
                <a:effectLst/>
                <a:latin typeface="+mn-lt"/>
                <a:ea typeface="+mn-ea"/>
                <a:cs typeface="+mn-cs"/>
              </a:rPr>
              <a:t>Blockchain:</a:t>
            </a: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Tăng cường bảo mật và quản lý dữ liệu. </a:t>
            </a:r>
          </a:p>
          <a:p>
            <a:endParaRPr lang="en-US"/>
          </a:p>
        </p:txBody>
      </p:sp>
      <p:sp>
        <p:nvSpPr>
          <p:cNvPr id="4" name="Slide Number Placeholder 3">
            <a:extLst>
              <a:ext uri="{FF2B5EF4-FFF2-40B4-BE49-F238E27FC236}">
                <a16:creationId xmlns:a16="http://schemas.microsoft.com/office/drawing/2014/main" id="{5271DAB4-7982-BAB4-5AE9-660335787EDF}"/>
              </a:ext>
            </a:extLst>
          </p:cNvPr>
          <p:cNvSpPr>
            <a:spLocks noGrp="1"/>
          </p:cNvSpPr>
          <p:nvPr>
            <p:ph type="sldNum" sz="quarter" idx="5"/>
          </p:nvPr>
        </p:nvSpPr>
        <p:spPr/>
        <p:txBody>
          <a:bodyPr/>
          <a:lstStyle/>
          <a:p>
            <a:fld id="{C9311CA4-9036-4EF8-AB62-128503DB366E}" type="slidenum">
              <a:rPr lang="en-US" smtClean="0"/>
              <a:t>3</a:t>
            </a:fld>
            <a:endParaRPr lang="en-US"/>
          </a:p>
        </p:txBody>
      </p:sp>
    </p:spTree>
    <p:extLst>
      <p:ext uri="{BB962C8B-B14F-4D97-AF65-F5344CB8AC3E}">
        <p14:creationId xmlns:p14="http://schemas.microsoft.com/office/powerpoint/2010/main" val="2355522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FFFA-FBEB-447F-E8C1-36A59CB56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0DF4D-8F42-7EA9-CFAA-671938F03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FEDA3-4545-60A8-328A-3DFAB01E3D00}"/>
              </a:ext>
            </a:extLst>
          </p:cNvPr>
          <p:cNvSpPr>
            <a:spLocks noGrp="1"/>
          </p:cNvSpPr>
          <p:nvPr>
            <p:ph type="body" idx="1"/>
          </p:nvPr>
        </p:nvSpPr>
        <p:spPr/>
        <p:txBody>
          <a:bodyPr/>
          <a:lstStyle/>
          <a:p>
            <a:pPr marL="457200" indent="-457200" algn="just">
              <a:buAutoNum type="arabicPeriod"/>
            </a:pPr>
            <a:r>
              <a:rPr lang="vi-VN" sz="1200"/>
              <a:t>Trong xã hộiChính phủ điện tử (E-Government): Người dân có thể nộp hồ sơ, làm thủ tục hành chính, đóng thuế, khai báo y tế... hoàn toàn trực tuyến thay vì đến trực tiếp cơ quan nhà nước.</a:t>
            </a:r>
            <a:endParaRPr lang="en-US" sz="1200"/>
          </a:p>
          <a:p>
            <a:pPr marL="457200" indent="-457200" algn="just">
              <a:buAutoNum type="arabicPeriod"/>
            </a:pPr>
            <a:r>
              <a:rPr lang="vi-VN" sz="1200"/>
              <a:t>Ngân hàng số: Sử dụng Internet Banking, Mobile Banking, ví điện tử (Momo, ZaloPay, VNPay...) thay cho giao dịch tiền mặt.</a:t>
            </a:r>
            <a:endParaRPr lang="en-US" sz="1200"/>
          </a:p>
          <a:p>
            <a:pPr marL="457200" indent="-457200" algn="just">
              <a:buAutoNum type="arabicPeriod"/>
            </a:pPr>
            <a:r>
              <a:rPr lang="vi-VN" sz="1200"/>
              <a:t>Y tế số: Đặt lịch khám bệnh online, khám bệnh từ xa (telehealth), lưu trữ hồ sơ sức khỏe điện tử.</a:t>
            </a:r>
            <a:endParaRPr lang="en-US" sz="1200"/>
          </a:p>
          <a:p>
            <a:pPr marL="457200" indent="-457200" algn="just">
              <a:buAutoNum type="arabicPeriod"/>
            </a:pPr>
            <a:r>
              <a:rPr lang="vi-VN" sz="1200"/>
              <a:t>Thương mại điện tử: Mua sắm qua Shopee, Lazada, Tiki thay vì đến cửa hàng truyền thống.Giao thông thông minh: Thu phí không dừng (ETC), bản đồ số chỉ đường, gọi xe công nghệ (Grab, Be).</a:t>
            </a:r>
            <a:endParaRPr lang="en-US" sz="1200"/>
          </a:p>
          <a:p>
            <a:pPr marL="457200" indent="-457200" algn="just">
              <a:buAutoNum type="arabicPeriod"/>
            </a:pPr>
            <a:r>
              <a:rPr lang="en-US" sz="1200"/>
              <a:t>T</a:t>
            </a:r>
            <a:r>
              <a:rPr lang="vi-VN" sz="1200"/>
              <a:t>rong giáo dụcLớp học trực tuyến: Sử dụng Zoom, Google Meet, Microsoft Teams để dạy và học từ xa.</a:t>
            </a:r>
            <a:endParaRPr lang="en-US" sz="1200"/>
          </a:p>
          <a:p>
            <a:pPr marL="457200" indent="-457200" algn="just">
              <a:buAutoNum type="arabicPeriod"/>
            </a:pPr>
            <a:r>
              <a:rPr lang="vi-VN" sz="1200"/>
              <a:t>Hệ thống quản lý học tập (LMS): Moodle, K12Online, VNPT E-Learning... giúp quản lý bài giảng, điểm số, tài liệu.Kho học liệu số: Sách điện tử, video bài giảng, thư viện số cho học sinh – sinh viên.</a:t>
            </a:r>
            <a:endParaRPr lang="en-US" sz="1200"/>
          </a:p>
          <a:p>
            <a:pPr marL="457200" indent="-457200" algn="just">
              <a:buAutoNum type="arabicPeriod"/>
            </a:pPr>
            <a:r>
              <a:rPr lang="vi-VN" sz="1200"/>
              <a:t>Công cụ hỗ trợ học tập: Sử dụng AI, chatbot, hoặc phần mềm như Quizizz, Kahoot để tạo trò chơi học tập tương tác.Đánh giá trực tuyến: Làm bài kiểm tra, thi trực tuyến có giám sát bằng camera AI.</a:t>
            </a:r>
            <a:endParaRPr lang="en-US" sz="1200"/>
          </a:p>
          <a:p>
            <a:endParaRPr lang="en-US"/>
          </a:p>
        </p:txBody>
      </p:sp>
      <p:sp>
        <p:nvSpPr>
          <p:cNvPr id="4" name="Slide Number Placeholder 3">
            <a:extLst>
              <a:ext uri="{FF2B5EF4-FFF2-40B4-BE49-F238E27FC236}">
                <a16:creationId xmlns:a16="http://schemas.microsoft.com/office/drawing/2014/main" id="{40D47A4D-CECB-F16D-C4C4-B79627E87B21}"/>
              </a:ext>
            </a:extLst>
          </p:cNvPr>
          <p:cNvSpPr>
            <a:spLocks noGrp="1"/>
          </p:cNvSpPr>
          <p:nvPr>
            <p:ph type="sldNum" sz="quarter" idx="5"/>
          </p:nvPr>
        </p:nvSpPr>
        <p:spPr/>
        <p:txBody>
          <a:bodyPr/>
          <a:lstStyle/>
          <a:p>
            <a:fld id="{C9311CA4-9036-4EF8-AB62-128503DB366E}" type="slidenum">
              <a:rPr lang="en-US" smtClean="0"/>
              <a:t>4</a:t>
            </a:fld>
            <a:endParaRPr lang="en-US"/>
          </a:p>
        </p:txBody>
      </p:sp>
    </p:spTree>
    <p:extLst>
      <p:ext uri="{BB962C8B-B14F-4D97-AF65-F5344CB8AC3E}">
        <p14:creationId xmlns:p14="http://schemas.microsoft.com/office/powerpoint/2010/main" val="115652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Arial" panose="020B0604020202020204" pitchFamily="34" charset="0"/>
              </a:rPr>
              <a:t>Kỹ thuật số (Digital) mô tả quá trình sử dụng các con số và máy tính để xử lý thông tin.</a:t>
            </a:r>
          </a:p>
        </p:txBody>
      </p:sp>
      <p:sp>
        <p:nvSpPr>
          <p:cNvPr id="4" name="Slide Number Placeholder 3"/>
          <p:cNvSpPr>
            <a:spLocks noGrp="1"/>
          </p:cNvSpPr>
          <p:nvPr>
            <p:ph type="sldNum" sz="quarter" idx="5"/>
          </p:nvPr>
        </p:nvSpPr>
        <p:spPr/>
        <p:txBody>
          <a:bodyPr/>
          <a:lstStyle/>
          <a:p>
            <a:fld id="{C9311CA4-9036-4EF8-AB62-128503DB366E}" type="slidenum">
              <a:rPr lang="en-US" smtClean="0"/>
              <a:t>5</a:t>
            </a:fld>
            <a:endParaRPr lang="en-US"/>
          </a:p>
        </p:txBody>
      </p:sp>
    </p:spTree>
    <p:extLst>
      <p:ext uri="{BB962C8B-B14F-4D97-AF65-F5344CB8AC3E}">
        <p14:creationId xmlns:p14="http://schemas.microsoft.com/office/powerpoint/2010/main" val="206369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defTabSz="342900">
              <a:lnSpc>
                <a:spcPct val="135000"/>
              </a:lnSpc>
              <a:defRPr/>
            </a:pPr>
            <a:r>
              <a:rPr lang="en-US"/>
              <a:t>Bộ xử lí. </a:t>
            </a:r>
            <a:r>
              <a:rPr lang="vi-VN" sz="1200">
                <a:solidFill>
                  <a:srgbClr val="000000"/>
                </a:solidFill>
                <a:latin typeface="UTM Avo" panose="02040603050506020204" pitchFamily="18" charset="0"/>
                <a:cs typeface="Times New Roman" panose="02020603050405020304" pitchFamily="18" charset="0"/>
              </a:rPr>
              <a:t>Thế thì còn nhiều thiết bị nữa có gắn bộ xử lí ở xung quanh chúng ta. Bộ xử lí không chỉ xuất hiện trong máy tính để bàn hoặc máy tính xách tay mà nhiều thiết bị điện tử khác cũng cần bộ xử lí để hoạt động như ti vi kĩ thuật số </a:t>
            </a:r>
          </a:p>
          <a:p>
            <a:pPr lvl="0" algn="l" defTabSz="342900">
              <a:lnSpc>
                <a:spcPct val="135000"/>
              </a:lnSpc>
              <a:defRPr/>
            </a:pPr>
            <a:r>
              <a:rPr lang="vi-VN" sz="1200">
                <a:solidFill>
                  <a:srgbClr val="000000"/>
                </a:solidFill>
                <a:latin typeface="UTM Avo" panose="02040603050506020204" pitchFamily="18" charset="0"/>
                <a:cs typeface="Times New Roman" panose="02020603050405020304" pitchFamily="18" charset="0"/>
              </a:rPr>
              <a:t>hay rô bốt quét nhà,…</a:t>
            </a:r>
            <a:endParaRPr lang="en-US" sz="1200">
              <a:solidFill>
                <a:srgbClr val="000000"/>
              </a:solidFill>
              <a:latin typeface="UTM Avo" panose="02040603050506020204" pitchFamily="18" charset="0"/>
              <a:cs typeface="Times New Roman" panose="02020603050405020304" pitchFamily="18" charset="0"/>
            </a:endParaRPr>
          </a:p>
          <a:p>
            <a:pPr marL="0" marR="0" lvl="0" indent="0" algn="l" defTabSz="342900" rtl="0" eaLnBrk="1" fontAlgn="auto" latinLnBrk="0" hangingPunct="1">
              <a:lnSpc>
                <a:spcPct val="135000"/>
              </a:lnSpc>
              <a:spcBef>
                <a:spcPts val="0"/>
              </a:spcBef>
              <a:spcAft>
                <a:spcPts val="0"/>
              </a:spcAft>
              <a:buClrTx/>
              <a:buSzTx/>
              <a:buFontTx/>
              <a:buNone/>
              <a:tabLst/>
              <a:defRPr/>
            </a:pPr>
            <a:r>
              <a:rPr lang="vi-VN" b="0" i="0">
                <a:solidFill>
                  <a:srgbClr val="333333"/>
                </a:solidFill>
                <a:effectLst/>
                <a:latin typeface="Arial" panose="020B0604020202020204" pitchFamily="34" charset="0"/>
              </a:rPr>
              <a:t>Các thiết bị kỹ thuật số (Digital Devices) như máy tính, điện thoại di động, máy tính bảng và các thiết bị điện tử sử dụng hệ thống số nhị phân để xử lý thông tin. </a:t>
            </a:r>
            <a:endParaRPr lang="en-US"/>
          </a:p>
          <a:p>
            <a:pPr lvl="0" algn="l" defTabSz="342900">
              <a:lnSpc>
                <a:spcPct val="135000"/>
              </a:lnSpc>
              <a:defRPr/>
            </a:pPr>
            <a:endParaRPr kumimoji="0" lang="en-US" sz="1200" i="0" u="none" strike="noStrike" kern="1200" cap="none" spc="0" normalizeH="0" baseline="0" noProof="0">
              <a:ln>
                <a:noFill/>
              </a:ln>
              <a:solidFill>
                <a:prstClr val="white"/>
              </a:solidFill>
              <a:effectLst/>
              <a:uLnTx/>
              <a:uFillTx/>
              <a:latin typeface="Arial"/>
            </a:endParaRPr>
          </a:p>
          <a:p>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6</a:t>
            </a:fld>
            <a:endParaRPr lang="en-US"/>
          </a:p>
        </p:txBody>
      </p:sp>
    </p:spTree>
    <p:extLst>
      <p:ext uri="{BB962C8B-B14F-4D97-AF65-F5344CB8AC3E}">
        <p14:creationId xmlns:p14="http://schemas.microsoft.com/office/powerpoint/2010/main" val="185255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Open Sans" panose="020B0606030504020204" pitchFamily="34" charset="0"/>
              </a:rPr>
              <a:t>Thông tin đầu vào được ti vi tiếp nhận từ bộ điều khiển là: Bật/tắt, chuyển kênh, tăng/giảm âm lượng.</a:t>
            </a:r>
            <a:endParaRPr lang="en-US" b="0" i="0">
              <a:solidFill>
                <a:srgbClr val="000000"/>
              </a:solidFill>
              <a:effectLst/>
              <a:latin typeface="Open Sans" panose="020B0606030504020204" pitchFamily="34" charset="0"/>
            </a:endParaRPr>
          </a:p>
          <a:p>
            <a:r>
              <a:rPr lang="vi-VN"/>
              <a:t>Ti vi thể hiện sự thay đổi ở đầu ra như: Ti vi được thay đổi âm lượng, thay đổi kênh cho người dùng, kích cỡ màn hình được thay đổi,…</a:t>
            </a:r>
            <a:endParaRPr lang="en-US"/>
          </a:p>
          <a:p>
            <a:r>
              <a:rPr lang="vi-VN"/>
              <a:t>Ti vi có thực hiện thao tác xử lí thông tin để có thể thực hiện yêu cầu của người sử dụng. Ví dụ như: âm thanh, hình ảnh, thẻ nhớ, CD,..</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2111101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Những thiết bị này xuất hiện trong cuộc sống hàng ngày của con người: ô tô cá nhân (gia đình), đồ chơi lắp ghép robot, robot lắp ráp trong các nhà máy, nơi sản xuất công nghiệp, bảng giá điện tử ở cửa hàng,…</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9</a:t>
            </a:fld>
            <a:endParaRPr lang="en-US"/>
          </a:p>
        </p:txBody>
      </p:sp>
    </p:spTree>
    <p:extLst>
      <p:ext uri="{BB962C8B-B14F-4D97-AF65-F5344CB8AC3E}">
        <p14:creationId xmlns:p14="http://schemas.microsoft.com/office/powerpoint/2010/main" val="330530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Một số khả năng của máy tính mà nhờ đó máy tính có thể hỗ trợ con người một cách đắc lực trong cuộc sống.</a:t>
            </a:r>
            <a:endParaRPr lang="en-US"/>
          </a:p>
          <a:p>
            <a:pPr marL="171450" indent="-171450">
              <a:buFontTx/>
              <a:buChar char="-"/>
            </a:pPr>
            <a:r>
              <a:rPr lang="vi-VN"/>
              <a:t>Trong giao thông: hệ thống điều khiển xe tự động lái, điều khiển hệ thống đèn tín hiệu giao thông,..</a:t>
            </a:r>
            <a:endParaRPr lang="en-US"/>
          </a:p>
          <a:p>
            <a:pPr marL="171450" indent="-171450">
              <a:buFontTx/>
              <a:buChar char="-"/>
            </a:pPr>
            <a:r>
              <a:rPr lang="vi-VN"/>
              <a:t>Trong hoạt động giải trí: xem phim, đọc sách, nghe nhạc, chơi game, trò chuyện,..</a:t>
            </a:r>
            <a:endParaRPr lang="en-US"/>
          </a:p>
          <a:p>
            <a:pPr marL="171450" indent="-171450">
              <a:buFontTx/>
              <a:buChar char="-"/>
            </a:pPr>
            <a:r>
              <a:rPr lang="vi-VN"/>
              <a:t>Trong dịch vụ mua sắm, mua thực phẩm, giao hàng, vận chuyển,.. đều có thể thực hiện thông qua máy tính.</a:t>
            </a:r>
            <a:endParaRPr lang="en-US"/>
          </a:p>
          <a:p>
            <a:pPr marL="171450" indent="-171450">
              <a:buFontTx/>
              <a:buChar char="-"/>
            </a:pPr>
            <a:r>
              <a:rPr lang="vi-VN"/>
              <a:t>Trong bệnh viện: chẩn đoán những rối loạn thể chất, tinh thần; quản lí dữ liệu các bác sĩ và bệnh nhân…</a:t>
            </a:r>
            <a:endParaRPr lang="en-US"/>
          </a:p>
          <a:p>
            <a:pPr algn="just">
              <a:spcAft>
                <a:spcPts val="0"/>
              </a:spcAft>
            </a:pPr>
            <a:r>
              <a:rPr lang="vi-VN" b="0" i="0">
                <a:solidFill>
                  <a:srgbClr val="000000"/>
                </a:solidFill>
                <a:effectLst/>
                <a:latin typeface="Roboto" panose="02000000000000000000" pitchFamily="2" charset="0"/>
              </a:rPr>
              <a:t>- Máy tính được ứng dụng nhiều trong khoa học kỹ thuật như ứng dụng máy tính vào thiết kế đồ họa, chế tạo máy móc tự động, phóng vệ tinh vào vũ trụ, tạo robot tự động, …</a:t>
            </a:r>
          </a:p>
          <a:p>
            <a:pPr algn="just">
              <a:spcAft>
                <a:spcPts val="0"/>
              </a:spcAft>
            </a:pPr>
            <a:r>
              <a:rPr lang="vi-VN" b="0" i="0">
                <a:solidFill>
                  <a:srgbClr val="000000"/>
                </a:solidFill>
                <a:effectLst/>
                <a:latin typeface="Roboto" panose="02000000000000000000" pitchFamily="2" charset="0"/>
              </a:rPr>
              <a:t>- Máy tính được ứng dụng trong đời sống như: học trực tuyến, giải trí, giao tiếp qua mạng xã hội, mua bán trực tuyến, ngân hàng số, chính phủ điện tử…</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11</a:t>
            </a:fld>
            <a:endParaRPr lang="en-US"/>
          </a:p>
        </p:txBody>
      </p:sp>
    </p:spTree>
    <p:extLst>
      <p:ext uri="{BB962C8B-B14F-4D97-AF65-F5344CB8AC3E}">
        <p14:creationId xmlns:p14="http://schemas.microsoft.com/office/powerpoint/2010/main" val="6745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915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1390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4824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26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3"/>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43"/>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2132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4"/>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44"/>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44"/>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44"/>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9553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4912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46"/>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6"/>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46"/>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5557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47"/>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7"/>
          <p:cNvSpPr>
            <a:spLocks noGrp="1"/>
          </p:cNvSpPr>
          <p:nvPr>
            <p:ph type="pic" idx="2"/>
          </p:nvPr>
        </p:nvSpPr>
        <p:spPr>
          <a:xfrm>
            <a:off x="1194859" y="408517"/>
            <a:ext cx="3657600" cy="2743200"/>
          </a:xfrm>
          <a:prstGeom prst="rect">
            <a:avLst/>
          </a:prstGeom>
          <a:noFill/>
          <a:ln>
            <a:noFill/>
          </a:ln>
        </p:spPr>
      </p:sp>
      <p:sp>
        <p:nvSpPr>
          <p:cNvPr id="64" name="Google Shape;64;p47"/>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7858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8"/>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3639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49"/>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9"/>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7306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2912114"/>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6C2A9F-89A8-4552-8AB3-3D405AD5E44F}"/>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1030" name="Picture 6">
            <a:extLst>
              <a:ext uri="{FF2B5EF4-FFF2-40B4-BE49-F238E27FC236}">
                <a16:creationId xmlns:a16="http://schemas.microsoft.com/office/drawing/2014/main" id="{79F03015-3662-2DF1-920E-EDB9860A1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781" y="2971968"/>
            <a:ext cx="20383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71A1C29D-1D66-4F8E-AC1D-4C60D02E672D}"/>
              </a:ext>
            </a:extLst>
          </p:cNvPr>
          <p:cNvSpPr/>
          <p:nvPr/>
        </p:nvSpPr>
        <p:spPr>
          <a:xfrm>
            <a:off x="3682956" y="445813"/>
            <a:ext cx="6152159" cy="3369320"/>
          </a:xfrm>
          <a:prstGeom prst="cloudCallout">
            <a:avLst>
              <a:gd name="adj1" fmla="val -36469"/>
              <a:gd name="adj2" fmla="val 61267"/>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4305304" y="1004137"/>
            <a:ext cx="4907461" cy="1891480"/>
          </a:xfrm>
          <a:prstGeom prst="rect">
            <a:avLst/>
          </a:prstGeom>
          <a:noFill/>
        </p:spPr>
        <p:txBody>
          <a:bodyPr wrap="square">
            <a:spAutoFit/>
          </a:bodyPr>
          <a:lstStyle/>
          <a:p>
            <a:pPr lvl="0" algn="ctr" defTabSz="342900">
              <a:lnSpc>
                <a:spcPct val="135000"/>
              </a:lnSpc>
              <a:defRPr/>
            </a:pPr>
            <a:r>
              <a:rPr lang="en-US" sz="3000" b="1">
                <a:solidFill>
                  <a:srgbClr val="000000"/>
                </a:solidFill>
                <a:latin typeface="UTM Avo" panose="02040603050506020204" pitchFamily="18" charset="0"/>
                <a:cs typeface="Times New Roman" panose="02020603050405020304" pitchFamily="18" charset="0"/>
              </a:rPr>
              <a:t>Hãy liệt kê các cuộc cách mạng công nghiệp đã xảy ra?</a:t>
            </a:r>
            <a:endParaRPr kumimoji="0" lang="en-US" sz="3000" b="1"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62609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440911" y="1096902"/>
            <a:ext cx="8856910" cy="259078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339455" y="933625"/>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231137" y="1446350"/>
            <a:ext cx="9129910" cy="2308324"/>
          </a:xfrm>
          <a:prstGeom prst="rect">
            <a:avLst/>
          </a:prstGeom>
          <a:noFill/>
        </p:spPr>
        <p:txBody>
          <a:bodyPr wrap="square" rtlCol="0">
            <a:spAutoFit/>
          </a:bodyPr>
          <a:lstStyle/>
          <a:p>
            <a:pPr algn="ctr"/>
            <a:r>
              <a:rPr lang="en-US" sz="4800" dirty="0">
                <a:solidFill>
                  <a:schemeClr val="accent3">
                    <a:lumMod val="50000"/>
                  </a:schemeClr>
                </a:solidFill>
                <a:latin typeface="+mj-lt"/>
              </a:rPr>
              <a:t>2. </a:t>
            </a:r>
            <a:r>
              <a:rPr lang="vi-VN" sz="4800" dirty="0">
                <a:solidFill>
                  <a:schemeClr val="accent3">
                    <a:lumMod val="50000"/>
                  </a:schemeClr>
                </a:solidFill>
                <a:latin typeface="+mj-lt"/>
              </a:rPr>
              <a:t>ỨNG DỤNG THỰC TẾ CỦA MÁY TÍNH TRONG KHOA HỌC KĨ THUẬT </a:t>
            </a:r>
          </a:p>
          <a:p>
            <a:pPr algn="ctr"/>
            <a:r>
              <a:rPr lang="vi-VN" sz="4800" dirty="0">
                <a:solidFill>
                  <a:schemeClr val="accent3">
                    <a:lumMod val="50000"/>
                  </a:schemeClr>
                </a:solidFill>
                <a:latin typeface="+mj-lt"/>
              </a:rPr>
              <a:t>VÀ ĐỜI SỐNG</a:t>
            </a:r>
            <a:endParaRPr lang="en-US" sz="4800" dirty="0">
              <a:solidFill>
                <a:schemeClr val="accent3">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28"/>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3"/>
                                        </p:tgtEl>
                                      </p:cBhvr>
                                      <p:by x="150000" y="150000"/>
                                    </p:animScale>
                                  </p:childTnLst>
                                </p:cTn>
                              </p:par>
                              <p:par>
                                <p:cTn id="11" presetID="6" presetClass="emph" presetSubtype="0" repeatCount="indefinite" fill="hold" grpId="0" nodeType="withEffect">
                                  <p:stCondLst>
                                    <p:cond delay="0"/>
                                  </p:stCondLst>
                                  <p:childTnLst>
                                    <p:animScale>
                                      <p:cBhvr>
                                        <p:cTn id="12" dur="1000" fill="hold"/>
                                        <p:tgtEl>
                                          <p:spTgt spid="2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2"/>
                                        </p:tgtEl>
                                      </p:cBhvr>
                                      <p:by x="150000" y="150000"/>
                                    </p:animScale>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302"/>
            <a:ext cx="10649995" cy="1896490"/>
            <a:chOff x="1117200" y="3528268"/>
            <a:chExt cx="10337399" cy="259537"/>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259537"/>
              <a:chOff x="1493120" y="3891280"/>
              <a:chExt cx="10337399" cy="259537"/>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259536"/>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155741"/>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49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Hoạt</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động</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vi-VN"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dirty="0" err="1">
                  <a:solidFill>
                    <a:srgbClr val="002060"/>
                  </a:solidFill>
                  <a:latin typeface="UTM Avo" panose="02040603050506020204" pitchFamily="18" charset="0"/>
                  <a:cs typeface="Times New Roman" panose="02020603050405020304" pitchFamily="18" charset="0"/>
                </a:rPr>
                <a:t>Máy</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tính</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thật</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là</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cần</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thiết</a:t>
              </a:r>
              <a:endParaRPr kumimoji="0" lang="vi-VN" sz="24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76887FB1-6F81-4396-99C6-B4F98D43B38C}"/>
              </a:ext>
            </a:extLst>
          </p:cNvPr>
          <p:cNvSpPr txBox="1"/>
          <p:nvPr/>
        </p:nvSpPr>
        <p:spPr>
          <a:xfrm>
            <a:off x="987203" y="1418119"/>
            <a:ext cx="10195287" cy="958660"/>
          </a:xfrm>
          <a:prstGeom prst="rect">
            <a:avLst/>
          </a:prstGeom>
          <a:noFill/>
        </p:spPr>
        <p:txBody>
          <a:bodyPr wrap="square">
            <a:spAutoFit/>
          </a:bodyPr>
          <a:lstStyle/>
          <a:p>
            <a:pPr>
              <a:lnSpc>
                <a:spcPct val="150000"/>
              </a:lnSpc>
            </a:pPr>
            <a:r>
              <a:rPr lang="vi-VN" sz="2000" dirty="0">
                <a:solidFill>
                  <a:srgbClr val="231F20"/>
                </a:solidFill>
                <a:effectLst/>
                <a:latin typeface="Arial" panose="020B0604020202020204" pitchFamily="34" charset="0"/>
              </a:rPr>
              <a:t>Em hãy nêu một số khả năng của máy tính mà nhờ đó máy tính có thể hỗ trợ con người </a:t>
            </a:r>
          </a:p>
          <a:p>
            <a:pPr>
              <a:lnSpc>
                <a:spcPct val="150000"/>
              </a:lnSpc>
            </a:pPr>
            <a:r>
              <a:rPr lang="vi-VN" sz="2000" dirty="0">
                <a:solidFill>
                  <a:srgbClr val="231F20"/>
                </a:solidFill>
                <a:effectLst/>
                <a:latin typeface="Arial" panose="020B0604020202020204" pitchFamily="34" charset="0"/>
              </a:rPr>
              <a:t>một cách đắc lực trong cuộc sống.</a:t>
            </a:r>
            <a:endParaRPr lang="en-US" sz="2000" dirty="0"/>
          </a:p>
        </p:txBody>
      </p:sp>
      <p:sp>
        <p:nvSpPr>
          <p:cNvPr id="12" name="TextBox 11">
            <a:extLst>
              <a:ext uri="{FF2B5EF4-FFF2-40B4-BE49-F238E27FC236}">
                <a16:creationId xmlns:a16="http://schemas.microsoft.com/office/drawing/2014/main" id="{FA57F67E-4CFB-5419-8984-B97903BC9AF3}"/>
              </a:ext>
            </a:extLst>
          </p:cNvPr>
          <p:cNvSpPr txBox="1"/>
          <p:nvPr/>
        </p:nvSpPr>
        <p:spPr>
          <a:xfrm>
            <a:off x="987203" y="2668303"/>
            <a:ext cx="4426200" cy="3584379"/>
          </a:xfrm>
          <a:prstGeom prst="rect">
            <a:avLst/>
          </a:prstGeom>
          <a:noFill/>
        </p:spPr>
        <p:txBody>
          <a:bodyPr wrap="square">
            <a:spAutoFit/>
          </a:bodyPr>
          <a:lstStyle/>
          <a:p>
            <a:pPr marL="457200" indent="-457200">
              <a:lnSpc>
                <a:spcPct val="150000"/>
              </a:lnSpc>
              <a:buAutoNum type="alphaLcParenR"/>
            </a:pPr>
            <a:r>
              <a:rPr lang="vi-VN" sz="2200" b="1" dirty="0">
                <a:solidFill>
                  <a:srgbClr val="231F20"/>
                </a:solidFill>
                <a:effectLst/>
                <a:latin typeface="Arial" panose="020B0604020202020204" pitchFamily="34" charset="0"/>
              </a:rPr>
              <a:t>Khả năng của máy tính</a:t>
            </a:r>
          </a:p>
          <a:p>
            <a:pPr>
              <a:lnSpc>
                <a:spcPct val="150000"/>
              </a:lnSpc>
            </a:pPr>
            <a:r>
              <a:rPr lang="vi-VN" sz="2200" dirty="0">
                <a:solidFill>
                  <a:srgbClr val="231F20"/>
                </a:solidFill>
                <a:effectLst/>
                <a:latin typeface="Arial" panose="020B0604020202020204" pitchFamily="34" charset="0"/>
              </a:rPr>
              <a:t>Máy tính là thiết bị điện tử có thể hỗ trợ tích cực nhiều hoạt động của con người do nó có khả năng tính toán nhanh, chính xác; lưu trữ dung lượng lớn; kết nối toàn cầu với tốc độ cao.</a:t>
            </a:r>
            <a:endParaRPr lang="en-US" sz="2200" dirty="0"/>
          </a:p>
        </p:txBody>
      </p:sp>
      <p:sp>
        <p:nvSpPr>
          <p:cNvPr id="13" name="TextBox 12">
            <a:extLst>
              <a:ext uri="{FF2B5EF4-FFF2-40B4-BE49-F238E27FC236}">
                <a16:creationId xmlns:a16="http://schemas.microsoft.com/office/drawing/2014/main" id="{B5006A9D-82A1-22C0-8799-963C004F0AF9}"/>
              </a:ext>
            </a:extLst>
          </p:cNvPr>
          <p:cNvSpPr txBox="1"/>
          <p:nvPr/>
        </p:nvSpPr>
        <p:spPr>
          <a:xfrm>
            <a:off x="6096000" y="2668303"/>
            <a:ext cx="4751294" cy="3584379"/>
          </a:xfrm>
          <a:prstGeom prst="rect">
            <a:avLst/>
          </a:prstGeom>
          <a:noFill/>
        </p:spPr>
        <p:txBody>
          <a:bodyPr wrap="square">
            <a:spAutoFit/>
          </a:bodyPr>
          <a:lstStyle/>
          <a:p>
            <a:pPr>
              <a:lnSpc>
                <a:spcPct val="150000"/>
              </a:lnSpc>
            </a:pPr>
            <a:r>
              <a:rPr lang="vi-VN" sz="2200" b="1" dirty="0">
                <a:solidFill>
                  <a:srgbClr val="231F20"/>
                </a:solidFill>
                <a:effectLst/>
                <a:latin typeface="Arial" panose="020B0604020202020204" pitchFamily="34" charset="0"/>
              </a:rPr>
              <a:t>b) Ứng dụng của máy tính trong khoa học kĩ thuật và đời sống</a:t>
            </a:r>
          </a:p>
          <a:p>
            <a:pPr>
              <a:lnSpc>
                <a:spcPct val="150000"/>
              </a:lnSpc>
            </a:pPr>
            <a:r>
              <a:rPr lang="vi-VN" sz="2200" dirty="0">
                <a:solidFill>
                  <a:srgbClr val="231F20"/>
                </a:solidFill>
                <a:effectLst/>
                <a:latin typeface="Arial" panose="020B0604020202020204" pitchFamily="34" charset="0"/>
              </a:rPr>
              <a:t>Sự phát triển nhanh của công nghệ máy tính làm cho nó trở thành công cụ đắc lực, hỗ trợ hoạt động của con người trong hầu hết các lĩnh vực.</a:t>
            </a:r>
            <a:endParaRPr lang="en-US" sz="2200" dirty="0"/>
          </a:p>
        </p:txBody>
      </p:sp>
    </p:spTree>
    <p:extLst>
      <p:ext uri="{BB962C8B-B14F-4D97-AF65-F5344CB8AC3E}">
        <p14:creationId xmlns:p14="http://schemas.microsoft.com/office/powerpoint/2010/main" val="356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grpSp>
        <p:nvGrpSpPr>
          <p:cNvPr id="405" name="Google Shape;405;p19"/>
          <p:cNvGrpSpPr/>
          <p:nvPr/>
        </p:nvGrpSpPr>
        <p:grpSpPr>
          <a:xfrm>
            <a:off x="304800" y="228600"/>
            <a:ext cx="11560029" cy="609600"/>
            <a:chOff x="685800" y="1207413"/>
            <a:chExt cx="8077200" cy="914400"/>
          </a:xfrm>
        </p:grpSpPr>
        <p:sp>
          <p:nvSpPr>
            <p:cNvPr id="406" name="Google Shape;406;p19"/>
            <p:cNvSpPr/>
            <p:nvPr/>
          </p:nvSpPr>
          <p:spPr>
            <a:xfrm>
              <a:off x="685800" y="1638300"/>
              <a:ext cx="8077200" cy="483513"/>
            </a:xfrm>
            <a:prstGeom prst="rect">
              <a:avLst/>
            </a:prstGeom>
            <a:solidFill>
              <a:srgbClr val="FFD7A3"/>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07" name="Google Shape;407;p19"/>
            <p:cNvSpPr txBox="1"/>
            <p:nvPr/>
          </p:nvSpPr>
          <p:spPr>
            <a:xfrm>
              <a:off x="685800" y="1207413"/>
              <a:ext cx="8077200" cy="784791"/>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3000" b="1" kern="0">
                  <a:solidFill>
                    <a:srgbClr val="000000"/>
                  </a:solidFill>
                  <a:latin typeface="Arial"/>
                  <a:ea typeface="Arial"/>
                  <a:cs typeface="Arial"/>
                  <a:sym typeface="Arial"/>
                </a:rPr>
                <a:t>Ứng dụng của máy tính trong khoa học kĩ thuật và đời sống</a:t>
              </a:r>
              <a:endParaRPr sz="933" kern="0">
                <a:solidFill>
                  <a:srgbClr val="000000"/>
                </a:solidFill>
                <a:latin typeface="Arial"/>
                <a:cs typeface="Arial"/>
                <a:sym typeface="Arial"/>
              </a:endParaRPr>
            </a:p>
          </p:txBody>
        </p:sp>
      </p:grpSp>
      <p:sp>
        <p:nvSpPr>
          <p:cNvPr id="408" name="Google Shape;408;p19"/>
          <p:cNvSpPr txBox="1"/>
          <p:nvPr/>
        </p:nvSpPr>
        <p:spPr>
          <a:xfrm>
            <a:off x="301625" y="1039078"/>
            <a:ext cx="11560029" cy="1230952"/>
          </a:xfrm>
          <a:prstGeom prst="rect">
            <a:avLst/>
          </a:prstGeom>
          <a:noFill/>
          <a:ln>
            <a:noFill/>
          </a:ln>
        </p:spPr>
        <p:txBody>
          <a:bodyPr spcFirstLastPara="1" wrap="square" lIns="60950" tIns="30467" rIns="60950" bIns="30467" anchor="t" anchorCtr="0">
            <a:spAutoFit/>
          </a:bodyPr>
          <a:lstStyle/>
          <a:p>
            <a:pPr marL="381019" indent="-381019" algn="just" defTabSz="609630">
              <a:lnSpc>
                <a:spcPct val="150000"/>
              </a:lnSpc>
              <a:buClr>
                <a:srgbClr val="000000"/>
              </a:buClr>
              <a:buSzPts val="3800"/>
              <a:buFont typeface="Arial"/>
              <a:buChar char="•"/>
            </a:pPr>
            <a:r>
              <a:rPr lang="en-US" sz="2533" kern="0">
                <a:solidFill>
                  <a:srgbClr val="000000"/>
                </a:solidFill>
                <a:latin typeface="Calibri"/>
                <a:ea typeface="Calibri"/>
                <a:cs typeface="Calibri"/>
                <a:sym typeface="Calibri"/>
              </a:rPr>
              <a:t>Máy tính được ứng dụng hiệu quả trong nhiều lĩnh vực của khoa học kĩ thuật và đời sống.</a:t>
            </a:r>
            <a:endParaRPr sz="2533" kern="0">
              <a:solidFill>
                <a:srgbClr val="000000"/>
              </a:solidFill>
              <a:latin typeface="Calibri"/>
              <a:ea typeface="Calibri"/>
              <a:cs typeface="Calibri"/>
              <a:sym typeface="Calibri"/>
            </a:endParaRPr>
          </a:p>
        </p:txBody>
      </p:sp>
      <p:grpSp>
        <p:nvGrpSpPr>
          <p:cNvPr id="409" name="Google Shape;409;p19"/>
          <p:cNvGrpSpPr/>
          <p:nvPr/>
        </p:nvGrpSpPr>
        <p:grpSpPr>
          <a:xfrm>
            <a:off x="301625" y="2565400"/>
            <a:ext cx="5591175" cy="3925738"/>
            <a:chOff x="452437" y="3848100"/>
            <a:chExt cx="8386763" cy="5888607"/>
          </a:xfrm>
        </p:grpSpPr>
        <p:pic>
          <p:nvPicPr>
            <p:cNvPr id="410" name="Google Shape;410;p19" descr="Chương trình đào tạo mô phỏng dòng chảy chất lưu CFD"/>
            <p:cNvPicPr preferRelativeResize="0"/>
            <p:nvPr/>
          </p:nvPicPr>
          <p:blipFill rotWithShape="1">
            <a:blip r:embed="rId3">
              <a:alphaModFix/>
            </a:blip>
            <a:srcRect/>
            <a:stretch/>
          </p:blipFill>
          <p:spPr>
            <a:xfrm>
              <a:off x="552889" y="3848100"/>
              <a:ext cx="8215798" cy="4929478"/>
            </a:xfrm>
            <a:prstGeom prst="rect">
              <a:avLst/>
            </a:prstGeom>
            <a:noFill/>
            <a:ln>
              <a:noFill/>
            </a:ln>
          </p:spPr>
        </p:pic>
        <p:sp>
          <p:nvSpPr>
            <p:cNvPr id="411" name="Google Shape;411;p19"/>
            <p:cNvSpPr txBox="1"/>
            <p:nvPr/>
          </p:nvSpPr>
          <p:spPr>
            <a:xfrm>
              <a:off x="452437" y="9105900"/>
              <a:ext cx="8386763" cy="630807"/>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333" i="1" kern="0">
                  <a:solidFill>
                    <a:srgbClr val="C00000"/>
                  </a:solidFill>
                  <a:latin typeface="Arial"/>
                  <a:ea typeface="Arial"/>
                  <a:cs typeface="Arial"/>
                  <a:sym typeface="Arial"/>
                </a:rPr>
                <a:t>Mô phỏng dòng chảy</a:t>
              </a:r>
              <a:endParaRPr sz="933" kern="0">
                <a:solidFill>
                  <a:srgbClr val="000000"/>
                </a:solidFill>
                <a:latin typeface="Arial"/>
                <a:cs typeface="Arial"/>
                <a:sym typeface="Arial"/>
              </a:endParaRPr>
            </a:p>
          </p:txBody>
        </p:sp>
      </p:grpSp>
      <p:grpSp>
        <p:nvGrpSpPr>
          <p:cNvPr id="412" name="Google Shape;412;p19"/>
          <p:cNvGrpSpPr/>
          <p:nvPr/>
        </p:nvGrpSpPr>
        <p:grpSpPr>
          <a:xfrm>
            <a:off x="6197600" y="2572312"/>
            <a:ext cx="5692777" cy="3918827"/>
            <a:chOff x="9296400" y="3858467"/>
            <a:chExt cx="8539165" cy="5878240"/>
          </a:xfrm>
        </p:grpSpPr>
        <p:pic>
          <p:nvPicPr>
            <p:cNvPr id="413" name="Google Shape;413;p19" descr="Top 8 ứng dụng dự báo thời tiết chính xác nhất trên điện thoại"/>
            <p:cNvPicPr preferRelativeResize="0"/>
            <p:nvPr/>
          </p:nvPicPr>
          <p:blipFill rotWithShape="1">
            <a:blip r:embed="rId4">
              <a:alphaModFix/>
            </a:blip>
            <a:srcRect/>
            <a:stretch/>
          </p:blipFill>
          <p:spPr>
            <a:xfrm>
              <a:off x="9296400" y="3858467"/>
              <a:ext cx="8458200" cy="4919111"/>
            </a:xfrm>
            <a:prstGeom prst="rect">
              <a:avLst/>
            </a:prstGeom>
            <a:noFill/>
            <a:ln>
              <a:noFill/>
            </a:ln>
          </p:spPr>
        </p:pic>
        <p:sp>
          <p:nvSpPr>
            <p:cNvPr id="414" name="Google Shape;414;p19"/>
            <p:cNvSpPr txBox="1"/>
            <p:nvPr/>
          </p:nvSpPr>
          <p:spPr>
            <a:xfrm>
              <a:off x="9448801" y="9105900"/>
              <a:ext cx="8386764" cy="630807"/>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333" i="1" kern="0">
                  <a:solidFill>
                    <a:srgbClr val="C00000"/>
                  </a:solidFill>
                  <a:latin typeface="Arial"/>
                  <a:ea typeface="Arial"/>
                  <a:cs typeface="Arial"/>
                  <a:sym typeface="Arial"/>
                </a:rPr>
                <a:t>Dự báo thời tiết</a:t>
              </a:r>
              <a:endParaRPr sz="933"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500"/>
                                        <p:tgtEl>
                                          <p:spTgt spid="40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gtEl>
                                        <p:attrNameLst>
                                          <p:attrName>style.visibility</p:attrName>
                                        </p:attrNameLst>
                                      </p:cBhvr>
                                      <p:to>
                                        <p:strVal val="visible"/>
                                      </p:to>
                                    </p:set>
                                    <p:animEffect transition="in" filter="fade">
                                      <p:cBhvr>
                                        <p:cTn id="12" dur="500"/>
                                        <p:tgtEl>
                                          <p:spTgt spid="4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
                                        </p:tgtEl>
                                        <p:attrNameLst>
                                          <p:attrName>style.visibility</p:attrName>
                                        </p:attrNameLst>
                                      </p:cBhvr>
                                      <p:to>
                                        <p:strVal val="visible"/>
                                      </p:to>
                                    </p:set>
                                    <p:animEffect transition="in" filter="fade">
                                      <p:cBhvr>
                                        <p:cTn id="17" dur="500"/>
                                        <p:tgtEl>
                                          <p:spTgt spid="409"/>
                                        </p:tgtEl>
                                      </p:cBhvr>
                                    </p:animEffect>
                                  </p:childTnLst>
                                </p:cTn>
                              </p:par>
                              <p:par>
                                <p:cTn id="18" presetID="10" presetClass="entr" presetSubtype="0" fill="hold" nodeType="withEffect">
                                  <p:stCondLst>
                                    <p:cond delay="0"/>
                                  </p:stCondLst>
                                  <p:childTnLst>
                                    <p:set>
                                      <p:cBhvr>
                                        <p:cTn id="19" dur="1" fill="hold">
                                          <p:stCondLst>
                                            <p:cond delay="0"/>
                                          </p:stCondLst>
                                        </p:cTn>
                                        <p:tgtEl>
                                          <p:spTgt spid="412"/>
                                        </p:tgtEl>
                                        <p:attrNameLst>
                                          <p:attrName>style.visibility</p:attrName>
                                        </p:attrNameLst>
                                      </p:cBhvr>
                                      <p:to>
                                        <p:strVal val="visible"/>
                                      </p:to>
                                    </p:set>
                                    <p:animEffect transition="in" filter="fade">
                                      <p:cBhvr>
                                        <p:cTn id="2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grpSp>
        <p:nvGrpSpPr>
          <p:cNvPr id="419" name="Google Shape;419;p20"/>
          <p:cNvGrpSpPr/>
          <p:nvPr/>
        </p:nvGrpSpPr>
        <p:grpSpPr>
          <a:xfrm>
            <a:off x="44140" y="214373"/>
            <a:ext cx="6051861" cy="4976861"/>
            <a:chOff x="66209" y="190500"/>
            <a:chExt cx="9077791" cy="7465292"/>
          </a:xfrm>
        </p:grpSpPr>
        <p:pic>
          <p:nvPicPr>
            <p:cNvPr id="420" name="Google Shape;420;p20" descr="undefined"/>
            <p:cNvPicPr preferRelativeResize="0"/>
            <p:nvPr/>
          </p:nvPicPr>
          <p:blipFill rotWithShape="1">
            <a:blip r:embed="rId3">
              <a:alphaModFix/>
            </a:blip>
            <a:srcRect/>
            <a:stretch/>
          </p:blipFill>
          <p:spPr>
            <a:xfrm>
              <a:off x="66209" y="190500"/>
              <a:ext cx="9077791" cy="6815435"/>
            </a:xfrm>
            <a:prstGeom prst="rect">
              <a:avLst/>
            </a:prstGeom>
            <a:noFill/>
            <a:ln>
              <a:noFill/>
            </a:ln>
          </p:spPr>
        </p:pic>
        <p:sp>
          <p:nvSpPr>
            <p:cNvPr id="421" name="Google Shape;421;p20"/>
            <p:cNvSpPr txBox="1"/>
            <p:nvPr/>
          </p:nvSpPr>
          <p:spPr>
            <a:xfrm>
              <a:off x="458205" y="7024985"/>
              <a:ext cx="8386764" cy="630807"/>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333" b="1" i="1" kern="0">
                  <a:solidFill>
                    <a:srgbClr val="C00000"/>
                  </a:solidFill>
                  <a:latin typeface="Arial"/>
                  <a:ea typeface="Arial"/>
                  <a:cs typeface="Arial"/>
                  <a:sym typeface="Arial"/>
                </a:rPr>
                <a:t>Kính viễn vọng Hubble</a:t>
              </a:r>
              <a:endParaRPr sz="933" kern="0">
                <a:solidFill>
                  <a:srgbClr val="000000"/>
                </a:solidFill>
                <a:latin typeface="Arial"/>
                <a:cs typeface="Arial"/>
                <a:sym typeface="Arial"/>
              </a:endParaRPr>
            </a:p>
          </p:txBody>
        </p:sp>
      </p:grpSp>
      <p:grpSp>
        <p:nvGrpSpPr>
          <p:cNvPr id="422" name="Google Shape;422;p20"/>
          <p:cNvGrpSpPr/>
          <p:nvPr/>
        </p:nvGrpSpPr>
        <p:grpSpPr>
          <a:xfrm>
            <a:off x="5889625" y="2246372"/>
            <a:ext cx="6302375" cy="4230538"/>
            <a:chOff x="8834437" y="3238500"/>
            <a:chExt cx="9453563" cy="6345807"/>
          </a:xfrm>
        </p:grpSpPr>
        <p:pic>
          <p:nvPicPr>
            <p:cNvPr id="423" name="Google Shape;423;p20" descr="Image principale de l'article Les véhicules autonomes : pas pour demain..."/>
            <p:cNvPicPr preferRelativeResize="0"/>
            <p:nvPr/>
          </p:nvPicPr>
          <p:blipFill rotWithShape="1">
            <a:blip r:embed="rId4">
              <a:alphaModFix/>
            </a:blip>
            <a:srcRect/>
            <a:stretch/>
          </p:blipFill>
          <p:spPr>
            <a:xfrm>
              <a:off x="9296400" y="3238500"/>
              <a:ext cx="8566732" cy="5353050"/>
            </a:xfrm>
            <a:prstGeom prst="rect">
              <a:avLst/>
            </a:prstGeom>
            <a:noFill/>
            <a:ln>
              <a:noFill/>
            </a:ln>
          </p:spPr>
        </p:pic>
        <p:sp>
          <p:nvSpPr>
            <p:cNvPr id="424" name="Google Shape;424;p20"/>
            <p:cNvSpPr txBox="1"/>
            <p:nvPr/>
          </p:nvSpPr>
          <p:spPr>
            <a:xfrm>
              <a:off x="8834437" y="8953500"/>
              <a:ext cx="9453563" cy="630807"/>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333" b="1" i="1" kern="0">
                  <a:solidFill>
                    <a:srgbClr val="C00000"/>
                  </a:solidFill>
                  <a:latin typeface="Arial"/>
                  <a:ea typeface="Arial"/>
                  <a:cs typeface="Arial"/>
                  <a:sym typeface="Arial"/>
                </a:rPr>
                <a:t>Ô tô tự động lái do máy tính điều khiển</a:t>
              </a:r>
              <a:endParaRPr sz="933"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par>
                                <p:cTn id="8" presetID="10" presetClass="entr" presetSubtype="0" fill="hold" nodeType="withEffect">
                                  <p:stCondLst>
                                    <p:cond delay="0"/>
                                  </p:stCondLst>
                                  <p:childTnLst>
                                    <p:set>
                                      <p:cBhvr>
                                        <p:cTn id="9" dur="1" fill="hold">
                                          <p:stCondLst>
                                            <p:cond delay="0"/>
                                          </p:stCondLst>
                                        </p:cTn>
                                        <p:tgtEl>
                                          <p:spTgt spid="422"/>
                                        </p:tgtEl>
                                        <p:attrNameLst>
                                          <p:attrName>style.visibility</p:attrName>
                                        </p:attrNameLst>
                                      </p:cBhvr>
                                      <p:to>
                                        <p:strVal val="visible"/>
                                      </p:to>
                                    </p:set>
                                    <p:animEffect transition="in" filter="fade">
                                      <p:cBhvr>
                                        <p:cTn id="10" dur="5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1"/>
          <p:cNvSpPr/>
          <p:nvPr/>
        </p:nvSpPr>
        <p:spPr>
          <a:xfrm>
            <a:off x="-742950" y="4420669"/>
            <a:ext cx="13817600" cy="863600"/>
          </a:xfrm>
          <a:prstGeom prst="rect">
            <a:avLst/>
          </a:prstGeom>
          <a:solidFill>
            <a:srgbClr val="A0DAB4"/>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30" name="Google Shape;430;p21"/>
          <p:cNvSpPr/>
          <p:nvPr/>
        </p:nvSpPr>
        <p:spPr>
          <a:xfrm>
            <a:off x="355600" y="330200"/>
            <a:ext cx="4013200" cy="609600"/>
          </a:xfrm>
          <a:prstGeom prst="roundRect">
            <a:avLst>
              <a:gd name="adj" fmla="val 16667"/>
            </a:avLst>
          </a:prstGeom>
          <a:solidFill>
            <a:srgbClr val="31859B"/>
          </a:solidFill>
          <a:ln>
            <a:noFill/>
          </a:ln>
          <a:effectLst>
            <a:outerShdw blurRad="107950" dist="12700" dir="5400000" algn="ctr">
              <a:srgbClr val="000000"/>
            </a:outerShdw>
          </a:effectLst>
        </p:spPr>
        <p:txBody>
          <a:bodyPr spcFirstLastPara="1" wrap="square" lIns="60950" tIns="30467" rIns="60950" bIns="30467" anchor="ctr" anchorCtr="0">
            <a:noAutofit/>
          </a:bodyPr>
          <a:lstStyle/>
          <a:p>
            <a:pPr algn="ctr" defTabSz="609630">
              <a:buClr>
                <a:srgbClr val="000000"/>
              </a:buClr>
            </a:pPr>
            <a:r>
              <a:rPr lang="en-US" sz="3000" b="1" kern="0">
                <a:solidFill>
                  <a:srgbClr val="FFFFFF"/>
                </a:solidFill>
                <a:latin typeface="Arial"/>
                <a:ea typeface="Arial"/>
                <a:cs typeface="Arial"/>
                <a:sym typeface="Arial"/>
              </a:rPr>
              <a:t>Thông tin bổ sung </a:t>
            </a:r>
            <a:endParaRPr sz="933" kern="0">
              <a:solidFill>
                <a:srgbClr val="000000"/>
              </a:solidFill>
              <a:latin typeface="Arial"/>
              <a:cs typeface="Arial"/>
              <a:sym typeface="Arial"/>
            </a:endParaRPr>
          </a:p>
        </p:txBody>
      </p:sp>
      <p:pic>
        <p:nvPicPr>
          <p:cNvPr id="431" name="Google Shape;431;p21" descr="undefined"/>
          <p:cNvPicPr preferRelativeResize="0"/>
          <p:nvPr/>
        </p:nvPicPr>
        <p:blipFill rotWithShape="1">
          <a:blip r:embed="rId3">
            <a:alphaModFix/>
          </a:blip>
          <a:srcRect/>
          <a:stretch/>
        </p:blipFill>
        <p:spPr>
          <a:xfrm>
            <a:off x="4622800" y="228600"/>
            <a:ext cx="3759200" cy="2506133"/>
          </a:xfrm>
          <a:prstGeom prst="rect">
            <a:avLst/>
          </a:prstGeom>
          <a:noFill/>
          <a:ln>
            <a:noFill/>
          </a:ln>
        </p:spPr>
      </p:pic>
      <p:pic>
        <p:nvPicPr>
          <p:cNvPr id="432" name="Google Shape;432;p21" descr="Kỷ niệm 25 năm kính viễn vọng không gian Hubble: Quá khứ, hiện tại và tương  lai"/>
          <p:cNvPicPr preferRelativeResize="0"/>
          <p:nvPr/>
        </p:nvPicPr>
        <p:blipFill rotWithShape="1">
          <a:blip r:embed="rId4">
            <a:alphaModFix/>
          </a:blip>
          <a:srcRect l="2323" r="17546"/>
          <a:stretch/>
        </p:blipFill>
        <p:spPr>
          <a:xfrm>
            <a:off x="8534400" y="228600"/>
            <a:ext cx="3505200" cy="2506133"/>
          </a:xfrm>
          <a:prstGeom prst="rect">
            <a:avLst/>
          </a:prstGeom>
          <a:noFill/>
          <a:ln>
            <a:noFill/>
          </a:ln>
        </p:spPr>
      </p:pic>
      <p:sp>
        <p:nvSpPr>
          <p:cNvPr id="433" name="Google Shape;433;p21"/>
          <p:cNvSpPr txBox="1"/>
          <p:nvPr/>
        </p:nvSpPr>
        <p:spPr>
          <a:xfrm>
            <a:off x="711200" y="1397001"/>
            <a:ext cx="3302000" cy="1230952"/>
          </a:xfrm>
          <a:prstGeom prst="rect">
            <a:avLst/>
          </a:prstGeom>
          <a:noFill/>
          <a:ln>
            <a:noFill/>
          </a:ln>
        </p:spPr>
        <p:txBody>
          <a:bodyPr spcFirstLastPara="1" wrap="square" lIns="60950" tIns="30467" rIns="60950" bIns="30467" anchor="t" anchorCtr="0">
            <a:spAutoFit/>
          </a:bodyPr>
          <a:lstStyle/>
          <a:p>
            <a:pPr algn="ctr" defTabSz="609630">
              <a:lnSpc>
                <a:spcPct val="150000"/>
              </a:lnSpc>
              <a:buClr>
                <a:srgbClr val="000000"/>
              </a:buClr>
            </a:pPr>
            <a:r>
              <a:rPr lang="en-US" sz="2533" b="1" i="1" kern="0">
                <a:solidFill>
                  <a:srgbClr val="C00000"/>
                </a:solidFill>
                <a:latin typeface="Arial"/>
                <a:ea typeface="Arial"/>
                <a:cs typeface="Arial"/>
                <a:sym typeface="Arial"/>
              </a:rPr>
              <a:t>Kính viễn vọng không gian Hubble</a:t>
            </a:r>
            <a:endParaRPr sz="933" kern="0">
              <a:solidFill>
                <a:srgbClr val="000000"/>
              </a:solidFill>
              <a:latin typeface="Arial"/>
              <a:cs typeface="Arial"/>
              <a:sym typeface="Arial"/>
            </a:endParaRPr>
          </a:p>
        </p:txBody>
      </p:sp>
      <p:grpSp>
        <p:nvGrpSpPr>
          <p:cNvPr id="434" name="Google Shape;434;p21"/>
          <p:cNvGrpSpPr/>
          <p:nvPr/>
        </p:nvGrpSpPr>
        <p:grpSpPr>
          <a:xfrm>
            <a:off x="609600" y="3063864"/>
            <a:ext cx="2946400" cy="3514736"/>
            <a:chOff x="533400" y="4519596"/>
            <a:chExt cx="4419600" cy="5272104"/>
          </a:xfrm>
        </p:grpSpPr>
        <p:sp>
          <p:nvSpPr>
            <p:cNvPr id="435" name="Google Shape;435;p21"/>
            <p:cNvSpPr/>
            <p:nvPr/>
          </p:nvSpPr>
          <p:spPr>
            <a:xfrm>
              <a:off x="533400" y="4519596"/>
              <a:ext cx="4267200" cy="5119704"/>
            </a:xfrm>
            <a:prstGeom prst="round2DiagRect">
              <a:avLst>
                <a:gd name="adj1" fmla="val 16667"/>
                <a:gd name="adj2" fmla="val 0"/>
              </a:avLst>
            </a:prstGeom>
            <a:solidFill>
              <a:srgbClr val="FFD7A3"/>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36" name="Google Shape;436;p21"/>
            <p:cNvSpPr/>
            <p:nvPr/>
          </p:nvSpPr>
          <p:spPr>
            <a:xfrm>
              <a:off x="685800" y="4671996"/>
              <a:ext cx="4267200" cy="5119704"/>
            </a:xfrm>
            <a:prstGeom prst="round2DiagRect">
              <a:avLst>
                <a:gd name="adj1" fmla="val 16667"/>
                <a:gd name="adj2" fmla="val 0"/>
              </a:avLst>
            </a:prstGeom>
            <a:solidFill>
              <a:schemeClr val="lt1"/>
            </a:solidFill>
            <a:ln w="25400" cap="flat" cmpd="sng">
              <a:solidFill>
                <a:srgbClr val="FFC000"/>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37" name="Google Shape;437;p21"/>
            <p:cNvSpPr txBox="1"/>
            <p:nvPr/>
          </p:nvSpPr>
          <p:spPr>
            <a:xfrm>
              <a:off x="762000" y="4737416"/>
              <a:ext cx="4114800" cy="4131381"/>
            </a:xfrm>
            <a:prstGeom prst="rect">
              <a:avLst/>
            </a:prstGeom>
            <a:noFill/>
            <a:ln>
              <a:noFill/>
            </a:ln>
          </p:spPr>
          <p:txBody>
            <a:bodyPr spcFirstLastPara="1" wrap="square" lIns="60950" tIns="30467" rIns="60950" bIns="30467" anchor="t" anchorCtr="0">
              <a:spAutoFit/>
            </a:bodyPr>
            <a:lstStyle/>
            <a:p>
              <a:pPr algn="just" defTabSz="609630">
                <a:lnSpc>
                  <a:spcPct val="150000"/>
                </a:lnSpc>
                <a:buClr>
                  <a:srgbClr val="000000"/>
                </a:buClr>
              </a:pPr>
              <a:r>
                <a:rPr lang="en-US" sz="2333" kern="0">
                  <a:solidFill>
                    <a:srgbClr val="000000"/>
                  </a:solidFill>
                  <a:latin typeface="Calibri"/>
                  <a:ea typeface="Calibri"/>
                  <a:cs typeface="Calibri"/>
                  <a:sym typeface="Calibri"/>
                </a:rPr>
                <a:t>Là một kính thiên văn lớn trong không gian được đặt theo tên nhà thiên văn học nổi tiếng Edwin Hubble</a:t>
              </a:r>
              <a:endParaRPr sz="2333" kern="0">
                <a:solidFill>
                  <a:srgbClr val="000000"/>
                </a:solidFill>
                <a:latin typeface="Calibri"/>
                <a:ea typeface="Calibri"/>
                <a:cs typeface="Calibri"/>
                <a:sym typeface="Calibri"/>
              </a:endParaRPr>
            </a:p>
          </p:txBody>
        </p:sp>
      </p:grpSp>
      <p:grpSp>
        <p:nvGrpSpPr>
          <p:cNvPr id="438" name="Google Shape;438;p21"/>
          <p:cNvGrpSpPr/>
          <p:nvPr/>
        </p:nvGrpSpPr>
        <p:grpSpPr>
          <a:xfrm>
            <a:off x="4673600" y="3063864"/>
            <a:ext cx="2946400" cy="3514736"/>
            <a:chOff x="533400" y="4519596"/>
            <a:chExt cx="4419600" cy="5272104"/>
          </a:xfrm>
        </p:grpSpPr>
        <p:sp>
          <p:nvSpPr>
            <p:cNvPr id="439" name="Google Shape;439;p21"/>
            <p:cNvSpPr/>
            <p:nvPr/>
          </p:nvSpPr>
          <p:spPr>
            <a:xfrm>
              <a:off x="533400" y="4519596"/>
              <a:ext cx="4267200" cy="5119704"/>
            </a:xfrm>
            <a:prstGeom prst="round2DiagRect">
              <a:avLst>
                <a:gd name="adj1" fmla="val 16667"/>
                <a:gd name="adj2" fmla="val 0"/>
              </a:avLst>
            </a:prstGeom>
            <a:solidFill>
              <a:srgbClr val="FFD7A3"/>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40" name="Google Shape;440;p21"/>
            <p:cNvSpPr/>
            <p:nvPr/>
          </p:nvSpPr>
          <p:spPr>
            <a:xfrm>
              <a:off x="685800" y="4671996"/>
              <a:ext cx="4267200" cy="5119704"/>
            </a:xfrm>
            <a:prstGeom prst="round2DiagRect">
              <a:avLst>
                <a:gd name="adj1" fmla="val 16667"/>
                <a:gd name="adj2" fmla="val 0"/>
              </a:avLst>
            </a:prstGeom>
            <a:solidFill>
              <a:schemeClr val="lt1"/>
            </a:solidFill>
            <a:ln w="25400" cap="flat" cmpd="sng">
              <a:solidFill>
                <a:srgbClr val="FFC000"/>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41" name="Google Shape;441;p21"/>
            <p:cNvSpPr txBox="1"/>
            <p:nvPr/>
          </p:nvSpPr>
          <p:spPr>
            <a:xfrm>
              <a:off x="762000" y="4737416"/>
              <a:ext cx="4191000" cy="4939197"/>
            </a:xfrm>
            <a:prstGeom prst="rect">
              <a:avLst/>
            </a:prstGeom>
            <a:noFill/>
            <a:ln>
              <a:noFill/>
            </a:ln>
          </p:spPr>
          <p:txBody>
            <a:bodyPr spcFirstLastPara="1" wrap="square" lIns="60950" tIns="30467" rIns="60950" bIns="30467" anchor="t" anchorCtr="0">
              <a:spAutoFit/>
            </a:bodyPr>
            <a:lstStyle/>
            <a:p>
              <a:pPr algn="just" defTabSz="609630">
                <a:lnSpc>
                  <a:spcPct val="150000"/>
                </a:lnSpc>
                <a:buClr>
                  <a:srgbClr val="000000"/>
                </a:buClr>
              </a:pPr>
              <a:r>
                <a:rPr lang="en-US" sz="2333" kern="0">
                  <a:solidFill>
                    <a:srgbClr val="000000"/>
                  </a:solidFill>
                  <a:latin typeface="Calibri"/>
                  <a:ea typeface="Calibri"/>
                  <a:cs typeface="Calibri"/>
                  <a:sym typeface="Calibri"/>
                </a:rPr>
                <a:t>Được phóng lên quỹ đạo vào ngày 24 tháng 4 năm 1990. </a:t>
              </a:r>
              <a:r>
                <a:rPr lang="en-US" sz="2333" kern="0">
                  <a:solidFill>
                    <a:srgbClr val="000000"/>
                  </a:solidFill>
                  <a:latin typeface="Arial"/>
                  <a:ea typeface="Arial"/>
                  <a:cs typeface="Arial"/>
                  <a:sym typeface="Arial"/>
                </a:rPr>
                <a:t>Quỹ đạo Hubble cách Trái Đất khoảng 547 km.</a:t>
              </a:r>
              <a:endParaRPr sz="933" kern="0">
                <a:solidFill>
                  <a:srgbClr val="000000"/>
                </a:solidFill>
                <a:latin typeface="Arial"/>
                <a:cs typeface="Arial"/>
                <a:sym typeface="Arial"/>
              </a:endParaRPr>
            </a:p>
          </p:txBody>
        </p:sp>
      </p:grpSp>
      <p:grpSp>
        <p:nvGrpSpPr>
          <p:cNvPr id="442" name="Google Shape;442;p21"/>
          <p:cNvGrpSpPr/>
          <p:nvPr/>
        </p:nvGrpSpPr>
        <p:grpSpPr>
          <a:xfrm>
            <a:off x="8432800" y="3020251"/>
            <a:ext cx="2946400" cy="3514736"/>
            <a:chOff x="533400" y="4519596"/>
            <a:chExt cx="4419600" cy="5272104"/>
          </a:xfrm>
        </p:grpSpPr>
        <p:sp>
          <p:nvSpPr>
            <p:cNvPr id="443" name="Google Shape;443;p21"/>
            <p:cNvSpPr/>
            <p:nvPr/>
          </p:nvSpPr>
          <p:spPr>
            <a:xfrm>
              <a:off x="533400" y="4519596"/>
              <a:ext cx="4267200" cy="5119704"/>
            </a:xfrm>
            <a:prstGeom prst="round2DiagRect">
              <a:avLst>
                <a:gd name="adj1" fmla="val 16667"/>
                <a:gd name="adj2" fmla="val 0"/>
              </a:avLst>
            </a:prstGeom>
            <a:solidFill>
              <a:srgbClr val="FFD7A3"/>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44" name="Google Shape;444;p21"/>
            <p:cNvSpPr/>
            <p:nvPr/>
          </p:nvSpPr>
          <p:spPr>
            <a:xfrm>
              <a:off x="685800" y="4671996"/>
              <a:ext cx="4267200" cy="5119704"/>
            </a:xfrm>
            <a:prstGeom prst="round2DiagRect">
              <a:avLst>
                <a:gd name="adj1" fmla="val 16667"/>
                <a:gd name="adj2" fmla="val 0"/>
              </a:avLst>
            </a:prstGeom>
            <a:solidFill>
              <a:schemeClr val="lt1"/>
            </a:solidFill>
            <a:ln w="25400" cap="flat" cmpd="sng">
              <a:solidFill>
                <a:srgbClr val="FFC000"/>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45" name="Google Shape;445;p21"/>
            <p:cNvSpPr txBox="1"/>
            <p:nvPr/>
          </p:nvSpPr>
          <p:spPr>
            <a:xfrm>
              <a:off x="762000" y="4737416"/>
              <a:ext cx="4191000" cy="4939197"/>
            </a:xfrm>
            <a:prstGeom prst="rect">
              <a:avLst/>
            </a:prstGeom>
            <a:noFill/>
            <a:ln>
              <a:noFill/>
            </a:ln>
          </p:spPr>
          <p:txBody>
            <a:bodyPr spcFirstLastPara="1" wrap="square" lIns="60950" tIns="30467" rIns="60950" bIns="30467" anchor="t" anchorCtr="0">
              <a:spAutoFit/>
            </a:bodyPr>
            <a:lstStyle/>
            <a:p>
              <a:pPr algn="just" defTabSz="609630">
                <a:lnSpc>
                  <a:spcPct val="150000"/>
                </a:lnSpc>
                <a:buClr>
                  <a:srgbClr val="000000"/>
                </a:buClr>
              </a:pPr>
              <a:r>
                <a:rPr lang="en-US" sz="2333" kern="0">
                  <a:solidFill>
                    <a:srgbClr val="000000"/>
                  </a:solidFill>
                  <a:latin typeface="Arial"/>
                  <a:ea typeface="Arial"/>
                  <a:cs typeface="Arial"/>
                  <a:sym typeface="Arial"/>
                </a:rPr>
                <a:t>Hubble được thiết kế để thu thập hình ảnh và dữ liệu từ các vùng không gian xa xôi nhất của vũ trụ.</a:t>
              </a:r>
              <a:endParaRPr sz="933"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 calcmode="lin" valueType="num">
                                      <p:cBhvr additive="base">
                                        <p:cTn id="7" dur="500"/>
                                        <p:tgtEl>
                                          <p:spTgt spid="43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
                                        </p:tgtEl>
                                        <p:attrNameLst>
                                          <p:attrName>style.visibility</p:attrName>
                                        </p:attrNameLst>
                                      </p:cBhvr>
                                      <p:to>
                                        <p:strVal val="visible"/>
                                      </p:to>
                                    </p:set>
                                    <p:animEffect transition="in" filter="fade">
                                      <p:cBhvr>
                                        <p:cTn id="12" dur="500"/>
                                        <p:tgtEl>
                                          <p:spTgt spid="433"/>
                                        </p:tgtEl>
                                      </p:cBhvr>
                                    </p:animEffect>
                                  </p:childTnLst>
                                </p:cTn>
                              </p:par>
                              <p:par>
                                <p:cTn id="13" presetID="10" presetClass="entr" presetSubtype="0" fill="hold" nodeType="withEffect">
                                  <p:stCondLst>
                                    <p:cond delay="0"/>
                                  </p:stCondLst>
                                  <p:childTnLst>
                                    <p:set>
                                      <p:cBhvr>
                                        <p:cTn id="14" dur="1" fill="hold">
                                          <p:stCondLst>
                                            <p:cond delay="0"/>
                                          </p:stCondLst>
                                        </p:cTn>
                                        <p:tgtEl>
                                          <p:spTgt spid="431"/>
                                        </p:tgtEl>
                                        <p:attrNameLst>
                                          <p:attrName>style.visibility</p:attrName>
                                        </p:attrNameLst>
                                      </p:cBhvr>
                                      <p:to>
                                        <p:strVal val="visible"/>
                                      </p:to>
                                    </p:set>
                                    <p:animEffect transition="in" filter="fade">
                                      <p:cBhvr>
                                        <p:cTn id="15" dur="500"/>
                                        <p:tgtEl>
                                          <p:spTgt spid="431"/>
                                        </p:tgtEl>
                                      </p:cBhvr>
                                    </p:animEffect>
                                  </p:childTnLst>
                                </p:cTn>
                              </p:par>
                              <p:par>
                                <p:cTn id="16" presetID="10" presetClass="entr" presetSubtype="0" fill="hold" nodeType="withEffect">
                                  <p:stCondLst>
                                    <p:cond delay="0"/>
                                  </p:stCondLst>
                                  <p:childTnLst>
                                    <p:set>
                                      <p:cBhvr>
                                        <p:cTn id="17" dur="1" fill="hold">
                                          <p:stCondLst>
                                            <p:cond delay="0"/>
                                          </p:stCondLst>
                                        </p:cTn>
                                        <p:tgtEl>
                                          <p:spTgt spid="432"/>
                                        </p:tgtEl>
                                        <p:attrNameLst>
                                          <p:attrName>style.visibility</p:attrName>
                                        </p:attrNameLst>
                                      </p:cBhvr>
                                      <p:to>
                                        <p:strVal val="visible"/>
                                      </p:to>
                                    </p:set>
                                    <p:animEffect transition="in" filter="fade">
                                      <p:cBhvr>
                                        <p:cTn id="18" dur="500"/>
                                        <p:tgtEl>
                                          <p:spTgt spid="4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9"/>
                                        </p:tgtEl>
                                        <p:attrNameLst>
                                          <p:attrName>style.visibility</p:attrName>
                                        </p:attrNameLst>
                                      </p:cBhvr>
                                      <p:to>
                                        <p:strVal val="visible"/>
                                      </p:to>
                                    </p:set>
                                    <p:animEffect transition="in" filter="fade">
                                      <p:cBhvr>
                                        <p:cTn id="23" dur="500"/>
                                        <p:tgtEl>
                                          <p:spTgt spid="42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34"/>
                                        </p:tgtEl>
                                        <p:attrNameLst>
                                          <p:attrName>style.visibility</p:attrName>
                                        </p:attrNameLst>
                                      </p:cBhvr>
                                      <p:to>
                                        <p:strVal val="visible"/>
                                      </p:to>
                                    </p:set>
                                    <p:animEffect transition="in" filter="fade">
                                      <p:cBhvr>
                                        <p:cTn id="27" dur="500"/>
                                        <p:tgtEl>
                                          <p:spTgt spid="434"/>
                                        </p:tgtEl>
                                      </p:cBhvr>
                                    </p:animEffect>
                                  </p:childTnLst>
                                </p:cTn>
                              </p:par>
                              <p:par>
                                <p:cTn id="28" presetID="10" presetClass="entr" presetSubtype="0" fill="hold" nodeType="withEffect">
                                  <p:stCondLst>
                                    <p:cond delay="0"/>
                                  </p:stCondLst>
                                  <p:childTnLst>
                                    <p:set>
                                      <p:cBhvr>
                                        <p:cTn id="29" dur="1" fill="hold">
                                          <p:stCondLst>
                                            <p:cond delay="0"/>
                                          </p:stCondLst>
                                        </p:cTn>
                                        <p:tgtEl>
                                          <p:spTgt spid="438"/>
                                        </p:tgtEl>
                                        <p:attrNameLst>
                                          <p:attrName>style.visibility</p:attrName>
                                        </p:attrNameLst>
                                      </p:cBhvr>
                                      <p:to>
                                        <p:strVal val="visible"/>
                                      </p:to>
                                    </p:set>
                                    <p:animEffect transition="in" filter="fade">
                                      <p:cBhvr>
                                        <p:cTn id="30" dur="500"/>
                                        <p:tgtEl>
                                          <p:spTgt spid="438"/>
                                        </p:tgtEl>
                                      </p:cBhvr>
                                    </p:animEffect>
                                  </p:childTnLst>
                                </p:cTn>
                              </p:par>
                              <p:par>
                                <p:cTn id="31" presetID="10" presetClass="entr" presetSubtype="0" fill="hold" nodeType="withEffect">
                                  <p:stCondLst>
                                    <p:cond delay="0"/>
                                  </p:stCondLst>
                                  <p:childTnLst>
                                    <p:set>
                                      <p:cBhvr>
                                        <p:cTn id="32" dur="1" fill="hold">
                                          <p:stCondLst>
                                            <p:cond delay="0"/>
                                          </p:stCondLst>
                                        </p:cTn>
                                        <p:tgtEl>
                                          <p:spTgt spid="442"/>
                                        </p:tgtEl>
                                        <p:attrNameLst>
                                          <p:attrName>style.visibility</p:attrName>
                                        </p:attrNameLst>
                                      </p:cBhvr>
                                      <p:to>
                                        <p:strVal val="visible"/>
                                      </p:to>
                                    </p:set>
                                    <p:animEffect transition="in" filter="fade">
                                      <p:cBhvr>
                                        <p:cTn id="33"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p:nvPr/>
        </p:nvSpPr>
        <p:spPr>
          <a:xfrm>
            <a:off x="355600" y="330200"/>
            <a:ext cx="4013200" cy="609600"/>
          </a:xfrm>
          <a:prstGeom prst="roundRect">
            <a:avLst>
              <a:gd name="adj" fmla="val 16667"/>
            </a:avLst>
          </a:prstGeom>
          <a:solidFill>
            <a:srgbClr val="31859B"/>
          </a:solidFill>
          <a:ln>
            <a:noFill/>
          </a:ln>
          <a:effectLst>
            <a:outerShdw blurRad="107950" dist="12700" dir="5400000" algn="ctr">
              <a:srgbClr val="000000"/>
            </a:outerShdw>
          </a:effectLst>
        </p:spPr>
        <p:txBody>
          <a:bodyPr spcFirstLastPara="1" wrap="square" lIns="60950" tIns="30467" rIns="60950" bIns="30467" anchor="ctr" anchorCtr="0">
            <a:noAutofit/>
          </a:bodyPr>
          <a:lstStyle/>
          <a:p>
            <a:pPr algn="ctr" defTabSz="609630">
              <a:buClr>
                <a:srgbClr val="000000"/>
              </a:buClr>
            </a:pPr>
            <a:r>
              <a:rPr lang="en-US" sz="3000" b="1" kern="0">
                <a:solidFill>
                  <a:srgbClr val="FFFFFF"/>
                </a:solidFill>
                <a:latin typeface="Arial"/>
                <a:ea typeface="Arial"/>
                <a:cs typeface="Arial"/>
                <a:sym typeface="Arial"/>
              </a:rPr>
              <a:t>Thông tin bổ sung </a:t>
            </a:r>
            <a:endParaRPr sz="933" kern="0">
              <a:solidFill>
                <a:srgbClr val="000000"/>
              </a:solidFill>
              <a:latin typeface="Arial"/>
              <a:cs typeface="Arial"/>
              <a:sym typeface="Arial"/>
            </a:endParaRPr>
          </a:p>
        </p:txBody>
      </p:sp>
      <p:sp>
        <p:nvSpPr>
          <p:cNvPr id="451" name="Google Shape;451;p22"/>
          <p:cNvSpPr txBox="1"/>
          <p:nvPr/>
        </p:nvSpPr>
        <p:spPr>
          <a:xfrm>
            <a:off x="762000" y="1041400"/>
            <a:ext cx="10668000" cy="646241"/>
          </a:xfrm>
          <a:prstGeom prst="rect">
            <a:avLst/>
          </a:prstGeom>
          <a:noFill/>
          <a:ln>
            <a:noFill/>
          </a:ln>
        </p:spPr>
        <p:txBody>
          <a:bodyPr spcFirstLastPara="1" wrap="square" lIns="60950" tIns="30467" rIns="60950" bIns="30467" anchor="t" anchorCtr="0">
            <a:spAutoFit/>
          </a:bodyPr>
          <a:lstStyle/>
          <a:p>
            <a:pPr algn="ctr" defTabSz="609630">
              <a:lnSpc>
                <a:spcPct val="150000"/>
              </a:lnSpc>
              <a:buClr>
                <a:srgbClr val="000000"/>
              </a:buClr>
            </a:pPr>
            <a:r>
              <a:rPr lang="en-US" sz="2533" b="1" i="1" kern="0">
                <a:solidFill>
                  <a:srgbClr val="C00000"/>
                </a:solidFill>
                <a:latin typeface="Arial"/>
                <a:ea typeface="Arial"/>
                <a:cs typeface="Arial"/>
                <a:sym typeface="Arial"/>
              </a:rPr>
              <a:t>Sự khác nhau giữa siêu máy tính và máy tính hiệu năng cao</a:t>
            </a:r>
            <a:endParaRPr sz="933" kern="0">
              <a:solidFill>
                <a:srgbClr val="000000"/>
              </a:solidFill>
              <a:latin typeface="Arial"/>
              <a:cs typeface="Arial"/>
              <a:sym typeface="Arial"/>
            </a:endParaRPr>
          </a:p>
        </p:txBody>
      </p:sp>
      <p:grpSp>
        <p:nvGrpSpPr>
          <p:cNvPr id="452" name="Google Shape;452;p22"/>
          <p:cNvGrpSpPr/>
          <p:nvPr/>
        </p:nvGrpSpPr>
        <p:grpSpPr>
          <a:xfrm>
            <a:off x="1371600" y="1861134"/>
            <a:ext cx="3911600" cy="2387600"/>
            <a:chOff x="1600200" y="3352800"/>
            <a:chExt cx="5867400" cy="3581400"/>
          </a:xfrm>
        </p:grpSpPr>
        <p:pic>
          <p:nvPicPr>
            <p:cNvPr id="453" name="Google Shape;453;p22" descr="undefined"/>
            <p:cNvPicPr preferRelativeResize="0"/>
            <p:nvPr/>
          </p:nvPicPr>
          <p:blipFill rotWithShape="1">
            <a:blip r:embed="rId3">
              <a:alphaModFix/>
            </a:blip>
            <a:srcRect/>
            <a:stretch/>
          </p:blipFill>
          <p:spPr>
            <a:xfrm>
              <a:off x="1600200" y="3352800"/>
              <a:ext cx="5867400" cy="3581400"/>
            </a:xfrm>
            <a:prstGeom prst="rect">
              <a:avLst/>
            </a:prstGeom>
            <a:noFill/>
            <a:ln>
              <a:noFill/>
            </a:ln>
          </p:spPr>
        </p:pic>
        <p:sp>
          <p:nvSpPr>
            <p:cNvPr id="454" name="Google Shape;454;p22"/>
            <p:cNvSpPr txBox="1"/>
            <p:nvPr/>
          </p:nvSpPr>
          <p:spPr>
            <a:xfrm>
              <a:off x="1676400" y="6286500"/>
              <a:ext cx="5105400" cy="553959"/>
            </a:xfrm>
            <a:prstGeom prst="rect">
              <a:avLst/>
            </a:prstGeom>
            <a:solidFill>
              <a:schemeClr val="lt1"/>
            </a:solidFill>
            <a:ln>
              <a:noFill/>
            </a:ln>
          </p:spPr>
          <p:txBody>
            <a:bodyPr spcFirstLastPara="1" wrap="square" lIns="60950" tIns="30467" rIns="60950" bIns="30467" anchor="t" anchorCtr="0">
              <a:spAutoFit/>
            </a:bodyPr>
            <a:lstStyle/>
            <a:p>
              <a:pPr defTabSz="609630">
                <a:buClr>
                  <a:srgbClr val="000000"/>
                </a:buClr>
              </a:pPr>
              <a:r>
                <a:rPr lang="en-US" sz="2000" i="1" kern="0">
                  <a:solidFill>
                    <a:srgbClr val="000000"/>
                  </a:solidFill>
                  <a:latin typeface="Arial"/>
                  <a:ea typeface="Arial"/>
                  <a:cs typeface="Arial"/>
                  <a:sym typeface="Arial"/>
                </a:rPr>
                <a:t>Siêu máy tính IBM Summit</a:t>
              </a:r>
              <a:endParaRPr sz="933" kern="0">
                <a:solidFill>
                  <a:srgbClr val="000000"/>
                </a:solidFill>
                <a:latin typeface="Arial"/>
                <a:cs typeface="Arial"/>
                <a:sym typeface="Arial"/>
              </a:endParaRPr>
            </a:p>
          </p:txBody>
        </p:sp>
      </p:grpSp>
      <p:grpSp>
        <p:nvGrpSpPr>
          <p:cNvPr id="455" name="Google Shape;455;p22"/>
          <p:cNvGrpSpPr/>
          <p:nvPr/>
        </p:nvGrpSpPr>
        <p:grpSpPr>
          <a:xfrm>
            <a:off x="6981825" y="1774239"/>
            <a:ext cx="4343400" cy="2445334"/>
            <a:chOff x="8610600" y="3266199"/>
            <a:chExt cx="6515100" cy="3668001"/>
          </a:xfrm>
        </p:grpSpPr>
        <p:pic>
          <p:nvPicPr>
            <p:cNvPr id="456" name="Google Shape;456;p22" descr="India, EU Announce Joint Call for High-Performance Computing"/>
            <p:cNvPicPr preferRelativeResize="0"/>
            <p:nvPr/>
          </p:nvPicPr>
          <p:blipFill rotWithShape="1">
            <a:blip r:embed="rId4">
              <a:alphaModFix/>
            </a:blip>
            <a:srcRect/>
            <a:stretch/>
          </p:blipFill>
          <p:spPr>
            <a:xfrm>
              <a:off x="8610600" y="3266199"/>
              <a:ext cx="6515100" cy="3668001"/>
            </a:xfrm>
            <a:prstGeom prst="rect">
              <a:avLst/>
            </a:prstGeom>
            <a:noFill/>
            <a:ln>
              <a:noFill/>
            </a:ln>
          </p:spPr>
        </p:pic>
        <p:sp>
          <p:nvSpPr>
            <p:cNvPr id="457" name="Google Shape;457;p22"/>
            <p:cNvSpPr txBox="1"/>
            <p:nvPr/>
          </p:nvSpPr>
          <p:spPr>
            <a:xfrm>
              <a:off x="8686800" y="6262688"/>
              <a:ext cx="5105400" cy="553959"/>
            </a:xfrm>
            <a:prstGeom prst="rect">
              <a:avLst/>
            </a:prstGeom>
            <a:solidFill>
              <a:schemeClr val="lt1"/>
            </a:solidFill>
            <a:ln>
              <a:noFill/>
            </a:ln>
          </p:spPr>
          <p:txBody>
            <a:bodyPr spcFirstLastPara="1" wrap="square" lIns="60950" tIns="30467" rIns="60950" bIns="30467" anchor="t" anchorCtr="0">
              <a:spAutoFit/>
            </a:bodyPr>
            <a:lstStyle/>
            <a:p>
              <a:pPr defTabSz="609630">
                <a:buClr>
                  <a:srgbClr val="000000"/>
                </a:buClr>
              </a:pPr>
              <a:r>
                <a:rPr lang="en-US" sz="2000" i="1" kern="0">
                  <a:solidFill>
                    <a:srgbClr val="000000"/>
                  </a:solidFill>
                  <a:latin typeface="Arial"/>
                  <a:ea typeface="Arial"/>
                  <a:cs typeface="Arial"/>
                  <a:sym typeface="Arial"/>
                </a:rPr>
                <a:t>Máy tính hiệu năng cao </a:t>
              </a:r>
              <a:endParaRPr sz="933" kern="0">
                <a:solidFill>
                  <a:srgbClr val="000000"/>
                </a:solidFill>
                <a:latin typeface="Arial"/>
                <a:cs typeface="Arial"/>
                <a:sym typeface="Arial"/>
              </a:endParaRPr>
            </a:p>
          </p:txBody>
        </p:sp>
      </p:grpSp>
      <p:grpSp>
        <p:nvGrpSpPr>
          <p:cNvPr id="458" name="Google Shape;458;p22"/>
          <p:cNvGrpSpPr/>
          <p:nvPr/>
        </p:nvGrpSpPr>
        <p:grpSpPr>
          <a:xfrm>
            <a:off x="422275" y="4292601"/>
            <a:ext cx="5588000" cy="2437573"/>
            <a:chOff x="633412" y="6515100"/>
            <a:chExt cx="8382000" cy="3656359"/>
          </a:xfrm>
        </p:grpSpPr>
        <p:sp>
          <p:nvSpPr>
            <p:cNvPr id="459" name="Google Shape;459;p22"/>
            <p:cNvSpPr/>
            <p:nvPr/>
          </p:nvSpPr>
          <p:spPr>
            <a:xfrm>
              <a:off x="4557712" y="6515100"/>
              <a:ext cx="533400" cy="457200"/>
            </a:xfrm>
            <a:prstGeom prst="downArrow">
              <a:avLst>
                <a:gd name="adj1" fmla="val 50000"/>
                <a:gd name="adj2" fmla="val 50000"/>
              </a:avLst>
            </a:prstGeom>
            <a:solidFill>
              <a:srgbClr val="C00000"/>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60" name="Google Shape;460;p22"/>
            <p:cNvSpPr txBox="1"/>
            <p:nvPr/>
          </p:nvSpPr>
          <p:spPr>
            <a:xfrm>
              <a:off x="633412" y="6847895"/>
              <a:ext cx="8382000" cy="3323564"/>
            </a:xfrm>
            <a:prstGeom prst="rect">
              <a:avLst/>
            </a:prstGeom>
            <a:noFill/>
            <a:ln>
              <a:noFill/>
            </a:ln>
          </p:spPr>
          <p:txBody>
            <a:bodyPr spcFirstLastPara="1" wrap="square" lIns="60950" tIns="30467" rIns="60950" bIns="30467" anchor="t" anchorCtr="0">
              <a:spAutoFit/>
            </a:bodyPr>
            <a:lstStyle/>
            <a:p>
              <a:pPr algn="just" defTabSz="609630">
                <a:lnSpc>
                  <a:spcPct val="150000"/>
                </a:lnSpc>
                <a:buClr>
                  <a:srgbClr val="000000"/>
                </a:buClr>
              </a:pPr>
              <a:r>
                <a:rPr lang="en-US" sz="2333" kern="0">
                  <a:solidFill>
                    <a:srgbClr val="000000"/>
                  </a:solidFill>
                  <a:latin typeface="Calibri"/>
                  <a:ea typeface="Calibri"/>
                  <a:cs typeface="Calibri"/>
                  <a:sym typeface="Calibri"/>
                </a:rPr>
                <a:t>Tính mạnh mẽ về cả tốc độ tính toán và độ lớn của dữ liệu được xử lí, bằng cách sử dụng những công nghệ tiên tiến nhất về cả phần cứng và phần mềm.</a:t>
              </a:r>
              <a:endParaRPr sz="2333" kern="0">
                <a:solidFill>
                  <a:srgbClr val="000000"/>
                </a:solidFill>
                <a:latin typeface="Calibri"/>
                <a:ea typeface="Calibri"/>
                <a:cs typeface="Calibri"/>
                <a:sym typeface="Calibri"/>
              </a:endParaRPr>
            </a:p>
          </p:txBody>
        </p:sp>
      </p:grpSp>
      <p:grpSp>
        <p:nvGrpSpPr>
          <p:cNvPr id="461" name="Google Shape;461;p22"/>
          <p:cNvGrpSpPr/>
          <p:nvPr/>
        </p:nvGrpSpPr>
        <p:grpSpPr>
          <a:xfrm>
            <a:off x="6600826" y="4349653"/>
            <a:ext cx="5299073" cy="2437573"/>
            <a:chOff x="1066800" y="6515100"/>
            <a:chExt cx="7948610" cy="3656359"/>
          </a:xfrm>
        </p:grpSpPr>
        <p:sp>
          <p:nvSpPr>
            <p:cNvPr id="462" name="Google Shape;462;p22"/>
            <p:cNvSpPr/>
            <p:nvPr/>
          </p:nvSpPr>
          <p:spPr>
            <a:xfrm>
              <a:off x="4557712" y="6515100"/>
              <a:ext cx="533400" cy="457200"/>
            </a:xfrm>
            <a:prstGeom prst="downArrow">
              <a:avLst>
                <a:gd name="adj1" fmla="val 50000"/>
                <a:gd name="adj2" fmla="val 50000"/>
              </a:avLst>
            </a:prstGeom>
            <a:solidFill>
              <a:srgbClr val="C00000"/>
            </a:solidFill>
            <a:ln>
              <a:noFill/>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463" name="Google Shape;463;p22"/>
            <p:cNvSpPr txBox="1"/>
            <p:nvPr/>
          </p:nvSpPr>
          <p:spPr>
            <a:xfrm>
              <a:off x="1066800" y="6847895"/>
              <a:ext cx="7948610" cy="3323564"/>
            </a:xfrm>
            <a:prstGeom prst="rect">
              <a:avLst/>
            </a:prstGeom>
            <a:noFill/>
            <a:ln>
              <a:noFill/>
            </a:ln>
          </p:spPr>
          <p:txBody>
            <a:bodyPr spcFirstLastPara="1" wrap="square" lIns="60950" tIns="30467" rIns="60950" bIns="30467" anchor="t" anchorCtr="0">
              <a:spAutoFit/>
            </a:bodyPr>
            <a:lstStyle/>
            <a:p>
              <a:pPr algn="just" defTabSz="609630">
                <a:lnSpc>
                  <a:spcPct val="150000"/>
                </a:lnSpc>
                <a:buClr>
                  <a:srgbClr val="000000"/>
                </a:buClr>
              </a:pPr>
              <a:r>
                <a:rPr lang="en-US" sz="2333" kern="0">
                  <a:solidFill>
                    <a:srgbClr val="000000"/>
                  </a:solidFill>
                  <a:latin typeface="Arial"/>
                  <a:ea typeface="Arial"/>
                  <a:cs typeface="Arial"/>
                  <a:sym typeface="Arial"/>
                </a:rPr>
                <a:t>Hệ thống thực hiện các tính toán phức tạp với tốc độ cao, đạt được bằng cách kết nối hàng trăm, thậm chí hàng nghìn máy chủ nhờ mạng tốc độ cao.</a:t>
              </a:r>
              <a:endParaRPr sz="933"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500"/>
                                        <p:tgtEl>
                                          <p:spTgt spid="4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2"/>
                                        </p:tgtEl>
                                        <p:attrNameLst>
                                          <p:attrName>style.visibility</p:attrName>
                                        </p:attrNameLst>
                                      </p:cBhvr>
                                      <p:to>
                                        <p:strVal val="visible"/>
                                      </p:to>
                                    </p:set>
                                    <p:animEffect transition="in" filter="fade">
                                      <p:cBhvr>
                                        <p:cTn id="12" dur="500"/>
                                        <p:tgtEl>
                                          <p:spTgt spid="452"/>
                                        </p:tgtEl>
                                      </p:cBhvr>
                                    </p:animEffect>
                                  </p:childTnLst>
                                </p:cTn>
                              </p:par>
                              <p:par>
                                <p:cTn id="13" presetID="10" presetClass="entr" presetSubtype="0" fill="hold" nodeType="withEffect">
                                  <p:stCondLst>
                                    <p:cond delay="0"/>
                                  </p:stCondLst>
                                  <p:childTnLst>
                                    <p:set>
                                      <p:cBhvr>
                                        <p:cTn id="14" dur="1" fill="hold">
                                          <p:stCondLst>
                                            <p:cond delay="0"/>
                                          </p:stCondLst>
                                        </p:cTn>
                                        <p:tgtEl>
                                          <p:spTgt spid="455"/>
                                        </p:tgtEl>
                                        <p:attrNameLst>
                                          <p:attrName>style.visibility</p:attrName>
                                        </p:attrNameLst>
                                      </p:cBhvr>
                                      <p:to>
                                        <p:strVal val="visible"/>
                                      </p:to>
                                    </p:set>
                                    <p:animEffect transition="in" filter="fade">
                                      <p:cBhvr>
                                        <p:cTn id="15" dur="500"/>
                                        <p:tgtEl>
                                          <p:spTgt spid="4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58"/>
                                        </p:tgtEl>
                                        <p:attrNameLst>
                                          <p:attrName>style.visibility</p:attrName>
                                        </p:attrNameLst>
                                      </p:cBhvr>
                                      <p:to>
                                        <p:strVal val="visible"/>
                                      </p:to>
                                    </p:set>
                                    <p:animEffect transition="in" filter="fade">
                                      <p:cBhvr>
                                        <p:cTn id="20" dur="500"/>
                                        <p:tgtEl>
                                          <p:spTgt spid="4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1"/>
                                        </p:tgtEl>
                                        <p:attrNameLst>
                                          <p:attrName>style.visibility</p:attrName>
                                        </p:attrNameLst>
                                      </p:cBhvr>
                                      <p:to>
                                        <p:strVal val="visible"/>
                                      </p:to>
                                    </p:set>
                                    <p:animEffect transition="in" filter="fade">
                                      <p:cBhvr>
                                        <p:cTn id="25" dur="5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145185-A790-AF2A-EFB8-E900471ECCFA}"/>
              </a:ext>
            </a:extLst>
          </p:cNvPr>
          <p:cNvGrpSpPr/>
          <p:nvPr/>
        </p:nvGrpSpPr>
        <p:grpSpPr>
          <a:xfrm>
            <a:off x="686435" y="412376"/>
            <a:ext cx="10411869" cy="2334190"/>
            <a:chOff x="747855" y="3713857"/>
            <a:chExt cx="10364462" cy="4475010"/>
          </a:xfrm>
        </p:grpSpPr>
        <p:grpSp>
          <p:nvGrpSpPr>
            <p:cNvPr id="3" name="Group 2">
              <a:extLst>
                <a:ext uri="{FF2B5EF4-FFF2-40B4-BE49-F238E27FC236}">
                  <a16:creationId xmlns:a16="http://schemas.microsoft.com/office/drawing/2014/main" id="{FCBAAFB8-8A3B-41FB-6B12-7EDE8F55BA0A}"/>
                </a:ext>
              </a:extLst>
            </p:cNvPr>
            <p:cNvGrpSpPr/>
            <p:nvPr/>
          </p:nvGrpSpPr>
          <p:grpSpPr>
            <a:xfrm>
              <a:off x="747855" y="3713857"/>
              <a:ext cx="10343678" cy="4475009"/>
              <a:chOff x="745073" y="3765811"/>
              <a:chExt cx="10196848" cy="4475009"/>
            </a:xfrm>
          </p:grpSpPr>
          <p:sp>
            <p:nvSpPr>
              <p:cNvPr id="6" name="Rectangle: Rounded Corners 5">
                <a:extLst>
                  <a:ext uri="{FF2B5EF4-FFF2-40B4-BE49-F238E27FC236}">
                    <a16:creationId xmlns:a16="http://schemas.microsoft.com/office/drawing/2014/main" id="{E994A631-C951-3EA2-D0AE-A3F9A6ED38BE}"/>
                  </a:ext>
                </a:extLst>
              </p:cNvPr>
              <p:cNvSpPr/>
              <p:nvPr/>
            </p:nvSpPr>
            <p:spPr>
              <a:xfrm>
                <a:off x="1181534" y="4594429"/>
                <a:ext cx="9760387" cy="3646391"/>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F6419D-5555-7168-2F0B-06DD9BB69B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5073" y="3765811"/>
                <a:ext cx="933739" cy="1576499"/>
              </a:xfrm>
              <a:prstGeom prst="rect">
                <a:avLst/>
              </a:prstGeom>
            </p:spPr>
          </p:pic>
        </p:grpSp>
        <p:sp>
          <p:nvSpPr>
            <p:cNvPr id="4" name="Rectangle 3">
              <a:extLst>
                <a:ext uri="{FF2B5EF4-FFF2-40B4-BE49-F238E27FC236}">
                  <a16:creationId xmlns:a16="http://schemas.microsoft.com/office/drawing/2014/main" id="{3482E148-206C-6D22-76ED-104D45679FF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D8C02D7-DA5A-1C3A-6C4F-CFC497394651}"/>
                </a:ext>
              </a:extLst>
            </p:cNvPr>
            <p:cNvSpPr/>
            <p:nvPr/>
          </p:nvSpPr>
          <p:spPr>
            <a:xfrm>
              <a:off x="1493476" y="4562972"/>
              <a:ext cx="9503873" cy="3625895"/>
            </a:xfrm>
            <a:prstGeom prst="rect">
              <a:avLst/>
            </a:prstGeom>
          </p:spPr>
          <p:txBody>
            <a:bodyPr wrap="square">
              <a:spAutoFit/>
            </a:bodyPr>
            <a:lstStyle/>
            <a:p>
              <a:pPr marL="342900" indent="-342900" algn="just" defTabSz="342900">
                <a:lnSpc>
                  <a:spcPct val="150000"/>
                </a:lnSpc>
                <a:buFont typeface="Arial" panose="020B0604020202020204" pitchFamily="34" charset="0"/>
                <a:buChar char="•"/>
              </a:pPr>
              <a:r>
                <a:rPr lang="vi-VN" sz="2000" dirty="0">
                  <a:latin typeface="UTM Avo" panose="02040603050506020204" pitchFamily="18" charset="0"/>
                  <a:cs typeface="Times New Roman" panose="02020603050405020304" pitchFamily="18" charset="0"/>
                </a:rPr>
                <a:t>Máy tính có khả năng tính toán nhanh, bền bỉ, chính xác; lưu trữ dữ liệu với dung lượng lớn; kết nối toàn cầu với tốc độ cao. </a:t>
              </a:r>
            </a:p>
            <a:p>
              <a:pPr marL="342900" indent="-342900" algn="just" defTabSz="342900">
                <a:lnSpc>
                  <a:spcPct val="150000"/>
                </a:lnSpc>
                <a:buFont typeface="Arial" panose="020B0604020202020204" pitchFamily="34" charset="0"/>
                <a:buChar char="•"/>
              </a:pPr>
              <a:r>
                <a:rPr lang="vi-VN" sz="2000" dirty="0">
                  <a:latin typeface="UTM Avo" panose="02040603050506020204" pitchFamily="18" charset="0"/>
                  <a:cs typeface="Times New Roman" panose="02020603050405020304" pitchFamily="18" charset="0"/>
                </a:rPr>
                <a:t>Máy tính được ứng dụng hiệu quả trong nhiều lĩnh vực của khoa học kĩ thuật và đời sống.</a:t>
              </a:r>
            </a:p>
          </p:txBody>
        </p:sp>
      </p:grpSp>
      <p:pic>
        <p:nvPicPr>
          <p:cNvPr id="16" name="Picture 15">
            <a:extLst>
              <a:ext uri="{FF2B5EF4-FFF2-40B4-BE49-F238E27FC236}">
                <a16:creationId xmlns:a16="http://schemas.microsoft.com/office/drawing/2014/main" id="{4440BC5C-7565-8F9E-56D6-6D3F30504D5A}"/>
              </a:ext>
            </a:extLst>
          </p:cNvPr>
          <p:cNvPicPr>
            <a:picLocks noChangeAspect="1"/>
          </p:cNvPicPr>
          <p:nvPr/>
        </p:nvPicPr>
        <p:blipFill>
          <a:blip r:embed="rId3"/>
          <a:stretch>
            <a:fillRect/>
          </a:stretch>
        </p:blipFill>
        <p:spPr>
          <a:xfrm>
            <a:off x="8759137" y="3763489"/>
            <a:ext cx="2223673" cy="2196882"/>
          </a:xfrm>
          <a:prstGeom prst="rect">
            <a:avLst/>
          </a:prstGeom>
        </p:spPr>
      </p:pic>
    </p:spTree>
    <p:extLst>
      <p:ext uri="{BB962C8B-B14F-4D97-AF65-F5344CB8AC3E}">
        <p14:creationId xmlns:p14="http://schemas.microsoft.com/office/powerpoint/2010/main" val="351607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440911" y="1096902"/>
            <a:ext cx="8856910" cy="259078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339455" y="933625"/>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231137" y="1446350"/>
            <a:ext cx="9129910" cy="2308324"/>
          </a:xfrm>
          <a:prstGeom prst="rect">
            <a:avLst/>
          </a:prstGeom>
          <a:noFill/>
        </p:spPr>
        <p:txBody>
          <a:bodyPr wrap="square" rtlCol="0">
            <a:spAutoFit/>
          </a:bodyPr>
          <a:lstStyle/>
          <a:p>
            <a:pPr algn="ctr"/>
            <a:r>
              <a:rPr lang="en-US" sz="4800" dirty="0">
                <a:solidFill>
                  <a:schemeClr val="accent3">
                    <a:lumMod val="50000"/>
                  </a:schemeClr>
                </a:solidFill>
                <a:latin typeface="+mj-lt"/>
              </a:rPr>
              <a:t>3. TÁC ĐỘNG CỦA CÔNG NGHỆ THÔNG TIN LÊN GIÁO DỤC </a:t>
            </a:r>
          </a:p>
          <a:p>
            <a:pPr algn="ctr"/>
            <a:r>
              <a:rPr lang="en-US" sz="4800" dirty="0">
                <a:solidFill>
                  <a:schemeClr val="accent3">
                    <a:lumMod val="50000"/>
                  </a:schemeClr>
                </a:solidFill>
                <a:latin typeface="+mj-lt"/>
              </a:rPr>
              <a:t>VÀ XÃ HỘI</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441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28"/>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3"/>
                                        </p:tgtEl>
                                      </p:cBhvr>
                                      <p:by x="150000" y="150000"/>
                                    </p:animScale>
                                  </p:childTnLst>
                                </p:cTn>
                              </p:par>
                              <p:par>
                                <p:cTn id="11" presetID="6" presetClass="emph" presetSubtype="0" repeatCount="indefinite" fill="hold" grpId="0" nodeType="withEffect">
                                  <p:stCondLst>
                                    <p:cond delay="0"/>
                                  </p:stCondLst>
                                  <p:childTnLst>
                                    <p:animScale>
                                      <p:cBhvr>
                                        <p:cTn id="12" dur="1000" fill="hold"/>
                                        <p:tgtEl>
                                          <p:spTgt spid="27"/>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12"/>
                                        </p:tgtEl>
                                      </p:cBhvr>
                                      <p:by x="150000" y="150000"/>
                                    </p:animScale>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Y2meta.app-Trải nghiệm taxi tự lái tại Bắc Kinh, Trung Quốc - VTV24" descr="A white car on the road&#10;&#10;Description automatically generated">
            <a:hlinkClick r:id="" action="ppaction://media"/>
            <a:extLst>
              <a:ext uri="{FF2B5EF4-FFF2-40B4-BE49-F238E27FC236}">
                <a16:creationId xmlns:a16="http://schemas.microsoft.com/office/drawing/2014/main" id="{C4CCF367-1DC6-1E9E-EFBB-4766F294EB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3041137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1033322" y="489336"/>
            <a:ext cx="9834547" cy="823752"/>
          </a:xfrm>
          <a:prstGeom prst="rect">
            <a:avLst/>
          </a:prstGeom>
        </p:spPr>
        <p:txBody>
          <a:bodyPr wrap="square">
            <a:spAutoFit/>
          </a:bodyPr>
          <a:lstStyle/>
          <a:p>
            <a:pPr algn="just" defTabSz="342900">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a:t>
            </a:r>
            <a:r>
              <a:rPr lang="vi-VN"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Người đàn ông làm sao để mở được cửa xe?</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AAD1C64-98C8-9AB1-980F-67BD5884C083}"/>
              </a:ext>
            </a:extLst>
          </p:cNvPr>
          <p:cNvSpPr/>
          <p:nvPr/>
        </p:nvSpPr>
        <p:spPr>
          <a:xfrm>
            <a:off x="1033321" y="1977650"/>
            <a:ext cx="9834547" cy="823752"/>
          </a:xfrm>
          <a:prstGeom prst="rect">
            <a:avLst/>
          </a:prstGeom>
        </p:spPr>
        <p:txBody>
          <a:bodyPr wrap="square">
            <a:spAutoFit/>
          </a:bodyPr>
          <a:lstStyle/>
          <a:p>
            <a:pPr algn="just" defTabSz="342900">
              <a:lnSpc>
                <a:spcPct val="150000"/>
              </a:lnSpc>
            </a:pPr>
            <a:r>
              <a:rPr lang="en-US" sz="3600" b="1" dirty="0">
                <a:solidFill>
                  <a:srgbClr val="FF0000"/>
                </a:solidFill>
                <a:latin typeface="Times New Roman" panose="02020603050405020304" pitchFamily="18" charset="0"/>
                <a:cs typeface="Times New Roman" panose="02020603050405020304" pitchFamily="18" charset="0"/>
              </a:rPr>
              <a:t>2</a:t>
            </a:r>
            <a:r>
              <a:rPr lang="vi-VN"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Người đàn ông mở được cửa xe bằng tay nào?</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2FEB7B5-E9A2-15D2-B2F0-90682D35774A}"/>
              </a:ext>
            </a:extLst>
          </p:cNvPr>
          <p:cNvSpPr/>
          <p:nvPr/>
        </p:nvSpPr>
        <p:spPr>
          <a:xfrm>
            <a:off x="1033320" y="3046244"/>
            <a:ext cx="9834547" cy="823752"/>
          </a:xfrm>
          <a:prstGeom prst="rect">
            <a:avLst/>
          </a:prstGeom>
        </p:spPr>
        <p:txBody>
          <a:bodyPr wrap="square">
            <a:spAutoFit/>
          </a:bodyPr>
          <a:lstStyle/>
          <a:p>
            <a:pPr algn="just" defTabSz="342900">
              <a:lnSpc>
                <a:spcPct val="150000"/>
              </a:lnSpc>
            </a:pPr>
            <a:r>
              <a:rPr lang="en-US" sz="3600" b="1" dirty="0">
                <a:solidFill>
                  <a:srgbClr val="FF0000"/>
                </a:solidFill>
                <a:latin typeface="Times New Roman" panose="02020603050405020304" pitchFamily="18" charset="0"/>
                <a:cs typeface="Times New Roman" panose="02020603050405020304" pitchFamily="18" charset="0"/>
              </a:rPr>
              <a:t>3</a:t>
            </a:r>
            <a:r>
              <a:rPr lang="vi-VN"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Người đàn ông mặc áo màu nào?</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34F3674-2FD8-7611-8A2B-952C75A9A59F}"/>
              </a:ext>
            </a:extLst>
          </p:cNvPr>
          <p:cNvSpPr/>
          <p:nvPr/>
        </p:nvSpPr>
        <p:spPr>
          <a:xfrm>
            <a:off x="1033319" y="3979929"/>
            <a:ext cx="9834547" cy="823752"/>
          </a:xfrm>
          <a:prstGeom prst="rect">
            <a:avLst/>
          </a:prstGeom>
        </p:spPr>
        <p:txBody>
          <a:bodyPr wrap="square">
            <a:spAutoFit/>
          </a:bodyPr>
          <a:lstStyle/>
          <a:p>
            <a:pPr algn="just" defTabSz="342900">
              <a:lnSpc>
                <a:spcPct val="150000"/>
              </a:lnSpc>
            </a:pPr>
            <a:r>
              <a:rPr lang="en-US" sz="3600" b="1" dirty="0">
                <a:solidFill>
                  <a:srgbClr val="FF0000"/>
                </a:solidFill>
                <a:latin typeface="Times New Roman" panose="02020603050405020304" pitchFamily="18" charset="0"/>
                <a:cs typeface="Times New Roman" panose="02020603050405020304" pitchFamily="18" charset="0"/>
              </a:rPr>
              <a:t>4</a:t>
            </a:r>
            <a:r>
              <a:rPr lang="vi-VN"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Xe tự động này của hang nào sản xuất?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344D45-9EB4-21D3-7F7D-412A15EB9386}"/>
              </a:ext>
            </a:extLst>
          </p:cNvPr>
          <p:cNvSpPr txBox="1"/>
          <p:nvPr/>
        </p:nvSpPr>
        <p:spPr>
          <a:xfrm>
            <a:off x="1324131" y="1232090"/>
            <a:ext cx="9663658" cy="1015663"/>
          </a:xfrm>
          <a:prstGeom prst="rect">
            <a:avLst/>
          </a:prstGeom>
          <a:noFill/>
        </p:spPr>
        <p:txBody>
          <a:bodyPr wrap="square">
            <a:spAutoFit/>
          </a:bodyPr>
          <a:lstStyle/>
          <a:p>
            <a:r>
              <a:rPr lang="en-US" sz="3000"/>
              <a:t>Nhập mật khẩu được gửi về điện thoại khi đăng kí gọi taxi không người lái thành công</a:t>
            </a:r>
          </a:p>
        </p:txBody>
      </p:sp>
      <p:sp>
        <p:nvSpPr>
          <p:cNvPr id="8" name="TextBox 7">
            <a:extLst>
              <a:ext uri="{FF2B5EF4-FFF2-40B4-BE49-F238E27FC236}">
                <a16:creationId xmlns:a16="http://schemas.microsoft.com/office/drawing/2014/main" id="{AC5DEEB5-2645-7C93-0BF2-9B2FAB6C4927}"/>
              </a:ext>
            </a:extLst>
          </p:cNvPr>
          <p:cNvSpPr txBox="1"/>
          <p:nvPr/>
        </p:nvSpPr>
        <p:spPr>
          <a:xfrm>
            <a:off x="1324131" y="2707032"/>
            <a:ext cx="9663658" cy="553998"/>
          </a:xfrm>
          <a:prstGeom prst="rect">
            <a:avLst/>
          </a:prstGeom>
          <a:noFill/>
        </p:spPr>
        <p:txBody>
          <a:bodyPr wrap="square">
            <a:spAutoFit/>
          </a:bodyPr>
          <a:lstStyle/>
          <a:p>
            <a:r>
              <a:rPr lang="en-US" sz="3000"/>
              <a:t>Mở bằng tay phải</a:t>
            </a:r>
          </a:p>
        </p:txBody>
      </p:sp>
      <p:sp>
        <p:nvSpPr>
          <p:cNvPr id="9" name="TextBox 8">
            <a:extLst>
              <a:ext uri="{FF2B5EF4-FFF2-40B4-BE49-F238E27FC236}">
                <a16:creationId xmlns:a16="http://schemas.microsoft.com/office/drawing/2014/main" id="{5D5832F7-9A40-A475-6187-79F3ED8EA634}"/>
              </a:ext>
            </a:extLst>
          </p:cNvPr>
          <p:cNvSpPr txBox="1"/>
          <p:nvPr/>
        </p:nvSpPr>
        <p:spPr>
          <a:xfrm>
            <a:off x="1324131" y="3732274"/>
            <a:ext cx="9663658" cy="553998"/>
          </a:xfrm>
          <a:prstGeom prst="rect">
            <a:avLst/>
          </a:prstGeom>
          <a:noFill/>
        </p:spPr>
        <p:txBody>
          <a:bodyPr wrap="square">
            <a:spAutoFit/>
          </a:bodyPr>
          <a:lstStyle>
            <a:defPPr>
              <a:defRPr lang="vi-VN"/>
            </a:defPPr>
            <a:lvl1pPr>
              <a:defRPr sz="3000"/>
            </a:lvl1pPr>
          </a:lstStyle>
          <a:p>
            <a:r>
              <a:rPr lang="en-US"/>
              <a:t>Mặc áo màu xanh blue</a:t>
            </a:r>
          </a:p>
        </p:txBody>
      </p:sp>
      <p:sp>
        <p:nvSpPr>
          <p:cNvPr id="10" name="TextBox 9">
            <a:extLst>
              <a:ext uri="{FF2B5EF4-FFF2-40B4-BE49-F238E27FC236}">
                <a16:creationId xmlns:a16="http://schemas.microsoft.com/office/drawing/2014/main" id="{AFB0C147-EBFB-257C-2376-B14C5922D089}"/>
              </a:ext>
            </a:extLst>
          </p:cNvPr>
          <p:cNvSpPr txBox="1"/>
          <p:nvPr/>
        </p:nvSpPr>
        <p:spPr>
          <a:xfrm>
            <a:off x="1324131" y="4727536"/>
            <a:ext cx="9663658" cy="553998"/>
          </a:xfrm>
          <a:prstGeom prst="rect">
            <a:avLst/>
          </a:prstGeom>
          <a:noFill/>
        </p:spPr>
        <p:txBody>
          <a:bodyPr wrap="square">
            <a:spAutoFit/>
          </a:bodyPr>
          <a:lstStyle/>
          <a:p>
            <a:r>
              <a:rPr lang="en-US" sz="3000"/>
              <a:t>Xe này có tên apolo go của hãng Baidu</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Effect transition="in" filter="fade">
                                      <p:cBhvr>
                                        <p:cTn id="43" dur="1000"/>
                                        <p:tgtEl>
                                          <p:spTgt spid="5">
                                            <p:txEl>
                                              <p:pRg st="0" end="0"/>
                                            </p:txEl>
                                          </p:spTgt>
                                        </p:tgtEl>
                                      </p:cBhvr>
                                    </p:animEffect>
                                    <p:anim calcmode="lin" valueType="num">
                                      <p:cBhvr>
                                        <p:cTn id="4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5AFDE-5478-B66B-AFA2-1E5AA6FB435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20E3B6-E30F-BC84-8D12-4779503CFAB1}"/>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sp>
        <p:nvSpPr>
          <p:cNvPr id="9" name="TextBox 8">
            <a:extLst>
              <a:ext uri="{FF2B5EF4-FFF2-40B4-BE49-F238E27FC236}">
                <a16:creationId xmlns:a16="http://schemas.microsoft.com/office/drawing/2014/main" id="{89A729FC-D5D3-E55F-82F2-017C8CBEAA7F}"/>
              </a:ext>
            </a:extLst>
          </p:cNvPr>
          <p:cNvSpPr txBox="1"/>
          <p:nvPr/>
        </p:nvSpPr>
        <p:spPr>
          <a:xfrm>
            <a:off x="623690" y="336005"/>
            <a:ext cx="10003436" cy="6555641"/>
          </a:xfrm>
          <a:prstGeom prst="rect">
            <a:avLst/>
          </a:prstGeom>
          <a:noFill/>
        </p:spPr>
        <p:txBody>
          <a:bodyPr wrap="square" rtlCol="0">
            <a:spAutoFit/>
          </a:bodyPr>
          <a:lstStyle/>
          <a:p>
            <a:pPr marL="457200" indent="-457200" algn="just">
              <a:buAutoNum type="arabicPeriod"/>
            </a:pPr>
            <a:r>
              <a:rPr lang="vi-VN" sz="2000"/>
              <a:t>Trong xã hộiChính phủ điện tử (E-Government): Người dân có thể nộp hồ sơ, làm thủ tục hành chính, đóng thuế, khai báo y tế... hoàn toàn trực tuyến thay vì đến trực tiếp cơ quan nhà nước.</a:t>
            </a:r>
            <a:endParaRPr lang="en-US" sz="2000"/>
          </a:p>
          <a:p>
            <a:pPr marL="457200" indent="-457200" algn="just">
              <a:buAutoNum type="arabicPeriod"/>
            </a:pPr>
            <a:r>
              <a:rPr lang="vi-VN" sz="2000"/>
              <a:t>Ngân hàng số: Sử dụng Internet Banking, Mobile Banking, ví điện tử (Momo, ZaloPay, VNPay...) thay cho giao dịch tiền mặt.</a:t>
            </a:r>
            <a:endParaRPr lang="en-US" sz="2000"/>
          </a:p>
          <a:p>
            <a:pPr marL="457200" indent="-457200" algn="just">
              <a:buAutoNum type="arabicPeriod"/>
            </a:pPr>
            <a:r>
              <a:rPr lang="vi-VN" sz="2000"/>
              <a:t>Y tế số: Đặt lịch khám bệnh online, khám bệnh từ xa (telehealth), lưu trữ hồ sơ sức khỏe điện tử.</a:t>
            </a:r>
            <a:endParaRPr lang="en-US" sz="2000"/>
          </a:p>
          <a:p>
            <a:pPr marL="457200" indent="-457200" algn="just">
              <a:buAutoNum type="arabicPeriod"/>
            </a:pPr>
            <a:r>
              <a:rPr lang="vi-VN" sz="2000"/>
              <a:t>Thương mại điện tử: Mua sắm qua Shopee, Lazada, Tiki thay vì đến cửa hàng truyền thống.Giao thông thông minh: Thu phí không dừng (ETC), bản đồ số chỉ đường, gọi xe công nghệ (Grab, Be).</a:t>
            </a:r>
            <a:endParaRPr lang="en-US" sz="2000"/>
          </a:p>
          <a:p>
            <a:pPr marL="457200" indent="-457200" algn="just">
              <a:buAutoNum type="arabicPeriod"/>
            </a:pPr>
            <a:r>
              <a:rPr lang="en-US" sz="2000"/>
              <a:t>T</a:t>
            </a:r>
            <a:r>
              <a:rPr lang="vi-VN" sz="2000"/>
              <a:t>rong giáo dụcLớp học trực tuyến: Sử dụng Zoom, Google Meet, Microsoft Teams để dạy và học từ xa.</a:t>
            </a:r>
            <a:endParaRPr lang="en-US" sz="2000"/>
          </a:p>
          <a:p>
            <a:pPr marL="457200" indent="-457200" algn="just">
              <a:buAutoNum type="arabicPeriod"/>
            </a:pPr>
            <a:r>
              <a:rPr lang="vi-VN" sz="2000"/>
              <a:t>Hệ thống quản lý học tập (LMS): Moodle, K12Online, VNPT E-Learning... giúp quản lý bài giảng, điểm số, tài liệu.Kho học liệu số: Sách điện tử, video bài giảng, thư viện số cho học sinh – sinh viên.</a:t>
            </a:r>
            <a:endParaRPr lang="en-US" sz="2000"/>
          </a:p>
          <a:p>
            <a:pPr marL="457200" indent="-457200" algn="just">
              <a:buAutoNum type="arabicPeriod"/>
            </a:pPr>
            <a:r>
              <a:rPr lang="vi-VN" sz="2000"/>
              <a:t>Công cụ hỗ trợ học tập: Sử dụng AI, chatbot, hoặc phần mềm như Quizizz, Kahoot để tạo trò chơi học tập tương tác.Đánh giá trực tuyến: Làm bài kiểm tra, thi trực tuyến có giám sát bằng camera AI.</a:t>
            </a:r>
            <a:endParaRPr lang="en-US" sz="2000"/>
          </a:p>
          <a:p>
            <a:pPr marL="457200" indent="-457200" algn="just">
              <a:buAutoNum type="arabicPeriod"/>
            </a:pPr>
            <a:r>
              <a:rPr lang="en-US" sz="2000"/>
              <a:t>👉 </a:t>
            </a:r>
            <a:r>
              <a:rPr lang="vi-VN" sz="2000"/>
              <a:t>Tóm lại:Trong xã hội → tập trung vào dịch vụ công, kinh tế, y tế, giao thông.Trong giáo dục → tập trung vào dạy học online, quản lý học tập, học liệu số và công cụ đánh giá.</a:t>
            </a:r>
            <a:endParaRPr lang="en-US" sz="2000"/>
          </a:p>
        </p:txBody>
      </p:sp>
    </p:spTree>
    <p:extLst>
      <p:ext uri="{BB962C8B-B14F-4D97-AF65-F5344CB8AC3E}">
        <p14:creationId xmlns:p14="http://schemas.microsoft.com/office/powerpoint/2010/main" val="2041734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375994"/>
            <a:ext cx="10649995" cy="2517108"/>
            <a:chOff x="1117200" y="3528268"/>
            <a:chExt cx="10337399" cy="20651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206514"/>
              <a:chOff x="1493120" y="3891280"/>
              <a:chExt cx="10337399" cy="206514"/>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206514"/>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102718"/>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49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Hoạt</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bg1"/>
                    </a:solidFill>
                    <a:effectLst/>
                    <a:uLnTx/>
                    <a:uFillTx/>
                    <a:latin typeface="UTM Avo" panose="02040603050506020204" pitchFamily="18" charset="0"/>
                    <a:cs typeface="Times New Roman" panose="02020603050405020304" pitchFamily="18" charset="0"/>
                  </a:rPr>
                  <a:t>động</a:t>
                </a:r>
                <a:r>
                  <a:rPr kumimoji="0" lang="en-US"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 </a:t>
                </a:r>
                <a:r>
                  <a:rPr kumimoji="0" lang="vi-VN" sz="2400" b="1" i="0" u="none" strike="noStrike" kern="1200" cap="none" spc="0" normalizeH="0" baseline="0" noProof="0" dirty="0">
                    <a:ln>
                      <a:noFill/>
                    </a:ln>
                    <a:solidFill>
                      <a:schemeClr val="bg1"/>
                    </a:solidFill>
                    <a:effectLst/>
                    <a:uLnTx/>
                    <a:uFillTx/>
                    <a:latin typeface="UTM Avo" panose="02040603050506020204" pitchFamily="18" charset="0"/>
                    <a:cs typeface="Times New Roman" panose="02020603050405020304" pitchFamily="18" charset="0"/>
                  </a:rPr>
                  <a:t>3</a:t>
                </a: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dirty="0" err="1">
                  <a:solidFill>
                    <a:srgbClr val="002060"/>
                  </a:solidFill>
                  <a:latin typeface="UTM Avo" panose="02040603050506020204" pitchFamily="18" charset="0"/>
                  <a:cs typeface="Times New Roman" panose="02020603050405020304" pitchFamily="18" charset="0"/>
                </a:rPr>
                <a:t>Tác</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động</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của</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công</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nghệ</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thông</a:t>
              </a:r>
              <a:r>
                <a:rPr lang="en-US" sz="2400" b="1" dirty="0">
                  <a:solidFill>
                    <a:srgbClr val="002060"/>
                  </a:solidFill>
                  <a:latin typeface="UTM Avo" panose="02040603050506020204" pitchFamily="18" charset="0"/>
                  <a:cs typeface="Times New Roman" panose="02020603050405020304" pitchFamily="18" charset="0"/>
                </a:rPr>
                <a:t> tin</a:t>
              </a:r>
              <a:endParaRPr kumimoji="0" lang="vi-VN" sz="24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76887FB1-6F81-4396-99C6-B4F98D43B38C}"/>
              </a:ext>
            </a:extLst>
          </p:cNvPr>
          <p:cNvSpPr txBox="1"/>
          <p:nvPr/>
        </p:nvSpPr>
        <p:spPr>
          <a:xfrm>
            <a:off x="987203" y="1761007"/>
            <a:ext cx="9955617" cy="1131848"/>
          </a:xfrm>
          <a:prstGeom prst="rect">
            <a:avLst/>
          </a:prstGeom>
          <a:noFill/>
        </p:spPr>
        <p:txBody>
          <a:bodyPr wrap="square">
            <a:spAutoFit/>
          </a:bodyPr>
          <a:lstStyle/>
          <a:p>
            <a:pPr>
              <a:lnSpc>
                <a:spcPct val="150000"/>
              </a:lnSpc>
            </a:pPr>
            <a:r>
              <a:rPr lang="vi-VN" sz="2400" dirty="0">
                <a:solidFill>
                  <a:srgbClr val="231F20"/>
                </a:solidFill>
                <a:effectLst/>
                <a:latin typeface="Arial" panose="020B0604020202020204" pitchFamily="34" charset="0"/>
              </a:rPr>
              <a:t>Em hãy kể một số ví dụ cho thấy tác động của công nghệ thông tin lên giáo dục và xã hội.</a:t>
            </a:r>
            <a:endParaRPr lang="en-US" sz="2400" dirty="0"/>
          </a:p>
        </p:txBody>
      </p:sp>
    </p:spTree>
    <p:extLst>
      <p:ext uri="{BB962C8B-B14F-4D97-AF65-F5344CB8AC3E}">
        <p14:creationId xmlns:p14="http://schemas.microsoft.com/office/powerpoint/2010/main" val="1179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145185-A790-AF2A-EFB8-E900471ECCFA}"/>
              </a:ext>
            </a:extLst>
          </p:cNvPr>
          <p:cNvGrpSpPr/>
          <p:nvPr/>
        </p:nvGrpSpPr>
        <p:grpSpPr>
          <a:xfrm>
            <a:off x="254833" y="160983"/>
            <a:ext cx="11087143" cy="4344152"/>
            <a:chOff x="644595" y="3541992"/>
            <a:chExt cx="10868378" cy="5304603"/>
          </a:xfrm>
        </p:grpSpPr>
        <p:grpSp>
          <p:nvGrpSpPr>
            <p:cNvPr id="3" name="Group 2">
              <a:extLst>
                <a:ext uri="{FF2B5EF4-FFF2-40B4-BE49-F238E27FC236}">
                  <a16:creationId xmlns:a16="http://schemas.microsoft.com/office/drawing/2014/main" id="{FCBAAFB8-8A3B-41FB-6B12-7EDE8F55BA0A}"/>
                </a:ext>
              </a:extLst>
            </p:cNvPr>
            <p:cNvGrpSpPr/>
            <p:nvPr/>
          </p:nvGrpSpPr>
          <p:grpSpPr>
            <a:xfrm>
              <a:off x="644595" y="3541992"/>
              <a:ext cx="10829763" cy="5304603"/>
              <a:chOff x="643279" y="3593946"/>
              <a:chExt cx="10676033" cy="5304603"/>
            </a:xfrm>
          </p:grpSpPr>
          <p:sp>
            <p:nvSpPr>
              <p:cNvPr id="6" name="Rectangle: Rounded Corners 5">
                <a:extLst>
                  <a:ext uri="{FF2B5EF4-FFF2-40B4-BE49-F238E27FC236}">
                    <a16:creationId xmlns:a16="http://schemas.microsoft.com/office/drawing/2014/main" id="{E994A631-C951-3EA2-D0AE-A3F9A6ED38BE}"/>
                  </a:ext>
                </a:extLst>
              </p:cNvPr>
              <p:cNvSpPr/>
              <p:nvPr/>
            </p:nvSpPr>
            <p:spPr>
              <a:xfrm>
                <a:off x="1181533" y="4222268"/>
                <a:ext cx="10137779" cy="4676281"/>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50F6419D-5555-7168-2F0B-06DD9BB69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3279" y="3593946"/>
                <a:ext cx="952255" cy="1895930"/>
              </a:xfrm>
              <a:prstGeom prst="rect">
                <a:avLst/>
              </a:prstGeom>
            </p:spPr>
          </p:pic>
        </p:grpSp>
        <p:sp>
          <p:nvSpPr>
            <p:cNvPr id="4" name="Rectangle 3">
              <a:extLst>
                <a:ext uri="{FF2B5EF4-FFF2-40B4-BE49-F238E27FC236}">
                  <a16:creationId xmlns:a16="http://schemas.microsoft.com/office/drawing/2014/main" id="{3482E148-206C-6D22-76ED-104D45679FFC}"/>
                </a:ext>
              </a:extLst>
            </p:cNvPr>
            <p:cNvSpPr/>
            <p:nvPr/>
          </p:nvSpPr>
          <p:spPr>
            <a:xfrm>
              <a:off x="1514259" y="4644163"/>
              <a:ext cx="9598058" cy="962146"/>
            </a:xfrm>
            <a:prstGeom prst="rect">
              <a:avLst/>
            </a:prstGeom>
          </p:spPr>
          <p:txBody>
            <a:bodyPr wrap="square">
              <a:spAutoFit/>
            </a:bodyPr>
            <a:lstStyle/>
            <a:p>
              <a:pPr algn="just" defTabSz="342900">
                <a:lnSpc>
                  <a:spcPct val="135000"/>
                </a:lnSpc>
              </a:pPr>
              <a:endParaRPr lang="vi-VN" sz="28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D8C02D7-DA5A-1C3A-6C4F-CFC497394651}"/>
                </a:ext>
              </a:extLst>
            </p:cNvPr>
            <p:cNvSpPr/>
            <p:nvPr/>
          </p:nvSpPr>
          <p:spPr>
            <a:xfrm>
              <a:off x="1532683" y="4110207"/>
              <a:ext cx="9980290" cy="3947160"/>
            </a:xfrm>
            <a:prstGeom prst="rect">
              <a:avLst/>
            </a:prstGeom>
          </p:spPr>
          <p:txBody>
            <a:bodyPr wrap="square">
              <a:spAutoFit/>
            </a:bodyPr>
            <a:lstStyle/>
            <a:p>
              <a:pPr algn="just" defTabSz="342900">
                <a:lnSpc>
                  <a:spcPct val="150000"/>
                </a:lnSpc>
              </a:pPr>
              <a:r>
                <a:rPr lang="vi-VN" sz="2800" dirty="0">
                  <a:latin typeface="UTM Avo" panose="02040603050506020204" pitchFamily="18" charset="0"/>
                  <a:cs typeface="Times New Roman" panose="02020603050405020304" pitchFamily="18" charset="0"/>
                </a:rPr>
                <a:t>• Công nghệ thông tin có tác động mạnh mẽ, đem lại những thay đổi tích cực </a:t>
              </a:r>
              <a:r>
                <a:rPr lang="vi-VN" sz="2800">
                  <a:latin typeface="UTM Avo" panose="02040603050506020204" pitchFamily="18" charset="0"/>
                  <a:cs typeface="Times New Roman" panose="02020603050405020304" pitchFamily="18" charset="0"/>
                </a:rPr>
                <a:t>trong xã </a:t>
              </a:r>
              <a:r>
                <a:rPr lang="vi-VN" sz="2800" dirty="0">
                  <a:latin typeface="UTM Avo" panose="02040603050506020204" pitchFamily="18" charset="0"/>
                  <a:cs typeface="Times New Roman" panose="02020603050405020304" pitchFamily="18" charset="0"/>
                </a:rPr>
                <a:t>hội, trong đó có giáo dục. </a:t>
              </a:r>
            </a:p>
            <a:p>
              <a:pPr algn="just" defTabSz="342900">
                <a:lnSpc>
                  <a:spcPct val="150000"/>
                </a:lnSpc>
              </a:pPr>
              <a:r>
                <a:rPr lang="vi-VN" sz="2800" dirty="0">
                  <a:latin typeface="UTM Avo" panose="02040603050506020204" pitchFamily="18" charset="0"/>
                  <a:cs typeface="Times New Roman" panose="02020603050405020304" pitchFamily="18" charset="0"/>
                </a:rPr>
                <a:t>• Cần sử dụng công nghệ thông tin đúng cách để tránh những tác động tiêu </a:t>
              </a:r>
              <a:r>
                <a:rPr lang="vi-VN" sz="2800">
                  <a:latin typeface="UTM Avo" panose="02040603050506020204" pitchFamily="18" charset="0"/>
                  <a:cs typeface="Times New Roman" panose="02020603050405020304" pitchFamily="18" charset="0"/>
                </a:rPr>
                <a:t>cực đến </a:t>
              </a:r>
              <a:r>
                <a:rPr lang="vi-VN" sz="2800" dirty="0">
                  <a:latin typeface="UTM Avo" panose="02040603050506020204" pitchFamily="18" charset="0"/>
                  <a:cs typeface="Times New Roman" panose="02020603050405020304" pitchFamily="18" charset="0"/>
                </a:rPr>
                <a:t>cuộc sống.</a:t>
              </a:r>
            </a:p>
          </p:txBody>
        </p:sp>
      </p:grpSp>
      <p:grpSp>
        <p:nvGrpSpPr>
          <p:cNvPr id="8" name="Group 7">
            <a:extLst>
              <a:ext uri="{FF2B5EF4-FFF2-40B4-BE49-F238E27FC236}">
                <a16:creationId xmlns:a16="http://schemas.microsoft.com/office/drawing/2014/main" id="{2D454007-0B38-1361-0BA8-0EF3B6AE7BC1}"/>
              </a:ext>
            </a:extLst>
          </p:cNvPr>
          <p:cNvGrpSpPr/>
          <p:nvPr/>
        </p:nvGrpSpPr>
        <p:grpSpPr>
          <a:xfrm>
            <a:off x="0" y="4316833"/>
            <a:ext cx="11616320" cy="2305250"/>
            <a:chOff x="606202" y="-725869"/>
            <a:chExt cx="10497483" cy="3061194"/>
          </a:xfrm>
        </p:grpSpPr>
        <p:grpSp>
          <p:nvGrpSpPr>
            <p:cNvPr id="9" name="Group 8">
              <a:extLst>
                <a:ext uri="{FF2B5EF4-FFF2-40B4-BE49-F238E27FC236}">
                  <a16:creationId xmlns:a16="http://schemas.microsoft.com/office/drawing/2014/main" id="{4A672A2D-4DCA-0A35-273D-695FB79F32E1}"/>
                </a:ext>
              </a:extLst>
            </p:cNvPr>
            <p:cNvGrpSpPr/>
            <p:nvPr/>
          </p:nvGrpSpPr>
          <p:grpSpPr>
            <a:xfrm>
              <a:off x="1040301" y="-513509"/>
              <a:ext cx="10063384" cy="2848834"/>
              <a:chOff x="1048933" y="3312730"/>
              <a:chExt cx="10063384" cy="2848834"/>
            </a:xfrm>
          </p:grpSpPr>
          <p:sp>
            <p:nvSpPr>
              <p:cNvPr id="11" name="Rectangle: Rounded Corners 10">
                <a:extLst>
                  <a:ext uri="{FF2B5EF4-FFF2-40B4-BE49-F238E27FC236}">
                    <a16:creationId xmlns:a16="http://schemas.microsoft.com/office/drawing/2014/main" id="{323D7814-39A0-61DE-7345-B1E714ED3D73}"/>
                  </a:ext>
                </a:extLst>
              </p:cNvPr>
              <p:cNvSpPr/>
              <p:nvPr/>
            </p:nvSpPr>
            <p:spPr>
              <a:xfrm>
                <a:off x="1048933" y="3312730"/>
                <a:ext cx="9900933" cy="2848834"/>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 name="Rectangle 11">
                <a:extLst>
                  <a:ext uri="{FF2B5EF4-FFF2-40B4-BE49-F238E27FC236}">
                    <a16:creationId xmlns:a16="http://schemas.microsoft.com/office/drawing/2014/main" id="{AFE1C3D1-C215-1509-C301-6313D837BF7E}"/>
                  </a:ext>
                </a:extLst>
              </p:cNvPr>
              <p:cNvSpPr/>
              <p:nvPr/>
            </p:nvSpPr>
            <p:spPr>
              <a:xfrm>
                <a:off x="1514259" y="4644164"/>
                <a:ext cx="9598058" cy="650946"/>
              </a:xfrm>
              <a:prstGeom prst="rect">
                <a:avLst/>
              </a:prstGeom>
            </p:spPr>
            <p:txBody>
              <a:bodyPr wrap="square">
                <a:spAutoFit/>
              </a:bodyPr>
              <a:lstStyle/>
              <a:p>
                <a:pPr algn="just" defTabSz="342900">
                  <a:lnSpc>
                    <a:spcPct val="135000"/>
                  </a:lnSpc>
                </a:pPr>
                <a:endParaRPr lang="vi-VN" sz="22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D1F3D20-CBF3-D23C-4137-A76C6C6D534D}"/>
                  </a:ext>
                </a:extLst>
              </p:cNvPr>
              <p:cNvSpPr/>
              <p:nvPr/>
            </p:nvSpPr>
            <p:spPr>
              <a:xfrm>
                <a:off x="1179372" y="3528498"/>
                <a:ext cx="9770495" cy="2060122"/>
              </a:xfrm>
              <a:prstGeom prst="rect">
                <a:avLst/>
              </a:prstGeom>
            </p:spPr>
            <p:txBody>
              <a:bodyPr wrap="square">
                <a:spAutoFit/>
              </a:bodyPr>
              <a:lstStyle/>
              <a:p>
                <a:pPr>
                  <a:lnSpc>
                    <a:spcPct val="150000"/>
                  </a:lnSpc>
                </a:pPr>
                <a:r>
                  <a:rPr lang="vi-VN" sz="2200" dirty="0">
                    <a:solidFill>
                      <a:srgbClr val="231F20"/>
                    </a:solidFill>
                    <a:effectLst/>
                    <a:latin typeface="Arial" panose="020B0604020202020204" pitchFamily="34" charset="0"/>
                  </a:rPr>
                  <a:t>Em hãy: </a:t>
                </a:r>
                <a:endParaRPr lang="vi-VN" sz="2200" dirty="0"/>
              </a:p>
              <a:p>
                <a:pPr>
                  <a:lnSpc>
                    <a:spcPct val="150000"/>
                  </a:lnSpc>
                </a:pPr>
                <a:r>
                  <a:rPr lang="vi-VN" sz="2200" dirty="0">
                    <a:solidFill>
                      <a:srgbClr val="231F20"/>
                    </a:solidFill>
                    <a:effectLst/>
                    <a:latin typeface="Arial" panose="020B0604020202020204" pitchFamily="34" charset="0"/>
                  </a:rPr>
                  <a:t>a) Kể về một ứng dụng của công nghệ thông tin mà em thường xuyên sử dụng. </a:t>
                </a:r>
                <a:endParaRPr lang="vi-VN" sz="2200" dirty="0"/>
              </a:p>
              <a:p>
                <a:pPr>
                  <a:lnSpc>
                    <a:spcPct val="150000"/>
                  </a:lnSpc>
                </a:pPr>
                <a:r>
                  <a:rPr lang="vi-VN" sz="2200" dirty="0">
                    <a:solidFill>
                      <a:srgbClr val="231F20"/>
                    </a:solidFill>
                    <a:effectLst/>
                    <a:latin typeface="Arial" panose="020B0604020202020204" pitchFamily="34" charset="0"/>
                  </a:rPr>
                  <a:t>b) Nêu những tác động tích cực của ứng dụng đó và cách em sử dụng nó hằng ngày.</a:t>
                </a:r>
                <a:endParaRPr lang="vi-VN" sz="2200" dirty="0">
                  <a:latin typeface="UTM Avo" panose="020406030505060202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919501C9-2900-7114-8DAF-6FCF23586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202" y="-725869"/>
              <a:ext cx="750621" cy="856255"/>
            </a:xfrm>
            <a:prstGeom prst="rect">
              <a:avLst/>
            </a:prstGeom>
          </p:spPr>
        </p:pic>
      </p:grpSp>
    </p:spTree>
    <p:extLst>
      <p:ext uri="{BB962C8B-B14F-4D97-AF65-F5344CB8AC3E}">
        <p14:creationId xmlns:p14="http://schemas.microsoft.com/office/powerpoint/2010/main" val="1037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914400" y="1294602"/>
            <a:ext cx="10264587" cy="1697068"/>
          </a:xfrm>
          <a:prstGeom prst="rect">
            <a:avLst/>
          </a:prstGeom>
        </p:spPr>
        <p:txBody>
          <a:bodyPr wrap="square">
            <a:spAutoFit/>
          </a:bodyPr>
          <a:lstStyle/>
          <a:p>
            <a:pPr algn="just" defTabSz="342900">
              <a:lnSpc>
                <a:spcPct val="150000"/>
              </a:lnSpc>
            </a:pPr>
            <a:r>
              <a:rPr lang="vi-VN" sz="2400" dirty="0">
                <a:solidFill>
                  <a:schemeClr val="accent6">
                    <a:lumMod val="50000"/>
                  </a:schemeClr>
                </a:solidFill>
                <a:latin typeface="UTM Avo" panose="02040603050506020204" pitchFamily="18" charset="0"/>
                <a:cs typeface="Times New Roman" panose="02020603050405020304" pitchFamily="18" charset="0"/>
              </a:rPr>
              <a:t>Em hãy tìm hiểu và trả lời các câu hỏi sau: </a:t>
            </a:r>
          </a:p>
          <a:p>
            <a:pPr algn="just" defTabSz="342900">
              <a:lnSpc>
                <a:spcPct val="150000"/>
              </a:lnSpc>
            </a:pPr>
            <a:r>
              <a:rPr lang="vi-VN" sz="2400" dirty="0">
                <a:solidFill>
                  <a:schemeClr val="accent6">
                    <a:lumMod val="50000"/>
                  </a:schemeClr>
                </a:solidFill>
                <a:latin typeface="UTM Avo" panose="02040603050506020204" pitchFamily="18" charset="0"/>
                <a:cs typeface="Times New Roman" panose="02020603050405020304" pitchFamily="18" charset="0"/>
              </a:rPr>
              <a:t>a) Đồng hồ thông minh có những chức năng nào khác với đồng hồ thông thường? </a:t>
            </a:r>
          </a:p>
          <a:p>
            <a:pPr algn="just" defTabSz="342900">
              <a:lnSpc>
                <a:spcPct val="150000"/>
              </a:lnSpc>
            </a:pPr>
            <a:r>
              <a:rPr lang="vi-VN" sz="2400" dirty="0">
                <a:solidFill>
                  <a:schemeClr val="accent6">
                    <a:lumMod val="50000"/>
                  </a:schemeClr>
                </a:solidFill>
                <a:latin typeface="UTM Avo" panose="02040603050506020204" pitchFamily="18" charset="0"/>
                <a:cs typeface="Times New Roman" panose="02020603050405020304" pitchFamily="18" charset="0"/>
              </a:rPr>
              <a:t>b) Tại sao đồng hồ thông minh cần có bộ xử lí?</a:t>
            </a:r>
          </a:p>
        </p:txBody>
      </p:sp>
      <p:pic>
        <p:nvPicPr>
          <p:cNvPr id="7" name="Picture 6">
            <a:extLst>
              <a:ext uri="{FF2B5EF4-FFF2-40B4-BE49-F238E27FC236}">
                <a16:creationId xmlns:a16="http://schemas.microsoft.com/office/drawing/2014/main" id="{7317F69E-6480-40C9-AFE9-5DC829F79D57}"/>
              </a:ext>
            </a:extLst>
          </p:cNvPr>
          <p:cNvPicPr>
            <a:picLocks noChangeAspect="1"/>
          </p:cNvPicPr>
          <p:nvPr/>
        </p:nvPicPr>
        <p:blipFill rotWithShape="1">
          <a:blip r:embed="rId2"/>
          <a:srcRect r="70376"/>
          <a:stretch/>
        </p:blipFill>
        <p:spPr>
          <a:xfrm>
            <a:off x="820022" y="342134"/>
            <a:ext cx="1033987" cy="952468"/>
          </a:xfrm>
          <a:prstGeom prst="rect">
            <a:avLst/>
          </a:prstGeom>
        </p:spPr>
      </p:pic>
      <p:sp>
        <p:nvSpPr>
          <p:cNvPr id="8" name="矩形 10">
            <a:extLst>
              <a:ext uri="{FF2B5EF4-FFF2-40B4-BE49-F238E27FC236}">
                <a16:creationId xmlns:a16="http://schemas.microsoft.com/office/drawing/2014/main" id="{F3E5ABCC-06EA-4E30-80AE-696192411721}"/>
              </a:ext>
            </a:extLst>
          </p:cNvPr>
          <p:cNvSpPr/>
          <p:nvPr/>
        </p:nvSpPr>
        <p:spPr>
          <a:xfrm>
            <a:off x="1598986" y="435286"/>
            <a:ext cx="2757591" cy="641266"/>
          </a:xfrm>
          <a:prstGeom prst="rect">
            <a:avLst/>
          </a:prstGeom>
        </p:spPr>
        <p:txBody>
          <a:bodyPr wrap="square">
            <a:spAutoFit/>
          </a:bodyPr>
          <a:lstStyle/>
          <a:p>
            <a:pPr indent="266700">
              <a:lnSpc>
                <a:spcPct val="125000"/>
              </a:lnSpc>
              <a:spcAft>
                <a:spcPts val="400"/>
              </a:spcAft>
            </a:pPr>
            <a:r>
              <a:rPr lang="en-US" sz="3200" b="1" dirty="0">
                <a:solidFill>
                  <a:schemeClr val="accent6">
                    <a:lumMod val="50000"/>
                  </a:schemeClr>
                </a:solidFill>
                <a:latin typeface="UTM Avo" panose="02040603050506020204" pitchFamily="18" charset="0"/>
                <a:cs typeface="Times New Roman" panose="02020603050405020304" pitchFamily="18" charset="0"/>
              </a:rPr>
              <a:t>VẬN DỤNG</a:t>
            </a:r>
            <a:endParaRPr lang="vi-VN" sz="3200" dirty="0">
              <a:solidFill>
                <a:schemeClr val="accent6">
                  <a:lumMod val="5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16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6C2A9F-89A8-4552-8AB3-3D405AD5E44F}"/>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4" name="Picture 3">
            <a:extLst>
              <a:ext uri="{FF2B5EF4-FFF2-40B4-BE49-F238E27FC236}">
                <a16:creationId xmlns:a16="http://schemas.microsoft.com/office/drawing/2014/main" id="{1A0E34B6-F179-2FD4-5B6C-E7BFF155BCA5}"/>
              </a:ext>
            </a:extLst>
          </p:cNvPr>
          <p:cNvPicPr>
            <a:picLocks noChangeAspect="1"/>
          </p:cNvPicPr>
          <p:nvPr/>
        </p:nvPicPr>
        <p:blipFill>
          <a:blip r:embed="rId3"/>
          <a:stretch>
            <a:fillRect/>
          </a:stretch>
        </p:blipFill>
        <p:spPr>
          <a:xfrm>
            <a:off x="1125955" y="252055"/>
            <a:ext cx="8677611" cy="6135988"/>
          </a:xfrm>
          <a:prstGeom prst="rect">
            <a:avLst/>
          </a:prstGeom>
        </p:spPr>
      </p:pic>
    </p:spTree>
    <p:extLst>
      <p:ext uri="{BB962C8B-B14F-4D97-AF65-F5344CB8AC3E}">
        <p14:creationId xmlns:p14="http://schemas.microsoft.com/office/powerpoint/2010/main" val="250122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90CB-07A8-05D0-DBA7-A8F68CD1816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4AD3DA-E7F8-B9BA-807A-0ACCC0099A27}"/>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1030" name="Picture 6">
            <a:extLst>
              <a:ext uri="{FF2B5EF4-FFF2-40B4-BE49-F238E27FC236}">
                <a16:creationId xmlns:a16="http://schemas.microsoft.com/office/drawing/2014/main" id="{3D165DA5-5EDB-E1C8-4849-9EF5139C3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781" y="2971968"/>
            <a:ext cx="20383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3586C770-2EFD-8F67-C530-C5C4F928114C}"/>
              </a:ext>
            </a:extLst>
          </p:cNvPr>
          <p:cNvSpPr/>
          <p:nvPr/>
        </p:nvSpPr>
        <p:spPr>
          <a:xfrm>
            <a:off x="3682956" y="445813"/>
            <a:ext cx="6152159" cy="3369320"/>
          </a:xfrm>
          <a:prstGeom prst="cloudCallout">
            <a:avLst>
              <a:gd name="adj1" fmla="val -36469"/>
              <a:gd name="adj2" fmla="val 61267"/>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A1125E28-A0B3-33C1-6191-5A4DD5DC03AB}"/>
              </a:ext>
            </a:extLst>
          </p:cNvPr>
          <p:cNvSpPr txBox="1"/>
          <p:nvPr/>
        </p:nvSpPr>
        <p:spPr>
          <a:xfrm>
            <a:off x="4305304" y="1004137"/>
            <a:ext cx="4907461" cy="1892954"/>
          </a:xfrm>
          <a:prstGeom prst="rect">
            <a:avLst/>
          </a:prstGeom>
          <a:noFill/>
        </p:spPr>
        <p:txBody>
          <a:bodyPr wrap="square">
            <a:spAutoFit/>
          </a:bodyPr>
          <a:lstStyle/>
          <a:p>
            <a:pPr lvl="0" algn="ctr" defTabSz="342900">
              <a:lnSpc>
                <a:spcPct val="135000"/>
              </a:lnSpc>
              <a:defRPr/>
            </a:pPr>
            <a:r>
              <a:rPr lang="en-US" sz="3000" b="1">
                <a:solidFill>
                  <a:srgbClr val="000000"/>
                </a:solidFill>
                <a:latin typeface="UTM Avo" panose="02040603050506020204" pitchFamily="18" charset="0"/>
                <a:cs typeface="Times New Roman" panose="02020603050405020304" pitchFamily="18" charset="0"/>
              </a:rPr>
              <a:t>Hãy cho biết thời đại ngày này còn được gọi là thời đại gì?</a:t>
            </a:r>
            <a:endParaRPr lang="en-US" sz="3000" b="1" dirty="0">
              <a:solidFill>
                <a:prstClr val="white"/>
              </a:solidFill>
            </a:endParaRPr>
          </a:p>
        </p:txBody>
      </p:sp>
    </p:spTree>
    <p:extLst>
      <p:ext uri="{BB962C8B-B14F-4D97-AF65-F5344CB8AC3E}">
        <p14:creationId xmlns:p14="http://schemas.microsoft.com/office/powerpoint/2010/main" val="388776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E67FE-2631-E548-E553-35A67F3A253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9964E30-F3A8-FA9D-548B-EAC64E276973}"/>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1030" name="Picture 6">
            <a:extLst>
              <a:ext uri="{FF2B5EF4-FFF2-40B4-BE49-F238E27FC236}">
                <a16:creationId xmlns:a16="http://schemas.microsoft.com/office/drawing/2014/main" id="{B9E2F2E1-1DDF-FB2E-EF7F-126D2AF6A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781" y="2971968"/>
            <a:ext cx="20383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307B952E-59E8-886B-6126-A5A232943677}"/>
              </a:ext>
            </a:extLst>
          </p:cNvPr>
          <p:cNvSpPr/>
          <p:nvPr/>
        </p:nvSpPr>
        <p:spPr>
          <a:xfrm>
            <a:off x="3682956" y="445813"/>
            <a:ext cx="6152159" cy="3369320"/>
          </a:xfrm>
          <a:prstGeom prst="cloudCallout">
            <a:avLst>
              <a:gd name="adj1" fmla="val -36469"/>
              <a:gd name="adj2" fmla="val 61267"/>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163B350B-69E1-5093-E43F-EA00CA533152}"/>
              </a:ext>
            </a:extLst>
          </p:cNvPr>
          <p:cNvSpPr txBox="1"/>
          <p:nvPr/>
        </p:nvSpPr>
        <p:spPr>
          <a:xfrm>
            <a:off x="4305304" y="1004137"/>
            <a:ext cx="4907461" cy="1892954"/>
          </a:xfrm>
          <a:prstGeom prst="rect">
            <a:avLst/>
          </a:prstGeom>
          <a:noFill/>
        </p:spPr>
        <p:txBody>
          <a:bodyPr wrap="square">
            <a:spAutoFit/>
          </a:bodyPr>
          <a:lstStyle/>
          <a:p>
            <a:pPr algn="ctr" defTabSz="342900">
              <a:lnSpc>
                <a:spcPct val="135000"/>
              </a:lnSpc>
              <a:defRPr/>
            </a:pPr>
            <a:r>
              <a:rPr lang="en-US" sz="3000" b="1">
                <a:solidFill>
                  <a:srgbClr val="000000"/>
                </a:solidFill>
                <a:latin typeface="UTM Avo" panose="02040603050506020204" pitchFamily="18" charset="0"/>
                <a:cs typeface="Times New Roman" panose="02020603050405020304" pitchFamily="18" charset="0"/>
              </a:rPr>
              <a:t>Hãy nêu ví dụ cụ thể về chuyển đổi số trong xã hội và giáo dục?</a:t>
            </a:r>
            <a:endParaRPr lang="en-US" sz="3000" b="1">
              <a:solidFill>
                <a:prstClr val="white"/>
              </a:solidFill>
            </a:endParaRPr>
          </a:p>
        </p:txBody>
      </p:sp>
    </p:spTree>
    <p:extLst>
      <p:ext uri="{BB962C8B-B14F-4D97-AF65-F5344CB8AC3E}">
        <p14:creationId xmlns:p14="http://schemas.microsoft.com/office/powerpoint/2010/main" val="287497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5">
                      <a:lumMod val="75000"/>
                    </a:schemeClr>
                  </a:solidFill>
                  <a:latin typeface="+mj-lt"/>
                </a:rPr>
                <a:t>CH</a:t>
              </a:r>
              <a:r>
                <a:rPr lang="en-US" sz="3200" dirty="0">
                  <a:solidFill>
                    <a:schemeClr val="accent5">
                      <a:lumMod val="75000"/>
                    </a:schemeClr>
                  </a:solidFill>
                  <a:latin typeface="+mj-lt"/>
                </a:rPr>
                <a:t>Ủ</a:t>
              </a:r>
              <a:r>
                <a:rPr lang="vi-VN" sz="3200" dirty="0">
                  <a:solidFill>
                    <a:schemeClr val="accent5">
                      <a:lumMod val="75000"/>
                    </a:schemeClr>
                  </a:solidFill>
                  <a:latin typeface="+mj-lt"/>
                </a:rPr>
                <a:t> ĐỀ 1</a:t>
              </a: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313859" y="259774"/>
            <a:ext cx="7422324" cy="523220"/>
          </a:xfrm>
          <a:prstGeom prst="rect">
            <a:avLst/>
          </a:prstGeom>
          <a:noFill/>
        </p:spPr>
        <p:txBody>
          <a:bodyPr wrap="square" rtlCol="0">
            <a:spAutoFit/>
          </a:bodyPr>
          <a:lstStyle/>
          <a:p>
            <a:pPr algn="ctr"/>
            <a:r>
              <a:rPr lang="en-US" sz="2800" dirty="0">
                <a:solidFill>
                  <a:schemeClr val="accent5">
                    <a:lumMod val="75000"/>
                  </a:schemeClr>
                </a:solidFill>
                <a:latin typeface="+mj-lt"/>
              </a:rPr>
              <a:t>MÁY TÍNH VÀ CỘNG ĐỒNG</a:t>
            </a:r>
          </a:p>
        </p:txBody>
      </p:sp>
      <p:sp>
        <p:nvSpPr>
          <p:cNvPr id="8" name="TextBox 7">
            <a:extLst>
              <a:ext uri="{FF2B5EF4-FFF2-40B4-BE49-F238E27FC236}">
                <a16:creationId xmlns:a16="http://schemas.microsoft.com/office/drawing/2014/main" id="{D05E2FA4-701D-4C92-898E-7EE4AF07FEBA}"/>
              </a:ext>
            </a:extLst>
          </p:cNvPr>
          <p:cNvSpPr txBox="1"/>
          <p:nvPr/>
        </p:nvSpPr>
        <p:spPr>
          <a:xfrm>
            <a:off x="2438399" y="2534747"/>
            <a:ext cx="6761437" cy="1081835"/>
          </a:xfrm>
          <a:prstGeom prst="rect">
            <a:avLst/>
          </a:prstGeom>
          <a:noFill/>
          <a:ln>
            <a:noFill/>
          </a:ln>
        </p:spPr>
        <p:txBody>
          <a:bodyPr wrap="square" rtlCol="0">
            <a:spAutoFit/>
          </a:bodyPr>
          <a:lstStyle/>
          <a:p>
            <a:pPr algn="ctr">
              <a:lnSpc>
                <a:spcPct val="120000"/>
              </a:lnSpc>
            </a:pPr>
            <a:r>
              <a:rPr lang="en-US" sz="6000" b="1" dirty="0" err="1">
                <a:ln w="19050">
                  <a:solidFill>
                    <a:schemeClr val="bg1"/>
                  </a:solidFill>
                </a:ln>
                <a:solidFill>
                  <a:srgbClr val="002060"/>
                </a:solidFill>
                <a:latin typeface="Bahnschrift Condensed" panose="020B0502040204020203" pitchFamily="34" charset="0"/>
              </a:rPr>
              <a:t>Bài</a:t>
            </a:r>
            <a:r>
              <a:rPr lang="en-US" sz="6000" b="1" dirty="0">
                <a:ln w="19050">
                  <a:solidFill>
                    <a:schemeClr val="bg1"/>
                  </a:solidFill>
                </a:ln>
                <a:solidFill>
                  <a:srgbClr val="002060"/>
                </a:solidFill>
                <a:latin typeface="Bahnschrift Condensed" panose="020B0502040204020203" pitchFamily="34" charset="0"/>
              </a:rPr>
              <a:t> 1. THẾ GIỚI KĨ THUẬT SỐ</a:t>
            </a:r>
            <a:endParaRPr lang="vi-VN" sz="6000" b="1" dirty="0">
              <a:ln w="19050">
                <a:solidFill>
                  <a:schemeClr val="bg1"/>
                </a:solidFill>
              </a:ln>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6C2A9F-89A8-4552-8AB3-3D405AD5E44F}"/>
              </a:ext>
            </a:extLst>
          </p:cNvPr>
          <p:cNvSpPr txBox="1"/>
          <p:nvPr/>
        </p:nvSpPr>
        <p:spPr>
          <a:xfrm>
            <a:off x="5252463" y="7843804"/>
            <a:ext cx="4890890" cy="683457"/>
          </a:xfrm>
          <a:prstGeom prst="rect">
            <a:avLst/>
          </a:prstGeom>
          <a:noFill/>
        </p:spPr>
        <p:txBody>
          <a:bodyPr wrap="square">
            <a:spAutoFit/>
          </a:bodyPr>
          <a:lstStyle/>
          <a:p>
            <a:pPr marL="0" marR="0" lvl="0" indent="0" defTabSz="342900" rtl="0" eaLnBrk="1" fontAlgn="auto" latinLnBrk="0" hangingPunct="1">
              <a:lnSpc>
                <a:spcPct val="135000"/>
              </a:lnSpc>
              <a:spcBef>
                <a:spcPts val="0"/>
              </a:spcBef>
              <a:spcAft>
                <a:spcPts val="0"/>
              </a:spcAft>
              <a:buClrTx/>
              <a:buSzTx/>
              <a:buFontTx/>
              <a:buNone/>
              <a:tabLst/>
              <a:defRPr/>
            </a:pPr>
            <a:r>
              <a:rPr lang="en-US" sz="3200" b="1" dirty="0">
                <a:solidFill>
                  <a:schemeClr val="bg1"/>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dirty="0">
              <a:ln>
                <a:noFill/>
              </a:ln>
              <a:solidFill>
                <a:schemeClr val="bg1"/>
              </a:solidFill>
              <a:effectLst/>
              <a:uLnTx/>
              <a:uFillTx/>
              <a:latin typeface="Arial"/>
            </a:endParaRPr>
          </a:p>
        </p:txBody>
      </p:sp>
      <p:pic>
        <p:nvPicPr>
          <p:cNvPr id="1030" name="Picture 6">
            <a:extLst>
              <a:ext uri="{FF2B5EF4-FFF2-40B4-BE49-F238E27FC236}">
                <a16:creationId xmlns:a16="http://schemas.microsoft.com/office/drawing/2014/main" id="{79F03015-3662-2DF1-920E-EDB9860A1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6561" y="3453941"/>
            <a:ext cx="20383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9ADC65-ECDA-A489-46E1-7F1D25685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091" y="3487609"/>
            <a:ext cx="2190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71A1C29D-1D66-4F8E-AC1D-4C60D02E672D}"/>
              </a:ext>
            </a:extLst>
          </p:cNvPr>
          <p:cNvSpPr/>
          <p:nvPr/>
        </p:nvSpPr>
        <p:spPr>
          <a:xfrm>
            <a:off x="842396" y="546559"/>
            <a:ext cx="4064517" cy="3369320"/>
          </a:xfrm>
          <a:prstGeom prst="cloudCallout">
            <a:avLst>
              <a:gd name="adj1" fmla="val 25191"/>
              <a:gd name="adj2" fmla="val 63755"/>
            </a:avLst>
          </a:prstGeom>
          <a:solidFill>
            <a:srgbClr val="FDDEEB"/>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1160577" y="947043"/>
            <a:ext cx="3576874" cy="1891480"/>
          </a:xfrm>
          <a:prstGeom prst="rect">
            <a:avLst/>
          </a:prstGeom>
          <a:noFill/>
        </p:spPr>
        <p:txBody>
          <a:bodyPr wrap="square">
            <a:spAutoFit/>
          </a:bodyPr>
          <a:lstStyle/>
          <a:p>
            <a:pPr lvl="0" algn="ctr" defTabSz="342900">
              <a:lnSpc>
                <a:spcPct val="135000"/>
              </a:lnSpc>
              <a:defRPr/>
            </a:pPr>
            <a:r>
              <a:rPr lang="en-US" sz="3000">
                <a:solidFill>
                  <a:srgbClr val="000000"/>
                </a:solidFill>
                <a:latin typeface="UTM Avo" panose="02040603050506020204" pitchFamily="18" charset="0"/>
                <a:cs typeface="Times New Roman" panose="02020603050405020304" pitchFamily="18" charset="0"/>
              </a:rPr>
              <a:t>Thành phần quan trọng nhất của máy tính là gì</a:t>
            </a:r>
            <a:endParaRPr kumimoji="0" lang="en-US" sz="3000" i="0" u="none" strike="noStrike" kern="1200" cap="none" spc="0" normalizeH="0" baseline="0" noProof="0" dirty="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6065601" y="239281"/>
            <a:ext cx="5284003" cy="2857501"/>
          </a:xfrm>
          <a:prstGeom prst="cloudCallout">
            <a:avLst>
              <a:gd name="adj1" fmla="val -15037"/>
              <a:gd name="adj2" fmla="val 76521"/>
            </a:avLst>
          </a:prstGeom>
          <a:solidFill>
            <a:schemeClr val="accent1">
              <a:lumMod val="10000"/>
              <a:lumOff val="90000"/>
            </a:schemeClr>
          </a:solidFill>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3" name="TextBox 2">
            <a:extLst>
              <a:ext uri="{FF2B5EF4-FFF2-40B4-BE49-F238E27FC236}">
                <a16:creationId xmlns:a16="http://schemas.microsoft.com/office/drawing/2014/main" id="{C1DB2B26-5CDF-5D19-ADC3-7E1DF25C5022}"/>
              </a:ext>
            </a:extLst>
          </p:cNvPr>
          <p:cNvSpPr txBox="1"/>
          <p:nvPr/>
        </p:nvSpPr>
        <p:spPr>
          <a:xfrm>
            <a:off x="6284498" y="1033916"/>
            <a:ext cx="4867969" cy="1268232"/>
          </a:xfrm>
          <a:prstGeom prst="rect">
            <a:avLst/>
          </a:prstGeom>
          <a:noFill/>
        </p:spPr>
        <p:txBody>
          <a:bodyPr wrap="square">
            <a:spAutoFit/>
          </a:bodyPr>
          <a:lstStyle/>
          <a:p>
            <a:pPr lvl="0" algn="ctr" defTabSz="342900">
              <a:lnSpc>
                <a:spcPct val="135000"/>
              </a:lnSpc>
              <a:defRPr/>
            </a:pPr>
            <a:r>
              <a:rPr lang="en-US" sz="3000">
                <a:solidFill>
                  <a:srgbClr val="000000"/>
                </a:solidFill>
                <a:latin typeface="UTM Avo" panose="02040603050506020204" pitchFamily="18" charset="0"/>
                <a:cs typeface="Times New Roman" panose="02020603050405020304" pitchFamily="18" charset="0"/>
              </a:rPr>
              <a:t>Hãy liệt kê những thiết bị có bộ xử lí</a:t>
            </a:r>
            <a:endParaRPr kumimoji="0" lang="en-US" sz="300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030"/>
                                        </p:tgtEl>
                                      </p:cBhvr>
                                    </p:animEffect>
                                    <p:set>
                                      <p:cBhvr>
                                        <p:cTn id="13" dur="1" fill="hold">
                                          <p:stCondLst>
                                            <p:cond delay="499"/>
                                          </p:stCondLst>
                                        </p:cTn>
                                        <p:tgtEl>
                                          <p:spTgt spid="1030"/>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dissolve">
                                      <p:cBhvr>
                                        <p:cTn id="19" dur="500"/>
                                        <p:tgtEl>
                                          <p:spTgt spid="102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150999" y="1121753"/>
            <a:ext cx="9730899" cy="1816948"/>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687278" y="565552"/>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44907" y="91689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0" y="1423392"/>
            <a:ext cx="11612547" cy="1015663"/>
          </a:xfrm>
          <a:prstGeom prst="rect">
            <a:avLst/>
          </a:prstGeom>
          <a:noFill/>
        </p:spPr>
        <p:txBody>
          <a:bodyPr wrap="square" rtlCol="0">
            <a:spAutoFit/>
          </a:bodyPr>
          <a:lstStyle/>
          <a:p>
            <a:pPr marL="1143000" indent="-1143000" algn="ctr">
              <a:buAutoNum type="arabicPeriod"/>
            </a:pPr>
            <a:r>
              <a:rPr lang="vi-VN" sz="6000" dirty="0">
                <a:solidFill>
                  <a:schemeClr val="accent3">
                    <a:lumMod val="50000"/>
                  </a:schemeClr>
                </a:solidFill>
                <a:latin typeface="Bahnschrift SemiBold SemiConden" panose="020B0502040204020203" pitchFamily="34" charset="0"/>
              </a:rPr>
              <a:t>THẾ GIỚI KĨ THUẬT SỐ</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010" y="3313761"/>
            <a:ext cx="3125460" cy="3116084"/>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114" y="480292"/>
            <a:ext cx="10649995" cy="5694086"/>
            <a:chOff x="1117200" y="3528268"/>
            <a:chExt cx="10337399" cy="779243"/>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79243"/>
              <a:chOff x="1493120" y="3891280"/>
              <a:chExt cx="10337399" cy="779243"/>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75447"/>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72920"/>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rPr>
                  <a:t>Hoạt động 1</a:t>
                </a:r>
                <a:endParaRPr kumimoji="0" lang="vi-VN" sz="2400" b="1" i="0" u="none" strike="noStrike" kern="1200" cap="none" spc="0" normalizeH="0" baseline="0" noProof="0">
                  <a:ln>
                    <a:noFill/>
                  </a:ln>
                  <a:solidFill>
                    <a:schemeClr val="bg1"/>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926053" y="3543706"/>
              <a:ext cx="7528413" cy="74929"/>
            </a:xfrm>
            <a:prstGeom prst="rect">
              <a:avLst/>
            </a:prstGeom>
          </p:spPr>
          <p:txBody>
            <a:bodyPr wrap="square">
              <a:spAutoFit/>
            </a:bodyPr>
            <a:lstStyle/>
            <a:p>
              <a:pPr lvl="0" algn="ctr" defTabSz="342900">
                <a:lnSpc>
                  <a:spcPct val="135000"/>
                </a:lnSpc>
                <a:defRPr/>
              </a:pPr>
              <a:r>
                <a:rPr lang="en-US" sz="2400" b="1" dirty="0" err="1">
                  <a:solidFill>
                    <a:srgbClr val="002060"/>
                  </a:solidFill>
                  <a:latin typeface="UTM Avo" panose="02040603050506020204" pitchFamily="18" charset="0"/>
                  <a:cs typeface="Times New Roman" panose="02020603050405020304" pitchFamily="18" charset="0"/>
                </a:rPr>
                <a:t>Tìm</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hiểu</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ti</a:t>
              </a:r>
              <a:r>
                <a:rPr lang="en-US" sz="2400" b="1" dirty="0">
                  <a:solidFill>
                    <a:srgbClr val="002060"/>
                  </a:solidFill>
                  <a:latin typeface="UTM Avo" panose="02040603050506020204" pitchFamily="18" charset="0"/>
                  <a:cs typeface="Times New Roman" panose="02020603050405020304" pitchFamily="18" charset="0"/>
                </a:rPr>
                <a:t> vi </a:t>
              </a:r>
              <a:r>
                <a:rPr lang="en-US" sz="2400" b="1" dirty="0" err="1">
                  <a:solidFill>
                    <a:srgbClr val="002060"/>
                  </a:solidFill>
                  <a:latin typeface="UTM Avo" panose="02040603050506020204" pitchFamily="18" charset="0"/>
                  <a:cs typeface="Times New Roman" panose="02020603050405020304" pitchFamily="18" charset="0"/>
                </a:rPr>
                <a:t>kĩ</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thuật</a:t>
              </a:r>
              <a:r>
                <a:rPr lang="en-US" sz="2400" b="1" dirty="0">
                  <a:solidFill>
                    <a:srgbClr val="002060"/>
                  </a:solidFill>
                  <a:latin typeface="UTM Avo" panose="02040603050506020204" pitchFamily="18" charset="0"/>
                  <a:cs typeface="Times New Roman" panose="02020603050405020304" pitchFamily="18" charset="0"/>
                </a:rPr>
                <a:t> </a:t>
              </a:r>
              <a:r>
                <a:rPr lang="en-US" sz="2400" b="1" dirty="0" err="1">
                  <a:solidFill>
                    <a:srgbClr val="002060"/>
                  </a:solidFill>
                  <a:latin typeface="UTM Avo" panose="02040603050506020204" pitchFamily="18" charset="0"/>
                  <a:cs typeface="Times New Roman" panose="02020603050405020304" pitchFamily="18" charset="0"/>
                </a:rPr>
                <a:t>số</a:t>
              </a:r>
              <a:endParaRPr kumimoji="0" lang="vi-VN" sz="2400" b="1" i="0" u="none" strike="noStrike" kern="1200" cap="none" spc="0" normalizeH="0" baseline="0" noProof="0" dirty="0">
                <a:ln>
                  <a:noFill/>
                </a:ln>
                <a:solidFill>
                  <a:srgbClr val="002060"/>
                </a:solidFill>
                <a:effectLst/>
                <a:uLnTx/>
                <a:uFillTx/>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76887FB1-6F81-4396-99C6-B4F98D43B38C}"/>
              </a:ext>
            </a:extLst>
          </p:cNvPr>
          <p:cNvSpPr txBox="1"/>
          <p:nvPr/>
        </p:nvSpPr>
        <p:spPr>
          <a:xfrm>
            <a:off x="987203" y="1418119"/>
            <a:ext cx="10195287" cy="2343655"/>
          </a:xfrm>
          <a:prstGeom prst="rect">
            <a:avLst/>
          </a:prstGeom>
          <a:noFill/>
        </p:spPr>
        <p:txBody>
          <a:bodyPr wrap="square">
            <a:spAutoFit/>
          </a:bodyPr>
          <a:lstStyle/>
          <a:p>
            <a:pPr>
              <a:lnSpc>
                <a:spcPct val="150000"/>
              </a:lnSpc>
            </a:pPr>
            <a:r>
              <a:rPr lang="vi-VN" sz="2000" dirty="0">
                <a:solidFill>
                  <a:srgbClr val="231F20"/>
                </a:solidFill>
                <a:effectLst/>
                <a:latin typeface="Arial" panose="020B0604020202020204" pitchFamily="34" charset="0"/>
              </a:rPr>
              <a:t>Hầu hết ti vi được sử dụng hiện nay là ti vi kĩ thuật số (Hình 1.1). Em hãy tìm hiểu và cho biết: </a:t>
            </a:r>
          </a:p>
          <a:p>
            <a:pPr>
              <a:lnSpc>
                <a:spcPct val="150000"/>
              </a:lnSpc>
            </a:pPr>
            <a:r>
              <a:rPr lang="vi-VN" sz="2000" dirty="0">
                <a:solidFill>
                  <a:srgbClr val="231F20"/>
                </a:solidFill>
                <a:effectLst/>
                <a:latin typeface="Arial" panose="020B0604020202020204" pitchFamily="34" charset="0"/>
              </a:rPr>
              <a:t>1. Thông tin đầu vào nào được ti vi tiếp nhận từ bộ điều khiển?</a:t>
            </a:r>
          </a:p>
          <a:p>
            <a:pPr>
              <a:lnSpc>
                <a:spcPct val="150000"/>
              </a:lnSpc>
            </a:pPr>
            <a:r>
              <a:rPr lang="vi-VN" sz="2000" dirty="0">
                <a:solidFill>
                  <a:srgbClr val="231F20"/>
                </a:solidFill>
                <a:effectLst/>
                <a:latin typeface="Arial" panose="020B0604020202020204" pitchFamily="34" charset="0"/>
              </a:rPr>
              <a:t>2. Ti vi thể hiện sự thay đổi ở đầu ra như thế nào? </a:t>
            </a:r>
          </a:p>
          <a:p>
            <a:pPr>
              <a:lnSpc>
                <a:spcPct val="150000"/>
              </a:lnSpc>
            </a:pPr>
            <a:r>
              <a:rPr lang="vi-VN" sz="2000" dirty="0">
                <a:solidFill>
                  <a:srgbClr val="231F20"/>
                </a:solidFill>
                <a:effectLst/>
                <a:latin typeface="Arial" panose="020B0604020202020204" pitchFamily="34" charset="0"/>
              </a:rPr>
              <a:t>3. Ti vi có thực hiện thao tác xử lí thông tin không?</a:t>
            </a:r>
            <a:endParaRPr lang="en-US" sz="2000" dirty="0"/>
          </a:p>
        </p:txBody>
      </p:sp>
      <p:pic>
        <p:nvPicPr>
          <p:cNvPr id="10" name="Picture 9">
            <a:extLst>
              <a:ext uri="{FF2B5EF4-FFF2-40B4-BE49-F238E27FC236}">
                <a16:creationId xmlns:a16="http://schemas.microsoft.com/office/drawing/2014/main" id="{497183FE-9C85-7D9C-E6D8-BBF8696AA47B}"/>
              </a:ext>
            </a:extLst>
          </p:cNvPr>
          <p:cNvPicPr>
            <a:picLocks noChangeAspect="1"/>
          </p:cNvPicPr>
          <p:nvPr/>
        </p:nvPicPr>
        <p:blipFill>
          <a:blip r:embed="rId3"/>
          <a:stretch>
            <a:fillRect/>
          </a:stretch>
        </p:blipFill>
        <p:spPr>
          <a:xfrm>
            <a:off x="7245145" y="2793861"/>
            <a:ext cx="3046279" cy="2594979"/>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145185-A790-AF2A-EFB8-E900471ECCFA}"/>
              </a:ext>
            </a:extLst>
          </p:cNvPr>
          <p:cNvGrpSpPr/>
          <p:nvPr/>
        </p:nvGrpSpPr>
        <p:grpSpPr>
          <a:xfrm>
            <a:off x="193816" y="238373"/>
            <a:ext cx="10724007" cy="1866946"/>
            <a:chOff x="256555" y="3202270"/>
            <a:chExt cx="11217803" cy="4591133"/>
          </a:xfrm>
        </p:grpSpPr>
        <p:grpSp>
          <p:nvGrpSpPr>
            <p:cNvPr id="3" name="Group 2">
              <a:extLst>
                <a:ext uri="{FF2B5EF4-FFF2-40B4-BE49-F238E27FC236}">
                  <a16:creationId xmlns:a16="http://schemas.microsoft.com/office/drawing/2014/main" id="{FCBAAFB8-8A3B-41FB-6B12-7EDE8F55BA0A}"/>
                </a:ext>
              </a:extLst>
            </p:cNvPr>
            <p:cNvGrpSpPr/>
            <p:nvPr/>
          </p:nvGrpSpPr>
          <p:grpSpPr>
            <a:xfrm>
              <a:off x="256555" y="3202270"/>
              <a:ext cx="11217803" cy="4591133"/>
              <a:chOff x="260747" y="3254224"/>
              <a:chExt cx="11058565" cy="4591133"/>
            </a:xfrm>
          </p:grpSpPr>
          <p:sp>
            <p:nvSpPr>
              <p:cNvPr id="6" name="Rectangle: Rounded Corners 5">
                <a:extLst>
                  <a:ext uri="{FF2B5EF4-FFF2-40B4-BE49-F238E27FC236}">
                    <a16:creationId xmlns:a16="http://schemas.microsoft.com/office/drawing/2014/main" id="{E994A631-C951-3EA2-D0AE-A3F9A6ED38BE}"/>
                  </a:ext>
                </a:extLst>
              </p:cNvPr>
              <p:cNvSpPr/>
              <p:nvPr/>
            </p:nvSpPr>
            <p:spPr>
              <a:xfrm>
                <a:off x="1181533" y="4222271"/>
                <a:ext cx="10137779" cy="362308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F6419D-5555-7168-2F0B-06DD9BB69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0747" y="3254224"/>
                <a:ext cx="952255" cy="1895930"/>
              </a:xfrm>
              <a:prstGeom prst="rect">
                <a:avLst/>
              </a:prstGeom>
            </p:spPr>
          </p:pic>
        </p:grpSp>
        <p:sp>
          <p:nvSpPr>
            <p:cNvPr id="4" name="Rectangle 3">
              <a:extLst>
                <a:ext uri="{FF2B5EF4-FFF2-40B4-BE49-F238E27FC236}">
                  <a16:creationId xmlns:a16="http://schemas.microsoft.com/office/drawing/2014/main" id="{3482E148-206C-6D22-76ED-104D45679FF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D8C02D7-DA5A-1C3A-6C4F-CFC497394651}"/>
                </a:ext>
              </a:extLst>
            </p:cNvPr>
            <p:cNvSpPr/>
            <p:nvPr/>
          </p:nvSpPr>
          <p:spPr>
            <a:xfrm>
              <a:off x="1456967" y="4195607"/>
              <a:ext cx="9889795" cy="3515680"/>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Thiết bị được gắn bộ xử lí hiện diện xung quanh ta. Chúng giúp con người tự động hoá một phần hoạt động xử lí thông tin và xuất hiện trong hầu hết các lĩnh vực kinh tế, xã hội và đời sống,…</a:t>
              </a:r>
            </a:p>
          </p:txBody>
        </p:sp>
      </p:grpSp>
      <p:grpSp>
        <p:nvGrpSpPr>
          <p:cNvPr id="8" name="Group 7">
            <a:extLst>
              <a:ext uri="{FF2B5EF4-FFF2-40B4-BE49-F238E27FC236}">
                <a16:creationId xmlns:a16="http://schemas.microsoft.com/office/drawing/2014/main" id="{2D454007-0B38-1361-0BA8-0EF3B6AE7BC1}"/>
              </a:ext>
            </a:extLst>
          </p:cNvPr>
          <p:cNvGrpSpPr/>
          <p:nvPr/>
        </p:nvGrpSpPr>
        <p:grpSpPr>
          <a:xfrm>
            <a:off x="645536" y="2226456"/>
            <a:ext cx="10307214" cy="1779810"/>
            <a:chOff x="809776" y="210502"/>
            <a:chExt cx="10307214" cy="2363450"/>
          </a:xfrm>
        </p:grpSpPr>
        <p:grpSp>
          <p:nvGrpSpPr>
            <p:cNvPr id="9" name="Group 8">
              <a:extLst>
                <a:ext uri="{FF2B5EF4-FFF2-40B4-BE49-F238E27FC236}">
                  <a16:creationId xmlns:a16="http://schemas.microsoft.com/office/drawing/2014/main" id="{4A672A2D-4DCA-0A35-273D-695FB79F32E1}"/>
                </a:ext>
              </a:extLst>
            </p:cNvPr>
            <p:cNvGrpSpPr/>
            <p:nvPr/>
          </p:nvGrpSpPr>
          <p:grpSpPr>
            <a:xfrm>
              <a:off x="1216057" y="555159"/>
              <a:ext cx="9900933" cy="2018793"/>
              <a:chOff x="1224689" y="4381398"/>
              <a:chExt cx="9900933" cy="2018793"/>
            </a:xfrm>
          </p:grpSpPr>
          <p:sp>
            <p:nvSpPr>
              <p:cNvPr id="11" name="Rectangle: Rounded Corners 10">
                <a:extLst>
                  <a:ext uri="{FF2B5EF4-FFF2-40B4-BE49-F238E27FC236}">
                    <a16:creationId xmlns:a16="http://schemas.microsoft.com/office/drawing/2014/main" id="{323D7814-39A0-61DE-7345-B1E714ED3D73}"/>
                  </a:ext>
                </a:extLst>
              </p:cNvPr>
              <p:cNvSpPr/>
              <p:nvPr/>
            </p:nvSpPr>
            <p:spPr>
              <a:xfrm>
                <a:off x="1224689" y="4381398"/>
                <a:ext cx="9900933" cy="1992859"/>
              </a:xfrm>
              <a:prstGeom prst="roundRect">
                <a:avLst>
                  <a:gd name="adj" fmla="val 1173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E1C3D1-C215-1509-C301-6313D837BF7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D1F3D20-CBF3-D23C-4137-A76C6C6D534D}"/>
                  </a:ext>
                </a:extLst>
              </p:cNvPr>
              <p:cNvSpPr/>
              <p:nvPr/>
            </p:nvSpPr>
            <p:spPr>
              <a:xfrm>
                <a:off x="1500954" y="4501765"/>
                <a:ext cx="9598058" cy="1898426"/>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1. Em hãy ghép mỗi cụm từ ô tô lái tự động, máy chụp cắt lớp, bảng điện tử, robot lắp ráp với một thiết bị có gắn bộ xử lí trong Hình 1.2. </a:t>
                </a:r>
              </a:p>
              <a:p>
                <a:pPr algn="just" defTabSz="342900">
                  <a:lnSpc>
                    <a:spcPct val="150000"/>
                  </a:lnSpc>
                </a:pPr>
                <a:r>
                  <a:rPr lang="vi-VN" sz="2000" dirty="0">
                    <a:latin typeface="UTM Avo" panose="02040603050506020204" pitchFamily="18" charset="0"/>
                    <a:cs typeface="Times New Roman" panose="02020603050405020304" pitchFamily="18" charset="0"/>
                  </a:rPr>
                  <a:t>2. Những thiết bị trong Hình 1.2 thường xuất hiện ở nơi nào trong thực tế?</a:t>
                </a:r>
              </a:p>
            </p:txBody>
          </p:sp>
        </p:grpSp>
        <p:pic>
          <p:nvPicPr>
            <p:cNvPr id="10" name="Picture 9">
              <a:extLst>
                <a:ext uri="{FF2B5EF4-FFF2-40B4-BE49-F238E27FC236}">
                  <a16:creationId xmlns:a16="http://schemas.microsoft.com/office/drawing/2014/main" id="{919501C9-2900-7114-8DAF-6FCF23586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9776" y="210502"/>
              <a:ext cx="750621" cy="856255"/>
            </a:xfrm>
            <a:prstGeom prst="rect">
              <a:avLst/>
            </a:prstGeom>
          </p:spPr>
        </p:pic>
      </p:grpSp>
      <p:pic>
        <p:nvPicPr>
          <p:cNvPr id="15" name="Picture 14">
            <a:extLst>
              <a:ext uri="{FF2B5EF4-FFF2-40B4-BE49-F238E27FC236}">
                <a16:creationId xmlns:a16="http://schemas.microsoft.com/office/drawing/2014/main" id="{529AF164-22F5-7358-B950-3D7BAB162E70}"/>
              </a:ext>
            </a:extLst>
          </p:cNvPr>
          <p:cNvPicPr>
            <a:picLocks noChangeAspect="1"/>
          </p:cNvPicPr>
          <p:nvPr/>
        </p:nvPicPr>
        <p:blipFill>
          <a:blip r:embed="rId5"/>
          <a:stretch>
            <a:fillRect/>
          </a:stretch>
        </p:blipFill>
        <p:spPr>
          <a:xfrm>
            <a:off x="1790371" y="4113500"/>
            <a:ext cx="8700090" cy="2191541"/>
          </a:xfrm>
          <a:prstGeom prst="rect">
            <a:avLst/>
          </a:prstGeom>
        </p:spPr>
      </p:pic>
    </p:spTree>
    <p:extLst>
      <p:ext uri="{BB962C8B-B14F-4D97-AF65-F5344CB8AC3E}">
        <p14:creationId xmlns:p14="http://schemas.microsoft.com/office/powerpoint/2010/main" val="94358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4524</TotalTime>
  <Words>3039</Words>
  <Application>Microsoft Office PowerPoint</Application>
  <PresentationFormat>Widescreen</PresentationFormat>
  <Paragraphs>152</Paragraphs>
  <Slides>23</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Times New Roman</vt:lpstr>
      <vt:lpstr>Bahnschrift SemiBold SemiConden</vt:lpstr>
      <vt:lpstr>Roboto</vt:lpstr>
      <vt:lpstr>Bahnschrift Condensed</vt:lpstr>
      <vt:lpstr>Calibri</vt:lpstr>
      <vt:lpstr>google sans</vt:lpstr>
      <vt:lpstr>Segoe Print</vt:lpstr>
      <vt:lpstr>Open Sans</vt:lpstr>
      <vt:lpstr>UTM Cookies</vt:lpstr>
      <vt:lpstr>UTM Avo</vt:lpstr>
      <vt:lpstr>Arial</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m2947</cp:lastModifiedBy>
  <cp:revision>386</cp:revision>
  <dcterms:created xsi:type="dcterms:W3CDTF">2021-06-02T01:34:28Z</dcterms:created>
  <dcterms:modified xsi:type="dcterms:W3CDTF">2025-09-08T03:58:01Z</dcterms:modified>
</cp:coreProperties>
</file>