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78" r:id="rId8"/>
    <p:sldId id="277" r:id="rId9"/>
    <p:sldId id="276" r:id="rId10"/>
    <p:sldId id="27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t Nguyen Thanh" initials="DNT" lastIdx="3" clrIdx="0">
    <p:extLst>
      <p:ext uri="{19B8F6BF-5375-455C-9EA6-DF929625EA0E}">
        <p15:presenceInfo xmlns:p15="http://schemas.microsoft.com/office/powerpoint/2012/main" userId="1eddcc6cdef395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26T09:37:40.820" idx="1">
    <p:pos x="6833" y="3634"/>
    <p:text>Bản gốc của Vô Thường!</p:text>
    <p:extLst>
      <p:ext uri="{C676402C-5697-4E1C-873F-D02D1690AC5C}">
        <p15:threadingInfo xmlns:p15="http://schemas.microsoft.com/office/powerpoint/2012/main" timeZoneBias="-420"/>
      </p:ext>
    </p:extLst>
  </p:cm>
  <p:cm authorId="1" dt="2021-08-26T09:38:55.366" idx="3">
    <p:pos x="6833" y="3730"/>
    <p:text>Mình chỉ chỉnh sửa chút ít?</p:text>
    <p:extLst>
      <p:ext uri="{C676402C-5697-4E1C-873F-D02D1690AC5C}">
        <p15:threadingInfo xmlns:p15="http://schemas.microsoft.com/office/powerpoint/2012/main" timeZoneBias="-42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7EA75-3DD2-477E-AB5D-47D9A8034988}" type="datetimeFigureOut">
              <a:rPr lang="vi-VN" smtClean="0"/>
              <a:t>08/01/2026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9B1E2-BD91-469D-8AAB-A97BC7FE92B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784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5065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029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97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68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902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308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913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7299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1744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Trang </a:t>
            </a:r>
            <a:r>
              <a:rPr lang="vi-VN" dirty="0" err="1"/>
              <a:t>này</a:t>
            </a:r>
            <a:r>
              <a:rPr lang="vi-VN" dirty="0"/>
              <a:t> danh cho </a:t>
            </a:r>
            <a:r>
              <a:rPr lang="vi-VN" dirty="0" err="1"/>
              <a:t>người</a:t>
            </a:r>
            <a:r>
              <a:rPr lang="vi-VN" dirty="0"/>
              <a:t> </a:t>
            </a:r>
            <a:r>
              <a:rPr lang="vi-VN" dirty="0" err="1"/>
              <a:t>dùng</a:t>
            </a:r>
            <a:r>
              <a:rPr lang="vi-VN" dirty="0"/>
              <a:t> </a:t>
            </a:r>
            <a:r>
              <a:rPr lang="vi-VN" dirty="0" err="1"/>
              <a:t>iSring</a:t>
            </a:r>
            <a:r>
              <a:rPr lang="vi-VN" dirty="0"/>
              <a:t> </a:t>
            </a:r>
            <a:r>
              <a:rPr lang="vi-VN" dirty="0" err="1"/>
              <a:t>suit</a:t>
            </a:r>
            <a:r>
              <a:rPr lang="vi-VN" dirty="0"/>
              <a:t> 10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47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4628B-ED23-4666-9913-D9A93E4BE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47DB7A-509F-46A3-8FD9-F102DD68C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F817C-CD82-467A-9456-8D08A61EE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3F2B8-8B84-4FC2-A573-C764761A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DB562-F949-4161-9ED5-44D2F3589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0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DEF8-AEBB-4C1E-A23C-EC66F10A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43734-9D1F-422C-925D-FE94D15BA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422C8-C085-47D5-B57F-49C178B0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10D72-1EC8-4925-9AC2-A3A17DC81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76757-D56F-4131-876E-885666B90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0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4B036-B5B2-42EC-9E58-8E917A466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890E8-C341-4C14-A51A-2181E1CC1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341D3-6C56-4DC8-9A2E-AB77344FD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E48D4-CD59-4E99-B478-411E7B34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FADE6-F4BA-467A-BD45-ACF9F535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2ED2-4929-4DB0-93A6-559F3965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D3660-CC8F-4472-97FB-334A2B0DE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D7478-77E4-4C8C-A413-4B4C53431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88F74-6475-48CB-8829-8F0D8DEF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D69BA-6F51-4ECD-A845-E99C4592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1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DBDB1-94C9-445D-A15C-3EDFBF94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C7158-4089-4111-97CC-317CD69C3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333EA-4E8B-4A2A-8021-DD62C6D7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D3EE1-8D2C-4286-9AE6-A8CFB074A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2A23E-6AD8-46A8-A54E-120C844D0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9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10BED-8182-49CD-923E-7BC987A2E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1AC72-22FA-43AC-B407-055B34717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D28F7-219B-4A76-8B67-BD6CBC621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6FDBD-043A-41CD-9F2B-78B861CAE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FC961-55EB-48A2-AF7E-D5FA0301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4F8EC-356A-4DA5-891F-4E466553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2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A0AE9-2180-49F8-B348-DCEEB0CD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ED50C1-68A7-4B3D-8C84-B9EC96785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97D6A-6668-4C77-9AAE-9A22093F9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0FC7C-84BB-4F25-A4DC-5614CD801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FF6092-5BC4-455C-AF0E-D97788650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BAB3C-405A-4C90-BCE7-CAA7744D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3F8E7C-51AD-4DDA-A29E-41FF79C2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8AB9E7-640C-4D12-871F-44C280994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1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14A1-3925-458D-A067-5393800B0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34688F-CD98-4E5D-AC69-A3A88530A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D1C344-5518-4660-ADA1-C4B1F42E7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9FEF4-1151-45B4-A589-36A66D6D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6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DD8CF-D71E-4BF7-990A-0EEE23D32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27113-0111-42CE-BF5F-57D20B9AB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D3DB0-26D8-4B87-AB50-9D26AD52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8C84C-DE26-4FD7-B318-73CF0B79B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48B0-CB4B-4A1B-A99B-AADD85373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5F9E0-8453-4C30-8D98-86FA572E2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A8C5F-BCB9-4AF7-8726-811C5693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62DA-8E54-484E-985E-F69C52D3E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DC18D8-0248-453A-B433-AE6D67B1E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6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6419C-0BB3-4C2A-8985-2101F74A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1A6A6-BF83-4AE6-9A35-5E5A0AC8C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4D459-4622-43E8-89C7-71048D3C0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1A2D7-B127-469A-B8CB-31C3B07E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8779A-7D28-4312-9D52-0397F6E18566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C23A0-3048-4D2B-820C-20439B14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457D7-FA64-4516-BBF0-D4EBA64D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0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9C9BB-8D5A-43B8-8DD1-EAC1D0BA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C659D-3B7F-4B4A-8004-F024F6174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F687D-F201-4C9A-B7B4-8DFBD4DA8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8779A-7D28-4312-9D52-0397F6E18566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19991-EBAB-4D96-8185-6E9693D7A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8BCAA-3C67-4384-85EF-911768B67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F8ED6-8E85-4185-AF40-DFFA85D1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9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audio" Target="../media/audio1.wav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0" Type="http://schemas.openxmlformats.org/officeDocument/2006/relationships/image" Target="../media/image5.wmf"/><Relationship Id="rId4" Type="http://schemas.openxmlformats.org/officeDocument/2006/relationships/audio" Target="../media/audio1.wav"/><Relationship Id="rId9" Type="http://schemas.openxmlformats.org/officeDocument/2006/relationships/image" Target="../media/image4.wmf"/><Relationship Id="rId1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10" Type="http://schemas.openxmlformats.org/officeDocument/2006/relationships/image" Target="../media/image10.svg"/><Relationship Id="rId4" Type="http://schemas.openxmlformats.org/officeDocument/2006/relationships/image" Target="../media/image38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0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7.svg"/><Relationship Id="rId4" Type="http://schemas.openxmlformats.org/officeDocument/2006/relationships/audio" Target="../media/audio2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9.jpe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10" Type="http://schemas.openxmlformats.org/officeDocument/2006/relationships/image" Target="../media/image10.svg"/><Relationship Id="rId4" Type="http://schemas.openxmlformats.org/officeDocument/2006/relationships/image" Target="../media/image15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6.jpeg"/><Relationship Id="rId10" Type="http://schemas.openxmlformats.org/officeDocument/2006/relationships/image" Target="../media/image10.sv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11" Type="http://schemas.openxmlformats.org/officeDocument/2006/relationships/image" Target="../media/image10.svg"/><Relationship Id="rId5" Type="http://schemas.openxmlformats.org/officeDocument/2006/relationships/image" Target="../media/image20.png"/><Relationship Id="rId10" Type="http://schemas.openxmlformats.org/officeDocument/2006/relationships/image" Target="../media/image8.png"/><Relationship Id="rId4" Type="http://schemas.openxmlformats.org/officeDocument/2006/relationships/image" Target="../media/image19.png"/><Relationship Id="rId9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11" Type="http://schemas.openxmlformats.org/officeDocument/2006/relationships/image" Target="../media/image8.png"/><Relationship Id="rId5" Type="http://schemas.openxmlformats.org/officeDocument/2006/relationships/image" Target="../media/image230.png"/><Relationship Id="rId10" Type="http://schemas.openxmlformats.org/officeDocument/2006/relationships/image" Target="../media/image7.sv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8.png"/><Relationship Id="rId12" Type="http://schemas.openxmlformats.org/officeDocument/2006/relationships/image" Target="../media/image10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7.png"/><Relationship Id="rId11" Type="http://schemas.openxmlformats.org/officeDocument/2006/relationships/image" Target="../media/image8.png"/><Relationship Id="rId5" Type="http://schemas.openxmlformats.org/officeDocument/2006/relationships/image" Target="../media/image23.png"/><Relationship Id="rId10" Type="http://schemas.openxmlformats.org/officeDocument/2006/relationships/image" Target="../media/image7.svg"/><Relationship Id="rId4" Type="http://schemas.openxmlformats.org/officeDocument/2006/relationships/image" Target="../media/image15.jpe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svg"/><Relationship Id="rId1" Type="http://schemas.openxmlformats.org/officeDocument/2006/relationships/tags" Target="../tags/tag10.xml"/><Relationship Id="rId6" Type="http://schemas.openxmlformats.org/officeDocument/2006/relationships/image" Target="../media/image32.png"/><Relationship Id="rId11" Type="http://schemas.openxmlformats.org/officeDocument/2006/relationships/image" Target="../media/image30.png"/><Relationship Id="rId5" Type="http://schemas.openxmlformats.org/officeDocument/2006/relationships/image" Target="../media/image31.png"/><Relationship Id="rId15" Type="http://schemas.openxmlformats.org/officeDocument/2006/relationships/image" Target="../media/image8.png"/><Relationship Id="rId10" Type="http://schemas.openxmlformats.org/officeDocument/2006/relationships/image" Target="../media/image36.png"/><Relationship Id="rId4" Type="http://schemas.openxmlformats.org/officeDocument/2006/relationships/image" Target="../media/image15.jpeg"/><Relationship Id="rId9" Type="http://schemas.openxmlformats.org/officeDocument/2006/relationships/image" Target="../media/image35.png"/><Relationship Id="rId1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F9579331-58E3-4A4C-88FC-4375C4EC74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8442" y="184471"/>
            <a:ext cx="3865205" cy="567647"/>
          </a:xfrm>
          <a:solidFill>
            <a:schemeClr val="accent5">
              <a:lumMod val="75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vi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êu đề phụ 2">
            <a:extLst>
              <a:ext uri="{FF2B5EF4-FFF2-40B4-BE49-F238E27FC236}">
                <a16:creationId xmlns:a16="http://schemas.microsoft.com/office/drawing/2014/main" id="{0D860B05-FE76-415A-B960-F0D404913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987" y="922200"/>
            <a:ext cx="9816026" cy="471854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73 - </a:t>
            </a:r>
            <a:r>
              <a:rPr lang="en-US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VÀ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MẪU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LÀ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8">
            <a:hlinkClick r:id="" action="ppaction://noaction"/>
            <a:extLst>
              <a:ext uri="{FF2B5EF4-FFF2-40B4-BE49-F238E27FC236}">
                <a16:creationId xmlns:a16="http://schemas.microsoft.com/office/drawing/2014/main" id="{E8B50B0F-7707-42C6-B00F-B4BE2FF63E55}"/>
              </a:ext>
            </a:extLst>
          </p:cNvPr>
          <p:cNvSpPr txBox="1"/>
          <p:nvPr/>
        </p:nvSpPr>
        <p:spPr>
          <a:xfrm>
            <a:off x="1736704" y="2793827"/>
            <a:ext cx="337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 Mở rộng khái niệm phân số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9">
            <a:extLst>
              <a:ext uri="{FF2B5EF4-FFF2-40B4-BE49-F238E27FC236}">
                <a16:creationId xmlns:a16="http://schemas.microsoft.com/office/drawing/2014/main" id="{470B2063-C12C-4DF0-9A37-28BA86060439}"/>
              </a:ext>
            </a:extLst>
          </p:cNvPr>
          <p:cNvSpPr txBox="1"/>
          <p:nvPr/>
        </p:nvSpPr>
        <p:spPr>
          <a:xfrm>
            <a:off x="1736704" y="3472974"/>
            <a:ext cx="247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số bằng nhau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0">
            <a:extLst>
              <a:ext uri="{FF2B5EF4-FFF2-40B4-BE49-F238E27FC236}">
                <a16:creationId xmlns:a16="http://schemas.microsoft.com/office/drawing/2014/main" id="{F7D0D0A6-3F66-4B42-B701-FE3428E3ECAB}"/>
              </a:ext>
            </a:extLst>
          </p:cNvPr>
          <p:cNvSpPr txBox="1"/>
          <p:nvPr/>
        </p:nvSpPr>
        <p:spPr>
          <a:xfrm>
            <a:off x="1779215" y="4312735"/>
            <a:ext cx="391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1">
            <a:extLst>
              <a:ext uri="{FF2B5EF4-FFF2-40B4-BE49-F238E27FC236}">
                <a16:creationId xmlns:a16="http://schemas.microsoft.com/office/drawing/2014/main" id="{6FA133F7-058C-411A-9B06-7038BC4F14FA}"/>
              </a:ext>
            </a:extLst>
          </p:cNvPr>
          <p:cNvSpPr txBox="1"/>
          <p:nvPr/>
        </p:nvSpPr>
        <p:spPr>
          <a:xfrm>
            <a:off x="1165569" y="5191587"/>
            <a:ext cx="247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2">
            <a:extLst>
              <a:ext uri="{FF2B5EF4-FFF2-40B4-BE49-F238E27FC236}">
                <a16:creationId xmlns:a16="http://schemas.microsoft.com/office/drawing/2014/main" id="{3E0BE204-C211-40E8-A694-6FF0ECFD9413}"/>
              </a:ext>
            </a:extLst>
          </p:cNvPr>
          <p:cNvSpPr txBox="1"/>
          <p:nvPr/>
        </p:nvSpPr>
        <p:spPr>
          <a:xfrm>
            <a:off x="2050054" y="3122046"/>
            <a:ext cx="1965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5">
            <a:extLst>
              <a:ext uri="{FF2B5EF4-FFF2-40B4-BE49-F238E27FC236}">
                <a16:creationId xmlns:a16="http://schemas.microsoft.com/office/drawing/2014/main" id="{BAE61551-F2E7-4DC5-96BD-B5BEDFA54F23}"/>
              </a:ext>
            </a:extLst>
          </p:cNvPr>
          <p:cNvSpPr txBox="1"/>
          <p:nvPr/>
        </p:nvSpPr>
        <p:spPr>
          <a:xfrm>
            <a:off x="1299672" y="5791248"/>
            <a:ext cx="4273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1">
            <a:extLst>
              <a:ext uri="{FF2B5EF4-FFF2-40B4-BE49-F238E27FC236}">
                <a16:creationId xmlns:a16="http://schemas.microsoft.com/office/drawing/2014/main" id="{EB11D18F-47B2-4D98-8E53-A11A2FD92EF5}"/>
              </a:ext>
            </a:extLst>
          </p:cNvPr>
          <p:cNvSpPr txBox="1"/>
          <p:nvPr/>
        </p:nvSpPr>
        <p:spPr>
          <a:xfrm>
            <a:off x="1299672" y="2199219"/>
            <a:ext cx="6665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vi-VN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Hộp Văn bản 7">
            <a:hlinkClick r:id="rId5" action="ppaction://hlinksldjump"/>
            <a:extLst>
              <a:ext uri="{FF2B5EF4-FFF2-40B4-BE49-F238E27FC236}">
                <a16:creationId xmlns:a16="http://schemas.microsoft.com/office/drawing/2014/main" id="{1EDEE6A5-FF4C-422A-9453-FF297E8C5826}"/>
              </a:ext>
            </a:extLst>
          </p:cNvPr>
          <p:cNvSpPr txBox="1"/>
          <p:nvPr/>
        </p:nvSpPr>
        <p:spPr>
          <a:xfrm>
            <a:off x="824683" y="1675948"/>
            <a:ext cx="31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320FD74-2363-4B87-9688-B2B648993908}"/>
              </a:ext>
            </a:extLst>
          </p:cNvPr>
          <p:cNvGrpSpPr>
            <a:grpSpLocks/>
          </p:cNvGrpSpPr>
          <p:nvPr/>
        </p:nvGrpSpPr>
        <p:grpSpPr bwMode="auto">
          <a:xfrm>
            <a:off x="8007562" y="1968335"/>
            <a:ext cx="3370242" cy="3350035"/>
            <a:chOff x="5225" y="9335"/>
            <a:chExt cx="2520" cy="1750"/>
          </a:xfrm>
        </p:grpSpPr>
        <p:sp>
          <p:nvSpPr>
            <p:cNvPr id="26" name="AutoShape 27" descr="2">
              <a:extLst>
                <a:ext uri="{FF2B5EF4-FFF2-40B4-BE49-F238E27FC236}">
                  <a16:creationId xmlns:a16="http://schemas.microsoft.com/office/drawing/2014/main" id="{BB449DAD-4EF5-455D-ADAB-E822B7CF4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pic>
          <p:nvPicPr>
            <p:cNvPr id="27" name="Picture 26" descr="cosmoS">
              <a:extLst>
                <a:ext uri="{FF2B5EF4-FFF2-40B4-BE49-F238E27FC236}">
                  <a16:creationId xmlns:a16="http://schemas.microsoft.com/office/drawing/2014/main" id="{8CF652FC-1DB1-4B0D-BD50-51F9B1F35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5" descr="BOOK2">
              <a:extLst>
                <a:ext uri="{FF2B5EF4-FFF2-40B4-BE49-F238E27FC236}">
                  <a16:creationId xmlns:a16="http://schemas.microsoft.com/office/drawing/2014/main" id="{D1ADB3B2-886E-4337-9912-B8D0652069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4" descr="BOOK1">
              <a:extLst>
                <a:ext uri="{FF2B5EF4-FFF2-40B4-BE49-F238E27FC236}">
                  <a16:creationId xmlns:a16="http://schemas.microsoft.com/office/drawing/2014/main" id="{261017D8-497E-41A0-A821-D3CE8DA418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3" descr="QUILLPEN">
              <a:extLst>
                <a:ext uri="{FF2B5EF4-FFF2-40B4-BE49-F238E27FC236}">
                  <a16:creationId xmlns:a16="http://schemas.microsoft.com/office/drawing/2014/main" id="{D1C1BE1B-2C51-406C-BE6A-550B52560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22">
              <a:extLst>
                <a:ext uri="{FF2B5EF4-FFF2-40B4-BE49-F238E27FC236}">
                  <a16:creationId xmlns:a16="http://schemas.microsoft.com/office/drawing/2014/main" id="{8841150A-1565-4B05-AB9D-9E4503C836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800" b="1">
                  <a:latin typeface="VnBangkok" pitchFamily="2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 </a:t>
              </a:r>
              <a:endParaRPr lang="en-US" altLang="en-US" sz="4800">
                <a:latin typeface="Calibri" panose="020F0502020204030204" pitchFamily="34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21">
              <a:extLst>
                <a:ext uri="{FF2B5EF4-FFF2-40B4-BE49-F238E27FC236}">
                  <a16:creationId xmlns:a16="http://schemas.microsoft.com/office/drawing/2014/main" id="{2A8ADBA5-256A-406C-9CBD-43B0CB7A7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4800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" name="Text Box 19">
              <a:extLst>
                <a:ext uri="{FF2B5EF4-FFF2-40B4-BE49-F238E27FC236}">
                  <a16:creationId xmlns:a16="http://schemas.microsoft.com/office/drawing/2014/main" id="{EF42A856-2E1D-4AFC-B348-BB66A1068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4800">
                <a:latin typeface="Calibri" panose="020F0502020204030204" pitchFamily="34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34E0805-CB0E-4DAB-B2C2-DDCDEE37402A}"/>
              </a:ext>
            </a:extLst>
          </p:cNvPr>
          <p:cNvSpPr txBox="1"/>
          <p:nvPr/>
        </p:nvSpPr>
        <p:spPr>
          <a:xfrm>
            <a:off x="1943559" y="3881797"/>
            <a:ext cx="20580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71CE47-E4D3-4AD4-8494-F0E29647D880}"/>
              </a:ext>
            </a:extLst>
          </p:cNvPr>
          <p:cNvSpPr txBox="1"/>
          <p:nvPr/>
        </p:nvSpPr>
        <p:spPr>
          <a:xfrm>
            <a:off x="1990911" y="4682067"/>
            <a:ext cx="18130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D7EC7771-9DE8-404C-B150-C1B7CAB09DAB}"/>
              </a:ext>
            </a:extLst>
          </p:cNvPr>
          <p:cNvSpPr/>
          <p:nvPr/>
        </p:nvSpPr>
        <p:spPr>
          <a:xfrm>
            <a:off x="1612803" y="2806239"/>
            <a:ext cx="4453107" cy="225757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Đồ họa 6" descr="Mũi tên cong nhẹ">
            <a:extLst>
              <a:ext uri="{FF2B5EF4-FFF2-40B4-BE49-F238E27FC236}">
                <a16:creationId xmlns:a16="http://schemas.microsoft.com/office/drawing/2014/main" id="{CCD0B47B-3F85-4C83-BE33-AE3994A0149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366133" y="184470"/>
            <a:ext cx="567648" cy="5676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15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whoosh.wav"/>
          </p:stSnd>
        </p:sndAc>
      </p:transition>
    </mc:Choice>
    <mc:Fallback xmlns="">
      <p:transition spd="slow">
        <p:sndAc>
          <p:stSnd>
            <p:snd r:embed="rId13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7ef13e6488ebda4182295e359de7186">
            <a:extLst>
              <a:ext uri="{FF2B5EF4-FFF2-40B4-BE49-F238E27FC236}">
                <a16:creationId xmlns:a16="http://schemas.microsoft.com/office/drawing/2014/main" id="{C0A74C96-1C8D-4D5A-B1EF-AE2351B04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0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 descr="87">
            <a:extLst>
              <a:ext uri="{FF2B5EF4-FFF2-40B4-BE49-F238E27FC236}">
                <a16:creationId xmlns:a16="http://schemas.microsoft.com/office/drawing/2014/main" id="{579221BD-EF91-4B0C-A6E0-F0C739F2DF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94" y="3357564"/>
            <a:ext cx="33528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1" descr="20">
            <a:extLst>
              <a:ext uri="{FF2B5EF4-FFF2-40B4-BE49-F238E27FC236}">
                <a16:creationId xmlns:a16="http://schemas.microsoft.com/office/drawing/2014/main" id="{EFF116CC-F27F-4AD6-9D25-E5506DC22E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2" y="4799806"/>
            <a:ext cx="608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2" descr="4">
            <a:extLst>
              <a:ext uri="{FF2B5EF4-FFF2-40B4-BE49-F238E27FC236}">
                <a16:creationId xmlns:a16="http://schemas.microsoft.com/office/drawing/2014/main" id="{F49E73F7-9297-4509-B43F-FDD7942777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257" y="5013325"/>
            <a:ext cx="7096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3" descr="8">
            <a:extLst>
              <a:ext uri="{FF2B5EF4-FFF2-40B4-BE49-F238E27FC236}">
                <a16:creationId xmlns:a16="http://schemas.microsoft.com/office/drawing/2014/main" id="{AAD0B962-33C6-47F1-AE2E-03DDE2D7A9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995" y="260350"/>
            <a:ext cx="885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15" descr="8">
            <a:extLst>
              <a:ext uri="{FF2B5EF4-FFF2-40B4-BE49-F238E27FC236}">
                <a16:creationId xmlns:a16="http://schemas.microsoft.com/office/drawing/2014/main" id="{3E799A6E-563F-4C07-B10C-90F45F60F2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82150" y="1029580"/>
            <a:ext cx="7413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16" descr="8">
            <a:extLst>
              <a:ext uri="{FF2B5EF4-FFF2-40B4-BE49-F238E27FC236}">
                <a16:creationId xmlns:a16="http://schemas.microsoft.com/office/drawing/2014/main" id="{A7EE780F-5D82-4812-B3E2-B5ED9D2A33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32" y="188913"/>
            <a:ext cx="8874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9" name="Picture 17" descr="8">
            <a:extLst>
              <a:ext uri="{FF2B5EF4-FFF2-40B4-BE49-F238E27FC236}">
                <a16:creationId xmlns:a16="http://schemas.microsoft.com/office/drawing/2014/main" id="{4D944360-0ECE-4DA1-99C8-9880F074D7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063" y="149168"/>
            <a:ext cx="8874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0" name="Picture 18" descr="8">
            <a:extLst>
              <a:ext uri="{FF2B5EF4-FFF2-40B4-BE49-F238E27FC236}">
                <a16:creationId xmlns:a16="http://schemas.microsoft.com/office/drawing/2014/main" id="{2286D497-79BD-4E0C-80BD-CD3147E9294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69" y="836613"/>
            <a:ext cx="8874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9AA5D8C-0AC6-450B-8E0C-ECCB5FD6E01A}"/>
              </a:ext>
            </a:extLst>
          </p:cNvPr>
          <p:cNvSpPr txBox="1">
            <a:spLocks/>
          </p:cNvSpPr>
          <p:nvPr/>
        </p:nvSpPr>
        <p:spPr>
          <a:xfrm>
            <a:off x="695728" y="2556426"/>
            <a:ext cx="7631811" cy="8011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CHÚC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HỌC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GIỎI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Đồ họa 2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5384925-84F9-4D26-B939-5C2CE9E6203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013913" y="18717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8794D9-83DB-42F7-B7AE-E9F537E45BA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35404" y="878026"/>
            <a:ext cx="5754477" cy="3834930"/>
          </a:xfrm>
          <a:prstGeom prst="rect">
            <a:avLst/>
          </a:prstGeom>
        </p:spPr>
      </p:pic>
      <p:sp>
        <p:nvSpPr>
          <p:cNvPr id="10" name="Hộp Văn bản 3">
            <a:extLst>
              <a:ext uri="{FF2B5EF4-FFF2-40B4-BE49-F238E27FC236}">
                <a16:creationId xmlns:a16="http://schemas.microsoft.com/office/drawing/2014/main" id="{5A995ACC-CE63-42F1-8B7D-33220B6C330E}"/>
              </a:ext>
            </a:extLst>
          </p:cNvPr>
          <p:cNvSpPr txBox="1"/>
          <p:nvPr/>
        </p:nvSpPr>
        <p:spPr>
          <a:xfrm>
            <a:off x="6289882" y="1462801"/>
            <a:ext cx="5384349" cy="2585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 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bạn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góp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vốn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lập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công ty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ABC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tiền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góp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vốn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nhau. Năm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tiên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lỗ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20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triệu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đồng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năm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hai không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lỗ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cũng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không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lãi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năm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thứ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ba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lãi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17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triệu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đồng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nguyên (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cả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âm)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thích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biểu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thị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tiền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chi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tiết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kinh doanh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công ty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ABC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năm.</a:t>
            </a:r>
          </a:p>
          <a:p>
            <a:pPr marL="342900" indent="-342900" algn="just">
              <a:buAutoNum type="alphaLcPeriod"/>
            </a:pP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3">
                <a:extLst>
                  <a:ext uri="{FF2B5EF4-FFF2-40B4-BE49-F238E27FC236}">
                    <a16:creationId xmlns:a16="http://schemas.microsoft.com/office/drawing/2014/main" id="{600B2969-AC8D-413C-917F-668820BF0AC9}"/>
                  </a:ext>
                </a:extLst>
              </p:cNvPr>
              <p:cNvSpPr txBox="1"/>
              <p:nvPr/>
            </p:nvSpPr>
            <p:spPr>
              <a:xfrm>
                <a:off x="905532" y="4982504"/>
                <a:ext cx="10768699" cy="1693925"/>
              </a:xfrm>
              <a:prstGeom prst="rect">
                <a:avLst/>
              </a:prstGeom>
              <a:noFill/>
              <a:ln w="38100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eriod"/>
                </a:pP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Tiền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công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ty </a:t>
                </a: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lỗ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- </a:t>
                </a: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lãi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năm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đầu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tiên; năm </a:t>
                </a: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thứ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hai; </a:t>
                </a: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thứ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3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là: - 20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(</a:t>
                </a:r>
                <a:r>
                  <a:rPr lang="en-GB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triê</a:t>
                </a:r>
                <a:r>
                  <a:rPr lang="en-GB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̣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u);0 (</a:t>
                </a: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triệu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); +17 (</a:t>
                </a:r>
                <a:r>
                  <a:rPr lang="vi-VN" sz="1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triệu</a:t>
                </a:r>
                <a:r>
                  <a:rPr lang="vi-VN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)</a:t>
                </a:r>
              </a:p>
              <a:p>
                <a:pPr marL="342900" indent="-342900">
                  <a:buFontTx/>
                  <a:buAutoNum type="alphaLcPeriod"/>
                </a:pP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S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ố tiền mỗi người có được trong năm </a:t>
                </a:r>
                <a:r>
                  <a:rPr lang="vi-V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đầu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tiên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là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- 20:3 </a:t>
                </a:r>
                <a:r>
                  <a:rPr lang="vi-V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hoặc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(triệu đồng)</a:t>
                </a:r>
                <a:endParaRPr lang="vi-VN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     </a:t>
                </a: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S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ố tiền mỗi người có được trong </a:t>
                </a:r>
                <a:r>
                  <a:rPr lang="vi-V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hai 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là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0:3 </a:t>
                </a:r>
                <a:r>
                  <a:rPr lang="vi-V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hoặc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 (</a:t>
                </a:r>
                <a:r>
                  <a:rPr lang="vi-V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triệu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đồng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</a:p>
              <a:p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     </a:t>
                </a: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S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ố tiền mỗi người có được trong năm thứ ba là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17:3 </a:t>
                </a:r>
                <a:r>
                  <a:rPr lang="vi-VN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hoặc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 (triệu đồng) </a:t>
                </a:r>
              </a:p>
            </p:txBody>
          </p:sp>
        </mc:Choice>
        <mc:Fallback xmlns="">
          <p:sp>
            <p:nvSpPr>
              <p:cNvPr id="12" name="Hộp Văn bản 3">
                <a:extLst>
                  <a:ext uri="{FF2B5EF4-FFF2-40B4-BE49-F238E27FC236}">
                    <a16:creationId xmlns:a16="http://schemas.microsoft.com/office/drawing/2014/main" id="{600B2969-AC8D-413C-917F-668820BF0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32" y="4982504"/>
                <a:ext cx="10768699" cy="1693925"/>
              </a:xfrm>
              <a:prstGeom prst="rect">
                <a:avLst/>
              </a:prstGeom>
              <a:blipFill>
                <a:blip r:embed="rId6"/>
                <a:stretch>
                  <a:fillRect l="-339" t="-704"/>
                </a:stretch>
              </a:blipFill>
              <a:ln w="381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7">
            <a:hlinkClick r:id="rId7" action="ppaction://hlinksldjump"/>
            <a:extLst>
              <a:ext uri="{FF2B5EF4-FFF2-40B4-BE49-F238E27FC236}">
                <a16:creationId xmlns:a16="http://schemas.microsoft.com/office/drawing/2014/main" id="{0799686A-B88E-4EF0-AFA3-8145E7649F18}"/>
              </a:ext>
            </a:extLst>
          </p:cNvPr>
          <p:cNvSpPr txBox="1"/>
          <p:nvPr/>
        </p:nvSpPr>
        <p:spPr>
          <a:xfrm>
            <a:off x="4510705" y="293251"/>
            <a:ext cx="2870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ong bóng Ý nghĩ: Hình đám mây 2">
                <a:extLst>
                  <a:ext uri="{FF2B5EF4-FFF2-40B4-BE49-F238E27FC236}">
                    <a16:creationId xmlns:a16="http://schemas.microsoft.com/office/drawing/2014/main" id="{80065AD6-D8DA-49DF-8FA4-395E108B848F}"/>
                  </a:ext>
                </a:extLst>
              </p:cNvPr>
              <p:cNvSpPr/>
              <p:nvPr/>
            </p:nvSpPr>
            <p:spPr>
              <a:xfrm>
                <a:off x="7381300" y="1606500"/>
                <a:ext cx="4161126" cy="3834930"/>
              </a:xfrm>
              <a:prstGeom prst="cloudCallout">
                <a:avLst>
                  <a:gd name="adj1" fmla="val -42087"/>
                  <a:gd name="adj2" fmla="val 6015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r>
                          <a:rPr lang="nl-NL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vi-VN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…</a:t>
                </a:r>
                <a:r>
                  <a:rPr lang="nl-NL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vi-VN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endParaRPr lang="vi-VN" sz="1200" dirty="0"/>
              </a:p>
              <a:p>
                <a:pPr algn="ctr"/>
                <a:r>
                  <a:rPr lang="vi-VN" sz="2400" dirty="0" err="1"/>
                  <a:t>Gọi</a:t>
                </a:r>
                <a:r>
                  <a:rPr lang="vi-VN" sz="2400" dirty="0"/>
                  <a:t> là gì?</a:t>
                </a:r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endParaRPr lang="vi-VN" sz="2400" dirty="0"/>
              </a:p>
            </p:txBody>
          </p:sp>
        </mc:Choice>
        <mc:Fallback xmlns="">
          <p:sp>
            <p:nvSpPr>
              <p:cNvPr id="3" name="Bong bóng Ý nghĩ: Hình đám mây 2">
                <a:extLst>
                  <a:ext uri="{FF2B5EF4-FFF2-40B4-BE49-F238E27FC236}">
                    <a16:creationId xmlns:a16="http://schemas.microsoft.com/office/drawing/2014/main" id="{80065AD6-D8DA-49DF-8FA4-395E108B8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300" y="1606500"/>
                <a:ext cx="4161126" cy="3834930"/>
              </a:xfrm>
              <a:prstGeom prst="cloudCallout">
                <a:avLst>
                  <a:gd name="adj1" fmla="val -42087"/>
                  <a:gd name="adj2" fmla="val 60155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Đồ họa 6" descr="Mũi tên cong nhẹ">
            <a:extLst>
              <a:ext uri="{FF2B5EF4-FFF2-40B4-BE49-F238E27FC236}">
                <a16:creationId xmlns:a16="http://schemas.microsoft.com/office/drawing/2014/main" id="{862C436F-9948-4084-9DC2-0D9EC59308E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366133" y="184470"/>
            <a:ext cx="567648" cy="567648"/>
          </a:xfrm>
          <a:prstGeom prst="rect">
            <a:avLst/>
          </a:prstGeom>
        </p:spPr>
      </p:pic>
      <p:pic>
        <p:nvPicPr>
          <p:cNvPr id="9" name="Đồ họa 8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C0A1561-13D4-4B8D-BCCA-C04CB98264C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756533" y="225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718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0E5096-6E1E-4B26-A7E1-54AC336C2654}"/>
              </a:ext>
            </a:extLst>
          </p:cNvPr>
          <p:cNvSpPr txBox="1"/>
          <p:nvPr/>
        </p:nvSpPr>
        <p:spPr>
          <a:xfrm>
            <a:off x="494676" y="756492"/>
            <a:ext cx="2471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nl-NL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TỔNG QUÁT: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1E1338-659C-4A5C-8560-1F873B30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75568" r="8231" b="14470"/>
          <a:stretch>
            <a:fillRect/>
          </a:stretch>
        </p:blipFill>
        <p:spPr bwMode="auto">
          <a:xfrm>
            <a:off x="2965795" y="808689"/>
            <a:ext cx="8921406" cy="15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38327B-EB18-45FD-89BC-42AE929A720D}"/>
                  </a:ext>
                </a:extLst>
              </p:cNvPr>
              <p:cNvSpPr txBox="1"/>
              <p:nvPr/>
            </p:nvSpPr>
            <p:spPr>
              <a:xfrm>
                <a:off x="674555" y="2439745"/>
                <a:ext cx="10341951" cy="6150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2400" b="1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Vd </a:t>
                </a:r>
                <a:r>
                  <a:rPr lang="nl-NL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  </a:t>
                </a:r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 số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có tử số là -7, mẫu số là 8 và được đọc là “âm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bảy phần tám” 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38327B-EB18-45FD-89BC-42AE929A7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55" y="2439745"/>
                <a:ext cx="10341951" cy="615040"/>
              </a:xfrm>
              <a:prstGeom prst="rect">
                <a:avLst/>
              </a:prstGeom>
              <a:blipFill>
                <a:blip r:embed="rId6"/>
                <a:stretch>
                  <a:fillRect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B11EE49-8E1E-48F5-B7C5-C5D591D83913}"/>
              </a:ext>
            </a:extLst>
          </p:cNvPr>
          <p:cNvSpPr txBox="1"/>
          <p:nvPr/>
        </p:nvSpPr>
        <p:spPr>
          <a:xfrm>
            <a:off x="674557" y="3061360"/>
            <a:ext cx="1124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 1:  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AD35BF-4DCE-4DC0-B332-000E07992639}"/>
                  </a:ext>
                </a:extLst>
              </p:cNvPr>
              <p:cNvSpPr txBox="1"/>
              <p:nvPr/>
            </p:nvSpPr>
            <p:spPr>
              <a:xfrm>
                <a:off x="1798821" y="3144101"/>
                <a:ext cx="8755238" cy="986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Hãy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đọc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các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dưới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biết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̉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̀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mẫu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sô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́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của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chúng</a:t>
                </a:r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AD35BF-4DCE-4DC0-B332-000E07992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821" y="3144101"/>
                <a:ext cx="8755238" cy="986489"/>
              </a:xfrm>
              <a:prstGeom prst="rect">
                <a:avLst/>
              </a:prstGeom>
              <a:blipFill>
                <a:blip r:embed="rId7"/>
                <a:stretch>
                  <a:fillRect l="-1045" t="-4938" b="-4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857EE3C-13E0-453D-88FA-7BF435DADFC7}"/>
              </a:ext>
            </a:extLst>
          </p:cNvPr>
          <p:cNvSpPr txBox="1"/>
          <p:nvPr/>
        </p:nvSpPr>
        <p:spPr>
          <a:xfrm>
            <a:off x="7426498" y="1664595"/>
            <a:ext cx="608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F6538D-5CC8-438E-B493-4A6C646C611F}"/>
              </a:ext>
            </a:extLst>
          </p:cNvPr>
          <p:cNvSpPr txBox="1"/>
          <p:nvPr/>
        </p:nvSpPr>
        <p:spPr>
          <a:xfrm>
            <a:off x="10695389" y="2454659"/>
            <a:ext cx="642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id="{EB7ED101-F2B4-4C74-AA66-F3EEEDAF9309}"/>
              </a:ext>
            </a:extLst>
          </p:cNvPr>
          <p:cNvSpPr txBox="1"/>
          <p:nvPr/>
        </p:nvSpPr>
        <p:spPr>
          <a:xfrm>
            <a:off x="349784" y="251838"/>
            <a:ext cx="478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niệm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lang="vi-VN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402D0505-716B-4ED8-A112-F338FFD8A8D3}"/>
              </a:ext>
            </a:extLst>
          </p:cNvPr>
          <p:cNvSpPr txBox="1"/>
          <p:nvPr/>
        </p:nvSpPr>
        <p:spPr>
          <a:xfrm>
            <a:off x="4998759" y="255558"/>
            <a:ext cx="6089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336CD53-E19B-4358-9212-E3503C8518C3}"/>
                  </a:ext>
                </a:extLst>
              </p:cNvPr>
              <p:cNvSpPr txBox="1"/>
              <p:nvPr/>
            </p:nvSpPr>
            <p:spPr>
              <a:xfrm>
                <a:off x="1798821" y="4130590"/>
                <a:ext cx="9538802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a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đọ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â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ộ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ph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ầ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n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ườ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ă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c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ó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ử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−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11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v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m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ẫ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u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l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à </m:t>
                      </m:r>
                      <m:r>
                        <a:rPr lang="en-US" sz="2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15</m:t>
                      </m:r>
                    </m:oMath>
                  </m:oMathPara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336CD53-E19B-4358-9212-E3503C851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821" y="4130590"/>
                <a:ext cx="9538802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2DB7AEA-60D7-414B-8629-D9CDCB57E44D}"/>
                  </a:ext>
                </a:extLst>
              </p:cNvPr>
              <p:cNvSpPr txBox="1"/>
              <p:nvPr/>
            </p:nvSpPr>
            <p:spPr>
              <a:xfrm>
                <a:off x="1798821" y="5117079"/>
                <a:ext cx="9352620" cy="617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ba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ph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-8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2DB7AEA-60D7-414B-8629-D9CDCB57E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821" y="5117079"/>
                <a:ext cx="9352620" cy="617157"/>
              </a:xfrm>
              <a:prstGeom prst="rect">
                <a:avLst/>
              </a:prstGeom>
              <a:blipFill>
                <a:blip r:embed="rId9"/>
                <a:stretch>
                  <a:fillRect l="-97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767422B-6324-4D69-83E6-3F39F1D4C0A5}"/>
                  </a:ext>
                </a:extLst>
              </p:cNvPr>
              <p:cNvSpPr txBox="1"/>
              <p:nvPr/>
            </p:nvSpPr>
            <p:spPr>
              <a:xfrm>
                <a:off x="711347" y="5894798"/>
                <a:ext cx="9183756" cy="666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Chú ý: </a:t>
                </a:r>
                <a:r>
                  <a:rPr lang="en-US" sz="2000" b="1" dirty="0" err="1"/>
                  <a:t>Thương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của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phép</a:t>
                </a:r>
                <a:r>
                  <a:rPr lang="en-US" sz="2000" b="1" dirty="0"/>
                  <a:t> chia </a:t>
                </a:r>
                <a:r>
                  <a:rPr lang="en-US" sz="2000" b="1" dirty="0" err="1"/>
                  <a:t>số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nguyên</a:t>
                </a:r>
                <a:r>
                  <a:rPr lang="en-US" sz="2000" b="1" dirty="0"/>
                  <a:t> a </a:t>
                </a:r>
                <a:r>
                  <a:rPr lang="en-US" sz="2000" b="1" dirty="0" err="1"/>
                  <a:t>cho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số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nguyên</a:t>
                </a:r>
                <a:r>
                  <a:rPr lang="en-US" sz="2000" b="1" dirty="0"/>
                  <a:t> b </a:t>
                </a:r>
                <a:r>
                  <a:rPr lang="en-US" sz="2000" b="1" dirty="0" err="1"/>
                  <a:t>khác</a:t>
                </a:r>
                <a:r>
                  <a:rPr lang="en-US" sz="2000" b="1" dirty="0"/>
                  <a:t> 0. Ta </a:t>
                </a:r>
                <a:r>
                  <a:rPr lang="en-US" sz="2000" b="1" dirty="0" err="1"/>
                  <a:t>viết</a:t>
                </a:r>
                <a:r>
                  <a:rPr lang="en-US" sz="2000" b="1" dirty="0"/>
                  <a:t>: a:b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/>
                  <a:t> </a:t>
                </a:r>
                <a:endParaRPr lang="vi-VN" sz="2000" b="1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0767422B-6324-4D69-83E6-3F39F1D4C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47" y="5894798"/>
                <a:ext cx="9183756" cy="666914"/>
              </a:xfrm>
              <a:prstGeom prst="rect">
                <a:avLst/>
              </a:prstGeom>
              <a:blipFill>
                <a:blip r:embed="rId10"/>
                <a:stretch>
                  <a:fillRect l="-730" t="-917" b="-128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Đồ họa 17" descr="Mũi tên cong nhẹ">
            <a:extLst>
              <a:ext uri="{FF2B5EF4-FFF2-40B4-BE49-F238E27FC236}">
                <a16:creationId xmlns:a16="http://schemas.microsoft.com/office/drawing/2014/main" id="{4405440D-FE53-4447-896E-BEBB093E4BEC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366133" y="184470"/>
            <a:ext cx="567648" cy="567648"/>
          </a:xfrm>
          <a:prstGeom prst="rect">
            <a:avLst/>
          </a:prstGeom>
        </p:spPr>
      </p:pic>
      <p:pic>
        <p:nvPicPr>
          <p:cNvPr id="19" name="Đồ họa 18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FCFA27C-1D74-4125-9643-B307E14A42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0756533" y="225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58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6DE62F3-1282-49E5-B5A2-3FA13EAF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69356" r="31859" b="18159"/>
          <a:stretch>
            <a:fillRect/>
          </a:stretch>
        </p:blipFill>
        <p:spPr bwMode="auto">
          <a:xfrm>
            <a:off x="542288" y="1551170"/>
            <a:ext cx="6945189" cy="184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0E706D52-58B1-44A3-AC61-74D2B95C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t="63304" r="8894" b="31400"/>
          <a:stretch>
            <a:fillRect/>
          </a:stretch>
        </p:blipFill>
        <p:spPr bwMode="auto">
          <a:xfrm>
            <a:off x="2769352" y="839577"/>
            <a:ext cx="9056082" cy="10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241723-B060-421D-A70C-36D976EC79D2}"/>
              </a:ext>
            </a:extLst>
          </p:cNvPr>
          <p:cNvSpPr txBox="1"/>
          <p:nvPr/>
        </p:nvSpPr>
        <p:spPr>
          <a:xfrm>
            <a:off x="318414" y="749780"/>
            <a:ext cx="2261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0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TỔNG QUÁT:</a:t>
            </a:r>
            <a:endParaRPr lang="en-US" sz="20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91741-7B46-4770-AFA6-E11BA6D26078}"/>
              </a:ext>
            </a:extLst>
          </p:cNvPr>
          <p:cNvSpPr txBox="1"/>
          <p:nvPr/>
        </p:nvSpPr>
        <p:spPr>
          <a:xfrm>
            <a:off x="542289" y="3349803"/>
            <a:ext cx="2261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2:   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4CD8BE-8660-48DE-B300-FC95BD6D8F67}"/>
                  </a:ext>
                </a:extLst>
              </p:cNvPr>
              <p:cNvSpPr txBox="1"/>
              <p:nvPr/>
            </p:nvSpPr>
            <p:spPr>
              <a:xfrm>
                <a:off x="2929137" y="3118482"/>
                <a:ext cx="8561455" cy="17010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Cặp phân số sau đây có bằng nhau hay không  ? Vì sao ?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và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GB" sz="2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và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24CD8BE-8660-48DE-B300-FC95BD6D8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37" y="3118482"/>
                <a:ext cx="8561455" cy="1701043"/>
              </a:xfrm>
              <a:prstGeom prst="rect">
                <a:avLst/>
              </a:prstGeom>
              <a:blipFill>
                <a:blip r:embed="rId5"/>
                <a:stretch>
                  <a:fillRect l="-1140" b="-25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82ECCD-2681-4E1E-BFEE-18CF326481BC}"/>
                  </a:ext>
                </a:extLst>
              </p:cNvPr>
              <p:cNvSpPr txBox="1"/>
              <p:nvPr/>
            </p:nvSpPr>
            <p:spPr>
              <a:xfrm>
                <a:off x="3048000" y="4793638"/>
                <a:ext cx="6453809" cy="14121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, vì (-8).(-30) = 15.16 (cùng bằng 240)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r>
                      <a:rPr lang="vi-V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 không bằng nhau vì 7.(-16) khác 15.9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82ECCD-2681-4E1E-BFEE-18CF32648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793638"/>
                <a:ext cx="6453809" cy="1412118"/>
              </a:xfrm>
              <a:prstGeom prst="rect">
                <a:avLst/>
              </a:prstGeom>
              <a:blipFill>
                <a:blip r:embed="rId6"/>
                <a:stretch>
                  <a:fillRect l="-1416" b="-30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EF20628-4F7D-465B-9F74-74F93BA1CF3D}"/>
              </a:ext>
            </a:extLst>
          </p:cNvPr>
          <p:cNvSpPr txBox="1"/>
          <p:nvPr/>
        </p:nvSpPr>
        <p:spPr>
          <a:xfrm flipH="1">
            <a:off x="1674114" y="1301224"/>
            <a:ext cx="667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5A233-94F8-47EA-ADEE-7A553543DDE9}"/>
              </a:ext>
            </a:extLst>
          </p:cNvPr>
          <p:cNvSpPr txBox="1"/>
          <p:nvPr/>
        </p:nvSpPr>
        <p:spPr>
          <a:xfrm flipH="1">
            <a:off x="3511972" y="163526"/>
            <a:ext cx="672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Hộp Văn bản 16">
            <a:hlinkClick r:id="" action="ppaction://noaction"/>
            <a:extLst>
              <a:ext uri="{FF2B5EF4-FFF2-40B4-BE49-F238E27FC236}">
                <a16:creationId xmlns:a16="http://schemas.microsoft.com/office/drawing/2014/main" id="{5F355116-7EBC-442D-A91B-4C5DDE4A8F72}"/>
              </a:ext>
            </a:extLst>
          </p:cNvPr>
          <p:cNvSpPr txBox="1"/>
          <p:nvPr/>
        </p:nvSpPr>
        <p:spPr>
          <a:xfrm>
            <a:off x="316323" y="331414"/>
            <a:ext cx="4186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Đồ họa 11" descr="Mũi tên cong nhẹ">
            <a:extLst>
              <a:ext uri="{FF2B5EF4-FFF2-40B4-BE49-F238E27FC236}">
                <a16:creationId xmlns:a16="http://schemas.microsoft.com/office/drawing/2014/main" id="{148D519A-8578-46B1-84A7-FA2F1F3F1FE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366133" y="184470"/>
            <a:ext cx="567648" cy="567648"/>
          </a:xfrm>
          <a:prstGeom prst="rect">
            <a:avLst/>
          </a:prstGeom>
        </p:spPr>
      </p:pic>
      <p:pic>
        <p:nvPicPr>
          <p:cNvPr id="13" name="Đồ họa 12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134708F-F08E-49D5-B385-419343AEB2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56533" y="225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326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74BD63B-9998-4186-8403-77FA4BC18656}"/>
              </a:ext>
            </a:extLst>
          </p:cNvPr>
          <p:cNvSpPr txBox="1"/>
          <p:nvPr/>
        </p:nvSpPr>
        <p:spPr>
          <a:xfrm>
            <a:off x="503582" y="3486356"/>
            <a:ext cx="2082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</a:t>
            </a:r>
            <a:r>
              <a:rPr lang="nl-NL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nl-NL" sz="24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 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1C53D6-45D6-424A-B96C-E69DDDEBA5ED}"/>
              </a:ext>
            </a:extLst>
          </p:cNvPr>
          <p:cNvSpPr txBox="1"/>
          <p:nvPr/>
        </p:nvSpPr>
        <p:spPr>
          <a:xfrm>
            <a:off x="2425145" y="3392593"/>
            <a:ext cx="7553612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-23; -57; 237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F80C06-EE5B-4807-8E7F-021F8D775892}"/>
                  </a:ext>
                </a:extLst>
              </p:cNvPr>
              <p:cNvSpPr txBox="1"/>
              <p:nvPr/>
            </p:nvSpPr>
            <p:spPr>
              <a:xfrm>
                <a:off x="2186609" y="4123735"/>
                <a:ext cx="6882701" cy="619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-23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23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57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57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237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237</m:t>
                        </m:r>
                      </m:num>
                      <m:den>
                        <m:r>
                          <a:rPr lang="vi-VN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F80C06-EE5B-4807-8E7F-021F8D775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09" y="4123735"/>
                <a:ext cx="6882701" cy="619913"/>
              </a:xfrm>
              <a:prstGeom prst="rect">
                <a:avLst/>
              </a:prstGeom>
              <a:blipFill>
                <a:blip r:embed="rId4"/>
                <a:stretch>
                  <a:fillRect l="-141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0628D73-2C9B-4E9D-94BF-6C42D0FAA42E}"/>
              </a:ext>
            </a:extLst>
          </p:cNvPr>
          <p:cNvSpPr txBox="1"/>
          <p:nvPr/>
        </p:nvSpPr>
        <p:spPr>
          <a:xfrm>
            <a:off x="103960" y="626580"/>
            <a:ext cx="2082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 quát:</a:t>
            </a:r>
            <a:endParaRPr lang="en-US" sz="24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505FBB0-CF47-42AB-BA29-3FAB18D12E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17970" r="8496" b="72492"/>
          <a:stretch/>
        </p:blipFill>
        <p:spPr bwMode="auto">
          <a:xfrm>
            <a:off x="1976986" y="861728"/>
            <a:ext cx="8238027" cy="18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602728" y="2745136"/>
                <a:ext cx="3743985" cy="619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2400" u="sng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Ví dụ </a:t>
                </a:r>
                <a:r>
                  <a:rPr lang="nl-NL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GB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125</m:t>
                    </m:r>
                    <m:r>
                      <a:rPr lang="en-GB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125</m:t>
                        </m:r>
                      </m:num>
                      <m:den>
                        <m:r>
                          <a:rPr lang="vi-VN" sz="2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28" y="2745136"/>
                <a:ext cx="3743985" cy="619913"/>
              </a:xfrm>
              <a:prstGeom prst="rect">
                <a:avLst/>
              </a:prstGeom>
              <a:blipFill>
                <a:blip r:embed="rId6"/>
                <a:stretch>
                  <a:fillRect l="-814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8A644C5-BB31-4E09-A6E6-5665C3046188}"/>
              </a:ext>
            </a:extLst>
          </p:cNvPr>
          <p:cNvSpPr txBox="1"/>
          <p:nvPr/>
        </p:nvSpPr>
        <p:spPr>
          <a:xfrm flipH="1">
            <a:off x="4346713" y="2658405"/>
            <a:ext cx="672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74AF4C-56C1-40D7-8512-D25C92C08DBE}"/>
              </a:ext>
            </a:extLst>
          </p:cNvPr>
          <p:cNvSpPr txBox="1"/>
          <p:nvPr/>
        </p:nvSpPr>
        <p:spPr>
          <a:xfrm>
            <a:off x="503583" y="126775"/>
            <a:ext cx="63709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nl-NL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Biểu diễn số nguyên ở dạng phân số:</a:t>
            </a:r>
            <a:endParaRPr lang="en-US" sz="28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B1B363-05EE-467C-8423-6CD6DF76F080}"/>
              </a:ext>
            </a:extLst>
          </p:cNvPr>
          <p:cNvSpPr txBox="1"/>
          <p:nvPr/>
        </p:nvSpPr>
        <p:spPr>
          <a:xfrm flipH="1">
            <a:off x="5291944" y="1865669"/>
            <a:ext cx="672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3" name="Đồ họa 12" descr="Mũi tên cong nhẹ">
            <a:extLst>
              <a:ext uri="{FF2B5EF4-FFF2-40B4-BE49-F238E27FC236}">
                <a16:creationId xmlns:a16="http://schemas.microsoft.com/office/drawing/2014/main" id="{961F7618-9320-41F1-881B-B0BD908B162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366133" y="184470"/>
            <a:ext cx="567648" cy="567648"/>
          </a:xfrm>
          <a:prstGeom prst="rect">
            <a:avLst/>
          </a:prstGeom>
        </p:spPr>
      </p:pic>
      <p:pic>
        <p:nvPicPr>
          <p:cNvPr id="17" name="Đồ họa 16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97AF96B-E4C8-4B33-B166-EF3F63DA690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56533" y="225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412349-B097-48CD-ACF9-7B7C794C9968}"/>
              </a:ext>
            </a:extLst>
          </p:cNvPr>
          <p:cNvSpPr txBox="1"/>
          <p:nvPr/>
        </p:nvSpPr>
        <p:spPr>
          <a:xfrm>
            <a:off x="132201" y="170473"/>
            <a:ext cx="32279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LUYỆN TẬP 1:</a:t>
            </a:r>
            <a:endParaRPr lang="en-US" sz="24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18">
            <a:extLst>
              <a:ext uri="{FF2B5EF4-FFF2-40B4-BE49-F238E27FC236}">
                <a16:creationId xmlns:a16="http://schemas.microsoft.com/office/drawing/2014/main" id="{B31813B7-DE0E-4938-B767-0B5936BBF579}"/>
              </a:ext>
            </a:extLst>
          </p:cNvPr>
          <p:cNvSpPr txBox="1"/>
          <p:nvPr/>
        </p:nvSpPr>
        <p:spPr>
          <a:xfrm flipV="1">
            <a:off x="6514317" y="9411829"/>
            <a:ext cx="287822" cy="91471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110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1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F5A483A-BDA0-4A80-9203-BAEA59CBF16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79714" y="2338735"/>
            <a:ext cx="2407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BCFA23D6-F8A5-4425-B909-C51A9C4F3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35293"/>
              </p:ext>
            </p:extLst>
          </p:nvPr>
        </p:nvGraphicFramePr>
        <p:xfrm>
          <a:off x="8211196" y="544071"/>
          <a:ext cx="3332584" cy="123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146">
                  <a:extLst>
                    <a:ext uri="{9D8B030D-6E8A-4147-A177-3AD203B41FA5}">
                      <a16:colId xmlns:a16="http://schemas.microsoft.com/office/drawing/2014/main" val="1445884470"/>
                    </a:ext>
                  </a:extLst>
                </a:gridCol>
                <a:gridCol w="833146">
                  <a:extLst>
                    <a:ext uri="{9D8B030D-6E8A-4147-A177-3AD203B41FA5}">
                      <a16:colId xmlns:a16="http://schemas.microsoft.com/office/drawing/2014/main" val="3706177199"/>
                    </a:ext>
                  </a:extLst>
                </a:gridCol>
                <a:gridCol w="833146">
                  <a:extLst>
                    <a:ext uri="{9D8B030D-6E8A-4147-A177-3AD203B41FA5}">
                      <a16:colId xmlns:a16="http://schemas.microsoft.com/office/drawing/2014/main" val="2968935186"/>
                    </a:ext>
                  </a:extLst>
                </a:gridCol>
                <a:gridCol w="833146">
                  <a:extLst>
                    <a:ext uri="{9D8B030D-6E8A-4147-A177-3AD203B41FA5}">
                      <a16:colId xmlns:a16="http://schemas.microsoft.com/office/drawing/2014/main" val="1184157603"/>
                    </a:ext>
                  </a:extLst>
                </a:gridCol>
              </a:tblGrid>
              <a:tr h="411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84666"/>
                  </a:ext>
                </a:extLst>
              </a:tr>
              <a:tr h="41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54383"/>
                  </a:ext>
                </a:extLst>
              </a:tr>
              <a:tr h="411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4954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7EC2A07-8226-4DBE-A71D-870BA681962C}"/>
              </a:ext>
            </a:extLst>
          </p:cNvPr>
          <p:cNvSpPr txBox="1"/>
          <p:nvPr/>
        </p:nvSpPr>
        <p:spPr>
          <a:xfrm>
            <a:off x="648220" y="581445"/>
            <a:ext cx="1578145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 tập 1/9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8B94AA-C217-4199-B9AE-DCEE65BA742B}"/>
                  </a:ext>
                </a:extLst>
              </p:cNvPr>
              <p:cNvSpPr txBox="1"/>
              <p:nvPr/>
            </p:nvSpPr>
            <p:spPr>
              <a:xfrm>
                <a:off x="2226365" y="1813780"/>
                <a:ext cx="9740348" cy="1529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Phân số biểu thị lượng nước máy bơm thứ nhất bơm được</a:t>
                </a: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trong 1 giờ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Phân số biểu thị lượng nước máy bơm thứ hai bơm được trong </a:t>
                </a: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1</a:t>
                </a:r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 giờ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D8B94AA-C217-4199-B9AE-DCEE65BA7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365" y="1813780"/>
                <a:ext cx="9740348" cy="1529586"/>
              </a:xfrm>
              <a:prstGeom prst="rect">
                <a:avLst/>
              </a:prstGeom>
              <a:blipFill>
                <a:blip r:embed="rId4"/>
                <a:stretch>
                  <a:fillRect l="-939" b="-32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F1364B3-8C08-4F11-ACF2-E2FC247E02E7}"/>
              </a:ext>
            </a:extLst>
          </p:cNvPr>
          <p:cNvSpPr txBox="1"/>
          <p:nvPr/>
        </p:nvSpPr>
        <p:spPr>
          <a:xfrm>
            <a:off x="648011" y="1990015"/>
            <a:ext cx="1857501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/9 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F47D77-1507-467F-A5DF-3BCFF7492E79}"/>
                  </a:ext>
                </a:extLst>
              </p:cNvPr>
              <p:cNvSpPr txBox="1"/>
              <p:nvPr/>
            </p:nvSpPr>
            <p:spPr>
              <a:xfrm>
                <a:off x="2213148" y="3293400"/>
                <a:ext cx="6717357" cy="826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nl-NL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nl-NL" sz="2400" b="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b="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4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bằng nhau vì:( -12) . (-8) = 16 . 6</a:t>
                </a:r>
                <a:endParaRPr lang="en-US" sz="24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F47D77-1507-467F-A5DF-3BCFF7492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48" y="3293400"/>
                <a:ext cx="6717357" cy="826060"/>
              </a:xfrm>
              <a:prstGeom prst="rect">
                <a:avLst/>
              </a:prstGeom>
              <a:blipFill>
                <a:blip r:embed="rId5"/>
                <a:stretch>
                  <a:fillRect l="-1361" b="-44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16DB95B-04D0-4837-A56B-459C714487A5}"/>
              </a:ext>
            </a:extLst>
          </p:cNvPr>
          <p:cNvSpPr txBox="1"/>
          <p:nvPr/>
        </p:nvSpPr>
        <p:spPr>
          <a:xfrm>
            <a:off x="648011" y="3454216"/>
            <a:ext cx="1857501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 tập 4 /9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82544B-DE11-4BEB-90B4-967DB59C3A18}"/>
                  </a:ext>
                </a:extLst>
              </p:cNvPr>
              <p:cNvSpPr txBox="1"/>
              <p:nvPr/>
            </p:nvSpPr>
            <p:spPr>
              <a:xfrm>
                <a:off x="2226365" y="4212158"/>
                <a:ext cx="4928454" cy="93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nl-NL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nl-NL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	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GB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</a:rPr>
                  <a:t>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C82544B-DE11-4BEB-90B4-967DB59C3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365" y="4212158"/>
                <a:ext cx="4928454" cy="938590"/>
              </a:xfrm>
              <a:prstGeom prst="rect">
                <a:avLst/>
              </a:prstGeom>
              <a:blipFill>
                <a:blip r:embed="rId6"/>
                <a:stretch>
                  <a:fillRect l="-247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FF045B2-AB94-40E7-BC4E-1D1625BC4F48}"/>
              </a:ext>
            </a:extLst>
          </p:cNvPr>
          <p:cNvSpPr txBox="1"/>
          <p:nvPr/>
        </p:nvSpPr>
        <p:spPr>
          <a:xfrm>
            <a:off x="648011" y="4433829"/>
            <a:ext cx="1948798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Bài tập </a:t>
            </a: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/9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00E64-CF69-49EC-BB25-C6CAA20240B9}"/>
              </a:ext>
            </a:extLst>
          </p:cNvPr>
          <p:cNvSpPr txBox="1"/>
          <p:nvPr/>
        </p:nvSpPr>
        <p:spPr>
          <a:xfrm flipH="1">
            <a:off x="3085879" y="47362"/>
            <a:ext cx="672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3600" b="1" u="sng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endParaRPr lang="en-US" sz="3600">
              <a:solidFill>
                <a:srgbClr val="92D050"/>
              </a:solidFill>
            </a:endParaRPr>
          </a:p>
        </p:txBody>
      </p:sp>
      <p:graphicFrame>
        <p:nvGraphicFramePr>
          <p:cNvPr id="14" name="Table 11">
            <a:extLst>
              <a:ext uri="{FF2B5EF4-FFF2-40B4-BE49-F238E27FC236}">
                <a16:creationId xmlns:a16="http://schemas.microsoft.com/office/drawing/2014/main" id="{95CFE08A-3441-43A1-B95B-DA741FDE8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459153"/>
              </p:ext>
            </p:extLst>
          </p:nvPr>
        </p:nvGraphicFramePr>
        <p:xfrm>
          <a:off x="4480849" y="544114"/>
          <a:ext cx="3332584" cy="1233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146">
                  <a:extLst>
                    <a:ext uri="{9D8B030D-6E8A-4147-A177-3AD203B41FA5}">
                      <a16:colId xmlns:a16="http://schemas.microsoft.com/office/drawing/2014/main" val="1445884470"/>
                    </a:ext>
                  </a:extLst>
                </a:gridCol>
                <a:gridCol w="833146">
                  <a:extLst>
                    <a:ext uri="{9D8B030D-6E8A-4147-A177-3AD203B41FA5}">
                      <a16:colId xmlns:a16="http://schemas.microsoft.com/office/drawing/2014/main" val="3706177199"/>
                    </a:ext>
                  </a:extLst>
                </a:gridCol>
                <a:gridCol w="833146">
                  <a:extLst>
                    <a:ext uri="{9D8B030D-6E8A-4147-A177-3AD203B41FA5}">
                      <a16:colId xmlns:a16="http://schemas.microsoft.com/office/drawing/2014/main" val="2968935186"/>
                    </a:ext>
                  </a:extLst>
                </a:gridCol>
                <a:gridCol w="833146">
                  <a:extLst>
                    <a:ext uri="{9D8B030D-6E8A-4147-A177-3AD203B41FA5}">
                      <a16:colId xmlns:a16="http://schemas.microsoft.com/office/drawing/2014/main" val="1184157603"/>
                    </a:ext>
                  </a:extLst>
                </a:gridCol>
              </a:tblGrid>
              <a:tr h="41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984666"/>
                  </a:ext>
                </a:extLst>
              </a:tr>
              <a:tr h="4113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54383"/>
                  </a:ext>
                </a:extLst>
              </a:tr>
              <a:tr h="4113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6495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E90CC9-56D7-441A-B68D-130A6B7D97E6}"/>
                  </a:ext>
                </a:extLst>
              </p:cNvPr>
              <p:cNvSpPr txBox="1"/>
              <p:nvPr/>
            </p:nvSpPr>
            <p:spPr>
              <a:xfrm>
                <a:off x="2213148" y="816804"/>
                <a:ext cx="1957271" cy="110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Phần </a:t>
                </a:r>
                <a:r>
                  <a:rPr lang="en-US" sz="2000" dirty="0" err="1"/>
                  <a:t>tô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màu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vi-VN" sz="2000" dirty="0"/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E8E90CC9-56D7-441A-B68D-130A6B7D9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48" y="816804"/>
                <a:ext cx="1957271" cy="1103507"/>
              </a:xfrm>
              <a:prstGeom prst="rect">
                <a:avLst/>
              </a:prstGeom>
              <a:blipFill>
                <a:blip r:embed="rId7"/>
                <a:stretch>
                  <a:fillRect l="-3115" t="-3315" r="-9346" b="-27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Đồ họa 17" descr="Mũi tên cong nhẹ">
            <a:extLst>
              <a:ext uri="{FF2B5EF4-FFF2-40B4-BE49-F238E27FC236}">
                <a16:creationId xmlns:a16="http://schemas.microsoft.com/office/drawing/2014/main" id="{28CD9E2A-28B1-418D-8E16-4B9E285A633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366133" y="184470"/>
            <a:ext cx="567648" cy="567648"/>
          </a:xfrm>
          <a:prstGeom prst="rect">
            <a:avLst/>
          </a:prstGeom>
        </p:spPr>
      </p:pic>
      <p:pic>
        <p:nvPicPr>
          <p:cNvPr id="21" name="Đồ họa 20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F6B4951-61EF-48C8-8D74-6A93B35CC8C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756533" y="225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42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2" grpId="0"/>
      <p:bldP spid="2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6F5EA8A-9606-49E8-A6C1-A8B5A5882F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70" t="22972" r="30964" b="17591"/>
          <a:stretch/>
        </p:blipFill>
        <p:spPr>
          <a:xfrm rot="21264695">
            <a:off x="7941506" y="941714"/>
            <a:ext cx="2269660" cy="2227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8B5DB3-BB88-4EF0-99E0-226FF9887F2A}"/>
              </a:ext>
            </a:extLst>
          </p:cNvPr>
          <p:cNvSpPr txBox="1"/>
          <p:nvPr/>
        </p:nvSpPr>
        <p:spPr>
          <a:xfrm>
            <a:off x="391100" y="799220"/>
            <a:ext cx="8097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 màu biểu thị phân số đã cho ở bên cạnh hình sau: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409E2B-8B65-406B-8D74-E2E026F42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1093505"/>
              </p:ext>
            </p:extLst>
          </p:nvPr>
        </p:nvGraphicFramePr>
        <p:xfrm>
          <a:off x="1877768" y="1543471"/>
          <a:ext cx="2562032" cy="1373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54">
                  <a:extLst>
                    <a:ext uri="{9D8B030D-6E8A-4147-A177-3AD203B41FA5}">
                      <a16:colId xmlns:a16="http://schemas.microsoft.com/office/drawing/2014/main" val="2391312277"/>
                    </a:ext>
                  </a:extLst>
                </a:gridCol>
                <a:gridCol w="320254">
                  <a:extLst>
                    <a:ext uri="{9D8B030D-6E8A-4147-A177-3AD203B41FA5}">
                      <a16:colId xmlns:a16="http://schemas.microsoft.com/office/drawing/2014/main" val="1822112059"/>
                    </a:ext>
                  </a:extLst>
                </a:gridCol>
                <a:gridCol w="320254">
                  <a:extLst>
                    <a:ext uri="{9D8B030D-6E8A-4147-A177-3AD203B41FA5}">
                      <a16:colId xmlns:a16="http://schemas.microsoft.com/office/drawing/2014/main" val="2104248794"/>
                    </a:ext>
                  </a:extLst>
                </a:gridCol>
                <a:gridCol w="320254">
                  <a:extLst>
                    <a:ext uri="{9D8B030D-6E8A-4147-A177-3AD203B41FA5}">
                      <a16:colId xmlns:a16="http://schemas.microsoft.com/office/drawing/2014/main" val="497278317"/>
                    </a:ext>
                  </a:extLst>
                </a:gridCol>
                <a:gridCol w="320254">
                  <a:extLst>
                    <a:ext uri="{9D8B030D-6E8A-4147-A177-3AD203B41FA5}">
                      <a16:colId xmlns:a16="http://schemas.microsoft.com/office/drawing/2014/main" val="1364198695"/>
                    </a:ext>
                  </a:extLst>
                </a:gridCol>
                <a:gridCol w="320254">
                  <a:extLst>
                    <a:ext uri="{9D8B030D-6E8A-4147-A177-3AD203B41FA5}">
                      <a16:colId xmlns:a16="http://schemas.microsoft.com/office/drawing/2014/main" val="1361758684"/>
                    </a:ext>
                  </a:extLst>
                </a:gridCol>
                <a:gridCol w="320254">
                  <a:extLst>
                    <a:ext uri="{9D8B030D-6E8A-4147-A177-3AD203B41FA5}">
                      <a16:colId xmlns:a16="http://schemas.microsoft.com/office/drawing/2014/main" val="437704482"/>
                    </a:ext>
                  </a:extLst>
                </a:gridCol>
                <a:gridCol w="320254">
                  <a:extLst>
                    <a:ext uri="{9D8B030D-6E8A-4147-A177-3AD203B41FA5}">
                      <a16:colId xmlns:a16="http://schemas.microsoft.com/office/drawing/2014/main" val="3787921184"/>
                    </a:ext>
                  </a:extLst>
                </a:gridCol>
              </a:tblGrid>
              <a:tr h="4579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64810"/>
                  </a:ext>
                </a:extLst>
              </a:tr>
              <a:tr h="4579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978180"/>
                  </a:ext>
                </a:extLst>
              </a:tr>
              <a:tr h="4579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2921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3434A9-CAA2-44AC-B614-2B013DEACADE}"/>
              </a:ext>
            </a:extLst>
          </p:cNvPr>
          <p:cNvSpPr txBox="1"/>
          <p:nvPr/>
        </p:nvSpPr>
        <p:spPr>
          <a:xfrm>
            <a:off x="610279" y="1475890"/>
            <a:ext cx="480391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a/</a:t>
            </a:r>
            <a:endParaRPr lang="en-US" sz="24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62C8FD-D97B-437A-8C59-6BD79F43D167}"/>
                  </a:ext>
                </a:extLst>
              </p:cNvPr>
              <p:cNvSpPr txBox="1"/>
              <p:nvPr/>
            </p:nvSpPr>
            <p:spPr>
              <a:xfrm>
                <a:off x="1092269" y="1619480"/>
                <a:ext cx="476480" cy="781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62C8FD-D97B-437A-8C59-6BD79F43D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69" y="1619480"/>
                <a:ext cx="476480" cy="781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5D78479-BF26-472E-8FB1-9B965DCD0418}"/>
              </a:ext>
            </a:extLst>
          </p:cNvPr>
          <p:cNvSpPr txBox="1"/>
          <p:nvPr/>
        </p:nvSpPr>
        <p:spPr>
          <a:xfrm>
            <a:off x="6484713" y="1330835"/>
            <a:ext cx="480391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24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6A537F-8F01-4786-8F7E-72A3576E7958}"/>
                  </a:ext>
                </a:extLst>
              </p:cNvPr>
              <p:cNvSpPr txBox="1"/>
              <p:nvPr/>
            </p:nvSpPr>
            <p:spPr>
              <a:xfrm>
                <a:off x="6966703" y="1474425"/>
                <a:ext cx="476480" cy="793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6A537F-8F01-4786-8F7E-72A3576E7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703" y="1474425"/>
                <a:ext cx="476480" cy="793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9CAB18C-454F-4316-BA31-3BA3D5BA5B0E}"/>
              </a:ext>
            </a:extLst>
          </p:cNvPr>
          <p:cNvSpPr txBox="1"/>
          <p:nvPr/>
        </p:nvSpPr>
        <p:spPr>
          <a:xfrm>
            <a:off x="610278" y="4390974"/>
            <a:ext cx="480391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F46CF8-CEBE-4A45-8420-522676ED16BB}"/>
                  </a:ext>
                </a:extLst>
              </p:cNvPr>
              <p:cNvSpPr txBox="1"/>
              <p:nvPr/>
            </p:nvSpPr>
            <p:spPr>
              <a:xfrm>
                <a:off x="1090670" y="4482118"/>
                <a:ext cx="476480" cy="783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4F46CF8-CEBE-4A45-8420-522676ED1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670" y="4482118"/>
                <a:ext cx="476480" cy="7837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661D76AB-44D4-47D7-8BBC-7B706DF8D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311893"/>
              </p:ext>
            </p:extLst>
          </p:nvPr>
        </p:nvGraphicFramePr>
        <p:xfrm>
          <a:off x="2432130" y="4099973"/>
          <a:ext cx="1679108" cy="1668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77">
                  <a:extLst>
                    <a:ext uri="{9D8B030D-6E8A-4147-A177-3AD203B41FA5}">
                      <a16:colId xmlns:a16="http://schemas.microsoft.com/office/drawing/2014/main" val="4134805747"/>
                    </a:ext>
                  </a:extLst>
                </a:gridCol>
                <a:gridCol w="419777">
                  <a:extLst>
                    <a:ext uri="{9D8B030D-6E8A-4147-A177-3AD203B41FA5}">
                      <a16:colId xmlns:a16="http://schemas.microsoft.com/office/drawing/2014/main" val="1411709037"/>
                    </a:ext>
                  </a:extLst>
                </a:gridCol>
                <a:gridCol w="419777">
                  <a:extLst>
                    <a:ext uri="{9D8B030D-6E8A-4147-A177-3AD203B41FA5}">
                      <a16:colId xmlns:a16="http://schemas.microsoft.com/office/drawing/2014/main" val="2802368770"/>
                    </a:ext>
                  </a:extLst>
                </a:gridCol>
                <a:gridCol w="419777">
                  <a:extLst>
                    <a:ext uri="{9D8B030D-6E8A-4147-A177-3AD203B41FA5}">
                      <a16:colId xmlns:a16="http://schemas.microsoft.com/office/drawing/2014/main" val="3083346715"/>
                    </a:ext>
                  </a:extLst>
                </a:gridCol>
              </a:tblGrid>
              <a:tr h="4171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315213"/>
                  </a:ext>
                </a:extLst>
              </a:tr>
              <a:tr h="4171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0046488"/>
                  </a:ext>
                </a:extLst>
              </a:tr>
              <a:tr h="4171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521989"/>
                  </a:ext>
                </a:extLst>
              </a:tr>
              <a:tr h="4171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894101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4A09391-DB9B-4953-8D60-C1B73845581E}"/>
              </a:ext>
            </a:extLst>
          </p:cNvPr>
          <p:cNvSpPr txBox="1"/>
          <p:nvPr/>
        </p:nvSpPr>
        <p:spPr>
          <a:xfrm>
            <a:off x="132201" y="170473"/>
            <a:ext cx="11732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LUYỆN TẬP 2:</a:t>
            </a:r>
            <a:r>
              <a:rPr lang="nl-NL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 Phát phiếu học tập cho học sinh làm theo nhóm )</a:t>
            </a:r>
            <a:endParaRPr lang="en-US" sz="24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" name="Table 22">
            <a:extLst>
              <a:ext uri="{FF2B5EF4-FFF2-40B4-BE49-F238E27FC236}">
                <a16:creationId xmlns:a16="http://schemas.microsoft.com/office/drawing/2014/main" id="{24C66444-BB11-45AE-8D9F-81BBC7243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897643"/>
              </p:ext>
            </p:extLst>
          </p:nvPr>
        </p:nvGraphicFramePr>
        <p:xfrm>
          <a:off x="8243219" y="3602516"/>
          <a:ext cx="2133033" cy="2165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19">
                  <a:extLst>
                    <a:ext uri="{9D8B030D-6E8A-4147-A177-3AD203B41FA5}">
                      <a16:colId xmlns:a16="http://schemas.microsoft.com/office/drawing/2014/main" val="20163736"/>
                    </a:ext>
                  </a:extLst>
                </a:gridCol>
                <a:gridCol w="304719">
                  <a:extLst>
                    <a:ext uri="{9D8B030D-6E8A-4147-A177-3AD203B41FA5}">
                      <a16:colId xmlns:a16="http://schemas.microsoft.com/office/drawing/2014/main" val="2471823875"/>
                    </a:ext>
                  </a:extLst>
                </a:gridCol>
                <a:gridCol w="304719">
                  <a:extLst>
                    <a:ext uri="{9D8B030D-6E8A-4147-A177-3AD203B41FA5}">
                      <a16:colId xmlns:a16="http://schemas.microsoft.com/office/drawing/2014/main" val="2455680714"/>
                    </a:ext>
                  </a:extLst>
                </a:gridCol>
                <a:gridCol w="304719">
                  <a:extLst>
                    <a:ext uri="{9D8B030D-6E8A-4147-A177-3AD203B41FA5}">
                      <a16:colId xmlns:a16="http://schemas.microsoft.com/office/drawing/2014/main" val="2536325969"/>
                    </a:ext>
                  </a:extLst>
                </a:gridCol>
                <a:gridCol w="304719">
                  <a:extLst>
                    <a:ext uri="{9D8B030D-6E8A-4147-A177-3AD203B41FA5}">
                      <a16:colId xmlns:a16="http://schemas.microsoft.com/office/drawing/2014/main" val="2232782628"/>
                    </a:ext>
                  </a:extLst>
                </a:gridCol>
                <a:gridCol w="304719">
                  <a:extLst>
                    <a:ext uri="{9D8B030D-6E8A-4147-A177-3AD203B41FA5}">
                      <a16:colId xmlns:a16="http://schemas.microsoft.com/office/drawing/2014/main" val="2486544089"/>
                    </a:ext>
                  </a:extLst>
                </a:gridCol>
                <a:gridCol w="304719">
                  <a:extLst>
                    <a:ext uri="{9D8B030D-6E8A-4147-A177-3AD203B41FA5}">
                      <a16:colId xmlns:a16="http://schemas.microsoft.com/office/drawing/2014/main" val="1985413811"/>
                    </a:ext>
                  </a:extLst>
                </a:gridCol>
              </a:tblGrid>
              <a:tr h="216596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45066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19B3B82-62A2-4DC8-B5D5-2F7732D53A69}"/>
              </a:ext>
            </a:extLst>
          </p:cNvPr>
          <p:cNvSpPr txBox="1"/>
          <p:nvPr/>
        </p:nvSpPr>
        <p:spPr>
          <a:xfrm>
            <a:off x="6553887" y="4610731"/>
            <a:ext cx="480391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d/</a:t>
            </a:r>
            <a:endParaRPr lang="en-US" sz="24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5BD06B-A5B1-4B56-99E2-D335F4BBAC5C}"/>
                  </a:ext>
                </a:extLst>
              </p:cNvPr>
              <p:cNvSpPr txBox="1"/>
              <p:nvPr/>
            </p:nvSpPr>
            <p:spPr>
              <a:xfrm>
                <a:off x="7060783" y="4595859"/>
                <a:ext cx="476480" cy="784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5BD06B-A5B1-4B56-99E2-D335F4BBA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783" y="4595859"/>
                <a:ext cx="476480" cy="7848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Đồ họa 17" descr="Mũi tên cong nhẹ">
            <a:extLst>
              <a:ext uri="{FF2B5EF4-FFF2-40B4-BE49-F238E27FC236}">
                <a16:creationId xmlns:a16="http://schemas.microsoft.com/office/drawing/2014/main" id="{62A16BA5-CECF-4371-9F64-CD6063EE800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366133" y="184470"/>
            <a:ext cx="567648" cy="567648"/>
          </a:xfrm>
          <a:prstGeom prst="rect">
            <a:avLst/>
          </a:prstGeom>
        </p:spPr>
      </p:pic>
      <p:pic>
        <p:nvPicPr>
          <p:cNvPr id="22" name="Đồ họa 21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472055-947A-4326-B98C-C626BE6CF5A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756533" y="2253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700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D6656D-A2BB-4259-8D8C-41846355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t="63304" r="8894" b="31400"/>
          <a:stretch>
            <a:fillRect/>
          </a:stretch>
        </p:blipFill>
        <p:spPr bwMode="auto">
          <a:xfrm>
            <a:off x="1567959" y="733817"/>
            <a:ext cx="9056082" cy="9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id="{2AA4C3E1-7DC1-4D49-A8C3-2FA2751B840A}"/>
              </a:ext>
            </a:extLst>
          </p:cNvPr>
          <p:cNvSpPr txBox="1"/>
          <p:nvPr/>
        </p:nvSpPr>
        <p:spPr>
          <a:xfrm>
            <a:off x="653348" y="179971"/>
            <a:ext cx="1088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A7F47-634B-4C9E-997B-178A72E2D9FD}"/>
                  </a:ext>
                </a:extLst>
              </p:cNvPr>
              <p:cNvSpPr txBox="1"/>
              <p:nvPr/>
            </p:nvSpPr>
            <p:spPr>
              <a:xfrm>
                <a:off x="2713220" y="1834639"/>
                <a:ext cx="4666032" cy="6190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𝐸𝐹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𝐺𝐻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.…………… . . . . 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AA7F47-634B-4C9E-997B-178A72E2D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220" y="1834639"/>
                <a:ext cx="4666032" cy="619080"/>
              </a:xfrm>
              <a:prstGeom prst="rect">
                <a:avLst/>
              </a:prstGeom>
              <a:blipFill>
                <a:blip r:embed="rId5"/>
                <a:stretch>
                  <a:fillRect l="-1958" r="-2480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EDDA11-00A4-43CE-8C4C-EC4D8E8EE488}"/>
                  </a:ext>
                </a:extLst>
              </p:cNvPr>
              <p:cNvSpPr txBox="1"/>
              <p:nvPr/>
            </p:nvSpPr>
            <p:spPr>
              <a:xfrm>
                <a:off x="2713220" y="2791228"/>
                <a:ext cx="4513632" cy="654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𝑀𝑁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𝑃𝑄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 . . . . .…………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EDDA11-00A4-43CE-8C4C-EC4D8E8EE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220" y="2791228"/>
                <a:ext cx="4513632" cy="654988"/>
              </a:xfrm>
              <a:prstGeom prst="rect">
                <a:avLst/>
              </a:prstGeom>
              <a:blipFill>
                <a:blip r:embed="rId6"/>
                <a:stretch>
                  <a:fillRect l="-2024" b="-28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CAFCD-103F-4E11-ADB9-29D6275E41CA}"/>
                  </a:ext>
                </a:extLst>
              </p:cNvPr>
              <p:cNvSpPr txBox="1"/>
              <p:nvPr/>
            </p:nvSpPr>
            <p:spPr>
              <a:xfrm>
                <a:off x="2713220" y="3783725"/>
                <a:ext cx="4513632" cy="618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𝐸𝐹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. . . . .……………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20CAFCD-103F-4E11-ADB9-29D6275E4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220" y="3783725"/>
                <a:ext cx="4513632" cy="618567"/>
              </a:xfrm>
              <a:prstGeom prst="rect">
                <a:avLst/>
              </a:prstGeom>
              <a:blipFill>
                <a:blip r:embed="rId7"/>
                <a:stretch>
                  <a:fillRect l="-2024" r="-40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74FBEB-F266-4AFE-84DF-A4E96BADE98B}"/>
                  </a:ext>
                </a:extLst>
              </p:cNvPr>
              <p:cNvSpPr txBox="1"/>
              <p:nvPr/>
            </p:nvSpPr>
            <p:spPr>
              <a:xfrm>
                <a:off x="2713220" y="4739801"/>
                <a:ext cx="4666032" cy="6188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𝐾𝐼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𝐺𝐻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. . . . ……………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274FBEB-F266-4AFE-84DF-A4E96BADE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220" y="4739801"/>
                <a:ext cx="4666032" cy="618824"/>
              </a:xfrm>
              <a:prstGeom prst="rect">
                <a:avLst/>
              </a:prstGeom>
              <a:blipFill>
                <a:blip r:embed="rId8"/>
                <a:stretch>
                  <a:fillRect l="-1958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DCC3433-E91F-40D4-B087-A7FC7003C2DA}"/>
              </a:ext>
            </a:extLst>
          </p:cNvPr>
          <p:cNvSpPr txBox="1"/>
          <p:nvPr/>
        </p:nvSpPr>
        <p:spPr>
          <a:xfrm>
            <a:off x="4805297" y="1887366"/>
            <a:ext cx="2421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AB.GH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CD.EF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FADD8-9B8B-4C9B-9F81-7ED075014C18}"/>
              </a:ext>
            </a:extLst>
          </p:cNvPr>
          <p:cNvSpPr txBox="1"/>
          <p:nvPr/>
        </p:nvSpPr>
        <p:spPr>
          <a:xfrm>
            <a:off x="4652898" y="2849241"/>
            <a:ext cx="18619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9.MN = 4.PQ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443F39-CD7B-4CC4-BC08-7AAD9313ADE9}"/>
              </a:ext>
            </a:extLst>
          </p:cNvPr>
          <p:cNvSpPr txBox="1"/>
          <p:nvPr/>
        </p:nvSpPr>
        <p:spPr>
          <a:xfrm>
            <a:off x="4652897" y="3811116"/>
            <a:ext cx="2726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2.AB = 3.EF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8F122-BCE5-4736-9592-DB3CBB529F2E}"/>
              </a:ext>
            </a:extLst>
          </p:cNvPr>
          <p:cNvSpPr txBox="1"/>
          <p:nvPr/>
        </p:nvSpPr>
        <p:spPr>
          <a:xfrm>
            <a:off x="4652897" y="4772990"/>
            <a:ext cx="27263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7.KI = 13.GH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1FFF3E-A936-4AFA-A720-D3A8039325D1}"/>
              </a:ext>
            </a:extLst>
          </p:cNvPr>
          <p:cNvSpPr txBox="1"/>
          <p:nvPr/>
        </p:nvSpPr>
        <p:spPr>
          <a:xfrm flipH="1">
            <a:off x="11202637" y="0"/>
            <a:ext cx="6720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u="sng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3600" b="1" u="sng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endParaRPr lang="en-US" sz="3600" dirty="0">
              <a:solidFill>
                <a:srgbClr val="92D050"/>
              </a:solidFill>
            </a:endParaRPr>
          </a:p>
        </p:txBody>
      </p:sp>
      <p:pic>
        <p:nvPicPr>
          <p:cNvPr id="17" name="Đồ họa 16" descr="Mũi tên cong nhẹ">
            <a:extLst>
              <a:ext uri="{FF2B5EF4-FFF2-40B4-BE49-F238E27FC236}">
                <a16:creationId xmlns:a16="http://schemas.microsoft.com/office/drawing/2014/main" id="{D94F7C4A-6E80-4E03-86BA-893D969BE4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38651" y="672504"/>
            <a:ext cx="567648" cy="567648"/>
          </a:xfrm>
          <a:prstGeom prst="rect">
            <a:avLst/>
          </a:prstGeom>
        </p:spPr>
      </p:pic>
      <p:pic>
        <p:nvPicPr>
          <p:cNvPr id="18" name="Đồ họa 17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9118CA3-DAEC-4FA9-A4D6-B72FFA1DF2F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897837" y="67250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6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32A7C6FF-8099-4FC3-A20A-53EE08CCC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t="63304" r="8894" b="31400"/>
          <a:stretch>
            <a:fillRect/>
          </a:stretch>
        </p:blipFill>
        <p:spPr bwMode="auto">
          <a:xfrm>
            <a:off x="1567959" y="694062"/>
            <a:ext cx="9056082" cy="82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id="{0B67DCFD-18C4-4863-A809-EF53A347C29A}"/>
              </a:ext>
            </a:extLst>
          </p:cNvPr>
          <p:cNvSpPr txBox="1"/>
          <p:nvPr/>
        </p:nvSpPr>
        <p:spPr>
          <a:xfrm>
            <a:off x="418641" y="143220"/>
            <a:ext cx="705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MỞ RỘNG: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Áp</a:t>
            </a: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dụng phân số bằng nhau tìm x 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50186-76E4-40E1-A276-B953711CFD5D}"/>
                  </a:ext>
                </a:extLst>
              </p:cNvPr>
              <p:cNvSpPr txBox="1"/>
              <p:nvPr/>
            </p:nvSpPr>
            <p:spPr>
              <a:xfrm>
                <a:off x="1567959" y="671334"/>
                <a:ext cx="4744706" cy="616964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50186-76E4-40E1-A276-B953711CF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59" y="671334"/>
                <a:ext cx="4744706" cy="616964"/>
              </a:xfrm>
              <a:prstGeom prst="rect">
                <a:avLst/>
              </a:prstGeom>
              <a:blipFill>
                <a:blip r:embed="rId5"/>
                <a:stretch>
                  <a:fillRect l="-1529" b="-560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30B1642-0C45-44D5-82BA-E33F3765E571}"/>
              </a:ext>
            </a:extLst>
          </p:cNvPr>
          <p:cNvSpPr txBox="1"/>
          <p:nvPr/>
        </p:nvSpPr>
        <p:spPr>
          <a:xfrm>
            <a:off x="418641" y="650113"/>
            <a:ext cx="1217403" cy="579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Ví dụ:</a:t>
            </a:r>
            <a:endParaRPr lang="en-US" sz="2400" u="sng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CF2DFF-166F-47C2-9394-7F9DC51F1658}"/>
              </a:ext>
            </a:extLst>
          </p:cNvPr>
          <p:cNvSpPr txBox="1"/>
          <p:nvPr/>
        </p:nvSpPr>
        <p:spPr>
          <a:xfrm flipH="1">
            <a:off x="6850655" y="-22969"/>
            <a:ext cx="6720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b="1" u="sng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</a:t>
            </a:r>
            <a:r>
              <a:rPr lang="nl-NL" sz="2400" b="1" u="sng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endParaRPr lang="en-US" sz="240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202064E-72FF-4358-8F9C-C612B500983D}"/>
                  </a:ext>
                </a:extLst>
              </p:cNvPr>
              <p:cNvSpPr txBox="1"/>
              <p:nvPr/>
            </p:nvSpPr>
            <p:spPr>
              <a:xfrm>
                <a:off x="6974450" y="667653"/>
                <a:ext cx="4253948" cy="151092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Ta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=&gt; 5.x = -6.2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=&gt; 	x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A202064E-72FF-4358-8F9C-C612B5009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450" y="667653"/>
                <a:ext cx="4253948" cy="1510926"/>
              </a:xfrm>
              <a:prstGeom prst="rect">
                <a:avLst/>
              </a:prstGeom>
              <a:blipFill>
                <a:blip r:embed="rId6"/>
                <a:stretch>
                  <a:fillRect l="-2149" b="-323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5">
                <a:extLst>
                  <a:ext uri="{FF2B5EF4-FFF2-40B4-BE49-F238E27FC236}">
                    <a16:creationId xmlns:a16="http://schemas.microsoft.com/office/drawing/2014/main" id="{8292DEB3-CD9B-41F1-8369-2AA25D74B334}"/>
                  </a:ext>
                </a:extLst>
              </p:cNvPr>
              <p:cNvSpPr txBox="1"/>
              <p:nvPr/>
            </p:nvSpPr>
            <p:spPr>
              <a:xfrm>
                <a:off x="1567959" y="2793489"/>
                <a:ext cx="4744706" cy="616964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5">
                <a:extLst>
                  <a:ext uri="{FF2B5EF4-FFF2-40B4-BE49-F238E27FC236}">
                    <a16:creationId xmlns:a16="http://schemas.microsoft.com/office/drawing/2014/main" id="{8292DEB3-CD9B-41F1-8369-2AA25D74B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59" y="2793489"/>
                <a:ext cx="4744706" cy="616964"/>
              </a:xfrm>
              <a:prstGeom prst="rect">
                <a:avLst/>
              </a:prstGeom>
              <a:blipFill>
                <a:blip r:embed="rId7"/>
                <a:stretch>
                  <a:fillRect l="-1529" b="-560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A4E888C2-DF2A-4CBF-A312-661FB9E2F0F0}"/>
                  </a:ext>
                </a:extLst>
              </p:cNvPr>
              <p:cNvSpPr txBox="1"/>
              <p:nvPr/>
            </p:nvSpPr>
            <p:spPr>
              <a:xfrm>
                <a:off x="6850655" y="2319754"/>
                <a:ext cx="4253948" cy="151092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Giải: Ta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=&gt; 5.2x = -6.3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=&gt; 	x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A4E888C2-DF2A-4CBF-A312-661FB9E2F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655" y="2319754"/>
                <a:ext cx="4253948" cy="1510926"/>
              </a:xfrm>
              <a:prstGeom prst="rect">
                <a:avLst/>
              </a:prstGeom>
              <a:blipFill>
                <a:blip r:embed="rId8"/>
                <a:stretch>
                  <a:fillRect l="-2292" b="-323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5">
                <a:extLst>
                  <a:ext uri="{FF2B5EF4-FFF2-40B4-BE49-F238E27FC236}">
                    <a16:creationId xmlns:a16="http://schemas.microsoft.com/office/drawing/2014/main" id="{545623BB-490E-44D2-87F3-44E45A6DAD76}"/>
                  </a:ext>
                </a:extLst>
              </p:cNvPr>
              <p:cNvSpPr txBox="1"/>
              <p:nvPr/>
            </p:nvSpPr>
            <p:spPr>
              <a:xfrm>
                <a:off x="1567959" y="4231349"/>
                <a:ext cx="4744706" cy="616964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15">
                <a:extLst>
                  <a:ext uri="{FF2B5EF4-FFF2-40B4-BE49-F238E27FC236}">
                    <a16:creationId xmlns:a16="http://schemas.microsoft.com/office/drawing/2014/main" id="{545623BB-490E-44D2-87F3-44E45A6DA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959" y="4231349"/>
                <a:ext cx="4744706" cy="616964"/>
              </a:xfrm>
              <a:prstGeom prst="rect">
                <a:avLst/>
              </a:prstGeom>
              <a:blipFill>
                <a:blip r:embed="rId9"/>
                <a:stretch>
                  <a:fillRect l="-1529" b="-5607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09BBA4F-949A-4638-9557-E136C4187F0B}"/>
                  </a:ext>
                </a:extLst>
              </p:cNvPr>
              <p:cNvSpPr txBox="1"/>
              <p:nvPr/>
            </p:nvSpPr>
            <p:spPr>
              <a:xfrm>
                <a:off x="6850655" y="3943146"/>
                <a:ext cx="4253948" cy="129407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Giải: Ta </a:t>
                </a:r>
                <a:r>
                  <a:rPr 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GB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-5.2 = 1.(3+x)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=&gt; 	x    = -7</a:t>
                </a:r>
                <a:endParaRPr lang="vi-V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109BBA4F-949A-4638-9557-E136C4187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0655" y="3943146"/>
                <a:ext cx="4253948" cy="1294072"/>
              </a:xfrm>
              <a:prstGeom prst="rect">
                <a:avLst/>
              </a:prstGeom>
              <a:blipFill>
                <a:blip r:embed="rId10"/>
                <a:stretch>
                  <a:fillRect l="-2292" b="-754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2BD6C15-7964-4FE9-AE47-5B1F5B261261}"/>
              </a:ext>
            </a:extLst>
          </p:cNvPr>
          <p:cNvSpPr/>
          <p:nvPr/>
        </p:nvSpPr>
        <p:spPr>
          <a:xfrm>
            <a:off x="6850655" y="702367"/>
            <a:ext cx="3499293" cy="139660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2D46388E-B828-40E2-A685-E2391F376A12}"/>
              </a:ext>
            </a:extLst>
          </p:cNvPr>
          <p:cNvSpPr/>
          <p:nvPr/>
        </p:nvSpPr>
        <p:spPr>
          <a:xfrm>
            <a:off x="6738011" y="2364329"/>
            <a:ext cx="3499293" cy="139660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CE119F99-3952-4D57-BCFD-ACD7C2B98700}"/>
              </a:ext>
            </a:extLst>
          </p:cNvPr>
          <p:cNvSpPr/>
          <p:nvPr/>
        </p:nvSpPr>
        <p:spPr>
          <a:xfrm>
            <a:off x="6850654" y="3943146"/>
            <a:ext cx="3499293" cy="139660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330C2998-A3C9-4B72-A8DA-1AF284265B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9E148A1B-E63E-4133-A601-D2A5E5E74077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8" name="ISPRING_QUIZ_SHAPE2">
            <a:extLst>
              <a:ext uri="{FF2B5EF4-FFF2-40B4-BE49-F238E27FC236}">
                <a16:creationId xmlns:a16="http://schemas.microsoft.com/office/drawing/2014/main" id="{54B4E6E4-FE24-43D0-8BF7-FE0676127BC0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vi-VN" sz="3000" dirty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</a:t>
            </a:r>
            <a:r>
              <a:rPr lang="vi-VN" sz="3000" dirty="0" err="1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Quick</a:t>
            </a:r>
            <a:r>
              <a:rPr lang="vi-VN" sz="3000" dirty="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vi-VN" sz="3000" dirty="0" err="1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test</a:t>
            </a:r>
            <a:endParaRPr lang="vi-VN" sz="3000" dirty="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" name="ISPRING_QUIZ_SHAPE3">
            <a:extLst>
              <a:ext uri="{FF2B5EF4-FFF2-40B4-BE49-F238E27FC236}">
                <a16:creationId xmlns:a16="http://schemas.microsoft.com/office/drawing/2014/main" id="{F7376A58-1E14-45E0-B4CA-E3EE04E70703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1" name="ISPRING_QUIZ_SHAPE4">
            <a:extLst>
              <a:ext uri="{FF2B5EF4-FFF2-40B4-BE49-F238E27FC236}">
                <a16:creationId xmlns:a16="http://schemas.microsoft.com/office/drawing/2014/main" id="{CE039B51-C82F-49D0-BC17-7E83347988CB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Are you ready?</a:t>
            </a:r>
            <a:endParaRPr lang="vi-VN" sz="2200" dirty="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6" name="Đồ họa 25" descr="Mũi tên cong nhẹ">
            <a:extLst>
              <a:ext uri="{FF2B5EF4-FFF2-40B4-BE49-F238E27FC236}">
                <a16:creationId xmlns:a16="http://schemas.microsoft.com/office/drawing/2014/main" id="{1092142A-97F3-45AD-A1AA-5B0209FAF5D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538651" y="672504"/>
            <a:ext cx="567648" cy="567648"/>
          </a:xfrm>
          <a:prstGeom prst="rect">
            <a:avLst/>
          </a:prstGeom>
        </p:spPr>
      </p:pic>
      <p:pic>
        <p:nvPicPr>
          <p:cNvPr id="27" name="Đồ họa 26" descr="Mũi tên cong ngược chiều kim đồng hồ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101E65B-ABDE-4361-94F6-585C1777AD3C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897837" y="67250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64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0" grpId="0" animBg="1"/>
      <p:bldP spid="22" grpId="0" animBg="1"/>
      <p:bldP spid="3" grpId="0" animBg="1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523EF5B-A4FE-4D54-8E47-E6C92FFF198B}"/>
  <p:tag name="ISPRING_PROJECT_VERSION" val="9.3"/>
  <p:tag name="ISPRING_PROJECT_FOLDER_UPDATED" val="1"/>
  <p:tag name="ISPRING_SCREEN_RECS_UPDATED" val="D:\HPlaptop\CHƯƠNG 5 PHAN SO\"/>
  <p:tag name="ISPRING_PRESENTATION_COURSE_TITLE" val="CHƯƠNG 5 PHAN SO"/>
  <p:tag name="ISPRING_LMS_API_VERSION" val="SCORM 2004 (2nd edition)"/>
  <p:tag name="ISPRING_ULTRA_SCORM_COURCE_TITLE" val="CHƯƠNG 5 BAI 1 PHAN SO"/>
  <p:tag name="ISPRING_ULTRA_SCORM_COURSE_ID" val="F8A5100D-DD14-4655-BD36-DC416C53B194"/>
  <p:tag name="ISPRING_CMI5_LAUNCH_METHOD" val="any window"/>
  <p:tag name="ISPRINGCLOUDFOLDERID" val="1"/>
  <p:tag name="ISPRINGONLINEFOLDERID" val="1"/>
  <p:tag name="ISPRING_OUTPUT_FOLDER" val="[[&quot;\uFFFD\uFFFD\uFFFDU{2C478363-7E12-4CCD-A0BE-6D69E1A4EE8F}&quot;,&quot;D:\\HPlaptop&quot;]]"/>
  <p:tag name="ISPRING_SCORM_RATE_SLIDES" val="0"/>
  <p:tag name="ISPRING_SCORM_PASSING_SCORE" val="80.000000"/>
  <p:tag name="ISPRING_CURRENT_PLAYER_ID" val="universal"/>
  <p:tag name="ISPRING_PRESENTATION_TITLE" val="CHƯƠNG 5 BAI 1 PHAN SO"/>
  <p:tag name="ISPRING_FIRST_PUBLISH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FOLDER" val="D:\HPlaptop\CHƯƠNG 5 BAI 1 PHAN SO\"/>
  <p:tag name="ISPRING_PRESENTATION_PATH" val="D:\HPlaptop\CHƯƠNG 5 BAI 1 PHAN SO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CEDE95-895C-4B28-8998-0D5C3BA85040}:276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D:\HPlaptop\CHƯƠNG 5 BAI 1 PHAN SO\quiz\quiz2.quiz"/>
  <p:tag name="ISPRING_QUIZ_RELATIVE_PATH" val="CHƯƠNG 5 BAI 1 PHAN SO\quiz\quiz2.qui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FA3B45-339A-4C02-BC12-13861252DD24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8D920C-50C8-48C3-80D4-D135324D2EAF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63CDC4-D971-4453-B490-63BA4D3501AF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639192-64C4-448C-B752-8EEBCD07DCFC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636BE3-CB4F-4A17-9CB5-F785158FA9CC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638A39-DC96-4C57-A162-86CD8BB5BE99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E36EF14-9AEB-48A5-98E9-66F23101F9AE}: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823DFB-8E4A-4B86-8DF2-F0A4F735A428}:2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1F4B63-6E78-4D89-9D44-4E7E83252774}:2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579</Words>
  <Application>Microsoft Office PowerPoint</Application>
  <PresentationFormat>Widescreen</PresentationFormat>
  <Paragraphs>129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Cambria Math</vt:lpstr>
      <vt:lpstr>Segoe UI</vt:lpstr>
      <vt:lpstr>Times New Roman</vt:lpstr>
      <vt:lpstr>VnBangkok</vt:lpstr>
      <vt:lpstr>Wingdings 2</vt:lpstr>
      <vt:lpstr>Office Theme</vt:lpstr>
      <vt:lpstr>CHƯƠNG 5: PHÂN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>OS</cp:lastModifiedBy>
  <cp:revision>1</cp:revision>
  <dcterms:created xsi:type="dcterms:W3CDTF">2021-08-08T07:43:08Z</dcterms:created>
  <dcterms:modified xsi:type="dcterms:W3CDTF">2026-01-07T22:42:17Z</dcterms:modified>
</cp:coreProperties>
</file>