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73" r:id="rId4"/>
    <p:sldId id="263" r:id="rId5"/>
    <p:sldId id="274" r:id="rId6"/>
    <p:sldId id="290" r:id="rId7"/>
    <p:sldId id="283" r:id="rId8"/>
    <p:sldId id="282" r:id="rId9"/>
    <p:sldId id="294" r:id="rId10"/>
    <p:sldId id="291" r:id="rId11"/>
    <p:sldId id="295" r:id="rId12"/>
    <p:sldId id="296" r:id="rId13"/>
    <p:sldId id="275" r:id="rId14"/>
    <p:sldId id="276" r:id="rId15"/>
    <p:sldId id="277" r:id="rId16"/>
    <p:sldId id="284" r:id="rId17"/>
    <p:sldId id="285" r:id="rId18"/>
    <p:sldId id="28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723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3" autoAdjust="0"/>
    <p:restoredTop sz="94660"/>
  </p:normalViewPr>
  <p:slideViewPr>
    <p:cSldViewPr snapToGrid="0">
      <p:cViewPr varScale="1">
        <p:scale>
          <a:sx n="73" d="100"/>
          <a:sy n="73" d="100"/>
        </p:scale>
        <p:origin x="49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11" Type="http://schemas.openxmlformats.org/officeDocument/2006/relationships/image" Target="../media/image33.wmf"/><Relationship Id="rId5" Type="http://schemas.openxmlformats.org/officeDocument/2006/relationships/image" Target="../media/image27.wmf"/><Relationship Id="rId10" Type="http://schemas.openxmlformats.org/officeDocument/2006/relationships/image" Target="../media/image32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6.wmf"/><Relationship Id="rId7" Type="http://schemas.openxmlformats.org/officeDocument/2006/relationships/image" Target="../media/image43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Relationship Id="rId9" Type="http://schemas.openxmlformats.org/officeDocument/2006/relationships/image" Target="../media/image4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7" Type="http://schemas.openxmlformats.org/officeDocument/2006/relationships/image" Target="../media/image70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48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7835-C3D6-4781-B90B-8D8206FA4696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08B6-0766-401D-AC14-889E70564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110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7835-C3D6-4781-B90B-8D8206FA4696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08B6-0766-401D-AC14-889E70564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548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7835-C3D6-4781-B90B-8D8206FA4696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08B6-0766-401D-AC14-889E70564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350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AA8FD2E8-CE03-4143-B7E1-E0E06E1D1E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2931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7835-C3D6-4781-B90B-8D8206FA4696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08B6-0766-401D-AC14-889E70564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1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7835-C3D6-4781-B90B-8D8206FA4696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08B6-0766-401D-AC14-889E70564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27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7835-C3D6-4781-B90B-8D8206FA4696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08B6-0766-401D-AC14-889E70564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00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7835-C3D6-4781-B90B-8D8206FA4696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08B6-0766-401D-AC14-889E70564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81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7835-C3D6-4781-B90B-8D8206FA4696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08B6-0766-401D-AC14-889E70564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241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7835-C3D6-4781-B90B-8D8206FA4696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08B6-0766-401D-AC14-889E70564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746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7835-C3D6-4781-B90B-8D8206FA4696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08B6-0766-401D-AC14-889E70564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887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67835-C3D6-4781-B90B-8D8206FA4696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A08B6-0766-401D-AC14-889E70564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31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67835-C3D6-4781-B90B-8D8206FA4696}" type="datetimeFigureOut">
              <a:rPr lang="en-US" smtClean="0"/>
              <a:pPr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A08B6-0766-401D-AC14-889E705648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0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10" Type="http://schemas.openxmlformats.org/officeDocument/2006/relationships/image" Target="../media/image63.png"/><Relationship Id="rId4" Type="http://schemas.openxmlformats.org/officeDocument/2006/relationships/image" Target="../media/image57.png"/><Relationship Id="rId9" Type="http://schemas.openxmlformats.org/officeDocument/2006/relationships/image" Target="../media/image6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9.bin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7.bin"/><Relationship Id="rId3" Type="http://schemas.openxmlformats.org/officeDocument/2006/relationships/oleObject" Target="../embeddings/oleObject4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27.wmf"/><Relationship Id="rId17" Type="http://schemas.openxmlformats.org/officeDocument/2006/relationships/image" Target="../media/image29.wmf"/><Relationship Id="rId25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image" Target="../media/image30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8.bin"/><Relationship Id="rId24" Type="http://schemas.openxmlformats.org/officeDocument/2006/relationships/oleObject" Target="../embeddings/oleObject16.bin"/><Relationship Id="rId5" Type="http://schemas.openxmlformats.org/officeDocument/2006/relationships/oleObject" Target="../embeddings/oleObject5.bin"/><Relationship Id="rId15" Type="http://schemas.openxmlformats.org/officeDocument/2006/relationships/image" Target="../media/image28.wmf"/><Relationship Id="rId23" Type="http://schemas.openxmlformats.org/officeDocument/2006/relationships/oleObject" Target="../embeddings/oleObject15.bin"/><Relationship Id="rId10" Type="http://schemas.openxmlformats.org/officeDocument/2006/relationships/image" Target="../media/image26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23.wmf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0.bin"/><Relationship Id="rId22" Type="http://schemas.openxmlformats.org/officeDocument/2006/relationships/image" Target="../media/image31.wmf"/><Relationship Id="rId27" Type="http://schemas.openxmlformats.org/officeDocument/2006/relationships/image" Target="../media/image3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41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37.wmf"/><Relationship Id="rId19" Type="http://schemas.openxmlformats.org/officeDocument/2006/relationships/image" Target="../media/image42.gi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44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34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oleObject" Target="../embeddings/oleObject35.bin"/><Relationship Id="rId7" Type="http://schemas.openxmlformats.org/officeDocument/2006/relationships/image" Target="../media/image6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6.wmf"/><Relationship Id="rId9" Type="http://schemas.openxmlformats.org/officeDocument/2006/relationships/image" Target="../media/image48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7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5" Type="http://schemas.openxmlformats.org/officeDocument/2006/relationships/oleObject" Target="../embeddings/oleObject44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8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71227" y="907223"/>
            <a:ext cx="519244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 THCS </a:t>
            </a:r>
            <a:r>
              <a:rPr lang="en-US" sz="3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VŨNG TÀU</a:t>
            </a:r>
            <a:endParaRPr lang="en-US" sz="3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53612" y="2232893"/>
            <a:ext cx="23903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 HỌC 6</a:t>
            </a:r>
            <a:endParaRPr lang="en-US" sz="3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01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662764" y="69346"/>
                <a:ext cx="2884077" cy="799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44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−36</m:t>
                        </m:r>
                      </m:den>
                    </m:f>
                  </m:oMath>
                </a14:m>
                <a:endParaRPr lang="en-US" sz="3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2764" y="69346"/>
                <a:ext cx="2884077" cy="799193"/>
              </a:xfrm>
              <a:prstGeom prst="rect">
                <a:avLst/>
              </a:prstGeom>
              <a:blipFill>
                <a:blip r:embed="rId2"/>
                <a:stretch>
                  <a:fillRect b="-9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84613" y="3347629"/>
                <a:ext cx="3238306" cy="791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44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−3. 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44.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396</m:t>
                        </m:r>
                      </m:den>
                    </m:f>
                  </m:oMath>
                </a14:m>
                <a:endParaRPr lang="en-US" sz="3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13" y="3347629"/>
                <a:ext cx="3238306" cy="791820"/>
              </a:xfrm>
              <a:prstGeom prst="rect">
                <a:avLst/>
              </a:prstGeom>
              <a:blipFill>
                <a:blip r:embed="rId3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/>
          <p:nvPr/>
        </p:nvCxnSpPr>
        <p:spPr>
          <a:xfrm>
            <a:off x="4876443" y="952775"/>
            <a:ext cx="0" cy="429655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243243" y="2178473"/>
                <a:ext cx="5551955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4=2².11</m:t>
                      </m:r>
                    </m:oMath>
                  </m:oMathPara>
                </a14:m>
                <a:endParaRPr lang="en-US" sz="2400" dirty="0" smtClean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  <a:p>
                <a:r>
                  <a:rPr lang="en-US" sz="24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18 = 2. 3²</a:t>
                </a:r>
              </a:p>
              <a:p>
                <a:r>
                  <a:rPr lang="en-US" sz="24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36 = 2² . 3²</a:t>
                </a:r>
              </a:p>
              <a:p>
                <a:r>
                  <a:rPr lang="en-US" sz="24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  <a:sym typeface="Wingdings" panose="05000000000000000000" pitchFamily="2" charset="2"/>
                  </a:rPr>
                  <a:t> BCNN(44,18,36) = 2². 3². 11 = 396</a:t>
                </a:r>
                <a:endParaRPr lang="en-US" sz="24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3243" y="2178473"/>
                <a:ext cx="5551955" cy="1569660"/>
              </a:xfrm>
              <a:prstGeom prst="rect">
                <a:avLst/>
              </a:prstGeom>
              <a:blipFill>
                <a:blip r:embed="rId4"/>
                <a:stretch>
                  <a:fillRect l="-1647" b="-81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5072462" y="866996"/>
            <a:ext cx="694875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Nhận</a:t>
            </a:r>
            <a:r>
              <a:rPr lang="en-US" sz="2800" b="1" u="sng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b="1" u="sng" dirty="0" err="1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xét</a:t>
            </a:r>
            <a:r>
              <a:rPr lang="en-US" sz="2800" b="1" u="sng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Viết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phân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có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mẫu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âm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thành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phân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có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mẫu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dương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rồi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áp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dụng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quy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tắc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540592" y="171417"/>
            <a:ext cx="5319032" cy="5989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VD3.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18672" y="1176733"/>
                <a:ext cx="2865708" cy="710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ó: </m:t>
                    </m:r>
                    <m:f>
                      <m:f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−36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endParaRPr lang="en-US" sz="28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72" y="1176733"/>
                <a:ext cx="2865708" cy="710451"/>
              </a:xfrm>
              <a:prstGeom prst="rect">
                <a:avLst/>
              </a:prstGeom>
              <a:blipFill>
                <a:blip r:embed="rId5"/>
                <a:stretch>
                  <a:fillRect t="-5983" b="-145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99420" y="2060081"/>
                <a:ext cx="4477023" cy="1106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44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;   </a:t>
                </a:r>
                <a:r>
                  <a:rPr lang="en-US" sz="28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MC: 396</a:t>
                </a:r>
              </a:p>
              <a:p>
                <a:r>
                  <a:rPr lang="en-US" sz="2000" dirty="0" smtClean="0">
                    <a:solidFill>
                      <a:srgbClr val="FFC0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&lt;9&gt;&lt;22&gt;&lt;11&gt;</a:t>
                </a:r>
                <a:endParaRPr lang="en-US" sz="2000" dirty="0">
                  <a:solidFill>
                    <a:srgbClr val="FFC0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420" y="2060081"/>
                <a:ext cx="4477023" cy="1106970"/>
              </a:xfrm>
              <a:prstGeom prst="rect">
                <a:avLst/>
              </a:prstGeom>
              <a:blipFill>
                <a:blip r:embed="rId6"/>
                <a:stretch>
                  <a:fillRect l="-1499" b="-82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21930" y="4282741"/>
                <a:ext cx="3238306" cy="791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−11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−11. 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22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18.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22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242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396</m:t>
                        </m:r>
                      </m:den>
                    </m:f>
                  </m:oMath>
                </a14:m>
                <a:endParaRPr lang="en-US" sz="3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930" y="4282741"/>
                <a:ext cx="3238306" cy="791820"/>
              </a:xfrm>
              <a:prstGeom prst="rect">
                <a:avLst/>
              </a:prstGeom>
              <a:blipFill>
                <a:blip r:embed="rId7"/>
                <a:stretch>
                  <a:fillRect b="-108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84613" y="5330894"/>
                <a:ext cx="3238306" cy="791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.11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36.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−55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396</m:t>
                        </m:r>
                      </m:den>
                    </m:f>
                  </m:oMath>
                </a14:m>
                <a:endParaRPr lang="en-US" sz="3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13" y="5330894"/>
                <a:ext cx="3238306" cy="791820"/>
              </a:xfrm>
              <a:prstGeom prst="rect">
                <a:avLst/>
              </a:prstGeom>
              <a:blipFill>
                <a:blip r:embed="rId8"/>
                <a:stretch>
                  <a:fillRect b="-107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548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  <p:bldP spid="29" grpId="0"/>
      <p:bldP spid="30" grpId="0" animBg="1"/>
      <p:bldP spid="31" grpId="0" animBg="1"/>
      <p:bldP spid="33" grpId="0" animBg="1"/>
      <p:bldP spid="3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662764" y="69346"/>
                <a:ext cx="2884077" cy="799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;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−21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56</m:t>
                        </m:r>
                      </m:den>
                    </m:f>
                  </m:oMath>
                </a14:m>
                <a:endParaRPr lang="en-US" sz="3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2764" y="69346"/>
                <a:ext cx="2884077" cy="799193"/>
              </a:xfrm>
              <a:prstGeom prst="rect">
                <a:avLst/>
              </a:prstGeom>
              <a:blipFill>
                <a:blip r:embed="rId2"/>
                <a:stretch>
                  <a:fillRect b="-9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84613" y="3347629"/>
                <a:ext cx="3238306" cy="791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−3. 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.3 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48</m:t>
                        </m:r>
                      </m:den>
                    </m:f>
                  </m:oMath>
                </a14:m>
                <a:endParaRPr lang="en-US" sz="3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13" y="3347629"/>
                <a:ext cx="3238306" cy="791820"/>
              </a:xfrm>
              <a:prstGeom prst="rect">
                <a:avLst/>
              </a:prstGeom>
              <a:blipFill>
                <a:blip r:embed="rId3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/>
          <p:nvPr/>
        </p:nvCxnSpPr>
        <p:spPr>
          <a:xfrm>
            <a:off x="4876443" y="764437"/>
            <a:ext cx="0" cy="329919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5072462" y="866996"/>
            <a:ext cx="694875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Nhận</a:t>
            </a:r>
            <a:r>
              <a:rPr lang="en-US" sz="2800" b="1" u="sng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b="1" u="sng" dirty="0" err="1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xét</a:t>
            </a:r>
            <a:r>
              <a:rPr lang="en-US" sz="2800" b="1" u="sng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Trong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các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phân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đã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cho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phân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nào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chưa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tối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giản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thì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ta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nên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rút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gọn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phân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đó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rồi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mới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áp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dụng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quy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tắc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quy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đồng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mẫu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các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phân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28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540592" y="171417"/>
            <a:ext cx="5319032" cy="5989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18672" y="838063"/>
                <a:ext cx="2865708" cy="798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ó: 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−21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56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en-US" sz="3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72" y="838063"/>
                <a:ext cx="2865708" cy="798873"/>
              </a:xfrm>
              <a:prstGeom prst="rect">
                <a:avLst/>
              </a:prstGeom>
              <a:blipFill>
                <a:blip r:embed="rId4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399420" y="1721411"/>
                <a:ext cx="4477023" cy="11435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;   </a:t>
                </a:r>
                <a:r>
                  <a:rPr lang="en-US" sz="28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MC: 48</a:t>
                </a:r>
              </a:p>
              <a:p>
                <a:r>
                  <a:rPr lang="en-US" sz="2000" dirty="0" smtClean="0">
                    <a:solidFill>
                      <a:srgbClr val="FFC0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&lt;3&gt;&lt;2&gt;&lt;6&gt;</a:t>
                </a:r>
                <a:endParaRPr lang="en-US" sz="2000" dirty="0">
                  <a:solidFill>
                    <a:srgbClr val="FFC0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420" y="1721411"/>
                <a:ext cx="4477023" cy="1143518"/>
              </a:xfrm>
              <a:prstGeom prst="rect">
                <a:avLst/>
              </a:prstGeom>
              <a:blipFill>
                <a:blip r:embed="rId5"/>
                <a:stretch>
                  <a:fillRect l="-1499" b="-47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21930" y="4282741"/>
                <a:ext cx="3238306" cy="799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5. 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24.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48</m:t>
                        </m:r>
                      </m:den>
                    </m:f>
                  </m:oMath>
                </a14:m>
                <a:endParaRPr lang="en-US" sz="3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930" y="4282741"/>
                <a:ext cx="3238306" cy="799193"/>
              </a:xfrm>
              <a:prstGeom prst="rect">
                <a:avLst/>
              </a:prstGeom>
              <a:blipFill>
                <a:blip r:embed="rId6"/>
                <a:stretch>
                  <a:fillRect b="-91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84613" y="5330894"/>
                <a:ext cx="3238306" cy="791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.6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8.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−18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48</m:t>
                        </m:r>
                      </m:den>
                    </m:f>
                  </m:oMath>
                </a14:m>
                <a:endParaRPr lang="en-US" sz="3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13" y="5330894"/>
                <a:ext cx="3238306" cy="791820"/>
              </a:xfrm>
              <a:prstGeom prst="rect">
                <a:avLst/>
              </a:prstGeom>
              <a:blipFill>
                <a:blip r:embed="rId7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5907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9" grpId="0"/>
      <p:bldP spid="30" grpId="0" animBg="1"/>
      <p:bldP spid="31" grpId="0" animBg="1"/>
      <p:bldP spid="33" grpId="0" animBg="1"/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54993" y="806894"/>
                <a:ext cx="2897545" cy="799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solidFill>
                      <a:schemeClr val="bg1"/>
                    </a:solidFill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27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3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993" y="806894"/>
                <a:ext cx="2897545" cy="799193"/>
              </a:xfrm>
              <a:prstGeom prst="rect">
                <a:avLst/>
              </a:prstGeom>
              <a:blipFill>
                <a:blip r:embed="rId2"/>
                <a:stretch>
                  <a:fillRect l="-5474" b="-114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84613" y="3589419"/>
                <a:ext cx="3238306" cy="791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3. 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.27 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216</m:t>
                        </m:r>
                      </m:den>
                    </m:f>
                  </m:oMath>
                </a14:m>
                <a:endParaRPr lang="en-US" sz="3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613" y="3589419"/>
                <a:ext cx="3238306" cy="791820"/>
              </a:xfrm>
              <a:prstGeom prst="rect">
                <a:avLst/>
              </a:prstGeom>
              <a:blipFill>
                <a:blip r:embed="rId3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/>
          <p:nvPr/>
        </p:nvCxnSpPr>
        <p:spPr>
          <a:xfrm>
            <a:off x="3856774" y="2182114"/>
            <a:ext cx="0" cy="329919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"/>
          <p:cNvSpPr txBox="1">
            <a:spLocks noChangeArrowheads="1"/>
          </p:cNvSpPr>
          <p:nvPr/>
        </p:nvSpPr>
        <p:spPr>
          <a:xfrm>
            <a:off x="540591" y="171417"/>
            <a:ext cx="7455743" cy="5989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(29/SGK/Tr.19).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0" y="1469635"/>
                <a:ext cx="86037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ả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en-US" sz="3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469635"/>
                <a:ext cx="860372" cy="584775"/>
              </a:xfrm>
              <a:prstGeom prst="rect">
                <a:avLst/>
              </a:prstGeom>
              <a:blipFill>
                <a:blip r:embed="rId4"/>
                <a:stretch>
                  <a:fillRect r="-42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746010" y="2978614"/>
            <a:ext cx="14563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&lt;27&gt;   &lt;8&gt;</a:t>
            </a:r>
            <a:endParaRPr lang="en-US" sz="2000" dirty="0">
              <a:solidFill>
                <a:srgbClr val="FFC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61889" y="4516007"/>
                <a:ext cx="3238306" cy="799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5. 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27.</m:t>
                        </m:r>
                        <m:r>
                          <a:rPr lang="en-US" sz="3200" b="0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40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216</m:t>
                        </m:r>
                      </m:den>
                    </m:f>
                  </m:oMath>
                </a14:m>
                <a:endParaRPr lang="en-US" sz="3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889" y="4516007"/>
                <a:ext cx="3238306" cy="799193"/>
              </a:xfrm>
              <a:prstGeom prst="rect">
                <a:avLst/>
              </a:prstGeom>
              <a:blipFill>
                <a:blip r:embed="rId5"/>
                <a:stretch>
                  <a:fillRect b="-99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652538" y="806894"/>
                <a:ext cx="2393699" cy="7918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solidFill>
                      <a:schemeClr val="bg1"/>
                    </a:solidFill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3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2538" y="806894"/>
                <a:ext cx="2393699" cy="791820"/>
              </a:xfrm>
              <a:prstGeom prst="rect">
                <a:avLst/>
              </a:prstGeom>
              <a:blipFill>
                <a:blip r:embed="rId6"/>
                <a:stretch>
                  <a:fillRect l="-6361" b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983568" y="781502"/>
                <a:ext cx="2356376" cy="7907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solidFill>
                      <a:schemeClr val="bg1"/>
                    </a:solidFill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; - </a:t>
                </a:r>
                <a:r>
                  <a:rPr lang="en-US" sz="28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6;</a:t>
                </a:r>
                <a:endParaRPr lang="en-US" sz="28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3568" y="781502"/>
                <a:ext cx="2356376" cy="790794"/>
              </a:xfrm>
              <a:prstGeom prst="rect">
                <a:avLst/>
              </a:prstGeom>
              <a:blipFill>
                <a:blip r:embed="rId7"/>
                <a:stretch>
                  <a:fillRect l="-6736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21930" y="2182114"/>
                <a:ext cx="3300989" cy="7965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solidFill>
                      <a:schemeClr val="bg1"/>
                    </a:solidFill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27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MC: 216 </a:t>
                </a:r>
                <a:endParaRPr lang="en-US" sz="24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930" y="2182114"/>
                <a:ext cx="3300989" cy="796500"/>
              </a:xfrm>
              <a:prstGeom prst="rect">
                <a:avLst/>
              </a:prstGeom>
              <a:blipFill>
                <a:blip r:embed="rId8"/>
                <a:stretch>
                  <a:fillRect l="-4806" b="-114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071477" y="2171963"/>
                <a:ext cx="3467657" cy="7913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solidFill>
                      <a:schemeClr val="bg1"/>
                    </a:solidFill>
                  </a:rPr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MC: 225</a:t>
                </a:r>
                <a:endParaRPr lang="en-US" sz="24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1477" y="2171963"/>
                <a:ext cx="3467657" cy="791370"/>
              </a:xfrm>
              <a:prstGeom prst="rect">
                <a:avLst/>
              </a:prstGeom>
              <a:blipFill>
                <a:blip r:embed="rId9"/>
                <a:stretch>
                  <a:fillRect l="-4569" b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348943" y="2916962"/>
            <a:ext cx="14563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C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&lt;25&gt;   &lt;9&gt;</a:t>
            </a:r>
            <a:endParaRPr lang="en-US" sz="2000" dirty="0">
              <a:solidFill>
                <a:srgbClr val="FFC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7539134" y="2145834"/>
            <a:ext cx="0" cy="329919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014995" y="2055632"/>
                <a:ext cx="3387013" cy="7907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solidFill>
                      <a:schemeClr val="bg1"/>
                    </a:solidFill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; - </a:t>
                </a:r>
                <a:r>
                  <a:rPr lang="en-US" sz="28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6;   MC: 15</a:t>
                </a:r>
                <a:endParaRPr lang="en-US" sz="28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14995" y="2055632"/>
                <a:ext cx="3387013" cy="790794"/>
              </a:xfrm>
              <a:prstGeom prst="rect">
                <a:avLst/>
              </a:prstGeom>
              <a:blipFill>
                <a:blip r:embed="rId10"/>
                <a:stretch>
                  <a:fillRect l="-4685" b="-1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8109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0" grpId="0" animBg="1"/>
      <p:bldP spid="31" grpId="0"/>
      <p:bldP spid="33" grpId="0" animBg="1"/>
      <p:bldP spid="13" grpId="0" animBg="1"/>
      <p:bldP spid="14" grpId="0" animBg="1"/>
      <p:bldP spid="16" grpId="0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524000" y="0"/>
            <a:ext cx="2819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3200">
              <a:solidFill>
                <a:srgbClr val="000099"/>
              </a:solidFill>
              <a:latin typeface=".VnTifani HeavyH" panose="020B7200000000000000" pitchFamily="34" charset="0"/>
            </a:endParaRPr>
          </a:p>
        </p:txBody>
      </p:sp>
      <p:sp>
        <p:nvSpPr>
          <p:cNvPr id="27719" name="Text Box 71"/>
          <p:cNvSpPr txBox="1">
            <a:spLocks noChangeArrowheads="1"/>
          </p:cNvSpPr>
          <p:nvPr/>
        </p:nvSpPr>
        <p:spPr bwMode="auto">
          <a:xfrm>
            <a:off x="9585325" y="2763838"/>
            <a:ext cx="7344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solidFill>
                  <a:srgbClr val="FF3300"/>
                </a:solidFill>
              </a:rPr>
              <a:t>Đúng</a:t>
            </a:r>
          </a:p>
        </p:txBody>
      </p:sp>
      <p:sp>
        <p:nvSpPr>
          <p:cNvPr id="27720" name="Text Box 72"/>
          <p:cNvSpPr txBox="1">
            <a:spLocks noChangeArrowheads="1"/>
          </p:cNvSpPr>
          <p:nvPr/>
        </p:nvSpPr>
        <p:spPr bwMode="auto">
          <a:xfrm>
            <a:off x="9585325" y="5013325"/>
            <a:ext cx="7344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000">
                <a:solidFill>
                  <a:srgbClr val="FF3300"/>
                </a:solidFill>
              </a:rPr>
              <a:t>Đúng</a:t>
            </a:r>
          </a:p>
        </p:txBody>
      </p:sp>
      <p:grpSp>
        <p:nvGrpSpPr>
          <p:cNvPr id="27724" name="Group 76"/>
          <p:cNvGrpSpPr>
            <a:grpSpLocks/>
          </p:cNvGrpSpPr>
          <p:nvPr/>
        </p:nvGrpSpPr>
        <p:grpSpPr bwMode="auto">
          <a:xfrm>
            <a:off x="1524000" y="0"/>
            <a:ext cx="9448800" cy="6781800"/>
            <a:chOff x="0" y="0"/>
            <a:chExt cx="5952" cy="4272"/>
          </a:xfrm>
        </p:grpSpPr>
        <p:grpSp>
          <p:nvGrpSpPr>
            <p:cNvPr id="27723" name="Group 75"/>
            <p:cNvGrpSpPr>
              <a:grpSpLocks/>
            </p:cNvGrpSpPr>
            <p:nvPr/>
          </p:nvGrpSpPr>
          <p:grpSpPr bwMode="auto">
            <a:xfrm>
              <a:off x="0" y="624"/>
              <a:ext cx="5952" cy="3648"/>
              <a:chOff x="0" y="624"/>
              <a:chExt cx="5952" cy="3648"/>
            </a:xfrm>
          </p:grpSpPr>
          <p:grpSp>
            <p:nvGrpSpPr>
              <p:cNvPr id="27722" name="Group 74"/>
              <p:cNvGrpSpPr>
                <a:grpSpLocks/>
              </p:cNvGrpSpPr>
              <p:nvPr/>
            </p:nvGrpSpPr>
            <p:grpSpPr bwMode="auto">
              <a:xfrm>
                <a:off x="2040" y="840"/>
                <a:ext cx="1632" cy="648"/>
                <a:chOff x="2040" y="840"/>
                <a:chExt cx="1632" cy="648"/>
              </a:xfrm>
            </p:grpSpPr>
            <p:grpSp>
              <p:nvGrpSpPr>
                <p:cNvPr id="27689" name="Group 41"/>
                <p:cNvGrpSpPr>
                  <a:grpSpLocks/>
                </p:cNvGrpSpPr>
                <p:nvPr/>
              </p:nvGrpSpPr>
              <p:grpSpPr bwMode="auto">
                <a:xfrm>
                  <a:off x="2040" y="840"/>
                  <a:ext cx="1632" cy="648"/>
                  <a:chOff x="1612" y="840"/>
                  <a:chExt cx="1988" cy="912"/>
                </a:xfrm>
              </p:grpSpPr>
              <p:graphicFrame>
                <p:nvGraphicFramePr>
                  <p:cNvPr id="27655" name="Object 7"/>
                  <p:cNvGraphicFramePr>
                    <a:graphicFrameLocks noChangeAspect="1"/>
                  </p:cNvGraphicFramePr>
                  <p:nvPr/>
                </p:nvGraphicFramePr>
                <p:xfrm>
                  <a:off x="1612" y="840"/>
                  <a:ext cx="882" cy="912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288" name="Equation" r:id="rId3" imgW="380835" imgH="393529" progId="Equation.3">
                          <p:embed/>
                        </p:oleObj>
                      </mc:Choice>
                      <mc:Fallback>
                        <p:oleObj name="Equation" r:id="rId3" imgW="380835" imgH="393529" progId="Equation.3">
                          <p:embed/>
                          <p:pic>
                            <p:nvPicPr>
                              <p:cNvPr id="0" name="Picture 212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4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1612" y="840"/>
                                <a:ext cx="882" cy="912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7663" name="Object 15"/>
                  <p:cNvGraphicFramePr>
                    <a:graphicFrameLocks noChangeAspect="1"/>
                  </p:cNvGraphicFramePr>
                  <p:nvPr/>
                </p:nvGraphicFramePr>
                <p:xfrm>
                  <a:off x="3247" y="840"/>
                  <a:ext cx="353" cy="912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289" name="Equation" r:id="rId5" imgW="152334" imgH="393529" progId="Equation.3">
                          <p:embed/>
                        </p:oleObj>
                      </mc:Choice>
                      <mc:Fallback>
                        <p:oleObj name="Equation" r:id="rId5" imgW="152334" imgH="393529" progId="Equation.3">
                          <p:embed/>
                          <p:pic>
                            <p:nvPicPr>
                              <p:cNvPr id="0" name="Picture 213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3247" y="840"/>
                                <a:ext cx="353" cy="912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  <p:sp>
              <p:nvSpPr>
                <p:cNvPr id="27677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2926" y="1012"/>
                  <a:ext cx="294" cy="29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 sz="2400" dirty="0" err="1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rPr>
                    <a:t>và</a:t>
                  </a:r>
                  <a:endParaRPr lang="en-US" altLang="en-US" sz="2400" dirty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endParaRPr>
                </a:p>
              </p:txBody>
            </p:sp>
          </p:grpSp>
          <p:sp>
            <p:nvSpPr>
              <p:cNvPr id="27653" name="Text Box 5"/>
              <p:cNvSpPr txBox="1">
                <a:spLocks noChangeArrowheads="1"/>
              </p:cNvSpPr>
              <p:nvPr/>
            </p:nvSpPr>
            <p:spPr bwMode="auto">
              <a:xfrm>
                <a:off x="0" y="624"/>
                <a:ext cx="595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en-US" sz="2800">
                    <a:solidFill>
                      <a:srgbClr val="0066FF"/>
                    </a:solidFill>
                  </a:rPr>
                  <a:t>Quy đồng mẫu số các phân số sau đúng hay sai?</a:t>
                </a:r>
              </a:p>
            </p:txBody>
          </p:sp>
          <p:grpSp>
            <p:nvGrpSpPr>
              <p:cNvPr id="27717" name="Group 69"/>
              <p:cNvGrpSpPr>
                <a:grpSpLocks/>
              </p:cNvGrpSpPr>
              <p:nvPr/>
            </p:nvGrpSpPr>
            <p:grpSpPr bwMode="auto">
              <a:xfrm>
                <a:off x="288" y="1536"/>
                <a:ext cx="4240" cy="1360"/>
                <a:chOff x="288" y="1536"/>
                <a:chExt cx="4240" cy="1360"/>
              </a:xfrm>
            </p:grpSpPr>
            <p:sp>
              <p:nvSpPr>
                <p:cNvPr id="27678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288" y="1728"/>
                  <a:ext cx="1391" cy="33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 sz="280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a:rPr>
                    <a:t>Bạn Hoa làm: </a:t>
                  </a:r>
                </a:p>
              </p:txBody>
            </p:sp>
            <p:grpSp>
              <p:nvGrpSpPr>
                <p:cNvPr id="27715" name="Group 67"/>
                <p:cNvGrpSpPr>
                  <a:grpSpLocks/>
                </p:cNvGrpSpPr>
                <p:nvPr/>
              </p:nvGrpSpPr>
              <p:grpSpPr bwMode="auto">
                <a:xfrm>
                  <a:off x="2064" y="1536"/>
                  <a:ext cx="2464" cy="1360"/>
                  <a:chOff x="2064" y="1536"/>
                  <a:chExt cx="2464" cy="1360"/>
                </a:xfrm>
              </p:grpSpPr>
              <p:graphicFrame>
                <p:nvGraphicFramePr>
                  <p:cNvPr id="27679" name="Object 31"/>
                  <p:cNvGraphicFramePr>
                    <a:graphicFrameLocks noChangeAspect="1"/>
                  </p:cNvGraphicFramePr>
                  <p:nvPr/>
                </p:nvGraphicFramePr>
                <p:xfrm>
                  <a:off x="2064" y="1536"/>
                  <a:ext cx="443" cy="646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290" name="Equation" r:id="rId7" imgW="253890" imgH="393529" progId="Equation.3">
                          <p:embed/>
                        </p:oleObj>
                      </mc:Choice>
                      <mc:Fallback>
                        <p:oleObj name="Equation" r:id="rId7" imgW="253890" imgH="393529" progId="Equation.3">
                          <p:embed/>
                          <p:pic>
                            <p:nvPicPr>
                              <p:cNvPr id="0" name="Picture 214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8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064" y="1536"/>
                                <a:ext cx="443" cy="646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7680" name="Object 32"/>
                  <p:cNvGraphicFramePr>
                    <a:graphicFrameLocks noChangeAspect="1"/>
                  </p:cNvGraphicFramePr>
                  <p:nvPr/>
                </p:nvGraphicFramePr>
                <p:xfrm>
                  <a:off x="2826" y="1536"/>
                  <a:ext cx="909" cy="646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291" name="Equation" r:id="rId9" imgW="520474" imgH="393529" progId="Equation.3">
                          <p:embed/>
                        </p:oleObj>
                      </mc:Choice>
                      <mc:Fallback>
                        <p:oleObj name="Equation" r:id="rId9" imgW="520474" imgH="393529" progId="Equation.3">
                          <p:embed/>
                          <p:pic>
                            <p:nvPicPr>
                              <p:cNvPr id="0" name="Picture 215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0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826" y="1536"/>
                                <a:ext cx="909" cy="646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7682" name="Object 34"/>
                  <p:cNvGraphicFramePr>
                    <a:graphicFrameLocks noChangeAspect="1"/>
                  </p:cNvGraphicFramePr>
                  <p:nvPr/>
                </p:nvGraphicFramePr>
                <p:xfrm>
                  <a:off x="3952" y="1536"/>
                  <a:ext cx="576" cy="646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292" name="Equation" r:id="rId11" imgW="330057" imgH="393529" progId="Equation.3">
                          <p:embed/>
                        </p:oleObj>
                      </mc:Choice>
                      <mc:Fallback>
                        <p:oleObj name="Equation" r:id="rId11" imgW="330057" imgH="393529" progId="Equation.3">
                          <p:embed/>
                          <p:pic>
                            <p:nvPicPr>
                              <p:cNvPr id="0" name="Picture 216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2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3952" y="1536"/>
                                <a:ext cx="576" cy="646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7684" name="Object 36"/>
                  <p:cNvGraphicFramePr>
                    <a:graphicFrameLocks noChangeAspect="1"/>
                  </p:cNvGraphicFramePr>
                  <p:nvPr/>
                </p:nvGraphicFramePr>
                <p:xfrm>
                  <a:off x="2153" y="2250"/>
                  <a:ext cx="266" cy="646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293" name="Equation" r:id="rId13" imgW="152334" imgH="393529" progId="Equation.3">
                          <p:embed/>
                        </p:oleObj>
                      </mc:Choice>
                      <mc:Fallback>
                        <p:oleObj name="Equation" r:id="rId13" imgW="152334" imgH="393529" progId="Equation.3">
                          <p:embed/>
                          <p:pic>
                            <p:nvPicPr>
                              <p:cNvPr id="0" name="Picture 217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153" y="2250"/>
                                <a:ext cx="266" cy="646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7686" name="Object 38"/>
                  <p:cNvGraphicFramePr>
                    <a:graphicFrameLocks noChangeAspect="1"/>
                  </p:cNvGraphicFramePr>
                  <p:nvPr/>
                </p:nvGraphicFramePr>
                <p:xfrm>
                  <a:off x="2981" y="2250"/>
                  <a:ext cx="597" cy="646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294" name="Equation" r:id="rId14" imgW="342751" imgH="393529" progId="Equation.3">
                          <p:embed/>
                        </p:oleObj>
                      </mc:Choice>
                      <mc:Fallback>
                        <p:oleObj name="Equation" r:id="rId14" imgW="342751" imgH="393529" progId="Equation.3">
                          <p:embed/>
                          <p:pic>
                            <p:nvPicPr>
                              <p:cNvPr id="0" name="Picture 218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5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981" y="2250"/>
                                <a:ext cx="597" cy="646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7688" name="Object 40"/>
                  <p:cNvGraphicFramePr>
                    <a:graphicFrameLocks noChangeAspect="1"/>
                  </p:cNvGraphicFramePr>
                  <p:nvPr/>
                </p:nvGraphicFramePr>
                <p:xfrm>
                  <a:off x="3995" y="2250"/>
                  <a:ext cx="488" cy="646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295" name="Equation" r:id="rId16" imgW="279279" imgH="393529" progId="Equation.3">
                          <p:embed/>
                        </p:oleObj>
                      </mc:Choice>
                      <mc:Fallback>
                        <p:oleObj name="Equation" r:id="rId16" imgW="279279" imgH="393529" progId="Equation.3">
                          <p:embed/>
                          <p:pic>
                            <p:nvPicPr>
                              <p:cNvPr id="0" name="Picture 219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7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3995" y="2250"/>
                                <a:ext cx="488" cy="646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sp>
                <p:nvSpPr>
                  <p:cNvPr id="27690" name="Text Box 4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6" y="2444"/>
                    <a:ext cx="246" cy="36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en-US" sz="320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rPr>
                      <a:t>=</a:t>
                    </a:r>
                  </a:p>
                </p:txBody>
              </p:sp>
              <p:sp>
                <p:nvSpPr>
                  <p:cNvPr id="27691" name="Text Box 4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596" y="1730"/>
                    <a:ext cx="246" cy="36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en-US" sz="320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rPr>
                      <a:t>=</a:t>
                    </a:r>
                  </a:p>
                </p:txBody>
              </p:sp>
              <p:sp>
                <p:nvSpPr>
                  <p:cNvPr id="27692" name="Text Box 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80" y="1730"/>
                    <a:ext cx="246" cy="36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en-US" sz="320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rPr>
                      <a:t>=</a:t>
                    </a:r>
                  </a:p>
                </p:txBody>
              </p:sp>
              <p:sp>
                <p:nvSpPr>
                  <p:cNvPr id="27693" name="Text Box 4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680" y="2443"/>
                    <a:ext cx="246" cy="36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en-US" sz="320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rPr>
                      <a:t>=</a:t>
                    </a:r>
                  </a:p>
                </p:txBody>
              </p:sp>
            </p:grpSp>
          </p:grpSp>
          <p:grpSp>
            <p:nvGrpSpPr>
              <p:cNvPr id="27718" name="Group 70"/>
              <p:cNvGrpSpPr>
                <a:grpSpLocks/>
              </p:cNvGrpSpPr>
              <p:nvPr/>
            </p:nvGrpSpPr>
            <p:grpSpPr bwMode="auto">
              <a:xfrm>
                <a:off x="288" y="2983"/>
                <a:ext cx="4491" cy="1289"/>
                <a:chOff x="288" y="2983"/>
                <a:chExt cx="4491" cy="1289"/>
              </a:xfrm>
            </p:grpSpPr>
            <p:sp>
              <p:nvSpPr>
                <p:cNvPr id="27683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288" y="3177"/>
                  <a:ext cx="1333" cy="33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 sz="2800">
                      <a:solidFill>
                        <a:srgbClr val="FFC000"/>
                      </a:solidFill>
                    </a:rPr>
                    <a:t>Bạn Huy làm:</a:t>
                  </a:r>
                </a:p>
              </p:txBody>
            </p:sp>
            <p:grpSp>
              <p:nvGrpSpPr>
                <p:cNvPr id="27716" name="Group 68"/>
                <p:cNvGrpSpPr>
                  <a:grpSpLocks/>
                </p:cNvGrpSpPr>
                <p:nvPr/>
              </p:nvGrpSpPr>
              <p:grpSpPr bwMode="auto">
                <a:xfrm>
                  <a:off x="2148" y="2983"/>
                  <a:ext cx="2631" cy="1289"/>
                  <a:chOff x="2148" y="2983"/>
                  <a:chExt cx="2631" cy="1289"/>
                </a:xfrm>
              </p:grpSpPr>
              <p:graphicFrame>
                <p:nvGraphicFramePr>
                  <p:cNvPr id="27696" name="Object 48"/>
                  <p:cNvGraphicFramePr>
                    <a:graphicFrameLocks noChangeAspect="1"/>
                  </p:cNvGraphicFramePr>
                  <p:nvPr/>
                </p:nvGraphicFramePr>
                <p:xfrm>
                  <a:off x="2148" y="2983"/>
                  <a:ext cx="443" cy="647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296" name="Equation" r:id="rId18" imgW="253890" imgH="393529" progId="Equation.3">
                          <p:embed/>
                        </p:oleObj>
                      </mc:Choice>
                      <mc:Fallback>
                        <p:oleObj name="Equation" r:id="rId18" imgW="253890" imgH="393529" progId="Equation.3">
                          <p:embed/>
                          <p:pic>
                            <p:nvPicPr>
                              <p:cNvPr id="0" name="Picture 220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8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148" y="2983"/>
                                <a:ext cx="443" cy="647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7697" name="Object 49"/>
                  <p:cNvGraphicFramePr>
                    <a:graphicFrameLocks noChangeAspect="1"/>
                  </p:cNvGraphicFramePr>
                  <p:nvPr/>
                </p:nvGraphicFramePr>
                <p:xfrm>
                  <a:off x="2927" y="2983"/>
                  <a:ext cx="908" cy="647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297" name="Equation" r:id="rId19" imgW="520474" imgH="393529" progId="Equation.3">
                          <p:embed/>
                        </p:oleObj>
                      </mc:Choice>
                      <mc:Fallback>
                        <p:oleObj name="Equation" r:id="rId19" imgW="520474" imgH="393529" progId="Equation.3">
                          <p:embed/>
                          <p:pic>
                            <p:nvPicPr>
                              <p:cNvPr id="0" name="Picture 221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20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927" y="2983"/>
                                <a:ext cx="908" cy="647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aphicFrame>
                <p:nvGraphicFramePr>
                  <p:cNvPr id="27698" name="Object 50"/>
                  <p:cNvGraphicFramePr>
                    <a:graphicFrameLocks noChangeAspect="1"/>
                  </p:cNvGraphicFramePr>
                  <p:nvPr/>
                </p:nvGraphicFramePr>
                <p:xfrm>
                  <a:off x="4202" y="2983"/>
                  <a:ext cx="577" cy="647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298" name="Equation" r:id="rId21" imgW="330057" imgH="393529" progId="Equation.3">
                          <p:embed/>
                        </p:oleObj>
                      </mc:Choice>
                      <mc:Fallback>
                        <p:oleObj name="Equation" r:id="rId21" imgW="330057" imgH="393529" progId="Equation.3">
                          <p:embed/>
                          <p:pic>
                            <p:nvPicPr>
                              <p:cNvPr id="0" name="Picture 222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22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202" y="2983"/>
                                <a:ext cx="577" cy="647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sp>
                <p:nvSpPr>
                  <p:cNvPr id="27703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05" y="3177"/>
                    <a:ext cx="246" cy="36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en-US" sz="320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rPr>
                      <a:t>=</a:t>
                    </a:r>
                  </a:p>
                </p:txBody>
              </p:sp>
              <p:sp>
                <p:nvSpPr>
                  <p:cNvPr id="27704" name="Text Box 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98" y="3177"/>
                    <a:ext cx="246" cy="36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en-US" sz="320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rPr>
                      <a:t>=</a:t>
                    </a:r>
                  </a:p>
                </p:txBody>
              </p:sp>
              <p:graphicFrame>
                <p:nvGraphicFramePr>
                  <p:cNvPr id="27706" name="Object 58"/>
                  <p:cNvGraphicFramePr>
                    <a:graphicFrameLocks noChangeAspect="1"/>
                  </p:cNvGraphicFramePr>
                  <p:nvPr/>
                </p:nvGraphicFramePr>
                <p:xfrm>
                  <a:off x="2236" y="3626"/>
                  <a:ext cx="267" cy="646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299" name="Equation" r:id="rId23" imgW="152334" imgH="393529" progId="Equation.3">
                          <p:embed/>
                        </p:oleObj>
                      </mc:Choice>
                      <mc:Fallback>
                        <p:oleObj name="Equation" r:id="rId23" imgW="152334" imgH="393529" progId="Equation.3">
                          <p:embed/>
                          <p:pic>
                            <p:nvPicPr>
                              <p:cNvPr id="0" name="Picture 223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6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236" y="3626"/>
                                <a:ext cx="267" cy="646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sp>
                <p:nvSpPr>
                  <p:cNvPr id="27707" name="Text Box 5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05" y="3782"/>
                    <a:ext cx="246" cy="36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en-US" sz="320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rPr>
                      <a:t>=</a:t>
                    </a:r>
                  </a:p>
                </p:txBody>
              </p:sp>
              <p:graphicFrame>
                <p:nvGraphicFramePr>
                  <p:cNvPr id="27708" name="Object 60"/>
                  <p:cNvGraphicFramePr>
                    <a:graphicFrameLocks noChangeAspect="1"/>
                  </p:cNvGraphicFramePr>
                  <p:nvPr/>
                </p:nvGraphicFramePr>
                <p:xfrm>
                  <a:off x="3081" y="3626"/>
                  <a:ext cx="598" cy="646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300" name="Equation" r:id="rId24" imgW="342751" imgH="393529" progId="Equation.3">
                          <p:embed/>
                        </p:oleObj>
                      </mc:Choice>
                      <mc:Fallback>
                        <p:oleObj name="Equation" r:id="rId24" imgW="342751" imgH="393529" progId="Equation.3">
                          <p:embed/>
                          <p:pic>
                            <p:nvPicPr>
                              <p:cNvPr id="0" name="Picture 224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25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3081" y="3626"/>
                                <a:ext cx="598" cy="646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sp>
                <p:nvSpPr>
                  <p:cNvPr id="27709" name="Text Box 6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99" y="3782"/>
                    <a:ext cx="246" cy="368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altLang="en-US" sz="320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</a:rPr>
                      <a:t>=</a:t>
                    </a:r>
                  </a:p>
                </p:txBody>
              </p:sp>
              <p:graphicFrame>
                <p:nvGraphicFramePr>
                  <p:cNvPr id="27710" name="Object 62"/>
                  <p:cNvGraphicFramePr>
                    <a:graphicFrameLocks noChangeAspect="1"/>
                  </p:cNvGraphicFramePr>
                  <p:nvPr/>
                </p:nvGraphicFramePr>
                <p:xfrm>
                  <a:off x="4247" y="3626"/>
                  <a:ext cx="487" cy="646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301" name="Equation" r:id="rId26" imgW="279279" imgH="393529" progId="Equation.3">
                          <p:embed/>
                        </p:oleObj>
                      </mc:Choice>
                      <mc:Fallback>
                        <p:oleObj name="Equation" r:id="rId26" imgW="279279" imgH="393529" progId="Equation.3">
                          <p:embed/>
                          <p:pic>
                            <p:nvPicPr>
                              <p:cNvPr id="0" name="Picture 225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27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4247" y="3626"/>
                                <a:ext cx="487" cy="646"/>
                              </a:xfrm>
                              <a:prstGeom prst="rect">
                                <a:avLst/>
                              </a:prstGeom>
                              <a:solidFill>
                                <a:schemeClr val="bg1"/>
                              </a:solidFill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</p:grpSp>
        </p:grpSp>
        <p:sp>
          <p:nvSpPr>
            <p:cNvPr id="27721" name="Oval 73"/>
            <p:cNvSpPr>
              <a:spLocks noChangeArrowheads="1"/>
            </p:cNvSpPr>
            <p:nvPr/>
          </p:nvSpPr>
          <p:spPr bwMode="auto">
            <a:xfrm>
              <a:off x="2256" y="0"/>
              <a:ext cx="1536" cy="62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800" u="sng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altLang="en-US" sz="2800" u="sng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u="sng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altLang="en-US" sz="2800" u="sng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3</a:t>
              </a:r>
              <a:endParaRPr lang="en-US" alt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1161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19" grpId="0"/>
      <p:bldP spid="277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524000" y="0"/>
            <a:ext cx="2819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3200">
              <a:solidFill>
                <a:srgbClr val="000099"/>
              </a:solidFill>
              <a:latin typeface=".VnTifani HeavyH" panose="020B7200000000000000" pitchFamily="34" charset="0"/>
            </a:endParaRPr>
          </a:p>
        </p:txBody>
      </p:sp>
      <p:grpSp>
        <p:nvGrpSpPr>
          <p:cNvPr id="35919" name="Group 79"/>
          <p:cNvGrpSpPr>
            <a:grpSpLocks/>
          </p:cNvGrpSpPr>
          <p:nvPr/>
        </p:nvGrpSpPr>
        <p:grpSpPr bwMode="auto">
          <a:xfrm>
            <a:off x="806442" y="0"/>
            <a:ext cx="11980877" cy="4630738"/>
            <a:chOff x="-452" y="0"/>
            <a:chExt cx="7547" cy="2917"/>
          </a:xfrm>
        </p:grpSpPr>
        <p:grpSp>
          <p:nvGrpSpPr>
            <p:cNvPr id="35917" name="Group 77"/>
            <p:cNvGrpSpPr>
              <a:grpSpLocks/>
            </p:cNvGrpSpPr>
            <p:nvPr/>
          </p:nvGrpSpPr>
          <p:grpSpPr bwMode="auto">
            <a:xfrm>
              <a:off x="2112" y="840"/>
              <a:ext cx="1705" cy="648"/>
              <a:chOff x="2112" y="840"/>
              <a:chExt cx="1705" cy="648"/>
            </a:xfrm>
          </p:grpSpPr>
          <p:graphicFrame>
            <p:nvGraphicFramePr>
              <p:cNvPr id="35884" name="Object 44"/>
              <p:cNvGraphicFramePr>
                <a:graphicFrameLocks noChangeAspect="1"/>
              </p:cNvGraphicFramePr>
              <p:nvPr/>
            </p:nvGraphicFramePr>
            <p:xfrm>
              <a:off x="2112" y="840"/>
              <a:ext cx="675" cy="6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210" name="Equation" r:id="rId3" imgW="355292" imgH="393359" progId="Equation.3">
                      <p:embed/>
                    </p:oleObj>
                  </mc:Choice>
                  <mc:Fallback>
                    <p:oleObj name="Equation" r:id="rId3" imgW="355292" imgH="393359" progId="Equation.3">
                      <p:embed/>
                      <p:pic>
                        <p:nvPicPr>
                          <p:cNvPr id="0" name="Picture 12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12" y="840"/>
                            <a:ext cx="675" cy="648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5885" name="Object 45"/>
              <p:cNvGraphicFramePr>
                <a:graphicFrameLocks noChangeAspect="1"/>
              </p:cNvGraphicFramePr>
              <p:nvPr/>
            </p:nvGraphicFramePr>
            <p:xfrm>
              <a:off x="3334" y="840"/>
              <a:ext cx="483" cy="6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211" name="Equation" r:id="rId5" imgW="253890" imgH="393529" progId="Equation.3">
                      <p:embed/>
                    </p:oleObj>
                  </mc:Choice>
                  <mc:Fallback>
                    <p:oleObj name="Equation" r:id="rId5" imgW="253890" imgH="393529" progId="Equation.3">
                      <p:embed/>
                      <p:pic>
                        <p:nvPicPr>
                          <p:cNvPr id="0" name="Picture 12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34" y="840"/>
                            <a:ext cx="483" cy="648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5886" name="Text Box 46"/>
              <p:cNvSpPr txBox="1">
                <a:spLocks noChangeArrowheads="1"/>
              </p:cNvSpPr>
              <p:nvPr/>
            </p:nvSpPr>
            <p:spPr bwMode="auto">
              <a:xfrm>
                <a:off x="2922" y="1056"/>
                <a:ext cx="264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/>
                  <a:t>và</a:t>
                </a:r>
              </a:p>
            </p:txBody>
          </p:sp>
        </p:grpSp>
        <p:sp>
          <p:nvSpPr>
            <p:cNvPr id="35887" name="Text Box 47"/>
            <p:cNvSpPr txBox="1">
              <a:spLocks noChangeArrowheads="1"/>
            </p:cNvSpPr>
            <p:nvPr/>
          </p:nvSpPr>
          <p:spPr bwMode="auto">
            <a:xfrm>
              <a:off x="1143" y="137"/>
              <a:ext cx="5952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000" dirty="0" err="1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Quy</a:t>
              </a:r>
              <a:r>
                <a:rPr lang="en-US" altLang="en-US" sz="3000" dirty="0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đồng</a:t>
              </a:r>
              <a:r>
                <a:rPr lang="en-US" altLang="en-US" sz="3000" dirty="0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altLang="en-US" sz="3000" dirty="0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3000" dirty="0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altLang="en-US" sz="3000" dirty="0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altLang="en-US" sz="3000" dirty="0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3000" dirty="0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sau</a:t>
              </a:r>
              <a:r>
                <a:rPr lang="en-US" altLang="en-US" sz="3000" dirty="0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000" dirty="0" err="1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đúng</a:t>
              </a:r>
              <a:r>
                <a:rPr lang="en-US" altLang="en-US" sz="3000" dirty="0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 hay </a:t>
              </a:r>
              <a:r>
                <a:rPr lang="en-US" altLang="en-US" sz="3000" dirty="0" err="1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sai</a:t>
              </a:r>
              <a:r>
                <a:rPr lang="en-US" altLang="en-US" sz="3000" dirty="0">
                  <a:solidFill>
                    <a:srgbClr val="0066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grpSp>
          <p:nvGrpSpPr>
            <p:cNvPr id="35918" name="Group 78"/>
            <p:cNvGrpSpPr>
              <a:grpSpLocks/>
            </p:cNvGrpSpPr>
            <p:nvPr/>
          </p:nvGrpSpPr>
          <p:grpSpPr bwMode="auto">
            <a:xfrm>
              <a:off x="336" y="1536"/>
              <a:ext cx="4240" cy="1381"/>
              <a:chOff x="336" y="1536"/>
              <a:chExt cx="4240" cy="1381"/>
            </a:xfrm>
          </p:grpSpPr>
          <p:sp>
            <p:nvSpPr>
              <p:cNvPr id="35889" name="Text Box 49"/>
              <p:cNvSpPr txBox="1">
                <a:spLocks noChangeArrowheads="1"/>
              </p:cNvSpPr>
              <p:nvPr/>
            </p:nvSpPr>
            <p:spPr bwMode="auto">
              <a:xfrm>
                <a:off x="336" y="1728"/>
                <a:ext cx="1273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800" dirty="0" err="1">
                    <a:solidFill>
                      <a:srgbClr val="FFFF00"/>
                    </a:solidFill>
                  </a:rPr>
                  <a:t>Bạn</a:t>
                </a:r>
                <a:r>
                  <a:rPr lang="en-US" altLang="en-US" sz="2800" dirty="0">
                    <a:solidFill>
                      <a:srgbClr val="FFFF00"/>
                    </a:solidFill>
                  </a:rPr>
                  <a:t> An </a:t>
                </a:r>
                <a:r>
                  <a:rPr lang="en-US" altLang="en-US" sz="2800" dirty="0" err="1">
                    <a:solidFill>
                      <a:srgbClr val="FFFF00"/>
                    </a:solidFill>
                  </a:rPr>
                  <a:t>làm</a:t>
                </a:r>
                <a:r>
                  <a:rPr lang="en-US" altLang="en-US" sz="2800" dirty="0">
                    <a:solidFill>
                      <a:srgbClr val="FFFF00"/>
                    </a:solidFill>
                  </a:rPr>
                  <a:t>: </a:t>
                </a:r>
              </a:p>
            </p:txBody>
          </p:sp>
          <p:grpSp>
            <p:nvGrpSpPr>
              <p:cNvPr id="35916" name="Group 76"/>
              <p:cNvGrpSpPr>
                <a:grpSpLocks/>
              </p:cNvGrpSpPr>
              <p:nvPr/>
            </p:nvGrpSpPr>
            <p:grpSpPr bwMode="auto">
              <a:xfrm>
                <a:off x="2112" y="1536"/>
                <a:ext cx="2464" cy="1381"/>
                <a:chOff x="2112" y="1536"/>
                <a:chExt cx="2464" cy="1381"/>
              </a:xfrm>
            </p:grpSpPr>
            <p:graphicFrame>
              <p:nvGraphicFramePr>
                <p:cNvPr id="35891" name="Object 51"/>
                <p:cNvGraphicFramePr>
                  <a:graphicFrameLocks noChangeAspect="1"/>
                </p:cNvGraphicFramePr>
                <p:nvPr/>
              </p:nvGraphicFramePr>
              <p:xfrm>
                <a:off x="2134" y="1536"/>
                <a:ext cx="399" cy="64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212" name="Equation" r:id="rId7" imgW="228501" imgH="393529" progId="Equation.3">
                        <p:embed/>
                      </p:oleObj>
                    </mc:Choice>
                    <mc:Fallback>
                      <p:oleObj name="Equation" r:id="rId7" imgW="228501" imgH="393529" progId="Equation.3">
                        <p:embed/>
                        <p:pic>
                          <p:nvPicPr>
                            <p:cNvPr id="0" name="Picture 124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134" y="1536"/>
                              <a:ext cx="399" cy="646"/>
                            </a:xfrm>
                            <a:prstGeom prst="rect">
                              <a:avLst/>
                            </a:prstGeom>
                            <a:solidFill>
                              <a:schemeClr val="bg1"/>
                            </a:solidFill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5892" name="Object 52"/>
                <p:cNvGraphicFramePr>
                  <a:graphicFrameLocks noChangeAspect="1"/>
                </p:cNvGraphicFramePr>
                <p:nvPr/>
              </p:nvGraphicFramePr>
              <p:xfrm>
                <a:off x="2940" y="1536"/>
                <a:ext cx="776" cy="64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213" name="Equation" r:id="rId9" imgW="444307" imgH="393529" progId="Equation.3">
                        <p:embed/>
                      </p:oleObj>
                    </mc:Choice>
                    <mc:Fallback>
                      <p:oleObj name="Equation" r:id="rId9" imgW="444307" imgH="393529" progId="Equation.3">
                        <p:embed/>
                        <p:pic>
                          <p:nvPicPr>
                            <p:cNvPr id="0" name="Picture 12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0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940" y="1536"/>
                              <a:ext cx="776" cy="646"/>
                            </a:xfrm>
                            <a:prstGeom prst="rect">
                              <a:avLst/>
                            </a:prstGeom>
                            <a:solidFill>
                              <a:schemeClr val="bg1"/>
                            </a:solidFill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5893" name="Object 53"/>
                <p:cNvGraphicFramePr>
                  <a:graphicFrameLocks noChangeAspect="1"/>
                </p:cNvGraphicFramePr>
                <p:nvPr/>
              </p:nvGraphicFramePr>
              <p:xfrm>
                <a:off x="4066" y="1536"/>
                <a:ext cx="443" cy="64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214" name="Equation" r:id="rId11" imgW="253890" imgH="393529" progId="Equation.3">
                        <p:embed/>
                      </p:oleObj>
                    </mc:Choice>
                    <mc:Fallback>
                      <p:oleObj name="Equation" r:id="rId11" imgW="253890" imgH="393529" progId="Equation.3">
                        <p:embed/>
                        <p:pic>
                          <p:nvPicPr>
                            <p:cNvPr id="0" name="Picture 12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2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4066" y="1536"/>
                              <a:ext cx="443" cy="646"/>
                            </a:xfrm>
                            <a:prstGeom prst="rect">
                              <a:avLst/>
                            </a:prstGeom>
                            <a:solidFill>
                              <a:schemeClr val="bg1"/>
                            </a:solidFill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5894" name="Object 54"/>
                <p:cNvGraphicFramePr>
                  <a:graphicFrameLocks noChangeAspect="1"/>
                </p:cNvGraphicFramePr>
                <p:nvPr/>
              </p:nvGraphicFramePr>
              <p:xfrm>
                <a:off x="2112" y="2250"/>
                <a:ext cx="444" cy="64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215" name="Equation" r:id="rId13" imgW="253890" imgH="393529" progId="Equation.3">
                        <p:embed/>
                      </p:oleObj>
                    </mc:Choice>
                    <mc:Fallback>
                      <p:oleObj name="Equation" r:id="rId13" imgW="253890" imgH="393529" progId="Equation.3">
                        <p:embed/>
                        <p:pic>
                          <p:nvPicPr>
                            <p:cNvPr id="0" name="Picture 12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112" y="2250"/>
                              <a:ext cx="444" cy="646"/>
                            </a:xfrm>
                            <a:prstGeom prst="rect">
                              <a:avLst/>
                            </a:prstGeom>
                            <a:solidFill>
                              <a:schemeClr val="bg1"/>
                            </a:solidFill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5895" name="Object 55"/>
                <p:cNvGraphicFramePr>
                  <a:graphicFrameLocks noChangeAspect="1"/>
                </p:cNvGraphicFramePr>
                <p:nvPr/>
              </p:nvGraphicFramePr>
              <p:xfrm>
                <a:off x="2941" y="2229"/>
                <a:ext cx="774" cy="68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216" name="Equation" r:id="rId15" imgW="444307" imgH="418918" progId="Equation.3">
                        <p:embed/>
                      </p:oleObj>
                    </mc:Choice>
                    <mc:Fallback>
                      <p:oleObj name="Equation" r:id="rId15" imgW="444307" imgH="418918" progId="Equation.3">
                        <p:embed/>
                        <p:pic>
                          <p:nvPicPr>
                            <p:cNvPr id="0" name="Picture 12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941" y="2229"/>
                              <a:ext cx="774" cy="688"/>
                            </a:xfrm>
                            <a:prstGeom prst="rect">
                              <a:avLst/>
                            </a:prstGeom>
                            <a:solidFill>
                              <a:schemeClr val="bg1"/>
                            </a:solidFill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5896" name="Object 56"/>
                <p:cNvGraphicFramePr>
                  <a:graphicFrameLocks noChangeAspect="1"/>
                </p:cNvGraphicFramePr>
                <p:nvPr/>
              </p:nvGraphicFramePr>
              <p:xfrm>
                <a:off x="3999" y="2250"/>
                <a:ext cx="577" cy="64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217" name="Equation" r:id="rId17" imgW="330057" imgH="393529" progId="Equation.3">
                        <p:embed/>
                      </p:oleObj>
                    </mc:Choice>
                    <mc:Fallback>
                      <p:oleObj name="Equation" r:id="rId17" imgW="330057" imgH="393529" progId="Equation.3">
                        <p:embed/>
                        <p:pic>
                          <p:nvPicPr>
                            <p:cNvPr id="0" name="Picture 129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999" y="2250"/>
                              <a:ext cx="577" cy="646"/>
                            </a:xfrm>
                            <a:prstGeom prst="rect">
                              <a:avLst/>
                            </a:prstGeom>
                            <a:solidFill>
                              <a:schemeClr val="bg1"/>
                            </a:solidFill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35897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644" y="2444"/>
                  <a:ext cx="246" cy="3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 sz="3200"/>
                    <a:t>=</a:t>
                  </a:r>
                </a:p>
              </p:txBody>
            </p:sp>
            <p:sp>
              <p:nvSpPr>
                <p:cNvPr id="3589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2644" y="1730"/>
                  <a:ext cx="246" cy="3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 sz="3200"/>
                    <a:t>=</a:t>
                  </a:r>
                </a:p>
              </p:txBody>
            </p:sp>
            <p:sp>
              <p:nvSpPr>
                <p:cNvPr id="35899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3728" y="1730"/>
                  <a:ext cx="246" cy="3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 sz="3200"/>
                    <a:t>=</a:t>
                  </a:r>
                </a:p>
              </p:txBody>
            </p:sp>
            <p:sp>
              <p:nvSpPr>
                <p:cNvPr id="35900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3728" y="2443"/>
                  <a:ext cx="246" cy="36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r>
                    <a:rPr lang="en-US" altLang="en-US" sz="3200"/>
                    <a:t>=</a:t>
                  </a:r>
                </a:p>
              </p:txBody>
            </p:sp>
          </p:grpSp>
        </p:grpSp>
        <p:sp>
          <p:nvSpPr>
            <p:cNvPr id="35914" name="Oval 74"/>
            <p:cNvSpPr>
              <a:spLocks noChangeArrowheads="1"/>
            </p:cNvSpPr>
            <p:nvPr/>
          </p:nvSpPr>
          <p:spPr bwMode="auto">
            <a:xfrm>
              <a:off x="-452" y="0"/>
              <a:ext cx="1536" cy="62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800" u="sng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altLang="en-US" sz="2800" u="sng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u="sng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altLang="en-US" sz="2800" u="sng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4</a:t>
              </a:r>
              <a:endParaRPr lang="en-US" altLang="en-US" sz="28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5915" name="Text Box 75"/>
          <p:cNvSpPr txBox="1">
            <a:spLocks noChangeArrowheads="1"/>
          </p:cNvSpPr>
          <p:nvPr/>
        </p:nvSpPr>
        <p:spPr bwMode="auto">
          <a:xfrm>
            <a:off x="9067799" y="2625634"/>
            <a:ext cx="10036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200" dirty="0">
                <a:solidFill>
                  <a:srgbClr val="FF3300"/>
                </a:solidFill>
              </a:rPr>
              <a:t>Sai</a:t>
            </a:r>
          </a:p>
        </p:txBody>
      </p:sp>
      <p:pic>
        <p:nvPicPr>
          <p:cNvPr id="35920" name="Picture 80" descr="Head-03-june"/>
          <p:cNvPicPr>
            <a:picLocks noChangeAspect="1" noChangeArrowheads="1" noCrop="1"/>
          </p:cNvPicPr>
          <p:nvPr/>
        </p:nvPicPr>
        <p:blipFill>
          <a:blip r:embed="rId19">
            <a:lum bright="24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800600"/>
            <a:ext cx="25146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655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5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5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92" name="Group 28"/>
          <p:cNvGrpSpPr>
            <a:grpSpLocks/>
          </p:cNvGrpSpPr>
          <p:nvPr/>
        </p:nvGrpSpPr>
        <p:grpSpPr bwMode="auto">
          <a:xfrm>
            <a:off x="736600" y="76200"/>
            <a:ext cx="11925300" cy="5486400"/>
            <a:chOff x="-496" y="48"/>
            <a:chExt cx="7512" cy="3456"/>
          </a:xfrm>
        </p:grpSpPr>
        <p:grpSp>
          <p:nvGrpSpPr>
            <p:cNvPr id="36869" name="Group 5"/>
            <p:cNvGrpSpPr>
              <a:grpSpLocks/>
            </p:cNvGrpSpPr>
            <p:nvPr/>
          </p:nvGrpSpPr>
          <p:grpSpPr bwMode="auto">
            <a:xfrm>
              <a:off x="2112" y="1344"/>
              <a:ext cx="1705" cy="648"/>
              <a:chOff x="2112" y="840"/>
              <a:chExt cx="1705" cy="648"/>
            </a:xfrm>
          </p:grpSpPr>
          <p:graphicFrame>
            <p:nvGraphicFramePr>
              <p:cNvPr id="36870" name="Object 6"/>
              <p:cNvGraphicFramePr>
                <a:graphicFrameLocks noChangeAspect="1"/>
              </p:cNvGraphicFramePr>
              <p:nvPr/>
            </p:nvGraphicFramePr>
            <p:xfrm>
              <a:off x="2112" y="840"/>
              <a:ext cx="675" cy="6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251" name="Equation" r:id="rId3" imgW="355292" imgH="393359" progId="Equation.3">
                      <p:embed/>
                    </p:oleObj>
                  </mc:Choice>
                  <mc:Fallback>
                    <p:oleObj name="Equation" r:id="rId3" imgW="355292" imgH="393359" progId="Equation.3">
                      <p:embed/>
                      <p:pic>
                        <p:nvPicPr>
                          <p:cNvPr id="0" name="Picture 13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112" y="840"/>
                            <a:ext cx="675" cy="648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6871" name="Object 7"/>
              <p:cNvGraphicFramePr>
                <a:graphicFrameLocks noChangeAspect="1"/>
              </p:cNvGraphicFramePr>
              <p:nvPr/>
            </p:nvGraphicFramePr>
            <p:xfrm>
              <a:off x="3334" y="840"/>
              <a:ext cx="483" cy="64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252" name="Equation" r:id="rId5" imgW="253890" imgH="393529" progId="Equation.3">
                      <p:embed/>
                    </p:oleObj>
                  </mc:Choice>
                  <mc:Fallback>
                    <p:oleObj name="Equation" r:id="rId5" imgW="253890" imgH="393529" progId="Equation.3">
                      <p:embed/>
                      <p:pic>
                        <p:nvPicPr>
                          <p:cNvPr id="0" name="Picture 13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34" y="840"/>
                            <a:ext cx="483" cy="648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6872" name="Text Box 8"/>
              <p:cNvSpPr txBox="1">
                <a:spLocks noChangeArrowheads="1"/>
              </p:cNvSpPr>
              <p:nvPr/>
            </p:nvSpPr>
            <p:spPr bwMode="auto">
              <a:xfrm>
                <a:off x="2922" y="1056"/>
                <a:ext cx="270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2000" b="1" dirty="0" err="1">
                    <a:solidFill>
                      <a:srgbClr val="FFFF00"/>
                    </a:solidFill>
                  </a:rPr>
                  <a:t>và</a:t>
                </a:r>
                <a:endParaRPr lang="en-US" altLang="en-US" sz="2000" b="1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873" name="Text Box 9"/>
            <p:cNvSpPr txBox="1">
              <a:spLocks noChangeArrowheads="1"/>
            </p:cNvSpPr>
            <p:nvPr/>
          </p:nvSpPr>
          <p:spPr bwMode="auto">
            <a:xfrm>
              <a:off x="1064" y="193"/>
              <a:ext cx="595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Quy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đồng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altLang="en-US" sz="2800" dirty="0">
                  <a:solidFill>
                    <a:srgbClr val="FFFF00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  <p:sp>
          <p:nvSpPr>
            <p:cNvPr id="36875" name="Text Box 11"/>
            <p:cNvSpPr txBox="1">
              <a:spLocks noChangeArrowheads="1"/>
            </p:cNvSpPr>
            <p:nvPr/>
          </p:nvSpPr>
          <p:spPr bwMode="auto">
            <a:xfrm>
              <a:off x="-221" y="1373"/>
              <a:ext cx="1787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3200" dirty="0" err="1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Bạn</a:t>
              </a:r>
              <a:r>
                <a:rPr lang="en-US" altLang="en-US" sz="320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 An </a:t>
              </a:r>
              <a:r>
                <a:rPr lang="en-US" altLang="en-US" sz="3200" dirty="0" err="1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làm</a:t>
              </a:r>
              <a:r>
                <a:rPr lang="en-US" altLang="en-US" sz="3200" dirty="0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3200" dirty="0" err="1">
                  <a:solidFill>
                    <a:srgbClr val="00B0F0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altLang="en-US" sz="2800" dirty="0">
                  <a:solidFill>
                    <a:srgbClr val="0000FF"/>
                  </a:solidFill>
                </a:rPr>
                <a:t>: </a:t>
              </a:r>
            </a:p>
          </p:txBody>
        </p:sp>
        <p:graphicFrame>
          <p:nvGraphicFramePr>
            <p:cNvPr id="36877" name="Object 13"/>
            <p:cNvGraphicFramePr>
              <a:graphicFrameLocks noChangeAspect="1"/>
            </p:cNvGraphicFramePr>
            <p:nvPr/>
          </p:nvGraphicFramePr>
          <p:xfrm>
            <a:off x="2134" y="2141"/>
            <a:ext cx="399" cy="6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53" name="Equation" r:id="rId7" imgW="228501" imgH="393529" progId="Equation.3">
                    <p:embed/>
                  </p:oleObj>
                </mc:Choice>
                <mc:Fallback>
                  <p:oleObj name="Equation" r:id="rId7" imgW="228501" imgH="393529" progId="Equation.3">
                    <p:embed/>
                    <p:pic>
                      <p:nvPicPr>
                        <p:cNvPr id="0" name="Picture 1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4" y="2141"/>
                          <a:ext cx="399" cy="646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878" name="Object 14"/>
            <p:cNvGraphicFramePr>
              <a:graphicFrameLocks noChangeAspect="1"/>
            </p:cNvGraphicFramePr>
            <p:nvPr/>
          </p:nvGraphicFramePr>
          <p:xfrm>
            <a:off x="2940" y="2141"/>
            <a:ext cx="776" cy="6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54" name="Equation" r:id="rId9" imgW="444307" imgH="393529" progId="Equation.3">
                    <p:embed/>
                  </p:oleObj>
                </mc:Choice>
                <mc:Fallback>
                  <p:oleObj name="Equation" r:id="rId9" imgW="444307" imgH="393529" progId="Equation.3">
                    <p:embed/>
                    <p:pic>
                      <p:nvPicPr>
                        <p:cNvPr id="0" name="Picture 1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40" y="2141"/>
                          <a:ext cx="776" cy="646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879" name="Object 15"/>
            <p:cNvGraphicFramePr>
              <a:graphicFrameLocks noChangeAspect="1"/>
            </p:cNvGraphicFramePr>
            <p:nvPr/>
          </p:nvGraphicFramePr>
          <p:xfrm>
            <a:off x="4033" y="2141"/>
            <a:ext cx="443" cy="6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55" name="Equation" r:id="rId11" imgW="253890" imgH="393529" progId="Equation.3">
                    <p:embed/>
                  </p:oleObj>
                </mc:Choice>
                <mc:Fallback>
                  <p:oleObj name="Equation" r:id="rId11" imgW="253890" imgH="393529" progId="Equation.3">
                    <p:embed/>
                    <p:pic>
                      <p:nvPicPr>
                        <p:cNvPr id="0" name="Picture 1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3" y="2141"/>
                          <a:ext cx="443" cy="646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880" name="Object 16"/>
            <p:cNvGraphicFramePr>
              <a:graphicFrameLocks noChangeAspect="1"/>
            </p:cNvGraphicFramePr>
            <p:nvPr/>
          </p:nvGraphicFramePr>
          <p:xfrm>
            <a:off x="2112" y="2858"/>
            <a:ext cx="444" cy="6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56" name="Equation" r:id="rId13" imgW="253890" imgH="393529" progId="Equation.3">
                    <p:embed/>
                  </p:oleObj>
                </mc:Choice>
                <mc:Fallback>
                  <p:oleObj name="Equation" r:id="rId13" imgW="253890" imgH="393529" progId="Equation.3">
                    <p:embed/>
                    <p:pic>
                      <p:nvPicPr>
                        <p:cNvPr id="0" name="Picture 1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12" y="2858"/>
                          <a:ext cx="444" cy="646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883" name="Text Box 19"/>
            <p:cNvSpPr txBox="1">
              <a:spLocks noChangeArrowheads="1"/>
            </p:cNvSpPr>
            <p:nvPr/>
          </p:nvSpPr>
          <p:spPr bwMode="auto">
            <a:xfrm>
              <a:off x="2666" y="2999"/>
              <a:ext cx="246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3200" dirty="0">
                  <a:solidFill>
                    <a:srgbClr val="FFFF00"/>
                  </a:solidFill>
                </a:rPr>
                <a:t>=</a:t>
              </a:r>
            </a:p>
          </p:txBody>
        </p:sp>
        <p:sp>
          <p:nvSpPr>
            <p:cNvPr id="36884" name="Text Box 20"/>
            <p:cNvSpPr txBox="1">
              <a:spLocks noChangeArrowheads="1"/>
            </p:cNvSpPr>
            <p:nvPr/>
          </p:nvSpPr>
          <p:spPr bwMode="auto">
            <a:xfrm>
              <a:off x="2666" y="2282"/>
              <a:ext cx="246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3200" dirty="0">
                  <a:solidFill>
                    <a:srgbClr val="FFFF00"/>
                  </a:solidFill>
                </a:rPr>
                <a:t>=</a:t>
              </a:r>
            </a:p>
          </p:txBody>
        </p:sp>
        <p:sp>
          <p:nvSpPr>
            <p:cNvPr id="36885" name="Text Box 21"/>
            <p:cNvSpPr txBox="1">
              <a:spLocks noChangeArrowheads="1"/>
            </p:cNvSpPr>
            <p:nvPr/>
          </p:nvSpPr>
          <p:spPr bwMode="auto">
            <a:xfrm>
              <a:off x="3728" y="2282"/>
              <a:ext cx="246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3200" dirty="0">
                  <a:solidFill>
                    <a:srgbClr val="FFFF00"/>
                  </a:solidFill>
                </a:rPr>
                <a:t>=</a:t>
              </a:r>
            </a:p>
          </p:txBody>
        </p:sp>
        <p:sp>
          <p:nvSpPr>
            <p:cNvPr id="36886" name="Text Box 22"/>
            <p:cNvSpPr txBox="1">
              <a:spLocks noChangeArrowheads="1"/>
            </p:cNvSpPr>
            <p:nvPr/>
          </p:nvSpPr>
          <p:spPr bwMode="auto">
            <a:xfrm>
              <a:off x="3640" y="2999"/>
              <a:ext cx="246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3200">
                  <a:solidFill>
                    <a:srgbClr val="FFFF00"/>
                  </a:solidFill>
                </a:rPr>
                <a:t>=</a:t>
              </a:r>
            </a:p>
          </p:txBody>
        </p:sp>
        <p:sp>
          <p:nvSpPr>
            <p:cNvPr id="36887" name="Oval 23"/>
            <p:cNvSpPr>
              <a:spLocks noChangeArrowheads="1"/>
            </p:cNvSpPr>
            <p:nvPr/>
          </p:nvSpPr>
          <p:spPr bwMode="auto">
            <a:xfrm>
              <a:off x="-496" y="48"/>
              <a:ext cx="1536" cy="62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6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alt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altLang="en-US" sz="2800" dirty="0" err="1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altLang="en-US" sz="2800" dirty="0" smtClean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4</a:t>
              </a:r>
              <a:endPara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6888" name="Object 24"/>
            <p:cNvGraphicFramePr>
              <a:graphicFrameLocks noChangeAspect="1"/>
            </p:cNvGraphicFramePr>
            <p:nvPr/>
          </p:nvGraphicFramePr>
          <p:xfrm>
            <a:off x="3106" y="2858"/>
            <a:ext cx="444" cy="6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57" name="Equation" r:id="rId15" imgW="253890" imgH="393529" progId="Equation.3">
                    <p:embed/>
                  </p:oleObj>
                </mc:Choice>
                <mc:Fallback>
                  <p:oleObj name="Equation" r:id="rId15" imgW="253890" imgH="393529" progId="Equation.3">
                    <p:embed/>
                    <p:pic>
                      <p:nvPicPr>
                        <p:cNvPr id="0" name="Picture 1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6" y="2858"/>
                          <a:ext cx="444" cy="646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889" name="Object 25"/>
            <p:cNvGraphicFramePr>
              <a:graphicFrameLocks noChangeAspect="1"/>
            </p:cNvGraphicFramePr>
            <p:nvPr/>
          </p:nvGraphicFramePr>
          <p:xfrm>
            <a:off x="3932" y="2858"/>
            <a:ext cx="644" cy="6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58" name="Equation" r:id="rId17" imgW="368140" imgH="393529" progId="Equation.3">
                    <p:embed/>
                  </p:oleObj>
                </mc:Choice>
                <mc:Fallback>
                  <p:oleObj name="Equation" r:id="rId17" imgW="368140" imgH="393529" progId="Equation.3">
                    <p:embed/>
                    <p:pic>
                      <p:nvPicPr>
                        <p:cNvPr id="0" name="Picture 1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2" y="2858"/>
                          <a:ext cx="644" cy="646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890" name="Text Box 26"/>
            <p:cNvSpPr txBox="1">
              <a:spLocks noChangeArrowheads="1"/>
            </p:cNvSpPr>
            <p:nvPr/>
          </p:nvSpPr>
          <p:spPr bwMode="auto">
            <a:xfrm>
              <a:off x="4582" y="2999"/>
              <a:ext cx="246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3200" dirty="0">
                  <a:solidFill>
                    <a:srgbClr val="FFFF00"/>
                  </a:solidFill>
                </a:rPr>
                <a:t>=</a:t>
              </a:r>
            </a:p>
          </p:txBody>
        </p:sp>
        <p:graphicFrame>
          <p:nvGraphicFramePr>
            <p:cNvPr id="36891" name="Object 27"/>
            <p:cNvGraphicFramePr>
              <a:graphicFrameLocks noChangeAspect="1"/>
            </p:cNvGraphicFramePr>
            <p:nvPr/>
          </p:nvGraphicFramePr>
          <p:xfrm>
            <a:off x="4892" y="2858"/>
            <a:ext cx="555" cy="6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59" name="Equation" r:id="rId19" imgW="317225" imgH="393359" progId="Equation.3">
                    <p:embed/>
                  </p:oleObj>
                </mc:Choice>
                <mc:Fallback>
                  <p:oleObj name="Equation" r:id="rId19" imgW="317225" imgH="393359" progId="Equation.3">
                    <p:embed/>
                    <p:pic>
                      <p:nvPicPr>
                        <p:cNvPr id="0" name="Picture 1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92" y="2858"/>
                          <a:ext cx="555" cy="646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408088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5652297"/>
              </p:ext>
            </p:extLst>
          </p:nvPr>
        </p:nvGraphicFramePr>
        <p:xfrm>
          <a:off x="415835" y="3340100"/>
          <a:ext cx="3276600" cy="161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3" imgW="799753" imgH="393529" progId="Equation.DSMT4">
                  <p:embed/>
                </p:oleObj>
              </mc:Choice>
              <mc:Fallback>
                <p:oleObj name="Equation" r:id="rId3" imgW="799753" imgH="393529" progId="Equation.DSMT4">
                  <p:embed/>
                  <p:pic>
                    <p:nvPicPr>
                      <p:cNvPr id="0" name="Picture 4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835" y="3340100"/>
                        <a:ext cx="3276600" cy="16129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226230"/>
              </p:ext>
            </p:extLst>
          </p:nvPr>
        </p:nvGraphicFramePr>
        <p:xfrm>
          <a:off x="4263028" y="3307556"/>
          <a:ext cx="3395663" cy="167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3" name="Equation" r:id="rId5" imgW="875920" imgH="393529" progId="Equation.3">
                  <p:embed/>
                </p:oleObj>
              </mc:Choice>
              <mc:Fallback>
                <p:oleObj name="Equation" r:id="rId5" imgW="875920" imgH="393529" progId="Equation.3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3028" y="3307556"/>
                        <a:ext cx="3395663" cy="16779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7" name="Picture 9" descr="clip095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0"/>
            <a:ext cx="25146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9" name="AutoShape 11"/>
          <p:cNvSpPr>
            <a:spLocks noChangeArrowheads="1"/>
          </p:cNvSpPr>
          <p:nvPr/>
        </p:nvSpPr>
        <p:spPr bwMode="auto">
          <a:xfrm>
            <a:off x="4419600" y="381000"/>
            <a:ext cx="6248400" cy="25146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rgbClr val="99FF33"/>
              </a:gs>
              <a:gs pos="50000">
                <a:schemeClr val="bg1"/>
              </a:gs>
              <a:gs pos="100000">
                <a:srgbClr val="99FF33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000">
                <a:solidFill>
                  <a:srgbClr val="FF3300"/>
                </a:solidFill>
              </a:rPr>
              <a:t>Quy đồng mẫu các </a:t>
            </a:r>
          </a:p>
          <a:p>
            <a:pPr algn="ctr"/>
            <a:r>
              <a:rPr lang="en-US" altLang="en-US" sz="4000">
                <a:solidFill>
                  <a:srgbClr val="FF3300"/>
                </a:solidFill>
              </a:rPr>
              <a:t>phân số sau:</a:t>
            </a:r>
          </a:p>
        </p:txBody>
      </p:sp>
      <p:graphicFrame>
        <p:nvGraphicFramePr>
          <p:cNvPr id="718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270587"/>
              </p:ext>
            </p:extLst>
          </p:nvPr>
        </p:nvGraphicFramePr>
        <p:xfrm>
          <a:off x="8229284" y="3275012"/>
          <a:ext cx="3641725" cy="167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" name="Equation" r:id="rId8" imgW="939392" imgH="393529" progId="Equation.3">
                  <p:embed/>
                </p:oleObj>
              </mc:Choice>
              <mc:Fallback>
                <p:oleObj name="Equation" r:id="rId8" imgW="939392" imgH="393529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284" y="3275012"/>
                        <a:ext cx="3641725" cy="16779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574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8" name="Object 4"/>
          <p:cNvGraphicFramePr>
            <a:graphicFrameLocks noGrp="1" noChangeAspect="1"/>
          </p:cNvGraphicFramePr>
          <p:nvPr>
            <p:ph/>
          </p:nvPr>
        </p:nvGraphicFramePr>
        <p:xfrm>
          <a:off x="1676400" y="304800"/>
          <a:ext cx="2686050" cy="1322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0" name="Equation" r:id="rId3" imgW="799753" imgH="393529" progId="Equation.3">
                  <p:embed/>
                </p:oleObj>
              </mc:Choice>
              <mc:Fallback>
                <p:oleObj name="Equation" r:id="rId3" imgW="799753" imgH="393529" progId="Equation.3">
                  <p:embed/>
                  <p:pic>
                    <p:nvPicPr>
                      <p:cNvPr id="0" name="Picture 10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04800"/>
                        <a:ext cx="2686050" cy="1322388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1628776" y="1981200"/>
          <a:ext cx="2943225" cy="1322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1" name="Equation" r:id="rId5" imgW="875920" imgH="393529" progId="Equation.3">
                  <p:embed/>
                </p:oleObj>
              </mc:Choice>
              <mc:Fallback>
                <p:oleObj name="Equation" r:id="rId5" imgW="875920" imgH="393529" progId="Equation.3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6" y="1981200"/>
                        <a:ext cx="2943225" cy="13223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648200" y="2392364"/>
            <a:ext cx="1524000" cy="579437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/>
              <a:t>MC: 30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2387600" y="32004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FF3300"/>
                </a:solidFill>
              </a:rPr>
              <a:t>&lt;1&gt;</a:t>
            </a:r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3048000" y="32004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FF3300"/>
                </a:solidFill>
              </a:rPr>
              <a:t>&lt;5&gt;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3810000" y="31877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>
                <a:solidFill>
                  <a:srgbClr val="FF3300"/>
                </a:solidFill>
              </a:rPr>
              <a:t>&lt;6&gt;</a:t>
            </a:r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1658938" y="3937000"/>
          <a:ext cx="3370262" cy="1322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2" name="Equation" r:id="rId7" imgW="1002865" imgH="393529" progId="Equation.3">
                  <p:embed/>
                </p:oleObj>
              </mc:Choice>
              <mc:Fallback>
                <p:oleObj name="Equation" r:id="rId7" imgW="1002865" imgH="393529" progId="Equation.3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938" y="3937000"/>
                        <a:ext cx="3370262" cy="13223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2" name="Object 18"/>
          <p:cNvGraphicFramePr>
            <a:graphicFrameLocks noChangeAspect="1"/>
          </p:cNvGraphicFramePr>
          <p:nvPr/>
        </p:nvGraphicFramePr>
        <p:xfrm>
          <a:off x="6659564" y="304800"/>
          <a:ext cx="2941637" cy="1322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3" name="Equation" r:id="rId9" imgW="875920" imgH="393529" progId="Equation.3">
                  <p:embed/>
                </p:oleObj>
              </mc:Choice>
              <mc:Fallback>
                <p:oleObj name="Equation" r:id="rId9" imgW="875920" imgH="393529" progId="Equation.3">
                  <p:embed/>
                  <p:pic>
                    <p:nvPicPr>
                      <p:cNvPr id="0" name="Picture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4" y="304800"/>
                        <a:ext cx="2941637" cy="1322388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3" name="Object 19"/>
          <p:cNvGraphicFramePr>
            <a:graphicFrameLocks noChangeAspect="1"/>
          </p:cNvGraphicFramePr>
          <p:nvPr/>
        </p:nvGraphicFramePr>
        <p:xfrm>
          <a:off x="6723064" y="1905000"/>
          <a:ext cx="2344737" cy="1322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4" name="Equation" r:id="rId11" imgW="698197" imgH="393529" progId="Equation.3">
                  <p:embed/>
                </p:oleObj>
              </mc:Choice>
              <mc:Fallback>
                <p:oleObj name="Equation" r:id="rId11" imgW="698197" imgH="393529" progId="Equation.3">
                  <p:embed/>
                  <p:pic>
                    <p:nvPicPr>
                      <p:cNvPr id="0" name="Picture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3064" y="1905000"/>
                        <a:ext cx="2344737" cy="13223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9144000" y="2362200"/>
            <a:ext cx="1524000" cy="579438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/>
              <a:t> MC: 2</a:t>
            </a:r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>
            <a:off x="6324600" y="609600"/>
            <a:ext cx="0" cy="48768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6406" name="Object 22"/>
          <p:cNvGraphicFramePr>
            <a:graphicFrameLocks noChangeAspect="1"/>
          </p:cNvGraphicFramePr>
          <p:nvPr/>
        </p:nvGraphicFramePr>
        <p:xfrm>
          <a:off x="6781800" y="3657601"/>
          <a:ext cx="2941638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5" name="Equation" r:id="rId13" imgW="939392" imgH="393529" progId="Equation.3">
                  <p:embed/>
                </p:oleObj>
              </mc:Choice>
              <mc:Fallback>
                <p:oleObj name="Equation" r:id="rId13" imgW="939392" imgH="393529" progId="Equation.3">
                  <p:embed/>
                  <p:pic>
                    <p:nvPicPr>
                      <p:cNvPr id="0" name="Picture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657601"/>
                        <a:ext cx="2941638" cy="1355725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7" name="Object 23"/>
          <p:cNvGraphicFramePr>
            <a:graphicFrameLocks noChangeAspect="1"/>
          </p:cNvGraphicFramePr>
          <p:nvPr/>
        </p:nvGraphicFramePr>
        <p:xfrm>
          <a:off x="6781800" y="5105401"/>
          <a:ext cx="2146300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36" name="Equation" r:id="rId15" imgW="685800" imgH="393700" progId="Equation.3">
                  <p:embed/>
                </p:oleObj>
              </mc:Choice>
              <mc:Fallback>
                <p:oleObj name="Equation" r:id="rId15" imgW="685800" imgH="393700" progId="Equation.3">
                  <p:embed/>
                  <p:pic>
                    <p:nvPicPr>
                      <p:cNvPr id="0" name="Picture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5105401"/>
                        <a:ext cx="2146300" cy="13557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9067800" y="5486400"/>
            <a:ext cx="1600200" cy="579438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/>
              <a:t> MC: 8</a:t>
            </a:r>
          </a:p>
        </p:txBody>
      </p:sp>
    </p:spTree>
    <p:extLst>
      <p:ext uri="{BB962C8B-B14F-4D97-AF65-F5344CB8AC3E}">
        <p14:creationId xmlns:p14="http://schemas.microsoft.com/office/powerpoint/2010/main" val="403104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 animBg="1"/>
      <p:bldP spid="16392" grpId="0"/>
      <p:bldP spid="16393" grpId="0"/>
      <p:bldP spid="16394" grpId="0"/>
      <p:bldP spid="16404" grpId="0" animBg="1"/>
      <p:bldP spid="1640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455604" y="156755"/>
            <a:ext cx="1125461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3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altLang="en-US" sz="3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altLang="en-US" sz="3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3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altLang="en-US" sz="3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293223" y="1047505"/>
            <a:ext cx="9823269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alt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altLang="en-US" sz="36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50000"/>
              </a:spcBef>
            </a:pPr>
            <a:r>
              <a:rPr lang="en-US" altLang="en-US" sz="36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alt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nhầm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altLang="en-US" sz="36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293223" y="4431245"/>
            <a:ext cx="8699863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spcBef>
                <a:spcPct val="50000"/>
              </a:spcBef>
            </a:pPr>
            <a:r>
              <a:rPr lang="en-US" alt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altLang="en-US" sz="36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6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30; 31 (SGK/tr.19)</a:t>
            </a:r>
          </a:p>
          <a:p>
            <a:pPr marL="0" indent="0">
              <a:spcBef>
                <a:spcPct val="50000"/>
              </a:spcBef>
            </a:pPr>
            <a:r>
              <a:rPr lang="en-US" alt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en-US" sz="36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41; 42; 43; 45; 46 (SBT/tr.12 + 13)</a:t>
            </a:r>
            <a:endParaRPr lang="en-US" altLang="en-US" sz="36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603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  <p:bldP spid="29701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73211" y="2592322"/>
            <a:ext cx="109031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 ĐỒNG MẪU SỐ NHIỀU PHÂN SỐ</a:t>
            </a:r>
            <a:endParaRPr lang="en-US" sz="4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8" descr="Flower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61301">
            <a:off x="-65734" y="-246481"/>
            <a:ext cx="2333625" cy="1570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6450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97280" y="1517071"/>
            <a:ext cx="7521236" cy="1447800"/>
          </a:xfrm>
        </p:spPr>
        <p:txBody>
          <a:bodyPr>
            <a:noAutofit/>
          </a:bodyPr>
          <a:lstStyle/>
          <a:p>
            <a:pPr algn="l">
              <a:buFontTx/>
              <a:buChar char="•"/>
            </a:pP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Thế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phân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tối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giản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pPr algn="l">
              <a:buFontTx/>
              <a:buChar char="•"/>
            </a:pP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Cho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hai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phân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:                       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615555"/>
              </p:ext>
            </p:extLst>
          </p:nvPr>
        </p:nvGraphicFramePr>
        <p:xfrm>
          <a:off x="6902979" y="4093840"/>
          <a:ext cx="1780398" cy="12536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3" imgW="558720" imgH="393480" progId="Equation.DSMT4">
                  <p:embed/>
                </p:oleObj>
              </mc:Choice>
              <mc:Fallback>
                <p:oleObj name="Equation" r:id="rId3" imgW="558720" imgH="393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2979" y="4093840"/>
                        <a:ext cx="1780398" cy="12536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781594" y="3497558"/>
            <a:ext cx="9829800" cy="1414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609600" indent="-609600"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90600" indent="-533400"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457200"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52600" indent="-381000"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09800" indent="-381000"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67000" indent="-3810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24200" indent="-3810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81400" indent="-3810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38600" indent="-381000"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l"/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Rút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gọn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phân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rồi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viết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dưới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dạng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mẫu</a:t>
            </a:r>
            <a:r>
              <a:rPr lang="en-US" altLang="en-US" sz="3600" b="1" dirty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600" b="1" dirty="0" err="1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dương</a:t>
            </a:r>
            <a:r>
              <a:rPr lang="en-US" altLang="en-US" sz="3600" b="1" dirty="0" smtClean="0">
                <a:solidFill>
                  <a:srgbClr val="FF33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altLang="en-US" sz="3600" b="1" dirty="0" smtClean="0">
              <a:solidFill>
                <a:srgbClr val="FF33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4953000" y="304800"/>
            <a:ext cx="2667000" cy="990600"/>
          </a:xfrm>
          <a:prstGeom prst="flowChartAlternateProcess">
            <a:avLst/>
          </a:prstGeom>
          <a:gradFill rotWithShape="1">
            <a:gsLst>
              <a:gs pos="0">
                <a:srgbClr val="FF3300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400" dirty="0" err="1">
                <a:solidFill>
                  <a:srgbClr val="336600"/>
                </a:solidFill>
              </a:rPr>
              <a:t>Kiểm</a:t>
            </a:r>
            <a:r>
              <a:rPr lang="en-US" altLang="en-US" sz="4400" dirty="0">
                <a:solidFill>
                  <a:srgbClr val="336600"/>
                </a:solidFill>
              </a:rPr>
              <a:t> </a:t>
            </a:r>
            <a:r>
              <a:rPr lang="en-US" altLang="en-US" sz="4400" dirty="0" err="1">
                <a:solidFill>
                  <a:srgbClr val="336600"/>
                </a:solidFill>
              </a:rPr>
              <a:t>tra</a:t>
            </a:r>
            <a:endParaRPr lang="en-US" altLang="en-US" sz="4400" dirty="0">
              <a:solidFill>
                <a:srgbClr val="336600"/>
              </a:solidFill>
            </a:endParaRPr>
          </a:p>
        </p:txBody>
      </p:sp>
      <p:graphicFrame>
        <p:nvGraphicFramePr>
          <p:cNvPr id="10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428587"/>
              </p:ext>
            </p:extLst>
          </p:nvPr>
        </p:nvGraphicFramePr>
        <p:xfrm>
          <a:off x="3905794" y="4036217"/>
          <a:ext cx="1522445" cy="1311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5" imgW="457200" imgH="393480" progId="Equation.DSMT4">
                  <p:embed/>
                </p:oleObj>
              </mc:Choice>
              <mc:Fallback>
                <p:oleObj name="Equation" r:id="rId5" imgW="457200" imgH="393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794" y="4036217"/>
                        <a:ext cx="1522445" cy="13113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851553"/>
              </p:ext>
            </p:extLst>
          </p:nvPr>
        </p:nvGraphicFramePr>
        <p:xfrm>
          <a:off x="5733240" y="2089150"/>
          <a:ext cx="1712135" cy="1294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7" imgW="571320" imgH="431640" progId="Equation.DSMT4">
                  <p:embed/>
                </p:oleObj>
              </mc:Choice>
              <mc:Fallback>
                <p:oleObj name="Equation" r:id="rId7" imgW="571320" imgH="431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3240" y="2089150"/>
                        <a:ext cx="1712135" cy="12941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9332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055" grpId="0"/>
      <p:bldP spid="20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7868" y="241609"/>
            <a:ext cx="6969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1. QUY ĐỒNG MẪU HAI PHÂN SỐ</a:t>
            </a:r>
            <a:endParaRPr lang="en-US" sz="2800" b="1" dirty="0">
              <a:solidFill>
                <a:srgbClr val="FFFF00"/>
              </a:solidFill>
              <a:latin typeface="Arial" panose="020B0604020202020204" pitchFamily="34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569177" y="1454988"/>
                <a:ext cx="2107052" cy="10175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−3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−24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" panose="02040503050406030204" pitchFamily="18" charset="0"/>
                            </a:rPr>
                            <m:t>40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9177" y="1454988"/>
                <a:ext cx="2107052" cy="101752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/>
          <p:cNvCxnSpPr/>
          <p:nvPr/>
        </p:nvCxnSpPr>
        <p:spPr>
          <a:xfrm>
            <a:off x="4876448" y="1110459"/>
            <a:ext cx="0" cy="554736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rc 10"/>
          <p:cNvSpPr>
            <a:spLocks/>
          </p:cNvSpPr>
          <p:nvPr/>
        </p:nvSpPr>
        <p:spPr bwMode="auto">
          <a:xfrm rot="19424590">
            <a:off x="2264643" y="1174423"/>
            <a:ext cx="688170" cy="826915"/>
          </a:xfrm>
          <a:custGeom>
            <a:avLst/>
            <a:gdLst>
              <a:gd name="G0" fmla="+- 269 0 0"/>
              <a:gd name="G1" fmla="+- 21600 0 0"/>
              <a:gd name="G2" fmla="+- 21600 0 0"/>
              <a:gd name="T0" fmla="*/ 0 w 20887"/>
              <a:gd name="T1" fmla="*/ 2 h 21600"/>
              <a:gd name="T2" fmla="*/ 20887 w 20887"/>
              <a:gd name="T3" fmla="*/ 15162 h 21600"/>
              <a:gd name="T4" fmla="*/ 269 w 2088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87" h="21600" fill="none" extrusionOk="0">
                <a:moveTo>
                  <a:pt x="-1" y="1"/>
                </a:moveTo>
                <a:cubicBezTo>
                  <a:pt x="89" y="0"/>
                  <a:pt x="179" y="-1"/>
                  <a:pt x="269" y="0"/>
                </a:cubicBezTo>
                <a:cubicBezTo>
                  <a:pt x="9718" y="0"/>
                  <a:pt x="18070" y="6142"/>
                  <a:pt x="20887" y="15161"/>
                </a:cubicBezTo>
              </a:path>
              <a:path w="20887" h="21600" stroke="0" extrusionOk="0">
                <a:moveTo>
                  <a:pt x="-1" y="1"/>
                </a:moveTo>
                <a:cubicBezTo>
                  <a:pt x="89" y="0"/>
                  <a:pt x="179" y="-1"/>
                  <a:pt x="269" y="0"/>
                </a:cubicBezTo>
                <a:cubicBezTo>
                  <a:pt x="9718" y="0"/>
                  <a:pt x="18070" y="6142"/>
                  <a:pt x="20887" y="15161"/>
                </a:cubicBezTo>
                <a:lnTo>
                  <a:pt x="269" y="21600"/>
                </a:lnTo>
                <a:close/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14"/>
              <p:cNvSpPr>
                <a:spLocks noChangeArrowheads="1"/>
              </p:cNvSpPr>
              <p:nvPr/>
            </p:nvSpPr>
            <p:spPr bwMode="auto">
              <a:xfrm>
                <a:off x="2347062" y="958059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b="1" dirty="0" smtClean="0">
                    <a:solidFill>
                      <a:srgbClr val="FFFF00"/>
                    </a:solidFill>
                  </a:rPr>
                  <a:t>.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b="1" i="0" dirty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𝟖</m:t>
                    </m:r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1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47062" y="958059"/>
                <a:ext cx="304800" cy="304800"/>
              </a:xfrm>
              <a:prstGeom prst="rect">
                <a:avLst/>
              </a:prstGeom>
              <a:blipFill>
                <a:blip r:embed="rId3"/>
                <a:stretch>
                  <a:fillRect l="-36000" t="-20000" r="-20000" b="-42000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Arc 12"/>
          <p:cNvSpPr>
            <a:spLocks/>
          </p:cNvSpPr>
          <p:nvPr/>
        </p:nvSpPr>
        <p:spPr bwMode="auto">
          <a:xfrm rot="8351731">
            <a:off x="2058434" y="2066325"/>
            <a:ext cx="718116" cy="768250"/>
          </a:xfrm>
          <a:custGeom>
            <a:avLst/>
            <a:gdLst>
              <a:gd name="G0" fmla="+- 269 0 0"/>
              <a:gd name="G1" fmla="+- 21600 0 0"/>
              <a:gd name="G2" fmla="+- 21600 0 0"/>
              <a:gd name="T0" fmla="*/ 0 w 20887"/>
              <a:gd name="T1" fmla="*/ 2 h 21600"/>
              <a:gd name="T2" fmla="*/ 20887 w 20887"/>
              <a:gd name="T3" fmla="*/ 15162 h 21600"/>
              <a:gd name="T4" fmla="*/ 269 w 2088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87" h="21600" fill="none" extrusionOk="0">
                <a:moveTo>
                  <a:pt x="-1" y="1"/>
                </a:moveTo>
                <a:cubicBezTo>
                  <a:pt x="89" y="0"/>
                  <a:pt x="179" y="-1"/>
                  <a:pt x="269" y="0"/>
                </a:cubicBezTo>
                <a:cubicBezTo>
                  <a:pt x="9718" y="0"/>
                  <a:pt x="18070" y="6142"/>
                  <a:pt x="20887" y="15161"/>
                </a:cubicBezTo>
              </a:path>
              <a:path w="20887" h="21600" stroke="0" extrusionOk="0">
                <a:moveTo>
                  <a:pt x="-1" y="1"/>
                </a:moveTo>
                <a:cubicBezTo>
                  <a:pt x="89" y="0"/>
                  <a:pt x="179" y="-1"/>
                  <a:pt x="269" y="0"/>
                </a:cubicBezTo>
                <a:cubicBezTo>
                  <a:pt x="9718" y="0"/>
                  <a:pt x="18070" y="6142"/>
                  <a:pt x="20887" y="15161"/>
                </a:cubicBezTo>
                <a:lnTo>
                  <a:pt x="269" y="21600"/>
                </a:lnTo>
                <a:close/>
              </a:path>
            </a:pathLst>
          </a:custGeom>
          <a:noFill/>
          <a:ln w="9525">
            <a:solidFill>
              <a:srgbClr val="FFFF00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Rectangle 14"/>
          <p:cNvSpPr>
            <a:spLocks noChangeArrowheads="1"/>
          </p:cNvSpPr>
          <p:nvPr/>
        </p:nvSpPr>
        <p:spPr bwMode="auto">
          <a:xfrm>
            <a:off x="2344672" y="275054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b="1" dirty="0" smtClean="0">
                <a:solidFill>
                  <a:srgbClr val="FFFF00"/>
                </a:solidFill>
              </a:rPr>
              <a:t>. 8</a:t>
            </a:r>
            <a:endParaRPr lang="en-US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1569177" y="4103920"/>
                <a:ext cx="2107052" cy="10275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−5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−25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40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9177" y="4103920"/>
                <a:ext cx="2107052" cy="10275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Arc 10"/>
          <p:cNvSpPr>
            <a:spLocks/>
          </p:cNvSpPr>
          <p:nvPr/>
        </p:nvSpPr>
        <p:spPr bwMode="auto">
          <a:xfrm rot="19424590">
            <a:off x="2257023" y="3774547"/>
            <a:ext cx="688170" cy="826915"/>
          </a:xfrm>
          <a:custGeom>
            <a:avLst/>
            <a:gdLst>
              <a:gd name="G0" fmla="+- 269 0 0"/>
              <a:gd name="G1" fmla="+- 21600 0 0"/>
              <a:gd name="G2" fmla="+- 21600 0 0"/>
              <a:gd name="T0" fmla="*/ 0 w 20887"/>
              <a:gd name="T1" fmla="*/ 2 h 21600"/>
              <a:gd name="T2" fmla="*/ 20887 w 20887"/>
              <a:gd name="T3" fmla="*/ 15162 h 21600"/>
              <a:gd name="T4" fmla="*/ 269 w 2088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87" h="21600" fill="none" extrusionOk="0">
                <a:moveTo>
                  <a:pt x="-1" y="1"/>
                </a:moveTo>
                <a:cubicBezTo>
                  <a:pt x="89" y="0"/>
                  <a:pt x="179" y="-1"/>
                  <a:pt x="269" y="0"/>
                </a:cubicBezTo>
                <a:cubicBezTo>
                  <a:pt x="9718" y="0"/>
                  <a:pt x="18070" y="6142"/>
                  <a:pt x="20887" y="15161"/>
                </a:cubicBezTo>
              </a:path>
              <a:path w="20887" h="21600" stroke="0" extrusionOk="0">
                <a:moveTo>
                  <a:pt x="-1" y="1"/>
                </a:moveTo>
                <a:cubicBezTo>
                  <a:pt x="89" y="0"/>
                  <a:pt x="179" y="-1"/>
                  <a:pt x="269" y="0"/>
                </a:cubicBezTo>
                <a:cubicBezTo>
                  <a:pt x="9718" y="0"/>
                  <a:pt x="18070" y="6142"/>
                  <a:pt x="20887" y="15161"/>
                </a:cubicBezTo>
                <a:lnTo>
                  <a:pt x="269" y="21600"/>
                </a:lnTo>
                <a:close/>
              </a:path>
            </a:pathLst>
          </a:custGeom>
          <a:noFill/>
          <a:ln w="9525">
            <a:solidFill>
              <a:srgbClr val="FFFF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14"/>
              <p:cNvSpPr>
                <a:spLocks noChangeArrowheads="1"/>
              </p:cNvSpPr>
              <p:nvPr/>
            </p:nvSpPr>
            <p:spPr bwMode="auto">
              <a:xfrm>
                <a:off x="2339442" y="3558183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b="1" dirty="0" smtClean="0">
                    <a:solidFill>
                      <a:srgbClr val="FFFF00"/>
                    </a:solidFill>
                  </a:rPr>
                  <a:t>. 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𝟓</m:t>
                    </m:r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7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39442" y="3558183"/>
                <a:ext cx="304800" cy="304800"/>
              </a:xfrm>
              <a:prstGeom prst="rect">
                <a:avLst/>
              </a:prstGeom>
              <a:blipFill>
                <a:blip r:embed="rId5"/>
                <a:stretch>
                  <a:fillRect l="-38000" t="-22000" r="-20000" b="-42000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Arc 12"/>
          <p:cNvSpPr>
            <a:spLocks/>
          </p:cNvSpPr>
          <p:nvPr/>
        </p:nvSpPr>
        <p:spPr bwMode="auto">
          <a:xfrm rot="8351731">
            <a:off x="2050814" y="4666449"/>
            <a:ext cx="718116" cy="768250"/>
          </a:xfrm>
          <a:custGeom>
            <a:avLst/>
            <a:gdLst>
              <a:gd name="G0" fmla="+- 269 0 0"/>
              <a:gd name="G1" fmla="+- 21600 0 0"/>
              <a:gd name="G2" fmla="+- 21600 0 0"/>
              <a:gd name="T0" fmla="*/ 0 w 20887"/>
              <a:gd name="T1" fmla="*/ 2 h 21600"/>
              <a:gd name="T2" fmla="*/ 20887 w 20887"/>
              <a:gd name="T3" fmla="*/ 15162 h 21600"/>
              <a:gd name="T4" fmla="*/ 269 w 20887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87" h="21600" fill="none" extrusionOk="0">
                <a:moveTo>
                  <a:pt x="-1" y="1"/>
                </a:moveTo>
                <a:cubicBezTo>
                  <a:pt x="89" y="0"/>
                  <a:pt x="179" y="-1"/>
                  <a:pt x="269" y="0"/>
                </a:cubicBezTo>
                <a:cubicBezTo>
                  <a:pt x="9718" y="0"/>
                  <a:pt x="18070" y="6142"/>
                  <a:pt x="20887" y="15161"/>
                </a:cubicBezTo>
              </a:path>
              <a:path w="20887" h="21600" stroke="0" extrusionOk="0">
                <a:moveTo>
                  <a:pt x="-1" y="1"/>
                </a:moveTo>
                <a:cubicBezTo>
                  <a:pt x="89" y="0"/>
                  <a:pt x="179" y="-1"/>
                  <a:pt x="269" y="0"/>
                </a:cubicBezTo>
                <a:cubicBezTo>
                  <a:pt x="9718" y="0"/>
                  <a:pt x="18070" y="6142"/>
                  <a:pt x="20887" y="15161"/>
                </a:cubicBezTo>
                <a:lnTo>
                  <a:pt x="269" y="21600"/>
                </a:lnTo>
                <a:close/>
              </a:path>
            </a:pathLst>
          </a:custGeom>
          <a:noFill/>
          <a:ln w="9525">
            <a:solidFill>
              <a:srgbClr val="FFFF00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14"/>
              <p:cNvSpPr>
                <a:spLocks noChangeArrowheads="1"/>
              </p:cNvSpPr>
              <p:nvPr/>
            </p:nvSpPr>
            <p:spPr bwMode="auto">
              <a:xfrm>
                <a:off x="2337052" y="5350664"/>
                <a:ext cx="304800" cy="304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dirty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b="1" i="0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0" dirty="0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9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37052" y="5350664"/>
                <a:ext cx="304800" cy="304800"/>
              </a:xfrm>
              <a:prstGeom prst="rect">
                <a:avLst/>
              </a:prstGeom>
              <a:blipFill>
                <a:blip r:embed="rId6"/>
                <a:stretch>
                  <a:fillRect r="-8000" b="-2000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Rectangle 2"/>
          <p:cNvSpPr>
            <a:spLocks noGrp="1" noChangeArrowheads="1"/>
          </p:cNvSpPr>
          <p:nvPr>
            <p:ph type="title"/>
          </p:nvPr>
        </p:nvSpPr>
        <p:spPr>
          <a:xfrm>
            <a:off x="5246341" y="1110459"/>
            <a:ext cx="2258592" cy="598973"/>
          </a:xfrm>
        </p:spPr>
        <p:txBody>
          <a:bodyPr>
            <a:normAutofit/>
          </a:bodyPr>
          <a:lstStyle/>
          <a:p>
            <a:r>
              <a:rPr lang="en-US" alt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r>
              <a:rPr lang="en-US" alt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Rectangle 3"/>
          <p:cNvSpPr txBox="1">
            <a:spLocks noChangeArrowheads="1"/>
          </p:cNvSpPr>
          <p:nvPr/>
        </p:nvSpPr>
        <p:spPr>
          <a:xfrm>
            <a:off x="4957642" y="2023176"/>
            <a:ext cx="7023901" cy="26758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altLang="en-US" sz="3600" dirty="0" smtClean="0">
                <a:solidFill>
                  <a:schemeClr val="bg1"/>
                </a:solidFill>
              </a:rPr>
              <a:t>  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húng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3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696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 animBg="1"/>
      <p:bldP spid="21" grpId="0" animBg="1"/>
      <p:bldP spid="22" grpId="0" animBg="1"/>
      <p:bldP spid="23" grpId="0"/>
      <p:bldP spid="26" grpId="0" animBg="1"/>
      <p:bldP spid="27" grpId="0" animBg="1"/>
      <p:bldP spid="28" grpId="0" animBg="1"/>
      <p:bldP spid="29" grpId="0" animBg="1"/>
      <p:bldP spid="60" grpId="0"/>
      <p:bldP spid="6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69800" y="968570"/>
            <a:ext cx="2258592" cy="598973"/>
          </a:xfrm>
        </p:spPr>
        <p:txBody>
          <a:bodyPr>
            <a:normAutofit/>
          </a:bodyPr>
          <a:lstStyle/>
          <a:p>
            <a:r>
              <a:rPr lang="en-US" altLang="en-US" sz="3600" u="sng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altLang="en-US" sz="3600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u="sng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niệm</a:t>
            </a:r>
            <a:endParaRPr lang="en-US" altLang="en-US" sz="3600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3183" y="1981200"/>
            <a:ext cx="10720873" cy="2819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</a:rPr>
              <a:t>  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en-US" sz="36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altLang="en-US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-629817" y="968570"/>
            <a:ext cx="2286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8000" dirty="0">
                <a:solidFill>
                  <a:srgbClr val="FF3300"/>
                </a:solidFill>
                <a:latin typeface=".VnCentury Schoolbook" panose="020B7200000000000000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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657549" y="2433991"/>
            <a:ext cx="321497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dirty="0" err="1">
                <a:solidFill>
                  <a:srgbClr val="FF3300"/>
                </a:solidFill>
              </a:rPr>
              <a:t>tương</a:t>
            </a:r>
            <a:r>
              <a:rPr lang="en-US" altLang="en-US" sz="3600" dirty="0">
                <a:solidFill>
                  <a:srgbClr val="FF3300"/>
                </a:solidFill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</a:rPr>
              <a:t>ứng</a:t>
            </a:r>
            <a:r>
              <a:rPr lang="en-US" altLang="en-US" sz="3600" dirty="0">
                <a:solidFill>
                  <a:srgbClr val="FF3300"/>
                </a:solidFill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</a:rPr>
              <a:t>bằng</a:t>
            </a:r>
            <a:endParaRPr lang="en-US" altLang="en-US" sz="3600" dirty="0">
              <a:solidFill>
                <a:srgbClr val="FF3300"/>
              </a:solidFill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7793524" y="2433991"/>
            <a:ext cx="311758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3600" dirty="0" err="1">
                <a:solidFill>
                  <a:srgbClr val="FF3300"/>
                </a:solidFill>
              </a:rPr>
              <a:t>chung</a:t>
            </a:r>
            <a:r>
              <a:rPr lang="en-US" altLang="en-US" sz="3600" dirty="0">
                <a:solidFill>
                  <a:srgbClr val="FF3300"/>
                </a:solidFill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</a:rPr>
              <a:t>một</a:t>
            </a:r>
            <a:r>
              <a:rPr lang="en-US" altLang="en-US" sz="3600" dirty="0">
                <a:solidFill>
                  <a:srgbClr val="FF3300"/>
                </a:solidFill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</a:rPr>
              <a:t>mẫu</a:t>
            </a:r>
            <a:endParaRPr lang="en-US" altLang="en-US" sz="3600" dirty="0">
              <a:solidFill>
                <a:srgbClr val="FF3300"/>
              </a:solidFill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857833" y="187556"/>
            <a:ext cx="6718624" cy="5989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QUY ĐỒNG MẪU HAI PHÂN SỐ</a:t>
            </a:r>
            <a:endParaRPr lang="en-US" altLang="en-US" sz="28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983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  <p:bldP spid="7175" grpId="0"/>
      <p:bldP spid="7175" grpId="1"/>
      <p:bldP spid="7175" grpId="2"/>
      <p:bldP spid="3082" grpId="0"/>
      <p:bldP spid="3084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729383" y="80651"/>
            <a:ext cx="883530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solidFill>
                  <a:srgbClr val="FFFF00"/>
                </a:solidFill>
                <a:latin typeface="Tahoma" panose="020B0604030504040204" pitchFamily="34" charset="0"/>
                <a:ea typeface="Cambria" panose="02040503050406030204" pitchFamily="18" charset="0"/>
                <a:cs typeface="Tahoma" panose="020B0604030504040204" pitchFamily="34" charset="0"/>
              </a:rPr>
              <a:t>?1. </a:t>
            </a:r>
            <a:r>
              <a:rPr lang="en-US" sz="2800" dirty="0" err="1" smtClean="0">
                <a:solidFill>
                  <a:srgbClr val="FFFF00"/>
                </a:solidFill>
                <a:latin typeface="Tahoma" panose="020B0604030504040204" pitchFamily="34" charset="0"/>
                <a:ea typeface="Cambria" panose="02040503050406030204" pitchFamily="18" charset="0"/>
                <a:cs typeface="Tahoma" panose="020B0604030504040204" pitchFamily="34" charset="0"/>
              </a:rPr>
              <a:t>Hãy</a:t>
            </a:r>
            <a:r>
              <a:rPr lang="en-US" sz="2800" dirty="0" smtClean="0">
                <a:solidFill>
                  <a:srgbClr val="FFFF00"/>
                </a:solidFill>
                <a:latin typeface="Tahoma" panose="020B0604030504040204" pitchFamily="34" charset="0"/>
                <a:ea typeface="Cambria" panose="02040503050406030204" pitchFamily="18" charset="0"/>
                <a:cs typeface="Tahoma" panose="020B0604030504040204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ahoma" panose="020B0604030504040204" pitchFamily="34" charset="0"/>
                <a:ea typeface="Cambria" panose="02040503050406030204" pitchFamily="18" charset="0"/>
                <a:cs typeface="Tahoma" panose="020B0604030504040204" pitchFamily="34" charset="0"/>
              </a:rPr>
              <a:t>điền</a:t>
            </a:r>
            <a:r>
              <a:rPr lang="en-US" sz="2800" dirty="0" smtClean="0">
                <a:solidFill>
                  <a:srgbClr val="FFFF00"/>
                </a:solidFill>
                <a:latin typeface="Tahoma" panose="020B0604030504040204" pitchFamily="34" charset="0"/>
                <a:ea typeface="Cambria" panose="02040503050406030204" pitchFamily="18" charset="0"/>
                <a:cs typeface="Tahoma" panose="020B0604030504040204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ahoma" panose="020B0604030504040204" pitchFamily="34" charset="0"/>
                <a:ea typeface="Cambria" panose="02040503050406030204" pitchFamily="18" charset="0"/>
                <a:cs typeface="Tahoma" panose="020B0604030504040204" pitchFamily="34" charset="0"/>
              </a:rPr>
              <a:t>số</a:t>
            </a:r>
            <a:r>
              <a:rPr lang="en-US" sz="2800" dirty="0" smtClean="0">
                <a:solidFill>
                  <a:srgbClr val="FFFF00"/>
                </a:solidFill>
                <a:latin typeface="Tahoma" panose="020B0604030504040204" pitchFamily="34" charset="0"/>
                <a:ea typeface="Cambria" panose="02040503050406030204" pitchFamily="18" charset="0"/>
                <a:cs typeface="Tahoma" panose="020B0604030504040204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ahoma" panose="020B0604030504040204" pitchFamily="34" charset="0"/>
                <a:ea typeface="Cambria" panose="02040503050406030204" pitchFamily="18" charset="0"/>
                <a:cs typeface="Tahoma" panose="020B0604030504040204" pitchFamily="34" charset="0"/>
              </a:rPr>
              <a:t>thích</a:t>
            </a:r>
            <a:r>
              <a:rPr lang="en-US" sz="2800" dirty="0" smtClean="0">
                <a:solidFill>
                  <a:srgbClr val="FFFF00"/>
                </a:solidFill>
                <a:latin typeface="Tahoma" panose="020B0604030504040204" pitchFamily="34" charset="0"/>
                <a:ea typeface="Cambria" panose="02040503050406030204" pitchFamily="18" charset="0"/>
                <a:cs typeface="Tahoma" panose="020B0604030504040204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ahoma" panose="020B0604030504040204" pitchFamily="34" charset="0"/>
                <a:ea typeface="Cambria" panose="02040503050406030204" pitchFamily="18" charset="0"/>
                <a:cs typeface="Tahoma" panose="020B0604030504040204" pitchFamily="34" charset="0"/>
              </a:rPr>
              <a:t>hợp</a:t>
            </a:r>
            <a:r>
              <a:rPr lang="en-US" sz="2800" dirty="0" smtClean="0">
                <a:solidFill>
                  <a:srgbClr val="FFFF00"/>
                </a:solidFill>
                <a:latin typeface="Tahoma" panose="020B0604030504040204" pitchFamily="34" charset="0"/>
                <a:ea typeface="Cambria" panose="02040503050406030204" pitchFamily="18" charset="0"/>
                <a:cs typeface="Tahoma" panose="020B0604030504040204" pitchFamily="34" charset="0"/>
              </a:rPr>
              <a:t> </a:t>
            </a:r>
            <a:r>
              <a:rPr lang="en-US" sz="2800" dirty="0" err="1" smtClean="0">
                <a:solidFill>
                  <a:srgbClr val="FFFF00"/>
                </a:solidFill>
                <a:latin typeface="Tahoma" panose="020B0604030504040204" pitchFamily="34" charset="0"/>
                <a:ea typeface="Cambria" panose="02040503050406030204" pitchFamily="18" charset="0"/>
                <a:cs typeface="Tahoma" panose="020B0604030504040204" pitchFamily="34" charset="0"/>
              </a:rPr>
              <a:t>vào</a:t>
            </a:r>
            <a:r>
              <a:rPr lang="en-US" sz="2800" dirty="0" smtClean="0">
                <a:solidFill>
                  <a:srgbClr val="FFFF00"/>
                </a:solidFill>
                <a:latin typeface="Tahoma" panose="020B0604030504040204" pitchFamily="34" charset="0"/>
                <a:ea typeface="Cambria" panose="02040503050406030204" pitchFamily="18" charset="0"/>
                <a:cs typeface="Tahoma" panose="020B0604030504040204" pitchFamily="34" charset="0"/>
              </a:rPr>
              <a:t> ô </a:t>
            </a:r>
            <a:r>
              <a:rPr lang="en-US" sz="2800" dirty="0" err="1" smtClean="0">
                <a:solidFill>
                  <a:srgbClr val="FFFF00"/>
                </a:solidFill>
                <a:latin typeface="Tahoma" panose="020B0604030504040204" pitchFamily="34" charset="0"/>
                <a:ea typeface="Cambria" panose="02040503050406030204" pitchFamily="18" charset="0"/>
                <a:cs typeface="Tahoma" panose="020B0604030504040204" pitchFamily="34" charset="0"/>
              </a:rPr>
              <a:t>vuông</a:t>
            </a:r>
            <a:r>
              <a:rPr lang="en-US" sz="2800" dirty="0" smtClean="0">
                <a:solidFill>
                  <a:srgbClr val="FFFF00"/>
                </a:solidFill>
                <a:latin typeface="Tahoma" panose="020B0604030504040204" pitchFamily="34" charset="0"/>
                <a:ea typeface="Cambria" panose="02040503050406030204" pitchFamily="18" charset="0"/>
                <a:cs typeface="Tahoma" panose="020B0604030504040204" pitchFamily="34" charset="0"/>
              </a:rPr>
              <a:t>:</a:t>
            </a:r>
            <a:endParaRPr lang="en-US" sz="2800" dirty="0">
              <a:solidFill>
                <a:srgbClr val="FFFF00"/>
              </a:solidFill>
              <a:latin typeface="Tahoma" panose="020B0604030504040204" pitchFamily="34" charset="0"/>
              <a:ea typeface="Cambria" panose="02040503050406030204" pitchFamily="18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901750" y="1250297"/>
                <a:ext cx="1906763" cy="1180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6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80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750" y="1250297"/>
                <a:ext cx="1906763" cy="118083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624103" y="1492306"/>
            <a:ext cx="3990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  <a:endParaRPr lang="en-US" sz="3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3023119" y="1250297"/>
                <a:ext cx="1906763" cy="1180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−5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6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80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3119" y="1250297"/>
                <a:ext cx="1906763" cy="11808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509451" y="2621902"/>
                <a:ext cx="2327056" cy="1180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6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120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451" y="2621902"/>
                <a:ext cx="2327056" cy="11808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2624103" y="2863911"/>
            <a:ext cx="3990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  <a:endParaRPr lang="en-US" sz="3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2976124" y="2621902"/>
                <a:ext cx="2329672" cy="1180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−5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6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120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6124" y="2621902"/>
                <a:ext cx="2329672" cy="11808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636683" y="4063633"/>
                <a:ext cx="2199824" cy="1180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6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160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683" y="4063633"/>
                <a:ext cx="2199824" cy="118083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2624103" y="4305642"/>
            <a:ext cx="3990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  <a:endParaRPr lang="en-US" sz="3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2808513" y="4063633"/>
                <a:ext cx="2202026" cy="1180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−5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6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160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8513" y="4063633"/>
                <a:ext cx="2202026" cy="118083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/>
          <p:nvPr/>
        </p:nvCxnSpPr>
        <p:spPr>
          <a:xfrm>
            <a:off x="5147035" y="1112202"/>
            <a:ext cx="0" cy="434196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5194030" y="1280153"/>
                <a:ext cx="2541045" cy="11330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6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−48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80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4030" y="1280153"/>
                <a:ext cx="2541045" cy="113306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7606650" y="1492306"/>
            <a:ext cx="3990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  <a:endParaRPr lang="en-US" sz="3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8005666" y="1250297"/>
                <a:ext cx="2519265" cy="11443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−5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6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−50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80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5666" y="1250297"/>
                <a:ext cx="2519265" cy="11443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5753322" y="2621902"/>
                <a:ext cx="2252344" cy="11330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6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−72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120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3322" y="2621902"/>
                <a:ext cx="2252344" cy="113306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7606650" y="2863911"/>
            <a:ext cx="3990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  <a:endParaRPr lang="en-US" sz="3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8005666" y="2621902"/>
                <a:ext cx="2459614" cy="11443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−5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6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−75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120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5666" y="2621902"/>
                <a:ext cx="2459614" cy="114435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5147035" y="4063633"/>
                <a:ext cx="2672019" cy="11330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6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−96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160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7035" y="4063633"/>
                <a:ext cx="2672019" cy="113306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7606650" y="4305642"/>
            <a:ext cx="3990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  <a:endParaRPr lang="en-US" sz="3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8005665" y="4063633"/>
                <a:ext cx="2519265" cy="11443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−5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36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−100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160</m:t>
                          </m:r>
                        </m:den>
                      </m:f>
                    </m:oMath>
                  </m:oMathPara>
                </a14:m>
                <a:endParaRPr lang="en-US" sz="36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5665" y="4063633"/>
                <a:ext cx="2519265" cy="114435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164073" y="5473324"/>
            <a:ext cx="1177537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Nhận</a:t>
            </a:r>
            <a:r>
              <a:rPr lang="en-US" sz="3600" b="1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xét</a:t>
            </a:r>
            <a:r>
              <a:rPr lang="en-US" sz="3600" b="1" dirty="0" smtClean="0">
                <a:solidFill>
                  <a:srgbClr val="FFFF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Để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cho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đơn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giản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khi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quy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đồng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mẫu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hai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phân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ta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thường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lấy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mẫu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chung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BCNN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của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các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mẫu</a:t>
            </a:r>
            <a:r>
              <a:rPr lang="en-US" sz="3600" dirty="0" smtClean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125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/>
      <p:bldP spid="21" grpId="0" animBg="1"/>
      <p:bldP spid="22" grpId="0" animBg="1"/>
      <p:bldP spid="23" grpId="0"/>
      <p:bldP spid="24" grpId="0" animBg="1"/>
      <p:bldP spid="25" grpId="0" animBg="1"/>
      <p:bldP spid="26" grpId="0"/>
      <p:bldP spid="27" grpId="0" animBg="1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5856162" y="1316507"/>
            <a:ext cx="6362700" cy="602621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800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altLang="en-US" sz="2800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2800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800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800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2800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800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6014219" y="1917918"/>
            <a:ext cx="6068924" cy="1569660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3200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Tìm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alt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BCNN)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6061431" y="3462361"/>
            <a:ext cx="6021712" cy="1569660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3200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Tìm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6079023" y="5053349"/>
            <a:ext cx="6004120" cy="1077218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3200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alt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856162" y="1581252"/>
            <a:ext cx="0" cy="554736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67368" y="-45086"/>
            <a:ext cx="6718624" cy="5989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QUY ĐỒNG MẪU NHIỀU PHÂN SỐ: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67368" y="400342"/>
            <a:ext cx="5179073" cy="734663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i="1" u="sng" dirty="0" smtClean="0">
                <a:solidFill>
                  <a:srgbClr val="FF3300"/>
                </a:solidFill>
              </a:rPr>
              <a:t>VD: </a:t>
            </a:r>
            <a:r>
              <a:rPr lang="en-US" altLang="en-US" sz="2400" i="1" u="sng" dirty="0" err="1" smtClean="0">
                <a:solidFill>
                  <a:srgbClr val="FF3300"/>
                </a:solidFill>
              </a:rPr>
              <a:t>Quy</a:t>
            </a:r>
            <a:r>
              <a:rPr lang="en-US" altLang="en-US" sz="2400" i="1" u="sng" dirty="0" smtClean="0">
                <a:solidFill>
                  <a:srgbClr val="FF3300"/>
                </a:solidFill>
              </a:rPr>
              <a:t> </a:t>
            </a:r>
            <a:r>
              <a:rPr lang="en-US" altLang="en-US" sz="2400" i="1" u="sng" dirty="0" err="1" smtClean="0">
                <a:solidFill>
                  <a:srgbClr val="FF3300"/>
                </a:solidFill>
              </a:rPr>
              <a:t>đồng</a:t>
            </a:r>
            <a:r>
              <a:rPr lang="en-US" altLang="en-US" sz="2400" i="1" u="sng" dirty="0" smtClean="0">
                <a:solidFill>
                  <a:srgbClr val="FF3300"/>
                </a:solidFill>
              </a:rPr>
              <a:t> </a:t>
            </a:r>
            <a:r>
              <a:rPr lang="en-US" altLang="en-US" sz="2400" i="1" u="sng" dirty="0" err="1">
                <a:solidFill>
                  <a:srgbClr val="FF3300"/>
                </a:solidFill>
              </a:rPr>
              <a:t>mẫu</a:t>
            </a:r>
            <a:r>
              <a:rPr lang="en-US" altLang="en-US" sz="2400" i="1" u="sng" dirty="0">
                <a:solidFill>
                  <a:srgbClr val="FF3300"/>
                </a:solidFill>
              </a:rPr>
              <a:t> </a:t>
            </a:r>
            <a:r>
              <a:rPr lang="en-US" altLang="en-US" sz="2400" i="1" u="sng" dirty="0" err="1">
                <a:solidFill>
                  <a:srgbClr val="FF3300"/>
                </a:solidFill>
              </a:rPr>
              <a:t>số</a:t>
            </a:r>
            <a:r>
              <a:rPr lang="en-US" altLang="en-US" sz="2400" i="1" u="sng" dirty="0">
                <a:solidFill>
                  <a:srgbClr val="FF3300"/>
                </a:solidFill>
              </a:rPr>
              <a:t> </a:t>
            </a:r>
            <a:r>
              <a:rPr lang="en-US" altLang="en-US" sz="2400" i="1" u="sng" dirty="0" err="1" smtClean="0">
                <a:solidFill>
                  <a:srgbClr val="FF3300"/>
                </a:solidFill>
              </a:rPr>
              <a:t>các</a:t>
            </a:r>
            <a:r>
              <a:rPr lang="en-US" altLang="en-US" sz="2400" i="1" u="sng" dirty="0" smtClean="0">
                <a:solidFill>
                  <a:srgbClr val="FF3300"/>
                </a:solidFill>
              </a:rPr>
              <a:t> </a:t>
            </a:r>
            <a:r>
              <a:rPr lang="en-US" altLang="en-US" sz="2400" i="1" u="sng" dirty="0" err="1">
                <a:solidFill>
                  <a:srgbClr val="FF3300"/>
                </a:solidFill>
              </a:rPr>
              <a:t>phân</a:t>
            </a:r>
            <a:r>
              <a:rPr lang="en-US" altLang="en-US" sz="2400" i="1" u="sng" dirty="0">
                <a:solidFill>
                  <a:srgbClr val="FF3300"/>
                </a:solidFill>
              </a:rPr>
              <a:t> </a:t>
            </a:r>
            <a:r>
              <a:rPr lang="en-US" altLang="en-US" sz="2400" i="1" u="sng" dirty="0" err="1">
                <a:solidFill>
                  <a:srgbClr val="FF3300"/>
                </a:solidFill>
              </a:rPr>
              <a:t>số</a:t>
            </a:r>
            <a:r>
              <a:rPr lang="en-US" altLang="en-US" sz="2400" i="1" u="sng" dirty="0">
                <a:solidFill>
                  <a:srgbClr val="FF3300"/>
                </a:solidFill>
              </a:rPr>
              <a:t>:</a:t>
            </a:r>
            <a:endParaRPr lang="en-US" altLang="en-US" sz="2400" dirty="0">
              <a:solidFill>
                <a:srgbClr val="FF33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5421086" y="283164"/>
                <a:ext cx="2929812" cy="7991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200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f>
                        <m:fPr>
                          <m:ctrlPr>
                            <a:rPr lang="en-US" sz="320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</m:num>
                        <m:den>
                          <m:r>
                            <a:rPr lang="en-US" sz="32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; </m:t>
                      </m:r>
                      <m:f>
                        <m:fPr>
                          <m:ctrlPr>
                            <a:rPr lang="en-US" sz="3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m:t> </m:t>
                      </m:r>
                      <m:r>
                        <a:rPr lang="en-US" sz="320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f>
                        <m:fPr>
                          <m:ctrlPr>
                            <a:rPr lang="en-US" sz="3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−5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chemeClr val="bg1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1086" y="283164"/>
                <a:ext cx="2929812" cy="799193"/>
              </a:xfrm>
              <a:prstGeom prst="rect">
                <a:avLst/>
              </a:prstGeom>
              <a:blipFill>
                <a:blip r:embed="rId2"/>
                <a:stretch>
                  <a:fillRect b="-219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1601" y="1209192"/>
                <a:ext cx="1063205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solidFill>
                      <a:schemeClr val="bg1"/>
                    </a:solidFill>
                  </a:rPr>
                  <a:t>2 = 2</a:t>
                </a:r>
              </a:p>
              <a:p>
                <a:r>
                  <a:rPr lang="en-US" sz="2000" dirty="0" smtClean="0">
                    <a:solidFill>
                      <a:schemeClr val="bg1"/>
                    </a:solidFill>
                  </a:rPr>
                  <a:t>5 = 5</a:t>
                </a:r>
              </a:p>
              <a:p>
                <a:r>
                  <a:rPr lang="en-US" sz="2000" dirty="0" smtClean="0">
                    <a:solidFill>
                      <a:schemeClr val="bg1"/>
                    </a:solidFill>
                  </a:rPr>
                  <a:t>3 = 3</a:t>
                </a:r>
              </a:p>
              <a:p>
                <a:r>
                  <a:rPr lang="en-US" sz="2000" dirty="0" smtClean="0">
                    <a:solidFill>
                      <a:schemeClr val="bg1"/>
                    </a:solidFill>
                  </a:rPr>
                  <a:t>8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601" y="1209192"/>
                <a:ext cx="1063205" cy="1323439"/>
              </a:xfrm>
              <a:prstGeom prst="rect">
                <a:avLst/>
              </a:prstGeom>
              <a:blipFill>
                <a:blip r:embed="rId3"/>
                <a:stretch>
                  <a:fillRect l="-6322" t="-2304" b="-7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412871" y="1580433"/>
                <a:ext cx="462105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</a:rPr>
                  <a:t>BCNN (2; 5; 3; 8)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</a:rPr>
                  <a:t>. 3 . 5 = 120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71" y="1580433"/>
                <a:ext cx="4621059" cy="461665"/>
              </a:xfrm>
              <a:prstGeom prst="rect">
                <a:avLst/>
              </a:prstGeom>
              <a:blipFill>
                <a:blip r:embed="rId4"/>
                <a:stretch>
                  <a:fillRect l="-2111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67368" y="2616088"/>
                <a:ext cx="5641583" cy="10761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US" sz="32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  <m:f>
                      <m:f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320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  <m:f>
                      <m:fPr>
                        <m:ctrlP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r>
                          <a:rPr lang="en-US" sz="32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3200" b="0" dirty="0" smtClean="0">
                    <a:solidFill>
                      <a:schemeClr val="bg1"/>
                    </a:solidFill>
                    <a:latin typeface="Cambria" panose="02040503050406030204" pitchFamily="18" charset="0"/>
                  </a:rPr>
                  <a:t>;   </a:t>
                </a:r>
                <a:r>
                  <a:rPr lang="en-US" sz="2400" b="0" dirty="0" smtClean="0">
                    <a:solidFill>
                      <a:schemeClr val="bg1"/>
                    </a:solidFill>
                    <a:latin typeface="Cambria" panose="02040503050406030204" pitchFamily="18" charset="0"/>
                  </a:rPr>
                  <a:t>MC: 120</a:t>
                </a:r>
              </a:p>
              <a:p>
                <a:r>
                  <a:rPr lang="en-US" sz="1600" dirty="0" smtClean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&lt;60&gt;&lt;24&gt;&lt;40&gt;&lt;15&gt;</a:t>
                </a:r>
                <a:endParaRPr lang="en-US" sz="16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68" y="2616088"/>
                <a:ext cx="5641583" cy="1076192"/>
              </a:xfrm>
              <a:prstGeom prst="rect">
                <a:avLst/>
              </a:prstGeom>
              <a:blipFill>
                <a:blip r:embed="rId5"/>
                <a:stretch>
                  <a:fillRect b="-2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869328" y="3854737"/>
                <a:ext cx="2754168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.60</m:t>
                        </m:r>
                      </m:num>
                      <m:den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.60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2800" b="0" i="0" dirty="0" smtClean="0">
                  <a:solidFill>
                    <a:schemeClr val="bg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9328" y="3854737"/>
                <a:ext cx="2754168" cy="704295"/>
              </a:xfrm>
              <a:prstGeom prst="rect">
                <a:avLst/>
              </a:prstGeom>
              <a:blipFill>
                <a:blip r:embed="rId6"/>
                <a:stretch>
                  <a:fillRect b="-86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869328" y="4598583"/>
                <a:ext cx="2754168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−3 </m:t>
                        </m:r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.24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5 </m:t>
                        </m:r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.24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−72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2800" b="0" i="0" dirty="0" smtClean="0">
                  <a:solidFill>
                    <a:schemeClr val="bg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9328" y="4598583"/>
                <a:ext cx="2754168" cy="704295"/>
              </a:xfrm>
              <a:prstGeom prst="rect">
                <a:avLst/>
              </a:prstGeom>
              <a:blipFill>
                <a:blip r:embed="rId7"/>
                <a:stretch>
                  <a:fillRect b="-86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912194" y="5283076"/>
                <a:ext cx="2754168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.40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3 </m:t>
                        </m:r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.40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80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2800" b="0" i="0" dirty="0" smtClean="0">
                  <a:solidFill>
                    <a:schemeClr val="bg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2194" y="5283076"/>
                <a:ext cx="2754168" cy="704295"/>
              </a:xfrm>
              <a:prstGeom prst="rect">
                <a:avLst/>
              </a:prstGeom>
              <a:blipFill>
                <a:blip r:embed="rId8"/>
                <a:stretch>
                  <a:fillRect b="-95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912194" y="5967569"/>
                <a:ext cx="2754168" cy="7107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−5 </m:t>
                        </m:r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.15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8 </m:t>
                        </m:r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.15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−75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2800" b="0" i="0" dirty="0" smtClean="0">
                  <a:solidFill>
                    <a:schemeClr val="bg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2194" y="5967569"/>
                <a:ext cx="2754168" cy="710707"/>
              </a:xfrm>
              <a:prstGeom prst="rect">
                <a:avLst/>
              </a:prstGeom>
              <a:blipFill>
                <a:blip r:embed="rId9"/>
                <a:stretch>
                  <a:fillRect b="-85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06131" y="3933737"/>
            <a:ext cx="942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Ta </a:t>
            </a:r>
            <a:r>
              <a:rPr lang="en-US" sz="2400" dirty="0" err="1" smtClean="0">
                <a:solidFill>
                  <a:schemeClr val="bg1"/>
                </a:solidFill>
              </a:rPr>
              <a:t>có</a:t>
            </a:r>
            <a:r>
              <a:rPr lang="en-US" sz="2400" dirty="0" smtClean="0">
                <a:solidFill>
                  <a:schemeClr val="bg1"/>
                </a:solidFill>
              </a:rPr>
              <a:t>: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97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  <p:bldP spid="37893" grpId="0" animBg="1"/>
      <p:bldP spid="37894" grpId="0" animBg="1"/>
      <p:bldP spid="37895" grpId="0" animBg="1"/>
      <p:bldP spid="7" grpId="0"/>
      <p:bldP spid="9" grpId="0" animBg="1"/>
      <p:bldP spid="11" grpId="0" animBg="1"/>
      <p:bldP spid="2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79600" y="50800"/>
            <a:ext cx="8534400" cy="1143000"/>
          </a:xfrm>
          <a:solidFill>
            <a:srgbClr val="FFFF66"/>
          </a:solidFill>
        </p:spPr>
        <p:txBody>
          <a:bodyPr>
            <a:normAutofit/>
          </a:bodyPr>
          <a:lstStyle/>
          <a:p>
            <a:r>
              <a:rPr lang="en-US" altLang="en-US" sz="3600" b="1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3600" b="1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altLang="en-US" sz="3600" b="1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3600" b="1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3600" b="1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600" b="1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b="1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altLang="en-US" sz="3600" b="1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b="1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b="1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alt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alt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alt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816100" y="1574800"/>
            <a:ext cx="8534400" cy="1015663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000" u="sng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3000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30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3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Tìm </a:t>
            </a:r>
            <a:r>
              <a:rPr lang="en-US" altLang="en-US" sz="3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3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altLang="en-US" sz="3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altLang="en-US" sz="3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(</a:t>
            </a:r>
            <a:r>
              <a:rPr lang="en-US" altLang="en-US" sz="3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altLang="en-US" sz="3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3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BCNN) </a:t>
            </a:r>
            <a:r>
              <a:rPr lang="en-US" altLang="en-US" sz="3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3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altLang="en-US" sz="3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778000" y="2921000"/>
            <a:ext cx="8534400" cy="1066800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u="sng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3200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32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765300" y="4267200"/>
            <a:ext cx="8534400" cy="1066800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u="sng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3200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32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-393700" y="949326"/>
            <a:ext cx="22860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8000" dirty="0">
                <a:solidFill>
                  <a:srgbClr val="FF3300"/>
                </a:solidFill>
                <a:latin typeface=".VnCentury Schoolbook" panose="020B7200000000000000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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03200" y="5422900"/>
            <a:ext cx="11658600" cy="3539430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ý:  </a:t>
            </a:r>
            <a:r>
              <a:rPr lang="en-US" altLang="en-US" sz="32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endParaRPr lang="en-US" altLang="en-US" sz="32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1) </a:t>
            </a:r>
            <a:r>
              <a:rPr lang="en-US" altLang="en-US" sz="32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2) </a:t>
            </a:r>
            <a:r>
              <a:rPr lang="en-US" altLang="en-US" sz="32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sz="3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>
              <a:spcBef>
                <a:spcPct val="50000"/>
              </a:spcBef>
            </a:pPr>
            <a:endParaRPr lang="en-US" altLang="en-US" sz="32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004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6" grpId="0" animBg="1"/>
      <p:bldP spid="8197" grpId="0" animBg="1"/>
      <p:bldP spid="8198" grpId="0" animBg="1"/>
      <p:bldP spid="7175" grpId="0"/>
      <p:bldP spid="7175" grpId="1"/>
      <p:bldP spid="7175" grpId="2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050542" y="1162976"/>
            <a:ext cx="5669123" cy="592775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i="1" u="sng" dirty="0" err="1">
                <a:solidFill>
                  <a:srgbClr val="FF3300"/>
                </a:solidFill>
              </a:rPr>
              <a:t>Quy</a:t>
            </a:r>
            <a:r>
              <a:rPr lang="en-US" altLang="en-US" sz="2000" i="1" u="sng" dirty="0">
                <a:solidFill>
                  <a:srgbClr val="FF3300"/>
                </a:solidFill>
              </a:rPr>
              <a:t> </a:t>
            </a:r>
            <a:r>
              <a:rPr lang="en-US" altLang="en-US" sz="2000" i="1" u="sng" dirty="0" err="1">
                <a:solidFill>
                  <a:srgbClr val="FF3300"/>
                </a:solidFill>
              </a:rPr>
              <a:t>tắc</a:t>
            </a:r>
            <a:r>
              <a:rPr lang="en-US" altLang="en-US" sz="2000" i="1" u="sng" dirty="0">
                <a:solidFill>
                  <a:srgbClr val="FF3300"/>
                </a:solidFill>
              </a:rPr>
              <a:t> </a:t>
            </a:r>
            <a:r>
              <a:rPr lang="en-US" altLang="en-US" sz="2000" i="1" u="sng" dirty="0" err="1">
                <a:solidFill>
                  <a:srgbClr val="FF3300"/>
                </a:solidFill>
              </a:rPr>
              <a:t>quy</a:t>
            </a:r>
            <a:r>
              <a:rPr lang="en-US" altLang="en-US" sz="2000" i="1" u="sng" dirty="0">
                <a:solidFill>
                  <a:srgbClr val="FF3300"/>
                </a:solidFill>
              </a:rPr>
              <a:t> </a:t>
            </a:r>
            <a:r>
              <a:rPr lang="en-US" altLang="en-US" sz="2000" i="1" u="sng" dirty="0" err="1">
                <a:solidFill>
                  <a:srgbClr val="FF3300"/>
                </a:solidFill>
              </a:rPr>
              <a:t>đồng</a:t>
            </a:r>
            <a:r>
              <a:rPr lang="en-US" altLang="en-US" sz="2000" i="1" u="sng" dirty="0">
                <a:solidFill>
                  <a:srgbClr val="FF3300"/>
                </a:solidFill>
              </a:rPr>
              <a:t> </a:t>
            </a:r>
            <a:r>
              <a:rPr lang="en-US" altLang="en-US" sz="2000" i="1" u="sng" dirty="0" err="1">
                <a:solidFill>
                  <a:srgbClr val="FF3300"/>
                </a:solidFill>
              </a:rPr>
              <a:t>mẫu</a:t>
            </a:r>
            <a:r>
              <a:rPr lang="en-US" altLang="en-US" sz="2000" i="1" u="sng" dirty="0">
                <a:solidFill>
                  <a:srgbClr val="FF3300"/>
                </a:solidFill>
              </a:rPr>
              <a:t> </a:t>
            </a:r>
            <a:r>
              <a:rPr lang="en-US" altLang="en-US" sz="2000" i="1" u="sng" dirty="0" err="1">
                <a:solidFill>
                  <a:srgbClr val="FF3300"/>
                </a:solidFill>
              </a:rPr>
              <a:t>số</a:t>
            </a:r>
            <a:r>
              <a:rPr lang="en-US" altLang="en-US" sz="2000" i="1" u="sng" dirty="0">
                <a:solidFill>
                  <a:srgbClr val="FF3300"/>
                </a:solidFill>
              </a:rPr>
              <a:t> </a:t>
            </a:r>
            <a:r>
              <a:rPr lang="en-US" altLang="en-US" sz="2000" i="1" u="sng" dirty="0" err="1">
                <a:solidFill>
                  <a:srgbClr val="FF3300"/>
                </a:solidFill>
              </a:rPr>
              <a:t>nhiều</a:t>
            </a:r>
            <a:r>
              <a:rPr lang="en-US" altLang="en-US" sz="2000" i="1" u="sng" dirty="0">
                <a:solidFill>
                  <a:srgbClr val="FF3300"/>
                </a:solidFill>
              </a:rPr>
              <a:t> </a:t>
            </a:r>
            <a:r>
              <a:rPr lang="en-US" altLang="en-US" sz="2000" i="1" u="sng" dirty="0" err="1">
                <a:solidFill>
                  <a:srgbClr val="FF3300"/>
                </a:solidFill>
              </a:rPr>
              <a:t>phân</a:t>
            </a:r>
            <a:r>
              <a:rPr lang="en-US" altLang="en-US" sz="2000" i="1" u="sng" dirty="0">
                <a:solidFill>
                  <a:srgbClr val="FF3300"/>
                </a:solidFill>
              </a:rPr>
              <a:t> </a:t>
            </a:r>
            <a:r>
              <a:rPr lang="en-US" altLang="en-US" sz="2000" i="1" u="sng" dirty="0" err="1">
                <a:solidFill>
                  <a:srgbClr val="FF3300"/>
                </a:solidFill>
              </a:rPr>
              <a:t>số</a:t>
            </a:r>
            <a:r>
              <a:rPr lang="en-US" altLang="en-US" sz="2000" i="1" u="sng" dirty="0">
                <a:solidFill>
                  <a:srgbClr val="FF3300"/>
                </a:solidFill>
              </a:rPr>
              <a:t>:</a:t>
            </a:r>
            <a:endParaRPr lang="en-US" altLang="en-US" sz="2000" dirty="0">
              <a:solidFill>
                <a:srgbClr val="FF3300"/>
              </a:solidFill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6061431" y="1905218"/>
            <a:ext cx="5760450" cy="830997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400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Tìm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(</a:t>
            </a:r>
            <a:r>
              <a:rPr lang="en-US" alt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alt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BCNN)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6061431" y="2978667"/>
            <a:ext cx="5857933" cy="830997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400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Tìm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6118212" y="4047504"/>
            <a:ext cx="5646887" cy="830997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altLang="en-US" sz="2400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alt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alt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alt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5781517" y="1675820"/>
            <a:ext cx="0" cy="554736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67368" y="-45086"/>
            <a:ext cx="6718624" cy="5989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QUY ĐỒNG MẪU NHIỀU PHÂN SỐ: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20272" y="375300"/>
                <a:ext cx="7265515" cy="707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VD2: </a:t>
                </a:r>
                <a:r>
                  <a:rPr lang="en-US" sz="2800" dirty="0" err="1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Quyđồngmẫusốcácphânsố</a:t>
                </a:r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m:rPr>
                        <m:sty m:val="p"/>
                      </m:rP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v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à </m:t>
                    </m:r>
                    <m:f>
                      <m:f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2800" dirty="0">
                  <a:solidFill>
                    <a:schemeClr val="bg1"/>
                  </a:solidFill>
                  <a:latin typeface="Times New Roman" panose="02020603050405020304" pitchFamily="18" charset="0"/>
                  <a:ea typeface="Cambria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272" y="375300"/>
                <a:ext cx="7265515" cy="707758"/>
              </a:xfrm>
              <a:prstGeom prst="rect">
                <a:avLst/>
              </a:prstGeom>
              <a:blipFill>
                <a:blip r:embed="rId2"/>
                <a:stretch>
                  <a:fillRect l="-1763" b="-94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27377" y="1083733"/>
                <a:ext cx="184665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.3</m:t>
                    </m:r>
                  </m:oMath>
                </a14:m>
                <a:endParaRPr lang="en-US" sz="24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30 = 2 . 3 . 5</a:t>
                </a:r>
                <a:endParaRPr lang="en-US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77" y="1083733"/>
                <a:ext cx="1846655" cy="830997"/>
              </a:xfrm>
              <a:prstGeom prst="rect">
                <a:avLst/>
              </a:prstGeom>
              <a:blipFill>
                <a:blip r:embed="rId3"/>
                <a:stretch>
                  <a:fillRect l="-5281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28625" y="1919830"/>
                <a:ext cx="462105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BCNN (12; 30)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3 . 5 = 60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625" y="1919830"/>
                <a:ext cx="4621059" cy="461665"/>
              </a:xfrm>
              <a:prstGeom prst="rect">
                <a:avLst/>
              </a:prstGeom>
              <a:blipFill>
                <a:blip r:embed="rId4"/>
                <a:stretch>
                  <a:fillRect l="-1979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20273" y="2349672"/>
                <a:ext cx="5175459" cy="1078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  <m:r>
                      <a:rPr lang="en-US" sz="32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  <m:f>
                      <m:fPr>
                        <m:ctrlPr>
                          <a:rPr lang="en-US" sz="32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3200" b="0" dirty="0" smtClean="0">
                    <a:solidFill>
                      <a:schemeClr val="bg1"/>
                    </a:solidFill>
                    <a:latin typeface="Cambria" panose="02040503050406030204" pitchFamily="18" charset="0"/>
                  </a:rPr>
                  <a:t>;     </a:t>
                </a:r>
                <a:r>
                  <a:rPr lang="en-US" sz="2400" b="0" dirty="0" smtClean="0">
                    <a:solidFill>
                      <a:schemeClr val="bg1"/>
                    </a:solidFill>
                    <a:latin typeface="Cambria" panose="02040503050406030204" pitchFamily="18" charset="0"/>
                  </a:rPr>
                  <a:t>MC: 60</a:t>
                </a:r>
              </a:p>
              <a:p>
                <a:r>
                  <a:rPr lang="en-US" sz="1600" dirty="0" smtClean="0">
                    <a:solidFill>
                      <a:srgbClr val="FFFF00"/>
                    </a:solidFill>
                    <a:latin typeface="Cambria" panose="02040503050406030204" pitchFamily="18" charset="0"/>
                    <a:ea typeface="Cambria" panose="02040503050406030204" pitchFamily="18" charset="0"/>
                  </a:rPr>
                  <a:t>&lt;5&gt;&lt;2&gt;</a:t>
                </a:r>
                <a:endParaRPr lang="en-US" sz="1600" dirty="0">
                  <a:solidFill>
                    <a:srgbClr val="FFFF00"/>
                  </a:solidFill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273" y="2349672"/>
                <a:ext cx="5175459" cy="1078565"/>
              </a:xfrm>
              <a:prstGeom prst="rect">
                <a:avLst/>
              </a:prstGeom>
              <a:blipFill>
                <a:blip r:embed="rId5"/>
                <a:stretch>
                  <a:fillRect b="-28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869328" y="3739049"/>
                <a:ext cx="2754168" cy="7104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5.  </m:t>
                        </m:r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.5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2800" b="0" i="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9328" y="3739049"/>
                <a:ext cx="2754168" cy="710451"/>
              </a:xfrm>
              <a:prstGeom prst="rect">
                <a:avLst/>
              </a:prstGeom>
              <a:blipFill>
                <a:blip r:embed="rId6"/>
                <a:stretch>
                  <a:fillRect b="-94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869328" y="4598583"/>
                <a:ext cx="2754168" cy="704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 7 </m:t>
                        </m:r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. 2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30 </m:t>
                        </m:r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.2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ea typeface="Cambria" panose="020405030504060302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den>
                    </m:f>
                    <m:r>
                      <a:rPr lang="en-US" sz="2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endParaRPr lang="en-US" sz="2800" b="0" i="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9328" y="4598583"/>
                <a:ext cx="2754168" cy="704295"/>
              </a:xfrm>
              <a:prstGeom prst="rect">
                <a:avLst/>
              </a:prstGeom>
              <a:blipFill>
                <a:blip r:embed="rId7"/>
                <a:stretch>
                  <a:fillRect b="-94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21085" y="3739049"/>
            <a:ext cx="942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1658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 animBg="1"/>
      <p:bldP spid="2" grpId="0" animBg="1"/>
      <p:bldP spid="14" grpId="0" animBg="1"/>
      <p:bldP spid="15" grpId="0" animBg="1"/>
      <p:bldP spid="17" grpId="0" animBg="1"/>
      <p:bldP spid="18" grpId="0" animBg="1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827</Words>
  <Application>Microsoft Office PowerPoint</Application>
  <PresentationFormat>Widescreen</PresentationFormat>
  <Paragraphs>165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31" baseType="lpstr">
      <vt:lpstr>.VnCentury Schoolbook</vt:lpstr>
      <vt:lpstr>.VnTifani HeavyH</vt:lpstr>
      <vt:lpstr>Arial</vt:lpstr>
      <vt:lpstr>Calibri</vt:lpstr>
      <vt:lpstr>Calibri Light</vt:lpstr>
      <vt:lpstr>Cambria</vt:lpstr>
      <vt:lpstr>Cambria Math</vt:lpstr>
      <vt:lpstr>Tahoma</vt:lpstr>
      <vt:lpstr>Times New Roman</vt:lpstr>
      <vt:lpstr>Wingdings</vt:lpstr>
      <vt:lpstr>Office Theme</vt:lpstr>
      <vt:lpstr>Equation</vt:lpstr>
      <vt:lpstr>MathType 7.0 Equation</vt:lpstr>
      <vt:lpstr>PowerPoint Presentation</vt:lpstr>
      <vt:lpstr>PowerPoint Presentation</vt:lpstr>
      <vt:lpstr>PowerPoint Presentation</vt:lpstr>
      <vt:lpstr>Khái niệm.</vt:lpstr>
      <vt:lpstr>Khái niệm</vt:lpstr>
      <vt:lpstr>PowerPoint Presentation</vt:lpstr>
      <vt:lpstr>PowerPoint Presentation</vt:lpstr>
      <vt:lpstr>Quy tắc quy đồng mẫu số nhiều phân số: (áp dụng với phân số mẫu dương).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Duy Thai</dc:creator>
  <cp:lastModifiedBy>OS</cp:lastModifiedBy>
  <cp:revision>68</cp:revision>
  <dcterms:created xsi:type="dcterms:W3CDTF">2020-03-22T06:22:03Z</dcterms:created>
  <dcterms:modified xsi:type="dcterms:W3CDTF">2026-01-12T22:56:44Z</dcterms:modified>
</cp:coreProperties>
</file>