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Lst>
  <p:notesMasterIdLst>
    <p:notesMasterId r:id="rId26"/>
  </p:notesMasterIdLst>
  <p:sldIdLst>
    <p:sldId id="283" r:id="rId6"/>
    <p:sldId id="284" r:id="rId7"/>
    <p:sldId id="267" r:id="rId8"/>
    <p:sldId id="256" r:id="rId9"/>
    <p:sldId id="272" r:id="rId10"/>
    <p:sldId id="273" r:id="rId11"/>
    <p:sldId id="274" r:id="rId12"/>
    <p:sldId id="275" r:id="rId13"/>
    <p:sldId id="276" r:id="rId14"/>
    <p:sldId id="285" r:id="rId15"/>
    <p:sldId id="286" r:id="rId16"/>
    <p:sldId id="288" r:id="rId17"/>
    <p:sldId id="290" r:id="rId18"/>
    <p:sldId id="291" r:id="rId19"/>
    <p:sldId id="292" r:id="rId20"/>
    <p:sldId id="293" r:id="rId21"/>
    <p:sldId id="295" r:id="rId22"/>
    <p:sldId id="294" r:id="rId23"/>
    <p:sldId id="296" r:id="rId24"/>
    <p:sldId id="297" r:id="rId25"/>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811" y="77"/>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8/6/2025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2025/8/6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8/6/2025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8/6/2025</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2025/8/6</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2.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20.png"/><Relationship Id="rId25" Type="http://schemas.openxmlformats.org/officeDocument/2006/relationships/image" Target="../media/image25.gif"/><Relationship Id="rId2" Type="http://schemas.openxmlformats.org/officeDocument/2006/relationships/image" Target="../media/image14.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4.png"/><Relationship Id="rId10" Type="http://schemas.openxmlformats.org/officeDocument/2006/relationships/slide" Target="slide7.xml"/><Relationship Id="rId19" Type="http://schemas.openxmlformats.org/officeDocument/2006/relationships/image" Target="../media/image21.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8" name="TextBox 17"/>
          <p:cNvSpPr txBox="1"/>
          <p:nvPr/>
        </p:nvSpPr>
        <p:spPr>
          <a:xfrm>
            <a:off x="836666" y="810254"/>
            <a:ext cx="7433574" cy="1454244"/>
          </a:xfrm>
          <a:prstGeom prst="rect">
            <a:avLst/>
          </a:prstGeom>
          <a:noFill/>
        </p:spPr>
        <p:txBody>
          <a:bodyPr wrap="none" lIns="68570" tIns="34289" rIns="68570" bIns="34289" rtlCol="0">
            <a:spAutoFit/>
          </a:bodyPr>
          <a:lstStyle/>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CHÀO MỪNG </a:t>
            </a:r>
          </a:p>
          <a:p>
            <a:pPr algn="ctr" defTabSz="685681"/>
            <a:r>
              <a:rPr lang="en-US" sz="4500" b="1">
                <a:ln>
                  <a:solidFill>
                    <a:prstClr val="white"/>
                  </a:solidFill>
                </a:ln>
                <a:solidFill>
                  <a:srgbClr val="FF0000"/>
                </a:solidFill>
                <a:latin typeface="Times New Roman" panose="02020603050405020304" pitchFamily="18" charset="0"/>
                <a:cs typeface="Times New Roman" panose="02020603050405020304" pitchFamily="18" charset="0"/>
              </a:rPr>
              <a:t>QUÝ THẦY CÔ VỀ DỰ GIỜ</a:t>
            </a:r>
          </a:p>
        </p:txBody>
      </p:sp>
      <p:sp>
        <p:nvSpPr>
          <p:cNvPr id="19" name="TextBox 18"/>
          <p:cNvSpPr txBox="1"/>
          <p:nvPr/>
        </p:nvSpPr>
        <p:spPr>
          <a:xfrm>
            <a:off x="348345" y="2468285"/>
            <a:ext cx="8479972" cy="1177245"/>
          </a:xfrm>
          <a:prstGeom prst="rect">
            <a:avLst/>
          </a:prstGeom>
          <a:noFill/>
          <a:ln>
            <a:noFill/>
          </a:ln>
        </p:spPr>
        <p:txBody>
          <a:bodyPr wrap="square" lIns="68570" tIns="34289" rIns="68570" bIns="34289" rtlCol="0">
            <a:spAutoFit/>
          </a:bodyPr>
          <a:lstStyle/>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BÀI 1: HỆ THỐNG KINH, VĨ TUYẾN </a:t>
            </a:r>
          </a:p>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
        <p:nvSpPr>
          <p:cNvPr id="4" name="Rectangle 3"/>
          <p:cNvSpPr/>
          <p:nvPr/>
        </p:nvSpPr>
        <p:spPr>
          <a:xfrm>
            <a:off x="2907844" y="4211300"/>
            <a:ext cx="3088826" cy="530915"/>
          </a:xfrm>
          <a:prstGeom prst="rect">
            <a:avLst/>
          </a:prstGeom>
        </p:spPr>
        <p:txBody>
          <a:bodyPr wrap="none" lIns="68570" tIns="34289" rIns="68570" bIns="34289">
            <a:spAutoFit/>
          </a:bodyPr>
          <a:lstStyle/>
          <a:p>
            <a:pPr defTabSz="685681"/>
            <a:r>
              <a:rPr lang="en-US" sz="3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3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52984" y="2219886"/>
            <a:ext cx="3395481" cy="465719"/>
            <a:chOff x="3651378" y="2338141"/>
            <a:chExt cx="4527308"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5" name="文本框 24"/>
            <p:cNvSpPr txBox="1"/>
            <p:nvPr/>
          </p:nvSpPr>
          <p:spPr>
            <a:xfrm>
              <a:off x="3651378" y="2338141"/>
              <a:ext cx="4527308" cy="553998"/>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011829" y="2929405"/>
            <a:ext cx="5477782" cy="1271333"/>
            <a:chOff x="2263172" y="2385641"/>
            <a:chExt cx="7303709"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9" name="文本框 28"/>
            <p:cNvSpPr txBox="1"/>
            <p:nvPr/>
          </p:nvSpPr>
          <p:spPr>
            <a:xfrm>
              <a:off x="4564011" y="2385641"/>
              <a:ext cx="2702022"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63172" y="3408964"/>
              <a:ext cx="7303709"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grpSp>
      <p:sp>
        <p:nvSpPr>
          <p:cNvPr id="46" name="文本框 45"/>
          <p:cNvSpPr txBox="1"/>
          <p:nvPr/>
        </p:nvSpPr>
        <p:spPr>
          <a:xfrm>
            <a:off x="1613229" y="369163"/>
            <a:ext cx="6344526" cy="900247"/>
          </a:xfrm>
          <a:prstGeom prst="rect">
            <a:avLst/>
          </a:prstGeom>
          <a:noFill/>
        </p:spPr>
        <p:txBody>
          <a:bodyPr wrap="none" lIns="68573" tIns="34289" rIns="68573" bIns="34289" rtlCol="0">
            <a:spAutoFit/>
          </a:bodyPr>
          <a:lstStyle/>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5542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1.3b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theo hình nan quạt.</a:t>
            </a:r>
            <a:endParaRPr lang="en-US" sz="2400" b="1">
              <a:solidFill>
                <a:schemeClr val="bg1"/>
              </a:solidFill>
              <a:latin typeface="Calibri"/>
              <a:ea typeface="Calibri"/>
              <a:cs typeface="Times New Roman"/>
            </a:endParaRPr>
          </a:p>
          <a:p>
            <a:pPr algn="just">
              <a:lnSpc>
                <a:spcPct val="115000"/>
              </a:lnSpc>
              <a:spcAft>
                <a:spcPts val="1000"/>
              </a:spcAft>
            </a:pPr>
            <a:r>
              <a:rPr lang="en-US" sz="2400" b="1">
                <a:solidFill>
                  <a:schemeClr val="bg1"/>
                </a:solidFill>
                <a:latin typeface="Times New Roman"/>
                <a:ea typeface="Calibri"/>
                <a:cs typeface="Times New Roman"/>
              </a:rPr>
              <a:t>- Vĩ tuyến là những cung tròn đồng tâm.</a:t>
            </a:r>
            <a:endParaRPr lang="en-US" sz="2400" b="1">
              <a:solidFill>
                <a:schemeClr val="bg1"/>
              </a:solidFill>
              <a:latin typeface="Calibri"/>
              <a:ea typeface="Calibri"/>
              <a:cs typeface="Times New Roman"/>
            </a:endParaRPr>
          </a:p>
          <a:p>
            <a:r>
              <a:rPr lang="en-US" sz="2400" b="1">
                <a:solidFill>
                  <a:schemeClr val="bg1"/>
                </a:solidFill>
                <a:latin typeface="Times New Roman"/>
                <a:ea typeface="Calibri"/>
              </a:rPr>
              <a:t>- Tâm của các vĩ tuyến cũng chính là điểm gặp nhau của các đường kinh tuyến.</a:t>
            </a:r>
            <a:endParaRPr lang="en-US" sz="2400" b="1">
              <a:solidFill>
                <a:schemeClr val="bg1"/>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28750"/>
            <a:ext cx="387985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91260"/>
          </a:xfrm>
          <a:prstGeom prst="rect">
            <a:avLst/>
          </a:prstGeom>
        </p:spPr>
        <p:txBody>
          <a:bodyPr wrap="square" lIns="91438" tIns="45719" rIns="91438" bIns="45719">
            <a:spAutoFit/>
          </a:bodyPr>
          <a:lstStyle/>
          <a:p>
            <a:pPr algn="just">
              <a:lnSpc>
                <a:spcPct val="115000"/>
              </a:lnSpc>
            </a:pPr>
            <a:r>
              <a:rPr lang="nl-NL" sz="2400" b="1">
                <a:solidFill>
                  <a:schemeClr val="bg1"/>
                </a:solidFill>
                <a:latin typeface="Times New Roman" pitchFamily="18" charset="0"/>
                <a:ea typeface="Calibri"/>
                <a:cs typeface="Times New Roman" pitchFamily="18" charset="0"/>
              </a:rPr>
              <a:t>A (150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B (90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C (60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D (120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a:solidFill>
                  <a:schemeClr val="bg1"/>
                </a:solidFill>
                <a:latin typeface="Times New Roman"/>
                <a:ea typeface="Calibri"/>
                <a:cs typeface="Times New Roman"/>
              </a:rPr>
              <a:t>1. Xác định trên bản đồ hành chính Việt Nam về tọa độ 4 điểm cực. HS ghi chú tọa độ địa lí các điểm cực lên bản đồ (tọa độ và địa danh).</a:t>
            </a:r>
          </a:p>
          <a:p>
            <a:pPr algn="just">
              <a:lnSpc>
                <a:spcPct val="115000"/>
              </a:lnSpc>
              <a:spcAft>
                <a:spcPts val="0"/>
              </a:spcAft>
            </a:pPr>
            <a:r>
              <a:rPr lang="en-US" sz="3600" b="1">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0070C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prstClr val="black"/>
                </a:solidFill>
                <a:latin typeface="Times New Roman" pitchFamily="18" charset="0"/>
                <a:ea typeface="Calibri"/>
                <a:cs typeface="Times New Roman" pitchFamily="18" charset="0"/>
              </a:rPr>
              <a:t>Luật chơi:</a:t>
            </a:r>
          </a:p>
          <a:p>
            <a:pPr algn="just" defTabSz="685698">
              <a:lnSpc>
                <a:spcPct val="115000"/>
              </a:lnSpc>
            </a:pPr>
            <a:r>
              <a:rPr lang="en-US" sz="2700" b="1">
                <a:solidFill>
                  <a:prstClr val="black"/>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prstClr val="black"/>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96972" y="1565560"/>
            <a:ext cx="1015565" cy="87644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19" name="文本框 18"/>
            <p:cNvSpPr txBox="1"/>
            <p:nvPr/>
          </p:nvSpPr>
          <p:spPr>
            <a:xfrm rot="854957">
              <a:off x="8556625" y="2240820"/>
              <a:ext cx="1032761" cy="861775"/>
            </a:xfrm>
            <a:prstGeom prst="rect">
              <a:avLst/>
            </a:prstGeom>
            <a:noFill/>
          </p:spPr>
          <p:txBody>
            <a:bodyPr wrap="none" rtlCol="0">
              <a:spAutoFit/>
            </a:bodyPr>
            <a:lstStyle/>
            <a:p>
              <a:pPr defTabSz="685783"/>
              <a:r>
                <a:rPr lang="en-US" altLang="zh-CN" sz="36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36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208244" y="1258825"/>
            <a:ext cx="1107996" cy="876446"/>
            <a:chOff x="2944324" y="1678431"/>
            <a:chExt cx="1477327"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0" name="矩形 19"/>
            <p:cNvSpPr/>
            <p:nvPr/>
          </p:nvSpPr>
          <p:spPr>
            <a:xfrm rot="20718769">
              <a:off x="2944324" y="1869375"/>
              <a:ext cx="1477327" cy="861775"/>
            </a:xfrm>
            <a:prstGeom prst="rect">
              <a:avLst/>
            </a:prstGeom>
          </p:spPr>
          <p:txBody>
            <a:bodyPr wrap="none">
              <a:spAutoFit/>
            </a:bodyPr>
            <a:lstStyle/>
            <a:p>
              <a:pPr defTabSz="685783"/>
              <a:r>
                <a:rPr lang="en-US" altLang="zh-CN" sz="36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36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572837" y="1523446"/>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1" name="矩形 20"/>
            <p:cNvSpPr/>
            <p:nvPr/>
          </p:nvSpPr>
          <p:spPr>
            <a:xfrm rot="987423">
              <a:off x="4773982" y="2188113"/>
              <a:ext cx="1306339" cy="861775"/>
            </a:xfrm>
            <a:prstGeom prst="rect">
              <a:avLst/>
            </a:prstGeom>
          </p:spPr>
          <p:txBody>
            <a:bodyPr wrap="none">
              <a:spAutoFit/>
            </a:bodyPr>
            <a:lstStyle/>
            <a:p>
              <a:pPr defTabSz="685783"/>
              <a:r>
                <a:rPr lang="en-US" altLang="zh-CN" sz="36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36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814202" y="1475500"/>
            <a:ext cx="1210588" cy="876446"/>
            <a:chOff x="6418937" y="1967332"/>
            <a:chExt cx="1614117"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2" name="矩形 21"/>
            <p:cNvSpPr/>
            <p:nvPr/>
          </p:nvSpPr>
          <p:spPr>
            <a:xfrm rot="20892565">
              <a:off x="6418937" y="2160533"/>
              <a:ext cx="1614117" cy="861775"/>
            </a:xfrm>
            <a:prstGeom prst="rect">
              <a:avLst/>
            </a:prstGeom>
          </p:spPr>
          <p:txBody>
            <a:bodyPr wrap="none">
              <a:spAutoFit/>
            </a:bodyPr>
            <a:lstStyle/>
            <a:p>
              <a:pPr defTabSz="685783"/>
              <a:r>
                <a:rPr lang="en-US" altLang="zh-CN" sz="36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36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7" name="矩形 26"/>
          <p:cNvSpPr/>
          <p:nvPr/>
        </p:nvSpPr>
        <p:spPr>
          <a:xfrm rot="20691888">
            <a:off x="6813613" y="15110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14400" y="2578961"/>
            <a:ext cx="5105400" cy="830991"/>
          </a:xfrm>
          <a:prstGeom prst="rect">
            <a:avLst/>
          </a:prstGeom>
          <a:noFill/>
        </p:spPr>
        <p:txBody>
          <a:bodyPr wrap="square" lIns="91424" tIns="45712" rIns="91424" bIns="45712" rtlCol="0">
            <a:spAutoFit/>
          </a:bodyPr>
          <a:lstStyle/>
          <a:p>
            <a:pPr algn="ctr"/>
            <a:r>
              <a:rPr lang="en-US" sz="2400" b="1">
                <a:latin typeface="Times New Roman"/>
                <a:ea typeface="Calibri"/>
              </a:rPr>
              <a:t>Hãy cho biết tọa độ địa lí của điểm A</a:t>
            </a:r>
          </a:p>
          <a:p>
            <a:pPr algn="ctr"/>
            <a:endParaRPr lang="en-US" sz="2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A (10</a:t>
            </a:r>
            <a:r>
              <a:rPr lang="nl-NL" sz="2800" b="1" baseline="30000">
                <a:latin typeface="Times New Roman"/>
                <a:ea typeface="Calibri"/>
              </a:rPr>
              <a:t>0 </a:t>
            </a:r>
            <a:r>
              <a:rPr lang="nl-NL" sz="2800" b="1">
                <a:latin typeface="Times New Roman"/>
                <a:ea typeface="Calibri"/>
              </a:rPr>
              <a:t>T, 10</a:t>
            </a:r>
            <a:r>
              <a:rPr lang="nl-NL" sz="2800" b="1" baseline="30000">
                <a:latin typeface="Times New Roman"/>
                <a:ea typeface="Calibri"/>
              </a:rPr>
              <a:t>0</a:t>
            </a:r>
            <a:r>
              <a:rPr lang="nl-NL" sz="2800" b="1">
                <a:latin typeface="Times New Roman"/>
                <a:ea typeface="Calibri"/>
              </a:rPr>
              <a:t>B)</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2994455"/>
            <a:ext cx="2971800" cy="214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D</a:t>
            </a: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D (30</a:t>
            </a:r>
            <a:r>
              <a:rPr lang="nl-NL" sz="2800" b="1" baseline="30000">
                <a:latin typeface="Times New Roman"/>
                <a:ea typeface="Calibri"/>
              </a:rPr>
              <a:t>0 </a:t>
            </a:r>
            <a:r>
              <a:rPr lang="nl-NL" sz="2800" b="1">
                <a:latin typeface="Times New Roman"/>
                <a:ea typeface="Calibri"/>
              </a:rPr>
              <a:t>Đ, 10</a:t>
            </a:r>
            <a:r>
              <a:rPr lang="nl-NL" sz="2800" b="1" baseline="30000">
                <a:latin typeface="Times New Roman"/>
                <a:ea typeface="Calibri"/>
              </a:rPr>
              <a:t>0</a:t>
            </a:r>
            <a:r>
              <a:rPr lang="nl-NL" sz="2800" b="1">
                <a:latin typeface="Times New Roman"/>
                <a:ea typeface="Calibri"/>
              </a:rPr>
              <a:t>N)</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375</TotalTime>
  <Words>777</Words>
  <Application>Microsoft Office PowerPoint</Application>
  <PresentationFormat>On-screen Show (16:9)</PresentationFormat>
  <Paragraphs>85</Paragraphs>
  <Slides>20</Slides>
  <Notes>12</Notes>
  <HiddenSlides>0</HiddenSlides>
  <MMClips>3</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20</vt:i4>
      </vt:variant>
    </vt:vector>
  </HeadingPairs>
  <TitlesOfParts>
    <vt:vector size="30" baseType="lpstr">
      <vt:lpstr>Arial</vt:lpstr>
      <vt:lpstr>Calibri</vt:lpstr>
      <vt:lpstr>Calibri Light</vt:lpstr>
      <vt:lpstr>Times New Roman</vt:lpstr>
      <vt:lpstr>汉仪喵魂体W</vt:lpstr>
      <vt:lpstr>Office Theme</vt:lpstr>
      <vt:lpstr>1_Office Theme</vt:lpstr>
      <vt:lpstr>包图主题2</vt:lpstr>
      <vt:lpstr>1_包图主题2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Office</cp:lastModifiedBy>
  <cp:revision>54</cp:revision>
  <dcterms:created xsi:type="dcterms:W3CDTF">2017-12-31T23:29:53Z</dcterms:created>
  <dcterms:modified xsi:type="dcterms:W3CDTF">2025-08-06T04:05:06Z</dcterms:modified>
</cp:coreProperties>
</file>