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 id="264" r:id="rId9"/>
    <p:sldId id="265" r:id="rId10"/>
    <p:sldId id="266" r:id="rId11"/>
    <p:sldId id="267" r:id="rId12"/>
    <p:sldId id="268" r:id="rId13"/>
    <p:sldId id="269" r:id="rId14"/>
    <p:sldId id="270" r:id="rId15"/>
    <p:sldId id="271" r:id="rId16"/>
    <p:sldId id="272" r:id="rId17"/>
    <p:sldId id="274" r:id="rId18"/>
    <p:sldId id="275" r:id="rId19"/>
    <p:sldId id="277" r:id="rId20"/>
    <p:sldId id="278" r:id="rId21"/>
    <p:sldId id="276" r:id="rId22"/>
    <p:sldId id="279" r:id="rId23"/>
    <p:sldId id="280" r:id="rId24"/>
    <p:sldId id="281" r:id="rId25"/>
    <p:sldId id="29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8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BB98E-CF24-4F10-BF25-D043FCF75D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F1501B-1777-2E07-2DDF-F68431E229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C0C1C5-7C8F-2D2B-9475-B7D3F4C20182}"/>
              </a:ext>
            </a:extLst>
          </p:cNvPr>
          <p:cNvSpPr>
            <a:spLocks noGrp="1"/>
          </p:cNvSpPr>
          <p:nvPr>
            <p:ph type="dt" sz="half" idx="10"/>
          </p:nvPr>
        </p:nvSpPr>
        <p:spPr/>
        <p:txBody>
          <a:bodyPr/>
          <a:lstStyle/>
          <a:p>
            <a:fld id="{F682B783-C86A-4A4A-9079-D33364DE186C}" type="datetimeFigureOut">
              <a:rPr lang="en-US" smtClean="0"/>
              <a:t>12/6/2025</a:t>
            </a:fld>
            <a:endParaRPr lang="en-US"/>
          </a:p>
        </p:txBody>
      </p:sp>
      <p:sp>
        <p:nvSpPr>
          <p:cNvPr id="5" name="Footer Placeholder 4">
            <a:extLst>
              <a:ext uri="{FF2B5EF4-FFF2-40B4-BE49-F238E27FC236}">
                <a16:creationId xmlns:a16="http://schemas.microsoft.com/office/drawing/2014/main" id="{7239828E-6AF0-7614-4953-9ABBC623E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E4248-3DDF-91DA-646E-93EE0D4C0CAC}"/>
              </a:ext>
            </a:extLst>
          </p:cNvPr>
          <p:cNvSpPr>
            <a:spLocks noGrp="1"/>
          </p:cNvSpPr>
          <p:nvPr>
            <p:ph type="sldNum" sz="quarter" idx="12"/>
          </p:nvPr>
        </p:nvSpPr>
        <p:spPr/>
        <p:txBody>
          <a:bodyPr/>
          <a:lstStyle/>
          <a:p>
            <a:fld id="{FBF9C2FB-82B4-4557-87D1-7CF76F3EDF57}" type="slidenum">
              <a:rPr lang="en-US" smtClean="0"/>
              <a:t>‹#›</a:t>
            </a:fld>
            <a:endParaRPr lang="en-US"/>
          </a:p>
        </p:txBody>
      </p:sp>
    </p:spTree>
    <p:extLst>
      <p:ext uri="{BB962C8B-B14F-4D97-AF65-F5344CB8AC3E}">
        <p14:creationId xmlns:p14="http://schemas.microsoft.com/office/powerpoint/2010/main" val="268831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323C-C774-2E19-211A-96E2B71A4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F9482D-F414-A7F4-B4D4-18E30D9F96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CAF5EF-C9A5-A2C3-F29B-124ACEA68F0A}"/>
              </a:ext>
            </a:extLst>
          </p:cNvPr>
          <p:cNvSpPr>
            <a:spLocks noGrp="1"/>
          </p:cNvSpPr>
          <p:nvPr>
            <p:ph type="dt" sz="half" idx="10"/>
          </p:nvPr>
        </p:nvSpPr>
        <p:spPr/>
        <p:txBody>
          <a:bodyPr/>
          <a:lstStyle/>
          <a:p>
            <a:fld id="{F682B783-C86A-4A4A-9079-D33364DE186C}" type="datetimeFigureOut">
              <a:rPr lang="en-US" smtClean="0"/>
              <a:t>12/6/2025</a:t>
            </a:fld>
            <a:endParaRPr lang="en-US"/>
          </a:p>
        </p:txBody>
      </p:sp>
      <p:sp>
        <p:nvSpPr>
          <p:cNvPr id="5" name="Footer Placeholder 4">
            <a:extLst>
              <a:ext uri="{FF2B5EF4-FFF2-40B4-BE49-F238E27FC236}">
                <a16:creationId xmlns:a16="http://schemas.microsoft.com/office/drawing/2014/main" id="{9A60218C-26BC-8AB1-AAC1-BBD4A7692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A6E1F-A5C9-57B8-574A-BD8D0768D9C8}"/>
              </a:ext>
            </a:extLst>
          </p:cNvPr>
          <p:cNvSpPr>
            <a:spLocks noGrp="1"/>
          </p:cNvSpPr>
          <p:nvPr>
            <p:ph type="sldNum" sz="quarter" idx="12"/>
          </p:nvPr>
        </p:nvSpPr>
        <p:spPr/>
        <p:txBody>
          <a:bodyPr/>
          <a:lstStyle/>
          <a:p>
            <a:fld id="{FBF9C2FB-82B4-4557-87D1-7CF76F3EDF57}" type="slidenum">
              <a:rPr lang="en-US" smtClean="0"/>
              <a:t>‹#›</a:t>
            </a:fld>
            <a:endParaRPr lang="en-US"/>
          </a:p>
        </p:txBody>
      </p:sp>
    </p:spTree>
    <p:extLst>
      <p:ext uri="{BB962C8B-B14F-4D97-AF65-F5344CB8AC3E}">
        <p14:creationId xmlns:p14="http://schemas.microsoft.com/office/powerpoint/2010/main" val="327201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6603C6-425C-BAA5-1177-3F6E1356D2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FD1FE4-14BC-F686-DE2F-9EAF28253C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ED836-6703-01F3-6597-FF62FE8E845E}"/>
              </a:ext>
            </a:extLst>
          </p:cNvPr>
          <p:cNvSpPr>
            <a:spLocks noGrp="1"/>
          </p:cNvSpPr>
          <p:nvPr>
            <p:ph type="dt" sz="half" idx="10"/>
          </p:nvPr>
        </p:nvSpPr>
        <p:spPr/>
        <p:txBody>
          <a:bodyPr/>
          <a:lstStyle/>
          <a:p>
            <a:fld id="{F682B783-C86A-4A4A-9079-D33364DE186C}" type="datetimeFigureOut">
              <a:rPr lang="en-US" smtClean="0"/>
              <a:t>12/6/2025</a:t>
            </a:fld>
            <a:endParaRPr lang="en-US"/>
          </a:p>
        </p:txBody>
      </p:sp>
      <p:sp>
        <p:nvSpPr>
          <p:cNvPr id="5" name="Footer Placeholder 4">
            <a:extLst>
              <a:ext uri="{FF2B5EF4-FFF2-40B4-BE49-F238E27FC236}">
                <a16:creationId xmlns:a16="http://schemas.microsoft.com/office/drawing/2014/main" id="{A2F61C3C-BA9C-F525-5AAC-D171B3D15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B74C2B-296B-8748-A4B4-159CC0C0826A}"/>
              </a:ext>
            </a:extLst>
          </p:cNvPr>
          <p:cNvSpPr>
            <a:spLocks noGrp="1"/>
          </p:cNvSpPr>
          <p:nvPr>
            <p:ph type="sldNum" sz="quarter" idx="12"/>
          </p:nvPr>
        </p:nvSpPr>
        <p:spPr/>
        <p:txBody>
          <a:bodyPr/>
          <a:lstStyle/>
          <a:p>
            <a:fld id="{FBF9C2FB-82B4-4557-87D1-7CF76F3EDF57}" type="slidenum">
              <a:rPr lang="en-US" smtClean="0"/>
              <a:t>‹#›</a:t>
            </a:fld>
            <a:endParaRPr lang="en-US"/>
          </a:p>
        </p:txBody>
      </p:sp>
    </p:spTree>
    <p:extLst>
      <p:ext uri="{BB962C8B-B14F-4D97-AF65-F5344CB8AC3E}">
        <p14:creationId xmlns:p14="http://schemas.microsoft.com/office/powerpoint/2010/main" val="3359480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ên đề và 4 Nội dung">
    <p:spTree>
      <p:nvGrpSpPr>
        <p:cNvPr id="1" name=""/>
        <p:cNvGrpSpPr/>
        <p:nvPr/>
      </p:nvGrpSpPr>
      <p:grpSpPr>
        <a:xfrm>
          <a:off x="0" y="0"/>
          <a:ext cx="0" cy="0"/>
          <a:chOff x="0" y="0"/>
          <a:chExt cx="0" cy="0"/>
        </a:xfrm>
      </p:grpSpPr>
      <p:sp>
        <p:nvSpPr>
          <p:cNvPr id="2" name="Tiêu đề 1"/>
          <p:cNvSpPr>
            <a:spLocks noGrp="1"/>
          </p:cNvSpPr>
          <p:nvPr>
            <p:ph type="title" sz="quarter"/>
          </p:nvPr>
        </p:nvSpPr>
        <p:spPr>
          <a:xfrm>
            <a:off x="609600" y="274638"/>
            <a:ext cx="10972800" cy="1143000"/>
          </a:xfrm>
        </p:spPr>
        <p:txBody>
          <a:bodyPr/>
          <a:lstStyle/>
          <a:p>
            <a:r>
              <a:rPr lang="vi-VN"/>
              <a:t>Bấm &amp; sửa kiểu tiêu đề</a:t>
            </a:r>
          </a:p>
        </p:txBody>
      </p:sp>
      <p:sp>
        <p:nvSpPr>
          <p:cNvPr id="3" name="Chỗ dành sẵn cho Nội dung 2"/>
          <p:cNvSpPr>
            <a:spLocks noGrp="1"/>
          </p:cNvSpPr>
          <p:nvPr>
            <p:ph sz="quarter" idx="1"/>
          </p:nvPr>
        </p:nvSpPr>
        <p:spPr>
          <a:xfrm>
            <a:off x="609600" y="1600201"/>
            <a:ext cx="5384800" cy="2189163"/>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quarter" idx="2"/>
          </p:nvPr>
        </p:nvSpPr>
        <p:spPr>
          <a:xfrm>
            <a:off x="6197600" y="1600201"/>
            <a:ext cx="5384800" cy="2189163"/>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Nội dung 4"/>
          <p:cNvSpPr>
            <a:spLocks noGrp="1"/>
          </p:cNvSpPr>
          <p:nvPr>
            <p:ph sz="quarter" idx="3"/>
          </p:nvPr>
        </p:nvSpPr>
        <p:spPr>
          <a:xfrm>
            <a:off x="609600" y="3941763"/>
            <a:ext cx="5384800" cy="2189162"/>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6" name="Chỗ dành sẵn cho Nội dung 5"/>
          <p:cNvSpPr>
            <a:spLocks noGrp="1"/>
          </p:cNvSpPr>
          <p:nvPr>
            <p:ph sz="quarter" idx="4"/>
          </p:nvPr>
        </p:nvSpPr>
        <p:spPr>
          <a:xfrm>
            <a:off x="6197600" y="3941763"/>
            <a:ext cx="5384800" cy="2189162"/>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681DD469-1669-41AE-9BC0-7B2A40E8D14D}" type="slidenum">
              <a:rPr lang="en-US" altLang="en-US"/>
              <a:pPr>
                <a:defRPr/>
              </a:pPr>
              <a:t>‹#›</a:t>
            </a:fld>
            <a:endParaRPr lang="en-US" altLang="en-US"/>
          </a:p>
        </p:txBody>
      </p:sp>
    </p:spTree>
    <p:extLst>
      <p:ext uri="{BB962C8B-B14F-4D97-AF65-F5344CB8AC3E}">
        <p14:creationId xmlns:p14="http://schemas.microsoft.com/office/powerpoint/2010/main" val="229557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82401-9277-0B0C-5ABE-BF2A371EBF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311607-0D31-56C1-86A8-9E1389202B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ACC65-D02C-180F-4350-5F5841D37578}"/>
              </a:ext>
            </a:extLst>
          </p:cNvPr>
          <p:cNvSpPr>
            <a:spLocks noGrp="1"/>
          </p:cNvSpPr>
          <p:nvPr>
            <p:ph type="dt" sz="half" idx="10"/>
          </p:nvPr>
        </p:nvSpPr>
        <p:spPr/>
        <p:txBody>
          <a:bodyPr/>
          <a:lstStyle/>
          <a:p>
            <a:fld id="{F682B783-C86A-4A4A-9079-D33364DE186C}" type="datetimeFigureOut">
              <a:rPr lang="en-US" smtClean="0"/>
              <a:t>12/6/2025</a:t>
            </a:fld>
            <a:endParaRPr lang="en-US"/>
          </a:p>
        </p:txBody>
      </p:sp>
      <p:sp>
        <p:nvSpPr>
          <p:cNvPr id="5" name="Footer Placeholder 4">
            <a:extLst>
              <a:ext uri="{FF2B5EF4-FFF2-40B4-BE49-F238E27FC236}">
                <a16:creationId xmlns:a16="http://schemas.microsoft.com/office/drawing/2014/main" id="{F0FA67F1-D710-155F-D203-B2AA6CDC2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6DC7F-0199-0070-0679-18514B721EED}"/>
              </a:ext>
            </a:extLst>
          </p:cNvPr>
          <p:cNvSpPr>
            <a:spLocks noGrp="1"/>
          </p:cNvSpPr>
          <p:nvPr>
            <p:ph type="sldNum" sz="quarter" idx="12"/>
          </p:nvPr>
        </p:nvSpPr>
        <p:spPr/>
        <p:txBody>
          <a:bodyPr/>
          <a:lstStyle/>
          <a:p>
            <a:fld id="{FBF9C2FB-82B4-4557-87D1-7CF76F3EDF57}" type="slidenum">
              <a:rPr lang="en-US" smtClean="0"/>
              <a:t>‹#›</a:t>
            </a:fld>
            <a:endParaRPr lang="en-US"/>
          </a:p>
        </p:txBody>
      </p:sp>
    </p:spTree>
    <p:extLst>
      <p:ext uri="{BB962C8B-B14F-4D97-AF65-F5344CB8AC3E}">
        <p14:creationId xmlns:p14="http://schemas.microsoft.com/office/powerpoint/2010/main" val="25808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2A38F-E3AC-322B-440D-1E2BAAA1B0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2F20A5-E672-3DEC-BD29-06562FF309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45A732-D656-CDFE-60C8-41E4255B8162}"/>
              </a:ext>
            </a:extLst>
          </p:cNvPr>
          <p:cNvSpPr>
            <a:spLocks noGrp="1"/>
          </p:cNvSpPr>
          <p:nvPr>
            <p:ph type="dt" sz="half" idx="10"/>
          </p:nvPr>
        </p:nvSpPr>
        <p:spPr/>
        <p:txBody>
          <a:bodyPr/>
          <a:lstStyle/>
          <a:p>
            <a:fld id="{F682B783-C86A-4A4A-9079-D33364DE186C}" type="datetimeFigureOut">
              <a:rPr lang="en-US" smtClean="0"/>
              <a:t>12/6/2025</a:t>
            </a:fld>
            <a:endParaRPr lang="en-US"/>
          </a:p>
        </p:txBody>
      </p:sp>
      <p:sp>
        <p:nvSpPr>
          <p:cNvPr id="5" name="Footer Placeholder 4">
            <a:extLst>
              <a:ext uri="{FF2B5EF4-FFF2-40B4-BE49-F238E27FC236}">
                <a16:creationId xmlns:a16="http://schemas.microsoft.com/office/drawing/2014/main" id="{F2492001-D31A-A36C-8B30-C95C7CE3C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01DE1B-58BC-698D-7EF4-2DAB5E1AAEFA}"/>
              </a:ext>
            </a:extLst>
          </p:cNvPr>
          <p:cNvSpPr>
            <a:spLocks noGrp="1"/>
          </p:cNvSpPr>
          <p:nvPr>
            <p:ph type="sldNum" sz="quarter" idx="12"/>
          </p:nvPr>
        </p:nvSpPr>
        <p:spPr/>
        <p:txBody>
          <a:bodyPr/>
          <a:lstStyle/>
          <a:p>
            <a:fld id="{FBF9C2FB-82B4-4557-87D1-7CF76F3EDF57}" type="slidenum">
              <a:rPr lang="en-US" smtClean="0"/>
              <a:t>‹#›</a:t>
            </a:fld>
            <a:endParaRPr lang="en-US"/>
          </a:p>
        </p:txBody>
      </p:sp>
    </p:spTree>
    <p:extLst>
      <p:ext uri="{BB962C8B-B14F-4D97-AF65-F5344CB8AC3E}">
        <p14:creationId xmlns:p14="http://schemas.microsoft.com/office/powerpoint/2010/main" val="102044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9F7AF-FB16-4A1A-EC45-341C3BC613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8AFE2A-90DA-FBCF-99B8-208069D056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4A0BCE-28F3-AE13-3295-B17C76ED59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E96A5B-4A1D-34B2-3114-A3AA7E175423}"/>
              </a:ext>
            </a:extLst>
          </p:cNvPr>
          <p:cNvSpPr>
            <a:spLocks noGrp="1"/>
          </p:cNvSpPr>
          <p:nvPr>
            <p:ph type="dt" sz="half" idx="10"/>
          </p:nvPr>
        </p:nvSpPr>
        <p:spPr/>
        <p:txBody>
          <a:bodyPr/>
          <a:lstStyle/>
          <a:p>
            <a:fld id="{F682B783-C86A-4A4A-9079-D33364DE186C}" type="datetimeFigureOut">
              <a:rPr lang="en-US" smtClean="0"/>
              <a:t>12/6/2025</a:t>
            </a:fld>
            <a:endParaRPr lang="en-US"/>
          </a:p>
        </p:txBody>
      </p:sp>
      <p:sp>
        <p:nvSpPr>
          <p:cNvPr id="6" name="Footer Placeholder 5">
            <a:extLst>
              <a:ext uri="{FF2B5EF4-FFF2-40B4-BE49-F238E27FC236}">
                <a16:creationId xmlns:a16="http://schemas.microsoft.com/office/drawing/2014/main" id="{67718D61-CA33-68DB-D295-1EEB9A2E9C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90DCC-ADA3-0F53-3FF0-4610F3B5C107}"/>
              </a:ext>
            </a:extLst>
          </p:cNvPr>
          <p:cNvSpPr>
            <a:spLocks noGrp="1"/>
          </p:cNvSpPr>
          <p:nvPr>
            <p:ph type="sldNum" sz="quarter" idx="12"/>
          </p:nvPr>
        </p:nvSpPr>
        <p:spPr/>
        <p:txBody>
          <a:bodyPr/>
          <a:lstStyle/>
          <a:p>
            <a:fld id="{FBF9C2FB-82B4-4557-87D1-7CF76F3EDF57}" type="slidenum">
              <a:rPr lang="en-US" smtClean="0"/>
              <a:t>‹#›</a:t>
            </a:fld>
            <a:endParaRPr lang="en-US"/>
          </a:p>
        </p:txBody>
      </p:sp>
    </p:spTree>
    <p:extLst>
      <p:ext uri="{BB962C8B-B14F-4D97-AF65-F5344CB8AC3E}">
        <p14:creationId xmlns:p14="http://schemas.microsoft.com/office/powerpoint/2010/main" val="3878539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A9DCE-D787-D1FC-5470-8865E3E9F5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4BA5C2-1672-3F5B-FA07-C45383D7C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63E9DF-25DC-EBE5-C0AA-BAC79B9F4D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CDB4AE-9099-ACB0-0722-E71D2543C0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A505AE-C332-DC46-7EDC-69F96FD533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357855-B711-63A3-F55B-B7A3647640D5}"/>
              </a:ext>
            </a:extLst>
          </p:cNvPr>
          <p:cNvSpPr>
            <a:spLocks noGrp="1"/>
          </p:cNvSpPr>
          <p:nvPr>
            <p:ph type="dt" sz="half" idx="10"/>
          </p:nvPr>
        </p:nvSpPr>
        <p:spPr/>
        <p:txBody>
          <a:bodyPr/>
          <a:lstStyle/>
          <a:p>
            <a:fld id="{F682B783-C86A-4A4A-9079-D33364DE186C}" type="datetimeFigureOut">
              <a:rPr lang="en-US" smtClean="0"/>
              <a:t>12/6/2025</a:t>
            </a:fld>
            <a:endParaRPr lang="en-US"/>
          </a:p>
        </p:txBody>
      </p:sp>
      <p:sp>
        <p:nvSpPr>
          <p:cNvPr id="8" name="Footer Placeholder 7">
            <a:extLst>
              <a:ext uri="{FF2B5EF4-FFF2-40B4-BE49-F238E27FC236}">
                <a16:creationId xmlns:a16="http://schemas.microsoft.com/office/drawing/2014/main" id="{52F59228-5D09-7116-4D4B-27CFB26C37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606A80-F45E-4DCA-C64D-E8868EF1980A}"/>
              </a:ext>
            </a:extLst>
          </p:cNvPr>
          <p:cNvSpPr>
            <a:spLocks noGrp="1"/>
          </p:cNvSpPr>
          <p:nvPr>
            <p:ph type="sldNum" sz="quarter" idx="12"/>
          </p:nvPr>
        </p:nvSpPr>
        <p:spPr/>
        <p:txBody>
          <a:bodyPr/>
          <a:lstStyle/>
          <a:p>
            <a:fld id="{FBF9C2FB-82B4-4557-87D1-7CF76F3EDF57}" type="slidenum">
              <a:rPr lang="en-US" smtClean="0"/>
              <a:t>‹#›</a:t>
            </a:fld>
            <a:endParaRPr lang="en-US"/>
          </a:p>
        </p:txBody>
      </p:sp>
    </p:spTree>
    <p:extLst>
      <p:ext uri="{BB962C8B-B14F-4D97-AF65-F5344CB8AC3E}">
        <p14:creationId xmlns:p14="http://schemas.microsoft.com/office/powerpoint/2010/main" val="1316533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C1B23-D4DA-12E2-A61D-2FB8B1315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BA22F2-E496-FF24-C03D-63186CAAED4D}"/>
              </a:ext>
            </a:extLst>
          </p:cNvPr>
          <p:cNvSpPr>
            <a:spLocks noGrp="1"/>
          </p:cNvSpPr>
          <p:nvPr>
            <p:ph type="dt" sz="half" idx="10"/>
          </p:nvPr>
        </p:nvSpPr>
        <p:spPr/>
        <p:txBody>
          <a:bodyPr/>
          <a:lstStyle/>
          <a:p>
            <a:fld id="{F682B783-C86A-4A4A-9079-D33364DE186C}" type="datetimeFigureOut">
              <a:rPr lang="en-US" smtClean="0"/>
              <a:t>12/6/2025</a:t>
            </a:fld>
            <a:endParaRPr lang="en-US"/>
          </a:p>
        </p:txBody>
      </p:sp>
      <p:sp>
        <p:nvSpPr>
          <p:cNvPr id="4" name="Footer Placeholder 3">
            <a:extLst>
              <a:ext uri="{FF2B5EF4-FFF2-40B4-BE49-F238E27FC236}">
                <a16:creationId xmlns:a16="http://schemas.microsoft.com/office/drawing/2014/main" id="{6B845C63-9B95-910B-43D0-7161F8110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DBB36A-88DE-DFCD-1693-4A1B59AAEC34}"/>
              </a:ext>
            </a:extLst>
          </p:cNvPr>
          <p:cNvSpPr>
            <a:spLocks noGrp="1"/>
          </p:cNvSpPr>
          <p:nvPr>
            <p:ph type="sldNum" sz="quarter" idx="12"/>
          </p:nvPr>
        </p:nvSpPr>
        <p:spPr/>
        <p:txBody>
          <a:bodyPr/>
          <a:lstStyle/>
          <a:p>
            <a:fld id="{FBF9C2FB-82B4-4557-87D1-7CF76F3EDF57}" type="slidenum">
              <a:rPr lang="en-US" smtClean="0"/>
              <a:t>‹#›</a:t>
            </a:fld>
            <a:endParaRPr lang="en-US"/>
          </a:p>
        </p:txBody>
      </p:sp>
    </p:spTree>
    <p:extLst>
      <p:ext uri="{BB962C8B-B14F-4D97-AF65-F5344CB8AC3E}">
        <p14:creationId xmlns:p14="http://schemas.microsoft.com/office/powerpoint/2010/main" val="91162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2E7650-13A1-1C04-31F3-1608D4052A62}"/>
              </a:ext>
            </a:extLst>
          </p:cNvPr>
          <p:cNvSpPr>
            <a:spLocks noGrp="1"/>
          </p:cNvSpPr>
          <p:nvPr>
            <p:ph type="dt" sz="half" idx="10"/>
          </p:nvPr>
        </p:nvSpPr>
        <p:spPr/>
        <p:txBody>
          <a:bodyPr/>
          <a:lstStyle/>
          <a:p>
            <a:fld id="{F682B783-C86A-4A4A-9079-D33364DE186C}" type="datetimeFigureOut">
              <a:rPr lang="en-US" smtClean="0"/>
              <a:t>12/6/2025</a:t>
            </a:fld>
            <a:endParaRPr lang="en-US"/>
          </a:p>
        </p:txBody>
      </p:sp>
      <p:sp>
        <p:nvSpPr>
          <p:cNvPr id="3" name="Footer Placeholder 2">
            <a:extLst>
              <a:ext uri="{FF2B5EF4-FFF2-40B4-BE49-F238E27FC236}">
                <a16:creationId xmlns:a16="http://schemas.microsoft.com/office/drawing/2014/main" id="{82E4A080-E25F-F379-7110-4285A01F31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B58732-C5C8-2CC3-E46D-6C913BD03DA7}"/>
              </a:ext>
            </a:extLst>
          </p:cNvPr>
          <p:cNvSpPr>
            <a:spLocks noGrp="1"/>
          </p:cNvSpPr>
          <p:nvPr>
            <p:ph type="sldNum" sz="quarter" idx="12"/>
          </p:nvPr>
        </p:nvSpPr>
        <p:spPr/>
        <p:txBody>
          <a:bodyPr/>
          <a:lstStyle/>
          <a:p>
            <a:fld id="{FBF9C2FB-82B4-4557-87D1-7CF76F3EDF57}" type="slidenum">
              <a:rPr lang="en-US" smtClean="0"/>
              <a:t>‹#›</a:t>
            </a:fld>
            <a:endParaRPr lang="en-US"/>
          </a:p>
        </p:txBody>
      </p:sp>
    </p:spTree>
    <p:extLst>
      <p:ext uri="{BB962C8B-B14F-4D97-AF65-F5344CB8AC3E}">
        <p14:creationId xmlns:p14="http://schemas.microsoft.com/office/powerpoint/2010/main" val="2874308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CBE7-E490-647A-D503-98A74345D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042683-5E20-2EFB-F2C9-6545984E4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A5D25B-7A36-5AC5-E951-8211B3F57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8A5D80-F251-15B0-859D-1DA162F4E765}"/>
              </a:ext>
            </a:extLst>
          </p:cNvPr>
          <p:cNvSpPr>
            <a:spLocks noGrp="1"/>
          </p:cNvSpPr>
          <p:nvPr>
            <p:ph type="dt" sz="half" idx="10"/>
          </p:nvPr>
        </p:nvSpPr>
        <p:spPr/>
        <p:txBody>
          <a:bodyPr/>
          <a:lstStyle/>
          <a:p>
            <a:fld id="{F682B783-C86A-4A4A-9079-D33364DE186C}" type="datetimeFigureOut">
              <a:rPr lang="en-US" smtClean="0"/>
              <a:t>12/6/2025</a:t>
            </a:fld>
            <a:endParaRPr lang="en-US"/>
          </a:p>
        </p:txBody>
      </p:sp>
      <p:sp>
        <p:nvSpPr>
          <p:cNvPr id="6" name="Footer Placeholder 5">
            <a:extLst>
              <a:ext uri="{FF2B5EF4-FFF2-40B4-BE49-F238E27FC236}">
                <a16:creationId xmlns:a16="http://schemas.microsoft.com/office/drawing/2014/main" id="{15AC3C51-EAFE-C77F-FD89-111A10408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025816-9BF9-BB53-EA1F-639C3462524C}"/>
              </a:ext>
            </a:extLst>
          </p:cNvPr>
          <p:cNvSpPr>
            <a:spLocks noGrp="1"/>
          </p:cNvSpPr>
          <p:nvPr>
            <p:ph type="sldNum" sz="quarter" idx="12"/>
          </p:nvPr>
        </p:nvSpPr>
        <p:spPr/>
        <p:txBody>
          <a:bodyPr/>
          <a:lstStyle/>
          <a:p>
            <a:fld id="{FBF9C2FB-82B4-4557-87D1-7CF76F3EDF57}" type="slidenum">
              <a:rPr lang="en-US" smtClean="0"/>
              <a:t>‹#›</a:t>
            </a:fld>
            <a:endParaRPr lang="en-US"/>
          </a:p>
        </p:txBody>
      </p:sp>
    </p:spTree>
    <p:extLst>
      <p:ext uri="{BB962C8B-B14F-4D97-AF65-F5344CB8AC3E}">
        <p14:creationId xmlns:p14="http://schemas.microsoft.com/office/powerpoint/2010/main" val="2324962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D1957-C9AE-D17B-330B-F314447367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AAEFA4-74A8-6E0B-2A2F-C3BAE894B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3C7F1E-8464-4C7C-53A6-AF901ECD3C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EEDA10-283B-CF7F-FAB0-1F4B8AFBEF7D}"/>
              </a:ext>
            </a:extLst>
          </p:cNvPr>
          <p:cNvSpPr>
            <a:spLocks noGrp="1"/>
          </p:cNvSpPr>
          <p:nvPr>
            <p:ph type="dt" sz="half" idx="10"/>
          </p:nvPr>
        </p:nvSpPr>
        <p:spPr/>
        <p:txBody>
          <a:bodyPr/>
          <a:lstStyle/>
          <a:p>
            <a:fld id="{F682B783-C86A-4A4A-9079-D33364DE186C}" type="datetimeFigureOut">
              <a:rPr lang="en-US" smtClean="0"/>
              <a:t>12/6/2025</a:t>
            </a:fld>
            <a:endParaRPr lang="en-US"/>
          </a:p>
        </p:txBody>
      </p:sp>
      <p:sp>
        <p:nvSpPr>
          <p:cNvPr id="6" name="Footer Placeholder 5">
            <a:extLst>
              <a:ext uri="{FF2B5EF4-FFF2-40B4-BE49-F238E27FC236}">
                <a16:creationId xmlns:a16="http://schemas.microsoft.com/office/drawing/2014/main" id="{1DD87289-D1D9-DD7F-686B-3F8A11E378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D70103-3F0C-92A8-CCCB-DEBED5379A3C}"/>
              </a:ext>
            </a:extLst>
          </p:cNvPr>
          <p:cNvSpPr>
            <a:spLocks noGrp="1"/>
          </p:cNvSpPr>
          <p:nvPr>
            <p:ph type="sldNum" sz="quarter" idx="12"/>
          </p:nvPr>
        </p:nvSpPr>
        <p:spPr/>
        <p:txBody>
          <a:bodyPr/>
          <a:lstStyle/>
          <a:p>
            <a:fld id="{FBF9C2FB-82B4-4557-87D1-7CF76F3EDF57}" type="slidenum">
              <a:rPr lang="en-US" smtClean="0"/>
              <a:t>‹#›</a:t>
            </a:fld>
            <a:endParaRPr lang="en-US"/>
          </a:p>
        </p:txBody>
      </p:sp>
    </p:spTree>
    <p:extLst>
      <p:ext uri="{BB962C8B-B14F-4D97-AF65-F5344CB8AC3E}">
        <p14:creationId xmlns:p14="http://schemas.microsoft.com/office/powerpoint/2010/main" val="1437622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67B210-B54F-6042-6416-A744651380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10F566-F4D4-9B77-D6E8-B3950985C7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A90A1F-E438-1096-2F3D-727C31DF9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82B783-C86A-4A4A-9079-D33364DE186C}" type="datetimeFigureOut">
              <a:rPr lang="en-US" smtClean="0"/>
              <a:t>12/6/2025</a:t>
            </a:fld>
            <a:endParaRPr lang="en-US"/>
          </a:p>
        </p:txBody>
      </p:sp>
      <p:sp>
        <p:nvSpPr>
          <p:cNvPr id="5" name="Footer Placeholder 4">
            <a:extLst>
              <a:ext uri="{FF2B5EF4-FFF2-40B4-BE49-F238E27FC236}">
                <a16:creationId xmlns:a16="http://schemas.microsoft.com/office/drawing/2014/main" id="{16D359FA-C196-A976-4B62-B8C063C42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B3BDCB-D9F3-F1C9-B1ED-AE71576CF9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9C2FB-82B4-4557-87D1-7CF76F3EDF57}" type="slidenum">
              <a:rPr lang="en-US" smtClean="0"/>
              <a:t>‹#›</a:t>
            </a:fld>
            <a:endParaRPr lang="en-US"/>
          </a:p>
        </p:txBody>
      </p:sp>
    </p:spTree>
    <p:extLst>
      <p:ext uri="{BB962C8B-B14F-4D97-AF65-F5344CB8AC3E}">
        <p14:creationId xmlns:p14="http://schemas.microsoft.com/office/powerpoint/2010/main" val="1575484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DE58-182C-7DD3-6ADA-D67CCCA87759}"/>
              </a:ext>
            </a:extLst>
          </p:cNvPr>
          <p:cNvSpPr>
            <a:spLocks noGrp="1"/>
          </p:cNvSpPr>
          <p:nvPr>
            <p:ph type="ctrTitle"/>
          </p:nvPr>
        </p:nvSpPr>
        <p:spPr>
          <a:xfrm>
            <a:off x="1524000" y="1122363"/>
            <a:ext cx="9672084" cy="2387600"/>
          </a:xfrm>
        </p:spPr>
        <p:txBody>
          <a:bodyPr/>
          <a:lstStyle/>
          <a:p>
            <a:r>
              <a:rPr lang="vi-VN">
                <a:solidFill>
                  <a:srgbClr val="FF0000"/>
                </a:solidFill>
              </a:rPr>
              <a:t>GIÁO DỤC ĐỊA PHƯƠNG 8</a:t>
            </a:r>
            <a:endParaRPr lang="en-US">
              <a:solidFill>
                <a:srgbClr val="FF0000"/>
              </a:solidFill>
            </a:endParaRPr>
          </a:p>
        </p:txBody>
      </p:sp>
    </p:spTree>
    <p:extLst>
      <p:ext uri="{BB962C8B-B14F-4D97-AF65-F5344CB8AC3E}">
        <p14:creationId xmlns:p14="http://schemas.microsoft.com/office/powerpoint/2010/main" val="2443284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EDE253-ABDC-A27F-AD08-7F250C54236F}"/>
              </a:ext>
            </a:extLst>
          </p:cNvPr>
          <p:cNvSpPr txBox="1"/>
          <p:nvPr/>
        </p:nvSpPr>
        <p:spPr>
          <a:xfrm>
            <a:off x="433276" y="2138278"/>
            <a:ext cx="11156211" cy="1569660"/>
          </a:xfrm>
          <a:prstGeom prst="rect">
            <a:avLst/>
          </a:prstGeom>
          <a:noFill/>
        </p:spPr>
        <p:txBody>
          <a:bodyPr wrap="square">
            <a:spAutoFit/>
          </a:bodyPr>
          <a:lstStyle/>
          <a:p>
            <a:r>
              <a:rPr lang="vi-VN" sz="3200"/>
              <a:t>Về thanh điệu, ngôn ngữ địa phương ở Thành phố Hồ Chí Minh gồm 5 thanh: ngang, sắc, huyền, nặng; còn thanh ngã và thanh hỏi trùng làm một, thường phát âm như nhau. </a:t>
            </a:r>
          </a:p>
        </p:txBody>
      </p:sp>
      <p:sp>
        <p:nvSpPr>
          <p:cNvPr id="4" name="Arrow: Right 3">
            <a:extLst>
              <a:ext uri="{FF2B5EF4-FFF2-40B4-BE49-F238E27FC236}">
                <a16:creationId xmlns:a16="http://schemas.microsoft.com/office/drawing/2014/main" id="{FB0A5118-EB63-3593-2992-59C7EA63CE11}"/>
              </a:ext>
            </a:extLst>
          </p:cNvPr>
          <p:cNvSpPr/>
          <p:nvPr/>
        </p:nvSpPr>
        <p:spPr>
          <a:xfrm>
            <a:off x="552893" y="4795284"/>
            <a:ext cx="1222744" cy="265814"/>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FCC3326-8ABC-616F-ADDF-0181CF5DD17B}"/>
              </a:ext>
            </a:extLst>
          </p:cNvPr>
          <p:cNvSpPr txBox="1"/>
          <p:nvPr/>
        </p:nvSpPr>
        <p:spPr>
          <a:xfrm>
            <a:off x="2198281" y="4472118"/>
            <a:ext cx="9391206" cy="1077218"/>
          </a:xfrm>
          <a:prstGeom prst="rect">
            <a:avLst/>
          </a:prstGeom>
          <a:noFill/>
        </p:spPr>
        <p:txBody>
          <a:bodyPr wrap="square">
            <a:spAutoFit/>
          </a:bodyPr>
          <a:lstStyle/>
          <a:p>
            <a:r>
              <a:rPr lang="vi-VN" sz="3200"/>
              <a:t>Nổi bật được vẻ đẹp phóng khoáng, hào sảng đặc trưng trong lời ăn tiếng nói của người dân nơi đây</a:t>
            </a:r>
            <a:endParaRPr lang="en-US" sz="3200"/>
          </a:p>
        </p:txBody>
      </p:sp>
      <p:sp>
        <p:nvSpPr>
          <p:cNvPr id="7" name="TextBox 6">
            <a:extLst>
              <a:ext uri="{FF2B5EF4-FFF2-40B4-BE49-F238E27FC236}">
                <a16:creationId xmlns:a16="http://schemas.microsoft.com/office/drawing/2014/main" id="{507E66EE-17E4-CA2B-58B3-DA88DC070962}"/>
              </a:ext>
            </a:extLst>
          </p:cNvPr>
          <p:cNvSpPr txBox="1"/>
          <p:nvPr/>
        </p:nvSpPr>
        <p:spPr>
          <a:xfrm>
            <a:off x="220626" y="1375813"/>
            <a:ext cx="6097772" cy="646331"/>
          </a:xfrm>
          <a:prstGeom prst="rect">
            <a:avLst/>
          </a:prstGeom>
          <a:noFill/>
        </p:spPr>
        <p:txBody>
          <a:bodyPr wrap="square">
            <a:spAutoFit/>
          </a:bodyPr>
          <a:lstStyle/>
          <a:p>
            <a:r>
              <a:rPr lang="en-US" sz="3600">
                <a:solidFill>
                  <a:srgbClr val="92D050"/>
                </a:solidFill>
              </a:rPr>
              <a:t>2.1. Về cách phát âm</a:t>
            </a:r>
          </a:p>
        </p:txBody>
      </p:sp>
      <p:sp>
        <p:nvSpPr>
          <p:cNvPr id="8" name="TextBox 7">
            <a:extLst>
              <a:ext uri="{FF2B5EF4-FFF2-40B4-BE49-F238E27FC236}">
                <a16:creationId xmlns:a16="http://schemas.microsoft.com/office/drawing/2014/main" id="{76FC2CC8-C7E7-2ECE-15E5-57B993FF7E59}"/>
              </a:ext>
            </a:extLst>
          </p:cNvPr>
          <p:cNvSpPr txBox="1"/>
          <p:nvPr/>
        </p:nvSpPr>
        <p:spPr>
          <a:xfrm>
            <a:off x="146198" y="207917"/>
            <a:ext cx="11687840" cy="1077218"/>
          </a:xfrm>
          <a:prstGeom prst="rect">
            <a:avLst/>
          </a:prstGeom>
          <a:noFill/>
        </p:spPr>
        <p:txBody>
          <a:bodyPr wrap="square">
            <a:spAutoFit/>
          </a:bodyPr>
          <a:lstStyle/>
          <a:p>
            <a:r>
              <a:rPr lang="vi-VN" sz="3200">
                <a:solidFill>
                  <a:srgbClr val="00B050"/>
                </a:solidFill>
              </a:rPr>
              <a:t>2. Một số đặc trưng của ngôn ngữ địa phương ở Thành phố Hồ Chí Minh</a:t>
            </a:r>
            <a:endParaRPr lang="en-US" sz="3200">
              <a:solidFill>
                <a:srgbClr val="00B050"/>
              </a:solidFill>
            </a:endParaRPr>
          </a:p>
        </p:txBody>
      </p:sp>
    </p:spTree>
    <p:extLst>
      <p:ext uri="{BB962C8B-B14F-4D97-AF65-F5344CB8AC3E}">
        <p14:creationId xmlns:p14="http://schemas.microsoft.com/office/powerpoint/2010/main" val="265686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E49A1F-91D3-E581-C6AD-55E14117E792}"/>
              </a:ext>
            </a:extLst>
          </p:cNvPr>
          <p:cNvSpPr txBox="1"/>
          <p:nvPr/>
        </p:nvSpPr>
        <p:spPr>
          <a:xfrm>
            <a:off x="124046" y="1266678"/>
            <a:ext cx="6097772" cy="584775"/>
          </a:xfrm>
          <a:prstGeom prst="rect">
            <a:avLst/>
          </a:prstGeom>
          <a:noFill/>
        </p:spPr>
        <p:txBody>
          <a:bodyPr wrap="square">
            <a:spAutoFit/>
          </a:bodyPr>
          <a:lstStyle/>
          <a:p>
            <a:r>
              <a:rPr lang="en-US" sz="3200">
                <a:solidFill>
                  <a:srgbClr val="92D050"/>
                </a:solidFill>
              </a:rPr>
              <a:t>2.2. Về từ ngữ</a:t>
            </a:r>
          </a:p>
        </p:txBody>
      </p:sp>
      <p:sp>
        <p:nvSpPr>
          <p:cNvPr id="4" name="TextBox 3">
            <a:extLst>
              <a:ext uri="{FF2B5EF4-FFF2-40B4-BE49-F238E27FC236}">
                <a16:creationId xmlns:a16="http://schemas.microsoft.com/office/drawing/2014/main" id="{6D115029-D9A1-2AD0-CBE6-A60610B6AA77}"/>
              </a:ext>
            </a:extLst>
          </p:cNvPr>
          <p:cNvSpPr txBox="1"/>
          <p:nvPr/>
        </p:nvSpPr>
        <p:spPr>
          <a:xfrm>
            <a:off x="124046" y="77810"/>
            <a:ext cx="11687840" cy="1077218"/>
          </a:xfrm>
          <a:prstGeom prst="rect">
            <a:avLst/>
          </a:prstGeom>
          <a:noFill/>
        </p:spPr>
        <p:txBody>
          <a:bodyPr wrap="square">
            <a:spAutoFit/>
          </a:bodyPr>
          <a:lstStyle/>
          <a:p>
            <a:r>
              <a:rPr lang="vi-VN" sz="3200">
                <a:solidFill>
                  <a:srgbClr val="00B050"/>
                </a:solidFill>
              </a:rPr>
              <a:t>2. Một số đặc trưng của ngôn ngữ địa phương ở Thành phố Hồ Chí Minh</a:t>
            </a:r>
            <a:endParaRPr lang="en-US" sz="3200">
              <a:solidFill>
                <a:srgbClr val="00B050"/>
              </a:solidFill>
            </a:endParaRPr>
          </a:p>
        </p:txBody>
      </p:sp>
      <p:sp>
        <p:nvSpPr>
          <p:cNvPr id="6" name="TextBox 5">
            <a:extLst>
              <a:ext uri="{FF2B5EF4-FFF2-40B4-BE49-F238E27FC236}">
                <a16:creationId xmlns:a16="http://schemas.microsoft.com/office/drawing/2014/main" id="{DA1A5B98-DDE8-0F1D-6795-FDE582DC766B}"/>
              </a:ext>
            </a:extLst>
          </p:cNvPr>
          <p:cNvSpPr txBox="1"/>
          <p:nvPr/>
        </p:nvSpPr>
        <p:spPr>
          <a:xfrm>
            <a:off x="388087" y="2223056"/>
            <a:ext cx="11520377" cy="1384995"/>
          </a:xfrm>
          <a:prstGeom prst="rect">
            <a:avLst/>
          </a:prstGeom>
          <a:noFill/>
        </p:spPr>
        <p:txBody>
          <a:bodyPr wrap="square">
            <a:spAutoFit/>
          </a:bodyPr>
          <a:lstStyle/>
          <a:p>
            <a:r>
              <a:rPr lang="vi-VN" sz="2800"/>
              <a:t>Các từ chức năng trong ngôn ngữ địa phương ở Thành phố Hồ Chí Minh có nhiều điểm khác biệt độc đáo so với ngôn ngữ ở các địa phương khác.</a:t>
            </a:r>
            <a:endParaRPr lang="en-US" sz="2800"/>
          </a:p>
        </p:txBody>
      </p:sp>
      <p:sp>
        <p:nvSpPr>
          <p:cNvPr id="7" name="TextBox 6">
            <a:extLst>
              <a:ext uri="{FF2B5EF4-FFF2-40B4-BE49-F238E27FC236}">
                <a16:creationId xmlns:a16="http://schemas.microsoft.com/office/drawing/2014/main" id="{621BD131-6428-60E3-1831-A2B9873A2375}"/>
              </a:ext>
            </a:extLst>
          </p:cNvPr>
          <p:cNvSpPr txBox="1"/>
          <p:nvPr/>
        </p:nvSpPr>
        <p:spPr>
          <a:xfrm>
            <a:off x="388087" y="4221126"/>
            <a:ext cx="9627783" cy="1077218"/>
          </a:xfrm>
          <a:prstGeom prst="rect">
            <a:avLst/>
          </a:prstGeom>
          <a:noFill/>
        </p:spPr>
        <p:txBody>
          <a:bodyPr wrap="square" rtlCol="0">
            <a:spAutoFit/>
          </a:bodyPr>
          <a:lstStyle/>
          <a:p>
            <a:r>
              <a:rPr lang="vi-VN" sz="3200"/>
              <a:t>+ Thêm dấu hỏi vào danh từ:</a:t>
            </a:r>
          </a:p>
          <a:p>
            <a:endParaRPr lang="en-US" sz="3200"/>
          </a:p>
        </p:txBody>
      </p:sp>
    </p:spTree>
    <p:extLst>
      <p:ext uri="{BB962C8B-B14F-4D97-AF65-F5344CB8AC3E}">
        <p14:creationId xmlns:p14="http://schemas.microsoft.com/office/powerpoint/2010/main" val="290516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5FB4FB-A7E3-DB81-63F6-2FA656902D99}"/>
              </a:ext>
            </a:extLst>
          </p:cNvPr>
          <p:cNvSpPr txBox="1"/>
          <p:nvPr/>
        </p:nvSpPr>
        <p:spPr>
          <a:xfrm>
            <a:off x="220182" y="2343788"/>
            <a:ext cx="12081688" cy="4031873"/>
          </a:xfrm>
          <a:prstGeom prst="rect">
            <a:avLst/>
          </a:prstGeom>
          <a:noFill/>
        </p:spPr>
        <p:txBody>
          <a:bodyPr wrap="square">
            <a:spAutoFit/>
          </a:bodyPr>
          <a:lstStyle/>
          <a:p>
            <a:r>
              <a:rPr lang="vi-VN" sz="3200"/>
              <a:t>VD1: </a:t>
            </a:r>
            <a:r>
              <a:rPr lang="vi-VN" sz="3200">
                <a:solidFill>
                  <a:srgbClr val="FF0000"/>
                </a:solidFill>
              </a:rPr>
              <a:t>Anh trai tôi hát rất hay nên </a:t>
            </a:r>
            <a:r>
              <a:rPr lang="vi-VN" sz="3200" b="1" i="1" u="sng"/>
              <a:t>ảnh</a:t>
            </a:r>
            <a:r>
              <a:rPr lang="vi-VN" sz="3200">
                <a:solidFill>
                  <a:srgbClr val="FF0000"/>
                </a:solidFill>
              </a:rPr>
              <a:t> được biểu diễn trong buổi lễ tổng kết của trường.</a:t>
            </a:r>
          </a:p>
          <a:p>
            <a:r>
              <a:rPr lang="vi-VN" sz="3200"/>
              <a:t> đại từ nhân xưng “ảnh” (có nghĩa là “anh ấy”) được tạo ra bằng cách thêm dấu hỏi vào danh từ “anh”. </a:t>
            </a:r>
          </a:p>
          <a:p>
            <a:endParaRPr lang="vi-VN" sz="3200"/>
          </a:p>
          <a:p>
            <a:r>
              <a:rPr lang="vi-VN" sz="3200"/>
              <a:t>VD2:</a:t>
            </a:r>
            <a:r>
              <a:rPr lang="vi-VN" sz="3200">
                <a:solidFill>
                  <a:srgbClr val="FF0000"/>
                </a:solidFill>
              </a:rPr>
              <a:t>Tôi bước vội vào nhà vì biết mọi người đang đợi tôi ở </a:t>
            </a:r>
            <a:r>
              <a:rPr lang="vi-VN" sz="3200" b="1" i="1" u="sng"/>
              <a:t>trỏng</a:t>
            </a:r>
            <a:r>
              <a:rPr lang="vi-VN" sz="3200">
                <a:solidFill>
                  <a:srgbClr val="FF0000"/>
                </a:solidFill>
              </a:rPr>
              <a:t>.             </a:t>
            </a:r>
            <a:r>
              <a:rPr lang="vi-VN" sz="3200"/>
              <a:t>đại từ chỉ không gian “trỏng” (có nghĩa là “trong ấy”) được tạo ra bằng cách thêm dấu hỏi vào danh từ “trong”</a:t>
            </a:r>
            <a:endParaRPr lang="en-US" sz="3200"/>
          </a:p>
        </p:txBody>
      </p:sp>
      <p:sp>
        <p:nvSpPr>
          <p:cNvPr id="4" name="TextBox 3">
            <a:extLst>
              <a:ext uri="{FF2B5EF4-FFF2-40B4-BE49-F238E27FC236}">
                <a16:creationId xmlns:a16="http://schemas.microsoft.com/office/drawing/2014/main" id="{411014A9-38E3-1F73-92C2-6ACBEB7CB004}"/>
              </a:ext>
            </a:extLst>
          </p:cNvPr>
          <p:cNvSpPr txBox="1"/>
          <p:nvPr/>
        </p:nvSpPr>
        <p:spPr>
          <a:xfrm>
            <a:off x="124046" y="1133802"/>
            <a:ext cx="6097772" cy="584775"/>
          </a:xfrm>
          <a:prstGeom prst="rect">
            <a:avLst/>
          </a:prstGeom>
          <a:noFill/>
        </p:spPr>
        <p:txBody>
          <a:bodyPr wrap="square">
            <a:spAutoFit/>
          </a:bodyPr>
          <a:lstStyle/>
          <a:p>
            <a:r>
              <a:rPr lang="en-US" sz="3200">
                <a:solidFill>
                  <a:srgbClr val="92D050"/>
                </a:solidFill>
              </a:rPr>
              <a:t>2.2. Về từ ngữ</a:t>
            </a:r>
          </a:p>
        </p:txBody>
      </p:sp>
      <p:sp>
        <p:nvSpPr>
          <p:cNvPr id="5" name="TextBox 4">
            <a:extLst>
              <a:ext uri="{FF2B5EF4-FFF2-40B4-BE49-F238E27FC236}">
                <a16:creationId xmlns:a16="http://schemas.microsoft.com/office/drawing/2014/main" id="{76BEDB0B-49A1-52A5-9045-973BE7B32417}"/>
              </a:ext>
            </a:extLst>
          </p:cNvPr>
          <p:cNvSpPr txBox="1"/>
          <p:nvPr/>
        </p:nvSpPr>
        <p:spPr>
          <a:xfrm>
            <a:off x="124046" y="77810"/>
            <a:ext cx="11687840" cy="1077218"/>
          </a:xfrm>
          <a:prstGeom prst="rect">
            <a:avLst/>
          </a:prstGeom>
          <a:noFill/>
        </p:spPr>
        <p:txBody>
          <a:bodyPr wrap="square">
            <a:spAutoFit/>
          </a:bodyPr>
          <a:lstStyle/>
          <a:p>
            <a:r>
              <a:rPr lang="vi-VN" sz="3200">
                <a:solidFill>
                  <a:srgbClr val="00B050"/>
                </a:solidFill>
              </a:rPr>
              <a:t>2. Một số đặc trưng của ngôn ngữ địa phương ở Thành phố Hồ Chí Minh</a:t>
            </a:r>
            <a:endParaRPr lang="en-US" sz="3200">
              <a:solidFill>
                <a:srgbClr val="00B050"/>
              </a:solidFill>
            </a:endParaRPr>
          </a:p>
        </p:txBody>
      </p:sp>
      <p:sp>
        <p:nvSpPr>
          <p:cNvPr id="6" name="TextBox 5">
            <a:extLst>
              <a:ext uri="{FF2B5EF4-FFF2-40B4-BE49-F238E27FC236}">
                <a16:creationId xmlns:a16="http://schemas.microsoft.com/office/drawing/2014/main" id="{78C17D30-EE36-24BB-6ADD-4E3929F892CC}"/>
              </a:ext>
            </a:extLst>
          </p:cNvPr>
          <p:cNvSpPr txBox="1"/>
          <p:nvPr/>
        </p:nvSpPr>
        <p:spPr>
          <a:xfrm>
            <a:off x="220182" y="1713150"/>
            <a:ext cx="9627783" cy="1077218"/>
          </a:xfrm>
          <a:prstGeom prst="rect">
            <a:avLst/>
          </a:prstGeom>
          <a:noFill/>
        </p:spPr>
        <p:txBody>
          <a:bodyPr wrap="square" rtlCol="0">
            <a:spAutoFit/>
          </a:bodyPr>
          <a:lstStyle/>
          <a:p>
            <a:r>
              <a:rPr lang="vi-VN" sz="3200"/>
              <a:t>+ Thêm dấu hỏi vào danh từ:</a:t>
            </a:r>
          </a:p>
          <a:p>
            <a:endParaRPr lang="en-US" sz="3200"/>
          </a:p>
        </p:txBody>
      </p:sp>
    </p:spTree>
    <p:extLst>
      <p:ext uri="{BB962C8B-B14F-4D97-AF65-F5344CB8AC3E}">
        <p14:creationId xmlns:p14="http://schemas.microsoft.com/office/powerpoint/2010/main" val="343351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77FBBB-E10C-6A3E-7569-04039E163BF2}"/>
              </a:ext>
            </a:extLst>
          </p:cNvPr>
          <p:cNvSpPr txBox="1"/>
          <p:nvPr/>
        </p:nvSpPr>
        <p:spPr>
          <a:xfrm>
            <a:off x="124046" y="1133802"/>
            <a:ext cx="6097772" cy="584775"/>
          </a:xfrm>
          <a:prstGeom prst="rect">
            <a:avLst/>
          </a:prstGeom>
          <a:noFill/>
        </p:spPr>
        <p:txBody>
          <a:bodyPr wrap="square">
            <a:spAutoFit/>
          </a:bodyPr>
          <a:lstStyle/>
          <a:p>
            <a:r>
              <a:rPr lang="en-US" sz="3200">
                <a:solidFill>
                  <a:srgbClr val="92D050"/>
                </a:solidFill>
              </a:rPr>
              <a:t>2.2. Về từ ngữ</a:t>
            </a:r>
          </a:p>
        </p:txBody>
      </p:sp>
      <p:sp>
        <p:nvSpPr>
          <p:cNvPr id="3" name="TextBox 2">
            <a:extLst>
              <a:ext uri="{FF2B5EF4-FFF2-40B4-BE49-F238E27FC236}">
                <a16:creationId xmlns:a16="http://schemas.microsoft.com/office/drawing/2014/main" id="{0E0C5819-1A9C-C62C-D5C0-D43386A0790E}"/>
              </a:ext>
            </a:extLst>
          </p:cNvPr>
          <p:cNvSpPr txBox="1"/>
          <p:nvPr/>
        </p:nvSpPr>
        <p:spPr>
          <a:xfrm>
            <a:off x="124046" y="77810"/>
            <a:ext cx="11687840" cy="1077218"/>
          </a:xfrm>
          <a:prstGeom prst="rect">
            <a:avLst/>
          </a:prstGeom>
          <a:noFill/>
        </p:spPr>
        <p:txBody>
          <a:bodyPr wrap="square">
            <a:spAutoFit/>
          </a:bodyPr>
          <a:lstStyle/>
          <a:p>
            <a:r>
              <a:rPr lang="vi-VN" sz="3200">
                <a:solidFill>
                  <a:srgbClr val="00B050"/>
                </a:solidFill>
              </a:rPr>
              <a:t>2. Một số đặc trưng của ngôn ngữ địa phương ở Thành phố Hồ Chí Minh</a:t>
            </a:r>
            <a:endParaRPr lang="en-US" sz="3200">
              <a:solidFill>
                <a:srgbClr val="00B050"/>
              </a:solidFill>
            </a:endParaRPr>
          </a:p>
        </p:txBody>
      </p:sp>
      <p:sp>
        <p:nvSpPr>
          <p:cNvPr id="5" name="TextBox 4">
            <a:extLst>
              <a:ext uri="{FF2B5EF4-FFF2-40B4-BE49-F238E27FC236}">
                <a16:creationId xmlns:a16="http://schemas.microsoft.com/office/drawing/2014/main" id="{B3CBF93F-08C6-CE09-44F9-5BE368D002A0}"/>
              </a:ext>
            </a:extLst>
          </p:cNvPr>
          <p:cNvSpPr txBox="1"/>
          <p:nvPr/>
        </p:nvSpPr>
        <p:spPr>
          <a:xfrm>
            <a:off x="272902" y="1672411"/>
            <a:ext cx="11072038" cy="1077218"/>
          </a:xfrm>
          <a:prstGeom prst="rect">
            <a:avLst/>
          </a:prstGeom>
          <a:noFill/>
        </p:spPr>
        <p:txBody>
          <a:bodyPr wrap="square">
            <a:spAutoFit/>
          </a:bodyPr>
          <a:lstStyle/>
          <a:p>
            <a:r>
              <a:rPr lang="vi-VN" sz="3200"/>
              <a:t>+ Sử dụng hệ thống các trợ từ, phó từ, tình thái từ,… gần gũi với ngôn ngữ địa phương ở các tỉnh miền Tây Nam Bộ.</a:t>
            </a:r>
            <a:endParaRPr lang="en-US" sz="3200"/>
          </a:p>
        </p:txBody>
      </p:sp>
      <p:graphicFrame>
        <p:nvGraphicFramePr>
          <p:cNvPr id="8" name="Table 7">
            <a:extLst>
              <a:ext uri="{FF2B5EF4-FFF2-40B4-BE49-F238E27FC236}">
                <a16:creationId xmlns:a16="http://schemas.microsoft.com/office/drawing/2014/main" id="{A084CAF9-093E-28B1-7BD6-580BA539D397}"/>
              </a:ext>
            </a:extLst>
          </p:cNvPr>
          <p:cNvGraphicFramePr>
            <a:graphicFrameLocks noGrp="1"/>
          </p:cNvGraphicFramePr>
          <p:nvPr>
            <p:extLst>
              <p:ext uri="{D42A27DB-BD31-4B8C-83A1-F6EECF244321}">
                <p14:modId xmlns:p14="http://schemas.microsoft.com/office/powerpoint/2010/main" val="3894632623"/>
              </p:ext>
            </p:extLst>
          </p:nvPr>
        </p:nvGraphicFramePr>
        <p:xfrm>
          <a:off x="404037" y="3090726"/>
          <a:ext cx="11164187" cy="2316480"/>
        </p:xfrm>
        <a:graphic>
          <a:graphicData uri="http://schemas.openxmlformats.org/drawingml/2006/table">
            <a:tbl>
              <a:tblPr firstRow="1" bandRow="1">
                <a:tableStyleId>{5940675A-B579-460E-94D1-54222C63F5DA}</a:tableStyleId>
              </a:tblPr>
              <a:tblGrid>
                <a:gridCol w="5587410">
                  <a:extLst>
                    <a:ext uri="{9D8B030D-6E8A-4147-A177-3AD203B41FA5}">
                      <a16:colId xmlns:a16="http://schemas.microsoft.com/office/drawing/2014/main" val="4178800640"/>
                    </a:ext>
                  </a:extLst>
                </a:gridCol>
                <a:gridCol w="5576777">
                  <a:extLst>
                    <a:ext uri="{9D8B030D-6E8A-4147-A177-3AD203B41FA5}">
                      <a16:colId xmlns:a16="http://schemas.microsoft.com/office/drawing/2014/main" val="2517388205"/>
                    </a:ext>
                  </a:extLst>
                </a:gridCol>
              </a:tblGrid>
              <a:tr h="370840">
                <a:tc>
                  <a:txBody>
                    <a:bodyPr/>
                    <a:lstStyle/>
                    <a:p>
                      <a:pPr algn="ctr"/>
                      <a:r>
                        <a:rPr lang="vi-VN" sz="3200" b="1"/>
                        <a:t>Phương ngữ Bắc </a:t>
                      </a:r>
                      <a:endParaRPr lang="en-US" sz="3200" b="1"/>
                    </a:p>
                  </a:txBody>
                  <a:tcPr/>
                </a:tc>
                <a:tc>
                  <a:txBody>
                    <a:bodyPr/>
                    <a:lstStyle/>
                    <a:p>
                      <a:pPr algn="ctr"/>
                      <a:r>
                        <a:rPr lang="vi-VN" sz="3200" b="1"/>
                        <a:t>Phương ngữ Nam </a:t>
                      </a:r>
                      <a:endParaRPr lang="en-US" sz="3200" b="1"/>
                    </a:p>
                  </a:txBody>
                  <a:tcPr/>
                </a:tc>
                <a:extLst>
                  <a:ext uri="{0D108BD9-81ED-4DB2-BD59-A6C34878D82A}">
                    <a16:rowId xmlns:a16="http://schemas.microsoft.com/office/drawing/2014/main" val="2981998754"/>
                  </a:ext>
                </a:extLst>
              </a:tr>
              <a:tr h="370840">
                <a:tc>
                  <a:txBody>
                    <a:bodyPr/>
                    <a:lstStyle/>
                    <a:p>
                      <a:r>
                        <a:rPr lang="vi-VN" sz="3200"/>
                        <a:t>Ở đây vui quá </a:t>
                      </a:r>
                      <a:r>
                        <a:rPr lang="vi-VN" sz="3200" b="1" i="1" u="sng">
                          <a:solidFill>
                            <a:srgbClr val="FF0000"/>
                          </a:solidFill>
                        </a:rPr>
                        <a:t>nhỉ! </a:t>
                      </a:r>
                      <a:endParaRPr lang="en-US" sz="3200" b="1" i="1" u="sng">
                        <a:solidFill>
                          <a:srgbClr val="FF0000"/>
                        </a:solidFill>
                      </a:endParaRPr>
                    </a:p>
                  </a:txBody>
                  <a:tcPr/>
                </a:tc>
                <a:tc>
                  <a:txBody>
                    <a:bodyPr/>
                    <a:lstStyle/>
                    <a:p>
                      <a:r>
                        <a:rPr lang="vi-VN" sz="3200"/>
                        <a:t>Ở đây vui quá </a:t>
                      </a:r>
                      <a:r>
                        <a:rPr lang="vi-VN" sz="3200" b="1" i="1" u="sng">
                          <a:solidFill>
                            <a:srgbClr val="FF0000"/>
                          </a:solidFill>
                        </a:rPr>
                        <a:t>hén! </a:t>
                      </a:r>
                      <a:endParaRPr lang="en-US" sz="3200" b="1" i="1" u="sng">
                        <a:solidFill>
                          <a:srgbClr val="FF0000"/>
                        </a:solidFill>
                      </a:endParaRPr>
                    </a:p>
                  </a:txBody>
                  <a:tcPr/>
                </a:tc>
                <a:extLst>
                  <a:ext uri="{0D108BD9-81ED-4DB2-BD59-A6C34878D82A}">
                    <a16:rowId xmlns:a16="http://schemas.microsoft.com/office/drawing/2014/main" val="3681220010"/>
                  </a:ext>
                </a:extLst>
              </a:tr>
              <a:tr h="370840">
                <a:tc>
                  <a:txBody>
                    <a:bodyPr/>
                    <a:lstStyle/>
                    <a:p>
                      <a:r>
                        <a:rPr lang="vi-VN" sz="3200"/>
                        <a:t>Nó đi từ sáng sớm </a:t>
                      </a:r>
                      <a:r>
                        <a:rPr lang="vi-VN" sz="3200" b="1" i="1" u="sng">
                          <a:solidFill>
                            <a:srgbClr val="FF0000"/>
                          </a:solidFill>
                        </a:rPr>
                        <a:t>kia đấy</a:t>
                      </a:r>
                      <a:endParaRPr lang="en-US" sz="3200" b="1" i="1" u="sng">
                        <a:solidFill>
                          <a:srgbClr val="FF0000"/>
                        </a:solidFill>
                      </a:endParaRPr>
                    </a:p>
                  </a:txBody>
                  <a:tcPr/>
                </a:tc>
                <a:tc>
                  <a:txBody>
                    <a:bodyPr/>
                    <a:lstStyle/>
                    <a:p>
                      <a:r>
                        <a:rPr lang="vi-VN" sz="3200"/>
                        <a:t>Nó đi từ sáng sớm </a:t>
                      </a:r>
                      <a:r>
                        <a:rPr lang="vi-VN" sz="3200" b="1" i="1" u="sng">
                          <a:solidFill>
                            <a:srgbClr val="FF0000"/>
                          </a:solidFill>
                        </a:rPr>
                        <a:t>lận</a:t>
                      </a:r>
                      <a:endParaRPr lang="en-US" sz="3200" b="1" i="1" u="sng">
                        <a:solidFill>
                          <a:srgbClr val="FF0000"/>
                        </a:solidFill>
                      </a:endParaRPr>
                    </a:p>
                  </a:txBody>
                  <a:tcPr/>
                </a:tc>
                <a:extLst>
                  <a:ext uri="{0D108BD9-81ED-4DB2-BD59-A6C34878D82A}">
                    <a16:rowId xmlns:a16="http://schemas.microsoft.com/office/drawing/2014/main" val="185332216"/>
                  </a:ext>
                </a:extLst>
              </a:tr>
              <a:tr h="370840">
                <a:tc>
                  <a:txBody>
                    <a:bodyPr/>
                    <a:lstStyle/>
                    <a:p>
                      <a:r>
                        <a:rPr lang="vi-VN" sz="3200"/>
                        <a:t>Chuyện gì </a:t>
                      </a:r>
                      <a:r>
                        <a:rPr lang="vi-VN" sz="3200" b="1" i="1" u="sng">
                          <a:solidFill>
                            <a:srgbClr val="FF0000"/>
                          </a:solidFill>
                        </a:rPr>
                        <a:t>đấy nào? </a:t>
                      </a:r>
                      <a:endParaRPr lang="en-US" sz="3200" b="1" i="1" u="sng">
                        <a:solidFill>
                          <a:srgbClr val="FF0000"/>
                        </a:solidFill>
                      </a:endParaRPr>
                    </a:p>
                  </a:txBody>
                  <a:tcPr/>
                </a:tc>
                <a:tc>
                  <a:txBody>
                    <a:bodyPr/>
                    <a:lstStyle/>
                    <a:p>
                      <a:r>
                        <a:rPr lang="vi-VN" sz="3200"/>
                        <a:t>Chuyện gì </a:t>
                      </a:r>
                      <a:r>
                        <a:rPr lang="vi-VN" sz="3200" b="1" i="1" u="sng">
                          <a:solidFill>
                            <a:srgbClr val="FF0000"/>
                          </a:solidFill>
                        </a:rPr>
                        <a:t>vầy nè</a:t>
                      </a:r>
                      <a:endParaRPr lang="en-US" sz="3200" b="1" i="1" u="sng">
                        <a:solidFill>
                          <a:srgbClr val="FF0000"/>
                        </a:solidFill>
                      </a:endParaRPr>
                    </a:p>
                  </a:txBody>
                  <a:tcPr/>
                </a:tc>
                <a:extLst>
                  <a:ext uri="{0D108BD9-81ED-4DB2-BD59-A6C34878D82A}">
                    <a16:rowId xmlns:a16="http://schemas.microsoft.com/office/drawing/2014/main" val="159927608"/>
                  </a:ext>
                </a:extLst>
              </a:tr>
            </a:tbl>
          </a:graphicData>
        </a:graphic>
      </p:graphicFrame>
    </p:spTree>
    <p:extLst>
      <p:ext uri="{BB962C8B-B14F-4D97-AF65-F5344CB8AC3E}">
        <p14:creationId xmlns:p14="http://schemas.microsoft.com/office/powerpoint/2010/main" val="367571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8D7E83-E841-8499-CC76-A019FD7BAAD0}"/>
              </a:ext>
            </a:extLst>
          </p:cNvPr>
          <p:cNvSpPr txBox="1"/>
          <p:nvPr/>
        </p:nvSpPr>
        <p:spPr>
          <a:xfrm>
            <a:off x="273788" y="1672411"/>
            <a:ext cx="11220007" cy="1077218"/>
          </a:xfrm>
          <a:prstGeom prst="rect">
            <a:avLst/>
          </a:prstGeom>
          <a:noFill/>
        </p:spPr>
        <p:txBody>
          <a:bodyPr wrap="square">
            <a:spAutoFit/>
          </a:bodyPr>
          <a:lstStyle/>
          <a:p>
            <a:r>
              <a:rPr lang="vi-VN" sz="3200"/>
              <a:t>Hệ thống từ vựng trong ngôn ngữ địa phương ở Thành phố Hồ Chí Minh cũng rất phong phú.</a:t>
            </a:r>
            <a:endParaRPr lang="en-US" sz="3200"/>
          </a:p>
        </p:txBody>
      </p:sp>
      <p:sp>
        <p:nvSpPr>
          <p:cNvPr id="6" name="TextBox 5">
            <a:extLst>
              <a:ext uri="{FF2B5EF4-FFF2-40B4-BE49-F238E27FC236}">
                <a16:creationId xmlns:a16="http://schemas.microsoft.com/office/drawing/2014/main" id="{095ABE9B-B44F-8B91-02EE-129EFCC4F37E}"/>
              </a:ext>
            </a:extLst>
          </p:cNvPr>
          <p:cNvSpPr txBox="1"/>
          <p:nvPr/>
        </p:nvSpPr>
        <p:spPr>
          <a:xfrm>
            <a:off x="124046" y="1133802"/>
            <a:ext cx="6097772" cy="584775"/>
          </a:xfrm>
          <a:prstGeom prst="rect">
            <a:avLst/>
          </a:prstGeom>
          <a:noFill/>
        </p:spPr>
        <p:txBody>
          <a:bodyPr wrap="square">
            <a:spAutoFit/>
          </a:bodyPr>
          <a:lstStyle/>
          <a:p>
            <a:r>
              <a:rPr lang="en-US" sz="3200">
                <a:solidFill>
                  <a:srgbClr val="92D050"/>
                </a:solidFill>
              </a:rPr>
              <a:t>2.2. Về từ ngữ</a:t>
            </a:r>
          </a:p>
        </p:txBody>
      </p:sp>
      <p:sp>
        <p:nvSpPr>
          <p:cNvPr id="7" name="TextBox 6">
            <a:extLst>
              <a:ext uri="{FF2B5EF4-FFF2-40B4-BE49-F238E27FC236}">
                <a16:creationId xmlns:a16="http://schemas.microsoft.com/office/drawing/2014/main" id="{2837103A-E0DF-9214-A8A0-186873CF9455}"/>
              </a:ext>
            </a:extLst>
          </p:cNvPr>
          <p:cNvSpPr txBox="1"/>
          <p:nvPr/>
        </p:nvSpPr>
        <p:spPr>
          <a:xfrm>
            <a:off x="124046" y="77810"/>
            <a:ext cx="11687840" cy="1077218"/>
          </a:xfrm>
          <a:prstGeom prst="rect">
            <a:avLst/>
          </a:prstGeom>
          <a:noFill/>
        </p:spPr>
        <p:txBody>
          <a:bodyPr wrap="square">
            <a:spAutoFit/>
          </a:bodyPr>
          <a:lstStyle/>
          <a:p>
            <a:r>
              <a:rPr lang="vi-VN" sz="3200">
                <a:solidFill>
                  <a:srgbClr val="00B050"/>
                </a:solidFill>
              </a:rPr>
              <a:t>2. Một số đặc trưng của ngôn ngữ địa phương ở Thành phố Hồ Chí Minh</a:t>
            </a:r>
            <a:endParaRPr lang="en-US" sz="3200">
              <a:solidFill>
                <a:srgbClr val="00B050"/>
              </a:solidFill>
            </a:endParaRPr>
          </a:p>
        </p:txBody>
      </p:sp>
      <p:graphicFrame>
        <p:nvGraphicFramePr>
          <p:cNvPr id="10" name="Table 9">
            <a:extLst>
              <a:ext uri="{FF2B5EF4-FFF2-40B4-BE49-F238E27FC236}">
                <a16:creationId xmlns:a16="http://schemas.microsoft.com/office/drawing/2014/main" id="{E1F443A9-C268-E1A7-06A9-9739E963C669}"/>
              </a:ext>
            </a:extLst>
          </p:cNvPr>
          <p:cNvGraphicFramePr>
            <a:graphicFrameLocks noGrp="1"/>
          </p:cNvGraphicFramePr>
          <p:nvPr>
            <p:extLst>
              <p:ext uri="{D42A27DB-BD31-4B8C-83A1-F6EECF244321}">
                <p14:modId xmlns:p14="http://schemas.microsoft.com/office/powerpoint/2010/main" val="3915523620"/>
              </p:ext>
            </p:extLst>
          </p:nvPr>
        </p:nvGraphicFramePr>
        <p:xfrm>
          <a:off x="785185" y="3394323"/>
          <a:ext cx="10621629" cy="2804160"/>
        </p:xfrm>
        <a:graphic>
          <a:graphicData uri="http://schemas.openxmlformats.org/drawingml/2006/table">
            <a:tbl>
              <a:tblPr firstRow="1" bandRow="1">
                <a:tableStyleId>{5940675A-B579-460E-94D1-54222C63F5DA}</a:tableStyleId>
              </a:tblPr>
              <a:tblGrid>
                <a:gridCol w="3540543">
                  <a:extLst>
                    <a:ext uri="{9D8B030D-6E8A-4147-A177-3AD203B41FA5}">
                      <a16:colId xmlns:a16="http://schemas.microsoft.com/office/drawing/2014/main" val="1245417157"/>
                    </a:ext>
                  </a:extLst>
                </a:gridCol>
                <a:gridCol w="3540543">
                  <a:extLst>
                    <a:ext uri="{9D8B030D-6E8A-4147-A177-3AD203B41FA5}">
                      <a16:colId xmlns:a16="http://schemas.microsoft.com/office/drawing/2014/main" val="2564695522"/>
                    </a:ext>
                  </a:extLst>
                </a:gridCol>
                <a:gridCol w="3540543">
                  <a:extLst>
                    <a:ext uri="{9D8B030D-6E8A-4147-A177-3AD203B41FA5}">
                      <a16:colId xmlns:a16="http://schemas.microsoft.com/office/drawing/2014/main" val="4260654699"/>
                    </a:ext>
                  </a:extLst>
                </a:gridCol>
              </a:tblGrid>
              <a:tr h="473712">
                <a:tc>
                  <a:txBody>
                    <a:bodyPr/>
                    <a:lstStyle/>
                    <a:p>
                      <a:pPr algn="ctr"/>
                      <a:r>
                        <a:rPr lang="vi-VN" sz="3200" b="1"/>
                        <a:t>Phương ngữ Bắc </a:t>
                      </a:r>
                      <a:endParaRPr lang="en-US" sz="3200" b="1"/>
                    </a:p>
                  </a:txBody>
                  <a:tcPr/>
                </a:tc>
                <a:tc>
                  <a:txBody>
                    <a:bodyPr/>
                    <a:lstStyle/>
                    <a:p>
                      <a:pPr algn="ctr"/>
                      <a:r>
                        <a:rPr lang="vi-VN" sz="3200" b="1"/>
                        <a:t>Phương ngữ Trung </a:t>
                      </a:r>
                      <a:endParaRPr lang="en-US" sz="3200" b="1"/>
                    </a:p>
                  </a:txBody>
                  <a:tcPr/>
                </a:tc>
                <a:tc>
                  <a:txBody>
                    <a:bodyPr/>
                    <a:lstStyle/>
                    <a:p>
                      <a:pPr algn="ctr"/>
                      <a:r>
                        <a:rPr lang="vi-VN" sz="3200" b="1"/>
                        <a:t>Phương ngữ Nam </a:t>
                      </a:r>
                      <a:endParaRPr lang="en-US" sz="3200" b="1"/>
                    </a:p>
                  </a:txBody>
                  <a:tcPr/>
                </a:tc>
                <a:extLst>
                  <a:ext uri="{0D108BD9-81ED-4DB2-BD59-A6C34878D82A}">
                    <a16:rowId xmlns:a16="http://schemas.microsoft.com/office/drawing/2014/main" val="694596258"/>
                  </a:ext>
                </a:extLst>
              </a:tr>
              <a:tr h="473712">
                <a:tc>
                  <a:txBody>
                    <a:bodyPr/>
                    <a:lstStyle/>
                    <a:p>
                      <a:r>
                        <a:rPr lang="vi-VN" sz="3200"/>
                        <a:t>bát </a:t>
                      </a:r>
                      <a:endParaRPr lang="en-US" sz="3200"/>
                    </a:p>
                  </a:txBody>
                  <a:tcPr/>
                </a:tc>
                <a:tc>
                  <a:txBody>
                    <a:bodyPr/>
                    <a:lstStyle/>
                    <a:p>
                      <a:r>
                        <a:rPr lang="vi-VN" sz="3200"/>
                        <a:t>đọi </a:t>
                      </a:r>
                      <a:endParaRPr lang="en-US" sz="3200"/>
                    </a:p>
                  </a:txBody>
                  <a:tcPr/>
                </a:tc>
                <a:tc>
                  <a:txBody>
                    <a:bodyPr/>
                    <a:lstStyle/>
                    <a:p>
                      <a:r>
                        <a:rPr lang="vi-VN" sz="3200"/>
                        <a:t> chén </a:t>
                      </a:r>
                      <a:endParaRPr lang="en-US" sz="3200"/>
                    </a:p>
                  </a:txBody>
                  <a:tcPr/>
                </a:tc>
                <a:extLst>
                  <a:ext uri="{0D108BD9-81ED-4DB2-BD59-A6C34878D82A}">
                    <a16:rowId xmlns:a16="http://schemas.microsoft.com/office/drawing/2014/main" val="440251488"/>
                  </a:ext>
                </a:extLst>
              </a:tr>
              <a:tr h="473712">
                <a:tc>
                  <a:txBody>
                    <a:bodyPr/>
                    <a:lstStyle/>
                    <a:p>
                      <a:r>
                        <a:rPr lang="vi-VN" sz="3200"/>
                        <a:t>quả bóng</a:t>
                      </a:r>
                      <a:endParaRPr lang="en-US" sz="3200"/>
                    </a:p>
                  </a:txBody>
                  <a:tcPr/>
                </a:tc>
                <a:tc>
                  <a:txBody>
                    <a:bodyPr/>
                    <a:lstStyle/>
                    <a:p>
                      <a:r>
                        <a:rPr lang="vi-VN" sz="3200"/>
                        <a:t>trấy ban</a:t>
                      </a:r>
                      <a:endParaRPr lang="en-US" sz="3200"/>
                    </a:p>
                  </a:txBody>
                  <a:tcPr/>
                </a:tc>
                <a:tc>
                  <a:txBody>
                    <a:bodyPr/>
                    <a:lstStyle/>
                    <a:p>
                      <a:r>
                        <a:rPr lang="vi-VN" sz="3200"/>
                        <a:t>trái banh</a:t>
                      </a:r>
                      <a:endParaRPr lang="en-US" sz="3200"/>
                    </a:p>
                  </a:txBody>
                  <a:tcPr/>
                </a:tc>
                <a:extLst>
                  <a:ext uri="{0D108BD9-81ED-4DB2-BD59-A6C34878D82A}">
                    <a16:rowId xmlns:a16="http://schemas.microsoft.com/office/drawing/2014/main" val="135930658"/>
                  </a:ext>
                </a:extLst>
              </a:tr>
              <a:tr h="473712">
                <a:tc>
                  <a:txBody>
                    <a:bodyPr/>
                    <a:lstStyle/>
                    <a:p>
                      <a:r>
                        <a:rPr lang="vi-VN" sz="3200"/>
                        <a:t>cá quả</a:t>
                      </a:r>
                      <a:endParaRPr lang="en-US" sz="3200"/>
                    </a:p>
                  </a:txBody>
                  <a:tcPr/>
                </a:tc>
                <a:tc>
                  <a:txBody>
                    <a:bodyPr/>
                    <a:lstStyle/>
                    <a:p>
                      <a:r>
                        <a:rPr lang="vi-VN" sz="3200"/>
                        <a:t>cá tràu</a:t>
                      </a:r>
                      <a:endParaRPr lang="en-US" sz="3200"/>
                    </a:p>
                  </a:txBody>
                  <a:tcPr/>
                </a:tc>
                <a:tc>
                  <a:txBody>
                    <a:bodyPr/>
                    <a:lstStyle/>
                    <a:p>
                      <a:r>
                        <a:rPr lang="vi-VN" sz="3200"/>
                        <a:t>cá lóc </a:t>
                      </a:r>
                      <a:endParaRPr lang="en-US" sz="3200"/>
                    </a:p>
                  </a:txBody>
                  <a:tcPr/>
                </a:tc>
                <a:extLst>
                  <a:ext uri="{0D108BD9-81ED-4DB2-BD59-A6C34878D82A}">
                    <a16:rowId xmlns:a16="http://schemas.microsoft.com/office/drawing/2014/main" val="888643101"/>
                  </a:ext>
                </a:extLst>
              </a:tr>
            </a:tbl>
          </a:graphicData>
        </a:graphic>
      </p:graphicFrame>
    </p:spTree>
    <p:extLst>
      <p:ext uri="{BB962C8B-B14F-4D97-AF65-F5344CB8AC3E}">
        <p14:creationId xmlns:p14="http://schemas.microsoft.com/office/powerpoint/2010/main" val="67169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9AC2B2-299F-AFC7-4799-4B39351F3A7E}"/>
              </a:ext>
            </a:extLst>
          </p:cNvPr>
          <p:cNvSpPr txBox="1"/>
          <p:nvPr/>
        </p:nvSpPr>
        <p:spPr>
          <a:xfrm>
            <a:off x="1268818" y="2092436"/>
            <a:ext cx="11100391" cy="3046988"/>
          </a:xfrm>
          <a:prstGeom prst="rect">
            <a:avLst/>
          </a:prstGeom>
          <a:noFill/>
        </p:spPr>
        <p:txBody>
          <a:bodyPr wrap="square">
            <a:spAutoFit/>
          </a:bodyPr>
          <a:lstStyle/>
          <a:p>
            <a:r>
              <a:rPr lang="vi-VN" sz="3200"/>
              <a:t>Qua đó có thể thấy ngôn ngữ địa phương ở Thành phố Hồ Chí Minh vừa có sắc màu độc đáo riêng biệt, vừa có tính dung hợp, hài hoà với các ngôn ngữ khác để tạo nên một bức tranh ngôn ngữ đa sắc. Đây là một vẻ đẹp đáng quý, đồng thời cũng là một trong những điều kiện thúc đẩy Thành phố Hồ Chí Minh không ngừng phát triển, hội nhập</a:t>
            </a:r>
            <a:endParaRPr lang="en-US" sz="3200"/>
          </a:p>
        </p:txBody>
      </p:sp>
      <p:sp>
        <p:nvSpPr>
          <p:cNvPr id="4" name="TextBox 3">
            <a:extLst>
              <a:ext uri="{FF2B5EF4-FFF2-40B4-BE49-F238E27FC236}">
                <a16:creationId xmlns:a16="http://schemas.microsoft.com/office/drawing/2014/main" id="{A07C0BF6-B4B3-BC57-DAC7-FAD1C0741526}"/>
              </a:ext>
            </a:extLst>
          </p:cNvPr>
          <p:cNvSpPr txBox="1"/>
          <p:nvPr/>
        </p:nvSpPr>
        <p:spPr>
          <a:xfrm>
            <a:off x="124046" y="1133802"/>
            <a:ext cx="6097772" cy="584775"/>
          </a:xfrm>
          <a:prstGeom prst="rect">
            <a:avLst/>
          </a:prstGeom>
          <a:noFill/>
        </p:spPr>
        <p:txBody>
          <a:bodyPr wrap="square">
            <a:spAutoFit/>
          </a:bodyPr>
          <a:lstStyle/>
          <a:p>
            <a:r>
              <a:rPr lang="en-US" sz="3200">
                <a:solidFill>
                  <a:srgbClr val="92D050"/>
                </a:solidFill>
              </a:rPr>
              <a:t>2.2. Về từ ngữ</a:t>
            </a:r>
          </a:p>
        </p:txBody>
      </p:sp>
      <p:sp>
        <p:nvSpPr>
          <p:cNvPr id="5" name="TextBox 4">
            <a:extLst>
              <a:ext uri="{FF2B5EF4-FFF2-40B4-BE49-F238E27FC236}">
                <a16:creationId xmlns:a16="http://schemas.microsoft.com/office/drawing/2014/main" id="{66AA9E44-3535-ECF4-AE0E-ED8D564F2A12}"/>
              </a:ext>
            </a:extLst>
          </p:cNvPr>
          <p:cNvSpPr txBox="1"/>
          <p:nvPr/>
        </p:nvSpPr>
        <p:spPr>
          <a:xfrm>
            <a:off x="124046" y="77810"/>
            <a:ext cx="11687840" cy="1077218"/>
          </a:xfrm>
          <a:prstGeom prst="rect">
            <a:avLst/>
          </a:prstGeom>
          <a:noFill/>
        </p:spPr>
        <p:txBody>
          <a:bodyPr wrap="square">
            <a:spAutoFit/>
          </a:bodyPr>
          <a:lstStyle/>
          <a:p>
            <a:r>
              <a:rPr lang="vi-VN" sz="3200">
                <a:solidFill>
                  <a:srgbClr val="00B050"/>
                </a:solidFill>
              </a:rPr>
              <a:t>2. Một số đặc trưng của ngôn ngữ địa phương ở Thành phố Hồ Chí Minh</a:t>
            </a:r>
            <a:endParaRPr lang="en-US" sz="3200">
              <a:solidFill>
                <a:srgbClr val="00B050"/>
              </a:solidFill>
            </a:endParaRPr>
          </a:p>
        </p:txBody>
      </p:sp>
      <p:sp>
        <p:nvSpPr>
          <p:cNvPr id="6" name="Arrow: Right 5">
            <a:extLst>
              <a:ext uri="{FF2B5EF4-FFF2-40B4-BE49-F238E27FC236}">
                <a16:creationId xmlns:a16="http://schemas.microsoft.com/office/drawing/2014/main" id="{685C2718-BB4B-9395-97BC-DCB32D297CA3}"/>
              </a:ext>
            </a:extLst>
          </p:cNvPr>
          <p:cNvSpPr/>
          <p:nvPr/>
        </p:nvSpPr>
        <p:spPr>
          <a:xfrm>
            <a:off x="255181" y="2307265"/>
            <a:ext cx="925033" cy="744279"/>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7" name="Picture 6" descr="School Pencil Sticker for iOS &amp; Android | GIPHY">
            <a:extLst>
              <a:ext uri="{FF2B5EF4-FFF2-40B4-BE49-F238E27FC236}">
                <a16:creationId xmlns:a16="http://schemas.microsoft.com/office/drawing/2014/main" id="{9F4983F0-0BF6-DA25-E1FF-9386B51308F1}"/>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436" y="3154843"/>
            <a:ext cx="970778" cy="970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66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4BB94E-1025-2D98-9A47-8054D2C490AA}"/>
              </a:ext>
            </a:extLst>
          </p:cNvPr>
          <p:cNvSpPr txBox="1"/>
          <p:nvPr/>
        </p:nvSpPr>
        <p:spPr>
          <a:xfrm>
            <a:off x="3530009" y="-85060"/>
            <a:ext cx="6868633" cy="1015663"/>
          </a:xfrm>
          <a:prstGeom prst="rect">
            <a:avLst/>
          </a:prstGeom>
          <a:noFill/>
        </p:spPr>
        <p:txBody>
          <a:bodyPr wrap="square" rtlCol="0">
            <a:spAutoFit/>
          </a:bodyPr>
          <a:lstStyle/>
          <a:p>
            <a:r>
              <a:rPr lang="vi-VN" sz="6000">
                <a:solidFill>
                  <a:srgbClr val="FF0000"/>
                </a:solidFill>
              </a:rPr>
              <a:t>LUYỆN TẬP</a:t>
            </a:r>
            <a:endParaRPr lang="en-US" sz="6000">
              <a:solidFill>
                <a:srgbClr val="FF0000"/>
              </a:solidFill>
            </a:endParaRPr>
          </a:p>
        </p:txBody>
      </p:sp>
      <p:sp>
        <p:nvSpPr>
          <p:cNvPr id="4" name="TextBox 3">
            <a:extLst>
              <a:ext uri="{FF2B5EF4-FFF2-40B4-BE49-F238E27FC236}">
                <a16:creationId xmlns:a16="http://schemas.microsoft.com/office/drawing/2014/main" id="{4D91B908-C20A-A786-F5CB-BDC7A92E8BEA}"/>
              </a:ext>
            </a:extLst>
          </p:cNvPr>
          <p:cNvSpPr txBox="1"/>
          <p:nvPr/>
        </p:nvSpPr>
        <p:spPr>
          <a:xfrm>
            <a:off x="481123" y="776753"/>
            <a:ext cx="11012672" cy="1384995"/>
          </a:xfrm>
          <a:prstGeom prst="rect">
            <a:avLst/>
          </a:prstGeom>
          <a:noFill/>
        </p:spPr>
        <p:txBody>
          <a:bodyPr wrap="square">
            <a:spAutoFit/>
          </a:bodyPr>
          <a:lstStyle/>
          <a:p>
            <a:r>
              <a:rPr lang="vi-VN" sz="2800">
                <a:solidFill>
                  <a:srgbClr val="00B050"/>
                </a:solidFill>
              </a:rPr>
              <a:t>Câu 1: Dựa vào kinh nghiệm sử dụng ngôn ngữ địa phương ở Thành phố Hồ Chí Minh, em hãy nêu một số trường hợp danh từ được đại từ hoá bằng cách thêm dấu hỏi và điền vào bảng dưới đây</a:t>
            </a:r>
            <a:endParaRPr lang="en-US" sz="2800">
              <a:solidFill>
                <a:srgbClr val="00B050"/>
              </a:solidFill>
            </a:endParaRPr>
          </a:p>
        </p:txBody>
      </p:sp>
      <p:graphicFrame>
        <p:nvGraphicFramePr>
          <p:cNvPr id="7" name="Table 6">
            <a:extLst>
              <a:ext uri="{FF2B5EF4-FFF2-40B4-BE49-F238E27FC236}">
                <a16:creationId xmlns:a16="http://schemas.microsoft.com/office/drawing/2014/main" id="{57B6A4F3-3387-EB5F-E8F6-FC6EFC2D9BB5}"/>
              </a:ext>
            </a:extLst>
          </p:cNvPr>
          <p:cNvGraphicFramePr>
            <a:graphicFrameLocks noGrp="1"/>
          </p:cNvGraphicFramePr>
          <p:nvPr>
            <p:extLst>
              <p:ext uri="{D42A27DB-BD31-4B8C-83A1-F6EECF244321}">
                <p14:modId xmlns:p14="http://schemas.microsoft.com/office/powerpoint/2010/main" val="816240958"/>
              </p:ext>
            </p:extLst>
          </p:nvPr>
        </p:nvGraphicFramePr>
        <p:xfrm>
          <a:off x="202020" y="2338321"/>
          <a:ext cx="11717078" cy="4267200"/>
        </p:xfrm>
        <a:graphic>
          <a:graphicData uri="http://schemas.openxmlformats.org/drawingml/2006/table">
            <a:tbl>
              <a:tblPr firstRow="1" bandRow="1">
                <a:tableStyleId>{5940675A-B579-460E-94D1-54222C63F5DA}</a:tableStyleId>
              </a:tblPr>
              <a:tblGrid>
                <a:gridCol w="3732027">
                  <a:extLst>
                    <a:ext uri="{9D8B030D-6E8A-4147-A177-3AD203B41FA5}">
                      <a16:colId xmlns:a16="http://schemas.microsoft.com/office/drawing/2014/main" val="3687938999"/>
                    </a:ext>
                  </a:extLst>
                </a:gridCol>
                <a:gridCol w="4540102">
                  <a:extLst>
                    <a:ext uri="{9D8B030D-6E8A-4147-A177-3AD203B41FA5}">
                      <a16:colId xmlns:a16="http://schemas.microsoft.com/office/drawing/2014/main" val="358298748"/>
                    </a:ext>
                  </a:extLst>
                </a:gridCol>
                <a:gridCol w="3444949">
                  <a:extLst>
                    <a:ext uri="{9D8B030D-6E8A-4147-A177-3AD203B41FA5}">
                      <a16:colId xmlns:a16="http://schemas.microsoft.com/office/drawing/2014/main" val="3369143000"/>
                    </a:ext>
                  </a:extLst>
                </a:gridCol>
              </a:tblGrid>
              <a:tr h="561105">
                <a:tc>
                  <a:txBody>
                    <a:bodyPr/>
                    <a:lstStyle/>
                    <a:p>
                      <a:r>
                        <a:rPr lang="vi-VN" sz="3200"/>
                        <a:t>Loại đại từ </a:t>
                      </a:r>
                      <a:endParaRPr lang="en-US" sz="3200"/>
                    </a:p>
                  </a:txBody>
                  <a:tcPr/>
                </a:tc>
                <a:tc>
                  <a:txBody>
                    <a:bodyPr/>
                    <a:lstStyle/>
                    <a:p>
                      <a:r>
                        <a:rPr lang="vi-VN" sz="3200"/>
                        <a:t>Đại từ được tạo thành bằng cách thêm dấu hỏi vào danh từ </a:t>
                      </a:r>
                      <a:endParaRPr lang="en-US" sz="3200"/>
                    </a:p>
                  </a:txBody>
                  <a:tcPr/>
                </a:tc>
                <a:tc>
                  <a:txBody>
                    <a:bodyPr/>
                    <a:lstStyle/>
                    <a:p>
                      <a:r>
                        <a:rPr lang="vi-VN" sz="3200"/>
                        <a:t>Nghĩa của đại từ ấy</a:t>
                      </a:r>
                      <a:endParaRPr lang="en-US" sz="3200"/>
                    </a:p>
                  </a:txBody>
                  <a:tcPr/>
                </a:tc>
                <a:extLst>
                  <a:ext uri="{0D108BD9-81ED-4DB2-BD59-A6C34878D82A}">
                    <a16:rowId xmlns:a16="http://schemas.microsoft.com/office/drawing/2014/main" val="1938797709"/>
                  </a:ext>
                </a:extLst>
              </a:tr>
              <a:tr h="561105">
                <a:tc>
                  <a:txBody>
                    <a:bodyPr/>
                    <a:lstStyle/>
                    <a:p>
                      <a:r>
                        <a:rPr lang="vi-VN" sz="3200"/>
                        <a:t>Đại từ nhân xưng </a:t>
                      </a:r>
                      <a:endParaRPr lang="en-US" sz="3200"/>
                    </a:p>
                  </a:txBody>
                  <a:tcPr/>
                </a:tc>
                <a:tc>
                  <a:txBody>
                    <a:bodyPr/>
                    <a:lstStyle/>
                    <a:p>
                      <a:r>
                        <a:rPr lang="vi-VN" sz="3200"/>
                        <a:t>Ví dụ: anh </a:t>
                      </a:r>
                      <a:r>
                        <a:rPr lang="vi-VN" sz="3200">
                          <a:sym typeface="Wingdings" panose="05000000000000000000" pitchFamily="2" charset="2"/>
                        </a:rPr>
                        <a:t></a:t>
                      </a:r>
                      <a:r>
                        <a:rPr lang="vi-VN" sz="3200"/>
                        <a:t> ảnh….</a:t>
                      </a:r>
                    </a:p>
                  </a:txBody>
                  <a:tcPr/>
                </a:tc>
                <a:tc>
                  <a:txBody>
                    <a:bodyPr/>
                    <a:lstStyle/>
                    <a:p>
                      <a:r>
                        <a:rPr lang="vi-VN" sz="3200"/>
                        <a:t>anh ấy </a:t>
                      </a:r>
                      <a:endParaRPr lang="en-US" sz="3200"/>
                    </a:p>
                  </a:txBody>
                  <a:tcPr/>
                </a:tc>
                <a:extLst>
                  <a:ext uri="{0D108BD9-81ED-4DB2-BD59-A6C34878D82A}">
                    <a16:rowId xmlns:a16="http://schemas.microsoft.com/office/drawing/2014/main" val="2124067026"/>
                  </a:ext>
                </a:extLst>
              </a:tr>
              <a:tr h="561105">
                <a:tc>
                  <a:txBody>
                    <a:bodyPr/>
                    <a:lstStyle/>
                    <a:p>
                      <a:r>
                        <a:rPr lang="vi-VN" sz="3200"/>
                        <a:t>Đại từ chỉ không gian </a:t>
                      </a:r>
                      <a:endParaRPr lang="en-US" sz="3200"/>
                    </a:p>
                  </a:txBody>
                  <a:tcPr/>
                </a:tc>
                <a:tc>
                  <a:txBody>
                    <a:bodyPr/>
                    <a:lstStyle/>
                    <a:p>
                      <a:r>
                        <a:rPr lang="vi-VN" sz="3200"/>
                        <a:t>Ví dụ: trong </a:t>
                      </a:r>
                      <a:r>
                        <a:rPr lang="vi-VN" sz="3200">
                          <a:sym typeface="Wingdings" panose="05000000000000000000" pitchFamily="2" charset="2"/>
                        </a:rPr>
                        <a:t> trỏng </a:t>
                      </a:r>
                    </a:p>
                    <a:p>
                      <a:r>
                        <a:rPr lang="vi-VN" sz="3200">
                          <a:sym typeface="Wingdings" panose="05000000000000000000" pitchFamily="2" charset="2"/>
                        </a:rPr>
                        <a:t>.........</a:t>
                      </a:r>
                      <a:r>
                        <a:rPr lang="vi-VN" sz="3200"/>
                        <a:t> </a:t>
                      </a:r>
                      <a:endParaRPr lang="en-US" sz="3200"/>
                    </a:p>
                  </a:txBody>
                  <a:tcPr/>
                </a:tc>
                <a:tc>
                  <a:txBody>
                    <a:bodyPr/>
                    <a:lstStyle/>
                    <a:p>
                      <a:r>
                        <a:rPr lang="vi-VN" sz="3200"/>
                        <a:t>trong ấy </a:t>
                      </a:r>
                      <a:endParaRPr lang="en-US" sz="3200"/>
                    </a:p>
                  </a:txBody>
                  <a:tcPr/>
                </a:tc>
                <a:extLst>
                  <a:ext uri="{0D108BD9-81ED-4DB2-BD59-A6C34878D82A}">
                    <a16:rowId xmlns:a16="http://schemas.microsoft.com/office/drawing/2014/main" val="279549266"/>
                  </a:ext>
                </a:extLst>
              </a:tr>
              <a:tr h="561105">
                <a:tc>
                  <a:txBody>
                    <a:bodyPr/>
                    <a:lstStyle/>
                    <a:p>
                      <a:r>
                        <a:rPr lang="vi-VN" sz="3200"/>
                        <a:t>Đại từ chỉ thời gian </a:t>
                      </a:r>
                      <a:endParaRPr lang="en-US" sz="3200"/>
                    </a:p>
                  </a:txBody>
                  <a:tcPr/>
                </a:tc>
                <a:tc>
                  <a:txBody>
                    <a:bodyPr/>
                    <a:lstStyle/>
                    <a:p>
                      <a:r>
                        <a:rPr lang="vi-VN" sz="3200"/>
                        <a:t>Ví dụ: hôm  </a:t>
                      </a:r>
                      <a:r>
                        <a:rPr lang="vi-VN" sz="3200">
                          <a:sym typeface="Wingdings" panose="05000000000000000000" pitchFamily="2" charset="2"/>
                        </a:rPr>
                        <a:t> </a:t>
                      </a:r>
                      <a:r>
                        <a:rPr lang="vi-VN" sz="3200"/>
                        <a:t>hổm</a:t>
                      </a:r>
                    </a:p>
                    <a:p>
                      <a:r>
                        <a:rPr lang="vi-VN" sz="3200"/>
                        <a:t>........</a:t>
                      </a:r>
                      <a:endParaRPr lang="en-US" sz="3200"/>
                    </a:p>
                  </a:txBody>
                  <a:tcPr/>
                </a:tc>
                <a:tc>
                  <a:txBody>
                    <a:bodyPr/>
                    <a:lstStyle/>
                    <a:p>
                      <a:r>
                        <a:rPr lang="vi-VN" sz="3200"/>
                        <a:t>hôm ấy</a:t>
                      </a:r>
                      <a:endParaRPr lang="en-US" sz="3200"/>
                    </a:p>
                  </a:txBody>
                  <a:tcPr/>
                </a:tc>
                <a:extLst>
                  <a:ext uri="{0D108BD9-81ED-4DB2-BD59-A6C34878D82A}">
                    <a16:rowId xmlns:a16="http://schemas.microsoft.com/office/drawing/2014/main" val="4089199503"/>
                  </a:ext>
                </a:extLst>
              </a:tr>
            </a:tbl>
          </a:graphicData>
        </a:graphic>
      </p:graphicFrame>
    </p:spTree>
    <p:extLst>
      <p:ext uri="{BB962C8B-B14F-4D97-AF65-F5344CB8AC3E}">
        <p14:creationId xmlns:p14="http://schemas.microsoft.com/office/powerpoint/2010/main" val="48695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D05EEE-DD14-474E-355F-FA99361AC76A}"/>
              </a:ext>
            </a:extLst>
          </p:cNvPr>
          <p:cNvSpPr txBox="1"/>
          <p:nvPr/>
        </p:nvSpPr>
        <p:spPr>
          <a:xfrm>
            <a:off x="284421" y="372991"/>
            <a:ext cx="11507086" cy="1569660"/>
          </a:xfrm>
          <a:prstGeom prst="rect">
            <a:avLst/>
          </a:prstGeom>
          <a:noFill/>
        </p:spPr>
        <p:txBody>
          <a:bodyPr wrap="square">
            <a:spAutoFit/>
          </a:bodyPr>
          <a:lstStyle/>
          <a:p>
            <a:r>
              <a:rPr lang="vi-VN" sz="3200">
                <a:solidFill>
                  <a:srgbClr val="00B050"/>
                </a:solidFill>
              </a:rPr>
              <a:t>Câu 2: Hãy xác định câu nói mang đặc trưng của ngôn ngữ địa phương ở Thành phố Hồ Chí Minh trong các cặp câu dưới đây và nêu dấu hiệu giúp em có thể nhận biết</a:t>
            </a:r>
            <a:endParaRPr lang="en-US" sz="3200">
              <a:solidFill>
                <a:srgbClr val="00B050"/>
              </a:solidFill>
            </a:endParaRPr>
          </a:p>
        </p:txBody>
      </p:sp>
      <p:sp>
        <p:nvSpPr>
          <p:cNvPr id="5" name="TextBox 4">
            <a:extLst>
              <a:ext uri="{FF2B5EF4-FFF2-40B4-BE49-F238E27FC236}">
                <a16:creationId xmlns:a16="http://schemas.microsoft.com/office/drawing/2014/main" id="{09EB4597-5E1D-E918-5A4C-4E69E9500250}"/>
              </a:ext>
            </a:extLst>
          </p:cNvPr>
          <p:cNvSpPr txBox="1"/>
          <p:nvPr/>
        </p:nvSpPr>
        <p:spPr>
          <a:xfrm>
            <a:off x="869211" y="2333685"/>
            <a:ext cx="10709645" cy="4524315"/>
          </a:xfrm>
          <a:prstGeom prst="rect">
            <a:avLst/>
          </a:prstGeom>
          <a:noFill/>
        </p:spPr>
        <p:txBody>
          <a:bodyPr wrap="square">
            <a:spAutoFit/>
          </a:bodyPr>
          <a:lstStyle/>
          <a:p>
            <a:r>
              <a:rPr lang="vi-VN" sz="3200"/>
              <a:t>a)  - Cả ngày nó chỉ la cà cùng đám bạn thôi.</a:t>
            </a:r>
          </a:p>
          <a:p>
            <a:r>
              <a:rPr lang="vi-VN" sz="3200"/>
              <a:t>     – Cả ngày nó chỉ la cà cùng đám bạn không hà.</a:t>
            </a:r>
          </a:p>
          <a:p>
            <a:r>
              <a:rPr lang="vi-VN" sz="3200"/>
              <a:t> b) – Việc này tôi cũng làm được chứ lị! </a:t>
            </a:r>
          </a:p>
          <a:p>
            <a:r>
              <a:rPr lang="vi-VN" sz="3200"/>
              <a:t>     – Việc này tôi cũng làm được chớ bộ! </a:t>
            </a:r>
          </a:p>
          <a:p>
            <a:r>
              <a:rPr lang="vi-VN" sz="3200"/>
              <a:t>c)  – Mình thống nhất như vậy nhen! </a:t>
            </a:r>
          </a:p>
          <a:p>
            <a:r>
              <a:rPr lang="vi-VN" sz="3200"/>
              <a:t>     – Mình thống nhất như vậy nhé! </a:t>
            </a:r>
          </a:p>
          <a:p>
            <a:r>
              <a:rPr lang="vi-VN" sz="3200"/>
              <a:t>d)  – Thế anh không tin tôi sao? </a:t>
            </a:r>
          </a:p>
          <a:p>
            <a:r>
              <a:rPr lang="vi-VN" sz="3200"/>
              <a:t>     – Bộ anh không tin tôi sao?</a:t>
            </a:r>
          </a:p>
          <a:p>
            <a:endParaRPr lang="en-US" sz="3200"/>
          </a:p>
        </p:txBody>
      </p:sp>
    </p:spTree>
    <p:extLst>
      <p:ext uri="{BB962C8B-B14F-4D97-AF65-F5344CB8AC3E}">
        <p14:creationId xmlns:p14="http://schemas.microsoft.com/office/powerpoint/2010/main" val="267315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5">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p:tgtEl>
                                          <p:spTgt spid="5">
                                            <p:txEl>
                                              <p:pRg st="2" end="2"/>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5">
                                            <p:txEl>
                                              <p:pRg st="2" end="2"/>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9" dur="500"/>
                                        <p:tgtEl>
                                          <p:spTgt spid="5">
                                            <p:txEl>
                                              <p:pRg st="5" end="5"/>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5">
                                            <p:txEl>
                                              <p:pRg st="5" end="5"/>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5" dur="500"/>
                                        <p:tgtEl>
                                          <p:spTgt spid="5">
                                            <p:txEl>
                                              <p:pRg st="6" end="6"/>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5">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B4DA3D-51DA-9F6B-55E2-9AC310AD7D1B}"/>
              </a:ext>
            </a:extLst>
          </p:cNvPr>
          <p:cNvSpPr txBox="1"/>
          <p:nvPr/>
        </p:nvSpPr>
        <p:spPr>
          <a:xfrm>
            <a:off x="539601" y="234768"/>
            <a:ext cx="10762807" cy="1569660"/>
          </a:xfrm>
          <a:prstGeom prst="rect">
            <a:avLst/>
          </a:prstGeom>
          <a:noFill/>
        </p:spPr>
        <p:txBody>
          <a:bodyPr wrap="square">
            <a:spAutoFit/>
          </a:bodyPr>
          <a:lstStyle/>
          <a:p>
            <a:r>
              <a:rPr lang="vi-VN" sz="3200">
                <a:solidFill>
                  <a:srgbClr val="00B050"/>
                </a:solidFill>
              </a:rPr>
              <a:t>Câu 3: Em hãy gọi tên sự vật trong các hình dưới đây bằng những từ vựng mang đặc trưng của ngôn ngữ địa phương ở Thành phố Hồ Chí Minh</a:t>
            </a:r>
            <a:endParaRPr lang="en-US" sz="3200">
              <a:solidFill>
                <a:srgbClr val="00B050"/>
              </a:solidFill>
            </a:endParaRPr>
          </a:p>
        </p:txBody>
      </p:sp>
      <p:pic>
        <p:nvPicPr>
          <p:cNvPr id="4" name="Picture 3">
            <a:extLst>
              <a:ext uri="{FF2B5EF4-FFF2-40B4-BE49-F238E27FC236}">
                <a16:creationId xmlns:a16="http://schemas.microsoft.com/office/drawing/2014/main" id="{5BD2D3D2-8CCB-1657-B63D-C2352BC3F422}"/>
              </a:ext>
            </a:extLst>
          </p:cNvPr>
          <p:cNvPicPr>
            <a:picLocks noChangeAspect="1"/>
          </p:cNvPicPr>
          <p:nvPr/>
        </p:nvPicPr>
        <p:blipFill>
          <a:blip r:embed="rId2"/>
          <a:stretch>
            <a:fillRect/>
          </a:stretch>
        </p:blipFill>
        <p:spPr>
          <a:xfrm>
            <a:off x="539601" y="2339162"/>
            <a:ext cx="4464965" cy="2790603"/>
          </a:xfrm>
          <a:prstGeom prst="rect">
            <a:avLst/>
          </a:prstGeom>
        </p:spPr>
      </p:pic>
      <p:pic>
        <p:nvPicPr>
          <p:cNvPr id="5" name="Picture 4">
            <a:extLst>
              <a:ext uri="{FF2B5EF4-FFF2-40B4-BE49-F238E27FC236}">
                <a16:creationId xmlns:a16="http://schemas.microsoft.com/office/drawing/2014/main" id="{9BBF8C0B-2F92-3B44-101A-B8B62C99F504}"/>
              </a:ext>
            </a:extLst>
          </p:cNvPr>
          <p:cNvPicPr>
            <a:picLocks noChangeAspect="1"/>
          </p:cNvPicPr>
          <p:nvPr/>
        </p:nvPicPr>
        <p:blipFill>
          <a:blip r:embed="rId3"/>
          <a:stretch>
            <a:fillRect/>
          </a:stretch>
        </p:blipFill>
        <p:spPr>
          <a:xfrm>
            <a:off x="6459058" y="2007780"/>
            <a:ext cx="4843350" cy="3259101"/>
          </a:xfrm>
          <a:prstGeom prst="rect">
            <a:avLst/>
          </a:prstGeom>
        </p:spPr>
      </p:pic>
      <p:sp>
        <p:nvSpPr>
          <p:cNvPr id="6" name="TextBox 5">
            <a:extLst>
              <a:ext uri="{FF2B5EF4-FFF2-40B4-BE49-F238E27FC236}">
                <a16:creationId xmlns:a16="http://schemas.microsoft.com/office/drawing/2014/main" id="{EA1A9507-3C2A-616E-5FA3-B2CEE5755F69}"/>
              </a:ext>
            </a:extLst>
          </p:cNvPr>
          <p:cNvSpPr txBox="1"/>
          <p:nvPr/>
        </p:nvSpPr>
        <p:spPr>
          <a:xfrm>
            <a:off x="539601" y="5457396"/>
            <a:ext cx="4632426" cy="1077218"/>
          </a:xfrm>
          <a:prstGeom prst="rect">
            <a:avLst/>
          </a:prstGeom>
          <a:noFill/>
        </p:spPr>
        <p:txBody>
          <a:bodyPr wrap="square" rtlCol="0">
            <a:spAutoFit/>
          </a:bodyPr>
          <a:lstStyle/>
          <a:p>
            <a:r>
              <a:rPr lang="vi-VN" sz="3200"/>
              <a:t>Miền Bắc: quả roi</a:t>
            </a:r>
          </a:p>
          <a:p>
            <a:r>
              <a:rPr lang="vi-VN" sz="3200"/>
              <a:t>Miền Nam: quả mận</a:t>
            </a:r>
            <a:endParaRPr lang="en-US" sz="3200"/>
          </a:p>
        </p:txBody>
      </p:sp>
      <p:sp>
        <p:nvSpPr>
          <p:cNvPr id="7" name="TextBox 6">
            <a:extLst>
              <a:ext uri="{FF2B5EF4-FFF2-40B4-BE49-F238E27FC236}">
                <a16:creationId xmlns:a16="http://schemas.microsoft.com/office/drawing/2014/main" id="{55F9135A-AF2E-A6A3-2ACE-067C5C25CD4F}"/>
              </a:ext>
            </a:extLst>
          </p:cNvPr>
          <p:cNvSpPr txBox="1"/>
          <p:nvPr/>
        </p:nvSpPr>
        <p:spPr>
          <a:xfrm>
            <a:off x="6872178" y="5470233"/>
            <a:ext cx="4632426" cy="1077218"/>
          </a:xfrm>
          <a:prstGeom prst="rect">
            <a:avLst/>
          </a:prstGeom>
          <a:noFill/>
        </p:spPr>
        <p:txBody>
          <a:bodyPr wrap="square" rtlCol="0">
            <a:spAutoFit/>
          </a:bodyPr>
          <a:lstStyle/>
          <a:p>
            <a:r>
              <a:rPr lang="vi-VN" sz="3200"/>
              <a:t>Miền Bắc: quả dứa</a:t>
            </a:r>
          </a:p>
          <a:p>
            <a:r>
              <a:rPr lang="vi-VN" sz="3200"/>
              <a:t>Miền Nam: quả thơm</a:t>
            </a:r>
            <a:endParaRPr lang="en-US" sz="3200"/>
          </a:p>
        </p:txBody>
      </p:sp>
    </p:spTree>
    <p:extLst>
      <p:ext uri="{BB962C8B-B14F-4D97-AF65-F5344CB8AC3E}">
        <p14:creationId xmlns:p14="http://schemas.microsoft.com/office/powerpoint/2010/main" val="150975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9FFFC7-7114-D626-EB2D-D11AA3F30B57}"/>
              </a:ext>
            </a:extLst>
          </p:cNvPr>
          <p:cNvSpPr txBox="1"/>
          <p:nvPr/>
        </p:nvSpPr>
        <p:spPr>
          <a:xfrm>
            <a:off x="539601" y="234768"/>
            <a:ext cx="10762807" cy="1569660"/>
          </a:xfrm>
          <a:prstGeom prst="rect">
            <a:avLst/>
          </a:prstGeom>
          <a:noFill/>
        </p:spPr>
        <p:txBody>
          <a:bodyPr wrap="square">
            <a:spAutoFit/>
          </a:bodyPr>
          <a:lstStyle/>
          <a:p>
            <a:r>
              <a:rPr lang="vi-VN" sz="3200">
                <a:solidFill>
                  <a:srgbClr val="00B050"/>
                </a:solidFill>
              </a:rPr>
              <a:t>Câu 3: Em hãy gọi tên sự vật trong các hình dưới đây bằng những từ vựng mang đặc trưng của ngôn ngữ địa phương ở Thành phố Hồ Chí Minh</a:t>
            </a:r>
            <a:endParaRPr lang="en-US" sz="3200">
              <a:solidFill>
                <a:srgbClr val="00B050"/>
              </a:solidFill>
            </a:endParaRPr>
          </a:p>
        </p:txBody>
      </p:sp>
      <p:pic>
        <p:nvPicPr>
          <p:cNvPr id="3" name="Picture 2">
            <a:extLst>
              <a:ext uri="{FF2B5EF4-FFF2-40B4-BE49-F238E27FC236}">
                <a16:creationId xmlns:a16="http://schemas.microsoft.com/office/drawing/2014/main" id="{B7B82BD2-E977-87A2-5960-691E692BEA57}"/>
              </a:ext>
            </a:extLst>
          </p:cNvPr>
          <p:cNvPicPr>
            <a:picLocks noChangeAspect="1"/>
          </p:cNvPicPr>
          <p:nvPr/>
        </p:nvPicPr>
        <p:blipFill>
          <a:blip r:embed="rId2"/>
          <a:stretch>
            <a:fillRect/>
          </a:stretch>
        </p:blipFill>
        <p:spPr>
          <a:xfrm>
            <a:off x="1189072" y="1982380"/>
            <a:ext cx="3850759" cy="3297866"/>
          </a:xfrm>
          <a:prstGeom prst="rect">
            <a:avLst/>
          </a:prstGeom>
        </p:spPr>
      </p:pic>
      <p:pic>
        <p:nvPicPr>
          <p:cNvPr id="4" name="Picture 3">
            <a:extLst>
              <a:ext uri="{FF2B5EF4-FFF2-40B4-BE49-F238E27FC236}">
                <a16:creationId xmlns:a16="http://schemas.microsoft.com/office/drawing/2014/main" id="{468CDBF9-A99C-782E-B92F-3D8345E47F23}"/>
              </a:ext>
            </a:extLst>
          </p:cNvPr>
          <p:cNvPicPr>
            <a:picLocks noChangeAspect="1"/>
          </p:cNvPicPr>
          <p:nvPr/>
        </p:nvPicPr>
        <p:blipFill>
          <a:blip r:embed="rId3"/>
          <a:stretch>
            <a:fillRect/>
          </a:stretch>
        </p:blipFill>
        <p:spPr>
          <a:xfrm>
            <a:off x="6479660" y="2088116"/>
            <a:ext cx="4629593" cy="3086395"/>
          </a:xfrm>
          <a:prstGeom prst="rect">
            <a:avLst/>
          </a:prstGeom>
        </p:spPr>
      </p:pic>
      <p:sp>
        <p:nvSpPr>
          <p:cNvPr id="5" name="TextBox 4">
            <a:extLst>
              <a:ext uri="{FF2B5EF4-FFF2-40B4-BE49-F238E27FC236}">
                <a16:creationId xmlns:a16="http://schemas.microsoft.com/office/drawing/2014/main" id="{0B06416A-59CA-E87C-0299-43346DBFCD9E}"/>
              </a:ext>
            </a:extLst>
          </p:cNvPr>
          <p:cNvSpPr txBox="1"/>
          <p:nvPr/>
        </p:nvSpPr>
        <p:spPr>
          <a:xfrm>
            <a:off x="1052624" y="5546014"/>
            <a:ext cx="4632426" cy="1077218"/>
          </a:xfrm>
          <a:prstGeom prst="rect">
            <a:avLst/>
          </a:prstGeom>
          <a:noFill/>
        </p:spPr>
        <p:txBody>
          <a:bodyPr wrap="square" rtlCol="0">
            <a:spAutoFit/>
          </a:bodyPr>
          <a:lstStyle/>
          <a:p>
            <a:r>
              <a:rPr lang="vi-VN" sz="3200"/>
              <a:t>Miền Bắc: cái chăn</a:t>
            </a:r>
          </a:p>
          <a:p>
            <a:r>
              <a:rPr lang="vi-VN" sz="3200"/>
              <a:t>Miền Nam: cái mền</a:t>
            </a:r>
            <a:endParaRPr lang="en-US" sz="3200"/>
          </a:p>
        </p:txBody>
      </p:sp>
      <p:sp>
        <p:nvSpPr>
          <p:cNvPr id="6" name="TextBox 5">
            <a:extLst>
              <a:ext uri="{FF2B5EF4-FFF2-40B4-BE49-F238E27FC236}">
                <a16:creationId xmlns:a16="http://schemas.microsoft.com/office/drawing/2014/main" id="{98B74A78-61B3-7B8B-1B77-459276920C53}"/>
              </a:ext>
            </a:extLst>
          </p:cNvPr>
          <p:cNvSpPr txBox="1"/>
          <p:nvPr/>
        </p:nvSpPr>
        <p:spPr>
          <a:xfrm>
            <a:off x="6921796" y="5286697"/>
            <a:ext cx="4632426" cy="1077218"/>
          </a:xfrm>
          <a:prstGeom prst="rect">
            <a:avLst/>
          </a:prstGeom>
          <a:noFill/>
        </p:spPr>
        <p:txBody>
          <a:bodyPr wrap="square" rtlCol="0">
            <a:spAutoFit/>
          </a:bodyPr>
          <a:lstStyle/>
          <a:p>
            <a:r>
              <a:rPr lang="vi-VN" sz="3200"/>
              <a:t>Miền Bắc: con lợn</a:t>
            </a:r>
          </a:p>
          <a:p>
            <a:r>
              <a:rPr lang="vi-VN" sz="3200"/>
              <a:t>Miền Nam: con heo</a:t>
            </a:r>
            <a:endParaRPr lang="en-US" sz="3200"/>
          </a:p>
        </p:txBody>
      </p:sp>
    </p:spTree>
    <p:extLst>
      <p:ext uri="{BB962C8B-B14F-4D97-AF65-F5344CB8AC3E}">
        <p14:creationId xmlns:p14="http://schemas.microsoft.com/office/powerpoint/2010/main" val="113572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5D7040-5C99-9260-30A1-7D7679F4C005}"/>
              </a:ext>
            </a:extLst>
          </p:cNvPr>
          <p:cNvSpPr txBox="1"/>
          <p:nvPr/>
        </p:nvSpPr>
        <p:spPr>
          <a:xfrm>
            <a:off x="552894" y="723014"/>
            <a:ext cx="11639106" cy="4524315"/>
          </a:xfrm>
          <a:prstGeom prst="rect">
            <a:avLst/>
          </a:prstGeom>
          <a:noFill/>
        </p:spPr>
        <p:txBody>
          <a:bodyPr wrap="square" rtlCol="0">
            <a:spAutoFit/>
          </a:bodyPr>
          <a:lstStyle/>
          <a:p>
            <a:pPr algn="ctr"/>
            <a:r>
              <a:rPr lang="vi-VN" sz="7200" dirty="0">
                <a:solidFill>
                  <a:srgbClr val="FF0000"/>
                </a:solidFill>
              </a:rPr>
              <a:t>CHỦ ĐỀ </a:t>
            </a:r>
            <a:r>
              <a:rPr lang="en-US" sz="7200" dirty="0">
                <a:solidFill>
                  <a:srgbClr val="FF0000"/>
                </a:solidFill>
              </a:rPr>
              <a:t>4</a:t>
            </a:r>
            <a:r>
              <a:rPr lang="vi-VN" sz="7200" dirty="0">
                <a:solidFill>
                  <a:srgbClr val="FF0000"/>
                </a:solidFill>
              </a:rPr>
              <a:t>: KHÁM PHÁ VẺ ĐẸP CỦA NGÔN NGỮ ĐỊA PHƯƠNG Ở THÀNH PHỐ HỒ CHÍ MINH</a:t>
            </a:r>
            <a:endParaRPr lang="en-US" sz="7200" dirty="0">
              <a:solidFill>
                <a:srgbClr val="FF0000"/>
              </a:solidFill>
            </a:endParaRPr>
          </a:p>
        </p:txBody>
      </p:sp>
    </p:spTree>
    <p:extLst>
      <p:ext uri="{BB962C8B-B14F-4D97-AF65-F5344CB8AC3E}">
        <p14:creationId xmlns:p14="http://schemas.microsoft.com/office/powerpoint/2010/main" val="837497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04BD60-9B34-4621-16BC-904F9B556041}"/>
              </a:ext>
            </a:extLst>
          </p:cNvPr>
          <p:cNvSpPr txBox="1"/>
          <p:nvPr/>
        </p:nvSpPr>
        <p:spPr>
          <a:xfrm>
            <a:off x="528970" y="543112"/>
            <a:ext cx="10794704" cy="1569660"/>
          </a:xfrm>
          <a:prstGeom prst="rect">
            <a:avLst/>
          </a:prstGeom>
          <a:noFill/>
        </p:spPr>
        <p:txBody>
          <a:bodyPr wrap="square">
            <a:spAutoFit/>
          </a:bodyPr>
          <a:lstStyle/>
          <a:p>
            <a:r>
              <a:rPr lang="vi-VN" sz="3200">
                <a:solidFill>
                  <a:srgbClr val="00B050"/>
                </a:solidFill>
              </a:rPr>
              <a:t>Câu 4: Em hãy kể tên một số địa danh tại Thành phố Hồ Chí Minh được đặt tên bằng các từ ngữ có nguồn gốc là từ tiếng nước ngoài.</a:t>
            </a:r>
            <a:endParaRPr lang="en-US" sz="3200">
              <a:solidFill>
                <a:srgbClr val="00B050"/>
              </a:solidFill>
            </a:endParaRPr>
          </a:p>
        </p:txBody>
      </p:sp>
      <p:sp>
        <p:nvSpPr>
          <p:cNvPr id="5" name="TextBox 4">
            <a:extLst>
              <a:ext uri="{FF2B5EF4-FFF2-40B4-BE49-F238E27FC236}">
                <a16:creationId xmlns:a16="http://schemas.microsoft.com/office/drawing/2014/main" id="{B3A43D8B-7205-7C4B-08EF-210D56558FA8}"/>
              </a:ext>
            </a:extLst>
          </p:cNvPr>
          <p:cNvSpPr txBox="1"/>
          <p:nvPr/>
        </p:nvSpPr>
        <p:spPr>
          <a:xfrm>
            <a:off x="1198821" y="2782669"/>
            <a:ext cx="10369402" cy="1077218"/>
          </a:xfrm>
          <a:prstGeom prst="rect">
            <a:avLst/>
          </a:prstGeom>
          <a:noFill/>
        </p:spPr>
        <p:txBody>
          <a:bodyPr wrap="square">
            <a:spAutoFit/>
          </a:bodyPr>
          <a:lstStyle/>
          <a:p>
            <a:r>
              <a:rPr lang="vi-VN" sz="3200">
                <a:latin typeface="+mj-lt"/>
              </a:rPr>
              <a:t>- Cầu Calmette được đặt tên theo tên của một nhà khoa học người Pháp</a:t>
            </a:r>
            <a:endParaRPr lang="en-US" sz="3200">
              <a:latin typeface="+mj-lt"/>
            </a:endParaRPr>
          </a:p>
        </p:txBody>
      </p:sp>
      <p:sp>
        <p:nvSpPr>
          <p:cNvPr id="7" name="TextBox 6">
            <a:extLst>
              <a:ext uri="{FF2B5EF4-FFF2-40B4-BE49-F238E27FC236}">
                <a16:creationId xmlns:a16="http://schemas.microsoft.com/office/drawing/2014/main" id="{393B3DA0-4164-BEA7-E365-345969B3EB28}"/>
              </a:ext>
            </a:extLst>
          </p:cNvPr>
          <p:cNvSpPr txBox="1"/>
          <p:nvPr/>
        </p:nvSpPr>
        <p:spPr>
          <a:xfrm>
            <a:off x="1198821" y="3955530"/>
            <a:ext cx="6097772" cy="584775"/>
          </a:xfrm>
          <a:prstGeom prst="rect">
            <a:avLst/>
          </a:prstGeom>
          <a:noFill/>
        </p:spPr>
        <p:txBody>
          <a:bodyPr wrap="square">
            <a:spAutoFit/>
          </a:bodyPr>
          <a:lstStyle/>
          <a:p>
            <a:r>
              <a:rPr lang="vi-VN" sz="3200" b="0" i="0">
                <a:solidFill>
                  <a:srgbClr val="444444"/>
                </a:solidFill>
                <a:effectLst/>
                <a:latin typeface="Roboto" panose="02000000000000000000" pitchFamily="2" charset="0"/>
              </a:rPr>
              <a:t>- </a:t>
            </a:r>
            <a:r>
              <a:rPr lang="en-US" sz="3200" b="0" i="0">
                <a:solidFill>
                  <a:srgbClr val="444444"/>
                </a:solidFill>
                <a:effectLst/>
                <a:latin typeface="Roboto" panose="02000000000000000000" pitchFamily="2" charset="0"/>
              </a:rPr>
              <a:t>Tòa nhà Bitexco</a:t>
            </a:r>
            <a:endParaRPr lang="en-US" sz="3200"/>
          </a:p>
        </p:txBody>
      </p:sp>
      <p:sp>
        <p:nvSpPr>
          <p:cNvPr id="9" name="TextBox 8">
            <a:extLst>
              <a:ext uri="{FF2B5EF4-FFF2-40B4-BE49-F238E27FC236}">
                <a16:creationId xmlns:a16="http://schemas.microsoft.com/office/drawing/2014/main" id="{5BC3F4A5-22AE-B9A4-FF65-3869FC1BFFB7}"/>
              </a:ext>
            </a:extLst>
          </p:cNvPr>
          <p:cNvSpPr txBox="1"/>
          <p:nvPr/>
        </p:nvSpPr>
        <p:spPr>
          <a:xfrm>
            <a:off x="1198821" y="4816888"/>
            <a:ext cx="6097772" cy="584775"/>
          </a:xfrm>
          <a:prstGeom prst="rect">
            <a:avLst/>
          </a:prstGeom>
          <a:noFill/>
        </p:spPr>
        <p:txBody>
          <a:bodyPr wrap="square">
            <a:spAutoFit/>
          </a:bodyPr>
          <a:lstStyle/>
          <a:p>
            <a:r>
              <a:rPr lang="vi-VN" sz="3200" b="0" i="0">
                <a:solidFill>
                  <a:srgbClr val="444444"/>
                </a:solidFill>
                <a:effectLst/>
                <a:latin typeface="Roboto" panose="02000000000000000000" pitchFamily="2" charset="0"/>
              </a:rPr>
              <a:t>- </a:t>
            </a:r>
            <a:r>
              <a:rPr lang="en-US" sz="3200" b="0" i="0">
                <a:solidFill>
                  <a:srgbClr val="444444"/>
                </a:solidFill>
                <a:effectLst/>
                <a:latin typeface="Roboto" panose="02000000000000000000" pitchFamily="2" charset="0"/>
              </a:rPr>
              <a:t>Landmark 81</a:t>
            </a:r>
            <a:endParaRPr lang="en-US" sz="3200"/>
          </a:p>
        </p:txBody>
      </p:sp>
      <p:sp>
        <p:nvSpPr>
          <p:cNvPr id="11" name="TextBox 10">
            <a:extLst>
              <a:ext uri="{FF2B5EF4-FFF2-40B4-BE49-F238E27FC236}">
                <a16:creationId xmlns:a16="http://schemas.microsoft.com/office/drawing/2014/main" id="{C8E33118-8E83-31A2-38AA-C885AE150152}"/>
              </a:ext>
            </a:extLst>
          </p:cNvPr>
          <p:cNvSpPr txBox="1"/>
          <p:nvPr/>
        </p:nvSpPr>
        <p:spPr>
          <a:xfrm>
            <a:off x="1198821" y="5678246"/>
            <a:ext cx="6097772" cy="584775"/>
          </a:xfrm>
          <a:prstGeom prst="rect">
            <a:avLst/>
          </a:prstGeom>
          <a:noFill/>
        </p:spPr>
        <p:txBody>
          <a:bodyPr wrap="square">
            <a:spAutoFit/>
          </a:bodyPr>
          <a:lstStyle/>
          <a:p>
            <a:r>
              <a:rPr lang="vi-VN" sz="3200" b="0" i="0">
                <a:solidFill>
                  <a:srgbClr val="202122"/>
                </a:solidFill>
                <a:effectLst/>
                <a:latin typeface="Arial" panose="020B0604020202020204" pitchFamily="34" charset="0"/>
              </a:rPr>
              <a:t>- Đường Pasteur</a:t>
            </a:r>
            <a:endParaRPr lang="en-US" sz="3200"/>
          </a:p>
        </p:txBody>
      </p:sp>
      <p:sp>
        <p:nvSpPr>
          <p:cNvPr id="13" name="TextBox 12">
            <a:extLst>
              <a:ext uri="{FF2B5EF4-FFF2-40B4-BE49-F238E27FC236}">
                <a16:creationId xmlns:a16="http://schemas.microsoft.com/office/drawing/2014/main" id="{6C7E7757-1894-C753-053F-28F96D541E29}"/>
              </a:ext>
            </a:extLst>
          </p:cNvPr>
          <p:cNvSpPr txBox="1"/>
          <p:nvPr/>
        </p:nvSpPr>
        <p:spPr>
          <a:xfrm>
            <a:off x="1198821" y="6316336"/>
            <a:ext cx="6097772" cy="584775"/>
          </a:xfrm>
          <a:prstGeom prst="rect">
            <a:avLst/>
          </a:prstGeom>
          <a:noFill/>
        </p:spPr>
        <p:txBody>
          <a:bodyPr wrap="square">
            <a:spAutoFit/>
          </a:bodyPr>
          <a:lstStyle/>
          <a:p>
            <a:r>
              <a:rPr lang="vi-VN" sz="3200"/>
              <a:t>- Công xã Paris</a:t>
            </a:r>
            <a:endParaRPr lang="en-US" sz="3200"/>
          </a:p>
        </p:txBody>
      </p:sp>
    </p:spTree>
    <p:extLst>
      <p:ext uri="{BB962C8B-B14F-4D97-AF65-F5344CB8AC3E}">
        <p14:creationId xmlns:p14="http://schemas.microsoft.com/office/powerpoint/2010/main" val="338235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A64D57-E482-DA1E-C83D-423C5B9E5240}"/>
              </a:ext>
            </a:extLst>
          </p:cNvPr>
          <p:cNvSpPr txBox="1"/>
          <p:nvPr/>
        </p:nvSpPr>
        <p:spPr>
          <a:xfrm>
            <a:off x="379229" y="489950"/>
            <a:ext cx="11812771" cy="1077218"/>
          </a:xfrm>
          <a:prstGeom prst="rect">
            <a:avLst/>
          </a:prstGeom>
          <a:noFill/>
        </p:spPr>
        <p:txBody>
          <a:bodyPr wrap="square">
            <a:spAutoFit/>
          </a:bodyPr>
          <a:lstStyle/>
          <a:p>
            <a:r>
              <a:rPr lang="vi-VN" sz="3200">
                <a:solidFill>
                  <a:srgbClr val="00B050"/>
                </a:solidFill>
              </a:rPr>
              <a:t>Câu 5. Em hãy đóng vai một phát thanh viên của Đài Truyền hình Thành phố Hồ Chí Minh và đọc một đoạn bản tin dưới đây</a:t>
            </a:r>
            <a:endParaRPr lang="en-US" sz="3200">
              <a:solidFill>
                <a:srgbClr val="00B050"/>
              </a:solidFill>
            </a:endParaRPr>
          </a:p>
        </p:txBody>
      </p:sp>
    </p:spTree>
    <p:extLst>
      <p:ext uri="{BB962C8B-B14F-4D97-AF65-F5344CB8AC3E}">
        <p14:creationId xmlns:p14="http://schemas.microsoft.com/office/powerpoint/2010/main" val="1078627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C693D7-7A53-5F9D-51EF-2F964152F1C7}"/>
              </a:ext>
            </a:extLst>
          </p:cNvPr>
          <p:cNvSpPr txBox="1"/>
          <p:nvPr/>
        </p:nvSpPr>
        <p:spPr>
          <a:xfrm>
            <a:off x="327838" y="151179"/>
            <a:ext cx="11536324" cy="6555641"/>
          </a:xfrm>
          <a:prstGeom prst="rect">
            <a:avLst/>
          </a:prstGeom>
          <a:noFill/>
        </p:spPr>
        <p:txBody>
          <a:bodyPr wrap="square">
            <a:spAutoFit/>
          </a:bodyPr>
          <a:lstStyle/>
          <a:p>
            <a:pPr algn="ctr"/>
            <a:r>
              <a:rPr lang="vi-VN" sz="2800">
                <a:solidFill>
                  <a:srgbClr val="FF0000"/>
                </a:solidFill>
              </a:rPr>
              <a:t>XÂY DỰNG THÓI QUEN ĐỌC SÁCH TỪ LỨA TUỔI THIẾU NHI </a:t>
            </a:r>
          </a:p>
          <a:p>
            <a:r>
              <a:rPr lang="vi-VN" sz="2800"/>
              <a:t>Thưa quý vị, Hội sách Thiếu nhi năm 2023 Thành phố Hồ Chí Minh đang diễn ra đến ngày 7 – 6 – 2023, tại Đường sách Nguyễn Văn Bình và một phần vỉa hè Công xã Paris, thu hút hơn 20 nhà xuất bản, đơn vị phát hành trên địa bàn Thành phố tham gia, với hơn 16 000 tựa sách đa dạng thể loại, phong phú nội dung dành cho thiếu nhi. Đây là điểm đến thú vị để các bạn nhỏ có thể đến để tìm hiểu vào dịp cuối tuần này. Đặc biệt, ban tổ chức sẽ dành tặng 2 000 cuốn sách thiếu nhi cho các em tham gia hoạt động tương tác, trải nghiệm trong suốt thời gian diễn ra hội sách. Cũng tại hội sách lần này, Giải thưởng Sách Thiếu nhi Thành phố Hồ Chí Minh lần thứ nhất cũng đã được công bố. Giải thưởng được xét và trao cho những quyển sách, bộ sách xuất sắc dành cho thiếu nhi. Các tác giả, nhóm tác giả, nhà xuất bản, đơn vị phát hành trong cả nước gửi sách (sách in và sách điện tử) về dự xét giải thưởng trong thời gian từ nay đến ngày 31 – 1 – 2024.</a:t>
            </a:r>
            <a:endParaRPr lang="en-US" sz="2800"/>
          </a:p>
        </p:txBody>
      </p:sp>
    </p:spTree>
    <p:extLst>
      <p:ext uri="{BB962C8B-B14F-4D97-AF65-F5344CB8AC3E}">
        <p14:creationId xmlns:p14="http://schemas.microsoft.com/office/powerpoint/2010/main" val="3078571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B60790-DC22-6EBC-76EF-BD52D64852F3}"/>
              </a:ext>
            </a:extLst>
          </p:cNvPr>
          <p:cNvSpPr txBox="1"/>
          <p:nvPr/>
        </p:nvSpPr>
        <p:spPr>
          <a:xfrm>
            <a:off x="1028700" y="838062"/>
            <a:ext cx="10369402" cy="5632311"/>
          </a:xfrm>
          <a:prstGeom prst="rect">
            <a:avLst/>
          </a:prstGeom>
          <a:noFill/>
        </p:spPr>
        <p:txBody>
          <a:bodyPr wrap="square">
            <a:spAutoFit/>
          </a:bodyPr>
          <a:lstStyle/>
          <a:p>
            <a:r>
              <a:rPr lang="vi-VN" sz="3000"/>
              <a:t>Hãy cùng với các bạn trong nhóm quay lại một đoạn phim ngắn (5 – 7 phút) về một cảnh sinh hoạt tại Thành phố Hồ Chí Minh mà em cảm thấy ấn tượng nhất (có thể là cảnh sinh hoạt ở trường, ở nơi em sống, ở một địa danh tại Thành phố Hồ Chí Minh mà em yêu thích,…). Sau khi hoàn thành đoạn phim, em hãy trao đổi với các bạn về vẻ đẹp đặc trưng của ngôn ngữ địa phương ở Thành phố Hồ Chí Minh (về ngữ âm, ngữ pháp, từ vựng,…) được thể hiện trong đoạn phim này. Từ đó, hãy cùng nhau đề xuất một số biện pháp nên thực hiện nhằm vận động, kêu gọi mọi người cùng chung tay để bảo tồn, phát huy vẻ đẹp đặc trưng của ngôn ngữ địa phương ở Thành phố Hồ Chí Minh. </a:t>
            </a:r>
            <a:endParaRPr lang="en-US" sz="3000"/>
          </a:p>
        </p:txBody>
      </p:sp>
      <p:sp>
        <p:nvSpPr>
          <p:cNvPr id="5" name="TextBox 4">
            <a:extLst>
              <a:ext uri="{FF2B5EF4-FFF2-40B4-BE49-F238E27FC236}">
                <a16:creationId xmlns:a16="http://schemas.microsoft.com/office/drawing/2014/main" id="{CAEA150F-EED6-9A98-3FB5-4CBE5DACE5FF}"/>
              </a:ext>
            </a:extLst>
          </p:cNvPr>
          <p:cNvSpPr txBox="1"/>
          <p:nvPr/>
        </p:nvSpPr>
        <p:spPr>
          <a:xfrm>
            <a:off x="4077586" y="0"/>
            <a:ext cx="6097772" cy="646331"/>
          </a:xfrm>
          <a:prstGeom prst="rect">
            <a:avLst/>
          </a:prstGeom>
          <a:noFill/>
        </p:spPr>
        <p:txBody>
          <a:bodyPr wrap="square">
            <a:spAutoFit/>
          </a:bodyPr>
          <a:lstStyle/>
          <a:p>
            <a:r>
              <a:rPr lang="vi-VN" sz="3600" b="1">
                <a:solidFill>
                  <a:srgbClr val="FF0000"/>
                </a:solidFill>
              </a:rPr>
              <a:t>VẬN DỤNG </a:t>
            </a:r>
            <a:endParaRPr lang="en-US" sz="3600" b="1">
              <a:solidFill>
                <a:srgbClr val="FF0000"/>
              </a:solidFill>
            </a:endParaRPr>
          </a:p>
        </p:txBody>
      </p:sp>
    </p:spTree>
    <p:extLst>
      <p:ext uri="{BB962C8B-B14F-4D97-AF65-F5344CB8AC3E}">
        <p14:creationId xmlns:p14="http://schemas.microsoft.com/office/powerpoint/2010/main" val="154314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EE8FBA-42F8-4A03-A7AF-2D0748D45AB0}"/>
              </a:ext>
            </a:extLst>
          </p:cNvPr>
          <p:cNvGrpSpPr/>
          <p:nvPr/>
        </p:nvGrpSpPr>
        <p:grpSpPr>
          <a:xfrm>
            <a:off x="2428989" y="164540"/>
            <a:ext cx="5365184" cy="798731"/>
            <a:chOff x="5324589" y="683256"/>
            <a:chExt cx="5365184" cy="798731"/>
          </a:xfrm>
        </p:grpSpPr>
        <p:sp>
          <p:nvSpPr>
            <p:cNvPr id="6" name="Rectangle 5">
              <a:extLst>
                <a:ext uri="{FF2B5EF4-FFF2-40B4-BE49-F238E27FC236}">
                  <a16:creationId xmlns:a16="http://schemas.microsoft.com/office/drawing/2014/main" id="{19C960A5-03B8-48FE-96F3-6CFC8107EA6E}"/>
                </a:ext>
              </a:extLst>
            </p:cNvPr>
            <p:cNvSpPr/>
            <p:nvPr/>
          </p:nvSpPr>
          <p:spPr>
            <a:xfrm>
              <a:off x="5324589" y="683256"/>
              <a:ext cx="5212784" cy="646331"/>
            </a:xfrm>
            <a:prstGeom prst="rect">
              <a:avLst/>
            </a:prstGeom>
            <a:solidFill>
              <a:srgbClr val="00FF00"/>
            </a:solidFill>
            <a:ln>
              <a:solidFill>
                <a:srgbClr val="0000FF"/>
              </a:solidFill>
            </a:ln>
            <a:effectLst>
              <a:outerShdw blurRad="152400" dist="317500" dir="5400000" sx="90000" sy="-19000" rotWithShape="0">
                <a:prstClr val="black">
                  <a:alpha val="15000"/>
                </a:prstClr>
              </a:outerShdw>
            </a:effectLst>
            <a:scene3d>
              <a:camera prst="orthographicFront"/>
              <a:lightRig rig="threePt" dir="t"/>
            </a:scene3d>
            <a:sp3d>
              <a:bevelT prst="slope"/>
            </a:sp3d>
          </p:spPr>
          <p:txBody>
            <a:bodyPr wrap="square">
              <a:spAutoFit/>
            </a:bodyPr>
            <a:lstStyle/>
            <a:p>
              <a:pPr algn="ct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ectangle 14">
              <a:extLst>
                <a:ext uri="{FF2B5EF4-FFF2-40B4-BE49-F238E27FC236}">
                  <a16:creationId xmlns:a16="http://schemas.microsoft.com/office/drawing/2014/main" id="{957BE2F3-96E9-422B-B2CB-F65141158749}"/>
                </a:ext>
              </a:extLst>
            </p:cNvPr>
            <p:cNvSpPr/>
            <p:nvPr/>
          </p:nvSpPr>
          <p:spPr>
            <a:xfrm>
              <a:off x="5476989" y="835656"/>
              <a:ext cx="5212784" cy="646331"/>
            </a:xfrm>
            <a:prstGeom prst="rect">
              <a:avLst/>
            </a:prstGeom>
            <a:solidFill>
              <a:schemeClr val="accent5">
                <a:lumMod val="40000"/>
                <a:lumOff val="60000"/>
              </a:schemeClr>
            </a:solidFill>
            <a:ln>
              <a:solidFill>
                <a:srgbClr val="0000FF"/>
              </a:solidFill>
            </a:ln>
            <a:effectLst>
              <a:outerShdw blurRad="152400" dist="317500" dir="5400000" sx="90000" sy="-19000" rotWithShape="0">
                <a:prstClr val="black">
                  <a:alpha val="15000"/>
                </a:prstClr>
              </a:outerShdw>
            </a:effectLst>
            <a:scene3d>
              <a:camera prst="orthographicFront"/>
              <a:lightRig rig="threePt" dir="t"/>
            </a:scene3d>
            <a:sp3d>
              <a:bevelT prst="slope"/>
            </a:sp3d>
          </p:spPr>
          <p:txBody>
            <a:bodyPr wrap="square">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HƯỚNG DẪN TỰ HỌC</a:t>
              </a:r>
            </a:p>
          </p:txBody>
        </p:sp>
      </p:grpSp>
      <p:sp>
        <p:nvSpPr>
          <p:cNvPr id="4" name="TextBox 3">
            <a:extLst>
              <a:ext uri="{FF2B5EF4-FFF2-40B4-BE49-F238E27FC236}">
                <a16:creationId xmlns:a16="http://schemas.microsoft.com/office/drawing/2014/main" id="{7D52802C-52B9-E407-BC71-301183E0BE56}"/>
              </a:ext>
            </a:extLst>
          </p:cNvPr>
          <p:cNvSpPr txBox="1"/>
          <p:nvPr/>
        </p:nvSpPr>
        <p:spPr>
          <a:xfrm>
            <a:off x="1986494" y="1617553"/>
            <a:ext cx="9528565" cy="646331"/>
          </a:xfrm>
          <a:prstGeom prst="rect">
            <a:avLst/>
          </a:prstGeom>
          <a:noFill/>
        </p:spPr>
        <p:txBody>
          <a:bodyPr wrap="square">
            <a:spAutoFit/>
          </a:bodyPr>
          <a:lstStyle/>
          <a:p>
            <a:r>
              <a:rPr lang="nl-NL" sz="3600">
                <a:latin typeface="Times New Roman" pitchFamily="18" charset="0"/>
                <a:cs typeface="Times New Roman" pitchFamily="18" charset="0"/>
              </a:rPr>
              <a:t>Ghi nhớ kiến thức trong bài. Học nội dung ghi v</a:t>
            </a:r>
            <a:r>
              <a:rPr lang="en-US" sz="3600">
                <a:latin typeface="Times New Roman" pitchFamily="18" charset="0"/>
                <a:cs typeface="Times New Roman" pitchFamily="18" charset="0"/>
              </a:rPr>
              <a:t>ở</a:t>
            </a:r>
            <a:endParaRPr lang="en-US" sz="3600"/>
          </a:p>
        </p:txBody>
      </p:sp>
    </p:spTree>
    <p:extLst>
      <p:ext uri="{BB962C8B-B14F-4D97-AF65-F5344CB8AC3E}">
        <p14:creationId xmlns:p14="http://schemas.microsoft.com/office/powerpoint/2010/main" val="4277986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XMPL_0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0" y="4572000"/>
            <a:ext cx="1143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5" descr="XMPL_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0"/>
            <a:ext cx="14001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 descr="spiral"/>
          <p:cNvPicPr>
            <a:picLocks noGrp="1" noChangeAspect="1" noChangeArrowheads="1" noCrop="1"/>
          </p:cNvPicPr>
          <p:nvPr>
            <p:ph sz="quarter" idx="1"/>
          </p:nvPr>
        </p:nvPicPr>
        <p:blipFill>
          <a:blip r:embed="rId4">
            <a:extLst>
              <a:ext uri="{28A0092B-C50C-407E-A947-70E740481C1C}">
                <a14:useLocalDpi xmlns:a14="http://schemas.microsoft.com/office/drawing/2010/main" val="0"/>
              </a:ext>
            </a:extLst>
          </a:blip>
          <a:srcRect/>
          <a:stretch>
            <a:fillRect/>
          </a:stretch>
        </p:blipFill>
        <p:spPr>
          <a:xfrm rot="16200000">
            <a:off x="-1752600" y="3962400"/>
            <a:ext cx="5486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7" name="Picture 3" descr="spiral"/>
          <p:cNvPicPr>
            <a:picLocks noGrp="1" noChangeAspect="1" noChangeArrowheads="1" noCrop="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52400" y="6248400"/>
            <a:ext cx="9372600" cy="3454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8" name="Picture 14" descr="Asian lily"/>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8305800" y="0"/>
            <a:ext cx="2362200" cy="207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9" name="Picture 348" descr="blumen-pflanzen129"/>
          <p:cNvPicPr>
            <a:picLocks noGrp="1" noChangeAspect="1" noChangeArrowheads="1" noCrop="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1371600" y="5199063"/>
            <a:ext cx="1219200" cy="1023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767" name="WordArt 351"/>
          <p:cNvSpPr>
            <a:spLocks noChangeArrowheads="1" noChangeShapeType="1" noTextEdit="1"/>
          </p:cNvSpPr>
          <p:nvPr/>
        </p:nvSpPr>
        <p:spPr bwMode="auto">
          <a:xfrm>
            <a:off x="2590800" y="3332920"/>
            <a:ext cx="6400800" cy="1905000"/>
          </a:xfrm>
          <a:prstGeom prst="rect">
            <a:avLst/>
          </a:prstGeom>
        </p:spPr>
        <p:txBody>
          <a:bodyPr wrap="none" fromWordArt="1">
            <a:prstTxWarp prst="textPlain">
              <a:avLst>
                <a:gd name="adj" fmla="val 48745"/>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Times New Roman" panose="02020603050405020304" pitchFamily="18" charset="0"/>
              </a:rPr>
              <a:t>Xin </a:t>
            </a:r>
            <a:r>
              <a:rPr kumimoji="0" lang="en-US" sz="4400" b="1" i="0" u="none" strike="noStrike" kern="10" cap="none" spc="0" normalizeH="0" baseline="0" noProof="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Times New Roman" panose="02020603050405020304" pitchFamily="18" charset="0"/>
              </a:rPr>
              <a:t>chào</a:t>
            </a:r>
            <a:r>
              <a:rPr kumimoji="0" lang="en-US" sz="4400" b="1"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Times New Roman" panose="02020603050405020304" pitchFamily="18" charset="0"/>
              </a:rPr>
              <a:t> </a:t>
            </a:r>
            <a:r>
              <a:rPr kumimoji="0" lang="en-US" sz="4400" b="1" i="0" u="none" strike="noStrike" kern="10" cap="none" spc="0" normalizeH="0" baseline="0" noProof="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Times New Roman" panose="02020603050405020304" pitchFamily="18" charset="0"/>
              </a:rPr>
              <a:t>và</a:t>
            </a:r>
            <a:r>
              <a:rPr kumimoji="0" lang="en-US" sz="4400" b="1"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Times New Roman" panose="02020603050405020304" pitchFamily="18" charset="0"/>
              </a:rPr>
              <a:t> </a:t>
            </a:r>
            <a:r>
              <a:rPr kumimoji="0" lang="en-US" sz="4400" b="1" i="0" u="none" strike="noStrike" kern="10" cap="none" spc="0" normalizeH="0" baseline="0" noProof="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Times New Roman" panose="02020603050405020304" pitchFamily="18" charset="0"/>
              </a:rPr>
              <a:t>hẹn</a:t>
            </a:r>
            <a:r>
              <a:rPr kumimoji="0" lang="en-US" sz="4400" b="1"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Times New Roman" panose="02020603050405020304" pitchFamily="18" charset="0"/>
              </a:rPr>
              <a:t> </a:t>
            </a:r>
            <a:r>
              <a:rPr kumimoji="0" lang="en-US" sz="4400" b="1" i="0" u="none" strike="noStrike" kern="10" cap="none" spc="0" normalizeH="0" baseline="0" noProof="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Times New Roman" panose="02020603050405020304" pitchFamily="18" charset="0"/>
              </a:rPr>
              <a:t>gặp</a:t>
            </a:r>
            <a:r>
              <a:rPr kumimoji="0" lang="en-US" sz="4400" b="1"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Times New Roman" panose="02020603050405020304" pitchFamily="18" charset="0"/>
              </a:rPr>
              <a:t> </a:t>
            </a:r>
            <a:r>
              <a:rPr kumimoji="0" lang="en-US" sz="4400" b="1" i="0" u="none" strike="noStrike" kern="10" cap="none" spc="0" normalizeH="0" baseline="0" noProof="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Times New Roman" panose="02020603050405020304" pitchFamily="18" charset="0"/>
              </a:rPr>
              <a:t>lai</a:t>
            </a:r>
            <a:endParaRPr kumimoji="0" lang="en-US" sz="4400" b="1"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panose="020B0604020202020204" pitchFamily="34" charset="0"/>
              <a:ea typeface="+mn-ea"/>
              <a:cs typeface="Times New Roman" panose="02020603050405020304" pitchFamily="18" charset="0"/>
            </a:endParaRPr>
          </a:p>
        </p:txBody>
      </p:sp>
      <p:sp>
        <p:nvSpPr>
          <p:cNvPr id="60768" name="WordArt 352"/>
          <p:cNvSpPr>
            <a:spLocks noChangeArrowheads="1" noChangeShapeType="1" noTextEdit="1"/>
          </p:cNvSpPr>
          <p:nvPr/>
        </p:nvSpPr>
        <p:spPr bwMode="auto">
          <a:xfrm>
            <a:off x="1552576" y="1066800"/>
            <a:ext cx="8133683" cy="1905000"/>
          </a:xfrm>
          <a:prstGeom prst="rect">
            <a:avLst/>
          </a:prstGeom>
        </p:spPr>
        <p:txBody>
          <a:bodyPr wrap="none" fromWordArt="1">
            <a:prstTxWarp prst="textDeflate">
              <a:avLst>
                <a:gd name="adj" fmla="val 26227"/>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0" cap="none" spc="0" normalizeH="0" baseline="0" noProof="0" dirty="0" err="1">
                <a:ln w="9525">
                  <a:solidFill>
                    <a:srgbClr val="0000FF"/>
                  </a:solidFill>
                  <a:round/>
                  <a:headEnd/>
                  <a:tailEnd/>
                </a:ln>
                <a:solidFill>
                  <a:srgbClr val="FF6600"/>
                </a:solidFill>
                <a:effectLst/>
                <a:uLnTx/>
                <a:uFillTx/>
                <a:latin typeface="Tahoma" panose="020B0604030504040204" pitchFamily="34" charset="0"/>
                <a:ea typeface="Tahoma" panose="020B0604030504040204" pitchFamily="34" charset="0"/>
                <a:cs typeface="Tahoma" panose="020B0604030504040204" pitchFamily="34" charset="0"/>
              </a:rPr>
              <a:t>Bài</a:t>
            </a:r>
            <a:r>
              <a:rPr kumimoji="0" lang="en-US" sz="4800" b="1" i="0" u="none" strike="noStrike" kern="10" cap="none" spc="0" normalizeH="0" baseline="0" noProof="0" dirty="0">
                <a:ln w="9525">
                  <a:solidFill>
                    <a:srgbClr val="0000FF"/>
                  </a:solidFill>
                  <a:round/>
                  <a:headEnd/>
                  <a:tailEnd/>
                </a:ln>
                <a:solidFill>
                  <a:srgbClr val="FF66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0" cap="none" spc="0" normalizeH="0" baseline="0" noProof="0" dirty="0" err="1">
                <a:ln w="9525">
                  <a:solidFill>
                    <a:srgbClr val="0000FF"/>
                  </a:solidFill>
                  <a:round/>
                  <a:headEnd/>
                  <a:tailEnd/>
                </a:ln>
                <a:solidFill>
                  <a:srgbClr val="FF6600"/>
                </a:solidFill>
                <a:effectLst/>
                <a:uLnTx/>
                <a:uFillTx/>
                <a:latin typeface="Tahoma" panose="020B0604030504040204" pitchFamily="34" charset="0"/>
                <a:ea typeface="Tahoma" panose="020B0604030504040204" pitchFamily="34" charset="0"/>
                <a:cs typeface="Tahoma" panose="020B0604030504040204" pitchFamily="34" charset="0"/>
              </a:rPr>
              <a:t>học</a:t>
            </a:r>
            <a:r>
              <a:rPr kumimoji="0" lang="en-US" sz="4800" b="1" i="0" u="none" strike="noStrike" kern="10" cap="none" spc="0" normalizeH="0" baseline="0" noProof="0" dirty="0">
                <a:ln w="9525">
                  <a:solidFill>
                    <a:srgbClr val="0000FF"/>
                  </a:solidFill>
                  <a:round/>
                  <a:headEnd/>
                  <a:tailEnd/>
                </a:ln>
                <a:solidFill>
                  <a:srgbClr val="FF66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0" cap="none" spc="0" normalizeH="0" baseline="0" noProof="0" dirty="0" err="1">
                <a:ln w="9525">
                  <a:solidFill>
                    <a:srgbClr val="0000FF"/>
                  </a:solidFill>
                  <a:round/>
                  <a:headEnd/>
                  <a:tailEnd/>
                </a:ln>
                <a:solidFill>
                  <a:srgbClr val="FF6600"/>
                </a:solidFill>
                <a:effectLst/>
                <a:uLnTx/>
                <a:uFillTx/>
                <a:latin typeface="Tahoma" panose="020B0604030504040204" pitchFamily="34" charset="0"/>
                <a:ea typeface="Tahoma" panose="020B0604030504040204" pitchFamily="34" charset="0"/>
                <a:cs typeface="Tahoma" panose="020B0604030504040204" pitchFamily="34" charset="0"/>
              </a:rPr>
              <a:t>đã</a:t>
            </a:r>
            <a:r>
              <a:rPr kumimoji="0" lang="en-US" sz="4800" b="1" i="0" u="none" strike="noStrike" kern="10" cap="none" spc="0" normalizeH="0" baseline="0" noProof="0" dirty="0">
                <a:ln w="9525">
                  <a:solidFill>
                    <a:srgbClr val="0000FF"/>
                  </a:solidFill>
                  <a:round/>
                  <a:headEnd/>
                  <a:tailEnd/>
                </a:ln>
                <a:solidFill>
                  <a:srgbClr val="FF66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0" cap="none" spc="0" normalizeH="0" baseline="0" noProof="0" dirty="0" err="1">
                <a:ln w="9525">
                  <a:solidFill>
                    <a:srgbClr val="0000FF"/>
                  </a:solidFill>
                  <a:round/>
                  <a:headEnd/>
                  <a:tailEnd/>
                </a:ln>
                <a:solidFill>
                  <a:srgbClr val="FF6600"/>
                </a:solidFill>
                <a:effectLst/>
                <a:uLnTx/>
                <a:uFillTx/>
                <a:latin typeface="Tahoma" panose="020B0604030504040204" pitchFamily="34" charset="0"/>
                <a:ea typeface="Tahoma" panose="020B0604030504040204" pitchFamily="34" charset="0"/>
                <a:cs typeface="Tahoma" panose="020B0604030504040204" pitchFamily="34" charset="0"/>
              </a:rPr>
              <a:t>kết</a:t>
            </a:r>
            <a:r>
              <a:rPr kumimoji="0" lang="en-US" sz="4800" b="1" i="0" u="none" strike="noStrike" kern="10" cap="none" spc="0" normalizeH="0" baseline="0" noProof="0" dirty="0">
                <a:ln w="9525">
                  <a:solidFill>
                    <a:srgbClr val="0000FF"/>
                  </a:solidFill>
                  <a:round/>
                  <a:headEnd/>
                  <a:tailEnd/>
                </a:ln>
                <a:solidFill>
                  <a:srgbClr val="FF66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0" cap="none" spc="0" normalizeH="0" baseline="0" noProof="0" dirty="0" err="1">
                <a:ln w="9525">
                  <a:solidFill>
                    <a:srgbClr val="0000FF"/>
                  </a:solidFill>
                  <a:round/>
                  <a:headEnd/>
                  <a:tailEnd/>
                </a:ln>
                <a:solidFill>
                  <a:srgbClr val="FF6600"/>
                </a:solidFill>
                <a:effectLst/>
                <a:uLnTx/>
                <a:uFillTx/>
                <a:latin typeface="Tahoma" panose="020B0604030504040204" pitchFamily="34" charset="0"/>
                <a:ea typeface="Tahoma" panose="020B0604030504040204" pitchFamily="34" charset="0"/>
                <a:cs typeface="Tahoma" panose="020B0604030504040204" pitchFamily="34" charset="0"/>
              </a:rPr>
              <a:t>thúc</a:t>
            </a:r>
            <a:endParaRPr kumimoji="0" lang="en-US" sz="4800" b="1" i="0" u="none" strike="noStrike" kern="10" cap="none" spc="0" normalizeH="0" baseline="0" noProof="0" dirty="0">
              <a:ln w="9525">
                <a:solidFill>
                  <a:srgbClr val="0000FF"/>
                </a:solidFill>
                <a:round/>
                <a:headEnd/>
                <a:tailEnd/>
              </a:ln>
              <a:solidFill>
                <a:srgbClr val="FF66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24099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60768"/>
                                        </p:tgtEl>
                                        <p:attrNameLst>
                                          <p:attrName>style.visibility</p:attrName>
                                        </p:attrNameLst>
                                      </p:cBhvr>
                                      <p:to>
                                        <p:strVal val="visible"/>
                                      </p:to>
                                    </p:set>
                                    <p:animEffect transition="in" filter="fade">
                                      <p:cBhvr>
                                        <p:cTn id="7" dur="2000"/>
                                        <p:tgtEl>
                                          <p:spTgt spid="60768"/>
                                        </p:tgtEl>
                                      </p:cBhvr>
                                    </p:animEffect>
                                    <p:anim calcmode="lin" valueType="num">
                                      <p:cBhvr>
                                        <p:cTn id="8" dur="2000" fill="hold"/>
                                        <p:tgtEl>
                                          <p:spTgt spid="60768"/>
                                        </p:tgtEl>
                                        <p:attrNameLst>
                                          <p:attrName>style.rotation</p:attrName>
                                        </p:attrNameLst>
                                      </p:cBhvr>
                                      <p:tavLst>
                                        <p:tav tm="0">
                                          <p:val>
                                            <p:fltVal val="720"/>
                                          </p:val>
                                        </p:tav>
                                        <p:tav tm="100000">
                                          <p:val>
                                            <p:fltVal val="0"/>
                                          </p:val>
                                        </p:tav>
                                      </p:tavLst>
                                    </p:anim>
                                    <p:anim calcmode="lin" valueType="num">
                                      <p:cBhvr>
                                        <p:cTn id="9" dur="2000" fill="hold"/>
                                        <p:tgtEl>
                                          <p:spTgt spid="60768"/>
                                        </p:tgtEl>
                                        <p:attrNameLst>
                                          <p:attrName>ppt_h</p:attrName>
                                        </p:attrNameLst>
                                      </p:cBhvr>
                                      <p:tavLst>
                                        <p:tav tm="0">
                                          <p:val>
                                            <p:fltVal val="0"/>
                                          </p:val>
                                        </p:tav>
                                        <p:tav tm="100000">
                                          <p:val>
                                            <p:strVal val="#ppt_h"/>
                                          </p:val>
                                        </p:tav>
                                      </p:tavLst>
                                    </p:anim>
                                    <p:anim calcmode="lin" valueType="num">
                                      <p:cBhvr>
                                        <p:cTn id="10" dur="2000" fill="hold"/>
                                        <p:tgtEl>
                                          <p:spTgt spid="60768"/>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60767"/>
                                        </p:tgtEl>
                                        <p:attrNameLst>
                                          <p:attrName>style.visibility</p:attrName>
                                        </p:attrNameLst>
                                      </p:cBhvr>
                                      <p:to>
                                        <p:strVal val="visible"/>
                                      </p:to>
                                    </p:set>
                                    <p:animEffect transition="in" filter="fade">
                                      <p:cBhvr>
                                        <p:cTn id="13" dur="2000"/>
                                        <p:tgtEl>
                                          <p:spTgt spid="60767"/>
                                        </p:tgtEl>
                                      </p:cBhvr>
                                    </p:animEffect>
                                    <p:anim calcmode="lin" valueType="num">
                                      <p:cBhvr>
                                        <p:cTn id="14" dur="2000" fill="hold"/>
                                        <p:tgtEl>
                                          <p:spTgt spid="60767"/>
                                        </p:tgtEl>
                                        <p:attrNameLst>
                                          <p:attrName>style.rotation</p:attrName>
                                        </p:attrNameLst>
                                      </p:cBhvr>
                                      <p:tavLst>
                                        <p:tav tm="0">
                                          <p:val>
                                            <p:fltVal val="720"/>
                                          </p:val>
                                        </p:tav>
                                        <p:tav tm="100000">
                                          <p:val>
                                            <p:fltVal val="0"/>
                                          </p:val>
                                        </p:tav>
                                      </p:tavLst>
                                    </p:anim>
                                    <p:anim calcmode="lin" valueType="num">
                                      <p:cBhvr>
                                        <p:cTn id="15" dur="2000" fill="hold"/>
                                        <p:tgtEl>
                                          <p:spTgt spid="60767"/>
                                        </p:tgtEl>
                                        <p:attrNameLst>
                                          <p:attrName>ppt_h</p:attrName>
                                        </p:attrNameLst>
                                      </p:cBhvr>
                                      <p:tavLst>
                                        <p:tav tm="0">
                                          <p:val>
                                            <p:fltVal val="0"/>
                                          </p:val>
                                        </p:tav>
                                        <p:tav tm="100000">
                                          <p:val>
                                            <p:strVal val="#ppt_h"/>
                                          </p:val>
                                        </p:tav>
                                      </p:tavLst>
                                    </p:anim>
                                    <p:anim calcmode="lin" valueType="num">
                                      <p:cBhvr>
                                        <p:cTn id="16" dur="2000" fill="hold"/>
                                        <p:tgtEl>
                                          <p:spTgt spid="60767"/>
                                        </p:tgtEl>
                                        <p:attrNameLst>
                                          <p:attrName>ppt_w</p:attrName>
                                        </p:attrNameLst>
                                      </p:cBhvr>
                                      <p:tavLst>
                                        <p:tav tm="0">
                                          <p:val>
                                            <p:fltVal val="0"/>
                                          </p:val>
                                        </p:tav>
                                        <p:tav tm="100000">
                                          <p:val>
                                            <p:strVal val="#ppt_w"/>
                                          </p:val>
                                        </p:tav>
                                      </p:tavLst>
                                    </p:anim>
                                  </p:childTnLst>
                                </p:cTn>
                              </p:par>
                              <p:par>
                                <p:cTn id="17" presetID="51" presetClass="entr" presetSubtype="0" fill="hold" nodeType="withEffect">
                                  <p:stCondLst>
                                    <p:cond delay="0"/>
                                  </p:stCondLst>
                                  <p:childTnLst>
                                    <p:set>
                                      <p:cBhvr>
                                        <p:cTn id="18" dur="1" fill="hold">
                                          <p:stCondLst>
                                            <p:cond delay="0"/>
                                          </p:stCondLst>
                                        </p:cTn>
                                        <p:tgtEl>
                                          <p:spTgt spid="60767"/>
                                        </p:tgtEl>
                                        <p:attrNameLst>
                                          <p:attrName>style.visibility</p:attrName>
                                        </p:attrNameLst>
                                      </p:cBhvr>
                                      <p:to>
                                        <p:strVal val="visible"/>
                                      </p:to>
                                    </p:set>
                                    <p:animEffect transition="in" filter="fade">
                                      <p:cBhvr>
                                        <p:cTn id="19" dur="770" decel="100000"/>
                                        <p:tgtEl>
                                          <p:spTgt spid="60767"/>
                                        </p:tgtEl>
                                      </p:cBhvr>
                                    </p:animEffect>
                                    <p:animScale>
                                      <p:cBhvr>
                                        <p:cTn id="20" dur="770" decel="100000"/>
                                        <p:tgtEl>
                                          <p:spTgt spid="60767"/>
                                        </p:tgtEl>
                                      </p:cBhvr>
                                      <p:from x="10000" y="10000"/>
                                      <p:to x="200000" y="450000"/>
                                    </p:animScale>
                                    <p:animScale>
                                      <p:cBhvr>
                                        <p:cTn id="21" dur="1230" accel="100000" fill="hold">
                                          <p:stCondLst>
                                            <p:cond delay="770"/>
                                          </p:stCondLst>
                                        </p:cTn>
                                        <p:tgtEl>
                                          <p:spTgt spid="60767"/>
                                        </p:tgtEl>
                                      </p:cBhvr>
                                      <p:from x="200000" y="450000"/>
                                      <p:to x="100000" y="100000"/>
                                    </p:animScale>
                                    <p:set>
                                      <p:cBhvr>
                                        <p:cTn id="22" dur="770" fill="hold"/>
                                        <p:tgtEl>
                                          <p:spTgt spid="60767"/>
                                        </p:tgtEl>
                                        <p:attrNameLst>
                                          <p:attrName>ppt_x</p:attrName>
                                        </p:attrNameLst>
                                      </p:cBhvr>
                                      <p:to>
                                        <p:strVal val="(0.5)"/>
                                      </p:to>
                                    </p:set>
                                    <p:anim from="(0.5)" to="(#ppt_x)" calcmode="lin" valueType="num">
                                      <p:cBhvr>
                                        <p:cTn id="23" dur="1230" accel="100000" fill="hold">
                                          <p:stCondLst>
                                            <p:cond delay="770"/>
                                          </p:stCondLst>
                                        </p:cTn>
                                        <p:tgtEl>
                                          <p:spTgt spid="60767"/>
                                        </p:tgtEl>
                                        <p:attrNameLst>
                                          <p:attrName>ppt_x</p:attrName>
                                        </p:attrNameLst>
                                      </p:cBhvr>
                                    </p:anim>
                                    <p:set>
                                      <p:cBhvr>
                                        <p:cTn id="24" dur="770" fill="hold"/>
                                        <p:tgtEl>
                                          <p:spTgt spid="60767"/>
                                        </p:tgtEl>
                                        <p:attrNameLst>
                                          <p:attrName>ppt_y</p:attrName>
                                        </p:attrNameLst>
                                      </p:cBhvr>
                                      <p:to>
                                        <p:strVal val="(#ppt_y+0.4)"/>
                                      </p:to>
                                    </p:set>
                                    <p:anim from="(#ppt_y+0.4)" to="(#ppt_y)" calcmode="lin" valueType="num">
                                      <p:cBhvr>
                                        <p:cTn id="25" dur="1230" accel="100000" fill="hold">
                                          <p:stCondLst>
                                            <p:cond delay="770"/>
                                          </p:stCondLst>
                                        </p:cTn>
                                        <p:tgtEl>
                                          <p:spTgt spid="60767"/>
                                        </p:tgtEl>
                                        <p:attrNameLst>
                                          <p:attrName>ppt_y</p:attrName>
                                        </p:attrNameLst>
                                      </p:cBhvr>
                                    </p:anim>
                                  </p:childTnLst>
                                </p:cTn>
                              </p:par>
                              <p:par>
                                <p:cTn id="26" presetID="51" presetClass="entr" presetSubtype="0" fill="hold" nodeType="withEffect">
                                  <p:stCondLst>
                                    <p:cond delay="0"/>
                                  </p:stCondLst>
                                  <p:childTnLst>
                                    <p:set>
                                      <p:cBhvr>
                                        <p:cTn id="27" dur="1" fill="hold">
                                          <p:stCondLst>
                                            <p:cond delay="0"/>
                                          </p:stCondLst>
                                        </p:cTn>
                                        <p:tgtEl>
                                          <p:spTgt spid="60768"/>
                                        </p:tgtEl>
                                        <p:attrNameLst>
                                          <p:attrName>style.visibility</p:attrName>
                                        </p:attrNameLst>
                                      </p:cBhvr>
                                      <p:to>
                                        <p:strVal val="visible"/>
                                      </p:to>
                                    </p:set>
                                    <p:animEffect transition="in" filter="fade">
                                      <p:cBhvr>
                                        <p:cTn id="28" dur="770" decel="100000"/>
                                        <p:tgtEl>
                                          <p:spTgt spid="60768"/>
                                        </p:tgtEl>
                                      </p:cBhvr>
                                    </p:animEffect>
                                    <p:animScale>
                                      <p:cBhvr>
                                        <p:cTn id="29" dur="770" decel="100000"/>
                                        <p:tgtEl>
                                          <p:spTgt spid="60768"/>
                                        </p:tgtEl>
                                      </p:cBhvr>
                                      <p:from x="10000" y="10000"/>
                                      <p:to x="200000" y="450000"/>
                                    </p:animScale>
                                    <p:animScale>
                                      <p:cBhvr>
                                        <p:cTn id="30" dur="1230" accel="100000" fill="hold">
                                          <p:stCondLst>
                                            <p:cond delay="770"/>
                                          </p:stCondLst>
                                        </p:cTn>
                                        <p:tgtEl>
                                          <p:spTgt spid="60768"/>
                                        </p:tgtEl>
                                      </p:cBhvr>
                                      <p:from x="200000" y="450000"/>
                                      <p:to x="100000" y="100000"/>
                                    </p:animScale>
                                    <p:set>
                                      <p:cBhvr>
                                        <p:cTn id="31" dur="770" fill="hold"/>
                                        <p:tgtEl>
                                          <p:spTgt spid="60768"/>
                                        </p:tgtEl>
                                        <p:attrNameLst>
                                          <p:attrName>ppt_x</p:attrName>
                                        </p:attrNameLst>
                                      </p:cBhvr>
                                      <p:to>
                                        <p:strVal val="(0.5)"/>
                                      </p:to>
                                    </p:set>
                                    <p:anim from="(0.5)" to="(#ppt_x)" calcmode="lin" valueType="num">
                                      <p:cBhvr>
                                        <p:cTn id="32" dur="1230" accel="100000" fill="hold">
                                          <p:stCondLst>
                                            <p:cond delay="770"/>
                                          </p:stCondLst>
                                        </p:cTn>
                                        <p:tgtEl>
                                          <p:spTgt spid="60768"/>
                                        </p:tgtEl>
                                        <p:attrNameLst>
                                          <p:attrName>ppt_x</p:attrName>
                                        </p:attrNameLst>
                                      </p:cBhvr>
                                    </p:anim>
                                    <p:set>
                                      <p:cBhvr>
                                        <p:cTn id="33" dur="770" fill="hold"/>
                                        <p:tgtEl>
                                          <p:spTgt spid="60768"/>
                                        </p:tgtEl>
                                        <p:attrNameLst>
                                          <p:attrName>ppt_y</p:attrName>
                                        </p:attrNameLst>
                                      </p:cBhvr>
                                      <p:to>
                                        <p:strVal val="(#ppt_y+0.4)"/>
                                      </p:to>
                                    </p:set>
                                    <p:anim from="(#ppt_y+0.4)" to="(#ppt_y)" calcmode="lin" valueType="num">
                                      <p:cBhvr>
                                        <p:cTn id="34" dur="1230" accel="100000" fill="hold">
                                          <p:stCondLst>
                                            <p:cond delay="770"/>
                                          </p:stCondLst>
                                        </p:cTn>
                                        <p:tgtEl>
                                          <p:spTgt spid="6076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65DAB641-EB3F-9371-B066-CF499C3E2413}"/>
              </a:ext>
            </a:extLst>
          </p:cNvPr>
          <p:cNvSpPr/>
          <p:nvPr/>
        </p:nvSpPr>
        <p:spPr>
          <a:xfrm>
            <a:off x="2808966" y="288141"/>
            <a:ext cx="5742237" cy="713554"/>
          </a:xfrm>
          <a:prstGeom prst="parallelogram">
            <a:avLst/>
          </a:prstGeom>
          <a:solidFill>
            <a:schemeClr val="accent6">
              <a:lumMod val="40000"/>
              <a:lumOff val="60000"/>
            </a:schemeClr>
          </a:solidFill>
          <a:ln>
            <a:solidFill>
              <a:srgbClr val="FF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TIÊU </a:t>
            </a:r>
            <a:r>
              <a:rPr lang="vi-VN" sz="3600" b="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 ĐỀ</a:t>
            </a:r>
            <a:endParaRPr lang="en-US" sz="3600" b="1" dirty="0">
              <a:solidFill>
                <a:schemeClr val="accent2">
                  <a:lumMod val="75000"/>
                </a:schemeClr>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C138AB26-1A97-F037-9392-6BBE7FD61003}"/>
              </a:ext>
            </a:extLst>
          </p:cNvPr>
          <p:cNvSpPr txBox="1"/>
          <p:nvPr/>
        </p:nvSpPr>
        <p:spPr>
          <a:xfrm>
            <a:off x="544475" y="1414153"/>
            <a:ext cx="11103049" cy="4524315"/>
          </a:xfrm>
          <a:prstGeom prst="rect">
            <a:avLst/>
          </a:prstGeom>
          <a:noFill/>
        </p:spPr>
        <p:txBody>
          <a:bodyPr wrap="square">
            <a:spAutoFit/>
          </a:bodyPr>
          <a:lstStyle/>
          <a:p>
            <a:r>
              <a:rPr lang="vi-VN" sz="3600"/>
              <a:t>- Xác định được một số đặc trưng cơ bản của ngôn ngữ địa phương ở Thành phố Hồ Chí Minh.</a:t>
            </a:r>
          </a:p>
          <a:p>
            <a:r>
              <a:rPr lang="vi-VN" sz="3600"/>
              <a:t>- Vận dụng hiểu biết về ngôn ngữ địa phương ở Thành phố Hồ Chí Minh để thực hành tạo lập văn bản và giao tiếp hiệu quả. </a:t>
            </a:r>
          </a:p>
          <a:p>
            <a:r>
              <a:rPr lang="vi-VN" sz="3600"/>
              <a:t>- Đề xuất được một số phương án bảo tồn, phát huy vẻ đẹp của ngôn ngữ địa phương ở Thành phố Hồ Chí Minh</a:t>
            </a:r>
            <a:endParaRPr lang="en-US" sz="3600"/>
          </a:p>
        </p:txBody>
      </p:sp>
    </p:spTree>
    <p:extLst>
      <p:ext uri="{BB962C8B-B14F-4D97-AF65-F5344CB8AC3E}">
        <p14:creationId xmlns:p14="http://schemas.microsoft.com/office/powerpoint/2010/main" val="3862177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5D9A06-64A3-4DF7-2E1F-D56C7D07ACB1}"/>
              </a:ext>
            </a:extLst>
          </p:cNvPr>
          <p:cNvSpPr txBox="1"/>
          <p:nvPr/>
        </p:nvSpPr>
        <p:spPr>
          <a:xfrm>
            <a:off x="1332763" y="574158"/>
            <a:ext cx="6879266" cy="646331"/>
          </a:xfrm>
          <a:prstGeom prst="rect">
            <a:avLst/>
          </a:prstGeom>
          <a:noFill/>
        </p:spPr>
        <p:txBody>
          <a:bodyPr wrap="square" rtlCol="0">
            <a:spAutoFit/>
          </a:bodyPr>
          <a:lstStyle/>
          <a:p>
            <a:r>
              <a:rPr lang="vi-VN" sz="3600">
                <a:solidFill>
                  <a:srgbClr val="FF0000"/>
                </a:solidFill>
              </a:rPr>
              <a:t>KHỞI ĐỘNG</a:t>
            </a:r>
            <a:endParaRPr lang="en-US" sz="3600">
              <a:solidFill>
                <a:srgbClr val="FF0000"/>
              </a:solidFill>
            </a:endParaRPr>
          </a:p>
        </p:txBody>
      </p:sp>
      <p:pic>
        <p:nvPicPr>
          <p:cNvPr id="5" name="Picture 2" descr="Light Bulb Idea Gif">
            <a:extLst>
              <a:ext uri="{FF2B5EF4-FFF2-40B4-BE49-F238E27FC236}">
                <a16:creationId xmlns:a16="http://schemas.microsoft.com/office/drawing/2014/main" id="{921D9FB7-33F8-790E-247B-23C8637C4946}"/>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2224"/>
            <a:ext cx="1332763" cy="13327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85D2F43-0DBA-DBA3-9ECE-1BF27972073A}"/>
              </a:ext>
            </a:extLst>
          </p:cNvPr>
          <p:cNvSpPr txBox="1"/>
          <p:nvPr/>
        </p:nvSpPr>
        <p:spPr>
          <a:xfrm>
            <a:off x="776177" y="1886871"/>
            <a:ext cx="10249785" cy="2862322"/>
          </a:xfrm>
          <a:prstGeom prst="rect">
            <a:avLst/>
          </a:prstGeom>
          <a:noFill/>
        </p:spPr>
        <p:txBody>
          <a:bodyPr wrap="square">
            <a:spAutoFit/>
          </a:bodyPr>
          <a:lstStyle/>
          <a:p>
            <a:r>
              <a:rPr lang="vi-VN" sz="3600"/>
              <a:t> Ở chương trình giáo dục địa phương lớp 7, em đã được học về đặc điểm của ngôn ngữ tại Thành phố Hồ Chí Minh. </a:t>
            </a:r>
          </a:p>
          <a:p>
            <a:r>
              <a:rPr lang="vi-VN" sz="3600"/>
              <a:t>Em hãy nêu một số đặc điểm nổi bật của ngôn ngữ tại Thành phố mang tên Bác?</a:t>
            </a:r>
            <a:endParaRPr lang="en-US" sz="3600"/>
          </a:p>
        </p:txBody>
      </p:sp>
    </p:spTree>
    <p:extLst>
      <p:ext uri="{BB962C8B-B14F-4D97-AF65-F5344CB8AC3E}">
        <p14:creationId xmlns:p14="http://schemas.microsoft.com/office/powerpoint/2010/main" val="59555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FEC915-08C4-1D8E-808A-71FCD0551F6B}"/>
              </a:ext>
            </a:extLst>
          </p:cNvPr>
          <p:cNvSpPr txBox="1"/>
          <p:nvPr/>
        </p:nvSpPr>
        <p:spPr>
          <a:xfrm>
            <a:off x="605790" y="266942"/>
            <a:ext cx="10707252" cy="2123658"/>
          </a:xfrm>
          <a:prstGeom prst="rect">
            <a:avLst/>
          </a:prstGeom>
          <a:noFill/>
        </p:spPr>
        <p:txBody>
          <a:bodyPr wrap="square">
            <a:spAutoFit/>
          </a:bodyPr>
          <a:lstStyle/>
          <a:p>
            <a:r>
              <a:rPr lang="vi-VN" sz="3200" dirty="0">
                <a:solidFill>
                  <a:srgbClr val="00B050"/>
                </a:solidFill>
              </a:rPr>
              <a:t>1</a:t>
            </a:r>
            <a:r>
              <a:rPr lang="vi-VN" sz="4400" dirty="0">
                <a:solidFill>
                  <a:srgbClr val="00B050"/>
                </a:solidFill>
              </a:rPr>
              <a:t>. Ngôn ngữ địa phương ở Thành phố Hồ Chí Minh trong hệ thống phương ngữ tiếng Việt</a:t>
            </a:r>
            <a:endParaRPr lang="en-US" sz="4400" dirty="0">
              <a:solidFill>
                <a:srgbClr val="00B050"/>
              </a:solidFill>
            </a:endParaRPr>
          </a:p>
        </p:txBody>
      </p:sp>
      <p:sp>
        <p:nvSpPr>
          <p:cNvPr id="7" name="TextBox 6">
            <a:extLst>
              <a:ext uri="{FF2B5EF4-FFF2-40B4-BE49-F238E27FC236}">
                <a16:creationId xmlns:a16="http://schemas.microsoft.com/office/drawing/2014/main" id="{D819FB78-BCB5-A423-51F5-EDA44F14ED2C}"/>
              </a:ext>
            </a:extLst>
          </p:cNvPr>
          <p:cNvSpPr txBox="1"/>
          <p:nvPr/>
        </p:nvSpPr>
        <p:spPr>
          <a:xfrm>
            <a:off x="958969" y="2882351"/>
            <a:ext cx="10434084" cy="3170099"/>
          </a:xfrm>
          <a:prstGeom prst="rect">
            <a:avLst/>
          </a:prstGeom>
          <a:noFill/>
        </p:spPr>
        <p:txBody>
          <a:bodyPr wrap="square">
            <a:spAutoFit/>
          </a:bodyPr>
          <a:lstStyle/>
          <a:p>
            <a:r>
              <a:rPr lang="vi-VN" sz="3200" dirty="0"/>
              <a:t>- </a:t>
            </a:r>
            <a:r>
              <a:rPr lang="vi-VN" sz="4000" dirty="0"/>
              <a:t>Phương ngữ là một thuật ngữ ngôn ngữ học để chỉ sự biểu hiện của ngôn ngữ toàn dân ở mỗi địa phương cụ thể với những nét khác biệt so với ngôn ngữ toàn dân hay với phương ngữ khác</a:t>
            </a:r>
            <a:endParaRPr lang="en-US" sz="4000" dirty="0"/>
          </a:p>
        </p:txBody>
      </p:sp>
    </p:spTree>
    <p:extLst>
      <p:ext uri="{BB962C8B-B14F-4D97-AF65-F5344CB8AC3E}">
        <p14:creationId xmlns:p14="http://schemas.microsoft.com/office/powerpoint/2010/main" val="327719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B53B8E-7906-A053-0517-C5CFC143CE1E}"/>
              </a:ext>
            </a:extLst>
          </p:cNvPr>
          <p:cNvSpPr txBox="1"/>
          <p:nvPr/>
        </p:nvSpPr>
        <p:spPr>
          <a:xfrm>
            <a:off x="0" y="266942"/>
            <a:ext cx="11313042" cy="1077218"/>
          </a:xfrm>
          <a:prstGeom prst="rect">
            <a:avLst/>
          </a:prstGeom>
          <a:noFill/>
        </p:spPr>
        <p:txBody>
          <a:bodyPr wrap="square">
            <a:spAutoFit/>
          </a:bodyPr>
          <a:lstStyle/>
          <a:p>
            <a:r>
              <a:rPr lang="vi-VN" sz="3200">
                <a:solidFill>
                  <a:srgbClr val="00B050"/>
                </a:solidFill>
              </a:rPr>
              <a:t>1. Ngôn ngữ địa phương ở Thành phố Hồ Chí Minh trong hệ thống phương ngữ tiếng Việt</a:t>
            </a:r>
            <a:endParaRPr lang="en-US" sz="3200">
              <a:solidFill>
                <a:srgbClr val="00B050"/>
              </a:solidFill>
            </a:endParaRPr>
          </a:p>
        </p:txBody>
      </p:sp>
      <p:sp>
        <p:nvSpPr>
          <p:cNvPr id="4" name="TextBox 3">
            <a:extLst>
              <a:ext uri="{FF2B5EF4-FFF2-40B4-BE49-F238E27FC236}">
                <a16:creationId xmlns:a16="http://schemas.microsoft.com/office/drawing/2014/main" id="{4CF1473C-DE3B-BBAB-8985-C3932C3D0D42}"/>
              </a:ext>
            </a:extLst>
          </p:cNvPr>
          <p:cNvSpPr txBox="1"/>
          <p:nvPr/>
        </p:nvSpPr>
        <p:spPr>
          <a:xfrm>
            <a:off x="364165" y="1499490"/>
            <a:ext cx="10584711" cy="3539430"/>
          </a:xfrm>
          <a:prstGeom prst="rect">
            <a:avLst/>
          </a:prstGeom>
          <a:noFill/>
        </p:spPr>
        <p:txBody>
          <a:bodyPr wrap="square">
            <a:spAutoFit/>
          </a:bodyPr>
          <a:lstStyle/>
          <a:p>
            <a:r>
              <a:rPr lang="vi-VN" sz="3200"/>
              <a:t>Có thể phân chia phương ngữ trong tiếng Việt thành các vùng như sau:</a:t>
            </a:r>
          </a:p>
          <a:p>
            <a:r>
              <a:rPr lang="vi-VN" sz="3200"/>
              <a:t> – Phương ngữ Bắc ở khu vực Bắc Bộ; </a:t>
            </a:r>
          </a:p>
          <a:p>
            <a:r>
              <a:rPr lang="vi-VN" sz="3200"/>
              <a:t>– Phương ngữ Trung bao gồm các tỉnh Bắc Trung Bộ, từ Thanh Hoá đến đèo Hải Vân; </a:t>
            </a:r>
          </a:p>
          <a:p>
            <a:r>
              <a:rPr lang="vi-VN" sz="3200"/>
              <a:t>– Phương ngữ Nam từ đèo Hải Vân đến cực Nam Tổ quốc.</a:t>
            </a:r>
            <a:endParaRPr lang="en-US" sz="3200"/>
          </a:p>
        </p:txBody>
      </p:sp>
      <p:sp>
        <p:nvSpPr>
          <p:cNvPr id="5" name="Arrow: Right 4">
            <a:extLst>
              <a:ext uri="{FF2B5EF4-FFF2-40B4-BE49-F238E27FC236}">
                <a16:creationId xmlns:a16="http://schemas.microsoft.com/office/drawing/2014/main" id="{24249D13-C91B-5BDC-EFF5-2E3DE9508A63}"/>
              </a:ext>
            </a:extLst>
          </p:cNvPr>
          <p:cNvSpPr/>
          <p:nvPr/>
        </p:nvSpPr>
        <p:spPr>
          <a:xfrm>
            <a:off x="223284" y="5358809"/>
            <a:ext cx="925032" cy="29771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7" name="TextBox 6">
            <a:extLst>
              <a:ext uri="{FF2B5EF4-FFF2-40B4-BE49-F238E27FC236}">
                <a16:creationId xmlns:a16="http://schemas.microsoft.com/office/drawing/2014/main" id="{20ECD741-F5EC-1B99-F2AF-FC91EC17CFEF}"/>
              </a:ext>
            </a:extLst>
          </p:cNvPr>
          <p:cNvSpPr txBox="1"/>
          <p:nvPr/>
        </p:nvSpPr>
        <p:spPr>
          <a:xfrm>
            <a:off x="1430079" y="5113049"/>
            <a:ext cx="10010553" cy="1569660"/>
          </a:xfrm>
          <a:prstGeom prst="rect">
            <a:avLst/>
          </a:prstGeom>
          <a:noFill/>
        </p:spPr>
        <p:txBody>
          <a:bodyPr wrap="square">
            <a:spAutoFit/>
          </a:bodyPr>
          <a:lstStyle/>
          <a:p>
            <a:r>
              <a:rPr lang="vi-VN" sz="3200">
                <a:solidFill>
                  <a:srgbClr val="FF0000"/>
                </a:solidFill>
              </a:rPr>
              <a:t>Ngôn ngữ địa phương ở Thành phố Hồ Chí Minh thuộc vùng phương ngữ Nam, cụ thể thuộc phương ngữ Nam Bộ</a:t>
            </a:r>
            <a:endParaRPr lang="en-US" sz="3200">
              <a:solidFill>
                <a:srgbClr val="FF0000"/>
              </a:solidFill>
            </a:endParaRPr>
          </a:p>
        </p:txBody>
      </p:sp>
      <p:pic>
        <p:nvPicPr>
          <p:cNvPr id="8" name="Picture 7" descr="School Pencil Sticker for iOS &amp; Android | GIPHY">
            <a:extLst>
              <a:ext uri="{FF2B5EF4-FFF2-40B4-BE49-F238E27FC236}">
                <a16:creationId xmlns:a16="http://schemas.microsoft.com/office/drawing/2014/main" id="{D41564F9-D7B6-23E1-793D-98CBFB5E2C68}"/>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370" y="5620280"/>
            <a:ext cx="970778" cy="970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20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C3FF9F-3335-5452-FC9A-14B39FB5E683}"/>
              </a:ext>
            </a:extLst>
          </p:cNvPr>
          <p:cNvSpPr txBox="1"/>
          <p:nvPr/>
        </p:nvSpPr>
        <p:spPr>
          <a:xfrm>
            <a:off x="156830" y="298839"/>
            <a:ext cx="11687840" cy="1077218"/>
          </a:xfrm>
          <a:prstGeom prst="rect">
            <a:avLst/>
          </a:prstGeom>
          <a:noFill/>
        </p:spPr>
        <p:txBody>
          <a:bodyPr wrap="square">
            <a:spAutoFit/>
          </a:bodyPr>
          <a:lstStyle/>
          <a:p>
            <a:r>
              <a:rPr lang="vi-VN" sz="3200">
                <a:solidFill>
                  <a:srgbClr val="00B050"/>
                </a:solidFill>
              </a:rPr>
              <a:t>2. Một số đặc trưng của ngôn ngữ địa phương ở Thành phố Hồ Chí Minh</a:t>
            </a:r>
            <a:endParaRPr lang="en-US" sz="3200">
              <a:solidFill>
                <a:srgbClr val="00B050"/>
              </a:solidFill>
            </a:endParaRPr>
          </a:p>
        </p:txBody>
      </p:sp>
      <p:sp>
        <p:nvSpPr>
          <p:cNvPr id="4" name="TextBox 3">
            <a:extLst>
              <a:ext uri="{FF2B5EF4-FFF2-40B4-BE49-F238E27FC236}">
                <a16:creationId xmlns:a16="http://schemas.microsoft.com/office/drawing/2014/main" id="{625B5C38-E957-6694-45C5-8318D43F295A}"/>
              </a:ext>
            </a:extLst>
          </p:cNvPr>
          <p:cNvSpPr txBox="1"/>
          <p:nvPr/>
        </p:nvSpPr>
        <p:spPr>
          <a:xfrm>
            <a:off x="1156291" y="1376057"/>
            <a:ext cx="8963246" cy="1200329"/>
          </a:xfrm>
          <a:prstGeom prst="rect">
            <a:avLst/>
          </a:prstGeom>
          <a:noFill/>
        </p:spPr>
        <p:txBody>
          <a:bodyPr wrap="square" rtlCol="0">
            <a:spAutoFit/>
          </a:bodyPr>
          <a:lstStyle/>
          <a:p>
            <a:r>
              <a:rPr lang="vi-VN" sz="3600" dirty="0"/>
              <a:t>Xem đoạn video sau và chỉ ra nét đặc trưng trong ngôn ngữ ở TP Hồ Chí Minh?</a:t>
            </a:r>
            <a:endParaRPr lang="en-US" sz="3600" dirty="0"/>
          </a:p>
        </p:txBody>
      </p:sp>
      <p:pic>
        <p:nvPicPr>
          <p:cNvPr id="5" name="Picture 8" descr="Question Mark Rotating Gif">
            <a:extLst>
              <a:ext uri="{FF2B5EF4-FFF2-40B4-BE49-F238E27FC236}">
                <a16:creationId xmlns:a16="http://schemas.microsoft.com/office/drawing/2014/main" id="{6389A9C8-776A-265B-8B5A-1ED149B2EA3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5626" y="1983649"/>
            <a:ext cx="1187617" cy="11876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AE82BE3-04E8-4ED1-9DB2-FEC0641CD618}"/>
              </a:ext>
            </a:extLst>
          </p:cNvPr>
          <p:cNvSpPr/>
          <p:nvPr/>
        </p:nvSpPr>
        <p:spPr>
          <a:xfrm>
            <a:off x="822961" y="3244334"/>
            <a:ext cx="10652760" cy="1446550"/>
          </a:xfrm>
          <a:prstGeom prst="rect">
            <a:avLst/>
          </a:prstGeom>
        </p:spPr>
        <p:txBody>
          <a:bodyPr wrap="square">
            <a:spAutoFit/>
          </a:bodyPr>
          <a:lstStyle/>
          <a:p>
            <a:r>
              <a:rPr lang="en-US" sz="4400" dirty="0"/>
              <a:t>https://www.youtube.com/watch?v=2_ZjlAXyE18</a:t>
            </a:r>
          </a:p>
        </p:txBody>
      </p:sp>
    </p:spTree>
    <p:extLst>
      <p:ext uri="{BB962C8B-B14F-4D97-AF65-F5344CB8AC3E}">
        <p14:creationId xmlns:p14="http://schemas.microsoft.com/office/powerpoint/2010/main" val="263493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D972BC-A87E-B0D4-C502-E95CA9159C29}"/>
              </a:ext>
            </a:extLst>
          </p:cNvPr>
          <p:cNvSpPr txBox="1"/>
          <p:nvPr/>
        </p:nvSpPr>
        <p:spPr>
          <a:xfrm>
            <a:off x="220626" y="1375813"/>
            <a:ext cx="6097772" cy="646331"/>
          </a:xfrm>
          <a:prstGeom prst="rect">
            <a:avLst/>
          </a:prstGeom>
          <a:noFill/>
        </p:spPr>
        <p:txBody>
          <a:bodyPr wrap="square">
            <a:spAutoFit/>
          </a:bodyPr>
          <a:lstStyle/>
          <a:p>
            <a:r>
              <a:rPr lang="en-US" sz="3600">
                <a:solidFill>
                  <a:srgbClr val="92D050"/>
                </a:solidFill>
              </a:rPr>
              <a:t>2.1. Về cách phát âm</a:t>
            </a:r>
          </a:p>
        </p:txBody>
      </p:sp>
      <p:sp>
        <p:nvSpPr>
          <p:cNvPr id="4" name="TextBox 3">
            <a:extLst>
              <a:ext uri="{FF2B5EF4-FFF2-40B4-BE49-F238E27FC236}">
                <a16:creationId xmlns:a16="http://schemas.microsoft.com/office/drawing/2014/main" id="{6DFCC5E6-A53D-CF88-5045-A1B962F5E07C}"/>
              </a:ext>
            </a:extLst>
          </p:cNvPr>
          <p:cNvSpPr txBox="1"/>
          <p:nvPr/>
        </p:nvSpPr>
        <p:spPr>
          <a:xfrm>
            <a:off x="146198" y="207917"/>
            <a:ext cx="11687840" cy="1077218"/>
          </a:xfrm>
          <a:prstGeom prst="rect">
            <a:avLst/>
          </a:prstGeom>
          <a:noFill/>
        </p:spPr>
        <p:txBody>
          <a:bodyPr wrap="square">
            <a:spAutoFit/>
          </a:bodyPr>
          <a:lstStyle/>
          <a:p>
            <a:r>
              <a:rPr lang="vi-VN" sz="3200">
                <a:solidFill>
                  <a:srgbClr val="00B050"/>
                </a:solidFill>
              </a:rPr>
              <a:t>2. Một số đặc trưng của ngôn ngữ địa phương ở Thành phố Hồ Chí Minh</a:t>
            </a:r>
            <a:endParaRPr lang="en-US" sz="3200">
              <a:solidFill>
                <a:srgbClr val="00B050"/>
              </a:solidFill>
            </a:endParaRPr>
          </a:p>
        </p:txBody>
      </p:sp>
      <p:sp>
        <p:nvSpPr>
          <p:cNvPr id="6" name="TextBox 5">
            <a:extLst>
              <a:ext uri="{FF2B5EF4-FFF2-40B4-BE49-F238E27FC236}">
                <a16:creationId xmlns:a16="http://schemas.microsoft.com/office/drawing/2014/main" id="{97B9C599-D3F3-9A33-8EB6-550C9D0BA03C}"/>
              </a:ext>
            </a:extLst>
          </p:cNvPr>
          <p:cNvSpPr txBox="1"/>
          <p:nvPr/>
        </p:nvSpPr>
        <p:spPr>
          <a:xfrm>
            <a:off x="882501" y="2339462"/>
            <a:ext cx="10760149" cy="2862322"/>
          </a:xfrm>
          <a:prstGeom prst="rect">
            <a:avLst/>
          </a:prstGeom>
          <a:noFill/>
        </p:spPr>
        <p:txBody>
          <a:bodyPr wrap="square">
            <a:spAutoFit/>
          </a:bodyPr>
          <a:lstStyle/>
          <a:p>
            <a:r>
              <a:rPr lang="vi-VN" sz="3600"/>
              <a:t>- Cách phát âm trong ngôn ngữ địa phương ở Thành phố Hồ Chí Minh có màu sắc riêng, đồng thời cũng dung hoà với ngôn ngữ toàn dân, đảm bảo hiệu quả cho các hoạt động giao tiếp cũng như truyền tải thông tin bằng ngôn ngữ</a:t>
            </a:r>
            <a:endParaRPr lang="en-US" sz="3600"/>
          </a:p>
        </p:txBody>
      </p:sp>
    </p:spTree>
    <p:extLst>
      <p:ext uri="{BB962C8B-B14F-4D97-AF65-F5344CB8AC3E}">
        <p14:creationId xmlns:p14="http://schemas.microsoft.com/office/powerpoint/2010/main" val="117110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37BE20-E5E9-AFEE-B6E9-9B8E5EDAB798}"/>
              </a:ext>
            </a:extLst>
          </p:cNvPr>
          <p:cNvSpPr txBox="1"/>
          <p:nvPr/>
        </p:nvSpPr>
        <p:spPr>
          <a:xfrm>
            <a:off x="358847" y="2083729"/>
            <a:ext cx="11833153" cy="2062103"/>
          </a:xfrm>
          <a:prstGeom prst="rect">
            <a:avLst/>
          </a:prstGeom>
          <a:noFill/>
        </p:spPr>
        <p:txBody>
          <a:bodyPr wrap="square">
            <a:spAutoFit/>
          </a:bodyPr>
          <a:lstStyle/>
          <a:p>
            <a:r>
              <a:rPr lang="vi-VN" sz="3200"/>
              <a:t>- Cách phát âm đặc trưng của ngôn ngữ địa phương ở Thành phố Hồ Chí Minh có ít sự biến động hơn nên người dân ở các địa phương khác có thể nghe hiểu tiếng nói của người dân Thành phố Hồ Chí Minh một cách khá dễ dàng</a:t>
            </a:r>
            <a:endParaRPr lang="en-US" sz="3200"/>
          </a:p>
        </p:txBody>
      </p:sp>
      <p:sp>
        <p:nvSpPr>
          <p:cNvPr id="4" name="TextBox 3">
            <a:extLst>
              <a:ext uri="{FF2B5EF4-FFF2-40B4-BE49-F238E27FC236}">
                <a16:creationId xmlns:a16="http://schemas.microsoft.com/office/drawing/2014/main" id="{CAD45996-573F-8521-73C7-42D25E73A7EC}"/>
              </a:ext>
            </a:extLst>
          </p:cNvPr>
          <p:cNvSpPr txBox="1"/>
          <p:nvPr/>
        </p:nvSpPr>
        <p:spPr>
          <a:xfrm>
            <a:off x="220626" y="1375813"/>
            <a:ext cx="6097772" cy="646331"/>
          </a:xfrm>
          <a:prstGeom prst="rect">
            <a:avLst/>
          </a:prstGeom>
          <a:noFill/>
        </p:spPr>
        <p:txBody>
          <a:bodyPr wrap="square">
            <a:spAutoFit/>
          </a:bodyPr>
          <a:lstStyle/>
          <a:p>
            <a:r>
              <a:rPr lang="en-US" sz="3600">
                <a:solidFill>
                  <a:srgbClr val="92D050"/>
                </a:solidFill>
              </a:rPr>
              <a:t>2.1. Về cách phát âm</a:t>
            </a:r>
          </a:p>
        </p:txBody>
      </p:sp>
      <p:sp>
        <p:nvSpPr>
          <p:cNvPr id="5" name="TextBox 4">
            <a:extLst>
              <a:ext uri="{FF2B5EF4-FFF2-40B4-BE49-F238E27FC236}">
                <a16:creationId xmlns:a16="http://schemas.microsoft.com/office/drawing/2014/main" id="{1F75DB27-F27A-B79E-B2DE-1ADDD6673CD5}"/>
              </a:ext>
            </a:extLst>
          </p:cNvPr>
          <p:cNvSpPr txBox="1"/>
          <p:nvPr/>
        </p:nvSpPr>
        <p:spPr>
          <a:xfrm>
            <a:off x="146198" y="207917"/>
            <a:ext cx="11687840" cy="1077218"/>
          </a:xfrm>
          <a:prstGeom prst="rect">
            <a:avLst/>
          </a:prstGeom>
          <a:noFill/>
        </p:spPr>
        <p:txBody>
          <a:bodyPr wrap="square">
            <a:spAutoFit/>
          </a:bodyPr>
          <a:lstStyle/>
          <a:p>
            <a:r>
              <a:rPr lang="vi-VN" sz="3200">
                <a:solidFill>
                  <a:srgbClr val="00B050"/>
                </a:solidFill>
              </a:rPr>
              <a:t>2. Một số đặc trưng của ngôn ngữ địa phương ở Thành phố Hồ Chí Minh</a:t>
            </a:r>
            <a:endParaRPr lang="en-US" sz="3200">
              <a:solidFill>
                <a:srgbClr val="00B050"/>
              </a:solidFill>
            </a:endParaRPr>
          </a:p>
        </p:txBody>
      </p:sp>
    </p:spTree>
    <p:extLst>
      <p:ext uri="{BB962C8B-B14F-4D97-AF65-F5344CB8AC3E}">
        <p14:creationId xmlns:p14="http://schemas.microsoft.com/office/powerpoint/2010/main" val="277713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TotalTime>
  <Words>1919</Words>
  <Application>Microsoft Office PowerPoint</Application>
  <PresentationFormat>Widescreen</PresentationFormat>
  <Paragraphs>120</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Roboto</vt:lpstr>
      <vt:lpstr>Tahoma</vt:lpstr>
      <vt:lpstr>Times New Roman</vt:lpstr>
      <vt:lpstr>Wingdings</vt:lpstr>
      <vt:lpstr>Office Theme</vt:lpstr>
      <vt:lpstr>GIÁO DỤC ĐỊA PHƯƠNG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DỤC ĐỊA PHƯƠNG 8</dc:title>
  <dc:creator>Phạm Thư</dc:creator>
  <cp:lastModifiedBy>Administrator</cp:lastModifiedBy>
  <cp:revision>4</cp:revision>
  <dcterms:created xsi:type="dcterms:W3CDTF">2024-01-17T01:24:53Z</dcterms:created>
  <dcterms:modified xsi:type="dcterms:W3CDTF">2025-12-06T07:52:58Z</dcterms:modified>
</cp:coreProperties>
</file>