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1" r:id="rId2"/>
    <p:sldId id="257" r:id="rId3"/>
    <p:sldId id="259" r:id="rId4"/>
    <p:sldId id="283" r:id="rId5"/>
    <p:sldId id="284" r:id="rId6"/>
    <p:sldId id="285" r:id="rId7"/>
    <p:sldId id="286" r:id="rId8"/>
    <p:sldId id="263" r:id="rId9"/>
    <p:sldId id="264" r:id="rId10"/>
    <p:sldId id="288" r:id="rId11"/>
    <p:sldId id="287" r:id="rId12"/>
    <p:sldId id="266" r:id="rId13"/>
    <p:sldId id="267" r:id="rId14"/>
    <p:sldId id="268" r:id="rId15"/>
    <p:sldId id="289" r:id="rId16"/>
    <p:sldId id="269" r:id="rId17"/>
    <p:sldId id="270" r:id="rId18"/>
    <p:sldId id="290" r:id="rId19"/>
    <p:sldId id="272" r:id="rId20"/>
    <p:sldId id="271" r:id="rId21"/>
    <p:sldId id="273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5"/>
    <p:restoredTop sz="95728"/>
  </p:normalViewPr>
  <p:slideViewPr>
    <p:cSldViewPr snapToGrid="0" snapToObjects="1">
      <p:cViewPr varScale="1">
        <p:scale>
          <a:sx n="69" d="100"/>
          <a:sy n="69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7BDAE-C654-3546-BF78-C8CAF58AC687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283A3-6F15-0A41-9FCA-72B8494034C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548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4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VN" smtClean="0"/>
              <a:t>24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0532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VN" smtClean="0"/>
              <a:t>26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5034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7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02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5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7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855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78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283A3-6F15-0A41-9FCA-72B8494034C3}" type="slidenum">
              <a:rPr lang="en-VN" smtClean="0"/>
              <a:t>12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8081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0E8F4-BCF2-054A-B7C4-FA91B74EF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749074-F423-2A41-9240-2ADD5894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0B4F-0161-F64C-AF94-E8CBF00D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92574-6AD7-9844-BA48-5263A255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F1C33-1416-024A-905D-CA37D505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120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56BA-82C2-B84F-BDBB-28470C2E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3825-7B00-E547-B8A6-5FDD8C851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2B0C8-2719-654A-9043-4EFCC5FB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98D71-311D-8745-8C32-07098C95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F2709-CBAB-564B-B5EE-7E07DB5D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1945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A028B-1424-F248-9118-825041FB0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1A855-598B-B440-8731-EFFF22560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7FA7-36F2-1749-81CD-B03A06CE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1E46C-214E-144D-881B-0B9E669A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A0DF-5130-6B43-94D2-62D960E3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128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F1E7-8F03-8E4E-8E25-04814E4A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C41D5-76CC-3445-AF0A-AA34EBCCC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EA118-D6FE-D04E-A9FA-959D0250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2561-0B5E-2D4A-97CF-BB77E9BC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5BAC-0B07-6248-B884-A7EB11A3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848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A48C-D199-E944-9BCE-AA5B7FDE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678A3-7368-144A-A934-7B328FF7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F131-CE8E-544E-87CE-1E1F4CEE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36E98-0721-DA40-B908-05FB74E4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FD6E1-E133-DC47-B0FB-7C361B3C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285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73DE-6853-9543-AFAF-B891A266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95D5-06CC-3244-A15D-F949CAE3F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A8308-BD29-274D-9951-D7BCB51D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75C2C-8238-CE4B-B08A-0E80CE98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2AAC2-92A5-E942-B6DB-88AAD2C8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CFA1F-F1B8-9740-A538-C75499EE4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0906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7C50-C344-1F40-A54F-E7170D0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861AE-AEC5-C14D-9668-795C1ACA5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EEB9D-CBEF-0748-BF45-2D21278B5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446F2-B73C-A942-BA5A-DA6BC7298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3F8ADF-806B-8C4F-AC4B-12DE614F5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5BF19-1C57-3044-8A18-F9BDEE2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E5C7D-63BC-964C-951D-068E3129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90422-38ED-CE44-9980-6C025583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5287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4871-6BA3-014E-9706-1028293A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F45E-54D0-0240-9D88-768EF2D6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5A883E-15E9-9744-A7C8-F308A917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29B8B-D0C3-3741-A130-CB469A15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67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50FE2-E73B-5C49-983A-69A89420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57355-EE2F-8241-B19B-8E173DBD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57267-3354-EE41-9234-28CF8C5C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9129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EB04-F16D-F04A-957A-6DFA0AFE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5872-C71E-1444-A2C2-4334F7FC4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701A3-A66E-9F42-B01E-41A7A9B5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80D57-D7C6-8D45-B8C4-7D7415C4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5DB6F-2D70-C543-85CD-CB107B106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DDB6-50F6-E249-A996-F10A0545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070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5238-7E57-1141-86A8-C00697BF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1FCE4C-E898-AE4E-A4A0-BAA6DB728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20CB3-09F3-BA48-B87E-437B838A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4CF6-312D-604A-85F2-1DAA53C3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D5EEE-2CD1-F84E-8A27-AE5806C10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2BA5-CFCC-F84B-ADF1-A4DEE822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390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C5241-11AF-8841-BD0B-7A034528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B9E80-5397-F74C-8465-2407274AD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52141-30AE-8D4A-98D2-C2E5AFA3D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BF123-A2AA-0F40-A405-FC0FC6B66A4C}" type="datetimeFigureOut">
              <a:rPr lang="en-VN" smtClean="0"/>
              <a:t>07/31/2021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86856-9195-F143-80C5-FE7D2EFF1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EDD78-C09D-C645-B7C9-2C9456CCA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6A32-10A5-5A4A-9314-CDFD85E1A5E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791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53.png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emf"/><Relationship Id="rId20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22.emf"/><Relationship Id="rId10" Type="http://schemas.openxmlformats.org/officeDocument/2006/relationships/image" Target="../media/image9.emf"/><Relationship Id="rId19" Type="http://schemas.openxmlformats.org/officeDocument/2006/relationships/image" Target="../media/image25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449368" y="2811848"/>
            <a:ext cx="5151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Chào mừng các em học sinh lớp 6A</a:t>
            </a:r>
            <a:endParaRPr lang="zh-CN" altLang="en-US" sz="4400" b="1" dirty="0">
              <a:solidFill>
                <a:srgbClr val="000033"/>
              </a:solidFill>
              <a:latin typeface="+mj-lt"/>
              <a:ea typeface="幼圆" panose="02010509060101010101" pitchFamily="49" charset="-122"/>
            </a:endParaRPr>
          </a:p>
        </p:txBody>
      </p:sp>
      <p:cxnSp>
        <p:nvCxnSpPr>
          <p:cNvPr id="28" name="直接连接符 2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1">
            <a:extLst>
              <a:ext uri="{FF2B5EF4-FFF2-40B4-BE49-F238E27FC236}">
                <a16:creationId xmlns:a16="http://schemas.microsoft.com/office/drawing/2014/main" id="{02B85181-1BA3-E14B-8337-B920D358850A}"/>
              </a:ext>
            </a:extLst>
          </p:cNvPr>
          <p:cNvSpPr txBox="1"/>
          <p:nvPr/>
        </p:nvSpPr>
        <p:spPr>
          <a:xfrm>
            <a:off x="5379428" y="1545471"/>
            <a:ext cx="518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400" b="1" dirty="0">
                <a:solidFill>
                  <a:srgbClr val="000033"/>
                </a:solidFill>
                <a:latin typeface="+mj-lt"/>
                <a:ea typeface="幼圆" panose="02010509060101010101" pitchFamily="49" charset="-122"/>
              </a:rPr>
              <a:t>Trường THCS…</a:t>
            </a:r>
            <a:endParaRPr lang="zh-CN" altLang="en-US" sz="4400" b="1" dirty="0">
              <a:solidFill>
                <a:srgbClr val="000033"/>
              </a:solidFill>
              <a:latin typeface="+mj-lt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58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A7BCB7-D9A4-EE44-BF0A-4C689C2A0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869779"/>
              </p:ext>
            </p:extLst>
          </p:nvPr>
        </p:nvGraphicFramePr>
        <p:xfrm>
          <a:off x="215231" y="282843"/>
          <a:ext cx="11761537" cy="62923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3581">
                  <a:extLst>
                    <a:ext uri="{9D8B030D-6E8A-4147-A177-3AD203B41FA5}">
                      <a16:colId xmlns:a16="http://schemas.microsoft.com/office/drawing/2014/main" val="2964853983"/>
                    </a:ext>
                  </a:extLst>
                </a:gridCol>
                <a:gridCol w="1958775">
                  <a:extLst>
                    <a:ext uri="{9D8B030D-6E8A-4147-A177-3AD203B41FA5}">
                      <a16:colId xmlns:a16="http://schemas.microsoft.com/office/drawing/2014/main" val="2071659135"/>
                    </a:ext>
                  </a:extLst>
                </a:gridCol>
                <a:gridCol w="9069181">
                  <a:extLst>
                    <a:ext uri="{9D8B030D-6E8A-4147-A177-3AD203B41FA5}">
                      <a16:colId xmlns:a16="http://schemas.microsoft.com/office/drawing/2014/main" val="3774191063"/>
                    </a:ext>
                  </a:extLst>
                </a:gridCol>
              </a:tblGrid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chính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747389"/>
                  </a:ext>
                </a:extLst>
              </a:tr>
              <a:tr h="1005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Bà mẹ ướm chân – thụ thai, 12 tháng mới sinh; cậu bé lên ba không nói, cười, đi, đặt đâu nằm đấy.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43204"/>
                  </a:ext>
                </a:extLst>
              </a:tr>
              <a:tr h="8157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no,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84515"/>
                  </a:ext>
                </a:extLst>
              </a:tr>
              <a:tr h="1692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trượng</a:t>
                      </a:r>
                      <a:endParaRPr lang="en-VN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phun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endParaRPr lang="en-VN" sz="24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Roi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gãy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bèn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nhổ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quật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giặc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26482"/>
                  </a:ext>
                </a:extLst>
              </a:tr>
              <a:tr h="997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V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đỉnh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cởi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0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5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pic>
        <p:nvPicPr>
          <p:cNvPr id="12" name="Picture 2" descr="F:\未标题-1.png">
            <a:extLst>
              <a:ext uri="{FF2B5EF4-FFF2-40B4-BE49-F238E27FC236}">
                <a16:creationId xmlns:a16="http://schemas.microsoft.com/office/drawing/2014/main" id="{B1D77C4F-FB3C-8E43-8BF7-115FF5C4F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7F2E99B-5D83-4442-ADE1-CD9C32D9AB30}"/>
              </a:ext>
            </a:extLst>
          </p:cNvPr>
          <p:cNvSpPr txBox="1">
            <a:spLocks/>
          </p:cNvSpPr>
          <p:nvPr/>
        </p:nvSpPr>
        <p:spPr>
          <a:xfrm>
            <a:off x="838200" y="642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14" name="椭圆形标注 47">
            <a:extLst>
              <a:ext uri="{FF2B5EF4-FFF2-40B4-BE49-F238E27FC236}">
                <a16:creationId xmlns:a16="http://schemas.microsoft.com/office/drawing/2014/main" id="{7E64E937-285E-C142-BA59-1F23BD0BD4A3}"/>
              </a:ext>
            </a:extLst>
          </p:cNvPr>
          <p:cNvSpPr/>
          <p:nvPr/>
        </p:nvSpPr>
        <p:spPr>
          <a:xfrm>
            <a:off x="2334452" y="1367199"/>
            <a:ext cx="4676274" cy="2929438"/>
          </a:xfrm>
          <a:prstGeom prst="wedgeEllipseCallout">
            <a:avLst>
              <a:gd name="adj1" fmla="val 70513"/>
              <a:gd name="adj2" fmla="val 3212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Thánh Gióng đã nói gì với mẹ và sứ giả? Vì sao nghe Gióng nói, sứ giả vừa kinh ngạc, vừa mừng rõ?</a:t>
            </a:r>
          </a:p>
        </p:txBody>
      </p:sp>
      <p:sp>
        <p:nvSpPr>
          <p:cNvPr id="15" name="椭圆形标注 48">
            <a:extLst>
              <a:ext uri="{FF2B5EF4-FFF2-40B4-BE49-F238E27FC236}">
                <a16:creationId xmlns:a16="http://schemas.microsoft.com/office/drawing/2014/main" id="{83752F49-51EA-4041-9133-829BD5557C89}"/>
              </a:ext>
            </a:extLst>
          </p:cNvPr>
          <p:cNvSpPr/>
          <p:nvPr/>
        </p:nvSpPr>
        <p:spPr>
          <a:xfrm>
            <a:off x="1187442" y="4187827"/>
            <a:ext cx="3761549" cy="2605948"/>
          </a:xfrm>
          <a:prstGeom prst="wedgeEllipseCallout">
            <a:avLst>
              <a:gd name="adj1" fmla="val 117208"/>
              <a:gd name="adj2" fmla="val -4798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phân biệt lời của người kể chuyện và lời nhân vật?</a:t>
            </a:r>
          </a:p>
        </p:txBody>
      </p:sp>
    </p:spTree>
    <p:extLst>
      <p:ext uri="{BB962C8B-B14F-4D97-AF65-F5344CB8AC3E}">
        <p14:creationId xmlns:p14="http://schemas.microsoft.com/office/powerpoint/2010/main" val="3589283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F8AAABF-193E-4661-945E-C429586E1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4B28228-B645-8140-86CE-FAE489E3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006A157-4A10-054F-B342-148A3DFD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A44B06-9A4D-D242-B6A7-D08C823F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VN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2DF87-6F61-2341-ADAC-36931587EAB7}"/>
              </a:ext>
            </a:extLst>
          </p:cNvPr>
          <p:cNvSpPr txBox="1"/>
          <p:nvPr/>
        </p:nvSpPr>
        <p:spPr>
          <a:xfrm>
            <a:off x="7772400" y="1969030"/>
            <a:ext cx="4154783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Sứ giả vừa kinh ngạc vừa mừng rỡ: lời nói tình nguyện đánh giặc cứu nước lại là của cậu bé 3 tuổi; tìm được người đánh giặc cứu nước, hoàn thành nhiệm vụ.</a:t>
            </a:r>
          </a:p>
        </p:txBody>
      </p:sp>
    </p:spTree>
    <p:extLst>
      <p:ext uri="{BB962C8B-B14F-4D97-AF65-F5344CB8AC3E}">
        <p14:creationId xmlns:p14="http://schemas.microsoft.com/office/powerpoint/2010/main" val="269433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F8AAABF-193E-4661-945E-C429586E1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6891187" cy="5546414"/>
          </a:xfrm>
          <a:prstGeom prst="rect">
            <a:avLst/>
          </a:prstGeom>
          <a:solidFill>
            <a:schemeClr val="bg1">
              <a:alpha val="20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9218" name="Picture 2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4B28228-B645-8140-86CE-FAE489E3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87438"/>
            <a:ext cx="3113088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ách Truyện Cổ Tích Việt Nam Dành Cho Thiếu Nhi - Thánh Gióng - FAHASA.COM">
            <a:extLst>
              <a:ext uri="{FF2B5EF4-FFF2-40B4-BE49-F238E27FC236}">
                <a16:creationId xmlns:a16="http://schemas.microsoft.com/office/drawing/2014/main" id="{5006A157-4A10-054F-B342-148A3DFD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087438"/>
            <a:ext cx="3084513" cy="4657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A44B06-9A4D-D242-B6A7-D08C823F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804" y="643467"/>
            <a:ext cx="43353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VN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Lời của nhân vật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2DF87-6F61-2341-ADAC-36931587EAB7}"/>
              </a:ext>
            </a:extLst>
          </p:cNvPr>
          <p:cNvSpPr txBox="1"/>
          <p:nvPr/>
        </p:nvSpPr>
        <p:spPr>
          <a:xfrm>
            <a:off x="7772400" y="1969030"/>
            <a:ext cx="415478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6A2C-D662-DA4C-878D-B520604F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554" y="97997"/>
            <a:ext cx="10982646" cy="1325563"/>
          </a:xfrm>
        </p:spPr>
        <p:txBody>
          <a:bodyPr>
            <a:norm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9B0A51AB-23EE-9C43-B657-DF8D06CF9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23783"/>
              </p:ext>
            </p:extLst>
          </p:nvPr>
        </p:nvGraphicFramePr>
        <p:xfrm>
          <a:off x="452063" y="1345915"/>
          <a:ext cx="11100800" cy="486265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550400">
                  <a:extLst>
                    <a:ext uri="{9D8B030D-6E8A-4147-A177-3AD203B41FA5}">
                      <a16:colId xmlns:a16="http://schemas.microsoft.com/office/drawing/2014/main" val="1385242358"/>
                    </a:ext>
                  </a:extLst>
                </a:gridCol>
                <a:gridCol w="5550400">
                  <a:extLst>
                    <a:ext uri="{9D8B030D-6E8A-4147-A177-3AD203B41FA5}">
                      <a16:colId xmlns:a16="http://schemas.microsoft.com/office/drawing/2014/main" val="1312830320"/>
                    </a:ext>
                  </a:extLst>
                </a:gridCol>
              </a:tblGrid>
              <a:tr h="965770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khi Thánh Gióng ra trận đuổi đánh giặc Ân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và sau khi Thánh Gióng ra trận đuổi đánh giặc Ân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25225"/>
                  </a:ext>
                </a:extLst>
              </a:tr>
              <a:tr h="1671841"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652442"/>
                  </a:ext>
                </a:extLst>
              </a:tr>
              <a:tr h="1671841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tình cảm, cảm xúc: ………………………………………………………………………………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2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53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6A2C-D662-DA4C-878D-B520604F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325371"/>
            <a:ext cx="11197298" cy="1325563"/>
          </a:xfrm>
        </p:spPr>
        <p:txBody>
          <a:bodyPr>
            <a:noAutofit/>
          </a:bodyPr>
          <a:lstStyle/>
          <a:p>
            <a:r>
              <a:rPr lang="en-V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 của tác giả dân gian dành cho nhân vật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770B6-4ADE-B041-A58B-260271E0FFC7}"/>
              </a:ext>
            </a:extLst>
          </p:cNvPr>
          <p:cNvSpPr txBox="1"/>
          <p:nvPr/>
        </p:nvSpPr>
        <p:spPr>
          <a:xfrm>
            <a:off x="381802" y="2978431"/>
            <a:ext cx="2189747" cy="13075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xưng gọi nhân vật</a:t>
            </a:r>
            <a:endParaRPr lang="en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EC549-DA1E-6545-BE3C-F45732063786}"/>
              </a:ext>
            </a:extLst>
          </p:cNvPr>
          <p:cNvSpPr txBox="1"/>
          <p:nvPr/>
        </p:nvSpPr>
        <p:spPr>
          <a:xfrm>
            <a:off x="3815408" y="2074571"/>
            <a:ext cx="4154783" cy="1307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ra trận: cậu bé, đứa trẻ, đứa bé</a:t>
            </a:r>
            <a:endParaRPr lang="en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7B7B2-F164-9740-98D8-AB277A2B1E69}"/>
              </a:ext>
            </a:extLst>
          </p:cNvPr>
          <p:cNvSpPr txBox="1"/>
          <p:nvPr/>
        </p:nvSpPr>
        <p:spPr>
          <a:xfrm>
            <a:off x="3815408" y="3838345"/>
            <a:ext cx="4154783" cy="19538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và sau khi ra trận: tráng sĩ, Phù Đổng Thiên Vương, Thánh Gióng.</a:t>
            </a:r>
            <a:endParaRPr lang="en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3BD796-0DF4-9B4E-A17B-64AD9397624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571549" y="2728340"/>
            <a:ext cx="1243859" cy="90386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BB57AB-C815-D349-9281-73CAAE29BB9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571548" y="3627721"/>
            <a:ext cx="1243860" cy="118755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6CA2B2-4771-9B41-9449-0614ED87552E}"/>
              </a:ext>
            </a:extLst>
          </p:cNvPr>
          <p:cNvCxnSpPr>
            <a:cxnSpLocks/>
          </p:cNvCxnSpPr>
          <p:nvPr/>
        </p:nvCxnSpPr>
        <p:spPr>
          <a:xfrm>
            <a:off x="7970191" y="2806445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B71782-519E-9843-9E89-B15801682E06}"/>
              </a:ext>
            </a:extLst>
          </p:cNvPr>
          <p:cNvCxnSpPr>
            <a:cxnSpLocks/>
          </p:cNvCxnSpPr>
          <p:nvPr/>
        </p:nvCxnSpPr>
        <p:spPr>
          <a:xfrm>
            <a:off x="7935608" y="4815279"/>
            <a:ext cx="86900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FA6664-8C1B-544A-A1C0-8334AA0A5A69}"/>
              </a:ext>
            </a:extLst>
          </p:cNvPr>
          <p:cNvSpPr txBox="1"/>
          <p:nvPr/>
        </p:nvSpPr>
        <p:spPr>
          <a:xfrm>
            <a:off x="8839200" y="2544835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Thân mật, trìu mến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16722-0AA5-DE4F-A9DA-E46E9F1D659A}"/>
              </a:ext>
            </a:extLst>
          </p:cNvPr>
          <p:cNvSpPr txBox="1"/>
          <p:nvPr/>
        </p:nvSpPr>
        <p:spPr>
          <a:xfrm>
            <a:off x="8804617" y="4524374"/>
            <a:ext cx="302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quý, ngợi ca</a:t>
            </a:r>
          </a:p>
        </p:txBody>
      </p:sp>
      <p:pic>
        <p:nvPicPr>
          <p:cNvPr id="12" name="图片 6152" descr="1-37">
            <a:extLst>
              <a:ext uri="{FF2B5EF4-FFF2-40B4-BE49-F238E27FC236}">
                <a16:creationId xmlns:a16="http://schemas.microsoft.com/office/drawing/2014/main" id="{5016BBA1-B0B6-7E42-9756-03794CCE7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81" y="4669852"/>
            <a:ext cx="1874644" cy="212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ánh Gióng » Truyện cổ tích | Truyện dân gian việt nam | Video ca nhạc hay  cho bé">
            <a:extLst>
              <a:ext uri="{FF2B5EF4-FFF2-40B4-BE49-F238E27FC236}">
                <a16:creationId xmlns:a16="http://schemas.microsoft.com/office/drawing/2014/main" id="{C88D91B5-1524-034D-B364-6B3EE666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3" y="1527008"/>
            <a:ext cx="62357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FD3C3D-0E6C-7C42-A274-22B69A9C5D6E}"/>
              </a:ext>
            </a:extLst>
          </p:cNvPr>
          <p:cNvSpPr txBox="1"/>
          <p:nvPr/>
        </p:nvSpPr>
        <p:spPr>
          <a:xfrm>
            <a:off x="6935870" y="1527008"/>
            <a:ext cx="48527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E9E46B-D082-3241-A719-05E7D7A7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5845965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70105-E232-104C-B9A0-0BE0744725EC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ô phải trả lời chứ, sao lại mắng bạn ấy?” - Tuổi Trẻ Online">
            <a:extLst>
              <a:ext uri="{FF2B5EF4-FFF2-40B4-BE49-F238E27FC236}">
                <a16:creationId xmlns:a16="http://schemas.microsoft.com/office/drawing/2014/main" id="{7D03FB72-2A1F-7C4C-8A07-AB001F922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r="15662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3EE81F-26A6-C844-A651-C8A64F11E4C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20546" y="1035728"/>
            <a:ext cx="10550907" cy="5571065"/>
            <a:chOff x="0" y="0"/>
            <a:chExt cx="11350" cy="59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A865D5-3607-3E43-AE16-C1F423F1BA22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" y="25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A cartoon of a person riding a horse&#10;&#10;Description automatically generated with low confidence">
              <a:extLst>
                <a:ext uri="{FF2B5EF4-FFF2-40B4-BE49-F238E27FC236}">
                  <a16:creationId xmlns:a16="http://schemas.microsoft.com/office/drawing/2014/main" id="{A91E9D51-B8A8-924C-B0D1-AA5950D26545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" y="25"/>
              <a:ext cx="2763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8E21B829-2F05-B741-BAA2-E4A13268048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327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FCAC6C43-BD6F-7140-8DC2-41FAE633478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940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14967-125D-A144-B2D3-41844F5772E6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0" y="0"/>
              <a:ext cx="2670" cy="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3859B4-C1E5-0D4B-A86B-1E9F9250E432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00"/>
              <a:ext cx="2758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 group of dolls&#10;&#10;Description automatically generated with low confidence">
              <a:extLst>
                <a:ext uri="{FF2B5EF4-FFF2-40B4-BE49-F238E27FC236}">
                  <a16:creationId xmlns:a16="http://schemas.microsoft.com/office/drawing/2014/main" id="{36788729-AAC4-3943-BE4C-123ADE8FBC50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" y="3200"/>
              <a:ext cx="2853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23292F-A061-FA42-B755-1CFB54F5C97B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" y="3200"/>
              <a:ext cx="279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49FD09-FC62-F445-A61F-7580DCA0E961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7" y="3200"/>
              <a:ext cx="2650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EA5FD1C2-0858-404F-BFA8-22276F10F081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853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415746A2-D35F-B146-9D25-4824E3C8D06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599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177641E9-ACD8-4844-8FBC-24FB6A309179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4107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AutoShape 17">
              <a:extLst>
                <a:ext uri="{FF2B5EF4-FFF2-40B4-BE49-F238E27FC236}">
                  <a16:creationId xmlns:a16="http://schemas.microsoft.com/office/drawing/2014/main" id="{6C3576B1-7F2C-444E-8C33-9F3B9F8D069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6720" y="5584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DD60436-0A20-5F4B-9D2F-E88DFACA04C7}"/>
                </a:ext>
              </a:extLst>
            </p:cNvPr>
            <p:cNvPicPr>
              <a:picLocks noChangeAspect="1" noEditPoint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0"/>
              <a:ext cx="2758" cy="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FD09787B-B37D-1047-8100-28CD869A143A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9789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9777FE90-DA8B-7344-9513-1E9D5B4C9F7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1333" y="2381"/>
              <a:ext cx="480" cy="40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mpd="sng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CBB61ED-583A-844D-9014-6DF8171C8AF9}"/>
              </a:ext>
            </a:extLst>
          </p:cNvPr>
          <p:cNvSpPr txBox="1"/>
          <p:nvPr/>
        </p:nvSpPr>
        <p:spPr>
          <a:xfrm>
            <a:off x="1099382" y="56544"/>
            <a:ext cx="9267179" cy="80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Sắp xếp lại theo đúng thứ tự</a:t>
            </a:r>
            <a:endParaRPr lang="en-VN" sz="3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2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3CBF8-76AE-C140-A5BC-419E9F33AD2F}"/>
              </a:ext>
            </a:extLst>
          </p:cNvPr>
          <p:cNvSpPr txBox="1"/>
          <p:nvPr/>
        </p:nvSpPr>
        <p:spPr>
          <a:xfrm>
            <a:off x="0" y="0"/>
            <a:ext cx="12125241" cy="96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1857DB-E527-F34C-A43D-6D844B1DE40B}"/>
              </a:ext>
            </a:extLst>
          </p:cNvPr>
          <p:cNvSpPr txBox="1"/>
          <p:nvPr/>
        </p:nvSpPr>
        <p:spPr>
          <a:xfrm>
            <a:off x="770021" y="747768"/>
            <a:ext cx="11044989" cy="5362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(f) Nghe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78536-57B9-4C47-B7E0-6DD71C041A41}"/>
              </a:ext>
            </a:extLst>
          </p:cNvPr>
          <p:cNvSpPr txBox="1"/>
          <p:nvPr/>
        </p:nvSpPr>
        <p:spPr>
          <a:xfrm>
            <a:off x="288758" y="5975106"/>
            <a:ext cx="11526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→ h → a → c → f → d → k → g → </a:t>
            </a:r>
            <a:r>
              <a:rPr lang="en-US" sz="4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e</a:t>
            </a:r>
            <a:endParaRPr lang="en-VN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1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>
            <a:extLst>
              <a:ext uri="{FF2B5EF4-FFF2-40B4-BE49-F238E27FC236}">
                <a16:creationId xmlns:a16="http://schemas.microsoft.com/office/drawing/2014/main" id="{6904A37A-B148-9D46-A7B4-D9EE38556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云形标注 5">
            <a:extLst>
              <a:ext uri="{FF2B5EF4-FFF2-40B4-BE49-F238E27FC236}">
                <a16:creationId xmlns:a16="http://schemas.microsoft.com/office/drawing/2014/main" id="{1944BC99-40D5-6F40-B87D-F22ECACC2D98}"/>
              </a:ext>
            </a:extLst>
          </p:cNvPr>
          <p:cNvSpPr/>
          <p:nvPr/>
        </p:nvSpPr>
        <p:spPr>
          <a:xfrm flipH="1">
            <a:off x="3846296" y="413657"/>
            <a:ext cx="7700336" cy="5360126"/>
          </a:xfrm>
          <a:prstGeom prst="cloudCallout">
            <a:avLst>
              <a:gd name="adj1" fmla="val 60701"/>
              <a:gd name="adj2" fmla="val 464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hoá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Nam,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“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tứ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bất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tử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”.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ai?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vị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phỏng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đoán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vì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sao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họ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phong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là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Thánh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FCB559-6016-5542-B852-DFDEB46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Đức Thánh Gióng - Truyền thuyết Việt Nam">
            <a:extLst>
              <a:ext uri="{FF2B5EF4-FFF2-40B4-BE49-F238E27FC236}">
                <a16:creationId xmlns:a16="http://schemas.microsoft.com/office/drawing/2014/main" id="{071F194D-B546-664E-B625-B7E359652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-1" b="-1"/>
          <a:stretch/>
        </p:blipFill>
        <p:spPr bwMode="auto">
          <a:xfrm>
            <a:off x="545238" y="858525"/>
            <a:ext cx="7608304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80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244" descr="23">
            <a:extLst>
              <a:ext uri="{FF2B5EF4-FFF2-40B4-BE49-F238E27FC236}">
                <a16:creationId xmlns:a16="http://schemas.microsoft.com/office/drawing/2014/main" id="{3E1B6486-9E83-1A46-A3EA-45A905FC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390"/>
            <a:ext cx="6450198" cy="6328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1CF4D6-F9CB-3F4D-899C-3CC56AFC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342" y="1606318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b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C0FF2A-DF14-AB4F-8C63-97FA3938CC7F}"/>
              </a:ext>
            </a:extLst>
          </p:cNvPr>
          <p:cNvSpPr txBox="1"/>
          <p:nvPr/>
        </p:nvSpPr>
        <p:spPr>
          <a:xfrm>
            <a:off x="6618640" y="318837"/>
            <a:ext cx="5344860" cy="6220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3732" descr="PPT素材-12">
            <a:extLst>
              <a:ext uri="{FF2B5EF4-FFF2-40B4-BE49-F238E27FC236}">
                <a16:creationId xmlns:a16="http://schemas.microsoft.com/office/drawing/2014/main" id="{39BD3EB5-B3BC-C54A-B024-EF0A784D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4540" y="-541724"/>
            <a:ext cx="12592094" cy="78899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73734" descr="PPT素材-18">
            <a:extLst>
              <a:ext uri="{FF2B5EF4-FFF2-40B4-BE49-F238E27FC236}">
                <a16:creationId xmlns:a16="http://schemas.microsoft.com/office/drawing/2014/main" id="{F196716F-2CE9-184C-97D2-73FED49F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554" y="3819064"/>
            <a:ext cx="3726000" cy="3205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6D8950-2639-2B45-AD06-60304CCA56D2}"/>
              </a:ext>
            </a:extLst>
          </p:cNvPr>
          <p:cNvSpPr/>
          <p:nvPr/>
        </p:nvSpPr>
        <p:spPr>
          <a:xfrm>
            <a:off x="3023935" y="1872121"/>
            <a:ext cx="640882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”,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truyền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chống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giặc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ngoại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xâm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ta? Theo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6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đất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chưa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đóng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5DBF1-AD1A-F543-9FCA-D3257471C4AE}"/>
              </a:ext>
            </a:extLst>
          </p:cNvPr>
          <p:cNvSpPr txBox="1"/>
          <p:nvPr/>
        </p:nvSpPr>
        <p:spPr>
          <a:xfrm rot="19583528">
            <a:off x="433138" y="1778952"/>
            <a:ext cx="283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</p:spTree>
    <p:extLst>
      <p:ext uri="{BB962C8B-B14F-4D97-AF65-F5344CB8AC3E}">
        <p14:creationId xmlns:p14="http://schemas.microsoft.com/office/powerpoint/2010/main" val="26806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9">
            <a:extLst>
              <a:ext uri="{FF2B5EF4-FFF2-40B4-BE49-F238E27FC236}">
                <a16:creationId xmlns:a16="http://schemas.microsoft.com/office/drawing/2014/main" id="{D4F54FBC-C162-804A-81EE-64709CDCE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31771" y="5332115"/>
            <a:ext cx="2751437" cy="16208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8EAD9D-634E-1F4C-884F-97077588B6FD}"/>
              </a:ext>
            </a:extLst>
          </p:cNvPr>
          <p:cNvSpPr txBox="1">
            <a:spLocks/>
          </p:cNvSpPr>
          <p:nvPr/>
        </p:nvSpPr>
        <p:spPr>
          <a:xfrm>
            <a:off x="421223" y="2877285"/>
            <a:ext cx="2469624" cy="7650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5CC3CF-52CE-D542-8E3A-A6E9C735115C}"/>
              </a:ext>
            </a:extLst>
          </p:cNvPr>
          <p:cNvSpPr/>
          <p:nvPr/>
        </p:nvSpPr>
        <p:spPr>
          <a:xfrm>
            <a:off x="3320716" y="69963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AAD0BBC-E71B-FE46-B4BC-44703063BF52}"/>
              </a:ext>
            </a:extLst>
          </p:cNvPr>
          <p:cNvSpPr/>
          <p:nvPr/>
        </p:nvSpPr>
        <p:spPr>
          <a:xfrm>
            <a:off x="3320716" y="222544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F69C401-8FB9-744F-A9EE-01E7C6BED033}"/>
              </a:ext>
            </a:extLst>
          </p:cNvPr>
          <p:cNvSpPr/>
          <p:nvPr/>
        </p:nvSpPr>
        <p:spPr>
          <a:xfrm>
            <a:off x="3320716" y="3751247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Tinh thần đoàn kết của nhân dân ta.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F747BC-0F61-EF46-8972-510F5004D9E7}"/>
              </a:ext>
            </a:extLst>
          </p:cNvPr>
          <p:cNvSpPr/>
          <p:nvPr/>
        </p:nvSpPr>
        <p:spPr>
          <a:xfrm>
            <a:off x="3320716" y="5277052"/>
            <a:ext cx="8229600" cy="1130968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cần có đóng góp thiết thực cho đất nước, người nhỏ làm việc nhỏ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40">
            <a:extLst>
              <a:ext uri="{FF2B5EF4-FFF2-40B4-BE49-F238E27FC236}">
                <a16:creationId xmlns:a16="http://schemas.microsoft.com/office/drawing/2014/main" id="{62CE25E0-DD12-1B48-A311-D7EA848F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3" y="64162"/>
            <a:ext cx="1660358" cy="1660358"/>
          </a:xfrm>
          <a:prstGeom prst="rect">
            <a:avLst/>
          </a:prstGeom>
        </p:spPr>
      </p:pic>
      <p:grpSp>
        <p:nvGrpSpPr>
          <p:cNvPr id="10" name="组合 107">
            <a:extLst>
              <a:ext uri="{FF2B5EF4-FFF2-40B4-BE49-F238E27FC236}">
                <a16:creationId xmlns:a16="http://schemas.microsoft.com/office/drawing/2014/main" id="{098E5F7A-7A33-2A4D-9186-882EE8BD22BD}"/>
              </a:ext>
            </a:extLst>
          </p:cNvPr>
          <p:cNvGrpSpPr/>
          <p:nvPr/>
        </p:nvGrpSpPr>
        <p:grpSpPr>
          <a:xfrm>
            <a:off x="840421" y="4170547"/>
            <a:ext cx="1405279" cy="2687453"/>
            <a:chOff x="181346" y="1761375"/>
            <a:chExt cx="1517253" cy="2901593"/>
          </a:xfrm>
        </p:grpSpPr>
        <p:pic>
          <p:nvPicPr>
            <p:cNvPr id="11" name="图片 17">
              <a:extLst>
                <a:ext uri="{FF2B5EF4-FFF2-40B4-BE49-F238E27FC236}">
                  <a16:creationId xmlns:a16="http://schemas.microsoft.com/office/drawing/2014/main" id="{E2123B41-83D7-2143-91F2-8A21D92B4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8">
              <a:extLst>
                <a:ext uri="{FF2B5EF4-FFF2-40B4-BE49-F238E27FC236}">
                  <a16:creationId xmlns:a16="http://schemas.microsoft.com/office/drawing/2014/main" id="{BC46E19C-29C7-4941-BF87-A1FE38F8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9">
              <a:extLst>
                <a:ext uri="{FF2B5EF4-FFF2-40B4-BE49-F238E27FC236}">
                  <a16:creationId xmlns:a16="http://schemas.microsoft.com/office/drawing/2014/main" id="{D320825A-3B80-6348-B013-39D71988F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086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1D945894-FA37-6C45-9BB8-57DE5722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9" name="图片 4">
            <a:extLst>
              <a:ext uri="{FF2B5EF4-FFF2-40B4-BE49-F238E27FC236}">
                <a16:creationId xmlns:a16="http://schemas.microsoft.com/office/drawing/2014/main" id="{698869C2-6F5F-9C41-8E48-53A0499C9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44603C-483F-3B4D-A0E5-CA171F752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64082"/>
              </p:ext>
            </p:extLst>
          </p:nvPr>
        </p:nvGraphicFramePr>
        <p:xfrm>
          <a:off x="1214296" y="794073"/>
          <a:ext cx="9424738" cy="34978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12369">
                  <a:extLst>
                    <a:ext uri="{9D8B030D-6E8A-4147-A177-3AD203B41FA5}">
                      <a16:colId xmlns:a16="http://schemas.microsoft.com/office/drawing/2014/main" val="3952061024"/>
                    </a:ext>
                  </a:extLst>
                </a:gridCol>
                <a:gridCol w="4712369">
                  <a:extLst>
                    <a:ext uri="{9D8B030D-6E8A-4147-A177-3AD203B41FA5}">
                      <a16:colId xmlns:a16="http://schemas.microsoft.com/office/drawing/2014/main" val="1402934679"/>
                    </a:ext>
                  </a:extLst>
                </a:gridCol>
              </a:tblGrid>
              <a:tr h="127279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</a:t>
                      </a:r>
                    </a:p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nắm chắc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điều em </a:t>
                      </a:r>
                    </a:p>
                    <a:p>
                      <a:pPr algn="ctr"/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 băn khoăn</a:t>
                      </a: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333859"/>
                  </a:ext>
                </a:extLst>
              </a:tr>
              <a:tr h="657786"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528368"/>
                  </a:ext>
                </a:extLst>
              </a:tr>
            </a:tbl>
          </a:graphicData>
        </a:graphic>
      </p:graphicFrame>
      <p:pic>
        <p:nvPicPr>
          <p:cNvPr id="5" name="图片 3">
            <a:extLst>
              <a:ext uri="{FF2B5EF4-FFF2-40B4-BE49-F238E27FC236}">
                <a16:creationId xmlns:a16="http://schemas.microsoft.com/office/drawing/2014/main" id="{B4A34C2A-64CD-224C-991B-0203C812FE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0" y="4208301"/>
            <a:ext cx="4812632" cy="2596916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id="{F8321587-A3ED-1E42-826A-1C701612F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7" name="图片 50">
            <a:extLst>
              <a:ext uri="{FF2B5EF4-FFF2-40B4-BE49-F238E27FC236}">
                <a16:creationId xmlns:a16="http://schemas.microsoft.com/office/drawing/2014/main" id="{DA797B39-AE00-634B-9D4B-1EDFF5BEFD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39236" y="-41007"/>
            <a:ext cx="1121694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3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Nam Định đăng cai Hội khỏe Phù Đổng toàn quốc lần thứ X">
            <a:extLst>
              <a:ext uri="{FF2B5EF4-FFF2-40B4-BE49-F238E27FC236}">
                <a16:creationId xmlns:a16="http://schemas.microsoft.com/office/drawing/2014/main" id="{5CE7469E-BAD2-B847-9E0E-E609BFA84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 r="-2" b="856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Thi đấu các môn thể thao tại Hội khỏe Phù Đổng tỉnh Ninh Bình lần thứ VII |  baoninhbinh.org.vn">
            <a:extLst>
              <a:ext uri="{FF2B5EF4-FFF2-40B4-BE49-F238E27FC236}">
                <a16:creationId xmlns:a16="http://schemas.microsoft.com/office/drawing/2014/main" id="{A08CB36E-8407-A94F-AE70-2E3625392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3" r="-2" b="9753"/>
          <a:stretch/>
        </p:blipFill>
        <p:spPr bwMode="auto">
          <a:xfrm flipH="1"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8378CA9-1A87-3344-9F4E-85C8978173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1" t="2280" r="3639" b="61383"/>
          <a:stretch/>
        </p:blipFill>
        <p:spPr>
          <a:xfrm flipH="1">
            <a:off x="848623" y="583244"/>
            <a:ext cx="5369446" cy="5418386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410630DB-6A59-DF4E-81C7-71929358A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783" y="4354169"/>
            <a:ext cx="2526342" cy="2526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682BAE-9FBE-E241-9C16-9F94D27765B6}"/>
              </a:ext>
            </a:extLst>
          </p:cNvPr>
          <p:cNvSpPr/>
          <p:nvPr/>
        </p:nvSpPr>
        <p:spPr>
          <a:xfrm>
            <a:off x="1963727" y="1806047"/>
            <a:ext cx="3139238" cy="22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4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0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9461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9458" name="Picture 2" descr="Thank you - MBSunnyTower.info">
            <a:extLst>
              <a:ext uri="{FF2B5EF4-FFF2-40B4-BE49-F238E27FC236}">
                <a16:creationId xmlns:a16="http://schemas.microsoft.com/office/drawing/2014/main" id="{740B5077-4CCD-774E-8EBE-D651A8EF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r="2" b="2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0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2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Phù Đổng Thiên Vương | Sáng Tạo">
            <a:extLst>
              <a:ext uri="{FF2B5EF4-FFF2-40B4-BE49-F238E27FC236}">
                <a16:creationId xmlns:a16="http://schemas.microsoft.com/office/drawing/2014/main" id="{4E7B5DB8-91E7-004B-B1BD-350BCB379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43" y="487090"/>
            <a:ext cx="2836733" cy="27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8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Sự Tích Thánh Mẫu Liễu Hạnh - Blog Tứ Phủ">
            <a:extLst>
              <a:ext uri="{FF2B5EF4-FFF2-40B4-BE49-F238E27FC236}">
                <a16:creationId xmlns:a16="http://schemas.microsoft.com/office/drawing/2014/main" id="{44A1739C-7836-1E47-B48C-A9C9447AB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669" y="3603670"/>
            <a:ext cx="2116652" cy="282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vị thánh được tôn thờ và các di vật. - Di tích lịch sử huyện Thanh  Thủy">
            <a:extLst>
              <a:ext uri="{FF2B5EF4-FFF2-40B4-BE49-F238E27FC236}">
                <a16:creationId xmlns:a16="http://schemas.microsoft.com/office/drawing/2014/main" id="{98C58689-DE12-3C47-B315-0114F1465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933797"/>
            <a:ext cx="3252903" cy="50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hử Đồng Tử – Wikipedia tiếng Việt">
            <a:extLst>
              <a:ext uri="{FF2B5EF4-FFF2-40B4-BE49-F238E27FC236}">
                <a16:creationId xmlns:a16="http://schemas.microsoft.com/office/drawing/2014/main" id="{E1B972BC-D837-F64E-9C5C-E162970A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1184886"/>
            <a:ext cx="3252903" cy="45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1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290527" y="1580176"/>
            <a:ext cx="2508554" cy="2048256"/>
            <a:chOff x="3290527" y="1580176"/>
            <a:chExt cx="2508554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290527" y="1580176"/>
              <a:ext cx="2508554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3813900" y="1831808"/>
              <a:ext cx="1707111" cy="144655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Trò</a:t>
              </a:r>
              <a:r>
                <a:rPr lang="en-US" altLang="zh-CN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方正姚体" panose="02010601030101010101" pitchFamily="2" charset="-122"/>
                  <a:cs typeface="Times New Roman" panose="02020603050405020304" pitchFamily="18" charset="0"/>
                </a:rPr>
                <a:t>chơi</a:t>
              </a:r>
              <a:endParaRPr lang="zh-CN" alt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502149" y="2605628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804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TINH THẦN</a:t>
            </a:r>
          </a:p>
          <a:p>
            <a:pPr algn="ctr" defTabSz="1218804">
              <a:defRPr/>
            </a:pPr>
            <a:r>
              <a:rPr lang="vi-VN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ĐỒNG ĐỘI</a:t>
            </a:r>
            <a:endParaRPr lang="zh-CN" altLang="en-US" sz="3600" b="1" kern="0" dirty="0">
              <a:solidFill>
                <a:schemeClr val="bg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7" name="Picture 2" descr="F:\未标题-1.png">
            <a:extLst>
              <a:ext uri="{FF2B5EF4-FFF2-40B4-BE49-F238E27FC236}">
                <a16:creationId xmlns:a16="http://schemas.microsoft.com/office/drawing/2014/main" id="{6904A37A-B148-9D46-A7B4-D9EE38556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257543" y="2456545"/>
            <a:ext cx="3331210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9" name="云形标注 5">
            <a:extLst>
              <a:ext uri="{FF2B5EF4-FFF2-40B4-BE49-F238E27FC236}">
                <a16:creationId xmlns:a16="http://schemas.microsoft.com/office/drawing/2014/main" id="{C060C57D-F79A-EC43-9D9E-00E414F184E3}"/>
              </a:ext>
            </a:extLst>
          </p:cNvPr>
          <p:cNvSpPr/>
          <p:nvPr/>
        </p:nvSpPr>
        <p:spPr>
          <a:xfrm flipH="1">
            <a:off x="3846295" y="413657"/>
            <a:ext cx="7030251" cy="4687732"/>
          </a:xfrm>
          <a:prstGeom prst="cloudCallout">
            <a:avLst>
              <a:gd name="adj1" fmla="val 61728"/>
              <a:gd name="adj2" fmla="val 5572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gian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tài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năng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đó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thân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tinh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thần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chống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giặc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giữ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nước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032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49" name="图片 50">
            <a:extLst>
              <a:ext uri="{FF2B5EF4-FFF2-40B4-BE49-F238E27FC236}">
                <a16:creationId xmlns:a16="http://schemas.microsoft.com/office/drawing/2014/main" id="{F8B766B5-6523-104C-AA11-3100D7C234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534"/>
            <a:ext cx="11216940" cy="1414395"/>
          </a:xfrm>
          <a:prstGeom prst="rect">
            <a:avLst/>
          </a:prstGeom>
        </p:spPr>
      </p:pic>
      <p:sp>
        <p:nvSpPr>
          <p:cNvPr id="10" name="椭圆形标注 47">
            <a:extLst>
              <a:ext uri="{FF2B5EF4-FFF2-40B4-BE49-F238E27FC236}">
                <a16:creationId xmlns:a16="http://schemas.microsoft.com/office/drawing/2014/main" id="{0CEB8727-5C04-6144-8A3E-B12D435A26EE}"/>
              </a:ext>
            </a:extLst>
          </p:cNvPr>
          <p:cNvSpPr/>
          <p:nvPr/>
        </p:nvSpPr>
        <p:spPr>
          <a:xfrm>
            <a:off x="2953610" y="312821"/>
            <a:ext cx="3984600" cy="2908635"/>
          </a:xfrm>
          <a:prstGeom prst="wedgeEllipseCallout">
            <a:avLst>
              <a:gd name="adj1" fmla="val 60669"/>
              <a:gd name="adj2" fmla="val 5264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nghĩ thế nào về hình ảnh một cậu bé ba tuổi bống nhiên trở thành tráng sĩ?</a:t>
            </a:r>
          </a:p>
        </p:txBody>
      </p:sp>
      <p:sp>
        <p:nvSpPr>
          <p:cNvPr id="11" name="椭圆形标注 48">
            <a:extLst>
              <a:ext uri="{FF2B5EF4-FFF2-40B4-BE49-F238E27FC236}">
                <a16:creationId xmlns:a16="http://schemas.microsoft.com/office/drawing/2014/main" id="{BA8078EC-218D-7A45-B0B7-F8BAA2F80C4E}"/>
              </a:ext>
            </a:extLst>
          </p:cNvPr>
          <p:cNvSpPr/>
          <p:nvPr/>
        </p:nvSpPr>
        <p:spPr>
          <a:xfrm>
            <a:off x="922747" y="2625891"/>
            <a:ext cx="3492232" cy="3228583"/>
          </a:xfrm>
          <a:prstGeom prst="wedgeEllipseCallout">
            <a:avLst>
              <a:gd name="adj1" fmla="val 144380"/>
              <a:gd name="adj2" fmla="val -1170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tác giả dân gian muốn thể hiện điều gì qua hình ảnh ấy?</a:t>
            </a:r>
          </a:p>
        </p:txBody>
      </p:sp>
      <p:pic>
        <p:nvPicPr>
          <p:cNvPr id="12" name="Picture 2" descr="F:\未标题-1.png">
            <a:extLst>
              <a:ext uri="{FF2B5EF4-FFF2-40B4-BE49-F238E27FC236}">
                <a16:creationId xmlns:a16="http://schemas.microsoft.com/office/drawing/2014/main" id="{B1D77C4F-FB3C-8E43-8BF7-115FF5C4F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 flipH="1">
            <a:off x="7507705" y="2372324"/>
            <a:ext cx="3058484" cy="448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38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439" y="1105739"/>
            <a:ext cx="7721070" cy="247958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93619" y="-22359"/>
            <a:ext cx="2091119" cy="1547971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sp>
        <p:nvSpPr>
          <p:cNvPr id="110" name="Title 3">
            <a:extLst>
              <a:ext uri="{FF2B5EF4-FFF2-40B4-BE49-F238E27FC236}">
                <a16:creationId xmlns:a16="http://schemas.microsoft.com/office/drawing/2014/main" id="{52EFB1AC-B096-FD44-A2B0-DAFFCF9394B0}"/>
              </a:ext>
            </a:extLst>
          </p:cNvPr>
          <p:cNvSpPr txBox="1">
            <a:spLocks/>
          </p:cNvSpPr>
          <p:nvPr/>
        </p:nvSpPr>
        <p:spPr>
          <a:xfrm>
            <a:off x="3062481" y="1578502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VĂN BẢN</a:t>
            </a: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DA9B299B-B31D-104C-B43C-93F039FADA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696" y="3429000"/>
            <a:ext cx="5722263" cy="2918353"/>
          </a:xfrm>
          <a:prstGeom prst="rect">
            <a:avLst/>
          </a:prstGeom>
        </p:spPr>
      </p:pic>
      <p:pic>
        <p:nvPicPr>
          <p:cNvPr id="113" name="图片 32">
            <a:extLst>
              <a:ext uri="{FF2B5EF4-FFF2-40B4-BE49-F238E27FC236}">
                <a16:creationId xmlns:a16="http://schemas.microsoft.com/office/drawing/2014/main" id="{EADA6F0F-D66C-5D4E-8AD0-F518BA6A3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276" y="2598661"/>
            <a:ext cx="2637795" cy="3732730"/>
          </a:xfrm>
          <a:prstGeom prst="rect">
            <a:avLst/>
          </a:prstGeom>
        </p:spPr>
      </p:pic>
      <p:pic>
        <p:nvPicPr>
          <p:cNvPr id="114" name="图片 33">
            <a:extLst>
              <a:ext uri="{FF2B5EF4-FFF2-40B4-BE49-F238E27FC236}">
                <a16:creationId xmlns:a16="http://schemas.microsoft.com/office/drawing/2014/main" id="{D3C8E265-62CA-DF4A-A894-ADD736851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42" y="1680406"/>
            <a:ext cx="540000" cy="371250"/>
          </a:xfrm>
          <a:prstGeom prst="rect">
            <a:avLst/>
          </a:prstGeom>
        </p:spPr>
      </p:pic>
      <p:pic>
        <p:nvPicPr>
          <p:cNvPr id="115" name="图片 34">
            <a:extLst>
              <a:ext uri="{FF2B5EF4-FFF2-40B4-BE49-F238E27FC236}">
                <a16:creationId xmlns:a16="http://schemas.microsoft.com/office/drawing/2014/main" id="{49C1EE92-EFAF-B84F-ABB9-91A6B2526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3174" y="1761939"/>
            <a:ext cx="795054" cy="419612"/>
          </a:xfrm>
          <a:prstGeom prst="rect">
            <a:avLst/>
          </a:prstGeom>
        </p:spPr>
      </p:pic>
      <p:pic>
        <p:nvPicPr>
          <p:cNvPr id="116" name="图片 37">
            <a:extLst>
              <a:ext uri="{FF2B5EF4-FFF2-40B4-BE49-F238E27FC236}">
                <a16:creationId xmlns:a16="http://schemas.microsoft.com/office/drawing/2014/main" id="{715EA231-A8E5-774E-9C6B-6DE5DB1B1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672" y="1376234"/>
            <a:ext cx="540000" cy="37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80E0D-6A6C-B348-805E-06765F971A5F}"/>
              </a:ext>
            </a:extLst>
          </p:cNvPr>
          <p:cNvSpPr txBox="1">
            <a:spLocks/>
          </p:cNvSpPr>
          <p:nvPr/>
        </p:nvSpPr>
        <p:spPr>
          <a:xfrm>
            <a:off x="3509210" y="0"/>
            <a:ext cx="5173580" cy="15159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>
              <a:lnSpc>
                <a:spcPct val="17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“HÁI HOA DÂN CHỦ”</a:t>
            </a:r>
          </a:p>
        </p:txBody>
      </p:sp>
      <p:grpSp>
        <p:nvGrpSpPr>
          <p:cNvPr id="30" name="组合 18">
            <a:extLst>
              <a:ext uri="{FF2B5EF4-FFF2-40B4-BE49-F238E27FC236}">
                <a16:creationId xmlns:a16="http://schemas.microsoft.com/office/drawing/2014/main" id="{229E9C5E-2273-804C-BCE2-80648ADA24FB}"/>
              </a:ext>
            </a:extLst>
          </p:cNvPr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31" name="任意多边形 19">
              <a:extLst>
                <a:ext uri="{FF2B5EF4-FFF2-40B4-BE49-F238E27FC236}">
                  <a16:creationId xmlns:a16="http://schemas.microsoft.com/office/drawing/2014/main" id="{2EF972EA-B1D5-434F-98B8-FC34594DA63A}"/>
                </a:ext>
              </a:extLst>
            </p:cNvPr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4CB339F7-F5A8-DC40-A077-86EA6F2BFF0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组合 21">
            <a:extLst>
              <a:ext uri="{FF2B5EF4-FFF2-40B4-BE49-F238E27FC236}">
                <a16:creationId xmlns:a16="http://schemas.microsoft.com/office/drawing/2014/main" id="{1C099725-FD94-234E-8F01-4DA15AFECF74}"/>
              </a:ext>
            </a:extLst>
          </p:cNvPr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34" name="任意多边形 22">
              <a:extLst>
                <a:ext uri="{FF2B5EF4-FFF2-40B4-BE49-F238E27FC236}">
                  <a16:creationId xmlns:a16="http://schemas.microsoft.com/office/drawing/2014/main" id="{0443FE5F-0C04-DF41-9554-1B03FB5214C7}"/>
                </a:ext>
              </a:extLst>
            </p:cNvPr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EF8EF455-1B69-6F4D-87EA-4BBE7A25F3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24">
            <a:extLst>
              <a:ext uri="{FF2B5EF4-FFF2-40B4-BE49-F238E27FC236}">
                <a16:creationId xmlns:a16="http://schemas.microsoft.com/office/drawing/2014/main" id="{606C3EBE-C79E-2E49-A956-A2DFAFA291EC}"/>
              </a:ext>
            </a:extLst>
          </p:cNvPr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37" name="任意多边形 25">
              <a:extLst>
                <a:ext uri="{FF2B5EF4-FFF2-40B4-BE49-F238E27FC236}">
                  <a16:creationId xmlns:a16="http://schemas.microsoft.com/office/drawing/2014/main" id="{4642024F-F705-C045-AAC1-9424758F2B88}"/>
                </a:ext>
              </a:extLst>
            </p:cNvPr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4B76BB26-47EE-B44F-9556-C4D4AD737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27">
            <a:extLst>
              <a:ext uri="{FF2B5EF4-FFF2-40B4-BE49-F238E27FC236}">
                <a16:creationId xmlns:a16="http://schemas.microsoft.com/office/drawing/2014/main" id="{61770A85-5ABC-5C47-9A67-D61C1E9A5AB8}"/>
              </a:ext>
            </a:extLst>
          </p:cNvPr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40" name="任意多边形 28">
              <a:extLst>
                <a:ext uri="{FF2B5EF4-FFF2-40B4-BE49-F238E27FC236}">
                  <a16:creationId xmlns:a16="http://schemas.microsoft.com/office/drawing/2014/main" id="{D39E0A5B-DBC3-854C-BEAD-11407821D8D1}"/>
                </a:ext>
              </a:extLst>
            </p:cNvPr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F55609DF-5167-C44A-A4F5-A1AC9FE0C76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30">
            <a:extLst>
              <a:ext uri="{FF2B5EF4-FFF2-40B4-BE49-F238E27FC236}">
                <a16:creationId xmlns:a16="http://schemas.microsoft.com/office/drawing/2014/main" id="{9181C2DB-A311-2643-8865-EA57B8F802F7}"/>
              </a:ext>
            </a:extLst>
          </p:cNvPr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3" name="任意多边形 43">
              <a:extLst>
                <a:ext uri="{FF2B5EF4-FFF2-40B4-BE49-F238E27FC236}">
                  <a16:creationId xmlns:a16="http://schemas.microsoft.com/office/drawing/2014/main" id="{54EF5EA6-E05C-C241-9991-61411DEEC2FC}"/>
                </a:ext>
              </a:extLst>
            </p:cNvPr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4">
              <a:extLst>
                <a:ext uri="{FF2B5EF4-FFF2-40B4-BE49-F238E27FC236}">
                  <a16:creationId xmlns:a16="http://schemas.microsoft.com/office/drawing/2014/main" id="{DA03C1D3-DDD2-8A4F-8098-DA44EA4054A0}"/>
                </a:ext>
              </a:extLst>
            </p:cNvPr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组合 45">
            <a:extLst>
              <a:ext uri="{FF2B5EF4-FFF2-40B4-BE49-F238E27FC236}">
                <a16:creationId xmlns:a16="http://schemas.microsoft.com/office/drawing/2014/main" id="{EF5F2B42-F653-454F-B7C5-6E2A21A308B3}"/>
              </a:ext>
            </a:extLst>
          </p:cNvPr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6" name="任意多边形 46">
              <a:extLst>
                <a:ext uri="{FF2B5EF4-FFF2-40B4-BE49-F238E27FC236}">
                  <a16:creationId xmlns:a16="http://schemas.microsoft.com/office/drawing/2014/main" id="{460FCD93-DF8C-0045-9902-AE63DC70ACA4}"/>
                </a:ext>
              </a:extLst>
            </p:cNvPr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矩形 47">
              <a:extLst>
                <a:ext uri="{FF2B5EF4-FFF2-40B4-BE49-F238E27FC236}">
                  <a16:creationId xmlns:a16="http://schemas.microsoft.com/office/drawing/2014/main" id="{A3CE3EBB-CA13-4B4D-AFE1-23383C1A5972}"/>
                </a:ext>
              </a:extLst>
            </p:cNvPr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48">
            <a:extLst>
              <a:ext uri="{FF2B5EF4-FFF2-40B4-BE49-F238E27FC236}">
                <a16:creationId xmlns:a16="http://schemas.microsoft.com/office/drawing/2014/main" id="{63EAB3A9-8F0C-C447-9005-BCEA084D8833}"/>
              </a:ext>
            </a:extLst>
          </p:cNvPr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49" name="任意多边形 49">
              <a:extLst>
                <a:ext uri="{FF2B5EF4-FFF2-40B4-BE49-F238E27FC236}">
                  <a16:creationId xmlns:a16="http://schemas.microsoft.com/office/drawing/2014/main" id="{2E3933E5-2F51-0D47-A609-5C1B9C427643}"/>
                </a:ext>
              </a:extLst>
            </p:cNvPr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50">
              <a:extLst>
                <a:ext uri="{FF2B5EF4-FFF2-40B4-BE49-F238E27FC236}">
                  <a16:creationId xmlns:a16="http://schemas.microsoft.com/office/drawing/2014/main" id="{2FBFC1BD-8D3A-564F-B9FE-AABA432C7EEA}"/>
                </a:ext>
              </a:extLst>
            </p:cNvPr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组合 51">
            <a:extLst>
              <a:ext uri="{FF2B5EF4-FFF2-40B4-BE49-F238E27FC236}">
                <a16:creationId xmlns:a16="http://schemas.microsoft.com/office/drawing/2014/main" id="{D5E97499-B9F0-E442-9C22-E38E7A760CD2}"/>
              </a:ext>
            </a:extLst>
          </p:cNvPr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2" name="任意多边形 52">
              <a:extLst>
                <a:ext uri="{FF2B5EF4-FFF2-40B4-BE49-F238E27FC236}">
                  <a16:creationId xmlns:a16="http://schemas.microsoft.com/office/drawing/2014/main" id="{F661C195-34A1-6C46-BA52-01683AD006F4}"/>
                </a:ext>
              </a:extLst>
            </p:cNvPr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3">
              <a:extLst>
                <a:ext uri="{FF2B5EF4-FFF2-40B4-BE49-F238E27FC236}">
                  <a16:creationId xmlns:a16="http://schemas.microsoft.com/office/drawing/2014/main" id="{9EF8E8E7-10AE-7E40-B5EF-7519F2148684}"/>
                </a:ext>
              </a:extLst>
            </p:cNvPr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Title 3">
            <a:extLst>
              <a:ext uri="{FF2B5EF4-FFF2-40B4-BE49-F238E27FC236}">
                <a16:creationId xmlns:a16="http://schemas.microsoft.com/office/drawing/2014/main" id="{3F211667-2519-9245-AB89-D1B4A612F532}"/>
              </a:ext>
            </a:extLst>
          </p:cNvPr>
          <p:cNvSpPr txBox="1">
            <a:spLocks/>
          </p:cNvSpPr>
          <p:nvPr/>
        </p:nvSpPr>
        <p:spPr>
          <a:xfrm>
            <a:off x="-379335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itle 3">
            <a:extLst>
              <a:ext uri="{FF2B5EF4-FFF2-40B4-BE49-F238E27FC236}">
                <a16:creationId xmlns:a16="http://schemas.microsoft.com/office/drawing/2014/main" id="{9334A868-18D3-8648-AACF-D4BACC27B5F2}"/>
              </a:ext>
            </a:extLst>
          </p:cNvPr>
          <p:cNvSpPr txBox="1">
            <a:spLocks/>
          </p:cNvSpPr>
          <p:nvPr/>
        </p:nvSpPr>
        <p:spPr>
          <a:xfrm>
            <a:off x="2202778" y="5338309"/>
            <a:ext cx="5139530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3">
            <a:extLst>
              <a:ext uri="{FF2B5EF4-FFF2-40B4-BE49-F238E27FC236}">
                <a16:creationId xmlns:a16="http://schemas.microsoft.com/office/drawing/2014/main" id="{EE6D4E0D-FAA7-A34E-A03D-E3268B939B4E}"/>
              </a:ext>
            </a:extLst>
          </p:cNvPr>
          <p:cNvSpPr txBox="1">
            <a:spLocks/>
          </p:cNvSpPr>
          <p:nvPr/>
        </p:nvSpPr>
        <p:spPr>
          <a:xfrm>
            <a:off x="5856990" y="5263581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3D5E66C3-8CF1-EE40-87D9-5C72DB65BDED}"/>
              </a:ext>
            </a:extLst>
          </p:cNvPr>
          <p:cNvSpPr txBox="1">
            <a:spLocks/>
          </p:cNvSpPr>
          <p:nvPr/>
        </p:nvSpPr>
        <p:spPr>
          <a:xfrm>
            <a:off x="8527876" y="5505479"/>
            <a:ext cx="2970635" cy="111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rẻ Em, Học Bài, Học Tập, Cô Bé, Tải hình PNG 100 - Free.Vector6.com">
            <a:extLst>
              <a:ext uri="{FF2B5EF4-FFF2-40B4-BE49-F238E27FC236}">
                <a16:creationId xmlns:a16="http://schemas.microsoft.com/office/drawing/2014/main" id="{CE5FA765-3282-4C4E-85D7-62EE21179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906" flipH="1">
            <a:off x="-628150" y="-665018"/>
            <a:ext cx="2892324" cy="38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hoa đào PNG đẹp cho dân thiết kế">
            <a:extLst>
              <a:ext uri="{FF2B5EF4-FFF2-40B4-BE49-F238E27FC236}">
                <a16:creationId xmlns:a16="http://schemas.microsoft.com/office/drawing/2014/main" id="{A750901B-ACA4-394D-A3FC-53BD1BFB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74873" y="-767609"/>
            <a:ext cx="3103911" cy="26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D7CB0DF-840E-7E45-A45D-D92607D4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8177">
            <a:off x="32836" y="24063"/>
            <a:ext cx="3987634" cy="2807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A2BA8-BF86-9847-9B1D-17D9CAEC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205" y="4791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VN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chi tiết kì ảo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8A7BCB7-D9A4-EE44-BF0A-4C689C2A0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06654"/>
              </p:ext>
            </p:extLst>
          </p:nvPr>
        </p:nvGraphicFramePr>
        <p:xfrm>
          <a:off x="2026654" y="2139951"/>
          <a:ext cx="9789692" cy="42388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7887">
                  <a:extLst>
                    <a:ext uri="{9D8B030D-6E8A-4147-A177-3AD203B41FA5}">
                      <a16:colId xmlns:a16="http://schemas.microsoft.com/office/drawing/2014/main" val="2964853983"/>
                    </a:ext>
                  </a:extLst>
                </a:gridCol>
                <a:gridCol w="3840209">
                  <a:extLst>
                    <a:ext uri="{9D8B030D-6E8A-4147-A177-3AD203B41FA5}">
                      <a16:colId xmlns:a16="http://schemas.microsoft.com/office/drawing/2014/main" val="2071659135"/>
                    </a:ext>
                  </a:extLst>
                </a:gridCol>
                <a:gridCol w="4951596">
                  <a:extLst>
                    <a:ext uri="{9D8B030D-6E8A-4147-A177-3AD203B41FA5}">
                      <a16:colId xmlns:a16="http://schemas.microsoft.com/office/drawing/2014/main" val="3774191063"/>
                    </a:ext>
                  </a:extLst>
                </a:gridCol>
              </a:tblGrid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sự kiện chính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kì ảo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747389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đời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43204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lớn lên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84515"/>
                  </a:ext>
                </a:extLst>
              </a:tr>
              <a:tr h="1402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ra trận và chiến thắng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826482"/>
                  </a:ext>
                </a:extLst>
              </a:tr>
              <a:tr h="709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 Gióng bay về trời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0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33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1109</Words>
  <Application>Microsoft Office PowerPoint</Application>
  <PresentationFormat>Widescreen</PresentationFormat>
  <Paragraphs>129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微软雅黑</vt:lpstr>
      <vt:lpstr>SimSun</vt:lpstr>
      <vt:lpstr>Arial</vt:lpstr>
      <vt:lpstr>Calibri</vt:lpstr>
      <vt:lpstr>Calibri Light</vt:lpstr>
      <vt:lpstr>等线</vt:lpstr>
      <vt:lpstr>方正姚体</vt:lpstr>
      <vt:lpstr>Rockwell</vt:lpstr>
      <vt:lpstr>Times New Roman</vt:lpstr>
      <vt:lpstr>幼圆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Các chi tiết kì ảo</vt:lpstr>
      <vt:lpstr>PowerPoint Presentation</vt:lpstr>
      <vt:lpstr>PowerPoint Presentation</vt:lpstr>
      <vt:lpstr>2. Lời của nhân vật</vt:lpstr>
      <vt:lpstr>2. Lời của nhân vật</vt:lpstr>
      <vt:lpstr>3. Thái độ của tác giả dân gian dành cho nhân vật</vt:lpstr>
      <vt:lpstr>3. Thái độ của tác giả dân gian dành cho nhân vật</vt:lpstr>
      <vt:lpstr>PowerPoint Presentation</vt:lpstr>
      <vt:lpstr>4. Đặc điểm của nhân vật</vt:lpstr>
      <vt:lpstr>PowerPoint Presentation</vt:lpstr>
      <vt:lpstr>PowerPoint Presentation</vt:lpstr>
      <vt:lpstr>5. Đặc điểm về cốt truyện</vt:lpstr>
      <vt:lpstr>THẢO LUẬN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Admin</cp:lastModifiedBy>
  <cp:revision>25</cp:revision>
  <dcterms:created xsi:type="dcterms:W3CDTF">2021-06-20T07:44:28Z</dcterms:created>
  <dcterms:modified xsi:type="dcterms:W3CDTF">2021-07-31T00:24:02Z</dcterms:modified>
</cp:coreProperties>
</file>