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67" r:id="rId3"/>
    <p:sldId id="268" r:id="rId4"/>
    <p:sldId id="256" r:id="rId5"/>
    <p:sldId id="275" r:id="rId6"/>
    <p:sldId id="270" r:id="rId7"/>
    <p:sldId id="274" r:id="rId8"/>
    <p:sldId id="272" r:id="rId9"/>
    <p:sldId id="262" r:id="rId10"/>
    <p:sldId id="263" r:id="rId12"/>
    <p:sldId id="276" r:id="rId13"/>
    <p:sldId id="305" r:id="rId14"/>
    <p:sldId id="257" r:id="rId15"/>
    <p:sldId id="304" r:id="rId16"/>
    <p:sldId id="303" r:id="rId17"/>
    <p:sldId id="259" r:id="rId18"/>
    <p:sldId id="294" r:id="rId19"/>
    <p:sldId id="279" r:id="rId20"/>
    <p:sldId id="296" r:id="rId21"/>
    <p:sldId id="302" r:id="rId22"/>
    <p:sldId id="298" r:id="rId23"/>
    <p:sldId id="286" r:id="rId24"/>
    <p:sldId id="301" r:id="rId25"/>
    <p:sldId id="278" r:id="rId26"/>
    <p:sldId id="260" r:id="rId27"/>
    <p:sldId id="306" r:id="rId28"/>
    <p:sldId id="280" r:id="rId29"/>
    <p:sldId id="282" r:id="rId30"/>
    <p:sldId id="28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21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3A1362-CE47-A543-9D3D-5DAFC277713E}" type="doc">
      <dgm:prSet loTypeId="urn:microsoft.com/office/officeart/2005/8/layout/h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FC3EEC-7E69-FE4E-99AB-50EA1F4CA87A}">
      <dgm:prSet phldrT="[Text]" custT="1"/>
      <dgm:spPr>
        <a:solidFill>
          <a:schemeClr val="accent6">
            <a:lumMod val="75000"/>
          </a:schemeClr>
        </a:solidFill>
      </dgm:spPr>
      <dgm:t>
        <a:bodyPr anchor="ctr"/>
        <a:lstStyle/>
        <a:p>
          <a:pPr algn="l">
            <a:lnSpc>
              <a:spcPct val="150000"/>
            </a:lnSpc>
            <a:spcAft>
              <a:spcPts val="0"/>
            </a:spcAft>
          </a:pPr>
          <a:r>
            <a:rPr kumimoji="0" lang="en-US" sz="2800" b="0" i="0" u="none" strike="noStrike" cap="none" normalizeH="0" baseline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1.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Cao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là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cao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hay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thấp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âm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thanh</a:t>
          </a:r>
          <a:endParaRPr lang="en-US" sz="2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3875AE-29AF-DB40-9226-B830716CD2C3}" cxnId="{30B93CF5-8BC0-2144-B65A-7D2B53BB7FD3}" type="parTrans">
      <dgm:prSet/>
      <dgm:spPr/>
      <dgm:t>
        <a:bodyPr/>
        <a:lstStyle/>
        <a:p>
          <a:endParaRPr lang="en-US"/>
        </a:p>
      </dgm:t>
    </dgm:pt>
    <dgm:pt modelId="{94FE1487-A2F2-4E4F-ACFB-81E9BC1E9348}" cxnId="{30B93CF5-8BC0-2144-B65A-7D2B53BB7FD3}" type="sibTrans">
      <dgm:prSet/>
      <dgm:spPr/>
      <dgm:t>
        <a:bodyPr/>
        <a:lstStyle/>
        <a:p>
          <a:endParaRPr lang="en-US"/>
        </a:p>
      </dgm:t>
    </dgm:pt>
    <dgm:pt modelId="{4CBA1611-32DD-BC4E-9071-02B62D4748BF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 anchor="ctr"/>
        <a:lstStyle/>
        <a:p>
          <a:pPr algn="l">
            <a:lnSpc>
              <a:spcPct val="150000"/>
            </a:lnSpc>
            <a:spcAft>
              <a:spcPts val="0"/>
            </a:spcAft>
          </a:pPr>
          <a:r>
            <a:rPr 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2.</a:t>
          </a:r>
          <a:r>
            <a:rPr lang="vi-VN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Trường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dài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hay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ngắn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của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âm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thanh</a:t>
          </a:r>
          <a:endParaRPr lang="en-US" sz="28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9207AF-6AE1-AC49-BE20-343D98D63FD1}" cxnId="{4F2110B6-4FDA-5C4C-942B-DAD7E0B33D55}" type="parTrans">
      <dgm:prSet/>
      <dgm:spPr/>
      <dgm:t>
        <a:bodyPr/>
        <a:lstStyle/>
        <a:p>
          <a:endParaRPr lang="en-US"/>
        </a:p>
      </dgm:t>
    </dgm:pt>
    <dgm:pt modelId="{8D613888-D694-3748-8403-5CD978C0A467}" cxnId="{4F2110B6-4FDA-5C4C-942B-DAD7E0B33D55}" type="sibTrans">
      <dgm:prSet/>
      <dgm:spPr/>
      <dgm:t>
        <a:bodyPr/>
        <a:lstStyle/>
        <a:p>
          <a:endParaRPr lang="en-US"/>
        </a:p>
      </dgm:t>
    </dgm:pt>
    <dgm:pt modelId="{3713B144-DF6B-1243-BF0B-3E457988A643}">
      <dgm:prSet phldrT="[Text]" custT="1"/>
      <dgm:spPr>
        <a:solidFill>
          <a:srgbClr val="C00000"/>
        </a:solidFill>
      </dgm:spPr>
      <dgm:t>
        <a:bodyPr anchor="ctr"/>
        <a:lstStyle/>
        <a:p>
          <a:pPr algn="l">
            <a:lnSpc>
              <a:spcPct val="150000"/>
            </a:lnSpc>
            <a:spcAft>
              <a:spcPts val="0"/>
            </a:spcAft>
          </a:pPr>
          <a:r>
            <a:rPr lang="vi-VN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3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. ỨNG DỤNG VÀ SÁNG TẠO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ÂM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NHẠC</a:t>
          </a:r>
          <a:endParaRPr lang="en-US" sz="2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816AA8-9B3D-1A47-871A-3DF174B17ADD}" cxnId="{03B824AA-EE1F-B146-84F3-C98C12BF1BF9}" type="parTrans">
      <dgm:prSet/>
      <dgm:spPr/>
      <dgm:t>
        <a:bodyPr/>
        <a:lstStyle/>
        <a:p>
          <a:endParaRPr lang="en-US"/>
        </a:p>
      </dgm:t>
    </dgm:pt>
    <dgm:pt modelId="{341BE3B2-1B85-2946-87FD-B94E63C4049C}" cxnId="{03B824AA-EE1F-B146-84F3-C98C12BF1BF9}" type="sibTrans">
      <dgm:prSet/>
      <dgm:spPr/>
      <dgm:t>
        <a:bodyPr/>
        <a:lstStyle/>
        <a:p>
          <a:endParaRPr lang="en-US"/>
        </a:p>
      </dgm:t>
    </dgm:pt>
    <dgm:pt modelId="{24DB1353-2790-6641-9DFE-B182CFE0DF3A}" type="pres">
      <dgm:prSet presAssocID="{DE3A1362-CE47-A543-9D3D-5DAFC277713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6EA222-0231-D14E-9A6E-A7664EAC9029}" type="pres">
      <dgm:prSet presAssocID="{5AFC3EEC-7E69-FE4E-99AB-50EA1F4CA87A}" presName="node" presStyleLbl="node1" presStyleIdx="0" presStyleCnt="3" custScaleX="44127" custLinFactX="903" custLinFactNeighborX="100000" custLinFactNeighborY="-11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33C1A-1877-5C4E-B21A-4A72FF2C1C0D}" type="pres">
      <dgm:prSet presAssocID="{94FE1487-A2F2-4E4F-ACFB-81E9BC1E9348}" presName="sibTrans" presStyleCnt="0"/>
      <dgm:spPr/>
    </dgm:pt>
    <dgm:pt modelId="{C8B5AFDB-724C-5244-8A40-4064B28ADD81}" type="pres">
      <dgm:prSet presAssocID="{4CBA1611-32DD-BC4E-9071-02B62D4748BF}" presName="node" presStyleLbl="node1" presStyleIdx="1" presStyleCnt="3" custAng="0" custScaleX="49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8C2432-19C0-524B-90B1-CC2265826E18}" type="pres">
      <dgm:prSet presAssocID="{8D613888-D694-3748-8403-5CD978C0A467}" presName="sibTrans" presStyleCnt="0"/>
      <dgm:spPr/>
    </dgm:pt>
    <dgm:pt modelId="{4966AA2A-EA5C-3D4F-9302-F692B311DBA7}" type="pres">
      <dgm:prSet presAssocID="{3713B144-DF6B-1243-BF0B-3E457988A643}" presName="node" presStyleLbl="node1" presStyleIdx="2" presStyleCnt="3" custFlipVert="0" custFlipHor="0" custScaleX="47173" custScaleY="77000" custLinFactNeighborX="-706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440B14-98C4-ED48-AA86-A5D07067E2B4}" type="presOf" srcId="{3713B144-DF6B-1243-BF0B-3E457988A643}" destId="{4966AA2A-EA5C-3D4F-9302-F692B311DBA7}" srcOrd="0" destOrd="0" presId="urn:microsoft.com/office/officeart/2005/8/layout/hList6"/>
    <dgm:cxn modelId="{03B824AA-EE1F-B146-84F3-C98C12BF1BF9}" srcId="{DE3A1362-CE47-A543-9D3D-5DAFC277713E}" destId="{3713B144-DF6B-1243-BF0B-3E457988A643}" srcOrd="2" destOrd="0" parTransId="{58816AA8-9B3D-1A47-871A-3DF174B17ADD}" sibTransId="{341BE3B2-1B85-2946-87FD-B94E63C4049C}"/>
    <dgm:cxn modelId="{844D2561-F1AB-9F41-97C1-FB41122B31B7}" type="presOf" srcId="{DE3A1362-CE47-A543-9D3D-5DAFC277713E}" destId="{24DB1353-2790-6641-9DFE-B182CFE0DF3A}" srcOrd="0" destOrd="0" presId="urn:microsoft.com/office/officeart/2005/8/layout/hList6"/>
    <dgm:cxn modelId="{4F2110B6-4FDA-5C4C-942B-DAD7E0B33D55}" srcId="{DE3A1362-CE47-A543-9D3D-5DAFC277713E}" destId="{4CBA1611-32DD-BC4E-9071-02B62D4748BF}" srcOrd="1" destOrd="0" parTransId="{B49207AF-6AE1-AC49-BE20-343D98D63FD1}" sibTransId="{8D613888-D694-3748-8403-5CD978C0A467}"/>
    <dgm:cxn modelId="{15B0FD54-7601-5B49-895D-A28057D03124}" type="presOf" srcId="{5AFC3EEC-7E69-FE4E-99AB-50EA1F4CA87A}" destId="{7D6EA222-0231-D14E-9A6E-A7664EAC9029}" srcOrd="0" destOrd="0" presId="urn:microsoft.com/office/officeart/2005/8/layout/hList6"/>
    <dgm:cxn modelId="{30B93CF5-8BC0-2144-B65A-7D2B53BB7FD3}" srcId="{DE3A1362-CE47-A543-9D3D-5DAFC277713E}" destId="{5AFC3EEC-7E69-FE4E-99AB-50EA1F4CA87A}" srcOrd="0" destOrd="0" parTransId="{673875AE-29AF-DB40-9226-B830716CD2C3}" sibTransId="{94FE1487-A2F2-4E4F-ACFB-81E9BC1E9348}"/>
    <dgm:cxn modelId="{9DEC2979-8DC3-1B41-8300-A5B7DD93A7F8}" type="presOf" srcId="{4CBA1611-32DD-BC4E-9071-02B62D4748BF}" destId="{C8B5AFDB-724C-5244-8A40-4064B28ADD81}" srcOrd="0" destOrd="0" presId="urn:microsoft.com/office/officeart/2005/8/layout/hList6"/>
    <dgm:cxn modelId="{DF583383-5DE9-BE49-BF28-22D8CCFB9B32}" type="presParOf" srcId="{24DB1353-2790-6641-9DFE-B182CFE0DF3A}" destId="{7D6EA222-0231-D14E-9A6E-A7664EAC9029}" srcOrd="0" destOrd="0" presId="urn:microsoft.com/office/officeart/2005/8/layout/hList6"/>
    <dgm:cxn modelId="{95861DD4-07C9-D04D-AD20-72F08042EB42}" type="presParOf" srcId="{24DB1353-2790-6641-9DFE-B182CFE0DF3A}" destId="{8D033C1A-1877-5C4E-B21A-4A72FF2C1C0D}" srcOrd="1" destOrd="0" presId="urn:microsoft.com/office/officeart/2005/8/layout/hList6"/>
    <dgm:cxn modelId="{B2968A19-9656-2543-AD37-1D25EECA83D7}" type="presParOf" srcId="{24DB1353-2790-6641-9DFE-B182CFE0DF3A}" destId="{C8B5AFDB-724C-5244-8A40-4064B28ADD81}" srcOrd="2" destOrd="0" presId="urn:microsoft.com/office/officeart/2005/8/layout/hList6"/>
    <dgm:cxn modelId="{9DE94698-FD94-5040-8A64-9FDF8D9068C7}" type="presParOf" srcId="{24DB1353-2790-6641-9DFE-B182CFE0DF3A}" destId="{F18C2432-19C0-524B-90B1-CC2265826E18}" srcOrd="3" destOrd="0" presId="urn:microsoft.com/office/officeart/2005/8/layout/hList6"/>
    <dgm:cxn modelId="{2E0FD5EF-785F-2043-B043-EEE40019ED06}" type="presParOf" srcId="{24DB1353-2790-6641-9DFE-B182CFE0DF3A}" destId="{4966AA2A-EA5C-3D4F-9302-F692B311DBA7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3A1362-CE47-A543-9D3D-5DAFC277713E}" type="doc">
      <dgm:prSet loTypeId="urn:microsoft.com/office/officeart/2005/8/layout/h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FC3EEC-7E69-FE4E-99AB-50EA1F4CA87A}">
      <dgm:prSet phldrT="[Text]" custT="1"/>
      <dgm:spPr>
        <a:solidFill>
          <a:schemeClr val="accent6">
            <a:lumMod val="75000"/>
          </a:schemeClr>
        </a:solidFill>
      </dgm:spPr>
      <dgm:t>
        <a:bodyPr anchor="ctr"/>
        <a:lstStyle/>
        <a:p>
          <a:pPr algn="l">
            <a:lnSpc>
              <a:spcPct val="150000"/>
            </a:lnSpc>
            <a:spcAft>
              <a:spcPts val="0"/>
            </a:spcAft>
          </a:pPr>
          <a:r>
            <a:rPr kumimoji="0" lang="en-US" sz="2800" b="0" i="0" u="none" strike="noStrike" cap="none" normalizeH="0" baseline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1.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Cao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là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cao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hay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thấp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âm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thanh</a:t>
          </a:r>
          <a:endParaRPr lang="en-US" sz="2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3875AE-29AF-DB40-9226-B830716CD2C3}" cxnId="{30B93CF5-8BC0-2144-B65A-7D2B53BB7FD3}" type="parTrans">
      <dgm:prSet/>
      <dgm:spPr/>
      <dgm:t>
        <a:bodyPr/>
        <a:lstStyle/>
        <a:p>
          <a:endParaRPr lang="en-US"/>
        </a:p>
      </dgm:t>
    </dgm:pt>
    <dgm:pt modelId="{94FE1487-A2F2-4E4F-ACFB-81E9BC1E9348}" cxnId="{30B93CF5-8BC0-2144-B65A-7D2B53BB7FD3}" type="sibTrans">
      <dgm:prSet/>
      <dgm:spPr/>
      <dgm:t>
        <a:bodyPr/>
        <a:lstStyle/>
        <a:p>
          <a:endParaRPr lang="en-US"/>
        </a:p>
      </dgm:t>
    </dgm:pt>
    <dgm:pt modelId="{4CBA1611-32DD-BC4E-9071-02B62D4748BF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 anchor="ctr"/>
        <a:lstStyle/>
        <a:p>
          <a:pPr algn="l">
            <a:lnSpc>
              <a:spcPct val="150000"/>
            </a:lnSpc>
            <a:spcAft>
              <a:spcPts val="0"/>
            </a:spcAft>
          </a:pPr>
          <a:r>
            <a:rPr 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2.</a:t>
          </a:r>
          <a:r>
            <a:rPr lang="vi-VN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Trường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dài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hay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ngắn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của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âm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thanh</a:t>
          </a:r>
          <a:endParaRPr lang="en-US" sz="28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9207AF-6AE1-AC49-BE20-343D98D63FD1}" cxnId="{4F2110B6-4FDA-5C4C-942B-DAD7E0B33D55}" type="parTrans">
      <dgm:prSet/>
      <dgm:spPr/>
      <dgm:t>
        <a:bodyPr/>
        <a:lstStyle/>
        <a:p>
          <a:endParaRPr lang="en-US"/>
        </a:p>
      </dgm:t>
    </dgm:pt>
    <dgm:pt modelId="{8D613888-D694-3748-8403-5CD978C0A467}" cxnId="{4F2110B6-4FDA-5C4C-942B-DAD7E0B33D55}" type="sibTrans">
      <dgm:prSet/>
      <dgm:spPr/>
      <dgm:t>
        <a:bodyPr/>
        <a:lstStyle/>
        <a:p>
          <a:endParaRPr lang="en-US"/>
        </a:p>
      </dgm:t>
    </dgm:pt>
    <dgm:pt modelId="{3713B144-DF6B-1243-BF0B-3E457988A643}">
      <dgm:prSet phldrT="[Text]" custT="1"/>
      <dgm:spPr>
        <a:solidFill>
          <a:srgbClr val="C00000"/>
        </a:solidFill>
      </dgm:spPr>
      <dgm:t>
        <a:bodyPr anchor="ctr"/>
        <a:lstStyle/>
        <a:p>
          <a:pPr algn="l">
            <a:lnSpc>
              <a:spcPct val="150000"/>
            </a:lnSpc>
            <a:spcAft>
              <a:spcPts val="0"/>
            </a:spcAft>
          </a:pPr>
          <a:r>
            <a:rPr lang="vi-VN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3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.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Cường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mạnh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hay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nhẹ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to hay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nhỏ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của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âm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thanh</a:t>
          </a:r>
          <a:endParaRPr lang="en-US" sz="2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816AA8-9B3D-1A47-871A-3DF174B17ADD}" cxnId="{03B824AA-EE1F-B146-84F3-C98C12BF1BF9}" type="parTrans">
      <dgm:prSet/>
      <dgm:spPr/>
      <dgm:t>
        <a:bodyPr/>
        <a:lstStyle/>
        <a:p>
          <a:endParaRPr lang="en-US"/>
        </a:p>
      </dgm:t>
    </dgm:pt>
    <dgm:pt modelId="{341BE3B2-1B85-2946-87FD-B94E63C4049C}" cxnId="{03B824AA-EE1F-B146-84F3-C98C12BF1BF9}" type="sibTrans">
      <dgm:prSet/>
      <dgm:spPr/>
      <dgm:t>
        <a:bodyPr/>
        <a:lstStyle/>
        <a:p>
          <a:endParaRPr lang="en-US"/>
        </a:p>
      </dgm:t>
    </dgm:pt>
    <dgm:pt modelId="{77322338-A9CA-CD4A-AF98-64767E7E241C}">
      <dgm:prSet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pPr algn="l">
            <a:lnSpc>
              <a:spcPct val="150000"/>
            </a:lnSpc>
            <a:spcAft>
              <a:spcPts val="0"/>
            </a:spcAft>
          </a:pP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Âm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sắc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Màu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sắc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âm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thanh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83F1C0-B02A-8644-BDEB-3043BD3A497F}" cxnId="{4608EFFF-B126-DA4A-A86C-63A563C5ABB8}" type="parTrans">
      <dgm:prSet/>
      <dgm:spPr/>
      <dgm:t>
        <a:bodyPr/>
        <a:lstStyle/>
        <a:p>
          <a:endParaRPr lang="en-US"/>
        </a:p>
      </dgm:t>
    </dgm:pt>
    <dgm:pt modelId="{06275E97-DB07-494C-A1B4-EE293E936F5A}" cxnId="{4608EFFF-B126-DA4A-A86C-63A563C5ABB8}" type="sibTrans">
      <dgm:prSet/>
      <dgm:spPr/>
      <dgm:t>
        <a:bodyPr/>
        <a:lstStyle/>
        <a:p>
          <a:endParaRPr lang="en-US"/>
        </a:p>
      </dgm:t>
    </dgm:pt>
    <dgm:pt modelId="{24DB1353-2790-6641-9DFE-B182CFE0DF3A}" type="pres">
      <dgm:prSet presAssocID="{DE3A1362-CE47-A543-9D3D-5DAFC277713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6EA222-0231-D14E-9A6E-A7664EAC9029}" type="pres">
      <dgm:prSet presAssocID="{5AFC3EEC-7E69-FE4E-99AB-50EA1F4CA87A}" presName="node" presStyleLbl="node1" presStyleIdx="0" presStyleCnt="4" custScaleX="101495" custLinFactX="903" custLinFactNeighborX="100000" custLinFactNeighborY="-11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33C1A-1877-5C4E-B21A-4A72FF2C1C0D}" type="pres">
      <dgm:prSet presAssocID="{94FE1487-A2F2-4E4F-ACFB-81E9BC1E9348}" presName="sibTrans" presStyleCnt="0"/>
      <dgm:spPr/>
    </dgm:pt>
    <dgm:pt modelId="{C8B5AFDB-724C-5244-8A40-4064B28ADD81}" type="pres">
      <dgm:prSet presAssocID="{4CBA1611-32DD-BC4E-9071-02B62D4748BF}" presName="node" presStyleLbl="node1" presStyleIdx="1" presStyleCnt="4" custAng="0" custScaleX="98393" custLinFactNeighborX="77576" custLinFactNeighborY="-9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8C2432-19C0-524B-90B1-CC2265826E18}" type="pres">
      <dgm:prSet presAssocID="{8D613888-D694-3748-8403-5CD978C0A467}" presName="sibTrans" presStyleCnt="0"/>
      <dgm:spPr/>
    </dgm:pt>
    <dgm:pt modelId="{4966AA2A-EA5C-3D4F-9302-F692B311DBA7}" type="pres">
      <dgm:prSet presAssocID="{3713B144-DF6B-1243-BF0B-3E457988A643}" presName="node" presStyleLbl="node1" presStyleIdx="2" presStyleCnt="4" custScaleX="1035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48EC50-7547-0B4F-887E-901F35859D86}" type="pres">
      <dgm:prSet presAssocID="{341BE3B2-1B85-2946-87FD-B94E63C4049C}" presName="sibTrans" presStyleCnt="0"/>
      <dgm:spPr/>
    </dgm:pt>
    <dgm:pt modelId="{C3574D63-C002-3848-8528-4CD6956EE963}" type="pres">
      <dgm:prSet presAssocID="{77322338-A9CA-CD4A-AF98-64767E7E241C}" presName="node" presStyleLbl="node1" presStyleIdx="3" presStyleCnt="4" custScaleX="97084" custScaleY="100000" custLinFactNeighborX="13425" custLinFactNeighborY="11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4D2561-F1AB-9F41-97C1-FB41122B31B7}" type="presOf" srcId="{DE3A1362-CE47-A543-9D3D-5DAFC277713E}" destId="{24DB1353-2790-6641-9DFE-B182CFE0DF3A}" srcOrd="0" destOrd="0" presId="urn:microsoft.com/office/officeart/2005/8/layout/hList6"/>
    <dgm:cxn modelId="{30B93CF5-8BC0-2144-B65A-7D2B53BB7FD3}" srcId="{DE3A1362-CE47-A543-9D3D-5DAFC277713E}" destId="{5AFC3EEC-7E69-FE4E-99AB-50EA1F4CA87A}" srcOrd="0" destOrd="0" parTransId="{673875AE-29AF-DB40-9226-B830716CD2C3}" sibTransId="{94FE1487-A2F2-4E4F-ACFB-81E9BC1E9348}"/>
    <dgm:cxn modelId="{4608EFFF-B126-DA4A-A86C-63A563C5ABB8}" srcId="{DE3A1362-CE47-A543-9D3D-5DAFC277713E}" destId="{77322338-A9CA-CD4A-AF98-64767E7E241C}" srcOrd="3" destOrd="0" parTransId="{DB83F1C0-B02A-8644-BDEB-3043BD3A497F}" sibTransId="{06275E97-DB07-494C-A1B4-EE293E936F5A}"/>
    <dgm:cxn modelId="{15B0FD54-7601-5B49-895D-A28057D03124}" type="presOf" srcId="{5AFC3EEC-7E69-FE4E-99AB-50EA1F4CA87A}" destId="{7D6EA222-0231-D14E-9A6E-A7664EAC9029}" srcOrd="0" destOrd="0" presId="urn:microsoft.com/office/officeart/2005/8/layout/hList6"/>
    <dgm:cxn modelId="{9DEC2979-8DC3-1B41-8300-A5B7DD93A7F8}" type="presOf" srcId="{4CBA1611-32DD-BC4E-9071-02B62D4748BF}" destId="{C8B5AFDB-724C-5244-8A40-4064B28ADD81}" srcOrd="0" destOrd="0" presId="urn:microsoft.com/office/officeart/2005/8/layout/hList6"/>
    <dgm:cxn modelId="{03B824AA-EE1F-B146-84F3-C98C12BF1BF9}" srcId="{DE3A1362-CE47-A543-9D3D-5DAFC277713E}" destId="{3713B144-DF6B-1243-BF0B-3E457988A643}" srcOrd="2" destOrd="0" parTransId="{58816AA8-9B3D-1A47-871A-3DF174B17ADD}" sibTransId="{341BE3B2-1B85-2946-87FD-B94E63C4049C}"/>
    <dgm:cxn modelId="{4F2110B6-4FDA-5C4C-942B-DAD7E0B33D55}" srcId="{DE3A1362-CE47-A543-9D3D-5DAFC277713E}" destId="{4CBA1611-32DD-BC4E-9071-02B62D4748BF}" srcOrd="1" destOrd="0" parTransId="{B49207AF-6AE1-AC49-BE20-343D98D63FD1}" sibTransId="{8D613888-D694-3748-8403-5CD978C0A467}"/>
    <dgm:cxn modelId="{D6FDC40D-87CA-DD49-9240-E9F9E2C4F7B2}" type="presOf" srcId="{77322338-A9CA-CD4A-AF98-64767E7E241C}" destId="{C3574D63-C002-3848-8528-4CD6956EE963}" srcOrd="0" destOrd="0" presId="urn:microsoft.com/office/officeart/2005/8/layout/hList6"/>
    <dgm:cxn modelId="{88440B14-98C4-ED48-AA86-A5D07067E2B4}" type="presOf" srcId="{3713B144-DF6B-1243-BF0B-3E457988A643}" destId="{4966AA2A-EA5C-3D4F-9302-F692B311DBA7}" srcOrd="0" destOrd="0" presId="urn:microsoft.com/office/officeart/2005/8/layout/hList6"/>
    <dgm:cxn modelId="{DF583383-5DE9-BE49-BF28-22D8CCFB9B32}" type="presParOf" srcId="{24DB1353-2790-6641-9DFE-B182CFE0DF3A}" destId="{7D6EA222-0231-D14E-9A6E-A7664EAC9029}" srcOrd="0" destOrd="0" presId="urn:microsoft.com/office/officeart/2005/8/layout/hList6"/>
    <dgm:cxn modelId="{95861DD4-07C9-D04D-AD20-72F08042EB42}" type="presParOf" srcId="{24DB1353-2790-6641-9DFE-B182CFE0DF3A}" destId="{8D033C1A-1877-5C4E-B21A-4A72FF2C1C0D}" srcOrd="1" destOrd="0" presId="urn:microsoft.com/office/officeart/2005/8/layout/hList6"/>
    <dgm:cxn modelId="{B2968A19-9656-2543-AD37-1D25EECA83D7}" type="presParOf" srcId="{24DB1353-2790-6641-9DFE-B182CFE0DF3A}" destId="{C8B5AFDB-724C-5244-8A40-4064B28ADD81}" srcOrd="2" destOrd="0" presId="urn:microsoft.com/office/officeart/2005/8/layout/hList6"/>
    <dgm:cxn modelId="{9DE94698-FD94-5040-8A64-9FDF8D9068C7}" type="presParOf" srcId="{24DB1353-2790-6641-9DFE-B182CFE0DF3A}" destId="{F18C2432-19C0-524B-90B1-CC2265826E18}" srcOrd="3" destOrd="0" presId="urn:microsoft.com/office/officeart/2005/8/layout/hList6"/>
    <dgm:cxn modelId="{2E0FD5EF-785F-2043-B043-EEE40019ED06}" type="presParOf" srcId="{24DB1353-2790-6641-9DFE-B182CFE0DF3A}" destId="{4966AA2A-EA5C-3D4F-9302-F692B311DBA7}" srcOrd="4" destOrd="0" presId="urn:microsoft.com/office/officeart/2005/8/layout/hList6"/>
    <dgm:cxn modelId="{1CBC2D16-F9D1-6246-B12A-7EC7A254A19B}" type="presParOf" srcId="{24DB1353-2790-6641-9DFE-B182CFE0DF3A}" destId="{BD48EC50-7547-0B4F-887E-901F35859D86}" srcOrd="5" destOrd="0" presId="urn:microsoft.com/office/officeart/2005/8/layout/hList6"/>
    <dgm:cxn modelId="{02A15965-31D6-9B4D-ADF7-893E48FB8AE2}" type="presParOf" srcId="{24DB1353-2790-6641-9DFE-B182CFE0DF3A}" destId="{C3574D63-C002-3848-8528-4CD6956EE963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515600" cy="4987636"/>
        <a:chOff x="0" y="0"/>
        <a:chExt cx="10515600" cy="4987636"/>
      </a:xfrm>
    </dsp:grpSpPr>
    <dsp:sp modelId="{7D6EA222-0231-D14E-9A6E-A7664EAC9029}">
      <dsp:nvSpPr>
        <dsp:cNvPr id="3" name="Flowchart: Manual Operation 2"/>
        <dsp:cNvSpPr/>
      </dsp:nvSpPr>
      <dsp:spPr bwMode="white">
        <a:xfrm rot="-5400000">
          <a:off x="-430885" y="999865"/>
          <a:ext cx="4987636" cy="2987907"/>
        </a:xfrm>
        <a:prstGeom prst="flowChartManualOperation">
          <a:avLst/>
        </a:prstGeom>
        <a:solidFill>
          <a:schemeClr val="accent6">
            <a:lumMod val="75000"/>
          </a:schemeClr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5400000" lIns="177800" tIns="0" rIns="355600" bIns="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kumimoji="0" lang="en-US" sz="2800" b="0" i="0" u="none" strike="noStrike" cap="none" normalizeH="0" baseline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1.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Cao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là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cao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hay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thấp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âm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thanh</a:t>
          </a:r>
          <a:endParaRPr lang="en-US" sz="2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-430885" y="999865"/>
        <a:ext cx="4987636" cy="2987907"/>
      </dsp:txXfrm>
    </dsp:sp>
    <dsp:sp modelId="{C8B5AFDB-724C-5244-8A40-4064B28ADD81}">
      <dsp:nvSpPr>
        <dsp:cNvPr id="4" name="Flowchart: Manual Operation 3"/>
        <dsp:cNvSpPr/>
      </dsp:nvSpPr>
      <dsp:spPr bwMode="white">
        <a:xfrm rot="-5400000">
          <a:off x="2660857" y="834886"/>
          <a:ext cx="4987636" cy="3317865"/>
        </a:xfrm>
        <a:prstGeom prst="flowChartManualOperation">
          <a:avLst/>
        </a:prstGeom>
        <a:solidFill>
          <a:schemeClr val="accent4">
            <a:lumMod val="60000"/>
            <a:lumOff val="40000"/>
          </a:schemeClr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5400000" lIns="177800" tIns="0" rIns="355600" bIns="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2.</a:t>
          </a:r>
          <a:r>
            <a:rPr lang="vi-VN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Trường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dài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hay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ngắn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của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âm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thanh</a:t>
          </a:r>
          <a:endParaRPr lang="en-US" sz="28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660857" y="834886"/>
        <a:ext cx="4987636" cy="3317865"/>
      </dsp:txXfrm>
    </dsp:sp>
    <dsp:sp modelId="{4966AA2A-EA5C-3D4F-9302-F692B311DBA7}">
      <dsp:nvSpPr>
        <dsp:cNvPr id="5" name="Flowchart: Manual Operation 4"/>
        <dsp:cNvSpPr/>
      </dsp:nvSpPr>
      <dsp:spPr bwMode="white">
        <a:xfrm rot="-5400000">
          <a:off x="6639638" y="896740"/>
          <a:ext cx="3840480" cy="3194156"/>
        </a:xfrm>
        <a:prstGeom prst="flowChartManualOperation">
          <a:avLst/>
        </a:prstGeom>
        <a:solidFill>
          <a:srgbClr val="C00000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5400000" lIns="177800" tIns="0" rIns="355600" bIns="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vi-VN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3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. ỨNG DỤNG VÀ SÁNG TẠO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ÂM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NHẠC</a:t>
          </a:r>
          <a:endParaRPr lang="en-US" sz="2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6639638" y="896740"/>
        <a:ext cx="3840480" cy="3194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9576262" cy="4871258"/>
        <a:chOff x="0" y="0"/>
        <a:chExt cx="9576262" cy="4871258"/>
      </a:xfrm>
    </dsp:grpSpPr>
    <dsp:sp modelId="{7D6EA222-0231-D14E-9A6E-A7664EAC9029}">
      <dsp:nvSpPr>
        <dsp:cNvPr id="3" name="Flowchart: Manual Operation 2"/>
        <dsp:cNvSpPr/>
      </dsp:nvSpPr>
      <dsp:spPr bwMode="white">
        <a:xfrm rot="-5400000">
          <a:off x="-1096440" y="1286687"/>
          <a:ext cx="4871258" cy="2297884"/>
        </a:xfrm>
        <a:prstGeom prst="flowChartManualOperation">
          <a:avLst/>
        </a:prstGeom>
        <a:solidFill>
          <a:schemeClr val="accent6">
            <a:lumMod val="75000"/>
          </a:schemeClr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5400000" lIns="177800" tIns="0" rIns="355600" bIns="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kumimoji="0" lang="en-US" sz="2800" b="0" i="0" u="none" strike="noStrike" cap="none" normalizeH="0" baseline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1.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Cao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là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cao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hay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thấp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âm</a:t>
          </a:r>
          <a:r>
            <a:rPr kumimoji="0" lang="en-US" sz="2800" b="0" i="0" u="none" strike="noStrike" cap="none" normalizeH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800" b="0" i="0" u="none" strike="noStrike" cap="none" normalizeH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thanh</a:t>
          </a:r>
          <a:endParaRPr lang="en-US" sz="2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-1096440" y="1286687"/>
        <a:ext cx="4871258" cy="2297884"/>
      </dsp:txXfrm>
    </dsp:sp>
    <dsp:sp modelId="{C8B5AFDB-724C-5244-8A40-4064B28ADD81}">
      <dsp:nvSpPr>
        <dsp:cNvPr id="4" name="Flowchart: Manual Operation 3"/>
        <dsp:cNvSpPr/>
      </dsp:nvSpPr>
      <dsp:spPr bwMode="white">
        <a:xfrm rot="-5400000">
          <a:off x="1277610" y="1321802"/>
          <a:ext cx="4871258" cy="2227653"/>
        </a:xfrm>
        <a:prstGeom prst="flowChartManualOperation">
          <a:avLst/>
        </a:prstGeom>
        <a:solidFill>
          <a:schemeClr val="accent4">
            <a:lumMod val="60000"/>
            <a:lumOff val="40000"/>
          </a:schemeClr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5400000" lIns="177800" tIns="0" rIns="355600" bIns="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2.</a:t>
          </a:r>
          <a:r>
            <a:rPr lang="vi-VN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Trường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dài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hay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ngắn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của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âm</a:t>
          </a:r>
          <a:r>
            <a:rPr lang="en-CA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CA" sz="2800" dirty="0" err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thanh</a:t>
          </a:r>
          <a:endParaRPr lang="en-US" sz="28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77610" y="1321802"/>
        <a:ext cx="4871258" cy="2227653"/>
      </dsp:txXfrm>
    </dsp:sp>
    <dsp:sp modelId="{4966AA2A-EA5C-3D4F-9302-F692B311DBA7}">
      <dsp:nvSpPr>
        <dsp:cNvPr id="5" name="Flowchart: Manual Operation 4"/>
        <dsp:cNvSpPr/>
      </dsp:nvSpPr>
      <dsp:spPr bwMode="white">
        <a:xfrm rot="-5400000">
          <a:off x="3601163" y="1263979"/>
          <a:ext cx="4871258" cy="2343300"/>
        </a:xfrm>
        <a:prstGeom prst="flowChartManualOperation">
          <a:avLst/>
        </a:prstGeom>
        <a:solidFill>
          <a:srgbClr val="C00000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5400000" lIns="177800" tIns="0" rIns="355600" bIns="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vi-VN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3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.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Cường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mạnh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hay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nhẹ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to hay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nhỏ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của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âm</a:t>
          </a:r>
          <a:r>
            <a: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thanh</a:t>
          </a:r>
          <a:endParaRPr lang="en-US" sz="2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601163" y="1263979"/>
        <a:ext cx="4871258" cy="2343300"/>
      </dsp:txXfrm>
    </dsp:sp>
    <dsp:sp modelId="{C3574D63-C002-3848-8528-4CD6956EE963}">
      <dsp:nvSpPr>
        <dsp:cNvPr id="6" name="Flowchart: Manual Operation 5"/>
        <dsp:cNvSpPr/>
      </dsp:nvSpPr>
      <dsp:spPr bwMode="white">
        <a:xfrm rot="-5400000">
          <a:off x="6041625" y="1336621"/>
          <a:ext cx="4871258" cy="2198017"/>
        </a:xfrm>
        <a:prstGeom prst="flowChartManualOperation">
          <a:avLst/>
        </a:prstGeom>
        <a:solidFill>
          <a:schemeClr val="accent1">
            <a:lumMod val="75000"/>
          </a:schemeClr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5400000" lIns="203200" tIns="0" rIns="406400" bIns="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Âm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sắc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Màu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sắc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âm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thanh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6041625" y="1336621"/>
        <a:ext cx="4871258" cy="2198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type="flowChartManualOperation" r:blip="" rot="-90">
              <dgm:adjLst/>
            </dgm:shape>
          </dgm:if>
          <dgm:else name="Name6">
            <dgm:shape xmlns:r="http://schemas.openxmlformats.org/officeDocument/2006/relationships" type="flowChartManualOperation" r:blip="" rot="90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type="flowChartManualOperation" r:blip="" rot="-90">
              <dgm:adjLst/>
            </dgm:shape>
          </dgm:if>
          <dgm:else name="Name6">
            <dgm:shape xmlns:r="http://schemas.openxmlformats.org/officeDocument/2006/relationships" type="flowChartManualOperation" r:blip="" rot="90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F1F75-2D34-4381-A4D3-C51B82FB4ACB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FB40-14AE-4811-A736-D6A0615121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EE4-D6FB-4763-ADB3-B324CAFD17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FB40-14AE-4811-A736-D6A0615121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EE4-D6FB-4763-ADB3-B324CAFD17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FB40-14AE-4811-A736-D6A0615121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EE4-D6FB-4763-ADB3-B324CAFD17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FB40-14AE-4811-A736-D6A0615121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EE4-D6FB-4763-ADB3-B324CAFD17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FB40-14AE-4811-A736-D6A0615121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EE4-D6FB-4763-ADB3-B324CAFD17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FB40-14AE-4811-A736-D6A0615121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EE4-D6FB-4763-ADB3-B324CAFD17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FB40-14AE-4811-A736-D6A0615121E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EE4-D6FB-4763-ADB3-B324CAFD17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FB40-14AE-4811-A736-D6A0615121E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EE4-D6FB-4763-ADB3-B324CAFD17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FB40-14AE-4811-A736-D6A0615121E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EE4-D6FB-4763-ADB3-B324CAFD17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FB40-14AE-4811-A736-D6A0615121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EE4-D6FB-4763-ADB3-B324CAFD17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FB40-14AE-4811-A736-D6A0615121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EE4-D6FB-4763-ADB3-B324CAFD17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3FB40-14AE-4811-A736-D6A0615121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A4EE4-D6FB-4763-ADB3-B324CAFD17C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12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13.png"/><Relationship Id="rId1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14.png"/><Relationship Id="rId1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15.png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media" Target="../media/media6.mp3"/><Relationship Id="rId3" Type="http://schemas.openxmlformats.org/officeDocument/2006/relationships/audio" Target="../media/media6.mp3"/><Relationship Id="rId2" Type="http://schemas.openxmlformats.org/officeDocument/2006/relationships/image" Target="../media/image7.jpeg"/><Relationship Id="rId1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media" Target="../media/media7.mp3"/><Relationship Id="rId3" Type="http://schemas.openxmlformats.org/officeDocument/2006/relationships/audio" Target="../media/media7.mp3"/><Relationship Id="rId2" Type="http://schemas.openxmlformats.org/officeDocument/2006/relationships/image" Target="../media/image16.png"/><Relationship Id="rId1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microsoft.com/office/2007/relationships/media" Target="../media/media8.mp4"/><Relationship Id="rId1" Type="http://schemas.openxmlformats.org/officeDocument/2006/relationships/video" Target="../media/media8.mp4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microsoft.com/office/2007/relationships/media" Target="../media/media9.mp4"/><Relationship Id="rId2" Type="http://schemas.openxmlformats.org/officeDocument/2006/relationships/video" Target="../media/media9.mp4"/><Relationship Id="rId1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microsoft.com/office/2007/relationships/media" Target="../media/media10.mp4"/><Relationship Id="rId1" Type="http://schemas.openxmlformats.org/officeDocument/2006/relationships/video" Target="../media/media10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"/>
            <a:ext cx="122875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40924"/>
            <a:ext cx="10515600" cy="1751527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indent="0" algn="ctr">
              <a:buNone/>
            </a:pPr>
            <a:r>
              <a:rPr lang="en-CA" sz="5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MÔN ÂM NHẠC LỚP 6</a:t>
            </a:r>
            <a:endParaRPr lang="en-CA" sz="5600" b="1" dirty="0">
              <a:ln w="22225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en-CA" sz="5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GIÁO VIÊN: </a:t>
            </a:r>
            <a:r>
              <a:rPr lang="en-US" altLang="en-CA" sz="5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TRẦN THỊ VŨ</a:t>
            </a:r>
            <a:endParaRPr lang="vi-VN" sz="5600" b="1" dirty="0">
              <a:ln w="22225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</a:endParaRPr>
          </a:p>
          <a:p>
            <a:pPr marL="0" indent="0" algn="ctr">
              <a:buNone/>
            </a:pPr>
            <a:endParaRPr lang="en-US" sz="4000" b="1" dirty="0">
              <a:ln w="22225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/>
          <a:stretch>
            <a:fillRect/>
          </a:stretch>
        </p:blipFill>
        <p:spPr>
          <a:xfrm>
            <a:off x="0" y="30480"/>
            <a:ext cx="12192000" cy="677687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8562" y="593505"/>
            <a:ext cx="7620000" cy="175345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hiểu 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đọc nhạc số 1 </a:t>
            </a:r>
            <a:b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trong bà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62" y="2382042"/>
            <a:ext cx="8402560" cy="3218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/>
          <a:stretch>
            <a:fillRect/>
          </a:stretch>
        </p:blipFill>
        <p:spPr>
          <a:xfrm>
            <a:off x="0" y="25789"/>
            <a:ext cx="12192000" cy="680642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942" y="441105"/>
            <a:ext cx="8835818" cy="2012535"/>
          </a:xfrm>
        </p:spPr>
        <p:txBody>
          <a:bodyPr>
            <a:normAutofit/>
          </a:bodyPr>
          <a:lstStyle/>
          <a:p>
            <a:r>
              <a:rPr lang="en-CA" sz="3200" b="1" dirty="0">
                <a:solidFill>
                  <a:srgbClr val="0070C0"/>
                </a:solidFill>
              </a:rPr>
              <a:t>- </a:t>
            </a:r>
            <a:r>
              <a:rPr lang="en-CA" sz="3200" b="1" dirty="0" err="1">
                <a:solidFill>
                  <a:srgbClr val="0070C0"/>
                </a:solidFill>
              </a:rPr>
              <a:t>Bài</a:t>
            </a:r>
            <a:r>
              <a:rPr lang="en-CA" sz="3200" b="1" dirty="0">
                <a:solidFill>
                  <a:srgbClr val="0070C0"/>
                </a:solidFill>
              </a:rPr>
              <a:t> </a:t>
            </a:r>
            <a:r>
              <a:rPr lang="en-CA" sz="3200" b="1" i="1" dirty="0" err="1">
                <a:solidFill>
                  <a:srgbClr val="0070C0"/>
                </a:solidFill>
              </a:rPr>
              <a:t>Đọc</a:t>
            </a:r>
            <a:r>
              <a:rPr lang="en-CA" sz="3200" b="1" i="1" dirty="0">
                <a:solidFill>
                  <a:srgbClr val="0070C0"/>
                </a:solidFill>
              </a:rPr>
              <a:t> </a:t>
            </a:r>
            <a:r>
              <a:rPr lang="en-CA" sz="3200" b="1" i="1" dirty="0" err="1">
                <a:solidFill>
                  <a:srgbClr val="0070C0"/>
                </a:solidFill>
              </a:rPr>
              <a:t>nhạc</a:t>
            </a:r>
            <a:r>
              <a:rPr lang="en-CA" sz="3200" b="1" i="1" dirty="0">
                <a:solidFill>
                  <a:srgbClr val="0070C0"/>
                </a:solidFill>
              </a:rPr>
              <a:t> </a:t>
            </a:r>
            <a:r>
              <a:rPr lang="en-CA" sz="3200" b="1" i="1" dirty="0" err="1">
                <a:solidFill>
                  <a:srgbClr val="0070C0"/>
                </a:solidFill>
              </a:rPr>
              <a:t>số</a:t>
            </a:r>
            <a:r>
              <a:rPr lang="en-CA" sz="3200" b="1" i="1" dirty="0">
                <a:solidFill>
                  <a:srgbClr val="0070C0"/>
                </a:solidFill>
              </a:rPr>
              <a:t> 1</a:t>
            </a:r>
            <a:r>
              <a:rPr lang="en-CA" sz="3200" b="1" dirty="0">
                <a:solidFill>
                  <a:srgbClr val="0070C0"/>
                </a:solidFill>
              </a:rPr>
              <a:t> </a:t>
            </a:r>
            <a:r>
              <a:rPr lang="en-CA" sz="3200" b="1" dirty="0" err="1">
                <a:solidFill>
                  <a:srgbClr val="0070C0"/>
                </a:solidFill>
              </a:rPr>
              <a:t>được</a:t>
            </a:r>
            <a:r>
              <a:rPr lang="en-CA" sz="3200" b="1" dirty="0">
                <a:solidFill>
                  <a:srgbClr val="0070C0"/>
                </a:solidFill>
              </a:rPr>
              <a:t> </a:t>
            </a:r>
            <a:r>
              <a:rPr lang="en-CA" sz="3200" b="1" dirty="0" err="1">
                <a:solidFill>
                  <a:srgbClr val="0070C0"/>
                </a:solidFill>
              </a:rPr>
              <a:t>viết</a:t>
            </a:r>
            <a:r>
              <a:rPr lang="en-CA" sz="3200" b="1" dirty="0">
                <a:solidFill>
                  <a:srgbClr val="0070C0"/>
                </a:solidFill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</a:rPr>
              <a:t>nhịp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nào</a:t>
            </a:r>
            <a:r>
              <a:rPr lang="en-US" sz="3200" b="1" dirty="0">
                <a:solidFill>
                  <a:srgbClr val="0070C0"/>
                </a:solidFill>
              </a:rPr>
              <a:t>? </a:t>
            </a:r>
            <a:br>
              <a:rPr lang="en-US" sz="3200" b="1" dirty="0">
                <a:solidFill>
                  <a:srgbClr val="0070C0"/>
                </a:solidFill>
              </a:rPr>
            </a:br>
            <a:r>
              <a:rPr lang="en-US" sz="3200" b="1" dirty="0">
                <a:solidFill>
                  <a:srgbClr val="0070C0"/>
                </a:solidFill>
              </a:rPr>
              <a:t>- </a:t>
            </a:r>
            <a:r>
              <a:rPr lang="en-US" sz="3200" b="1" dirty="0" err="1">
                <a:solidFill>
                  <a:srgbClr val="0070C0"/>
                </a:solidFill>
              </a:rPr>
              <a:t>Các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cao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độ</a:t>
            </a:r>
            <a:r>
              <a:rPr lang="en-US" sz="3200" b="1" dirty="0">
                <a:solidFill>
                  <a:srgbClr val="0070C0"/>
                </a:solidFill>
              </a:rPr>
              <a:t>, </a:t>
            </a:r>
            <a:r>
              <a:rPr lang="en-US" sz="3200" b="1" dirty="0" err="1">
                <a:solidFill>
                  <a:srgbClr val="0070C0"/>
                </a:solidFill>
              </a:rPr>
              <a:t>trường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độ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nào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được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dụng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trong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bài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br>
              <a:rPr lang="en-US" sz="3200" b="1" dirty="0">
                <a:solidFill>
                  <a:srgbClr val="0070C0"/>
                </a:solidFill>
              </a:rPr>
            </a:br>
            <a:r>
              <a:rPr lang="en-US" sz="3200" b="1" dirty="0">
                <a:solidFill>
                  <a:srgbClr val="0070C0"/>
                </a:solidFill>
              </a:rPr>
              <a:t> - So </a:t>
            </a:r>
            <a:r>
              <a:rPr lang="en-US" sz="3200" b="1" dirty="0" err="1">
                <a:solidFill>
                  <a:srgbClr val="0070C0"/>
                </a:solidFill>
              </a:rPr>
              <a:t>sánh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tiết</a:t>
            </a:r>
            <a:r>
              <a:rPr lang="en-US" sz="3200" b="1" dirty="0">
                <a:solidFill>
                  <a:srgbClr val="0070C0"/>
                </a:solidFill>
              </a:rPr>
              <a:t> 1 </a:t>
            </a:r>
            <a:r>
              <a:rPr lang="en-US" sz="3200" b="1" dirty="0" err="1">
                <a:solidFill>
                  <a:srgbClr val="0070C0"/>
                </a:solidFill>
              </a:rPr>
              <a:t>với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tiết</a:t>
            </a:r>
            <a:r>
              <a:rPr lang="en-US" sz="3200" b="1" dirty="0">
                <a:solidFill>
                  <a:srgbClr val="0070C0"/>
                </a:solidFill>
              </a:rPr>
              <a:t> 3, </a:t>
            </a:r>
            <a:r>
              <a:rPr lang="en-US" sz="3200" b="1" dirty="0" err="1">
                <a:solidFill>
                  <a:srgbClr val="0070C0"/>
                </a:solidFill>
              </a:rPr>
              <a:t>tiết</a:t>
            </a:r>
            <a:r>
              <a:rPr lang="en-US" sz="3200" b="1" dirty="0">
                <a:solidFill>
                  <a:srgbClr val="0070C0"/>
                </a:solidFill>
              </a:rPr>
              <a:t> 2 </a:t>
            </a:r>
            <a:r>
              <a:rPr lang="en-US" sz="3200" b="1" dirty="0" err="1">
                <a:solidFill>
                  <a:srgbClr val="0070C0"/>
                </a:solidFill>
              </a:rPr>
              <a:t>với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tiết</a:t>
            </a:r>
            <a:r>
              <a:rPr lang="en-US" sz="3200" b="1" dirty="0">
                <a:solidFill>
                  <a:srgbClr val="0070C0"/>
                </a:solidFill>
              </a:rPr>
              <a:t> 4 </a:t>
            </a:r>
            <a:r>
              <a:rPr lang="en-US" sz="3200" b="1" dirty="0" err="1">
                <a:solidFill>
                  <a:srgbClr val="0070C0"/>
                </a:solidFill>
              </a:rPr>
              <a:t>của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bài</a:t>
            </a:r>
            <a:r>
              <a:rPr lang="en-US" sz="3200" b="1" dirty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943" y="2453641"/>
            <a:ext cx="8135264" cy="4016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-261044"/>
            <a:ext cx="12192000" cy="7025640"/>
          </a:xfrm>
        </p:spPr>
      </p:pic>
      <p:sp>
        <p:nvSpPr>
          <p:cNvPr id="4" name="Block Arc 3"/>
          <p:cNvSpPr/>
          <p:nvPr/>
        </p:nvSpPr>
        <p:spPr>
          <a:xfrm>
            <a:off x="1771693" y="258366"/>
            <a:ext cx="5468847" cy="5468847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5" name="Freeform: Shape 4"/>
          <p:cNvSpPr/>
          <p:nvPr/>
        </p:nvSpPr>
        <p:spPr>
          <a:xfrm>
            <a:off x="419741" y="3660159"/>
            <a:ext cx="5468847" cy="1367985"/>
          </a:xfrm>
          <a:custGeom>
            <a:avLst/>
            <a:gdLst>
              <a:gd name="connsiteX0" fmla="*/ 0 w 5003843"/>
              <a:gd name="connsiteY0" fmla="*/ 0 h 812209"/>
              <a:gd name="connsiteX1" fmla="*/ 5003843 w 5003843"/>
              <a:gd name="connsiteY1" fmla="*/ 0 h 812209"/>
              <a:gd name="connsiteX2" fmla="*/ 5003843 w 5003843"/>
              <a:gd name="connsiteY2" fmla="*/ 812209 h 812209"/>
              <a:gd name="connsiteX3" fmla="*/ 0 w 5003843"/>
              <a:gd name="connsiteY3" fmla="*/ 812209 h 812209"/>
              <a:gd name="connsiteX4" fmla="*/ 0 w 5003843"/>
              <a:gd name="connsiteY4" fmla="*/ 0 h 81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3843" h="812209">
                <a:moveTo>
                  <a:pt x="0" y="0"/>
                </a:moveTo>
                <a:lnTo>
                  <a:pt x="5003843" y="0"/>
                </a:lnTo>
                <a:lnTo>
                  <a:pt x="5003843" y="812209"/>
                </a:lnTo>
                <a:lnTo>
                  <a:pt x="0" y="8122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691" tIns="71120" rIns="71120" bIns="7112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CA" sz="2800" b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CA" sz="2800" b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b="0" i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CA" sz="2800" b="0" i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b="0" i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CA" sz="2800" b="0" i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b="0" i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CA" sz="2800" b="0" i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CA" sz="2800" b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b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CA" sz="2800" b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b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CA" sz="2800" b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CA" sz="2800" b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CA" sz="2800" b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b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CA" sz="2800" b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b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2/4, </a:t>
            </a:r>
            <a:r>
              <a:rPr lang="en-US" sz="2800" b="0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0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nhip</a:t>
            </a:r>
            <a:r>
              <a:rPr lang="en-US" sz="2800" b="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Moderato</a:t>
            </a:r>
            <a:r>
              <a:rPr lang="en-US" sz="2800" b="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800" b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692739" y="4924447"/>
            <a:ext cx="396713" cy="103698"/>
          </a:xfrm>
          <a:prstGeom prst="ellipse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10" name="Freeform: Shape 9"/>
          <p:cNvSpPr/>
          <p:nvPr/>
        </p:nvSpPr>
        <p:spPr>
          <a:xfrm>
            <a:off x="6589811" y="3693727"/>
            <a:ext cx="5182448" cy="1313245"/>
          </a:xfrm>
          <a:custGeom>
            <a:avLst/>
            <a:gdLst>
              <a:gd name="connsiteX0" fmla="*/ 0 w 4982975"/>
              <a:gd name="connsiteY0" fmla="*/ 0 h 1313245"/>
              <a:gd name="connsiteX1" fmla="*/ 4982975 w 4982975"/>
              <a:gd name="connsiteY1" fmla="*/ 0 h 1313245"/>
              <a:gd name="connsiteX2" fmla="*/ 4982975 w 4982975"/>
              <a:gd name="connsiteY2" fmla="*/ 1313245 h 1313245"/>
              <a:gd name="connsiteX3" fmla="*/ 0 w 4982975"/>
              <a:gd name="connsiteY3" fmla="*/ 1313245 h 1313245"/>
              <a:gd name="connsiteX4" fmla="*/ 0 w 4982975"/>
              <a:gd name="connsiteY4" fmla="*/ 0 h 131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975" h="1313245">
                <a:moveTo>
                  <a:pt x="0" y="0"/>
                </a:moveTo>
                <a:lnTo>
                  <a:pt x="4982975" y="0"/>
                </a:lnTo>
                <a:lnTo>
                  <a:pt x="4982975" y="1313245"/>
                </a:lnTo>
                <a:lnTo>
                  <a:pt x="0" y="13132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691" tIns="71120" rIns="71120" bIns="7112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: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mi,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sol, la; </a:t>
            </a:r>
            <a:r>
              <a:rPr lang="vi-VN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14870" y="2521525"/>
            <a:ext cx="1015261" cy="1015261"/>
          </a:xfrm>
          <a:prstGeom prst="ellipse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12" name="Freeform: Shape 11"/>
          <p:cNvSpPr/>
          <p:nvPr/>
        </p:nvSpPr>
        <p:spPr>
          <a:xfrm>
            <a:off x="3601698" y="5171306"/>
            <a:ext cx="5003843" cy="1424510"/>
          </a:xfrm>
          <a:custGeom>
            <a:avLst/>
            <a:gdLst>
              <a:gd name="connsiteX0" fmla="*/ 0 w 5003843"/>
              <a:gd name="connsiteY0" fmla="*/ 0 h 1084567"/>
              <a:gd name="connsiteX1" fmla="*/ 5003843 w 5003843"/>
              <a:gd name="connsiteY1" fmla="*/ 0 h 1084567"/>
              <a:gd name="connsiteX2" fmla="*/ 5003843 w 5003843"/>
              <a:gd name="connsiteY2" fmla="*/ 1084567 h 1084567"/>
              <a:gd name="connsiteX3" fmla="*/ 0 w 5003843"/>
              <a:gd name="connsiteY3" fmla="*/ 1084567 h 1084567"/>
              <a:gd name="connsiteX4" fmla="*/ 0 w 5003843"/>
              <a:gd name="connsiteY4" fmla="*/ 0 h 108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3843" h="1084567">
                <a:moveTo>
                  <a:pt x="0" y="0"/>
                </a:moveTo>
                <a:lnTo>
                  <a:pt x="5003843" y="0"/>
                </a:lnTo>
                <a:lnTo>
                  <a:pt x="5003843" y="1084567"/>
                </a:lnTo>
                <a:lnTo>
                  <a:pt x="0" y="1084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691" tIns="71120" rIns="71120" bIns="7112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có 4 tiết nhạc, t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1;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</a:t>
            </a:r>
            <a:r>
              <a:rPr lang="vi-VN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endPara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419633" y="3739839"/>
            <a:ext cx="1015261" cy="1015261"/>
          </a:xfrm>
          <a:prstGeom prst="ellipse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93" y="-177207"/>
            <a:ext cx="8534340" cy="3748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/>
          <a:stretch>
            <a:fillRect/>
          </a:stretch>
        </p:blipFill>
        <p:spPr>
          <a:xfrm>
            <a:off x="0" y="0"/>
            <a:ext cx="12192000" cy="6833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240" y="1998875"/>
            <a:ext cx="9220200" cy="2256375"/>
          </a:xfrm>
        </p:spPr>
        <p:txBody>
          <a:bodyPr>
            <a:normAutofit/>
          </a:bodyPr>
          <a:lstStyle/>
          <a:p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2/4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190" y="289365"/>
            <a:ext cx="9331010" cy="214969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2/4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0"/>
          <a:stretch>
            <a:fillRect/>
          </a:stretch>
        </p:blipFill>
        <p:spPr>
          <a:xfrm>
            <a:off x="2056937" y="2439060"/>
            <a:ext cx="9922535" cy="2971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372" y="0"/>
            <a:ext cx="12536372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520" y="1066165"/>
            <a:ext cx="8412480" cy="1325563"/>
          </a:xfrm>
        </p:spPr>
        <p:txBody>
          <a:bodyPr>
            <a:normAutofit fontScale="90000"/>
          </a:bodyPr>
          <a:lstStyle/>
          <a:p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 2: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b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i="1" dirty="0"/>
              <a:t>a. </a:t>
            </a:r>
            <a:r>
              <a:rPr lang="en-US" sz="3600" b="1" i="1" dirty="0" err="1"/>
              <a:t>Đọc</a:t>
            </a:r>
            <a:r>
              <a:rPr lang="en-US" sz="3600" b="1" i="1" dirty="0"/>
              <a:t> gam </a:t>
            </a:r>
            <a:r>
              <a:rPr lang="vi-VN" sz="3600" i="1" dirty="0"/>
              <a:t>Đô trưởng, cảm nhận các khoảng cách 1 cung và nửa cung</a:t>
            </a:r>
            <a:r>
              <a:rPr lang="vi-VN" sz="3600" b="1" i="1" dirty="0"/>
              <a:t>:</a:t>
            </a:r>
            <a:r>
              <a:rPr lang="en-US" sz="3600" b="1" i="1" dirty="0"/>
              <a:t> </a:t>
            </a:r>
            <a:br>
              <a:rPr lang="vi-VN" sz="3600" b="1" i="1" dirty="0"/>
            </a:br>
            <a:br>
              <a:rPr lang="vi-VN" b="1" i="1" dirty="0"/>
            </a:br>
            <a:br>
              <a:rPr lang="vi-VN" b="1" i="1" dirty="0"/>
            </a:br>
            <a:br>
              <a:rPr lang="vi-VN" b="1" i="1" dirty="0"/>
            </a:br>
            <a:br>
              <a:rPr lang="vi-VN" b="1" i="1" dirty="0"/>
            </a:br>
            <a:br>
              <a:rPr lang="vi-VN" b="1" i="1" dirty="0"/>
            </a:br>
            <a:br>
              <a:rPr lang="en-US" dirty="0"/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6794" y="3107964"/>
            <a:ext cx="8412480" cy="15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đoc gam đô trương 1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7147" y="5444705"/>
            <a:ext cx="620144" cy="620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405" y="604910"/>
            <a:ext cx="10744200" cy="1650610"/>
          </a:xfrm>
        </p:spPr>
        <p:txBody>
          <a:bodyPr>
            <a:normAutofit/>
          </a:bodyPr>
          <a:lstStyle/>
          <a:p>
            <a:r>
              <a:rPr lang="en-CA" b="1" dirty="0">
                <a:solidFill>
                  <a:srgbClr val="0070C0"/>
                </a:solidFill>
              </a:rPr>
              <a:t>b. </a:t>
            </a:r>
            <a:r>
              <a:rPr lang="en-CA" b="1" dirty="0" err="1">
                <a:solidFill>
                  <a:srgbClr val="0070C0"/>
                </a:solidFill>
              </a:rPr>
              <a:t>Đọc</a:t>
            </a:r>
            <a:r>
              <a:rPr lang="en-CA" b="1" dirty="0">
                <a:solidFill>
                  <a:srgbClr val="0070C0"/>
                </a:solidFill>
              </a:rPr>
              <a:t> </a:t>
            </a:r>
            <a:r>
              <a:rPr lang="en-CA" b="1" dirty="0" err="1">
                <a:solidFill>
                  <a:srgbClr val="0070C0"/>
                </a:solidFill>
              </a:rPr>
              <a:t>quãng</a:t>
            </a:r>
            <a:r>
              <a:rPr lang="en-CA" b="1" dirty="0">
                <a:solidFill>
                  <a:srgbClr val="0070C0"/>
                </a:solidFill>
              </a:rPr>
              <a:t> 2 </a:t>
            </a:r>
            <a:r>
              <a:rPr lang="en-CA" b="1" dirty="0" err="1">
                <a:solidFill>
                  <a:srgbClr val="0070C0"/>
                </a:solidFill>
              </a:rPr>
              <a:t>đi</a:t>
            </a:r>
            <a:r>
              <a:rPr lang="en-CA" b="1" dirty="0">
                <a:solidFill>
                  <a:srgbClr val="0070C0"/>
                </a:solidFill>
              </a:rPr>
              <a:t> </a:t>
            </a:r>
            <a:r>
              <a:rPr lang="en-CA" b="1" dirty="0" err="1">
                <a:solidFill>
                  <a:srgbClr val="0070C0"/>
                </a:solidFill>
              </a:rPr>
              <a:t>lên</a:t>
            </a:r>
            <a:r>
              <a:rPr lang="en-CA" b="1" dirty="0">
                <a:solidFill>
                  <a:srgbClr val="0070C0"/>
                </a:solidFill>
              </a:rPr>
              <a:t> </a:t>
            </a:r>
            <a:r>
              <a:rPr lang="en-CA" b="1" dirty="0" err="1">
                <a:solidFill>
                  <a:srgbClr val="0070C0"/>
                </a:solidFill>
              </a:rPr>
              <a:t>và</a:t>
            </a:r>
            <a:r>
              <a:rPr lang="en-CA" b="1" dirty="0">
                <a:solidFill>
                  <a:srgbClr val="0070C0"/>
                </a:solidFill>
              </a:rPr>
              <a:t> </a:t>
            </a:r>
            <a:r>
              <a:rPr lang="en-CA" b="1" dirty="0" err="1">
                <a:solidFill>
                  <a:srgbClr val="0070C0"/>
                </a:solidFill>
              </a:rPr>
              <a:t>đi</a:t>
            </a:r>
            <a:r>
              <a:rPr lang="en-CA" b="1" dirty="0">
                <a:solidFill>
                  <a:srgbClr val="0070C0"/>
                </a:solidFill>
              </a:rPr>
              <a:t> </a:t>
            </a:r>
            <a:r>
              <a:rPr lang="en-CA" b="1" dirty="0" err="1">
                <a:solidFill>
                  <a:srgbClr val="0070C0"/>
                </a:solidFill>
              </a:rPr>
              <a:t>xuống</a:t>
            </a:r>
            <a:r>
              <a:rPr lang="en-CA" b="1" dirty="0">
                <a:solidFill>
                  <a:srgbClr val="0070C0"/>
                </a:solidFill>
              </a:rPr>
              <a:t>, </a:t>
            </a:r>
            <a:r>
              <a:rPr lang="en-CA" b="1" dirty="0" err="1">
                <a:solidFill>
                  <a:srgbClr val="0070C0"/>
                </a:solidFill>
              </a:rPr>
              <a:t>vừa</a:t>
            </a:r>
            <a:r>
              <a:rPr lang="en-CA" b="1" dirty="0">
                <a:solidFill>
                  <a:srgbClr val="0070C0"/>
                </a:solidFill>
              </a:rPr>
              <a:t> </a:t>
            </a:r>
            <a:r>
              <a:rPr lang="en-CA" b="1" dirty="0" err="1">
                <a:solidFill>
                  <a:srgbClr val="0070C0"/>
                </a:solidFill>
              </a:rPr>
              <a:t>đọc</a:t>
            </a:r>
            <a:r>
              <a:rPr lang="en-CA" b="1" dirty="0">
                <a:solidFill>
                  <a:srgbClr val="0070C0"/>
                </a:solidFill>
              </a:rPr>
              <a:t> </a:t>
            </a:r>
            <a:r>
              <a:rPr lang="en-CA" b="1" dirty="0" err="1">
                <a:solidFill>
                  <a:srgbClr val="0070C0"/>
                </a:solidFill>
              </a:rPr>
              <a:t>vừa</a:t>
            </a:r>
            <a:r>
              <a:rPr lang="en-CA" b="1" dirty="0">
                <a:solidFill>
                  <a:srgbClr val="0070C0"/>
                </a:solidFill>
              </a:rPr>
              <a:t> </a:t>
            </a:r>
            <a:r>
              <a:rPr lang="en-CA" b="1" dirty="0" err="1">
                <a:solidFill>
                  <a:srgbClr val="0070C0"/>
                </a:solidFill>
              </a:rPr>
              <a:t>gõ</a:t>
            </a:r>
            <a:r>
              <a:rPr lang="en-CA" b="1" dirty="0">
                <a:solidFill>
                  <a:srgbClr val="0070C0"/>
                </a:solidFill>
              </a:rPr>
              <a:t> </a:t>
            </a:r>
            <a:r>
              <a:rPr lang="en-CA" b="1" dirty="0" err="1">
                <a:solidFill>
                  <a:srgbClr val="0070C0"/>
                </a:solidFill>
              </a:rPr>
              <a:t>phách</a:t>
            </a:r>
            <a:r>
              <a:rPr lang="en-CA" b="1" dirty="0">
                <a:solidFill>
                  <a:srgbClr val="0070C0"/>
                </a:solidFill>
              </a:rPr>
              <a:t> </a:t>
            </a:r>
            <a:r>
              <a:rPr lang="en-CA" b="1" dirty="0" err="1">
                <a:solidFill>
                  <a:srgbClr val="0070C0"/>
                </a:solidFill>
              </a:rPr>
              <a:t>theo</a:t>
            </a:r>
            <a:r>
              <a:rPr lang="en-CA" b="1" dirty="0">
                <a:solidFill>
                  <a:srgbClr val="0070C0"/>
                </a:solidFill>
              </a:rPr>
              <a:t> (</a:t>
            </a:r>
            <a:r>
              <a:rPr lang="en-CA" b="1" dirty="0" err="1">
                <a:solidFill>
                  <a:srgbClr val="0070C0"/>
                </a:solidFill>
              </a:rPr>
              <a:t>lưu</a:t>
            </a:r>
            <a:r>
              <a:rPr lang="en-CA" b="1" dirty="0">
                <a:solidFill>
                  <a:srgbClr val="0070C0"/>
                </a:solidFill>
              </a:rPr>
              <a:t> ý </a:t>
            </a:r>
            <a:r>
              <a:rPr lang="en-CA" b="1" dirty="0" err="1">
                <a:solidFill>
                  <a:srgbClr val="0070C0"/>
                </a:solidFill>
              </a:rPr>
              <a:t>gõ</a:t>
            </a:r>
            <a:r>
              <a:rPr lang="en-CA" b="1" dirty="0">
                <a:solidFill>
                  <a:srgbClr val="0070C0"/>
                </a:solidFill>
              </a:rPr>
              <a:t> </a:t>
            </a:r>
            <a:r>
              <a:rPr lang="en-CA" b="1" dirty="0" err="1">
                <a:solidFill>
                  <a:srgbClr val="0070C0"/>
                </a:solidFill>
              </a:rPr>
              <a:t>nhẹ</a:t>
            </a:r>
            <a:r>
              <a:rPr lang="en-CA" b="1" dirty="0">
                <a:solidFill>
                  <a:srgbClr val="0070C0"/>
                </a:solidFill>
              </a:rPr>
              <a:t> </a:t>
            </a:r>
            <a:r>
              <a:rPr lang="en-CA" b="1" dirty="0" err="1">
                <a:solidFill>
                  <a:srgbClr val="0070C0"/>
                </a:solidFill>
              </a:rPr>
              <a:t>không</a:t>
            </a:r>
            <a:r>
              <a:rPr lang="en-CA" b="1" dirty="0">
                <a:solidFill>
                  <a:srgbClr val="0070C0"/>
                </a:solidFill>
              </a:rPr>
              <a:t> </a:t>
            </a:r>
            <a:r>
              <a:rPr lang="en-CA" b="1" dirty="0" err="1">
                <a:solidFill>
                  <a:srgbClr val="0070C0"/>
                </a:solidFill>
              </a:rPr>
              <a:t>thành</a:t>
            </a:r>
            <a:r>
              <a:rPr lang="en-CA" b="1" dirty="0">
                <a:solidFill>
                  <a:srgbClr val="0070C0"/>
                </a:solidFill>
              </a:rPr>
              <a:t> </a:t>
            </a:r>
            <a:r>
              <a:rPr lang="en-CA" b="1" dirty="0" err="1">
                <a:solidFill>
                  <a:srgbClr val="0070C0"/>
                </a:solidFill>
              </a:rPr>
              <a:t>tiếng</a:t>
            </a:r>
            <a:r>
              <a:rPr lang="en-CA" b="1" dirty="0">
                <a:solidFill>
                  <a:srgbClr val="0070C0"/>
                </a:solidFill>
              </a:rPr>
              <a:t>)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4" b="54381"/>
          <a:stretch>
            <a:fillRect/>
          </a:stretch>
        </p:blipFill>
        <p:spPr bwMode="auto">
          <a:xfrm>
            <a:off x="1098773" y="2418471"/>
            <a:ext cx="10593463" cy="265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quãng 2 đi lên 13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809" y="2708694"/>
            <a:ext cx="543944" cy="543944"/>
          </a:xfrm>
          <a:prstGeom prst="rect">
            <a:avLst/>
          </a:prstGeom>
        </p:spPr>
      </p:pic>
      <p:pic>
        <p:nvPicPr>
          <p:cNvPr id="8" name="quãng 2 đi xuống 13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511" y="3988472"/>
            <a:ext cx="514996" cy="514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5372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9011" y="977863"/>
            <a:ext cx="6458989" cy="1324599"/>
          </a:xfrm>
        </p:spPr>
        <p:txBody>
          <a:bodyPr>
            <a:normAutofit/>
          </a:bodyPr>
          <a:lstStyle/>
          <a:p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600" b="1" dirty="0">
                <a:solidFill>
                  <a:srgbClr val="0070C0"/>
                </a:solidFill>
                <a:cs typeface="Times New Roman" panose="02020603050405020304" pitchFamily="18" charset="0"/>
              </a:rPr>
              <a:t>âu 1 </a:t>
            </a:r>
            <a:br>
              <a:rPr lang="en-CA" sz="3600" b="1" dirty="0">
                <a:cs typeface="Times New Roman" panose="02020603050405020304" pitchFamily="18" charset="0"/>
              </a:rPr>
            </a:br>
            <a:r>
              <a:rPr lang="en-CA" sz="3600" dirty="0">
                <a:cs typeface="Times New Roman" panose="02020603050405020304" pitchFamily="18" charset="0"/>
              </a:rPr>
              <a:t>- </a:t>
            </a:r>
            <a:r>
              <a:rPr lang="vi-VN" sz="3600" dirty="0">
                <a:cs typeface="Times New Roman" panose="02020603050405020304" pitchFamily="18" charset="0"/>
              </a:rPr>
              <a:t>Đọc tên nốt nhạc theo trường độ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2" b="51775"/>
          <a:stretch>
            <a:fillRect/>
          </a:stretch>
        </p:blipFill>
        <p:spPr>
          <a:xfrm>
            <a:off x="797099" y="2766700"/>
            <a:ext cx="11085482" cy="1324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8372" y="404547"/>
            <a:ext cx="8553628" cy="2926716"/>
          </a:xfrm>
        </p:spPr>
        <p:txBody>
          <a:bodyPr>
            <a:normAutofit/>
          </a:bodyPr>
          <a:lstStyle/>
          <a:p>
            <a:r>
              <a:rPr lang="en-CA" b="1" dirty="0">
                <a:solidFill>
                  <a:srgbClr val="FF0000"/>
                </a:solidFill>
              </a:rPr>
              <a:t>- </a:t>
            </a:r>
            <a:r>
              <a:rPr lang="vi-VN" dirty="0"/>
              <a:t>Các em nghe đàn và đọc tiết nhạc thứ nhất của câu 1, </a:t>
            </a:r>
            <a:r>
              <a:rPr lang="vi-VN" dirty="0">
                <a:cs typeface="Times New Roman" panose="02020603050405020304" pitchFamily="18" charset="0"/>
              </a:rPr>
              <a:t>vừa đọc vừa gõ phách nhẹ nhàng.</a:t>
            </a:r>
            <a:b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cs typeface="Times New Roman" panose="02020603050405020304" pitchFamily="18" charset="0"/>
              </a:rPr>
              <a:t>Lưu ý dừng nghỉ ở các dấu lặng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5306939" y="4990095"/>
            <a:ext cx="8553628" cy="2504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FF0000"/>
                </a:solidFill>
              </a:rPr>
              <a:t>                 </a:t>
            </a:r>
            <a:br>
              <a:rPr lang="vi-VN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31" y="3250889"/>
            <a:ext cx="6954549" cy="1306490"/>
          </a:xfrm>
          <a:prstGeom prst="rect">
            <a:avLst/>
          </a:prstGeom>
        </p:spPr>
      </p:pic>
      <p:pic>
        <p:nvPicPr>
          <p:cNvPr id="5" name="ttieet 1tempo 1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5055" y="5208566"/>
            <a:ext cx="499123" cy="499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4642" y="1011898"/>
            <a:ext cx="6445238" cy="1274102"/>
          </a:xfrm>
        </p:spPr>
        <p:txBody>
          <a:bodyPr>
            <a:normAutofit fontScale="90000"/>
          </a:bodyPr>
          <a:lstStyle/>
          <a:p>
            <a:r>
              <a:rPr lang="en-CA" dirty="0"/>
              <a:t>Đ</a:t>
            </a:r>
            <a:r>
              <a:rPr lang="vi-VN" dirty="0"/>
              <a:t>ọc tiết nhạc thứ hai của câu 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5306939" y="4990095"/>
            <a:ext cx="8553628" cy="2504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FF0000"/>
                </a:solidFill>
              </a:rPr>
              <a:t>                 </a:t>
            </a:r>
            <a:br>
              <a:rPr lang="vi-VN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061" y="2452012"/>
            <a:ext cx="6857086" cy="1254640"/>
          </a:xfrm>
          <a:prstGeom prst="rect">
            <a:avLst/>
          </a:prstGeom>
        </p:spPr>
      </p:pic>
      <p:pic>
        <p:nvPicPr>
          <p:cNvPr id="3" name="tiêt 2 ttempo 1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0870" y="4375563"/>
            <a:ext cx="614532" cy="6145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778"/>
            <a:ext cx="12077700" cy="685022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7700" y="2452255"/>
            <a:ext cx="6197600" cy="221949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LÝ THUYẾT ÂM NHẠC </a:t>
            </a: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0372" y="1184448"/>
            <a:ext cx="8456348" cy="1829436"/>
          </a:xfrm>
        </p:spPr>
        <p:txBody>
          <a:bodyPr>
            <a:normAutofit/>
          </a:bodyPr>
          <a:lstStyle/>
          <a:p>
            <a:r>
              <a:rPr lang="en-CA" dirty="0" err="1"/>
              <a:t>Đọc</a:t>
            </a:r>
            <a:r>
              <a:rPr lang="en-CA" dirty="0"/>
              <a:t> </a:t>
            </a:r>
            <a:r>
              <a:rPr lang="en-CA" dirty="0" err="1"/>
              <a:t>cả</a:t>
            </a:r>
            <a:r>
              <a:rPr lang="en-CA" dirty="0"/>
              <a:t> </a:t>
            </a:r>
            <a:r>
              <a:rPr lang="en-CA" dirty="0" err="1"/>
              <a:t>câu</a:t>
            </a:r>
            <a:r>
              <a:rPr lang="en-CA" dirty="0"/>
              <a:t> 1, </a:t>
            </a:r>
            <a:r>
              <a:rPr lang="en-CA" dirty="0" err="1"/>
              <a:t>các</a:t>
            </a:r>
            <a:r>
              <a:rPr lang="en-CA" dirty="0"/>
              <a:t> </a:t>
            </a:r>
            <a:r>
              <a:rPr lang="en-CA" dirty="0" err="1"/>
              <a:t>em</a:t>
            </a:r>
            <a:r>
              <a:rPr lang="en-CA" dirty="0"/>
              <a:t> </a:t>
            </a:r>
            <a:r>
              <a:rPr lang="en-CA" dirty="0" err="1"/>
              <a:t>lưu</a:t>
            </a:r>
            <a:r>
              <a:rPr lang="en-CA" dirty="0"/>
              <a:t> ý </a:t>
            </a:r>
            <a:r>
              <a:rPr lang="en-CA" dirty="0" err="1"/>
              <a:t>gõ</a:t>
            </a:r>
            <a:r>
              <a:rPr lang="en-CA" dirty="0"/>
              <a:t> </a:t>
            </a:r>
            <a:r>
              <a:rPr lang="en-CA" dirty="0" err="1"/>
              <a:t>phách</a:t>
            </a:r>
            <a:r>
              <a:rPr lang="en-CA" dirty="0"/>
              <a:t> </a:t>
            </a:r>
            <a:r>
              <a:rPr lang="en-CA" dirty="0" err="1"/>
              <a:t>theo</a:t>
            </a:r>
            <a:r>
              <a:rPr lang="en-CA" dirty="0"/>
              <a:t>,</a:t>
            </a:r>
            <a:r>
              <a:rPr lang="vi-VN" dirty="0"/>
              <a:t> </a:t>
            </a:r>
            <a:r>
              <a:rPr lang="en-CA" dirty="0" err="1"/>
              <a:t>ngừng</a:t>
            </a:r>
            <a:r>
              <a:rPr lang="en-CA" dirty="0"/>
              <a:t> </a:t>
            </a:r>
            <a:r>
              <a:rPr lang="en-CA" dirty="0" err="1"/>
              <a:t>âm</a:t>
            </a:r>
            <a:r>
              <a:rPr lang="en-CA" dirty="0"/>
              <a:t> </a:t>
            </a:r>
            <a:r>
              <a:rPr lang="en-CA" dirty="0" err="1"/>
              <a:t>thanh</a:t>
            </a:r>
            <a:r>
              <a:rPr lang="en-CA" dirty="0"/>
              <a:t> ở </a:t>
            </a:r>
            <a:r>
              <a:rPr lang="en-CA" dirty="0" err="1"/>
              <a:t>dấu</a:t>
            </a:r>
            <a:r>
              <a:rPr lang="en-CA" dirty="0"/>
              <a:t> </a:t>
            </a:r>
            <a:r>
              <a:rPr lang="en-CA" dirty="0" err="1"/>
              <a:t>lặng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5306939" y="4990095"/>
            <a:ext cx="8553628" cy="2504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FF0000"/>
                </a:solidFill>
              </a:rPr>
              <a:t>                 </a:t>
            </a:r>
            <a:br>
              <a:rPr lang="vi-VN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2" b="51775"/>
          <a:stretch>
            <a:fillRect/>
          </a:stretch>
        </p:blipFill>
        <p:spPr>
          <a:xfrm>
            <a:off x="458593" y="3231088"/>
            <a:ext cx="11504807" cy="1324599"/>
          </a:xfrm>
          <a:prstGeom prst="rect">
            <a:avLst/>
          </a:prstGeom>
        </p:spPr>
      </p:pic>
      <p:pic>
        <p:nvPicPr>
          <p:cNvPr id="11" name="câu 1 1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0959" y="5429661"/>
            <a:ext cx="676677" cy="676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4291" y="1262149"/>
            <a:ext cx="6276109" cy="1145771"/>
          </a:xfrm>
        </p:spPr>
        <p:txBody>
          <a:bodyPr>
            <a:normAutofit fontScale="90000"/>
          </a:bodyPr>
          <a:lstStyle/>
          <a:p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600" b="1" dirty="0">
                <a:solidFill>
                  <a:srgbClr val="0070C0"/>
                </a:solidFill>
                <a:cs typeface="Times New Roman" panose="02020603050405020304" pitchFamily="18" charset="0"/>
              </a:rPr>
              <a:t>âu </a:t>
            </a:r>
            <a:r>
              <a:rPr lang="en-CA" sz="3600" b="1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br>
              <a:rPr lang="en-CA" sz="3600" b="1" dirty="0">
                <a:solidFill>
                  <a:srgbClr val="0070C0"/>
                </a:solidFill>
                <a:cs typeface="Times New Roman" panose="02020603050405020304" pitchFamily="18" charset="0"/>
              </a:rPr>
            </a:br>
            <a:r>
              <a:rPr lang="vi-VN" sz="3600" dirty="0" smtClean="0">
                <a:cs typeface="Times New Roman" panose="02020603050405020304" pitchFamily="18" charset="0"/>
              </a:rPr>
              <a:t> </a:t>
            </a:r>
            <a:br>
              <a:rPr lang="en-CA" sz="3600" b="1" dirty="0"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19" b="16283"/>
          <a:stretch>
            <a:fillRect/>
          </a:stretch>
        </p:blipFill>
        <p:spPr bwMode="auto">
          <a:xfrm>
            <a:off x="320272" y="3031109"/>
            <a:ext cx="11551455" cy="136935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15127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1292" y="812376"/>
            <a:ext cx="6633388" cy="1121781"/>
          </a:xfrm>
        </p:spPr>
        <p:txBody>
          <a:bodyPr>
            <a:normAutofit/>
          </a:bodyPr>
          <a:lstStyle/>
          <a:p>
            <a:r>
              <a:rPr lang="en-CA" b="1" dirty="0" err="1">
                <a:solidFill>
                  <a:srgbClr val="FF0000"/>
                </a:solidFill>
              </a:rPr>
              <a:t>Đọc</a:t>
            </a:r>
            <a:r>
              <a:rPr lang="en-CA" b="1" dirty="0">
                <a:solidFill>
                  <a:srgbClr val="FF0000"/>
                </a:solidFill>
              </a:rPr>
              <a:t> </a:t>
            </a:r>
            <a:r>
              <a:rPr lang="en-CA" b="1" dirty="0" err="1">
                <a:solidFill>
                  <a:srgbClr val="FF0000"/>
                </a:solidFill>
              </a:rPr>
              <a:t>lại</a:t>
            </a:r>
            <a:r>
              <a:rPr lang="en-CA" b="1" dirty="0">
                <a:solidFill>
                  <a:srgbClr val="FF0000"/>
                </a:solidFill>
              </a:rPr>
              <a:t> </a:t>
            </a:r>
            <a:r>
              <a:rPr lang="en-CA" b="1" dirty="0" err="1">
                <a:solidFill>
                  <a:srgbClr val="FF0000"/>
                </a:solidFill>
              </a:rPr>
              <a:t>câu</a:t>
            </a:r>
            <a:r>
              <a:rPr lang="en-CA" b="1" dirty="0">
                <a:solidFill>
                  <a:srgbClr val="FF0000"/>
                </a:solidFill>
              </a:rPr>
              <a:t> 1 </a:t>
            </a:r>
            <a:r>
              <a:rPr lang="en-CA" b="1" dirty="0" err="1">
                <a:solidFill>
                  <a:srgbClr val="FF0000"/>
                </a:solidFill>
              </a:rPr>
              <a:t>và</a:t>
            </a:r>
            <a:r>
              <a:rPr lang="en-CA" b="1" dirty="0">
                <a:solidFill>
                  <a:srgbClr val="FF0000"/>
                </a:solidFill>
              </a:rPr>
              <a:t> </a:t>
            </a:r>
            <a:r>
              <a:rPr lang="en-CA" b="1" dirty="0" err="1">
                <a:solidFill>
                  <a:srgbClr val="FF0000"/>
                </a:solidFill>
              </a:rPr>
              <a:t>tự</a:t>
            </a:r>
            <a:r>
              <a:rPr lang="en-CA" b="1" dirty="0">
                <a:solidFill>
                  <a:srgbClr val="FF0000"/>
                </a:solidFill>
              </a:rPr>
              <a:t> </a:t>
            </a:r>
            <a:r>
              <a:rPr lang="en-CA" b="1" dirty="0" err="1">
                <a:solidFill>
                  <a:srgbClr val="FF0000"/>
                </a:solidFill>
              </a:rPr>
              <a:t>đọc</a:t>
            </a:r>
            <a:r>
              <a:rPr lang="en-CA" b="1" dirty="0">
                <a:solidFill>
                  <a:srgbClr val="FF0000"/>
                </a:solidFill>
              </a:rPr>
              <a:t> </a:t>
            </a:r>
            <a:r>
              <a:rPr lang="en-CA" b="1" dirty="0" err="1">
                <a:solidFill>
                  <a:srgbClr val="FF0000"/>
                </a:solidFill>
              </a:rPr>
              <a:t>câu</a:t>
            </a:r>
            <a:r>
              <a:rPr lang="en-CA" b="1" dirty="0">
                <a:solidFill>
                  <a:srgbClr val="FF0000"/>
                </a:solidFill>
              </a:rPr>
              <a:t> 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5306939" y="4990095"/>
            <a:ext cx="8553628" cy="2504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FF0000"/>
                </a:solidFill>
              </a:rPr>
              <a:t>                 </a:t>
            </a:r>
            <a:br>
              <a:rPr lang="vi-VN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br>
              <a:rPr lang="en-CA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36" y="1934157"/>
            <a:ext cx="10925864" cy="2648568"/>
          </a:xfrm>
          <a:prstGeom prst="rect">
            <a:avLst/>
          </a:prstGeom>
        </p:spPr>
      </p:pic>
      <p:pic>
        <p:nvPicPr>
          <p:cNvPr id="5" name="câu 2 1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0342" y="5423873"/>
            <a:ext cx="561266" cy="561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19" y="-572568"/>
            <a:ext cx="12880221" cy="6648628"/>
          </a:xfrm>
        </p:spPr>
        <p:txBody>
          <a:bodyPr>
            <a:normAutofit/>
          </a:bodyPr>
          <a:lstStyle/>
          <a:p>
            <a:r>
              <a:rPr lang="vi-VN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34939"/>
            <a:ext cx="10515600" cy="987330"/>
          </a:xfrm>
        </p:spPr>
        <p:txBody>
          <a:bodyPr/>
          <a:lstStyle/>
          <a:p>
            <a:pPr marL="0" indent="0">
              <a:buNone/>
            </a:pPr>
            <a:r>
              <a:rPr lang="en-CA" dirty="0">
                <a:solidFill>
                  <a:srgbClr val="FF0000"/>
                </a:solidFill>
              </a:rPr>
              <a:t>e. </a:t>
            </a:r>
            <a:r>
              <a:rPr lang="vi-VN" dirty="0">
                <a:solidFill>
                  <a:srgbClr val="FF0000"/>
                </a:solidFill>
              </a:rPr>
              <a:t>Đọc cả bài </a:t>
            </a:r>
            <a:r>
              <a:rPr lang="en-CA" dirty="0" err="1">
                <a:solidFill>
                  <a:srgbClr val="FF0000"/>
                </a:solidFill>
              </a:rPr>
              <a:t>Đọc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nhạc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số</a:t>
            </a:r>
            <a:r>
              <a:rPr lang="en-CA" dirty="0">
                <a:solidFill>
                  <a:srgbClr val="FF0000"/>
                </a:solidFill>
              </a:rPr>
              <a:t> 1 </a:t>
            </a:r>
            <a:r>
              <a:rPr lang="vi-VN" dirty="0">
                <a:solidFill>
                  <a:srgbClr val="FF0000"/>
                </a:solidFill>
              </a:rPr>
              <a:t>theo </a:t>
            </a:r>
            <a:r>
              <a:rPr lang="en-CA" dirty="0">
                <a:solidFill>
                  <a:srgbClr val="FF0000"/>
                </a:solidFill>
              </a:rPr>
              <a:t>v</a:t>
            </a:r>
            <a:r>
              <a:rPr lang="vi-VN" dirty="0">
                <a:solidFill>
                  <a:srgbClr val="FF0000"/>
                </a:solidFill>
              </a:rPr>
              <a:t>ideo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với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tốc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độ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nhanh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hơn</a:t>
            </a:r>
            <a:r>
              <a:rPr lang="en-CA" dirty="0">
                <a:solidFill>
                  <a:srgbClr val="FF0000"/>
                </a:solidFill>
              </a:rPr>
              <a:t>, </a:t>
            </a:r>
            <a:r>
              <a:rPr lang="en-CA" dirty="0" err="1">
                <a:solidFill>
                  <a:srgbClr val="FF0000"/>
                </a:solidFill>
              </a:rPr>
              <a:t>các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em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lưu</a:t>
            </a:r>
            <a:r>
              <a:rPr lang="en-CA" dirty="0">
                <a:solidFill>
                  <a:srgbClr val="FF0000"/>
                </a:solidFill>
              </a:rPr>
              <a:t> ý </a:t>
            </a:r>
            <a:r>
              <a:rPr lang="en-CA" dirty="0" err="1">
                <a:solidFill>
                  <a:srgbClr val="FF0000"/>
                </a:solidFill>
              </a:rPr>
              <a:t>gõ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phách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theo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nhẹ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nhàng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và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ngừng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âm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thanh</a:t>
            </a:r>
            <a:r>
              <a:rPr lang="en-CA" dirty="0">
                <a:solidFill>
                  <a:srgbClr val="FF0000"/>
                </a:solidFill>
              </a:rPr>
              <a:t> ở </a:t>
            </a:r>
            <a:r>
              <a:rPr lang="en-CA" dirty="0" err="1">
                <a:solidFill>
                  <a:srgbClr val="FF0000"/>
                </a:solidFill>
              </a:rPr>
              <a:t>các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dấu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lặng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5" name="Slide 2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b="22694"/>
          <a:stretch>
            <a:fillRect/>
          </a:stretch>
        </p:blipFill>
        <p:spPr>
          <a:xfrm>
            <a:off x="1023891" y="1722269"/>
            <a:ext cx="10329909" cy="4491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32" y="-59821"/>
            <a:ext cx="12313032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" y="2270125"/>
            <a:ext cx="9806441" cy="170366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Gõ đệm cho bài Đọc nhạc theo tiết tấu sau:</a:t>
            </a:r>
            <a:b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t="14333" b="46195"/>
          <a:stretch>
            <a:fillRect/>
          </a:stretch>
        </p:blipFill>
        <p:spPr bwMode="auto">
          <a:xfrm>
            <a:off x="883921" y="3610262"/>
            <a:ext cx="6057686" cy="133551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32" y="-59821"/>
            <a:ext cx="12313032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16" y="207819"/>
            <a:ext cx="9771805" cy="235250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ỌC NHẠC + GÕ ĐỆM CĐ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317" y="1064028"/>
            <a:ext cx="8678487" cy="4906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19" y="-572568"/>
            <a:ext cx="12880221" cy="6648628"/>
          </a:xfrm>
        </p:spPr>
        <p:txBody>
          <a:bodyPr>
            <a:normAutofit/>
          </a:bodyPr>
          <a:lstStyle/>
          <a:p>
            <a:r>
              <a:rPr lang="vi-VN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9496"/>
            <a:ext cx="10515600" cy="1020931"/>
          </a:xfrm>
        </p:spPr>
        <p:txBody>
          <a:bodyPr/>
          <a:lstStyle/>
          <a:p>
            <a:r>
              <a:rPr lang="en-CA" dirty="0" err="1">
                <a:solidFill>
                  <a:srgbClr val="FF0000"/>
                </a:solidFill>
              </a:rPr>
              <a:t>Nghe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bài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Đọc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nhạc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 err="1">
                <a:solidFill>
                  <a:srgbClr val="FF0000"/>
                </a:solidFill>
              </a:rPr>
              <a:t>và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vi-VN" dirty="0">
                <a:solidFill>
                  <a:srgbClr val="FF0000"/>
                </a:solidFill>
              </a:rPr>
              <a:t>gõ đệm theo Video</a:t>
            </a:r>
            <a:endParaRPr lang="vi-VN" dirty="0">
              <a:solidFill>
                <a:srgbClr val="FF0000"/>
              </a:solidFill>
            </a:endParaRPr>
          </a:p>
          <a:p>
            <a:r>
              <a:rPr lang="en-CA" dirty="0" err="1"/>
              <a:t>Đọc</a:t>
            </a:r>
            <a:r>
              <a:rPr lang="en-CA" dirty="0"/>
              <a:t> </a:t>
            </a:r>
            <a:r>
              <a:rPr lang="en-CA" dirty="0" err="1"/>
              <a:t>nhạc</a:t>
            </a:r>
            <a:r>
              <a:rPr lang="en-CA" dirty="0"/>
              <a:t> </a:t>
            </a:r>
            <a:r>
              <a:rPr lang="en-CA" dirty="0" err="1"/>
              <a:t>theo</a:t>
            </a:r>
            <a:r>
              <a:rPr lang="en-CA" dirty="0"/>
              <a:t> video </a:t>
            </a:r>
            <a:r>
              <a:rPr lang="en-CA" dirty="0" err="1"/>
              <a:t>và</a:t>
            </a:r>
            <a:r>
              <a:rPr lang="en-CA" dirty="0"/>
              <a:t> </a:t>
            </a:r>
            <a:r>
              <a:rPr lang="en-CA" dirty="0" err="1"/>
              <a:t>kết</a:t>
            </a:r>
            <a:r>
              <a:rPr lang="en-CA" dirty="0"/>
              <a:t> </a:t>
            </a:r>
            <a:r>
              <a:rPr lang="en-CA" dirty="0" err="1"/>
              <a:t>hợp</a:t>
            </a:r>
            <a:r>
              <a:rPr lang="en-CA" dirty="0"/>
              <a:t> </a:t>
            </a:r>
            <a:r>
              <a:rPr lang="en-CA" dirty="0" err="1"/>
              <a:t>gõ</a:t>
            </a:r>
            <a:r>
              <a:rPr lang="en-CA" dirty="0"/>
              <a:t> </a:t>
            </a:r>
            <a:r>
              <a:rPr lang="en-CA" dirty="0" err="1"/>
              <a:t>đệm</a:t>
            </a:r>
            <a:endParaRPr lang="en-CA" dirty="0"/>
          </a:p>
        </p:txBody>
      </p:sp>
      <p:pic>
        <p:nvPicPr>
          <p:cNvPr id="4" name="slide 2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81452" y="1420427"/>
            <a:ext cx="9111449" cy="5125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724" y="929004"/>
            <a:ext cx="8229600" cy="4056611"/>
          </a:xfrm>
        </p:spPr>
        <p:txBody>
          <a:bodyPr>
            <a:normAutofit fontScale="90000"/>
          </a:bodyPr>
          <a:lstStyle/>
          <a:p>
            <a:br>
              <a:rPr lang="vi-VN" b="1" dirty="0">
                <a:solidFill>
                  <a:srgbClr val="FF0000"/>
                </a:solidFill>
              </a:rPr>
            </a:br>
            <a:r>
              <a:rPr lang="vi-VN" b="1" dirty="0">
                <a:solidFill>
                  <a:srgbClr val="FF0000"/>
                </a:solidFill>
              </a:rPr>
              <a:t>                   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b="1">
                <a:solidFill>
                  <a:srgbClr val="FF0000"/>
                </a:solidFill>
              </a:rPr>
              <a:t>                        </a:t>
            </a:r>
            <a:r>
              <a:rPr lang="vi-VN" b="1" smtClean="0">
                <a:solidFill>
                  <a:srgbClr val="FF0000"/>
                </a:solidFill>
              </a:rPr>
              <a:t>Dặn </a:t>
            </a:r>
            <a:r>
              <a:rPr lang="vi-VN" b="1" dirty="0">
                <a:solidFill>
                  <a:srgbClr val="FF0000"/>
                </a:solidFill>
              </a:rPr>
              <a:t>dò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b="1" dirty="0"/>
              <a:t>BT ở nhà: </a:t>
            </a:r>
            <a:br>
              <a:rPr lang="vi-VN" b="1" dirty="0"/>
            </a:br>
            <a:r>
              <a:rPr lang="vi-VN" b="1" dirty="0"/>
              <a:t>- Đọc bài số 1 kết hợp gõ đệm</a:t>
            </a:r>
            <a:br>
              <a:rPr lang="vi-VN" b="1" dirty="0"/>
            </a:br>
            <a:r>
              <a:rPr lang="vi-VN" b="1" dirty="0"/>
              <a:t>hoặc </a:t>
            </a:r>
            <a:r>
              <a:rPr lang="vi-VN" b="1" dirty="0" smtClean="0"/>
              <a:t>đánh </a:t>
            </a:r>
            <a:r>
              <a:rPr lang="vi-VN" b="1" dirty="0"/>
              <a:t>nhịp </a:t>
            </a:r>
            <a:r>
              <a:rPr lang="vi-VN" b="1" dirty="0" smtClean="0"/>
              <a:t>2/4</a:t>
            </a:r>
            <a:br>
              <a:rPr lang="vi-VN" b="1" dirty="0" smtClean="0"/>
            </a:br>
            <a:r>
              <a:rPr lang="vi-VN" b="1" dirty="0" smtClean="0"/>
              <a:t>- </a:t>
            </a:r>
            <a:r>
              <a:rPr lang="vi-VN" b="1" dirty="0"/>
              <a:t>Chép nhạc Bài đọc nhạc số 1</a:t>
            </a:r>
            <a:br>
              <a:rPr lang="vi-VN" b="1" dirty="0"/>
            </a:br>
            <a:br>
              <a:rPr lang="vi-VN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52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799" y="2382155"/>
            <a:ext cx="11328401" cy="2093690"/>
          </a:xfrm>
        </p:spPr>
        <p:txBody>
          <a:bodyPr>
            <a:norm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VÀ CÁC EM HỌC SINH YÊU QUÝ!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2633"/>
            <a:ext cx="9144000" cy="2270067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HĐ 1: Trò chơi nhận biết cao độ, trường độ</a:t>
            </a:r>
            <a:br>
              <a:rPr lang="en-US" dirty="0"/>
            </a:br>
            <a:r>
              <a:rPr lang="en-US" dirty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36618"/>
            <a:ext cx="9144000" cy="3221182"/>
          </a:xfrm>
        </p:spPr>
        <p:txBody>
          <a:bodyPr/>
          <a:lstStyle/>
          <a:p>
            <a:pPr marL="342900" indent="-342900" algn="just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</a:rPr>
              <a:t>Hãy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nghe</a:t>
            </a:r>
            <a:r>
              <a:rPr lang="en-US" sz="3200" dirty="0">
                <a:solidFill>
                  <a:srgbClr val="FF0000"/>
                </a:solidFill>
              </a:rPr>
              <a:t> 2 </a:t>
            </a:r>
            <a:r>
              <a:rPr lang="en-US" sz="3200" dirty="0" err="1">
                <a:solidFill>
                  <a:srgbClr val="FF0000"/>
                </a:solidFill>
              </a:rPr>
              <a:t>âm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sau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so </a:t>
            </a:r>
            <a:r>
              <a:rPr lang="en-US" sz="3200" dirty="0" err="1">
                <a:solidFill>
                  <a:srgbClr val="FF0000"/>
                </a:solidFill>
              </a:rPr>
              <a:t>sánh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âm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cao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</a:rPr>
              <a:t>Hãy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nghe</a:t>
            </a:r>
            <a:r>
              <a:rPr lang="en-US" sz="3200" dirty="0">
                <a:solidFill>
                  <a:srgbClr val="FF0000"/>
                </a:solidFill>
              </a:rPr>
              <a:t> 2 </a:t>
            </a:r>
            <a:r>
              <a:rPr lang="en-US" sz="3200" dirty="0" err="1">
                <a:solidFill>
                  <a:srgbClr val="FF0000"/>
                </a:solidFill>
              </a:rPr>
              <a:t>âm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sau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so </a:t>
            </a:r>
            <a:r>
              <a:rPr lang="en-US" sz="3200" dirty="0" err="1">
                <a:solidFill>
                  <a:srgbClr val="FF0000"/>
                </a:solidFill>
              </a:rPr>
              <a:t>sánh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âm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cao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Char char="-"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0" y="254001"/>
            <a:ext cx="8140700" cy="2236788"/>
          </a:xfrm>
        </p:spPr>
        <p:txBody>
          <a:bodyPr>
            <a:normAutofit fontScale="90000"/>
          </a:bodyPr>
          <a:lstStyle/>
          <a:p>
            <a:b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b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C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b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19CD6-C545-4DFB-B32C-9523BA353E02}" type="slidenum">
              <a:rPr lang="en-US" altLang="en-US" smtClean="0"/>
            </a:fld>
            <a:endParaRPr lang="en-US" alt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838200" y="691342"/>
          <a:ext cx="10515600" cy="4987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2633"/>
            <a:ext cx="9144000" cy="2270067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40327"/>
            <a:ext cx="9144000" cy="4717473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Tx/>
              <a:buChar char="-"/>
            </a:pPr>
            <a:r>
              <a:rPr lang="en-US" sz="3200" dirty="0">
                <a:solidFill>
                  <a:srgbClr val="FF0000"/>
                </a:solidFill>
              </a:rPr>
              <a:t>2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sử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dụng</a:t>
            </a:r>
            <a:r>
              <a:rPr lang="en-US" sz="3200" dirty="0">
                <a:solidFill>
                  <a:srgbClr val="FF0000"/>
                </a:solidFill>
              </a:rPr>
              <a:t> 2 </a:t>
            </a:r>
            <a:r>
              <a:rPr lang="en-US" sz="3200" dirty="0" err="1">
                <a:solidFill>
                  <a:srgbClr val="FF0000"/>
                </a:solidFill>
              </a:rPr>
              <a:t>loại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cụ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gõ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âm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tiết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tấu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theo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phách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mạnh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nhẹ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  <a:endParaRPr lang="en-US" sz="3200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Char char="-"/>
            </a:pPr>
            <a:endParaRPr lang="en-US" sz="3200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Char char="-"/>
            </a:pPr>
            <a:endParaRPr lang="en-US" sz="3200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Char char="-"/>
            </a:pPr>
            <a:endParaRPr lang="en-US" sz="3200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</a:rPr>
              <a:t>Đọc</a:t>
            </a:r>
            <a:r>
              <a:rPr lang="en-US" sz="3200" dirty="0">
                <a:solidFill>
                  <a:srgbClr val="FF0000"/>
                </a:solidFill>
              </a:rPr>
              <a:t> SGK </a:t>
            </a:r>
            <a:r>
              <a:rPr lang="en-US" sz="3200" dirty="0" err="1">
                <a:solidFill>
                  <a:srgbClr val="FF0000"/>
                </a:solidFill>
              </a:rPr>
              <a:t>để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rút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luận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về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độ</a:t>
            </a:r>
            <a:endParaRPr lang="en-US" sz="3200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</a:rPr>
              <a:t>Nhận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xét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âm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sắc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2 </a:t>
            </a:r>
            <a:r>
              <a:rPr lang="en-US" sz="3200" dirty="0" err="1">
                <a:solidFill>
                  <a:srgbClr val="FF0000"/>
                </a:solidFill>
              </a:rPr>
              <a:t>nhạc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cụ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gõ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sử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dụng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nhau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như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thế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</a:rPr>
              <a:t>Đọc</a:t>
            </a:r>
            <a:r>
              <a:rPr lang="en-US" sz="3200" dirty="0">
                <a:solidFill>
                  <a:srgbClr val="FF0000"/>
                </a:solidFill>
              </a:rPr>
              <a:t> SGK </a:t>
            </a:r>
            <a:r>
              <a:rPr lang="en-US" sz="3200" dirty="0" err="1">
                <a:solidFill>
                  <a:srgbClr val="FF0000"/>
                </a:solidFill>
              </a:rPr>
              <a:t>để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rút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luận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về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âm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sắc</a:t>
            </a:r>
            <a:endParaRPr lang="en-US" sz="3200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Char char="-"/>
            </a:pPr>
            <a:endParaRPr lang="en-US" sz="3200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Char char="-"/>
            </a:pPr>
            <a:endParaRPr lang="en-US" sz="3200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Char char="-"/>
            </a:pP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3998423" y="1673686"/>
            <a:ext cx="3707476" cy="12253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19CD6-C545-4DFB-B32C-9523BA353E02}" type="slidenum">
              <a:rPr lang="en-US" altLang="en-US" smtClean="0"/>
            </a:fld>
            <a:endParaRPr lang="en-US" alt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620982" y="1529542"/>
          <a:ext cx="9576262" cy="4871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"/>
          <a:stretch>
            <a:fillRect/>
          </a:stretch>
        </p:blipFill>
        <p:spPr>
          <a:xfrm>
            <a:off x="0" y="0"/>
            <a:ext cx="12192000" cy="684489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19" y="-624839"/>
            <a:ext cx="12880221" cy="558994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nốt cao nhất, thấp nhất trong bài đọc nhạc </a:t>
            </a: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40" y="1974259"/>
            <a:ext cx="8811848" cy="33749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69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070100"/>
            <a:ext cx="7277100" cy="2274888"/>
          </a:xfrm>
        </p:spPr>
        <p:txBody>
          <a:bodyPr>
            <a:normAutofit/>
          </a:bodyPr>
          <a:lstStyle/>
          <a:p>
            <a:pPr algn="ctr"/>
            <a:r>
              <a:rPr lang="vi-VN" b="1" dirty="0"/>
              <a:t>ĐỌC NHẠC</a:t>
            </a:r>
            <a:br>
              <a:rPr lang="vi-VN" b="1" dirty="0"/>
            </a:br>
            <a:br>
              <a:rPr lang="vi-VN" b="1" dirty="0"/>
            </a:br>
            <a:r>
              <a:rPr lang="vi-VN" b="1" dirty="0">
                <a:solidFill>
                  <a:srgbClr val="FF0000"/>
                </a:solidFill>
              </a:rPr>
              <a:t>Bài đọc nhạc số 1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2517</Words>
  <Application>WPS Presentation</Application>
  <PresentationFormat>Widescreen</PresentationFormat>
  <Paragraphs>94</Paragraphs>
  <Slides>28</Slides>
  <Notes>21</Notes>
  <HiddenSlides>0</HiddenSlides>
  <MMClips>10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Arial</vt:lpstr>
      <vt:lpstr>SimSun</vt:lpstr>
      <vt:lpstr>Wingdings</vt:lpstr>
      <vt:lpstr>Times New Roman</vt:lpstr>
      <vt:lpstr>Calibri</vt:lpstr>
      <vt:lpstr>Calibri Light</vt:lpstr>
      <vt:lpstr>Microsoft YaHei</vt:lpstr>
      <vt:lpstr>Arial Unicode MS</vt:lpstr>
      <vt:lpstr>Office Theme</vt:lpstr>
      <vt:lpstr>PowerPoint 演示文稿</vt:lpstr>
      <vt:lpstr>LÝ THUYẾT ÂM NHẠC   Các thuộc tính cơ bản của âm thanh có tính nhạc </vt:lpstr>
      <vt:lpstr>HĐ 1: Trò chơi nhận biết cao độ, trường độ  </vt:lpstr>
      <vt:lpstr>     - Cao và thấp, ngắn và dài là những thuộc tính cơ bản của âm thanh - Hãy đọc trong SGK để rút ra kết luận về cao độ và trường độ  </vt:lpstr>
      <vt:lpstr> </vt:lpstr>
      <vt:lpstr> </vt:lpstr>
      <vt:lpstr> Âm thanh có 4 thuộc tính cơ bản </vt:lpstr>
      <vt:lpstr>HĐ 3: Phân biệt nốt cao nhất, thấp nhất trong bài đọc nhạc      </vt:lpstr>
      <vt:lpstr>ĐỌC NHẠC  Bài đọc nhạc số 1</vt:lpstr>
      <vt:lpstr>HĐ 1: Tìm hiểu Bài đọc nhạc số 1    Đọc tên nốt nhạc trong bài</vt:lpstr>
      <vt:lpstr>- Bài Đọc nhạc số 1 được viết ở nhịp nào?  - Các cao độ, trường độ nào được sử dụng trong bài?  - So sánh tiết 1 với tiết 3, tiết 2 với tiết 4 của bài.</vt:lpstr>
      <vt:lpstr>PowerPoint 演示文稿</vt:lpstr>
      <vt:lpstr>Em hãy cho biết mỗi ô nhịp 2/4 có mấy phách, mỗi phách có trường độ bằng bao nhiêu? </vt:lpstr>
      <vt:lpstr>	Mỗi ô nhịp 2/4 có 2 phách, mỗi phách có trường độ bằng 1 nốt đen</vt:lpstr>
      <vt:lpstr>        HĐ 2: Luyện tập Bài đọc nhạc số 1  a. Đọc gam Đô trưởng, cảm nhận các khoảng cách 1 cung và nửa cung:         </vt:lpstr>
      <vt:lpstr>b. Đọc quãng 2 đi lên và đi xuống, vừa đọc vừa gõ phách theo (lưu ý gõ nhẹ không thành tiếng) </vt:lpstr>
      <vt:lpstr>c. Luyện đọc câu 1  - Đọc tên nốt nhạc theo trường độ</vt:lpstr>
      <vt:lpstr>- Các em nghe đàn và đọc tiết nhạc thứ nhất của câu 1, vừa đọc vừa gõ phách nhẹ nhàng. Lưu ý dừng nghỉ ở các dấu lặng</vt:lpstr>
      <vt:lpstr>Đọc tiết nhạc thứ hai của câu 1</vt:lpstr>
      <vt:lpstr>Đọc cả câu 1, các em lưu ý gõ phách theo, ngừng âm thanh ở dấu lặng</vt:lpstr>
      <vt:lpstr>       d. Luyện đọc câu 2         </vt:lpstr>
      <vt:lpstr>Đọc lại câu 1 và tự đọc câu 2</vt:lpstr>
      <vt:lpstr>	</vt:lpstr>
      <vt:lpstr>HĐ 3: Đọc nhạc kết hợp gõ đệm   Gõ đệm cho bài Đọc nhạc theo tiết tấu sau:   </vt:lpstr>
      <vt:lpstr>Xem video đọc nhạc kết hợp gõ đệm    </vt:lpstr>
      <vt:lpstr>	</vt:lpstr>
      <vt:lpstr>                                             Dặn dò BT ở nhà:  - Đọc bài số 1 kết hợp gõ đệm hoặc đánh nhịp 2/4 - Chép nhạc Bài đọc nhạc số 1  </vt:lpstr>
      <vt:lpstr>CẢM ƠN QUÝ THẦY CÔ VÀ CÁC EM HỌC SINH YÊU QUÝ!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139</cp:revision>
  <dcterms:created xsi:type="dcterms:W3CDTF">2021-08-28T15:25:00Z</dcterms:created>
  <dcterms:modified xsi:type="dcterms:W3CDTF">2022-09-28T07:03:38Z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C6AAEDC5A35E45388DD893E04A75C349</vt:lpwstr>
  </property>
  <property fmtid="{D5CDD505-2E9C-101B-9397-08002B2CF9AE}" pid="3" name="KSOProductBuildVer">
    <vt:lpwstr>1033-11.2.0.11306</vt:lpwstr>
  </property>
</Properties>
</file>