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400" r:id="rId2"/>
    <p:sldId id="1361" r:id="rId3"/>
    <p:sldId id="1300" r:id="rId4"/>
    <p:sldId id="1390" r:id="rId5"/>
    <p:sldId id="1379" r:id="rId6"/>
    <p:sldId id="1381" r:id="rId7"/>
    <p:sldId id="258" r:id="rId8"/>
    <p:sldId id="1391" r:id="rId9"/>
    <p:sldId id="1392" r:id="rId10"/>
    <p:sldId id="1393" r:id="rId11"/>
    <p:sldId id="1394" r:id="rId12"/>
    <p:sldId id="1404" r:id="rId13"/>
    <p:sldId id="1401" r:id="rId14"/>
    <p:sldId id="1380" r:id="rId15"/>
    <p:sldId id="1383" r:id="rId16"/>
    <p:sldId id="1384" r:id="rId17"/>
    <p:sldId id="1399" r:id="rId18"/>
    <p:sldId id="1378" r:id="rId19"/>
    <p:sldId id="1371" r:id="rId20"/>
    <p:sldId id="1382" r:id="rId21"/>
    <p:sldId id="1405" r:id="rId22"/>
    <p:sldId id="1406" r:id="rId23"/>
    <p:sldId id="1407" r:id="rId24"/>
    <p:sldId id="1408" r:id="rId25"/>
    <p:sldId id="1409" r:id="rId26"/>
    <p:sldId id="1373" r:id="rId27"/>
    <p:sldId id="1385" r:id="rId28"/>
    <p:sldId id="264" r:id="rId29"/>
    <p:sldId id="1319" r:id="rId30"/>
    <p:sldId id="1388" r:id="rId31"/>
    <p:sldId id="317" r:id="rId32"/>
    <p:sldId id="1322" r:id="rId33"/>
    <p:sldId id="625" r:id="rId34"/>
    <p:sldId id="1396" r:id="rId35"/>
    <p:sldId id="1397" r:id="rId36"/>
    <p:sldId id="1387" r:id="rId37"/>
    <p:sldId id="1398" r:id="rId38"/>
    <p:sldId id="1360" r:id="rId39"/>
    <p:sldId id="1358" r:id="rId40"/>
    <p:sldId id="1359" r:id="rId41"/>
    <p:sldId id="1402" r:id="rId42"/>
    <p:sldId id="1403"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9F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 minh Châu Âu là 1 cộng đồng đa dạng về văn hóa,ngôn ngữ,tôn giáo…điều này góp phần giúp liên minh Châu âu</a:t>
            </a:r>
          </a:p>
          <a:p>
            <a:r>
              <a:rPr lang="en-US"/>
              <a:t>Trở thành 1 khu vực kinh tế thống nhất và quan trọng trên thế giới. Vậy liên minh Châu Âu có vị trí nh</a:t>
            </a:r>
            <a:r>
              <a:rPr lang="vi-VN"/>
              <a:t>ư</a:t>
            </a:r>
            <a:r>
              <a:rPr lang="en-US"/>
              <a:t> thế nào trong nền kinh tế thế giới?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12</a:t>
            </a:fld>
            <a:endParaRPr lang="en-US"/>
          </a:p>
        </p:txBody>
      </p:sp>
    </p:spTree>
    <p:extLst>
      <p:ext uri="{BB962C8B-B14F-4D97-AF65-F5344CB8AC3E}">
        <p14:creationId xmlns:p14="http://schemas.microsoft.com/office/powerpoint/2010/main" val="161296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24</a:t>
            </a:fld>
            <a:endParaRPr lang="en-US"/>
          </a:p>
        </p:txBody>
      </p:sp>
    </p:spTree>
    <p:extLst>
      <p:ext uri="{BB962C8B-B14F-4D97-AF65-F5344CB8AC3E}">
        <p14:creationId xmlns:p14="http://schemas.microsoft.com/office/powerpoint/2010/main" val="5581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25</a:t>
            </a:fld>
            <a:endParaRPr lang="en-US"/>
          </a:p>
        </p:txBody>
      </p:sp>
    </p:spTree>
    <p:extLst>
      <p:ext uri="{BB962C8B-B14F-4D97-AF65-F5344CB8AC3E}">
        <p14:creationId xmlns:p14="http://schemas.microsoft.com/office/powerpoint/2010/main" val="2754710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28</a:t>
            </a:fld>
            <a:endParaRPr lang="en-US"/>
          </a:p>
        </p:txBody>
      </p:sp>
    </p:spTree>
    <p:extLst>
      <p:ext uri="{BB962C8B-B14F-4D97-AF65-F5344CB8AC3E}">
        <p14:creationId xmlns:p14="http://schemas.microsoft.com/office/powerpoint/2010/main" val="82471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30</a:t>
            </a:fld>
            <a:endParaRPr lang="en-US"/>
          </a:p>
        </p:txBody>
      </p:sp>
    </p:spTree>
    <p:extLst>
      <p:ext uri="{BB962C8B-B14F-4D97-AF65-F5344CB8AC3E}">
        <p14:creationId xmlns:p14="http://schemas.microsoft.com/office/powerpoint/2010/main" val="3596616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32</a:t>
            </a:fld>
            <a:endParaRPr lang="en-US"/>
          </a:p>
        </p:txBody>
      </p:sp>
    </p:spTree>
    <p:extLst>
      <p:ext uri="{BB962C8B-B14F-4D97-AF65-F5344CB8AC3E}">
        <p14:creationId xmlns:p14="http://schemas.microsoft.com/office/powerpoint/2010/main" val="308060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35</a:t>
            </a:fld>
            <a:endParaRPr lang="en-US"/>
          </a:p>
        </p:txBody>
      </p:sp>
    </p:spTree>
    <p:extLst>
      <p:ext uri="{BB962C8B-B14F-4D97-AF65-F5344CB8AC3E}">
        <p14:creationId xmlns:p14="http://schemas.microsoft.com/office/powerpoint/2010/main" val="248992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3658910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37</a:t>
            </a:fld>
            <a:endParaRPr lang="en-US"/>
          </a:p>
        </p:txBody>
      </p:sp>
    </p:spTree>
    <p:extLst>
      <p:ext uri="{BB962C8B-B14F-4D97-AF65-F5344CB8AC3E}">
        <p14:creationId xmlns:p14="http://schemas.microsoft.com/office/powerpoint/2010/main" val="401011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A616D3-B114-4CF2-9396-C474E8FB6FD1}" type="slidenum">
              <a:rPr lang="en-US" smtClean="0"/>
              <a:t>38</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F97E6-FBD2-4E16-98E2-DE63A8522CF0}" type="slidenum">
              <a:rPr lang="en-US" smtClean="0"/>
              <a:t>39</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40</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151827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420123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8</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2066447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940DA5-1BE9-4EC4-A05E-63A16C7F3633}"/>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46E64-A06F-497C-9FD6-AACC8543833B}"/>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6" name="Footer Placeholder 5">
            <a:extLst>
              <a:ext uri="{FF2B5EF4-FFF2-40B4-BE49-F238E27FC236}">
                <a16:creationId xmlns:a16="http://schemas.microsoft.com/office/drawing/2014/main"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ABCFF-EEB4-4B6A-8C4B-459C702C1971}"/>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6" name="Footer Placeholder 5">
            <a:extLst>
              <a:ext uri="{FF2B5EF4-FFF2-40B4-BE49-F238E27FC236}">
                <a16:creationId xmlns:a16="http://schemas.microsoft.com/office/drawing/2014/main"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0BC11-C32B-4AE1-8135-E1087B0187BA}"/>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ED3C2-A28C-4EF3-998B-D2F78CEFA13F}"/>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E9F6F-E849-41A9-B25A-8E6A6A84BE77}"/>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B638A-7C84-4030-9B00-0ECB79558A30}"/>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E641-4248-41F5-B3A4-1103A2603FE3}"/>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6" name="Footer Placeholder 5">
            <a:extLst>
              <a:ext uri="{FF2B5EF4-FFF2-40B4-BE49-F238E27FC236}">
                <a16:creationId xmlns:a16="http://schemas.microsoft.com/office/drawing/2014/main"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BC352-F0F2-4CE9-9C1E-0373D7840FA4}"/>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8" name="Footer Placeholder 7">
            <a:extLst>
              <a:ext uri="{FF2B5EF4-FFF2-40B4-BE49-F238E27FC236}">
                <a16:creationId xmlns:a16="http://schemas.microsoft.com/office/drawing/2014/main"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25E506-21D0-4050-BE04-46207875AE01}"/>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4" name="Footer Placeholder 3">
            <a:extLst>
              <a:ext uri="{FF2B5EF4-FFF2-40B4-BE49-F238E27FC236}">
                <a16:creationId xmlns:a16="http://schemas.microsoft.com/office/drawing/2014/main"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9/25/2024</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9/25/2024</a:t>
            </a:fld>
            <a:endParaRPr lang="en-US"/>
          </a:p>
        </p:txBody>
      </p:sp>
      <p:sp>
        <p:nvSpPr>
          <p:cNvPr id="5" name="Footer Placeholder 4">
            <a:extLst>
              <a:ext uri="{FF2B5EF4-FFF2-40B4-BE49-F238E27FC236}">
                <a16:creationId xmlns:a16="http://schemas.microsoft.com/office/drawing/2014/main"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images.google.com.vn/url?sa=i&amp;rct=j&amp;q=xu%E1%BA%A5t+kh%E1%BA%A9u+th%E1%BB%A7y+s%E1%BA%A3n+vi%E1%BB%87t+nam&amp;source=images&amp;cd=&amp;cad=rja&amp;docid=_qb8FSlMoPmKBM&amp;tbnid=YSSw6RUVonFnqM:&amp;ved=&amp;url=http://www.vccith.com.vn/Tint%E1%BB%A9ctrang/Tint%E1%BB%A9c/Chiti%E1%BA%BFttint%E1%BB%A9c/tabid/69/MenuID/108/ID/4901/Default.aspx&amp;ei=Drw1UuGYM8jKlAWzw4G4Aw&amp;bvm=bv.52164340,d.dGI&amp;psig=AFQjCNHyznXN-9UERslm0WEYWLeN9sRUWg&amp;ust=1379339663312752" TargetMode="External"/><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image" Target="../media/image25.jpe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jp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49.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Giới thiệu về Liên minh Châu Âu EU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49137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BED21F54-6008-42D4-880D-6D83A27802F5}"/>
              </a:ext>
            </a:extLst>
          </p:cNvPr>
          <p:cNvSpPr txBox="1"/>
          <p:nvPr/>
        </p:nvSpPr>
        <p:spPr>
          <a:xfrm>
            <a:off x="269196" y="1787199"/>
            <a:ext cx="6638308" cy="1569660"/>
          </a:xfrm>
          <a:prstGeom prst="rect">
            <a:avLst/>
          </a:prstGeom>
          <a:solidFill>
            <a:schemeClr val="bg1"/>
          </a:solidFill>
          <a:ln>
            <a:solidFill>
              <a:srgbClr val="0070C0"/>
            </a:solidFill>
            <a:prstDash val="dash"/>
          </a:ln>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3399"/>
                </a:solidFill>
                <a:latin typeface="Arial" panose="020B0604020202020204" pitchFamily="34" charset="0"/>
                <a:cs typeface="Arial" panose="020B0604020202020204" pitchFamily="34" charset="0"/>
              </a:rPr>
              <a:t>Thành</a:t>
            </a:r>
            <a:r>
              <a:rPr lang="en-US" sz="3200" dirty="0" smtClean="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lập</a:t>
            </a:r>
            <a:r>
              <a:rPr lang="en-US" sz="3200" dirty="0">
                <a:solidFill>
                  <a:srgbClr val="FF3399"/>
                </a:solidFill>
                <a:latin typeface="Arial" panose="020B0604020202020204" pitchFamily="34" charset="0"/>
                <a:cs typeface="Arial" panose="020B0604020202020204" pitchFamily="34" charset="0"/>
              </a:rPr>
              <a:t>: 1/11/1993</a:t>
            </a:r>
          </a:p>
          <a:p>
            <a:pPr marL="285750" indent="-285750">
              <a:buFontTx/>
              <a:buChar char="-"/>
            </a:pPr>
            <a:r>
              <a:rPr lang="en-US" sz="3200" dirty="0" err="1">
                <a:solidFill>
                  <a:srgbClr val="FF3399"/>
                </a:solidFill>
                <a:latin typeface="Arial" panose="020B0604020202020204" pitchFamily="34" charset="0"/>
                <a:cs typeface="Arial" panose="020B0604020202020204" pitchFamily="34" charset="0"/>
              </a:rPr>
              <a:t>Số</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dân</a:t>
            </a:r>
            <a:r>
              <a:rPr lang="en-US" sz="3200" dirty="0">
                <a:solidFill>
                  <a:srgbClr val="FF3399"/>
                </a:solidFill>
                <a:latin typeface="Arial" panose="020B0604020202020204" pitchFamily="34" charset="0"/>
                <a:cs typeface="Arial" panose="020B0604020202020204" pitchFamily="34" charset="0"/>
              </a:rPr>
              <a:t>: 447,7 </a:t>
            </a:r>
            <a:r>
              <a:rPr lang="en-US" sz="3200" dirty="0" err="1">
                <a:solidFill>
                  <a:srgbClr val="FF3399"/>
                </a:solidFill>
                <a:latin typeface="Arial" panose="020B0604020202020204" pitchFamily="34" charset="0"/>
                <a:cs typeface="Arial" panose="020B0604020202020204" pitchFamily="34" charset="0"/>
              </a:rPr>
              <a:t>triệu</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dân</a:t>
            </a:r>
            <a:r>
              <a:rPr lang="en-US" sz="3200" dirty="0">
                <a:solidFill>
                  <a:srgbClr val="FF3399"/>
                </a:solidFill>
                <a:latin typeface="Arial" panose="020B0604020202020204" pitchFamily="34" charset="0"/>
                <a:cs typeface="Arial" panose="020B0604020202020204" pitchFamily="34" charset="0"/>
              </a:rPr>
              <a:t> (2020)</a:t>
            </a:r>
          </a:p>
          <a:p>
            <a:pPr marL="285750" indent="-285750">
              <a:buFontTx/>
              <a:buChar char="-"/>
            </a:pPr>
            <a:r>
              <a:rPr lang="en-US" sz="3200" dirty="0" err="1">
                <a:solidFill>
                  <a:srgbClr val="FF3399"/>
                </a:solidFill>
                <a:latin typeface="Arial" panose="020B0604020202020204" pitchFamily="34" charset="0"/>
                <a:cs typeface="Arial" panose="020B0604020202020204" pitchFamily="34" charset="0"/>
              </a:rPr>
              <a:t>Số</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quốc</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gia</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thành</a:t>
            </a:r>
            <a:r>
              <a:rPr lang="en-US" sz="3200" dirty="0">
                <a:solidFill>
                  <a:srgbClr val="FF3399"/>
                </a:solidFill>
                <a:latin typeface="Arial" panose="020B0604020202020204" pitchFamily="34" charset="0"/>
                <a:cs typeface="Arial" panose="020B0604020202020204" pitchFamily="34" charset="0"/>
              </a:rPr>
              <a:t> </a:t>
            </a:r>
            <a:r>
              <a:rPr lang="en-US" sz="3200" dirty="0" err="1">
                <a:solidFill>
                  <a:srgbClr val="FF3399"/>
                </a:solidFill>
                <a:latin typeface="Arial" panose="020B0604020202020204" pitchFamily="34" charset="0"/>
                <a:cs typeface="Arial" panose="020B0604020202020204" pitchFamily="34" charset="0"/>
              </a:rPr>
              <a:t>viên</a:t>
            </a:r>
            <a:r>
              <a:rPr lang="en-US" sz="3200" dirty="0">
                <a:solidFill>
                  <a:srgbClr val="FF3399"/>
                </a:solidFill>
                <a:latin typeface="Arial" panose="020B0604020202020204" pitchFamily="34" charset="0"/>
                <a:cs typeface="Arial" panose="020B0604020202020204" pitchFamily="34" charset="0"/>
              </a:rPr>
              <a:t>: 27 (2020)</a:t>
            </a:r>
            <a:endParaRPr lang="en-US" dirty="0">
              <a:solidFill>
                <a:srgbClr val="FF3399"/>
              </a:solidFill>
            </a:endParaRPr>
          </a:p>
        </p:txBody>
      </p:sp>
      <p:grpSp>
        <p:nvGrpSpPr>
          <p:cNvPr id="35" name="Group 34">
            <a:extLst>
              <a:ext uri="{FF2B5EF4-FFF2-40B4-BE49-F238E27FC236}">
                <a16:creationId xmlns:a16="http://schemas.microsoft.com/office/drawing/2014/main"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a16="http://schemas.microsoft.com/office/drawing/2014/main" id="{79E3EF44-2969-4691-B7D9-2666F7421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a16="http://schemas.microsoft.com/office/drawing/2014/main"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a16="http://schemas.microsoft.com/office/drawing/2014/main" id="{5EBC8935-5A1A-4A34-9C2B-9EE553B123BA}"/>
                </a:ext>
              </a:extLst>
            </p:cNvPr>
            <p:cNvPicPr/>
            <p:nvPr/>
          </p:nvPicPr>
          <p:blipFill rotWithShape="1">
            <a:blip r:embed="rId4"/>
            <a:srcRect l="14861" r="10378" b="1"/>
            <a:stretch/>
          </p:blipFill>
          <p:spPr>
            <a:xfrm>
              <a:off x="7419680" y="1085691"/>
              <a:ext cx="4314511" cy="3647922"/>
            </a:xfrm>
            <a:prstGeom prst="rect">
              <a:avLst/>
            </a:prstGeom>
          </p:spPr>
        </p:pic>
        <p:sp>
          <p:nvSpPr>
            <p:cNvPr id="38" name="Rectangle 37">
              <a:extLst>
                <a:ext uri="{FF2B5EF4-FFF2-40B4-BE49-F238E27FC236}">
                  <a16:creationId xmlns:a16="http://schemas.microsoft.com/office/drawing/2014/main"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a16="http://schemas.microsoft.com/office/drawing/2014/main"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a16="http://schemas.microsoft.com/office/drawing/2014/main" id="{1BAA148F-7AEC-492E-A5C6-7BDB1C1C687F}"/>
                </a:ext>
              </a:extLst>
            </p:cNvPr>
            <p:cNvPicPr/>
            <p:nvPr/>
          </p:nvPicPr>
          <p:blipFill rotWithShape="1">
            <a:blip r:embed="rId5"/>
            <a:srcRect l="18573" r="16710" b="-1"/>
            <a:stretch/>
          </p:blipFill>
          <p:spPr>
            <a:xfrm>
              <a:off x="2704390" y="3120890"/>
              <a:ext cx="4387326" cy="3289469"/>
            </a:xfrm>
            <a:prstGeom prst="rect">
              <a:avLst/>
            </a:prstGeom>
          </p:spPr>
        </p:pic>
        <p:sp>
          <p:nvSpPr>
            <p:cNvPr id="41" name="Rectangle 40">
              <a:extLst>
                <a:ext uri="{FF2B5EF4-FFF2-40B4-BE49-F238E27FC236}">
                  <a16:creationId xmlns:a16="http://schemas.microsoft.com/office/drawing/2014/main"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pic>
        <p:nvPicPr>
          <p:cNvPr id="19" name="Picture 18" descr="book9">
            <a:extLst>
              <a:ext uri="{FF2B5EF4-FFF2-40B4-BE49-F238E27FC236}">
                <a16:creationId xmlns:a16="http://schemas.microsoft.com/office/drawing/2014/main" id="{5C735614-4945-46C7-81F1-703A443EF6A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9196" y="1133599"/>
            <a:ext cx="1037759" cy="51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a16="http://schemas.microsoft.com/office/drawing/2014/main"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1575810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Liên minh châu Âu Sự hình thà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643" y="59635"/>
            <a:ext cx="11834191" cy="6023113"/>
          </a:xfrm>
          <a:prstGeom prst="rect">
            <a:avLst/>
          </a:prstGeom>
        </p:spPr>
      </p:pic>
    </p:spTree>
    <p:extLst>
      <p:ext uri="{BB962C8B-B14F-4D97-AF65-F5344CB8AC3E}">
        <p14:creationId xmlns:p14="http://schemas.microsoft.com/office/powerpoint/2010/main" val="734725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4E6496-E817-4D2B-8DEE-7FADCED9499C}"/>
              </a:ext>
            </a:extLst>
          </p:cNvPr>
          <p:cNvGrpSpPr/>
          <p:nvPr/>
        </p:nvGrpSpPr>
        <p:grpSpPr>
          <a:xfrm>
            <a:off x="2255520" y="1804319"/>
            <a:ext cx="7860030" cy="2228850"/>
            <a:chOff x="2255520" y="1804319"/>
            <a:chExt cx="7860030" cy="2228850"/>
          </a:xfrm>
        </p:grpSpPr>
        <p:sp>
          <p:nvSpPr>
            <p:cNvPr id="11" name="Speech Bubble: Rectangle with Corners Rounded 10">
              <a:extLst>
                <a:ext uri="{FF2B5EF4-FFF2-40B4-BE49-F238E27FC236}">
                  <a16:creationId xmlns:a16="http://schemas.microsoft.com/office/drawing/2014/main" id="{962BD169-E64F-451F-85B4-3ED147BFCAC0}"/>
                </a:ext>
              </a:extLst>
            </p:cNvPr>
            <p:cNvSpPr/>
            <p:nvPr/>
          </p:nvSpPr>
          <p:spPr>
            <a:xfrm>
              <a:off x="2255520" y="1804319"/>
              <a:ext cx="7860030" cy="2228850"/>
            </a:xfrm>
            <a:prstGeom prst="wedgeRoundRectCallout">
              <a:avLst>
                <a:gd name="adj1" fmla="val -44762"/>
                <a:gd name="adj2" fmla="val 123013"/>
                <a:gd name="adj3" fmla="val 16667"/>
              </a:avLst>
            </a:prstGeom>
            <a:solidFill>
              <a:srgbClr val="F9F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EFB581-83B2-48A2-AB76-A2B89040D1C7}"/>
                </a:ext>
              </a:extLst>
            </p:cNvPr>
            <p:cNvSpPr/>
            <p:nvPr/>
          </p:nvSpPr>
          <p:spPr>
            <a:xfrm>
              <a:off x="2425599" y="2121591"/>
              <a:ext cx="7510881" cy="1200329"/>
            </a:xfrm>
            <a:prstGeom prst="rect">
              <a:avLst/>
            </a:prstGeom>
            <a:noFill/>
          </p:spPr>
          <p:txBody>
            <a:bodyPr wrap="square">
              <a:spAutoFit/>
            </a:bodyPr>
            <a:lstStyle/>
            <a:p>
              <a:pPr algn="just"/>
              <a:r>
                <a:rPr lang="en-US" sz="3600">
                  <a:solidFill>
                    <a:srgbClr val="FF3399"/>
                  </a:solidFill>
                  <a:latin typeface="Arial" panose="020B0604020202020204" pitchFamily="34" charset="0"/>
                  <a:cs typeface="Arial" panose="020B0604020202020204" pitchFamily="34" charset="0"/>
                </a:rPr>
                <a:t>Nêu tên những hoạt động kinh tế quan trọng của Liên minh châu Âu</a:t>
              </a:r>
              <a:r>
                <a:rPr lang="vi-VN" sz="3600">
                  <a:solidFill>
                    <a:srgbClr val="FF3399"/>
                  </a:solidFill>
                  <a:latin typeface="Arial" panose="020B0604020202020204" pitchFamily="34" charset="0"/>
                  <a:cs typeface="Arial" panose="020B0604020202020204" pitchFamily="34" charset="0"/>
                </a:rPr>
                <a:t>?</a:t>
              </a:r>
              <a:endParaRPr lang="en-US" sz="3600">
                <a:solidFill>
                  <a:srgbClr val="FF3399"/>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888606A1-4157-4CE7-A9F7-6687F40055FC}"/>
              </a:ext>
            </a:extLst>
          </p:cNvPr>
          <p:cNvPicPr>
            <a:picLocks noChangeAspect="1"/>
          </p:cNvPicPr>
          <p:nvPr/>
        </p:nvPicPr>
        <p:blipFill rotWithShape="1">
          <a:blip r:embed="rId2"/>
          <a:srcRect l="39749" t="43556" r="43417" b="27111"/>
          <a:stretch/>
        </p:blipFill>
        <p:spPr>
          <a:xfrm>
            <a:off x="183596" y="4755431"/>
            <a:ext cx="2052320" cy="2011680"/>
          </a:xfrm>
          <a:prstGeom prst="rect">
            <a:avLst/>
          </a:prstGeom>
        </p:spPr>
      </p:pic>
    </p:spTree>
    <p:extLst>
      <p:ext uri="{BB962C8B-B14F-4D97-AF65-F5344CB8AC3E}">
        <p14:creationId xmlns:p14="http://schemas.microsoft.com/office/powerpoint/2010/main" val="3392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CD70B13-1D80-4B47-8846-721DEE0D1D2B}"/>
              </a:ext>
            </a:extLst>
          </p:cNvPr>
          <p:cNvGrpSpPr/>
          <p:nvPr/>
        </p:nvGrpSpPr>
        <p:grpSpPr>
          <a:xfrm>
            <a:off x="538514" y="1388125"/>
            <a:ext cx="4994576" cy="3910641"/>
            <a:chOff x="538514" y="1388125"/>
            <a:chExt cx="4994576" cy="3910641"/>
          </a:xfrm>
        </p:grpSpPr>
        <p:pic>
          <p:nvPicPr>
            <p:cNvPr id="8" name="Picture 7">
              <a:extLst>
                <a:ext uri="{FF2B5EF4-FFF2-40B4-BE49-F238E27FC236}">
                  <a16:creationId xmlns:a16="http://schemas.microsoft.com/office/drawing/2014/main" id="{8388DD8C-38BA-4568-9FA6-1D27FC68295D}"/>
                </a:ext>
              </a:extLst>
            </p:cNvPr>
            <p:cNvPicPr>
              <a:picLocks noChangeAspect="1"/>
            </p:cNvPicPr>
            <p:nvPr/>
          </p:nvPicPr>
          <p:blipFill>
            <a:blip r:embed="rId2"/>
            <a:stretch>
              <a:fillRect/>
            </a:stretch>
          </p:blipFill>
          <p:spPr>
            <a:xfrm>
              <a:off x="538514" y="1388125"/>
              <a:ext cx="4994576" cy="3211417"/>
            </a:xfrm>
            <a:prstGeom prst="rect">
              <a:avLst/>
            </a:prstGeom>
          </p:spPr>
        </p:pic>
        <p:sp>
          <p:nvSpPr>
            <p:cNvPr id="9" name="Rectangle 8">
              <a:extLst>
                <a:ext uri="{FF2B5EF4-FFF2-40B4-BE49-F238E27FC236}">
                  <a16:creationId xmlns:a16="http://schemas.microsoft.com/office/drawing/2014/main" id="{2E36F84D-847A-4324-B5D0-8BB9A147DB46}"/>
                </a:ext>
              </a:extLst>
            </p:cNvPr>
            <p:cNvSpPr/>
            <p:nvPr/>
          </p:nvSpPr>
          <p:spPr>
            <a:xfrm>
              <a:off x="757424" y="4652435"/>
              <a:ext cx="4775666" cy="646331"/>
            </a:xfrm>
            <a:prstGeom prst="rect">
              <a:avLst/>
            </a:prstGeom>
          </p:spPr>
          <p:txBody>
            <a:bodyPr wrap="none">
              <a:spAutoFit/>
            </a:bodyPr>
            <a:lstStyle/>
            <a:p>
              <a:r>
                <a:rPr lang="en-US" sz="3600" dirty="0">
                  <a:solidFill>
                    <a:srgbClr val="00B050"/>
                  </a:solidFill>
                  <a:latin typeface="Arial" panose="020B0604020202020204" pitchFamily="34" charset="0"/>
                  <a:cs typeface="Arial" panose="020B0604020202020204" pitchFamily="34" charset="0"/>
                </a:rPr>
                <a:t>Tài chính – ngân hàng</a:t>
              </a:r>
            </a:p>
          </p:txBody>
        </p:sp>
      </p:grpSp>
      <p:grpSp>
        <p:nvGrpSpPr>
          <p:cNvPr id="13" name="Group 12">
            <a:extLst>
              <a:ext uri="{FF2B5EF4-FFF2-40B4-BE49-F238E27FC236}">
                <a16:creationId xmlns:a16="http://schemas.microsoft.com/office/drawing/2014/main" id="{6BE158E7-736D-42E3-97F7-B548C1727251}"/>
              </a:ext>
            </a:extLst>
          </p:cNvPr>
          <p:cNvGrpSpPr/>
          <p:nvPr/>
        </p:nvGrpSpPr>
        <p:grpSpPr>
          <a:xfrm>
            <a:off x="5938092" y="1388125"/>
            <a:ext cx="5611842" cy="3540287"/>
            <a:chOff x="5938092" y="1388125"/>
            <a:chExt cx="5611842" cy="3540287"/>
          </a:xfrm>
        </p:grpSpPr>
        <p:pic>
          <p:nvPicPr>
            <p:cNvPr id="11" name="Picture 10" descr="A picture containing transport, aircraft, blue, airplane&#10;&#10;Description automatically generated">
              <a:extLst>
                <a:ext uri="{FF2B5EF4-FFF2-40B4-BE49-F238E27FC236}">
                  <a16:creationId xmlns:a16="http://schemas.microsoft.com/office/drawing/2014/main" id="{1B792B0E-D2B9-4F7E-ABA1-666CB2B4C760}"/>
                </a:ext>
              </a:extLst>
            </p:cNvPr>
            <p:cNvPicPr>
              <a:picLocks noChangeAspect="1"/>
            </p:cNvPicPr>
            <p:nvPr/>
          </p:nvPicPr>
          <p:blipFill rotWithShape="1">
            <a:blip r:embed="rId3">
              <a:extLst>
                <a:ext uri="{28A0092B-C50C-407E-A947-70E740481C1C}">
                  <a14:useLocalDpi xmlns:a14="http://schemas.microsoft.com/office/drawing/2010/main" val="0"/>
                </a:ext>
              </a:extLst>
            </a:blip>
            <a:srcRect l="1121"/>
            <a:stretch/>
          </p:blipFill>
          <p:spPr>
            <a:xfrm>
              <a:off x="5938092" y="1388125"/>
              <a:ext cx="5556748" cy="3333750"/>
            </a:xfrm>
            <a:prstGeom prst="rect">
              <a:avLst/>
            </a:prstGeom>
          </p:spPr>
        </p:pic>
        <p:sp>
          <p:nvSpPr>
            <p:cNvPr id="12" name="Rectangle 11">
              <a:extLst>
                <a:ext uri="{FF2B5EF4-FFF2-40B4-BE49-F238E27FC236}">
                  <a16:creationId xmlns:a16="http://schemas.microsoft.com/office/drawing/2014/main" id="{A72CC9B2-F7CB-4576-B7CA-60463CD82A59}"/>
                </a:ext>
              </a:extLst>
            </p:cNvPr>
            <p:cNvSpPr/>
            <p:nvPr/>
          </p:nvSpPr>
          <p:spPr>
            <a:xfrm>
              <a:off x="7556533" y="4282081"/>
              <a:ext cx="3993401" cy="646331"/>
            </a:xfrm>
            <a:prstGeom prst="rect">
              <a:avLst/>
            </a:prstGeom>
          </p:spPr>
          <p:txBody>
            <a:bodyPr wrap="none">
              <a:spAutoFit/>
            </a:bodyPr>
            <a:lstStyle/>
            <a:p>
              <a:r>
                <a:rPr lang="en-US" dirty="0">
                  <a:solidFill>
                    <a:srgbClr val="00B050"/>
                  </a:solidFill>
                  <a:latin typeface="Arial" panose="020B0604020202020204" pitchFamily="34" charset="0"/>
                  <a:cs typeface="Arial" panose="020B0604020202020204" pitchFamily="34" charset="0"/>
                </a:rPr>
                <a:t> </a:t>
              </a:r>
              <a:r>
                <a:rPr lang="en-US" sz="3600" dirty="0">
                  <a:solidFill>
                    <a:srgbClr val="00B050"/>
                  </a:solidFill>
                  <a:latin typeface="Arial" panose="020B0604020202020204" pitchFamily="34" charset="0"/>
                  <a:cs typeface="Arial" panose="020B0604020202020204" pitchFamily="34" charset="0"/>
                </a:rPr>
                <a:t>Giao thông vận tải</a:t>
              </a:r>
            </a:p>
          </p:txBody>
        </p:sp>
      </p:grpSp>
    </p:spTree>
    <p:extLst>
      <p:ext uri="{BB962C8B-B14F-4D97-AF65-F5344CB8AC3E}">
        <p14:creationId xmlns:p14="http://schemas.microsoft.com/office/powerpoint/2010/main" val="21778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FD499BF-7152-426D-A813-609017FCA655}"/>
              </a:ext>
            </a:extLst>
          </p:cNvPr>
          <p:cNvGrpSpPr/>
          <p:nvPr/>
        </p:nvGrpSpPr>
        <p:grpSpPr>
          <a:xfrm>
            <a:off x="0" y="1280849"/>
            <a:ext cx="6852103" cy="5398822"/>
            <a:chOff x="-49521" y="1280849"/>
            <a:chExt cx="6690351" cy="5720779"/>
          </a:xfrm>
        </p:grpSpPr>
        <p:pic>
          <p:nvPicPr>
            <p:cNvPr id="9" name="Picture 8">
              <a:extLst>
                <a:ext uri="{FF2B5EF4-FFF2-40B4-BE49-F238E27FC236}">
                  <a16:creationId xmlns:a16="http://schemas.microsoft.com/office/drawing/2014/main" id="{C113D381-5ADF-4C7B-8FD5-75C2B2DE6721}"/>
                </a:ext>
              </a:extLst>
            </p:cNvPr>
            <p:cNvPicPr>
              <a:picLocks noChangeAspect="1"/>
            </p:cNvPicPr>
            <p:nvPr/>
          </p:nvPicPr>
          <p:blipFill>
            <a:blip r:embed="rId2"/>
            <a:stretch>
              <a:fillRect/>
            </a:stretch>
          </p:blipFill>
          <p:spPr>
            <a:xfrm>
              <a:off x="135327" y="1280849"/>
              <a:ext cx="6258178" cy="3292948"/>
            </a:xfrm>
            <a:prstGeom prst="rect">
              <a:avLst/>
            </a:prstGeom>
          </p:spPr>
        </p:pic>
        <p:sp>
          <p:nvSpPr>
            <p:cNvPr id="8" name="Rectangle 7">
              <a:extLst>
                <a:ext uri="{FF2B5EF4-FFF2-40B4-BE49-F238E27FC236}">
                  <a16:creationId xmlns:a16="http://schemas.microsoft.com/office/drawing/2014/main" id="{79186474-15AC-4DEE-B38A-65DD87DF91EE}"/>
                </a:ext>
              </a:extLst>
            </p:cNvPr>
            <p:cNvSpPr/>
            <p:nvPr/>
          </p:nvSpPr>
          <p:spPr>
            <a:xfrm>
              <a:off x="-49521" y="4754859"/>
              <a:ext cx="6690351" cy="2246769"/>
            </a:xfrm>
            <a:prstGeom prst="rect">
              <a:avLst/>
            </a:prstGeom>
          </p:spPr>
          <p:txBody>
            <a:bodyPr wrap="square">
              <a:spAutoFit/>
            </a:bodyPr>
            <a:lstStyle/>
            <a:p>
              <a:pPr algn="ctr"/>
              <a:r>
                <a:rPr lang="en-US" sz="2800" dirty="0">
                  <a:solidFill>
                    <a:srgbClr val="00B050"/>
                  </a:solidFill>
                  <a:latin typeface="Arial" panose="020B0604020202020204" pitchFamily="34" charset="0"/>
                  <a:cs typeface="Arial" panose="020B0604020202020204" pitchFamily="34" charset="0"/>
                </a:rPr>
                <a:t>X</a:t>
              </a:r>
              <a:r>
                <a:rPr lang="vi-VN" sz="2800" dirty="0">
                  <a:solidFill>
                    <a:srgbClr val="00B050"/>
                  </a:solidFill>
                  <a:latin typeface="Arial" panose="020B0604020202020204" pitchFamily="34" charset="0"/>
                  <a:cs typeface="Arial" panose="020B0604020202020204" pitchFamily="34" charset="0"/>
                </a:rPr>
                <a:t>ây dựng cơ sở hạ tầng truyền thông lượng tử </a:t>
              </a:r>
              <a:r>
                <a:rPr lang="en-US" sz="2800" dirty="0">
                  <a:solidFill>
                    <a:srgbClr val="00B050"/>
                  </a:solidFill>
                  <a:latin typeface="Arial" panose="020B0604020202020204" pitchFamily="34" charset="0"/>
                  <a:cs typeface="Arial" panose="020B0604020202020204" pitchFamily="34" charset="0"/>
                </a:rPr>
                <a:t> </a:t>
              </a:r>
              <a:r>
                <a:rPr lang="vi-VN" sz="2800" dirty="0">
                  <a:solidFill>
                    <a:srgbClr val="00B050"/>
                  </a:solidFill>
                  <a:latin typeface="Arial" panose="020B0604020202020204" pitchFamily="34" charset="0"/>
                  <a:cs typeface="Arial" panose="020B0604020202020204" pitchFamily="34" charset="0"/>
                </a:rPr>
                <a:t>nhằm </a:t>
              </a:r>
              <a:r>
                <a:rPr lang="vi-VN" sz="2800" dirty="0" smtClean="0">
                  <a:solidFill>
                    <a:srgbClr val="00B050"/>
                  </a:solidFill>
                  <a:latin typeface="Arial" panose="020B0604020202020204" pitchFamily="34" charset="0"/>
                  <a:cs typeface="Arial" panose="020B0604020202020204" pitchFamily="34" charset="0"/>
                </a:rPr>
                <a:t>giúp </a:t>
              </a:r>
              <a:r>
                <a:rPr lang="vi-VN" sz="2800" dirty="0">
                  <a:solidFill>
                    <a:srgbClr val="00B050"/>
                  </a:solidFill>
                  <a:latin typeface="Arial" panose="020B0604020202020204" pitchFamily="34" charset="0"/>
                  <a:cs typeface="Arial" panose="020B0604020202020204" pitchFamily="34" charset="0"/>
                </a:rPr>
                <a:t>EU tăng cường năng lực cạnh tranh trong lĩnh </a:t>
              </a:r>
              <a:r>
                <a:rPr lang="vi-VN" sz="2800" dirty="0" smtClean="0">
                  <a:solidFill>
                    <a:srgbClr val="00B050"/>
                  </a:solidFill>
                  <a:latin typeface="Arial" panose="020B0604020202020204" pitchFamily="34" charset="0"/>
                  <a:cs typeface="Arial" panose="020B0604020202020204" pitchFamily="34" charset="0"/>
                </a:rPr>
                <a:t>vựccông </a:t>
              </a:r>
              <a:r>
                <a:rPr lang="vi-VN" sz="2800" dirty="0">
                  <a:solidFill>
                    <a:srgbClr val="00B050"/>
                  </a:solidFill>
                  <a:latin typeface="Arial" panose="020B0604020202020204" pitchFamily="34" charset="0"/>
                  <a:cs typeface="Arial" panose="020B0604020202020204" pitchFamily="34" charset="0"/>
                </a:rPr>
                <a:t>nghiệp, an ninh mạng và các công nghệ lượng tử.</a:t>
              </a:r>
              <a:endParaRPr lang="en-US" sz="2800" dirty="0">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8A4BB1C-4887-4476-92A4-99F2F5C881F0}"/>
              </a:ext>
            </a:extLst>
          </p:cNvPr>
          <p:cNvGrpSpPr/>
          <p:nvPr/>
        </p:nvGrpSpPr>
        <p:grpSpPr>
          <a:xfrm>
            <a:off x="6802582" y="1280849"/>
            <a:ext cx="5152409" cy="3997733"/>
            <a:chOff x="6640830" y="1510174"/>
            <a:chExt cx="5314161" cy="4523324"/>
          </a:xfrm>
        </p:grpSpPr>
        <p:pic>
          <p:nvPicPr>
            <p:cNvPr id="10" name="Picture 9">
              <a:extLst>
                <a:ext uri="{FF2B5EF4-FFF2-40B4-BE49-F238E27FC236}">
                  <a16:creationId xmlns:a16="http://schemas.microsoft.com/office/drawing/2014/main" id="{298E657B-1D53-4A97-9DE1-A124E77A7B89}"/>
                </a:ext>
              </a:extLst>
            </p:cNvPr>
            <p:cNvPicPr>
              <a:picLocks noChangeAspect="1"/>
            </p:cNvPicPr>
            <p:nvPr/>
          </p:nvPicPr>
          <p:blipFill>
            <a:blip r:embed="rId3"/>
            <a:stretch>
              <a:fillRect/>
            </a:stretch>
          </p:blipFill>
          <p:spPr>
            <a:xfrm>
              <a:off x="6640830" y="1510174"/>
              <a:ext cx="5314161" cy="3560124"/>
            </a:xfrm>
            <a:prstGeom prst="rect">
              <a:avLst/>
            </a:prstGeom>
          </p:spPr>
        </p:pic>
        <p:sp>
          <p:nvSpPr>
            <p:cNvPr id="12" name="Rectangle 11">
              <a:extLst>
                <a:ext uri="{FF2B5EF4-FFF2-40B4-BE49-F238E27FC236}">
                  <a16:creationId xmlns:a16="http://schemas.microsoft.com/office/drawing/2014/main" id="{83CBA9FE-5B7C-4D6B-B13F-757B85F49205}"/>
                </a:ext>
              </a:extLst>
            </p:cNvPr>
            <p:cNvSpPr/>
            <p:nvPr/>
          </p:nvSpPr>
          <p:spPr>
            <a:xfrm>
              <a:off x="6831940" y="5510278"/>
              <a:ext cx="4687502" cy="523220"/>
            </a:xfrm>
            <a:prstGeom prst="rect">
              <a:avLst/>
            </a:prstGeom>
          </p:spPr>
          <p:txBody>
            <a:bodyPr wrap="none">
              <a:spAutoFit/>
            </a:bodyPr>
            <a:lstStyle/>
            <a:p>
              <a:r>
                <a:rPr lang="en-US" sz="2800" dirty="0">
                  <a:solidFill>
                    <a:srgbClr val="00B050"/>
                  </a:solidFill>
                  <a:latin typeface="Arial" panose="020B0604020202020204" pitchFamily="34" charset="0"/>
                  <a:cs typeface="Arial" panose="020B0604020202020204" pitchFamily="34" charset="0"/>
                </a:rPr>
                <a:t>Công nghiệp công nghệ cao</a:t>
              </a:r>
              <a:endParaRPr lang="en-US" sz="2800" dirty="0"/>
            </a:p>
          </p:txBody>
        </p:sp>
      </p:grpSp>
    </p:spTree>
    <p:extLst>
      <p:ext uri="{BB962C8B-B14F-4D97-AF65-F5344CB8AC3E}">
        <p14:creationId xmlns:p14="http://schemas.microsoft.com/office/powerpoint/2010/main" val="17396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86CF7-EC99-420E-825F-D5137DA9FC04}"/>
              </a:ext>
            </a:extLst>
          </p:cNvPr>
          <p:cNvSpPr/>
          <p:nvPr/>
        </p:nvSpPr>
        <p:spPr>
          <a:xfrm>
            <a:off x="395294" y="1466881"/>
            <a:ext cx="11510660" cy="4154984"/>
          </a:xfrm>
          <a:prstGeom prst="rect">
            <a:avLst/>
          </a:prstGeom>
        </p:spPr>
        <p:txBody>
          <a:bodyPr wrap="square">
            <a:spAutoFit/>
          </a:bodyPr>
          <a:lstStyle/>
          <a:p>
            <a:r>
              <a:rPr lang="vi-VN" sz="4400" dirty="0">
                <a:solidFill>
                  <a:srgbClr val="0000CC"/>
                </a:solidFill>
                <a:latin typeface="Times New Roman" panose="02020603050405020304" pitchFamily="18" charset="0"/>
                <a:cs typeface="Times New Roman" panose="02020603050405020304" pitchFamily="18" charset="0"/>
              </a:rPr>
              <a:t>- Những hoạt động kinh tế quan trọng của Liên minh châu Âu:</a:t>
            </a:r>
          </a:p>
          <a:p>
            <a:r>
              <a:rPr lang="vi-VN" sz="4400" dirty="0">
                <a:solidFill>
                  <a:srgbClr val="0000CC"/>
                </a:solidFill>
                <a:latin typeface="Times New Roman" panose="02020603050405020304" pitchFamily="18" charset="0"/>
                <a:cs typeface="Times New Roman" panose="02020603050405020304" pitchFamily="18" charset="0"/>
              </a:rPr>
              <a:t>+ Tài chính – ngân hàng;</a:t>
            </a:r>
          </a:p>
          <a:p>
            <a:r>
              <a:rPr lang="vi-VN" sz="4400" dirty="0">
                <a:solidFill>
                  <a:srgbClr val="0000CC"/>
                </a:solidFill>
                <a:latin typeface="Times New Roman" panose="02020603050405020304" pitchFamily="18" charset="0"/>
                <a:cs typeface="Times New Roman" panose="02020603050405020304" pitchFamily="18" charset="0"/>
              </a:rPr>
              <a:t>+ Giao thông vận tải;</a:t>
            </a:r>
          </a:p>
          <a:p>
            <a:r>
              <a:rPr lang="vi-VN" sz="4400" dirty="0">
                <a:solidFill>
                  <a:srgbClr val="0000CC"/>
                </a:solidFill>
                <a:latin typeface="Times New Roman" panose="02020603050405020304" pitchFamily="18" charset="0"/>
                <a:cs typeface="Times New Roman" panose="02020603050405020304" pitchFamily="18" charset="0"/>
              </a:rPr>
              <a:t>+ Truyền </a:t>
            </a:r>
            <a:r>
              <a:rPr lang="vi-VN" sz="4400" dirty="0" smtClean="0">
                <a:solidFill>
                  <a:srgbClr val="0000CC"/>
                </a:solidFill>
                <a:latin typeface="Times New Roman" panose="02020603050405020304" pitchFamily="18" charset="0"/>
                <a:cs typeface="Times New Roman" panose="02020603050405020304" pitchFamily="18" charset="0"/>
              </a:rPr>
              <a:t>thông;</a:t>
            </a:r>
          </a:p>
          <a:p>
            <a:r>
              <a:rPr lang="vi-VN" sz="4400" dirty="0" smtClean="0">
                <a:solidFill>
                  <a:srgbClr val="0000CC"/>
                </a:solidFill>
                <a:latin typeface="Times New Roman" panose="02020603050405020304" pitchFamily="18" charset="0"/>
                <a:cs typeface="Times New Roman" panose="02020603050405020304" pitchFamily="18" charset="0"/>
              </a:rPr>
              <a:t>+ Công nghiệp công nghệ cao,…</a:t>
            </a:r>
            <a:endParaRPr lang="en-US" sz="4400" dirty="0">
              <a:solidFill>
                <a:srgbClr val="0000CC"/>
              </a:solidFill>
              <a:latin typeface="Times New Roman" panose="02020603050405020304" pitchFamily="18" charset="0"/>
              <a:cs typeface="Times New Roman" panose="02020603050405020304" pitchFamily="18" charset="0"/>
            </a:endParaRPr>
          </a:p>
        </p:txBody>
      </p:sp>
      <p:pic>
        <p:nvPicPr>
          <p:cNvPr id="12" name="Picture 11" descr="book9">
            <a:extLst>
              <a:ext uri="{FF2B5EF4-FFF2-40B4-BE49-F238E27FC236}">
                <a16:creationId xmlns:a16="http://schemas.microsoft.com/office/drawing/2014/main" id="{5C735614-4945-46C7-81F1-703A443EF6A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6681" y="415222"/>
            <a:ext cx="1317594" cy="9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4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EB579E-CEEE-4592-9D52-6F29C038B25F}"/>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CE1AE5D6-F907-41CB-878F-16605587A4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1107786-698C-4C9E-B119-79D468E63DB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E350C38-F123-4FC9-AD43-2C37240777B1}"/>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91EB1799-F70C-44C3-BED6-9527677D2D7E}"/>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CF87B69-065C-410F-8822-03A9EE1484E5}"/>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A35BD2B1-B1C2-46CA-B299-02DB2C5D5696}"/>
              </a:ext>
            </a:extLst>
          </p:cNvPr>
          <p:cNvGraphicFramePr>
            <a:graphicFrameLocks noGrp="1"/>
          </p:cNvGraphicFramePr>
          <p:nvPr>
            <p:extLst>
              <p:ext uri="{D42A27DB-BD31-4B8C-83A1-F6EECF244321}">
                <p14:modId xmlns:p14="http://schemas.microsoft.com/office/powerpoint/2010/main" val="1940774580"/>
              </p:ext>
            </p:extLst>
          </p:nvPr>
        </p:nvGraphicFramePr>
        <p:xfrm>
          <a:off x="1403350" y="1954094"/>
          <a:ext cx="9375140" cy="4298118"/>
        </p:xfrm>
        <a:graphic>
          <a:graphicData uri="http://schemas.openxmlformats.org/drawingml/2006/table">
            <a:tbl>
              <a:tblPr firstRow="1" bandRow="1">
                <a:tableStyleId>{5C22544A-7EE6-4342-B048-85BDC9FD1C3A}</a:tableStyleId>
              </a:tblPr>
              <a:tblGrid>
                <a:gridCol w="3911600">
                  <a:extLst>
                    <a:ext uri="{9D8B030D-6E8A-4147-A177-3AD203B41FA5}">
                      <a16:colId xmlns:a16="http://schemas.microsoft.com/office/drawing/2014/main" val="727013549"/>
                    </a:ext>
                  </a:extLst>
                </a:gridCol>
                <a:gridCol w="5463540">
                  <a:extLst>
                    <a:ext uri="{9D8B030D-6E8A-4147-A177-3AD203B41FA5}">
                      <a16:colId xmlns:a16="http://schemas.microsoft.com/office/drawing/2014/main" val="1753487255"/>
                    </a:ext>
                  </a:extLst>
                </a:gridCol>
              </a:tblGrid>
              <a:tr h="716353">
                <a:tc>
                  <a:txBody>
                    <a:bodyPr/>
                    <a:lstStyle/>
                    <a:p>
                      <a:pPr algn="ctr"/>
                      <a:r>
                        <a:rPr lang="vi-VN" sz="2400"/>
                        <a:t>Nền kinh tế</a:t>
                      </a:r>
                      <a:endParaRPr lang="en-US" sz="2400"/>
                    </a:p>
                  </a:txBody>
                  <a:tcPr/>
                </a:tc>
                <a:tc>
                  <a:txBody>
                    <a:bodyPr/>
                    <a:lstStyle/>
                    <a:p>
                      <a:pPr algn="ctr"/>
                      <a:r>
                        <a:rPr lang="vi-VN" sz="2400"/>
                        <a:t>GDP (tỉ USD, giá hiện hành)</a:t>
                      </a:r>
                      <a:endParaRPr lang="en-US" sz="2400"/>
                    </a:p>
                  </a:txBody>
                  <a:tcPr/>
                </a:tc>
                <a:extLst>
                  <a:ext uri="{0D108BD9-81ED-4DB2-BD59-A6C34878D82A}">
                    <a16:rowId xmlns:a16="http://schemas.microsoft.com/office/drawing/2014/main" val="896952017"/>
                  </a:ext>
                </a:extLst>
              </a:tr>
              <a:tr h="716353">
                <a:tc>
                  <a:txBody>
                    <a:bodyPr/>
                    <a:lstStyle/>
                    <a:p>
                      <a:r>
                        <a:rPr lang="vi-VN" sz="3200">
                          <a:solidFill>
                            <a:srgbClr val="0000CC"/>
                          </a:solidFill>
                        </a:rPr>
                        <a:t>Hoa kì</a:t>
                      </a:r>
                      <a:endParaRPr lang="en-US" sz="3200">
                        <a:solidFill>
                          <a:srgbClr val="0000CC"/>
                        </a:solidFill>
                      </a:endParaRPr>
                    </a:p>
                  </a:txBody>
                  <a:tcPr>
                    <a:solidFill>
                      <a:srgbClr val="F9FFAF"/>
                    </a:solidFill>
                  </a:tcPr>
                </a:tc>
                <a:tc>
                  <a:txBody>
                    <a:bodyPr/>
                    <a:lstStyle/>
                    <a:p>
                      <a:endParaRPr lang="en-US"/>
                    </a:p>
                  </a:txBody>
                  <a:tcPr>
                    <a:solidFill>
                      <a:srgbClr val="F9FFAF"/>
                    </a:solidFill>
                  </a:tcPr>
                </a:tc>
                <a:extLst>
                  <a:ext uri="{0D108BD9-81ED-4DB2-BD59-A6C34878D82A}">
                    <a16:rowId xmlns:a16="http://schemas.microsoft.com/office/drawing/2014/main" val="4185005151"/>
                  </a:ext>
                </a:extLst>
              </a:tr>
              <a:tr h="716353">
                <a:tc>
                  <a:txBody>
                    <a:bodyPr/>
                    <a:lstStyle/>
                    <a:p>
                      <a:r>
                        <a:rPr lang="vi-VN" sz="3200">
                          <a:solidFill>
                            <a:srgbClr val="0000CC"/>
                          </a:solidFill>
                        </a:rPr>
                        <a:t>Liên minh châu Âu</a:t>
                      </a:r>
                      <a:endParaRPr lang="en-US" sz="3200">
                        <a:solidFill>
                          <a:srgbClr val="0000CC"/>
                        </a:solidFill>
                      </a:endParaRPr>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extLst>
                  <a:ext uri="{0D108BD9-81ED-4DB2-BD59-A6C34878D82A}">
                    <a16:rowId xmlns:a16="http://schemas.microsoft.com/office/drawing/2014/main" val="3369163620"/>
                  </a:ext>
                </a:extLst>
              </a:tr>
              <a:tr h="716353">
                <a:tc>
                  <a:txBody>
                    <a:bodyPr/>
                    <a:lstStyle/>
                    <a:p>
                      <a:r>
                        <a:rPr lang="vi-VN" sz="3200">
                          <a:solidFill>
                            <a:srgbClr val="0000CC"/>
                          </a:solidFill>
                        </a:rPr>
                        <a:t>Trung Quốc</a:t>
                      </a:r>
                      <a:endParaRPr lang="en-US" sz="3200">
                        <a:solidFill>
                          <a:srgbClr val="0000CC"/>
                        </a:solidFill>
                      </a:endParaRP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464775764"/>
                  </a:ext>
                </a:extLst>
              </a:tr>
              <a:tr h="716353">
                <a:tc>
                  <a:txBody>
                    <a:bodyPr/>
                    <a:lstStyle/>
                    <a:p>
                      <a:r>
                        <a:rPr lang="vi-VN" sz="3200">
                          <a:solidFill>
                            <a:srgbClr val="0000CC"/>
                          </a:solidFill>
                        </a:rPr>
                        <a:t>Nhật Bản</a:t>
                      </a:r>
                      <a:endParaRPr lang="en-US" sz="3200">
                        <a:solidFill>
                          <a:srgbClr val="0000CC"/>
                        </a:solidFill>
                      </a:endParaRPr>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21288033"/>
                  </a:ext>
                </a:extLst>
              </a:tr>
              <a:tr h="716353">
                <a:tc>
                  <a:txBody>
                    <a:bodyPr/>
                    <a:lstStyle/>
                    <a:p>
                      <a:r>
                        <a:rPr lang="vi-VN" sz="3200">
                          <a:solidFill>
                            <a:srgbClr val="0000CC"/>
                          </a:solidFill>
                        </a:rPr>
                        <a:t>Thế giới</a:t>
                      </a:r>
                      <a:endParaRPr lang="en-US" sz="3200">
                        <a:solidFill>
                          <a:srgbClr val="0000CC"/>
                        </a:solidFill>
                      </a:endParaRP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548847076"/>
                  </a:ext>
                </a:extLst>
              </a:tr>
            </a:tbl>
          </a:graphicData>
        </a:graphic>
      </p:graphicFrame>
      <p:sp>
        <p:nvSpPr>
          <p:cNvPr id="12" name="TextBox 11">
            <a:extLst>
              <a:ext uri="{FF2B5EF4-FFF2-40B4-BE49-F238E27FC236}">
                <a16:creationId xmlns:a16="http://schemas.microsoft.com/office/drawing/2014/main" id="{DDF00F19-9ABC-4E14-AF4D-6E8BB71A212C}"/>
              </a:ext>
            </a:extLst>
          </p:cNvPr>
          <p:cNvSpPr txBox="1"/>
          <p:nvPr/>
        </p:nvSpPr>
        <p:spPr>
          <a:xfrm>
            <a:off x="6972593" y="352166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A6A302D-0C7A-4A51-A6CC-ABA088C00FBA}"/>
              </a:ext>
            </a:extLst>
          </p:cNvPr>
          <p:cNvSpPr txBox="1"/>
          <p:nvPr/>
        </p:nvSpPr>
        <p:spPr>
          <a:xfrm>
            <a:off x="6972593" y="286769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B407285-1854-4424-BCE0-CDA93C0A92EC}"/>
              </a:ext>
            </a:extLst>
          </p:cNvPr>
          <p:cNvSpPr txBox="1"/>
          <p:nvPr/>
        </p:nvSpPr>
        <p:spPr>
          <a:xfrm>
            <a:off x="6972593" y="494426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134C2CE-C6D4-46DE-AF43-1757504AE538}"/>
              </a:ext>
            </a:extLst>
          </p:cNvPr>
          <p:cNvSpPr txBox="1"/>
          <p:nvPr/>
        </p:nvSpPr>
        <p:spPr>
          <a:xfrm>
            <a:off x="6972593" y="410315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7A8E904-2954-4EED-AD0E-3B6D40CFC113}"/>
              </a:ext>
            </a:extLst>
          </p:cNvPr>
          <p:cNvSpPr txBox="1"/>
          <p:nvPr/>
        </p:nvSpPr>
        <p:spPr>
          <a:xfrm>
            <a:off x="6972593" y="565587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25CC7FD-FAA5-41B5-9631-B5322267A455}"/>
              </a:ext>
            </a:extLst>
          </p:cNvPr>
          <p:cNvSpPr txBox="1"/>
          <p:nvPr/>
        </p:nvSpPr>
        <p:spPr>
          <a:xfrm>
            <a:off x="0" y="1250534"/>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Tree>
    <p:extLst>
      <p:ext uri="{BB962C8B-B14F-4D97-AF65-F5344CB8AC3E}">
        <p14:creationId xmlns:p14="http://schemas.microsoft.com/office/powerpoint/2010/main" val="38610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E2D8A0-377D-45AE-AA11-2DBFC1305B0B}"/>
              </a:ext>
            </a:extLst>
          </p:cNvPr>
          <p:cNvSpPr txBox="1"/>
          <p:nvPr/>
        </p:nvSpPr>
        <p:spPr>
          <a:xfrm>
            <a:off x="338145" y="2735355"/>
            <a:ext cx="11529438" cy="1077218"/>
          </a:xfrm>
          <a:prstGeom prst="rect">
            <a:avLst/>
          </a:prstGeom>
          <a:noFill/>
          <a:ln>
            <a:solidFill>
              <a:srgbClr val="0070C0"/>
            </a:solidFill>
            <a:prstDash val="dash"/>
          </a:ln>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Times New Roman" panose="02020603050405020304" pitchFamily="18" charset="0"/>
                <a:cs typeface="Times New Roman" panose="02020603050405020304" pitchFamily="18" charset="0"/>
              </a:rPr>
              <a:t>Dựa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thông</a:t>
            </a:r>
            <a:r>
              <a:rPr lang="en-US" sz="3000" dirty="0">
                <a:solidFill>
                  <a:srgbClr val="FF0000"/>
                </a:solidFill>
                <a:latin typeface="Times New Roman" panose="02020603050405020304" pitchFamily="18" charset="0"/>
                <a:cs typeface="Times New Roman" panose="02020603050405020304" pitchFamily="18" charset="0"/>
              </a:rPr>
              <a:t> tin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bảng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số</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liệu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chứng</a:t>
            </a:r>
            <a:r>
              <a:rPr lang="en-US" sz="3000" dirty="0">
                <a:solidFill>
                  <a:srgbClr val="FF0000"/>
                </a:solidFill>
                <a:latin typeface="Times New Roman" panose="02020603050405020304" pitchFamily="18" charset="0"/>
                <a:cs typeface="Times New Roman" panose="02020603050405020304" pitchFamily="18" charset="0"/>
              </a:rPr>
              <a:t> minh </a:t>
            </a:r>
            <a:r>
              <a:rPr lang="en-US" sz="3000" dirty="0" err="1">
                <a:solidFill>
                  <a:srgbClr val="FF0000"/>
                </a:solidFill>
                <a:latin typeface="Times New Roman" panose="02020603050405020304" pitchFamily="18" charset="0"/>
                <a:cs typeface="Times New Roman" panose="02020603050405020304" pitchFamily="18" charset="0"/>
              </a:rPr>
              <a:t>liên</a:t>
            </a:r>
            <a:r>
              <a:rPr lang="en-US" sz="3000" dirty="0">
                <a:solidFill>
                  <a:srgbClr val="FF0000"/>
                </a:solidFill>
                <a:latin typeface="Times New Roman" panose="02020603050405020304" pitchFamily="18" charset="0"/>
                <a:cs typeface="Times New Roman" panose="02020603050405020304" pitchFamily="18" charset="0"/>
              </a:rPr>
              <a:t> minh </a:t>
            </a:r>
          </a:p>
          <a:p>
            <a:pPr algn="ct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châu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Âu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một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bốn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trung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tâm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kinh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tế</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lớn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trên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thế</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smtClean="0">
                <a:solidFill>
                  <a:srgbClr val="FF0000"/>
                </a:solidFill>
                <a:latin typeface="Times New Roman" panose="02020603050405020304" pitchFamily="18" charset="0"/>
                <a:cs typeface="Times New Roman" panose="02020603050405020304" pitchFamily="18" charset="0"/>
              </a:rPr>
              <a:t>giới</a:t>
            </a:r>
            <a:r>
              <a:rPr lang="en-US" sz="3000" dirty="0" smtClean="0">
                <a:solidFill>
                  <a:srgbClr val="FF0000"/>
                </a:solidFill>
                <a:latin typeface="Times New Roman" panose="02020603050405020304" pitchFamily="18" charset="0"/>
                <a:cs typeface="Times New Roman" panose="02020603050405020304" pitchFamily="18" charset="0"/>
              </a:rPr>
              <a:t>?</a:t>
            </a:r>
            <a:endParaRPr lang="en-US" sz="30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a16="http://schemas.microsoft.com/office/drawing/2014/main"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a16="http://schemas.microsoft.com/office/drawing/2014/main"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pic>
        <p:nvPicPr>
          <p:cNvPr id="49" name="2 Minute Timer (To)">
            <a:hlinkClick r:id="" action="ppaction://media"/>
            <a:extLst>
              <a:ext uri="{FF2B5EF4-FFF2-40B4-BE49-F238E27FC236}">
                <a16:creationId xmlns:a16="http://schemas.microsoft.com/office/drawing/2014/main"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9419" y="1377108"/>
            <a:ext cx="1741544" cy="986632"/>
          </a:xfrm>
          <a:prstGeom prst="rect">
            <a:avLst/>
          </a:prstGeom>
        </p:spPr>
      </p:pic>
      <p:pic>
        <p:nvPicPr>
          <p:cNvPr id="50" name="Picture 49">
            <a:extLst>
              <a:ext uri="{FF2B5EF4-FFF2-40B4-BE49-F238E27FC236}">
                <a16:creationId xmlns:a16="http://schemas.microsoft.com/office/drawing/2014/main" id="{CC21BEB3-9597-461F-BDAF-228D4A7D5739}"/>
              </a:ext>
            </a:extLst>
          </p:cNvPr>
          <p:cNvPicPr>
            <a:picLocks noChangeAspect="1"/>
          </p:cNvPicPr>
          <p:nvPr/>
        </p:nvPicPr>
        <p:blipFill rotWithShape="1">
          <a:blip r:embed="rId5"/>
          <a:srcRect l="10000" t="28444" r="83037" b="58827"/>
          <a:stretch/>
        </p:blipFill>
        <p:spPr>
          <a:xfrm>
            <a:off x="322422" y="2847116"/>
            <a:ext cx="830184" cy="853696"/>
          </a:xfrm>
          <a:prstGeom prst="rect">
            <a:avLst/>
          </a:prstGeom>
        </p:spPr>
      </p:pic>
      <p:pic>
        <p:nvPicPr>
          <p:cNvPr id="12" name="Picture 11">
            <a:extLst>
              <a:ext uri="{FF2B5EF4-FFF2-40B4-BE49-F238E27FC236}">
                <a16:creationId xmlns:a16="http://schemas.microsoft.com/office/drawing/2014/main" id="{4ACB110F-9CC3-49D3-B721-637528373B48}"/>
              </a:ext>
            </a:extLst>
          </p:cNvPr>
          <p:cNvPicPr>
            <a:picLocks noChangeAspect="1"/>
          </p:cNvPicPr>
          <p:nvPr/>
        </p:nvPicPr>
        <p:blipFill>
          <a:blip r:embed="rId6"/>
          <a:stretch>
            <a:fillRect/>
          </a:stretch>
        </p:blipFill>
        <p:spPr>
          <a:xfrm>
            <a:off x="1283794" y="1397668"/>
            <a:ext cx="1902440" cy="1083669"/>
          </a:xfrm>
          <a:prstGeom prst="rect">
            <a:avLst/>
          </a:prstGeom>
          <a:ln w="6350">
            <a:solidFill>
              <a:srgbClr val="0070C0"/>
            </a:solidFill>
            <a:prstDash val="sysDot"/>
          </a:ln>
        </p:spPr>
      </p:pic>
      <p:grpSp>
        <p:nvGrpSpPr>
          <p:cNvPr id="52" name="Group 51">
            <a:extLst>
              <a:ext uri="{FF2B5EF4-FFF2-40B4-BE49-F238E27FC236}">
                <a16:creationId xmlns:a16="http://schemas.microsoft.com/office/drawing/2014/main" id="{4D9FA8AB-7B5C-4946-A323-CD42C466AD80}"/>
              </a:ext>
            </a:extLst>
          </p:cNvPr>
          <p:cNvGrpSpPr/>
          <p:nvPr/>
        </p:nvGrpSpPr>
        <p:grpSpPr>
          <a:xfrm>
            <a:off x="140497" y="22309"/>
            <a:ext cx="6443183" cy="872949"/>
            <a:chOff x="1133366" y="2220084"/>
            <a:chExt cx="5681780" cy="914400"/>
          </a:xfrm>
          <a:solidFill>
            <a:schemeClr val="accent2">
              <a:lumMod val="20000"/>
              <a:lumOff val="80000"/>
            </a:schemeClr>
          </a:solidFill>
        </p:grpSpPr>
        <p:sp>
          <p:nvSpPr>
            <p:cNvPr id="53" name="Arrow: Pentagon 52">
              <a:extLst>
                <a:ext uri="{FF2B5EF4-FFF2-40B4-BE49-F238E27FC236}">
                  <a16:creationId xmlns:a16="http://schemas.microsoft.com/office/drawing/2014/main" id="{11642871-5463-4148-A81A-700E912D38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id="{2D5037ED-8177-441B-9F55-2253EB49265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id="{F70F614D-F456-4947-9F51-3A856BAF7A4C}"/>
              </a:ext>
            </a:extLst>
          </p:cNvPr>
          <p:cNvSpPr txBox="1"/>
          <p:nvPr/>
        </p:nvSpPr>
        <p:spPr>
          <a:xfrm>
            <a:off x="-1592513" y="20412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6" name="Arrow: Pentagon 55">
            <a:extLst>
              <a:ext uri="{FF2B5EF4-FFF2-40B4-BE49-F238E27FC236}">
                <a16:creationId xmlns:a16="http://schemas.microsoft.com/office/drawing/2014/main" id="{5E3622B5-90E8-456E-993E-2C0B2BD23E28}"/>
              </a:ext>
            </a:extLst>
          </p:cNvPr>
          <p:cNvSpPr/>
          <p:nvPr/>
        </p:nvSpPr>
        <p:spPr>
          <a:xfrm>
            <a:off x="78177" y="795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7" name="Isosceles Triangle 56">
            <a:extLst>
              <a:ext uri="{FF2B5EF4-FFF2-40B4-BE49-F238E27FC236}">
                <a16:creationId xmlns:a16="http://schemas.microsoft.com/office/drawing/2014/main" id="{6AD87B8A-3589-4566-86AE-2D4EECB7279A}"/>
              </a:ext>
            </a:extLst>
          </p:cNvPr>
          <p:cNvSpPr/>
          <p:nvPr/>
        </p:nvSpPr>
        <p:spPr>
          <a:xfrm rot="5400000">
            <a:off x="1021409" y="32675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Table 10">
            <a:extLst>
              <a:ext uri="{FF2B5EF4-FFF2-40B4-BE49-F238E27FC236}">
                <a16:creationId xmlns:a16="http://schemas.microsoft.com/office/drawing/2014/main" id="{13EB1C92-A831-4AD9-B785-599CC6BA3E4E}"/>
              </a:ext>
            </a:extLst>
          </p:cNvPr>
          <p:cNvGraphicFramePr>
            <a:graphicFrameLocks noGrp="1"/>
          </p:cNvGraphicFramePr>
          <p:nvPr>
            <p:extLst>
              <p:ext uri="{D42A27DB-BD31-4B8C-83A1-F6EECF244321}">
                <p14:modId xmlns:p14="http://schemas.microsoft.com/office/powerpoint/2010/main" val="1993102625"/>
              </p:ext>
            </p:extLst>
          </p:nvPr>
        </p:nvGraphicFramePr>
        <p:xfrm>
          <a:off x="121184" y="4643851"/>
          <a:ext cx="12011268" cy="1756753"/>
        </p:xfrm>
        <a:graphic>
          <a:graphicData uri="http://schemas.openxmlformats.org/drawingml/2006/table">
            <a:tbl>
              <a:tblPr firstRow="1" bandRow="1">
                <a:tableStyleId>{5C22544A-7EE6-4342-B048-85BDC9FD1C3A}</a:tableStyleId>
              </a:tblPr>
              <a:tblGrid>
                <a:gridCol w="2135041">
                  <a:extLst>
                    <a:ext uri="{9D8B030D-6E8A-4147-A177-3AD203B41FA5}">
                      <a16:colId xmlns:a16="http://schemas.microsoft.com/office/drawing/2014/main" val="1191416298"/>
                    </a:ext>
                  </a:extLst>
                </a:gridCol>
                <a:gridCol w="1905918">
                  <a:extLst>
                    <a:ext uri="{9D8B030D-6E8A-4147-A177-3AD203B41FA5}">
                      <a16:colId xmlns:a16="http://schemas.microsoft.com/office/drawing/2014/main" val="2378974147"/>
                    </a:ext>
                  </a:extLst>
                </a:gridCol>
                <a:gridCol w="2357610">
                  <a:extLst>
                    <a:ext uri="{9D8B030D-6E8A-4147-A177-3AD203B41FA5}">
                      <a16:colId xmlns:a16="http://schemas.microsoft.com/office/drawing/2014/main" val="765628852"/>
                    </a:ext>
                  </a:extLst>
                </a:gridCol>
                <a:gridCol w="1983036">
                  <a:extLst>
                    <a:ext uri="{9D8B030D-6E8A-4147-A177-3AD203B41FA5}">
                      <a16:colId xmlns:a16="http://schemas.microsoft.com/office/drawing/2014/main" val="2307575038"/>
                    </a:ext>
                  </a:extLst>
                </a:gridCol>
                <a:gridCol w="1839817">
                  <a:extLst>
                    <a:ext uri="{9D8B030D-6E8A-4147-A177-3AD203B41FA5}">
                      <a16:colId xmlns:a16="http://schemas.microsoft.com/office/drawing/2014/main" val="2622517042"/>
                    </a:ext>
                  </a:extLst>
                </a:gridCol>
                <a:gridCol w="1789846">
                  <a:extLst>
                    <a:ext uri="{9D8B030D-6E8A-4147-A177-3AD203B41FA5}">
                      <a16:colId xmlns:a16="http://schemas.microsoft.com/office/drawing/2014/main" val="3738586382"/>
                    </a:ext>
                  </a:extLst>
                </a:gridCol>
              </a:tblGrid>
              <a:tr h="904905">
                <a:tc>
                  <a:txBody>
                    <a:bodyPr/>
                    <a:lstStyle/>
                    <a:p>
                      <a:pPr algn="ctr"/>
                      <a:r>
                        <a:rPr lang="en-US" sz="2800">
                          <a:solidFill>
                            <a:srgbClr val="0000CC"/>
                          </a:solidFill>
                          <a:latin typeface="Arial" panose="020B0604020202020204" pitchFamily="34" charset="0"/>
                          <a:cs typeface="Arial" panose="020B0604020202020204" pitchFamily="34" charset="0"/>
                        </a:rPr>
                        <a:t>Nền kinh tế</a:t>
                      </a:r>
                    </a:p>
                  </a:txBody>
                  <a:tcPr/>
                </a:tc>
                <a:tc>
                  <a:txBody>
                    <a:bodyPr/>
                    <a:lstStyle/>
                    <a:p>
                      <a:pPr algn="ctr"/>
                      <a:r>
                        <a:rPr lang="en-US" sz="2800"/>
                        <a:t>Hoa Kỳ</a:t>
                      </a:r>
                    </a:p>
                  </a:txBody>
                  <a:tcPr/>
                </a:tc>
                <a:tc>
                  <a:txBody>
                    <a:bodyPr/>
                    <a:lstStyle/>
                    <a:p>
                      <a:pPr algn="ctr"/>
                      <a:r>
                        <a:rPr lang="en-US" sz="2800"/>
                        <a:t>Liên minh Châu Âu</a:t>
                      </a:r>
                    </a:p>
                  </a:txBody>
                  <a:tcPr/>
                </a:tc>
                <a:tc>
                  <a:txBody>
                    <a:bodyPr/>
                    <a:lstStyle/>
                    <a:p>
                      <a:pPr algn="ctr"/>
                      <a:r>
                        <a:rPr lang="en-US" sz="2800"/>
                        <a:t>Trung Quốc</a:t>
                      </a:r>
                    </a:p>
                  </a:txBody>
                  <a:tcPr/>
                </a:tc>
                <a:tc>
                  <a:txBody>
                    <a:bodyPr/>
                    <a:lstStyle/>
                    <a:p>
                      <a:pPr algn="ctr"/>
                      <a:r>
                        <a:rPr lang="en-US" sz="2800"/>
                        <a:t>Nhật Bản</a:t>
                      </a:r>
                    </a:p>
                  </a:txBody>
                  <a:tcPr/>
                </a:tc>
                <a:tc>
                  <a:txBody>
                    <a:bodyPr/>
                    <a:lstStyle/>
                    <a:p>
                      <a:pPr algn="ctr"/>
                      <a:r>
                        <a:rPr lang="en-US" sz="2800"/>
                        <a:t>Thế giới</a:t>
                      </a:r>
                    </a:p>
                  </a:txBody>
                  <a:tcPr/>
                </a:tc>
                <a:extLst>
                  <a:ext uri="{0D108BD9-81ED-4DB2-BD59-A6C34878D82A}">
                    <a16:rowId xmlns:a16="http://schemas.microsoft.com/office/drawing/2014/main" val="3194394671"/>
                  </a:ext>
                </a:extLst>
              </a:tr>
              <a:tr h="811873">
                <a:tc>
                  <a:txBody>
                    <a:bodyPr/>
                    <a:lstStyle/>
                    <a:p>
                      <a:r>
                        <a:rPr lang="en-US" sz="2000">
                          <a:solidFill>
                            <a:srgbClr val="0000CC"/>
                          </a:solidFill>
                          <a:latin typeface="Arial" panose="020B0604020202020204" pitchFamily="34" charset="0"/>
                          <a:cs typeface="Arial" panose="020B0604020202020204" pitchFamily="34" charset="0"/>
                        </a:rPr>
                        <a:t>GDP (tỉ USD, giá hiện hành)</a:t>
                      </a: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2586557885"/>
                  </a:ext>
                </a:extLst>
              </a:tr>
            </a:tbl>
          </a:graphicData>
        </a:graphic>
      </p:graphicFrame>
      <p:sp>
        <p:nvSpPr>
          <p:cNvPr id="59" name="TextBox 58">
            <a:extLst>
              <a:ext uri="{FF2B5EF4-FFF2-40B4-BE49-F238E27FC236}">
                <a16:creationId xmlns:a16="http://schemas.microsoft.com/office/drawing/2014/main" id="{DA081082-43F5-49EB-A61E-AE99E0E8FA31}"/>
              </a:ext>
            </a:extLst>
          </p:cNvPr>
          <p:cNvSpPr txBox="1"/>
          <p:nvPr/>
        </p:nvSpPr>
        <p:spPr>
          <a:xfrm>
            <a:off x="78177" y="4066591"/>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60" name="TextBox 59">
            <a:extLst>
              <a:ext uri="{FF2B5EF4-FFF2-40B4-BE49-F238E27FC236}">
                <a16:creationId xmlns:a16="http://schemas.microsoft.com/office/drawing/2014/main" id="{3908BF4B-1618-4880-86F1-CBED7CD5691B}"/>
              </a:ext>
            </a:extLst>
          </p:cNvPr>
          <p:cNvSpPr txBox="1"/>
          <p:nvPr/>
        </p:nvSpPr>
        <p:spPr>
          <a:xfrm>
            <a:off x="4517669" y="5715184"/>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96685AF7-8D53-450C-B575-6DFDA8742275}"/>
              </a:ext>
            </a:extLst>
          </p:cNvPr>
          <p:cNvSpPr txBox="1"/>
          <p:nvPr/>
        </p:nvSpPr>
        <p:spPr>
          <a:xfrm>
            <a:off x="2510762" y="5655870"/>
            <a:ext cx="1389210"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59CE27C4-F2DA-4601-9998-B21382A48644}"/>
              </a:ext>
            </a:extLst>
          </p:cNvPr>
          <p:cNvSpPr txBox="1"/>
          <p:nvPr/>
        </p:nvSpPr>
        <p:spPr>
          <a:xfrm>
            <a:off x="8801394" y="5657982"/>
            <a:ext cx="1389210"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DCB12CB4-BE38-4269-BE58-7A95302BD0E3}"/>
              </a:ext>
            </a:extLst>
          </p:cNvPr>
          <p:cNvSpPr txBox="1"/>
          <p:nvPr/>
        </p:nvSpPr>
        <p:spPr>
          <a:xfrm>
            <a:off x="6697797" y="5712022"/>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5D5260B0-3978-4BF8-860C-92C43AD98F39}"/>
              </a:ext>
            </a:extLst>
          </p:cNvPr>
          <p:cNvSpPr txBox="1"/>
          <p:nvPr/>
        </p:nvSpPr>
        <p:spPr>
          <a:xfrm>
            <a:off x="10542058" y="5715184"/>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 calcmode="lin" valueType="num">
                                      <p:cBhvr>
                                        <p:cTn id="10" dur="500" fill="hold"/>
                                        <p:tgtEl>
                                          <p:spTgt spid="50"/>
                                        </p:tgtEl>
                                        <p:attrNameLst>
                                          <p:attrName>ppt_w</p:attrName>
                                        </p:attrNameLst>
                                      </p:cBhvr>
                                      <p:tavLst>
                                        <p:tav tm="0">
                                          <p:val>
                                            <p:fltVal val="0"/>
                                          </p:val>
                                        </p:tav>
                                        <p:tav tm="100000">
                                          <p:val>
                                            <p:strVal val="#ppt_w"/>
                                          </p:val>
                                        </p:tav>
                                      </p:tavLst>
                                    </p:anim>
                                    <p:anim calcmode="lin" valueType="num">
                                      <p:cBhvr>
                                        <p:cTn id="11" dur="500" fill="hold"/>
                                        <p:tgtEl>
                                          <p:spTgt spid="50"/>
                                        </p:tgtEl>
                                        <p:attrNameLst>
                                          <p:attrName>ppt_h</p:attrName>
                                        </p:attrNameLst>
                                      </p:cBhvr>
                                      <p:tavLst>
                                        <p:tav tm="0">
                                          <p:val>
                                            <p:fltVal val="0"/>
                                          </p:val>
                                        </p:tav>
                                        <p:tav tm="100000">
                                          <p:val>
                                            <p:strVal val="#ppt_h"/>
                                          </p:val>
                                        </p:tav>
                                      </p:tavLst>
                                    </p:anim>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arn(inVertical)">
                                      <p:cBhvr>
                                        <p:cTn id="17" dur="500"/>
                                        <p:tgtEl>
                                          <p:spTgt spid="59"/>
                                        </p:tgtEl>
                                      </p:cBhvr>
                                    </p:animEffect>
                                  </p:childTnLst>
                                </p:cTn>
                              </p:par>
                              <p:par>
                                <p:cTn id="18" presetID="16" presetClass="entr" presetSubtype="21"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arn(inVertical)">
                                      <p:cBhvr>
                                        <p:cTn id="20" dur="500"/>
                                        <p:tgtEl>
                                          <p:spTgt spid="5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inVertical)">
                                      <p:cBhvr>
                                        <p:cTn id="23" dur="500"/>
                                        <p:tgtEl>
                                          <p:spTgt spid="6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arn(inVertical)">
                                      <p:cBhvr>
                                        <p:cTn id="32" dur="500"/>
                                        <p:tgtEl>
                                          <p:spTgt spid="6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arn(inVertical)">
                                      <p:cBhvr>
                                        <p:cTn id="40" dur="500"/>
                                        <p:tgtEl>
                                          <p:spTgt spid="49"/>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9"/>
                </p:tgtEl>
              </p:cMediaNode>
            </p:video>
          </p:childTnLst>
        </p:cTn>
      </p:par>
    </p:tnLst>
    <p:bldLst>
      <p:bldP spid="29" grpId="0" animBg="1"/>
      <p:bldP spid="59" grpId="0"/>
      <p:bldP spid="60" grpId="0"/>
      <p:bldP spid="61" grpId="0"/>
      <p:bldP spid="62" grpId="0"/>
      <p:bldP spid="63"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A18EC3-EAD2-47AD-A109-C2C8158A371D}"/>
              </a:ext>
            </a:extLst>
          </p:cNvPr>
          <p:cNvSpPr/>
          <p:nvPr/>
        </p:nvSpPr>
        <p:spPr>
          <a:xfrm>
            <a:off x="2521527" y="98475"/>
            <a:ext cx="7107381" cy="1498872"/>
          </a:xfrm>
          <a:prstGeom prst="rect">
            <a:avLst/>
          </a:prstGeom>
        </p:spPr>
        <p:txBody>
          <a:bodyPr wrap="square">
            <a:spAutoFit/>
          </a:bodyPr>
          <a:lstStyle/>
          <a:p>
            <a:pPr algn="ctr">
              <a:lnSpc>
                <a:spcPct val="90000"/>
              </a:lnSpc>
              <a:spcBef>
                <a:spcPct val="0"/>
              </a:spcBef>
              <a:spcAft>
                <a:spcPts val="600"/>
              </a:spcAft>
            </a:pPr>
            <a:r>
              <a:rPr lang="en-US" sz="4800" b="1" dirty="0">
                <a:solidFill>
                  <a:srgbClr val="FFFF00"/>
                </a:solidFill>
                <a:latin typeface="Times New Roman" panose="02020603050405020304" pitchFamily="18" charset="0"/>
                <a:cs typeface="Times New Roman" panose="02020603050405020304" pitchFamily="18" charset="0"/>
              </a:rPr>
              <a:t>BÀI 4</a:t>
            </a:r>
          </a:p>
          <a:p>
            <a:pPr algn="ctr">
              <a:lnSpc>
                <a:spcPct val="90000"/>
              </a:lnSpc>
              <a:spcBef>
                <a:spcPct val="0"/>
              </a:spcBef>
              <a:spcAft>
                <a:spcPts val="600"/>
              </a:spcAft>
            </a:pPr>
            <a:r>
              <a:rPr lang="en-US" sz="4800" b="1" dirty="0">
                <a:solidFill>
                  <a:srgbClr val="FFFF00"/>
                </a:solidFill>
                <a:latin typeface="Times New Roman" panose="02020603050405020304" pitchFamily="18" charset="0"/>
                <a:cs typeface="Times New Roman" panose="02020603050405020304" pitchFamily="18" charset="0"/>
              </a:rPr>
              <a:t>LIÊN MINH CHÂU ÂU</a:t>
            </a:r>
          </a:p>
        </p:txBody>
      </p:sp>
    </p:spTree>
    <p:extLst>
      <p:ext uri="{BB962C8B-B14F-4D97-AF65-F5344CB8AC3E}">
        <p14:creationId xmlns:p14="http://schemas.microsoft.com/office/powerpoint/2010/main" val="482122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0">
            <a:extLst>
              <a:ext uri="{FF2B5EF4-FFF2-40B4-BE49-F238E27FC236}">
                <a16:creationId xmlns:a16="http://schemas.microsoft.com/office/drawing/2014/main" id="{9495FDDD-D455-4999-8A95-3DEFEC3BE9F3}"/>
              </a:ext>
            </a:extLst>
          </p:cNvPr>
          <p:cNvGraphicFramePr>
            <a:graphicFrameLocks noGrp="1"/>
          </p:cNvGraphicFramePr>
          <p:nvPr>
            <p:extLst>
              <p:ext uri="{D42A27DB-BD31-4B8C-83A1-F6EECF244321}">
                <p14:modId xmlns:p14="http://schemas.microsoft.com/office/powerpoint/2010/main" val="3685637397"/>
              </p:ext>
            </p:extLst>
          </p:nvPr>
        </p:nvGraphicFramePr>
        <p:xfrm>
          <a:off x="43007" y="1933702"/>
          <a:ext cx="12011268" cy="1756753"/>
        </p:xfrm>
        <a:graphic>
          <a:graphicData uri="http://schemas.openxmlformats.org/drawingml/2006/table">
            <a:tbl>
              <a:tblPr firstRow="1" bandRow="1">
                <a:tableStyleId>{5C22544A-7EE6-4342-B048-85BDC9FD1C3A}</a:tableStyleId>
              </a:tblPr>
              <a:tblGrid>
                <a:gridCol w="2135041">
                  <a:extLst>
                    <a:ext uri="{9D8B030D-6E8A-4147-A177-3AD203B41FA5}">
                      <a16:colId xmlns:a16="http://schemas.microsoft.com/office/drawing/2014/main" val="1191416298"/>
                    </a:ext>
                  </a:extLst>
                </a:gridCol>
                <a:gridCol w="1905918">
                  <a:extLst>
                    <a:ext uri="{9D8B030D-6E8A-4147-A177-3AD203B41FA5}">
                      <a16:colId xmlns:a16="http://schemas.microsoft.com/office/drawing/2014/main" val="2378974147"/>
                    </a:ext>
                  </a:extLst>
                </a:gridCol>
                <a:gridCol w="2357610">
                  <a:extLst>
                    <a:ext uri="{9D8B030D-6E8A-4147-A177-3AD203B41FA5}">
                      <a16:colId xmlns:a16="http://schemas.microsoft.com/office/drawing/2014/main" val="765628852"/>
                    </a:ext>
                  </a:extLst>
                </a:gridCol>
                <a:gridCol w="1983036">
                  <a:extLst>
                    <a:ext uri="{9D8B030D-6E8A-4147-A177-3AD203B41FA5}">
                      <a16:colId xmlns:a16="http://schemas.microsoft.com/office/drawing/2014/main" val="2307575038"/>
                    </a:ext>
                  </a:extLst>
                </a:gridCol>
                <a:gridCol w="1839817">
                  <a:extLst>
                    <a:ext uri="{9D8B030D-6E8A-4147-A177-3AD203B41FA5}">
                      <a16:colId xmlns:a16="http://schemas.microsoft.com/office/drawing/2014/main" val="2622517042"/>
                    </a:ext>
                  </a:extLst>
                </a:gridCol>
                <a:gridCol w="1789846">
                  <a:extLst>
                    <a:ext uri="{9D8B030D-6E8A-4147-A177-3AD203B41FA5}">
                      <a16:colId xmlns:a16="http://schemas.microsoft.com/office/drawing/2014/main" val="3738586382"/>
                    </a:ext>
                  </a:extLst>
                </a:gridCol>
              </a:tblGrid>
              <a:tr h="904905">
                <a:tc>
                  <a:txBody>
                    <a:bodyPr/>
                    <a:lstStyle/>
                    <a:p>
                      <a:pPr algn="ctr"/>
                      <a:r>
                        <a:rPr lang="en-US" sz="2800">
                          <a:latin typeface="Arial" panose="020B0604020202020204" pitchFamily="34" charset="0"/>
                          <a:cs typeface="Arial" panose="020B0604020202020204" pitchFamily="34" charset="0"/>
                        </a:rPr>
                        <a:t>Nền kinh tế</a:t>
                      </a:r>
                    </a:p>
                  </a:txBody>
                  <a:tcPr/>
                </a:tc>
                <a:tc>
                  <a:txBody>
                    <a:bodyPr/>
                    <a:lstStyle/>
                    <a:p>
                      <a:pPr algn="ctr"/>
                      <a:r>
                        <a:rPr lang="en-US" sz="2800"/>
                        <a:t>Hoa Kỳ</a:t>
                      </a:r>
                    </a:p>
                  </a:txBody>
                  <a:tcPr/>
                </a:tc>
                <a:tc>
                  <a:txBody>
                    <a:bodyPr/>
                    <a:lstStyle/>
                    <a:p>
                      <a:pPr algn="ctr"/>
                      <a:r>
                        <a:rPr lang="en-US" sz="2800"/>
                        <a:t>Liên minh Châu Âu</a:t>
                      </a:r>
                    </a:p>
                  </a:txBody>
                  <a:tcPr/>
                </a:tc>
                <a:tc>
                  <a:txBody>
                    <a:bodyPr/>
                    <a:lstStyle/>
                    <a:p>
                      <a:pPr algn="ctr"/>
                      <a:r>
                        <a:rPr lang="en-US" sz="2800"/>
                        <a:t>Trung Quốc</a:t>
                      </a:r>
                    </a:p>
                  </a:txBody>
                  <a:tcPr/>
                </a:tc>
                <a:tc>
                  <a:txBody>
                    <a:bodyPr/>
                    <a:lstStyle/>
                    <a:p>
                      <a:pPr algn="ctr"/>
                      <a:r>
                        <a:rPr lang="en-US" sz="2800"/>
                        <a:t>Nhật Bản</a:t>
                      </a:r>
                    </a:p>
                  </a:txBody>
                  <a:tcPr/>
                </a:tc>
                <a:tc>
                  <a:txBody>
                    <a:bodyPr/>
                    <a:lstStyle/>
                    <a:p>
                      <a:pPr algn="ctr"/>
                      <a:r>
                        <a:rPr lang="en-US" sz="2800"/>
                        <a:t>Thế giới</a:t>
                      </a:r>
                    </a:p>
                  </a:txBody>
                  <a:tcPr/>
                </a:tc>
                <a:extLst>
                  <a:ext uri="{0D108BD9-81ED-4DB2-BD59-A6C34878D82A}">
                    <a16:rowId xmlns:a16="http://schemas.microsoft.com/office/drawing/2014/main" val="3194394671"/>
                  </a:ext>
                </a:extLst>
              </a:tr>
              <a:tr h="811873">
                <a:tc>
                  <a:txBody>
                    <a:bodyPr/>
                    <a:lstStyle/>
                    <a:p>
                      <a:r>
                        <a:rPr lang="en-US" sz="2000">
                          <a:solidFill>
                            <a:srgbClr val="0000CC"/>
                          </a:solidFill>
                          <a:latin typeface="Arial" panose="020B0604020202020204" pitchFamily="34" charset="0"/>
                          <a:cs typeface="Arial" panose="020B0604020202020204" pitchFamily="34" charset="0"/>
                        </a:rPr>
                        <a:t>GDP (tỉ USD, giá hiện hành)</a:t>
                      </a: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2586557885"/>
                  </a:ext>
                </a:extLst>
              </a:tr>
            </a:tbl>
          </a:graphicData>
        </a:graphic>
      </p:graphicFrame>
      <p:sp>
        <p:nvSpPr>
          <p:cNvPr id="10" name="TextBox 9">
            <a:extLst>
              <a:ext uri="{FF2B5EF4-FFF2-40B4-BE49-F238E27FC236}">
                <a16:creationId xmlns:a16="http://schemas.microsoft.com/office/drawing/2014/main" id="{AA984845-C706-4AB1-8FD7-A8B0604F1625}"/>
              </a:ext>
            </a:extLst>
          </p:cNvPr>
          <p:cNvSpPr txBox="1"/>
          <p:nvPr/>
        </p:nvSpPr>
        <p:spPr>
          <a:xfrm>
            <a:off x="0" y="1356442"/>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11" name="TextBox 10">
            <a:extLst>
              <a:ext uri="{FF2B5EF4-FFF2-40B4-BE49-F238E27FC236}">
                <a16:creationId xmlns:a16="http://schemas.microsoft.com/office/drawing/2014/main" id="{00E4F120-BD45-47DD-A47B-2D43F46BBD5D}"/>
              </a:ext>
            </a:extLst>
          </p:cNvPr>
          <p:cNvSpPr txBox="1"/>
          <p:nvPr/>
        </p:nvSpPr>
        <p:spPr>
          <a:xfrm>
            <a:off x="4439491" y="3005035"/>
            <a:ext cx="1414561"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AF8B84-4B10-4EC8-A18B-00F61832CC63}"/>
              </a:ext>
            </a:extLst>
          </p:cNvPr>
          <p:cNvSpPr txBox="1"/>
          <p:nvPr/>
        </p:nvSpPr>
        <p:spPr>
          <a:xfrm>
            <a:off x="8723216" y="2947833"/>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490210F-F55D-48DC-BF72-8B7394BE34CB}"/>
              </a:ext>
            </a:extLst>
          </p:cNvPr>
          <p:cNvSpPr txBox="1"/>
          <p:nvPr/>
        </p:nvSpPr>
        <p:spPr>
          <a:xfrm>
            <a:off x="6619619" y="300187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19F9D6F-CD22-49B6-9023-F1E384B6DBAE}"/>
              </a:ext>
            </a:extLst>
          </p:cNvPr>
          <p:cNvSpPr txBox="1"/>
          <p:nvPr/>
        </p:nvSpPr>
        <p:spPr>
          <a:xfrm>
            <a:off x="10463881" y="3005035"/>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D923841-733D-438E-9693-7BF272B036CE}"/>
              </a:ext>
            </a:extLst>
          </p:cNvPr>
          <p:cNvSpPr txBox="1"/>
          <p:nvPr/>
        </p:nvSpPr>
        <p:spPr>
          <a:xfrm>
            <a:off x="2517361" y="3002918"/>
            <a:ext cx="1414560"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CEC6F7-761B-44E4-B34B-40E37C290F29}"/>
              </a:ext>
            </a:extLst>
          </p:cNvPr>
          <p:cNvSpPr txBox="1"/>
          <p:nvPr/>
        </p:nvSpPr>
        <p:spPr>
          <a:xfrm>
            <a:off x="135327" y="4310678"/>
            <a:ext cx="11709071" cy="1323439"/>
          </a:xfrm>
          <a:prstGeom prst="rect">
            <a:avLst/>
          </a:prstGeom>
          <a:noFill/>
        </p:spPr>
        <p:txBody>
          <a:bodyPr wrap="square" rtlCol="0">
            <a:spAutoFit/>
          </a:bodyPr>
          <a:lstStyle/>
          <a:p>
            <a:pPr marL="571500" indent="-571500" algn="ctr">
              <a:buFontTx/>
              <a:buChar char="-"/>
            </a:pPr>
            <a:r>
              <a:rPr lang="en-US" sz="4000" dirty="0" err="1">
                <a:solidFill>
                  <a:srgbClr val="0000CC"/>
                </a:solidFill>
                <a:latin typeface="Arial" panose="020B0604020202020204" pitchFamily="34" charset="0"/>
                <a:cs typeface="Arial" panose="020B0604020202020204" pitchFamily="34" charset="0"/>
              </a:rPr>
              <a:t>Tổng</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sản</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phẩm</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trong</a:t>
            </a:r>
            <a:r>
              <a:rPr lang="en-US" sz="4000" dirty="0">
                <a:solidFill>
                  <a:srgbClr val="0000CC"/>
                </a:solidFill>
                <a:latin typeface="Arial" panose="020B0604020202020204" pitchFamily="34" charset="0"/>
                <a:cs typeface="Arial" panose="020B0604020202020204" pitchFamily="34" charset="0"/>
              </a:rPr>
              <a:t> n</a:t>
            </a:r>
            <a:r>
              <a:rPr lang="vi-VN" sz="4000" dirty="0">
                <a:solidFill>
                  <a:srgbClr val="0000CC"/>
                </a:solidFill>
                <a:latin typeface="Arial" panose="020B0604020202020204" pitchFamily="34" charset="0"/>
                <a:cs typeface="Arial" panose="020B0604020202020204" pitchFamily="34" charset="0"/>
              </a:rPr>
              <a:t>ư</a:t>
            </a:r>
            <a:r>
              <a:rPr lang="en-US" sz="4000" dirty="0" err="1">
                <a:solidFill>
                  <a:srgbClr val="0000CC"/>
                </a:solidFill>
                <a:latin typeface="Arial" panose="020B0604020202020204" pitchFamily="34" charset="0"/>
                <a:cs typeface="Arial" panose="020B0604020202020204" pitchFamily="34" charset="0"/>
              </a:rPr>
              <a:t>ớc</a:t>
            </a:r>
            <a:r>
              <a:rPr lang="en-US" sz="4000" dirty="0">
                <a:solidFill>
                  <a:srgbClr val="0000CC"/>
                </a:solidFill>
                <a:latin typeface="Arial" panose="020B0604020202020204" pitchFamily="34" charset="0"/>
                <a:cs typeface="Arial" panose="020B0604020202020204" pitchFamily="34" charset="0"/>
              </a:rPr>
              <a:t>  (GDP)  </a:t>
            </a:r>
            <a:r>
              <a:rPr lang="en-US" sz="4000" dirty="0" err="1">
                <a:solidFill>
                  <a:srgbClr val="0000CC"/>
                </a:solidFill>
                <a:latin typeface="Arial" panose="020B0604020202020204" pitchFamily="34" charset="0"/>
                <a:cs typeface="Arial" panose="020B0604020202020204" pitchFamily="34" charset="0"/>
              </a:rPr>
              <a:t>đạt</a:t>
            </a:r>
            <a:r>
              <a:rPr lang="en-US" sz="4000" dirty="0">
                <a:solidFill>
                  <a:srgbClr val="0000CC"/>
                </a:solidFill>
                <a:latin typeface="Arial" panose="020B0604020202020204" pitchFamily="34" charset="0"/>
                <a:cs typeface="Arial" panose="020B0604020202020204" pitchFamily="34" charset="0"/>
              </a:rPr>
              <a:t> h</a:t>
            </a:r>
            <a:r>
              <a:rPr lang="vi-VN" sz="4000" dirty="0">
                <a:solidFill>
                  <a:srgbClr val="0000CC"/>
                </a:solidFill>
                <a:latin typeface="Arial" panose="020B0604020202020204" pitchFamily="34" charset="0"/>
                <a:cs typeface="Arial" panose="020B0604020202020204" pitchFamily="34" charset="0"/>
              </a:rPr>
              <a:t>ơ</a:t>
            </a:r>
            <a:r>
              <a:rPr lang="en-US" sz="4000" dirty="0">
                <a:solidFill>
                  <a:srgbClr val="0000CC"/>
                </a:solidFill>
                <a:latin typeface="Arial" panose="020B0604020202020204" pitchFamily="34" charset="0"/>
                <a:cs typeface="Arial" panose="020B0604020202020204" pitchFamily="34" charset="0"/>
              </a:rPr>
              <a:t>n </a:t>
            </a:r>
          </a:p>
          <a:p>
            <a:pPr algn="ctr"/>
            <a:r>
              <a:rPr lang="en-US" sz="4000" dirty="0">
                <a:solidFill>
                  <a:srgbClr val="0000CC"/>
                </a:solidFill>
                <a:latin typeface="Arial" panose="020B0604020202020204" pitchFamily="34" charset="0"/>
                <a:cs typeface="Arial" panose="020B0604020202020204" pitchFamily="34" charset="0"/>
              </a:rPr>
              <a:t> 15 </a:t>
            </a:r>
            <a:r>
              <a:rPr lang="en-US" sz="4000" dirty="0" err="1">
                <a:solidFill>
                  <a:srgbClr val="0000CC"/>
                </a:solidFill>
                <a:latin typeface="Arial" panose="020B0604020202020204" pitchFamily="34" charset="0"/>
                <a:cs typeface="Arial" panose="020B0604020202020204" pitchFamily="34" charset="0"/>
              </a:rPr>
              <a:t>nghìn</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tỉ</a:t>
            </a:r>
            <a:r>
              <a:rPr lang="en-US" sz="4000" dirty="0">
                <a:solidFill>
                  <a:srgbClr val="0000CC"/>
                </a:solidFill>
                <a:latin typeface="Arial" panose="020B0604020202020204" pitchFamily="34" charset="0"/>
                <a:cs typeface="Arial" panose="020B0604020202020204" pitchFamily="34" charset="0"/>
              </a:rPr>
              <a:t> USD - </a:t>
            </a:r>
            <a:r>
              <a:rPr lang="en-US" sz="4000" dirty="0" err="1">
                <a:solidFill>
                  <a:srgbClr val="0000CC"/>
                </a:solidFill>
                <a:latin typeface="Arial" panose="020B0604020202020204" pitchFamily="34" charset="0"/>
                <a:cs typeface="Arial" panose="020B0604020202020204" pitchFamily="34" charset="0"/>
              </a:rPr>
              <a:t>đứng</a:t>
            </a: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0000CC"/>
                </a:solidFill>
                <a:latin typeface="Arial" panose="020B0604020202020204" pitchFamily="34" charset="0"/>
                <a:cs typeface="Arial" panose="020B0604020202020204" pitchFamily="34" charset="0"/>
              </a:rPr>
              <a:t>thứ</a:t>
            </a:r>
            <a:r>
              <a:rPr lang="en-US" sz="4000" dirty="0">
                <a:solidFill>
                  <a:srgbClr val="0000CC"/>
                </a:solidFill>
                <a:latin typeface="Arial" panose="020B0604020202020204" pitchFamily="34" charset="0"/>
                <a:cs typeface="Arial" panose="020B0604020202020204" pitchFamily="34" charset="0"/>
              </a:rPr>
              <a:t> 2 </a:t>
            </a:r>
            <a:r>
              <a:rPr lang="en-US" sz="4000" dirty="0" err="1">
                <a:solidFill>
                  <a:srgbClr val="0000CC"/>
                </a:solidFill>
                <a:latin typeface="Arial" panose="020B0604020202020204" pitchFamily="34" charset="0"/>
                <a:cs typeface="Arial" panose="020B0604020202020204" pitchFamily="34" charset="0"/>
              </a:rPr>
              <a:t>thế</a:t>
            </a:r>
            <a:r>
              <a:rPr lang="en-US" sz="4000" dirty="0">
                <a:solidFill>
                  <a:srgbClr val="0000CC"/>
                </a:solidFill>
                <a:latin typeface="Arial" panose="020B0604020202020204" pitchFamily="34" charset="0"/>
                <a:cs typeface="Arial" panose="020B0604020202020204" pitchFamily="34" charset="0"/>
              </a:rPr>
              <a:t> </a:t>
            </a:r>
            <a:r>
              <a:rPr lang="en-US" sz="4000" dirty="0" err="1" smtClean="0">
                <a:solidFill>
                  <a:srgbClr val="0000CC"/>
                </a:solidFill>
                <a:latin typeface="Arial" panose="020B0604020202020204" pitchFamily="34" charset="0"/>
                <a:cs typeface="Arial" panose="020B0604020202020204" pitchFamily="34" charset="0"/>
              </a:rPr>
              <a:t>giới</a:t>
            </a:r>
            <a:r>
              <a:rPr lang="en-US" sz="4000" dirty="0" smtClean="0">
                <a:solidFill>
                  <a:srgbClr val="0000CC"/>
                </a:solidFill>
                <a:latin typeface="Arial" panose="020B0604020202020204" pitchFamily="34" charset="0"/>
                <a:cs typeface="Arial" panose="020B0604020202020204" pitchFamily="34" charset="0"/>
              </a:rPr>
              <a:t>. </a:t>
            </a:r>
            <a:endParaRPr lang="en-US" sz="40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86CF7-EC99-420E-825F-D5137DA9FC04}"/>
              </a:ext>
            </a:extLst>
          </p:cNvPr>
          <p:cNvSpPr/>
          <p:nvPr/>
        </p:nvSpPr>
        <p:spPr>
          <a:xfrm>
            <a:off x="395294" y="1463584"/>
            <a:ext cx="11510660" cy="2800767"/>
          </a:xfrm>
          <a:prstGeom prst="rect">
            <a:avLst/>
          </a:prstGeom>
        </p:spPr>
        <p:txBody>
          <a:bodyPr wrap="square">
            <a:spAutoFit/>
          </a:bodyPr>
          <a:lstStyle/>
          <a:p>
            <a:r>
              <a:rPr lang="vi-VN" sz="4400" dirty="0" smtClean="0">
                <a:solidFill>
                  <a:srgbClr val="0000CC"/>
                </a:solidFill>
                <a:latin typeface="Times New Roman" panose="02020603050405020304" pitchFamily="18" charset="0"/>
                <a:cs typeface="Times New Roman" panose="02020603050405020304" pitchFamily="18" charset="0"/>
              </a:rPr>
              <a:t>- </a:t>
            </a:r>
            <a:r>
              <a:rPr lang="vi-VN" sz="4400" dirty="0">
                <a:solidFill>
                  <a:srgbClr val="0000CC"/>
                </a:solidFill>
                <a:latin typeface="Times New Roman" panose="02020603050405020304" pitchFamily="18" charset="0"/>
                <a:cs typeface="Times New Roman" panose="02020603050405020304" pitchFamily="18" charset="0"/>
              </a:rPr>
              <a:t>Liên minh châu Âu là một trong bốn trung tâm kinh tế lớn trên thế giới:</a:t>
            </a:r>
          </a:p>
          <a:p>
            <a:r>
              <a:rPr lang="vi-VN" sz="4400" dirty="0">
                <a:solidFill>
                  <a:srgbClr val="0000CC"/>
                </a:solidFill>
                <a:latin typeface="Times New Roman" panose="02020603050405020304" pitchFamily="18" charset="0"/>
                <a:cs typeface="Times New Roman" panose="02020603050405020304" pitchFamily="18" charset="0"/>
              </a:rPr>
              <a:t>+ Năm 2020, GDP đạt hơn 15 nghìn tỉ USD (xếp thứ 2 thế giới</a:t>
            </a:r>
            <a:r>
              <a:rPr lang="vi-VN" sz="4400" dirty="0" smtClean="0">
                <a:solidFill>
                  <a:srgbClr val="0000CC"/>
                </a:solidFill>
                <a:latin typeface="Times New Roman" panose="02020603050405020304" pitchFamily="18" charset="0"/>
                <a:cs typeface="Times New Roman" panose="02020603050405020304" pitchFamily="18" charset="0"/>
              </a:rPr>
              <a:t>).</a:t>
            </a:r>
            <a:endParaRPr lang="vi-VN" sz="4400" dirty="0">
              <a:solidFill>
                <a:srgbClr val="0000CC"/>
              </a:solidFill>
              <a:latin typeface="Times New Roman" panose="02020603050405020304" pitchFamily="18" charset="0"/>
              <a:cs typeface="Times New Roman" panose="02020603050405020304" pitchFamily="18" charset="0"/>
            </a:endParaRPr>
          </a:p>
        </p:txBody>
      </p:sp>
      <p:pic>
        <p:nvPicPr>
          <p:cNvPr id="12" name="Picture 11" descr="book9">
            <a:extLst>
              <a:ext uri="{FF2B5EF4-FFF2-40B4-BE49-F238E27FC236}">
                <a16:creationId xmlns:a16="http://schemas.microsoft.com/office/drawing/2014/main" id="{5C735614-4945-46C7-81F1-703A443EF6A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6681" y="415222"/>
            <a:ext cx="1317594" cy="9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2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250143"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87823"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aphicFrame>
        <p:nvGraphicFramePr>
          <p:cNvPr id="8" name="Table 7">
            <a:extLst>
              <a:ext uri="{FF2B5EF4-FFF2-40B4-BE49-F238E27FC236}">
                <a16:creationId xmlns:a16="http://schemas.microsoft.com/office/drawing/2014/main" id="{1E1D3C54-C6A0-43B9-87DA-9FD575B7EC90}"/>
              </a:ext>
            </a:extLst>
          </p:cNvPr>
          <p:cNvGraphicFramePr>
            <a:graphicFrameLocks noGrp="1"/>
          </p:cNvGraphicFramePr>
          <p:nvPr>
            <p:extLst>
              <p:ext uri="{D42A27DB-BD31-4B8C-83A1-F6EECF244321}">
                <p14:modId xmlns:p14="http://schemas.microsoft.com/office/powerpoint/2010/main" val="1638900485"/>
              </p:ext>
            </p:extLst>
          </p:nvPr>
        </p:nvGraphicFramePr>
        <p:xfrm>
          <a:off x="250143" y="1916424"/>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a16="http://schemas.microsoft.com/office/drawing/2014/main" val="1191416298"/>
                    </a:ext>
                  </a:extLst>
                </a:gridCol>
                <a:gridCol w="1700279">
                  <a:extLst>
                    <a:ext uri="{9D8B030D-6E8A-4147-A177-3AD203B41FA5}">
                      <a16:colId xmlns:a16="http://schemas.microsoft.com/office/drawing/2014/main" val="2378974147"/>
                    </a:ext>
                  </a:extLst>
                </a:gridCol>
                <a:gridCol w="1586429">
                  <a:extLst>
                    <a:ext uri="{9D8B030D-6E8A-4147-A177-3AD203B41FA5}">
                      <a16:colId xmlns:a16="http://schemas.microsoft.com/office/drawing/2014/main" val="765628852"/>
                    </a:ext>
                  </a:extLst>
                </a:gridCol>
                <a:gridCol w="1961003">
                  <a:extLst>
                    <a:ext uri="{9D8B030D-6E8A-4147-A177-3AD203B41FA5}">
                      <a16:colId xmlns:a16="http://schemas.microsoft.com/office/drawing/2014/main" val="2307575038"/>
                    </a:ext>
                  </a:extLst>
                </a:gridCol>
                <a:gridCol w="2005069">
                  <a:extLst>
                    <a:ext uri="{9D8B030D-6E8A-4147-A177-3AD203B41FA5}">
                      <a16:colId xmlns:a16="http://schemas.microsoft.com/office/drawing/2014/main" val="2622517042"/>
                    </a:ext>
                  </a:extLst>
                </a:gridCol>
                <a:gridCol w="1646171">
                  <a:extLst>
                    <a:ext uri="{9D8B030D-6E8A-4147-A177-3AD203B41FA5}">
                      <a16:colId xmlns:a16="http://schemas.microsoft.com/office/drawing/2014/main" val="401003235"/>
                    </a:ext>
                  </a:extLst>
                </a:gridCol>
              </a:tblGrid>
              <a:tr h="688114">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2567225096"/>
                  </a:ext>
                </a:extLst>
              </a:tr>
            </a:tbl>
          </a:graphicData>
        </a:graphic>
      </p:graphicFrame>
      <p:sp>
        <p:nvSpPr>
          <p:cNvPr id="9" name="TextBox 8">
            <a:extLst>
              <a:ext uri="{FF2B5EF4-FFF2-40B4-BE49-F238E27FC236}">
                <a16:creationId xmlns:a16="http://schemas.microsoft.com/office/drawing/2014/main" id="{E2A9B837-A33E-4F46-B856-C1B48D7B1F3B}"/>
              </a:ext>
            </a:extLst>
          </p:cNvPr>
          <p:cNvSpPr txBox="1"/>
          <p:nvPr/>
        </p:nvSpPr>
        <p:spPr>
          <a:xfrm>
            <a:off x="959671" y="1906811"/>
            <a:ext cx="1908673" cy="707886"/>
          </a:xfrm>
          <a:prstGeom prst="rect">
            <a:avLst/>
          </a:prstGeom>
          <a:no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Trung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tâm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kinh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tế</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lớn</a:t>
            </a:r>
            <a:endParaRPr lang="en-US" sz="2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1EC8586-8494-4CD7-AD20-4E95E27C7CF7}"/>
              </a:ext>
            </a:extLst>
          </p:cNvPr>
          <p:cNvSpPr txBox="1"/>
          <p:nvPr/>
        </p:nvSpPr>
        <p:spPr>
          <a:xfrm>
            <a:off x="3506569" y="202173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1" name="TextBox 10">
            <a:extLst>
              <a:ext uri="{FF2B5EF4-FFF2-40B4-BE49-F238E27FC236}">
                <a16:creationId xmlns:a16="http://schemas.microsoft.com/office/drawing/2014/main" id="{3EF83349-3C36-4C5C-B801-FB383D5CE392}"/>
              </a:ext>
            </a:extLst>
          </p:cNvPr>
          <p:cNvSpPr txBox="1"/>
          <p:nvPr/>
        </p:nvSpPr>
        <p:spPr>
          <a:xfrm>
            <a:off x="5111652" y="2053651"/>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2" name="TextBox 11">
            <a:extLst>
              <a:ext uri="{FF2B5EF4-FFF2-40B4-BE49-F238E27FC236}">
                <a16:creationId xmlns:a16="http://schemas.microsoft.com/office/drawing/2014/main" id="{90FF1DFF-608C-499B-8F33-35346138E034}"/>
              </a:ext>
            </a:extLst>
          </p:cNvPr>
          <p:cNvSpPr txBox="1"/>
          <p:nvPr/>
        </p:nvSpPr>
        <p:spPr>
          <a:xfrm>
            <a:off x="8480012" y="1995826"/>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13" name="TextBox 12">
            <a:extLst>
              <a:ext uri="{FF2B5EF4-FFF2-40B4-BE49-F238E27FC236}">
                <a16:creationId xmlns:a16="http://schemas.microsoft.com/office/drawing/2014/main" id="{28D70DAD-1C80-467F-A398-81DED4275690}"/>
              </a:ext>
            </a:extLst>
          </p:cNvPr>
          <p:cNvSpPr txBox="1"/>
          <p:nvPr/>
        </p:nvSpPr>
        <p:spPr>
          <a:xfrm>
            <a:off x="6635099" y="2004817"/>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14" name="TextBox 13">
            <a:extLst>
              <a:ext uri="{FF2B5EF4-FFF2-40B4-BE49-F238E27FC236}">
                <a16:creationId xmlns:a16="http://schemas.microsoft.com/office/drawing/2014/main" id="{87AB7306-D016-4766-8EEF-35AF72D42424}"/>
              </a:ext>
            </a:extLst>
          </p:cNvPr>
          <p:cNvSpPr txBox="1"/>
          <p:nvPr/>
        </p:nvSpPr>
        <p:spPr>
          <a:xfrm>
            <a:off x="447790" y="2805005"/>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15" name="TextBox 14">
            <a:extLst>
              <a:ext uri="{FF2B5EF4-FFF2-40B4-BE49-F238E27FC236}">
                <a16:creationId xmlns:a16="http://schemas.microsoft.com/office/drawing/2014/main" id="{D82FDB77-12A6-4E02-AB84-40287A03EA1C}"/>
              </a:ext>
            </a:extLst>
          </p:cNvPr>
          <p:cNvSpPr txBox="1"/>
          <p:nvPr/>
        </p:nvSpPr>
        <p:spPr>
          <a:xfrm>
            <a:off x="457383" y="3490904"/>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16" name="TextBox 15">
            <a:extLst>
              <a:ext uri="{FF2B5EF4-FFF2-40B4-BE49-F238E27FC236}">
                <a16:creationId xmlns:a16="http://schemas.microsoft.com/office/drawing/2014/main" id="{B28C85DD-F614-42D1-9925-201D5E7B1B4B}"/>
              </a:ext>
            </a:extLst>
          </p:cNvPr>
          <p:cNvSpPr txBox="1"/>
          <p:nvPr/>
        </p:nvSpPr>
        <p:spPr>
          <a:xfrm>
            <a:off x="2664915" y="272137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17" name="TextBox 16">
            <a:extLst>
              <a:ext uri="{FF2B5EF4-FFF2-40B4-BE49-F238E27FC236}">
                <a16:creationId xmlns:a16="http://schemas.microsoft.com/office/drawing/2014/main" id="{3055E59D-EC03-4D4B-A54A-5AD375CA68C5}"/>
              </a:ext>
            </a:extLst>
          </p:cNvPr>
          <p:cNvSpPr txBox="1"/>
          <p:nvPr/>
        </p:nvSpPr>
        <p:spPr>
          <a:xfrm>
            <a:off x="4180174" y="273870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18" name="TextBox 17">
            <a:extLst>
              <a:ext uri="{FF2B5EF4-FFF2-40B4-BE49-F238E27FC236}">
                <a16:creationId xmlns:a16="http://schemas.microsoft.com/office/drawing/2014/main" id="{CECF9AE5-2590-427E-AA92-13ED5EDEB257}"/>
              </a:ext>
            </a:extLst>
          </p:cNvPr>
          <p:cNvSpPr txBox="1"/>
          <p:nvPr/>
        </p:nvSpPr>
        <p:spPr>
          <a:xfrm>
            <a:off x="5955502" y="272137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19" name="TextBox 18">
            <a:extLst>
              <a:ext uri="{FF2B5EF4-FFF2-40B4-BE49-F238E27FC236}">
                <a16:creationId xmlns:a16="http://schemas.microsoft.com/office/drawing/2014/main" id="{6AFA27C9-EED5-4BB6-84BC-05559666E94D}"/>
              </a:ext>
            </a:extLst>
          </p:cNvPr>
          <p:cNvSpPr txBox="1"/>
          <p:nvPr/>
        </p:nvSpPr>
        <p:spPr>
          <a:xfrm>
            <a:off x="9713563" y="2689043"/>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0" name="TextBox 19">
            <a:extLst>
              <a:ext uri="{FF2B5EF4-FFF2-40B4-BE49-F238E27FC236}">
                <a16:creationId xmlns:a16="http://schemas.microsoft.com/office/drawing/2014/main" id="{0D968F57-53C1-45A5-8502-9EFDAC7CA8C9}"/>
              </a:ext>
            </a:extLst>
          </p:cNvPr>
          <p:cNvSpPr txBox="1"/>
          <p:nvPr/>
        </p:nvSpPr>
        <p:spPr>
          <a:xfrm>
            <a:off x="2664915" y="344960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1" name="TextBox 20">
            <a:extLst>
              <a:ext uri="{FF2B5EF4-FFF2-40B4-BE49-F238E27FC236}">
                <a16:creationId xmlns:a16="http://schemas.microsoft.com/office/drawing/2014/main" id="{919B929E-0D4A-4F45-8452-85370CB85E38}"/>
              </a:ext>
            </a:extLst>
          </p:cNvPr>
          <p:cNvSpPr txBox="1"/>
          <p:nvPr/>
        </p:nvSpPr>
        <p:spPr>
          <a:xfrm>
            <a:off x="4279216" y="344158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22" name="TextBox 21">
            <a:extLst>
              <a:ext uri="{FF2B5EF4-FFF2-40B4-BE49-F238E27FC236}">
                <a16:creationId xmlns:a16="http://schemas.microsoft.com/office/drawing/2014/main" id="{E486BA65-861C-48D2-9715-E556A4B8978D}"/>
              </a:ext>
            </a:extLst>
          </p:cNvPr>
          <p:cNvSpPr txBox="1"/>
          <p:nvPr/>
        </p:nvSpPr>
        <p:spPr>
          <a:xfrm>
            <a:off x="5981161" y="342425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23" name="TextBox 22">
            <a:extLst>
              <a:ext uri="{FF2B5EF4-FFF2-40B4-BE49-F238E27FC236}">
                <a16:creationId xmlns:a16="http://schemas.microsoft.com/office/drawing/2014/main" id="{6C13B94F-6BD7-4EFD-AD52-0F4B12B9F86E}"/>
              </a:ext>
            </a:extLst>
          </p:cNvPr>
          <p:cNvSpPr txBox="1"/>
          <p:nvPr/>
        </p:nvSpPr>
        <p:spPr>
          <a:xfrm>
            <a:off x="9634003" y="350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24" name="TextBox 23">
            <a:extLst>
              <a:ext uri="{FF2B5EF4-FFF2-40B4-BE49-F238E27FC236}">
                <a16:creationId xmlns:a16="http://schemas.microsoft.com/office/drawing/2014/main" id="{59CEF67D-3E60-49DF-817F-7B05CDB840BC}"/>
              </a:ext>
            </a:extLst>
          </p:cNvPr>
          <p:cNvSpPr txBox="1"/>
          <p:nvPr/>
        </p:nvSpPr>
        <p:spPr>
          <a:xfrm>
            <a:off x="10364630" y="202819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25" name="TextBox 24">
            <a:extLst>
              <a:ext uri="{FF2B5EF4-FFF2-40B4-BE49-F238E27FC236}">
                <a16:creationId xmlns:a16="http://schemas.microsoft.com/office/drawing/2014/main" id="{C8380FB5-B6B8-45B8-B6A5-2D97C61F788D}"/>
              </a:ext>
            </a:extLst>
          </p:cNvPr>
          <p:cNvSpPr txBox="1"/>
          <p:nvPr/>
        </p:nvSpPr>
        <p:spPr>
          <a:xfrm>
            <a:off x="7845378" y="3489810"/>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26" name="TextBox 25">
            <a:extLst>
              <a:ext uri="{FF2B5EF4-FFF2-40B4-BE49-F238E27FC236}">
                <a16:creationId xmlns:a16="http://schemas.microsoft.com/office/drawing/2014/main" id="{573AA344-DAF9-4A90-A6A0-A87C8EA7F3DC}"/>
              </a:ext>
            </a:extLst>
          </p:cNvPr>
          <p:cNvSpPr txBox="1"/>
          <p:nvPr/>
        </p:nvSpPr>
        <p:spPr>
          <a:xfrm>
            <a:off x="7909705" y="2689043"/>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27" name="TextBox 26">
            <a:extLst>
              <a:ext uri="{FF2B5EF4-FFF2-40B4-BE49-F238E27FC236}">
                <a16:creationId xmlns:a16="http://schemas.microsoft.com/office/drawing/2014/main" id="{23D79212-A161-49E4-AFFC-F9165B899A22}"/>
              </a:ext>
            </a:extLst>
          </p:cNvPr>
          <p:cNvSpPr txBox="1"/>
          <p:nvPr/>
        </p:nvSpPr>
        <p:spPr>
          <a:xfrm>
            <a:off x="444265" y="1123014"/>
            <a:ext cx="11073792" cy="830997"/>
          </a:xfrm>
          <a:prstGeom prst="rect">
            <a:avLst/>
          </a:prstGeom>
          <a:noFill/>
        </p:spPr>
        <p:txBody>
          <a:bodyPr wrap="square" rtlCol="0">
            <a:spAutoFit/>
          </a:bodyPr>
          <a:lstStyle/>
          <a:p>
            <a:pPr algn="ctr"/>
            <a:r>
              <a:rPr lang="en-US" sz="2400" dirty="0" err="1">
                <a:solidFill>
                  <a:srgbClr val="00B050"/>
                </a:solidFill>
                <a:latin typeface="Arial" panose="020B0604020202020204" pitchFamily="34" charset="0"/>
                <a:cs typeface="Arial" panose="020B0604020202020204" pitchFamily="34" charset="0"/>
              </a:rPr>
              <a:t>Giá</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trị</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xuất,nhập</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khẩu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bốn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trung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tâm</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kinh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tế</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lớn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nhất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và</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thế</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giới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năm</a:t>
            </a:r>
            <a:r>
              <a:rPr lang="en-US" sz="2400" dirty="0">
                <a:solidFill>
                  <a:srgbClr val="00B050"/>
                </a:solidFill>
                <a:latin typeface="Arial" panose="020B0604020202020204" pitchFamily="34" charset="0"/>
                <a:cs typeface="Arial" panose="020B0604020202020204" pitchFamily="34" charset="0"/>
              </a:rPr>
              <a:t> 2019</a:t>
            </a:r>
          </a:p>
          <a:p>
            <a:pPr algn="ctr"/>
            <a:r>
              <a:rPr lang="en-US" sz="2400" dirty="0">
                <a:solidFill>
                  <a:srgbClr val="00B050"/>
                </a:solidFill>
                <a:latin typeface="Arial" panose="020B0604020202020204" pitchFamily="34" charset="0"/>
                <a:cs typeface="Arial" panose="020B0604020202020204" pitchFamily="34" charset="0"/>
              </a:rPr>
              <a:t> 								(Đ</a:t>
            </a:r>
            <a:r>
              <a:rPr lang="vi-VN" sz="2400" dirty="0">
                <a:solidFill>
                  <a:srgbClr val="00B050"/>
                </a:solidFill>
                <a:latin typeface="Arial" panose="020B0604020202020204" pitchFamily="34" charset="0"/>
                <a:cs typeface="Arial" panose="020B0604020202020204" pitchFamily="34" charset="0"/>
              </a:rPr>
              <a:t>ơ</a:t>
            </a:r>
            <a:r>
              <a:rPr lang="en-US" sz="2400" dirty="0">
                <a:solidFill>
                  <a:srgbClr val="00B050"/>
                </a:solidFill>
                <a:latin typeface="Arial" panose="020B0604020202020204" pitchFamily="34" charset="0"/>
                <a:cs typeface="Arial" panose="020B0604020202020204" pitchFamily="34" charset="0"/>
              </a:rPr>
              <a:t>n </a:t>
            </a:r>
            <a:r>
              <a:rPr lang="en-US" sz="2400" dirty="0" err="1">
                <a:solidFill>
                  <a:srgbClr val="00B050"/>
                </a:solidFill>
                <a:latin typeface="Arial" panose="020B0604020202020204" pitchFamily="34" charset="0"/>
                <a:cs typeface="Arial" panose="020B0604020202020204" pitchFamily="34" charset="0"/>
              </a:rPr>
              <a:t>vị</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tỉ</a:t>
            </a:r>
            <a:r>
              <a:rPr lang="en-US" sz="2400" dirty="0">
                <a:solidFill>
                  <a:srgbClr val="00B050"/>
                </a:solidFill>
                <a:latin typeface="Arial" panose="020B0604020202020204" pitchFamily="34" charset="0"/>
                <a:cs typeface="Arial" panose="020B0604020202020204" pitchFamily="34" charset="0"/>
              </a:rPr>
              <a:t> USD)</a:t>
            </a:r>
          </a:p>
        </p:txBody>
      </p:sp>
      <p:sp>
        <p:nvSpPr>
          <p:cNvPr id="28" name="TextBox 27">
            <a:extLst>
              <a:ext uri="{FF2B5EF4-FFF2-40B4-BE49-F238E27FC236}">
                <a16:creationId xmlns:a16="http://schemas.microsoft.com/office/drawing/2014/main" id="{806808BD-8A0E-4ABB-B713-E8FA40700D72}"/>
              </a:ext>
            </a:extLst>
          </p:cNvPr>
          <p:cNvSpPr txBox="1"/>
          <p:nvPr/>
        </p:nvSpPr>
        <p:spPr>
          <a:xfrm>
            <a:off x="250143" y="4035011"/>
            <a:ext cx="12251665" cy="707886"/>
          </a:xfrm>
          <a:prstGeom prst="rect">
            <a:avLst/>
          </a:prstGeom>
          <a:noFill/>
        </p:spPr>
        <p:txBody>
          <a:bodyPr wrap="square" rtlCol="0">
            <a:spAutoFit/>
          </a:bodyPr>
          <a:lstStyle/>
          <a:p>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Tổ</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chức</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thương</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mại</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hàng</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đầu</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thế</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giới</a:t>
            </a:r>
            <a:r>
              <a:rPr lang="en-US" sz="4000" dirty="0">
                <a:solidFill>
                  <a:srgbClr val="1C11AF"/>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A8AA4814-3DC1-4897-B45D-097B8C9412AE}"/>
              </a:ext>
            </a:extLst>
          </p:cNvPr>
          <p:cNvSpPr txBox="1"/>
          <p:nvPr/>
        </p:nvSpPr>
        <p:spPr>
          <a:xfrm>
            <a:off x="0" y="4775014"/>
            <a:ext cx="12251665" cy="1323439"/>
          </a:xfrm>
          <a:prstGeom prst="rect">
            <a:avLst/>
          </a:prstGeom>
          <a:noFill/>
        </p:spPr>
        <p:txBody>
          <a:bodyPr wrap="square" rtlCol="0">
            <a:spAutoFit/>
          </a:bodyPr>
          <a:lstStyle/>
          <a:p>
            <a:pPr algn="ct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Là</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nhà</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trao</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đổi</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hàng</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hóa</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dịch</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vụ</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lớn</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nhất</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thế</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giới</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chiếm</a:t>
            </a:r>
            <a:r>
              <a:rPr lang="en-US" sz="4000" dirty="0">
                <a:solidFill>
                  <a:srgbClr val="1C11AF"/>
                </a:solidFill>
                <a:latin typeface="Arial" panose="020B0604020202020204" pitchFamily="34" charset="0"/>
                <a:cs typeface="Arial" panose="020B0604020202020204" pitchFamily="34" charset="0"/>
              </a:rPr>
              <a:t> 31% </a:t>
            </a:r>
            <a:r>
              <a:rPr lang="en-US" sz="4000" dirty="0" err="1">
                <a:solidFill>
                  <a:srgbClr val="1C11AF"/>
                </a:solidFill>
                <a:latin typeface="Arial" panose="020B0604020202020204" pitchFamily="34" charset="0"/>
                <a:cs typeface="Arial" panose="020B0604020202020204" pitchFamily="34" charset="0"/>
              </a:rPr>
              <a:t>giá</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trị</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xuất</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khẩu</a:t>
            </a:r>
            <a:r>
              <a:rPr lang="en-US" sz="4000" dirty="0">
                <a:solidFill>
                  <a:srgbClr val="1C11A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772C2C64-B67A-4236-8454-3A4F9EF393CD}"/>
              </a:ext>
            </a:extLst>
          </p:cNvPr>
          <p:cNvSpPr txBox="1"/>
          <p:nvPr/>
        </p:nvSpPr>
        <p:spPr>
          <a:xfrm>
            <a:off x="-66720" y="5879217"/>
            <a:ext cx="12044443" cy="707886"/>
          </a:xfrm>
          <a:prstGeom prst="rect">
            <a:avLst/>
          </a:prstGeom>
          <a:noFill/>
        </p:spPr>
        <p:txBody>
          <a:bodyPr wrap="square" rtlCol="0">
            <a:spAutoFit/>
          </a:bodyPr>
          <a:lstStyle/>
          <a:p>
            <a:pPr algn="ctr"/>
            <a:r>
              <a:rPr lang="en-US" sz="4000" dirty="0">
                <a:solidFill>
                  <a:srgbClr val="0000CC"/>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Là</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đối</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tác</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thương</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mại</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hàng</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đầu</a:t>
            </a:r>
            <a:r>
              <a:rPr lang="en-US" sz="4000" dirty="0">
                <a:solidFill>
                  <a:srgbClr val="1C11AF"/>
                </a:solidFill>
                <a:latin typeface="Arial" panose="020B0604020202020204" pitchFamily="34" charset="0"/>
                <a:cs typeface="Arial" panose="020B0604020202020204" pitchFamily="34" charset="0"/>
              </a:rPr>
              <a:t> </a:t>
            </a:r>
            <a:r>
              <a:rPr lang="en-US" sz="4000" dirty="0" err="1">
                <a:solidFill>
                  <a:srgbClr val="1C11AF"/>
                </a:solidFill>
                <a:latin typeface="Arial" panose="020B0604020202020204" pitchFamily="34" charset="0"/>
                <a:cs typeface="Arial" panose="020B0604020202020204" pitchFamily="34" charset="0"/>
              </a:rPr>
              <a:t>của</a:t>
            </a:r>
            <a:r>
              <a:rPr lang="en-US" sz="4000" dirty="0">
                <a:solidFill>
                  <a:srgbClr val="1C11AF"/>
                </a:solidFill>
                <a:latin typeface="Arial" panose="020B0604020202020204" pitchFamily="34" charset="0"/>
                <a:cs typeface="Arial" panose="020B0604020202020204" pitchFamily="34" charset="0"/>
              </a:rPr>
              <a:t> 80 </a:t>
            </a:r>
            <a:r>
              <a:rPr lang="en-US" sz="4000" dirty="0" err="1">
                <a:solidFill>
                  <a:srgbClr val="1C11AF"/>
                </a:solidFill>
                <a:latin typeface="Arial" panose="020B0604020202020204" pitchFamily="34" charset="0"/>
                <a:cs typeface="Arial" panose="020B0604020202020204" pitchFamily="34" charset="0"/>
              </a:rPr>
              <a:t>quốc</a:t>
            </a:r>
            <a:r>
              <a:rPr lang="en-US" sz="4000" dirty="0">
                <a:solidFill>
                  <a:srgbClr val="1C11AF"/>
                </a:solidFill>
                <a:latin typeface="Arial" panose="020B0604020202020204" pitchFamily="34" charset="0"/>
                <a:cs typeface="Arial" panose="020B0604020202020204" pitchFamily="34" charset="0"/>
              </a:rPr>
              <a:t> </a:t>
            </a:r>
            <a:r>
              <a:rPr lang="en-US" sz="4000" dirty="0" err="1" smtClean="0">
                <a:solidFill>
                  <a:srgbClr val="1C11AF"/>
                </a:solidFill>
                <a:latin typeface="Arial" panose="020B0604020202020204" pitchFamily="34" charset="0"/>
                <a:cs typeface="Arial" panose="020B0604020202020204" pitchFamily="34" charset="0"/>
              </a:rPr>
              <a:t>gia</a:t>
            </a:r>
            <a:r>
              <a:rPr lang="en-US" sz="4000" dirty="0" smtClean="0">
                <a:solidFill>
                  <a:srgbClr val="1C11AF"/>
                </a:solidFill>
                <a:latin typeface="Arial" panose="020B0604020202020204" pitchFamily="34" charset="0"/>
                <a:cs typeface="Arial" panose="020B0604020202020204" pitchFamily="34" charset="0"/>
              </a:rPr>
              <a:t>.</a:t>
            </a:r>
            <a:endParaRPr lang="en-US" sz="4000"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3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722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diagram, application&#10;&#10;Description automatically generated">
            <a:extLst>
              <a:ext uri="{FF2B5EF4-FFF2-40B4-BE49-F238E27FC236}">
                <a16:creationId xmlns:a16="http://schemas.microsoft.com/office/drawing/2014/main"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3521654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417083" y="34757"/>
            <a:ext cx="5760535" cy="1754326"/>
          </a:xfrm>
          <a:prstGeom prst="rect">
            <a:avLst/>
          </a:prstGeom>
          <a:noFill/>
          <a:ln>
            <a:solidFill>
              <a:srgbClr val="00B050"/>
            </a:solidFill>
            <a:prstDash val="sysDash"/>
          </a:ln>
        </p:spPr>
        <p:txBody>
          <a:bodyPr wrap="square" rtlCol="0">
            <a:spAutoFit/>
          </a:bodyPr>
          <a:lstStyle/>
          <a:p>
            <a:pPr algn="ct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N</a:t>
            </a:r>
            <a:r>
              <a:rPr lang="vi-VN" sz="3600" b="1" dirty="0" smtClean="0">
                <a:solidFill>
                  <a:srgbClr val="0000CC"/>
                </a:solidFill>
                <a:latin typeface="Times New Roman" panose="02020603050405020304" pitchFamily="18" charset="0"/>
                <a:cs typeface="Times New Roman" panose="02020603050405020304" pitchFamily="18" charset="0"/>
              </a:rPr>
              <a:t>hững </a:t>
            </a:r>
            <a:r>
              <a:rPr lang="vi-VN" sz="3600" b="1" dirty="0">
                <a:solidFill>
                  <a:srgbClr val="0000CC"/>
                </a:solidFill>
                <a:latin typeface="Times New Roman" panose="02020603050405020304" pitchFamily="18" charset="0"/>
                <a:cs typeface="Times New Roman" panose="02020603050405020304" pitchFamily="18" charset="0"/>
              </a:rPr>
              <a:t>sản phẩm của Việt Nam xuất khẩu đến Liên minh châu Âu.</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9" name="Picture 4" descr="EU phê chuẩn các hiệp định thương mại, đầu tư với Việt Nam - VietNamNet">
            <a:extLst>
              <a:ext uri="{FF2B5EF4-FFF2-40B4-BE49-F238E27FC236}">
                <a16:creationId xmlns:a16="http://schemas.microsoft.com/office/drawing/2014/main" id="{DC060D2C-F9F3-4C33-960D-76C7DB190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321" y="238576"/>
            <a:ext cx="2368274" cy="15505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ầu tư của EU vào Việt Nam như thế nào?">
            <a:extLst>
              <a:ext uri="{FF2B5EF4-FFF2-40B4-BE49-F238E27FC236}">
                <a16:creationId xmlns:a16="http://schemas.microsoft.com/office/drawing/2014/main" id="{2A6B8B01-93C6-49E4-BFF6-D95C0BDE4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18" y="156201"/>
            <a:ext cx="2368274" cy="16328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4F05257-0D62-4CEF-AB50-525EA4EF5189}"/>
              </a:ext>
            </a:extLst>
          </p:cNvPr>
          <p:cNvGrpSpPr/>
          <p:nvPr/>
        </p:nvGrpSpPr>
        <p:grpSpPr>
          <a:xfrm>
            <a:off x="321918" y="1944124"/>
            <a:ext cx="11815895" cy="2702445"/>
            <a:chOff x="185911" y="3276511"/>
            <a:chExt cx="11820178" cy="2702445"/>
          </a:xfrm>
        </p:grpSpPr>
        <p:pic>
          <p:nvPicPr>
            <p:cNvPr id="2" name="Picture 1">
              <a:extLst>
                <a:ext uri="{FF2B5EF4-FFF2-40B4-BE49-F238E27FC236}">
                  <a16:creationId xmlns:a16="http://schemas.microsoft.com/office/drawing/2014/main" id="{2AA9664E-0F32-4D3B-AA91-7C13709EF491}"/>
                </a:ext>
              </a:extLst>
            </p:cNvPr>
            <p:cNvPicPr>
              <a:picLocks noChangeAspect="1"/>
            </p:cNvPicPr>
            <p:nvPr/>
          </p:nvPicPr>
          <p:blipFill>
            <a:blip r:embed="rId5"/>
            <a:stretch>
              <a:fillRect/>
            </a:stretch>
          </p:blipFill>
          <p:spPr>
            <a:xfrm>
              <a:off x="185911" y="3318739"/>
              <a:ext cx="3943201" cy="2617989"/>
            </a:xfrm>
            <a:prstGeom prst="rect">
              <a:avLst/>
            </a:prstGeom>
          </p:spPr>
        </p:pic>
        <p:pic>
          <p:nvPicPr>
            <p:cNvPr id="3" name="Picture 2">
              <a:extLst>
                <a:ext uri="{FF2B5EF4-FFF2-40B4-BE49-F238E27FC236}">
                  <a16:creationId xmlns:a16="http://schemas.microsoft.com/office/drawing/2014/main" id="{8E997BC5-8F87-423B-BC7C-AA0797A70C9F}"/>
                </a:ext>
              </a:extLst>
            </p:cNvPr>
            <p:cNvPicPr>
              <a:picLocks noChangeAspect="1"/>
            </p:cNvPicPr>
            <p:nvPr/>
          </p:nvPicPr>
          <p:blipFill>
            <a:blip r:embed="rId6"/>
            <a:stretch>
              <a:fillRect/>
            </a:stretch>
          </p:blipFill>
          <p:spPr>
            <a:xfrm>
              <a:off x="4262171" y="3276511"/>
              <a:ext cx="4058494" cy="2702445"/>
            </a:xfrm>
            <a:prstGeom prst="rect">
              <a:avLst/>
            </a:prstGeom>
          </p:spPr>
        </p:pic>
        <p:pic>
          <p:nvPicPr>
            <p:cNvPr id="5" name="Picture 4">
              <a:extLst>
                <a:ext uri="{FF2B5EF4-FFF2-40B4-BE49-F238E27FC236}">
                  <a16:creationId xmlns:a16="http://schemas.microsoft.com/office/drawing/2014/main" id="{7AB35F63-C31E-41EA-80FD-D46B348C7A7F}"/>
                </a:ext>
              </a:extLst>
            </p:cNvPr>
            <p:cNvPicPr>
              <a:picLocks noChangeAspect="1"/>
            </p:cNvPicPr>
            <p:nvPr/>
          </p:nvPicPr>
          <p:blipFill>
            <a:blip r:embed="rId7"/>
            <a:stretch>
              <a:fillRect/>
            </a:stretch>
          </p:blipFill>
          <p:spPr>
            <a:xfrm>
              <a:off x="8453725" y="3276511"/>
              <a:ext cx="3552364" cy="2702444"/>
            </a:xfrm>
            <a:prstGeom prst="rect">
              <a:avLst/>
            </a:prstGeom>
          </p:spPr>
        </p:pic>
      </p:grpSp>
      <p:pic>
        <p:nvPicPr>
          <p:cNvPr id="13" name="Picture 2" descr="http://www.vccith.com.vn/Portals/0/thuysan.jpg">
            <a:hlinkClick r:id="rId8"/>
          </p:cNvPr>
          <p:cNvPicPr>
            <a:picLocks noChangeAspect="1"/>
          </p:cNvPicPr>
          <p:nvPr/>
        </p:nvPicPr>
        <p:blipFill>
          <a:blip r:embed="rId9"/>
          <a:stretch>
            <a:fillRect/>
          </a:stretch>
        </p:blipFill>
        <p:spPr>
          <a:xfrm>
            <a:off x="223272" y="4646568"/>
            <a:ext cx="6075929" cy="2702444"/>
          </a:xfrm>
          <a:prstGeom prst="rect">
            <a:avLst/>
          </a:prstGeom>
          <a:noFill/>
          <a:ln w="9525">
            <a:noFill/>
          </a:ln>
        </p:spPr>
      </p:pic>
      <p:pic>
        <p:nvPicPr>
          <p:cNvPr id="14" name="Picture 6" descr="https://hoc24.vn/source/%C4%90%E1%BB%8BaTHCS/t12/miet-vuon-trai-cay-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9201" y="4646568"/>
            <a:ext cx="5892800" cy="221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39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1DA9EE94-F679-435F-8D38-4A1C18827644}"/>
              </a:ext>
            </a:extLst>
          </p:cNvPr>
          <p:cNvSpPr txBox="1"/>
          <p:nvPr/>
        </p:nvSpPr>
        <p:spPr>
          <a:xfrm>
            <a:off x="320788" y="1164854"/>
            <a:ext cx="11241292" cy="707886"/>
          </a:xfrm>
          <a:prstGeom prst="rect">
            <a:avLst/>
          </a:prstGeom>
          <a:noFill/>
        </p:spPr>
        <p:txBody>
          <a:bodyPr wrap="square" rtlCol="0">
            <a:spAutoFit/>
          </a:bodyPr>
          <a:lstStyle/>
          <a:p>
            <a:r>
              <a:rPr lang="en-US" sz="4000" dirty="0">
                <a:solidFill>
                  <a:srgbClr val="0000CC"/>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Là</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trung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tâm</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dịch</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vụ</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công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nghiệp</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hàng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đầu</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thế</a:t>
            </a:r>
            <a:r>
              <a:rPr lang="en-US" sz="3600" dirty="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giới</a:t>
            </a:r>
            <a:r>
              <a:rPr lang="en-US" sz="3600" dirty="0" smtClean="0">
                <a:solidFill>
                  <a:srgbClr val="1C11AF"/>
                </a:solidFill>
                <a:latin typeface="Arial" panose="020B0604020202020204" pitchFamily="34" charset="0"/>
                <a:cs typeface="Arial" panose="020B0604020202020204" pitchFamily="34" charset="0"/>
              </a:rPr>
              <a:t>.</a:t>
            </a:r>
            <a:endParaRPr lang="en-US" sz="3600" dirty="0">
              <a:solidFill>
                <a:srgbClr val="1C11AF"/>
              </a:solidFill>
              <a:latin typeface="Arial" panose="020B0604020202020204" pitchFamily="34" charset="0"/>
              <a:cs typeface="Arial" panose="020B0604020202020204" pitchFamily="34" charset="0"/>
            </a:endParaRPr>
          </a:p>
        </p:txBody>
      </p:sp>
      <p:pic>
        <p:nvPicPr>
          <p:cNvPr id="37" name="image222.jpg">
            <a:extLst>
              <a:ext uri="{FF2B5EF4-FFF2-40B4-BE49-F238E27FC236}">
                <a16:creationId xmlns:a16="http://schemas.microsoft.com/office/drawing/2014/main" id="{EDB7F9A4-D974-49AE-8A1A-BA23E646C2AA}"/>
              </a:ext>
            </a:extLst>
          </p:cNvPr>
          <p:cNvPicPr/>
          <p:nvPr/>
        </p:nvPicPr>
        <p:blipFill>
          <a:blip r:embed="rId2"/>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a16="http://schemas.microsoft.com/office/drawing/2014/main" id="{5EDAD1D4-A444-456B-9F74-59DA34C7FC18}"/>
              </a:ext>
            </a:extLst>
          </p:cNvPr>
          <p:cNvPicPr/>
          <p:nvPr/>
        </p:nvPicPr>
        <p:blipFill>
          <a:blip r:embed="rId3"/>
          <a:srcRect/>
          <a:stretch>
            <a:fillRect/>
          </a:stretch>
        </p:blipFill>
        <p:spPr>
          <a:xfrm>
            <a:off x="3429154" y="2183043"/>
            <a:ext cx="7689775" cy="4674957"/>
          </a:xfrm>
          <a:prstGeom prst="rect">
            <a:avLst/>
          </a:prstGeom>
          <a:ln/>
        </p:spPr>
      </p:pic>
      <p:sp>
        <p:nvSpPr>
          <p:cNvPr id="41" name="Rectangle 40">
            <a:extLst>
              <a:ext uri="{FF2B5EF4-FFF2-40B4-BE49-F238E27FC236}">
                <a16:creationId xmlns:a16="http://schemas.microsoft.com/office/drawing/2014/main" id="{167EC84D-2B8C-43B8-87E0-8BBF0A2FA880}"/>
              </a:ext>
            </a:extLst>
          </p:cNvPr>
          <p:cNvSpPr/>
          <p:nvPr/>
        </p:nvSpPr>
        <p:spPr>
          <a:xfrm>
            <a:off x="135326" y="3379833"/>
            <a:ext cx="3092783" cy="1569660"/>
          </a:xfrm>
          <a:prstGeom prst="rect">
            <a:avLst/>
          </a:prstGeom>
          <a:ln>
            <a:solidFill>
              <a:srgbClr val="0070C0"/>
            </a:solidFill>
            <a:prstDash val="dash"/>
          </a:ln>
        </p:spPr>
        <p:txBody>
          <a:bodyPr wrap="square">
            <a:spAutoFit/>
          </a:bodyPr>
          <a:lstStyle/>
          <a:p>
            <a:pPr algn="just"/>
            <a:r>
              <a:rPr lang="vi-VN" sz="3200" dirty="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3200" dirty="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just"/>
            <a:r>
              <a:rPr lang="en-US" sz="3200" dirty="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a:t>
            </a:r>
            <a:r>
              <a:rPr lang="vi-VN" sz="3200" dirty="0" smtClean="0">
                <a:solidFill>
                  <a:srgbClr val="00B050"/>
                </a:solidFill>
                <a:latin typeface="Arial" panose="020B0604020202020204" pitchFamily="34" charset="0"/>
                <a:ea typeface="Cambria" panose="02040503050406030204" pitchFamily="18" charset="0"/>
                <a:cs typeface="Arial" panose="020B0604020202020204" pitchFamily="34" charset="0"/>
              </a:rPr>
              <a:t>giới.</a:t>
            </a:r>
            <a:endParaRPr lang="en-US" sz="3200" dirty="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6046ED20-ADA9-4F1E-871D-BBF03D2D84DC}"/>
              </a:ext>
            </a:extLst>
          </p:cNvPr>
          <p:cNvSpPr/>
          <p:nvPr/>
        </p:nvSpPr>
        <p:spPr>
          <a:xfrm>
            <a:off x="135326" y="5076092"/>
            <a:ext cx="3092783" cy="1384995"/>
          </a:xfrm>
          <a:prstGeom prst="rect">
            <a:avLst/>
          </a:prstGeom>
          <a:ln>
            <a:solidFill>
              <a:srgbClr val="0070C0"/>
            </a:solidFill>
            <a:prstDash val="dash"/>
          </a:ln>
        </p:spPr>
        <p:txBody>
          <a:bodyPr wrap="square">
            <a:spAutoFit/>
          </a:bodyPr>
          <a:lstStyle/>
          <a:p>
            <a:pPr algn="just"/>
            <a:r>
              <a:rPr lang="vi-VN" sz="2800" dirty="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800" dirty="0">
                <a:solidFill>
                  <a:srgbClr val="00B050"/>
                </a:solidFill>
                <a:latin typeface="Arial" panose="020B0604020202020204" pitchFamily="34" charset="0"/>
                <a:ea typeface="Cambria" panose="02040503050406030204" pitchFamily="18" charset="0"/>
                <a:cs typeface="Arial" panose="020B0604020202020204" pitchFamily="34" charset="0"/>
              </a:rPr>
              <a:t>18 triệu ô </a:t>
            </a:r>
            <a:r>
              <a:rPr lang="en-US" sz="2800" dirty="0" smtClean="0">
                <a:solidFill>
                  <a:srgbClr val="00B050"/>
                </a:solidFill>
                <a:latin typeface="Arial" panose="020B0604020202020204" pitchFamily="34" charset="0"/>
                <a:ea typeface="Cambria" panose="02040503050406030204" pitchFamily="18" charset="0"/>
                <a:cs typeface="Arial" panose="020B0604020202020204" pitchFamily="34" charset="0"/>
              </a:rPr>
              <a:t>tô</a:t>
            </a:r>
            <a:r>
              <a:rPr lang="vi-VN" sz="2800" dirty="0" smtClean="0">
                <a:solidFill>
                  <a:srgbClr val="00B050"/>
                </a:solidFill>
                <a:latin typeface="Arial" panose="020B0604020202020204" pitchFamily="34" charset="0"/>
                <a:ea typeface="Cambria" panose="02040503050406030204" pitchFamily="18" charset="0"/>
                <a:cs typeface="Arial" panose="020B0604020202020204" pitchFamily="34" charset="0"/>
              </a:rPr>
              <a:t> </a:t>
            </a:r>
            <a:r>
              <a:rPr lang="en-US" sz="2800" dirty="0" smtClean="0">
                <a:solidFill>
                  <a:srgbClr val="00B050"/>
                </a:solidFill>
                <a:latin typeface="Arial" panose="020B0604020202020204" pitchFamily="34" charset="0"/>
                <a:ea typeface="Cambria" panose="02040503050406030204" pitchFamily="18" charset="0"/>
                <a:cs typeface="Arial" panose="020B0604020202020204" pitchFamily="34" charset="0"/>
              </a:rPr>
              <a:t>năm </a:t>
            </a:r>
            <a:r>
              <a:rPr lang="en-US" sz="2800" dirty="0">
                <a:solidFill>
                  <a:srgbClr val="00B050"/>
                </a:solidFill>
                <a:latin typeface="Arial" panose="020B0604020202020204" pitchFamily="34" charset="0"/>
                <a:ea typeface="Cambria" panose="02040503050406030204" pitchFamily="18" charset="0"/>
                <a:cs typeface="Arial" panose="020B0604020202020204" pitchFamily="34" charset="0"/>
              </a:rPr>
              <a:t>2018 (20% TG)</a:t>
            </a:r>
            <a:endParaRPr lang="en-US" sz="2800" dirty="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5232484-8FAA-492F-8A32-DCA111297D21}"/>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id="{D1BF0DDA-717A-4B1C-8350-4BD2714EA54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B62AA31B-C1D6-4258-85AA-FA62977A463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A57022A4-F4BD-4467-8DBB-4D8952565E4B}"/>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19" name="Arrow: Pentagon 18">
            <a:extLst>
              <a:ext uri="{FF2B5EF4-FFF2-40B4-BE49-F238E27FC236}">
                <a16:creationId xmlns:a16="http://schemas.microsoft.com/office/drawing/2014/main" id="{89FAAAED-6F2C-4EB5-9E99-3CB7C95D541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id="{9DBEFCEA-C179-45A1-A642-97199162B6D8}"/>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ook9">
            <a:extLst>
              <a:ext uri="{FF2B5EF4-FFF2-40B4-BE49-F238E27FC236}">
                <a16:creationId xmlns:a16="http://schemas.microsoft.com/office/drawing/2014/main" id="{5C735614-4945-46C7-81F1-703A443EF6A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6681" y="415222"/>
            <a:ext cx="1317594" cy="9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1C86CF7-EC99-420E-825F-D5137DA9FC04}"/>
              </a:ext>
            </a:extLst>
          </p:cNvPr>
          <p:cNvSpPr/>
          <p:nvPr/>
        </p:nvSpPr>
        <p:spPr>
          <a:xfrm>
            <a:off x="395294" y="1830755"/>
            <a:ext cx="11510660" cy="1446550"/>
          </a:xfrm>
          <a:prstGeom prst="rect">
            <a:avLst/>
          </a:prstGeom>
        </p:spPr>
        <p:txBody>
          <a:bodyPr wrap="square">
            <a:spAutoFit/>
          </a:bodyPr>
          <a:lstStyle/>
          <a:p>
            <a:r>
              <a:rPr lang="vi-VN" sz="4400" dirty="0" smtClean="0">
                <a:solidFill>
                  <a:srgbClr val="0000CC"/>
                </a:solidFill>
                <a:latin typeface="Times New Roman" panose="02020603050405020304" pitchFamily="18" charset="0"/>
                <a:cs typeface="Times New Roman" panose="02020603050405020304" pitchFamily="18" charset="0"/>
              </a:rPr>
              <a:t>+ </a:t>
            </a:r>
            <a:r>
              <a:rPr lang="vi-VN" sz="4400" dirty="0">
                <a:solidFill>
                  <a:srgbClr val="0000CC"/>
                </a:solidFill>
                <a:latin typeface="Times New Roman" panose="02020603050405020304" pitchFamily="18" charset="0"/>
                <a:cs typeface="Times New Roman" panose="02020603050405020304" pitchFamily="18" charset="0"/>
              </a:rPr>
              <a:t>Trung tâm dịch vụ và công nghiệp hàng đầu thế giới</a:t>
            </a:r>
            <a:r>
              <a:rPr lang="vi-VN" sz="4400" dirty="0" smtClean="0">
                <a:solidFill>
                  <a:srgbClr val="0000CC"/>
                </a:solidFill>
                <a:latin typeface="Times New Roman" panose="02020603050405020304" pitchFamily="18" charset="0"/>
                <a:cs typeface="Times New Roman" panose="02020603050405020304" pitchFamily="18" charset="0"/>
              </a:rPr>
              <a:t>.</a:t>
            </a:r>
            <a:endParaRPr lang="vi-VN" sz="4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3"/>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455448" y="1176177"/>
            <a:ext cx="11106632" cy="1569660"/>
          </a:xfrm>
          <a:prstGeom prst="rect">
            <a:avLst/>
          </a:prstGeom>
          <a:noFill/>
          <a:ln>
            <a:solidFill>
              <a:srgbClr val="00B050"/>
            </a:solidFill>
            <a:prstDash val="sysDash"/>
          </a:ln>
        </p:spPr>
        <p:txBody>
          <a:bodyPr wrap="square" rtlCol="0">
            <a:spAutoFit/>
          </a:bodyPr>
          <a:lstStyle/>
          <a:p>
            <a:pPr algn="ctr"/>
            <a:r>
              <a:rPr lang="en-US" sz="3200" dirty="0" err="1">
                <a:solidFill>
                  <a:srgbClr val="FF3399"/>
                </a:solidFill>
                <a:latin typeface="Times New Roman" panose="02020603050405020304" pitchFamily="18" charset="0"/>
                <a:cs typeface="Times New Roman" panose="02020603050405020304" pitchFamily="18" charset="0"/>
              </a:rPr>
              <a:t>Dựa</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vào</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bảng</a:t>
            </a:r>
            <a:r>
              <a:rPr lang="en-US" sz="3200" dirty="0">
                <a:solidFill>
                  <a:srgbClr val="FF3399"/>
                </a:solidFill>
                <a:latin typeface="Times New Roman" panose="02020603050405020304" pitchFamily="18" charset="0"/>
                <a:cs typeface="Times New Roman" panose="02020603050405020304" pitchFamily="18" charset="0"/>
              </a:rPr>
              <a:t> GDP </a:t>
            </a:r>
            <a:r>
              <a:rPr lang="en-US" sz="3200" dirty="0" err="1">
                <a:solidFill>
                  <a:srgbClr val="FF3399"/>
                </a:solidFill>
                <a:latin typeface="Times New Roman" panose="02020603050405020304" pitchFamily="18" charset="0"/>
                <a:cs typeface="Times New Roman" panose="02020603050405020304" pitchFamily="18" charset="0"/>
              </a:rPr>
              <a:t>của</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một</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số</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nền</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kinh</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tế</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lớn</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nhất</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thế</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giới</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năm</a:t>
            </a:r>
            <a:r>
              <a:rPr lang="en-US" sz="3200" dirty="0">
                <a:solidFill>
                  <a:srgbClr val="FF3399"/>
                </a:solidFill>
                <a:latin typeface="Times New Roman" panose="02020603050405020304" pitchFamily="18" charset="0"/>
                <a:cs typeface="Times New Roman" panose="02020603050405020304" pitchFamily="18" charset="0"/>
              </a:rPr>
              <a:t> 2020, </a:t>
            </a:r>
            <a:r>
              <a:rPr lang="en-US" sz="3200" dirty="0" err="1">
                <a:solidFill>
                  <a:srgbClr val="FF3399"/>
                </a:solidFill>
                <a:latin typeface="Times New Roman" panose="02020603050405020304" pitchFamily="18" charset="0"/>
                <a:cs typeface="Times New Roman" panose="02020603050405020304" pitchFamily="18" charset="0"/>
              </a:rPr>
              <a:t>em</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hãy</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tính</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tỉ</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trọng</a:t>
            </a:r>
            <a:r>
              <a:rPr lang="en-US" sz="3200" dirty="0">
                <a:solidFill>
                  <a:srgbClr val="FF3399"/>
                </a:solidFill>
                <a:latin typeface="Times New Roman" panose="02020603050405020304" pitchFamily="18" charset="0"/>
                <a:cs typeface="Times New Roman" panose="02020603050405020304" pitchFamily="18" charset="0"/>
              </a:rPr>
              <a:t> GDP </a:t>
            </a:r>
            <a:r>
              <a:rPr lang="en-US" sz="3200" dirty="0" err="1">
                <a:solidFill>
                  <a:srgbClr val="FF3399"/>
                </a:solidFill>
                <a:latin typeface="Times New Roman" panose="02020603050405020304" pitchFamily="18" charset="0"/>
                <a:cs typeface="Times New Roman" panose="02020603050405020304" pitchFamily="18" charset="0"/>
              </a:rPr>
              <a:t>của</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các</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trung</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tâm</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kinh</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tế</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lớn</a:t>
            </a:r>
            <a:r>
              <a:rPr lang="en-US" sz="3200" dirty="0">
                <a:solidFill>
                  <a:srgbClr val="FF3399"/>
                </a:solidFill>
                <a:latin typeface="Times New Roman" panose="02020603050405020304" pitchFamily="18" charset="0"/>
                <a:cs typeface="Times New Roman" panose="02020603050405020304" pitchFamily="18" charset="0"/>
              </a:rPr>
              <a:t> so </a:t>
            </a:r>
            <a:r>
              <a:rPr lang="en-US" sz="3200" dirty="0" err="1">
                <a:solidFill>
                  <a:srgbClr val="FF3399"/>
                </a:solidFill>
                <a:latin typeface="Times New Roman" panose="02020603050405020304" pitchFamily="18" charset="0"/>
                <a:cs typeface="Times New Roman" panose="02020603050405020304" pitchFamily="18" charset="0"/>
              </a:rPr>
              <a:t>với</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toàn</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thế</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giới</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năm</a:t>
            </a:r>
            <a:r>
              <a:rPr lang="en-US" sz="3200" dirty="0">
                <a:solidFill>
                  <a:srgbClr val="FF3399"/>
                </a:solidFill>
                <a:latin typeface="Times New Roman" panose="02020603050405020304" pitchFamily="18" charset="0"/>
                <a:cs typeface="Times New Roman" panose="02020603050405020304" pitchFamily="18" charset="0"/>
              </a:rPr>
              <a:t> 2020 </a:t>
            </a:r>
            <a:r>
              <a:rPr lang="en-US" sz="3200" dirty="0" err="1">
                <a:solidFill>
                  <a:srgbClr val="FF3399"/>
                </a:solidFill>
                <a:latin typeface="Times New Roman" panose="02020603050405020304" pitchFamily="18" charset="0"/>
                <a:cs typeface="Times New Roman" panose="02020603050405020304" pitchFamily="18" charset="0"/>
              </a:rPr>
              <a:t>và</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rút</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ra</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nhận</a:t>
            </a:r>
            <a:r>
              <a:rPr lang="en-US" sz="3200" dirty="0">
                <a:solidFill>
                  <a:srgbClr val="FF3399"/>
                </a:solidFill>
                <a:latin typeface="Times New Roman" panose="02020603050405020304" pitchFamily="18" charset="0"/>
                <a:cs typeface="Times New Roman" panose="02020603050405020304" pitchFamily="18" charset="0"/>
              </a:rPr>
              <a:t> </a:t>
            </a:r>
            <a:r>
              <a:rPr lang="en-US" sz="3200" dirty="0" err="1">
                <a:solidFill>
                  <a:srgbClr val="FF3399"/>
                </a:solidFill>
                <a:latin typeface="Times New Roman" panose="02020603050405020304" pitchFamily="18" charset="0"/>
                <a:cs typeface="Times New Roman" panose="02020603050405020304" pitchFamily="18" charset="0"/>
              </a:rPr>
              <a:t>xét</a:t>
            </a:r>
            <a:r>
              <a:rPr lang="en-US" sz="3200" dirty="0">
                <a:solidFill>
                  <a:srgbClr val="FF3399"/>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4333144" y="246791"/>
            <a:ext cx="32721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4333144" y="317845"/>
            <a:ext cx="366510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5C767002-2ABE-4301-A17C-425C73F8A9AE}"/>
              </a:ext>
            </a:extLst>
          </p:cNvPr>
          <p:cNvPicPr>
            <a:picLocks noChangeAspect="1"/>
          </p:cNvPicPr>
          <p:nvPr/>
        </p:nvPicPr>
        <p:blipFill>
          <a:blip r:embed="rId3"/>
          <a:stretch>
            <a:fillRect/>
          </a:stretch>
        </p:blipFill>
        <p:spPr>
          <a:xfrm>
            <a:off x="724176" y="2782144"/>
            <a:ext cx="10825254" cy="2275241"/>
          </a:xfrm>
          <a:prstGeom prst="rect">
            <a:avLst/>
          </a:prstGeom>
        </p:spPr>
      </p:pic>
      <p:sp>
        <p:nvSpPr>
          <p:cNvPr id="5" name="Rectangle 4">
            <a:extLst>
              <a:ext uri="{FF2B5EF4-FFF2-40B4-BE49-F238E27FC236}">
                <a16:creationId xmlns:a16="http://schemas.microsoft.com/office/drawing/2014/main" id="{53D91BC0-CEC0-4B37-8CFF-A23F827DF15B}"/>
              </a:ext>
            </a:extLst>
          </p:cNvPr>
          <p:cNvSpPr/>
          <p:nvPr/>
        </p:nvSpPr>
        <p:spPr>
          <a:xfrm>
            <a:off x="97236" y="5057385"/>
            <a:ext cx="11743981" cy="1569660"/>
          </a:xfrm>
          <a:prstGeom prst="rect">
            <a:avLst/>
          </a:prstGeom>
          <a:ln>
            <a:solidFill>
              <a:srgbClr val="00B050"/>
            </a:solidFill>
            <a:prstDash val="sysDash"/>
          </a:ln>
        </p:spPr>
        <p:txBody>
          <a:bodyPr wrap="square">
            <a:spAutoFit/>
          </a:bodyPr>
          <a:lstStyle/>
          <a:p>
            <a:pPr algn="just"/>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tính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r>
              <a:rPr lang="en-US" sz="3200" dirty="0">
                <a:solidFill>
                  <a:srgbClr val="FF0000"/>
                </a:solidFill>
                <a:latin typeface="Times New Roman" panose="02020603050405020304" pitchFamily="18" charset="0"/>
                <a:cs typeface="Times New Roman" panose="02020603050405020304" pitchFamily="18" charset="0"/>
              </a:rPr>
              <a:t> GDP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cs typeface="Times New Roman" panose="02020603050405020304" pitchFamily="18" charset="0"/>
              </a:rPr>
              <a:t> so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giới</a:t>
            </a:r>
            <a:r>
              <a:rPr lang="en-US" sz="3200" dirty="0">
                <a:solidFill>
                  <a:srgbClr val="FF0000"/>
                </a:solidFill>
                <a:latin typeface="Times New Roman" panose="02020603050405020304" pitchFamily="18" charset="0"/>
                <a:cs typeface="Times New Roman" panose="02020603050405020304" pitchFamily="18" charset="0"/>
              </a:rPr>
              <a:t>:</a:t>
            </a:r>
          </a:p>
          <a:p>
            <a:pPr algn="just"/>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Kỳ</a:t>
            </a:r>
            <a:r>
              <a:rPr lang="en-US" sz="3200" b="1" dirty="0">
                <a:solidFill>
                  <a:srgbClr val="FF0000"/>
                </a:solidFill>
                <a:latin typeface="Times New Roman" panose="02020603050405020304" pitchFamily="18" charset="0"/>
                <a:cs typeface="Times New Roman" panose="02020603050405020304" pitchFamily="18" charset="0"/>
              </a:rPr>
              <a:t> = GDP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Kỳ</a:t>
            </a:r>
            <a:r>
              <a:rPr lang="en-US" sz="3200" b="1" dirty="0">
                <a:solidFill>
                  <a:srgbClr val="FF0000"/>
                </a:solidFill>
                <a:latin typeface="Times New Roman" panose="02020603050405020304" pitchFamily="18" charset="0"/>
                <a:cs typeface="Times New Roman" panose="02020603050405020304" pitchFamily="18" charset="0"/>
              </a:rPr>
              <a:t> : GDP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x 100.</a:t>
            </a:r>
          </a:p>
        </p:txBody>
      </p:sp>
      <p:pic>
        <p:nvPicPr>
          <p:cNvPr id="24" name="Picture 23">
            <a:extLst>
              <a:ext uri="{FF2B5EF4-FFF2-40B4-BE49-F238E27FC236}">
                <a16:creationId xmlns:a16="http://schemas.microsoft.com/office/drawing/2014/main" id="{D9AC744F-CD3E-4644-94EF-B4F4B2B223AD}"/>
              </a:ext>
            </a:extLst>
          </p:cNvPr>
          <p:cNvPicPr>
            <a:picLocks noChangeAspect="1"/>
          </p:cNvPicPr>
          <p:nvPr/>
        </p:nvPicPr>
        <p:blipFill>
          <a:blip r:embed="rId4"/>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1266283" y="3429000"/>
            <a:ext cx="7730166"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466727" y="3610818"/>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8" name="Arrow: Pentagon 57">
            <a:extLst>
              <a:ext uri="{FF2B5EF4-FFF2-40B4-BE49-F238E27FC236}">
                <a16:creationId xmlns:a16="http://schemas.microsoft.com/office/drawing/2014/main" id="{B227D5F1-AB8A-4158-8922-B2A51DFBD068}"/>
              </a:ext>
            </a:extLst>
          </p:cNvPr>
          <p:cNvSpPr/>
          <p:nvPr/>
        </p:nvSpPr>
        <p:spPr>
          <a:xfrm>
            <a:off x="1203963" y="3426076"/>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2147195" y="373344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24" name="Picture 23">
            <a:extLst>
              <a:ext uri="{FF2B5EF4-FFF2-40B4-BE49-F238E27FC236}">
                <a16:creationId xmlns:a16="http://schemas.microsoft.com/office/drawing/2014/main" id="{F7A9321E-B232-4732-AD0C-AFE70553905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CA2BD5-B425-4C93-8608-34A768388C20}"/>
              </a:ext>
            </a:extLst>
          </p:cNvPr>
          <p:cNvSpPr/>
          <p:nvPr/>
        </p:nvSpPr>
        <p:spPr>
          <a:xfrm>
            <a:off x="201309" y="805456"/>
            <a:ext cx="11567710" cy="6001643"/>
          </a:xfrm>
          <a:prstGeom prst="rect">
            <a:avLst/>
          </a:prstGeom>
        </p:spPr>
        <p:txBody>
          <a:bodyPr wrap="square">
            <a:spAutoFit/>
          </a:bodyPr>
          <a:lstStyle/>
          <a:p>
            <a:pPr algn="just"/>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trọng</a:t>
            </a:r>
            <a:r>
              <a:rPr lang="en-US" sz="3200" b="1" dirty="0">
                <a:solidFill>
                  <a:srgbClr val="0000CC"/>
                </a:solidFill>
                <a:latin typeface="Times New Roman" panose="02020603050405020304" pitchFamily="18" charset="0"/>
                <a:cs typeface="Times New Roman" panose="02020603050405020304" pitchFamily="18" charset="0"/>
              </a:rPr>
              <a:t> GDP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tâm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lớn</a:t>
            </a:r>
            <a:r>
              <a:rPr lang="en-US" sz="3200" b="1" dirty="0">
                <a:solidFill>
                  <a:srgbClr val="0000CC"/>
                </a:solidFill>
                <a:latin typeface="Times New Roman" panose="02020603050405020304" pitchFamily="18" charset="0"/>
                <a:cs typeface="Times New Roman" panose="02020603050405020304" pitchFamily="18" charset="0"/>
              </a:rPr>
              <a:t> so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toàn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năm</a:t>
            </a:r>
            <a:r>
              <a:rPr lang="en-US" sz="3200" b="1" dirty="0">
                <a:solidFill>
                  <a:srgbClr val="0000CC"/>
                </a:solidFill>
                <a:latin typeface="Times New Roman" panose="02020603050405020304" pitchFamily="18" charset="0"/>
                <a:cs typeface="Times New Roman" panose="02020603050405020304" pitchFamily="18" charset="0"/>
              </a:rPr>
              <a:t> 2020:</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Hoa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Kỳ</a:t>
            </a:r>
            <a:r>
              <a:rPr lang="en-US" sz="3200" dirty="0">
                <a:solidFill>
                  <a:srgbClr val="0000CC"/>
                </a:solidFill>
                <a:latin typeface="Times New Roman" panose="02020603050405020304" pitchFamily="18" charset="0"/>
                <a:cs typeface="Times New Roman" panose="02020603050405020304" pitchFamily="18" charset="0"/>
              </a:rPr>
              <a:t>: 24,7%</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Liên</a:t>
            </a:r>
            <a:r>
              <a:rPr lang="en-US" sz="3200" dirty="0">
                <a:solidFill>
                  <a:srgbClr val="0000CC"/>
                </a:solidFill>
                <a:latin typeface="Times New Roman" panose="02020603050405020304" pitchFamily="18" charset="0"/>
                <a:cs typeface="Times New Roman" panose="02020603050405020304" pitchFamily="18" charset="0"/>
              </a:rPr>
              <a:t> minh </a:t>
            </a:r>
            <a:r>
              <a:rPr lang="en-US" sz="3200" dirty="0" err="1">
                <a:solidFill>
                  <a:srgbClr val="0000CC"/>
                </a:solidFill>
                <a:latin typeface="Times New Roman" panose="02020603050405020304" pitchFamily="18" charset="0"/>
                <a:cs typeface="Times New Roman" panose="02020603050405020304" pitchFamily="18" charset="0"/>
              </a:rPr>
              <a:t>châu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Âu</a:t>
            </a:r>
            <a:r>
              <a:rPr lang="en-US" sz="3200" dirty="0">
                <a:solidFill>
                  <a:srgbClr val="0000CC"/>
                </a:solidFill>
                <a:latin typeface="Times New Roman" panose="02020603050405020304" pitchFamily="18" charset="0"/>
                <a:cs typeface="Times New Roman" panose="02020603050405020304" pitchFamily="18" charset="0"/>
              </a:rPr>
              <a:t>: 18,1%</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Quốc</a:t>
            </a:r>
            <a:r>
              <a:rPr lang="en-US" sz="3200" dirty="0">
                <a:solidFill>
                  <a:srgbClr val="0000CC"/>
                </a:solidFill>
                <a:latin typeface="Times New Roman" panose="02020603050405020304" pitchFamily="18" charset="0"/>
                <a:cs typeface="Times New Roman" panose="02020603050405020304" pitchFamily="18" charset="0"/>
              </a:rPr>
              <a:t>: 17,4%</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Bản</a:t>
            </a:r>
            <a:r>
              <a:rPr lang="en-US" sz="3200" dirty="0">
                <a:solidFill>
                  <a:srgbClr val="0000CC"/>
                </a:solidFill>
                <a:latin typeface="Times New Roman" panose="02020603050405020304" pitchFamily="18" charset="0"/>
                <a:cs typeface="Times New Roman" panose="02020603050405020304" pitchFamily="18" charset="0"/>
              </a:rPr>
              <a:t>: 5,9%</a:t>
            </a:r>
          </a:p>
          <a:p>
            <a:pPr algn="just"/>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xét</a:t>
            </a:r>
            <a:r>
              <a:rPr lang="en-US" sz="3200" b="1" dirty="0">
                <a:solidFill>
                  <a:srgbClr val="0000CC"/>
                </a:solidFill>
                <a:latin typeface="Times New Roman" panose="02020603050405020304" pitchFamily="18" charset="0"/>
                <a:cs typeface="Times New Roman" panose="02020603050405020304" pitchFamily="18" charset="0"/>
              </a:rPr>
              <a:t>:</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Bốn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lớn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chiếm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khoảng</a:t>
            </a:r>
            <a:r>
              <a:rPr lang="en-US" sz="3200" dirty="0">
                <a:solidFill>
                  <a:srgbClr val="0000CC"/>
                </a:solidFill>
                <a:latin typeface="Times New Roman" panose="02020603050405020304" pitchFamily="18" charset="0"/>
                <a:cs typeface="Times New Roman" panose="02020603050405020304" pitchFamily="18" charset="0"/>
              </a:rPr>
              <a:t> 2/3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tổng</a:t>
            </a:r>
            <a:r>
              <a:rPr lang="en-US" sz="3200" dirty="0">
                <a:solidFill>
                  <a:srgbClr val="0000CC"/>
                </a:solidFill>
                <a:latin typeface="Times New Roman" panose="02020603050405020304" pitchFamily="18" charset="0"/>
                <a:cs typeface="Times New Roman" panose="02020603050405020304" pitchFamily="18" charset="0"/>
              </a:rPr>
              <a:t> GDP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giới</a:t>
            </a:r>
            <a:r>
              <a:rPr lang="en-US" sz="3200" dirty="0">
                <a:solidFill>
                  <a:srgbClr val="0000CC"/>
                </a:solidFill>
                <a:latin typeface="Times New Roman" panose="02020603050405020304" pitchFamily="18" charset="0"/>
                <a:cs typeface="Times New Roman" panose="02020603050405020304" pitchFamily="18" charset="0"/>
              </a:rPr>
              <a:t> (66,1%).</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Hoa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chiếm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tỉ</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trọng</a:t>
            </a:r>
            <a:r>
              <a:rPr lang="en-US" sz="3200" dirty="0">
                <a:solidFill>
                  <a:srgbClr val="0000CC"/>
                </a:solidFill>
                <a:latin typeface="Times New Roman" panose="02020603050405020304" pitchFamily="18" charset="0"/>
                <a:cs typeface="Times New Roman" panose="02020603050405020304" pitchFamily="18" charset="0"/>
              </a:rPr>
              <a:t> GDP </a:t>
            </a:r>
            <a:r>
              <a:rPr lang="en-US" sz="3200" dirty="0" err="1">
                <a:solidFill>
                  <a:srgbClr val="0000CC"/>
                </a:solidFill>
                <a:latin typeface="Times New Roman" panose="02020603050405020304" pitchFamily="18" charset="0"/>
                <a:cs typeface="Times New Roman" panose="02020603050405020304" pitchFamily="18" charset="0"/>
              </a:rPr>
              <a:t>nhiều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4 </a:t>
            </a:r>
            <a:r>
              <a:rPr lang="en-US" sz="3200" dirty="0" err="1">
                <a:solidFill>
                  <a:srgbClr val="0000CC"/>
                </a:solidFill>
                <a:latin typeface="Times New Roman" panose="02020603050405020304" pitchFamily="18" charset="0"/>
                <a:cs typeface="Times New Roman" panose="02020603050405020304" pitchFamily="18" charset="0"/>
              </a:rPr>
              <a:t>trung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tâm</a:t>
            </a:r>
            <a:r>
              <a:rPr lang="en-US" sz="3200" dirty="0">
                <a:solidFill>
                  <a:srgbClr val="0000CC"/>
                </a:solidFill>
                <a:latin typeface="Times New Roman" panose="02020603050405020304" pitchFamily="18" charset="0"/>
                <a:cs typeface="Times New Roman" panose="02020603050405020304" pitchFamily="18" charset="0"/>
              </a:rPr>
              <a:t> (24,7%), </a:t>
            </a:r>
            <a:r>
              <a:rPr lang="en-US" sz="3200" dirty="0" err="1">
                <a:solidFill>
                  <a:srgbClr val="0000CC"/>
                </a:solidFill>
                <a:latin typeface="Times New Roman" panose="02020603050405020304" pitchFamily="18" charset="0"/>
                <a:cs typeface="Times New Roman" panose="02020603050405020304" pitchFamily="18" charset="0"/>
              </a:rPr>
              <a:t>tiếp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Liên</a:t>
            </a:r>
            <a:r>
              <a:rPr lang="en-US" sz="3200" dirty="0">
                <a:solidFill>
                  <a:srgbClr val="0000CC"/>
                </a:solidFill>
                <a:latin typeface="Times New Roman" panose="02020603050405020304" pitchFamily="18" charset="0"/>
                <a:cs typeface="Times New Roman" panose="02020603050405020304" pitchFamily="18" charset="0"/>
              </a:rPr>
              <a:t> minh </a:t>
            </a:r>
            <a:r>
              <a:rPr lang="en-US" sz="3200" dirty="0" err="1">
                <a:solidFill>
                  <a:srgbClr val="0000CC"/>
                </a:solidFill>
                <a:latin typeface="Times New Roman" panose="02020603050405020304" pitchFamily="18" charset="0"/>
                <a:cs typeface="Times New Roman" panose="02020603050405020304" pitchFamily="18" charset="0"/>
              </a:rPr>
              <a:t>châu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Âu</a:t>
            </a:r>
            <a:r>
              <a:rPr lang="en-US" sz="3200" dirty="0">
                <a:solidFill>
                  <a:srgbClr val="0000CC"/>
                </a:solidFill>
                <a:latin typeface="Times New Roman" panose="02020603050405020304" pitchFamily="18" charset="0"/>
                <a:cs typeface="Times New Roman" panose="02020603050405020304" pitchFamily="18" charset="0"/>
              </a:rPr>
              <a:t> (18,1%), </a:t>
            </a:r>
            <a:r>
              <a:rPr lang="en-US" sz="3200" dirty="0" err="1">
                <a:solidFill>
                  <a:srgbClr val="0000CC"/>
                </a:solidFill>
                <a:latin typeface="Times New Roman" panose="02020603050405020304" pitchFamily="18" charset="0"/>
                <a:cs typeface="Times New Roman" panose="02020603050405020304" pitchFamily="18" charset="0"/>
              </a:rPr>
              <a:t>Trung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Quốc</a:t>
            </a:r>
            <a:r>
              <a:rPr lang="en-US" sz="3200" dirty="0">
                <a:solidFill>
                  <a:srgbClr val="0000CC"/>
                </a:solidFill>
                <a:latin typeface="Times New Roman" panose="02020603050405020304" pitchFamily="18" charset="0"/>
                <a:cs typeface="Times New Roman" panose="02020603050405020304" pitchFamily="18" charset="0"/>
              </a:rPr>
              <a:t> (17,4%)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Bản</a:t>
            </a:r>
            <a:r>
              <a:rPr lang="en-US" sz="3200" dirty="0">
                <a:solidFill>
                  <a:srgbClr val="0000CC"/>
                </a:solidFill>
                <a:latin typeface="Times New Roman" panose="02020603050405020304" pitchFamily="18" charset="0"/>
                <a:cs typeface="Times New Roman" panose="02020603050405020304" pitchFamily="18" charset="0"/>
              </a:rPr>
              <a:t> (5,9%).</a:t>
            </a:r>
          </a:p>
        </p:txBody>
      </p:sp>
      <p:pic>
        <p:nvPicPr>
          <p:cNvPr id="5" name="Picture 4">
            <a:extLst>
              <a:ext uri="{FF2B5EF4-FFF2-40B4-BE49-F238E27FC236}">
                <a16:creationId xmlns:a16="http://schemas.microsoft.com/office/drawing/2014/main" id="{EA9EADC6-E86B-4CFE-A131-F66AD90BD44A}"/>
              </a:ext>
            </a:extLst>
          </p:cNvPr>
          <p:cNvPicPr>
            <a:picLocks noChangeAspect="1"/>
          </p:cNvPicPr>
          <p:nvPr/>
        </p:nvPicPr>
        <p:blipFill>
          <a:blip r:embed="rId3"/>
          <a:stretch>
            <a:fillRect/>
          </a:stretch>
        </p:blipFill>
        <p:spPr>
          <a:xfrm>
            <a:off x="11076247" y="0"/>
            <a:ext cx="1115753" cy="981648"/>
          </a:xfrm>
          <a:prstGeom prst="rect">
            <a:avLst/>
          </a:prstGeom>
        </p:spPr>
      </p:pic>
    </p:spTree>
    <p:extLst>
      <p:ext uri="{BB962C8B-B14F-4D97-AF65-F5344CB8AC3E}">
        <p14:creationId xmlns:p14="http://schemas.microsoft.com/office/powerpoint/2010/main" val="2391725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dirty="0">
                <a:solidFill>
                  <a:srgbClr val="FF00FF"/>
                </a:solidFill>
              </a:rPr>
              <a:t>Về </a:t>
            </a:r>
            <a:r>
              <a:rPr lang="vi-VN" sz="3600" b="1" dirty="0" smtClean="0">
                <a:solidFill>
                  <a:srgbClr val="FF00FF"/>
                </a:solidFill>
              </a:rPr>
              <a:t>nhà</a:t>
            </a:r>
            <a:r>
              <a:rPr lang="en-US" sz="3600" b="1" dirty="0">
                <a:solidFill>
                  <a:srgbClr val="FF00FF"/>
                </a:solidFill>
              </a:rPr>
              <a:t> </a:t>
            </a:r>
            <a:r>
              <a:rPr lang="en-US" sz="3600" b="1" dirty="0" err="1" smtClean="0">
                <a:solidFill>
                  <a:srgbClr val="FF00FF"/>
                </a:solidFill>
              </a:rPr>
              <a:t>hoàn</a:t>
            </a:r>
            <a:r>
              <a:rPr lang="en-US" sz="3600" b="1" dirty="0" smtClean="0">
                <a:solidFill>
                  <a:srgbClr val="FF00FF"/>
                </a:solidFill>
              </a:rPr>
              <a:t> </a:t>
            </a:r>
            <a:r>
              <a:rPr lang="en-US" sz="3600" b="1" dirty="0" err="1" smtClean="0">
                <a:solidFill>
                  <a:srgbClr val="FF00FF"/>
                </a:solidFill>
              </a:rPr>
              <a:t>thành</a:t>
            </a:r>
            <a:r>
              <a:rPr lang="en-US" sz="3600" b="1" dirty="0" smtClean="0">
                <a:solidFill>
                  <a:srgbClr val="FF00FF"/>
                </a:solidFill>
              </a:rPr>
              <a:t> </a:t>
            </a:r>
            <a:r>
              <a:rPr lang="en-US" sz="3600" b="1" dirty="0" err="1" smtClean="0">
                <a:solidFill>
                  <a:srgbClr val="FF00FF"/>
                </a:solidFill>
              </a:rPr>
              <a:t>bài</a:t>
            </a:r>
            <a:r>
              <a:rPr lang="en-US" sz="3600" b="1" dirty="0" smtClean="0">
                <a:solidFill>
                  <a:srgbClr val="FF00FF"/>
                </a:solidFill>
              </a:rPr>
              <a:t> </a:t>
            </a:r>
            <a:r>
              <a:rPr lang="en-US" sz="3600" b="1" dirty="0" err="1" smtClean="0">
                <a:solidFill>
                  <a:srgbClr val="FF00FF"/>
                </a:solidFill>
              </a:rPr>
              <a:t>tập</a:t>
            </a:r>
            <a:r>
              <a:rPr lang="en-US" sz="3600" b="1" dirty="0" smtClean="0">
                <a:solidFill>
                  <a:srgbClr val="FF00FF"/>
                </a:solidFill>
              </a:rPr>
              <a:t> </a:t>
            </a:r>
            <a:r>
              <a:rPr lang="en-US" sz="3600" b="1" dirty="0" err="1" smtClean="0">
                <a:solidFill>
                  <a:srgbClr val="FF00FF"/>
                </a:solidFill>
              </a:rPr>
              <a:t>vận</a:t>
            </a:r>
            <a:r>
              <a:rPr lang="en-US" sz="3600" b="1" dirty="0" smtClean="0">
                <a:solidFill>
                  <a:srgbClr val="FF00FF"/>
                </a:solidFill>
              </a:rPr>
              <a:t> </a:t>
            </a:r>
            <a:r>
              <a:rPr lang="en-US" sz="3600" b="1" dirty="0" err="1" smtClean="0">
                <a:solidFill>
                  <a:srgbClr val="FF00FF"/>
                </a:solidFill>
              </a:rPr>
              <a:t>dụng</a:t>
            </a:r>
            <a:r>
              <a:rPr lang="en-US" sz="3600" b="1" dirty="0" smtClean="0">
                <a:solidFill>
                  <a:srgbClr val="FF00FF"/>
                </a:solidFill>
              </a:rPr>
              <a:t>.</a:t>
            </a:r>
            <a:endParaRPr lang="en-US" sz="3600" b="1" dirty="0">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bài</a:t>
            </a:r>
            <a:r>
              <a:rPr lang="en-US" sz="3600" b="1" dirty="0" smtClean="0">
                <a:solidFill>
                  <a:srgbClr val="3399FF"/>
                </a:solidFill>
                <a:latin typeface="Arial" pitchFamily="34" charset="0"/>
                <a:cs typeface="Arial" pitchFamily="34" charset="0"/>
              </a:rPr>
              <a:t> 5: </a:t>
            </a:r>
            <a:r>
              <a:rPr lang="en-US" sz="3600" b="1" dirty="0" err="1" smtClean="0">
                <a:solidFill>
                  <a:srgbClr val="3399FF"/>
                </a:solidFill>
                <a:latin typeface="Arial" pitchFamily="34" charset="0"/>
                <a:cs typeface="Arial" pitchFamily="34" charset="0"/>
              </a:rPr>
              <a:t>Thiên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nhiên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Châu</a:t>
            </a:r>
            <a:r>
              <a:rPr lang="en-US" sz="3600" b="1" smtClean="0">
                <a:solidFill>
                  <a:srgbClr val="3399FF"/>
                </a:solidFill>
                <a:latin typeface="Arial" pitchFamily="34" charset="0"/>
                <a:cs typeface="Arial" pitchFamily="34" charset="0"/>
              </a:rPr>
              <a:t>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85911" y="1744837"/>
            <a:ext cx="11779895" cy="1200329"/>
          </a:xfrm>
          <a:prstGeom prst="rect">
            <a:avLst/>
          </a:prstGeom>
          <a:noFill/>
          <a:ln>
            <a:solidFill>
              <a:srgbClr val="00B050"/>
            </a:solidFill>
            <a:prstDash val="sysDash"/>
          </a:ln>
        </p:spPr>
        <p:txBody>
          <a:bodyPr wrap="square" rtlCol="0">
            <a:spAutoFit/>
          </a:bodyPr>
          <a:lstStyle/>
          <a:p>
            <a:pPr algn="ctr"/>
            <a:r>
              <a:rPr lang="vi-VN" sz="3600" dirty="0">
                <a:solidFill>
                  <a:srgbClr val="0000CC"/>
                </a:solidFill>
                <a:latin typeface="+mj-lt"/>
              </a:rPr>
              <a:t>Sưu tầm và giới thiệu với bạn bè về hình ảnh những sản phẩm của Việt Nam xuất khẩu đến Liên minh châu Âu.</a:t>
            </a:r>
            <a:endParaRPr lang="en-US" sz="3600" b="1" dirty="0">
              <a:solidFill>
                <a:srgbClr val="0000CC"/>
              </a:solidFill>
              <a:latin typeface="+mj-lt"/>
              <a:cs typeface="Arial" panose="020B0604020202020204" pitchFamily="34" charset="0"/>
            </a:endParaRP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9" name="Picture 4" descr="EU phê chuẩn các hiệp định thương mại, đầu tư với Việt Nam - VietNamNet">
            <a:extLst>
              <a:ext uri="{FF2B5EF4-FFF2-40B4-BE49-F238E27FC236}">
                <a16:creationId xmlns:a16="http://schemas.microsoft.com/office/drawing/2014/main" id="{DC060D2C-F9F3-4C33-960D-76C7DB190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321" y="238576"/>
            <a:ext cx="2368274" cy="15505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ầu tư của EU vào Việt Nam như thế nào?">
            <a:extLst>
              <a:ext uri="{FF2B5EF4-FFF2-40B4-BE49-F238E27FC236}">
                <a16:creationId xmlns:a16="http://schemas.microsoft.com/office/drawing/2014/main" id="{2A6B8B01-93C6-49E4-BFF6-D95C0BDE4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18" y="156201"/>
            <a:ext cx="2368274" cy="16328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4F05257-0D62-4CEF-AB50-525EA4EF5189}"/>
              </a:ext>
            </a:extLst>
          </p:cNvPr>
          <p:cNvGrpSpPr/>
          <p:nvPr/>
        </p:nvGrpSpPr>
        <p:grpSpPr>
          <a:xfrm>
            <a:off x="185911" y="3276511"/>
            <a:ext cx="11820178" cy="2702445"/>
            <a:chOff x="185911" y="3276511"/>
            <a:chExt cx="11820178" cy="2702445"/>
          </a:xfrm>
        </p:grpSpPr>
        <p:pic>
          <p:nvPicPr>
            <p:cNvPr id="2" name="Picture 1">
              <a:extLst>
                <a:ext uri="{FF2B5EF4-FFF2-40B4-BE49-F238E27FC236}">
                  <a16:creationId xmlns:a16="http://schemas.microsoft.com/office/drawing/2014/main" id="{2AA9664E-0F32-4D3B-AA91-7C13709EF491}"/>
                </a:ext>
              </a:extLst>
            </p:cNvPr>
            <p:cNvPicPr>
              <a:picLocks noChangeAspect="1"/>
            </p:cNvPicPr>
            <p:nvPr/>
          </p:nvPicPr>
          <p:blipFill>
            <a:blip r:embed="rId5"/>
            <a:stretch>
              <a:fillRect/>
            </a:stretch>
          </p:blipFill>
          <p:spPr>
            <a:xfrm>
              <a:off x="185911" y="3318739"/>
              <a:ext cx="3943201" cy="2617989"/>
            </a:xfrm>
            <a:prstGeom prst="rect">
              <a:avLst/>
            </a:prstGeom>
          </p:spPr>
        </p:pic>
        <p:pic>
          <p:nvPicPr>
            <p:cNvPr id="3" name="Picture 2">
              <a:extLst>
                <a:ext uri="{FF2B5EF4-FFF2-40B4-BE49-F238E27FC236}">
                  <a16:creationId xmlns:a16="http://schemas.microsoft.com/office/drawing/2014/main" id="{8E997BC5-8F87-423B-BC7C-AA0797A70C9F}"/>
                </a:ext>
              </a:extLst>
            </p:cNvPr>
            <p:cNvPicPr>
              <a:picLocks noChangeAspect="1"/>
            </p:cNvPicPr>
            <p:nvPr/>
          </p:nvPicPr>
          <p:blipFill>
            <a:blip r:embed="rId6"/>
            <a:stretch>
              <a:fillRect/>
            </a:stretch>
          </p:blipFill>
          <p:spPr>
            <a:xfrm>
              <a:off x="4262171" y="3276511"/>
              <a:ext cx="4058494" cy="2702445"/>
            </a:xfrm>
            <a:prstGeom prst="rect">
              <a:avLst/>
            </a:prstGeom>
          </p:spPr>
        </p:pic>
        <p:pic>
          <p:nvPicPr>
            <p:cNvPr id="5" name="Picture 4">
              <a:extLst>
                <a:ext uri="{FF2B5EF4-FFF2-40B4-BE49-F238E27FC236}">
                  <a16:creationId xmlns:a16="http://schemas.microsoft.com/office/drawing/2014/main" id="{7AB35F63-C31E-41EA-80FD-D46B348C7A7F}"/>
                </a:ext>
              </a:extLst>
            </p:cNvPr>
            <p:cNvPicPr>
              <a:picLocks noChangeAspect="1"/>
            </p:cNvPicPr>
            <p:nvPr/>
          </p:nvPicPr>
          <p:blipFill>
            <a:blip r:embed="rId7"/>
            <a:stretch>
              <a:fillRect/>
            </a:stretch>
          </p:blipFill>
          <p:spPr>
            <a:xfrm>
              <a:off x="8453725" y="3276511"/>
              <a:ext cx="3552364" cy="2702444"/>
            </a:xfrm>
            <a:prstGeom prst="rect">
              <a:avLst/>
            </a:prstGeom>
          </p:spPr>
        </p:pic>
      </p:grpSp>
    </p:spTree>
    <p:extLst>
      <p:ext uri="{BB962C8B-B14F-4D97-AF65-F5344CB8AC3E}">
        <p14:creationId xmlns:p14="http://schemas.microsoft.com/office/powerpoint/2010/main" val="1974902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14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diagram, application&#10;&#10;Description automatically generated">
            <a:extLst>
              <a:ext uri="{FF2B5EF4-FFF2-40B4-BE49-F238E27FC236}">
                <a16:creationId xmlns:a16="http://schemas.microsoft.com/office/drawing/2014/main"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8417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a16="http://schemas.microsoft.com/office/drawing/2014/main"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a16="http://schemas.microsoft.com/office/drawing/2014/main"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a16="http://schemas.microsoft.com/office/drawing/2014/main"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a16="http://schemas.microsoft.com/office/drawing/2014/main"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a16="http://schemas.microsoft.com/office/drawing/2014/main"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pic>
        <p:nvPicPr>
          <p:cNvPr id="20" name="Picture 19">
            <a:extLst>
              <a:ext uri="{FF2B5EF4-FFF2-40B4-BE49-F238E27FC236}">
                <a16:creationId xmlns:a16="http://schemas.microsoft.com/office/drawing/2014/main" id="{8F648BE4-571C-4DB7-9E74-FBAFBBDBD045}"/>
              </a:ext>
            </a:extLst>
          </p:cNvPr>
          <p:cNvPicPr>
            <a:picLocks noChangeAspect="1"/>
          </p:cNvPicPr>
          <p:nvPr/>
        </p:nvPicPr>
        <p:blipFill>
          <a:blip r:embed="rId3"/>
          <a:stretch>
            <a:fillRect/>
          </a:stretch>
        </p:blipFill>
        <p:spPr>
          <a:xfrm>
            <a:off x="10991554" y="96761"/>
            <a:ext cx="1115753" cy="981648"/>
          </a:xfrm>
          <a:prstGeom prst="rect">
            <a:avLst/>
          </a:prstGeom>
        </p:spPr>
      </p:pic>
      <p:pic>
        <p:nvPicPr>
          <p:cNvPr id="21" name="Picture 20">
            <a:extLst>
              <a:ext uri="{FF2B5EF4-FFF2-40B4-BE49-F238E27FC236}">
                <a16:creationId xmlns:a16="http://schemas.microsoft.com/office/drawing/2014/main" id="{AAE540A7-D1B4-4B38-8599-F29779E986DE}"/>
              </a:ext>
            </a:extLst>
          </p:cNvPr>
          <p:cNvPicPr>
            <a:picLocks noChangeAspect="1"/>
          </p:cNvPicPr>
          <p:nvPr/>
        </p:nvPicPr>
        <p:blipFill>
          <a:blip r:embed="rId4"/>
          <a:stretch>
            <a:fillRect/>
          </a:stretch>
        </p:blipFill>
        <p:spPr>
          <a:xfrm>
            <a:off x="629920" y="2856007"/>
            <a:ext cx="10825254" cy="2275241"/>
          </a:xfrm>
          <a:prstGeom prst="rect">
            <a:avLst/>
          </a:prstGeom>
        </p:spPr>
      </p:pic>
    </p:spTree>
    <p:extLst>
      <p:ext uri="{BB962C8B-B14F-4D97-AF65-F5344CB8AC3E}">
        <p14:creationId xmlns:p14="http://schemas.microsoft.com/office/powerpoint/2010/main" val="1154966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0000CC"/>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quốc gia thành viên: 27 (2020)</a:t>
            </a:r>
            <a:endParaRPr lang="en-US" sz="4000">
              <a:solidFill>
                <a:srgbClr val="0000CC"/>
              </a:solidFill>
            </a:endParaRPr>
          </a:p>
        </p:txBody>
      </p:sp>
      <p:pic>
        <p:nvPicPr>
          <p:cNvPr id="12" name="Picture 11" descr="book9">
            <a:extLst>
              <a:ext uri="{FF2B5EF4-FFF2-40B4-BE49-F238E27FC236}">
                <a16:creationId xmlns:a16="http://schemas.microsoft.com/office/drawing/2014/main" id="{A5C183AB-172F-420D-B2B7-5A2628689B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535ABB6-836A-4AFC-9AED-DCB95CF5930A}"/>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40829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a16="http://schemas.microsoft.com/office/drawing/2014/main"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a16="http://schemas.microsoft.com/office/drawing/2014/main"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a16="http://schemas.microsoft.com/office/drawing/2014/main"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a16="http://schemas.microsoft.com/office/drawing/2014/main"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a16="http://schemas.microsoft.com/office/drawing/2014/main"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a16="http://schemas.microsoft.com/office/drawing/2014/main"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a16="http://schemas.microsoft.com/office/drawing/2014/main"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a16="http://schemas.microsoft.com/office/drawing/2014/main"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a16="http://schemas.microsoft.com/office/drawing/2014/main"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a16="http://schemas.microsoft.com/office/drawing/2014/main"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a16="http://schemas.microsoft.com/office/drawing/2014/main"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a16="http://schemas.microsoft.com/office/drawing/2014/main"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a16="http://schemas.microsoft.com/office/drawing/2014/main"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a16="http://schemas.microsoft.com/office/drawing/2014/main"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a16="http://schemas.microsoft.com/office/drawing/2014/main"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a16="http://schemas.microsoft.com/office/drawing/2014/main"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a16="http://schemas.microsoft.com/office/drawing/2014/main"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a16="http://schemas.microsoft.com/office/drawing/2014/main"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a16="http://schemas.microsoft.com/office/drawing/2014/main"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a16="http://schemas.microsoft.com/office/drawing/2014/main"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a16="http://schemas.microsoft.com/office/drawing/2014/main"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DCCB255A-D02D-4426-A201-497559B29F4C}"/>
              </a:ext>
            </a:extLst>
          </p:cNvPr>
          <p:cNvPicPr>
            <a:picLocks noChangeAspect="1"/>
          </p:cNvPicPr>
          <p:nvPr/>
        </p:nvPicPr>
        <p:blipFill rotWithShape="1">
          <a:blip r:embed="rId3"/>
          <a:srcRect l="9000" t="35851" r="71917" b="32445"/>
          <a:stretch/>
        </p:blipFill>
        <p:spPr>
          <a:xfrm>
            <a:off x="651919" y="4579926"/>
            <a:ext cx="2326640" cy="2174240"/>
          </a:xfrm>
          <a:prstGeom prst="rect">
            <a:avLst/>
          </a:prstGeom>
        </p:spPr>
      </p:pic>
      <p:pic>
        <p:nvPicPr>
          <p:cNvPr id="25" name="Picture 24">
            <a:extLst>
              <a:ext uri="{FF2B5EF4-FFF2-40B4-BE49-F238E27FC236}">
                <a16:creationId xmlns:a16="http://schemas.microsoft.com/office/drawing/2014/main" id="{270DE419-1E7A-4F60-9D53-7C0FE19937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a16="http://schemas.microsoft.com/office/drawing/2014/main"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a16="http://schemas.microsoft.com/office/drawing/2014/main"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a16="http://schemas.microsoft.com/office/drawing/2014/main"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a16="http://schemas.microsoft.com/office/drawing/2014/main"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dirty="0">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dirty="0">
                <a:solidFill>
                  <a:srgbClr val="0033CC"/>
                </a:solidFill>
                <a:latin typeface="+mj-lt"/>
                <a:ea typeface="Times New Roman" panose="02020603050405020304" pitchFamily="18" charset="0"/>
                <a:cs typeface="#9Slide03 Arima Madurai Bold" panose="00000800000000000000" pitchFamily="2" charset="0"/>
              </a:rPr>
              <a:t>Euro</a:t>
            </a:r>
            <a:r>
              <a:rPr lang="vi-VN" sz="2800" dirty="0">
                <a:solidFill>
                  <a:srgbClr val="0033CC"/>
                </a:solidFill>
                <a:latin typeface="+mj-lt"/>
                <a:ea typeface="Times New Roman" panose="02020603050405020304" pitchFamily="18" charset="0"/>
                <a:cs typeface="#9Slide03 Arima Madurai Bold" panose="00000800000000000000" pitchFamily="2" charset="0"/>
              </a:rPr>
              <a:t> là </a:t>
            </a:r>
            <a:r>
              <a:rPr lang="vi-VN" sz="2800" dirty="0">
                <a:solidFill>
                  <a:srgbClr val="FF0000"/>
                </a:solidFill>
                <a:latin typeface="+mj-lt"/>
                <a:ea typeface="Times New Roman" panose="02020603050405020304" pitchFamily="18" charset="0"/>
                <a:cs typeface="#9Slide03 Arima Madurai Bold" panose="00000800000000000000" pitchFamily="2" charset="0"/>
              </a:rPr>
              <a:t>đơn vị tiền tệ </a:t>
            </a:r>
            <a:r>
              <a:rPr lang="vi-VN" sz="2800" dirty="0">
                <a:solidFill>
                  <a:srgbClr val="0033CC"/>
                </a:solidFill>
                <a:latin typeface="+mj-lt"/>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dirty="0">
              <a:latin typeface="+mj-lt"/>
              <a:cs typeface="#9Slide03 Arima Madurai Bold" panose="00000800000000000000" pitchFamily="2" charset="0"/>
            </a:endParaRPr>
          </a:p>
        </p:txBody>
      </p:sp>
      <p:pic>
        <p:nvPicPr>
          <p:cNvPr id="17" name="Picture 16">
            <a:extLst>
              <a:ext uri="{FF2B5EF4-FFF2-40B4-BE49-F238E27FC236}">
                <a16:creationId xmlns:a16="http://schemas.microsoft.com/office/drawing/2014/main" id="{A091A501-64B6-44A6-9D38-48078E91E332}"/>
              </a:ext>
            </a:extLst>
          </p:cNvPr>
          <p:cNvPicPr>
            <a:picLocks noChangeAspect="1"/>
          </p:cNvPicPr>
          <p:nvPr/>
        </p:nvPicPr>
        <p:blipFill>
          <a:blip r:embed="rId5"/>
          <a:stretch>
            <a:fillRect/>
          </a:stretch>
        </p:blipFill>
        <p:spPr>
          <a:xfrm>
            <a:off x="11148405" y="25443"/>
            <a:ext cx="929218" cy="817533"/>
          </a:xfrm>
          <a:prstGeom prst="rect">
            <a:avLst/>
          </a:prstGeom>
        </p:spPr>
      </p:pic>
    </p:spTree>
    <p:extLst>
      <p:ext uri="{BB962C8B-B14F-4D97-AF65-F5344CB8AC3E}">
        <p14:creationId xmlns:p14="http://schemas.microsoft.com/office/powerpoint/2010/main" val="2956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a16="http://schemas.microsoft.com/office/drawing/2014/main"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a16="http://schemas.microsoft.com/office/drawing/2014/main"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a16="http://schemas.microsoft.com/office/drawing/2014/main"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a16="http://schemas.microsoft.com/office/drawing/2014/main"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a16="http://schemas.microsoft.com/office/drawing/2014/main"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a16="http://schemas.microsoft.com/office/drawing/2014/main"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A6AA327-3C2F-4BC5-B9E9-F986A94FD8A9}"/>
              </a:ext>
            </a:extLst>
          </p:cNvPr>
          <p:cNvGrpSpPr/>
          <p:nvPr/>
        </p:nvGrpSpPr>
        <p:grpSpPr>
          <a:xfrm>
            <a:off x="6437879" y="1055468"/>
            <a:ext cx="5818660" cy="5800669"/>
            <a:chOff x="6437879" y="1055468"/>
            <a:chExt cx="5818660" cy="5800669"/>
          </a:xfrm>
        </p:grpSpPr>
        <p:pic>
          <p:nvPicPr>
            <p:cNvPr id="1026" name="Picture 2">
              <a:extLst>
                <a:ext uri="{FF2B5EF4-FFF2-40B4-BE49-F238E27FC236}">
                  <a16:creationId xmlns:a16="http://schemas.microsoft.com/office/drawing/2014/main" id="{145DB03B-7C91-46BF-B77D-BBC85D4C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097" y="1055468"/>
              <a:ext cx="5140139" cy="5613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969224-3282-4CEB-9797-8661CBBA1912}"/>
                </a:ext>
              </a:extLst>
            </p:cNvPr>
            <p:cNvSpPr txBox="1"/>
            <p:nvPr/>
          </p:nvSpPr>
          <p:spPr>
            <a:xfrm>
              <a:off x="6437879" y="6517583"/>
              <a:ext cx="5818660" cy="338554"/>
            </a:xfrm>
            <a:prstGeom prst="rect">
              <a:avLst/>
            </a:prstGeom>
            <a:solidFill>
              <a:schemeClr val="bg1"/>
            </a:solidFill>
          </p:spPr>
          <p:txBody>
            <a:bodyPr wrap="square" rtlCol="0">
              <a:spAutoFit/>
            </a:bodyPr>
            <a:lstStyle/>
            <a:p>
              <a:r>
                <a:rPr lang="vi-VN" sz="1600" dirty="0">
                  <a:solidFill>
                    <a:srgbClr val="0000CC"/>
                  </a:solidFill>
                  <a:latin typeface="+mj-lt"/>
                </a:rPr>
                <a:t>Hình 4. Bản đồ các nước thuộc liên minh </a:t>
              </a:r>
              <a:r>
                <a:rPr lang="vi-VN" sz="1600" dirty="0" smtClean="0">
                  <a:solidFill>
                    <a:srgbClr val="0000CC"/>
                  </a:solidFill>
                  <a:latin typeface="+mj-lt"/>
                </a:rPr>
                <a:t>châu</a:t>
              </a:r>
              <a:r>
                <a:rPr lang="en-US" sz="1600" dirty="0" smtClean="0">
                  <a:solidFill>
                    <a:srgbClr val="0000CC"/>
                  </a:solidFill>
                  <a:latin typeface="+mj-lt"/>
                </a:rPr>
                <a:t> </a:t>
              </a:r>
              <a:r>
                <a:rPr lang="en-US" sz="1600" dirty="0" err="1" smtClean="0">
                  <a:solidFill>
                    <a:srgbClr val="0000CC"/>
                  </a:solidFill>
                  <a:latin typeface="Times New Roman" panose="02020603050405020304" pitchFamily="18" charset="0"/>
                  <a:cs typeface="Times New Roman" panose="02020603050405020304" pitchFamily="18" charset="0"/>
                </a:rPr>
                <a:t>Âu</a:t>
              </a:r>
              <a:r>
                <a:rPr lang="vi-VN" sz="1600" dirty="0" smtClean="0">
                  <a:solidFill>
                    <a:srgbClr val="0000CC"/>
                  </a:solidFill>
                  <a:latin typeface="+mj-lt"/>
                </a:rPr>
                <a:t>,năm </a:t>
              </a:r>
              <a:r>
                <a:rPr lang="vi-VN" sz="1600" dirty="0">
                  <a:solidFill>
                    <a:srgbClr val="0000CC"/>
                  </a:solidFill>
                  <a:latin typeface="+mj-lt"/>
                </a:rPr>
                <a:t>2020</a:t>
              </a:r>
              <a:endParaRPr lang="en-US" sz="1600" dirty="0">
                <a:solidFill>
                  <a:srgbClr val="0000CC"/>
                </a:solidFill>
                <a:latin typeface="+mj-lt"/>
              </a:endParaRPr>
            </a:p>
          </p:txBody>
        </p:sp>
      </p:grpSp>
      <p:pic>
        <p:nvPicPr>
          <p:cNvPr id="19" name="Picture 18">
            <a:extLst>
              <a:ext uri="{FF2B5EF4-FFF2-40B4-BE49-F238E27FC236}">
                <a16:creationId xmlns:a16="http://schemas.microsoft.com/office/drawing/2014/main" id="{BF9671CF-3073-4E9D-A9C7-00420166E6D4}"/>
              </a:ext>
            </a:extLst>
          </p:cNvPr>
          <p:cNvPicPr>
            <a:picLocks noChangeAspect="1"/>
          </p:cNvPicPr>
          <p:nvPr/>
        </p:nvPicPr>
        <p:blipFill rotWithShape="1">
          <a:blip r:embed="rId4"/>
          <a:srcRect l="1527" t="1811" r="889"/>
          <a:stretch/>
        </p:blipFill>
        <p:spPr>
          <a:xfrm>
            <a:off x="5486400" y="1133599"/>
            <a:ext cx="6591223" cy="5360298"/>
          </a:xfrm>
          <a:prstGeom prst="rect">
            <a:avLst/>
          </a:prstGeom>
        </p:spPr>
      </p:pic>
      <p:sp>
        <p:nvSpPr>
          <p:cNvPr id="20" name="Rectangle 19">
            <a:extLst>
              <a:ext uri="{FF2B5EF4-FFF2-40B4-BE49-F238E27FC236}">
                <a16:creationId xmlns:a16="http://schemas.microsoft.com/office/drawing/2014/main" id="{DACC4A5F-E818-461D-8A1F-F76D6828D826}"/>
              </a:ext>
            </a:extLst>
          </p:cNvPr>
          <p:cNvSpPr/>
          <p:nvPr/>
        </p:nvSpPr>
        <p:spPr>
          <a:xfrm>
            <a:off x="231159" y="1133599"/>
            <a:ext cx="5199745" cy="5170646"/>
          </a:xfrm>
          <a:prstGeom prst="rect">
            <a:avLst/>
          </a:prstGeom>
          <a:solidFill>
            <a:schemeClr val="bg1"/>
          </a:solidFill>
          <a:ln>
            <a:solidFill>
              <a:srgbClr val="00B050"/>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331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 hình 60.1 Quá trình mở rộng liên minh châu Âu đến năm 2013:</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20000"/>
              </a:lnSpc>
              <a:spcAft>
                <a:spcPts val="0"/>
              </a:spcAft>
            </a:pPr>
            <a:r>
              <a:rPr lang="vi-VN" sz="32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Nhóm 1: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tô </a:t>
            </a:r>
            <a:r>
              <a:rPr lang="vi-VN" sz="2800" b="1"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màu xanh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các </a:t>
            </a: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nước gia nhập EU năm 1957</a:t>
            </a:r>
            <a:endPar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20000"/>
              </a:lnSpc>
              <a:spcAft>
                <a:spcPts val="0"/>
              </a:spcAft>
            </a:pP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Nhóm 2: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tô</a:t>
            </a:r>
            <a:r>
              <a:rPr lang="vi-VN" sz="2800" b="1" dirty="0" smtClean="0">
                <a:solidFill>
                  <a:srgbClr val="FF3399"/>
                </a:solidFill>
                <a:latin typeface="Times New Roman" panose="02020603050405020304" pitchFamily="18" charset="0"/>
                <a:ea typeface="Cambria" panose="02040503050406030204" pitchFamily="18" charset="0"/>
                <a:cs typeface="Times New Roman" panose="02020603050405020304" pitchFamily="18" charset="0"/>
              </a:rPr>
              <a:t> màu hồng</a:t>
            </a:r>
            <a:r>
              <a:rPr lang="vi-VN" sz="2800" dirty="0" smtClean="0">
                <a:solidFill>
                  <a:srgbClr val="FF3399"/>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các </a:t>
            </a: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nước gia nhập EU từ năm 1973 đến 1981</a:t>
            </a:r>
            <a:endPar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20000"/>
              </a:lnSpc>
              <a:spcAft>
                <a:spcPts val="0"/>
              </a:spcAft>
            </a:pP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Nhóm 3: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tô </a:t>
            </a:r>
            <a:r>
              <a:rPr lang="vi-VN" sz="2800" b="1" dirty="0" smtClean="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màu nâu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các </a:t>
            </a: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nước gia nhập EU từ năm 1986 đến 1995 </a:t>
            </a:r>
            <a:endParaRPr lang="en-US"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endParaRPr>
          </a:p>
          <a:p>
            <a:pPr indent="180340" algn="just">
              <a:lnSpc>
                <a:spcPct val="120000"/>
              </a:lnSpc>
              <a:spcAft>
                <a:spcPts val="0"/>
              </a:spcAft>
            </a:pP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Nhóm 4: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tô </a:t>
            </a:r>
            <a:r>
              <a:rPr lang="vi-VN" sz="2800" b="1" dirty="0" smtClean="0">
                <a:solidFill>
                  <a:schemeClr val="accent2"/>
                </a:solidFill>
                <a:latin typeface="Times New Roman" panose="02020603050405020304" pitchFamily="18" charset="0"/>
                <a:ea typeface="Cambria" panose="02040503050406030204" pitchFamily="18" charset="0"/>
                <a:cs typeface="Times New Roman" panose="02020603050405020304" pitchFamily="18" charset="0"/>
              </a:rPr>
              <a:t>màu cam </a:t>
            </a:r>
            <a:r>
              <a:rPr lang="vi-VN" sz="2800" dirty="0" smtClean="0">
                <a:solidFill>
                  <a:srgbClr val="0000CC"/>
                </a:solidFill>
                <a:latin typeface="Times New Roman" panose="02020603050405020304" pitchFamily="18" charset="0"/>
                <a:ea typeface="Cambria" panose="02040503050406030204" pitchFamily="18" charset="0"/>
                <a:cs typeface="Times New Roman" panose="02020603050405020304" pitchFamily="18" charset="0"/>
              </a:rPr>
              <a:t>các </a:t>
            </a:r>
            <a:r>
              <a:rPr lang="vi-VN" sz="28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nước gia nhập EU năm 2004 đến 2013 </a:t>
            </a:r>
            <a:endParaRPr lang="en-US" sz="28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a16="http://schemas.microsoft.com/office/drawing/2014/main"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a16="http://schemas.microsoft.com/office/drawing/2014/main"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a16="http://schemas.microsoft.com/office/drawing/2014/main"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a16="http://schemas.microsoft.com/office/drawing/2014/main" id="{0F4760E2-3727-445D-9411-904120383740}"/>
              </a:ext>
            </a:extLst>
          </p:cNvPr>
          <p:cNvSpPr/>
          <p:nvPr/>
        </p:nvSpPr>
        <p:spPr>
          <a:xfrm>
            <a:off x="677093" y="6088577"/>
            <a:ext cx="4120231" cy="523220"/>
          </a:xfrm>
          <a:prstGeom prst="rect">
            <a:avLst/>
          </a:prstGeom>
        </p:spPr>
        <p:txBody>
          <a:bodyPr wrap="square">
            <a:spAutoFit/>
          </a:bodyPr>
          <a:lstStyle/>
          <a:p>
            <a:pPr algn="just"/>
            <a:r>
              <a:rPr lang="en-US" sz="2800" b="1" dirty="0">
                <a:solidFill>
                  <a:srgbClr val="2B26F6"/>
                </a:solidFill>
                <a:latin typeface="Times New Roman" panose="02020603050405020304" pitchFamily="18" charset="0"/>
                <a:cs typeface="Times New Roman" panose="02020603050405020304" pitchFamily="18" charset="0"/>
              </a:rPr>
              <a:t>HĐ: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66F1DF6-084E-4DBF-A6E5-E7976D55E2C6}"/>
              </a:ext>
            </a:extLst>
          </p:cNvPr>
          <p:cNvSpPr/>
          <p:nvPr/>
        </p:nvSpPr>
        <p:spPr>
          <a:xfrm>
            <a:off x="9171607" y="6315425"/>
            <a:ext cx="3417946" cy="523220"/>
          </a:xfrm>
          <a:prstGeom prst="rect">
            <a:avLst/>
          </a:prstGeom>
        </p:spPr>
        <p:txBody>
          <a:bodyPr wrap="square">
            <a:spAutoFit/>
          </a:bodyPr>
          <a:lstStyle/>
          <a:p>
            <a:pPr algn="just"/>
            <a:r>
              <a:rPr lang="en-US" sz="2800" b="1" dirty="0" err="1">
                <a:solidFill>
                  <a:srgbClr val="2B26F6"/>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b="1" dirty="0">
                <a:solidFill>
                  <a:srgbClr val="2B26F6"/>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2B26F6"/>
                </a:solidFill>
                <a:latin typeface="Times New Roman" panose="02020603050405020304" pitchFamily="18" charset="0"/>
                <a:ea typeface="Tahoma" panose="020B0604030504040204" pitchFamily="34" charset="0"/>
                <a:cs typeface="Times New Roman" panose="02020603050405020304" pitchFamily="18" charset="0"/>
              </a:rPr>
              <a:t>gian</a:t>
            </a:r>
            <a:r>
              <a:rPr lang="en-US" sz="2800" b="1" dirty="0">
                <a:solidFill>
                  <a:srgbClr val="2B26F6"/>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grpSp>
        <p:nvGrpSpPr>
          <p:cNvPr id="10" name="Group 9">
            <a:extLst>
              <a:ext uri="{FF2B5EF4-FFF2-40B4-BE49-F238E27FC236}">
                <a16:creationId xmlns:a16="http://schemas.microsoft.com/office/drawing/2014/main"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a16="http://schemas.microsoft.com/office/drawing/2014/main"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a16="http://schemas.microsoft.com/office/drawing/2014/main"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a16="http://schemas.microsoft.com/office/drawing/2014/main"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3801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a16="http://schemas.microsoft.com/office/drawing/2014/main"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HS </a:t>
            </a:r>
            <a:r>
              <a:rPr lang="vi-VN"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có thời gian </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r>
              <a:rPr lang="vi-VN"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phút </a:t>
            </a:r>
            <a:r>
              <a:rPr lang="vi-VN"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đọc tài liệu SGK,</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gạch</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chân</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khóa</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alt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trọng</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a:t>
            </a:r>
            <a:r>
              <a:rPr lang="vi-VN"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H</a:t>
            </a:r>
            <a:r>
              <a:rPr lang="vi-VN"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ết thời gian gấp hết SGK lại và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tham</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gia</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trò</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ch</a:t>
            </a:r>
            <a:r>
              <a:rPr lang="vi-VN"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ơ</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i</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hỏi</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nhanh-đáp</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ea typeface="Cambria" panose="02040503050406030204" pitchFamily="18" charset="0"/>
                <a:cs typeface="Times New Roman" panose="02020603050405020304" pitchFamily="18" charset="0"/>
              </a:rPr>
              <a:t>gọn</a:t>
            </a:r>
            <a:r>
              <a:rPr lang="en-US" altLang="en-US" sz="3600" dirty="0">
                <a:solidFill>
                  <a:srgbClr val="0000CC"/>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3600" dirty="0">
              <a:solidFill>
                <a:srgbClr val="0000CC"/>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a16="http://schemas.microsoft.com/office/drawing/2014/main"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dirty="0">
                <a:solidFill>
                  <a:srgbClr val="FFFF00"/>
                </a:solidFill>
                <a:effectLst>
                  <a:outerShdw blurRad="38100" dist="38100" dir="2700000" algn="tl">
                    <a:srgbClr val="000000">
                      <a:alpha val="43137"/>
                    </a:srgbClr>
                  </a:outerShdw>
                </a:effectLst>
              </a:rPr>
              <a:t>Trụ sở chính của </a:t>
            </a:r>
            <a:endParaRPr lang="en-US" sz="4400" b="1" dirty="0">
              <a:solidFill>
                <a:srgbClr val="FFFF00"/>
              </a:solidFill>
              <a:effectLst>
                <a:outerShdw blurRad="38100" dist="38100" dir="2700000" algn="tl">
                  <a:srgbClr val="000000">
                    <a:alpha val="43137"/>
                  </a:srgbClr>
                </a:outerShdw>
              </a:effectLst>
            </a:endParaRPr>
          </a:p>
          <a:p>
            <a:pPr algn="ctr"/>
            <a:r>
              <a:rPr lang="vi-VN" sz="4400" b="1" dirty="0">
                <a:solidFill>
                  <a:srgbClr val="FFFF00"/>
                </a:solidFill>
                <a:effectLst>
                  <a:outerShdw blurRad="38100" dist="38100" dir="2700000" algn="tl">
                    <a:srgbClr val="000000">
                      <a:alpha val="43137"/>
                    </a:srgbClr>
                  </a:outerShdw>
                </a:effectLst>
              </a:rPr>
              <a:t>tổ chức ở đâu?</a:t>
            </a: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dirty="0">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1835</Words>
  <Application>Microsoft Office PowerPoint</Application>
  <PresentationFormat>Widescreen</PresentationFormat>
  <Paragraphs>280</Paragraphs>
  <Slides>42</Slides>
  <Notes>25</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#9Slide03 Arima Madurai Bold</vt:lpstr>
      <vt:lpstr>#9Slide07 SFU Rhythm</vt:lpstr>
      <vt:lpstr>Arial</vt:lpstr>
      <vt:lpstr>Calibri</vt:lpstr>
      <vt:lpstr>Calibri Light</vt:lpstr>
      <vt:lpstr>Cambria</vt:lpstr>
      <vt:lpstr>Kids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50</cp:revision>
  <dcterms:created xsi:type="dcterms:W3CDTF">2022-03-22T14:06:42Z</dcterms:created>
  <dcterms:modified xsi:type="dcterms:W3CDTF">2024-09-25T10:03:12Z</dcterms:modified>
</cp:coreProperties>
</file>