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56" r:id="rId2"/>
    <p:sldId id="266" r:id="rId3"/>
    <p:sldId id="294" r:id="rId4"/>
    <p:sldId id="293" r:id="rId5"/>
    <p:sldId id="297" r:id="rId6"/>
    <p:sldId id="299" r:id="rId7"/>
    <p:sldId id="298" r:id="rId8"/>
    <p:sldId id="300" r:id="rId9"/>
    <p:sldId id="301" r:id="rId10"/>
    <p:sldId id="302" r:id="rId11"/>
    <p:sldId id="306" r:id="rId12"/>
    <p:sldId id="307" r:id="rId13"/>
    <p:sldId id="308" r:id="rId14"/>
    <p:sldId id="309" r:id="rId15"/>
    <p:sldId id="276" r:id="rId16"/>
  </p:sldIdLst>
  <p:sldSz cx="9144000" cy="5143500" type="screen16x9"/>
  <p:notesSz cx="6858000" cy="9144000"/>
  <p:embeddedFontLst>
    <p:embeddedFont>
      <p:font typeface="Bahnschrift SemiBold Condensed" panose="020B0502040204020203" pitchFamily="34" charset="0"/>
      <p:bold r:id="rId18"/>
    </p:embeddedFont>
    <p:embeddedFont>
      <p:font typeface="Arial Rounded MT Bold" panose="020F0704030504030204" pitchFamily="34" charset="0"/>
      <p:regular r:id="rId19"/>
    </p:embeddedFont>
    <p:embeddedFont>
      <p:font typeface="Abel" panose="020B0604020202020204" charset="0"/>
      <p:regular r:id="rId20"/>
    </p:embeddedFont>
    <p:embeddedFont>
      <p:font typeface="Bahnschrift SemiBold SemiConden" panose="020B0502040204020203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 Light" panose="020B0604020202020204" charset="0"/>
      <p:regular r:id="rId26"/>
      <p:bold r:id="rId27"/>
      <p:italic r:id="rId28"/>
      <p:boldItalic r:id="rId29"/>
    </p:embeddedFont>
    <p:embeddedFont>
      <p:font typeface="Open Sans SemiBold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5" autoAdjust="0"/>
    <p:restoredTop sz="96288" autoAdjust="0"/>
  </p:normalViewPr>
  <p:slideViewPr>
    <p:cSldViewPr snapToGrid="0">
      <p:cViewPr varScale="1">
        <p:scale>
          <a:sx n="129" d="100"/>
          <a:sy n="129" d="100"/>
        </p:scale>
        <p:origin x="132" y="510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2f000d42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2f000d42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dishwasher washing machine wireless TV fridge electric fan computer smart clock </a:t>
            </a:r>
          </a:p>
        </p:txBody>
      </p:sp>
    </p:spTree>
    <p:extLst>
      <p:ext uri="{BB962C8B-B14F-4D97-AF65-F5344CB8AC3E}">
        <p14:creationId xmlns:p14="http://schemas.microsoft.com/office/powerpoint/2010/main" val="118763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3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</a:t>
            </a:r>
          </a:p>
          <a:p>
            <a:pPr marL="158750" indent="0">
              <a:buNone/>
            </a:pPr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7803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600118" flipH="1">
            <a:off x="1682245" y="1771522"/>
            <a:ext cx="2374941" cy="205410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843900" y="-7875"/>
            <a:ext cx="5300100" cy="5143500"/>
          </a:xfrm>
          <a:prstGeom prst="snip1Rect">
            <a:avLst>
              <a:gd name="adj" fmla="val 228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201" t="35073" r="15736"/>
          <a:stretch/>
        </p:blipFill>
        <p:spPr>
          <a:xfrm>
            <a:off x="0" y="1819275"/>
            <a:ext cx="7686677" cy="3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391781" y="482025"/>
            <a:ext cx="39612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14081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2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5319033" y="1702945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4"/>
          </p:nvPr>
        </p:nvSpPr>
        <p:spPr>
          <a:xfrm>
            <a:off x="1945321" y="3663184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3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4390050" y="890013"/>
            <a:ext cx="5325450" cy="2189113"/>
            <a:chOff x="4390050" y="661413"/>
            <a:chExt cx="5325450" cy="2189113"/>
          </a:xfrm>
        </p:grpSpPr>
        <p:sp>
          <p:nvSpPr>
            <p:cNvPr id="119" name="Google Shape;119;p20"/>
            <p:cNvSpPr/>
            <p:nvPr/>
          </p:nvSpPr>
          <p:spPr>
            <a:xfrm>
              <a:off x="4390050" y="661413"/>
              <a:ext cx="3317068" cy="2189023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053100" y="661425"/>
              <a:ext cx="3662400" cy="218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/>
          <p:nvPr/>
        </p:nvSpPr>
        <p:spPr>
          <a:xfrm>
            <a:off x="-362925" y="1922925"/>
            <a:ext cx="3317068" cy="2189023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ctrTitle"/>
          </p:nvPr>
        </p:nvSpPr>
        <p:spPr>
          <a:xfrm>
            <a:off x="564500" y="-169579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234221" y="591825"/>
            <a:ext cx="26949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4929425" y="3917896"/>
            <a:ext cx="3000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>
            <a:off x="4404360" y="2066156"/>
            <a:ext cx="3883661" cy="5744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Bahnschrift SemiBold Condensed" panose="020B0502040204020203" pitchFamily="34" charset="0"/>
              </a:rPr>
              <a:t>Lesson 2: A closer look 1</a:t>
            </a:r>
            <a:endParaRPr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151" name="Google Shape;151;p30"/>
          <p:cNvSpPr txBox="1">
            <a:spLocks noGrp="1"/>
          </p:cNvSpPr>
          <p:nvPr>
            <p:ph type="ctrTitle"/>
          </p:nvPr>
        </p:nvSpPr>
        <p:spPr>
          <a:xfrm>
            <a:off x="601980" y="345775"/>
            <a:ext cx="7751001" cy="1782300"/>
          </a:xfrm>
          <a:prstGeom prst="rect">
            <a:avLst/>
          </a:prstGeom>
        </p:spPr>
        <p:txBody>
          <a:bodyPr spcFirstLastPara="1" wrap="square" lIns="91425" tIns="91425" rIns="136650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hnschrift SemiBold SemiConden" panose="020B0502040204020203" pitchFamily="34" charset="0"/>
              </a:rPr>
              <a:t>U</a:t>
            </a:r>
            <a:r>
              <a:rPr lang="en-US" dirty="0">
                <a:latin typeface="Bahnschrift SemiBold SemiConden" panose="020B0502040204020203" pitchFamily="34" charset="0"/>
              </a:rPr>
              <a:t>NIT 10</a:t>
            </a:r>
            <a:br>
              <a:rPr lang="en-US" dirty="0">
                <a:latin typeface="Bahnschrift SemiBold SemiConden" panose="020B0502040204020203" pitchFamily="34" charset="0"/>
              </a:rPr>
            </a:br>
            <a:r>
              <a:rPr lang="en-US" sz="4000" dirty="0">
                <a:latin typeface="Bahnschrift SemiBold SemiConden" panose="020B0502040204020203" pitchFamily="34" charset="0"/>
              </a:rPr>
              <a:t>OUR HOUSES IN THE FUTURE </a:t>
            </a:r>
            <a:endParaRPr dirty="0">
              <a:latin typeface="Bahnschrift SemiBold SemiConden" panose="020B0502040204020203" pitchFamily="34" charset="0"/>
            </a:endParaRPr>
          </a:p>
        </p:txBody>
      </p:sp>
      <p:cxnSp>
        <p:nvCxnSpPr>
          <p:cNvPr id="152" name="Google Shape;152;p30"/>
          <p:cNvCxnSpPr/>
          <p:nvPr/>
        </p:nvCxnSpPr>
        <p:spPr>
          <a:xfrm>
            <a:off x="8135150" y="-47075"/>
            <a:ext cx="0" cy="785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9C71F66-0060-4CCA-BCF1-66150635CA24}"/>
              </a:ext>
            </a:extLst>
          </p:cNvPr>
          <p:cNvSpPr txBox="1">
            <a:spLocks/>
          </p:cNvSpPr>
          <p:nvPr/>
        </p:nvSpPr>
        <p:spPr>
          <a:xfrm>
            <a:off x="243728" y="169757"/>
            <a:ext cx="8797402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 4 (p.40) Listen and repeat the words.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F06EB-8E88-4908-BAE9-DF07C0924B15}"/>
              </a:ext>
            </a:extLst>
          </p:cNvPr>
          <p:cNvSpPr/>
          <p:nvPr/>
        </p:nvSpPr>
        <p:spPr>
          <a:xfrm>
            <a:off x="266588" y="783060"/>
            <a:ext cx="6423660" cy="16972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</a:p>
        </p:txBody>
      </p:sp>
      <p:pic>
        <p:nvPicPr>
          <p:cNvPr id="5" name="B2_25">
            <a:hlinkClick r:id="" action="ppaction://media"/>
            <a:extLst>
              <a:ext uri="{FF2B5EF4-FFF2-40B4-BE49-F238E27FC236}">
                <a16:creationId xmlns:a16="http://schemas.microsoft.com/office/drawing/2014/main" id="{CD5F43DB-A021-4DE9-B08D-45E7B1E2A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290" y="267017"/>
            <a:ext cx="487363" cy="487363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3244737" y="3394252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2. What type of the words are there?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3244737" y="4183892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3. What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stress does the noun fall on?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2754083" y="3807197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2754083" y="4596836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3244737" y="2604612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1. How many syllables in each word are there?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2754083" y="3017557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5F4E27AA-DDC6-48D0-B88D-4789E23CDEA4}"/>
              </a:ext>
            </a:extLst>
          </p:cNvPr>
          <p:cNvSpPr txBox="1">
            <a:spLocks/>
          </p:cNvSpPr>
          <p:nvPr/>
        </p:nvSpPr>
        <p:spPr>
          <a:xfrm>
            <a:off x="243728" y="169757"/>
            <a:ext cx="8797402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+mj-lt"/>
              </a:rPr>
              <a:t>Ex 5 (p.40) Listen and repeat the sentences. Pay attention to the stress of the underlined words.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F742766-D4D5-46E0-BB79-31F8E1AFE2E2}"/>
              </a:ext>
            </a:extLst>
          </p:cNvPr>
          <p:cNvSpPr txBox="1">
            <a:spLocks/>
          </p:cNvSpPr>
          <p:nvPr/>
        </p:nvSpPr>
        <p:spPr>
          <a:xfrm>
            <a:off x="243728" y="798882"/>
            <a:ext cx="8271622" cy="236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0" dirty="0">
                <a:latin typeface="+mj-lt"/>
              </a:rPr>
              <a:t>1.The </a:t>
            </a:r>
            <a:r>
              <a:rPr lang="en-US" sz="2400" u="sng" dirty="0">
                <a:latin typeface="+mj-lt"/>
              </a:rPr>
              <a:t>picture</a:t>
            </a:r>
            <a:r>
              <a:rPr lang="en-US" sz="2400" b="0" dirty="0">
                <a:latin typeface="+mj-lt"/>
              </a:rPr>
              <a:t> is on the wall of the </a:t>
            </a:r>
            <a:r>
              <a:rPr lang="en-US" sz="2400" u="sng" dirty="0">
                <a:latin typeface="+mj-lt"/>
              </a:rPr>
              <a:t>bedroom</a:t>
            </a:r>
            <a:r>
              <a:rPr lang="en-US" sz="24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b="0" dirty="0">
                <a:latin typeface="+mj-lt"/>
              </a:rPr>
              <a:t>2. The </a:t>
            </a:r>
            <a:r>
              <a:rPr lang="en-US" sz="2400" u="sng" dirty="0">
                <a:latin typeface="+mj-lt"/>
              </a:rPr>
              <a:t>robot</a:t>
            </a:r>
            <a:r>
              <a:rPr lang="en-US" sz="2400" b="0" dirty="0">
                <a:latin typeface="+mj-lt"/>
              </a:rPr>
              <a:t> helps me to do the </a:t>
            </a:r>
            <a:r>
              <a:rPr lang="en-US" sz="2400" u="sng" dirty="0">
                <a:latin typeface="+mj-lt"/>
              </a:rPr>
              <a:t>housework</a:t>
            </a:r>
            <a:r>
              <a:rPr lang="en-US" sz="24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b="0" dirty="0">
                <a:latin typeface="+mj-lt"/>
              </a:rPr>
              <a:t>3. There's a very big </a:t>
            </a:r>
            <a:r>
              <a:rPr lang="en-US" sz="2400" u="sng" dirty="0">
                <a:latin typeface="+mj-lt"/>
              </a:rPr>
              <a:t>kitchen</a:t>
            </a:r>
            <a:r>
              <a:rPr lang="en-US" sz="2400" b="0" dirty="0">
                <a:latin typeface="+mj-lt"/>
              </a:rPr>
              <a:t> in the </a:t>
            </a:r>
            <a:r>
              <a:rPr lang="en-US" sz="2400" u="sng" dirty="0">
                <a:latin typeface="+mj-lt"/>
              </a:rPr>
              <a:t>palace</a:t>
            </a:r>
            <a:r>
              <a:rPr lang="en-US" sz="24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b="0" dirty="0">
                <a:latin typeface="+mj-lt"/>
              </a:rPr>
              <a:t>4. Their </a:t>
            </a:r>
            <a:r>
              <a:rPr lang="en-US" sz="2400" u="sng" dirty="0">
                <a:latin typeface="+mj-lt"/>
              </a:rPr>
              <a:t>village</a:t>
            </a:r>
            <a:r>
              <a:rPr lang="en-US" sz="2400" b="0" dirty="0">
                <a:latin typeface="+mj-lt"/>
              </a:rPr>
              <a:t> is in the </a:t>
            </a:r>
            <a:r>
              <a:rPr lang="en-US" sz="2400" u="sng" dirty="0">
                <a:latin typeface="+mj-lt"/>
              </a:rPr>
              <a:t>mountains</a:t>
            </a:r>
            <a:r>
              <a:rPr lang="en-US" sz="2400" b="0" dirty="0">
                <a:latin typeface="+mj-lt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7D9B3-76C6-4AE6-8A1E-8F45B9950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87" y="2484975"/>
            <a:ext cx="3935513" cy="2658525"/>
          </a:xfrm>
          <a:prstGeom prst="rect">
            <a:avLst/>
          </a:prstGeom>
        </p:spPr>
      </p:pic>
      <p:pic>
        <p:nvPicPr>
          <p:cNvPr id="7" name="B2_26">
            <a:hlinkClick r:id="" action="ppaction://media"/>
            <a:extLst>
              <a:ext uri="{FF2B5EF4-FFF2-40B4-BE49-F238E27FC236}">
                <a16:creationId xmlns:a16="http://schemas.microsoft.com/office/drawing/2014/main" id="{86ED3B07-A481-4C12-A48B-2219A9D85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1124" y="56250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00F008-0579-447B-9FA2-5713CD012090}"/>
              </a:ext>
            </a:extLst>
          </p:cNvPr>
          <p:cNvSpPr txBox="1"/>
          <p:nvPr/>
        </p:nvSpPr>
        <p:spPr>
          <a:xfrm>
            <a:off x="1112408" y="958900"/>
            <a:ext cx="121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+mj-lt"/>
              </a:rPr>
              <a:t>pic</a:t>
            </a:r>
            <a:r>
              <a:rPr lang="en-US" sz="2400" b="1" u="sng" dirty="0">
                <a:latin typeface="+mj-lt"/>
              </a:rPr>
              <a:t>ture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C9D03-1649-415D-A081-5DDEAEA4E10B}"/>
              </a:ext>
            </a:extLst>
          </p:cNvPr>
          <p:cNvSpPr txBox="1"/>
          <p:nvPr/>
        </p:nvSpPr>
        <p:spPr>
          <a:xfrm>
            <a:off x="4896225" y="958900"/>
            <a:ext cx="181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bed</a:t>
            </a:r>
            <a:r>
              <a:rPr lang="en-US" sz="2400" b="1" u="sng" dirty="0"/>
              <a:t>room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4DBEA-CD80-4492-A094-BC43AAC678D8}"/>
              </a:ext>
            </a:extLst>
          </p:cNvPr>
          <p:cNvSpPr txBox="1"/>
          <p:nvPr/>
        </p:nvSpPr>
        <p:spPr>
          <a:xfrm>
            <a:off x="1192418" y="1512682"/>
            <a:ext cx="121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ro</a:t>
            </a:r>
            <a:r>
              <a:rPr lang="en-US" sz="2400" b="1" u="sng" dirty="0">
                <a:solidFill>
                  <a:schemeClr val="tx1"/>
                </a:solidFill>
              </a:rPr>
              <a:t>bot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9A361-066A-4E9D-8F89-42AAE9885EF1}"/>
              </a:ext>
            </a:extLst>
          </p:cNvPr>
          <p:cNvSpPr txBox="1"/>
          <p:nvPr/>
        </p:nvSpPr>
        <p:spPr>
          <a:xfrm>
            <a:off x="4642429" y="1512682"/>
            <a:ext cx="223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house</a:t>
            </a:r>
            <a:r>
              <a:rPr lang="en-US" sz="2400" b="1" u="sng" dirty="0">
                <a:solidFill>
                  <a:schemeClr val="tx1"/>
                </a:solidFill>
              </a:rPr>
              <a:t>work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8AFF6-8DB2-4BAE-A389-4033E945CB9E}"/>
              </a:ext>
            </a:extLst>
          </p:cNvPr>
          <p:cNvSpPr txBox="1"/>
          <p:nvPr/>
        </p:nvSpPr>
        <p:spPr>
          <a:xfrm>
            <a:off x="3086100" y="2054353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kit</a:t>
            </a:r>
            <a:r>
              <a:rPr lang="en-US" sz="2400" b="1" u="sng" dirty="0">
                <a:solidFill>
                  <a:schemeClr val="tx1"/>
                </a:solidFill>
              </a:rPr>
              <a:t>chen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1719D-BF31-4C32-944A-4D939B77C63F}"/>
              </a:ext>
            </a:extLst>
          </p:cNvPr>
          <p:cNvSpPr txBox="1"/>
          <p:nvPr/>
        </p:nvSpPr>
        <p:spPr>
          <a:xfrm>
            <a:off x="5057775" y="2054353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pa</a:t>
            </a:r>
            <a:r>
              <a:rPr lang="en-US" sz="2400" b="1" u="sng" dirty="0">
                <a:solidFill>
                  <a:schemeClr val="tx1"/>
                </a:solidFill>
              </a:rPr>
              <a:t>lace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703C7-4225-4550-96E8-436EB333C2AA}"/>
              </a:ext>
            </a:extLst>
          </p:cNvPr>
          <p:cNvSpPr txBox="1"/>
          <p:nvPr/>
        </p:nvSpPr>
        <p:spPr>
          <a:xfrm>
            <a:off x="1360170" y="260604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vil</a:t>
            </a:r>
            <a:r>
              <a:rPr lang="en-US" sz="2400" b="1" u="sng" dirty="0">
                <a:solidFill>
                  <a:schemeClr val="tx1"/>
                </a:solidFill>
              </a:rPr>
              <a:t>lage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15D10-7838-439C-B5B7-47190688AB27}"/>
              </a:ext>
            </a:extLst>
          </p:cNvPr>
          <p:cNvSpPr txBox="1"/>
          <p:nvPr/>
        </p:nvSpPr>
        <p:spPr>
          <a:xfrm>
            <a:off x="3524684" y="2607454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moun</a:t>
            </a:r>
            <a:r>
              <a:rPr lang="en-US" sz="2400" b="1" u="sng" dirty="0">
                <a:solidFill>
                  <a:schemeClr val="tx1"/>
                </a:solidFill>
              </a:rPr>
              <a:t>tains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se3.mm.bing.net/th?id=OIP.OPJwWQkcpcVdU7-mzvaueAHaG3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26" y="1161794"/>
            <a:ext cx="3783777" cy="35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3367" y="50128"/>
            <a:ext cx="3122797" cy="946200"/>
          </a:xfrm>
        </p:spPr>
        <p:txBody>
          <a:bodyPr/>
          <a:lstStyle/>
          <a:p>
            <a:r>
              <a:rPr lang="en-US" sz="5400" dirty="0" smtClean="0">
                <a:latin typeface="Arial Rounded MT Bold" panose="020F0704030504030204" pitchFamily="34" charset="0"/>
              </a:rPr>
              <a:t>RECAP</a:t>
            </a:r>
            <a:endParaRPr 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.pinimg.com/originals/0a/77/22/0a7722b5e8906d30cb634847f91028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7" y="1319958"/>
            <a:ext cx="3331757" cy="31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-389884" y="1762319"/>
            <a:ext cx="526931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they?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-502890" y="2878886"/>
            <a:ext cx="526931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8"/>
          <p:cNvSpPr>
            <a:spLocks noGrp="1"/>
          </p:cNvSpPr>
          <p:nvPr>
            <p:ph type="ctrTitle" idx="2"/>
          </p:nvPr>
        </p:nvSpPr>
        <p:spPr>
          <a:xfrm>
            <a:off x="93367" y="1841689"/>
            <a:ext cx="472168" cy="491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b="1" dirty="0" smtClean="0">
                <a:latin typeface="Arial Rounded MT Bold" panose="020F0704030504030204" pitchFamily="34" charset="0"/>
              </a:rPr>
              <a:t>1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0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se3.mm.bing.net/th?id=OIP.OPJwWQkcpcVdU7-mzvaueAHaG3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8" y="996328"/>
            <a:ext cx="3962435" cy="36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3367" y="50128"/>
            <a:ext cx="3122797" cy="946200"/>
          </a:xfrm>
        </p:spPr>
        <p:txBody>
          <a:bodyPr/>
          <a:lstStyle/>
          <a:p>
            <a:r>
              <a:rPr lang="en-US" sz="5400" dirty="0" smtClean="0">
                <a:latin typeface="Arial Rounded MT Bold" panose="020F0704030504030204" pitchFamily="34" charset="0"/>
              </a:rPr>
              <a:t>RECAP</a:t>
            </a:r>
            <a:endParaRPr 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-389884" y="1762319"/>
            <a:ext cx="526931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they?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-389884" y="2831253"/>
            <a:ext cx="526931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houses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satoytrade.co.za/109215-large_default/poster-types-of-houses-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4829" r="11719" b="5660"/>
          <a:stretch/>
        </p:blipFill>
        <p:spPr bwMode="auto">
          <a:xfrm>
            <a:off x="4926038" y="1086905"/>
            <a:ext cx="3285893" cy="34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8"/>
          <p:cNvSpPr>
            <a:spLocks noGrp="1"/>
          </p:cNvSpPr>
          <p:nvPr>
            <p:ph type="ctrTitle" idx="2"/>
          </p:nvPr>
        </p:nvSpPr>
        <p:spPr>
          <a:xfrm>
            <a:off x="93367" y="1841689"/>
            <a:ext cx="472168" cy="491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b="1" dirty="0" smtClean="0">
                <a:latin typeface="Arial Rounded MT Bold" panose="020F0704030504030204" pitchFamily="34" charset="0"/>
              </a:rPr>
              <a:t>2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3367" y="50128"/>
            <a:ext cx="3122797" cy="946200"/>
          </a:xfrm>
        </p:spPr>
        <p:txBody>
          <a:bodyPr/>
          <a:lstStyle/>
          <a:p>
            <a:r>
              <a:rPr lang="en-US" sz="5400" dirty="0" smtClean="0">
                <a:latin typeface="Arial Rounded MT Bold" panose="020F0704030504030204" pitchFamily="34" charset="0"/>
              </a:rPr>
              <a:t>RECAP</a:t>
            </a:r>
            <a:endParaRPr 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2130292" y="1124858"/>
            <a:ext cx="5269316" cy="51604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Circle the correct answer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829315" y="2086949"/>
            <a:ext cx="3594002" cy="233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Cooker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Icebox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Receive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Blender</a:t>
            </a:r>
            <a:endParaRPr lang="en-US" sz="3600" b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5129968" y="2086949"/>
            <a:ext cx="3156387" cy="233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Island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Cottage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Housework 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Invite </a:t>
            </a:r>
            <a:endParaRPr lang="en-US" sz="3600" b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ctrTitle" idx="2"/>
          </p:nvPr>
        </p:nvSpPr>
        <p:spPr>
          <a:xfrm>
            <a:off x="293862" y="1801654"/>
            <a:ext cx="472168" cy="491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b="1" dirty="0" smtClean="0">
                <a:latin typeface="Arial Rounded MT Bold" panose="020F0704030504030204" pitchFamily="34" charset="0"/>
              </a:rPr>
              <a:t>3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sp>
        <p:nvSpPr>
          <p:cNvPr id="13" name="Title 8"/>
          <p:cNvSpPr>
            <a:spLocks noGrp="1"/>
          </p:cNvSpPr>
          <p:nvPr>
            <p:ph type="ctrTitle" idx="2"/>
          </p:nvPr>
        </p:nvSpPr>
        <p:spPr>
          <a:xfrm>
            <a:off x="4549888" y="1801654"/>
            <a:ext cx="472168" cy="491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600" b="1" dirty="0" smtClean="0">
                <a:latin typeface="Arial Rounded MT Bold" panose="020F0704030504030204" pitchFamily="34" charset="0"/>
              </a:rPr>
              <a:t>4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829315" y="2086949"/>
            <a:ext cx="3594002" cy="2336368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‘Cook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‘Icebox</a:t>
            </a:r>
            <a:endParaRPr lang="en-US" sz="3600" b="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US" sz="3600" b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‘ceive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‘Blen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endParaRPr lang="en-US" sz="3600" b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BB0FF4D-DD7B-4B1D-8762-4C28D2ED76FE}"/>
              </a:ext>
            </a:extLst>
          </p:cNvPr>
          <p:cNvSpPr/>
          <p:nvPr/>
        </p:nvSpPr>
        <p:spPr>
          <a:xfrm>
            <a:off x="882471" y="3348431"/>
            <a:ext cx="429220" cy="435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5129968" y="2086949"/>
            <a:ext cx="3156387" cy="2336368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‘Is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‘Cot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tage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‘House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 </a:t>
            </a:r>
          </a:p>
          <a:p>
            <a:pPr marL="742950" indent="-742950">
              <a:lnSpc>
                <a:spcPts val="4320"/>
              </a:lnSpc>
              <a:buClr>
                <a:schemeClr val="accent6">
                  <a:lumMod val="50000"/>
                </a:schemeClr>
              </a:buClr>
              <a:buSzPct val="90000"/>
              <a:buFont typeface="+mj-lt"/>
              <a:buAutoNum type="alphaUcPeriod"/>
            </a:pPr>
            <a:r>
              <a:rPr lang="en-US" sz="3600" b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3600" b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‘vite</a:t>
            </a:r>
            <a:r>
              <a:rPr lang="en-US" sz="3600" b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B0FF4D-DD7B-4B1D-8762-4C28D2ED76FE}"/>
              </a:ext>
            </a:extLst>
          </p:cNvPr>
          <p:cNvSpPr/>
          <p:nvPr/>
        </p:nvSpPr>
        <p:spPr>
          <a:xfrm>
            <a:off x="5151951" y="3902275"/>
            <a:ext cx="429220" cy="435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0" grpId="0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0"/>
          <p:cNvSpPr/>
          <p:nvPr/>
        </p:nvSpPr>
        <p:spPr>
          <a:xfrm>
            <a:off x="3185575" y="-824722"/>
            <a:ext cx="7314875" cy="4198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p50"/>
          <p:cNvPicPr preferRelativeResize="0"/>
          <p:nvPr/>
        </p:nvPicPr>
        <p:blipFill rotWithShape="1">
          <a:blip r:embed="rId3">
            <a:alphaModFix/>
          </a:blip>
          <a:srcRect l="28994" r="12289"/>
          <a:stretch/>
        </p:blipFill>
        <p:spPr>
          <a:xfrm flipH="1">
            <a:off x="-1" y="111525"/>
            <a:ext cx="4431802" cy="5031974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507108" y="176514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Bahnschrift SemiBold SemiConden" panose="020B0502040204020203" pitchFamily="34" charset="0"/>
              </a:rPr>
              <a:t>THANKS </a:t>
            </a:r>
            <a:endParaRPr sz="6600" dirty="0">
              <a:latin typeface="Bahnschrift SemiBold SemiConden" panose="020B0502040204020203" pitchFamily="34" charset="0"/>
            </a:endParaRPr>
          </a:p>
        </p:txBody>
      </p:sp>
      <p:cxnSp>
        <p:nvCxnSpPr>
          <p:cNvPr id="842" name="Google Shape;842;p50"/>
          <p:cNvCxnSpPr/>
          <p:nvPr/>
        </p:nvCxnSpPr>
        <p:spPr>
          <a:xfrm>
            <a:off x="755125" y="-77125"/>
            <a:ext cx="17100" cy="1125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3" name="Google Shape;843;p50"/>
          <p:cNvSpPr txBox="1">
            <a:spLocks noGrp="1"/>
          </p:cNvSpPr>
          <p:nvPr>
            <p:ph type="subTitle" idx="1"/>
          </p:nvPr>
        </p:nvSpPr>
        <p:spPr>
          <a:xfrm>
            <a:off x="5242860" y="591825"/>
            <a:ext cx="26949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Does anyone have any questions?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44" name="Google Shape;844;p50"/>
          <p:cNvSpPr/>
          <p:nvPr/>
        </p:nvSpPr>
        <p:spPr>
          <a:xfrm>
            <a:off x="6616172" y="2102849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50"/>
          <p:cNvGrpSpPr/>
          <p:nvPr/>
        </p:nvGrpSpPr>
        <p:grpSpPr>
          <a:xfrm>
            <a:off x="7065643" y="2102849"/>
            <a:ext cx="346056" cy="345674"/>
            <a:chOff x="3303268" y="3817349"/>
            <a:chExt cx="346056" cy="345674"/>
          </a:xfrm>
        </p:grpSpPr>
        <p:sp>
          <p:nvSpPr>
            <p:cNvPr id="846" name="Google Shape;846;p50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0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50"/>
          <p:cNvGrpSpPr/>
          <p:nvPr/>
        </p:nvGrpSpPr>
        <p:grpSpPr>
          <a:xfrm>
            <a:off x="7514733" y="2102849"/>
            <a:ext cx="346056" cy="345674"/>
            <a:chOff x="3752358" y="3817349"/>
            <a:chExt cx="346056" cy="345674"/>
          </a:xfrm>
        </p:grpSpPr>
        <p:sp>
          <p:nvSpPr>
            <p:cNvPr id="851" name="Google Shape;851;p50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843;p50"/>
          <p:cNvSpPr txBox="1">
            <a:spLocks/>
          </p:cNvSpPr>
          <p:nvPr/>
        </p:nvSpPr>
        <p:spPr>
          <a:xfrm>
            <a:off x="4936273" y="3512236"/>
            <a:ext cx="3159512" cy="147607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0"/>
          <p:cNvSpPr txBox="1">
            <a:spLocks noGrp="1"/>
          </p:cNvSpPr>
          <p:nvPr>
            <p:ph type="ctrTitle"/>
          </p:nvPr>
        </p:nvSpPr>
        <p:spPr>
          <a:xfrm>
            <a:off x="805239" y="142245"/>
            <a:ext cx="564554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 b="0" dirty="0"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</a:t>
            </a:r>
            <a:r>
              <a:rPr lang="en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8" name="Google Shape;618;p40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9" name="Google Shape;619;p40"/>
          <p:cNvSpPr txBox="1">
            <a:spLocks noGrp="1"/>
          </p:cNvSpPr>
          <p:nvPr>
            <p:ph type="subTitle" idx="4"/>
          </p:nvPr>
        </p:nvSpPr>
        <p:spPr>
          <a:xfrm>
            <a:off x="297180" y="3663184"/>
            <a:ext cx="3529441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pronounce the two-syllable words correctly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Google Shape;620;p40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1" name="Google Shape;621;p40"/>
          <p:cNvSpPr txBox="1">
            <a:spLocks noGrp="1"/>
          </p:cNvSpPr>
          <p:nvPr>
            <p:ph type="subTitle" idx="1"/>
          </p:nvPr>
        </p:nvSpPr>
        <p:spPr>
          <a:xfrm>
            <a:off x="5319032" y="1765543"/>
            <a:ext cx="3824967" cy="1049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the words related to types of houses and appliances in the house;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2" name="Google Shape;622;p40"/>
          <p:cNvPicPr preferRelativeResize="0"/>
          <p:nvPr/>
        </p:nvPicPr>
        <p:blipFill rotWithShape="1">
          <a:blip r:embed="rId3">
            <a:alphaModFix/>
          </a:blip>
          <a:srcRect t="20109" b="20109"/>
          <a:stretch/>
        </p:blipFill>
        <p:spPr>
          <a:xfrm flipH="1">
            <a:off x="4572000" y="2955025"/>
            <a:ext cx="4572000" cy="1708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3" name="Google Shape;623;p40"/>
          <p:cNvPicPr preferRelativeResize="0"/>
          <p:nvPr/>
        </p:nvPicPr>
        <p:blipFill rotWithShape="1">
          <a:blip r:embed="rId4">
            <a:alphaModFix/>
          </a:blip>
          <a:srcRect t="20109" b="20109"/>
          <a:stretch/>
        </p:blipFill>
        <p:spPr>
          <a:xfrm rot="10800000" flipH="1">
            <a:off x="0" y="1317950"/>
            <a:ext cx="4572000" cy="1708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624" name="Google Shape;624;p40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Google Shape;625;p40"/>
          <p:cNvCxnSpPr/>
          <p:nvPr/>
        </p:nvCxnSpPr>
        <p:spPr>
          <a:xfrm rot="10800000">
            <a:off x="3728328" y="1765550"/>
            <a:ext cx="2219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6" name="Google Shape;626;p40"/>
          <p:cNvCxnSpPr/>
          <p:nvPr/>
        </p:nvCxnSpPr>
        <p:spPr>
          <a:xfrm>
            <a:off x="3278950" y="3725438"/>
            <a:ext cx="2140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/>
      <p:bldP spid="619" grpId="0" build="p"/>
      <p:bldP spid="620" grpId="0"/>
      <p:bldP spid="62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8923E9-B0BA-43A8-8ABB-2F0C8DE1F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807" y="2098650"/>
            <a:ext cx="5218824" cy="946200"/>
          </a:xfrm>
        </p:spPr>
        <p:txBody>
          <a:bodyPr/>
          <a:lstStyle/>
          <a:p>
            <a:r>
              <a:rPr lang="en-US" sz="7200" dirty="0">
                <a:latin typeface="Bahnschrift SemiBold SemiConden" panose="020B0502040204020203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867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6">
            <a:extLst>
              <a:ext uri="{FF2B5EF4-FFF2-40B4-BE49-F238E27FC236}">
                <a16:creationId xmlns:a16="http://schemas.microsoft.com/office/drawing/2014/main" id="{2BEF00AE-D319-4C57-838C-5C9FD39970CD}"/>
              </a:ext>
            </a:extLst>
          </p:cNvPr>
          <p:cNvSpPr txBox="1">
            <a:spLocks/>
          </p:cNvSpPr>
          <p:nvPr/>
        </p:nvSpPr>
        <p:spPr>
          <a:xfrm>
            <a:off x="117604" y="-13123"/>
            <a:ext cx="7877641" cy="48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+mj-lt"/>
              </a:rPr>
              <a:t>Can you name these appliances in the house?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F57FB2-EED5-4C64-B051-8A84D8867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54" y="-5818"/>
            <a:ext cx="6331343" cy="487363"/>
          </a:xfrm>
        </p:spPr>
        <p:txBody>
          <a:bodyPr/>
          <a:lstStyle/>
          <a:p>
            <a:r>
              <a:rPr lang="en-US" dirty="0">
                <a:latin typeface="+mj-lt"/>
              </a:rPr>
              <a:t>Listen and circle the appliances in the house. </a:t>
            </a:r>
          </a:p>
        </p:txBody>
      </p:sp>
      <p:pic>
        <p:nvPicPr>
          <p:cNvPr id="8" name="B2_24">
            <a:hlinkClick r:id="" action="ppaction://media"/>
            <a:extLst>
              <a:ext uri="{FF2B5EF4-FFF2-40B4-BE49-F238E27FC236}">
                <a16:creationId xmlns:a16="http://schemas.microsoft.com/office/drawing/2014/main" id="{E9F9531B-CEDC-4C49-811F-C8C2E2A5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338" y="128063"/>
            <a:ext cx="487363" cy="487363"/>
          </a:xfrm>
          <a:prstGeom prst="rect">
            <a:avLst/>
          </a:prstGeom>
        </p:spPr>
      </p:pic>
      <p:pic>
        <p:nvPicPr>
          <p:cNvPr id="1026" name="Picture 2" descr="Cooking Ranges Gas Stove Wood Stoves PNG, Clipart, Artwork, Brenner, Clip  Art, Cooker, Cooking Free PNG">
            <a:extLst>
              <a:ext uri="{FF2B5EF4-FFF2-40B4-BE49-F238E27FC236}">
                <a16:creationId xmlns:a16="http://schemas.microsoft.com/office/drawing/2014/main" id="{2E26483C-358E-44B7-B926-066A53B5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4" b="96987" l="4808" r="96154">
                        <a14:foregroundMark x1="32967" y1="40172" x2="32967" y2="40172"/>
                        <a14:foregroundMark x1="32967" y1="40316" x2="32967" y2="40316"/>
                        <a14:foregroundMark x1="32967" y1="40316" x2="32967" y2="40316"/>
                        <a14:foregroundMark x1="36126" y1="35725" x2="36126" y2="35725"/>
                        <a14:foregroundMark x1="36126" y1="35725" x2="36126" y2="35725"/>
                        <a14:foregroundMark x1="36126" y1="35725" x2="36126" y2="35725"/>
                        <a14:foregroundMark x1="36951" y1="26973" x2="36951" y2="26973"/>
                        <a14:foregroundMark x1="36951" y1="26973" x2="36951" y2="26973"/>
                        <a14:foregroundMark x1="36951" y1="26973" x2="36951" y2="26973"/>
                        <a14:foregroundMark x1="41896" y1="23242" x2="41896" y2="23242"/>
                        <a14:foregroundMark x1="41896" y1="23242" x2="41896" y2="23242"/>
                        <a14:foregroundMark x1="41896" y1="23242" x2="40659" y2="34433"/>
                        <a14:foregroundMark x1="40659" y1="34433" x2="34753" y2="18938"/>
                        <a14:foregroundMark x1="34753" y1="18938" x2="26648" y2="68867"/>
                        <a14:foregroundMark x1="26648" y1="68867" x2="19505" y2="49354"/>
                        <a14:foregroundMark x1="19505" y1="49354" x2="21016" y2="75610"/>
                        <a14:foregroundMark x1="21016" y1="75610" x2="21016" y2="75610"/>
                        <a14:foregroundMark x1="58929" y1="55667" x2="57280" y2="70014"/>
                        <a14:foregroundMark x1="57280" y1="70014" x2="38462" y2="49354"/>
                        <a14:foregroundMark x1="38462" y1="49354" x2="51648" y2="65997"/>
                        <a14:foregroundMark x1="51648" y1="65997" x2="61951" y2="54519"/>
                        <a14:foregroundMark x1="61951" y1="54519" x2="39423" y2="44046"/>
                        <a14:foregroundMark x1="39423" y1="44046" x2="49588" y2="68867"/>
                        <a14:foregroundMark x1="49588" y1="68867" x2="27610" y2="42037"/>
                        <a14:foregroundMark x1="27610" y1="42037" x2="38187" y2="73171"/>
                        <a14:foregroundMark x1="38187" y1="73171" x2="21016" y2="77762"/>
                        <a14:foregroundMark x1="21016" y1="77762" x2="11126" y2="74319"/>
                        <a14:foregroundMark x1="11126" y1="74319" x2="11264" y2="74032"/>
                        <a14:foregroundMark x1="11126" y1="72597" x2="11126" y2="72597"/>
                        <a14:foregroundMark x1="11126" y1="72597" x2="11126" y2="72597"/>
                        <a14:foregroundMark x1="10852" y1="70588" x2="15797" y2="36155"/>
                        <a14:foregroundMark x1="15797" y1="36155" x2="10302" y2="45194"/>
                        <a14:foregroundMark x1="10302" y1="45194" x2="8104" y2="10904"/>
                        <a14:foregroundMark x1="962" y1="11765" x2="2477" y2="37835"/>
                        <a14:foregroundMark x1="5711" y1="83468" x2="8242" y2="86801"/>
                        <a14:foregroundMark x1="42445" y1="51937" x2="42445" y2="51937"/>
                        <a14:foregroundMark x1="42445" y1="51937" x2="42445" y2="51937"/>
                        <a14:foregroundMark x1="89973" y1="36011" x2="88736" y2="72310"/>
                        <a14:foregroundMark x1="84203" y1="37159" x2="77060" y2="74319"/>
                        <a14:foregroundMark x1="59478" y1="37446" x2="69231" y2="81923"/>
                        <a14:foregroundMark x1="69231" y1="81923" x2="69231" y2="80344"/>
                        <a14:foregroundMark x1="75000" y1="52654" x2="78159" y2="80631"/>
                        <a14:foregroundMark x1="96291" y1="41176" x2="93681" y2="78766"/>
                        <a14:foregroundMark x1="95742" y1="41320" x2="88462" y2="79340"/>
                        <a14:foregroundMark x1="39560" y1="10760" x2="70742" y2="26686"/>
                        <a14:foregroundMark x1="55632" y1="717" x2="61538" y2="19512"/>
                        <a14:foregroundMark x1="57280" y1="9326" x2="84890" y2="12626"/>
                        <a14:foregroundMark x1="84890" y1="12626" x2="86538" y2="12482"/>
                        <a14:foregroundMark x1="8326" y1="79859" x2="11401" y2="85796"/>
                        <a14:foregroundMark x1="11401" y1="85796" x2="20055" y2="89527"/>
                        <a14:foregroundMark x1="20055" y1="89527" x2="41758" y2="92109"/>
                        <a14:foregroundMark x1="41758" y1="92109" x2="49725" y2="97704"/>
                        <a14:foregroundMark x1="49725" y1="97704" x2="61538" y2="96557"/>
                        <a14:foregroundMark x1="61538" y1="96557" x2="70055" y2="93257"/>
                        <a14:foregroundMark x1="70055" y1="93257" x2="70330" y2="92683"/>
                        <a14:foregroundMark x1="43956" y1="96987" x2="57692" y2="96413"/>
                        <a14:backgroundMark x1="1923" y1="37877" x2="4945" y2="81779"/>
                        <a14:backgroundMark x1="4945" y1="81779" x2="5632" y2="83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3" y="651503"/>
            <a:ext cx="1402129" cy="13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rm Wash | Words, Words, Words">
            <a:extLst>
              <a:ext uri="{FF2B5EF4-FFF2-40B4-BE49-F238E27FC236}">
                <a16:creationId xmlns:a16="http://schemas.microsoft.com/office/drawing/2014/main" id="{C5580D0F-0201-40F4-9579-314DCF881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0" b="96813" l="10000" r="92625">
                        <a14:foregroundMark x1="27938" y1="11438" x2="27938" y2="11438"/>
                        <a14:foregroundMark x1="27938" y1="11438" x2="27938" y2="11438"/>
                        <a14:foregroundMark x1="25125" y1="6875" x2="25125" y2="6875"/>
                        <a14:foregroundMark x1="25125" y1="6875" x2="25125" y2="6875"/>
                        <a14:foregroundMark x1="25125" y1="6875" x2="25125" y2="6875"/>
                        <a14:foregroundMark x1="41250" y1="8875" x2="46375" y2="10563"/>
                        <a14:foregroundMark x1="58000" y1="10563" x2="58000" y2="10563"/>
                        <a14:foregroundMark x1="58313" y1="10875" x2="58313" y2="10875"/>
                        <a14:foregroundMark x1="59125" y1="11438" x2="77563" y2="18250"/>
                        <a14:foregroundMark x1="77563" y1="18250" x2="75313" y2="17375"/>
                        <a14:foregroundMark x1="26250" y1="11125" x2="26250" y2="11125"/>
                        <a14:foregroundMark x1="26250" y1="11125" x2="26250" y2="11125"/>
                        <a14:foregroundMark x1="49250" y1="34688" x2="49250" y2="34688"/>
                        <a14:foregroundMark x1="49250" y1="34688" x2="43563" y2="40375"/>
                        <a14:foregroundMark x1="36750" y1="29313" x2="57063" y2="73000"/>
                        <a14:foregroundMark x1="57063" y1="73000" x2="71375" y2="54375"/>
                        <a14:foregroundMark x1="71375" y1="54375" x2="70813" y2="79375"/>
                        <a14:foregroundMark x1="70813" y1="79375" x2="45500" y2="85625"/>
                        <a14:foregroundMark x1="45500" y1="85625" x2="23313" y2="81125"/>
                        <a14:foregroundMark x1="23313" y1="81125" x2="22563" y2="81188"/>
                        <a14:foregroundMark x1="12625" y1="74688" x2="12625" y2="74688"/>
                        <a14:foregroundMark x1="12625" y1="74688" x2="12625" y2="74688"/>
                        <a14:foregroundMark x1="12625" y1="74688" x2="12625" y2="74688"/>
                        <a14:foregroundMark x1="10938" y1="74125" x2="17438" y2="38938"/>
                        <a14:foregroundMark x1="11188" y1="33813" x2="11188" y2="33813"/>
                        <a14:foregroundMark x1="10625" y1="33813" x2="10625" y2="33813"/>
                        <a14:foregroundMark x1="10625" y1="33813" x2="10625" y2="33813"/>
                        <a14:foregroundMark x1="10938" y1="35250" x2="10188" y2="69188"/>
                        <a14:foregroundMark x1="10188" y1="69188" x2="15313" y2="89688"/>
                        <a14:foregroundMark x1="15313" y1="89688" x2="61625" y2="96188"/>
                        <a14:foregroundMark x1="61625" y1="96188" x2="81813" y2="90875"/>
                        <a14:foregroundMark x1="81813" y1="90875" x2="90625" y2="68750"/>
                        <a14:foregroundMark x1="57438" y1="34938" x2="39375" y2="41938"/>
                        <a14:foregroundMark x1="39375" y1="41938" x2="60313" y2="33938"/>
                        <a14:foregroundMark x1="60313" y1="33938" x2="50750" y2="13875"/>
                        <a14:foregroundMark x1="50750" y1="13875" x2="54063" y2="25625"/>
                        <a14:foregroundMark x1="18000" y1="10563" x2="45563" y2="9125"/>
                        <a14:foregroundMark x1="45563" y1="9125" x2="71313" y2="13188"/>
                        <a14:foregroundMark x1="71313" y1="13188" x2="78438" y2="16500"/>
                        <a14:foregroundMark x1="80438" y1="11125" x2="81875" y2="27000"/>
                        <a14:foregroundMark x1="20000" y1="7750" x2="54875" y2="4500"/>
                        <a14:foregroundMark x1="54875" y1="4500" x2="74750" y2="10000"/>
                        <a14:foregroundMark x1="39313" y1="31000" x2="27688" y2="68813"/>
                        <a14:foregroundMark x1="27688" y1="68813" x2="44875" y2="45125"/>
                        <a14:foregroundMark x1="44875" y1="45125" x2="37250" y2="66125"/>
                        <a14:foregroundMark x1="37250" y1="66125" x2="56875" y2="26875"/>
                        <a14:foregroundMark x1="56875" y1="26875" x2="49750" y2="46250"/>
                        <a14:foregroundMark x1="49750" y1="46250" x2="66438" y2="54188"/>
                        <a14:foregroundMark x1="66438" y1="54188" x2="70750" y2="65313"/>
                        <a14:foregroundMark x1="30188" y1="33563" x2="21688" y2="51938"/>
                        <a14:foregroundMark x1="21688" y1="51938" x2="36875" y2="74938"/>
                        <a14:foregroundMark x1="36875" y1="74938" x2="59625" y2="73375"/>
                        <a14:foregroundMark x1="59625" y1="73375" x2="75438" y2="53438"/>
                        <a14:foregroundMark x1="75438" y1="53438" x2="65875" y2="30562"/>
                        <a14:foregroundMark x1="65875" y1="30562" x2="42438" y2="31625"/>
                        <a14:foregroundMark x1="42438" y1="31625" x2="32313" y2="46875"/>
                        <a14:foregroundMark x1="32313" y1="46875" x2="27437" y2="64250"/>
                        <a14:foregroundMark x1="27437" y1="64250" x2="45563" y2="69688"/>
                        <a14:foregroundMark x1="45563" y1="69688" x2="64563" y2="51250"/>
                        <a14:foregroundMark x1="64563" y1="51250" x2="46750" y2="30312"/>
                        <a14:foregroundMark x1="46750" y1="30312" x2="32313" y2="46875"/>
                        <a14:foregroundMark x1="32313" y1="46875" x2="37938" y2="71250"/>
                        <a14:foregroundMark x1="37938" y1="71250" x2="29875" y2="49313"/>
                        <a14:foregroundMark x1="29875" y1="49313" x2="58750" y2="28813"/>
                        <a14:foregroundMark x1="58750" y1="28813" x2="70500" y2="52250"/>
                        <a14:foregroundMark x1="48063" y1="29563" x2="22438" y2="53312"/>
                        <a14:foregroundMark x1="22438" y1="53312" x2="34875" y2="40625"/>
                        <a14:foregroundMark x1="34875" y1="40625" x2="44313" y2="69938"/>
                        <a14:foregroundMark x1="44313" y1="69938" x2="67688" y2="57063"/>
                        <a14:foregroundMark x1="67688" y1="57063" x2="63500" y2="82500"/>
                        <a14:foregroundMark x1="63500" y1="82500" x2="63375" y2="79500"/>
                        <a14:foregroundMark x1="33625" y1="30688" x2="60125" y2="50625"/>
                        <a14:foregroundMark x1="60125" y1="50625" x2="59688" y2="69375"/>
                        <a14:foregroundMark x1="59688" y1="69375" x2="60813" y2="35688"/>
                        <a14:foregroundMark x1="60813" y1="35688" x2="30875" y2="40125"/>
                        <a14:foregroundMark x1="30875" y1="40125" x2="60188" y2="15250"/>
                        <a14:foregroundMark x1="60188" y1="15250" x2="78563" y2="13125"/>
                        <a14:foregroundMark x1="78563" y1="13125" x2="18938" y2="11500"/>
                        <a14:foregroundMark x1="18938" y1="11500" x2="31625" y2="14563"/>
                        <a14:foregroundMark x1="56313" y1="45188" x2="53563" y2="73438"/>
                        <a14:foregroundMark x1="53563" y1="73438" x2="15188" y2="87125"/>
                        <a14:foregroundMark x1="15188" y1="87125" x2="31375" y2="95938"/>
                        <a14:foregroundMark x1="31375" y1="95938" x2="56000" y2="96375"/>
                        <a14:foregroundMark x1="56000" y1="96375" x2="79000" y2="94813"/>
                        <a14:foregroundMark x1="79000" y1="94813" x2="87813" y2="74688"/>
                        <a14:foregroundMark x1="10625" y1="34688" x2="32500" y2="22563"/>
                        <a14:foregroundMark x1="32500" y1="22563" x2="57250" y2="20125"/>
                        <a14:foregroundMark x1="57250" y1="20125" x2="33438" y2="18250"/>
                        <a14:foregroundMark x1="33438" y1="18250" x2="14563" y2="21688"/>
                        <a14:foregroundMark x1="14563" y1="21688" x2="29438" y2="5938"/>
                        <a14:foregroundMark x1="29438" y1="5938" x2="52563" y2="3500"/>
                        <a14:foregroundMark x1="52563" y1="3500" x2="73250" y2="6375"/>
                        <a14:foregroundMark x1="73250" y1="6375" x2="84438" y2="22750"/>
                        <a14:foregroundMark x1="84438" y1="22750" x2="90063" y2="68125"/>
                        <a14:foregroundMark x1="52063" y1="18250" x2="51750" y2="19063"/>
                        <a14:foregroundMark x1="51750" y1="19063" x2="85125" y2="20875"/>
                        <a14:foregroundMark x1="85125" y1="20875" x2="92625" y2="62500"/>
                        <a14:foregroundMark x1="43813" y1="96813" x2="55750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35" y="578835"/>
            <a:ext cx="1487800" cy="14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,972 Dishwasher Stock Illustrations, Cliparts and Royalty Free Dishwasher  Vectors">
            <a:extLst>
              <a:ext uri="{FF2B5EF4-FFF2-40B4-BE49-F238E27FC236}">
                <a16:creationId xmlns:a16="http://schemas.microsoft.com/office/drawing/2014/main" id="{52E7B6F8-B230-49E3-933B-8B69C496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000" l="4889" r="90000">
                        <a14:foregroundMark x1="27556" y1="15556" x2="64000" y2="16667"/>
                        <a14:foregroundMark x1="64000" y1="16667" x2="75778" y2="12667"/>
                        <a14:foregroundMark x1="9111" y1="34222" x2="12889" y2="33778"/>
                        <a14:foregroundMark x1="8000" y1="32889" x2="5111" y2="36667"/>
                        <a14:foregroundMark x1="51556" y1="88667" x2="78889" y2="88444"/>
                        <a14:foregroundMark x1="78889" y1="88444" x2="78667" y2="88000"/>
                        <a14:foregroundMark x1="61556" y1="92000" x2="78222" y2="88000"/>
                        <a14:foregroundMark x1="41556" y1="28889" x2="36667" y2="3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02" y="634994"/>
            <a:ext cx="1532957" cy="15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art Tv - Smart Tv Icon Png - Free Transparent PNG Clipart Images Download">
            <a:extLst>
              <a:ext uri="{FF2B5EF4-FFF2-40B4-BE49-F238E27FC236}">
                <a16:creationId xmlns:a16="http://schemas.microsoft.com/office/drawing/2014/main" id="{9239B5E7-70C6-4C11-9484-2AD1959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40" y="394529"/>
            <a:ext cx="2690804" cy="18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1D7564F-696B-4FC4-AEE5-606D4FD2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3" y="2922592"/>
            <a:ext cx="1392728" cy="14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ectric Fan Vector Clipart image - Free stock photo - Public Domain photo  - CC0 Images">
            <a:extLst>
              <a:ext uri="{FF2B5EF4-FFF2-40B4-BE49-F238E27FC236}">
                <a16:creationId xmlns:a16="http://schemas.microsoft.com/office/drawing/2014/main" id="{A14CD8AF-79F3-4DA7-8A75-7982FE1F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14" y="2852472"/>
            <a:ext cx="1428701" cy="14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21744FA-BF64-4CAF-B69D-3D5C3558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334" y="3085776"/>
            <a:ext cx="1655108" cy="11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mart clock - Free education icons">
            <a:extLst>
              <a:ext uri="{FF2B5EF4-FFF2-40B4-BE49-F238E27FC236}">
                <a16:creationId xmlns:a16="http://schemas.microsoft.com/office/drawing/2014/main" id="{996B60D3-FD49-4CE8-9149-C44E9AED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77" y="2889042"/>
            <a:ext cx="1363980" cy="13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lean, ai, vacuum, robot, cleaning icon - Download on Iconfinder">
            <a:extLst>
              <a:ext uri="{FF2B5EF4-FFF2-40B4-BE49-F238E27FC236}">
                <a16:creationId xmlns:a16="http://schemas.microsoft.com/office/drawing/2014/main" id="{D32593A1-3506-4154-93C7-8F94A7474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5971" r="3261" b="7414"/>
          <a:stretch/>
        </p:blipFill>
        <p:spPr bwMode="auto">
          <a:xfrm>
            <a:off x="3779215" y="589204"/>
            <a:ext cx="1585570" cy="15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67116805-CA49-4548-A40A-423AFA81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49" y="2784738"/>
            <a:ext cx="1592168" cy="15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8DF00-1748-45A7-B1B3-3FDAB8AB1B7C}"/>
              </a:ext>
            </a:extLst>
          </p:cNvPr>
          <p:cNvSpPr txBox="1"/>
          <p:nvPr/>
        </p:nvSpPr>
        <p:spPr>
          <a:xfrm>
            <a:off x="160896" y="2263973"/>
            <a:ext cx="1834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electric cooker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6A15DD-DF91-4D41-A17D-EDC5B6991C6E}"/>
              </a:ext>
            </a:extLst>
          </p:cNvPr>
          <p:cNvSpPr txBox="1"/>
          <p:nvPr/>
        </p:nvSpPr>
        <p:spPr>
          <a:xfrm>
            <a:off x="1942302" y="2263973"/>
            <a:ext cx="221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dishwasher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B519E9-0FC2-446D-AFB9-7C5D99065952}"/>
              </a:ext>
            </a:extLst>
          </p:cNvPr>
          <p:cNvSpPr txBox="1"/>
          <p:nvPr/>
        </p:nvSpPr>
        <p:spPr>
          <a:xfrm>
            <a:off x="5282076" y="2263973"/>
            <a:ext cx="217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washing machine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470CB7-F6BA-4094-8F40-0E8990642AC2}"/>
              </a:ext>
            </a:extLst>
          </p:cNvPr>
          <p:cNvSpPr txBox="1"/>
          <p:nvPr/>
        </p:nvSpPr>
        <p:spPr>
          <a:xfrm>
            <a:off x="7518952" y="2263973"/>
            <a:ext cx="1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wireless TV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D4F1B2-C896-4303-A3F1-D74FD9D87040}"/>
              </a:ext>
            </a:extLst>
          </p:cNvPr>
          <p:cNvSpPr txBox="1"/>
          <p:nvPr/>
        </p:nvSpPr>
        <p:spPr>
          <a:xfrm>
            <a:off x="267800" y="4604565"/>
            <a:ext cx="1297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fridge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ED5126-0E5E-494B-974C-7ED0E19B1BCF}"/>
              </a:ext>
            </a:extLst>
          </p:cNvPr>
          <p:cNvSpPr txBox="1"/>
          <p:nvPr/>
        </p:nvSpPr>
        <p:spPr>
          <a:xfrm>
            <a:off x="3857160" y="4604565"/>
            <a:ext cx="1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electric fan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CF6888-DBDC-442F-A0A4-36D9AA071321}"/>
              </a:ext>
            </a:extLst>
          </p:cNvPr>
          <p:cNvSpPr txBox="1"/>
          <p:nvPr/>
        </p:nvSpPr>
        <p:spPr>
          <a:xfrm>
            <a:off x="5902842" y="4604565"/>
            <a:ext cx="1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computer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7F987-7048-42E9-8A59-B5B5249C5691}"/>
              </a:ext>
            </a:extLst>
          </p:cNvPr>
          <p:cNvSpPr txBox="1"/>
          <p:nvPr/>
        </p:nvSpPr>
        <p:spPr>
          <a:xfrm>
            <a:off x="7391442" y="4604565"/>
            <a:ext cx="156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smart clock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996127-1537-4D4C-9290-65D73786582D}"/>
              </a:ext>
            </a:extLst>
          </p:cNvPr>
          <p:cNvSpPr/>
          <p:nvPr/>
        </p:nvSpPr>
        <p:spPr>
          <a:xfrm>
            <a:off x="0" y="529556"/>
            <a:ext cx="1881312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1D4C29-81CE-4827-901B-3E2A01DF2E5E}"/>
              </a:ext>
            </a:extLst>
          </p:cNvPr>
          <p:cNvSpPr/>
          <p:nvPr/>
        </p:nvSpPr>
        <p:spPr>
          <a:xfrm>
            <a:off x="1819596" y="529556"/>
            <a:ext cx="1881312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E37486C-DDD2-4443-870A-81402981CD4A}"/>
              </a:ext>
            </a:extLst>
          </p:cNvPr>
          <p:cNvSpPr/>
          <p:nvPr/>
        </p:nvSpPr>
        <p:spPr>
          <a:xfrm>
            <a:off x="5336627" y="529556"/>
            <a:ext cx="1881312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FF26DA-50A8-4C25-A9DB-1AD31F5D8E6E}"/>
              </a:ext>
            </a:extLst>
          </p:cNvPr>
          <p:cNvSpPr/>
          <p:nvPr/>
        </p:nvSpPr>
        <p:spPr>
          <a:xfrm>
            <a:off x="7055069" y="529556"/>
            <a:ext cx="1881312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B0FF4D-DD7B-4B1D-8762-4C28D2ED76FE}"/>
              </a:ext>
            </a:extLst>
          </p:cNvPr>
          <p:cNvSpPr/>
          <p:nvPr/>
        </p:nvSpPr>
        <p:spPr>
          <a:xfrm>
            <a:off x="37439" y="2862853"/>
            <a:ext cx="1881312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2340A4A-C45E-4601-AA66-84E16D21255A}"/>
              </a:ext>
            </a:extLst>
          </p:cNvPr>
          <p:cNvSpPr/>
          <p:nvPr/>
        </p:nvSpPr>
        <p:spPr>
          <a:xfrm>
            <a:off x="3805999" y="2862853"/>
            <a:ext cx="1655109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0085005-79A0-4F7E-BE8A-928A5145D359}"/>
              </a:ext>
            </a:extLst>
          </p:cNvPr>
          <p:cNvSpPr/>
          <p:nvPr/>
        </p:nvSpPr>
        <p:spPr>
          <a:xfrm>
            <a:off x="5492910" y="2862853"/>
            <a:ext cx="1960174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6E21BAF-6343-4673-A521-4113FB24358C}"/>
              </a:ext>
            </a:extLst>
          </p:cNvPr>
          <p:cNvSpPr/>
          <p:nvPr/>
        </p:nvSpPr>
        <p:spPr>
          <a:xfrm>
            <a:off x="7348355" y="2862853"/>
            <a:ext cx="1736459" cy="1599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6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2" grpId="0"/>
      <p:bldP spid="42" grpId="1"/>
      <p:bldP spid="7" grpId="0"/>
      <p:bldP spid="9" grpId="0"/>
      <p:bldP spid="21" grpId="0"/>
      <p:bldP spid="23" grpId="0"/>
      <p:bldP spid="24" grpId="0"/>
      <p:bldP spid="25" grpId="0"/>
      <p:bldP spid="27" grpId="0"/>
      <p:bldP spid="28" grpId="0"/>
      <p:bldP spid="29" grpId="0"/>
      <p:bldP spid="10" grpId="0" animBg="1"/>
      <p:bldP spid="31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6B1347-1C17-4BE6-A11D-9E424C908BEE}"/>
              </a:ext>
            </a:extLst>
          </p:cNvPr>
          <p:cNvSpPr txBox="1">
            <a:spLocks/>
          </p:cNvSpPr>
          <p:nvPr/>
        </p:nvSpPr>
        <p:spPr>
          <a:xfrm>
            <a:off x="243728" y="169757"/>
            <a:ext cx="8591662" cy="7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 1 (p.40) Put them in the appropriate columns. You may use some more than once.</a:t>
            </a:r>
          </a:p>
        </p:txBody>
      </p:sp>
      <p:sp>
        <p:nvSpPr>
          <p:cNvPr id="25" name="Rounded Rectangle 65">
            <a:extLst>
              <a:ext uri="{FF2B5EF4-FFF2-40B4-BE49-F238E27FC236}">
                <a16:creationId xmlns:a16="http://schemas.microsoft.com/office/drawing/2014/main" id="{21CB9D0F-5615-4F1A-8409-FD399723A4CD}"/>
              </a:ext>
            </a:extLst>
          </p:cNvPr>
          <p:cNvSpPr/>
          <p:nvPr/>
        </p:nvSpPr>
        <p:spPr>
          <a:xfrm>
            <a:off x="606972" y="1019471"/>
            <a:ext cx="7677807" cy="8026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B3176E-7376-4125-88A0-6870EDA8CAB3}"/>
              </a:ext>
            </a:extLst>
          </p:cNvPr>
          <p:cNvSpPr txBox="1"/>
          <p:nvPr/>
        </p:nvSpPr>
        <p:spPr>
          <a:xfrm>
            <a:off x="859221" y="1032812"/>
            <a:ext cx="16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1CD37-1E00-4465-B0B5-3362422CC282}"/>
              </a:ext>
            </a:extLst>
          </p:cNvPr>
          <p:cNvSpPr txBox="1"/>
          <p:nvPr/>
        </p:nvSpPr>
        <p:spPr>
          <a:xfrm>
            <a:off x="3384638" y="1042334"/>
            <a:ext cx="112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C9CE3-0C35-42BC-A16D-FB69BC3018DA}"/>
              </a:ext>
            </a:extLst>
          </p:cNvPr>
          <p:cNvSpPr txBox="1"/>
          <p:nvPr/>
        </p:nvSpPr>
        <p:spPr>
          <a:xfrm>
            <a:off x="837517" y="1367420"/>
            <a:ext cx="204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9CDC29-DA47-47EE-A885-CAECFF1220B6}"/>
              </a:ext>
            </a:extLst>
          </p:cNvPr>
          <p:cNvSpPr txBox="1"/>
          <p:nvPr/>
        </p:nvSpPr>
        <p:spPr>
          <a:xfrm>
            <a:off x="3244553" y="1384638"/>
            <a:ext cx="114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2F8CDF-4E62-4633-A9AC-B0AFF5EEF51F}"/>
              </a:ext>
            </a:extLst>
          </p:cNvPr>
          <p:cNvSpPr txBox="1"/>
          <p:nvPr/>
        </p:nvSpPr>
        <p:spPr>
          <a:xfrm>
            <a:off x="4808101" y="1037573"/>
            <a:ext cx="16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D75BD0-D4F1-4F23-A4C6-4BC4BB0B793D}"/>
              </a:ext>
            </a:extLst>
          </p:cNvPr>
          <p:cNvSpPr txBox="1"/>
          <p:nvPr/>
        </p:nvSpPr>
        <p:spPr>
          <a:xfrm>
            <a:off x="6546726" y="1047094"/>
            <a:ext cx="163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02285-0204-47EF-937B-5DC506317CF9}"/>
              </a:ext>
            </a:extLst>
          </p:cNvPr>
          <p:cNvSpPr txBox="1"/>
          <p:nvPr/>
        </p:nvSpPr>
        <p:spPr>
          <a:xfrm>
            <a:off x="4816935" y="1419073"/>
            <a:ext cx="17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D3838C-5070-4C69-833A-8CA6A77C94E6}"/>
              </a:ext>
            </a:extLst>
          </p:cNvPr>
          <p:cNvSpPr txBox="1"/>
          <p:nvPr/>
        </p:nvSpPr>
        <p:spPr>
          <a:xfrm>
            <a:off x="6546726" y="1401856"/>
            <a:ext cx="14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4F23A383-B031-49B0-8ED3-40927CF6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30171"/>
              </p:ext>
            </p:extLst>
          </p:nvPr>
        </p:nvGraphicFramePr>
        <p:xfrm>
          <a:off x="606972" y="1960370"/>
          <a:ext cx="7677807" cy="22584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04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21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</a:rPr>
                        <a:t>bedroom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</a:rPr>
                        <a:t>kitchen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6449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ED10DC9-3E7B-43B0-99E0-C0568081FF5E}"/>
              </a:ext>
            </a:extLst>
          </p:cNvPr>
          <p:cNvSpPr txBox="1"/>
          <p:nvPr/>
        </p:nvSpPr>
        <p:spPr>
          <a:xfrm>
            <a:off x="1083138" y="2494696"/>
            <a:ext cx="159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F567B6-0D55-4CB1-8773-4718BB17C89D}"/>
              </a:ext>
            </a:extLst>
          </p:cNvPr>
          <p:cNvSpPr txBox="1"/>
          <p:nvPr/>
        </p:nvSpPr>
        <p:spPr>
          <a:xfrm>
            <a:off x="1083139" y="2889159"/>
            <a:ext cx="158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FDB95D-5739-4CC3-A35E-1C5E2188F5ED}"/>
              </a:ext>
            </a:extLst>
          </p:cNvPr>
          <p:cNvSpPr txBox="1"/>
          <p:nvPr/>
        </p:nvSpPr>
        <p:spPr>
          <a:xfrm>
            <a:off x="1083139" y="3283622"/>
            <a:ext cx="158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B43277-55A1-4594-8A1C-82B3D05C8CEE}"/>
              </a:ext>
            </a:extLst>
          </p:cNvPr>
          <p:cNvSpPr txBox="1"/>
          <p:nvPr/>
        </p:nvSpPr>
        <p:spPr>
          <a:xfrm>
            <a:off x="1083138" y="3678085"/>
            <a:ext cx="158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416813-A273-4700-AE4C-B4A906BFB38C}"/>
              </a:ext>
            </a:extLst>
          </p:cNvPr>
          <p:cNvSpPr txBox="1"/>
          <p:nvPr/>
        </p:nvSpPr>
        <p:spPr>
          <a:xfrm>
            <a:off x="3663928" y="2494696"/>
            <a:ext cx="128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9816AF-E19C-49EC-9CE2-0BB134A8F52E}"/>
              </a:ext>
            </a:extLst>
          </p:cNvPr>
          <p:cNvSpPr txBox="1"/>
          <p:nvPr/>
        </p:nvSpPr>
        <p:spPr>
          <a:xfrm>
            <a:off x="3663929" y="2883806"/>
            <a:ext cx="128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4FFE33-65B0-42F9-AFE7-3088842C21BA}"/>
              </a:ext>
            </a:extLst>
          </p:cNvPr>
          <p:cNvSpPr txBox="1"/>
          <p:nvPr/>
        </p:nvSpPr>
        <p:spPr>
          <a:xfrm>
            <a:off x="3669415" y="3280946"/>
            <a:ext cx="128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380D03-120B-4CF9-8413-285D73D2BDB2}"/>
              </a:ext>
            </a:extLst>
          </p:cNvPr>
          <p:cNvSpPr txBox="1"/>
          <p:nvPr/>
        </p:nvSpPr>
        <p:spPr>
          <a:xfrm>
            <a:off x="6126016" y="2494696"/>
            <a:ext cx="1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289019-0131-461E-AB3A-A782779F447E}"/>
              </a:ext>
            </a:extLst>
          </p:cNvPr>
          <p:cNvSpPr txBox="1"/>
          <p:nvPr/>
        </p:nvSpPr>
        <p:spPr>
          <a:xfrm>
            <a:off x="6126015" y="2883806"/>
            <a:ext cx="188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13C92A-A8E6-4DCC-AAE5-2E31D3F901E8}"/>
              </a:ext>
            </a:extLst>
          </p:cNvPr>
          <p:cNvSpPr txBox="1"/>
          <p:nvPr/>
        </p:nvSpPr>
        <p:spPr>
          <a:xfrm>
            <a:off x="6126017" y="3280946"/>
            <a:ext cx="18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BF4E1E-F5EA-4EC6-AC3E-40BA0140A88D}"/>
              </a:ext>
            </a:extLst>
          </p:cNvPr>
          <p:cNvSpPr txBox="1"/>
          <p:nvPr/>
        </p:nvSpPr>
        <p:spPr>
          <a:xfrm>
            <a:off x="6126016" y="3640386"/>
            <a:ext cx="188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</p:spTree>
    <p:extLst>
      <p:ext uri="{BB962C8B-B14F-4D97-AF65-F5344CB8AC3E}">
        <p14:creationId xmlns:p14="http://schemas.microsoft.com/office/powerpoint/2010/main" val="15859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2AED0C9-2EDD-49CD-986A-C01897275EB6}"/>
              </a:ext>
            </a:extLst>
          </p:cNvPr>
          <p:cNvSpPr txBox="1">
            <a:spLocks/>
          </p:cNvSpPr>
          <p:nvPr/>
        </p:nvSpPr>
        <p:spPr>
          <a:xfrm>
            <a:off x="99349" y="52206"/>
            <a:ext cx="9044651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 2 (p.40) Match the appliances in A with what they can help us to do in B.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5CBB33-BA6B-4AAC-9FB0-4E01E0B1C431}"/>
              </a:ext>
            </a:extLst>
          </p:cNvPr>
          <p:cNvSpPr/>
          <p:nvPr/>
        </p:nvSpPr>
        <p:spPr>
          <a:xfrm>
            <a:off x="243728" y="3966210"/>
            <a:ext cx="8557372" cy="85725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3176E-7376-4125-88A0-6870EDA8CAB3}"/>
              </a:ext>
            </a:extLst>
          </p:cNvPr>
          <p:cNvSpPr txBox="1"/>
          <p:nvPr/>
        </p:nvSpPr>
        <p:spPr>
          <a:xfrm>
            <a:off x="516741" y="1241365"/>
            <a:ext cx="290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electric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cooker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1CD37-1E00-4465-B0B5-3362422CC282}"/>
              </a:ext>
            </a:extLst>
          </p:cNvPr>
          <p:cNvSpPr txBox="1"/>
          <p:nvPr/>
        </p:nvSpPr>
        <p:spPr>
          <a:xfrm>
            <a:off x="516741" y="2096269"/>
            <a:ext cx="147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C9CE3-0C35-42BC-A16D-FB69BC3018DA}"/>
              </a:ext>
            </a:extLst>
          </p:cNvPr>
          <p:cNvSpPr txBox="1"/>
          <p:nvPr/>
        </p:nvSpPr>
        <p:spPr>
          <a:xfrm>
            <a:off x="516741" y="2523721"/>
            <a:ext cx="266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washing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CDC29-DA47-47EE-A885-CAECFF1220B6}"/>
              </a:ext>
            </a:extLst>
          </p:cNvPr>
          <p:cNvSpPr txBox="1"/>
          <p:nvPr/>
        </p:nvSpPr>
        <p:spPr>
          <a:xfrm>
            <a:off x="516741" y="2951174"/>
            <a:ext cx="1764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F8CDF-4E62-4633-A9AC-B0AFF5EEF51F}"/>
              </a:ext>
            </a:extLst>
          </p:cNvPr>
          <p:cNvSpPr txBox="1"/>
          <p:nvPr/>
        </p:nvSpPr>
        <p:spPr>
          <a:xfrm>
            <a:off x="516740" y="1668817"/>
            <a:ext cx="217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75BD0-D4F1-4F23-A4C6-4BC4BB0B793D}"/>
              </a:ext>
            </a:extLst>
          </p:cNvPr>
          <p:cNvSpPr txBox="1"/>
          <p:nvPr/>
        </p:nvSpPr>
        <p:spPr>
          <a:xfrm>
            <a:off x="5678757" y="1239924"/>
            <a:ext cx="443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02285-0204-47EF-937B-5DC506317CF9}"/>
              </a:ext>
            </a:extLst>
          </p:cNvPr>
          <p:cNvSpPr txBox="1"/>
          <p:nvPr/>
        </p:nvSpPr>
        <p:spPr>
          <a:xfrm>
            <a:off x="5678757" y="2096269"/>
            <a:ext cx="233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D3838C-5070-4C69-833A-8CA6A77C94E6}"/>
              </a:ext>
            </a:extLst>
          </p:cNvPr>
          <p:cNvSpPr txBox="1"/>
          <p:nvPr/>
        </p:nvSpPr>
        <p:spPr>
          <a:xfrm>
            <a:off x="5678757" y="1668097"/>
            <a:ext cx="464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02285-0204-47EF-937B-5DC506317CF9}"/>
              </a:ext>
            </a:extLst>
          </p:cNvPr>
          <p:cNvSpPr txBox="1"/>
          <p:nvPr/>
        </p:nvSpPr>
        <p:spPr>
          <a:xfrm>
            <a:off x="5678757" y="2524442"/>
            <a:ext cx="464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F02285-0204-47EF-937B-5DC506317CF9}"/>
              </a:ext>
            </a:extLst>
          </p:cNvPr>
          <p:cNvSpPr txBox="1"/>
          <p:nvPr/>
        </p:nvSpPr>
        <p:spPr>
          <a:xfrm>
            <a:off x="5678757" y="2952614"/>
            <a:ext cx="517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B3176E-7376-4125-88A0-6870EDA8CAB3}"/>
              </a:ext>
            </a:extLst>
          </p:cNvPr>
          <p:cNvSpPr txBox="1"/>
          <p:nvPr/>
        </p:nvSpPr>
        <p:spPr>
          <a:xfrm>
            <a:off x="294094" y="692595"/>
            <a:ext cx="2908006" cy="46166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B3176E-7376-4125-88A0-6870EDA8CAB3}"/>
              </a:ext>
            </a:extLst>
          </p:cNvPr>
          <p:cNvSpPr txBox="1"/>
          <p:nvPr/>
        </p:nvSpPr>
        <p:spPr>
          <a:xfrm>
            <a:off x="6002914" y="687995"/>
            <a:ext cx="2908006" cy="46166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7 L -0.29983 -0.165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82716E-6 L -0.34861 -0.16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19753E-6 L -0.42899 0.0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83951E-6 L -0.28281 -0.083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9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-0.38629 0.332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1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16C96A8-7374-4AFE-BC24-47A3D6903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58949"/>
            <a:ext cx="4407685" cy="1220572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minutes.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Find more uses of these appliances.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80105F-0F8D-4502-8941-039B7BEED0E8}"/>
              </a:ext>
            </a:extLst>
          </p:cNvPr>
          <p:cNvSpPr/>
          <p:nvPr/>
        </p:nvSpPr>
        <p:spPr>
          <a:xfrm>
            <a:off x="1081623" y="293884"/>
            <a:ext cx="2244437" cy="87283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</a:p>
        </p:txBody>
      </p:sp>
      <p:pic>
        <p:nvPicPr>
          <p:cNvPr id="7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4F08E9B-2B5C-414E-AB4F-96C1503F1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26" y="2571750"/>
            <a:ext cx="3560684" cy="20028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8E6E1D-F3DB-4D05-85AE-A9E2F045942A}"/>
              </a:ext>
            </a:extLst>
          </p:cNvPr>
          <p:cNvSpPr/>
          <p:nvPr/>
        </p:nvSpPr>
        <p:spPr>
          <a:xfrm>
            <a:off x="5751209" y="293884"/>
            <a:ext cx="2244437" cy="87283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467294-D793-409B-AFC3-EAD1391F2332}"/>
              </a:ext>
            </a:extLst>
          </p:cNvPr>
          <p:cNvSpPr txBox="1">
            <a:spLocks/>
          </p:cNvSpPr>
          <p:nvPr/>
        </p:nvSpPr>
        <p:spPr>
          <a:xfrm>
            <a:off x="5980989" y="1258200"/>
            <a:ext cx="4029314" cy="122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minutes.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CD167-3F47-4975-8EBA-2D91716C8D99}"/>
              </a:ext>
            </a:extLst>
          </p:cNvPr>
          <p:cNvSpPr txBox="1"/>
          <p:nvPr/>
        </p:nvSpPr>
        <p:spPr>
          <a:xfrm flipH="1">
            <a:off x="4584611" y="2479521"/>
            <a:ext cx="4401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>
              <a:lnSpc>
                <a:spcPct val="150000"/>
              </a:lnSpc>
            </a:pP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</a:p>
          <a:p>
            <a:pPr>
              <a:lnSpc>
                <a:spcPct val="150000"/>
              </a:lnSpc>
            </a:pP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1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</a:p>
        </p:txBody>
      </p:sp>
    </p:spTree>
    <p:extLst>
      <p:ext uri="{BB962C8B-B14F-4D97-AF65-F5344CB8AC3E}">
        <p14:creationId xmlns:p14="http://schemas.microsoft.com/office/powerpoint/2010/main" val="37588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8923E9-B0BA-43A8-8ABB-2F0C8DE1F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806" y="2098650"/>
            <a:ext cx="6018923" cy="946200"/>
          </a:xfrm>
        </p:spPr>
        <p:txBody>
          <a:bodyPr/>
          <a:lstStyle/>
          <a:p>
            <a:r>
              <a:rPr lang="en-US" sz="6600" dirty="0">
                <a:latin typeface="Bahnschrift SemiBold SemiConden" panose="020B0502040204020203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08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llable – Termwiki, millions of terms defined by people like you">
            <a:extLst>
              <a:ext uri="{FF2B5EF4-FFF2-40B4-BE49-F238E27FC236}">
                <a16:creationId xmlns:a16="http://schemas.microsoft.com/office/drawing/2014/main" id="{09AA7178-02D0-48DF-B227-2BBB41C97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4" t="15227" r="15646"/>
          <a:stretch/>
        </p:blipFill>
        <p:spPr bwMode="auto">
          <a:xfrm>
            <a:off x="4407161" y="763444"/>
            <a:ext cx="4547184" cy="42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9D2F7B38-B51C-415B-B27B-B5B770869180}"/>
              </a:ext>
            </a:extLst>
          </p:cNvPr>
          <p:cNvSpPr txBox="1">
            <a:spLocks/>
          </p:cNvSpPr>
          <p:nvPr/>
        </p:nvSpPr>
        <p:spPr>
          <a:xfrm>
            <a:off x="243728" y="169757"/>
            <a:ext cx="8797402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many syllables are there?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C5256-F485-4711-B49D-87323D14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29" y="763445"/>
            <a:ext cx="1893760" cy="1893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296B7-4C51-46CA-90E9-F643287E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591" y="763444"/>
            <a:ext cx="1629728" cy="1893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1912F9-85F4-4B83-8949-2F41EB5B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59" y="2983018"/>
            <a:ext cx="19431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422</Words>
  <Application>Microsoft Office PowerPoint</Application>
  <PresentationFormat>On-screen Show (16:9)</PresentationFormat>
  <Paragraphs>121</Paragraphs>
  <Slides>15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Bahnschrift SemiBold Condensed</vt:lpstr>
      <vt:lpstr>Arial Rounded MT Bold</vt:lpstr>
      <vt:lpstr>Arial</vt:lpstr>
      <vt:lpstr>Abel</vt:lpstr>
      <vt:lpstr>Bahnschrift SemiBold SemiConden</vt:lpstr>
      <vt:lpstr>Calibri</vt:lpstr>
      <vt:lpstr>Open Sans Light</vt:lpstr>
      <vt:lpstr>Open Sans SemiBold</vt:lpstr>
      <vt:lpstr>Architecture Studio by Slidesgo</vt:lpstr>
      <vt:lpstr>UNIT 10 OUR HOUSES IN THE FUTURE </vt:lpstr>
      <vt:lpstr>OBJECTIVES After this lesson, students will be able to:</vt:lpstr>
      <vt:lpstr>Vocabulary</vt:lpstr>
      <vt:lpstr>Listen and circle the appliances in the house. </vt:lpstr>
      <vt:lpstr>PowerPoint Presentation</vt:lpstr>
      <vt:lpstr>PowerPoint Presentation</vt:lpstr>
      <vt:lpstr>2 minutes. Find more uses of these appliances.    </vt:lpstr>
      <vt:lpstr>Pronunciation</vt:lpstr>
      <vt:lpstr>PowerPoint Presentation</vt:lpstr>
      <vt:lpstr>PowerPoint Presentation</vt:lpstr>
      <vt:lpstr>PowerPoint Presentation</vt:lpstr>
      <vt:lpstr>RECAP</vt:lpstr>
      <vt:lpstr>RECAP</vt:lpstr>
      <vt:lpstr>RECAP</vt:lpstr>
      <vt:lpstr>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OUR HOUSES IN THE FUTURE</dc:title>
  <dc:creator>Admin</dc:creator>
  <cp:lastModifiedBy>Admin</cp:lastModifiedBy>
  <cp:revision>64</cp:revision>
  <dcterms:modified xsi:type="dcterms:W3CDTF">2023-02-03T14:20:38Z</dcterms:modified>
</cp:coreProperties>
</file>