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79" r:id="rId3"/>
    <p:sldId id="290" r:id="rId4"/>
    <p:sldId id="280" r:id="rId5"/>
    <p:sldId id="281" r:id="rId6"/>
    <p:sldId id="288" r:id="rId7"/>
    <p:sldId id="282" r:id="rId8"/>
    <p:sldId id="289" r:id="rId9"/>
    <p:sldId id="284" r:id="rId10"/>
    <p:sldId id="283" r:id="rId11"/>
    <p:sldId id="291" r:id="rId12"/>
    <p:sldId id="286" r:id="rId13"/>
    <p:sldId id="292" r:id="rId14"/>
    <p:sldId id="273" r:id="rId15"/>
  </p:sldIdLst>
  <p:sldSz cx="18288000" cy="10287000"/>
  <p:notesSz cx="6858000" cy="9144000"/>
  <p:embeddedFontLst>
    <p:embeddedFont>
      <p:font typeface="Public Sans 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D85"/>
    <a:srgbClr val="4032AB"/>
    <a:srgbClr val="FF95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7728" autoAdjust="0"/>
  </p:normalViewPr>
  <p:slideViewPr>
    <p:cSldViewPr>
      <p:cViewPr varScale="1">
        <p:scale>
          <a:sx n="28" d="100"/>
          <a:sy n="28" d="100"/>
        </p:scale>
        <p:origin x="276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E204B-DCC2-42B0-A4A2-A53BA089282F}" type="datetimeFigureOut">
              <a:rPr lang="en-US" smtClean="0"/>
              <a:t>30-Dec-22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B4F50-4916-4E56-87DB-A4E9F4290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0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Hai and</a:t>
            </a:r>
            <a:r>
              <a:rPr lang="en-US" baseline="0" dirty="0" smtClean="0"/>
              <a:t> Alice have talked about their favorite sports? What’s about you?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Remind them about the brainstorming.</a:t>
            </a:r>
            <a:r>
              <a:rPr lang="en-US" baseline="0" dirty="0" smtClean="0"/>
              <a:t> Pick a sport they like best and answer the question in FULL SENTENCE.</a:t>
            </a:r>
          </a:p>
          <a:p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giỏi</a:t>
            </a:r>
            <a:r>
              <a:rPr lang="en-US" baseline="0" dirty="0" smtClean="0"/>
              <a:t>, GV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mẫu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luôn</a:t>
            </a:r>
            <a:endParaRPr lang="en-US" baseline="0" dirty="0" smtClean="0"/>
          </a:p>
          <a:p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gợi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dành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yếu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3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Write</a:t>
            </a:r>
            <a:r>
              <a:rPr lang="en-US" baseline="0" dirty="0" smtClean="0"/>
              <a:t> and then swap check.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1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B4F50-4916-4E56-87DB-A4E9F42900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9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30-Dec-22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10" Type="http://schemas.openxmlformats.org/officeDocument/2006/relationships/image" Target="../media/image4.svg"/><Relationship Id="rId4" Type="http://schemas.openxmlformats.org/officeDocument/2006/relationships/image" Target="../media/image2.jpe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10" Type="http://schemas.openxmlformats.org/officeDocument/2006/relationships/image" Target="../media/image9.png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13.jpe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1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1.jpeg"/><Relationship Id="rId5" Type="http://schemas.microsoft.com/office/2007/relationships/media" Target="../media/media11.mp3"/><Relationship Id="rId10" Type="http://schemas.openxmlformats.org/officeDocument/2006/relationships/image" Target="../media/image10.jpeg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57152" y="-138238"/>
            <a:ext cx="18802305" cy="1056347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0726323" y="0"/>
            <a:ext cx="7561677" cy="10287000"/>
            <a:chOff x="0" y="0"/>
            <a:chExt cx="10082235" cy="13716000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4652" b="4652"/>
            <a:stretch>
              <a:fillRect/>
            </a:stretch>
          </p:blipFill>
          <p:spPr>
            <a:xfrm>
              <a:off x="0" y="0"/>
              <a:ext cx="10082235" cy="13716000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8700" y="1028700"/>
            <a:ext cx="475008" cy="48380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09600" y="2163900"/>
            <a:ext cx="11391900" cy="2821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000"/>
              </a:lnSpc>
            </a:pPr>
            <a:r>
              <a:rPr lang="en-US" sz="8800" dirty="0" smtClean="0">
                <a:solidFill>
                  <a:srgbClr val="FFFFFF"/>
                </a:solidFill>
                <a:latin typeface="Public Sans Bold"/>
              </a:rPr>
              <a:t>Unit 8</a:t>
            </a:r>
          </a:p>
          <a:p>
            <a:pPr>
              <a:lnSpc>
                <a:spcPts val="11000"/>
              </a:lnSpc>
            </a:pPr>
            <a:r>
              <a:rPr lang="en-US" sz="8800" dirty="0" smtClean="0">
                <a:solidFill>
                  <a:srgbClr val="FFFFFF"/>
                </a:solidFill>
                <a:latin typeface="Public Sans Bold"/>
              </a:rPr>
              <a:t>Sports and games</a:t>
            </a:r>
            <a:endParaRPr lang="en-US" sz="8800" dirty="0">
              <a:solidFill>
                <a:srgbClr val="FFFFFF"/>
              </a:solidFill>
              <a:latin typeface="Public Sans Bold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3913" y="5743584"/>
            <a:ext cx="7165363" cy="1961627"/>
            <a:chOff x="1028700" y="7296673"/>
            <a:chExt cx="7165363" cy="1961627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7306023"/>
              <a:ext cx="7165363" cy="1952277"/>
              <a:chOff x="0" y="0"/>
              <a:chExt cx="2423839" cy="660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423839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2423839" h="660400">
                    <a:moveTo>
                      <a:pt x="2299379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299379" y="0"/>
                    </a:lnTo>
                    <a:cubicBezTo>
                      <a:pt x="2367959" y="0"/>
                      <a:pt x="2423839" y="55880"/>
                      <a:pt x="2423839" y="124460"/>
                    </a:cubicBezTo>
                    <a:lnTo>
                      <a:pt x="2423839" y="535940"/>
                    </a:lnTo>
                    <a:cubicBezTo>
                      <a:pt x="2423839" y="604520"/>
                      <a:pt x="2367959" y="660400"/>
                      <a:pt x="2299379" y="660400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7172197" y="8068752"/>
              <a:ext cx="426818" cy="426818"/>
              <a:chOff x="0" y="0"/>
              <a:chExt cx="569091" cy="569091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0" y="0"/>
                <a:ext cx="569091" cy="569091"/>
                <a:chOff x="0" y="0"/>
                <a:chExt cx="6350000" cy="63500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FF946C"/>
                </a:solidFill>
              </p:spPr>
            </p:sp>
          </p:grpSp>
          <p:pic>
            <p:nvPicPr>
              <p:cNvPr id="8" name="Picture 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17616" y="173460"/>
                <a:ext cx="133858" cy="222171"/>
              </a:xfrm>
              <a:prstGeom prst="rect">
                <a:avLst/>
              </a:prstGeom>
            </p:spPr>
          </p:pic>
        </p:grpSp>
        <p:sp>
          <p:nvSpPr>
            <p:cNvPr id="9" name="AutoShape 9"/>
            <p:cNvSpPr/>
            <p:nvPr/>
          </p:nvSpPr>
          <p:spPr>
            <a:xfrm rot="-5400000">
              <a:off x="5628360" y="8272724"/>
              <a:ext cx="1952101" cy="0"/>
            </a:xfrm>
            <a:prstGeom prst="line">
              <a:avLst/>
            </a:prstGeom>
            <a:ln w="19050" cap="flat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1649188" y="8120728"/>
              <a:ext cx="4151298" cy="4894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4800" dirty="0" smtClean="0">
                  <a:solidFill>
                    <a:srgbClr val="FFFFFF"/>
                  </a:solidFill>
                  <a:latin typeface="+mj-lt"/>
                </a:rPr>
                <a:t>Lesson 6: Skills 2</a:t>
              </a:r>
              <a:endParaRPr lang="en-US" sz="4800" dirty="0">
                <a:solidFill>
                  <a:srgbClr val="FFFFFF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4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In pairs. Ask and answer about 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the sport / game you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like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in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Public Sans Bold"/>
              </a:rPr>
              <a:t>FULL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 sentence.</a:t>
            </a:r>
            <a:endParaRPr lang="en-US" sz="4800" dirty="0">
              <a:solidFill>
                <a:srgbClr val="4032AB"/>
              </a:solidFill>
              <a:latin typeface="Public Sans Bold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2046" y="1181100"/>
            <a:ext cx="1712494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What is the name of the sport / game?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How many players are there?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How often do you play it?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What equipment does it need? </a:t>
            </a:r>
          </a:p>
          <a:p>
            <a:pPr>
              <a:lnSpc>
                <a:spcPct val="150000"/>
              </a:lnSpc>
            </a:pPr>
            <a:endParaRPr lang="en-US" sz="4800" dirty="0" smtClean="0"/>
          </a:p>
          <a:p>
            <a:pPr>
              <a:lnSpc>
                <a:spcPct val="150000"/>
              </a:lnSpc>
            </a:pPr>
            <a:r>
              <a:rPr lang="en-US" sz="4800" dirty="0" smtClean="0"/>
              <a:t>5</a:t>
            </a:r>
            <a:r>
              <a:rPr lang="en-US" sz="4800" dirty="0"/>
              <a:t>. Why do you like it?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667" y="247650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My favorite sport is …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9667" y="397551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There are … players.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9667" y="5369603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There are … players.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9667" y="6853629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sometimes/ usually/ always/ often ….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9667" y="7663098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…. </a:t>
            </a:r>
            <a:r>
              <a:rPr lang="en-US" sz="4400" dirty="0">
                <a:solidFill>
                  <a:srgbClr val="FF0000"/>
                </a:solidFill>
              </a:rPr>
              <a:t>o</a:t>
            </a:r>
            <a:r>
              <a:rPr lang="en-US" sz="4400" dirty="0" smtClean="0">
                <a:solidFill>
                  <a:srgbClr val="FF0000"/>
                </a:solidFill>
              </a:rPr>
              <a:t>nce/ twice/ three times a week/ everyday.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9667" y="9162115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like/ love it because …. 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2046" y="1181100"/>
            <a:ext cx="17124947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/>
              <a:t>1. What is the name of the sport / game?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2. How many players are there?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How often do you play it?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4. What equipment does it need? </a:t>
            </a:r>
          </a:p>
          <a:p>
            <a:pPr>
              <a:lnSpc>
                <a:spcPct val="150000"/>
              </a:lnSpc>
            </a:pPr>
            <a:endParaRPr lang="en-US" sz="4800" dirty="0" smtClean="0"/>
          </a:p>
          <a:p>
            <a:pPr>
              <a:lnSpc>
                <a:spcPct val="150000"/>
              </a:lnSpc>
            </a:pPr>
            <a:r>
              <a:rPr lang="en-US" sz="4800" dirty="0" smtClean="0"/>
              <a:t>5</a:t>
            </a:r>
            <a:r>
              <a:rPr lang="en-US" sz="4800" dirty="0"/>
              <a:t>. Why do you like it?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9667" y="2476500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My favorite sport is …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9667" y="3975517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There are … players.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9667" y="5369603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There are … players.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9667" y="6853629"/>
            <a:ext cx="1013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sometimes/ usually/ always/ often ….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9667" y="7663098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…. </a:t>
            </a:r>
            <a:r>
              <a:rPr lang="en-US" sz="4400" dirty="0">
                <a:solidFill>
                  <a:srgbClr val="FF0000"/>
                </a:solidFill>
              </a:rPr>
              <a:t>o</a:t>
            </a:r>
            <a:r>
              <a:rPr lang="en-US" sz="4400" dirty="0" smtClean="0">
                <a:solidFill>
                  <a:srgbClr val="FF0000"/>
                </a:solidFill>
              </a:rPr>
              <a:t>nce/ twice/ three times a week/ everyday.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09667" y="9162115"/>
            <a:ext cx="1127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 </a:t>
            </a:r>
            <a:r>
              <a:rPr lang="en-US" sz="4400" dirty="0" smtClean="0">
                <a:solidFill>
                  <a:srgbClr val="FF0000"/>
                </a:solidFill>
              </a:rPr>
              <a:t>like/ love it because ….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5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Write a paragraph of 40-50 words about the sport / game you talked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about. </a:t>
            </a:r>
            <a:endParaRPr lang="en-US" sz="4800" dirty="0">
              <a:solidFill>
                <a:srgbClr val="4032AB"/>
              </a:solidFill>
              <a:latin typeface="Public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307022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554754"/>
              </p:ext>
            </p:extLst>
          </p:nvPr>
        </p:nvGraphicFramePr>
        <p:xfrm>
          <a:off x="685800" y="1181100"/>
          <a:ext cx="17145001" cy="8610599"/>
        </p:xfrm>
        <a:graphic>
          <a:graphicData uri="http://schemas.openxmlformats.org/drawingml/2006/table">
            <a:tbl>
              <a:tblPr/>
              <a:tblGrid>
                <a:gridCol w="13735594">
                  <a:extLst>
                    <a:ext uri="{9D8B030D-6E8A-4147-A177-3AD203B41FA5}">
                      <a16:colId xmlns:a16="http://schemas.microsoft.com/office/drawing/2014/main" xmlns="" val="575841747"/>
                    </a:ext>
                  </a:extLst>
                </a:gridCol>
                <a:gridCol w="1587138">
                  <a:extLst>
                    <a:ext uri="{9D8B030D-6E8A-4147-A177-3AD203B41FA5}">
                      <a16:colId xmlns:a16="http://schemas.microsoft.com/office/drawing/2014/main" xmlns="" val="2296269091"/>
                    </a:ext>
                  </a:extLst>
                </a:gridCol>
                <a:gridCol w="1822269">
                  <a:extLst>
                    <a:ext uri="{9D8B030D-6E8A-4147-A177-3AD203B41FA5}">
                      <a16:colId xmlns:a16="http://schemas.microsoft.com/office/drawing/2014/main" xmlns="" val="311829507"/>
                    </a:ext>
                  </a:extLst>
                </a:gridCol>
              </a:tblGrid>
              <a:tr h="1865779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Criteria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Yes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786552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 Are the verbs in the correct form?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14165601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Are the nouns in the correct form?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99090588"/>
                  </a:ext>
                </a:extLst>
              </a:tr>
              <a:tr h="1147483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Is the spelling correct?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06231848"/>
                  </a:ext>
                </a:extLst>
              </a:tr>
              <a:tr h="1865779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4. Has the paragraph answered all questions?</a:t>
                      </a:r>
                      <a:endParaRPr lang="en-US" sz="4000" dirty="0">
                        <a:effectLst/>
                      </a:endParaRPr>
                    </a:p>
                  </a:txBody>
                  <a:tcPr marL="63500" marR="63500" marT="31750" marB="31750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</a:rPr>
                        <a:t> </a:t>
                      </a:r>
                    </a:p>
                  </a:txBody>
                  <a:tcPr marL="63500" marR="63500" marT="31750" marB="31750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8912130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685800" y="266700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>
                <a:solidFill>
                  <a:srgbClr val="4032AB"/>
                </a:solidFill>
                <a:latin typeface="Public Sans Bold"/>
              </a:rPr>
              <a:t>Peer check</a:t>
            </a:r>
          </a:p>
        </p:txBody>
      </p:sp>
    </p:spTree>
    <p:extLst>
      <p:ext uri="{BB962C8B-B14F-4D97-AF65-F5344CB8AC3E}">
        <p14:creationId xmlns:p14="http://schemas.microsoft.com/office/powerpoint/2010/main" val="407127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</a:t>
            </a:r>
            <a:r>
              <a:rPr lang="en-US" sz="3200" dirty="0" smtClean="0">
                <a:solidFill>
                  <a:srgbClr val="4032AB"/>
                </a:solidFill>
                <a:latin typeface="Public Sans Bold"/>
              </a:rPr>
              <a:t>have been able </a:t>
            </a:r>
            <a:r>
              <a:rPr lang="en-US" sz="3200" dirty="0">
                <a:solidFill>
                  <a:srgbClr val="4032AB"/>
                </a:solidFill>
                <a:latin typeface="Public Sans Bold"/>
              </a:rPr>
              <a:t>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22812" y="2524531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122812" y="6092190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5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57152" y="-138238"/>
            <a:ext cx="18802305" cy="105634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602611" y="2986373"/>
            <a:ext cx="11082778" cy="2844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10000" dirty="0">
                <a:solidFill>
                  <a:srgbClr val="FFFFFF"/>
                </a:solidFill>
                <a:latin typeface="Public Sans Bold"/>
              </a:rPr>
              <a:t>Thank you</a:t>
            </a:r>
          </a:p>
          <a:p>
            <a:pPr algn="ctr">
              <a:lnSpc>
                <a:spcPts val="11000"/>
              </a:lnSpc>
            </a:pPr>
            <a:r>
              <a:rPr lang="en-US" sz="10000" dirty="0">
                <a:solidFill>
                  <a:srgbClr val="FFFFFF"/>
                </a:solidFill>
                <a:latin typeface="Public Sans Bold"/>
              </a:rPr>
              <a:t>for </a:t>
            </a:r>
            <a:r>
              <a:rPr lang="en-US" sz="10000" dirty="0" smtClean="0">
                <a:solidFill>
                  <a:srgbClr val="FFFFFF"/>
                </a:solidFill>
                <a:latin typeface="Public Sans Bold"/>
              </a:rPr>
              <a:t>your attention!</a:t>
            </a:r>
            <a:endParaRPr lang="en-US" sz="10000" dirty="0">
              <a:solidFill>
                <a:srgbClr val="FFFFFF"/>
              </a:solidFill>
              <a:latin typeface="Public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solidFill>
            <a:srgbClr val="4032AB"/>
          </a:solidFill>
        </p:spPr>
        <p:txBody>
          <a:bodyPr>
            <a:no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BRAINSTORMING</a:t>
            </a:r>
            <a:endParaRPr lang="en-US" sz="7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315027"/>
            <a:ext cx="1005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/>
              <a:t>Groups of 6</a:t>
            </a:r>
          </a:p>
          <a:p>
            <a:pPr>
              <a:lnSpc>
                <a:spcPct val="150000"/>
              </a:lnSpc>
            </a:pPr>
            <a:r>
              <a:rPr lang="en-US" sz="4400" dirty="0" smtClean="0"/>
              <a:t>Write </a:t>
            </a:r>
            <a:r>
              <a:rPr lang="en-US" sz="4400" dirty="0"/>
              <a:t>as many sports as you can</a:t>
            </a:r>
            <a:r>
              <a:rPr lang="en-US" sz="4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4400" dirty="0" smtClean="0"/>
              <a:t>3 minutes</a:t>
            </a:r>
          </a:p>
        </p:txBody>
      </p:sp>
      <p:pic>
        <p:nvPicPr>
          <p:cNvPr id="1028" name="Picture 4" descr="https://s.sachmem.vn/public/images/v2/TA6SHS2TD/U8-L6-5-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9192" r="3334" b="16946"/>
          <a:stretch/>
        </p:blipFill>
        <p:spPr bwMode="auto">
          <a:xfrm>
            <a:off x="457200" y="4381500"/>
            <a:ext cx="17297400" cy="56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05439" y="274638"/>
            <a:ext cx="6222211" cy="349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will be able 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83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469641"/>
            <a:ext cx="16230600" cy="1064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1 (p.23) Listen 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to the passages. Who are they about? 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92559" b="227"/>
          <a:stretch/>
        </p:blipFill>
        <p:spPr>
          <a:xfrm>
            <a:off x="1" y="9524999"/>
            <a:ext cx="18288000" cy="762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53940" y="8531937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Hai</a:t>
            </a:r>
            <a:endParaRPr lang="en-US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5676900" y="8517028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Alice</a:t>
            </a:r>
            <a:endParaRPr lang="en-US" sz="4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5372100" y="1665304"/>
            <a:ext cx="7200900" cy="6720840"/>
            <a:chOff x="5372100" y="1665304"/>
            <a:chExt cx="7200900" cy="6720840"/>
          </a:xfrm>
        </p:grpSpPr>
        <p:pic>
          <p:nvPicPr>
            <p:cNvPr id="2052" name="Picture 4" descr="https://www.pngitem.com/pimgs/m/357-3570729_emotion-boy-cheek-student-clipart-hd-png-download.png"/>
            <p:cNvPicPr>
              <a:picLocks noChangeAspect="1" noChangeArrowheads="1"/>
            </p:cNvPicPr>
            <p:nvPr/>
          </p:nvPicPr>
          <p:blipFill rotWithShape="1">
            <a:blip r:embed="rId6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429" b="94467" l="5349" r="91977">
                          <a14:foregroundMark x1="28256" y1="26991" x2="28256" y2="26991"/>
                          <a14:foregroundMark x1="31279" y1="17949" x2="31279" y2="17949"/>
                          <a14:foregroundMark x1="13023" y1="29420" x2="13023" y2="29420"/>
                          <a14:foregroundMark x1="11628" y1="35897" x2="11628" y2="35897"/>
                          <a14:foregroundMark x1="11860" y1="35897" x2="11860" y2="35897"/>
                          <a14:foregroundMark x1="12907" y1="39136" x2="12907" y2="39136"/>
                          <a14:foregroundMark x1="23721" y1="56275" x2="23721" y2="56275"/>
                          <a14:foregroundMark x1="23721" y1="56410" x2="23721" y2="56410"/>
                          <a14:foregroundMark x1="21047" y1="40351" x2="21047" y2="40351"/>
                          <a14:foregroundMark x1="21047" y1="40351" x2="21047" y2="40351"/>
                          <a14:foregroundMark x1="34186" y1="85425" x2="34186" y2="85425"/>
                          <a14:foregroundMark x1="33953" y1="85425" x2="33953" y2="85425"/>
                          <a14:foregroundMark x1="27558" y1="84750" x2="27558" y2="84750"/>
                          <a14:foregroundMark x1="27209" y1="84750" x2="27209" y2="84750"/>
                          <a14:foregroundMark x1="28605" y1="90823" x2="28605" y2="90823"/>
                          <a14:foregroundMark x1="28605" y1="90823" x2="28605" y2="90823"/>
                          <a14:foregroundMark x1="67674" y1="87314" x2="67674" y2="87314"/>
                          <a14:foregroundMark x1="67791" y1="84750" x2="67791" y2="84750"/>
                          <a14:foregroundMark x1="67791" y1="84750" x2="67791" y2="84750"/>
                          <a14:foregroundMark x1="74186" y1="84345" x2="74186" y2="84345"/>
                          <a14:foregroundMark x1="74186" y1="84345" x2="74186" y2="84345"/>
                          <a14:foregroundMark x1="75233" y1="90553" x2="75233" y2="90553"/>
                          <a14:foregroundMark x1="75233" y1="90553" x2="75233" y2="90553"/>
                          <a14:foregroundMark x1="65814" y1="91633" x2="65814" y2="91633"/>
                          <a14:foregroundMark x1="70814" y1="52092" x2="70814" y2="52092"/>
                          <a14:foregroundMark x1="70814" y1="52092" x2="70814" y2="52092"/>
                          <a14:foregroundMark x1="53256" y1="23347" x2="53256" y2="23347"/>
                          <a14:foregroundMark x1="53488" y1="24561" x2="53488" y2="24561"/>
                          <a14:foregroundMark x1="44651" y1="31174" x2="44651" y2="31174"/>
                          <a14:foregroundMark x1="44651" y1="31174" x2="44651" y2="31174"/>
                        </a14:backgroundRemoval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1" t="4319" r="7907" b="4994"/>
            <a:stretch/>
          </p:blipFill>
          <p:spPr bwMode="auto">
            <a:xfrm>
              <a:off x="5372100" y="1665304"/>
              <a:ext cx="7200900" cy="6720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781800" y="4838700"/>
              <a:ext cx="123825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smtClean="0">
                  <a:solidFill>
                    <a:schemeClr val="bg1"/>
                  </a:solidFill>
                </a:rPr>
                <a:t>?</a:t>
              </a:r>
              <a:endParaRPr lang="en-US" sz="13800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87000" y="4638523"/>
              <a:ext cx="1238250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800" b="1" dirty="0" smtClean="0">
                  <a:solidFill>
                    <a:schemeClr val="bg1"/>
                  </a:solidFill>
                </a:rPr>
                <a:t>?</a:t>
              </a:r>
              <a:endParaRPr lang="en-US" sz="13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4" descr="https://www.pngitem.com/pimgs/m/357-3570729_emotion-boy-cheek-student-clipart-hd-png-download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33" b="94872" l="9535" r="91860">
                        <a14:foregroundMark x1="54186" y1="24966" x2="54186" y2="24966"/>
                        <a14:foregroundMark x1="54186" y1="24966" x2="54186" y2="24966"/>
                        <a14:foregroundMark x1="32791" y1="35493" x2="32791" y2="35493"/>
                        <a14:foregroundMark x1="32791" y1="35493" x2="32791" y2="35493"/>
                        <a14:foregroundMark x1="33837" y1="17139" x2="33837" y2="17139"/>
                        <a14:foregroundMark x1="33837" y1="17139" x2="33837" y2="17139"/>
                        <a14:foregroundMark x1="41860" y1="25776" x2="41860" y2="25776"/>
                        <a14:foregroundMark x1="41860" y1="25776" x2="41860" y2="25776"/>
                        <a14:foregroundMark x1="41860" y1="25776" x2="41860" y2="25776"/>
                        <a14:foregroundMark x1="11512" y1="35493" x2="11512" y2="35493"/>
                        <a14:foregroundMark x1="11512" y1="35493" x2="11512" y2="35493"/>
                        <a14:foregroundMark x1="12674" y1="35897" x2="12674" y2="35897"/>
                        <a14:foregroundMark x1="12674" y1="35897" x2="12674" y2="35897"/>
                        <a14:foregroundMark x1="12674" y1="35897" x2="12674" y2="35897"/>
                        <a14:foregroundMark x1="34535" y1="82591" x2="34070" y2="82591"/>
                        <a14:foregroundMark x1="34070" y1="82456" x2="34070" y2="82456"/>
                        <a14:foregroundMark x1="27093" y1="84480" x2="27093" y2="84480"/>
                        <a14:foregroundMark x1="27093" y1="84480" x2="27093" y2="84480"/>
                        <a14:foregroundMark x1="29302" y1="89609" x2="29302" y2="89609"/>
                        <a14:foregroundMark x1="29302" y1="89609" x2="29302" y2="89609"/>
                        <a14:foregroundMark x1="74535" y1="90553" x2="74535" y2="90553"/>
                        <a14:foregroundMark x1="74535" y1="90553" x2="74651" y2="90553"/>
                        <a14:foregroundMark x1="74070" y1="85830" x2="74070" y2="85830"/>
                        <a14:foregroundMark x1="73837" y1="85830" x2="73837" y2="85830"/>
                        <a14:foregroundMark x1="73837" y1="85830" x2="73837" y2="85830"/>
                        <a14:foregroundMark x1="68953" y1="89069" x2="68953" y2="89069"/>
                        <a14:foregroundMark x1="68837" y1="89339" x2="68837" y2="89339"/>
                        <a14:foregroundMark x1="68837" y1="89339" x2="68837" y2="89339"/>
                        <a14:foregroundMark x1="68953" y1="84885" x2="68953" y2="84885"/>
                        <a14:foregroundMark x1="69070" y1="85020" x2="69651" y2="85425"/>
                        <a14:foregroundMark x1="69651" y1="85425" x2="69651" y2="85425"/>
                        <a14:foregroundMark x1="69419" y1="52632" x2="69419" y2="52632"/>
                        <a14:foregroundMark x1="69419" y1="52632" x2="69419" y2="52632"/>
                        <a14:foregroundMark x1="48488" y1="29555" x2="48488" y2="29555"/>
                        <a14:foregroundMark x1="48488" y1="29555" x2="48488" y2="29555"/>
                        <a14:foregroundMark x1="46628" y1="29555" x2="46628" y2="29555"/>
                        <a14:foregroundMark x1="46628" y1="29555" x2="46628" y2="29555"/>
                        <a14:foregroundMark x1="46628" y1="29555" x2="46628" y2="29555"/>
                        <a14:foregroundMark x1="43140" y1="40891" x2="43140" y2="40891"/>
                        <a14:foregroundMark x1="42907" y1="40891" x2="42907" y2="408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1" t="4319" r="7907" b="4994"/>
          <a:stretch/>
        </p:blipFill>
        <p:spPr bwMode="auto">
          <a:xfrm>
            <a:off x="5372100" y="1647676"/>
            <a:ext cx="7200900" cy="67208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2_12">
            <a:hlinkClick r:id="" action="ppaction://media"/>
            <a:extLst>
              <a:ext uri="{FF2B5EF4-FFF2-40B4-BE49-F238E27FC236}">
                <a16:creationId xmlns:a16="http://schemas.microsoft.com/office/drawing/2014/main" xmlns="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64000" y="727394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7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70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2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Listen to the passages again. Then tick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(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  <a:sym typeface="Wingdings" panose="05000000000000000000" pitchFamily="2" charset="2"/>
              </a:rPr>
              <a:t>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)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T (True) or F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(False) 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for each sentence.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7584"/>
              </p:ext>
            </p:extLst>
          </p:nvPr>
        </p:nvGraphicFramePr>
        <p:xfrm>
          <a:off x="685800" y="1943100"/>
          <a:ext cx="17221199" cy="74340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84903">
                  <a:extLst>
                    <a:ext uri="{9D8B030D-6E8A-4147-A177-3AD203B41FA5}">
                      <a16:colId xmlns:a16="http://schemas.microsoft.com/office/drawing/2014/main" xmlns="" val="745636522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xmlns="" val="1567432539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xmlns="" val="2175532424"/>
                    </a:ext>
                  </a:extLst>
                </a:gridCol>
              </a:tblGrid>
              <a:tr h="122604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True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bg1"/>
                          </a:solidFill>
                          <a:latin typeface="Public Sans Bold"/>
                        </a:rPr>
                        <a:t>False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01633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1. The passages are about two sportsmen.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29335892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2. Hai goes cycling at the weekend.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88212316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3. Hai's </a:t>
                      </a:r>
                      <a:r>
                        <a:rPr lang="en-US" sz="4800" dirty="0" err="1" smtClean="0"/>
                        <a:t>favourite</a:t>
                      </a:r>
                      <a:r>
                        <a:rPr lang="en-US" sz="4800" dirty="0" smtClean="0"/>
                        <a:t> sport is karate.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40176804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 4. Alice doesn't like doing sport very much.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50586342"/>
                  </a:ext>
                </a:extLst>
              </a:tr>
              <a:tr h="130383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5. Alice plays computer games every day.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7897090"/>
                  </a:ext>
                </a:extLst>
              </a:tr>
            </a:tbl>
          </a:graphicData>
        </a:graphic>
      </p:graphicFrame>
      <p:cxnSp>
        <p:nvCxnSpPr>
          <p:cNvPr id="3" name="Straight Connector 2"/>
          <p:cNvCxnSpPr/>
          <p:nvPr/>
        </p:nvCxnSpPr>
        <p:spPr>
          <a:xfrm>
            <a:off x="7391400" y="40767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71600" y="5295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5134" y="5295900"/>
            <a:ext cx="16526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7843" y="5295900"/>
            <a:ext cx="2198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1600" y="6480123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2873" y="6480123"/>
            <a:ext cx="1557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7709317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3095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71147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600" y="8983481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29790" y="8983481"/>
            <a:ext cx="4099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401987" y="8983481"/>
            <a:ext cx="24946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B2_13">
            <a:hlinkClick r:id="" action="ppaction://media"/>
            <a:extLst>
              <a:ext uri="{FF2B5EF4-FFF2-40B4-BE49-F238E27FC236}">
                <a16:creationId xmlns:a16="http://schemas.microsoft.com/office/drawing/2014/main" xmlns="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974849"/>
            <a:ext cx="746069" cy="74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709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685800" y="266700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2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Listen to the passages again. Then tick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(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  <a:sym typeface="Wingdings" panose="05000000000000000000" pitchFamily="2" charset="2"/>
              </a:rPr>
              <a:t>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)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T (True) or F </a:t>
            </a:r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(False) 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for each sentence.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527584"/>
              </p:ext>
            </p:extLst>
          </p:nvPr>
        </p:nvGraphicFramePr>
        <p:xfrm>
          <a:off x="685800" y="1943100"/>
          <a:ext cx="17221199" cy="7434062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1184903">
                  <a:extLst>
                    <a:ext uri="{9D8B030D-6E8A-4147-A177-3AD203B41FA5}">
                      <a16:colId xmlns:a16="http://schemas.microsoft.com/office/drawing/2014/main" xmlns="" val="745636522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xmlns="" val="1567432539"/>
                    </a:ext>
                  </a:extLst>
                </a:gridCol>
                <a:gridCol w="3018148">
                  <a:extLst>
                    <a:ext uri="{9D8B030D-6E8A-4147-A177-3AD203B41FA5}">
                      <a16:colId xmlns:a16="http://schemas.microsoft.com/office/drawing/2014/main" xmlns="" val="2175532424"/>
                    </a:ext>
                  </a:extLst>
                </a:gridCol>
              </a:tblGrid>
              <a:tr h="1226045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Public Sans Bold"/>
                          <a:ea typeface="+mn-ea"/>
                          <a:cs typeface="+mn-cs"/>
                        </a:rPr>
                        <a:t>True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solidFill>
                            <a:schemeClr val="bg1"/>
                          </a:solidFill>
                          <a:latin typeface="Public Sans Bold"/>
                        </a:rPr>
                        <a:t>False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1D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501633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1. The passages are about two sportsmen.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29335892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2. Hai goes cycling at the weekend.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888212316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3. Hai's </a:t>
                      </a:r>
                      <a:r>
                        <a:rPr lang="en-US" sz="4800" dirty="0" err="1" smtClean="0"/>
                        <a:t>favourite</a:t>
                      </a:r>
                      <a:r>
                        <a:rPr lang="en-US" sz="4800" dirty="0" smtClean="0"/>
                        <a:t> sport is karate.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40176804"/>
                  </a:ext>
                </a:extLst>
              </a:tr>
              <a:tr h="1226045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 4. Alice doesn't like doing sport very much. 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50586342"/>
                  </a:ext>
                </a:extLst>
              </a:tr>
              <a:tr h="1303837">
                <a:tc>
                  <a:txBody>
                    <a:bodyPr/>
                    <a:lstStyle/>
                    <a:p>
                      <a:r>
                        <a:rPr lang="en-US" sz="4800" dirty="0" smtClean="0"/>
                        <a:t>5. Alice plays computer games every day.</a:t>
                      </a:r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4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97897090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371600" y="52959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05134" y="5295900"/>
            <a:ext cx="165266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97843" y="5295900"/>
            <a:ext cx="21985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71600" y="6480123"/>
            <a:ext cx="495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52873" y="6480123"/>
            <a:ext cx="15577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7709317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903095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71147" y="7709317"/>
            <a:ext cx="27357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371600" y="8983481"/>
            <a:ext cx="1143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002000" y="3238500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sp>
        <p:nvSpPr>
          <p:cNvPr id="6" name="Rectangle 5"/>
          <p:cNvSpPr/>
          <p:nvPr/>
        </p:nvSpPr>
        <p:spPr>
          <a:xfrm>
            <a:off x="8401987" y="3379033"/>
            <a:ext cx="2833766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students.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91400" y="4076700"/>
            <a:ext cx="3657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T or F Q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46093" y="4860144"/>
            <a:ext cx="406400" cy="40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767768" y="4401624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0" name="T or F Q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778615" y="6007101"/>
            <a:ext cx="406400" cy="4064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767768" y="5660798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2" name="T or F Q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5707" y="7031004"/>
            <a:ext cx="406400" cy="406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2767768" y="6860011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sp>
        <p:nvSpPr>
          <p:cNvPr id="28" name="Rectangle 27"/>
          <p:cNvSpPr/>
          <p:nvPr/>
        </p:nvSpPr>
        <p:spPr>
          <a:xfrm>
            <a:off x="8229600" y="8305794"/>
            <a:ext cx="3113685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sometimes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129790" y="8983481"/>
            <a:ext cx="40998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6002000" y="8200244"/>
            <a:ext cx="1143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ym typeface="Wingdings" panose="05000000000000000000" pitchFamily="2" charset="2"/>
              </a:rPr>
              <a:t></a:t>
            </a:r>
            <a:endParaRPr lang="en-US" sz="8000" b="1" dirty="0"/>
          </a:p>
        </p:txBody>
      </p:sp>
      <p:pic>
        <p:nvPicPr>
          <p:cNvPr id="16" name="T or F Q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0853" y="8577081"/>
            <a:ext cx="406400" cy="4064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8401987" y="8983481"/>
            <a:ext cx="28150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0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/>
      <p:bldP spid="6" grpId="0" animBg="1"/>
      <p:bldP spid="20" grpId="0"/>
      <p:bldP spid="24" grpId="0"/>
      <p:bldP spid="26" grpId="0"/>
      <p:bldP spid="28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85256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3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Listen again and fill each blank with a word to complete each sentence.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726" y="1140993"/>
            <a:ext cx="17124947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 smtClean="0"/>
              <a:t>1. Hai </a:t>
            </a:r>
            <a:r>
              <a:rPr lang="en-US" sz="4800" dirty="0"/>
              <a:t>plays </a:t>
            </a:r>
            <a:r>
              <a:rPr lang="en-US" sz="4800" dirty="0" smtClean="0"/>
              <a:t>__________ at </a:t>
            </a:r>
            <a:r>
              <a:rPr lang="en-US" sz="4800" dirty="0"/>
              <a:t>school. </a:t>
            </a:r>
            <a:endParaRPr lang="en-US" sz="4800" dirty="0" smtClean="0"/>
          </a:p>
          <a:p>
            <a:pPr>
              <a:lnSpc>
                <a:spcPct val="200000"/>
              </a:lnSpc>
            </a:pPr>
            <a:r>
              <a:rPr lang="en-US" sz="4800" dirty="0" smtClean="0"/>
              <a:t>2</a:t>
            </a:r>
            <a:r>
              <a:rPr lang="en-US" sz="4800" dirty="0"/>
              <a:t>. Hai </a:t>
            </a:r>
            <a:r>
              <a:rPr lang="en-US" sz="4800" dirty="0" err="1"/>
              <a:t>practises</a:t>
            </a:r>
            <a:r>
              <a:rPr lang="en-US" sz="4800" dirty="0"/>
              <a:t> karate at the club __________ </a:t>
            </a:r>
            <a:r>
              <a:rPr lang="en-US" sz="4800" dirty="0" smtClean="0"/>
              <a:t>times </a:t>
            </a:r>
            <a:r>
              <a:rPr lang="en-US" sz="4800" dirty="0"/>
              <a:t>a week.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__________ </a:t>
            </a:r>
            <a:r>
              <a:rPr lang="en-US" sz="4800" dirty="0" smtClean="0"/>
              <a:t>likes </a:t>
            </a:r>
            <a:r>
              <a:rPr lang="en-US" sz="4800" dirty="0"/>
              <a:t>watching sport on TV. </a:t>
            </a:r>
            <a:endParaRPr lang="en-US" sz="4800" dirty="0" smtClean="0"/>
          </a:p>
          <a:p>
            <a:pPr>
              <a:lnSpc>
                <a:spcPct val="200000"/>
              </a:lnSpc>
            </a:pPr>
            <a:r>
              <a:rPr lang="en-US" sz="4800" dirty="0" smtClean="0"/>
              <a:t>4</a:t>
            </a:r>
            <a:r>
              <a:rPr lang="en-US" sz="4800" dirty="0"/>
              <a:t>. Alice plays __________ </a:t>
            </a:r>
            <a:r>
              <a:rPr lang="en-US" sz="4800" dirty="0" smtClean="0"/>
              <a:t>every </a:t>
            </a:r>
            <a:r>
              <a:rPr lang="en-US" sz="4800" dirty="0"/>
              <a:t>Saturday.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79504" y="2383529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0874" y="22800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  <a:r>
              <a:rPr lang="en-US" sz="4800" dirty="0" smtClean="0">
                <a:solidFill>
                  <a:srgbClr val="FF0000"/>
                </a:solidFill>
              </a:rPr>
              <a:t> sport/ game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19749" y="383132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26912" y="3831329"/>
            <a:ext cx="3251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03040" y="381239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number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6392" y="5256704"/>
            <a:ext cx="109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05566" y="5256704"/>
            <a:ext cx="3643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07546" y="5256704"/>
            <a:ext cx="565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409" y="518770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</a:t>
            </a:r>
            <a:r>
              <a:rPr lang="en-US" sz="4800" dirty="0" smtClean="0">
                <a:solidFill>
                  <a:srgbClr val="FF0000"/>
                </a:solidFill>
              </a:rPr>
              <a:t>erson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34209" y="6764358"/>
            <a:ext cx="1292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71759" y="6764358"/>
            <a:ext cx="36248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54703" y="67403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  <a:r>
              <a:rPr lang="en-US" sz="4800" dirty="0" smtClean="0">
                <a:solidFill>
                  <a:srgbClr val="FF0000"/>
                </a:solidFill>
              </a:rPr>
              <a:t> sport/ game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5" name="B2_14">
            <a:hlinkClick r:id="" action="ppaction://media"/>
            <a:extLst>
              <a:ext uri="{FF2B5EF4-FFF2-40B4-BE49-F238E27FC236}">
                <a16:creationId xmlns:a16="http://schemas.microsoft.com/office/drawing/2014/main" xmlns="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4276" y="985063"/>
            <a:ext cx="487363" cy="487363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>
            <a:off x="7481091" y="2324100"/>
            <a:ext cx="16629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7" y="7581900"/>
            <a:ext cx="3282759" cy="21885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12" y="7569465"/>
            <a:ext cx="5059634" cy="220094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86" y="7549091"/>
            <a:ext cx="3319706" cy="22213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931" y="7528128"/>
            <a:ext cx="3363413" cy="22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2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85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/>
      <p:bldP spid="7" grpId="1"/>
      <p:bldP spid="12" grpId="0"/>
      <p:bldP spid="19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685800" y="85256"/>
            <a:ext cx="1623060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dirty="0" smtClean="0">
                <a:solidFill>
                  <a:srgbClr val="4032AB"/>
                </a:solidFill>
                <a:latin typeface="Public Sans Bold"/>
              </a:rPr>
              <a:t>Ex 3 (p.23</a:t>
            </a:r>
            <a:r>
              <a:rPr lang="en-US" sz="4800" dirty="0">
                <a:solidFill>
                  <a:srgbClr val="4032AB"/>
                </a:solidFill>
                <a:latin typeface="Public Sans Bold"/>
              </a:rPr>
              <a:t>) Listen again and fill each blank with a word to complete each sentence.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57726" y="1140993"/>
            <a:ext cx="17124947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800" dirty="0" smtClean="0"/>
              <a:t>1. Hai </a:t>
            </a:r>
            <a:r>
              <a:rPr lang="en-US" sz="4800" dirty="0"/>
              <a:t>plays </a:t>
            </a:r>
            <a:r>
              <a:rPr lang="en-US" sz="4800" dirty="0" smtClean="0"/>
              <a:t>__________ at </a:t>
            </a:r>
            <a:r>
              <a:rPr lang="en-US" sz="4800" dirty="0"/>
              <a:t>school. </a:t>
            </a:r>
            <a:endParaRPr lang="en-US" sz="4800" dirty="0" smtClean="0"/>
          </a:p>
          <a:p>
            <a:pPr>
              <a:lnSpc>
                <a:spcPct val="200000"/>
              </a:lnSpc>
            </a:pPr>
            <a:r>
              <a:rPr lang="en-US" sz="4800" dirty="0" smtClean="0"/>
              <a:t>2</a:t>
            </a:r>
            <a:r>
              <a:rPr lang="en-US" sz="4800" dirty="0"/>
              <a:t>. Hai </a:t>
            </a:r>
            <a:r>
              <a:rPr lang="en-US" sz="4800" dirty="0" err="1"/>
              <a:t>practises</a:t>
            </a:r>
            <a:r>
              <a:rPr lang="en-US" sz="4800" dirty="0"/>
              <a:t> karate at the club __________ </a:t>
            </a:r>
            <a:r>
              <a:rPr lang="en-US" sz="4800" dirty="0" smtClean="0"/>
              <a:t>times </a:t>
            </a:r>
            <a:r>
              <a:rPr lang="en-US" sz="4800" dirty="0"/>
              <a:t>a week. </a:t>
            </a:r>
          </a:p>
          <a:p>
            <a:pPr>
              <a:lnSpc>
                <a:spcPct val="200000"/>
              </a:lnSpc>
            </a:pPr>
            <a:r>
              <a:rPr lang="en-US" sz="4800" dirty="0"/>
              <a:t>3. </a:t>
            </a:r>
            <a:r>
              <a:rPr lang="en-US" sz="4800" dirty="0" smtClean="0"/>
              <a:t>__________ likes </a:t>
            </a:r>
            <a:r>
              <a:rPr lang="en-US" sz="4800" dirty="0"/>
              <a:t>watching sport on TV. </a:t>
            </a:r>
            <a:endParaRPr lang="en-US" sz="4800" dirty="0" smtClean="0"/>
          </a:p>
          <a:p>
            <a:pPr>
              <a:lnSpc>
                <a:spcPct val="200000"/>
              </a:lnSpc>
            </a:pPr>
            <a:r>
              <a:rPr lang="en-US" sz="4800" dirty="0" smtClean="0"/>
              <a:t>4</a:t>
            </a:r>
            <a:r>
              <a:rPr lang="en-US" sz="4800" dirty="0"/>
              <a:t>. Alice plays __________ </a:t>
            </a:r>
            <a:r>
              <a:rPr lang="en-US" sz="4800" dirty="0" smtClean="0"/>
              <a:t>every </a:t>
            </a:r>
            <a:r>
              <a:rPr lang="en-US" sz="4800" dirty="0"/>
              <a:t>Saturday.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279504" y="2383529"/>
            <a:ext cx="1295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80874" y="22800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  <a:r>
              <a:rPr lang="en-US" sz="4800" dirty="0" smtClean="0">
                <a:solidFill>
                  <a:srgbClr val="FF0000"/>
                </a:solidFill>
              </a:rPr>
              <a:t> sport/ game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619749" y="3831329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326912" y="3831329"/>
            <a:ext cx="3251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703040" y="3812399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</a:rPr>
              <a:t>number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6392" y="5256704"/>
            <a:ext cx="109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05566" y="5256704"/>
            <a:ext cx="364323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0407546" y="5256704"/>
            <a:ext cx="5652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5409" y="5187707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p</a:t>
            </a:r>
            <a:r>
              <a:rPr lang="en-US" sz="4800" dirty="0" smtClean="0">
                <a:solidFill>
                  <a:srgbClr val="FF0000"/>
                </a:solidFill>
              </a:rPr>
              <a:t>erson</a:t>
            </a:r>
            <a:endParaRPr lang="en-US" sz="48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634209" y="6764358"/>
            <a:ext cx="12928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71759" y="6764358"/>
            <a:ext cx="36248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854703" y="674033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</a:t>
            </a:r>
            <a:r>
              <a:rPr lang="en-US" sz="4800" dirty="0" smtClean="0">
                <a:solidFill>
                  <a:srgbClr val="FF0000"/>
                </a:solidFill>
              </a:rPr>
              <a:t> sport/ game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67" y="7581900"/>
            <a:ext cx="3282759" cy="21885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312" y="7569465"/>
            <a:ext cx="5059634" cy="22009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586" y="7549091"/>
            <a:ext cx="3319706" cy="22213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931" y="7528128"/>
            <a:ext cx="3363413" cy="2242275"/>
          </a:xfrm>
          <a:prstGeom prst="rect">
            <a:avLst/>
          </a:prstGeom>
        </p:spPr>
      </p:pic>
      <p:pic>
        <p:nvPicPr>
          <p:cNvPr id="6" name="Fill Q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48800" y="1864265"/>
            <a:ext cx="406400" cy="4064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675713" y="1644490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volleyball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Fill Q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925800" y="3328460"/>
            <a:ext cx="406400" cy="406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9181875" y="3083546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three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Fill Q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074400" y="4864740"/>
            <a:ext cx="406400" cy="40640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342019" y="4522602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Alice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4" name="Fill Q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77600" y="6436856"/>
            <a:ext cx="406400" cy="4064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308078" y="6021618"/>
            <a:ext cx="2833766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chess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3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0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  <p:bldP spid="19" grpId="0"/>
      <p:bldP spid="23" grpId="0"/>
      <p:bldP spid="24" grpId="0"/>
      <p:bldP spid="3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28700" y="3171123"/>
            <a:ext cx="6379029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dirty="0">
                <a:solidFill>
                  <a:srgbClr val="24187D"/>
                </a:solidFill>
                <a:latin typeface="Public Sans Bold"/>
              </a:rPr>
              <a:t>Lesson objectives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34200" y="2005061"/>
            <a:ext cx="10325100" cy="2447925"/>
            <a:chOff x="6934200" y="2009775"/>
            <a:chExt cx="10325100" cy="2447925"/>
          </a:xfrm>
        </p:grpSpPr>
        <p:grpSp>
          <p:nvGrpSpPr>
            <p:cNvPr id="2" name="Group 2"/>
            <p:cNvGrpSpPr/>
            <p:nvPr/>
          </p:nvGrpSpPr>
          <p:grpSpPr>
            <a:xfrm>
              <a:off x="6934200" y="2019300"/>
              <a:ext cx="10325100" cy="2438400"/>
              <a:chOff x="0" y="0"/>
              <a:chExt cx="2958615" cy="82484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8252030" y="2262307"/>
              <a:ext cx="7225301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listen for general and specific information about sport(s) / game(s);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239000" y="3083243"/>
              <a:ext cx="762000" cy="294953"/>
            </a:xfrm>
            <a:prstGeom prst="rect">
              <a:avLst/>
            </a:prstGeom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01</a:t>
              </a:r>
            </a:p>
          </p:txBody>
        </p:sp>
        <p:sp>
          <p:nvSpPr>
            <p:cNvPr id="8" name="AutoShape 8"/>
            <p:cNvSpPr/>
            <p:nvPr/>
          </p:nvSpPr>
          <p:spPr>
            <a:xfrm rot="-5400000">
              <a:off x="14474161" y="3228975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2" name="Group 22"/>
            <p:cNvGrpSpPr/>
            <p:nvPr/>
          </p:nvGrpSpPr>
          <p:grpSpPr>
            <a:xfrm>
              <a:off x="16122812" y="2757128"/>
              <a:ext cx="672349" cy="672349"/>
              <a:chOff x="-1192056" y="-3986628"/>
              <a:chExt cx="9958250" cy="10002896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-1192056" y="-3986628"/>
                <a:ext cx="9958250" cy="1000289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</p:grpSp>
      <p:sp>
        <p:nvSpPr>
          <p:cNvPr id="33" name="TextBox 4"/>
          <p:cNvSpPr txBox="1"/>
          <p:nvPr/>
        </p:nvSpPr>
        <p:spPr>
          <a:xfrm>
            <a:off x="1028701" y="5856902"/>
            <a:ext cx="54483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dirty="0">
                <a:solidFill>
                  <a:srgbClr val="4032AB"/>
                </a:solidFill>
                <a:latin typeface="Public Sans Bold"/>
              </a:rPr>
              <a:t>By the end of this lesson, students will be able to: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34200" y="5512120"/>
            <a:ext cx="10325100" cy="2447925"/>
            <a:chOff x="6934200" y="5512120"/>
            <a:chExt cx="10325100" cy="2447925"/>
          </a:xfrm>
        </p:grpSpPr>
        <p:grpSp>
          <p:nvGrpSpPr>
            <p:cNvPr id="9" name="Group 9"/>
            <p:cNvGrpSpPr/>
            <p:nvPr/>
          </p:nvGrpSpPr>
          <p:grpSpPr>
            <a:xfrm>
              <a:off x="6934200" y="5521645"/>
              <a:ext cx="10325100" cy="2438400"/>
              <a:chOff x="0" y="0"/>
              <a:chExt cx="2958615" cy="8248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958615" cy="824842"/>
              </a:xfrm>
              <a:custGeom>
                <a:avLst/>
                <a:gdLst/>
                <a:ahLst/>
                <a:cxnLst/>
                <a:rect l="l" t="t" r="r" b="b"/>
                <a:pathLst>
                  <a:path w="2958615" h="824842">
                    <a:moveTo>
                      <a:pt x="2834155" y="824841"/>
                    </a:moveTo>
                    <a:lnTo>
                      <a:pt x="124460" y="824841"/>
                    </a:lnTo>
                    <a:cubicBezTo>
                      <a:pt x="55880" y="824841"/>
                      <a:pt x="0" y="768961"/>
                      <a:pt x="0" y="70038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34155" y="0"/>
                    </a:lnTo>
                    <a:cubicBezTo>
                      <a:pt x="2902735" y="0"/>
                      <a:pt x="2958615" y="55880"/>
                      <a:pt x="2958615" y="124460"/>
                    </a:cubicBezTo>
                    <a:lnTo>
                      <a:pt x="2958615" y="700382"/>
                    </a:lnTo>
                    <a:cubicBezTo>
                      <a:pt x="2958615" y="768962"/>
                      <a:pt x="2902735" y="824842"/>
                      <a:pt x="2834155" y="824842"/>
                    </a:cubicBezTo>
                    <a:close/>
                  </a:path>
                </a:pathLst>
              </a:custGeom>
              <a:solidFill>
                <a:srgbClr val="24187D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7239000" y="6585587"/>
              <a:ext cx="850770" cy="2949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US" sz="4800" dirty="0">
                  <a:solidFill>
                    <a:srgbClr val="FF946C"/>
                  </a:solidFill>
                  <a:latin typeface="Public Sans Bold"/>
                </a:rPr>
                <a:t>02</a:t>
              </a:r>
            </a:p>
          </p:txBody>
        </p:sp>
        <p:sp>
          <p:nvSpPr>
            <p:cNvPr id="14" name="AutoShape 14"/>
            <p:cNvSpPr/>
            <p:nvPr/>
          </p:nvSpPr>
          <p:spPr>
            <a:xfrm rot="-5400000">
              <a:off x="14474161" y="6731320"/>
              <a:ext cx="2438400" cy="0"/>
            </a:xfrm>
            <a:prstGeom prst="line">
              <a:avLst/>
            </a:prstGeom>
            <a:ln w="19050" cap="rnd">
              <a:solidFill>
                <a:srgbClr val="5243C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/>
            <p:nvPr/>
          </p:nvGrpSpPr>
          <p:grpSpPr>
            <a:xfrm>
              <a:off x="16137588" y="6349344"/>
              <a:ext cx="643727" cy="646613"/>
              <a:chOff x="-991797" y="-2649571"/>
              <a:chExt cx="9577071" cy="962000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-991797" y="-2649571"/>
                <a:ext cx="9577071" cy="9620008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46C"/>
              </a:solidFill>
            </p:spPr>
          </p:sp>
        </p:grpSp>
        <p:sp>
          <p:nvSpPr>
            <p:cNvPr id="34" name="TextBox 5"/>
            <p:cNvSpPr txBox="1"/>
            <p:nvPr/>
          </p:nvSpPr>
          <p:spPr>
            <a:xfrm>
              <a:off x="8252030" y="6170088"/>
              <a:ext cx="7422680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+mj-lt"/>
                </a:rPr>
                <a:t>write a paragraph about a sport / game.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122812" y="2524531"/>
            <a:ext cx="129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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803</Words>
  <Application>Microsoft Office PowerPoint</Application>
  <PresentationFormat>Custom</PresentationFormat>
  <Paragraphs>131</Paragraphs>
  <Slides>14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Wingdings</vt:lpstr>
      <vt:lpstr>Arial</vt:lpstr>
      <vt:lpstr>Public Sans Bold</vt:lpstr>
      <vt:lpstr>Calibri</vt:lpstr>
      <vt:lpstr>Office Theme</vt:lpstr>
      <vt:lpstr>PowerPoint Presentation</vt:lpstr>
      <vt:lpstr>BRAINSTORMING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Microsoft account</cp:lastModifiedBy>
  <cp:revision>28</cp:revision>
  <dcterms:created xsi:type="dcterms:W3CDTF">2006-08-16T00:00:00Z</dcterms:created>
  <dcterms:modified xsi:type="dcterms:W3CDTF">2022-12-30T06:37:41Z</dcterms:modified>
  <dc:identifier>DAEo2pZrjd0</dc:identifier>
</cp:coreProperties>
</file>