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703" r:id="rId3"/>
    <p:sldMasterId id="2147483741" r:id="rId4"/>
  </p:sldMasterIdLst>
  <p:notesMasterIdLst>
    <p:notesMasterId r:id="rId27"/>
  </p:notesMasterIdLst>
  <p:sldIdLst>
    <p:sldId id="256" r:id="rId5"/>
    <p:sldId id="312" r:id="rId6"/>
    <p:sldId id="326" r:id="rId7"/>
    <p:sldId id="320" r:id="rId8"/>
    <p:sldId id="321" r:id="rId9"/>
    <p:sldId id="322" r:id="rId10"/>
    <p:sldId id="323" r:id="rId11"/>
    <p:sldId id="324" r:id="rId12"/>
    <p:sldId id="325" r:id="rId13"/>
    <p:sldId id="318" r:id="rId14"/>
    <p:sldId id="332" r:id="rId15"/>
    <p:sldId id="328" r:id="rId16"/>
    <p:sldId id="329" r:id="rId17"/>
    <p:sldId id="331" r:id="rId18"/>
    <p:sldId id="333" r:id="rId19"/>
    <p:sldId id="339" r:id="rId20"/>
    <p:sldId id="334" r:id="rId21"/>
    <p:sldId id="338" r:id="rId22"/>
    <p:sldId id="335" r:id="rId23"/>
    <p:sldId id="336" r:id="rId24"/>
    <p:sldId id="337" r:id="rId25"/>
    <p:sldId id="295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  <p:embeddedFont>
      <p:font typeface="Proxima Nova Semibold" panose="020B0604020202020204" charset="0"/>
      <p:regular r:id="rId42"/>
      <p:bold r:id="rId43"/>
      <p:boldItalic r:id="rId44"/>
    </p:embeddedFont>
    <p:embeddedFont>
      <p:font typeface="Vidaloka" panose="020B0604020202020204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5D3"/>
    <a:srgbClr val="F5F2EE"/>
    <a:srgbClr val="3F3533"/>
    <a:srgbClr val="EE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19B364-CDE2-4D2C-9637-B419E6606083}">
  <a:tblStyle styleId="{2D19B364-CDE2-4D2C-9637-B419E66060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3026" autoAdjust="0"/>
  </p:normalViewPr>
  <p:slideViewPr>
    <p:cSldViewPr snapToGrid="0">
      <p:cViewPr varScale="1">
        <p:scale>
          <a:sx n="84" d="100"/>
          <a:sy n="84" d="100"/>
        </p:scale>
        <p:origin x="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7a3c503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7a3c503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05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7a3c503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7a3c503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We use imperatives to tell someone to do something, or to give a direct order. </a:t>
            </a:r>
          </a:p>
        </p:txBody>
      </p:sp>
    </p:spTree>
    <p:extLst>
      <p:ext uri="{BB962C8B-B14F-4D97-AF65-F5344CB8AC3E}">
        <p14:creationId xmlns:p14="http://schemas.microsoft.com/office/powerpoint/2010/main" val="31259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cc7554a049_0_8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cc7554a049_0_8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24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5546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99941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44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641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977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14325" y="327878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885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4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152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17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4550" y="2543963"/>
            <a:ext cx="37149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4789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27962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69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03178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49377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8934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97268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8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55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70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04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97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26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822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19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26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4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568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6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475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84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24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2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23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95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18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547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90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9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9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81568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944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37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16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700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69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47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387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090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7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45236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56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73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28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96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19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33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96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3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827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9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293266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788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4122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3846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08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5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1885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345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739" r:id="rId4"/>
    <p:sldLayoutId id="2147483732" r:id="rId5"/>
    <p:sldLayoutId id="2147483702" r:id="rId6"/>
    <p:sldLayoutId id="2147483699" r:id="rId7"/>
    <p:sldLayoutId id="2147483698" r:id="rId8"/>
    <p:sldLayoutId id="2147483697" r:id="rId9"/>
    <p:sldLayoutId id="2147483696" r:id="rId10"/>
    <p:sldLayoutId id="2147483692" r:id="rId11"/>
    <p:sldLayoutId id="2147483691" r:id="rId12"/>
    <p:sldLayoutId id="2147483687" r:id="rId13"/>
    <p:sldLayoutId id="2147483686" r:id="rId14"/>
    <p:sldLayoutId id="2147483657" r:id="rId15"/>
    <p:sldLayoutId id="2147483701" r:id="rId16"/>
    <p:sldLayoutId id="2147483700" r:id="rId17"/>
    <p:sldLayoutId id="2147483695" r:id="rId18"/>
    <p:sldLayoutId id="2147483694" r:id="rId19"/>
    <p:sldLayoutId id="2147483685" r:id="rId20"/>
    <p:sldLayoutId id="2147483693" r:id="rId21"/>
    <p:sldLayoutId id="2147483689" r:id="rId22"/>
    <p:sldLayoutId id="2147483688" r:id="rId23"/>
    <p:sldLayoutId id="2147483678" r:id="rId24"/>
    <p:sldLayoutId id="2147483679" r:id="rId25"/>
    <p:sldLayoutId id="2147483683" r:id="rId26"/>
    <p:sldLayoutId id="214748368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0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40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25/2/2022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46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Vidaloka?preview.text_type=custom&amp;query=vid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fonts.google.com/specimen/Montserrat?preview.text_type=custom&amp;query=mon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8.gif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19.jp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ctrTitle"/>
          </p:nvPr>
        </p:nvSpPr>
        <p:spPr>
          <a:xfrm>
            <a:off x="309384" y="1324500"/>
            <a:ext cx="844095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UNIT 8: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SPORTS AND GAMES</a:t>
            </a:r>
          </a:p>
        </p:txBody>
      </p:sp>
      <p:sp>
        <p:nvSpPr>
          <p:cNvPr id="250" name="Google Shape;250;p36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Lesson 3: A closer look 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52096" y="515049"/>
            <a:ext cx="4384109" cy="1954381"/>
          </a:xfrm>
          <a:prstGeom prst="rect">
            <a:avLst/>
          </a:prstGeom>
          <a:solidFill>
            <a:srgbClr val="DCD5D3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These activities happened in ___.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the future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B. the past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C. the present </a:t>
            </a:r>
          </a:p>
        </p:txBody>
      </p:sp>
      <p:sp>
        <p:nvSpPr>
          <p:cNvPr id="9" name="Oval 8"/>
          <p:cNvSpPr/>
          <p:nvPr/>
        </p:nvSpPr>
        <p:spPr>
          <a:xfrm>
            <a:off x="4652096" y="1492239"/>
            <a:ext cx="380364" cy="380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id="{B1E97773-ECF7-40BE-9761-E03926EBE79D}"/>
              </a:ext>
            </a:extLst>
          </p:cNvPr>
          <p:cNvSpPr/>
          <p:nvPr/>
        </p:nvSpPr>
        <p:spPr>
          <a:xfrm>
            <a:off x="75156" y="357887"/>
            <a:ext cx="4409162" cy="442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interesting match </a:t>
            </a: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TV </a:t>
            </a: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night.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My dad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played a lot of tennis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some years ago.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I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was at the gym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last Sunday, but I didn’t see you there.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The teacher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didn’t ask us about our homework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         this morning.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Did you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sleep well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last night?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9007" y="755002"/>
            <a:ext cx="1563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night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652096" y="2741923"/>
            <a:ext cx="692750" cy="375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57639" y="2668067"/>
            <a:ext cx="225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Past simple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55" y="1638834"/>
            <a:ext cx="26454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some years ago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5206" y="2155226"/>
            <a:ext cx="1885674" cy="471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Sunday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56" y="3771084"/>
            <a:ext cx="195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morning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0563" y="4292813"/>
            <a:ext cx="195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night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02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7" grpId="0" animBg="1"/>
      <p:bldP spid="18" grpId="0" animBg="1"/>
      <p:bldP spid="19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60266" y="1041350"/>
            <a:ext cx="7450337" cy="463486"/>
            <a:chOff x="1463807" y="1176103"/>
            <a:chExt cx="7086937" cy="463486"/>
          </a:xfrm>
        </p:grpSpPr>
        <p:sp>
          <p:nvSpPr>
            <p:cNvPr id="5" name="Rectangle 4"/>
            <p:cNvSpPr/>
            <p:nvPr/>
          </p:nvSpPr>
          <p:spPr>
            <a:xfrm>
              <a:off x="1463807" y="1177924"/>
              <a:ext cx="9893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There</a:t>
              </a:r>
              <a:endParaRPr lang="en-US" sz="24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78174" y="1176103"/>
              <a:ext cx="766557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was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307528" y="1176103"/>
              <a:ext cx="52432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an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interesting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match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on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TV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last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night.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27384" y="1041350"/>
            <a:ext cx="32194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</a:rPr>
              <a:t>an interesting match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311090" y="1791115"/>
            <a:ext cx="1433049" cy="519765"/>
          </a:xfrm>
          <a:prstGeom prst="wedgeRoundRectCallout">
            <a:avLst>
              <a:gd name="adj1" fmla="val 40348"/>
              <a:gd name="adj2" fmla="val -109917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singular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3534" y="1791115"/>
            <a:ext cx="201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 be: </a:t>
            </a:r>
            <a:r>
              <a:rPr lang="en-US" sz="2800" b="1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0266" y="2705618"/>
            <a:ext cx="2609812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To be: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0078" y="2705618"/>
            <a:ext cx="2449694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I/ he/ she/ 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07914" y="2705618"/>
            <a:ext cx="1212059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19772" y="2705618"/>
            <a:ext cx="68814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70078" y="3514140"/>
            <a:ext cx="2739174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you/ we/ they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4540" y="3514140"/>
            <a:ext cx="112543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0241" y="3514140"/>
            <a:ext cx="68814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932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91275" y="1176103"/>
            <a:ext cx="6664646" cy="463486"/>
            <a:chOff x="1491275" y="1176103"/>
            <a:chExt cx="6664646" cy="463486"/>
          </a:xfrm>
        </p:grpSpPr>
        <p:sp>
          <p:nvSpPr>
            <p:cNvPr id="4" name="Rectangle 3"/>
            <p:cNvSpPr/>
            <p:nvPr/>
          </p:nvSpPr>
          <p:spPr>
            <a:xfrm>
              <a:off x="1491275" y="1177924"/>
              <a:ext cx="1194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My dad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85833" y="1176103"/>
              <a:ext cx="1159292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played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79402" y="1176103"/>
              <a:ext cx="43765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a lot of tennis</a:t>
              </a:r>
              <a:r>
                <a:rPr lang="en-US" sz="24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some years ago.</a:t>
              </a: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2685833" y="1983620"/>
            <a:ext cx="1530935" cy="519765"/>
          </a:xfrm>
          <a:prstGeom prst="wedgeRoundRectCallout">
            <a:avLst>
              <a:gd name="adj1" fmla="val -37301"/>
              <a:gd name="adj2" fmla="val -100658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play + </a:t>
            </a:r>
            <a:r>
              <a:rPr lang="en-US" sz="2400" b="1" dirty="0" err="1">
                <a:solidFill>
                  <a:srgbClr val="FF0000"/>
                </a:solidFill>
              </a:rPr>
              <a:t>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6768" y="1928448"/>
            <a:ext cx="18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 V + </a:t>
            </a:r>
            <a:r>
              <a:rPr lang="en-US" sz="2800" b="1" dirty="0" err="1">
                <a:solidFill>
                  <a:srgbClr val="FF0000"/>
                </a:solidFill>
              </a:rPr>
              <a:t>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0550" y="2772995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Positive (+)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0849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93199" y="2753744"/>
            <a:ext cx="365080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F3533"/>
                </a:solidFill>
              </a:rPr>
              <a:t>V</a:t>
            </a:r>
            <a:r>
              <a:rPr lang="en-US" sz="3200" b="1" dirty="0" err="1">
                <a:solidFill>
                  <a:srgbClr val="EE0000"/>
                </a:solidFill>
              </a:rPr>
              <a:t>ed</a:t>
            </a:r>
            <a:r>
              <a:rPr lang="en-US" sz="3200" b="1" dirty="0">
                <a:solidFill>
                  <a:srgbClr val="3F3533"/>
                </a:solidFill>
              </a:rPr>
              <a:t>/ </a:t>
            </a:r>
            <a:r>
              <a:rPr lang="en-US" sz="2800" b="1" dirty="0">
                <a:solidFill>
                  <a:srgbClr val="FF0000"/>
                </a:solidFill>
              </a:rPr>
              <a:t>Irregular verb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97024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300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615" y="898020"/>
            <a:ext cx="8017547" cy="474262"/>
            <a:chOff x="509499" y="1146077"/>
            <a:chExt cx="8017547" cy="474262"/>
          </a:xfrm>
        </p:grpSpPr>
        <p:sp>
          <p:nvSpPr>
            <p:cNvPr id="4" name="Rectangle 3"/>
            <p:cNvSpPr/>
            <p:nvPr/>
          </p:nvSpPr>
          <p:spPr>
            <a:xfrm>
              <a:off x="509499" y="1158674"/>
              <a:ext cx="48517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 was at the gym last Sunday, but I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54062" y="1146077"/>
              <a:ext cx="1619354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didn’t</a:t>
              </a:r>
              <a:r>
                <a:rPr lang="en-US" sz="2400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see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73416" y="1146077"/>
              <a:ext cx="15536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you there.</a:t>
              </a: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3465095" y="1614196"/>
            <a:ext cx="1931260" cy="519765"/>
          </a:xfrm>
          <a:prstGeom prst="wedgeRoundRectCallout">
            <a:avLst>
              <a:gd name="adj1" fmla="val 41572"/>
              <a:gd name="adj2" fmla="val -93250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didn’t</a:t>
            </a:r>
            <a:r>
              <a:rPr lang="en-US" sz="2400" dirty="0">
                <a:solidFill>
                  <a:schemeClr val="tx1"/>
                </a:solidFill>
              </a:rPr>
              <a:t> + see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2563" y="1627403"/>
            <a:ext cx="3414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didn’t/ did not </a:t>
            </a:r>
            <a:r>
              <a:rPr lang="en-US" sz="2600" dirty="0">
                <a:solidFill>
                  <a:schemeClr val="tx1"/>
                </a:solidFill>
              </a:rPr>
              <a:t>+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2615" y="3817537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Negative (-)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2914" y="3798286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5264" y="3798286"/>
            <a:ext cx="3659700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didn’t/ did not</a:t>
            </a:r>
            <a:r>
              <a:rPr lang="en-US" sz="3200" dirty="0">
                <a:solidFill>
                  <a:schemeClr val="tx1"/>
                </a:solidFill>
              </a:rPr>
              <a:t> + </a:t>
            </a:r>
            <a:r>
              <a:rPr lang="en-US" sz="3200" dirty="0">
                <a:solidFill>
                  <a:srgbClr val="3F3533"/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9089" y="3798286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1505" y="2319866"/>
            <a:ext cx="8809978" cy="476153"/>
            <a:chOff x="378317" y="2808930"/>
            <a:chExt cx="8809978" cy="476153"/>
          </a:xfrm>
        </p:grpSpPr>
        <p:sp>
          <p:nvSpPr>
            <p:cNvPr id="17" name="Rectangle 16"/>
            <p:cNvSpPr/>
            <p:nvPr/>
          </p:nvSpPr>
          <p:spPr>
            <a:xfrm>
              <a:off x="378317" y="2822214"/>
              <a:ext cx="18968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The teacher 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275134" y="2808930"/>
              <a:ext cx="6913161" cy="476153"/>
              <a:chOff x="2275134" y="2808930"/>
              <a:chExt cx="6913161" cy="47615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275134" y="2808930"/>
                <a:ext cx="1607418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2400" b="1" kern="1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didn’t ask 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1578" y="2823418"/>
                <a:ext cx="5336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2400" kern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us about our homework this morning. </a:t>
                </a:r>
              </a:p>
            </p:txBody>
          </p:sp>
        </p:grpSp>
      </p:grpSp>
      <p:sp>
        <p:nvSpPr>
          <p:cNvPr id="22" name="Rounded Rectangular Callout 21"/>
          <p:cNvSpPr/>
          <p:nvPr/>
        </p:nvSpPr>
        <p:spPr>
          <a:xfrm>
            <a:off x="601305" y="3036668"/>
            <a:ext cx="1931260" cy="519765"/>
          </a:xfrm>
          <a:prstGeom prst="wedgeRoundRectCallout">
            <a:avLst>
              <a:gd name="adj1" fmla="val 41572"/>
              <a:gd name="adj2" fmla="val -93250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didn’t</a:t>
            </a:r>
            <a:r>
              <a:rPr lang="en-US" sz="2400" dirty="0">
                <a:solidFill>
                  <a:schemeClr val="tx1"/>
                </a:solidFill>
              </a:rPr>
              <a:t> + ask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2565" y="3025990"/>
            <a:ext cx="3414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didn’t/ did not </a:t>
            </a:r>
            <a:r>
              <a:rPr lang="en-US" sz="2600" dirty="0">
                <a:solidFill>
                  <a:schemeClr val="tx1"/>
                </a:solidFill>
              </a:rPr>
              <a:t>+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5744" y="875798"/>
            <a:ext cx="33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125" y="2275390"/>
            <a:ext cx="204519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70C0"/>
                </a:solidFill>
              </a:rPr>
              <a:t>The teacher</a:t>
            </a:r>
          </a:p>
        </p:txBody>
      </p:sp>
    </p:spTree>
    <p:extLst>
      <p:ext uri="{BB962C8B-B14F-4D97-AF65-F5344CB8AC3E}">
        <p14:creationId xmlns:p14="http://schemas.microsoft.com/office/powerpoint/2010/main" val="104930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22" grpId="0" animBg="1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02008" y="1176103"/>
            <a:ext cx="4252279" cy="474262"/>
            <a:chOff x="-806952" y="1049824"/>
            <a:chExt cx="4252279" cy="474262"/>
          </a:xfrm>
        </p:grpSpPr>
        <p:sp>
          <p:nvSpPr>
            <p:cNvPr id="4" name="Rectangle 3"/>
            <p:cNvSpPr/>
            <p:nvPr/>
          </p:nvSpPr>
          <p:spPr>
            <a:xfrm>
              <a:off x="422872" y="1062421"/>
              <a:ext cx="30224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sleep well last night?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-806952" y="1049824"/>
              <a:ext cx="1229824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Did you</a:t>
              </a: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2302008" y="1928448"/>
            <a:ext cx="2011680" cy="519765"/>
          </a:xfrm>
          <a:prstGeom prst="wedgeRoundRectCallout">
            <a:avLst>
              <a:gd name="adj1" fmla="val 9993"/>
              <a:gd name="adj2" fmla="val -104361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</a:t>
            </a:r>
            <a:r>
              <a:rPr lang="en-US" sz="2400" dirty="0">
                <a:solidFill>
                  <a:schemeClr val="tx1"/>
                </a:solidFill>
              </a:rPr>
              <a:t> … sleep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3480" y="1957243"/>
            <a:ext cx="199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</a:t>
            </a:r>
            <a:r>
              <a:rPr lang="en-US" sz="2600" dirty="0">
                <a:solidFill>
                  <a:schemeClr val="tx1"/>
                </a:solidFill>
              </a:rPr>
              <a:t> …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90550" y="2772995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Question (?)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00849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0623" y="2754664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V</a:t>
            </a:r>
            <a:endParaRPr lang="en-US" sz="3200" b="1" dirty="0">
              <a:solidFill>
                <a:srgbClr val="EE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2119" y="2753744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6989" y="2753744"/>
            <a:ext cx="84728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…?</a:t>
            </a:r>
            <a:endParaRPr lang="en-US" sz="3200" b="1" dirty="0">
              <a:solidFill>
                <a:srgbClr val="EE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7400" y="2753744"/>
            <a:ext cx="44661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55312" y="2753744"/>
            <a:ext cx="565311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864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48029" y="2174110"/>
            <a:ext cx="425260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47837" y="2605173"/>
            <a:ext cx="200383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45489" y="3826706"/>
            <a:ext cx="1389887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9703" y="914404"/>
            <a:ext cx="513380" cy="385009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7973" y="1366790"/>
            <a:ext cx="1319016" cy="413886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-6016"/>
            <a:ext cx="9144000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2 (p.19) Write the correct form of the verbs to complete the conversation.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028" y="546567"/>
            <a:ext cx="6404651" cy="4427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Hi, there.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Hello, Nick. Did you have a nice weekend?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Yeah, it was OK. On Sunday, I </a:t>
            </a:r>
            <a:r>
              <a:rPr lang="en-US" sz="2000" b="1" dirty="0">
                <a:solidFill>
                  <a:srgbClr val="3F3533"/>
                </a:solidFill>
              </a:rPr>
              <a:t>(1. go) </a:t>
            </a:r>
            <a:r>
              <a:rPr lang="en-US" sz="2000" dirty="0">
                <a:solidFill>
                  <a:srgbClr val="3F3533"/>
                </a:solidFill>
              </a:rPr>
              <a:t>______ fishing with my dad. How about you?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Oh, I </a:t>
            </a:r>
            <a:r>
              <a:rPr lang="en-US" sz="2000" b="1" dirty="0">
                <a:solidFill>
                  <a:srgbClr val="3F3533"/>
                </a:solidFill>
              </a:rPr>
              <a:t>(2. have) </a:t>
            </a:r>
            <a:r>
              <a:rPr lang="en-US" sz="2000" dirty="0">
                <a:solidFill>
                  <a:srgbClr val="3F3533"/>
                </a:solidFill>
              </a:rPr>
              <a:t>______ a good weekend, too.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Really? What ______ you </a:t>
            </a:r>
            <a:r>
              <a:rPr lang="en-US" sz="2000" b="1" dirty="0">
                <a:solidFill>
                  <a:srgbClr val="3F3533"/>
                </a:solidFill>
              </a:rPr>
              <a:t>(3. do) </a:t>
            </a:r>
            <a:r>
              <a:rPr lang="en-US" sz="2000" dirty="0">
                <a:solidFill>
                  <a:srgbClr val="3F3533"/>
                </a:solidFill>
              </a:rPr>
              <a:t>______</a:t>
            </a:r>
            <a:r>
              <a:rPr lang="en-US" sz="2000" b="1" dirty="0">
                <a:solidFill>
                  <a:srgbClr val="3F3533"/>
                </a:solidFill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I </a:t>
            </a:r>
            <a:r>
              <a:rPr lang="en-US" sz="2000" b="1" dirty="0">
                <a:solidFill>
                  <a:srgbClr val="3F3533"/>
                </a:solidFill>
              </a:rPr>
              <a:t>(4. visit) </a:t>
            </a:r>
            <a:r>
              <a:rPr lang="en-US" sz="2000" dirty="0">
                <a:solidFill>
                  <a:srgbClr val="3F3533"/>
                </a:solidFill>
              </a:rPr>
              <a:t>______ the museum with my family, then we </a:t>
            </a:r>
            <a:r>
              <a:rPr lang="en-US" sz="2000" b="1" dirty="0">
                <a:solidFill>
                  <a:srgbClr val="3F3533"/>
                </a:solidFill>
              </a:rPr>
              <a:t>(5. eat) </a:t>
            </a:r>
            <a:r>
              <a:rPr lang="en-US" sz="2000" dirty="0">
                <a:solidFill>
                  <a:srgbClr val="3F3533"/>
                </a:solidFill>
              </a:rPr>
              <a:t>______ at my </a:t>
            </a:r>
            <a:r>
              <a:rPr lang="en-US" sz="2000" dirty="0" err="1">
                <a:solidFill>
                  <a:srgbClr val="3F3533"/>
                </a:solidFill>
              </a:rPr>
              <a:t>favourite</a:t>
            </a:r>
            <a:r>
              <a:rPr lang="en-US" sz="2000" dirty="0">
                <a:solidFill>
                  <a:srgbClr val="3F3533"/>
                </a:solidFill>
              </a:rPr>
              <a:t> restaurant.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Did you watch football last Sunday?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Oh, yeah! My </a:t>
            </a:r>
            <a:r>
              <a:rPr lang="en-US" sz="2000" dirty="0" err="1">
                <a:solidFill>
                  <a:srgbClr val="3F3533"/>
                </a:solidFill>
              </a:rPr>
              <a:t>favourite</a:t>
            </a:r>
            <a:r>
              <a:rPr lang="en-US" sz="2000" dirty="0">
                <a:solidFill>
                  <a:srgbClr val="3F3533"/>
                </a:solidFill>
              </a:rPr>
              <a:t> team </a:t>
            </a:r>
            <a:r>
              <a:rPr lang="en-US" sz="2000" b="1" dirty="0">
                <a:solidFill>
                  <a:srgbClr val="3F3533"/>
                </a:solidFill>
              </a:rPr>
              <a:t>(6. score) </a:t>
            </a:r>
            <a:r>
              <a:rPr lang="en-US" sz="2000" dirty="0">
                <a:solidFill>
                  <a:srgbClr val="3F3533"/>
                </a:solidFill>
              </a:rPr>
              <a:t>______ a fantastic goal!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8881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0415" y="1366790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6767" y="1367148"/>
            <a:ext cx="11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0415" y="2117561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7973" y="2125458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8902" y="2577845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3462" y="2577845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0414" y="3070462"/>
            <a:ext cx="236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Regular verb (</a:t>
            </a:r>
            <a:r>
              <a:rPr lang="en-US" sz="2000" dirty="0" err="1">
                <a:solidFill>
                  <a:srgbClr val="0070C0"/>
                </a:solidFill>
              </a:rPr>
              <a:t>Ved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6490" y="3070462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visited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0415" y="3426596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6490" y="3388096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ate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0414" y="4292870"/>
            <a:ext cx="236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Regular verb (</a:t>
            </a:r>
            <a:r>
              <a:rPr lang="en-US" sz="2000" dirty="0" err="1">
                <a:solidFill>
                  <a:srgbClr val="0070C0"/>
                </a:solidFill>
              </a:rPr>
              <a:t>Ved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4082" y="4286645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scored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661196" y="488817"/>
            <a:ext cx="0" cy="46526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8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1" grpId="0" animBg="1"/>
      <p:bldP spid="6" grpId="0" animBg="1"/>
      <p:bldP spid="7" grpId="0" animBg="1"/>
      <p:bldP spid="3" grpId="0"/>
      <p:bldP spid="8" grpId="0"/>
      <p:bldP spid="9" grpId="0"/>
      <p:bldP spid="10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23" y="632881"/>
            <a:ext cx="8206370" cy="1286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F3533"/>
                </a:solidFill>
              </a:rPr>
              <a:t>Ex 3 (p.19)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- 3 minutes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Ask and answer questions about your last weekend.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182255" y="1978207"/>
            <a:ext cx="2988217" cy="801384"/>
          </a:xfrm>
          <a:prstGeom prst="wedgeRectCallout">
            <a:avLst>
              <a:gd name="adj1" fmla="val 37183"/>
              <a:gd name="adj2" fmla="val 79632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 you</a:t>
            </a:r>
            <a:r>
              <a:rPr lang="en-US" sz="2400" dirty="0">
                <a:solidFill>
                  <a:schemeClr val="tx1"/>
                </a:solidFill>
              </a:rPr>
              <a:t> do any sport last weekend?</a:t>
            </a:r>
          </a:p>
        </p:txBody>
      </p:sp>
      <p:pic>
        <p:nvPicPr>
          <p:cNvPr id="102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90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1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68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7620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707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038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495299" y="1880271"/>
            <a:ext cx="4233249" cy="801384"/>
          </a:xfrm>
          <a:prstGeom prst="wedgeRectCallout">
            <a:avLst>
              <a:gd name="adj1" fmla="val -15157"/>
              <a:gd name="adj2" fmla="val 88235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Oh yes, and I was exhausted. </a:t>
            </a:r>
            <a:r>
              <a:rPr lang="en-US" sz="2400" b="1" dirty="0">
                <a:solidFill>
                  <a:srgbClr val="FF0000"/>
                </a:solidFill>
              </a:rPr>
              <a:t>What did you do?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694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6E5CF799-F4AB-4BFD-B8F4-AB9648656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3143" y="65920"/>
            <a:ext cx="2424042" cy="13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0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255" y="149922"/>
            <a:ext cx="8436275" cy="1660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F3533"/>
                </a:solidFill>
              </a:rPr>
              <a:t>Ex 3 (p.19)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- 3 minutes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Groups of 6. 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Ask and answer questions about your last weekend.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182255" y="1978207"/>
            <a:ext cx="2988217" cy="801384"/>
          </a:xfrm>
          <a:prstGeom prst="wedgeRectCallout">
            <a:avLst>
              <a:gd name="adj1" fmla="val 37183"/>
              <a:gd name="adj2" fmla="val 79632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Did you do any sport last weekend?</a:t>
            </a:r>
          </a:p>
        </p:txBody>
      </p:sp>
      <p:pic>
        <p:nvPicPr>
          <p:cNvPr id="102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90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1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68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7620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707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038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495300" y="1880271"/>
            <a:ext cx="2680214" cy="801384"/>
          </a:xfrm>
          <a:prstGeom prst="wedgeRectCallout">
            <a:avLst>
              <a:gd name="adj1" fmla="val 3816"/>
              <a:gd name="adj2" fmla="val 92861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Oh yes, and I was exhausted.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371022" y="2206149"/>
            <a:ext cx="2680214" cy="801384"/>
          </a:xfrm>
          <a:prstGeom prst="wedgeRectCallout">
            <a:avLst>
              <a:gd name="adj1" fmla="val 3322"/>
              <a:gd name="adj2" fmla="val 86246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Really? What did you do?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694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8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693966" y="1657064"/>
            <a:ext cx="7370629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bg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232901" y="605775"/>
            <a:ext cx="4744307" cy="9783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6000" b="1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subTitle" idx="1"/>
          </p:nvPr>
        </p:nvSpPr>
        <p:spPr>
          <a:xfrm>
            <a:off x="693966" y="2378953"/>
            <a:ext cx="6930617" cy="918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past simple tense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imperatives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correctly in context and real situation.</a:t>
            </a:r>
          </a:p>
        </p:txBody>
      </p:sp>
    </p:spTree>
    <p:extLst>
      <p:ext uri="{BB962C8B-B14F-4D97-AF65-F5344CB8AC3E}">
        <p14:creationId xmlns:p14="http://schemas.microsoft.com/office/powerpoint/2010/main" val="19339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5091" y="260815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Imperatives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4422" y="894281"/>
            <a:ext cx="2310151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tx1"/>
                </a:solidFill>
              </a:rPr>
              <a:t>Stand up.</a:t>
            </a:r>
          </a:p>
        </p:txBody>
      </p:sp>
      <p:pic>
        <p:nvPicPr>
          <p:cNvPr id="1026" name="Picture 2" descr="https://s.sachmem.vn/public/images/TA3SBT/U6-A-2-4-bwlgsrwsoebfvgr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3" b="10129"/>
          <a:stretch/>
        </p:blipFill>
        <p:spPr bwMode="auto">
          <a:xfrm>
            <a:off x="581365" y="892604"/>
            <a:ext cx="2790049" cy="17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3SBT/U6-A-2-6-ocdjjfrmpgarhur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b="9727"/>
          <a:stretch/>
        </p:blipFill>
        <p:spPr bwMode="auto">
          <a:xfrm>
            <a:off x="581365" y="2788564"/>
            <a:ext cx="2790050" cy="18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3078" y="2788564"/>
            <a:ext cx="2195464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tx1"/>
                </a:solidFill>
              </a:rPr>
              <a:t>Don’t talk.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7262" y="2788564"/>
            <a:ext cx="2195464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</a:rPr>
              <a:t>Don’t talk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4422" y="1615353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40687" y="3496065"/>
            <a:ext cx="123146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Don’t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8782" y="1615353"/>
            <a:ext cx="72190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(+)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1504" y="3496065"/>
            <a:ext cx="689441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50945" y="3496065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8782" y="3496065"/>
            <a:ext cx="72190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(-)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26057" y="893222"/>
            <a:ext cx="2310151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</a:rPr>
              <a:t>Stand </a:t>
            </a:r>
            <a:r>
              <a:rPr lang="en-US" sz="3200" b="1" dirty="0">
                <a:solidFill>
                  <a:schemeClr val="tx1"/>
                </a:solidFill>
              </a:rPr>
              <a:t>up.</a:t>
            </a:r>
          </a:p>
        </p:txBody>
      </p:sp>
    </p:spTree>
    <p:extLst>
      <p:ext uri="{BB962C8B-B14F-4D97-AF65-F5344CB8AC3E}">
        <p14:creationId xmlns:p14="http://schemas.microsoft.com/office/powerpoint/2010/main" val="39054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693966" y="1657064"/>
            <a:ext cx="7370629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bg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232901" y="605775"/>
            <a:ext cx="4744307" cy="9783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6000" b="1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subTitle" idx="1"/>
          </p:nvPr>
        </p:nvSpPr>
        <p:spPr>
          <a:xfrm>
            <a:off x="693966" y="2378953"/>
            <a:ext cx="6930617" cy="918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past simple tense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imperatives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correctly in context and real situation.</a:t>
            </a:r>
          </a:p>
        </p:txBody>
      </p:sp>
    </p:spTree>
    <p:extLst>
      <p:ext uri="{BB962C8B-B14F-4D97-AF65-F5344CB8AC3E}">
        <p14:creationId xmlns:p14="http://schemas.microsoft.com/office/powerpoint/2010/main" val="418408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08" y="-6016"/>
            <a:ext cx="7634751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4 (p.20) Look at each picture and choose the correct answer.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1709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.sachmem.vn/public/images/v2/TA6SHS2TD/U8-L3-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8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6SHS2TD/U8-L3-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54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v2/TA6SHS2TD/U8-L3-4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00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v2/TA6SHS2TD/U8-L3-4-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90" y="2839368"/>
            <a:ext cx="2477255" cy="17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v2/TA6SHS2TD/U8-L3-4-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1" y="2839369"/>
            <a:ext cx="2480130" cy="17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13" y="2250419"/>
            <a:ext cx="3030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>
                <a:solidFill>
                  <a:srgbClr val="333333"/>
                </a:solidFill>
                <a:latin typeface="Helvetica Neue"/>
              </a:rPr>
              <a:t>(</a:t>
            </a:r>
            <a:r>
              <a:rPr lang="en-US" sz="1800" b="1" dirty="0">
                <a:solidFill>
                  <a:srgbClr val="333333"/>
                </a:solidFill>
                <a:latin typeface="Helvetica Neue"/>
              </a:rPr>
              <a:t>Park</a:t>
            </a:r>
            <a:r>
              <a:rPr lang="en-US" sz="1800" dirty="0">
                <a:solidFill>
                  <a:srgbClr val="333333"/>
                </a:solidFill>
                <a:latin typeface="Helvetica Neue"/>
              </a:rPr>
              <a:t> / </a:t>
            </a:r>
            <a:r>
              <a:rPr lang="en-US" sz="1800" b="1" dirty="0">
                <a:solidFill>
                  <a:srgbClr val="333333"/>
                </a:solidFill>
                <a:latin typeface="Helvetica Neue"/>
              </a:rPr>
              <a:t>Don't park</a:t>
            </a:r>
            <a:r>
              <a:rPr lang="en-US" sz="1800" dirty="0">
                <a:solidFill>
                  <a:srgbClr val="333333"/>
                </a:solidFill>
                <a:latin typeface="Helvetica Neue"/>
              </a:rPr>
              <a:t>) here.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48284" y="2228897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2. (</a:t>
            </a:r>
            <a:r>
              <a:rPr lang="en-US" sz="1800" b="1" dirty="0"/>
              <a:t>Close</a:t>
            </a:r>
            <a:r>
              <a:rPr lang="en-US" sz="1800" dirty="0"/>
              <a:t> / </a:t>
            </a:r>
            <a:r>
              <a:rPr lang="en-US" sz="1800" b="1" dirty="0"/>
              <a:t>Open</a:t>
            </a:r>
            <a:r>
              <a:rPr lang="en-US" sz="1800" dirty="0"/>
              <a:t>) the window. It's windy outside.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4214" y="2228897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3. (</a:t>
            </a:r>
            <a:r>
              <a:rPr lang="en-US" sz="1800" b="1" dirty="0"/>
              <a:t>Tidy up</a:t>
            </a:r>
            <a:r>
              <a:rPr lang="en-US" sz="1800" dirty="0"/>
              <a:t> / </a:t>
            </a:r>
            <a:r>
              <a:rPr lang="en-US" sz="1800" b="1" dirty="0"/>
              <a:t>Don't tidy up</a:t>
            </a:r>
            <a:r>
              <a:rPr lang="en-US" sz="1800" dirty="0"/>
              <a:t>) your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3248" y="4537205"/>
            <a:ext cx="2761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4. (</a:t>
            </a:r>
            <a:r>
              <a:rPr lang="en-US" sz="1800" b="1" dirty="0"/>
              <a:t>Use</a:t>
            </a:r>
            <a:r>
              <a:rPr lang="en-US" sz="1800" dirty="0"/>
              <a:t> / </a:t>
            </a:r>
            <a:r>
              <a:rPr lang="en-US" sz="1800" b="1" dirty="0"/>
              <a:t>Don't use</a:t>
            </a:r>
            <a:r>
              <a:rPr lang="en-US" sz="1800" dirty="0"/>
              <a:t>) the lift when there is fire.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35228" y="4537206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5. (</a:t>
            </a:r>
            <a:r>
              <a:rPr lang="en-US" sz="1800" b="1" dirty="0"/>
              <a:t>Try</a:t>
            </a:r>
            <a:r>
              <a:rPr lang="en-US" sz="1800" dirty="0"/>
              <a:t> / </a:t>
            </a:r>
            <a:r>
              <a:rPr lang="en-US" sz="1800" b="1" dirty="0"/>
              <a:t>Don't try</a:t>
            </a:r>
            <a:r>
              <a:rPr lang="en-US" sz="1800" dirty="0"/>
              <a:t>) to get up early to do some exercise.</a:t>
            </a:r>
          </a:p>
        </p:txBody>
      </p:sp>
      <p:sp>
        <p:nvSpPr>
          <p:cNvPr id="7" name="Oval 6"/>
          <p:cNvSpPr/>
          <p:nvPr/>
        </p:nvSpPr>
        <p:spPr>
          <a:xfrm>
            <a:off x="1020813" y="2228897"/>
            <a:ext cx="1301046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78531" y="2228897"/>
            <a:ext cx="784271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53425" y="2228897"/>
            <a:ext cx="951422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456031" y="4537204"/>
            <a:ext cx="1177486" cy="3667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87491" y="4555134"/>
            <a:ext cx="529215" cy="348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47" r="6075"/>
          <a:stretch/>
        </p:blipFill>
        <p:spPr>
          <a:xfrm>
            <a:off x="194945" y="1695886"/>
            <a:ext cx="4511523" cy="2598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73" y="2053886"/>
            <a:ext cx="4241542" cy="22406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709" y="-6016"/>
            <a:ext cx="8718244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5 (p.20)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201" y="41709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39019" y="4294503"/>
            <a:ext cx="3352801" cy="490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3F3533"/>
                </a:solidFill>
              </a:rPr>
              <a:t>Trung</a:t>
            </a:r>
            <a:r>
              <a:rPr lang="en-US" sz="2400" b="1" dirty="0">
                <a:solidFill>
                  <a:srgbClr val="3F3533"/>
                </a:solidFill>
              </a:rPr>
              <a:t> </a:t>
            </a:r>
            <a:r>
              <a:rPr lang="en-US" sz="2400" b="1" dirty="0" err="1">
                <a:solidFill>
                  <a:srgbClr val="3F3533"/>
                </a:solidFill>
              </a:rPr>
              <a:t>Vuong’s</a:t>
            </a:r>
            <a:r>
              <a:rPr lang="en-US" sz="2400" b="1" dirty="0">
                <a:solidFill>
                  <a:srgbClr val="3F3533"/>
                </a:solidFill>
              </a:rPr>
              <a:t> gym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709" y="538031"/>
            <a:ext cx="5320620" cy="1000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F3533"/>
                </a:solidFill>
              </a:rPr>
              <a:t>2 minutes</a:t>
            </a:r>
          </a:p>
          <a:p>
            <a:r>
              <a:rPr lang="en-US" sz="2400" b="1" dirty="0">
                <a:solidFill>
                  <a:srgbClr val="3F3533"/>
                </a:solidFill>
              </a:rPr>
              <a:t>Group of 3</a:t>
            </a:r>
          </a:p>
          <a:p>
            <a:r>
              <a:rPr lang="en-US" sz="2400" b="1" dirty="0">
                <a:solidFill>
                  <a:srgbClr val="3F3533"/>
                </a:solidFill>
              </a:rPr>
              <a:t>Brainstorm the rules at TV’s gym.</a:t>
            </a:r>
          </a:p>
        </p:txBody>
      </p:sp>
    </p:spTree>
    <p:extLst>
      <p:ext uri="{BB962C8B-B14F-4D97-AF65-F5344CB8AC3E}">
        <p14:creationId xmlns:p14="http://schemas.microsoft.com/office/powerpoint/2010/main" val="36495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5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75"/>
          <p:cNvSpPr txBox="1">
            <a:spLocks noGrp="1"/>
          </p:cNvSpPr>
          <p:nvPr>
            <p:ph type="body" idx="4294967295"/>
          </p:nvPr>
        </p:nvSpPr>
        <p:spPr>
          <a:xfrm>
            <a:off x="104835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75"/>
          <p:cNvSpPr txBox="1">
            <a:spLocks noGrp="1"/>
          </p:cNvSpPr>
          <p:nvPr>
            <p:ph type="body" idx="4294967295"/>
          </p:nvPr>
        </p:nvSpPr>
        <p:spPr>
          <a:xfrm>
            <a:off x="104835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Vidaloka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https://fonts.google.com/specimen/Vidaloka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Lato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https://fonts.google.com/specimen/Montserrat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75"/>
          <p:cNvSpPr/>
          <p:nvPr/>
        </p:nvSpPr>
        <p:spPr>
          <a:xfrm>
            <a:off x="4176288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5"/>
          <p:cNvSpPr/>
          <p:nvPr/>
        </p:nvSpPr>
        <p:spPr>
          <a:xfrm>
            <a:off x="5238107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5F2E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75"/>
          <p:cNvSpPr/>
          <p:nvPr/>
        </p:nvSpPr>
        <p:spPr>
          <a:xfrm>
            <a:off x="3114463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F353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5"/>
          <p:cNvSpPr txBox="1"/>
          <p:nvPr/>
        </p:nvSpPr>
        <p:spPr>
          <a:xfrm>
            <a:off x="4176288" y="3655925"/>
            <a:ext cx="791400" cy="44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#000000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72" name="Google Shape;872;p75"/>
          <p:cNvSpPr txBox="1"/>
          <p:nvPr/>
        </p:nvSpPr>
        <p:spPr>
          <a:xfrm>
            <a:off x="5238113" y="36559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5F2EE"/>
                </a:solidFill>
              </a:rPr>
              <a:t>#f5f2ee</a:t>
            </a:r>
            <a:endParaRPr sz="1000">
              <a:solidFill>
                <a:srgbClr val="F5F2EE"/>
              </a:solidFill>
            </a:endParaRPr>
          </a:p>
        </p:txBody>
      </p:sp>
      <p:sp>
        <p:nvSpPr>
          <p:cNvPr id="873" name="Google Shape;873;p75"/>
          <p:cNvSpPr txBox="1"/>
          <p:nvPr/>
        </p:nvSpPr>
        <p:spPr>
          <a:xfrm>
            <a:off x="3114463" y="36559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5F2EE"/>
                </a:solidFill>
              </a:rPr>
              <a:t>#3f3533</a:t>
            </a:r>
            <a:endParaRPr sz="1000">
              <a:solidFill>
                <a:srgbClr val="F5F2E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323426" y="81157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2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323426" y="900541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4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361525" y="1579919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16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323425" y="2246310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18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332951" y="2996476"/>
            <a:ext cx="651335" cy="67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75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4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8" y="3656093"/>
            <a:ext cx="176099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789708" y="3656093"/>
            <a:ext cx="1790207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were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780776" y="3633167"/>
            <a:ext cx="176099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Question 1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28237" y="1717550"/>
            <a:ext cx="49117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__________ an interesting match on TV last night. 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3854 -0.46821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1875 -0.49599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712424"/>
            <a:ext cx="16733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plays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5579915" y="3721732"/>
            <a:ext cx="190579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is playing</a:t>
            </a:r>
            <a:endParaRPr lang="en-US" sz="21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3619486" y="3721732"/>
            <a:ext cx="184305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played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2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28237" y="1717550"/>
            <a:ext cx="491171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dad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lot of tennis some years ago.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</a:pP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7431 -0.44074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2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4.07407E-6 L 0.23437 -0.42902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6667 -0.43827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21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698008"/>
            <a:ext cx="168662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not saw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81454" y="3698008"/>
            <a:ext cx="178109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don’t see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624255" y="3728882"/>
            <a:ext cx="185792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didn’t see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3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5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at the gym last Sunday, but I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you there.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41328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20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0851 -0.4166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5209 -0.41482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711754"/>
            <a:ext cx="1853605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didn’t ask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835687" y="3711754"/>
            <a:ext cx="194491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not asking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934831" y="3719116"/>
            <a:ext cx="207213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doesn’t ask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4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5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teacher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us about our homework this morning.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47622 -0.43148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-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2673 -0.42902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5625 -0.42161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21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686763"/>
            <a:ext cx="168662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 you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71614" y="3686763"/>
            <a:ext cx="190830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Did you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5737052" y="3686763"/>
            <a:ext cx="18694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Were you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5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50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sleep well last night?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43025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6372 -0.4382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21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3437 -0.42655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86185895"/>
</p:tagLst>
</file>

<file path=ppt/theme/theme1.xml><?xml version="1.0" encoding="utf-8"?>
<a:theme xmlns:a="http://schemas.openxmlformats.org/drawingml/2006/main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889</Words>
  <Application>Microsoft Office PowerPoint</Application>
  <PresentationFormat>On-screen Show (16:9)</PresentationFormat>
  <Paragraphs>173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Helvetica Neue</vt:lpstr>
      <vt:lpstr>Vidaloka</vt:lpstr>
      <vt:lpstr>Arial</vt:lpstr>
      <vt:lpstr>Proxima Nova</vt:lpstr>
      <vt:lpstr>Montserrat</vt:lpstr>
      <vt:lpstr>Proxima Nova Semibold</vt:lpstr>
      <vt:lpstr>Calibri Light</vt:lpstr>
      <vt:lpstr>Calibri</vt:lpstr>
      <vt:lpstr>Minimalist Business Slides by Slidesgo</vt:lpstr>
      <vt:lpstr>Slidesgo Final Pages</vt:lpstr>
      <vt:lpstr>Office Theme</vt:lpstr>
      <vt:lpstr>1_Office Theme</vt:lpstr>
      <vt:lpstr>UNIT 8:  SPORTS AND GAMES</vt:lpstr>
      <vt:lpstr>By the end of the lesson, students will be able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the end of the lesson, students will be able to:</vt:lpstr>
      <vt:lpstr>PowerPoint Presentation</vt:lpstr>
      <vt:lpstr>PowerPoint Presentation</vt:lpstr>
      <vt:lpstr>PowerPoint Presentation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 SPORTS AND GAMES</dc:title>
  <cp:lastModifiedBy>Tran Phuong Anh</cp:lastModifiedBy>
  <cp:revision>72</cp:revision>
  <dcterms:modified xsi:type="dcterms:W3CDTF">2022-02-25T04:48:43Z</dcterms:modified>
</cp:coreProperties>
</file>