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0" r:id="rId7"/>
    <p:sldId id="262" r:id="rId8"/>
    <p:sldId id="264" r:id="rId9"/>
    <p:sldId id="268" r:id="rId10"/>
    <p:sldId id="263" r:id="rId11"/>
    <p:sldId id="265" r:id="rId12"/>
    <p:sldId id="266" r:id="rId13"/>
    <p:sldId id="269" r:id="rId14"/>
  </p:sldIdLst>
  <p:sldSz cx="19202400" cy="10287000"/>
  <p:notesSz cx="6858000" cy="9144000"/>
  <p:embeddedFontLst>
    <p:embeddedFont>
      <p:font typeface="Abril Fatface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ong Dung Nguyen" initials="PDN" lastIdx="1" clrIdx="0">
    <p:extLst>
      <p:ext uri="{19B8F6BF-5375-455C-9EA6-DF929625EA0E}">
        <p15:presenceInfo xmlns:p15="http://schemas.microsoft.com/office/powerpoint/2012/main" userId="fcbb1c53c2dd66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F3"/>
    <a:srgbClr val="F78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541" autoAdjust="0"/>
  </p:normalViewPr>
  <p:slideViewPr>
    <p:cSldViewPr>
      <p:cViewPr varScale="1">
        <p:scale>
          <a:sx n="37" d="100"/>
          <a:sy n="37" d="100"/>
        </p:scale>
        <p:origin x="120" y="44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0EEDE-89AE-4072-A203-3ED2EB198D0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1143000"/>
            <a:ext cx="5759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11C4-1B1A-48A7-A0E6-6A059933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jYWy_xYbl9lyKLxLFg31klcqRQQRgriIvQpRkr_18Q8/edit?usp=shar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lesson today has 2 main objectives: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err="1"/>
              <a:t>Gửi</a:t>
            </a:r>
            <a:r>
              <a:rPr lang="en-US" sz="1600" b="1" dirty="0"/>
              <a:t> </a:t>
            </a:r>
            <a:r>
              <a:rPr lang="en-US" sz="1600" b="1" dirty="0" err="1"/>
              <a:t>lên</a:t>
            </a:r>
            <a:r>
              <a:rPr lang="en-US" sz="1600" b="1" dirty="0"/>
              <a:t> google doc </a:t>
            </a:r>
            <a:r>
              <a:rPr lang="en-US" sz="1600" b="1" dirty="0" err="1"/>
              <a:t>để</a:t>
            </a:r>
            <a:r>
              <a:rPr lang="en-US" sz="1600" b="1" dirty="0"/>
              <a:t> </a:t>
            </a:r>
            <a:r>
              <a:rPr lang="en-US" sz="1600" b="1" dirty="0" err="1"/>
              <a:t>học</a:t>
            </a:r>
            <a:r>
              <a:rPr lang="en-US" sz="1600" b="1" dirty="0"/>
              <a:t> </a:t>
            </a:r>
            <a:r>
              <a:rPr lang="en-US" sz="1600" b="1" dirty="0" err="1"/>
              <a:t>sinh</a:t>
            </a:r>
            <a:r>
              <a:rPr lang="en-US" sz="1600" b="1" dirty="0"/>
              <a:t>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8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Nick. He is having a trip to Da Lat. He is staying in a hotel with a special name. Guess the </a:t>
            </a:r>
            <a:r>
              <a:rPr lang="en-US" dirty="0" err="1"/>
              <a:t>letter.s</a:t>
            </a:r>
            <a:r>
              <a:rPr lang="en-US" dirty="0"/>
              <a:t>. </a:t>
            </a:r>
          </a:p>
          <a:p>
            <a:r>
              <a:rPr lang="en-US" dirty="0"/>
              <a:t>Yeah! It’s CRAZY.</a:t>
            </a:r>
          </a:p>
          <a:p>
            <a:r>
              <a:rPr lang="en-US" dirty="0"/>
              <a:t>And to be more specific, Nick is staying in a room at the Crazy house hotel in Da Lat.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read the text, can you guess?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Predicting is an important reading skill because it makes reading easy. </a:t>
            </a:r>
          </a:p>
          <a:p>
            <a:r>
              <a:rPr lang="en-US" dirty="0"/>
              <a:t>How to predict? Look at the pictures, design and tittle to guess the topic of the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</a:t>
            </a:r>
            <a:r>
              <a:rPr lang="en-US" dirty="0" err="1"/>
              <a:t>keywwords</a:t>
            </a:r>
            <a:r>
              <a:rPr lang="en-US" dirty="0"/>
              <a:t> and answer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4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https://www.liveworksheets.com/c?a=s&amp;g=6&amp;s=English&amp;t=5qx1gfk7sh5&amp;mn=u&amp;m=d&amp;sr=y&amp;is=y&amp;ia=y&amp;ms=uz&amp;l=zp&amp;i=dcdscds&amp;r=qf&amp;db=0&amp;f=dzduzntz&amp;cd=p8tm7bec3pw8xniiighnknpknpte2ngnxglzgxg</a:t>
            </a:r>
          </a:p>
          <a:p>
            <a:r>
              <a:rPr lang="en-US" dirty="0"/>
              <a:t>The top 3 quickest students with all the correct answers will be the winners.</a:t>
            </a:r>
          </a:p>
          <a:p>
            <a:r>
              <a:rPr lang="en-US" dirty="0"/>
              <a:t>Are you ready?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Đường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link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truy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cập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Jamboard</a:t>
            </a:r>
            <a:r>
              <a:rPr lang="en-US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https://jamboard.google.com/d/1jYWy_xYbl9lyKLxLFg31klcqRQQRgriIvQpRkr_18Q8/edit?usp=sharing</a:t>
            </a:r>
            <a:endParaRPr lang="en-US" sz="1800" dirty="0">
              <a:solidFill>
                <a:srgbClr val="0563C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563C1"/>
                </a:solidFill>
              </a:rPr>
              <a:t>These are two examples.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4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the private room and join the group =&gt; Step 2: Decide the role of each person in the group: Who is leader?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room designers?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presenters?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=&gt; Step 3: Go to Google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 the new room (8 minutes). Your Room number in Teams is your Group number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9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0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130425"/>
            <a:ext cx="81610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3886200"/>
            <a:ext cx="67208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74639"/>
            <a:ext cx="216027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74639"/>
            <a:ext cx="63207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406901"/>
            <a:ext cx="81610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2906714"/>
            <a:ext cx="81610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535113"/>
            <a:ext cx="42421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174875"/>
            <a:ext cx="42421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535113"/>
            <a:ext cx="42438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174875"/>
            <a:ext cx="42438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73050"/>
            <a:ext cx="31587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73051"/>
            <a:ext cx="5367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435101"/>
            <a:ext cx="31587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4800600"/>
            <a:ext cx="5760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12775"/>
            <a:ext cx="57607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367338"/>
            <a:ext cx="5760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74638"/>
            <a:ext cx="8641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00201"/>
            <a:ext cx="86410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356351"/>
            <a:ext cx="304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12.jpeg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54299" y="2931688"/>
            <a:ext cx="10633258" cy="4423624"/>
            <a:chOff x="0" y="0"/>
            <a:chExt cx="3596929" cy="1496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6929" cy="1496386"/>
            </a:xfrm>
            <a:custGeom>
              <a:avLst/>
              <a:gdLst/>
              <a:ahLst/>
              <a:cxnLst/>
              <a:rect l="l" t="t" r="r" b="b"/>
              <a:pathLst>
                <a:path w="3596929" h="1496386">
                  <a:moveTo>
                    <a:pt x="0" y="0"/>
                  </a:moveTo>
                  <a:lnTo>
                    <a:pt x="3596929" y="0"/>
                  </a:lnTo>
                  <a:lnTo>
                    <a:pt x="3596929" y="1496386"/>
                  </a:lnTo>
                  <a:lnTo>
                    <a:pt x="0" y="1496386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47013" y="7636455"/>
            <a:ext cx="2707583" cy="29152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120" y="-101107"/>
            <a:ext cx="2279560" cy="2259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23212">
            <a:off x="-63080" y="8671627"/>
            <a:ext cx="2876032" cy="1845890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863986" y="1717243"/>
            <a:ext cx="6852514" cy="685251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t="-24990" b="-2500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5506782" y="414381"/>
            <a:ext cx="863039" cy="26252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5750" y="3724436"/>
            <a:ext cx="10530357" cy="1530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Unit 2: My house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5901" y="5862206"/>
            <a:ext cx="848652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 dirty="0">
                <a:solidFill>
                  <a:srgbClr val="000000"/>
                </a:solidFill>
                <a:latin typeface="Source Sans Pro"/>
              </a:rPr>
              <a:t>Lesson 5 – Skills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932" y="-390410"/>
            <a:ext cx="2707583" cy="291529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63978" y="1067239"/>
            <a:ext cx="8152522" cy="81525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 b="-2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8316" y="4418814"/>
            <a:ext cx="7989308" cy="1449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11500" dirty="0">
                <a:solidFill>
                  <a:srgbClr val="000000"/>
                </a:solidFill>
                <a:latin typeface="Abril Fatface"/>
              </a:rPr>
              <a:t>Show time!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003294" y="7538768"/>
            <a:ext cx="2279560" cy="22596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020710">
            <a:off x="61375" y="8933088"/>
            <a:ext cx="2237997" cy="1436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9169681" y="633327"/>
            <a:ext cx="863039" cy="26252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30591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81943" y="-584795"/>
            <a:ext cx="2707583" cy="29152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93921" y="407706"/>
            <a:ext cx="5211679" cy="1348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147707" y="8563063"/>
            <a:ext cx="1739154" cy="1723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516697">
            <a:off x="16485019" y="8391387"/>
            <a:ext cx="2701431" cy="17338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800000" flipH="1">
            <a:off x="346120" y="407706"/>
            <a:ext cx="751499" cy="22859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93921" y="29337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skills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learned today? 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34617F1-D06F-4F18-8544-AB8EBCCB1DFE}"/>
              </a:ext>
            </a:extLst>
          </p:cNvPr>
          <p:cNvSpPr txBox="1"/>
          <p:nvPr/>
        </p:nvSpPr>
        <p:spPr>
          <a:xfrm>
            <a:off x="1447800" y="38481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&amp; speaking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EFABC45-25FC-42B4-AD5E-7D28A0CA4276}"/>
              </a:ext>
            </a:extLst>
          </p:cNvPr>
          <p:cNvSpPr txBox="1"/>
          <p:nvPr/>
        </p:nvSpPr>
        <p:spPr>
          <a:xfrm>
            <a:off x="1447800" y="50635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main topic of the text?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F266BA7-C8AC-489A-A527-087D373D0510}"/>
              </a:ext>
            </a:extLst>
          </p:cNvPr>
          <p:cNvSpPr txBox="1"/>
          <p:nvPr/>
        </p:nvSpPr>
        <p:spPr>
          <a:xfrm>
            <a:off x="1447800" y="5977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Nick’s room at the Crazy House hotel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9860AFD-6674-47D4-9D38-9ACE829FA1BB}"/>
              </a:ext>
            </a:extLst>
          </p:cNvPr>
          <p:cNvSpPr txBox="1"/>
          <p:nvPr/>
        </p:nvSpPr>
        <p:spPr>
          <a:xfrm>
            <a:off x="1447800" y="7044765"/>
            <a:ext cx="17221200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 describe a room, what should we include?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3316008E-A197-4225-978A-CFA0C9C709E3}"/>
              </a:ext>
            </a:extLst>
          </p:cNvPr>
          <p:cNvSpPr txBox="1"/>
          <p:nvPr/>
        </p:nvSpPr>
        <p:spPr>
          <a:xfrm>
            <a:off x="1447800" y="7882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Room’s name &amp; things in the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2047" y="8073725"/>
            <a:ext cx="2707583" cy="291529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4299" y="2213275"/>
            <a:ext cx="10633258" cy="5860450"/>
            <a:chOff x="0" y="0"/>
            <a:chExt cx="3596929" cy="1982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96929" cy="1982424"/>
            </a:xfrm>
            <a:custGeom>
              <a:avLst/>
              <a:gdLst/>
              <a:ahLst/>
              <a:cxnLst/>
              <a:rect l="l" t="t" r="r" b="b"/>
              <a:pathLst>
                <a:path w="3596929" h="1982424">
                  <a:moveTo>
                    <a:pt x="0" y="0"/>
                  </a:moveTo>
                  <a:lnTo>
                    <a:pt x="3596929" y="0"/>
                  </a:lnTo>
                  <a:lnTo>
                    <a:pt x="3596929" y="1982424"/>
                  </a:lnTo>
                  <a:lnTo>
                    <a:pt x="0" y="1982424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01201" y="926182"/>
            <a:ext cx="8434637" cy="843463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273" r="-25273" b="-2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485900" y="2695576"/>
            <a:ext cx="7856994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Thank You</a:t>
            </a:r>
          </a:p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And See You </a:t>
            </a:r>
          </a:p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Next Time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382" y="-488566"/>
            <a:ext cx="2279560" cy="22596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554599">
            <a:off x="-63080" y="8757634"/>
            <a:ext cx="2876032" cy="18458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5815493" y="-386426"/>
            <a:ext cx="863039" cy="2625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932BC5-2DEF-43B0-8092-76DD85AA64CD}"/>
              </a:ext>
            </a:extLst>
          </p:cNvPr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AAFAAA2-7E9F-4D58-B76E-83DBD816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D78B62D-EFAB-4701-85D1-132BF77F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B372C4E1-AFA1-46D3-AC18-4162A08B1983}"/>
              </a:ext>
            </a:extLst>
          </p:cNvPr>
          <p:cNvSpPr txBox="1"/>
          <p:nvPr/>
        </p:nvSpPr>
        <p:spPr>
          <a:xfrm>
            <a:off x="25400" y="214447"/>
            <a:ext cx="19177000" cy="133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8000" dirty="0">
                <a:solidFill>
                  <a:srgbClr val="000000"/>
                </a:solidFill>
                <a:latin typeface="Abril Fatface"/>
              </a:rPr>
              <a:t>Presentation check-list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CF99889-DE9B-4189-92B5-7A36443DA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649907"/>
              </p:ext>
            </p:extLst>
          </p:nvPr>
        </p:nvGraphicFramePr>
        <p:xfrm>
          <a:off x="838200" y="1872624"/>
          <a:ext cx="17526000" cy="7711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944600">
                  <a:extLst>
                    <a:ext uri="{9D8B030D-6E8A-4147-A177-3AD203B41FA5}">
                      <a16:colId xmlns:a16="http://schemas.microsoft.com/office/drawing/2014/main" val="270839948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6512592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01191076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09353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1. Does the talk have 3 parts: Opening, body and closing?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708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2. Does the speaker give a name for the new room?/ Is there a photo/picture/drawing of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7508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3. What things are there in the room? Where are they?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26607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4. What prepositions do they use?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0413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5. Does the speaker use the present simple?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818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6. Does the speaker talk in the limited time (2 mins)?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7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49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81600" y="4844291"/>
            <a:ext cx="9105900" cy="5122005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337" r="11" b="-93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270354" y="723901"/>
            <a:ext cx="8661692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1530" y="2518696"/>
            <a:ext cx="16011670" cy="1904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specific information about rooms and furniture.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one room and positions of things in the room.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2710" y="-428949"/>
            <a:ext cx="2707583" cy="29152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68891">
            <a:off x="432717" y="190875"/>
            <a:ext cx="2106366" cy="1351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17345309" y="8520146"/>
            <a:ext cx="776573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742050" y="-110545"/>
            <a:ext cx="3054418" cy="10508091"/>
            <a:chOff x="0" y="0"/>
            <a:chExt cx="1033223" cy="3554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3223" cy="3554589"/>
            </a:xfrm>
            <a:custGeom>
              <a:avLst/>
              <a:gdLst/>
              <a:ahLst/>
              <a:cxnLst/>
              <a:rect l="l" t="t" r="r" b="b"/>
              <a:pathLst>
                <a:path w="1033223" h="3554589">
                  <a:moveTo>
                    <a:pt x="0" y="0"/>
                  </a:moveTo>
                  <a:lnTo>
                    <a:pt x="1033223" y="0"/>
                  </a:lnTo>
                  <a:lnTo>
                    <a:pt x="1033223" y="3554589"/>
                  </a:lnTo>
                  <a:lnTo>
                    <a:pt x="0" y="3554589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303" y="8816327"/>
            <a:ext cx="1350200" cy="14537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84" y="-54509"/>
            <a:ext cx="1358229" cy="871736"/>
          </a:xfrm>
          <a:prstGeom prst="rect">
            <a:avLst/>
          </a:prstGeom>
        </p:spPr>
      </p:pic>
      <p:pic>
        <p:nvPicPr>
          <p:cNvPr id="15" name="Picture 2" descr="Question Mark PNG Transparent Images | PNG All">
            <a:extLst>
              <a:ext uri="{FF2B5EF4-FFF2-40B4-BE49-F238E27FC236}">
                <a16:creationId xmlns:a16="http://schemas.microsoft.com/office/drawing/2014/main" id="{6842AB60-C439-4D6A-A414-6B06C5B5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8667" l="9778" r="89778">
                        <a14:foregroundMark x1="31111" y1="28889" x2="31111" y2="28889"/>
                        <a14:foregroundMark x1="57333" y1="24889" x2="57333" y2="24889"/>
                        <a14:foregroundMark x1="34222" y1="8444" x2="34222" y2="8444"/>
                        <a14:foregroundMark x1="32444" y1="16889" x2="32444" y2="16889"/>
                        <a14:foregroundMark x1="46667" y1="16889" x2="46667" y2="16889"/>
                        <a14:foregroundMark x1="46667" y1="16889" x2="46667" y2="16889"/>
                        <a14:foregroundMark x1="46667" y1="16889" x2="46667" y2="16889"/>
                        <a14:foregroundMark x1="35111" y1="21778" x2="32444" y2="22222"/>
                        <a14:foregroundMark x1="32444" y1="22222" x2="35556" y2="20444"/>
                        <a14:foregroundMark x1="39111" y1="18222" x2="39111" y2="18222"/>
                        <a14:foregroundMark x1="62222" y1="35111" x2="62222" y2="35111"/>
                        <a14:foregroundMark x1="62222" y1="36000" x2="60444" y2="36000"/>
                        <a14:foregroundMark x1="51111" y1="85778" x2="51111" y2="85778"/>
                        <a14:foregroundMark x1="59556" y1="85778" x2="59556" y2="85778"/>
                        <a14:foregroundMark x1="59556" y1="85778" x2="59556" y2="85778"/>
                        <a14:foregroundMark x1="56444" y1="88444" x2="51111" y2="91111"/>
                        <a14:foregroundMark x1="51111" y1="91111" x2="51111" y2="91111"/>
                        <a14:foregroundMark x1="62222" y1="90222" x2="62222" y2="90222"/>
                        <a14:foregroundMark x1="62222" y1="88444" x2="62222" y2="88444"/>
                        <a14:foregroundMark x1="60889" y1="85333" x2="60889" y2="85333"/>
                        <a14:foregroundMark x1="64444" y1="85333" x2="64444" y2="85333"/>
                        <a14:foregroundMark x1="63111" y1="85333" x2="63111" y2="85333"/>
                        <a14:foregroundMark x1="60444" y1="84000" x2="60444" y2="84000"/>
                        <a14:foregroundMark x1="60444" y1="83111" x2="60444" y2="83111"/>
                        <a14:foregroundMark x1="60444" y1="83111" x2="60444" y2="83111"/>
                        <a14:foregroundMark x1="63111" y1="81333" x2="63111" y2="81333"/>
                        <a14:foregroundMark x1="64889" y1="81778" x2="64889" y2="81778"/>
                        <a14:foregroundMark x1="65333" y1="81778" x2="65333" y2="81778"/>
                        <a14:foregroundMark x1="60444" y1="44444" x2="60444" y2="44444"/>
                        <a14:foregroundMark x1="63556" y1="67556" x2="63556" y2="67556"/>
                        <a14:foregroundMark x1="64444" y1="55556" x2="64444" y2="55556"/>
                        <a14:foregroundMark x1="64444" y1="7556" x2="64444" y2="7556"/>
                        <a14:foregroundMark x1="50667" y1="4889" x2="50667" y2="4889"/>
                        <a14:foregroundMark x1="33333" y1="9778" x2="33333" y2="9778"/>
                        <a14:foregroundMark x1="66222" y1="84444" x2="66667" y2="82667"/>
                        <a14:foregroundMark x1="63556" y1="89778" x2="63556" y2="89778"/>
                        <a14:foregroundMark x1="59556" y1="80000" x2="59556" y2="80000"/>
                        <a14:foregroundMark x1="66222" y1="53333" x2="66222" y2="53333"/>
                        <a14:foregroundMark x1="77778" y1="33333" x2="77778" y2="33333"/>
                        <a14:foregroundMark x1="52444" y1="61333" x2="52444" y2="61333"/>
                        <a14:foregroundMark x1="59556" y1="91111" x2="59556" y2="91111"/>
                        <a14:foregroundMark x1="59556" y1="95111" x2="59556" y2="95111"/>
                        <a14:foregroundMark x1="60889" y1="96000" x2="60889" y2="96000"/>
                        <a14:foregroundMark x1="60889" y1="96000" x2="60889" y2="96000"/>
                        <a14:foregroundMark x1="56444" y1="96000" x2="56444" y2="96000"/>
                        <a14:foregroundMark x1="51111" y1="96000" x2="51111" y2="96000"/>
                        <a14:foregroundMark x1="49333" y1="96000" x2="49333" y2="96000"/>
                        <a14:foregroundMark x1="47556" y1="93778" x2="47556" y2="93778"/>
                        <a14:foregroundMark x1="44000" y1="85778" x2="44000" y2="85778"/>
                        <a14:foregroundMark x1="49333" y1="83111" x2="49333" y2="83111"/>
                        <a14:foregroundMark x1="44000" y1="90222" x2="44000" y2="90222"/>
                        <a14:foregroundMark x1="62222" y1="98667" x2="62222" y2="98667"/>
                        <a14:foregroundMark x1="63556" y1="94222" x2="63556" y2="94222"/>
                        <a14:foregroundMark x1="66222" y1="94222" x2="66222" y2="94222"/>
                        <a14:foregroundMark x1="64889" y1="85778" x2="64889" y2="85778"/>
                        <a14:foregroundMark x1="70222" y1="85778" x2="68000" y2="87111"/>
                        <a14:foregroundMark x1="68889" y1="88889" x2="68889" y2="88889"/>
                        <a14:foregroundMark x1="33333" y1="9778" x2="33333" y2="9778"/>
                        <a14:foregroundMark x1="33333" y1="8000" x2="33333" y2="8000"/>
                        <a14:foregroundMark x1="31111" y1="8444" x2="31111" y2="8444"/>
                        <a14:foregroundMark x1="29333" y1="12444" x2="29333" y2="12444"/>
                        <a14:foregroundMark x1="27111" y1="14667" x2="27111" y2="14667"/>
                        <a14:foregroundMark x1="25778" y1="16444" x2="25778" y2="16444"/>
                        <a14:foregroundMark x1="22222" y1="20889" x2="22222" y2="20889"/>
                        <a14:foregroundMark x1="22222" y1="27556" x2="22222" y2="27556"/>
                        <a14:foregroundMark x1="24889" y1="18222" x2="24889" y2="18222"/>
                        <a14:foregroundMark x1="21333" y1="30222" x2="21333" y2="30222"/>
                        <a14:foregroundMark x1="24000" y1="35111" x2="24000" y2="35111"/>
                        <a14:foregroundMark x1="29778" y1="40000" x2="29778" y2="40000"/>
                        <a14:foregroundMark x1="37778" y1="40444" x2="37778" y2="40444"/>
                        <a14:foregroundMark x1="42222" y1="40444" x2="42222" y2="40444"/>
                        <a14:foregroundMark x1="67556" y1="56000" x2="67556" y2="56000"/>
                        <a14:foregroundMark x1="70667" y1="53333" x2="70667" y2="53333"/>
                        <a14:foregroundMark x1="67556" y1="53333" x2="67556" y2="53333"/>
                        <a14:foregroundMark x1="71556" y1="50222" x2="71556" y2="50222"/>
                        <a14:foregroundMark x1="77333" y1="44444" x2="77333" y2="44444"/>
                        <a14:foregroundMark x1="78667" y1="40444" x2="78667" y2="40444"/>
                        <a14:foregroundMark x1="80444" y1="36000" x2="80444" y2="36000"/>
                        <a14:foregroundMark x1="80889" y1="35111" x2="80889" y2="35111"/>
                        <a14:foregroundMark x1="81778" y1="32444" x2="81778" y2="28000"/>
                        <a14:foregroundMark x1="80889" y1="24889" x2="79111" y2="16000"/>
                        <a14:foregroundMark x1="79111" y1="15111" x2="79111" y2="15111"/>
                        <a14:foregroundMark x1="69333" y1="6667" x2="69333" y2="6667"/>
                        <a14:foregroundMark x1="74667" y1="6667" x2="74667" y2="6667"/>
                        <a14:foregroundMark x1="75111" y1="9333" x2="75111" y2="9333"/>
                        <a14:foregroundMark x1="76444" y1="16444" x2="76444" y2="16444"/>
                        <a14:foregroundMark x1="76444" y1="16444" x2="76444" y2="16444"/>
                        <a14:foregroundMark x1="73333" y1="8444" x2="73333" y2="8444"/>
                        <a14:foregroundMark x1="65333" y1="4889" x2="65333" y2="4889"/>
                        <a14:foregroundMark x1="60889" y1="3556" x2="60889" y2="3556"/>
                        <a14:foregroundMark x1="48889" y1="3556" x2="48889" y2="3556"/>
                        <a14:foregroundMark x1="40889" y1="4000" x2="40889" y2="4000"/>
                        <a14:foregroundMark x1="30667" y1="9333" x2="30667" y2="9333"/>
                        <a14:foregroundMark x1="73333" y1="47111" x2="73333" y2="47111"/>
                        <a14:foregroundMark x1="52444" y1="79556" x2="52444" y2="7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594">
            <a:off x="826441" y="2924991"/>
            <a:ext cx="2168398" cy="21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8DA8AEDF-0250-4421-8CF3-44EB19ECDD92}"/>
              </a:ext>
            </a:extLst>
          </p:cNvPr>
          <p:cNvSpPr/>
          <p:nvPr/>
        </p:nvSpPr>
        <p:spPr>
          <a:xfrm>
            <a:off x="3128149" y="3477810"/>
            <a:ext cx="1806693" cy="1632027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E5015723-CB4C-4773-89D7-C8DE3C515B16}"/>
              </a:ext>
            </a:extLst>
          </p:cNvPr>
          <p:cNvSpPr/>
          <p:nvPr/>
        </p:nvSpPr>
        <p:spPr>
          <a:xfrm>
            <a:off x="5053493" y="3495088"/>
            <a:ext cx="1683987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1C23953-1BB7-4D73-82CE-1429B416940B}"/>
              </a:ext>
            </a:extLst>
          </p:cNvPr>
          <p:cNvSpPr/>
          <p:nvPr/>
        </p:nvSpPr>
        <p:spPr>
          <a:xfrm>
            <a:off x="6882292" y="3509846"/>
            <a:ext cx="1683986" cy="1599990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208CD2B7-7330-4EFC-842E-37B409F4DB9E}"/>
              </a:ext>
            </a:extLst>
          </p:cNvPr>
          <p:cNvSpPr/>
          <p:nvPr/>
        </p:nvSpPr>
        <p:spPr>
          <a:xfrm>
            <a:off x="8711092" y="3495088"/>
            <a:ext cx="1644762" cy="156086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5A2CA9E3-25D0-4237-B839-525383E6F1F1}"/>
              </a:ext>
            </a:extLst>
          </p:cNvPr>
          <p:cNvSpPr/>
          <p:nvPr/>
        </p:nvSpPr>
        <p:spPr>
          <a:xfrm>
            <a:off x="10503338" y="3495088"/>
            <a:ext cx="1644762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0B431AFD-8777-4EC9-B91D-F538BC3C54AF}"/>
              </a:ext>
            </a:extLst>
          </p:cNvPr>
          <p:cNvSpPr/>
          <p:nvPr/>
        </p:nvSpPr>
        <p:spPr>
          <a:xfrm>
            <a:off x="3115284" y="3495298"/>
            <a:ext cx="1841002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5B16129-B5FC-4A95-9372-0EDB4DFDFBC4}"/>
              </a:ext>
            </a:extLst>
          </p:cNvPr>
          <p:cNvSpPr/>
          <p:nvPr/>
        </p:nvSpPr>
        <p:spPr>
          <a:xfrm>
            <a:off x="5053493" y="3477432"/>
            <a:ext cx="1683987" cy="1617856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B11C69BA-9CA8-4CFC-837A-94DC664482FE}"/>
              </a:ext>
            </a:extLst>
          </p:cNvPr>
          <p:cNvSpPr/>
          <p:nvPr/>
        </p:nvSpPr>
        <p:spPr>
          <a:xfrm>
            <a:off x="6874706" y="3477432"/>
            <a:ext cx="1683986" cy="1632614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95CB84D6-01A5-4C88-A332-DB3B73DB345E}"/>
              </a:ext>
            </a:extLst>
          </p:cNvPr>
          <p:cNvSpPr/>
          <p:nvPr/>
        </p:nvSpPr>
        <p:spPr>
          <a:xfrm>
            <a:off x="8713545" y="3471064"/>
            <a:ext cx="1642309" cy="1624224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5411F6C8-217E-4F85-A466-316EF4D8F93C}"/>
              </a:ext>
            </a:extLst>
          </p:cNvPr>
          <p:cNvSpPr/>
          <p:nvPr/>
        </p:nvSpPr>
        <p:spPr>
          <a:xfrm>
            <a:off x="10515600" y="3465600"/>
            <a:ext cx="1700692" cy="1644447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EB1DF0D7-13A8-4078-A097-880E55118938}"/>
              </a:ext>
            </a:extLst>
          </p:cNvPr>
          <p:cNvSpPr txBox="1"/>
          <p:nvPr/>
        </p:nvSpPr>
        <p:spPr>
          <a:xfrm>
            <a:off x="1416503" y="342900"/>
            <a:ext cx="1308562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Nick. He is having a trip to Da Lat.</a:t>
            </a:r>
          </a:p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staying in a hotel with a 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name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letters.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B09FE7-CAE8-4212-9C72-C7DD744F8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62" b="99077" l="661" r="89868">
                        <a14:foregroundMark x1="32232" y1="20923" x2="32232" y2="20923"/>
                        <a14:foregroundMark x1="30910" y1="20923" x2="30910" y2="20923"/>
                        <a14:foregroundMark x1="42731" y1="22308" x2="42731" y2="22308"/>
                        <a14:foregroundMark x1="41410" y1="20538" x2="41410" y2="20538"/>
                        <a14:foregroundMark x1="31938" y1="22000" x2="31938" y2="22000"/>
                        <a14:foregroundMark x1="30543" y1="17385" x2="30543" y2="17385"/>
                        <a14:foregroundMark x1="29515" y1="20231" x2="29515" y2="20231"/>
                        <a14:foregroundMark x1="29515" y1="20231" x2="29515" y2="20231"/>
                        <a14:foregroundMark x1="30910" y1="20231" x2="31938" y2="20231"/>
                        <a14:foregroundMark x1="32232" y1="20231" x2="32232" y2="20231"/>
                        <a14:foregroundMark x1="32232" y1="19846" x2="32232" y2="19846"/>
                        <a14:foregroundMark x1="29222" y1="17000" x2="29222" y2="17000"/>
                        <a14:foregroundMark x1="31204" y1="22308" x2="31204" y2="22308"/>
                        <a14:foregroundMark x1="30250" y1="20923" x2="30250" y2="20923"/>
                        <a14:foregroundMark x1="35609" y1="33308" x2="36637" y2="33308"/>
                        <a14:foregroundMark x1="37372" y1="33308" x2="37372" y2="33308"/>
                        <a14:foregroundMark x1="40749" y1="8154" x2="40749" y2="8154"/>
                        <a14:foregroundMark x1="41777" y1="3538" x2="41777" y2="3538"/>
                        <a14:foregroundMark x1="8517" y1="26231" x2="8517" y2="26231"/>
                        <a14:foregroundMark x1="7856" y1="28000" x2="7856" y2="28000"/>
                        <a14:foregroundMark x1="7195" y1="30462" x2="7195" y2="30462"/>
                        <a14:foregroundMark x1="47137" y1="91231" x2="47137" y2="91231"/>
                        <a14:foregroundMark x1="51248" y1="94077" x2="51248" y2="94077"/>
                        <a14:foregroundMark x1="51542" y1="89077" x2="51542" y2="89077"/>
                        <a14:foregroundMark x1="47504" y1="96923" x2="47504" y2="96923"/>
                        <a14:foregroundMark x1="47871" y1="96538" x2="46843" y2="96538"/>
                        <a14:foregroundMark x1="46843" y1="96231" x2="46843" y2="96231"/>
                        <a14:foregroundMark x1="55653" y1="91923" x2="55653" y2="91923"/>
                        <a14:foregroundMark x1="51909" y1="85923" x2="51909" y2="85923"/>
                        <a14:foregroundMark x1="49192" y1="88385" x2="49192" y2="89769"/>
                        <a14:foregroundMark x1="49853" y1="91923" x2="49853" y2="91923"/>
                        <a14:foregroundMark x1="8517" y1="92615" x2="7489" y2="93385"/>
                        <a14:foregroundMark x1="7856" y1="93385" x2="7856" y2="93385"/>
                        <a14:foregroundMark x1="4112" y1="90538" x2="4112" y2="90538"/>
                        <a14:foregroundMark x1="16300" y1="85154" x2="16300" y2="85154"/>
                        <a14:foregroundMark x1="14611" y1="86231" x2="14611" y2="86231"/>
                        <a14:foregroundMark x1="13950" y1="88000" x2="13950" y2="88000"/>
                        <a14:foregroundMark x1="13950" y1="88769" x2="13950" y2="88769"/>
                        <a14:foregroundMark x1="13289" y1="89077" x2="13289" y2="89077"/>
                        <a14:foregroundMark x1="13289" y1="89077" x2="13289" y2="89077"/>
                        <a14:foregroundMark x1="734" y1="90538" x2="734" y2="90538"/>
                        <a14:foregroundMark x1="2056" y1="89077" x2="2056" y2="89077"/>
                        <a14:foregroundMark x1="734" y1="88769" x2="734" y2="88769"/>
                        <a14:foregroundMark x1="82746" y1="89077" x2="82746" y2="89077"/>
                        <a14:foregroundMark x1="79736" y1="82385" x2="79736" y2="82385"/>
                        <a14:foregroundMark x1="78708" y1="81308" x2="78708" y2="81308"/>
                        <a14:foregroundMark x1="75991" y1="78077" x2="75991" y2="78077"/>
                        <a14:foregroundMark x1="76285" y1="78462" x2="76285" y2="78462"/>
                        <a14:foregroundMark x1="79369" y1="81615" x2="79369" y2="81615"/>
                        <a14:foregroundMark x1="79736" y1="81615" x2="79736" y2="81615"/>
                        <a14:foregroundMark x1="75624" y1="81615" x2="75624" y2="81615"/>
                        <a14:foregroundMark x1="77019" y1="81615" x2="78047" y2="81615"/>
                        <a14:foregroundMark x1="78047" y1="81615" x2="78047" y2="81615"/>
                        <a14:foregroundMark x1="79001" y1="80538" x2="79369" y2="77769"/>
                        <a14:foregroundMark x1="79001" y1="80538" x2="79001" y2="80538"/>
                        <a14:foregroundMark x1="79369" y1="83077" x2="79369" y2="83077"/>
                        <a14:foregroundMark x1="81057" y1="83077" x2="81057" y2="83077"/>
                        <a14:foregroundMark x1="58003" y1="76692" x2="58003" y2="76692"/>
                        <a14:foregroundMark x1="58003" y1="77000" x2="58003" y2="77000"/>
                        <a14:foregroundMark x1="60352" y1="77385" x2="60352" y2="77385"/>
                        <a14:foregroundMark x1="62775" y1="79846" x2="62775" y2="79846"/>
                        <a14:foregroundMark x1="61087" y1="79538" x2="61087" y2="79538"/>
                        <a14:foregroundMark x1="58370" y1="77000" x2="58370" y2="77000"/>
                        <a14:foregroundMark x1="56681" y1="76692" x2="56681" y2="76692"/>
                        <a14:foregroundMark x1="2423" y1="88000" x2="2423" y2="88000"/>
                        <a14:foregroundMark x1="1101" y1="88385" x2="1101" y2="88385"/>
                        <a14:foregroundMark x1="3744" y1="90538" x2="3744" y2="90538"/>
                        <a14:foregroundMark x1="6167" y1="92308" x2="6167" y2="92308"/>
                        <a14:foregroundMark x1="6461" y1="92308" x2="8884" y2="92308"/>
                        <a14:foregroundMark x1="12922" y1="93692" x2="12922" y2="93692"/>
                        <a14:foregroundMark x1="12922" y1="93692" x2="12922" y2="93692"/>
                        <a14:foregroundMark x1="14611" y1="94769" x2="14611" y2="94769"/>
                        <a14:foregroundMark x1="14611" y1="94769" x2="14611" y2="94769"/>
                        <a14:foregroundMark x1="14611" y1="94769" x2="14611" y2="94769"/>
                        <a14:foregroundMark x1="14611" y1="94769" x2="11601" y2="96923"/>
                        <a14:foregroundMark x1="11233" y1="97231" x2="11233" y2="97231"/>
                        <a14:foregroundMark x1="10206" y1="97615" x2="10206" y2="97615"/>
                        <a14:foregroundMark x1="10206" y1="97615" x2="10206" y2="97615"/>
                        <a14:foregroundMark x1="8150" y1="97231" x2="8150" y2="97231"/>
                        <a14:foregroundMark x1="5800" y1="95154" x2="5800" y2="95154"/>
                        <a14:foregroundMark x1="6828" y1="95462" x2="6828" y2="95462"/>
                        <a14:foregroundMark x1="5507" y1="95462" x2="5507" y2="95462"/>
                        <a14:foregroundMark x1="4772" y1="94769" x2="4772" y2="94769"/>
                        <a14:foregroundMark x1="4772" y1="94769" x2="4772" y2="94769"/>
                        <a14:foregroundMark x1="4112" y1="94077" x2="4112" y2="94077"/>
                        <a14:foregroundMark x1="3451" y1="93692" x2="3451" y2="93692"/>
                        <a14:foregroundMark x1="1395" y1="92615" x2="1395" y2="92615"/>
                        <a14:foregroundMark x1="1395" y1="92615" x2="1395" y2="92615"/>
                        <a14:foregroundMark x1="58003" y1="93000" x2="58003" y2="93000"/>
                        <a14:foregroundMark x1="55947" y1="91923" x2="55947" y2="91923"/>
                        <a14:foregroundMark x1="55947" y1="91923" x2="55947" y2="91923"/>
                        <a14:foregroundMark x1="55947" y1="91231" x2="56681" y2="90154"/>
                        <a14:foregroundMark x1="56681" y1="90154" x2="56681" y2="90154"/>
                        <a14:foregroundMark x1="52570" y1="88385" x2="52570" y2="88385"/>
                        <a14:foregroundMark x1="57342" y1="93000" x2="57342" y2="93000"/>
                        <a14:foregroundMark x1="57342" y1="93000" x2="57342" y2="93000"/>
                        <a14:foregroundMark x1="59398" y1="93000" x2="59398" y2="93000"/>
                        <a14:foregroundMark x1="55947" y1="96538" x2="55947" y2="96538"/>
                        <a14:foregroundMark x1="54993" y1="96538" x2="54993" y2="96538"/>
                        <a14:foregroundMark x1="53598" y1="96923" x2="53598" y2="96923"/>
                        <a14:foregroundMark x1="52570" y1="97615" x2="52570" y2="97615"/>
                        <a14:foregroundMark x1="52276" y1="98000" x2="52276" y2="98000"/>
                        <a14:foregroundMark x1="52937" y1="98308" x2="52937" y2="98308"/>
                        <a14:foregroundMark x1="55947" y1="98308" x2="55947" y2="98308"/>
                        <a14:foregroundMark x1="55286" y1="96923" x2="51542" y2="97231"/>
                        <a14:foregroundMark x1="51248" y1="97231" x2="51248" y2="97231"/>
                        <a14:foregroundMark x1="49192" y1="96923" x2="49192" y2="96923"/>
                        <a14:foregroundMark x1="46476" y1="94385" x2="46476" y2="94385"/>
                        <a14:foregroundMark x1="73275" y1="76692" x2="73275" y2="76692"/>
                        <a14:foregroundMark x1="73275" y1="76692" x2="73275" y2="76692"/>
                        <a14:foregroundMark x1="70191" y1="76692" x2="70191" y2="76692"/>
                        <a14:foregroundMark x1="70191" y1="76692" x2="71880" y2="76692"/>
                        <a14:foregroundMark x1="74596" y1="80231" x2="80029" y2="82385"/>
                        <a14:foregroundMark x1="83113" y1="85538" x2="83113" y2="85538"/>
                        <a14:foregroundMark x1="44420" y1="95154" x2="44420" y2="95154"/>
                        <a14:foregroundMark x1="44420" y1="95154" x2="44420" y2="95154"/>
                        <a14:foregroundMark x1="44420" y1="95154" x2="44420" y2="95154"/>
                        <a14:foregroundMark x1="42438" y1="95154" x2="42438" y2="95154"/>
                        <a14:foregroundMark x1="44126" y1="95154" x2="44126" y2="95154"/>
                        <a14:foregroundMark x1="44787" y1="99077" x2="44787" y2="99077"/>
                        <a14:foregroundMark x1="44420" y1="95154" x2="44420" y2="95154"/>
                        <a14:foregroundMark x1="44420" y1="95154" x2="44420" y2="95154"/>
                        <a14:foregroundMark x1="37665" y1="33692" x2="37665" y2="33692"/>
                        <a14:foregroundMark x1="38693" y1="34077" x2="38693" y2="34077"/>
                        <a14:foregroundMark x1="38693" y1="34077" x2="38693" y2="34077"/>
                        <a14:foregroundMark x1="44126" y1="94769" x2="44126" y2="94769"/>
                        <a14:foregroundMark x1="44126" y1="94769" x2="44126" y2="94769"/>
                        <a14:foregroundMark x1="44126" y1="94769" x2="44126" y2="94769"/>
                        <a14:foregroundMark x1="43098" y1="95462" x2="43098" y2="95462"/>
                        <a14:foregroundMark x1="43098" y1="96923" x2="43098" y2="96923"/>
                        <a14:foregroundMark x1="45448" y1="96923" x2="45448" y2="96923"/>
                        <a14:foregroundMark x1="45448" y1="96923" x2="45448" y2="96923"/>
                        <a14:foregroundMark x1="45448" y1="96923" x2="45448" y2="96923"/>
                        <a14:foregroundMark x1="47137" y1="97231" x2="47137" y2="97231"/>
                        <a14:foregroundMark x1="49559" y1="98692" x2="49559" y2="98692"/>
                        <a14:foregroundMark x1="51909" y1="98692" x2="51909" y2="98692"/>
                        <a14:foregroundMark x1="42070" y1="96923" x2="42070" y2="96923"/>
                        <a14:foregroundMark x1="41043" y1="96923" x2="41043" y2="96923"/>
                        <a14:foregroundMark x1="42438" y1="96923" x2="42438" y2="96923"/>
                        <a14:foregroundMark x1="41410" y1="96231" x2="41410" y2="96231"/>
                        <a14:foregroundMark x1="41043" y1="96231" x2="41043" y2="96231"/>
                        <a14:foregroundMark x1="46476" y1="94385" x2="46476" y2="94385"/>
                        <a14:foregroundMark x1="43759" y1="92615" x2="43759" y2="92615"/>
                        <a14:foregroundMark x1="45448" y1="94077" x2="45448" y2="94077"/>
                        <a14:foregroundMark x1="45448" y1="94077" x2="45448" y2="94077"/>
                        <a14:foregroundMark x1="45154" y1="94077" x2="45154" y2="94077"/>
                        <a14:foregroundMark x1="44420" y1="94077" x2="44420" y2="94077"/>
                        <a14:foregroundMark x1="44420" y1="94077" x2="44420" y2="94077"/>
                        <a14:foregroundMark x1="44420" y1="94077" x2="45815" y2="94077"/>
                        <a14:foregroundMark x1="45815" y1="92308" x2="45815" y2="92308"/>
                        <a14:foregroundMark x1="45815" y1="91923" x2="45815" y2="91923"/>
                        <a14:foregroundMark x1="46476" y1="91923" x2="46476" y2="91923"/>
                        <a14:foregroundMark x1="46476" y1="91923" x2="46476" y2="91923"/>
                        <a14:foregroundMark x1="46476" y1="91923" x2="46476" y2="91923"/>
                        <a14:foregroundMark x1="45448" y1="91923" x2="44420" y2="91923"/>
                        <a14:foregroundMark x1="44420" y1="91923" x2="44420" y2="91923"/>
                        <a14:foregroundMark x1="44420" y1="91923" x2="43465" y2="91923"/>
                        <a14:foregroundMark x1="43465" y1="91923" x2="43465" y2="91923"/>
                        <a14:foregroundMark x1="41777" y1="91923" x2="41777" y2="91923"/>
                        <a14:foregroundMark x1="74963" y1="78462" x2="74963" y2="78462"/>
                        <a14:foregroundMark x1="82746" y1="83769" x2="82746" y2="83769"/>
                        <a14:foregroundMark x1="40382" y1="98000" x2="40382" y2="98000"/>
                        <a14:foregroundMark x1="42438" y1="98000" x2="42438" y2="98000"/>
                        <a14:foregroundMark x1="43759" y1="98000" x2="43759" y2="98000"/>
                        <a14:foregroundMark x1="44420" y1="98000" x2="44420" y2="98000"/>
                        <a14:foregroundMark x1="42070" y1="98000" x2="42070" y2="98000"/>
                        <a14:foregroundMark x1="4772" y1="86231" x2="4772" y2="86231"/>
                        <a14:foregroundMark x1="4112" y1="86231" x2="4112" y2="86231"/>
                        <a14:foregroundMark x1="4112" y1="86231" x2="4112" y2="86231"/>
                        <a14:foregroundMark x1="4112" y1="86231" x2="4112" y2="86231"/>
                        <a14:foregroundMark x1="3744" y1="86231" x2="5800" y2="86231"/>
                        <a14:foregroundMark x1="7195" y1="86231" x2="7195" y2="86231"/>
                        <a14:foregroundMark x1="7195" y1="87308" x2="6828" y2="88385"/>
                        <a14:foregroundMark x1="6828" y1="88769" x2="6828" y2="88769"/>
                        <a14:foregroundMark x1="9912" y1="88769" x2="9912" y2="88769"/>
                        <a14:foregroundMark x1="8517" y1="88385" x2="8517" y2="88385"/>
                        <a14:foregroundMark x1="7195" y1="87308" x2="8517" y2="87308"/>
                        <a14:foregroundMark x1="8517" y1="87308" x2="8517" y2="87308"/>
                        <a14:foregroundMark x1="9545" y1="87000" x2="10866" y2="87000"/>
                        <a14:foregroundMark x1="10866" y1="86615" x2="10866" y2="86615"/>
                        <a14:foregroundMark x1="11601" y1="86615" x2="11601" y2="86615"/>
                        <a14:foregroundMark x1="83113" y1="82385" x2="83113" y2="82385"/>
                        <a14:foregroundMark x1="83113" y1="82692" x2="83113" y2="82692"/>
                        <a14:foregroundMark x1="84435" y1="85923" x2="84435" y2="85923"/>
                        <a14:foregroundMark x1="84802" y1="86231" x2="84802" y2="86231"/>
                        <a14:foregroundMark x1="42438" y1="96231" x2="42438" y2="96231"/>
                        <a14:foregroundMark x1="44420" y1="91615" x2="44420" y2="91615"/>
                        <a14:foregroundMark x1="43098" y1="94769" x2="43098" y2="94769"/>
                        <a14:foregroundMark x1="56975" y1="96923" x2="56975" y2="96923"/>
                        <a14:foregroundMark x1="56975" y1="93385" x2="56975" y2="93385"/>
                        <a14:foregroundMark x1="57709" y1="93385" x2="57709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86" y="0"/>
            <a:ext cx="6271858" cy="6102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E85BAA-000B-412B-8867-B4629119864A}"/>
              </a:ext>
            </a:extLst>
          </p:cNvPr>
          <p:cNvSpPr/>
          <p:nvPr/>
        </p:nvSpPr>
        <p:spPr>
          <a:xfrm>
            <a:off x="0" y="2648268"/>
            <a:ext cx="12216292" cy="2923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B66B20-09E7-4F75-A592-2BE5B1517A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0279" y="7267995"/>
            <a:ext cx="8521626" cy="230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148756-7F77-4C2F-9363-823F831587AB}"/>
              </a:ext>
            </a:extLst>
          </p:cNvPr>
          <p:cNvSpPr txBox="1"/>
          <p:nvPr/>
        </p:nvSpPr>
        <p:spPr>
          <a:xfrm>
            <a:off x="183338" y="2171521"/>
            <a:ext cx="7512862" cy="794063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</a:p>
          <a:p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04807" y="1415870"/>
            <a:ext cx="11349993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we read the text, can you guess?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374" y="-788631"/>
            <a:ext cx="1294094" cy="13933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700000">
            <a:off x="16381867" y="-106470"/>
            <a:ext cx="2701431" cy="173382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B5D10D5-5C00-4AB9-A83F-306D4AC6045A}"/>
              </a:ext>
            </a:extLst>
          </p:cNvPr>
          <p:cNvSpPr txBox="1"/>
          <p:nvPr/>
        </p:nvSpPr>
        <p:spPr>
          <a:xfrm>
            <a:off x="7974052" y="20193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Is it an email or a letter?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BA00711-64B3-43E1-9288-DAE8EEB23EC0}"/>
              </a:ext>
            </a:extLst>
          </p:cNvPr>
          <p:cNvSpPr txBox="1"/>
          <p:nvPr/>
        </p:nvSpPr>
        <p:spPr>
          <a:xfrm>
            <a:off x="7974052" y="2933700"/>
            <a:ext cx="11119625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It’s an email.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7FE591-CDB5-47D0-907A-9C3E9708D4E7}"/>
              </a:ext>
            </a:extLst>
          </p:cNvPr>
          <p:cNvSpPr/>
          <p:nvPr/>
        </p:nvSpPr>
        <p:spPr>
          <a:xfrm>
            <a:off x="76200" y="2628900"/>
            <a:ext cx="4953000" cy="9906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D5190E6-5B48-40E7-8CBF-6E816D7EF698}"/>
              </a:ext>
            </a:extLst>
          </p:cNvPr>
          <p:cNvSpPr txBox="1"/>
          <p:nvPr/>
        </p:nvSpPr>
        <p:spPr>
          <a:xfrm>
            <a:off x="7930573" y="44577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text about?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2767F86-3171-433C-9967-4AFCA557B46F}"/>
              </a:ext>
            </a:extLst>
          </p:cNvPr>
          <p:cNvSpPr txBox="1"/>
          <p:nvPr/>
        </p:nvSpPr>
        <p:spPr>
          <a:xfrm>
            <a:off x="7865326" y="5914918"/>
            <a:ext cx="1133707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Nick's room at the Crazy House Hotel.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EB165F19-FF3F-4B82-B71D-924AE3080E8F}"/>
              </a:ext>
            </a:extLst>
          </p:cNvPr>
          <p:cNvSpPr txBox="1"/>
          <p:nvPr/>
        </p:nvSpPr>
        <p:spPr>
          <a:xfrm>
            <a:off x="8233558" y="-254889"/>
            <a:ext cx="3733800" cy="1172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addresses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2EBCE6-EB3D-4AF0-A41F-1D590DE75F62}"/>
              </a:ext>
            </a:extLst>
          </p:cNvPr>
          <p:cNvCxnSpPr>
            <a:cxnSpLocks/>
          </p:cNvCxnSpPr>
          <p:nvPr/>
        </p:nvCxnSpPr>
        <p:spPr>
          <a:xfrm flipH="1">
            <a:off x="5181600" y="786671"/>
            <a:ext cx="2979056" cy="2266983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36B182-AA78-435B-B76D-CD68567034E5}"/>
              </a:ext>
            </a:extLst>
          </p:cNvPr>
          <p:cNvSpPr/>
          <p:nvPr/>
        </p:nvSpPr>
        <p:spPr>
          <a:xfrm>
            <a:off x="272889" y="4533900"/>
            <a:ext cx="7194711" cy="441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F71520-DDE5-4C5F-A2B1-2248BC0AD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20" y="174844"/>
            <a:ext cx="6729380" cy="1816455"/>
          </a:xfrm>
          <a:prstGeom prst="rect">
            <a:avLst/>
          </a:prstGeom>
        </p:spPr>
      </p:pic>
      <p:pic>
        <p:nvPicPr>
          <p:cNvPr id="23" name="Picture 22" descr="HÃ¬nh áº£nh cÃ³ liÃªn quan">
            <a:extLst>
              <a:ext uri="{FF2B5EF4-FFF2-40B4-BE49-F238E27FC236}">
                <a16:creationId xmlns:a16="http://schemas.microsoft.com/office/drawing/2014/main" id="{AE40450F-F66E-4E50-82F3-371A63ED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56" y="6822305"/>
            <a:ext cx="4488544" cy="32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9D69C-FE75-4AA2-9ACA-E40B07A7F5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/>
          <a:stretch/>
        </p:blipFill>
        <p:spPr>
          <a:xfrm>
            <a:off x="13705203" y="6832612"/>
            <a:ext cx="4112683" cy="336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/>
      <p:bldP spid="2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274DBE-17D1-4CFA-B4FD-AC3770610AB0}"/>
              </a:ext>
            </a:extLst>
          </p:cNvPr>
          <p:cNvGrpSpPr/>
          <p:nvPr/>
        </p:nvGrpSpPr>
        <p:grpSpPr>
          <a:xfrm>
            <a:off x="-805527" y="-110546"/>
            <a:ext cx="21016182" cy="10508091"/>
            <a:chOff x="0" y="0"/>
            <a:chExt cx="28021576" cy="1401078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4C83CDA-3FBA-45F5-BEA4-FE2BF024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B7BC507-AA27-43D3-BA95-2D098159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8A02CA-1F43-4429-8826-4C2F4F838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886200"/>
            <a:ext cx="18202719" cy="50673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E677D5BB-048C-4C10-B2BA-DCF55723BE05}"/>
              </a:ext>
            </a:extLst>
          </p:cNvPr>
          <p:cNvSpPr txBox="1"/>
          <p:nvPr/>
        </p:nvSpPr>
        <p:spPr>
          <a:xfrm>
            <a:off x="4553510" y="791949"/>
            <a:ext cx="1236289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Abril Fatface"/>
              </a:rPr>
              <a:t>Reading skill: Predicting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D8BD4-0B6D-47AC-BDB3-C9988132813F}"/>
              </a:ext>
            </a:extLst>
          </p:cNvPr>
          <p:cNvSpPr txBox="1"/>
          <p:nvPr/>
        </p:nvSpPr>
        <p:spPr>
          <a:xfrm>
            <a:off x="774233" y="4000500"/>
            <a:ext cx="17923779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Predicting makes reading easier.</a:t>
            </a:r>
          </a:p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Before reading, look at the pictures, design and tittle to guess the topic of the text.</a:t>
            </a:r>
          </a:p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Think about what you know about the topic.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BFEDDC-6F1C-44CA-BCFC-F6A0B41A5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2" y="-65102"/>
            <a:ext cx="4260818" cy="36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965F2601-1E5A-47F8-BC97-73C08B1262D7}"/>
              </a:ext>
            </a:extLst>
          </p:cNvPr>
          <p:cNvSpPr txBox="1"/>
          <p:nvPr/>
        </p:nvSpPr>
        <p:spPr>
          <a:xfrm>
            <a:off x="0" y="291525"/>
            <a:ext cx="10763214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bril Fatface"/>
              </a:rPr>
              <a:t>Look at the questions and </a:t>
            </a:r>
            <a:r>
              <a:rPr lang="en-US" sz="3800" u="sng" dirty="0">
                <a:solidFill>
                  <a:srgbClr val="FF0000"/>
                </a:solidFill>
                <a:latin typeface="Abril Fatface"/>
              </a:rPr>
              <a:t>underline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 key words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189467" y="876300"/>
            <a:ext cx="19021187" cy="9521245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52400" y="266700"/>
            <a:ext cx="10610814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bril Fatface"/>
              </a:rPr>
              <a:t>Ex.3 - Read  the email and answer these questions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020710">
            <a:off x="-283989" y="8593689"/>
            <a:ext cx="2237997" cy="14363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174F18D-3995-44ED-9D75-1637F29AEE09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B2220C-A63B-4968-80A6-172F5BF3DD95}"/>
              </a:ext>
            </a:extLst>
          </p:cNvPr>
          <p:cNvSpPr txBox="1"/>
          <p:nvPr/>
        </p:nvSpPr>
        <p:spPr>
          <a:xfrm>
            <a:off x="154069" y="1607386"/>
            <a:ext cx="738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1. Who is Nick in Da Lat with?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3AFF61-D668-4DD5-9F37-FEA549D6B801}"/>
              </a:ext>
            </a:extLst>
          </p:cNvPr>
          <p:cNvSpPr txBox="1"/>
          <p:nvPr/>
        </p:nvSpPr>
        <p:spPr>
          <a:xfrm>
            <a:off x="209474" y="3368814"/>
            <a:ext cx="931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How many rooms are there in the hotel?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A1EE37-3ABE-4D0F-AAFF-6A1893ADDEBB}"/>
              </a:ext>
            </a:extLst>
          </p:cNvPr>
          <p:cNvSpPr txBox="1"/>
          <p:nvPr/>
        </p:nvSpPr>
        <p:spPr>
          <a:xfrm>
            <a:off x="155861" y="5045214"/>
            <a:ext cx="967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3. Why is the room called the Tiger room?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A51774-FEE4-4A23-9C5C-4D5F99DFA604}"/>
              </a:ext>
            </a:extLst>
          </p:cNvPr>
          <p:cNvSpPr txBox="1"/>
          <p:nvPr/>
        </p:nvSpPr>
        <p:spPr>
          <a:xfrm>
            <a:off x="185590" y="7102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4. Where is Nick’s bag?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23DC5-9A8A-4B64-8186-2DDFFEE5ACAA}"/>
              </a:ext>
            </a:extLst>
          </p:cNvPr>
          <p:cNvSpPr txBox="1"/>
          <p:nvPr/>
        </p:nvSpPr>
        <p:spPr>
          <a:xfrm>
            <a:off x="719320" y="2324100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His parents.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223F8A-97D8-4605-8C3B-61E816E9D1B8}"/>
              </a:ext>
            </a:extLst>
          </p:cNvPr>
          <p:cNvSpPr txBox="1"/>
          <p:nvPr/>
        </p:nvSpPr>
        <p:spPr>
          <a:xfrm>
            <a:off x="657182" y="41308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There are ten rooms.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197E4E-D81A-4BFB-A332-122B480EA279}"/>
              </a:ext>
            </a:extLst>
          </p:cNvPr>
          <p:cNvSpPr txBox="1"/>
          <p:nvPr/>
        </p:nvSpPr>
        <p:spPr>
          <a:xfrm>
            <a:off x="657182" y="5959614"/>
            <a:ext cx="955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Because there's a big tiger on the wall.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B3D00D-3F2F-45C5-B039-A6CED2B4D493}"/>
              </a:ext>
            </a:extLst>
          </p:cNvPr>
          <p:cNvSpPr txBox="1"/>
          <p:nvPr/>
        </p:nvSpPr>
        <p:spPr>
          <a:xfrm>
            <a:off x="740098" y="7864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Under the bed.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AA651E6-A702-498A-821B-724E8ACD6AE8}"/>
              </a:ext>
            </a:extLst>
          </p:cNvPr>
          <p:cNvSpPr/>
          <p:nvPr/>
        </p:nvSpPr>
        <p:spPr>
          <a:xfrm>
            <a:off x="13244153" y="2324100"/>
            <a:ext cx="5071881" cy="524794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C493A66-FB36-4598-AFC5-8F20D7BF9A30}"/>
              </a:ext>
            </a:extLst>
          </p:cNvPr>
          <p:cNvSpPr/>
          <p:nvPr/>
        </p:nvSpPr>
        <p:spPr>
          <a:xfrm>
            <a:off x="10872985" y="3695701"/>
            <a:ext cx="5495369" cy="584775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1E516D2-C076-44E0-818D-79FC6BBC430A}"/>
              </a:ext>
            </a:extLst>
          </p:cNvPr>
          <p:cNvSpPr/>
          <p:nvPr/>
        </p:nvSpPr>
        <p:spPr>
          <a:xfrm>
            <a:off x="10805753" y="5113982"/>
            <a:ext cx="7771514" cy="943919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5F88772-7E89-48C6-AF31-B63B9FF1FE25}"/>
              </a:ext>
            </a:extLst>
          </p:cNvPr>
          <p:cNvSpPr/>
          <p:nvPr/>
        </p:nvSpPr>
        <p:spPr>
          <a:xfrm>
            <a:off x="15398194" y="6972300"/>
            <a:ext cx="3451569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003020" y="-439576"/>
            <a:ext cx="1275580" cy="1264419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0805754" y="7429500"/>
            <a:ext cx="1445450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5 Minute Timer with Relaxing Upbeat Music and Alarm! Countdown Clock for Kids, Stress Relief, Fun!">
            <a:hlinkClick r:id="" action="ppaction://media"/>
            <a:extLst>
              <a:ext uri="{FF2B5EF4-FFF2-40B4-BE49-F238E27FC236}">
                <a16:creationId xmlns:a16="http://schemas.microsoft.com/office/drawing/2014/main" id="{059BC630-D3B3-4C29-8043-3B8A854770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01"/>
                </p14:media>
              </p:ext>
            </p:extLst>
          </p:nvPr>
        </p:nvPicPr>
        <p:blipFill rotWithShape="1">
          <a:blip r:embed="rId11"/>
          <a:srcRect l="7361" t="14019" r="11476" b="13097"/>
          <a:stretch>
            <a:fillRect/>
          </a:stretch>
        </p:blipFill>
        <p:spPr>
          <a:xfrm>
            <a:off x="7931182" y="8791043"/>
            <a:ext cx="2584418" cy="1305457"/>
          </a:xfrm>
          <a:prstGeom prst="rect">
            <a:avLst/>
          </a:prstGeom>
        </p:spPr>
      </p:pic>
      <p:sp>
        <p:nvSpPr>
          <p:cNvPr id="67" name="Oval 66" descr="1">
            <a:extLst>
              <a:ext uri="{FF2B5EF4-FFF2-40B4-BE49-F238E27FC236}">
                <a16:creationId xmlns:a16="http://schemas.microsoft.com/office/drawing/2014/main" id="{3B371CA0-79ED-4FEC-9F96-20C5C03FD5F4}"/>
              </a:ext>
            </a:extLst>
          </p:cNvPr>
          <p:cNvSpPr/>
          <p:nvPr/>
        </p:nvSpPr>
        <p:spPr>
          <a:xfrm>
            <a:off x="15455985" y="1722647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9" name="Oval 68" descr="1">
            <a:extLst>
              <a:ext uri="{FF2B5EF4-FFF2-40B4-BE49-F238E27FC236}">
                <a16:creationId xmlns:a16="http://schemas.microsoft.com/office/drawing/2014/main" id="{6CA20C48-D179-4E3A-BB87-D2BF3A0633DD}"/>
              </a:ext>
            </a:extLst>
          </p:cNvPr>
          <p:cNvSpPr/>
          <p:nvPr/>
        </p:nvSpPr>
        <p:spPr>
          <a:xfrm>
            <a:off x="13334277" y="31402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70" name="Oval 69" descr="1">
            <a:extLst>
              <a:ext uri="{FF2B5EF4-FFF2-40B4-BE49-F238E27FC236}">
                <a16:creationId xmlns:a16="http://schemas.microsoft.com/office/drawing/2014/main" id="{5B6C1411-CF88-425C-B749-281065B69D78}"/>
              </a:ext>
            </a:extLst>
          </p:cNvPr>
          <p:cNvSpPr/>
          <p:nvPr/>
        </p:nvSpPr>
        <p:spPr>
          <a:xfrm>
            <a:off x="14302099" y="55024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71" name="Oval 70" descr="1">
            <a:extLst>
              <a:ext uri="{FF2B5EF4-FFF2-40B4-BE49-F238E27FC236}">
                <a16:creationId xmlns:a16="http://schemas.microsoft.com/office/drawing/2014/main" id="{170F6471-873A-4ADC-85C0-6F9C1420712A}"/>
              </a:ext>
            </a:extLst>
          </p:cNvPr>
          <p:cNvSpPr/>
          <p:nvPr/>
        </p:nvSpPr>
        <p:spPr>
          <a:xfrm>
            <a:off x="17318277" y="6362700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B4F48F-F2A3-4580-9FB1-E82A2CBF9AF6}"/>
              </a:ext>
            </a:extLst>
          </p:cNvPr>
          <p:cNvCxnSpPr/>
          <p:nvPr/>
        </p:nvCxnSpPr>
        <p:spPr>
          <a:xfrm>
            <a:off x="795520" y="21717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A93040-C652-4FFB-B80A-0B547B8459E7}"/>
              </a:ext>
            </a:extLst>
          </p:cNvPr>
          <p:cNvCxnSpPr>
            <a:cxnSpLocks/>
          </p:cNvCxnSpPr>
          <p:nvPr/>
        </p:nvCxnSpPr>
        <p:spPr>
          <a:xfrm>
            <a:off x="2286000" y="21717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7F475F-0CAA-491A-B906-F8EF34FEFC53}"/>
              </a:ext>
            </a:extLst>
          </p:cNvPr>
          <p:cNvCxnSpPr>
            <a:cxnSpLocks/>
          </p:cNvCxnSpPr>
          <p:nvPr/>
        </p:nvCxnSpPr>
        <p:spPr>
          <a:xfrm>
            <a:off x="5257800" y="2171700"/>
            <a:ext cx="716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2DB767-1865-4398-8F21-706ACF2C907A}"/>
              </a:ext>
            </a:extLst>
          </p:cNvPr>
          <p:cNvCxnSpPr>
            <a:cxnSpLocks/>
          </p:cNvCxnSpPr>
          <p:nvPr/>
        </p:nvCxnSpPr>
        <p:spPr>
          <a:xfrm flipV="1">
            <a:off x="838200" y="3988088"/>
            <a:ext cx="3429000" cy="124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9D1C11-6859-44D1-96AE-506A6AAEE5FB}"/>
              </a:ext>
            </a:extLst>
          </p:cNvPr>
          <p:cNvCxnSpPr>
            <a:cxnSpLocks/>
          </p:cNvCxnSpPr>
          <p:nvPr/>
        </p:nvCxnSpPr>
        <p:spPr>
          <a:xfrm>
            <a:off x="6629400" y="4000500"/>
            <a:ext cx="2273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5BC34B5-7928-4015-A24A-C07C97D6061D}"/>
              </a:ext>
            </a:extLst>
          </p:cNvPr>
          <p:cNvCxnSpPr/>
          <p:nvPr/>
        </p:nvCxnSpPr>
        <p:spPr>
          <a:xfrm>
            <a:off x="762000" y="56769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28832D-8764-4EA1-9E8E-62EF5166603D}"/>
              </a:ext>
            </a:extLst>
          </p:cNvPr>
          <p:cNvCxnSpPr>
            <a:cxnSpLocks/>
          </p:cNvCxnSpPr>
          <p:nvPr/>
        </p:nvCxnSpPr>
        <p:spPr>
          <a:xfrm>
            <a:off x="2252480" y="5676900"/>
            <a:ext cx="31804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2741E7-F585-44F4-9DA6-FDB8AB9F8F18}"/>
              </a:ext>
            </a:extLst>
          </p:cNvPr>
          <p:cNvCxnSpPr>
            <a:cxnSpLocks/>
          </p:cNvCxnSpPr>
          <p:nvPr/>
        </p:nvCxnSpPr>
        <p:spPr>
          <a:xfrm>
            <a:off x="6477000" y="56769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B851915-B346-4798-B263-FFB3F9A421CE}"/>
              </a:ext>
            </a:extLst>
          </p:cNvPr>
          <p:cNvCxnSpPr>
            <a:cxnSpLocks/>
          </p:cNvCxnSpPr>
          <p:nvPr/>
        </p:nvCxnSpPr>
        <p:spPr>
          <a:xfrm>
            <a:off x="835009" y="7734300"/>
            <a:ext cx="1212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D944D0-AEE1-4FEA-A293-71C9EE603205}"/>
              </a:ext>
            </a:extLst>
          </p:cNvPr>
          <p:cNvCxnSpPr>
            <a:cxnSpLocks/>
          </p:cNvCxnSpPr>
          <p:nvPr/>
        </p:nvCxnSpPr>
        <p:spPr>
          <a:xfrm>
            <a:off x="2717800" y="7747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9" grpId="0" animBg="1"/>
      <p:bldP spid="44" grpId="0" animBg="1"/>
      <p:bldP spid="49" grpId="0"/>
      <p:bldP spid="50" grpId="0"/>
      <p:bldP spid="51" grpId="0"/>
      <p:bldP spid="52" grpId="0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6991846E-CA9E-45C8-ABAC-41F8FE8D7A62}"/>
              </a:ext>
            </a:extLst>
          </p:cNvPr>
          <p:cNvSpPr txBox="1"/>
          <p:nvPr/>
        </p:nvSpPr>
        <p:spPr>
          <a:xfrm>
            <a:off x="168807" y="190500"/>
            <a:ext cx="10118193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dirty="0">
                <a:solidFill>
                  <a:srgbClr val="000000"/>
                </a:solidFill>
                <a:latin typeface="Abril Fatface"/>
              </a:rPr>
              <a:t>Enter the link in the chat box.</a:t>
            </a:r>
          </a:p>
          <a:p>
            <a:pPr algn="just"/>
            <a:r>
              <a:rPr lang="en-US" sz="3800" dirty="0">
                <a:solidFill>
                  <a:srgbClr val="000000"/>
                </a:solidFill>
                <a:latin typeface="Abril Fatface"/>
              </a:rPr>
              <a:t>Go to </a:t>
            </a:r>
            <a:r>
              <a:rPr lang="en-US" sz="3800" i="1" dirty="0" err="1">
                <a:solidFill>
                  <a:srgbClr val="FF0000"/>
                </a:solidFill>
                <a:latin typeface="Abril Fatface"/>
              </a:rPr>
              <a:t>Liveworksheet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 and choose the things in the Tiger room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0C5DC-A191-4319-9056-FFDE5732CA90}"/>
              </a:ext>
            </a:extLst>
          </p:cNvPr>
          <p:cNvSpPr txBox="1"/>
          <p:nvPr/>
        </p:nvSpPr>
        <p:spPr>
          <a:xfrm>
            <a:off x="1861172" y="2329234"/>
            <a:ext cx="2269147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window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2FF2A-448C-4353-B936-CF4E4F3AE8CB}"/>
              </a:ext>
            </a:extLst>
          </p:cNvPr>
          <p:cNvSpPr txBox="1"/>
          <p:nvPr/>
        </p:nvSpPr>
        <p:spPr>
          <a:xfrm>
            <a:off x="1861172" y="3677868"/>
            <a:ext cx="1990738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cooker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2DD28B-18AA-4FE7-8DEE-4410FDDE5E7B}"/>
              </a:ext>
            </a:extLst>
          </p:cNvPr>
          <p:cNvSpPr txBox="1"/>
          <p:nvPr/>
        </p:nvSpPr>
        <p:spPr>
          <a:xfrm>
            <a:off x="1839666" y="6347003"/>
            <a:ext cx="1539204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desk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9D8B6-29BB-4AEE-AB6F-7748CF1A0661}"/>
              </a:ext>
            </a:extLst>
          </p:cNvPr>
          <p:cNvSpPr txBox="1"/>
          <p:nvPr/>
        </p:nvSpPr>
        <p:spPr>
          <a:xfrm>
            <a:off x="1861172" y="4977191"/>
            <a:ext cx="15808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shelf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BE81C1-58E4-41F0-ABA2-687A3DBFC278}"/>
              </a:ext>
            </a:extLst>
          </p:cNvPr>
          <p:cNvSpPr txBox="1"/>
          <p:nvPr/>
        </p:nvSpPr>
        <p:spPr>
          <a:xfrm>
            <a:off x="6411108" y="2287713"/>
            <a:ext cx="26207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wardrobe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3F06C-59EF-4B7E-A040-1E76B9671F09}"/>
              </a:ext>
            </a:extLst>
          </p:cNvPr>
          <p:cNvSpPr txBox="1"/>
          <p:nvPr/>
        </p:nvSpPr>
        <p:spPr>
          <a:xfrm>
            <a:off x="6411108" y="3630414"/>
            <a:ext cx="2576475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cupboard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8F4BA-20EE-4A4C-A08D-77DCA73FD3CC}"/>
              </a:ext>
            </a:extLst>
          </p:cNvPr>
          <p:cNvSpPr txBox="1"/>
          <p:nvPr/>
        </p:nvSpPr>
        <p:spPr>
          <a:xfrm>
            <a:off x="6455415" y="4973116"/>
            <a:ext cx="162576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lamp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58BA7-0E50-4317-82D3-2C2E3859E609}"/>
              </a:ext>
            </a:extLst>
          </p:cNvPr>
          <p:cNvSpPr txBox="1"/>
          <p:nvPr/>
        </p:nvSpPr>
        <p:spPr>
          <a:xfrm>
            <a:off x="6455415" y="6382133"/>
            <a:ext cx="153689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tiger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4A01B0-678B-4BFB-94A0-1BEF53B978D5}"/>
              </a:ext>
            </a:extLst>
          </p:cNvPr>
          <p:cNvSpPr/>
          <p:nvPr/>
        </p:nvSpPr>
        <p:spPr>
          <a:xfrm>
            <a:off x="1447800" y="2329234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C79397-472D-4ED8-BAD7-A5C476D9891D}"/>
              </a:ext>
            </a:extLst>
          </p:cNvPr>
          <p:cNvSpPr/>
          <p:nvPr/>
        </p:nvSpPr>
        <p:spPr>
          <a:xfrm>
            <a:off x="1371600" y="6255059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837BAB-9322-4CE0-B187-C67518210223}"/>
              </a:ext>
            </a:extLst>
          </p:cNvPr>
          <p:cNvSpPr/>
          <p:nvPr/>
        </p:nvSpPr>
        <p:spPr>
          <a:xfrm>
            <a:off x="6169816" y="2282453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2CA8D1-74C9-4A9C-AC37-DB200C34961A}"/>
              </a:ext>
            </a:extLst>
          </p:cNvPr>
          <p:cNvSpPr/>
          <p:nvPr/>
        </p:nvSpPr>
        <p:spPr>
          <a:xfrm>
            <a:off x="6169816" y="4956867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5B40D1-26B9-4CED-8403-6F905AB14ACC}"/>
              </a:ext>
            </a:extLst>
          </p:cNvPr>
          <p:cNvSpPr/>
          <p:nvPr/>
        </p:nvSpPr>
        <p:spPr>
          <a:xfrm>
            <a:off x="6107223" y="6356920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E7623-8F4A-47FC-BF53-D4AC5969F7D6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46077">
            <a:off x="17971457" y="-458858"/>
            <a:ext cx="2023909" cy="12989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0B3F76-26F2-46B6-80BB-3E920B8FCF97}"/>
              </a:ext>
            </a:extLst>
          </p:cNvPr>
          <p:cNvSpPr txBox="1"/>
          <p:nvPr/>
        </p:nvSpPr>
        <p:spPr>
          <a:xfrm>
            <a:off x="10820400" y="5981700"/>
            <a:ext cx="819743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87811A-9F46-4549-B60C-B00FAA4BACEE}"/>
              </a:ext>
            </a:extLst>
          </p:cNvPr>
          <p:cNvSpPr txBox="1"/>
          <p:nvPr/>
        </p:nvSpPr>
        <p:spPr>
          <a:xfrm>
            <a:off x="129410" y="8343900"/>
            <a:ext cx="50521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 describe a room, what should we include?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013158" y="9128468"/>
            <a:ext cx="1316711" cy="1417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EDF42-B4D8-415D-A8B4-3294C690882A}"/>
              </a:ext>
            </a:extLst>
          </p:cNvPr>
          <p:cNvSpPr txBox="1"/>
          <p:nvPr/>
        </p:nvSpPr>
        <p:spPr>
          <a:xfrm>
            <a:off x="6406458" y="8039100"/>
            <a:ext cx="37281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Room’s name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AD61E9-4285-448C-A5E0-BE34F658B5BD}"/>
              </a:ext>
            </a:extLst>
          </p:cNvPr>
          <p:cNvSpPr txBox="1"/>
          <p:nvPr/>
        </p:nvSpPr>
        <p:spPr>
          <a:xfrm>
            <a:off x="6418222" y="9182100"/>
            <a:ext cx="41735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Things and their position in the 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54D5A9-9EA5-45B7-BCFD-D7095459FE5F}"/>
              </a:ext>
            </a:extLst>
          </p:cNvPr>
          <p:cNvCxnSpPr>
            <a:cxnSpLocks/>
          </p:cNvCxnSpPr>
          <p:nvPr/>
        </p:nvCxnSpPr>
        <p:spPr>
          <a:xfrm flipV="1">
            <a:off x="5181600" y="8482138"/>
            <a:ext cx="1273815" cy="6463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6423387-519F-4BF5-B04A-A3FB80242B8D}"/>
              </a:ext>
            </a:extLst>
          </p:cNvPr>
          <p:cNvCxnSpPr>
            <a:cxnSpLocks/>
          </p:cNvCxnSpPr>
          <p:nvPr/>
        </p:nvCxnSpPr>
        <p:spPr>
          <a:xfrm>
            <a:off x="5181600" y="9128468"/>
            <a:ext cx="1224858" cy="706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6" grpId="0" animBg="1"/>
      <p:bldP spid="37" grpId="0" animBg="1"/>
      <p:bldP spid="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8400" y="-110546"/>
            <a:ext cx="9433782" cy="1050809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7200" y="490330"/>
            <a:ext cx="18364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200" dirty="0">
                <a:latin typeface="Abril Fatface"/>
              </a:rPr>
              <a:t>To attract more people, the Crazy House Hotel is going to add a new room.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6C39847-D47F-4BE0-9D88-2D6444469C4B}"/>
              </a:ext>
            </a:extLst>
          </p:cNvPr>
          <p:cNvSpPr txBox="1"/>
          <p:nvPr/>
        </p:nvSpPr>
        <p:spPr>
          <a:xfrm>
            <a:off x="0" y="2324100"/>
            <a:ext cx="19126200" cy="135421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 of 6,</a:t>
            </a:r>
          </a:p>
          <a:p>
            <a:pPr algn="ctr"/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plan for the new room and 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A1BCC-75BF-4F40-AA5C-86BC9B02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86" y="4175708"/>
            <a:ext cx="8644082" cy="5767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278801-CED1-43AF-A837-435F66550800}"/>
              </a:ext>
            </a:extLst>
          </p:cNvPr>
          <p:cNvSpPr txBox="1"/>
          <p:nvPr/>
        </p:nvSpPr>
        <p:spPr>
          <a:xfrm>
            <a:off x="6642" y="4229100"/>
            <a:ext cx="281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D9DD23-F52D-4AC8-8F19-763F36CA304F}"/>
              </a:ext>
            </a:extLst>
          </p:cNvPr>
          <p:cNvSpPr txBox="1"/>
          <p:nvPr/>
        </p:nvSpPr>
        <p:spPr>
          <a:xfrm>
            <a:off x="8619368" y="7407414"/>
            <a:ext cx="104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A7C90-05E7-4602-86AB-9404D77A60AB}"/>
              </a:ext>
            </a:extLst>
          </p:cNvPr>
          <p:cNvSpPr txBox="1"/>
          <p:nvPr/>
        </p:nvSpPr>
        <p:spPr>
          <a:xfrm rot="16200000">
            <a:off x="2000497" y="6048543"/>
            <a:ext cx="2252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wardrobe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833C4-AED3-4742-9828-1F3E81E5ADAB}"/>
              </a:ext>
            </a:extLst>
          </p:cNvPr>
          <p:cNvSpPr txBox="1"/>
          <p:nvPr/>
        </p:nvSpPr>
        <p:spPr>
          <a:xfrm>
            <a:off x="5455088" y="5212259"/>
            <a:ext cx="145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desk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A9A0C8-7088-402E-A831-DA247D7F4B0D}"/>
              </a:ext>
            </a:extLst>
          </p:cNvPr>
          <p:cNvSpPr txBox="1"/>
          <p:nvPr/>
        </p:nvSpPr>
        <p:spPr>
          <a:xfrm>
            <a:off x="6914029" y="4762500"/>
            <a:ext cx="185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window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DDBA648-F55B-4527-B177-145B5D88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895498"/>
            <a:ext cx="7218853" cy="6391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DFAE38F2-C7EF-4915-97BD-1B3B26615372}"/>
              </a:ext>
            </a:extLst>
          </p:cNvPr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9C93077-656E-43C1-9EBC-81E2EC07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2DFA9F3-9782-4611-94D9-27D5C7FB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CD8A7787-8180-41A2-84E9-66C128BE08CD}"/>
              </a:ext>
            </a:extLst>
          </p:cNvPr>
          <p:cNvSpPr txBox="1"/>
          <p:nvPr/>
        </p:nvSpPr>
        <p:spPr>
          <a:xfrm>
            <a:off x="3720606" y="2628900"/>
            <a:ext cx="1517699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the private room and join your group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32DAD94-13E0-4795-A159-F3F543EA5324}"/>
              </a:ext>
            </a:extLst>
          </p:cNvPr>
          <p:cNvSpPr/>
          <p:nvPr/>
        </p:nvSpPr>
        <p:spPr>
          <a:xfrm>
            <a:off x="10744200" y="3481745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F0E298C-3D3F-4EF6-9A94-41E1A125E7CC}"/>
              </a:ext>
            </a:extLst>
          </p:cNvPr>
          <p:cNvSpPr/>
          <p:nvPr/>
        </p:nvSpPr>
        <p:spPr>
          <a:xfrm>
            <a:off x="10820400" y="7200900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C89776F-ADD4-4870-9E31-99E2EF3E819E}"/>
              </a:ext>
            </a:extLst>
          </p:cNvPr>
          <p:cNvSpPr txBox="1"/>
          <p:nvPr/>
        </p:nvSpPr>
        <p:spPr>
          <a:xfrm>
            <a:off x="3707412" y="4264199"/>
            <a:ext cx="15176994" cy="27084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Decide the role of each person in your group: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leader?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room designers?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presenters?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3DF3EED-6F04-438D-9D8E-2BDF91D6DA8C}"/>
              </a:ext>
            </a:extLst>
          </p:cNvPr>
          <p:cNvSpPr txBox="1"/>
          <p:nvPr/>
        </p:nvSpPr>
        <p:spPr>
          <a:xfrm>
            <a:off x="3720606" y="8047792"/>
            <a:ext cx="15176994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Go to Google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 the new room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minutes)</a:t>
            </a:r>
          </a:p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Room number in Teams is your Group number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1E7BF706-2CAC-4FDE-9A9B-BE45CD38BA44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6882906"/>
            <a:ext cx="3302987" cy="3302987"/>
            <a:chOff x="0" y="0"/>
            <a:chExt cx="6350000" cy="63500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38C17F7-AFB1-4836-99C9-0F424DFAAC5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4968" r="-24968" b="-20"/>
              </a:stretch>
            </a:blipFill>
          </p:spPr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6A216A8-A4D4-4105-8694-4CA33B9A92DF}"/>
              </a:ext>
            </a:extLst>
          </p:cNvPr>
          <p:cNvGrpSpPr>
            <a:grpSpLocks noChangeAspect="1"/>
          </p:cNvGrpSpPr>
          <p:nvPr/>
        </p:nvGrpSpPr>
        <p:grpSpPr>
          <a:xfrm>
            <a:off x="58578" y="3319789"/>
            <a:ext cx="3294222" cy="3294881"/>
            <a:chOff x="0" y="-118862"/>
            <a:chExt cx="6350000" cy="635127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67349A3-B0B1-42E9-993F-38E4B09BB837}"/>
                </a:ext>
              </a:extLst>
            </p:cNvPr>
            <p:cNvSpPr/>
            <p:nvPr/>
          </p:nvSpPr>
          <p:spPr>
            <a:xfrm>
              <a:off x="0" y="-118862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38906" r="-38906" b="-20"/>
              </a:stretch>
            </a:blipFill>
          </p:spPr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FB7772D-6897-4710-970E-6AC8570CD10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2700"/>
            <a:ext cx="3306428" cy="3306428"/>
            <a:chOff x="0" y="0"/>
            <a:chExt cx="6350000" cy="6350000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516919D-3E24-4B26-BCAF-0E1A13EA6C1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015" r="-25015" b="-20"/>
              </a:stretch>
            </a:blipFill>
          </p:spPr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16F1BAB-A61A-469F-B8D6-75DCB8E09507}"/>
              </a:ext>
            </a:extLst>
          </p:cNvPr>
          <p:cNvSpPr txBox="1"/>
          <p:nvPr/>
        </p:nvSpPr>
        <p:spPr>
          <a:xfrm>
            <a:off x="3707412" y="436668"/>
            <a:ext cx="15176994" cy="12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6000" dirty="0">
                <a:solidFill>
                  <a:srgbClr val="000000"/>
                </a:solidFill>
                <a:latin typeface="Abril Fatface"/>
              </a:rPr>
              <a:t>Procedure of group work </a:t>
            </a:r>
          </a:p>
        </p:txBody>
      </p:sp>
    </p:spTree>
    <p:extLst>
      <p:ext uri="{BB962C8B-B14F-4D97-AF65-F5344CB8AC3E}">
        <p14:creationId xmlns:p14="http://schemas.microsoft.com/office/powerpoint/2010/main" val="24218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3679</TotalTime>
  <Words>1418</Words>
  <Application>Microsoft Office PowerPoint</Application>
  <PresentationFormat>Custom</PresentationFormat>
  <Paragraphs>138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Helvetica Neue</vt:lpstr>
      <vt:lpstr>Comic Sans MS</vt:lpstr>
      <vt:lpstr>Courier New</vt:lpstr>
      <vt:lpstr>Abril Fatface</vt:lpstr>
      <vt:lpstr>Calibri</vt:lpstr>
      <vt:lpstr>Source Sans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Interior Design Presentation Memphis Design  </dc:title>
  <cp:lastModifiedBy>Phuong Dung Nguyen</cp:lastModifiedBy>
  <cp:revision>20</cp:revision>
  <dcterms:created xsi:type="dcterms:W3CDTF">2006-08-16T00:00:00Z</dcterms:created>
  <dcterms:modified xsi:type="dcterms:W3CDTF">2021-10-01T04:07:12Z</dcterms:modified>
  <dc:identifier>DAErBha5aFs</dc:identifier>
</cp:coreProperties>
</file>