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0"/>
  </p:notesMasterIdLst>
  <p:sldIdLst>
    <p:sldId id="321" r:id="rId2"/>
    <p:sldId id="256" r:id="rId3"/>
    <p:sldId id="271" r:id="rId4"/>
    <p:sldId id="261" r:id="rId5"/>
    <p:sldId id="257" r:id="rId6"/>
    <p:sldId id="314" r:id="rId7"/>
    <p:sldId id="313" r:id="rId8"/>
    <p:sldId id="315" r:id="rId9"/>
    <p:sldId id="317" r:id="rId10"/>
    <p:sldId id="260" r:id="rId11"/>
    <p:sldId id="276" r:id="rId12"/>
    <p:sldId id="316" r:id="rId13"/>
    <p:sldId id="320" r:id="rId14"/>
    <p:sldId id="318" r:id="rId15"/>
    <p:sldId id="319" r:id="rId16"/>
    <p:sldId id="323" r:id="rId17"/>
    <p:sldId id="322" r:id="rId18"/>
    <p:sldId id="291" r:id="rId19"/>
  </p:sldIdLst>
  <p:sldSz cx="9144000" cy="5143500" type="screen16x9"/>
  <p:notesSz cx="6858000" cy="9144000"/>
  <p:embeddedFontLst>
    <p:embeddedFont>
      <p:font typeface="Kirang Haerang" panose="020B0604020202020204" charset="-127"/>
      <p:regular r:id="rId21"/>
    </p:embeddedFont>
    <p:embeddedFont>
      <p:font typeface="Bebas Neue" panose="020B0606020202050201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" pitchFamily="2" charset="0"/>
      <p:regular r:id="rId27"/>
      <p:bold r:id="rId28"/>
      <p:italic r:id="rId29"/>
      <p:boldItalic r:id="rId30"/>
    </p:embeddedFont>
    <p:embeddedFont>
      <p:font typeface="Nunito ExtraBold" pitchFamily="2" charset="0"/>
      <p:bold r:id="rId31"/>
      <p:boldItalic r:id="rId32"/>
    </p:embeddedFont>
    <p:embeddedFont>
      <p:font typeface="Nunito Sans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29"/>
    <a:srgbClr val="363549"/>
    <a:srgbClr val="FDF7E4"/>
    <a:srgbClr val="FF9166"/>
    <a:srgbClr val="FCC276"/>
    <a:srgbClr val="299888"/>
    <a:srgbClr val="57576D"/>
    <a:srgbClr val="8585A0"/>
    <a:srgbClr val="61C0B8"/>
    <a:srgbClr val="FC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7EBDE-8235-44B7-A366-66C76E464E76}">
  <a:tblStyle styleId="{B277EBDE-8235-44B7-A366-66C76E464E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78" autoAdjust="0"/>
  </p:normalViewPr>
  <p:slideViewPr>
    <p:cSldViewPr snapToGrid="0">
      <p:cViewPr varScale="1">
        <p:scale>
          <a:sx n="74" d="100"/>
          <a:sy n="74" d="100"/>
        </p:scale>
        <p:origin x="8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8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8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47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3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7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7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19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4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5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794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flipH="1">
            <a:off x="7087661" y="4271054"/>
            <a:ext cx="2892997" cy="1319713"/>
            <a:chOff x="3967525" y="3427700"/>
            <a:chExt cx="529950" cy="241750"/>
          </a:xfrm>
        </p:grpSpPr>
        <p:sp>
          <p:nvSpPr>
            <p:cNvPr id="189" name="Google Shape;189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732450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1241200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-929701" y="901863"/>
            <a:ext cx="1783653" cy="807744"/>
            <a:chOff x="3967525" y="3427700"/>
            <a:chExt cx="529950" cy="240000"/>
          </a:xfrm>
        </p:grpSpPr>
        <p:sp>
          <p:nvSpPr>
            <p:cNvPr id="196" name="Google Shape;196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00" name="Google Shape;200;p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05" name="Google Shape;205;p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/>
          <p:nvPr/>
        </p:nvSpPr>
        <p:spPr>
          <a:xfrm rot="-5222478" flipH="1">
            <a:off x="7568045" y="2118878"/>
            <a:ext cx="79226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"/>
          <p:cNvSpPr/>
          <p:nvPr/>
        </p:nvSpPr>
        <p:spPr>
          <a:xfrm rot="-5222478" flipH="1">
            <a:off x="7770791" y="2188172"/>
            <a:ext cx="81874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 rot="-5222478" flipH="1">
            <a:off x="8007288" y="2292742"/>
            <a:ext cx="58045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 rot="-5222478" flipH="1">
            <a:off x="9151999" y="2342996"/>
            <a:ext cx="74949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 rot="-5222478" flipH="1">
            <a:off x="8241913" y="2342593"/>
            <a:ext cx="60896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-5222478" flipH="1">
            <a:off x="8945572" y="2386086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 rot="-5222478" flipH="1">
            <a:off x="8466207" y="2370050"/>
            <a:ext cx="46843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-5222478" flipH="1">
            <a:off x="8706570" y="2416777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3"/>
          </p:nvPr>
        </p:nvSpPr>
        <p:spPr>
          <a:xfrm>
            <a:off x="5486444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4995194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2327250" y="1240525"/>
            <a:ext cx="44895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5" y="4297255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1" y="5205619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8583700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79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3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8630519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2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3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8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>
            <a:off x="8772619" y="3503251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4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8865025" y="3714347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5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9052507" y="789389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9116575" y="4123193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9180438" y="602523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2" r:id="rId8"/>
    <p:sldLayoutId id="2147483676" r:id="rId9"/>
    <p:sldLayoutId id="2147483677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7EF98-AD96-9AC9-EAED-D02A549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440543"/>
            <a:ext cx="7628964" cy="572700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highlight>
                  <a:srgbClr val="FDF7E4"/>
                </a:highlight>
                <a:latin typeface="Nunito ExtraBold" pitchFamily="2" charset="0"/>
              </a:rPr>
              <a:t>What do you love about your school?</a:t>
            </a:r>
          </a:p>
        </p:txBody>
      </p:sp>
      <p:pic>
        <p:nvPicPr>
          <p:cNvPr id="6" name="My School _ Going to School _ Children's Song">
            <a:hlinkClick r:id="" action="ppaction://media"/>
            <a:extLst>
              <a:ext uri="{FF2B5EF4-FFF2-40B4-BE49-F238E27FC236}">
                <a16:creationId xmlns:a16="http://schemas.microsoft.com/office/drawing/2014/main" id="{AE95BFA8-ED37-0B5F-5BFA-CBE13671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81" y="1093133"/>
            <a:ext cx="6967838" cy="3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2"/>
          <p:cNvSpPr txBox="1">
            <a:spLocks noGrp="1"/>
          </p:cNvSpPr>
          <p:nvPr>
            <p:ph type="title"/>
          </p:nvPr>
        </p:nvSpPr>
        <p:spPr>
          <a:xfrm>
            <a:off x="2095911" y="414718"/>
            <a:ext cx="52300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99888"/>
                </a:solidFill>
                <a:latin typeface="Nunito ExtraBold" pitchFamily="2" charset="0"/>
              </a:rPr>
              <a:t>What about your school?</a:t>
            </a:r>
            <a:endParaRPr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grpSp>
        <p:nvGrpSpPr>
          <p:cNvPr id="1732" name="Google Shape;1732;p42"/>
          <p:cNvGrpSpPr/>
          <p:nvPr/>
        </p:nvGrpSpPr>
        <p:grpSpPr>
          <a:xfrm rot="629065">
            <a:off x="6342756" y="2544155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5" y="1027420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E99830-1890-D16D-59B2-753480CB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2682440" y="1535850"/>
            <a:ext cx="3609818" cy="270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CD72F-81EC-37D5-28EC-DF2099C58E5C}"/>
              </a:ext>
            </a:extLst>
          </p:cNvPr>
          <p:cNvSpPr txBox="1"/>
          <p:nvPr/>
        </p:nvSpPr>
        <p:spPr>
          <a:xfrm>
            <a:off x="5045153" y="4299231"/>
            <a:ext cx="175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Janet’s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300" y="277759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Nunito" pitchFamily="2" charset="0"/>
              </a:rPr>
              <a:t>Writing</a:t>
            </a:r>
            <a:endParaRPr b="1" dirty="0">
              <a:latin typeface="Nunito" pitchFamily="2" charset="0"/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3. Brainstorm about your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B49BF-C7CD-51B7-CDAB-F54B610864A0}"/>
              </a:ext>
            </a:extLst>
          </p:cNvPr>
          <p:cNvSpPr/>
          <p:nvPr/>
        </p:nvSpPr>
        <p:spPr>
          <a:xfrm>
            <a:off x="3447422" y="1592934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473007" y="2723029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446119" y="1274706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7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Example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Secondary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Ly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99771" y="3758564"/>
            <a:ext cx="1749608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classes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145560" y="2571750"/>
            <a:ext cx="2764124" cy="2420471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study many subjects: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200582" y="1302685"/>
            <a:ext cx="2764123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teachers are friendly, and my friends are helpful.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3863788" y="3755002"/>
            <a:ext cx="2026023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school is very beautiful and big.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89E52-4579-1388-04C2-FF64645F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3241738" y="1318794"/>
            <a:ext cx="2648073" cy="21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8432F047-AD6D-880C-6926-9998E353D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4" y="413648"/>
            <a:ext cx="7682752" cy="877269"/>
          </a:xfrm>
          <a:prstGeom prst="round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4. Use the information in ex 3 to write a paragraph (50 words) about your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5A51B-7826-98E9-482A-55B70B7F2F06}"/>
              </a:ext>
            </a:extLst>
          </p:cNvPr>
          <p:cNvSpPr/>
          <p:nvPr/>
        </p:nvSpPr>
        <p:spPr>
          <a:xfrm>
            <a:off x="703731" y="1458516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4963D8-F7AF-3C55-D869-0F5D8EE2F12A}"/>
              </a:ext>
            </a:extLst>
          </p:cNvPr>
          <p:cNvSpPr/>
          <p:nvPr/>
        </p:nvSpPr>
        <p:spPr>
          <a:xfrm>
            <a:off x="3447422" y="1695648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9F8073-1839-F192-5BA4-DFA7432BE29B}"/>
              </a:ext>
            </a:extLst>
          </p:cNvPr>
          <p:cNvSpPr/>
          <p:nvPr/>
        </p:nvSpPr>
        <p:spPr>
          <a:xfrm>
            <a:off x="703730" y="2858176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2EC6BB-E149-1048-E463-FFCCB626766F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145AC9-3BDE-1AE5-1238-7EA5322AAA5A}"/>
              </a:ext>
            </a:extLst>
          </p:cNvPr>
          <p:cNvSpPr/>
          <p:nvPr/>
        </p:nvSpPr>
        <p:spPr>
          <a:xfrm>
            <a:off x="6473007" y="2800567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392CF4-CFE7-A2A9-414C-8B8C672C8C0E}"/>
              </a:ext>
            </a:extLst>
          </p:cNvPr>
          <p:cNvSpPr/>
          <p:nvPr/>
        </p:nvSpPr>
        <p:spPr>
          <a:xfrm>
            <a:off x="6446119" y="1458518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BCFF0-15A5-4C78-7FBA-517B4C095071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4DCD9B3-DC50-C1F6-4AAC-7789ACE2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250" y="3976714"/>
            <a:ext cx="1870251" cy="1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5;p39">
            <a:extLst>
              <a:ext uri="{FF2B5EF4-FFF2-40B4-BE49-F238E27FC236}">
                <a16:creationId xmlns:a16="http://schemas.microsoft.com/office/drawing/2014/main" id="{AEE33144-94AF-6B83-1EBC-AF5440E86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3" y="431578"/>
            <a:ext cx="7682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E33A83-9765-8792-2B39-1F022B48AC83}"/>
              </a:ext>
            </a:extLst>
          </p:cNvPr>
          <p:cNvSpPr txBox="1">
            <a:spLocks/>
          </p:cNvSpPr>
          <p:nvPr/>
        </p:nvSpPr>
        <p:spPr>
          <a:xfrm>
            <a:off x="793630" y="1337094"/>
            <a:ext cx="4585194" cy="341880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My school is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School. My school is very beautiful and big. It is 32 Ly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Street. It has 57 classes with over 2600 students. We study many subjects: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My teachers are friendly, and my friends are helpful. I love my school. (59 words)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73895F-11FB-47EB-2077-1704F208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5344080" y="1685364"/>
            <a:ext cx="3006290" cy="2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3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D31C5D6-62C2-3908-6857-3550CD8E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152" y="431578"/>
            <a:ext cx="8059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Swap with your partner. Check.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CBF4279-A727-9817-6DDA-059F77ED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03797"/>
              </p:ext>
            </p:extLst>
          </p:nvPr>
        </p:nvGraphicFramePr>
        <p:xfrm>
          <a:off x="928772" y="1816456"/>
          <a:ext cx="7286451" cy="2634770"/>
        </p:xfrm>
        <a:graphic>
          <a:graphicData uri="http://schemas.openxmlformats.org/drawingml/2006/table">
            <a:tbl>
              <a:tblPr firstRow="1" bandRow="1"/>
              <a:tblGrid>
                <a:gridCol w="5408762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1153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school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present simple tense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3372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WRAP-UP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listened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written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lesson, student have </a:t>
            </a:r>
          </a:p>
        </p:txBody>
      </p:sp>
    </p:spTree>
    <p:extLst>
      <p:ext uri="{BB962C8B-B14F-4D97-AF65-F5344CB8AC3E}">
        <p14:creationId xmlns:p14="http://schemas.microsoft.com/office/powerpoint/2010/main" val="2013121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73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2971" name="Google Shape;2971;p73"/>
          <p:cNvGrpSpPr/>
          <p:nvPr/>
        </p:nvGrpSpPr>
        <p:grpSpPr>
          <a:xfrm>
            <a:off x="6607075" y="906050"/>
            <a:ext cx="1106266" cy="1079561"/>
            <a:chOff x="6891925" y="3721975"/>
            <a:chExt cx="1106266" cy="1079561"/>
          </a:xfrm>
        </p:grpSpPr>
        <p:sp>
          <p:nvSpPr>
            <p:cNvPr id="2972" name="Google Shape;2972;p73"/>
            <p:cNvSpPr/>
            <p:nvPr/>
          </p:nvSpPr>
          <p:spPr>
            <a:xfrm>
              <a:off x="6891925" y="3721975"/>
              <a:ext cx="1106266" cy="1079561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3" name="Google Shape;2973;p73"/>
            <p:cNvGrpSpPr/>
            <p:nvPr/>
          </p:nvGrpSpPr>
          <p:grpSpPr>
            <a:xfrm>
              <a:off x="6956126" y="3789247"/>
              <a:ext cx="977954" cy="944867"/>
              <a:chOff x="3734433" y="3174393"/>
              <a:chExt cx="513012" cy="495655"/>
            </a:xfrm>
          </p:grpSpPr>
          <p:sp>
            <p:nvSpPr>
              <p:cNvPr id="2974" name="Google Shape;2974;p73"/>
              <p:cNvSpPr/>
              <p:nvPr/>
            </p:nvSpPr>
            <p:spPr>
              <a:xfrm>
                <a:off x="3734433" y="3174393"/>
                <a:ext cx="51301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7077" extrusionOk="0">
                    <a:moveTo>
                      <a:pt x="3515" y="0"/>
                    </a:moveTo>
                    <a:cubicBezTo>
                      <a:pt x="3365" y="0"/>
                      <a:pt x="3216" y="9"/>
                      <a:pt x="3067" y="29"/>
                    </a:cubicBezTo>
                    <a:cubicBezTo>
                      <a:pt x="2215" y="140"/>
                      <a:pt x="1330" y="472"/>
                      <a:pt x="783" y="1178"/>
                    </a:cubicBezTo>
                    <a:cubicBezTo>
                      <a:pt x="347" y="1738"/>
                      <a:pt x="188" y="2479"/>
                      <a:pt x="98" y="3185"/>
                    </a:cubicBezTo>
                    <a:cubicBezTo>
                      <a:pt x="22" y="3780"/>
                      <a:pt x="1" y="4416"/>
                      <a:pt x="174" y="4984"/>
                    </a:cubicBezTo>
                    <a:cubicBezTo>
                      <a:pt x="444" y="5835"/>
                      <a:pt x="1136" y="6492"/>
                      <a:pt x="1925" y="6804"/>
                    </a:cubicBezTo>
                    <a:cubicBezTo>
                      <a:pt x="2406" y="6998"/>
                      <a:pt x="2922" y="7077"/>
                      <a:pt x="3439" y="7077"/>
                    </a:cubicBezTo>
                    <a:cubicBezTo>
                      <a:pt x="3769" y="7077"/>
                      <a:pt x="4100" y="7045"/>
                      <a:pt x="4423" y="6991"/>
                    </a:cubicBezTo>
                    <a:cubicBezTo>
                      <a:pt x="5911" y="6749"/>
                      <a:pt x="7143" y="5351"/>
                      <a:pt x="7219" y="3759"/>
                    </a:cubicBezTo>
                    <a:cubicBezTo>
                      <a:pt x="7328" y="1581"/>
                      <a:pt x="5446" y="0"/>
                      <a:pt x="351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3"/>
              <p:cNvSpPr/>
              <p:nvPr/>
            </p:nvSpPr>
            <p:spPr>
              <a:xfrm>
                <a:off x="3998473" y="3199173"/>
                <a:ext cx="13705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964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1" y="35"/>
                      <a:pt x="49" y="166"/>
                      <a:pt x="118" y="173"/>
                    </a:cubicBezTo>
                    <a:cubicBezTo>
                      <a:pt x="464" y="222"/>
                      <a:pt x="762" y="291"/>
                      <a:pt x="1073" y="443"/>
                    </a:cubicBezTo>
                    <a:cubicBezTo>
                      <a:pt x="1336" y="575"/>
                      <a:pt x="1516" y="817"/>
                      <a:pt x="1765" y="948"/>
                    </a:cubicBezTo>
                    <a:cubicBezTo>
                      <a:pt x="1785" y="959"/>
                      <a:pt x="1805" y="964"/>
                      <a:pt x="1823" y="964"/>
                    </a:cubicBezTo>
                    <a:cubicBezTo>
                      <a:pt x="1901" y="964"/>
                      <a:pt x="1958" y="879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3"/>
              <p:cNvSpPr/>
              <p:nvPr/>
            </p:nvSpPr>
            <p:spPr>
              <a:xfrm>
                <a:off x="4142463" y="3276663"/>
                <a:ext cx="55648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8" extrusionOk="0">
                    <a:moveTo>
                      <a:pt x="95" y="0"/>
                    </a:moveTo>
                    <a:cubicBezTo>
                      <a:pt x="18" y="0"/>
                      <a:pt x="0" y="106"/>
                      <a:pt x="40" y="153"/>
                    </a:cubicBezTo>
                    <a:cubicBezTo>
                      <a:pt x="144" y="256"/>
                      <a:pt x="255" y="333"/>
                      <a:pt x="345" y="443"/>
                    </a:cubicBezTo>
                    <a:cubicBezTo>
                      <a:pt x="435" y="568"/>
                      <a:pt x="490" y="720"/>
                      <a:pt x="587" y="845"/>
                    </a:cubicBezTo>
                    <a:cubicBezTo>
                      <a:pt x="604" y="868"/>
                      <a:pt x="625" y="877"/>
                      <a:pt x="646" y="877"/>
                    </a:cubicBezTo>
                    <a:cubicBezTo>
                      <a:pt x="697" y="877"/>
                      <a:pt x="750" y="825"/>
                      <a:pt x="760" y="762"/>
                    </a:cubicBezTo>
                    <a:cubicBezTo>
                      <a:pt x="795" y="429"/>
                      <a:pt x="414" y="49"/>
                      <a:pt x="103" y="0"/>
                    </a:cubicBezTo>
                    <a:cubicBezTo>
                      <a:pt x="100" y="0"/>
                      <a:pt x="98" y="0"/>
                      <a:pt x="9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3"/>
              <p:cNvSpPr/>
              <p:nvPr/>
            </p:nvSpPr>
            <p:spPr>
              <a:xfrm>
                <a:off x="3734433" y="3242713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6" y="1"/>
                    </a:moveTo>
                    <a:lnTo>
                      <a:pt x="956" y="1"/>
                    </a:lnTo>
                    <a:cubicBezTo>
                      <a:pt x="894" y="63"/>
                      <a:pt x="831" y="132"/>
                      <a:pt x="783" y="202"/>
                    </a:cubicBezTo>
                    <a:cubicBezTo>
                      <a:pt x="347" y="762"/>
                      <a:pt x="181" y="1496"/>
                      <a:pt x="98" y="2209"/>
                    </a:cubicBezTo>
                    <a:cubicBezTo>
                      <a:pt x="22" y="2804"/>
                      <a:pt x="1" y="3440"/>
                      <a:pt x="174" y="4008"/>
                    </a:cubicBezTo>
                    <a:cubicBezTo>
                      <a:pt x="444" y="4852"/>
                      <a:pt x="1136" y="5510"/>
                      <a:pt x="1925" y="5821"/>
                    </a:cubicBezTo>
                    <a:cubicBezTo>
                      <a:pt x="2419" y="6023"/>
                      <a:pt x="2942" y="6105"/>
                      <a:pt x="3466" y="6105"/>
                    </a:cubicBezTo>
                    <a:cubicBezTo>
                      <a:pt x="3787" y="6105"/>
                      <a:pt x="4108" y="6074"/>
                      <a:pt x="4423" y="6022"/>
                    </a:cubicBezTo>
                    <a:cubicBezTo>
                      <a:pt x="5413" y="5863"/>
                      <a:pt x="6278" y="5191"/>
                      <a:pt x="6776" y="4292"/>
                    </a:cubicBezTo>
                    <a:lnTo>
                      <a:pt x="6776" y="4292"/>
                    </a:lnTo>
                    <a:cubicBezTo>
                      <a:pt x="6119" y="4769"/>
                      <a:pt x="5350" y="5067"/>
                      <a:pt x="4555" y="5108"/>
                    </a:cubicBezTo>
                    <a:cubicBezTo>
                      <a:pt x="4496" y="5111"/>
                      <a:pt x="4437" y="5112"/>
                      <a:pt x="4379" y="5112"/>
                    </a:cubicBezTo>
                    <a:cubicBezTo>
                      <a:pt x="3170" y="5112"/>
                      <a:pt x="1961" y="4504"/>
                      <a:pt x="1274" y="3454"/>
                    </a:cubicBezTo>
                    <a:cubicBezTo>
                      <a:pt x="617" y="2458"/>
                      <a:pt x="485" y="1101"/>
                      <a:pt x="95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3"/>
              <p:cNvSpPr/>
              <p:nvPr/>
            </p:nvSpPr>
            <p:spPr>
              <a:xfrm>
                <a:off x="3814373" y="3275683"/>
                <a:ext cx="18885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458" extrusionOk="0">
                    <a:moveTo>
                      <a:pt x="1241" y="0"/>
                    </a:moveTo>
                    <a:cubicBezTo>
                      <a:pt x="1229" y="0"/>
                      <a:pt x="1217" y="0"/>
                      <a:pt x="1205" y="1"/>
                    </a:cubicBezTo>
                    <a:cubicBezTo>
                      <a:pt x="174" y="35"/>
                      <a:pt x="1" y="2284"/>
                      <a:pt x="1143" y="2450"/>
                    </a:cubicBezTo>
                    <a:cubicBezTo>
                      <a:pt x="1176" y="2455"/>
                      <a:pt x="1209" y="2457"/>
                      <a:pt x="1242" y="2457"/>
                    </a:cubicBezTo>
                    <a:cubicBezTo>
                      <a:pt x="2314" y="2457"/>
                      <a:pt x="2697" y="0"/>
                      <a:pt x="124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3"/>
              <p:cNvSpPr/>
              <p:nvPr/>
            </p:nvSpPr>
            <p:spPr>
              <a:xfrm>
                <a:off x="3859943" y="3329233"/>
                <a:ext cx="8651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63" extrusionOk="0">
                    <a:moveTo>
                      <a:pt x="606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0" y="862"/>
                    </a:cubicBezTo>
                    <a:cubicBezTo>
                      <a:pt x="637" y="862"/>
                      <a:pt x="645" y="862"/>
                      <a:pt x="652" y="862"/>
                    </a:cubicBezTo>
                    <a:cubicBezTo>
                      <a:pt x="1129" y="862"/>
                      <a:pt x="1236" y="1"/>
                      <a:pt x="60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3"/>
              <p:cNvSpPr/>
              <p:nvPr/>
            </p:nvSpPr>
            <p:spPr>
              <a:xfrm>
                <a:off x="3882553" y="3337423"/>
                <a:ext cx="2141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4" extrusionOk="0">
                    <a:moveTo>
                      <a:pt x="162" y="0"/>
                    </a:moveTo>
                    <a:cubicBezTo>
                      <a:pt x="72" y="0"/>
                      <a:pt x="0" y="143"/>
                      <a:pt x="99" y="198"/>
                    </a:cubicBezTo>
                    <a:cubicBezTo>
                      <a:pt x="117" y="209"/>
                      <a:pt x="136" y="214"/>
                      <a:pt x="154" y="214"/>
                    </a:cubicBezTo>
                    <a:cubicBezTo>
                      <a:pt x="238" y="214"/>
                      <a:pt x="305" y="106"/>
                      <a:pt x="231" y="32"/>
                    </a:cubicBezTo>
                    <a:cubicBezTo>
                      <a:pt x="208" y="9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3"/>
              <p:cNvSpPr/>
              <p:nvPr/>
            </p:nvSpPr>
            <p:spPr>
              <a:xfrm>
                <a:off x="3993783" y="3275683"/>
                <a:ext cx="18836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458" extrusionOk="0">
                    <a:moveTo>
                      <a:pt x="1451" y="0"/>
                    </a:moveTo>
                    <a:cubicBezTo>
                      <a:pt x="1" y="0"/>
                      <a:pt x="384" y="2457"/>
                      <a:pt x="1450" y="2457"/>
                    </a:cubicBezTo>
                    <a:cubicBezTo>
                      <a:pt x="1482" y="2457"/>
                      <a:pt x="1515" y="2455"/>
                      <a:pt x="1548" y="2450"/>
                    </a:cubicBezTo>
                    <a:cubicBezTo>
                      <a:pt x="2690" y="2284"/>
                      <a:pt x="2517" y="35"/>
                      <a:pt x="1486" y="1"/>
                    </a:cubicBezTo>
                    <a:cubicBezTo>
                      <a:pt x="1474" y="0"/>
                      <a:pt x="1462" y="0"/>
                      <a:pt x="145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3"/>
              <p:cNvSpPr/>
              <p:nvPr/>
            </p:nvSpPr>
            <p:spPr>
              <a:xfrm>
                <a:off x="4049363" y="3329233"/>
                <a:ext cx="8742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63" extrusionOk="0">
                    <a:moveTo>
                      <a:pt x="607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7" y="862"/>
                    </a:cubicBezTo>
                    <a:cubicBezTo>
                      <a:pt x="644" y="862"/>
                      <a:pt x="651" y="862"/>
                      <a:pt x="658" y="862"/>
                    </a:cubicBezTo>
                    <a:cubicBezTo>
                      <a:pt x="1130" y="862"/>
                      <a:pt x="1249" y="1"/>
                      <a:pt x="60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3"/>
              <p:cNvSpPr/>
              <p:nvPr/>
            </p:nvSpPr>
            <p:spPr>
              <a:xfrm>
                <a:off x="4072043" y="3337423"/>
                <a:ext cx="2134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4" extrusionOk="0">
                    <a:moveTo>
                      <a:pt x="160" y="0"/>
                    </a:moveTo>
                    <a:cubicBezTo>
                      <a:pt x="71" y="0"/>
                      <a:pt x="1" y="143"/>
                      <a:pt x="105" y="198"/>
                    </a:cubicBezTo>
                    <a:cubicBezTo>
                      <a:pt x="123" y="209"/>
                      <a:pt x="142" y="214"/>
                      <a:pt x="159" y="214"/>
                    </a:cubicBezTo>
                    <a:cubicBezTo>
                      <a:pt x="241" y="214"/>
                      <a:pt x="304" y="106"/>
                      <a:pt x="230" y="32"/>
                    </a:cubicBezTo>
                    <a:cubicBezTo>
                      <a:pt x="207" y="9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3"/>
              <p:cNvSpPr/>
              <p:nvPr/>
            </p:nvSpPr>
            <p:spPr>
              <a:xfrm>
                <a:off x="3951503" y="3454393"/>
                <a:ext cx="114866" cy="10037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434" extrusionOk="0">
                    <a:moveTo>
                      <a:pt x="840" y="1"/>
                    </a:moveTo>
                    <a:cubicBezTo>
                      <a:pt x="835" y="1"/>
                      <a:pt x="829" y="1"/>
                      <a:pt x="824" y="1"/>
                    </a:cubicBezTo>
                    <a:cubicBezTo>
                      <a:pt x="0" y="15"/>
                      <a:pt x="42" y="1302"/>
                      <a:pt x="699" y="1427"/>
                    </a:cubicBezTo>
                    <a:cubicBezTo>
                      <a:pt x="723" y="1431"/>
                      <a:pt x="746" y="1433"/>
                      <a:pt x="769" y="1433"/>
                    </a:cubicBezTo>
                    <a:cubicBezTo>
                      <a:pt x="1374" y="1433"/>
                      <a:pt x="1640" y="1"/>
                      <a:pt x="8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3"/>
              <p:cNvSpPr/>
              <p:nvPr/>
            </p:nvSpPr>
            <p:spPr>
              <a:xfrm>
                <a:off x="3964593" y="3454883"/>
                <a:ext cx="80917" cy="5291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56" extrusionOk="0">
                    <a:moveTo>
                      <a:pt x="651" y="1"/>
                    </a:moveTo>
                    <a:cubicBezTo>
                      <a:pt x="646" y="1"/>
                      <a:pt x="641" y="1"/>
                      <a:pt x="637" y="1"/>
                    </a:cubicBezTo>
                    <a:cubicBezTo>
                      <a:pt x="194" y="8"/>
                      <a:pt x="0" y="389"/>
                      <a:pt x="21" y="755"/>
                    </a:cubicBezTo>
                    <a:cubicBezTo>
                      <a:pt x="189" y="561"/>
                      <a:pt x="448" y="451"/>
                      <a:pt x="691" y="451"/>
                    </a:cubicBezTo>
                    <a:cubicBezTo>
                      <a:pt x="698" y="451"/>
                      <a:pt x="706" y="451"/>
                      <a:pt x="713" y="451"/>
                    </a:cubicBezTo>
                    <a:cubicBezTo>
                      <a:pt x="858" y="451"/>
                      <a:pt x="1004" y="486"/>
                      <a:pt x="1156" y="534"/>
                    </a:cubicBezTo>
                    <a:cubicBezTo>
                      <a:pt x="1135" y="247"/>
                      <a:pt x="987" y="1"/>
                      <a:pt x="651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6" name="Google Shape;2986;p73"/>
          <p:cNvGrpSpPr/>
          <p:nvPr/>
        </p:nvGrpSpPr>
        <p:grpSpPr>
          <a:xfrm>
            <a:off x="1400812" y="3427400"/>
            <a:ext cx="1155230" cy="1284274"/>
            <a:chOff x="1246187" y="3427400"/>
            <a:chExt cx="1155230" cy="1284274"/>
          </a:xfrm>
        </p:grpSpPr>
        <p:sp>
          <p:nvSpPr>
            <p:cNvPr id="2987" name="Google Shape;2987;p7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73"/>
            <p:cNvGrpSpPr/>
            <p:nvPr/>
          </p:nvGrpSpPr>
          <p:grpSpPr>
            <a:xfrm>
              <a:off x="1291105" y="3480440"/>
              <a:ext cx="1049159" cy="1178208"/>
              <a:chOff x="1291105" y="3480440"/>
              <a:chExt cx="1049159" cy="1178208"/>
            </a:xfrm>
          </p:grpSpPr>
          <p:sp>
            <p:nvSpPr>
              <p:cNvPr id="2989" name="Google Shape;2989;p73"/>
              <p:cNvSpPr/>
              <p:nvPr/>
            </p:nvSpPr>
            <p:spPr>
              <a:xfrm>
                <a:off x="1291105" y="3480440"/>
                <a:ext cx="1049159" cy="1025816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3"/>
              <p:cNvSpPr/>
              <p:nvPr/>
            </p:nvSpPr>
            <p:spPr>
              <a:xfrm>
                <a:off x="1753813" y="3526479"/>
                <a:ext cx="335284" cy="317512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3"/>
              <p:cNvSpPr/>
              <p:nvPr/>
            </p:nvSpPr>
            <p:spPr>
              <a:xfrm>
                <a:off x="1792600" y="3684582"/>
                <a:ext cx="123619" cy="974067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3"/>
              <p:cNvSpPr/>
              <p:nvPr/>
            </p:nvSpPr>
            <p:spPr>
              <a:xfrm>
                <a:off x="1599855" y="3772496"/>
                <a:ext cx="215114" cy="20199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3"/>
              <p:cNvSpPr/>
              <p:nvPr/>
            </p:nvSpPr>
            <p:spPr>
              <a:xfrm>
                <a:off x="1450893" y="3968191"/>
                <a:ext cx="386207" cy="291102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3"/>
              <p:cNvSpPr/>
              <p:nvPr/>
            </p:nvSpPr>
            <p:spPr>
              <a:xfrm>
                <a:off x="1799144" y="3681489"/>
                <a:ext cx="150033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3"/>
              <p:cNvSpPr/>
              <p:nvPr/>
            </p:nvSpPr>
            <p:spPr>
              <a:xfrm>
                <a:off x="1347144" y="4062766"/>
                <a:ext cx="417498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F37522-A39E-B05F-7157-89B41B794B6C}"/>
              </a:ext>
            </a:extLst>
          </p:cNvPr>
          <p:cNvSpPr/>
          <p:nvPr/>
        </p:nvSpPr>
        <p:spPr>
          <a:xfrm>
            <a:off x="2615784" y="3170420"/>
            <a:ext cx="3991291" cy="9978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8" name="Google Shape;2968;p73"/>
          <p:cNvSpPr txBox="1">
            <a:spLocks noGrp="1"/>
          </p:cNvSpPr>
          <p:nvPr>
            <p:ph type="ctrTitle"/>
          </p:nvPr>
        </p:nvSpPr>
        <p:spPr>
          <a:xfrm>
            <a:off x="2243722" y="1875348"/>
            <a:ext cx="477722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5329"/>
                </a:solidFill>
                <a:latin typeface="Nunito" pitchFamily="2" charset="0"/>
              </a:rPr>
              <a:t>Thanks for your attention!</a:t>
            </a:r>
            <a:endParaRPr b="1" dirty="0">
              <a:solidFill>
                <a:srgbClr val="FF5329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>
            <a:off x="6298363" y="710850"/>
            <a:ext cx="1486800" cy="516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1924852" y="1608381"/>
            <a:ext cx="5371082" cy="1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dirty="0">
                <a:latin typeface="Nunito" pitchFamily="2" charset="0"/>
              </a:rPr>
              <a:t>UNIT 1 </a:t>
            </a:r>
            <a:br>
              <a:rPr lang="en-US" sz="5700" b="1" dirty="0">
                <a:latin typeface="Nunito" pitchFamily="2" charset="0"/>
              </a:rPr>
            </a:br>
            <a:r>
              <a:rPr lang="en-US" sz="5700" b="1" dirty="0">
                <a:solidFill>
                  <a:srgbClr val="FF5329"/>
                </a:solidFill>
                <a:latin typeface="Nunito" pitchFamily="2" charset="0"/>
              </a:rPr>
              <a:t>My new school</a:t>
            </a:r>
            <a:endParaRPr sz="6400" b="1" dirty="0">
              <a:solidFill>
                <a:srgbClr val="FF5329"/>
              </a:solidFill>
              <a:latin typeface="Nunito" pitchFamily="2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377650" y="3348037"/>
            <a:ext cx="4388700" cy="59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Lesson 6: Skills 2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6th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Kirang Haerang"/>
              </a:rPr>
              <a:t> grade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  <a:sym typeface="Kirang Haerang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2013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OBJECTIVES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57265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Nunito" pitchFamily="2" charset="0"/>
              </a:rPr>
              <a:t>Listening</a:t>
            </a:r>
            <a:endParaRPr sz="6600" b="1" dirty="0">
              <a:latin typeface="Nunito" pitchFamily="2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9CE29-4BC9-FA5E-01DA-2FA690DB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5026713" y="1421697"/>
            <a:ext cx="3226766" cy="2420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5B944-D605-CC55-FA46-53E16925EADD}"/>
              </a:ext>
            </a:extLst>
          </p:cNvPr>
          <p:cNvSpPr txBox="1"/>
          <p:nvPr/>
        </p:nvSpPr>
        <p:spPr>
          <a:xfrm>
            <a:off x="5434838" y="4049990"/>
            <a:ext cx="27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Palmer School,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52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3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0439BD-12CF-99D8-CA51-9097F358BABB}"/>
              </a:ext>
            </a:extLst>
          </p:cNvPr>
          <p:cNvSpPr/>
          <p:nvPr/>
        </p:nvSpPr>
        <p:spPr>
          <a:xfrm>
            <a:off x="898635" y="3860730"/>
            <a:ext cx="2416116" cy="4941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check.</a:t>
            </a:r>
          </a:p>
        </p:txBody>
      </p:sp>
      <p:pic>
        <p:nvPicPr>
          <p:cNvPr id="13" name="Tiếng Anh 6 Tập 1 (Chương trình GDPT 2018) - Unit 1 MY NEW SCHOOL - SKILLS 2 - 1 Janet, a student at Palmer School in America, i">
            <a:hlinkClick r:id="" action="ppaction://media"/>
            <a:extLst>
              <a:ext uri="{FF2B5EF4-FFF2-40B4-BE49-F238E27FC236}">
                <a16:creationId xmlns:a16="http://schemas.microsoft.com/office/drawing/2014/main" id="{DA650F0A-FC99-E7E2-0157-718E723B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26" y="3364125"/>
            <a:ext cx="496605" cy="49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45" grpId="0"/>
      <p:bldP spid="4" grpId="0"/>
      <p:bldP spid="5" grpId="0"/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32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29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C32BB7-8A23-9C91-B60C-56FA82A22311}"/>
              </a:ext>
            </a:extLst>
          </p:cNvPr>
          <p:cNvSpPr/>
          <p:nvPr/>
        </p:nvSpPr>
        <p:spPr>
          <a:xfrm>
            <a:off x="5193342" y="263220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two hours to study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week.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DB3D71-9EED-F050-32C9-C210950EC092}"/>
              </a:ext>
            </a:extLst>
          </p:cNvPr>
          <p:cNvSpPr/>
          <p:nvPr/>
        </p:nvSpPr>
        <p:spPr>
          <a:xfrm>
            <a:off x="5193342" y="138123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wear our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B7E0B-C033-3D44-A63E-8E5D0B39B151}"/>
              </a:ext>
            </a:extLst>
          </p:cNvPr>
          <p:cNvSpPr txBox="1"/>
          <p:nvPr/>
        </p:nvSpPr>
        <p:spPr>
          <a:xfrm>
            <a:off x="783413" y="1940619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81B6A-9268-071C-5CAD-B67E09F7E0C3}"/>
              </a:ext>
            </a:extLst>
          </p:cNvPr>
          <p:cNvSpPr txBox="1"/>
          <p:nvPr/>
        </p:nvSpPr>
        <p:spPr>
          <a:xfrm>
            <a:off x="783413" y="3484747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7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A2877CF2-1FD6-6127-C1BA-EB71B074B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06" y="2967219"/>
            <a:ext cx="539403" cy="539403"/>
          </a:xfrm>
          <a:prstGeom prst="rect">
            <a:avLst/>
          </a:prstGeom>
        </p:spPr>
      </p:pic>
      <p:pic>
        <p:nvPicPr>
          <p:cNvPr id="10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7C630A6-57E2-DEA1-5408-014CEE89E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8100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9314" y="1258211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Before listening, </a:t>
            </a:r>
            <a:r>
              <a:rPr lang="en-US" sz="2800" u="sng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underline</a:t>
            </a: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 the key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69385-627B-670E-918A-75D206CA1447}"/>
              </a:ext>
            </a:extLst>
          </p:cNvPr>
          <p:cNvCxnSpPr>
            <a:cxnSpLocks/>
          </p:cNvCxnSpPr>
          <p:nvPr/>
        </p:nvCxnSpPr>
        <p:spPr>
          <a:xfrm>
            <a:off x="1156447" y="2232212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116F0-24B6-0840-D956-90B867775C5F}"/>
              </a:ext>
            </a:extLst>
          </p:cNvPr>
          <p:cNvCxnSpPr>
            <a:cxnSpLocks/>
          </p:cNvCxnSpPr>
          <p:nvPr/>
        </p:nvCxnSpPr>
        <p:spPr>
          <a:xfrm>
            <a:off x="4598894" y="2232212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8D8B6F-E160-483F-B324-B7CE42E4E5FD}"/>
              </a:ext>
            </a:extLst>
          </p:cNvPr>
          <p:cNvCxnSpPr>
            <a:cxnSpLocks/>
          </p:cNvCxnSpPr>
          <p:nvPr/>
        </p:nvCxnSpPr>
        <p:spPr>
          <a:xfrm>
            <a:off x="1828800" y="2895602"/>
            <a:ext cx="75303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68BA5-C5A7-47C3-130D-4C23135F3856}"/>
              </a:ext>
            </a:extLst>
          </p:cNvPr>
          <p:cNvCxnSpPr>
            <a:cxnSpLocks/>
          </p:cNvCxnSpPr>
          <p:nvPr/>
        </p:nvCxnSpPr>
        <p:spPr>
          <a:xfrm>
            <a:off x="4715435" y="2904565"/>
            <a:ext cx="199016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798B6D-B4DB-6DBF-1F1F-2479DFCC1296}"/>
              </a:ext>
            </a:extLst>
          </p:cNvPr>
          <p:cNvCxnSpPr>
            <a:cxnSpLocks/>
          </p:cNvCxnSpPr>
          <p:nvPr/>
        </p:nvCxnSpPr>
        <p:spPr>
          <a:xfrm>
            <a:off x="2689412" y="3558991"/>
            <a:ext cx="2268070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E4B4B5-50DB-A707-D559-952913ED5E02}"/>
              </a:ext>
            </a:extLst>
          </p:cNvPr>
          <p:cNvCxnSpPr>
            <a:cxnSpLocks/>
          </p:cNvCxnSpPr>
          <p:nvPr/>
        </p:nvCxnSpPr>
        <p:spPr>
          <a:xfrm>
            <a:off x="1649506" y="4231343"/>
            <a:ext cx="55581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540F7-EA9E-E285-B0FC-657C9CC1F886}"/>
              </a:ext>
            </a:extLst>
          </p:cNvPr>
          <p:cNvCxnSpPr>
            <a:cxnSpLocks/>
          </p:cNvCxnSpPr>
          <p:nvPr/>
        </p:nvCxnSpPr>
        <p:spPr>
          <a:xfrm>
            <a:off x="3442447" y="4222378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645;p39">
            <a:extLst>
              <a:ext uri="{FF2B5EF4-FFF2-40B4-BE49-F238E27FC236}">
                <a16:creationId xmlns:a16="http://schemas.microsoft.com/office/drawing/2014/main" id="{FEF4DC09-752A-8E16-691E-498CB198EB69}"/>
              </a:ext>
            </a:extLst>
          </p:cNvPr>
          <p:cNvSpPr txBox="1">
            <a:spLocks/>
          </p:cNvSpPr>
          <p:nvPr/>
        </p:nvSpPr>
        <p:spPr>
          <a:xfrm>
            <a:off x="884765" y="452715"/>
            <a:ext cx="7248963" cy="5727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pic>
        <p:nvPicPr>
          <p:cNvPr id="23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8005E357-9957-03D0-24D5-41A5EC88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4035" y="1550894"/>
            <a:ext cx="695325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4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83017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my </a:t>
            </a:r>
            <a:r>
              <a:rPr lang="en-US" sz="2200" b="1" u="sng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Mrs. Smith. She teaches us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B70F75D1-7364-A3AC-804A-2CDBC5325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00" end="192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7990" y="2066343"/>
            <a:ext cx="539403" cy="5394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792378" y="1596509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303252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CD08AF-D8F5-B0AE-C95A-8732E0E28DAF}"/>
              </a:ext>
            </a:extLst>
          </p:cNvPr>
          <p:cNvCxnSpPr>
            <a:cxnSpLocks/>
          </p:cNvCxnSpPr>
          <p:nvPr/>
        </p:nvCxnSpPr>
        <p:spPr>
          <a:xfrm>
            <a:off x="1156447" y="3370505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4598894" y="3370505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852756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day, but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aren't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1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74DB8C1-3FEA-2709-2AE5-63F3523D4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5961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1335" y="2891447"/>
            <a:ext cx="539403" cy="53940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4440769" y="34393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150155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828800" y="1488139"/>
            <a:ext cx="779929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20262"/>
            <a:ext cx="7380694" cy="4061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hours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week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4440769" y="15337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2328954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2680447" y="2666938"/>
            <a:ext cx="226807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117876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my homework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library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783413" y="2735787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43FE5-5F14-C6DC-A761-7A1C680EA7B3}"/>
              </a:ext>
            </a:extLst>
          </p:cNvPr>
          <p:cNvCxnSpPr>
            <a:cxnSpLocks/>
          </p:cNvCxnSpPr>
          <p:nvPr/>
        </p:nvCxnSpPr>
        <p:spPr>
          <a:xfrm>
            <a:off x="4679577" y="1488139"/>
            <a:ext cx="2052917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0289C8-2854-37D8-A4B4-8C0C3BB74B23}"/>
              </a:ext>
            </a:extLst>
          </p:cNvPr>
          <p:cNvSpPr txBox="1"/>
          <p:nvPr/>
        </p:nvSpPr>
        <p:spPr>
          <a:xfrm>
            <a:off x="783413" y="348540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B383AB-6C07-2689-4541-A3B903DBFF7B}"/>
              </a:ext>
            </a:extLst>
          </p:cNvPr>
          <p:cNvSpPr/>
          <p:nvPr/>
        </p:nvSpPr>
        <p:spPr>
          <a:xfrm>
            <a:off x="884765" y="4274323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We're going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biology lesson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farm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2F0B36-EDCB-99A1-0EB8-7E3F6CDA6725}"/>
              </a:ext>
            </a:extLst>
          </p:cNvPr>
          <p:cNvCxnSpPr>
            <a:cxnSpLocks/>
          </p:cNvCxnSpPr>
          <p:nvPr/>
        </p:nvCxnSpPr>
        <p:spPr>
          <a:xfrm>
            <a:off x="3442447" y="3818967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ABB8FFB-85DE-BDBD-18C5-E752F25CC4D3}"/>
              </a:ext>
            </a:extLst>
          </p:cNvPr>
          <p:cNvSpPr/>
          <p:nvPr/>
        </p:nvSpPr>
        <p:spPr>
          <a:xfrm>
            <a:off x="4440769" y="3891472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1900E0F9-3A06-FA88-BF45-2347604BE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7" y="347269"/>
            <a:ext cx="539403" cy="539403"/>
          </a:xfrm>
          <a:prstGeom prst="rect">
            <a:avLst/>
          </a:prstGeom>
        </p:spPr>
      </p:pic>
      <p:pic>
        <p:nvPicPr>
          <p:cNvPr id="25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D050BA8-B3EC-5DF8-B7D1-8CFAFACD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8" end="11000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8" y="1649894"/>
            <a:ext cx="539403" cy="539403"/>
          </a:xfrm>
          <a:prstGeom prst="rect">
            <a:avLst/>
          </a:prstGeom>
        </p:spPr>
      </p:pic>
      <p:pic>
        <p:nvPicPr>
          <p:cNvPr id="26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0393DD4-8BF2-9009-40EC-2193F7F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9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6" y="2968350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  <p:bldP spid="14" grpId="0"/>
      <p:bldP spid="16" grpId="0" animBg="1"/>
      <p:bldP spid="23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1048</Words>
  <Application>Microsoft Office PowerPoint</Application>
  <PresentationFormat>On-screen Show (16:9)</PresentationFormat>
  <Paragraphs>111</Paragraphs>
  <Slides>18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Kirang Haerang</vt:lpstr>
      <vt:lpstr>Calibri</vt:lpstr>
      <vt:lpstr>Nunito Sans</vt:lpstr>
      <vt:lpstr>Darker Grotesque SemiBold</vt:lpstr>
      <vt:lpstr>Nunito ExtraBold</vt:lpstr>
      <vt:lpstr>Arial</vt:lpstr>
      <vt:lpstr>Bebas Neue</vt:lpstr>
      <vt:lpstr>Nunito</vt:lpstr>
      <vt:lpstr>Math Subject for Elementary - 1st Grade: Time by Slidesgo</vt:lpstr>
      <vt:lpstr>What do you love about your school?</vt:lpstr>
      <vt:lpstr>UNIT 1  My new school</vt:lpstr>
      <vt:lpstr>OBJECTIVES</vt:lpstr>
      <vt:lpstr>Listening</vt:lpstr>
      <vt:lpstr>Guess</vt:lpstr>
      <vt:lpstr>Guess</vt:lpstr>
      <vt:lpstr>Before listening, underline the key words.</vt:lpstr>
      <vt:lpstr>2. Listen again &amp; choose A or B. (p.13) </vt:lpstr>
      <vt:lpstr>2. Listen again &amp; choose A or B. (p.13) </vt:lpstr>
      <vt:lpstr>What about your school?</vt:lpstr>
      <vt:lpstr>Writing</vt:lpstr>
      <vt:lpstr>3. Brainstorm about your school.</vt:lpstr>
      <vt:lpstr>Example</vt:lpstr>
      <vt:lpstr>4. Use the information in ex 3 to write a paragraph (50 words) about your school.</vt:lpstr>
      <vt:lpstr>Sample</vt:lpstr>
      <vt:lpstr>Swap with your partner. Check.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 For Elementary: Time</dc:title>
  <cp:lastModifiedBy>Tran Phuong Anh</cp:lastModifiedBy>
  <cp:revision>30</cp:revision>
  <dcterms:modified xsi:type="dcterms:W3CDTF">2022-09-07T13:33:05Z</dcterms:modified>
</cp:coreProperties>
</file>