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9" r:id="rId2"/>
    <p:sldId id="279" r:id="rId3"/>
    <p:sldId id="274" r:id="rId4"/>
    <p:sldId id="284" r:id="rId5"/>
    <p:sldId id="275" r:id="rId6"/>
    <p:sldId id="280" r:id="rId7"/>
    <p:sldId id="281" r:id="rId8"/>
    <p:sldId id="282" r:id="rId9"/>
    <p:sldId id="283" r:id="rId10"/>
    <p:sldId id="292" r:id="rId11"/>
    <p:sldId id="291" r:id="rId12"/>
    <p:sldId id="293" r:id="rId13"/>
    <p:sldId id="294" r:id="rId14"/>
    <p:sldId id="295" r:id="rId15"/>
    <p:sldId id="297" r:id="rId16"/>
    <p:sldId id="296" r:id="rId17"/>
    <p:sldId id="298" r:id="rId18"/>
    <p:sldId id="286" r:id="rId19"/>
    <p:sldId id="287" r:id="rId20"/>
    <p:sldId id="288" r:id="rId21"/>
    <p:sldId id="299" r:id="rId22"/>
    <p:sldId id="300" r:id="rId23"/>
    <p:sldId id="301" r:id="rId24"/>
    <p:sldId id="290" r:id="rId25"/>
    <p:sldId id="302" r:id="rId26"/>
    <p:sldId id="303" r:id="rId27"/>
    <p:sldId id="26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3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12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8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2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3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6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96D17-5F23-42A1-ADF3-5C81F72091DB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5B9C6-CA5A-4C07-9AEB-8586C81CA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70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784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liệt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chào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mừng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thầy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cô,các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học</a:t>
            </a: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4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sinh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65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Đặc điểm Internet: 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81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524000"/>
            <a:ext cx="51026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4243" y="2068002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ẩn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6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370369"/>
              </p:ext>
            </p:extLst>
          </p:nvPr>
        </p:nvGraphicFramePr>
        <p:xfrm>
          <a:off x="1459480" y="1524000"/>
          <a:ext cx="5627119" cy="2940180"/>
        </p:xfrm>
        <a:graphic>
          <a:graphicData uri="http://schemas.openxmlformats.org/drawingml/2006/table">
            <a:tbl>
              <a:tblPr/>
              <a:tblGrid>
                <a:gridCol w="4892857">
                  <a:extLst>
                    <a:ext uri="{9D8B030D-6E8A-4147-A177-3AD203B41FA5}">
                      <a16:colId xmlns="" xmlns:a16="http://schemas.microsoft.com/office/drawing/2014/main" val="272219120"/>
                    </a:ext>
                  </a:extLst>
                </a:gridCol>
                <a:gridCol w="734262">
                  <a:extLst>
                    <a:ext uri="{9D8B030D-6E8A-4147-A177-3AD203B41FA5}">
                      <a16:colId xmlns="" xmlns:a16="http://schemas.microsoft.com/office/drawing/2014/main" val="2810609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A. Tính toàn cầu	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6396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tương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619491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 Tính lưu trữ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4342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D. Tính dễ tiếp cận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529401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Tính đa dạng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720390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F. Tính không chủ sở hữu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236037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914400"/>
            <a:ext cx="759695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pt-BR" altLang="en-US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Inernet có những đặc điểm chính nào? 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1683097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800" y="2162705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0" y="3286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44297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00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3185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Lợi ích Internet: </a:t>
            </a:r>
            <a:endParaRPr lang="en-US" sz="2800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0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7924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2: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81200" y="838200"/>
            <a:ext cx="4343400" cy="475488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0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62000" y="685800"/>
            <a:ext cx="7391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06903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it-IT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Lợi </a:t>
            </a:r>
            <a:r>
              <a:rPr lang="it-IT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 Internet: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28600" algn="l"/>
                <a:tab pos="457200" algn="l"/>
                <a:tab pos="866140" algn="l"/>
                <a:tab pos="1028700" algn="l"/>
                <a:tab pos="1943100" algn="l"/>
                <a:tab pos="2628900" algn="l"/>
                <a:tab pos="2743200" algn="ctr"/>
                <a:tab pos="5486400" algn="r"/>
              </a:tabLs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065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shot_6"/>
          <p:cNvPicPr/>
          <p:nvPr/>
        </p:nvPicPr>
        <p:blipFill>
          <a:blip r:embed="rId2"/>
          <a:srcRect r="29829"/>
          <a:stretch>
            <a:fillRect/>
          </a:stretch>
        </p:blipFill>
        <p:spPr bwMode="auto">
          <a:xfrm>
            <a:off x="457200" y="762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4523509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a, b, c, e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5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762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9220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1: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nhau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nước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phạm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vi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cầu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phố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81000" y="3276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9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143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phương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đúng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28575" marR="28575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" marR="28575" lvl="0" algn="just">
              <a:lnSpc>
                <a:spcPct val="150000"/>
              </a:lnSpc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0945" y="39624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9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566163"/>
            <a:ext cx="22509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endParaRPr lang="en-US" sz="2800" b="1" dirty="0">
              <a:solidFill>
                <a:srgbClr val="0000C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65908" y="963668"/>
            <a:ext cx="7380547" cy="6695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internet?</a:t>
            </a:r>
            <a:endParaRPr lang="en-US" sz="2800" b="1" dirty="0">
              <a:solidFill>
                <a:srgbClr val="0000C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118346"/>
              </p:ext>
            </p:extLst>
          </p:nvPr>
        </p:nvGraphicFramePr>
        <p:xfrm>
          <a:off x="484907" y="1905000"/>
          <a:ext cx="8142547" cy="3429762"/>
        </p:xfrm>
        <a:graphic>
          <a:graphicData uri="http://schemas.openxmlformats.org/drawingml/2006/table">
            <a:tbl>
              <a:tblPr firstRow="1" firstCol="1" bandRow="1"/>
              <a:tblGrid>
                <a:gridCol w="6066997">
                  <a:extLst>
                    <a:ext uri="{9D8B030D-6E8A-4147-A177-3AD203B41FA5}">
                      <a16:colId xmlns="" xmlns:a16="http://schemas.microsoft.com/office/drawing/2014/main" val="4583245"/>
                    </a:ext>
                  </a:extLst>
                </a:gridCol>
                <a:gridCol w="878118">
                  <a:extLst>
                    <a:ext uri="{9D8B030D-6E8A-4147-A177-3AD203B41FA5}">
                      <a16:colId xmlns="" xmlns:a16="http://schemas.microsoft.com/office/drawing/2014/main" val="3557626490"/>
                    </a:ext>
                  </a:extLst>
                </a:gridCol>
                <a:gridCol w="1197432">
                  <a:extLst>
                    <a:ext uri="{9D8B030D-6E8A-4147-A177-3AD203B41FA5}">
                      <a16:colId xmlns="" xmlns:a16="http://schemas.microsoft.com/office/drawing/2014/main" val="38135289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internet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endParaRPr lang="en-US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0292746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Quét nhà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315760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1330126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740158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Nấu cơm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6737218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bè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8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2364830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16436" y="3810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6436" y="3302683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0" y="48768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48600" y="266700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48600" y="4353580"/>
            <a:ext cx="533400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</a:rPr>
              <a:t>X</a:t>
            </a:r>
            <a:endParaRPr lang="en-US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737636"/>
            <a:ext cx="8458200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3: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ta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30134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Viettel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Mobiphone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…</a:t>
            </a:r>
            <a:endParaRPr lang="en-US" sz="2400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17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784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 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B</a:t>
            </a:r>
            <a:r>
              <a:rPr lang="vi-VN" sz="2400" b="1" dirty="0">
                <a:solidFill>
                  <a:srgbClr val="0000CC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. Là mạng có quy mô toàn cầu hoạt động dựa trên giao thức TCP/IP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VNI-Times" pitchFamily="2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Laptop</a:t>
            </a: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720436" y="6140188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85800" y="17526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610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6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Internet?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(ISP)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Wi-Fi</a:t>
            </a:r>
          </a:p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95300" y="2667000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" y="5274647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914400"/>
            <a:ext cx="746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endParaRPr lang="en-US" sz="2400" b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30480" marR="30480" lvl="0" algn="just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</p:txBody>
      </p:sp>
      <p:sp>
        <p:nvSpPr>
          <p:cNvPr id="5" name="Oval 4"/>
          <p:cNvSpPr/>
          <p:nvPr/>
        </p:nvSpPr>
        <p:spPr>
          <a:xfrm>
            <a:off x="685800" y="1622524"/>
            <a:ext cx="533400" cy="4572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38200"/>
            <a:ext cx="2633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D. VẬN DỤNG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392804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2255185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Internet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</a:pP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mẽ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118353"/>
              </p:ext>
            </p:extLst>
          </p:nvPr>
        </p:nvGraphicFramePr>
        <p:xfrm>
          <a:off x="381000" y="1524000"/>
          <a:ext cx="8381999" cy="4713356"/>
        </p:xfrm>
        <a:graphic>
          <a:graphicData uri="http://schemas.openxmlformats.org/drawingml/2006/table">
            <a:tbl>
              <a:tblPr/>
              <a:tblGrid>
                <a:gridCol w="2565069">
                  <a:extLst>
                    <a:ext uri="{9D8B030D-6E8A-4147-A177-3AD203B41FA5}">
                      <a16:colId xmlns="" xmlns:a16="http://schemas.microsoft.com/office/drawing/2014/main" val="3716428599"/>
                    </a:ext>
                  </a:extLst>
                </a:gridCol>
                <a:gridCol w="2122816">
                  <a:extLst>
                    <a:ext uri="{9D8B030D-6E8A-4147-A177-3AD203B41FA5}">
                      <a16:colId xmlns="" xmlns:a16="http://schemas.microsoft.com/office/drawing/2014/main" val="1174344787"/>
                    </a:ext>
                  </a:extLst>
                </a:gridCol>
                <a:gridCol w="1862665">
                  <a:extLst>
                    <a:ext uri="{9D8B030D-6E8A-4147-A177-3AD203B41FA5}">
                      <a16:colId xmlns="" xmlns:a16="http://schemas.microsoft.com/office/drawing/2014/main" val="3127400723"/>
                    </a:ext>
                  </a:extLst>
                </a:gridCol>
                <a:gridCol w="1831449">
                  <a:extLst>
                    <a:ext uri="{9D8B030D-6E8A-4147-A177-3AD203B41FA5}">
                      <a16:colId xmlns="" xmlns:a16="http://schemas.microsoft.com/office/drawing/2014/main" val="483082798"/>
                    </a:ext>
                  </a:extLst>
                </a:gridCol>
              </a:tblGrid>
              <a:tr h="4660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Chưa bao giờ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 nhưng ít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Thường xuyên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45000103"/>
                  </a:ext>
                </a:extLst>
              </a:tr>
              <a:tr h="11651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 thông tin trên Internet trong học tập của bản thân.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27749158"/>
                  </a:ext>
                </a:extLst>
              </a:tr>
              <a:tr h="69910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 gia lớp học trên Internet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76296633"/>
                  </a:ext>
                </a:extLst>
              </a:tr>
              <a:tr h="49902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Đọc báo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63332987"/>
                  </a:ext>
                </a:extLst>
              </a:tr>
              <a:tr h="5166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Nghe nhạc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56625106"/>
                  </a:ext>
                </a:extLst>
              </a:tr>
              <a:tr h="52550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phim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56816018"/>
                  </a:ext>
                </a:extLst>
              </a:tr>
              <a:tr h="51785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game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solidFill>
                          <a:srgbClr val="0000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55" marR="635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8041383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6699" y="762000"/>
            <a:ext cx="861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3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388417"/>
              </p:ext>
            </p:extLst>
          </p:nvPr>
        </p:nvGraphicFramePr>
        <p:xfrm>
          <a:off x="304800" y="1143000"/>
          <a:ext cx="8382000" cy="5231387"/>
        </p:xfrm>
        <a:graphic>
          <a:graphicData uri="http://schemas.openxmlformats.org/drawingml/2006/table">
            <a:tbl>
              <a:tblPr/>
              <a:tblGrid>
                <a:gridCol w="704383">
                  <a:extLst>
                    <a:ext uri="{9D8B030D-6E8A-4147-A177-3AD203B41FA5}">
                      <a16:colId xmlns="" xmlns:a16="http://schemas.microsoft.com/office/drawing/2014/main" val="2128528338"/>
                    </a:ext>
                  </a:extLst>
                </a:gridCol>
                <a:gridCol w="4677169">
                  <a:extLst>
                    <a:ext uri="{9D8B030D-6E8A-4147-A177-3AD203B41FA5}">
                      <a16:colId xmlns="" xmlns:a16="http://schemas.microsoft.com/office/drawing/2014/main" val="3533347754"/>
                    </a:ext>
                  </a:extLst>
                </a:gridCol>
                <a:gridCol w="1676721">
                  <a:extLst>
                    <a:ext uri="{9D8B030D-6E8A-4147-A177-3AD203B41FA5}">
                      <a16:colId xmlns="" xmlns:a16="http://schemas.microsoft.com/office/drawing/2014/main" val="131166188"/>
                    </a:ext>
                  </a:extLst>
                </a:gridCol>
                <a:gridCol w="1323727">
                  <a:extLst>
                    <a:ext uri="{9D8B030D-6E8A-4147-A177-3AD203B41FA5}">
                      <a16:colId xmlns="" xmlns:a16="http://schemas.microsoft.com/office/drawing/2014/main" val="411819879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 dung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Xác nhận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751874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khái niệm Internet là gì?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77315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nhờ</a:t>
                      </a: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86125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Hiểu được các được điểm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33974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những lợi ích của Internet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83821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Biết được mức độ sử dụng Internet của bản thân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</a:t>
                      </a:r>
                      <a:endParaRPr lang="en-US" sz="24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48704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4125" y="2403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09600"/>
            <a:ext cx="47323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Bảng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kiểm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kết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hợp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tự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đánh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(ICT)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54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676400"/>
            <a:ext cx="74398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Chuẩn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bị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tiếp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Mạng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thông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tin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toàn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cầu</a:t>
            </a: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990600"/>
            <a:ext cx="45858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nhà</a:t>
            </a:r>
            <a:r>
              <a:rPr lang="en-US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79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2954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INTERNET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900" y="2133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Internet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83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75219"/>
            <a:ext cx="4343400" cy="4754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9847" y="692523"/>
            <a:ext cx="5291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B.  HÌNH THÀNH KIẾN THỨC </a:t>
            </a:r>
            <a:endParaRPr lang="en-US" sz="2800" dirty="0">
              <a:solidFill>
                <a:srgbClr val="0000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863026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2341032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295139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672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1600200"/>
            <a:ext cx="74887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: Em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8" name="Rectangle 7"/>
          <p:cNvSpPr/>
          <p:nvPr/>
        </p:nvSpPr>
        <p:spPr>
          <a:xfrm>
            <a:off x="858250" y="219962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94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219200"/>
            <a:ext cx="7010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Câu 2: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sử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dụng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thể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làm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những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gì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khi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truy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cập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vào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NI-Times" pitchFamily="2" charset="0"/>
                <a:cs typeface="Times New Roman" panose="02020603050405020304" pitchFamily="18" charset="0"/>
              </a:rPr>
              <a:t> Internet?  </a:t>
            </a:r>
          </a:p>
        </p:txBody>
      </p:sp>
      <p:sp>
        <p:nvSpPr>
          <p:cNvPr id="7" name="Rectangle 6"/>
          <p:cNvSpPr/>
          <p:nvPr/>
        </p:nvSpPr>
        <p:spPr>
          <a:xfrm>
            <a:off x="720436" y="2342814"/>
            <a:ext cx="7655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Viettel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Mobiphone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</a:t>
            </a:r>
            <a:endParaRPr lang="en-US" sz="2800" b="1" dirty="0">
              <a:solidFill>
                <a:srgbClr val="0000CC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97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3454" y="2057400"/>
            <a:ext cx="821574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trữ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WWW,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b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….</a:t>
            </a:r>
            <a:endParaRPr lang="en-US" sz="2800" b="1" dirty="0">
              <a:solidFill>
                <a:srgbClr val="0000CC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236" y="946317"/>
            <a:ext cx="77724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3: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Internet</a:t>
            </a:r>
            <a:r>
              <a:rPr lang="nl-NL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23899" y="2819400"/>
            <a:ext cx="783094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...(2)... máy tính trên khắp thế giới.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...(3)... lưu trữ và trao đổi ...(4)...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 thông tin khác nhau trên Internet</a:t>
            </a:r>
            <a:endParaRPr kumimoji="0" lang="pt-BR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35126" y="2175366"/>
            <a:ext cx="1269899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271803" y="2094409"/>
            <a:ext cx="1023037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47746" y="2113264"/>
            <a:ext cx="1309975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2153779"/>
            <a:ext cx="1571264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9107" y="2191076"/>
            <a:ext cx="1329211" cy="556434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4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24740" y="2940872"/>
            <a:ext cx="828250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Internet là mạng ......(1).......các .....(2)... máy tính trên khắp thế giới.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Người sử dụng truy cập Internet để tìm kiếm, ............(3).......... lưu trữ và trao đổi .........(4)..........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Có nhiều ...(5)..... thông tin khác nhau trên Internet</a:t>
            </a:r>
            <a:endParaRPr kumimoji="0" lang="pt-BR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441" y="990600"/>
            <a:ext cx="77491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?Em hãy thay các số trong mỗi câu bằng một từ hoặc cụm từ thích hợp.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2070" y="2175366"/>
            <a:ext cx="1116010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Chia</a:t>
            </a:r>
            <a:r>
              <a:rPr lang="pt-B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sẻ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31916" y="2094409"/>
            <a:ext cx="902811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7439" y="2113264"/>
            <a:ext cx="1210588" cy="587853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Dịch</a:t>
            </a:r>
            <a:r>
              <a:rPr lang="pt-BR" sz="28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vụ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61786" y="2153779"/>
            <a:ext cx="1372492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 tin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00860" y="2191076"/>
            <a:ext cx="1165704" cy="517065"/>
          </a:xfrm>
          <a:prstGeom prst="rect">
            <a:avLst/>
          </a:prstGeom>
          <a:solidFill>
            <a:srgbClr val="FFFFCC"/>
          </a:solidFill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i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80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0.14618 0.1094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13455 0.1236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36" y="6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0.0007 L 0.01997 0.3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24722 0.3039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61" y="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-0.3335 0.3712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84" y="1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</TotalTime>
  <Words>1276</Words>
  <Application>Microsoft Office PowerPoint</Application>
  <PresentationFormat>On-screen Show (4:3)</PresentationFormat>
  <Paragraphs>208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THẢO LUẬN NHÓM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Đặc điểm Internet: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ncokoj</dc:creator>
  <cp:lastModifiedBy>Admin</cp:lastModifiedBy>
  <cp:revision>103</cp:revision>
  <dcterms:created xsi:type="dcterms:W3CDTF">2017-02-22T10:22:58Z</dcterms:created>
  <dcterms:modified xsi:type="dcterms:W3CDTF">2021-08-01T15:48:53Z</dcterms:modified>
</cp:coreProperties>
</file>