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8" r:id="rId2"/>
    <p:sldId id="281" r:id="rId3"/>
    <p:sldId id="282" r:id="rId4"/>
    <p:sldId id="283" r:id="rId5"/>
    <p:sldId id="284" r:id="rId6"/>
    <p:sldId id="285" r:id="rId7"/>
    <p:sldId id="286" r:id="rId8"/>
    <p:sldId id="287" r:id="rId9"/>
    <p:sldId id="261" r:id="rId10"/>
    <p:sldId id="256" r:id="rId11"/>
    <p:sldId id="257" r:id="rId12"/>
    <p:sldId id="292" r:id="rId13"/>
    <p:sldId id="293" r:id="rId14"/>
    <p:sldId id="288" r:id="rId15"/>
    <p:sldId id="297" r:id="rId16"/>
    <p:sldId id="294" r:id="rId17"/>
    <p:sldId id="290" r:id="rId18"/>
    <p:sldId id="291" r:id="rId19"/>
    <p:sldId id="295" r:id="rId20"/>
    <p:sldId id="296" r:id="rId21"/>
    <p:sldId id="278" r:id="rId22"/>
    <p:sldId id="275"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A73F99-0DF9-41B4-A2FD-5DA08738D0AE}">
  <a:tblStyle styleId="{9AA73F99-0DF9-41B4-A2FD-5DA08738D0A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8" autoAdjust="0"/>
    <p:restoredTop sz="94660"/>
  </p:normalViewPr>
  <p:slideViewPr>
    <p:cSldViewPr>
      <p:cViewPr varScale="1">
        <p:scale>
          <a:sx n="82" d="100"/>
          <a:sy n="82" d="100"/>
        </p:scale>
        <p:origin x="103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9248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516288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1919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47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46079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2307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734583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7DD4D-D03C-4098-9EDE-6029C28189CE}" type="slidenum">
              <a:rPr lang="en-US" smtClean="0"/>
              <a:pPr/>
              <a:t>20</a:t>
            </a:fld>
            <a:endParaRPr lang="en-US"/>
          </a:p>
        </p:txBody>
      </p:sp>
    </p:spTree>
    <p:extLst>
      <p:ext uri="{BB962C8B-B14F-4D97-AF65-F5344CB8AC3E}">
        <p14:creationId xmlns:p14="http://schemas.microsoft.com/office/powerpoint/2010/main" val="78353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73842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85361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75640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47017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3674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06600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0135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80054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2863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20338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22"/>
        <p:cNvGrpSpPr/>
        <p:nvPr/>
      </p:nvGrpSpPr>
      <p:grpSpPr>
        <a:xfrm>
          <a:off x="0" y="0"/>
          <a:ext cx="0" cy="0"/>
          <a:chOff x="0" y="0"/>
          <a:chExt cx="0" cy="0"/>
        </a:xfrm>
      </p:grpSpPr>
      <p:sp>
        <p:nvSpPr>
          <p:cNvPr id="23" name="Google Shape;23;p2"/>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4" name="Google Shape;24;p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dk1"/>
                </a:solidFill>
                <a:latin typeface="Corbel"/>
                <a:ea typeface="Corbel"/>
                <a:cs typeface="Corbel"/>
                <a:sym typeface="Corbel"/>
              </a:defRPr>
            </a:lvl1pPr>
            <a:lvl2pPr marL="0" lvl="1" indent="0" algn="r">
              <a:spcBef>
                <a:spcPts val="0"/>
              </a:spcBef>
              <a:buNone/>
              <a:defRPr sz="1000" b="0" i="0" u="none" strike="noStrike" cap="none">
                <a:solidFill>
                  <a:schemeClr val="dk1"/>
                </a:solidFill>
                <a:latin typeface="Corbel"/>
                <a:ea typeface="Corbel"/>
                <a:cs typeface="Corbel"/>
                <a:sym typeface="Corbel"/>
              </a:defRPr>
            </a:lvl2pPr>
            <a:lvl3pPr marL="0" lvl="2" indent="0" algn="r">
              <a:spcBef>
                <a:spcPts val="0"/>
              </a:spcBef>
              <a:buNone/>
              <a:defRPr sz="1000" b="0" i="0" u="none" strike="noStrike" cap="none">
                <a:solidFill>
                  <a:schemeClr val="dk1"/>
                </a:solidFill>
                <a:latin typeface="Corbel"/>
                <a:ea typeface="Corbel"/>
                <a:cs typeface="Corbel"/>
                <a:sym typeface="Corbel"/>
              </a:defRPr>
            </a:lvl3pPr>
            <a:lvl4pPr marL="0" lvl="3" indent="0" algn="r">
              <a:spcBef>
                <a:spcPts val="0"/>
              </a:spcBef>
              <a:buNone/>
              <a:defRPr sz="1000" b="0" i="0" u="none" strike="noStrike" cap="none">
                <a:solidFill>
                  <a:schemeClr val="dk1"/>
                </a:solidFill>
                <a:latin typeface="Corbel"/>
                <a:ea typeface="Corbel"/>
                <a:cs typeface="Corbel"/>
                <a:sym typeface="Corbel"/>
              </a:defRPr>
            </a:lvl4pPr>
            <a:lvl5pPr marL="0" lvl="4" indent="0" algn="r">
              <a:spcBef>
                <a:spcPts val="0"/>
              </a:spcBef>
              <a:buNone/>
              <a:defRPr sz="1000" b="0" i="0" u="none" strike="noStrike" cap="none">
                <a:solidFill>
                  <a:schemeClr val="dk1"/>
                </a:solidFill>
                <a:latin typeface="Corbel"/>
                <a:ea typeface="Corbel"/>
                <a:cs typeface="Corbel"/>
                <a:sym typeface="Corbel"/>
              </a:defRPr>
            </a:lvl5pPr>
            <a:lvl6pPr marL="0" lvl="5" indent="0" algn="r">
              <a:spcBef>
                <a:spcPts val="0"/>
              </a:spcBef>
              <a:buNone/>
              <a:defRPr sz="1000" b="0" i="0" u="none" strike="noStrike" cap="none">
                <a:solidFill>
                  <a:schemeClr val="dk1"/>
                </a:solidFill>
                <a:latin typeface="Corbel"/>
                <a:ea typeface="Corbel"/>
                <a:cs typeface="Corbel"/>
                <a:sym typeface="Corbel"/>
              </a:defRPr>
            </a:lvl6pPr>
            <a:lvl7pPr marL="0" lvl="6" indent="0" algn="r">
              <a:spcBef>
                <a:spcPts val="0"/>
              </a:spcBef>
              <a:buNone/>
              <a:defRPr sz="1000" b="0" i="0" u="none" strike="noStrike" cap="none">
                <a:solidFill>
                  <a:schemeClr val="dk1"/>
                </a:solidFill>
                <a:latin typeface="Corbel"/>
                <a:ea typeface="Corbel"/>
                <a:cs typeface="Corbel"/>
                <a:sym typeface="Corbel"/>
              </a:defRPr>
            </a:lvl7pPr>
            <a:lvl8pPr marL="0" lvl="7" indent="0" algn="r">
              <a:spcBef>
                <a:spcPts val="0"/>
              </a:spcBef>
              <a:buNone/>
              <a:defRPr sz="1000" b="0" i="0" u="none" strike="noStrike" cap="none">
                <a:solidFill>
                  <a:schemeClr val="dk1"/>
                </a:solidFill>
                <a:latin typeface="Corbel"/>
                <a:ea typeface="Corbel"/>
                <a:cs typeface="Corbel"/>
                <a:sym typeface="Corbel"/>
              </a:defRPr>
            </a:lvl8pPr>
            <a:lvl9pPr marL="0" lvl="8" indent="0" algn="r">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9263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Vertical Title and Text">
    <p:spTree>
      <p:nvGrpSpPr>
        <p:cNvPr id="1" name=""/>
        <p:cNvGrpSpPr/>
        <p:nvPr/>
      </p:nvGrpSpPr>
      <p:grpSpPr>
        <a:xfrm>
          <a:off x="0" y="0"/>
          <a:ext cx="0" cy="0"/>
          <a:chOff x="0" y="0"/>
          <a:chExt cx="0" cy="0"/>
        </a:xfrm>
      </p:grpSpPr>
      <p:sp>
        <p:nvSpPr>
          <p:cNvPr id="6" name="Rectangle 16"/>
          <p:cNvSpPr>
            <a:spLocks noGrp="1" noChangeArrowheads="1"/>
          </p:cNvSpPr>
          <p:nvPr>
            <p:ph type="ftr" sz="quarter" idx="12"/>
          </p:nvPr>
        </p:nvSpPr>
        <p:spPr>
          <a:xfrm>
            <a:off x="4038600" y="6356368"/>
            <a:ext cx="4114800" cy="365125"/>
          </a:xfrm>
          <a:prstGeom prst="rect">
            <a:avLst/>
          </a:prstGeom>
          <a:ln/>
        </p:spPr>
        <p:txBody>
          <a:bodyPr/>
          <a:lstStyle>
            <a:lvl1pPr>
              <a:defRPr/>
            </a:lvl1pPr>
          </a:lstStyle>
          <a:p>
            <a:pPr>
              <a:defRPr/>
            </a:pPr>
            <a:r>
              <a:rPr lang="en-US" altLang="en-US"/>
              <a:t>Võ Nhật Trường</a:t>
            </a:r>
          </a:p>
        </p:txBody>
      </p:sp>
    </p:spTree>
    <p:extLst>
      <p:ext uri="{BB962C8B-B14F-4D97-AF65-F5344CB8AC3E}">
        <p14:creationId xmlns:p14="http://schemas.microsoft.com/office/powerpoint/2010/main" val="313265327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22.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15"/>
          <p:cNvSpPr txBox="1"/>
          <p:nvPr/>
        </p:nvSpPr>
        <p:spPr>
          <a:xfrm>
            <a:off x="914400" y="152400"/>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0000"/>
              </a:buClr>
              <a:buSzPts val="3500"/>
              <a:buFont typeface="Times New Roman"/>
              <a:buNone/>
            </a:pPr>
            <a:r>
              <a:rPr lang="en-US" sz="4400" b="1" i="0" u="none" strike="noStrike" cap="none" dirty="0">
                <a:solidFill>
                  <a:srgbClr val="FF0000"/>
                </a:solidFill>
                <a:latin typeface="Times New Roman"/>
                <a:ea typeface="Times New Roman"/>
                <a:cs typeface="Times New Roman"/>
                <a:sym typeface="Times New Roman"/>
              </a:rPr>
              <a:t>HOẠT ĐỘNG KHỞI ĐỘNG</a:t>
            </a:r>
            <a:r>
              <a:rPr lang="en-US" sz="4400" b="0" i="0" u="sng" strike="noStrike" cap="none" dirty="0">
                <a:solidFill>
                  <a:srgbClr val="FF0000"/>
                </a:solidFill>
                <a:latin typeface="Times New Roman"/>
                <a:ea typeface="Times New Roman"/>
                <a:cs typeface="Times New Roman"/>
                <a:sym typeface="Times New Roman"/>
              </a:rPr>
              <a:t/>
            </a:r>
            <a:br>
              <a:rPr lang="en-US" sz="4400" b="0" i="0" u="sng" strike="noStrike" cap="none" dirty="0">
                <a:solidFill>
                  <a:srgbClr val="FF0000"/>
                </a:solidFill>
                <a:latin typeface="Times New Roman"/>
                <a:ea typeface="Times New Roman"/>
                <a:cs typeface="Times New Roman"/>
                <a:sym typeface="Times New Roman"/>
              </a:rPr>
            </a:br>
            <a:endParaRPr sz="4400" b="0" i="0" u="none" strike="noStrike" cap="none" dirty="0">
              <a:solidFill>
                <a:srgbClr val="FF0000"/>
              </a:solidFill>
              <a:latin typeface="Times New Roman"/>
              <a:ea typeface="Times New Roman"/>
              <a:cs typeface="Times New Roman"/>
              <a:sym typeface="Times New Roman"/>
            </a:endParaRPr>
          </a:p>
        </p:txBody>
      </p:sp>
      <p:sp>
        <p:nvSpPr>
          <p:cNvPr id="107" name="Google Shape;107;p15"/>
          <p:cNvSpPr txBox="1"/>
          <p:nvPr/>
        </p:nvSpPr>
        <p:spPr>
          <a:xfrm>
            <a:off x="183714" y="1242232"/>
            <a:ext cx="8821882"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smtClean="0">
                <a:solidFill>
                  <a:schemeClr val="dk1"/>
                </a:solidFill>
                <a:latin typeface="Times New Roman"/>
                <a:ea typeface="Times New Roman"/>
                <a:cs typeface="Times New Roman"/>
                <a:sym typeface="Times New Roman"/>
              </a:rPr>
              <a:t>- </a:t>
            </a:r>
            <a:r>
              <a:rPr lang="en-US" sz="6000" dirty="0" err="1">
                <a:solidFill>
                  <a:schemeClr val="dk1"/>
                </a:solidFill>
                <a:latin typeface="Times New Roman"/>
                <a:ea typeface="Times New Roman"/>
                <a:cs typeface="Times New Roman"/>
                <a:sym typeface="Times New Roman"/>
              </a:rPr>
              <a:t>Đọc</a:t>
            </a:r>
            <a:r>
              <a:rPr lang="en-US" sz="6000" dirty="0">
                <a:solidFill>
                  <a:schemeClr val="dk1"/>
                </a:solidFill>
                <a:latin typeface="Times New Roman"/>
                <a:ea typeface="Times New Roman"/>
                <a:cs typeface="Times New Roman"/>
                <a:sym typeface="Times New Roman"/>
              </a:rPr>
              <a:t> </a:t>
            </a:r>
            <a:r>
              <a:rPr lang="en-US" sz="6000" dirty="0" err="1">
                <a:solidFill>
                  <a:schemeClr val="dk1"/>
                </a:solidFill>
                <a:latin typeface="Times New Roman"/>
                <a:ea typeface="Times New Roman"/>
                <a:cs typeface="Times New Roman"/>
                <a:sym typeface="Times New Roman"/>
              </a:rPr>
              <a:t>đoạn</a:t>
            </a:r>
            <a:r>
              <a:rPr lang="en-US" sz="6000" dirty="0">
                <a:solidFill>
                  <a:schemeClr val="dk1"/>
                </a:solidFill>
                <a:latin typeface="Times New Roman"/>
                <a:ea typeface="Times New Roman"/>
                <a:cs typeface="Times New Roman"/>
                <a:sym typeface="Times New Roman"/>
              </a:rPr>
              <a:t> </a:t>
            </a:r>
            <a:r>
              <a:rPr lang="en-US" sz="6000" dirty="0" err="1">
                <a:solidFill>
                  <a:schemeClr val="dk1"/>
                </a:solidFill>
                <a:latin typeface="Times New Roman"/>
                <a:ea typeface="Times New Roman"/>
                <a:cs typeface="Times New Roman"/>
                <a:sym typeface="Times New Roman"/>
              </a:rPr>
              <a:t>hội</a:t>
            </a:r>
            <a:r>
              <a:rPr lang="en-US" sz="6000" dirty="0">
                <a:solidFill>
                  <a:schemeClr val="dk1"/>
                </a:solidFill>
                <a:latin typeface="Times New Roman"/>
                <a:ea typeface="Times New Roman"/>
                <a:cs typeface="Times New Roman"/>
                <a:sym typeface="Times New Roman"/>
              </a:rPr>
              <a:t> </a:t>
            </a:r>
            <a:r>
              <a:rPr lang="en-US" sz="6000" dirty="0" err="1">
                <a:solidFill>
                  <a:schemeClr val="dk1"/>
                </a:solidFill>
                <a:latin typeface="Times New Roman"/>
                <a:ea typeface="Times New Roman"/>
                <a:cs typeface="Times New Roman"/>
                <a:sym typeface="Times New Roman"/>
              </a:rPr>
              <a:t>thoại</a:t>
            </a:r>
            <a:r>
              <a:rPr lang="en-US" sz="6000" dirty="0">
                <a:solidFill>
                  <a:schemeClr val="dk1"/>
                </a:solidFill>
                <a:latin typeface="Times New Roman"/>
                <a:ea typeface="Times New Roman"/>
                <a:cs typeface="Times New Roman"/>
                <a:sym typeface="Times New Roman"/>
              </a:rPr>
              <a:t> </a:t>
            </a:r>
            <a:r>
              <a:rPr lang="en-US" sz="6000" dirty="0" err="1">
                <a:solidFill>
                  <a:schemeClr val="dk1"/>
                </a:solidFill>
                <a:latin typeface="Times New Roman"/>
                <a:ea typeface="Times New Roman"/>
                <a:cs typeface="Times New Roman"/>
                <a:sym typeface="Times New Roman"/>
              </a:rPr>
              <a:t>trang</a:t>
            </a:r>
            <a:r>
              <a:rPr lang="en-US" sz="6000" dirty="0">
                <a:solidFill>
                  <a:schemeClr val="dk1"/>
                </a:solidFill>
                <a:latin typeface="Times New Roman"/>
                <a:ea typeface="Times New Roman"/>
                <a:cs typeface="Times New Roman"/>
                <a:sym typeface="Times New Roman"/>
              </a:rPr>
              <a:t> </a:t>
            </a:r>
            <a:r>
              <a:rPr lang="en-US" sz="6000" dirty="0" smtClean="0">
                <a:solidFill>
                  <a:schemeClr val="dk1"/>
                </a:solidFill>
                <a:latin typeface="Times New Roman"/>
                <a:ea typeface="Times New Roman"/>
                <a:cs typeface="Times New Roman"/>
                <a:sym typeface="Times New Roman"/>
              </a:rPr>
              <a:t>16.</a:t>
            </a:r>
            <a:endParaRPr sz="6000" u="sng" dirty="0">
              <a:solidFill>
                <a:schemeClr val="dk1"/>
              </a:solidFill>
              <a:latin typeface="Times New Roman"/>
              <a:ea typeface="Times New Roman"/>
              <a:cs typeface="Times New Roman"/>
              <a:sym typeface="Times New Roman"/>
            </a:endParaRPr>
          </a:p>
          <a:p>
            <a:pPr marR="0" lvl="0" algn="l" rtl="0">
              <a:spcBef>
                <a:spcPts val="0"/>
              </a:spcBef>
              <a:spcAft>
                <a:spcPts val="0"/>
              </a:spcAft>
            </a:pPr>
            <a:r>
              <a:rPr lang="en-US" sz="6000" dirty="0" smtClean="0">
                <a:solidFill>
                  <a:schemeClr val="dk1"/>
                </a:solidFill>
                <a:latin typeface="Times New Roman"/>
                <a:ea typeface="Times New Roman"/>
                <a:cs typeface="Times New Roman"/>
                <a:sym typeface="Times New Roman"/>
              </a:rPr>
              <a:t>- </a:t>
            </a:r>
            <a:r>
              <a:rPr lang="en-US" sz="6000" dirty="0" err="1" smtClean="0">
                <a:solidFill>
                  <a:schemeClr val="dk1"/>
                </a:solidFill>
                <a:latin typeface="Times New Roman"/>
                <a:ea typeface="Times New Roman"/>
                <a:cs typeface="Times New Roman"/>
                <a:sym typeface="Times New Roman"/>
              </a:rPr>
              <a:t>Trả</a:t>
            </a:r>
            <a:r>
              <a:rPr lang="en-US" sz="6000" dirty="0" smtClean="0">
                <a:solidFill>
                  <a:schemeClr val="dk1"/>
                </a:solidFill>
                <a:latin typeface="Times New Roman"/>
                <a:ea typeface="Times New Roman"/>
                <a:cs typeface="Times New Roman"/>
                <a:sym typeface="Times New Roman"/>
              </a:rPr>
              <a:t> </a:t>
            </a:r>
            <a:r>
              <a:rPr lang="en-US" sz="6000" dirty="0" err="1">
                <a:solidFill>
                  <a:schemeClr val="dk1"/>
                </a:solidFill>
                <a:latin typeface="Times New Roman"/>
                <a:ea typeface="Times New Roman"/>
                <a:cs typeface="Times New Roman"/>
                <a:sym typeface="Times New Roman"/>
              </a:rPr>
              <a:t>lời</a:t>
            </a:r>
            <a:r>
              <a:rPr lang="en-US" sz="6000" dirty="0">
                <a:solidFill>
                  <a:schemeClr val="dk1"/>
                </a:solidFill>
                <a:latin typeface="Times New Roman"/>
                <a:ea typeface="Times New Roman"/>
                <a:cs typeface="Times New Roman"/>
                <a:sym typeface="Times New Roman"/>
              </a:rPr>
              <a:t> </a:t>
            </a:r>
            <a:r>
              <a:rPr lang="en-US" sz="6000" dirty="0" err="1" smtClean="0">
                <a:solidFill>
                  <a:schemeClr val="dk1"/>
                </a:solidFill>
                <a:latin typeface="Times New Roman"/>
                <a:ea typeface="Times New Roman"/>
                <a:cs typeface="Times New Roman"/>
                <a:sym typeface="Times New Roman"/>
              </a:rPr>
              <a:t>câu</a:t>
            </a:r>
            <a:r>
              <a:rPr lang="en-US" sz="6000" dirty="0" smtClean="0">
                <a:solidFill>
                  <a:schemeClr val="dk1"/>
                </a:solidFill>
                <a:latin typeface="Times New Roman"/>
                <a:ea typeface="Times New Roman"/>
                <a:cs typeface="Times New Roman"/>
                <a:sym typeface="Times New Roman"/>
              </a:rPr>
              <a:t> </a:t>
            </a:r>
            <a:r>
              <a:rPr lang="en-US" sz="6000" dirty="0" err="1">
                <a:solidFill>
                  <a:schemeClr val="dk1"/>
                </a:solidFill>
                <a:latin typeface="Times New Roman"/>
                <a:ea typeface="Times New Roman"/>
                <a:cs typeface="Times New Roman"/>
                <a:sym typeface="Times New Roman"/>
              </a:rPr>
              <a:t>hỏi</a:t>
            </a:r>
            <a:r>
              <a:rPr lang="en-US" sz="6000" dirty="0">
                <a:solidFill>
                  <a:schemeClr val="dk1"/>
                </a:solidFill>
                <a:latin typeface="Times New Roman"/>
                <a:ea typeface="Times New Roman"/>
                <a:cs typeface="Times New Roman"/>
                <a:sym typeface="Times New Roman"/>
              </a:rPr>
              <a:t> </a:t>
            </a:r>
            <a:r>
              <a:rPr lang="en-US" sz="6000" dirty="0" smtClean="0">
                <a:solidFill>
                  <a:schemeClr val="dk1"/>
                </a:solidFill>
                <a:latin typeface="Times New Roman"/>
                <a:ea typeface="Times New Roman"/>
                <a:cs typeface="Times New Roman"/>
                <a:sym typeface="Times New Roman"/>
              </a:rPr>
              <a:t>1, 2, 3 </a:t>
            </a:r>
            <a:r>
              <a:rPr lang="en-US" sz="6000" dirty="0" err="1" smtClean="0">
                <a:solidFill>
                  <a:schemeClr val="dk1"/>
                </a:solidFill>
                <a:latin typeface="Times New Roman"/>
                <a:ea typeface="Times New Roman"/>
                <a:cs typeface="Times New Roman"/>
                <a:sym typeface="Times New Roman"/>
              </a:rPr>
              <a:t>trang</a:t>
            </a:r>
            <a:r>
              <a:rPr lang="en-US" sz="6000" dirty="0" smtClean="0">
                <a:solidFill>
                  <a:schemeClr val="dk1"/>
                </a:solidFill>
                <a:latin typeface="Times New Roman"/>
                <a:ea typeface="Times New Roman"/>
                <a:cs typeface="Times New Roman"/>
                <a:sym typeface="Times New Roman"/>
              </a:rPr>
              <a:t> 16</a:t>
            </a:r>
            <a:r>
              <a:rPr lang="en-US" sz="6000" dirty="0" smtClean="0">
                <a:solidFill>
                  <a:schemeClr val="dk1"/>
                </a:solidFill>
                <a:latin typeface="Times New Roman"/>
                <a:ea typeface="Times New Roman"/>
                <a:cs typeface="Times New Roman"/>
                <a:sym typeface="Times New Roman"/>
              </a:rPr>
              <a:t>.</a:t>
            </a:r>
            <a:endParaRPr lang="en-US" sz="6000" dirty="0" smtClean="0">
              <a:solidFill>
                <a:schemeClr val="dk1"/>
              </a:solidFill>
              <a:latin typeface="Times New Roman"/>
              <a:ea typeface="Times New Roman"/>
              <a:cs typeface="Times New Roman"/>
              <a:sym typeface="Times New Roman"/>
            </a:endParaRPr>
          </a:p>
        </p:txBody>
      </p:sp>
      <p:pic>
        <p:nvPicPr>
          <p:cNvPr id="108" name="Google Shape;108;p15"/>
          <p:cNvPicPr preferRelativeResize="0"/>
          <p:nvPr/>
        </p:nvPicPr>
        <p:blipFill rotWithShape="1">
          <a:blip r:embed="rId3">
            <a:alphaModFix/>
          </a:blip>
          <a:srcRect/>
          <a:stretch/>
        </p:blipFill>
        <p:spPr>
          <a:xfrm>
            <a:off x="8801100" y="1143000"/>
            <a:ext cx="3221182" cy="4821382"/>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505095" y="595028"/>
            <a:ext cx="10990216" cy="6099221"/>
          </a:xfrm>
          <a:prstGeom prst="rect">
            <a:avLst/>
          </a:prstGeom>
          <a:noFill/>
          <a:ln>
            <a:noFill/>
          </a:ln>
        </p:spPr>
      </p:pic>
      <p:sp>
        <p:nvSpPr>
          <p:cNvPr id="91" name="Google Shape;91;p13"/>
          <p:cNvSpPr/>
          <p:nvPr/>
        </p:nvSpPr>
        <p:spPr>
          <a:xfrm>
            <a:off x="3124200" y="2209800"/>
            <a:ext cx="5243606" cy="1066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0"/>
              <a:buFont typeface="Arial"/>
              <a:buNone/>
            </a:pPr>
            <a:r>
              <a:rPr lang="en-US" sz="3000" b="1" dirty="0" smtClean="0">
                <a:solidFill>
                  <a:schemeClr val="lt1"/>
                </a:solidFill>
                <a:latin typeface="Times New Roman"/>
                <a:ea typeface="Times New Roman"/>
                <a:cs typeface="Times New Roman"/>
                <a:sym typeface="Times New Roman"/>
              </a:rPr>
              <a:t>TIẾT </a:t>
            </a:r>
            <a:r>
              <a:rPr lang="en-US" sz="3000" b="1" dirty="0" smtClean="0">
                <a:solidFill>
                  <a:schemeClr val="lt1"/>
                </a:solidFill>
                <a:latin typeface="Times New Roman"/>
                <a:ea typeface="Times New Roman"/>
                <a:cs typeface="Times New Roman"/>
                <a:sym typeface="Times New Roman"/>
              </a:rPr>
              <a:t>6. </a:t>
            </a:r>
            <a:r>
              <a:rPr lang="en-US" sz="3000" b="1" i="0" u="none" strike="noStrike" cap="none" dirty="0" smtClean="0">
                <a:solidFill>
                  <a:schemeClr val="lt1"/>
                </a:solidFill>
                <a:latin typeface="Times New Roman"/>
                <a:ea typeface="Times New Roman"/>
                <a:cs typeface="Times New Roman"/>
                <a:sym typeface="Times New Roman"/>
              </a:rPr>
              <a:t>BÀI </a:t>
            </a:r>
            <a:r>
              <a:rPr lang="en-US" sz="3000" b="1" i="0" u="none" strike="noStrike" cap="none" dirty="0">
                <a:solidFill>
                  <a:schemeClr val="lt1"/>
                </a:solidFill>
                <a:latin typeface="Times New Roman"/>
                <a:ea typeface="Times New Roman"/>
                <a:cs typeface="Times New Roman"/>
                <a:sym typeface="Times New Roman"/>
              </a:rPr>
              <a:t>4.  </a:t>
            </a:r>
            <a:endParaRPr lang="en-US" sz="3000" b="1" i="0" u="none" strike="noStrike" cap="none" dirty="0" smtClean="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3000"/>
              <a:buFont typeface="Arial"/>
              <a:buNone/>
            </a:pPr>
            <a:r>
              <a:rPr lang="en-US" sz="3000" b="1" i="0" u="none" strike="noStrike" cap="none" dirty="0" smtClean="0">
                <a:solidFill>
                  <a:schemeClr val="lt1"/>
                </a:solidFill>
                <a:latin typeface="Times New Roman"/>
                <a:ea typeface="Times New Roman"/>
                <a:cs typeface="Times New Roman"/>
                <a:sym typeface="Times New Roman"/>
              </a:rPr>
              <a:t>MẠNG </a:t>
            </a:r>
            <a:r>
              <a:rPr lang="en-US" sz="3000" b="1" i="0" u="none" strike="noStrike" cap="none" dirty="0">
                <a:solidFill>
                  <a:schemeClr val="lt1"/>
                </a:solidFill>
                <a:latin typeface="Times New Roman"/>
                <a:ea typeface="Times New Roman"/>
                <a:cs typeface="Times New Roman"/>
                <a:sym typeface="Times New Roman"/>
              </a:rPr>
              <a:t>MÁY TÍNH</a:t>
            </a:r>
            <a:endParaRPr sz="3000" b="1" i="0" u="none" strike="noStrike" cap="none" dirty="0">
              <a:solidFill>
                <a:schemeClr val="lt1"/>
              </a:solidFill>
              <a:latin typeface="Times New Roman"/>
              <a:ea typeface="Times New Roman"/>
              <a:cs typeface="Times New Roman"/>
              <a:sym typeface="Times New Roman"/>
            </a:endParaRPr>
          </a:p>
        </p:txBody>
      </p:sp>
      <p:pic>
        <p:nvPicPr>
          <p:cNvPr id="6" name="Google Shape;152;p19"/>
          <p:cNvPicPr preferRelativeResize="0"/>
          <p:nvPr/>
        </p:nvPicPr>
        <p:blipFill rotWithShape="1">
          <a:blip r:embed="rId4">
            <a:alphaModFix/>
          </a:blip>
          <a:srcRect/>
          <a:stretch/>
        </p:blipFill>
        <p:spPr>
          <a:xfrm>
            <a:off x="4191000" y="3962400"/>
            <a:ext cx="3851909" cy="2419350"/>
          </a:xfrm>
          <a:prstGeom prst="rect">
            <a:avLst/>
          </a:prstGeom>
          <a:noFill/>
          <a:ln>
            <a:noFill/>
          </a:ln>
        </p:spPr>
      </p:pic>
      <p:sp>
        <p:nvSpPr>
          <p:cNvPr id="7" name="Google Shape;151;p19"/>
          <p:cNvSpPr txBox="1">
            <a:spLocks/>
          </p:cNvSpPr>
          <p:nvPr/>
        </p:nvSpPr>
        <p:spPr>
          <a:xfrm>
            <a:off x="-19596" y="-157162"/>
            <a:ext cx="12039599" cy="84296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0000"/>
              </a:buClr>
              <a:buSzPct val="100000"/>
              <a:buFont typeface="Times New Roman"/>
              <a:buNone/>
            </a:pPr>
            <a:r>
              <a:rPr lang="en-US" sz="3600" b="1" dirty="0" smtClean="0">
                <a:solidFill>
                  <a:srgbClr val="FF0000"/>
                </a:solidFill>
                <a:latin typeface="Times New Roman"/>
                <a:ea typeface="Times New Roman"/>
                <a:cs typeface="Times New Roman"/>
                <a:sym typeface="Times New Roman"/>
              </a:rPr>
              <a:t>CHỦ ĐỀ 2. MẠNG MÁY TÍNH VÀ INTERNET</a:t>
            </a:r>
            <a:endParaRPr lang="en-US" sz="3600" dirty="0">
              <a:solidFill>
                <a:srgbClr val="FF0000"/>
              </a:solidFill>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3">
            <a:alphaModFix/>
          </a:blip>
          <a:srcRect/>
          <a:stretch/>
        </p:blipFill>
        <p:spPr>
          <a:xfrm>
            <a:off x="1447800" y="48491"/>
            <a:ext cx="9050157" cy="6858000"/>
          </a:xfrm>
          <a:prstGeom prst="rect">
            <a:avLst/>
          </a:prstGeom>
          <a:noFill/>
          <a:ln>
            <a:noFill/>
          </a:ln>
        </p:spPr>
      </p:pic>
      <p:sp>
        <p:nvSpPr>
          <p:cNvPr id="99" name="Google Shape;99;p14"/>
          <p:cNvSpPr txBox="1"/>
          <p:nvPr/>
        </p:nvSpPr>
        <p:spPr>
          <a:xfrm>
            <a:off x="3581400" y="1981200"/>
            <a:ext cx="4572000" cy="460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dirty="0">
                <a:solidFill>
                  <a:srgbClr val="7030A0"/>
                </a:solidFill>
                <a:latin typeface="Times New Roman"/>
                <a:ea typeface="Times New Roman"/>
                <a:cs typeface="Times New Roman"/>
                <a:sym typeface="Times New Roman"/>
              </a:rPr>
              <a:t>MỤC TIÊU CỦA BÀI HỌC</a:t>
            </a:r>
            <a:endParaRPr dirty="0">
              <a:solidFill>
                <a:srgbClr val="7030A0"/>
              </a:solidFill>
            </a:endParaRPr>
          </a:p>
        </p:txBody>
      </p:sp>
      <p:sp>
        <p:nvSpPr>
          <p:cNvPr id="100" name="Google Shape;100;p14"/>
          <p:cNvSpPr txBox="1"/>
          <p:nvPr/>
        </p:nvSpPr>
        <p:spPr>
          <a:xfrm>
            <a:off x="2895600" y="2181840"/>
            <a:ext cx="6584481" cy="2438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b="0" i="0" u="none" strike="noStrike" cap="none" dirty="0" err="1">
                <a:solidFill>
                  <a:srgbClr val="00B050"/>
                </a:solidFill>
                <a:latin typeface="Calibri"/>
                <a:ea typeface="Calibri"/>
                <a:cs typeface="Calibri"/>
                <a:sym typeface="Calibri"/>
              </a:rPr>
              <a:t>Sau</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bài</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học</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này</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học</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sinh</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sẽ</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có</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được</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kiến</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thức</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về</a:t>
            </a:r>
            <a:r>
              <a:rPr lang="en-US" sz="2500" b="0" i="0" u="none" strike="noStrike" cap="none" dirty="0">
                <a:solidFill>
                  <a:srgbClr val="00B050"/>
                </a:solidFill>
                <a:latin typeface="Calibri"/>
                <a:ea typeface="Calibri"/>
                <a:cs typeface="Calibri"/>
                <a:sym typeface="Calibri"/>
              </a:rPr>
              <a:t>: </a:t>
            </a:r>
            <a:endParaRPr sz="2500" b="0" i="0" u="sng" strike="noStrike" cap="none" dirty="0">
              <a:solidFill>
                <a:srgbClr val="00B05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500"/>
              <a:buFont typeface="Arial"/>
              <a:buNone/>
            </a:pP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Mạng</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máy</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tính</a:t>
            </a:r>
            <a:endParaRPr sz="2500" b="0" i="0" u="sng" strike="noStrike" cap="none" dirty="0">
              <a:solidFill>
                <a:srgbClr val="00B05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500"/>
              <a:buFont typeface="Arial"/>
              <a:buNone/>
            </a:pP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Lợi</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ích</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từ</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mạng</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máy</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tính</a:t>
            </a:r>
            <a:endParaRPr sz="2500" b="0" i="0" u="sng" strike="noStrike" cap="none" dirty="0">
              <a:solidFill>
                <a:srgbClr val="00B05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500"/>
              <a:buFont typeface="Arial"/>
              <a:buNone/>
            </a:pP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Các</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thành</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phần</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chính</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của</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mạng</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máy</a:t>
            </a:r>
            <a:r>
              <a:rPr lang="en-US" sz="2500" b="0" i="0" u="none" strike="noStrike" cap="none" dirty="0">
                <a:solidFill>
                  <a:srgbClr val="00B050"/>
                </a:solidFill>
                <a:latin typeface="Calibri"/>
                <a:ea typeface="Calibri"/>
                <a:cs typeface="Calibri"/>
                <a:sym typeface="Calibri"/>
              </a:rPr>
              <a:t> </a:t>
            </a:r>
            <a:r>
              <a:rPr lang="en-US" sz="2500" b="0" i="0" u="none" strike="noStrike" cap="none" dirty="0" err="1">
                <a:solidFill>
                  <a:srgbClr val="00B050"/>
                </a:solidFill>
                <a:latin typeface="Calibri"/>
                <a:ea typeface="Calibri"/>
                <a:cs typeface="Calibri"/>
                <a:sym typeface="Calibri"/>
              </a:rPr>
              <a:t>tính</a:t>
            </a:r>
            <a:endParaRPr sz="2500" b="0" i="0" u="sng" strike="noStrike" cap="none" dirty="0">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p:tgtEl>
                                          <p:spTgt spid="9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Mạng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máy</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tính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là</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gì</a:t>
            </a:r>
            <a:r>
              <a:rPr lang="en-US" sz="3200" b="1" dirty="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eaLnBrk="1" hangingPunct="1"/>
            <a:endParaRPr lang="en-US" sz="2400" dirty="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lưới</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điện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đường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sắt</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ống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nước</a:t>
            </a:r>
            <a:r>
              <a:rPr lang="en-US" sz="2500" i="1" dirty="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theo</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một</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smtClean="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hai</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Đặc</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điểm</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của</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các</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lưới</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này</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luôn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sự</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kết</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nối</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chia </a:t>
            </a:r>
            <a:r>
              <a:rPr lang="en-US" sz="2500" i="1" dirty="0" err="1" smtClean="0">
                <a:solidFill>
                  <a:srgbClr val="002060"/>
                </a:solidFill>
                <a:latin typeface="Times New Roman" pitchFamily="18" charset="0"/>
                <a:cs typeface="Times New Roman" pitchFamily="18" charset="0"/>
              </a:rPr>
              <a:t>sẻ</a:t>
            </a:r>
            <a:r>
              <a:rPr lang="en-US" sz="2500" i="1" dirty="0" smtClean="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7700524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994535114"/>
              </p:ext>
            </p:extLst>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smtClean="0">
                          <a:solidFill>
                            <a:srgbClr val="FF0000"/>
                          </a:solidFill>
                          <a:effectLst/>
                          <a:latin typeface="Times New Roman" panose="02020603050405020304" pitchFamily="18" charset="0"/>
                          <a:ea typeface="+mn-ea"/>
                          <a:cs typeface="Times New Roman" panose="02020603050405020304" pitchFamily="18" charset="0"/>
                        </a:rPr>
                        <a:t>máy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chia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công</a:t>
                      </a:r>
                      <a:r>
                        <a:rPr lang="fr-FR" sz="230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baseline="0" dirty="0" err="1" smtClean="0">
                          <a:solidFill>
                            <a:srgbClr val="FF0000"/>
                          </a:solidFill>
                          <a:effectLst/>
                          <a:latin typeface="Times New Roman" panose="02020603050405020304" pitchFamily="18" charset="0"/>
                          <a:ea typeface="+mn-ea"/>
                          <a:cs typeface="Times New Roman" panose="02020603050405020304" pitchFamily="18" charset="0"/>
                        </a:rPr>
                        <a:t>cụ</a:t>
                      </a:r>
                      <a:r>
                        <a:rPr lang="fr-FR" sz="230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baseline="0" dirty="0" err="1" smtClean="0">
                          <a:solidFill>
                            <a:srgbClr val="FF0000"/>
                          </a:solidFill>
                          <a:effectLst/>
                          <a:latin typeface="Times New Roman" panose="02020603050405020304" pitchFamily="18" charset="0"/>
                          <a:ea typeface="+mn-ea"/>
                          <a:cs typeface="Times New Roman" panose="02020603050405020304" pitchFamily="18" charset="0"/>
                        </a:rPr>
                        <a:t>trao</a:t>
                      </a:r>
                      <a:r>
                        <a:rPr lang="fr-FR" sz="230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baseline="0" dirty="0" err="1" smtClean="0">
                          <a:solidFill>
                            <a:srgbClr val="FF0000"/>
                          </a:solidFill>
                          <a:effectLst/>
                          <a:latin typeface="Times New Roman" panose="02020603050405020304" pitchFamily="18" charset="0"/>
                          <a:ea typeface="+mn-ea"/>
                          <a:cs typeface="Times New Roman" panose="02020603050405020304" pitchFamily="18" charset="0"/>
                        </a:rPr>
                        <a:t>đổi</a:t>
                      </a:r>
                      <a:r>
                        <a:rPr lang="fr-FR" sz="230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qua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Hai hay </a:t>
            </a:r>
            <a:r>
              <a:rPr lang="en-US" sz="2500" i="1" dirty="0" err="1">
                <a:latin typeface="Times New Roman" pitchFamily="18" charset="0"/>
                <a:cs typeface="Times New Roman" pitchFamily="18" charset="0"/>
              </a:rPr>
              <a:t>nhiều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được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nối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truyền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thông</a:t>
            </a:r>
            <a:r>
              <a:rPr lang="en-US" sz="2500" i="1" dirty="0">
                <a:latin typeface="Times New Roman" pitchFamily="18" charset="0"/>
                <a:cs typeface="Times New Roman" pitchFamily="18" charset="0"/>
              </a:rPr>
              <a:t> tin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nhau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tạo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thành</a:t>
            </a:r>
            <a:r>
              <a:rPr lang="en-US" sz="2500" i="1" dirty="0">
                <a:latin typeface="Times New Roman" pitchFamily="18" charset="0"/>
                <a:cs typeface="Times New Roman" pitchFamily="18" charset="0"/>
              </a:rPr>
              <a:t> 1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a:t>
            </a:r>
            <a:endParaRPr lang="en-US" sz="2500" u="sng" dirty="0">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a:t>
            </a:r>
            <a:r>
              <a:rPr lang="en-US" sz="2500" i="1" dirty="0" err="1">
                <a:latin typeface="Times New Roman" pitchFamily="18" charset="0"/>
                <a:cs typeface="Times New Roman" pitchFamily="18" charset="0"/>
              </a:rPr>
              <a:t>Một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lợi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ích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lưới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nói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chung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phép</a:t>
            </a:r>
            <a:r>
              <a:rPr lang="en-US" sz="2500" i="1" dirty="0">
                <a:latin typeface="Times New Roman" pitchFamily="18" charset="0"/>
                <a:cs typeface="Times New Roman" pitchFamily="18" charset="0"/>
              </a:rPr>
              <a:t> chia </a:t>
            </a:r>
            <a:r>
              <a:rPr lang="en-US" sz="2500" i="1" dirty="0" err="1">
                <a:latin typeface="Times New Roman" pitchFamily="18" charset="0"/>
                <a:cs typeface="Times New Roman" pitchFamily="18" charset="0"/>
              </a:rPr>
              <a:t>sẻ</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tài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giữa</a:t>
            </a:r>
            <a:r>
              <a:rPr lang="en-US" sz="2500" i="1" dirty="0">
                <a:latin typeface="Times New Roman" pitchFamily="18" charset="0"/>
                <a:cs typeface="Times New Roman" pitchFamily="18" charset="0"/>
              </a:rPr>
              <a:t>      con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giữa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những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vùng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địa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nhau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kiệm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gian</a:t>
            </a:r>
            <a:r>
              <a:rPr lang="en-US" sz="2500" i="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a:t>
            </a:r>
            <a:r>
              <a:rPr lang="fr-FR" sz="2500" i="1" dirty="0" err="1">
                <a:latin typeface="Times New Roman" pitchFamily="18" charset="0"/>
                <a:cs typeface="Times New Roman" pitchFamily="18" charset="0"/>
              </a:rPr>
              <a:t>Trao</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đổi</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tài</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liệu</a:t>
            </a:r>
            <a:r>
              <a:rPr lang="fr-FR" sz="2500" i="1" dirty="0">
                <a:latin typeface="Times New Roman" pitchFamily="18" charset="0"/>
                <a:cs typeface="Times New Roman" pitchFamily="18" charset="0"/>
              </a:rPr>
              <a:t> qua mail ; </a:t>
            </a:r>
            <a:r>
              <a:rPr lang="fr-FR" sz="2500" i="1" dirty="0" err="1">
                <a:latin typeface="Times New Roman" pitchFamily="18" charset="0"/>
                <a:cs typeface="Times New Roman" pitchFamily="18" charset="0"/>
              </a:rPr>
              <a:t>trò</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chuyện</a:t>
            </a:r>
            <a:r>
              <a:rPr lang="fr-FR" sz="2500" i="1" dirty="0">
                <a:latin typeface="Times New Roman" pitchFamily="18" charset="0"/>
                <a:cs typeface="Times New Roman" pitchFamily="18" charset="0"/>
              </a:rPr>
              <a:t> qua </a:t>
            </a:r>
            <a:r>
              <a:rPr lang="fr-FR" sz="2500" i="1" dirty="0" err="1">
                <a:latin typeface="Times New Roman" pitchFamily="18" charset="0"/>
                <a:cs typeface="Times New Roman" pitchFamily="18" charset="0"/>
              </a:rPr>
              <a:t>zalo</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facebook</a:t>
            </a:r>
            <a:r>
              <a:rPr lang="fr-FR" sz="2500" i="1" dirty="0">
                <a:latin typeface="Times New Roman" pitchFamily="18" charset="0"/>
                <a:cs typeface="Times New Roman" pitchFamily="18" charset="0"/>
              </a:rPr>
              <a:t>,…</a:t>
            </a:r>
            <a:endParaRPr lang="en-US" sz="2500" u="sng" dirty="0">
              <a:latin typeface="Times New Roman" pitchFamily="18" charset="0"/>
              <a:cs typeface="Times New Roman" pitchFamily="18" charset="0"/>
            </a:endParaRPr>
          </a:p>
        </p:txBody>
      </p:sp>
    </p:spTree>
    <p:extLst>
      <p:ext uri="{BB962C8B-B14F-4D97-AF65-F5344CB8AC3E}">
        <p14:creationId xmlns:p14="http://schemas.microsoft.com/office/powerpoint/2010/main" val="18564726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p:nvPr/>
        </p:nvSpPr>
        <p:spPr>
          <a:xfrm>
            <a:off x="1447800" y="762000"/>
            <a:ext cx="4331635"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CC"/>
              </a:buClr>
              <a:buSzPts val="3200"/>
              <a:buFont typeface="Arial"/>
              <a:buNone/>
            </a:pPr>
            <a:r>
              <a:rPr lang="en-US" sz="3200" b="1" dirty="0">
                <a:solidFill>
                  <a:srgbClr val="6600CC"/>
                </a:solidFill>
                <a:latin typeface="Times New Roman"/>
                <a:ea typeface="Times New Roman"/>
                <a:cs typeface="Times New Roman"/>
                <a:sym typeface="Times New Roman"/>
              </a:rPr>
              <a:t>1. </a:t>
            </a:r>
            <a:r>
              <a:rPr lang="en-US" sz="3200" b="1" dirty="0" err="1">
                <a:solidFill>
                  <a:srgbClr val="6600CC"/>
                </a:solidFill>
                <a:latin typeface="Times New Roman"/>
                <a:ea typeface="Times New Roman"/>
                <a:cs typeface="Times New Roman"/>
                <a:sym typeface="Times New Roman"/>
              </a:rPr>
              <a:t>Mạng</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máy</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tính</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là</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gì</a:t>
            </a:r>
            <a:r>
              <a:rPr lang="en-US" sz="3200" b="1" dirty="0">
                <a:solidFill>
                  <a:srgbClr val="6600CC"/>
                </a:solidFill>
                <a:latin typeface="Times New Roman"/>
                <a:ea typeface="Times New Roman"/>
                <a:cs typeface="Times New Roman"/>
                <a:sym typeface="Times New Roman"/>
              </a:rPr>
              <a:t>?</a:t>
            </a:r>
            <a:endParaRPr sz="3200" b="1" dirty="0">
              <a:solidFill>
                <a:srgbClr val="6600CC"/>
              </a:solidFill>
              <a:latin typeface="Times New Roman"/>
              <a:ea typeface="Times New Roman"/>
              <a:cs typeface="Times New Roman"/>
              <a:sym typeface="Times New Roman"/>
            </a:endParaRPr>
          </a:p>
        </p:txBody>
      </p:sp>
      <p:sp>
        <p:nvSpPr>
          <p:cNvPr id="251" name="Google Shape;251;p32"/>
          <p:cNvSpPr txBox="1"/>
          <p:nvPr/>
        </p:nvSpPr>
        <p:spPr>
          <a:xfrm>
            <a:off x="1447800" y="1484293"/>
            <a:ext cx="10439400"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smtClean="0">
                <a:solidFill>
                  <a:srgbClr val="6600CC"/>
                </a:solidFill>
                <a:latin typeface="Times New Roman"/>
                <a:ea typeface="Times New Roman"/>
                <a:cs typeface="Times New Roman"/>
                <a:sym typeface="Times New Roman"/>
              </a:rPr>
              <a:t>*</a:t>
            </a:r>
            <a:r>
              <a:rPr lang="en-US" sz="2800" b="1" dirty="0" err="1" smtClean="0">
                <a:solidFill>
                  <a:srgbClr val="6600CC"/>
                </a:solidFill>
                <a:latin typeface="Times New Roman"/>
                <a:ea typeface="Times New Roman"/>
                <a:cs typeface="Times New Roman"/>
                <a:sym typeface="Times New Roman"/>
              </a:rPr>
              <a:t>Mạng</a:t>
            </a:r>
            <a:r>
              <a:rPr lang="en-US" sz="2800" b="1" dirty="0" smtClean="0">
                <a:solidFill>
                  <a:srgbClr val="6600CC"/>
                </a:solidFill>
                <a:latin typeface="Times New Roman"/>
                <a:ea typeface="Times New Roman"/>
                <a:cs typeface="Times New Roman"/>
                <a:sym typeface="Times New Roman"/>
              </a:rPr>
              <a:t> </a:t>
            </a:r>
            <a:r>
              <a:rPr lang="en-US" sz="2800" b="1" dirty="0" err="1">
                <a:solidFill>
                  <a:srgbClr val="6600CC"/>
                </a:solidFill>
                <a:latin typeface="Times New Roman"/>
                <a:ea typeface="Times New Roman"/>
                <a:cs typeface="Times New Roman"/>
                <a:sym typeface="Times New Roman"/>
              </a:rPr>
              <a:t>máy</a:t>
            </a:r>
            <a:r>
              <a:rPr lang="en-US" sz="2800" b="1" dirty="0">
                <a:solidFill>
                  <a:srgbClr val="6600CC"/>
                </a:solidFill>
                <a:latin typeface="Times New Roman"/>
                <a:ea typeface="Times New Roman"/>
                <a:cs typeface="Times New Roman"/>
                <a:sym typeface="Times New Roman"/>
              </a:rPr>
              <a:t> </a:t>
            </a:r>
            <a:r>
              <a:rPr lang="en-US" sz="2800" b="1" dirty="0" err="1">
                <a:solidFill>
                  <a:srgbClr val="6600CC"/>
                </a:solidFill>
                <a:latin typeface="Times New Roman"/>
                <a:ea typeface="Times New Roman"/>
                <a:cs typeface="Times New Roman"/>
                <a:sym typeface="Times New Roman"/>
              </a:rPr>
              <a:t>tính</a:t>
            </a:r>
            <a:r>
              <a:rPr lang="en-US" sz="2800" b="1" dirty="0">
                <a:solidFill>
                  <a:srgbClr val="6600CC"/>
                </a:solidFill>
                <a:latin typeface="Times New Roman"/>
                <a:ea typeface="Times New Roman"/>
                <a:cs typeface="Times New Roman"/>
                <a:sym typeface="Times New Roman"/>
              </a:rPr>
              <a:t>:</a:t>
            </a:r>
            <a:r>
              <a:rPr lang="en-US" sz="2800" b="1" dirty="0">
                <a:solidFill>
                  <a:schemeClr val="dk1"/>
                </a:solidFill>
                <a:latin typeface="Times New Roman"/>
                <a:ea typeface="Times New Roman"/>
                <a:cs typeface="Times New Roman"/>
                <a:sym typeface="Times New Roman"/>
              </a:rPr>
              <a:t> </a:t>
            </a:r>
            <a:r>
              <a:rPr lang="en-US" sz="2800" dirty="0">
                <a:solidFill>
                  <a:schemeClr val="dk1"/>
                </a:solidFill>
                <a:latin typeface="Times New Roman"/>
                <a:ea typeface="Times New Roman"/>
                <a:cs typeface="Times New Roman"/>
                <a:sym typeface="Times New Roman"/>
              </a:rPr>
              <a:t>Hai hay </a:t>
            </a:r>
            <a:r>
              <a:rPr lang="en-US" sz="2800" dirty="0" err="1">
                <a:solidFill>
                  <a:schemeClr val="dk1"/>
                </a:solidFill>
                <a:latin typeface="Times New Roman"/>
                <a:ea typeface="Times New Roman"/>
                <a:cs typeface="Times New Roman"/>
                <a:sym typeface="Times New Roman"/>
              </a:rPr>
              <a:t>nhiều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máy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tính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và</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thiết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bị</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được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nối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để</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truyền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thông</a:t>
            </a:r>
            <a:r>
              <a:rPr lang="en-US" sz="2800" dirty="0">
                <a:solidFill>
                  <a:schemeClr val="dk1"/>
                </a:solidFill>
                <a:latin typeface="Times New Roman"/>
                <a:ea typeface="Times New Roman"/>
                <a:cs typeface="Times New Roman"/>
                <a:sym typeface="Times New Roman"/>
              </a:rPr>
              <a:t> tin </a:t>
            </a:r>
            <a:r>
              <a:rPr lang="en-US" sz="2800" dirty="0" err="1">
                <a:solidFill>
                  <a:schemeClr val="dk1"/>
                </a:solidFill>
                <a:latin typeface="Times New Roman"/>
                <a:ea typeface="Times New Roman"/>
                <a:cs typeface="Times New Roman"/>
                <a:sym typeface="Times New Roman"/>
              </a:rPr>
              <a:t>cho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nhau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tạo</a:t>
            </a:r>
            <a:r>
              <a:rPr lang="en-US" sz="2800" dirty="0">
                <a:solidFill>
                  <a:schemeClr val="dk1"/>
                </a:solidFill>
                <a:latin typeface="Times New Roman"/>
                <a:ea typeface="Times New Roman"/>
                <a:cs typeface="Times New Roman"/>
                <a:sym typeface="Times New Roman"/>
              </a:rPr>
              <a:t> </a:t>
            </a:r>
            <a:r>
              <a:rPr lang="en-US" sz="2800" dirty="0" err="1" smtClean="0">
                <a:solidFill>
                  <a:schemeClr val="dk1"/>
                </a:solidFill>
                <a:latin typeface="Times New Roman"/>
                <a:ea typeface="Times New Roman"/>
                <a:cs typeface="Times New Roman"/>
                <a:sym typeface="Times New Roman"/>
              </a:rPr>
              <a:t>thành</a:t>
            </a:r>
            <a:r>
              <a:rPr lang="en-US" sz="2800" dirty="0" smtClean="0">
                <a:solidFill>
                  <a:schemeClr val="dk1"/>
                </a:solidFill>
                <a:latin typeface="Times New Roman"/>
                <a:ea typeface="Times New Roman"/>
                <a:cs typeface="Times New Roman"/>
                <a:sym typeface="Times New Roman"/>
              </a:rPr>
              <a:t>.</a:t>
            </a:r>
            <a:endParaRPr sz="2800" dirty="0">
              <a:solidFill>
                <a:schemeClr val="dk1"/>
              </a:solidFill>
              <a:latin typeface="Times New Roman"/>
              <a:ea typeface="Times New Roman"/>
              <a:cs typeface="Times New Roman"/>
              <a:sym typeface="Times New Roman"/>
            </a:endParaRPr>
          </a:p>
        </p:txBody>
      </p:sp>
      <p:sp>
        <p:nvSpPr>
          <p:cNvPr id="253" name="Google Shape;253;p32"/>
          <p:cNvSpPr/>
          <p:nvPr/>
        </p:nvSpPr>
        <p:spPr>
          <a:xfrm>
            <a:off x="1447800" y="2575878"/>
            <a:ext cx="52578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smtClean="0">
                <a:solidFill>
                  <a:srgbClr val="6600CC"/>
                </a:solidFill>
                <a:latin typeface="Times New Roman"/>
                <a:ea typeface="Times New Roman"/>
                <a:cs typeface="Times New Roman"/>
                <a:sym typeface="Times New Roman"/>
              </a:rPr>
              <a:t>*</a:t>
            </a:r>
            <a:r>
              <a:rPr lang="en-US" sz="2800" b="1" dirty="0" err="1" smtClean="0">
                <a:solidFill>
                  <a:srgbClr val="6600CC"/>
                </a:solidFill>
                <a:latin typeface="Times New Roman"/>
                <a:ea typeface="Times New Roman"/>
                <a:cs typeface="Times New Roman"/>
                <a:sym typeface="Times New Roman"/>
              </a:rPr>
              <a:t>Lợi</a:t>
            </a:r>
            <a:r>
              <a:rPr lang="en-US" sz="2800" b="1" dirty="0" smtClean="0">
                <a:solidFill>
                  <a:srgbClr val="6600CC"/>
                </a:solidFill>
                <a:latin typeface="Times New Roman"/>
                <a:ea typeface="Times New Roman"/>
                <a:cs typeface="Times New Roman"/>
                <a:sym typeface="Times New Roman"/>
              </a:rPr>
              <a:t> </a:t>
            </a:r>
            <a:r>
              <a:rPr lang="en-US" sz="2800" b="1" dirty="0" err="1">
                <a:solidFill>
                  <a:srgbClr val="6600CC"/>
                </a:solidFill>
                <a:latin typeface="Times New Roman"/>
                <a:ea typeface="Times New Roman"/>
                <a:cs typeface="Times New Roman"/>
                <a:sym typeface="Times New Roman"/>
              </a:rPr>
              <a:t>ích</a:t>
            </a:r>
            <a:r>
              <a:rPr lang="en-US" sz="2800" b="1" dirty="0">
                <a:solidFill>
                  <a:srgbClr val="6600CC"/>
                </a:solidFill>
                <a:latin typeface="Times New Roman"/>
                <a:ea typeface="Times New Roman"/>
                <a:cs typeface="Times New Roman"/>
                <a:sym typeface="Times New Roman"/>
              </a:rPr>
              <a:t>  </a:t>
            </a:r>
            <a:r>
              <a:rPr lang="en-US" sz="2800" b="1" dirty="0" err="1">
                <a:solidFill>
                  <a:srgbClr val="6600CC"/>
                </a:solidFill>
                <a:latin typeface="Times New Roman"/>
                <a:ea typeface="Times New Roman"/>
                <a:cs typeface="Times New Roman"/>
                <a:sym typeface="Times New Roman"/>
              </a:rPr>
              <a:t>của</a:t>
            </a:r>
            <a:r>
              <a:rPr lang="en-US" sz="2800" b="1" dirty="0">
                <a:solidFill>
                  <a:srgbClr val="6600CC"/>
                </a:solidFill>
                <a:latin typeface="Times New Roman"/>
                <a:ea typeface="Times New Roman"/>
                <a:cs typeface="Times New Roman"/>
                <a:sym typeface="Times New Roman"/>
              </a:rPr>
              <a:t>  </a:t>
            </a:r>
            <a:r>
              <a:rPr lang="en-US" sz="2800" b="1" dirty="0" err="1">
                <a:solidFill>
                  <a:srgbClr val="6600CC"/>
                </a:solidFill>
                <a:latin typeface="Times New Roman"/>
                <a:ea typeface="Times New Roman"/>
                <a:cs typeface="Times New Roman"/>
                <a:sym typeface="Times New Roman"/>
              </a:rPr>
              <a:t>mạng</a:t>
            </a:r>
            <a:r>
              <a:rPr lang="en-US" sz="2800" b="1" dirty="0">
                <a:solidFill>
                  <a:srgbClr val="6600CC"/>
                </a:solidFill>
                <a:latin typeface="Times New Roman"/>
                <a:ea typeface="Times New Roman"/>
                <a:cs typeface="Times New Roman"/>
                <a:sym typeface="Times New Roman"/>
              </a:rPr>
              <a:t> </a:t>
            </a:r>
            <a:r>
              <a:rPr lang="en-US" sz="2800" b="1" dirty="0" err="1">
                <a:solidFill>
                  <a:srgbClr val="6600CC"/>
                </a:solidFill>
                <a:latin typeface="Times New Roman"/>
                <a:ea typeface="Times New Roman"/>
                <a:cs typeface="Times New Roman"/>
                <a:sym typeface="Times New Roman"/>
              </a:rPr>
              <a:t>máy</a:t>
            </a:r>
            <a:r>
              <a:rPr lang="en-US" sz="2800" b="1" dirty="0">
                <a:solidFill>
                  <a:srgbClr val="6600CC"/>
                </a:solidFill>
                <a:latin typeface="Times New Roman"/>
                <a:ea typeface="Times New Roman"/>
                <a:cs typeface="Times New Roman"/>
                <a:sym typeface="Times New Roman"/>
              </a:rPr>
              <a:t> </a:t>
            </a:r>
            <a:r>
              <a:rPr lang="en-US" sz="2800" b="1" dirty="0" err="1">
                <a:solidFill>
                  <a:srgbClr val="6600CC"/>
                </a:solidFill>
                <a:latin typeface="Times New Roman"/>
                <a:ea typeface="Times New Roman"/>
                <a:cs typeface="Times New Roman"/>
                <a:sym typeface="Times New Roman"/>
              </a:rPr>
              <a:t>tính</a:t>
            </a:r>
            <a:r>
              <a:rPr lang="en-US" sz="2800" b="1" dirty="0">
                <a:solidFill>
                  <a:srgbClr val="6600CC"/>
                </a:solidFill>
                <a:latin typeface="Times New Roman"/>
                <a:ea typeface="Times New Roman"/>
                <a:cs typeface="Times New Roman"/>
                <a:sym typeface="Times New Roman"/>
              </a:rPr>
              <a:t>:</a:t>
            </a:r>
            <a:endParaRPr sz="2800" b="1" dirty="0">
              <a:solidFill>
                <a:schemeClr val="dk1"/>
              </a:solidFill>
              <a:latin typeface="Corbel"/>
              <a:ea typeface="Corbel"/>
              <a:cs typeface="Corbel"/>
              <a:sym typeface="Corbel"/>
            </a:endParaRPr>
          </a:p>
        </p:txBody>
      </p:sp>
      <p:sp>
        <p:nvSpPr>
          <p:cNvPr id="254" name="Google Shape;254;p32"/>
          <p:cNvSpPr txBox="1"/>
          <p:nvPr/>
        </p:nvSpPr>
        <p:spPr>
          <a:xfrm>
            <a:off x="1524000" y="2957207"/>
            <a:ext cx="4953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Liên</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lạc</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với</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nhau</a:t>
            </a:r>
            <a:endParaRPr dirty="0">
              <a:solidFill>
                <a:srgbClr val="002060"/>
              </a:solidFill>
            </a:endParaRPr>
          </a:p>
          <a:p>
            <a:pPr marL="0" marR="0" lvl="0" indent="0" algn="l" rtl="0">
              <a:lnSpc>
                <a:spcPct val="150000"/>
              </a:lnSpc>
              <a:spcBef>
                <a:spcPts val="0"/>
              </a:spcBef>
              <a:spcAft>
                <a:spcPts val="0"/>
              </a:spcAft>
              <a:buNone/>
            </a:pP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Trao</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đổi</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thông</a:t>
            </a:r>
            <a:r>
              <a:rPr lang="en-US" sz="2800" dirty="0">
                <a:solidFill>
                  <a:srgbClr val="002060"/>
                </a:solidFill>
                <a:latin typeface="Times New Roman"/>
                <a:ea typeface="Times New Roman"/>
                <a:cs typeface="Times New Roman"/>
                <a:sym typeface="Times New Roman"/>
              </a:rPr>
              <a:t> tin</a:t>
            </a:r>
            <a:endParaRPr dirty="0">
              <a:solidFill>
                <a:srgbClr val="002060"/>
              </a:solidFill>
            </a:endParaRPr>
          </a:p>
          <a:p>
            <a:pPr marL="0" marR="0" lvl="0" indent="0" algn="l" rtl="0">
              <a:lnSpc>
                <a:spcPct val="150000"/>
              </a:lnSpc>
              <a:spcBef>
                <a:spcPts val="0"/>
              </a:spcBef>
              <a:spcAft>
                <a:spcPts val="0"/>
              </a:spcAft>
              <a:buNone/>
            </a:pPr>
            <a:r>
              <a:rPr lang="en-US" sz="2800" dirty="0">
                <a:solidFill>
                  <a:srgbClr val="002060"/>
                </a:solidFill>
                <a:latin typeface="Times New Roman"/>
                <a:ea typeface="Times New Roman"/>
                <a:cs typeface="Times New Roman"/>
                <a:sym typeface="Times New Roman"/>
              </a:rPr>
              <a:t>- Chia </a:t>
            </a:r>
            <a:r>
              <a:rPr lang="en-US" sz="2800" dirty="0" err="1">
                <a:solidFill>
                  <a:srgbClr val="002060"/>
                </a:solidFill>
                <a:latin typeface="Times New Roman"/>
                <a:ea typeface="Times New Roman"/>
                <a:cs typeface="Times New Roman"/>
                <a:sym typeface="Times New Roman"/>
              </a:rPr>
              <a:t>sẻ</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dữ</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liệu</a:t>
            </a:r>
            <a:endParaRPr dirty="0">
              <a:solidFill>
                <a:srgbClr val="002060"/>
              </a:solidFill>
            </a:endParaRPr>
          </a:p>
          <a:p>
            <a:pPr marL="0" marR="0" lvl="0" indent="0" algn="l" rtl="0">
              <a:lnSpc>
                <a:spcPct val="150000"/>
              </a:lnSpc>
              <a:spcBef>
                <a:spcPts val="0"/>
              </a:spcBef>
              <a:spcAft>
                <a:spcPts val="0"/>
              </a:spcAft>
              <a:buNone/>
            </a:pP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Dùng</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chung</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các</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thiết</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bị</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mạng</a:t>
            </a:r>
            <a:endParaRPr dirty="0">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51" y="444787"/>
            <a:ext cx="1741958" cy="1008112"/>
          </a:xfrm>
          <a:prstGeom prst="rect">
            <a:avLst/>
          </a:prstGeom>
        </p:spPr>
      </p:pic>
      <p:sp>
        <p:nvSpPr>
          <p:cNvPr id="7" name="Google Shape;91;p13"/>
          <p:cNvSpPr/>
          <p:nvPr/>
        </p:nvSpPr>
        <p:spPr>
          <a:xfrm>
            <a:off x="1853906" y="5189"/>
            <a:ext cx="7848600" cy="4902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0"/>
              <a:buFont typeface="Arial"/>
              <a:buNone/>
            </a:pPr>
            <a:r>
              <a:rPr lang="en-US" sz="3000" b="1" dirty="0" smtClean="0">
                <a:solidFill>
                  <a:srgbClr val="FF0000"/>
                </a:solidFill>
                <a:latin typeface="Times New Roman"/>
                <a:ea typeface="Times New Roman"/>
                <a:cs typeface="Times New Roman"/>
                <a:sym typeface="Times New Roman"/>
              </a:rPr>
              <a:t>TIẾT </a:t>
            </a:r>
            <a:r>
              <a:rPr lang="en-US" sz="3000" b="1" dirty="0" smtClean="0">
                <a:solidFill>
                  <a:srgbClr val="FF0000"/>
                </a:solidFill>
                <a:latin typeface="Times New Roman"/>
                <a:ea typeface="Times New Roman"/>
                <a:cs typeface="Times New Roman"/>
                <a:sym typeface="Times New Roman"/>
              </a:rPr>
              <a:t>6. </a:t>
            </a:r>
            <a:r>
              <a:rPr lang="en-US" sz="3000" b="1" i="0" u="none" strike="noStrike" cap="none" dirty="0" smtClean="0">
                <a:solidFill>
                  <a:srgbClr val="FF0000"/>
                </a:solidFill>
                <a:latin typeface="Times New Roman"/>
                <a:ea typeface="Times New Roman"/>
                <a:cs typeface="Times New Roman"/>
                <a:sym typeface="Times New Roman"/>
              </a:rPr>
              <a:t>BÀI </a:t>
            </a:r>
            <a:r>
              <a:rPr lang="en-US" sz="3000" b="1" i="0" u="none" strike="noStrike" cap="none" dirty="0">
                <a:solidFill>
                  <a:srgbClr val="FF0000"/>
                </a:solidFill>
                <a:latin typeface="Times New Roman"/>
                <a:ea typeface="Times New Roman"/>
                <a:cs typeface="Times New Roman"/>
                <a:sym typeface="Times New Roman"/>
              </a:rPr>
              <a:t>4.  </a:t>
            </a:r>
            <a:r>
              <a:rPr lang="en-US" sz="3000" b="1" i="0" u="none" strike="noStrike" cap="none" dirty="0" smtClean="0">
                <a:solidFill>
                  <a:srgbClr val="FF0000"/>
                </a:solidFill>
                <a:latin typeface="Times New Roman"/>
                <a:ea typeface="Times New Roman"/>
                <a:cs typeface="Times New Roman"/>
                <a:sym typeface="Times New Roman"/>
              </a:rPr>
              <a:t>MẠNG </a:t>
            </a:r>
            <a:r>
              <a:rPr lang="en-US" sz="3000" b="1" i="0" u="none" strike="noStrike" cap="none" dirty="0">
                <a:solidFill>
                  <a:srgbClr val="FF0000"/>
                </a:solidFill>
                <a:latin typeface="Times New Roman"/>
                <a:ea typeface="Times New Roman"/>
                <a:cs typeface="Times New Roman"/>
                <a:sym typeface="Times New Roman"/>
              </a:rPr>
              <a:t>MÁY TÍNH</a:t>
            </a:r>
            <a:endParaRPr sz="3000" b="1" i="0" u="none" strike="noStrike" cap="none"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519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2000"/>
                                        <p:tgtEl>
                                          <p:spTgt spid="2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2000"/>
                                        <p:tgtEl>
                                          <p:spTgt spid="2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xEl>
                                              <p:pRg st="0" end="0"/>
                                            </p:txEl>
                                          </p:spTgt>
                                        </p:tgtEl>
                                        <p:attrNameLst>
                                          <p:attrName>style.visibility</p:attrName>
                                        </p:attrNameLst>
                                      </p:cBhvr>
                                      <p:to>
                                        <p:strVal val="visible"/>
                                      </p:to>
                                    </p:set>
                                    <p:animEffect transition="in" filter="fade">
                                      <p:cBhvr>
                                        <p:cTn id="22" dur="500"/>
                                        <p:tgtEl>
                                          <p:spTgt spid="2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xEl>
                                              <p:pRg st="1" end="1"/>
                                            </p:txEl>
                                          </p:spTgt>
                                        </p:tgtEl>
                                        <p:attrNameLst>
                                          <p:attrName>style.visibility</p:attrName>
                                        </p:attrNameLst>
                                      </p:cBhvr>
                                      <p:to>
                                        <p:strVal val="visible"/>
                                      </p:to>
                                    </p:set>
                                    <p:animEffect transition="in" filter="fade">
                                      <p:cBhvr>
                                        <p:cTn id="27" dur="500"/>
                                        <p:tgtEl>
                                          <p:spTgt spid="25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xEl>
                                              <p:pRg st="2" end="2"/>
                                            </p:txEl>
                                          </p:spTgt>
                                        </p:tgtEl>
                                        <p:attrNameLst>
                                          <p:attrName>style.visibility</p:attrName>
                                        </p:attrNameLst>
                                      </p:cBhvr>
                                      <p:to>
                                        <p:strVal val="visible"/>
                                      </p:to>
                                    </p:set>
                                    <p:animEffect transition="in" filter="fade">
                                      <p:cBhvr>
                                        <p:cTn id="32" dur="500"/>
                                        <p:tgtEl>
                                          <p:spTgt spid="25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4">
                                            <p:txEl>
                                              <p:pRg st="3" end="3"/>
                                            </p:txEl>
                                          </p:spTgt>
                                        </p:tgtEl>
                                        <p:attrNameLst>
                                          <p:attrName>style.visibility</p:attrName>
                                        </p:attrNameLst>
                                      </p:cBhvr>
                                      <p:to>
                                        <p:strVal val="visible"/>
                                      </p:to>
                                    </p:set>
                                    <p:animEffect transition="in" filter="fade">
                                      <p:cBhvr>
                                        <p:cTn id="37" dur="500"/>
                                        <p:tgtEl>
                                          <p:spTgt spid="2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ể tên các thiết bị đầu cuối trong mạng ở Hình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31102"/>
            <a:ext cx="10405188" cy="68268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295400"/>
            <a:ext cx="1143000" cy="2677656"/>
          </a:xfrm>
          <a:prstGeom prst="rect">
            <a:avLst/>
          </a:prstGeom>
        </p:spPr>
        <p:txBody>
          <a:bodyPr wrap="square">
            <a:spAutoFit/>
          </a:bodyPr>
          <a:lstStyle/>
          <a:p>
            <a:pPr algn="ctr" eaLnBrk="1" hangingPunct="1"/>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máy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tính</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3322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844550" y="685800"/>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2. </a:t>
            </a:r>
            <a:r>
              <a:rPr lang="en-US" sz="2800" b="1" dirty="0" err="1">
                <a:solidFill>
                  <a:srgbClr val="7030A0"/>
                </a:solidFill>
                <a:latin typeface="Times New Roman" pitchFamily="18" charset="0"/>
                <a:cs typeface="Times New Roman" pitchFamily="18" charset="0"/>
              </a:rPr>
              <a:t>Các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thành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phần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của</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máy</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tính</a:t>
            </a:r>
            <a:endParaRPr lang="en-US" sz="2800" dirty="0">
              <a:solidFill>
                <a:srgbClr val="7030A0"/>
              </a:solidFill>
              <a:latin typeface="Times New Roman" pitchFamily="18" charset="0"/>
              <a:cs typeface="Times New Roman" pitchFamily="18" charset="0"/>
            </a:endParaRPr>
          </a:p>
          <a:p>
            <a:pPr eaLnBrk="1" hangingPunct="1"/>
            <a:endParaRPr lang="en-US" sz="2000" dirty="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58469625"/>
              </p:ext>
            </p:extLst>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trang</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18 -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1066800" y="3048000"/>
            <a:ext cx="10837863" cy="52322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mạng</a:t>
            </a:r>
            <a:endParaRPr lang="en-US" sz="2000" dirty="0">
              <a:latin typeface="+mn-lt"/>
              <a:cs typeface="+mn-cs"/>
            </a:endParaRPr>
          </a:p>
        </p:txBody>
      </p:sp>
      <p:sp>
        <p:nvSpPr>
          <p:cNvPr id="8" name="Google Shape;91;p13"/>
          <p:cNvSpPr/>
          <p:nvPr/>
        </p:nvSpPr>
        <p:spPr>
          <a:xfrm>
            <a:off x="1853906" y="5189"/>
            <a:ext cx="7848600" cy="4902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0"/>
              <a:buFont typeface="Arial"/>
              <a:buNone/>
            </a:pPr>
            <a:r>
              <a:rPr lang="en-US" sz="3000" b="1" dirty="0" smtClean="0">
                <a:solidFill>
                  <a:srgbClr val="FF0000"/>
                </a:solidFill>
                <a:latin typeface="Times New Roman"/>
                <a:ea typeface="Times New Roman"/>
                <a:cs typeface="Times New Roman"/>
                <a:sym typeface="Times New Roman"/>
              </a:rPr>
              <a:t>TIẾT </a:t>
            </a:r>
            <a:r>
              <a:rPr lang="en-US" sz="3000" b="1" dirty="0" smtClean="0">
                <a:solidFill>
                  <a:srgbClr val="FF0000"/>
                </a:solidFill>
                <a:latin typeface="Times New Roman"/>
                <a:ea typeface="Times New Roman"/>
                <a:cs typeface="Times New Roman"/>
                <a:sym typeface="Times New Roman"/>
              </a:rPr>
              <a:t>6. </a:t>
            </a:r>
            <a:r>
              <a:rPr lang="en-US" sz="3000" b="1" i="0" u="none" strike="noStrike" cap="none" dirty="0" smtClean="0">
                <a:solidFill>
                  <a:srgbClr val="FF0000"/>
                </a:solidFill>
                <a:latin typeface="Times New Roman"/>
                <a:ea typeface="Times New Roman"/>
                <a:cs typeface="Times New Roman"/>
                <a:sym typeface="Times New Roman"/>
              </a:rPr>
              <a:t>BÀI </a:t>
            </a:r>
            <a:r>
              <a:rPr lang="en-US" sz="3000" b="1" i="0" u="none" strike="noStrike" cap="none" dirty="0">
                <a:solidFill>
                  <a:srgbClr val="FF0000"/>
                </a:solidFill>
                <a:latin typeface="Times New Roman"/>
                <a:ea typeface="Times New Roman"/>
                <a:cs typeface="Times New Roman"/>
                <a:sym typeface="Times New Roman"/>
              </a:rPr>
              <a:t>4.  </a:t>
            </a:r>
            <a:r>
              <a:rPr lang="en-US" sz="3000" b="1" i="0" u="none" strike="noStrike" cap="none" dirty="0" smtClean="0">
                <a:solidFill>
                  <a:srgbClr val="FF0000"/>
                </a:solidFill>
                <a:latin typeface="Times New Roman"/>
                <a:ea typeface="Times New Roman"/>
                <a:cs typeface="Times New Roman"/>
                <a:sym typeface="Times New Roman"/>
              </a:rPr>
              <a:t>MẠNG </a:t>
            </a:r>
            <a:r>
              <a:rPr lang="en-US" sz="3000" b="1" i="0" u="none" strike="noStrike" cap="none" dirty="0">
                <a:solidFill>
                  <a:srgbClr val="FF0000"/>
                </a:solidFill>
                <a:latin typeface="Times New Roman"/>
                <a:ea typeface="Times New Roman"/>
                <a:cs typeface="Times New Roman"/>
                <a:sym typeface="Times New Roman"/>
              </a:rPr>
              <a:t>MÁY TÍNH</a:t>
            </a:r>
            <a:endParaRPr sz="3000" b="1" i="0" u="none" strike="noStrike" cap="none" dirty="0">
              <a:solidFill>
                <a:srgbClr val="FF0000"/>
              </a:solidFill>
              <a:latin typeface="Times New Roman"/>
              <a:ea typeface="Times New Roman"/>
              <a:cs typeface="Times New Roman"/>
              <a:sym typeface="Times New Roman"/>
            </a:endParaRPr>
          </a:p>
        </p:txBody>
      </p:sp>
      <p:sp>
        <p:nvSpPr>
          <p:cNvPr id="2" name="Rectangle 1"/>
          <p:cNvSpPr/>
          <p:nvPr/>
        </p:nvSpPr>
        <p:spPr>
          <a:xfrm>
            <a:off x="1066800" y="3962400"/>
            <a:ext cx="9308959" cy="523220"/>
          </a:xfrm>
          <a:prstGeom prst="rect">
            <a:avLst/>
          </a:prstGeom>
        </p:spPr>
        <p:txBody>
          <a:bodyPr wrap="none">
            <a:spAutoFit/>
          </a:bodyPr>
          <a:lstStyle/>
          <a:p>
            <a:pPr>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qua </a:t>
            </a:r>
            <a:r>
              <a:rPr lang="en-US" sz="2800" i="1" dirty="0" err="1" smtClean="0">
                <a:latin typeface="Times New Roman" panose="02020603050405020304" pitchFamily="18" charset="0"/>
                <a:cs typeface="Times New Roman" panose="02020603050405020304" pitchFamily="18" charset="0"/>
              </a:rPr>
              <a:t>dây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dẫn</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1672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p:nvPr/>
        </p:nvSpPr>
        <p:spPr>
          <a:xfrm>
            <a:off x="1219200" y="449069"/>
            <a:ext cx="814678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CC"/>
              </a:buClr>
              <a:buSzPts val="3200"/>
              <a:buFont typeface="Arial"/>
              <a:buNone/>
            </a:pPr>
            <a:r>
              <a:rPr lang="en-US" sz="3200" b="1" dirty="0">
                <a:solidFill>
                  <a:srgbClr val="6600CC"/>
                </a:solidFill>
                <a:latin typeface="Times New Roman"/>
                <a:ea typeface="Times New Roman"/>
                <a:cs typeface="Times New Roman"/>
                <a:sym typeface="Times New Roman"/>
              </a:rPr>
              <a:t>2. </a:t>
            </a:r>
            <a:r>
              <a:rPr lang="en-US" sz="3200" b="1" dirty="0" err="1">
                <a:solidFill>
                  <a:srgbClr val="6600CC"/>
                </a:solidFill>
                <a:latin typeface="Times New Roman"/>
                <a:ea typeface="Times New Roman"/>
                <a:cs typeface="Times New Roman"/>
                <a:sym typeface="Times New Roman"/>
              </a:rPr>
              <a:t>Các</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thành</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phần</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chính</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của</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mạng</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máy</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tính</a:t>
            </a:r>
            <a:endParaRPr sz="3200" b="1" dirty="0">
              <a:solidFill>
                <a:srgbClr val="6600CC"/>
              </a:solidFill>
              <a:latin typeface="Times New Roman"/>
              <a:ea typeface="Times New Roman"/>
              <a:cs typeface="Times New Roman"/>
              <a:sym typeface="Times New Roman"/>
            </a:endParaRPr>
          </a:p>
        </p:txBody>
      </p:sp>
      <p:sp>
        <p:nvSpPr>
          <p:cNvPr id="268" name="Google Shape;268;p34"/>
          <p:cNvSpPr txBox="1"/>
          <p:nvPr/>
        </p:nvSpPr>
        <p:spPr>
          <a:xfrm>
            <a:off x="1676400" y="974155"/>
            <a:ext cx="10058400" cy="286228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6600CC"/>
              </a:buClr>
              <a:buSzPts val="2800"/>
              <a:buFont typeface="Times New Roman"/>
              <a:buChar char="-"/>
            </a:pPr>
            <a:r>
              <a:rPr lang="en-US" sz="4000" dirty="0" err="1">
                <a:solidFill>
                  <a:srgbClr val="002060"/>
                </a:solidFill>
                <a:latin typeface="Times New Roman"/>
                <a:ea typeface="Times New Roman"/>
                <a:cs typeface="Times New Roman"/>
                <a:sym typeface="Times New Roman"/>
              </a:rPr>
              <a:t>Các</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thiết</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bị</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đầu</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cuối</a:t>
            </a:r>
            <a:r>
              <a:rPr lang="en-US" sz="4000" dirty="0">
                <a:solidFill>
                  <a:srgbClr val="002060"/>
                </a:solidFill>
                <a:latin typeface="Times New Roman"/>
                <a:ea typeface="Times New Roman"/>
                <a:cs typeface="Times New Roman"/>
                <a:sym typeface="Times New Roman"/>
              </a:rPr>
              <a:t> </a:t>
            </a:r>
            <a:endParaRPr lang="en-US" sz="4000" dirty="0" smtClean="0">
              <a:solidFill>
                <a:srgbClr val="002060"/>
              </a:solidFill>
              <a:latin typeface="Times New Roman"/>
              <a:ea typeface="Times New Roman"/>
              <a:cs typeface="Times New Roman"/>
              <a:sym typeface="Times New Roman"/>
            </a:endParaRPr>
          </a:p>
          <a:p>
            <a:pPr marL="285750" marR="0" lvl="0" indent="-285750" algn="just" rtl="0">
              <a:lnSpc>
                <a:spcPct val="150000"/>
              </a:lnSpc>
              <a:spcBef>
                <a:spcPts val="0"/>
              </a:spcBef>
              <a:spcAft>
                <a:spcPts val="0"/>
              </a:spcAft>
              <a:buClr>
                <a:srgbClr val="6600CC"/>
              </a:buClr>
              <a:buSzPts val="2800"/>
              <a:buFont typeface="Times New Roman"/>
              <a:buChar char="-"/>
            </a:pPr>
            <a:r>
              <a:rPr lang="en-US" sz="4000" dirty="0" err="1" smtClean="0">
                <a:solidFill>
                  <a:srgbClr val="002060"/>
                </a:solidFill>
                <a:latin typeface="Times New Roman"/>
                <a:ea typeface="Times New Roman"/>
                <a:cs typeface="Times New Roman"/>
                <a:sym typeface="Times New Roman"/>
              </a:rPr>
              <a:t>Các</a:t>
            </a:r>
            <a:r>
              <a:rPr lang="en-US" sz="4000" dirty="0" smtClean="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thiết</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bị</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kết</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nối</a:t>
            </a:r>
            <a:r>
              <a:rPr lang="en-US" sz="4000" dirty="0">
                <a:solidFill>
                  <a:srgbClr val="002060"/>
                </a:solidFill>
                <a:latin typeface="Times New Roman"/>
                <a:ea typeface="Times New Roman"/>
                <a:cs typeface="Times New Roman"/>
                <a:sym typeface="Times New Roman"/>
              </a:rPr>
              <a:t> </a:t>
            </a:r>
          </a:p>
          <a:p>
            <a:pPr marL="285750" marR="0" lvl="0" indent="-285750" algn="just" rtl="0">
              <a:lnSpc>
                <a:spcPct val="150000"/>
              </a:lnSpc>
              <a:spcBef>
                <a:spcPts val="0"/>
              </a:spcBef>
              <a:spcAft>
                <a:spcPts val="0"/>
              </a:spcAft>
              <a:buClr>
                <a:srgbClr val="6600CC"/>
              </a:buClr>
              <a:buSzPts val="2800"/>
              <a:buFont typeface="Times New Roman"/>
              <a:buChar char="-"/>
            </a:pPr>
            <a:r>
              <a:rPr lang="en-US" sz="4000" dirty="0" err="1" smtClean="0">
                <a:solidFill>
                  <a:srgbClr val="002060"/>
                </a:solidFill>
                <a:latin typeface="Times New Roman"/>
                <a:ea typeface="Times New Roman"/>
                <a:cs typeface="Times New Roman"/>
                <a:sym typeface="Times New Roman"/>
              </a:rPr>
              <a:t>Phần</a:t>
            </a:r>
            <a:r>
              <a:rPr lang="en-US" sz="4000" dirty="0" smtClean="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mềm</a:t>
            </a:r>
            <a:r>
              <a:rPr lang="en-US" sz="4000" dirty="0">
                <a:solidFill>
                  <a:srgbClr val="002060"/>
                </a:solidFill>
                <a:latin typeface="Times New Roman"/>
                <a:ea typeface="Times New Roman"/>
                <a:cs typeface="Times New Roman"/>
                <a:sym typeface="Times New Roman"/>
              </a:rPr>
              <a:t> </a:t>
            </a:r>
            <a:r>
              <a:rPr lang="en-US" sz="4000" dirty="0" err="1" smtClean="0">
                <a:solidFill>
                  <a:srgbClr val="002060"/>
                </a:solidFill>
                <a:latin typeface="Times New Roman"/>
                <a:ea typeface="Times New Roman"/>
                <a:cs typeface="Times New Roman"/>
                <a:sym typeface="Times New Roman"/>
              </a:rPr>
              <a:t>mạng</a:t>
            </a:r>
            <a:endParaRPr sz="4000" dirty="0">
              <a:solidFill>
                <a:srgbClr val="002060"/>
              </a:solidFill>
              <a:latin typeface="Times New Roman"/>
              <a:ea typeface="Times New Roman"/>
              <a:cs typeface="Times New Roman"/>
              <a:sym typeface="Times New Roman"/>
            </a:endParaRPr>
          </a:p>
        </p:txBody>
      </p:sp>
      <p:pic>
        <p:nvPicPr>
          <p:cNvPr id="269" name="Google Shape;269;p34" descr="Khái quát về công nghệ mạng không dây"/>
          <p:cNvPicPr preferRelativeResize="0"/>
          <p:nvPr/>
        </p:nvPicPr>
        <p:blipFill rotWithShape="1">
          <a:blip r:embed="rId3">
            <a:alphaModFix/>
          </a:blip>
          <a:srcRect/>
          <a:stretch/>
        </p:blipFill>
        <p:spPr>
          <a:xfrm>
            <a:off x="609600" y="3810000"/>
            <a:ext cx="3183973" cy="2265859"/>
          </a:xfrm>
          <a:prstGeom prst="roundRect">
            <a:avLst>
              <a:gd name="adj" fmla="val 8594"/>
            </a:avLst>
          </a:prstGeom>
          <a:solidFill>
            <a:srgbClr val="ECECEC"/>
          </a:solidFill>
          <a:ln>
            <a:noFill/>
          </a:ln>
          <a:effectLst>
            <a:reflection stA="38000" endPos="28000" dist="5000" dir="5400000" sy="-100000" algn="bl" rotWithShape="0"/>
          </a:effectLst>
        </p:spPr>
      </p:pic>
      <p:pic>
        <p:nvPicPr>
          <p:cNvPr id="270" name="Google Shape;270;p34" descr="Lý thuyết Tin học 10 Bài 20: Mạng máy tính (hay, chi tiết)"/>
          <p:cNvPicPr preferRelativeResize="0"/>
          <p:nvPr/>
        </p:nvPicPr>
        <p:blipFill rotWithShape="1">
          <a:blip r:embed="rId4">
            <a:alphaModFix/>
          </a:blip>
          <a:srcRect/>
          <a:stretch/>
        </p:blipFill>
        <p:spPr>
          <a:xfrm>
            <a:off x="4572000" y="4058741"/>
            <a:ext cx="3286948" cy="2265859"/>
          </a:xfrm>
          <a:prstGeom prst="roundRect">
            <a:avLst>
              <a:gd name="adj" fmla="val 8594"/>
            </a:avLst>
          </a:prstGeom>
          <a:solidFill>
            <a:srgbClr val="ECECEC"/>
          </a:solidFill>
          <a:ln>
            <a:noFill/>
          </a:ln>
          <a:effectLst>
            <a:reflection stA="38000" endPos="28000" dist="5000" dir="5400000" sy="-100000" algn="bl" rotWithShape="0"/>
          </a:effectLst>
        </p:spPr>
      </p:pic>
      <p:pic>
        <p:nvPicPr>
          <p:cNvPr id="271" name="Google Shape;271;p34" descr="Cẩn trọng trước một số tác hại của truyền thông mới | Tạp chí Tuyên giáo"/>
          <p:cNvPicPr preferRelativeResize="0"/>
          <p:nvPr/>
        </p:nvPicPr>
        <p:blipFill rotWithShape="1">
          <a:blip r:embed="rId5">
            <a:alphaModFix/>
          </a:blip>
          <a:srcRect/>
          <a:stretch/>
        </p:blipFill>
        <p:spPr>
          <a:xfrm>
            <a:off x="8757501" y="3810000"/>
            <a:ext cx="3017213" cy="2262910"/>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1" y="444787"/>
            <a:ext cx="1741958" cy="1008112"/>
          </a:xfrm>
          <a:prstGeom prst="rect">
            <a:avLst/>
          </a:prstGeom>
        </p:spPr>
      </p:pic>
      <p:sp>
        <p:nvSpPr>
          <p:cNvPr id="9" name="Google Shape;91;p13"/>
          <p:cNvSpPr/>
          <p:nvPr/>
        </p:nvSpPr>
        <p:spPr>
          <a:xfrm>
            <a:off x="1853906" y="5189"/>
            <a:ext cx="7848600" cy="4902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0"/>
              <a:buFont typeface="Arial"/>
              <a:buNone/>
            </a:pPr>
            <a:r>
              <a:rPr lang="en-US" sz="3000" b="1" dirty="0" smtClean="0">
                <a:solidFill>
                  <a:srgbClr val="FF0000"/>
                </a:solidFill>
                <a:latin typeface="Times New Roman"/>
                <a:ea typeface="Times New Roman"/>
                <a:cs typeface="Times New Roman"/>
                <a:sym typeface="Times New Roman"/>
              </a:rPr>
              <a:t>TIẾT </a:t>
            </a:r>
            <a:r>
              <a:rPr lang="en-US" sz="3000" b="1" dirty="0" smtClean="0">
                <a:solidFill>
                  <a:srgbClr val="FF0000"/>
                </a:solidFill>
                <a:latin typeface="Times New Roman"/>
                <a:ea typeface="Times New Roman"/>
                <a:cs typeface="Times New Roman"/>
                <a:sym typeface="Times New Roman"/>
              </a:rPr>
              <a:t>6. </a:t>
            </a:r>
            <a:r>
              <a:rPr lang="en-US" sz="3000" b="1" i="0" u="none" strike="noStrike" cap="none" dirty="0" smtClean="0">
                <a:solidFill>
                  <a:srgbClr val="FF0000"/>
                </a:solidFill>
                <a:latin typeface="Times New Roman"/>
                <a:ea typeface="Times New Roman"/>
                <a:cs typeface="Times New Roman"/>
                <a:sym typeface="Times New Roman"/>
              </a:rPr>
              <a:t>BÀI </a:t>
            </a:r>
            <a:r>
              <a:rPr lang="en-US" sz="3000" b="1" i="0" u="none" strike="noStrike" cap="none" dirty="0">
                <a:solidFill>
                  <a:srgbClr val="FF0000"/>
                </a:solidFill>
                <a:latin typeface="Times New Roman"/>
                <a:ea typeface="Times New Roman"/>
                <a:cs typeface="Times New Roman"/>
                <a:sym typeface="Times New Roman"/>
              </a:rPr>
              <a:t>4.  </a:t>
            </a:r>
            <a:r>
              <a:rPr lang="en-US" sz="3000" b="1" i="0" u="none" strike="noStrike" cap="none" dirty="0" smtClean="0">
                <a:solidFill>
                  <a:srgbClr val="FF0000"/>
                </a:solidFill>
                <a:latin typeface="Times New Roman"/>
                <a:ea typeface="Times New Roman"/>
                <a:cs typeface="Times New Roman"/>
                <a:sym typeface="Times New Roman"/>
              </a:rPr>
              <a:t>MẠNG </a:t>
            </a:r>
            <a:r>
              <a:rPr lang="en-US" sz="3000" b="1" i="0" u="none" strike="noStrike" cap="none" dirty="0">
                <a:solidFill>
                  <a:srgbClr val="FF0000"/>
                </a:solidFill>
                <a:latin typeface="Times New Roman"/>
                <a:ea typeface="Times New Roman"/>
                <a:cs typeface="Times New Roman"/>
                <a:sym typeface="Times New Roman"/>
              </a:rPr>
              <a:t>MÁY TÍNH</a:t>
            </a:r>
            <a:endParaRPr sz="3000" b="1" i="0" u="none" strike="noStrike" cap="none"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677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0" end="0"/>
                                            </p:txEl>
                                          </p:spTgt>
                                        </p:tgtEl>
                                        <p:attrNameLst>
                                          <p:attrName>style.visibility</p:attrName>
                                        </p:attrNameLst>
                                      </p:cBhvr>
                                      <p:to>
                                        <p:strVal val="visible"/>
                                      </p:to>
                                    </p:set>
                                    <p:animEffect transition="in" filter="fade">
                                      <p:cBhvr>
                                        <p:cTn id="12" dur="500"/>
                                        <p:tgtEl>
                                          <p:spTgt spid="2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1" end="1"/>
                                            </p:txEl>
                                          </p:spTgt>
                                        </p:tgtEl>
                                        <p:attrNameLst>
                                          <p:attrName>style.visibility</p:attrName>
                                        </p:attrNameLst>
                                      </p:cBhvr>
                                      <p:to>
                                        <p:strVal val="visible"/>
                                      </p:to>
                                    </p:set>
                                    <p:animEffect transition="in" filter="fade">
                                      <p:cBhvr>
                                        <p:cTn id="17" dur="500"/>
                                        <p:tgtEl>
                                          <p:spTgt spid="2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2" end="2"/>
                                            </p:txEl>
                                          </p:spTgt>
                                        </p:tgtEl>
                                        <p:attrNameLst>
                                          <p:attrName>style.visibility</p:attrName>
                                        </p:attrNameLst>
                                      </p:cBhvr>
                                      <p:to>
                                        <p:strVal val="visible"/>
                                      </p:to>
                                    </p:set>
                                    <p:animEffect transition="in" filter="fade">
                                      <p:cBhvr>
                                        <p:cTn id="22" dur="500"/>
                                        <p:tgtEl>
                                          <p:spTgt spid="26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9"/>
                                        </p:tgtEl>
                                        <p:attrNameLst>
                                          <p:attrName>style.visibility</p:attrName>
                                        </p:attrNameLst>
                                      </p:cBhvr>
                                      <p:to>
                                        <p:strVal val="visible"/>
                                      </p:to>
                                    </p:set>
                                    <p:animEffect transition="in" filter="fade">
                                      <p:cBhvr>
                                        <p:cTn id="25" dur="500"/>
                                        <p:tgtEl>
                                          <p:spTgt spid="26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0"/>
                                        </p:tgtEl>
                                        <p:attrNameLst>
                                          <p:attrName>style.visibility</p:attrName>
                                        </p:attrNameLst>
                                      </p:cBhvr>
                                      <p:to>
                                        <p:strVal val="visible"/>
                                      </p:to>
                                    </p:set>
                                    <p:animEffect transition="in" filter="fade">
                                      <p:cBhvr>
                                        <p:cTn id="30" dur="500"/>
                                        <p:tgtEl>
                                          <p:spTgt spid="2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1"/>
                                        </p:tgtEl>
                                        <p:attrNameLst>
                                          <p:attrName>style.visibility</p:attrName>
                                        </p:attrNameLst>
                                      </p:cBhvr>
                                      <p:to>
                                        <p:strVal val="visible"/>
                                      </p:to>
                                    </p:set>
                                    <p:animEffect transition="in" filter="fade">
                                      <p:cBhvr>
                                        <p:cTn id="35"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5" descr="Hình ảnh Thảo Luận Nhóm Học Cuộc Sống Cuộc Sống Học Tập, Dạy Học, Trường  Học, Sinh Viên miễn phí tải tập tin PNG PSDComment và Vector"/>
          <p:cNvPicPr preferRelativeResize="0"/>
          <p:nvPr/>
        </p:nvPicPr>
        <p:blipFill rotWithShape="1">
          <a:blip r:embed="rId3">
            <a:alphaModFix/>
          </a:blip>
          <a:srcRect t="10465"/>
          <a:stretch/>
        </p:blipFill>
        <p:spPr>
          <a:xfrm>
            <a:off x="304800" y="1447800"/>
            <a:ext cx="4495800" cy="4571114"/>
          </a:xfrm>
          <a:prstGeom prst="rect">
            <a:avLst/>
          </a:prstGeom>
          <a:noFill/>
          <a:ln>
            <a:noFill/>
          </a:ln>
        </p:spPr>
      </p:pic>
      <p:sp>
        <p:nvSpPr>
          <p:cNvPr id="278" name="Google Shape;278;p35"/>
          <p:cNvSpPr txBox="1"/>
          <p:nvPr/>
        </p:nvSpPr>
        <p:spPr>
          <a:xfrm>
            <a:off x="5778206" y="1170644"/>
            <a:ext cx="5486400" cy="523220"/>
          </a:xfrm>
          <a:prstGeom prst="rect">
            <a:avLst/>
          </a:prstGeom>
          <a:gradFill>
            <a:gsLst>
              <a:gs pos="0">
                <a:srgbClr val="B9D9F5"/>
              </a:gs>
              <a:gs pos="100000">
                <a:srgbClr val="75BCEF"/>
              </a:gs>
            </a:gsLst>
            <a:lin ang="5400000" scaled="0"/>
          </a:gradFill>
          <a:ln w="9525" cap="rnd" cmpd="sng">
            <a:solidFill>
              <a:srgbClr val="ABD2F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Times New Roman"/>
                <a:ea typeface="Times New Roman"/>
                <a:cs typeface="Times New Roman"/>
                <a:sym typeface="Times New Roman"/>
              </a:rPr>
              <a:t>Lợi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ích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của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mạng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nối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dây</a:t>
            </a:r>
            <a:r>
              <a:rPr lang="en-US" sz="2800" dirty="0">
                <a:solidFill>
                  <a:schemeClr val="dk1"/>
                </a:solidFill>
                <a:latin typeface="Times New Roman"/>
                <a:ea typeface="Times New Roman"/>
                <a:cs typeface="Times New Roman"/>
                <a:sym typeface="Times New Roman"/>
              </a:rPr>
              <a:t>?</a:t>
            </a:r>
            <a:endParaRPr sz="2800" dirty="0">
              <a:solidFill>
                <a:schemeClr val="dk1"/>
              </a:solidFill>
              <a:latin typeface="Times New Roman"/>
              <a:ea typeface="Times New Roman"/>
              <a:cs typeface="Times New Roman"/>
              <a:sym typeface="Times New Roman"/>
            </a:endParaRPr>
          </a:p>
        </p:txBody>
      </p:sp>
      <p:sp>
        <p:nvSpPr>
          <p:cNvPr id="280" name="Google Shape;280;p35"/>
          <p:cNvSpPr txBox="1"/>
          <p:nvPr/>
        </p:nvSpPr>
        <p:spPr>
          <a:xfrm>
            <a:off x="5638800" y="1830664"/>
            <a:ext cx="6781800" cy="203128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dk1"/>
              </a:buClr>
              <a:buSzPts val="2800"/>
              <a:buFont typeface="Times New Roman"/>
              <a:buChar char="-"/>
            </a:pPr>
            <a:r>
              <a:rPr lang="en-US" sz="2800" dirty="0" err="1" smtClean="0">
                <a:solidFill>
                  <a:schemeClr val="dk1"/>
                </a:solidFill>
                <a:latin typeface="Times New Roman"/>
                <a:ea typeface="Times New Roman"/>
                <a:cs typeface="Times New Roman"/>
                <a:sym typeface="Times New Roman"/>
              </a:rPr>
              <a:t>Linh</a:t>
            </a:r>
            <a:r>
              <a:rPr lang="en-US" sz="2800" dirty="0" smtClean="0">
                <a:solidFill>
                  <a:schemeClr val="dk1"/>
                </a:solidFill>
                <a:latin typeface="Times New Roman"/>
                <a:ea typeface="Times New Roman"/>
                <a:cs typeface="Times New Roman"/>
                <a:sym typeface="Times New Roman"/>
              </a:rPr>
              <a:t> </a:t>
            </a:r>
            <a:r>
              <a:rPr lang="en-US" sz="2800" dirty="0" err="1" smtClean="0">
                <a:solidFill>
                  <a:schemeClr val="dk1"/>
                </a:solidFill>
                <a:latin typeface="Times New Roman"/>
                <a:ea typeface="Times New Roman"/>
                <a:cs typeface="Times New Roman"/>
                <a:sym typeface="Times New Roman"/>
              </a:rPr>
              <a:t>hoạt</a:t>
            </a:r>
            <a:r>
              <a:rPr lang="en-US" sz="2800" dirty="0" smtClean="0">
                <a:solidFill>
                  <a:schemeClr val="dk1"/>
                </a:solidFill>
                <a:latin typeface="Times New Roman"/>
                <a:ea typeface="Times New Roman"/>
                <a:cs typeface="Times New Roman"/>
                <a:sym typeface="Times New Roman"/>
              </a:rPr>
              <a:t> </a:t>
            </a:r>
            <a:r>
              <a:rPr lang="en-US" sz="2800" dirty="0" err="1" smtClean="0">
                <a:solidFill>
                  <a:schemeClr val="dk1"/>
                </a:solidFill>
                <a:latin typeface="Times New Roman"/>
                <a:ea typeface="Times New Roman"/>
                <a:cs typeface="Times New Roman"/>
                <a:sym typeface="Times New Roman"/>
              </a:rPr>
              <a:t>thay</a:t>
            </a:r>
            <a:r>
              <a:rPr lang="en-US" sz="2800" dirty="0" smtClean="0">
                <a:solidFill>
                  <a:schemeClr val="dk1"/>
                </a:solidFill>
                <a:latin typeface="Times New Roman"/>
                <a:ea typeface="Times New Roman"/>
                <a:cs typeface="Times New Roman"/>
                <a:sym typeface="Times New Roman"/>
              </a:rPr>
              <a:t> </a:t>
            </a:r>
            <a:r>
              <a:rPr lang="en-US" sz="2800" dirty="0" err="1" smtClean="0">
                <a:solidFill>
                  <a:schemeClr val="dk1"/>
                </a:solidFill>
                <a:latin typeface="Times New Roman"/>
                <a:ea typeface="Times New Roman"/>
                <a:cs typeface="Times New Roman"/>
                <a:sym typeface="Times New Roman"/>
              </a:rPr>
              <a:t>đổi</a:t>
            </a:r>
            <a:r>
              <a:rPr lang="en-US" sz="2800" dirty="0" smtClean="0">
                <a:solidFill>
                  <a:schemeClr val="dk1"/>
                </a:solidFill>
                <a:latin typeface="Times New Roman"/>
                <a:ea typeface="Times New Roman"/>
                <a:cs typeface="Times New Roman"/>
                <a:sym typeface="Times New Roman"/>
              </a:rPr>
              <a:t> </a:t>
            </a:r>
            <a:r>
              <a:rPr lang="en-US" sz="2800" dirty="0" err="1" smtClean="0">
                <a:solidFill>
                  <a:schemeClr val="dk1"/>
                </a:solidFill>
                <a:latin typeface="Times New Roman"/>
                <a:ea typeface="Times New Roman"/>
                <a:cs typeface="Times New Roman"/>
                <a:sym typeface="Times New Roman"/>
              </a:rPr>
              <a:t>vị</a:t>
            </a:r>
            <a:r>
              <a:rPr lang="en-US" sz="2800" dirty="0" smtClean="0">
                <a:solidFill>
                  <a:schemeClr val="dk1"/>
                </a:solidFill>
                <a:latin typeface="Times New Roman"/>
                <a:ea typeface="Times New Roman"/>
                <a:cs typeface="Times New Roman"/>
                <a:sym typeface="Times New Roman"/>
              </a:rPr>
              <a:t> </a:t>
            </a:r>
            <a:r>
              <a:rPr lang="en-US" sz="2800" dirty="0" err="1" smtClean="0">
                <a:solidFill>
                  <a:schemeClr val="dk1"/>
                </a:solidFill>
                <a:latin typeface="Times New Roman"/>
                <a:ea typeface="Times New Roman"/>
                <a:cs typeface="Times New Roman"/>
                <a:sym typeface="Times New Roman"/>
              </a:rPr>
              <a:t>trí</a:t>
            </a:r>
            <a:r>
              <a:rPr lang="en-US" sz="2800" dirty="0" smtClean="0">
                <a:solidFill>
                  <a:schemeClr val="dk1"/>
                </a:solidFill>
                <a:latin typeface="Times New Roman"/>
                <a:ea typeface="Times New Roman"/>
                <a:cs typeface="Times New Roman"/>
                <a:sym typeface="Times New Roman"/>
              </a:rPr>
              <a:t>.</a:t>
            </a:r>
            <a:endParaRPr dirty="0"/>
          </a:p>
          <a:p>
            <a:pPr marL="285750" marR="0" lvl="0" indent="-285750" algn="just" rtl="0">
              <a:lnSpc>
                <a:spcPct val="150000"/>
              </a:lnSpc>
              <a:spcBef>
                <a:spcPts val="0"/>
              </a:spcBef>
              <a:spcAft>
                <a:spcPts val="0"/>
              </a:spcAft>
              <a:buClr>
                <a:schemeClr val="dk1"/>
              </a:buClr>
              <a:buSzPts val="2800"/>
              <a:buFont typeface="Times New Roman"/>
              <a:buChar char="-"/>
            </a:pPr>
            <a:r>
              <a:rPr lang="en-US" sz="2800" dirty="0" err="1">
                <a:solidFill>
                  <a:schemeClr val="dk1"/>
                </a:solidFill>
                <a:latin typeface="Times New Roman"/>
                <a:ea typeface="Times New Roman"/>
                <a:cs typeface="Times New Roman"/>
                <a:sym typeface="Times New Roman"/>
              </a:rPr>
              <a:t>Kết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nối</a:t>
            </a:r>
            <a:r>
              <a:rPr lang="en-US" sz="2800" dirty="0">
                <a:solidFill>
                  <a:schemeClr val="dk1"/>
                </a:solidFill>
                <a:latin typeface="Times New Roman"/>
                <a:ea typeface="Times New Roman"/>
                <a:cs typeface="Times New Roman"/>
                <a:sym typeface="Times New Roman"/>
              </a:rPr>
              <a:t> </a:t>
            </a:r>
            <a:r>
              <a:rPr lang="en-US" sz="2800" dirty="0" smtClean="0">
                <a:solidFill>
                  <a:schemeClr val="dk1"/>
                </a:solidFill>
                <a:latin typeface="Times New Roman"/>
                <a:ea typeface="Times New Roman"/>
                <a:cs typeface="Times New Roman"/>
                <a:sym typeface="Times New Roman"/>
              </a:rPr>
              <a:t>ở </a:t>
            </a:r>
            <a:r>
              <a:rPr lang="en-US" sz="2800" dirty="0" err="1" smtClean="0">
                <a:solidFill>
                  <a:schemeClr val="dk1"/>
                </a:solidFill>
                <a:latin typeface="Times New Roman"/>
                <a:ea typeface="Times New Roman"/>
                <a:cs typeface="Times New Roman"/>
                <a:sym typeface="Times New Roman"/>
              </a:rPr>
              <a:t>mọi</a:t>
            </a:r>
            <a:r>
              <a:rPr lang="en-US" sz="2800" dirty="0" smtClean="0">
                <a:solidFill>
                  <a:schemeClr val="dk1"/>
                </a:solidFill>
                <a:latin typeface="Times New Roman"/>
                <a:ea typeface="Times New Roman"/>
                <a:cs typeface="Times New Roman"/>
                <a:sym typeface="Times New Roman"/>
              </a:rPr>
              <a:t> </a:t>
            </a:r>
            <a:r>
              <a:rPr lang="en-US" sz="2800" dirty="0" err="1" smtClean="0">
                <a:solidFill>
                  <a:schemeClr val="dk1"/>
                </a:solidFill>
                <a:latin typeface="Times New Roman"/>
                <a:ea typeface="Times New Roman"/>
                <a:cs typeface="Times New Roman"/>
                <a:sym typeface="Times New Roman"/>
              </a:rPr>
              <a:t>địa</a:t>
            </a:r>
            <a:r>
              <a:rPr lang="en-US" sz="2800" dirty="0" smtClean="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hình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gian</a:t>
            </a:r>
            <a:endParaRPr dirty="0"/>
          </a:p>
          <a:p>
            <a:pPr marL="285750" marR="0" lvl="0" indent="-285750" algn="just" rtl="0">
              <a:lnSpc>
                <a:spcPct val="150000"/>
              </a:lnSpc>
              <a:spcBef>
                <a:spcPts val="0"/>
              </a:spcBef>
              <a:spcAft>
                <a:spcPts val="0"/>
              </a:spcAft>
              <a:buClr>
                <a:schemeClr val="dk1"/>
              </a:buClr>
              <a:buSzPts val="2800"/>
              <a:buFont typeface="Times New Roman"/>
              <a:buChar char="-"/>
            </a:pPr>
            <a:r>
              <a:rPr lang="en-US" sz="2800" dirty="0" err="1">
                <a:solidFill>
                  <a:schemeClr val="dk1"/>
                </a:solidFill>
                <a:latin typeface="Times New Roman"/>
                <a:ea typeface="Times New Roman"/>
                <a:cs typeface="Times New Roman"/>
                <a:sym typeface="Times New Roman"/>
              </a:rPr>
              <a:t>Việc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lắp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đặt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và</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mở</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rộng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mạng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dễ</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dàng</a:t>
            </a:r>
            <a:endParaRPr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242" y="1564742"/>
            <a:ext cx="1741958" cy="1008112"/>
          </a:xfrm>
          <a:prstGeom prst="rect">
            <a:avLst/>
          </a:prstGeom>
        </p:spPr>
      </p:pic>
      <p:sp>
        <p:nvSpPr>
          <p:cNvPr id="7" name="Google Shape;267;p34"/>
          <p:cNvSpPr/>
          <p:nvPr/>
        </p:nvSpPr>
        <p:spPr>
          <a:xfrm>
            <a:off x="1219200" y="449069"/>
            <a:ext cx="814678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CC"/>
              </a:buClr>
              <a:buSzPts val="3200"/>
              <a:buFont typeface="Arial"/>
              <a:buNone/>
            </a:pPr>
            <a:r>
              <a:rPr lang="en-US" sz="3200" b="1" dirty="0">
                <a:solidFill>
                  <a:srgbClr val="6600CC"/>
                </a:solidFill>
                <a:latin typeface="Times New Roman"/>
                <a:ea typeface="Times New Roman"/>
                <a:cs typeface="Times New Roman"/>
                <a:sym typeface="Times New Roman"/>
              </a:rPr>
              <a:t>2. </a:t>
            </a:r>
            <a:r>
              <a:rPr lang="en-US" sz="3200" b="1" dirty="0" err="1">
                <a:solidFill>
                  <a:srgbClr val="6600CC"/>
                </a:solidFill>
                <a:latin typeface="Times New Roman"/>
                <a:ea typeface="Times New Roman"/>
                <a:cs typeface="Times New Roman"/>
                <a:sym typeface="Times New Roman"/>
              </a:rPr>
              <a:t>Các</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thành</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phần</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chính</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của</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mạng</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máy</a:t>
            </a:r>
            <a:r>
              <a:rPr lang="en-US" sz="3200" b="1" dirty="0">
                <a:solidFill>
                  <a:srgbClr val="6600CC"/>
                </a:solidFill>
                <a:latin typeface="Times New Roman"/>
                <a:ea typeface="Times New Roman"/>
                <a:cs typeface="Times New Roman"/>
                <a:sym typeface="Times New Roman"/>
              </a:rPr>
              <a:t> </a:t>
            </a:r>
            <a:r>
              <a:rPr lang="en-US" sz="3200" b="1" dirty="0" err="1">
                <a:solidFill>
                  <a:srgbClr val="6600CC"/>
                </a:solidFill>
                <a:latin typeface="Times New Roman"/>
                <a:ea typeface="Times New Roman"/>
                <a:cs typeface="Times New Roman"/>
                <a:sym typeface="Times New Roman"/>
              </a:rPr>
              <a:t>tính</a:t>
            </a:r>
            <a:endParaRPr sz="3200" b="1" dirty="0">
              <a:solidFill>
                <a:srgbClr val="6600CC"/>
              </a:solidFill>
              <a:latin typeface="Times New Roman"/>
              <a:ea typeface="Times New Roman"/>
              <a:cs typeface="Times New Roman"/>
              <a:sym typeface="Times New Roman"/>
            </a:endParaRPr>
          </a:p>
        </p:txBody>
      </p:sp>
      <p:sp>
        <p:nvSpPr>
          <p:cNvPr id="8" name="Google Shape;91;p13"/>
          <p:cNvSpPr/>
          <p:nvPr/>
        </p:nvSpPr>
        <p:spPr>
          <a:xfrm>
            <a:off x="1853906" y="5189"/>
            <a:ext cx="7848600" cy="4902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0"/>
              <a:buFont typeface="Arial"/>
              <a:buNone/>
            </a:pPr>
            <a:r>
              <a:rPr lang="en-US" sz="3000" b="1" dirty="0" smtClean="0">
                <a:solidFill>
                  <a:srgbClr val="FF0000"/>
                </a:solidFill>
                <a:latin typeface="Times New Roman"/>
                <a:ea typeface="Times New Roman"/>
                <a:cs typeface="Times New Roman"/>
                <a:sym typeface="Times New Roman"/>
              </a:rPr>
              <a:t>TIẾT </a:t>
            </a:r>
            <a:r>
              <a:rPr lang="en-US" sz="3000" b="1" dirty="0" smtClean="0">
                <a:solidFill>
                  <a:srgbClr val="FF0000"/>
                </a:solidFill>
                <a:latin typeface="Times New Roman"/>
                <a:ea typeface="Times New Roman"/>
                <a:cs typeface="Times New Roman"/>
                <a:sym typeface="Times New Roman"/>
              </a:rPr>
              <a:t>6. </a:t>
            </a:r>
            <a:r>
              <a:rPr lang="en-US" sz="3000" b="1" i="0" u="none" strike="noStrike" cap="none" dirty="0" smtClean="0">
                <a:solidFill>
                  <a:srgbClr val="FF0000"/>
                </a:solidFill>
                <a:latin typeface="Times New Roman"/>
                <a:ea typeface="Times New Roman"/>
                <a:cs typeface="Times New Roman"/>
                <a:sym typeface="Times New Roman"/>
              </a:rPr>
              <a:t>BÀI </a:t>
            </a:r>
            <a:r>
              <a:rPr lang="en-US" sz="3000" b="1" i="0" u="none" strike="noStrike" cap="none" dirty="0">
                <a:solidFill>
                  <a:srgbClr val="FF0000"/>
                </a:solidFill>
                <a:latin typeface="Times New Roman"/>
                <a:ea typeface="Times New Roman"/>
                <a:cs typeface="Times New Roman"/>
                <a:sym typeface="Times New Roman"/>
              </a:rPr>
              <a:t>4.  </a:t>
            </a:r>
            <a:r>
              <a:rPr lang="en-US" sz="3000" b="1" i="0" u="none" strike="noStrike" cap="none" dirty="0" smtClean="0">
                <a:solidFill>
                  <a:srgbClr val="FF0000"/>
                </a:solidFill>
                <a:latin typeface="Times New Roman"/>
                <a:ea typeface="Times New Roman"/>
                <a:cs typeface="Times New Roman"/>
                <a:sym typeface="Times New Roman"/>
              </a:rPr>
              <a:t>MẠNG </a:t>
            </a:r>
            <a:r>
              <a:rPr lang="en-US" sz="3000" b="1" i="0" u="none" strike="noStrike" cap="none" dirty="0">
                <a:solidFill>
                  <a:srgbClr val="FF0000"/>
                </a:solidFill>
                <a:latin typeface="Times New Roman"/>
                <a:ea typeface="Times New Roman"/>
                <a:cs typeface="Times New Roman"/>
                <a:sym typeface="Times New Roman"/>
              </a:rPr>
              <a:t>MÁY TÍNH</a:t>
            </a:r>
            <a:endParaRPr sz="3000" b="1" i="0" u="none" strike="noStrike" cap="none"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528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Effect transition="in" filter="fade">
                                      <p:cBhvr>
                                        <p:cTn id="7" dur="2000"/>
                                        <p:tgtEl>
                                          <p:spTgt spid="2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xEl>
                                              <p:pRg st="1" end="1"/>
                                            </p:txEl>
                                          </p:spTgt>
                                        </p:tgtEl>
                                        <p:attrNameLst>
                                          <p:attrName>style.visibility</p:attrName>
                                        </p:attrNameLst>
                                      </p:cBhvr>
                                      <p:to>
                                        <p:strVal val="visible"/>
                                      </p:to>
                                    </p:set>
                                    <p:animEffect transition="in" filter="fade">
                                      <p:cBhvr>
                                        <p:cTn id="12" dur="2000"/>
                                        <p:tgtEl>
                                          <p:spTgt spid="2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0">
                                            <p:txEl>
                                              <p:pRg st="2" end="2"/>
                                            </p:txEl>
                                          </p:spTgt>
                                        </p:tgtEl>
                                        <p:attrNameLst>
                                          <p:attrName>style.visibility</p:attrName>
                                        </p:attrNameLst>
                                      </p:cBhvr>
                                      <p:to>
                                        <p:strVal val="visible"/>
                                      </p:to>
                                    </p:set>
                                    <p:animEffect transition="in" filter="fade">
                                      <p:cBhvr>
                                        <p:cTn id="17" dur="2000"/>
                                        <p:tgtEl>
                                          <p:spTgt spid="2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3820" y="1596387"/>
            <a:ext cx="11144061" cy="913199"/>
          </a:xfrm>
          <a:prstGeom prst="rect">
            <a:avLst/>
          </a:prstGeom>
          <a:noFill/>
        </p:spPr>
        <p:txBody>
          <a:bodyPr wrap="square" rtlCol="0">
            <a:spAutoFit/>
          </a:bodyPr>
          <a:lstStyle/>
          <a:p>
            <a:r>
              <a:rPr lang="en-US" sz="2667" b="1" dirty="0" err="1">
                <a:solidFill>
                  <a:schemeClr val="bg1"/>
                </a:solidFill>
              </a:rPr>
              <a:t>Các</a:t>
            </a:r>
            <a:r>
              <a:rPr lang="en-US" sz="2667" b="1" dirty="0">
                <a:solidFill>
                  <a:schemeClr val="bg1"/>
                </a:solidFill>
              </a:rPr>
              <a:t> con </a:t>
            </a:r>
            <a:r>
              <a:rPr lang="en-US" sz="2667" b="1" dirty="0" err="1">
                <a:solidFill>
                  <a:schemeClr val="bg1"/>
                </a:solidFill>
              </a:rPr>
              <a:t>nhấn</a:t>
            </a:r>
            <a:r>
              <a:rPr lang="en-US" sz="2667" b="1" dirty="0">
                <a:solidFill>
                  <a:schemeClr val="bg1"/>
                </a:solidFill>
              </a:rPr>
              <a:t> </a:t>
            </a:r>
            <a:r>
              <a:rPr lang="en-US" sz="2667" b="1" dirty="0" err="1">
                <a:solidFill>
                  <a:schemeClr val="bg1"/>
                </a:solidFill>
              </a:rPr>
              <a:t>đường</a:t>
            </a:r>
            <a:r>
              <a:rPr lang="en-US" sz="2667" b="1" dirty="0">
                <a:solidFill>
                  <a:schemeClr val="bg1"/>
                </a:solidFill>
              </a:rPr>
              <a:t> link </a:t>
            </a:r>
            <a:r>
              <a:rPr lang="en-US" sz="2667" b="1" dirty="0" err="1">
                <a:solidFill>
                  <a:schemeClr val="bg1"/>
                </a:solidFill>
              </a:rPr>
              <a:t>cô</a:t>
            </a:r>
            <a:r>
              <a:rPr lang="en-US" sz="2667" b="1" dirty="0">
                <a:solidFill>
                  <a:schemeClr val="bg1"/>
                </a:solidFill>
              </a:rPr>
              <a:t> </a:t>
            </a:r>
            <a:r>
              <a:rPr lang="en-US" sz="2667" b="1" dirty="0" err="1">
                <a:solidFill>
                  <a:schemeClr val="bg1"/>
                </a:solidFill>
              </a:rPr>
              <a:t>gửi</a:t>
            </a:r>
            <a:r>
              <a:rPr lang="en-US" sz="2667" b="1" dirty="0">
                <a:solidFill>
                  <a:schemeClr val="bg1"/>
                </a:solidFill>
              </a:rPr>
              <a:t>, </a:t>
            </a:r>
            <a:r>
              <a:rPr lang="en-US" sz="2667" b="1" dirty="0" err="1">
                <a:solidFill>
                  <a:schemeClr val="bg1"/>
                </a:solidFill>
              </a:rPr>
              <a:t>điền</a:t>
            </a:r>
            <a:r>
              <a:rPr lang="en-US" sz="2667" b="1" dirty="0">
                <a:solidFill>
                  <a:schemeClr val="bg1"/>
                </a:solidFill>
              </a:rPr>
              <a:t> </a:t>
            </a:r>
            <a:r>
              <a:rPr lang="en-US" sz="2667" b="1" dirty="0" err="1">
                <a:solidFill>
                  <a:schemeClr val="bg1"/>
                </a:solidFill>
              </a:rPr>
              <a:t>họ</a:t>
            </a:r>
            <a:r>
              <a:rPr lang="en-US" sz="2667" b="1" dirty="0">
                <a:solidFill>
                  <a:schemeClr val="bg1"/>
                </a:solidFill>
              </a:rPr>
              <a:t> </a:t>
            </a:r>
            <a:r>
              <a:rPr lang="en-US" sz="2667" b="1" dirty="0" err="1">
                <a:solidFill>
                  <a:schemeClr val="bg1"/>
                </a:solidFill>
              </a:rPr>
              <a:t>và</a:t>
            </a:r>
            <a:r>
              <a:rPr lang="en-US" sz="2667" b="1" dirty="0">
                <a:solidFill>
                  <a:schemeClr val="bg1"/>
                </a:solidFill>
              </a:rPr>
              <a:t> </a:t>
            </a:r>
            <a:r>
              <a:rPr lang="en-US" sz="2667" b="1" dirty="0" err="1">
                <a:solidFill>
                  <a:schemeClr val="bg1"/>
                </a:solidFill>
              </a:rPr>
              <a:t>tên</a:t>
            </a:r>
            <a:r>
              <a:rPr lang="en-US" sz="2667" b="1" dirty="0">
                <a:solidFill>
                  <a:schemeClr val="bg1"/>
                </a:solidFill>
              </a:rPr>
              <a:t> </a:t>
            </a:r>
            <a:r>
              <a:rPr lang="en-US" sz="2667" b="1" dirty="0" err="1">
                <a:solidFill>
                  <a:schemeClr val="bg1"/>
                </a:solidFill>
              </a:rPr>
              <a:t>sau</a:t>
            </a:r>
            <a:r>
              <a:rPr lang="en-US" sz="2667" b="1" dirty="0">
                <a:solidFill>
                  <a:schemeClr val="bg1"/>
                </a:solidFill>
              </a:rPr>
              <a:t> </a:t>
            </a:r>
            <a:r>
              <a:rPr lang="en-US" sz="2667" b="1" dirty="0" err="1">
                <a:solidFill>
                  <a:schemeClr val="bg1"/>
                </a:solidFill>
              </a:rPr>
              <a:t>đó</a:t>
            </a:r>
            <a:r>
              <a:rPr lang="en-US" sz="2667" b="1" dirty="0">
                <a:solidFill>
                  <a:schemeClr val="bg1"/>
                </a:solidFill>
              </a:rPr>
              <a:t> </a:t>
            </a:r>
            <a:r>
              <a:rPr lang="en-US" sz="2667" b="1" dirty="0" err="1">
                <a:solidFill>
                  <a:schemeClr val="bg1"/>
                </a:solidFill>
              </a:rPr>
              <a:t>nhấn</a:t>
            </a:r>
            <a:r>
              <a:rPr lang="en-US" sz="2667" b="1" dirty="0">
                <a:solidFill>
                  <a:schemeClr val="bg1"/>
                </a:solidFill>
              </a:rPr>
              <a:t> Start game </a:t>
            </a:r>
            <a:r>
              <a:rPr lang="en-US" sz="2667" b="1" dirty="0" err="1">
                <a:solidFill>
                  <a:schemeClr val="bg1"/>
                </a:solidFill>
              </a:rPr>
              <a:t>như</a:t>
            </a:r>
            <a:r>
              <a:rPr lang="en-US" sz="2667" b="1" dirty="0">
                <a:solidFill>
                  <a:schemeClr val="bg1"/>
                </a:solidFill>
              </a:rPr>
              <a:t> </a:t>
            </a:r>
            <a:r>
              <a:rPr lang="en-US" sz="2667" b="1" dirty="0" err="1">
                <a:solidFill>
                  <a:schemeClr val="bg1"/>
                </a:solidFill>
              </a:rPr>
              <a:t>hình</a:t>
            </a:r>
            <a:r>
              <a:rPr lang="en-US" sz="2667" b="1" dirty="0">
                <a:solidFill>
                  <a:schemeClr val="bg1"/>
                </a:solidFill>
              </a:rPr>
              <a:t> </a:t>
            </a:r>
            <a:r>
              <a:rPr lang="en-US" sz="2667" b="1" dirty="0" err="1">
                <a:solidFill>
                  <a:schemeClr val="bg1"/>
                </a:solidFill>
              </a:rPr>
              <a:t>dưới</a:t>
            </a:r>
            <a:r>
              <a:rPr lang="en-US" sz="2667" b="1" dirty="0">
                <a:solidFill>
                  <a:schemeClr val="bg1"/>
                </a:solidFill>
              </a:rPr>
              <a:t>:</a:t>
            </a:r>
          </a:p>
        </p:txBody>
      </p:sp>
      <p:pic>
        <p:nvPicPr>
          <p:cNvPr id="8" name="Google Shape;98;p14"/>
          <p:cNvPicPr preferRelativeResize="0"/>
          <p:nvPr/>
        </p:nvPicPr>
        <p:blipFill rotWithShape="1">
          <a:blip r:embed="rId2">
            <a:alphaModFix/>
          </a:blip>
          <a:srcRect/>
          <a:stretch/>
        </p:blipFill>
        <p:spPr>
          <a:xfrm>
            <a:off x="1447800" y="48491"/>
            <a:ext cx="9050157" cy="6858000"/>
          </a:xfrm>
          <a:prstGeom prst="rect">
            <a:avLst/>
          </a:prstGeom>
          <a:noFill/>
          <a:ln>
            <a:noFill/>
          </a:ln>
        </p:spPr>
      </p:pic>
      <p:sp>
        <p:nvSpPr>
          <p:cNvPr id="7" name="Google Shape;283;p33"/>
          <p:cNvSpPr txBox="1">
            <a:spLocks noGrp="1"/>
          </p:cNvSpPr>
          <p:nvPr>
            <p:ph type="title"/>
          </p:nvPr>
        </p:nvSpPr>
        <p:spPr>
          <a:xfrm>
            <a:off x="2971800" y="2819400"/>
            <a:ext cx="6324600" cy="869315"/>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rgbClr val="FF0000"/>
              </a:buClr>
              <a:buSzPts val="3500"/>
              <a:buFont typeface="Times New Roman"/>
              <a:buNone/>
            </a:pPr>
            <a:r>
              <a:rPr lang="en-US" sz="4000" b="1" dirty="0" smtClean="0">
                <a:solidFill>
                  <a:srgbClr val="FF0000"/>
                </a:solidFill>
                <a:latin typeface="Times New Roman"/>
                <a:ea typeface="Times New Roman"/>
                <a:cs typeface="Times New Roman"/>
                <a:sym typeface="Times New Roman"/>
              </a:rPr>
              <a:t>LUYỆN TẬP:</a:t>
            </a:r>
            <a:br>
              <a:rPr lang="en-US" sz="4000" b="1" dirty="0" smtClean="0">
                <a:solidFill>
                  <a:srgbClr val="FF0000"/>
                </a:solidFill>
                <a:latin typeface="Times New Roman"/>
                <a:ea typeface="Times New Roman"/>
                <a:cs typeface="Times New Roman"/>
                <a:sym typeface="Times New Roman"/>
              </a:rPr>
            </a:br>
            <a:r>
              <a:rPr lang="en-US" sz="4000" b="1" dirty="0" smtClean="0">
                <a:solidFill>
                  <a:srgbClr val="FF0000"/>
                </a:solidFill>
                <a:latin typeface="Times New Roman"/>
                <a:ea typeface="Times New Roman"/>
                <a:cs typeface="Times New Roman"/>
                <a:sym typeface="Times New Roman"/>
              </a:rPr>
              <a:t> </a:t>
            </a:r>
            <a:r>
              <a:rPr lang="en-US" sz="4000" b="1" dirty="0" smtClean="0">
                <a:solidFill>
                  <a:srgbClr val="FF0000"/>
                </a:solidFill>
                <a:latin typeface="Times New Roman"/>
                <a:ea typeface="Times New Roman"/>
                <a:cs typeface="Times New Roman"/>
                <a:sym typeface="Times New Roman"/>
              </a:rPr>
              <a:t>“AI CHIẾN THẮNG”</a:t>
            </a:r>
            <a:endParaRPr sz="4000"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152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pic>
        <p:nvPicPr>
          <p:cNvPr id="181" name="Google Shape;181;p23" descr="VGP News :. | Phê duyệt nhiệm vụ lập Quy hoạch mạng lưới đường bộ | BÁO  ĐIỆN TỬ CHÍNH PHỦ NƯỚC CHXHCN VIỆT NAM"/>
          <p:cNvPicPr preferRelativeResize="0"/>
          <p:nvPr/>
        </p:nvPicPr>
        <p:blipFill rotWithShape="1">
          <a:blip r:embed="rId3">
            <a:alphaModFix/>
          </a:blip>
          <a:srcRect/>
          <a:stretch/>
        </p:blipFill>
        <p:spPr>
          <a:xfrm>
            <a:off x="762000" y="827809"/>
            <a:ext cx="10744200" cy="6030191"/>
          </a:xfrm>
          <a:prstGeom prst="rect">
            <a:avLst/>
          </a:prstGeom>
          <a:noFill/>
          <a:ln>
            <a:noFill/>
          </a:ln>
        </p:spPr>
      </p:pic>
      <p:sp>
        <p:nvSpPr>
          <p:cNvPr id="182" name="Google Shape;182;p23"/>
          <p:cNvSpPr txBox="1"/>
          <p:nvPr/>
        </p:nvSpPr>
        <p:spPr>
          <a:xfrm>
            <a:off x="3581400" y="109537"/>
            <a:ext cx="4572000" cy="460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dirty="0" err="1">
                <a:solidFill>
                  <a:schemeClr val="dk1"/>
                </a:solidFill>
                <a:latin typeface="Times New Roman"/>
                <a:ea typeface="Times New Roman"/>
                <a:cs typeface="Times New Roman"/>
                <a:sym typeface="Times New Roman"/>
              </a:rPr>
              <a:t>Mạng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lưới</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giao</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thông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thành</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phố</a:t>
            </a:r>
            <a:endParaRPr dirty="0"/>
          </a:p>
        </p:txBody>
      </p:sp>
    </p:spTree>
    <p:extLst>
      <p:ext uri="{BB962C8B-B14F-4D97-AF65-F5344CB8AC3E}">
        <p14:creationId xmlns:p14="http://schemas.microsoft.com/office/powerpoint/2010/main" val="995661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590800" y="1143000"/>
            <a:ext cx="8915400" cy="356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just" eaLnBrk="1" hangingPunct="1">
              <a:spcBef>
                <a:spcPct val="20000"/>
              </a:spcBef>
              <a:buClr>
                <a:srgbClr val="3366CC"/>
              </a:buClr>
              <a:defRPr/>
            </a:pPr>
            <a:r>
              <a:rPr lang="en-US" altLang="en-US" sz="2933" dirty="0" smtClean="0">
                <a:solidFill>
                  <a:srgbClr val="FF0000"/>
                </a:solidFill>
                <a:latin typeface="Arial" panose="020B0604020202020204" pitchFamily="34" charset="0"/>
              </a:rPr>
              <a:t>HƯỚNG </a:t>
            </a:r>
            <a:r>
              <a:rPr lang="en-US" altLang="en-US" sz="2933" dirty="0">
                <a:solidFill>
                  <a:srgbClr val="FF0000"/>
                </a:solidFill>
                <a:latin typeface="Arial" panose="020B0604020202020204" pitchFamily="34" charset="0"/>
              </a:rPr>
              <a:t>DẪN VỀ NHÀ :</a:t>
            </a:r>
          </a:p>
          <a:p>
            <a:pPr lvl="0" algn="just">
              <a:lnSpc>
                <a:spcPct val="90000"/>
              </a:lnSpc>
              <a:buClr>
                <a:schemeClr val="dk1"/>
              </a:buClr>
              <a:buSzPts val="3000"/>
            </a:pPr>
            <a:r>
              <a:rPr lang="en-US" sz="3200" dirty="0" smtClean="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Hoàn</a:t>
            </a:r>
            <a:r>
              <a:rPr lang="en-US" sz="3200" dirty="0" smtClean="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thành</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phần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vận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dụng</a:t>
            </a:r>
            <a:r>
              <a:rPr lang="en-US" sz="3200" dirty="0">
                <a:latin typeface="Times New Roman"/>
                <a:ea typeface="Times New Roman"/>
                <a:cs typeface="Times New Roman"/>
                <a:sym typeface="Times New Roman"/>
              </a:rPr>
              <a:t> </a:t>
            </a:r>
            <a:endParaRPr lang="en-US" sz="3200" dirty="0"/>
          </a:p>
          <a:p>
            <a:pPr lvl="0" algn="just">
              <a:lnSpc>
                <a:spcPct val="90000"/>
              </a:lnSpc>
              <a:spcBef>
                <a:spcPts val="1000"/>
              </a:spcBef>
              <a:buClr>
                <a:schemeClr val="dk1"/>
              </a:buClr>
              <a:buSzPts val="3000"/>
            </a:pPr>
            <a:r>
              <a:rPr lang="en-US" sz="3200" dirty="0" smtClean="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Làm</a:t>
            </a:r>
            <a:r>
              <a:rPr lang="en-US" sz="3200" dirty="0" smtClean="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bài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tập</a:t>
            </a:r>
            <a:r>
              <a:rPr lang="en-US" sz="3200" dirty="0">
                <a:latin typeface="Times New Roman"/>
                <a:ea typeface="Times New Roman"/>
                <a:cs typeface="Times New Roman"/>
                <a:sym typeface="Times New Roman"/>
              </a:rPr>
              <a:t> 1,2,3 </a:t>
            </a:r>
            <a:r>
              <a:rPr lang="en-US" sz="3200" dirty="0" err="1">
                <a:latin typeface="Times New Roman"/>
                <a:ea typeface="Times New Roman"/>
                <a:cs typeface="Times New Roman"/>
                <a:sym typeface="Times New Roman"/>
              </a:rPr>
              <a:t>trong</a:t>
            </a:r>
            <a:r>
              <a:rPr lang="en-US" sz="3200" dirty="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sách</a:t>
            </a:r>
            <a:r>
              <a:rPr lang="en-US" sz="3200" dirty="0" smtClean="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bài</a:t>
            </a:r>
            <a:r>
              <a:rPr lang="en-US" sz="3200" dirty="0" smtClean="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tập</a:t>
            </a:r>
            <a:r>
              <a:rPr lang="en-US" sz="3200" dirty="0" smtClean="0">
                <a:latin typeface="Times New Roman"/>
                <a:ea typeface="Times New Roman"/>
                <a:cs typeface="Times New Roman"/>
                <a:sym typeface="Times New Roman"/>
              </a:rPr>
              <a:t> tin 6.</a:t>
            </a:r>
            <a:endParaRPr lang="en-US" sz="3200" dirty="0"/>
          </a:p>
          <a:p>
            <a:pPr lvl="0" algn="just">
              <a:lnSpc>
                <a:spcPct val="90000"/>
              </a:lnSpc>
              <a:spcBef>
                <a:spcPts val="1000"/>
              </a:spcBef>
              <a:buClr>
                <a:schemeClr val="dk1"/>
              </a:buClr>
              <a:buSzPts val="3000"/>
            </a:pPr>
            <a:r>
              <a:rPr lang="en-US" sz="3200" dirty="0" smtClean="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Đọc</a:t>
            </a:r>
            <a:r>
              <a:rPr lang="en-US" sz="3200" dirty="0" smtClean="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bài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tiếp</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theo</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để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chuẩn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bị</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tiết</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sau</a:t>
            </a:r>
            <a:r>
              <a:rPr lang="en-US" sz="3200" dirty="0">
                <a:latin typeface="Times New Roman"/>
                <a:ea typeface="Times New Roman"/>
                <a:cs typeface="Times New Roman"/>
                <a:sym typeface="Times New Roman"/>
              </a:rPr>
              <a:t>.</a:t>
            </a:r>
            <a:endParaRPr lang="en-US" sz="3200" u="sng" dirty="0">
              <a:latin typeface="Times New Roman"/>
              <a:ea typeface="Times New Roman"/>
              <a:cs typeface="Times New Roman"/>
              <a:sym typeface="Times New Roman"/>
            </a:endParaRPr>
          </a:p>
          <a:p>
            <a:pPr algn="just" eaLnBrk="1" hangingPunct="1">
              <a:defRPr/>
            </a:pPr>
            <a:r>
              <a:rPr lang="en-US" altLang="en-US" sz="2933" b="1" dirty="0" err="1" smtClean="0">
                <a:solidFill>
                  <a:srgbClr val="C00000"/>
                </a:solidFill>
                <a:latin typeface="Arial" panose="020B0604020202020204" pitchFamily="34" charset="0"/>
              </a:rPr>
              <a:t>Bài</a:t>
            </a:r>
            <a:r>
              <a:rPr lang="en-US" altLang="en-US" sz="2933" b="1" dirty="0" smtClean="0">
                <a:solidFill>
                  <a:srgbClr val="C00000"/>
                </a:solidFill>
                <a:latin typeface="Arial" panose="020B0604020202020204" pitchFamily="34" charset="0"/>
              </a:rPr>
              <a:t> </a:t>
            </a:r>
            <a:r>
              <a:rPr lang="en-US" altLang="en-US" sz="2933" b="1" dirty="0">
                <a:solidFill>
                  <a:srgbClr val="C00000"/>
                </a:solidFill>
                <a:latin typeface="Arial" panose="020B0604020202020204" pitchFamily="34" charset="0"/>
              </a:rPr>
              <a:t>5</a:t>
            </a:r>
            <a:r>
              <a:rPr lang="en-US" altLang="en-US" sz="2933" b="1" dirty="0" smtClean="0">
                <a:solidFill>
                  <a:srgbClr val="C00000"/>
                </a:solidFill>
                <a:latin typeface="Arial" panose="020B0604020202020204" pitchFamily="34" charset="0"/>
              </a:rPr>
              <a:t>. </a:t>
            </a:r>
            <a:r>
              <a:rPr lang="en-US" sz="2933" b="1" dirty="0">
                <a:solidFill>
                  <a:srgbClr val="C00000"/>
                </a:solidFill>
                <a:latin typeface="Arial" panose="020B0604020202020204" pitchFamily="34" charset="0"/>
              </a:rPr>
              <a:t>Internet</a:t>
            </a:r>
          </a:p>
          <a:p>
            <a:pPr marL="457200" indent="-457200" algn="just" eaLnBrk="1" hangingPunct="1">
              <a:buFontTx/>
              <a:buChar char="-"/>
              <a:defRPr/>
            </a:pPr>
            <a:r>
              <a:rPr lang="en-US" sz="3200" dirty="0" err="1" smtClean="0"/>
              <a:t>Biết</a:t>
            </a:r>
            <a:r>
              <a:rPr lang="en-US" sz="3200" dirty="0" smtClean="0"/>
              <a:t> </a:t>
            </a:r>
            <a:r>
              <a:rPr lang="en-US" sz="3200" dirty="0"/>
              <a:t>Internet </a:t>
            </a:r>
            <a:r>
              <a:rPr lang="en-US" sz="3200" dirty="0" err="1"/>
              <a:t>là</a:t>
            </a:r>
            <a:r>
              <a:rPr lang="en-US" sz="3200" dirty="0"/>
              <a:t> </a:t>
            </a:r>
            <a:r>
              <a:rPr lang="en-US" sz="3200" dirty="0" err="1"/>
              <a:t>gì</a:t>
            </a:r>
            <a:r>
              <a:rPr lang="en-US" sz="3200" dirty="0" smtClean="0"/>
              <a:t>.</a:t>
            </a:r>
          </a:p>
          <a:p>
            <a:pPr marL="457200" indent="-457200" algn="just" eaLnBrk="1" hangingPunct="1">
              <a:buFontTx/>
              <a:buChar char="-"/>
              <a:defRPr/>
            </a:pPr>
            <a:r>
              <a:rPr lang="en-US" sz="3200" dirty="0" err="1" smtClean="0"/>
              <a:t>Nêu</a:t>
            </a:r>
            <a:r>
              <a:rPr lang="en-US" sz="3200" dirty="0" smtClean="0"/>
              <a:t> </a:t>
            </a:r>
            <a:r>
              <a:rPr lang="en-US" sz="3200" dirty="0" err="1"/>
              <a:t>được</a:t>
            </a:r>
            <a:r>
              <a:rPr lang="en-US" sz="3200" dirty="0"/>
              <a:t> </a:t>
            </a:r>
            <a:r>
              <a:rPr lang="en-US" sz="3200" dirty="0" err="1"/>
              <a:t>một</a:t>
            </a:r>
            <a:r>
              <a:rPr lang="en-US" sz="3200" dirty="0"/>
              <a:t> </a:t>
            </a:r>
            <a:r>
              <a:rPr lang="en-US" sz="3200" dirty="0" err="1"/>
              <a:t>số</a:t>
            </a:r>
            <a:r>
              <a:rPr lang="en-US" sz="3200" dirty="0"/>
              <a:t> </a:t>
            </a:r>
            <a:r>
              <a:rPr lang="en-US" sz="3200" dirty="0" err="1"/>
              <a:t>đặc</a:t>
            </a:r>
            <a:r>
              <a:rPr lang="en-US" sz="3200" dirty="0"/>
              <a:t> </a:t>
            </a:r>
            <a:r>
              <a:rPr lang="en-US" sz="3200" dirty="0" err="1"/>
              <a:t>điểm</a:t>
            </a:r>
            <a:r>
              <a:rPr lang="en-US" sz="3200" dirty="0"/>
              <a:t> </a:t>
            </a:r>
            <a:r>
              <a:rPr lang="en-US" sz="3200" dirty="0" err="1"/>
              <a:t>chính</a:t>
            </a:r>
            <a:r>
              <a:rPr lang="en-US" sz="3200" dirty="0"/>
              <a:t> </a:t>
            </a:r>
            <a:r>
              <a:rPr lang="en-US" sz="3200" dirty="0" err="1"/>
              <a:t>của</a:t>
            </a:r>
            <a:r>
              <a:rPr lang="en-US" sz="3200" dirty="0"/>
              <a:t> Internet.</a:t>
            </a:r>
            <a:endParaRPr lang="en-US" altLang="en-US" sz="2933" b="1" dirty="0">
              <a:solidFill>
                <a:srgbClr val="C00000"/>
              </a:solidFill>
              <a:latin typeface="Arial" panose="020B0604020202020204" pitchFamily="34" charset="0"/>
            </a:endParaRPr>
          </a:p>
        </p:txBody>
      </p:sp>
      <p:pic>
        <p:nvPicPr>
          <p:cNvPr id="78853" name="Picture 5"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2286000" cy="131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AutoShape 6"/>
          <p:cNvSpPr>
            <a:spLocks noChangeArrowheads="1"/>
          </p:cNvSpPr>
          <p:nvPr/>
        </p:nvSpPr>
        <p:spPr bwMode="auto">
          <a:xfrm>
            <a:off x="56297" y="685800"/>
            <a:ext cx="1295400" cy="1219200"/>
          </a:xfrm>
          <a:prstGeom prst="star32">
            <a:avLst>
              <a:gd name="adj" fmla="val 4259"/>
            </a:avLst>
          </a:prstGeom>
          <a:noFill/>
          <a:ln w="9525" algn="ctr">
            <a:solidFill>
              <a:srgbClr val="FFFF00"/>
            </a:solidFill>
            <a:miter lim="800000"/>
            <a:headEnd/>
            <a:tailEnd/>
          </a:ln>
          <a:effectLst/>
          <a:extLst>
            <a:ext uri="{909E8E84-426E-40DD-AFC4-6F175D3DCCD1}">
              <a14:hiddenFill xmlns:a14="http://schemas.microsoft.com/office/drawing/2010/main">
                <a:gradFill rotWithShape="0">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lstStyle>
            <a:lvl1pPr>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Clr>
                <a:srgbClr val="3366CC"/>
              </a:buClr>
            </a:pPr>
            <a:endParaRPr lang="en-US" altLang="en-US" sz="3200">
              <a:cs typeface="Times New Roman" pitchFamily="18" charset="0"/>
            </a:endParaRPr>
          </a:p>
        </p:txBody>
      </p:sp>
      <p:sp>
        <p:nvSpPr>
          <p:cNvPr id="6" name="Google Shape;91;p13"/>
          <p:cNvSpPr/>
          <p:nvPr/>
        </p:nvSpPr>
        <p:spPr>
          <a:xfrm>
            <a:off x="2286000" y="190942"/>
            <a:ext cx="7848600" cy="4902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0"/>
              <a:buFont typeface="Arial"/>
              <a:buNone/>
            </a:pPr>
            <a:r>
              <a:rPr lang="en-US" sz="3600" b="1" dirty="0" smtClean="0">
                <a:solidFill>
                  <a:srgbClr val="0070C0"/>
                </a:solidFill>
                <a:latin typeface="Times New Roman"/>
                <a:ea typeface="Times New Roman"/>
                <a:cs typeface="Times New Roman"/>
                <a:sym typeface="Times New Roman"/>
              </a:rPr>
              <a:t>TIẾT </a:t>
            </a:r>
            <a:r>
              <a:rPr lang="en-US" sz="3600" b="1" dirty="0" smtClean="0">
                <a:solidFill>
                  <a:srgbClr val="0070C0"/>
                </a:solidFill>
                <a:latin typeface="Times New Roman"/>
                <a:ea typeface="Times New Roman"/>
                <a:cs typeface="Times New Roman"/>
                <a:sym typeface="Times New Roman"/>
              </a:rPr>
              <a:t>6. </a:t>
            </a:r>
            <a:r>
              <a:rPr lang="en-US" sz="3600" b="1" i="0" u="none" strike="noStrike" cap="none" dirty="0" smtClean="0">
                <a:solidFill>
                  <a:srgbClr val="0070C0"/>
                </a:solidFill>
                <a:latin typeface="Times New Roman"/>
                <a:ea typeface="Times New Roman"/>
                <a:cs typeface="Times New Roman"/>
                <a:sym typeface="Times New Roman"/>
              </a:rPr>
              <a:t>BÀI </a:t>
            </a:r>
            <a:r>
              <a:rPr lang="en-US" sz="3600" b="1" i="0" u="none" strike="noStrike" cap="none" dirty="0">
                <a:solidFill>
                  <a:srgbClr val="0070C0"/>
                </a:solidFill>
                <a:latin typeface="Times New Roman"/>
                <a:ea typeface="Times New Roman"/>
                <a:cs typeface="Times New Roman"/>
                <a:sym typeface="Times New Roman"/>
              </a:rPr>
              <a:t>4.  </a:t>
            </a:r>
            <a:r>
              <a:rPr lang="en-US" sz="3600" b="1" i="0" u="none" strike="noStrike" cap="none" dirty="0" smtClean="0">
                <a:solidFill>
                  <a:srgbClr val="0070C0"/>
                </a:solidFill>
                <a:latin typeface="Times New Roman"/>
                <a:ea typeface="Times New Roman"/>
                <a:cs typeface="Times New Roman"/>
                <a:sym typeface="Times New Roman"/>
              </a:rPr>
              <a:t>MẠNG </a:t>
            </a:r>
            <a:r>
              <a:rPr lang="en-US" sz="3600" b="1" i="0" u="none" strike="noStrike" cap="none" dirty="0">
                <a:solidFill>
                  <a:srgbClr val="0070C0"/>
                </a:solidFill>
                <a:latin typeface="Times New Roman"/>
                <a:ea typeface="Times New Roman"/>
                <a:cs typeface="Times New Roman"/>
                <a:sym typeface="Times New Roman"/>
              </a:rPr>
              <a:t>MÁY TÍNH</a:t>
            </a:r>
            <a:endParaRPr sz="3600" b="1" i="0" u="none" strike="noStrike" cap="none" dirty="0">
              <a:solidFill>
                <a:srgbClr val="0070C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356444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ipe(up)">
                                      <p:cBhvr>
                                        <p:cTn id="7" dur="2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02" name="Google Shape;302;p35"/>
          <p:cNvSpPr txBox="1">
            <a:spLocks noGrp="1"/>
          </p:cNvSpPr>
          <p:nvPr>
            <p:ph type="title"/>
          </p:nvPr>
        </p:nvSpPr>
        <p:spPr>
          <a:xfrm>
            <a:off x="641840" y="0"/>
            <a:ext cx="10515600" cy="8693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500"/>
              <a:buFont typeface="Times New Roman"/>
              <a:buNone/>
            </a:pPr>
            <a:r>
              <a:rPr lang="en-US" sz="3500" b="1">
                <a:solidFill>
                  <a:srgbClr val="FF0000"/>
                </a:solidFill>
                <a:latin typeface="Times New Roman"/>
                <a:ea typeface="Times New Roman"/>
                <a:cs typeface="Times New Roman"/>
                <a:sym typeface="Times New Roman"/>
              </a:rPr>
              <a:t>HOẠT ĐỘNG VẬN DỤNG</a:t>
            </a:r>
            <a:endParaRPr sz="3500">
              <a:solidFill>
                <a:srgbClr val="FF0000"/>
              </a:solidFill>
              <a:latin typeface="Times New Roman"/>
              <a:ea typeface="Times New Roman"/>
              <a:cs typeface="Times New Roman"/>
              <a:sym typeface="Times New Roman"/>
            </a:endParaRPr>
          </a:p>
        </p:txBody>
      </p:sp>
      <p:sp>
        <p:nvSpPr>
          <p:cNvPr id="303" name="Google Shape;303;p35"/>
          <p:cNvSpPr/>
          <p:nvPr/>
        </p:nvSpPr>
        <p:spPr>
          <a:xfrm>
            <a:off x="337850" y="995839"/>
            <a:ext cx="11501610" cy="449353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Vận dụng các kiến thức đã học giải quyết 2 tình huống sau: </a:t>
            </a:r>
            <a:endParaRPr sz="2500" u="sng">
              <a:solidFill>
                <a:schemeClr val="dk1"/>
              </a:solidFill>
              <a:latin typeface="Times New Roman"/>
              <a:ea typeface="Times New Roman"/>
              <a:cs typeface="Times New Roman"/>
              <a:sym typeface="Times New Roman"/>
            </a:endParaRPr>
          </a:p>
          <a:p>
            <a:pPr marL="0" marR="12700" lvl="0" indent="0" algn="just" rtl="0">
              <a:spcBef>
                <a:spcPts val="0"/>
              </a:spcBef>
              <a:spcAft>
                <a:spcPts val="0"/>
              </a:spcAft>
              <a:buNone/>
            </a:pPr>
            <a:r>
              <a:rPr lang="en-US" sz="2800" b="1">
                <a:solidFill>
                  <a:schemeClr val="dk1"/>
                </a:solidFill>
                <a:latin typeface="Times New Roman"/>
                <a:ea typeface="Times New Roman"/>
                <a:cs typeface="Times New Roman"/>
                <a:sym typeface="Times New Roman"/>
              </a:rPr>
              <a:t>? </a:t>
            </a:r>
            <a:r>
              <a:rPr lang="en-US" sz="2500">
                <a:solidFill>
                  <a:schemeClr val="dk1"/>
                </a:solidFill>
                <a:latin typeface="Times New Roman"/>
                <a:ea typeface="Times New Roman"/>
                <a:cs typeface="Times New Roman"/>
                <a:sym typeface="Times New Roman"/>
              </a:rPr>
              <a:t>TH1: Phòng thư viện của trường có 5 máy tính cần kết nối thành một mạng. Có thế có nhiêu cách kết nối ví dụ như Hình 2.3 sgk.</a:t>
            </a:r>
            <a:endParaRPr/>
          </a:p>
          <a:p>
            <a:pPr marL="12700" marR="0" lvl="0" indent="-12700" algn="just" rtl="0">
              <a:spcBef>
                <a:spcPts val="560"/>
              </a:spcBef>
              <a:spcAft>
                <a:spcPts val="0"/>
              </a:spcAft>
              <a:buNone/>
            </a:pPr>
            <a:r>
              <a:rPr lang="en-US" sz="2500">
                <a:solidFill>
                  <a:schemeClr val="dk1"/>
                </a:solidFill>
                <a:latin typeface="Times New Roman"/>
                <a:ea typeface="Times New Roman"/>
                <a:cs typeface="Times New Roman"/>
                <a:sym typeface="Times New Roman"/>
              </a:rPr>
              <a:t>Em hãy vẽ hai cách khác để kết nối chúng thành một mạng.</a:t>
            </a:r>
            <a:endParaRPr/>
          </a:p>
          <a:p>
            <a:pPr marL="12700" marR="0" lvl="0" indent="-12700" algn="just" rtl="0">
              <a:spcBef>
                <a:spcPts val="35"/>
              </a:spcBef>
              <a:spcAft>
                <a:spcPts val="0"/>
              </a:spcAft>
              <a:buNone/>
            </a:pPr>
            <a:r>
              <a:rPr lang="en-US" sz="2500">
                <a:solidFill>
                  <a:schemeClr val="dk1"/>
                </a:solidFill>
                <a:latin typeface="Times New Roman"/>
                <a:ea typeface="Times New Roman"/>
                <a:cs typeface="Times New Roman"/>
                <a:sym typeface="Times New Roman"/>
              </a:rPr>
              <a:t> </a:t>
            </a:r>
            <a:endParaRPr sz="2500">
              <a:solidFill>
                <a:schemeClr val="dk1"/>
              </a:solidFill>
              <a:latin typeface="Times New Roman"/>
              <a:ea typeface="Times New Roman"/>
              <a:cs typeface="Times New Roman"/>
              <a:sym typeface="Times New Roman"/>
            </a:endParaRPr>
          </a:p>
          <a:p>
            <a:pPr marL="12700" marR="0" lvl="0" indent="-12700" algn="just" rtl="0">
              <a:spcBef>
                <a:spcPts val="35"/>
              </a:spcBef>
              <a:spcAft>
                <a:spcPts val="0"/>
              </a:spcAft>
              <a:buNone/>
            </a:pPr>
            <a:endParaRPr sz="2500">
              <a:solidFill>
                <a:schemeClr val="dk1"/>
              </a:solidFill>
              <a:latin typeface="Times New Roman"/>
              <a:ea typeface="Times New Roman"/>
              <a:cs typeface="Times New Roman"/>
              <a:sym typeface="Times New Roman"/>
            </a:endParaRPr>
          </a:p>
          <a:p>
            <a:pPr marL="12700" marR="0" lvl="0" indent="-12700" algn="just" rtl="0">
              <a:spcBef>
                <a:spcPts val="35"/>
              </a:spcBef>
              <a:spcAft>
                <a:spcPts val="0"/>
              </a:spcAft>
              <a:buNone/>
            </a:pPr>
            <a:endParaRPr sz="2500">
              <a:solidFill>
                <a:schemeClr val="dk1"/>
              </a:solidFill>
              <a:latin typeface="Times New Roman"/>
              <a:ea typeface="Times New Roman"/>
              <a:cs typeface="Times New Roman"/>
              <a:sym typeface="Times New Roman"/>
            </a:endParaRPr>
          </a:p>
          <a:p>
            <a:pPr marL="0" marR="0" lvl="0" indent="0" algn="just" rtl="0">
              <a:spcBef>
                <a:spcPts val="35"/>
              </a:spcBef>
              <a:spcAft>
                <a:spcPts val="0"/>
              </a:spcAft>
              <a:buNone/>
            </a:pPr>
            <a:r>
              <a:rPr lang="en-US" sz="2800" b="1">
                <a:solidFill>
                  <a:schemeClr val="dk1"/>
                </a:solidFill>
                <a:latin typeface="Times New Roman"/>
                <a:ea typeface="Times New Roman"/>
                <a:cs typeface="Times New Roman"/>
                <a:sym typeface="Times New Roman"/>
              </a:rPr>
              <a:t>? </a:t>
            </a:r>
            <a:r>
              <a:rPr lang="en-US" sz="2500">
                <a:solidFill>
                  <a:schemeClr val="dk1"/>
                </a:solidFill>
                <a:latin typeface="Times New Roman"/>
                <a:ea typeface="Times New Roman"/>
                <a:cs typeface="Times New Roman"/>
                <a:sym typeface="Times New Roman"/>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endParaRPr/>
          </a:p>
        </p:txBody>
      </p:sp>
      <p:sp>
        <p:nvSpPr>
          <p:cNvPr id="304" name="Google Shape;304;p35"/>
          <p:cNvSpPr/>
          <p:nvPr/>
        </p:nvSpPr>
        <p:spPr>
          <a:xfrm>
            <a:off x="539827" y="803214"/>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5" name="Google Shape;305;p35"/>
          <p:cNvPicPr preferRelativeResize="0"/>
          <p:nvPr/>
        </p:nvPicPr>
        <p:blipFill rotWithShape="1">
          <a:blip r:embed="rId3">
            <a:alphaModFix/>
          </a:blip>
          <a:srcRect/>
          <a:stretch/>
        </p:blipFill>
        <p:spPr>
          <a:xfrm>
            <a:off x="1419340" y="2886420"/>
            <a:ext cx="4276380" cy="859316"/>
          </a:xfrm>
          <a:prstGeom prst="rect">
            <a:avLst/>
          </a:prstGeom>
          <a:noFill/>
          <a:ln>
            <a:noFill/>
          </a:ln>
        </p:spPr>
      </p:pic>
      <p:sp>
        <p:nvSpPr>
          <p:cNvPr id="306" name="Google Shape;306;p35"/>
          <p:cNvSpPr/>
          <p:nvPr/>
        </p:nvSpPr>
        <p:spPr>
          <a:xfrm>
            <a:off x="7304183" y="46711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7" name="Google Shape;307;p35"/>
          <p:cNvPicPr preferRelativeResize="0"/>
          <p:nvPr/>
        </p:nvPicPr>
        <p:blipFill rotWithShape="1">
          <a:blip r:embed="rId4">
            <a:alphaModFix/>
          </a:blip>
          <a:srcRect/>
          <a:stretch/>
        </p:blipFill>
        <p:spPr>
          <a:xfrm>
            <a:off x="7083846" y="2886419"/>
            <a:ext cx="2709364" cy="923553"/>
          </a:xfrm>
          <a:prstGeom prst="rect">
            <a:avLst/>
          </a:prstGeom>
          <a:noFill/>
          <a:ln>
            <a:noFill/>
          </a:ln>
        </p:spPr>
      </p:pic>
      <p:sp>
        <p:nvSpPr>
          <p:cNvPr id="308" name="Google Shape;308;p35"/>
          <p:cNvSpPr txBox="1"/>
          <p:nvPr/>
        </p:nvSpPr>
        <p:spPr>
          <a:xfrm>
            <a:off x="418641" y="5387247"/>
            <a:ext cx="1157872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Times New Roman"/>
                <a:ea typeface="Times New Roman"/>
                <a:cs typeface="Times New Roman"/>
                <a:sym typeface="Times New Roman"/>
              </a:rPr>
              <a:t>- Các thiết bị được kết nối thành mạng. </a:t>
            </a:r>
            <a:endParaRPr sz="2500"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chemeClr val="dk1"/>
                </a:solidFill>
                <a:latin typeface="Times New Roman"/>
                <a:ea typeface="Times New Roman"/>
                <a:cs typeface="Times New Roman"/>
                <a:sym typeface="Times New Roman"/>
              </a:rPr>
              <a:t>- Thiết bị đầu cuối gồm hai điện thoại thông minh và một máy tính xách tay. </a:t>
            </a:r>
            <a:endParaRPr sz="2500"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chemeClr val="dk1"/>
                </a:solidFill>
                <a:latin typeface="Times New Roman"/>
                <a:ea typeface="Times New Roman"/>
                <a:cs typeface="Times New Roman"/>
                <a:sym typeface="Times New Roman"/>
              </a:rPr>
              <a:t>- Thiết bị kết nối bao gồm modem hoặc bộ định tuyến, dây dẫn</a:t>
            </a:r>
            <a:endParaRPr sz="2500" u="sng">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500" u="sng">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5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sp>
        <p:nvSpPr>
          <p:cNvPr id="262" name="Google Shape;262;p32"/>
          <p:cNvSpPr txBox="1">
            <a:spLocks noGrp="1"/>
          </p:cNvSpPr>
          <p:nvPr>
            <p:ph type="title"/>
          </p:nvPr>
        </p:nvSpPr>
        <p:spPr>
          <a:xfrm>
            <a:off x="641840" y="0"/>
            <a:ext cx="10515600" cy="8693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3500"/>
              <a:buFont typeface="Times New Roman"/>
              <a:buNone/>
            </a:pPr>
            <a:r>
              <a:rPr lang="en-US" sz="3500" b="1" dirty="0">
                <a:solidFill>
                  <a:srgbClr val="FF0000"/>
                </a:solidFill>
                <a:latin typeface="Times New Roman"/>
                <a:ea typeface="Times New Roman"/>
                <a:cs typeface="Times New Roman"/>
                <a:sym typeface="Times New Roman"/>
              </a:rPr>
              <a:t>HOẠT ĐỘNG LUYỆN TẬP</a:t>
            </a:r>
            <a:endParaRPr sz="3500" dirty="0">
              <a:solidFill>
                <a:srgbClr val="FF0000"/>
              </a:solidFill>
              <a:latin typeface="Times New Roman"/>
              <a:ea typeface="Times New Roman"/>
              <a:cs typeface="Times New Roman"/>
              <a:sym typeface="Times New Roman"/>
            </a:endParaRPr>
          </a:p>
        </p:txBody>
      </p:sp>
      <p:graphicFrame>
        <p:nvGraphicFramePr>
          <p:cNvPr id="263" name="Google Shape;263;p32"/>
          <p:cNvGraphicFramePr/>
          <p:nvPr/>
        </p:nvGraphicFramePr>
        <p:xfrm>
          <a:off x="217172" y="1108708"/>
          <a:ext cx="11601450" cy="5340150"/>
        </p:xfrm>
        <a:graphic>
          <a:graphicData uri="http://schemas.openxmlformats.org/drawingml/2006/table">
            <a:tbl>
              <a:tblPr firstRow="1" bandRow="1">
                <a:noFill/>
                <a:tableStyleId>{9AA73F99-0DF9-41B4-A2FD-5DA08738D0AE}</a:tableStyleId>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59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5875">
                  <a:extLst>
                    <a:ext uri="{9D8B030D-6E8A-4147-A177-3AD203B41FA5}">
                      <a16:colId xmlns:a16="http://schemas.microsoft.com/office/drawing/2014/main" val="20004"/>
                    </a:ext>
                  </a:extLst>
                </a:gridCol>
                <a:gridCol w="1450175">
                  <a:extLst>
                    <a:ext uri="{9D8B030D-6E8A-4147-A177-3AD203B41FA5}">
                      <a16:colId xmlns:a16="http://schemas.microsoft.com/office/drawing/2014/main" val="20005"/>
                    </a:ext>
                  </a:extLst>
                </a:gridCol>
                <a:gridCol w="1450175">
                  <a:extLst>
                    <a:ext uri="{9D8B030D-6E8A-4147-A177-3AD203B41FA5}">
                      <a16:colId xmlns:a16="http://schemas.microsoft.com/office/drawing/2014/main" val="20006"/>
                    </a:ext>
                  </a:extLst>
                </a:gridCol>
                <a:gridCol w="1450175">
                  <a:extLst>
                    <a:ext uri="{9D8B030D-6E8A-4147-A177-3AD203B41FA5}">
                      <a16:colId xmlns:a16="http://schemas.microsoft.com/office/drawing/2014/main" val="20007"/>
                    </a:ext>
                  </a:extLst>
                </a:gridCol>
              </a:tblGrid>
              <a:tr h="635500">
                <a:tc gridSpan="8">
                  <a:txBody>
                    <a:bodyPr/>
                    <a:lstStyle/>
                    <a:p>
                      <a:pPr marL="0" marR="0" lvl="0" indent="0" algn="ctr" rtl="0">
                        <a:spcBef>
                          <a:spcPts val="0"/>
                        </a:spcBef>
                        <a:spcAft>
                          <a:spcPts val="0"/>
                        </a:spcAft>
                        <a:buNone/>
                      </a:pPr>
                      <a:r>
                        <a:rPr lang="en-US" sz="2500">
                          <a:solidFill>
                            <a:schemeClr val="lt1"/>
                          </a:solidFill>
                          <a:latin typeface="Times New Roman"/>
                          <a:ea typeface="Times New Roman"/>
                          <a:cs typeface="Times New Roman"/>
                          <a:sym typeface="Times New Roman"/>
                        </a:rPr>
                        <a:t>PHIẾU HỌC TẬP SỐ 4</a:t>
                      </a:r>
                      <a:endParaRPr sz="2500">
                        <a:solidFill>
                          <a:schemeClr val="lt1"/>
                        </a:solidFill>
                        <a:latin typeface="Times New Roman"/>
                        <a:ea typeface="Times New Roman"/>
                        <a:cs typeface="Times New Roman"/>
                        <a:sym typeface="Times New Roman"/>
                      </a:endParaRPr>
                    </a:p>
                  </a:txBody>
                  <a:tcPr marL="91450" marR="91450" marT="45725" marB="45725">
                    <a:solidFill>
                      <a:srgbClr val="23361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450">
                <a:tc rowSpan="3">
                  <a:txBody>
                    <a:bodyPr/>
                    <a:lstStyle/>
                    <a:p>
                      <a:pPr marL="0" marR="0" lvl="0" indent="0" algn="ctr" rtl="0">
                        <a:spcBef>
                          <a:spcPts val="0"/>
                        </a:spcBef>
                        <a:spcAft>
                          <a:spcPts val="0"/>
                        </a:spcAft>
                        <a:buNone/>
                      </a:pPr>
                      <a:r>
                        <a:rPr lang="en-US" sz="2000" b="1" u="none" strike="noStrike">
                          <a:solidFill>
                            <a:schemeClr val="lt1"/>
                          </a:solidFill>
                          <a:latin typeface="Times New Roman"/>
                          <a:ea typeface="Times New Roman"/>
                          <a:cs typeface="Times New Roman"/>
                          <a:sym typeface="Times New Roman"/>
                        </a:rPr>
                        <a:t>Các ví dụ</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rowSpan="3">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Chia sẻ thông tin</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rowSpan="3">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Chia sẻ phần cứng</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rowSpan="3">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Thiết bị đầu cuối</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gridSpan="3">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Thiết bị kết nối</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hMerge="1">
                  <a:txBody>
                    <a:bodyPr/>
                    <a:lstStyle/>
                    <a:p>
                      <a:endParaRPr lang="en-US"/>
                    </a:p>
                  </a:txBody>
                  <a:tcPr/>
                </a:tc>
                <a:tc hMerge="1">
                  <a:txBody>
                    <a:bodyPr/>
                    <a:lstStyle/>
                    <a:p>
                      <a:endParaRPr lang="en-US"/>
                    </a:p>
                  </a:txBody>
                  <a:tcPr/>
                </a:tc>
                <a:tc rowSpan="3">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Phần mềm mạng</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extLst>
                  <a:ext uri="{0D108BD9-81ED-4DB2-BD59-A6C34878D82A}">
                    <a16:rowId xmlns:a16="http://schemas.microsoft.com/office/drawing/2014/main" val="10001"/>
                  </a:ext>
                </a:extLst>
              </a:tr>
              <a:tr h="3384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Khác</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gridSpan="2">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Đường truyền dữ liệu</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4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Có dây</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Không dây</a:t>
                      </a:r>
                      <a:endParaRPr sz="2000" u="sng">
                        <a:solidFill>
                          <a:schemeClr val="lt1"/>
                        </a:solidFill>
                        <a:latin typeface="Times New Roman"/>
                        <a:ea typeface="Times New Roman"/>
                        <a:cs typeface="Times New Roman"/>
                        <a:sym typeface="Times New Roman"/>
                      </a:endParaRPr>
                    </a:p>
                  </a:txBody>
                  <a:tcPr marL="68575" marR="68575" marT="0" marB="0" anchor="ctr">
                    <a:solidFill>
                      <a:srgbClr val="233616"/>
                    </a:solidFill>
                  </a:tcPr>
                </a:tc>
                <a:tc vMerge="1">
                  <a:txBody>
                    <a:bodyPr/>
                    <a:lstStyle/>
                    <a:p>
                      <a:endParaRPr lang="en-US"/>
                    </a:p>
                  </a:txBody>
                  <a:tcPr/>
                </a:tc>
                <a:extLst>
                  <a:ext uri="{0D108BD9-81ED-4DB2-BD59-A6C34878D82A}">
                    <a16:rowId xmlns:a16="http://schemas.microsoft.com/office/drawing/2014/main" val="10003"/>
                  </a:ext>
                </a:extLst>
              </a:tr>
              <a:tr h="3023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Dùng chung máy in</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04"/>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Máy tính bàn</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05"/>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Điện thoại</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06"/>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Cáp quang</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07"/>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Sóng Wifi</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08"/>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Tivi</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09"/>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Bộ định tuyến</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10"/>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Bộ chuyển mạch</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11"/>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Thư điện tử</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12"/>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Zalo</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13"/>
                  </a:ext>
                </a:extLst>
              </a:tr>
              <a:tr h="338450">
                <a:tc>
                  <a:txBody>
                    <a:bodyPr/>
                    <a:lstStyle/>
                    <a:p>
                      <a:pPr marL="0" marR="0" lvl="0" indent="0" algn="l"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Facebook</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tc>
                  <a:txBody>
                    <a:bodyPr/>
                    <a:lstStyle/>
                    <a:p>
                      <a:pPr marL="0" marR="0" lvl="0" indent="0" algn="ctr" rtl="0">
                        <a:spcBef>
                          <a:spcPts val="0"/>
                        </a:spcBef>
                        <a:spcAft>
                          <a:spcPts val="0"/>
                        </a:spcAft>
                        <a:buNone/>
                      </a:pPr>
                      <a:r>
                        <a:rPr lang="en-US" sz="2000" u="none" strike="noStrike">
                          <a:solidFill>
                            <a:schemeClr val="lt1"/>
                          </a:solidFill>
                          <a:latin typeface="Times New Roman"/>
                          <a:ea typeface="Times New Roman"/>
                          <a:cs typeface="Times New Roman"/>
                          <a:sym typeface="Times New Roman"/>
                        </a:rPr>
                        <a:t>◻</a:t>
                      </a:r>
                      <a:endParaRPr sz="2000" u="sng">
                        <a:solidFill>
                          <a:schemeClr val="lt1"/>
                        </a:solidFill>
                        <a:latin typeface="Times New Roman"/>
                        <a:ea typeface="Times New Roman"/>
                        <a:cs typeface="Times New Roman"/>
                        <a:sym typeface="Times New Roman"/>
                      </a:endParaRPr>
                    </a:p>
                  </a:txBody>
                  <a:tcPr marL="68575" marR="68575" marT="0" marB="0">
                    <a:solidFill>
                      <a:srgbClr val="233616"/>
                    </a:solidFill>
                  </a:tcPr>
                </a:tc>
                <a:extLst>
                  <a:ext uri="{0D108BD9-81ED-4DB2-BD59-A6C34878D82A}">
                    <a16:rowId xmlns:a16="http://schemas.microsoft.com/office/drawing/2014/main" val="10014"/>
                  </a:ext>
                </a:extLst>
              </a:tr>
            </a:tbl>
          </a:graphicData>
        </a:graphic>
      </p:graphicFrame>
      <p:sp>
        <p:nvSpPr>
          <p:cNvPr id="264" name="Google Shape;264;p32"/>
          <p:cNvSpPr txBox="1"/>
          <p:nvPr/>
        </p:nvSpPr>
        <p:spPr>
          <a:xfrm>
            <a:off x="4000500" y="2754947"/>
            <a:ext cx="5143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65" name="Google Shape;265;p32"/>
          <p:cNvSpPr txBox="1"/>
          <p:nvPr/>
        </p:nvSpPr>
        <p:spPr>
          <a:xfrm>
            <a:off x="5389100" y="3059747"/>
            <a:ext cx="5143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66" name="Google Shape;266;p32"/>
          <p:cNvSpPr txBox="1"/>
          <p:nvPr/>
        </p:nvSpPr>
        <p:spPr>
          <a:xfrm>
            <a:off x="5395840" y="3403699"/>
            <a:ext cx="5143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67" name="Google Shape;267;p32"/>
          <p:cNvSpPr txBox="1"/>
          <p:nvPr/>
        </p:nvSpPr>
        <p:spPr>
          <a:xfrm>
            <a:off x="8033386" y="3747107"/>
            <a:ext cx="33269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68" name="Google Shape;268;p32"/>
          <p:cNvSpPr txBox="1"/>
          <p:nvPr/>
        </p:nvSpPr>
        <p:spPr>
          <a:xfrm>
            <a:off x="9488605" y="4091977"/>
            <a:ext cx="21154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69" name="Google Shape;269;p32"/>
          <p:cNvSpPr txBox="1"/>
          <p:nvPr/>
        </p:nvSpPr>
        <p:spPr>
          <a:xfrm>
            <a:off x="6706553" y="5092055"/>
            <a:ext cx="5143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0" name="Google Shape;270;p32"/>
          <p:cNvSpPr txBox="1"/>
          <p:nvPr/>
        </p:nvSpPr>
        <p:spPr>
          <a:xfrm>
            <a:off x="2781300" y="5422167"/>
            <a:ext cx="5143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1" name="Google Shape;271;p32"/>
          <p:cNvSpPr txBox="1"/>
          <p:nvPr/>
        </p:nvSpPr>
        <p:spPr>
          <a:xfrm>
            <a:off x="5412105" y="4399754"/>
            <a:ext cx="5143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2" name="Google Shape;272;p32"/>
          <p:cNvSpPr txBox="1"/>
          <p:nvPr/>
        </p:nvSpPr>
        <p:spPr>
          <a:xfrm>
            <a:off x="2781300" y="6110619"/>
            <a:ext cx="214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3" name="Google Shape;273;p32"/>
          <p:cNvSpPr txBox="1"/>
          <p:nvPr/>
        </p:nvSpPr>
        <p:spPr>
          <a:xfrm>
            <a:off x="6706553" y="4757910"/>
            <a:ext cx="24669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4" name="Google Shape;274;p32"/>
          <p:cNvSpPr txBox="1"/>
          <p:nvPr/>
        </p:nvSpPr>
        <p:spPr>
          <a:xfrm>
            <a:off x="2781300" y="5772261"/>
            <a:ext cx="5143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5" name="Google Shape;275;p32"/>
          <p:cNvSpPr txBox="1"/>
          <p:nvPr/>
        </p:nvSpPr>
        <p:spPr>
          <a:xfrm>
            <a:off x="10936103" y="5772260"/>
            <a:ext cx="2694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6" name="Google Shape;276;p32"/>
          <p:cNvSpPr txBox="1"/>
          <p:nvPr/>
        </p:nvSpPr>
        <p:spPr>
          <a:xfrm>
            <a:off x="10947528" y="6110618"/>
            <a:ext cx="20154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
        <p:nvSpPr>
          <p:cNvPr id="277" name="Google Shape;277;p32"/>
          <p:cNvSpPr txBox="1"/>
          <p:nvPr/>
        </p:nvSpPr>
        <p:spPr>
          <a:xfrm>
            <a:off x="10974510" y="5425114"/>
            <a:ext cx="1475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00"/>
                </a:solidFill>
                <a:latin typeface="Times New Roman"/>
                <a:ea typeface="Times New Roman"/>
                <a:cs typeface="Times New Roman"/>
                <a:sym typeface="Times New Roman"/>
              </a:rPr>
              <a:t>X</a:t>
            </a:r>
            <a:endParaRPr sz="1400" b="1">
              <a:solidFill>
                <a:srgbClr val="FFFF00"/>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2"/>
                                        </p:tgtEl>
                                        <p:attrNameLst>
                                          <p:attrName>style.visibility</p:attrName>
                                        </p:attrNameLst>
                                      </p:cBhvr>
                                      <p:to>
                                        <p:strVal val="visible"/>
                                      </p:to>
                                    </p:set>
                                    <p:animEffect transition="in" filter="fade">
                                      <p:cBhvr>
                                        <p:cTn id="51" dur="500"/>
                                        <p:tgtEl>
                                          <p:spTgt spid="272"/>
                                        </p:tgtEl>
                                      </p:cBhvr>
                                    </p:animEffect>
                                  </p:childTnLst>
                                </p:cTn>
                              </p:par>
                              <p:par>
                                <p:cTn id="52" presetID="10" presetClass="entr" presetSubtype="0" fill="hold" nodeType="withEffect">
                                  <p:stCondLst>
                                    <p:cond delay="0"/>
                                  </p:stCondLst>
                                  <p:childTnLst>
                                    <p:set>
                                      <p:cBhvr>
                                        <p:cTn id="53" dur="1" fill="hold">
                                          <p:stCondLst>
                                            <p:cond delay="0"/>
                                          </p:stCondLst>
                                        </p:cTn>
                                        <p:tgtEl>
                                          <p:spTgt spid="276"/>
                                        </p:tgtEl>
                                        <p:attrNameLst>
                                          <p:attrName>style.visibility</p:attrName>
                                        </p:attrNameLst>
                                      </p:cBhvr>
                                      <p:to>
                                        <p:strVal val="visible"/>
                                      </p:to>
                                    </p:set>
                                    <p:animEffect transition="in" filter="fade">
                                      <p:cBhvr>
                                        <p:cTn id="54"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pic>
        <p:nvPicPr>
          <p:cNvPr id="188" name="Google Shape;188;p24" descr="mlnew.png"/>
          <p:cNvPicPr preferRelativeResize="0"/>
          <p:nvPr/>
        </p:nvPicPr>
        <p:blipFill rotWithShape="1">
          <a:blip r:embed="rId3">
            <a:alphaModFix/>
          </a:blip>
          <a:srcRect/>
          <a:stretch/>
        </p:blipFill>
        <p:spPr>
          <a:xfrm>
            <a:off x="457200" y="1"/>
            <a:ext cx="5334000" cy="6858000"/>
          </a:xfrm>
          <a:prstGeom prst="rect">
            <a:avLst/>
          </a:prstGeom>
          <a:noFill/>
          <a:ln>
            <a:noFill/>
          </a:ln>
          <a:effectLst>
            <a:outerShdw blurRad="292100" dist="139700" dir="2700000" algn="tl" rotWithShape="0">
              <a:srgbClr val="333333">
                <a:alpha val="64705"/>
              </a:srgbClr>
            </a:outerShdw>
          </a:effectLst>
        </p:spPr>
      </p:pic>
      <p:pic>
        <p:nvPicPr>
          <p:cNvPr id="189" name="Google Shape;189;p24" descr="Nhiều lợi ích khi đưa vào khai thác đường hàng không song song trục Bắc-Nam  | Cục hàng không Việt Nam"/>
          <p:cNvPicPr preferRelativeResize="0"/>
          <p:nvPr/>
        </p:nvPicPr>
        <p:blipFill rotWithShape="1">
          <a:blip r:embed="rId4">
            <a:alphaModFix/>
          </a:blip>
          <a:srcRect/>
          <a:stretch/>
        </p:blipFill>
        <p:spPr>
          <a:xfrm>
            <a:off x="6553200" y="2"/>
            <a:ext cx="5181600" cy="6878782"/>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160191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pic>
        <p:nvPicPr>
          <p:cNvPr id="195" name="Google Shape;195;p25" descr="https://scontent.fvca1-1.fna.fbcdn.net/v/t1.18169-0/p526x395/11836750_1688027258095006_2568820152487868774_n.jpg?_nc_cat=109&amp;ccb=1-3&amp;_nc_sid=730e14&amp;_nc_ohc=Nbj2g4UpYJgAX9vKtaO&amp;_nc_ht=scontent.fvca1-1.fna&amp;tp=6&amp;oh=8ba40d4adc6a9f720fe5577b24d2437f&amp;oe=60E4599B"/>
          <p:cNvPicPr preferRelativeResize="0"/>
          <p:nvPr/>
        </p:nvPicPr>
        <p:blipFill rotWithShape="1">
          <a:blip r:embed="rId3">
            <a:alphaModFix/>
          </a:blip>
          <a:srcRect/>
          <a:stretch/>
        </p:blipFill>
        <p:spPr>
          <a:xfrm>
            <a:off x="990600" y="675620"/>
            <a:ext cx="10058400" cy="6182380"/>
          </a:xfrm>
          <a:prstGeom prst="rect">
            <a:avLst/>
          </a:prstGeom>
          <a:noFill/>
          <a:ln>
            <a:noFill/>
          </a:ln>
        </p:spPr>
      </p:pic>
      <p:sp>
        <p:nvSpPr>
          <p:cNvPr id="196" name="Google Shape;196;p25"/>
          <p:cNvSpPr/>
          <p:nvPr/>
        </p:nvSpPr>
        <p:spPr>
          <a:xfrm>
            <a:off x="1637126" y="152400"/>
            <a:ext cx="876534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rgbClr val="050505"/>
                </a:solidFill>
                <a:latin typeface="Times New Roman"/>
                <a:ea typeface="Times New Roman"/>
                <a:cs typeface="Times New Roman"/>
                <a:sym typeface="Times New Roman"/>
              </a:rPr>
              <a:t>MẠNG ĐƯỜNG THỦY NỘI ĐỊA KHU VỰC PHÍA NAM</a:t>
            </a:r>
            <a:endParaRPr sz="2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4397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pic>
        <p:nvPicPr>
          <p:cNvPr id="202" name="Google Shape;202;p26" descr="Quy hoạch tổng thể cấp nước thành phố Hà Nội giai đoạn đến 2030 và tầm nhìn  đến 2050"/>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38998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pic>
        <p:nvPicPr>
          <p:cNvPr id="208" name="Google Shape;208;p27" descr="https://nangluongsachvietnam.vn/userfile/User/thanhtam/images/2020/6/17/luoi-dien-500kv-20200617131257402.png"/>
          <p:cNvPicPr preferRelativeResize="0"/>
          <p:nvPr/>
        </p:nvPicPr>
        <p:blipFill rotWithShape="1">
          <a:blip r:embed="rId3">
            <a:alphaModFix/>
          </a:blip>
          <a:srcRect/>
          <a:stretch/>
        </p:blipFill>
        <p:spPr>
          <a:xfrm>
            <a:off x="0" y="0"/>
            <a:ext cx="12192000" cy="6844145"/>
          </a:xfrm>
          <a:prstGeom prst="rect">
            <a:avLst/>
          </a:prstGeom>
          <a:noFill/>
          <a:ln>
            <a:noFill/>
          </a:ln>
        </p:spPr>
      </p:pic>
    </p:spTree>
    <p:extLst>
      <p:ext uri="{BB962C8B-B14F-4D97-AF65-F5344CB8AC3E}">
        <p14:creationId xmlns:p14="http://schemas.microsoft.com/office/powerpoint/2010/main" val="766116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pic>
        <p:nvPicPr>
          <p:cNvPr id="214" name="Google Shape;214;p28" descr="mlnew.png"/>
          <p:cNvPicPr preferRelativeResize="0"/>
          <p:nvPr/>
        </p:nvPicPr>
        <p:blipFill rotWithShape="1">
          <a:blip r:embed="rId3">
            <a:alphaModFix/>
          </a:blip>
          <a:srcRect/>
          <a:stretch/>
        </p:blipFill>
        <p:spPr>
          <a:xfrm>
            <a:off x="838200" y="0"/>
            <a:ext cx="3276600" cy="3276600"/>
          </a:xfrm>
          <a:prstGeom prst="rect">
            <a:avLst/>
          </a:prstGeom>
          <a:noFill/>
          <a:ln>
            <a:noFill/>
          </a:ln>
          <a:effectLst>
            <a:outerShdw blurRad="292100" dist="139700" dir="2700000" algn="tl" rotWithShape="0">
              <a:srgbClr val="333333">
                <a:alpha val="64705"/>
              </a:srgbClr>
            </a:outerShdw>
          </a:effectLst>
        </p:spPr>
      </p:pic>
      <p:pic>
        <p:nvPicPr>
          <p:cNvPr id="215" name="Google Shape;215;p28" descr="Nhiều lợi ích khi đưa vào khai thác đường hàng không song song trục Bắc-Nam  | Cục hàng không Việt Nam"/>
          <p:cNvPicPr preferRelativeResize="0"/>
          <p:nvPr/>
        </p:nvPicPr>
        <p:blipFill rotWithShape="1">
          <a:blip r:embed="rId4">
            <a:alphaModFix/>
          </a:blip>
          <a:srcRect/>
          <a:stretch/>
        </p:blipFill>
        <p:spPr>
          <a:xfrm>
            <a:off x="838200" y="3733800"/>
            <a:ext cx="3297382" cy="2987378"/>
          </a:xfrm>
          <a:prstGeom prst="rect">
            <a:avLst/>
          </a:prstGeom>
          <a:noFill/>
          <a:ln>
            <a:noFill/>
          </a:ln>
          <a:effectLst>
            <a:outerShdw blurRad="292100" dist="139700" dir="2700000" algn="tl" rotWithShape="0">
              <a:srgbClr val="333333">
                <a:alpha val="64705"/>
              </a:srgbClr>
            </a:outerShdw>
          </a:effectLst>
        </p:spPr>
      </p:pic>
      <p:pic>
        <p:nvPicPr>
          <p:cNvPr id="216" name="Google Shape;216;p28" descr="Quy hoạch tổng thể cấp nước thành phố Hà Nội giai đoạn đến 2030 và tầm nhìn  đến 2050"/>
          <p:cNvPicPr preferRelativeResize="0"/>
          <p:nvPr/>
        </p:nvPicPr>
        <p:blipFill rotWithShape="1">
          <a:blip r:embed="rId5">
            <a:alphaModFix/>
          </a:blip>
          <a:srcRect/>
          <a:stretch/>
        </p:blipFill>
        <p:spPr>
          <a:xfrm>
            <a:off x="6677891" y="0"/>
            <a:ext cx="4618358" cy="3032837"/>
          </a:xfrm>
          <a:prstGeom prst="rect">
            <a:avLst/>
          </a:prstGeom>
          <a:noFill/>
          <a:ln>
            <a:noFill/>
          </a:ln>
          <a:effectLst>
            <a:outerShdw blurRad="292100" dist="139700" dir="2700000" algn="tl" rotWithShape="0">
              <a:srgbClr val="333333">
                <a:alpha val="64705"/>
              </a:srgbClr>
            </a:outerShdw>
          </a:effectLst>
        </p:spPr>
      </p:pic>
      <p:pic>
        <p:nvPicPr>
          <p:cNvPr id="217" name="Google Shape;217;p28" descr="https://nangluongsachvietnam.vn/userfile/User/thanhtam/images/2020/6/17/luoi-dien-500kv-20200617131257402.png"/>
          <p:cNvPicPr preferRelativeResize="0"/>
          <p:nvPr/>
        </p:nvPicPr>
        <p:blipFill rotWithShape="1">
          <a:blip r:embed="rId6">
            <a:alphaModFix/>
          </a:blip>
          <a:srcRect/>
          <a:stretch/>
        </p:blipFill>
        <p:spPr>
          <a:xfrm>
            <a:off x="6705600" y="3581400"/>
            <a:ext cx="4618358" cy="3276600"/>
          </a:xfrm>
          <a:prstGeom prst="rect">
            <a:avLst/>
          </a:prstGeom>
          <a:noFill/>
          <a:ln>
            <a:noFill/>
          </a:ln>
          <a:effectLst>
            <a:outerShdw blurRad="292100" dist="139700" dir="2700000" algn="tl" rotWithShape="0">
              <a:srgbClr val="333333">
                <a:alpha val="64705"/>
              </a:srgbClr>
            </a:outerShdw>
          </a:effectLst>
        </p:spPr>
      </p:pic>
      <p:sp>
        <p:nvSpPr>
          <p:cNvPr id="218" name="Google Shape;218;p28"/>
          <p:cNvSpPr/>
          <p:nvPr/>
        </p:nvSpPr>
        <p:spPr>
          <a:xfrm>
            <a:off x="3962400" y="1981200"/>
            <a:ext cx="2971800" cy="2971800"/>
          </a:xfrm>
          <a:prstGeom prst="ellipse">
            <a:avLst/>
          </a:prstGeom>
          <a:gradFill>
            <a:gsLst>
              <a:gs pos="0">
                <a:srgbClr val="EABBB9"/>
              </a:gs>
              <a:gs pos="100000">
                <a:srgbClr val="DD7F79"/>
              </a:gs>
            </a:gsLst>
            <a:lin ang="5400000" scaled="0"/>
          </a:gradFill>
          <a:ln w="9525" cap="rnd" cmpd="sng">
            <a:solidFill>
              <a:srgbClr val="E7AF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dirty="0" err="1">
                <a:solidFill>
                  <a:srgbClr val="002060"/>
                </a:solidFill>
                <a:latin typeface="Times New Roman"/>
                <a:ea typeface="Times New Roman"/>
                <a:cs typeface="Times New Roman"/>
                <a:sym typeface="Times New Roman"/>
              </a:rPr>
              <a:t>Các</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mạng</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lưới</a:t>
            </a:r>
            <a:endParaRPr sz="4000" dirty="0">
              <a:solidFill>
                <a:srgbClr val="00206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3476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pic>
        <p:nvPicPr>
          <p:cNvPr id="114" name="Google Shape;114;p16" descr="Digit 120"/>
          <p:cNvPicPr preferRelativeResize="0"/>
          <p:nvPr/>
        </p:nvPicPr>
        <p:blipFill rotWithShape="1">
          <a:blip r:embed="rId3">
            <a:alphaModFix/>
          </a:blip>
          <a:srcRect/>
          <a:stretch/>
        </p:blipFill>
        <p:spPr>
          <a:xfrm>
            <a:off x="9571821" y="464545"/>
            <a:ext cx="2057400" cy="1130300"/>
          </a:xfrm>
          <a:prstGeom prst="rect">
            <a:avLst/>
          </a:prstGeom>
          <a:noFill/>
          <a:ln>
            <a:noFill/>
          </a:ln>
        </p:spPr>
      </p:pic>
      <p:sp>
        <p:nvSpPr>
          <p:cNvPr id="115" name="Google Shape;115;p16"/>
          <p:cNvSpPr txBox="1"/>
          <p:nvPr/>
        </p:nvSpPr>
        <p:spPr>
          <a:xfrm>
            <a:off x="1120548" y="228600"/>
            <a:ext cx="10515600" cy="102969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0000"/>
              </a:buClr>
              <a:buSzPts val="3500"/>
              <a:buFont typeface="Times New Roman"/>
              <a:buNone/>
            </a:pPr>
            <a:r>
              <a:rPr lang="en-US" sz="3500" b="1" dirty="0">
                <a:solidFill>
                  <a:srgbClr val="FF0000"/>
                </a:solidFill>
                <a:latin typeface="Times New Roman"/>
                <a:ea typeface="Times New Roman"/>
                <a:cs typeface="Times New Roman"/>
                <a:sym typeface="Times New Roman"/>
              </a:rPr>
              <a:t>HOẠT ĐỘNG KHỞI </a:t>
            </a:r>
            <a:r>
              <a:rPr lang="en-US" sz="3500" b="1" dirty="0" smtClean="0">
                <a:solidFill>
                  <a:srgbClr val="FF0000"/>
                </a:solidFill>
                <a:latin typeface="Times New Roman"/>
                <a:ea typeface="Times New Roman"/>
                <a:cs typeface="Times New Roman"/>
                <a:sym typeface="Times New Roman"/>
              </a:rPr>
              <a:t>ĐỘNG</a:t>
            </a:r>
            <a:endParaRPr sz="3500" dirty="0">
              <a:solidFill>
                <a:srgbClr val="FF0000"/>
              </a:solidFill>
              <a:latin typeface="Times New Roman"/>
              <a:ea typeface="Times New Roman"/>
              <a:cs typeface="Times New Roman"/>
              <a:sym typeface="Times New Roman"/>
            </a:endParaRPr>
          </a:p>
        </p:txBody>
      </p:sp>
      <p:graphicFrame>
        <p:nvGraphicFramePr>
          <p:cNvPr id="116" name="Google Shape;116;p16"/>
          <p:cNvGraphicFramePr/>
          <p:nvPr>
            <p:extLst>
              <p:ext uri="{D42A27DB-BD31-4B8C-83A1-F6EECF244321}">
                <p14:modId xmlns:p14="http://schemas.microsoft.com/office/powerpoint/2010/main" val="807597659"/>
              </p:ext>
            </p:extLst>
          </p:nvPr>
        </p:nvGraphicFramePr>
        <p:xfrm>
          <a:off x="691767" y="1771335"/>
          <a:ext cx="10629900" cy="4590250"/>
        </p:xfrm>
        <a:graphic>
          <a:graphicData uri="http://schemas.openxmlformats.org/drawingml/2006/table">
            <a:tbl>
              <a:tblPr firstRow="1" bandRow="1">
                <a:noFill/>
                <a:tableStyleId>{9AA73F99-0DF9-41B4-A2FD-5DA08738D0AE}</a:tableStyleId>
              </a:tblPr>
              <a:tblGrid>
                <a:gridCol w="531495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2974800">
                <a:tc>
                  <a:txBody>
                    <a:bodyPr/>
                    <a:lstStyle/>
                    <a:p>
                      <a:pPr marL="0" marR="0" lvl="0" indent="0" algn="l" rtl="0">
                        <a:lnSpc>
                          <a:spcPct val="100000"/>
                        </a:lnSpc>
                        <a:spcBef>
                          <a:spcPts val="0"/>
                        </a:spcBef>
                        <a:spcAft>
                          <a:spcPts val="0"/>
                        </a:spcAft>
                        <a:buClr>
                          <a:schemeClr val="lt1"/>
                        </a:buClr>
                        <a:buSzPts val="2500"/>
                        <a:buFont typeface="Times New Roman"/>
                        <a:buNone/>
                      </a:pPr>
                      <a:r>
                        <a:rPr lang="en-US" sz="2500" b="0" u="sng" strike="noStrike" cap="none">
                          <a:solidFill>
                            <a:schemeClr val="lt1"/>
                          </a:solidFill>
                          <a:latin typeface="Times New Roman"/>
                          <a:ea typeface="Times New Roman"/>
                          <a:cs typeface="Times New Roman"/>
                          <a:sym typeface="Times New Roman"/>
                        </a:rPr>
                        <a:t>Câu hỏi 1</a:t>
                      </a:r>
                      <a:r>
                        <a:rPr lang="en-US" sz="2500" b="0" u="none" strike="noStrike" cap="none">
                          <a:solidFill>
                            <a:schemeClr val="lt1"/>
                          </a:solidFill>
                          <a:latin typeface="Times New Roman"/>
                          <a:ea typeface="Times New Roman"/>
                          <a:cs typeface="Times New Roman"/>
                          <a:sym typeface="Times New Roman"/>
                        </a:rPr>
                        <a:t>: Em biết có những mạng lưới nào khác ngoài mạng lưới giao thông? </a:t>
                      </a:r>
                      <a:endParaRPr/>
                    </a:p>
                    <a:p>
                      <a:pPr marL="0" marR="0" lvl="0" indent="0" algn="l" rtl="0">
                        <a:spcBef>
                          <a:spcPts val="0"/>
                        </a:spcBef>
                        <a:spcAft>
                          <a:spcPts val="0"/>
                        </a:spcAft>
                        <a:buNone/>
                      </a:pPr>
                      <a:endParaRPr sz="2500" b="0">
                        <a:solidFill>
                          <a:schemeClr val="lt1"/>
                        </a:solidFill>
                        <a:latin typeface="Times New Roman"/>
                        <a:ea typeface="Times New Roman"/>
                        <a:cs typeface="Times New Roman"/>
                        <a:sym typeface="Times New Roman"/>
                      </a:endParaRPr>
                    </a:p>
                  </a:txBody>
                  <a:tcPr marL="91450" marR="91450" marT="45725" marB="45725">
                    <a:solidFill>
                      <a:srgbClr val="243917"/>
                    </a:solidFill>
                  </a:tcPr>
                </a:tc>
                <a:tc>
                  <a:txBody>
                    <a:bodyPr/>
                    <a:lstStyle/>
                    <a:p>
                      <a:pPr marL="0" marR="0" lvl="0" indent="0" algn="l" rtl="0">
                        <a:lnSpc>
                          <a:spcPct val="100000"/>
                        </a:lnSpc>
                        <a:spcBef>
                          <a:spcPts val="0"/>
                        </a:spcBef>
                        <a:spcAft>
                          <a:spcPts val="0"/>
                        </a:spcAft>
                        <a:buClr>
                          <a:schemeClr val="lt1"/>
                        </a:buClr>
                        <a:buSzPts val="2500"/>
                        <a:buFont typeface="Times New Roman"/>
                        <a:buNone/>
                      </a:pPr>
                      <a:r>
                        <a:rPr lang="en-US" sz="2500" b="0" u="sng">
                          <a:solidFill>
                            <a:schemeClr val="lt1"/>
                          </a:solidFill>
                          <a:latin typeface="Times New Roman"/>
                          <a:ea typeface="Times New Roman"/>
                          <a:cs typeface="Times New Roman"/>
                          <a:sym typeface="Times New Roman"/>
                        </a:rPr>
                        <a:t>Câu hỏi 2</a:t>
                      </a:r>
                      <a:r>
                        <a:rPr lang="en-US" sz="2500" b="0">
                          <a:solidFill>
                            <a:schemeClr val="lt1"/>
                          </a:solidFill>
                          <a:latin typeface="Times New Roman"/>
                          <a:ea typeface="Times New Roman"/>
                          <a:cs typeface="Times New Roman"/>
                          <a:sym typeface="Times New Roman"/>
                        </a:rPr>
                        <a:t>: Những gì được vận chuyển trên mạng lưới đó?</a:t>
                      </a:r>
                      <a:endParaRPr/>
                    </a:p>
                  </a:txBody>
                  <a:tcPr marL="91450" marR="91450" marT="45725" marB="45725">
                    <a:solidFill>
                      <a:srgbClr val="243917"/>
                    </a:solidFill>
                  </a:tcPr>
                </a:tc>
                <a:extLst>
                  <a:ext uri="{0D108BD9-81ED-4DB2-BD59-A6C34878D82A}">
                    <a16:rowId xmlns:a16="http://schemas.microsoft.com/office/drawing/2014/main" val="10000"/>
                  </a:ext>
                </a:extLst>
              </a:tr>
              <a:tr h="1437175">
                <a:tc gridSpan="2">
                  <a:txBody>
                    <a:bodyPr/>
                    <a:lstStyle/>
                    <a:p>
                      <a:pPr marL="0" marR="0" lvl="0" indent="0" algn="l" rtl="0">
                        <a:spcBef>
                          <a:spcPts val="0"/>
                        </a:spcBef>
                        <a:spcAft>
                          <a:spcPts val="0"/>
                        </a:spcAft>
                        <a:buNone/>
                      </a:pPr>
                      <a:r>
                        <a:rPr lang="en-US" sz="2500" b="0" u="sng" dirty="0" err="1">
                          <a:solidFill>
                            <a:schemeClr val="lt1"/>
                          </a:solidFill>
                          <a:latin typeface="Times New Roman"/>
                          <a:ea typeface="Times New Roman"/>
                          <a:cs typeface="Times New Roman"/>
                          <a:sym typeface="Times New Roman"/>
                        </a:rPr>
                        <a:t>Câu</a:t>
                      </a:r>
                      <a:r>
                        <a:rPr lang="en-US" sz="2500" b="0" u="sng" dirty="0">
                          <a:solidFill>
                            <a:schemeClr val="lt1"/>
                          </a:solidFill>
                          <a:latin typeface="Times New Roman"/>
                          <a:ea typeface="Times New Roman"/>
                          <a:cs typeface="Times New Roman"/>
                          <a:sym typeface="Times New Roman"/>
                        </a:rPr>
                        <a:t> </a:t>
                      </a:r>
                      <a:r>
                        <a:rPr lang="en-US" sz="2500" b="0" u="sng" dirty="0" err="1">
                          <a:solidFill>
                            <a:schemeClr val="lt1"/>
                          </a:solidFill>
                          <a:latin typeface="Times New Roman"/>
                          <a:ea typeface="Times New Roman"/>
                          <a:cs typeface="Times New Roman"/>
                          <a:sym typeface="Times New Roman"/>
                        </a:rPr>
                        <a:t>hỏi</a:t>
                      </a:r>
                      <a:r>
                        <a:rPr lang="en-US" sz="2500" b="0" u="sng" dirty="0">
                          <a:solidFill>
                            <a:schemeClr val="lt1"/>
                          </a:solidFill>
                          <a:latin typeface="Times New Roman"/>
                          <a:ea typeface="Times New Roman"/>
                          <a:cs typeface="Times New Roman"/>
                          <a:sym typeface="Times New Roman"/>
                        </a:rPr>
                        <a:t> 3</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Em</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hãy</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chọn</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phương</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án</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trả</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lời</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đúng</a:t>
                      </a:r>
                      <a:endParaRPr dirty="0"/>
                    </a:p>
                    <a:p>
                      <a:pPr marL="0" marR="0" lvl="0" indent="0" algn="l" rtl="0">
                        <a:spcBef>
                          <a:spcPts val="0"/>
                        </a:spcBef>
                        <a:spcAft>
                          <a:spcPts val="0"/>
                        </a:spcAft>
                        <a:buNone/>
                      </a:pPr>
                      <a:r>
                        <a:rPr lang="en-US" sz="2500" b="0" dirty="0" err="1">
                          <a:solidFill>
                            <a:schemeClr val="lt1"/>
                          </a:solidFill>
                          <a:latin typeface="Times New Roman"/>
                          <a:ea typeface="Times New Roman"/>
                          <a:cs typeface="Times New Roman"/>
                          <a:sym typeface="Times New Roman"/>
                        </a:rPr>
                        <a:t>Điểm</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chung</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của</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những</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mạng</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lưới</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đó</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là</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gì</a:t>
                      </a:r>
                      <a:r>
                        <a:rPr lang="en-US" sz="2500" b="0" dirty="0">
                          <a:solidFill>
                            <a:schemeClr val="lt1"/>
                          </a:solidFill>
                          <a:latin typeface="Times New Roman"/>
                          <a:ea typeface="Times New Roman"/>
                          <a:cs typeface="Times New Roman"/>
                          <a:sym typeface="Times New Roman"/>
                        </a:rPr>
                        <a:t> ?</a:t>
                      </a:r>
                      <a:endParaRPr sz="2500" b="0" dirty="0">
                        <a:solidFill>
                          <a:schemeClr val="lt1"/>
                        </a:solidFill>
                        <a:latin typeface="Times New Roman"/>
                        <a:ea typeface="Times New Roman"/>
                        <a:cs typeface="Times New Roman"/>
                        <a:sym typeface="Times New Roman"/>
                      </a:endParaRPr>
                    </a:p>
                    <a:p>
                      <a:pPr marL="514350" marR="0" lvl="0" indent="-514350" algn="l" rtl="0">
                        <a:spcBef>
                          <a:spcPts val="0"/>
                        </a:spcBef>
                        <a:spcAft>
                          <a:spcPts val="0"/>
                        </a:spcAft>
                        <a:buClr>
                          <a:schemeClr val="lt1"/>
                        </a:buClr>
                        <a:buSzPts val="2500"/>
                        <a:buFont typeface="Times New Roman"/>
                        <a:buAutoNum type="alphaUcPeriod"/>
                      </a:pPr>
                      <a:r>
                        <a:rPr lang="en-US" sz="2500" b="0" dirty="0" err="1">
                          <a:solidFill>
                            <a:schemeClr val="lt1"/>
                          </a:solidFill>
                          <a:latin typeface="Times New Roman"/>
                          <a:ea typeface="Times New Roman"/>
                          <a:cs typeface="Times New Roman"/>
                          <a:sym typeface="Times New Roman"/>
                        </a:rPr>
                        <a:t>Có</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nhiều</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thành</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viên</a:t>
                      </a:r>
                      <a:r>
                        <a:rPr lang="en-US" sz="2500" b="0" dirty="0">
                          <a:solidFill>
                            <a:schemeClr val="lt1"/>
                          </a:solidFill>
                          <a:latin typeface="Times New Roman"/>
                          <a:ea typeface="Times New Roman"/>
                          <a:cs typeface="Times New Roman"/>
                          <a:sym typeface="Times New Roman"/>
                        </a:rPr>
                        <a:t>                             B. Chia </a:t>
                      </a:r>
                      <a:r>
                        <a:rPr lang="en-US" sz="2500" b="0" dirty="0" err="1">
                          <a:solidFill>
                            <a:schemeClr val="lt1"/>
                          </a:solidFill>
                          <a:latin typeface="Times New Roman"/>
                          <a:ea typeface="Times New Roman"/>
                          <a:cs typeface="Times New Roman"/>
                          <a:sym typeface="Times New Roman"/>
                        </a:rPr>
                        <a:t>sẻ</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tài</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nguyên</a:t>
                      </a:r>
                      <a:endParaRPr dirty="0"/>
                    </a:p>
                    <a:p>
                      <a:pPr marL="0" marR="0" lvl="0" indent="0" algn="l" rtl="0">
                        <a:spcBef>
                          <a:spcPts val="0"/>
                        </a:spcBef>
                        <a:spcAft>
                          <a:spcPts val="0"/>
                        </a:spcAft>
                        <a:buClr>
                          <a:schemeClr val="lt1"/>
                        </a:buClr>
                        <a:buSzPts val="2500"/>
                        <a:buFont typeface="Times New Roman"/>
                        <a:buNone/>
                      </a:pPr>
                      <a:r>
                        <a:rPr lang="en-US" sz="2500" b="0" dirty="0">
                          <a:solidFill>
                            <a:schemeClr val="lt1"/>
                          </a:solidFill>
                          <a:latin typeface="Times New Roman"/>
                          <a:ea typeface="Times New Roman"/>
                          <a:cs typeface="Times New Roman"/>
                          <a:sym typeface="Times New Roman"/>
                        </a:rPr>
                        <a:t>C.   </a:t>
                      </a:r>
                      <a:r>
                        <a:rPr lang="en-US" sz="2500" b="0" dirty="0" err="1">
                          <a:solidFill>
                            <a:schemeClr val="lt1"/>
                          </a:solidFill>
                          <a:latin typeface="Times New Roman"/>
                          <a:ea typeface="Times New Roman"/>
                          <a:cs typeface="Times New Roman"/>
                          <a:sym typeface="Times New Roman"/>
                        </a:rPr>
                        <a:t>Kết</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nối</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các</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thành</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viên</a:t>
                      </a:r>
                      <a:r>
                        <a:rPr lang="en-US" sz="2500" b="0" dirty="0">
                          <a:solidFill>
                            <a:schemeClr val="lt1"/>
                          </a:solidFill>
                          <a:latin typeface="Times New Roman"/>
                          <a:ea typeface="Times New Roman"/>
                          <a:cs typeface="Times New Roman"/>
                          <a:sym typeface="Times New Roman"/>
                        </a:rPr>
                        <a:t>                         D. </a:t>
                      </a:r>
                      <a:r>
                        <a:rPr lang="en-US" sz="2500" b="0" dirty="0" err="1">
                          <a:solidFill>
                            <a:schemeClr val="lt1"/>
                          </a:solidFill>
                          <a:latin typeface="Times New Roman"/>
                          <a:ea typeface="Times New Roman"/>
                          <a:cs typeface="Times New Roman"/>
                          <a:sym typeface="Times New Roman"/>
                        </a:rPr>
                        <a:t>Có</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nhiều</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đường</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cắt</a:t>
                      </a:r>
                      <a:r>
                        <a:rPr lang="en-US" sz="2500" b="0" dirty="0">
                          <a:solidFill>
                            <a:schemeClr val="lt1"/>
                          </a:solidFill>
                          <a:latin typeface="Times New Roman"/>
                          <a:ea typeface="Times New Roman"/>
                          <a:cs typeface="Times New Roman"/>
                          <a:sym typeface="Times New Roman"/>
                        </a:rPr>
                        <a:t> </a:t>
                      </a:r>
                      <a:r>
                        <a:rPr lang="en-US" sz="2500" b="0" dirty="0" err="1">
                          <a:solidFill>
                            <a:schemeClr val="lt1"/>
                          </a:solidFill>
                          <a:latin typeface="Times New Roman"/>
                          <a:ea typeface="Times New Roman"/>
                          <a:cs typeface="Times New Roman"/>
                          <a:sym typeface="Times New Roman"/>
                        </a:rPr>
                        <a:t>nhau</a:t>
                      </a:r>
                      <a:r>
                        <a:rPr lang="en-US" sz="2500" b="0" dirty="0">
                          <a:solidFill>
                            <a:schemeClr val="lt1"/>
                          </a:solidFill>
                          <a:latin typeface="Times New Roman"/>
                          <a:ea typeface="Times New Roman"/>
                          <a:cs typeface="Times New Roman"/>
                          <a:sym typeface="Times New Roman"/>
                        </a:rPr>
                        <a:t> </a:t>
                      </a:r>
                      <a:endParaRPr sz="2500" b="0" u="sng" dirty="0">
                        <a:solidFill>
                          <a:schemeClr val="lt1"/>
                        </a:solidFill>
                        <a:latin typeface="Times New Roman"/>
                        <a:ea typeface="Times New Roman"/>
                        <a:cs typeface="Times New Roman"/>
                        <a:sym typeface="Times New Roman"/>
                      </a:endParaRPr>
                    </a:p>
                  </a:txBody>
                  <a:tcPr marL="91450" marR="91450" marT="45725" marB="45725">
                    <a:solidFill>
                      <a:srgbClr val="243917"/>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17" name="Google Shape;117;p16"/>
          <p:cNvSpPr txBox="1"/>
          <p:nvPr/>
        </p:nvSpPr>
        <p:spPr>
          <a:xfrm>
            <a:off x="838199" y="2688116"/>
            <a:ext cx="5011757" cy="2015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Mạng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lưới</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đường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thủy</a:t>
            </a:r>
            <a:r>
              <a:rPr lang="en-US" sz="2500" dirty="0">
                <a:solidFill>
                  <a:schemeClr val="lt1"/>
                </a:solidFill>
                <a:latin typeface="Times New Roman"/>
                <a:ea typeface="Times New Roman"/>
                <a:cs typeface="Times New Roman"/>
                <a:sym typeface="Times New Roman"/>
              </a:rPr>
              <a:t>              =&gt;</a:t>
            </a:r>
            <a:endParaRPr dirty="0"/>
          </a:p>
          <a:p>
            <a:pPr marL="0" marR="0" lvl="0" indent="0" algn="l" rtl="0">
              <a:spcBef>
                <a:spcPts val="0"/>
              </a:spcBef>
              <a:spcAft>
                <a:spcPts val="0"/>
              </a:spcAft>
              <a:buNone/>
            </a:pPr>
            <a:endParaRPr sz="25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Mạng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ống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nước</a:t>
            </a:r>
            <a:r>
              <a:rPr lang="en-US" sz="2500" dirty="0">
                <a:solidFill>
                  <a:schemeClr val="lt1"/>
                </a:solidFill>
                <a:latin typeface="Times New Roman"/>
                <a:ea typeface="Times New Roman"/>
                <a:cs typeface="Times New Roman"/>
                <a:sym typeface="Times New Roman"/>
              </a:rPr>
              <a:t>                         =&gt;</a:t>
            </a:r>
            <a:endParaRPr dirty="0"/>
          </a:p>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Mạng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đường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sắt</a:t>
            </a:r>
            <a:r>
              <a:rPr lang="en-US" sz="2500" dirty="0">
                <a:solidFill>
                  <a:schemeClr val="lt1"/>
                </a:solidFill>
                <a:latin typeface="Times New Roman"/>
                <a:ea typeface="Times New Roman"/>
                <a:cs typeface="Times New Roman"/>
                <a:sym typeface="Times New Roman"/>
              </a:rPr>
              <a:t>                        =&gt;</a:t>
            </a:r>
            <a:endParaRPr dirty="0"/>
          </a:p>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Mạng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tải</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điện</a:t>
            </a:r>
            <a:r>
              <a:rPr lang="en-US" sz="2500" dirty="0">
                <a:solidFill>
                  <a:schemeClr val="lt1"/>
                </a:solidFill>
                <a:latin typeface="Times New Roman"/>
                <a:ea typeface="Times New Roman"/>
                <a:cs typeface="Times New Roman"/>
                <a:sym typeface="Times New Roman"/>
              </a:rPr>
              <a:t>,...                        =&gt;</a:t>
            </a:r>
            <a:endParaRPr sz="2500" u="sng" dirty="0">
              <a:solidFill>
                <a:schemeClr val="lt1"/>
              </a:solidFill>
              <a:latin typeface="Times New Roman"/>
              <a:ea typeface="Times New Roman"/>
              <a:cs typeface="Times New Roman"/>
              <a:sym typeface="Times New Roman"/>
            </a:endParaRPr>
          </a:p>
        </p:txBody>
      </p:sp>
      <p:sp>
        <p:nvSpPr>
          <p:cNvPr id="118" name="Google Shape;118;p16"/>
          <p:cNvSpPr txBox="1"/>
          <p:nvPr/>
        </p:nvSpPr>
        <p:spPr>
          <a:xfrm>
            <a:off x="5996388" y="2655066"/>
            <a:ext cx="5368887" cy="2015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Tàu</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thuyền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ghe</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xuồng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vận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chuyển</a:t>
            </a:r>
            <a:r>
              <a:rPr lang="en-US" sz="2500" dirty="0">
                <a:solidFill>
                  <a:schemeClr val="lt1"/>
                </a:solidFill>
                <a:latin typeface="Times New Roman"/>
                <a:ea typeface="Times New Roman"/>
                <a:cs typeface="Times New Roman"/>
                <a:sym typeface="Times New Roman"/>
              </a:rPr>
              <a:t> con </a:t>
            </a:r>
            <a:r>
              <a:rPr lang="en-US" sz="2500" dirty="0" err="1">
                <a:solidFill>
                  <a:schemeClr val="lt1"/>
                </a:solidFill>
                <a:latin typeface="Times New Roman"/>
                <a:ea typeface="Times New Roman"/>
                <a:cs typeface="Times New Roman"/>
                <a:sym typeface="Times New Roman"/>
              </a:rPr>
              <a:t>người</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và</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hàng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hóa</a:t>
            </a:r>
            <a:endParaRPr dirty="0"/>
          </a:p>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Vận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chuyển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nước</a:t>
            </a:r>
            <a:endParaRPr dirty="0"/>
          </a:p>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Tàu</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vận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chuyển</a:t>
            </a:r>
            <a:r>
              <a:rPr lang="en-US" sz="2500" dirty="0">
                <a:solidFill>
                  <a:schemeClr val="lt1"/>
                </a:solidFill>
                <a:latin typeface="Times New Roman"/>
                <a:ea typeface="Times New Roman"/>
                <a:cs typeface="Times New Roman"/>
                <a:sym typeface="Times New Roman"/>
              </a:rPr>
              <a:t> con </a:t>
            </a:r>
            <a:r>
              <a:rPr lang="en-US" sz="2500" dirty="0" err="1">
                <a:solidFill>
                  <a:schemeClr val="lt1"/>
                </a:solidFill>
                <a:latin typeface="Times New Roman"/>
                <a:ea typeface="Times New Roman"/>
                <a:cs typeface="Times New Roman"/>
                <a:sym typeface="Times New Roman"/>
              </a:rPr>
              <a:t>người</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và</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hàng</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hóa</a:t>
            </a:r>
            <a:endParaRPr dirty="0"/>
          </a:p>
          <a:p>
            <a:pPr marL="0" marR="0" lvl="0" indent="0" algn="l" rtl="0">
              <a:spcBef>
                <a:spcPts val="0"/>
              </a:spcBef>
              <a:spcAft>
                <a:spcPts val="0"/>
              </a:spcAft>
              <a:buNone/>
            </a:pPr>
            <a:r>
              <a:rPr lang="en-US" sz="2500" dirty="0" err="1">
                <a:solidFill>
                  <a:schemeClr val="lt1"/>
                </a:solidFill>
                <a:latin typeface="Times New Roman"/>
                <a:ea typeface="Times New Roman"/>
                <a:cs typeface="Times New Roman"/>
                <a:sym typeface="Times New Roman"/>
              </a:rPr>
              <a:t>Truyền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tải</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và</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vận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chuyển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điện</a:t>
            </a:r>
            <a:r>
              <a:rPr lang="en-US" sz="2500" dirty="0">
                <a:solidFill>
                  <a:schemeClr val="lt1"/>
                </a:solidFill>
                <a:latin typeface="Times New Roman"/>
                <a:ea typeface="Times New Roman"/>
                <a:cs typeface="Times New Roman"/>
                <a:sym typeface="Times New Roman"/>
              </a:rPr>
              <a:t> </a:t>
            </a:r>
            <a:r>
              <a:rPr lang="en-US" sz="2500" dirty="0" err="1">
                <a:solidFill>
                  <a:schemeClr val="lt1"/>
                </a:solidFill>
                <a:latin typeface="Times New Roman"/>
                <a:ea typeface="Times New Roman"/>
                <a:cs typeface="Times New Roman"/>
                <a:sym typeface="Times New Roman"/>
              </a:rPr>
              <a:t>năng</a:t>
            </a:r>
            <a:endParaRPr dirty="0"/>
          </a:p>
        </p:txBody>
      </p:sp>
      <p:sp>
        <p:nvSpPr>
          <p:cNvPr id="2" name="Oval 1"/>
          <p:cNvSpPr/>
          <p:nvPr/>
        </p:nvSpPr>
        <p:spPr>
          <a:xfrm>
            <a:off x="691767" y="5943600"/>
            <a:ext cx="4572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0" y="5566488"/>
            <a:ext cx="4572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34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23000"/>
                                  </p:stCondLst>
                                  <p:childTnLst>
                                    <p:animEffect transition="out" filter="fade">
                                      <p:cBhvr>
                                        <p:cTn id="6" dur="1000"/>
                                        <p:tgtEl>
                                          <p:spTgt spid="114"/>
                                        </p:tgtEl>
                                      </p:cBhvr>
                                    </p:animEffect>
                                    <p:set>
                                      <p:cBhvr>
                                        <p:cTn id="7" dur="1" fill="hold">
                                          <p:stCondLst>
                                            <p:cond delay="1000"/>
                                          </p:stCondLst>
                                        </p:cTn>
                                        <p:tgtEl>
                                          <p:spTgt spid="1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500"/>
                                        <p:tgtEl>
                                          <p:spTgt spid="11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500"/>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pic>
        <p:nvPicPr>
          <p:cNvPr id="132" name="Google Shape;132;p18" descr="images (1)"/>
          <p:cNvPicPr preferRelativeResize="0"/>
          <p:nvPr/>
        </p:nvPicPr>
        <p:blipFill rotWithShape="1">
          <a:blip r:embed="rId3">
            <a:alphaModFix/>
          </a:blip>
          <a:srcRect/>
          <a:stretch/>
        </p:blipFill>
        <p:spPr>
          <a:xfrm>
            <a:off x="2971800" y="1600200"/>
            <a:ext cx="1447800" cy="1158875"/>
          </a:xfrm>
          <a:prstGeom prst="rect">
            <a:avLst/>
          </a:prstGeom>
          <a:noFill/>
          <a:ln>
            <a:noFill/>
          </a:ln>
        </p:spPr>
      </p:pic>
      <p:pic>
        <p:nvPicPr>
          <p:cNvPr id="133" name="Google Shape;133;p18" descr="download"/>
          <p:cNvPicPr preferRelativeResize="0"/>
          <p:nvPr/>
        </p:nvPicPr>
        <p:blipFill rotWithShape="1">
          <a:blip r:embed="rId4">
            <a:alphaModFix/>
          </a:blip>
          <a:srcRect/>
          <a:stretch/>
        </p:blipFill>
        <p:spPr>
          <a:xfrm>
            <a:off x="6858000" y="1600200"/>
            <a:ext cx="1752600" cy="1062038"/>
          </a:xfrm>
          <a:prstGeom prst="rect">
            <a:avLst/>
          </a:prstGeom>
          <a:noFill/>
          <a:ln>
            <a:noFill/>
          </a:ln>
        </p:spPr>
      </p:pic>
      <p:pic>
        <p:nvPicPr>
          <p:cNvPr id="134" name="Google Shape;134;p18" descr="images (1)"/>
          <p:cNvPicPr preferRelativeResize="0"/>
          <p:nvPr/>
        </p:nvPicPr>
        <p:blipFill rotWithShape="1">
          <a:blip r:embed="rId3">
            <a:alphaModFix/>
          </a:blip>
          <a:srcRect/>
          <a:stretch/>
        </p:blipFill>
        <p:spPr>
          <a:xfrm>
            <a:off x="3200400" y="3657600"/>
            <a:ext cx="1371600" cy="1098550"/>
          </a:xfrm>
          <a:prstGeom prst="rect">
            <a:avLst/>
          </a:prstGeom>
          <a:noFill/>
          <a:ln>
            <a:noFill/>
          </a:ln>
        </p:spPr>
      </p:pic>
      <p:pic>
        <p:nvPicPr>
          <p:cNvPr id="135" name="Google Shape;135;p18" descr="download"/>
          <p:cNvPicPr preferRelativeResize="0"/>
          <p:nvPr/>
        </p:nvPicPr>
        <p:blipFill rotWithShape="1">
          <a:blip r:embed="rId4">
            <a:alphaModFix/>
          </a:blip>
          <a:srcRect/>
          <a:stretch/>
        </p:blipFill>
        <p:spPr>
          <a:xfrm>
            <a:off x="6781800" y="3581400"/>
            <a:ext cx="1752600" cy="1062038"/>
          </a:xfrm>
          <a:prstGeom prst="rect">
            <a:avLst/>
          </a:prstGeom>
          <a:noFill/>
          <a:ln>
            <a:noFill/>
          </a:ln>
        </p:spPr>
      </p:pic>
      <p:pic>
        <p:nvPicPr>
          <p:cNvPr id="136" name="Google Shape;136;p18" descr="download (1)"/>
          <p:cNvPicPr preferRelativeResize="0"/>
          <p:nvPr/>
        </p:nvPicPr>
        <p:blipFill rotWithShape="1">
          <a:blip r:embed="rId5">
            <a:alphaModFix/>
          </a:blip>
          <a:srcRect/>
          <a:stretch/>
        </p:blipFill>
        <p:spPr>
          <a:xfrm>
            <a:off x="5105400" y="2743200"/>
            <a:ext cx="1000125" cy="857250"/>
          </a:xfrm>
          <a:prstGeom prst="rect">
            <a:avLst/>
          </a:prstGeom>
          <a:noFill/>
          <a:ln>
            <a:noFill/>
          </a:ln>
        </p:spPr>
      </p:pic>
      <p:cxnSp>
        <p:nvCxnSpPr>
          <p:cNvPr id="137" name="Google Shape;137;p18"/>
          <p:cNvCxnSpPr/>
          <p:nvPr/>
        </p:nvCxnSpPr>
        <p:spPr>
          <a:xfrm rot="10800000" flipH="1">
            <a:off x="4562475" y="3429000"/>
            <a:ext cx="542925" cy="304800"/>
          </a:xfrm>
          <a:prstGeom prst="straightConnector1">
            <a:avLst/>
          </a:prstGeom>
          <a:noFill/>
          <a:ln w="9525" cap="flat" cmpd="sng">
            <a:solidFill>
              <a:schemeClr val="dk1"/>
            </a:solidFill>
            <a:prstDash val="solid"/>
            <a:round/>
            <a:headEnd type="none" w="med" len="med"/>
            <a:tailEnd type="triangle" w="med" len="med"/>
          </a:ln>
        </p:spPr>
      </p:cxnSp>
      <p:cxnSp>
        <p:nvCxnSpPr>
          <p:cNvPr id="138" name="Google Shape;138;p18"/>
          <p:cNvCxnSpPr/>
          <p:nvPr/>
        </p:nvCxnSpPr>
        <p:spPr>
          <a:xfrm>
            <a:off x="4343400" y="2438400"/>
            <a:ext cx="685800" cy="533400"/>
          </a:xfrm>
          <a:prstGeom prst="straightConnector1">
            <a:avLst/>
          </a:prstGeom>
          <a:noFill/>
          <a:ln w="9525" cap="flat" cmpd="sng">
            <a:solidFill>
              <a:schemeClr val="dk1"/>
            </a:solidFill>
            <a:prstDash val="solid"/>
            <a:round/>
            <a:headEnd type="none" w="med" len="med"/>
            <a:tailEnd type="triangle" w="med" len="med"/>
          </a:ln>
        </p:spPr>
      </p:cxnSp>
      <p:cxnSp>
        <p:nvCxnSpPr>
          <p:cNvPr id="139" name="Google Shape;139;p18"/>
          <p:cNvCxnSpPr/>
          <p:nvPr/>
        </p:nvCxnSpPr>
        <p:spPr>
          <a:xfrm flipH="1">
            <a:off x="6096000" y="2286000"/>
            <a:ext cx="762000" cy="762000"/>
          </a:xfrm>
          <a:prstGeom prst="straightConnector1">
            <a:avLst/>
          </a:prstGeom>
          <a:noFill/>
          <a:ln w="9525" cap="flat" cmpd="sng">
            <a:solidFill>
              <a:schemeClr val="dk1"/>
            </a:solidFill>
            <a:prstDash val="solid"/>
            <a:round/>
            <a:headEnd type="none" w="med" len="med"/>
            <a:tailEnd type="triangle" w="med" len="med"/>
          </a:ln>
        </p:spPr>
      </p:cxnSp>
      <p:cxnSp>
        <p:nvCxnSpPr>
          <p:cNvPr id="140" name="Google Shape;140;p18"/>
          <p:cNvCxnSpPr/>
          <p:nvPr/>
        </p:nvCxnSpPr>
        <p:spPr>
          <a:xfrm rot="10800000">
            <a:off x="6172200" y="3429000"/>
            <a:ext cx="685800" cy="228600"/>
          </a:xfrm>
          <a:prstGeom prst="straightConnector1">
            <a:avLst/>
          </a:prstGeom>
          <a:noFill/>
          <a:ln w="9525" cap="flat" cmpd="sng">
            <a:solidFill>
              <a:schemeClr val="dk1"/>
            </a:solidFill>
            <a:prstDash val="solid"/>
            <a:round/>
            <a:headEnd type="none" w="med" len="med"/>
            <a:tailEnd type="triangle" w="med" len="med"/>
          </a:ln>
        </p:spPr>
      </p:cxnSp>
      <p:cxnSp>
        <p:nvCxnSpPr>
          <p:cNvPr id="141" name="Google Shape;141;p18"/>
          <p:cNvCxnSpPr/>
          <p:nvPr/>
        </p:nvCxnSpPr>
        <p:spPr>
          <a:xfrm rot="10800000" flipH="1">
            <a:off x="4572000" y="2073275"/>
            <a:ext cx="2286000" cy="20638"/>
          </a:xfrm>
          <a:prstGeom prst="straightConnector1">
            <a:avLst/>
          </a:prstGeom>
          <a:noFill/>
          <a:ln w="9525" cap="flat" cmpd="sng">
            <a:solidFill>
              <a:schemeClr val="dk1"/>
            </a:solidFill>
            <a:prstDash val="solid"/>
            <a:round/>
            <a:headEnd type="triangle" w="med" len="med"/>
            <a:tailEnd type="triangle" w="med" len="med"/>
          </a:ln>
        </p:spPr>
      </p:cxnSp>
      <p:cxnSp>
        <p:nvCxnSpPr>
          <p:cNvPr id="142" name="Google Shape;142;p18"/>
          <p:cNvCxnSpPr/>
          <p:nvPr/>
        </p:nvCxnSpPr>
        <p:spPr>
          <a:xfrm rot="10800000" flipH="1">
            <a:off x="4572000" y="4056063"/>
            <a:ext cx="2286000" cy="20637"/>
          </a:xfrm>
          <a:prstGeom prst="straightConnector1">
            <a:avLst/>
          </a:prstGeom>
          <a:noFill/>
          <a:ln w="9525" cap="flat" cmpd="sng">
            <a:solidFill>
              <a:schemeClr val="dk1"/>
            </a:solidFill>
            <a:prstDash val="solid"/>
            <a:round/>
            <a:headEnd type="triangle" w="med" len="med"/>
            <a:tailEnd type="triangle" w="med" len="med"/>
          </a:ln>
        </p:spPr>
      </p:cxnSp>
      <p:cxnSp>
        <p:nvCxnSpPr>
          <p:cNvPr id="143" name="Google Shape;143;p18"/>
          <p:cNvCxnSpPr/>
          <p:nvPr/>
        </p:nvCxnSpPr>
        <p:spPr>
          <a:xfrm>
            <a:off x="3733800" y="2798763"/>
            <a:ext cx="0" cy="706437"/>
          </a:xfrm>
          <a:prstGeom prst="straightConnector1">
            <a:avLst/>
          </a:prstGeom>
          <a:noFill/>
          <a:ln w="9525" cap="flat" cmpd="sng">
            <a:solidFill>
              <a:schemeClr val="dk1"/>
            </a:solidFill>
            <a:prstDash val="solid"/>
            <a:round/>
            <a:headEnd type="triangle" w="med" len="med"/>
            <a:tailEnd type="triangle" w="med" len="med"/>
          </a:ln>
        </p:spPr>
      </p:cxnSp>
      <p:cxnSp>
        <p:nvCxnSpPr>
          <p:cNvPr id="144" name="Google Shape;144;p18"/>
          <p:cNvCxnSpPr/>
          <p:nvPr/>
        </p:nvCxnSpPr>
        <p:spPr>
          <a:xfrm>
            <a:off x="8305800" y="2743200"/>
            <a:ext cx="0" cy="706438"/>
          </a:xfrm>
          <a:prstGeom prst="straightConnector1">
            <a:avLst/>
          </a:prstGeom>
          <a:noFill/>
          <a:ln w="9525" cap="flat" cmpd="sng">
            <a:solidFill>
              <a:schemeClr val="dk1"/>
            </a:solidFill>
            <a:prstDash val="solid"/>
            <a:round/>
            <a:headEnd type="triangle" w="med" len="med"/>
            <a:tailEnd type="triangle" w="med" len="med"/>
          </a:ln>
        </p:spPr>
      </p:cxn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1164</Words>
  <Application>Microsoft Office PowerPoint</Application>
  <PresentationFormat>Widescreen</PresentationFormat>
  <Paragraphs>240</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“AI CHIẾN THẮNG”</vt:lpstr>
      <vt:lpstr>PowerPoint Presentation</vt:lpstr>
      <vt:lpstr>HOẠT ĐỘNG VẬN DỤNG</vt:lpstr>
      <vt:lpstr>HOẠT ĐỘNG 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Vo Thi Suong</cp:lastModifiedBy>
  <cp:revision>23</cp:revision>
  <dcterms:modified xsi:type="dcterms:W3CDTF">2023-10-11T00:57:41Z</dcterms:modified>
</cp:coreProperties>
</file>