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289" r:id="rId4"/>
    <p:sldMasterId id="2147484583" r:id="rId5"/>
    <p:sldMasterId id="2147484270" r:id="rId6"/>
    <p:sldMasterId id="2147484273" r:id="rId7"/>
    <p:sldMasterId id="2147484547" r:id="rId8"/>
    <p:sldMasterId id="2147484555" r:id="rId9"/>
    <p:sldMasterId id="2147484557" r:id="rId10"/>
    <p:sldMasterId id="2147484559" r:id="rId11"/>
    <p:sldMasterId id="2147484561" r:id="rId12"/>
  </p:sldMasterIdLst>
  <p:notesMasterIdLst>
    <p:notesMasterId r:id="rId68"/>
  </p:notesMasterIdLst>
  <p:handoutMasterIdLst>
    <p:handoutMasterId r:id="rId69"/>
  </p:handoutMasterIdLst>
  <p:sldIdLst>
    <p:sldId id="359" r:id="rId13"/>
    <p:sldId id="286" r:id="rId14"/>
    <p:sldId id="3266" r:id="rId15"/>
    <p:sldId id="3544" r:id="rId16"/>
    <p:sldId id="3241" r:id="rId17"/>
    <p:sldId id="3645" r:id="rId18"/>
    <p:sldId id="3679" r:id="rId19"/>
    <p:sldId id="3648" r:id="rId20"/>
    <p:sldId id="3680" r:id="rId21"/>
    <p:sldId id="3695" r:id="rId22"/>
    <p:sldId id="3681" r:id="rId23"/>
    <p:sldId id="3545" r:id="rId24"/>
    <p:sldId id="3688" r:id="rId25"/>
    <p:sldId id="3646" r:id="rId26"/>
    <p:sldId id="3689" r:id="rId27"/>
    <p:sldId id="3683" r:id="rId28"/>
    <p:sldId id="3686" r:id="rId29"/>
    <p:sldId id="3692" r:id="rId30"/>
    <p:sldId id="3658" r:id="rId31"/>
    <p:sldId id="3651" r:id="rId32"/>
    <p:sldId id="3654" r:id="rId33"/>
    <p:sldId id="3690" r:id="rId34"/>
    <p:sldId id="3652" r:id="rId35"/>
    <p:sldId id="3691" r:id="rId36"/>
    <p:sldId id="3246" r:id="rId37"/>
    <p:sldId id="3673" r:id="rId38"/>
    <p:sldId id="3677" r:id="rId39"/>
    <p:sldId id="3395" r:id="rId40"/>
    <p:sldId id="3659" r:id="rId41"/>
    <p:sldId id="3660" r:id="rId42"/>
    <p:sldId id="3661" r:id="rId43"/>
    <p:sldId id="3662" r:id="rId44"/>
    <p:sldId id="3663" r:id="rId45"/>
    <p:sldId id="3664" r:id="rId46"/>
    <p:sldId id="3665" r:id="rId47"/>
    <p:sldId id="3666" r:id="rId48"/>
    <p:sldId id="3667" r:id="rId49"/>
    <p:sldId id="3668" r:id="rId50"/>
    <p:sldId id="3669" r:id="rId51"/>
    <p:sldId id="3670" r:id="rId52"/>
    <p:sldId id="3671" r:id="rId53"/>
    <p:sldId id="3672" r:id="rId54"/>
    <p:sldId id="3628" r:id="rId55"/>
    <p:sldId id="3567" r:id="rId56"/>
    <p:sldId id="3642" r:id="rId57"/>
    <p:sldId id="3674" r:id="rId58"/>
    <p:sldId id="3675" r:id="rId59"/>
    <p:sldId id="3676" r:id="rId60"/>
    <p:sldId id="3694" r:id="rId61"/>
    <p:sldId id="3245" r:id="rId62"/>
    <p:sldId id="3557" r:id="rId63"/>
    <p:sldId id="3650" r:id="rId64"/>
    <p:sldId id="3678" r:id="rId65"/>
    <p:sldId id="3335" r:id="rId66"/>
    <p:sldId id="550" r:id="rId67"/>
  </p:sldIdLst>
  <p:sldSz cx="12192000" cy="6858000"/>
  <p:notesSz cx="6858000" cy="9144000"/>
  <p:custDataLst>
    <p:tags r:id="rId7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ường Võ Nhât" initials="TV" lastIdx="1" clrIdx="0">
    <p:extLst>
      <p:ext uri="{19B8F6BF-5375-455C-9EA6-DF929625EA0E}">
        <p15:presenceInfo xmlns:p15="http://schemas.microsoft.com/office/powerpoint/2012/main" userId="a3c0f600aba78d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660033"/>
    <a:srgbClr val="A1E705"/>
    <a:srgbClr val="CC0066"/>
    <a:srgbClr val="FFFFCC"/>
    <a:srgbClr val="FF9933"/>
    <a:srgbClr val="FF6699"/>
    <a:srgbClr val="FF7C80"/>
    <a:srgbClr val="FF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83610" autoAdjust="0"/>
  </p:normalViewPr>
  <p:slideViewPr>
    <p:cSldViewPr>
      <p:cViewPr varScale="1">
        <p:scale>
          <a:sx n="72" d="100"/>
          <a:sy n="72" d="100"/>
        </p:scale>
        <p:origin x="989" y="53"/>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24/08/2024</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123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001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7475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8863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0946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4437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387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7939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00069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178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defTabSz="342900"/>
            <a:r>
              <a:rPr lang="vi-VN" sz="1200" dirty="0" smtClean="0">
                <a:solidFill>
                  <a:srgbClr val="000000"/>
                </a:solidFill>
                <a:latin typeface="Times New Roman" panose="02020603050405020304" pitchFamily="18" charset="0"/>
                <a:cs typeface="Times New Roman" panose="02020603050405020304" pitchFamily="18" charset="0"/>
              </a:rPr>
              <a:t>Để tìm kiếm tên khách hàng trong danh sách được dễ dàng hơn, bạn An nên sắp xếp tên khách hàng theo thứ tự trong bảng chữ cái. </a:t>
            </a:r>
            <a:endParaRPr lang="vi-VN" sz="1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6577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8960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828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60670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4505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6224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790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24582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2011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2214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160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9306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6056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817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0000"/>
                </a:solidFill>
                <a:latin typeface="Times New Roman" panose="02020603050405020304" pitchFamily="18" charset="0"/>
                <a:cs typeface="Times New Roman" panose="02020603050405020304" pitchFamily="18" charset="0"/>
              </a:rPr>
              <a:t>*</a:t>
            </a:r>
            <a:r>
              <a:rPr lang="vi-VN" sz="1200" dirty="0" smtClean="0">
                <a:solidFill>
                  <a:srgbClr val="000000"/>
                </a:solidFill>
                <a:latin typeface="Times New Roman" panose="02020603050405020304" pitchFamily="18" charset="0"/>
                <a:cs typeface="Times New Roman" panose="02020603050405020304" pitchFamily="18" charset="0"/>
              </a:rPr>
              <a:t>Khi danh sách khách hàng ngày càng nhiều, để thuận lợi cho việc tìm kiếm, An đã giúp mẹ soạn thảo danh sách khách hàng trên máy tính với tên khách hàng được sắp xếp theo thứ tự chữ cái. Giả sử An cần tìm địa chỉ của khách hàng tên là “Trúc” trong danh sách khách hàng như Hình 15.1.1 </a:t>
            </a:r>
          </a:p>
          <a:p>
            <a:endParaRPr lang="en-US" dirty="0"/>
          </a:p>
        </p:txBody>
      </p:sp>
    </p:spTree>
    <p:extLst>
      <p:ext uri="{BB962C8B-B14F-4D97-AF65-F5344CB8AC3E}">
        <p14:creationId xmlns:p14="http://schemas.microsoft.com/office/powerpoint/2010/main" val="184048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0000"/>
                </a:solidFill>
                <a:latin typeface="Times New Roman" panose="02020603050405020304" pitchFamily="18" charset="0"/>
                <a:cs typeface="Times New Roman" panose="02020603050405020304" pitchFamily="18" charset="0"/>
              </a:rPr>
              <a:t>*</a:t>
            </a:r>
            <a:r>
              <a:rPr lang="vi-VN" sz="1200" dirty="0" smtClean="0">
                <a:solidFill>
                  <a:srgbClr val="000000"/>
                </a:solidFill>
                <a:latin typeface="Times New Roman" panose="02020603050405020304" pitchFamily="18" charset="0"/>
                <a:cs typeface="Times New Roman" panose="02020603050405020304" pitchFamily="18" charset="0"/>
              </a:rPr>
              <a:t>Khi danh sách đã được sắp xếp, An không cần tìm từ đầu mà so sánh ngay giá trị cần tìm với giá trị của vị trí ở giữa danh sách.</a:t>
            </a:r>
          </a:p>
          <a:p>
            <a:endParaRPr lang="en-US" dirty="0"/>
          </a:p>
        </p:txBody>
      </p:sp>
    </p:spTree>
    <p:extLst>
      <p:ext uri="{BB962C8B-B14F-4D97-AF65-F5344CB8AC3E}">
        <p14:creationId xmlns:p14="http://schemas.microsoft.com/office/powerpoint/2010/main" val="268807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628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107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992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842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003796"/>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8/24/2024</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206399691"/>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740828"/>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349235"/>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102829"/>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03174740"/>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16959755"/>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hyperlink" Target="../User/My%20Documents/132%20-%20Bong%20dien%20dien%20-%20Phi%20Nhung.mp3" TargetMode="External"/><Relationship Id="rId2" Type="http://schemas.openxmlformats.org/officeDocument/2006/relationships/theme" Target="../theme/theme7.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wmf"/></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sp>
        <p:nvSpPr>
          <p:cNvPr id="4" name="Rectangle: Rounded Corners 3">
            <a:extLst>
              <a:ext uri="{FF2B5EF4-FFF2-40B4-BE49-F238E27FC236}">
                <a16:creationId xmlns:a16="http://schemas.microsoft.com/office/drawing/2014/main" id="{BED4565F-2C19-7DC9-64BB-162120EA7927}"/>
              </a:ext>
            </a:extLst>
          </p:cNvPr>
          <p:cNvSpPr/>
          <p:nvPr userDrawn="1"/>
        </p:nvSpPr>
        <p:spPr>
          <a:xfrm>
            <a:off x="1371600" y="0"/>
            <a:ext cx="9296840" cy="6252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 TÌM KIẾM NHỊ PHÂN</a:t>
            </a:r>
            <a:endParaRPr lang="vi-VN" sz="32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36" r:id="rId1"/>
    <p:sldLayoutId id="2147484442" r:id="rId2"/>
    <p:sldLayoutId id="2147484586" r:id="rId3"/>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 TẬP</a:t>
            </a: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DỤNG</a:t>
            </a:r>
            <a:endParaRPr kumimoji="0" lang="vi-VN"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 name="WordArt 5">
            <a:extLst>
              <a:ext uri="{FF2B5EF4-FFF2-40B4-BE49-F238E27FC236}">
                <a16:creationId xmlns:a16="http://schemas.microsoft.com/office/drawing/2014/main" id="{56BA3C38-EF7F-7AE8-E116-5F4546AEE786}"/>
              </a:ext>
            </a:extLst>
          </p:cNvPr>
          <p:cNvSpPr>
            <a:spLocks noChangeArrowheads="1" noChangeShapeType="1" noTextEdit="1"/>
          </p:cNvSpPr>
          <p:nvPr userDrawn="1"/>
        </p:nvSpPr>
        <p:spPr bwMode="auto">
          <a:xfrm>
            <a:off x="1169987" y="620712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G</a:t>
            </a:r>
          </a:p>
        </p:txBody>
      </p:sp>
      <p:sp>
        <p:nvSpPr>
          <p:cNvPr id="3" name="AutoShape 10">
            <a:extLst>
              <a:ext uri="{FF2B5EF4-FFF2-40B4-BE49-F238E27FC236}">
                <a16:creationId xmlns:a16="http://schemas.microsoft.com/office/drawing/2014/main" id="{47D11404-C6F7-B80D-9CA6-2C013D968F93}"/>
              </a:ext>
            </a:extLst>
          </p:cNvPr>
          <p:cNvSpPr>
            <a:spLocks noChangeArrowheads="1"/>
          </p:cNvSpPr>
          <p:nvPr userDrawn="1"/>
        </p:nvSpPr>
        <p:spPr bwMode="auto">
          <a:xfrm>
            <a:off x="260350" y="6096000"/>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Oval 11">
            <a:extLst>
              <a:ext uri="{FF2B5EF4-FFF2-40B4-BE49-F238E27FC236}">
                <a16:creationId xmlns:a16="http://schemas.microsoft.com/office/drawing/2014/main" id="{E4C47E73-D2EA-AAE2-29FF-B90E67E93F3A}"/>
              </a:ext>
            </a:extLst>
          </p:cNvPr>
          <p:cNvSpPr>
            <a:spLocks noChangeArrowheads="1"/>
          </p:cNvSpPr>
          <p:nvPr userDrawn="1"/>
        </p:nvSpPr>
        <p:spPr bwMode="auto">
          <a:xfrm>
            <a:off x="433387" y="6227762"/>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3648"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4770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4830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7172325" y="4789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5964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7158037"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4902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6248400" y="4719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6421437" y="4849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5853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5984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6248400"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6421437"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4419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7772400" y="4427538"/>
            <a:ext cx="3962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5562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7772400" y="5575300"/>
            <a:ext cx="3962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808038" y="622299"/>
            <a:ext cx="10926762" cy="3586163"/>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311150" y="820737"/>
            <a:ext cx="374650" cy="2989263"/>
          </a:xfrm>
          <a:prstGeom prst="rect">
            <a:avLst/>
          </a:prstGeom>
        </p:spPr>
        <p:txBody>
          <a:bodyPr wrap="none" fromWordArt="1">
            <a:prstTxWarp prst="textPlain">
              <a:avLst>
                <a:gd name="adj" fmla="val 50000"/>
              </a:avLst>
            </a:prstTxWarp>
            <a:scene3d>
              <a:camera prst="isometricLeftDown"/>
              <a:lightRig rig="threePt" dir="t"/>
            </a:scene3d>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â</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u </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h</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ỏ</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1987309013"/>
      </p:ext>
    </p:extLst>
  </p:cSld>
  <p:clrMap bg1="lt1" tx1="dk1" bg2="lt2" tx2="dk2" accent1="accent1" accent2="accent2" accent3="accent3" accent4="accent4" accent5="accent5" accent6="accent6" hlink="hlink" folHlink="folHlink"/>
  <p:sldLayoutIdLst>
    <p:sldLayoutId id="2147484584"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1" r:id="rId1"/>
    <p:sldLayoutId id="2147484582" r:id="rId2"/>
    <p:sldLayoutId id="2147484585" r:id="rId3"/>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dirty="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dirty="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dirty="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id="{E7CAC651-B9BB-8843-2DA0-F3ECFCEBB30B}"/>
              </a:ext>
            </a:extLst>
          </p:cNvPr>
          <p:cNvSpPr/>
          <p:nvPr userDrawn="1"/>
        </p:nvSpPr>
        <p:spPr>
          <a:xfrm>
            <a:off x="1494131" y="27335"/>
            <a:ext cx="9296840" cy="6252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 TÌM KIẾM NHỊ PHÂN</a:t>
            </a:r>
            <a:endParaRPr lang="vi-VN" sz="32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48" r:id="rId1"/>
  </p:sldLayoutIdLst>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 name="TextBox 1">
            <a:extLst>
              <a:ext uri="{FF2B5EF4-FFF2-40B4-BE49-F238E27FC236}">
                <a16:creationId xmlns:a16="http://schemas.microsoft.com/office/drawing/2014/main" id="{67174F17-D0D7-DBF9-4C49-00E6B2CE2EE1}"/>
              </a:ext>
            </a:extLst>
          </p:cNvPr>
          <p:cNvSpPr txBox="1"/>
          <p:nvPr userDrawn="1"/>
        </p:nvSpPr>
        <p:spPr>
          <a:xfrm>
            <a:off x="2551886" y="350728"/>
            <a:ext cx="6956123" cy="130380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80"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fif"/></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fif"/></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fif"/></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f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fif"/></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fif"/></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fif"/></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fif"/></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fif"/></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fif"/></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fif"/></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fif"/></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fi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fif"/></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fif"/></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fif"/></Relationships>
</file>

<file path=ppt/slides/_rels/slide43.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c/ForlangWorld" TargetMode="External"/><Relationship Id="rId2" Type="http://schemas.openxmlformats.org/officeDocument/2006/relationships/hyperlink" Target="https://forlangworld.blogspot.com/" TargetMode="External"/><Relationship Id="rId1" Type="http://schemas.openxmlformats.org/officeDocument/2006/relationships/slideLayout" Target="../slideLayouts/slideLayout2.xml"/><Relationship Id="rId4" Type="http://schemas.openxmlformats.org/officeDocument/2006/relationships/hyperlink" Target="https://www.facebook.com/emvuiemhoc"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457200" y="990600"/>
            <a:ext cx="11277600" cy="4381575"/>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0"/>
              </a:spcBef>
              <a:spcAft>
                <a:spcPts val="0"/>
              </a:spcAft>
            </a:pP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Về</a:t>
            </a: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kiến</a:t>
            </a: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thức</a:t>
            </a:r>
            <a:r>
              <a:rPr lang="vi-VN" sz="40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endPar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lvl="0" algn="just" fontAlgn="base">
              <a:spcBef>
                <a:spcPts val="0"/>
              </a:spcBef>
              <a:spcAft>
                <a:spcPts val="0"/>
              </a:spcAft>
              <a:buClr>
                <a:srgbClr val="000000"/>
              </a:buClr>
              <a:buSzPts val="1200"/>
            </a:pPr>
            <a:r>
              <a:rPr lang="en-US" sz="40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vi-VN" sz="40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Giải thích được thuật toán tìm kiếm nhị phân. </a:t>
            </a:r>
          </a:p>
          <a:p>
            <a:pPr lvl="0" algn="just" fontAlgn="base">
              <a:spcBef>
                <a:spcPts val="0"/>
              </a:spcBef>
              <a:spcAft>
                <a:spcPts val="0"/>
              </a:spcAft>
              <a:buClr>
                <a:srgbClr val="000000"/>
              </a:buClr>
              <a:buSzPts val="1200"/>
            </a:pPr>
            <a:r>
              <a:rPr lang="en-US" sz="40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vi-VN" sz="40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Biểu diễn và mô phỏng được hoạt động của thuật toán tìm kiếm nhị phân trên một bộ dữ liệu vào có kích thước nhỏ. </a:t>
            </a:r>
          </a:p>
          <a:p>
            <a:pPr lvl="0" algn="just" fontAlgn="base">
              <a:spcBef>
                <a:spcPts val="0"/>
              </a:spcBef>
              <a:spcAft>
                <a:spcPts val="0"/>
              </a:spcAft>
              <a:buClr>
                <a:srgbClr val="000000"/>
              </a:buClr>
              <a:buSzPts val="1200"/>
            </a:pPr>
            <a:r>
              <a:rPr lang="en-US" sz="40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vi-VN" sz="40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Giải thích được mối liên quan giữa sắp xếp và tìm kiếm, nêu được ví dụ minh hoạ.</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8B59586E-AE29-4F90-2C4C-80ED79B0D653}"/>
              </a:ext>
            </a:extLst>
          </p:cNvPr>
          <p:cNvSpPr txBox="1">
            <a:spLocks noChangeArrowheads="1"/>
          </p:cNvSpPr>
          <p:nvPr/>
        </p:nvSpPr>
        <p:spPr bwMode="auto">
          <a:xfrm>
            <a:off x="-24809" y="0"/>
            <a:ext cx="12192000"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b="1">
                <a:solidFill>
                  <a:srgbClr val="00B050"/>
                </a:solidFill>
                <a:latin typeface="Times New Roman" panose="02020603050405020304" pitchFamily="18" charset="0"/>
                <a:cs typeface="Times New Roman" panose="02020603050405020304" pitchFamily="18" charset="0"/>
              </a:rPr>
              <a:t>Bước 3. Xét vị trí ở giữa của nửa sau còn lại của dãy, đó là vị trí số 8</a:t>
            </a:r>
          </a:p>
        </p:txBody>
      </p:sp>
      <p:pic>
        <p:nvPicPr>
          <p:cNvPr id="3" name="Picture 2">
            <a:extLst>
              <a:ext uri="{FF2B5EF4-FFF2-40B4-BE49-F238E27FC236}">
                <a16:creationId xmlns:a16="http://schemas.microsoft.com/office/drawing/2014/main" id="{C96B2D4C-3DE3-1078-B412-381D8BC20FBB}"/>
              </a:ext>
            </a:extLst>
          </p:cNvPr>
          <p:cNvPicPr>
            <a:picLocks noChangeAspect="1"/>
          </p:cNvPicPr>
          <p:nvPr/>
        </p:nvPicPr>
        <p:blipFill rotWithShape="1">
          <a:blip r:embed="rId2"/>
          <a:srcRect l="8032" t="75571" b="-731"/>
          <a:stretch/>
        </p:blipFill>
        <p:spPr>
          <a:xfrm>
            <a:off x="-1" y="565146"/>
            <a:ext cx="12167191" cy="5683254"/>
          </a:xfrm>
          <a:prstGeom prst="rect">
            <a:avLst/>
          </a:prstGeom>
        </p:spPr>
      </p:pic>
      <p:sp>
        <p:nvSpPr>
          <p:cNvPr id="4" name="TextBox 11">
            <a:extLst>
              <a:ext uri="{FF2B5EF4-FFF2-40B4-BE49-F238E27FC236}">
                <a16:creationId xmlns:a16="http://schemas.microsoft.com/office/drawing/2014/main" id="{9E14FC7E-63ED-078B-74BA-F36D8DA80A86}"/>
              </a:ext>
            </a:extLst>
          </p:cNvPr>
          <p:cNvSpPr txBox="1">
            <a:spLocks noChangeArrowheads="1"/>
          </p:cNvSpPr>
          <p:nvPr/>
        </p:nvSpPr>
        <p:spPr bwMode="auto">
          <a:xfrm>
            <a:off x="381029" y="6248400"/>
            <a:ext cx="11810971"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b="1">
                <a:solidFill>
                  <a:srgbClr val="00B050"/>
                </a:solidFill>
                <a:latin typeface="Times New Roman" panose="02020603050405020304" pitchFamily="18" charset="0"/>
                <a:cs typeface="Times New Roman" panose="02020603050405020304" pitchFamily="18" charset="0"/>
              </a:rPr>
              <a:t>Vì sau bước 3 đã tìm thấy tên khách hàng nên thuật toán kết thúc.</a:t>
            </a:r>
          </a:p>
        </p:txBody>
      </p:sp>
    </p:spTree>
    <p:extLst>
      <p:ext uri="{BB962C8B-B14F-4D97-AF65-F5344CB8AC3E}">
        <p14:creationId xmlns:p14="http://schemas.microsoft.com/office/powerpoint/2010/main" val="196390870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571847"/>
            <a:ext cx="41910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462130" y="563327"/>
            <a:ext cx="765367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Sắp xếp và tìm kiếm</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541220070"/>
              </p:ext>
            </p:extLst>
          </p:nvPr>
        </p:nvGraphicFramePr>
        <p:xfrm>
          <a:off x="0" y="1084422"/>
          <a:ext cx="12115800" cy="5508480"/>
        </p:xfrm>
        <a:graphic>
          <a:graphicData uri="http://schemas.openxmlformats.org/drawingml/2006/table">
            <a:tbl>
              <a:tblPr firstRow="1" bandRow="1">
                <a:tableStyleId>{F5AB1C69-6EDB-4FF4-983F-18BD219EF322}</a:tableStyleId>
              </a:tblPr>
              <a:tblGrid>
                <a:gridCol w="4405301">
                  <a:extLst>
                    <a:ext uri="{9D8B030D-6E8A-4147-A177-3AD203B41FA5}">
                      <a16:colId xmlns:a16="http://schemas.microsoft.com/office/drawing/2014/main" val="795175101"/>
                    </a:ext>
                  </a:extLst>
                </a:gridCol>
                <a:gridCol w="7710499">
                  <a:extLst>
                    <a:ext uri="{9D8B030D-6E8A-4147-A177-3AD203B41FA5}">
                      <a16:colId xmlns:a16="http://schemas.microsoft.com/office/drawing/2014/main" val="2517340449"/>
                    </a:ext>
                  </a:extLst>
                </a:gridCol>
              </a:tblGrid>
              <a:tr h="370840">
                <a:tc>
                  <a:txBody>
                    <a:bodyPr/>
                    <a:lstStyle/>
                    <a:p>
                      <a:pPr algn="just"/>
                      <a:r>
                        <a:rPr lang="vi-VN" sz="3200" b="0" dirty="0">
                          <a:solidFill>
                            <a:schemeClr val="tx1"/>
                          </a:solidFill>
                          <a:latin typeface="Times New Roman" panose="02020603050405020304" pitchFamily="18" charset="0"/>
                          <a:cs typeface="Times New Roman" panose="02020603050405020304" pitchFamily="18" charset="0"/>
                        </a:rPr>
                        <a:t>Em hãy cho biết thuật toán tìm kiếm tuần tự phải thực hiện </a:t>
                      </a:r>
                      <a:r>
                        <a:rPr lang="vi-VN" sz="3200" b="1" dirty="0">
                          <a:solidFill>
                            <a:srgbClr val="00B050"/>
                          </a:solidFill>
                          <a:latin typeface="Times New Roman" panose="02020603050405020304" pitchFamily="18" charset="0"/>
                          <a:cs typeface="Times New Roman" panose="02020603050405020304" pitchFamily="18" charset="0"/>
                        </a:rPr>
                        <a:t>bao nhiêu bước</a:t>
                      </a:r>
                      <a:r>
                        <a:rPr lang="vi-VN" sz="3200" b="0" dirty="0">
                          <a:solidFill>
                            <a:schemeClr val="tx1"/>
                          </a:solidFill>
                          <a:latin typeface="Times New Roman" panose="02020603050405020304" pitchFamily="18" charset="0"/>
                          <a:cs typeface="Times New Roman" panose="02020603050405020304" pitchFamily="18" charset="0"/>
                        </a:rPr>
                        <a:t> để tìm khách hàng tên </a:t>
                      </a:r>
                      <a:r>
                        <a:rPr lang="vi-VN" sz="3200" b="1" dirty="0">
                          <a:solidFill>
                            <a:srgbClr val="00B050"/>
                          </a:solidFill>
                          <a:latin typeface="Times New Roman" panose="02020603050405020304" pitchFamily="18" charset="0"/>
                          <a:cs typeface="Times New Roman" panose="02020603050405020304" pitchFamily="18" charset="0"/>
                        </a:rPr>
                        <a:t>Trúc</a:t>
                      </a:r>
                      <a:r>
                        <a:rPr lang="vi-VN" sz="3200" b="0" dirty="0">
                          <a:solidFill>
                            <a:schemeClr val="tx1"/>
                          </a:solidFill>
                          <a:latin typeface="Times New Roman" panose="02020603050405020304" pitchFamily="18" charset="0"/>
                          <a:cs typeface="Times New Roman" panose="02020603050405020304" pitchFamily="18" charset="0"/>
                        </a:rPr>
                        <a:t> như ở Hình 15.1? Em hãy </a:t>
                      </a:r>
                      <a:r>
                        <a:rPr lang="vi-VN" sz="3200" b="1" dirty="0">
                          <a:solidFill>
                            <a:srgbClr val="00B050"/>
                          </a:solidFill>
                          <a:latin typeface="Times New Roman" panose="02020603050405020304" pitchFamily="18" charset="0"/>
                          <a:cs typeface="Times New Roman" panose="02020603050405020304" pitchFamily="18" charset="0"/>
                        </a:rPr>
                        <a:t>so sánh số bước </a:t>
                      </a:r>
                      <a:r>
                        <a:rPr lang="vi-VN" sz="3200" b="0" dirty="0">
                          <a:solidFill>
                            <a:schemeClr val="tx1"/>
                          </a:solidFill>
                          <a:latin typeface="Times New Roman" panose="02020603050405020304" pitchFamily="18" charset="0"/>
                          <a:cs typeface="Times New Roman" panose="02020603050405020304" pitchFamily="18" charset="0"/>
                        </a:rPr>
                        <a:t>thực hiện của thuật toán </a:t>
                      </a:r>
                      <a:r>
                        <a:rPr lang="vi-VN" sz="3200" b="1" dirty="0">
                          <a:solidFill>
                            <a:srgbClr val="00B050"/>
                          </a:solidFill>
                          <a:latin typeface="Times New Roman" panose="02020603050405020304" pitchFamily="18" charset="0"/>
                          <a:cs typeface="Times New Roman" panose="02020603050405020304" pitchFamily="18" charset="0"/>
                        </a:rPr>
                        <a:t>tìm kiếm tuần tự </a:t>
                      </a:r>
                      <a:r>
                        <a:rPr lang="vi-VN" sz="3200" b="0" dirty="0">
                          <a:solidFill>
                            <a:schemeClr val="tx1"/>
                          </a:solidFill>
                          <a:latin typeface="Times New Roman" panose="02020603050405020304" pitchFamily="18" charset="0"/>
                          <a:cs typeface="Times New Roman" panose="02020603050405020304" pitchFamily="18" charset="0"/>
                        </a:rPr>
                        <a:t>với số bước thực hiện thuật toán </a:t>
                      </a:r>
                      <a:r>
                        <a:rPr lang="vi-VN" sz="3200" b="1" dirty="0">
                          <a:solidFill>
                            <a:srgbClr val="00B050"/>
                          </a:solidFill>
                          <a:latin typeface="Times New Roman" panose="02020603050405020304" pitchFamily="18" charset="0"/>
                          <a:cs typeface="Times New Roman" panose="02020603050405020304" pitchFamily="18" charset="0"/>
                        </a:rPr>
                        <a:t>tìm kiếm nhị phân</a:t>
                      </a:r>
                      <a:r>
                        <a:rPr lang="vi-VN" sz="3200" b="0" dirty="0">
                          <a:solidFill>
                            <a:schemeClr val="tx1"/>
                          </a:solidFill>
                          <a:latin typeface="Times New Roman" panose="02020603050405020304" pitchFamily="18" charset="0"/>
                          <a:cs typeface="Times New Roman" panose="02020603050405020304" pitchFamily="18" charset="0"/>
                        </a:rPr>
                        <a:t>.</a:t>
                      </a:r>
                      <a:endParaRPr lang="en-US" sz="3200" b="0" dirty="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b="0" dirty="0">
                          <a:solidFill>
                            <a:schemeClr val="tx1"/>
                          </a:solidFill>
                          <a:latin typeface="Times New Roman" panose="02020603050405020304" pitchFamily="18" charset="0"/>
                          <a:cs typeface="Times New Roman" panose="02020603050405020304" pitchFamily="18" charset="0"/>
                        </a:rPr>
                        <a:t>Thuật toán tìm kiếm tuần tự phải thực hiện </a:t>
                      </a:r>
                      <a:r>
                        <a:rPr lang="en-US" sz="3200" b="0" dirty="0">
                          <a:solidFill>
                            <a:schemeClr val="tx1"/>
                          </a:solidFill>
                          <a:latin typeface="Times New Roman" panose="02020603050405020304" pitchFamily="18" charset="0"/>
                          <a:cs typeface="Times New Roman" panose="02020603050405020304" pitchFamily="18" charset="0"/>
                        </a:rPr>
                        <a:t>8</a:t>
                      </a:r>
                      <a:r>
                        <a:rPr lang="vi-VN" sz="3200" b="0" dirty="0">
                          <a:solidFill>
                            <a:schemeClr val="tx1"/>
                          </a:solidFill>
                          <a:latin typeface="Times New Roman" panose="02020603050405020304" pitchFamily="18" charset="0"/>
                          <a:cs typeface="Times New Roman" panose="02020603050405020304" pitchFamily="18" charset="0"/>
                        </a:rPr>
                        <a:t> bước để tìm khách hàng tên Trúc</a:t>
                      </a:r>
                      <a:r>
                        <a:rPr lang="en-US" sz="3200" b="0" dirty="0">
                          <a:solidFill>
                            <a:schemeClr val="tx1"/>
                          </a:solidFill>
                          <a:latin typeface="Times New Roman" panose="02020603050405020304" pitchFamily="18" charset="0"/>
                          <a:cs typeface="Times New Roman" panose="02020603050405020304" pitchFamily="18" charset="0"/>
                        </a:rPr>
                        <a:t>.</a:t>
                      </a:r>
                      <a:endParaRPr lang="vi-VN" sz="3200" b="0" dirty="0">
                        <a:solidFill>
                          <a:schemeClr val="tx1"/>
                        </a:solidFill>
                        <a:latin typeface="Times New Roman" panose="02020603050405020304" pitchFamily="18" charset="0"/>
                        <a:cs typeface="Times New Roman" panose="02020603050405020304" pitchFamily="18" charset="0"/>
                      </a:endParaRPr>
                    </a:p>
                    <a:p>
                      <a:pPr algn="just"/>
                      <a:r>
                        <a:rPr lang="en-US" sz="3200" b="0" dirty="0">
                          <a:solidFill>
                            <a:schemeClr val="tx1"/>
                          </a:solidFill>
                          <a:latin typeface="Times New Roman" panose="02020603050405020304" pitchFamily="18" charset="0"/>
                          <a:cs typeface="Times New Roman" panose="02020603050405020304" pitchFamily="18" charset="0"/>
                        </a:rPr>
                        <a:t>*</a:t>
                      </a:r>
                      <a:r>
                        <a:rPr lang="vi-VN" sz="3200" b="0" dirty="0">
                          <a:solidFill>
                            <a:schemeClr val="tx1"/>
                          </a:solidFill>
                          <a:latin typeface="Times New Roman" panose="02020603050405020304" pitchFamily="18" charset="0"/>
                          <a:cs typeface="Times New Roman" panose="02020603050405020304" pitchFamily="18" charset="0"/>
                        </a:rPr>
                        <a:t>Số bước thực hiện của thuật toán tìm kiếm tuần tự nhiều hơn so với số bước thực hiện thuật toán tìm kiếm nhị phân vì thuật toán tìm kiếm tuần tự sẽ tìm kiếm lần lượt từ đầu danh sách cho đến khi tìm được tên của bạn Trúc nên sẽ mất 8 lần lặp, còn thuật toán tìm kiếm nhị phân so sánh giá trị ở giữa danh sách nên sẽ nhanh chóng hơn</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76200"/>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Thuật toán tìm kiếm nhị phân.</a:t>
            </a:r>
          </a:p>
        </p:txBody>
      </p:sp>
      <p:sp>
        <p:nvSpPr>
          <p:cNvPr id="2" name="Rectangle 1">
            <a:extLst>
              <a:ext uri="{FF2B5EF4-FFF2-40B4-BE49-F238E27FC236}">
                <a16:creationId xmlns:a16="http://schemas.microsoft.com/office/drawing/2014/main" id="{A35B4172-2F0A-798B-3918-FFF4B6ACA42F}"/>
              </a:ext>
            </a:extLst>
          </p:cNvPr>
          <p:cNvSpPr/>
          <p:nvPr/>
        </p:nvSpPr>
        <p:spPr>
          <a:xfrm>
            <a:off x="4478079" y="1112435"/>
            <a:ext cx="7637721" cy="53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2406102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73265"/>
            <a:ext cx="46482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953000" y="1870061"/>
            <a:ext cx="68580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Sắp xếp và tìm kiếm</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888141502"/>
              </p:ext>
            </p:extLst>
          </p:nvPr>
        </p:nvGraphicFramePr>
        <p:xfrm>
          <a:off x="304800" y="2385840"/>
          <a:ext cx="11526416" cy="4533120"/>
        </p:xfrm>
        <a:graphic>
          <a:graphicData uri="http://schemas.openxmlformats.org/drawingml/2006/table">
            <a:tbl>
              <a:tblPr firstRow="1" bandRow="1">
                <a:tableStyleId>{F5AB1C69-6EDB-4FF4-983F-18BD219EF322}</a:tableStyleId>
              </a:tblPr>
              <a:tblGrid>
                <a:gridCol w="4648200">
                  <a:extLst>
                    <a:ext uri="{9D8B030D-6E8A-4147-A177-3AD203B41FA5}">
                      <a16:colId xmlns:a16="http://schemas.microsoft.com/office/drawing/2014/main" val="795175101"/>
                    </a:ext>
                  </a:extLst>
                </a:gridCol>
                <a:gridCol w="6878216">
                  <a:extLst>
                    <a:ext uri="{9D8B030D-6E8A-4147-A177-3AD203B41FA5}">
                      <a16:colId xmlns:a16="http://schemas.microsoft.com/office/drawing/2014/main" val="2517340449"/>
                    </a:ext>
                  </a:extLst>
                </a:gridCol>
              </a:tblGrid>
              <a:tr h="370840">
                <a:tc>
                  <a:txBody>
                    <a:bodyPr/>
                    <a:lstStyle/>
                    <a:p>
                      <a:pPr algn="just"/>
                      <a:r>
                        <a:rPr lang="vi-VN" sz="3200" b="0" dirty="0">
                          <a:solidFill>
                            <a:schemeClr val="tx1"/>
                          </a:solidFill>
                          <a:latin typeface="Times New Roman" panose="02020603050405020304" pitchFamily="18" charset="0"/>
                          <a:cs typeface="Times New Roman" panose="02020603050405020304" pitchFamily="18" charset="0"/>
                        </a:rPr>
                        <a:t>Theo em trước khi thực hiện thuật toán </a:t>
                      </a:r>
                      <a:r>
                        <a:rPr lang="vi-VN" sz="3200" b="1" dirty="0">
                          <a:solidFill>
                            <a:srgbClr val="00B050"/>
                          </a:solidFill>
                          <a:latin typeface="Times New Roman" panose="02020603050405020304" pitchFamily="18" charset="0"/>
                          <a:cs typeface="Times New Roman" panose="02020603050405020304" pitchFamily="18" charset="0"/>
                        </a:rPr>
                        <a:t>tìm kiếm nhị phân</a:t>
                      </a:r>
                      <a:r>
                        <a:rPr lang="vi-VN" sz="3200" b="0" dirty="0">
                          <a:solidFill>
                            <a:schemeClr val="tx1"/>
                          </a:solidFill>
                          <a:latin typeface="Times New Roman" panose="02020603050405020304" pitchFamily="18" charset="0"/>
                          <a:cs typeface="Times New Roman" panose="02020603050405020304" pitchFamily="18" charset="0"/>
                        </a:rPr>
                        <a:t>, danh sách khách hàng cần </a:t>
                      </a:r>
                      <a:r>
                        <a:rPr lang="vi-VN" sz="3200" b="1" dirty="0">
                          <a:solidFill>
                            <a:srgbClr val="00B050"/>
                          </a:solidFill>
                          <a:latin typeface="Times New Roman" panose="02020603050405020304" pitchFamily="18" charset="0"/>
                          <a:cs typeface="Times New Roman" panose="02020603050405020304" pitchFamily="18" charset="0"/>
                        </a:rPr>
                        <a:t>thỏa mãn điều kiện</a:t>
                      </a:r>
                      <a:r>
                        <a:rPr lang="vi-VN" sz="3200" b="0" dirty="0">
                          <a:solidFill>
                            <a:schemeClr val="tx1"/>
                          </a:solidFill>
                          <a:latin typeface="Times New Roman" panose="02020603050405020304" pitchFamily="18" charset="0"/>
                          <a:cs typeface="Times New Roman" panose="02020603050405020304" pitchFamily="18" charset="0"/>
                        </a:rPr>
                        <a:t> gì? Nếu không thỏa mãn điều kiện đó, thuật toán tìm kiếm nhị phân </a:t>
                      </a:r>
                      <a:r>
                        <a:rPr lang="vi-VN" sz="3200" b="1" dirty="0">
                          <a:solidFill>
                            <a:srgbClr val="00B050"/>
                          </a:solidFill>
                          <a:latin typeface="Times New Roman" panose="02020603050405020304" pitchFamily="18" charset="0"/>
                          <a:cs typeface="Times New Roman" panose="02020603050405020304" pitchFamily="18" charset="0"/>
                        </a:rPr>
                        <a:t>có thực hiện được không</a:t>
                      </a:r>
                      <a:r>
                        <a:rPr lang="vi-VN" sz="3200" b="0" dirty="0">
                          <a:solidFill>
                            <a:schemeClr val="tx1"/>
                          </a:solidFill>
                          <a:latin typeface="Times New Roman" panose="02020603050405020304" pitchFamily="18" charset="0"/>
                          <a:cs typeface="Times New Roman" panose="02020603050405020304" pitchFamily="18" charset="0"/>
                        </a:rPr>
                        <a:t>?</a:t>
                      </a:r>
                      <a:endParaRPr lang="en-US" sz="3200" b="0" dirty="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dirty="0">
                          <a:solidFill>
                            <a:schemeClr val="tx1"/>
                          </a:solidFill>
                          <a:latin typeface="Times New Roman" panose="02020603050405020304" pitchFamily="18" charset="0"/>
                          <a:cs typeface="Times New Roman" panose="02020603050405020304" pitchFamily="18" charset="0"/>
                        </a:rPr>
                        <a:t>Trước khi thực hiện thuật toán tìm kiếm nhị phân, danh sách khách hàng cần phải được sắp xếp theo quy tắc (theo bảng chữ cái, số thứ tự tăng dần hoặc giảm dần). Nếu không thỏa mãn điều kiện đó, thuật toán tìm kiếm nhị phân không thực hiện được.</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336357"/>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Thuật toán tìm kiếm nhị phân.</a:t>
            </a:r>
          </a:p>
        </p:txBody>
      </p:sp>
      <p:sp>
        <p:nvSpPr>
          <p:cNvPr id="2" name="Rectangle 1">
            <a:extLst>
              <a:ext uri="{FF2B5EF4-FFF2-40B4-BE49-F238E27FC236}">
                <a16:creationId xmlns:a16="http://schemas.microsoft.com/office/drawing/2014/main" id="{A35B4172-2F0A-798B-3918-FFF4B6ACA42F}"/>
              </a:ext>
            </a:extLst>
          </p:cNvPr>
          <p:cNvSpPr/>
          <p:nvPr/>
        </p:nvSpPr>
        <p:spPr>
          <a:xfrm>
            <a:off x="5029199" y="2514600"/>
            <a:ext cx="6781801" cy="381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6461308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027B82-7EC7-8C4C-A209-0DE5F72C26E4}"/>
              </a:ext>
            </a:extLst>
          </p:cNvPr>
          <p:cNvPicPr>
            <a:picLocks noChangeAspect="1"/>
          </p:cNvPicPr>
          <p:nvPr/>
        </p:nvPicPr>
        <p:blipFill>
          <a:blip r:embed="rId3"/>
          <a:stretch>
            <a:fillRect/>
          </a:stretch>
        </p:blipFill>
        <p:spPr>
          <a:xfrm>
            <a:off x="457200" y="2695041"/>
            <a:ext cx="11201400" cy="1809971"/>
          </a:xfrm>
          <a:prstGeom prst="rect">
            <a:avLst/>
          </a:prstGeom>
        </p:spPr>
      </p:pic>
      <p:sp>
        <p:nvSpPr>
          <p:cNvPr id="9" name="Rectangle 8">
            <a:extLst>
              <a:ext uri="{FF2B5EF4-FFF2-40B4-BE49-F238E27FC236}">
                <a16:creationId xmlns:a16="http://schemas.microsoft.com/office/drawing/2014/main" id="{4F0AE406-205F-4F85-BAD9-EA7B91B7E58E}"/>
              </a:ext>
            </a:extLst>
          </p:cNvPr>
          <p:cNvSpPr/>
          <p:nvPr/>
        </p:nvSpPr>
        <p:spPr>
          <a:xfrm>
            <a:off x="304800" y="495647"/>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43400" y="492443"/>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Thuật toán tìm kiếm nhị phân</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423507307"/>
              </p:ext>
            </p:extLst>
          </p:nvPr>
        </p:nvGraphicFramePr>
        <p:xfrm>
          <a:off x="304800" y="1008222"/>
          <a:ext cx="11526416" cy="160704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1" dirty="0" err="1">
                          <a:solidFill>
                            <a:srgbClr val="00B050"/>
                          </a:solidFill>
                          <a:latin typeface="Times New Roman" panose="02020603050405020304" pitchFamily="18" charset="0"/>
                          <a:cs typeface="Times New Roman" panose="02020603050405020304" pitchFamily="18" charset="0"/>
                        </a:rPr>
                        <a:t>Thế</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nào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là</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thuật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toán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tìm</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kiếm</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nhị</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phân</a:t>
                      </a:r>
                      <a:r>
                        <a:rPr lang="en-US" sz="3200" b="1" dirty="0">
                          <a:solidFill>
                            <a:srgbClr val="00B050"/>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b="0" dirty="0">
                          <a:solidFill>
                            <a:schemeClr val="tx1"/>
                          </a:solidFill>
                          <a:latin typeface="Times New Roman" panose="02020603050405020304" pitchFamily="18" charset="0"/>
                          <a:cs typeface="Times New Roman" panose="02020603050405020304" pitchFamily="18" charset="0"/>
                        </a:rPr>
                        <a:t>Thuật toán tìm kiếm thu hẹp danh sách tìm kiếm chỉ còn một nửa, gọi là tìm kiếm nhị phân.</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0"/>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Thuật toán tìm kiếm nhị phân.</a:t>
            </a:r>
          </a:p>
        </p:txBody>
      </p:sp>
      <p:sp>
        <p:nvSpPr>
          <p:cNvPr id="2" name="Rectangle 1">
            <a:extLst>
              <a:ext uri="{FF2B5EF4-FFF2-40B4-BE49-F238E27FC236}">
                <a16:creationId xmlns:a16="http://schemas.microsoft.com/office/drawing/2014/main" id="{A35B4172-2F0A-798B-3918-FFF4B6ACA42F}"/>
              </a:ext>
            </a:extLst>
          </p:cNvPr>
          <p:cNvSpPr/>
          <p:nvPr/>
        </p:nvSpPr>
        <p:spPr>
          <a:xfrm>
            <a:off x="4419599" y="1045472"/>
            <a:ext cx="7315201" cy="15544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6" name="TextBox 11">
            <a:extLst>
              <a:ext uri="{FF2B5EF4-FFF2-40B4-BE49-F238E27FC236}">
                <a16:creationId xmlns:a16="http://schemas.microsoft.com/office/drawing/2014/main" id="{1CE630CD-96FB-28F6-486C-7AE277D27464}"/>
              </a:ext>
            </a:extLst>
          </p:cNvPr>
          <p:cNvSpPr txBox="1">
            <a:spLocks noChangeArrowheads="1"/>
          </p:cNvSpPr>
          <p:nvPr/>
        </p:nvSpPr>
        <p:spPr bwMode="auto">
          <a:xfrm>
            <a:off x="457200" y="4505012"/>
            <a:ext cx="11201400" cy="1057588"/>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dirty="0">
                <a:solidFill>
                  <a:srgbClr val="000000"/>
                </a:solidFill>
                <a:latin typeface="Times New Roman" panose="02020603050405020304" pitchFamily="18" charset="0"/>
                <a:cs typeface="Times New Roman" panose="02020603050405020304" pitchFamily="18" charset="0"/>
              </a:rPr>
              <a:t>*</a:t>
            </a:r>
            <a:r>
              <a:rPr lang="en-US" sz="3200" dirty="0" err="1">
                <a:solidFill>
                  <a:srgbClr val="000000"/>
                </a:solidFill>
                <a:latin typeface="Times New Roman" panose="02020603050405020304" pitchFamily="18" charset="0"/>
                <a:cs typeface="Times New Roman" panose="02020603050405020304" pitchFamily="18" charset="0"/>
              </a:rPr>
              <a:t>Vị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giữa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vùng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tìm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kiếm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bằng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phần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nguyên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đầu</a:t>
            </a:r>
            <a:r>
              <a:rPr lang="en-US" sz="3200" dirty="0">
                <a:solidFill>
                  <a:srgbClr val="000000"/>
                </a:solidFill>
                <a:latin typeface="Times New Roman" panose="02020603050405020304" pitchFamily="18" charset="0"/>
                <a:cs typeface="Times New Roman" panose="02020603050405020304" pitchFamily="18" charset="0"/>
              </a:rPr>
              <a:t> + </a:t>
            </a:r>
            <a:r>
              <a:rPr lang="en-US" sz="3200" dirty="0" err="1">
                <a:solidFill>
                  <a:srgbClr val="000000"/>
                </a:solidFill>
                <a:latin typeface="Times New Roman" panose="02020603050405020304" pitchFamily="18" charset="0"/>
                <a:cs typeface="Times New Roman" panose="02020603050405020304" pitchFamily="18" charset="0"/>
              </a:rPr>
              <a:t>vị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cuối</a:t>
            </a:r>
            <a:r>
              <a:rPr lang="en-US" sz="3200" dirty="0">
                <a:solidFill>
                  <a:srgbClr val="000000"/>
                </a:solidFill>
                <a:latin typeface="Times New Roman" panose="02020603050405020304" pitchFamily="18" charset="0"/>
                <a:cs typeface="Times New Roman" panose="02020603050405020304" pitchFamily="18" charset="0"/>
              </a:rPr>
              <a:t>) /2</a:t>
            </a:r>
            <a:r>
              <a:rPr lang="vi-VN" sz="3200" dirty="0">
                <a:solidFill>
                  <a:srgbClr val="000000"/>
                </a:solidFill>
                <a:latin typeface="Times New Roman" panose="02020603050405020304" pitchFamily="18" charset="0"/>
                <a:cs typeface="Times New Roman" panose="02020603050405020304" pitchFamily="18" charset="0"/>
              </a:rPr>
              <a:t>.</a:t>
            </a:r>
          </a:p>
        </p:txBody>
      </p:sp>
      <p:sp>
        <p:nvSpPr>
          <p:cNvPr id="7" name="TextBox 11">
            <a:extLst>
              <a:ext uri="{FF2B5EF4-FFF2-40B4-BE49-F238E27FC236}">
                <a16:creationId xmlns:a16="http://schemas.microsoft.com/office/drawing/2014/main" id="{2A0B4A15-E79C-12DC-A131-AE09D88ACE2D}"/>
              </a:ext>
            </a:extLst>
          </p:cNvPr>
          <p:cNvSpPr txBox="1">
            <a:spLocks noChangeArrowheads="1"/>
          </p:cNvSpPr>
          <p:nvPr/>
        </p:nvSpPr>
        <p:spPr bwMode="auto">
          <a:xfrm>
            <a:off x="457200" y="5648012"/>
            <a:ext cx="11201400" cy="1057588"/>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*Trong trường hợp so sánh kí tự thì kí tự đứng trước là “nhỏ hơn” kí tự đứng sau trong bảng chữ cái.</a:t>
            </a:r>
            <a:endParaRPr lang="vi-VN" sz="28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96271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495647"/>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43400" y="492443"/>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Thuật toán</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908978945"/>
              </p:ext>
            </p:extLst>
          </p:nvPr>
        </p:nvGraphicFramePr>
        <p:xfrm>
          <a:off x="304800" y="1008222"/>
          <a:ext cx="11526416" cy="5752320"/>
        </p:xfrm>
        <a:graphic>
          <a:graphicData uri="http://schemas.openxmlformats.org/drawingml/2006/table">
            <a:tbl>
              <a:tblPr firstRow="1" bandRow="1">
                <a:tableStyleId>{F5AB1C69-6EDB-4FF4-983F-18BD219EF322}</a:tableStyleId>
              </a:tblPr>
              <a:tblGrid>
                <a:gridCol w="2057400">
                  <a:extLst>
                    <a:ext uri="{9D8B030D-6E8A-4147-A177-3AD203B41FA5}">
                      <a16:colId xmlns:a16="http://schemas.microsoft.com/office/drawing/2014/main" val="795175101"/>
                    </a:ext>
                  </a:extLst>
                </a:gridCol>
                <a:gridCol w="9469016">
                  <a:extLst>
                    <a:ext uri="{9D8B030D-6E8A-4147-A177-3AD203B41FA5}">
                      <a16:colId xmlns:a16="http://schemas.microsoft.com/office/drawing/2014/main" val="2517340449"/>
                    </a:ext>
                  </a:extLst>
                </a:gridCol>
              </a:tblGrid>
              <a:tr h="370840">
                <a:tc>
                  <a:txBody>
                    <a:bodyPr/>
                    <a:lstStyle/>
                    <a:p>
                      <a:pPr algn="l"/>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mô</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nhiên</a:t>
                      </a:r>
                      <a:r>
                        <a:rPr lang="en-US" sz="3200" b="1" dirty="0">
                          <a:solidFill>
                            <a:srgbClr val="FF0000"/>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b="0" dirty="0">
                          <a:solidFill>
                            <a:schemeClr val="tx1"/>
                          </a:solidFill>
                          <a:latin typeface="Times New Roman" panose="02020603050405020304" pitchFamily="18" charset="0"/>
                          <a:cs typeface="Times New Roman" panose="02020603050405020304" pitchFamily="18" charset="0"/>
                        </a:rPr>
                        <a:t>Mô tả thuật toán tìm kiếm nhị phân bằng ngôn ngữ tự nhiên:</a:t>
                      </a:r>
                    </a:p>
                    <a:p>
                      <a:pPr algn="just"/>
                      <a:r>
                        <a:rPr lang="en-US" sz="2800" b="0" dirty="0">
                          <a:solidFill>
                            <a:schemeClr val="tx1"/>
                          </a:solidFill>
                          <a:latin typeface="Times New Roman" panose="02020603050405020304" pitchFamily="18" charset="0"/>
                          <a:cs typeface="Times New Roman" panose="02020603050405020304" pitchFamily="18" charset="0"/>
                        </a:rPr>
                        <a:t>-</a:t>
                      </a:r>
                      <a:r>
                        <a:rPr lang="vi-VN" sz="2800" b="0" dirty="0">
                          <a:solidFill>
                            <a:schemeClr val="tx1"/>
                          </a:solidFill>
                          <a:latin typeface="Times New Roman" panose="02020603050405020304" pitchFamily="18" charset="0"/>
                          <a:cs typeface="Times New Roman" panose="02020603050405020304" pitchFamily="18" charset="0"/>
                        </a:rPr>
                        <a:t>B1. Nếu vùng tìm kiếm không có phần tử nào thì kết luận không tìm thấy và thuật toán kết thúc.</a:t>
                      </a:r>
                    </a:p>
                    <a:p>
                      <a:pPr algn="just"/>
                      <a:r>
                        <a:rPr lang="en-US" sz="2800" b="0" dirty="0">
                          <a:solidFill>
                            <a:schemeClr val="tx1"/>
                          </a:solidFill>
                          <a:latin typeface="Times New Roman" panose="02020603050405020304" pitchFamily="18" charset="0"/>
                          <a:cs typeface="Times New Roman" panose="02020603050405020304" pitchFamily="18" charset="0"/>
                        </a:rPr>
                        <a:t>-</a:t>
                      </a:r>
                      <a:r>
                        <a:rPr lang="vi-VN" sz="2800" b="0" dirty="0">
                          <a:solidFill>
                            <a:schemeClr val="tx1"/>
                          </a:solidFill>
                          <a:latin typeface="Times New Roman" panose="02020603050405020304" pitchFamily="18" charset="0"/>
                          <a:cs typeface="Times New Roman" panose="02020603050405020304" pitchFamily="18" charset="0"/>
                        </a:rPr>
                        <a:t>B2. Xác định vị trí giữa của vùng tìm kiếm. Vị trí này chia vùng tìm kiếm thành hai nửa: nửa trước và nửa sau vị trí giữa.</a:t>
                      </a:r>
                    </a:p>
                    <a:p>
                      <a:pPr algn="just"/>
                      <a:r>
                        <a:rPr lang="en-US" sz="2800" b="0" dirty="0">
                          <a:solidFill>
                            <a:schemeClr val="tx1"/>
                          </a:solidFill>
                          <a:latin typeface="Times New Roman" panose="02020603050405020304" pitchFamily="18" charset="0"/>
                          <a:cs typeface="Times New Roman" panose="02020603050405020304" pitchFamily="18" charset="0"/>
                        </a:rPr>
                        <a:t>-</a:t>
                      </a:r>
                      <a:r>
                        <a:rPr lang="vi-VN" sz="2800" b="0" dirty="0">
                          <a:solidFill>
                            <a:schemeClr val="tx1"/>
                          </a:solidFill>
                          <a:latin typeface="Times New Roman" panose="02020603050405020304" pitchFamily="18" charset="0"/>
                          <a:cs typeface="Times New Roman" panose="02020603050405020304" pitchFamily="18" charset="0"/>
                        </a:rPr>
                        <a:t>B3. Nếu giá trị cần tìm bằng giá trị của vị trí giữa thì kết luận “giá trị cần tìm xuất hiện tại vị trí giữa” và kết thúc.</a:t>
                      </a:r>
                    </a:p>
                    <a:p>
                      <a:pPr algn="just"/>
                      <a:r>
                        <a:rPr lang="en-US" sz="2800" b="0" dirty="0">
                          <a:solidFill>
                            <a:schemeClr val="tx1"/>
                          </a:solidFill>
                          <a:latin typeface="Times New Roman" panose="02020603050405020304" pitchFamily="18" charset="0"/>
                          <a:cs typeface="Times New Roman" panose="02020603050405020304" pitchFamily="18" charset="0"/>
                        </a:rPr>
                        <a:t>-</a:t>
                      </a:r>
                      <a:r>
                        <a:rPr lang="vi-VN" sz="2800" b="0" dirty="0">
                          <a:solidFill>
                            <a:schemeClr val="tx1"/>
                          </a:solidFill>
                          <a:latin typeface="Times New Roman" panose="02020603050405020304" pitchFamily="18" charset="0"/>
                          <a:cs typeface="Times New Roman" panose="02020603050405020304" pitchFamily="18" charset="0"/>
                        </a:rPr>
                        <a:t>B4. Nếu giá trị cần tìm nhỏ hơn giá trị của vị trí giữa thì vùng tìm kiếm mới được thu hẹp lại, chỉ còn nửa trước của dãy. Ngược lại (nếu giá trị cần tìm lớn hơn giá trị của vị trí giữa) vùng tìm kiếm mới được thu hẹp lại, chỉ còn nửa sau của dãy. </a:t>
                      </a:r>
                    </a:p>
                    <a:p>
                      <a:pPr algn="just"/>
                      <a:r>
                        <a:rPr lang="en-US" sz="2800" b="0" dirty="0">
                          <a:solidFill>
                            <a:schemeClr val="tx1"/>
                          </a:solidFill>
                          <a:latin typeface="Times New Roman" panose="02020603050405020304" pitchFamily="18" charset="0"/>
                          <a:cs typeface="Times New Roman" panose="02020603050405020304" pitchFamily="18" charset="0"/>
                        </a:rPr>
                        <a:t>-</a:t>
                      </a:r>
                      <a:r>
                        <a:rPr lang="vi-VN" sz="2800" b="0" dirty="0">
                          <a:solidFill>
                            <a:schemeClr val="tx1"/>
                          </a:solidFill>
                          <a:latin typeface="Times New Roman" panose="02020603050405020304" pitchFamily="18" charset="0"/>
                          <a:cs typeface="Times New Roman" panose="02020603050405020304" pitchFamily="18" charset="0"/>
                        </a:rPr>
                        <a:t>B5. Lặp lại từ B1 đến B4 cho đến khi tìm thấy giá trị cần tìm (B3) hoặc vùng tìm kiếm không còn phần tử nào (B1).</a:t>
                      </a:r>
                      <a:endParaRPr lang="vi-VN" sz="3200" b="0" dirty="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95352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0"/>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Thuật toán tìm kiếm nhị phân.</a:t>
            </a:r>
          </a:p>
        </p:txBody>
      </p:sp>
      <p:sp>
        <p:nvSpPr>
          <p:cNvPr id="2" name="Rectangle 1">
            <a:extLst>
              <a:ext uri="{FF2B5EF4-FFF2-40B4-BE49-F238E27FC236}">
                <a16:creationId xmlns:a16="http://schemas.microsoft.com/office/drawing/2014/main" id="{A35B4172-2F0A-798B-3918-FFF4B6ACA42F}"/>
              </a:ext>
            </a:extLst>
          </p:cNvPr>
          <p:cNvSpPr/>
          <p:nvPr/>
        </p:nvSpPr>
        <p:spPr>
          <a:xfrm>
            <a:off x="2438400" y="1027192"/>
            <a:ext cx="9372601" cy="56663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04883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613108"/>
            <a:ext cx="41910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495800" y="609904"/>
            <a:ext cx="73152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Thuật toán tìm kiếm nhị phân</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0722550"/>
              </p:ext>
            </p:extLst>
          </p:nvPr>
        </p:nvGraphicFramePr>
        <p:xfrm>
          <a:off x="304800" y="1125683"/>
          <a:ext cx="11526416" cy="5508480"/>
        </p:xfrm>
        <a:graphic>
          <a:graphicData uri="http://schemas.openxmlformats.org/drawingml/2006/table">
            <a:tbl>
              <a:tblPr firstRow="1" bandRow="1">
                <a:tableStyleId>{F5AB1C69-6EDB-4FF4-983F-18BD219EF322}</a:tableStyleId>
              </a:tblPr>
              <a:tblGrid>
                <a:gridCol w="4191000">
                  <a:extLst>
                    <a:ext uri="{9D8B030D-6E8A-4147-A177-3AD203B41FA5}">
                      <a16:colId xmlns:a16="http://schemas.microsoft.com/office/drawing/2014/main" val="795175101"/>
                    </a:ext>
                  </a:extLst>
                </a:gridCol>
                <a:gridCol w="7335416">
                  <a:extLst>
                    <a:ext uri="{9D8B030D-6E8A-4147-A177-3AD203B41FA5}">
                      <a16:colId xmlns:a16="http://schemas.microsoft.com/office/drawing/2014/main" val="2517340449"/>
                    </a:ext>
                  </a:extLst>
                </a:gridCol>
              </a:tblGrid>
              <a:tr h="370840">
                <a:tc>
                  <a:txBody>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0" dirty="0" err="1">
                          <a:solidFill>
                            <a:schemeClr val="tx1"/>
                          </a:solidFill>
                          <a:latin typeface="Times New Roman" panose="02020603050405020304" pitchFamily="18" charset="0"/>
                          <a:cs typeface="Times New Roman" panose="02020603050405020304" pitchFamily="18" charset="0"/>
                        </a:rPr>
                        <a:t>Thuật</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toán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tìm</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kiếm</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nhị</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phân</a:t>
                      </a:r>
                      <a:r>
                        <a:rPr lang="en-US" sz="3200" b="0" dirty="0">
                          <a:solidFill>
                            <a:schemeClr val="tx1"/>
                          </a:solidFill>
                          <a:latin typeface="Times New Roman" panose="02020603050405020304" pitchFamily="18" charset="0"/>
                          <a:cs typeface="Times New Roman" panose="02020603050405020304" pitchFamily="18" charset="0"/>
                        </a:rPr>
                        <a:t>:</a:t>
                      </a:r>
                    </a:p>
                    <a:p>
                      <a:pPr algn="just"/>
                      <a:r>
                        <a:rPr lang="en-US" sz="3200" b="0" dirty="0">
                          <a:solidFill>
                            <a:schemeClr val="tx1"/>
                          </a:solidFill>
                          <a:latin typeface="Times New Roman" panose="02020603050405020304" pitchFamily="18" charset="0"/>
                          <a:cs typeface="Times New Roman" panose="02020603050405020304" pitchFamily="18" charset="0"/>
                        </a:rPr>
                        <a:t>-</a:t>
                      </a:r>
                      <a:r>
                        <a:rPr lang="en-US" sz="3200" b="0" dirty="0" err="1">
                          <a:solidFill>
                            <a:schemeClr val="tx1"/>
                          </a:solidFill>
                          <a:latin typeface="Times New Roman" panose="02020603050405020304" pitchFamily="18" charset="0"/>
                          <a:cs typeface="Times New Roman" panose="02020603050405020304" pitchFamily="18" charset="0"/>
                        </a:rPr>
                        <a:t>Thực</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hiện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trên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danh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sách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đã</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được</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sắp</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xếp</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theo</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thứ</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tự</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từ</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nhỏ</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đến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lớn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Bắt</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đầu</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từ</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vị</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trí</a:t>
                      </a:r>
                      <a:r>
                        <a:rPr lang="en-US" sz="3200" b="0" dirty="0">
                          <a:solidFill>
                            <a:schemeClr val="tx1"/>
                          </a:solidFill>
                          <a:latin typeface="Times New Roman" panose="02020603050405020304" pitchFamily="18" charset="0"/>
                          <a:cs typeface="Times New Roman" panose="02020603050405020304" pitchFamily="18" charset="0"/>
                        </a:rPr>
                        <a:t> ở </a:t>
                      </a:r>
                      <a:r>
                        <a:rPr lang="en-US" sz="3200" b="0" dirty="0" err="1">
                          <a:solidFill>
                            <a:schemeClr val="tx1"/>
                          </a:solidFill>
                          <a:latin typeface="Times New Roman" panose="02020603050405020304" pitchFamily="18" charset="0"/>
                          <a:cs typeface="Times New Roman" panose="02020603050405020304" pitchFamily="18" charset="0"/>
                        </a:rPr>
                        <a:t>giữa</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danh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sách</a:t>
                      </a:r>
                      <a:r>
                        <a:rPr lang="en-US" sz="3200" b="0" dirty="0">
                          <a:solidFill>
                            <a:schemeClr val="tx1"/>
                          </a:solidFill>
                          <a:latin typeface="Times New Roman" panose="02020603050405020304" pitchFamily="18" charset="0"/>
                          <a:cs typeface="Times New Roman" panose="02020603050405020304" pitchFamily="18" charset="0"/>
                        </a:rPr>
                        <a:t>.</a:t>
                      </a:r>
                    </a:p>
                    <a:p>
                      <a:pPr algn="just"/>
                      <a:r>
                        <a:rPr lang="en-US" sz="3200" b="0" dirty="0">
                          <a:solidFill>
                            <a:schemeClr val="tx1"/>
                          </a:solidFill>
                          <a:latin typeface="Times New Roman" panose="02020603050405020304" pitchFamily="18" charset="0"/>
                          <a:cs typeface="Times New Roman" panose="02020603050405020304" pitchFamily="18" charset="0"/>
                        </a:rPr>
                        <a:t>-</a:t>
                      </a:r>
                      <a:r>
                        <a:rPr lang="en-US" sz="3200" b="0" dirty="0" err="1">
                          <a:solidFill>
                            <a:schemeClr val="tx1"/>
                          </a:solidFill>
                          <a:latin typeface="Times New Roman" panose="02020603050405020304" pitchFamily="18" charset="0"/>
                          <a:cs typeface="Times New Roman" panose="02020603050405020304" pitchFamily="18" charset="0"/>
                        </a:rPr>
                        <a:t>Tại</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mỗi</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bước</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lặp</a:t>
                      </a:r>
                      <a:r>
                        <a:rPr lang="en-US" sz="3200" b="0" dirty="0">
                          <a:solidFill>
                            <a:schemeClr val="tx1"/>
                          </a:solidFill>
                          <a:latin typeface="Times New Roman" panose="02020603050405020304" pitchFamily="18" charset="0"/>
                          <a:cs typeface="Times New Roman" panose="02020603050405020304" pitchFamily="18" charset="0"/>
                        </a:rPr>
                        <a:t>, so </a:t>
                      </a:r>
                      <a:r>
                        <a:rPr lang="en-US" sz="3200" b="0" dirty="0" err="1">
                          <a:solidFill>
                            <a:schemeClr val="tx1"/>
                          </a:solidFill>
                          <a:latin typeface="Times New Roman" panose="02020603050405020304" pitchFamily="18" charset="0"/>
                          <a:cs typeface="Times New Roman" panose="02020603050405020304" pitchFamily="18" charset="0"/>
                        </a:rPr>
                        <a:t>sánh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giá</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trị</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cần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tìm</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với</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giá</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trị</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của</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vị</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trí</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giữa</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danh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sách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nếu</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bằng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thì</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dừng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lại</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nếu</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nhỏ</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hơn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thì</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tìm</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trong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nửa</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trước</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của</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danh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sách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nếu</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lớn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hơn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thì</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tìm</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trong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nửa</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sau</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của</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danh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sách</a:t>
                      </a:r>
                      <a:r>
                        <a:rPr lang="en-US" sz="3200" b="0" dirty="0">
                          <a:solidFill>
                            <a:schemeClr val="tx1"/>
                          </a:solidFill>
                          <a:latin typeface="Times New Roman" panose="02020603050405020304" pitchFamily="18" charset="0"/>
                          <a:cs typeface="Times New Roman" panose="02020603050405020304" pitchFamily="18" charset="0"/>
                        </a:rPr>
                        <a:t>.</a:t>
                      </a:r>
                    </a:p>
                    <a:p>
                      <a:pPr algn="just"/>
                      <a:r>
                        <a:rPr lang="en-US" sz="3200" b="0" dirty="0">
                          <a:solidFill>
                            <a:schemeClr val="tx1"/>
                          </a:solidFill>
                          <a:latin typeface="Times New Roman" panose="02020603050405020304" pitchFamily="18" charset="0"/>
                          <a:cs typeface="Times New Roman" panose="02020603050405020304" pitchFamily="18" charset="0"/>
                        </a:rPr>
                        <a:t>-</a:t>
                      </a:r>
                      <a:r>
                        <a:rPr lang="en-US" sz="3200" b="0" dirty="0" err="1">
                          <a:solidFill>
                            <a:schemeClr val="tx1"/>
                          </a:solidFill>
                          <a:latin typeface="Times New Roman" panose="02020603050405020304" pitchFamily="18" charset="0"/>
                          <a:cs typeface="Times New Roman" panose="02020603050405020304" pitchFamily="18" charset="0"/>
                        </a:rPr>
                        <a:t>Chừng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nào</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chưa</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tìm</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thấy</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và</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vùng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tìm</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kiếm</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còn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phần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tử</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thì</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còn</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tìm</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tiếp</a:t>
                      </a:r>
                      <a:r>
                        <a:rPr lang="en-US" sz="3200" b="0" dirty="0">
                          <a:solidFill>
                            <a:schemeClr val="tx1"/>
                          </a:solidFill>
                          <a:latin typeface="Times New Roman" panose="02020603050405020304" pitchFamily="18" charset="0"/>
                          <a:cs typeface="Times New Roman" panose="02020603050405020304" pitchFamily="18" charset="0"/>
                        </a:rPr>
                        <a:t>.</a:t>
                      </a:r>
                      <a:endParaRPr lang="vi-VN" sz="3200" b="0" dirty="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76200"/>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Thuật toán tìm kiếm nhị phân.</a:t>
            </a:r>
          </a:p>
        </p:txBody>
      </p:sp>
      <p:sp>
        <p:nvSpPr>
          <p:cNvPr id="2" name="Rectangle 1">
            <a:extLst>
              <a:ext uri="{FF2B5EF4-FFF2-40B4-BE49-F238E27FC236}">
                <a16:creationId xmlns:a16="http://schemas.microsoft.com/office/drawing/2014/main" id="{A35B4172-2F0A-798B-3918-FFF4B6ACA42F}"/>
              </a:ext>
            </a:extLst>
          </p:cNvPr>
          <p:cNvSpPr/>
          <p:nvPr/>
        </p:nvSpPr>
        <p:spPr>
          <a:xfrm>
            <a:off x="4511566" y="1143607"/>
            <a:ext cx="7299434" cy="5490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4136214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ải bài 15 Thuật toán tìm kiếm nhị phân">
            <a:extLst>
              <a:ext uri="{FF2B5EF4-FFF2-40B4-BE49-F238E27FC236}">
                <a16:creationId xmlns:a16="http://schemas.microsoft.com/office/drawing/2014/main" id="{8566C8B3-E7FF-6275-4F7A-364ED59235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921326"/>
            <a:ext cx="10896600" cy="3936673"/>
          </a:xfrm>
          <a:prstGeom prst="rect">
            <a:avLst/>
          </a:prstGeom>
          <a:noFill/>
          <a:ln>
            <a:noFill/>
          </a:ln>
        </p:spPr>
      </p:pic>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57200" y="1828800"/>
            <a:ext cx="11734800" cy="1057588"/>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b="1">
                <a:solidFill>
                  <a:srgbClr val="000000"/>
                </a:solidFill>
                <a:latin typeface="Times New Roman" panose="02020603050405020304" pitchFamily="18" charset="0"/>
                <a:cs typeface="Times New Roman" panose="02020603050405020304" pitchFamily="18" charset="0"/>
              </a:rPr>
              <a:t>Bài tập: </a:t>
            </a:r>
            <a:r>
              <a:rPr lang="vi-VN" sz="3200" b="1">
                <a:solidFill>
                  <a:srgbClr val="000000"/>
                </a:solidFill>
                <a:latin typeface="Times New Roman" panose="02020603050405020304" pitchFamily="18" charset="0"/>
                <a:cs typeface="Times New Roman" panose="02020603050405020304" pitchFamily="18" charset="0"/>
              </a:rPr>
              <a:t>Em hãy viết các bước thực hiện thuật toán tìm kiếm nhị phân để tìm khách hàng tên "Hòa" trong danh sách ở Hình 15.1.</a:t>
            </a: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360784" y="13014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Thuật toán tìm kiếm nhị phân.</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482670"/>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4876800" y="0"/>
            <a:ext cx="3200400" cy="503590"/>
          </a:xfrm>
          <a:prstGeom prst="rect">
            <a:avLst/>
          </a:prstGeom>
        </p:spPr>
        <p:txBody>
          <a:bodyPr wrap="square" lIns="36000" tIns="36000" rIns="36000" bIns="36000">
            <a:spAutoFit/>
          </a:bodyPr>
          <a:lstStyle/>
          <a:p>
            <a:pPr algn="just" defTabSz="342900">
              <a:spcAft>
                <a:spcPts val="0"/>
              </a:spcAft>
            </a:pPr>
            <a:r>
              <a:rPr lang="en-US" sz="2800" dirty="0" err="1">
                <a:solidFill>
                  <a:srgbClr val="FF0000"/>
                </a:solidFill>
                <a:latin typeface="Times New Roman" panose="02020603050405020304" pitchFamily="18" charset="0"/>
                <a:cs typeface="Times New Roman" panose="02020603050405020304" pitchFamily="18" charset="0"/>
              </a:rPr>
              <a:t>Hướng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dẫn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8558587-8028-685C-FA06-2ABF9D9A7A70}"/>
              </a:ext>
            </a:extLst>
          </p:cNvPr>
          <p:cNvPicPr>
            <a:picLocks noChangeAspect="1"/>
          </p:cNvPicPr>
          <p:nvPr/>
        </p:nvPicPr>
        <p:blipFill rotWithShape="1">
          <a:blip r:embed="rId2"/>
          <a:srcRect r="73103" b="6198"/>
          <a:stretch/>
        </p:blipFill>
        <p:spPr>
          <a:xfrm>
            <a:off x="373117" y="1"/>
            <a:ext cx="841114" cy="423342"/>
          </a:xfrm>
          <a:prstGeom prst="rect">
            <a:avLst/>
          </a:prstGeom>
        </p:spPr>
      </p:pic>
      <p:sp>
        <p:nvSpPr>
          <p:cNvPr id="6" name="TextBox 5">
            <a:extLst>
              <a:ext uri="{FF2B5EF4-FFF2-40B4-BE49-F238E27FC236}">
                <a16:creationId xmlns:a16="http://schemas.microsoft.com/office/drawing/2014/main" id="{6DDBB3C3-CF50-6AC6-340F-686C3AFF23B4}"/>
              </a:ext>
            </a:extLst>
          </p:cNvPr>
          <p:cNvSpPr txBox="1"/>
          <p:nvPr/>
        </p:nvSpPr>
        <p:spPr>
          <a:xfrm>
            <a:off x="1295400" y="0"/>
            <a:ext cx="26670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BÀI TẬP</a:t>
            </a:r>
          </a:p>
        </p:txBody>
      </p:sp>
      <p:graphicFrame>
        <p:nvGraphicFramePr>
          <p:cNvPr id="2" name="Table 1">
            <a:extLst>
              <a:ext uri="{FF2B5EF4-FFF2-40B4-BE49-F238E27FC236}">
                <a16:creationId xmlns:a16="http://schemas.microsoft.com/office/drawing/2014/main" id="{D616504C-EFF2-E1A9-A67E-4C04AB049658}"/>
              </a:ext>
            </a:extLst>
          </p:cNvPr>
          <p:cNvGraphicFramePr>
            <a:graphicFrameLocks noGrp="1"/>
          </p:cNvGraphicFramePr>
          <p:nvPr>
            <p:extLst>
              <p:ext uri="{D42A27DB-BD31-4B8C-83A1-F6EECF244321}">
                <p14:modId xmlns:p14="http://schemas.microsoft.com/office/powerpoint/2010/main" val="1564378176"/>
              </p:ext>
            </p:extLst>
          </p:nvPr>
        </p:nvGraphicFramePr>
        <p:xfrm>
          <a:off x="1066800" y="457200"/>
          <a:ext cx="10668000" cy="1158240"/>
        </p:xfrm>
        <a:graphic>
          <a:graphicData uri="http://schemas.openxmlformats.org/drawingml/2006/table">
            <a:tbl>
              <a:tblPr firstRow="1" bandRow="1">
                <a:tableStyleId>{F5AB1C69-6EDB-4FF4-983F-18BD219EF322}</a:tableStyleId>
              </a:tblPr>
              <a:tblGrid>
                <a:gridCol w="799790">
                  <a:extLst>
                    <a:ext uri="{9D8B030D-6E8A-4147-A177-3AD203B41FA5}">
                      <a16:colId xmlns:a16="http://schemas.microsoft.com/office/drawing/2014/main" val="271114486"/>
                    </a:ext>
                  </a:extLst>
                </a:gridCol>
                <a:gridCol w="1124184">
                  <a:extLst>
                    <a:ext uri="{9D8B030D-6E8A-4147-A177-3AD203B41FA5}">
                      <a16:colId xmlns:a16="http://schemas.microsoft.com/office/drawing/2014/main" val="233986378"/>
                    </a:ext>
                  </a:extLst>
                </a:gridCol>
                <a:gridCol w="999317">
                  <a:extLst>
                    <a:ext uri="{9D8B030D-6E8A-4147-A177-3AD203B41FA5}">
                      <a16:colId xmlns:a16="http://schemas.microsoft.com/office/drawing/2014/main" val="1378649101"/>
                    </a:ext>
                  </a:extLst>
                </a:gridCol>
                <a:gridCol w="1082594">
                  <a:extLst>
                    <a:ext uri="{9D8B030D-6E8A-4147-A177-3AD203B41FA5}">
                      <a16:colId xmlns:a16="http://schemas.microsoft.com/office/drawing/2014/main" val="3840515433"/>
                    </a:ext>
                  </a:extLst>
                </a:gridCol>
                <a:gridCol w="1249146">
                  <a:extLst>
                    <a:ext uri="{9D8B030D-6E8A-4147-A177-3AD203B41FA5}">
                      <a16:colId xmlns:a16="http://schemas.microsoft.com/office/drawing/2014/main" val="753647419"/>
                    </a:ext>
                  </a:extLst>
                </a:gridCol>
                <a:gridCol w="1498976">
                  <a:extLst>
                    <a:ext uri="{9D8B030D-6E8A-4147-A177-3AD203B41FA5}">
                      <a16:colId xmlns:a16="http://schemas.microsoft.com/office/drawing/2014/main" val="3342182858"/>
                    </a:ext>
                  </a:extLst>
                </a:gridCol>
                <a:gridCol w="1415699">
                  <a:extLst>
                    <a:ext uri="{9D8B030D-6E8A-4147-A177-3AD203B41FA5}">
                      <a16:colId xmlns:a16="http://schemas.microsoft.com/office/drawing/2014/main" val="1748823360"/>
                    </a:ext>
                  </a:extLst>
                </a:gridCol>
                <a:gridCol w="1332423">
                  <a:extLst>
                    <a:ext uri="{9D8B030D-6E8A-4147-A177-3AD203B41FA5}">
                      <a16:colId xmlns:a16="http://schemas.microsoft.com/office/drawing/2014/main" val="4123509614"/>
                    </a:ext>
                  </a:extLst>
                </a:gridCol>
                <a:gridCol w="1165871">
                  <a:extLst>
                    <a:ext uri="{9D8B030D-6E8A-4147-A177-3AD203B41FA5}">
                      <a16:colId xmlns:a16="http://schemas.microsoft.com/office/drawing/2014/main" val="3220064926"/>
                    </a:ext>
                  </a:extLst>
                </a:gridCol>
              </a:tblGrid>
              <a:tr h="370840">
                <a:tc gridSpan="9">
                  <a:txBody>
                    <a:bodyPr/>
                    <a:lstStyle/>
                    <a:p>
                      <a:pPr algn="ctr"/>
                      <a:r>
                        <a:rPr lang="vi-VN" sz="3200" b="0">
                          <a:solidFill>
                            <a:schemeClr val="tx1"/>
                          </a:solidFill>
                          <a:latin typeface="Times New Roman" panose="02020603050405020304" pitchFamily="18" charset="0"/>
                          <a:cs typeface="Times New Roman" panose="02020603050405020304" pitchFamily="18" charset="0"/>
                        </a:rPr>
                        <a:t>Danh sách tên </a:t>
                      </a:r>
                      <a:r>
                        <a:rPr lang="en-US" sz="3200" b="0">
                          <a:solidFill>
                            <a:schemeClr val="tx1"/>
                          </a:solidFill>
                          <a:latin typeface="Times New Roman" panose="02020603050405020304" pitchFamily="18" charset="0"/>
                          <a:cs typeface="Times New Roman" panose="02020603050405020304" pitchFamily="18" charset="0"/>
                        </a:rPr>
                        <a:t>khách hàng</a:t>
                      </a:r>
                      <a:r>
                        <a:rPr lang="vi-VN" sz="3200" b="0">
                          <a:solidFill>
                            <a:schemeClr val="tx1"/>
                          </a:solidFill>
                          <a:latin typeface="Times New Roman" panose="02020603050405020304" pitchFamily="18" charset="0"/>
                          <a:cs typeface="Times New Roman" panose="02020603050405020304" pitchFamily="18" charset="0"/>
                        </a:rPr>
                        <a:t> theo thứ tự trong bảng chữ cái: </a:t>
                      </a:r>
                      <a:endParaRPr lang="en-US" sz="32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6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6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7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2130577"/>
                  </a:ext>
                </a:extLst>
              </a:tr>
              <a:tr h="370840">
                <a:tc>
                  <a:txBody>
                    <a:bodyPr/>
                    <a:lstStyle/>
                    <a:p>
                      <a:pPr algn="ctr"/>
                      <a:r>
                        <a:rPr lang="en-US" sz="3200" b="1" dirty="0">
                          <a:solidFill>
                            <a:schemeClr val="tx1"/>
                          </a:solidFill>
                          <a:latin typeface="Times New Roman" panose="02020603050405020304" pitchFamily="18" charset="0"/>
                          <a:cs typeface="Times New Roman" panose="02020603050405020304" pitchFamily="18" charset="0"/>
                        </a:rPr>
                        <a:t>An</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Bình</a:t>
                      </a:r>
                      <a:endParaRPr lang="en-US" sz="3200" b="1" dirty="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Hoà</a:t>
                      </a:r>
                      <a:endParaRPr lang="en-US" sz="3200" b="1" dirty="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Liên</a:t>
                      </a:r>
                      <a:endParaRPr lang="en-US" sz="3200" b="1" dirty="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a:solidFill>
                            <a:schemeClr val="tx1"/>
                          </a:solidFill>
                          <a:latin typeface="Times New Roman" panose="02020603050405020304" pitchFamily="18" charset="0"/>
                          <a:cs typeface="Times New Roman" panose="02020603050405020304" pitchFamily="18" charset="0"/>
                        </a:rPr>
                        <a:t>Mai</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Phương</a:t>
                      </a:r>
                      <a:endParaRPr lang="en-US" sz="3200" b="1" dirty="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Trang</a:t>
                      </a:r>
                      <a:endParaRPr lang="en-US" sz="3200" b="1" dirty="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Trúc</a:t>
                      </a:r>
                      <a:endParaRPr lang="en-US" sz="3200" b="1" dirty="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Tước</a:t>
                      </a:r>
                      <a:endParaRPr lang="en-US" sz="3200" b="1" dirty="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424992198"/>
                  </a:ext>
                </a:extLst>
              </a:tr>
            </a:tbl>
          </a:graphicData>
        </a:graphic>
      </p:graphicFrame>
      <p:sp>
        <p:nvSpPr>
          <p:cNvPr id="3" name="Rectangle 2">
            <a:extLst>
              <a:ext uri="{FF2B5EF4-FFF2-40B4-BE49-F238E27FC236}">
                <a16:creationId xmlns:a16="http://schemas.microsoft.com/office/drawing/2014/main" id="{1D600116-CB45-5BFD-C8A1-FD3110EEB7DE}"/>
              </a:ext>
            </a:extLst>
          </p:cNvPr>
          <p:cNvSpPr/>
          <p:nvPr/>
        </p:nvSpPr>
        <p:spPr>
          <a:xfrm>
            <a:off x="373116" y="1600200"/>
            <a:ext cx="11437883" cy="4504686"/>
          </a:xfrm>
          <a:prstGeom prst="rect">
            <a:avLst/>
          </a:prstGeom>
        </p:spPr>
        <p:txBody>
          <a:bodyPr wrap="square" lIns="36000" tIns="36000" rIns="36000" bIns="36000">
            <a:spAutoFit/>
          </a:bodyPr>
          <a:lstStyle/>
          <a:p>
            <a:pPr algn="just" defTabSz="342900">
              <a:spcAft>
                <a:spcPts val="0"/>
              </a:spcAft>
            </a:pPr>
            <a:r>
              <a:rPr lang="en-US" sz="3200" b="1" dirty="0">
                <a:solidFill>
                  <a:srgbClr val="FF0000"/>
                </a:solidFill>
                <a:latin typeface="Times New Roman" panose="02020603050405020304" pitchFamily="18" charset="0"/>
                <a:cs typeface="Times New Roman" panose="02020603050405020304" pitchFamily="18" charset="0"/>
              </a:rPr>
              <a:t>*</a:t>
            </a:r>
            <a:r>
              <a:rPr lang="vi-VN" sz="3200" b="1" dirty="0">
                <a:solidFill>
                  <a:srgbClr val="FF0000"/>
                </a:solidFill>
                <a:latin typeface="Times New Roman" panose="02020603050405020304" pitchFamily="18" charset="0"/>
                <a:cs typeface="Times New Roman" panose="02020603050405020304" pitchFamily="18" charset="0"/>
              </a:rPr>
              <a:t>Thuật toán tìm kiếm nhị phân:</a:t>
            </a:r>
          </a:p>
          <a:p>
            <a:pPr algn="just" defTabSz="342900">
              <a:spcAft>
                <a:spcPts val="0"/>
              </a:spcAft>
            </a:pPr>
            <a:r>
              <a:rPr lang="vi-VN" sz="3200" b="1" dirty="0">
                <a:latin typeface="Times New Roman" panose="02020603050405020304" pitchFamily="18" charset="0"/>
                <a:cs typeface="Times New Roman" panose="02020603050405020304" pitchFamily="18" charset="0"/>
              </a:rPr>
              <a:t>Bước 1: Xét vị trí ở giữa của dãy, đó là vị trí thứ 5</a:t>
            </a:r>
            <a:endParaRPr lang="en-US" sz="3200" b="1" dirty="0">
              <a:latin typeface="Times New Roman" panose="02020603050405020304" pitchFamily="18" charset="0"/>
              <a:cs typeface="Times New Roman" panose="02020603050405020304" pitchFamily="18" charset="0"/>
            </a:endParaRPr>
          </a:p>
          <a:p>
            <a:pPr algn="just" defTabSz="342900">
              <a:spcAft>
                <a:spcPts val="0"/>
              </a:spcAft>
            </a:pPr>
            <a:endParaRPr lang="en-US" sz="3200" dirty="0">
              <a:latin typeface="Times New Roman" panose="02020603050405020304" pitchFamily="18" charset="0"/>
              <a:cs typeface="Times New Roman" panose="02020603050405020304" pitchFamily="18" charset="0"/>
            </a:endParaRPr>
          </a:p>
          <a:p>
            <a:pPr algn="just" defTabSz="342900">
              <a:spcAft>
                <a:spcPts val="0"/>
              </a:spcAft>
            </a:pPr>
            <a:endParaRPr lang="vi-VN" sz="3200" dirty="0">
              <a:latin typeface="Times New Roman" panose="02020603050405020304" pitchFamily="18" charset="0"/>
              <a:cs typeface="Times New Roman" panose="02020603050405020304" pitchFamily="18" charset="0"/>
            </a:endParaRPr>
          </a:p>
          <a:p>
            <a:pPr algn="just" defTabSz="342900">
              <a:spcAft>
                <a:spcPts val="0"/>
              </a:spcAft>
            </a:pPr>
            <a:r>
              <a:rPr lang="vi-VN" sz="3200" dirty="0">
                <a:latin typeface="Times New Roman" panose="02020603050405020304" pitchFamily="18" charset="0"/>
                <a:cs typeface="Times New Roman" panose="02020603050405020304" pitchFamily="18" charset="0"/>
              </a:rPr>
              <a:t>So sánh “</a:t>
            </a:r>
            <a:r>
              <a:rPr lang="en-US" sz="3200" dirty="0" err="1">
                <a:latin typeface="Times New Roman" panose="02020603050405020304" pitchFamily="18" charset="0"/>
                <a:cs typeface="Times New Roman" panose="02020603050405020304" pitchFamily="18" charset="0"/>
              </a:rPr>
              <a:t>Hoà</a:t>
            </a:r>
            <a:r>
              <a:rPr lang="vi-VN" sz="3200" dirty="0">
                <a:latin typeface="Times New Roman" panose="02020603050405020304" pitchFamily="18" charset="0"/>
                <a:cs typeface="Times New Roman" panose="02020603050405020304" pitchFamily="18" charset="0"/>
              </a:rPr>
              <a:t>” và “</a:t>
            </a:r>
            <a:r>
              <a:rPr lang="en-US" sz="3200" dirty="0">
                <a:latin typeface="Times New Roman" panose="02020603050405020304" pitchFamily="18" charset="0"/>
                <a:cs typeface="Times New Roman" panose="02020603050405020304" pitchFamily="18" charset="0"/>
              </a:rPr>
              <a:t>Mai</a:t>
            </a:r>
            <a:r>
              <a:rPr lang="vi-VN" sz="3200" dirty="0">
                <a:latin typeface="Times New Roman" panose="02020603050405020304" pitchFamily="18" charset="0"/>
                <a:cs typeface="Times New Roman" panose="02020603050405020304" pitchFamily="18" charset="0"/>
              </a:rPr>
              <a:t>” vì “</a:t>
            </a:r>
            <a:r>
              <a:rPr lang="en-US" sz="3200" dirty="0">
                <a:latin typeface="Times New Roman" panose="02020603050405020304" pitchFamily="18" charset="0"/>
                <a:cs typeface="Times New Roman" panose="02020603050405020304" pitchFamily="18" charset="0"/>
              </a:rPr>
              <a:t>H</a:t>
            </a:r>
            <a:r>
              <a:rPr lang="vi-VN" sz="3200" dirty="0">
                <a:latin typeface="Times New Roman" panose="02020603050405020304" pitchFamily="18" charset="0"/>
                <a:cs typeface="Times New Roman" panose="02020603050405020304" pitchFamily="18" charset="0"/>
              </a:rPr>
              <a:t>” đứng trước “</a:t>
            </a:r>
            <a:r>
              <a:rPr lang="en-US" sz="3200" dirty="0">
                <a:latin typeface="Times New Roman" panose="02020603050405020304" pitchFamily="18" charset="0"/>
                <a:cs typeface="Times New Roman" panose="02020603050405020304" pitchFamily="18" charset="0"/>
              </a:rPr>
              <a:t>M</a:t>
            </a:r>
            <a:r>
              <a:rPr lang="vi-VN" sz="3200" dirty="0">
                <a:latin typeface="Times New Roman" panose="02020603050405020304" pitchFamily="18" charset="0"/>
                <a:cs typeface="Times New Roman" panose="02020603050405020304" pitchFamily="18" charset="0"/>
              </a:rPr>
              <a:t>” trong bảng chữ cái nên bỏ đi n</a:t>
            </a:r>
            <a:r>
              <a:rPr lang="en-US" sz="3200" dirty="0">
                <a:latin typeface="Times New Roman" panose="02020603050405020304" pitchFamily="18" charset="0"/>
                <a:cs typeface="Times New Roman" panose="02020603050405020304" pitchFamily="18" charset="0"/>
              </a:rPr>
              <a:t>ử</a:t>
            </a:r>
            <a:r>
              <a:rPr lang="vi-VN"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sau</a:t>
            </a:r>
            <a:r>
              <a:rPr lang="vi-VN" sz="3200" dirty="0">
                <a:latin typeface="Times New Roman" panose="02020603050405020304" pitchFamily="18" charset="0"/>
                <a:cs typeface="Times New Roman" panose="02020603050405020304" pitchFamily="18" charset="0"/>
              </a:rPr>
              <a:t> danh sách.</a:t>
            </a:r>
          </a:p>
          <a:p>
            <a:pPr algn="just" defTabSz="342900">
              <a:spcAft>
                <a:spcPts val="0"/>
              </a:spcAft>
            </a:pPr>
            <a:r>
              <a:rPr lang="vi-VN" sz="3200" b="1" dirty="0">
                <a:latin typeface="Times New Roman" panose="02020603050405020304" pitchFamily="18" charset="0"/>
                <a:cs typeface="Times New Roman" panose="02020603050405020304" pitchFamily="18" charset="0"/>
              </a:rPr>
              <a:t>Bước 2: Xét vị trí ở giữa của nửa </a:t>
            </a:r>
            <a:r>
              <a:rPr lang="en-US" sz="3200" b="1" dirty="0" err="1">
                <a:latin typeface="Times New Roman" panose="02020603050405020304" pitchFamily="18" charset="0"/>
                <a:cs typeface="Times New Roman" panose="02020603050405020304" pitchFamily="18" charset="0"/>
              </a:rPr>
              <a:t>trước</a:t>
            </a:r>
            <a:r>
              <a:rPr lang="vi-VN" sz="3200" b="1" dirty="0">
                <a:latin typeface="Times New Roman" panose="02020603050405020304" pitchFamily="18" charset="0"/>
                <a:cs typeface="Times New Roman" panose="02020603050405020304" pitchFamily="18" charset="0"/>
              </a:rPr>
              <a:t> của dãy là vị trí số </a:t>
            </a:r>
            <a:r>
              <a:rPr lang="en-US" sz="3200" b="1" dirty="0">
                <a:latin typeface="Times New Roman" panose="02020603050405020304" pitchFamily="18" charset="0"/>
                <a:cs typeface="Times New Roman" panose="02020603050405020304" pitchFamily="18" charset="0"/>
              </a:rPr>
              <a:t>2</a:t>
            </a:r>
            <a:r>
              <a:rPr lang="vi-VN" sz="3200" b="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p>
          <a:p>
            <a:pPr algn="just" defTabSz="342900">
              <a:spcAft>
                <a:spcPts val="0"/>
              </a:spcAft>
            </a:pPr>
            <a:r>
              <a:rPr lang="vi-VN" sz="3200" dirty="0">
                <a:latin typeface="Times New Roman" panose="02020603050405020304" pitchFamily="18" charset="0"/>
                <a:cs typeface="Times New Roman" panose="02020603050405020304" pitchFamily="18" charset="0"/>
              </a:rPr>
              <a:t>So sánh “</a:t>
            </a:r>
            <a:r>
              <a:rPr lang="en-US" sz="3200" dirty="0" err="1">
                <a:latin typeface="Times New Roman" panose="02020603050405020304" pitchFamily="18" charset="0"/>
                <a:cs typeface="Times New Roman" panose="02020603050405020304" pitchFamily="18" charset="0"/>
              </a:rPr>
              <a:t>Hoà</a:t>
            </a:r>
            <a:r>
              <a:rPr lang="vi-VN" sz="3200" dirty="0">
                <a:latin typeface="Times New Roman" panose="02020603050405020304" pitchFamily="18" charset="0"/>
                <a:cs typeface="Times New Roman" panose="02020603050405020304" pitchFamily="18" charset="0"/>
              </a:rPr>
              <a:t>” và “</a:t>
            </a:r>
            <a:r>
              <a:rPr lang="en-US" sz="3200" dirty="0" err="1">
                <a:latin typeface="Times New Roman" panose="02020603050405020304" pitchFamily="18" charset="0"/>
                <a:cs typeface="Times New Roman" panose="02020603050405020304" pitchFamily="18" charset="0"/>
              </a:rPr>
              <a:t>Bình</a:t>
            </a:r>
            <a:r>
              <a:rPr lang="vi-VN" sz="3200" dirty="0">
                <a:latin typeface="Times New Roman" panose="02020603050405020304" pitchFamily="18" charset="0"/>
                <a:cs typeface="Times New Roman" panose="02020603050405020304" pitchFamily="18" charset="0"/>
              </a:rPr>
              <a:t>” vì “H” đứng </a:t>
            </a:r>
            <a:r>
              <a:rPr lang="en-US" sz="3200" dirty="0" err="1">
                <a:latin typeface="Times New Roman" panose="02020603050405020304" pitchFamily="18" charset="0"/>
                <a:cs typeface="Times New Roman" panose="02020603050405020304" pitchFamily="18" charset="0"/>
              </a:rPr>
              <a:t>sau</a:t>
            </a:r>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B</a:t>
            </a:r>
            <a:r>
              <a:rPr lang="vi-VN" sz="3200" dirty="0">
                <a:latin typeface="Times New Roman" panose="02020603050405020304" pitchFamily="18" charset="0"/>
                <a:cs typeface="Times New Roman" panose="02020603050405020304" pitchFamily="18" charset="0"/>
              </a:rPr>
              <a:t>” trong bảng chữ cái nên bỏ đi nửa </a:t>
            </a:r>
            <a:r>
              <a:rPr lang="en-US" sz="3200" dirty="0" err="1">
                <a:latin typeface="Times New Roman" panose="02020603050405020304" pitchFamily="18" charset="0"/>
                <a:cs typeface="Times New Roman" panose="02020603050405020304" pitchFamily="18" charset="0"/>
              </a:rPr>
              <a:t>trước</a:t>
            </a:r>
            <a:r>
              <a:rPr lang="vi-VN" sz="3200" dirty="0">
                <a:latin typeface="Times New Roman" panose="02020603050405020304" pitchFamily="18" charset="0"/>
                <a:cs typeface="Times New Roman" panose="02020603050405020304" pitchFamily="18" charset="0"/>
              </a:rPr>
              <a:t> danh sách.</a:t>
            </a:r>
          </a:p>
        </p:txBody>
      </p:sp>
      <p:pic>
        <p:nvPicPr>
          <p:cNvPr id="8" name="Picture 7">
            <a:extLst>
              <a:ext uri="{FF2B5EF4-FFF2-40B4-BE49-F238E27FC236}">
                <a16:creationId xmlns:a16="http://schemas.microsoft.com/office/drawing/2014/main" id="{BD57D803-FAD6-29DD-93AA-41B9BB6F635A}"/>
              </a:ext>
            </a:extLst>
          </p:cNvPr>
          <p:cNvPicPr>
            <a:picLocks noChangeAspect="1"/>
          </p:cNvPicPr>
          <p:nvPr/>
        </p:nvPicPr>
        <p:blipFill rotWithShape="1">
          <a:blip r:embed="rId3"/>
          <a:srcRect l="21875" t="50000" r="26250" b="38645"/>
          <a:stretch/>
        </p:blipFill>
        <p:spPr>
          <a:xfrm>
            <a:off x="838201" y="2667000"/>
            <a:ext cx="10363200" cy="990600"/>
          </a:xfrm>
          <a:prstGeom prst="rect">
            <a:avLst/>
          </a:prstGeom>
        </p:spPr>
      </p:pic>
      <p:graphicFrame>
        <p:nvGraphicFramePr>
          <p:cNvPr id="13" name="Table 12">
            <a:extLst>
              <a:ext uri="{FF2B5EF4-FFF2-40B4-BE49-F238E27FC236}">
                <a16:creationId xmlns:a16="http://schemas.microsoft.com/office/drawing/2014/main" id="{25893D62-35EE-6761-143B-C940012FAB28}"/>
              </a:ext>
            </a:extLst>
          </p:cNvPr>
          <p:cNvGraphicFramePr>
            <a:graphicFrameLocks noGrp="1"/>
          </p:cNvGraphicFramePr>
          <p:nvPr>
            <p:extLst>
              <p:ext uri="{D42A27DB-BD31-4B8C-83A1-F6EECF244321}">
                <p14:modId xmlns:p14="http://schemas.microsoft.com/office/powerpoint/2010/main" val="670697842"/>
              </p:ext>
            </p:extLst>
          </p:nvPr>
        </p:nvGraphicFramePr>
        <p:xfrm>
          <a:off x="840829" y="6078610"/>
          <a:ext cx="10665371" cy="579120"/>
        </p:xfrm>
        <a:graphic>
          <a:graphicData uri="http://schemas.openxmlformats.org/drawingml/2006/table">
            <a:tbl>
              <a:tblPr firstRow="1" bandRow="1">
                <a:tableStyleId>{F5AB1C69-6EDB-4FF4-983F-18BD219EF322}</a:tableStyleId>
              </a:tblPr>
              <a:tblGrid>
                <a:gridCol w="799593">
                  <a:extLst>
                    <a:ext uri="{9D8B030D-6E8A-4147-A177-3AD203B41FA5}">
                      <a16:colId xmlns:a16="http://schemas.microsoft.com/office/drawing/2014/main" val="271114486"/>
                    </a:ext>
                  </a:extLst>
                </a:gridCol>
                <a:gridCol w="1123907">
                  <a:extLst>
                    <a:ext uri="{9D8B030D-6E8A-4147-A177-3AD203B41FA5}">
                      <a16:colId xmlns:a16="http://schemas.microsoft.com/office/drawing/2014/main" val="233986378"/>
                    </a:ext>
                  </a:extLst>
                </a:gridCol>
                <a:gridCol w="999071">
                  <a:extLst>
                    <a:ext uri="{9D8B030D-6E8A-4147-A177-3AD203B41FA5}">
                      <a16:colId xmlns:a16="http://schemas.microsoft.com/office/drawing/2014/main" val="1378649101"/>
                    </a:ext>
                  </a:extLst>
                </a:gridCol>
                <a:gridCol w="1082327">
                  <a:extLst>
                    <a:ext uri="{9D8B030D-6E8A-4147-A177-3AD203B41FA5}">
                      <a16:colId xmlns:a16="http://schemas.microsoft.com/office/drawing/2014/main" val="3840515433"/>
                    </a:ext>
                  </a:extLst>
                </a:gridCol>
                <a:gridCol w="1248839">
                  <a:extLst>
                    <a:ext uri="{9D8B030D-6E8A-4147-A177-3AD203B41FA5}">
                      <a16:colId xmlns:a16="http://schemas.microsoft.com/office/drawing/2014/main" val="753647419"/>
                    </a:ext>
                  </a:extLst>
                </a:gridCol>
                <a:gridCol w="1498606">
                  <a:extLst>
                    <a:ext uri="{9D8B030D-6E8A-4147-A177-3AD203B41FA5}">
                      <a16:colId xmlns:a16="http://schemas.microsoft.com/office/drawing/2014/main" val="3342182858"/>
                    </a:ext>
                  </a:extLst>
                </a:gridCol>
                <a:gridCol w="1415350">
                  <a:extLst>
                    <a:ext uri="{9D8B030D-6E8A-4147-A177-3AD203B41FA5}">
                      <a16:colId xmlns:a16="http://schemas.microsoft.com/office/drawing/2014/main" val="1748823360"/>
                    </a:ext>
                  </a:extLst>
                </a:gridCol>
                <a:gridCol w="1332094">
                  <a:extLst>
                    <a:ext uri="{9D8B030D-6E8A-4147-A177-3AD203B41FA5}">
                      <a16:colId xmlns:a16="http://schemas.microsoft.com/office/drawing/2014/main" val="4123509614"/>
                    </a:ext>
                  </a:extLst>
                </a:gridCol>
                <a:gridCol w="1165584">
                  <a:extLst>
                    <a:ext uri="{9D8B030D-6E8A-4147-A177-3AD203B41FA5}">
                      <a16:colId xmlns:a16="http://schemas.microsoft.com/office/drawing/2014/main" val="3220064926"/>
                    </a:ext>
                  </a:extLst>
                </a:gridCol>
              </a:tblGrid>
              <a:tr h="370840">
                <a:tc>
                  <a:txBody>
                    <a:bodyPr/>
                    <a:lstStyle/>
                    <a:p>
                      <a:pPr algn="ctr"/>
                      <a:r>
                        <a:rPr lang="en-US" sz="3200" b="1">
                          <a:solidFill>
                            <a:srgbClr val="A1E705"/>
                          </a:solidFill>
                          <a:latin typeface="Times New Roman" panose="02020603050405020304" pitchFamily="18" charset="0"/>
                          <a:cs typeface="Times New Roman" panose="02020603050405020304" pitchFamily="18" charset="0"/>
                        </a:rPr>
                        <a:t>An</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rgbClr val="A1E705"/>
                          </a:solidFill>
                          <a:latin typeface="Times New Roman" panose="02020603050405020304" pitchFamily="18" charset="0"/>
                          <a:cs typeface="Times New Roman" panose="02020603050405020304" pitchFamily="18" charset="0"/>
                        </a:rPr>
                        <a:t>Bình</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Hoà</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Liên</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rgbClr val="A1E705"/>
                          </a:solidFill>
                          <a:latin typeface="Times New Roman" panose="02020603050405020304" pitchFamily="18" charset="0"/>
                          <a:cs typeface="Times New Roman" panose="02020603050405020304" pitchFamily="18" charset="0"/>
                        </a:rPr>
                        <a:t>Mai</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rgbClr val="A1E705"/>
                          </a:solidFill>
                          <a:latin typeface="Times New Roman" panose="02020603050405020304" pitchFamily="18" charset="0"/>
                          <a:cs typeface="Times New Roman" panose="02020603050405020304" pitchFamily="18" charset="0"/>
                        </a:rPr>
                        <a:t>Phương</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rgbClr val="A1E705"/>
                          </a:solidFill>
                          <a:latin typeface="Times New Roman" panose="02020603050405020304" pitchFamily="18" charset="0"/>
                          <a:cs typeface="Times New Roman" panose="02020603050405020304" pitchFamily="18" charset="0"/>
                        </a:rPr>
                        <a:t>Trang</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a:solidFill>
                            <a:srgbClr val="A1E705"/>
                          </a:solidFill>
                          <a:latin typeface="Times New Roman" panose="02020603050405020304" pitchFamily="18" charset="0"/>
                          <a:cs typeface="Times New Roman" panose="02020603050405020304" pitchFamily="18" charset="0"/>
                        </a:rPr>
                        <a:t>Trúc</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err="1">
                          <a:solidFill>
                            <a:srgbClr val="A1E705"/>
                          </a:solidFill>
                          <a:latin typeface="Times New Roman" panose="02020603050405020304" pitchFamily="18" charset="0"/>
                          <a:cs typeface="Times New Roman" panose="02020603050405020304" pitchFamily="18" charset="0"/>
                        </a:rPr>
                        <a:t>Tước</a:t>
                      </a:r>
                      <a:endParaRPr lang="en-US" sz="3200" b="1" dirty="0">
                        <a:solidFill>
                          <a:srgbClr val="A1E705"/>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4992198"/>
                  </a:ext>
                </a:extLst>
              </a:tr>
            </a:tbl>
          </a:graphicData>
        </a:graphic>
      </p:graphicFrame>
    </p:spTree>
    <p:extLst>
      <p:ext uri="{BB962C8B-B14F-4D97-AF65-F5344CB8AC3E}">
        <p14:creationId xmlns:p14="http://schemas.microsoft.com/office/powerpoint/2010/main" val="3109955472"/>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616504C-EFF2-E1A9-A67E-4C04AB049658}"/>
              </a:ext>
            </a:extLst>
          </p:cNvPr>
          <p:cNvGraphicFramePr>
            <a:graphicFrameLocks noGrp="1"/>
          </p:cNvGraphicFramePr>
          <p:nvPr>
            <p:extLst>
              <p:ext uri="{D42A27DB-BD31-4B8C-83A1-F6EECF244321}">
                <p14:modId xmlns:p14="http://schemas.microsoft.com/office/powerpoint/2010/main" val="1922102958"/>
              </p:ext>
            </p:extLst>
          </p:nvPr>
        </p:nvGraphicFramePr>
        <p:xfrm>
          <a:off x="838200" y="609600"/>
          <a:ext cx="10439400" cy="1158240"/>
        </p:xfrm>
        <a:graphic>
          <a:graphicData uri="http://schemas.openxmlformats.org/drawingml/2006/table">
            <a:tbl>
              <a:tblPr firstRow="1" bandRow="1">
                <a:tableStyleId>{F5AB1C69-6EDB-4FF4-983F-18BD219EF322}</a:tableStyleId>
              </a:tblPr>
              <a:tblGrid>
                <a:gridCol w="782652">
                  <a:extLst>
                    <a:ext uri="{9D8B030D-6E8A-4147-A177-3AD203B41FA5}">
                      <a16:colId xmlns:a16="http://schemas.microsoft.com/office/drawing/2014/main" val="271114486"/>
                    </a:ext>
                  </a:extLst>
                </a:gridCol>
                <a:gridCol w="1100094">
                  <a:extLst>
                    <a:ext uri="{9D8B030D-6E8A-4147-A177-3AD203B41FA5}">
                      <a16:colId xmlns:a16="http://schemas.microsoft.com/office/drawing/2014/main" val="233986378"/>
                    </a:ext>
                  </a:extLst>
                </a:gridCol>
                <a:gridCol w="977903">
                  <a:extLst>
                    <a:ext uri="{9D8B030D-6E8A-4147-A177-3AD203B41FA5}">
                      <a16:colId xmlns:a16="http://schemas.microsoft.com/office/drawing/2014/main" val="1378649101"/>
                    </a:ext>
                  </a:extLst>
                </a:gridCol>
                <a:gridCol w="1059395">
                  <a:extLst>
                    <a:ext uri="{9D8B030D-6E8A-4147-A177-3AD203B41FA5}">
                      <a16:colId xmlns:a16="http://schemas.microsoft.com/office/drawing/2014/main" val="3840515433"/>
                    </a:ext>
                  </a:extLst>
                </a:gridCol>
                <a:gridCol w="1222379">
                  <a:extLst>
                    <a:ext uri="{9D8B030D-6E8A-4147-A177-3AD203B41FA5}">
                      <a16:colId xmlns:a16="http://schemas.microsoft.com/office/drawing/2014/main" val="753647419"/>
                    </a:ext>
                  </a:extLst>
                </a:gridCol>
                <a:gridCol w="1466855">
                  <a:extLst>
                    <a:ext uri="{9D8B030D-6E8A-4147-A177-3AD203B41FA5}">
                      <a16:colId xmlns:a16="http://schemas.microsoft.com/office/drawing/2014/main" val="3342182858"/>
                    </a:ext>
                  </a:extLst>
                </a:gridCol>
                <a:gridCol w="1385363">
                  <a:extLst>
                    <a:ext uri="{9D8B030D-6E8A-4147-A177-3AD203B41FA5}">
                      <a16:colId xmlns:a16="http://schemas.microsoft.com/office/drawing/2014/main" val="1748823360"/>
                    </a:ext>
                  </a:extLst>
                </a:gridCol>
                <a:gridCol w="1303871">
                  <a:extLst>
                    <a:ext uri="{9D8B030D-6E8A-4147-A177-3AD203B41FA5}">
                      <a16:colId xmlns:a16="http://schemas.microsoft.com/office/drawing/2014/main" val="4123509614"/>
                    </a:ext>
                  </a:extLst>
                </a:gridCol>
                <a:gridCol w="1140888">
                  <a:extLst>
                    <a:ext uri="{9D8B030D-6E8A-4147-A177-3AD203B41FA5}">
                      <a16:colId xmlns:a16="http://schemas.microsoft.com/office/drawing/2014/main" val="3220064926"/>
                    </a:ext>
                  </a:extLst>
                </a:gridCol>
              </a:tblGrid>
              <a:tr h="370840">
                <a:tc gridSpan="9">
                  <a:txBody>
                    <a:bodyPr/>
                    <a:lstStyle/>
                    <a:p>
                      <a:pPr algn="ctr"/>
                      <a:r>
                        <a:rPr lang="vi-VN" sz="3200" b="0">
                          <a:solidFill>
                            <a:schemeClr val="tx1"/>
                          </a:solidFill>
                          <a:latin typeface="Times New Roman" panose="02020603050405020304" pitchFamily="18" charset="0"/>
                          <a:cs typeface="Times New Roman" panose="02020603050405020304" pitchFamily="18" charset="0"/>
                        </a:rPr>
                        <a:t>Danh sách tên </a:t>
                      </a:r>
                      <a:r>
                        <a:rPr lang="en-US" sz="3200" b="0">
                          <a:solidFill>
                            <a:schemeClr val="tx1"/>
                          </a:solidFill>
                          <a:latin typeface="Times New Roman" panose="02020603050405020304" pitchFamily="18" charset="0"/>
                          <a:cs typeface="Times New Roman" panose="02020603050405020304" pitchFamily="18" charset="0"/>
                        </a:rPr>
                        <a:t>khách hàng</a:t>
                      </a:r>
                      <a:r>
                        <a:rPr lang="vi-VN" sz="3200" b="0">
                          <a:solidFill>
                            <a:schemeClr val="tx1"/>
                          </a:solidFill>
                          <a:latin typeface="Times New Roman" panose="02020603050405020304" pitchFamily="18" charset="0"/>
                          <a:cs typeface="Times New Roman" panose="02020603050405020304" pitchFamily="18" charset="0"/>
                        </a:rPr>
                        <a:t> theo thứ tự trong bảng chữ cái: </a:t>
                      </a:r>
                      <a:endParaRPr lang="en-US" sz="32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6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6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7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2130577"/>
                  </a:ext>
                </a:extLst>
              </a:tr>
              <a:tr h="370840">
                <a:tc>
                  <a:txBody>
                    <a:bodyPr/>
                    <a:lstStyle/>
                    <a:p>
                      <a:pPr algn="ctr"/>
                      <a:r>
                        <a:rPr lang="en-US" sz="3200" b="1" dirty="0">
                          <a:solidFill>
                            <a:schemeClr val="tx1"/>
                          </a:solidFill>
                          <a:latin typeface="Times New Roman" panose="02020603050405020304" pitchFamily="18" charset="0"/>
                          <a:cs typeface="Times New Roman" panose="02020603050405020304" pitchFamily="18" charset="0"/>
                        </a:rPr>
                        <a:t>An</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Bình</a:t>
                      </a:r>
                      <a:endParaRPr lang="en-US" sz="3200" b="1" dirty="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Hoà</a:t>
                      </a:r>
                      <a:endParaRPr lang="en-US" sz="3200" b="1" dirty="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Liên</a:t>
                      </a:r>
                      <a:endParaRPr lang="en-US" sz="3200" b="1" dirty="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a:solidFill>
                            <a:schemeClr val="tx1"/>
                          </a:solidFill>
                          <a:latin typeface="Times New Roman" panose="02020603050405020304" pitchFamily="18" charset="0"/>
                          <a:cs typeface="Times New Roman" panose="02020603050405020304" pitchFamily="18" charset="0"/>
                        </a:rPr>
                        <a:t>Mai</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Phương</a:t>
                      </a:r>
                      <a:endParaRPr lang="en-US" sz="3200" b="1" dirty="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Trang</a:t>
                      </a:r>
                      <a:endParaRPr lang="en-US" sz="3200" b="1" dirty="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Trúc</a:t>
                      </a:r>
                      <a:endParaRPr lang="en-US" sz="3200" b="1" dirty="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Tước</a:t>
                      </a:r>
                      <a:endParaRPr lang="en-US" sz="3200" b="1" dirty="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424992198"/>
                  </a:ext>
                </a:extLst>
              </a:tr>
            </a:tbl>
          </a:graphicData>
        </a:graphic>
      </p:graphicFrame>
      <p:sp>
        <p:nvSpPr>
          <p:cNvPr id="3" name="Rectangle 2">
            <a:extLst>
              <a:ext uri="{FF2B5EF4-FFF2-40B4-BE49-F238E27FC236}">
                <a16:creationId xmlns:a16="http://schemas.microsoft.com/office/drawing/2014/main" id="{1D600116-CB45-5BFD-C8A1-FD3110EEB7DE}"/>
              </a:ext>
            </a:extLst>
          </p:cNvPr>
          <p:cNvSpPr/>
          <p:nvPr/>
        </p:nvSpPr>
        <p:spPr>
          <a:xfrm>
            <a:off x="338958" y="1905000"/>
            <a:ext cx="11437883" cy="1550031"/>
          </a:xfrm>
          <a:prstGeom prst="rect">
            <a:avLst/>
          </a:prstGeom>
        </p:spPr>
        <p:txBody>
          <a:bodyPr wrap="square" lIns="36000" tIns="36000" rIns="36000" bIns="36000">
            <a:spAutoFit/>
          </a:bodyPr>
          <a:lstStyle/>
          <a:p>
            <a:pPr algn="just" defTabSz="342900">
              <a:spcAft>
                <a:spcPts val="0"/>
              </a:spcAft>
            </a:pPr>
            <a:r>
              <a:rPr lang="vi-VN" sz="3200" b="1" dirty="0" smtClean="0">
                <a:latin typeface="Times New Roman" panose="02020603050405020304" pitchFamily="18" charset="0"/>
                <a:cs typeface="Times New Roman" panose="02020603050405020304" pitchFamily="18" charset="0"/>
              </a:rPr>
              <a:t>Bước </a:t>
            </a:r>
            <a:r>
              <a:rPr lang="en-US" sz="3200" b="1" dirty="0">
                <a:latin typeface="Times New Roman" panose="02020603050405020304" pitchFamily="18" charset="0"/>
                <a:cs typeface="Times New Roman" panose="02020603050405020304" pitchFamily="18" charset="0"/>
              </a:rPr>
              <a:t>3</a:t>
            </a:r>
            <a:r>
              <a:rPr lang="vi-VN" sz="3200" b="1" dirty="0">
                <a:latin typeface="Times New Roman" panose="02020603050405020304" pitchFamily="18" charset="0"/>
                <a:cs typeface="Times New Roman" panose="02020603050405020304" pitchFamily="18" charset="0"/>
              </a:rPr>
              <a:t>: Xét vị trí ở giữa của nửa </a:t>
            </a:r>
            <a:r>
              <a:rPr lang="en-US" sz="3200" b="1" dirty="0" err="1">
                <a:latin typeface="Times New Roman" panose="02020603050405020304" pitchFamily="18" charset="0"/>
                <a:cs typeface="Times New Roman" panose="02020603050405020304" pitchFamily="18" charset="0"/>
              </a:rPr>
              <a:t>sau</a:t>
            </a:r>
            <a:r>
              <a:rPr lang="vi-VN" sz="3200" b="1" dirty="0">
                <a:latin typeface="Times New Roman" panose="02020603050405020304" pitchFamily="18" charset="0"/>
                <a:cs typeface="Times New Roman" panose="02020603050405020304" pitchFamily="18" charset="0"/>
              </a:rPr>
              <a:t> của dãy là vị trí số </a:t>
            </a:r>
            <a:r>
              <a:rPr lang="en-US" sz="3200" b="1" dirty="0">
                <a:latin typeface="Times New Roman" panose="02020603050405020304" pitchFamily="18" charset="0"/>
                <a:cs typeface="Times New Roman" panose="02020603050405020304" pitchFamily="18" charset="0"/>
              </a:rPr>
              <a:t>3</a:t>
            </a:r>
            <a:r>
              <a:rPr lang="vi-VN" sz="3200" b="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p>
          <a:p>
            <a:pPr algn="just" defTabSz="342900">
              <a:spcAft>
                <a:spcPts val="0"/>
              </a:spcAft>
            </a:pPr>
            <a:r>
              <a:rPr lang="vi-VN" sz="3200" dirty="0">
                <a:latin typeface="Times New Roman" panose="02020603050405020304" pitchFamily="18" charset="0"/>
                <a:cs typeface="Times New Roman" panose="02020603050405020304" pitchFamily="18" charset="0"/>
              </a:rPr>
              <a:t>So sánh </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Hoà</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và “</a:t>
            </a:r>
            <a:r>
              <a:rPr lang="en-US" sz="3200" dirty="0" err="1">
                <a:latin typeface="Times New Roman" panose="02020603050405020304" pitchFamily="18" charset="0"/>
                <a:cs typeface="Times New Roman" panose="02020603050405020304" pitchFamily="18" charset="0"/>
              </a:rPr>
              <a:t>Hoà</a:t>
            </a:r>
            <a:r>
              <a:rPr lang="vi-VN" sz="3200" dirty="0">
                <a:latin typeface="Times New Roman" panose="02020603050405020304" pitchFamily="18" charset="0"/>
                <a:cs typeface="Times New Roman" panose="02020603050405020304" pitchFamily="18" charset="0"/>
              </a:rPr>
              <a:t>” vì hai giá trị bằng nhau</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đã tìm thấy tên khách hàng nên thuật toán kết thúc.</a:t>
            </a:r>
          </a:p>
        </p:txBody>
      </p:sp>
      <p:graphicFrame>
        <p:nvGraphicFramePr>
          <p:cNvPr id="5" name="Table 4">
            <a:extLst>
              <a:ext uri="{FF2B5EF4-FFF2-40B4-BE49-F238E27FC236}">
                <a16:creationId xmlns:a16="http://schemas.microsoft.com/office/drawing/2014/main" id="{C68710FC-4D21-AF91-6433-B3BA46474581}"/>
              </a:ext>
            </a:extLst>
          </p:cNvPr>
          <p:cNvGraphicFramePr>
            <a:graphicFrameLocks noGrp="1"/>
          </p:cNvGraphicFramePr>
          <p:nvPr>
            <p:extLst>
              <p:ext uri="{D42A27DB-BD31-4B8C-83A1-F6EECF244321}">
                <p14:modId xmlns:p14="http://schemas.microsoft.com/office/powerpoint/2010/main" val="1206659608"/>
              </p:ext>
            </p:extLst>
          </p:nvPr>
        </p:nvGraphicFramePr>
        <p:xfrm>
          <a:off x="1066800" y="3657600"/>
          <a:ext cx="10439400" cy="1158240"/>
        </p:xfrm>
        <a:graphic>
          <a:graphicData uri="http://schemas.openxmlformats.org/drawingml/2006/table">
            <a:tbl>
              <a:tblPr firstRow="1" bandRow="1">
                <a:tableStyleId>{F5AB1C69-6EDB-4FF4-983F-18BD219EF322}</a:tableStyleId>
              </a:tblPr>
              <a:tblGrid>
                <a:gridCol w="782652">
                  <a:extLst>
                    <a:ext uri="{9D8B030D-6E8A-4147-A177-3AD203B41FA5}">
                      <a16:colId xmlns:a16="http://schemas.microsoft.com/office/drawing/2014/main" val="271114486"/>
                    </a:ext>
                  </a:extLst>
                </a:gridCol>
                <a:gridCol w="1100094">
                  <a:extLst>
                    <a:ext uri="{9D8B030D-6E8A-4147-A177-3AD203B41FA5}">
                      <a16:colId xmlns:a16="http://schemas.microsoft.com/office/drawing/2014/main" val="233986378"/>
                    </a:ext>
                  </a:extLst>
                </a:gridCol>
                <a:gridCol w="977903">
                  <a:extLst>
                    <a:ext uri="{9D8B030D-6E8A-4147-A177-3AD203B41FA5}">
                      <a16:colId xmlns:a16="http://schemas.microsoft.com/office/drawing/2014/main" val="1378649101"/>
                    </a:ext>
                  </a:extLst>
                </a:gridCol>
                <a:gridCol w="1059395">
                  <a:extLst>
                    <a:ext uri="{9D8B030D-6E8A-4147-A177-3AD203B41FA5}">
                      <a16:colId xmlns:a16="http://schemas.microsoft.com/office/drawing/2014/main" val="3840515433"/>
                    </a:ext>
                  </a:extLst>
                </a:gridCol>
                <a:gridCol w="1222379">
                  <a:extLst>
                    <a:ext uri="{9D8B030D-6E8A-4147-A177-3AD203B41FA5}">
                      <a16:colId xmlns:a16="http://schemas.microsoft.com/office/drawing/2014/main" val="753647419"/>
                    </a:ext>
                  </a:extLst>
                </a:gridCol>
                <a:gridCol w="1466855">
                  <a:extLst>
                    <a:ext uri="{9D8B030D-6E8A-4147-A177-3AD203B41FA5}">
                      <a16:colId xmlns:a16="http://schemas.microsoft.com/office/drawing/2014/main" val="3342182858"/>
                    </a:ext>
                  </a:extLst>
                </a:gridCol>
                <a:gridCol w="1385363">
                  <a:extLst>
                    <a:ext uri="{9D8B030D-6E8A-4147-A177-3AD203B41FA5}">
                      <a16:colId xmlns:a16="http://schemas.microsoft.com/office/drawing/2014/main" val="1748823360"/>
                    </a:ext>
                  </a:extLst>
                </a:gridCol>
                <a:gridCol w="1303871">
                  <a:extLst>
                    <a:ext uri="{9D8B030D-6E8A-4147-A177-3AD203B41FA5}">
                      <a16:colId xmlns:a16="http://schemas.microsoft.com/office/drawing/2014/main" val="4123509614"/>
                    </a:ext>
                  </a:extLst>
                </a:gridCol>
                <a:gridCol w="1140888">
                  <a:extLst>
                    <a:ext uri="{9D8B030D-6E8A-4147-A177-3AD203B41FA5}">
                      <a16:colId xmlns:a16="http://schemas.microsoft.com/office/drawing/2014/main" val="3220064926"/>
                    </a:ext>
                  </a:extLst>
                </a:gridCol>
              </a:tblGrid>
              <a:tr h="370840">
                <a:tc>
                  <a:txBody>
                    <a:bodyPr/>
                    <a:lstStyle/>
                    <a:p>
                      <a:pPr algn="ctr"/>
                      <a:r>
                        <a:rPr lang="en-US" sz="3200" b="0">
                          <a:solidFill>
                            <a:schemeClr val="tx1"/>
                          </a:solidFill>
                          <a:effectLst/>
                          <a:latin typeface="Times New Roman" panose="02020603050405020304" pitchFamily="18" charset="0"/>
                          <a:cs typeface="Times New Roman" panose="02020603050405020304" pitchFamily="18" charset="0"/>
                        </a:rPr>
                        <a:t>1</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effectLst/>
                          <a:latin typeface="Times New Roman" panose="02020603050405020304" pitchFamily="18" charset="0"/>
                          <a:cs typeface="Times New Roman" panose="02020603050405020304" pitchFamily="18" charset="0"/>
                        </a:rPr>
                        <a:t>2</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effectLst/>
                          <a:latin typeface="Times New Roman" panose="02020603050405020304" pitchFamily="18" charset="0"/>
                          <a:cs typeface="Times New Roman" panose="02020603050405020304" pitchFamily="18" charset="0"/>
                        </a:rPr>
                        <a:t>3</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effectLst/>
                          <a:latin typeface="Times New Roman" panose="02020603050405020304" pitchFamily="18" charset="0"/>
                          <a:cs typeface="Times New Roman" panose="02020603050405020304" pitchFamily="18" charset="0"/>
                        </a:rPr>
                        <a:t>4</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effectLst/>
                          <a:latin typeface="Times New Roman" panose="02020603050405020304" pitchFamily="18" charset="0"/>
                          <a:cs typeface="Times New Roman" panose="02020603050405020304" pitchFamily="18" charset="0"/>
                        </a:rPr>
                        <a:t>5</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effectLst/>
                          <a:latin typeface="Times New Roman" panose="02020603050405020304" pitchFamily="18" charset="0"/>
                          <a:cs typeface="Times New Roman" panose="02020603050405020304" pitchFamily="18" charset="0"/>
                        </a:rPr>
                        <a:t>6</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effectLst/>
                          <a:latin typeface="Times New Roman" panose="02020603050405020304" pitchFamily="18" charset="0"/>
                          <a:cs typeface="Times New Roman" panose="02020603050405020304" pitchFamily="18" charset="0"/>
                        </a:rPr>
                        <a:t>7</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effectLst/>
                          <a:latin typeface="Times New Roman" panose="02020603050405020304" pitchFamily="18" charset="0"/>
                          <a:cs typeface="Times New Roman" panose="02020603050405020304" pitchFamily="18" charset="0"/>
                        </a:rPr>
                        <a:t>8</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effectLst/>
                          <a:latin typeface="Times New Roman" panose="02020603050405020304" pitchFamily="18" charset="0"/>
                          <a:cs typeface="Times New Roman" panose="02020603050405020304" pitchFamily="18" charset="0"/>
                        </a:rPr>
                        <a:t>9</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0293940"/>
                  </a:ext>
                </a:extLst>
              </a:tr>
              <a:tr h="370840">
                <a:tc>
                  <a:txBody>
                    <a:bodyPr/>
                    <a:lstStyle/>
                    <a:p>
                      <a:pPr algn="ctr"/>
                      <a:r>
                        <a:rPr lang="en-US" sz="3200" b="1" dirty="0">
                          <a:solidFill>
                            <a:srgbClr val="A1E705"/>
                          </a:solidFill>
                          <a:effectLst/>
                          <a:latin typeface="Times New Roman" panose="02020603050405020304" pitchFamily="18" charset="0"/>
                          <a:cs typeface="Times New Roman" panose="02020603050405020304" pitchFamily="18" charset="0"/>
                        </a:rPr>
                        <a:t>An</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err="1">
                          <a:solidFill>
                            <a:srgbClr val="A1E705"/>
                          </a:solidFill>
                          <a:effectLst/>
                          <a:latin typeface="Times New Roman" panose="02020603050405020304" pitchFamily="18" charset="0"/>
                          <a:cs typeface="Times New Roman" panose="02020603050405020304" pitchFamily="18" charset="0"/>
                        </a:rPr>
                        <a:t>Bình</a:t>
                      </a:r>
                      <a:endParaRPr lang="en-US" sz="3200" b="1" dirty="0">
                        <a:solidFill>
                          <a:srgbClr val="A1E705"/>
                        </a:solidFill>
                        <a:effectLst/>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err="1">
                          <a:solidFill>
                            <a:srgbClr val="FF0000"/>
                          </a:solidFill>
                          <a:effectLst/>
                          <a:latin typeface="Times New Roman" panose="02020603050405020304" pitchFamily="18" charset="0"/>
                          <a:cs typeface="Times New Roman" panose="02020603050405020304" pitchFamily="18" charset="0"/>
                        </a:rPr>
                        <a:t>Hoà</a:t>
                      </a:r>
                      <a:endParaRPr lang="en-US" sz="3200" b="1" dirty="0">
                        <a:solidFill>
                          <a:srgbClr val="FF0000"/>
                        </a:solidFill>
                        <a:effectLst/>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err="1">
                          <a:solidFill>
                            <a:schemeClr val="tx1"/>
                          </a:solidFill>
                          <a:effectLst/>
                          <a:latin typeface="Times New Roman" panose="02020603050405020304" pitchFamily="18" charset="0"/>
                          <a:cs typeface="Times New Roman" panose="02020603050405020304" pitchFamily="18" charset="0"/>
                        </a:rPr>
                        <a:t>Liên</a:t>
                      </a:r>
                      <a:endParaRPr lang="en-US" sz="3200" b="1" dirty="0">
                        <a:solidFill>
                          <a:schemeClr val="tx1"/>
                        </a:solidFill>
                        <a:effectLst/>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A1E705"/>
                          </a:solidFill>
                          <a:effectLst/>
                          <a:latin typeface="Times New Roman" panose="02020603050405020304" pitchFamily="18" charset="0"/>
                          <a:cs typeface="Times New Roman" panose="02020603050405020304" pitchFamily="18" charset="0"/>
                        </a:rPr>
                        <a:t>Mai</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err="1">
                          <a:solidFill>
                            <a:srgbClr val="A1E705"/>
                          </a:solidFill>
                          <a:effectLst/>
                          <a:latin typeface="Times New Roman" panose="02020603050405020304" pitchFamily="18" charset="0"/>
                          <a:cs typeface="Times New Roman" panose="02020603050405020304" pitchFamily="18" charset="0"/>
                        </a:rPr>
                        <a:t>Phương</a:t>
                      </a:r>
                      <a:endParaRPr lang="en-US" sz="3200" b="1" dirty="0">
                        <a:solidFill>
                          <a:srgbClr val="A1E705"/>
                        </a:solidFill>
                        <a:effectLst/>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err="1">
                          <a:solidFill>
                            <a:srgbClr val="A1E705"/>
                          </a:solidFill>
                          <a:effectLst/>
                          <a:latin typeface="Times New Roman" panose="02020603050405020304" pitchFamily="18" charset="0"/>
                          <a:cs typeface="Times New Roman" panose="02020603050405020304" pitchFamily="18" charset="0"/>
                        </a:rPr>
                        <a:t>Trang</a:t>
                      </a:r>
                      <a:endParaRPr lang="en-US" sz="3200" b="1" dirty="0">
                        <a:solidFill>
                          <a:srgbClr val="A1E705"/>
                        </a:solidFill>
                        <a:effectLst/>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err="1">
                          <a:solidFill>
                            <a:srgbClr val="A1E705"/>
                          </a:solidFill>
                          <a:effectLst/>
                          <a:latin typeface="Times New Roman" panose="02020603050405020304" pitchFamily="18" charset="0"/>
                          <a:cs typeface="Times New Roman" panose="02020603050405020304" pitchFamily="18" charset="0"/>
                        </a:rPr>
                        <a:t>Trúc</a:t>
                      </a:r>
                      <a:endParaRPr lang="en-US" sz="3200" b="1" dirty="0">
                        <a:solidFill>
                          <a:srgbClr val="A1E705"/>
                        </a:solidFill>
                        <a:effectLst/>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err="1">
                          <a:solidFill>
                            <a:srgbClr val="A1E705"/>
                          </a:solidFill>
                          <a:effectLst/>
                          <a:latin typeface="Times New Roman" panose="02020603050405020304" pitchFamily="18" charset="0"/>
                          <a:cs typeface="Times New Roman" panose="02020603050405020304" pitchFamily="18" charset="0"/>
                        </a:rPr>
                        <a:t>Tước</a:t>
                      </a:r>
                      <a:endParaRPr lang="en-US" sz="3200" b="1" dirty="0">
                        <a:solidFill>
                          <a:srgbClr val="A1E705"/>
                        </a:solidFill>
                        <a:effectLst/>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4992198"/>
                  </a:ext>
                </a:extLst>
              </a:tr>
            </a:tbl>
          </a:graphicData>
        </a:graphic>
      </p:graphicFrame>
    </p:spTree>
    <p:extLst>
      <p:ext uri="{BB962C8B-B14F-4D97-AF65-F5344CB8AC3E}">
        <p14:creationId xmlns:p14="http://schemas.microsoft.com/office/powerpoint/2010/main" val="2947165778"/>
      </p:ext>
    </p:extLst>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438403"/>
            <a:ext cx="5410200" cy="692468"/>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2.</a:t>
            </a:r>
            <a:r>
              <a:rPr lang="vi-VN" sz="3200" b="1">
                <a:solidFill>
                  <a:srgbClr val="FF0000"/>
                </a:solidFill>
                <a:latin typeface="Times New Roman" panose="02020603050405020304" pitchFamily="18" charset="0"/>
                <a:cs typeface="Times New Roman" panose="02020603050405020304" pitchFamily="18" charset="0"/>
              </a:rPr>
              <a:t> Sắp xếp và tìm kiếm</a:t>
            </a:r>
          </a:p>
        </p:txBody>
      </p:sp>
      <p:pic>
        <p:nvPicPr>
          <p:cNvPr id="2" name="Picture 1">
            <a:extLst>
              <a:ext uri="{FF2B5EF4-FFF2-40B4-BE49-F238E27FC236}">
                <a16:creationId xmlns:a16="http://schemas.microsoft.com/office/drawing/2014/main" id="{2BCC0A57-1DDC-497B-86AF-54A2A74D8390}"/>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657601"/>
            <a:ext cx="3581400" cy="1724534"/>
          </a:xfrm>
          <a:prstGeom prst="rect">
            <a:avLst/>
          </a:prstGeom>
        </p:spPr>
      </p:pic>
    </p:spTree>
    <p:extLst>
      <p:ext uri="{BB962C8B-B14F-4D97-AF65-F5344CB8AC3E}">
        <p14:creationId xmlns:p14="http://schemas.microsoft.com/office/powerpoint/2010/main" val="1391033629"/>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60475"/>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err="1">
                <a:solidFill>
                  <a:srgbClr val="6600CC"/>
                </a:solidFill>
                <a:latin typeface="+mn-lt"/>
              </a:rPr>
              <a:t>NỘI</a:t>
            </a:r>
            <a:r>
              <a:rPr lang="en-US" altLang="en-US" sz="3200" b="1">
                <a:solidFill>
                  <a:srgbClr val="6600CC"/>
                </a:solidFill>
                <a:latin typeface="+mn-lt"/>
              </a:rPr>
              <a:t>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362200" y="2701766"/>
            <a:ext cx="7391400" cy="692468"/>
          </a:xfrm>
          <a:prstGeom prst="roundRect">
            <a:avLst>
              <a:gd name="adj" fmla="val 50000"/>
            </a:avLst>
          </a:prstGeom>
          <a:solidFill>
            <a:srgbClr val="FFFF0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solidFill>
                  <a:srgbClr val="FF0000"/>
                </a:solidFill>
                <a:latin typeface="Times New Roman" panose="02020603050405020304" pitchFamily="18" charset="0"/>
                <a:cs typeface="Times New Roman" panose="02020603050405020304" pitchFamily="18" charset="0"/>
              </a:rPr>
              <a:t>Thuật toán tìm kiếm nhị phân.</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772852" y="2808844"/>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13312"/>
            <a:ext cx="4038600" cy="1944687"/>
          </a:xfrm>
          <a:prstGeom prst="rect">
            <a:avLst/>
          </a:prstGeom>
        </p:spPr>
      </p:pic>
      <p:sp>
        <p:nvSpPr>
          <p:cNvPr id="2" name="AutoShape 4">
            <a:extLst>
              <a:ext uri="{FF2B5EF4-FFF2-40B4-BE49-F238E27FC236}">
                <a16:creationId xmlns:a16="http://schemas.microsoft.com/office/drawing/2014/main" id="{BDD0775C-A10F-DD6D-4771-1A1C94B97D0C}"/>
              </a:ext>
            </a:extLst>
          </p:cNvPr>
          <p:cNvSpPr>
            <a:spLocks noChangeArrowheads="1"/>
          </p:cNvSpPr>
          <p:nvPr/>
        </p:nvSpPr>
        <p:spPr bwMode="gray">
          <a:xfrm>
            <a:off x="2333683" y="3498532"/>
            <a:ext cx="7419917" cy="692468"/>
          </a:xfrm>
          <a:prstGeom prst="roundRect">
            <a:avLst>
              <a:gd name="adj" fmla="val 50000"/>
            </a:avLst>
          </a:prstGeom>
          <a:solidFill>
            <a:srgbClr val="92D05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solidFill>
                  <a:srgbClr val="660033"/>
                </a:solidFill>
                <a:latin typeface="Times New Roman" panose="02020603050405020304" pitchFamily="18" charset="0"/>
                <a:cs typeface="Times New Roman" panose="02020603050405020304" pitchFamily="18" charset="0"/>
              </a:rPr>
              <a:t>Sắp xếp và tìm kiếm</a:t>
            </a:r>
            <a:endParaRPr lang="en-US" altLang="en-US" sz="3200">
              <a:solidFill>
                <a:srgbClr val="660033"/>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21608BB9-5D33-D75E-9A9C-8747ECB012A1}"/>
              </a:ext>
            </a:extLst>
          </p:cNvPr>
          <p:cNvSpPr/>
          <p:nvPr/>
        </p:nvSpPr>
        <p:spPr>
          <a:xfrm>
            <a:off x="1752600" y="3590295"/>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228600" y="650363"/>
            <a:ext cx="11734800" cy="60743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000">
                <a:solidFill>
                  <a:srgbClr val="000000"/>
                </a:solidFill>
                <a:latin typeface="Times New Roman" panose="02020603050405020304" pitchFamily="18" charset="0"/>
                <a:cs typeface="Times New Roman" panose="02020603050405020304" pitchFamily="18" charset="0"/>
              </a:rPr>
              <a:t>*</a:t>
            </a:r>
            <a:r>
              <a:rPr lang="vi-VN" sz="3000">
                <a:solidFill>
                  <a:srgbClr val="000000"/>
                </a:solidFill>
                <a:latin typeface="Times New Roman" panose="02020603050405020304" pitchFamily="18" charset="0"/>
                <a:cs typeface="Times New Roman" panose="02020603050405020304" pitchFamily="18" charset="0"/>
              </a:rPr>
              <a:t>Trong ví dụ ở mục 1, khách hàng tên “Trúc” được tìm thấy sau 3 bước thực hiện theo thuật toán tìm kiếm nhị phân, trong khi thuật toán tìm kiếm tuần tự phải thực hiện 8 bước.</a:t>
            </a:r>
          </a:p>
          <a:p>
            <a:pPr lvl="0" algn="just" defTabSz="342900"/>
            <a:r>
              <a:rPr lang="vi-VN" sz="3000">
                <a:solidFill>
                  <a:srgbClr val="000000"/>
                </a:solidFill>
                <a:latin typeface="Times New Roman" panose="02020603050405020304" pitchFamily="18" charset="0"/>
                <a:cs typeface="Times New Roman" panose="02020603050405020304" pitchFamily="18" charset="0"/>
              </a:rPr>
              <a:t>Xét trường hợp có một khách hàng nào đó mà mẹ bạn An quên chưa ghi vào sổ, do đó tên khách hàng không có trong danh sách ở Hình 15.1. Khi phải tìm kiếm tên khách hàng này, thuật toán tìm kiếm tuần tự cần thực hiện 9 bước để xét hết danh sách và kết luận “Không tìm thấy”, trong khi thuật toán tìm kiếm nhị phân chỉ mất 4 bước thực hiện. </a:t>
            </a:r>
          </a:p>
          <a:p>
            <a:pPr lvl="0" algn="just" defTabSz="342900"/>
            <a:r>
              <a:rPr lang="vi-VN" sz="3000">
                <a:solidFill>
                  <a:srgbClr val="000000"/>
                </a:solidFill>
                <a:latin typeface="Times New Roman" panose="02020603050405020304" pitchFamily="18" charset="0"/>
                <a:cs typeface="Times New Roman" panose="02020603050405020304" pitchFamily="18" charset="0"/>
              </a:rPr>
              <a:t>Như vậy, trong ví dụ trên, thuật toán tìm kiếm nhị phân thực hiện tìm kiếm nhanh hơn thuật toán tìm kiếm tuần tự. Có được ưu điểm này là do trước khi thực hiện tìm kiếm nhị phân, danh sách khách hàng cần tìm đã được sắp xếp. Nhờ việc danh sách đã được sắp xếp, tại mỗi bước, thuật toán tìm kiếm nhị phân thu hẹp được phạm vi tìm kiếm chỉ còn một nửa.</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6019800" y="20121"/>
            <a:ext cx="744141" cy="741693"/>
          </a:xfrm>
          <a:prstGeom prst="rect">
            <a:avLst/>
          </a:prstGeom>
        </p:spPr>
      </p:pic>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360784" y="102339"/>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2</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Sắp xếp và tìm kiếm.</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897284"/>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91898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43400" y="191578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Sắp xếp và tìm kiếm</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628066596"/>
              </p:ext>
            </p:extLst>
          </p:nvPr>
        </p:nvGraphicFramePr>
        <p:xfrm>
          <a:off x="304800" y="2431560"/>
          <a:ext cx="11526416" cy="160704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1" dirty="0" err="1">
                          <a:solidFill>
                            <a:schemeClr val="tx1"/>
                          </a:solidFill>
                          <a:latin typeface="Times New Roman" panose="02020603050405020304" pitchFamily="18" charset="0"/>
                          <a:cs typeface="Times New Roman" panose="02020603050405020304" pitchFamily="18" charset="0"/>
                        </a:rPr>
                        <a:t>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hãy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nêu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sắp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xếp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tìm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kiếm</a:t>
                      </a:r>
                      <a:r>
                        <a:rPr lang="en-US" sz="3200" b="1" dirty="0">
                          <a:solidFill>
                            <a:schemeClr val="tx1"/>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b="0" dirty="0">
                          <a:solidFill>
                            <a:schemeClr val="tx1"/>
                          </a:solidFill>
                          <a:latin typeface="Times New Roman" panose="02020603050405020304" pitchFamily="18" charset="0"/>
                          <a:cs typeface="Times New Roman" panose="02020603050405020304" pitchFamily="18" charset="0"/>
                        </a:rPr>
                        <a:t>Sắp xếp giúp cho việc tìm kiếm được thực hiện nhanh hơn</a:t>
                      </a:r>
                      <a:r>
                        <a:rPr lang="en-US" sz="3200" b="0" dirty="0">
                          <a:solidFill>
                            <a:schemeClr val="tx1"/>
                          </a:solidFill>
                          <a:latin typeface="Times New Roman" panose="02020603050405020304" pitchFamily="18" charset="0"/>
                          <a:cs typeface="Times New Roman" panose="02020603050405020304" pitchFamily="18" charset="0"/>
                        </a:rPr>
                        <a:t>.</a:t>
                      </a:r>
                      <a:endParaRPr lang="vi-VN" sz="3200" b="0" dirty="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3776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Sắp xếp và tìm kiếm.</a:t>
            </a:r>
          </a:p>
        </p:txBody>
      </p:sp>
      <p:sp>
        <p:nvSpPr>
          <p:cNvPr id="2" name="Rectangle 1">
            <a:extLst>
              <a:ext uri="{FF2B5EF4-FFF2-40B4-BE49-F238E27FC236}">
                <a16:creationId xmlns:a16="http://schemas.microsoft.com/office/drawing/2014/main" id="{A35B4172-2F0A-798B-3918-FFF4B6ACA42F}"/>
              </a:ext>
            </a:extLst>
          </p:cNvPr>
          <p:cNvSpPr/>
          <p:nvPr/>
        </p:nvSpPr>
        <p:spPr>
          <a:xfrm>
            <a:off x="4419600" y="2484120"/>
            <a:ext cx="7315201" cy="144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9977389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E4CCEC-3D7B-79EB-9978-F314F5195175}"/>
              </a:ext>
            </a:extLst>
          </p:cNvPr>
          <p:cNvPicPr>
            <a:picLocks noChangeAspect="1"/>
          </p:cNvPicPr>
          <p:nvPr/>
        </p:nvPicPr>
        <p:blipFill>
          <a:blip r:embed="rId2"/>
          <a:stretch>
            <a:fillRect/>
          </a:stretch>
        </p:blipFill>
        <p:spPr>
          <a:xfrm>
            <a:off x="304800" y="152400"/>
            <a:ext cx="11582400" cy="6553200"/>
          </a:xfrm>
          <a:prstGeom prst="rect">
            <a:avLst/>
          </a:prstGeom>
        </p:spPr>
      </p:pic>
    </p:spTree>
    <p:extLst>
      <p:ext uri="{BB962C8B-B14F-4D97-AF65-F5344CB8AC3E}">
        <p14:creationId xmlns:p14="http://schemas.microsoft.com/office/powerpoint/2010/main" val="516019250"/>
      </p:ext>
    </p:extLst>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57200" y="1371600"/>
            <a:ext cx="3276600"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Trò chơi tìm số:</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1745F39-7EE0-8558-A19D-1560A4CC9884}"/>
              </a:ext>
            </a:extLst>
          </p:cNvPr>
          <p:cNvGraphicFramePr>
            <a:graphicFrameLocks noGrp="1"/>
          </p:cNvGraphicFramePr>
          <p:nvPr>
            <p:extLst>
              <p:ext uri="{D42A27DB-BD31-4B8C-83A1-F6EECF244321}">
                <p14:modId xmlns:p14="http://schemas.microsoft.com/office/powerpoint/2010/main" val="1048328226"/>
              </p:ext>
            </p:extLst>
          </p:nvPr>
        </p:nvGraphicFramePr>
        <p:xfrm>
          <a:off x="457200" y="2453640"/>
          <a:ext cx="10972803" cy="1280160"/>
        </p:xfrm>
        <a:graphic>
          <a:graphicData uri="http://schemas.openxmlformats.org/drawingml/2006/table">
            <a:tbl>
              <a:tblPr firstRow="1" bandRow="1">
                <a:tableStyleId>{F5AB1C69-6EDB-4FF4-983F-18BD219EF322}</a:tableStyleId>
              </a:tblPr>
              <a:tblGrid>
                <a:gridCol w="2883233">
                  <a:extLst>
                    <a:ext uri="{9D8B030D-6E8A-4147-A177-3AD203B41FA5}">
                      <a16:colId xmlns:a16="http://schemas.microsoft.com/office/drawing/2014/main" val="2816999787"/>
                    </a:ext>
                  </a:extLst>
                </a:gridCol>
                <a:gridCol w="813993">
                  <a:extLst>
                    <a:ext uri="{9D8B030D-6E8A-4147-A177-3AD203B41FA5}">
                      <a16:colId xmlns:a16="http://schemas.microsoft.com/office/drawing/2014/main" val="2296213089"/>
                    </a:ext>
                  </a:extLst>
                </a:gridCol>
                <a:gridCol w="813993">
                  <a:extLst>
                    <a:ext uri="{9D8B030D-6E8A-4147-A177-3AD203B41FA5}">
                      <a16:colId xmlns:a16="http://schemas.microsoft.com/office/drawing/2014/main" val="3275424086"/>
                    </a:ext>
                  </a:extLst>
                </a:gridCol>
                <a:gridCol w="813993">
                  <a:extLst>
                    <a:ext uri="{9D8B030D-6E8A-4147-A177-3AD203B41FA5}">
                      <a16:colId xmlns:a16="http://schemas.microsoft.com/office/drawing/2014/main" val="1870684978"/>
                    </a:ext>
                  </a:extLst>
                </a:gridCol>
                <a:gridCol w="813993">
                  <a:extLst>
                    <a:ext uri="{9D8B030D-6E8A-4147-A177-3AD203B41FA5}">
                      <a16:colId xmlns:a16="http://schemas.microsoft.com/office/drawing/2014/main" val="3438971559"/>
                    </a:ext>
                  </a:extLst>
                </a:gridCol>
                <a:gridCol w="813993">
                  <a:extLst>
                    <a:ext uri="{9D8B030D-6E8A-4147-A177-3AD203B41FA5}">
                      <a16:colId xmlns:a16="http://schemas.microsoft.com/office/drawing/2014/main" val="1295688286"/>
                    </a:ext>
                  </a:extLst>
                </a:gridCol>
                <a:gridCol w="813993">
                  <a:extLst>
                    <a:ext uri="{9D8B030D-6E8A-4147-A177-3AD203B41FA5}">
                      <a16:colId xmlns:a16="http://schemas.microsoft.com/office/drawing/2014/main" val="1843273475"/>
                    </a:ext>
                  </a:extLst>
                </a:gridCol>
                <a:gridCol w="813993">
                  <a:extLst>
                    <a:ext uri="{9D8B030D-6E8A-4147-A177-3AD203B41FA5}">
                      <a16:colId xmlns:a16="http://schemas.microsoft.com/office/drawing/2014/main" val="3115859163"/>
                    </a:ext>
                  </a:extLst>
                </a:gridCol>
                <a:gridCol w="813993">
                  <a:extLst>
                    <a:ext uri="{9D8B030D-6E8A-4147-A177-3AD203B41FA5}">
                      <a16:colId xmlns:a16="http://schemas.microsoft.com/office/drawing/2014/main" val="3464200231"/>
                    </a:ext>
                  </a:extLst>
                </a:gridCol>
                <a:gridCol w="813993">
                  <a:extLst>
                    <a:ext uri="{9D8B030D-6E8A-4147-A177-3AD203B41FA5}">
                      <a16:colId xmlns:a16="http://schemas.microsoft.com/office/drawing/2014/main" val="1026519541"/>
                    </a:ext>
                  </a:extLst>
                </a:gridCol>
                <a:gridCol w="763633">
                  <a:extLst>
                    <a:ext uri="{9D8B030D-6E8A-4147-A177-3AD203B41FA5}">
                      <a16:colId xmlns:a16="http://schemas.microsoft.com/office/drawing/2014/main" val="1460939676"/>
                    </a:ext>
                  </a:extLst>
                </a:gridCol>
              </a:tblGrid>
              <a:tr h="370840">
                <a:tc>
                  <a:txBody>
                    <a:bodyPr/>
                    <a:lstStyle/>
                    <a:p>
                      <a:pPr algn="ctr"/>
                      <a:r>
                        <a:rPr lang="en-US" sz="3600">
                          <a:solidFill>
                            <a:schemeClr val="tx1"/>
                          </a:solidFill>
                          <a:latin typeface="Times New Roman" panose="02020603050405020304" pitchFamily="18" charset="0"/>
                          <a:cs typeface="Times New Roman" panose="02020603050405020304" pitchFamily="18" charset="0"/>
                        </a:rPr>
                        <a:t>Stt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0">
                          <a:solidFill>
                            <a:srgbClr val="FF0000"/>
                          </a:solidFill>
                          <a:latin typeface="Times New Roman" panose="02020603050405020304" pitchFamily="18" charset="0"/>
                          <a:cs typeface="Times New Roman" panose="02020603050405020304" pitchFamily="18" charset="0"/>
                        </a:rPr>
                        <a: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0">
                          <a:solidFill>
                            <a:srgbClr val="0070C0"/>
                          </a:solidFill>
                          <a:latin typeface="Times New Roman" panose="02020603050405020304" pitchFamily="18" charset="0"/>
                          <a:cs typeface="Times New Roman" panose="02020603050405020304" pitchFamily="18" charset="0"/>
                        </a:rPr>
                        <a:t>2</a:t>
                      </a:r>
                      <a:r>
                        <a:rPr lang="en-US" sz="3600" b="0">
                          <a:solidFill>
                            <a:srgbClr val="FF0000"/>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0">
                          <a:solidFill>
                            <a:srgbClr val="FF0000"/>
                          </a:solidFill>
                          <a:latin typeface="Times New Roman" panose="02020603050405020304" pitchFamily="18" charset="0"/>
                          <a:cs typeface="Times New Roman" panose="02020603050405020304" pitchFamily="18"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0">
                          <a:solidFill>
                            <a:srgbClr val="FF0000"/>
                          </a:solidFill>
                          <a:latin typeface="Times New Roman" panose="02020603050405020304" pitchFamily="18" charset="0"/>
                          <a:cs typeface="Times New Roman" panose="02020603050405020304" pitchFamily="18" charset="0"/>
                        </a:rPr>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0">
                          <a:solidFill>
                            <a:srgbClr val="0070C0"/>
                          </a:solidFill>
                          <a:latin typeface="Times New Roman" panose="02020603050405020304" pitchFamily="18" charset="0"/>
                          <a:cs typeface="Times New Roman" panose="02020603050405020304" pitchFamily="18" charset="0"/>
                        </a:rPr>
                        <a:t>5</a:t>
                      </a:r>
                      <a:r>
                        <a:rPr lang="en-US" sz="3600" b="0">
                          <a:solidFill>
                            <a:srgbClr val="FF0000"/>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0">
                          <a:solidFill>
                            <a:srgbClr val="FF0000"/>
                          </a:solidFill>
                          <a:latin typeface="Times New Roman" panose="02020603050405020304" pitchFamily="18" charset="0"/>
                          <a:cs typeface="Times New Roman" panose="02020603050405020304" pitchFamily="18" charset="0"/>
                        </a:rPr>
                        <a:t>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0">
                          <a:solidFill>
                            <a:srgbClr val="FF0000"/>
                          </a:solidFill>
                          <a:latin typeface="Times New Roman" panose="02020603050405020304" pitchFamily="18" charset="0"/>
                          <a:cs typeface="Times New Roman" panose="02020603050405020304" pitchFamily="18" charset="0"/>
                        </a:rPr>
                        <a:t>7</a:t>
                      </a:r>
                      <a:r>
                        <a:rPr lang="en-US" sz="3600" b="0">
                          <a:solidFill>
                            <a:srgbClr val="0070C0"/>
                          </a:solidFill>
                          <a:latin typeface="Times New Roman" panose="02020603050405020304" pitchFamily="18" charset="0"/>
                          <a:cs typeface="Times New Roman" panose="02020603050405020304" pitchFamily="18" charset="0"/>
                        </a:rPr>
                        <a:t> </a:t>
                      </a:r>
                      <a:r>
                        <a:rPr lang="en-US" sz="3600" b="0">
                          <a:solidFill>
                            <a:srgbClr val="FF0000"/>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0">
                          <a:solidFill>
                            <a:srgbClr val="0070C0"/>
                          </a:solidFill>
                          <a:latin typeface="Times New Roman" panose="02020603050405020304" pitchFamily="18" charset="0"/>
                          <a:cs typeface="Times New Roman" panose="02020603050405020304" pitchFamily="18" charset="0"/>
                        </a:rPr>
                        <a:t>8</a:t>
                      </a:r>
                      <a:r>
                        <a:rPr lang="en-US" sz="3600" b="0">
                          <a:solidFill>
                            <a:srgbClr val="FF0000"/>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0">
                          <a:solidFill>
                            <a:srgbClr val="FF0000"/>
                          </a:solidFill>
                          <a:latin typeface="Times New Roman" panose="02020603050405020304" pitchFamily="18" charset="0"/>
                          <a:cs typeface="Times New Roman" panose="02020603050405020304" pitchFamily="18" charset="0"/>
                        </a:rPr>
                        <a:t>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0">
                          <a:solidFill>
                            <a:srgbClr val="FF0000"/>
                          </a:solidFill>
                          <a:latin typeface="Times New Roman" panose="02020603050405020304" pitchFamily="18" charset="0"/>
                          <a:cs typeface="Times New Roman" panose="02020603050405020304" pitchFamily="18" charset="0"/>
                        </a:rPr>
                        <a:t>10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3155907"/>
                  </a:ext>
                </a:extLst>
              </a:tr>
              <a:tr h="370840">
                <a:tc>
                  <a:txBody>
                    <a:bodyPr/>
                    <a:lstStyle/>
                    <a:p>
                      <a:pPr algn="ctr"/>
                      <a:r>
                        <a:rPr lang="en-US" sz="3600">
                          <a:solidFill>
                            <a:schemeClr val="tx1"/>
                          </a:solidFill>
                          <a:latin typeface="Times New Roman" panose="02020603050405020304" pitchFamily="18" charset="0"/>
                          <a:cs typeface="Times New Roman" panose="02020603050405020304" pitchFamily="18" charset="0"/>
                        </a:rPr>
                        <a:t>DS tăng dần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rgbClr val="C00000"/>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rgbClr val="C00000"/>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rgbClr val="C00000"/>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rgbClr val="C00000"/>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rgbClr val="C00000"/>
                          </a:solidFill>
                          <a:latin typeface="Times New Roman" panose="02020603050405020304" pitchFamily="18" charset="0"/>
                          <a:cs typeface="Times New Roman" panose="020206030504050203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rgbClr val="C00000"/>
                          </a:solidFill>
                          <a:latin typeface="Times New Roman" panose="02020603050405020304" pitchFamily="18" charset="0"/>
                          <a:cs typeface="Times New Roman" panose="02020603050405020304" pitchFamily="18"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rgbClr val="C00000"/>
                          </a:solidFill>
                          <a:latin typeface="Times New Roman" panose="02020603050405020304" pitchFamily="18" charset="0"/>
                          <a:cs typeface="Times New Roman" panose="02020603050405020304" pitchFamily="18"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rgbClr val="C00000"/>
                          </a:solidFill>
                          <a:latin typeface="Times New Roman" panose="02020603050405020304" pitchFamily="18" charset="0"/>
                          <a:cs typeface="Times New Roman" panose="02020603050405020304" pitchFamily="18"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rgbClr val="C00000"/>
                          </a:solidFill>
                          <a:latin typeface="Times New Roman" panose="02020603050405020304" pitchFamily="18" charset="0"/>
                          <a:cs typeface="Times New Roman" panose="0202060305040502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rgbClr val="C00000"/>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5762169"/>
                  </a:ext>
                </a:extLst>
              </a:tr>
            </a:tbl>
          </a:graphicData>
        </a:graphic>
      </p:graphicFrame>
      <p:sp>
        <p:nvSpPr>
          <p:cNvPr id="4" name="Rectangle 3">
            <a:extLst>
              <a:ext uri="{FF2B5EF4-FFF2-40B4-BE49-F238E27FC236}">
                <a16:creationId xmlns:a16="http://schemas.microsoft.com/office/drawing/2014/main" id="{CCFAE1F8-8935-8216-3851-5A2212C0A0EB}"/>
              </a:ext>
            </a:extLst>
          </p:cNvPr>
          <p:cNvSpPr/>
          <p:nvPr/>
        </p:nvSpPr>
        <p:spPr>
          <a:xfrm>
            <a:off x="3390900" y="3139440"/>
            <a:ext cx="685800" cy="5528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107A9964-0587-AEC5-01FF-12F82AA81241}"/>
              </a:ext>
            </a:extLst>
          </p:cNvPr>
          <p:cNvSpPr/>
          <p:nvPr/>
        </p:nvSpPr>
        <p:spPr>
          <a:xfrm>
            <a:off x="4191000" y="3139440"/>
            <a:ext cx="685800" cy="5528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E1408646-6565-3F12-7E7E-A70AD0B40A13}"/>
              </a:ext>
            </a:extLst>
          </p:cNvPr>
          <p:cNvSpPr/>
          <p:nvPr/>
        </p:nvSpPr>
        <p:spPr>
          <a:xfrm>
            <a:off x="5029200" y="3139440"/>
            <a:ext cx="685800" cy="5528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60084D00-D906-8325-4378-917AC54EBB61}"/>
              </a:ext>
            </a:extLst>
          </p:cNvPr>
          <p:cNvSpPr/>
          <p:nvPr/>
        </p:nvSpPr>
        <p:spPr>
          <a:xfrm>
            <a:off x="5867400" y="3139440"/>
            <a:ext cx="685800" cy="5528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715E9C99-34E2-AC28-9ADF-EBC90F065A23}"/>
              </a:ext>
            </a:extLst>
          </p:cNvPr>
          <p:cNvSpPr/>
          <p:nvPr/>
        </p:nvSpPr>
        <p:spPr>
          <a:xfrm>
            <a:off x="6629400" y="3139440"/>
            <a:ext cx="685800" cy="5528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455CA94F-3AE2-F9F1-5514-17628DCCF80F}"/>
              </a:ext>
            </a:extLst>
          </p:cNvPr>
          <p:cNvSpPr/>
          <p:nvPr/>
        </p:nvSpPr>
        <p:spPr>
          <a:xfrm>
            <a:off x="7467600" y="3139440"/>
            <a:ext cx="685800" cy="5528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B706CAFF-CC65-087D-1B5A-E87DD2DFD9DB}"/>
              </a:ext>
            </a:extLst>
          </p:cNvPr>
          <p:cNvSpPr/>
          <p:nvPr/>
        </p:nvSpPr>
        <p:spPr>
          <a:xfrm>
            <a:off x="8305800" y="3139440"/>
            <a:ext cx="685800" cy="5528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1996E69D-9B70-876C-1DC5-BA44B27DDE09}"/>
              </a:ext>
            </a:extLst>
          </p:cNvPr>
          <p:cNvSpPr/>
          <p:nvPr/>
        </p:nvSpPr>
        <p:spPr>
          <a:xfrm>
            <a:off x="9144000" y="3139440"/>
            <a:ext cx="685800" cy="5528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D3E5BB6E-6D92-45CC-861E-4C427A1CFDEB}"/>
              </a:ext>
            </a:extLst>
          </p:cNvPr>
          <p:cNvSpPr/>
          <p:nvPr/>
        </p:nvSpPr>
        <p:spPr>
          <a:xfrm>
            <a:off x="9906000" y="3139440"/>
            <a:ext cx="685800" cy="5528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86EBED62-F281-D6DD-6912-F9879DC59D41}"/>
              </a:ext>
            </a:extLst>
          </p:cNvPr>
          <p:cNvSpPr/>
          <p:nvPr/>
        </p:nvSpPr>
        <p:spPr>
          <a:xfrm>
            <a:off x="10668000" y="3139440"/>
            <a:ext cx="685800" cy="5528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7" name="Star: 5 Points 16">
            <a:extLst>
              <a:ext uri="{FF2B5EF4-FFF2-40B4-BE49-F238E27FC236}">
                <a16:creationId xmlns:a16="http://schemas.microsoft.com/office/drawing/2014/main" id="{2DEAD705-B955-DFE0-B5D0-36B2D38F0849}"/>
              </a:ext>
            </a:extLst>
          </p:cNvPr>
          <p:cNvSpPr/>
          <p:nvPr/>
        </p:nvSpPr>
        <p:spPr>
          <a:xfrm>
            <a:off x="4267200" y="1356360"/>
            <a:ext cx="1600200" cy="100584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1T</a:t>
            </a:r>
          </a:p>
        </p:txBody>
      </p:sp>
      <p:sp>
        <p:nvSpPr>
          <p:cNvPr id="18" name="Star: 5 Points 17">
            <a:extLst>
              <a:ext uri="{FF2B5EF4-FFF2-40B4-BE49-F238E27FC236}">
                <a16:creationId xmlns:a16="http://schemas.microsoft.com/office/drawing/2014/main" id="{659BFC29-DDE6-3307-190A-763884EE67AB}"/>
              </a:ext>
            </a:extLst>
          </p:cNvPr>
          <p:cNvSpPr/>
          <p:nvPr/>
        </p:nvSpPr>
        <p:spPr>
          <a:xfrm>
            <a:off x="6099048" y="1330084"/>
            <a:ext cx="1600200" cy="100584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1P</a:t>
            </a:r>
          </a:p>
        </p:txBody>
      </p:sp>
      <p:sp>
        <p:nvSpPr>
          <p:cNvPr id="19" name="Star: 5 Points 18">
            <a:extLst>
              <a:ext uri="{FF2B5EF4-FFF2-40B4-BE49-F238E27FC236}">
                <a16:creationId xmlns:a16="http://schemas.microsoft.com/office/drawing/2014/main" id="{791D1641-57AE-252D-8702-5387E6B8F60A}"/>
              </a:ext>
            </a:extLst>
          </p:cNvPr>
          <p:cNvSpPr/>
          <p:nvPr/>
        </p:nvSpPr>
        <p:spPr>
          <a:xfrm>
            <a:off x="9829803" y="1330084"/>
            <a:ext cx="1600200" cy="100584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2P</a:t>
            </a:r>
          </a:p>
        </p:txBody>
      </p:sp>
      <p:sp>
        <p:nvSpPr>
          <p:cNvPr id="20" name="Star: 5 Points 19">
            <a:extLst>
              <a:ext uri="{FF2B5EF4-FFF2-40B4-BE49-F238E27FC236}">
                <a16:creationId xmlns:a16="http://schemas.microsoft.com/office/drawing/2014/main" id="{B6D2D4A7-7C5B-2B8A-D565-99243BE707C7}"/>
              </a:ext>
            </a:extLst>
          </p:cNvPr>
          <p:cNvSpPr/>
          <p:nvPr/>
        </p:nvSpPr>
        <p:spPr>
          <a:xfrm>
            <a:off x="8083296" y="1356360"/>
            <a:ext cx="1600200" cy="100584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2T</a:t>
            </a:r>
          </a:p>
        </p:txBody>
      </p:sp>
      <p:sp>
        <p:nvSpPr>
          <p:cNvPr id="21" name="Rectangle 20">
            <a:extLst>
              <a:ext uri="{FF2B5EF4-FFF2-40B4-BE49-F238E27FC236}">
                <a16:creationId xmlns:a16="http://schemas.microsoft.com/office/drawing/2014/main" id="{C61E4474-971F-78FA-0CC4-F3513A0A3309}"/>
              </a:ext>
            </a:extLst>
          </p:cNvPr>
          <p:cNvSpPr/>
          <p:nvPr/>
        </p:nvSpPr>
        <p:spPr>
          <a:xfrm>
            <a:off x="6595871" y="3124200"/>
            <a:ext cx="4834131"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17F083-05B0-4EF9-39E0-41F06F03F816}"/>
              </a:ext>
            </a:extLst>
          </p:cNvPr>
          <p:cNvSpPr/>
          <p:nvPr/>
        </p:nvSpPr>
        <p:spPr>
          <a:xfrm>
            <a:off x="3355846" y="3124200"/>
            <a:ext cx="4035552"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48B42AB-A4F3-5BDE-3EAB-A0146ED97A77}"/>
              </a:ext>
            </a:extLst>
          </p:cNvPr>
          <p:cNvSpPr/>
          <p:nvPr/>
        </p:nvSpPr>
        <p:spPr>
          <a:xfrm>
            <a:off x="4152898" y="3124200"/>
            <a:ext cx="2396099"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07C95FE-9CC8-50D7-0134-24A1D1D9E0A9}"/>
              </a:ext>
            </a:extLst>
          </p:cNvPr>
          <p:cNvSpPr/>
          <p:nvPr/>
        </p:nvSpPr>
        <p:spPr>
          <a:xfrm>
            <a:off x="9012936" y="3124200"/>
            <a:ext cx="2417066"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6571B15-6343-AE7E-39F5-25DDE00B3513}"/>
              </a:ext>
            </a:extLst>
          </p:cNvPr>
          <p:cNvSpPr/>
          <p:nvPr/>
        </p:nvSpPr>
        <p:spPr>
          <a:xfrm>
            <a:off x="3348597" y="3103442"/>
            <a:ext cx="1600200"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0316E7A-757D-D73A-70D4-BF34D153A826}"/>
              </a:ext>
            </a:extLst>
          </p:cNvPr>
          <p:cNvSpPr/>
          <p:nvPr/>
        </p:nvSpPr>
        <p:spPr>
          <a:xfrm>
            <a:off x="7391398" y="3114012"/>
            <a:ext cx="2417066"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图片 14">
            <a:extLst>
              <a:ext uri="{FF2B5EF4-FFF2-40B4-BE49-F238E27FC236}">
                <a16:creationId xmlns:a16="http://schemas.microsoft.com/office/drawing/2014/main" id="{DC5B65FE-8B7A-C43A-98B0-2B3285A96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5410200"/>
            <a:ext cx="5761035" cy="1466146"/>
          </a:xfrm>
          <a:prstGeom prst="rect">
            <a:avLst/>
          </a:prstGeom>
        </p:spPr>
      </p:pic>
      <p:pic>
        <p:nvPicPr>
          <p:cNvPr id="28" name="图片 1">
            <a:extLst>
              <a:ext uri="{FF2B5EF4-FFF2-40B4-BE49-F238E27FC236}">
                <a16:creationId xmlns:a16="http://schemas.microsoft.com/office/drawing/2014/main" id="{1710B78A-3C28-D01C-E657-B1EACE760F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10058400" y="5020191"/>
            <a:ext cx="1828800" cy="1837809"/>
          </a:xfrm>
          <a:prstGeom prst="rect">
            <a:avLst/>
          </a:prstGeom>
        </p:spPr>
      </p:pic>
      <p:pic>
        <p:nvPicPr>
          <p:cNvPr id="29" name="Picture 28" descr="A picture containing text">
            <a:extLst>
              <a:ext uri="{FF2B5EF4-FFF2-40B4-BE49-F238E27FC236}">
                <a16:creationId xmlns:a16="http://schemas.microsoft.com/office/drawing/2014/main" id="{454BC405-877A-0E81-CD85-3CF50693F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34966" y="5166672"/>
            <a:ext cx="2255833" cy="1594035"/>
          </a:xfrm>
          <a:prstGeom prst="rect">
            <a:avLst/>
          </a:prstGeom>
        </p:spPr>
      </p:pic>
      <p:sp>
        <p:nvSpPr>
          <p:cNvPr id="30" name="Speech Bubble: Rectangle with Corners Rounded 29">
            <a:extLst>
              <a:ext uri="{FF2B5EF4-FFF2-40B4-BE49-F238E27FC236}">
                <a16:creationId xmlns:a16="http://schemas.microsoft.com/office/drawing/2014/main" id="{F2E8953E-5414-4602-3FC2-B944A5C8FEA0}"/>
              </a:ext>
            </a:extLst>
          </p:cNvPr>
          <p:cNvSpPr/>
          <p:nvPr/>
        </p:nvSpPr>
        <p:spPr>
          <a:xfrm>
            <a:off x="5867399" y="4218706"/>
            <a:ext cx="4229417" cy="1191816"/>
          </a:xfrm>
          <a:prstGeom prst="wedgeRoundRectCallout">
            <a:avLst>
              <a:gd name="adj1" fmla="val 49247"/>
              <a:gd name="adj2" fmla="val 61072"/>
              <a:gd name="adj3" fmla="val 1666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US" sz="3200">
                <a:solidFill>
                  <a:srgbClr val="CC0066"/>
                </a:solidFill>
                <a:latin typeface="Times New Roman" panose="02020603050405020304" pitchFamily="18" charset="0"/>
                <a:cs typeface="Times New Roman" panose="02020603050405020304" pitchFamily="18" charset="0"/>
              </a:rPr>
              <a:t>Bạn muốn tìm  số mấy  trong khoảng từ  1-35?</a:t>
            </a:r>
          </a:p>
        </p:txBody>
      </p:sp>
    </p:spTree>
    <p:extLst>
      <p:ext uri="{BB962C8B-B14F-4D97-AF65-F5344CB8AC3E}">
        <p14:creationId xmlns:p14="http://schemas.microsoft.com/office/powerpoint/2010/main" val="403836984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4"/>
                                        </p:tgtEl>
                                        <p:attrNameLst>
                                          <p:attrName>ppt_w</p:attrName>
                                        </p:attrNameLst>
                                      </p:cBhvr>
                                      <p:tavLst>
                                        <p:tav tm="0">
                                          <p:val>
                                            <p:strVal val="ppt_w"/>
                                          </p:val>
                                        </p:tav>
                                        <p:tav tm="100000">
                                          <p:val>
                                            <p:fltVal val="0"/>
                                          </p:val>
                                        </p:tav>
                                      </p:tavLst>
                                    </p:anim>
                                    <p:anim calcmode="lin" valueType="num">
                                      <p:cBhvr>
                                        <p:cTn id="13" dur="500"/>
                                        <p:tgtEl>
                                          <p:spTgt spid="4"/>
                                        </p:tgtEl>
                                        <p:attrNameLst>
                                          <p:attrName>ppt_h</p:attrName>
                                        </p:attrNameLst>
                                      </p:cBhvr>
                                      <p:tavLst>
                                        <p:tav tm="0">
                                          <p:val>
                                            <p:strVal val="ppt_h"/>
                                          </p:val>
                                        </p:tav>
                                        <p:tav tm="100000">
                                          <p:val>
                                            <p:fltVal val="0"/>
                                          </p:val>
                                        </p:tav>
                                      </p:tavLst>
                                    </p:anim>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6"/>
                                        </p:tgtEl>
                                        <p:attrNameLst>
                                          <p:attrName>ppt_w</p:attrName>
                                        </p:attrNameLst>
                                      </p:cBhvr>
                                      <p:tavLst>
                                        <p:tav tm="0">
                                          <p:val>
                                            <p:strVal val="ppt_w"/>
                                          </p:val>
                                        </p:tav>
                                        <p:tav tm="100000">
                                          <p:val>
                                            <p:fltVal val="0"/>
                                          </p:val>
                                        </p:tav>
                                      </p:tavLst>
                                    </p:anim>
                                    <p:anim calcmode="lin" valueType="num">
                                      <p:cBhvr>
                                        <p:cTn id="29" dur="500"/>
                                        <p:tgtEl>
                                          <p:spTgt spid="6"/>
                                        </p:tgtEl>
                                        <p:attrNameLst>
                                          <p:attrName>ppt_h</p:attrName>
                                        </p:attrNameLst>
                                      </p:cBhvr>
                                      <p:tavLst>
                                        <p:tav tm="0">
                                          <p:val>
                                            <p:strVal val="ppt_h"/>
                                          </p:val>
                                        </p:tav>
                                        <p:tav tm="100000">
                                          <p:val>
                                            <p:fltVal val="0"/>
                                          </p:val>
                                        </p:tav>
                                      </p:tavLst>
                                    </p:anim>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53" presetClass="exit" presetSubtype="32" fill="hold" grpId="0" nodeType="clickEffect">
                                  <p:stCondLst>
                                    <p:cond delay="0"/>
                                  </p:stCondLst>
                                  <p:childTnLst>
                                    <p:anim calcmode="lin" valueType="num">
                                      <p:cBhvr>
                                        <p:cTn id="36" dur="500"/>
                                        <p:tgtEl>
                                          <p:spTgt spid="8"/>
                                        </p:tgtEl>
                                        <p:attrNameLst>
                                          <p:attrName>ppt_w</p:attrName>
                                        </p:attrNameLst>
                                      </p:cBhvr>
                                      <p:tavLst>
                                        <p:tav tm="0">
                                          <p:val>
                                            <p:strVal val="ppt_w"/>
                                          </p:val>
                                        </p:tav>
                                        <p:tav tm="100000">
                                          <p:val>
                                            <p:fltVal val="0"/>
                                          </p:val>
                                        </p:tav>
                                      </p:tavLst>
                                    </p:anim>
                                    <p:anim calcmode="lin" valueType="num">
                                      <p:cBhvr>
                                        <p:cTn id="37" dur="500"/>
                                        <p:tgtEl>
                                          <p:spTgt spid="8"/>
                                        </p:tgtEl>
                                        <p:attrNameLst>
                                          <p:attrName>ppt_h</p:attrName>
                                        </p:attrNameLst>
                                      </p:cBhvr>
                                      <p:tavLst>
                                        <p:tav tm="0">
                                          <p:val>
                                            <p:strVal val="ppt_h"/>
                                          </p:val>
                                        </p:tav>
                                        <p:tav tm="100000">
                                          <p:val>
                                            <p:fltVal val="0"/>
                                          </p:val>
                                        </p:tav>
                                      </p:tavLst>
                                    </p:anim>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53" presetClass="exit" presetSubtype="32" fill="hold" grpId="0" nodeType="clickEffect">
                                  <p:stCondLst>
                                    <p:cond delay="0"/>
                                  </p:stCondLst>
                                  <p:childTnLst>
                                    <p:anim calcmode="lin" valueType="num">
                                      <p:cBhvr>
                                        <p:cTn id="44" dur="500"/>
                                        <p:tgtEl>
                                          <p:spTgt spid="9"/>
                                        </p:tgtEl>
                                        <p:attrNameLst>
                                          <p:attrName>ppt_w</p:attrName>
                                        </p:attrNameLst>
                                      </p:cBhvr>
                                      <p:tavLst>
                                        <p:tav tm="0">
                                          <p:val>
                                            <p:strVal val="ppt_w"/>
                                          </p:val>
                                        </p:tav>
                                        <p:tav tm="100000">
                                          <p:val>
                                            <p:fltVal val="0"/>
                                          </p:val>
                                        </p:tav>
                                      </p:tavLst>
                                    </p:anim>
                                    <p:anim calcmode="lin" valueType="num">
                                      <p:cBhvr>
                                        <p:cTn id="45" dur="500"/>
                                        <p:tgtEl>
                                          <p:spTgt spid="9"/>
                                        </p:tgtEl>
                                        <p:attrNameLst>
                                          <p:attrName>ppt_h</p:attrName>
                                        </p:attrNameLst>
                                      </p:cBhvr>
                                      <p:tavLst>
                                        <p:tav tm="0">
                                          <p:val>
                                            <p:strVal val="ppt_h"/>
                                          </p:val>
                                        </p:tav>
                                        <p:tav tm="100000">
                                          <p:val>
                                            <p:fltVal val="0"/>
                                          </p:val>
                                        </p:tav>
                                      </p:tavLst>
                                    </p:anim>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8" restart="whenNotActive" fill="hold" evtFilter="cancelBubble" nodeType="interactiveSeq">
                <p:stCondLst>
                  <p:cond evt="onClick" delay="0">
                    <p:tgtEl>
                      <p:spTgt spid="10"/>
                    </p:tgtEl>
                  </p:cond>
                </p:stCondLst>
                <p:endSync evt="end" delay="0">
                  <p:rtn val="all"/>
                </p:endSync>
                <p:childTnLst>
                  <p:par>
                    <p:cTn id="49" fill="hold">
                      <p:stCondLst>
                        <p:cond delay="0"/>
                      </p:stCondLst>
                      <p:childTnLst>
                        <p:par>
                          <p:cTn id="50" fill="hold">
                            <p:stCondLst>
                              <p:cond delay="0"/>
                            </p:stCondLst>
                            <p:childTnLst>
                              <p:par>
                                <p:cTn id="51" presetID="53" presetClass="exit" presetSubtype="32" fill="hold" grpId="0" nodeType="clickEffect">
                                  <p:stCondLst>
                                    <p:cond delay="0"/>
                                  </p:stCondLst>
                                  <p:childTnLst>
                                    <p:anim calcmode="lin" valueType="num">
                                      <p:cBhvr>
                                        <p:cTn id="52" dur="500"/>
                                        <p:tgtEl>
                                          <p:spTgt spid="10"/>
                                        </p:tgtEl>
                                        <p:attrNameLst>
                                          <p:attrName>ppt_w</p:attrName>
                                        </p:attrNameLst>
                                      </p:cBhvr>
                                      <p:tavLst>
                                        <p:tav tm="0">
                                          <p:val>
                                            <p:strVal val="ppt_w"/>
                                          </p:val>
                                        </p:tav>
                                        <p:tav tm="100000">
                                          <p:val>
                                            <p:fltVal val="0"/>
                                          </p:val>
                                        </p:tav>
                                      </p:tavLst>
                                    </p:anim>
                                    <p:anim calcmode="lin" valueType="num">
                                      <p:cBhvr>
                                        <p:cTn id="53" dur="500"/>
                                        <p:tgtEl>
                                          <p:spTgt spid="10"/>
                                        </p:tgtEl>
                                        <p:attrNameLst>
                                          <p:attrName>ppt_h</p:attrName>
                                        </p:attrNameLst>
                                      </p:cBhvr>
                                      <p:tavLst>
                                        <p:tav tm="0">
                                          <p:val>
                                            <p:strVal val="ppt_h"/>
                                          </p:val>
                                        </p:tav>
                                        <p:tav tm="100000">
                                          <p:val>
                                            <p:fltVal val="0"/>
                                          </p:val>
                                        </p:tav>
                                      </p:tavLst>
                                    </p:anim>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53" presetClass="exit" presetSubtype="32" fill="hold" grpId="0" nodeType="clickEffect">
                                  <p:stCondLst>
                                    <p:cond delay="0"/>
                                  </p:stCondLst>
                                  <p:childTnLst>
                                    <p:anim calcmode="lin" valueType="num">
                                      <p:cBhvr>
                                        <p:cTn id="60" dur="500"/>
                                        <p:tgtEl>
                                          <p:spTgt spid="11"/>
                                        </p:tgtEl>
                                        <p:attrNameLst>
                                          <p:attrName>ppt_w</p:attrName>
                                        </p:attrNameLst>
                                      </p:cBhvr>
                                      <p:tavLst>
                                        <p:tav tm="0">
                                          <p:val>
                                            <p:strVal val="ppt_w"/>
                                          </p:val>
                                        </p:tav>
                                        <p:tav tm="100000">
                                          <p:val>
                                            <p:fltVal val="0"/>
                                          </p:val>
                                        </p:tav>
                                      </p:tavLst>
                                    </p:anim>
                                    <p:anim calcmode="lin" valueType="num">
                                      <p:cBhvr>
                                        <p:cTn id="61" dur="500"/>
                                        <p:tgtEl>
                                          <p:spTgt spid="11"/>
                                        </p:tgtEl>
                                        <p:attrNameLst>
                                          <p:attrName>ppt_h</p:attrName>
                                        </p:attrNameLst>
                                      </p:cBhvr>
                                      <p:tavLst>
                                        <p:tav tm="0">
                                          <p:val>
                                            <p:strVal val="ppt_h"/>
                                          </p:val>
                                        </p:tav>
                                        <p:tav tm="100000">
                                          <p:val>
                                            <p:fltVal val="0"/>
                                          </p:val>
                                        </p:tav>
                                      </p:tavLst>
                                    </p:anim>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2"/>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12"/>
                                        </p:tgtEl>
                                        <p:attrNameLst>
                                          <p:attrName>ppt_w</p:attrName>
                                        </p:attrNameLst>
                                      </p:cBhvr>
                                      <p:tavLst>
                                        <p:tav tm="0">
                                          <p:val>
                                            <p:strVal val="ppt_w"/>
                                          </p:val>
                                        </p:tav>
                                        <p:tav tm="100000">
                                          <p:val>
                                            <p:fltVal val="0"/>
                                          </p:val>
                                        </p:tav>
                                      </p:tavLst>
                                    </p:anim>
                                    <p:anim calcmode="lin" valueType="num">
                                      <p:cBhvr>
                                        <p:cTn id="69" dur="500"/>
                                        <p:tgtEl>
                                          <p:spTgt spid="12"/>
                                        </p:tgtEl>
                                        <p:attrNameLst>
                                          <p:attrName>ppt_h</p:attrName>
                                        </p:attrNameLst>
                                      </p:cBhvr>
                                      <p:tavLst>
                                        <p:tav tm="0">
                                          <p:val>
                                            <p:strVal val="ppt_h"/>
                                          </p:val>
                                        </p:tav>
                                        <p:tav tm="100000">
                                          <p:val>
                                            <p:fltVal val="0"/>
                                          </p:val>
                                        </p:tav>
                                      </p:tavLst>
                                    </p:anim>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2" restart="whenNotActive" fill="hold" evtFilter="cancelBubble" nodeType="interactiveSeq">
                <p:stCondLst>
                  <p:cond evt="onClick" delay="0">
                    <p:tgtEl>
                      <p:spTgt spid="13"/>
                    </p:tgtEl>
                  </p:cond>
                </p:stCondLst>
                <p:endSync evt="end" delay="0">
                  <p:rtn val="all"/>
                </p:endSync>
                <p:childTnLst>
                  <p:par>
                    <p:cTn id="73" fill="hold">
                      <p:stCondLst>
                        <p:cond delay="0"/>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13"/>
                                        </p:tgtEl>
                                        <p:attrNameLst>
                                          <p:attrName>ppt_w</p:attrName>
                                        </p:attrNameLst>
                                      </p:cBhvr>
                                      <p:tavLst>
                                        <p:tav tm="0">
                                          <p:val>
                                            <p:strVal val="ppt_w"/>
                                          </p:val>
                                        </p:tav>
                                        <p:tav tm="100000">
                                          <p:val>
                                            <p:fltVal val="0"/>
                                          </p:val>
                                        </p:tav>
                                      </p:tavLst>
                                    </p:anim>
                                    <p:anim calcmode="lin" valueType="num">
                                      <p:cBhvr>
                                        <p:cTn id="77" dur="500"/>
                                        <p:tgtEl>
                                          <p:spTgt spid="13"/>
                                        </p:tgtEl>
                                        <p:attrNameLst>
                                          <p:attrName>ppt_h</p:attrName>
                                        </p:attrNameLst>
                                      </p:cBhvr>
                                      <p:tavLst>
                                        <p:tav tm="0">
                                          <p:val>
                                            <p:strVal val="ppt_h"/>
                                          </p:val>
                                        </p:tav>
                                        <p:tav tm="100000">
                                          <p:val>
                                            <p:fltVal val="0"/>
                                          </p:val>
                                        </p:tav>
                                      </p:tavLst>
                                    </p:anim>
                                    <p:animEffect transition="out" filter="fade">
                                      <p:cBhvr>
                                        <p:cTn id="78" dur="500"/>
                                        <p:tgtEl>
                                          <p:spTgt spid="13"/>
                                        </p:tgtEl>
                                      </p:cBhvr>
                                    </p:animEffect>
                                    <p:set>
                                      <p:cBhvr>
                                        <p:cTn id="7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0" restart="whenNotActive" fill="hold" evtFilter="cancelBubble" nodeType="interactiveSeq">
                <p:stCondLst>
                  <p:cond evt="onClick" delay="0">
                    <p:tgtEl>
                      <p:spTgt spid="14"/>
                    </p:tgtEl>
                  </p:cond>
                </p:stCondLst>
                <p:endSync evt="end" delay="0">
                  <p:rtn val="all"/>
                </p:endSync>
                <p:childTnLst>
                  <p:par>
                    <p:cTn id="81" fill="hold">
                      <p:stCondLst>
                        <p:cond delay="0"/>
                      </p:stCondLst>
                      <p:childTnLst>
                        <p:par>
                          <p:cTn id="82" fill="hold">
                            <p:stCondLst>
                              <p:cond delay="0"/>
                            </p:stCondLst>
                            <p:childTnLst>
                              <p:par>
                                <p:cTn id="83" presetID="53" presetClass="exit" presetSubtype="32" fill="hold" grpId="0" nodeType="clickEffect">
                                  <p:stCondLst>
                                    <p:cond delay="0"/>
                                  </p:stCondLst>
                                  <p:childTnLst>
                                    <p:anim calcmode="lin" valueType="num">
                                      <p:cBhvr>
                                        <p:cTn id="84" dur="500"/>
                                        <p:tgtEl>
                                          <p:spTgt spid="14"/>
                                        </p:tgtEl>
                                        <p:attrNameLst>
                                          <p:attrName>ppt_w</p:attrName>
                                        </p:attrNameLst>
                                      </p:cBhvr>
                                      <p:tavLst>
                                        <p:tav tm="0">
                                          <p:val>
                                            <p:strVal val="ppt_w"/>
                                          </p:val>
                                        </p:tav>
                                        <p:tav tm="100000">
                                          <p:val>
                                            <p:fltVal val="0"/>
                                          </p:val>
                                        </p:tav>
                                      </p:tavLst>
                                    </p:anim>
                                    <p:anim calcmode="lin" valueType="num">
                                      <p:cBhvr>
                                        <p:cTn id="85" dur="500"/>
                                        <p:tgtEl>
                                          <p:spTgt spid="14"/>
                                        </p:tgtEl>
                                        <p:attrNameLst>
                                          <p:attrName>ppt_h</p:attrName>
                                        </p:attrNameLst>
                                      </p:cBhvr>
                                      <p:tavLst>
                                        <p:tav tm="0">
                                          <p:val>
                                            <p:strVal val="ppt_h"/>
                                          </p:val>
                                        </p:tav>
                                        <p:tav tm="100000">
                                          <p:val>
                                            <p:fltVal val="0"/>
                                          </p:val>
                                        </p:tav>
                                      </p:tavLst>
                                    </p:anim>
                                    <p:animEffect transition="out" filter="fade">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8" restart="whenNotActive" fill="hold" evtFilter="cancelBubble" nodeType="interactiveSeq">
                <p:stCondLst>
                  <p:cond evt="onClick" delay="0">
                    <p:tgtEl>
                      <p:spTgt spid="17"/>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up)">
                                      <p:cBhvr>
                                        <p:cTn id="93" dur="500"/>
                                        <p:tgtEl>
                                          <p:spTgt spid="22"/>
                                        </p:tgtEl>
                                      </p:cBhvr>
                                    </p:animEffect>
                                  </p:childTnLst>
                                </p:cTn>
                              </p:par>
                            </p:childTnLst>
                          </p:cTn>
                        </p:par>
                      </p:childTnLst>
                    </p:cTn>
                  </p:par>
                </p:childTnLst>
              </p:cTn>
              <p:nextCondLst>
                <p:cond evt="onClick" delay="0">
                  <p:tgtEl>
                    <p:spTgt spid="17"/>
                  </p:tgtEl>
                </p:cond>
              </p:nextCondLst>
            </p:seq>
            <p:seq concurrent="1" nextAc="seek">
              <p:cTn id="94" restart="whenNotActive" fill="hold" evtFilter="cancelBubble" nodeType="interactiveSeq">
                <p:stCondLst>
                  <p:cond evt="onClick" delay="0">
                    <p:tgtEl>
                      <p:spTgt spid="18"/>
                    </p:tgtEl>
                  </p:cond>
                </p:stCondLst>
                <p:endSync evt="end" delay="0">
                  <p:rtn val="all"/>
                </p:endSync>
                <p:childTnLst>
                  <p:par>
                    <p:cTn id="95" fill="hold">
                      <p:stCondLst>
                        <p:cond delay="0"/>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nextCondLst>
                <p:cond evt="onClick" delay="0">
                  <p:tgtEl>
                    <p:spTgt spid="18"/>
                  </p:tgtEl>
                </p:cond>
              </p:nextCondLst>
            </p:seq>
            <p:seq concurrent="1" nextAc="seek">
              <p:cTn id="100" restart="whenNotActive" fill="hold" evtFilter="cancelBubble" nodeType="interactiveSeq">
                <p:stCondLst>
                  <p:cond evt="onClick" delay="0">
                    <p:tgtEl>
                      <p:spTgt spid="19"/>
                    </p:tgtEl>
                  </p:cond>
                </p:stCondLst>
                <p:endSync evt="end" delay="0">
                  <p:rtn val="all"/>
                </p:endSync>
                <p:childTnLst>
                  <p:par>
                    <p:cTn id="101" fill="hold">
                      <p:stCondLst>
                        <p:cond delay="0"/>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wipe(up)">
                                      <p:cBhvr>
                                        <p:cTn id="105" dur="500"/>
                                        <p:tgtEl>
                                          <p:spTgt spid="23"/>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up)">
                                      <p:cBhvr>
                                        <p:cTn id="108" dur="500"/>
                                        <p:tgtEl>
                                          <p:spTgt spid="24"/>
                                        </p:tgtEl>
                                      </p:cBhvr>
                                    </p:animEffect>
                                  </p:childTnLst>
                                </p:cTn>
                              </p:par>
                            </p:childTnLst>
                          </p:cTn>
                        </p:par>
                      </p:childTnLst>
                    </p:cTn>
                  </p:par>
                </p:childTnLst>
              </p:cTn>
              <p:nextCondLst>
                <p:cond evt="onClick" delay="0">
                  <p:tgtEl>
                    <p:spTgt spid="19"/>
                  </p:tgtEl>
                </p:cond>
              </p:nextCondLst>
            </p:seq>
            <p:seq concurrent="1" nextAc="seek">
              <p:cTn id="109" restart="whenNotActive" fill="hold" evtFilter="cancelBubble" nodeType="interactiveSeq">
                <p:stCondLst>
                  <p:cond evt="onClick" delay="0">
                    <p:tgtEl>
                      <p:spTgt spid="20"/>
                    </p:tgtEl>
                  </p:cond>
                </p:stCondLst>
                <p:endSync evt="end" delay="0">
                  <p:rtn val="all"/>
                </p:endSync>
                <p:childTnLst>
                  <p:par>
                    <p:cTn id="110" fill="hold">
                      <p:stCondLst>
                        <p:cond delay="0"/>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wipe(up)">
                                      <p:cBhvr>
                                        <p:cTn id="114" dur="500"/>
                                        <p:tgtEl>
                                          <p:spTgt spid="25"/>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wipe(up)">
                                      <p:cBhvr>
                                        <p:cTn id="117" dur="500"/>
                                        <p:tgtEl>
                                          <p:spTgt spid="26"/>
                                        </p:tgtEl>
                                      </p:cBhvr>
                                    </p:animEffect>
                                  </p:childTnLst>
                                </p:cTn>
                              </p:par>
                            </p:childTnLst>
                          </p:cTn>
                        </p:par>
                      </p:childTnLst>
                    </p:cTn>
                  </p:par>
                </p:childTnLst>
              </p:cTn>
              <p:nextCondLst>
                <p:cond evt="onClick" delay="0">
                  <p:tgtEl>
                    <p:spTgt spid="20"/>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21" grpId="0" animBg="1"/>
      <p:bldP spid="22" grpId="0" animBg="1"/>
      <p:bldP spid="23" grpId="0" animBg="1"/>
      <p:bldP spid="24" grpId="0" animBg="1"/>
      <p:bldP spid="25" grpId="0" animBg="1"/>
      <p:bldP spid="26"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FFBEFB-87B9-4FD9-BF69-9BF1F1B160C6}"/>
              </a:ext>
            </a:extLst>
          </p:cNvPr>
          <p:cNvSpPr/>
          <p:nvPr/>
        </p:nvSpPr>
        <p:spPr>
          <a:xfrm>
            <a:off x="284584" y="1915781"/>
            <a:ext cx="11526416"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Bài tập</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414039341"/>
              </p:ext>
            </p:extLst>
          </p:nvPr>
        </p:nvGraphicFramePr>
        <p:xfrm>
          <a:off x="304800" y="2431560"/>
          <a:ext cx="11526416" cy="209472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nêu ví dụ trong thực tế cho thấy mối liên quan giữa sắp xếp và tìm kiếm?</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Ví dụ trong thực tế cho thấy mối liên quan giữa sắp xếp và tìm kiếm là tra từ điển Tiếng Anh.</a:t>
                      </a:r>
                      <a:endParaRPr lang="vi-VN"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3776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Sắp xếp và tìm kiếm.</a:t>
            </a:r>
          </a:p>
        </p:txBody>
      </p:sp>
      <p:sp>
        <p:nvSpPr>
          <p:cNvPr id="2" name="Rectangle 1">
            <a:extLst>
              <a:ext uri="{FF2B5EF4-FFF2-40B4-BE49-F238E27FC236}">
                <a16:creationId xmlns:a16="http://schemas.microsoft.com/office/drawing/2014/main" id="{A35B4172-2F0A-798B-3918-FFF4B6ACA42F}"/>
              </a:ext>
            </a:extLst>
          </p:cNvPr>
          <p:cNvSpPr/>
          <p:nvPr/>
        </p:nvSpPr>
        <p:spPr>
          <a:xfrm>
            <a:off x="4419599" y="2598420"/>
            <a:ext cx="7315201" cy="1821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143873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a:extLst>
              <a:ext uri="{FF2B5EF4-FFF2-40B4-BE49-F238E27FC236}">
                <a16:creationId xmlns:a16="http://schemas.microsoft.com/office/drawing/2014/main" id="{F9000497-EB7B-8045-4660-6B1373BCB3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609600" y="2133600"/>
            <a:ext cx="1227816" cy="1143000"/>
          </a:xfrm>
          <a:prstGeom prst="rect">
            <a:avLst/>
          </a:prstGeom>
        </p:spPr>
      </p:pic>
    </p:spTree>
    <p:extLst>
      <p:ext uri="{BB962C8B-B14F-4D97-AF65-F5344CB8AC3E}">
        <p14:creationId xmlns:p14="http://schemas.microsoft.com/office/powerpoint/2010/main" val="1549776270"/>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Tìm một phần tử trong danh sách bất kì.</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Tiến trước phần tử trong danh sách đã được sắp xếp.</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Cả A, B đều đúng.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đều sai.</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3366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tìm kiếm nhị phân được sử dụng trong trường hợp nào?</a:t>
            </a:r>
          </a:p>
        </p:txBody>
      </p:sp>
    </p:spTree>
    <p:extLst>
      <p:ext uri="{BB962C8B-B14F-4D97-AF65-F5344CB8AC3E}">
        <p14:creationId xmlns:p14="http://schemas.microsoft.com/office/powerpoint/2010/main" val="207539618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Tiếp tục tìm kiếm và không bao giờ kết thúc.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Thông báo Tìm thấy và tiến tiếp xem còn phần tử nào khác nữa không.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Thông báo Tìm thấy và kết thúc.</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Thông báo "Không tìm thấy” và kết thúc.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Điều gì xảy ra khi thuật toán tìm kiếm nhị ph</a:t>
            </a:r>
            <a:r>
              <a:rPr lang="en-US" sz="3200">
                <a:solidFill>
                  <a:schemeClr val="accent2"/>
                </a:solidFill>
                <a:latin typeface="Times New Roman" panose="02020603050405020304" pitchFamily="18" charset="0"/>
                <a:cs typeface="Times New Roman" panose="02020603050405020304" pitchFamily="18" charset="0"/>
              </a:rPr>
              <a:t>â</a:t>
            </a:r>
            <a:r>
              <a:rPr lang="vi-VN" sz="3200">
                <a:solidFill>
                  <a:schemeClr val="accent2"/>
                </a:solidFill>
                <a:latin typeface="Times New Roman" panose="02020603050405020304" pitchFamily="18" charset="0"/>
                <a:cs typeface="Times New Roman" panose="02020603050405020304" pitchFamily="18" charset="0"/>
              </a:rPr>
              <a:t>n không tìm thấy giá trị cần t</a:t>
            </a:r>
            <a:r>
              <a:rPr lang="en-US" sz="3200">
                <a:solidFill>
                  <a:schemeClr val="accent2"/>
                </a:solidFill>
                <a:latin typeface="Times New Roman" panose="02020603050405020304" pitchFamily="18" charset="0"/>
                <a:cs typeface="Times New Roman" panose="02020603050405020304" pitchFamily="18" charset="0"/>
              </a:rPr>
              <a:t>ì</a:t>
            </a:r>
            <a:r>
              <a:rPr lang="vi-VN" sz="3200">
                <a:solidFill>
                  <a:schemeClr val="accent2"/>
                </a:solidFill>
                <a:latin typeface="Times New Roman" panose="02020603050405020304" pitchFamily="18" charset="0"/>
                <a:cs typeface="Times New Roman" panose="02020603050405020304" pitchFamily="18" charset="0"/>
              </a:rPr>
              <a:t>m trong danh sách</a:t>
            </a:r>
            <a:r>
              <a:rPr lang="en-US" sz="3200">
                <a:solidFill>
                  <a:schemeClr val="accent2"/>
                </a:solidFill>
                <a:latin typeface="Times New Roman" panose="02020603050405020304" pitchFamily="18" charset="0"/>
                <a:cs typeface="Times New Roman" panose="02020603050405020304" pitchFamily="18" charset="0"/>
              </a:rPr>
              <a:t>?</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6475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Khi tìm đến giá trị cuối cùng trong danh sách.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Khi chưa tìm thấy</a:t>
            </a:r>
            <a:r>
              <a:rPr lang="en-US" sz="320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Khi chưa tìm thấy và chưa hết danh sách.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Khi đã tìm thấy hoặc khi đã hết danh sách.</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en-US" sz="3200">
                <a:solidFill>
                  <a:schemeClr val="accent2"/>
                </a:solidFill>
                <a:latin typeface="Times New Roman" panose="02020603050405020304" pitchFamily="18" charset="0"/>
                <a:cs typeface="Times New Roman" panose="02020603050405020304" pitchFamily="18" charset="0"/>
              </a:rPr>
              <a:t>Điều kiện dừng trong thuật toán tìm kiếm nhị phân là gì?</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70923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Thông báo “Không tìm thấy”.</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Thông báo “Tìm thấy”</a:t>
            </a:r>
            <a:r>
              <a:rPr lang="en-US" sz="3200">
                <a:solidFill>
                  <a:schemeClr val="tx1"/>
                </a:solidFill>
                <a:latin typeface="Times New Roman" panose="02020603050405020304" pitchFamily="18" charset="0"/>
                <a:cs typeface="Times New Roman" panose="02020603050405020304" pitchFamily="18" charset="0"/>
              </a:rPr>
              <a:t> ở vòng lặp thứ 3.</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Thông báo “Tìm thấy”</a:t>
            </a:r>
            <a:r>
              <a:rPr lang="en-US" sz="3200">
                <a:solidFill>
                  <a:schemeClr val="tx1"/>
                </a:solidFill>
                <a:latin typeface="Times New Roman" panose="02020603050405020304" pitchFamily="18" charset="0"/>
                <a:cs typeface="Times New Roman" panose="02020603050405020304" pitchFamily="18" charset="0"/>
              </a:rPr>
              <a:t> ở vòng lặp thứ 2.</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Thông báo “Tìm thấy” sau khi tìm hết danh sách.</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92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819165" y="781289"/>
            <a:ext cx="9991835"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en-US" sz="3200">
                <a:solidFill>
                  <a:schemeClr val="accent2"/>
                </a:solidFill>
                <a:latin typeface="Times New Roman" panose="02020603050405020304" pitchFamily="18" charset="0"/>
                <a:cs typeface="Times New Roman" panose="02020603050405020304" pitchFamily="18" charset="0"/>
              </a:rPr>
              <a:t>Thực hiện thuật toán tìm kiếm nhị phân để tìm số 10 trong danh sách [2, 4 ,6, 8, 10, 12]. Đầu ra của thuật toán là?</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56375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562581"/>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Thu hẹp danh sách tìm kiếm chỉ còn một nửa.</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Danh sách sẽ được sắp xếp lại.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Các phần tử trong danh sách sẽ giảm một nửa.</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Đáp án khác.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57465"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Tại mỗi bước lặp, thuật toán tìm kiếm nhị phân sẽ:</a:t>
            </a:r>
          </a:p>
        </p:txBody>
      </p:sp>
    </p:spTree>
    <p:extLst>
      <p:ext uri="{BB962C8B-B14F-4D97-AF65-F5344CB8AC3E}">
        <p14:creationId xmlns:p14="http://schemas.microsoft.com/office/powerpoint/2010/main" val="249749502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2</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3</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5</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508874"/>
            <a:ext cx="9657465"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tìm kiếm nhị phân cần thực hiện bao nhiêu bước để thông báo không tìm thấy số 10 trong danh sách [2, 5, 8, 11, 14, 17]</a:t>
            </a:r>
            <a:r>
              <a:rPr lang="en-US" sz="3200">
                <a:solidFill>
                  <a:schemeClr val="accent2"/>
                </a:solidFill>
                <a:latin typeface="Times New Roman" panose="02020603050405020304" pitchFamily="18" charset="0"/>
                <a:cs typeface="Times New Roman" panose="02020603050405020304" pitchFamily="18" charset="0"/>
              </a:rPr>
              <a:t>?</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16954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Đã được hoán đổi.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Đã được sắp xếp.</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Đã được chỉnh sửa.</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57465"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tìm kiếm nhị phân thực hiện trên danh sách nào?</a:t>
            </a:r>
          </a:p>
        </p:txBody>
      </p:sp>
    </p:spTree>
    <p:extLst>
      <p:ext uri="{BB962C8B-B14F-4D97-AF65-F5344CB8AC3E}">
        <p14:creationId xmlns:p14="http://schemas.microsoft.com/office/powerpoint/2010/main" val="324143304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Nửa </a:t>
            </a:r>
            <a:r>
              <a:rPr lang="en-US" sz="3200">
                <a:solidFill>
                  <a:schemeClr val="tx1"/>
                </a:solidFill>
                <a:latin typeface="Times New Roman" panose="02020603050405020304" pitchFamily="18" charset="0"/>
                <a:cs typeface="Times New Roman" panose="02020603050405020304" pitchFamily="18" charset="0"/>
              </a:rPr>
              <a:t>trước</a:t>
            </a:r>
            <a:r>
              <a:rPr lang="vi-VN" sz="3200">
                <a:solidFill>
                  <a:schemeClr val="tx1"/>
                </a:solidFill>
                <a:latin typeface="Times New Roman" panose="02020603050405020304" pitchFamily="18" charset="0"/>
                <a:cs typeface="Times New Roman" panose="02020603050405020304" pitchFamily="18" charset="0"/>
              </a:rPr>
              <a:t> danh sách.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Nửa </a:t>
            </a:r>
            <a:r>
              <a:rPr lang="en-US" sz="3200">
                <a:solidFill>
                  <a:schemeClr val="tx1"/>
                </a:solidFill>
                <a:latin typeface="Times New Roman" panose="02020603050405020304" pitchFamily="18" charset="0"/>
                <a:cs typeface="Times New Roman" panose="02020603050405020304" pitchFamily="18" charset="0"/>
              </a:rPr>
              <a:t>sau</a:t>
            </a:r>
            <a:r>
              <a:rPr lang="vi-VN" sz="3200">
                <a:solidFill>
                  <a:schemeClr val="tx1"/>
                </a:solidFill>
                <a:latin typeface="Times New Roman" panose="02020603050405020304" pitchFamily="18" charset="0"/>
                <a:cs typeface="Times New Roman" panose="02020603050405020304" pitchFamily="18" charset="0"/>
              </a:rPr>
              <a:t> danh sách.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Toàn bộ danh sách.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Đáp án khác.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136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57465"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thuật toán tìm kiếm nhị phân thì vùng tìm kiếm lúc ban đầu là gì?</a:t>
            </a:r>
          </a:p>
        </p:txBody>
      </p:sp>
    </p:spTree>
    <p:extLst>
      <p:ext uri="{BB962C8B-B14F-4D97-AF65-F5344CB8AC3E}">
        <p14:creationId xmlns:p14="http://schemas.microsoft.com/office/powerpoint/2010/main" val="47653437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Tiếp tục tìm kiếm và không bao giờ kết thúc</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Thông báo Tìm thấy và tiến tiếp xem còn phần tử nào khác nữa không.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Thông báo Tìm thấy và kết thúc</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Thông báo "Không tìm thấy và kết thúc“.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7594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57465"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Điều gì xảy ra khi thuật toán tìm kiếm nhị phần không tìm thấy giá trị cần t</a:t>
            </a:r>
            <a:r>
              <a:rPr lang="en-US" sz="3200">
                <a:solidFill>
                  <a:schemeClr val="accent2"/>
                </a:solidFill>
                <a:latin typeface="Times New Roman" panose="02020603050405020304" pitchFamily="18" charset="0"/>
                <a:cs typeface="Times New Roman" panose="02020603050405020304" pitchFamily="18" charset="0"/>
              </a:rPr>
              <a:t>ì</a:t>
            </a:r>
            <a:r>
              <a:rPr lang="vi-VN" sz="3200">
                <a:solidFill>
                  <a:schemeClr val="accent2"/>
                </a:solidFill>
                <a:latin typeface="Times New Roman" panose="02020603050405020304" pitchFamily="18" charset="0"/>
                <a:cs typeface="Times New Roman" panose="02020603050405020304" pitchFamily="18" charset="0"/>
              </a:rPr>
              <a:t>m trong danh sách</a:t>
            </a:r>
            <a:r>
              <a:rPr lang="en-US" sz="3200">
                <a:solidFill>
                  <a:schemeClr val="accent2"/>
                </a:solidFill>
                <a:latin typeface="Times New Roman" panose="02020603050405020304" pitchFamily="18" charset="0"/>
                <a:cs typeface="Times New Roman" panose="02020603050405020304" pitchFamily="18" charset="0"/>
              </a:rPr>
              <a:t>?</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744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Giúp tìm kiếm chính xác hơn.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Giúp tìm kiếm nhanh hơn.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Giúp tìm kiếm đầy đủ hơn.</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57465"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Lợi ích của việc sắp xếp trong tìm kiếm là?</a:t>
            </a:r>
          </a:p>
        </p:txBody>
      </p:sp>
    </p:spTree>
    <p:extLst>
      <p:ext uri="{BB962C8B-B14F-4D97-AF65-F5344CB8AC3E}">
        <p14:creationId xmlns:p14="http://schemas.microsoft.com/office/powerpoint/2010/main" val="8314499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083356"/>
            <a:ext cx="9817032"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a:solidFill>
                  <a:schemeClr val="tx1"/>
                </a:solidFill>
                <a:latin typeface="Times New Roman" panose="02020603050405020304" pitchFamily="18" charset="0"/>
                <a:cs typeface="Times New Roman" panose="02020603050405020304" pitchFamily="18" charset="0"/>
              </a:rPr>
              <a:t>T</a:t>
            </a:r>
            <a:r>
              <a:rPr lang="en-US" sz="3000">
                <a:solidFill>
                  <a:schemeClr val="tx1"/>
                </a:solidFill>
                <a:latin typeface="Times New Roman" panose="02020603050405020304" pitchFamily="18" charset="0"/>
                <a:cs typeface="Times New Roman" panose="02020603050405020304" pitchFamily="18" charset="0"/>
              </a:rPr>
              <a:t>ì</a:t>
            </a:r>
            <a:r>
              <a:rPr lang="vi-VN" sz="3000">
                <a:solidFill>
                  <a:schemeClr val="tx1"/>
                </a:solidFill>
                <a:latin typeface="Times New Roman" panose="02020603050405020304" pitchFamily="18" charset="0"/>
                <a:cs typeface="Times New Roman" panose="02020603050405020304" pitchFamily="18" charset="0"/>
              </a:rPr>
              <a:t>m trên danh sách đã sắp xếp, bắt đầu từ đầu danh sách, ch</a:t>
            </a:r>
            <a:r>
              <a:rPr lang="en-US" sz="3000">
                <a:solidFill>
                  <a:schemeClr val="tx1"/>
                </a:solidFill>
                <a:latin typeface="Times New Roman" panose="02020603050405020304" pitchFamily="18" charset="0"/>
                <a:cs typeface="Times New Roman" panose="02020603050405020304" pitchFamily="18" charset="0"/>
              </a:rPr>
              <a:t>ừ</a:t>
            </a:r>
            <a:r>
              <a:rPr lang="vi-VN" sz="3000">
                <a:solidFill>
                  <a:schemeClr val="tx1"/>
                </a:solidFill>
                <a:latin typeface="Times New Roman" panose="02020603050405020304" pitchFamily="18" charset="0"/>
                <a:cs typeface="Times New Roman" panose="02020603050405020304" pitchFamily="18" charset="0"/>
              </a:rPr>
              <a:t>ng nào chưa tìm thấy hoặc chưa tìm hết thị còn tìm tiếp.</a:t>
            </a:r>
            <a:endParaRPr lang="en-US" sz="30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83555"/>
            <a:ext cx="9657466"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a:solidFill>
                  <a:schemeClr val="tx1"/>
                </a:solidFill>
                <a:latin typeface="Times New Roman" panose="02020603050405020304" pitchFamily="18" charset="0"/>
                <a:cs typeface="Times New Roman" panose="02020603050405020304" pitchFamily="18" charset="0"/>
              </a:rPr>
              <a:t>Tìm trên danh sách đã sắp xếp, bắt đầu từ giữa danh sách, chừng nào chưa tìm thấy hoặc chưa tìm hết thì còn tìm tiếp.</a:t>
            </a:r>
            <a:endParaRPr lang="en-US" sz="30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426555"/>
            <a:ext cx="9657466"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a:solidFill>
                  <a:schemeClr val="tx1"/>
                </a:solidFill>
                <a:latin typeface="Times New Roman" panose="02020603050405020304" pitchFamily="18" charset="0"/>
                <a:cs typeface="Times New Roman" panose="02020603050405020304" pitchFamily="18" charset="0"/>
              </a:rPr>
              <a:t>Tìm trên danh sách bất kì, bắt đầu từ giữa danh sách, chừng nào chưa tìm thấy hoặc chưa t</a:t>
            </a:r>
            <a:r>
              <a:rPr lang="en-US" sz="3000">
                <a:solidFill>
                  <a:schemeClr val="tx1"/>
                </a:solidFill>
                <a:latin typeface="Times New Roman" panose="02020603050405020304" pitchFamily="18" charset="0"/>
                <a:cs typeface="Times New Roman" panose="02020603050405020304" pitchFamily="18" charset="0"/>
              </a:rPr>
              <a:t>ì</a:t>
            </a:r>
            <a:r>
              <a:rPr lang="vi-VN" sz="3000">
                <a:solidFill>
                  <a:schemeClr val="tx1"/>
                </a:solidFill>
                <a:latin typeface="Times New Roman" panose="02020603050405020304" pitchFamily="18" charset="0"/>
                <a:cs typeface="Times New Roman" panose="02020603050405020304" pitchFamily="18" charset="0"/>
              </a:rPr>
              <a:t>m hết thì còn t</a:t>
            </a:r>
            <a:r>
              <a:rPr lang="en-US" sz="3000">
                <a:solidFill>
                  <a:schemeClr val="tx1"/>
                </a:solidFill>
                <a:latin typeface="Times New Roman" panose="02020603050405020304" pitchFamily="18" charset="0"/>
                <a:cs typeface="Times New Roman" panose="02020603050405020304" pitchFamily="18" charset="0"/>
              </a:rPr>
              <a:t>ì</a:t>
            </a:r>
            <a:r>
              <a:rPr lang="vi-VN" sz="3000">
                <a:solidFill>
                  <a:schemeClr val="tx1"/>
                </a:solidFill>
                <a:latin typeface="Times New Roman" panose="02020603050405020304" pitchFamily="18" charset="0"/>
                <a:cs typeface="Times New Roman" panose="02020603050405020304" pitchFamily="18" charset="0"/>
              </a:rPr>
              <a:t>m tiếp.</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1" y="5569556"/>
            <a:ext cx="9657465"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a:solidFill>
                  <a:schemeClr val="tx1"/>
                </a:solidFill>
                <a:latin typeface="Times New Roman" panose="02020603050405020304" pitchFamily="18" charset="0"/>
                <a:cs typeface="Times New Roman" panose="02020603050405020304" pitchFamily="18" charset="0"/>
              </a:rPr>
              <a:t>Tiến trên danh sách bất kì, bắt đầu từ đầu danh sách, ch</a:t>
            </a:r>
            <a:r>
              <a:rPr lang="en-US" sz="3000">
                <a:solidFill>
                  <a:schemeClr val="tx1"/>
                </a:solidFill>
                <a:latin typeface="Times New Roman" panose="02020603050405020304" pitchFamily="18" charset="0"/>
                <a:cs typeface="Times New Roman" panose="02020603050405020304" pitchFamily="18" charset="0"/>
              </a:rPr>
              <a:t>ừ</a:t>
            </a:r>
            <a:r>
              <a:rPr lang="vi-VN" sz="3000">
                <a:solidFill>
                  <a:schemeClr val="tx1"/>
                </a:solidFill>
                <a:latin typeface="Times New Roman" panose="02020603050405020304" pitchFamily="18" charset="0"/>
                <a:cs typeface="Times New Roman" panose="02020603050405020304" pitchFamily="18" charset="0"/>
              </a:rPr>
              <a:t>ng nào chưa tìm thấy hoặc chưa t</a:t>
            </a:r>
            <a:r>
              <a:rPr lang="en-US" sz="3000">
                <a:solidFill>
                  <a:schemeClr val="tx1"/>
                </a:solidFill>
                <a:latin typeface="Times New Roman" panose="02020603050405020304" pitchFamily="18" charset="0"/>
                <a:cs typeface="Times New Roman" panose="02020603050405020304" pitchFamily="18" charset="0"/>
              </a:rPr>
              <a:t>ì</a:t>
            </a:r>
            <a:r>
              <a:rPr lang="vi-VN" sz="3000">
                <a:solidFill>
                  <a:schemeClr val="tx1"/>
                </a:solidFill>
                <a:latin typeface="Times New Roman" panose="02020603050405020304" pitchFamily="18" charset="0"/>
                <a:cs typeface="Times New Roman" panose="02020603050405020304" pitchFamily="18" charset="0"/>
              </a:rPr>
              <a:t>m hết thì còn tìm tiếp</a:t>
            </a:r>
            <a:r>
              <a:rPr lang="en-US" sz="3000">
                <a:solidFill>
                  <a:schemeClr val="tx1"/>
                </a:solidFill>
                <a:latin typeface="Times New Roman" panose="02020603050405020304" pitchFamily="18" charset="0"/>
                <a:cs typeface="Times New Roman" panose="02020603050405020304" pitchFamily="18" charset="0"/>
              </a:rPr>
              <a:t>.</a:t>
            </a:r>
            <a:endParaRPr lang="pt-BR" sz="30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57465"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Chọn câu diễn đạt đúng hoạt động của thuật toán tìm kiếm nhị phân</a:t>
            </a:r>
            <a:r>
              <a:rPr lang="en-US" sz="3200">
                <a:solidFill>
                  <a:schemeClr val="accent2"/>
                </a:solidFill>
                <a:latin typeface="Times New Roman" panose="02020603050405020304" pitchFamily="18" charset="0"/>
                <a:cs typeface="Times New Roman" panose="02020603050405020304" pitchFamily="18" charset="0"/>
              </a:rPr>
              <a:t>?</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67767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Tìm trong nửa đầu của danh sách.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Tìm trong nửa sau của danh sách.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Dừng lại.</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Tìm trong nửa đầu hoặc nửa sau của danh sách.</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57465"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Khi so sánh giá trị cần tìm với giá trị của vị trí giữa, nếu giá trị cần tìm nhỏ hơn giá trị giữa thì:</a:t>
            </a:r>
          </a:p>
        </p:txBody>
      </p:sp>
    </p:spTree>
    <p:extLst>
      <p:ext uri="{BB962C8B-B14F-4D97-AF65-F5344CB8AC3E}">
        <p14:creationId xmlns:p14="http://schemas.microsoft.com/office/powerpoint/2010/main" val="350330232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Chưa tìm thấy phần tử cần tìm.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Chưa hết danh sách.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Chưa tìm thấy phần tử cần tìm hoặc chưa hết danh sách.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Chưa tìm thấy phần tử cần tìm và chưa hết danh sách.</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3550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57465"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Điều kiện lặp của thuật toán tìm kiếm nhị phân là gì?</a:t>
            </a:r>
          </a:p>
        </p:txBody>
      </p:sp>
    </p:spTree>
    <p:extLst>
      <p:ext uri="{BB962C8B-B14F-4D97-AF65-F5344CB8AC3E}">
        <p14:creationId xmlns:p14="http://schemas.microsoft.com/office/powerpoint/2010/main" val="192597432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Tìm một số trong một danh sách.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Tìm một từ tiếng anh trong quyển từ điển.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Tìm tên một bài học trong quyển sách.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Tìm tên một nước trong danh sách.</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5715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57465"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Sử dụng thuật toán tìm kiếm nhị phân sẽ phù hợp trong trường hợp nào dưới đây?</a:t>
            </a:r>
          </a:p>
        </p:txBody>
      </p:sp>
    </p:spTree>
    <p:extLst>
      <p:ext uri="{BB962C8B-B14F-4D97-AF65-F5344CB8AC3E}">
        <p14:creationId xmlns:p14="http://schemas.microsoft.com/office/powerpoint/2010/main" val="370571231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533400" y="1925642"/>
            <a:ext cx="11125200" cy="315046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4000" dirty="0">
                <a:solidFill>
                  <a:srgbClr val="000000"/>
                </a:solidFill>
                <a:latin typeface="Times New Roman" panose="02020603050405020304" pitchFamily="18" charset="0"/>
                <a:cs typeface="Times New Roman" panose="02020603050405020304" pitchFamily="18" charset="0"/>
              </a:rPr>
              <a:t>Việc kinh doanh mở rộng, số lượng khách hàng của cửa hàng bán giống cây trồng nhà An lên đến hàng trăm người. Việc tìm kiếm tên khách hàng trong danh sách thật khó khăn. Em có gợi ý gì cho bạn An để việc tìm kiếm được dễ dàng hơn không?</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3"/>
          <a:stretch>
            <a:fillRect/>
          </a:stretch>
        </p:blipFill>
        <p:spPr>
          <a:xfrm>
            <a:off x="5351859" y="1183949"/>
            <a:ext cx="744141" cy="741693"/>
          </a:xfrm>
          <a:prstGeom prst="rect">
            <a:avLst/>
          </a:prstGeom>
        </p:spPr>
      </p:pic>
      <p:pic>
        <p:nvPicPr>
          <p:cNvPr id="4" name="图片 14">
            <a:extLst>
              <a:ext uri="{FF2B5EF4-FFF2-40B4-BE49-F238E27FC236}">
                <a16:creationId xmlns:a16="http://schemas.microsoft.com/office/drawing/2014/main" id="{D358C577-62E8-7F20-03EF-0D6D368F56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5410200"/>
            <a:ext cx="5761035" cy="1466146"/>
          </a:xfrm>
          <a:prstGeom prst="rect">
            <a:avLst/>
          </a:prstGeom>
        </p:spPr>
      </p:pic>
      <p:pic>
        <p:nvPicPr>
          <p:cNvPr id="5" name="图片 1">
            <a:extLst>
              <a:ext uri="{FF2B5EF4-FFF2-40B4-BE49-F238E27FC236}">
                <a16:creationId xmlns:a16="http://schemas.microsoft.com/office/drawing/2014/main" id="{3A5EBEBB-5C91-CF04-647F-98DCC5FE39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a:off x="10058400" y="5020191"/>
            <a:ext cx="1828800" cy="1837809"/>
          </a:xfrm>
          <a:prstGeom prst="rect">
            <a:avLst/>
          </a:prstGeom>
        </p:spPr>
      </p:pic>
      <p:pic>
        <p:nvPicPr>
          <p:cNvPr id="6" name="Picture 5" descr="A picture containing text">
            <a:extLst>
              <a:ext uri="{FF2B5EF4-FFF2-40B4-BE49-F238E27FC236}">
                <a16:creationId xmlns:a16="http://schemas.microsoft.com/office/drawing/2014/main" id="{67A3EFFE-25F4-69AE-8709-F134611D19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34966" y="5166672"/>
            <a:ext cx="2255833" cy="1594035"/>
          </a:xfrm>
          <a:prstGeom prst="rect">
            <a:avLst/>
          </a:prstGeom>
        </p:spPr>
      </p:pic>
    </p:spTree>
    <p:extLst>
      <p:ext uri="{BB962C8B-B14F-4D97-AF65-F5344CB8AC3E}">
        <p14:creationId xmlns:p14="http://schemas.microsoft.com/office/powerpoint/2010/main" val="2866140346"/>
      </p:ext>
    </p:extLst>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3</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508874"/>
            <a:ext cx="9657465"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tìm kiếm nhị phân cần bao nhiêu bước để tìm thấy “Mai” trong danh sách [Hoa", "Lan”, ”Ly”, ”Mai”, ”Phong”, ”Vi”]?</a:t>
            </a:r>
          </a:p>
        </p:txBody>
      </p:sp>
    </p:spTree>
    <p:extLst>
      <p:ext uri="{BB962C8B-B14F-4D97-AF65-F5344CB8AC3E}">
        <p14:creationId xmlns:p14="http://schemas.microsoft.com/office/powerpoint/2010/main" val="55638155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3</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3017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508874"/>
            <a:ext cx="9657465"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tìm kiếm nhị phân cần thực hiện bao nhiêu bước lặp để thông báo không tìm thấy số 15 trong danh sách [3, 5, 7, 11, 12, 25]?</a:t>
            </a:r>
          </a:p>
        </p:txBody>
      </p:sp>
    </p:spTree>
    <p:extLst>
      <p:ext uri="{BB962C8B-B14F-4D97-AF65-F5344CB8AC3E}">
        <p14:creationId xmlns:p14="http://schemas.microsoft.com/office/powerpoint/2010/main" val="22596087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Tìm kiếm dựa vào cây tìm kiếm.</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Tìm kiếm từ đầu đến cuối dãy.</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222244"/>
            <a:ext cx="9657466" cy="15106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800">
                <a:solidFill>
                  <a:schemeClr val="tx1"/>
                </a:solidFill>
                <a:latin typeface="Times New Roman" panose="02020603050405020304" pitchFamily="18" charset="0"/>
                <a:cs typeface="Times New Roman" panose="02020603050405020304" pitchFamily="18" charset="0"/>
              </a:rPr>
              <a:t>Tại mỗi bước tiến hành so sánh X với phần tử giữa của dãy. Dựa vào bước so sánh này quyết định tìm kiếm ở nửa </a:t>
            </a:r>
            <a:r>
              <a:rPr lang="en-US" sz="2800">
                <a:solidFill>
                  <a:schemeClr val="tx1"/>
                </a:solidFill>
                <a:latin typeface="Times New Roman" panose="02020603050405020304" pitchFamily="18" charset="0"/>
                <a:cs typeface="Times New Roman" panose="02020603050405020304" pitchFamily="18" charset="0"/>
              </a:rPr>
              <a:t>trước</a:t>
            </a:r>
            <a:r>
              <a:rPr lang="vi-VN" sz="2800">
                <a:solidFill>
                  <a:schemeClr val="tx1"/>
                </a:solidFill>
                <a:latin typeface="Times New Roman" panose="02020603050405020304" pitchFamily="18" charset="0"/>
                <a:cs typeface="Times New Roman" panose="02020603050405020304" pitchFamily="18" charset="0"/>
              </a:rPr>
              <a:t> hay ở nửa sau của danh sách.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10769" y="5611702"/>
            <a:ext cx="8107029"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So sánh X lần lượt với các phần tử a1, a2, …, an.</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34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57465"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Tư tưởng của thuật toán tìm kiếm nhị phân là gì?</a:t>
            </a:r>
          </a:p>
        </p:txBody>
      </p:sp>
    </p:spTree>
    <p:extLst>
      <p:ext uri="{BB962C8B-B14F-4D97-AF65-F5344CB8AC3E}">
        <p14:creationId xmlns:p14="http://schemas.microsoft.com/office/powerpoint/2010/main" val="251155634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664918"/>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764077"/>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3</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1212295"/>
            <a:ext cx="10654761" cy="228147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tìm kiếm nhị phân cần bao nhiêu bước để tìm thấy Thailand trong danh sách tên các nước sau:</a:t>
            </a:r>
          </a:p>
          <a:p>
            <a:pPr algn="just" defTabSz="342900"/>
            <a:r>
              <a:rPr lang="vi-VN" sz="3200">
                <a:solidFill>
                  <a:schemeClr val="accent2"/>
                </a:solidFill>
                <a:latin typeface="Times New Roman" panose="02020603050405020304" pitchFamily="18" charset="0"/>
                <a:cs typeface="Times New Roman" panose="02020603050405020304" pitchFamily="18" charset="0"/>
              </a:rPr>
              <a:t>Brunei, Campodia, Laos, Myanmar, Singpore, Thailand, Vietnam</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6702" y="437110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66657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C35BA4-CFD2-9BB7-E7A3-1C5421D1AB97}"/>
              </a:ext>
            </a:extLst>
          </p:cNvPr>
          <p:cNvGraphicFramePr>
            <a:graphicFrameLocks noGrp="1"/>
          </p:cNvGraphicFramePr>
          <p:nvPr>
            <p:extLst>
              <p:ext uri="{D42A27DB-BD31-4B8C-83A1-F6EECF244321}">
                <p14:modId xmlns:p14="http://schemas.microsoft.com/office/powerpoint/2010/main" val="2455810066"/>
              </p:ext>
            </p:extLst>
          </p:nvPr>
        </p:nvGraphicFramePr>
        <p:xfrm>
          <a:off x="495300" y="228600"/>
          <a:ext cx="11201400" cy="6400800"/>
        </p:xfrm>
        <a:graphic>
          <a:graphicData uri="http://schemas.openxmlformats.org/drawingml/2006/table">
            <a:tbl>
              <a:tblPr firstRow="1" bandRow="1">
                <a:tableStyleId>{F5AB1C69-6EDB-4FF4-983F-18BD219EF322}</a:tableStyleId>
              </a:tblPr>
              <a:tblGrid>
                <a:gridCol w="8572500">
                  <a:extLst>
                    <a:ext uri="{9D8B030D-6E8A-4147-A177-3AD203B41FA5}">
                      <a16:colId xmlns:a16="http://schemas.microsoft.com/office/drawing/2014/main" val="965410421"/>
                    </a:ext>
                  </a:extLst>
                </a:gridCol>
                <a:gridCol w="2628900">
                  <a:extLst>
                    <a:ext uri="{9D8B030D-6E8A-4147-A177-3AD203B41FA5}">
                      <a16:colId xmlns:a16="http://schemas.microsoft.com/office/drawing/2014/main" val="2017416244"/>
                    </a:ext>
                  </a:extLst>
                </a:gridCol>
              </a:tblGrid>
              <a:tr h="370840">
                <a:tc gridSpan="2">
                  <a:txBody>
                    <a:bodyPr/>
                    <a:lstStyle/>
                    <a:p>
                      <a:pPr algn="just"/>
                      <a:r>
                        <a:rPr lang="vi-VN" sz="2800" b="0">
                          <a:solidFill>
                            <a:schemeClr val="tx1"/>
                          </a:solidFill>
                          <a:latin typeface="Times New Roman" panose="02020603050405020304" pitchFamily="18" charset="0"/>
                          <a:cs typeface="Times New Roman" panose="02020603050405020304" pitchFamily="18" charset="0"/>
                        </a:rPr>
                        <a:t>Em hãy điền các cụm từ: giá trị cần tìm xuất hiện ở vị trí giữa, nửa sau, “Không tìm thấy”, nửa trước vào chỗ chấm (...) được đánh số trong các câu sau để được mô tả chính xác về thuật toán tìm kiếm nhị phân.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1980268"/>
                  </a:ext>
                </a:extLst>
              </a:tr>
              <a:tr h="370840">
                <a:tc rowSpan="5">
                  <a:txBody>
                    <a:bodyPr/>
                    <a:lstStyle/>
                    <a:p>
                      <a:pPr algn="just"/>
                      <a:r>
                        <a:rPr lang="en-US" sz="2800" b="0">
                          <a:solidFill>
                            <a:schemeClr val="tx1"/>
                          </a:solidFill>
                          <a:latin typeface="Times New Roman" panose="02020603050405020304" pitchFamily="18" charset="0"/>
                          <a:cs typeface="Times New Roman" panose="02020603050405020304" pitchFamily="18" charset="0"/>
                        </a:rPr>
                        <a:t>-</a:t>
                      </a:r>
                      <a:r>
                        <a:rPr lang="vi-VN" sz="2800" b="0">
                          <a:solidFill>
                            <a:schemeClr val="tx1"/>
                          </a:solidFill>
                          <a:latin typeface="Times New Roman" panose="02020603050405020304" pitchFamily="18" charset="0"/>
                          <a:cs typeface="Times New Roman" panose="02020603050405020304" pitchFamily="18" charset="0"/>
                        </a:rPr>
                        <a:t>B1: Nếu vùng tìm kiếm không có phần tử nào thì kết luận .... (1)..... và thuật toán kết thúc.</a:t>
                      </a:r>
                    </a:p>
                    <a:p>
                      <a:pPr algn="just"/>
                      <a:r>
                        <a:rPr lang="en-US" sz="2700" b="0">
                          <a:solidFill>
                            <a:schemeClr val="tx1"/>
                          </a:solidFill>
                          <a:latin typeface="Times New Roman" panose="02020603050405020304" pitchFamily="18" charset="0"/>
                          <a:cs typeface="Times New Roman" panose="02020603050405020304" pitchFamily="18" charset="0"/>
                        </a:rPr>
                        <a:t>-</a:t>
                      </a:r>
                      <a:r>
                        <a:rPr lang="vi-VN" sz="2700" b="0">
                          <a:solidFill>
                            <a:schemeClr val="tx1"/>
                          </a:solidFill>
                          <a:latin typeface="Times New Roman" panose="02020603050405020304" pitchFamily="18" charset="0"/>
                          <a:cs typeface="Times New Roman" panose="02020603050405020304" pitchFamily="18" charset="0"/>
                        </a:rPr>
                        <a:t>B2.Xác định vị trí giữa vùng tìm kiếm. Vị trí này chia vùng tìm kiếm thành hai nửa: nửa trước và nửa sau vị trí giữa.</a:t>
                      </a:r>
                    </a:p>
                    <a:p>
                      <a:pPr algn="just"/>
                      <a:r>
                        <a:rPr lang="en-US" sz="2800" b="0">
                          <a:solidFill>
                            <a:schemeClr val="tx1"/>
                          </a:solidFill>
                          <a:latin typeface="Times New Roman" panose="02020603050405020304" pitchFamily="18" charset="0"/>
                          <a:cs typeface="Times New Roman" panose="02020603050405020304" pitchFamily="18" charset="0"/>
                        </a:rPr>
                        <a:t>-</a:t>
                      </a:r>
                      <a:r>
                        <a:rPr lang="vi-VN" sz="2800" b="0">
                          <a:solidFill>
                            <a:schemeClr val="tx1"/>
                          </a:solidFill>
                          <a:latin typeface="Times New Roman" panose="02020603050405020304" pitchFamily="18" charset="0"/>
                          <a:cs typeface="Times New Roman" panose="02020603050405020304" pitchFamily="18" charset="0"/>
                        </a:rPr>
                        <a:t>B3. Nếu giá trị cần tìm bằng giá trị của vị trí giữa thì kết luận .....(2)...... và thuật toán kết thúc. </a:t>
                      </a:r>
                    </a:p>
                    <a:p>
                      <a:pPr algn="just"/>
                      <a:r>
                        <a:rPr lang="en-US" sz="2600" b="0">
                          <a:solidFill>
                            <a:schemeClr val="tx1"/>
                          </a:solidFill>
                          <a:latin typeface="Times New Roman" panose="02020603050405020304" pitchFamily="18" charset="0"/>
                          <a:cs typeface="Times New Roman" panose="02020603050405020304" pitchFamily="18" charset="0"/>
                        </a:rPr>
                        <a:t>-</a:t>
                      </a:r>
                      <a:r>
                        <a:rPr lang="vi-VN" sz="2600" b="0">
                          <a:solidFill>
                            <a:schemeClr val="tx1"/>
                          </a:solidFill>
                          <a:latin typeface="Times New Roman" panose="02020603050405020304" pitchFamily="18" charset="0"/>
                          <a:cs typeface="Times New Roman" panose="02020603050405020304" pitchFamily="18" charset="0"/>
                        </a:rPr>
                        <a:t>B4. Nếu giá trị cần tìm nhỏ hơn giá trị của vị trí giữa thì vùng tìm kiếm mới được thu hẹp lại, chỉ còn...(3)... của dãy. Ngược lại (nếu giá trị cần tìm lớn hơn giá trị của vị trí giữa) thì vùng tìm kiếm mới được thu hẹp lại, chỉ còn ... (4)... của dãy.</a:t>
                      </a:r>
                    </a:p>
                    <a:p>
                      <a:pPr algn="just"/>
                      <a:r>
                        <a:rPr lang="en-US" sz="2700" b="0">
                          <a:solidFill>
                            <a:schemeClr val="tx1"/>
                          </a:solidFill>
                          <a:latin typeface="Times New Roman" panose="02020603050405020304" pitchFamily="18" charset="0"/>
                          <a:cs typeface="Times New Roman" panose="02020603050405020304" pitchFamily="18" charset="0"/>
                        </a:rPr>
                        <a:t>-</a:t>
                      </a:r>
                      <a:r>
                        <a:rPr lang="vi-VN" sz="2700" b="0">
                          <a:solidFill>
                            <a:schemeClr val="tx1"/>
                          </a:solidFill>
                          <a:latin typeface="Times New Roman" panose="02020603050405020304" pitchFamily="18" charset="0"/>
                          <a:cs typeface="Times New Roman" panose="02020603050405020304" pitchFamily="18" charset="0"/>
                        </a:rPr>
                        <a:t>B5. Lặp lại từ B1 đến B5 cho đến vùng tìm kiếm không khi còn phần tử nào (B1) hoặc tìm thấy giá trị cần tìm (B3).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1- “Không tìm thấy”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7120287"/>
                  </a:ext>
                </a:extLst>
              </a:tr>
              <a:tr h="370840">
                <a:tc vMerge="1">
                  <a:txBody>
                    <a:bodyPr/>
                    <a:lstStyle/>
                    <a:p>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2- giá trị cần tìm xuất hiện ở vị trí giữa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882620"/>
                  </a:ext>
                </a:extLst>
              </a:tr>
              <a:tr h="370840">
                <a:tc vMerge="1">
                  <a:txBody>
                    <a:bodyPr/>
                    <a:lstStyle/>
                    <a:p>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3- </a:t>
                      </a:r>
                      <a:r>
                        <a:rPr lang="vi-VN" sz="3200" b="0">
                          <a:solidFill>
                            <a:schemeClr val="tx1"/>
                          </a:solidFill>
                          <a:latin typeface="Times New Roman" panose="02020603050405020304" pitchFamily="18" charset="0"/>
                          <a:cs typeface="Times New Roman" panose="02020603050405020304" pitchFamily="18" charset="0"/>
                        </a:rPr>
                        <a:t>nửa trước</a:t>
                      </a: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6612833"/>
                  </a:ext>
                </a:extLst>
              </a:tr>
              <a:tr h="370840">
                <a:tc vMerge="1">
                  <a:txBody>
                    <a:bodyPr/>
                    <a:lstStyle/>
                    <a:p>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4- nửa sau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6715754"/>
                  </a:ext>
                </a:extLst>
              </a:tr>
              <a:tr h="370840">
                <a:tc vMerge="1">
                  <a:txBody>
                    <a:bodyPr/>
                    <a:lstStyle/>
                    <a:p>
                      <a:pPr algn="just"/>
                      <a:endParaRPr lang="vi-VN" sz="3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4560699"/>
                  </a:ext>
                </a:extLst>
              </a:tr>
            </a:tbl>
          </a:graphicData>
        </a:graphic>
      </p:graphicFrame>
      <p:sp>
        <p:nvSpPr>
          <p:cNvPr id="3" name="Rectangle 2">
            <a:extLst>
              <a:ext uri="{FF2B5EF4-FFF2-40B4-BE49-F238E27FC236}">
                <a16:creationId xmlns:a16="http://schemas.microsoft.com/office/drawing/2014/main" id="{5D044A10-26FA-1D12-3197-EC7766D010AC}"/>
              </a:ext>
            </a:extLst>
          </p:cNvPr>
          <p:cNvSpPr/>
          <p:nvPr/>
        </p:nvSpPr>
        <p:spPr>
          <a:xfrm>
            <a:off x="9144000" y="1676400"/>
            <a:ext cx="2460734" cy="990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B365F584-ADD4-E530-AB47-C7172FAEA000}"/>
              </a:ext>
            </a:extLst>
          </p:cNvPr>
          <p:cNvSpPr/>
          <p:nvPr/>
        </p:nvSpPr>
        <p:spPr>
          <a:xfrm>
            <a:off x="9144000" y="2743199"/>
            <a:ext cx="2460734" cy="14478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FB5D16B0-022F-ACF0-3279-0A18784763BE}"/>
              </a:ext>
            </a:extLst>
          </p:cNvPr>
          <p:cNvSpPr/>
          <p:nvPr/>
        </p:nvSpPr>
        <p:spPr>
          <a:xfrm>
            <a:off x="9144000" y="4267200"/>
            <a:ext cx="2460734"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D3859B07-1AFF-9D1B-1657-3F7CF9272053}"/>
              </a:ext>
            </a:extLst>
          </p:cNvPr>
          <p:cNvSpPr/>
          <p:nvPr/>
        </p:nvSpPr>
        <p:spPr>
          <a:xfrm>
            <a:off x="9144000" y="4876800"/>
            <a:ext cx="2460734"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09840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590BA-A619-9806-5C2E-4080090B9D3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EA3BC24-34C4-519B-47F5-D33992F20206}"/>
              </a:ext>
            </a:extLst>
          </p:cNvPr>
          <p:cNvGraphicFramePr>
            <a:graphicFrameLocks noGrp="1"/>
          </p:cNvGraphicFramePr>
          <p:nvPr>
            <p:extLst>
              <p:ext uri="{D42A27DB-BD31-4B8C-83A1-F6EECF244321}">
                <p14:modId xmlns:p14="http://schemas.microsoft.com/office/powerpoint/2010/main" val="1436080498"/>
              </p:ext>
            </p:extLst>
          </p:nvPr>
        </p:nvGraphicFramePr>
        <p:xfrm>
          <a:off x="457200" y="1981200"/>
          <a:ext cx="11277600" cy="3962400"/>
        </p:xfrm>
        <a:graphic>
          <a:graphicData uri="http://schemas.openxmlformats.org/drawingml/2006/table">
            <a:tbl>
              <a:tblPr firstRow="1" bandRow="1">
                <a:tableStyleId>{F5AB1C69-6EDB-4FF4-983F-18BD219EF322}</a:tableStyleId>
              </a:tblPr>
              <a:tblGrid>
                <a:gridCol w="2362200">
                  <a:extLst>
                    <a:ext uri="{9D8B030D-6E8A-4147-A177-3AD203B41FA5}">
                      <a16:colId xmlns:a16="http://schemas.microsoft.com/office/drawing/2014/main" val="2194673973"/>
                    </a:ext>
                  </a:extLst>
                </a:gridCol>
                <a:gridCol w="7679499">
                  <a:extLst>
                    <a:ext uri="{9D8B030D-6E8A-4147-A177-3AD203B41FA5}">
                      <a16:colId xmlns:a16="http://schemas.microsoft.com/office/drawing/2014/main" val="1829491896"/>
                    </a:ext>
                  </a:extLst>
                </a:gridCol>
                <a:gridCol w="1235901">
                  <a:extLst>
                    <a:ext uri="{9D8B030D-6E8A-4147-A177-3AD203B41FA5}">
                      <a16:colId xmlns:a16="http://schemas.microsoft.com/office/drawing/2014/main" val="3860283313"/>
                    </a:ext>
                  </a:extLst>
                </a:gridCol>
              </a:tblGrid>
              <a:tr h="370840">
                <a:tc gridSpan="3">
                  <a:txBody>
                    <a:bodyPr/>
                    <a:lstStyle/>
                    <a:p>
                      <a:pPr algn="just"/>
                      <a:r>
                        <a:rPr lang="en-US" sz="3200" b="0">
                          <a:solidFill>
                            <a:schemeClr val="tx1"/>
                          </a:solidFill>
                          <a:latin typeface="Times New Roman" panose="02020603050405020304" pitchFamily="18" charset="0"/>
                          <a:cs typeface="Times New Roman" panose="02020603050405020304" pitchFamily="18" charset="0"/>
                        </a:rPr>
                        <a:t>Hãy ghép mỗi nội dung ở cột A với những nội dung phù hợp ở cột B để xác định đầu vào và đầu ra của thuật toán tìm kiếm nhị phân.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06816"/>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Ghép: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682223"/>
                  </a:ext>
                </a:extLst>
              </a:tr>
              <a:tr h="370840">
                <a:tc rowSpan="2">
                  <a:txBody>
                    <a:bodyPr/>
                    <a:lstStyle/>
                    <a:p>
                      <a:pPr algn="just"/>
                      <a:r>
                        <a:rPr lang="en-US" sz="3200" b="0">
                          <a:solidFill>
                            <a:schemeClr val="tx1"/>
                          </a:solidFill>
                          <a:latin typeface="Times New Roman" panose="02020603050405020304" pitchFamily="18" charset="0"/>
                          <a:cs typeface="Times New Roman" panose="02020603050405020304" pitchFamily="18" charset="0"/>
                        </a:rPr>
                        <a:t>1) Đầu vào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3200" b="0">
                          <a:solidFill>
                            <a:schemeClr val="tx1"/>
                          </a:solidFill>
                          <a:latin typeface="Times New Roman" panose="02020603050405020304" pitchFamily="18" charset="0"/>
                          <a:cs typeface="Times New Roman" panose="02020603050405020304" pitchFamily="18" charset="0"/>
                        </a:rPr>
                        <a:t>a) Thông báo tìm thấy và chỉ ra vị trí cần tìm.</a:t>
                      </a: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1-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537244"/>
                  </a:ext>
                </a:extLst>
              </a:tr>
              <a:tr h="370840">
                <a:tc vMerge="1">
                  <a:txBody>
                    <a:bodyPr/>
                    <a:lstStyle/>
                    <a:p>
                      <a:pPr algn="just"/>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b) Thông báo không tìm thấy.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1-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334922"/>
                  </a:ext>
                </a:extLst>
              </a:tr>
              <a:tr h="370840">
                <a:tc rowSpan="2">
                  <a:txBody>
                    <a:bodyPr/>
                    <a:lstStyle/>
                    <a:p>
                      <a:pPr algn="just"/>
                      <a:r>
                        <a:rPr lang="en-US" sz="3200" b="0">
                          <a:solidFill>
                            <a:schemeClr val="tx1"/>
                          </a:solidFill>
                          <a:latin typeface="Times New Roman" panose="02020603050405020304" pitchFamily="18" charset="0"/>
                          <a:cs typeface="Times New Roman" panose="02020603050405020304" pitchFamily="18" charset="0"/>
                        </a:rPr>
                        <a:t>2) Đầu 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 Giá trị cần tìm.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2-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685112"/>
                  </a:ext>
                </a:extLst>
              </a:tr>
              <a:tr h="370840">
                <a:tc vMerge="1">
                  <a:txBody>
                    <a:bodyPr/>
                    <a:lstStyle/>
                    <a:p>
                      <a:pPr algn="just"/>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d) Danh sách đã sắp xếp.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2-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436993"/>
                  </a:ext>
                </a:extLst>
              </a:tr>
            </a:tbl>
          </a:graphicData>
        </a:graphic>
      </p:graphicFrame>
      <p:sp>
        <p:nvSpPr>
          <p:cNvPr id="3" name="Rectangle 2">
            <a:extLst>
              <a:ext uri="{FF2B5EF4-FFF2-40B4-BE49-F238E27FC236}">
                <a16:creationId xmlns:a16="http://schemas.microsoft.com/office/drawing/2014/main" id="{C98A4B90-A068-BF10-7303-379E7BD2D889}"/>
              </a:ext>
            </a:extLst>
          </p:cNvPr>
          <p:cNvSpPr/>
          <p:nvPr/>
        </p:nvSpPr>
        <p:spPr>
          <a:xfrm>
            <a:off x="10988566" y="3733800"/>
            <a:ext cx="685800"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FD6685F2-EE47-BF6C-D6C9-2F135A9381EE}"/>
              </a:ext>
            </a:extLst>
          </p:cNvPr>
          <p:cNvSpPr/>
          <p:nvPr/>
        </p:nvSpPr>
        <p:spPr>
          <a:xfrm>
            <a:off x="10975428" y="4267200"/>
            <a:ext cx="685800"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C083E656-E34A-FBF1-AE47-0B44762C40B7}"/>
              </a:ext>
            </a:extLst>
          </p:cNvPr>
          <p:cNvSpPr/>
          <p:nvPr/>
        </p:nvSpPr>
        <p:spPr>
          <a:xfrm>
            <a:off x="10972800" y="4876800"/>
            <a:ext cx="685800"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686B5159-9BAC-C9CA-F01F-7D5CC9841942}"/>
              </a:ext>
            </a:extLst>
          </p:cNvPr>
          <p:cNvSpPr/>
          <p:nvPr/>
        </p:nvSpPr>
        <p:spPr>
          <a:xfrm>
            <a:off x="10972800" y="5463226"/>
            <a:ext cx="685800"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B594DA1F-CFCA-2F26-61E0-5BA67901828D}"/>
              </a:ext>
            </a:extLst>
          </p:cNvPr>
          <p:cNvPicPr>
            <a:picLocks noChangeAspect="1"/>
          </p:cNvPicPr>
          <p:nvPr/>
        </p:nvPicPr>
        <p:blipFill rotWithShape="1">
          <a:blip r:embed="rId2"/>
          <a:srcRect r="73103" b="6198"/>
          <a:stretch/>
        </p:blipFill>
        <p:spPr>
          <a:xfrm>
            <a:off x="373117" y="1295400"/>
            <a:ext cx="841114" cy="571813"/>
          </a:xfrm>
          <a:prstGeom prst="rect">
            <a:avLst/>
          </a:prstGeom>
        </p:spPr>
      </p:pic>
      <p:sp>
        <p:nvSpPr>
          <p:cNvPr id="10" name="TextBox 9">
            <a:extLst>
              <a:ext uri="{FF2B5EF4-FFF2-40B4-BE49-F238E27FC236}">
                <a16:creationId xmlns:a16="http://schemas.microsoft.com/office/drawing/2014/main" id="{5E971F1E-F1F3-015D-E8DF-56E7B1980D77}"/>
              </a:ext>
            </a:extLst>
          </p:cNvPr>
          <p:cNvSpPr txBox="1"/>
          <p:nvPr/>
        </p:nvSpPr>
        <p:spPr>
          <a:xfrm>
            <a:off x="1295400" y="1295400"/>
            <a:ext cx="266700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40720298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8"/>
                                        </p:tgtEl>
                                        <p:attrNameLst>
                                          <p:attrName>ppt_w</p:attrName>
                                        </p:attrNameLst>
                                      </p:cBhvr>
                                      <p:tavLst>
                                        <p:tav tm="0">
                                          <p:val>
                                            <p:strVal val="ppt_w"/>
                                          </p:val>
                                        </p:tav>
                                        <p:tav tm="100000">
                                          <p:val>
                                            <p:fltVal val="0"/>
                                          </p:val>
                                        </p:tav>
                                      </p:tavLst>
                                    </p:anim>
                                    <p:anim calcmode="lin" valueType="num">
                                      <p:cBhvr>
                                        <p:cTn id="28" dur="500"/>
                                        <p:tgtEl>
                                          <p:spTgt spid="8"/>
                                        </p:tgtEl>
                                        <p:attrNameLst>
                                          <p:attrName>ppt_h</p:attrName>
                                        </p:attrNameLst>
                                      </p:cBhvr>
                                      <p:tavLst>
                                        <p:tav tm="0">
                                          <p:val>
                                            <p:strVal val="ppt_h"/>
                                          </p:val>
                                        </p:tav>
                                        <p:tav tm="100000">
                                          <p:val>
                                            <p:fltVal val="0"/>
                                          </p:val>
                                        </p:tav>
                                      </p:tavLst>
                                    </p:anim>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457200" y="2025654"/>
            <a:ext cx="11125200" cy="3519801"/>
          </a:xfrm>
          <a:prstGeom prst="rect">
            <a:avLst/>
          </a:prstGeom>
        </p:spPr>
        <p:txBody>
          <a:bodyPr wrap="square" lIns="36000" tIns="36000" rIns="36000" bIns="36000">
            <a:spAutoFit/>
          </a:bodyPr>
          <a:lstStyle/>
          <a:p>
            <a:pPr algn="just" defTabSz="342900">
              <a:spcAft>
                <a:spcPts val="0"/>
              </a:spcAft>
            </a:pPr>
            <a:r>
              <a:rPr lang="vi-VN" sz="3200">
                <a:latin typeface="Times New Roman" panose="02020603050405020304" pitchFamily="18" charset="0"/>
                <a:cs typeface="Times New Roman" panose="02020603050405020304" pitchFamily="18" charset="0"/>
              </a:rPr>
              <a:t>Cho danh sách tên các nước sau đây:</a:t>
            </a:r>
          </a:p>
          <a:p>
            <a:pPr algn="just" defTabSz="342900">
              <a:spcAft>
                <a:spcPts val="0"/>
              </a:spcAft>
            </a:pPr>
            <a:r>
              <a:rPr lang="vi-VN" sz="3200">
                <a:latin typeface="Times New Roman" panose="02020603050405020304" pitchFamily="18" charset="0"/>
                <a:cs typeface="Times New Roman" panose="02020603050405020304" pitchFamily="18" charset="0"/>
              </a:rPr>
              <a:t>Bolivia, Albania, Scotland, Canada, Vietnam, Iceland, Portugal, Greendland, Germany</a:t>
            </a:r>
          </a:p>
          <a:p>
            <a:pPr algn="just" defTabSz="342900">
              <a:spcAft>
                <a:spcPts val="0"/>
              </a:spcAft>
            </a:pPr>
            <a:r>
              <a:rPr lang="vi-VN" sz="3200">
                <a:latin typeface="Times New Roman" panose="02020603050405020304" pitchFamily="18" charset="0"/>
                <a:cs typeface="Times New Roman" panose="02020603050405020304" pitchFamily="18" charset="0"/>
              </a:rPr>
              <a:t>a) Em hãy sắp xếp danh sách tên các nước theo thứ tự trong bảng chữ cái.</a:t>
            </a:r>
          </a:p>
          <a:p>
            <a:pPr algn="just" defTabSz="342900">
              <a:spcAft>
                <a:spcPts val="0"/>
              </a:spcAft>
            </a:pPr>
            <a:r>
              <a:rPr lang="vi-VN" sz="3200">
                <a:latin typeface="Times New Roman" panose="02020603050405020304" pitchFamily="18" charset="0"/>
                <a:cs typeface="Times New Roman" panose="02020603050405020304" pitchFamily="18" charset="0"/>
              </a:rPr>
              <a:t>b) Em hãy liệt kê các bước tìm kiếm tên nước Iceland trong danh sách đã sắp xếp theo thuật toán tìm kiếm nhị phân.</a:t>
            </a:r>
            <a:endParaRPr lang="en-US" sz="320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8558587-8028-685C-FA06-2ABF9D9A7A70}"/>
              </a:ext>
            </a:extLst>
          </p:cNvPr>
          <p:cNvPicPr>
            <a:picLocks noChangeAspect="1"/>
          </p:cNvPicPr>
          <p:nvPr/>
        </p:nvPicPr>
        <p:blipFill rotWithShape="1">
          <a:blip r:embed="rId2"/>
          <a:srcRect r="73103" b="6198"/>
          <a:stretch/>
        </p:blipFill>
        <p:spPr>
          <a:xfrm>
            <a:off x="373117" y="1295400"/>
            <a:ext cx="841114" cy="571813"/>
          </a:xfrm>
          <a:prstGeom prst="rect">
            <a:avLst/>
          </a:prstGeom>
        </p:spPr>
      </p:pic>
      <p:sp>
        <p:nvSpPr>
          <p:cNvPr id="6" name="TextBox 5">
            <a:extLst>
              <a:ext uri="{FF2B5EF4-FFF2-40B4-BE49-F238E27FC236}">
                <a16:creationId xmlns:a16="http://schemas.microsoft.com/office/drawing/2014/main" id="{6DDBB3C3-CF50-6AC6-340F-686C3AFF23B4}"/>
              </a:ext>
            </a:extLst>
          </p:cNvPr>
          <p:cNvSpPr txBox="1"/>
          <p:nvPr/>
        </p:nvSpPr>
        <p:spPr>
          <a:xfrm>
            <a:off x="1295400" y="1295400"/>
            <a:ext cx="266700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499408048"/>
      </p:ext>
    </p:extLst>
  </p:cSld>
  <p:clrMapOvr>
    <a:masterClrMapping/>
  </p:clrMapOvr>
  <p:transition>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4876800" y="0"/>
            <a:ext cx="3200400" cy="503590"/>
          </a:xfrm>
          <a:prstGeom prst="rect">
            <a:avLst/>
          </a:prstGeom>
        </p:spPr>
        <p:txBody>
          <a:bodyPr wrap="square" lIns="36000" tIns="36000" rIns="36000" bIns="36000">
            <a:spAutoFit/>
          </a:bodyPr>
          <a:lstStyle/>
          <a:p>
            <a:pPr algn="just" defTabSz="342900">
              <a:spcAft>
                <a:spcPts val="0"/>
              </a:spcAft>
            </a:pPr>
            <a:r>
              <a:rPr lang="en-US" sz="2800">
                <a:latin typeface="Times New Roman" panose="02020603050405020304" pitchFamily="18" charset="0"/>
                <a:cs typeface="Times New Roman" panose="02020603050405020304" pitchFamily="18" charset="0"/>
              </a:rPr>
              <a:t>Hướng dẫn giải:</a:t>
            </a:r>
            <a:endParaRPr lang="vi-VN" sz="280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8558587-8028-685C-FA06-2ABF9D9A7A70}"/>
              </a:ext>
            </a:extLst>
          </p:cNvPr>
          <p:cNvPicPr>
            <a:picLocks noChangeAspect="1"/>
          </p:cNvPicPr>
          <p:nvPr/>
        </p:nvPicPr>
        <p:blipFill rotWithShape="1">
          <a:blip r:embed="rId2"/>
          <a:srcRect r="73103" b="6198"/>
          <a:stretch/>
        </p:blipFill>
        <p:spPr>
          <a:xfrm>
            <a:off x="373117" y="1"/>
            <a:ext cx="841114" cy="423342"/>
          </a:xfrm>
          <a:prstGeom prst="rect">
            <a:avLst/>
          </a:prstGeom>
        </p:spPr>
      </p:pic>
      <p:sp>
        <p:nvSpPr>
          <p:cNvPr id="6" name="TextBox 5">
            <a:extLst>
              <a:ext uri="{FF2B5EF4-FFF2-40B4-BE49-F238E27FC236}">
                <a16:creationId xmlns:a16="http://schemas.microsoft.com/office/drawing/2014/main" id="{6DDBB3C3-CF50-6AC6-340F-686C3AFF23B4}"/>
              </a:ext>
            </a:extLst>
          </p:cNvPr>
          <p:cNvSpPr txBox="1"/>
          <p:nvPr/>
        </p:nvSpPr>
        <p:spPr>
          <a:xfrm>
            <a:off x="1295400" y="0"/>
            <a:ext cx="26670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LUYỆN TẬP</a:t>
            </a:r>
          </a:p>
        </p:txBody>
      </p:sp>
      <p:graphicFrame>
        <p:nvGraphicFramePr>
          <p:cNvPr id="2" name="Table 1">
            <a:extLst>
              <a:ext uri="{FF2B5EF4-FFF2-40B4-BE49-F238E27FC236}">
                <a16:creationId xmlns:a16="http://schemas.microsoft.com/office/drawing/2014/main" id="{D616504C-EFF2-E1A9-A67E-4C04AB049658}"/>
              </a:ext>
            </a:extLst>
          </p:cNvPr>
          <p:cNvGraphicFramePr>
            <a:graphicFrameLocks noGrp="1"/>
          </p:cNvGraphicFramePr>
          <p:nvPr>
            <p:extLst>
              <p:ext uri="{D42A27DB-BD31-4B8C-83A1-F6EECF244321}">
                <p14:modId xmlns:p14="http://schemas.microsoft.com/office/powerpoint/2010/main" val="4023318437"/>
              </p:ext>
            </p:extLst>
          </p:nvPr>
        </p:nvGraphicFramePr>
        <p:xfrm>
          <a:off x="228600" y="457200"/>
          <a:ext cx="11848839" cy="1097280"/>
        </p:xfrm>
        <a:graphic>
          <a:graphicData uri="http://schemas.openxmlformats.org/drawingml/2006/table">
            <a:tbl>
              <a:tblPr firstRow="1" bandRow="1">
                <a:tableStyleId>{F5AB1C69-6EDB-4FF4-983F-18BD219EF322}</a:tableStyleId>
              </a:tblPr>
              <a:tblGrid>
                <a:gridCol w="1284850">
                  <a:extLst>
                    <a:ext uri="{9D8B030D-6E8A-4147-A177-3AD203B41FA5}">
                      <a16:colId xmlns:a16="http://schemas.microsoft.com/office/drawing/2014/main" val="271114486"/>
                    </a:ext>
                  </a:extLst>
                </a:gridCol>
                <a:gridCol w="1205475">
                  <a:extLst>
                    <a:ext uri="{9D8B030D-6E8A-4147-A177-3AD203B41FA5}">
                      <a16:colId xmlns:a16="http://schemas.microsoft.com/office/drawing/2014/main" val="233986378"/>
                    </a:ext>
                  </a:extLst>
                </a:gridCol>
                <a:gridCol w="1224525">
                  <a:extLst>
                    <a:ext uri="{9D8B030D-6E8A-4147-A177-3AD203B41FA5}">
                      <a16:colId xmlns:a16="http://schemas.microsoft.com/office/drawing/2014/main" val="1378649101"/>
                    </a:ext>
                  </a:extLst>
                </a:gridCol>
                <a:gridCol w="1381688">
                  <a:extLst>
                    <a:ext uri="{9D8B030D-6E8A-4147-A177-3AD203B41FA5}">
                      <a16:colId xmlns:a16="http://schemas.microsoft.com/office/drawing/2014/main" val="3840515433"/>
                    </a:ext>
                  </a:extLst>
                </a:gridCol>
                <a:gridCol w="1527738">
                  <a:extLst>
                    <a:ext uri="{9D8B030D-6E8A-4147-A177-3AD203B41FA5}">
                      <a16:colId xmlns:a16="http://schemas.microsoft.com/office/drawing/2014/main" val="753647419"/>
                    </a:ext>
                  </a:extLst>
                </a:gridCol>
                <a:gridCol w="1205475">
                  <a:extLst>
                    <a:ext uri="{9D8B030D-6E8A-4147-A177-3AD203B41FA5}">
                      <a16:colId xmlns:a16="http://schemas.microsoft.com/office/drawing/2014/main" val="3342182858"/>
                    </a:ext>
                  </a:extLst>
                </a:gridCol>
                <a:gridCol w="1365813">
                  <a:extLst>
                    <a:ext uri="{9D8B030D-6E8A-4147-A177-3AD203B41FA5}">
                      <a16:colId xmlns:a16="http://schemas.microsoft.com/office/drawing/2014/main" val="1748823360"/>
                    </a:ext>
                  </a:extLst>
                </a:gridCol>
                <a:gridCol w="1357875">
                  <a:extLst>
                    <a:ext uri="{9D8B030D-6E8A-4147-A177-3AD203B41FA5}">
                      <a16:colId xmlns:a16="http://schemas.microsoft.com/office/drawing/2014/main" val="4123509614"/>
                    </a:ext>
                  </a:extLst>
                </a:gridCol>
                <a:gridCol w="1295400">
                  <a:extLst>
                    <a:ext uri="{9D8B030D-6E8A-4147-A177-3AD203B41FA5}">
                      <a16:colId xmlns:a16="http://schemas.microsoft.com/office/drawing/2014/main" val="3220064926"/>
                    </a:ext>
                  </a:extLst>
                </a:gridCol>
              </a:tblGrid>
              <a:tr h="370840">
                <a:tc gridSpan="9">
                  <a:txBody>
                    <a:bodyPr/>
                    <a:lstStyle/>
                    <a:p>
                      <a:pPr algn="ctr"/>
                      <a:r>
                        <a:rPr lang="vi-VN" sz="3200" b="0">
                          <a:solidFill>
                            <a:schemeClr val="tx1"/>
                          </a:solidFill>
                          <a:latin typeface="Times New Roman" panose="02020603050405020304" pitchFamily="18" charset="0"/>
                          <a:cs typeface="Times New Roman" panose="02020603050405020304" pitchFamily="18" charset="0"/>
                        </a:rPr>
                        <a:t>Danh sách tên các nước theo thứ tự trong bảng chữ cái: </a:t>
                      </a:r>
                      <a:endParaRPr lang="en-US" sz="32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6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6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7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2130577"/>
                  </a:ext>
                </a:extLst>
              </a:tr>
              <a:tr h="370840">
                <a:tc>
                  <a:txBody>
                    <a:bodyPr/>
                    <a:lstStyle/>
                    <a:p>
                      <a:r>
                        <a:rPr lang="en-US" sz="2800" b="0">
                          <a:solidFill>
                            <a:schemeClr val="tx1"/>
                          </a:solidFill>
                          <a:latin typeface="Times New Roman" panose="02020603050405020304" pitchFamily="18" charset="0"/>
                          <a:cs typeface="Times New Roman" panose="02020603050405020304" pitchFamily="18" charset="0"/>
                        </a:rPr>
                        <a:t>Albania</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1"/>
                          </a:solidFill>
                          <a:latin typeface="Times New Roman" panose="02020603050405020304" pitchFamily="18" charset="0"/>
                          <a:cs typeface="Times New Roman" panose="02020603050405020304" pitchFamily="18" charset="0"/>
                        </a:rPr>
                        <a:t>Bolivia</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1"/>
                          </a:solidFill>
                          <a:latin typeface="Times New Roman" panose="02020603050405020304" pitchFamily="18" charset="0"/>
                          <a:cs typeface="Times New Roman" panose="02020603050405020304" pitchFamily="18" charset="0"/>
                        </a:rPr>
                        <a:t>Canada</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b="0">
                          <a:solidFill>
                            <a:schemeClr val="tx1"/>
                          </a:solidFill>
                          <a:latin typeface="Times New Roman" panose="02020603050405020304" pitchFamily="18" charset="0"/>
                          <a:cs typeface="Times New Roman" panose="02020603050405020304" pitchFamily="18" charset="0"/>
                        </a:rPr>
                        <a:t>Germany</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b="0">
                          <a:solidFill>
                            <a:schemeClr val="tx1"/>
                          </a:solidFill>
                          <a:latin typeface="Times New Roman" panose="02020603050405020304" pitchFamily="18" charset="0"/>
                          <a:cs typeface="Times New Roman" panose="02020603050405020304" pitchFamily="18" charset="0"/>
                        </a:rPr>
                        <a:t>Greenland</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1"/>
                          </a:solidFill>
                          <a:latin typeface="Times New Roman" panose="02020603050405020304" pitchFamily="18" charset="0"/>
                          <a:cs typeface="Times New Roman" panose="02020603050405020304" pitchFamily="18" charset="0"/>
                        </a:rPr>
                        <a:t>Iceland</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1"/>
                          </a:solidFill>
                          <a:latin typeface="Times New Roman" panose="02020603050405020304" pitchFamily="18" charset="0"/>
                          <a:cs typeface="Times New Roman" panose="02020603050405020304" pitchFamily="18" charset="0"/>
                        </a:rPr>
                        <a:t>Portugal</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700" b="0">
                          <a:solidFill>
                            <a:schemeClr val="tx1"/>
                          </a:solidFill>
                          <a:latin typeface="Times New Roman" panose="02020603050405020304" pitchFamily="18" charset="0"/>
                          <a:cs typeface="Times New Roman" panose="02020603050405020304" pitchFamily="18" charset="0"/>
                        </a:rPr>
                        <a:t>Scotland</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1"/>
                          </a:solidFill>
                          <a:latin typeface="Times New Roman" panose="02020603050405020304" pitchFamily="18" charset="0"/>
                          <a:cs typeface="Times New Roman" panose="02020603050405020304" pitchFamily="18" charset="0"/>
                        </a:rPr>
                        <a:t>Vietnam</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4992198"/>
                  </a:ext>
                </a:extLst>
              </a:tr>
            </a:tbl>
          </a:graphicData>
        </a:graphic>
      </p:graphicFrame>
      <p:sp>
        <p:nvSpPr>
          <p:cNvPr id="3" name="Rectangle 2">
            <a:extLst>
              <a:ext uri="{FF2B5EF4-FFF2-40B4-BE49-F238E27FC236}">
                <a16:creationId xmlns:a16="http://schemas.microsoft.com/office/drawing/2014/main" id="{1D600116-CB45-5BFD-C8A1-FD3110EEB7DE}"/>
              </a:ext>
            </a:extLst>
          </p:cNvPr>
          <p:cNvSpPr/>
          <p:nvPr/>
        </p:nvSpPr>
        <p:spPr>
          <a:xfrm>
            <a:off x="373116" y="1588338"/>
            <a:ext cx="11437883" cy="4812462"/>
          </a:xfrm>
          <a:prstGeom prst="rect">
            <a:avLst/>
          </a:prstGeom>
        </p:spPr>
        <p:txBody>
          <a:bodyPr wrap="square" lIns="36000" tIns="36000" rIns="36000" bIns="36000">
            <a:spAutoFit/>
          </a:bodyPr>
          <a:lstStyle/>
          <a:p>
            <a:pPr algn="just" defTabSz="342900">
              <a:spcAft>
                <a:spcPts val="0"/>
              </a:spcAft>
            </a:pP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Thuật toán tìm kiếm nhị phân:</a:t>
            </a:r>
          </a:p>
          <a:p>
            <a:pPr algn="just" defTabSz="342900">
              <a:spcAft>
                <a:spcPts val="0"/>
              </a:spcAft>
            </a:pPr>
            <a:r>
              <a:rPr lang="vi-VN" sz="2800">
                <a:latin typeface="Times New Roman" panose="02020603050405020304" pitchFamily="18" charset="0"/>
                <a:cs typeface="Times New Roman" panose="02020603050405020304" pitchFamily="18" charset="0"/>
              </a:rPr>
              <a:t>Bước 1: Xét vị trí ở giữa của dãy, đó là vị trí thứ 5</a:t>
            </a:r>
          </a:p>
          <a:p>
            <a:pPr algn="just" defTabSz="342900">
              <a:spcAft>
                <a:spcPts val="0"/>
              </a:spcAft>
            </a:pPr>
            <a:r>
              <a:rPr lang="vi-VN" sz="2800">
                <a:latin typeface="Times New Roman" panose="02020603050405020304" pitchFamily="18" charset="0"/>
                <a:cs typeface="Times New Roman" panose="02020603050405020304" pitchFamily="18" charset="0"/>
              </a:rPr>
              <a:t>So sánh “Greenland” và “Iceland” vì “G” đứng trước “I” trong bảng chữ cái nên bỏ đi n</a:t>
            </a:r>
            <a:r>
              <a:rPr lang="en-US" sz="2800">
                <a:latin typeface="Times New Roman" panose="02020603050405020304" pitchFamily="18" charset="0"/>
                <a:cs typeface="Times New Roman" panose="02020603050405020304" pitchFamily="18" charset="0"/>
              </a:rPr>
              <a:t>ử</a:t>
            </a:r>
            <a:r>
              <a:rPr lang="vi-VN" sz="2800">
                <a:latin typeface="Times New Roman" panose="02020603050405020304" pitchFamily="18" charset="0"/>
                <a:cs typeface="Times New Roman" panose="02020603050405020304" pitchFamily="18" charset="0"/>
              </a:rPr>
              <a:t>a </a:t>
            </a:r>
            <a:r>
              <a:rPr lang="en-US" sz="2800">
                <a:latin typeface="Times New Roman" panose="02020603050405020304" pitchFamily="18" charset="0"/>
                <a:cs typeface="Times New Roman" panose="02020603050405020304" pitchFamily="18" charset="0"/>
              </a:rPr>
              <a:t>trước</a:t>
            </a:r>
            <a:r>
              <a:rPr lang="vi-VN" sz="2800">
                <a:latin typeface="Times New Roman" panose="02020603050405020304" pitchFamily="18" charset="0"/>
                <a:cs typeface="Times New Roman" panose="02020603050405020304" pitchFamily="18" charset="0"/>
              </a:rPr>
              <a:t> danh sách.</a:t>
            </a:r>
            <a:endParaRPr lang="en-US" sz="2800">
              <a:latin typeface="Times New Roman" panose="02020603050405020304" pitchFamily="18" charset="0"/>
              <a:cs typeface="Times New Roman" panose="02020603050405020304" pitchFamily="18" charset="0"/>
            </a:endParaRPr>
          </a:p>
          <a:p>
            <a:pPr algn="just" defTabSz="342900">
              <a:spcAft>
                <a:spcPts val="0"/>
              </a:spcAft>
            </a:pPr>
            <a:endParaRPr lang="vi-VN" sz="2800">
              <a:latin typeface="Times New Roman" panose="02020603050405020304" pitchFamily="18" charset="0"/>
              <a:cs typeface="Times New Roman" panose="02020603050405020304" pitchFamily="18" charset="0"/>
            </a:endParaRPr>
          </a:p>
          <a:p>
            <a:pPr algn="just" defTabSz="342900">
              <a:spcAft>
                <a:spcPts val="0"/>
              </a:spcAft>
            </a:pPr>
            <a:r>
              <a:rPr lang="vi-VN" sz="2800">
                <a:latin typeface="Times New Roman" panose="02020603050405020304" pitchFamily="18" charset="0"/>
                <a:cs typeface="Times New Roman" panose="02020603050405020304" pitchFamily="18" charset="0"/>
              </a:rPr>
              <a:t>Bước 2: Xét vị trí ở giữa của n</a:t>
            </a:r>
            <a:r>
              <a:rPr lang="en-US" sz="2800">
                <a:latin typeface="Times New Roman" panose="02020603050405020304" pitchFamily="18" charset="0"/>
                <a:cs typeface="Times New Roman" panose="02020603050405020304" pitchFamily="18" charset="0"/>
              </a:rPr>
              <a:t>ử</a:t>
            </a:r>
            <a:r>
              <a:rPr lang="vi-VN" sz="2800">
                <a:latin typeface="Times New Roman" panose="02020603050405020304" pitchFamily="18" charset="0"/>
                <a:cs typeface="Times New Roman" panose="02020603050405020304" pitchFamily="18" charset="0"/>
              </a:rPr>
              <a:t>a sau của dãy, đó là vị trí thứ 7</a:t>
            </a:r>
          </a:p>
          <a:p>
            <a:pPr algn="just" defTabSz="342900">
              <a:spcAft>
                <a:spcPts val="0"/>
              </a:spcAft>
            </a:pPr>
            <a:r>
              <a:rPr lang="vi-VN" sz="2800">
                <a:latin typeface="Times New Roman" panose="02020603050405020304" pitchFamily="18" charset="0"/>
                <a:cs typeface="Times New Roman" panose="02020603050405020304" pitchFamily="18" charset="0"/>
              </a:rPr>
              <a:t>So sánh Portugal và “Iceland” vì “P” đứng sau “I” trong bảng chữ cái nên bỏ đi n</a:t>
            </a:r>
            <a:r>
              <a:rPr lang="en-US" sz="2800">
                <a:latin typeface="Times New Roman" panose="02020603050405020304" pitchFamily="18" charset="0"/>
                <a:cs typeface="Times New Roman" panose="02020603050405020304" pitchFamily="18" charset="0"/>
              </a:rPr>
              <a:t>ử</a:t>
            </a:r>
            <a:r>
              <a:rPr lang="vi-VN" sz="2800">
                <a:latin typeface="Times New Roman" panose="02020603050405020304" pitchFamily="18" charset="0"/>
                <a:cs typeface="Times New Roman" panose="02020603050405020304" pitchFamily="18" charset="0"/>
              </a:rPr>
              <a:t>a sau danh sách.</a:t>
            </a:r>
            <a:endParaRPr lang="en-US" sz="2800">
              <a:latin typeface="Times New Roman" panose="02020603050405020304" pitchFamily="18" charset="0"/>
              <a:cs typeface="Times New Roman" panose="02020603050405020304" pitchFamily="18" charset="0"/>
            </a:endParaRPr>
          </a:p>
          <a:p>
            <a:pPr algn="just" defTabSz="342900">
              <a:spcAft>
                <a:spcPts val="0"/>
              </a:spcAft>
            </a:pPr>
            <a:endParaRPr lang="vi-VN" sz="2800">
              <a:latin typeface="Times New Roman" panose="02020603050405020304" pitchFamily="18" charset="0"/>
              <a:cs typeface="Times New Roman" panose="02020603050405020304" pitchFamily="18" charset="0"/>
            </a:endParaRPr>
          </a:p>
          <a:p>
            <a:pPr algn="just" defTabSz="342900">
              <a:spcAft>
                <a:spcPts val="0"/>
              </a:spcAft>
            </a:pPr>
            <a:r>
              <a:rPr lang="vi-VN" sz="2800">
                <a:latin typeface="Times New Roman" panose="02020603050405020304" pitchFamily="18" charset="0"/>
                <a:cs typeface="Times New Roman" panose="02020603050405020304" pitchFamily="18" charset="0"/>
              </a:rPr>
              <a:t>Bước 3: Xét vị trí ở giữa của dãy, đó là vị trí thứ 6</a:t>
            </a:r>
          </a:p>
          <a:p>
            <a:pPr algn="just" defTabSz="342900">
              <a:spcAft>
                <a:spcPts val="0"/>
              </a:spcAft>
            </a:pPr>
            <a:r>
              <a:rPr lang="vi-VN" sz="2800">
                <a:latin typeface="Times New Roman" panose="02020603050405020304" pitchFamily="18" charset="0"/>
                <a:cs typeface="Times New Roman" panose="02020603050405020304" pitchFamily="18" charset="0"/>
              </a:rPr>
              <a:t>So sánh “Iceland” và “Iceland” vì hai giá trị bằng nhau nên thuật toán kết thúc.</a:t>
            </a:r>
          </a:p>
        </p:txBody>
      </p:sp>
      <p:pic>
        <p:nvPicPr>
          <p:cNvPr id="7" name="Picture 6">
            <a:extLst>
              <a:ext uri="{FF2B5EF4-FFF2-40B4-BE49-F238E27FC236}">
                <a16:creationId xmlns:a16="http://schemas.microsoft.com/office/drawing/2014/main" id="{A226FCE2-E815-3DF7-D653-AC7E5F3690FC}"/>
              </a:ext>
            </a:extLst>
          </p:cNvPr>
          <p:cNvPicPr>
            <a:picLocks noChangeAspect="1"/>
          </p:cNvPicPr>
          <p:nvPr/>
        </p:nvPicPr>
        <p:blipFill rotWithShape="1">
          <a:blip r:embed="rId3"/>
          <a:srcRect l="33750" t="65563" r="13125" b="25544"/>
          <a:stretch/>
        </p:blipFill>
        <p:spPr>
          <a:xfrm>
            <a:off x="4876800" y="2915484"/>
            <a:ext cx="7086600" cy="838200"/>
          </a:xfrm>
          <a:prstGeom prst="rect">
            <a:avLst/>
          </a:prstGeom>
          <a:ln>
            <a:solidFill>
              <a:srgbClr val="0070C0"/>
            </a:solidFill>
          </a:ln>
        </p:spPr>
      </p:pic>
      <p:pic>
        <p:nvPicPr>
          <p:cNvPr id="9" name="Picture 8">
            <a:extLst>
              <a:ext uri="{FF2B5EF4-FFF2-40B4-BE49-F238E27FC236}">
                <a16:creationId xmlns:a16="http://schemas.microsoft.com/office/drawing/2014/main" id="{BECD1C8C-F550-67A1-C7F5-3F99B75D3307}"/>
              </a:ext>
            </a:extLst>
          </p:cNvPr>
          <p:cNvPicPr>
            <a:picLocks noChangeAspect="1"/>
          </p:cNvPicPr>
          <p:nvPr/>
        </p:nvPicPr>
        <p:blipFill rotWithShape="1">
          <a:blip r:embed="rId4"/>
          <a:srcRect l="33166" t="60005" r="13125" b="29990"/>
          <a:stretch/>
        </p:blipFill>
        <p:spPr>
          <a:xfrm>
            <a:off x="3276600" y="4591884"/>
            <a:ext cx="8686800" cy="838200"/>
          </a:xfrm>
          <a:prstGeom prst="rect">
            <a:avLst/>
          </a:prstGeom>
          <a:ln>
            <a:solidFill>
              <a:srgbClr val="0070C0"/>
            </a:solidFill>
          </a:ln>
        </p:spPr>
      </p:pic>
      <p:pic>
        <p:nvPicPr>
          <p:cNvPr id="11" name="Picture 10">
            <a:extLst>
              <a:ext uri="{FF2B5EF4-FFF2-40B4-BE49-F238E27FC236}">
                <a16:creationId xmlns:a16="http://schemas.microsoft.com/office/drawing/2014/main" id="{21C7FC44-DECA-C113-6FBF-62936E18868A}"/>
              </a:ext>
            </a:extLst>
          </p:cNvPr>
          <p:cNvPicPr>
            <a:picLocks noChangeAspect="1"/>
          </p:cNvPicPr>
          <p:nvPr/>
        </p:nvPicPr>
        <p:blipFill rotWithShape="1">
          <a:blip r:embed="rId5"/>
          <a:srcRect l="33774" t="62309" r="13125" b="27379"/>
          <a:stretch/>
        </p:blipFill>
        <p:spPr>
          <a:xfrm>
            <a:off x="3276600" y="6329988"/>
            <a:ext cx="8686800" cy="528012"/>
          </a:xfrm>
          <a:prstGeom prst="rect">
            <a:avLst/>
          </a:prstGeom>
        </p:spPr>
      </p:pic>
    </p:spTree>
    <p:extLst>
      <p:ext uri="{BB962C8B-B14F-4D97-AF65-F5344CB8AC3E}">
        <p14:creationId xmlns:p14="http://schemas.microsoft.com/office/powerpoint/2010/main" val="4031669491"/>
      </p:ext>
    </p:extLst>
  </p:cSld>
  <p:clrMapOvr>
    <a:masterClrMapping/>
  </p:clrMapOvr>
  <p:transition>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457200" y="1961122"/>
            <a:ext cx="6781800" cy="1796252"/>
          </a:xfrm>
          <a:prstGeom prst="rect">
            <a:avLst/>
          </a:prstGeom>
        </p:spPr>
        <p:txBody>
          <a:bodyPr wrap="square" lIns="36000" tIns="36000" rIns="36000" bIns="36000">
            <a:spAutoFit/>
          </a:bodyPr>
          <a:lstStyle/>
          <a:p>
            <a:pPr algn="just" defTabSz="342900">
              <a:spcAft>
                <a:spcPts val="0"/>
              </a:spcAft>
            </a:pPr>
            <a:r>
              <a:rPr lang="vi-VN" sz="2800">
                <a:latin typeface="Times New Roman" panose="02020603050405020304" pitchFamily="18" charset="0"/>
                <a:cs typeface="Times New Roman" panose="02020603050405020304" pitchFamily="18" charset="0"/>
              </a:rPr>
              <a:t>Em hãy cho ví dụ một bài toán tìm kiếm trong thực tế mà có thể thực hiện bằng thuật toán tìm kiếm nhị phân? Hãy thực hiện thuật toán tìm kiếm nhị phân để giải quyết bài toán đó.</a:t>
            </a:r>
            <a:endParaRPr lang="en-US" sz="280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8558587-8028-685C-FA06-2ABF9D9A7A70}"/>
              </a:ext>
            </a:extLst>
          </p:cNvPr>
          <p:cNvPicPr>
            <a:picLocks noChangeAspect="1"/>
          </p:cNvPicPr>
          <p:nvPr/>
        </p:nvPicPr>
        <p:blipFill rotWithShape="1">
          <a:blip r:embed="rId2"/>
          <a:srcRect r="73103" b="6198"/>
          <a:stretch/>
        </p:blipFill>
        <p:spPr>
          <a:xfrm>
            <a:off x="373117" y="1351522"/>
            <a:ext cx="841114" cy="571813"/>
          </a:xfrm>
          <a:prstGeom prst="rect">
            <a:avLst/>
          </a:prstGeom>
        </p:spPr>
      </p:pic>
      <p:sp>
        <p:nvSpPr>
          <p:cNvPr id="6" name="TextBox 5">
            <a:extLst>
              <a:ext uri="{FF2B5EF4-FFF2-40B4-BE49-F238E27FC236}">
                <a16:creationId xmlns:a16="http://schemas.microsoft.com/office/drawing/2014/main" id="{6DDBB3C3-CF50-6AC6-340F-686C3AFF23B4}"/>
              </a:ext>
            </a:extLst>
          </p:cNvPr>
          <p:cNvSpPr txBox="1"/>
          <p:nvPr/>
        </p:nvSpPr>
        <p:spPr>
          <a:xfrm>
            <a:off x="1295400" y="1351522"/>
            <a:ext cx="266700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a:extLst>
              <a:ext uri="{FF2B5EF4-FFF2-40B4-BE49-F238E27FC236}">
                <a16:creationId xmlns:a16="http://schemas.microsoft.com/office/drawing/2014/main" id="{D7D0E7F1-3868-B9FF-561E-10763A4B2829}"/>
              </a:ext>
            </a:extLst>
          </p:cNvPr>
          <p:cNvSpPr/>
          <p:nvPr/>
        </p:nvSpPr>
        <p:spPr>
          <a:xfrm>
            <a:off x="449317" y="4038600"/>
            <a:ext cx="6789683" cy="1365365"/>
          </a:xfrm>
          <a:prstGeom prst="rect">
            <a:avLst/>
          </a:prstGeom>
          <a:ln>
            <a:solidFill>
              <a:srgbClr val="FFFF00"/>
            </a:solidFill>
          </a:ln>
        </p:spPr>
        <p:txBody>
          <a:bodyPr wrap="square" lIns="36000" tIns="36000" rIns="36000" bIns="36000">
            <a:spAutoFit/>
          </a:bodyPr>
          <a:lstStyle/>
          <a:p>
            <a:pPr algn="just" defTabSz="342900">
              <a:spcAft>
                <a:spcPts val="0"/>
              </a:spcAft>
            </a:pP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Ví dụ một bài toán tìm kiếm trong thực tế: Giáo viên muốn tìm tên bạn </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Chung</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trong danh sách lớp </a:t>
            </a:r>
            <a:r>
              <a:rPr lang="en-US" sz="2800">
                <a:latin typeface="Times New Roman" panose="02020603050405020304" pitchFamily="18" charset="0"/>
                <a:cs typeface="Times New Roman" panose="02020603050405020304" pitchFamily="18" charset="0"/>
              </a:rPr>
              <a:t>(hình).</a:t>
            </a:r>
          </a:p>
        </p:txBody>
      </p:sp>
      <p:pic>
        <p:nvPicPr>
          <p:cNvPr id="3" name="Picture 2" descr="Giải bài 15 Thuật toán tìm kiếm nhị phân">
            <a:extLst>
              <a:ext uri="{FF2B5EF4-FFF2-40B4-BE49-F238E27FC236}">
                <a16:creationId xmlns:a16="http://schemas.microsoft.com/office/drawing/2014/main" id="{30DBC02C-9C67-43CE-CAFF-688762F5D5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0169" y="1676400"/>
            <a:ext cx="4622211" cy="5117262"/>
          </a:xfrm>
          <a:prstGeom prst="rect">
            <a:avLst/>
          </a:prstGeom>
          <a:noFill/>
          <a:ln>
            <a:noFill/>
          </a:ln>
        </p:spPr>
      </p:pic>
    </p:spTree>
    <p:extLst>
      <p:ext uri="{BB962C8B-B14F-4D97-AF65-F5344CB8AC3E}">
        <p14:creationId xmlns:p14="http://schemas.microsoft.com/office/powerpoint/2010/main" val="252749401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ải bài 15 Thuật toán tìm kiếm nhị phân">
            <a:extLst>
              <a:ext uri="{FF2B5EF4-FFF2-40B4-BE49-F238E27FC236}">
                <a16:creationId xmlns:a16="http://schemas.microsoft.com/office/drawing/2014/main" id="{30DBC02C-9C67-43CE-CAFF-688762F5D5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39559" y="1066800"/>
            <a:ext cx="2776241" cy="5041062"/>
          </a:xfrm>
          <a:prstGeom prst="rect">
            <a:avLst/>
          </a:prstGeom>
          <a:noFill/>
          <a:ln>
            <a:noFill/>
          </a:ln>
        </p:spPr>
      </p:pic>
      <p:sp>
        <p:nvSpPr>
          <p:cNvPr id="2" name="Rectangle 1">
            <a:extLst>
              <a:ext uri="{FF2B5EF4-FFF2-40B4-BE49-F238E27FC236}">
                <a16:creationId xmlns:a16="http://schemas.microsoft.com/office/drawing/2014/main" id="{D7D0E7F1-3868-B9FF-561E-10763A4B2829}"/>
              </a:ext>
            </a:extLst>
          </p:cNvPr>
          <p:cNvSpPr/>
          <p:nvPr/>
        </p:nvSpPr>
        <p:spPr>
          <a:xfrm>
            <a:off x="386254" y="0"/>
            <a:ext cx="8877105" cy="6843788"/>
          </a:xfrm>
          <a:prstGeom prst="rect">
            <a:avLst/>
          </a:prstGeom>
          <a:ln>
            <a:solidFill>
              <a:srgbClr val="FFFF00"/>
            </a:solidFill>
          </a:ln>
        </p:spPr>
        <p:txBody>
          <a:bodyPr wrap="square" lIns="36000" tIns="36000" rIns="36000" bIns="36000">
            <a:spAutoFit/>
          </a:bodyPr>
          <a:lstStyle/>
          <a:p>
            <a:pPr algn="just" defTabSz="342900">
              <a:spcAft>
                <a:spcPts val="0"/>
              </a:spcAft>
            </a:pPr>
            <a:r>
              <a:rPr lang="vi-VN" sz="2800">
                <a:latin typeface="Times New Roman" panose="02020603050405020304" pitchFamily="18" charset="0"/>
                <a:cs typeface="Times New Roman" panose="02020603050405020304" pitchFamily="18" charset="0"/>
              </a:rPr>
              <a:t>*Thuật toán tìm kiếm nhị phân</a:t>
            </a:r>
            <a:r>
              <a:rPr lang="en-US" sz="2800">
                <a:latin typeface="Times New Roman" panose="02020603050405020304" pitchFamily="18" charset="0"/>
                <a:cs typeface="Times New Roman" panose="02020603050405020304" pitchFamily="18" charset="0"/>
              </a:rPr>
              <a:t> tên bạn Chung</a:t>
            </a:r>
            <a:r>
              <a:rPr lang="vi-VN" sz="280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pPr algn="just" defTabSz="342900">
              <a:spcAft>
                <a:spcPts val="0"/>
              </a:spcAft>
            </a:pPr>
            <a:endParaRPr lang="en-US" sz="2800">
              <a:latin typeface="Times New Roman" panose="02020603050405020304" pitchFamily="18" charset="0"/>
              <a:cs typeface="Times New Roman" panose="02020603050405020304" pitchFamily="18" charset="0"/>
            </a:endParaRPr>
          </a:p>
          <a:p>
            <a:pPr algn="just" defTabSz="342900">
              <a:spcAft>
                <a:spcPts val="0"/>
              </a:spcAft>
            </a:pPr>
            <a:endParaRPr lang="en-US" sz="2800">
              <a:latin typeface="Times New Roman" panose="02020603050405020304" pitchFamily="18" charset="0"/>
              <a:cs typeface="Times New Roman" panose="02020603050405020304" pitchFamily="18" charset="0"/>
            </a:endParaRPr>
          </a:p>
          <a:p>
            <a:pPr algn="just" defTabSz="342900">
              <a:spcAft>
                <a:spcPts val="0"/>
              </a:spcAft>
            </a:pPr>
            <a:endParaRPr lang="vi-VN" sz="2800">
              <a:latin typeface="Times New Roman" panose="02020603050405020304" pitchFamily="18" charset="0"/>
              <a:cs typeface="Times New Roman" panose="02020603050405020304" pitchFamily="18" charset="0"/>
            </a:endParaRPr>
          </a:p>
          <a:p>
            <a:pPr algn="just" defTabSz="342900">
              <a:spcAft>
                <a:spcPts val="0"/>
              </a:spcAft>
            </a:pPr>
            <a:r>
              <a:rPr lang="vi-VN" sz="2800">
                <a:latin typeface="Times New Roman" panose="02020603050405020304" pitchFamily="18" charset="0"/>
                <a:cs typeface="Times New Roman" panose="02020603050405020304" pitchFamily="18" charset="0"/>
              </a:rPr>
              <a:t>Bước 1: Xét vị trí ở giữa của dãy, đó là vị trí thứ 5</a:t>
            </a:r>
          </a:p>
          <a:p>
            <a:pPr algn="just" defTabSz="342900">
              <a:spcAft>
                <a:spcPts val="0"/>
              </a:spcAft>
            </a:pPr>
            <a:r>
              <a:rPr lang="vi-VN" sz="2800">
                <a:latin typeface="Times New Roman" panose="02020603050405020304" pitchFamily="18" charset="0"/>
                <a:cs typeface="Times New Roman" panose="02020603050405020304" pitchFamily="18" charset="0"/>
              </a:rPr>
              <a:t>So sánh “</a:t>
            </a:r>
            <a:r>
              <a:rPr lang="en-US" sz="2800">
                <a:latin typeface="Times New Roman" panose="02020603050405020304" pitchFamily="18" charset="0"/>
                <a:cs typeface="Times New Roman" panose="02020603050405020304" pitchFamily="18" charset="0"/>
              </a:rPr>
              <a:t>Chung</a:t>
            </a:r>
            <a:r>
              <a:rPr lang="vi-VN" sz="2800">
                <a:latin typeface="Times New Roman" panose="02020603050405020304" pitchFamily="18" charset="0"/>
                <a:cs typeface="Times New Roman" panose="02020603050405020304" pitchFamily="18" charset="0"/>
              </a:rPr>
              <a:t>” và “</a:t>
            </a:r>
            <a:r>
              <a:rPr lang="en-US" sz="2800">
                <a:latin typeface="Times New Roman" panose="02020603050405020304" pitchFamily="18" charset="0"/>
                <a:cs typeface="Times New Roman" panose="02020603050405020304" pitchFamily="18" charset="0"/>
              </a:rPr>
              <a:t>Hằng</a:t>
            </a:r>
            <a:r>
              <a:rPr lang="vi-VN" sz="2800">
                <a:latin typeface="Times New Roman" panose="02020603050405020304" pitchFamily="18" charset="0"/>
                <a:cs typeface="Times New Roman" panose="02020603050405020304" pitchFamily="18" charset="0"/>
              </a:rPr>
              <a:t>” vì “</a:t>
            </a:r>
            <a:r>
              <a:rPr lang="en-US" sz="2800">
                <a:latin typeface="Times New Roman" panose="02020603050405020304" pitchFamily="18" charset="0"/>
                <a:cs typeface="Times New Roman" panose="02020603050405020304" pitchFamily="18" charset="0"/>
              </a:rPr>
              <a:t>C</a:t>
            </a:r>
            <a:r>
              <a:rPr lang="vi-VN" sz="2800">
                <a:latin typeface="Times New Roman" panose="02020603050405020304" pitchFamily="18" charset="0"/>
                <a:cs typeface="Times New Roman" panose="02020603050405020304" pitchFamily="18" charset="0"/>
              </a:rPr>
              <a:t>” đứng trước “</a:t>
            </a:r>
            <a:r>
              <a:rPr lang="en-US" sz="2800">
                <a:latin typeface="Times New Roman" panose="02020603050405020304" pitchFamily="18" charset="0"/>
                <a:cs typeface="Times New Roman" panose="02020603050405020304" pitchFamily="18" charset="0"/>
              </a:rPr>
              <a:t>H</a:t>
            </a:r>
            <a:r>
              <a:rPr lang="vi-VN" sz="2800">
                <a:latin typeface="Times New Roman" panose="02020603050405020304" pitchFamily="18" charset="0"/>
                <a:cs typeface="Times New Roman" panose="02020603050405020304" pitchFamily="18" charset="0"/>
              </a:rPr>
              <a:t>” trong bảng chữ cái nên bỏ đi n</a:t>
            </a:r>
            <a:r>
              <a:rPr lang="en-US" sz="2800">
                <a:latin typeface="Times New Roman" panose="02020603050405020304" pitchFamily="18" charset="0"/>
                <a:cs typeface="Times New Roman" panose="02020603050405020304" pitchFamily="18" charset="0"/>
              </a:rPr>
              <a:t>ử</a:t>
            </a:r>
            <a:r>
              <a:rPr lang="vi-VN" sz="2800">
                <a:latin typeface="Times New Roman" panose="02020603050405020304" pitchFamily="18" charset="0"/>
                <a:cs typeface="Times New Roman" panose="02020603050405020304" pitchFamily="18" charset="0"/>
              </a:rPr>
              <a:t>a </a:t>
            </a:r>
            <a:r>
              <a:rPr lang="en-US" sz="2800">
                <a:latin typeface="Times New Roman" panose="02020603050405020304" pitchFamily="18" charset="0"/>
                <a:cs typeface="Times New Roman" panose="02020603050405020304" pitchFamily="18" charset="0"/>
              </a:rPr>
              <a:t>sau</a:t>
            </a:r>
            <a:r>
              <a:rPr lang="vi-VN" sz="2800">
                <a:latin typeface="Times New Roman" panose="02020603050405020304" pitchFamily="18" charset="0"/>
                <a:cs typeface="Times New Roman" panose="02020603050405020304" pitchFamily="18" charset="0"/>
              </a:rPr>
              <a:t> danh sách.</a:t>
            </a:r>
            <a:endParaRPr lang="en-US" sz="2800">
              <a:latin typeface="Times New Roman" panose="02020603050405020304" pitchFamily="18" charset="0"/>
              <a:cs typeface="Times New Roman" panose="02020603050405020304" pitchFamily="18" charset="0"/>
            </a:endParaRPr>
          </a:p>
          <a:p>
            <a:pPr algn="just" defTabSz="342900">
              <a:spcAft>
                <a:spcPts val="0"/>
              </a:spcAft>
            </a:pPr>
            <a:endParaRPr lang="en-US" sz="3200">
              <a:latin typeface="Times New Roman" panose="02020603050405020304" pitchFamily="18" charset="0"/>
              <a:cs typeface="Times New Roman" panose="02020603050405020304" pitchFamily="18" charset="0"/>
            </a:endParaRPr>
          </a:p>
          <a:p>
            <a:pPr algn="just" defTabSz="342900">
              <a:spcAft>
                <a:spcPts val="0"/>
              </a:spcAft>
            </a:pPr>
            <a:endParaRPr lang="en-US" sz="3200">
              <a:latin typeface="Times New Roman" panose="02020603050405020304" pitchFamily="18" charset="0"/>
              <a:cs typeface="Times New Roman" panose="02020603050405020304" pitchFamily="18" charset="0"/>
            </a:endParaRPr>
          </a:p>
          <a:p>
            <a:pPr algn="just" defTabSz="342900">
              <a:spcAft>
                <a:spcPts val="0"/>
              </a:spcAft>
            </a:pPr>
            <a:r>
              <a:rPr lang="vi-VN" sz="3000">
                <a:latin typeface="Times New Roman" panose="02020603050405020304" pitchFamily="18" charset="0"/>
                <a:cs typeface="Times New Roman" panose="02020603050405020304" pitchFamily="18" charset="0"/>
              </a:rPr>
              <a:t>Bước </a:t>
            </a:r>
            <a:r>
              <a:rPr lang="en-US" sz="3000">
                <a:latin typeface="Times New Roman" panose="02020603050405020304" pitchFamily="18" charset="0"/>
                <a:cs typeface="Times New Roman" panose="02020603050405020304" pitchFamily="18" charset="0"/>
              </a:rPr>
              <a:t>2</a:t>
            </a:r>
            <a:r>
              <a:rPr lang="vi-VN" sz="3000">
                <a:latin typeface="Times New Roman" panose="02020603050405020304" pitchFamily="18" charset="0"/>
                <a:cs typeface="Times New Roman" panose="02020603050405020304" pitchFamily="18" charset="0"/>
              </a:rPr>
              <a:t>: Xét vị trí ở giữa của dãy, đó là vị trí thứ </a:t>
            </a:r>
            <a:r>
              <a:rPr lang="en-US" sz="3000">
                <a:latin typeface="Times New Roman" panose="02020603050405020304" pitchFamily="18" charset="0"/>
                <a:cs typeface="Times New Roman" panose="02020603050405020304" pitchFamily="18" charset="0"/>
              </a:rPr>
              <a:t>2.</a:t>
            </a:r>
            <a:endParaRPr lang="vi-VN" sz="3000">
              <a:latin typeface="Times New Roman" panose="02020603050405020304" pitchFamily="18" charset="0"/>
              <a:cs typeface="Times New Roman" panose="02020603050405020304" pitchFamily="18" charset="0"/>
            </a:endParaRPr>
          </a:p>
          <a:p>
            <a:pPr algn="just" defTabSz="342900">
              <a:spcAft>
                <a:spcPts val="0"/>
              </a:spcAft>
            </a:pPr>
            <a:r>
              <a:rPr lang="vi-VN" sz="3000">
                <a:latin typeface="Times New Roman" panose="02020603050405020304" pitchFamily="18" charset="0"/>
                <a:cs typeface="Times New Roman" panose="02020603050405020304" pitchFamily="18" charset="0"/>
              </a:rPr>
              <a:t>So sánh “</a:t>
            </a:r>
            <a:r>
              <a:rPr lang="en-US" sz="3000">
                <a:latin typeface="Times New Roman" panose="02020603050405020304" pitchFamily="18" charset="0"/>
                <a:cs typeface="Times New Roman" panose="02020603050405020304" pitchFamily="18" charset="0"/>
              </a:rPr>
              <a:t>Chung</a:t>
            </a:r>
            <a:r>
              <a:rPr lang="vi-VN" sz="3000">
                <a:latin typeface="Times New Roman" panose="02020603050405020304" pitchFamily="18" charset="0"/>
                <a:cs typeface="Times New Roman" panose="02020603050405020304" pitchFamily="18" charset="0"/>
              </a:rPr>
              <a:t>” và “</a:t>
            </a:r>
            <a:r>
              <a:rPr lang="en-US" sz="3000">
                <a:latin typeface="Times New Roman" panose="02020603050405020304" pitchFamily="18" charset="0"/>
                <a:cs typeface="Times New Roman" panose="02020603050405020304" pitchFamily="18" charset="0"/>
              </a:rPr>
              <a:t>Bình</a:t>
            </a:r>
            <a:r>
              <a:rPr lang="vi-VN" sz="3000">
                <a:latin typeface="Times New Roman" panose="02020603050405020304" pitchFamily="18" charset="0"/>
                <a:cs typeface="Times New Roman" panose="02020603050405020304" pitchFamily="18" charset="0"/>
              </a:rPr>
              <a:t>” vì “</a:t>
            </a:r>
            <a:r>
              <a:rPr lang="en-US" sz="3000">
                <a:latin typeface="Times New Roman" panose="02020603050405020304" pitchFamily="18" charset="0"/>
                <a:cs typeface="Times New Roman" panose="02020603050405020304" pitchFamily="18" charset="0"/>
              </a:rPr>
              <a:t>C</a:t>
            </a:r>
            <a:r>
              <a:rPr lang="vi-VN" sz="3000">
                <a:latin typeface="Times New Roman" panose="02020603050405020304" pitchFamily="18" charset="0"/>
                <a:cs typeface="Times New Roman" panose="02020603050405020304" pitchFamily="18" charset="0"/>
              </a:rPr>
              <a:t>” đứng </a:t>
            </a:r>
            <a:r>
              <a:rPr lang="en-US" sz="3000">
                <a:latin typeface="Times New Roman" panose="02020603050405020304" pitchFamily="18" charset="0"/>
                <a:cs typeface="Times New Roman" panose="02020603050405020304" pitchFamily="18" charset="0"/>
              </a:rPr>
              <a:t>sau</a:t>
            </a:r>
            <a:r>
              <a:rPr lang="vi-VN" sz="3000">
                <a:latin typeface="Times New Roman" panose="02020603050405020304" pitchFamily="18" charset="0"/>
                <a:cs typeface="Times New Roman" panose="02020603050405020304" pitchFamily="18" charset="0"/>
              </a:rPr>
              <a:t> “</a:t>
            </a:r>
            <a:r>
              <a:rPr lang="en-US" sz="3000">
                <a:latin typeface="Times New Roman" panose="02020603050405020304" pitchFamily="18" charset="0"/>
                <a:cs typeface="Times New Roman" panose="02020603050405020304" pitchFamily="18" charset="0"/>
              </a:rPr>
              <a:t>B</a:t>
            </a:r>
            <a:r>
              <a:rPr lang="vi-VN" sz="3000">
                <a:latin typeface="Times New Roman" panose="02020603050405020304" pitchFamily="18" charset="0"/>
                <a:cs typeface="Times New Roman" panose="02020603050405020304" pitchFamily="18" charset="0"/>
              </a:rPr>
              <a:t>” trong bảng chữ cái nên bỏ đi n</a:t>
            </a:r>
            <a:r>
              <a:rPr lang="en-US" sz="3000">
                <a:latin typeface="Times New Roman" panose="02020603050405020304" pitchFamily="18" charset="0"/>
                <a:cs typeface="Times New Roman" panose="02020603050405020304" pitchFamily="18" charset="0"/>
              </a:rPr>
              <a:t>ử</a:t>
            </a:r>
            <a:r>
              <a:rPr lang="vi-VN" sz="3000">
                <a:latin typeface="Times New Roman" panose="02020603050405020304" pitchFamily="18" charset="0"/>
                <a:cs typeface="Times New Roman" panose="02020603050405020304" pitchFamily="18" charset="0"/>
              </a:rPr>
              <a:t>a </a:t>
            </a:r>
            <a:r>
              <a:rPr lang="en-US" sz="3000">
                <a:latin typeface="Times New Roman" panose="02020603050405020304" pitchFamily="18" charset="0"/>
                <a:cs typeface="Times New Roman" panose="02020603050405020304" pitchFamily="18" charset="0"/>
              </a:rPr>
              <a:t>trước</a:t>
            </a:r>
            <a:r>
              <a:rPr lang="vi-VN" sz="3000">
                <a:latin typeface="Times New Roman" panose="02020603050405020304" pitchFamily="18" charset="0"/>
                <a:cs typeface="Times New Roman" panose="02020603050405020304" pitchFamily="18" charset="0"/>
              </a:rPr>
              <a:t> danh sách.</a:t>
            </a:r>
          </a:p>
          <a:p>
            <a:pPr algn="just" defTabSz="342900">
              <a:spcAft>
                <a:spcPts val="0"/>
              </a:spcAft>
            </a:pPr>
            <a:r>
              <a:rPr lang="vi-VN" sz="3000">
                <a:latin typeface="Times New Roman" panose="02020603050405020304" pitchFamily="18" charset="0"/>
                <a:cs typeface="Times New Roman" panose="02020603050405020304" pitchFamily="18" charset="0"/>
              </a:rPr>
              <a:t>Bước </a:t>
            </a:r>
            <a:r>
              <a:rPr lang="en-US" sz="3000">
                <a:latin typeface="Times New Roman" panose="02020603050405020304" pitchFamily="18" charset="0"/>
                <a:cs typeface="Times New Roman" panose="02020603050405020304" pitchFamily="18" charset="0"/>
              </a:rPr>
              <a:t>3</a:t>
            </a:r>
            <a:r>
              <a:rPr lang="vi-VN" sz="3000">
                <a:latin typeface="Times New Roman" panose="02020603050405020304" pitchFamily="18" charset="0"/>
                <a:cs typeface="Times New Roman" panose="02020603050405020304" pitchFamily="18" charset="0"/>
              </a:rPr>
              <a:t>: Xét vị trí ở giữa của </a:t>
            </a:r>
            <a:r>
              <a:rPr lang="en-US" sz="3000">
                <a:latin typeface="Times New Roman" panose="02020603050405020304" pitchFamily="18" charset="0"/>
                <a:cs typeface="Times New Roman" panose="02020603050405020304" pitchFamily="18" charset="0"/>
              </a:rPr>
              <a:t>nửa sau </a:t>
            </a:r>
            <a:r>
              <a:rPr lang="vi-VN" sz="3000">
                <a:latin typeface="Times New Roman" panose="02020603050405020304" pitchFamily="18" charset="0"/>
                <a:cs typeface="Times New Roman" panose="02020603050405020304" pitchFamily="18" charset="0"/>
              </a:rPr>
              <a:t>của dãy là vị trí số</a:t>
            </a:r>
            <a:r>
              <a:rPr lang="en-US" sz="3000">
                <a:latin typeface="Times New Roman" panose="02020603050405020304" pitchFamily="18" charset="0"/>
                <a:cs typeface="Times New Roman" panose="02020603050405020304" pitchFamily="18" charset="0"/>
              </a:rPr>
              <a:t>3. </a:t>
            </a:r>
            <a:r>
              <a:rPr lang="vi-VN" sz="3000">
                <a:latin typeface="Times New Roman" panose="02020603050405020304" pitchFamily="18" charset="0"/>
                <a:cs typeface="Times New Roman" panose="02020603050405020304" pitchFamily="18" charset="0"/>
              </a:rPr>
              <a:t>So sánh </a:t>
            </a:r>
            <a:r>
              <a:rPr lang="en-US" sz="3000">
                <a:latin typeface="Times New Roman" panose="02020603050405020304" pitchFamily="18" charset="0"/>
                <a:cs typeface="Times New Roman" panose="02020603050405020304" pitchFamily="18" charset="0"/>
              </a:rPr>
              <a:t>“Chung”</a:t>
            </a:r>
            <a:r>
              <a:rPr lang="vi-VN" sz="3000">
                <a:latin typeface="Times New Roman" panose="02020603050405020304" pitchFamily="18" charset="0"/>
                <a:cs typeface="Times New Roman" panose="02020603050405020304" pitchFamily="18" charset="0"/>
              </a:rPr>
              <a:t> và “</a:t>
            </a:r>
            <a:r>
              <a:rPr lang="en-US" sz="3000">
                <a:latin typeface="Times New Roman" panose="02020603050405020304" pitchFamily="18" charset="0"/>
                <a:cs typeface="Times New Roman" panose="02020603050405020304" pitchFamily="18" charset="0"/>
              </a:rPr>
              <a:t>Chung</a:t>
            </a:r>
            <a:r>
              <a:rPr lang="vi-VN" sz="3000">
                <a:latin typeface="Times New Roman" panose="02020603050405020304" pitchFamily="18" charset="0"/>
                <a:cs typeface="Times New Roman" panose="02020603050405020304" pitchFamily="18" charset="0"/>
              </a:rPr>
              <a:t>” vì hai giá trị bằng nhau nên thuật toán kết thúc.</a:t>
            </a:r>
            <a:r>
              <a:rPr lang="en-US" sz="3000">
                <a:latin typeface="Times New Roman" panose="02020603050405020304" pitchFamily="18" charset="0"/>
                <a:cs typeface="Times New Roman" panose="02020603050405020304" pitchFamily="18" charset="0"/>
              </a:rPr>
              <a:t> Đ</a:t>
            </a:r>
            <a:r>
              <a:rPr lang="vi-VN" sz="3000">
                <a:latin typeface="Times New Roman" panose="02020603050405020304" pitchFamily="18" charset="0"/>
                <a:cs typeface="Times New Roman" panose="02020603050405020304" pitchFamily="18" charset="0"/>
              </a:rPr>
              <a:t>ã tìm thấy tên học sinh.</a:t>
            </a:r>
          </a:p>
        </p:txBody>
      </p:sp>
      <p:graphicFrame>
        <p:nvGraphicFramePr>
          <p:cNvPr id="5" name="Table 4">
            <a:extLst>
              <a:ext uri="{FF2B5EF4-FFF2-40B4-BE49-F238E27FC236}">
                <a16:creationId xmlns:a16="http://schemas.microsoft.com/office/drawing/2014/main" id="{82F68AA4-F1C6-CE12-AEA1-6DE5462C7BE4}"/>
              </a:ext>
            </a:extLst>
          </p:cNvPr>
          <p:cNvGraphicFramePr>
            <a:graphicFrameLocks noGrp="1"/>
          </p:cNvGraphicFramePr>
          <p:nvPr>
            <p:extLst>
              <p:ext uri="{D42A27DB-BD31-4B8C-83A1-F6EECF244321}">
                <p14:modId xmlns:p14="http://schemas.microsoft.com/office/powerpoint/2010/main" val="3757757488"/>
              </p:ext>
            </p:extLst>
          </p:nvPr>
        </p:nvGraphicFramePr>
        <p:xfrm>
          <a:off x="497927" y="533400"/>
          <a:ext cx="8653760" cy="1158240"/>
        </p:xfrm>
        <a:graphic>
          <a:graphicData uri="http://schemas.openxmlformats.org/drawingml/2006/table">
            <a:tbl>
              <a:tblPr firstRow="1" bandRow="1">
                <a:tableStyleId>{F5AB1C69-6EDB-4FF4-983F-18BD219EF322}</a:tableStyleId>
              </a:tblPr>
              <a:tblGrid>
                <a:gridCol w="873688">
                  <a:extLst>
                    <a:ext uri="{9D8B030D-6E8A-4147-A177-3AD203B41FA5}">
                      <a16:colId xmlns:a16="http://schemas.microsoft.com/office/drawing/2014/main" val="271114486"/>
                    </a:ext>
                  </a:extLst>
                </a:gridCol>
                <a:gridCol w="964175">
                  <a:extLst>
                    <a:ext uri="{9D8B030D-6E8A-4147-A177-3AD203B41FA5}">
                      <a16:colId xmlns:a16="http://schemas.microsoft.com/office/drawing/2014/main" val="233986378"/>
                    </a:ext>
                  </a:extLst>
                </a:gridCol>
                <a:gridCol w="1257862">
                  <a:extLst>
                    <a:ext uri="{9D8B030D-6E8A-4147-A177-3AD203B41FA5}">
                      <a16:colId xmlns:a16="http://schemas.microsoft.com/office/drawing/2014/main" val="1378649101"/>
                    </a:ext>
                  </a:extLst>
                </a:gridCol>
                <a:gridCol w="648262">
                  <a:extLst>
                    <a:ext uri="{9D8B030D-6E8A-4147-A177-3AD203B41FA5}">
                      <a16:colId xmlns:a16="http://schemas.microsoft.com/office/drawing/2014/main" val="3840515433"/>
                    </a:ext>
                  </a:extLst>
                </a:gridCol>
                <a:gridCol w="1054662">
                  <a:extLst>
                    <a:ext uri="{9D8B030D-6E8A-4147-A177-3AD203B41FA5}">
                      <a16:colId xmlns:a16="http://schemas.microsoft.com/office/drawing/2014/main" val="753647419"/>
                    </a:ext>
                  </a:extLst>
                </a:gridCol>
                <a:gridCol w="940362">
                  <a:extLst>
                    <a:ext uri="{9D8B030D-6E8A-4147-A177-3AD203B41FA5}">
                      <a16:colId xmlns:a16="http://schemas.microsoft.com/office/drawing/2014/main" val="3342182858"/>
                    </a:ext>
                  </a:extLst>
                </a:gridCol>
                <a:gridCol w="1054662">
                  <a:extLst>
                    <a:ext uri="{9D8B030D-6E8A-4147-A177-3AD203B41FA5}">
                      <a16:colId xmlns:a16="http://schemas.microsoft.com/office/drawing/2014/main" val="1748823360"/>
                    </a:ext>
                  </a:extLst>
                </a:gridCol>
                <a:gridCol w="1008625">
                  <a:extLst>
                    <a:ext uri="{9D8B030D-6E8A-4147-A177-3AD203B41FA5}">
                      <a16:colId xmlns:a16="http://schemas.microsoft.com/office/drawing/2014/main" val="4123509614"/>
                    </a:ext>
                  </a:extLst>
                </a:gridCol>
                <a:gridCol w="851462">
                  <a:extLst>
                    <a:ext uri="{9D8B030D-6E8A-4147-A177-3AD203B41FA5}">
                      <a16:colId xmlns:a16="http://schemas.microsoft.com/office/drawing/2014/main" val="3220064926"/>
                    </a:ext>
                  </a:extLst>
                </a:gridCol>
              </a:tblGrid>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1</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2</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3</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4</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5</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6</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7</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8</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9</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0505365"/>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Anh</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Bình</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Chung</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Hà</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rgbClr val="FF0000"/>
                          </a:solidFill>
                          <a:latin typeface="Times New Roman" panose="02020603050405020304" pitchFamily="18" charset="0"/>
                          <a:cs typeface="Times New Roman" panose="02020603050405020304" pitchFamily="18" charset="0"/>
                        </a:rPr>
                        <a:t>Hằng</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Linh</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Minh</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Thảo</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Vân</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4992198"/>
                  </a:ext>
                </a:extLst>
              </a:tr>
            </a:tbl>
          </a:graphicData>
        </a:graphic>
      </p:graphicFrame>
      <p:graphicFrame>
        <p:nvGraphicFramePr>
          <p:cNvPr id="8" name="Table 7">
            <a:extLst>
              <a:ext uri="{FF2B5EF4-FFF2-40B4-BE49-F238E27FC236}">
                <a16:creationId xmlns:a16="http://schemas.microsoft.com/office/drawing/2014/main" id="{8C1B1297-30B5-F8E8-34E0-6DE1E1CC4307}"/>
              </a:ext>
            </a:extLst>
          </p:cNvPr>
          <p:cNvGraphicFramePr>
            <a:graphicFrameLocks noGrp="1"/>
          </p:cNvGraphicFramePr>
          <p:nvPr>
            <p:extLst>
              <p:ext uri="{D42A27DB-BD31-4B8C-83A1-F6EECF244321}">
                <p14:modId xmlns:p14="http://schemas.microsoft.com/office/powerpoint/2010/main" val="3426756437"/>
              </p:ext>
            </p:extLst>
          </p:nvPr>
        </p:nvGraphicFramePr>
        <p:xfrm>
          <a:off x="457200" y="2971800"/>
          <a:ext cx="8653760" cy="1036320"/>
        </p:xfrm>
        <a:graphic>
          <a:graphicData uri="http://schemas.openxmlformats.org/drawingml/2006/table">
            <a:tbl>
              <a:tblPr firstRow="1" bandRow="1">
                <a:tableStyleId>{F5AB1C69-6EDB-4FF4-983F-18BD219EF322}</a:tableStyleId>
              </a:tblPr>
              <a:tblGrid>
                <a:gridCol w="873688">
                  <a:extLst>
                    <a:ext uri="{9D8B030D-6E8A-4147-A177-3AD203B41FA5}">
                      <a16:colId xmlns:a16="http://schemas.microsoft.com/office/drawing/2014/main" val="271114486"/>
                    </a:ext>
                  </a:extLst>
                </a:gridCol>
                <a:gridCol w="964175">
                  <a:extLst>
                    <a:ext uri="{9D8B030D-6E8A-4147-A177-3AD203B41FA5}">
                      <a16:colId xmlns:a16="http://schemas.microsoft.com/office/drawing/2014/main" val="233986378"/>
                    </a:ext>
                  </a:extLst>
                </a:gridCol>
                <a:gridCol w="1257862">
                  <a:extLst>
                    <a:ext uri="{9D8B030D-6E8A-4147-A177-3AD203B41FA5}">
                      <a16:colId xmlns:a16="http://schemas.microsoft.com/office/drawing/2014/main" val="1378649101"/>
                    </a:ext>
                  </a:extLst>
                </a:gridCol>
                <a:gridCol w="648262">
                  <a:extLst>
                    <a:ext uri="{9D8B030D-6E8A-4147-A177-3AD203B41FA5}">
                      <a16:colId xmlns:a16="http://schemas.microsoft.com/office/drawing/2014/main" val="3840515433"/>
                    </a:ext>
                  </a:extLst>
                </a:gridCol>
                <a:gridCol w="1054662">
                  <a:extLst>
                    <a:ext uri="{9D8B030D-6E8A-4147-A177-3AD203B41FA5}">
                      <a16:colId xmlns:a16="http://schemas.microsoft.com/office/drawing/2014/main" val="753647419"/>
                    </a:ext>
                  </a:extLst>
                </a:gridCol>
                <a:gridCol w="940362">
                  <a:extLst>
                    <a:ext uri="{9D8B030D-6E8A-4147-A177-3AD203B41FA5}">
                      <a16:colId xmlns:a16="http://schemas.microsoft.com/office/drawing/2014/main" val="3342182858"/>
                    </a:ext>
                  </a:extLst>
                </a:gridCol>
                <a:gridCol w="1054662">
                  <a:extLst>
                    <a:ext uri="{9D8B030D-6E8A-4147-A177-3AD203B41FA5}">
                      <a16:colId xmlns:a16="http://schemas.microsoft.com/office/drawing/2014/main" val="1748823360"/>
                    </a:ext>
                  </a:extLst>
                </a:gridCol>
                <a:gridCol w="1008625">
                  <a:extLst>
                    <a:ext uri="{9D8B030D-6E8A-4147-A177-3AD203B41FA5}">
                      <a16:colId xmlns:a16="http://schemas.microsoft.com/office/drawing/2014/main" val="4123509614"/>
                    </a:ext>
                  </a:extLst>
                </a:gridCol>
                <a:gridCol w="851462">
                  <a:extLst>
                    <a:ext uri="{9D8B030D-6E8A-4147-A177-3AD203B41FA5}">
                      <a16:colId xmlns:a16="http://schemas.microsoft.com/office/drawing/2014/main" val="3220064926"/>
                    </a:ext>
                  </a:extLst>
                </a:gridCol>
              </a:tblGrid>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1</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2</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3</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4</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5</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6</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7</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8</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9</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0505365"/>
                  </a:ext>
                </a:extLst>
              </a:tr>
              <a:tr h="370840">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Anh</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solidFill>
                            <a:srgbClr val="FF0000"/>
                          </a:solidFill>
                          <a:latin typeface="Times New Roman" panose="02020603050405020304" pitchFamily="18" charset="0"/>
                          <a:cs typeface="Times New Roman" panose="02020603050405020304" pitchFamily="18" charset="0"/>
                        </a:rPr>
                        <a:t>Bình</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Chung</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Hà</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solidFill>
                            <a:srgbClr val="A1E705"/>
                          </a:solidFill>
                          <a:latin typeface="Times New Roman" panose="02020603050405020304" pitchFamily="18" charset="0"/>
                          <a:cs typeface="Times New Roman" panose="02020603050405020304" pitchFamily="18" charset="0"/>
                        </a:rPr>
                        <a:t>Hằng</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solidFill>
                            <a:srgbClr val="A1E705"/>
                          </a:solidFill>
                          <a:latin typeface="Times New Roman" panose="02020603050405020304" pitchFamily="18" charset="0"/>
                          <a:cs typeface="Times New Roman" panose="02020603050405020304" pitchFamily="18" charset="0"/>
                        </a:rPr>
                        <a:t>Linh</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solidFill>
                            <a:srgbClr val="A1E705"/>
                          </a:solidFill>
                          <a:latin typeface="Times New Roman" panose="02020603050405020304" pitchFamily="18" charset="0"/>
                          <a:cs typeface="Times New Roman" panose="02020603050405020304" pitchFamily="18" charset="0"/>
                        </a:rPr>
                        <a:t>Minh</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solidFill>
                            <a:srgbClr val="A1E705"/>
                          </a:solidFill>
                          <a:latin typeface="Times New Roman" panose="02020603050405020304" pitchFamily="18" charset="0"/>
                          <a:cs typeface="Times New Roman" panose="02020603050405020304" pitchFamily="18" charset="0"/>
                        </a:rPr>
                        <a:t>Thảo</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a:solidFill>
                            <a:srgbClr val="A1E705"/>
                          </a:solidFill>
                          <a:latin typeface="Times New Roman" panose="02020603050405020304" pitchFamily="18" charset="0"/>
                          <a:cs typeface="Times New Roman" panose="02020603050405020304" pitchFamily="18" charset="0"/>
                        </a:rPr>
                        <a:t>Vân</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4992198"/>
                  </a:ext>
                </a:extLst>
              </a:tr>
            </a:tbl>
          </a:graphicData>
        </a:graphic>
      </p:graphicFrame>
    </p:spTree>
    <p:extLst>
      <p:ext uri="{BB962C8B-B14F-4D97-AF65-F5344CB8AC3E}">
        <p14:creationId xmlns:p14="http://schemas.microsoft.com/office/powerpoint/2010/main" val="3594048535"/>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092169"/>
            <a:ext cx="5410200" cy="1384935"/>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14350" indent="-514350" algn="ctr" defTabSz="342900">
              <a:buAutoNum type="arabicPeriod"/>
            </a:pPr>
            <a:r>
              <a:rPr lang="vi-VN" sz="3200" b="1" dirty="0" smtClean="0">
                <a:solidFill>
                  <a:srgbClr val="FF0000"/>
                </a:solidFill>
                <a:latin typeface="Times New Roman" panose="02020603050405020304" pitchFamily="18" charset="0"/>
                <a:cs typeface="Times New Roman" panose="02020603050405020304" pitchFamily="18" charset="0"/>
              </a:rPr>
              <a:t>Thuật </a:t>
            </a:r>
            <a:r>
              <a:rPr lang="vi-VN" sz="3200" b="1" dirty="0">
                <a:solidFill>
                  <a:srgbClr val="FF0000"/>
                </a:solidFill>
                <a:latin typeface="Times New Roman" panose="02020603050405020304" pitchFamily="18" charset="0"/>
                <a:cs typeface="Times New Roman" panose="02020603050405020304" pitchFamily="18" charset="0"/>
              </a:rPr>
              <a:t>toán tìm kiếm </a:t>
            </a:r>
            <a:endParaRPr lang="en-US" sz="3200" b="1" dirty="0" smtClean="0">
              <a:solidFill>
                <a:srgbClr val="FF0000"/>
              </a:solidFill>
              <a:latin typeface="Times New Roman" panose="02020603050405020304" pitchFamily="18" charset="0"/>
              <a:cs typeface="Times New Roman" panose="02020603050405020304" pitchFamily="18" charset="0"/>
            </a:endParaRPr>
          </a:p>
          <a:p>
            <a:pPr algn="ctr" defTabSz="342900"/>
            <a:r>
              <a:rPr lang="vi-VN" sz="3200" b="1" dirty="0" smtClean="0">
                <a:solidFill>
                  <a:srgbClr val="FF0000"/>
                </a:solidFill>
                <a:latin typeface="Times New Roman" panose="02020603050405020304" pitchFamily="18" charset="0"/>
                <a:cs typeface="Times New Roman" panose="02020603050405020304" pitchFamily="18" charset="0"/>
              </a:rPr>
              <a:t>nhị </a:t>
            </a:r>
            <a:r>
              <a:rPr lang="vi-VN" sz="3200" b="1" dirty="0">
                <a:solidFill>
                  <a:srgbClr val="FF0000"/>
                </a:solidFill>
                <a:latin typeface="Times New Roman" panose="02020603050405020304" pitchFamily="18" charset="0"/>
                <a:cs typeface="Times New Roman" panose="02020603050405020304" pitchFamily="18" charset="0"/>
              </a:rPr>
              <a:t>phân.</a:t>
            </a:r>
          </a:p>
        </p:txBody>
      </p:sp>
      <p:pic>
        <p:nvPicPr>
          <p:cNvPr id="2" name="Picture 1">
            <a:extLst>
              <a:ext uri="{FF2B5EF4-FFF2-40B4-BE49-F238E27FC236}">
                <a16:creationId xmlns:a16="http://schemas.microsoft.com/office/drawing/2014/main" id="{2BCC0A57-1DDC-497B-86AF-54A2A74D8390}"/>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657601"/>
            <a:ext cx="3581400" cy="1724534"/>
          </a:xfrm>
          <a:prstGeom prst="rect">
            <a:avLst/>
          </a:prstGeom>
        </p:spPr>
      </p:pic>
    </p:spTree>
    <p:extLst>
      <p:ext uri="{BB962C8B-B14F-4D97-AF65-F5344CB8AC3E}">
        <p14:creationId xmlns:p14="http://schemas.microsoft.com/office/powerpoint/2010/main" val="2436764787"/>
      </p:ext>
    </p:extLst>
  </p:cSld>
  <p:clrMapOvr>
    <a:masterClrMapping/>
  </p:clrMapOvr>
  <p:transition>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p:transition>
    <p:split orient="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770356" y="1676400"/>
            <a:ext cx="8526043" cy="1057588"/>
          </a:xfrm>
          <a:prstGeom prst="rect">
            <a:avLst/>
          </a:prstGeom>
        </p:spPr>
        <p:txBody>
          <a:bodyPr wrap="square" lIns="36000" tIns="36000" rIns="36000" bIns="36000">
            <a:spAutoFit/>
          </a:bodyPr>
          <a:lstStyle/>
          <a:p>
            <a:pPr algn="just" defTabSz="342900">
              <a:spcAft>
                <a:spcPts val="0"/>
              </a:spcAft>
            </a:pPr>
            <a:r>
              <a:rPr lang="vi-VN" sz="3200">
                <a:latin typeface="Times New Roman" panose="02020603050405020304" pitchFamily="18" charset="0"/>
                <a:cs typeface="Times New Roman" panose="02020603050405020304" pitchFamily="18" charset="0"/>
              </a:rPr>
              <a:t>Em tìm một từ tiếng Anh trong quyển từ điển theo cách nào? Tại sao em lại dùng cách đó?</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76200" y="1295400"/>
            <a:ext cx="694157" cy="565146"/>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573711" y="1219200"/>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9" name="图片 1">
            <a:extLst>
              <a:ext uri="{FF2B5EF4-FFF2-40B4-BE49-F238E27FC236}">
                <a16:creationId xmlns:a16="http://schemas.microsoft.com/office/drawing/2014/main" id="{69B77156-EDCD-80A6-4B08-22A28740AB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982200" y="4867416"/>
            <a:ext cx="1905000" cy="1914384"/>
          </a:xfrm>
          <a:prstGeom prst="rect">
            <a:avLst/>
          </a:prstGeom>
        </p:spPr>
      </p:pic>
      <p:sp>
        <p:nvSpPr>
          <p:cNvPr id="4" name="Rectangle 3">
            <a:extLst>
              <a:ext uri="{FF2B5EF4-FFF2-40B4-BE49-F238E27FC236}">
                <a16:creationId xmlns:a16="http://schemas.microsoft.com/office/drawing/2014/main" id="{678CB2D8-8CC6-1709-6B27-EF5FA02FA7B0}"/>
              </a:ext>
            </a:extLst>
          </p:cNvPr>
          <p:cNvSpPr/>
          <p:nvPr/>
        </p:nvSpPr>
        <p:spPr>
          <a:xfrm>
            <a:off x="457200" y="2743200"/>
            <a:ext cx="8839199" cy="4012243"/>
          </a:xfrm>
          <a:prstGeom prst="rect">
            <a:avLst/>
          </a:prstGeom>
          <a:ln>
            <a:solidFill>
              <a:srgbClr val="FFFF00"/>
            </a:solidFill>
          </a:ln>
        </p:spPr>
        <p:txBody>
          <a:bodyPr wrap="square" lIns="36000" tIns="36000" rIns="36000" bIns="36000">
            <a:spAutoFit/>
          </a:bodyPr>
          <a:lstStyle/>
          <a:p>
            <a:pPr algn="just" defTabSz="342900">
              <a:spcAft>
                <a:spcPts val="0"/>
              </a:spcAft>
            </a:pP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Em tìm một từ tiếng Anh trong quyển từ điển bằng cách chia đổi quyển từ điển, tìm một từ bất kì ở giữa quyển từ điển và so sánh với từ cần tìm. Nếu tìm thấy từ đó thì sẽ kết thúc việc tìm kiếm. Nếu chưa em lại tiếp tục chia quyển từ điển theo nửa thích hợp, đến khi nào tìm được từ cần tìm thì kết thúc. Em dùng cách này vì nhanh chóng và thuận tiện hơn là tìm kiếm từng từ trong bảng chữ cái.</a:t>
            </a:r>
          </a:p>
        </p:txBody>
      </p:sp>
      <p:pic>
        <p:nvPicPr>
          <p:cNvPr id="6" name="Picture 5">
            <a:extLst>
              <a:ext uri="{FF2B5EF4-FFF2-40B4-BE49-F238E27FC236}">
                <a16:creationId xmlns:a16="http://schemas.microsoft.com/office/drawing/2014/main" id="{86C36482-8880-3539-0441-13288ECE41E3}"/>
              </a:ext>
            </a:extLst>
          </p:cNvPr>
          <p:cNvPicPr>
            <a:picLocks noChangeAspect="1"/>
          </p:cNvPicPr>
          <p:nvPr/>
        </p:nvPicPr>
        <p:blipFill>
          <a:blip r:embed="rId4"/>
          <a:stretch>
            <a:fillRect/>
          </a:stretch>
        </p:blipFill>
        <p:spPr>
          <a:xfrm>
            <a:off x="9541276" y="1338539"/>
            <a:ext cx="2348552" cy="3264301"/>
          </a:xfrm>
          <a:prstGeom prst="rect">
            <a:avLst/>
          </a:prstGeom>
        </p:spPr>
      </p:pic>
    </p:spTree>
    <p:extLst>
      <p:ext uri="{BB962C8B-B14F-4D97-AF65-F5344CB8AC3E}">
        <p14:creationId xmlns:p14="http://schemas.microsoft.com/office/powerpoint/2010/main" val="95086108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C19CAD-9FF9-8ED0-C2F3-801A4B1148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371600"/>
            <a:ext cx="5791200" cy="3801742"/>
          </a:xfrm>
          <a:prstGeom prst="rect">
            <a:avLst/>
          </a:prstGeom>
          <a:noFill/>
          <a:ln>
            <a:noFill/>
          </a:ln>
        </p:spPr>
      </p:pic>
      <p:pic>
        <p:nvPicPr>
          <p:cNvPr id="8" name="图片 14">
            <a:extLst>
              <a:ext uri="{FF2B5EF4-FFF2-40B4-BE49-F238E27FC236}">
                <a16:creationId xmlns:a16="http://schemas.microsoft.com/office/drawing/2014/main" id="{0115A94F-19DC-7A30-F76B-35FE2BBCF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9866" y="5474306"/>
            <a:ext cx="3779835" cy="1383694"/>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457200" y="2025654"/>
            <a:ext cx="5400035" cy="4504686"/>
          </a:xfrm>
          <a:prstGeom prst="rect">
            <a:avLst/>
          </a:prstGeom>
          <a:ln>
            <a:solidFill>
              <a:schemeClr val="accent1">
                <a:shade val="50000"/>
              </a:schemeClr>
            </a:solidFill>
          </a:ln>
        </p:spPr>
        <p:txBody>
          <a:bodyPr wrap="square" lIns="36000" tIns="36000" rIns="36000" bIns="36000">
            <a:spAutoFit/>
          </a:bodyPr>
          <a:lstStyle/>
          <a:p>
            <a:pPr algn="just" defTabSz="342900">
              <a:spcAft>
                <a:spcPts val="0"/>
              </a:spcAft>
            </a:pPr>
            <a:r>
              <a:rPr lang="vi-VN" sz="3200">
                <a:latin typeface="Times New Roman" panose="02020603050405020304" pitchFamily="18" charset="0"/>
                <a:cs typeface="Times New Roman" panose="02020603050405020304" pitchFamily="18" charset="0"/>
              </a:rPr>
              <a:t>Cho bảng điểm môn Tin học của học sinh tổ một như sau:</a:t>
            </a:r>
            <a:endParaRPr lang="en-US" sz="3200">
              <a:latin typeface="Times New Roman" panose="02020603050405020304" pitchFamily="18" charset="0"/>
              <a:cs typeface="Times New Roman" panose="02020603050405020304" pitchFamily="18" charset="0"/>
            </a:endParaRPr>
          </a:p>
          <a:p>
            <a:pPr algn="just" defTabSz="342900">
              <a:spcAft>
                <a:spcPts val="0"/>
              </a:spcAft>
            </a:pPr>
            <a:r>
              <a:rPr lang="vi-VN" sz="3200">
                <a:latin typeface="Times New Roman" panose="02020603050405020304" pitchFamily="18" charset="0"/>
                <a:cs typeface="Times New Roman" panose="02020603050405020304" pitchFamily="18" charset="0"/>
              </a:rPr>
              <a:t>a) Em hãy sắp xếp lại danh sách theo thứ tự tăng dần của Điểm.</a:t>
            </a:r>
          </a:p>
          <a:p>
            <a:pPr algn="just" defTabSz="342900">
              <a:spcAft>
                <a:spcPts val="0"/>
              </a:spcAft>
            </a:pPr>
            <a:r>
              <a:rPr lang="vi-VN" sz="3200">
                <a:latin typeface="Times New Roman" panose="02020603050405020304" pitchFamily="18" charset="0"/>
                <a:cs typeface="Times New Roman" panose="02020603050405020304" pitchFamily="18" charset="0"/>
              </a:rPr>
              <a:t>b) Em hãy liệt kê các bước lặp thực hiện thuật toán tìm kiếm nhị phân để tìm học sinh được điểm 9,5 môn Tin học. Hãy cho biết tên học sinh đó.</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4"/>
          <a:srcRect r="70376"/>
          <a:stretch/>
        </p:blipFill>
        <p:spPr>
          <a:xfrm>
            <a:off x="129053" y="1371600"/>
            <a:ext cx="694157" cy="565146"/>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626564" y="1371600"/>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9" name="图片 1">
            <a:extLst>
              <a:ext uri="{FF2B5EF4-FFF2-40B4-BE49-F238E27FC236}">
                <a16:creationId xmlns:a16="http://schemas.microsoft.com/office/drawing/2014/main" id="{69B77156-EDCD-80A6-4B08-22A28740AB5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32760" r="8347"/>
          <a:stretch>
            <a:fillRect/>
          </a:stretch>
        </p:blipFill>
        <p:spPr>
          <a:xfrm>
            <a:off x="10210800" y="5173342"/>
            <a:ext cx="1676400" cy="1684658"/>
          </a:xfrm>
          <a:prstGeom prst="rect">
            <a:avLst/>
          </a:prstGeom>
        </p:spPr>
      </p:pic>
    </p:spTree>
    <p:extLst>
      <p:ext uri="{BB962C8B-B14F-4D97-AF65-F5344CB8AC3E}">
        <p14:creationId xmlns:p14="http://schemas.microsoft.com/office/powerpoint/2010/main" val="2486414195"/>
      </p:ext>
    </p:extLst>
  </p:cSld>
  <p:clrMapOvr>
    <a:masterClrMapping/>
  </p:clrMapOvr>
  <p:transition>
    <p:split orient="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457200" y="600476"/>
            <a:ext cx="6629400" cy="6074346"/>
          </a:xfrm>
          <a:prstGeom prst="rect">
            <a:avLst/>
          </a:prstGeom>
          <a:ln>
            <a:solidFill>
              <a:schemeClr val="accent1">
                <a:shade val="50000"/>
              </a:schemeClr>
            </a:solidFill>
          </a:ln>
        </p:spPr>
        <p:txBody>
          <a:bodyPr wrap="square" lIns="36000" tIns="36000" rIns="36000" bIns="36000">
            <a:spAutoFit/>
          </a:bodyPr>
          <a:lstStyle/>
          <a:p>
            <a:pPr algn="just" defTabSz="342900">
              <a:spcAft>
                <a:spcPts val="0"/>
              </a:spcAft>
            </a:pPr>
            <a:r>
              <a:rPr lang="en-US" sz="3000">
                <a:latin typeface="Times New Roman" panose="02020603050405020304" pitchFamily="18" charset="0"/>
                <a:cs typeface="Times New Roman" panose="02020603050405020304" pitchFamily="18" charset="0"/>
              </a:rPr>
              <a:t>Gợi ý giải:</a:t>
            </a:r>
          </a:p>
          <a:p>
            <a:pPr algn="just" defTabSz="342900">
              <a:spcAft>
                <a:spcPts val="0"/>
              </a:spcAft>
            </a:pPr>
            <a:r>
              <a:rPr lang="en-US" sz="3000">
                <a:latin typeface="Times New Roman" panose="02020603050405020304" pitchFamily="18" charset="0"/>
                <a:cs typeface="Times New Roman" panose="02020603050405020304" pitchFamily="18" charset="0"/>
              </a:rPr>
              <a:t>a) Danh sách học sinh sắp xếp theo thứ tự tăng dần của Điểm là: (Hình)</a:t>
            </a:r>
          </a:p>
          <a:p>
            <a:pPr algn="just" defTabSz="342900">
              <a:spcAft>
                <a:spcPts val="0"/>
              </a:spcAft>
            </a:pPr>
            <a:r>
              <a:rPr lang="vi-VN" sz="3000">
                <a:latin typeface="Times New Roman" panose="02020603050405020304" pitchFamily="18" charset="0"/>
                <a:cs typeface="Times New Roman" panose="02020603050405020304" pitchFamily="18" charset="0"/>
              </a:rPr>
              <a:t>b) Các bước thực hiện thuật toán tìm kiếm nhị phân để tìm học sinh được điểm 9,5 môn Tin học Vùng tìm kiếm là dãy số:</a:t>
            </a:r>
            <a:endParaRPr lang="en-US" sz="3000">
              <a:latin typeface="Times New Roman" panose="02020603050405020304" pitchFamily="18" charset="0"/>
              <a:cs typeface="Times New Roman" panose="02020603050405020304" pitchFamily="18" charset="0"/>
            </a:endParaRPr>
          </a:p>
          <a:p>
            <a:pPr algn="just" defTabSz="342900">
              <a:spcAft>
                <a:spcPts val="0"/>
              </a:spcAft>
            </a:pPr>
            <a:r>
              <a:rPr lang="vi-VN" sz="3000">
                <a:latin typeface="Times New Roman" panose="02020603050405020304" pitchFamily="18" charset="0"/>
                <a:cs typeface="Times New Roman" panose="02020603050405020304" pitchFamily="18" charset="0"/>
              </a:rPr>
              <a:t>7,5     8,0       8,5     9,0       9,5        10</a:t>
            </a:r>
            <a:endParaRPr lang="en-US" sz="3000">
              <a:latin typeface="Times New Roman" panose="02020603050405020304" pitchFamily="18" charset="0"/>
              <a:cs typeface="Times New Roman" panose="02020603050405020304" pitchFamily="18" charset="0"/>
            </a:endParaRPr>
          </a:p>
          <a:p>
            <a:pPr algn="just" defTabSz="342900">
              <a:spcAft>
                <a:spcPts val="0"/>
              </a:spcAft>
            </a:pPr>
            <a:r>
              <a:rPr lang="en-US" sz="3000">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B1. Chọn phần tử ở giữa, đó là 8,5. So sánh ta có 9,5 &gt; 8,5, do đó vùng tìm kiếm thu hẹp chỉ còn nửa sau của danh sách.</a:t>
            </a:r>
          </a:p>
          <a:p>
            <a:pPr algn="just" defTabSz="342900">
              <a:spcAft>
                <a:spcPts val="0"/>
              </a:spcAft>
            </a:pPr>
            <a:r>
              <a:rPr lang="en-US" sz="3000">
                <a:latin typeface="Times New Roman" panose="02020603050405020304" pitchFamily="18" charset="0"/>
                <a:cs typeface="Times New Roman" panose="02020603050405020304" pitchFamily="18" charset="0"/>
              </a:rPr>
              <a:t>-</a:t>
            </a:r>
            <a:r>
              <a:rPr lang="vi-VN" sz="3000">
                <a:latin typeface="Times New Roman" panose="02020603050405020304" pitchFamily="18" charset="0"/>
                <a:cs typeface="Times New Roman" panose="02020603050405020304" pitchFamily="18" charset="0"/>
              </a:rPr>
              <a:t>B2. Chọn phần tử ở giữa, đó là 9,5. So sánh ta có 9,5 = 9,5, tìm thấy giả trị cần tìm nên thuật toán dừng lại. </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129053" y="0"/>
            <a:ext cx="694157" cy="565146"/>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626564" y="-53578"/>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9" name="图片 1">
            <a:extLst>
              <a:ext uri="{FF2B5EF4-FFF2-40B4-BE49-F238E27FC236}">
                <a16:creationId xmlns:a16="http://schemas.microsoft.com/office/drawing/2014/main" id="{69B77156-EDCD-80A6-4B08-22A28740AB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8991599" y="4800600"/>
            <a:ext cx="2205789" cy="2057400"/>
          </a:xfrm>
          <a:prstGeom prst="rect">
            <a:avLst/>
          </a:prstGeom>
        </p:spPr>
      </p:pic>
      <p:graphicFrame>
        <p:nvGraphicFramePr>
          <p:cNvPr id="2" name="Table 1">
            <a:extLst>
              <a:ext uri="{FF2B5EF4-FFF2-40B4-BE49-F238E27FC236}">
                <a16:creationId xmlns:a16="http://schemas.microsoft.com/office/drawing/2014/main" id="{15A57FA5-8C36-DF49-2E9E-10CE7DA82D2D}"/>
              </a:ext>
            </a:extLst>
          </p:cNvPr>
          <p:cNvGraphicFramePr>
            <a:graphicFrameLocks noGrp="1"/>
          </p:cNvGraphicFramePr>
          <p:nvPr>
            <p:extLst>
              <p:ext uri="{D42A27DB-BD31-4B8C-83A1-F6EECF244321}">
                <p14:modId xmlns:p14="http://schemas.microsoft.com/office/powerpoint/2010/main" val="1355125606"/>
              </p:ext>
            </p:extLst>
          </p:nvPr>
        </p:nvGraphicFramePr>
        <p:xfrm>
          <a:off x="7239000" y="600476"/>
          <a:ext cx="4838089" cy="3650234"/>
        </p:xfrm>
        <a:graphic>
          <a:graphicData uri="http://schemas.openxmlformats.org/drawingml/2006/table">
            <a:tbl>
              <a:tblPr firstRow="1" firstCol="1" bandRow="1">
                <a:tableStyleId>{5C22544A-7EE6-4342-B048-85BDC9FD1C3A}</a:tableStyleId>
              </a:tblPr>
              <a:tblGrid>
                <a:gridCol w="699135">
                  <a:extLst>
                    <a:ext uri="{9D8B030D-6E8A-4147-A177-3AD203B41FA5}">
                      <a16:colId xmlns:a16="http://schemas.microsoft.com/office/drawing/2014/main" val="3075153418"/>
                    </a:ext>
                  </a:extLst>
                </a:gridCol>
                <a:gridCol w="3034665">
                  <a:extLst>
                    <a:ext uri="{9D8B030D-6E8A-4147-A177-3AD203B41FA5}">
                      <a16:colId xmlns:a16="http://schemas.microsoft.com/office/drawing/2014/main" val="4250138880"/>
                    </a:ext>
                  </a:extLst>
                </a:gridCol>
                <a:gridCol w="1104289">
                  <a:extLst>
                    <a:ext uri="{9D8B030D-6E8A-4147-A177-3AD203B41FA5}">
                      <a16:colId xmlns:a16="http://schemas.microsoft.com/office/drawing/2014/main" val="815128100"/>
                    </a:ext>
                  </a:extLst>
                </a:gridCol>
              </a:tblGrid>
              <a:tr h="0">
                <a:tc>
                  <a:txBody>
                    <a:bodyPr/>
                    <a:lstStyle/>
                    <a:p>
                      <a:pPr algn="ctr">
                        <a:lnSpc>
                          <a:spcPct val="115000"/>
                        </a:lnSpc>
                        <a:spcAft>
                          <a:spcPts val="1000"/>
                        </a:spcAft>
                      </a:pPr>
                      <a:r>
                        <a:rPr lang="en-US" sz="2800" b="0">
                          <a:solidFill>
                            <a:schemeClr val="tx1"/>
                          </a:solidFill>
                          <a:effectLst/>
                          <a:latin typeface="Times New Roman" panose="02020603050405020304" pitchFamily="18" charset="0"/>
                          <a:cs typeface="Times New Roman" panose="02020603050405020304" pitchFamily="18" charset="0"/>
                        </a:rPr>
                        <a:t>TT</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b="0">
                          <a:solidFill>
                            <a:schemeClr val="tx1"/>
                          </a:solidFill>
                          <a:effectLst/>
                          <a:latin typeface="Times New Roman" panose="02020603050405020304" pitchFamily="18" charset="0"/>
                          <a:cs typeface="Times New Roman" panose="02020603050405020304" pitchFamily="18" charset="0"/>
                        </a:rPr>
                        <a:t>HỌ TÊN</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b="0">
                          <a:solidFill>
                            <a:schemeClr val="tx1"/>
                          </a:solidFill>
                          <a:effectLst/>
                          <a:latin typeface="Times New Roman" panose="02020603050405020304" pitchFamily="18" charset="0"/>
                          <a:cs typeface="Times New Roman" panose="02020603050405020304" pitchFamily="18" charset="0"/>
                        </a:rPr>
                        <a:t>ĐIỂM</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9499694"/>
                  </a:ext>
                </a:extLst>
              </a:tr>
              <a:tr h="0">
                <a:tc>
                  <a:txBody>
                    <a:bodyPr/>
                    <a:lstStyle/>
                    <a:p>
                      <a:pPr algn="ctr">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1</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Nguyễn Châu Anh</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7,5</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8637290"/>
                  </a:ext>
                </a:extLst>
              </a:tr>
              <a:tr h="0">
                <a:tc>
                  <a:txBody>
                    <a:bodyPr/>
                    <a:lstStyle/>
                    <a:p>
                      <a:pPr algn="ctr">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2</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Hà Minh Đức</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8,0</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0147622"/>
                  </a:ext>
                </a:extLst>
              </a:tr>
              <a:tr h="0">
                <a:tc>
                  <a:txBody>
                    <a:bodyPr/>
                    <a:lstStyle/>
                    <a:p>
                      <a:pPr algn="ctr">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3</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Văn Minh Hằng</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8,5</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2390139"/>
                  </a:ext>
                </a:extLst>
              </a:tr>
              <a:tr h="0">
                <a:tc>
                  <a:txBody>
                    <a:bodyPr/>
                    <a:lstStyle/>
                    <a:p>
                      <a:pPr algn="ctr">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4</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Nguyễn Phương Chi</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9,0</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7133296"/>
                  </a:ext>
                </a:extLst>
              </a:tr>
              <a:tr h="0">
                <a:tc>
                  <a:txBody>
                    <a:bodyPr/>
                    <a:lstStyle/>
                    <a:p>
                      <a:pPr algn="ctr">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5</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Ngô Phương Thảo</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9,5</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5489185"/>
                  </a:ext>
                </a:extLst>
              </a:tr>
              <a:tr h="0">
                <a:tc>
                  <a:txBody>
                    <a:bodyPr/>
                    <a:lstStyle/>
                    <a:p>
                      <a:pPr algn="ctr">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6</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Ngô Hà Trang</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solidFill>
                            <a:schemeClr val="tx1"/>
                          </a:solidFill>
                          <a:effectLst/>
                          <a:latin typeface="Times New Roman" panose="02020603050405020304" pitchFamily="18" charset="0"/>
                          <a:cs typeface="Times New Roman" panose="02020603050405020304" pitchFamily="18" charset="0"/>
                        </a:rPr>
                        <a:t>10</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8600350"/>
                  </a:ext>
                </a:extLst>
              </a:tr>
            </a:tbl>
          </a:graphicData>
        </a:graphic>
      </p:graphicFrame>
    </p:spTree>
    <p:extLst>
      <p:ext uri="{BB962C8B-B14F-4D97-AF65-F5344CB8AC3E}">
        <p14:creationId xmlns:p14="http://schemas.microsoft.com/office/powerpoint/2010/main" val="2791780949"/>
      </p:ext>
    </p:extLst>
  </p:cSld>
  <p:clrMapOvr>
    <a:masterClrMapping/>
  </p:clrMapOvr>
  <p:transition>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98841-BB7E-A939-FBAF-2B8E7778847D}"/>
              </a:ext>
            </a:extLst>
          </p:cNvPr>
          <p:cNvSpPr txBox="1"/>
          <p:nvPr/>
        </p:nvSpPr>
        <p:spPr>
          <a:xfrm>
            <a:off x="876300" y="1371600"/>
            <a:ext cx="10439400" cy="4524315"/>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Link bài giảng trực tuyến tham khảo:</a:t>
            </a: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2"/>
              </a:rPr>
              <a:t>https://forlangworld.blogspot.com/</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3"/>
              </a:rPr>
              <a:t>https://www.youtube.com/c/ForlangWorld</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4"/>
              </a:rPr>
              <a:t>https://www.facebook.com/emvuiemhoc</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825166"/>
      </p:ext>
    </p:extLst>
  </p:cSld>
  <p:clrMapOvr>
    <a:masterClrMapping/>
  </p:clrMapOvr>
  <p:transition>
    <p:split orient="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360784" y="822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Thuật toán tìm kiếm nhị phân.</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DCD5A62-9942-AC1C-693A-393A226367E8}"/>
              </a:ext>
            </a:extLst>
          </p:cNvPr>
          <p:cNvPicPr>
            <a:picLocks noChangeAspect="1"/>
          </p:cNvPicPr>
          <p:nvPr/>
        </p:nvPicPr>
        <p:blipFill>
          <a:blip r:embed="rId3"/>
          <a:stretch>
            <a:fillRect/>
          </a:stretch>
        </p:blipFill>
        <p:spPr>
          <a:xfrm>
            <a:off x="0" y="574660"/>
            <a:ext cx="12192000" cy="6359539"/>
          </a:xfrm>
          <a:prstGeom prst="rect">
            <a:avLst/>
          </a:prstGeom>
        </p:spPr>
      </p:pic>
    </p:spTree>
    <p:extLst>
      <p:ext uri="{BB962C8B-B14F-4D97-AF65-F5344CB8AC3E}">
        <p14:creationId xmlns:p14="http://schemas.microsoft.com/office/powerpoint/2010/main" val="1785309588"/>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D5A62-9942-AC1C-693A-393A226367E8}"/>
              </a:ext>
            </a:extLst>
          </p:cNvPr>
          <p:cNvPicPr>
            <a:picLocks noChangeAspect="1"/>
          </p:cNvPicPr>
          <p:nvPr/>
        </p:nvPicPr>
        <p:blipFill>
          <a:blip r:embed="rId3"/>
          <a:stretch>
            <a:fillRect/>
          </a:stretch>
        </p:blipFill>
        <p:spPr>
          <a:xfrm>
            <a:off x="-5316" y="0"/>
            <a:ext cx="12197316" cy="3886200"/>
          </a:xfrm>
          <a:prstGeom prst="rect">
            <a:avLst/>
          </a:prstGeom>
        </p:spPr>
      </p:pic>
      <p:sp>
        <p:nvSpPr>
          <p:cNvPr id="5" name="TextBox 11">
            <a:extLst>
              <a:ext uri="{FF2B5EF4-FFF2-40B4-BE49-F238E27FC236}">
                <a16:creationId xmlns:a16="http://schemas.microsoft.com/office/drawing/2014/main" id="{57B306EB-6AE0-4DD1-7E0C-FA7599F605EB}"/>
              </a:ext>
            </a:extLst>
          </p:cNvPr>
          <p:cNvSpPr txBox="1">
            <a:spLocks noChangeArrowheads="1"/>
          </p:cNvSpPr>
          <p:nvPr/>
        </p:nvSpPr>
        <p:spPr bwMode="auto">
          <a:xfrm>
            <a:off x="152400" y="3819212"/>
            <a:ext cx="12039600" cy="290424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dirty="0">
                <a:solidFill>
                  <a:schemeClr val="accent6">
                    <a:lumMod val="75000"/>
                  </a:schemeClr>
                </a:solidFill>
                <a:latin typeface="Times New Roman" panose="02020603050405020304" pitchFamily="18" charset="0"/>
                <a:cs typeface="Times New Roman" panose="02020603050405020304" pitchFamily="18" charset="0"/>
              </a:rPr>
              <a:t>- Nếu </a:t>
            </a:r>
            <a:r>
              <a:rPr lang="vi-VN" sz="3200" b="1" dirty="0">
                <a:solidFill>
                  <a:schemeClr val="accent6">
                    <a:lumMod val="75000"/>
                  </a:schemeClr>
                </a:solidFill>
                <a:latin typeface="Times New Roman" panose="02020603050405020304" pitchFamily="18" charset="0"/>
                <a:cs typeface="Times New Roman" panose="02020603050405020304" pitchFamily="18" charset="0"/>
              </a:rPr>
              <a:t>giá trị cần tìm bằng giá trị ở giữa </a:t>
            </a:r>
            <a:r>
              <a:rPr lang="vi-VN" sz="3200" dirty="0">
                <a:solidFill>
                  <a:schemeClr val="accent6">
                    <a:lumMod val="75000"/>
                  </a:schemeClr>
                </a:solidFill>
                <a:latin typeface="Times New Roman" panose="02020603050405020304" pitchFamily="18" charset="0"/>
                <a:cs typeface="Times New Roman" panose="02020603050405020304" pitchFamily="18" charset="0"/>
              </a:rPr>
              <a:t>thì </a:t>
            </a:r>
            <a:r>
              <a:rPr lang="vi-VN" sz="3200" b="1" dirty="0">
                <a:solidFill>
                  <a:schemeClr val="accent6">
                    <a:lumMod val="75000"/>
                  </a:schemeClr>
                </a:solidFill>
                <a:latin typeface="Times New Roman" panose="02020603050405020304" pitchFamily="18" charset="0"/>
                <a:cs typeface="Times New Roman" panose="02020603050405020304" pitchFamily="18" charset="0"/>
              </a:rPr>
              <a:t>tìm thấy và dừng </a:t>
            </a:r>
            <a:r>
              <a:rPr lang="vi-VN" sz="3200" b="1" dirty="0" smtClean="0">
                <a:solidFill>
                  <a:schemeClr val="accent6">
                    <a:lumMod val="75000"/>
                  </a:schemeClr>
                </a:solidFill>
                <a:latin typeface="Times New Roman" panose="02020603050405020304" pitchFamily="18" charset="0"/>
                <a:cs typeface="Times New Roman" panose="02020603050405020304" pitchFamily="18" charset="0"/>
              </a:rPr>
              <a:t>lại</a:t>
            </a:r>
            <a:r>
              <a:rPr lang="en-US" sz="32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vi-VN" sz="3200" dirty="0">
              <a:solidFill>
                <a:schemeClr val="accent6">
                  <a:lumMod val="75000"/>
                </a:schemeClr>
              </a:solidFill>
              <a:latin typeface="Times New Roman" panose="02020603050405020304" pitchFamily="18" charset="0"/>
              <a:cs typeface="Times New Roman" panose="02020603050405020304" pitchFamily="18" charset="0"/>
            </a:endParaRPr>
          </a:p>
          <a:p>
            <a:pPr lvl="0" algn="just" defTabSz="342900"/>
            <a:r>
              <a:rPr lang="vi-VN" sz="3200" dirty="0">
                <a:solidFill>
                  <a:schemeClr val="accent6">
                    <a:lumMod val="75000"/>
                  </a:schemeClr>
                </a:solidFill>
                <a:latin typeface="Times New Roman" panose="02020603050405020304" pitchFamily="18" charset="0"/>
                <a:cs typeface="Times New Roman" panose="02020603050405020304" pitchFamily="18" charset="0"/>
              </a:rPr>
              <a:t>- Nếu </a:t>
            </a:r>
            <a:r>
              <a:rPr lang="vi-VN" sz="3200" b="1" dirty="0">
                <a:solidFill>
                  <a:schemeClr val="accent6">
                    <a:lumMod val="75000"/>
                  </a:schemeClr>
                </a:solidFill>
                <a:latin typeface="Times New Roman" panose="02020603050405020304" pitchFamily="18" charset="0"/>
                <a:cs typeface="Times New Roman" panose="02020603050405020304" pitchFamily="18" charset="0"/>
              </a:rPr>
              <a:t>lớn hơn </a:t>
            </a:r>
            <a:r>
              <a:rPr lang="vi-VN" sz="3200" dirty="0">
                <a:solidFill>
                  <a:schemeClr val="accent6">
                    <a:lumMod val="75000"/>
                  </a:schemeClr>
                </a:solidFill>
                <a:latin typeface="Times New Roman" panose="02020603050405020304" pitchFamily="18" charset="0"/>
                <a:cs typeface="Times New Roman" panose="02020603050405020304" pitchFamily="18" charset="0"/>
              </a:rPr>
              <a:t>thì chỉ cần tìm ở </a:t>
            </a:r>
            <a:r>
              <a:rPr lang="vi-VN" sz="3200" b="1" dirty="0">
                <a:solidFill>
                  <a:schemeClr val="accent6">
                    <a:lumMod val="75000"/>
                  </a:schemeClr>
                </a:solidFill>
                <a:latin typeface="Times New Roman" panose="02020603050405020304" pitchFamily="18" charset="0"/>
                <a:cs typeface="Times New Roman" panose="02020603050405020304" pitchFamily="18" charset="0"/>
              </a:rPr>
              <a:t>nửa sau của danh </a:t>
            </a:r>
            <a:r>
              <a:rPr lang="vi-VN" sz="3200" b="1" dirty="0" smtClean="0">
                <a:solidFill>
                  <a:schemeClr val="accent6">
                    <a:lumMod val="75000"/>
                  </a:schemeClr>
                </a:solidFill>
                <a:latin typeface="Times New Roman" panose="02020603050405020304" pitchFamily="18" charset="0"/>
                <a:cs typeface="Times New Roman" panose="02020603050405020304" pitchFamily="18" charset="0"/>
              </a:rPr>
              <a:t>sách</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a:t>
            </a:r>
            <a:endParaRPr lang="vi-VN" sz="3200" b="1" dirty="0">
              <a:solidFill>
                <a:schemeClr val="accent6">
                  <a:lumMod val="75000"/>
                </a:schemeClr>
              </a:solidFill>
              <a:latin typeface="Times New Roman" panose="02020603050405020304" pitchFamily="18" charset="0"/>
              <a:cs typeface="Times New Roman" panose="02020603050405020304" pitchFamily="18" charset="0"/>
            </a:endParaRPr>
          </a:p>
          <a:p>
            <a:pPr lvl="0" algn="just" defTabSz="342900"/>
            <a:r>
              <a:rPr lang="vi-VN" sz="3200" dirty="0">
                <a:solidFill>
                  <a:schemeClr val="accent6">
                    <a:lumMod val="75000"/>
                  </a:schemeClr>
                </a:solidFill>
                <a:latin typeface="Times New Roman" panose="02020603050405020304" pitchFamily="18" charset="0"/>
                <a:cs typeface="Times New Roman" panose="02020603050405020304" pitchFamily="18" charset="0"/>
              </a:rPr>
              <a:t>- Nếu </a:t>
            </a:r>
            <a:r>
              <a:rPr lang="vi-VN" sz="3200" b="1" dirty="0">
                <a:solidFill>
                  <a:schemeClr val="accent6">
                    <a:lumMod val="75000"/>
                  </a:schemeClr>
                </a:solidFill>
                <a:latin typeface="Times New Roman" panose="02020603050405020304" pitchFamily="18" charset="0"/>
                <a:cs typeface="Times New Roman" panose="02020603050405020304" pitchFamily="18" charset="0"/>
              </a:rPr>
              <a:t>nhỏ hơn </a:t>
            </a:r>
            <a:r>
              <a:rPr lang="vi-VN" sz="3200" dirty="0">
                <a:solidFill>
                  <a:schemeClr val="accent6">
                    <a:lumMod val="75000"/>
                  </a:schemeClr>
                </a:solidFill>
                <a:latin typeface="Times New Roman" panose="02020603050405020304" pitchFamily="18" charset="0"/>
                <a:cs typeface="Times New Roman" panose="02020603050405020304" pitchFamily="18" charset="0"/>
              </a:rPr>
              <a:t>thì tìm ở </a:t>
            </a:r>
            <a:r>
              <a:rPr lang="vi-VN" sz="3200" b="1" dirty="0">
                <a:solidFill>
                  <a:schemeClr val="accent6">
                    <a:lumMod val="75000"/>
                  </a:schemeClr>
                </a:solidFill>
                <a:latin typeface="Times New Roman" panose="02020603050405020304" pitchFamily="18" charset="0"/>
                <a:cs typeface="Times New Roman" panose="02020603050405020304" pitchFamily="18" charset="0"/>
              </a:rPr>
              <a:t>nửa đầu của danh sách</a:t>
            </a:r>
            <a:r>
              <a:rPr lang="vi-VN" sz="3200" dirty="0">
                <a:solidFill>
                  <a:schemeClr val="accent6">
                    <a:lumMod val="75000"/>
                  </a:schemeClr>
                </a:solidFill>
                <a:latin typeface="Times New Roman" panose="02020603050405020304" pitchFamily="18" charset="0"/>
                <a:cs typeface="Times New Roman" panose="02020603050405020304" pitchFamily="18" charset="0"/>
              </a:rPr>
              <a:t>. </a:t>
            </a:r>
          </a:p>
          <a:p>
            <a:pPr lvl="0" algn="just" defTabSz="342900"/>
            <a:r>
              <a:rPr lang="vi-VN" sz="3200" dirty="0">
                <a:solidFill>
                  <a:schemeClr val="accent6">
                    <a:lumMod val="75000"/>
                  </a:schemeClr>
                </a:solidFill>
                <a:latin typeface="Times New Roman" panose="02020603050405020304" pitchFamily="18" charset="0"/>
                <a:cs typeface="Times New Roman" panose="02020603050405020304" pitchFamily="18" charset="0"/>
              </a:rPr>
              <a:t>→</a:t>
            </a:r>
            <a:r>
              <a:rPr lang="vi-VN" sz="3200" b="1" dirty="0">
                <a:solidFill>
                  <a:schemeClr val="accent6">
                    <a:lumMod val="75000"/>
                  </a:schemeClr>
                </a:solidFill>
                <a:latin typeface="Times New Roman" panose="02020603050405020304" pitchFamily="18" charset="0"/>
                <a:cs typeface="Times New Roman" panose="02020603050405020304" pitchFamily="18" charset="0"/>
              </a:rPr>
              <a:t>Lặp lại</a:t>
            </a:r>
            <a:r>
              <a:rPr lang="vi-VN" sz="3200" dirty="0">
                <a:solidFill>
                  <a:schemeClr val="accent6">
                    <a:lumMod val="75000"/>
                  </a:schemeClr>
                </a:solidFill>
                <a:latin typeface="Times New Roman" panose="02020603050405020304" pitchFamily="18" charset="0"/>
                <a:cs typeface="Times New Roman" panose="02020603050405020304" pitchFamily="18" charset="0"/>
              </a:rPr>
              <a:t> quá trình đó cho đến khi </a:t>
            </a:r>
            <a:r>
              <a:rPr lang="vi-VN" sz="3200" b="1" dirty="0">
                <a:solidFill>
                  <a:schemeClr val="accent6">
                    <a:lumMod val="75000"/>
                  </a:schemeClr>
                </a:solidFill>
                <a:latin typeface="Times New Roman" panose="02020603050405020304" pitchFamily="18" charset="0"/>
                <a:cs typeface="Times New Roman" panose="02020603050405020304" pitchFamily="18" charset="0"/>
              </a:rPr>
              <a:t>tìm thấy hoặc hết danh sách</a:t>
            </a:r>
            <a:r>
              <a:rPr lang="vi-VN" sz="3200" dirty="0">
                <a:solidFill>
                  <a:schemeClr val="accent6">
                    <a:lumMod val="75000"/>
                  </a:schemeClr>
                </a:solidFill>
                <a:latin typeface="Times New Roman" panose="02020603050405020304" pitchFamily="18" charset="0"/>
                <a:cs typeface="Times New Roman" panose="02020603050405020304" pitchFamily="18" charset="0"/>
              </a:rPr>
              <a:t>. </a:t>
            </a:r>
          </a:p>
          <a:p>
            <a:pPr lvl="0" algn="just" defTabSz="342900"/>
            <a:r>
              <a:rPr lang="vi-VN" sz="2800" dirty="0">
                <a:solidFill>
                  <a:srgbClr val="FF0000"/>
                </a:solidFill>
                <a:latin typeface="Times New Roman" panose="02020603050405020304" pitchFamily="18" charset="0"/>
                <a:cs typeface="Times New Roman" panose="02020603050405020304" pitchFamily="18" charset="0"/>
              </a:rPr>
              <a:t>→</a:t>
            </a:r>
            <a:r>
              <a:rPr lang="vi-VN" sz="2800" b="1" dirty="0">
                <a:solidFill>
                  <a:srgbClr val="FF0000"/>
                </a:solidFill>
                <a:latin typeface="Times New Roman" panose="02020603050405020304" pitchFamily="18" charset="0"/>
                <a:cs typeface="Times New Roman" panose="02020603050405020304" pitchFamily="18" charset="0"/>
              </a:rPr>
              <a:t>Như vậy, tại mỗi bước lặp, thuật toán tìm kiếm thu hẹp danh sách tìm kiếm chỉ còn một nửa. Do đó thuật toán này có tên là tìm kiếm nhị phân (chia đôi). </a:t>
            </a:r>
          </a:p>
        </p:txBody>
      </p:sp>
    </p:spTree>
    <p:extLst>
      <p:ext uri="{BB962C8B-B14F-4D97-AF65-F5344CB8AC3E}">
        <p14:creationId xmlns:p14="http://schemas.microsoft.com/office/powerpoint/2010/main" val="299370775"/>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533400" y="620159"/>
            <a:ext cx="11201400" cy="155003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dirty="0">
                <a:solidFill>
                  <a:srgbClr val="FF0000"/>
                </a:solidFill>
                <a:latin typeface="Times New Roman" panose="02020603050405020304" pitchFamily="18" charset="0"/>
                <a:cs typeface="Times New Roman" panose="02020603050405020304" pitchFamily="18" charset="0"/>
              </a:rPr>
              <a:t>Các bước để An tìm khách hàng tên “Trúc” trong danh sách ở Hình 15.1 theo thuật toán tìm kiếm nhị phân như sau: </a:t>
            </a:r>
            <a:endParaRPr lang="en-US" sz="3200" dirty="0">
              <a:solidFill>
                <a:srgbClr val="FF0000"/>
              </a:solidFill>
              <a:latin typeface="Times New Roman" panose="02020603050405020304" pitchFamily="18" charset="0"/>
              <a:cs typeface="Times New Roman" panose="02020603050405020304" pitchFamily="18" charset="0"/>
            </a:endParaRPr>
          </a:p>
          <a:p>
            <a:pPr lvl="0" algn="just" defTabSz="342900"/>
            <a:r>
              <a:rPr lang="vi-VN" sz="3200" b="1" dirty="0">
                <a:solidFill>
                  <a:srgbClr val="00B050"/>
                </a:solidFill>
                <a:latin typeface="Times New Roman" panose="02020603050405020304" pitchFamily="18" charset="0"/>
                <a:cs typeface="Times New Roman" panose="02020603050405020304" pitchFamily="18" charset="0"/>
              </a:rPr>
              <a:t>Bước 1. Xét vị trí ở giữa của dãy, đó là vị trí số </a:t>
            </a:r>
            <a:r>
              <a:rPr lang="vi-VN" sz="3200" b="1" dirty="0" smtClean="0">
                <a:solidFill>
                  <a:srgbClr val="00B050"/>
                </a:solidFill>
                <a:latin typeface="Times New Roman" panose="02020603050405020304" pitchFamily="18" charset="0"/>
                <a:cs typeface="Times New Roman" panose="02020603050405020304" pitchFamily="18" charset="0"/>
              </a:rPr>
              <a:t>5</a:t>
            </a:r>
            <a:r>
              <a:rPr lang="en-US" sz="3200" b="1" dirty="0">
                <a:solidFill>
                  <a:srgbClr val="00B050"/>
                </a:solidFill>
                <a:latin typeface="Times New Roman" panose="02020603050405020304" pitchFamily="18" charset="0"/>
                <a:cs typeface="Times New Roman" panose="02020603050405020304" pitchFamily="18" charset="0"/>
              </a:rPr>
              <a:t>:</a:t>
            </a:r>
            <a:endParaRPr lang="vi-VN" sz="32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381000" y="99363"/>
            <a:ext cx="66294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Thuật toán tìm kiếm nhị phân.</a:t>
            </a:r>
          </a:p>
        </p:txBody>
      </p:sp>
      <p:pic>
        <p:nvPicPr>
          <p:cNvPr id="3" name="Picture 2">
            <a:extLst>
              <a:ext uri="{FF2B5EF4-FFF2-40B4-BE49-F238E27FC236}">
                <a16:creationId xmlns:a16="http://schemas.microsoft.com/office/drawing/2014/main" id="{8B1DA877-72AA-78DB-C2A6-ECF383BCBC43}"/>
              </a:ext>
            </a:extLst>
          </p:cNvPr>
          <p:cNvPicPr>
            <a:picLocks noChangeAspect="1"/>
          </p:cNvPicPr>
          <p:nvPr/>
        </p:nvPicPr>
        <p:blipFill rotWithShape="1">
          <a:blip r:embed="rId2"/>
          <a:srcRect l="8151" t="4216" b="62279"/>
          <a:stretch/>
        </p:blipFill>
        <p:spPr>
          <a:xfrm>
            <a:off x="19493" y="2202087"/>
            <a:ext cx="12115800" cy="4884513"/>
          </a:xfrm>
          <a:prstGeom prst="rect">
            <a:avLst/>
          </a:prstGeom>
        </p:spPr>
      </p:pic>
    </p:spTree>
    <p:extLst>
      <p:ext uri="{BB962C8B-B14F-4D97-AF65-F5344CB8AC3E}">
        <p14:creationId xmlns:p14="http://schemas.microsoft.com/office/powerpoint/2010/main" val="499987867"/>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762000" y="1620"/>
            <a:ext cx="11201400"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b="1">
                <a:solidFill>
                  <a:srgbClr val="00B050"/>
                </a:solidFill>
                <a:latin typeface="Times New Roman" panose="02020603050405020304" pitchFamily="18" charset="0"/>
                <a:cs typeface="Times New Roman" panose="02020603050405020304" pitchFamily="18" charset="0"/>
              </a:rPr>
              <a:t>Bước 2. Xét vị trí ở giữa của nửa sau của dãy là vị trí số 7</a:t>
            </a:r>
            <a:r>
              <a:rPr lang="en-US" sz="3200" b="1">
                <a:solidFill>
                  <a:srgbClr val="00B050"/>
                </a:solidFill>
                <a:latin typeface="Times New Roman" panose="02020603050405020304" pitchFamily="18" charset="0"/>
                <a:cs typeface="Times New Roman" panose="02020603050405020304" pitchFamily="18" charset="0"/>
              </a:rPr>
              <a:t>.</a:t>
            </a:r>
            <a:endParaRPr lang="vi-VN" sz="3200" b="1">
              <a:solidFill>
                <a:srgbClr val="00B05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80E64D3-7737-2EB4-8860-C6F500EE88E7}"/>
              </a:ext>
            </a:extLst>
          </p:cNvPr>
          <p:cNvPicPr>
            <a:picLocks noChangeAspect="1"/>
          </p:cNvPicPr>
          <p:nvPr/>
        </p:nvPicPr>
        <p:blipFill rotWithShape="1">
          <a:blip r:embed="rId2"/>
          <a:srcRect l="6544" t="42864" b="28646"/>
          <a:stretch/>
        </p:blipFill>
        <p:spPr>
          <a:xfrm>
            <a:off x="76200" y="685800"/>
            <a:ext cx="11963400" cy="6324600"/>
          </a:xfrm>
          <a:prstGeom prst="rect">
            <a:avLst/>
          </a:prstGeom>
        </p:spPr>
      </p:pic>
    </p:spTree>
    <p:extLst>
      <p:ext uri="{BB962C8B-B14F-4D97-AF65-F5344CB8AC3E}">
        <p14:creationId xmlns:p14="http://schemas.microsoft.com/office/powerpoint/2010/main" val="1632507326"/>
      </p:ext>
    </p:extLst>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13050</TotalTime>
  <Words>4188</Words>
  <Application>Microsoft Office PowerPoint</Application>
  <PresentationFormat>Widescreen</PresentationFormat>
  <Paragraphs>424</Paragraphs>
  <Slides>55</Slides>
  <Notes>32</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55</vt:i4>
      </vt:variant>
    </vt:vector>
  </HeadingPairs>
  <TitlesOfParts>
    <vt:vector size="73" baseType="lpstr">
      <vt:lpstr>Arial</vt:lpstr>
      <vt:lpstr>Arial Unicode MS</vt:lpstr>
      <vt:lpstr>Calibri</vt:lpstr>
      <vt:lpstr>Calibri Light</vt:lpstr>
      <vt:lpstr>Times New Roman</vt:lpstr>
      <vt:lpstr>Wingdings</vt:lpstr>
      <vt:lpstr>27_MAU</vt:lpstr>
      <vt:lpstr>1_Default Design</vt:lpstr>
      <vt:lpstr>4_Default Design</vt:lpstr>
      <vt:lpstr>5_Default Design</vt:lpstr>
      <vt:lpstr>6_Default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Vo Thi Suong</cp:lastModifiedBy>
  <cp:revision>795</cp:revision>
  <dcterms:created xsi:type="dcterms:W3CDTF">2018-08-20T15:06:27Z</dcterms:created>
  <dcterms:modified xsi:type="dcterms:W3CDTF">2024-08-24T08:43:42Z</dcterms:modified>
</cp:coreProperties>
</file>