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289" r:id="rId4"/>
    <p:sldMasterId id="2147484583" r:id="rId5"/>
    <p:sldMasterId id="2147484270" r:id="rId6"/>
    <p:sldMasterId id="2147484273" r:id="rId7"/>
    <p:sldMasterId id="2147484547" r:id="rId8"/>
    <p:sldMasterId id="2147484555" r:id="rId9"/>
    <p:sldMasterId id="2147484557" r:id="rId10"/>
    <p:sldMasterId id="2147484559" r:id="rId11"/>
    <p:sldMasterId id="2147484561" r:id="rId12"/>
  </p:sldMasterIdLst>
  <p:notesMasterIdLst>
    <p:notesMasterId r:id="rId54"/>
  </p:notesMasterIdLst>
  <p:handoutMasterIdLst>
    <p:handoutMasterId r:id="rId55"/>
  </p:handoutMasterIdLst>
  <p:sldIdLst>
    <p:sldId id="359" r:id="rId13"/>
    <p:sldId id="286" r:id="rId14"/>
    <p:sldId id="3266" r:id="rId15"/>
    <p:sldId id="3544" r:id="rId16"/>
    <p:sldId id="3241" r:id="rId17"/>
    <p:sldId id="3645" r:id="rId18"/>
    <p:sldId id="3647" r:id="rId19"/>
    <p:sldId id="3648" r:id="rId20"/>
    <p:sldId id="3580" r:id="rId21"/>
    <p:sldId id="3545" r:id="rId22"/>
    <p:sldId id="3646" r:id="rId23"/>
    <p:sldId id="3631" r:id="rId24"/>
    <p:sldId id="3630" r:id="rId25"/>
    <p:sldId id="3246" r:id="rId26"/>
    <p:sldId id="3395" r:id="rId27"/>
    <p:sldId id="3623" r:id="rId28"/>
    <p:sldId id="3626" r:id="rId29"/>
    <p:sldId id="3632" r:id="rId30"/>
    <p:sldId id="3633" r:id="rId31"/>
    <p:sldId id="3634" r:id="rId32"/>
    <p:sldId id="3635" r:id="rId33"/>
    <p:sldId id="3636" r:id="rId34"/>
    <p:sldId id="3637" r:id="rId35"/>
    <p:sldId id="3638" r:id="rId36"/>
    <p:sldId id="3639" r:id="rId37"/>
    <p:sldId id="3640" r:id="rId38"/>
    <p:sldId id="3542" r:id="rId39"/>
    <p:sldId id="3622" r:id="rId40"/>
    <p:sldId id="3628" r:id="rId41"/>
    <p:sldId id="3629" r:id="rId42"/>
    <p:sldId id="3624" r:id="rId43"/>
    <p:sldId id="3625" r:id="rId44"/>
    <p:sldId id="3627" r:id="rId45"/>
    <p:sldId id="3642" r:id="rId46"/>
    <p:sldId id="3567" r:id="rId47"/>
    <p:sldId id="3649" r:id="rId48"/>
    <p:sldId id="3245" r:id="rId49"/>
    <p:sldId id="3557" r:id="rId50"/>
    <p:sldId id="3643" r:id="rId51"/>
    <p:sldId id="3644" r:id="rId52"/>
    <p:sldId id="3650" r:id="rId53"/>
  </p:sldIdLst>
  <p:sldSz cx="12192000" cy="6858000"/>
  <p:notesSz cx="6858000" cy="9144000"/>
  <p:custDataLst>
    <p:tags r:id="rId5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663300"/>
    <a:srgbClr val="CC0066"/>
    <a:srgbClr val="A1E705"/>
    <a:srgbClr val="FFFFCC"/>
    <a:srgbClr val="FF9933"/>
    <a:srgbClr val="FF6699"/>
    <a:srgbClr val="FF7C80"/>
    <a:srgbClr val="6600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83610" autoAdjust="0"/>
  </p:normalViewPr>
  <p:slideViewPr>
    <p:cSldViewPr>
      <p:cViewPr varScale="1">
        <p:scale>
          <a:sx n="72" d="100"/>
          <a:sy n="72" d="100"/>
        </p:scale>
        <p:origin x="446" y="67"/>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C7A698-DE1D-41E2-91AB-43B71FDAA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D8556B00-63BF-484C-99C1-D24B6DEE1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D024DA-53AB-4DEC-8967-6BFBE147F2E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A1822-0271-4719-99F0-321C2F53E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0A1A9613-C1FE-48F9-B496-1E803D783F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E05A7BA-AD35-42BB-88D8-3BD0FECD97F2}" type="datetimeFigureOut">
              <a:rPr lang="vi-VN"/>
              <a:pPr>
                <a:defRPr/>
              </a:pPr>
              <a:t>24/08/2024</a:t>
            </a:fld>
            <a:endParaRPr lang="vi-VN"/>
          </a:p>
        </p:txBody>
      </p:sp>
      <p:sp>
        <p:nvSpPr>
          <p:cNvPr id="4" name="Slide Image Placeholder 3">
            <a:extLst>
              <a:ext uri="{FF2B5EF4-FFF2-40B4-BE49-F238E27FC236}">
                <a16:creationId xmlns:a16="http://schemas.microsoft.com/office/drawing/2014/main" id="{CED8C24A-E9FD-458D-A706-1319BC9C98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D4E86E01-83A3-4111-B999-EE08DFFEB0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680C1956-BE7B-4DA9-8CF4-F0F9B439C0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C02699F-67B0-4909-86D2-1EB9B88EF8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1E5AA61-BDFA-4969-9D59-803812A38610}" type="slidenum">
              <a:rPr lang="vi-VN"/>
              <a:pPr>
                <a:defRPr/>
              </a:pPr>
              <a:t>‹#›</a:t>
            </a:fld>
            <a:endParaRPr lang="vi-VN"/>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93347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5320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40581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29759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60360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61371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2194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6170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6621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7734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5232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75158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vi-VN" sz="1200" dirty="0" smtClean="0">
                <a:solidFill>
                  <a:schemeClr val="accent2"/>
                </a:solidFill>
                <a:latin typeface="Times New Roman" panose="02020603050405020304" pitchFamily="18" charset="0"/>
                <a:cs typeface="Times New Roman" panose="02020603050405020304" pitchFamily="18" charset="0"/>
              </a:rPr>
              <a:t>Cho sơ đồ khối như </a:t>
            </a:r>
            <a:r>
              <a:rPr lang="en-US" sz="1200" dirty="0" err="1" smtClean="0">
                <a:solidFill>
                  <a:schemeClr val="accent2"/>
                </a:solidFill>
                <a:latin typeface="Times New Roman" panose="02020603050405020304" pitchFamily="18" charset="0"/>
                <a:cs typeface="Times New Roman" panose="02020603050405020304" pitchFamily="18" charset="0"/>
              </a:rPr>
              <a:t>hình</a:t>
            </a:r>
            <a:r>
              <a:rPr lang="vi-VN" sz="1200" dirty="0" smtClean="0">
                <a:solidFill>
                  <a:schemeClr val="accent2"/>
                </a:solidFill>
                <a:latin typeface="Times New Roman" panose="02020603050405020304" pitchFamily="18" charset="0"/>
                <a:cs typeface="Times New Roman" panose="02020603050405020304" pitchFamily="18" charset="0"/>
              </a:rPr>
              <a:t>, đầu ra của thuật toán là gì?</a:t>
            </a:r>
          </a:p>
          <a:p>
            <a:endParaRPr lang="en-US" dirty="0"/>
          </a:p>
        </p:txBody>
      </p:sp>
    </p:spTree>
    <p:extLst>
      <p:ext uri="{BB962C8B-B14F-4D97-AF65-F5344CB8AC3E}">
        <p14:creationId xmlns:p14="http://schemas.microsoft.com/office/powerpoint/2010/main" val="1183231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vi-VN" sz="1200" dirty="0" smtClean="0">
                <a:solidFill>
                  <a:schemeClr val="accent2"/>
                </a:solidFill>
                <a:latin typeface="Times New Roman" panose="02020603050405020304" pitchFamily="18" charset="0"/>
                <a:cs typeface="Times New Roman" panose="02020603050405020304" pitchFamily="18" charset="0"/>
              </a:rPr>
              <a:t>Cho sơ đồ khối như </a:t>
            </a:r>
            <a:r>
              <a:rPr lang="en-US" sz="1200" dirty="0" err="1" smtClean="0">
                <a:solidFill>
                  <a:schemeClr val="accent2"/>
                </a:solidFill>
                <a:latin typeface="Times New Roman" panose="02020603050405020304" pitchFamily="18" charset="0"/>
                <a:cs typeface="Times New Roman" panose="02020603050405020304" pitchFamily="18" charset="0"/>
              </a:rPr>
              <a:t>hình</a:t>
            </a:r>
            <a:r>
              <a:rPr lang="vi-VN" sz="1200" dirty="0" smtClean="0">
                <a:solidFill>
                  <a:schemeClr val="accent2"/>
                </a:solidFill>
                <a:latin typeface="Times New Roman" panose="02020603050405020304" pitchFamily="18" charset="0"/>
                <a:cs typeface="Times New Roman" panose="02020603050405020304" pitchFamily="18" charset="0"/>
              </a:rPr>
              <a:t>, </a:t>
            </a:r>
            <a:r>
              <a:rPr lang="en-US" sz="1200" dirty="0" smtClean="0">
                <a:solidFill>
                  <a:schemeClr val="accent2"/>
                </a:solidFill>
                <a:latin typeface="Times New Roman" panose="02020603050405020304" pitchFamily="18" charset="0"/>
                <a:cs typeface="Times New Roman" panose="02020603050405020304" pitchFamily="18" charset="0"/>
              </a:rPr>
              <a:t>t</a:t>
            </a:r>
            <a:r>
              <a:rPr lang="vi-VN" sz="1200" dirty="0" smtClean="0">
                <a:solidFill>
                  <a:schemeClr val="accent2"/>
                </a:solidFill>
                <a:latin typeface="Times New Roman" panose="02020603050405020304" pitchFamily="18" charset="0"/>
                <a:cs typeface="Times New Roman" panose="02020603050405020304" pitchFamily="18" charset="0"/>
              </a:rPr>
              <a:t>hông tin đầu vào</a:t>
            </a:r>
            <a:r>
              <a:rPr lang="en-US" sz="1200" dirty="0" smtClean="0">
                <a:solidFill>
                  <a:schemeClr val="accent2"/>
                </a:solidFill>
                <a:latin typeface="Times New Roman" panose="02020603050405020304" pitchFamily="18" charset="0"/>
                <a:cs typeface="Times New Roman" panose="02020603050405020304" pitchFamily="18" charset="0"/>
              </a:rPr>
              <a:t> </a:t>
            </a:r>
            <a:r>
              <a:rPr lang="en-US" sz="1200" dirty="0" err="1" smtClean="0">
                <a:solidFill>
                  <a:schemeClr val="accent2"/>
                </a:solidFill>
                <a:latin typeface="Times New Roman" panose="02020603050405020304" pitchFamily="18" charset="0"/>
                <a:cs typeface="Times New Roman" panose="02020603050405020304" pitchFamily="18" charset="0"/>
              </a:rPr>
              <a:t>của</a:t>
            </a:r>
            <a:r>
              <a:rPr lang="en-US" sz="1200" dirty="0" smtClean="0">
                <a:solidFill>
                  <a:schemeClr val="accent2"/>
                </a:solidFill>
                <a:latin typeface="Times New Roman" panose="02020603050405020304" pitchFamily="18" charset="0"/>
                <a:cs typeface="Times New Roman" panose="02020603050405020304" pitchFamily="18" charset="0"/>
              </a:rPr>
              <a:t> </a:t>
            </a:r>
            <a:r>
              <a:rPr lang="en-US" sz="1200" dirty="0" err="1" smtClean="0">
                <a:solidFill>
                  <a:schemeClr val="accent2"/>
                </a:solidFill>
                <a:latin typeface="Times New Roman" panose="02020603050405020304" pitchFamily="18" charset="0"/>
                <a:cs typeface="Times New Roman" panose="02020603050405020304" pitchFamily="18" charset="0"/>
              </a:rPr>
              <a:t>thuật</a:t>
            </a:r>
            <a:r>
              <a:rPr lang="en-US" sz="1200" dirty="0" smtClean="0">
                <a:solidFill>
                  <a:schemeClr val="accent2"/>
                </a:solidFill>
                <a:latin typeface="Times New Roman" panose="02020603050405020304" pitchFamily="18" charset="0"/>
                <a:cs typeface="Times New Roman" panose="02020603050405020304" pitchFamily="18" charset="0"/>
              </a:rPr>
              <a:t> </a:t>
            </a:r>
            <a:r>
              <a:rPr lang="en-US" sz="1200" dirty="0" err="1" smtClean="0">
                <a:solidFill>
                  <a:schemeClr val="accent2"/>
                </a:solidFill>
                <a:latin typeface="Times New Roman" panose="02020603050405020304" pitchFamily="18" charset="0"/>
                <a:cs typeface="Times New Roman" panose="02020603050405020304" pitchFamily="18" charset="0"/>
              </a:rPr>
              <a:t>toán</a:t>
            </a:r>
            <a:r>
              <a:rPr lang="en-US" sz="1200" dirty="0" smtClean="0">
                <a:solidFill>
                  <a:schemeClr val="accent2"/>
                </a:solidFill>
                <a:latin typeface="Times New Roman" panose="02020603050405020304" pitchFamily="18" charset="0"/>
                <a:cs typeface="Times New Roman" panose="02020603050405020304" pitchFamily="18" charset="0"/>
              </a:rPr>
              <a:t> </a:t>
            </a:r>
            <a:r>
              <a:rPr lang="en-US" sz="1200" dirty="0" err="1" smtClean="0">
                <a:solidFill>
                  <a:schemeClr val="accent2"/>
                </a:solidFill>
                <a:latin typeface="Times New Roman" panose="02020603050405020304" pitchFamily="18" charset="0"/>
                <a:cs typeface="Times New Roman" panose="02020603050405020304" pitchFamily="18" charset="0"/>
              </a:rPr>
              <a:t>là</a:t>
            </a:r>
            <a:r>
              <a:rPr lang="en-US" sz="1200" dirty="0" smtClean="0">
                <a:solidFill>
                  <a:schemeClr val="accent2"/>
                </a:solidFill>
                <a:latin typeface="Times New Roman" panose="02020603050405020304" pitchFamily="18" charset="0"/>
                <a:cs typeface="Times New Roman" panose="02020603050405020304" pitchFamily="18" charset="0"/>
              </a:rPr>
              <a:t> </a:t>
            </a:r>
            <a:r>
              <a:rPr lang="en-US" sz="1200" dirty="0" err="1" smtClean="0">
                <a:solidFill>
                  <a:schemeClr val="accent2"/>
                </a:solidFill>
                <a:latin typeface="Times New Roman" panose="02020603050405020304" pitchFamily="18" charset="0"/>
                <a:cs typeface="Times New Roman" panose="02020603050405020304" pitchFamily="18" charset="0"/>
              </a:rPr>
              <a:t>gì</a:t>
            </a:r>
            <a:r>
              <a:rPr lang="en-US" sz="1200" dirty="0" smtClean="0">
                <a:solidFill>
                  <a:schemeClr val="accent2"/>
                </a:solidFill>
                <a:latin typeface="Times New Roman" panose="02020603050405020304" pitchFamily="18" charset="0"/>
                <a:cs typeface="Times New Roman" panose="02020603050405020304" pitchFamily="18" charset="0"/>
              </a:rPr>
              <a:t>?</a:t>
            </a:r>
            <a:endParaRPr lang="vi-VN" sz="1200" dirty="0" smtClean="0">
              <a:solidFill>
                <a:schemeClr val="accent2"/>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94032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56056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77460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28291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3866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65969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8171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6020E-FF79-EEEA-BEB0-C64871405E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2D190-004A-9616-3EA0-D01B0B051E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E27E1A-4B2B-D187-9551-1E339801E75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6540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vi-VN" sz="1200" dirty="0" smtClean="0">
                <a:solidFill>
                  <a:srgbClr val="000000"/>
                </a:solidFill>
                <a:latin typeface="Times New Roman" panose="02020603050405020304" pitchFamily="18" charset="0"/>
                <a:cs typeface="Times New Roman" panose="02020603050405020304" pitchFamily="18" charset="0"/>
              </a:rPr>
              <a:t>Các bước thực hiện tìm kiếm địa chỉ khách hàng của An được mô tả ở sơ đồ khối trong Hình 14.1</a:t>
            </a:r>
            <a:r>
              <a:rPr lang="en-US" sz="1200" dirty="0" smtClean="0">
                <a:solidFill>
                  <a:srgbClr val="000000"/>
                </a:solidFill>
                <a:latin typeface="Times New Roman" panose="02020603050405020304" pitchFamily="18" charset="0"/>
                <a:cs typeface="Times New Roman" panose="02020603050405020304" pitchFamily="18" charset="0"/>
              </a:rPr>
              <a:t>.</a:t>
            </a:r>
            <a:endParaRPr lang="vi-VN" sz="1200" dirty="0" smtClean="0">
              <a:solidFill>
                <a:srgbClr val="00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28316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6020E-FF79-EEEA-BEB0-C64871405E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2D190-004A-9616-3EA0-D01B0B051E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E27E1A-4B2B-D187-9551-1E339801E75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err="1" smtClean="0">
                <a:solidFill>
                  <a:srgbClr val="000000"/>
                </a:solidFill>
                <a:latin typeface="Times New Roman" panose="02020603050405020304" pitchFamily="18" charset="0"/>
                <a:cs typeface="Times New Roman" panose="02020603050405020304" pitchFamily="18" charset="0"/>
              </a:rPr>
              <a:t>Tìm</a:t>
            </a:r>
            <a:r>
              <a:rPr lang="en-US" sz="1200" dirty="0" smtClean="0">
                <a:solidFill>
                  <a:srgbClr val="000000"/>
                </a:solidFill>
                <a:latin typeface="Times New Roman" panose="02020603050405020304" pitchFamily="18" charset="0"/>
                <a:cs typeface="Times New Roman" panose="02020603050405020304" pitchFamily="18" charset="0"/>
              </a:rPr>
              <a:t> </a:t>
            </a:r>
            <a:r>
              <a:rPr lang="en-US" sz="1200" dirty="0" err="1" smtClean="0">
                <a:solidFill>
                  <a:srgbClr val="000000"/>
                </a:solidFill>
                <a:latin typeface="Times New Roman" panose="02020603050405020304" pitchFamily="18" charset="0"/>
                <a:cs typeface="Times New Roman" panose="02020603050405020304" pitchFamily="18" charset="0"/>
              </a:rPr>
              <a:t>địa</a:t>
            </a:r>
            <a:r>
              <a:rPr lang="en-US" sz="1200" dirty="0" smtClean="0">
                <a:solidFill>
                  <a:srgbClr val="000000"/>
                </a:solidFill>
                <a:latin typeface="Times New Roman" panose="02020603050405020304" pitchFamily="18" charset="0"/>
                <a:cs typeface="Times New Roman" panose="02020603050405020304" pitchFamily="18" charset="0"/>
              </a:rPr>
              <a:t> </a:t>
            </a:r>
            <a:r>
              <a:rPr lang="en-US" sz="1200" dirty="0" err="1" smtClean="0">
                <a:solidFill>
                  <a:srgbClr val="000000"/>
                </a:solidFill>
                <a:latin typeface="Times New Roman" panose="02020603050405020304" pitchFamily="18" charset="0"/>
                <a:cs typeface="Times New Roman" panose="02020603050405020304" pitchFamily="18" charset="0"/>
              </a:rPr>
              <a:t>chỉ</a:t>
            </a:r>
            <a:endParaRPr lang="vi-VN" sz="1200" dirty="0" smtClean="0">
              <a:solidFill>
                <a:srgbClr val="00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6188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1076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8420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02725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26521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138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80355841"/>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003796"/>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0EB20-7EEB-C8F7-BDAF-273D6AFCAA2D}"/>
              </a:ext>
            </a:extLst>
          </p:cNvPr>
          <p:cNvSpPr>
            <a:spLocks noGrp="1"/>
          </p:cNvSpPr>
          <p:nvPr>
            <p:ph type="dt" sz="half" idx="10"/>
          </p:nvPr>
        </p:nvSpPr>
        <p:spPr>
          <a:xfrm>
            <a:off x="838200" y="6356350"/>
            <a:ext cx="2743200" cy="365125"/>
          </a:xfrm>
          <a:prstGeom prst="rect">
            <a:avLst/>
          </a:prstGeom>
        </p:spPr>
        <p:txBody>
          <a:bodyPr/>
          <a:lstStyle/>
          <a:p>
            <a:fld id="{E57015CA-1BD2-44EA-BF3A-93D5DC3AC38D}" type="datetimeFigureOut">
              <a:rPr lang="en-US" smtClean="0"/>
              <a:t>8/24/2024</a:t>
            </a:fld>
            <a:endParaRPr lang="en-US"/>
          </a:p>
        </p:txBody>
      </p:sp>
      <p:sp>
        <p:nvSpPr>
          <p:cNvPr id="3" name="Footer Placeholder 2">
            <a:extLst>
              <a:ext uri="{FF2B5EF4-FFF2-40B4-BE49-F238E27FC236}">
                <a16:creationId xmlns:a16="http://schemas.microsoft.com/office/drawing/2014/main" id="{BF2C264E-5210-BAF1-21A9-8FF1D915C3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7677824-8217-98D6-4ABE-994BE1C4832A}"/>
              </a:ext>
            </a:extLst>
          </p:cNvPr>
          <p:cNvSpPr>
            <a:spLocks noGrp="1"/>
          </p:cNvSpPr>
          <p:nvPr>
            <p:ph type="sldNum" sz="quarter" idx="12"/>
          </p:nvPr>
        </p:nvSpPr>
        <p:spPr>
          <a:xfrm>
            <a:off x="8610600" y="6356350"/>
            <a:ext cx="2743200" cy="365125"/>
          </a:xfrm>
          <a:prstGeom prst="rect">
            <a:avLst/>
          </a:prstGeom>
        </p:spPr>
        <p:txBody>
          <a:bodyPr/>
          <a:lstStyle/>
          <a:p>
            <a:fld id="{73081112-44B5-4CD5-BB22-5D607257832B}" type="slidenum">
              <a:rPr lang="en-US" smtClean="0"/>
              <a:t>‹#›</a:t>
            </a:fld>
            <a:endParaRPr lang="en-US"/>
          </a:p>
        </p:txBody>
      </p:sp>
    </p:spTree>
    <p:extLst>
      <p:ext uri="{BB962C8B-B14F-4D97-AF65-F5344CB8AC3E}">
        <p14:creationId xmlns:p14="http://schemas.microsoft.com/office/powerpoint/2010/main" val="2026829924"/>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206399691"/>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85108702"/>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306454"/>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36597"/>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0680932"/>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740828"/>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23251"/>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95161"/>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349235"/>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102829"/>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503174740"/>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616959755"/>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4.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hyperlink" Target="../User/My%20Documents/132%20-%20Bong%20dien%20dien%20-%20Phi%20Nhung.mp3" TargetMode="External"/><Relationship Id="rId1" Type="http://schemas.openxmlformats.org/officeDocument/2006/relationships/theme" Target="../theme/theme7.xml"/><Relationship Id="rId4"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a:extLst>
              <a:ext uri="{FF2B5EF4-FFF2-40B4-BE49-F238E27FC236}">
                <a16:creationId xmlns:a16="http://schemas.microsoft.com/office/drawing/2014/main" id="{40BCC3EB-2412-4796-B1C0-0BD88CD3E542}"/>
              </a:ext>
            </a:extLst>
          </p:cNvPr>
          <p:cNvSpPr>
            <a:spLocks noGrp="1" noChangeArrowheads="1"/>
          </p:cNvSpPr>
          <p:nvPr>
            <p:ph type="ftr" sz="quarter" idx="3"/>
          </p:nvPr>
        </p:nvSpPr>
        <p:spPr bwMode="auto">
          <a:xfrm>
            <a:off x="9753600" y="6583363"/>
            <a:ext cx="24384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sp>
        <p:nvSpPr>
          <p:cNvPr id="4" name="Rectangle: Rounded Corners 3">
            <a:extLst>
              <a:ext uri="{FF2B5EF4-FFF2-40B4-BE49-F238E27FC236}">
                <a16:creationId xmlns:a16="http://schemas.microsoft.com/office/drawing/2014/main" id="{BED4565F-2C19-7DC9-64BB-162120EA7927}"/>
              </a:ext>
            </a:extLst>
          </p:cNvPr>
          <p:cNvSpPr/>
          <p:nvPr userDrawn="1"/>
        </p:nvSpPr>
        <p:spPr>
          <a:xfrm>
            <a:off x="1454150" y="121944"/>
            <a:ext cx="9296840" cy="106794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2600">
                <a:solidFill>
                  <a:schemeClr val="accent6">
                    <a:lumMod val="75000"/>
                  </a:schemeClr>
                </a:solidFill>
                <a:latin typeface="Times New Roman" panose="02020603050405020304" pitchFamily="18" charset="0"/>
                <a:cs typeface="Times New Roman" panose="02020603050405020304" pitchFamily="18" charset="0"/>
              </a:rPr>
              <a:t>GIẢI QUYẾT VẤN ĐỀ VỚI SỰ TRỢ GIÚP CỦA MÁY TÍNH</a:t>
            </a:r>
            <a:endParaRPr lang="vi-VN" sz="2600">
              <a:solidFill>
                <a:schemeClr val="accent6">
                  <a:lumMod val="75000"/>
                </a:schemeClr>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14. THUẬT TOÁN TÌM KIẾM TUẦN TỰ</a:t>
            </a:r>
            <a:endParaRPr lang="vi-VN" sz="3200" b="1">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36" r:id="rId1"/>
    <p:sldLayoutId id="2147484442" r:id="rId2"/>
    <p:sldLayoutId id="2147484586" r:id="rId3"/>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id="{A568248E-D09D-E1D0-006E-415AFA991AF0}"/>
              </a:ext>
            </a:extLst>
          </p:cNvPr>
          <p:cNvSpPr txBox="1"/>
          <p:nvPr userDrawn="1"/>
        </p:nvSpPr>
        <p:spPr>
          <a:xfrm>
            <a:off x="3329241" y="1103160"/>
            <a:ext cx="517483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213539182"/>
      </p:ext>
    </p:extLst>
  </p:cSld>
  <p:clrMap bg1="lt1" tx1="dk1" bg2="lt2" tx2="dk2" accent1="accent1" accent2="accent2" accent3="accent3" accent4="accent4" accent5="accent5" accent6="accent6" hlink="hlink" folHlink="folHlink"/>
  <p:sldLayoutIdLst>
    <p:sldLayoutId id="2147484572"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502039" y="1128345"/>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LUYỆN TẬP</a:t>
            </a:r>
            <a:endParaRPr kumimoji="0" lang="vi-VN" sz="6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866746786"/>
      </p:ext>
    </p:extLst>
  </p:cSld>
  <p:clrMap bg1="lt1" tx1="dk1" bg2="lt2" tx2="dk2" accent1="accent1" accent2="accent2" accent3="accent3" accent4="accent4" accent5="accent5" accent6="accent6" hlink="hlink" folHlink="folHlink"/>
  <p:sldLayoutIdLst>
    <p:sldLayoutId id="2147484578"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DỤNG</a:t>
            </a:r>
            <a:endParaRPr kumimoji="0" lang="vi-VN" sz="8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974943788"/>
      </p:ext>
    </p:extLst>
  </p:cSld>
  <p:clrMap bg1="lt1" tx1="dk1" bg2="lt2" tx2="dk2" accent1="accent1" accent2="accent2" accent3="accent3" accent4="accent4" accent5="accent5" accent6="accent6" hlink="hlink" folHlink="folHlink"/>
  <p:sldLayoutIdLst>
    <p:sldLayoutId id="2147484577"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5">
            <a:extLst>
              <a:ext uri="{FF2B5EF4-FFF2-40B4-BE49-F238E27FC236}">
                <a16:creationId xmlns:a16="http://schemas.microsoft.com/office/drawing/2014/main" id="{14A9C4CA-7299-4720-BC17-5EF333C91C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FA1CF217-C4F0-4904-AFBC-EC11492A52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a:extLst>
              <a:ext uri="{FF2B5EF4-FFF2-40B4-BE49-F238E27FC236}">
                <a16:creationId xmlns:a16="http://schemas.microsoft.com/office/drawing/2014/main" id="{2683AFBE-2715-4B1C-B7C2-9BD6824332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id="{C67A87E1-D817-4FD1-84D4-C59697F5781B}"/>
              </a:ext>
            </a:extLst>
          </p:cNvPr>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a:extLst>
              <a:ext uri="{FF2B5EF4-FFF2-40B4-BE49-F238E27FC236}">
                <a16:creationId xmlns:a16="http://schemas.microsoft.com/office/drawing/2014/main" id="{9EE42777-2E52-4EF0-9CF9-A6C557BE92A1}"/>
              </a:ext>
            </a:extLst>
          </p:cNvPr>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a:extLst>
              <a:ext uri="{FF2B5EF4-FFF2-40B4-BE49-F238E27FC236}">
                <a16:creationId xmlns:a16="http://schemas.microsoft.com/office/drawing/2014/main" id="{7F5853F3-BF3E-4170-B8B9-23662771C95D}"/>
              </a:ext>
            </a:extLst>
          </p:cNvPr>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a:extLst>
              <a:ext uri="{FF2B5EF4-FFF2-40B4-BE49-F238E27FC236}">
                <a16:creationId xmlns:a16="http://schemas.microsoft.com/office/drawing/2014/main" id="{77982E3E-C9A5-4C82-AF36-9445B56E78FE}"/>
              </a:ext>
            </a:extLst>
          </p:cNvPr>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a:extLst>
              <a:ext uri="{FF2B5EF4-FFF2-40B4-BE49-F238E27FC236}">
                <a16:creationId xmlns:a16="http://schemas.microsoft.com/office/drawing/2014/main" id="{F5944FE5-72DC-403B-8D2F-78099556259D}"/>
              </a:ext>
            </a:extLst>
          </p:cNvPr>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a:extLst>
              <a:ext uri="{FF2B5EF4-FFF2-40B4-BE49-F238E27FC236}">
                <a16:creationId xmlns:a16="http://schemas.microsoft.com/office/drawing/2014/main" id="{4B226E1E-0E89-4B95-9656-1F5D103C762A}"/>
              </a:ext>
            </a:extLst>
          </p:cNvPr>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a:extLst>
              <a:ext uri="{FF2B5EF4-FFF2-40B4-BE49-F238E27FC236}">
                <a16:creationId xmlns:a16="http://schemas.microsoft.com/office/drawing/2014/main" id="{71920373-C2FF-4570-B3A4-9A2E36467CB5}"/>
              </a:ext>
            </a:extLst>
          </p:cNvPr>
          <p:cNvSpPr>
            <a:spLocks noChangeArrowheads="1" noChangeShapeType="1" noTextEdit="1"/>
          </p:cNvSpPr>
          <p:nvPr userDrawn="1"/>
        </p:nvSpPr>
        <p:spPr bwMode="auto">
          <a:xfrm>
            <a:off x="3556000" y="1016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luận</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nhóm</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2062" name="AutoShape 12">
            <a:extLst>
              <a:ext uri="{FF2B5EF4-FFF2-40B4-BE49-F238E27FC236}">
                <a16:creationId xmlns:a16="http://schemas.microsoft.com/office/drawing/2014/main" id="{51AA8E8A-9706-4C9F-8FB3-01FEA1D8802B}"/>
              </a:ext>
            </a:extLst>
          </p:cNvPr>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a:extLst>
              <a:ext uri="{FF2B5EF4-FFF2-40B4-BE49-F238E27FC236}">
                <a16:creationId xmlns:a16="http://schemas.microsoft.com/office/drawing/2014/main" id="{C86BE4AE-A5E4-4E04-9B42-268C97894FC1}"/>
              </a:ext>
            </a:extLst>
          </p:cNvPr>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a:extLst>
              <a:ext uri="{FF2B5EF4-FFF2-40B4-BE49-F238E27FC236}">
                <a16:creationId xmlns:a16="http://schemas.microsoft.com/office/drawing/2014/main" id="{E672CE7D-F9C4-409F-A384-684B8AD1004D}"/>
              </a:ext>
            </a:extLst>
          </p:cNvPr>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a:extLst>
              <a:ext uri="{FF2B5EF4-FFF2-40B4-BE49-F238E27FC236}">
                <a16:creationId xmlns:a16="http://schemas.microsoft.com/office/drawing/2014/main" id="{3ABBB79D-976E-4631-9AF7-8989BF40D64C}"/>
              </a:ext>
            </a:extLst>
          </p:cNvPr>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a:extLst>
              <a:ext uri="{FF2B5EF4-FFF2-40B4-BE49-F238E27FC236}">
                <a16:creationId xmlns:a16="http://schemas.microsoft.com/office/drawing/2014/main" id="{F4B2B998-135F-425F-AEBA-985B777A415E}"/>
              </a:ext>
            </a:extLst>
          </p:cNvPr>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a:extLst>
              <a:ext uri="{FF2B5EF4-FFF2-40B4-BE49-F238E27FC236}">
                <a16:creationId xmlns:a16="http://schemas.microsoft.com/office/drawing/2014/main" id="{8DA4C5B4-7323-40A6-8815-144961BE50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a:extLst>
              <a:ext uri="{FF2B5EF4-FFF2-40B4-BE49-F238E27FC236}">
                <a16:creationId xmlns:a16="http://schemas.microsoft.com/office/drawing/2014/main" id="{33BF7AFF-BFEA-4999-B848-AFDE3511BBF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a:extLst>
              <a:ext uri="{FF2B5EF4-FFF2-40B4-BE49-F238E27FC236}">
                <a16:creationId xmlns:a16="http://schemas.microsoft.com/office/drawing/2014/main" id="{D0F4F288-1673-4100-A81D-A68B57E77CD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a:extLst>
              <a:ext uri="{FF2B5EF4-FFF2-40B4-BE49-F238E27FC236}">
                <a16:creationId xmlns:a16="http://schemas.microsoft.com/office/drawing/2014/main" id="{A09D7257-9158-4BAA-A2C1-FD791EF4826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505200" y="94686"/>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4575"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35F5DD54-670F-4B9E-95DF-2B7971D0132C}"/>
              </a:ext>
            </a:extLst>
          </p:cNvPr>
          <p:cNvSpPr>
            <a:spLocks noChangeArrowheads="1"/>
          </p:cNvSpPr>
          <p:nvPr userDrawn="1"/>
        </p:nvSpPr>
        <p:spPr bwMode="auto">
          <a:xfrm>
            <a:off x="268288"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id="{88A73143-DF72-4368-A072-9957B39477C4}"/>
              </a:ext>
            </a:extLst>
          </p:cNvPr>
          <p:cNvSpPr>
            <a:spLocks noChangeArrowheads="1" noChangeShapeType="1" noTextEdit="1"/>
          </p:cNvSpPr>
          <p:nvPr userDrawn="1"/>
        </p:nvSpPr>
        <p:spPr bwMode="auto">
          <a:xfrm>
            <a:off x="1177925"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id="{D6AEFB32-7EC7-49DF-9D10-0E9EC9C29119}"/>
              </a:ext>
            </a:extLst>
          </p:cNvPr>
          <p:cNvSpPr>
            <a:spLocks noChangeArrowheads="1" noChangeShapeType="1" noTextEdit="1"/>
          </p:cNvSpPr>
          <p:nvPr userDrawn="1"/>
        </p:nvSpPr>
        <p:spPr bwMode="auto">
          <a:xfrm>
            <a:off x="1192213"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id="{1C3E2DF1-02A6-4C1D-BF5F-B286FEB7A399}"/>
              </a:ext>
            </a:extLst>
          </p:cNvPr>
          <p:cNvSpPr>
            <a:spLocks noChangeArrowheads="1" noChangeShapeType="1" noTextEdit="1"/>
          </p:cNvSpPr>
          <p:nvPr userDrawn="1"/>
        </p:nvSpPr>
        <p:spPr bwMode="auto">
          <a:xfrm>
            <a:off x="1177925"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9" name="Oval 7">
            <a:extLst>
              <a:ext uri="{FF2B5EF4-FFF2-40B4-BE49-F238E27FC236}">
                <a16:creationId xmlns:a16="http://schemas.microsoft.com/office/drawing/2014/main" id="{B136D0F4-FA10-4278-80A8-97BC77377350}"/>
              </a:ext>
            </a:extLst>
          </p:cNvPr>
          <p:cNvSpPr>
            <a:spLocks noChangeArrowheads="1"/>
          </p:cNvSpPr>
          <p:nvPr userDrawn="1"/>
        </p:nvSpPr>
        <p:spPr bwMode="auto">
          <a:xfrm>
            <a:off x="441325"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3" name="AutoShape 8">
            <a:extLst>
              <a:ext uri="{FF2B5EF4-FFF2-40B4-BE49-F238E27FC236}">
                <a16:creationId xmlns:a16="http://schemas.microsoft.com/office/drawing/2014/main" id="{20CCDD60-9286-4259-AAEA-C9550EA8F278}"/>
              </a:ext>
            </a:extLst>
          </p:cNvPr>
          <p:cNvSpPr>
            <a:spLocks noChangeArrowheads="1"/>
          </p:cNvSpPr>
          <p:nvPr userDrawn="1"/>
        </p:nvSpPr>
        <p:spPr bwMode="auto">
          <a:xfrm>
            <a:off x="268288"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2D737603-0831-4A3C-87F5-1B6EA20E4DAE}"/>
              </a:ext>
            </a:extLst>
          </p:cNvPr>
          <p:cNvSpPr>
            <a:spLocks noChangeArrowheads="1"/>
          </p:cNvSpPr>
          <p:nvPr userDrawn="1"/>
        </p:nvSpPr>
        <p:spPr bwMode="auto">
          <a:xfrm>
            <a:off x="441325"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5" name="AutoShape 10">
            <a:extLst>
              <a:ext uri="{FF2B5EF4-FFF2-40B4-BE49-F238E27FC236}">
                <a16:creationId xmlns:a16="http://schemas.microsoft.com/office/drawing/2014/main" id="{DAF8BC41-1030-4CDF-9515-FD34A6DC6C3A}"/>
              </a:ext>
            </a:extLst>
          </p:cNvPr>
          <p:cNvSpPr>
            <a:spLocks noChangeArrowheads="1"/>
          </p:cNvSpPr>
          <p:nvPr userDrawn="1"/>
        </p:nvSpPr>
        <p:spPr bwMode="auto">
          <a:xfrm>
            <a:off x="268288"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2125BC46-3F69-4D48-B6A3-91B22AA10CA6}"/>
              </a:ext>
            </a:extLst>
          </p:cNvPr>
          <p:cNvSpPr>
            <a:spLocks noChangeArrowheads="1"/>
          </p:cNvSpPr>
          <p:nvPr userDrawn="1"/>
        </p:nvSpPr>
        <p:spPr bwMode="auto">
          <a:xfrm>
            <a:off x="441325"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3F02EF71-652D-4006-ABAE-383E362477C0}"/>
              </a:ext>
            </a:extLst>
          </p:cNvPr>
          <p:cNvSpPr>
            <a:spLocks noChangeArrowheads="1"/>
          </p:cNvSpPr>
          <p:nvPr userDrawn="1"/>
        </p:nvSpPr>
        <p:spPr bwMode="auto">
          <a:xfrm>
            <a:off x="1901825"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04DEA0E5-96E4-4975-812C-8BF638A90ABB}"/>
              </a:ext>
            </a:extLst>
          </p:cNvPr>
          <p:cNvSpPr>
            <a:spLocks noChangeArrowheads="1"/>
          </p:cNvSpPr>
          <p:nvPr userDrawn="1"/>
        </p:nvSpPr>
        <p:spPr bwMode="auto">
          <a:xfrm>
            <a:off x="1901825"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744B55EA-5598-4564-88CD-F12AFCA2A19B}"/>
              </a:ext>
            </a:extLst>
          </p:cNvPr>
          <p:cNvSpPr>
            <a:spLocks noChangeArrowheads="1"/>
          </p:cNvSpPr>
          <p:nvPr userDrawn="1"/>
        </p:nvSpPr>
        <p:spPr bwMode="auto">
          <a:xfrm>
            <a:off x="1901825"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75F0083C-9CA7-42EB-B4FD-E13162E8A691}"/>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11" name="WordArt 20">
            <a:extLst>
              <a:ext uri="{FF2B5EF4-FFF2-40B4-BE49-F238E27FC236}">
                <a16:creationId xmlns:a16="http://schemas.microsoft.com/office/drawing/2014/main" id="{DB87B6BD-C07E-48F9-ADC3-210154EDB230}"/>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8FBD2256-CEFA-434A-AE50-DC7215E0D99C}"/>
              </a:ext>
            </a:extLst>
          </p:cNvPr>
          <p:cNvSpPr>
            <a:spLocks noChangeArrowheads="1" noChangeShapeType="1" noTextEdit="1"/>
          </p:cNvSpPr>
          <p:nvPr userDrawn="1"/>
        </p:nvSpPr>
        <p:spPr bwMode="auto">
          <a:xfrm>
            <a:off x="2923100" y="50724"/>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4115" name="AutoShape 2">
            <a:extLst>
              <a:ext uri="{FF2B5EF4-FFF2-40B4-BE49-F238E27FC236}">
                <a16:creationId xmlns:a16="http://schemas.microsoft.com/office/drawing/2014/main" id="{C6CD0809-2075-40EB-8885-4B8CB26AD3D3}"/>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WordArt 3">
            <a:extLst>
              <a:ext uri="{FF2B5EF4-FFF2-40B4-BE49-F238E27FC236}">
                <a16:creationId xmlns:a16="http://schemas.microsoft.com/office/drawing/2014/main" id="{92C78015-22AD-4266-AA25-1A2C2C007F49}"/>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4117" name="WordArt 4">
            <a:extLst>
              <a:ext uri="{FF2B5EF4-FFF2-40B4-BE49-F238E27FC236}">
                <a16:creationId xmlns:a16="http://schemas.microsoft.com/office/drawing/2014/main" id="{0F2B936A-4B52-4349-A025-24E84C15E381}"/>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E</a:t>
            </a:r>
          </a:p>
        </p:txBody>
      </p:sp>
      <p:sp>
        <p:nvSpPr>
          <p:cNvPr id="4118" name="WordArt 5">
            <a:extLst>
              <a:ext uri="{FF2B5EF4-FFF2-40B4-BE49-F238E27FC236}">
                <a16:creationId xmlns:a16="http://schemas.microsoft.com/office/drawing/2014/main" id="{707DA355-52FB-4E32-826F-DC3BA1661ADF}"/>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F</a:t>
            </a:r>
          </a:p>
        </p:txBody>
      </p:sp>
      <p:sp>
        <p:nvSpPr>
          <p:cNvPr id="25" name="Oval 7">
            <a:extLst>
              <a:ext uri="{FF2B5EF4-FFF2-40B4-BE49-F238E27FC236}">
                <a16:creationId xmlns:a16="http://schemas.microsoft.com/office/drawing/2014/main" id="{ED596A41-6EDF-4D77-B01F-C9A4FCDC0F40}"/>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0" name="AutoShape 8">
            <a:extLst>
              <a:ext uri="{FF2B5EF4-FFF2-40B4-BE49-F238E27FC236}">
                <a16:creationId xmlns:a16="http://schemas.microsoft.com/office/drawing/2014/main" id="{8CCBB61E-CA87-4331-8463-B592589ACEFB}"/>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id="{518B8F6F-C661-4EAF-B25B-60A08ED7D5BB}"/>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2" name="AutoShape 10">
            <a:extLst>
              <a:ext uri="{FF2B5EF4-FFF2-40B4-BE49-F238E27FC236}">
                <a16:creationId xmlns:a16="http://schemas.microsoft.com/office/drawing/2014/main" id="{8DB86487-D60C-4FD5-AD14-22B692A59082}"/>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id="{F3BE0B98-3744-4248-A08A-135B3C1D52CE}"/>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id="{F3396A2E-8F78-4BC0-A146-F40DC19E5514}"/>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id="{F80E1091-97F3-415B-8D3D-CFBCFDE69C2D}"/>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id="{013B2499-3D6D-429C-8367-09CFAC0D1C57}"/>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 name="WordArt 5">
            <a:extLst>
              <a:ext uri="{FF2B5EF4-FFF2-40B4-BE49-F238E27FC236}">
                <a16:creationId xmlns:a16="http://schemas.microsoft.com/office/drawing/2014/main" id="{56BA3C38-EF7F-7AE8-E116-5F4546AEE786}"/>
              </a:ext>
            </a:extLst>
          </p:cNvPr>
          <p:cNvSpPr>
            <a:spLocks noChangeArrowheads="1" noChangeShapeType="1" noTextEdit="1"/>
          </p:cNvSpPr>
          <p:nvPr userDrawn="1"/>
        </p:nvSpPr>
        <p:spPr bwMode="auto">
          <a:xfrm>
            <a:off x="1169987" y="620712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G</a:t>
            </a:r>
          </a:p>
        </p:txBody>
      </p:sp>
      <p:sp>
        <p:nvSpPr>
          <p:cNvPr id="3" name="AutoShape 10">
            <a:extLst>
              <a:ext uri="{FF2B5EF4-FFF2-40B4-BE49-F238E27FC236}">
                <a16:creationId xmlns:a16="http://schemas.microsoft.com/office/drawing/2014/main" id="{47D11404-C6F7-B80D-9CA6-2C013D968F93}"/>
              </a:ext>
            </a:extLst>
          </p:cNvPr>
          <p:cNvSpPr>
            <a:spLocks noChangeArrowheads="1"/>
          </p:cNvSpPr>
          <p:nvPr userDrawn="1"/>
        </p:nvSpPr>
        <p:spPr bwMode="auto">
          <a:xfrm>
            <a:off x="260350" y="6096000"/>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Oval 11">
            <a:extLst>
              <a:ext uri="{FF2B5EF4-FFF2-40B4-BE49-F238E27FC236}">
                <a16:creationId xmlns:a16="http://schemas.microsoft.com/office/drawing/2014/main" id="{E4C47E73-D2EA-AAE2-29FF-B90E67E93F3A}"/>
              </a:ext>
            </a:extLst>
          </p:cNvPr>
          <p:cNvSpPr>
            <a:spLocks noChangeArrowheads="1"/>
          </p:cNvSpPr>
          <p:nvPr userDrawn="1"/>
        </p:nvSpPr>
        <p:spPr bwMode="auto">
          <a:xfrm>
            <a:off x="433387" y="6227762"/>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cSld>
  <p:clrMap bg1="lt1" tx1="dk1" bg2="lt2" tx2="dk2" accent1="accent1" accent2="accent2" accent3="accent3" accent4="accent4" accent5="accent5" accent6="accent6" hlink="hlink" folHlink="folHlink"/>
  <p:sldLayoutIdLst>
    <p:sldLayoutId id="2147483648"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4770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4830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7172325" y="4789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5964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7158037"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4902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6248400" y="4719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6421437" y="4849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5853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5984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6248400"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6421437"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4419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7772400" y="4427538"/>
            <a:ext cx="3962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5562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7772400" y="5575300"/>
            <a:ext cx="3962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808038" y="622299"/>
            <a:ext cx="10926762" cy="3586163"/>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311150" y="820737"/>
            <a:ext cx="374650" cy="2989263"/>
          </a:xfrm>
          <a:prstGeom prst="rect">
            <a:avLst/>
          </a:prstGeom>
        </p:spPr>
        <p:txBody>
          <a:bodyPr wrap="none" fromWordArt="1">
            <a:prstTxWarp prst="textPlain">
              <a:avLst>
                <a:gd name="adj" fmla="val 50000"/>
              </a:avLst>
            </a:prstTxWarp>
            <a:scene3d>
              <a:camera prst="isometricLeftDown"/>
              <a:lightRig rig="threePt" dir="t"/>
            </a:scene3d>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â</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u </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h</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ỏ</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extLst>
      <p:ext uri="{BB962C8B-B14F-4D97-AF65-F5344CB8AC3E}">
        <p14:creationId xmlns:p14="http://schemas.microsoft.com/office/powerpoint/2010/main" val="1987309013"/>
      </p:ext>
    </p:extLst>
  </p:cSld>
  <p:clrMap bg1="lt1" tx1="dk1" bg2="lt2" tx2="dk2" accent1="accent1" accent2="accent2" accent3="accent3" accent4="accent4" accent5="accent5" accent6="accent6" hlink="hlink" folHlink="folHlink"/>
  <p:sldLayoutIdLst>
    <p:sldLayoutId id="2147484584"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81" r:id="rId1"/>
    <p:sldLayoutId id="2147484582" r:id="rId2"/>
    <p:sldLayoutId id="2147484585" r:id="rId3"/>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B2EC453-0120-4AC3-BA77-C0A5C0F68C53}"/>
              </a:ext>
            </a:extLst>
          </p:cNvPr>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pic>
        <p:nvPicPr>
          <p:cNvPr id="5124" name="Picture 4" descr="SO00828_">
            <a:hlinkClick r:id="rId2"/>
            <a:extLst>
              <a:ext uri="{FF2B5EF4-FFF2-40B4-BE49-F238E27FC236}">
                <a16:creationId xmlns:a16="http://schemas.microsoft.com/office/drawing/2014/main" id="{2F5084E9-B688-448D-81AD-2F2C60F6A8B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O00828_">
            <a:extLst>
              <a:ext uri="{FF2B5EF4-FFF2-40B4-BE49-F238E27FC236}">
                <a16:creationId xmlns:a16="http://schemas.microsoft.com/office/drawing/2014/main" id="{C6CAD6B3-9069-4E09-BC27-DC757A6994D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O00828_">
            <a:extLst>
              <a:ext uri="{FF2B5EF4-FFF2-40B4-BE49-F238E27FC236}">
                <a16:creationId xmlns:a16="http://schemas.microsoft.com/office/drawing/2014/main" id="{490709DC-F20A-4C00-9B09-6F2DA506E08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O00828_">
            <a:extLst>
              <a:ext uri="{FF2B5EF4-FFF2-40B4-BE49-F238E27FC236}">
                <a16:creationId xmlns:a16="http://schemas.microsoft.com/office/drawing/2014/main" id="{B6373131-0F7C-447F-9374-CA78C3FF03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O00828_">
            <a:extLst>
              <a:ext uri="{FF2B5EF4-FFF2-40B4-BE49-F238E27FC236}">
                <a16:creationId xmlns:a16="http://schemas.microsoft.com/office/drawing/2014/main" id="{2EEFA628-144B-446E-8C89-BB0CCBE624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O00828_">
            <a:extLst>
              <a:ext uri="{FF2B5EF4-FFF2-40B4-BE49-F238E27FC236}">
                <a16:creationId xmlns:a16="http://schemas.microsoft.com/office/drawing/2014/main" id="{8B721E53-3AB0-4B74-9D4F-DAAB8DF910E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9" descr="hinh_dep093">
            <a:extLst>
              <a:ext uri="{FF2B5EF4-FFF2-40B4-BE49-F238E27FC236}">
                <a16:creationId xmlns:a16="http://schemas.microsoft.com/office/drawing/2014/main" id="{D35A45AB-D70D-4BC5-8FAE-7D8CA16DE86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43564">
            <a:off x="4589463" y="3668713"/>
            <a:ext cx="2955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 name="Rectangle: Rounded Corners 5119">
            <a:extLst>
              <a:ext uri="{FF2B5EF4-FFF2-40B4-BE49-F238E27FC236}">
                <a16:creationId xmlns:a16="http://schemas.microsoft.com/office/drawing/2014/main" id="{0175D026-E5B7-4628-C9E9-01AF280AFA0E}"/>
              </a:ext>
            </a:extLst>
          </p:cNvPr>
          <p:cNvSpPr/>
          <p:nvPr userDrawn="1"/>
        </p:nvSpPr>
        <p:spPr>
          <a:xfrm>
            <a:off x="1419005" y="76200"/>
            <a:ext cx="9296840" cy="106794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2600" dirty="0">
                <a:solidFill>
                  <a:schemeClr val="accent6">
                    <a:lumMod val="75000"/>
                  </a:schemeClr>
                </a:solidFill>
                <a:latin typeface="Times New Roman" panose="02020603050405020304" pitchFamily="18" charset="0"/>
                <a:cs typeface="Times New Roman" panose="02020603050405020304" pitchFamily="18" charset="0"/>
              </a:rPr>
              <a:t>GIẢI QUYẾT VẤN ĐỀ VỚI SỰ TRỢ GIÚP CỦA MÁY TÍNH</a:t>
            </a:r>
            <a:endParaRPr lang="vi-VN" sz="2600" dirty="0">
              <a:solidFill>
                <a:schemeClr val="accent6">
                  <a:lumMod val="75000"/>
                </a:schemeClr>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14. THUẬT TOÁN TÌM KIẾM TUẦN TỰ</a:t>
            </a:r>
            <a:endParaRPr lang="vi-VN" sz="32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transition>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 name="TextBox 1">
            <a:extLst>
              <a:ext uri="{FF2B5EF4-FFF2-40B4-BE49-F238E27FC236}">
                <a16:creationId xmlns:a16="http://schemas.microsoft.com/office/drawing/2014/main" id="{67174F17-D0D7-DBF9-4C49-00E6B2CE2EE1}"/>
              </a:ext>
            </a:extLst>
          </p:cNvPr>
          <p:cNvSpPr txBox="1"/>
          <p:nvPr userDrawn="1"/>
        </p:nvSpPr>
        <p:spPr>
          <a:xfrm>
            <a:off x="2514600" y="457200"/>
            <a:ext cx="6956123" cy="1303809"/>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52312855"/>
      </p:ext>
    </p:extLst>
  </p:cSld>
  <p:clrMap bg1="lt1" tx1="dk1" bg2="lt2" tx2="dk2" accent1="accent1" accent2="accent2" accent3="accent3" accent4="accent4" accent5="accent5" accent6="accent6" hlink="hlink" folHlink="folHlink"/>
  <p:sldLayoutIdLst>
    <p:sldLayoutId id="2147484554"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id="{E154362B-5B8A-0306-56BE-FE52CF22B582}"/>
              </a:ext>
            </a:extLst>
          </p:cNvPr>
          <p:cNvSpPr txBox="1"/>
          <p:nvPr userDrawn="1"/>
        </p:nvSpPr>
        <p:spPr>
          <a:xfrm>
            <a:off x="4016677" y="1572168"/>
            <a:ext cx="404288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278739556"/>
      </p:ext>
    </p:extLst>
  </p:cSld>
  <p:clrMap bg1="lt1" tx1="dk1" bg2="lt2" tx2="dk2" accent1="accent1" accent2="accent2" accent3="accent3" accent4="accent4" accent5="accent5" accent6="accent6" hlink="hlink" folHlink="folHlink"/>
  <p:sldLayoutIdLst>
    <p:sldLayoutId id="2147484580"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jfi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jfif"/></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jfi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jfif"/></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jfif"/></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jfif"/></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jfif"/></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jfif"/></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jfif"/></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jfif"/></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jfif"/></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jfif"/></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jfif"/></Relationships>
</file>

<file path=ppt/slides/_rels/slide27.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0C9976-4114-D4BB-68D9-A9F555EE0FF1}"/>
              </a:ext>
            </a:extLst>
          </p:cNvPr>
          <p:cNvPicPr>
            <a:picLocks noChangeAspect="1"/>
          </p:cNvPicPr>
          <p:nvPr/>
        </p:nvPicPr>
        <p:blipFill rotWithShape="1">
          <a:blip r:embed="rId2"/>
          <a:srcRect l="1671" r="1377"/>
          <a:stretch/>
        </p:blipFill>
        <p:spPr>
          <a:xfrm>
            <a:off x="5638800" y="1371600"/>
            <a:ext cx="6553200" cy="5334000"/>
          </a:xfrm>
          <a:prstGeom prst="rect">
            <a:avLst/>
          </a:prstGeom>
        </p:spPr>
      </p:pic>
      <p:sp>
        <p:nvSpPr>
          <p:cNvPr id="2" name="TextBox 11">
            <a:extLst>
              <a:ext uri="{FF2B5EF4-FFF2-40B4-BE49-F238E27FC236}">
                <a16:creationId xmlns:a16="http://schemas.microsoft.com/office/drawing/2014/main" id="{C39E351E-372F-E049-AD2E-16C1D200D9DB}"/>
              </a:ext>
            </a:extLst>
          </p:cNvPr>
          <p:cNvSpPr txBox="1">
            <a:spLocks noChangeArrowheads="1"/>
          </p:cNvSpPr>
          <p:nvPr/>
        </p:nvSpPr>
        <p:spPr bwMode="auto">
          <a:xfrm>
            <a:off x="304800" y="1524000"/>
            <a:ext cx="5105400" cy="4504686"/>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0"/>
              </a:spcBef>
              <a:spcAft>
                <a:spcPts val="0"/>
              </a:spcAft>
            </a:pPr>
            <a:r>
              <a:rPr lang="en-US" sz="36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Về</a:t>
            </a:r>
            <a:r>
              <a:rPr lang="en-US" sz="36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36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kiến</a:t>
            </a:r>
            <a:r>
              <a:rPr lang="en-US" sz="36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36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thức</a:t>
            </a:r>
            <a:r>
              <a:rPr lang="vi-VN" sz="36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endParaRPr lang="en-US" sz="3600"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lvl="0" algn="just" fontAlgn="base">
              <a:spcBef>
                <a:spcPts val="0"/>
              </a:spcBef>
              <a:spcAft>
                <a:spcPts val="0"/>
              </a:spcAft>
              <a:buClr>
                <a:srgbClr val="000000"/>
              </a:buClr>
              <a:buSzPts val="1200"/>
            </a:pPr>
            <a:r>
              <a:rPr lang="en-US" sz="36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a:t>
            </a:r>
            <a:r>
              <a:rPr lang="en-US" sz="36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Giải</a:t>
            </a:r>
            <a:r>
              <a:rPr lang="en-US" sz="36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6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thích</a:t>
            </a:r>
            <a:r>
              <a:rPr lang="en-US" sz="36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6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được</a:t>
            </a:r>
            <a:r>
              <a:rPr lang="en-US" sz="36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6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thuật</a:t>
            </a:r>
            <a:r>
              <a:rPr lang="en-US" sz="36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6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toán</a:t>
            </a:r>
            <a:r>
              <a:rPr lang="en-US" sz="36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6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tìm</a:t>
            </a:r>
            <a:r>
              <a:rPr lang="en-US" sz="36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6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kiếm</a:t>
            </a:r>
            <a:r>
              <a:rPr lang="en-US" sz="36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6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tuần</a:t>
            </a:r>
            <a:r>
              <a:rPr lang="en-US" sz="36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3600" b="1"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tự</a:t>
            </a:r>
            <a:r>
              <a:rPr lang="en-US" sz="36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a:t>
            </a:r>
          </a:p>
          <a:p>
            <a:pPr lvl="0" algn="just" fontAlgn="base">
              <a:spcBef>
                <a:spcPts val="0"/>
              </a:spcBef>
              <a:spcAft>
                <a:spcPts val="0"/>
              </a:spcAft>
              <a:buClr>
                <a:srgbClr val="000000"/>
              </a:buClr>
              <a:buSzPts val="1200"/>
            </a:pP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Biểu</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diễn</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và</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mô</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phỏng</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được</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hoạt</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động</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của</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thuật</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toán</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tìm</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kiếm</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tuần</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tự</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trên</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một</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bộ</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dữ</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liệu</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vào</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có</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kích</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thước</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en-US" sz="3600" b="1" dirty="0" err="1">
                <a:solidFill>
                  <a:srgbClr val="002060"/>
                </a:solidFill>
                <a:uFill>
                  <a:solidFill>
                    <a:srgbClr val="000000"/>
                  </a:solidFill>
                </a:uFill>
                <a:latin typeface="Times New Roman" panose="02020603050405020304" pitchFamily="18" charset="0"/>
                <a:ea typeface="Calibri" panose="020F0502020204030204" pitchFamily="34" charset="0"/>
              </a:rPr>
              <a:t>nhỏ</a:t>
            </a:r>
            <a:r>
              <a:rPr lang="en-US" sz="3600" b="1" dirty="0">
                <a:solidFill>
                  <a:srgbClr val="002060"/>
                </a:solidFill>
                <a:uFill>
                  <a:solidFill>
                    <a:srgbClr val="000000"/>
                  </a:solidFill>
                </a:uFill>
                <a:latin typeface="Times New Roman" panose="02020603050405020304" pitchFamily="18" charset="0"/>
                <a:ea typeface="Calibri" panose="020F0502020204030204" pitchFamily="34" charset="0"/>
              </a:rPr>
              <a:t>.</a:t>
            </a:r>
            <a:endParaRPr lang="vi-VN" sz="3600" b="1"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endParaRP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873265"/>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343400" y="1870061"/>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Thuật toán</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374782523"/>
              </p:ext>
            </p:extLst>
          </p:nvPr>
        </p:nvGraphicFramePr>
        <p:xfrm>
          <a:off x="304800" y="2385840"/>
          <a:ext cx="11526416" cy="209472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1" dirty="0" err="1">
                          <a:solidFill>
                            <a:schemeClr val="tx1"/>
                          </a:solidFill>
                          <a:latin typeface="Times New Roman" panose="02020603050405020304" pitchFamily="18" charset="0"/>
                          <a:cs typeface="Times New Roman" panose="02020603050405020304" pitchFamily="18" charset="0"/>
                        </a:rPr>
                        <a:t>Em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hãy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bày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thuật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toán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tìm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kiếm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tự</a:t>
                      </a:r>
                      <a:r>
                        <a:rPr lang="en-US" sz="3200" b="1" dirty="0">
                          <a:solidFill>
                            <a:schemeClr val="tx1"/>
                          </a:solidFill>
                          <a:latin typeface="Times New Roman" panose="02020603050405020304" pitchFamily="18" charset="0"/>
                          <a:cs typeface="Times New Roman" panose="02020603050405020304" pitchFamily="18" charset="0"/>
                        </a:rPr>
                        <a:t>?</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b="0" dirty="0">
                          <a:solidFill>
                            <a:schemeClr val="tx1"/>
                          </a:solidFill>
                          <a:latin typeface="Times New Roman" panose="02020603050405020304" pitchFamily="18" charset="0"/>
                          <a:cs typeface="Times New Roman" panose="02020603050405020304" pitchFamily="18" charset="0"/>
                        </a:rPr>
                        <a:t>Thuật toán tìm kiếm tuần tự thực hiện tìm lần lượt từ đầu đến cuối danh sách, chừng nào chưa tìm thấy và chưa tìm hết thì còn tìm tiếp</a:t>
                      </a:r>
                      <a:r>
                        <a:rPr lang="en-US" sz="3200" b="0" dirty="0">
                          <a:solidFill>
                            <a:schemeClr val="tx1"/>
                          </a:solidFill>
                          <a:latin typeface="Times New Roman" panose="02020603050405020304" pitchFamily="18" charset="0"/>
                          <a:cs typeface="Times New Roman" panose="02020603050405020304" pitchFamily="18" charset="0"/>
                        </a:rPr>
                        <a:t>.</a:t>
                      </a:r>
                      <a:endParaRPr lang="vi-VN" sz="3200" b="0" dirty="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137761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Thuật toán tìm kiếm tuần tự.</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35B4172-2F0A-798B-3918-FFF4B6ACA42F}"/>
              </a:ext>
            </a:extLst>
          </p:cNvPr>
          <p:cNvSpPr/>
          <p:nvPr/>
        </p:nvSpPr>
        <p:spPr>
          <a:xfrm>
            <a:off x="4419600" y="2438400"/>
            <a:ext cx="7315201" cy="198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6461308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577865"/>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343400" y="574661"/>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Thuật toán</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1055223167"/>
              </p:ext>
            </p:extLst>
          </p:nvPr>
        </p:nvGraphicFramePr>
        <p:xfrm>
          <a:off x="304800" y="1090440"/>
          <a:ext cx="11526416" cy="5508480"/>
        </p:xfrm>
        <a:graphic>
          <a:graphicData uri="http://schemas.openxmlformats.org/drawingml/2006/table">
            <a:tbl>
              <a:tblPr firstRow="1" bandRow="1">
                <a:tableStyleId>{F5AB1C69-6EDB-4FF4-983F-18BD219EF322}</a:tableStyleId>
              </a:tblPr>
              <a:tblGrid>
                <a:gridCol w="2057400">
                  <a:extLst>
                    <a:ext uri="{9D8B030D-6E8A-4147-A177-3AD203B41FA5}">
                      <a16:colId xmlns:a16="http://schemas.microsoft.com/office/drawing/2014/main" val="795175101"/>
                    </a:ext>
                  </a:extLst>
                </a:gridCol>
                <a:gridCol w="9469016">
                  <a:extLst>
                    <a:ext uri="{9D8B030D-6E8A-4147-A177-3AD203B41FA5}">
                      <a16:colId xmlns:a16="http://schemas.microsoft.com/office/drawing/2014/main" val="2517340449"/>
                    </a:ext>
                  </a:extLst>
                </a:gridCol>
              </a:tblGrid>
              <a:tr h="370840">
                <a:tc>
                  <a:txBody>
                    <a:bodyPr/>
                    <a:lstStyle/>
                    <a:p>
                      <a:pPr algn="just"/>
                      <a:r>
                        <a:rPr lang="en-US" sz="3200" b="1" dirty="0" err="1">
                          <a:solidFill>
                            <a:schemeClr val="tx1"/>
                          </a:solidFill>
                          <a:latin typeface="Times New Roman" panose="02020603050405020304" pitchFamily="18" charset="0"/>
                          <a:cs typeface="Times New Roman" panose="02020603050405020304" pitchFamily="18" charset="0"/>
                        </a:rPr>
                        <a:t>Em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hãy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mô</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thuật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toán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tìm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kiếm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tự</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bằng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ngôn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ngữ</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tự</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nhiên</a:t>
                      </a:r>
                      <a:r>
                        <a:rPr lang="en-US" sz="3200" b="1" dirty="0">
                          <a:solidFill>
                            <a:schemeClr val="tx1"/>
                          </a:solidFill>
                          <a:latin typeface="Times New Roman" panose="02020603050405020304" pitchFamily="18" charset="0"/>
                          <a:cs typeface="Times New Roman" panose="02020603050405020304" pitchFamily="18" charset="0"/>
                        </a:rPr>
                        <a:t>?</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2900" b="0" dirty="0">
                          <a:solidFill>
                            <a:schemeClr val="tx1"/>
                          </a:solidFill>
                          <a:latin typeface="Times New Roman" panose="02020603050405020304" pitchFamily="18" charset="0"/>
                          <a:cs typeface="Times New Roman" panose="02020603050405020304" pitchFamily="18" charset="0"/>
                        </a:rPr>
                        <a:t>Mô tả thuật toán tìm kiếm tuần tự bằng ngôn ngữ tự nhiên</a:t>
                      </a:r>
                      <a:r>
                        <a:rPr lang="en-US" sz="2900" b="0" dirty="0">
                          <a:solidFill>
                            <a:schemeClr val="tx1"/>
                          </a:solidFill>
                          <a:latin typeface="Times New Roman" panose="02020603050405020304" pitchFamily="18" charset="0"/>
                          <a:cs typeface="Times New Roman" panose="02020603050405020304" pitchFamily="18" charset="0"/>
                        </a:rPr>
                        <a:t>:</a:t>
                      </a:r>
                    </a:p>
                    <a:p>
                      <a:pPr algn="just"/>
                      <a:r>
                        <a:rPr lang="en-US" sz="3200" b="0" dirty="0">
                          <a:solidFill>
                            <a:schemeClr val="tx1"/>
                          </a:solidFill>
                          <a:latin typeface="Times New Roman" panose="02020603050405020304" pitchFamily="18" charset="0"/>
                          <a:cs typeface="Times New Roman" panose="02020603050405020304" pitchFamily="18" charset="0"/>
                        </a:rPr>
                        <a:t>-</a:t>
                      </a:r>
                      <a:r>
                        <a:rPr lang="vi-VN" sz="3200" b="0" dirty="0">
                          <a:solidFill>
                            <a:schemeClr val="tx1"/>
                          </a:solidFill>
                          <a:latin typeface="Times New Roman" panose="02020603050405020304" pitchFamily="18" charset="0"/>
                          <a:cs typeface="Times New Roman" panose="02020603050405020304" pitchFamily="18" charset="0"/>
                        </a:rPr>
                        <a:t>Bước 1. Xét vị trí đầu tiên của danh sách.</a:t>
                      </a:r>
                    </a:p>
                    <a:p>
                      <a:pPr algn="just"/>
                      <a:r>
                        <a:rPr lang="en-US" sz="3200" b="0" dirty="0">
                          <a:solidFill>
                            <a:schemeClr val="tx1"/>
                          </a:solidFill>
                          <a:latin typeface="Times New Roman" panose="02020603050405020304" pitchFamily="18" charset="0"/>
                          <a:cs typeface="Times New Roman" panose="02020603050405020304" pitchFamily="18" charset="0"/>
                        </a:rPr>
                        <a:t>-</a:t>
                      </a:r>
                      <a:r>
                        <a:rPr lang="vi-VN" sz="3200" b="0" dirty="0">
                          <a:solidFill>
                            <a:schemeClr val="tx1"/>
                          </a:solidFill>
                          <a:latin typeface="Times New Roman" panose="02020603050405020304" pitchFamily="18" charset="0"/>
                          <a:cs typeface="Times New Roman" panose="02020603050405020304" pitchFamily="18" charset="0"/>
                        </a:rPr>
                        <a:t>Bước 2. Nếu giá trị của phần tử ở vị trí đang xét bằng giá trị cần tìm thì chuyển sang Bước 4, nếu không thì chuyển đến vị trí tiếp theo.</a:t>
                      </a:r>
                    </a:p>
                    <a:p>
                      <a:pPr algn="just"/>
                      <a:r>
                        <a:rPr lang="en-US" sz="3200" b="0" dirty="0">
                          <a:solidFill>
                            <a:schemeClr val="tx1"/>
                          </a:solidFill>
                          <a:latin typeface="Times New Roman" panose="02020603050405020304" pitchFamily="18" charset="0"/>
                          <a:cs typeface="Times New Roman" panose="02020603050405020304" pitchFamily="18" charset="0"/>
                        </a:rPr>
                        <a:t>-</a:t>
                      </a:r>
                      <a:r>
                        <a:rPr lang="vi-VN" sz="3200" b="0" dirty="0">
                          <a:solidFill>
                            <a:schemeClr val="tx1"/>
                          </a:solidFill>
                          <a:latin typeface="Times New Roman" panose="02020603050405020304" pitchFamily="18" charset="0"/>
                          <a:cs typeface="Times New Roman" panose="02020603050405020304" pitchFamily="18" charset="0"/>
                        </a:rPr>
                        <a:t>Bước 3. Kiểm tra đã hết danh sách chưa. Nếu đã hết danh sách thì chuyển sang Bước 5, nếu chưa thì lặp lại từ Bước 2.</a:t>
                      </a:r>
                    </a:p>
                    <a:p>
                      <a:pPr algn="just"/>
                      <a:r>
                        <a:rPr lang="en-US" sz="3200" b="0" dirty="0">
                          <a:solidFill>
                            <a:schemeClr val="tx1"/>
                          </a:solidFill>
                          <a:latin typeface="Times New Roman" panose="02020603050405020304" pitchFamily="18" charset="0"/>
                          <a:cs typeface="Times New Roman" panose="02020603050405020304" pitchFamily="18" charset="0"/>
                        </a:rPr>
                        <a:t>-</a:t>
                      </a:r>
                      <a:r>
                        <a:rPr lang="vi-VN" sz="3200" b="0" dirty="0">
                          <a:solidFill>
                            <a:schemeClr val="tx1"/>
                          </a:solidFill>
                          <a:latin typeface="Times New Roman" panose="02020603050405020304" pitchFamily="18" charset="0"/>
                          <a:cs typeface="Times New Roman" panose="02020603050405020304" pitchFamily="18" charset="0"/>
                        </a:rPr>
                        <a:t>Bước 4. Trả lời “Tìm thấy” và chỉ ra vị trí phần tử tìm được; Kết thúc.</a:t>
                      </a:r>
                    </a:p>
                    <a:p>
                      <a:pPr algn="just"/>
                      <a:r>
                        <a:rPr lang="en-US" sz="3200" b="0" dirty="0">
                          <a:solidFill>
                            <a:schemeClr val="tx1"/>
                          </a:solidFill>
                          <a:latin typeface="Times New Roman" panose="02020603050405020304" pitchFamily="18" charset="0"/>
                          <a:cs typeface="Times New Roman" panose="02020603050405020304" pitchFamily="18" charset="0"/>
                        </a:rPr>
                        <a:t>-</a:t>
                      </a:r>
                      <a:r>
                        <a:rPr lang="vi-VN" sz="3200" b="0" dirty="0">
                          <a:solidFill>
                            <a:schemeClr val="tx1"/>
                          </a:solidFill>
                          <a:latin typeface="Times New Roman" panose="02020603050405020304" pitchFamily="18" charset="0"/>
                          <a:cs typeface="Times New Roman" panose="02020603050405020304" pitchFamily="18" charset="0"/>
                        </a:rPr>
                        <a:t>Bước 5. Trả lời “Không tìm thấy”; Kết thúc.</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953529"/>
                  </a:ext>
                </a:extLst>
              </a:tr>
            </a:tbl>
          </a:graphicData>
        </a:graphic>
      </p:graphicFrame>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8221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Thuật toán tìm kiếm tuần tự.</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35B4172-2F0A-798B-3918-FFF4B6ACA42F}"/>
              </a:ext>
            </a:extLst>
          </p:cNvPr>
          <p:cNvSpPr/>
          <p:nvPr/>
        </p:nvSpPr>
        <p:spPr>
          <a:xfrm>
            <a:off x="2438399" y="1143000"/>
            <a:ext cx="9372601" cy="5434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04883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Lưu trữ dữ liệu.</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Sắp xếp dữ liệu theo chiều tăng dần.</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Xử lí dữ liệu.</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Tìm kiếm dữ liệu cho trước trong một danh sách đã cho.</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Thuật toán tìm kiếm tuần tự thực hiện công việc gì?</a:t>
            </a:r>
          </a:p>
        </p:txBody>
      </p:sp>
    </p:spTree>
    <p:extLst>
      <p:ext uri="{BB962C8B-B14F-4D97-AF65-F5344CB8AC3E}">
        <p14:creationId xmlns:p14="http://schemas.microsoft.com/office/powerpoint/2010/main" val="354824128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Sắp xếp lại dữ liệu theo thứ tự bảng chữ cái.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079244"/>
            <a:ext cx="9657466" cy="15106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800">
                <a:solidFill>
                  <a:schemeClr val="tx1"/>
                </a:solidFill>
                <a:latin typeface="Times New Roman" panose="02020603050405020304" pitchFamily="18" charset="0"/>
                <a:cs typeface="Times New Roman" panose="02020603050405020304" pitchFamily="18" charset="0"/>
              </a:rPr>
              <a:t>Xem xét mục dữ liệu đầu tiên, sau đó xem xét từng mục dữ liệu tiếp theo cho đến khi tìm thấy mục dữ liệu được yêu cầu hoặc đến khi hết danh sách.</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Chia nhỏ dữ liệu thành từng phần để tìm kiếm.</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Bắt đầu tìm từ vị trí bất kì trong danh sách.</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64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Thuật toán tìm kiếm tuần tự thực hiện công việc như thế nào?</a:t>
            </a:r>
          </a:p>
        </p:txBody>
      </p:sp>
    </p:spTree>
    <p:extLst>
      <p:ext uri="{BB962C8B-B14F-4D97-AF65-F5344CB8AC3E}">
        <p14:creationId xmlns:p14="http://schemas.microsoft.com/office/powerpoint/2010/main" val="160192665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a:extLst>
              <a:ext uri="{FF2B5EF4-FFF2-40B4-BE49-F238E27FC236}">
                <a16:creationId xmlns:a16="http://schemas.microsoft.com/office/drawing/2014/main" id="{F9000497-EB7B-8045-4660-6B1373BCB3F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609600" y="2133600"/>
            <a:ext cx="1227816" cy="1143000"/>
          </a:xfrm>
          <a:prstGeom prst="rect">
            <a:avLst/>
          </a:prstGeom>
        </p:spPr>
      </p:pic>
    </p:spTree>
    <p:extLst>
      <p:ext uri="{BB962C8B-B14F-4D97-AF65-F5344CB8AC3E}">
        <p14:creationId xmlns:p14="http://schemas.microsoft.com/office/powerpoint/2010/main" val="1549776270"/>
      </p:ext>
    </p:extLst>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Đúng.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Sai.</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Cả A và B đều đúng.</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Đáp án khác.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1658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en-US" sz="3200">
                <a:solidFill>
                  <a:schemeClr val="accent2"/>
                </a:solidFill>
                <a:latin typeface="Times New Roman" panose="02020603050405020304" pitchFamily="18" charset="0"/>
                <a:cs typeface="Times New Roman" panose="02020603050405020304" pitchFamily="18" charset="0"/>
              </a:rPr>
              <a:t>Thuật toán tìm kiếm tuần tự yêu cầu danh sách tìm kiếm phải được sắp xếp?</a:t>
            </a:r>
            <a:endParaRPr lang="vi-VN" sz="320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70923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2</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3</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4</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5</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Mô tả thuật toán tìm kiếm tuần tự bằng ngôn ngữ tự nhiên gồm có mấy bước? </a:t>
            </a:r>
          </a:p>
        </p:txBody>
      </p:sp>
    </p:spTree>
    <p:extLst>
      <p:ext uri="{BB962C8B-B14F-4D97-AF65-F5344CB8AC3E}">
        <p14:creationId xmlns:p14="http://schemas.microsoft.com/office/powerpoint/2010/main" val="393273475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Nếu tìm thấy giá trị cần tìm trong dãy A.</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Nếu tìm đến giá trị cuối trong dãy số mà không tìm thấy giá trị cần tìm.</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409529"/>
            <a:ext cx="9657466" cy="1136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100">
                <a:solidFill>
                  <a:schemeClr val="tx1"/>
                </a:solidFill>
                <a:latin typeface="Times New Roman" panose="02020603050405020304" pitchFamily="18" charset="0"/>
                <a:cs typeface="Times New Roman" panose="02020603050405020304" pitchFamily="18" charset="0"/>
              </a:rPr>
              <a:t>Nếu tìm thấy giá trị cần tìm trong dãy A hoặc nếu tìm đến giá trị cuối trong dãy số mà không tìm thấy giá trị cần tìm.</a:t>
            </a:r>
            <a:endParaRPr lang="vi-VN" sz="31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Đáp án khác.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7274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Thuật toán tìm kiếm tuần tự một số trong dãy số A dừng khi nào?</a:t>
            </a:r>
          </a:p>
        </p:txBody>
      </p:sp>
    </p:spTree>
    <p:extLst>
      <p:ext uri="{BB962C8B-B14F-4D97-AF65-F5344CB8AC3E}">
        <p14:creationId xmlns:p14="http://schemas.microsoft.com/office/powerpoint/2010/main" val="359080359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Thực hiện tìm lần lượt từ đầu đến cuối danh sách.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Khi chưa tìm thấy và chưa tìm hết thì còn tìm tiếp.</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err="1">
                <a:solidFill>
                  <a:schemeClr val="tx1"/>
                </a:solidFill>
                <a:latin typeface="Times New Roman" panose="02020603050405020304" pitchFamily="18" charset="0"/>
                <a:cs typeface="Times New Roman" panose="02020603050405020304" pitchFamily="18" charset="0"/>
              </a:rPr>
              <a:t>Cả</a:t>
            </a:r>
            <a:r>
              <a:rPr lang="en-US" sz="3200" dirty="0">
                <a:solidFill>
                  <a:schemeClr val="tx1"/>
                </a:solidFill>
                <a:latin typeface="Times New Roman" panose="02020603050405020304" pitchFamily="18" charset="0"/>
                <a:cs typeface="Times New Roman" panose="02020603050405020304" pitchFamily="18" charset="0"/>
              </a:rPr>
              <a:t> A, B </a:t>
            </a:r>
            <a:r>
              <a:rPr lang="en-US" sz="3200" dirty="0" err="1">
                <a:solidFill>
                  <a:schemeClr val="tx1"/>
                </a:solidFill>
                <a:latin typeface="Times New Roman" panose="02020603050405020304" pitchFamily="18" charset="0"/>
                <a:cs typeface="Times New Roman" panose="02020603050405020304" pitchFamily="18" charset="0"/>
              </a:rPr>
              <a:t>đúng</a:t>
            </a:r>
            <a:r>
              <a:rPr lang="en-US" sz="3200" dirty="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Cả A, B sai.</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5737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Đâu là phát biểu đúng khi nói đến thuật toán tìm kiếm tuần tự?</a:t>
            </a:r>
          </a:p>
        </p:txBody>
      </p:sp>
    </p:spTree>
    <p:extLst>
      <p:ext uri="{BB962C8B-B14F-4D97-AF65-F5344CB8AC3E}">
        <p14:creationId xmlns:p14="http://schemas.microsoft.com/office/powerpoint/2010/main" val="375009319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049304"/>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Lấy ngẫu nhiên một số trong dãy số để so sánh với số cần tìm.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So sánh lần lượt từ số đầu tiên trong dãy số với số cần tìm.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Sắp xếp dãy số theo thức tự tăng dần.</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So sánh số cần tìm với số ở giữa dãy số.</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4950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Để tìm kiếm một số trong dãy số bằng thuật toán tìm kiếm tuần tự, ta thực hiện:</a:t>
            </a:r>
          </a:p>
        </p:txBody>
      </p:sp>
    </p:spTree>
    <p:extLst>
      <p:ext uri="{BB962C8B-B14F-4D97-AF65-F5344CB8AC3E}">
        <p14:creationId xmlns:p14="http://schemas.microsoft.com/office/powerpoint/2010/main" val="99127275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60475"/>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err="1">
                <a:solidFill>
                  <a:srgbClr val="6600CC"/>
                </a:solidFill>
                <a:latin typeface="+mn-lt"/>
              </a:rPr>
              <a:t>NỘI</a:t>
            </a:r>
            <a:r>
              <a:rPr lang="en-US" altLang="en-US" sz="3200" b="1">
                <a:solidFill>
                  <a:srgbClr val="6600CC"/>
                </a:solidFill>
                <a:latin typeface="+mn-lt"/>
              </a:rPr>
              <a:t> DUNG TRỌNG TÂM</a:t>
            </a:r>
          </a:p>
        </p:txBody>
      </p:sp>
      <p:sp>
        <p:nvSpPr>
          <p:cNvPr id="15364" name="AutoShape 4">
            <a:extLst>
              <a:ext uri="{FF2B5EF4-FFF2-40B4-BE49-F238E27FC236}">
                <a16:creationId xmlns:a16="http://schemas.microsoft.com/office/drawing/2014/main" id="{7192C8D5-FBE1-4745-B8ED-1C1AA6B959F4}"/>
              </a:ext>
            </a:extLst>
          </p:cNvPr>
          <p:cNvSpPr>
            <a:spLocks noChangeArrowheads="1"/>
          </p:cNvSpPr>
          <p:nvPr/>
        </p:nvSpPr>
        <p:spPr bwMode="gray">
          <a:xfrm>
            <a:off x="2209800" y="3082766"/>
            <a:ext cx="5894963" cy="692468"/>
          </a:xfrm>
          <a:prstGeom prst="roundRect">
            <a:avLst>
              <a:gd name="adj" fmla="val 50000"/>
            </a:avLst>
          </a:prstGeom>
          <a:solidFill>
            <a:srgbClr val="FFFF0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solidFill>
                  <a:srgbClr val="FF0000"/>
                </a:solidFill>
                <a:latin typeface="Times New Roman" panose="02020603050405020304" pitchFamily="18" charset="0"/>
                <a:cs typeface="Times New Roman" panose="02020603050405020304" pitchFamily="18" charset="0"/>
              </a:rPr>
              <a:t>Thuật toán tìm kiếm tuần tự.</a:t>
            </a:r>
            <a:endParaRPr lang="en-US" altLang="en-US" sz="3200">
              <a:solidFill>
                <a:srgbClr val="FF0000"/>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513B8F0-1EE8-5968-1150-9EEDF181412C}"/>
              </a:ext>
            </a:extLst>
          </p:cNvPr>
          <p:cNvSpPr/>
          <p:nvPr/>
        </p:nvSpPr>
        <p:spPr>
          <a:xfrm>
            <a:off x="1620452" y="3189844"/>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pic>
        <p:nvPicPr>
          <p:cNvPr id="16" name="Picture 15" descr="Graphical user interface, application&#10;&#10;Description automatically generated">
            <a:extLst>
              <a:ext uri="{FF2B5EF4-FFF2-40B4-BE49-F238E27FC236}">
                <a16:creationId xmlns:a16="http://schemas.microsoft.com/office/drawing/2014/main"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13312"/>
            <a:ext cx="4038600" cy="1944687"/>
          </a:xfrm>
          <a:prstGeom prst="rect">
            <a:avLst/>
          </a:prstGeom>
        </p:spPr>
      </p:pic>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Kiểm tra đã hết danh sách chưa.</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Xét </a:t>
            </a:r>
            <a:r>
              <a:rPr lang="en-US" sz="3200">
                <a:solidFill>
                  <a:schemeClr val="tx1"/>
                </a:solidFill>
                <a:latin typeface="Times New Roman" panose="02020603050405020304" pitchFamily="18" charset="0"/>
                <a:cs typeface="Times New Roman" panose="02020603050405020304" pitchFamily="18" charset="0"/>
              </a:rPr>
              <a:t>vị trí </a:t>
            </a:r>
            <a:r>
              <a:rPr lang="vi-VN" sz="3200">
                <a:solidFill>
                  <a:schemeClr val="tx1"/>
                </a:solidFill>
                <a:latin typeface="Times New Roman" panose="02020603050405020304" pitchFamily="18" charset="0"/>
                <a:cs typeface="Times New Roman" panose="02020603050405020304" pitchFamily="18" charset="0"/>
              </a:rPr>
              <a:t>đầu tiên của danh sách.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Trả lời “không tìm thấy” và kết thúc.</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Trả lời “Tìm thấy” và chỉ ra vị trí phần tử tìm được; Kết thúc.</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3628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Bước 1 trong mô tả thuật toán tìm kiếm tuần tự bằng ngôn ngữ tự nhiên là gì?</a:t>
            </a:r>
          </a:p>
        </p:txBody>
      </p:sp>
    </p:spTree>
    <p:extLst>
      <p:ext uri="{BB962C8B-B14F-4D97-AF65-F5344CB8AC3E}">
        <p14:creationId xmlns:p14="http://schemas.microsoft.com/office/powerpoint/2010/main" val="184979347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Bước 2</a:t>
            </a:r>
            <a:r>
              <a:rPr lang="en-US" sz="320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Bước </a:t>
            </a:r>
            <a:r>
              <a:rPr lang="en-US" sz="3200">
                <a:solidFill>
                  <a:schemeClr val="tx1"/>
                </a:solidFill>
                <a:latin typeface="Times New Roman" panose="02020603050405020304" pitchFamily="18" charset="0"/>
                <a:cs typeface="Times New Roman" panose="02020603050405020304" pitchFamily="18" charset="0"/>
              </a:rPr>
              <a:t>3.</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Bước </a:t>
            </a:r>
            <a:r>
              <a:rPr lang="en-US" sz="3200">
                <a:solidFill>
                  <a:schemeClr val="tx1"/>
                </a:solidFill>
                <a:latin typeface="Times New Roman" panose="02020603050405020304" pitchFamily="18" charset="0"/>
                <a:cs typeface="Times New Roman" panose="02020603050405020304" pitchFamily="18" charset="0"/>
              </a:rPr>
              <a:t>4.</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Bước </a:t>
            </a:r>
            <a:r>
              <a:rPr lang="en-US" sz="3200">
                <a:solidFill>
                  <a:schemeClr val="tx1"/>
                </a:solidFill>
                <a:latin typeface="Times New Roman" panose="02020603050405020304" pitchFamily="18" charset="0"/>
                <a:cs typeface="Times New Roman" panose="02020603050405020304" pitchFamily="18" charset="0"/>
              </a:rPr>
              <a:t>5.</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5564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508874"/>
            <a:ext cx="9683902"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Trong mô tả thuật toán tìm kiếm tuần tự bằng ngôn ngữ tự nhiên thì bước “Trả lời Tìm thấy và chỉ ra vị trí phần tử tìm được; Kết thúc” là bước thứ mấy của thuật toán?</a:t>
            </a:r>
          </a:p>
        </p:txBody>
      </p:sp>
    </p:spTree>
    <p:extLst>
      <p:ext uri="{BB962C8B-B14F-4D97-AF65-F5344CB8AC3E}">
        <p14:creationId xmlns:p14="http://schemas.microsoft.com/office/powerpoint/2010/main" val="294778957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Tiếp tục tìm kiếm và không bao giờ kết thúc.</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Thông báo tìm thấy.</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Thông báo tìm thấy</a:t>
            </a:r>
            <a:r>
              <a:rPr lang="en-US" sz="3200">
                <a:solidFill>
                  <a:schemeClr val="tx1"/>
                </a:solidFill>
                <a:latin typeface="Times New Roman" panose="02020603050405020304" pitchFamily="18" charset="0"/>
                <a:cs typeface="Times New Roman" panose="02020603050405020304" pitchFamily="18" charset="0"/>
              </a:rPr>
              <a:t> và kết thúc.</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Thông báo không tìm thấy và kết thúc.</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en-US" sz="3200">
                <a:solidFill>
                  <a:schemeClr val="accent2"/>
                </a:solidFill>
                <a:latin typeface="Times New Roman" panose="02020603050405020304" pitchFamily="18" charset="0"/>
                <a:cs typeface="Times New Roman" panose="02020603050405020304" pitchFamily="18" charset="0"/>
              </a:rPr>
              <a:t>Điều gì xảy ra khi thuật toán tìm kiếm tuần tự không tìm thấy giá trị cần tìm trong danh sách?</a:t>
            </a:r>
            <a:endParaRPr lang="vi-VN" sz="320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468795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066330"/>
            <a:ext cx="9817032" cy="1136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100">
                <a:solidFill>
                  <a:schemeClr val="tx1"/>
                </a:solidFill>
                <a:latin typeface="Times New Roman" panose="02020603050405020304" pitchFamily="18" charset="0"/>
                <a:cs typeface="Times New Roman" panose="02020603050405020304" pitchFamily="18" charset="0"/>
              </a:rPr>
              <a:t>Tìm trên danh sách đã sắp xếp, bắt đầu từ đầu danh sách, chừng nào chưa tìm thấy hoặc chưa tìm hết thì còn tìm tiếp.</a:t>
            </a:r>
            <a:endParaRPr lang="en-US" sz="31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66529"/>
            <a:ext cx="9657466" cy="1136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100">
                <a:solidFill>
                  <a:schemeClr val="tx1"/>
                </a:solidFill>
                <a:latin typeface="Times New Roman" panose="02020603050405020304" pitchFamily="18" charset="0"/>
                <a:cs typeface="Times New Roman" panose="02020603050405020304" pitchFamily="18" charset="0"/>
              </a:rPr>
              <a:t>Tìm trên danh sách đã sắp xếp, bắt đầu từ giữa danh sách, chừng nào chưa tìm thấy hoặc chưa tìm hết thì còn tìm tiếp.</a:t>
            </a:r>
            <a:endParaRPr lang="en-US" sz="31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409529"/>
            <a:ext cx="9657466" cy="1136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100">
                <a:solidFill>
                  <a:schemeClr val="tx1"/>
                </a:solidFill>
                <a:latin typeface="Times New Roman" panose="02020603050405020304" pitchFamily="18" charset="0"/>
                <a:cs typeface="Times New Roman" panose="02020603050405020304" pitchFamily="18" charset="0"/>
              </a:rPr>
              <a:t>Tìm trên danh sách bất kì, bắt đầu từ giữa danh sách, chừng nào chưa tìm thấy hoặc chưa tìm hết thì còn tìm tiếp.</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1" y="5552530"/>
            <a:ext cx="9567597" cy="1136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100">
                <a:solidFill>
                  <a:schemeClr val="tx1"/>
                </a:solidFill>
                <a:latin typeface="Times New Roman" panose="02020603050405020304" pitchFamily="18" charset="0"/>
                <a:cs typeface="Times New Roman" panose="02020603050405020304" pitchFamily="18" charset="0"/>
              </a:rPr>
              <a:t>Tìm trên danh sách bất kì, bắt đầu từ đầu danh sách, chừng nào chưa tìm thấy hoặc chưa tìm hết thì còn tìm tiếp.</a:t>
            </a:r>
            <a:endParaRPr lang="pt-BR" sz="31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en-US" sz="3200">
                <a:solidFill>
                  <a:schemeClr val="accent2"/>
                </a:solidFill>
                <a:latin typeface="Times New Roman" panose="02020603050405020304" pitchFamily="18" charset="0"/>
                <a:cs typeface="Times New Roman" panose="02020603050405020304" pitchFamily="18" charset="0"/>
              </a:rPr>
              <a:t>Chọn câu diễn đạt đúng hoạt động của thuật toán tìm kiếm tuần tự?</a:t>
            </a:r>
            <a:endParaRPr lang="vi-VN" sz="320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617535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3</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4</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5</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07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Thuật toán tìm kiếm tuần tự cần bao nhiêu bước để tìm thấy số 7 trong danh sách [1, 4, 8, 7, 10, 28]?</a:t>
            </a:r>
          </a:p>
        </p:txBody>
      </p:sp>
    </p:spTree>
    <p:extLst>
      <p:ext uri="{BB962C8B-B14F-4D97-AF65-F5344CB8AC3E}">
        <p14:creationId xmlns:p14="http://schemas.microsoft.com/office/powerpoint/2010/main" val="213092204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5</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6</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7</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8</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64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Thuật toán tìm kiếm tuần tự cần bao nhiêu bước để tìm thấy số 25 trong danh sách [3, 5, 12, 7, 11, 25]?</a:t>
            </a:r>
          </a:p>
        </p:txBody>
      </p:sp>
    </p:spTree>
    <p:extLst>
      <p:ext uri="{BB962C8B-B14F-4D97-AF65-F5344CB8AC3E}">
        <p14:creationId xmlns:p14="http://schemas.microsoft.com/office/powerpoint/2010/main" val="275172781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Thông báo “Không tìm thấy”.</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Thông báo “Tìm thấy".</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92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Thông báo “Tìm thấy”, giá trị cần tìm tại vị trí thứ 5 của danh sách.</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Thông báo “Tìm thấy”, giá trị cần tìm tại vị trí thứ 6 của danh sách.</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9250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Thực hiện thuật toán tìm kiếm tuần tự để tìm số 10 trong danh sách [2, 6, 8, 4, 10, 12]. Đầu ra của thuật toán là?</a:t>
            </a:r>
          </a:p>
        </p:txBody>
      </p:sp>
    </p:spTree>
    <p:extLst>
      <p:ext uri="{BB962C8B-B14F-4D97-AF65-F5344CB8AC3E}">
        <p14:creationId xmlns:p14="http://schemas.microsoft.com/office/powerpoint/2010/main" val="310070449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sp>
        <p:nvSpPr>
          <p:cNvPr id="3" name="Rounded Rectangle 2">
            <a:extLst>
              <a:ext uri="{FF2B5EF4-FFF2-40B4-BE49-F238E27FC236}">
                <a16:creationId xmlns:a16="http://schemas.microsoft.com/office/drawing/2014/main" id="{7D98E8AE-9274-4D0D-85B4-E48B34A625ED}"/>
              </a:ext>
            </a:extLst>
          </p:cNvPr>
          <p:cNvSpPr/>
          <p:nvPr/>
        </p:nvSpPr>
        <p:spPr>
          <a:xfrm>
            <a:off x="7911131" y="4664918"/>
            <a:ext cx="3730667"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Tên học sinh bị trùng.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491662"/>
            <a:ext cx="3932831"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Danh sách tên học sinh.</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Số lượng tên học sinh.</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3932831"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Có tìm thấy tên học sinh cần tìm không.</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rắc nghiệm Tin học 7 Kết nối tri thức Bài 14 (có đáp án): Thuật toán tìm kiếm tuần tự">
            <a:extLst>
              <a:ext uri="{FF2B5EF4-FFF2-40B4-BE49-F238E27FC236}">
                <a16:creationId xmlns:a16="http://schemas.microsoft.com/office/drawing/2014/main" id="{C3537B35-19AD-3B87-0937-2EFA1C54AB7F}"/>
              </a:ext>
            </a:extLst>
          </p:cNvPr>
          <p:cNvPicPr>
            <a:picLocks noChangeAspect="1"/>
          </p:cNvPicPr>
          <p:nvPr/>
        </p:nvPicPr>
        <p:blipFill rotWithShape="1">
          <a:blip r:embed="rId6">
            <a:extLst>
              <a:ext uri="{28A0092B-C50C-407E-A947-70E740481C1C}">
                <a14:useLocalDpi xmlns:a14="http://schemas.microsoft.com/office/drawing/2010/main" val="0"/>
              </a:ext>
            </a:extLst>
          </a:blip>
          <a:srcRect l="5150" r="1316" b="3997"/>
          <a:stretch/>
        </p:blipFill>
        <p:spPr bwMode="auto">
          <a:xfrm>
            <a:off x="3945286" y="0"/>
            <a:ext cx="5638800" cy="4419600"/>
          </a:xfrm>
          <a:prstGeom prst="rect">
            <a:avLst/>
          </a:prstGeom>
          <a:noFill/>
          <a:ln>
            <a:noFill/>
          </a:ln>
        </p:spPr>
      </p:pic>
    </p:spTree>
    <p:extLst>
      <p:ext uri="{BB962C8B-B14F-4D97-AF65-F5344CB8AC3E}">
        <p14:creationId xmlns:p14="http://schemas.microsoft.com/office/powerpoint/2010/main" val="287651185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sp>
        <p:nvSpPr>
          <p:cNvPr id="3" name="Rounded Rectangle 2">
            <a:extLst>
              <a:ext uri="{FF2B5EF4-FFF2-40B4-BE49-F238E27FC236}">
                <a16:creationId xmlns:a16="http://schemas.microsoft.com/office/drawing/2014/main" id="{7D98E8AE-9274-4D0D-85B4-E48B34A625ED}"/>
              </a:ext>
            </a:extLst>
          </p:cNvPr>
          <p:cNvSpPr/>
          <p:nvPr/>
        </p:nvSpPr>
        <p:spPr>
          <a:xfrm>
            <a:off x="7911131" y="4664918"/>
            <a:ext cx="3730667"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Tên học sinh bị trùng.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491662"/>
            <a:ext cx="3932831"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Danh sách tên học sinh.</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Số lượng tên học sinh.</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42667" y="5491662"/>
            <a:ext cx="3932831"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thấy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học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sinh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không</a:t>
            </a:r>
            <a:r>
              <a:rPr lang="en-US" sz="3200" dirty="0">
                <a:solidFill>
                  <a:schemeClr val="tx1"/>
                </a:solidFill>
                <a:latin typeface="Times New Roman" panose="02020603050405020304" pitchFamily="18" charset="0"/>
                <a:cs typeface="Times New Roman" panose="02020603050405020304" pitchFamily="18" charset="0"/>
              </a:rPr>
              <a:t>.</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990" y="553550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rắc nghiệm Tin học 7 Kết nối tri thức Bài 14 (có đáp án): Thuật toán tìm kiếm tuần tự">
            <a:extLst>
              <a:ext uri="{FF2B5EF4-FFF2-40B4-BE49-F238E27FC236}">
                <a16:creationId xmlns:a16="http://schemas.microsoft.com/office/drawing/2014/main" id="{C3537B35-19AD-3B87-0937-2EFA1C54AB7F}"/>
              </a:ext>
            </a:extLst>
          </p:cNvPr>
          <p:cNvPicPr>
            <a:picLocks noChangeAspect="1"/>
          </p:cNvPicPr>
          <p:nvPr/>
        </p:nvPicPr>
        <p:blipFill rotWithShape="1">
          <a:blip r:embed="rId6">
            <a:extLst>
              <a:ext uri="{28A0092B-C50C-407E-A947-70E740481C1C}">
                <a14:useLocalDpi xmlns:a14="http://schemas.microsoft.com/office/drawing/2010/main" val="0"/>
              </a:ext>
            </a:extLst>
          </a:blip>
          <a:srcRect l="5150" r="1316" b="3997"/>
          <a:stretch/>
        </p:blipFill>
        <p:spPr bwMode="auto">
          <a:xfrm>
            <a:off x="2635520" y="0"/>
            <a:ext cx="6616160" cy="4419600"/>
          </a:xfrm>
          <a:prstGeom prst="rect">
            <a:avLst/>
          </a:prstGeom>
          <a:noFill/>
          <a:ln>
            <a:noFill/>
          </a:ln>
        </p:spPr>
      </p:pic>
    </p:spTree>
    <p:extLst>
      <p:ext uri="{BB962C8B-B14F-4D97-AF65-F5344CB8AC3E}">
        <p14:creationId xmlns:p14="http://schemas.microsoft.com/office/powerpoint/2010/main" val="392808737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sp>
        <p:nvSpPr>
          <p:cNvPr id="3" name="Rounded Rectangle 2">
            <a:extLst>
              <a:ext uri="{FF2B5EF4-FFF2-40B4-BE49-F238E27FC236}">
                <a16:creationId xmlns:a16="http://schemas.microsoft.com/office/drawing/2014/main" id="{7D98E8AE-9274-4D0D-85B4-E48B34A625ED}"/>
              </a:ext>
            </a:extLst>
          </p:cNvPr>
          <p:cNvSpPr/>
          <p:nvPr/>
        </p:nvSpPr>
        <p:spPr>
          <a:xfrm>
            <a:off x="7911131" y="4392503"/>
            <a:ext cx="3730667"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Thuật toán tìm kiếm địa chỉ khách hàng</a:t>
            </a:r>
            <a:r>
              <a:rPr lang="en-US" sz="320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491662"/>
            <a:ext cx="3932831"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Thuật toán tìm kiếm địa chỉ học sinh.</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92503"/>
            <a:ext cx="3932831"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Thuật toán tìm kiếm tên khác hàng</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3932831"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Thuật toán tìm kiếm tên học sinh.</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851439" y="696933"/>
            <a:ext cx="2882361" cy="33122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Cho sơ đồ khối như </a:t>
            </a:r>
            <a:r>
              <a:rPr lang="en-US" sz="3200">
                <a:solidFill>
                  <a:schemeClr val="accent2"/>
                </a:solidFill>
                <a:latin typeface="Times New Roman" panose="02020603050405020304" pitchFamily="18" charset="0"/>
                <a:cs typeface="Times New Roman" panose="02020603050405020304" pitchFamily="18" charset="0"/>
              </a:rPr>
              <a:t>hình.</a:t>
            </a:r>
            <a:r>
              <a:rPr lang="vi-VN" sz="3200">
                <a:solidFill>
                  <a:schemeClr val="accent2"/>
                </a:solidFill>
                <a:latin typeface="Times New Roman" panose="02020603050405020304" pitchFamily="18" charset="0"/>
                <a:cs typeface="Times New Roman" panose="02020603050405020304" pitchFamily="18" charset="0"/>
              </a:rPr>
              <a:t> Sơ đồ khối</a:t>
            </a:r>
            <a:r>
              <a:rPr lang="en-US" sz="3200">
                <a:solidFill>
                  <a:schemeClr val="accent2"/>
                </a:solidFill>
                <a:latin typeface="Times New Roman" panose="02020603050405020304" pitchFamily="18" charset="0"/>
                <a:cs typeface="Times New Roman" panose="02020603050405020304" pitchFamily="18" charset="0"/>
              </a:rPr>
              <a:t> </a:t>
            </a:r>
            <a:r>
              <a:rPr lang="vi-VN" sz="3200">
                <a:solidFill>
                  <a:schemeClr val="accent2"/>
                </a:solidFill>
                <a:latin typeface="Times New Roman" panose="02020603050405020304" pitchFamily="18" charset="0"/>
                <a:cs typeface="Times New Roman" panose="02020603050405020304" pitchFamily="18" charset="0"/>
              </a:rPr>
              <a:t>trên dùng để mô tả thuật toán</a:t>
            </a:r>
            <a:r>
              <a:rPr lang="en-US" sz="3200">
                <a:solidFill>
                  <a:schemeClr val="accent2"/>
                </a:solidFill>
                <a:latin typeface="Times New Roman" panose="02020603050405020304" pitchFamily="18" charset="0"/>
                <a:cs typeface="Times New Roman" panose="02020603050405020304" pitchFamily="18" charset="0"/>
              </a:rPr>
              <a:t> gì?</a:t>
            </a:r>
            <a:endParaRPr lang="vi-VN" sz="3200">
              <a:solidFill>
                <a:schemeClr val="accent2"/>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895" y="551205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rắc nghiệm Tin học 7 Kết nối tri thức Bài 14 (có đáp án): Thuật toán tìm kiếm tuần tự">
            <a:extLst>
              <a:ext uri="{FF2B5EF4-FFF2-40B4-BE49-F238E27FC236}">
                <a16:creationId xmlns:a16="http://schemas.microsoft.com/office/drawing/2014/main" id="{C3537B35-19AD-3B87-0937-2EFA1C54AB7F}"/>
              </a:ext>
            </a:extLst>
          </p:cNvPr>
          <p:cNvPicPr>
            <a:picLocks noChangeAspect="1"/>
          </p:cNvPicPr>
          <p:nvPr/>
        </p:nvPicPr>
        <p:blipFill rotWithShape="1">
          <a:blip r:embed="rId6">
            <a:extLst>
              <a:ext uri="{28A0092B-C50C-407E-A947-70E740481C1C}">
                <a14:useLocalDpi xmlns:a14="http://schemas.microsoft.com/office/drawing/2010/main" val="0"/>
              </a:ext>
            </a:extLst>
          </a:blip>
          <a:srcRect l="5150" r="1316" b="3997"/>
          <a:stretch/>
        </p:blipFill>
        <p:spPr bwMode="auto">
          <a:xfrm>
            <a:off x="4724401" y="53865"/>
            <a:ext cx="6616160" cy="4162238"/>
          </a:xfrm>
          <a:prstGeom prst="rect">
            <a:avLst/>
          </a:prstGeom>
          <a:noFill/>
          <a:ln>
            <a:noFill/>
          </a:ln>
        </p:spPr>
      </p:pic>
    </p:spTree>
    <p:extLst>
      <p:ext uri="{BB962C8B-B14F-4D97-AF65-F5344CB8AC3E}">
        <p14:creationId xmlns:p14="http://schemas.microsoft.com/office/powerpoint/2010/main" val="116466657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562581"/>
      </p:ext>
    </p:extLst>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sp>
        <p:nvSpPr>
          <p:cNvPr id="3" name="Rounded Rectangle 2">
            <a:extLst>
              <a:ext uri="{FF2B5EF4-FFF2-40B4-BE49-F238E27FC236}">
                <a16:creationId xmlns:a16="http://schemas.microsoft.com/office/drawing/2014/main" id="{7D98E8AE-9274-4D0D-85B4-E48B34A625ED}"/>
              </a:ext>
            </a:extLst>
          </p:cNvPr>
          <p:cNvSpPr/>
          <p:nvPr/>
        </p:nvSpPr>
        <p:spPr>
          <a:xfrm>
            <a:off x="7911131" y="4664918"/>
            <a:ext cx="3730667"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764077"/>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Không</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1</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3</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851439" y="446396"/>
            <a:ext cx="2882361" cy="381327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Trong tìm kiếm tuần tự thì có mấy điều kiện cần kiểm tra để dừng vòng lặp?</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3147" y="4507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rắc nghiệm Tin học 7 Kết nối tri thức Bài 14 (có đáp án): Thuật toán tìm kiếm tuần tự">
            <a:extLst>
              <a:ext uri="{FF2B5EF4-FFF2-40B4-BE49-F238E27FC236}">
                <a16:creationId xmlns:a16="http://schemas.microsoft.com/office/drawing/2014/main" id="{C3537B35-19AD-3B87-0937-2EFA1C54AB7F}"/>
              </a:ext>
            </a:extLst>
          </p:cNvPr>
          <p:cNvPicPr>
            <a:picLocks noChangeAspect="1"/>
          </p:cNvPicPr>
          <p:nvPr/>
        </p:nvPicPr>
        <p:blipFill rotWithShape="1">
          <a:blip r:embed="rId6">
            <a:extLst>
              <a:ext uri="{28A0092B-C50C-407E-A947-70E740481C1C}">
                <a14:useLocalDpi xmlns:a14="http://schemas.microsoft.com/office/drawing/2010/main" val="0"/>
              </a:ext>
            </a:extLst>
          </a:blip>
          <a:srcRect l="5150" r="1316" b="3997"/>
          <a:stretch/>
        </p:blipFill>
        <p:spPr bwMode="auto">
          <a:xfrm>
            <a:off x="4724401" y="53865"/>
            <a:ext cx="6616160" cy="4162238"/>
          </a:xfrm>
          <a:prstGeom prst="rect">
            <a:avLst/>
          </a:prstGeom>
          <a:noFill/>
          <a:ln>
            <a:noFill/>
          </a:ln>
        </p:spPr>
      </p:pic>
    </p:spTree>
    <p:extLst>
      <p:ext uri="{BB962C8B-B14F-4D97-AF65-F5344CB8AC3E}">
        <p14:creationId xmlns:p14="http://schemas.microsoft.com/office/powerpoint/2010/main" val="348913198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sp>
        <p:nvSpPr>
          <p:cNvPr id="3" name="Rounded Rectangle 2">
            <a:extLst>
              <a:ext uri="{FF2B5EF4-FFF2-40B4-BE49-F238E27FC236}">
                <a16:creationId xmlns:a16="http://schemas.microsoft.com/office/drawing/2014/main" id="{7D98E8AE-9274-4D0D-85B4-E48B34A625ED}"/>
              </a:ext>
            </a:extLst>
          </p:cNvPr>
          <p:cNvSpPr/>
          <p:nvPr/>
        </p:nvSpPr>
        <p:spPr>
          <a:xfrm>
            <a:off x="7911131" y="4664918"/>
            <a:ext cx="3730667"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1</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764077"/>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Không xác định được.</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0</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851439" y="152400"/>
            <a:ext cx="10790359" cy="418838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000">
                <a:solidFill>
                  <a:schemeClr val="accent2"/>
                </a:solidFill>
                <a:latin typeface="Times New Roman" panose="02020603050405020304" pitchFamily="18" charset="0"/>
                <a:cs typeface="Times New Roman" panose="02020603050405020304" pitchFamily="18" charset="0"/>
              </a:rPr>
              <a:t>Xét thuật toán tìm kiếm tuần tự sau:</a:t>
            </a:r>
          </a:p>
          <a:p>
            <a:pPr algn="just" defTabSz="342900"/>
            <a:r>
              <a:rPr lang="vi-VN" sz="3000">
                <a:solidFill>
                  <a:schemeClr val="accent2"/>
                </a:solidFill>
                <a:latin typeface="Times New Roman" panose="02020603050405020304" pitchFamily="18" charset="0"/>
                <a:cs typeface="Times New Roman" panose="02020603050405020304" pitchFamily="18" charset="0"/>
              </a:rPr>
              <a:t>B1. Nhập N, các số hạng a1, a2, …, an và khóa k;</a:t>
            </a:r>
            <a:r>
              <a:rPr lang="en-US" sz="3000">
                <a:solidFill>
                  <a:schemeClr val="accent2"/>
                </a:solidFill>
                <a:latin typeface="Times New Roman" panose="02020603050405020304" pitchFamily="18" charset="0"/>
                <a:cs typeface="Times New Roman" panose="02020603050405020304" pitchFamily="18" charset="0"/>
              </a:rPr>
              <a:t>   </a:t>
            </a:r>
            <a:r>
              <a:rPr lang="vi-VN" sz="3000">
                <a:solidFill>
                  <a:schemeClr val="accent2"/>
                </a:solidFill>
                <a:latin typeface="Times New Roman" panose="02020603050405020304" pitchFamily="18" charset="0"/>
                <a:cs typeface="Times New Roman" panose="02020603050405020304" pitchFamily="18" charset="0"/>
              </a:rPr>
              <a:t>B2. i</a:t>
            </a:r>
            <a:r>
              <a:rPr lang="en-US" sz="3000">
                <a:solidFill>
                  <a:schemeClr val="accent2"/>
                </a:solidFill>
                <a:latin typeface="Times New Roman" panose="02020603050405020304" pitchFamily="18" charset="0"/>
                <a:cs typeface="Times New Roman" panose="02020603050405020304" pitchFamily="18" charset="0"/>
              </a:rPr>
              <a:t> ←</a:t>
            </a:r>
            <a:r>
              <a:rPr lang="vi-VN" sz="3000">
                <a:solidFill>
                  <a:schemeClr val="accent2"/>
                </a:solidFill>
                <a:latin typeface="Times New Roman" panose="02020603050405020304" pitchFamily="18" charset="0"/>
                <a:cs typeface="Times New Roman" panose="02020603050405020304" pitchFamily="18" charset="0"/>
              </a:rPr>
              <a:t> 1;</a:t>
            </a:r>
          </a:p>
          <a:p>
            <a:pPr algn="just" defTabSz="342900"/>
            <a:r>
              <a:rPr lang="vi-VN" sz="3000">
                <a:solidFill>
                  <a:schemeClr val="accent2"/>
                </a:solidFill>
                <a:latin typeface="Times New Roman" panose="02020603050405020304" pitchFamily="18" charset="0"/>
                <a:cs typeface="Times New Roman" panose="02020603050405020304" pitchFamily="18" charset="0"/>
              </a:rPr>
              <a:t>B3. Nếu ai  = k thì thông báo chỉ số i rồi kết thúc;</a:t>
            </a:r>
            <a:r>
              <a:rPr lang="en-US" sz="3000">
                <a:solidFill>
                  <a:schemeClr val="accent2"/>
                </a:solidFill>
                <a:latin typeface="Times New Roman" panose="02020603050405020304" pitchFamily="18" charset="0"/>
                <a:cs typeface="Times New Roman" panose="02020603050405020304" pitchFamily="18" charset="0"/>
              </a:rPr>
              <a:t>   </a:t>
            </a:r>
            <a:r>
              <a:rPr lang="vi-VN" sz="3000">
                <a:solidFill>
                  <a:schemeClr val="accent2"/>
                </a:solidFill>
                <a:latin typeface="Times New Roman" panose="02020603050405020304" pitchFamily="18" charset="0"/>
                <a:cs typeface="Times New Roman" panose="02020603050405020304" pitchFamily="18" charset="0"/>
              </a:rPr>
              <a:t>B4. i </a:t>
            </a:r>
            <a:r>
              <a:rPr lang="en-US" sz="3000">
                <a:solidFill>
                  <a:schemeClr val="accent2"/>
                </a:solidFill>
                <a:latin typeface="Times New Roman" panose="02020603050405020304" pitchFamily="18" charset="0"/>
                <a:cs typeface="Times New Roman" panose="02020603050405020304" pitchFamily="18" charset="0"/>
              </a:rPr>
              <a:t>←</a:t>
            </a:r>
            <a:r>
              <a:rPr lang="vi-VN" sz="3000">
                <a:solidFill>
                  <a:schemeClr val="accent2"/>
                </a:solidFill>
                <a:latin typeface="Times New Roman" panose="02020603050405020304" pitchFamily="18" charset="0"/>
                <a:cs typeface="Times New Roman" panose="02020603050405020304" pitchFamily="18" charset="0"/>
              </a:rPr>
              <a:t> i + 1;</a:t>
            </a:r>
          </a:p>
          <a:p>
            <a:pPr algn="just" defTabSz="342900"/>
            <a:r>
              <a:rPr lang="vi-VN" sz="3000">
                <a:solidFill>
                  <a:schemeClr val="accent2"/>
                </a:solidFill>
                <a:latin typeface="Times New Roman" panose="02020603050405020304" pitchFamily="18" charset="0"/>
                <a:cs typeface="Times New Roman" panose="02020603050405020304" pitchFamily="18" charset="0"/>
              </a:rPr>
              <a:t>B5. Nếu i &gt; N thì thông báo dãy A không có số hạng nào có giá trị bằng k, rồi kết thúc;</a:t>
            </a:r>
          </a:p>
          <a:p>
            <a:pPr algn="just" defTabSz="342900"/>
            <a:r>
              <a:rPr lang="vi-VN" sz="3000">
                <a:solidFill>
                  <a:schemeClr val="accent2"/>
                </a:solidFill>
                <a:latin typeface="Times New Roman" panose="02020603050405020304" pitchFamily="18" charset="0"/>
                <a:cs typeface="Times New Roman" panose="02020603050405020304" pitchFamily="18" charset="0"/>
              </a:rPr>
              <a:t>B6. Quay lại bước 3.</a:t>
            </a:r>
          </a:p>
          <a:p>
            <a:pPr algn="just" defTabSz="342900"/>
            <a:r>
              <a:rPr lang="vi-VN" sz="3000">
                <a:solidFill>
                  <a:schemeClr val="accent2"/>
                </a:solidFill>
                <a:latin typeface="Times New Roman" panose="02020603050405020304" pitchFamily="18" charset="0"/>
                <a:cs typeface="Times New Roman" panose="02020603050405020304" pitchFamily="18" charset="0"/>
              </a:rPr>
              <a:t>Hãy cho biết thao tác ở bước 4 trong thuật toán trên được thực hiện tối đa bao nhiêu lần?</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070" y="550652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33718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sp>
        <p:nvSpPr>
          <p:cNvPr id="3" name="Rounded Rectangle 2">
            <a:extLst>
              <a:ext uri="{FF2B5EF4-FFF2-40B4-BE49-F238E27FC236}">
                <a16:creationId xmlns:a16="http://schemas.microsoft.com/office/drawing/2014/main" id="{7D98E8AE-9274-4D0D-85B4-E48B34A625ED}"/>
              </a:ext>
            </a:extLst>
          </p:cNvPr>
          <p:cNvSpPr/>
          <p:nvPr/>
        </p:nvSpPr>
        <p:spPr>
          <a:xfrm>
            <a:off x="7911131" y="4664918"/>
            <a:ext cx="3730667"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4</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764077"/>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6</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3</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5</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851439" y="699491"/>
            <a:ext cx="10790359"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Trong thuật toán tìm kiếm tuần tự với </a:t>
            </a:r>
            <a:r>
              <a:rPr lang="en-US" sz="3200">
                <a:solidFill>
                  <a:schemeClr val="accent2"/>
                </a:solidFill>
                <a:latin typeface="Times New Roman" panose="02020603050405020304" pitchFamily="18" charset="0"/>
                <a:cs typeface="Times New Roman" panose="02020603050405020304" pitchFamily="18" charset="0"/>
              </a:rPr>
              <a:t>số phần tử </a:t>
            </a:r>
            <a:r>
              <a:rPr lang="vi-VN" sz="3200">
                <a:solidFill>
                  <a:schemeClr val="accent2"/>
                </a:solidFill>
                <a:latin typeface="Times New Roman" panose="02020603050405020304" pitchFamily="18" charset="0"/>
                <a:cs typeface="Times New Roman" panose="02020603050405020304" pitchFamily="18" charset="0"/>
              </a:rPr>
              <a:t>N=8; </a:t>
            </a:r>
            <a:r>
              <a:rPr lang="en-US" sz="3200">
                <a:solidFill>
                  <a:schemeClr val="accent2"/>
                </a:solidFill>
                <a:latin typeface="Times New Roman" panose="02020603050405020304" pitchFamily="18" charset="0"/>
                <a:cs typeface="Times New Roman" panose="02020603050405020304" pitchFamily="18" charset="0"/>
              </a:rPr>
              <a:t>số cần tìm </a:t>
            </a:r>
            <a:r>
              <a:rPr lang="vi-VN" sz="3200">
                <a:solidFill>
                  <a:schemeClr val="accent2"/>
                </a:solidFill>
                <a:latin typeface="Times New Roman" panose="02020603050405020304" pitchFamily="18" charset="0"/>
                <a:cs typeface="Times New Roman" panose="02020603050405020304" pitchFamily="18" charset="0"/>
              </a:rPr>
              <a:t>K=6 và dãy A như </a:t>
            </a:r>
            <a:r>
              <a:rPr lang="en-US" sz="3200">
                <a:solidFill>
                  <a:schemeClr val="accent2"/>
                </a:solidFill>
                <a:latin typeface="Times New Roman" panose="02020603050405020304" pitchFamily="18" charset="0"/>
                <a:cs typeface="Times New Roman" panose="02020603050405020304" pitchFamily="18" charset="0"/>
              </a:rPr>
              <a:t>hình. </a:t>
            </a:r>
            <a:r>
              <a:rPr lang="vi-VN" sz="3200">
                <a:solidFill>
                  <a:schemeClr val="accent2"/>
                </a:solidFill>
                <a:latin typeface="Times New Roman" panose="02020603050405020304" pitchFamily="18" charset="0"/>
                <a:cs typeface="Times New Roman" panose="02020603050405020304" pitchFamily="18" charset="0"/>
              </a:rPr>
              <a:t>Khi thuật toán kết thúc thì </a:t>
            </a:r>
            <a:r>
              <a:rPr lang="en-US" sz="3200">
                <a:solidFill>
                  <a:schemeClr val="accent2"/>
                </a:solidFill>
                <a:latin typeface="Times New Roman" panose="02020603050405020304" pitchFamily="18" charset="0"/>
                <a:cs typeface="Times New Roman" panose="02020603050405020304" pitchFamily="18" charset="0"/>
              </a:rPr>
              <a:t>biến đếm </a:t>
            </a:r>
            <a:r>
              <a:rPr lang="vi-VN" sz="3200">
                <a:solidFill>
                  <a:schemeClr val="accent2"/>
                </a:solidFill>
                <a:latin typeface="Times New Roman" panose="02020603050405020304" pitchFamily="18" charset="0"/>
                <a:cs typeface="Times New Roman" panose="02020603050405020304" pitchFamily="18" charset="0"/>
              </a:rPr>
              <a:t>i nhận giá trị là bao nhiêu?</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070" y="550652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55A7A6CC-FB51-4427-D2C8-BBD60A30DBFB}"/>
              </a:ext>
            </a:extLst>
          </p:cNvPr>
          <p:cNvPicPr>
            <a:picLocks noChangeAspect="1"/>
          </p:cNvPicPr>
          <p:nvPr/>
        </p:nvPicPr>
        <p:blipFill rotWithShape="1">
          <a:blip r:embed="rId6"/>
          <a:srcRect l="24375" t="56352" r="24375" b="40684"/>
          <a:stretch/>
        </p:blipFill>
        <p:spPr>
          <a:xfrm>
            <a:off x="916416" y="2637613"/>
            <a:ext cx="10725382" cy="939954"/>
          </a:xfrm>
          <a:prstGeom prst="rect">
            <a:avLst/>
          </a:prstGeom>
        </p:spPr>
      </p:pic>
    </p:spTree>
    <p:extLst>
      <p:ext uri="{BB962C8B-B14F-4D97-AF65-F5344CB8AC3E}">
        <p14:creationId xmlns:p14="http://schemas.microsoft.com/office/powerpoint/2010/main" val="387218620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sp>
        <p:nvSpPr>
          <p:cNvPr id="3" name="Rounded Rectangle 2">
            <a:extLst>
              <a:ext uri="{FF2B5EF4-FFF2-40B4-BE49-F238E27FC236}">
                <a16:creationId xmlns:a16="http://schemas.microsoft.com/office/drawing/2014/main" id="{7D98E8AE-9274-4D0D-85B4-E48B34A625ED}"/>
              </a:ext>
            </a:extLst>
          </p:cNvPr>
          <p:cNvSpPr/>
          <p:nvPr/>
        </p:nvSpPr>
        <p:spPr>
          <a:xfrm>
            <a:off x="7911131" y="4262462"/>
            <a:ext cx="3730667" cy="14301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just" defTabSz="342900"/>
            <a:r>
              <a:rPr lang="vi-VN" sz="2800">
                <a:solidFill>
                  <a:schemeClr val="tx1"/>
                </a:solidFill>
                <a:latin typeface="Times New Roman" panose="02020603050405020304" pitchFamily="18" charset="0"/>
                <a:cs typeface="Times New Roman" panose="02020603050405020304" pitchFamily="18" charset="0"/>
              </a:rPr>
              <a:t>Lần lượt lật các thẻ số lên cho đến khi tìm được số cần tìm.</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764077"/>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Lật thẻ cuối cùng.</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92503"/>
            <a:ext cx="3932831"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Lật một thẻ ngẫu nhiên.</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Lật thẻ đầu tiên.</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851439" y="537924"/>
            <a:ext cx="10790359" cy="228147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Có 6 thẻ số, mỗi thẻ được ghi số ở một mặt và mặt còn lại không ghi gì. Đặt úp các thẻ số trên mặt bàn và xếp thành một dãy như hình.</a:t>
            </a:r>
            <a:r>
              <a:rPr lang="en-US" sz="3200">
                <a:solidFill>
                  <a:schemeClr val="accent2"/>
                </a:solidFill>
                <a:latin typeface="Times New Roman" panose="02020603050405020304" pitchFamily="18" charset="0"/>
                <a:cs typeface="Times New Roman" panose="02020603050405020304" pitchFamily="18" charset="0"/>
              </a:rPr>
              <a:t> Em hãy cho biết để thực hiện tìm một số bất kì trong dãy số ghi trên các thẻ ở hình trên bằng cách?</a:t>
            </a:r>
            <a:endParaRPr lang="vi-VN" sz="3200">
              <a:solidFill>
                <a:schemeClr val="accent2"/>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163" y="439250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B7D2DF98-0AC6-AE1B-9C8C-7B9A9E3AA481}"/>
              </a:ext>
            </a:extLst>
          </p:cNvPr>
          <p:cNvPicPr>
            <a:picLocks noChangeAspect="1"/>
          </p:cNvPicPr>
          <p:nvPr/>
        </p:nvPicPr>
        <p:blipFill rotWithShape="1">
          <a:blip r:embed="rId6"/>
          <a:srcRect l="25625" t="37772" r="24375" b="50000"/>
          <a:stretch/>
        </p:blipFill>
        <p:spPr>
          <a:xfrm>
            <a:off x="1168400" y="2890836"/>
            <a:ext cx="10224011" cy="1262400"/>
          </a:xfrm>
          <a:prstGeom prst="rect">
            <a:avLst/>
          </a:prstGeom>
        </p:spPr>
      </p:pic>
    </p:spTree>
    <p:extLst>
      <p:ext uri="{BB962C8B-B14F-4D97-AF65-F5344CB8AC3E}">
        <p14:creationId xmlns:p14="http://schemas.microsoft.com/office/powerpoint/2010/main" val="343028842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590BA-A619-9806-5C2E-4080090B9D3A}"/>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EA3BC24-34C4-519B-47F5-D33992F20206}"/>
              </a:ext>
            </a:extLst>
          </p:cNvPr>
          <p:cNvGraphicFramePr>
            <a:graphicFrameLocks noGrp="1"/>
          </p:cNvGraphicFramePr>
          <p:nvPr>
            <p:extLst>
              <p:ext uri="{D42A27DB-BD31-4B8C-83A1-F6EECF244321}">
                <p14:modId xmlns:p14="http://schemas.microsoft.com/office/powerpoint/2010/main" val="4176756201"/>
              </p:ext>
            </p:extLst>
          </p:nvPr>
        </p:nvGraphicFramePr>
        <p:xfrm>
          <a:off x="457200" y="1981200"/>
          <a:ext cx="11277600" cy="4450080"/>
        </p:xfrm>
        <a:graphic>
          <a:graphicData uri="http://schemas.openxmlformats.org/drawingml/2006/table">
            <a:tbl>
              <a:tblPr firstRow="1" bandRow="1">
                <a:tableStyleId>{F5AB1C69-6EDB-4FF4-983F-18BD219EF322}</a:tableStyleId>
              </a:tblPr>
              <a:tblGrid>
                <a:gridCol w="2362200">
                  <a:extLst>
                    <a:ext uri="{9D8B030D-6E8A-4147-A177-3AD203B41FA5}">
                      <a16:colId xmlns:a16="http://schemas.microsoft.com/office/drawing/2014/main" val="2194673973"/>
                    </a:ext>
                  </a:extLst>
                </a:gridCol>
                <a:gridCol w="7679499">
                  <a:extLst>
                    <a:ext uri="{9D8B030D-6E8A-4147-A177-3AD203B41FA5}">
                      <a16:colId xmlns:a16="http://schemas.microsoft.com/office/drawing/2014/main" val="1829491896"/>
                    </a:ext>
                  </a:extLst>
                </a:gridCol>
                <a:gridCol w="1235901">
                  <a:extLst>
                    <a:ext uri="{9D8B030D-6E8A-4147-A177-3AD203B41FA5}">
                      <a16:colId xmlns:a16="http://schemas.microsoft.com/office/drawing/2014/main" val="3860283313"/>
                    </a:ext>
                  </a:extLst>
                </a:gridCol>
              </a:tblGrid>
              <a:tr h="370840">
                <a:tc gridSpan="3">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ghép mỗi nội dung ở cột A với những nội dung phù hợp ở cột B để xác định chính xác đầu vào và đầu ra của thuật toán tìm kiếm tuần tự.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06816"/>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Ghép: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682223"/>
                  </a:ext>
                </a:extLst>
              </a:tr>
              <a:tr h="370840">
                <a:tc rowSpan="2">
                  <a:txBody>
                    <a:bodyPr/>
                    <a:lstStyle/>
                    <a:p>
                      <a:pPr algn="just"/>
                      <a:r>
                        <a:rPr lang="en-US" sz="3200" b="0">
                          <a:solidFill>
                            <a:schemeClr val="tx1"/>
                          </a:solidFill>
                          <a:latin typeface="Times New Roman" panose="02020603050405020304" pitchFamily="18" charset="0"/>
                          <a:cs typeface="Times New Roman" panose="02020603050405020304" pitchFamily="18" charset="0"/>
                        </a:rPr>
                        <a:t>1) Đầu vào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3200" b="0">
                          <a:solidFill>
                            <a:schemeClr val="tx1"/>
                          </a:solidFill>
                          <a:latin typeface="Times New Roman" panose="02020603050405020304" pitchFamily="18" charset="0"/>
                          <a:cs typeface="Times New Roman" panose="02020603050405020304" pitchFamily="18" charset="0"/>
                        </a:rPr>
                        <a:t>a) Danh sách bất kì.</a:t>
                      </a: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1-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537244"/>
                  </a:ext>
                </a:extLst>
              </a:tr>
              <a:tr h="370840">
                <a:tc vMerge="1">
                  <a:txBody>
                    <a:bodyPr/>
                    <a:lstStyle/>
                    <a:p>
                      <a:pPr algn="just"/>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b) Thông báo tìm thấy và chỉ ra vị trí cần tìm.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1-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9334922"/>
                  </a:ext>
                </a:extLst>
              </a:tr>
              <a:tr h="370840">
                <a:tc rowSpan="2">
                  <a:txBody>
                    <a:bodyPr/>
                    <a:lstStyle/>
                    <a:p>
                      <a:pPr algn="just"/>
                      <a:r>
                        <a:rPr lang="en-US" sz="3200" b="0">
                          <a:solidFill>
                            <a:schemeClr val="tx1"/>
                          </a:solidFill>
                          <a:latin typeface="Times New Roman" panose="02020603050405020304" pitchFamily="18" charset="0"/>
                          <a:cs typeface="Times New Roman" panose="02020603050405020304" pitchFamily="18" charset="0"/>
                        </a:rPr>
                        <a:t>2) Đầu 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 Giá trị cần tìm.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2-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8685112"/>
                  </a:ext>
                </a:extLst>
              </a:tr>
              <a:tr h="370840">
                <a:tc vMerge="1">
                  <a:txBody>
                    <a:bodyPr/>
                    <a:lstStyle/>
                    <a:p>
                      <a:pPr algn="just"/>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d) Thông báo không tìm thấy.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2-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436993"/>
                  </a:ext>
                </a:extLst>
              </a:tr>
            </a:tbl>
          </a:graphicData>
        </a:graphic>
      </p:graphicFrame>
      <p:sp>
        <p:nvSpPr>
          <p:cNvPr id="3" name="Rectangle 2">
            <a:extLst>
              <a:ext uri="{FF2B5EF4-FFF2-40B4-BE49-F238E27FC236}">
                <a16:creationId xmlns:a16="http://schemas.microsoft.com/office/drawing/2014/main" id="{C98A4B90-A068-BF10-7303-379E7BD2D889}"/>
              </a:ext>
            </a:extLst>
          </p:cNvPr>
          <p:cNvSpPr/>
          <p:nvPr/>
        </p:nvSpPr>
        <p:spPr>
          <a:xfrm>
            <a:off x="10988566" y="4209579"/>
            <a:ext cx="685800"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FD6685F2-EE47-BF6C-D6C9-2F135A9381EE}"/>
              </a:ext>
            </a:extLst>
          </p:cNvPr>
          <p:cNvSpPr/>
          <p:nvPr/>
        </p:nvSpPr>
        <p:spPr>
          <a:xfrm>
            <a:off x="10975428" y="4777426"/>
            <a:ext cx="685800"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C083E656-E34A-FBF1-AE47-0B44762C40B7}"/>
              </a:ext>
            </a:extLst>
          </p:cNvPr>
          <p:cNvSpPr/>
          <p:nvPr/>
        </p:nvSpPr>
        <p:spPr>
          <a:xfrm>
            <a:off x="10972800" y="5356546"/>
            <a:ext cx="685800"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686B5159-9BAC-C9CA-F01F-7D5CC9841942}"/>
              </a:ext>
            </a:extLst>
          </p:cNvPr>
          <p:cNvSpPr/>
          <p:nvPr/>
        </p:nvSpPr>
        <p:spPr>
          <a:xfrm>
            <a:off x="10972800" y="5966146"/>
            <a:ext cx="685800"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9" name="Picture 8">
            <a:extLst>
              <a:ext uri="{FF2B5EF4-FFF2-40B4-BE49-F238E27FC236}">
                <a16:creationId xmlns:a16="http://schemas.microsoft.com/office/drawing/2014/main" id="{B594DA1F-CFCA-2F26-61E0-5BA67901828D}"/>
              </a:ext>
            </a:extLst>
          </p:cNvPr>
          <p:cNvPicPr>
            <a:picLocks noChangeAspect="1"/>
          </p:cNvPicPr>
          <p:nvPr/>
        </p:nvPicPr>
        <p:blipFill rotWithShape="1">
          <a:blip r:embed="rId2"/>
          <a:srcRect r="73103" b="6198"/>
          <a:stretch/>
        </p:blipFill>
        <p:spPr>
          <a:xfrm>
            <a:off x="373117" y="1295400"/>
            <a:ext cx="841114" cy="571813"/>
          </a:xfrm>
          <a:prstGeom prst="rect">
            <a:avLst/>
          </a:prstGeom>
        </p:spPr>
      </p:pic>
      <p:sp>
        <p:nvSpPr>
          <p:cNvPr id="10" name="TextBox 9">
            <a:extLst>
              <a:ext uri="{FF2B5EF4-FFF2-40B4-BE49-F238E27FC236}">
                <a16:creationId xmlns:a16="http://schemas.microsoft.com/office/drawing/2014/main" id="{5E971F1E-F1F3-015D-E8DF-56E7B1980D77}"/>
              </a:ext>
            </a:extLst>
          </p:cNvPr>
          <p:cNvSpPr txBox="1"/>
          <p:nvPr/>
        </p:nvSpPr>
        <p:spPr>
          <a:xfrm>
            <a:off x="1295400" y="1295400"/>
            <a:ext cx="2667000"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240720298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8"/>
                                        </p:tgtEl>
                                        <p:attrNameLst>
                                          <p:attrName>ppt_w</p:attrName>
                                        </p:attrNameLst>
                                      </p:cBhvr>
                                      <p:tavLst>
                                        <p:tav tm="0">
                                          <p:val>
                                            <p:strVal val="ppt_w"/>
                                          </p:val>
                                        </p:tav>
                                        <p:tav tm="100000">
                                          <p:val>
                                            <p:fltVal val="0"/>
                                          </p:val>
                                        </p:tav>
                                      </p:tavLst>
                                    </p:anim>
                                    <p:anim calcmode="lin" valueType="num">
                                      <p:cBhvr>
                                        <p:cTn id="28" dur="500"/>
                                        <p:tgtEl>
                                          <p:spTgt spid="8"/>
                                        </p:tgtEl>
                                        <p:attrNameLst>
                                          <p:attrName>ppt_h</p:attrName>
                                        </p:attrNameLst>
                                      </p:cBhvr>
                                      <p:tavLst>
                                        <p:tav tm="0">
                                          <p:val>
                                            <p:strVal val="ppt_h"/>
                                          </p:val>
                                        </p:tav>
                                        <p:tav tm="100000">
                                          <p:val>
                                            <p:fltVal val="0"/>
                                          </p:val>
                                        </p:tav>
                                      </p:tavLst>
                                    </p:anim>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BC35BA4-CFD2-9BB7-E7A3-1C5421D1AB97}"/>
              </a:ext>
            </a:extLst>
          </p:cNvPr>
          <p:cNvGraphicFramePr>
            <a:graphicFrameLocks noGrp="1"/>
          </p:cNvGraphicFramePr>
          <p:nvPr>
            <p:extLst>
              <p:ext uri="{D42A27DB-BD31-4B8C-83A1-F6EECF244321}">
                <p14:modId xmlns:p14="http://schemas.microsoft.com/office/powerpoint/2010/main" val="2803737774"/>
              </p:ext>
            </p:extLst>
          </p:nvPr>
        </p:nvGraphicFramePr>
        <p:xfrm>
          <a:off x="495300" y="152400"/>
          <a:ext cx="11201400" cy="6522720"/>
        </p:xfrm>
        <a:graphic>
          <a:graphicData uri="http://schemas.openxmlformats.org/drawingml/2006/table">
            <a:tbl>
              <a:tblPr firstRow="1" bandRow="1">
                <a:tableStyleId>{F5AB1C69-6EDB-4FF4-983F-18BD219EF322}</a:tableStyleId>
              </a:tblPr>
              <a:tblGrid>
                <a:gridCol w="8115300">
                  <a:extLst>
                    <a:ext uri="{9D8B030D-6E8A-4147-A177-3AD203B41FA5}">
                      <a16:colId xmlns:a16="http://schemas.microsoft.com/office/drawing/2014/main" val="965410421"/>
                    </a:ext>
                  </a:extLst>
                </a:gridCol>
                <a:gridCol w="3086100">
                  <a:extLst>
                    <a:ext uri="{9D8B030D-6E8A-4147-A177-3AD203B41FA5}">
                      <a16:colId xmlns:a16="http://schemas.microsoft.com/office/drawing/2014/main" val="2017416244"/>
                    </a:ext>
                  </a:extLst>
                </a:gridCol>
              </a:tblGrid>
              <a:tr h="370840">
                <a:tc gridSpan="2">
                  <a:txBody>
                    <a:bodyPr/>
                    <a:lstStyle/>
                    <a:p>
                      <a:pPr algn="just"/>
                      <a:r>
                        <a:rPr lang="vi-VN" sz="3200" b="0">
                          <a:solidFill>
                            <a:schemeClr val="tx1"/>
                          </a:solidFill>
                          <a:latin typeface="Times New Roman" panose="02020603050405020304" pitchFamily="18" charset="0"/>
                          <a:cs typeface="Times New Roman" panose="02020603050405020304" pitchFamily="18" charset="0"/>
                        </a:rPr>
                        <a:t>Em hãy điền các từ/cụm từ: đã hết, </a:t>
                      </a:r>
                      <a:r>
                        <a:rPr lang="vi-VN" sz="3200" b="0">
                          <a:solidFill>
                            <a:srgbClr val="FF0000"/>
                          </a:solidFill>
                          <a:latin typeface="Times New Roman" panose="02020603050405020304" pitchFamily="18" charset="0"/>
                          <a:cs typeface="Times New Roman" panose="02020603050405020304" pitchFamily="18" charset="0"/>
                        </a:rPr>
                        <a:t>“</a:t>
                      </a:r>
                      <a:r>
                        <a:rPr lang="vi-VN" sz="3200" b="1">
                          <a:solidFill>
                            <a:srgbClr val="FF0000"/>
                          </a:solidFill>
                          <a:latin typeface="Times New Roman" panose="02020603050405020304" pitchFamily="18" charset="0"/>
                          <a:cs typeface="Times New Roman" panose="02020603050405020304" pitchFamily="18" charset="0"/>
                        </a:rPr>
                        <a:t>Không tìm thấy”, bằng, vị trí đầu tiên, “Tìm thấy”</a:t>
                      </a:r>
                      <a:r>
                        <a:rPr lang="vi-VN" sz="3200" b="0">
                          <a:solidFill>
                            <a:schemeClr val="tx1"/>
                          </a:solidFill>
                          <a:latin typeface="Times New Roman" panose="02020603050405020304" pitchFamily="18" charset="0"/>
                          <a:cs typeface="Times New Roman" panose="02020603050405020304" pitchFamily="18" charset="0"/>
                        </a:rPr>
                        <a:t> vào chỗ chấm (...) được đánh số trong các câu sau để được mô tả chính xác về thuật toán tìm kiếm tuần tự.</a:t>
                      </a: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1980268"/>
                  </a:ext>
                </a:extLst>
              </a:tr>
              <a:tr h="370840">
                <a:tc rowSpan="5">
                  <a:txBody>
                    <a:bodyPr/>
                    <a:lstStyle/>
                    <a:p>
                      <a:pPr algn="just"/>
                      <a:r>
                        <a:rPr lang="vi-VN" sz="3200" b="0">
                          <a:solidFill>
                            <a:schemeClr val="tx1"/>
                          </a:solidFill>
                          <a:latin typeface="Times New Roman" panose="02020603050405020304" pitchFamily="18" charset="0"/>
                          <a:cs typeface="Times New Roman" panose="02020603050405020304" pitchFamily="18" charset="0"/>
                        </a:rPr>
                        <a:t>Bước 1. Xét phần tử</a:t>
                      </a:r>
                      <a:r>
                        <a:rPr lang="en-US" sz="3200" b="0">
                          <a:solidFill>
                            <a:schemeClr val="tx1"/>
                          </a:solidFill>
                          <a:latin typeface="Times New Roman" panose="02020603050405020304" pitchFamily="18" charset="0"/>
                          <a:cs typeface="Times New Roman" panose="02020603050405020304" pitchFamily="18" charset="0"/>
                        </a:rPr>
                        <a:t> </a:t>
                      </a:r>
                      <a:r>
                        <a:rPr lang="vi-VN" sz="3200" b="0">
                          <a:solidFill>
                            <a:schemeClr val="tx1"/>
                          </a:solidFill>
                          <a:latin typeface="Times New Roman" panose="02020603050405020304" pitchFamily="18" charset="0"/>
                          <a:cs typeface="Times New Roman" panose="02020603050405020304" pitchFamily="18" charset="0"/>
                        </a:rPr>
                        <a:t>...(1).... của danh sách.</a:t>
                      </a:r>
                    </a:p>
                    <a:p>
                      <a:pPr algn="just"/>
                      <a:r>
                        <a:rPr lang="vi-VN" sz="3200" b="0">
                          <a:solidFill>
                            <a:schemeClr val="tx1"/>
                          </a:solidFill>
                          <a:latin typeface="Times New Roman" panose="02020603050405020304" pitchFamily="18" charset="0"/>
                          <a:cs typeface="Times New Roman" panose="02020603050405020304" pitchFamily="18" charset="0"/>
                        </a:rPr>
                        <a:t>Bước 2. Nếu giá trị của phần tử ở vị trí đang xét .......(2)..... giá trị cần tìm thì chuyển sang Bước 4, nếu không thì chuyển đến vị trí tiếp theo.</a:t>
                      </a:r>
                    </a:p>
                    <a:p>
                      <a:pPr algn="just"/>
                      <a:r>
                        <a:rPr lang="vi-VN" sz="3200" b="0">
                          <a:solidFill>
                            <a:schemeClr val="tx1"/>
                          </a:solidFill>
                          <a:latin typeface="Times New Roman" panose="02020603050405020304" pitchFamily="18" charset="0"/>
                          <a:cs typeface="Times New Roman" panose="02020603050405020304" pitchFamily="18" charset="0"/>
                        </a:rPr>
                        <a:t>Bước 3. Kiểm tra đã hết danh sách chưa. Nếu ..........(3).......... danh sách thì chuyển sang Bước 5, nếu chưa thì lặp lại từ Bước 2.</a:t>
                      </a:r>
                    </a:p>
                    <a:p>
                      <a:pPr algn="just"/>
                      <a:r>
                        <a:rPr lang="vi-VN" sz="3200" b="0">
                          <a:solidFill>
                            <a:schemeClr val="tx1"/>
                          </a:solidFill>
                          <a:latin typeface="Times New Roman" panose="02020603050405020304" pitchFamily="18" charset="0"/>
                          <a:cs typeface="Times New Roman" panose="02020603050405020304" pitchFamily="18" charset="0"/>
                        </a:rPr>
                        <a:t>Bước 4. Trả lời ..........(4).......... và chỉ ra vị trí phần tử tìm được; Kết thúc. </a:t>
                      </a:r>
                    </a:p>
                    <a:p>
                      <a:pPr algn="just"/>
                      <a:r>
                        <a:rPr lang="vi-VN" sz="3200" b="0">
                          <a:solidFill>
                            <a:schemeClr val="tx1"/>
                          </a:solidFill>
                          <a:latin typeface="Times New Roman" panose="02020603050405020304" pitchFamily="18" charset="0"/>
                          <a:cs typeface="Times New Roman" panose="02020603050405020304" pitchFamily="18" charset="0"/>
                        </a:rPr>
                        <a:t>Bước 5. Trả lời ..........(5).......... Kết thúc.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1- vị trí đầu tiên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7120287"/>
                  </a:ext>
                </a:extLst>
              </a:tr>
              <a:tr h="370840">
                <a:tc vMerge="1">
                  <a:txBody>
                    <a:bodyPr/>
                    <a:lstStyle/>
                    <a:p>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2- bằng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882620"/>
                  </a:ext>
                </a:extLst>
              </a:tr>
              <a:tr h="370840">
                <a:tc vMerge="1">
                  <a:txBody>
                    <a:bodyPr/>
                    <a:lstStyle/>
                    <a:p>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3- đã hết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6612833"/>
                  </a:ext>
                </a:extLst>
              </a:tr>
              <a:tr h="370840">
                <a:tc vMerge="1">
                  <a:txBody>
                    <a:bodyPr/>
                    <a:lstStyle/>
                    <a:p>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4- “Tìm thấy”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6715754"/>
                  </a:ext>
                </a:extLst>
              </a:tr>
              <a:tr h="370840">
                <a:tc vMerge="1">
                  <a:txBody>
                    <a:bodyPr/>
                    <a:lstStyle/>
                    <a:p>
                      <a:pPr algn="just"/>
                      <a:endParaRPr lang="vi-VN" sz="3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5- “Không tìm</a:t>
                      </a:r>
                    </a:p>
                    <a:p>
                      <a:pPr algn="just"/>
                      <a:r>
                        <a:rPr lang="en-US" sz="3200" b="0">
                          <a:solidFill>
                            <a:schemeClr val="tx1"/>
                          </a:solidFill>
                          <a:latin typeface="Times New Roman" panose="02020603050405020304" pitchFamily="18" charset="0"/>
                          <a:cs typeface="Times New Roman" panose="02020603050405020304" pitchFamily="18" charset="0"/>
                        </a:rPr>
                        <a:t>       thấy”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4560699"/>
                  </a:ext>
                </a:extLst>
              </a:tr>
            </a:tbl>
          </a:graphicData>
        </a:graphic>
      </p:graphicFrame>
      <p:sp>
        <p:nvSpPr>
          <p:cNvPr id="3" name="Rectangle 2">
            <a:extLst>
              <a:ext uri="{FF2B5EF4-FFF2-40B4-BE49-F238E27FC236}">
                <a16:creationId xmlns:a16="http://schemas.microsoft.com/office/drawing/2014/main" id="{5D044A10-26FA-1D12-3197-EC7766D010AC}"/>
              </a:ext>
            </a:extLst>
          </p:cNvPr>
          <p:cNvSpPr/>
          <p:nvPr/>
        </p:nvSpPr>
        <p:spPr>
          <a:xfrm>
            <a:off x="9144000" y="1752600"/>
            <a:ext cx="2460734"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6FC66998-388A-177F-6FF8-96D16DACAAD0}"/>
              </a:ext>
            </a:extLst>
          </p:cNvPr>
          <p:cNvSpPr/>
          <p:nvPr/>
        </p:nvSpPr>
        <p:spPr>
          <a:xfrm>
            <a:off x="9144000" y="2362200"/>
            <a:ext cx="2460734"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02DAF31F-EA41-247D-7F8D-7BC1ACCF026C}"/>
              </a:ext>
            </a:extLst>
          </p:cNvPr>
          <p:cNvSpPr/>
          <p:nvPr/>
        </p:nvSpPr>
        <p:spPr>
          <a:xfrm>
            <a:off x="9144000" y="2895600"/>
            <a:ext cx="2460734"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19782CDC-7401-4961-2E95-0EB306EDDBF3}"/>
              </a:ext>
            </a:extLst>
          </p:cNvPr>
          <p:cNvSpPr/>
          <p:nvPr/>
        </p:nvSpPr>
        <p:spPr>
          <a:xfrm>
            <a:off x="9144000" y="3505200"/>
            <a:ext cx="2460734"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239C6E2E-FEE8-D394-755D-D54515CAC51D}"/>
              </a:ext>
            </a:extLst>
          </p:cNvPr>
          <p:cNvSpPr/>
          <p:nvPr/>
        </p:nvSpPr>
        <p:spPr>
          <a:xfrm>
            <a:off x="9144000" y="4114800"/>
            <a:ext cx="2460734" cy="2209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809840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10"/>
                                        </p:tgtEl>
                                        <p:attrNameLst>
                                          <p:attrName>ppt_w</p:attrName>
                                        </p:attrNameLst>
                                      </p:cBhvr>
                                      <p:tavLst>
                                        <p:tav tm="0">
                                          <p:val>
                                            <p:strVal val="ppt_w"/>
                                          </p:val>
                                        </p:tav>
                                        <p:tav tm="100000">
                                          <p:val>
                                            <p:fltVal val="0"/>
                                          </p:val>
                                        </p:tav>
                                      </p:tavLst>
                                    </p:anim>
                                    <p:anim calcmode="lin" valueType="num">
                                      <p:cBhvr>
                                        <p:cTn id="35" dur="500"/>
                                        <p:tgtEl>
                                          <p:spTgt spid="10"/>
                                        </p:tgtEl>
                                        <p:attrNameLst>
                                          <p:attrName>ppt_h</p:attrName>
                                        </p:attrNameLst>
                                      </p:cBhvr>
                                      <p:tavLst>
                                        <p:tav tm="0">
                                          <p:val>
                                            <p:strVal val="ppt_h"/>
                                          </p:val>
                                        </p:tav>
                                        <p:tav tm="100000">
                                          <p:val>
                                            <p:fltVal val="0"/>
                                          </p:val>
                                        </p:tav>
                                      </p:tavLst>
                                    </p:anim>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91CC6-C3EE-C787-22E2-D1564E0E2763}"/>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DBC5960-35CA-8377-FDB6-D11CB5F984C9}"/>
              </a:ext>
            </a:extLst>
          </p:cNvPr>
          <p:cNvGraphicFramePr>
            <a:graphicFrameLocks noGrp="1"/>
          </p:cNvGraphicFramePr>
          <p:nvPr>
            <p:extLst>
              <p:ext uri="{D42A27DB-BD31-4B8C-83A1-F6EECF244321}">
                <p14:modId xmlns:p14="http://schemas.microsoft.com/office/powerpoint/2010/main" val="2665902624"/>
              </p:ext>
            </p:extLst>
          </p:nvPr>
        </p:nvGraphicFramePr>
        <p:xfrm>
          <a:off x="304800" y="0"/>
          <a:ext cx="11582401" cy="6816240"/>
        </p:xfrm>
        <a:graphic>
          <a:graphicData uri="http://schemas.openxmlformats.org/drawingml/2006/table">
            <a:tbl>
              <a:tblPr firstRow="1" bandRow="1">
                <a:tableStyleId>{F5AB1C69-6EDB-4FF4-983F-18BD219EF322}</a:tableStyleId>
              </a:tblPr>
              <a:tblGrid>
                <a:gridCol w="762000">
                  <a:extLst>
                    <a:ext uri="{9D8B030D-6E8A-4147-A177-3AD203B41FA5}">
                      <a16:colId xmlns:a16="http://schemas.microsoft.com/office/drawing/2014/main" val="3545783223"/>
                    </a:ext>
                  </a:extLst>
                </a:gridCol>
                <a:gridCol w="2133600">
                  <a:extLst>
                    <a:ext uri="{9D8B030D-6E8A-4147-A177-3AD203B41FA5}">
                      <a16:colId xmlns:a16="http://schemas.microsoft.com/office/drawing/2014/main" val="101457814"/>
                    </a:ext>
                  </a:extLst>
                </a:gridCol>
                <a:gridCol w="3124200">
                  <a:extLst>
                    <a:ext uri="{9D8B030D-6E8A-4147-A177-3AD203B41FA5}">
                      <a16:colId xmlns:a16="http://schemas.microsoft.com/office/drawing/2014/main" val="1164370868"/>
                    </a:ext>
                  </a:extLst>
                </a:gridCol>
                <a:gridCol w="2819400">
                  <a:extLst>
                    <a:ext uri="{9D8B030D-6E8A-4147-A177-3AD203B41FA5}">
                      <a16:colId xmlns:a16="http://schemas.microsoft.com/office/drawing/2014/main" val="2794231334"/>
                    </a:ext>
                  </a:extLst>
                </a:gridCol>
                <a:gridCol w="2743201">
                  <a:extLst>
                    <a:ext uri="{9D8B030D-6E8A-4147-A177-3AD203B41FA5}">
                      <a16:colId xmlns:a16="http://schemas.microsoft.com/office/drawing/2014/main" val="2555447101"/>
                    </a:ext>
                  </a:extLst>
                </a:gridCol>
              </a:tblGrid>
              <a:tr h="370840">
                <a:tc gridSpan="5">
                  <a:txBody>
                    <a:bodyPr/>
                    <a:lstStyle/>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800">
                        <a:latin typeface="Times New Roman" panose="02020603050405020304" pitchFamily="18" charset="0"/>
                        <a:cs typeface="Times New Roman" panose="02020603050405020304" pitchFamily="18"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800">
                        <a:latin typeface="Times New Roman" panose="02020603050405020304" pitchFamily="18" charset="0"/>
                        <a:cs typeface="Times New Roman" panose="02020603050405020304" pitchFamily="18"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800">
                        <a:latin typeface="Times New Roman" panose="02020603050405020304" pitchFamily="18" charset="0"/>
                        <a:cs typeface="Times New Roman" panose="02020603050405020304" pitchFamily="18"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800">
                        <a:latin typeface="Times New Roman" panose="02020603050405020304" pitchFamily="18" charset="0"/>
                        <a:cs typeface="Times New Roman" panose="02020603050405020304" pitchFamily="18"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6732275"/>
                  </a:ext>
                </a:extLst>
              </a:tr>
              <a:tr h="370840">
                <a:tc>
                  <a:txBody>
                    <a:bodyPr/>
                    <a:lstStyle/>
                    <a:p>
                      <a:pPr algn="ctr"/>
                      <a:r>
                        <a:rPr lang="en-US" sz="2800">
                          <a:latin typeface="Times New Roman" panose="02020603050405020304" pitchFamily="18" charset="0"/>
                          <a:cs typeface="Times New Roman" panose="02020603050405020304" pitchFamily="18" charset="0"/>
                        </a:rPr>
                        <a:t>Lần lặp</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Tên nước</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Có đúng tên nước cần tìm không?</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Có đúng là đã hết danh sách không?</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Đầu ra</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8934361"/>
                  </a:ext>
                </a:extLst>
              </a:tr>
              <a:tr h="370840">
                <a:tc>
                  <a:txBody>
                    <a:bodyPr/>
                    <a:lstStyle/>
                    <a:p>
                      <a:pPr algn="ctr"/>
                      <a:r>
                        <a:rPr lang="en-US" sz="2800">
                          <a:latin typeface="Times New Roman" panose="02020603050405020304" pitchFamily="18" charset="0"/>
                          <a:cs typeface="Times New Roman" panose="02020603050405020304" pitchFamily="18" charset="0"/>
                        </a:rPr>
                        <a:t>1</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Bolivia</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Sai</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Times New Roman" panose="02020603050405020304" pitchFamily="18" charset="0"/>
                          <a:cs typeface="Times New Roman" panose="02020603050405020304" pitchFamily="18" charset="0"/>
                        </a:rPr>
                        <a:t>Sai</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1387266"/>
                  </a:ext>
                </a:extLst>
              </a:tr>
              <a:tr h="370840">
                <a:tc>
                  <a:txBody>
                    <a:bodyPr/>
                    <a:lstStyle/>
                    <a:p>
                      <a:pPr algn="ctr"/>
                      <a:r>
                        <a:rPr lang="en-US" sz="2800">
                          <a:latin typeface="Times New Roman" panose="02020603050405020304" pitchFamily="18" charset="0"/>
                          <a:cs typeface="Times New Roman" panose="02020603050405020304" pitchFamily="18" charset="0"/>
                        </a:rPr>
                        <a:t>2</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Albannia</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Times New Roman" panose="02020603050405020304" pitchFamily="18" charset="0"/>
                          <a:cs typeface="Times New Roman" panose="02020603050405020304" pitchFamily="18" charset="0"/>
                        </a:rPr>
                        <a:t>Sai</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Times New Roman" panose="02020603050405020304" pitchFamily="18" charset="0"/>
                          <a:cs typeface="Times New Roman" panose="02020603050405020304" pitchFamily="18" charset="0"/>
                        </a:rPr>
                        <a:t>Sai</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0933131"/>
                  </a:ext>
                </a:extLst>
              </a:tr>
              <a:tr h="370840">
                <a:tc>
                  <a:txBody>
                    <a:bodyPr/>
                    <a:lstStyle/>
                    <a:p>
                      <a:pPr algn="ctr"/>
                      <a:r>
                        <a:rPr lang="en-US" sz="2800">
                          <a:latin typeface="Times New Roman" panose="02020603050405020304" pitchFamily="18" charset="0"/>
                          <a:cs typeface="Times New Roman" panose="02020603050405020304" pitchFamily="18" charset="0"/>
                        </a:rPr>
                        <a:t>3</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Scotland</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Times New Roman" panose="02020603050405020304" pitchFamily="18" charset="0"/>
                          <a:cs typeface="Times New Roman" panose="02020603050405020304" pitchFamily="18" charset="0"/>
                        </a:rPr>
                        <a:t>Sai</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Times New Roman" panose="02020603050405020304" pitchFamily="18" charset="0"/>
                          <a:cs typeface="Times New Roman" panose="02020603050405020304" pitchFamily="18" charset="0"/>
                        </a:rPr>
                        <a:t>Sai</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4027254"/>
                  </a:ext>
                </a:extLst>
              </a:tr>
              <a:tr h="370840">
                <a:tc>
                  <a:txBody>
                    <a:bodyPr/>
                    <a:lstStyle/>
                    <a:p>
                      <a:pPr algn="ctr"/>
                      <a:r>
                        <a:rPr lang="en-US" sz="2800">
                          <a:latin typeface="Times New Roman" panose="02020603050405020304" pitchFamily="18" charset="0"/>
                          <a:cs typeface="Times New Roman" panose="02020603050405020304" pitchFamily="18" charset="0"/>
                        </a:rPr>
                        <a:t>4</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Canada</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Times New Roman" panose="02020603050405020304" pitchFamily="18" charset="0"/>
                          <a:cs typeface="Times New Roman" panose="02020603050405020304" pitchFamily="18" charset="0"/>
                        </a:rPr>
                        <a:t>Sai</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Times New Roman" panose="02020603050405020304" pitchFamily="18" charset="0"/>
                          <a:cs typeface="Times New Roman" panose="02020603050405020304" pitchFamily="18" charset="0"/>
                        </a:rPr>
                        <a:t>Sai</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2800">
                        <a:latin typeface="Times New Roman" panose="02020603050405020304" pitchFamily="18" charset="0"/>
                        <a:cs typeface="Times New Roman" panose="02020603050405020304" pitchFamily="18" charset="0"/>
                      </a:endParaRPr>
                    </a:p>
                  </a:txBody>
                  <a:tcPr marL="72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0749626"/>
                  </a:ext>
                </a:extLst>
              </a:tr>
              <a:tr h="370840">
                <a:tc>
                  <a:txBody>
                    <a:bodyPr/>
                    <a:lstStyle/>
                    <a:p>
                      <a:pPr algn="ctr"/>
                      <a:r>
                        <a:rPr lang="en-US" sz="2800">
                          <a:latin typeface="Times New Roman" panose="02020603050405020304" pitchFamily="18" charset="0"/>
                          <a:cs typeface="Times New Roman" panose="02020603050405020304" pitchFamily="18" charset="0"/>
                        </a:rPr>
                        <a:t>5</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Vietnam</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Times New Roman" panose="02020603050405020304" pitchFamily="18" charset="0"/>
                          <a:cs typeface="Times New Roman" panose="02020603050405020304" pitchFamily="18" charset="0"/>
                        </a:rPr>
                        <a:t>Sai</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Times New Roman" panose="02020603050405020304" pitchFamily="18" charset="0"/>
                          <a:cs typeface="Times New Roman" panose="02020603050405020304" pitchFamily="18" charset="0"/>
                        </a:rPr>
                        <a:t>Sai</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2800">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5275718"/>
                  </a:ext>
                </a:extLst>
              </a:tr>
              <a:tr h="370840">
                <a:tc>
                  <a:txBody>
                    <a:bodyPr/>
                    <a:lstStyle/>
                    <a:p>
                      <a:pPr algn="ctr"/>
                      <a:r>
                        <a:rPr lang="en-US" sz="2800">
                          <a:latin typeface="Times New Roman" panose="02020603050405020304" pitchFamily="18" charset="0"/>
                          <a:cs typeface="Times New Roman" panose="02020603050405020304" pitchFamily="18" charset="0"/>
                        </a:rPr>
                        <a:t>6</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Iceland</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Times New Roman" panose="02020603050405020304" pitchFamily="18" charset="0"/>
                          <a:cs typeface="Times New Roman" panose="02020603050405020304" pitchFamily="18" charset="0"/>
                        </a:rPr>
                        <a:t>Đúng</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Vị trí số 6</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2615811"/>
                  </a:ext>
                </a:extLst>
              </a:tr>
              <a:tr h="370840">
                <a:tc>
                  <a:txBody>
                    <a:bodyPr/>
                    <a:lstStyle/>
                    <a:p>
                      <a:pPr algn="ctr"/>
                      <a:r>
                        <a:rPr lang="en-US" sz="2800">
                          <a:latin typeface="Times New Roman" panose="02020603050405020304" pitchFamily="18" charset="0"/>
                          <a:cs typeface="Times New Roman" panose="02020603050405020304" pitchFamily="18" charset="0"/>
                        </a:rPr>
                        <a:t>7</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Portugal</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2800">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0146285"/>
                  </a:ext>
                </a:extLst>
              </a:tr>
              <a:tr h="370840">
                <a:tc>
                  <a:txBody>
                    <a:bodyPr/>
                    <a:lstStyle/>
                    <a:p>
                      <a:pPr algn="ctr"/>
                      <a:r>
                        <a:rPr lang="en-US" sz="2800">
                          <a:latin typeface="Times New Roman" panose="02020603050405020304" pitchFamily="18" charset="0"/>
                          <a:cs typeface="Times New Roman" panose="02020603050405020304" pitchFamily="18" charset="0"/>
                        </a:rPr>
                        <a:t>8</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Greenland</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2800">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1199318"/>
                  </a:ext>
                </a:extLst>
              </a:tr>
              <a:tr h="370840">
                <a:tc>
                  <a:txBody>
                    <a:bodyPr/>
                    <a:lstStyle/>
                    <a:p>
                      <a:pPr algn="ctr"/>
                      <a:r>
                        <a:rPr lang="en-US" sz="2800">
                          <a:latin typeface="Times New Roman" panose="02020603050405020304" pitchFamily="18" charset="0"/>
                          <a:cs typeface="Times New Roman" panose="02020603050405020304" pitchFamily="18" charset="0"/>
                        </a:rPr>
                        <a:t>9</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Germany</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2800">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482624"/>
                  </a:ext>
                </a:extLst>
              </a:tr>
            </a:tbl>
          </a:graphicData>
        </a:graphic>
      </p:graphicFrame>
      <p:sp>
        <p:nvSpPr>
          <p:cNvPr id="8" name="Rectangle 7">
            <a:extLst>
              <a:ext uri="{FF2B5EF4-FFF2-40B4-BE49-F238E27FC236}">
                <a16:creationId xmlns:a16="http://schemas.microsoft.com/office/drawing/2014/main" id="{B4D8EC82-9083-A78D-2954-A72A72D1E113}"/>
              </a:ext>
            </a:extLst>
          </p:cNvPr>
          <p:cNvSpPr/>
          <p:nvPr/>
        </p:nvSpPr>
        <p:spPr>
          <a:xfrm>
            <a:off x="3276600" y="2743200"/>
            <a:ext cx="2971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898EEB15-6B06-6DAF-C3B3-9376BFA222DE}"/>
              </a:ext>
            </a:extLst>
          </p:cNvPr>
          <p:cNvSpPr/>
          <p:nvPr/>
        </p:nvSpPr>
        <p:spPr>
          <a:xfrm>
            <a:off x="6400800" y="2743200"/>
            <a:ext cx="26670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89F339F6-968C-3B82-1FFB-10EEC85528D3}"/>
              </a:ext>
            </a:extLst>
          </p:cNvPr>
          <p:cNvSpPr/>
          <p:nvPr/>
        </p:nvSpPr>
        <p:spPr>
          <a:xfrm>
            <a:off x="3429000" y="3200400"/>
            <a:ext cx="26670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endParaRPr lang="en-US" sz="3200">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65A34E8-AF43-C43E-7289-BA023823BA69}"/>
              </a:ext>
            </a:extLst>
          </p:cNvPr>
          <p:cNvSpPr/>
          <p:nvPr/>
        </p:nvSpPr>
        <p:spPr>
          <a:xfrm>
            <a:off x="6400800" y="3200400"/>
            <a:ext cx="26670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E3971D3-5D48-A597-C831-AB2254E5BBAE}"/>
              </a:ext>
            </a:extLst>
          </p:cNvPr>
          <p:cNvPicPr>
            <a:picLocks noChangeAspect="1"/>
          </p:cNvPicPr>
          <p:nvPr/>
        </p:nvPicPr>
        <p:blipFill rotWithShape="1">
          <a:blip r:embed="rId3"/>
          <a:srcRect t="12390" b="62138"/>
          <a:stretch/>
        </p:blipFill>
        <p:spPr>
          <a:xfrm>
            <a:off x="373202" y="35532"/>
            <a:ext cx="11361598" cy="1757028"/>
          </a:xfrm>
          <a:prstGeom prst="rect">
            <a:avLst/>
          </a:prstGeom>
        </p:spPr>
      </p:pic>
      <p:sp>
        <p:nvSpPr>
          <p:cNvPr id="5" name="Rectangle 4">
            <a:extLst>
              <a:ext uri="{FF2B5EF4-FFF2-40B4-BE49-F238E27FC236}">
                <a16:creationId xmlns:a16="http://schemas.microsoft.com/office/drawing/2014/main" id="{A4FC07E6-B385-5B14-BED6-945BB62D4C7C}"/>
              </a:ext>
            </a:extLst>
          </p:cNvPr>
          <p:cNvSpPr/>
          <p:nvPr/>
        </p:nvSpPr>
        <p:spPr>
          <a:xfrm>
            <a:off x="3429000" y="3657600"/>
            <a:ext cx="26670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endParaRPr lang="en-US" sz="3200">
              <a:solidFill>
                <a:srgbClr val="FF00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8DA4ABFB-BF73-2181-66D6-EED1CB6A6B80}"/>
              </a:ext>
            </a:extLst>
          </p:cNvPr>
          <p:cNvSpPr/>
          <p:nvPr/>
        </p:nvSpPr>
        <p:spPr>
          <a:xfrm>
            <a:off x="6400800" y="3657600"/>
            <a:ext cx="26670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endParaRPr lang="en-US" sz="3200">
              <a:solidFill>
                <a:srgbClr val="FF000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6210618F-A1E8-7C57-1014-7E34D564EDC1}"/>
              </a:ext>
            </a:extLst>
          </p:cNvPr>
          <p:cNvSpPr/>
          <p:nvPr/>
        </p:nvSpPr>
        <p:spPr>
          <a:xfrm>
            <a:off x="3429000" y="4114800"/>
            <a:ext cx="26670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endParaRPr lang="en-US" sz="3200">
              <a:solidFill>
                <a:srgbClr val="FF000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F8032A4C-D662-A546-54E3-F425807AD57D}"/>
              </a:ext>
            </a:extLst>
          </p:cNvPr>
          <p:cNvSpPr/>
          <p:nvPr/>
        </p:nvSpPr>
        <p:spPr>
          <a:xfrm>
            <a:off x="6400800" y="4114800"/>
            <a:ext cx="26670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endParaRPr lang="en-US" sz="3200">
              <a:solidFill>
                <a:srgbClr val="FF0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B71D835-03C9-E252-3C68-12D7BA4557F6}"/>
              </a:ext>
            </a:extLst>
          </p:cNvPr>
          <p:cNvSpPr/>
          <p:nvPr/>
        </p:nvSpPr>
        <p:spPr>
          <a:xfrm>
            <a:off x="3429000" y="4572000"/>
            <a:ext cx="26670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endParaRPr lang="en-US" sz="3200">
              <a:solidFill>
                <a:srgbClr val="FF0000"/>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2001243C-9E75-EBF4-AA14-300245CFA4ED}"/>
              </a:ext>
            </a:extLst>
          </p:cNvPr>
          <p:cNvSpPr/>
          <p:nvPr/>
        </p:nvSpPr>
        <p:spPr>
          <a:xfrm>
            <a:off x="6400800" y="4572000"/>
            <a:ext cx="26670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endParaRPr lang="en-US" sz="3200">
              <a:solidFill>
                <a:srgbClr val="FF0000"/>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B97E1F79-FF5C-A92F-8A56-EA7E6C798ABC}"/>
              </a:ext>
            </a:extLst>
          </p:cNvPr>
          <p:cNvSpPr/>
          <p:nvPr/>
        </p:nvSpPr>
        <p:spPr>
          <a:xfrm>
            <a:off x="3505200" y="5029200"/>
            <a:ext cx="2667000"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endParaRPr lang="en-US" sz="3200">
              <a:solidFill>
                <a:srgbClr val="FF0000"/>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EA87568B-65C3-CAB8-A9B0-36C35585DE78}"/>
              </a:ext>
            </a:extLst>
          </p:cNvPr>
          <p:cNvSpPr/>
          <p:nvPr/>
        </p:nvSpPr>
        <p:spPr>
          <a:xfrm>
            <a:off x="9241221" y="5029200"/>
            <a:ext cx="2514600"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544734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11"/>
                                        </p:tgtEl>
                                        <p:attrNameLst>
                                          <p:attrName>ppt_w</p:attrName>
                                        </p:attrNameLst>
                                      </p:cBhvr>
                                      <p:tavLst>
                                        <p:tav tm="0">
                                          <p:val>
                                            <p:strVal val="ppt_w"/>
                                          </p:val>
                                        </p:tav>
                                        <p:tav tm="100000">
                                          <p:val>
                                            <p:fltVal val="0"/>
                                          </p:val>
                                        </p:tav>
                                      </p:tavLst>
                                    </p:anim>
                                    <p:anim calcmode="lin" valueType="num">
                                      <p:cBhvr>
                                        <p:cTn id="28" dur="500"/>
                                        <p:tgtEl>
                                          <p:spTgt spid="11"/>
                                        </p:tgtEl>
                                        <p:attrNameLst>
                                          <p:attrName>ppt_h</p:attrName>
                                        </p:attrNameLst>
                                      </p:cBhvr>
                                      <p:tavLst>
                                        <p:tav tm="0">
                                          <p:val>
                                            <p:strVal val="ppt_h"/>
                                          </p:val>
                                        </p:tav>
                                        <p:tav tm="100000">
                                          <p:val>
                                            <p:fltVal val="0"/>
                                          </p:val>
                                        </p:tav>
                                      </p:tavLst>
                                    </p:anim>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5"/>
                                        </p:tgtEl>
                                        <p:attrNameLst>
                                          <p:attrName>ppt_w</p:attrName>
                                        </p:attrNameLst>
                                      </p:cBhvr>
                                      <p:tavLst>
                                        <p:tav tm="0">
                                          <p:val>
                                            <p:strVal val="ppt_w"/>
                                          </p:val>
                                        </p:tav>
                                        <p:tav tm="100000">
                                          <p:val>
                                            <p:fltVal val="0"/>
                                          </p:val>
                                        </p:tav>
                                      </p:tavLst>
                                    </p:anim>
                                    <p:anim calcmode="lin" valueType="num">
                                      <p:cBhvr>
                                        <p:cTn id="35" dur="500"/>
                                        <p:tgtEl>
                                          <p:spTgt spid="5"/>
                                        </p:tgtEl>
                                        <p:attrNameLst>
                                          <p:attrName>ppt_h</p:attrName>
                                        </p:attrNameLst>
                                      </p:cBhvr>
                                      <p:tavLst>
                                        <p:tav tm="0">
                                          <p:val>
                                            <p:strVal val="ppt_h"/>
                                          </p:val>
                                        </p:tav>
                                        <p:tav tm="100000">
                                          <p:val>
                                            <p:fltVal val="0"/>
                                          </p:val>
                                        </p:tav>
                                      </p:tavLst>
                                    </p:anim>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14"/>
                                        </p:tgtEl>
                                        <p:attrNameLst>
                                          <p:attrName>ppt_w</p:attrName>
                                        </p:attrNameLst>
                                      </p:cBhvr>
                                      <p:tavLst>
                                        <p:tav tm="0">
                                          <p:val>
                                            <p:strVal val="ppt_w"/>
                                          </p:val>
                                        </p:tav>
                                        <p:tav tm="100000">
                                          <p:val>
                                            <p:fltVal val="0"/>
                                          </p:val>
                                        </p:tav>
                                      </p:tavLst>
                                    </p:anim>
                                    <p:anim calcmode="lin" valueType="num">
                                      <p:cBhvr>
                                        <p:cTn id="42" dur="500"/>
                                        <p:tgtEl>
                                          <p:spTgt spid="14"/>
                                        </p:tgtEl>
                                        <p:attrNameLst>
                                          <p:attrName>ppt_h</p:attrName>
                                        </p:attrNameLst>
                                      </p:cBhvr>
                                      <p:tavLst>
                                        <p:tav tm="0">
                                          <p:val>
                                            <p:strVal val="ppt_h"/>
                                          </p:val>
                                        </p:tav>
                                        <p:tav tm="100000">
                                          <p:val>
                                            <p:fltVal val="0"/>
                                          </p:val>
                                        </p:tav>
                                      </p:tavLst>
                                    </p:anim>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15"/>
                                        </p:tgtEl>
                                        <p:attrNameLst>
                                          <p:attrName>ppt_w</p:attrName>
                                        </p:attrNameLst>
                                      </p:cBhvr>
                                      <p:tavLst>
                                        <p:tav tm="0">
                                          <p:val>
                                            <p:strVal val="ppt_w"/>
                                          </p:val>
                                        </p:tav>
                                        <p:tav tm="100000">
                                          <p:val>
                                            <p:fltVal val="0"/>
                                          </p:val>
                                        </p:tav>
                                      </p:tavLst>
                                    </p:anim>
                                    <p:anim calcmode="lin" valueType="num">
                                      <p:cBhvr>
                                        <p:cTn id="49" dur="500"/>
                                        <p:tgtEl>
                                          <p:spTgt spid="15"/>
                                        </p:tgtEl>
                                        <p:attrNameLst>
                                          <p:attrName>ppt_h</p:attrName>
                                        </p:attrNameLst>
                                      </p:cBhvr>
                                      <p:tavLst>
                                        <p:tav tm="0">
                                          <p:val>
                                            <p:strVal val="ppt_h"/>
                                          </p:val>
                                        </p:tav>
                                        <p:tav tm="100000">
                                          <p:val>
                                            <p:fltVal val="0"/>
                                          </p:val>
                                        </p:tav>
                                      </p:tavLst>
                                    </p:anim>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17"/>
                                        </p:tgtEl>
                                        <p:attrNameLst>
                                          <p:attrName>ppt_w</p:attrName>
                                        </p:attrNameLst>
                                      </p:cBhvr>
                                      <p:tavLst>
                                        <p:tav tm="0">
                                          <p:val>
                                            <p:strVal val="ppt_w"/>
                                          </p:val>
                                        </p:tav>
                                        <p:tav tm="100000">
                                          <p:val>
                                            <p:fltVal val="0"/>
                                          </p:val>
                                        </p:tav>
                                      </p:tavLst>
                                    </p:anim>
                                    <p:anim calcmode="lin" valueType="num">
                                      <p:cBhvr>
                                        <p:cTn id="56" dur="500"/>
                                        <p:tgtEl>
                                          <p:spTgt spid="17"/>
                                        </p:tgtEl>
                                        <p:attrNameLst>
                                          <p:attrName>ppt_h</p:attrName>
                                        </p:attrNameLst>
                                      </p:cBhvr>
                                      <p:tavLst>
                                        <p:tav tm="0">
                                          <p:val>
                                            <p:strVal val="ppt_h"/>
                                          </p:val>
                                        </p:tav>
                                        <p:tav tm="100000">
                                          <p:val>
                                            <p:fltVal val="0"/>
                                          </p:val>
                                        </p:tav>
                                      </p:tavLst>
                                    </p:anim>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19"/>
                                        </p:tgtEl>
                                        <p:attrNameLst>
                                          <p:attrName>ppt_w</p:attrName>
                                        </p:attrNameLst>
                                      </p:cBhvr>
                                      <p:tavLst>
                                        <p:tav tm="0">
                                          <p:val>
                                            <p:strVal val="ppt_w"/>
                                          </p:val>
                                        </p:tav>
                                        <p:tav tm="100000">
                                          <p:val>
                                            <p:fltVal val="0"/>
                                          </p:val>
                                        </p:tav>
                                      </p:tavLst>
                                    </p:anim>
                                    <p:anim calcmode="lin" valueType="num">
                                      <p:cBhvr>
                                        <p:cTn id="63" dur="500"/>
                                        <p:tgtEl>
                                          <p:spTgt spid="19"/>
                                        </p:tgtEl>
                                        <p:attrNameLst>
                                          <p:attrName>ppt_h</p:attrName>
                                        </p:attrNameLst>
                                      </p:cBhvr>
                                      <p:tavLst>
                                        <p:tav tm="0">
                                          <p:val>
                                            <p:strVal val="ppt_h"/>
                                          </p:val>
                                        </p:tav>
                                        <p:tav tm="100000">
                                          <p:val>
                                            <p:fltVal val="0"/>
                                          </p:val>
                                        </p:tav>
                                      </p:tavLst>
                                    </p:anim>
                                    <p:animEffect transition="out" filter="fade">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20"/>
                                        </p:tgtEl>
                                        <p:attrNameLst>
                                          <p:attrName>ppt_w</p:attrName>
                                        </p:attrNameLst>
                                      </p:cBhvr>
                                      <p:tavLst>
                                        <p:tav tm="0">
                                          <p:val>
                                            <p:strVal val="ppt_w"/>
                                          </p:val>
                                        </p:tav>
                                        <p:tav tm="100000">
                                          <p:val>
                                            <p:fltVal val="0"/>
                                          </p:val>
                                        </p:tav>
                                      </p:tavLst>
                                    </p:anim>
                                    <p:anim calcmode="lin" valueType="num">
                                      <p:cBhvr>
                                        <p:cTn id="70" dur="500"/>
                                        <p:tgtEl>
                                          <p:spTgt spid="20"/>
                                        </p:tgtEl>
                                        <p:attrNameLst>
                                          <p:attrName>ppt_h</p:attrName>
                                        </p:attrNameLst>
                                      </p:cBhvr>
                                      <p:tavLst>
                                        <p:tav tm="0">
                                          <p:val>
                                            <p:strVal val="ppt_h"/>
                                          </p:val>
                                        </p:tav>
                                        <p:tav tm="100000">
                                          <p:val>
                                            <p:fltVal val="0"/>
                                          </p:val>
                                        </p:tav>
                                      </p:tavLst>
                                    </p:anim>
                                    <p:animEffect transition="out" filter="fade">
                                      <p:cBhvr>
                                        <p:cTn id="71" dur="500"/>
                                        <p:tgtEl>
                                          <p:spTgt spid="20"/>
                                        </p:tgtEl>
                                      </p:cBhvr>
                                    </p:animEffect>
                                    <p:set>
                                      <p:cBhvr>
                                        <p:cTn id="72" dur="1" fill="hold">
                                          <p:stCondLst>
                                            <p:cond delay="499"/>
                                          </p:stCondLst>
                                        </p:cTn>
                                        <p:tgtEl>
                                          <p:spTgt spid="2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0" nodeType="clickEffect">
                                  <p:stCondLst>
                                    <p:cond delay="0"/>
                                  </p:stCondLst>
                                  <p:childTnLst>
                                    <p:anim calcmode="lin" valueType="num">
                                      <p:cBhvr>
                                        <p:cTn id="76" dur="500"/>
                                        <p:tgtEl>
                                          <p:spTgt spid="21"/>
                                        </p:tgtEl>
                                        <p:attrNameLst>
                                          <p:attrName>ppt_w</p:attrName>
                                        </p:attrNameLst>
                                      </p:cBhvr>
                                      <p:tavLst>
                                        <p:tav tm="0">
                                          <p:val>
                                            <p:strVal val="ppt_w"/>
                                          </p:val>
                                        </p:tav>
                                        <p:tav tm="100000">
                                          <p:val>
                                            <p:fltVal val="0"/>
                                          </p:val>
                                        </p:tav>
                                      </p:tavLst>
                                    </p:anim>
                                    <p:anim calcmode="lin" valueType="num">
                                      <p:cBhvr>
                                        <p:cTn id="77" dur="500"/>
                                        <p:tgtEl>
                                          <p:spTgt spid="21"/>
                                        </p:tgtEl>
                                        <p:attrNameLst>
                                          <p:attrName>ppt_h</p:attrName>
                                        </p:attrNameLst>
                                      </p:cBhvr>
                                      <p:tavLst>
                                        <p:tav tm="0">
                                          <p:val>
                                            <p:strVal val="ppt_h"/>
                                          </p:val>
                                        </p:tav>
                                        <p:tav tm="100000">
                                          <p:val>
                                            <p:fltVal val="0"/>
                                          </p:val>
                                        </p:tav>
                                      </p:tavLst>
                                    </p:anim>
                                    <p:animEffect transition="out" filter="fade">
                                      <p:cBhvr>
                                        <p:cTn id="78" dur="500"/>
                                        <p:tgtEl>
                                          <p:spTgt spid="21"/>
                                        </p:tgtEl>
                                      </p:cBhvr>
                                    </p:animEffect>
                                    <p:set>
                                      <p:cBhvr>
                                        <p:cTn id="79" dur="1" fill="hold">
                                          <p:stCondLst>
                                            <p:cond delay="499"/>
                                          </p:stCondLst>
                                        </p:cTn>
                                        <p:tgtEl>
                                          <p:spTgt spid="2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53" presetClass="exit" presetSubtype="32" fill="hold" grpId="0" nodeType="clickEffect">
                                  <p:stCondLst>
                                    <p:cond delay="0"/>
                                  </p:stCondLst>
                                  <p:childTnLst>
                                    <p:anim calcmode="lin" valueType="num">
                                      <p:cBhvr>
                                        <p:cTn id="83" dur="500"/>
                                        <p:tgtEl>
                                          <p:spTgt spid="22"/>
                                        </p:tgtEl>
                                        <p:attrNameLst>
                                          <p:attrName>ppt_w</p:attrName>
                                        </p:attrNameLst>
                                      </p:cBhvr>
                                      <p:tavLst>
                                        <p:tav tm="0">
                                          <p:val>
                                            <p:strVal val="ppt_w"/>
                                          </p:val>
                                        </p:tav>
                                        <p:tav tm="100000">
                                          <p:val>
                                            <p:fltVal val="0"/>
                                          </p:val>
                                        </p:tav>
                                      </p:tavLst>
                                    </p:anim>
                                    <p:anim calcmode="lin" valueType="num">
                                      <p:cBhvr>
                                        <p:cTn id="84" dur="500"/>
                                        <p:tgtEl>
                                          <p:spTgt spid="22"/>
                                        </p:tgtEl>
                                        <p:attrNameLst>
                                          <p:attrName>ppt_h</p:attrName>
                                        </p:attrNameLst>
                                      </p:cBhvr>
                                      <p:tavLst>
                                        <p:tav tm="0">
                                          <p:val>
                                            <p:strVal val="ppt_h"/>
                                          </p:val>
                                        </p:tav>
                                        <p:tav tm="100000">
                                          <p:val>
                                            <p:fltVal val="0"/>
                                          </p:val>
                                        </p:tav>
                                      </p:tavLst>
                                    </p:anim>
                                    <p:animEffect transition="out" filter="fade">
                                      <p:cBhvr>
                                        <p:cTn id="85" dur="500"/>
                                        <p:tgtEl>
                                          <p:spTgt spid="22"/>
                                        </p:tgtEl>
                                      </p:cBhvr>
                                    </p:animEffect>
                                    <p:set>
                                      <p:cBhvr>
                                        <p:cTn id="8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11" grpId="0" animBg="1"/>
      <p:bldP spid="5" grpId="0" animBg="1"/>
      <p:bldP spid="14" grpId="0" animBg="1"/>
      <p:bldP spid="15" grpId="0" animBg="1"/>
      <p:bldP spid="17" grpId="0" animBg="1"/>
      <p:bldP spid="19" grpId="0" animBg="1"/>
      <p:bldP spid="20" grpId="0" animBg="1"/>
      <p:bldP spid="21"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284340"/>
      </p:ext>
    </p:extLst>
  </p:cSld>
  <p:clrMapOvr>
    <a:masterClrMapping/>
  </p:clrMapOvr>
  <p:transition>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4">
            <a:extLst>
              <a:ext uri="{FF2B5EF4-FFF2-40B4-BE49-F238E27FC236}">
                <a16:creationId xmlns:a16="http://schemas.microsoft.com/office/drawing/2014/main" id="{0115A94F-19DC-7A30-F76B-35FE2BBCF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5492652"/>
            <a:ext cx="5761035" cy="1383694"/>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457200" y="2025654"/>
            <a:ext cx="4648200" cy="4012243"/>
          </a:xfrm>
          <a:prstGeom prst="rect">
            <a:avLst/>
          </a:prstGeom>
        </p:spPr>
        <p:txBody>
          <a:bodyPr wrap="square" lIns="36000" tIns="36000" rIns="36000" bIns="36000">
            <a:spAutoFit/>
          </a:bodyPr>
          <a:lstStyle/>
          <a:p>
            <a:pPr algn="just" defTabSz="342900">
              <a:spcAft>
                <a:spcPts val="0"/>
              </a:spcAft>
            </a:pPr>
            <a:r>
              <a:rPr lang="vi-VN" sz="3200">
                <a:latin typeface="Times New Roman" panose="02020603050405020304" pitchFamily="18" charset="0"/>
                <a:cs typeface="Times New Roman" panose="02020603050405020304" pitchFamily="18" charset="0"/>
              </a:rPr>
              <a:t>Cho danh sách học sinh </a:t>
            </a:r>
            <a:r>
              <a:rPr lang="en-US" sz="3200">
                <a:latin typeface="Times New Roman" panose="02020603050405020304" pitchFamily="18" charset="0"/>
                <a:cs typeface="Times New Roman" panose="02020603050405020304" pitchFamily="18" charset="0"/>
              </a:rPr>
              <a:t>như hình.</a:t>
            </a:r>
            <a:r>
              <a:rPr lang="vi-VN" sz="3200">
                <a:latin typeface="Times New Roman" panose="02020603050405020304" pitchFamily="18" charset="0"/>
                <a:cs typeface="Times New Roman" panose="02020603050405020304" pitchFamily="18" charset="0"/>
              </a:rPr>
              <a:t> Em hãy </a:t>
            </a:r>
            <a:r>
              <a:rPr lang="en-US" sz="3200">
                <a:latin typeface="Times New Roman" panose="02020603050405020304" pitchFamily="18" charset="0"/>
                <a:cs typeface="Times New Roman" panose="02020603050405020304" pitchFamily="18" charset="0"/>
              </a:rPr>
              <a:t>nêu thuật toán tìm kiếm tuần tự và </a:t>
            </a:r>
            <a:r>
              <a:rPr lang="vi-VN" sz="3200">
                <a:latin typeface="Times New Roman" panose="02020603050405020304" pitchFamily="18" charset="0"/>
                <a:cs typeface="Times New Roman" panose="02020603050405020304" pitchFamily="18" charset="0"/>
              </a:rPr>
              <a:t>tạo bảng liệt kê các bước thực hiện thuật toán tìm kiếm tuần tự để tìm học sinh đầu tiên sinh vào tháng Một.</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3"/>
          <a:srcRect r="70376"/>
          <a:stretch/>
        </p:blipFill>
        <p:spPr>
          <a:xfrm>
            <a:off x="76200" y="1371600"/>
            <a:ext cx="694157" cy="565146"/>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573711" y="1486002"/>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BE049E5A-1C4F-B602-9427-DB5E382DDF6D}"/>
              </a:ext>
            </a:extLst>
          </p:cNvPr>
          <p:cNvGraphicFramePr>
            <a:graphicFrameLocks noGrp="1"/>
          </p:cNvGraphicFramePr>
          <p:nvPr>
            <p:extLst>
              <p:ext uri="{D42A27DB-BD31-4B8C-83A1-F6EECF244321}">
                <p14:modId xmlns:p14="http://schemas.microsoft.com/office/powerpoint/2010/main" val="1977799516"/>
              </p:ext>
            </p:extLst>
          </p:nvPr>
        </p:nvGraphicFramePr>
        <p:xfrm>
          <a:off x="5553403" y="1455420"/>
          <a:ext cx="6333797" cy="3497580"/>
        </p:xfrm>
        <a:graphic>
          <a:graphicData uri="http://schemas.openxmlformats.org/drawingml/2006/table">
            <a:tbl>
              <a:tblPr firstRow="1" firstCol="1" bandRow="1">
                <a:tableStyleId>{F5AB1C69-6EDB-4FF4-983F-18BD219EF322}</a:tableStyleId>
              </a:tblPr>
              <a:tblGrid>
                <a:gridCol w="719276">
                  <a:extLst>
                    <a:ext uri="{9D8B030D-6E8A-4147-A177-3AD203B41FA5}">
                      <a16:colId xmlns:a16="http://schemas.microsoft.com/office/drawing/2014/main" val="676040505"/>
                    </a:ext>
                  </a:extLst>
                </a:gridCol>
                <a:gridCol w="3480921">
                  <a:extLst>
                    <a:ext uri="{9D8B030D-6E8A-4147-A177-3AD203B41FA5}">
                      <a16:colId xmlns:a16="http://schemas.microsoft.com/office/drawing/2014/main" val="354918582"/>
                    </a:ext>
                  </a:extLst>
                </a:gridCol>
                <a:gridCol w="2133600">
                  <a:extLst>
                    <a:ext uri="{9D8B030D-6E8A-4147-A177-3AD203B41FA5}">
                      <a16:colId xmlns:a16="http://schemas.microsoft.com/office/drawing/2014/main" val="2604495005"/>
                    </a:ext>
                  </a:extLst>
                </a:gridCol>
              </a:tblGrid>
              <a:tr h="0">
                <a:tc>
                  <a:txBody>
                    <a:bodyPr/>
                    <a:lstStyle/>
                    <a:p>
                      <a:pPr algn="ct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TT</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Họ tên</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Ngày sinh</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399394"/>
                  </a:ext>
                </a:extLst>
              </a:tr>
              <a:tr h="0">
                <a:tc>
                  <a:txBody>
                    <a:bodyPr/>
                    <a:lstStyle/>
                    <a:p>
                      <a:pPr algn="ct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1</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Nguyễn Châu Anh</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14/12/2010</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0391439"/>
                  </a:ext>
                </a:extLst>
              </a:tr>
              <a:tr h="0">
                <a:tc>
                  <a:txBody>
                    <a:bodyPr/>
                    <a:lstStyle/>
                    <a:p>
                      <a:pPr algn="ct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2</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Nguyễn Phương Chi</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09/02/2010</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463476"/>
                  </a:ext>
                </a:extLst>
              </a:tr>
              <a:tr h="0">
                <a:tc>
                  <a:txBody>
                    <a:bodyPr/>
                    <a:lstStyle/>
                    <a:p>
                      <a:pPr algn="ct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3</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Hà Minh Đức</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05/01/2010</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561692"/>
                  </a:ext>
                </a:extLst>
              </a:tr>
              <a:tr h="0">
                <a:tc>
                  <a:txBody>
                    <a:bodyPr/>
                    <a:lstStyle/>
                    <a:p>
                      <a:pPr algn="ct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4</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Văn Minh Hằng</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26/10/2010</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958279"/>
                  </a:ext>
                </a:extLst>
              </a:tr>
              <a:tr h="0">
                <a:tc>
                  <a:txBody>
                    <a:bodyPr/>
                    <a:lstStyle/>
                    <a:p>
                      <a:pPr algn="ct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5</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Lê Đức Huy</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18/01/2010</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7664357"/>
                  </a:ext>
                </a:extLst>
              </a:tr>
            </a:tbl>
          </a:graphicData>
        </a:graphic>
      </p:graphicFrame>
      <p:pic>
        <p:nvPicPr>
          <p:cNvPr id="9" name="图片 1">
            <a:extLst>
              <a:ext uri="{FF2B5EF4-FFF2-40B4-BE49-F238E27FC236}">
                <a16:creationId xmlns:a16="http://schemas.microsoft.com/office/drawing/2014/main" id="{69B77156-EDCD-80A6-4B08-22A28740AB5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2760" r="8347"/>
          <a:stretch>
            <a:fillRect/>
          </a:stretch>
        </p:blipFill>
        <p:spPr>
          <a:xfrm>
            <a:off x="10210800" y="5173342"/>
            <a:ext cx="1676400" cy="1684658"/>
          </a:xfrm>
          <a:prstGeom prst="rect">
            <a:avLst/>
          </a:prstGeom>
        </p:spPr>
      </p:pic>
    </p:spTree>
    <p:extLst>
      <p:ext uri="{BB962C8B-B14F-4D97-AF65-F5344CB8AC3E}">
        <p14:creationId xmlns:p14="http://schemas.microsoft.com/office/powerpoint/2010/main" val="950861081"/>
      </p:ext>
    </p:extLst>
  </p:cSld>
  <p:clrMapOvr>
    <a:masterClrMapping/>
  </p:clrMapOvr>
  <p:transition>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228600" y="169589"/>
            <a:ext cx="4800600" cy="6536011"/>
          </a:xfrm>
          <a:prstGeom prst="rect">
            <a:avLst/>
          </a:prstGeom>
        </p:spPr>
        <p:txBody>
          <a:bodyPr wrap="square" lIns="36000" tIns="36000" rIns="36000" bIns="36000">
            <a:spAutoFit/>
          </a:bodyPr>
          <a:lstStyle/>
          <a:p>
            <a:pPr algn="just" defTabSz="342900">
              <a:spcAft>
                <a:spcPts val="0"/>
              </a:spcAft>
            </a:pP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B1. Xét vị trí đầu tiên của danh sách.</a:t>
            </a:r>
          </a:p>
          <a:p>
            <a:pPr algn="just" defTabSz="342900">
              <a:spcAft>
                <a:spcPts val="0"/>
              </a:spcAft>
            </a:pP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B2.</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Nếu giá trị của phần tử ở vị trí đang xét bằng giá trị cần tìm thì chuyển sang Bước 4, nếu không thì chuyển đến vị trí tiếp theo.</a:t>
            </a:r>
          </a:p>
          <a:p>
            <a:pPr algn="just" defTabSz="342900">
              <a:spcAft>
                <a:spcPts val="0"/>
              </a:spcAft>
            </a:pP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B3. Kiểm tra đã hết danh sách chưa. Nếu đã hết danh sách thì chuyển sang Bước 5. Nếu chưa thì lập lại từ Bước 2.</a:t>
            </a:r>
          </a:p>
          <a:p>
            <a:pPr algn="just" defTabSz="342900">
              <a:spcAft>
                <a:spcPts val="0"/>
              </a:spcAft>
            </a:pP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B4. Trả lời "Tìm thấy" và chỉ ra vị tr</a:t>
            </a:r>
            <a:r>
              <a:rPr lang="en-US" sz="2800">
                <a:latin typeface="Times New Roman" panose="02020603050405020304" pitchFamily="18" charset="0"/>
                <a:cs typeface="Times New Roman" panose="02020603050405020304" pitchFamily="18" charset="0"/>
              </a:rPr>
              <a:t>í</a:t>
            </a:r>
            <a:r>
              <a:rPr lang="vi-VN" sz="2800">
                <a:latin typeface="Times New Roman" panose="02020603050405020304" pitchFamily="18" charset="0"/>
                <a:cs typeface="Times New Roman" panose="02020603050405020304" pitchFamily="18" charset="0"/>
              </a:rPr>
              <a:t> phần tử tìm được; Kết thúc.</a:t>
            </a:r>
          </a:p>
          <a:p>
            <a:pPr algn="just" defTabSz="342900">
              <a:spcAft>
                <a:spcPts val="0"/>
              </a:spcAft>
            </a:pP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B5. Trả lời "không tìm thấy"; Kết thúc.</a:t>
            </a:r>
          </a:p>
        </p:txBody>
      </p:sp>
      <p:graphicFrame>
        <p:nvGraphicFramePr>
          <p:cNvPr id="2" name="Table 1">
            <a:extLst>
              <a:ext uri="{FF2B5EF4-FFF2-40B4-BE49-F238E27FC236}">
                <a16:creationId xmlns:a16="http://schemas.microsoft.com/office/drawing/2014/main" id="{BE049E5A-1C4F-B602-9427-DB5E382DDF6D}"/>
              </a:ext>
            </a:extLst>
          </p:cNvPr>
          <p:cNvGraphicFramePr>
            <a:graphicFrameLocks noGrp="1"/>
          </p:cNvGraphicFramePr>
          <p:nvPr>
            <p:extLst>
              <p:ext uri="{D42A27DB-BD31-4B8C-83A1-F6EECF244321}">
                <p14:modId xmlns:p14="http://schemas.microsoft.com/office/powerpoint/2010/main" val="1530562467"/>
              </p:ext>
            </p:extLst>
          </p:nvPr>
        </p:nvGraphicFramePr>
        <p:xfrm>
          <a:off x="5181600" y="152400"/>
          <a:ext cx="6781800" cy="6364478"/>
        </p:xfrm>
        <a:graphic>
          <a:graphicData uri="http://schemas.openxmlformats.org/drawingml/2006/table">
            <a:tbl>
              <a:tblPr firstRow="1" firstCol="1" bandRow="1">
                <a:tableStyleId>{F5AB1C69-6EDB-4FF4-983F-18BD219EF322}</a:tableStyleId>
              </a:tblPr>
              <a:tblGrid>
                <a:gridCol w="457200">
                  <a:extLst>
                    <a:ext uri="{9D8B030D-6E8A-4147-A177-3AD203B41FA5}">
                      <a16:colId xmlns:a16="http://schemas.microsoft.com/office/drawing/2014/main" val="676040505"/>
                    </a:ext>
                  </a:extLst>
                </a:gridCol>
                <a:gridCol w="2133600">
                  <a:extLst>
                    <a:ext uri="{9D8B030D-6E8A-4147-A177-3AD203B41FA5}">
                      <a16:colId xmlns:a16="http://schemas.microsoft.com/office/drawing/2014/main" val="354918582"/>
                    </a:ext>
                  </a:extLst>
                </a:gridCol>
                <a:gridCol w="1981200">
                  <a:extLst>
                    <a:ext uri="{9D8B030D-6E8A-4147-A177-3AD203B41FA5}">
                      <a16:colId xmlns:a16="http://schemas.microsoft.com/office/drawing/2014/main" val="2604495005"/>
                    </a:ext>
                  </a:extLst>
                </a:gridCol>
                <a:gridCol w="1143000">
                  <a:extLst>
                    <a:ext uri="{9D8B030D-6E8A-4147-A177-3AD203B41FA5}">
                      <a16:colId xmlns:a16="http://schemas.microsoft.com/office/drawing/2014/main" val="618847922"/>
                    </a:ext>
                  </a:extLst>
                </a:gridCol>
                <a:gridCol w="1066800">
                  <a:extLst>
                    <a:ext uri="{9D8B030D-6E8A-4147-A177-3AD203B41FA5}">
                      <a16:colId xmlns:a16="http://schemas.microsoft.com/office/drawing/2014/main" val="4182693841"/>
                    </a:ext>
                  </a:extLst>
                </a:gridCol>
              </a:tblGrid>
              <a:tr h="0">
                <a:tc>
                  <a:txBody>
                    <a:bodyPr/>
                    <a:lstStyle/>
                    <a:p>
                      <a:pPr algn="ct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TT</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Họ tên</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Ngày </a:t>
                      </a:r>
                    </a:p>
                    <a:p>
                      <a:pPr algn="ct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sinh</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800" b="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Đúng HS cần tìm?</a:t>
                      </a:r>
                      <a:endParaRPr lang="en-US" sz="28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800" b="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Đúng là hết DS?</a:t>
                      </a:r>
                      <a:endParaRPr lang="en-US" sz="2800" b="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399394"/>
                  </a:ext>
                </a:extLst>
              </a:tr>
              <a:tr h="0">
                <a:tc>
                  <a:txBody>
                    <a:bodyPr/>
                    <a:lstStyle/>
                    <a:p>
                      <a:pPr algn="ct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1</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Nguyễn Châu Anh</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14/12/2010</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32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Sai</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32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Sai</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0391439"/>
                  </a:ext>
                </a:extLst>
              </a:tr>
              <a:tr h="0">
                <a:tc>
                  <a:txBody>
                    <a:bodyPr/>
                    <a:lstStyle/>
                    <a:p>
                      <a:pPr algn="ct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2</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Nguyễn Phương Chi</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09/02/2010</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32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Sai</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32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Sai</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463476"/>
                  </a:ext>
                </a:extLst>
              </a:tr>
              <a:tr h="0">
                <a:tc>
                  <a:txBody>
                    <a:bodyPr/>
                    <a:lstStyle/>
                    <a:p>
                      <a:pPr algn="ct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3</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Hà Minh Đức</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05/01/2010</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3200" ker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561692"/>
                  </a:ext>
                </a:extLst>
              </a:tr>
              <a:tr h="0">
                <a:tc>
                  <a:txBody>
                    <a:bodyPr/>
                    <a:lstStyle/>
                    <a:p>
                      <a:pPr algn="ct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4</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Văn Minh Hằng</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26/10/2010</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958279"/>
                  </a:ext>
                </a:extLst>
              </a:tr>
              <a:tr h="0">
                <a:tc>
                  <a:txBody>
                    <a:bodyPr/>
                    <a:lstStyle/>
                    <a:p>
                      <a:pPr algn="ct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5</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Lê Đức Huy</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3200" kern="0">
                          <a:solidFill>
                            <a:schemeClr val="tx1"/>
                          </a:solidFill>
                          <a:effectLst/>
                          <a:latin typeface="Times New Roman" panose="02020603050405020304" pitchFamily="18" charset="0"/>
                          <a:cs typeface="Times New Roman" panose="02020603050405020304" pitchFamily="18" charset="0"/>
                        </a:rPr>
                        <a:t>18/01/2010</a:t>
                      </a: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3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7664357"/>
                  </a:ext>
                </a:extLst>
              </a:tr>
            </a:tbl>
          </a:graphicData>
        </a:graphic>
      </p:graphicFrame>
    </p:spTree>
    <p:extLst>
      <p:ext uri="{BB962C8B-B14F-4D97-AF65-F5344CB8AC3E}">
        <p14:creationId xmlns:p14="http://schemas.microsoft.com/office/powerpoint/2010/main" val="3257195399"/>
      </p:ext>
    </p:extLst>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533400" y="1925642"/>
            <a:ext cx="11125200" cy="302735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a:solidFill>
                  <a:srgbClr val="000000"/>
                </a:solidFill>
                <a:latin typeface="Times New Roman" panose="02020603050405020304" pitchFamily="18" charset="0"/>
                <a:cs typeface="Times New Roman" panose="02020603050405020304" pitchFamily="18" charset="0"/>
              </a:rPr>
              <a:t>Gia đình bạn An bán giống cây trồng cho bà con nông dân trong vùng.</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Hôm nay có một khách hàng gọi điện đến mua cây giống và nhờ mẹ An chở cây</a:t>
            </a:r>
            <a:r>
              <a:rPr lang="en-US" sz="320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giống đến nhà. Thông tin khách hàng được mẹ An ghi trong cuốn sổ lưu danh sách khách hàng gồm họ tên, địa chỉ, số điện thoại. Em hãy cùng An giúp mẹ tìm địa chỉ từ danh sách khách hàng để chuyển cây giống nhé.</a:t>
            </a:r>
          </a:p>
        </p:txBody>
      </p:sp>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2"/>
          <a:stretch>
            <a:fillRect/>
          </a:stretch>
        </p:blipFill>
        <p:spPr>
          <a:xfrm>
            <a:off x="5653124" y="1295400"/>
            <a:ext cx="744141" cy="741693"/>
          </a:xfrm>
          <a:prstGeom prst="rect">
            <a:avLst/>
          </a:prstGeom>
        </p:spPr>
      </p:pic>
      <p:pic>
        <p:nvPicPr>
          <p:cNvPr id="4" name="图片 14">
            <a:extLst>
              <a:ext uri="{FF2B5EF4-FFF2-40B4-BE49-F238E27FC236}">
                <a16:creationId xmlns:a16="http://schemas.microsoft.com/office/drawing/2014/main" id="{D358C577-62E8-7F20-03EF-0D6D368F5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5410200"/>
            <a:ext cx="5761035" cy="1466146"/>
          </a:xfrm>
          <a:prstGeom prst="rect">
            <a:avLst/>
          </a:prstGeom>
        </p:spPr>
      </p:pic>
      <p:pic>
        <p:nvPicPr>
          <p:cNvPr id="5" name="图片 1">
            <a:extLst>
              <a:ext uri="{FF2B5EF4-FFF2-40B4-BE49-F238E27FC236}">
                <a16:creationId xmlns:a16="http://schemas.microsoft.com/office/drawing/2014/main" id="{3A5EBEBB-5C91-CF04-647F-98DCC5FE39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a:off x="10058400" y="5020191"/>
            <a:ext cx="1828800" cy="1837809"/>
          </a:xfrm>
          <a:prstGeom prst="rect">
            <a:avLst/>
          </a:prstGeom>
        </p:spPr>
      </p:pic>
      <p:pic>
        <p:nvPicPr>
          <p:cNvPr id="6" name="Picture 5" descr="A picture containing text">
            <a:extLst>
              <a:ext uri="{FF2B5EF4-FFF2-40B4-BE49-F238E27FC236}">
                <a16:creationId xmlns:a16="http://schemas.microsoft.com/office/drawing/2014/main" id="{67A3EFFE-25F4-69AE-8709-F134611D19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34967" y="5024134"/>
            <a:ext cx="2255833" cy="1736574"/>
          </a:xfrm>
          <a:prstGeom prst="rect">
            <a:avLst/>
          </a:prstGeom>
        </p:spPr>
      </p:pic>
    </p:spTree>
    <p:extLst>
      <p:ext uri="{BB962C8B-B14F-4D97-AF65-F5344CB8AC3E}">
        <p14:creationId xmlns:p14="http://schemas.microsoft.com/office/powerpoint/2010/main" val="2866140346"/>
      </p:ext>
    </p:extLst>
  </p:cSld>
  <p:clrMapOvr>
    <a:masterClrMapping/>
  </p:clrMapOvr>
  <p:transition>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457200" y="533400"/>
            <a:ext cx="11353800" cy="2042473"/>
          </a:xfrm>
          <a:prstGeom prst="rect">
            <a:avLst/>
          </a:prstGeom>
        </p:spPr>
        <p:txBody>
          <a:bodyPr wrap="square" lIns="36000" tIns="36000" rIns="36000" bIns="36000">
            <a:spAutoFit/>
          </a:bodyPr>
          <a:lstStyle/>
          <a:p>
            <a:pPr algn="just" defTabSz="342900">
              <a:spcAft>
                <a:spcPts val="0"/>
              </a:spcAft>
            </a:pPr>
            <a:r>
              <a:rPr lang="vi-VN" sz="3200">
                <a:latin typeface="Times New Roman" panose="02020603050405020304" pitchFamily="18" charset="0"/>
                <a:cs typeface="Times New Roman" panose="02020603050405020304" pitchFamily="18" charset="0"/>
              </a:rPr>
              <a:t>Thực hành: Em hãy tìm kiếm thông tin trên Internet để lập bảng danh sách khoảng </a:t>
            </a:r>
            <a:r>
              <a:rPr lang="en-US" sz="3200">
                <a:latin typeface="Times New Roman" panose="02020603050405020304" pitchFamily="18" charset="0"/>
                <a:cs typeface="Times New Roman" panose="02020603050405020304" pitchFamily="18" charset="0"/>
              </a:rPr>
              <a:t>4</a:t>
            </a:r>
            <a:r>
              <a:rPr lang="vi-VN" sz="3200">
                <a:latin typeface="Times New Roman" panose="02020603050405020304" pitchFamily="18" charset="0"/>
                <a:cs typeface="Times New Roman" panose="02020603050405020304" pitchFamily="18" charset="0"/>
              </a:rPr>
              <a:t> mặt hàng và đơn giá của mỗi mặt hàng. Sau đó thực hiện thuật toán tìm kiếm tuần tự để tìm kiếm một mặt hàng mà em thích nhất và cho biết đơn giá của mặt hàng đó</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2"/>
          <a:srcRect r="70376"/>
          <a:stretch/>
        </p:blipFill>
        <p:spPr>
          <a:xfrm>
            <a:off x="76200" y="0"/>
            <a:ext cx="694157" cy="565146"/>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573711" y="0"/>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5CD54F7-D45D-601D-FAC0-056025E75621}"/>
              </a:ext>
            </a:extLst>
          </p:cNvPr>
          <p:cNvSpPr/>
          <p:nvPr/>
        </p:nvSpPr>
        <p:spPr>
          <a:xfrm>
            <a:off x="457200" y="2605727"/>
            <a:ext cx="2895600" cy="4012243"/>
          </a:xfrm>
          <a:prstGeom prst="rect">
            <a:avLst/>
          </a:prstGeom>
          <a:noFill/>
          <a:ln w="12700">
            <a:solidFill>
              <a:srgbClr val="FFC000"/>
            </a:solidFill>
          </a:ln>
        </p:spPr>
        <p:txBody>
          <a:bodyPr wrap="square" lIns="36000" tIns="36000" rIns="36000" bIns="36000">
            <a:spAutoFit/>
          </a:bodyPr>
          <a:lstStyle/>
          <a:p>
            <a:pPr algn="just" defTabSz="342900">
              <a:spcAft>
                <a:spcPts val="0"/>
              </a:spcAft>
            </a:pPr>
            <a:r>
              <a:rPr lang="en-US" sz="3200">
                <a:latin typeface="Times New Roman" panose="02020603050405020304" pitchFamily="18" charset="0"/>
                <a:cs typeface="Times New Roman" panose="02020603050405020304" pitchFamily="18" charset="0"/>
              </a:rPr>
              <a:t>Gợi ý thực hành:</a:t>
            </a:r>
          </a:p>
          <a:p>
            <a:pPr algn="just" defTabSz="342900">
              <a:spcAft>
                <a:spcPts val="0"/>
              </a:spcAft>
            </a:pPr>
            <a:r>
              <a:rPr lang="vi-VN" sz="3200">
                <a:latin typeface="Times New Roman" panose="02020603050405020304" pitchFamily="18" charset="0"/>
                <a:cs typeface="Times New Roman" panose="02020603050405020304" pitchFamily="18" charset="0"/>
              </a:rPr>
              <a:t>Tìm kiếm thông tin trên Internet, lập bảng danh sách khoảng </a:t>
            </a:r>
            <a:r>
              <a:rPr lang="en-US" sz="3200">
                <a:latin typeface="Times New Roman" panose="02020603050405020304" pitchFamily="18" charset="0"/>
                <a:cs typeface="Times New Roman" panose="02020603050405020304" pitchFamily="18" charset="0"/>
              </a:rPr>
              <a:t>4</a:t>
            </a:r>
            <a:r>
              <a:rPr lang="vi-VN" sz="3200">
                <a:latin typeface="Times New Roman" panose="02020603050405020304" pitchFamily="18" charset="0"/>
                <a:cs typeface="Times New Roman" panose="02020603050405020304" pitchFamily="18" charset="0"/>
              </a:rPr>
              <a:t> mặt hàng và đơn giá của mỗi mặt hàng.</a:t>
            </a:r>
          </a:p>
        </p:txBody>
      </p:sp>
      <p:pic>
        <p:nvPicPr>
          <p:cNvPr id="7" name="Picture 6">
            <a:extLst>
              <a:ext uri="{FF2B5EF4-FFF2-40B4-BE49-F238E27FC236}">
                <a16:creationId xmlns:a16="http://schemas.microsoft.com/office/drawing/2014/main" id="{4627D3D0-8C4B-9D48-C333-D0E019BE61B8}"/>
              </a:ext>
            </a:extLst>
          </p:cNvPr>
          <p:cNvPicPr>
            <a:picLocks noChangeAspect="1"/>
          </p:cNvPicPr>
          <p:nvPr/>
        </p:nvPicPr>
        <p:blipFill rotWithShape="1">
          <a:blip r:embed="rId3"/>
          <a:srcRect l="25000" t="54446" r="56875" b="23321"/>
          <a:stretch/>
        </p:blipFill>
        <p:spPr>
          <a:xfrm>
            <a:off x="3581400" y="2667000"/>
            <a:ext cx="2514600" cy="4012242"/>
          </a:xfrm>
          <a:prstGeom prst="rect">
            <a:avLst/>
          </a:prstGeom>
        </p:spPr>
      </p:pic>
      <p:pic>
        <p:nvPicPr>
          <p:cNvPr id="10" name="Picture 9">
            <a:extLst>
              <a:ext uri="{FF2B5EF4-FFF2-40B4-BE49-F238E27FC236}">
                <a16:creationId xmlns:a16="http://schemas.microsoft.com/office/drawing/2014/main" id="{68F19B06-4935-CD19-740C-F52C970EDC5C}"/>
              </a:ext>
            </a:extLst>
          </p:cNvPr>
          <p:cNvPicPr>
            <a:picLocks noChangeAspect="1"/>
          </p:cNvPicPr>
          <p:nvPr/>
        </p:nvPicPr>
        <p:blipFill rotWithShape="1">
          <a:blip r:embed="rId4"/>
          <a:srcRect l="25000" t="37990" r="37500" b="37554"/>
          <a:stretch/>
        </p:blipFill>
        <p:spPr>
          <a:xfrm>
            <a:off x="6553200" y="2669628"/>
            <a:ext cx="5486400" cy="3948342"/>
          </a:xfrm>
          <a:prstGeom prst="rect">
            <a:avLst/>
          </a:prstGeom>
        </p:spPr>
      </p:pic>
      <p:sp>
        <p:nvSpPr>
          <p:cNvPr id="11" name="Arrow: Right 10">
            <a:extLst>
              <a:ext uri="{FF2B5EF4-FFF2-40B4-BE49-F238E27FC236}">
                <a16:creationId xmlns:a16="http://schemas.microsoft.com/office/drawing/2014/main" id="{F46A5598-5BCB-6F9B-8BB2-456DCCDCB099}"/>
              </a:ext>
            </a:extLst>
          </p:cNvPr>
          <p:cNvSpPr/>
          <p:nvPr/>
        </p:nvSpPr>
        <p:spPr>
          <a:xfrm>
            <a:off x="6096000" y="4267200"/>
            <a:ext cx="457200" cy="609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58635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4">
            <a:extLst>
              <a:ext uri="{FF2B5EF4-FFF2-40B4-BE49-F238E27FC236}">
                <a16:creationId xmlns:a16="http://schemas.microsoft.com/office/drawing/2014/main" id="{0115A94F-19DC-7A30-F76B-35FE2BBCF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5492652"/>
            <a:ext cx="5761035" cy="1383694"/>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457200" y="2025654"/>
            <a:ext cx="11277600" cy="1057588"/>
          </a:xfrm>
          <a:prstGeom prst="rect">
            <a:avLst/>
          </a:prstGeom>
        </p:spPr>
        <p:txBody>
          <a:bodyPr wrap="square" lIns="36000" tIns="36000" rIns="36000" bIns="36000">
            <a:spAutoFit/>
          </a:bodyPr>
          <a:lstStyle/>
          <a:p>
            <a:pPr algn="just" defTabSz="342900">
              <a:spcAft>
                <a:spcPts val="0"/>
              </a:spcAft>
            </a:pPr>
            <a:r>
              <a:rPr lang="en-US" sz="3200">
                <a:latin typeface="Times New Roman" panose="02020603050405020304" pitchFamily="18" charset="0"/>
                <a:cs typeface="Times New Roman" panose="02020603050405020304" pitchFamily="18" charset="0"/>
              </a:rPr>
              <a:t>Em hãy lập danh sách những cuốn sách em có. Sau đó sử dụng thuật toán tìm kiếm tuần tự để tìm một cuốn sách trong danh sách đó.</a:t>
            </a:r>
            <a:endParaRPr lang="vi-VN" sz="32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3"/>
          <a:srcRect r="70376"/>
          <a:stretch/>
        </p:blipFill>
        <p:spPr>
          <a:xfrm>
            <a:off x="129053" y="1371600"/>
            <a:ext cx="694157" cy="565146"/>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626564" y="1486002"/>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pic>
        <p:nvPicPr>
          <p:cNvPr id="9" name="图片 1">
            <a:extLst>
              <a:ext uri="{FF2B5EF4-FFF2-40B4-BE49-F238E27FC236}">
                <a16:creationId xmlns:a16="http://schemas.microsoft.com/office/drawing/2014/main" id="{69B77156-EDCD-80A6-4B08-22A28740AB5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2760" r="8347"/>
          <a:stretch>
            <a:fillRect/>
          </a:stretch>
        </p:blipFill>
        <p:spPr>
          <a:xfrm>
            <a:off x="10210800" y="5173342"/>
            <a:ext cx="1676400" cy="1684658"/>
          </a:xfrm>
          <a:prstGeom prst="rect">
            <a:avLst/>
          </a:prstGeom>
        </p:spPr>
      </p:pic>
    </p:spTree>
    <p:extLst>
      <p:ext uri="{BB962C8B-B14F-4D97-AF65-F5344CB8AC3E}">
        <p14:creationId xmlns:p14="http://schemas.microsoft.com/office/powerpoint/2010/main" val="2486414195"/>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124200" y="2209800"/>
            <a:ext cx="5410200" cy="1384935"/>
          </a:xfrm>
          <a:prstGeom prst="roundRect">
            <a:avLst>
              <a:gd name="adj" fmla="val 50000"/>
            </a:avLst>
          </a:prstGeom>
          <a:solidFill>
            <a:srgbClr val="FFFF00"/>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1.</a:t>
            </a:r>
            <a:r>
              <a:rPr lang="vi-VN" sz="3200" b="1">
                <a:solidFill>
                  <a:srgbClr val="FF0000"/>
                </a:solidFill>
                <a:latin typeface="Times New Roman" panose="02020603050405020304" pitchFamily="18" charset="0"/>
                <a:cs typeface="Times New Roman" panose="02020603050405020304" pitchFamily="18" charset="0"/>
              </a:rPr>
              <a:t> Thuật toán tìm kiếm tuần tự.</a:t>
            </a:r>
          </a:p>
        </p:txBody>
      </p:sp>
      <p:pic>
        <p:nvPicPr>
          <p:cNvPr id="2" name="Picture 1">
            <a:extLst>
              <a:ext uri="{FF2B5EF4-FFF2-40B4-BE49-F238E27FC236}">
                <a16:creationId xmlns:a16="http://schemas.microsoft.com/office/drawing/2014/main" id="{2BCC0A57-1DDC-497B-86AF-54A2A74D8390}"/>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657601"/>
            <a:ext cx="3581400" cy="1724534"/>
          </a:xfrm>
          <a:prstGeom prst="rect">
            <a:avLst/>
          </a:prstGeom>
        </p:spPr>
      </p:pic>
    </p:spTree>
    <p:extLst>
      <p:ext uri="{BB962C8B-B14F-4D97-AF65-F5344CB8AC3E}">
        <p14:creationId xmlns:p14="http://schemas.microsoft.com/office/powerpoint/2010/main" val="2436764787"/>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228600" y="1925642"/>
            <a:ext cx="11734800" cy="450468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600" dirty="0">
                <a:solidFill>
                  <a:srgbClr val="002060"/>
                </a:solidFill>
                <a:latin typeface="Times New Roman" panose="02020603050405020304" pitchFamily="18" charset="0"/>
                <a:cs typeface="Times New Roman" panose="02020603050405020304" pitchFamily="18" charset="0"/>
              </a:rPr>
              <a:t>*</a:t>
            </a:r>
            <a:r>
              <a:rPr lang="vi-VN" sz="3600" dirty="0">
                <a:solidFill>
                  <a:srgbClr val="002060"/>
                </a:solidFill>
                <a:latin typeface="Times New Roman" panose="02020603050405020304" pitchFamily="18" charset="0"/>
                <a:cs typeface="Times New Roman" panose="02020603050405020304" pitchFamily="18" charset="0"/>
              </a:rPr>
              <a:t>Công việc mà An cần làm có thể nêu thành bài toán tìm kiếm như sau:</a:t>
            </a:r>
          </a:p>
          <a:p>
            <a:pPr lvl="0" algn="just" defTabSz="342900"/>
            <a:r>
              <a:rPr lang="vi-VN" sz="3600" b="1" dirty="0">
                <a:solidFill>
                  <a:srgbClr val="002060"/>
                </a:solidFill>
                <a:latin typeface="Times New Roman" panose="02020603050405020304" pitchFamily="18" charset="0"/>
                <a:cs typeface="Times New Roman" panose="02020603050405020304" pitchFamily="18" charset="0"/>
              </a:rPr>
              <a:t>	• Đầu vào: danh sách khách hàng: họ tên khách hàng cần tìm. </a:t>
            </a:r>
          </a:p>
          <a:p>
            <a:pPr lvl="0" algn="just" defTabSz="342900"/>
            <a:r>
              <a:rPr lang="vi-VN" sz="3600" b="1" dirty="0">
                <a:solidFill>
                  <a:srgbClr val="002060"/>
                </a:solidFill>
                <a:latin typeface="Times New Roman" panose="02020603050405020304" pitchFamily="18" charset="0"/>
                <a:cs typeface="Times New Roman" panose="02020603050405020304" pitchFamily="18" charset="0"/>
              </a:rPr>
              <a:t>	• Đầu ra: địa chỉ của khách hàng cần tìm. </a:t>
            </a:r>
          </a:p>
          <a:p>
            <a:pPr lvl="0" algn="just" defTabSz="342900"/>
            <a:r>
              <a:rPr lang="en-US" sz="3600" dirty="0">
                <a:solidFill>
                  <a:srgbClr val="002060"/>
                </a:solidFill>
                <a:latin typeface="Times New Roman" panose="02020603050405020304" pitchFamily="18" charset="0"/>
                <a:cs typeface="Times New Roman" panose="02020603050405020304" pitchFamily="18" charset="0"/>
              </a:rPr>
              <a:t>*</a:t>
            </a:r>
            <a:r>
              <a:rPr lang="vi-VN" sz="3600" dirty="0">
                <a:solidFill>
                  <a:srgbClr val="002060"/>
                </a:solidFill>
                <a:latin typeface="Times New Roman" panose="02020603050405020304" pitchFamily="18" charset="0"/>
                <a:cs typeface="Times New Roman" panose="02020603050405020304" pitchFamily="18" charset="0"/>
              </a:rPr>
              <a:t>An thực hiện tìm kiếm lần lượt từ đầu đến cuối danh sách khách hàng. </a:t>
            </a:r>
          </a:p>
          <a:p>
            <a:pPr lvl="0" algn="just" defTabSz="342900"/>
            <a:r>
              <a:rPr lang="vi-VN" sz="3600" dirty="0">
                <a:solidFill>
                  <a:srgbClr val="002060"/>
                </a:solidFill>
              </a:rPr>
              <a:t>→</a:t>
            </a:r>
            <a:r>
              <a:rPr lang="vi-VN" sz="3600" dirty="0">
                <a:solidFill>
                  <a:srgbClr val="002060"/>
                </a:solidFill>
                <a:latin typeface="Times New Roman" panose="02020603050405020304" pitchFamily="18" charset="0"/>
                <a:cs typeface="Times New Roman" panose="02020603050405020304" pitchFamily="18" charset="0"/>
              </a:rPr>
              <a:t>Cách tìm kiếm này gọi là </a:t>
            </a:r>
            <a:r>
              <a:rPr lang="vi-VN" sz="3600" b="1" dirty="0">
                <a:solidFill>
                  <a:srgbClr val="002060"/>
                </a:solidFill>
                <a:latin typeface="Times New Roman" panose="02020603050405020304" pitchFamily="18" charset="0"/>
                <a:cs typeface="Times New Roman" panose="02020603050405020304" pitchFamily="18" charset="0"/>
              </a:rPr>
              <a:t>tìm kiếm tuần tự</a:t>
            </a:r>
            <a:r>
              <a:rPr lang="vi-VN" sz="3600" dirty="0">
                <a:solidFill>
                  <a:srgbClr val="002060"/>
                </a:solidFill>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2"/>
          <a:stretch>
            <a:fillRect/>
          </a:stretch>
        </p:blipFill>
        <p:spPr>
          <a:xfrm>
            <a:off x="6129600" y="1115049"/>
            <a:ext cx="744141" cy="741693"/>
          </a:xfrm>
          <a:prstGeom prst="rect">
            <a:avLst/>
          </a:prstGeom>
        </p:spPr>
      </p:pic>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381000" y="1295400"/>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Thuật toán tìm kiếm tuần tự.</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5309588"/>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228600" y="647387"/>
            <a:ext cx="11734800" cy="598201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dirty="0">
                <a:solidFill>
                  <a:srgbClr val="000000"/>
                </a:solidFill>
                <a:latin typeface="Times New Roman" panose="02020603050405020304" pitchFamily="18" charset="0"/>
                <a:cs typeface="Times New Roman" panose="02020603050405020304" pitchFamily="18" charset="0"/>
              </a:rPr>
              <a:t>Với </a:t>
            </a:r>
            <a:r>
              <a:rPr lang="vi-VN" sz="3200" b="1" dirty="0">
                <a:solidFill>
                  <a:srgbClr val="000000"/>
                </a:solidFill>
                <a:latin typeface="Times New Roman" panose="02020603050405020304" pitchFamily="18" charset="0"/>
                <a:cs typeface="Times New Roman" panose="02020603050405020304" pitchFamily="18" charset="0"/>
              </a:rPr>
              <a:t>mỗi họ tên khách hàng </a:t>
            </a:r>
            <a:r>
              <a:rPr lang="vi-VN" sz="3200" dirty="0">
                <a:solidFill>
                  <a:srgbClr val="000000"/>
                </a:solidFill>
                <a:latin typeface="Times New Roman" panose="02020603050405020304" pitchFamily="18" charset="0"/>
                <a:cs typeface="Times New Roman" panose="02020603050405020304" pitchFamily="18" charset="0"/>
              </a:rPr>
              <a:t>trong danh sách,</a:t>
            </a:r>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An </a:t>
            </a:r>
            <a:r>
              <a:rPr lang="vi-VN" sz="3200" b="1" dirty="0">
                <a:solidFill>
                  <a:srgbClr val="000000"/>
                </a:solidFill>
                <a:latin typeface="Times New Roman" panose="02020603050405020304" pitchFamily="18" charset="0"/>
                <a:cs typeface="Times New Roman" panose="02020603050405020304" pitchFamily="18" charset="0"/>
              </a:rPr>
              <a:t>kiểm tra xem có đúng họ tên khách hàng</a:t>
            </a:r>
            <a:r>
              <a:rPr lang="vi-VN" sz="3200" dirty="0">
                <a:solidFill>
                  <a:srgbClr val="000000"/>
                </a:solidFill>
                <a:latin typeface="Times New Roman" panose="02020603050405020304" pitchFamily="18" charset="0"/>
                <a:cs typeface="Times New Roman" panose="02020603050405020304" pitchFamily="18" charset="0"/>
              </a:rPr>
              <a:t> mà mẹ yêu cầu </a:t>
            </a:r>
            <a:r>
              <a:rPr lang="vi-VN" sz="3200" dirty="0" smtClean="0">
                <a:solidFill>
                  <a:srgbClr val="000000"/>
                </a:solidFill>
                <a:latin typeface="Times New Roman" panose="02020603050405020304" pitchFamily="18" charset="0"/>
                <a:cs typeface="Times New Roman" panose="02020603050405020304" pitchFamily="18" charset="0"/>
              </a:rPr>
              <a:t>không</a:t>
            </a:r>
            <a:r>
              <a:rPr lang="en-US" sz="3200" dirty="0">
                <a:solidFill>
                  <a:srgbClr val="000000"/>
                </a:solidFill>
                <a:latin typeface="Times New Roman" panose="02020603050405020304" pitchFamily="18" charset="0"/>
                <a:cs typeface="Times New Roman" panose="02020603050405020304" pitchFamily="18" charset="0"/>
              </a:rPr>
              <a:t>?</a:t>
            </a:r>
            <a:endParaRPr lang="vi-VN" sz="3200" dirty="0">
              <a:solidFill>
                <a:srgbClr val="000000"/>
              </a:solidFill>
              <a:latin typeface="Times New Roman" panose="02020603050405020304" pitchFamily="18" charset="0"/>
              <a:cs typeface="Times New Roman" panose="02020603050405020304" pitchFamily="18" charset="0"/>
            </a:endParaRPr>
          </a:p>
          <a:p>
            <a:pPr lvl="0" algn="just" defTabSz="342900"/>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CC0066"/>
                </a:solidFill>
                <a:latin typeface="Times New Roman" panose="02020603050405020304" pitchFamily="18" charset="0"/>
                <a:cs typeface="Times New Roman" panose="02020603050405020304" pitchFamily="18" charset="0"/>
              </a:rPr>
              <a:t>Nếu đúng </a:t>
            </a:r>
            <a:r>
              <a:rPr lang="vi-VN" sz="3200" dirty="0">
                <a:solidFill>
                  <a:srgbClr val="000000"/>
                </a:solidFill>
                <a:latin typeface="Times New Roman" panose="02020603050405020304" pitchFamily="18" charset="0"/>
                <a:cs typeface="Times New Roman" panose="02020603050405020304" pitchFamily="18" charset="0"/>
              </a:rPr>
              <a:t>thì </a:t>
            </a:r>
            <a:r>
              <a:rPr lang="vi-VN" sz="3200" b="1" dirty="0">
                <a:solidFill>
                  <a:srgbClr val="CC0066"/>
                </a:solidFill>
                <a:latin typeface="Times New Roman" panose="02020603050405020304" pitchFamily="18" charset="0"/>
                <a:cs typeface="Times New Roman" panose="02020603050405020304" pitchFamily="18" charset="0"/>
              </a:rPr>
              <a:t>ghi ra địa chỉ và kết thúc công việc</a:t>
            </a:r>
            <a:r>
              <a:rPr lang="en-US" sz="3200" dirty="0">
                <a:solidFill>
                  <a:srgbClr val="000000"/>
                </a:solidFill>
                <a:latin typeface="Times New Roman" panose="02020603050405020304" pitchFamily="18" charset="0"/>
                <a:cs typeface="Times New Roman" panose="02020603050405020304" pitchFamily="18" charset="0"/>
              </a:rPr>
              <a:t>.</a:t>
            </a:r>
            <a:endParaRPr lang="vi-VN" sz="3200" dirty="0">
              <a:solidFill>
                <a:srgbClr val="000000"/>
              </a:solidFill>
              <a:latin typeface="Times New Roman" panose="02020603050405020304" pitchFamily="18" charset="0"/>
              <a:cs typeface="Times New Roman" panose="02020603050405020304" pitchFamily="18" charset="0"/>
            </a:endParaRPr>
          </a:p>
          <a:p>
            <a:pPr lvl="0" algn="just" defTabSz="342900"/>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CC0066"/>
                </a:solidFill>
                <a:latin typeface="Times New Roman" panose="02020603050405020304" pitchFamily="18" charset="0"/>
                <a:cs typeface="Times New Roman" panose="02020603050405020304" pitchFamily="18" charset="0"/>
              </a:rPr>
              <a:t>Nếu không đúng </a:t>
            </a:r>
            <a:r>
              <a:rPr lang="vi-VN" sz="3200" dirty="0">
                <a:solidFill>
                  <a:srgbClr val="000000"/>
                </a:solidFill>
                <a:latin typeface="Times New Roman" panose="02020603050405020304" pitchFamily="18" charset="0"/>
                <a:cs typeface="Times New Roman" panose="02020603050405020304" pitchFamily="18" charset="0"/>
              </a:rPr>
              <a:t>thì </a:t>
            </a:r>
            <a:r>
              <a:rPr lang="vi-VN" sz="3200" b="1" dirty="0">
                <a:solidFill>
                  <a:srgbClr val="CC0066"/>
                </a:solidFill>
                <a:latin typeface="Times New Roman" panose="02020603050405020304" pitchFamily="18" charset="0"/>
                <a:cs typeface="Times New Roman" panose="02020603050405020304" pitchFamily="18" charset="0"/>
              </a:rPr>
              <a:t>chuyển đến họ tên khách hàng tiếp theo</a:t>
            </a:r>
            <a:r>
              <a:rPr lang="vi-VN" sz="3200" dirty="0">
                <a:solidFill>
                  <a:srgbClr val="000000"/>
                </a:solidFill>
                <a:latin typeface="Times New Roman" panose="02020603050405020304" pitchFamily="18" charset="0"/>
                <a:cs typeface="Times New Roman" panose="02020603050405020304" pitchFamily="18" charset="0"/>
              </a:rPr>
              <a:t>. </a:t>
            </a:r>
          </a:p>
          <a:p>
            <a:pPr lvl="0" algn="just" defTabSz="342900"/>
            <a:r>
              <a:rPr lang="vi-VN" sz="3200" dirty="0">
                <a:solidFill>
                  <a:srgbClr val="000000"/>
                </a:solidFill>
                <a:latin typeface="Times New Roman" panose="02020603050405020304" pitchFamily="18" charset="0"/>
                <a:cs typeface="Times New Roman" panose="02020603050405020304" pitchFamily="18" charset="0"/>
              </a:rPr>
              <a:t>- Nếu tìm </a:t>
            </a:r>
            <a:r>
              <a:rPr lang="vi-VN" sz="3200" b="1" dirty="0">
                <a:solidFill>
                  <a:srgbClr val="CC0066"/>
                </a:solidFill>
                <a:latin typeface="Times New Roman" panose="02020603050405020304" pitchFamily="18" charset="0"/>
                <a:cs typeface="Times New Roman" panose="02020603050405020304" pitchFamily="18" charset="0"/>
              </a:rPr>
              <a:t>hết danh sách </a:t>
            </a:r>
            <a:r>
              <a:rPr lang="vi-VN" sz="3200" dirty="0">
                <a:solidFill>
                  <a:srgbClr val="000000"/>
                </a:solidFill>
                <a:latin typeface="Times New Roman" panose="02020603050405020304" pitchFamily="18" charset="0"/>
                <a:cs typeface="Times New Roman" panose="02020603050405020304" pitchFamily="18" charset="0"/>
              </a:rPr>
              <a:t>mà </a:t>
            </a:r>
            <a:r>
              <a:rPr lang="vi-VN" sz="3200" b="1" dirty="0">
                <a:solidFill>
                  <a:srgbClr val="CC0066"/>
                </a:solidFill>
                <a:latin typeface="Times New Roman" panose="02020603050405020304" pitchFamily="18" charset="0"/>
                <a:cs typeface="Times New Roman" panose="02020603050405020304" pitchFamily="18" charset="0"/>
              </a:rPr>
              <a:t>vẫn không thấy </a:t>
            </a:r>
            <a:r>
              <a:rPr lang="vi-VN" sz="3200" dirty="0">
                <a:solidFill>
                  <a:srgbClr val="000000"/>
                </a:solidFill>
                <a:latin typeface="Times New Roman" panose="02020603050405020304" pitchFamily="18" charset="0"/>
                <a:cs typeface="Times New Roman" panose="02020603050405020304" pitchFamily="18" charset="0"/>
              </a:rPr>
              <a:t>thì </a:t>
            </a:r>
            <a:r>
              <a:rPr lang="vi-VN" sz="3200" b="1" dirty="0">
                <a:solidFill>
                  <a:srgbClr val="CC0066"/>
                </a:solidFill>
                <a:latin typeface="Times New Roman" panose="02020603050405020304" pitchFamily="18" charset="0"/>
                <a:cs typeface="Times New Roman" panose="02020603050405020304" pitchFamily="18" charset="0"/>
              </a:rPr>
              <a:t>thông báo là không tìm thấy và kết thúc. </a:t>
            </a:r>
          </a:p>
          <a:p>
            <a:pPr lvl="0" algn="just" defTabSz="342900"/>
            <a:r>
              <a:rPr lang="en-US" sz="3200" dirty="0">
                <a:solidFill>
                  <a:srgbClr val="000000"/>
                </a:solidFill>
                <a:latin typeface="Times New Roman" panose="02020603050405020304" pitchFamily="18" charset="0"/>
                <a:cs typeface="Times New Roman" panose="02020603050405020304" pitchFamily="18" charset="0"/>
              </a:rPr>
              <a:t>*</a:t>
            </a:r>
            <a:r>
              <a:rPr lang="vi-VN" sz="3200" dirty="0">
                <a:solidFill>
                  <a:srgbClr val="000000"/>
                </a:solidFill>
                <a:latin typeface="Times New Roman" panose="02020603050405020304" pitchFamily="18" charset="0"/>
                <a:cs typeface="Times New Roman" panose="02020603050405020304" pitchFamily="18" charset="0"/>
              </a:rPr>
              <a:t>Như vậy, chừng nào chưa tìm thấy và chưa tìm hết thì còn tìm tiếp. </a:t>
            </a:r>
          </a:p>
          <a:p>
            <a:pPr lvl="0" algn="just" defTabSz="342900"/>
            <a:r>
              <a:rPr lang="vi-VN" sz="3200" dirty="0">
                <a:solidFill>
                  <a:srgbClr val="000000"/>
                </a:solidFill>
              </a:rPr>
              <a:t>→ </a:t>
            </a:r>
            <a:r>
              <a:rPr lang="vi-VN" sz="3200" b="1" dirty="0">
                <a:solidFill>
                  <a:srgbClr val="663300"/>
                </a:solidFill>
                <a:latin typeface="Times New Roman" panose="02020603050405020304" pitchFamily="18" charset="0"/>
                <a:cs typeface="Times New Roman" panose="02020603050405020304" pitchFamily="18" charset="0"/>
              </a:rPr>
              <a:t>Đây chính là cấu trúc lặp</a:t>
            </a:r>
            <a:r>
              <a:rPr lang="vi-VN" sz="3200" dirty="0">
                <a:solidFill>
                  <a:srgbClr val="000000"/>
                </a:solidFill>
                <a:latin typeface="Times New Roman" panose="02020603050405020304" pitchFamily="18" charset="0"/>
                <a:cs typeface="Times New Roman" panose="02020603050405020304" pitchFamily="18" charset="0"/>
              </a:rPr>
              <a:t>.</a:t>
            </a:r>
          </a:p>
          <a:p>
            <a:pPr lvl="0" algn="just" defTabSz="342900"/>
            <a:r>
              <a:rPr lang="vi-VN" sz="3200" b="1" dirty="0">
                <a:solidFill>
                  <a:srgbClr val="000000"/>
                </a:solidFill>
                <a:latin typeface="Times New Roman" panose="02020603050405020304" pitchFamily="18" charset="0"/>
                <a:cs typeface="Times New Roman" panose="02020603050405020304" pitchFamily="18" charset="0"/>
              </a:rPr>
              <a:t>Hai điều kiện </a:t>
            </a:r>
            <a:r>
              <a:rPr lang="vi-VN" sz="3200" dirty="0">
                <a:solidFill>
                  <a:srgbClr val="000000"/>
                </a:solidFill>
                <a:latin typeface="Times New Roman" panose="02020603050405020304" pitchFamily="18" charset="0"/>
                <a:cs typeface="Times New Roman" panose="02020603050405020304" pitchFamily="18" charset="0"/>
              </a:rPr>
              <a:t>cần kiểm tra để dừng vòng lặp là:</a:t>
            </a:r>
          </a:p>
          <a:p>
            <a:pPr lvl="0" algn="just" defTabSz="342900"/>
            <a:r>
              <a:rPr lang="vi-VN" sz="3200" b="1" dirty="0">
                <a:solidFill>
                  <a:srgbClr val="0070C0"/>
                </a:solidFill>
                <a:latin typeface="Times New Roman" panose="02020603050405020304" pitchFamily="18" charset="0"/>
                <a:cs typeface="Times New Roman" panose="02020603050405020304" pitchFamily="18" charset="0"/>
              </a:rPr>
              <a:t>• Điều kiện thứ nhất: </a:t>
            </a:r>
            <a:r>
              <a:rPr lang="vi-VN" sz="3200" dirty="0">
                <a:latin typeface="Times New Roman" panose="02020603050405020304" pitchFamily="18" charset="0"/>
                <a:cs typeface="Times New Roman" panose="02020603050405020304" pitchFamily="18" charset="0"/>
              </a:rPr>
              <a:t>kiểm tra họ tên khách hàng có đúng là họ tên cần tìm không. </a:t>
            </a:r>
          </a:p>
          <a:p>
            <a:pPr lvl="0" algn="just" defTabSz="342900"/>
            <a:r>
              <a:rPr lang="vi-VN" sz="3200" b="1" dirty="0">
                <a:solidFill>
                  <a:srgbClr val="0070C0"/>
                </a:solidFill>
                <a:latin typeface="Times New Roman" panose="02020603050405020304" pitchFamily="18" charset="0"/>
                <a:cs typeface="Times New Roman" panose="02020603050405020304" pitchFamily="18" charset="0"/>
              </a:rPr>
              <a:t>• Điều kiện thứ hai: </a:t>
            </a:r>
            <a:r>
              <a:rPr lang="vi-VN" sz="3200" dirty="0">
                <a:latin typeface="Times New Roman" panose="02020603050405020304" pitchFamily="18" charset="0"/>
                <a:cs typeface="Times New Roman" panose="02020603050405020304" pitchFamily="18" charset="0"/>
              </a:rPr>
              <a:t>kiểm tra đã hết danh sách chưa.</a:t>
            </a:r>
          </a:p>
        </p:txBody>
      </p:sp>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2"/>
          <a:stretch>
            <a:fillRect/>
          </a:stretch>
        </p:blipFill>
        <p:spPr>
          <a:xfrm>
            <a:off x="6019800" y="17145"/>
            <a:ext cx="744141" cy="741693"/>
          </a:xfrm>
          <a:prstGeom prst="rect">
            <a:avLst/>
          </a:prstGeom>
        </p:spPr>
      </p:pic>
      <p:sp>
        <p:nvSpPr>
          <p:cNvPr id="7" name="TextBox 6">
            <a:extLst>
              <a:ext uri="{FF2B5EF4-FFF2-40B4-BE49-F238E27FC236}">
                <a16:creationId xmlns:a16="http://schemas.microsoft.com/office/drawing/2014/main" id="{1DF4F0CD-215B-DDB0-F364-9E8AA0AD7908}"/>
              </a:ext>
            </a:extLst>
          </p:cNvPr>
          <p:cNvSpPr txBox="1">
            <a:spLocks noChangeArrowheads="1"/>
          </p:cNvSpPr>
          <p:nvPr/>
        </p:nvSpPr>
        <p:spPr bwMode="auto">
          <a:xfrm>
            <a:off x="228600" y="99363"/>
            <a:ext cx="56388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Thuật toán tìm kiếm tuần tự.</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016906"/>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E2A2FD-2C5B-84EF-AEF5-E37D570152E9}"/>
              </a:ext>
            </a:extLst>
          </p:cNvPr>
          <p:cNvPicPr>
            <a:picLocks noChangeAspect="1"/>
          </p:cNvPicPr>
          <p:nvPr/>
        </p:nvPicPr>
        <p:blipFill rotWithShape="1">
          <a:blip r:embed="rId3"/>
          <a:srcRect l="1671" r="1377"/>
          <a:stretch/>
        </p:blipFill>
        <p:spPr>
          <a:xfrm>
            <a:off x="76200" y="76200"/>
            <a:ext cx="12115800" cy="6781800"/>
          </a:xfrm>
          <a:prstGeom prst="rect">
            <a:avLst/>
          </a:prstGeom>
        </p:spPr>
      </p:pic>
    </p:spTree>
    <p:extLst>
      <p:ext uri="{BB962C8B-B14F-4D97-AF65-F5344CB8AC3E}">
        <p14:creationId xmlns:p14="http://schemas.microsoft.com/office/powerpoint/2010/main" val="499987867"/>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91CC6-C3EE-C787-22E2-D1564E0E2763}"/>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DBC5960-35CA-8377-FDB6-D11CB5F984C9}"/>
              </a:ext>
            </a:extLst>
          </p:cNvPr>
          <p:cNvGraphicFramePr>
            <a:graphicFrameLocks noGrp="1"/>
          </p:cNvGraphicFramePr>
          <p:nvPr>
            <p:extLst>
              <p:ext uri="{D42A27DB-BD31-4B8C-83A1-F6EECF244321}">
                <p14:modId xmlns:p14="http://schemas.microsoft.com/office/powerpoint/2010/main" val="3679529573"/>
              </p:ext>
            </p:extLst>
          </p:nvPr>
        </p:nvGraphicFramePr>
        <p:xfrm>
          <a:off x="304800" y="536193"/>
          <a:ext cx="11582401" cy="6281520"/>
        </p:xfrm>
        <a:graphic>
          <a:graphicData uri="http://schemas.openxmlformats.org/drawingml/2006/table">
            <a:tbl>
              <a:tblPr firstRow="1" bandRow="1">
                <a:tableStyleId>{F5AB1C69-6EDB-4FF4-983F-18BD219EF322}</a:tableStyleId>
              </a:tblPr>
              <a:tblGrid>
                <a:gridCol w="762000">
                  <a:extLst>
                    <a:ext uri="{9D8B030D-6E8A-4147-A177-3AD203B41FA5}">
                      <a16:colId xmlns:a16="http://schemas.microsoft.com/office/drawing/2014/main" val="3545783223"/>
                    </a:ext>
                  </a:extLst>
                </a:gridCol>
                <a:gridCol w="2133600">
                  <a:extLst>
                    <a:ext uri="{9D8B030D-6E8A-4147-A177-3AD203B41FA5}">
                      <a16:colId xmlns:a16="http://schemas.microsoft.com/office/drawing/2014/main" val="101457814"/>
                    </a:ext>
                  </a:extLst>
                </a:gridCol>
                <a:gridCol w="3124200">
                  <a:extLst>
                    <a:ext uri="{9D8B030D-6E8A-4147-A177-3AD203B41FA5}">
                      <a16:colId xmlns:a16="http://schemas.microsoft.com/office/drawing/2014/main" val="1164370868"/>
                    </a:ext>
                  </a:extLst>
                </a:gridCol>
                <a:gridCol w="2819400">
                  <a:extLst>
                    <a:ext uri="{9D8B030D-6E8A-4147-A177-3AD203B41FA5}">
                      <a16:colId xmlns:a16="http://schemas.microsoft.com/office/drawing/2014/main" val="2794231334"/>
                    </a:ext>
                  </a:extLst>
                </a:gridCol>
                <a:gridCol w="2743201">
                  <a:extLst>
                    <a:ext uri="{9D8B030D-6E8A-4147-A177-3AD203B41FA5}">
                      <a16:colId xmlns:a16="http://schemas.microsoft.com/office/drawing/2014/main" val="2555447101"/>
                    </a:ext>
                  </a:extLst>
                </a:gridCol>
              </a:tblGrid>
              <a:tr h="370840">
                <a:tc gridSpan="5">
                  <a:txBody>
                    <a:bodyPr/>
                    <a:lstStyle/>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800">
                        <a:latin typeface="Times New Roman" panose="02020603050405020304" pitchFamily="18" charset="0"/>
                        <a:cs typeface="Times New Roman" panose="02020603050405020304" pitchFamily="18"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800">
                        <a:latin typeface="Times New Roman" panose="02020603050405020304" pitchFamily="18" charset="0"/>
                        <a:cs typeface="Times New Roman" panose="02020603050405020304" pitchFamily="18"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800">
                        <a:latin typeface="Times New Roman" panose="02020603050405020304" pitchFamily="18" charset="0"/>
                        <a:cs typeface="Times New Roman" panose="02020603050405020304" pitchFamily="18"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800">
                        <a:latin typeface="Times New Roman" panose="02020603050405020304" pitchFamily="18" charset="0"/>
                        <a:cs typeface="Times New Roman" panose="02020603050405020304" pitchFamily="18"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6732275"/>
                  </a:ext>
                </a:extLst>
              </a:tr>
              <a:tr h="370840">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Lần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lặp</a:t>
                      </a:r>
                      <a:endParaRPr lang="en-US" sz="2800" dirty="0">
                        <a:solidFill>
                          <a:srgbClr val="FF0000"/>
                        </a:solidFill>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Tên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hàng</a:t>
                      </a:r>
                      <a:endParaRPr lang="en-US" sz="2800" dirty="0">
                        <a:solidFill>
                          <a:srgbClr val="FF0000"/>
                        </a:solidFill>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đúng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tìm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đúng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Địa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chỉ</a:t>
                      </a:r>
                      <a:endParaRPr lang="en-US" sz="2800" dirty="0">
                        <a:solidFill>
                          <a:srgbClr val="FF0000"/>
                        </a:solidFill>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8934361"/>
                  </a:ext>
                </a:extLst>
              </a:tr>
              <a:tr h="370840">
                <a:tc>
                  <a:txBody>
                    <a:bodyPr/>
                    <a:lstStyle/>
                    <a:p>
                      <a:pPr algn="ctr"/>
                      <a:r>
                        <a:rPr lang="en-US" sz="2800">
                          <a:latin typeface="Times New Roman" panose="02020603050405020304" pitchFamily="18" charset="0"/>
                          <a:cs typeface="Times New Roman" panose="02020603050405020304" pitchFamily="18" charset="0"/>
                        </a:rPr>
                        <a:t>1</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An</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Sai</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Times New Roman" panose="02020603050405020304" pitchFamily="18" charset="0"/>
                          <a:cs typeface="Times New Roman" panose="02020603050405020304" pitchFamily="18" charset="0"/>
                        </a:rPr>
                        <a:t>Sai</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dirty="0">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1387266"/>
                  </a:ext>
                </a:extLst>
              </a:tr>
              <a:tr h="370840">
                <a:tc>
                  <a:txBody>
                    <a:bodyPr/>
                    <a:lstStyle/>
                    <a:p>
                      <a:pPr algn="ctr"/>
                      <a:r>
                        <a:rPr lang="en-US" sz="2800">
                          <a:latin typeface="Times New Roman" panose="02020603050405020304" pitchFamily="18" charset="0"/>
                          <a:cs typeface="Times New Roman" panose="02020603050405020304" pitchFamily="18" charset="0"/>
                        </a:rPr>
                        <a:t>2</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Trần Bình</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Times New Roman" panose="02020603050405020304" pitchFamily="18" charset="0"/>
                          <a:cs typeface="Times New Roman" panose="02020603050405020304" pitchFamily="18" charset="0"/>
                        </a:rPr>
                        <a:t>Sai</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Times New Roman" panose="02020603050405020304" pitchFamily="18" charset="0"/>
                          <a:cs typeface="Times New Roman" panose="02020603050405020304" pitchFamily="18" charset="0"/>
                        </a:rPr>
                        <a:t>Sai</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dirty="0">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0933131"/>
                  </a:ext>
                </a:extLst>
              </a:tr>
              <a:tr h="370840">
                <a:tc>
                  <a:txBody>
                    <a:bodyPr/>
                    <a:lstStyle/>
                    <a:p>
                      <a:pPr algn="ctr"/>
                      <a:r>
                        <a:rPr lang="en-US" sz="2800">
                          <a:latin typeface="Times New Roman" panose="02020603050405020304" pitchFamily="18" charset="0"/>
                          <a:cs typeface="Times New Roman" panose="02020603050405020304" pitchFamily="18" charset="0"/>
                        </a:rPr>
                        <a:t>3</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Hoàng Mai</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Times New Roman" panose="02020603050405020304" pitchFamily="18" charset="0"/>
                          <a:cs typeface="Times New Roman" panose="02020603050405020304" pitchFamily="18" charset="0"/>
                        </a:rPr>
                        <a:t>Sai</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Times New Roman" panose="02020603050405020304" pitchFamily="18" charset="0"/>
                          <a:cs typeface="Times New Roman" panose="02020603050405020304" pitchFamily="18" charset="0"/>
                        </a:rPr>
                        <a:t>Sai</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4027254"/>
                  </a:ext>
                </a:extLst>
              </a:tr>
              <a:tr h="370840">
                <a:tc>
                  <a:txBody>
                    <a:bodyPr/>
                    <a:lstStyle/>
                    <a:p>
                      <a:pPr algn="ctr"/>
                      <a:r>
                        <a:rPr lang="en-US" sz="2800">
                          <a:latin typeface="Times New Roman" panose="02020603050405020304" pitchFamily="18" charset="0"/>
                          <a:cs typeface="Times New Roman" panose="02020603050405020304" pitchFamily="18" charset="0"/>
                        </a:rPr>
                        <a:t>4</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Thanh Trúc</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Đúng</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a:latin typeface="Times New Roman" panose="02020603050405020304" pitchFamily="18" charset="0"/>
                          <a:cs typeface="Times New Roman" panose="02020603050405020304" pitchFamily="18" charset="0"/>
                        </a:rPr>
                        <a:t>Xóm 2, Lục Xuân, Hoà Hưng.</a:t>
                      </a:r>
                    </a:p>
                  </a:txBody>
                  <a:tcPr marL="72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0749626"/>
                  </a:ext>
                </a:extLst>
              </a:tr>
              <a:tr h="370840">
                <a:tc>
                  <a:txBody>
                    <a:bodyPr/>
                    <a:lstStyle/>
                    <a:p>
                      <a:pPr algn="ctr"/>
                      <a:r>
                        <a:rPr lang="en-US" sz="2800">
                          <a:latin typeface="Times New Roman" panose="02020603050405020304" pitchFamily="18" charset="0"/>
                          <a:cs typeface="Times New Roman" panose="02020603050405020304" pitchFamily="18" charset="0"/>
                        </a:rPr>
                        <a:t>5</a:t>
                      </a: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a:t>
                      </a:r>
                      <a:endParaRPr lang="en-US" sz="2800" dirty="0">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marL="36000" marR="36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5275718"/>
                  </a:ext>
                </a:extLst>
              </a:tr>
            </a:tbl>
          </a:graphicData>
        </a:graphic>
      </p:graphicFrame>
      <p:pic>
        <p:nvPicPr>
          <p:cNvPr id="3" name="Picture 2">
            <a:extLst>
              <a:ext uri="{FF2B5EF4-FFF2-40B4-BE49-F238E27FC236}">
                <a16:creationId xmlns:a16="http://schemas.microsoft.com/office/drawing/2014/main" id="{3CF16F1D-E8D5-E4CC-003C-1277292F250C}"/>
              </a:ext>
            </a:extLst>
          </p:cNvPr>
          <p:cNvPicPr>
            <a:picLocks noChangeAspect="1"/>
          </p:cNvPicPr>
          <p:nvPr/>
        </p:nvPicPr>
        <p:blipFill rotWithShape="1">
          <a:blip r:embed="rId3"/>
          <a:srcRect l="2437" t="14959" r="2655" b="34099"/>
          <a:stretch/>
        </p:blipFill>
        <p:spPr>
          <a:xfrm>
            <a:off x="0" y="-152400"/>
            <a:ext cx="12192000" cy="3200400"/>
          </a:xfrm>
          <a:prstGeom prst="rect">
            <a:avLst/>
          </a:prstGeom>
        </p:spPr>
      </p:pic>
      <p:sp>
        <p:nvSpPr>
          <p:cNvPr id="8" name="Rectangle 7">
            <a:extLst>
              <a:ext uri="{FF2B5EF4-FFF2-40B4-BE49-F238E27FC236}">
                <a16:creationId xmlns:a16="http://schemas.microsoft.com/office/drawing/2014/main" id="{B4D8EC82-9083-A78D-2954-A72A72D1E113}"/>
              </a:ext>
            </a:extLst>
          </p:cNvPr>
          <p:cNvSpPr/>
          <p:nvPr/>
        </p:nvSpPr>
        <p:spPr>
          <a:xfrm>
            <a:off x="3276600" y="4114800"/>
            <a:ext cx="29718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898EEB15-6B06-6DAF-C3B3-9376BFA222DE}"/>
              </a:ext>
            </a:extLst>
          </p:cNvPr>
          <p:cNvSpPr/>
          <p:nvPr/>
        </p:nvSpPr>
        <p:spPr>
          <a:xfrm>
            <a:off x="6400800" y="4114800"/>
            <a:ext cx="26670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89F339F6-968C-3B82-1FFB-10EEC85528D3}"/>
              </a:ext>
            </a:extLst>
          </p:cNvPr>
          <p:cNvSpPr/>
          <p:nvPr/>
        </p:nvSpPr>
        <p:spPr>
          <a:xfrm>
            <a:off x="3429000" y="4648200"/>
            <a:ext cx="26670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endParaRPr lang="en-US" sz="3200">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65A34E8-AF43-C43E-7289-BA023823BA69}"/>
              </a:ext>
            </a:extLst>
          </p:cNvPr>
          <p:cNvSpPr/>
          <p:nvPr/>
        </p:nvSpPr>
        <p:spPr>
          <a:xfrm>
            <a:off x="6400800" y="4648200"/>
            <a:ext cx="26670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endParaRPr lang="en-US" sz="3200">
              <a:solidFill>
                <a:srgbClr val="FF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EB7BA066-07C4-03B5-0700-053780FF4A9F}"/>
              </a:ext>
            </a:extLst>
          </p:cNvPr>
          <p:cNvSpPr/>
          <p:nvPr/>
        </p:nvSpPr>
        <p:spPr>
          <a:xfrm>
            <a:off x="3429000" y="5105400"/>
            <a:ext cx="26670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endParaRPr lang="en-US" sz="3200">
              <a:solidFill>
                <a:srgbClr val="FF00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447D5C92-4559-4B15-EEA3-7801A7790301}"/>
              </a:ext>
            </a:extLst>
          </p:cNvPr>
          <p:cNvSpPr/>
          <p:nvPr/>
        </p:nvSpPr>
        <p:spPr>
          <a:xfrm>
            <a:off x="6400800" y="5105400"/>
            <a:ext cx="26670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endParaRPr lang="en-US" sz="3200">
              <a:solidFill>
                <a:srgbClr val="FF0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26863353-A472-F996-9A61-16132364FFEC}"/>
              </a:ext>
            </a:extLst>
          </p:cNvPr>
          <p:cNvSpPr/>
          <p:nvPr/>
        </p:nvSpPr>
        <p:spPr>
          <a:xfrm>
            <a:off x="3429000" y="5562599"/>
            <a:ext cx="2667000" cy="7260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endParaRPr lang="en-US" sz="3200">
              <a:solidFill>
                <a:srgbClr val="FF0000"/>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02C1EF93-4EAE-1A7E-9F63-06F200B77232}"/>
              </a:ext>
            </a:extLst>
          </p:cNvPr>
          <p:cNvSpPr/>
          <p:nvPr/>
        </p:nvSpPr>
        <p:spPr>
          <a:xfrm>
            <a:off x="9220200" y="5562598"/>
            <a:ext cx="2667000" cy="7620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lstStyle/>
          <a:p>
            <a:pPr algn="ct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679031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11"/>
                                        </p:tgtEl>
                                        <p:attrNameLst>
                                          <p:attrName>ppt_w</p:attrName>
                                        </p:attrNameLst>
                                      </p:cBhvr>
                                      <p:tavLst>
                                        <p:tav tm="0">
                                          <p:val>
                                            <p:strVal val="ppt_w"/>
                                          </p:val>
                                        </p:tav>
                                        <p:tav tm="100000">
                                          <p:val>
                                            <p:fltVal val="0"/>
                                          </p:val>
                                        </p:tav>
                                      </p:tavLst>
                                    </p:anim>
                                    <p:anim calcmode="lin" valueType="num">
                                      <p:cBhvr>
                                        <p:cTn id="28" dur="500"/>
                                        <p:tgtEl>
                                          <p:spTgt spid="11"/>
                                        </p:tgtEl>
                                        <p:attrNameLst>
                                          <p:attrName>ppt_h</p:attrName>
                                        </p:attrNameLst>
                                      </p:cBhvr>
                                      <p:tavLst>
                                        <p:tav tm="0">
                                          <p:val>
                                            <p:strVal val="ppt_h"/>
                                          </p:val>
                                        </p:tav>
                                        <p:tav tm="100000">
                                          <p:val>
                                            <p:fltVal val="0"/>
                                          </p:val>
                                        </p:tav>
                                      </p:tavLst>
                                    </p:anim>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12"/>
                                        </p:tgtEl>
                                        <p:attrNameLst>
                                          <p:attrName>ppt_w</p:attrName>
                                        </p:attrNameLst>
                                      </p:cBhvr>
                                      <p:tavLst>
                                        <p:tav tm="0">
                                          <p:val>
                                            <p:strVal val="ppt_w"/>
                                          </p:val>
                                        </p:tav>
                                        <p:tav tm="100000">
                                          <p:val>
                                            <p:fltVal val="0"/>
                                          </p:val>
                                        </p:tav>
                                      </p:tavLst>
                                    </p:anim>
                                    <p:anim calcmode="lin" valueType="num">
                                      <p:cBhvr>
                                        <p:cTn id="35" dur="500"/>
                                        <p:tgtEl>
                                          <p:spTgt spid="12"/>
                                        </p:tgtEl>
                                        <p:attrNameLst>
                                          <p:attrName>ppt_h</p:attrName>
                                        </p:attrNameLst>
                                      </p:cBhvr>
                                      <p:tavLst>
                                        <p:tav tm="0">
                                          <p:val>
                                            <p:strVal val="ppt_h"/>
                                          </p:val>
                                        </p:tav>
                                        <p:tav tm="100000">
                                          <p:val>
                                            <p:fltVal val="0"/>
                                          </p:val>
                                        </p:tav>
                                      </p:tavLst>
                                    </p:anim>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13"/>
                                        </p:tgtEl>
                                        <p:attrNameLst>
                                          <p:attrName>ppt_w</p:attrName>
                                        </p:attrNameLst>
                                      </p:cBhvr>
                                      <p:tavLst>
                                        <p:tav tm="0">
                                          <p:val>
                                            <p:strVal val="ppt_w"/>
                                          </p:val>
                                        </p:tav>
                                        <p:tav tm="100000">
                                          <p:val>
                                            <p:fltVal val="0"/>
                                          </p:val>
                                        </p:tav>
                                      </p:tavLst>
                                    </p:anim>
                                    <p:anim calcmode="lin" valueType="num">
                                      <p:cBhvr>
                                        <p:cTn id="42" dur="500"/>
                                        <p:tgtEl>
                                          <p:spTgt spid="13"/>
                                        </p:tgtEl>
                                        <p:attrNameLst>
                                          <p:attrName>ppt_h</p:attrName>
                                        </p:attrNameLst>
                                      </p:cBhvr>
                                      <p:tavLst>
                                        <p:tav tm="0">
                                          <p:val>
                                            <p:strVal val="ppt_h"/>
                                          </p:val>
                                        </p:tav>
                                        <p:tav tm="100000">
                                          <p:val>
                                            <p:fltVal val="0"/>
                                          </p:val>
                                        </p:tav>
                                      </p:tavLst>
                                    </p:anim>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16"/>
                                        </p:tgtEl>
                                        <p:attrNameLst>
                                          <p:attrName>ppt_w</p:attrName>
                                        </p:attrNameLst>
                                      </p:cBhvr>
                                      <p:tavLst>
                                        <p:tav tm="0">
                                          <p:val>
                                            <p:strVal val="ppt_w"/>
                                          </p:val>
                                        </p:tav>
                                        <p:tav tm="100000">
                                          <p:val>
                                            <p:fltVal val="0"/>
                                          </p:val>
                                        </p:tav>
                                      </p:tavLst>
                                    </p:anim>
                                    <p:anim calcmode="lin" valueType="num">
                                      <p:cBhvr>
                                        <p:cTn id="49" dur="500"/>
                                        <p:tgtEl>
                                          <p:spTgt spid="16"/>
                                        </p:tgtEl>
                                        <p:attrNameLst>
                                          <p:attrName>ppt_h</p:attrName>
                                        </p:attrNameLst>
                                      </p:cBhvr>
                                      <p:tavLst>
                                        <p:tav tm="0">
                                          <p:val>
                                            <p:strVal val="ppt_h"/>
                                          </p:val>
                                        </p:tav>
                                        <p:tav tm="100000">
                                          <p:val>
                                            <p:fltVal val="0"/>
                                          </p:val>
                                        </p:tav>
                                      </p:tavLst>
                                    </p:anim>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18"/>
                                        </p:tgtEl>
                                        <p:attrNameLst>
                                          <p:attrName>ppt_w</p:attrName>
                                        </p:attrNameLst>
                                      </p:cBhvr>
                                      <p:tavLst>
                                        <p:tav tm="0">
                                          <p:val>
                                            <p:strVal val="ppt_w"/>
                                          </p:val>
                                        </p:tav>
                                        <p:tav tm="100000">
                                          <p:val>
                                            <p:fltVal val="0"/>
                                          </p:val>
                                        </p:tav>
                                      </p:tavLst>
                                    </p:anim>
                                    <p:anim calcmode="lin" valueType="num">
                                      <p:cBhvr>
                                        <p:cTn id="56" dur="500"/>
                                        <p:tgtEl>
                                          <p:spTgt spid="18"/>
                                        </p:tgtEl>
                                        <p:attrNameLst>
                                          <p:attrName>ppt_h</p:attrName>
                                        </p:attrNameLst>
                                      </p:cBhvr>
                                      <p:tavLst>
                                        <p:tav tm="0">
                                          <p:val>
                                            <p:strVal val="ppt_h"/>
                                          </p:val>
                                        </p:tav>
                                        <p:tav tm="100000">
                                          <p:val>
                                            <p:fltVal val="0"/>
                                          </p:val>
                                        </p:tav>
                                      </p:tavLst>
                                    </p:anim>
                                    <p:animEffect transition="out" filter="fade">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11" grpId="0" animBg="1"/>
      <p:bldP spid="12" grpId="0" animBg="1"/>
      <p:bldP spid="13" grpId="0" animBg="1"/>
      <p:bldP spid="16"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12516</TotalTime>
  <Words>2610</Words>
  <Application>Microsoft Office PowerPoint</Application>
  <PresentationFormat>Widescreen</PresentationFormat>
  <Paragraphs>314</Paragraphs>
  <Slides>41</Slides>
  <Notes>29</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41</vt:i4>
      </vt:variant>
    </vt:vector>
  </HeadingPairs>
  <TitlesOfParts>
    <vt:vector size="59" baseType="lpstr">
      <vt:lpstr>Arial</vt:lpstr>
      <vt:lpstr>Arial Unicode MS</vt:lpstr>
      <vt:lpstr>Calibri</vt:lpstr>
      <vt:lpstr>Calibri Light</vt:lpstr>
      <vt:lpstr>Times New Roman</vt:lpstr>
      <vt:lpstr>Wingdings</vt:lpstr>
      <vt:lpstr>27_MAU</vt:lpstr>
      <vt:lpstr>1_Default Design</vt:lpstr>
      <vt:lpstr>4_Default Design</vt:lpstr>
      <vt:lpstr>5_Default Design</vt:lpstr>
      <vt:lpstr>6_Default Design</vt:lpstr>
      <vt:lpstr>13_Custom Design</vt:lpstr>
      <vt:lpstr>14_Custom Design</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Vo Thi Suong</cp:lastModifiedBy>
  <cp:revision>721</cp:revision>
  <dcterms:created xsi:type="dcterms:W3CDTF">2018-08-20T15:06:27Z</dcterms:created>
  <dcterms:modified xsi:type="dcterms:W3CDTF">2024-08-24T08:28:59Z</dcterms:modified>
</cp:coreProperties>
</file>