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289" r:id="rId4"/>
    <p:sldMasterId id="2147484583" r:id="rId5"/>
    <p:sldMasterId id="2147484270" r:id="rId6"/>
    <p:sldMasterId id="2147484273" r:id="rId7"/>
    <p:sldMasterId id="2147484547" r:id="rId8"/>
    <p:sldMasterId id="2147484555" r:id="rId9"/>
    <p:sldMasterId id="2147484557" r:id="rId10"/>
    <p:sldMasterId id="2147484559" r:id="rId11"/>
    <p:sldMasterId id="2147484561" r:id="rId12"/>
  </p:sldMasterIdLst>
  <p:notesMasterIdLst>
    <p:notesMasterId r:id="rId55"/>
  </p:notesMasterIdLst>
  <p:handoutMasterIdLst>
    <p:handoutMasterId r:id="rId56"/>
  </p:handoutMasterIdLst>
  <p:sldIdLst>
    <p:sldId id="359" r:id="rId13"/>
    <p:sldId id="286" r:id="rId14"/>
    <p:sldId id="3266" r:id="rId15"/>
    <p:sldId id="3544" r:id="rId16"/>
    <p:sldId id="3241" r:id="rId17"/>
    <p:sldId id="3545" r:id="rId18"/>
    <p:sldId id="3634" r:id="rId19"/>
    <p:sldId id="3635" r:id="rId20"/>
    <p:sldId id="3636" r:id="rId21"/>
    <p:sldId id="3637" r:id="rId22"/>
    <p:sldId id="3611" r:id="rId23"/>
    <p:sldId id="3404" r:id="rId24"/>
    <p:sldId id="3619" r:id="rId25"/>
    <p:sldId id="3638" r:id="rId26"/>
    <p:sldId id="3639" r:id="rId27"/>
    <p:sldId id="3640" r:id="rId28"/>
    <p:sldId id="3246" r:id="rId29"/>
    <p:sldId id="3395" r:id="rId30"/>
    <p:sldId id="3620" r:id="rId31"/>
    <p:sldId id="3621" r:id="rId32"/>
    <p:sldId id="3622" r:id="rId33"/>
    <p:sldId id="3623" r:id="rId34"/>
    <p:sldId id="3624" r:id="rId35"/>
    <p:sldId id="3625" r:id="rId36"/>
    <p:sldId id="3626" r:id="rId37"/>
    <p:sldId id="3627" r:id="rId38"/>
    <p:sldId id="3628" r:id="rId39"/>
    <p:sldId id="3629" r:id="rId40"/>
    <p:sldId id="3630" r:id="rId41"/>
    <p:sldId id="3631" r:id="rId42"/>
    <p:sldId id="3632" r:id="rId43"/>
    <p:sldId id="3542" r:id="rId44"/>
    <p:sldId id="3633" r:id="rId45"/>
    <p:sldId id="3576" r:id="rId46"/>
    <p:sldId id="3595" r:id="rId47"/>
    <p:sldId id="3245" r:id="rId48"/>
    <p:sldId id="3557" r:id="rId49"/>
    <p:sldId id="3641" r:id="rId50"/>
    <p:sldId id="3643" r:id="rId51"/>
    <p:sldId id="3642" r:id="rId52"/>
    <p:sldId id="3335" r:id="rId53"/>
    <p:sldId id="550" r:id="rId54"/>
  </p:sldIdLst>
  <p:sldSz cx="12192000" cy="6858000"/>
  <p:notesSz cx="6858000" cy="9144000"/>
  <p:custDataLst>
    <p:tags r:id="rId5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1E705"/>
    <a:srgbClr val="FF0000"/>
    <a:srgbClr val="FFFFCC"/>
    <a:srgbClr val="FF9933"/>
    <a:srgbClr val="FF6699"/>
    <a:srgbClr val="FF7C80"/>
    <a:srgbClr val="660033"/>
    <a:srgbClr val="FF6600"/>
    <a:srgbClr val="CC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83610" autoAdjust="0"/>
  </p:normalViewPr>
  <p:slideViewPr>
    <p:cSldViewPr>
      <p:cViewPr varScale="1">
        <p:scale>
          <a:sx n="72" d="100"/>
          <a:sy n="72" d="100"/>
        </p:scale>
        <p:origin x="989" y="67"/>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ags" Target="tags/tag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15/08/2024</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9856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90564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7304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7192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309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3361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474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359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6781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793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59815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1566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4787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3231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585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107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3532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904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789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2011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104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38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8/15/2024</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206399691"/>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349235"/>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102829"/>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16959755"/>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003796"/>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hyperlink" Target="../User/My%20Documents/132%20-%20Bong%20dien%20dien%20-%20Phi%20Nhung.mp3" TargetMode="External"/><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wmf"/></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sp>
        <p:nvSpPr>
          <p:cNvPr id="4" name="Rectangle: Rounded Corners 3">
            <a:extLst>
              <a:ext uri="{FF2B5EF4-FFF2-40B4-BE49-F238E27FC236}">
                <a16:creationId xmlns:a16="http://schemas.microsoft.com/office/drawing/2014/main" id="{BED4565F-2C19-7DC9-64BB-162120EA7927}"/>
              </a:ext>
            </a:extLst>
          </p:cNvPr>
          <p:cNvSpPr/>
          <p:nvPr userDrawn="1"/>
        </p:nvSpPr>
        <p:spPr>
          <a:xfrm>
            <a:off x="1454150" y="138970"/>
            <a:ext cx="9296840" cy="103389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2800" b="1" baseline="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28 - </a:t>
            </a:r>
            <a:r>
              <a:rPr lang="en-US" sz="2800" b="1" dirty="0" err="1"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 THỰC HÀNH TỔNG HỢP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HOÀN THIỆN BÀI TRÌNH CHIẾU</a:t>
            </a:r>
          </a:p>
        </p:txBody>
      </p:sp>
    </p:spTree>
  </p:cSld>
  <p:clrMap bg1="lt1" tx1="dk1" bg2="lt2" tx2="dk2" accent1="accent1" accent2="accent2" accent3="accent3" accent4="accent4" accent5="accent5" accent6="accent6" hlink="hlink" folHlink="folHlink"/>
  <p:sldLayoutIdLst>
    <p:sldLayoutId id="2147484436" r:id="rId1"/>
    <p:sldLayoutId id="2147484442"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endParaRPr kumimoji="0" lang="vi-VN"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DỤNG</a:t>
            </a:r>
            <a:endParaRPr kumimoji="0" lang="vi-VN" sz="8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 name="WordArt 5">
            <a:extLst>
              <a:ext uri="{FF2B5EF4-FFF2-40B4-BE49-F238E27FC236}">
                <a16:creationId xmlns:a16="http://schemas.microsoft.com/office/drawing/2014/main" id="{56BA3C38-EF7F-7AE8-E116-5F4546AEE786}"/>
              </a:ext>
            </a:extLst>
          </p:cNvPr>
          <p:cNvSpPr>
            <a:spLocks noChangeArrowheads="1" noChangeShapeType="1" noTextEdit="1"/>
          </p:cNvSpPr>
          <p:nvPr userDrawn="1"/>
        </p:nvSpPr>
        <p:spPr bwMode="auto">
          <a:xfrm>
            <a:off x="1169987" y="620712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G</a:t>
            </a:r>
          </a:p>
        </p:txBody>
      </p:sp>
      <p:sp>
        <p:nvSpPr>
          <p:cNvPr id="3" name="AutoShape 10">
            <a:extLst>
              <a:ext uri="{FF2B5EF4-FFF2-40B4-BE49-F238E27FC236}">
                <a16:creationId xmlns:a16="http://schemas.microsoft.com/office/drawing/2014/main" id="{47D11404-C6F7-B80D-9CA6-2C013D968F93}"/>
              </a:ext>
            </a:extLst>
          </p:cNvPr>
          <p:cNvSpPr>
            <a:spLocks noChangeArrowheads="1"/>
          </p:cNvSpPr>
          <p:nvPr userDrawn="1"/>
        </p:nvSpPr>
        <p:spPr bwMode="auto">
          <a:xfrm>
            <a:off x="260350" y="6096000"/>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Oval 11">
            <a:extLst>
              <a:ext uri="{FF2B5EF4-FFF2-40B4-BE49-F238E27FC236}">
                <a16:creationId xmlns:a16="http://schemas.microsoft.com/office/drawing/2014/main" id="{E4C47E73-D2EA-AAE2-29FF-B90E67E93F3A}"/>
              </a:ext>
            </a:extLst>
          </p:cNvPr>
          <p:cNvSpPr>
            <a:spLocks noChangeArrowheads="1"/>
          </p:cNvSpPr>
          <p:nvPr userDrawn="1"/>
        </p:nvSpPr>
        <p:spPr bwMode="auto">
          <a:xfrm>
            <a:off x="433387" y="6227762"/>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3648"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4770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4830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7172325" y="4789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5964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7158037"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4902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6248400" y="4719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6421437" y="4849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5853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5984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6248400"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6421437"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4419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7772400" y="4427538"/>
            <a:ext cx="3962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5562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7772400" y="5575300"/>
            <a:ext cx="3962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808038" y="622299"/>
            <a:ext cx="10926762" cy="3586163"/>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311150" y="820737"/>
            <a:ext cx="374650" cy="2989263"/>
          </a:xfrm>
          <a:prstGeom prst="rect">
            <a:avLst/>
          </a:prstGeom>
        </p:spPr>
        <p:txBody>
          <a:bodyPr wrap="none" fromWordArt="1">
            <a:prstTxWarp prst="textPlain">
              <a:avLst>
                <a:gd name="adj" fmla="val 50000"/>
              </a:avLst>
            </a:prstTxWarp>
            <a:scene3d>
              <a:camera prst="isometricLeftDown"/>
              <a:lightRig rig="threePt" dir="t"/>
            </a:scene3d>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â</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u </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h</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ỏ</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1987309013"/>
      </p:ext>
    </p:extLst>
  </p:cSld>
  <p:clrMap bg1="lt1" tx1="dk1" bg2="lt2" tx2="dk2" accent1="accent1" accent2="accent2" accent3="accent3" accent4="accent4" accent5="accent5" accent6="accent6" hlink="hlink" folHlink="folHlink"/>
  <p:sldLayoutIdLst>
    <p:sldLayoutId id="2147484584"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2" r:id="rId1"/>
    <p:sldLayoutId id="2147484585"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dirty="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dirty="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dirty="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 name="Rectangle: Rounded Corners 5119">
            <a:extLst>
              <a:ext uri="{FF2B5EF4-FFF2-40B4-BE49-F238E27FC236}">
                <a16:creationId xmlns:a16="http://schemas.microsoft.com/office/drawing/2014/main" id="{E5130DA0-AEDD-DDB9-1CE5-D29A8B9941C4}"/>
              </a:ext>
            </a:extLst>
          </p:cNvPr>
          <p:cNvSpPr/>
          <p:nvPr userDrawn="1"/>
        </p:nvSpPr>
        <p:spPr>
          <a:xfrm>
            <a:off x="1454150" y="138970"/>
            <a:ext cx="9296840" cy="103389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 THỰC HÀNH TỔNG HỢP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HOÀN THIỆN BÀI TRÌNH CHIẾU</a:t>
            </a:r>
          </a:p>
        </p:txBody>
      </p:sp>
    </p:spTree>
  </p:cSld>
  <p:clrMap bg1="lt1" tx1="dk1" bg2="lt2" tx2="dk2" accent1="accent1" accent2="accent2" accent3="accent3" accent4="accent4" accent5="accent5" accent6="accent6" hlink="hlink" folHlink="folHlink"/>
  <p:sldLayoutIdLst>
    <p:sldLayoutId id="2147484448" r:id="rId1"/>
  </p:sldLayoutIdLst>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 name="TextBox 1">
            <a:extLst>
              <a:ext uri="{FF2B5EF4-FFF2-40B4-BE49-F238E27FC236}">
                <a16:creationId xmlns:a16="http://schemas.microsoft.com/office/drawing/2014/main" id="{67174F17-D0D7-DBF9-4C49-00E6B2CE2EE1}"/>
              </a:ext>
            </a:extLst>
          </p:cNvPr>
          <p:cNvSpPr txBox="1"/>
          <p:nvPr userDrawn="1"/>
        </p:nvSpPr>
        <p:spPr>
          <a:xfrm>
            <a:off x="2514600" y="457200"/>
            <a:ext cx="6956123" cy="130380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80"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fi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fif"/></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fif"/></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fif"/></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fif"/></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fif"/></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fif"/></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fif"/></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fif"/></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fif"/></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fif"/></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f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fif"/></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fif"/></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1.jfif"/></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1.jf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c/ForlangWorld" TargetMode="External"/><Relationship Id="rId2" Type="http://schemas.openxmlformats.org/officeDocument/2006/relationships/hyperlink" Target="https://forlangworld.blogspot.com/" TargetMode="External"/><Relationship Id="rId1" Type="http://schemas.openxmlformats.org/officeDocument/2006/relationships/slideLayout" Target="../slideLayouts/slideLayout2.xml"/><Relationship Id="rId4" Type="http://schemas.openxmlformats.org/officeDocument/2006/relationships/hyperlink" Target="https://www.facebook.com/emvuiemhoc"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457200" y="1587260"/>
            <a:ext cx="6477000" cy="4381575"/>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0"/>
              </a:spcBef>
              <a:spcAft>
                <a:spcPts val="0"/>
              </a:spcAft>
            </a:pP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Về</a:t>
            </a: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kiến</a:t>
            </a: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thức</a:t>
            </a:r>
            <a:r>
              <a:rPr lang="vi-VN" sz="40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endParaRPr lang="en-US" sz="4000"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lvl="0" algn="just" fontAlgn="base">
              <a:spcBef>
                <a:spcPts val="0"/>
              </a:spcBef>
              <a:spcAft>
                <a:spcPts val="0"/>
              </a:spcAft>
              <a:buClr>
                <a:srgbClr val="000000"/>
              </a:buClr>
              <a:buSzPts val="1200"/>
            </a:pPr>
            <a:r>
              <a:rPr lang="en-US" sz="4000" u="none" strike="noStrike" dirty="0">
                <a:solidFill>
                  <a:schemeClr val="accent6">
                    <a:lumMod val="50000"/>
                  </a:schemeClr>
                </a:solidFill>
                <a:effectLst/>
                <a:uFill>
                  <a:solidFill>
                    <a:srgbClr val="000000"/>
                  </a:solidFill>
                </a:uFill>
                <a:latin typeface="Times New Roman" panose="02020603050405020304" pitchFamily="18" charset="0"/>
                <a:ea typeface="Calibri" panose="020F0502020204030204" pitchFamily="34" charset="0"/>
              </a:rPr>
              <a:t>-</a:t>
            </a:r>
            <a:r>
              <a:rPr lang="vi-VN" sz="4000" u="none" strike="noStrike" dirty="0">
                <a:solidFill>
                  <a:schemeClr val="accent6">
                    <a:lumMod val="50000"/>
                  </a:schemeClr>
                </a:solidFill>
                <a:effectLst/>
                <a:uFill>
                  <a:solidFill>
                    <a:srgbClr val="000000"/>
                  </a:solidFill>
                </a:uFill>
                <a:latin typeface="Times New Roman" panose="02020603050405020304" pitchFamily="18" charset="0"/>
                <a:ea typeface="Calibri" panose="020F0502020204030204" pitchFamily="34" charset="0"/>
              </a:rPr>
              <a:t>Biết đưa hiệu ứng động vào bài trình chiếu và sử dụng hiệu ứng một cách hợp lí.</a:t>
            </a:r>
          </a:p>
          <a:p>
            <a:pPr lvl="0" algn="just" fontAlgn="base">
              <a:spcBef>
                <a:spcPts val="0"/>
              </a:spcBef>
              <a:spcAft>
                <a:spcPts val="0"/>
              </a:spcAft>
              <a:buClr>
                <a:srgbClr val="000000"/>
              </a:buClr>
              <a:buSzPts val="1200"/>
            </a:pPr>
            <a:r>
              <a:rPr lang="en-US" sz="4000" u="none" strike="noStrike" dirty="0">
                <a:solidFill>
                  <a:schemeClr val="accent6">
                    <a:lumMod val="50000"/>
                  </a:schemeClr>
                </a:solidFill>
                <a:effectLst/>
                <a:uFill>
                  <a:solidFill>
                    <a:srgbClr val="000000"/>
                  </a:solidFill>
                </a:uFill>
                <a:latin typeface="Times New Roman" panose="02020603050405020304" pitchFamily="18" charset="0"/>
                <a:ea typeface="Calibri" panose="020F0502020204030204" pitchFamily="34" charset="0"/>
              </a:rPr>
              <a:t>-</a:t>
            </a:r>
            <a:r>
              <a:rPr lang="vi-VN" sz="4000" u="none" strike="noStrike" dirty="0">
                <a:solidFill>
                  <a:schemeClr val="accent6">
                    <a:lumMod val="50000"/>
                  </a:schemeClr>
                </a:solidFill>
                <a:effectLst/>
                <a:uFill>
                  <a:solidFill>
                    <a:srgbClr val="000000"/>
                  </a:solidFill>
                </a:uFill>
                <a:latin typeface="Times New Roman" panose="02020603050405020304" pitchFamily="18" charset="0"/>
                <a:ea typeface="Calibri" panose="020F0502020204030204" pitchFamily="34" charset="0"/>
              </a:rPr>
              <a:t>Biết cách tổng hợp, sắp xếp các nội dung đã có thành một bài trình chiếu hoàn chỉnh.</a:t>
            </a:r>
          </a:p>
        </p:txBody>
      </p:sp>
      <p:pic>
        <p:nvPicPr>
          <p:cNvPr id="3" name="Picture 2">
            <a:extLst>
              <a:ext uri="{FF2B5EF4-FFF2-40B4-BE49-F238E27FC236}">
                <a16:creationId xmlns:a16="http://schemas.microsoft.com/office/drawing/2014/main" id="{E0889732-014E-36FE-B431-4BB521DCA40A}"/>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1295400"/>
            <a:ext cx="4592183" cy="4965297"/>
          </a:xfrm>
          <a:prstGeom prst="rect">
            <a:avLst/>
          </a:prstGeom>
        </p:spPr>
      </p:pic>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73265"/>
            <a:ext cx="4094584"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99384" y="1870061"/>
            <a:ext cx="7411616"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Hiệu ứng động</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851934409"/>
              </p:ext>
            </p:extLst>
          </p:nvPr>
        </p:nvGraphicFramePr>
        <p:xfrm>
          <a:off x="304800" y="2385840"/>
          <a:ext cx="11526416" cy="4045440"/>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795175101"/>
                    </a:ext>
                  </a:extLst>
                </a:gridCol>
                <a:gridCol w="74116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Tác dụng của hiệu ứng động cho bài trình chiếu?</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Tác dụng</a:t>
                      </a: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hiệu ứng động</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algn="just"/>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Sử dụng hiệu ứng động giúp cho bài trình chiếu trở nên sinh động và hấp dẫn hơn, thu hút sự chú ý của người xem và tạo hiệu quả tốt trong việc truyền đạt thông tin.</a:t>
                      </a:r>
                      <a:endPar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Hiệu ứng động nên được sử dụng một cách có chọn lọc để giúp tăng tính hiệu quả cho nội dung và tạo ấn tượng với người xem.</a:t>
                      </a:r>
                      <a:endParaRPr lang="en-US"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95352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3776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Hiệu ứng động:</a:t>
            </a:r>
          </a:p>
        </p:txBody>
      </p:sp>
      <p:sp>
        <p:nvSpPr>
          <p:cNvPr id="2" name="Rectangle 1">
            <a:extLst>
              <a:ext uri="{FF2B5EF4-FFF2-40B4-BE49-F238E27FC236}">
                <a16:creationId xmlns:a16="http://schemas.microsoft.com/office/drawing/2014/main" id="{A35B4172-2F0A-798B-3918-FFF4B6ACA42F}"/>
              </a:ext>
            </a:extLst>
          </p:cNvPr>
          <p:cNvSpPr/>
          <p:nvPr/>
        </p:nvSpPr>
        <p:spPr>
          <a:xfrm>
            <a:off x="4495800" y="2535036"/>
            <a:ext cx="7306513" cy="38657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6438260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590BA-A619-9806-5C2E-4080090B9D3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EA3BC24-34C4-519B-47F5-D33992F20206}"/>
              </a:ext>
            </a:extLst>
          </p:cNvPr>
          <p:cNvGraphicFramePr>
            <a:graphicFrameLocks noGrp="1"/>
          </p:cNvGraphicFramePr>
          <p:nvPr>
            <p:extLst>
              <p:ext uri="{D42A27DB-BD31-4B8C-83A1-F6EECF244321}">
                <p14:modId xmlns:p14="http://schemas.microsoft.com/office/powerpoint/2010/main" val="3253343350"/>
              </p:ext>
            </p:extLst>
          </p:nvPr>
        </p:nvGraphicFramePr>
        <p:xfrm>
          <a:off x="457200" y="91440"/>
          <a:ext cx="11277600" cy="6736080"/>
        </p:xfrm>
        <a:graphic>
          <a:graphicData uri="http://schemas.openxmlformats.org/drawingml/2006/table">
            <a:tbl>
              <a:tblPr firstRow="1" bandRow="1">
                <a:tableStyleId>{F5AB1C69-6EDB-4FF4-983F-18BD219EF322}</a:tableStyleId>
              </a:tblPr>
              <a:tblGrid>
                <a:gridCol w="4648200">
                  <a:extLst>
                    <a:ext uri="{9D8B030D-6E8A-4147-A177-3AD203B41FA5}">
                      <a16:colId xmlns:a16="http://schemas.microsoft.com/office/drawing/2014/main" val="2194673973"/>
                    </a:ext>
                  </a:extLst>
                </a:gridCol>
                <a:gridCol w="5393499">
                  <a:extLst>
                    <a:ext uri="{9D8B030D-6E8A-4147-A177-3AD203B41FA5}">
                      <a16:colId xmlns:a16="http://schemas.microsoft.com/office/drawing/2014/main" val="1829491896"/>
                    </a:ext>
                  </a:extLst>
                </a:gridCol>
                <a:gridCol w="1235901">
                  <a:extLst>
                    <a:ext uri="{9D8B030D-6E8A-4147-A177-3AD203B41FA5}">
                      <a16:colId xmlns:a16="http://schemas.microsoft.com/office/drawing/2014/main" val="3860283313"/>
                    </a:ext>
                  </a:extLst>
                </a:gridCol>
              </a:tblGrid>
              <a:tr h="370840">
                <a:tc gridSpan="3">
                  <a:txBody>
                    <a:bodyPr/>
                    <a:lstStyle/>
                    <a:p>
                      <a:pPr algn="ctr"/>
                      <a:r>
                        <a:rPr lang="en-US" sz="3200" b="0">
                          <a:solidFill>
                            <a:schemeClr val="tx1"/>
                          </a:solidFill>
                          <a:latin typeface="Times New Roman" panose="02020603050405020304" pitchFamily="18" charset="0"/>
                          <a:cs typeface="Times New Roman" panose="02020603050405020304" pitchFamily="18" charset="0"/>
                        </a:rPr>
                        <a:t>Ghép mỗi mục ở cột A với một mục ở cột B cho phù hợp.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06816"/>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Ghép: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682223"/>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1) Sử dụng hiệu ứng động trong bài trình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 gọi là hiệu ứng chuyển trang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1-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537244"/>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2) Hiệu ứng động trong bài trình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b) giúp cho việc trình chiếu trở nên sinh động và hấp dẫn hơn.</a:t>
                      </a: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2-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334922"/>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3) Hiệu ứng cho các trang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c) khi được thêm các hiệu ứng động.</a:t>
                      </a: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3-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685112"/>
                  </a:ext>
                </a:extLst>
              </a:tr>
              <a:tr h="370840">
                <a:tc>
                  <a:txBody>
                    <a:bodyPr/>
                    <a:lstStyle/>
                    <a:p>
                      <a:pPr algn="just"/>
                      <a:r>
                        <a:rPr lang="vi-VN" sz="3000" b="0">
                          <a:solidFill>
                            <a:schemeClr val="tx1"/>
                          </a:solidFill>
                          <a:latin typeface="Times New Roman" panose="02020603050405020304" pitchFamily="18" charset="0"/>
                          <a:cs typeface="Times New Roman" panose="02020603050405020304" pitchFamily="18" charset="0"/>
                        </a:rPr>
                        <a:t>4) Nội dung trên trang chiếu sẽ thu hút sự chú ý của người xem và tạo hiệu quả tốt hơn trong việc truyền đạt thông tin</a:t>
                      </a:r>
                      <a:endParaRPr lang="en-US" sz="30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d) là cách thức và thời điểm xuất hiện của các trang chiếu và các đối tượng trên trang chiếu.</a:t>
                      </a: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4-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436993"/>
                  </a:ext>
                </a:extLst>
              </a:tr>
            </a:tbl>
          </a:graphicData>
        </a:graphic>
      </p:graphicFrame>
      <p:sp>
        <p:nvSpPr>
          <p:cNvPr id="3" name="Rectangle 2">
            <a:extLst>
              <a:ext uri="{FF2B5EF4-FFF2-40B4-BE49-F238E27FC236}">
                <a16:creationId xmlns:a16="http://schemas.microsoft.com/office/drawing/2014/main" id="{C98A4B90-A068-BF10-7303-379E7BD2D889}"/>
              </a:ext>
            </a:extLst>
          </p:cNvPr>
          <p:cNvSpPr/>
          <p:nvPr/>
        </p:nvSpPr>
        <p:spPr>
          <a:xfrm>
            <a:off x="10972800" y="1378592"/>
            <a:ext cx="6858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FD6685F2-EE47-BF6C-D6C9-2F135A9381EE}"/>
              </a:ext>
            </a:extLst>
          </p:cNvPr>
          <p:cNvSpPr/>
          <p:nvPr/>
        </p:nvSpPr>
        <p:spPr>
          <a:xfrm>
            <a:off x="10957034" y="2514600"/>
            <a:ext cx="685800" cy="6438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EDE2E7B7-E58A-BE85-7D40-CEE68E261EA8}"/>
              </a:ext>
            </a:extLst>
          </p:cNvPr>
          <p:cNvSpPr/>
          <p:nvPr/>
        </p:nvSpPr>
        <p:spPr>
          <a:xfrm>
            <a:off x="10957034" y="3459480"/>
            <a:ext cx="6858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E0615444-B9E7-E93E-D4AC-E48AE425F9A8}"/>
              </a:ext>
            </a:extLst>
          </p:cNvPr>
          <p:cNvSpPr/>
          <p:nvPr/>
        </p:nvSpPr>
        <p:spPr>
          <a:xfrm>
            <a:off x="10957034" y="5175031"/>
            <a:ext cx="6858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721014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124200" y="2120265"/>
            <a:ext cx="5486400" cy="1384935"/>
          </a:xfrm>
          <a:prstGeom prst="roundRect">
            <a:avLst>
              <a:gd name="adj" fmla="val 50000"/>
            </a:avLst>
          </a:prstGeom>
          <a:solidFill>
            <a:srgbClr val="FFFF00"/>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2.</a:t>
            </a:r>
            <a:r>
              <a:rPr lang="vi-VN" sz="3200" b="1">
                <a:solidFill>
                  <a:srgbClr val="FF0000"/>
                </a:solidFill>
                <a:latin typeface="Times New Roman" panose="02020603050405020304" pitchFamily="18" charset="0"/>
                <a:cs typeface="Times New Roman" panose="02020603050405020304" pitchFamily="18" charset="0"/>
              </a:rPr>
              <a:t> Thực hành tổng hợp: Hoàn thiện bài trình chiếu.</a:t>
            </a:r>
          </a:p>
        </p:txBody>
      </p:sp>
      <p:pic>
        <p:nvPicPr>
          <p:cNvPr id="2" name="Picture 1">
            <a:extLst>
              <a:ext uri="{FF2B5EF4-FFF2-40B4-BE49-F238E27FC236}">
                <a16:creationId xmlns:a16="http://schemas.microsoft.com/office/drawing/2014/main" id="{9D598A57-32C7-7095-CAC6-1D73FC47E2BC}"/>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657601"/>
            <a:ext cx="3581400" cy="1724534"/>
          </a:xfrm>
          <a:prstGeom prst="rect">
            <a:avLst/>
          </a:prstGeom>
        </p:spPr>
      </p:pic>
    </p:spTree>
    <p:extLst>
      <p:ext uri="{BB962C8B-B14F-4D97-AF65-F5344CB8AC3E}">
        <p14:creationId xmlns:p14="http://schemas.microsoft.com/office/powerpoint/2010/main" val="834922624"/>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95BC-50B7-BCD4-0B05-04B1E248A9F6}"/>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997A352C-5934-5C7F-29C5-92C96E1EA0F8}"/>
              </a:ext>
            </a:extLst>
          </p:cNvPr>
          <p:cNvSpPr txBox="1">
            <a:spLocks noChangeArrowheads="1"/>
          </p:cNvSpPr>
          <p:nvPr/>
        </p:nvSpPr>
        <p:spPr bwMode="auto">
          <a:xfrm>
            <a:off x="430961" y="1981200"/>
            <a:ext cx="4369639" cy="351980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Nhiệm vụ:</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-Em hãy tạo hiệu ứng cho bài trình chiếu báo cáo dự án Trường học xanh.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-Tổng hợp, sắp xếp, bổ sung các nội dung để hoàn thiện bài trình chiếu. </a:t>
            </a:r>
          </a:p>
        </p:txBody>
      </p:sp>
      <p:sp>
        <p:nvSpPr>
          <p:cNvPr id="4" name="TextBox 3">
            <a:extLst>
              <a:ext uri="{FF2B5EF4-FFF2-40B4-BE49-F238E27FC236}">
                <a16:creationId xmlns:a16="http://schemas.microsoft.com/office/drawing/2014/main" id="{74BF3A94-3E96-ACAA-61E8-3E3BCCAB7F6E}"/>
              </a:ext>
            </a:extLst>
          </p:cNvPr>
          <p:cNvSpPr txBox="1">
            <a:spLocks noChangeArrowheads="1"/>
          </p:cNvSpPr>
          <p:nvPr/>
        </p:nvSpPr>
        <p:spPr bwMode="auto">
          <a:xfrm>
            <a:off x="303445" y="1289225"/>
            <a:ext cx="11431355"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Thực hành tổng hợp: Hoàn thiện bài trình chiếu.</a:t>
            </a:r>
          </a:p>
        </p:txBody>
      </p:sp>
      <p:pic>
        <p:nvPicPr>
          <p:cNvPr id="5" name="Picture 4">
            <a:extLst>
              <a:ext uri="{FF2B5EF4-FFF2-40B4-BE49-F238E27FC236}">
                <a16:creationId xmlns:a16="http://schemas.microsoft.com/office/drawing/2014/main" id="{51361312-34FC-7235-3510-374FAC690343}"/>
              </a:ext>
            </a:extLst>
          </p:cNvPr>
          <p:cNvPicPr>
            <a:picLocks noChangeAspect="1"/>
          </p:cNvPicPr>
          <p:nvPr/>
        </p:nvPicPr>
        <p:blipFill>
          <a:blip r:embed="rId2"/>
          <a:stretch>
            <a:fillRect/>
          </a:stretch>
        </p:blipFill>
        <p:spPr>
          <a:xfrm>
            <a:off x="5004316" y="1854370"/>
            <a:ext cx="6884239" cy="4927429"/>
          </a:xfrm>
          <a:prstGeom prst="rect">
            <a:avLst/>
          </a:prstGeom>
        </p:spPr>
      </p:pic>
    </p:spTree>
    <p:extLst>
      <p:ext uri="{BB962C8B-B14F-4D97-AF65-F5344CB8AC3E}">
        <p14:creationId xmlns:p14="http://schemas.microsoft.com/office/powerpoint/2010/main" val="1749828799"/>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95BC-50B7-BCD4-0B05-04B1E248A9F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ED2646C-D2AF-A5AA-24A1-9B3CD8F44909}"/>
              </a:ext>
            </a:extLst>
          </p:cNvPr>
          <p:cNvPicPr>
            <a:picLocks noChangeAspect="1"/>
          </p:cNvPicPr>
          <p:nvPr/>
        </p:nvPicPr>
        <p:blipFill>
          <a:blip r:embed="rId2"/>
          <a:stretch>
            <a:fillRect/>
          </a:stretch>
        </p:blipFill>
        <p:spPr>
          <a:xfrm>
            <a:off x="2209801" y="685800"/>
            <a:ext cx="9829800" cy="5996152"/>
          </a:xfrm>
          <a:prstGeom prst="rect">
            <a:avLst/>
          </a:prstGeom>
        </p:spPr>
      </p:pic>
      <p:sp>
        <p:nvSpPr>
          <p:cNvPr id="2" name="TextBox 11">
            <a:extLst>
              <a:ext uri="{FF2B5EF4-FFF2-40B4-BE49-F238E27FC236}">
                <a16:creationId xmlns:a16="http://schemas.microsoft.com/office/drawing/2014/main" id="{997A352C-5934-5C7F-29C5-92C96E1EA0F8}"/>
              </a:ext>
            </a:extLst>
          </p:cNvPr>
          <p:cNvSpPr txBox="1">
            <a:spLocks noChangeArrowheads="1"/>
          </p:cNvSpPr>
          <p:nvPr/>
        </p:nvSpPr>
        <p:spPr bwMode="auto">
          <a:xfrm>
            <a:off x="303445" y="2057400"/>
            <a:ext cx="2058755" cy="204247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a) Tạo hiệu ứng cho đối tượng</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320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TextBox 3">
            <a:extLst>
              <a:ext uri="{FF2B5EF4-FFF2-40B4-BE49-F238E27FC236}">
                <a16:creationId xmlns:a16="http://schemas.microsoft.com/office/drawing/2014/main" id="{74BF3A94-3E96-ACAA-61E8-3E3BCCAB7F6E}"/>
              </a:ext>
            </a:extLst>
          </p:cNvPr>
          <p:cNvSpPr txBox="1">
            <a:spLocks noChangeArrowheads="1"/>
          </p:cNvSpPr>
          <p:nvPr/>
        </p:nvSpPr>
        <p:spPr bwMode="auto">
          <a:xfrm>
            <a:off x="303445" y="81455"/>
            <a:ext cx="11431355"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Thực hành tổng hợp: Hoàn thiện bài trình chiếu.</a:t>
            </a:r>
          </a:p>
        </p:txBody>
      </p:sp>
    </p:spTree>
    <p:extLst>
      <p:ext uri="{BB962C8B-B14F-4D97-AF65-F5344CB8AC3E}">
        <p14:creationId xmlns:p14="http://schemas.microsoft.com/office/powerpoint/2010/main" val="3312099668"/>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95BC-50B7-BCD4-0B05-04B1E248A9F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7E5DF12-1D72-82F5-6416-B07E6027E79A}"/>
              </a:ext>
            </a:extLst>
          </p:cNvPr>
          <p:cNvPicPr>
            <a:picLocks noChangeAspect="1"/>
          </p:cNvPicPr>
          <p:nvPr/>
        </p:nvPicPr>
        <p:blipFill>
          <a:blip r:embed="rId2"/>
          <a:stretch>
            <a:fillRect/>
          </a:stretch>
        </p:blipFill>
        <p:spPr>
          <a:xfrm>
            <a:off x="1981200" y="646602"/>
            <a:ext cx="10030261" cy="6145710"/>
          </a:xfrm>
          <a:prstGeom prst="rect">
            <a:avLst/>
          </a:prstGeom>
        </p:spPr>
      </p:pic>
      <p:sp>
        <p:nvSpPr>
          <p:cNvPr id="2" name="TextBox 11">
            <a:extLst>
              <a:ext uri="{FF2B5EF4-FFF2-40B4-BE49-F238E27FC236}">
                <a16:creationId xmlns:a16="http://schemas.microsoft.com/office/drawing/2014/main" id="{997A352C-5934-5C7F-29C5-92C96E1EA0F8}"/>
              </a:ext>
            </a:extLst>
          </p:cNvPr>
          <p:cNvSpPr txBox="1">
            <a:spLocks noChangeArrowheads="1"/>
          </p:cNvSpPr>
          <p:nvPr/>
        </p:nvSpPr>
        <p:spPr bwMode="auto">
          <a:xfrm>
            <a:off x="303445" y="2057400"/>
            <a:ext cx="2058755" cy="204247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 Tạo hiệu ứng chuyển trang chiếu</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320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TextBox 3">
            <a:extLst>
              <a:ext uri="{FF2B5EF4-FFF2-40B4-BE49-F238E27FC236}">
                <a16:creationId xmlns:a16="http://schemas.microsoft.com/office/drawing/2014/main" id="{74BF3A94-3E96-ACAA-61E8-3E3BCCAB7F6E}"/>
              </a:ext>
            </a:extLst>
          </p:cNvPr>
          <p:cNvSpPr txBox="1">
            <a:spLocks noChangeArrowheads="1"/>
          </p:cNvSpPr>
          <p:nvPr/>
        </p:nvSpPr>
        <p:spPr bwMode="auto">
          <a:xfrm>
            <a:off x="303445" y="81455"/>
            <a:ext cx="11431355"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Thực hành tổng hợp: Hoàn thiện bài trình chiếu.</a:t>
            </a:r>
          </a:p>
        </p:txBody>
      </p:sp>
    </p:spTree>
    <p:extLst>
      <p:ext uri="{BB962C8B-B14F-4D97-AF65-F5344CB8AC3E}">
        <p14:creationId xmlns:p14="http://schemas.microsoft.com/office/powerpoint/2010/main" val="1018116978"/>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95BC-50B7-BCD4-0B05-04B1E248A9F6}"/>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997A352C-5934-5C7F-29C5-92C96E1EA0F8}"/>
              </a:ext>
            </a:extLst>
          </p:cNvPr>
          <p:cNvSpPr txBox="1">
            <a:spLocks noChangeArrowheads="1"/>
          </p:cNvSpPr>
          <p:nvPr/>
        </p:nvSpPr>
        <p:spPr bwMode="auto">
          <a:xfrm>
            <a:off x="306073" y="646601"/>
            <a:ext cx="11431355" cy="60743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altLang="en-US" sz="3000">
                <a:latin typeface="Times New Roman" panose="02020603050405020304" pitchFamily="18" charset="0"/>
                <a:cs typeface="Times New Roman" panose="02020603050405020304" pitchFamily="18" charset="0"/>
                <a:sym typeface="Wingdings" panose="05000000000000000000" pitchFamily="2" charset="2"/>
              </a:rPr>
              <a:t>Hướng dẫn:  </a:t>
            </a:r>
            <a:r>
              <a:rPr lang="vi-VN" altLang="en-US" sz="3000">
                <a:latin typeface="Times New Roman" panose="02020603050405020304" pitchFamily="18" charset="0"/>
                <a:cs typeface="Times New Roman" panose="02020603050405020304" pitchFamily="18" charset="0"/>
                <a:sym typeface="Wingdings" panose="05000000000000000000" pitchFamily="2" charset="2"/>
              </a:rPr>
              <a:t>c) Sử dụng hiệu ứng hợp lí</a:t>
            </a:r>
            <a:r>
              <a:rPr lang="en-US" altLang="en-US" sz="3000">
                <a:latin typeface="Times New Roman" panose="02020603050405020304" pitchFamily="18" charset="0"/>
                <a:cs typeface="Times New Roman" panose="02020603050405020304" pitchFamily="18" charset="0"/>
                <a:sym typeface="Wingdings" panose="05000000000000000000" pitchFamily="2" charset="2"/>
              </a:rPr>
              <a:t>:</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 Trình bày càng đơn giản, rõ ràng thì càng thuyết phục.</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 Dùng hiệu ứng chuyển trang thống nhất cho tất cả các trang. </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 Chọn lọc hiệu ứng cho các đối tượng. Tự trả lời câu hỏi “Hiệu ứng này có thể khiến bài thuyết trình hiệu quả hơn không?”.</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 Chỉ dùng âm thanh khi thật cần thiết.</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d) Hoàn thiện bài trình chiếu</a:t>
            </a:r>
            <a:r>
              <a:rPr lang="en-US" altLang="en-US" sz="3000">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3000">
              <a:latin typeface="Times New Roman" panose="02020603050405020304" pitchFamily="18" charset="0"/>
              <a:cs typeface="Times New Roman" panose="02020603050405020304" pitchFamily="18" charset="0"/>
              <a:sym typeface="Wingdings" panose="05000000000000000000" pitchFamily="2" charset="2"/>
            </a:endParaRP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 Xem lại bố cục, nội dung của bài báo cáo.</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 Bố trí lại các đối tượng trên trang: khung văn bản, hình ảnh, bảng biểu,... Định dạng lại một số hình ảnh, căn lề văn bản (nếu cần). </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 Em có thể sáng tạo thêm, phát huy khả năng hội hoạ của mình trong cách trình bày bài báo cáo.</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 Lưu lại kết quả làm việc.</a:t>
            </a:r>
          </a:p>
        </p:txBody>
      </p:sp>
      <p:sp>
        <p:nvSpPr>
          <p:cNvPr id="4" name="TextBox 3">
            <a:extLst>
              <a:ext uri="{FF2B5EF4-FFF2-40B4-BE49-F238E27FC236}">
                <a16:creationId xmlns:a16="http://schemas.microsoft.com/office/drawing/2014/main" id="{74BF3A94-3E96-ACAA-61E8-3E3BCCAB7F6E}"/>
              </a:ext>
            </a:extLst>
          </p:cNvPr>
          <p:cNvSpPr txBox="1">
            <a:spLocks noChangeArrowheads="1"/>
          </p:cNvSpPr>
          <p:nvPr/>
        </p:nvSpPr>
        <p:spPr bwMode="auto">
          <a:xfrm>
            <a:off x="303445" y="81455"/>
            <a:ext cx="11431355"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Thực hành tổng hợp: Hoàn thiện bài trình chiếu.</a:t>
            </a:r>
          </a:p>
        </p:txBody>
      </p:sp>
    </p:spTree>
    <p:extLst>
      <p:ext uri="{BB962C8B-B14F-4D97-AF65-F5344CB8AC3E}">
        <p14:creationId xmlns:p14="http://schemas.microsoft.com/office/powerpoint/2010/main" val="2586565383"/>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a:extLst>
              <a:ext uri="{FF2B5EF4-FFF2-40B4-BE49-F238E27FC236}">
                <a16:creationId xmlns:a16="http://schemas.microsoft.com/office/drawing/2014/main" id="{F9000497-EB7B-8045-4660-6B1373BCB3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609600" y="2133600"/>
            <a:ext cx="1227816" cy="1143000"/>
          </a:xfrm>
          <a:prstGeom prst="rect">
            <a:avLst/>
          </a:prstGeom>
        </p:spPr>
      </p:pic>
    </p:spTree>
    <p:extLst>
      <p:ext uri="{BB962C8B-B14F-4D97-AF65-F5344CB8AC3E}">
        <p14:creationId xmlns:p14="http://schemas.microsoft.com/office/powerpoint/2010/main" val="1549776270"/>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Phông chữ.</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Màu chữ, cỡ chữ.</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Kiểu chữ, căn lề</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 đều đúng.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Định dạng văn bản trong phần mềm trình chiếu gồm những yếu tố nào sau đây?</a:t>
            </a:r>
          </a:p>
        </p:txBody>
      </p:sp>
    </p:spTree>
    <p:extLst>
      <p:ext uri="{BB962C8B-B14F-4D97-AF65-F5344CB8AC3E}">
        <p14:creationId xmlns:p14="http://schemas.microsoft.com/office/powerpoint/2010/main" val="14370923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Sử dụng mẫu bố trí đã có.</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Thay đổi mẫu bố trí.</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Tự tạo mẫu bố trí</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 đều đúng.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075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Đối với mẫu bố trí nội dung trang chiếu, em có thể thực hiện các thao tác gì?</a:t>
            </a:r>
          </a:p>
        </p:txBody>
      </p:sp>
    </p:spTree>
    <p:extLst>
      <p:ext uri="{BB962C8B-B14F-4D97-AF65-F5344CB8AC3E}">
        <p14:creationId xmlns:p14="http://schemas.microsoft.com/office/powerpoint/2010/main" val="136159788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60475"/>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a:solidFill>
                  <a:srgbClr val="6600CC"/>
                </a:solidFill>
                <a:effectLst>
                  <a:outerShdw blurRad="38100" dist="38100" dir="2700000" algn="tl">
                    <a:srgbClr val="000000">
                      <a:alpha val="43137"/>
                    </a:srgbClr>
                  </a:outerShdw>
                </a:effectLst>
                <a:latin typeface="+mn-lt"/>
              </a:rPr>
              <a:t>NỘI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258437" y="2590800"/>
            <a:ext cx="9019163" cy="692468"/>
          </a:xfrm>
          <a:prstGeom prst="roundRect">
            <a:avLst>
              <a:gd name="adj" fmla="val 50000"/>
            </a:avLst>
          </a:prstGeom>
          <a:solidFill>
            <a:srgbClr val="FFFF0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Hiệu ứng động</a:t>
            </a:r>
            <a:endParaRPr lang="en-US" altLang="en-US" sz="320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669089" y="2697878"/>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333683" y="3422332"/>
            <a:ext cx="8943917" cy="692468"/>
          </a:xfrm>
          <a:prstGeom prst="roundRect">
            <a:avLst>
              <a:gd name="adj" fmla="val 50000"/>
            </a:avLst>
          </a:prstGeom>
          <a:solidFill>
            <a:srgbClr val="00B05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solidFill>
                  <a:srgbClr val="002060"/>
                </a:solidFill>
                <a:latin typeface="Times New Roman" panose="02020603050405020304" pitchFamily="18" charset="0"/>
                <a:cs typeface="Times New Roman" panose="02020603050405020304" pitchFamily="18" charset="0"/>
              </a:rPr>
              <a:t>Thực hành tổng hợp: Hoàn thiện bài trình chiếu.</a:t>
            </a:r>
            <a:endParaRPr lang="en-US" altLang="en-US" sz="3200">
              <a:solidFill>
                <a:srgbClr val="00206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EA98ACA-AC53-85EF-E4A5-378EDA6CE4BE}"/>
              </a:ext>
            </a:extLst>
          </p:cNvPr>
          <p:cNvSpPr/>
          <p:nvPr/>
        </p:nvSpPr>
        <p:spPr>
          <a:xfrm>
            <a:off x="1752600" y="3514093"/>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13312"/>
            <a:ext cx="4038600" cy="1944687"/>
          </a:xfrm>
          <a:prstGeom prst="rect">
            <a:avLst/>
          </a:prstGeom>
        </p:spPr>
      </p:pic>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Văn bản, âm thanh.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Hình ảnh.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Biểu đồ, video</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 đều đúng.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075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Đâu có thể là thông tin trên mỗi trang chiếu?</a:t>
            </a:r>
          </a:p>
        </p:txBody>
      </p:sp>
    </p:spTree>
    <p:extLst>
      <p:ext uri="{BB962C8B-B14F-4D97-AF65-F5344CB8AC3E}">
        <p14:creationId xmlns:p14="http://schemas.microsoft.com/office/powerpoint/2010/main" val="332594645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Hình ảnh minh họa làm cho trang chiếu ấn tượng hơn</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Nên chọn hình ảnh phù hợp với chủ đề của bài trình chiếu.</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Màu sắc, họa tiết trên hình ảnh không cần trùng khớp với chủ đề</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Hình ảnh minh họa cần có tính thẩm mĩ.</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Phát biểu nào không chính xác về đối tượng trên trang chiếu?</a:t>
            </a:r>
          </a:p>
        </p:txBody>
      </p:sp>
    </p:spTree>
    <p:extLst>
      <p:ext uri="{BB962C8B-B14F-4D97-AF65-F5344CB8AC3E}">
        <p14:creationId xmlns:p14="http://schemas.microsoft.com/office/powerpoint/2010/main" val="220271462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Địa chỉ người trình bày</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Hình ảnh của tác giả.</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Tên tác giả, ngày trình bày</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Tuổi của tác giả.</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Trang tiêu đề, ngoài tên chủ đề thì có thể thêm những thông tin gì?</a:t>
            </a:r>
          </a:p>
        </p:txBody>
      </p:sp>
    </p:spTree>
    <p:extLst>
      <p:ext uri="{BB962C8B-B14F-4D97-AF65-F5344CB8AC3E}">
        <p14:creationId xmlns:p14="http://schemas.microsoft.com/office/powerpoint/2010/main" val="312504827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Tiêu đề kiểu chữ thường, nội dung kiểu chữ đậm.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Tiêu đề kiểu chữ đậm, nội dung kiểu chữ đậm.</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Tiêu đề kiểu chữ đậm, nội dung kiểu chữ thường.</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Tiêu đề kiểu chữ thường, nội dung kiểu chữ thường.</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Định dạng nào phù hợp khi tạo bài trình chiếu?</a:t>
            </a:r>
          </a:p>
        </p:txBody>
      </p:sp>
    </p:spTree>
    <p:extLst>
      <p:ext uri="{BB962C8B-B14F-4D97-AF65-F5344CB8AC3E}">
        <p14:creationId xmlns:p14="http://schemas.microsoft.com/office/powerpoint/2010/main" val="19687686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Chọn phông đơn giản</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 phông dễ đọc.</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Không nên chọn quá nhiều phông trên một trang</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7499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Khi chọn phông chữ trên trang chiếu, ta cần?</a:t>
            </a:r>
          </a:p>
        </p:txBody>
      </p:sp>
    </p:spTree>
    <p:extLst>
      <p:ext uri="{BB962C8B-B14F-4D97-AF65-F5344CB8AC3E}">
        <p14:creationId xmlns:p14="http://schemas.microsoft.com/office/powerpoint/2010/main" val="274437965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Tương đương với màu nền</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Tương phản với màu nền</a:t>
            </a:r>
            <a:r>
              <a:rPr lang="en-US" sz="320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Sử dụng nhiều màu chữ cho đẹp</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Sử dụng một màu duy nhất.</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Màu chữ trên trang chiếu cần phải như thế nào?</a:t>
            </a:r>
          </a:p>
        </p:txBody>
      </p:sp>
    </p:spTree>
    <p:extLst>
      <p:ext uri="{BB962C8B-B14F-4D97-AF65-F5344CB8AC3E}">
        <p14:creationId xmlns:p14="http://schemas.microsoft.com/office/powerpoint/2010/main" val="241178173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Sử dụng mẫu bố trí hợp lí, bố cục trang chiếu rõ ràng.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Trình bày nội dung đơn giản, ngắn gọn.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Sử dụng hiệu ứng động chọn lọc và hợp lí.</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Tất cả các điều trên.</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Để tạo được bài trình chiếu hiệu quả em nên làm g</a:t>
            </a:r>
            <a:r>
              <a:rPr lang="en-US" sz="3200">
                <a:solidFill>
                  <a:schemeClr val="accent2"/>
                </a:solidFill>
                <a:latin typeface="Times New Roman" panose="02020603050405020304" pitchFamily="18" charset="0"/>
                <a:cs typeface="Times New Roman" panose="02020603050405020304" pitchFamily="18" charset="0"/>
              </a:rPr>
              <a:t>ì</a:t>
            </a:r>
            <a:r>
              <a:rPr lang="vi-VN" sz="3200">
                <a:solidFill>
                  <a:schemeClr val="accent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3583430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Hội thảo, hội nghị</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Dạy học</a:t>
            </a:r>
            <a:r>
              <a:rPr lang="en-US" sz="320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Quảng cáo</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 đều đúng.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Phần mềm trình chiếu thường được sử dụng để tạo bài trình chiếu ở những trường hợp nào?</a:t>
            </a:r>
          </a:p>
        </p:txBody>
      </p:sp>
    </p:spTree>
    <p:extLst>
      <p:ext uri="{BB962C8B-B14F-4D97-AF65-F5344CB8AC3E}">
        <p14:creationId xmlns:p14="http://schemas.microsoft.com/office/powerpoint/2010/main" val="185111635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Phù hợp với nội dung</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Hình ảnh phải đẹp</a:t>
            </a:r>
            <a:r>
              <a:rPr lang="en-US" sz="320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Có tính thẩm mĩ và phù hợp với nội dung</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Có tính thẩm mĩ.</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Khi lựa chọn hình ảnh để đưa vào bài trình chiếu nên căn cứ vào yếu tố nào?</a:t>
            </a:r>
          </a:p>
        </p:txBody>
      </p:sp>
    </p:spTree>
    <p:extLst>
      <p:ext uri="{BB962C8B-B14F-4D97-AF65-F5344CB8AC3E}">
        <p14:creationId xmlns:p14="http://schemas.microsoft.com/office/powerpoint/2010/main" val="221113109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Hấp dẫn</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Sinh động</a:t>
            </a:r>
            <a:r>
              <a:rPr lang="en-US" sz="320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Thu hút sự chú ý</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Sử dụng hình ảnh minh họa cho nội dung trình bày sẽ giúp cho bài trình chiếu:</a:t>
            </a:r>
          </a:p>
        </p:txBody>
      </p:sp>
    </p:spTree>
    <p:extLst>
      <p:ext uri="{BB962C8B-B14F-4D97-AF65-F5344CB8AC3E}">
        <p14:creationId xmlns:p14="http://schemas.microsoft.com/office/powerpoint/2010/main" val="89243445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562581"/>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Phông chữ</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Màu chữ, cỡ chữ</a:t>
            </a:r>
            <a:r>
              <a:rPr lang="en-US" sz="320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Kiểu chữ, số lượng chữ trên trang</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 đều đúng.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Muốn tạo một bài trình chiếu hiệu quả và chuyên nghiệp, em cần chú ý đến điều gì?</a:t>
            </a:r>
          </a:p>
        </p:txBody>
      </p:sp>
    </p:spTree>
    <p:extLst>
      <p:ext uri="{BB962C8B-B14F-4D97-AF65-F5344CB8AC3E}">
        <p14:creationId xmlns:p14="http://schemas.microsoft.com/office/powerpoint/2010/main" val="355111369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Soạn thảo</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Chỉnh sửa</a:t>
            </a:r>
            <a:r>
              <a:rPr lang="en-US" sz="320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Định dạng văn bản</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 đều đúng.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Tạo bài trình chiếu bao gồm các chức năng gì?</a:t>
            </a:r>
          </a:p>
        </p:txBody>
      </p:sp>
    </p:spTree>
    <p:extLst>
      <p:ext uri="{BB962C8B-B14F-4D97-AF65-F5344CB8AC3E}">
        <p14:creationId xmlns:p14="http://schemas.microsoft.com/office/powerpoint/2010/main" val="205057658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7911131" y="4664918"/>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a → b → e → c → d.</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764077"/>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d → a → e → b → c.</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 → d → e → c → b. </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d → a → e → c → b.</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514231"/>
            <a:ext cx="10830035" cy="367760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r>
              <a:rPr lang="vi-VN" sz="3000">
                <a:solidFill>
                  <a:srgbClr val="333333"/>
                </a:solidFill>
                <a:effectLst/>
                <a:latin typeface="Times New Roman" panose="02020603050405020304" pitchFamily="18" charset="0"/>
                <a:ea typeface="Times New Roman" panose="02020603050405020304" pitchFamily="18" charset="0"/>
              </a:rPr>
              <a:t>Em hãy sắp xếp lại các bước thực hiện tạo hiệu ứng chuyển trang chiếu sao cho đúng.</a:t>
            </a:r>
          </a:p>
          <a:p>
            <a:r>
              <a:rPr lang="vi-VN" sz="3000">
                <a:solidFill>
                  <a:srgbClr val="333333"/>
                </a:solidFill>
                <a:effectLst/>
                <a:latin typeface="Times New Roman" panose="02020603050405020304" pitchFamily="18" charset="0"/>
                <a:ea typeface="Times New Roman" panose="02020603050405020304" pitchFamily="18" charset="0"/>
              </a:rPr>
              <a:t>a) Chọn thẻ Transitions.</a:t>
            </a:r>
          </a:p>
          <a:p>
            <a:r>
              <a:rPr lang="vi-VN" sz="3000">
                <a:solidFill>
                  <a:srgbClr val="333333"/>
                </a:solidFill>
                <a:effectLst/>
                <a:latin typeface="Times New Roman" panose="02020603050405020304" pitchFamily="18" charset="0"/>
                <a:ea typeface="Times New Roman" panose="02020603050405020304" pitchFamily="18" charset="0"/>
              </a:rPr>
              <a:t>b) Xem trước.</a:t>
            </a:r>
          </a:p>
          <a:p>
            <a:r>
              <a:rPr lang="vi-VN" sz="3000">
                <a:solidFill>
                  <a:srgbClr val="333333"/>
                </a:solidFill>
                <a:effectLst/>
                <a:latin typeface="Times New Roman" panose="02020603050405020304" pitchFamily="18" charset="0"/>
                <a:ea typeface="Times New Roman" panose="02020603050405020304" pitchFamily="18" charset="0"/>
              </a:rPr>
              <a:t>c) Chọn âm thanh, thời lượng,... thực hiện hiệu ứng.</a:t>
            </a:r>
          </a:p>
          <a:p>
            <a:r>
              <a:rPr lang="vi-VN" sz="3000">
                <a:solidFill>
                  <a:srgbClr val="333333"/>
                </a:solidFill>
                <a:effectLst/>
                <a:latin typeface="Times New Roman" panose="02020603050405020304" pitchFamily="18" charset="0"/>
                <a:ea typeface="Times New Roman" panose="02020603050405020304" pitchFamily="18" charset="0"/>
              </a:rPr>
              <a:t>d) Chọn trang chiếu.</a:t>
            </a:r>
          </a:p>
          <a:p>
            <a:r>
              <a:rPr lang="vi-VN" sz="3000">
                <a:solidFill>
                  <a:srgbClr val="333333"/>
                </a:solidFill>
                <a:effectLst/>
                <a:latin typeface="Times New Roman" panose="02020603050405020304" pitchFamily="18" charset="0"/>
                <a:ea typeface="Times New Roman" panose="02020603050405020304" pitchFamily="18" charset="0"/>
              </a:rPr>
              <a:t>e) Chọn hiệu ứng</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51185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7911131" y="4392503"/>
            <a:ext cx="3730667"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 → b → f → e → c → a.</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491662"/>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f → b → d → c → a → e.</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92503"/>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 → b → d → f → a → e. </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e → a → d → c → b → f.</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939879"/>
            <a:ext cx="10830035" cy="282630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r>
              <a:rPr lang="vi-VN" sz="3200">
                <a:solidFill>
                  <a:srgbClr val="333333"/>
                </a:solidFill>
                <a:effectLst/>
                <a:latin typeface="Times New Roman" panose="02020603050405020304" pitchFamily="18" charset="0"/>
                <a:ea typeface="Times New Roman" panose="02020603050405020304" pitchFamily="18" charset="0"/>
              </a:rPr>
              <a:t>Em hãy sắp xếp lại các bước thực hiện tạo hiệu ứng cho đối tượng sao cho đúng.</a:t>
            </a:r>
          </a:p>
          <a:p>
            <a:r>
              <a:rPr lang="vi-VN" sz="3200">
                <a:solidFill>
                  <a:srgbClr val="333333"/>
                </a:solidFill>
                <a:effectLst/>
                <a:latin typeface="Times New Roman" panose="02020603050405020304" pitchFamily="18" charset="0"/>
                <a:ea typeface="Times New Roman" panose="02020603050405020304" pitchFamily="18" charset="0"/>
              </a:rPr>
              <a:t>a) Thay đổi thứ tự.</a:t>
            </a:r>
            <a:r>
              <a:rPr lang="en-US" sz="3200">
                <a:solidFill>
                  <a:srgbClr val="333333"/>
                </a:solidFill>
                <a:effectLst/>
                <a:latin typeface="Times New Roman" panose="02020603050405020304" pitchFamily="18" charset="0"/>
                <a:ea typeface="Times New Roman" panose="02020603050405020304" pitchFamily="18" charset="0"/>
              </a:rPr>
              <a:t>                  </a:t>
            </a:r>
            <a:r>
              <a:rPr lang="vi-VN" sz="3200">
                <a:solidFill>
                  <a:srgbClr val="333333"/>
                </a:solidFill>
                <a:effectLst/>
                <a:latin typeface="Times New Roman" panose="02020603050405020304" pitchFamily="18" charset="0"/>
                <a:ea typeface="Times New Roman" panose="02020603050405020304" pitchFamily="18" charset="0"/>
              </a:rPr>
              <a:t>b) Chọn thẻ Animations.</a:t>
            </a:r>
          </a:p>
          <a:p>
            <a:r>
              <a:rPr lang="vi-VN" sz="3200">
                <a:solidFill>
                  <a:srgbClr val="333333"/>
                </a:solidFill>
                <a:effectLst/>
                <a:latin typeface="Times New Roman" panose="02020603050405020304" pitchFamily="18" charset="0"/>
                <a:ea typeface="Times New Roman" panose="02020603050405020304" pitchFamily="18" charset="0"/>
              </a:rPr>
              <a:t>c) Chọn cách xuất hiện.....</a:t>
            </a:r>
            <a:r>
              <a:rPr lang="en-US" sz="3200">
                <a:solidFill>
                  <a:srgbClr val="333333"/>
                </a:solidFill>
                <a:effectLst/>
                <a:latin typeface="Times New Roman" panose="02020603050405020304" pitchFamily="18" charset="0"/>
                <a:ea typeface="Times New Roman" panose="02020603050405020304" pitchFamily="18" charset="0"/>
              </a:rPr>
              <a:t>      </a:t>
            </a:r>
            <a:r>
              <a:rPr lang="vi-VN" sz="3200">
                <a:solidFill>
                  <a:srgbClr val="333333"/>
                </a:solidFill>
                <a:effectLst/>
                <a:latin typeface="Times New Roman" panose="02020603050405020304" pitchFamily="18" charset="0"/>
                <a:ea typeface="Times New Roman" panose="02020603050405020304" pitchFamily="18" charset="0"/>
              </a:rPr>
              <a:t>d) Chọn hiệu ứng.</a:t>
            </a:r>
          </a:p>
          <a:p>
            <a:r>
              <a:rPr lang="vi-VN" sz="3200">
                <a:solidFill>
                  <a:srgbClr val="333333"/>
                </a:solidFill>
                <a:effectLst/>
                <a:latin typeface="Times New Roman" panose="02020603050405020304" pitchFamily="18" charset="0"/>
                <a:ea typeface="Times New Roman" panose="02020603050405020304" pitchFamily="18" charset="0"/>
              </a:rPr>
              <a:t>e) Xem trước.</a:t>
            </a:r>
            <a:r>
              <a:rPr lang="en-US" sz="3200">
                <a:solidFill>
                  <a:srgbClr val="333333"/>
                </a:solidFill>
                <a:effectLst/>
                <a:latin typeface="Times New Roman" panose="02020603050405020304" pitchFamily="18" charset="0"/>
                <a:ea typeface="Times New Roman" panose="02020603050405020304" pitchFamily="18" charset="0"/>
              </a:rPr>
              <a:t>                         </a:t>
            </a:r>
            <a:r>
              <a:rPr lang="vi-VN" sz="3200">
                <a:solidFill>
                  <a:srgbClr val="333333"/>
                </a:solidFill>
                <a:effectLst/>
                <a:latin typeface="Times New Roman" panose="02020603050405020304" pitchFamily="18" charset="0"/>
                <a:ea typeface="Times New Roman" panose="02020603050405020304" pitchFamily="18" charset="0"/>
              </a:rPr>
              <a:t>f) Chọn đối tượng.</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316" y="549166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14007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02295-EF08-1188-2F0E-6D3044308CC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1BC6149-8C88-3C0C-8F31-C1B42C6B686D}"/>
              </a:ext>
            </a:extLst>
          </p:cNvPr>
          <p:cNvGraphicFramePr>
            <a:graphicFrameLocks noGrp="1"/>
          </p:cNvGraphicFramePr>
          <p:nvPr>
            <p:extLst>
              <p:ext uri="{D42A27DB-BD31-4B8C-83A1-F6EECF244321}">
                <p14:modId xmlns:p14="http://schemas.microsoft.com/office/powerpoint/2010/main" val="261621739"/>
              </p:ext>
            </p:extLst>
          </p:nvPr>
        </p:nvGraphicFramePr>
        <p:xfrm>
          <a:off x="381000" y="76200"/>
          <a:ext cx="11430000" cy="6672000"/>
        </p:xfrm>
        <a:graphic>
          <a:graphicData uri="http://schemas.openxmlformats.org/drawingml/2006/table">
            <a:tbl>
              <a:tblPr firstRow="1" bandRow="1">
                <a:tableStyleId>{F5AB1C69-6EDB-4FF4-983F-18BD219EF322}</a:tableStyleId>
              </a:tblPr>
              <a:tblGrid>
                <a:gridCol w="9372600">
                  <a:extLst>
                    <a:ext uri="{9D8B030D-6E8A-4147-A177-3AD203B41FA5}">
                      <a16:colId xmlns:a16="http://schemas.microsoft.com/office/drawing/2014/main" val="2194673973"/>
                    </a:ext>
                  </a:extLst>
                </a:gridCol>
                <a:gridCol w="1143000">
                  <a:extLst>
                    <a:ext uri="{9D8B030D-6E8A-4147-A177-3AD203B41FA5}">
                      <a16:colId xmlns:a16="http://schemas.microsoft.com/office/drawing/2014/main" val="1829491896"/>
                    </a:ext>
                  </a:extLst>
                </a:gridCol>
                <a:gridCol w="914400">
                  <a:extLst>
                    <a:ext uri="{9D8B030D-6E8A-4147-A177-3AD203B41FA5}">
                      <a16:colId xmlns:a16="http://schemas.microsoft.com/office/drawing/2014/main" val="3860283313"/>
                    </a:ext>
                  </a:extLst>
                </a:gridCol>
              </a:tblGrid>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Xác định các phát biểu sau đúng hay sai?</a:t>
                      </a: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Đúng</a:t>
                      </a: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Sai</a:t>
                      </a: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06816"/>
                  </a:ext>
                </a:extLst>
              </a:tr>
              <a:tr h="370840">
                <a:tc>
                  <a:txBody>
                    <a:bodyPr/>
                    <a:lstStyle/>
                    <a:p>
                      <a:pPr algn="just"/>
                      <a:r>
                        <a:rPr lang="vi-VN" sz="2800" b="0">
                          <a:solidFill>
                            <a:schemeClr val="tx1"/>
                          </a:solidFill>
                          <a:latin typeface="Times New Roman" panose="02020603050405020304" pitchFamily="18" charset="0"/>
                          <a:cs typeface="Times New Roman" panose="02020603050405020304" pitchFamily="18" charset="0"/>
                        </a:rPr>
                        <a:t>a) </a:t>
                      </a:r>
                      <a:r>
                        <a:rPr lang="en-US" sz="2800" b="0">
                          <a:solidFill>
                            <a:schemeClr val="tx1"/>
                          </a:solidFill>
                          <a:latin typeface="Times New Roman" panose="02020603050405020304" pitchFamily="18" charset="0"/>
                          <a:cs typeface="Times New Roman" panose="02020603050405020304" pitchFamily="18" charset="0"/>
                        </a:rPr>
                        <a:t>Hiệu ứng động là cách thức và thời điểm xuất hiện của các trang chiếu và đối tượng trên trang chiếu</a:t>
                      </a:r>
                      <a:r>
                        <a:rPr lang="vi-VN" sz="2800" b="0">
                          <a:solidFill>
                            <a:schemeClr val="tx1"/>
                          </a:solidFill>
                          <a:latin typeface="Times New Roman" panose="02020603050405020304" pitchFamily="18" charset="0"/>
                          <a:cs typeface="Times New Roman" panose="02020603050405020304" pitchFamily="18" charset="0"/>
                        </a:rPr>
                        <a:t>.</a:t>
                      </a:r>
                      <a:endParaRPr lang="en-US" sz="2800" b="0">
                        <a:solidFill>
                          <a:schemeClr val="tx1"/>
                        </a:solidFill>
                        <a:latin typeface="Times New Roman" panose="02020603050405020304" pitchFamily="18" charset="0"/>
                        <a:cs typeface="Times New Roman" panose="02020603050405020304" pitchFamily="18" charset="0"/>
                      </a:endParaRP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682223"/>
                  </a:ext>
                </a:extLst>
              </a:tr>
              <a:tr h="370840">
                <a:tc>
                  <a:txBody>
                    <a:bodyPr/>
                    <a:lstStyle/>
                    <a:p>
                      <a:pPr algn="just"/>
                      <a:r>
                        <a:rPr lang="en-US" sz="2800" b="0">
                          <a:solidFill>
                            <a:schemeClr val="tx1"/>
                          </a:solidFill>
                          <a:latin typeface="Times New Roman" panose="02020603050405020304" pitchFamily="18" charset="0"/>
                          <a:cs typeface="Times New Roman" panose="02020603050405020304" pitchFamily="18" charset="0"/>
                        </a:rPr>
                        <a:t>b) Hiệu ứng động là các hiệu ứng được tạo ra bởi việc đưa các đoạn phim và âm thanh vào bài trình chiếu.</a:t>
                      </a: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537244"/>
                  </a:ext>
                </a:extLst>
              </a:tr>
              <a:tr h="370840">
                <a:tc>
                  <a:txBody>
                    <a:bodyPr/>
                    <a:lstStyle/>
                    <a:p>
                      <a:pPr algn="just"/>
                      <a:r>
                        <a:rPr lang="en-US" sz="2800" b="0">
                          <a:solidFill>
                            <a:schemeClr val="tx1"/>
                          </a:solidFill>
                          <a:latin typeface="Times New Roman" panose="02020603050405020304" pitchFamily="18" charset="0"/>
                          <a:cs typeface="Times New Roman" panose="02020603050405020304" pitchFamily="18" charset="0"/>
                        </a:rPr>
                        <a:t>c) Đối tượng trên trang chiếu có thể là văn bản, hình ảnh, biểu đồ, đoạn video, ....</a:t>
                      </a: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334922"/>
                  </a:ext>
                </a:extLst>
              </a:tr>
              <a:tr h="370840">
                <a:tc>
                  <a:txBody>
                    <a:bodyPr/>
                    <a:lstStyle/>
                    <a:p>
                      <a:pPr algn="just"/>
                      <a:r>
                        <a:rPr lang="en-US" sz="2800" b="0">
                          <a:solidFill>
                            <a:schemeClr val="tx1"/>
                          </a:solidFill>
                          <a:latin typeface="Times New Roman" panose="02020603050405020304" pitchFamily="18" charset="0"/>
                          <a:cs typeface="Times New Roman" panose="02020603050405020304" pitchFamily="18" charset="0"/>
                        </a:rPr>
                        <a:t>d) Có hai loại hiệu ứng động là hiệu ứng cho đối tượng và hiệu ứng chuyển trang.</a:t>
                      </a: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685112"/>
                  </a:ext>
                </a:extLst>
              </a:tr>
              <a:tr h="370840">
                <a:tc>
                  <a:txBody>
                    <a:bodyPr/>
                    <a:lstStyle/>
                    <a:p>
                      <a:pPr algn="just"/>
                      <a:r>
                        <a:rPr lang="vi-VN" sz="2800" b="0">
                          <a:solidFill>
                            <a:schemeClr val="tx1"/>
                          </a:solidFill>
                          <a:latin typeface="Times New Roman" panose="02020603050405020304" pitchFamily="18" charset="0"/>
                          <a:cs typeface="Times New Roman" panose="02020603050405020304" pitchFamily="18" charset="0"/>
                        </a:rPr>
                        <a:t>e) </a:t>
                      </a:r>
                      <a:r>
                        <a:rPr lang="en-US" sz="2800" b="0">
                          <a:solidFill>
                            <a:schemeClr val="tx1"/>
                          </a:solidFill>
                          <a:latin typeface="Times New Roman" panose="02020603050405020304" pitchFamily="18" charset="0"/>
                          <a:cs typeface="Times New Roman" panose="02020603050405020304" pitchFamily="18" charset="0"/>
                        </a:rPr>
                        <a:t>Hiệu ứng động giúp bài trình chiếu sinh động và hấp dẫn hơn</a:t>
                      </a:r>
                      <a:r>
                        <a:rPr lang="vi-VN" sz="2800" b="0">
                          <a:solidFill>
                            <a:schemeClr val="tx1"/>
                          </a:solidFill>
                          <a:latin typeface="Times New Roman" panose="02020603050405020304" pitchFamily="18" charset="0"/>
                          <a:cs typeface="Times New Roman" panose="02020603050405020304" pitchFamily="18" charset="0"/>
                        </a:rPr>
                        <a:t>.</a:t>
                      </a:r>
                      <a:endParaRPr lang="en-US" sz="2800" b="0">
                        <a:solidFill>
                          <a:schemeClr val="tx1"/>
                        </a:solidFill>
                        <a:latin typeface="Times New Roman" panose="02020603050405020304" pitchFamily="18" charset="0"/>
                        <a:cs typeface="Times New Roman" panose="02020603050405020304" pitchFamily="18" charset="0"/>
                      </a:endParaRP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436993"/>
                  </a:ext>
                </a:extLst>
              </a:tr>
              <a:tr h="370840">
                <a:tc>
                  <a:txBody>
                    <a:bodyPr/>
                    <a:lstStyle/>
                    <a:p>
                      <a:pPr algn="just"/>
                      <a:r>
                        <a:rPr lang="en-US" sz="2800" b="0">
                          <a:solidFill>
                            <a:schemeClr val="tx1"/>
                          </a:solidFill>
                          <a:latin typeface="Times New Roman" panose="02020603050405020304" pitchFamily="18" charset="0"/>
                          <a:cs typeface="Times New Roman" panose="02020603050405020304" pitchFamily="18" charset="0"/>
                        </a:rPr>
                        <a:t>f) Sử dụng càng nhiều hiệu ứng động càng giúp bài trình chiếu đạt hiệu quả tốt trong việc truyền đạt thông tin.</a:t>
                      </a: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622852"/>
                  </a:ext>
                </a:extLst>
              </a:tr>
              <a:tr h="370840">
                <a:tc>
                  <a:txBody>
                    <a:bodyPr/>
                    <a:lstStyle/>
                    <a:p>
                      <a:pPr algn="just"/>
                      <a:r>
                        <a:rPr lang="en-US" sz="2800" b="0">
                          <a:solidFill>
                            <a:schemeClr val="tx1"/>
                          </a:solidFill>
                          <a:latin typeface="Times New Roman" panose="02020603050405020304" pitchFamily="18" charset="0"/>
                          <a:cs typeface="Times New Roman" panose="02020603050405020304" pitchFamily="18" charset="0"/>
                        </a:rPr>
                        <a:t>g) Nên cân nhắc để sử dụng các hiệu ứng động hợp lí, tránh gây hiệu ứng ngược khiến người nghe mất tập trung.</a:t>
                      </a: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marL="36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4122993"/>
                  </a:ext>
                </a:extLst>
              </a:tr>
            </a:tbl>
          </a:graphicData>
        </a:graphic>
      </p:graphicFrame>
      <p:sp>
        <p:nvSpPr>
          <p:cNvPr id="3" name="Rectangle 2">
            <a:extLst>
              <a:ext uri="{FF2B5EF4-FFF2-40B4-BE49-F238E27FC236}">
                <a16:creationId xmlns:a16="http://schemas.microsoft.com/office/drawing/2014/main" id="{5323B302-70F6-8FB8-8922-9420FE597403}"/>
              </a:ext>
            </a:extLst>
          </p:cNvPr>
          <p:cNvSpPr/>
          <p:nvPr/>
        </p:nvSpPr>
        <p:spPr>
          <a:xfrm>
            <a:off x="9829800" y="723272"/>
            <a:ext cx="990600" cy="7089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903442BE-F0AE-473F-96C0-6A5C614FCA65}"/>
              </a:ext>
            </a:extLst>
          </p:cNvPr>
          <p:cNvSpPr/>
          <p:nvPr/>
        </p:nvSpPr>
        <p:spPr>
          <a:xfrm>
            <a:off x="11049000" y="1648631"/>
            <a:ext cx="685800" cy="7135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9798729-3510-237C-B678-4EC2049E43B2}"/>
              </a:ext>
            </a:extLst>
          </p:cNvPr>
          <p:cNvSpPr/>
          <p:nvPr/>
        </p:nvSpPr>
        <p:spPr>
          <a:xfrm>
            <a:off x="9944100" y="2590800"/>
            <a:ext cx="762000" cy="7089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474361D-37EE-83A4-89C3-B5F71874E42C}"/>
              </a:ext>
            </a:extLst>
          </p:cNvPr>
          <p:cNvSpPr/>
          <p:nvPr/>
        </p:nvSpPr>
        <p:spPr>
          <a:xfrm>
            <a:off x="9850016" y="3479312"/>
            <a:ext cx="990600" cy="7089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E0AED25-4491-62D8-BA79-C7F714E5DE0C}"/>
              </a:ext>
            </a:extLst>
          </p:cNvPr>
          <p:cNvSpPr/>
          <p:nvPr/>
        </p:nvSpPr>
        <p:spPr>
          <a:xfrm>
            <a:off x="9906000" y="4396426"/>
            <a:ext cx="838200" cy="480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80238CF5-0019-069E-81B9-0DAF651D32B0}"/>
              </a:ext>
            </a:extLst>
          </p:cNvPr>
          <p:cNvSpPr/>
          <p:nvPr/>
        </p:nvSpPr>
        <p:spPr>
          <a:xfrm>
            <a:off x="11049000" y="5029200"/>
            <a:ext cx="685800" cy="7135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22C6BCF-6989-8B22-4B49-14E8B4CEEC4F}"/>
              </a:ext>
            </a:extLst>
          </p:cNvPr>
          <p:cNvSpPr/>
          <p:nvPr/>
        </p:nvSpPr>
        <p:spPr>
          <a:xfrm>
            <a:off x="10058400" y="5943600"/>
            <a:ext cx="685800" cy="7135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69687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9"/>
                                        </p:tgtEl>
                                        <p:attrNameLst>
                                          <p:attrName>ppt_w</p:attrName>
                                        </p:attrNameLst>
                                      </p:cBhvr>
                                      <p:tavLst>
                                        <p:tav tm="0">
                                          <p:val>
                                            <p:strVal val="ppt_w"/>
                                          </p:val>
                                        </p:tav>
                                        <p:tav tm="100000">
                                          <p:val>
                                            <p:fltVal val="0"/>
                                          </p:val>
                                        </p:tav>
                                      </p:tavLst>
                                    </p:anim>
                                    <p:anim calcmode="lin" valueType="num">
                                      <p:cBhvr>
                                        <p:cTn id="14" dur="500"/>
                                        <p:tgtEl>
                                          <p:spTgt spid="9"/>
                                        </p:tgtEl>
                                        <p:attrNameLst>
                                          <p:attrName>ppt_h</p:attrName>
                                        </p:attrNameLst>
                                      </p:cBhvr>
                                      <p:tavLst>
                                        <p:tav tm="0">
                                          <p:val>
                                            <p:strVal val="ppt_h"/>
                                          </p:val>
                                        </p:tav>
                                        <p:tav tm="100000">
                                          <p:val>
                                            <p:fltVal val="0"/>
                                          </p:val>
                                        </p:tav>
                                      </p:tavLst>
                                    </p:anim>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1"/>
                                        </p:tgtEl>
                                        <p:attrNameLst>
                                          <p:attrName>ppt_w</p:attrName>
                                        </p:attrNameLst>
                                      </p:cBhvr>
                                      <p:tavLst>
                                        <p:tav tm="0">
                                          <p:val>
                                            <p:strVal val="ppt_w"/>
                                          </p:val>
                                        </p:tav>
                                        <p:tav tm="100000">
                                          <p:val>
                                            <p:fltVal val="0"/>
                                          </p:val>
                                        </p:tav>
                                      </p:tavLst>
                                    </p:anim>
                                    <p:anim calcmode="lin" valueType="num">
                                      <p:cBhvr>
                                        <p:cTn id="28" dur="500"/>
                                        <p:tgtEl>
                                          <p:spTgt spid="11"/>
                                        </p:tgtEl>
                                        <p:attrNameLst>
                                          <p:attrName>ppt_h</p:attrName>
                                        </p:attrNameLst>
                                      </p:cBhvr>
                                      <p:tavLst>
                                        <p:tav tm="0">
                                          <p:val>
                                            <p:strVal val="ppt_h"/>
                                          </p:val>
                                        </p:tav>
                                        <p:tav tm="100000">
                                          <p:val>
                                            <p:fltVal val="0"/>
                                          </p:val>
                                        </p:tav>
                                      </p:tavLst>
                                    </p:anim>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12"/>
                                        </p:tgtEl>
                                        <p:attrNameLst>
                                          <p:attrName>ppt_w</p:attrName>
                                        </p:attrNameLst>
                                      </p:cBhvr>
                                      <p:tavLst>
                                        <p:tav tm="0">
                                          <p:val>
                                            <p:strVal val="ppt_w"/>
                                          </p:val>
                                        </p:tav>
                                        <p:tav tm="100000">
                                          <p:val>
                                            <p:fltVal val="0"/>
                                          </p:val>
                                        </p:tav>
                                      </p:tavLst>
                                    </p:anim>
                                    <p:anim calcmode="lin" valueType="num">
                                      <p:cBhvr>
                                        <p:cTn id="35" dur="500"/>
                                        <p:tgtEl>
                                          <p:spTgt spid="12"/>
                                        </p:tgtEl>
                                        <p:attrNameLst>
                                          <p:attrName>ppt_h</p:attrName>
                                        </p:attrNameLst>
                                      </p:cBhvr>
                                      <p:tavLst>
                                        <p:tav tm="0">
                                          <p:val>
                                            <p:strVal val="ppt_h"/>
                                          </p:val>
                                        </p:tav>
                                        <p:tav tm="100000">
                                          <p:val>
                                            <p:fltVal val="0"/>
                                          </p:val>
                                        </p:tav>
                                      </p:tavLst>
                                    </p:anim>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3"/>
                                        </p:tgtEl>
                                        <p:attrNameLst>
                                          <p:attrName>ppt_w</p:attrName>
                                        </p:attrNameLst>
                                      </p:cBhvr>
                                      <p:tavLst>
                                        <p:tav tm="0">
                                          <p:val>
                                            <p:strVal val="ppt_w"/>
                                          </p:val>
                                        </p:tav>
                                        <p:tav tm="100000">
                                          <p:val>
                                            <p:fltVal val="0"/>
                                          </p:val>
                                        </p:tav>
                                      </p:tavLst>
                                    </p:anim>
                                    <p:anim calcmode="lin" valueType="num">
                                      <p:cBhvr>
                                        <p:cTn id="42" dur="500"/>
                                        <p:tgtEl>
                                          <p:spTgt spid="13"/>
                                        </p:tgtEl>
                                        <p:attrNameLst>
                                          <p:attrName>ppt_h</p:attrName>
                                        </p:attrNameLst>
                                      </p:cBhvr>
                                      <p:tavLst>
                                        <p:tav tm="0">
                                          <p:val>
                                            <p:strVal val="ppt_h"/>
                                          </p:val>
                                        </p:tav>
                                        <p:tav tm="100000">
                                          <p:val>
                                            <p:fltVal val="0"/>
                                          </p:val>
                                        </p:tav>
                                      </p:tavLst>
                                    </p:anim>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5"/>
                                        </p:tgtEl>
                                        <p:attrNameLst>
                                          <p:attrName>ppt_w</p:attrName>
                                        </p:attrNameLst>
                                      </p:cBhvr>
                                      <p:tavLst>
                                        <p:tav tm="0">
                                          <p:val>
                                            <p:strVal val="ppt_w"/>
                                          </p:val>
                                        </p:tav>
                                        <p:tav tm="100000">
                                          <p:val>
                                            <p:fltVal val="0"/>
                                          </p:val>
                                        </p:tav>
                                      </p:tavLst>
                                    </p:anim>
                                    <p:anim calcmode="lin" valueType="num">
                                      <p:cBhvr>
                                        <p:cTn id="49" dur="500"/>
                                        <p:tgtEl>
                                          <p:spTgt spid="5"/>
                                        </p:tgtEl>
                                        <p:attrNameLst>
                                          <p:attrName>ppt_h</p:attrName>
                                        </p:attrNameLst>
                                      </p:cBhvr>
                                      <p:tavLst>
                                        <p:tav tm="0">
                                          <p:val>
                                            <p:strVal val="ppt_h"/>
                                          </p:val>
                                        </p:tav>
                                        <p:tav tm="100000">
                                          <p:val>
                                            <p:fltVal val="0"/>
                                          </p:val>
                                        </p:tav>
                                      </p:tavLst>
                                    </p:anim>
                                    <p:animEffect transition="out" filter="fade">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17AD3-4219-C591-F73C-DB15833D9658}"/>
            </a:ext>
          </a:extLst>
        </p:cNvPr>
        <p:cNvGrpSpPr/>
        <p:nvPr/>
      </p:nvGrpSpPr>
      <p:grpSpPr>
        <a:xfrm>
          <a:off x="0" y="0"/>
          <a:ext cx="0" cy="0"/>
          <a:chOff x="0" y="0"/>
          <a:chExt cx="0" cy="0"/>
        </a:xfrm>
      </p:grpSpPr>
      <p:pic>
        <p:nvPicPr>
          <p:cNvPr id="3" name="Picture 2" descr="Giải bài 12 Định dạng đối tượng trên trang chiếu">
            <a:extLst>
              <a:ext uri="{FF2B5EF4-FFF2-40B4-BE49-F238E27FC236}">
                <a16:creationId xmlns:a16="http://schemas.microsoft.com/office/drawing/2014/main" id="{F84823CF-BF7E-A1BE-8ED0-398CCB9FB2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117" y="1612562"/>
            <a:ext cx="11590283" cy="5169238"/>
          </a:xfrm>
          <a:prstGeom prst="rect">
            <a:avLst/>
          </a:prstGeom>
          <a:noFill/>
          <a:ln>
            <a:noFill/>
          </a:ln>
        </p:spPr>
      </p:pic>
      <p:sp>
        <p:nvSpPr>
          <p:cNvPr id="23" name="Rectangle 22">
            <a:extLst>
              <a:ext uri="{FF2B5EF4-FFF2-40B4-BE49-F238E27FC236}">
                <a16:creationId xmlns:a16="http://schemas.microsoft.com/office/drawing/2014/main" id="{CBE05B6E-30F3-8B15-8FA3-6B946614A618}"/>
              </a:ext>
            </a:extLst>
          </p:cNvPr>
          <p:cNvSpPr/>
          <p:nvPr/>
        </p:nvSpPr>
        <p:spPr>
          <a:xfrm>
            <a:off x="533400" y="50169"/>
            <a:ext cx="10591800" cy="1550031"/>
          </a:xfrm>
          <a:prstGeom prst="rect">
            <a:avLst/>
          </a:prstGeom>
        </p:spPr>
        <p:txBody>
          <a:bodyPr wrap="square" lIns="36000" tIns="36000" rIns="36000" bIns="36000">
            <a:spAutoFit/>
          </a:bodyPr>
          <a:lstStyle/>
          <a:p>
            <a:pPr algn="ctr" defTabSz="342900">
              <a:spcAft>
                <a:spcPts val="0"/>
              </a:spcAft>
            </a:pPr>
            <a:r>
              <a:rPr lang="en-US" sz="3200">
                <a:latin typeface="Times New Roman" panose="02020603050405020304" pitchFamily="18" charset="0"/>
                <a:cs typeface="Times New Roman" panose="02020603050405020304" pitchFamily="18" charset="0"/>
              </a:rPr>
              <a:t>Thực hành: </a:t>
            </a:r>
          </a:p>
          <a:p>
            <a:pPr algn="just" defTabSz="342900">
              <a:spcAft>
                <a:spcPts val="0"/>
              </a:spcAft>
            </a:pPr>
            <a:r>
              <a:rPr lang="vi-VN" sz="3200">
                <a:latin typeface="Times New Roman" panose="02020603050405020304" pitchFamily="18" charset="0"/>
                <a:cs typeface="Times New Roman" panose="02020603050405020304" pitchFamily="18" charset="0"/>
              </a:rPr>
              <a:t>Em hãy tạo hiệu ứng cho các trang và đối tượng để hoàn thiện bài trình chiếu báo cáo dự án của nhóm em.</a:t>
            </a:r>
          </a:p>
        </p:txBody>
      </p:sp>
      <p:pic>
        <p:nvPicPr>
          <p:cNvPr id="2" name="图片 1">
            <a:extLst>
              <a:ext uri="{FF2B5EF4-FFF2-40B4-BE49-F238E27FC236}">
                <a16:creationId xmlns:a16="http://schemas.microsoft.com/office/drawing/2014/main" id="{C9C792B9-F696-54B8-8F73-A76318F0B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685799" y="3914416"/>
            <a:ext cx="1752600" cy="2029184"/>
          </a:xfrm>
          <a:prstGeom prst="rect">
            <a:avLst/>
          </a:prstGeom>
        </p:spPr>
      </p:pic>
      <p:pic>
        <p:nvPicPr>
          <p:cNvPr id="6" name="Picture 5">
            <a:extLst>
              <a:ext uri="{FF2B5EF4-FFF2-40B4-BE49-F238E27FC236}">
                <a16:creationId xmlns:a16="http://schemas.microsoft.com/office/drawing/2014/main" id="{47EBF186-ADFD-6618-7A29-912DC20162FA}"/>
              </a:ext>
            </a:extLst>
          </p:cNvPr>
          <p:cNvPicPr>
            <a:picLocks noChangeAspect="1"/>
          </p:cNvPicPr>
          <p:nvPr/>
        </p:nvPicPr>
        <p:blipFill rotWithShape="1">
          <a:blip r:embed="rId4"/>
          <a:srcRect r="73103" b="6198"/>
          <a:stretch/>
        </p:blipFill>
        <p:spPr>
          <a:xfrm>
            <a:off x="373117" y="37807"/>
            <a:ext cx="841114" cy="571813"/>
          </a:xfrm>
          <a:prstGeom prst="rect">
            <a:avLst/>
          </a:prstGeom>
        </p:spPr>
      </p:pic>
      <p:sp>
        <p:nvSpPr>
          <p:cNvPr id="8" name="TextBox 7">
            <a:extLst>
              <a:ext uri="{FF2B5EF4-FFF2-40B4-BE49-F238E27FC236}">
                <a16:creationId xmlns:a16="http://schemas.microsoft.com/office/drawing/2014/main" id="{6ED76143-EDCF-9DAD-15F7-546DABFE86E7}"/>
              </a:ext>
            </a:extLst>
          </p:cNvPr>
          <p:cNvSpPr txBox="1"/>
          <p:nvPr/>
        </p:nvSpPr>
        <p:spPr>
          <a:xfrm>
            <a:off x="1295400" y="37807"/>
            <a:ext cx="266700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544429398"/>
      </p:ext>
    </p:extLst>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p:transition>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419100" y="2183769"/>
            <a:ext cx="11353800" cy="1550031"/>
          </a:xfrm>
          <a:prstGeom prst="rect">
            <a:avLst/>
          </a:prstGeom>
        </p:spPr>
        <p:txBody>
          <a:bodyPr wrap="square" lIns="36000" tIns="36000" rIns="36000" bIns="36000">
            <a:spAutoFit/>
          </a:bodyPr>
          <a:lstStyle/>
          <a:p>
            <a:pPr algn="just" defTabSz="342900">
              <a:spcAft>
                <a:spcPts val="0"/>
              </a:spcAft>
            </a:pPr>
            <a:r>
              <a:rPr lang="vi-VN" sz="3200">
                <a:latin typeface="Times New Roman" panose="02020603050405020304" pitchFamily="18" charset="0"/>
                <a:cs typeface="Times New Roman" panose="02020603050405020304" pitchFamily="18" charset="0"/>
              </a:rPr>
              <a:t>Em hãy bổ sung hiệu ứng động cho bài trình chiếu ghi trong tệp Baitaptinhoc7.pptx. Xem lại nội dung, định dạng, hiệu ứng của từng trang để hoàn thiện bài trình chiếu.</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228600" y="1389819"/>
            <a:ext cx="694157" cy="565146"/>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26111" y="1504221"/>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4" name="图片 14">
            <a:extLst>
              <a:ext uri="{FF2B5EF4-FFF2-40B4-BE49-F238E27FC236}">
                <a16:creationId xmlns:a16="http://schemas.microsoft.com/office/drawing/2014/main" id="{7E290CA0-4007-FB39-DBE1-F5DD4B01D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4572000"/>
            <a:ext cx="5761035" cy="2304346"/>
          </a:xfrm>
          <a:prstGeom prst="rect">
            <a:avLst/>
          </a:prstGeom>
        </p:spPr>
      </p:pic>
    </p:spTree>
    <p:extLst>
      <p:ext uri="{BB962C8B-B14F-4D97-AF65-F5344CB8AC3E}">
        <p14:creationId xmlns:p14="http://schemas.microsoft.com/office/powerpoint/2010/main" val="950861081"/>
      </p:ext>
    </p:extLst>
  </p:cSld>
  <p:clrMapOvr>
    <a:masterClrMapping/>
  </p:clrMapOvr>
  <p:transition>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419100" y="799787"/>
            <a:ext cx="11353800" cy="5982013"/>
          </a:xfrm>
          <a:prstGeom prst="rect">
            <a:avLst/>
          </a:prstGeom>
        </p:spPr>
        <p:txBody>
          <a:bodyPr wrap="square" lIns="36000" tIns="36000" rIns="36000" bIns="36000">
            <a:spAutoFit/>
          </a:bodyPr>
          <a:lstStyle/>
          <a:p>
            <a:pPr algn="just" defTabSz="342900">
              <a:spcAft>
                <a:spcPts val="0"/>
              </a:spcAft>
            </a:pP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Thực hành: Em hãy tạo hiệu ứng để các trang chiếu trong tệp trình chiếu Truonghocxanh.pptx tự động hiển thị lần lượt sau một khoảng thời gian nhất định từ trang đầu đến trang cuối</a:t>
            </a:r>
          </a:p>
          <a:p>
            <a:pPr algn="just" defTabSz="342900">
              <a:spcAft>
                <a:spcPts val="0"/>
              </a:spcAft>
            </a:pP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Hướng dẫn: Các phần mềm trình chiếu đều cung cấp chức năng để người sử dụng có thể đặt thời gian chuyển giữa các trang chiếu sau một khoảng thời gian nhất định. Sử dụng chức năng này, khi trình chiếu người trình bày không cần dùng chuột để điều khiển sự xuất hiện của các trang chiếu. Tuy nhiên, cần tính toán thời gian trình bày chính xác và hợp lí để việc trình bày và việc chuyển trang không bị sai lệch.</a:t>
            </a:r>
          </a:p>
          <a:p>
            <a:pPr algn="just" defTabSz="342900">
              <a:spcAft>
                <a:spcPts val="0"/>
              </a:spcAft>
            </a:pPr>
            <a:r>
              <a:rPr lang="vi-VN" sz="3200">
                <a:latin typeface="Times New Roman" panose="02020603050405020304" pitchFamily="18" charset="0"/>
                <a:cs typeface="Times New Roman" panose="02020603050405020304" pitchFamily="18" charset="0"/>
              </a:rPr>
              <a:t>Bước 1. Mở tệp trình chiếu Truonghocxanh.pptx.</a:t>
            </a:r>
          </a:p>
          <a:p>
            <a:pPr algn="just" defTabSz="342900">
              <a:spcAft>
                <a:spcPts val="0"/>
              </a:spcAft>
            </a:pPr>
            <a:r>
              <a:rPr lang="vi-VN" sz="3200">
                <a:latin typeface="Times New Roman" panose="02020603050405020304" pitchFamily="18" charset="0"/>
                <a:cs typeface="Times New Roman" panose="02020603050405020304" pitchFamily="18" charset="0"/>
              </a:rPr>
              <a:t>Bước 2. Chọn trang chiếu số 1.</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228600" y="82037"/>
            <a:ext cx="694157" cy="565146"/>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26111" y="196439"/>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4" name="图片 14">
            <a:extLst>
              <a:ext uri="{FF2B5EF4-FFF2-40B4-BE49-F238E27FC236}">
                <a16:creationId xmlns:a16="http://schemas.microsoft.com/office/drawing/2014/main" id="{7E290CA0-4007-FB39-DBE1-F5DD4B01D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28600"/>
            <a:ext cx="5761035" cy="1152588"/>
          </a:xfrm>
          <a:prstGeom prst="rect">
            <a:avLst/>
          </a:prstGeom>
        </p:spPr>
      </p:pic>
    </p:spTree>
    <p:extLst>
      <p:ext uri="{BB962C8B-B14F-4D97-AF65-F5344CB8AC3E}">
        <p14:creationId xmlns:p14="http://schemas.microsoft.com/office/powerpoint/2010/main" val="3446507176"/>
      </p:ext>
    </p:extLst>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230579-9253-38F6-E444-49C66F50DA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03817"/>
            <a:ext cx="7251542" cy="2029783"/>
          </a:xfrm>
          <a:prstGeom prst="rect">
            <a:avLst/>
          </a:prstGeom>
          <a:noFill/>
          <a:ln>
            <a:noFill/>
          </a:ln>
        </p:spPr>
      </p:pic>
      <p:sp>
        <p:nvSpPr>
          <p:cNvPr id="23" name="Rectangle 22">
            <a:extLst>
              <a:ext uri="{FF2B5EF4-FFF2-40B4-BE49-F238E27FC236}">
                <a16:creationId xmlns:a16="http://schemas.microsoft.com/office/drawing/2014/main" id="{BDA09E34-DFEE-4830-82E0-C6C4ED1A4B3B}"/>
              </a:ext>
            </a:extLst>
          </p:cNvPr>
          <p:cNvSpPr/>
          <p:nvPr/>
        </p:nvSpPr>
        <p:spPr>
          <a:xfrm>
            <a:off x="457200" y="1752600"/>
            <a:ext cx="11353800" cy="4997128"/>
          </a:xfrm>
          <a:prstGeom prst="rect">
            <a:avLst/>
          </a:prstGeom>
        </p:spPr>
        <p:txBody>
          <a:bodyPr wrap="square" lIns="36000" tIns="36000" rIns="36000" bIns="36000">
            <a:spAutoFit/>
          </a:bodyPr>
          <a:lstStyle/>
          <a:p>
            <a:pPr algn="just" defTabSz="342900">
              <a:spcAft>
                <a:spcPts val="0"/>
              </a:spcAft>
            </a:pP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Hướng dẫn: </a:t>
            </a:r>
            <a:endParaRPr lang="en-US" sz="3200">
              <a:latin typeface="Times New Roman" panose="02020603050405020304" pitchFamily="18" charset="0"/>
              <a:cs typeface="Times New Roman" panose="02020603050405020304" pitchFamily="18" charset="0"/>
            </a:endParaRPr>
          </a:p>
          <a:p>
            <a:pPr algn="just" defTabSz="342900">
              <a:spcAft>
                <a:spcPts val="0"/>
              </a:spcAft>
            </a:pPr>
            <a:r>
              <a:rPr lang="vi-VN" sz="3200">
                <a:latin typeface="Times New Roman" panose="02020603050405020304" pitchFamily="18" charset="0"/>
                <a:cs typeface="Times New Roman" panose="02020603050405020304" pitchFamily="18" charset="0"/>
              </a:rPr>
              <a:t>Bước 3. Nháy chuột chọn Transitions. Quan sát nhóm lệnh Timing</a:t>
            </a:r>
          </a:p>
          <a:p>
            <a:pPr algn="just" defTabSz="342900">
              <a:spcAft>
                <a:spcPts val="0"/>
              </a:spcAft>
            </a:pPr>
            <a:r>
              <a:rPr lang="vi-VN" sz="3200">
                <a:latin typeface="Times New Roman" panose="02020603050405020304" pitchFamily="18" charset="0"/>
                <a:cs typeface="Times New Roman" panose="02020603050405020304" pitchFamily="18" charset="0"/>
              </a:rPr>
              <a:t>–Sound: Cho phép người sử dụng chọn âm thanh xuất hiện khi chuyển trang chiếu. </a:t>
            </a:r>
          </a:p>
          <a:p>
            <a:pPr algn="just" defTabSz="342900">
              <a:spcAft>
                <a:spcPts val="0"/>
              </a:spcAft>
            </a:pPr>
            <a:r>
              <a:rPr lang="vi-VN" sz="3200">
                <a:latin typeface="Times New Roman" panose="02020603050405020304" pitchFamily="18" charset="0"/>
                <a:cs typeface="Times New Roman" panose="02020603050405020304" pitchFamily="18" charset="0"/>
              </a:rPr>
              <a:t>-Duration: Thời gian thực hiện hiệu ứng chuyển.</a:t>
            </a:r>
          </a:p>
          <a:p>
            <a:pPr algn="just" defTabSz="342900">
              <a:spcAft>
                <a:spcPts val="0"/>
              </a:spcAft>
            </a:pPr>
            <a:r>
              <a:rPr lang="vi-VN" sz="3200">
                <a:latin typeface="Times New Roman" panose="02020603050405020304" pitchFamily="18" charset="0"/>
                <a:cs typeface="Times New Roman" panose="02020603050405020304" pitchFamily="18" charset="0"/>
              </a:rPr>
              <a:t>-On Mouse Click: Chọn tuỳ chọn này khi muốn trang chiếu tiếp theo chỉ xuất hiện khi nháy chuột lúc trình chiếu. Tuỳ chọn này giúp người trình bày chủ động thời gian khi trình bày.</a:t>
            </a:r>
          </a:p>
          <a:p>
            <a:pPr algn="just" defTabSz="342900">
              <a:spcAft>
                <a:spcPts val="0"/>
              </a:spcAft>
            </a:pPr>
            <a:r>
              <a:rPr lang="vi-VN" sz="3200">
                <a:latin typeface="Times New Roman" panose="02020603050405020304" pitchFamily="18" charset="0"/>
                <a:cs typeface="Times New Roman" panose="02020603050405020304" pitchFamily="18" charset="0"/>
              </a:rPr>
              <a:t>–After: Chọn tuỳ chọn này và nhập thời gian để trang chiếu tự động chuyển</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sang trạng tiếp theo sau khoảng thời gian đã nhập.</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3"/>
          <a:srcRect r="70376"/>
          <a:stretch/>
        </p:blipFill>
        <p:spPr>
          <a:xfrm>
            <a:off x="228600" y="82037"/>
            <a:ext cx="694157" cy="565146"/>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26111" y="196439"/>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072072"/>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1975544" y="1315206"/>
            <a:ext cx="703356" cy="701042"/>
          </a:xfrm>
          <a:prstGeom prst="rect">
            <a:avLst/>
          </a:prstGeom>
        </p:spPr>
      </p:pic>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257770" y="1981200"/>
            <a:ext cx="4619030" cy="468935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000">
                <a:solidFill>
                  <a:srgbClr val="000000"/>
                </a:solidFill>
                <a:latin typeface="Times New Roman" panose="02020603050405020304" pitchFamily="18" charset="0"/>
                <a:cs typeface="Times New Roman" panose="02020603050405020304" pitchFamily="18" charset="0"/>
              </a:rPr>
              <a:t>Bài trình chiếu báo cáo dự án Trường học xanh đã có đầy đủ thông tin, mang được thông điệp cần truyền tải. Các đối tượng trong các trang chiếu cũng đã được định dạng. Việc tiếp theo của em là bổ sung các hiệu ứng động khi trình bày để có một bài thuyết trình hoàn chỉnh.</a:t>
            </a:r>
          </a:p>
        </p:txBody>
      </p:sp>
      <p:pic>
        <p:nvPicPr>
          <p:cNvPr id="5" name="Picture 4">
            <a:extLst>
              <a:ext uri="{FF2B5EF4-FFF2-40B4-BE49-F238E27FC236}">
                <a16:creationId xmlns:a16="http://schemas.microsoft.com/office/drawing/2014/main" id="{D4018131-A402-601E-3625-FFCD1D68B6F3}"/>
              </a:ext>
            </a:extLst>
          </p:cNvPr>
          <p:cNvPicPr>
            <a:picLocks noChangeAspect="1"/>
          </p:cNvPicPr>
          <p:nvPr/>
        </p:nvPicPr>
        <p:blipFill rotWithShape="1">
          <a:blip r:embed="rId3"/>
          <a:srcRect l="26251" t="22209" r="11875" b="15538"/>
          <a:stretch/>
        </p:blipFill>
        <p:spPr>
          <a:xfrm>
            <a:off x="5105400" y="1371600"/>
            <a:ext cx="6934200" cy="5334000"/>
          </a:xfrm>
          <a:prstGeom prst="rect">
            <a:avLst/>
          </a:prstGeom>
        </p:spPr>
      </p:pic>
    </p:spTree>
    <p:extLst>
      <p:ext uri="{BB962C8B-B14F-4D97-AF65-F5344CB8AC3E}">
        <p14:creationId xmlns:p14="http://schemas.microsoft.com/office/powerpoint/2010/main" val="2866140346"/>
      </p:ext>
    </p:extLst>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419100" y="762000"/>
            <a:ext cx="11353800" cy="4504686"/>
          </a:xfrm>
          <a:prstGeom prst="rect">
            <a:avLst/>
          </a:prstGeom>
        </p:spPr>
        <p:txBody>
          <a:bodyPr wrap="square" lIns="36000" tIns="36000" rIns="36000" bIns="36000">
            <a:spAutoFit/>
          </a:bodyPr>
          <a:lstStyle/>
          <a:p>
            <a:pPr algn="just" defTabSz="342900">
              <a:spcAft>
                <a:spcPts val="0"/>
              </a:spcAft>
            </a:pP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Hướng dẫn: </a:t>
            </a:r>
            <a:endParaRPr lang="en-US" sz="3200">
              <a:latin typeface="Times New Roman" panose="02020603050405020304" pitchFamily="18" charset="0"/>
              <a:cs typeface="Times New Roman" panose="02020603050405020304" pitchFamily="18" charset="0"/>
            </a:endParaRPr>
          </a:p>
          <a:p>
            <a:pPr algn="just" defTabSz="342900">
              <a:spcAft>
                <a:spcPts val="0"/>
              </a:spcAft>
            </a:pPr>
            <a:r>
              <a:rPr lang="vi-VN" sz="3200">
                <a:latin typeface="Times New Roman" panose="02020603050405020304" pitchFamily="18" charset="0"/>
                <a:cs typeface="Times New Roman" panose="02020603050405020304" pitchFamily="18" charset="0"/>
              </a:rPr>
              <a:t>Như vậy, nếu em muốn trang chiếu số 1 hiển thị trong khoảng thời gian 30 giây rồi tự động chuyển sang trang chiếu số 2 thì em thiết đặt thời gian trong ô After là 00:30:00.</a:t>
            </a:r>
          </a:p>
          <a:p>
            <a:pPr algn="just" defTabSz="342900">
              <a:spcAft>
                <a:spcPts val="0"/>
              </a:spcAft>
            </a:pPr>
            <a:r>
              <a:rPr lang="vi-VN" sz="3200">
                <a:latin typeface="Times New Roman" panose="02020603050405020304" pitchFamily="18" charset="0"/>
                <a:cs typeface="Times New Roman" panose="02020603050405020304" pitchFamily="18" charset="0"/>
              </a:rPr>
              <a:t>Bước 4. Chọn trang chiếu số 2 và thực hiện đặt thời gian.</a:t>
            </a:r>
          </a:p>
          <a:p>
            <a:pPr algn="just" defTabSz="342900">
              <a:spcAft>
                <a:spcPts val="0"/>
              </a:spcAft>
            </a:pPr>
            <a:r>
              <a:rPr lang="vi-VN" sz="3200">
                <a:latin typeface="Times New Roman" panose="02020603050405020304" pitchFamily="18" charset="0"/>
                <a:cs typeface="Times New Roman" panose="02020603050405020304" pitchFamily="18" charset="0"/>
              </a:rPr>
              <a:t>Bước 5. Thực hiện tương tự để đặt thời gian cho các trang chiếu tiếp theo. Lưu ý: Nếu muốn đặt cùng một thời gian chuyển trang chiếu cho tất cả các trang trong tệp trình chiếu em cần chọn đồng thời tất cả các trang rồi thiết đặt thời gian trong ô After</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228600" y="82037"/>
            <a:ext cx="694157" cy="565146"/>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26111" y="196439"/>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4" name="图片 14">
            <a:extLst>
              <a:ext uri="{FF2B5EF4-FFF2-40B4-BE49-F238E27FC236}">
                <a16:creationId xmlns:a16="http://schemas.microsoft.com/office/drawing/2014/main" id="{7E290CA0-4007-FB39-DBE1-F5DD4B01D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8395" y="5181600"/>
            <a:ext cx="5761035" cy="1676399"/>
          </a:xfrm>
          <a:prstGeom prst="rect">
            <a:avLst/>
          </a:prstGeom>
        </p:spPr>
      </p:pic>
    </p:spTree>
    <p:extLst>
      <p:ext uri="{BB962C8B-B14F-4D97-AF65-F5344CB8AC3E}">
        <p14:creationId xmlns:p14="http://schemas.microsoft.com/office/powerpoint/2010/main" val="1084513631"/>
      </p:ext>
    </p:extLst>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98841-BB7E-A939-FBAF-2B8E7778847D}"/>
              </a:ext>
            </a:extLst>
          </p:cNvPr>
          <p:cNvSpPr txBox="1"/>
          <p:nvPr/>
        </p:nvSpPr>
        <p:spPr>
          <a:xfrm>
            <a:off x="876300" y="1371600"/>
            <a:ext cx="10439400" cy="4524315"/>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Link bài giảng trực tuyến tham khảo:</a:t>
            </a: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2"/>
              </a:rPr>
              <a:t>https://forlangworld.blogspot.com/</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3"/>
              </a:rPr>
              <a:t>https://www.youtube.com/c/ForlangWorld</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4"/>
              </a:rPr>
              <a:t>https://www.facebook.com/emvuiemhoc</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825166"/>
      </p:ext>
    </p:extLst>
  </p:cSld>
  <p:clrMapOvr>
    <a:masterClrMapping/>
  </p:clrMapOvr>
  <p:transition>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438403"/>
            <a:ext cx="5410200" cy="692468"/>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1.</a:t>
            </a:r>
            <a:r>
              <a:rPr lang="vi-VN" sz="3200" b="1">
                <a:solidFill>
                  <a:srgbClr val="FF0000"/>
                </a:solidFill>
                <a:latin typeface="Times New Roman" panose="02020603050405020304" pitchFamily="18" charset="0"/>
                <a:cs typeface="Times New Roman" panose="02020603050405020304" pitchFamily="18" charset="0"/>
              </a:rPr>
              <a:t> Hiệu ứng động</a:t>
            </a:r>
          </a:p>
        </p:txBody>
      </p:sp>
      <p:pic>
        <p:nvPicPr>
          <p:cNvPr id="2" name="Picture 1">
            <a:extLst>
              <a:ext uri="{FF2B5EF4-FFF2-40B4-BE49-F238E27FC236}">
                <a16:creationId xmlns:a16="http://schemas.microsoft.com/office/drawing/2014/main" id="{2BCC0A57-1DDC-497B-86AF-54A2A74D8390}"/>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657601"/>
            <a:ext cx="3581400" cy="1724534"/>
          </a:xfrm>
          <a:prstGeom prst="rect">
            <a:avLst/>
          </a:prstGeom>
        </p:spPr>
      </p:pic>
    </p:spTree>
    <p:extLst>
      <p:ext uri="{BB962C8B-B14F-4D97-AF65-F5344CB8AC3E}">
        <p14:creationId xmlns:p14="http://schemas.microsoft.com/office/powerpoint/2010/main" val="2436764787"/>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73265"/>
            <a:ext cx="5943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6248400" y="1870061"/>
            <a:ext cx="5562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Hiệu ứng động</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859716435"/>
              </p:ext>
            </p:extLst>
          </p:nvPr>
        </p:nvGraphicFramePr>
        <p:xfrm>
          <a:off x="304800" y="2385840"/>
          <a:ext cx="11526416" cy="4045440"/>
        </p:xfrm>
        <a:graphic>
          <a:graphicData uri="http://schemas.openxmlformats.org/drawingml/2006/table">
            <a:tbl>
              <a:tblPr firstRow="1" bandRow="1">
                <a:tableStyleId>{F5AB1C69-6EDB-4FF4-983F-18BD219EF322}</a:tableStyleId>
              </a:tblPr>
              <a:tblGrid>
                <a:gridCol w="5943600">
                  <a:extLst>
                    <a:ext uri="{9D8B030D-6E8A-4147-A177-3AD203B41FA5}">
                      <a16:colId xmlns:a16="http://schemas.microsoft.com/office/drawing/2014/main" val="795175101"/>
                    </a:ext>
                  </a:extLst>
                </a:gridCol>
                <a:gridCol w="5582816">
                  <a:extLst>
                    <a:ext uri="{9D8B030D-6E8A-4147-A177-3AD203B41FA5}">
                      <a16:colId xmlns:a16="http://schemas.microsoft.com/office/drawing/2014/main" val="2517340449"/>
                    </a:ext>
                  </a:extLst>
                </a:gridCol>
              </a:tblGrid>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Em hãy quan sát hai trang chiếu có cùng nội dung. Một trang không có hiệu ứng động, một trang có thêm hiệu ứng động cho các đối tượng.</a:t>
                      </a:r>
                      <a:r>
                        <a:rPr lang="en-US" sz="3200" b="0">
                          <a:solidFill>
                            <a:schemeClr val="tx1"/>
                          </a:solidFill>
                          <a:latin typeface="Times New Roman" panose="02020603050405020304" pitchFamily="18" charset="0"/>
                          <a:cs typeface="Times New Roman" panose="02020603050405020304" pitchFamily="18" charset="0"/>
                        </a:rPr>
                        <a:t> </a:t>
                      </a:r>
                      <a:r>
                        <a:rPr lang="vi-VN" sz="3200" b="0">
                          <a:solidFill>
                            <a:schemeClr val="tx1"/>
                          </a:solidFill>
                          <a:latin typeface="Times New Roman" panose="02020603050405020304" pitchFamily="18" charset="0"/>
                          <a:cs typeface="Times New Roman" panose="02020603050405020304" pitchFamily="18" charset="0"/>
                        </a:rPr>
                        <a:t>Em thích xem trang nào hơn? Vì sao? Em có muốn sử dụng các hiệu ứng động trong bài trình chiếu của mình không?</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Em thích xem trang có hiệu ứng động hơn vì trông các trang chiếu đó sẽ sinh đ</a:t>
                      </a:r>
                      <a:r>
                        <a:rPr lang="en-US" sz="3200" b="0">
                          <a:solidFill>
                            <a:schemeClr val="tx1"/>
                          </a:solidFill>
                          <a:latin typeface="Times New Roman" panose="02020603050405020304" pitchFamily="18" charset="0"/>
                          <a:cs typeface="Times New Roman" panose="02020603050405020304" pitchFamily="18" charset="0"/>
                        </a:rPr>
                        <a:t>ộ</a:t>
                      </a:r>
                      <a:r>
                        <a:rPr lang="vi-VN" sz="3200" b="0">
                          <a:solidFill>
                            <a:schemeClr val="tx1"/>
                          </a:solidFill>
                          <a:latin typeface="Times New Roman" panose="02020603050405020304" pitchFamily="18" charset="0"/>
                          <a:cs typeface="Times New Roman" panose="02020603050405020304" pitchFamily="18" charset="0"/>
                        </a:rPr>
                        <a:t>ng và hấp dẫn hơn. Em có muốn sử dụng các hiệu ứng động trong bài trình chiếu của mình để tạo sự chú ý đối với người xem.</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3776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Hiệu ứng động:</a:t>
            </a:r>
          </a:p>
        </p:txBody>
      </p:sp>
      <p:sp>
        <p:nvSpPr>
          <p:cNvPr id="2" name="Rectangle 1">
            <a:extLst>
              <a:ext uri="{FF2B5EF4-FFF2-40B4-BE49-F238E27FC236}">
                <a16:creationId xmlns:a16="http://schemas.microsoft.com/office/drawing/2014/main" id="{A35B4172-2F0A-798B-3918-FFF4B6ACA42F}"/>
              </a:ext>
            </a:extLst>
          </p:cNvPr>
          <p:cNvSpPr/>
          <p:nvPr/>
        </p:nvSpPr>
        <p:spPr>
          <a:xfrm>
            <a:off x="6324600" y="2485112"/>
            <a:ext cx="5486400" cy="38394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6461308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73265"/>
            <a:ext cx="4094584"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99384" y="1870061"/>
            <a:ext cx="7411616"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Hiệu ứng động</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017159108"/>
              </p:ext>
            </p:extLst>
          </p:nvPr>
        </p:nvGraphicFramePr>
        <p:xfrm>
          <a:off x="304800" y="2385840"/>
          <a:ext cx="11526416" cy="3701760"/>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795175101"/>
                    </a:ext>
                  </a:extLst>
                </a:gridCol>
                <a:gridCol w="74116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Hiệu ứng động là gì?</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Hiệu ứng động là cách thức và thời điểm xuất hiện của các trang chiếu và các đối tượng trên trang khi trình chiếu.</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092060"/>
                  </a:ext>
                </a:extLst>
              </a:tr>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Sử dụng hiệu ứng động cần lưu ý những điều gì? Tại sao?</a:t>
                      </a:r>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Sử dụng hiệu ứng động cần lưu ý không sử dụng quá nhiều hiệu ứng hoặc sử dụng không phù hợp sẽ gây rối mắt, khó chịu và mất tập trung đối với người xem.</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95352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3776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Hiệu ứng động:</a:t>
            </a:r>
          </a:p>
        </p:txBody>
      </p:sp>
      <p:sp>
        <p:nvSpPr>
          <p:cNvPr id="2" name="Rectangle 1">
            <a:extLst>
              <a:ext uri="{FF2B5EF4-FFF2-40B4-BE49-F238E27FC236}">
                <a16:creationId xmlns:a16="http://schemas.microsoft.com/office/drawing/2014/main" id="{A35B4172-2F0A-798B-3918-FFF4B6ACA42F}"/>
              </a:ext>
            </a:extLst>
          </p:cNvPr>
          <p:cNvSpPr/>
          <p:nvPr/>
        </p:nvSpPr>
        <p:spPr>
          <a:xfrm>
            <a:off x="4499232" y="4038600"/>
            <a:ext cx="7306513" cy="20369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BFA26FF1-6D39-4FE2-0D49-9C88E2E84F88}"/>
              </a:ext>
            </a:extLst>
          </p:cNvPr>
          <p:cNvSpPr/>
          <p:nvPr/>
        </p:nvSpPr>
        <p:spPr>
          <a:xfrm>
            <a:off x="4497918" y="2382636"/>
            <a:ext cx="7306513" cy="15797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6077722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73265"/>
            <a:ext cx="4094584"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99384" y="1870061"/>
            <a:ext cx="7411616"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Hiệu ứng động</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389193981"/>
              </p:ext>
            </p:extLst>
          </p:nvPr>
        </p:nvGraphicFramePr>
        <p:xfrm>
          <a:off x="304800" y="2385840"/>
          <a:ext cx="11526416" cy="3557760"/>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795175101"/>
                    </a:ext>
                  </a:extLst>
                </a:gridCol>
                <a:gridCol w="74116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các bước tạo hiệu ứng động cho đối tượng trên trang chiếu?</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a:t>
                      </a: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ạo hiệu ứng động cho đối tượng trên trang chiếu</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algn="just"/>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-B1.Chọn đối tượng trên trang chiếu cần áp dụng hiệu ứng động.</a:t>
                      </a:r>
                    </a:p>
                    <a:p>
                      <a:pPr algn="just"/>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-B2.Mở dải lệnh Animations</a:t>
                      </a:r>
                    </a:p>
                    <a:p>
                      <a:pPr algn="just"/>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-B3.Nháy chọn hiệu ứng động thích hợp trong nhóm Animation</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95352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3776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Hiệu ứng động:</a:t>
            </a:r>
          </a:p>
        </p:txBody>
      </p:sp>
      <p:sp>
        <p:nvSpPr>
          <p:cNvPr id="2" name="Rectangle 1">
            <a:extLst>
              <a:ext uri="{FF2B5EF4-FFF2-40B4-BE49-F238E27FC236}">
                <a16:creationId xmlns:a16="http://schemas.microsoft.com/office/drawing/2014/main" id="{A35B4172-2F0A-798B-3918-FFF4B6ACA42F}"/>
              </a:ext>
            </a:extLst>
          </p:cNvPr>
          <p:cNvSpPr/>
          <p:nvPr/>
        </p:nvSpPr>
        <p:spPr>
          <a:xfrm>
            <a:off x="4495800" y="2438400"/>
            <a:ext cx="7306513"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193784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714847"/>
            <a:ext cx="4094584"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99384" y="1711643"/>
            <a:ext cx="7411616"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Hiệu ứng động</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011937074"/>
              </p:ext>
            </p:extLst>
          </p:nvPr>
        </p:nvGraphicFramePr>
        <p:xfrm>
          <a:off x="304800" y="2227422"/>
          <a:ext cx="11526416" cy="4533120"/>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795175101"/>
                    </a:ext>
                  </a:extLst>
                </a:gridCol>
                <a:gridCol w="74116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các bước tạo hiệu ứng chuyển trang chiếu trang chiếu?</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a:t>
                      </a: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ạo hiệu </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ứng chuyển trang chiếu</a:t>
                      </a: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algn="just"/>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B1.Chọn các trang chiếu cần tạo hiệu ứng.</a:t>
                      </a:r>
                    </a:p>
                    <a:p>
                      <a:pPr algn="just"/>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B2.Mở dải lệnh Transitions và chọn kiểu hiệu ứng chuyển trang chiếu trong nhóm Transition to This Slide.</a:t>
                      </a:r>
                    </a:p>
                    <a:p>
                      <a:pPr algn="just"/>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B3.Nháy lệnh Apply to All trong nhóm Timing nếu muốn áp dụng kiểu hiệu ứng chuyển cho mọi trang chiếu của bài trình chiếu.</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95352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219200"/>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Hiệu ứng động:</a:t>
            </a:r>
          </a:p>
        </p:txBody>
      </p:sp>
      <p:sp>
        <p:nvSpPr>
          <p:cNvPr id="2" name="Rectangle 1">
            <a:extLst>
              <a:ext uri="{FF2B5EF4-FFF2-40B4-BE49-F238E27FC236}">
                <a16:creationId xmlns:a16="http://schemas.microsoft.com/office/drawing/2014/main" id="{A35B4172-2F0A-798B-3918-FFF4B6ACA42F}"/>
              </a:ext>
            </a:extLst>
          </p:cNvPr>
          <p:cNvSpPr/>
          <p:nvPr/>
        </p:nvSpPr>
        <p:spPr>
          <a:xfrm>
            <a:off x="4498427" y="2232100"/>
            <a:ext cx="7306513" cy="4467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7984539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12410</TotalTime>
  <Words>2533</Words>
  <Application>Microsoft Office PowerPoint</Application>
  <PresentationFormat>Widescreen</PresentationFormat>
  <Paragraphs>227</Paragraphs>
  <Slides>42</Slides>
  <Notes>24</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42</vt:i4>
      </vt:variant>
    </vt:vector>
  </HeadingPairs>
  <TitlesOfParts>
    <vt:vector size="60" baseType="lpstr">
      <vt:lpstr>Arial</vt:lpstr>
      <vt:lpstr>Arial Unicode MS</vt:lpstr>
      <vt:lpstr>Calibri</vt:lpstr>
      <vt:lpstr>Calibri Light</vt:lpstr>
      <vt:lpstr>Times New Roman</vt:lpstr>
      <vt:lpstr>Wingdings</vt:lpstr>
      <vt:lpstr>27_MAU</vt:lpstr>
      <vt:lpstr>1_Default Design</vt:lpstr>
      <vt:lpstr>4_Default Design</vt:lpstr>
      <vt:lpstr>5_Default Design</vt:lpstr>
      <vt:lpstr>6_Default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Vo Thi Suong</cp:lastModifiedBy>
  <cp:revision>696</cp:revision>
  <dcterms:created xsi:type="dcterms:W3CDTF">2018-08-20T15:06:27Z</dcterms:created>
  <dcterms:modified xsi:type="dcterms:W3CDTF">2024-08-15T03:09:55Z</dcterms:modified>
</cp:coreProperties>
</file>