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583" r:id="rId5"/>
    <p:sldMasterId id="2147484270" r:id="rId6"/>
    <p:sldMasterId id="2147484273" r:id="rId7"/>
    <p:sldMasterId id="2147484547" r:id="rId8"/>
    <p:sldMasterId id="2147484555" r:id="rId9"/>
    <p:sldMasterId id="2147484557" r:id="rId10"/>
    <p:sldMasterId id="2147484559" r:id="rId11"/>
    <p:sldMasterId id="2147484561" r:id="rId12"/>
  </p:sldMasterIdLst>
  <p:notesMasterIdLst>
    <p:notesMasterId r:id="rId72"/>
  </p:notesMasterIdLst>
  <p:handoutMasterIdLst>
    <p:handoutMasterId r:id="rId73"/>
  </p:handoutMasterIdLst>
  <p:sldIdLst>
    <p:sldId id="359" r:id="rId13"/>
    <p:sldId id="286" r:id="rId14"/>
    <p:sldId id="3266" r:id="rId15"/>
    <p:sldId id="3544" r:id="rId16"/>
    <p:sldId id="3241" r:id="rId17"/>
    <p:sldId id="3545" r:id="rId18"/>
    <p:sldId id="3581" r:id="rId19"/>
    <p:sldId id="3580" r:id="rId20"/>
    <p:sldId id="3627" r:id="rId21"/>
    <p:sldId id="3628" r:id="rId22"/>
    <p:sldId id="3629" r:id="rId23"/>
    <p:sldId id="3630" r:id="rId24"/>
    <p:sldId id="3631" r:id="rId25"/>
    <p:sldId id="3609" r:id="rId26"/>
    <p:sldId id="3404" r:id="rId27"/>
    <p:sldId id="3267" r:id="rId28"/>
    <p:sldId id="3583" r:id="rId29"/>
    <p:sldId id="3585" r:id="rId30"/>
    <p:sldId id="3632" r:id="rId31"/>
    <p:sldId id="3577" r:id="rId32"/>
    <p:sldId id="3484" r:id="rId33"/>
    <p:sldId id="3518" r:id="rId34"/>
    <p:sldId id="3612" r:id="rId35"/>
    <p:sldId id="3613" r:id="rId36"/>
    <p:sldId id="3614" r:id="rId37"/>
    <p:sldId id="3615" r:id="rId38"/>
    <p:sldId id="3616" r:id="rId39"/>
    <p:sldId id="3617" r:id="rId40"/>
    <p:sldId id="3618" r:id="rId41"/>
    <p:sldId id="3619" r:id="rId42"/>
    <p:sldId id="3246" r:id="rId43"/>
    <p:sldId id="3395" r:id="rId44"/>
    <p:sldId id="3596" r:id="rId45"/>
    <p:sldId id="3597" r:id="rId46"/>
    <p:sldId id="3598" r:id="rId47"/>
    <p:sldId id="3599" r:id="rId48"/>
    <p:sldId id="3600" r:id="rId49"/>
    <p:sldId id="3601" r:id="rId50"/>
    <p:sldId id="3602" r:id="rId51"/>
    <p:sldId id="3603" r:id="rId52"/>
    <p:sldId id="3604" r:id="rId53"/>
    <p:sldId id="3605" r:id="rId54"/>
    <p:sldId id="3606" r:id="rId55"/>
    <p:sldId id="3607" r:id="rId56"/>
    <p:sldId id="3608" r:id="rId57"/>
    <p:sldId id="3610" r:id="rId58"/>
    <p:sldId id="3542" r:id="rId59"/>
    <p:sldId id="3567" r:id="rId60"/>
    <p:sldId id="3611" r:id="rId61"/>
    <p:sldId id="3576" r:id="rId62"/>
    <p:sldId id="3575" r:id="rId63"/>
    <p:sldId id="3595" r:id="rId64"/>
    <p:sldId id="3620" r:id="rId65"/>
    <p:sldId id="3621" r:id="rId66"/>
    <p:sldId id="3245" r:id="rId67"/>
    <p:sldId id="549" r:id="rId68"/>
    <p:sldId id="3557" r:id="rId69"/>
    <p:sldId id="3335" r:id="rId70"/>
    <p:sldId id="550" r:id="rId71"/>
  </p:sldIdLst>
  <p:sldSz cx="12192000" cy="6858000"/>
  <p:notesSz cx="6858000" cy="9144000"/>
  <p:custDataLst>
    <p:tags r:id="rId7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6600"/>
    <a:srgbClr val="A1E705"/>
    <a:srgbClr val="FF0000"/>
    <a:srgbClr val="FF9933"/>
    <a:srgbClr val="FF6699"/>
    <a:srgbClr val="FF7C80"/>
    <a:srgbClr val="660033"/>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3610" autoAdjust="0"/>
  </p:normalViewPr>
  <p:slideViewPr>
    <p:cSldViewPr>
      <p:cViewPr varScale="1">
        <p:scale>
          <a:sx n="72" d="100"/>
          <a:sy n="72" d="100"/>
        </p:scale>
        <p:origin x="989"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9D722-1B29-941C-8AFC-66B0585F1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465BC-39EA-2021-64E7-2055324BB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D1A0B-F17A-90FF-286D-CB461B7C38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209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58674-48E6-400C-AC56-211101B4A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3EDE3-73E4-9D68-018E-6935EBA30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F1CC2D-1C91-1F7E-04EF-662BCB01F7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910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A361-6546-645E-F160-9C64B441B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D8DB3-D5BA-9A52-926B-3B715AF92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02D5F-9A30-BDB1-1819-7C8503FABB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846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922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498E-A214-6112-83C6-0A0A014B1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B94C5-940A-E67D-5027-453E624C3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A069C-64B3-259C-D4C7-9C93938E15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3102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D32D-DD54-59C1-0394-29D07432F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702B9-7C2D-D4D2-367A-BFB0B5600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87D90-0C7D-6E07-13BB-B56C66F7F2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8302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97C7-8891-4E00-EE68-6EF801A7A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FBA2-D565-5A99-7FF4-AFB2CCDEF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76E74-C229-9318-F8AB-072B0C248C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296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64010-250F-2C8C-C87C-C71C8B7F6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A185C-73C4-2BB2-1BBF-F6C8465A7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DC755-62CB-81BC-8E8C-E43A608BD9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37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CA0FC-1DDC-DA47-8C23-E6F2BF9E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DF7B5-F7F0-3E76-B254-D0C5EBCBD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EBA26-BCAF-710C-7EE6-87BCDB5D5B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946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4DBF-E56A-59D3-A486-D4CAC2160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3FF97-17BC-B601-0924-7D40B4E4F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90C48-B9E4-66BE-6E14-701D32AE23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0138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67148-D8A5-F7D7-9AE9-026046547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54DB3-08FA-E2FD-736B-14BFD98D8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E43972-F562-2F30-A040-7E7A22B946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005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52329-4791-6EE9-C280-3D9E3A789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21637-D177-C329-A1EF-0F5C3C0AE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64C6A-EE1B-05A2-3132-93894A3BEA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047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46AF-CADA-6BE6-3627-7C47B4362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793E7-4235-E08E-EFC0-ABF3700ED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8CEE1-733F-EB59-3142-5D61A6BB29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963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CA72F-7936-387E-94F7-EEBB7A662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662A6-7451-E15E-E496-B6B5BF5A3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66CD6-E266-A7ED-4158-951357D831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5454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3F6B3-8AB2-06CD-D022-10BCED728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1E3CB-47E0-545E-16FA-C0EED1706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C6E04-8AF4-334F-4338-020564E32C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884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11437-4078-42E6-77F1-6345C06D3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1FF65-BE2C-092B-BB4E-310D0CD13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ACD9B-F340-35F4-6579-7CF50C6314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1327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ED757-CC0F-A64A-0469-33FFE5FD9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8F542-796E-AD3E-838D-CFAAA207C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4162A-1E2A-2351-36DC-8BC420322D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7121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27411-C1C8-1DEA-9430-F11CF1288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2ECF0-5DC3-EA92-0CEE-2AB2EF14B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F9874-51FD-48AE-E21C-526C4F7A11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448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46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020E-FF79-EEEA-BEB0-C64871405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2D190-004A-9616-3EA0-D01B0B051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27E1A-4B2B-D187-9551-1E339801E7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188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E1B9-51FE-86F1-88DE-7169F96515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3A2C6-6486-1786-9697-7CEAD7242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04DC1-70FF-0AA5-646F-490CB41397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752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826AB-BEBD-665D-73B4-7945478CB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2CC97-A9E7-F663-CFDC-1AD04DC00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6201D-B896-9268-8278-A6E4FD851D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930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EA813-CA9C-3708-0BF1-E6C6728D5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FD75E-3944-4830-97B4-5393604B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611CE-6C4D-0245-30A9-AC1DDD8C1A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455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061D9-2498-DCED-FE26-16D1E84A2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1B689-6804-4308-D35E-F147F368E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DAF8C-103B-9946-4E3E-CF0588A158E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21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823D7-9AA0-FFAC-723C-6ABA5486D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4DC01-FDE5-FEAB-AC7F-8AAB1A5D7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DE217-D9BB-A315-4923-FADA525F83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563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03796"/>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3005CBC3-FAFD-40CF-80E7-46166282FD0B}"/>
              </a:ext>
            </a:extLst>
          </p:cNvPr>
          <p:cNvSpPr>
            <a:spLocks noGrp="1" noChangeArrowheads="1"/>
          </p:cNvSpPr>
          <p:nvPr>
            <p:ph type="dt" sz="half" idx="10"/>
          </p:nvPr>
        </p:nvSpPr>
        <p:spPr>
          <a:xfrm>
            <a:off x="0" y="0"/>
            <a:ext cx="0" cy="0"/>
          </a:xfrm>
        </p:spPr>
        <p:txBody>
          <a:bodyPr/>
          <a:lstStyle>
            <a:lvl1pPr>
              <a:defRPr/>
            </a:lvl1pPr>
          </a:lstStyle>
          <a:p>
            <a:pPr>
              <a:defRPr/>
            </a:pPr>
            <a:fld id="{F21D3F58-AFC9-4D39-8738-960170CACE74}" type="datetimeFigureOut">
              <a:rPr lang="vi-VN"/>
              <a:pPr>
                <a:defRPr/>
              </a:pPr>
              <a:t>15/08/2024</a:t>
            </a:fld>
            <a:endParaRPr lang="en-US"/>
          </a:p>
        </p:txBody>
      </p:sp>
      <p:sp>
        <p:nvSpPr>
          <p:cNvPr id="5" name="Rectangle 17">
            <a:extLst>
              <a:ext uri="{FF2B5EF4-FFF2-40B4-BE49-F238E27FC236}">
                <a16:creationId xmlns:a16="http://schemas.microsoft.com/office/drawing/2014/main" id="{2A8351ED-9B90-4F73-A4D2-459FE8B0C033}"/>
              </a:ext>
            </a:extLst>
          </p:cNvPr>
          <p:cNvSpPr>
            <a:spLocks noGrp="1" noChangeArrowheads="1"/>
          </p:cNvSpPr>
          <p:nvPr>
            <p:ph type="sldNum" sz="quarter" idx="11"/>
          </p:nvPr>
        </p:nvSpPr>
        <p:spPr>
          <a:xfrm>
            <a:off x="0" y="0"/>
            <a:ext cx="0" cy="0"/>
          </a:xfrm>
        </p:spPr>
        <p:txBody>
          <a:bodyPr/>
          <a:lstStyle>
            <a:lvl1pPr>
              <a:defRPr/>
            </a:lvl1pPr>
          </a:lstStyle>
          <a:p>
            <a:pPr>
              <a:defRPr/>
            </a:pPr>
            <a:fld id="{F1CD0CC9-CCB7-41D6-A760-2799602074CC}" type="slidenum">
              <a:rPr lang="en-US" altLang="en-US"/>
              <a:pPr>
                <a:defRPr/>
              </a:pPr>
              <a:t>‹#›</a:t>
            </a:fld>
            <a:endParaRPr lang="en-US" altLang="en-US"/>
          </a:p>
        </p:txBody>
      </p:sp>
      <p:sp>
        <p:nvSpPr>
          <p:cNvPr id="6" name="Rectangle 18">
            <a:extLst>
              <a:ext uri="{FF2B5EF4-FFF2-40B4-BE49-F238E27FC236}">
                <a16:creationId xmlns:a16="http://schemas.microsoft.com/office/drawing/2014/main" id="{0BBEA1A5-A263-4C0A-9ED2-F3FD6EF1D6C0}"/>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2581779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74082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3005CBC3-FAFD-40CF-80E7-46166282FD0B}"/>
              </a:ext>
            </a:extLst>
          </p:cNvPr>
          <p:cNvSpPr>
            <a:spLocks noGrp="1" noChangeArrowheads="1"/>
          </p:cNvSpPr>
          <p:nvPr>
            <p:ph type="dt" sz="half" idx="10"/>
          </p:nvPr>
        </p:nvSpPr>
        <p:spPr>
          <a:xfrm>
            <a:off x="0" y="0"/>
            <a:ext cx="0" cy="0"/>
          </a:xfrm>
        </p:spPr>
        <p:txBody>
          <a:bodyPr/>
          <a:lstStyle>
            <a:lvl1pPr>
              <a:defRPr/>
            </a:lvl1pPr>
          </a:lstStyle>
          <a:p>
            <a:pPr>
              <a:defRPr/>
            </a:pPr>
            <a:fld id="{F21D3F58-AFC9-4D39-8738-960170CACE74}" type="datetimeFigureOut">
              <a:rPr lang="vi-VN"/>
              <a:pPr>
                <a:defRPr/>
              </a:pPr>
              <a:t>15/08/2024</a:t>
            </a:fld>
            <a:endParaRPr lang="en-US"/>
          </a:p>
        </p:txBody>
      </p:sp>
      <p:sp>
        <p:nvSpPr>
          <p:cNvPr id="5" name="Rectangle 17">
            <a:extLst>
              <a:ext uri="{FF2B5EF4-FFF2-40B4-BE49-F238E27FC236}">
                <a16:creationId xmlns:a16="http://schemas.microsoft.com/office/drawing/2014/main" id="{2A8351ED-9B90-4F73-A4D2-459FE8B0C033}"/>
              </a:ext>
            </a:extLst>
          </p:cNvPr>
          <p:cNvSpPr>
            <a:spLocks noGrp="1" noChangeArrowheads="1"/>
          </p:cNvSpPr>
          <p:nvPr>
            <p:ph type="sldNum" sz="quarter" idx="11"/>
          </p:nvPr>
        </p:nvSpPr>
        <p:spPr>
          <a:xfrm>
            <a:off x="0" y="0"/>
            <a:ext cx="0" cy="0"/>
          </a:xfrm>
        </p:spPr>
        <p:txBody>
          <a:bodyPr/>
          <a:lstStyle>
            <a:lvl1pPr>
              <a:defRPr/>
            </a:lvl1pPr>
          </a:lstStyle>
          <a:p>
            <a:pPr>
              <a:defRPr/>
            </a:pPr>
            <a:fld id="{F1CD0CC9-CCB7-41D6-A760-2799602074CC}" type="slidenum">
              <a:rPr lang="en-US" altLang="en-US"/>
              <a:pPr>
                <a:defRPr/>
              </a:pPr>
              <a:t>‹#›</a:t>
            </a:fld>
            <a:endParaRPr lang="en-US" altLang="en-US"/>
          </a:p>
        </p:txBody>
      </p:sp>
      <p:sp>
        <p:nvSpPr>
          <p:cNvPr id="6" name="Rectangle 18">
            <a:extLst>
              <a:ext uri="{FF2B5EF4-FFF2-40B4-BE49-F238E27FC236}">
                <a16:creationId xmlns:a16="http://schemas.microsoft.com/office/drawing/2014/main" id="{0BBEA1A5-A263-4C0A-9ED2-F3FD6EF1D6C0}"/>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568422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349235"/>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102829"/>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6.xml"/><Relationship Id="rId4"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5862" y="0"/>
            <a:ext cx="12197862" cy="557164"/>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8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26,27 - </a:t>
            </a: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ĐỊNH DẠNG ĐỐI TƯỢNG TRÊN TRANG CHIẾU</a:t>
            </a:r>
            <a:endParaRPr lang="vi-VN" sz="28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 id="2147484586" r:id="rId3"/>
    <p:sldLayoutId id="2147484587" r:id="rId4"/>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3648"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7172325" y="4789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7158037"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6248400" y="4719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6421437" y="4849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6248400"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6421437"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808038" y="622299"/>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987309013"/>
      </p:ext>
    </p:extLst>
  </p:cSld>
  <p:clrMap bg1="lt1" tx1="dk1" bg2="lt2" tx2="dk2" accent1="accent1" accent2="accent2" accent3="accent3" accent4="accent4" accent5="accent5" accent6="accent6" hlink="hlink" folHlink="folHlink"/>
  <p:sldLayoutIdLst>
    <p:sldLayoutId id="2147484584"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 id="2147484585" r:id="rId3"/>
    <p:sldLayoutId id="2147484588" r:id="rId4"/>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B6558DA3-8518-839C-C3F5-0F641A30F52C}"/>
              </a:ext>
            </a:extLst>
          </p:cNvPr>
          <p:cNvSpPr/>
          <p:nvPr userDrawn="1"/>
        </p:nvSpPr>
        <p:spPr>
          <a:xfrm>
            <a:off x="1454150" y="377333"/>
            <a:ext cx="9296840" cy="55716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ĐỊNH DẠNG ĐỐI TƯỢNG TRÊN TRANG CHIẾU</a:t>
            </a:r>
            <a:endParaRPr lang="vi-VN" sz="28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jfif"/></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5.jf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838200" y="838200"/>
            <a:ext cx="10439400" cy="4812462"/>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endPar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Sao chép được dữ liệu từ tệp văn bản sang trang trình chiếu. </a:t>
            </a:r>
          </a:p>
          <a:p>
            <a:pPr lvl="0" algn="just" fontAlgn="base">
              <a:spcBef>
                <a:spcPts val="0"/>
              </a:spcBef>
              <a:spcAft>
                <a:spcPts val="0"/>
              </a:spcAft>
              <a:buClr>
                <a:srgbClr val="000000"/>
              </a:buClr>
              <a:buSzPts val="1200"/>
            </a:pPr>
            <a:r>
              <a:rPr lang="en-US"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Đưa được hình ảnh minh hoạ vào bài trình chiếu.</a:t>
            </a:r>
          </a:p>
          <a:p>
            <a:pPr lvl="0" algn="just" fontAlgn="base">
              <a:spcBef>
                <a:spcPts val="0"/>
              </a:spcBef>
              <a:spcAft>
                <a:spcPts val="0"/>
              </a:spcAft>
              <a:buClr>
                <a:srgbClr val="000000"/>
              </a:buClr>
              <a:buSzPts val="1200"/>
            </a:pPr>
            <a:r>
              <a:rPr lang="en-US"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Biết sử dụng các định dạng cho văn bản, ảnh minh hoạ một cách hợp lí.</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5185-FD7D-3615-C328-B4E6C11DBE0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DB70A71-5A09-F37A-F50B-2166ADAC2B7E}"/>
              </a:ext>
            </a:extLst>
          </p:cNvPr>
          <p:cNvSpPr/>
          <p:nvPr/>
        </p:nvSpPr>
        <p:spPr>
          <a:xfrm>
            <a:off x="304800" y="182754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9D4106E-0617-6368-1EB8-B05425D5890B}"/>
              </a:ext>
            </a:extLst>
          </p:cNvPr>
          <p:cNvSpPr/>
          <p:nvPr/>
        </p:nvSpPr>
        <p:spPr>
          <a:xfrm>
            <a:off x="4343400" y="182434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p>
        </p:txBody>
      </p:sp>
      <p:graphicFrame>
        <p:nvGraphicFramePr>
          <p:cNvPr id="4" name="Table 4">
            <a:extLst>
              <a:ext uri="{FF2B5EF4-FFF2-40B4-BE49-F238E27FC236}">
                <a16:creationId xmlns:a16="http://schemas.microsoft.com/office/drawing/2014/main" id="{EE2359E0-F50A-4B7D-CC7D-CB858EB11FC8}"/>
              </a:ext>
            </a:extLst>
          </p:cNvPr>
          <p:cNvGraphicFramePr>
            <a:graphicFrameLocks noGrp="1"/>
          </p:cNvGraphicFramePr>
          <p:nvPr>
            <p:extLst>
              <p:ext uri="{D42A27DB-BD31-4B8C-83A1-F6EECF244321}">
                <p14:modId xmlns:p14="http://schemas.microsoft.com/office/powerpoint/2010/main" val="3098889977"/>
              </p:ext>
            </p:extLst>
          </p:nvPr>
        </p:nvGraphicFramePr>
        <p:xfrm>
          <a:off x="304800" y="2340120"/>
          <a:ext cx="11526416" cy="307008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thay đổi lớp cho hình ảnh?</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thay đổi lớp cho hình ảnh: </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1. Chọn hình ảnh.</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2. Chọn Format/Arrange/Send Backward </a:t>
                      </a:r>
                      <a:r>
                        <a:rPr lang="en-US" sz="3200" b="0">
                          <a:solidFill>
                            <a:schemeClr val="tx1"/>
                          </a:solidFill>
                          <a:latin typeface="Times New Roman" panose="02020603050405020304" pitchFamily="18" charset="0"/>
                          <a:cs typeface="Times New Roman" panose="02020603050405020304" pitchFamily="18" charset="0"/>
                        </a:rPr>
                        <a:t>để đưa hình ảnh xuống lớp dưới </a:t>
                      </a:r>
                      <a:r>
                        <a:rPr lang="vi-VN" sz="3200" b="0">
                          <a:solidFill>
                            <a:schemeClr val="tx1"/>
                          </a:solidFill>
                          <a:latin typeface="Times New Roman" panose="02020603050405020304" pitchFamily="18" charset="0"/>
                          <a:cs typeface="Times New Roman" panose="02020603050405020304" pitchFamily="18" charset="0"/>
                        </a:rPr>
                        <a:t>(nếu muốn đưa hình ảnh lên lại lớp trên thì chọn Bring Forward).</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18AEBE37-62BF-87AA-5244-B7B8813DEBAB}"/>
              </a:ext>
            </a:extLst>
          </p:cNvPr>
          <p:cNvSpPr/>
          <p:nvPr/>
        </p:nvSpPr>
        <p:spPr>
          <a:xfrm>
            <a:off x="4395952" y="2451563"/>
            <a:ext cx="7315200" cy="2918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20632EE-A758-F2B0-A28B-A73648CE71B4}"/>
              </a:ext>
            </a:extLst>
          </p:cNvPr>
          <p:cNvSpPr txBox="1">
            <a:spLocks noChangeArrowheads="1"/>
          </p:cNvSpPr>
          <p:nvPr/>
        </p:nvSpPr>
        <p:spPr bwMode="auto">
          <a:xfrm>
            <a:off x="360784" y="133189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22742463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507F-A55A-6158-DFC3-0F6D5B09F7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DFAEAD5-DDF4-84F2-0B61-DC07A00E071A}"/>
              </a:ext>
            </a:extLst>
          </p:cNvPr>
          <p:cNvSpPr/>
          <p:nvPr/>
        </p:nvSpPr>
        <p:spPr>
          <a:xfrm>
            <a:off x="304800" y="191898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2B8A3B9-3E98-0DB5-CF99-BBEC4908100E}"/>
              </a:ext>
            </a:extLst>
          </p:cNvPr>
          <p:cNvSpPr/>
          <p:nvPr/>
        </p:nvSpPr>
        <p:spPr>
          <a:xfrm>
            <a:off x="4343400" y="191578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p>
        </p:txBody>
      </p:sp>
      <p:graphicFrame>
        <p:nvGraphicFramePr>
          <p:cNvPr id="4" name="Table 4">
            <a:extLst>
              <a:ext uri="{FF2B5EF4-FFF2-40B4-BE49-F238E27FC236}">
                <a16:creationId xmlns:a16="http://schemas.microsoft.com/office/drawing/2014/main" id="{ED44ED0F-CAF6-7B1A-0E54-E585B9087B73}"/>
              </a:ext>
            </a:extLst>
          </p:cNvPr>
          <p:cNvGraphicFramePr>
            <a:graphicFrameLocks noGrp="1"/>
          </p:cNvGraphicFramePr>
          <p:nvPr>
            <p:extLst>
              <p:ext uri="{D42A27DB-BD31-4B8C-83A1-F6EECF244321}">
                <p14:modId xmlns:p14="http://schemas.microsoft.com/office/powerpoint/2010/main" val="1252678363"/>
              </p:ext>
            </p:extLst>
          </p:nvPr>
        </p:nvGraphicFramePr>
        <p:xfrm>
          <a:off x="304800" y="2431560"/>
          <a:ext cx="11526416" cy="16070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thay đổi vị trí cho hình ảnh?</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thay đổi vị trí cho hình ảnh: Dùng chuột chọn hình ảnh, kéo thả đến vị trí mới.</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F78D6CE7-BB10-351F-086B-E6D4592BD228}"/>
              </a:ext>
            </a:extLst>
          </p:cNvPr>
          <p:cNvSpPr/>
          <p:nvPr/>
        </p:nvSpPr>
        <p:spPr>
          <a:xfrm>
            <a:off x="4419600" y="2490139"/>
            <a:ext cx="7315200" cy="144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927131B-90B7-4C5B-19FF-D12B4C3260BD}"/>
              </a:ext>
            </a:extLst>
          </p:cNvPr>
          <p:cNvSpPr txBox="1">
            <a:spLocks noChangeArrowheads="1"/>
          </p:cNvSpPr>
          <p:nvPr/>
        </p:nvSpPr>
        <p:spPr bwMode="auto">
          <a:xfrm>
            <a:off x="360784" y="134713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39821126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AF1D8-0BF7-6A3D-2057-8F687BE761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2BF2FC7-4943-C717-14D4-C3C2D3FAA954}"/>
              </a:ext>
            </a:extLst>
          </p:cNvPr>
          <p:cNvSpPr/>
          <p:nvPr/>
        </p:nvSpPr>
        <p:spPr>
          <a:xfrm>
            <a:off x="304800" y="193422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CB50500-1552-A9A7-AD54-0D3F3361C1B2}"/>
              </a:ext>
            </a:extLst>
          </p:cNvPr>
          <p:cNvSpPr/>
          <p:nvPr/>
        </p:nvSpPr>
        <p:spPr>
          <a:xfrm>
            <a:off x="4343400" y="193102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p>
        </p:txBody>
      </p:sp>
      <p:graphicFrame>
        <p:nvGraphicFramePr>
          <p:cNvPr id="4" name="Table 4">
            <a:extLst>
              <a:ext uri="{FF2B5EF4-FFF2-40B4-BE49-F238E27FC236}">
                <a16:creationId xmlns:a16="http://schemas.microsoft.com/office/drawing/2014/main" id="{0DD86F40-A205-9666-C98A-62124CB26848}"/>
              </a:ext>
            </a:extLst>
          </p:cNvPr>
          <p:cNvGraphicFramePr>
            <a:graphicFrameLocks noGrp="1"/>
          </p:cNvGraphicFramePr>
          <p:nvPr>
            <p:extLst>
              <p:ext uri="{D42A27DB-BD31-4B8C-83A1-F6EECF244321}">
                <p14:modId xmlns:p14="http://schemas.microsoft.com/office/powerpoint/2010/main" val="4233522124"/>
              </p:ext>
            </p:extLst>
          </p:nvPr>
        </p:nvGraphicFramePr>
        <p:xfrm>
          <a:off x="304800" y="2446800"/>
          <a:ext cx="11526416" cy="258240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a:t>
                      </a:r>
                      <a:r>
                        <a:rPr lang="vi-VN" sz="3200" b="0">
                          <a:solidFill>
                            <a:schemeClr val="tx1"/>
                          </a:solidFill>
                          <a:latin typeface="Times New Roman" panose="02020603050405020304" pitchFamily="18" charset="0"/>
                          <a:cs typeface="Times New Roman" panose="02020603050405020304" pitchFamily="18" charset="0"/>
                        </a:rPr>
                        <a:t>thay đổi kích thước hình ảnh</a:t>
                      </a:r>
                      <a:r>
                        <a:rPr lang="en-US" sz="32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thay đổi kích thước hình ảnh: </a:t>
                      </a:r>
                    </a:p>
                    <a:p>
                      <a:pPr algn="just"/>
                      <a:r>
                        <a:rPr lang="vi-VN" sz="3200" b="0">
                          <a:solidFill>
                            <a:schemeClr val="tx1"/>
                          </a:solidFill>
                          <a:latin typeface="Times New Roman" panose="02020603050405020304" pitchFamily="18" charset="0"/>
                          <a:cs typeface="Times New Roman" panose="02020603050405020304" pitchFamily="18" charset="0"/>
                        </a:rPr>
                        <a:t>+B1. Nháy chọn hình ảnh.</a:t>
                      </a:r>
                    </a:p>
                    <a:p>
                      <a:pPr algn="just"/>
                      <a:r>
                        <a:rPr lang="vi-VN" sz="3200" b="0">
                          <a:solidFill>
                            <a:schemeClr val="tx1"/>
                          </a:solidFill>
                          <a:latin typeface="Times New Roman" panose="02020603050405020304" pitchFamily="18" charset="0"/>
                          <a:cs typeface="Times New Roman" panose="02020603050405020304" pitchFamily="18" charset="0"/>
                        </a:rPr>
                        <a:t>+B2. Đưa con trỏ chuột lên nút tròn nhỏ nằm trên cạnh viền của hình ảnh và kéo thả để tăng hoặc giảm kích thước hình ảnh.</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90B47AD2-B17E-A862-398B-955A064DC647}"/>
              </a:ext>
            </a:extLst>
          </p:cNvPr>
          <p:cNvSpPr/>
          <p:nvPr/>
        </p:nvSpPr>
        <p:spPr>
          <a:xfrm>
            <a:off x="4419600" y="2453640"/>
            <a:ext cx="7315200" cy="2523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5230847E-6708-76B2-206B-AFB367DDB8EF}"/>
              </a:ext>
            </a:extLst>
          </p:cNvPr>
          <p:cNvSpPr txBox="1">
            <a:spLocks noChangeArrowheads="1"/>
          </p:cNvSpPr>
          <p:nvPr/>
        </p:nvSpPr>
        <p:spPr bwMode="auto">
          <a:xfrm>
            <a:off x="360784" y="136237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21379138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55A50-5C7D-3838-7471-D028C181D99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0C888A1-7AE1-B775-EEB2-A39C54EC808C}"/>
              </a:ext>
            </a:extLst>
          </p:cNvPr>
          <p:cNvSpPr/>
          <p:nvPr/>
        </p:nvSpPr>
        <p:spPr>
          <a:xfrm>
            <a:off x="304800" y="193422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5F86261-DB77-5AEC-00F3-6D3B7BAF8AEF}"/>
              </a:ext>
            </a:extLst>
          </p:cNvPr>
          <p:cNvSpPr/>
          <p:nvPr/>
        </p:nvSpPr>
        <p:spPr>
          <a:xfrm>
            <a:off x="4343400" y="193102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p>
        </p:txBody>
      </p:sp>
      <p:graphicFrame>
        <p:nvGraphicFramePr>
          <p:cNvPr id="4" name="Table 4">
            <a:extLst>
              <a:ext uri="{FF2B5EF4-FFF2-40B4-BE49-F238E27FC236}">
                <a16:creationId xmlns:a16="http://schemas.microsoft.com/office/drawing/2014/main" id="{F9891E09-8C95-2E74-25DB-45AE933F29E7}"/>
              </a:ext>
            </a:extLst>
          </p:cNvPr>
          <p:cNvGraphicFramePr>
            <a:graphicFrameLocks noGrp="1"/>
          </p:cNvGraphicFramePr>
          <p:nvPr>
            <p:extLst>
              <p:ext uri="{D42A27DB-BD31-4B8C-83A1-F6EECF244321}">
                <p14:modId xmlns:p14="http://schemas.microsoft.com/office/powerpoint/2010/main" val="1315568056"/>
              </p:ext>
            </p:extLst>
          </p:nvPr>
        </p:nvGraphicFramePr>
        <p:xfrm>
          <a:off x="304800" y="2446800"/>
          <a:ext cx="11526416" cy="258240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a:t>
                      </a:r>
                      <a:r>
                        <a:rPr lang="vi-VN" sz="3200" b="0">
                          <a:solidFill>
                            <a:schemeClr val="tx1"/>
                          </a:solidFill>
                          <a:latin typeface="Times New Roman" panose="02020603050405020304" pitchFamily="18" charset="0"/>
                          <a:cs typeface="Times New Roman" panose="02020603050405020304" pitchFamily="18" charset="0"/>
                        </a:rPr>
                        <a:t>thêm đường viền cho hình ảnh</a:t>
                      </a:r>
                      <a:r>
                        <a:rPr lang="en-US" sz="32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a:t>
                      </a:r>
                      <a:r>
                        <a:rPr lang="en-US" sz="3200" b="0">
                          <a:solidFill>
                            <a:schemeClr val="tx1"/>
                          </a:solidFill>
                          <a:latin typeface="Times New Roman" panose="02020603050405020304" pitchFamily="18" charset="0"/>
                          <a:cs typeface="Times New Roman" panose="02020603050405020304" pitchFamily="18" charset="0"/>
                        </a:rPr>
                        <a:t>t</a:t>
                      </a:r>
                      <a:r>
                        <a:rPr lang="vi-VN" sz="3200" b="0">
                          <a:solidFill>
                            <a:schemeClr val="tx1"/>
                          </a:solidFill>
                          <a:latin typeface="Times New Roman" panose="02020603050405020304" pitchFamily="18" charset="0"/>
                          <a:cs typeface="Times New Roman" panose="02020603050405020304" pitchFamily="18" charset="0"/>
                        </a:rPr>
                        <a:t>hêm đường viền cho hình ảnh:</a:t>
                      </a:r>
                    </a:p>
                    <a:p>
                      <a:pPr algn="just"/>
                      <a:r>
                        <a:rPr lang="vi-VN" sz="3200" b="0">
                          <a:solidFill>
                            <a:schemeClr val="tx1"/>
                          </a:solidFill>
                          <a:latin typeface="Times New Roman" panose="02020603050405020304" pitchFamily="18" charset="0"/>
                          <a:cs typeface="Times New Roman" panose="02020603050405020304" pitchFamily="18" charset="0"/>
                        </a:rPr>
                        <a:t>+Bước 1. Chọn hình ảnh.</a:t>
                      </a:r>
                    </a:p>
                    <a:p>
                      <a:pPr algn="just"/>
                      <a:r>
                        <a:rPr lang="vi-VN" sz="3200" b="0">
                          <a:solidFill>
                            <a:schemeClr val="tx1"/>
                          </a:solidFill>
                          <a:latin typeface="Times New Roman" panose="02020603050405020304" pitchFamily="18" charset="0"/>
                          <a:cs typeface="Times New Roman" panose="02020603050405020304" pitchFamily="18" charset="0"/>
                        </a:rPr>
                        <a:t>+Bước 2. Chọn Format/Picture Styles/ Picture Border rồi chọn màu đường viền, kiểu đường viền.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7F1BFAD2-5802-272B-D821-EA5A2493EAA3}"/>
              </a:ext>
            </a:extLst>
          </p:cNvPr>
          <p:cNvSpPr/>
          <p:nvPr/>
        </p:nvSpPr>
        <p:spPr>
          <a:xfrm>
            <a:off x="4461641" y="2453640"/>
            <a:ext cx="7315200" cy="2523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FDA07A6-F212-46F1-CA93-065FE547A317}"/>
              </a:ext>
            </a:extLst>
          </p:cNvPr>
          <p:cNvSpPr txBox="1">
            <a:spLocks noChangeArrowheads="1"/>
          </p:cNvSpPr>
          <p:nvPr/>
        </p:nvSpPr>
        <p:spPr bwMode="auto">
          <a:xfrm>
            <a:off x="360784" y="136237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23308292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EC6D5-C0C6-BF97-1E7A-7F6F4035043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09A8081E-7811-761A-7708-42EBB7745D21}"/>
              </a:ext>
            </a:extLst>
          </p:cNvPr>
          <p:cNvSpPr/>
          <p:nvPr/>
        </p:nvSpPr>
        <p:spPr>
          <a:xfrm>
            <a:off x="1984333" y="2321719"/>
            <a:ext cx="968390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 minh họa làm cho bài trình chiếu ấn tượng hơn.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080DD5F7-2B8B-6860-F541-281487A5F0C0}"/>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Nên chọn hình ảnh phù hợp với chủ đề của bài trình chiếu.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9AF0830E-D5F5-3574-7886-4E249040A478}"/>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Màu sắc, họa tiết trên hình ảnh không cần trùng khớp với chủ đề.</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41705B4F-54FA-A4C0-8BCD-380351A2F5D0}"/>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 minh họa cần có tính thẩm mĩ.</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83BAED2F-AFB9-6611-D20A-C8E8D5F20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893E122B-954F-EF5B-A61E-CDCE5F35B04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2EEC9D8F-EF89-AC42-3CE5-CC423BACAB64}"/>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F94ADC51-E44B-3FE5-60CC-C0F0FC36FB2B}"/>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Phát biểu nào sau đây là sai?</a:t>
            </a:r>
          </a:p>
        </p:txBody>
      </p:sp>
    </p:spTree>
    <p:extLst>
      <p:ext uri="{BB962C8B-B14F-4D97-AF65-F5344CB8AC3E}">
        <p14:creationId xmlns:p14="http://schemas.microsoft.com/office/powerpoint/2010/main" val="39526891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438403"/>
            <a:ext cx="5486400" cy="692468"/>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Định dạng văn bản</a:t>
            </a:r>
          </a:p>
        </p:txBody>
      </p:sp>
      <p:pic>
        <p:nvPicPr>
          <p:cNvPr id="2" name="Picture 1">
            <a:extLst>
              <a:ext uri="{FF2B5EF4-FFF2-40B4-BE49-F238E27FC236}">
                <a16:creationId xmlns:a16="http://schemas.microsoft.com/office/drawing/2014/main" id="{9D598A57-32C7-7095-CAC6-1D73FC47E2BC}"/>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834922624"/>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828521"/>
            <a:ext cx="4603532"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00600" y="825317"/>
            <a:ext cx="70104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Định dạng văn bản</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04800" y="2286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Định dạng văn bản</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2582899607"/>
              </p:ext>
            </p:extLst>
          </p:nvPr>
        </p:nvGraphicFramePr>
        <p:xfrm>
          <a:off x="228600" y="1447800"/>
          <a:ext cx="11582400" cy="4860000"/>
        </p:xfrm>
        <a:graphic>
          <a:graphicData uri="http://schemas.openxmlformats.org/drawingml/2006/table">
            <a:tbl>
              <a:tblPr firstRow="1" bandRow="1">
                <a:tableStyleId>{F5AB1C69-6EDB-4FF4-983F-18BD219EF322}</a:tableStyleId>
              </a:tblPr>
              <a:tblGrid>
                <a:gridCol w="4558235">
                  <a:extLst>
                    <a:ext uri="{9D8B030D-6E8A-4147-A177-3AD203B41FA5}">
                      <a16:colId xmlns:a16="http://schemas.microsoft.com/office/drawing/2014/main" val="795175101"/>
                    </a:ext>
                  </a:extLst>
                </a:gridCol>
                <a:gridCol w="7024165">
                  <a:extLst>
                    <a:ext uri="{9D8B030D-6E8A-4147-A177-3AD203B41FA5}">
                      <a16:colId xmlns:a16="http://schemas.microsoft.com/office/drawing/2014/main" val="2517340449"/>
                    </a:ext>
                  </a:extLst>
                </a:gridCol>
              </a:tblGrid>
              <a:tr h="370840">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Sau khi tạo văn bản cho một bài trình chiếu, em thường định dạng văn bản như thế nào? Cần làm gì để nhấn mạnh nội dung trên một trang</a:t>
                      </a:r>
                      <a:r>
                        <a:rPr lang="en-US" sz="30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Sau khi tạo văn bản cho một bài trình chiếu, em thường định dạng phông chữ, cỡ chữ, kiểu chữ cho đồng nhất và rõ ràng. Để nhấn mạnh nội dung trên một trang, chúng ta phải sử dụng thêm màu chữ để chia tiêu đề trang và nội dung trong một trang chiếu.</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Có nên viết nhiều chữ, dùng nhiều màu trên một trang không? Vì sao?</a:t>
                      </a:r>
                      <a:endParaRPr lang="en-US" sz="3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Không nên viết nhiều chữ và dùng nhiều màu trên một trang vì điều này sẽ làm rối mắt người xem và không làm nổi bật được nội dung chính của trang.</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193517"/>
                  </a:ext>
                </a:extLst>
              </a:tr>
            </a:tbl>
          </a:graphicData>
        </a:graphic>
      </p:graphicFrame>
      <p:sp>
        <p:nvSpPr>
          <p:cNvPr id="5" name="Rectangle 4">
            <a:extLst>
              <a:ext uri="{FF2B5EF4-FFF2-40B4-BE49-F238E27FC236}">
                <a16:creationId xmlns:a16="http://schemas.microsoft.com/office/drawing/2014/main" id="{E325A60C-006F-F00D-D7CC-58DA8D7E7263}"/>
              </a:ext>
            </a:extLst>
          </p:cNvPr>
          <p:cNvSpPr/>
          <p:nvPr/>
        </p:nvSpPr>
        <p:spPr>
          <a:xfrm>
            <a:off x="4832132" y="1530384"/>
            <a:ext cx="6978868" cy="27368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03D0F0E0-1DA6-F092-13CB-D46CCABE86A6}"/>
              </a:ext>
            </a:extLst>
          </p:cNvPr>
          <p:cNvSpPr/>
          <p:nvPr/>
        </p:nvSpPr>
        <p:spPr>
          <a:xfrm>
            <a:off x="4832132" y="4416651"/>
            <a:ext cx="6978868" cy="1891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02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07F2-579A-A1DA-8F4B-913911C29B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1D1360-B057-32B0-11E0-91193B26B783}"/>
              </a:ext>
            </a:extLst>
          </p:cNvPr>
          <p:cNvPicPr>
            <a:picLocks noChangeAspect="1"/>
          </p:cNvPicPr>
          <p:nvPr/>
        </p:nvPicPr>
        <p:blipFill rotWithShape="1">
          <a:blip r:embed="rId2"/>
          <a:srcRect l="26250" t="53335" r="16250" b="13315"/>
          <a:stretch/>
        </p:blipFill>
        <p:spPr>
          <a:xfrm>
            <a:off x="370840" y="1295400"/>
            <a:ext cx="11450320" cy="5334000"/>
          </a:xfrm>
          <a:prstGeom prst="rect">
            <a:avLst/>
          </a:prstGeom>
        </p:spPr>
      </p:pic>
    </p:spTree>
    <p:extLst>
      <p:ext uri="{BB962C8B-B14F-4D97-AF65-F5344CB8AC3E}">
        <p14:creationId xmlns:p14="http://schemas.microsoft.com/office/powerpoint/2010/main" val="4007149720"/>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58D11-0170-2169-1793-0F2E55A8F77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619577C-7875-E0F7-1E53-EC772EB6C637}"/>
              </a:ext>
            </a:extLst>
          </p:cNvPr>
          <p:cNvSpPr/>
          <p:nvPr/>
        </p:nvSpPr>
        <p:spPr>
          <a:xfrm>
            <a:off x="304800" y="1714847"/>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0EF784A-936C-9A1D-424A-E7748FD7EAA8}"/>
              </a:ext>
            </a:extLst>
          </p:cNvPr>
          <p:cNvSpPr/>
          <p:nvPr/>
        </p:nvSpPr>
        <p:spPr>
          <a:xfrm>
            <a:off x="4343400" y="1711643"/>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Định dạng văn bản:</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CB0357CA-7140-5172-52DE-F14495D50464}"/>
              </a:ext>
            </a:extLst>
          </p:cNvPr>
          <p:cNvGraphicFramePr>
            <a:graphicFrameLocks noGrp="1"/>
          </p:cNvGraphicFramePr>
          <p:nvPr>
            <p:extLst>
              <p:ext uri="{D42A27DB-BD31-4B8C-83A1-F6EECF244321}">
                <p14:modId xmlns:p14="http://schemas.microsoft.com/office/powerpoint/2010/main" val="2170000415"/>
              </p:ext>
            </p:extLst>
          </p:nvPr>
        </p:nvGraphicFramePr>
        <p:xfrm>
          <a:off x="304800" y="2227422"/>
          <a:ext cx="11526416" cy="45331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về định dạng văn bản trong trang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Định dạng văn bản trong phần mềm trình chiếu tương tự như trong phần mềm soạn thảo</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Nên chọn phông chữ, cỡ chữ, kiểu chữ, màu chữ, nền,… thống nhất và phù hợp, để làm nổi bật thông điệp chính của trang</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Nội dung trình bày nên cô đọng. Mỗi trang trình chiếu chỉ nên tập trung vào một ý chính</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A6B9BF62-D9A4-8808-1482-A5A8788319CB}"/>
              </a:ext>
            </a:extLst>
          </p:cNvPr>
          <p:cNvSpPr/>
          <p:nvPr/>
        </p:nvSpPr>
        <p:spPr>
          <a:xfrm>
            <a:off x="4419600" y="2300418"/>
            <a:ext cx="7315200" cy="4368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EBB5775-F68F-DC80-8B10-7DE30B224D50}"/>
              </a:ext>
            </a:extLst>
          </p:cNvPr>
          <p:cNvSpPr txBox="1">
            <a:spLocks noChangeArrowheads="1"/>
          </p:cNvSpPr>
          <p:nvPr/>
        </p:nvSpPr>
        <p:spPr bwMode="auto">
          <a:xfrm>
            <a:off x="360784" y="12192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Định dạng văn bản</a:t>
            </a:r>
          </a:p>
        </p:txBody>
      </p:sp>
    </p:spTree>
    <p:extLst>
      <p:ext uri="{BB962C8B-B14F-4D97-AF65-F5344CB8AC3E}">
        <p14:creationId xmlns:p14="http://schemas.microsoft.com/office/powerpoint/2010/main" val="25769252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13E1-E355-B375-4132-CB0094B7142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04E44A2-B134-6233-0E6C-98F303268305}"/>
              </a:ext>
            </a:extLst>
          </p:cNvPr>
          <p:cNvSpPr/>
          <p:nvPr/>
        </p:nvSpPr>
        <p:spPr>
          <a:xfrm>
            <a:off x="304800" y="193422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A177C13-1ABE-893A-9492-F4A072EC2CCF}"/>
              </a:ext>
            </a:extLst>
          </p:cNvPr>
          <p:cNvSpPr/>
          <p:nvPr/>
        </p:nvSpPr>
        <p:spPr>
          <a:xfrm>
            <a:off x="4343400" y="193102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Định dạng văn bản</a:t>
            </a:r>
          </a:p>
        </p:txBody>
      </p:sp>
      <p:graphicFrame>
        <p:nvGraphicFramePr>
          <p:cNvPr id="4" name="Table 4">
            <a:extLst>
              <a:ext uri="{FF2B5EF4-FFF2-40B4-BE49-F238E27FC236}">
                <a16:creationId xmlns:a16="http://schemas.microsoft.com/office/drawing/2014/main" id="{8948DD54-37C8-A947-FEEE-E4BD5C81E545}"/>
              </a:ext>
            </a:extLst>
          </p:cNvPr>
          <p:cNvGraphicFramePr>
            <a:graphicFrameLocks noGrp="1"/>
          </p:cNvGraphicFramePr>
          <p:nvPr>
            <p:extLst>
              <p:ext uri="{D42A27DB-BD31-4B8C-83A1-F6EECF244321}">
                <p14:modId xmlns:p14="http://schemas.microsoft.com/office/powerpoint/2010/main" val="3302381725"/>
              </p:ext>
            </p:extLst>
          </p:nvPr>
        </p:nvGraphicFramePr>
        <p:xfrm>
          <a:off x="304800" y="2446800"/>
          <a:ext cx="11526416" cy="258240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a:t>
                      </a:r>
                      <a:r>
                        <a:rPr lang="vi-VN" sz="3200" b="0">
                          <a:solidFill>
                            <a:schemeClr val="tx1"/>
                          </a:solidFill>
                          <a:latin typeface="Times New Roman" panose="02020603050405020304" pitchFamily="18" charset="0"/>
                          <a:cs typeface="Times New Roman" panose="02020603050405020304" pitchFamily="18" charset="0"/>
                        </a:rPr>
                        <a:t>chọn mẫu định dạng cho trang chiếu</a:t>
                      </a:r>
                      <a:r>
                        <a:rPr lang="en-US" sz="32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Cách </a:t>
                      </a:r>
                      <a:r>
                        <a:rPr lang="en-US" sz="3200" b="0">
                          <a:solidFill>
                            <a:schemeClr val="tx1"/>
                          </a:solidFill>
                          <a:latin typeface="Times New Roman" panose="02020603050405020304" pitchFamily="18" charset="0"/>
                          <a:cs typeface="Times New Roman" panose="02020603050405020304" pitchFamily="18" charset="0"/>
                        </a:rPr>
                        <a:t>chọn mẫu định dạng cho trang chiếu</a:t>
                      </a:r>
                      <a:r>
                        <a:rPr lang="vi-VN" sz="3200" b="0">
                          <a:solidFill>
                            <a:schemeClr val="tx1"/>
                          </a:solidFill>
                          <a:latin typeface="Times New Roman" panose="02020603050405020304" pitchFamily="18" charset="0"/>
                          <a:cs typeface="Times New Roman" panose="02020603050405020304" pitchFamily="18" charset="0"/>
                        </a:rPr>
                        <a:t>:</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B1.Chọn các trang chiếu (trong ngăn bên trái) cần áp dụng mẫu.</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B2.Mở dải lệnh Design và chọn mẫu định dạng em muốn trong nhóm Themes.</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1C0BD538-4DE5-3173-2BCD-73F70DFA941E}"/>
              </a:ext>
            </a:extLst>
          </p:cNvPr>
          <p:cNvSpPr/>
          <p:nvPr/>
        </p:nvSpPr>
        <p:spPr>
          <a:xfrm>
            <a:off x="4419600" y="2438400"/>
            <a:ext cx="7315200" cy="2523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8D1ABD20-D0B5-C4EC-F4F1-5F948F67AC5E}"/>
              </a:ext>
            </a:extLst>
          </p:cNvPr>
          <p:cNvSpPr txBox="1">
            <a:spLocks noChangeArrowheads="1"/>
          </p:cNvSpPr>
          <p:nvPr/>
        </p:nvSpPr>
        <p:spPr bwMode="auto">
          <a:xfrm>
            <a:off x="360784" y="136237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Định dạng văn bản</a:t>
            </a:r>
          </a:p>
        </p:txBody>
      </p:sp>
    </p:spTree>
    <p:extLst>
      <p:ext uri="{BB962C8B-B14F-4D97-AF65-F5344CB8AC3E}">
        <p14:creationId xmlns:p14="http://schemas.microsoft.com/office/powerpoint/2010/main" val="3943259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1877437" y="1974532"/>
            <a:ext cx="5894963"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Ảnh minh hoạ</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288089" y="2081610"/>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05083" y="2743200"/>
            <a:ext cx="7419917" cy="692468"/>
          </a:xfrm>
          <a:prstGeom prst="roundRect">
            <a:avLst>
              <a:gd name="adj" fmla="val 50000"/>
            </a:avLst>
          </a:prstGeom>
          <a:solidFill>
            <a:srgbClr val="00B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solidFill>
                  <a:srgbClr val="FFFF00"/>
                </a:solidFill>
                <a:latin typeface="Times New Roman" panose="02020603050405020304" pitchFamily="18" charset="0"/>
                <a:cs typeface="Times New Roman" panose="02020603050405020304" pitchFamily="18" charset="0"/>
              </a:rPr>
              <a:t>Định dạng văn bản</a:t>
            </a:r>
            <a:endParaRPr lang="en-US" altLang="en-US" sz="3200">
              <a:solidFill>
                <a:srgbClr val="FFFF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24000" y="2834963"/>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1960949" y="3568065"/>
            <a:ext cx="9469051" cy="1384935"/>
          </a:xfrm>
          <a:prstGeom prst="roundRect">
            <a:avLst>
              <a:gd name="adj" fmla="val 50000"/>
            </a:avLst>
          </a:prstGeom>
          <a:solidFill>
            <a:srgbClr val="FF66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solidFill>
                  <a:srgbClr val="FFFFCC"/>
                </a:solidFill>
                <a:effectLst/>
                <a:latin typeface="Times New Roman" panose="02020603050405020304" pitchFamily="18" charset="0"/>
                <a:ea typeface="Calibri" panose="020F0502020204030204" pitchFamily="34" charset="0"/>
              </a:rPr>
              <a:t>Thực hành: Sao chép dữ liệu, chèn hình ảnh, định dạng cho văn bản và hình ảnh trong trang chiếu.</a:t>
            </a:r>
            <a:endParaRPr lang="en-US" altLang="en-US" sz="3200">
              <a:solidFill>
                <a:srgbClr val="FFFFCC"/>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371600" y="4021373"/>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AD68-947C-BC9A-F505-4324FBE8107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9A0DF1-BCA6-36EC-F4C1-3883BFE7246D}"/>
              </a:ext>
            </a:extLst>
          </p:cNvPr>
          <p:cNvGraphicFramePr>
            <a:graphicFrameLocks noGrp="1"/>
          </p:cNvGraphicFramePr>
          <p:nvPr>
            <p:extLst>
              <p:ext uri="{D42A27DB-BD31-4B8C-83A1-F6EECF244321}">
                <p14:modId xmlns:p14="http://schemas.microsoft.com/office/powerpoint/2010/main" val="3004719221"/>
              </p:ext>
            </p:extLst>
          </p:nvPr>
        </p:nvGraphicFramePr>
        <p:xfrm>
          <a:off x="457200" y="1524000"/>
          <a:ext cx="11277600" cy="4937760"/>
        </p:xfrm>
        <a:graphic>
          <a:graphicData uri="http://schemas.openxmlformats.org/drawingml/2006/table">
            <a:tbl>
              <a:tblPr firstRow="1" bandRow="1">
                <a:tableStyleId>{F5AB1C69-6EDB-4FF4-983F-18BD219EF322}</a:tableStyleId>
              </a:tblPr>
              <a:tblGrid>
                <a:gridCol w="4866362">
                  <a:extLst>
                    <a:ext uri="{9D8B030D-6E8A-4147-A177-3AD203B41FA5}">
                      <a16:colId xmlns:a16="http://schemas.microsoft.com/office/drawing/2014/main" val="2194673973"/>
                    </a:ext>
                  </a:extLst>
                </a:gridCol>
                <a:gridCol w="5175337">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 mỗi mục ở cột A với một mục ở cột B cho phù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Định dạng văn bản trong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nội dung chính của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Định dạng làm nổi bật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cô đọng.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Nội dung trên mỗi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cho văn bản trên một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3-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Không nên dùng quá nhiều phông chữ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d) tương tự như</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định dạng trong soạn thảo văn bản.</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4-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8D1883C0-7178-E38B-CBAE-577DE986887A}"/>
              </a:ext>
            </a:extLst>
          </p:cNvPr>
          <p:cNvSpPr/>
          <p:nvPr/>
        </p:nvSpPr>
        <p:spPr>
          <a:xfrm>
            <a:off x="10972800" y="2743200"/>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2F3C12C5-C5C2-49C7-A3F4-A581F27EAD69}"/>
              </a:ext>
            </a:extLst>
          </p:cNvPr>
          <p:cNvSpPr/>
          <p:nvPr/>
        </p:nvSpPr>
        <p:spPr>
          <a:xfrm>
            <a:off x="10972800" y="3786826"/>
            <a:ext cx="609600" cy="480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26E61FBC-CC59-A6E2-4F1E-93021A0EECA6}"/>
              </a:ext>
            </a:extLst>
          </p:cNvPr>
          <p:cNvSpPr/>
          <p:nvPr/>
        </p:nvSpPr>
        <p:spPr>
          <a:xfrm>
            <a:off x="10972800" y="4396426"/>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BC5D65DC-2EC1-78C9-920E-19E71832D3A0}"/>
              </a:ext>
            </a:extLst>
          </p:cNvPr>
          <p:cNvSpPr/>
          <p:nvPr/>
        </p:nvSpPr>
        <p:spPr>
          <a:xfrm>
            <a:off x="10972800" y="5463226"/>
            <a:ext cx="609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848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148364"/>
            <a:ext cx="5486400" cy="2423636"/>
          </a:xfrm>
          <a:prstGeom prst="roundRect">
            <a:avLst>
              <a:gd name="adj" fmla="val 50000"/>
            </a:avLst>
          </a:prstGeom>
          <a:solidFill>
            <a:schemeClr val="accent5">
              <a:lumMod val="40000"/>
              <a:lumOff val="60000"/>
            </a:schemeClr>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2800" b="1">
                <a:solidFill>
                  <a:srgbClr val="FF0000"/>
                </a:solidFill>
                <a:latin typeface="Times New Roman" panose="02020603050405020304" pitchFamily="18" charset="0"/>
                <a:cs typeface="Times New Roman" panose="02020603050405020304" pitchFamily="18" charset="0"/>
              </a:rPr>
              <a:t>3.</a:t>
            </a:r>
            <a:r>
              <a:rPr lang="vi-VN" sz="2800" b="1">
                <a:solidFill>
                  <a:srgbClr val="FF0000"/>
                </a:solidFill>
                <a:latin typeface="Times New Roman" panose="02020603050405020304" pitchFamily="18" charset="0"/>
                <a:cs typeface="Times New Roman" panose="02020603050405020304" pitchFamily="18" charset="0"/>
              </a:rPr>
              <a:t>Thực hành: Sao chép dữ liệu, chèn hình ảnh, định dạng cho văn bản và hình ảnh trong trang chiếu.</a:t>
            </a:r>
          </a:p>
        </p:txBody>
      </p:sp>
      <p:pic>
        <p:nvPicPr>
          <p:cNvPr id="2" name="Picture 1" descr="A picture containing clipart&#10;&#10;Description automatically generated">
            <a:extLst>
              <a:ext uri="{FF2B5EF4-FFF2-40B4-BE49-F238E27FC236}">
                <a16:creationId xmlns:a16="http://schemas.microsoft.com/office/drawing/2014/main" id="{44F7ABDA-A9A5-4186-96A1-4FB193DD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648199"/>
            <a:ext cx="1676400" cy="1137279"/>
          </a:xfrm>
          <a:prstGeom prst="rect">
            <a:avLst/>
          </a:prstGeom>
        </p:spPr>
      </p:pic>
      <p:pic>
        <p:nvPicPr>
          <p:cNvPr id="4" name="Picture 3">
            <a:extLst>
              <a:ext uri="{FF2B5EF4-FFF2-40B4-BE49-F238E27FC236}">
                <a16:creationId xmlns:a16="http://schemas.microsoft.com/office/drawing/2014/main" id="{FD7A301E-07B5-A403-CDB7-ABD4537D5836}"/>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153" y="2148364"/>
            <a:ext cx="2343047" cy="1128236"/>
          </a:xfrm>
          <a:prstGeom prst="rect">
            <a:avLst/>
          </a:prstGeom>
        </p:spPr>
      </p:pic>
    </p:spTree>
    <p:extLst>
      <p:ext uri="{BB962C8B-B14F-4D97-AF65-F5344CB8AC3E}">
        <p14:creationId xmlns:p14="http://schemas.microsoft.com/office/powerpoint/2010/main" val="187055800"/>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30961" y="2499999"/>
            <a:ext cx="11330078" cy="351980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Nhiệm vụ: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Tiếp tục hoàn thiện bài trình chiếu báo cáo dự án </a:t>
            </a:r>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Trường học xanh</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Sao chép dữ liệu từ 	tệp văn bản </a:t>
            </a:r>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Truonghocxanh.docx</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sang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tệp trình chiếu </a:t>
            </a:r>
            <a:r>
              <a:rPr lang="vi-VN" alt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Truonghocxanh.pptx</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Định dạng cho văn bản trên trang chiếu.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Chèn hình ảnh minh hoạ vào trang chiếu.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Định dạng cho hình ảnh trên trang chiếu. </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03445" y="128922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spTree>
    <p:extLst>
      <p:ext uri="{BB962C8B-B14F-4D97-AF65-F5344CB8AC3E}">
        <p14:creationId xmlns:p14="http://schemas.microsoft.com/office/powerpoint/2010/main" val="1685697185"/>
      </p:ext>
    </p:extLst>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BE62C-A4D3-86FD-D748-70C5A9B4DE65}"/>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98926959-0B89-F1BB-B31F-3EC959B68D7D}"/>
              </a:ext>
            </a:extLst>
          </p:cNvPr>
          <p:cNvSpPr txBox="1">
            <a:spLocks noChangeArrowheads="1"/>
          </p:cNvSpPr>
          <p:nvPr/>
        </p:nvSpPr>
        <p:spPr bwMode="auto">
          <a:xfrm>
            <a:off x="430961" y="1139829"/>
            <a:ext cx="11330078" cy="253491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Sao chép dữ liệu từ tệp văn bản sang tệp trình chiếu</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Mở tệp văn bản Truonghocxanh.docx</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Chọn phần dữ liệu cần sao chép (Hình 12.2) rồi thực hiện lệnh Copy</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(chọn </a:t>
            </a:r>
            <a:r>
              <a:rPr lang="en-US" altLang="en-US" sz="3200" b="1">
                <a:latin typeface="Times New Roman" panose="02020603050405020304" pitchFamily="18" charset="0"/>
                <a:cs typeface="Times New Roman" panose="02020603050405020304" pitchFamily="18" charset="0"/>
                <a:sym typeface="Wingdings" panose="05000000000000000000" pitchFamily="2" charset="2"/>
              </a:rPr>
              <a:t>Home/Copy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hoặc nhấn tổ hợp phím </a:t>
            </a:r>
            <a:r>
              <a:rPr lang="en-US" altLang="en-US" sz="3200" b="1">
                <a:latin typeface="Times New Roman" panose="02020603050405020304" pitchFamily="18" charset="0"/>
                <a:cs typeface="Times New Roman" panose="02020603050405020304" pitchFamily="18" charset="0"/>
                <a:sym typeface="Wingdings" panose="05000000000000000000" pitchFamily="2" charset="2"/>
              </a:rPr>
              <a:t>Ctrl+C</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99911BD4-7220-DAD2-7358-F8859DD4FBF1}"/>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pic>
        <p:nvPicPr>
          <p:cNvPr id="3" name="Picture 2">
            <a:extLst>
              <a:ext uri="{FF2B5EF4-FFF2-40B4-BE49-F238E27FC236}">
                <a16:creationId xmlns:a16="http://schemas.microsoft.com/office/drawing/2014/main" id="{5213B507-4D9C-DFDC-2E33-28E2C3CA5AD4}"/>
              </a:ext>
            </a:extLst>
          </p:cNvPr>
          <p:cNvPicPr>
            <a:picLocks noChangeAspect="1"/>
          </p:cNvPicPr>
          <p:nvPr/>
        </p:nvPicPr>
        <p:blipFill>
          <a:blip r:embed="rId2"/>
          <a:stretch>
            <a:fillRect/>
          </a:stretch>
        </p:blipFill>
        <p:spPr>
          <a:xfrm>
            <a:off x="99848" y="3810000"/>
            <a:ext cx="3690930" cy="2534916"/>
          </a:xfrm>
          <a:prstGeom prst="rect">
            <a:avLst/>
          </a:prstGeom>
        </p:spPr>
      </p:pic>
      <p:pic>
        <p:nvPicPr>
          <p:cNvPr id="5" name="Picture 4">
            <a:extLst>
              <a:ext uri="{FF2B5EF4-FFF2-40B4-BE49-F238E27FC236}">
                <a16:creationId xmlns:a16="http://schemas.microsoft.com/office/drawing/2014/main" id="{74E7AFF5-EFFB-645E-0082-035DC09065D8}"/>
              </a:ext>
            </a:extLst>
          </p:cNvPr>
          <p:cNvPicPr>
            <a:picLocks noChangeAspect="1"/>
          </p:cNvPicPr>
          <p:nvPr/>
        </p:nvPicPr>
        <p:blipFill>
          <a:blip r:embed="rId3"/>
          <a:stretch>
            <a:fillRect/>
          </a:stretch>
        </p:blipFill>
        <p:spPr>
          <a:xfrm>
            <a:off x="3790778" y="3767583"/>
            <a:ext cx="8301374" cy="3008962"/>
          </a:xfrm>
          <a:prstGeom prst="rect">
            <a:avLst/>
          </a:prstGeom>
        </p:spPr>
      </p:pic>
    </p:spTree>
    <p:extLst>
      <p:ext uri="{BB962C8B-B14F-4D97-AF65-F5344CB8AC3E}">
        <p14:creationId xmlns:p14="http://schemas.microsoft.com/office/powerpoint/2010/main" val="3150968680"/>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C16E-1543-B7CD-6FE8-F3DFC703555F}"/>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CDFC309D-CC8E-3B68-8BDD-EE0975508172}"/>
              </a:ext>
            </a:extLst>
          </p:cNvPr>
          <p:cNvSpPr txBox="1">
            <a:spLocks noChangeArrowheads="1"/>
          </p:cNvSpPr>
          <p:nvPr/>
        </p:nvSpPr>
        <p:spPr bwMode="auto">
          <a:xfrm>
            <a:off x="430961" y="1139829"/>
            <a:ext cx="11330078"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3. Mở t</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ệ</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p trình chiếu Truonghocxanh.pptx</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4. Đặt con trỏ tại vị trí cần sao chép đến rồi thực hiện lệnh Paste.</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 Sử dụng các công cụ định dạng văn bản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Các công cụ định dạng văn bản của phần mềm trình chiếu nằm trong thẻ Home</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Em hãy sử dụng các công cụ định dạng văn bản, thêm kí hiệu đầu dòng,... để định dạng, đồng thời biên tập lại nội dung văn bản trong trang chiếu, chọn lọc từ ngữ, làm nổi bật ý chính,... để nội dung ngắn gọn, cô đọng. </a:t>
            </a:r>
          </a:p>
        </p:txBody>
      </p:sp>
      <p:sp>
        <p:nvSpPr>
          <p:cNvPr id="4" name="TextBox 3">
            <a:extLst>
              <a:ext uri="{FF2B5EF4-FFF2-40B4-BE49-F238E27FC236}">
                <a16:creationId xmlns:a16="http://schemas.microsoft.com/office/drawing/2014/main" id="{4C15EACE-F466-8CC4-31FD-193A98067DAC}"/>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spTree>
    <p:extLst>
      <p:ext uri="{BB962C8B-B14F-4D97-AF65-F5344CB8AC3E}">
        <p14:creationId xmlns:p14="http://schemas.microsoft.com/office/powerpoint/2010/main" val="3763183844"/>
      </p:ext>
    </p:extLst>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40F0F-853C-F7DB-77F2-D6E97F7ED020}"/>
              </a:ext>
            </a:extLst>
          </p:cNvPr>
          <p:cNvPicPr>
            <a:picLocks noChangeAspect="1"/>
          </p:cNvPicPr>
          <p:nvPr/>
        </p:nvPicPr>
        <p:blipFill>
          <a:blip r:embed="rId2"/>
          <a:stretch>
            <a:fillRect/>
          </a:stretch>
        </p:blipFill>
        <p:spPr>
          <a:xfrm>
            <a:off x="630889" y="29116"/>
            <a:ext cx="10994316" cy="2180684"/>
          </a:xfrm>
          <a:prstGeom prst="rect">
            <a:avLst/>
          </a:prstGeom>
        </p:spPr>
      </p:pic>
      <p:pic>
        <p:nvPicPr>
          <p:cNvPr id="4" name="Picture 3">
            <a:extLst>
              <a:ext uri="{FF2B5EF4-FFF2-40B4-BE49-F238E27FC236}">
                <a16:creationId xmlns:a16="http://schemas.microsoft.com/office/drawing/2014/main" id="{297171DC-C03A-42E7-C97F-7B43D34345AD}"/>
              </a:ext>
            </a:extLst>
          </p:cNvPr>
          <p:cNvPicPr>
            <a:picLocks noChangeAspect="1"/>
          </p:cNvPicPr>
          <p:nvPr/>
        </p:nvPicPr>
        <p:blipFill rotWithShape="1">
          <a:blip r:embed="rId3"/>
          <a:srcRect l="7157" t="17004" r="8786" b="23785"/>
          <a:stretch/>
        </p:blipFill>
        <p:spPr>
          <a:xfrm>
            <a:off x="457200" y="2286000"/>
            <a:ext cx="11168005" cy="4343400"/>
          </a:xfrm>
          <a:prstGeom prst="rect">
            <a:avLst/>
          </a:prstGeom>
        </p:spPr>
      </p:pic>
    </p:spTree>
    <p:extLst>
      <p:ext uri="{BB962C8B-B14F-4D97-AF65-F5344CB8AC3E}">
        <p14:creationId xmlns:p14="http://schemas.microsoft.com/office/powerpoint/2010/main" val="274725665"/>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C8C7F-A329-3918-8E5C-F71BB1E08B5D}"/>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52985036-C2E6-5E17-31C0-45999E01DB76}"/>
              </a:ext>
            </a:extLst>
          </p:cNvPr>
          <p:cNvSpPr txBox="1">
            <a:spLocks noChangeArrowheads="1"/>
          </p:cNvSpPr>
          <p:nvPr/>
        </p:nvSpPr>
        <p:spPr bwMode="auto">
          <a:xfrm>
            <a:off x="430961" y="1139829"/>
            <a:ext cx="2693239"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Áp dụng các mẫu định dạng</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Các mẫu định dạng (theme) thiết kế sẵn được hiển thị trực quan trong nhóm Themes của thẻ Design.</a:t>
            </a:r>
          </a:p>
        </p:txBody>
      </p:sp>
      <p:sp>
        <p:nvSpPr>
          <p:cNvPr id="4" name="TextBox 3">
            <a:extLst>
              <a:ext uri="{FF2B5EF4-FFF2-40B4-BE49-F238E27FC236}">
                <a16:creationId xmlns:a16="http://schemas.microsoft.com/office/drawing/2014/main" id="{67964BD1-4C71-C66C-53B7-DD7F03DE158B}"/>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pic>
        <p:nvPicPr>
          <p:cNvPr id="3" name="Picture 2">
            <a:extLst>
              <a:ext uri="{FF2B5EF4-FFF2-40B4-BE49-F238E27FC236}">
                <a16:creationId xmlns:a16="http://schemas.microsoft.com/office/drawing/2014/main" id="{6F44202C-8C8C-9210-7FCA-639D7A4EBF2D}"/>
              </a:ext>
            </a:extLst>
          </p:cNvPr>
          <p:cNvPicPr>
            <a:picLocks noChangeAspect="1"/>
          </p:cNvPicPr>
          <p:nvPr/>
        </p:nvPicPr>
        <p:blipFill rotWithShape="1">
          <a:blip r:embed="rId2"/>
          <a:srcRect b="2049"/>
          <a:stretch/>
        </p:blipFill>
        <p:spPr>
          <a:xfrm>
            <a:off x="3251716" y="1140943"/>
            <a:ext cx="8610600" cy="5635602"/>
          </a:xfrm>
          <a:prstGeom prst="rect">
            <a:avLst/>
          </a:prstGeom>
        </p:spPr>
      </p:pic>
    </p:spTree>
    <p:extLst>
      <p:ext uri="{BB962C8B-B14F-4D97-AF65-F5344CB8AC3E}">
        <p14:creationId xmlns:p14="http://schemas.microsoft.com/office/powerpoint/2010/main" val="2525300309"/>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9E2B-F95E-EED1-B3D3-FD0A40B2A781}"/>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BC8804A0-5F74-9516-222F-27610D4ABA9F}"/>
              </a:ext>
            </a:extLst>
          </p:cNvPr>
          <p:cNvSpPr txBox="1">
            <a:spLocks noChangeArrowheads="1"/>
          </p:cNvSpPr>
          <p:nvPr/>
        </p:nvSpPr>
        <p:spPr bwMode="auto">
          <a:xfrm>
            <a:off x="430961" y="1139829"/>
            <a:ext cx="11303839"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d) Chèn hình ảnh vào trang chiếu</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Chọn trang, vị trí trong trang cần chèn hình ảnh.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Chọn Insert/Pictures để mở hộp thoại Insert Picture.</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3. Chọn tệp ảnh, nháy chuột chọn nút Insert.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Hình ảnh đã chọn được chèn vào trang chiếu.</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Lưu ý: </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Em có thể chèn hình ảnh vào trang chiếu bằng cách sử dụng lệnh Copy và Paste.</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-Nên chọn lọc hình ảnh đưa vào bài và lưu ý đến bản quyền của hình ảnh.</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14B09933-97D7-E686-601A-C381AAEA4F9F}"/>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spTree>
    <p:extLst>
      <p:ext uri="{BB962C8B-B14F-4D97-AF65-F5344CB8AC3E}">
        <p14:creationId xmlns:p14="http://schemas.microsoft.com/office/powerpoint/2010/main" val="705097347"/>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87026-7604-0FD5-024A-243BECA2986A}"/>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CA2FC8C3-255E-E8DF-AB0B-341BC52E0E7F}"/>
              </a:ext>
            </a:extLst>
          </p:cNvPr>
          <p:cNvSpPr txBox="1">
            <a:spLocks noChangeArrowheads="1"/>
          </p:cNvSpPr>
          <p:nvPr/>
        </p:nvSpPr>
        <p:spPr bwMode="auto">
          <a:xfrm>
            <a:off x="430961" y="1139829"/>
            <a:ext cx="11303839"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 Sử dụng các công cụ định dạng cho hình ảnh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Sau khi chèn hình ảnh vào trang chiếu, em có thể sử dụng các công cụ để: thay đổi vị trí và kích thước, thêm đường viền tạo khung, thay đổi lớp, cắt hình, quay hình,... </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-Cách thay đổi lớp cho hình ảnh: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Chọn hình ảnh.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Chọn Format/Arrange/Send Backward (nếu muốn đưa hình ảnh lên lại lớp trên thì chọn Bring Forward).</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-Cách thay đổi vị trí cho hình ảnh: Dùng chuột chọn hình ảnh, kéo thả đến vị trí mới.</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D16956D4-3A9E-1456-3B8F-32670ED4DB04}"/>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spTree>
    <p:extLst>
      <p:ext uri="{BB962C8B-B14F-4D97-AF65-F5344CB8AC3E}">
        <p14:creationId xmlns:p14="http://schemas.microsoft.com/office/powerpoint/2010/main" val="1048447194"/>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9DA1-BA00-C6AB-FFCA-CF6C544F747C}"/>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6F1C1099-3067-D627-72C3-9B2DEF8065FB}"/>
              </a:ext>
            </a:extLst>
          </p:cNvPr>
          <p:cNvSpPr txBox="1">
            <a:spLocks noChangeArrowheads="1"/>
          </p:cNvSpPr>
          <p:nvPr/>
        </p:nvSpPr>
        <p:spPr bwMode="auto">
          <a:xfrm>
            <a:off x="430961" y="1139829"/>
            <a:ext cx="4369639"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 Sử dụng các công cụ định dạng cho hình ảnh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-Cách thay đổi </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kích thước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hình ảnh: </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B1. Nháy chọn hình ảnh.</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B2.</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Đưa con trỏ chuột lên nút tròn nhỏ nằm trên cạnh viền của hình ảnh và kéo thả để tăng hoặc giảm kích thước hình ảnh.</a:t>
            </a:r>
          </a:p>
        </p:txBody>
      </p:sp>
      <p:sp>
        <p:nvSpPr>
          <p:cNvPr id="4" name="TextBox 3">
            <a:extLst>
              <a:ext uri="{FF2B5EF4-FFF2-40B4-BE49-F238E27FC236}">
                <a16:creationId xmlns:a16="http://schemas.microsoft.com/office/drawing/2014/main" id="{A70B1262-BC11-5F1F-EF5A-AAFDC6F355B5}"/>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pic>
        <p:nvPicPr>
          <p:cNvPr id="3" name="Picture 2">
            <a:extLst>
              <a:ext uri="{FF2B5EF4-FFF2-40B4-BE49-F238E27FC236}">
                <a16:creationId xmlns:a16="http://schemas.microsoft.com/office/drawing/2014/main" id="{336DEA85-3AC5-5CDD-A7AC-C9847C26B2CF}"/>
              </a:ext>
            </a:extLst>
          </p:cNvPr>
          <p:cNvPicPr>
            <a:picLocks noChangeAspect="1"/>
          </p:cNvPicPr>
          <p:nvPr/>
        </p:nvPicPr>
        <p:blipFill>
          <a:blip r:embed="rId2"/>
          <a:stretch>
            <a:fillRect/>
          </a:stretch>
        </p:blipFill>
        <p:spPr>
          <a:xfrm>
            <a:off x="4928116" y="1139043"/>
            <a:ext cx="7035284" cy="5489570"/>
          </a:xfrm>
          <a:prstGeom prst="rect">
            <a:avLst/>
          </a:prstGeom>
        </p:spPr>
      </p:pic>
    </p:spTree>
    <p:extLst>
      <p:ext uri="{BB962C8B-B14F-4D97-AF65-F5344CB8AC3E}">
        <p14:creationId xmlns:p14="http://schemas.microsoft.com/office/powerpoint/2010/main" val="37809681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95BC-50B7-BCD4-0B05-04B1E248A9F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997A352C-5934-5C7F-29C5-92C96E1EA0F8}"/>
              </a:ext>
            </a:extLst>
          </p:cNvPr>
          <p:cNvSpPr txBox="1">
            <a:spLocks noChangeArrowheads="1"/>
          </p:cNvSpPr>
          <p:nvPr/>
        </p:nvSpPr>
        <p:spPr bwMode="auto">
          <a:xfrm>
            <a:off x="430961" y="1139829"/>
            <a:ext cx="4445839"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 Sử dụng các công cụ định dạng cho hình ảnh</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-Thêm đường viền cho hình ảnh:</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1. Chọn hình ảnh.</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Bước 2. Chọn Format/Picture</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Styles/</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Picture Border rồi chọn màu đường viền, kiểu</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a:latin typeface="Times New Roman" panose="02020603050405020304" pitchFamily="18" charset="0"/>
                <a:cs typeface="Times New Roman" panose="02020603050405020304" pitchFamily="18" charset="0"/>
                <a:sym typeface="Wingdings" panose="05000000000000000000" pitchFamily="2" charset="2"/>
              </a:rPr>
              <a:t>đường viền. </a:t>
            </a:r>
          </a:p>
        </p:txBody>
      </p:sp>
      <p:sp>
        <p:nvSpPr>
          <p:cNvPr id="4" name="TextBox 3">
            <a:extLst>
              <a:ext uri="{FF2B5EF4-FFF2-40B4-BE49-F238E27FC236}">
                <a16:creationId xmlns:a16="http://schemas.microsoft.com/office/drawing/2014/main" id="{74BF3A94-3E96-ACAA-61E8-3E3BCCAB7F6E}"/>
              </a:ext>
            </a:extLst>
          </p:cNvPr>
          <p:cNvSpPr txBox="1">
            <a:spLocks noChangeArrowheads="1"/>
          </p:cNvSpPr>
          <p:nvPr/>
        </p:nvSpPr>
        <p:spPr bwMode="auto">
          <a:xfrm>
            <a:off x="303445" y="81455"/>
            <a:ext cx="11431355" cy="105758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3.Thực hành: Sao chép dữ liệu, chèn hình ảnh, định dạng cho văn bản và hình ảnh trong trang chiếu.</a:t>
            </a:r>
          </a:p>
        </p:txBody>
      </p:sp>
      <p:pic>
        <p:nvPicPr>
          <p:cNvPr id="5" name="Picture 4">
            <a:extLst>
              <a:ext uri="{FF2B5EF4-FFF2-40B4-BE49-F238E27FC236}">
                <a16:creationId xmlns:a16="http://schemas.microsoft.com/office/drawing/2014/main" id="{51361312-34FC-7235-3510-374FAC690343}"/>
              </a:ext>
            </a:extLst>
          </p:cNvPr>
          <p:cNvPicPr>
            <a:picLocks noChangeAspect="1"/>
          </p:cNvPicPr>
          <p:nvPr/>
        </p:nvPicPr>
        <p:blipFill>
          <a:blip r:embed="rId2"/>
          <a:stretch>
            <a:fillRect/>
          </a:stretch>
        </p:blipFill>
        <p:spPr>
          <a:xfrm>
            <a:off x="5004316" y="1371600"/>
            <a:ext cx="7150898" cy="4979276"/>
          </a:xfrm>
          <a:prstGeom prst="rect">
            <a:avLst/>
          </a:prstGeom>
        </p:spPr>
      </p:pic>
    </p:spTree>
    <p:extLst>
      <p:ext uri="{BB962C8B-B14F-4D97-AF65-F5344CB8AC3E}">
        <p14:creationId xmlns:p14="http://schemas.microsoft.com/office/powerpoint/2010/main" val="1749828799"/>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và phù hợp để làm nổi bật thông điệp chính của trang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tập trung vào một ý chính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tự như của phần mềm soạn thảo văn bản </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cần viết cô đọng, chọn lọc từ ngữ.</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3273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chữ thích hợp vào chỗ trống: Cách sử dụng các công cụ định dạng văn bản của phần mềm trình chiếu ....</a:t>
            </a: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1E37C-1437-433C-17C4-61BF49FB3D0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3501546-FF32-C603-75BB-2CAEEFAFF322}"/>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và phù hợp để làm nổi bật thông điệp chính của trang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EB270F82-12C3-D6A3-C2B2-5E4B9A4C5F03}"/>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tập trung vào một ý chính </a:t>
            </a:r>
          </a:p>
        </p:txBody>
      </p:sp>
      <p:sp>
        <p:nvSpPr>
          <p:cNvPr id="5" name="Rounded Rectangle 4">
            <a:extLst>
              <a:ext uri="{FF2B5EF4-FFF2-40B4-BE49-F238E27FC236}">
                <a16:creationId xmlns:a16="http://schemas.microsoft.com/office/drawing/2014/main" id="{FF39D1D7-E878-9145-C826-40791529985C}"/>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tự như của phần mềm soạn thảo văn bản </a:t>
            </a:r>
          </a:p>
        </p:txBody>
      </p:sp>
      <p:sp>
        <p:nvSpPr>
          <p:cNvPr id="6" name="Rounded Rectangle 5">
            <a:extLst>
              <a:ext uri="{FF2B5EF4-FFF2-40B4-BE49-F238E27FC236}">
                <a16:creationId xmlns:a16="http://schemas.microsoft.com/office/drawing/2014/main" id="{4DC0F674-14BD-9E35-3CA9-2A48547C789B}"/>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cần viết cô đọng, chọn lọc từ ngữ.</a:t>
            </a:r>
          </a:p>
        </p:txBody>
      </p:sp>
      <p:pic>
        <p:nvPicPr>
          <p:cNvPr id="7" name="Picture 10" descr="flowers0c">
            <a:extLst>
              <a:ext uri="{FF2B5EF4-FFF2-40B4-BE49-F238E27FC236}">
                <a16:creationId xmlns:a16="http://schemas.microsoft.com/office/drawing/2014/main" id="{E4A86E74-58B8-A1DC-FED7-40432007A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EC85B22F-83A3-CF3D-6971-45DA79235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B11369C6-2246-820C-0CBE-E939CEC89D4F}"/>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95893F9C-8B11-2ADE-D225-ACE0EFB5C67C}"/>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chữ thích hợp vào chỗ trống: Nội dung trong mỗi trang chiếu chỉ nên ....</a:t>
            </a:r>
          </a:p>
        </p:txBody>
      </p:sp>
    </p:spTree>
    <p:extLst>
      <p:ext uri="{BB962C8B-B14F-4D97-AF65-F5344CB8AC3E}">
        <p14:creationId xmlns:p14="http://schemas.microsoft.com/office/powerpoint/2010/main" val="3825095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007DA-3A62-7580-27E8-A62098B48148}"/>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082FC70-5979-92A0-C35D-8CAB310880C0}"/>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và phù hợp để làm nổi bật thông điệp chính của trang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E44000D8-85B2-0AC7-AEE1-A3576E39292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tập trung vào một ý chính </a:t>
            </a:r>
          </a:p>
        </p:txBody>
      </p:sp>
      <p:sp>
        <p:nvSpPr>
          <p:cNvPr id="5" name="Rounded Rectangle 4">
            <a:extLst>
              <a:ext uri="{FF2B5EF4-FFF2-40B4-BE49-F238E27FC236}">
                <a16:creationId xmlns:a16="http://schemas.microsoft.com/office/drawing/2014/main" id="{4F2F9D27-0F20-B82E-6580-D4FDF2CF2471}"/>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tự như của phần mềm soạn thảo văn bản </a:t>
            </a:r>
          </a:p>
        </p:txBody>
      </p:sp>
      <p:sp>
        <p:nvSpPr>
          <p:cNvPr id="6" name="Rounded Rectangle 5">
            <a:extLst>
              <a:ext uri="{FF2B5EF4-FFF2-40B4-BE49-F238E27FC236}">
                <a16:creationId xmlns:a16="http://schemas.microsoft.com/office/drawing/2014/main" id="{431F68CD-0967-F3D8-7C6F-4D6F4EE1B940}"/>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cần viết cô đọng, chọn lọc từ ngữ.</a:t>
            </a:r>
          </a:p>
        </p:txBody>
      </p:sp>
      <p:pic>
        <p:nvPicPr>
          <p:cNvPr id="7" name="Picture 10" descr="flowers0c">
            <a:extLst>
              <a:ext uri="{FF2B5EF4-FFF2-40B4-BE49-F238E27FC236}">
                <a16:creationId xmlns:a16="http://schemas.microsoft.com/office/drawing/2014/main" id="{AA3E50A4-13B5-79ED-C837-DED1B1DA8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4722CE61-6C65-C872-02BC-BDC6660984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D383D491-8E9C-46BD-BC56-574DA2EEA65A}"/>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8B67BCAB-61D3-1558-6F10-FC047FB07A1E}"/>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chữ thích hợp vào chỗ trống: Nên chọn phông chữ, cỡ chữ, kiểu chữ, màu chữ, màu nền thống nhất</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82709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25E5-D163-E234-2E5D-38EF2CA77626}"/>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32233EF-E4B9-D593-450E-145FE5F9ADB4}"/>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và phù hợp để làm nổi bật thông điệp chính của trang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A888CABE-8D39-0F8C-8E39-3C5B141E1ADE}"/>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tập trung vào một ý chính </a:t>
            </a:r>
          </a:p>
        </p:txBody>
      </p:sp>
      <p:sp>
        <p:nvSpPr>
          <p:cNvPr id="5" name="Rounded Rectangle 4">
            <a:extLst>
              <a:ext uri="{FF2B5EF4-FFF2-40B4-BE49-F238E27FC236}">
                <a16:creationId xmlns:a16="http://schemas.microsoft.com/office/drawing/2014/main" id="{531B82C9-AA97-FCB7-EC74-065E0A911021}"/>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tự như của phần mềm soạn thảo văn bản </a:t>
            </a:r>
          </a:p>
        </p:txBody>
      </p:sp>
      <p:sp>
        <p:nvSpPr>
          <p:cNvPr id="6" name="Rounded Rectangle 5">
            <a:extLst>
              <a:ext uri="{FF2B5EF4-FFF2-40B4-BE49-F238E27FC236}">
                <a16:creationId xmlns:a16="http://schemas.microsoft.com/office/drawing/2014/main" id="{7B5ADF5C-DE06-991F-937E-667ED237F496}"/>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cần viết cô đọng, chọn lọc từ ngữ.</a:t>
            </a:r>
          </a:p>
        </p:txBody>
      </p:sp>
      <p:pic>
        <p:nvPicPr>
          <p:cNvPr id="7" name="Picture 10" descr="flowers0c">
            <a:extLst>
              <a:ext uri="{FF2B5EF4-FFF2-40B4-BE49-F238E27FC236}">
                <a16:creationId xmlns:a16="http://schemas.microsoft.com/office/drawing/2014/main" id="{76EC5A67-1D47-2BC0-24B3-AD18541D7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762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87DD0782-377A-42D6-7408-0ECB12F5D9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BD21E773-3C95-0963-6218-6CE6C32ECFA5}"/>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13F37F4-4F18-DFB6-FE97-1F6F6B53D1BF}"/>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Điền chữ thích hợp vào chỗ trống: Văn bản trên trang chiếu </a:t>
            </a:r>
            <a:r>
              <a:rPr lang="en-US" sz="3200">
                <a:solidFill>
                  <a:schemeClr val="accent2"/>
                </a:solidFill>
                <a:latin typeface="Times New Roman" panose="02020603050405020304" pitchFamily="18" charset="0"/>
                <a:cs typeface="Times New Roman" panose="02020603050405020304" pitchFamily="18" charset="0"/>
              </a:rPr>
              <a:t>...</a:t>
            </a:r>
            <a:endParaRPr lang="vi-VN" sz="32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85152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17A41-48B6-6D98-2A0D-C7330876A0E3}"/>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59860493-0750-D51C-635F-E79B737DB194}"/>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Phông chữ.</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B24AA770-AB53-0DF1-4C0A-A3CC41E1AEF7}"/>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Màu chữ, cỡ chữ.</a:t>
            </a:r>
          </a:p>
        </p:txBody>
      </p:sp>
      <p:sp>
        <p:nvSpPr>
          <p:cNvPr id="5" name="Rounded Rectangle 4">
            <a:extLst>
              <a:ext uri="{FF2B5EF4-FFF2-40B4-BE49-F238E27FC236}">
                <a16:creationId xmlns:a16="http://schemas.microsoft.com/office/drawing/2014/main" id="{C2CA58DF-5108-69F8-AE8D-85C858AC4CA6}"/>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Kiểu chữ, căn lề</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4D3BB4F9-D0D9-7ECB-F1D2-1A227D7D1EC3}"/>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 đều đúng.</a:t>
            </a:r>
          </a:p>
        </p:txBody>
      </p:sp>
      <p:pic>
        <p:nvPicPr>
          <p:cNvPr id="7" name="Picture 10" descr="flowers0c">
            <a:extLst>
              <a:ext uri="{FF2B5EF4-FFF2-40B4-BE49-F238E27FC236}">
                <a16:creationId xmlns:a16="http://schemas.microsoft.com/office/drawing/2014/main" id="{E787893B-7FE1-0745-1FCC-24535137B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762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83A49264-A6D4-E503-08CE-93BA49198AA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CD662673-E797-BB25-E20B-ABD482EEFB0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967C05CE-8247-4EB1-B00B-AA61A42AF064}"/>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Định dạng văn bản trong phần mềm trình chiếu gồm những yếu tố nào?</a:t>
            </a:r>
          </a:p>
        </p:txBody>
      </p:sp>
    </p:spTree>
    <p:extLst>
      <p:ext uri="{BB962C8B-B14F-4D97-AF65-F5344CB8AC3E}">
        <p14:creationId xmlns:p14="http://schemas.microsoft.com/office/powerpoint/2010/main" val="24757310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12B9-C3F4-A02A-373A-9A848E84E43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DE3B9E4F-B603-510C-4D36-C7ECA750EDAB}"/>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đổi vị trí và kích thước của hình ảnh.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0E058C26-4524-B212-4840-F225BAC435F2}"/>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Thay đổi lớp, cắt hình, quay hình,...</a:t>
            </a:r>
          </a:p>
        </p:txBody>
      </p:sp>
      <p:sp>
        <p:nvSpPr>
          <p:cNvPr id="5" name="Rounded Rectangle 4">
            <a:extLst>
              <a:ext uri="{FF2B5EF4-FFF2-40B4-BE49-F238E27FC236}">
                <a16:creationId xmlns:a16="http://schemas.microsoft.com/office/drawing/2014/main" id="{FF1BA776-03BC-AB8A-DBD6-0FB45B8CD536}"/>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Thêm đường viền tạo khung cho hình ảnh.</a:t>
            </a:r>
          </a:p>
        </p:txBody>
      </p:sp>
      <p:sp>
        <p:nvSpPr>
          <p:cNvPr id="6" name="Rounded Rectangle 5">
            <a:extLst>
              <a:ext uri="{FF2B5EF4-FFF2-40B4-BE49-F238E27FC236}">
                <a16:creationId xmlns:a16="http://schemas.microsoft.com/office/drawing/2014/main" id="{40F8EA09-FF13-DBFB-2207-9997FCE73F21}"/>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Thay đổi nội dung hình ảnh.</a:t>
            </a:r>
          </a:p>
        </p:txBody>
      </p:sp>
      <p:pic>
        <p:nvPicPr>
          <p:cNvPr id="7" name="Picture 10" descr="flowers0c">
            <a:extLst>
              <a:ext uri="{FF2B5EF4-FFF2-40B4-BE49-F238E27FC236}">
                <a16:creationId xmlns:a16="http://schemas.microsoft.com/office/drawing/2014/main" id="{5A2D1A3C-57D5-584A-BAB6-B7FA077FE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7762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14351179-E696-EF65-CD37-8F2FBCE3F77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2150155-0198-6266-9E9A-3336C4CF01F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4251B813-DB41-0B76-DCCE-E9C18549E6C8}"/>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Chọn phương án ghép sai. Sử dụng các công cụ định dạng hình ảnh trên trang chiếu để:</a:t>
            </a:r>
          </a:p>
        </p:txBody>
      </p:sp>
    </p:spTree>
    <p:extLst>
      <p:ext uri="{BB962C8B-B14F-4D97-AF65-F5344CB8AC3E}">
        <p14:creationId xmlns:p14="http://schemas.microsoft.com/office/powerpoint/2010/main" val="6705995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47900-08F5-BC4F-19B8-A60E8EC479D8}"/>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6D5E0471-2A4D-3D7A-2F94-55A647C03DA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Văn bản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2356767C-4E15-CF90-3FBA-54ADD63F0D96}"/>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a:t>
            </a:r>
          </a:p>
        </p:txBody>
      </p:sp>
      <p:sp>
        <p:nvSpPr>
          <p:cNvPr id="5" name="Rounded Rectangle 4">
            <a:extLst>
              <a:ext uri="{FF2B5EF4-FFF2-40B4-BE49-F238E27FC236}">
                <a16:creationId xmlns:a16="http://schemas.microsoft.com/office/drawing/2014/main" id="{73A5EE70-11B5-DE8B-A591-28BA73C92DCB}"/>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Văn bản, hình ảnh</a:t>
            </a:r>
          </a:p>
        </p:txBody>
      </p:sp>
      <p:sp>
        <p:nvSpPr>
          <p:cNvPr id="6" name="Rounded Rectangle 5">
            <a:extLst>
              <a:ext uri="{FF2B5EF4-FFF2-40B4-BE49-F238E27FC236}">
                <a16:creationId xmlns:a16="http://schemas.microsoft.com/office/drawing/2014/main" id="{05470331-3A2E-C127-191D-A1F1964492CD}"/>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Văn bản, hình ảnh, âm thanh.</a:t>
            </a:r>
          </a:p>
        </p:txBody>
      </p:sp>
      <p:pic>
        <p:nvPicPr>
          <p:cNvPr id="7" name="Picture 10" descr="flowers0c">
            <a:extLst>
              <a:ext uri="{FF2B5EF4-FFF2-40B4-BE49-F238E27FC236}">
                <a16:creationId xmlns:a16="http://schemas.microsoft.com/office/drawing/2014/main" id="{00FDE87D-728C-1D71-51BA-49A14B61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AFC917C6-F879-3156-19DA-6A5C4613BD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8DC3F5AB-6647-C99B-B3A7-565A791B9C13}"/>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A05CA1C1-1AEB-2598-479E-C6B3C0893DFB}"/>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trang chiếu thì thông tin trực quan là gì?</a:t>
            </a:r>
          </a:p>
        </p:txBody>
      </p:sp>
    </p:spTree>
    <p:extLst>
      <p:ext uri="{BB962C8B-B14F-4D97-AF65-F5344CB8AC3E}">
        <p14:creationId xmlns:p14="http://schemas.microsoft.com/office/powerpoint/2010/main" val="2787544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6D141-B497-D7F1-85D9-1E8D01AB346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4EBE4A2-F632-1CF9-67A1-6F3EFEDC0BCA}"/>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Home</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1CD73313-0214-11B9-F7A7-2B9F476B2BD3}"/>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Format.</a:t>
            </a:r>
          </a:p>
        </p:txBody>
      </p:sp>
      <p:sp>
        <p:nvSpPr>
          <p:cNvPr id="5" name="Rounded Rectangle 4">
            <a:extLst>
              <a:ext uri="{FF2B5EF4-FFF2-40B4-BE49-F238E27FC236}">
                <a16:creationId xmlns:a16="http://schemas.microsoft.com/office/drawing/2014/main" id="{13C04275-6B6A-A6DD-93CF-C992C664D53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Design</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6E301545-77DF-1E22-4017-0934265681F9}"/>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View.</a:t>
            </a:r>
          </a:p>
        </p:txBody>
      </p:sp>
      <p:pic>
        <p:nvPicPr>
          <p:cNvPr id="7" name="Picture 10" descr="flowers0c">
            <a:extLst>
              <a:ext uri="{FF2B5EF4-FFF2-40B4-BE49-F238E27FC236}">
                <a16:creationId xmlns:a16="http://schemas.microsoft.com/office/drawing/2014/main" id="{59508102-5F18-C868-A7F3-150B3111C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43FFB49C-B305-5140-82C7-B5F70EB02F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77ACEE90-FAF8-EC6F-786D-7A148281CCDC}"/>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9F993E8A-BBF8-D699-42E9-0EB283C4E509}"/>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PowerPoint, sau khi chọn hình ảnh, em mở thẻ nào để định dạng hình ảnh?</a:t>
            </a:r>
          </a:p>
        </p:txBody>
      </p:sp>
    </p:spTree>
    <p:extLst>
      <p:ext uri="{BB962C8B-B14F-4D97-AF65-F5344CB8AC3E}">
        <p14:creationId xmlns:p14="http://schemas.microsoft.com/office/powerpoint/2010/main" val="41744480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0" y="914400"/>
            <a:ext cx="11125200" cy="49971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200">
                <a:solidFill>
                  <a:srgbClr val="000000"/>
                </a:solidFill>
                <a:latin typeface="Times New Roman" panose="02020603050405020304" pitchFamily="18" charset="0"/>
                <a:cs typeface="Times New Roman" panose="02020603050405020304" pitchFamily="18" charset="0"/>
              </a:rPr>
              <a:t>Hôm nay An, Minh và Khoa tiếp tục bàn về cách trình bày báo cáo dự án Trường học xanh.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An: Chúng ta có thể sao chép dữ liệu về ý tưởng dự án đã có sẵn từ tệp </a:t>
            </a:r>
            <a:r>
              <a:rPr lang="vi-VN" sz="3200">
                <a:solidFill>
                  <a:srgbClr val="FF0000"/>
                </a:solidFill>
                <a:latin typeface="Times New Roman" panose="02020603050405020304" pitchFamily="18" charset="0"/>
                <a:cs typeface="Times New Roman" panose="02020603050405020304" pitchFamily="18" charset="0"/>
              </a:rPr>
              <a:t>Truonghocxanh.docx</a:t>
            </a:r>
            <a:r>
              <a:rPr lang="vi-VN" sz="3200">
                <a:solidFill>
                  <a:srgbClr val="000000"/>
                </a:solidFill>
                <a:latin typeface="Times New Roman" panose="02020603050405020304" pitchFamily="18" charset="0"/>
                <a:cs typeface="Times New Roman" panose="02020603050405020304" pitchFamily="18" charset="0"/>
              </a:rPr>
              <a:t>, sao chép các kết quả tính toán từ các trang tính trong tệp </a:t>
            </a:r>
            <a:r>
              <a:rPr lang="vi-VN" sz="3200">
                <a:solidFill>
                  <a:srgbClr val="FF0000"/>
                </a:solidFill>
                <a:latin typeface="Times New Roman" panose="02020603050405020304" pitchFamily="18" charset="0"/>
                <a:cs typeface="Times New Roman" panose="02020603050405020304" pitchFamily="18" charset="0"/>
              </a:rPr>
              <a:t>THXanh.xlsx</a:t>
            </a:r>
            <a:r>
              <a:rPr lang="vi-VN" sz="3200">
                <a:solidFill>
                  <a:srgbClr val="000000"/>
                </a:solidFill>
                <a:latin typeface="Times New Roman" panose="02020603050405020304" pitchFamily="18" charset="0"/>
                <a:cs typeface="Times New Roman" panose="02020603050405020304" pitchFamily="18" charset="0"/>
              </a:rPr>
              <a:t>. Còn hình thức thì nên trình bày sao cho thật ấn tượng.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Minh: Minh hoạ bằng hình ảnh là một lựa chọn tốt. Hình ảnh có tính trực quan và rất thuyết phục. </a:t>
            </a:r>
          </a:p>
          <a:p>
            <a:pPr marL="457200" lvl="0" indent="-457200" algn="just" defTabSz="342900">
              <a:buFont typeface="Wingdings" panose="05000000000000000000" pitchFamily="2" charset="2"/>
              <a:buChar char="v"/>
            </a:pPr>
            <a:r>
              <a:rPr lang="vi-VN" sz="3200">
                <a:solidFill>
                  <a:srgbClr val="000000"/>
                </a:solidFill>
                <a:latin typeface="Times New Roman" panose="02020603050405020304" pitchFamily="18" charset="0"/>
                <a:cs typeface="Times New Roman" panose="02020603050405020304" pitchFamily="18" charset="0"/>
              </a:rPr>
              <a:t>Khoa: Bài trình bày sẽ hiệu quả hơn nếu sử dụng định dạng văn bản và ảnh minh hoạ một cách hợp lí.</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53124" y="152400"/>
            <a:ext cx="744141" cy="741693"/>
          </a:xfrm>
          <a:prstGeom prst="rect">
            <a:avLst/>
          </a:prstGeom>
        </p:spPr>
      </p:pic>
    </p:spTree>
    <p:extLst>
      <p:ext uri="{BB962C8B-B14F-4D97-AF65-F5344CB8AC3E}">
        <p14:creationId xmlns:p14="http://schemas.microsoft.com/office/powerpoint/2010/main" val="2866140346"/>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E9B-426F-34DD-4886-D0868D14D019}"/>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C981CCBE-0AFC-A8D5-D67F-6F09CB943205}"/>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Phù hợp với nội dung</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E22BDD95-055C-8580-D94F-9860D2DF3D45}"/>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ảnh phải đẹp.</a:t>
            </a:r>
          </a:p>
        </p:txBody>
      </p:sp>
      <p:sp>
        <p:nvSpPr>
          <p:cNvPr id="5" name="Rounded Rectangle 4">
            <a:extLst>
              <a:ext uri="{FF2B5EF4-FFF2-40B4-BE49-F238E27FC236}">
                <a16:creationId xmlns:a16="http://schemas.microsoft.com/office/drawing/2014/main" id="{7E7A8F12-0D42-B3D4-D1B5-B1B234413640}"/>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Có tính thẩm mĩ và phù hợp với nội dung</a:t>
            </a:r>
            <a:r>
              <a:rPr lang="en-US" sz="3200">
                <a:solidFill>
                  <a:schemeClr val="tx1"/>
                </a:solidFill>
                <a:latin typeface="Times New Roman" panose="02020603050405020304" pitchFamily="18" charset="0"/>
                <a:cs typeface="Times New Roman" panose="02020603050405020304" pitchFamily="18" charset="0"/>
              </a:rPr>
              <a: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8440A04D-7BE8-3D3F-59D0-D8D1887CE0DC}"/>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Có tính thẩm mĩ.</a:t>
            </a:r>
          </a:p>
        </p:txBody>
      </p:sp>
      <p:pic>
        <p:nvPicPr>
          <p:cNvPr id="7" name="Picture 10" descr="flowers0c">
            <a:extLst>
              <a:ext uri="{FF2B5EF4-FFF2-40B4-BE49-F238E27FC236}">
                <a16:creationId xmlns:a16="http://schemas.microsoft.com/office/drawing/2014/main" id="{E8F36A54-4AF0-8371-7ADF-83D05B57B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8454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F1E2A42B-0262-1447-F6FF-794FD63292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6D45AF1D-CF42-6006-E44E-93D86900D4AB}"/>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F6CDADF9-0A40-20FF-F1DD-4726F9E25465}"/>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Khi lựa chọn hình ảnh nên căn cứ vào yếu tố nào?</a:t>
            </a:r>
          </a:p>
        </p:txBody>
      </p:sp>
    </p:spTree>
    <p:extLst>
      <p:ext uri="{BB962C8B-B14F-4D97-AF65-F5344CB8AC3E}">
        <p14:creationId xmlns:p14="http://schemas.microsoft.com/office/powerpoint/2010/main" val="9304324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8CD3F-34DD-A317-437B-91E517DE116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D645D1A2-5679-CDBE-2F62-A3CCD54B0AE6}"/>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ảnh không chỉ truyền tải thông tin mà còn gợi cảm xúc của người xem.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6C70DEAD-15E8-0F46-7D19-1B0D34CDFEE6}"/>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Nội dung trong mỗi trang chiều cần viết cô đọng, chọn lọc từ ngữ và chỉ nên tập trung vào một ý chính.</a:t>
            </a:r>
          </a:p>
        </p:txBody>
      </p:sp>
      <p:sp>
        <p:nvSpPr>
          <p:cNvPr id="5" name="Rounded Rectangle 4">
            <a:extLst>
              <a:ext uri="{FF2B5EF4-FFF2-40B4-BE49-F238E27FC236}">
                <a16:creationId xmlns:a16="http://schemas.microsoft.com/office/drawing/2014/main" id="{E4C539C1-0FA5-41AC-27CE-8AB3F777EA65}"/>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a:t>
            </a:r>
            <a:r>
              <a:rPr lang="vi-VN" sz="3200">
                <a:solidFill>
                  <a:schemeClr val="tx1"/>
                </a:solidFill>
                <a:latin typeface="Times New Roman" panose="02020603050405020304" pitchFamily="18" charset="0"/>
                <a:cs typeface="Times New Roman" panose="02020603050405020304" pitchFamily="18" charset="0"/>
              </a:rPr>
              <a:t>ên dùng nhiều màu, nhiều phông chữ trên một trang chiếu.</a:t>
            </a:r>
          </a:p>
        </p:txBody>
      </p:sp>
      <p:sp>
        <p:nvSpPr>
          <p:cNvPr id="6" name="Rounded Rectangle 5">
            <a:extLst>
              <a:ext uri="{FF2B5EF4-FFF2-40B4-BE49-F238E27FC236}">
                <a16:creationId xmlns:a16="http://schemas.microsoft.com/office/drawing/2014/main" id="{88002B14-366C-AD74-527A-BE35669364FA}"/>
              </a:ext>
            </a:extLst>
          </p:cNvPr>
          <p:cNvSpPr/>
          <p:nvPr/>
        </p:nvSpPr>
        <p:spPr>
          <a:xfrm>
            <a:off x="2074202" y="5535504"/>
            <a:ext cx="9050998"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Nên biên tập lại nội dung và định dạng văn bản trong trang chiếu sau khi sao chép từ tệp văn bản sang.</a:t>
            </a:r>
          </a:p>
        </p:txBody>
      </p:sp>
      <p:pic>
        <p:nvPicPr>
          <p:cNvPr id="7" name="Picture 10" descr="flowers0c">
            <a:extLst>
              <a:ext uri="{FF2B5EF4-FFF2-40B4-BE49-F238E27FC236}">
                <a16:creationId xmlns:a16="http://schemas.microsoft.com/office/drawing/2014/main" id="{40108C73-ED23-EA6C-CD53-F57D84783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8454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928A0A87-D4D8-8546-ABE7-85E3D77247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67800" y="69212"/>
            <a:ext cx="1524000" cy="1033890"/>
          </a:xfrm>
          <a:prstGeom prst="rect">
            <a:avLst/>
          </a:prstGeom>
        </p:spPr>
      </p:pic>
      <p:pic>
        <p:nvPicPr>
          <p:cNvPr id="9" name="Picture 8">
            <a:extLst>
              <a:ext uri="{FF2B5EF4-FFF2-40B4-BE49-F238E27FC236}">
                <a16:creationId xmlns:a16="http://schemas.microsoft.com/office/drawing/2014/main" id="{4410CEF8-E38C-E8E3-61F5-8054E9AA255A}"/>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322D2CC4-904D-5D18-DE36-907BD2E81C94}"/>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Phát biểu nào sau đây là sai?</a:t>
            </a:r>
          </a:p>
        </p:txBody>
      </p:sp>
    </p:spTree>
    <p:extLst>
      <p:ext uri="{BB962C8B-B14F-4D97-AF65-F5344CB8AC3E}">
        <p14:creationId xmlns:p14="http://schemas.microsoft.com/office/powerpoint/2010/main" val="21116686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8ABE-F9A1-CACF-F3CA-43601344814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B4E80847-0073-38E4-970F-76FA2EA53D5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Insert/Pictures.</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752EBB1-D9E5-CD08-A7F7-8B6C6621DFF0}"/>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Insert/Online Pictures.</a:t>
            </a:r>
          </a:p>
        </p:txBody>
      </p:sp>
      <p:sp>
        <p:nvSpPr>
          <p:cNvPr id="5" name="Rounded Rectangle 4">
            <a:extLst>
              <a:ext uri="{FF2B5EF4-FFF2-40B4-BE49-F238E27FC236}">
                <a16:creationId xmlns:a16="http://schemas.microsoft.com/office/drawing/2014/main" id="{8C1F0054-AC39-580E-4415-BCDD74B072DC}"/>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Sử dụng lệnh Copy và Paste.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FA204FFE-2D8C-9675-D0D5-15B123314BE7}"/>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Design, sau đó chọn mẫu trong Themes.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0ED87C81-0BF9-90B3-3F3A-55C091A4A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6185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F6FB0B5A-411C-8918-8B0E-2A652A1B4F3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9E8CC3CE-8C83-5043-279C-7C53A7D59FB2}"/>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83AD2F58-6815-37E8-9C9C-BF1C0DA2D927}"/>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PowerPoint, cách nào sau đây </a:t>
            </a:r>
            <a:r>
              <a:rPr lang="vi-VN" sz="3200" b="1">
                <a:solidFill>
                  <a:srgbClr val="FF0000"/>
                </a:solidFill>
                <a:latin typeface="Times New Roman" panose="02020603050405020304" pitchFamily="18" charset="0"/>
                <a:cs typeface="Times New Roman" panose="02020603050405020304" pitchFamily="18" charset="0"/>
              </a:rPr>
              <a:t>không</a:t>
            </a:r>
            <a:r>
              <a:rPr lang="vi-VN" sz="3200">
                <a:solidFill>
                  <a:schemeClr val="accent2"/>
                </a:solidFill>
                <a:latin typeface="Times New Roman" panose="02020603050405020304" pitchFamily="18" charset="0"/>
                <a:cs typeface="Times New Roman" panose="02020603050405020304" pitchFamily="18" charset="0"/>
              </a:rPr>
              <a:t> là cách chèn hình ảnh vào trang chiếu?</a:t>
            </a:r>
          </a:p>
        </p:txBody>
      </p:sp>
    </p:spTree>
    <p:extLst>
      <p:ext uri="{BB962C8B-B14F-4D97-AF65-F5344CB8AC3E}">
        <p14:creationId xmlns:p14="http://schemas.microsoft.com/office/powerpoint/2010/main" val="42127938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B302-98FC-0D01-DFC9-A406EDE14B2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3CE41B26-2EB3-23AA-9084-AF95B0C6C73C}"/>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Home</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69CE0248-DB01-1F87-3E68-45232428F5D1}"/>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Insert </a:t>
            </a:r>
          </a:p>
        </p:txBody>
      </p:sp>
      <p:sp>
        <p:nvSpPr>
          <p:cNvPr id="5" name="Rounded Rectangle 4">
            <a:extLst>
              <a:ext uri="{FF2B5EF4-FFF2-40B4-BE49-F238E27FC236}">
                <a16:creationId xmlns:a16="http://schemas.microsoft.com/office/drawing/2014/main" id="{4B3A5CC2-F524-F515-2DBC-E0F400056913}"/>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Design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35EB6362-B8A9-9FDD-2E2C-CEADFD909F31}"/>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View</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3BE815F4-28E7-87FE-9297-DB7A7850D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3748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678CAF2D-E10E-7E27-23EC-A4F327A73A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81620FC1-F740-7C3A-C552-EFD3ED781B7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641C09DA-4432-386B-99F6-7AB21EA006DF}"/>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PowerPoint, em mở thẻ nào để định dạng văn bản?</a:t>
            </a:r>
          </a:p>
        </p:txBody>
      </p:sp>
    </p:spTree>
    <p:extLst>
      <p:ext uri="{BB962C8B-B14F-4D97-AF65-F5344CB8AC3E}">
        <p14:creationId xmlns:p14="http://schemas.microsoft.com/office/powerpoint/2010/main" val="22182485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FAB6-8554-92E4-DB91-9E81C92A0BBD}"/>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FEB0629-F56E-C633-00CB-F3F7C048C213}"/>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đương với màu nền</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7E9F6B35-9E9A-46C3-2C01-1B1E430D784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Tương phản với màu nền</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CB88F87C-0155-12EB-AAAE-DEEAB69C37E1}"/>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Sử dụng nhiều màu chữ cho đẹp.</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D5F84844-E4C7-8063-BF01-8058AC3766A4}"/>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Sử dụng một màu duy nhất.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01B3C81F-6BCC-B983-3932-41AA619CF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6928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6ADF0679-84F3-BAB6-927B-F7EA851F79F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E5576DD-0525-C064-D6C6-E3574C45F5F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3BCEAA44-DBAE-E619-2AB3-FECB34F66A23}"/>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Màu chữ trên trang chiếu cần phải như thế nào?</a:t>
            </a:r>
          </a:p>
        </p:txBody>
      </p:sp>
    </p:spTree>
    <p:extLst>
      <p:ext uri="{BB962C8B-B14F-4D97-AF65-F5344CB8AC3E}">
        <p14:creationId xmlns:p14="http://schemas.microsoft.com/office/powerpoint/2010/main" val="34774109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7856-87CC-32AE-4150-A519C075BBEF}"/>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77AE9AF5-E21F-45DA-988C-E95129FB6C9B}"/>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Từ 20 đến 30</a:t>
            </a:r>
            <a:r>
              <a:rPr lang="en-US" sz="3200">
                <a:solidFill>
                  <a:schemeClr val="tx1"/>
                </a:solidFill>
                <a:latin typeface="Times New Roman" panose="02020603050405020304" pitchFamily="18" charset="0"/>
                <a:cs typeface="Times New Roman" panose="02020603050405020304" pitchFamily="18" charset="0"/>
              </a:rPr>
              <a:t>.</a:t>
            </a:r>
          </a:p>
        </p:txBody>
      </p:sp>
      <p:sp>
        <p:nvSpPr>
          <p:cNvPr id="4" name="Rounded Rectangle 3">
            <a:extLst>
              <a:ext uri="{FF2B5EF4-FFF2-40B4-BE49-F238E27FC236}">
                <a16:creationId xmlns:a16="http://schemas.microsoft.com/office/drawing/2014/main" id="{45F5017C-CD76-2059-B097-37F82E6C52D7}"/>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Từ 30 đến 40</a:t>
            </a:r>
            <a:r>
              <a:rPr lang="en-US" sz="3200">
                <a:solidFill>
                  <a:schemeClr val="tx1"/>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C4AB3335-AE07-C4ED-C4AB-FDB12ECF1634}"/>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Từ 40 đến 50.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7E190BAB-693E-514A-DC19-C227BE044A3D}"/>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Cỡ chữ lớn phù hợp với nội dung.</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C62F4347-6609-E5FB-97AB-DB85090C4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58A01F94-4EA3-60BA-6E06-4AE15D61F3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8D22547A-EF2A-12FA-17ED-D36F0CF9DE1B}"/>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4EF9E6CB-459E-7635-8A9A-4BCBB97E52CE}"/>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Đối với tiêu đề thì em nên chọn cỡ chữ bao nhiêu?</a:t>
            </a:r>
          </a:p>
        </p:txBody>
      </p:sp>
    </p:spTree>
    <p:extLst>
      <p:ext uri="{BB962C8B-B14F-4D97-AF65-F5344CB8AC3E}">
        <p14:creationId xmlns:p14="http://schemas.microsoft.com/office/powerpoint/2010/main" val="31028162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4966C-0055-2FEB-DE97-BD34B6DD6596}"/>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841C6621-B1CF-4E29-C949-90101F77486C}"/>
              </a:ext>
            </a:extLst>
          </p:cNvPr>
          <p:cNvSpPr/>
          <p:nvPr/>
        </p:nvSpPr>
        <p:spPr>
          <a:xfrm>
            <a:off x="1984333" y="2321719"/>
            <a:ext cx="968390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File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0A7264E-6AEE-A756-5E68-02E08E6DC5CD}"/>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Insert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B28EED81-639E-D8FC-F20C-9A01E163D53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Design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5CF3205-EE4F-2368-C1F4-ACC84D1B950F}"/>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Animations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68FB4DF5-CEF9-6CF9-4C06-4FCA163EA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68C53ADD-8765-D9EB-D348-7F818AEC7A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A820C5D-C338-BD95-4C61-9D888A51C675}"/>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B8D46018-F652-F059-83DB-FC5B0CDB6883}"/>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PowerPoint, em mở thẻ nào để hiển thị các mẫu định dạng? </a:t>
            </a:r>
          </a:p>
        </p:txBody>
      </p:sp>
    </p:spTree>
    <p:extLst>
      <p:ext uri="{BB962C8B-B14F-4D97-AF65-F5344CB8AC3E}">
        <p14:creationId xmlns:p14="http://schemas.microsoft.com/office/powerpoint/2010/main" val="14893551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7911131" y="4664918"/>
            <a:ext cx="37306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d) → b) → 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7810048" y="5764077"/>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 → d) → a) → b).</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 → c) → b) → d).</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39328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 → c) → a) → d).</a:t>
            </a:r>
          </a:p>
        </p:txBody>
      </p:sp>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851439" y="667464"/>
            <a:ext cx="10830035" cy="337113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Sắp xếp lại trình tự các bước chèn và xử lí hình ảnh cho đúng:</a:t>
            </a:r>
          </a:p>
          <a:p>
            <a:pPr algn="just" defTabSz="342900"/>
            <a:r>
              <a:rPr lang="vi-VN" sz="3200">
                <a:solidFill>
                  <a:schemeClr val="accent2"/>
                </a:solidFill>
                <a:latin typeface="Times New Roman" panose="02020603050405020304" pitchFamily="18" charset="0"/>
                <a:cs typeface="Times New Roman" panose="02020603050405020304" pitchFamily="18" charset="0"/>
              </a:rPr>
              <a:t>a) Chọn tệp ảnh, nháy chuột chọn lệnh Insert.</a:t>
            </a:r>
          </a:p>
          <a:p>
            <a:pPr algn="just" defTabSz="342900"/>
            <a:r>
              <a:rPr lang="vi-VN" sz="3200">
                <a:solidFill>
                  <a:schemeClr val="accent2"/>
                </a:solidFill>
                <a:latin typeface="Times New Roman" panose="02020603050405020304" pitchFamily="18" charset="0"/>
                <a:cs typeface="Times New Roman" panose="02020603050405020304" pitchFamily="18" charset="0"/>
              </a:rPr>
              <a:t>b) Chọn trang, vị trí trong trang cần chèn hình ảnh.</a:t>
            </a:r>
          </a:p>
          <a:p>
            <a:pPr algn="just" defTabSz="342900"/>
            <a:r>
              <a:rPr lang="vi-VN" sz="3200">
                <a:solidFill>
                  <a:schemeClr val="accent2"/>
                </a:solidFill>
                <a:latin typeface="Times New Roman" panose="02020603050405020304" pitchFamily="18" charset="0"/>
                <a:cs typeface="Times New Roman" panose="02020603050405020304" pitchFamily="18" charset="0"/>
              </a:rPr>
              <a:t>c) Chọn Insert/Pictures để mở hộp thoại Insert Picture.</a:t>
            </a:r>
          </a:p>
          <a:p>
            <a:pPr algn="just" defTabSz="342900"/>
            <a:r>
              <a:rPr lang="vi-VN" sz="3200">
                <a:solidFill>
                  <a:schemeClr val="accent2"/>
                </a:solidFill>
                <a:latin typeface="Times New Roman" panose="02020603050405020304" pitchFamily="18" charset="0"/>
                <a:cs typeface="Times New Roman" panose="02020603050405020304" pitchFamily="18" charset="0"/>
              </a:rPr>
              <a:t>d) Sử dụng các công cụ định dạng cho hình ảnh để được hình ảnh như ý.</a:t>
            </a:r>
          </a:p>
        </p:txBody>
      </p:sp>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3945681"/>
            <a:ext cx="1168400" cy="778719"/>
          </a:xfrm>
          <a:prstGeom prst="rect">
            <a:avLst/>
          </a:prstGeom>
        </p:spPr>
      </p:pic>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C35BA4-CFD2-9BB7-E7A3-1C5421D1AB97}"/>
              </a:ext>
            </a:extLst>
          </p:cNvPr>
          <p:cNvGraphicFramePr>
            <a:graphicFrameLocks noGrp="1"/>
          </p:cNvGraphicFramePr>
          <p:nvPr>
            <p:extLst>
              <p:ext uri="{D42A27DB-BD31-4B8C-83A1-F6EECF244321}">
                <p14:modId xmlns:p14="http://schemas.microsoft.com/office/powerpoint/2010/main" val="2802386136"/>
              </p:ext>
            </p:extLst>
          </p:nvPr>
        </p:nvGraphicFramePr>
        <p:xfrm>
          <a:off x="495300" y="1600200"/>
          <a:ext cx="11201400" cy="4846320"/>
        </p:xfrm>
        <a:graphic>
          <a:graphicData uri="http://schemas.openxmlformats.org/drawingml/2006/table">
            <a:tbl>
              <a:tblPr firstRow="1" bandRow="1">
                <a:tableStyleId>{F5AB1C69-6EDB-4FF4-983F-18BD219EF322}</a:tableStyleId>
              </a:tblPr>
              <a:tblGrid>
                <a:gridCol w="7772400">
                  <a:extLst>
                    <a:ext uri="{9D8B030D-6E8A-4147-A177-3AD203B41FA5}">
                      <a16:colId xmlns:a16="http://schemas.microsoft.com/office/drawing/2014/main" val="965410421"/>
                    </a:ext>
                  </a:extLst>
                </a:gridCol>
                <a:gridCol w="3429000">
                  <a:extLst>
                    <a:ext uri="{9D8B030D-6E8A-4147-A177-3AD203B41FA5}">
                      <a16:colId xmlns:a16="http://schemas.microsoft.com/office/drawing/2014/main" val="2017416244"/>
                    </a:ext>
                  </a:extLst>
                </a:gridCol>
              </a:tblGrid>
              <a:tr h="370840">
                <a:tc gridSpan="2">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hãy điền các cụm từ: </a:t>
                      </a:r>
                      <a:r>
                        <a:rPr lang="vi-VN" sz="3200" b="1">
                          <a:solidFill>
                            <a:srgbClr val="FF0000"/>
                          </a:solidFill>
                          <a:latin typeface="Times New Roman" panose="02020603050405020304" pitchFamily="18" charset="0"/>
                          <a:cs typeface="Times New Roman" panose="02020603050405020304" pitchFamily="18" charset="0"/>
                        </a:rPr>
                        <a:t>chủ đề, bản quyền, vị trí hợp lí, mẫu định dạng</a:t>
                      </a:r>
                      <a:r>
                        <a:rPr lang="vi-VN" sz="3200" b="0">
                          <a:solidFill>
                            <a:schemeClr val="tx1"/>
                          </a:solidFill>
                          <a:latin typeface="Times New Roman" panose="02020603050405020304" pitchFamily="18" charset="0"/>
                          <a:cs typeface="Times New Roman" panose="02020603050405020304" pitchFamily="18" charset="0"/>
                        </a:rPr>
                        <a:t> vào chỗ trống (...) được đánh số trong các câu sau để được phát biểu đúng. </a:t>
                      </a:r>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80268"/>
                  </a:ext>
                </a:extLst>
              </a:tr>
              <a:tr h="370840">
                <a:tc rowSpan="4">
                  <a:txBody>
                    <a:bodyPr/>
                    <a:lstStyle/>
                    <a:p>
                      <a:pPr algn="just"/>
                      <a:r>
                        <a:rPr lang="vi-VN" sz="3000" b="0">
                          <a:solidFill>
                            <a:schemeClr val="tx1"/>
                          </a:solidFill>
                          <a:latin typeface="Times New Roman" panose="02020603050405020304" pitchFamily="18" charset="0"/>
                          <a:cs typeface="Times New Roman" panose="02020603050405020304" pitchFamily="18" charset="0"/>
                        </a:rPr>
                        <a:t>a) Các .............  (1) được hiển thị trực quan trong nhóm Themes của thẻ Design. </a:t>
                      </a:r>
                    </a:p>
                    <a:p>
                      <a:pPr algn="just"/>
                      <a:r>
                        <a:rPr lang="vi-VN" sz="3000" b="0">
                          <a:solidFill>
                            <a:schemeClr val="tx1"/>
                          </a:solidFill>
                          <a:latin typeface="Times New Roman" panose="02020603050405020304" pitchFamily="18" charset="0"/>
                          <a:cs typeface="Times New Roman" panose="02020603050405020304" pitchFamily="18" charset="0"/>
                        </a:rPr>
                        <a:t>b) Nên chọn hình ảnh phù hợp với.... (2) .... của bài  trình chiếu.</a:t>
                      </a:r>
                    </a:p>
                    <a:p>
                      <a:pPr algn="just"/>
                      <a:r>
                        <a:rPr lang="vi-VN" sz="3000" b="0">
                          <a:solidFill>
                            <a:schemeClr val="tx1"/>
                          </a:solidFill>
                          <a:latin typeface="Times New Roman" panose="02020603050405020304" pitchFamily="18" charset="0"/>
                          <a:cs typeface="Times New Roman" panose="02020603050405020304" pitchFamily="18" charset="0"/>
                        </a:rPr>
                        <a:t>c) Nên lưu ý đến ...(3)........của hình ảnh.</a:t>
                      </a:r>
                    </a:p>
                    <a:p>
                      <a:pPr algn="just"/>
                      <a:r>
                        <a:rPr lang="vi-VN" sz="3000" b="0">
                          <a:solidFill>
                            <a:schemeClr val="tx1"/>
                          </a:solidFill>
                          <a:latin typeface="Times New Roman" panose="02020603050405020304" pitchFamily="18" charset="0"/>
                          <a:cs typeface="Times New Roman" panose="02020603050405020304" pitchFamily="18" charset="0"/>
                        </a:rPr>
                        <a:t>d) Hình ảnh trên trang chiếu cần có kích thước phù hợp và đặt ở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mẫu định dạng</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120287"/>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chủ đề</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82620"/>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bản quyền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612833"/>
                  </a:ext>
                </a:extLst>
              </a:tr>
              <a:tr h="370840">
                <a:tc vMerge="1">
                  <a:txBody>
                    <a:bodyPr/>
                    <a:lstStyle/>
                    <a:p>
                      <a:endParaRPr lang="en-US" sz="3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vị trí hợp lí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6715754"/>
                  </a:ext>
                </a:extLst>
              </a:tr>
            </a:tbl>
          </a:graphicData>
        </a:graphic>
      </p:graphicFrame>
      <p:sp>
        <p:nvSpPr>
          <p:cNvPr id="3" name="Rectangle 2">
            <a:extLst>
              <a:ext uri="{FF2B5EF4-FFF2-40B4-BE49-F238E27FC236}">
                <a16:creationId xmlns:a16="http://schemas.microsoft.com/office/drawing/2014/main" id="{5D044A10-26FA-1D12-3197-EC7766D010AC}"/>
              </a:ext>
            </a:extLst>
          </p:cNvPr>
          <p:cNvSpPr/>
          <p:nvPr/>
        </p:nvSpPr>
        <p:spPr>
          <a:xfrm>
            <a:off x="8801100" y="3200400"/>
            <a:ext cx="2819400" cy="93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049049-F101-92C1-F761-D31FF1C6B638}"/>
              </a:ext>
            </a:extLst>
          </p:cNvPr>
          <p:cNvSpPr/>
          <p:nvPr/>
        </p:nvSpPr>
        <p:spPr>
          <a:xfrm>
            <a:off x="8801100" y="4267200"/>
            <a:ext cx="2819400" cy="937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A7D1BF7B-2323-C925-0F69-F4D360C45918}"/>
              </a:ext>
            </a:extLst>
          </p:cNvPr>
          <p:cNvSpPr/>
          <p:nvPr/>
        </p:nvSpPr>
        <p:spPr>
          <a:xfrm>
            <a:off x="8801100" y="5334000"/>
            <a:ext cx="2819400" cy="53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722409D5-6F49-D082-CE6B-4AE6ABA74053}"/>
              </a:ext>
            </a:extLst>
          </p:cNvPr>
          <p:cNvSpPr/>
          <p:nvPr/>
        </p:nvSpPr>
        <p:spPr>
          <a:xfrm>
            <a:off x="8801100" y="5996626"/>
            <a:ext cx="28194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0984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90BA-A619-9806-5C2E-4080090B9D3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A3BC24-34C4-519B-47F5-D33992F20206}"/>
              </a:ext>
            </a:extLst>
          </p:cNvPr>
          <p:cNvGraphicFramePr>
            <a:graphicFrameLocks noGrp="1"/>
          </p:cNvGraphicFramePr>
          <p:nvPr>
            <p:extLst>
              <p:ext uri="{D42A27DB-BD31-4B8C-83A1-F6EECF244321}">
                <p14:modId xmlns:p14="http://schemas.microsoft.com/office/powerpoint/2010/main" val="3501447554"/>
              </p:ext>
            </p:extLst>
          </p:nvPr>
        </p:nvGraphicFramePr>
        <p:xfrm>
          <a:off x="457200" y="563880"/>
          <a:ext cx="11277600" cy="5913120"/>
        </p:xfrm>
        <a:graphic>
          <a:graphicData uri="http://schemas.openxmlformats.org/drawingml/2006/table">
            <a:tbl>
              <a:tblPr firstRow="1" bandRow="1">
                <a:tableStyleId>{F5AB1C69-6EDB-4FF4-983F-18BD219EF322}</a:tableStyleId>
              </a:tblPr>
              <a:tblGrid>
                <a:gridCol w="4866362">
                  <a:extLst>
                    <a:ext uri="{9D8B030D-6E8A-4147-A177-3AD203B41FA5}">
                      <a16:colId xmlns:a16="http://schemas.microsoft.com/office/drawing/2014/main" val="2194673973"/>
                    </a:ext>
                  </a:extLst>
                </a:gridCol>
                <a:gridCol w="5175337">
                  <a:extLst>
                    <a:ext uri="{9D8B030D-6E8A-4147-A177-3AD203B41FA5}">
                      <a16:colId xmlns:a16="http://schemas.microsoft.com/office/drawing/2014/main" val="1829491896"/>
                    </a:ext>
                  </a:extLst>
                </a:gridCol>
                <a:gridCol w="1235901">
                  <a:extLst>
                    <a:ext uri="{9D8B030D-6E8A-4147-A177-3AD203B41FA5}">
                      <a16:colId xmlns:a16="http://schemas.microsoft.com/office/drawing/2014/main" val="3860283313"/>
                    </a:ext>
                  </a:extLst>
                </a:gridCol>
              </a:tblGrid>
              <a:tr h="370840">
                <a:tc gridSpan="3">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 mỗi mục ở cột A với một mục ở cột B cho phù hợp.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Ghép: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 Cách sử dụng các công cụ định dạng văn bản của phần mềm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 và phù hợp để làm nổi bật thông điệp của trang.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2) Văn bản trên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tập trung vào một ý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2-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3) Nên chọn phông chữ, cỡ chữ, kiểu chữ, màu chữ, màu nền thống nhất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tương tự như của phần mềm soạn thảo văn bản.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3-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4) Nội dung trong mỗi trang chiếu chỉ nên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d) </a:t>
                      </a:r>
                      <a:r>
                        <a:rPr lang="en-US" sz="3200" b="0">
                          <a:solidFill>
                            <a:schemeClr val="tx1"/>
                          </a:solidFill>
                          <a:latin typeface="Times New Roman" panose="02020603050405020304" pitchFamily="18" charset="0"/>
                          <a:cs typeface="Times New Roman" panose="02020603050405020304" pitchFamily="18" charset="0"/>
                        </a:rPr>
                        <a:t>cần viết cô đọng, chọn lọc từ ngữ.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a:solidFill>
                            <a:schemeClr val="tx1"/>
                          </a:solidFill>
                          <a:latin typeface="Times New Roman" panose="02020603050405020304" pitchFamily="18" charset="0"/>
                          <a:cs typeface="Times New Roman" panose="02020603050405020304" pitchFamily="18" charset="0"/>
                        </a:rPr>
                        <a:t>4-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bl>
          </a:graphicData>
        </a:graphic>
      </p:graphicFrame>
      <p:sp>
        <p:nvSpPr>
          <p:cNvPr id="3" name="Rectangle 2">
            <a:extLst>
              <a:ext uri="{FF2B5EF4-FFF2-40B4-BE49-F238E27FC236}">
                <a16:creationId xmlns:a16="http://schemas.microsoft.com/office/drawing/2014/main" id="{C98A4B90-A068-BF10-7303-379E7BD2D889}"/>
              </a:ext>
            </a:extLst>
          </p:cNvPr>
          <p:cNvSpPr/>
          <p:nvPr/>
        </p:nvSpPr>
        <p:spPr>
          <a:xfrm>
            <a:off x="10972800" y="2038193"/>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FD6685F2-EE47-BF6C-D6C9-2F135A9381EE}"/>
              </a:ext>
            </a:extLst>
          </p:cNvPr>
          <p:cNvSpPr/>
          <p:nvPr/>
        </p:nvSpPr>
        <p:spPr>
          <a:xfrm>
            <a:off x="10972800" y="3360106"/>
            <a:ext cx="685800" cy="404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EDE2E7B7-E58A-BE85-7D40-CEE68E261EA8}"/>
              </a:ext>
            </a:extLst>
          </p:cNvPr>
          <p:cNvSpPr/>
          <p:nvPr/>
        </p:nvSpPr>
        <p:spPr>
          <a:xfrm>
            <a:off x="10972800" y="4198306"/>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0615444-B9E7-E93E-D4AC-E48AE425F9A8}"/>
              </a:ext>
            </a:extLst>
          </p:cNvPr>
          <p:cNvSpPr/>
          <p:nvPr/>
        </p:nvSpPr>
        <p:spPr>
          <a:xfrm>
            <a:off x="10972800" y="5493706"/>
            <a:ext cx="6858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72101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2"/>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a:t>
            </a:r>
            <a:r>
              <a:rPr lang="vi-VN" sz="3200" b="1">
                <a:solidFill>
                  <a:srgbClr val="FF0000"/>
                </a:solidFill>
                <a:latin typeface="Times New Roman" panose="02020603050405020304" pitchFamily="18" charset="0"/>
                <a:cs typeface="Times New Roman" panose="02020603050405020304" pitchFamily="18" charset="0"/>
              </a:rPr>
              <a:t> Ảnh minh hoạ</a:t>
            </a:r>
          </a:p>
        </p:txBody>
      </p:sp>
      <p:pic>
        <p:nvPicPr>
          <p:cNvPr id="2" name="Picture 1">
            <a:extLst>
              <a:ext uri="{FF2B5EF4-FFF2-40B4-BE49-F238E27FC236}">
                <a16:creationId xmlns:a16="http://schemas.microsoft.com/office/drawing/2014/main" id="{2BCC0A57-1DDC-497B-86AF-54A2A74D8390}"/>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657601"/>
            <a:ext cx="3581400" cy="1724534"/>
          </a:xfrm>
          <a:prstGeom prst="rect">
            <a:avLst/>
          </a:prstGeom>
        </p:spPr>
      </p:pic>
    </p:spTree>
    <p:extLst>
      <p:ext uri="{BB962C8B-B14F-4D97-AF65-F5344CB8AC3E}">
        <p14:creationId xmlns:p14="http://schemas.microsoft.com/office/powerpoint/2010/main" val="2436764787"/>
      </p:ext>
    </p:extLst>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2295-EF08-1188-2F0E-6D3044308CC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BC6149-8C88-3C0C-8F31-C1B42C6B686D}"/>
              </a:ext>
            </a:extLst>
          </p:cNvPr>
          <p:cNvGraphicFramePr>
            <a:graphicFrameLocks noGrp="1"/>
          </p:cNvGraphicFramePr>
          <p:nvPr>
            <p:extLst>
              <p:ext uri="{D42A27DB-BD31-4B8C-83A1-F6EECF244321}">
                <p14:modId xmlns:p14="http://schemas.microsoft.com/office/powerpoint/2010/main" val="2212279435"/>
              </p:ext>
            </p:extLst>
          </p:nvPr>
        </p:nvGraphicFramePr>
        <p:xfrm>
          <a:off x="533400" y="137160"/>
          <a:ext cx="11125200" cy="637032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194673973"/>
                    </a:ext>
                  </a:extLst>
                </a:gridCol>
                <a:gridCol w="1143000">
                  <a:extLst>
                    <a:ext uri="{9D8B030D-6E8A-4147-A177-3AD203B41FA5}">
                      <a16:colId xmlns:a16="http://schemas.microsoft.com/office/drawing/2014/main" val="1829491896"/>
                    </a:ext>
                  </a:extLst>
                </a:gridCol>
                <a:gridCol w="1066800">
                  <a:extLst>
                    <a:ext uri="{9D8B030D-6E8A-4147-A177-3AD203B41FA5}">
                      <a16:colId xmlns:a16="http://schemas.microsoft.com/office/drawing/2014/main" val="3860283313"/>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Xác định các phát biểu sau đúng hay 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a) Hình ảnh không chỉ truyền tải thông tin mà còn gợi cảm xúc của người xem.</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Nội dung trong mỗi trang chiếu cần viết cô đọng, chọn lọc từ ngữ và chỉ nên tập trung vào một ý chính.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Một bài trình chiếu có càng nhiều hình ảnh minh hoạ thì càng tốt.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2800" b="0">
                          <a:solidFill>
                            <a:schemeClr val="tx1"/>
                          </a:solidFill>
                          <a:latin typeface="Times New Roman" panose="02020603050405020304" pitchFamily="18" charset="0"/>
                          <a:cs typeface="Times New Roman" panose="02020603050405020304" pitchFamily="18" charset="0"/>
                        </a:rPr>
                        <a:t>d) Nên biên tập lại nội dung và định dạng văn bản trong trang chiếu sau khi sao chép từ tệp văn bản sang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 Không cần lưu ý đến bản quyền của hình ảnh.</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43699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f) Không nên dùng nhiều màu, nhiều phông chữ trên một trang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622852"/>
                  </a:ext>
                </a:extLst>
              </a:tr>
            </a:tbl>
          </a:graphicData>
        </a:graphic>
      </p:graphicFrame>
      <p:sp>
        <p:nvSpPr>
          <p:cNvPr id="3" name="Rectangle 2">
            <a:extLst>
              <a:ext uri="{FF2B5EF4-FFF2-40B4-BE49-F238E27FC236}">
                <a16:creationId xmlns:a16="http://schemas.microsoft.com/office/drawing/2014/main" id="{5323B302-70F6-8FB8-8922-9420FE597403}"/>
              </a:ext>
            </a:extLst>
          </p:cNvPr>
          <p:cNvSpPr/>
          <p:nvPr/>
        </p:nvSpPr>
        <p:spPr>
          <a:xfrm>
            <a:off x="9525000" y="8382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903442BE-F0AE-473F-96C0-6A5C614FCA65}"/>
              </a:ext>
            </a:extLst>
          </p:cNvPr>
          <p:cNvSpPr/>
          <p:nvPr/>
        </p:nvSpPr>
        <p:spPr>
          <a:xfrm>
            <a:off x="9525000" y="18818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9798729-3510-237C-B678-4EC2049E43B2}"/>
              </a:ext>
            </a:extLst>
          </p:cNvPr>
          <p:cNvSpPr/>
          <p:nvPr/>
        </p:nvSpPr>
        <p:spPr>
          <a:xfrm>
            <a:off x="10744200" y="2948626"/>
            <a:ext cx="7620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474361D-37EE-83A4-89C3-B5F71874E42C}"/>
              </a:ext>
            </a:extLst>
          </p:cNvPr>
          <p:cNvSpPr/>
          <p:nvPr/>
        </p:nvSpPr>
        <p:spPr>
          <a:xfrm>
            <a:off x="9525000" y="4015426"/>
            <a:ext cx="990600" cy="708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E0AED25-4491-62D8-BA79-C7F714E5DE0C}"/>
              </a:ext>
            </a:extLst>
          </p:cNvPr>
          <p:cNvSpPr/>
          <p:nvPr/>
        </p:nvSpPr>
        <p:spPr>
          <a:xfrm>
            <a:off x="10668000" y="4929826"/>
            <a:ext cx="838200" cy="480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0238CF5-0019-069E-81B9-0DAF651D32B0}"/>
              </a:ext>
            </a:extLst>
          </p:cNvPr>
          <p:cNvSpPr/>
          <p:nvPr/>
        </p:nvSpPr>
        <p:spPr>
          <a:xfrm>
            <a:off x="9525000" y="55394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6968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9"/>
                                        </p:tgtEl>
                                        <p:attrNameLst>
                                          <p:attrName>ppt_w</p:attrName>
                                        </p:attrNameLst>
                                      </p:cBhvr>
                                      <p:tavLst>
                                        <p:tav tm="0">
                                          <p:val>
                                            <p:strVal val="ppt_w"/>
                                          </p:val>
                                        </p:tav>
                                        <p:tav tm="100000">
                                          <p:val>
                                            <p:fltVal val="0"/>
                                          </p:val>
                                        </p:tav>
                                      </p:tavLst>
                                    </p:anim>
                                    <p:anim calcmode="lin" valueType="num">
                                      <p:cBhvr>
                                        <p:cTn id="14" dur="500"/>
                                        <p:tgtEl>
                                          <p:spTgt spid="9"/>
                                        </p:tgtEl>
                                        <p:attrNameLst>
                                          <p:attrName>ppt_h</p:attrName>
                                        </p:attrNameLst>
                                      </p:cBhvr>
                                      <p:tavLst>
                                        <p:tav tm="0">
                                          <p:val>
                                            <p:strVal val="ppt_h"/>
                                          </p:val>
                                        </p:tav>
                                        <p:tav tm="100000">
                                          <p:val>
                                            <p:fltVal val="0"/>
                                          </p:val>
                                        </p:tav>
                                      </p:tavLst>
                                    </p:anim>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11"/>
                                        </p:tgtEl>
                                        <p:attrNameLst>
                                          <p:attrName>ppt_w</p:attrName>
                                        </p:attrNameLst>
                                      </p:cBhvr>
                                      <p:tavLst>
                                        <p:tav tm="0">
                                          <p:val>
                                            <p:strVal val="ppt_w"/>
                                          </p:val>
                                        </p:tav>
                                        <p:tav tm="100000">
                                          <p:val>
                                            <p:fltVal val="0"/>
                                          </p:val>
                                        </p:tav>
                                      </p:tavLst>
                                    </p:anim>
                                    <p:anim calcmode="lin" valueType="num">
                                      <p:cBhvr>
                                        <p:cTn id="28" dur="500"/>
                                        <p:tgtEl>
                                          <p:spTgt spid="11"/>
                                        </p:tgtEl>
                                        <p:attrNameLst>
                                          <p:attrName>ppt_h</p:attrName>
                                        </p:attrNameLst>
                                      </p:cBhvr>
                                      <p:tavLst>
                                        <p:tav tm="0">
                                          <p:val>
                                            <p:strVal val="ppt_h"/>
                                          </p:val>
                                        </p:tav>
                                        <p:tav tm="100000">
                                          <p:val>
                                            <p:fltVal val="0"/>
                                          </p:val>
                                        </p:tav>
                                      </p:tavLst>
                                    </p:anim>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2"/>
                                        </p:tgtEl>
                                        <p:attrNameLst>
                                          <p:attrName>ppt_w</p:attrName>
                                        </p:attrNameLst>
                                      </p:cBhvr>
                                      <p:tavLst>
                                        <p:tav tm="0">
                                          <p:val>
                                            <p:strVal val="ppt_w"/>
                                          </p:val>
                                        </p:tav>
                                        <p:tav tm="100000">
                                          <p:val>
                                            <p:fltVal val="0"/>
                                          </p:val>
                                        </p:tav>
                                      </p:tavLst>
                                    </p:anim>
                                    <p:anim calcmode="lin" valueType="num">
                                      <p:cBhvr>
                                        <p:cTn id="35" dur="500"/>
                                        <p:tgtEl>
                                          <p:spTgt spid="12"/>
                                        </p:tgtEl>
                                        <p:attrNameLst>
                                          <p:attrName>ppt_h</p:attrName>
                                        </p:attrNameLst>
                                      </p:cBhvr>
                                      <p:tavLst>
                                        <p:tav tm="0">
                                          <p:val>
                                            <p:strVal val="ppt_h"/>
                                          </p:val>
                                        </p:tav>
                                        <p:tav tm="100000">
                                          <p:val>
                                            <p:fltVal val="0"/>
                                          </p:val>
                                        </p:tav>
                                      </p:tavLst>
                                    </p:anim>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13"/>
                                        </p:tgtEl>
                                        <p:attrNameLst>
                                          <p:attrName>ppt_w</p:attrName>
                                        </p:attrNameLst>
                                      </p:cBhvr>
                                      <p:tavLst>
                                        <p:tav tm="0">
                                          <p:val>
                                            <p:strVal val="ppt_w"/>
                                          </p:val>
                                        </p:tav>
                                        <p:tav tm="100000">
                                          <p:val>
                                            <p:fltVal val="0"/>
                                          </p:val>
                                        </p:tav>
                                      </p:tavLst>
                                    </p:anim>
                                    <p:anim calcmode="lin" valueType="num">
                                      <p:cBhvr>
                                        <p:cTn id="42" dur="500"/>
                                        <p:tgtEl>
                                          <p:spTgt spid="13"/>
                                        </p:tgtEl>
                                        <p:attrNameLst>
                                          <p:attrName>ppt_h</p:attrName>
                                        </p:attrNameLst>
                                      </p:cBhvr>
                                      <p:tavLst>
                                        <p:tav tm="0">
                                          <p:val>
                                            <p:strVal val="ppt_h"/>
                                          </p:val>
                                        </p:tav>
                                        <p:tav tm="100000">
                                          <p:val>
                                            <p:fltVal val="0"/>
                                          </p:val>
                                        </p:tav>
                                      </p:tavLst>
                                    </p:anim>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C8A341-1A5A-E5D2-3703-32863C93032D}"/>
              </a:ext>
            </a:extLst>
          </p:cNvPr>
          <p:cNvGraphicFramePr>
            <a:graphicFrameLocks noGrp="1"/>
          </p:cNvGraphicFramePr>
          <p:nvPr>
            <p:extLst>
              <p:ext uri="{D42A27DB-BD31-4B8C-83A1-F6EECF244321}">
                <p14:modId xmlns:p14="http://schemas.microsoft.com/office/powerpoint/2010/main" val="92819408"/>
              </p:ext>
            </p:extLst>
          </p:nvPr>
        </p:nvGraphicFramePr>
        <p:xfrm>
          <a:off x="533400" y="1524000"/>
          <a:ext cx="11125200" cy="4846320"/>
        </p:xfrm>
        <a:graphic>
          <a:graphicData uri="http://schemas.openxmlformats.org/drawingml/2006/table">
            <a:tbl>
              <a:tblPr firstRow="1" bandRow="1">
                <a:tableStyleId>{F5AB1C69-6EDB-4FF4-983F-18BD219EF322}</a:tableStyleId>
              </a:tblPr>
              <a:tblGrid>
                <a:gridCol w="8915400">
                  <a:extLst>
                    <a:ext uri="{9D8B030D-6E8A-4147-A177-3AD203B41FA5}">
                      <a16:colId xmlns:a16="http://schemas.microsoft.com/office/drawing/2014/main" val="2194673973"/>
                    </a:ext>
                  </a:extLst>
                </a:gridCol>
                <a:gridCol w="1143000">
                  <a:extLst>
                    <a:ext uri="{9D8B030D-6E8A-4147-A177-3AD203B41FA5}">
                      <a16:colId xmlns:a16="http://schemas.microsoft.com/office/drawing/2014/main" val="1829491896"/>
                    </a:ext>
                  </a:extLst>
                </a:gridCol>
                <a:gridCol w="1066800">
                  <a:extLst>
                    <a:ext uri="{9D8B030D-6E8A-4147-A177-3AD203B41FA5}">
                      <a16:colId xmlns:a16="http://schemas.microsoft.com/office/drawing/2014/main" val="3860283313"/>
                    </a:ext>
                  </a:extLst>
                </a:gridCol>
              </a:tblGrid>
              <a:tr h="370840">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Xác định các phát biểu sau đúng hay 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Đúng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Sai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06816"/>
                  </a:ext>
                </a:extLst>
              </a:tr>
              <a:tr h="370840">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A. Hình ảnh minh họa làm cho bài trình chiếu ấn tượng hơn.</a:t>
                      </a: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682223"/>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 Nên chọn hình ảnh phù hợp với chủ đề của bài trình chiếu.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353724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 Màu sắc, họa tiết trên hình ảnh không cần trùng khớp với chủ đề.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922"/>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D. Hình ảnh minh họa cần có tính thẩm mĩ.</a:t>
                      </a:r>
                    </a:p>
                    <a:p>
                      <a:pPr algn="just"/>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0">
                          <a:solidFill>
                            <a:schemeClr val="tx1"/>
                          </a:solidFill>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b="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85112"/>
                  </a:ext>
                </a:extLst>
              </a:tr>
            </a:tbl>
          </a:graphicData>
        </a:graphic>
      </p:graphicFrame>
      <p:sp>
        <p:nvSpPr>
          <p:cNvPr id="3" name="Rectangle 2">
            <a:extLst>
              <a:ext uri="{FF2B5EF4-FFF2-40B4-BE49-F238E27FC236}">
                <a16:creationId xmlns:a16="http://schemas.microsoft.com/office/drawing/2014/main" id="{2A433254-BE5F-76D9-0C51-386163693E10}"/>
              </a:ext>
            </a:extLst>
          </p:cNvPr>
          <p:cNvSpPr/>
          <p:nvPr/>
        </p:nvSpPr>
        <p:spPr>
          <a:xfrm>
            <a:off x="9525000" y="22098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9ED8307-FAA1-85E3-DABA-DCA1F43EB29B}"/>
              </a:ext>
            </a:extLst>
          </p:cNvPr>
          <p:cNvSpPr/>
          <p:nvPr/>
        </p:nvSpPr>
        <p:spPr>
          <a:xfrm>
            <a:off x="9525000" y="3253426"/>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016E985-D186-A8FE-8C2A-C055DEB8C249}"/>
              </a:ext>
            </a:extLst>
          </p:cNvPr>
          <p:cNvSpPr/>
          <p:nvPr/>
        </p:nvSpPr>
        <p:spPr>
          <a:xfrm>
            <a:off x="10668000" y="4343400"/>
            <a:ext cx="8382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1A5AF36-3CD9-1223-9B70-D10B311D486C}"/>
              </a:ext>
            </a:extLst>
          </p:cNvPr>
          <p:cNvSpPr/>
          <p:nvPr/>
        </p:nvSpPr>
        <p:spPr>
          <a:xfrm>
            <a:off x="9525000" y="5410200"/>
            <a:ext cx="990600" cy="8613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69108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7AD3-4219-C591-F73C-DB15833D9658}"/>
            </a:ext>
          </a:extLst>
        </p:cNvPr>
        <p:cNvGrpSpPr/>
        <p:nvPr/>
      </p:nvGrpSpPr>
      <p:grpSpPr>
        <a:xfrm>
          <a:off x="0" y="0"/>
          <a:ext cx="0" cy="0"/>
          <a:chOff x="0" y="0"/>
          <a:chExt cx="0" cy="0"/>
        </a:xfrm>
      </p:grpSpPr>
      <p:pic>
        <p:nvPicPr>
          <p:cNvPr id="3" name="Picture 2" descr="Giải bài 12 Định dạng đối tượng trên trang chiếu">
            <a:extLst>
              <a:ext uri="{FF2B5EF4-FFF2-40B4-BE49-F238E27FC236}">
                <a16:creationId xmlns:a16="http://schemas.microsoft.com/office/drawing/2014/main" id="{F84823CF-BF7E-A1BE-8ED0-398CCB9FB2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117" y="1612562"/>
            <a:ext cx="11590283" cy="5169238"/>
          </a:xfrm>
          <a:prstGeom prst="rect">
            <a:avLst/>
          </a:prstGeom>
          <a:noFill/>
          <a:ln>
            <a:noFill/>
          </a:ln>
        </p:spPr>
      </p:pic>
      <p:sp>
        <p:nvSpPr>
          <p:cNvPr id="23" name="Rectangle 22">
            <a:extLst>
              <a:ext uri="{FF2B5EF4-FFF2-40B4-BE49-F238E27FC236}">
                <a16:creationId xmlns:a16="http://schemas.microsoft.com/office/drawing/2014/main" id="{CBE05B6E-30F3-8B15-8FA3-6B946614A618}"/>
              </a:ext>
            </a:extLst>
          </p:cNvPr>
          <p:cNvSpPr/>
          <p:nvPr/>
        </p:nvSpPr>
        <p:spPr>
          <a:xfrm>
            <a:off x="533400" y="50169"/>
            <a:ext cx="10591800" cy="1550031"/>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Thực hành: </a:t>
            </a:r>
          </a:p>
          <a:p>
            <a:pPr algn="just" defTabSz="342900">
              <a:spcAft>
                <a:spcPts val="0"/>
              </a:spcAft>
            </a:pPr>
            <a:r>
              <a:rPr lang="vi-VN" sz="3200">
                <a:latin typeface="Times New Roman" panose="02020603050405020304" pitchFamily="18" charset="0"/>
                <a:cs typeface="Times New Roman" panose="02020603050405020304" pitchFamily="18" charset="0"/>
              </a:rPr>
              <a:t>Em hãy bổ sung thêm một hình ảnh vào trang trình bày ý tưởng (Hình 12.5) rồi định dạng hình ảnh đó sao cho hợp lí.</a:t>
            </a:r>
          </a:p>
        </p:txBody>
      </p:sp>
      <p:pic>
        <p:nvPicPr>
          <p:cNvPr id="2" name="图片 1">
            <a:extLst>
              <a:ext uri="{FF2B5EF4-FFF2-40B4-BE49-F238E27FC236}">
                <a16:creationId xmlns:a16="http://schemas.microsoft.com/office/drawing/2014/main" id="{C9C792B9-F696-54B8-8F73-A76318F0B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685799" y="3914416"/>
            <a:ext cx="1752600" cy="2029184"/>
          </a:xfrm>
          <a:prstGeom prst="rect">
            <a:avLst/>
          </a:prstGeom>
        </p:spPr>
      </p:pic>
      <p:pic>
        <p:nvPicPr>
          <p:cNvPr id="6" name="Picture 5">
            <a:extLst>
              <a:ext uri="{FF2B5EF4-FFF2-40B4-BE49-F238E27FC236}">
                <a16:creationId xmlns:a16="http://schemas.microsoft.com/office/drawing/2014/main" id="{47EBF186-ADFD-6618-7A29-912DC20162FA}"/>
              </a:ext>
            </a:extLst>
          </p:cNvPr>
          <p:cNvPicPr>
            <a:picLocks noChangeAspect="1"/>
          </p:cNvPicPr>
          <p:nvPr/>
        </p:nvPicPr>
        <p:blipFill rotWithShape="1">
          <a:blip r:embed="rId4"/>
          <a:srcRect r="73103" b="6198"/>
          <a:stretch/>
        </p:blipFill>
        <p:spPr>
          <a:xfrm>
            <a:off x="373117" y="37807"/>
            <a:ext cx="841114" cy="571813"/>
          </a:xfrm>
          <a:prstGeom prst="rect">
            <a:avLst/>
          </a:prstGeom>
        </p:spPr>
      </p:pic>
      <p:sp>
        <p:nvSpPr>
          <p:cNvPr id="8" name="TextBox 7">
            <a:extLst>
              <a:ext uri="{FF2B5EF4-FFF2-40B4-BE49-F238E27FC236}">
                <a16:creationId xmlns:a16="http://schemas.microsoft.com/office/drawing/2014/main" id="{6ED76143-EDCF-9DAD-15F7-546DABFE86E7}"/>
              </a:ext>
            </a:extLst>
          </p:cNvPr>
          <p:cNvSpPr txBox="1"/>
          <p:nvPr/>
        </p:nvSpPr>
        <p:spPr>
          <a:xfrm>
            <a:off x="1295400" y="37807"/>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544429398"/>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56C7-3A36-95F0-974E-9F2D1546065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7E5DD93-73BA-DA74-8404-BEF92412A0A6}"/>
              </a:ext>
            </a:extLst>
          </p:cNvPr>
          <p:cNvSpPr/>
          <p:nvPr/>
        </p:nvSpPr>
        <p:spPr>
          <a:xfrm>
            <a:off x="533399" y="50169"/>
            <a:ext cx="11285483" cy="1411531"/>
          </a:xfrm>
          <a:prstGeom prst="rect">
            <a:avLst/>
          </a:prstGeom>
        </p:spPr>
        <p:txBody>
          <a:bodyPr wrap="square" lIns="36000" tIns="36000" rIns="36000" bIns="36000">
            <a:spAutoFit/>
          </a:bodyPr>
          <a:lstStyle/>
          <a:p>
            <a:pPr algn="ctr" defTabSz="342900">
              <a:spcAft>
                <a:spcPts val="0"/>
              </a:spcAft>
            </a:pPr>
            <a:r>
              <a:rPr lang="en-US" sz="2900">
                <a:latin typeface="Times New Roman" panose="02020603050405020304" pitchFamily="18" charset="0"/>
                <a:cs typeface="Times New Roman" panose="02020603050405020304" pitchFamily="18" charset="0"/>
              </a:rPr>
              <a:t>Thực hành: </a:t>
            </a:r>
          </a:p>
          <a:p>
            <a:pPr algn="just" defTabSz="342900">
              <a:spcAft>
                <a:spcPts val="0"/>
              </a:spcAft>
            </a:pPr>
            <a:r>
              <a:rPr lang="vi-VN" sz="2900">
                <a:latin typeface="Times New Roman" panose="02020603050405020304" pitchFamily="18" charset="0"/>
                <a:cs typeface="Times New Roman" panose="02020603050405020304" pitchFamily="18" charset="0"/>
              </a:rPr>
              <a:t>Em hãy bổ sung kết quả tính toán của dự án Trường học xanh đã làm trong phần mềm tính toán vào bài trình chiếu (có thể ở trang Kết quả dự kiến).</a:t>
            </a:r>
          </a:p>
        </p:txBody>
      </p:sp>
      <p:pic>
        <p:nvPicPr>
          <p:cNvPr id="6" name="Picture 5">
            <a:extLst>
              <a:ext uri="{FF2B5EF4-FFF2-40B4-BE49-F238E27FC236}">
                <a16:creationId xmlns:a16="http://schemas.microsoft.com/office/drawing/2014/main" id="{84ADDD77-C6AE-6393-5BAC-9B29D3AAE364}"/>
              </a:ext>
            </a:extLst>
          </p:cNvPr>
          <p:cNvPicPr>
            <a:picLocks noChangeAspect="1"/>
          </p:cNvPicPr>
          <p:nvPr/>
        </p:nvPicPr>
        <p:blipFill rotWithShape="1">
          <a:blip r:embed="rId2"/>
          <a:srcRect r="73103" b="6198"/>
          <a:stretch/>
        </p:blipFill>
        <p:spPr>
          <a:xfrm>
            <a:off x="373117" y="37807"/>
            <a:ext cx="841114" cy="571813"/>
          </a:xfrm>
          <a:prstGeom prst="rect">
            <a:avLst/>
          </a:prstGeom>
        </p:spPr>
      </p:pic>
      <p:sp>
        <p:nvSpPr>
          <p:cNvPr id="8" name="TextBox 7">
            <a:extLst>
              <a:ext uri="{FF2B5EF4-FFF2-40B4-BE49-F238E27FC236}">
                <a16:creationId xmlns:a16="http://schemas.microsoft.com/office/drawing/2014/main" id="{2F86A7ED-CCCA-B509-7495-FFE66FCC18A1}"/>
              </a:ext>
            </a:extLst>
          </p:cNvPr>
          <p:cNvSpPr txBox="1"/>
          <p:nvPr/>
        </p:nvSpPr>
        <p:spPr>
          <a:xfrm>
            <a:off x="1295400" y="37807"/>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pic>
        <p:nvPicPr>
          <p:cNvPr id="4" name="Picture 3" descr="Giải bài 12 Định dạng đối tượng trên trang chiếu">
            <a:extLst>
              <a:ext uri="{FF2B5EF4-FFF2-40B4-BE49-F238E27FC236}">
                <a16:creationId xmlns:a16="http://schemas.microsoft.com/office/drawing/2014/main" id="{4AF6669C-8928-0D29-381D-A42E4AFFCD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32" y="1524000"/>
            <a:ext cx="11140967" cy="5262824"/>
          </a:xfrm>
          <a:prstGeom prst="rect">
            <a:avLst/>
          </a:prstGeom>
          <a:noFill/>
          <a:ln>
            <a:noFill/>
          </a:ln>
        </p:spPr>
      </p:pic>
    </p:spTree>
    <p:extLst>
      <p:ext uri="{BB962C8B-B14F-4D97-AF65-F5344CB8AC3E}">
        <p14:creationId xmlns:p14="http://schemas.microsoft.com/office/powerpoint/2010/main" val="4175466274"/>
      </p:ext>
    </p:extLst>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8026-7DE5-AA15-802F-815DF95EDCF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B2280CB4-13E9-18E8-6CC4-E64B255BC6AD}"/>
              </a:ext>
            </a:extLst>
          </p:cNvPr>
          <p:cNvSpPr/>
          <p:nvPr/>
        </p:nvSpPr>
        <p:spPr>
          <a:xfrm>
            <a:off x="533400" y="1981200"/>
            <a:ext cx="10591800" cy="2042473"/>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Thực hành: </a:t>
            </a:r>
          </a:p>
          <a:p>
            <a:pPr algn="just" defTabSz="342900">
              <a:spcAft>
                <a:spcPts val="0"/>
              </a:spcAft>
            </a:pPr>
            <a:r>
              <a:rPr lang="vi-VN" sz="3200">
                <a:latin typeface="Times New Roman" panose="02020603050405020304" pitchFamily="18" charset="0"/>
                <a:cs typeface="Times New Roman" panose="02020603050405020304" pitchFamily="18" charset="0"/>
              </a:rPr>
              <a:t>Em hãy định dạng văn bản, biên tập nội dung cho các trang chiếu của tệp trình chiếu Truonghocxanh.pptx. Chọn mẫu định dạng phù hợp cho các trang chiếu.</a:t>
            </a:r>
          </a:p>
        </p:txBody>
      </p:sp>
      <p:pic>
        <p:nvPicPr>
          <p:cNvPr id="2" name="图片 1">
            <a:extLst>
              <a:ext uri="{FF2B5EF4-FFF2-40B4-BE49-F238E27FC236}">
                <a16:creationId xmlns:a16="http://schemas.microsoft.com/office/drawing/2014/main" id="{B820394E-D68E-584E-91E8-D1B03DC75B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9067800" y="4024712"/>
            <a:ext cx="2819400" cy="2833288"/>
          </a:xfrm>
          <a:prstGeom prst="rect">
            <a:avLst/>
          </a:prstGeom>
        </p:spPr>
      </p:pic>
      <p:pic>
        <p:nvPicPr>
          <p:cNvPr id="6" name="Picture 5">
            <a:extLst>
              <a:ext uri="{FF2B5EF4-FFF2-40B4-BE49-F238E27FC236}">
                <a16:creationId xmlns:a16="http://schemas.microsoft.com/office/drawing/2014/main" id="{CC8524A0-8BF6-E5E5-C48E-A5D54B319112}"/>
              </a:ext>
            </a:extLst>
          </p:cNvPr>
          <p:cNvPicPr>
            <a:picLocks noChangeAspect="1"/>
          </p:cNvPicPr>
          <p:nvPr/>
        </p:nvPicPr>
        <p:blipFill rotWithShape="1">
          <a:blip r:embed="rId3"/>
          <a:srcRect r="73103" b="6198"/>
          <a:stretch/>
        </p:blipFill>
        <p:spPr>
          <a:xfrm>
            <a:off x="373117" y="1295400"/>
            <a:ext cx="841114" cy="571813"/>
          </a:xfrm>
          <a:prstGeom prst="rect">
            <a:avLst/>
          </a:prstGeom>
        </p:spPr>
      </p:pic>
      <p:sp>
        <p:nvSpPr>
          <p:cNvPr id="8" name="TextBox 7">
            <a:extLst>
              <a:ext uri="{FF2B5EF4-FFF2-40B4-BE49-F238E27FC236}">
                <a16:creationId xmlns:a16="http://schemas.microsoft.com/office/drawing/2014/main" id="{6DF7933B-6275-4ABE-CF07-9FACA0A106A7}"/>
              </a:ext>
            </a:extLst>
          </p:cNvPr>
          <p:cNvSpPr txBox="1"/>
          <p:nvPr/>
        </p:nvSpPr>
        <p:spPr>
          <a:xfrm>
            <a:off x="1295400" y="1295400"/>
            <a:ext cx="2667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218569533"/>
      </p:ext>
    </p:extLst>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777349A4-77FB-4C59-912A-85F7F1EE12A8}"/>
              </a:ext>
            </a:extLst>
          </p:cNvPr>
          <p:cNvSpPr txBox="1">
            <a:spLocks noChangeArrowheads="1"/>
          </p:cNvSpPr>
          <p:nvPr/>
        </p:nvSpPr>
        <p:spPr bwMode="auto">
          <a:xfrm>
            <a:off x="5350826" y="76200"/>
            <a:ext cx="4076700" cy="74251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vi-VN" altLang="en-US" sz="3200" b="1">
                <a:latin typeface="Times New Roman" panose="02020603050405020304" pitchFamily="18" charset="0"/>
                <a:cs typeface="Times New Roman" panose="02020603050405020304" pitchFamily="18" charset="0"/>
                <a:sym typeface="Wingdings" panose="05000000000000000000" pitchFamily="2" charset="2"/>
              </a:rPr>
              <a:t>TRÒ CHƠI Ô CHỮ</a:t>
            </a:r>
            <a:endParaRPr lang="vi-VN" altLang="vi-VN" sz="3200" b="1">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endParaRPr>
          </a:p>
        </p:txBody>
      </p:sp>
      <p:graphicFrame>
        <p:nvGraphicFramePr>
          <p:cNvPr id="6" name="Table 6">
            <a:extLst>
              <a:ext uri="{FF2B5EF4-FFF2-40B4-BE49-F238E27FC236}">
                <a16:creationId xmlns:a16="http://schemas.microsoft.com/office/drawing/2014/main" id="{6E88E91E-58A4-4684-901E-185E653161FB}"/>
              </a:ext>
            </a:extLst>
          </p:cNvPr>
          <p:cNvGraphicFramePr>
            <a:graphicFrameLocks noGrp="1"/>
          </p:cNvGraphicFramePr>
          <p:nvPr>
            <p:extLst>
              <p:ext uri="{D42A27DB-BD31-4B8C-83A1-F6EECF244321}">
                <p14:modId xmlns:p14="http://schemas.microsoft.com/office/powerpoint/2010/main" val="1681763556"/>
              </p:ext>
            </p:extLst>
          </p:nvPr>
        </p:nvGraphicFramePr>
        <p:xfrm>
          <a:off x="4038600" y="914400"/>
          <a:ext cx="7748664" cy="579120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111365327"/>
                    </a:ext>
                  </a:extLst>
                </a:gridCol>
                <a:gridCol w="645722">
                  <a:extLst>
                    <a:ext uri="{9D8B030D-6E8A-4147-A177-3AD203B41FA5}">
                      <a16:colId xmlns:a16="http://schemas.microsoft.com/office/drawing/2014/main" val="1550406202"/>
                    </a:ext>
                  </a:extLst>
                </a:gridCol>
                <a:gridCol w="645722">
                  <a:extLst>
                    <a:ext uri="{9D8B030D-6E8A-4147-A177-3AD203B41FA5}">
                      <a16:colId xmlns:a16="http://schemas.microsoft.com/office/drawing/2014/main" val="1260019524"/>
                    </a:ext>
                  </a:extLst>
                </a:gridCol>
                <a:gridCol w="645722">
                  <a:extLst>
                    <a:ext uri="{9D8B030D-6E8A-4147-A177-3AD203B41FA5}">
                      <a16:colId xmlns:a16="http://schemas.microsoft.com/office/drawing/2014/main" val="2826323057"/>
                    </a:ext>
                  </a:extLst>
                </a:gridCol>
                <a:gridCol w="645722">
                  <a:extLst>
                    <a:ext uri="{9D8B030D-6E8A-4147-A177-3AD203B41FA5}">
                      <a16:colId xmlns:a16="http://schemas.microsoft.com/office/drawing/2014/main" val="366380561"/>
                    </a:ext>
                  </a:extLst>
                </a:gridCol>
                <a:gridCol w="645722">
                  <a:extLst>
                    <a:ext uri="{9D8B030D-6E8A-4147-A177-3AD203B41FA5}">
                      <a16:colId xmlns:a16="http://schemas.microsoft.com/office/drawing/2014/main" val="4117986654"/>
                    </a:ext>
                  </a:extLst>
                </a:gridCol>
                <a:gridCol w="645722">
                  <a:extLst>
                    <a:ext uri="{9D8B030D-6E8A-4147-A177-3AD203B41FA5}">
                      <a16:colId xmlns:a16="http://schemas.microsoft.com/office/drawing/2014/main" val="3472365922"/>
                    </a:ext>
                  </a:extLst>
                </a:gridCol>
                <a:gridCol w="645722">
                  <a:extLst>
                    <a:ext uri="{9D8B030D-6E8A-4147-A177-3AD203B41FA5}">
                      <a16:colId xmlns:a16="http://schemas.microsoft.com/office/drawing/2014/main" val="3576052393"/>
                    </a:ext>
                  </a:extLst>
                </a:gridCol>
                <a:gridCol w="645722">
                  <a:extLst>
                    <a:ext uri="{9D8B030D-6E8A-4147-A177-3AD203B41FA5}">
                      <a16:colId xmlns:a16="http://schemas.microsoft.com/office/drawing/2014/main" val="3083717904"/>
                    </a:ext>
                  </a:extLst>
                </a:gridCol>
                <a:gridCol w="645722">
                  <a:extLst>
                    <a:ext uri="{9D8B030D-6E8A-4147-A177-3AD203B41FA5}">
                      <a16:colId xmlns:a16="http://schemas.microsoft.com/office/drawing/2014/main" val="2058855537"/>
                    </a:ext>
                  </a:extLst>
                </a:gridCol>
                <a:gridCol w="645722">
                  <a:extLst>
                    <a:ext uri="{9D8B030D-6E8A-4147-A177-3AD203B41FA5}">
                      <a16:colId xmlns:a16="http://schemas.microsoft.com/office/drawing/2014/main" val="3661844855"/>
                    </a:ext>
                  </a:extLst>
                </a:gridCol>
                <a:gridCol w="645722">
                  <a:extLst>
                    <a:ext uri="{9D8B030D-6E8A-4147-A177-3AD203B41FA5}">
                      <a16:colId xmlns:a16="http://schemas.microsoft.com/office/drawing/2014/main" val="888999242"/>
                    </a:ext>
                  </a:extLst>
                </a:gridCol>
              </a:tblGrid>
              <a:tr h="370840">
                <a:tc>
                  <a:txBody>
                    <a:bodyPr/>
                    <a:lstStyle/>
                    <a:p>
                      <a:pPr algn="ctr"/>
                      <a:r>
                        <a:rPr lang="vi-VN" sz="3200" b="1">
                          <a:solidFill>
                            <a:srgbClr val="0070C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T</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U</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D</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544253"/>
                  </a:ext>
                </a:extLst>
              </a:tr>
              <a:tr h="370840">
                <a:tc>
                  <a:txBody>
                    <a:bodyPr/>
                    <a:lstStyle/>
                    <a:p>
                      <a:pPr algn="ctr"/>
                      <a:r>
                        <a:rPr lang="vi-VN" sz="3200" b="1">
                          <a:solidFill>
                            <a:srgbClr val="0070C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T</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R</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G</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C</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U</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59016940"/>
                  </a:ext>
                </a:extLst>
              </a:tr>
              <a:tr h="370840">
                <a:tc>
                  <a:txBody>
                    <a:bodyPr/>
                    <a:lstStyle/>
                    <a:p>
                      <a:pPr algn="ctr"/>
                      <a:r>
                        <a:rPr lang="vi-VN" sz="3200" b="1">
                          <a:solidFill>
                            <a:srgbClr val="0070C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144104"/>
                  </a:ext>
                </a:extLst>
              </a:tr>
              <a:tr h="370840">
                <a:tc>
                  <a:txBody>
                    <a:bodyPr/>
                    <a:lstStyle/>
                    <a:p>
                      <a:pPr algn="ctr"/>
                      <a:r>
                        <a:rPr lang="vi-VN" sz="3200" b="1">
                          <a:solidFill>
                            <a:srgbClr val="0070C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V</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B</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706027"/>
                  </a:ext>
                </a:extLst>
              </a:tr>
              <a:tr h="370840">
                <a:tc>
                  <a:txBody>
                    <a:bodyPr/>
                    <a:lstStyle/>
                    <a:p>
                      <a:pPr algn="ctr"/>
                      <a:r>
                        <a:rPr lang="vi-VN" sz="3200" b="1">
                          <a:solidFill>
                            <a:srgbClr val="0070C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O</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M</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594745"/>
                  </a:ext>
                </a:extLst>
              </a:tr>
              <a:tr h="370840">
                <a:tc>
                  <a:txBody>
                    <a:bodyPr/>
                    <a:lstStyle/>
                    <a:p>
                      <a:pPr algn="ctr"/>
                      <a:r>
                        <a:rPr lang="vi-VN" sz="3200" b="1">
                          <a:solidFill>
                            <a:srgbClr val="0070C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C</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U</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D</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9036630"/>
                  </a:ext>
                </a:extLst>
              </a:tr>
              <a:tr h="370840">
                <a:tc>
                  <a:txBody>
                    <a:bodyPr/>
                    <a:lstStyle/>
                    <a:p>
                      <a:pPr algn="ctr"/>
                      <a:r>
                        <a:rPr lang="vi-VN" sz="3200" b="1">
                          <a:solidFill>
                            <a:srgbClr val="0070C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P</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C</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P</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8424143"/>
                  </a:ext>
                </a:extLst>
              </a:tr>
              <a:tr h="370840">
                <a:tc>
                  <a:txBody>
                    <a:bodyPr/>
                    <a:lstStyle/>
                    <a:p>
                      <a:pPr algn="ctr"/>
                      <a:r>
                        <a:rPr lang="vi-VN" sz="3200" b="1">
                          <a:solidFill>
                            <a:srgbClr val="0070C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D</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D</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G</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879754"/>
                  </a:ext>
                </a:extLst>
              </a:tr>
              <a:tr h="370840">
                <a:tc>
                  <a:txBody>
                    <a:bodyPr/>
                    <a:lstStyle/>
                    <a:p>
                      <a:pPr algn="ctr"/>
                      <a:r>
                        <a:rPr lang="vi-VN" sz="3200" b="1">
                          <a:solidFill>
                            <a:srgbClr val="0070C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D</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E</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S</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G</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N</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18879"/>
                  </a:ext>
                </a:extLst>
              </a:tr>
              <a:tr h="370840">
                <a:tc>
                  <a:txBody>
                    <a:bodyPr/>
                    <a:lstStyle/>
                    <a:p>
                      <a:pPr algn="ctr"/>
                      <a:r>
                        <a:rPr lang="en-US" sz="3200" b="1">
                          <a:solidFill>
                            <a:srgbClr val="0070C0"/>
                          </a:solidFill>
                        </a:rPr>
                        <a:t>10</a:t>
                      </a:r>
                      <a:endParaRPr lang="vi-VN" sz="3200" b="1">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M</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A</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U</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B</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O</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T</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R</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I</a:t>
                      </a: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142364"/>
                  </a:ext>
                </a:extLst>
              </a:tr>
            </a:tbl>
          </a:graphicData>
        </a:graphic>
      </p:graphicFrame>
      <p:graphicFrame>
        <p:nvGraphicFramePr>
          <p:cNvPr id="7" name="Table 7">
            <a:extLst>
              <a:ext uri="{FF2B5EF4-FFF2-40B4-BE49-F238E27FC236}">
                <a16:creationId xmlns:a16="http://schemas.microsoft.com/office/drawing/2014/main" id="{6E28B901-BC08-447F-8D9C-193CA4325206}"/>
              </a:ext>
            </a:extLst>
          </p:cNvPr>
          <p:cNvGraphicFramePr>
            <a:graphicFrameLocks noGrp="1"/>
          </p:cNvGraphicFramePr>
          <p:nvPr>
            <p:extLst>
              <p:ext uri="{D42A27DB-BD31-4B8C-83A1-F6EECF244321}">
                <p14:modId xmlns:p14="http://schemas.microsoft.com/office/powerpoint/2010/main" val="1317097765"/>
              </p:ext>
            </p:extLst>
          </p:nvPr>
        </p:nvGraphicFramePr>
        <p:xfrm>
          <a:off x="6629400" y="914400"/>
          <a:ext cx="3200400" cy="57912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3073957357"/>
                    </a:ext>
                  </a:extLst>
                </a:gridCol>
                <a:gridCol w="640080">
                  <a:extLst>
                    <a:ext uri="{9D8B030D-6E8A-4147-A177-3AD203B41FA5}">
                      <a16:colId xmlns:a16="http://schemas.microsoft.com/office/drawing/2014/main" val="1807977040"/>
                    </a:ext>
                  </a:extLst>
                </a:gridCol>
                <a:gridCol w="640080">
                  <a:extLst>
                    <a:ext uri="{9D8B030D-6E8A-4147-A177-3AD203B41FA5}">
                      <a16:colId xmlns:a16="http://schemas.microsoft.com/office/drawing/2014/main" val="753597922"/>
                    </a:ext>
                  </a:extLst>
                </a:gridCol>
                <a:gridCol w="640080">
                  <a:extLst>
                    <a:ext uri="{9D8B030D-6E8A-4147-A177-3AD203B41FA5}">
                      <a16:colId xmlns:a16="http://schemas.microsoft.com/office/drawing/2014/main" val="2805673562"/>
                    </a:ext>
                  </a:extLst>
                </a:gridCol>
                <a:gridCol w="640080">
                  <a:extLst>
                    <a:ext uri="{9D8B030D-6E8A-4147-A177-3AD203B41FA5}">
                      <a16:colId xmlns:a16="http://schemas.microsoft.com/office/drawing/2014/main" val="3401783672"/>
                    </a:ext>
                  </a:extLst>
                </a:gridCol>
              </a:tblGrid>
              <a:tr h="370840">
                <a:tc>
                  <a:txBody>
                    <a:bodyPr/>
                    <a:lstStyle/>
                    <a:p>
                      <a:pPr algn="ctr"/>
                      <a:endParaRPr lang="vi-VN" sz="32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4782464"/>
                  </a:ext>
                </a:extLst>
              </a:tr>
            </a:tbl>
          </a:graphicData>
        </a:graphic>
      </p:graphicFrame>
      <p:sp>
        <p:nvSpPr>
          <p:cNvPr id="10" name="TextBox 11">
            <a:extLst>
              <a:ext uri="{FF2B5EF4-FFF2-40B4-BE49-F238E27FC236}">
                <a16:creationId xmlns:a16="http://schemas.microsoft.com/office/drawing/2014/main" id="{0CD8440D-4B54-48F5-8E09-E71C3AF92F86}"/>
              </a:ext>
            </a:extLst>
          </p:cNvPr>
          <p:cNvSpPr txBox="1">
            <a:spLocks noChangeArrowheads="1"/>
          </p:cNvSpPr>
          <p:nvPr/>
        </p:nvSpPr>
        <p:spPr bwMode="auto">
          <a:xfrm>
            <a:off x="526356" y="751009"/>
            <a:ext cx="2862566"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1) Trang đầu tiên của bài trình chiếu được gọi là gì?</a:t>
            </a:r>
          </a:p>
        </p:txBody>
      </p:sp>
      <p:graphicFrame>
        <p:nvGraphicFramePr>
          <p:cNvPr id="3" name="Table 2">
            <a:extLst>
              <a:ext uri="{FF2B5EF4-FFF2-40B4-BE49-F238E27FC236}">
                <a16:creationId xmlns:a16="http://schemas.microsoft.com/office/drawing/2014/main" id="{F43C11E6-06B6-23DA-7790-B618D5F364C9}"/>
              </a:ext>
            </a:extLst>
          </p:cNvPr>
          <p:cNvGraphicFramePr>
            <a:graphicFrameLocks noGrp="1"/>
          </p:cNvGraphicFramePr>
          <p:nvPr>
            <p:extLst>
              <p:ext uri="{D42A27DB-BD31-4B8C-83A1-F6EECF244321}">
                <p14:modId xmlns:p14="http://schemas.microsoft.com/office/powerpoint/2010/main" val="44672545"/>
              </p:ext>
            </p:extLst>
          </p:nvPr>
        </p:nvGraphicFramePr>
        <p:xfrm>
          <a:off x="5330044" y="1493520"/>
          <a:ext cx="6457220"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542464813"/>
                    </a:ext>
                  </a:extLst>
                </a:gridCol>
                <a:gridCol w="645722">
                  <a:extLst>
                    <a:ext uri="{9D8B030D-6E8A-4147-A177-3AD203B41FA5}">
                      <a16:colId xmlns:a16="http://schemas.microsoft.com/office/drawing/2014/main" val="2532172765"/>
                    </a:ext>
                  </a:extLst>
                </a:gridCol>
                <a:gridCol w="645722">
                  <a:extLst>
                    <a:ext uri="{9D8B030D-6E8A-4147-A177-3AD203B41FA5}">
                      <a16:colId xmlns:a16="http://schemas.microsoft.com/office/drawing/2014/main" val="3691612447"/>
                    </a:ext>
                  </a:extLst>
                </a:gridCol>
                <a:gridCol w="645722">
                  <a:extLst>
                    <a:ext uri="{9D8B030D-6E8A-4147-A177-3AD203B41FA5}">
                      <a16:colId xmlns:a16="http://schemas.microsoft.com/office/drawing/2014/main" val="1496551492"/>
                    </a:ext>
                  </a:extLst>
                </a:gridCol>
                <a:gridCol w="645722">
                  <a:extLst>
                    <a:ext uri="{9D8B030D-6E8A-4147-A177-3AD203B41FA5}">
                      <a16:colId xmlns:a16="http://schemas.microsoft.com/office/drawing/2014/main" val="925600820"/>
                    </a:ext>
                  </a:extLst>
                </a:gridCol>
                <a:gridCol w="645722">
                  <a:extLst>
                    <a:ext uri="{9D8B030D-6E8A-4147-A177-3AD203B41FA5}">
                      <a16:colId xmlns:a16="http://schemas.microsoft.com/office/drawing/2014/main" val="3853642127"/>
                    </a:ext>
                  </a:extLst>
                </a:gridCol>
                <a:gridCol w="645722">
                  <a:extLst>
                    <a:ext uri="{9D8B030D-6E8A-4147-A177-3AD203B41FA5}">
                      <a16:colId xmlns:a16="http://schemas.microsoft.com/office/drawing/2014/main" val="539292625"/>
                    </a:ext>
                  </a:extLst>
                </a:gridCol>
                <a:gridCol w="645722">
                  <a:extLst>
                    <a:ext uri="{9D8B030D-6E8A-4147-A177-3AD203B41FA5}">
                      <a16:colId xmlns:a16="http://schemas.microsoft.com/office/drawing/2014/main" val="820154678"/>
                    </a:ext>
                  </a:extLst>
                </a:gridCol>
                <a:gridCol w="645722">
                  <a:extLst>
                    <a:ext uri="{9D8B030D-6E8A-4147-A177-3AD203B41FA5}">
                      <a16:colId xmlns:a16="http://schemas.microsoft.com/office/drawing/2014/main" val="582736524"/>
                    </a:ext>
                  </a:extLst>
                </a:gridCol>
                <a:gridCol w="645722">
                  <a:extLst>
                    <a:ext uri="{9D8B030D-6E8A-4147-A177-3AD203B41FA5}">
                      <a16:colId xmlns:a16="http://schemas.microsoft.com/office/drawing/2014/main" val="1595350221"/>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11193926"/>
                  </a:ext>
                </a:extLst>
              </a:tr>
            </a:tbl>
          </a:graphicData>
        </a:graphic>
      </p:graphicFrame>
      <p:graphicFrame>
        <p:nvGraphicFramePr>
          <p:cNvPr id="14" name="Table 13">
            <a:extLst>
              <a:ext uri="{FF2B5EF4-FFF2-40B4-BE49-F238E27FC236}">
                <a16:creationId xmlns:a16="http://schemas.microsoft.com/office/drawing/2014/main" id="{EF6F6E49-BB6A-7AB0-D701-4205A2A8D515}"/>
              </a:ext>
            </a:extLst>
          </p:cNvPr>
          <p:cNvGraphicFramePr>
            <a:graphicFrameLocks noGrp="1"/>
          </p:cNvGraphicFramePr>
          <p:nvPr>
            <p:extLst>
              <p:ext uri="{D42A27DB-BD31-4B8C-83A1-F6EECF244321}">
                <p14:modId xmlns:p14="http://schemas.microsoft.com/office/powerpoint/2010/main" val="3850974572"/>
              </p:ext>
            </p:extLst>
          </p:nvPr>
        </p:nvGraphicFramePr>
        <p:xfrm>
          <a:off x="5334000" y="2057400"/>
          <a:ext cx="4520054"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3430290744"/>
                    </a:ext>
                  </a:extLst>
                </a:gridCol>
                <a:gridCol w="645722">
                  <a:extLst>
                    <a:ext uri="{9D8B030D-6E8A-4147-A177-3AD203B41FA5}">
                      <a16:colId xmlns:a16="http://schemas.microsoft.com/office/drawing/2014/main" val="3848237169"/>
                    </a:ext>
                  </a:extLst>
                </a:gridCol>
                <a:gridCol w="645722">
                  <a:extLst>
                    <a:ext uri="{9D8B030D-6E8A-4147-A177-3AD203B41FA5}">
                      <a16:colId xmlns:a16="http://schemas.microsoft.com/office/drawing/2014/main" val="582187180"/>
                    </a:ext>
                  </a:extLst>
                </a:gridCol>
                <a:gridCol w="645722">
                  <a:extLst>
                    <a:ext uri="{9D8B030D-6E8A-4147-A177-3AD203B41FA5}">
                      <a16:colId xmlns:a16="http://schemas.microsoft.com/office/drawing/2014/main" val="1202852886"/>
                    </a:ext>
                  </a:extLst>
                </a:gridCol>
                <a:gridCol w="645722">
                  <a:extLst>
                    <a:ext uri="{9D8B030D-6E8A-4147-A177-3AD203B41FA5}">
                      <a16:colId xmlns:a16="http://schemas.microsoft.com/office/drawing/2014/main" val="362326444"/>
                    </a:ext>
                  </a:extLst>
                </a:gridCol>
                <a:gridCol w="645722">
                  <a:extLst>
                    <a:ext uri="{9D8B030D-6E8A-4147-A177-3AD203B41FA5}">
                      <a16:colId xmlns:a16="http://schemas.microsoft.com/office/drawing/2014/main" val="1980702294"/>
                    </a:ext>
                  </a:extLst>
                </a:gridCol>
                <a:gridCol w="645722">
                  <a:extLst>
                    <a:ext uri="{9D8B030D-6E8A-4147-A177-3AD203B41FA5}">
                      <a16:colId xmlns:a16="http://schemas.microsoft.com/office/drawing/2014/main" val="1635196556"/>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1249184"/>
                  </a:ext>
                </a:extLst>
              </a:tr>
            </a:tbl>
          </a:graphicData>
        </a:graphic>
      </p:graphicFrame>
      <p:graphicFrame>
        <p:nvGraphicFramePr>
          <p:cNvPr id="25" name="Table 24">
            <a:extLst>
              <a:ext uri="{FF2B5EF4-FFF2-40B4-BE49-F238E27FC236}">
                <a16:creationId xmlns:a16="http://schemas.microsoft.com/office/drawing/2014/main" id="{133C5C6F-4580-14C4-13B4-2D371052FF88}"/>
              </a:ext>
            </a:extLst>
          </p:cNvPr>
          <p:cNvGraphicFramePr>
            <a:graphicFrameLocks noGrp="1"/>
          </p:cNvGraphicFramePr>
          <p:nvPr>
            <p:extLst>
              <p:ext uri="{D42A27DB-BD31-4B8C-83A1-F6EECF244321}">
                <p14:modId xmlns:p14="http://schemas.microsoft.com/office/powerpoint/2010/main" val="112916254"/>
              </p:ext>
            </p:extLst>
          </p:nvPr>
        </p:nvGraphicFramePr>
        <p:xfrm>
          <a:off x="4684322" y="2651760"/>
          <a:ext cx="3874332"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1850843556"/>
                    </a:ext>
                  </a:extLst>
                </a:gridCol>
                <a:gridCol w="645722">
                  <a:extLst>
                    <a:ext uri="{9D8B030D-6E8A-4147-A177-3AD203B41FA5}">
                      <a16:colId xmlns:a16="http://schemas.microsoft.com/office/drawing/2014/main" val="2747574775"/>
                    </a:ext>
                  </a:extLst>
                </a:gridCol>
                <a:gridCol w="645722">
                  <a:extLst>
                    <a:ext uri="{9D8B030D-6E8A-4147-A177-3AD203B41FA5}">
                      <a16:colId xmlns:a16="http://schemas.microsoft.com/office/drawing/2014/main" val="3761128266"/>
                    </a:ext>
                  </a:extLst>
                </a:gridCol>
                <a:gridCol w="645722">
                  <a:extLst>
                    <a:ext uri="{9D8B030D-6E8A-4147-A177-3AD203B41FA5}">
                      <a16:colId xmlns:a16="http://schemas.microsoft.com/office/drawing/2014/main" val="856330948"/>
                    </a:ext>
                  </a:extLst>
                </a:gridCol>
                <a:gridCol w="645722">
                  <a:extLst>
                    <a:ext uri="{9D8B030D-6E8A-4147-A177-3AD203B41FA5}">
                      <a16:colId xmlns:a16="http://schemas.microsoft.com/office/drawing/2014/main" val="2980436696"/>
                    </a:ext>
                  </a:extLst>
                </a:gridCol>
                <a:gridCol w="645722">
                  <a:extLst>
                    <a:ext uri="{9D8B030D-6E8A-4147-A177-3AD203B41FA5}">
                      <a16:colId xmlns:a16="http://schemas.microsoft.com/office/drawing/2014/main" val="3874226551"/>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527044"/>
                  </a:ext>
                </a:extLst>
              </a:tr>
            </a:tbl>
          </a:graphicData>
        </a:graphic>
      </p:graphicFrame>
      <p:graphicFrame>
        <p:nvGraphicFramePr>
          <p:cNvPr id="26" name="Table 25">
            <a:extLst>
              <a:ext uri="{FF2B5EF4-FFF2-40B4-BE49-F238E27FC236}">
                <a16:creationId xmlns:a16="http://schemas.microsoft.com/office/drawing/2014/main" id="{F39E4A4D-0931-4806-2D8A-C3AD8F4E29DE}"/>
              </a:ext>
            </a:extLst>
          </p:cNvPr>
          <p:cNvGraphicFramePr>
            <a:graphicFrameLocks noGrp="1"/>
          </p:cNvGraphicFramePr>
          <p:nvPr>
            <p:extLst>
              <p:ext uri="{D42A27DB-BD31-4B8C-83A1-F6EECF244321}">
                <p14:modId xmlns:p14="http://schemas.microsoft.com/office/powerpoint/2010/main" val="2255501168"/>
              </p:ext>
            </p:extLst>
          </p:nvPr>
        </p:nvGraphicFramePr>
        <p:xfrm>
          <a:off x="5975766" y="3230880"/>
          <a:ext cx="2582888"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2121701961"/>
                    </a:ext>
                  </a:extLst>
                </a:gridCol>
                <a:gridCol w="645722">
                  <a:extLst>
                    <a:ext uri="{9D8B030D-6E8A-4147-A177-3AD203B41FA5}">
                      <a16:colId xmlns:a16="http://schemas.microsoft.com/office/drawing/2014/main" val="1743819220"/>
                    </a:ext>
                  </a:extLst>
                </a:gridCol>
                <a:gridCol w="645722">
                  <a:extLst>
                    <a:ext uri="{9D8B030D-6E8A-4147-A177-3AD203B41FA5}">
                      <a16:colId xmlns:a16="http://schemas.microsoft.com/office/drawing/2014/main" val="1572808801"/>
                    </a:ext>
                  </a:extLst>
                </a:gridCol>
                <a:gridCol w="645722">
                  <a:extLst>
                    <a:ext uri="{9D8B030D-6E8A-4147-A177-3AD203B41FA5}">
                      <a16:colId xmlns:a16="http://schemas.microsoft.com/office/drawing/2014/main" val="550338919"/>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89244520"/>
                  </a:ext>
                </a:extLst>
              </a:tr>
            </a:tbl>
          </a:graphicData>
        </a:graphic>
      </p:graphicFrame>
      <p:graphicFrame>
        <p:nvGraphicFramePr>
          <p:cNvPr id="27" name="Table 26">
            <a:extLst>
              <a:ext uri="{FF2B5EF4-FFF2-40B4-BE49-F238E27FC236}">
                <a16:creationId xmlns:a16="http://schemas.microsoft.com/office/drawing/2014/main" id="{E346EF19-748D-9299-45E2-85E7763738E9}"/>
              </a:ext>
            </a:extLst>
          </p:cNvPr>
          <p:cNvGraphicFramePr>
            <a:graphicFrameLocks noGrp="1"/>
          </p:cNvGraphicFramePr>
          <p:nvPr>
            <p:extLst>
              <p:ext uri="{D42A27DB-BD31-4B8C-83A1-F6EECF244321}">
                <p14:modId xmlns:p14="http://schemas.microsoft.com/office/powerpoint/2010/main" val="609035972"/>
              </p:ext>
            </p:extLst>
          </p:nvPr>
        </p:nvGraphicFramePr>
        <p:xfrm>
          <a:off x="5966068" y="3810000"/>
          <a:ext cx="3228610"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2604217549"/>
                    </a:ext>
                  </a:extLst>
                </a:gridCol>
                <a:gridCol w="645722">
                  <a:extLst>
                    <a:ext uri="{9D8B030D-6E8A-4147-A177-3AD203B41FA5}">
                      <a16:colId xmlns:a16="http://schemas.microsoft.com/office/drawing/2014/main" val="3042167781"/>
                    </a:ext>
                  </a:extLst>
                </a:gridCol>
                <a:gridCol w="645722">
                  <a:extLst>
                    <a:ext uri="{9D8B030D-6E8A-4147-A177-3AD203B41FA5}">
                      <a16:colId xmlns:a16="http://schemas.microsoft.com/office/drawing/2014/main" val="94270541"/>
                    </a:ext>
                  </a:extLst>
                </a:gridCol>
                <a:gridCol w="645722">
                  <a:extLst>
                    <a:ext uri="{9D8B030D-6E8A-4147-A177-3AD203B41FA5}">
                      <a16:colId xmlns:a16="http://schemas.microsoft.com/office/drawing/2014/main" val="3131509570"/>
                    </a:ext>
                  </a:extLst>
                </a:gridCol>
                <a:gridCol w="645722">
                  <a:extLst>
                    <a:ext uri="{9D8B030D-6E8A-4147-A177-3AD203B41FA5}">
                      <a16:colId xmlns:a16="http://schemas.microsoft.com/office/drawing/2014/main" val="514794513"/>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956969"/>
                  </a:ext>
                </a:extLst>
              </a:tr>
            </a:tbl>
          </a:graphicData>
        </a:graphic>
      </p:graphicFrame>
      <p:graphicFrame>
        <p:nvGraphicFramePr>
          <p:cNvPr id="28" name="Table 27">
            <a:extLst>
              <a:ext uri="{FF2B5EF4-FFF2-40B4-BE49-F238E27FC236}">
                <a16:creationId xmlns:a16="http://schemas.microsoft.com/office/drawing/2014/main" id="{C3D3F52D-5C04-22CC-E6D6-D3F2B50605B5}"/>
              </a:ext>
            </a:extLst>
          </p:cNvPr>
          <p:cNvGraphicFramePr>
            <a:graphicFrameLocks noGrp="1"/>
          </p:cNvGraphicFramePr>
          <p:nvPr>
            <p:extLst>
              <p:ext uri="{D42A27DB-BD31-4B8C-83A1-F6EECF244321}">
                <p14:modId xmlns:p14="http://schemas.microsoft.com/office/powerpoint/2010/main" val="3832391894"/>
              </p:ext>
            </p:extLst>
          </p:nvPr>
        </p:nvGraphicFramePr>
        <p:xfrm>
          <a:off x="5334000" y="4373880"/>
          <a:ext cx="4520054"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1782751924"/>
                    </a:ext>
                  </a:extLst>
                </a:gridCol>
                <a:gridCol w="645722">
                  <a:extLst>
                    <a:ext uri="{9D8B030D-6E8A-4147-A177-3AD203B41FA5}">
                      <a16:colId xmlns:a16="http://schemas.microsoft.com/office/drawing/2014/main" val="2503375326"/>
                    </a:ext>
                  </a:extLst>
                </a:gridCol>
                <a:gridCol w="645722">
                  <a:extLst>
                    <a:ext uri="{9D8B030D-6E8A-4147-A177-3AD203B41FA5}">
                      <a16:colId xmlns:a16="http://schemas.microsoft.com/office/drawing/2014/main" val="3269940339"/>
                    </a:ext>
                  </a:extLst>
                </a:gridCol>
                <a:gridCol w="645722">
                  <a:extLst>
                    <a:ext uri="{9D8B030D-6E8A-4147-A177-3AD203B41FA5}">
                      <a16:colId xmlns:a16="http://schemas.microsoft.com/office/drawing/2014/main" val="665837301"/>
                    </a:ext>
                  </a:extLst>
                </a:gridCol>
                <a:gridCol w="645722">
                  <a:extLst>
                    <a:ext uri="{9D8B030D-6E8A-4147-A177-3AD203B41FA5}">
                      <a16:colId xmlns:a16="http://schemas.microsoft.com/office/drawing/2014/main" val="3372222888"/>
                    </a:ext>
                  </a:extLst>
                </a:gridCol>
                <a:gridCol w="645722">
                  <a:extLst>
                    <a:ext uri="{9D8B030D-6E8A-4147-A177-3AD203B41FA5}">
                      <a16:colId xmlns:a16="http://schemas.microsoft.com/office/drawing/2014/main" val="3356517565"/>
                    </a:ext>
                  </a:extLst>
                </a:gridCol>
                <a:gridCol w="645722">
                  <a:extLst>
                    <a:ext uri="{9D8B030D-6E8A-4147-A177-3AD203B41FA5}">
                      <a16:colId xmlns:a16="http://schemas.microsoft.com/office/drawing/2014/main" val="1405234841"/>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5086480"/>
                  </a:ext>
                </a:extLst>
              </a:tr>
            </a:tbl>
          </a:graphicData>
        </a:graphic>
      </p:graphicFrame>
      <p:graphicFrame>
        <p:nvGraphicFramePr>
          <p:cNvPr id="29" name="Table 28">
            <a:extLst>
              <a:ext uri="{FF2B5EF4-FFF2-40B4-BE49-F238E27FC236}">
                <a16:creationId xmlns:a16="http://schemas.microsoft.com/office/drawing/2014/main" id="{AE160B37-068E-C760-3D5B-7BE17E9B3C30}"/>
              </a:ext>
            </a:extLst>
          </p:cNvPr>
          <p:cNvGraphicFramePr>
            <a:graphicFrameLocks noGrp="1"/>
          </p:cNvGraphicFramePr>
          <p:nvPr>
            <p:extLst>
              <p:ext uri="{D42A27DB-BD31-4B8C-83A1-F6EECF244321}">
                <p14:modId xmlns:p14="http://schemas.microsoft.com/office/powerpoint/2010/main" val="2333358615"/>
              </p:ext>
            </p:extLst>
          </p:nvPr>
        </p:nvGraphicFramePr>
        <p:xfrm>
          <a:off x="5349824" y="4983480"/>
          <a:ext cx="5165776"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4153227311"/>
                    </a:ext>
                  </a:extLst>
                </a:gridCol>
                <a:gridCol w="645722">
                  <a:extLst>
                    <a:ext uri="{9D8B030D-6E8A-4147-A177-3AD203B41FA5}">
                      <a16:colId xmlns:a16="http://schemas.microsoft.com/office/drawing/2014/main" val="3645343497"/>
                    </a:ext>
                  </a:extLst>
                </a:gridCol>
                <a:gridCol w="645722">
                  <a:extLst>
                    <a:ext uri="{9D8B030D-6E8A-4147-A177-3AD203B41FA5}">
                      <a16:colId xmlns:a16="http://schemas.microsoft.com/office/drawing/2014/main" val="940141038"/>
                    </a:ext>
                  </a:extLst>
                </a:gridCol>
                <a:gridCol w="645722">
                  <a:extLst>
                    <a:ext uri="{9D8B030D-6E8A-4147-A177-3AD203B41FA5}">
                      <a16:colId xmlns:a16="http://schemas.microsoft.com/office/drawing/2014/main" val="3134878144"/>
                    </a:ext>
                  </a:extLst>
                </a:gridCol>
                <a:gridCol w="645722">
                  <a:extLst>
                    <a:ext uri="{9D8B030D-6E8A-4147-A177-3AD203B41FA5}">
                      <a16:colId xmlns:a16="http://schemas.microsoft.com/office/drawing/2014/main" val="1838079079"/>
                    </a:ext>
                  </a:extLst>
                </a:gridCol>
                <a:gridCol w="645722">
                  <a:extLst>
                    <a:ext uri="{9D8B030D-6E8A-4147-A177-3AD203B41FA5}">
                      <a16:colId xmlns:a16="http://schemas.microsoft.com/office/drawing/2014/main" val="2444743533"/>
                    </a:ext>
                  </a:extLst>
                </a:gridCol>
                <a:gridCol w="645722">
                  <a:extLst>
                    <a:ext uri="{9D8B030D-6E8A-4147-A177-3AD203B41FA5}">
                      <a16:colId xmlns:a16="http://schemas.microsoft.com/office/drawing/2014/main" val="2784386871"/>
                    </a:ext>
                  </a:extLst>
                </a:gridCol>
                <a:gridCol w="645722">
                  <a:extLst>
                    <a:ext uri="{9D8B030D-6E8A-4147-A177-3AD203B41FA5}">
                      <a16:colId xmlns:a16="http://schemas.microsoft.com/office/drawing/2014/main" val="2019698663"/>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82651198"/>
                  </a:ext>
                </a:extLst>
              </a:tr>
            </a:tbl>
          </a:graphicData>
        </a:graphic>
      </p:graphicFrame>
      <p:graphicFrame>
        <p:nvGraphicFramePr>
          <p:cNvPr id="30" name="Table 29">
            <a:extLst>
              <a:ext uri="{FF2B5EF4-FFF2-40B4-BE49-F238E27FC236}">
                <a16:creationId xmlns:a16="http://schemas.microsoft.com/office/drawing/2014/main" id="{41D94E85-1BE0-49AB-0602-57B2C239D0E8}"/>
              </a:ext>
            </a:extLst>
          </p:cNvPr>
          <p:cNvGraphicFramePr>
            <a:graphicFrameLocks noGrp="1"/>
          </p:cNvGraphicFramePr>
          <p:nvPr>
            <p:extLst>
              <p:ext uri="{D42A27DB-BD31-4B8C-83A1-F6EECF244321}">
                <p14:modId xmlns:p14="http://schemas.microsoft.com/office/powerpoint/2010/main" val="2913054046"/>
              </p:ext>
            </p:extLst>
          </p:nvPr>
        </p:nvGraphicFramePr>
        <p:xfrm>
          <a:off x="5330044" y="5562600"/>
          <a:ext cx="3874332"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4024186034"/>
                    </a:ext>
                  </a:extLst>
                </a:gridCol>
                <a:gridCol w="645722">
                  <a:extLst>
                    <a:ext uri="{9D8B030D-6E8A-4147-A177-3AD203B41FA5}">
                      <a16:colId xmlns:a16="http://schemas.microsoft.com/office/drawing/2014/main" val="274927005"/>
                    </a:ext>
                  </a:extLst>
                </a:gridCol>
                <a:gridCol w="645722">
                  <a:extLst>
                    <a:ext uri="{9D8B030D-6E8A-4147-A177-3AD203B41FA5}">
                      <a16:colId xmlns:a16="http://schemas.microsoft.com/office/drawing/2014/main" val="1586768211"/>
                    </a:ext>
                  </a:extLst>
                </a:gridCol>
                <a:gridCol w="645722">
                  <a:extLst>
                    <a:ext uri="{9D8B030D-6E8A-4147-A177-3AD203B41FA5}">
                      <a16:colId xmlns:a16="http://schemas.microsoft.com/office/drawing/2014/main" val="2314475845"/>
                    </a:ext>
                  </a:extLst>
                </a:gridCol>
                <a:gridCol w="645722">
                  <a:extLst>
                    <a:ext uri="{9D8B030D-6E8A-4147-A177-3AD203B41FA5}">
                      <a16:colId xmlns:a16="http://schemas.microsoft.com/office/drawing/2014/main" val="3608933502"/>
                    </a:ext>
                  </a:extLst>
                </a:gridCol>
                <a:gridCol w="645722">
                  <a:extLst>
                    <a:ext uri="{9D8B030D-6E8A-4147-A177-3AD203B41FA5}">
                      <a16:colId xmlns:a16="http://schemas.microsoft.com/office/drawing/2014/main" val="586787846"/>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19998744"/>
                  </a:ext>
                </a:extLst>
              </a:tr>
            </a:tbl>
          </a:graphicData>
        </a:graphic>
      </p:graphicFrame>
      <p:graphicFrame>
        <p:nvGraphicFramePr>
          <p:cNvPr id="31" name="Table 30">
            <a:extLst>
              <a:ext uri="{FF2B5EF4-FFF2-40B4-BE49-F238E27FC236}">
                <a16:creationId xmlns:a16="http://schemas.microsoft.com/office/drawing/2014/main" id="{865E1D1C-283D-8638-C4A3-327BCF9E57C2}"/>
              </a:ext>
            </a:extLst>
          </p:cNvPr>
          <p:cNvGraphicFramePr>
            <a:graphicFrameLocks noGrp="1"/>
          </p:cNvGraphicFramePr>
          <p:nvPr>
            <p:extLst>
              <p:ext uri="{D42A27DB-BD31-4B8C-83A1-F6EECF244321}">
                <p14:modId xmlns:p14="http://schemas.microsoft.com/office/powerpoint/2010/main" val="1901410230"/>
              </p:ext>
            </p:extLst>
          </p:nvPr>
        </p:nvGraphicFramePr>
        <p:xfrm>
          <a:off x="4664024" y="6126480"/>
          <a:ext cx="5165776" cy="579120"/>
        </p:xfrm>
        <a:graphic>
          <a:graphicData uri="http://schemas.openxmlformats.org/drawingml/2006/table">
            <a:tbl>
              <a:tblPr firstRow="1" bandRow="1">
                <a:tableStyleId>{5C22544A-7EE6-4342-B048-85BDC9FD1C3A}</a:tableStyleId>
              </a:tblPr>
              <a:tblGrid>
                <a:gridCol w="645722">
                  <a:extLst>
                    <a:ext uri="{9D8B030D-6E8A-4147-A177-3AD203B41FA5}">
                      <a16:colId xmlns:a16="http://schemas.microsoft.com/office/drawing/2014/main" val="908418919"/>
                    </a:ext>
                  </a:extLst>
                </a:gridCol>
                <a:gridCol w="645722">
                  <a:extLst>
                    <a:ext uri="{9D8B030D-6E8A-4147-A177-3AD203B41FA5}">
                      <a16:colId xmlns:a16="http://schemas.microsoft.com/office/drawing/2014/main" val="4019415012"/>
                    </a:ext>
                  </a:extLst>
                </a:gridCol>
                <a:gridCol w="645722">
                  <a:extLst>
                    <a:ext uri="{9D8B030D-6E8A-4147-A177-3AD203B41FA5}">
                      <a16:colId xmlns:a16="http://schemas.microsoft.com/office/drawing/2014/main" val="2535628112"/>
                    </a:ext>
                  </a:extLst>
                </a:gridCol>
                <a:gridCol w="645722">
                  <a:extLst>
                    <a:ext uri="{9D8B030D-6E8A-4147-A177-3AD203B41FA5}">
                      <a16:colId xmlns:a16="http://schemas.microsoft.com/office/drawing/2014/main" val="2704370634"/>
                    </a:ext>
                  </a:extLst>
                </a:gridCol>
                <a:gridCol w="645722">
                  <a:extLst>
                    <a:ext uri="{9D8B030D-6E8A-4147-A177-3AD203B41FA5}">
                      <a16:colId xmlns:a16="http://schemas.microsoft.com/office/drawing/2014/main" val="564121535"/>
                    </a:ext>
                  </a:extLst>
                </a:gridCol>
                <a:gridCol w="645722">
                  <a:extLst>
                    <a:ext uri="{9D8B030D-6E8A-4147-A177-3AD203B41FA5}">
                      <a16:colId xmlns:a16="http://schemas.microsoft.com/office/drawing/2014/main" val="3963303928"/>
                    </a:ext>
                  </a:extLst>
                </a:gridCol>
                <a:gridCol w="645722">
                  <a:extLst>
                    <a:ext uri="{9D8B030D-6E8A-4147-A177-3AD203B41FA5}">
                      <a16:colId xmlns:a16="http://schemas.microsoft.com/office/drawing/2014/main" val="1408739248"/>
                    </a:ext>
                  </a:extLst>
                </a:gridCol>
                <a:gridCol w="645722">
                  <a:extLst>
                    <a:ext uri="{9D8B030D-6E8A-4147-A177-3AD203B41FA5}">
                      <a16:colId xmlns:a16="http://schemas.microsoft.com/office/drawing/2014/main" val="2181420964"/>
                    </a:ext>
                  </a:extLst>
                </a:gridCol>
              </a:tblGrid>
              <a:tr h="370840">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E705"/>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vi-VN" sz="3200" b="1">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1873419"/>
                  </a:ext>
                </a:extLst>
              </a:tr>
            </a:tbl>
          </a:graphicData>
        </a:graphic>
      </p:graphicFrame>
      <p:sp>
        <p:nvSpPr>
          <p:cNvPr id="32" name="TextBox 11">
            <a:extLst>
              <a:ext uri="{FF2B5EF4-FFF2-40B4-BE49-F238E27FC236}">
                <a16:creationId xmlns:a16="http://schemas.microsoft.com/office/drawing/2014/main" id="{953B5FE4-4A02-CAB6-FC08-231EB971C4D8}"/>
              </a:ext>
            </a:extLst>
          </p:cNvPr>
          <p:cNvSpPr txBox="1">
            <a:spLocks noChangeArrowheads="1"/>
          </p:cNvSpPr>
          <p:nvPr/>
        </p:nvSpPr>
        <p:spPr bwMode="auto">
          <a:xfrm>
            <a:off x="550610" y="793499"/>
            <a:ext cx="2862566"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2) Các trang của một bài trình chiếu được gọi là gì?</a:t>
            </a:r>
          </a:p>
        </p:txBody>
      </p:sp>
      <p:sp>
        <p:nvSpPr>
          <p:cNvPr id="33" name="TextBox 11">
            <a:extLst>
              <a:ext uri="{FF2B5EF4-FFF2-40B4-BE49-F238E27FC236}">
                <a16:creationId xmlns:a16="http://schemas.microsoft.com/office/drawing/2014/main" id="{1D659742-B31A-6250-E139-E45CC1119780}"/>
              </a:ext>
            </a:extLst>
          </p:cNvPr>
          <p:cNvSpPr txBox="1">
            <a:spLocks noChangeArrowheads="1"/>
          </p:cNvSpPr>
          <p:nvPr/>
        </p:nvSpPr>
        <p:spPr bwMode="auto">
          <a:xfrm>
            <a:off x="591263" y="751009"/>
            <a:ext cx="2862566"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3) Dùng lệnh Insert/Pictures để chèn đối tượng nào vào trang chiếu?</a:t>
            </a:r>
          </a:p>
        </p:txBody>
      </p:sp>
      <p:sp>
        <p:nvSpPr>
          <p:cNvPr id="34" name="TextBox 11">
            <a:extLst>
              <a:ext uri="{FF2B5EF4-FFF2-40B4-BE49-F238E27FC236}">
                <a16:creationId xmlns:a16="http://schemas.microsoft.com/office/drawing/2014/main" id="{687A96AE-EF13-0C6C-701B-B3E82ED852BA}"/>
              </a:ext>
            </a:extLst>
          </p:cNvPr>
          <p:cNvSpPr txBox="1">
            <a:spLocks noChangeArrowheads="1"/>
          </p:cNvSpPr>
          <p:nvPr/>
        </p:nvSpPr>
        <p:spPr bwMode="auto">
          <a:xfrm>
            <a:off x="574864" y="751009"/>
            <a:ext cx="2862566" cy="30469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4) Định dạng phông chữ, kiểu chữ, cỡ chữ, căn lề được áp dụng cho dạng dữ liệu nào?</a:t>
            </a:r>
          </a:p>
        </p:txBody>
      </p:sp>
      <p:sp>
        <p:nvSpPr>
          <p:cNvPr id="35" name="TextBox 11">
            <a:extLst>
              <a:ext uri="{FF2B5EF4-FFF2-40B4-BE49-F238E27FC236}">
                <a16:creationId xmlns:a16="http://schemas.microsoft.com/office/drawing/2014/main" id="{AAE51325-4345-D395-32C6-243FCBF59576}"/>
              </a:ext>
            </a:extLst>
          </p:cNvPr>
          <p:cNvSpPr txBox="1">
            <a:spLocks noChangeArrowheads="1"/>
          </p:cNvSpPr>
          <p:nvPr/>
        </p:nvSpPr>
        <p:spPr bwMode="auto">
          <a:xfrm>
            <a:off x="561742" y="774103"/>
            <a:ext cx="2862566"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5) Thẻ nào ngầm định được mở sau khi khởi động phần mềm trình chiếu?</a:t>
            </a:r>
          </a:p>
        </p:txBody>
      </p:sp>
      <p:sp>
        <p:nvSpPr>
          <p:cNvPr id="36" name="TextBox 11">
            <a:extLst>
              <a:ext uri="{FF2B5EF4-FFF2-40B4-BE49-F238E27FC236}">
                <a16:creationId xmlns:a16="http://schemas.microsoft.com/office/drawing/2014/main" id="{CEEF8D19-9AC7-572F-AB9E-6527BC8B5967}"/>
              </a:ext>
            </a:extLst>
          </p:cNvPr>
          <p:cNvSpPr txBox="1">
            <a:spLocks noChangeArrowheads="1"/>
          </p:cNvSpPr>
          <p:nvPr/>
        </p:nvSpPr>
        <p:spPr bwMode="auto">
          <a:xfrm>
            <a:off x="532917" y="819823"/>
            <a:ext cx="2862566"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6) Trang đầu tiên cho biết điều gì của bài trình chiếu?</a:t>
            </a:r>
          </a:p>
        </p:txBody>
      </p:sp>
      <p:sp>
        <p:nvSpPr>
          <p:cNvPr id="37" name="TextBox 11">
            <a:extLst>
              <a:ext uri="{FF2B5EF4-FFF2-40B4-BE49-F238E27FC236}">
                <a16:creationId xmlns:a16="http://schemas.microsoft.com/office/drawing/2014/main" id="{BB46696D-A735-A409-1861-6D13F40D7F1B}"/>
              </a:ext>
            </a:extLst>
          </p:cNvPr>
          <p:cNvSpPr txBox="1">
            <a:spLocks noChangeArrowheads="1"/>
          </p:cNvSpPr>
          <p:nvPr/>
        </p:nvSpPr>
        <p:spPr bwMode="auto">
          <a:xfrm>
            <a:off x="539478" y="751009"/>
            <a:ext cx="2862566" cy="255454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7) Cấu trúc nào giúp cho bố cục của bài trình chiếu được mạch lạc?</a:t>
            </a:r>
          </a:p>
        </p:txBody>
      </p:sp>
      <p:sp>
        <p:nvSpPr>
          <p:cNvPr id="38" name="TextBox 11">
            <a:extLst>
              <a:ext uri="{FF2B5EF4-FFF2-40B4-BE49-F238E27FC236}">
                <a16:creationId xmlns:a16="http://schemas.microsoft.com/office/drawing/2014/main" id="{1F3DE8D4-8C11-D4C2-BCDC-F18ACEBDBD7E}"/>
              </a:ext>
            </a:extLst>
          </p:cNvPr>
          <p:cNvSpPr txBox="1">
            <a:spLocks noChangeArrowheads="1"/>
          </p:cNvSpPr>
          <p:nvPr/>
        </p:nvSpPr>
        <p:spPr bwMode="auto">
          <a:xfrm>
            <a:off x="539478" y="1501219"/>
            <a:ext cx="2862566"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8) Cần sử dụng công cụ nào để hoàn thiện bài trình chiếu?</a:t>
            </a:r>
          </a:p>
        </p:txBody>
      </p:sp>
      <p:sp>
        <p:nvSpPr>
          <p:cNvPr id="39" name="TextBox 11">
            <a:extLst>
              <a:ext uri="{FF2B5EF4-FFF2-40B4-BE49-F238E27FC236}">
                <a16:creationId xmlns:a16="http://schemas.microsoft.com/office/drawing/2014/main" id="{354A4F30-4718-CA5D-A226-84996BB42B5D}"/>
              </a:ext>
            </a:extLst>
          </p:cNvPr>
          <p:cNvSpPr txBox="1">
            <a:spLocks noChangeArrowheads="1"/>
          </p:cNvSpPr>
          <p:nvPr/>
        </p:nvSpPr>
        <p:spPr bwMode="auto">
          <a:xfrm>
            <a:off x="539478" y="2144852"/>
            <a:ext cx="2862566" cy="206210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9) Khi dùng mẫu định dạng em cần mở thẻ nào?</a:t>
            </a:r>
          </a:p>
        </p:txBody>
      </p:sp>
      <p:sp>
        <p:nvSpPr>
          <p:cNvPr id="40" name="TextBox 11">
            <a:extLst>
              <a:ext uri="{FF2B5EF4-FFF2-40B4-BE49-F238E27FC236}">
                <a16:creationId xmlns:a16="http://schemas.microsoft.com/office/drawing/2014/main" id="{EC447C2F-9911-1BD1-851D-86F7367F7B7C}"/>
              </a:ext>
            </a:extLst>
          </p:cNvPr>
          <p:cNvSpPr txBox="1">
            <a:spLocks noChangeArrowheads="1"/>
          </p:cNvSpPr>
          <p:nvPr/>
        </p:nvSpPr>
        <p:spPr bwMode="auto">
          <a:xfrm>
            <a:off x="535868" y="2802236"/>
            <a:ext cx="2917961" cy="30469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200">
                <a:latin typeface="Times New Roman" panose="02020603050405020304" pitchFamily="18" charset="0"/>
                <a:cs typeface="Times New Roman" panose="02020603050405020304" pitchFamily="18" charset="0"/>
                <a:sym typeface="Wingdings" panose="05000000000000000000" pitchFamily="2" charset="2"/>
              </a:rPr>
              <a:t>10) Khi tạo trang chiếu mới, em có thể chọn mẫu gì để trình bày cho thuận tiện</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4216907271"/>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22" presetClass="exit" presetSubtype="4" fill="hold" grpId="1" nodeType="withEffect">
                                  <p:stCondLst>
                                    <p:cond delay="0"/>
                                  </p:stCondLst>
                                  <p:childTnLst>
                                    <p:animEffect transition="out" filter="wipe(dow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nodeType="clickEffect">
                                  <p:stCondLst>
                                    <p:cond delay="0"/>
                                  </p:stCondLst>
                                  <p:childTnLst>
                                    <p:animEffect transition="out" filter="wipe(left)">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32"/>
                                        </p:tgtEl>
                                      </p:cBhvr>
                                    </p:animEffect>
                                    <p:set>
                                      <p:cBhvr>
                                        <p:cTn id="2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nodeType="clickEffect">
                                  <p:stCondLst>
                                    <p:cond delay="0"/>
                                  </p:stCondLst>
                                  <p:childTnLst>
                                    <p:animEffect transition="out" filter="wipe(left)">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22" presetClass="exit" presetSubtype="8" fill="hold" grpId="1" nodeType="withEffect">
                                  <p:stCondLst>
                                    <p:cond delay="0"/>
                                  </p:stCondLst>
                                  <p:childTnLst>
                                    <p:animEffect transition="out" filter="wipe(left)">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8" fill="hold" nodeType="clickEffect">
                                  <p:stCondLst>
                                    <p:cond delay="0"/>
                                  </p:stCondLst>
                                  <p:childTnLst>
                                    <p:animEffect transition="out" filter="wipe(left)">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22" presetClass="exit" presetSubtype="8" fill="hold" grpId="1" nodeType="withEffect">
                                  <p:stCondLst>
                                    <p:cond delay="0"/>
                                  </p:stCondLst>
                                  <p:childTnLst>
                                    <p:animEffect transition="out" filter="wipe(left)">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26"/>
                    </p:tgtEl>
                  </p:cond>
                </p:stCondLst>
                <p:endSync evt="end" delay="0">
                  <p:rtn val="all"/>
                </p:endSync>
                <p:childTnLst>
                  <p:par>
                    <p:cTn id="59" fill="hold">
                      <p:stCondLst>
                        <p:cond delay="0"/>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xit" presetSubtype="8" fill="hold" nodeType="clickEffect">
                                  <p:stCondLst>
                                    <p:cond delay="0"/>
                                  </p:stCondLst>
                                  <p:childTnLst>
                                    <p:animEffect transition="out" filter="wipe(left)">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par>
                                <p:cTn id="69" presetID="22" presetClass="exit" presetSubtype="4" fill="hold" grpId="1" nodeType="withEffect">
                                  <p:stCondLst>
                                    <p:cond delay="0"/>
                                  </p:stCondLst>
                                  <p:childTnLst>
                                    <p:animEffect transition="out" filter="wipe(down)">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72" restart="whenNotActive" fill="hold" evtFilter="cancelBubble" nodeType="interactiveSeq">
                <p:stCondLst>
                  <p:cond evt="onClick" delay="0">
                    <p:tgtEl>
                      <p:spTgt spid="27"/>
                    </p:tgtEl>
                  </p:cond>
                </p:stCondLst>
                <p:endSync evt="end" delay="0">
                  <p:rtn val="all"/>
                </p:endSync>
                <p:childTnLst>
                  <p:par>
                    <p:cTn id="73" fill="hold">
                      <p:stCondLst>
                        <p:cond delay="0"/>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xit" presetSubtype="8" fill="hold" nodeType="clickEffect">
                                  <p:stCondLst>
                                    <p:cond delay="0"/>
                                  </p:stCondLst>
                                  <p:childTnLst>
                                    <p:animEffect transition="out" filter="wipe(left)">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22" presetClass="exit" presetSubtype="8" fill="hold" grpId="1" nodeType="withEffect">
                                  <p:stCondLst>
                                    <p:cond delay="0"/>
                                  </p:stCondLst>
                                  <p:childTnLst>
                                    <p:animEffect transition="out" filter="wipe(left)">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xit" presetSubtype="8" fill="hold" nodeType="clickEffect">
                                  <p:stCondLst>
                                    <p:cond delay="0"/>
                                  </p:stCondLst>
                                  <p:childTnLst>
                                    <p:animEffect transition="out" filter="wipe(left)">
                                      <p:cBhvr>
                                        <p:cTn id="95" dur="500"/>
                                        <p:tgtEl>
                                          <p:spTgt spid="28"/>
                                        </p:tgtEl>
                                      </p:cBhvr>
                                    </p:animEffect>
                                    <p:set>
                                      <p:cBhvr>
                                        <p:cTn id="96" dur="1" fill="hold">
                                          <p:stCondLst>
                                            <p:cond delay="499"/>
                                          </p:stCondLst>
                                        </p:cTn>
                                        <p:tgtEl>
                                          <p:spTgt spid="28"/>
                                        </p:tgtEl>
                                        <p:attrNameLst>
                                          <p:attrName>style.visibility</p:attrName>
                                        </p:attrNameLst>
                                      </p:cBhvr>
                                      <p:to>
                                        <p:strVal val="hidden"/>
                                      </p:to>
                                    </p:set>
                                  </p:childTnLst>
                                </p:cTn>
                              </p:par>
                              <p:par>
                                <p:cTn id="97" presetID="22" presetClass="exit" presetSubtype="8" fill="hold" grpId="1" nodeType="withEffect">
                                  <p:stCondLst>
                                    <p:cond delay="0"/>
                                  </p:stCondLst>
                                  <p:childTnLst>
                                    <p:animEffect transition="out" filter="wipe(left)">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left)">
                                      <p:cBhvr>
                                        <p:cTn id="105" dur="500"/>
                                        <p:tgtEl>
                                          <p:spTgt spid="3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xit" presetSubtype="8" fill="hold" nodeType="clickEffect">
                                  <p:stCondLst>
                                    <p:cond delay="0"/>
                                  </p:stCondLst>
                                  <p:childTnLst>
                                    <p:animEffect transition="out" filter="wipe(left)">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par>
                                <p:cTn id="111" presetID="22" presetClass="exit" presetSubtype="8" fill="hold" grpId="1" nodeType="withEffect">
                                  <p:stCondLst>
                                    <p:cond delay="0"/>
                                  </p:stCondLst>
                                  <p:childTnLst>
                                    <p:animEffect transition="out" filter="wipe(left)">
                                      <p:cBhvr>
                                        <p:cTn id="112" dur="500"/>
                                        <p:tgtEl>
                                          <p:spTgt spid="38"/>
                                        </p:tgtEl>
                                      </p:cBhvr>
                                    </p:animEffect>
                                    <p:set>
                                      <p:cBhvr>
                                        <p:cTn id="1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left)">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xit" presetSubtype="8" fill="hold" nodeType="clickEffect">
                                  <p:stCondLst>
                                    <p:cond delay="0"/>
                                  </p:stCondLst>
                                  <p:childTnLst>
                                    <p:animEffect transition="out" filter="wipe(left)">
                                      <p:cBhvr>
                                        <p:cTn id="123" dur="500"/>
                                        <p:tgtEl>
                                          <p:spTgt spid="30"/>
                                        </p:tgtEl>
                                      </p:cBhvr>
                                    </p:animEffect>
                                    <p:set>
                                      <p:cBhvr>
                                        <p:cTn id="124" dur="1" fill="hold">
                                          <p:stCondLst>
                                            <p:cond delay="499"/>
                                          </p:stCondLst>
                                        </p:cTn>
                                        <p:tgtEl>
                                          <p:spTgt spid="30"/>
                                        </p:tgtEl>
                                        <p:attrNameLst>
                                          <p:attrName>style.visibility</p:attrName>
                                        </p:attrNameLst>
                                      </p:cBhvr>
                                      <p:to>
                                        <p:strVal val="hidden"/>
                                      </p:to>
                                    </p:set>
                                  </p:childTnLst>
                                </p:cTn>
                              </p:par>
                              <p:par>
                                <p:cTn id="125" presetID="22" presetClass="exit" presetSubtype="8" fill="hold" grpId="1" nodeType="withEffect">
                                  <p:stCondLst>
                                    <p:cond delay="0"/>
                                  </p:stCondLst>
                                  <p:childTnLst>
                                    <p:animEffect transition="out" filter="wipe(left)">
                                      <p:cBhvr>
                                        <p:cTn id="126" dur="500"/>
                                        <p:tgtEl>
                                          <p:spTgt spid="39"/>
                                        </p:tgtEl>
                                      </p:cBhvr>
                                    </p:animEffect>
                                    <p:set>
                                      <p:cBhvr>
                                        <p:cTn id="12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8" restart="whenNotActive" fill="hold" evtFilter="cancelBubble" nodeType="interactiveSeq">
                <p:stCondLst>
                  <p:cond evt="onClick" delay="0">
                    <p:tgtEl>
                      <p:spTgt spid="31"/>
                    </p:tgtEl>
                  </p:cond>
                </p:stCondLst>
                <p:endSync evt="end" delay="0">
                  <p:rtn val="all"/>
                </p:endSync>
                <p:childTnLst>
                  <p:par>
                    <p:cTn id="129" fill="hold">
                      <p:stCondLst>
                        <p:cond delay="0"/>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wipe(left)">
                                      <p:cBhvr>
                                        <p:cTn id="133" dur="500"/>
                                        <p:tgtEl>
                                          <p:spTgt spid="4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xit" presetSubtype="8" fill="hold" nodeType="clickEffect">
                                  <p:stCondLst>
                                    <p:cond delay="0"/>
                                  </p:stCondLst>
                                  <p:childTnLst>
                                    <p:animEffect transition="out" filter="wipe(left)">
                                      <p:cBhvr>
                                        <p:cTn id="137" dur="500"/>
                                        <p:tgtEl>
                                          <p:spTgt spid="31"/>
                                        </p:tgtEl>
                                      </p:cBhvr>
                                    </p:animEffect>
                                    <p:set>
                                      <p:cBhvr>
                                        <p:cTn id="138" dur="1" fill="hold">
                                          <p:stCondLst>
                                            <p:cond delay="499"/>
                                          </p:stCondLst>
                                        </p:cTn>
                                        <p:tgtEl>
                                          <p:spTgt spid="31"/>
                                        </p:tgtEl>
                                        <p:attrNameLst>
                                          <p:attrName>style.visibility</p:attrName>
                                        </p:attrNameLst>
                                      </p:cBhvr>
                                      <p:to>
                                        <p:strVal val="hidden"/>
                                      </p:to>
                                    </p:set>
                                  </p:childTnLst>
                                </p:cTn>
                              </p:par>
                              <p:par>
                                <p:cTn id="139" presetID="22" presetClass="exit" presetSubtype="8" fill="hold" grpId="1" nodeType="withEffect">
                                  <p:stCondLst>
                                    <p:cond delay="0"/>
                                  </p:stCondLst>
                                  <p:childTnLst>
                                    <p:animEffect transition="out" filter="wipe(left)">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10" grpId="0" animBg="1"/>
      <p:bldP spid="10"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19100" y="2089350"/>
            <a:ext cx="11353800" cy="2534916"/>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Em hãy mở tệp Baitaptinhoc7.pptx mà em đã tạo ở Bài 11, bổ sung thông tin vào các trang chiếu của bài trình chiếu (bằng cách sao chép dữ liệu từ tệp văn bản hoặc nhập mới từ bàn phím). Sau khi đã có nội dung em cần tạo cấu trúc phân cấp, chèn hình ảnh, chọn mẫu định dạng cho trang chiếu và định dạng cho văn bản, hình ảnh.</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1295400"/>
            <a:ext cx="694157" cy="565146"/>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409802"/>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4" name="图片 14">
            <a:extLst>
              <a:ext uri="{FF2B5EF4-FFF2-40B4-BE49-F238E27FC236}">
                <a16:creationId xmlns:a16="http://schemas.microsoft.com/office/drawing/2014/main" id="{7E290CA0-4007-FB39-DBE1-F5DD4B01D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876800"/>
            <a:ext cx="5761035" cy="1999546"/>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Ảnh minh hoạ</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694893250"/>
              </p:ext>
            </p:extLst>
          </p:nvPr>
        </p:nvGraphicFramePr>
        <p:xfrm>
          <a:off x="304800" y="2385840"/>
          <a:ext cx="11526416" cy="418944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Theo em có nên sử dụng ảnh minh họa cho bài trình chiếu không? Vì sao?</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Theo em nên sử dụng ảnh minh họa cho bài trình chiếu vì bài trình chiếu có hình ảnh sẽ gây ấn tượng và giúp bài trình chiếu bắt mắt và hấp dẫn hơn.</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sẽ chọn hình ảnh gì để thêm vào bài trình chiếu báo cáo dự án?</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Em sẽ chọn hình ảnh phù hợp với nội dung của bài báo cáo dự án để thêm vào bài trình chiếu.</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53529"/>
                  </a:ext>
                </a:extLst>
              </a:tr>
            </a:tbl>
          </a:graphicData>
        </a:graphic>
      </p:graphicFrame>
      <p:sp>
        <p:nvSpPr>
          <p:cNvPr id="8" name="Rectangle 7">
            <a:extLst>
              <a:ext uri="{FF2B5EF4-FFF2-40B4-BE49-F238E27FC236}">
                <a16:creationId xmlns:a16="http://schemas.microsoft.com/office/drawing/2014/main" id="{0499E0AE-A277-17E8-2011-0FED77A4F968}"/>
              </a:ext>
            </a:extLst>
          </p:cNvPr>
          <p:cNvSpPr/>
          <p:nvPr/>
        </p:nvSpPr>
        <p:spPr>
          <a:xfrm>
            <a:off x="4419599" y="24384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Ảnh minh hoạ.</a:t>
            </a:r>
            <a:endPar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35B4172-2F0A-798B-3918-FFF4B6ACA42F}"/>
              </a:ext>
            </a:extLst>
          </p:cNvPr>
          <p:cNvSpPr/>
          <p:nvPr/>
        </p:nvSpPr>
        <p:spPr>
          <a:xfrm>
            <a:off x="4419600" y="4495800"/>
            <a:ext cx="7315201"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6808-19F2-2879-363C-E6AB0D3E0946}"/>
            </a:ext>
          </a:extLst>
        </p:cNvPr>
        <p:cNvGrpSpPr/>
        <p:nvPr/>
      </p:nvGrpSpPr>
      <p:grpSpPr>
        <a:xfrm>
          <a:off x="0" y="0"/>
          <a:ext cx="0" cy="0"/>
          <a:chOff x="0" y="0"/>
          <a:chExt cx="0" cy="0"/>
        </a:xfrm>
      </p:grpSpPr>
      <p:sp>
        <p:nvSpPr>
          <p:cNvPr id="2" name="TextBox 11">
            <a:extLst>
              <a:ext uri="{FF2B5EF4-FFF2-40B4-BE49-F238E27FC236}">
                <a16:creationId xmlns:a16="http://schemas.microsoft.com/office/drawing/2014/main" id="{E7E21B6A-4354-FD81-D98E-A3D3F2B5C85E}"/>
              </a:ext>
            </a:extLst>
          </p:cNvPr>
          <p:cNvSpPr txBox="1">
            <a:spLocks noChangeArrowheads="1"/>
          </p:cNvSpPr>
          <p:nvPr/>
        </p:nvSpPr>
        <p:spPr bwMode="auto">
          <a:xfrm>
            <a:off x="533400" y="2007557"/>
            <a:ext cx="11201400"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Hình ảnh là dạng thông tin trực quan và dễ gây ấn tượng nhất. </a:t>
            </a: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Sử dụng hình ảnh minh hoạ cho nội dung trình bày sẽ giúp cho bài trình chiếu hấp dẫn và sinh động, thu hút sự chú ý của người nghe.</a:t>
            </a:r>
            <a:endParaRPr lang="en-US" sz="3200">
              <a:solidFill>
                <a:srgbClr val="000000"/>
              </a:solidFill>
              <a:latin typeface="Times New Roman" panose="02020603050405020304" pitchFamily="18" charset="0"/>
              <a:cs typeface="Times New Roman" panose="02020603050405020304" pitchFamily="18" charset="0"/>
            </a:endParaRP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Khi lựa chọn hình ảnh nên căn cứ vào 2 yếu tố quan trọng sau: </a:t>
            </a:r>
          </a:p>
          <a:p>
            <a:pPr marL="457200" lvl="0" indent="-457200" algn="just" defTabSz="342900">
              <a:buFont typeface="Wingdings" panose="05000000000000000000" pitchFamily="2" charset="2"/>
              <a:buChar char="v"/>
            </a:pPr>
            <a:r>
              <a:rPr lang="en-US" sz="3200">
                <a:solidFill>
                  <a:srgbClr val="000000"/>
                </a:solidFill>
                <a:latin typeface="Times New Roman" panose="02020603050405020304" pitchFamily="18" charset="0"/>
                <a:cs typeface="Times New Roman" panose="02020603050405020304" pitchFamily="18" charset="0"/>
              </a:rPr>
              <a:t>P</a:t>
            </a:r>
            <a:r>
              <a:rPr lang="vi-VN" sz="3200">
                <a:solidFill>
                  <a:srgbClr val="000000"/>
                </a:solidFill>
                <a:latin typeface="Times New Roman" panose="02020603050405020304" pitchFamily="18" charset="0"/>
                <a:cs typeface="Times New Roman" panose="02020603050405020304" pitchFamily="18" charset="0"/>
              </a:rPr>
              <a:t>hù hợp với nội dung; </a:t>
            </a:r>
          </a:p>
          <a:p>
            <a:pPr marL="457200" lvl="0" indent="-457200" algn="just" defTabSz="342900">
              <a:buFont typeface="Wingdings" panose="05000000000000000000" pitchFamily="2" charset="2"/>
              <a:buChar char="v"/>
            </a:pPr>
            <a:r>
              <a:rPr lang="en-US" sz="3200">
                <a:solidFill>
                  <a:srgbClr val="000000"/>
                </a:solidFill>
                <a:latin typeface="Times New Roman" panose="02020603050405020304" pitchFamily="18" charset="0"/>
                <a:cs typeface="Times New Roman" panose="02020603050405020304" pitchFamily="18" charset="0"/>
              </a:rPr>
              <a:t>C</a:t>
            </a:r>
            <a:r>
              <a:rPr lang="vi-VN" sz="3200">
                <a:solidFill>
                  <a:srgbClr val="000000"/>
                </a:solidFill>
                <a:latin typeface="Times New Roman" panose="02020603050405020304" pitchFamily="18" charset="0"/>
                <a:cs typeface="Times New Roman" panose="02020603050405020304" pitchFamily="18" charset="0"/>
              </a:rPr>
              <a:t>ó tính thẩm mĩ. </a:t>
            </a:r>
          </a:p>
          <a:p>
            <a:pPr lvl="0" algn="just" defTabSz="342900"/>
            <a:r>
              <a:rPr lang="en-US" sz="320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Sẽ ấn tượng hơn nếu các hình ảnh trong trang chiếu có kích thước và vị trí hợp lí, kết hợp với nội dung thành một tổng thể hài hoà.</a:t>
            </a:r>
          </a:p>
        </p:txBody>
      </p:sp>
      <p:pic>
        <p:nvPicPr>
          <p:cNvPr id="3" name="Picture 2">
            <a:extLst>
              <a:ext uri="{FF2B5EF4-FFF2-40B4-BE49-F238E27FC236}">
                <a16:creationId xmlns:a16="http://schemas.microsoft.com/office/drawing/2014/main" id="{8EDA8F27-8B2E-8DBF-992E-A72AABB82949}"/>
              </a:ext>
            </a:extLst>
          </p:cNvPr>
          <p:cNvPicPr>
            <a:picLocks noChangeAspect="1"/>
          </p:cNvPicPr>
          <p:nvPr/>
        </p:nvPicPr>
        <p:blipFill>
          <a:blip r:embed="rId2"/>
          <a:stretch>
            <a:fillRect/>
          </a:stretch>
        </p:blipFill>
        <p:spPr>
          <a:xfrm>
            <a:off x="5642643" y="1342064"/>
            <a:ext cx="770343" cy="741693"/>
          </a:xfrm>
          <a:prstGeom prst="rect">
            <a:avLst/>
          </a:prstGeom>
        </p:spPr>
      </p:pic>
    </p:spTree>
    <p:extLst>
      <p:ext uri="{BB962C8B-B14F-4D97-AF65-F5344CB8AC3E}">
        <p14:creationId xmlns:p14="http://schemas.microsoft.com/office/powerpoint/2010/main" val="4035979736"/>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91CC6-C3EE-C787-22E2-D1564E0E276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C9454F5-494A-9217-8C89-B36BFF4B0CE2}"/>
              </a:ext>
            </a:extLst>
          </p:cNvPr>
          <p:cNvSpPr/>
          <p:nvPr/>
        </p:nvSpPr>
        <p:spPr>
          <a:xfrm>
            <a:off x="304800" y="1755804"/>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48D5848-6819-7E0B-DB3A-FD5A65BC8283}"/>
              </a:ext>
            </a:extLst>
          </p:cNvPr>
          <p:cNvSpPr/>
          <p:nvPr/>
        </p:nvSpPr>
        <p:spPr>
          <a:xfrm>
            <a:off x="4343400" y="1752600"/>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endParaRPr lang="vi-VN" sz="320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9FDDE418-962D-D41A-7093-EB765B6DE169}"/>
              </a:ext>
            </a:extLst>
          </p:cNvPr>
          <p:cNvGraphicFramePr>
            <a:graphicFrameLocks noGrp="1"/>
          </p:cNvGraphicFramePr>
          <p:nvPr>
            <p:extLst>
              <p:ext uri="{D42A27DB-BD31-4B8C-83A1-F6EECF244321}">
                <p14:modId xmlns:p14="http://schemas.microsoft.com/office/powerpoint/2010/main" val="3821106584"/>
              </p:ext>
            </p:extLst>
          </p:nvPr>
        </p:nvGraphicFramePr>
        <p:xfrm>
          <a:off x="304800" y="2268379"/>
          <a:ext cx="11526416" cy="453312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nêu vai trò và yêu cầu của hình ảnh minh hoạ?</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Vai trò: Hình ảnh thường được dùng để minh họa cho nội dung bài trình chiếu, nhờ đó bài trình chiếu trở nên trực quan, ấn tượng và hấp dẫn</a:t>
                      </a:r>
                      <a:r>
                        <a:rPr lang="en-US" sz="3200" b="0">
                          <a:solidFill>
                            <a:schemeClr val="tx1"/>
                          </a:solidFill>
                          <a:latin typeface="Times New Roman" panose="02020603050405020304" pitchFamily="18" charset="0"/>
                          <a:cs typeface="Times New Roman" panose="02020603050405020304" pitchFamily="18" charset="0"/>
                        </a:rPr>
                        <a:t> hơn.</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Yêu cầu: nên </a:t>
                      </a:r>
                      <a:r>
                        <a:rPr lang="en-US" sz="3200" b="0">
                          <a:solidFill>
                            <a:schemeClr val="tx1"/>
                          </a:solidFill>
                          <a:latin typeface="Times New Roman" panose="02020603050405020304" pitchFamily="18" charset="0"/>
                          <a:cs typeface="Times New Roman" panose="02020603050405020304" pitchFamily="18" charset="0"/>
                        </a:rPr>
                        <a:t>lựa </a:t>
                      </a:r>
                      <a:r>
                        <a:rPr lang="vi-VN" sz="3200" b="0">
                          <a:solidFill>
                            <a:schemeClr val="tx1"/>
                          </a:solidFill>
                          <a:latin typeface="Times New Roman" panose="02020603050405020304" pitchFamily="18" charset="0"/>
                          <a:cs typeface="Times New Roman" panose="02020603050405020304" pitchFamily="18" charset="0"/>
                        </a:rPr>
                        <a:t>chọn hình ảnh phù hợp với nội dung bài trình chiếu và có tính thẩm mĩ</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vi-VN" sz="3200" b="0">
                          <a:solidFill>
                            <a:schemeClr val="tx1"/>
                          </a:solidFill>
                          <a:latin typeface="Times New Roman" panose="02020603050405020304" pitchFamily="18" charset="0"/>
                          <a:cs typeface="Times New Roman" panose="02020603050405020304" pitchFamily="18" charset="0"/>
                        </a:rPr>
                        <a:t>Kích thước hình ảnh và vị trí đặt trên trang chiếu cần hợp lí</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B4D8EC82-9083-A78D-2954-A72A72D1E113}"/>
              </a:ext>
            </a:extLst>
          </p:cNvPr>
          <p:cNvSpPr/>
          <p:nvPr/>
        </p:nvSpPr>
        <p:spPr>
          <a:xfrm>
            <a:off x="4419600" y="2326957"/>
            <a:ext cx="7315200" cy="4395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B12C65B-3087-1D4C-2BD9-8FFE5B74224C}"/>
              </a:ext>
            </a:extLst>
          </p:cNvPr>
          <p:cNvSpPr txBox="1">
            <a:spLocks noChangeArrowheads="1"/>
          </p:cNvSpPr>
          <p:nvPr/>
        </p:nvSpPr>
        <p:spPr bwMode="auto">
          <a:xfrm>
            <a:off x="360784" y="1295400"/>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29667903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D1614-0607-1F27-558C-56029E20D40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B72B75C-724A-C137-9BD7-EA5FA5A73F8D}"/>
              </a:ext>
            </a:extLst>
          </p:cNvPr>
          <p:cNvSpPr/>
          <p:nvPr/>
        </p:nvSpPr>
        <p:spPr>
          <a:xfrm>
            <a:off x="304800" y="1873265"/>
            <a:ext cx="40386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1218255-79B6-80BB-07C5-717BD8FBE021}"/>
              </a:ext>
            </a:extLst>
          </p:cNvPr>
          <p:cNvSpPr/>
          <p:nvPr/>
        </p:nvSpPr>
        <p:spPr>
          <a:xfrm>
            <a:off x="4343400" y="1870061"/>
            <a:ext cx="7467600"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en-US" sz="3200">
                <a:solidFill>
                  <a:srgbClr val="000000"/>
                </a:solidFill>
                <a:latin typeface="Times New Roman" panose="02020603050405020304" pitchFamily="18" charset="0"/>
                <a:cs typeface="Times New Roman" panose="02020603050405020304" pitchFamily="18" charset="0"/>
              </a:rPr>
              <a:t>Hình ảnh minh hoạ</a:t>
            </a:r>
          </a:p>
        </p:txBody>
      </p:sp>
      <p:graphicFrame>
        <p:nvGraphicFramePr>
          <p:cNvPr id="4" name="Table 4">
            <a:extLst>
              <a:ext uri="{FF2B5EF4-FFF2-40B4-BE49-F238E27FC236}">
                <a16:creationId xmlns:a16="http://schemas.microsoft.com/office/drawing/2014/main" id="{39B91C76-0BAB-74A4-3D46-4F3F3D536661}"/>
              </a:ext>
            </a:extLst>
          </p:cNvPr>
          <p:cNvGraphicFramePr>
            <a:graphicFrameLocks noGrp="1"/>
          </p:cNvGraphicFramePr>
          <p:nvPr>
            <p:extLst>
              <p:ext uri="{D42A27DB-BD31-4B8C-83A1-F6EECF244321}">
                <p14:modId xmlns:p14="http://schemas.microsoft.com/office/powerpoint/2010/main" val="1380939409"/>
              </p:ext>
            </p:extLst>
          </p:nvPr>
        </p:nvGraphicFramePr>
        <p:xfrm>
          <a:off x="304800" y="2385840"/>
          <a:ext cx="11526416" cy="3557760"/>
        </p:xfrm>
        <a:graphic>
          <a:graphicData uri="http://schemas.openxmlformats.org/drawingml/2006/table">
            <a:tbl>
              <a:tblPr firstRow="1" bandRow="1">
                <a:tableStyleId>{F5AB1C69-6EDB-4FF4-983F-18BD219EF322}</a:tableStyleId>
              </a:tblPr>
              <a:tblGrid>
                <a:gridCol w="4038600">
                  <a:extLst>
                    <a:ext uri="{9D8B030D-6E8A-4147-A177-3AD203B41FA5}">
                      <a16:colId xmlns:a16="http://schemas.microsoft.com/office/drawing/2014/main" val="795175101"/>
                    </a:ext>
                  </a:extLst>
                </a:gridCol>
                <a:gridCol w="74878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Em hãy trình bày cách chèn hình ảnh vào trang chiếu?</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a:solidFill>
                            <a:schemeClr val="tx1"/>
                          </a:solidFill>
                          <a:latin typeface="Times New Roman" panose="02020603050405020304" pitchFamily="18" charset="0"/>
                          <a:cs typeface="Times New Roman" panose="02020603050405020304" pitchFamily="18" charset="0"/>
                        </a:rPr>
                        <a:t>Chèn hình ảnh vào trang chiếu</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1. Chọn trang, vị trí trong trang cần chèn hình ảnh.</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2. Chọn Insert/Pictures để mở hộp thoại Insert Picture.</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3. Chọn tệp ảnh, nháy chuột chọn nút Insert. </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59E83DB6-7DE8-F9D1-D4CA-6C4EB7FE4554}"/>
              </a:ext>
            </a:extLst>
          </p:cNvPr>
          <p:cNvSpPr/>
          <p:nvPr/>
        </p:nvSpPr>
        <p:spPr>
          <a:xfrm>
            <a:off x="4419600" y="2462040"/>
            <a:ext cx="7315200" cy="34113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857BC9D-3482-5DE3-C8DC-CEBBF0BC1682}"/>
              </a:ext>
            </a:extLst>
          </p:cNvPr>
          <p:cNvSpPr txBox="1">
            <a:spLocks noChangeArrowheads="1"/>
          </p:cNvSpPr>
          <p:nvPr/>
        </p:nvSpPr>
        <p:spPr bwMode="auto">
          <a:xfrm>
            <a:off x="360784" y="1377618"/>
            <a:ext cx="10002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Ảnh minh hoạ.</a:t>
            </a:r>
          </a:p>
        </p:txBody>
      </p:sp>
    </p:spTree>
    <p:extLst>
      <p:ext uri="{BB962C8B-B14F-4D97-AF65-F5344CB8AC3E}">
        <p14:creationId xmlns:p14="http://schemas.microsoft.com/office/powerpoint/2010/main" val="11504165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12172</TotalTime>
  <Words>3875</Words>
  <Application>Microsoft Office PowerPoint</Application>
  <PresentationFormat>Widescreen</PresentationFormat>
  <Paragraphs>432</Paragraphs>
  <Slides>59</Slides>
  <Notes>31</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59</vt:i4>
      </vt:variant>
    </vt:vector>
  </HeadingPairs>
  <TitlesOfParts>
    <vt:vector size="77"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6_Default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675</cp:revision>
  <dcterms:created xsi:type="dcterms:W3CDTF">2018-08-20T15:06:27Z</dcterms:created>
  <dcterms:modified xsi:type="dcterms:W3CDTF">2024-08-15T03:05:58Z</dcterms:modified>
</cp:coreProperties>
</file>