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77"/>
  </p:notesMasterIdLst>
  <p:handoutMasterIdLst>
    <p:handoutMasterId r:id="rId78"/>
  </p:handoutMasterIdLst>
  <p:sldIdLst>
    <p:sldId id="359" r:id="rId12"/>
    <p:sldId id="286" r:id="rId13"/>
    <p:sldId id="3266" r:id="rId14"/>
    <p:sldId id="3241" r:id="rId15"/>
    <p:sldId id="3402" r:id="rId16"/>
    <p:sldId id="3367" r:id="rId17"/>
    <p:sldId id="3503" r:id="rId18"/>
    <p:sldId id="3504" r:id="rId19"/>
    <p:sldId id="3505" r:id="rId20"/>
    <p:sldId id="3506" r:id="rId21"/>
    <p:sldId id="3507" r:id="rId22"/>
    <p:sldId id="3508" r:id="rId23"/>
    <p:sldId id="3509" r:id="rId24"/>
    <p:sldId id="3510" r:id="rId25"/>
    <p:sldId id="3512" r:id="rId26"/>
    <p:sldId id="3511" r:id="rId27"/>
    <p:sldId id="3404" r:id="rId28"/>
    <p:sldId id="3267" r:id="rId29"/>
    <p:sldId id="3513" r:id="rId30"/>
    <p:sldId id="3467" r:id="rId31"/>
    <p:sldId id="3514" r:id="rId32"/>
    <p:sldId id="3515" r:id="rId33"/>
    <p:sldId id="3516" r:id="rId34"/>
    <p:sldId id="3484" r:id="rId35"/>
    <p:sldId id="3471" r:id="rId36"/>
    <p:sldId id="3517" r:id="rId37"/>
    <p:sldId id="3343" r:id="rId38"/>
    <p:sldId id="3481" r:id="rId39"/>
    <p:sldId id="3350" r:id="rId40"/>
    <p:sldId id="3354" r:id="rId41"/>
    <p:sldId id="3518" r:id="rId42"/>
    <p:sldId id="3519" r:id="rId43"/>
    <p:sldId id="3520" r:id="rId44"/>
    <p:sldId id="3246" r:id="rId45"/>
    <p:sldId id="3395" r:id="rId46"/>
    <p:sldId id="3485" r:id="rId47"/>
    <p:sldId id="3486" r:id="rId48"/>
    <p:sldId id="3487" r:id="rId49"/>
    <p:sldId id="3488" r:id="rId50"/>
    <p:sldId id="3489" r:id="rId51"/>
    <p:sldId id="3490" r:id="rId52"/>
    <p:sldId id="3491" r:id="rId53"/>
    <p:sldId id="3492" r:id="rId54"/>
    <p:sldId id="3494" r:id="rId55"/>
    <p:sldId id="3500" r:id="rId56"/>
    <p:sldId id="3493" r:id="rId57"/>
    <p:sldId id="3495" r:id="rId58"/>
    <p:sldId id="3496" r:id="rId59"/>
    <p:sldId id="3497" r:id="rId60"/>
    <p:sldId id="3498" r:id="rId61"/>
    <p:sldId id="3499" r:id="rId62"/>
    <p:sldId id="3501" r:id="rId63"/>
    <p:sldId id="3502" r:id="rId64"/>
    <p:sldId id="3524" r:id="rId65"/>
    <p:sldId id="3526" r:id="rId66"/>
    <p:sldId id="3408" r:id="rId67"/>
    <p:sldId id="3523" r:id="rId68"/>
    <p:sldId id="3527" r:id="rId69"/>
    <p:sldId id="3245" r:id="rId70"/>
    <p:sldId id="3521" r:id="rId71"/>
    <p:sldId id="3528" r:id="rId72"/>
    <p:sldId id="3477" r:id="rId73"/>
    <p:sldId id="3522" r:id="rId74"/>
    <p:sldId id="3335" r:id="rId75"/>
    <p:sldId id="550" r:id="rId76"/>
  </p:sldIdLst>
  <p:sldSz cx="12192000" cy="6858000"/>
  <p:notesSz cx="6858000" cy="9144000"/>
  <p:custDataLst>
    <p:tags r:id="rId7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0000"/>
    <a:srgbClr val="A1E705"/>
    <a:srgbClr val="FF9933"/>
    <a:srgbClr val="FF6699"/>
    <a:srgbClr val="FF7C80"/>
    <a:srgbClr val="6600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3610" autoAdjust="0"/>
  </p:normalViewPr>
  <p:slideViewPr>
    <p:cSldViewPr>
      <p:cViewPr varScale="1">
        <p:scale>
          <a:sx n="72" d="100"/>
          <a:sy n="72" d="100"/>
        </p:scale>
        <p:origin x="970" y="86"/>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94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922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16968"/>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752600" y="76200"/>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19,20 -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TRÌNH BÀY BẢNG TÍNH</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1" i="0" u="none" strike="noStrike" kern="1200" cap="none" spc="0" normalizeH="0" baseline="0" noProof="0" dirty="0">
              <a:ln>
                <a:noFill/>
              </a:ln>
              <a:solidFill>
                <a:srgbClr val="002060"/>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606800" y="635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luận</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nhóm</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dirty="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dirty="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dirty="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 name="Rectangle: Rounded Corners 5119">
            <a:extLst>
              <a:ext uri="{FF2B5EF4-FFF2-40B4-BE49-F238E27FC236}">
                <a16:creationId xmlns:a16="http://schemas.microsoft.com/office/drawing/2014/main" id="{313C9C1B-53C2-7B3C-FB76-EFE4158C5317}"/>
              </a:ext>
            </a:extLst>
          </p:cNvPr>
          <p:cNvSpPr/>
          <p:nvPr userDrawn="1"/>
        </p:nvSpPr>
        <p:spPr>
          <a:xfrm>
            <a:off x="1676400" y="85392"/>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TRÌNH BÀY BẢNG TÍNH</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489956" y="342686"/>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 id="2147484584" r:id="rId2"/>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jfif"/><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jfif"/><Relationship Id="rId7" Type="http://schemas.openxmlformats.org/officeDocument/2006/relationships/image" Target="../media/image44.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33.png"/><Relationship Id="rId10"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jfif"/><Relationship Id="rId7" Type="http://schemas.openxmlformats.org/officeDocument/2006/relationships/image" Target="../media/image44.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THXanh.xlsx"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57200" y="990600"/>
            <a:ext cx="11410950" cy="4135354"/>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H</a:t>
            </a:r>
            <a:r>
              <a:rPr lang="en-US"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S</a:t>
            </a:r>
            <a:r>
              <a:rPr lang="vi-VN"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 biết và thực hiện được một số chức năng định dạng dữ liệu số và trình bày bảng tính.</a:t>
            </a:r>
          </a:p>
          <a:p>
            <a:pPr lvl="0" algn="just" fontAlgn="base">
              <a:spcBef>
                <a:spcPts val="0"/>
              </a:spcBef>
              <a:spcAft>
                <a:spcPts val="0"/>
              </a:spcAft>
              <a:buClr>
                <a:srgbClr val="000000"/>
              </a:buClr>
              <a:buSzPts val="1200"/>
            </a:pPr>
            <a:r>
              <a:rPr lang="en-US"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Áp dụng được một số hàm tính toán dữ liệu như </a:t>
            </a:r>
            <a:r>
              <a:rPr lang="en-US"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MAX, MIN, SUM, AVERAGE, COUNT, ... </a:t>
            </a:r>
            <a:r>
              <a:rPr lang="vi-VN"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vào dự án Trường học </a:t>
            </a:r>
            <a:r>
              <a:rPr lang="vi-VN" sz="4400" u="none" strike="noStrike" dirty="0" smtClean="0">
                <a:solidFill>
                  <a:srgbClr val="000000"/>
                </a:solidFill>
                <a:effectLst/>
                <a:uFill>
                  <a:solidFill>
                    <a:srgbClr val="000000"/>
                  </a:solidFill>
                </a:uFill>
                <a:latin typeface="Times New Roman" panose="02020603050405020304" pitchFamily="18" charset="0"/>
                <a:ea typeface="Calibri" panose="020F0502020204030204" pitchFamily="34" charset="0"/>
              </a:rPr>
              <a:t>xanh</a:t>
            </a:r>
            <a:r>
              <a:rPr lang="en-US" sz="4400" u="none" strike="noStrike" dirty="0" smtClean="0">
                <a:solidFill>
                  <a:srgbClr val="000000"/>
                </a:solidFill>
                <a:effectLst/>
                <a:uFill>
                  <a:solidFill>
                    <a:srgbClr val="000000"/>
                  </a:solidFill>
                </a:uFill>
                <a:latin typeface="Times New Roman" panose="02020603050405020304" pitchFamily="18" charset="0"/>
                <a:ea typeface="Calibri" panose="020F0502020204030204" pitchFamily="34" charset="0"/>
              </a:rPr>
              <a:t>.</a:t>
            </a:r>
            <a:endParaRPr lang="vi-VN" sz="44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757DE-1259-0967-49C2-0E43BD5ADE87}"/>
              </a:ext>
            </a:extLst>
          </p:cNvPr>
          <p:cNvSpPr txBox="1">
            <a:spLocks noChangeArrowheads="1"/>
          </p:cNvSpPr>
          <p:nvPr/>
        </p:nvSpPr>
        <p:spPr bwMode="auto">
          <a:xfrm>
            <a:off x="228600" y="1384161"/>
            <a:ext cx="6781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 Định dạng dữ liệu kiểu phần trăm: </a:t>
            </a:r>
          </a:p>
        </p:txBody>
      </p:sp>
      <p:pic>
        <p:nvPicPr>
          <p:cNvPr id="4" name="Picture 3">
            <a:extLst>
              <a:ext uri="{FF2B5EF4-FFF2-40B4-BE49-F238E27FC236}">
                <a16:creationId xmlns:a16="http://schemas.microsoft.com/office/drawing/2014/main" id="{977596E3-67FA-7521-2445-B72C9525A505}"/>
              </a:ext>
            </a:extLst>
          </p:cNvPr>
          <p:cNvPicPr>
            <a:picLocks noChangeAspect="1"/>
          </p:cNvPicPr>
          <p:nvPr/>
        </p:nvPicPr>
        <p:blipFill>
          <a:blip r:embed="rId2"/>
          <a:stretch>
            <a:fillRect/>
          </a:stretch>
        </p:blipFill>
        <p:spPr>
          <a:xfrm>
            <a:off x="194388" y="1921882"/>
            <a:ext cx="11616611" cy="4936118"/>
          </a:xfrm>
          <a:prstGeom prst="rect">
            <a:avLst/>
          </a:prstGeom>
        </p:spPr>
      </p:pic>
    </p:spTree>
    <p:extLst>
      <p:ext uri="{BB962C8B-B14F-4D97-AF65-F5344CB8AC3E}">
        <p14:creationId xmlns:p14="http://schemas.microsoft.com/office/powerpoint/2010/main" val="3180608323"/>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33256"/>
            <a:ext cx="44196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724400" y="1830052"/>
            <a:ext cx="7239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Định dạng dữ liệu số</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577726391"/>
              </p:ext>
            </p:extLst>
          </p:nvPr>
        </p:nvGraphicFramePr>
        <p:xfrm>
          <a:off x="304800" y="2430492"/>
          <a:ext cx="11658600" cy="3142080"/>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795175101"/>
                    </a:ext>
                  </a:extLst>
                </a:gridCol>
                <a:gridCol w="92202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 bước định dạng dữ liệu số kiểu phần trăm?</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a:t>
                      </a:r>
                      <a:r>
                        <a:rPr lang="vi-VN" sz="3200" b="0">
                          <a:solidFill>
                            <a:schemeClr val="tx1"/>
                          </a:solidFill>
                          <a:latin typeface="Times New Roman" panose="02020603050405020304" pitchFamily="18" charset="0"/>
                          <a:cs typeface="Times New Roman" panose="02020603050405020304" pitchFamily="18" charset="0"/>
                        </a:rPr>
                        <a:t>ác bước định dạng dữ liệu số</a:t>
                      </a:r>
                      <a:r>
                        <a:rPr lang="en-US" sz="3200" b="0">
                          <a:solidFill>
                            <a:schemeClr val="tx1"/>
                          </a:solidFill>
                          <a:latin typeface="Times New Roman" panose="02020603050405020304" pitchFamily="18" charset="0"/>
                          <a:cs typeface="Times New Roman" panose="02020603050405020304" pitchFamily="18" charset="0"/>
                        </a:rPr>
                        <a:t> kiểu phần trăm:</a:t>
                      </a:r>
                    </a:p>
                    <a:p>
                      <a:pPr algn="just"/>
                      <a:r>
                        <a:rPr lang="en-US" sz="3200" b="0">
                          <a:solidFill>
                            <a:schemeClr val="tx1"/>
                          </a:solidFill>
                          <a:latin typeface="Times New Roman" panose="02020603050405020304" pitchFamily="18" charset="0"/>
                          <a:cs typeface="Times New Roman" panose="02020603050405020304" pitchFamily="18" charset="0"/>
                        </a:rPr>
                        <a:t>-B1. Đánh dấu vùng dữ liệu số cần định dạng.</a:t>
                      </a:r>
                    </a:p>
                    <a:p>
                      <a:pPr algn="just"/>
                      <a:r>
                        <a:rPr lang="en-US" sz="3200" b="0">
                          <a:solidFill>
                            <a:schemeClr val="tx1"/>
                          </a:solidFill>
                          <a:latin typeface="Times New Roman" panose="02020603050405020304" pitchFamily="18" charset="0"/>
                          <a:cs typeface="Times New Roman" panose="02020603050405020304" pitchFamily="18" charset="0"/>
                        </a:rPr>
                        <a:t>-B2. Nháy chuột vào mũi tên cạnh nhóm lệnh Number trong thẻ Home. Xuất hiện cửa sổ Format Cells.</a:t>
                      </a:r>
                    </a:p>
                    <a:p>
                      <a:pPr algn="just"/>
                      <a:r>
                        <a:rPr lang="en-US" sz="3200" b="0">
                          <a:solidFill>
                            <a:schemeClr val="tx1"/>
                          </a:solidFill>
                          <a:latin typeface="Times New Roman" panose="02020603050405020304" pitchFamily="18" charset="0"/>
                          <a:cs typeface="Times New Roman" panose="02020603050405020304" pitchFamily="18" charset="0"/>
                        </a:rPr>
                        <a:t>-B3. Trong thẻ Number, chọn Percentage.</a:t>
                      </a:r>
                    </a:p>
                    <a:p>
                      <a:pPr algn="just"/>
                      <a:r>
                        <a:rPr lang="en-US" sz="3200" b="0">
                          <a:solidFill>
                            <a:schemeClr val="tx1"/>
                          </a:solidFill>
                          <a:latin typeface="Times New Roman" panose="02020603050405020304" pitchFamily="18" charset="0"/>
                          <a:cs typeface="Times New Roman" panose="02020603050405020304" pitchFamily="18" charset="0"/>
                        </a:rPr>
                        <a:t>-B4. Chọn lệnh OK (Enter).</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2781300" y="2460446"/>
            <a:ext cx="9067800" cy="3112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ACF0560-DFF1-8BAA-C8C1-BF27C2A4E2A2}"/>
              </a:ext>
            </a:extLst>
          </p:cNvPr>
          <p:cNvSpPr txBox="1">
            <a:spLocks noChangeArrowheads="1"/>
          </p:cNvSpPr>
          <p:nvPr/>
        </p:nvSpPr>
        <p:spPr bwMode="auto">
          <a:xfrm>
            <a:off x="384535" y="1260157"/>
            <a:ext cx="69306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 Định dạng dữ liệu kiểu phần trăm: </a:t>
            </a:r>
          </a:p>
        </p:txBody>
      </p:sp>
    </p:spTree>
    <p:extLst>
      <p:ext uri="{BB962C8B-B14F-4D97-AF65-F5344CB8AC3E}">
        <p14:creationId xmlns:p14="http://schemas.microsoft.com/office/powerpoint/2010/main" val="8201696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1784672"/>
            <a:ext cx="11658600"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Chúng ta đã biết các phần mềm bảng tính cho phép nhập dữ liệu ngày tháng theo khuôn dạng: </a:t>
            </a:r>
            <a:r>
              <a:rPr lang="vi-VN" sz="3200" b="1">
                <a:solidFill>
                  <a:srgbClr val="002060"/>
                </a:solidFill>
                <a:latin typeface="Times New Roman" panose="02020603050405020304" pitchFamily="18" charset="0"/>
                <a:cs typeface="Times New Roman" panose="02020603050405020304" pitchFamily="18" charset="0"/>
              </a:rPr>
              <a:t>mm/dd/yyyy</a:t>
            </a:r>
            <a:r>
              <a:rPr lang="vi-VN" sz="3200">
                <a:solidFill>
                  <a:srgbClr val="000000"/>
                </a:solidFill>
                <a:latin typeface="Times New Roman" panose="020206030504050203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a:t>
            </a:r>
            <a:r>
              <a:rPr lang="vi-VN" sz="3200" b="1">
                <a:solidFill>
                  <a:srgbClr val="002060"/>
                </a:solidFill>
                <a:latin typeface="Times New Roman" panose="02020603050405020304" pitchFamily="18" charset="0"/>
                <a:cs typeface="Times New Roman" panose="02020603050405020304" pitchFamily="18" charset="0"/>
              </a:rPr>
              <a:t>mm/dd/yyyy</a:t>
            </a:r>
            <a:r>
              <a:rPr lang="vi-VN" sz="320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Muốn thay đổi lại cách thể hiện ngày tháng em thực hiện như sau: đánh dấu vùng dữ liệu; trong cửa sổ </a:t>
            </a:r>
            <a:r>
              <a:rPr lang="vi-VN" sz="3200" b="1">
                <a:solidFill>
                  <a:srgbClr val="002060"/>
                </a:solidFill>
                <a:latin typeface="Times New Roman" panose="02020603050405020304" pitchFamily="18" charset="0"/>
                <a:cs typeface="Times New Roman" panose="02020603050405020304" pitchFamily="18" charset="0"/>
              </a:rPr>
              <a:t>Format Cells </a:t>
            </a:r>
            <a:r>
              <a:rPr lang="vi-VN" sz="3200">
                <a:solidFill>
                  <a:srgbClr val="000000"/>
                </a:solidFill>
                <a:latin typeface="Times New Roman" panose="02020603050405020304" pitchFamily="18" charset="0"/>
                <a:cs typeface="Times New Roman" panose="02020603050405020304" pitchFamily="18" charset="0"/>
              </a:rPr>
              <a:t>em thực hiện các bước như Hình 9.5. </a:t>
            </a:r>
          </a:p>
          <a:p>
            <a:pPr lvl="0" algn="just" defTabSz="342900"/>
            <a:r>
              <a:rPr lang="vi-VN" sz="3200">
                <a:solidFill>
                  <a:srgbClr val="000000"/>
                </a:solidFill>
                <a:latin typeface="Times New Roman" panose="02020603050405020304" pitchFamily="18" charset="0"/>
                <a:cs typeface="Times New Roman" panose="02020603050405020304" pitchFamily="18" charset="0"/>
              </a:rPr>
              <a:t>Lưu ý: Việc chỉnh sửa chỉ thay đổi cách hiển thị, còn việc nhập dữ liệu vẫn cần tuân theo thứ tự mặc định của phần mềm.</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6400800" y="1253277"/>
            <a:ext cx="609600" cy="607595"/>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228600" y="1260157"/>
            <a:ext cx="66294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c</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Định dạng dữ liệu ngày tháng : </a:t>
            </a:r>
          </a:p>
        </p:txBody>
      </p:sp>
    </p:spTree>
    <p:extLst>
      <p:ext uri="{BB962C8B-B14F-4D97-AF65-F5344CB8AC3E}">
        <p14:creationId xmlns:p14="http://schemas.microsoft.com/office/powerpoint/2010/main" val="3507061844"/>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5EBD4-E124-6D2C-34BD-1EC206D71F92}"/>
              </a:ext>
            </a:extLst>
          </p:cNvPr>
          <p:cNvPicPr>
            <a:picLocks noChangeAspect="1"/>
          </p:cNvPicPr>
          <p:nvPr/>
        </p:nvPicPr>
        <p:blipFill>
          <a:blip r:embed="rId2"/>
          <a:stretch>
            <a:fillRect/>
          </a:stretch>
        </p:blipFill>
        <p:spPr>
          <a:xfrm>
            <a:off x="152400" y="152400"/>
            <a:ext cx="11808372" cy="6553200"/>
          </a:xfrm>
          <a:prstGeom prst="rect">
            <a:avLst/>
          </a:prstGeom>
        </p:spPr>
      </p:pic>
    </p:spTree>
    <p:extLst>
      <p:ext uri="{BB962C8B-B14F-4D97-AF65-F5344CB8AC3E}">
        <p14:creationId xmlns:p14="http://schemas.microsoft.com/office/powerpoint/2010/main" val="1569972449"/>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33256"/>
            <a:ext cx="44196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724400" y="1830052"/>
            <a:ext cx="7239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Định dạng dữ liệu số</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709445802"/>
              </p:ext>
            </p:extLst>
          </p:nvPr>
        </p:nvGraphicFramePr>
        <p:xfrm>
          <a:off x="304800" y="2430492"/>
          <a:ext cx="11658600" cy="3629760"/>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795175101"/>
                    </a:ext>
                  </a:extLst>
                </a:gridCol>
                <a:gridCol w="92202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 bước định dạng dữ liệu số kiểu ngày tháng?</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a:t>
                      </a:r>
                      <a:r>
                        <a:rPr lang="vi-VN" sz="3200" b="0">
                          <a:solidFill>
                            <a:schemeClr val="tx1"/>
                          </a:solidFill>
                          <a:latin typeface="Times New Roman" panose="02020603050405020304" pitchFamily="18" charset="0"/>
                          <a:cs typeface="Times New Roman" panose="02020603050405020304" pitchFamily="18" charset="0"/>
                        </a:rPr>
                        <a:t>ác bước định dạng dữ liệu số</a:t>
                      </a:r>
                      <a:r>
                        <a:rPr lang="en-US" sz="3200" b="0">
                          <a:solidFill>
                            <a:schemeClr val="tx1"/>
                          </a:solidFill>
                          <a:latin typeface="Times New Roman" panose="02020603050405020304" pitchFamily="18" charset="0"/>
                          <a:cs typeface="Times New Roman" panose="02020603050405020304" pitchFamily="18" charset="0"/>
                        </a:rPr>
                        <a:t> kiểu ngày tháng:</a:t>
                      </a:r>
                    </a:p>
                    <a:p>
                      <a:pPr algn="just"/>
                      <a:r>
                        <a:rPr lang="en-US" sz="3200" b="0">
                          <a:solidFill>
                            <a:schemeClr val="tx1"/>
                          </a:solidFill>
                          <a:latin typeface="Times New Roman" panose="02020603050405020304" pitchFamily="18" charset="0"/>
                          <a:cs typeface="Times New Roman" panose="02020603050405020304" pitchFamily="18" charset="0"/>
                        </a:rPr>
                        <a:t>-B1. Đánh dấu vùng dữ liệu số cần định dạng.</a:t>
                      </a:r>
                    </a:p>
                    <a:p>
                      <a:pPr algn="just"/>
                      <a:r>
                        <a:rPr lang="en-US" sz="3200" b="0">
                          <a:solidFill>
                            <a:schemeClr val="tx1"/>
                          </a:solidFill>
                          <a:latin typeface="Times New Roman" panose="02020603050405020304" pitchFamily="18" charset="0"/>
                          <a:cs typeface="Times New Roman" panose="02020603050405020304" pitchFamily="18" charset="0"/>
                        </a:rPr>
                        <a:t>-B2. Nháy chuột vào mũi tên cạnh nhóm lệnh Number trong thẻ Home. Xuất hiện cửa sổ </a:t>
                      </a:r>
                      <a:r>
                        <a:rPr lang="en-US" sz="3200" b="1">
                          <a:solidFill>
                            <a:srgbClr val="002060"/>
                          </a:solidFill>
                          <a:latin typeface="Times New Roman" panose="02020603050405020304" pitchFamily="18" charset="0"/>
                          <a:cs typeface="Times New Roman" panose="02020603050405020304" pitchFamily="18" charset="0"/>
                        </a:rPr>
                        <a:t>Format Cells</a:t>
                      </a:r>
                      <a:r>
                        <a:rPr lang="en-US" sz="3200" b="0">
                          <a:solidFill>
                            <a:schemeClr val="tx1"/>
                          </a:solidFill>
                          <a:latin typeface="Times New Roman" panose="02020603050405020304" pitchFamily="18" charset="0"/>
                          <a:cs typeface="Times New Roman" panose="02020603050405020304" pitchFamily="18" charset="0"/>
                        </a:rPr>
                        <a:t>.</a:t>
                      </a:r>
                    </a:p>
                    <a:p>
                      <a:pPr algn="just"/>
                      <a:r>
                        <a:rPr lang="en-US" sz="3200" b="0">
                          <a:solidFill>
                            <a:schemeClr val="tx1"/>
                          </a:solidFill>
                          <a:latin typeface="Times New Roman" panose="02020603050405020304" pitchFamily="18" charset="0"/>
                          <a:cs typeface="Times New Roman" panose="02020603050405020304" pitchFamily="18" charset="0"/>
                        </a:rPr>
                        <a:t>-B3. Trong thẻ </a:t>
                      </a:r>
                      <a:r>
                        <a:rPr lang="en-US" sz="3200" b="1">
                          <a:solidFill>
                            <a:srgbClr val="002060"/>
                          </a:solidFill>
                          <a:latin typeface="Times New Roman" panose="02020603050405020304" pitchFamily="18" charset="0"/>
                          <a:cs typeface="Times New Roman" panose="02020603050405020304" pitchFamily="18" charset="0"/>
                        </a:rPr>
                        <a:t>Number</a:t>
                      </a:r>
                      <a:r>
                        <a:rPr lang="en-US" sz="3200" b="0">
                          <a:solidFill>
                            <a:schemeClr val="tx1"/>
                          </a:solidFill>
                          <a:latin typeface="Times New Roman" panose="02020603050405020304" pitchFamily="18" charset="0"/>
                          <a:cs typeface="Times New Roman" panose="02020603050405020304" pitchFamily="18" charset="0"/>
                        </a:rPr>
                        <a:t>, chọn </a:t>
                      </a:r>
                      <a:r>
                        <a:rPr lang="en-US" sz="3200" b="1">
                          <a:solidFill>
                            <a:srgbClr val="002060"/>
                          </a:solidFill>
                          <a:latin typeface="Times New Roman" panose="02020603050405020304" pitchFamily="18" charset="0"/>
                          <a:cs typeface="Times New Roman" panose="02020603050405020304" pitchFamily="18" charset="0"/>
                        </a:rPr>
                        <a:t>Date</a:t>
                      </a:r>
                      <a:r>
                        <a:rPr lang="en-US" sz="3200" b="0">
                          <a:solidFill>
                            <a:schemeClr val="tx1"/>
                          </a:solidFill>
                          <a:latin typeface="Times New Roman" panose="02020603050405020304" pitchFamily="18" charset="0"/>
                          <a:cs typeface="Times New Roman" panose="02020603050405020304" pitchFamily="18" charset="0"/>
                        </a:rPr>
                        <a:t>. Chọn Vietnamese trong danh sách. Chọn kiểu ngày/tháng/năm.</a:t>
                      </a:r>
                    </a:p>
                    <a:p>
                      <a:pPr algn="just"/>
                      <a:r>
                        <a:rPr lang="en-US" sz="3200" b="0">
                          <a:solidFill>
                            <a:schemeClr val="tx1"/>
                          </a:solidFill>
                          <a:latin typeface="Times New Roman" panose="02020603050405020304" pitchFamily="18" charset="0"/>
                          <a:cs typeface="Times New Roman" panose="02020603050405020304" pitchFamily="18" charset="0"/>
                        </a:rPr>
                        <a:t>-B4. Chọn lệnh OK (Enter).</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2819400" y="2514600"/>
            <a:ext cx="9067800" cy="3445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ACF0560-DFF1-8BAA-C8C1-BF27C2A4E2A2}"/>
              </a:ext>
            </a:extLst>
          </p:cNvPr>
          <p:cNvSpPr txBox="1">
            <a:spLocks noChangeArrowheads="1"/>
          </p:cNvSpPr>
          <p:nvPr/>
        </p:nvSpPr>
        <p:spPr bwMode="auto">
          <a:xfrm>
            <a:off x="384535" y="1260157"/>
            <a:ext cx="69306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 Định dạng dữ liệu ngày tháng : </a:t>
            </a:r>
          </a:p>
        </p:txBody>
      </p:sp>
    </p:spTree>
    <p:extLst>
      <p:ext uri="{BB962C8B-B14F-4D97-AF65-F5344CB8AC3E}">
        <p14:creationId xmlns:p14="http://schemas.microsoft.com/office/powerpoint/2010/main" val="4945098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33256"/>
            <a:ext cx="44196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724400" y="1830052"/>
            <a:ext cx="7239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Định dạng dữ liệu số</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941779662"/>
              </p:ext>
            </p:extLst>
          </p:nvPr>
        </p:nvGraphicFramePr>
        <p:xfrm>
          <a:off x="304800" y="2430492"/>
          <a:ext cx="11658600" cy="3142080"/>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795175101"/>
                    </a:ext>
                  </a:extLst>
                </a:gridCol>
                <a:gridCol w="92202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định dạng dữ liệu số?</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Đ</a:t>
                      </a:r>
                      <a:r>
                        <a:rPr lang="vi-VN" sz="3200" b="0">
                          <a:solidFill>
                            <a:schemeClr val="tx1"/>
                          </a:solidFill>
                          <a:latin typeface="Times New Roman" panose="02020603050405020304" pitchFamily="18" charset="0"/>
                          <a:cs typeface="Times New Roman" panose="02020603050405020304" pitchFamily="18" charset="0"/>
                        </a:rPr>
                        <a:t>ịnh dạng dữ liệu số</a:t>
                      </a:r>
                      <a:r>
                        <a:rPr lang="en-US" sz="3200" b="0">
                          <a:solidFill>
                            <a:schemeClr val="tx1"/>
                          </a:solidFill>
                          <a:latin typeface="Times New Roman" panose="02020603050405020304" pitchFamily="18" charset="0"/>
                          <a:cs typeface="Times New Roman" panose="02020603050405020304" pitchFamily="18" charset="0"/>
                        </a:rPr>
                        <a:t>:</a:t>
                      </a:r>
                    </a:p>
                    <a:p>
                      <a:pPr algn="just"/>
                      <a:r>
                        <a:rPr lang="en-US" sz="3200" b="0">
                          <a:solidFill>
                            <a:schemeClr val="tx1"/>
                          </a:solidFill>
                          <a:latin typeface="Times New Roman" panose="02020603050405020304" pitchFamily="18" charset="0"/>
                          <a:cs typeface="Times New Roman" panose="02020603050405020304" pitchFamily="18" charset="0"/>
                        </a:rPr>
                        <a:t>-Có thể định dạng dữ liệu số theo các kiểu khác nhau như xác định số chữ số thập phân, phân tách hàng nghìn, hàng triệu, ... Có thể định dạng số theo kiểu phần trăm và định dạng dữ liệu ngày tháng của Việt Nam (dd/mm/yyyy).</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2793124" y="2505995"/>
            <a:ext cx="9067800" cy="3066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ACF0560-DFF1-8BAA-C8C1-BF27C2A4E2A2}"/>
              </a:ext>
            </a:extLst>
          </p:cNvPr>
          <p:cNvSpPr txBox="1">
            <a:spLocks noChangeArrowheads="1"/>
          </p:cNvSpPr>
          <p:nvPr/>
        </p:nvSpPr>
        <p:spPr bwMode="auto">
          <a:xfrm>
            <a:off x="384535" y="1260157"/>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Định dạng dữ liệu số:</a:t>
            </a:r>
          </a:p>
        </p:txBody>
      </p:sp>
    </p:spTree>
    <p:extLst>
      <p:ext uri="{BB962C8B-B14F-4D97-AF65-F5344CB8AC3E}">
        <p14:creationId xmlns:p14="http://schemas.microsoft.com/office/powerpoint/2010/main" val="13157970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40419-4A03-EB73-BA0F-9036F7F12BA1}"/>
              </a:ext>
            </a:extLst>
          </p:cNvPr>
          <p:cNvPicPr>
            <a:picLocks noChangeAspect="1"/>
          </p:cNvPicPr>
          <p:nvPr/>
        </p:nvPicPr>
        <p:blipFill>
          <a:blip r:embed="rId2"/>
          <a:stretch>
            <a:fillRect/>
          </a:stretch>
        </p:blipFill>
        <p:spPr>
          <a:xfrm>
            <a:off x="384535" y="3439510"/>
            <a:ext cx="11350265" cy="3266090"/>
          </a:xfrm>
          <a:prstGeom prst="rect">
            <a:avLst/>
          </a:prstGeom>
        </p:spPr>
      </p:pic>
      <p:sp>
        <p:nvSpPr>
          <p:cNvPr id="3" name="TextBox 2">
            <a:extLst>
              <a:ext uri="{FF2B5EF4-FFF2-40B4-BE49-F238E27FC236}">
                <a16:creationId xmlns:a16="http://schemas.microsoft.com/office/drawing/2014/main" id="{B2C9A11F-16EF-FCF0-A25E-1A531534A3C5}"/>
              </a:ext>
            </a:extLst>
          </p:cNvPr>
          <p:cNvSpPr txBox="1">
            <a:spLocks noChangeArrowheads="1"/>
          </p:cNvSpPr>
          <p:nvPr/>
        </p:nvSpPr>
        <p:spPr bwMode="auto">
          <a:xfrm>
            <a:off x="384535" y="1260157"/>
            <a:ext cx="69306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 Định dạng dữ liệu ngày tháng : </a:t>
            </a:r>
          </a:p>
        </p:txBody>
      </p:sp>
      <p:sp>
        <p:nvSpPr>
          <p:cNvPr id="4" name="TextBox 11">
            <a:extLst>
              <a:ext uri="{FF2B5EF4-FFF2-40B4-BE49-F238E27FC236}">
                <a16:creationId xmlns:a16="http://schemas.microsoft.com/office/drawing/2014/main" id="{9D30F62E-52DC-7FD7-2340-F67CAABE0D4B}"/>
              </a:ext>
            </a:extLst>
          </p:cNvPr>
          <p:cNvSpPr txBox="1">
            <a:spLocks noChangeArrowheads="1"/>
          </p:cNvSpPr>
          <p:nvPr/>
        </p:nvSpPr>
        <p:spPr bwMode="auto">
          <a:xfrm>
            <a:off x="228600" y="1784672"/>
            <a:ext cx="11658600"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Lưu ý: Dữ liệu kiểu ngày tháng có thể thực hiện các phép cộng với số nguyên (mỗi số nguyên được tính là một ngày) và phép trừ hai dữ liệu ngày tháng.</a:t>
            </a:r>
          </a:p>
        </p:txBody>
      </p:sp>
    </p:spTree>
    <p:extLst>
      <p:ext uri="{BB962C8B-B14F-4D97-AF65-F5344CB8AC3E}">
        <p14:creationId xmlns:p14="http://schemas.microsoft.com/office/powerpoint/2010/main" val="2452303339"/>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352800" y="2438401"/>
            <a:ext cx="4800600" cy="692468"/>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Trình bày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834922624"/>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1820681"/>
            <a:ext cx="4648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76800" y="1817477"/>
            <a:ext cx="71628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Tìm hiểu một số lệnh trình bày bảng tính</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1296960"/>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Trình bày bảng tính</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956976479"/>
              </p:ext>
            </p:extLst>
          </p:nvPr>
        </p:nvGraphicFramePr>
        <p:xfrm>
          <a:off x="228600" y="2439960"/>
          <a:ext cx="11811000" cy="418944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795175101"/>
                    </a:ext>
                  </a:extLst>
                </a:gridCol>
                <a:gridCol w="71628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Theo em việc định dạng dữ liệu và trình bày bảng tính có khác nhau không?</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-V</a:t>
                      </a:r>
                      <a:r>
                        <a:rPr lang="vi-VN" sz="3200" b="0">
                          <a:solidFill>
                            <a:schemeClr val="tx1"/>
                          </a:solidFill>
                          <a:latin typeface="Times New Roman" panose="02020603050405020304" pitchFamily="18" charset="0"/>
                          <a:cs typeface="Times New Roman" panose="02020603050405020304" pitchFamily="18" charset="0"/>
                        </a:rPr>
                        <a:t>iệc định dạng dữ liệu và trình bày bảng tính có khác nhau.</a:t>
                      </a:r>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Việc định dạng làm cho bảng tính gọn gàng, dễ hiểu và bắt mắt hơn. </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 lệnh trình bày bảng tính hay định dạng dữ liệu có làm thay đổi dữ liệu trên bảng tính không?</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 lệnh trình bày bảng tính hay định dạng dữ liệu không làm thay đổi dữ liệu trên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97059"/>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4908332" y="2507760"/>
            <a:ext cx="7055068" cy="1988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FD323DF-90E8-228A-1B01-2E5673A1A3DC}"/>
              </a:ext>
            </a:extLst>
          </p:cNvPr>
          <p:cNvSpPr/>
          <p:nvPr/>
        </p:nvSpPr>
        <p:spPr>
          <a:xfrm>
            <a:off x="4953000" y="4565160"/>
            <a:ext cx="7055068" cy="1988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02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510041"/>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19600" y="506837"/>
            <a:ext cx="7620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Các lệnh chèn, xoá, ẩn, hiện hàng và cột</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13680"/>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Trình bày bảng tính</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1212434602"/>
              </p:ext>
            </p:extLst>
          </p:nvPr>
        </p:nvGraphicFramePr>
        <p:xfrm>
          <a:off x="228600" y="1129320"/>
          <a:ext cx="11811000" cy="5652480"/>
        </p:xfrm>
        <a:graphic>
          <a:graphicData uri="http://schemas.openxmlformats.org/drawingml/2006/table">
            <a:tbl>
              <a:tblPr firstRow="1" bandRow="1">
                <a:tableStyleId>{F5AB1C69-6EDB-4FF4-983F-18BD219EF322}</a:tableStyleId>
              </a:tblPr>
              <a:tblGrid>
                <a:gridCol w="2514600">
                  <a:extLst>
                    <a:ext uri="{9D8B030D-6E8A-4147-A177-3AD203B41FA5}">
                      <a16:colId xmlns:a16="http://schemas.microsoft.com/office/drawing/2014/main" val="795175101"/>
                    </a:ext>
                  </a:extLst>
                </a:gridCol>
                <a:gridCol w="92964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a:t>
                      </a:r>
                      <a:r>
                        <a:rPr lang="vi-VN" sz="3200" b="0">
                          <a:solidFill>
                            <a:schemeClr val="tx1"/>
                          </a:solidFill>
                          <a:latin typeface="Times New Roman" panose="02020603050405020304" pitchFamily="18" charset="0"/>
                          <a:cs typeface="Times New Roman" panose="02020603050405020304" pitchFamily="18" charset="0"/>
                        </a:rPr>
                        <a:t>m </a:t>
                      </a:r>
                      <a:r>
                        <a:rPr lang="en-US" sz="3200" b="0">
                          <a:solidFill>
                            <a:schemeClr val="tx1"/>
                          </a:solidFill>
                          <a:latin typeface="Times New Roman" panose="02020603050405020304" pitchFamily="18" charset="0"/>
                          <a:cs typeface="Times New Roman" panose="02020603050405020304" pitchFamily="18" charset="0"/>
                        </a:rPr>
                        <a:t>hãy trình bày cách xoá hàng (cột) trong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XOÁ hàng, cột: </a:t>
                      </a:r>
                    </a:p>
                    <a:p>
                      <a:pPr algn="just"/>
                      <a:r>
                        <a:rPr lang="en-US" sz="3200" b="0">
                          <a:solidFill>
                            <a:schemeClr val="tx1"/>
                          </a:solidFill>
                          <a:latin typeface="Times New Roman" panose="02020603050405020304" pitchFamily="18" charset="0"/>
                          <a:cs typeface="Times New Roman" panose="02020603050405020304" pitchFamily="18" charset="0"/>
                        </a:rPr>
                        <a:t>-B1. Nháy chuột vào tên của cột hoặc hàng để chọn cột hoặc hàng muốn xoá. </a:t>
                      </a:r>
                    </a:p>
                    <a:p>
                      <a:pPr algn="just"/>
                      <a:r>
                        <a:rPr lang="en-US" sz="3200" b="0">
                          <a:solidFill>
                            <a:schemeClr val="tx1"/>
                          </a:solidFill>
                          <a:latin typeface="Times New Roman" panose="02020603050405020304" pitchFamily="18" charset="0"/>
                          <a:cs typeface="Times New Roman" panose="02020603050405020304" pitchFamily="18" charset="0"/>
                        </a:rPr>
                        <a:t>-B2. Nháy nút phải chuột vào chỗ chọn, chọn Delete. Có thể chọn nhiều hàng (cột) để xoá đồng thời.</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a:t>
                      </a:r>
                      <a:r>
                        <a:rPr lang="vi-VN" sz="3200" b="0">
                          <a:solidFill>
                            <a:schemeClr val="tx1"/>
                          </a:solidFill>
                          <a:latin typeface="Times New Roman" panose="02020603050405020304" pitchFamily="18" charset="0"/>
                          <a:cs typeface="Times New Roman" panose="02020603050405020304" pitchFamily="18" charset="0"/>
                        </a:rPr>
                        <a:t>m </a:t>
                      </a:r>
                      <a:r>
                        <a:rPr lang="en-US" sz="3200" b="0">
                          <a:solidFill>
                            <a:schemeClr val="tx1"/>
                          </a:solidFill>
                          <a:latin typeface="Times New Roman" panose="02020603050405020304" pitchFamily="18" charset="0"/>
                          <a:cs typeface="Times New Roman" panose="02020603050405020304" pitchFamily="18" charset="0"/>
                        </a:rPr>
                        <a:t>hãy trình bày cách CHÈN thêm một hàng, cột mới trong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CHÈN thêm một hàng, cột mới:</a:t>
                      </a:r>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-B1. </a:t>
                      </a:r>
                      <a:r>
                        <a:rPr lang="vi-VN" sz="3200" b="0">
                          <a:solidFill>
                            <a:schemeClr val="tx1"/>
                          </a:solidFill>
                          <a:latin typeface="Times New Roman" panose="02020603050405020304" pitchFamily="18" charset="0"/>
                          <a:cs typeface="Times New Roman" panose="02020603050405020304" pitchFamily="18" charset="0"/>
                        </a:rPr>
                        <a:t>Chọn hàng (dưới hàng muốn chèn) hoặc cột (bên phải cột muốn chèn).</a:t>
                      </a:r>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000" b="0">
                          <a:solidFill>
                            <a:schemeClr val="tx1"/>
                          </a:solidFill>
                          <a:latin typeface="Times New Roman" panose="02020603050405020304" pitchFamily="18" charset="0"/>
                          <a:cs typeface="Times New Roman" panose="02020603050405020304" pitchFamily="18" charset="0"/>
                        </a:rPr>
                        <a:t>-B2. </a:t>
                      </a:r>
                      <a:r>
                        <a:rPr lang="vi-VN" sz="3000" b="0">
                          <a:solidFill>
                            <a:schemeClr val="tx1"/>
                          </a:solidFill>
                          <a:latin typeface="Times New Roman" panose="02020603050405020304" pitchFamily="18" charset="0"/>
                          <a:cs typeface="Times New Roman" panose="02020603050405020304" pitchFamily="18" charset="0"/>
                        </a:rPr>
                        <a:t>Nháy nút phải chuột vào chỗ chọn, chọn lệnh Insert.</a:t>
                      </a:r>
                    </a:p>
                    <a:p>
                      <a:pPr algn="just"/>
                      <a:r>
                        <a:rPr lang="vi-VN" sz="3200" b="0">
                          <a:solidFill>
                            <a:schemeClr val="tx1"/>
                          </a:solidFill>
                          <a:latin typeface="Times New Roman" panose="02020603050405020304" pitchFamily="18" charset="0"/>
                          <a:cs typeface="Times New Roman" panose="02020603050405020304" pitchFamily="18" charset="0"/>
                        </a:rPr>
                        <a:t>+Hàng mới sẽ được chèn vào bên trên hàng em chọn</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vi-VN" sz="3200" b="0">
                          <a:solidFill>
                            <a:schemeClr val="tx1"/>
                          </a:solidFill>
                          <a:latin typeface="Times New Roman" panose="02020603050405020304" pitchFamily="18" charset="0"/>
                          <a:cs typeface="Times New Roman" panose="02020603050405020304" pitchFamily="18" charset="0"/>
                        </a:rPr>
                        <a:t>+Cột mới sẽ được chèn vào bên trái cột em chọn. </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97059"/>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2868010" y="1150340"/>
            <a:ext cx="9095390" cy="25035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FD323DF-90E8-228A-1B01-2E5673A1A3DC}"/>
              </a:ext>
            </a:extLst>
          </p:cNvPr>
          <p:cNvSpPr/>
          <p:nvPr/>
        </p:nvSpPr>
        <p:spPr>
          <a:xfrm>
            <a:off x="2857500" y="3730130"/>
            <a:ext cx="9105900" cy="29754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67454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056065" y="1905000"/>
            <a:ext cx="9602535"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Định dạng dữ liệu số</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466717" y="20120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84664" y="2703612"/>
            <a:ext cx="9422955" cy="649188"/>
          </a:xfrm>
          <a:prstGeom prst="roundRect">
            <a:avLst>
              <a:gd name="adj" fmla="val 50000"/>
            </a:avLst>
          </a:prstGeom>
          <a:solidFill>
            <a:schemeClr val="accent5">
              <a:lumMod val="75000"/>
            </a:schemeClr>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effectLst/>
                <a:latin typeface="Times New Roman" panose="02020603050405020304" pitchFamily="18" charset="0"/>
                <a:ea typeface="Calibri" panose="020F0502020204030204" pitchFamily="34" charset="0"/>
              </a:rPr>
              <a:t>Trình bày bảng tính</a:t>
            </a:r>
            <a:endParaRPr lang="en-US" altLang="en-US" sz="30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703581" y="277373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274537" y="3450316"/>
            <a:ext cx="9433082" cy="692468"/>
          </a:xfrm>
          <a:prstGeom prst="roundRect">
            <a:avLst>
              <a:gd name="adj" fmla="val 50000"/>
            </a:avLst>
          </a:prstGeom>
          <a:solidFill>
            <a:srgbClr val="00B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dirty="0" err="1">
                <a:solidFill>
                  <a:srgbClr val="FFFF00"/>
                </a:solidFill>
                <a:effectLst/>
                <a:latin typeface="Times New Roman" panose="02020603050405020304" pitchFamily="18" charset="0"/>
                <a:ea typeface="Calibri" panose="020F0502020204030204" pitchFamily="34" charset="0"/>
              </a:rPr>
              <a:t>Tính</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chất</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của</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các</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hàm</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trên</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bảng</a:t>
            </a:r>
            <a:r>
              <a:rPr lang="en-US" sz="3200" b="1" dirty="0">
                <a:solidFill>
                  <a:srgbClr val="FFFF00"/>
                </a:solidFill>
                <a:effectLst/>
                <a:latin typeface="Times New Roman" panose="02020603050405020304" pitchFamily="18" charset="0"/>
                <a:ea typeface="Calibri" panose="020F0502020204030204" pitchFamily="34" charset="0"/>
              </a:rPr>
              <a:t> </a:t>
            </a:r>
            <a:r>
              <a:rPr lang="en-US" sz="3200" b="1" dirty="0" err="1">
                <a:solidFill>
                  <a:srgbClr val="FFFF00"/>
                </a:solidFill>
                <a:effectLst/>
                <a:latin typeface="Times New Roman" panose="02020603050405020304" pitchFamily="18" charset="0"/>
                <a:ea typeface="Calibri" panose="020F0502020204030204" pitchFamily="34" charset="0"/>
              </a:rPr>
              <a:t>tính</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685188" y="3557393"/>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
        <p:nvSpPr>
          <p:cNvPr id="4" name="AutoShape 4">
            <a:extLst>
              <a:ext uri="{FF2B5EF4-FFF2-40B4-BE49-F238E27FC236}">
                <a16:creationId xmlns:a16="http://schemas.microsoft.com/office/drawing/2014/main" id="{ED8FC94A-D719-0886-8FD7-F3A194CEBB95}"/>
              </a:ext>
            </a:extLst>
          </p:cNvPr>
          <p:cNvSpPr>
            <a:spLocks noChangeArrowheads="1"/>
          </p:cNvSpPr>
          <p:nvPr/>
        </p:nvSpPr>
        <p:spPr bwMode="gray">
          <a:xfrm>
            <a:off x="2105083" y="4255596"/>
            <a:ext cx="9602536" cy="649188"/>
          </a:xfrm>
          <a:prstGeom prst="roundRect">
            <a:avLst>
              <a:gd name="adj" fmla="val 50000"/>
            </a:avLst>
          </a:prstGeom>
          <a:solidFill>
            <a:schemeClr val="accent6">
              <a:lumMod val="60000"/>
              <a:lumOff val="40000"/>
            </a:schemeClr>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solidFill>
                  <a:srgbClr val="FFFF00"/>
                </a:solidFill>
                <a:effectLst/>
                <a:latin typeface="Times New Roman" panose="02020603050405020304" pitchFamily="18" charset="0"/>
                <a:ea typeface="Calibri" panose="020F0502020204030204" pitchFamily="34" charset="0"/>
              </a:rPr>
              <a:t>Thực hành: Hoàn thiện dữ liệu dự án trường học xanh</a:t>
            </a:r>
            <a:endParaRPr lang="en-US" altLang="en-US" sz="3000">
              <a:solidFill>
                <a:srgbClr val="FFFF0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810278F-C197-24CB-5346-E58C8765B1FA}"/>
              </a:ext>
            </a:extLst>
          </p:cNvPr>
          <p:cNvSpPr/>
          <p:nvPr/>
        </p:nvSpPr>
        <p:spPr>
          <a:xfrm>
            <a:off x="1524000" y="4325719"/>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4</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84535" y="2109228"/>
            <a:ext cx="11398048"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Trong khi làm việc, một số hàng hoặc cột của bảng</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tính có thể ẩn đi với mục đích làm gọn bảng tính, dễ quan sát. Khi cần em có thể hiển thị lại các hàng, cột đã ẩn bất cứ lúc nào. </a:t>
            </a:r>
            <a:r>
              <a:rPr lang="en-US" sz="3200">
                <a:solidFill>
                  <a:srgbClr val="000000"/>
                </a:solidFill>
                <a:latin typeface="Times New Roman" panose="02020603050405020304" pitchFamily="18" charset="0"/>
                <a:cs typeface="Times New Roman" panose="02020603050405020304" pitchFamily="18" charset="0"/>
              </a:rPr>
              <a:t> </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38800" y="1443356"/>
            <a:ext cx="722668" cy="720291"/>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1295400"/>
            <a:ext cx="78450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Trình bày bảng tính</a:t>
            </a:r>
          </a:p>
        </p:txBody>
      </p:sp>
      <p:pic>
        <p:nvPicPr>
          <p:cNvPr id="6" name="Picture 5">
            <a:extLst>
              <a:ext uri="{FF2B5EF4-FFF2-40B4-BE49-F238E27FC236}">
                <a16:creationId xmlns:a16="http://schemas.microsoft.com/office/drawing/2014/main" id="{B201BC4D-BF14-8A32-2E6D-57E9072909F4}"/>
              </a:ext>
            </a:extLst>
          </p:cNvPr>
          <p:cNvPicPr>
            <a:picLocks noChangeAspect="1"/>
          </p:cNvPicPr>
          <p:nvPr/>
        </p:nvPicPr>
        <p:blipFill>
          <a:blip r:embed="rId3"/>
          <a:stretch>
            <a:fillRect/>
          </a:stretch>
        </p:blipFill>
        <p:spPr>
          <a:xfrm>
            <a:off x="384535" y="3773348"/>
            <a:ext cx="11390369" cy="2932252"/>
          </a:xfrm>
          <a:prstGeom prst="rect">
            <a:avLst/>
          </a:prstGeom>
        </p:spPr>
      </p:pic>
    </p:spTree>
    <p:extLst>
      <p:ext uri="{BB962C8B-B14F-4D97-AF65-F5344CB8AC3E}">
        <p14:creationId xmlns:p14="http://schemas.microsoft.com/office/powerpoint/2010/main" val="3242523565"/>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1333001"/>
            <a:ext cx="4648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76800" y="1329797"/>
            <a:ext cx="71628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Các lệnh chèn, xoá, ẩn, hiện hàng và cột</a:t>
            </a: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228600"/>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Trình bày bảng tính</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4272465150"/>
              </p:ext>
            </p:extLst>
          </p:nvPr>
        </p:nvGraphicFramePr>
        <p:xfrm>
          <a:off x="228600" y="1952280"/>
          <a:ext cx="11811000" cy="467712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795175101"/>
                    </a:ext>
                  </a:extLst>
                </a:gridCol>
                <a:gridCol w="71628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trình bày cách </a:t>
                      </a:r>
                      <a:r>
                        <a:rPr lang="en-US" sz="3200" b="0">
                          <a:solidFill>
                            <a:schemeClr val="tx1"/>
                          </a:solidFill>
                          <a:latin typeface="Times New Roman" panose="02020603050405020304" pitchFamily="18" charset="0"/>
                          <a:cs typeface="Times New Roman" panose="02020603050405020304" pitchFamily="18" charset="0"/>
                        </a:rPr>
                        <a:t>l</a:t>
                      </a:r>
                      <a:r>
                        <a:rPr lang="vi-VN" sz="3200" b="0">
                          <a:solidFill>
                            <a:schemeClr val="tx1"/>
                          </a:solidFill>
                          <a:latin typeface="Times New Roman" panose="02020603050405020304" pitchFamily="18" charset="0"/>
                          <a:cs typeface="Times New Roman" panose="02020603050405020304" pitchFamily="18" charset="0"/>
                        </a:rPr>
                        <a:t>àm ẩn hàng (cột) trong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Làm ẩn hàng (cột) trong bảng tính:</a:t>
                      </a:r>
                    </a:p>
                    <a:p>
                      <a:pPr algn="just"/>
                      <a:r>
                        <a:rPr lang="en-US" sz="3200" b="0">
                          <a:solidFill>
                            <a:schemeClr val="tx1"/>
                          </a:solidFill>
                          <a:latin typeface="Times New Roman" panose="02020603050405020304" pitchFamily="18" charset="0"/>
                          <a:cs typeface="Times New Roman" panose="02020603050405020304" pitchFamily="18" charset="0"/>
                        </a:rPr>
                        <a:t>-B1. Chọn hàng hoặc cột muốn ẩn.</a:t>
                      </a:r>
                    </a:p>
                    <a:p>
                      <a:pPr algn="just"/>
                      <a:r>
                        <a:rPr lang="en-US" sz="3200" b="0">
                          <a:solidFill>
                            <a:schemeClr val="tx1"/>
                          </a:solidFill>
                          <a:latin typeface="Times New Roman" panose="02020603050405020304" pitchFamily="18" charset="0"/>
                          <a:cs typeface="Times New Roman" panose="02020603050405020304" pitchFamily="18" charset="0"/>
                        </a:rPr>
                        <a:t>-B2. Nháy nút phải chuột vào chỗ chọn và chọn Hide.</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trình bày cách </a:t>
                      </a:r>
                      <a:r>
                        <a:rPr lang="en-US" sz="3200" b="0">
                          <a:solidFill>
                            <a:schemeClr val="tx1"/>
                          </a:solidFill>
                          <a:latin typeface="Times New Roman" panose="02020603050405020304" pitchFamily="18" charset="0"/>
                          <a:cs typeface="Times New Roman" panose="02020603050405020304" pitchFamily="18" charset="0"/>
                        </a:rPr>
                        <a:t>l</a:t>
                      </a:r>
                      <a:r>
                        <a:rPr lang="vi-VN" sz="3200" b="0">
                          <a:solidFill>
                            <a:schemeClr val="tx1"/>
                          </a:solidFill>
                          <a:latin typeface="Times New Roman" panose="02020603050405020304" pitchFamily="18" charset="0"/>
                          <a:cs typeface="Times New Roman" panose="02020603050405020304" pitchFamily="18" charset="0"/>
                        </a:rPr>
                        <a:t>àm </a:t>
                      </a:r>
                      <a:r>
                        <a:rPr lang="en-US" sz="3200" b="0">
                          <a:solidFill>
                            <a:schemeClr val="tx1"/>
                          </a:solidFill>
                          <a:latin typeface="Times New Roman" panose="02020603050405020304" pitchFamily="18" charset="0"/>
                          <a:cs typeface="Times New Roman" panose="02020603050405020304" pitchFamily="18" charset="0"/>
                        </a:rPr>
                        <a:t>hiện</a:t>
                      </a:r>
                      <a:r>
                        <a:rPr lang="vi-VN" sz="3200" b="0">
                          <a:solidFill>
                            <a:schemeClr val="tx1"/>
                          </a:solidFill>
                          <a:latin typeface="Times New Roman" panose="02020603050405020304" pitchFamily="18" charset="0"/>
                          <a:cs typeface="Times New Roman" panose="02020603050405020304" pitchFamily="18" charset="0"/>
                        </a:rPr>
                        <a:t> hàng (cột) trong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Làm </a:t>
                      </a:r>
                      <a:r>
                        <a:rPr lang="en-US" sz="3200" b="0">
                          <a:solidFill>
                            <a:schemeClr val="tx1"/>
                          </a:solidFill>
                          <a:latin typeface="Times New Roman" panose="02020603050405020304" pitchFamily="18" charset="0"/>
                          <a:cs typeface="Times New Roman" panose="02020603050405020304" pitchFamily="18" charset="0"/>
                        </a:rPr>
                        <a:t>hiện</a:t>
                      </a:r>
                      <a:r>
                        <a:rPr lang="vi-VN" sz="3200" b="0">
                          <a:solidFill>
                            <a:schemeClr val="tx1"/>
                          </a:solidFill>
                          <a:latin typeface="Times New Roman" panose="02020603050405020304" pitchFamily="18" charset="0"/>
                          <a:cs typeface="Times New Roman" panose="02020603050405020304" pitchFamily="18" charset="0"/>
                        </a:rPr>
                        <a:t> hàng (cột)</a:t>
                      </a:r>
                      <a:r>
                        <a:rPr lang="en-US" sz="3200" b="0">
                          <a:solidFill>
                            <a:schemeClr val="tx1"/>
                          </a:solidFill>
                          <a:latin typeface="Times New Roman" panose="02020603050405020304" pitchFamily="18" charset="0"/>
                          <a:cs typeface="Times New Roman" panose="02020603050405020304" pitchFamily="18" charset="0"/>
                        </a:rPr>
                        <a:t> bị ẩn</a:t>
                      </a:r>
                      <a:r>
                        <a:rPr lang="vi-VN" sz="3200" b="0">
                          <a:solidFill>
                            <a:schemeClr val="tx1"/>
                          </a:solidFill>
                          <a:latin typeface="Times New Roman" panose="02020603050405020304" pitchFamily="18" charset="0"/>
                          <a:cs typeface="Times New Roman" panose="02020603050405020304" pitchFamily="18" charset="0"/>
                        </a:rPr>
                        <a:t> trong bảng tính:</a:t>
                      </a:r>
                    </a:p>
                    <a:p>
                      <a:pPr algn="just"/>
                      <a:r>
                        <a:rPr lang="vi-VN" sz="3200" b="0">
                          <a:solidFill>
                            <a:schemeClr val="tx1"/>
                          </a:solidFill>
                          <a:latin typeface="Times New Roman" panose="02020603050405020304" pitchFamily="18" charset="0"/>
                          <a:cs typeface="Times New Roman" panose="02020603050405020304" pitchFamily="18" charset="0"/>
                        </a:rPr>
                        <a:t>-B1. Chọn </a:t>
                      </a:r>
                      <a:r>
                        <a:rPr lang="en-US" sz="3200" b="0">
                          <a:solidFill>
                            <a:schemeClr val="tx1"/>
                          </a:solidFill>
                          <a:latin typeface="Times New Roman" panose="02020603050405020304" pitchFamily="18" charset="0"/>
                          <a:cs typeface="Times New Roman" panose="02020603050405020304" pitchFamily="18" charset="0"/>
                        </a:rPr>
                        <a:t>các </a:t>
                      </a:r>
                      <a:r>
                        <a:rPr lang="vi-VN" sz="3200" b="0">
                          <a:solidFill>
                            <a:schemeClr val="tx1"/>
                          </a:solidFill>
                          <a:latin typeface="Times New Roman" panose="02020603050405020304" pitchFamily="18" charset="0"/>
                          <a:cs typeface="Times New Roman" panose="02020603050405020304" pitchFamily="18" charset="0"/>
                        </a:rPr>
                        <a:t>hàng hoặc cột </a:t>
                      </a:r>
                      <a:r>
                        <a:rPr lang="en-US" sz="3200" b="0">
                          <a:solidFill>
                            <a:schemeClr val="tx1"/>
                          </a:solidFill>
                          <a:latin typeface="Times New Roman" panose="02020603050405020304" pitchFamily="18" charset="0"/>
                          <a:cs typeface="Times New Roman" panose="02020603050405020304" pitchFamily="18" charset="0"/>
                        </a:rPr>
                        <a:t>xung quanh vị trí hàng (cột) bị ẩn đi</a:t>
                      </a:r>
                      <a:r>
                        <a:rPr lang="vi-VN" sz="3200" b="0">
                          <a:solidFill>
                            <a:schemeClr val="tx1"/>
                          </a:solidFill>
                          <a:latin typeface="Times New Roman" panose="02020603050405020304" pitchFamily="18" charset="0"/>
                          <a:cs typeface="Times New Roman" panose="02020603050405020304" pitchFamily="18" charset="0"/>
                        </a:rPr>
                        <a:t>.</a:t>
                      </a:r>
                    </a:p>
                    <a:p>
                      <a:pPr algn="just"/>
                      <a:r>
                        <a:rPr lang="vi-VN" sz="3200" b="0">
                          <a:solidFill>
                            <a:schemeClr val="tx1"/>
                          </a:solidFill>
                          <a:latin typeface="Times New Roman" panose="02020603050405020304" pitchFamily="18" charset="0"/>
                          <a:cs typeface="Times New Roman" panose="02020603050405020304" pitchFamily="18" charset="0"/>
                        </a:rPr>
                        <a:t>-B2. Nháy nút phải chuột vào chỗ chọn và chọn </a:t>
                      </a:r>
                      <a:r>
                        <a:rPr lang="en-US" sz="3200" b="0">
                          <a:solidFill>
                            <a:schemeClr val="tx1"/>
                          </a:solidFill>
                          <a:latin typeface="Times New Roman" panose="02020603050405020304" pitchFamily="18" charset="0"/>
                          <a:cs typeface="Times New Roman" panose="02020603050405020304" pitchFamily="18" charset="0"/>
                        </a:rPr>
                        <a:t>Unh</a:t>
                      </a:r>
                      <a:r>
                        <a:rPr lang="vi-VN" sz="3200" b="0">
                          <a:solidFill>
                            <a:schemeClr val="tx1"/>
                          </a:solidFill>
                          <a:latin typeface="Times New Roman" panose="02020603050405020304" pitchFamily="18" charset="0"/>
                          <a:cs typeface="Times New Roman" panose="02020603050405020304" pitchFamily="18" charset="0"/>
                        </a:rPr>
                        <a:t>ide.</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97059"/>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4953000" y="2020080"/>
            <a:ext cx="7055068" cy="1988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C1A8F3EF-A411-708A-084E-3E2478E61A6F}"/>
              </a:ext>
            </a:extLst>
          </p:cNvPr>
          <p:cNvSpPr/>
          <p:nvPr/>
        </p:nvSpPr>
        <p:spPr>
          <a:xfrm>
            <a:off x="4953000" y="4084319"/>
            <a:ext cx="7055068" cy="2449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D5AA56-FA75-DFAA-2428-FD086700432C}"/>
              </a:ext>
            </a:extLst>
          </p:cNvPr>
          <p:cNvSpPr txBox="1">
            <a:spLocks noChangeArrowheads="1"/>
          </p:cNvSpPr>
          <p:nvPr/>
        </p:nvSpPr>
        <p:spPr bwMode="auto">
          <a:xfrm>
            <a:off x="457200" y="726757"/>
            <a:ext cx="76962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accent2"/>
                </a:solidFill>
                <a:latin typeface="Times New Roman" panose="02020603050405020304" pitchFamily="18" charset="0"/>
                <a:cs typeface="Times New Roman" panose="02020603050405020304" pitchFamily="18" charset="0"/>
              </a:rPr>
              <a:t>a. </a:t>
            </a:r>
            <a:r>
              <a:rPr lang="vi-VN" sz="3200" b="1">
                <a:solidFill>
                  <a:schemeClr val="accent2"/>
                </a:solidFill>
                <a:latin typeface="Times New Roman" panose="02020603050405020304" pitchFamily="18" charset="0"/>
                <a:cs typeface="Times New Roman" panose="02020603050405020304" pitchFamily="18" charset="0"/>
              </a:rPr>
              <a:t>Các lệnh chèn, xoá, ẩn, hiện hàng và cột</a:t>
            </a:r>
          </a:p>
        </p:txBody>
      </p:sp>
    </p:spTree>
    <p:extLst>
      <p:ext uri="{BB962C8B-B14F-4D97-AF65-F5344CB8AC3E}">
        <p14:creationId xmlns:p14="http://schemas.microsoft.com/office/powerpoint/2010/main" val="391017991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1333001"/>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19600" y="1329797"/>
            <a:ext cx="7620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Lệnh gộp các ô của một vùng dữ liệu</a:t>
            </a: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228600"/>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Trình bày bảng tính</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2291571048"/>
              </p:ext>
            </p:extLst>
          </p:nvPr>
        </p:nvGraphicFramePr>
        <p:xfrm>
          <a:off x="228600" y="1952280"/>
          <a:ext cx="11811000" cy="160704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795175101"/>
                    </a:ext>
                  </a:extLst>
                </a:gridCol>
                <a:gridCol w="76200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trình bày cách </a:t>
                      </a:r>
                      <a:r>
                        <a:rPr lang="en-US" sz="3200" b="0">
                          <a:solidFill>
                            <a:schemeClr val="tx1"/>
                          </a:solidFill>
                          <a:latin typeface="Times New Roman" panose="02020603050405020304" pitchFamily="18" charset="0"/>
                          <a:cs typeface="Times New Roman" panose="02020603050405020304" pitchFamily="18" charset="0"/>
                        </a:rPr>
                        <a:t>gộp các ô của một vùng dữ liệu </a:t>
                      </a:r>
                      <a:r>
                        <a:rPr lang="vi-VN" sz="3200" b="0">
                          <a:solidFill>
                            <a:schemeClr val="tx1"/>
                          </a:solidFill>
                          <a:latin typeface="Times New Roman" panose="02020603050405020304" pitchFamily="18" charset="0"/>
                          <a:cs typeface="Times New Roman" panose="02020603050405020304" pitchFamily="18" charset="0"/>
                        </a:rPr>
                        <a:t>trong bảng tính?</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Gộp các ô của một vùng dữ liệu:</a:t>
                      </a:r>
                    </a:p>
                    <a:p>
                      <a:pPr algn="just"/>
                      <a:r>
                        <a:rPr lang="en-US" sz="3200" b="0">
                          <a:solidFill>
                            <a:schemeClr val="tx1"/>
                          </a:solidFill>
                          <a:latin typeface="Times New Roman" panose="02020603050405020304" pitchFamily="18" charset="0"/>
                          <a:cs typeface="Times New Roman" panose="02020603050405020304" pitchFamily="18" charset="0"/>
                        </a:rPr>
                        <a:t>-B1.Đánh dấu vùng dữ liệu (các ô muốn gộp)</a:t>
                      </a:r>
                    </a:p>
                    <a:p>
                      <a:pPr algn="just"/>
                      <a:r>
                        <a:rPr lang="en-US" sz="3200" b="0">
                          <a:solidFill>
                            <a:schemeClr val="tx1"/>
                          </a:solidFill>
                          <a:latin typeface="Times New Roman" panose="02020603050405020304" pitchFamily="18" charset="0"/>
                          <a:cs typeface="Times New Roman" panose="02020603050405020304" pitchFamily="18" charset="0"/>
                        </a:rPr>
                        <a:t>-B2.Chọn Home/Alignment/Merge &amp; Center.</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4451132" y="2057400"/>
            <a:ext cx="7512268" cy="144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D5AA56-FA75-DFAA-2428-FD086700432C}"/>
              </a:ext>
            </a:extLst>
          </p:cNvPr>
          <p:cNvSpPr txBox="1">
            <a:spLocks noChangeArrowheads="1"/>
          </p:cNvSpPr>
          <p:nvPr/>
        </p:nvSpPr>
        <p:spPr bwMode="auto">
          <a:xfrm>
            <a:off x="457200" y="726757"/>
            <a:ext cx="76962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accent2"/>
                </a:solidFill>
                <a:latin typeface="Times New Roman" panose="02020603050405020304" pitchFamily="18" charset="0"/>
                <a:cs typeface="Times New Roman" panose="02020603050405020304" pitchFamily="18" charset="0"/>
              </a:rPr>
              <a:t>b. </a:t>
            </a:r>
            <a:r>
              <a:rPr lang="vi-VN" sz="3200" b="1">
                <a:solidFill>
                  <a:schemeClr val="accent2"/>
                </a:solidFill>
                <a:latin typeface="Times New Roman" panose="02020603050405020304" pitchFamily="18" charset="0"/>
                <a:cs typeface="Times New Roman" panose="02020603050405020304" pitchFamily="18" charset="0"/>
              </a:rPr>
              <a:t>Lệnh gộp các ô của một vùng dữ liệu</a:t>
            </a:r>
          </a:p>
        </p:txBody>
      </p:sp>
      <p:pic>
        <p:nvPicPr>
          <p:cNvPr id="4" name="Picture 3">
            <a:extLst>
              <a:ext uri="{FF2B5EF4-FFF2-40B4-BE49-F238E27FC236}">
                <a16:creationId xmlns:a16="http://schemas.microsoft.com/office/drawing/2014/main" id="{6188A376-0943-9B77-ABE9-D9C3C0D9FA99}"/>
              </a:ext>
            </a:extLst>
          </p:cNvPr>
          <p:cNvPicPr>
            <a:picLocks noChangeAspect="1"/>
          </p:cNvPicPr>
          <p:nvPr/>
        </p:nvPicPr>
        <p:blipFill>
          <a:blip r:embed="rId2"/>
          <a:stretch>
            <a:fillRect/>
          </a:stretch>
        </p:blipFill>
        <p:spPr>
          <a:xfrm>
            <a:off x="228600" y="3646261"/>
            <a:ext cx="11734800" cy="3135539"/>
          </a:xfrm>
          <a:prstGeom prst="rect">
            <a:avLst/>
          </a:prstGeom>
        </p:spPr>
      </p:pic>
      <p:pic>
        <p:nvPicPr>
          <p:cNvPr id="11" name="Picture 10">
            <a:extLst>
              <a:ext uri="{FF2B5EF4-FFF2-40B4-BE49-F238E27FC236}">
                <a16:creationId xmlns:a16="http://schemas.microsoft.com/office/drawing/2014/main" id="{92DA0AB0-E053-B401-D95D-DBFE300E06B5}"/>
              </a:ext>
            </a:extLst>
          </p:cNvPr>
          <p:cNvPicPr>
            <a:picLocks noChangeAspect="1"/>
          </p:cNvPicPr>
          <p:nvPr/>
        </p:nvPicPr>
        <p:blipFill rotWithShape="1">
          <a:blip r:embed="rId3"/>
          <a:srcRect l="5001" t="3310" r="58124" b="76681"/>
          <a:stretch/>
        </p:blipFill>
        <p:spPr>
          <a:xfrm>
            <a:off x="7391400" y="0"/>
            <a:ext cx="4648200" cy="1275677"/>
          </a:xfrm>
          <a:prstGeom prst="rect">
            <a:avLst/>
          </a:prstGeom>
        </p:spPr>
      </p:pic>
      <p:sp>
        <p:nvSpPr>
          <p:cNvPr id="12" name="Rectangle 11">
            <a:extLst>
              <a:ext uri="{FF2B5EF4-FFF2-40B4-BE49-F238E27FC236}">
                <a16:creationId xmlns:a16="http://schemas.microsoft.com/office/drawing/2014/main" id="{D7E51710-B9F7-194F-4B54-43ACDF48E3C9}"/>
              </a:ext>
            </a:extLst>
          </p:cNvPr>
          <p:cNvSpPr/>
          <p:nvPr/>
        </p:nvSpPr>
        <p:spPr>
          <a:xfrm>
            <a:off x="11582400" y="755863"/>
            <a:ext cx="457200" cy="463337"/>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9861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81000" y="2362200"/>
            <a:ext cx="11398048"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Lưu ý: Sau khi gộp, ô kết quả sẽ có địa chỉ là ô đầu tiên bên trái của vùng đã gộp và lưu kết quả của ô này. Dữ liệu trong các ô khác sẽ bị xoá khi gộp.</a:t>
            </a:r>
          </a:p>
        </p:txBody>
      </p:sp>
      <p:sp>
        <p:nvSpPr>
          <p:cNvPr id="5" name="TextBox 4">
            <a:extLst>
              <a:ext uri="{FF2B5EF4-FFF2-40B4-BE49-F238E27FC236}">
                <a16:creationId xmlns:a16="http://schemas.microsoft.com/office/drawing/2014/main" id="{0C640E8B-F386-64C5-595D-39FAD4ABA83C}"/>
              </a:ext>
            </a:extLst>
          </p:cNvPr>
          <p:cNvSpPr txBox="1">
            <a:spLocks noChangeArrowheads="1"/>
          </p:cNvSpPr>
          <p:nvPr/>
        </p:nvSpPr>
        <p:spPr bwMode="auto">
          <a:xfrm>
            <a:off x="381000" y="1219200"/>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Trình bày bảng tính</a:t>
            </a:r>
          </a:p>
        </p:txBody>
      </p:sp>
      <p:sp>
        <p:nvSpPr>
          <p:cNvPr id="7" name="TextBox 6">
            <a:extLst>
              <a:ext uri="{FF2B5EF4-FFF2-40B4-BE49-F238E27FC236}">
                <a16:creationId xmlns:a16="http://schemas.microsoft.com/office/drawing/2014/main" id="{CD6E1E6E-262B-E511-0F96-04B5ABBE3512}"/>
              </a:ext>
            </a:extLst>
          </p:cNvPr>
          <p:cNvSpPr txBox="1">
            <a:spLocks noChangeArrowheads="1"/>
          </p:cNvSpPr>
          <p:nvPr/>
        </p:nvSpPr>
        <p:spPr bwMode="auto">
          <a:xfrm>
            <a:off x="457200" y="1717357"/>
            <a:ext cx="76962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accent2"/>
                </a:solidFill>
                <a:latin typeface="Times New Roman" panose="02020603050405020304" pitchFamily="18" charset="0"/>
                <a:cs typeface="Times New Roman" panose="02020603050405020304" pitchFamily="18" charset="0"/>
              </a:rPr>
              <a:t>b. </a:t>
            </a:r>
            <a:r>
              <a:rPr lang="vi-VN" sz="3200" b="1">
                <a:solidFill>
                  <a:schemeClr val="accent2"/>
                </a:solidFill>
                <a:latin typeface="Times New Roman" panose="02020603050405020304" pitchFamily="18" charset="0"/>
                <a:cs typeface="Times New Roman" panose="02020603050405020304" pitchFamily="18" charset="0"/>
              </a:rPr>
              <a:t>Lệnh gộp các ô của một vùng dữ liệu</a:t>
            </a:r>
          </a:p>
        </p:txBody>
      </p:sp>
      <p:pic>
        <p:nvPicPr>
          <p:cNvPr id="8" name="Picture 7">
            <a:extLst>
              <a:ext uri="{FF2B5EF4-FFF2-40B4-BE49-F238E27FC236}">
                <a16:creationId xmlns:a16="http://schemas.microsoft.com/office/drawing/2014/main" id="{335FBA4B-8A2A-7BE3-7D9A-362752F81C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4051493"/>
            <a:ext cx="11321848" cy="2654107"/>
          </a:xfrm>
          <a:prstGeom prst="rect">
            <a:avLst/>
          </a:prstGeom>
        </p:spPr>
      </p:pic>
    </p:spTree>
    <p:extLst>
      <p:ext uri="{BB962C8B-B14F-4D97-AF65-F5344CB8AC3E}">
        <p14:creationId xmlns:p14="http://schemas.microsoft.com/office/powerpoint/2010/main" val="1779799391"/>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092168"/>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 Tính chất của các hàm trên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187055800"/>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AA93E4-5D20-C9B7-DF3E-DE99D681D04D}"/>
              </a:ext>
            </a:extLst>
          </p:cNvPr>
          <p:cNvPicPr>
            <a:picLocks noChangeAspect="1"/>
          </p:cNvPicPr>
          <p:nvPr/>
        </p:nvPicPr>
        <p:blipFill rotWithShape="1">
          <a:blip r:embed="rId2"/>
          <a:srcRect l="488" t="50680" r="190" b="677"/>
          <a:stretch/>
        </p:blipFill>
        <p:spPr>
          <a:xfrm>
            <a:off x="381000" y="1828800"/>
            <a:ext cx="11506200" cy="4876799"/>
          </a:xfrm>
          <a:prstGeom prst="rect">
            <a:avLst/>
          </a:prstGeom>
        </p:spPr>
      </p:pic>
      <p:sp>
        <p:nvSpPr>
          <p:cNvPr id="9" name="TextBox 8">
            <a:extLst>
              <a:ext uri="{FF2B5EF4-FFF2-40B4-BE49-F238E27FC236}">
                <a16:creationId xmlns:a16="http://schemas.microsoft.com/office/drawing/2014/main" id="{E8E4975C-C5D6-D5AC-0734-2BC7F0C01D14}"/>
              </a:ext>
            </a:extLst>
          </p:cNvPr>
          <p:cNvSpPr txBox="1">
            <a:spLocks noChangeArrowheads="1"/>
          </p:cNvSpPr>
          <p:nvPr/>
        </p:nvSpPr>
        <p:spPr bwMode="auto">
          <a:xfrm>
            <a:off x="381000" y="1295400"/>
            <a:ext cx="7239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3. Tính chất của các hàm trên bảng tính</a:t>
            </a:r>
          </a:p>
        </p:txBody>
      </p:sp>
    </p:spTree>
    <p:extLst>
      <p:ext uri="{BB962C8B-B14F-4D97-AF65-F5344CB8AC3E}">
        <p14:creationId xmlns:p14="http://schemas.microsoft.com/office/powerpoint/2010/main" val="3706446749"/>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3234559"/>
            <a:ext cx="11398048"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Lưu ý: Sau khi gộp, ô kết quả sẽ có địa chỉ là ô đầu tiên bên trái của vùng đã gộp và lưu kết quả của ô này. Dữ liệu trong các ô khác sẽ bị xoá khi gộp.</a:t>
            </a:r>
          </a:p>
        </p:txBody>
      </p:sp>
      <p:sp>
        <p:nvSpPr>
          <p:cNvPr id="3" name="Rectangle 2">
            <a:extLst>
              <a:ext uri="{FF2B5EF4-FFF2-40B4-BE49-F238E27FC236}">
                <a16:creationId xmlns:a16="http://schemas.microsoft.com/office/drawing/2014/main" id="{584691F5-2BCA-40D1-3CCD-59C072F6B7A9}"/>
              </a:ext>
            </a:extLst>
          </p:cNvPr>
          <p:cNvSpPr/>
          <p:nvPr/>
        </p:nvSpPr>
        <p:spPr>
          <a:xfrm>
            <a:off x="228600" y="106856"/>
            <a:ext cx="37338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rgbClr val="FF0000"/>
                </a:solidFill>
                <a:latin typeface="Times New Roman" panose="02020603050405020304" pitchFamily="18" charset="0"/>
                <a:cs typeface="Times New Roman" panose="02020603050405020304" pitchFamily="18" charset="0"/>
              </a:rPr>
              <a:t>Nghiên cứu và thảo luận</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F345043-C9F0-F4D5-7D0A-198567E31A39}"/>
              </a:ext>
            </a:extLst>
          </p:cNvPr>
          <p:cNvSpPr/>
          <p:nvPr/>
        </p:nvSpPr>
        <p:spPr>
          <a:xfrm>
            <a:off x="3962400" y="103652"/>
            <a:ext cx="80772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Tìm hiểu thêm tính chất một số hàm tính toán cơ bản</a:t>
            </a:r>
          </a:p>
        </p:txBody>
      </p:sp>
      <p:graphicFrame>
        <p:nvGraphicFramePr>
          <p:cNvPr id="6" name="Table 4">
            <a:extLst>
              <a:ext uri="{FF2B5EF4-FFF2-40B4-BE49-F238E27FC236}">
                <a16:creationId xmlns:a16="http://schemas.microsoft.com/office/drawing/2014/main" id="{C455807A-ECE0-8E76-6F17-1A8ACFE003E6}"/>
              </a:ext>
            </a:extLst>
          </p:cNvPr>
          <p:cNvGraphicFramePr>
            <a:graphicFrameLocks noGrp="1"/>
          </p:cNvGraphicFramePr>
          <p:nvPr>
            <p:extLst>
              <p:ext uri="{D42A27DB-BD31-4B8C-83A1-F6EECF244321}">
                <p14:modId xmlns:p14="http://schemas.microsoft.com/office/powerpoint/2010/main" val="936268494"/>
              </p:ext>
            </p:extLst>
          </p:nvPr>
        </p:nvGraphicFramePr>
        <p:xfrm>
          <a:off x="228600" y="726135"/>
          <a:ext cx="11811000" cy="5996160"/>
        </p:xfrm>
        <a:graphic>
          <a:graphicData uri="http://schemas.openxmlformats.org/drawingml/2006/table">
            <a:tbl>
              <a:tblPr firstRow="1" bandRow="1">
                <a:tableStyleId>{F5AB1C69-6EDB-4FF4-983F-18BD219EF322}</a:tableStyleId>
              </a:tblPr>
              <a:tblGrid>
                <a:gridCol w="7848600">
                  <a:extLst>
                    <a:ext uri="{9D8B030D-6E8A-4147-A177-3AD203B41FA5}">
                      <a16:colId xmlns:a16="http://schemas.microsoft.com/office/drawing/2014/main" val="795175101"/>
                    </a:ext>
                  </a:extLst>
                </a:gridCol>
                <a:gridCol w="39624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Giả sử nhóm em lập bảng dữ liệu như Hình 9.12 để theo dõi tiến độ thực hiện dự án Trường học xanh. Dữ liệu được nhập vào bảng có thể là số liệu cụ thể hoặc có thể ghi chữ "Không" nếu lớp không có cây này, hoặc ghi "Đang làm" nếu lớp đã thực hiện nhưng chưa có số liệu, ghi "???" nếu chưa biết thông tin gì. Cột cuối cùng luôn tính Tổng số cây theo từng loại, hàng cuối sẽ đếm số loại cây đã trồng của mỗi lớp.</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Các kết quả của bảng dữ liệu này có luôn đúng hay không? Vì sao?</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 kết quả của bảng dữ liệu này có luôn đúng vì các </a:t>
                      </a:r>
                      <a:r>
                        <a:rPr lang="vi-VN" sz="3200" b="0">
                          <a:solidFill>
                            <a:schemeClr val="tx1"/>
                          </a:solidFill>
                          <a:latin typeface="Times New Roman" panose="02020603050405020304" pitchFamily="18" charset="0"/>
                          <a:cs typeface="Times New Roman" panose="02020603050405020304" pitchFamily="18" charset="0"/>
                        </a:rPr>
                        <a:t>hàm tính toán của bảng tính điện tử như SUM, AVERAGE, COUNT, MIN, MAX sẽ chỉ tính toán trên các ô chứa dữ liệu số và bỏ qua các ô chứa dữ liệu dạng văn bản hoặc ô trống</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9" name="Rectangle 8">
            <a:extLst>
              <a:ext uri="{FF2B5EF4-FFF2-40B4-BE49-F238E27FC236}">
                <a16:creationId xmlns:a16="http://schemas.microsoft.com/office/drawing/2014/main" id="{30B65B46-B0AE-5D0A-6E83-C30C7A150347}"/>
              </a:ext>
            </a:extLst>
          </p:cNvPr>
          <p:cNvSpPr/>
          <p:nvPr/>
        </p:nvSpPr>
        <p:spPr>
          <a:xfrm>
            <a:off x="8153400" y="762000"/>
            <a:ext cx="3810000" cy="5884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23426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ABA3E6-D2CA-F7C3-111F-DE34607D1260}"/>
              </a:ext>
            </a:extLst>
          </p:cNvPr>
          <p:cNvPicPr>
            <a:picLocks noChangeAspect="1"/>
          </p:cNvPicPr>
          <p:nvPr/>
        </p:nvPicPr>
        <p:blipFill rotWithShape="1">
          <a:blip r:embed="rId2"/>
          <a:srcRect l="-190" t="48994" r="190" b="677"/>
          <a:stretch/>
        </p:blipFill>
        <p:spPr>
          <a:xfrm>
            <a:off x="355632" y="1735028"/>
            <a:ext cx="8407368" cy="2684572"/>
          </a:xfrm>
          <a:prstGeom prst="rect">
            <a:avLst/>
          </a:prstGeom>
        </p:spPr>
      </p:pic>
      <p:sp>
        <p:nvSpPr>
          <p:cNvPr id="2" name="TextBox 11">
            <a:extLst>
              <a:ext uri="{FF2B5EF4-FFF2-40B4-BE49-F238E27FC236}">
                <a16:creationId xmlns:a16="http://schemas.microsoft.com/office/drawing/2014/main" id="{9D09F652-852B-371F-A9EC-F64AC102126A}"/>
              </a:ext>
            </a:extLst>
          </p:cNvPr>
          <p:cNvSpPr txBox="1">
            <a:spLocks noChangeArrowheads="1"/>
          </p:cNvSpPr>
          <p:nvPr/>
        </p:nvSpPr>
        <p:spPr bwMode="auto">
          <a:xfrm>
            <a:off x="394138" y="4567297"/>
            <a:ext cx="8368862"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vi-VN" sz="3200">
                <a:latin typeface="Times New Roman" panose="02020603050405020304" pitchFamily="18" charset="0"/>
                <a:ea typeface="Arial" panose="020B0604020202020204" pitchFamily="34"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a:t>
            </a:r>
            <a:r>
              <a:rPr lang="en-US" altLang="vi-VN" sz="320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图片 1">
            <a:extLst>
              <a:ext uri="{FF2B5EF4-FFF2-40B4-BE49-F238E27FC236}">
                <a16:creationId xmlns:a16="http://schemas.microsoft.com/office/drawing/2014/main" id="{7CCB4C12-3C61-C57B-B402-9376BEFEC2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296400" y="4310447"/>
            <a:ext cx="2507466" cy="2288557"/>
          </a:xfrm>
          <a:prstGeom prst="rect">
            <a:avLst/>
          </a:prstGeom>
        </p:spPr>
      </p:pic>
      <p:sp>
        <p:nvSpPr>
          <p:cNvPr id="8" name="Speech Bubble: Rectangle with Corners Rounded 7">
            <a:extLst>
              <a:ext uri="{FF2B5EF4-FFF2-40B4-BE49-F238E27FC236}">
                <a16:creationId xmlns:a16="http://schemas.microsoft.com/office/drawing/2014/main" id="{61F1FD4C-C194-33DB-B3F8-54C2DB02560B}"/>
              </a:ext>
            </a:extLst>
          </p:cNvPr>
          <p:cNvSpPr/>
          <p:nvPr/>
        </p:nvSpPr>
        <p:spPr>
          <a:xfrm>
            <a:off x="8915400" y="1626442"/>
            <a:ext cx="2920968" cy="2259758"/>
          </a:xfrm>
          <a:prstGeom prst="wedgeRoundRectCallout">
            <a:avLst>
              <a:gd name="adj1" fmla="val -36518"/>
              <a:gd name="adj2" fmla="val 68245"/>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a:solidFill>
                  <a:srgbClr val="000000"/>
                </a:solidFill>
                <a:latin typeface="Times New Roman" panose="02020603050405020304" pitchFamily="18" charset="0"/>
                <a:cs typeface="Times New Roman" panose="02020603050405020304" pitchFamily="18" charset="0"/>
              </a:rPr>
              <a:t>Em hãy trình bày  tính chất của các hàm trên bảng tính?</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7EE70F8-0B69-476B-CD7A-4C08848DE3F5}"/>
              </a:ext>
            </a:extLst>
          </p:cNvPr>
          <p:cNvSpPr txBox="1">
            <a:spLocks noChangeArrowheads="1"/>
          </p:cNvSpPr>
          <p:nvPr/>
        </p:nvSpPr>
        <p:spPr bwMode="auto">
          <a:xfrm>
            <a:off x="381000" y="1295400"/>
            <a:ext cx="7239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3. Tính chất của các hàm trên bảng tính</a:t>
            </a:r>
          </a:p>
        </p:txBody>
      </p:sp>
    </p:spTree>
    <p:extLst>
      <p:ext uri="{BB962C8B-B14F-4D97-AF65-F5344CB8AC3E}">
        <p14:creationId xmlns:p14="http://schemas.microsoft.com/office/powerpoint/2010/main" val="24665622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3B9653-F27D-D500-547B-5F621DC5529A}"/>
              </a:ext>
            </a:extLst>
          </p:cNvPr>
          <p:cNvGraphicFramePr>
            <a:graphicFrameLocks noGrp="1"/>
          </p:cNvGraphicFramePr>
          <p:nvPr>
            <p:extLst>
              <p:ext uri="{D42A27DB-BD31-4B8C-83A1-F6EECF244321}">
                <p14:modId xmlns:p14="http://schemas.microsoft.com/office/powerpoint/2010/main" val="1170956251"/>
              </p:ext>
            </p:extLst>
          </p:nvPr>
        </p:nvGraphicFramePr>
        <p:xfrm>
          <a:off x="304800" y="1524000"/>
          <a:ext cx="4789117" cy="4450080"/>
        </p:xfrm>
        <a:graphic>
          <a:graphicData uri="http://schemas.openxmlformats.org/drawingml/2006/table">
            <a:tbl>
              <a:tblPr firstRow="1" bandRow="1">
                <a:tableStyleId>{F5AB1C69-6EDB-4FF4-983F-18BD219EF322}</a:tableStyleId>
              </a:tblPr>
              <a:tblGrid>
                <a:gridCol w="3810000">
                  <a:extLst>
                    <a:ext uri="{9D8B030D-6E8A-4147-A177-3AD203B41FA5}">
                      <a16:colId xmlns:a16="http://schemas.microsoft.com/office/drawing/2014/main" val="1371570382"/>
                    </a:ext>
                  </a:extLst>
                </a:gridCol>
                <a:gridCol w="979117">
                  <a:extLst>
                    <a:ext uri="{9D8B030D-6E8A-4147-A177-3AD203B41FA5}">
                      <a16:colId xmlns:a16="http://schemas.microsoft.com/office/drawing/2014/main" val="3628246135"/>
                    </a:ext>
                  </a:extLst>
                </a:gridCol>
              </a:tblGrid>
              <a:tr h="370840">
                <a:tc grid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Trong bảng dữ liệu của Hình 9.12, các hàm sau sẽ cho kết quả bao nhiêu?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152824"/>
                  </a:ext>
                </a:extLst>
              </a:tr>
              <a:tr h="370840">
                <a:tc>
                  <a:txBody>
                    <a:bodyPr/>
                    <a:lstStyle/>
                    <a:p>
                      <a:pPr algn="ctr"/>
                      <a:r>
                        <a:rPr lang="en-US" sz="3200">
                          <a:solidFill>
                            <a:schemeClr val="tx1"/>
                          </a:solidFill>
                          <a:latin typeface="Times New Roman" panose="02020603050405020304" pitchFamily="18" charset="0"/>
                          <a:cs typeface="Times New Roman" panose="02020603050405020304" pitchFamily="18" charset="0"/>
                        </a:rPr>
                        <a:t>Hàm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KQ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19492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 COUNT(C6:I6)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603672"/>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 AVERAGE(C7:I7)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835235"/>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 MAX(C4:I8)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26110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 SUM(C4:I8)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46592"/>
                  </a:ext>
                </a:extLst>
              </a:tr>
            </a:tbl>
          </a:graphicData>
        </a:graphic>
      </p:graphicFrame>
      <p:sp>
        <p:nvSpPr>
          <p:cNvPr id="3" name="Rectangle 2">
            <a:extLst>
              <a:ext uri="{FF2B5EF4-FFF2-40B4-BE49-F238E27FC236}">
                <a16:creationId xmlns:a16="http://schemas.microsoft.com/office/drawing/2014/main" id="{B1FBFC53-7BEF-49FE-58A6-801279C33182}"/>
              </a:ext>
            </a:extLst>
          </p:cNvPr>
          <p:cNvSpPr/>
          <p:nvPr/>
        </p:nvSpPr>
        <p:spPr>
          <a:xfrm>
            <a:off x="4318609" y="3714832"/>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13489DF4-C933-15B1-2D61-C69162A41F38}"/>
              </a:ext>
            </a:extLst>
          </p:cNvPr>
          <p:cNvSpPr/>
          <p:nvPr/>
        </p:nvSpPr>
        <p:spPr>
          <a:xfrm>
            <a:off x="4300216" y="434808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2A2E07D-095A-29DF-E514-8AA4B2ADE617}"/>
              </a:ext>
            </a:extLst>
          </p:cNvPr>
          <p:cNvSpPr/>
          <p:nvPr/>
        </p:nvSpPr>
        <p:spPr>
          <a:xfrm>
            <a:off x="4281823" y="4932718"/>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FA10D340-DE90-B4ED-FD0A-B574185AD764}"/>
              </a:ext>
            </a:extLst>
          </p:cNvPr>
          <p:cNvSpPr/>
          <p:nvPr/>
        </p:nvSpPr>
        <p:spPr>
          <a:xfrm>
            <a:off x="4191000" y="5453399"/>
            <a:ext cx="793701"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4F5DC691-34B9-C7B6-C155-8D6B9D8F811E}"/>
              </a:ext>
            </a:extLst>
          </p:cNvPr>
          <p:cNvPicPr>
            <a:picLocks noChangeAspect="1"/>
          </p:cNvPicPr>
          <p:nvPr/>
        </p:nvPicPr>
        <p:blipFill rotWithShape="1">
          <a:blip r:embed="rId2"/>
          <a:srcRect l="1130" t="50680" r="21701" b="677"/>
          <a:stretch/>
        </p:blipFill>
        <p:spPr>
          <a:xfrm>
            <a:off x="5181600" y="1524001"/>
            <a:ext cx="6858000" cy="5257800"/>
          </a:xfrm>
          <a:prstGeom prst="rect">
            <a:avLst/>
          </a:prstGeom>
        </p:spPr>
      </p:pic>
    </p:spTree>
    <p:extLst>
      <p:ext uri="{BB962C8B-B14F-4D97-AF65-F5344CB8AC3E}">
        <p14:creationId xmlns:p14="http://schemas.microsoft.com/office/powerpoint/2010/main" val="2184558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2895600" y="2286001"/>
            <a:ext cx="58674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4. </a:t>
            </a:r>
            <a:r>
              <a:rPr lang="vi-VN" sz="3200" b="1">
                <a:solidFill>
                  <a:srgbClr val="FF0000"/>
                </a:solidFill>
                <a:latin typeface="Times New Roman" panose="02020603050405020304" pitchFamily="18" charset="0"/>
                <a:cs typeface="Times New Roman" panose="02020603050405020304" pitchFamily="18" charset="0"/>
              </a:rPr>
              <a:t>Thực hành: Hoàn thiện dữ liệu dự án trường học xanh</a:t>
            </a:r>
          </a:p>
        </p:txBody>
      </p:sp>
      <p:pic>
        <p:nvPicPr>
          <p:cNvPr id="3" name="Picture 2">
            <a:extLst>
              <a:ext uri="{FF2B5EF4-FFF2-40B4-BE49-F238E27FC236}">
                <a16:creationId xmlns:a16="http://schemas.microsoft.com/office/drawing/2014/main" id="{E0A4E633-113F-792F-47DA-BAC19EBA158C}"/>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429000"/>
            <a:ext cx="4191000" cy="2850110"/>
          </a:xfrm>
          <a:prstGeom prst="rect">
            <a:avLst/>
          </a:prstGeom>
        </p:spPr>
      </p:pic>
    </p:spTree>
    <p:extLst>
      <p:ext uri="{BB962C8B-B14F-4D97-AF65-F5344CB8AC3E}">
        <p14:creationId xmlns:p14="http://schemas.microsoft.com/office/powerpoint/2010/main" val="2014335028"/>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F9D12-631B-A64B-17C2-8E9B9559DFEE}"/>
              </a:ext>
            </a:extLst>
          </p:cNvPr>
          <p:cNvPicPr>
            <a:picLocks noChangeAspect="1"/>
          </p:cNvPicPr>
          <p:nvPr/>
        </p:nvPicPr>
        <p:blipFill>
          <a:blip r:embed="rId2"/>
          <a:stretch>
            <a:fillRect/>
          </a:stretch>
        </p:blipFill>
        <p:spPr>
          <a:xfrm>
            <a:off x="152401" y="2760539"/>
            <a:ext cx="11887200" cy="4056586"/>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76200" y="533400"/>
            <a:ext cx="11963400" cy="222713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Nhiệm vụ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-Tạo trang tính mới trong bảng tính của dự án để nhập dữ liệu dự kiến phân bổ cây.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-Nhập và sao chép dữ liệu vào trang tính.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-Thiết lập công thức tính chi phí trồng mỗi loại cây và chi phí của toàn bộ dự án.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-Thực hiện các thao tác định dạng dữ liệu cho trang tính. </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Thực hành: Hoàn thiện dữ liệu dự án trường học xanh</a:t>
            </a:r>
          </a:p>
        </p:txBody>
      </p:sp>
    </p:spTree>
    <p:extLst>
      <p:ext uri="{BB962C8B-B14F-4D97-AF65-F5344CB8AC3E}">
        <p14:creationId xmlns:p14="http://schemas.microsoft.com/office/powerpoint/2010/main" val="3504315240"/>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4722" y="1784672"/>
            <a:ext cx="11330078"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trang tính mới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Mở tệp bảng tính THXanh.xlsx.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Tạo thêm một trang tính mới đặt tên 5. Tổng kết.</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 Nhập và sao chép dữ liệu vào trang tính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Mở trang tính 4. Dự kiến kết quả.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Sao chép toàn bộ dữ liệu của trang tính 4. Dự kiến kết quả sang trang tính 5. Tổng kết.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Trong trang tính 5, sửa lại tên bảng tại ô A2 là: Bảng 5. Dự kiến phân bổ cây dự án Trường</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12192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4. Thực hành: Hoàn thiện dữ liệu dự án trường học xanh</a:t>
            </a:r>
          </a:p>
        </p:txBody>
      </p:sp>
    </p:spTree>
    <p:extLst>
      <p:ext uri="{BB962C8B-B14F-4D97-AF65-F5344CB8AC3E}">
        <p14:creationId xmlns:p14="http://schemas.microsoft.com/office/powerpoint/2010/main" val="1685697185"/>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30961" y="169589"/>
            <a:ext cx="11330078" cy="653601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c) Tính chi phí trồng mỗi loại cây và của toàn bộ dự án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Nháy chuột chọn cột D (cột của lớp 7A), nháy nút phải chuột và chọn Insert để chèn thêm cột.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Đặt tiêu đề cho cột mới tạo là Đơn giá.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Mở trang tính 3. Tìm hiểu giống cây. Sao chép toàn bộ đơn giá của các loại cây từ dữ liệu trong trang tính này vào cột Đơn giá ở trang tính 5. Tổng kết.</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Tạo thêm cột Chi phí bên phải cột Trung bình (cột N)</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Nhập công thức tính Chi phí = Đơn giá x Tổng số cây cho các ô trong cột Chi phí.</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Để tính tổng chi phí mỗi loại cây và toàn bộ dự án tại các ô N9, N17, N24, N25 em có thể nhập công thức trực tiếp hoặc sao chép công thức từ các ô E9, E17, E24, E25 sang các ô N9, N17, N24, N25 tương ứng.</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d) Định dạng dữ liệu cho trang tính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Định dạng trang tính, có thể theo mẫu trong Hình 9.13.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 Lưu lại kết quả.</a:t>
            </a:r>
          </a:p>
        </p:txBody>
      </p:sp>
    </p:spTree>
    <p:extLst>
      <p:ext uri="{BB962C8B-B14F-4D97-AF65-F5344CB8AC3E}">
        <p14:creationId xmlns:p14="http://schemas.microsoft.com/office/powerpoint/2010/main" val="1181678281"/>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0C4CE-2D56-16A3-0736-EA51DBE17476}"/>
              </a:ext>
            </a:extLst>
          </p:cNvPr>
          <p:cNvPicPr>
            <a:picLocks noChangeAspect="1"/>
          </p:cNvPicPr>
          <p:nvPr/>
        </p:nvPicPr>
        <p:blipFill>
          <a:blip r:embed="rId2"/>
          <a:stretch>
            <a:fillRect/>
          </a:stretch>
        </p:blipFill>
        <p:spPr>
          <a:xfrm>
            <a:off x="152401" y="0"/>
            <a:ext cx="11887200" cy="6817125"/>
          </a:xfrm>
          <a:prstGeom prst="rect">
            <a:avLst/>
          </a:prstGeom>
        </p:spPr>
      </p:pic>
    </p:spTree>
    <p:extLst>
      <p:ext uri="{BB962C8B-B14F-4D97-AF65-F5344CB8AC3E}">
        <p14:creationId xmlns:p14="http://schemas.microsoft.com/office/powerpoint/2010/main" val="3973829120"/>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Số phần trăm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có gì thay đổi.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Số thập phân.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Phân số.</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90600" y="781289"/>
            <a:ext cx="10810765"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Giả sử trong một ô có công thức =4/5 và em chọn nút lệnh</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để định dạng. Theo em kết quả ô đó có dạng như thế nào?</a:t>
            </a:r>
          </a:p>
        </p:txBody>
      </p:sp>
      <p:pic>
        <p:nvPicPr>
          <p:cNvPr id="10" name="Picture 9"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959948BD-C13D-01A5-673F-568F6EFFE9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21669" y="725778"/>
            <a:ext cx="820129" cy="874987"/>
          </a:xfrm>
          <a:prstGeom prst="rect">
            <a:avLst/>
          </a:prstGeom>
          <a:noFill/>
          <a:ln>
            <a:noFill/>
          </a:ln>
        </p:spPr>
      </p:pic>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190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bảng dữ liệu của hình vẽ, hàm </a:t>
            </a:r>
            <a:endParaRPr lang="en-US" sz="3200">
              <a:solidFill>
                <a:schemeClr val="accent2"/>
              </a:solidFill>
              <a:latin typeface="Times New Roman" panose="02020603050405020304" pitchFamily="18" charset="0"/>
              <a:cs typeface="Times New Roman" panose="02020603050405020304" pitchFamily="18" charset="0"/>
            </a:endParaRPr>
          </a:p>
          <a:p>
            <a:pPr algn="just" defTabSz="342900"/>
            <a:r>
              <a:rPr lang="vi-VN" sz="3200">
                <a:solidFill>
                  <a:schemeClr val="accent2"/>
                </a:solidFill>
                <a:latin typeface="Times New Roman" panose="02020603050405020304" pitchFamily="18" charset="0"/>
                <a:cs typeface="Times New Roman" panose="02020603050405020304" pitchFamily="18" charset="0"/>
              </a:rPr>
              <a:t>= AVERAGE(C7:I7) sẽ cho kết quả bao nhiêu?</a:t>
            </a:r>
          </a:p>
        </p:txBody>
      </p:sp>
      <p:pic>
        <p:nvPicPr>
          <p:cNvPr id="11" name="Picture 10" descr="Trong bảng dữ liệu của hình vẽ">
            <a:extLst>
              <a:ext uri="{FF2B5EF4-FFF2-40B4-BE49-F238E27FC236}">
                <a16:creationId xmlns:a16="http://schemas.microsoft.com/office/drawing/2014/main" id="{474936CF-F0BD-DA5C-04C2-D4D9971CAA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4411" y="2158102"/>
            <a:ext cx="8446953" cy="4514588"/>
          </a:xfrm>
          <a:prstGeom prst="rect">
            <a:avLst/>
          </a:prstGeom>
          <a:noFill/>
          <a:ln>
            <a:noFill/>
          </a:ln>
        </p:spPr>
      </p:pic>
    </p:spTree>
    <p:extLst>
      <p:ext uri="{BB962C8B-B14F-4D97-AF65-F5344CB8AC3E}">
        <p14:creationId xmlns:p14="http://schemas.microsoft.com/office/powerpoint/2010/main" val="297723011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Insert.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Hide.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cột và chọn lệnh 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1053704"/>
            <a:ext cx="9631029"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thao tác phù hợp của chức năng xóa hàng?</a:t>
            </a:r>
          </a:p>
        </p:txBody>
      </p:sp>
    </p:spTree>
    <p:extLst>
      <p:ext uri="{BB962C8B-B14F-4D97-AF65-F5344CB8AC3E}">
        <p14:creationId xmlns:p14="http://schemas.microsoft.com/office/powerpoint/2010/main" val="40334098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Number.</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Time.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Date. </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Custom.</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5" y="4379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35155" y="8097"/>
            <a:ext cx="11721690" cy="214526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000">
                <a:solidFill>
                  <a:schemeClr val="accent2"/>
                </a:solidFill>
                <a:latin typeface="Times New Roman" panose="02020603050405020304" pitchFamily="18" charset="0"/>
                <a:cs typeface="Times New Roman" panose="02020603050405020304" pitchFamily="18" charset="0"/>
              </a:rPr>
              <a:t>Để định dạng các ô có dữ liệu kiểu ngày tháng, Minh chọn các ô đó rồi nháy chuột vào nút nhỏ phía dưới bên phải nhóm lệnh Number để mở cửa sổ Format Cells</a:t>
            </a:r>
            <a:r>
              <a:rPr lang="en-US" sz="3000">
                <a:solidFill>
                  <a:schemeClr val="accent2"/>
                </a:solidFill>
                <a:latin typeface="Times New Roman" panose="02020603050405020304" pitchFamily="18" charset="0"/>
                <a:cs typeface="Times New Roman" panose="02020603050405020304" pitchFamily="18" charset="0"/>
              </a:rPr>
              <a:t>. </a:t>
            </a:r>
            <a:r>
              <a:rPr lang="vi-VN" sz="3000">
                <a:solidFill>
                  <a:schemeClr val="accent2"/>
                </a:solidFill>
                <a:latin typeface="Times New Roman" panose="02020603050405020304" pitchFamily="18" charset="0"/>
                <a:cs typeface="Times New Roman" panose="02020603050405020304" pitchFamily="18" charset="0"/>
              </a:rPr>
              <a:t>Theo em bạn Minh cần chọn tiếp mục nào ở hộp Category để định dạng ô dữ liệu ngày tháng?</a:t>
            </a:r>
          </a:p>
        </p:txBody>
      </p:sp>
      <p:pic>
        <p:nvPicPr>
          <p:cNvPr id="10" name="Picture 9" descr="Để định dạng các ô có dữ liệu kiểu ngày tháng, Minh chọn các ô đó rồi nháy chuột vào nút nhỏ phía dưới bên phải nhóm lệnh Number (hình trên) để mở cửa sổ Format Cells">
            <a:extLst>
              <a:ext uri="{FF2B5EF4-FFF2-40B4-BE49-F238E27FC236}">
                <a16:creationId xmlns:a16="http://schemas.microsoft.com/office/drawing/2014/main" id="{D0954501-77CE-9B29-2271-E3DEF2FBB7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315527"/>
            <a:ext cx="3276600" cy="4117659"/>
          </a:xfrm>
          <a:prstGeom prst="rect">
            <a:avLst/>
          </a:prstGeom>
          <a:noFill/>
          <a:ln>
            <a:noFill/>
          </a:ln>
        </p:spPr>
      </p:pic>
      <p:pic>
        <p:nvPicPr>
          <p:cNvPr id="11" name="Picture 10" descr="Để định dạng các ô có dữ liệu kiểu ngày tháng, Minh chọn các ô đó rồi nháy chuột vào nút nhỏ phía dưới bên phải nhóm lệnh Number (hình trên) để mở cửa sổ Format Cells">
            <a:extLst>
              <a:ext uri="{FF2B5EF4-FFF2-40B4-BE49-F238E27FC236}">
                <a16:creationId xmlns:a16="http://schemas.microsoft.com/office/drawing/2014/main" id="{93B697B3-0279-4AA8-2AEE-81E8D72673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2161" y="2305159"/>
            <a:ext cx="4339204" cy="4308414"/>
          </a:xfrm>
          <a:prstGeom prst="rect">
            <a:avLst/>
          </a:prstGeom>
          <a:noFill/>
          <a:ln>
            <a:noFill/>
          </a:ln>
        </p:spPr>
      </p:pic>
      <p:sp>
        <p:nvSpPr>
          <p:cNvPr id="12" name="Rectangle 11">
            <a:extLst>
              <a:ext uri="{FF2B5EF4-FFF2-40B4-BE49-F238E27FC236}">
                <a16:creationId xmlns:a16="http://schemas.microsoft.com/office/drawing/2014/main" id="{C1945CD9-BF52-65CA-50F2-F1DF086B82DF}"/>
              </a:ext>
            </a:extLst>
          </p:cNvPr>
          <p:cNvSpPr/>
          <p:nvPr/>
        </p:nvSpPr>
        <p:spPr>
          <a:xfrm>
            <a:off x="8156533" y="4114800"/>
            <a:ext cx="1292267" cy="33734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5748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84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508874"/>
            <a:ext cx="9631029"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tiêu đề của bảng chọn trong hình trên được căn giữa và có kết quả như hình dưới, em chọn các ô cần căn rồi chọn nút lệnh nào sau đây?</a:t>
            </a:r>
          </a:p>
        </p:txBody>
      </p:sp>
      <p:pic>
        <p:nvPicPr>
          <p:cNvPr id="10" name="Picture 9"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0E9E78BA-4B9E-4313-E4C0-E98F75D82C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4416" y="2304960"/>
            <a:ext cx="3284135" cy="799293"/>
          </a:xfrm>
          <a:prstGeom prst="rect">
            <a:avLst/>
          </a:prstGeom>
          <a:noFill/>
          <a:ln>
            <a:noFill/>
          </a:ln>
        </p:spPr>
      </p:pic>
      <p:pic>
        <p:nvPicPr>
          <p:cNvPr id="11" name="Picture 10"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B27BBD0D-2FF5-0A18-1A46-AEA7F2C2AD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0900" y="3377668"/>
            <a:ext cx="3227533" cy="850624"/>
          </a:xfrm>
          <a:prstGeom prst="rect">
            <a:avLst/>
          </a:prstGeom>
          <a:noFill/>
          <a:ln>
            <a:noFill/>
          </a:ln>
        </p:spPr>
      </p:pic>
      <p:pic>
        <p:nvPicPr>
          <p:cNvPr id="12" name="Picture 11"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BCE964FE-EFDA-D0A7-61F1-5516F8F97F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0900" y="4482094"/>
            <a:ext cx="3296545" cy="928106"/>
          </a:xfrm>
          <a:prstGeom prst="rect">
            <a:avLst/>
          </a:prstGeom>
          <a:noFill/>
          <a:ln>
            <a:noFill/>
          </a:ln>
        </p:spPr>
      </p:pic>
      <p:pic>
        <p:nvPicPr>
          <p:cNvPr id="13" name="Picture 12"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38548057-82EC-0729-C396-41444E41F7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1409" y="5664002"/>
            <a:ext cx="3217023" cy="928106"/>
          </a:xfrm>
          <a:prstGeom prst="rect">
            <a:avLst/>
          </a:prstGeom>
          <a:noFill/>
          <a:ln>
            <a:noFill/>
          </a:ln>
        </p:spPr>
      </p:pic>
      <p:pic>
        <p:nvPicPr>
          <p:cNvPr id="14" name="Picture 13"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581440DC-2817-77A7-6E02-697BF4E5225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66093" y="1942102"/>
            <a:ext cx="4153280" cy="1867898"/>
          </a:xfrm>
          <a:prstGeom prst="rect">
            <a:avLst/>
          </a:prstGeom>
          <a:noFill/>
          <a:ln>
            <a:noFill/>
          </a:ln>
        </p:spPr>
      </p:pic>
      <p:pic>
        <p:nvPicPr>
          <p:cNvPr id="15" name="Picture 14" descr="Để tiêu đề của bảng chọn trong hình trên được căn giữa và có kết quả như hình dưới, em chọn các ô cần căn rồi chọn nút lệnh nào sau đây?">
            <a:extLst>
              <a:ext uri="{FF2B5EF4-FFF2-40B4-BE49-F238E27FC236}">
                <a16:creationId xmlns:a16="http://schemas.microsoft.com/office/drawing/2014/main" id="{0E4FCA1A-B7A3-4C7E-6002-4E26884FA95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44347" y="3883168"/>
            <a:ext cx="4475171" cy="1736645"/>
          </a:xfrm>
          <a:prstGeom prst="rect">
            <a:avLst/>
          </a:prstGeom>
          <a:noFill/>
          <a:ln>
            <a:noFill/>
          </a:ln>
        </p:spPr>
      </p:pic>
    </p:spTree>
    <p:extLst>
      <p:ext uri="{BB962C8B-B14F-4D97-AF65-F5344CB8AC3E}">
        <p14:creationId xmlns:p14="http://schemas.microsoft.com/office/powerpoint/2010/main" val="15166714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1"/>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endParaRPr lang="en-US" sz="3200" b="1"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436764787"/>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190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bảng dữ liệu của hình vẽ, hàm = MAX (C4:I8) sẽ cho kết quả bao nhiêu?</a:t>
            </a:r>
          </a:p>
        </p:txBody>
      </p:sp>
      <p:pic>
        <p:nvPicPr>
          <p:cNvPr id="10" name="Picture 9" descr="Trong bảng dữ liệu của hình vẽ">
            <a:extLst>
              <a:ext uri="{FF2B5EF4-FFF2-40B4-BE49-F238E27FC236}">
                <a16:creationId xmlns:a16="http://schemas.microsoft.com/office/drawing/2014/main" id="{3193E361-9BB9-D69E-2D57-C2A4A00451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73104"/>
            <a:ext cx="8675418" cy="4699585"/>
          </a:xfrm>
          <a:prstGeom prst="rect">
            <a:avLst/>
          </a:prstGeom>
          <a:noFill/>
          <a:ln>
            <a:noFill/>
          </a:ln>
        </p:spPr>
      </p:pic>
      <p:sp>
        <p:nvSpPr>
          <p:cNvPr id="11" name="Rectangle 10">
            <a:extLst>
              <a:ext uri="{FF2B5EF4-FFF2-40B4-BE49-F238E27FC236}">
                <a16:creationId xmlns:a16="http://schemas.microsoft.com/office/drawing/2014/main" id="{485AD6A2-4121-A21E-F41D-8EE3F2A73312}"/>
              </a:ext>
            </a:extLst>
          </p:cNvPr>
          <p:cNvSpPr/>
          <p:nvPr/>
        </p:nvSpPr>
        <p:spPr>
          <a:xfrm>
            <a:off x="6705601" y="5145774"/>
            <a:ext cx="685800" cy="3135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01186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 → c → 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 → b → 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 → a → 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 → a → b</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1885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508874"/>
            <a:ext cx="9631029"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Hãy cho biết cách sắp xếp thứ tự các thao tác để thực hiện xóa cột?</a:t>
            </a:r>
            <a:r>
              <a:rPr lang="en-US" sz="3200">
                <a:solidFill>
                  <a:schemeClr val="accent2"/>
                </a:solidFill>
                <a:latin typeface="Times New Roman" panose="02020603050405020304" pitchFamily="18" charset="0"/>
                <a:cs typeface="Times New Roman" panose="02020603050405020304" pitchFamily="18" charset="0"/>
              </a:rPr>
              <a:t> (a) Nháy nút phải chuột vào chỗ chọn. (b) Nháy chuột vào tên của cột. (c) Chọn Delete.</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0549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Insert.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Hide.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cột và chọn lệnh 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thao tác phù hợp của chức năng chèn thêm hàng bên trên?</a:t>
            </a:r>
          </a:p>
        </p:txBody>
      </p:sp>
    </p:spTree>
    <p:extLst>
      <p:ext uri="{BB962C8B-B14F-4D97-AF65-F5344CB8AC3E}">
        <p14:creationId xmlns:p14="http://schemas.microsoft.com/office/powerpoint/2010/main" val="24938131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d/mm/yyyy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dd/m/yyyy</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dd/mm/yy</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dd/mm/yyyy</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07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508874"/>
            <a:ext cx="9631029"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ô tính có kiểu dữ liệu ngày tháng hiển thị 03/03/2022 </a:t>
            </a:r>
            <a:r>
              <a:rPr lang="en-US" sz="3200">
                <a:solidFill>
                  <a:schemeClr val="accent2"/>
                </a:solidFill>
                <a:latin typeface="Times New Roman" panose="02020603050405020304" pitchFamily="18" charset="0"/>
                <a:cs typeface="Times New Roman" panose="02020603050405020304" pitchFamily="18" charset="0"/>
              </a:rPr>
              <a:t>kiểu Việt Nam </a:t>
            </a:r>
            <a:r>
              <a:rPr lang="vi-VN" sz="3200">
                <a:solidFill>
                  <a:schemeClr val="accent2"/>
                </a:solidFill>
                <a:latin typeface="Times New Roman" panose="02020603050405020304" pitchFamily="18" charset="0"/>
                <a:cs typeface="Times New Roman" panose="02020603050405020304" pitchFamily="18" charset="0"/>
              </a:rPr>
              <a:t>thì ô tính phải định dạng kiểu dữ liệu ngày tháng phải ở dạng nào?</a:t>
            </a:r>
          </a:p>
        </p:txBody>
      </p:sp>
    </p:spTree>
    <p:extLst>
      <p:ext uri="{BB962C8B-B14F-4D97-AF65-F5344CB8AC3E}">
        <p14:creationId xmlns:p14="http://schemas.microsoft.com/office/powerpoint/2010/main" val="292245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190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bảng dữ liệu của hình vẽ, hàm = SUM(C4:I8) sẽ cho kết quả bao nhiêu?</a:t>
            </a:r>
          </a:p>
        </p:txBody>
      </p:sp>
      <p:pic>
        <p:nvPicPr>
          <p:cNvPr id="10" name="Picture 9" descr="Trong bảng dữ liệu của hình vẽ">
            <a:extLst>
              <a:ext uri="{FF2B5EF4-FFF2-40B4-BE49-F238E27FC236}">
                <a16:creationId xmlns:a16="http://schemas.microsoft.com/office/drawing/2014/main" id="{3193E361-9BB9-D69E-2D57-C2A4A00451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73104"/>
            <a:ext cx="8675418" cy="4699585"/>
          </a:xfrm>
          <a:prstGeom prst="rect">
            <a:avLst/>
          </a:prstGeom>
          <a:noFill/>
          <a:ln>
            <a:noFill/>
          </a:ln>
        </p:spPr>
      </p:pic>
      <p:sp>
        <p:nvSpPr>
          <p:cNvPr id="11" name="Rectangle 10">
            <a:extLst>
              <a:ext uri="{FF2B5EF4-FFF2-40B4-BE49-F238E27FC236}">
                <a16:creationId xmlns:a16="http://schemas.microsoft.com/office/drawing/2014/main" id="{CAE524D8-A839-E696-2CDA-84FDF2A16EA7}"/>
              </a:ext>
            </a:extLst>
          </p:cNvPr>
          <p:cNvSpPr/>
          <p:nvPr/>
        </p:nvSpPr>
        <p:spPr>
          <a:xfrm>
            <a:off x="5943600" y="4071503"/>
            <a:ext cx="4876800" cy="1872097"/>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0481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190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68" y="23217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bảng dữ liệu của hình vẽ, hàm = COUNT(C6:I6) sẽ cho kết quả bao nhiêu?</a:t>
            </a:r>
          </a:p>
        </p:txBody>
      </p:sp>
      <p:pic>
        <p:nvPicPr>
          <p:cNvPr id="10" name="Picture 9" descr="Trong bảng dữ liệu của hình vẽ">
            <a:extLst>
              <a:ext uri="{FF2B5EF4-FFF2-40B4-BE49-F238E27FC236}">
                <a16:creationId xmlns:a16="http://schemas.microsoft.com/office/drawing/2014/main" id="{3193E361-9BB9-D69E-2D57-C2A4A00451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73104"/>
            <a:ext cx="8675418" cy="4699585"/>
          </a:xfrm>
          <a:prstGeom prst="rect">
            <a:avLst/>
          </a:prstGeom>
          <a:noFill/>
          <a:ln>
            <a:noFill/>
          </a:ln>
        </p:spPr>
      </p:pic>
      <p:sp>
        <p:nvSpPr>
          <p:cNvPr id="11" name="Rectangle 10">
            <a:extLst>
              <a:ext uri="{FF2B5EF4-FFF2-40B4-BE49-F238E27FC236}">
                <a16:creationId xmlns:a16="http://schemas.microsoft.com/office/drawing/2014/main" id="{0B34EAC1-E9B0-E99D-6AAC-A9E5328F2EB3}"/>
              </a:ext>
            </a:extLst>
          </p:cNvPr>
          <p:cNvSpPr/>
          <p:nvPr/>
        </p:nvSpPr>
        <p:spPr>
          <a:xfrm>
            <a:off x="5943600" y="4722117"/>
            <a:ext cx="4876800" cy="48850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6856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Chọn số chữ số thập phân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dấu ngăn cách hàng nghìn, hàng triệu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và B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và B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định dạng kiểu dữ liệu số, em có thể định dạng các yếu tố nào?</a:t>
            </a:r>
          </a:p>
        </p:txBody>
      </p:sp>
    </p:spTree>
    <p:extLst>
      <p:ext uri="{BB962C8B-B14F-4D97-AF65-F5344CB8AC3E}">
        <p14:creationId xmlns:p14="http://schemas.microsoft.com/office/powerpoint/2010/main" val="247358281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Insert.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Hide.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cột và chọn lệnh 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1053704"/>
            <a:ext cx="9631029"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thao tác phù hợp của chức năng xóa cột?</a:t>
            </a:r>
          </a:p>
        </p:txBody>
      </p:sp>
    </p:spTree>
    <p:extLst>
      <p:ext uri="{BB962C8B-B14F-4D97-AF65-F5344CB8AC3E}">
        <p14:creationId xmlns:p14="http://schemas.microsoft.com/office/powerpoint/2010/main" val="12830282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35155" y="508874"/>
            <a:ext cx="1157584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Quan sát số trung bình có nhiều chữ số phần thập phân trong hình vẽ. Nếu muốn giảm bớt số chữ số phần thập phân, em chọn nút lệnh nào sau đây trong nhóm nút lệnh Number của dải lệnh Home?</a:t>
            </a:r>
          </a:p>
        </p:txBody>
      </p:sp>
      <p:pic>
        <p:nvPicPr>
          <p:cNvPr id="10" name="Picture 9"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E91BF794-0900-E459-A5D2-8A863D9974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37827"/>
            <a:ext cx="838200" cy="801959"/>
          </a:xfrm>
          <a:prstGeom prst="rect">
            <a:avLst/>
          </a:prstGeom>
          <a:noFill/>
          <a:ln>
            <a:noFill/>
          </a:ln>
        </p:spPr>
      </p:pic>
      <p:pic>
        <p:nvPicPr>
          <p:cNvPr id="11" name="Picture 10"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CB9DB961-1110-3622-13C1-4923C448AD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75641" y="3402553"/>
            <a:ext cx="1039739" cy="894267"/>
          </a:xfrm>
          <a:prstGeom prst="rect">
            <a:avLst/>
          </a:prstGeom>
          <a:noFill/>
          <a:ln>
            <a:noFill/>
          </a:ln>
        </p:spPr>
      </p:pic>
      <p:pic>
        <p:nvPicPr>
          <p:cNvPr id="12" name="Picture 11"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90A3545F-CBB2-B34D-4BD4-B7CCF98286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8854" y="4520173"/>
            <a:ext cx="1039739" cy="894267"/>
          </a:xfrm>
          <a:prstGeom prst="rect">
            <a:avLst/>
          </a:prstGeom>
          <a:noFill/>
          <a:ln>
            <a:noFill/>
          </a:ln>
        </p:spPr>
      </p:pic>
      <p:pic>
        <p:nvPicPr>
          <p:cNvPr id="13" name="Picture 12"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20128FF3-D6D1-4B61-D49B-876A296D86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25039" y="5677207"/>
            <a:ext cx="1039739" cy="939800"/>
          </a:xfrm>
          <a:prstGeom prst="rect">
            <a:avLst/>
          </a:prstGeom>
          <a:noFill/>
          <a:ln>
            <a:noFill/>
          </a:ln>
        </p:spPr>
      </p:pic>
      <p:pic>
        <p:nvPicPr>
          <p:cNvPr id="14" name="Picture 13"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4EAE658F-B6C7-F7D1-69B7-4276B83E7B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110381"/>
            <a:ext cx="7080046" cy="1471019"/>
          </a:xfrm>
          <a:prstGeom prst="rect">
            <a:avLst/>
          </a:prstGeom>
          <a:noFill/>
          <a:ln>
            <a:noFill/>
          </a:ln>
        </p:spPr>
      </p:pic>
      <p:pic>
        <p:nvPicPr>
          <p:cNvPr id="15" name="Picture 14"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BFB4169E-D147-8C75-EFD0-78E2420F826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1199" y="3760244"/>
            <a:ext cx="3509593" cy="2715060"/>
          </a:xfrm>
          <a:prstGeom prst="rect">
            <a:avLst/>
          </a:prstGeom>
          <a:noFill/>
          <a:ln>
            <a:noFill/>
          </a:ln>
        </p:spPr>
      </p:pic>
    </p:spTree>
    <p:extLst>
      <p:ext uri="{BB962C8B-B14F-4D97-AF65-F5344CB8AC3E}">
        <p14:creationId xmlns:p14="http://schemas.microsoft.com/office/powerpoint/2010/main" val="12601987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Cộng ngày tháng với một số nguyên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Trừ ngày tháng với một số nguyên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Trừ ngày tháng với ngày tháng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Đối với kiểu dữ liệu ngày tháng em có thể thực hiện các phép tính nào?</a:t>
            </a:r>
          </a:p>
        </p:txBody>
      </p:sp>
    </p:spTree>
    <p:extLst>
      <p:ext uri="{BB962C8B-B14F-4D97-AF65-F5344CB8AC3E}">
        <p14:creationId xmlns:p14="http://schemas.microsoft.com/office/powerpoint/2010/main" val="32407217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79404"/>
            <a:ext cx="3807509"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rgbClr val="FF0000"/>
                </a:solidFill>
                <a:latin typeface="Times New Roman" panose="02020603050405020304" pitchFamily="18" charset="0"/>
                <a:cs typeface="Times New Roman" panose="02020603050405020304" pitchFamily="18" charset="0"/>
              </a:rPr>
              <a:t>Nghiên cứu và thảo luận</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114800" y="76200"/>
            <a:ext cx="7848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lang="de-DE" sz="2800">
                <a:solidFill>
                  <a:srgbClr val="000000"/>
                </a:solidFill>
                <a:latin typeface="Times New Roman" panose="02020603050405020304" pitchFamily="18" charset="0"/>
                <a:cs typeface="Times New Roman" panose="02020603050405020304" pitchFamily="18" charset="0"/>
              </a:rPr>
              <a:t>Làm quen với lệnh định dạng dữ liệu (Format Cells)</a:t>
            </a:r>
            <a:endParaRPr kumimoji="0" lang="de-DE" sz="28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318002832"/>
              </p:ext>
            </p:extLst>
          </p:nvPr>
        </p:nvGraphicFramePr>
        <p:xfrm>
          <a:off x="304800" y="676640"/>
          <a:ext cx="11658600" cy="604032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795175101"/>
                    </a:ext>
                  </a:extLst>
                </a:gridCol>
                <a:gridCol w="7315200">
                  <a:extLst>
                    <a:ext uri="{9D8B030D-6E8A-4147-A177-3AD203B41FA5}">
                      <a16:colId xmlns:a16="http://schemas.microsoft.com/office/drawing/2014/main" val="2517340449"/>
                    </a:ext>
                  </a:extLst>
                </a:gridCol>
              </a:tblGrid>
              <a:tr h="370840">
                <a:tc gridSpan="2">
                  <a:txBody>
                    <a:bodyPr/>
                    <a:lstStyle/>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vi-VN" sz="2800" b="0">
                          <a:solidFill>
                            <a:schemeClr val="tx1"/>
                          </a:solidFill>
                          <a:latin typeface="Times New Roman" panose="02020603050405020304" pitchFamily="18" charset="0"/>
                          <a:cs typeface="Times New Roman" panose="02020603050405020304" pitchFamily="18" charset="0"/>
                        </a:rPr>
                        <a:t>Cột dữ liệu Trung bình cần điều chỉnh gì để hiển thị dễ đọc, dễ so sánh hơn?</a:t>
                      </a:r>
                      <a:endParaRPr lang="en-US" sz="28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2800" b="0">
                          <a:solidFill>
                            <a:schemeClr val="tx1"/>
                          </a:solidFill>
                          <a:latin typeface="Times New Roman" panose="02020603050405020304" pitchFamily="18" charset="0"/>
                          <a:cs typeface="Times New Roman" panose="02020603050405020304" pitchFamily="18" charset="0"/>
                        </a:rPr>
                        <a:t>Cột dữ liệu Trung bình cần thu gọn và làm tròn số thấp phân để dễ đọc, dễ so sánh hơn.</a:t>
                      </a:r>
                      <a:endParaRPr lang="en-US" sz="28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2800" b="0">
                          <a:solidFill>
                            <a:schemeClr val="tx1"/>
                          </a:solidFill>
                          <a:latin typeface="Times New Roman" panose="02020603050405020304" pitchFamily="18" charset="0"/>
                          <a:cs typeface="Times New Roman" panose="02020603050405020304" pitchFamily="18" charset="0"/>
                        </a:rPr>
                        <a:t>Dữ liệu tại cột Chi phí nên trình bày lại như thế nào để phù hợp với dữ liệu số tiền?</a:t>
                      </a:r>
                      <a:endParaRPr lang="en-US" sz="28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vi-VN" sz="2800" b="0">
                          <a:solidFill>
                            <a:schemeClr val="tx1"/>
                          </a:solidFill>
                          <a:latin typeface="Times New Roman" panose="02020603050405020304" pitchFamily="18" charset="0"/>
                          <a:cs typeface="Times New Roman" panose="02020603050405020304" pitchFamily="18" charset="0"/>
                        </a:rPr>
                        <a:t>Dữ liệu tại cột Chi phí nên phân tách hàng triệu, hàng nghìn, hàng trăm,... và chọn định dạng tiền VND để phù hợp với dữ liệu là số tiền.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764463"/>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4724400" y="4114800"/>
            <a:ext cx="71628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0499E0AE-A277-17E8-2011-0FED77A4F968}"/>
              </a:ext>
            </a:extLst>
          </p:cNvPr>
          <p:cNvSpPr/>
          <p:nvPr/>
        </p:nvSpPr>
        <p:spPr>
          <a:xfrm>
            <a:off x="4724400" y="5358926"/>
            <a:ext cx="7162800" cy="1270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CE54268E-0FF0-811F-42B0-95F487AEA004}"/>
              </a:ext>
            </a:extLst>
          </p:cNvPr>
          <p:cNvPicPr>
            <a:picLocks noChangeAspect="1"/>
          </p:cNvPicPr>
          <p:nvPr/>
        </p:nvPicPr>
        <p:blipFill>
          <a:blip r:embed="rId3"/>
          <a:stretch>
            <a:fillRect/>
          </a:stretch>
        </p:blipFill>
        <p:spPr>
          <a:xfrm>
            <a:off x="307428" y="697875"/>
            <a:ext cx="11579772" cy="3035925"/>
          </a:xfrm>
          <a:prstGeom prst="rect">
            <a:avLst/>
          </a:prstGeom>
        </p:spPr>
      </p:pic>
    </p:spTree>
    <p:extLst>
      <p:ext uri="{BB962C8B-B14F-4D97-AF65-F5344CB8AC3E}">
        <p14:creationId xmlns:p14="http://schemas.microsoft.com/office/powerpoint/2010/main" val="286126463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Chọn Home và nháy chuột vào nút mũi tên bên cạnh nhóm lệnh Font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Home và nháy chuột vào nút mũi tên bên cạnh nhóm lệnh Alignment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Chọn Home và nháy chuột vào nút mũi tên bên cạnh nhóm lệnh Cells</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Chọn Home và nháy chuột vào nút mũi tên bên cạnh nhóm lệnh Number</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1053704"/>
            <a:ext cx="9631029"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mở cửa sổ Format Cells, em thực hiện như thế nào?</a:t>
            </a:r>
          </a:p>
        </p:txBody>
      </p:sp>
    </p:spTree>
    <p:extLst>
      <p:ext uri="{BB962C8B-B14F-4D97-AF65-F5344CB8AC3E}">
        <p14:creationId xmlns:p14="http://schemas.microsoft.com/office/powerpoint/2010/main" val="21818499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phải vào tên hàng và chọn lệnh Insert.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hàng và chọn lệnh Hide.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phải vào tên cột và chọn lệnh 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1053704"/>
            <a:ext cx="9631029"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thao tác phù hợp của chức năng ẩn hàng?</a:t>
            </a:r>
          </a:p>
        </p:txBody>
      </p:sp>
    </p:spTree>
    <p:extLst>
      <p:ext uri="{BB962C8B-B14F-4D97-AF65-F5344CB8AC3E}">
        <p14:creationId xmlns:p14="http://schemas.microsoft.com/office/powerpoint/2010/main" val="3803501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04/03/2022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3/12/2022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03/3/2022</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12/3/2022</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508874"/>
            <a:ext cx="9631029"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Khi em định dạng kiểu dữ liệu ngày tháng có dạng d/mm/yyyy thì kết quả hiển thị ngày tháng năm nào dưới đây là đúng?</a:t>
            </a:r>
          </a:p>
        </p:txBody>
      </p:sp>
    </p:spTree>
    <p:extLst>
      <p:ext uri="{BB962C8B-B14F-4D97-AF65-F5344CB8AC3E}">
        <p14:creationId xmlns:p14="http://schemas.microsoft.com/office/powerpoint/2010/main" val="163040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Số liệu trong bảng tính chính xác hơn.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2010769" y="359838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Giúp bảng tính dễ đọc.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Giúp người dùng dễ so sánh, nhận xét.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Đáp án B,C</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094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1053704"/>
            <a:ext cx="9631029"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Trình bày bảng tính để:</a:t>
            </a:r>
          </a:p>
        </p:txBody>
      </p:sp>
    </p:spTree>
    <p:extLst>
      <p:ext uri="{BB962C8B-B14F-4D97-AF65-F5344CB8AC3E}">
        <p14:creationId xmlns:p14="http://schemas.microsoft.com/office/powerpoint/2010/main" val="41644165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7464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1200" y="781289"/>
            <a:ext cx="98298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Nếu muốn </a:t>
            </a:r>
            <a:r>
              <a:rPr lang="en-US" sz="3200">
                <a:solidFill>
                  <a:schemeClr val="accent2"/>
                </a:solidFill>
                <a:latin typeface="Times New Roman" panose="02020603050405020304" pitchFamily="18" charset="0"/>
                <a:cs typeface="Times New Roman" panose="02020603050405020304" pitchFamily="18" charset="0"/>
              </a:rPr>
              <a:t>tăng thêm </a:t>
            </a:r>
            <a:r>
              <a:rPr lang="vi-VN" sz="3200">
                <a:solidFill>
                  <a:schemeClr val="accent2"/>
                </a:solidFill>
                <a:latin typeface="Times New Roman" panose="02020603050405020304" pitchFamily="18" charset="0"/>
                <a:cs typeface="Times New Roman" panose="02020603050405020304" pitchFamily="18" charset="0"/>
              </a:rPr>
              <a:t>chữ số sau dấu phẩy, em chọn nút lệnh sau đây trong nhóm lệnh Number của thẻ Home ?</a:t>
            </a:r>
          </a:p>
        </p:txBody>
      </p:sp>
      <p:pic>
        <p:nvPicPr>
          <p:cNvPr id="10" name="Picture 9"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E91BF794-0900-E459-A5D2-8A863D9974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37827"/>
            <a:ext cx="838200" cy="801959"/>
          </a:xfrm>
          <a:prstGeom prst="rect">
            <a:avLst/>
          </a:prstGeom>
          <a:noFill/>
          <a:ln>
            <a:noFill/>
          </a:ln>
        </p:spPr>
      </p:pic>
      <p:pic>
        <p:nvPicPr>
          <p:cNvPr id="11" name="Picture 10"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CB9DB961-1110-3622-13C1-4923C448AD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75641" y="3402553"/>
            <a:ext cx="1039739" cy="894267"/>
          </a:xfrm>
          <a:prstGeom prst="rect">
            <a:avLst/>
          </a:prstGeom>
          <a:noFill/>
          <a:ln>
            <a:noFill/>
          </a:ln>
        </p:spPr>
      </p:pic>
      <p:pic>
        <p:nvPicPr>
          <p:cNvPr id="12" name="Picture 11"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90A3545F-CBB2-B34D-4BD4-B7CCF98286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8854" y="4520173"/>
            <a:ext cx="1039739" cy="894267"/>
          </a:xfrm>
          <a:prstGeom prst="rect">
            <a:avLst/>
          </a:prstGeom>
          <a:noFill/>
          <a:ln>
            <a:noFill/>
          </a:ln>
        </p:spPr>
      </p:pic>
      <p:pic>
        <p:nvPicPr>
          <p:cNvPr id="13" name="Picture 12" descr="Quan sát số trung bình có nhiều chữ số phần thập phân trong hình vẽ. Nếu muốn giảm bớt số chữ số phần thập phân, em chọn nút lệnh nào sau đây trong nhóm nút lệnh Number của dải lệnh Home?">
            <a:extLst>
              <a:ext uri="{FF2B5EF4-FFF2-40B4-BE49-F238E27FC236}">
                <a16:creationId xmlns:a16="http://schemas.microsoft.com/office/drawing/2014/main" id="{20128FF3-D6D1-4B61-D49B-876A296D86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25039" y="5677207"/>
            <a:ext cx="1039739" cy="939800"/>
          </a:xfrm>
          <a:prstGeom prst="rect">
            <a:avLst/>
          </a:prstGeom>
          <a:noFill/>
          <a:ln>
            <a:noFill/>
          </a:ln>
        </p:spPr>
      </p:pic>
    </p:spTree>
    <p:extLst>
      <p:ext uri="{BB962C8B-B14F-4D97-AF65-F5344CB8AC3E}">
        <p14:creationId xmlns:p14="http://schemas.microsoft.com/office/powerpoint/2010/main" val="2767089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nút  </a:t>
            </a:r>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 phía dưới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2010769" y="359838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Insert chọn lệnh Table trong nhóm lệnh Table.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nút phải chuột lên tên trang tính và chọn Insert/Worksheet.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Home, chọn lệnh Insert/ Insert sheet trong nhóm lệnh Cells.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384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10769" y="781289"/>
            <a:ext cx="9631029"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Phương án nào sau đây là sai để thêm trang tính vào bảng tính?</a:t>
            </a:r>
          </a:p>
        </p:txBody>
      </p:sp>
      <p:pic>
        <p:nvPicPr>
          <p:cNvPr id="10" name="Picture 9" descr="cau-10-1-trang-36-sbt-tin-hoc-lop-7-ket-noi">
            <a:extLst>
              <a:ext uri="{FF2B5EF4-FFF2-40B4-BE49-F238E27FC236}">
                <a16:creationId xmlns:a16="http://schemas.microsoft.com/office/drawing/2014/main" id="{FF5DCBA1-DE81-ED23-90B3-E0A38323DA7D}"/>
              </a:ext>
            </a:extLst>
          </p:cNvPr>
          <p:cNvPicPr>
            <a:picLocks noChangeAspect="1"/>
          </p:cNvPicPr>
          <p:nvPr/>
        </p:nvPicPr>
        <p:blipFill>
          <a:blip r:embed="rId5"/>
          <a:stretch>
            <a:fillRect/>
          </a:stretch>
        </p:blipFill>
        <p:spPr>
          <a:xfrm>
            <a:off x="5334000" y="2286000"/>
            <a:ext cx="685800" cy="685800"/>
          </a:xfrm>
          <a:prstGeom prst="rect">
            <a:avLst/>
          </a:prstGeom>
          <a:noFill/>
          <a:ln>
            <a:noFill/>
          </a:ln>
        </p:spPr>
      </p:pic>
    </p:spTree>
    <p:extLst>
      <p:ext uri="{BB962C8B-B14F-4D97-AF65-F5344CB8AC3E}">
        <p14:creationId xmlns:p14="http://schemas.microsoft.com/office/powerpoint/2010/main" val="35156865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7F15C0-4090-0745-E07A-31B66D418078}"/>
              </a:ext>
            </a:extLst>
          </p:cNvPr>
          <p:cNvGraphicFramePr>
            <a:graphicFrameLocks noGrp="1"/>
          </p:cNvGraphicFramePr>
          <p:nvPr>
            <p:extLst>
              <p:ext uri="{D42A27DB-BD31-4B8C-83A1-F6EECF244321}">
                <p14:modId xmlns:p14="http://schemas.microsoft.com/office/powerpoint/2010/main" val="2583018108"/>
              </p:ext>
            </p:extLst>
          </p:nvPr>
        </p:nvGraphicFramePr>
        <p:xfrm>
          <a:off x="425669" y="1584960"/>
          <a:ext cx="11340662" cy="4549440"/>
        </p:xfrm>
        <a:graphic>
          <a:graphicData uri="http://schemas.openxmlformats.org/drawingml/2006/table">
            <a:tbl>
              <a:tblPr firstRow="1" bandRow="1">
                <a:tableStyleId>{F5AB1C69-6EDB-4FF4-983F-18BD219EF322}</a:tableStyleId>
              </a:tblPr>
              <a:tblGrid>
                <a:gridCol w="4755931">
                  <a:extLst>
                    <a:ext uri="{9D8B030D-6E8A-4147-A177-3AD203B41FA5}">
                      <a16:colId xmlns:a16="http://schemas.microsoft.com/office/drawing/2014/main" val="1852746296"/>
                    </a:ext>
                  </a:extLst>
                </a:gridCol>
                <a:gridCol w="6584731">
                  <a:extLst>
                    <a:ext uri="{9D8B030D-6E8A-4147-A177-3AD203B41FA5}">
                      <a16:colId xmlns:a16="http://schemas.microsoft.com/office/drawing/2014/main" val="3235366989"/>
                    </a:ext>
                  </a:extLst>
                </a:gridCol>
              </a:tblGrid>
              <a:tr h="370840">
                <a:tc gridSpan="2">
                  <a:txBody>
                    <a:body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023764"/>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Có thể sao chép công thức từ trang tính này sang trang tính khác được không?</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Có thể sao chép công thức từ trang tính này sang trang tính khác được.</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46622"/>
                  </a:ext>
                </a:extLst>
              </a:tr>
              <a:tr h="370840">
                <a:tc>
                  <a:txBody>
                    <a:bodyPr/>
                    <a:lstStyle/>
                    <a:p>
                      <a:pPr algn="just"/>
                      <a:r>
                        <a:rPr lang="en-US" sz="3200">
                          <a:solidFill>
                            <a:schemeClr val="tx1"/>
                          </a:solidFill>
                          <a:latin typeface="Times New Roman" panose="02020603050405020304" pitchFamily="18" charset="0"/>
                          <a:cs typeface="Times New Roman" panose="02020603050405020304" pitchFamily="18" charset="0"/>
                        </a:rPr>
                        <a:t>Phần mềm bảng tính điện tử có thể gộp các ô trong một vùng không là hình chữ nhật không?</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Phần mềm bảng tính điện tử chỉ có thể gộp các ô trong một vùng</a:t>
                      </a:r>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hình chữ nhật, không thể gộp các ô trong một vùng không là hình chữ nhật được.</a:t>
                      </a:r>
                      <a:endParaRPr lang="en-US" sz="3200">
                        <a:solidFill>
                          <a:schemeClr val="tx1"/>
                        </a:solidFill>
                        <a:latin typeface="Times New Roman" panose="02020603050405020304" pitchFamily="18" charset="0"/>
                        <a:cs typeface="Times New Roman" panose="02020603050405020304" pitchFamily="18"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305110"/>
                  </a:ext>
                </a:extLst>
              </a:tr>
            </a:tbl>
          </a:graphicData>
        </a:graphic>
      </p:graphicFrame>
      <p:pic>
        <p:nvPicPr>
          <p:cNvPr id="4" name="Picture 3">
            <a:extLst>
              <a:ext uri="{FF2B5EF4-FFF2-40B4-BE49-F238E27FC236}">
                <a16:creationId xmlns:a16="http://schemas.microsoft.com/office/drawing/2014/main" id="{85306D04-BAF3-1DCC-6B71-B619F9D8821C}"/>
              </a:ext>
            </a:extLst>
          </p:cNvPr>
          <p:cNvPicPr>
            <a:picLocks noChangeAspect="1"/>
          </p:cNvPicPr>
          <p:nvPr/>
        </p:nvPicPr>
        <p:blipFill rotWithShape="1">
          <a:blip r:embed="rId2"/>
          <a:srcRect r="73103" b="6198"/>
          <a:stretch/>
        </p:blipFill>
        <p:spPr>
          <a:xfrm>
            <a:off x="4038600" y="1637987"/>
            <a:ext cx="841114" cy="571813"/>
          </a:xfrm>
          <a:prstGeom prst="rect">
            <a:avLst/>
          </a:prstGeom>
        </p:spPr>
      </p:pic>
      <p:sp>
        <p:nvSpPr>
          <p:cNvPr id="7" name="Rectangle 6">
            <a:extLst>
              <a:ext uri="{FF2B5EF4-FFF2-40B4-BE49-F238E27FC236}">
                <a16:creationId xmlns:a16="http://schemas.microsoft.com/office/drawing/2014/main" id="{16562661-835E-D56B-9775-6F764E6E94C6}"/>
              </a:ext>
            </a:extLst>
          </p:cNvPr>
          <p:cNvSpPr/>
          <p:nvPr/>
        </p:nvSpPr>
        <p:spPr>
          <a:xfrm>
            <a:off x="5257800" y="2438401"/>
            <a:ext cx="64008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3235253A-77D5-9595-1F63-AB6B029885DF}"/>
              </a:ext>
            </a:extLst>
          </p:cNvPr>
          <p:cNvSpPr/>
          <p:nvPr/>
        </p:nvSpPr>
        <p:spPr>
          <a:xfrm>
            <a:off x="5257800" y="4038600"/>
            <a:ext cx="64008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0382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F882C5-306F-0CDF-E028-E62B6151D687}"/>
              </a:ext>
            </a:extLst>
          </p:cNvPr>
          <p:cNvGraphicFramePr>
            <a:graphicFrameLocks noGrp="1"/>
          </p:cNvGraphicFramePr>
          <p:nvPr>
            <p:extLst>
              <p:ext uri="{D42A27DB-BD31-4B8C-83A1-F6EECF244321}">
                <p14:modId xmlns:p14="http://schemas.microsoft.com/office/powerpoint/2010/main" val="1386955291"/>
              </p:ext>
            </p:extLst>
          </p:nvPr>
        </p:nvGraphicFramePr>
        <p:xfrm>
          <a:off x="228600" y="97440"/>
          <a:ext cx="11658600" cy="6608160"/>
        </p:xfrm>
        <a:graphic>
          <a:graphicData uri="http://schemas.openxmlformats.org/drawingml/2006/table">
            <a:tbl>
              <a:tblPr firstRow="1" bandRow="1">
                <a:tableStyleId>{F5AB1C69-6EDB-4FF4-983F-18BD219EF322}</a:tableStyleId>
              </a:tblPr>
              <a:tblGrid>
                <a:gridCol w="2819400">
                  <a:extLst>
                    <a:ext uri="{9D8B030D-6E8A-4147-A177-3AD203B41FA5}">
                      <a16:colId xmlns:a16="http://schemas.microsoft.com/office/drawing/2014/main" val="1455772826"/>
                    </a:ext>
                  </a:extLst>
                </a:gridCol>
                <a:gridCol w="7751064">
                  <a:extLst>
                    <a:ext uri="{9D8B030D-6E8A-4147-A177-3AD203B41FA5}">
                      <a16:colId xmlns:a16="http://schemas.microsoft.com/office/drawing/2014/main" val="2493490290"/>
                    </a:ext>
                  </a:extLst>
                </a:gridCol>
                <a:gridCol w="1088136">
                  <a:extLst>
                    <a:ext uri="{9D8B030D-6E8A-4147-A177-3AD203B41FA5}">
                      <a16:colId xmlns:a16="http://schemas.microsoft.com/office/drawing/2014/main" val="4227618239"/>
                    </a:ext>
                  </a:extLst>
                </a:gridCol>
              </a:tblGrid>
              <a:tr h="370840">
                <a:tc gridSpan="3">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 mỗi chức năng ở cột A với một thao tác phù hợp ở cột B?</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37140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KQ</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353601"/>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1)Chèn thêm hàng bên trên</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a.Nháy nút phải chuột vào tên hàng và chọn lệnh Delete</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1+B</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17989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2)Chèn thêm cột bên trái</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b.Nháy nút phải chuột vào tên hàng và chọn lệnh Insert</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2+D</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773052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3)Xoá hàng</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c.Nháy nút phải chuột vào tên hàng và chọn lệnh Hide</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3+A</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090370"/>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4)Xoá cột</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a:solidFill>
                            <a:schemeClr val="tx1"/>
                          </a:solidFill>
                          <a:latin typeface="Times New Roman" panose="02020603050405020304" pitchFamily="18" charset="0"/>
                          <a:cs typeface="Times New Roman" panose="02020603050405020304" pitchFamily="18" charset="0"/>
                        </a:rPr>
                        <a:t>d.Nháy nút phải chuột vào tên cột và chọn lệnh Insert</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4+E</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626551"/>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5)Ẩn hàng</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e.Nháy nút phải chuột vào tên cột và chọn lệnh Delete</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5+C</a:t>
                      </a:r>
                    </a:p>
                  </a:txBody>
                  <a:tcPr marL="108000" marR="108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962483"/>
                  </a:ext>
                </a:extLst>
              </a:tr>
            </a:tbl>
          </a:graphicData>
        </a:graphic>
      </p:graphicFrame>
      <p:sp>
        <p:nvSpPr>
          <p:cNvPr id="3" name="Rectangle 2">
            <a:extLst>
              <a:ext uri="{FF2B5EF4-FFF2-40B4-BE49-F238E27FC236}">
                <a16:creationId xmlns:a16="http://schemas.microsoft.com/office/drawing/2014/main" id="{BA1119BE-DFA3-9942-04A7-BEFD2B8EC241}"/>
              </a:ext>
            </a:extLst>
          </p:cNvPr>
          <p:cNvSpPr/>
          <p:nvPr/>
        </p:nvSpPr>
        <p:spPr>
          <a:xfrm>
            <a:off x="11353800" y="1447800"/>
            <a:ext cx="457200" cy="761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AA74D421-05E6-93E7-A394-347D346B8DE1}"/>
              </a:ext>
            </a:extLst>
          </p:cNvPr>
          <p:cNvSpPr/>
          <p:nvPr/>
        </p:nvSpPr>
        <p:spPr>
          <a:xfrm>
            <a:off x="11353800" y="2514601"/>
            <a:ext cx="457200" cy="761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B1F3EAB-7CB7-2D43-078A-0252BE77CA1E}"/>
              </a:ext>
            </a:extLst>
          </p:cNvPr>
          <p:cNvSpPr/>
          <p:nvPr/>
        </p:nvSpPr>
        <p:spPr>
          <a:xfrm>
            <a:off x="11353800" y="3657601"/>
            <a:ext cx="457200" cy="761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02D69FD8-09DD-C907-1904-65D948738F94}"/>
              </a:ext>
            </a:extLst>
          </p:cNvPr>
          <p:cNvSpPr/>
          <p:nvPr/>
        </p:nvSpPr>
        <p:spPr>
          <a:xfrm>
            <a:off x="11353800" y="4648200"/>
            <a:ext cx="457200" cy="761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F4537D76-8398-3AA6-D549-29254172EF20}"/>
              </a:ext>
            </a:extLst>
          </p:cNvPr>
          <p:cNvSpPr/>
          <p:nvPr/>
        </p:nvSpPr>
        <p:spPr>
          <a:xfrm>
            <a:off x="11353800" y="5791200"/>
            <a:ext cx="457200" cy="761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31631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38B5A6-53C8-27DE-DE42-7885BAF1BFC8}"/>
              </a:ext>
            </a:extLst>
          </p:cNvPr>
          <p:cNvGraphicFramePr>
            <a:graphicFrameLocks noGrp="1"/>
          </p:cNvGraphicFramePr>
          <p:nvPr>
            <p:extLst>
              <p:ext uri="{D42A27DB-BD31-4B8C-83A1-F6EECF244321}">
                <p14:modId xmlns:p14="http://schemas.microsoft.com/office/powerpoint/2010/main" val="2575428049"/>
              </p:ext>
            </p:extLst>
          </p:nvPr>
        </p:nvGraphicFramePr>
        <p:xfrm>
          <a:off x="381000" y="44640"/>
          <a:ext cx="11506200" cy="6660960"/>
        </p:xfrm>
        <a:graphic>
          <a:graphicData uri="http://schemas.openxmlformats.org/drawingml/2006/table">
            <a:tbl>
              <a:tblPr firstRow="1" bandRow="1">
                <a:tableStyleId>{F5AB1C69-6EDB-4FF4-983F-18BD219EF322}</a:tableStyleId>
              </a:tblPr>
              <a:tblGrid>
                <a:gridCol w="8153400">
                  <a:extLst>
                    <a:ext uri="{9D8B030D-6E8A-4147-A177-3AD203B41FA5}">
                      <a16:colId xmlns:a16="http://schemas.microsoft.com/office/drawing/2014/main" val="612662366"/>
                    </a:ext>
                  </a:extLst>
                </a:gridCol>
                <a:gridCol w="3352800">
                  <a:extLst>
                    <a:ext uri="{9D8B030D-6E8A-4147-A177-3AD203B41FA5}">
                      <a16:colId xmlns:a16="http://schemas.microsoft.com/office/drawing/2014/main" val="1353107527"/>
                    </a:ext>
                  </a:extLst>
                </a:gridCol>
              </a:tblGrid>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Quan sát Hình 9.6 và điền các từ/cụm từ sau: trái, giữa (theo chiều dọc), phải, đỉnh, giữa (theo chiều ngang), đáy vào chỗ trống (….) cho phù hợp.</a:t>
                      </a: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Từ cần điền: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112023"/>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a) Nút lệnh (1) căn nội dung lên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a) đỉnh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873171"/>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b) Nút lệnh (2) căn nội dung vào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b) giữa (chiều dọc)</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843845"/>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c) Nút lệnh (3) căn nội dung xuống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c) đáy</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398869"/>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d) Nút lệnh (4) căn nội dung sang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d) trái</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876894"/>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e) Nút lệnh (5) căn nội dung vào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e) giữa (chiều ngang)</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209759"/>
                  </a:ext>
                </a:extLst>
              </a:tr>
              <a:tr h="370840">
                <a:tc>
                  <a:txBody>
                    <a:bodyPr/>
                    <a:lstStyle/>
                    <a:p>
                      <a:r>
                        <a:rPr lang="en-US" sz="3200" b="0">
                          <a:solidFill>
                            <a:schemeClr val="tx1"/>
                          </a:solidFill>
                          <a:latin typeface="Times New Roman" panose="02020603050405020304" pitchFamily="18" charset="0"/>
                          <a:cs typeface="Times New Roman" panose="02020603050405020304" pitchFamily="18" charset="0"/>
                        </a:rPr>
                        <a:t>f) Nút lệnh (6) căn nội dung sang ..(?).. ô tính.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a:solidFill>
                            <a:schemeClr val="tx1"/>
                          </a:solidFill>
                          <a:latin typeface="Times New Roman" panose="02020603050405020304" pitchFamily="18" charset="0"/>
                          <a:cs typeface="Times New Roman" panose="02020603050405020304" pitchFamily="18" charset="0"/>
                        </a:rPr>
                        <a:t>f) phải</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035758"/>
                  </a:ext>
                </a:extLst>
              </a:tr>
            </a:tbl>
          </a:graphicData>
        </a:graphic>
      </p:graphicFrame>
      <p:pic>
        <p:nvPicPr>
          <p:cNvPr id="3" name="Picture 2" descr="cau-9-7-trang-33-sbt-tin-hoc-lop-7-ket-noi">
            <a:extLst>
              <a:ext uri="{FF2B5EF4-FFF2-40B4-BE49-F238E27FC236}">
                <a16:creationId xmlns:a16="http://schemas.microsoft.com/office/drawing/2014/main" id="{E04B321A-181B-776A-1AB2-BF4C061A570E}"/>
              </a:ext>
            </a:extLst>
          </p:cNvPr>
          <p:cNvPicPr>
            <a:picLocks noChangeAspect="1"/>
          </p:cNvPicPr>
          <p:nvPr/>
        </p:nvPicPr>
        <p:blipFill rotWithShape="1">
          <a:blip r:embed="rId2"/>
          <a:srcRect l="3990" t="6186"/>
          <a:stretch/>
        </p:blipFill>
        <p:spPr>
          <a:xfrm>
            <a:off x="464976" y="1402080"/>
            <a:ext cx="7993224" cy="1905000"/>
          </a:xfrm>
          <a:prstGeom prst="rect">
            <a:avLst/>
          </a:prstGeom>
          <a:noFill/>
          <a:ln>
            <a:noFill/>
          </a:ln>
        </p:spPr>
      </p:pic>
      <p:sp>
        <p:nvSpPr>
          <p:cNvPr id="4" name="Rectangle 3">
            <a:extLst>
              <a:ext uri="{FF2B5EF4-FFF2-40B4-BE49-F238E27FC236}">
                <a16:creationId xmlns:a16="http://schemas.microsoft.com/office/drawing/2014/main" id="{551DDDF1-0A7E-8790-04CB-778731D38E08}"/>
              </a:ext>
            </a:extLst>
          </p:cNvPr>
          <p:cNvSpPr/>
          <p:nvPr/>
        </p:nvSpPr>
        <p:spPr>
          <a:xfrm>
            <a:off x="8991600" y="3396891"/>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135FE52-F5A6-4DDA-F184-9A7BFCD5E907}"/>
              </a:ext>
            </a:extLst>
          </p:cNvPr>
          <p:cNvSpPr/>
          <p:nvPr/>
        </p:nvSpPr>
        <p:spPr>
          <a:xfrm>
            <a:off x="8991600" y="3930291"/>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86AE696-2B76-285A-3B79-D3C82DDD395F}"/>
              </a:ext>
            </a:extLst>
          </p:cNvPr>
          <p:cNvSpPr/>
          <p:nvPr/>
        </p:nvSpPr>
        <p:spPr>
          <a:xfrm>
            <a:off x="8991600" y="4495800"/>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F353F1DE-CAA4-4FC8-C807-6AB2C3FBAF7D}"/>
              </a:ext>
            </a:extLst>
          </p:cNvPr>
          <p:cNvSpPr/>
          <p:nvPr/>
        </p:nvSpPr>
        <p:spPr>
          <a:xfrm>
            <a:off x="8991600" y="5073291"/>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3DB14AC2-69CC-6AEF-1ED5-9EE076A2D781}"/>
              </a:ext>
            </a:extLst>
          </p:cNvPr>
          <p:cNvSpPr/>
          <p:nvPr/>
        </p:nvSpPr>
        <p:spPr>
          <a:xfrm>
            <a:off x="8991600" y="5638800"/>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CD034F17-F729-D4B2-3D09-B2ED63D1542F}"/>
              </a:ext>
            </a:extLst>
          </p:cNvPr>
          <p:cNvSpPr/>
          <p:nvPr/>
        </p:nvSpPr>
        <p:spPr>
          <a:xfrm>
            <a:off x="8991600" y="6172200"/>
            <a:ext cx="2743200" cy="489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95015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2124714"/>
            <a:ext cx="11658600" cy="450468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Dữ liệu số trong bảng tính được hiểu là các số nguyên hoặc số </a:t>
            </a:r>
            <a:r>
              <a:rPr lang="en-US" sz="3200">
                <a:solidFill>
                  <a:srgbClr val="000000"/>
                </a:solidFill>
                <a:latin typeface="Times New Roman" panose="02020603050405020304" pitchFamily="18" charset="0"/>
                <a:cs typeface="Times New Roman" panose="02020603050405020304" pitchFamily="18" charset="0"/>
              </a:rPr>
              <a:t>thập phân (là số có phần số nguyên và phần thập phân). Tất cả các phần mềm bảng tính đều cho phép thiết lập cách định dạng thể hiện các số này. </a:t>
            </a:r>
            <a:r>
              <a:rPr lang="vi-VN" sz="3200">
                <a:solidFill>
                  <a:srgbClr val="000000"/>
                </a:solidFill>
                <a:latin typeface="Times New Roman" panose="02020603050405020304" pitchFamily="18" charset="0"/>
                <a:cs typeface="Times New Roman" panose="02020603050405020304" pitchFamily="18" charset="0"/>
              </a:rPr>
              <a:t>Ví dụ chỉ cho phép hiện bao nhiêu chữ số thập phân, hoặc quy định dùng dấu "," phân tách hàng nghìn, hàng triệu,... Để thực hiện định dạng các số tại một ô hoặc vùng dữ liệu, em cần chọn vùng dữ liệu và chọn Home, nháy chuột vào mũi tên bên cạnh nhóm lệnh Number để mở cửa sổ Format Cells. Sau đó em nhập các tham số định dạng kiểu dữ liệu số thực trong cửa sổ Format Cells</a:t>
            </a:r>
            <a:r>
              <a:rPr lang="en-US" sz="3200">
                <a:solidFill>
                  <a:srgbClr val="000000"/>
                </a:solidFill>
                <a:latin typeface="Times New Roman" panose="02020603050405020304" pitchFamily="18" charset="0"/>
                <a:cs typeface="Times New Roman" panose="02020603050405020304" pitchFamily="18" charset="0"/>
              </a:rPr>
              <a:t>.</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53124" y="1459221"/>
            <a:ext cx="744141" cy="741693"/>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228600" y="1384161"/>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Định dạng dữ liệu số</a:t>
            </a:r>
          </a:p>
        </p:txBody>
      </p:sp>
    </p:spTree>
    <p:extLst>
      <p:ext uri="{BB962C8B-B14F-4D97-AF65-F5344CB8AC3E}">
        <p14:creationId xmlns:p14="http://schemas.microsoft.com/office/powerpoint/2010/main" val="3943157726"/>
      </p:ext>
    </p:extLst>
  </p:cSld>
  <p:clrMapOvr>
    <a:masterClrMapping/>
  </p:clrMapOvr>
  <p:transition>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7F15C0-4090-0745-E07A-31B66D418078}"/>
              </a:ext>
            </a:extLst>
          </p:cNvPr>
          <p:cNvGraphicFramePr>
            <a:graphicFrameLocks noGrp="1"/>
          </p:cNvGraphicFramePr>
          <p:nvPr>
            <p:extLst>
              <p:ext uri="{D42A27DB-BD31-4B8C-83A1-F6EECF244321}">
                <p14:modId xmlns:p14="http://schemas.microsoft.com/office/powerpoint/2010/main" val="3067702443"/>
              </p:ext>
            </p:extLst>
          </p:nvPr>
        </p:nvGraphicFramePr>
        <p:xfrm>
          <a:off x="167949" y="10886"/>
          <a:ext cx="5699451" cy="6771840"/>
        </p:xfrm>
        <a:graphic>
          <a:graphicData uri="http://schemas.openxmlformats.org/drawingml/2006/table">
            <a:tbl>
              <a:tblPr firstRow="1" bandRow="1">
                <a:tableStyleId>{F5AB1C69-6EDB-4FF4-983F-18BD219EF322}</a:tableStyleId>
              </a:tblPr>
              <a:tblGrid>
                <a:gridCol w="2636399">
                  <a:extLst>
                    <a:ext uri="{9D8B030D-6E8A-4147-A177-3AD203B41FA5}">
                      <a16:colId xmlns:a16="http://schemas.microsoft.com/office/drawing/2014/main" val="1852746296"/>
                    </a:ext>
                  </a:extLst>
                </a:gridCol>
                <a:gridCol w="3063052">
                  <a:extLst>
                    <a:ext uri="{9D8B030D-6E8A-4147-A177-3AD203B41FA5}">
                      <a16:colId xmlns:a16="http://schemas.microsoft.com/office/drawing/2014/main" val="3235366989"/>
                    </a:ext>
                  </a:extLst>
                </a:gridCol>
              </a:tblGrid>
              <a:tr h="370840">
                <a:tc gridSpan="2">
                  <a:txBody>
                    <a:bodyPr/>
                    <a:lstStyle/>
                    <a:p>
                      <a:pPr algn="ctr"/>
                      <a:r>
                        <a:rPr lang="en-US" sz="3200">
                          <a:solidFill>
                            <a:srgbClr val="FF0000"/>
                          </a:solidFill>
                          <a:latin typeface="Times New Roman" panose="02020603050405020304" pitchFamily="18" charset="0"/>
                          <a:cs typeface="Times New Roman" panose="02020603050405020304" pitchFamily="18" charset="0"/>
                        </a:rPr>
                        <a:t>VẬN DỤNG</a:t>
                      </a:r>
                    </a:p>
                    <a:p>
                      <a:pPr algn="just"/>
                      <a:r>
                        <a:rPr lang="vi-VN" sz="3200" b="0">
                          <a:solidFill>
                            <a:schemeClr val="tx1"/>
                          </a:solidFill>
                          <a:latin typeface="Times New Roman" panose="02020603050405020304" pitchFamily="18" charset="0"/>
                          <a:cs typeface="Times New Roman" panose="02020603050405020304" pitchFamily="18" charset="0"/>
                        </a:rPr>
                        <a:t>Em hãy quan sát bảng Dự kiến phân bổ cây dự án Trường học xanh ở Hình 9.13 và hãy trả lời các câu hỏi sau:</a:t>
                      </a:r>
                      <a:endParaRPr lang="en-US" sz="3200" b="0">
                        <a:solidFill>
                          <a:schemeClr val="tx1"/>
                        </a:solidFill>
                        <a:latin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023764"/>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Tổng số cây của toàn bộ khối 7 sẽ trồng là bao nhiêu?</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Tổng số cây của toàn bộ khối 7 sẽ trồng là 623 cây.</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46622"/>
                  </a:ext>
                </a:extLst>
              </a:tr>
              <a:tr h="370840">
                <a:tc>
                  <a:txBody>
                    <a:bodyPr/>
                    <a:lstStyle/>
                    <a:p>
                      <a:pPr algn="just"/>
                      <a:r>
                        <a:rPr lang="en-US" sz="3200">
                          <a:solidFill>
                            <a:schemeClr val="tx1"/>
                          </a:solidFill>
                          <a:latin typeface="Times New Roman" panose="02020603050405020304" pitchFamily="18" charset="0"/>
                          <a:cs typeface="Times New Roman" panose="02020603050405020304" pitchFamily="18" charset="0"/>
                        </a:rPr>
                        <a:t>Trung bình mỗi lớp sẽ trồng bao nhiêu cây?</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Trung bình mỗi lớp sẽ trồng 89 cây.</a:t>
                      </a:r>
                      <a:endParaRPr lang="en-US" sz="3200">
                        <a:solidFill>
                          <a:schemeClr val="tx1"/>
                        </a:solidFill>
                        <a:latin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305110"/>
                  </a:ext>
                </a:extLst>
              </a:tr>
            </a:tbl>
          </a:graphicData>
        </a:graphic>
      </p:graphicFrame>
      <p:sp>
        <p:nvSpPr>
          <p:cNvPr id="8" name="Rectangle 7">
            <a:extLst>
              <a:ext uri="{FF2B5EF4-FFF2-40B4-BE49-F238E27FC236}">
                <a16:creationId xmlns:a16="http://schemas.microsoft.com/office/drawing/2014/main" id="{3235253A-77D5-9595-1F63-AB6B029885DF}"/>
              </a:ext>
            </a:extLst>
          </p:cNvPr>
          <p:cNvSpPr/>
          <p:nvPr/>
        </p:nvSpPr>
        <p:spPr>
          <a:xfrm>
            <a:off x="2819400" y="2667000"/>
            <a:ext cx="29718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5EE69625-2867-2030-47CA-C0C35657428E}"/>
              </a:ext>
            </a:extLst>
          </p:cNvPr>
          <p:cNvPicPr>
            <a:picLocks noChangeAspect="1"/>
          </p:cNvPicPr>
          <p:nvPr/>
        </p:nvPicPr>
        <p:blipFill rotWithShape="1">
          <a:blip r:embed="rId2"/>
          <a:srcRect r="70376"/>
          <a:stretch/>
        </p:blipFill>
        <p:spPr>
          <a:xfrm>
            <a:off x="795921" y="26282"/>
            <a:ext cx="846557" cy="598403"/>
          </a:xfrm>
          <a:prstGeom prst="rect">
            <a:avLst/>
          </a:prstGeom>
        </p:spPr>
      </p:pic>
      <p:pic>
        <p:nvPicPr>
          <p:cNvPr id="3" name="Picture 2">
            <a:extLst>
              <a:ext uri="{FF2B5EF4-FFF2-40B4-BE49-F238E27FC236}">
                <a16:creationId xmlns:a16="http://schemas.microsoft.com/office/drawing/2014/main" id="{C1A1F965-83F0-9B8A-2CAB-7B7F47561475}"/>
              </a:ext>
            </a:extLst>
          </p:cNvPr>
          <p:cNvPicPr>
            <a:picLocks noChangeAspect="1"/>
          </p:cNvPicPr>
          <p:nvPr/>
        </p:nvPicPr>
        <p:blipFill>
          <a:blip r:embed="rId3"/>
          <a:stretch>
            <a:fillRect/>
          </a:stretch>
        </p:blipFill>
        <p:spPr>
          <a:xfrm>
            <a:off x="5943600" y="45286"/>
            <a:ext cx="6172200" cy="6771840"/>
          </a:xfrm>
          <a:prstGeom prst="rect">
            <a:avLst/>
          </a:prstGeom>
        </p:spPr>
      </p:pic>
      <p:sp>
        <p:nvSpPr>
          <p:cNvPr id="5" name="Rectangle 4">
            <a:extLst>
              <a:ext uri="{FF2B5EF4-FFF2-40B4-BE49-F238E27FC236}">
                <a16:creationId xmlns:a16="http://schemas.microsoft.com/office/drawing/2014/main" id="{CBB4631E-7908-EA22-BED3-A4287F3967BC}"/>
              </a:ext>
            </a:extLst>
          </p:cNvPr>
          <p:cNvSpPr/>
          <p:nvPr/>
        </p:nvSpPr>
        <p:spPr>
          <a:xfrm>
            <a:off x="2819400" y="4724400"/>
            <a:ext cx="29718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6F798256-237E-D31F-B29C-714D5B810256}"/>
              </a:ext>
            </a:extLst>
          </p:cNvPr>
          <p:cNvSpPr/>
          <p:nvPr/>
        </p:nvSpPr>
        <p:spPr>
          <a:xfrm>
            <a:off x="10210800" y="5943600"/>
            <a:ext cx="533400" cy="3135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281B37-23A3-362F-DF7D-E6F7D63568E0}"/>
              </a:ext>
            </a:extLst>
          </p:cNvPr>
          <p:cNvSpPr/>
          <p:nvPr/>
        </p:nvSpPr>
        <p:spPr>
          <a:xfrm>
            <a:off x="10896600" y="5943600"/>
            <a:ext cx="533400" cy="3135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729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7F15C0-4090-0745-E07A-31B66D418078}"/>
              </a:ext>
            </a:extLst>
          </p:cNvPr>
          <p:cNvGraphicFramePr>
            <a:graphicFrameLocks noGrp="1"/>
          </p:cNvGraphicFramePr>
          <p:nvPr>
            <p:extLst>
              <p:ext uri="{D42A27DB-BD31-4B8C-83A1-F6EECF244321}">
                <p14:modId xmlns:p14="http://schemas.microsoft.com/office/powerpoint/2010/main" val="3278241853"/>
              </p:ext>
            </p:extLst>
          </p:nvPr>
        </p:nvGraphicFramePr>
        <p:xfrm>
          <a:off x="381000" y="152400"/>
          <a:ext cx="11430000" cy="6500160"/>
        </p:xfrm>
        <a:graphic>
          <a:graphicData uri="http://schemas.openxmlformats.org/drawingml/2006/table">
            <a:tbl>
              <a:tblPr firstRow="1" bandRow="1">
                <a:tableStyleId>{F5AB1C69-6EDB-4FF4-983F-18BD219EF322}</a:tableStyleId>
              </a:tblPr>
              <a:tblGrid>
                <a:gridCol w="4495800">
                  <a:extLst>
                    <a:ext uri="{9D8B030D-6E8A-4147-A177-3AD203B41FA5}">
                      <a16:colId xmlns:a16="http://schemas.microsoft.com/office/drawing/2014/main" val="1852746296"/>
                    </a:ext>
                  </a:extLst>
                </a:gridCol>
                <a:gridCol w="6934200">
                  <a:extLst>
                    <a:ext uri="{9D8B030D-6E8A-4147-A177-3AD203B41FA5}">
                      <a16:colId xmlns:a16="http://schemas.microsoft.com/office/drawing/2014/main" val="3235366989"/>
                    </a:ext>
                  </a:extLst>
                </a:gridCol>
              </a:tblGrid>
              <a:tr h="370840">
                <a:tc gridSpan="2">
                  <a:txBody>
                    <a:bodyPr/>
                    <a:lstStyle/>
                    <a:p>
                      <a:pPr algn="ctr"/>
                      <a:r>
                        <a:rPr lang="vi-VN" sz="3200" b="0">
                          <a:solidFill>
                            <a:schemeClr val="tx1"/>
                          </a:solidFill>
                          <a:latin typeface="Times New Roman" panose="02020603050405020304" pitchFamily="18" charset="0"/>
                          <a:cs typeface="Times New Roman" panose="02020603050405020304" pitchFamily="18" charset="0"/>
                        </a:rPr>
                        <a:t>Cho bảng dữ liệu như Hình 9.7</a:t>
                      </a: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p>
                      <a:pPr algn="ct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023764"/>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Dữ liệu ở cột nào được căn giữa?</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Các cột D, E, F có dữ liệu được căn giữa.</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46622"/>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Dữ liệu ở ô nào của hàng 3 được căn xuống đáy ô?</a:t>
                      </a:r>
                      <a:endParaRPr lang="en-US" sz="3200">
                        <a:solidFill>
                          <a:schemeClr val="tx1"/>
                        </a:solidFill>
                        <a:latin typeface="Times New Roman" panose="02020603050405020304" pitchFamily="18" charset="0"/>
                        <a:cs typeface="Times New Roman" panose="02020603050405020304" pitchFamily="18"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Các ô B3, D3, E3, F3 có dữ liệu căn xuống đáy ô.</a:t>
                      </a:r>
                      <a:endParaRPr lang="en-US" sz="3200">
                        <a:solidFill>
                          <a:schemeClr val="tx1"/>
                        </a:solidFill>
                        <a:latin typeface="Times New Roman" panose="02020603050405020304" pitchFamily="18" charset="0"/>
                        <a:cs typeface="Times New Roman" panose="02020603050405020304" pitchFamily="18"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305110"/>
                  </a:ext>
                </a:extLst>
              </a:tr>
            </a:tbl>
          </a:graphicData>
        </a:graphic>
      </p:graphicFrame>
      <p:sp>
        <p:nvSpPr>
          <p:cNvPr id="5" name="Rectangle 4">
            <a:extLst>
              <a:ext uri="{FF2B5EF4-FFF2-40B4-BE49-F238E27FC236}">
                <a16:creationId xmlns:a16="http://schemas.microsoft.com/office/drawing/2014/main" id="{CBB4631E-7908-EA22-BED3-A4287F3967BC}"/>
              </a:ext>
            </a:extLst>
          </p:cNvPr>
          <p:cNvSpPr/>
          <p:nvPr/>
        </p:nvSpPr>
        <p:spPr>
          <a:xfrm>
            <a:off x="4953000" y="4349620"/>
            <a:ext cx="6858000" cy="1060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4" name="Picture 3" descr="cau-9-8-trang-34-sbt-tin-hoc-lop-7-ket-noi">
            <a:extLst>
              <a:ext uri="{FF2B5EF4-FFF2-40B4-BE49-F238E27FC236}">
                <a16:creationId xmlns:a16="http://schemas.microsoft.com/office/drawing/2014/main" id="{94246824-1878-A68B-B2C5-786C2D843F06}"/>
              </a:ext>
            </a:extLst>
          </p:cNvPr>
          <p:cNvPicPr>
            <a:picLocks noChangeAspect="1"/>
          </p:cNvPicPr>
          <p:nvPr/>
        </p:nvPicPr>
        <p:blipFill>
          <a:blip r:embed="rId2"/>
          <a:stretch>
            <a:fillRect/>
          </a:stretch>
        </p:blipFill>
        <p:spPr>
          <a:xfrm>
            <a:off x="505408" y="721560"/>
            <a:ext cx="11076992" cy="3429000"/>
          </a:xfrm>
          <a:prstGeom prst="rect">
            <a:avLst/>
          </a:prstGeom>
          <a:noFill/>
          <a:ln>
            <a:noFill/>
          </a:ln>
        </p:spPr>
      </p:pic>
      <p:sp>
        <p:nvSpPr>
          <p:cNvPr id="7" name="Rectangle 6">
            <a:extLst>
              <a:ext uri="{FF2B5EF4-FFF2-40B4-BE49-F238E27FC236}">
                <a16:creationId xmlns:a16="http://schemas.microsoft.com/office/drawing/2014/main" id="{F950FED5-2CA4-DDAA-BD5C-71AF29E7723C}"/>
              </a:ext>
            </a:extLst>
          </p:cNvPr>
          <p:cNvSpPr/>
          <p:nvPr/>
        </p:nvSpPr>
        <p:spPr>
          <a:xfrm>
            <a:off x="4953000" y="5492620"/>
            <a:ext cx="6858000" cy="1060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6482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81000" y="470879"/>
            <a:ext cx="11353800" cy="2042473"/>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Giả sử trước khi thực hiện dự án nhà trường giao chỉ tiêu trồng mỗi loại cây hoa là 50, d</a:t>
            </a:r>
            <a:r>
              <a:rPr lang="vi-VN" sz="3200">
                <a:latin typeface="Times New Roman" panose="02020603050405020304" pitchFamily="18" charset="0"/>
                <a:cs typeface="Times New Roman" panose="02020603050405020304" pitchFamily="18" charset="0"/>
              </a:rPr>
              <a:t>ựa </a:t>
            </a:r>
            <a:r>
              <a:rPr lang="en-US" sz="3200">
                <a:latin typeface="Times New Roman" panose="02020603050405020304" pitchFamily="18" charset="0"/>
                <a:cs typeface="Times New Roman" panose="02020603050405020304" pitchFamily="18" charset="0"/>
              </a:rPr>
              <a:t>vào dữ liệu trong</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ảng</a:t>
            </a:r>
            <a:r>
              <a:rPr lang="en-US" sz="3200">
                <a:latin typeface="Times New Roman" panose="02020603050405020304" pitchFamily="18" charset="0"/>
                <a:cs typeface="Times New Roman" panose="02020603050405020304" pitchFamily="18" charset="0"/>
              </a:rPr>
              <a:t> 5.</a:t>
            </a:r>
            <a:r>
              <a:rPr lang="vi-VN" sz="3200">
                <a:latin typeface="Times New Roman" panose="02020603050405020304" pitchFamily="18" charset="0"/>
                <a:cs typeface="Times New Roman" panose="02020603050405020304" pitchFamily="18" charset="0"/>
              </a:rPr>
              <a:t> Dự kiến phân bổ cây dự án Trường học xanh</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em hãy tính tỉ lệ phần trăm của từng loại cây </a:t>
            </a:r>
            <a:r>
              <a:rPr lang="en-US" sz="3200">
                <a:latin typeface="Times New Roman" panose="02020603050405020304" pitchFamily="18" charset="0"/>
                <a:cs typeface="Times New Roman" panose="02020603050405020304" pitchFamily="18" charset="0"/>
              </a:rPr>
              <a:t>hoa </a:t>
            </a:r>
            <a:r>
              <a:rPr lang="vi-VN" sz="3200">
                <a:latin typeface="Times New Roman" panose="02020603050405020304" pitchFamily="18" charset="0"/>
                <a:cs typeface="Times New Roman" panose="02020603050405020304" pitchFamily="18" charset="0"/>
              </a:rPr>
              <a:t>được phân bổ so với chỉ tiêu đã giao.</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0"/>
            <a:ext cx="694157" cy="450744"/>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87066F-6113-CCE9-5DB5-DA3A12A8A66C}"/>
              </a:ext>
            </a:extLst>
          </p:cNvPr>
          <p:cNvPicPr>
            <a:picLocks noChangeAspect="1"/>
          </p:cNvPicPr>
          <p:nvPr/>
        </p:nvPicPr>
        <p:blipFill rotWithShape="1">
          <a:blip r:embed="rId3"/>
          <a:srcRect t="25544" r="26875" b="50000"/>
          <a:stretch/>
        </p:blipFill>
        <p:spPr>
          <a:xfrm>
            <a:off x="381000" y="2533486"/>
            <a:ext cx="11353800" cy="4172113"/>
          </a:xfrm>
          <a:prstGeom prst="rect">
            <a:avLst/>
          </a:prstGeom>
        </p:spPr>
      </p:pic>
      <p:pic>
        <p:nvPicPr>
          <p:cNvPr id="6" name="图片 1">
            <a:hlinkClick r:id="rId4" action="ppaction://hlinkfile"/>
            <a:extLst>
              <a:ext uri="{FF2B5EF4-FFF2-40B4-BE49-F238E27FC236}">
                <a16:creationId xmlns:a16="http://schemas.microsoft.com/office/drawing/2014/main" id="{0825D91F-B5E2-30B1-E409-1506C238233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60" r="8347"/>
          <a:stretch>
            <a:fillRect/>
          </a:stretch>
        </p:blipFill>
        <p:spPr>
          <a:xfrm>
            <a:off x="9906000" y="1905000"/>
            <a:ext cx="1828800" cy="1669140"/>
          </a:xfrm>
          <a:prstGeom prst="rect">
            <a:avLst/>
          </a:prstGeom>
        </p:spPr>
      </p:pic>
    </p:spTree>
    <p:extLst>
      <p:ext uri="{BB962C8B-B14F-4D97-AF65-F5344CB8AC3E}">
        <p14:creationId xmlns:p14="http://schemas.microsoft.com/office/powerpoint/2010/main" val="3135258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228600" y="470879"/>
            <a:ext cx="11658600" cy="565146"/>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Em hãy mở lại tệp Bangdiem.xlsx và trình bày lại theo mẫu như hình:</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0"/>
            <a:ext cx="694157" cy="450744"/>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EF6E2A9-EFC4-E008-8BC9-5B2127C00F10}"/>
              </a:ext>
            </a:extLst>
          </p:cNvPr>
          <p:cNvPicPr>
            <a:picLocks noChangeAspect="1"/>
          </p:cNvPicPr>
          <p:nvPr/>
        </p:nvPicPr>
        <p:blipFill rotWithShape="1">
          <a:blip r:embed="rId3"/>
          <a:srcRect l="24375" t="24432" r="23750" b="5534"/>
          <a:stretch/>
        </p:blipFill>
        <p:spPr>
          <a:xfrm>
            <a:off x="228600" y="1056160"/>
            <a:ext cx="11872445" cy="5649440"/>
          </a:xfrm>
          <a:prstGeom prst="rect">
            <a:avLst/>
          </a:prstGeom>
        </p:spPr>
      </p:pic>
    </p:spTree>
    <p:extLst>
      <p:ext uri="{BB962C8B-B14F-4D97-AF65-F5344CB8AC3E}">
        <p14:creationId xmlns:p14="http://schemas.microsoft.com/office/powerpoint/2010/main" val="953188430"/>
      </p:ext>
    </p:extLst>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E9F542-B868-A285-EA99-2B06A8A82CFD}"/>
              </a:ext>
            </a:extLst>
          </p:cNvPr>
          <p:cNvPicPr>
            <a:picLocks noChangeAspect="1"/>
          </p:cNvPicPr>
          <p:nvPr/>
        </p:nvPicPr>
        <p:blipFill>
          <a:blip r:embed="rId2"/>
          <a:stretch>
            <a:fillRect/>
          </a:stretch>
        </p:blipFill>
        <p:spPr>
          <a:xfrm>
            <a:off x="228600" y="1905000"/>
            <a:ext cx="11793743" cy="4947745"/>
          </a:xfrm>
          <a:prstGeom prst="rect">
            <a:avLst/>
          </a:prstGeom>
        </p:spPr>
      </p:pic>
      <p:sp>
        <p:nvSpPr>
          <p:cNvPr id="3" name="TextBox 2">
            <a:extLst>
              <a:ext uri="{FF2B5EF4-FFF2-40B4-BE49-F238E27FC236}">
                <a16:creationId xmlns:a16="http://schemas.microsoft.com/office/drawing/2014/main" id="{6C5757DE-1259-0967-49C2-0E43BD5ADE87}"/>
              </a:ext>
            </a:extLst>
          </p:cNvPr>
          <p:cNvSpPr txBox="1">
            <a:spLocks noChangeArrowheads="1"/>
          </p:cNvSpPr>
          <p:nvPr/>
        </p:nvSpPr>
        <p:spPr bwMode="auto">
          <a:xfrm>
            <a:off x="228601" y="1384161"/>
            <a:ext cx="4953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 Định dạng dữ liệu số</a:t>
            </a:r>
            <a:r>
              <a:rPr lang="en-US" sz="3200" b="1">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792300"/>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33256"/>
            <a:ext cx="44196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724400" y="1830052"/>
            <a:ext cx="7239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Định dạng dữ liệu số</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851189437"/>
              </p:ext>
            </p:extLst>
          </p:nvPr>
        </p:nvGraphicFramePr>
        <p:xfrm>
          <a:off x="304800" y="2430492"/>
          <a:ext cx="11658600" cy="3629760"/>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795175101"/>
                    </a:ext>
                  </a:extLst>
                </a:gridCol>
                <a:gridCol w="92202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 bước định dạng dữ liệu số?</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a:t>
                      </a:r>
                      <a:r>
                        <a:rPr lang="vi-VN" sz="3200" b="0">
                          <a:solidFill>
                            <a:schemeClr val="tx1"/>
                          </a:solidFill>
                          <a:latin typeface="Times New Roman" panose="02020603050405020304" pitchFamily="18" charset="0"/>
                          <a:cs typeface="Times New Roman" panose="02020603050405020304" pitchFamily="18" charset="0"/>
                        </a:rPr>
                        <a:t>ác bước định dạng dữ liệu số</a:t>
                      </a:r>
                      <a:r>
                        <a:rPr lang="en-US" sz="3200" b="0">
                          <a:solidFill>
                            <a:schemeClr val="tx1"/>
                          </a:solidFill>
                          <a:latin typeface="Times New Roman" panose="02020603050405020304" pitchFamily="18" charset="0"/>
                          <a:cs typeface="Times New Roman" panose="02020603050405020304" pitchFamily="18" charset="0"/>
                        </a:rPr>
                        <a:t>:</a:t>
                      </a:r>
                    </a:p>
                    <a:p>
                      <a:pPr algn="just"/>
                      <a:r>
                        <a:rPr lang="en-US" sz="3200" b="0">
                          <a:solidFill>
                            <a:schemeClr val="tx1"/>
                          </a:solidFill>
                          <a:latin typeface="Times New Roman" panose="02020603050405020304" pitchFamily="18" charset="0"/>
                          <a:cs typeface="Times New Roman" panose="02020603050405020304" pitchFamily="18" charset="0"/>
                        </a:rPr>
                        <a:t>-B1. Chọn vùng dữ liệu số cần định dạng.</a:t>
                      </a:r>
                    </a:p>
                    <a:p>
                      <a:pPr algn="just"/>
                      <a:r>
                        <a:rPr lang="en-US" sz="3200" b="0">
                          <a:solidFill>
                            <a:schemeClr val="tx1"/>
                          </a:solidFill>
                          <a:latin typeface="Times New Roman" panose="02020603050405020304" pitchFamily="18" charset="0"/>
                          <a:cs typeface="Times New Roman" panose="02020603050405020304" pitchFamily="18" charset="0"/>
                        </a:rPr>
                        <a:t>-B2. Nháy chuột vào mũi tên cạnh nhóm lệnh Number trong thẻ Home. Xuất hiện cửa sổ Format Cells.</a:t>
                      </a:r>
                    </a:p>
                    <a:p>
                      <a:pPr algn="just"/>
                      <a:r>
                        <a:rPr lang="en-US" sz="3200" b="0">
                          <a:solidFill>
                            <a:schemeClr val="tx1"/>
                          </a:solidFill>
                          <a:latin typeface="Times New Roman" panose="02020603050405020304" pitchFamily="18" charset="0"/>
                          <a:cs typeface="Times New Roman" panose="02020603050405020304" pitchFamily="18" charset="0"/>
                        </a:rPr>
                        <a:t>-B3. Nhập các tham số định dạng kiểu dữ liệu số thực (Số chữ số thập phân, dấu ngăn cách, ...)</a:t>
                      </a:r>
                    </a:p>
                    <a:p>
                      <a:pPr algn="just"/>
                      <a:r>
                        <a:rPr lang="en-US" sz="3200" b="0">
                          <a:solidFill>
                            <a:schemeClr val="tx1"/>
                          </a:solidFill>
                          <a:latin typeface="Times New Roman" panose="02020603050405020304" pitchFamily="18" charset="0"/>
                          <a:cs typeface="Times New Roman" panose="02020603050405020304" pitchFamily="18" charset="0"/>
                        </a:rPr>
                        <a:t>-B4. Chọn lệnh OK (Enter).</a:t>
                      </a:r>
                    </a:p>
                  </a:txBody>
                  <a:tcPr marL="108000" marR="108000" marT="108000" marB="10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2819400" y="2460446"/>
            <a:ext cx="9067800" cy="34831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ACF0560-DFF1-8BAA-C8C1-BF27C2A4E2A2}"/>
              </a:ext>
            </a:extLst>
          </p:cNvPr>
          <p:cNvSpPr txBox="1">
            <a:spLocks noChangeArrowheads="1"/>
          </p:cNvSpPr>
          <p:nvPr/>
        </p:nvSpPr>
        <p:spPr bwMode="auto">
          <a:xfrm>
            <a:off x="384535" y="1260157"/>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 Định dạng dữ liệu số:</a:t>
            </a:r>
          </a:p>
        </p:txBody>
      </p:sp>
    </p:spTree>
    <p:extLst>
      <p:ext uri="{BB962C8B-B14F-4D97-AF65-F5344CB8AC3E}">
        <p14:creationId xmlns:p14="http://schemas.microsoft.com/office/powerpoint/2010/main" val="4687386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2423799"/>
            <a:ext cx="11658600"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endParaRPr lang="en-US" sz="3200">
              <a:solidFill>
                <a:srgbClr val="000000"/>
              </a:solidFill>
              <a:latin typeface="Times New Roman" panose="02020603050405020304" pitchFamily="18" charset="0"/>
              <a:cs typeface="Times New Roman" panose="02020603050405020304" pitchFamily="18" charset="0"/>
            </a:endParaRPr>
          </a:p>
          <a:p>
            <a:pPr lvl="0" algn="just" defTabSz="342900"/>
            <a:r>
              <a:rPr lang="vi-VN" sz="3200">
                <a:solidFill>
                  <a:srgbClr val="000000"/>
                </a:solidFill>
                <a:latin typeface="Times New Roman" panose="02020603050405020304" pitchFamily="18" charset="0"/>
                <a:cs typeface="Times New Roman" panose="02020603050405020304" pitchFamily="18" charset="0"/>
              </a:rPr>
              <a:t>(a/b) x 100(%).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Format Cells, chọn Number, chọn kiểu Percentage, nháy chuột chọn OK.</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53124" y="1758306"/>
            <a:ext cx="744141" cy="741693"/>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228600" y="1295400"/>
            <a:ext cx="66294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b) Định dạng dữ liệu kiểu phần trăm </a:t>
            </a:r>
          </a:p>
        </p:txBody>
      </p:sp>
    </p:spTree>
    <p:extLst>
      <p:ext uri="{BB962C8B-B14F-4D97-AF65-F5344CB8AC3E}">
        <p14:creationId xmlns:p14="http://schemas.microsoft.com/office/powerpoint/2010/main" val="1220468570"/>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11001</TotalTime>
  <Words>4072</Words>
  <Application>Microsoft Office PowerPoint</Application>
  <PresentationFormat>Widescreen</PresentationFormat>
  <Paragraphs>364</Paragraphs>
  <Slides>65</Slides>
  <Notes>5</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65</vt:i4>
      </vt:variant>
    </vt:vector>
  </HeadingPairs>
  <TitlesOfParts>
    <vt:vector size="82"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593</cp:revision>
  <dcterms:created xsi:type="dcterms:W3CDTF">2018-08-20T15:06:27Z</dcterms:created>
  <dcterms:modified xsi:type="dcterms:W3CDTF">2024-08-15T02:45:21Z</dcterms:modified>
</cp:coreProperties>
</file>