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270" r:id="rId5"/>
    <p:sldMasterId id="2147484273" r:id="rId6"/>
    <p:sldMasterId id="2147484547" r:id="rId7"/>
    <p:sldMasterId id="2147484555" r:id="rId8"/>
    <p:sldMasterId id="2147484557" r:id="rId9"/>
    <p:sldMasterId id="2147484559" r:id="rId10"/>
    <p:sldMasterId id="2147484561" r:id="rId11"/>
  </p:sldMasterIdLst>
  <p:notesMasterIdLst>
    <p:notesMasterId r:id="rId74"/>
  </p:notesMasterIdLst>
  <p:handoutMasterIdLst>
    <p:handoutMasterId r:id="rId75"/>
  </p:handoutMasterIdLst>
  <p:sldIdLst>
    <p:sldId id="3478" r:id="rId12"/>
    <p:sldId id="286" r:id="rId13"/>
    <p:sldId id="3266" r:id="rId14"/>
    <p:sldId id="3486" r:id="rId15"/>
    <p:sldId id="3241" r:id="rId16"/>
    <p:sldId id="3483" r:id="rId17"/>
    <p:sldId id="3484" r:id="rId18"/>
    <p:sldId id="3367" r:id="rId19"/>
    <p:sldId id="3463" r:id="rId20"/>
    <p:sldId id="3464" r:id="rId21"/>
    <p:sldId id="3465" r:id="rId22"/>
    <p:sldId id="3466" r:id="rId23"/>
    <p:sldId id="3343" r:id="rId24"/>
    <p:sldId id="3404" r:id="rId25"/>
    <p:sldId id="3467" r:id="rId26"/>
    <p:sldId id="3468" r:id="rId27"/>
    <p:sldId id="3469" r:id="rId28"/>
    <p:sldId id="3471" r:id="rId29"/>
    <p:sldId id="3350" r:id="rId30"/>
    <p:sldId id="3354" r:id="rId31"/>
    <p:sldId id="3472" r:id="rId32"/>
    <p:sldId id="3473" r:id="rId33"/>
    <p:sldId id="3474" r:id="rId34"/>
    <p:sldId id="3475" r:id="rId35"/>
    <p:sldId id="3246" r:id="rId36"/>
    <p:sldId id="3395" r:id="rId37"/>
    <p:sldId id="3434" r:id="rId38"/>
    <p:sldId id="3435" r:id="rId39"/>
    <p:sldId id="3436" r:id="rId40"/>
    <p:sldId id="3437" r:id="rId41"/>
    <p:sldId id="3438" r:id="rId42"/>
    <p:sldId id="3439" r:id="rId43"/>
    <p:sldId id="3440" r:id="rId44"/>
    <p:sldId id="3441" r:id="rId45"/>
    <p:sldId id="3442" r:id="rId46"/>
    <p:sldId id="3443" r:id="rId47"/>
    <p:sldId id="3444" r:id="rId48"/>
    <p:sldId id="3445" r:id="rId49"/>
    <p:sldId id="3446" r:id="rId50"/>
    <p:sldId id="3447" r:id="rId51"/>
    <p:sldId id="3448" r:id="rId52"/>
    <p:sldId id="3449" r:id="rId53"/>
    <p:sldId id="3452" r:id="rId54"/>
    <p:sldId id="3453" r:id="rId55"/>
    <p:sldId id="3454" r:id="rId56"/>
    <p:sldId id="3455" r:id="rId57"/>
    <p:sldId id="3456" r:id="rId58"/>
    <p:sldId id="3457" r:id="rId59"/>
    <p:sldId id="3458" r:id="rId60"/>
    <p:sldId id="3459" r:id="rId61"/>
    <p:sldId id="3460" r:id="rId62"/>
    <p:sldId id="3461" r:id="rId63"/>
    <p:sldId id="3479" r:id="rId64"/>
    <p:sldId id="3481" r:id="rId65"/>
    <p:sldId id="3476" r:id="rId66"/>
    <p:sldId id="3245" r:id="rId67"/>
    <p:sldId id="387" r:id="rId68"/>
    <p:sldId id="3482" r:id="rId69"/>
    <p:sldId id="412" r:id="rId70"/>
    <p:sldId id="3477" r:id="rId71"/>
    <p:sldId id="3462" r:id="rId72"/>
    <p:sldId id="550" r:id="rId73"/>
  </p:sldIdLst>
  <p:sldSz cx="12192000" cy="6858000"/>
  <p:notesSz cx="6858000" cy="9144000"/>
  <p:custDataLst>
    <p:tags r:id="rId7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0066"/>
    <a:srgbClr val="FF6600"/>
    <a:srgbClr val="660033"/>
    <a:srgbClr val="FFFFCC"/>
    <a:srgbClr val="A1E705"/>
    <a:srgbClr val="FF9933"/>
    <a:srgbClr val="FF6699"/>
    <a:srgbClr val="FF7C8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83610" autoAdjust="0"/>
  </p:normalViewPr>
  <p:slideViewPr>
    <p:cSldViewPr>
      <p:cViewPr varScale="1">
        <p:scale>
          <a:sx n="72" d="100"/>
          <a:sy n="72" d="100"/>
        </p:scale>
        <p:origin x="427" y="77"/>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14/08/2024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1876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1127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9293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767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243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00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7160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4183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68788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1502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342900"/>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Trong bài trước em đã biết cách tính toán theo công thức trên trang tính. Phần mềm bảng tính còn có các hàm giúp em tính toán. </a:t>
            </a:r>
            <a:endParaRPr lang="en-US" sz="1200" dirty="0" smtClean="0">
              <a:solidFill>
                <a:srgbClr val="000000"/>
              </a:solidFill>
              <a:latin typeface="Times New Roman" panose="02020603050405020304" pitchFamily="18" charset="0"/>
              <a:cs typeface="Times New Roman" panose="02020603050405020304" pitchFamily="18" charset="0"/>
            </a:endParaRPr>
          </a:p>
          <a:p>
            <a:pPr lvl="0" algn="just" defTabSz="342900"/>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r>
              <a:rPr lang="en-US" sz="1200" dirty="0" smtClean="0">
                <a:solidFill>
                  <a:srgbClr val="000000"/>
                </a:solidFill>
                <a:latin typeface="Times New Roman" panose="02020603050405020304" pitchFamily="18" charset="0"/>
                <a:cs typeface="Times New Roman" panose="02020603050405020304" pitchFamily="18" charset="0"/>
              </a:rPr>
              <a:t> </a:t>
            </a:r>
            <a:r>
              <a:rPr lang="vi-VN" sz="1200" dirty="0" smtClean="0">
                <a:solidFill>
                  <a:srgbClr val="000000"/>
                </a:solidFill>
                <a:latin typeface="Times New Roman" panose="02020603050405020304" pitchFamily="18" charset="0"/>
                <a:cs typeface="Times New Roman" panose="02020603050405020304" pitchFamily="18" charset="0"/>
              </a:rPr>
              <a:t>thức với các giá trị dữ liệu cụ thể. </a:t>
            </a:r>
            <a:endParaRPr lang="en-US" sz="1200" dirty="0" smtClean="0">
              <a:solidFill>
                <a:srgbClr val="000000"/>
              </a:solidFill>
              <a:latin typeface="Times New Roman" panose="02020603050405020304" pitchFamily="18" charset="0"/>
              <a:cs typeface="Times New Roman" panose="02020603050405020304" pitchFamily="18" charset="0"/>
            </a:endParaRPr>
          </a:p>
          <a:p>
            <a:pPr lvl="0" algn="just" defTabSz="342900"/>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Phần mềm bảng tính có rất nhiều hàm có sẵn hỗ trợ tính toán, ví dụ hàm tính tổng, hàm đếm, hàm tính giá trị trung bình,... Trong dự án Trường học xanh có cần dùng các hàm này để tính toán không, chúng ta hãy cùng tìm hiểu nhé.</a:t>
            </a:r>
            <a:endParaRPr lang="vi-VN" sz="1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526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3386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103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9445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1258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793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1355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1312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6983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7472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664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4816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9351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8350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4688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5118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6018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8584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342900">
              <a:spcAft>
                <a:spcPts val="0"/>
              </a:spcAft>
            </a:pP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công</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thức</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trên</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đều</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cho</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kết</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quả</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giống</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1200" dirty="0" err="1" smtClean="0">
                <a:latin typeface="Times New Roman" panose="02020603050405020304" pitchFamily="18" charset="0"/>
                <a:cs typeface="Times New Roman" panose="02020603050405020304" pitchFamily="18" charset="0"/>
                <a:sym typeface="Wingdings" panose="05000000000000000000" pitchFamily="2" charset="2"/>
              </a:rPr>
              <a:t>nhau</a:t>
            </a:r>
            <a:r>
              <a:rPr lang="en-US" altLang="en-US" sz="12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12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747811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err="1" smtClean="0">
                <a:solidFill>
                  <a:schemeClr val="tx1"/>
                </a:solidFill>
                <a:latin typeface="Times New Roman" panose="02020603050405020304" pitchFamily="18" charset="0"/>
                <a:cs typeface="Times New Roman" panose="02020603050405020304" pitchFamily="18" charset="0"/>
              </a:rPr>
              <a:t>Em</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hãy</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quan</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sát</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công</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thức</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là</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hàm</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trong</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trên</a:t>
            </a:r>
            <a:r>
              <a:rPr lang="en-US" sz="1200" b="1" baseline="0"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trả</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lời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các</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câu</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hỏi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sau</a:t>
            </a:r>
            <a:r>
              <a:rPr lang="en-US" sz="1200" b="1" dirty="0" smtClean="0">
                <a:solidFill>
                  <a:schemeClr val="tx1"/>
                </a:solidFill>
                <a:latin typeface="Times New Roman" panose="02020603050405020304" pitchFamily="18" charset="0"/>
                <a:cs typeface="Times New Roman" panose="02020603050405020304" pitchFamily="18"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a:t>
            </a:r>
            <a:r>
              <a:rPr lang="fr-FR" sz="1200" b="0" dirty="0" smtClean="0">
                <a:solidFill>
                  <a:schemeClr val="tx1"/>
                </a:solidFill>
                <a:latin typeface="Times New Roman" panose="02020603050405020304" pitchFamily="18" charset="0"/>
                <a:cs typeface="Times New Roman" panose="02020603050405020304" pitchFamily="18" charset="0"/>
              </a:rPr>
              <a:t> </a:t>
            </a:r>
            <a:r>
              <a:rPr lang="fr-FR" sz="1200" b="0" dirty="0" err="1" smtClean="0">
                <a:solidFill>
                  <a:schemeClr val="tx1"/>
                </a:solidFill>
                <a:latin typeface="Times New Roman" panose="02020603050405020304" pitchFamily="18" charset="0"/>
                <a:cs typeface="Times New Roman" panose="02020603050405020304" pitchFamily="18" charset="0"/>
              </a:rPr>
              <a:t>Tên</a:t>
            </a:r>
            <a:r>
              <a:rPr lang="fr-FR" sz="1200" b="0" dirty="0" smtClean="0">
                <a:solidFill>
                  <a:schemeClr val="tx1"/>
                </a:solidFill>
                <a:latin typeface="Times New Roman" panose="02020603050405020304" pitchFamily="18" charset="0"/>
                <a:cs typeface="Times New Roman" panose="02020603050405020304" pitchFamily="18" charset="0"/>
              </a:rPr>
              <a:t> </a:t>
            </a:r>
            <a:r>
              <a:rPr lang="fr-FR" sz="1200" b="0" dirty="0" err="1" smtClean="0">
                <a:solidFill>
                  <a:schemeClr val="tx1"/>
                </a:solidFill>
                <a:latin typeface="Times New Roman" panose="02020603050405020304" pitchFamily="18" charset="0"/>
                <a:cs typeface="Times New Roman" panose="02020603050405020304" pitchFamily="18" charset="0"/>
              </a:rPr>
              <a:t>của</a:t>
            </a:r>
            <a:r>
              <a:rPr lang="fr-FR" sz="1200" b="0" dirty="0" smtClean="0">
                <a:solidFill>
                  <a:schemeClr val="tx1"/>
                </a:solidFill>
                <a:latin typeface="Times New Roman" panose="02020603050405020304" pitchFamily="18" charset="0"/>
                <a:cs typeface="Times New Roman" panose="02020603050405020304" pitchFamily="18" charset="0"/>
              </a:rPr>
              <a:t> </a:t>
            </a:r>
            <a:r>
              <a:rPr lang="fr-FR" sz="1200" b="0" dirty="0" err="1" smtClean="0">
                <a:solidFill>
                  <a:schemeClr val="tx1"/>
                </a:solidFill>
                <a:latin typeface="Times New Roman" panose="02020603050405020304" pitchFamily="18" charset="0"/>
                <a:cs typeface="Times New Roman" panose="02020603050405020304" pitchFamily="18" charset="0"/>
              </a:rPr>
              <a:t>hàm</a:t>
            </a:r>
            <a:r>
              <a:rPr lang="fr-FR" sz="1200" b="0" dirty="0" smtClean="0">
                <a:solidFill>
                  <a:schemeClr val="tx1"/>
                </a:solidFill>
                <a:latin typeface="Times New Roman" panose="02020603050405020304" pitchFamily="18" charset="0"/>
                <a:cs typeface="Times New Roman" panose="02020603050405020304" pitchFamily="18" charset="0"/>
              </a:rPr>
              <a:t> là </a:t>
            </a:r>
            <a:r>
              <a:rPr lang="fr-FR" sz="1200" b="0" dirty="0" err="1" smtClean="0">
                <a:solidFill>
                  <a:schemeClr val="tx1"/>
                </a:solidFill>
                <a:latin typeface="Times New Roman" panose="02020603050405020304" pitchFamily="18" charset="0"/>
                <a:cs typeface="Times New Roman" panose="02020603050405020304" pitchFamily="18" charset="0"/>
              </a:rPr>
              <a:t>gì</a:t>
            </a:r>
            <a:r>
              <a:rPr lang="fr-FR" sz="1200" b="0" dirty="0" smtClean="0">
                <a:solidFill>
                  <a:schemeClr val="tx1"/>
                </a:solidFill>
                <a:latin typeface="Times New Roman" panose="02020603050405020304" pitchFamily="18" charset="0"/>
                <a:cs typeface="Times New Roman" panose="02020603050405020304" pitchFamily="18" charset="0"/>
              </a:rPr>
              <a:t>? </a:t>
            </a:r>
            <a:r>
              <a:rPr lang="fr-FR" sz="1200" b="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pt-BR" sz="1200" b="0" dirty="0" smtClean="0">
                <a:solidFill>
                  <a:schemeClr val="tx1"/>
                </a:solidFill>
                <a:latin typeface="Times New Roman" panose="02020603050405020304" pitchFamily="18" charset="0"/>
                <a:cs typeface="Times New Roman" panose="02020603050405020304" pitchFamily="18" charset="0"/>
              </a:rPr>
              <a:t>SUM</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 </a:t>
            </a:r>
            <a:r>
              <a:rPr lang="vi-VN" sz="1200" b="0" dirty="0" smtClean="0">
                <a:solidFill>
                  <a:schemeClr val="tx1"/>
                </a:solidFill>
                <a:latin typeface="Times New Roman" panose="02020603050405020304" pitchFamily="18" charset="0"/>
                <a:cs typeface="Times New Roman" panose="02020603050405020304" pitchFamily="18" charset="0"/>
              </a:rPr>
              <a:t>Ý nghĩa của hàm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là</a:t>
            </a:r>
            <a:r>
              <a:rPr lang="en-US" sz="1200" b="0" baseline="0" dirty="0" smtClean="0">
                <a:solidFill>
                  <a:schemeClr val="tx1"/>
                </a:solidFill>
                <a:latin typeface="Times New Roman" panose="02020603050405020304" pitchFamily="18" charset="0"/>
                <a:cs typeface="Times New Roman" panose="02020603050405020304" pitchFamily="18" charset="0"/>
              </a:rPr>
              <a:t> </a:t>
            </a:r>
            <a:r>
              <a:rPr lang="en-US" sz="1200" b="0" baseline="0" dirty="0" err="1" smtClean="0">
                <a:solidFill>
                  <a:schemeClr val="tx1"/>
                </a:solidFill>
                <a:latin typeface="Times New Roman" panose="02020603050405020304" pitchFamily="18" charset="0"/>
                <a:cs typeface="Times New Roman" panose="02020603050405020304" pitchFamily="18" charset="0"/>
              </a:rPr>
              <a:t>gì</a:t>
            </a:r>
            <a:r>
              <a:rPr lang="vi-VN" sz="1200" b="0" dirty="0" smtClean="0">
                <a:solidFill>
                  <a:schemeClr val="tx1"/>
                </a:solidFill>
                <a:latin typeface="Times New Roman" panose="02020603050405020304" pitchFamily="18" charset="0"/>
                <a:cs typeface="Times New Roman" panose="02020603050405020304" pitchFamily="18" charset="0"/>
              </a:rPr>
              <a:t>?</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vi-VN" sz="1200" b="0" dirty="0" smtClean="0">
                <a:solidFill>
                  <a:schemeClr val="tx1"/>
                </a:solidFill>
                <a:latin typeface="Times New Roman" panose="02020603050405020304" pitchFamily="18" charset="0"/>
                <a:cs typeface="Times New Roman" panose="02020603050405020304" pitchFamily="18" charset="0"/>
              </a:rPr>
              <a:t>tính tổng.</a:t>
            </a:r>
            <a:endParaRPr lang="en-US" sz="1200" b="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3.</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Hàm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có</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bao</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nhiêu</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tham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số</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các</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tham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số</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của</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hàm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là</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gì</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vi-VN" sz="1200" b="0" dirty="0" smtClean="0">
                <a:solidFill>
                  <a:schemeClr val="tx1"/>
                </a:solidFill>
                <a:latin typeface="Times New Roman" panose="02020603050405020304" pitchFamily="18" charset="0"/>
                <a:cs typeface="Times New Roman" panose="02020603050405020304" pitchFamily="18" charset="0"/>
              </a:rPr>
              <a:t>Các tham số của hàm là: dãy bao gồm địa chỉ của vùng dữ liệu. Ví dụ</a:t>
            </a:r>
            <a:r>
              <a:rPr lang="en-US" sz="1200" b="0" baseline="0" dirty="0" smtClean="0">
                <a:solidFill>
                  <a:schemeClr val="tx1"/>
                </a:solidFill>
                <a:latin typeface="Times New Roman" panose="02020603050405020304" pitchFamily="18" charset="0"/>
                <a:cs typeface="Times New Roman" panose="02020603050405020304" pitchFamily="18" charset="0"/>
              </a:rPr>
              <a:t> B4:D4</a:t>
            </a:r>
            <a:endParaRPr lang="en-US" sz="1200" b="0"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7055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err="1" smtClean="0">
                <a:solidFill>
                  <a:schemeClr val="tx1"/>
                </a:solidFill>
                <a:latin typeface="Times New Roman" panose="02020603050405020304" pitchFamily="18" charset="0"/>
                <a:cs typeface="Times New Roman" panose="02020603050405020304" pitchFamily="18" charset="0"/>
              </a:rPr>
              <a:t>Em</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hãy</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quan</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sát</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công</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thức</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là</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hàm</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trong</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trên</a:t>
            </a:r>
            <a:r>
              <a:rPr lang="en-US" sz="1200" b="1" baseline="0"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trả</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lời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các</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câu</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hỏi</a:t>
            </a:r>
            <a:r>
              <a:rPr lang="en-US" sz="1200" b="1" dirty="0" smtClean="0">
                <a:solidFill>
                  <a:schemeClr val="tx1"/>
                </a:solidFill>
                <a:latin typeface="Times New Roman" panose="02020603050405020304" pitchFamily="18" charset="0"/>
                <a:cs typeface="Times New Roman" panose="02020603050405020304" pitchFamily="18" charset="0"/>
              </a:rPr>
              <a:t> </a:t>
            </a:r>
            <a:r>
              <a:rPr lang="en-US" sz="1200" b="1" dirty="0" err="1" smtClean="0">
                <a:solidFill>
                  <a:schemeClr val="tx1"/>
                </a:solidFill>
                <a:latin typeface="Times New Roman" panose="02020603050405020304" pitchFamily="18" charset="0"/>
                <a:cs typeface="Times New Roman" panose="02020603050405020304" pitchFamily="18" charset="0"/>
              </a:rPr>
              <a:t>sau</a:t>
            </a:r>
            <a:r>
              <a:rPr lang="en-US" sz="1200" b="1" dirty="0" smtClean="0">
                <a:solidFill>
                  <a:schemeClr val="tx1"/>
                </a:solidFill>
                <a:latin typeface="Times New Roman" panose="02020603050405020304" pitchFamily="18" charset="0"/>
                <a:cs typeface="Times New Roman" panose="02020603050405020304" pitchFamily="18" charset="0"/>
              </a:rPr>
              <a: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fr-FR" sz="1200" b="0" dirty="0" err="1" smtClean="0">
                <a:solidFill>
                  <a:schemeClr val="tx1"/>
                </a:solidFill>
                <a:latin typeface="Times New Roman" panose="02020603050405020304" pitchFamily="18" charset="0"/>
                <a:cs typeface="Times New Roman" panose="02020603050405020304" pitchFamily="18" charset="0"/>
              </a:rPr>
              <a:t>Tên</a:t>
            </a:r>
            <a:r>
              <a:rPr lang="fr-FR" sz="1200" b="0" dirty="0" smtClean="0">
                <a:solidFill>
                  <a:schemeClr val="tx1"/>
                </a:solidFill>
                <a:latin typeface="Times New Roman" panose="02020603050405020304" pitchFamily="18" charset="0"/>
                <a:cs typeface="Times New Roman" panose="02020603050405020304" pitchFamily="18" charset="0"/>
              </a:rPr>
              <a:t> </a:t>
            </a:r>
            <a:r>
              <a:rPr lang="fr-FR" sz="1200" b="0" dirty="0" err="1" smtClean="0">
                <a:solidFill>
                  <a:schemeClr val="tx1"/>
                </a:solidFill>
                <a:latin typeface="Times New Roman" panose="02020603050405020304" pitchFamily="18" charset="0"/>
                <a:cs typeface="Times New Roman" panose="02020603050405020304" pitchFamily="18" charset="0"/>
              </a:rPr>
              <a:t>của</a:t>
            </a:r>
            <a:r>
              <a:rPr lang="fr-FR" sz="1200" b="0" dirty="0" smtClean="0">
                <a:solidFill>
                  <a:schemeClr val="tx1"/>
                </a:solidFill>
                <a:latin typeface="Times New Roman" panose="02020603050405020304" pitchFamily="18" charset="0"/>
                <a:cs typeface="Times New Roman" panose="02020603050405020304" pitchFamily="18" charset="0"/>
              </a:rPr>
              <a:t> </a:t>
            </a:r>
            <a:r>
              <a:rPr lang="fr-FR" sz="1200" b="0" dirty="0" err="1" smtClean="0">
                <a:solidFill>
                  <a:schemeClr val="tx1"/>
                </a:solidFill>
                <a:latin typeface="Times New Roman" panose="02020603050405020304" pitchFamily="18" charset="0"/>
                <a:cs typeface="Times New Roman" panose="02020603050405020304" pitchFamily="18" charset="0"/>
              </a:rPr>
              <a:t>hàm</a:t>
            </a:r>
            <a:r>
              <a:rPr lang="fr-FR" sz="1200" b="0" dirty="0" smtClean="0">
                <a:solidFill>
                  <a:schemeClr val="tx1"/>
                </a:solidFill>
                <a:latin typeface="Times New Roman" panose="02020603050405020304" pitchFamily="18" charset="0"/>
                <a:cs typeface="Times New Roman" panose="02020603050405020304" pitchFamily="18" charset="0"/>
              </a:rPr>
              <a:t> là </a:t>
            </a:r>
            <a:r>
              <a:rPr lang="fr-FR" sz="1200" b="0" dirty="0" err="1" smtClean="0">
                <a:solidFill>
                  <a:schemeClr val="tx1"/>
                </a:solidFill>
                <a:latin typeface="Times New Roman" panose="02020603050405020304" pitchFamily="18" charset="0"/>
                <a:cs typeface="Times New Roman" panose="02020603050405020304" pitchFamily="18" charset="0"/>
              </a:rPr>
              <a:t>gì</a:t>
            </a:r>
            <a:r>
              <a:rPr lang="fr-FR" sz="1200" b="0" dirty="0" smtClean="0">
                <a:solidFill>
                  <a:schemeClr val="tx1"/>
                </a:solidFill>
                <a:latin typeface="Times New Roman" panose="02020603050405020304" pitchFamily="18" charset="0"/>
                <a:cs typeface="Times New Roman" panose="02020603050405020304" pitchFamily="18" charset="0"/>
              </a:rPr>
              <a:t>? </a:t>
            </a:r>
            <a:endParaRPr lang="fr-FR" sz="1200" b="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2. </a:t>
            </a:r>
            <a:r>
              <a:rPr lang="vi-VN" sz="1200" b="0" dirty="0" smtClean="0">
                <a:solidFill>
                  <a:schemeClr val="tx1"/>
                </a:solidFill>
                <a:latin typeface="Times New Roman" panose="02020603050405020304" pitchFamily="18" charset="0"/>
                <a:cs typeface="Times New Roman" panose="02020603050405020304" pitchFamily="18" charset="0"/>
              </a:rPr>
              <a:t>Ý nghĩa của hàm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là</a:t>
            </a:r>
            <a:r>
              <a:rPr lang="en-US" sz="1200" b="0" baseline="0" dirty="0" smtClean="0">
                <a:solidFill>
                  <a:schemeClr val="tx1"/>
                </a:solidFill>
                <a:latin typeface="Times New Roman" panose="02020603050405020304" pitchFamily="18" charset="0"/>
                <a:cs typeface="Times New Roman" panose="02020603050405020304" pitchFamily="18" charset="0"/>
              </a:rPr>
              <a:t> </a:t>
            </a:r>
            <a:r>
              <a:rPr lang="en-US" sz="1200" b="0" baseline="0" dirty="0" err="1" smtClean="0">
                <a:solidFill>
                  <a:schemeClr val="tx1"/>
                </a:solidFill>
                <a:latin typeface="Times New Roman" panose="02020603050405020304" pitchFamily="18" charset="0"/>
                <a:cs typeface="Times New Roman" panose="02020603050405020304" pitchFamily="18" charset="0"/>
              </a:rPr>
              <a:t>gì</a:t>
            </a:r>
            <a:r>
              <a:rPr lang="vi-VN" sz="1200" b="0" dirty="0" smtClean="0">
                <a:solidFill>
                  <a:schemeClr val="tx1"/>
                </a:solidFill>
                <a:latin typeface="Times New Roman" panose="02020603050405020304" pitchFamily="18" charset="0"/>
                <a:cs typeface="Times New Roman" panose="02020603050405020304" pitchFamily="18" charset="0"/>
              </a:rPr>
              <a:t>?</a:t>
            </a:r>
            <a:r>
              <a:rPr lang="en-US" sz="1200" b="0" dirty="0" smtClean="0">
                <a:solidFill>
                  <a:schemeClr val="tx1"/>
                </a:solidFill>
                <a:latin typeface="Times New Roman" panose="02020603050405020304" pitchFamily="18" charset="0"/>
                <a:cs typeface="Times New Roman" panose="02020603050405020304" pitchFamily="18" charset="0"/>
              </a:rPr>
              <a:t>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3.</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Hàm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có</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bao</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nhiêu</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tham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số</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các</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tham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số</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của</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hàm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là</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gì</a:t>
            </a:r>
            <a:r>
              <a:rPr lang="en-US" sz="1200" b="0" dirty="0" smtClean="0">
                <a:solidFill>
                  <a:schemeClr val="tx1"/>
                </a:solidFill>
                <a:latin typeface="Times New Roman" panose="02020603050405020304" pitchFamily="18" charset="0"/>
                <a:cs typeface="Times New Roman" panose="02020603050405020304" pitchFamily="18" charset="0"/>
              </a:rPr>
              <a:t>? </a:t>
            </a:r>
            <a:endParaRPr lang="en-US" b="1" dirty="0"/>
          </a:p>
        </p:txBody>
      </p:sp>
    </p:spTree>
    <p:extLst>
      <p:ext uri="{BB962C8B-B14F-4D97-AF65-F5344CB8AC3E}">
        <p14:creationId xmlns:p14="http://schemas.microsoft.com/office/powerpoint/2010/main" val="2478054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342900"/>
            <a:r>
              <a:rPr lang="vi-VN" sz="1200" dirty="0" smtClean="0">
                <a:solidFill>
                  <a:srgbClr val="000000"/>
                </a:solidFill>
                <a:latin typeface="Times New Roman" panose="02020603050405020304" pitchFamily="18" charset="0"/>
                <a:cs typeface="Times New Roman" panose="02020603050405020304" pitchFamily="18" charset="0"/>
              </a:rPr>
              <a:t>Quan sát bảng dữ liệu phân bổ các cây hoa cho khối lớp 7 như trong Hình 8.3. </a:t>
            </a:r>
          </a:p>
          <a:p>
            <a:pPr lvl="0" algn="just" defTabSz="342900"/>
            <a:r>
              <a:rPr lang="vi-VN" sz="1200" dirty="0" smtClean="0">
                <a:solidFill>
                  <a:srgbClr val="000000"/>
                </a:solidFill>
                <a:latin typeface="Times New Roman" panose="02020603050405020304" pitchFamily="18" charset="0"/>
                <a:cs typeface="Times New Roman" panose="02020603050405020304" pitchFamily="18" charset="0"/>
              </a:rPr>
              <a:t>Chúng ta sẽ nhập hàm tại các ô từ </a:t>
            </a:r>
            <a:r>
              <a:rPr lang="en-US" sz="1200" dirty="0" smtClean="0">
                <a:solidFill>
                  <a:srgbClr val="000000"/>
                </a:solidFill>
                <a:latin typeface="Times New Roman" panose="02020603050405020304" pitchFamily="18" charset="0"/>
                <a:cs typeface="Times New Roman" panose="02020603050405020304" pitchFamily="18" charset="0"/>
              </a:rPr>
              <a:t>C</a:t>
            </a:r>
            <a:r>
              <a:rPr lang="vi-VN" sz="1200" dirty="0" smtClean="0">
                <a:solidFill>
                  <a:srgbClr val="000000"/>
                </a:solidFill>
                <a:latin typeface="Times New Roman" panose="02020603050405020304" pitchFamily="18" charset="0"/>
                <a:cs typeface="Times New Roman" panose="02020603050405020304" pitchFamily="18" charset="0"/>
              </a:rPr>
              <a:t>9 đến </a:t>
            </a:r>
            <a:r>
              <a:rPr lang="en-US" sz="1200" dirty="0" smtClean="0">
                <a:solidFill>
                  <a:srgbClr val="000000"/>
                </a:solidFill>
                <a:latin typeface="Times New Roman" panose="02020603050405020304" pitchFamily="18" charset="0"/>
                <a:cs typeface="Times New Roman" panose="02020603050405020304" pitchFamily="18" charset="0"/>
              </a:rPr>
              <a:t>I</a:t>
            </a:r>
            <a:r>
              <a:rPr lang="vi-VN" sz="1200" dirty="0" smtClean="0">
                <a:solidFill>
                  <a:srgbClr val="000000"/>
                </a:solidFill>
                <a:latin typeface="Times New Roman" panose="02020603050405020304" pitchFamily="18" charset="0"/>
                <a:cs typeface="Times New Roman" panose="02020603050405020304" pitchFamily="18" charset="0"/>
              </a:rPr>
              <a:t>9 để tính tổng các cây được phân bổ cho mỗi lớp. Quan sát các bước thực hiện sau và rút ra nhận xét về cách nhập hàm trên bảng tính.</a:t>
            </a:r>
          </a:p>
          <a:p>
            <a:endParaRPr lang="en-US" dirty="0"/>
          </a:p>
        </p:txBody>
      </p:sp>
    </p:spTree>
    <p:extLst>
      <p:ext uri="{BB962C8B-B14F-4D97-AF65-F5344CB8AC3E}">
        <p14:creationId xmlns:p14="http://schemas.microsoft.com/office/powerpoint/2010/main" val="324234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200" dirty="0" smtClean="0">
                <a:solidFill>
                  <a:srgbClr val="000000"/>
                </a:solidFill>
                <a:latin typeface="Times New Roman" panose="02020603050405020304" pitchFamily="18" charset="0"/>
                <a:cs typeface="Times New Roman" panose="02020603050405020304" pitchFamily="18" charset="0"/>
              </a:rPr>
              <a:t>Tương tự nhập hàm tính tổng cho các lớp khác tại các ô từ D9 đến </a:t>
            </a:r>
            <a:r>
              <a:rPr lang="en-US" sz="1200" dirty="0" smtClean="0">
                <a:solidFill>
                  <a:srgbClr val="000000"/>
                </a:solidFill>
                <a:latin typeface="Times New Roman" panose="02020603050405020304" pitchFamily="18" charset="0"/>
                <a:cs typeface="Times New Roman" panose="02020603050405020304" pitchFamily="18" charset="0"/>
              </a:rPr>
              <a:t>I</a:t>
            </a:r>
            <a:r>
              <a:rPr lang="vi-VN" sz="1200" dirty="0" smtClean="0">
                <a:solidFill>
                  <a:srgbClr val="000000"/>
                </a:solidFill>
                <a:latin typeface="Times New Roman" panose="02020603050405020304" pitchFamily="18" charset="0"/>
                <a:cs typeface="Times New Roman" panose="02020603050405020304" pitchFamily="18" charset="0"/>
              </a:rPr>
              <a:t>9. Có thể sao chép công thức đã có từ ô C9 sang các ô từ D9 đến </a:t>
            </a:r>
            <a:r>
              <a:rPr lang="en-US" sz="1200" dirty="0" smtClean="0">
                <a:solidFill>
                  <a:srgbClr val="000000"/>
                </a:solidFill>
                <a:latin typeface="Times New Roman" panose="02020603050405020304" pitchFamily="18" charset="0"/>
                <a:cs typeface="Times New Roman" panose="02020603050405020304" pitchFamily="18" charset="0"/>
              </a:rPr>
              <a:t>I</a:t>
            </a:r>
            <a:r>
              <a:rPr lang="vi-VN" sz="1200" dirty="0" smtClean="0">
                <a:solidFill>
                  <a:srgbClr val="000000"/>
                </a:solidFill>
                <a:latin typeface="Times New Roman" panose="02020603050405020304" pitchFamily="18" charset="0"/>
                <a:cs typeface="Times New Roman" panose="02020603050405020304" pitchFamily="18" charset="0"/>
              </a:rPr>
              <a:t>9.</a:t>
            </a:r>
          </a:p>
          <a:p>
            <a:endParaRPr lang="en-US" dirty="0"/>
          </a:p>
        </p:txBody>
      </p:sp>
    </p:spTree>
    <p:extLst>
      <p:ext uri="{BB962C8B-B14F-4D97-AF65-F5344CB8AC3E}">
        <p14:creationId xmlns:p14="http://schemas.microsoft.com/office/powerpoint/2010/main" val="18057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104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342900"/>
            <a:r>
              <a:rPr lang="vi-VN" sz="1100" dirty="0" smtClean="0">
                <a:solidFill>
                  <a:srgbClr val="000000"/>
                </a:solidFill>
                <a:latin typeface="Times New Roman" panose="02020603050405020304" pitchFamily="18" charset="0"/>
                <a:cs typeface="Times New Roman" panose="02020603050405020304" pitchFamily="18" charset="0"/>
              </a:rPr>
              <a:t>Lưu ý: - Tất cả các hàm trên đều chỉ xử lí các ô có dữ liệu số có trong tham số của hàm. Hàm sẽ bỏ qua các ô dữ liệu chứa văn bản hoặc ô trống. </a:t>
            </a:r>
          </a:p>
          <a:p>
            <a:pPr lvl="0" algn="just" defTabSz="342900"/>
            <a:r>
              <a:rPr lang="vi-VN" sz="1200" dirty="0" smtClean="0">
                <a:solidFill>
                  <a:srgbClr val="000000"/>
                </a:solidFill>
                <a:latin typeface="Times New Roman" panose="02020603050405020304" pitchFamily="18" charset="0"/>
                <a:cs typeface="Times New Roman" panose="02020603050405020304" pitchFamily="18" charset="0"/>
              </a:rPr>
              <a:t>- Các phần mềm bảng tính thường dùng dấu chấm “.” để ngăn cách phần nguyên và phần thập phân, dùng dấu phẩy “,” để ngăn cách các chữ số hàng nghìn, hàng triệu,...</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Tuy</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nhiên</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vẫn</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có</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trường</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hợp</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ngược</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err="1" smtClean="0">
                <a:solidFill>
                  <a:srgbClr val="000000"/>
                </a:solidFill>
                <a:latin typeface="Times New Roman" panose="02020603050405020304" pitchFamily="18" charset="0"/>
                <a:cs typeface="Times New Roman" panose="02020603050405020304" pitchFamily="18" charset="0"/>
              </a:rPr>
              <a:t>lại</a:t>
            </a:r>
            <a:r>
              <a:rPr lang="en-US" sz="1200" dirty="0" smtClean="0">
                <a:solidFill>
                  <a:srgbClr val="000000"/>
                </a:solidFill>
                <a:latin typeface="Times New Roman" panose="02020603050405020304" pitchFamily="18" charset="0"/>
                <a:cs typeface="Times New Roman" panose="02020603050405020304" pitchFamily="18" charset="0"/>
              </a:rPr>
              <a:t>.</a:t>
            </a:r>
            <a:endParaRPr lang="vi-VN" sz="1200" dirty="0" smtClean="0">
              <a:solidFill>
                <a:srgbClr val="0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0410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01696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8/14/2024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752600" y="0"/>
            <a:ext cx="8998390" cy="59121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0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15,16 - </a:t>
            </a: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CÔNG CỤ HỖ TRỢ TÍNH TOÁN</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 TẬP</a:t>
            </a: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DỤNG</a:t>
            </a:r>
            <a:endPar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124200" y="508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luận</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nhóm</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Rounded Corners 3">
            <a:extLst>
              <a:ext uri="{FF2B5EF4-FFF2-40B4-BE49-F238E27FC236}">
                <a16:creationId xmlns:a16="http://schemas.microsoft.com/office/drawing/2014/main" id="{BED4565F-2C19-7DC9-64BB-162120EA7927}"/>
              </a:ext>
            </a:extLst>
          </p:cNvPr>
          <p:cNvSpPr/>
          <p:nvPr userDrawn="1"/>
        </p:nvSpPr>
        <p:spPr>
          <a:xfrm>
            <a:off x="1752600" y="0"/>
            <a:ext cx="8998390" cy="591216"/>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0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15,16 - </a:t>
            </a: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CÔNG CỤ HỖ TRỢ TÍNH TOÁN</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16175" y="322955"/>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1" y="1103160"/>
            <a:ext cx="517483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 id="2147484584" r:id="rId2"/>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THXanh.xlsx" TargetMode="External"/><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fif"/></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fif"/></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fif"/></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fif"/></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457200" y="1295400"/>
            <a:ext cx="11391900" cy="3027358"/>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4800" b="1" u="sng" dirty="0" err="1">
                <a:solidFill>
                  <a:srgbClr val="FF0000"/>
                </a:solidFill>
                <a:effectLst/>
                <a:latin typeface="Times New Roman" panose="02020603050405020304" pitchFamily="18" charset="0"/>
                <a:ea typeface="Calibri" panose="020F0502020204030204" pitchFamily="34" charset="0"/>
              </a:rPr>
              <a:t>Về</a:t>
            </a:r>
            <a:r>
              <a:rPr lang="en-US" sz="4800" b="1" u="sng" dirty="0">
                <a:solidFill>
                  <a:srgbClr val="FF0000"/>
                </a:solidFill>
                <a:effectLst/>
                <a:latin typeface="Times New Roman" panose="02020603050405020304" pitchFamily="18" charset="0"/>
                <a:ea typeface="Calibri" panose="020F0502020204030204" pitchFamily="34" charset="0"/>
              </a:rPr>
              <a:t> </a:t>
            </a:r>
            <a:r>
              <a:rPr lang="en-US" sz="4800" b="1" u="sng" dirty="0" err="1">
                <a:solidFill>
                  <a:srgbClr val="FF0000"/>
                </a:solidFill>
                <a:effectLst/>
                <a:latin typeface="Times New Roman" panose="02020603050405020304" pitchFamily="18" charset="0"/>
                <a:ea typeface="Calibri" panose="020F0502020204030204" pitchFamily="34" charset="0"/>
              </a:rPr>
              <a:t>kiến</a:t>
            </a:r>
            <a:r>
              <a:rPr lang="en-US" sz="4800" b="1" u="sng" dirty="0">
                <a:solidFill>
                  <a:srgbClr val="FF0000"/>
                </a:solidFill>
                <a:effectLst/>
                <a:latin typeface="Times New Roman" panose="02020603050405020304" pitchFamily="18" charset="0"/>
                <a:ea typeface="Calibri" panose="020F0502020204030204" pitchFamily="34" charset="0"/>
              </a:rPr>
              <a:t> </a:t>
            </a:r>
            <a:r>
              <a:rPr lang="en-US" sz="4800" b="1" u="sng" dirty="0" err="1">
                <a:solidFill>
                  <a:srgbClr val="FF0000"/>
                </a:solidFill>
                <a:effectLst/>
                <a:latin typeface="Times New Roman" panose="02020603050405020304" pitchFamily="18" charset="0"/>
                <a:ea typeface="Calibri" panose="020F0502020204030204" pitchFamily="34" charset="0"/>
              </a:rPr>
              <a:t>thức</a:t>
            </a:r>
            <a:r>
              <a:rPr lang="vi-VN" sz="4800" b="1" u="sng" dirty="0">
                <a:solidFill>
                  <a:srgbClr val="FF0000"/>
                </a:solidFill>
                <a:effectLst/>
                <a:latin typeface="Times New Roman" panose="02020603050405020304" pitchFamily="18" charset="0"/>
                <a:ea typeface="Calibri" panose="020F0502020204030204" pitchFamily="34" charset="0"/>
              </a:rPr>
              <a:t>: </a:t>
            </a:r>
            <a:endParaRPr lang="en-US" sz="4800" u="sng" dirty="0">
              <a:solidFill>
                <a:srgbClr val="FF0000"/>
              </a:solidFill>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4800" u="none" strike="noStrike" dirty="0" err="1" smtClean="0">
                <a:solidFill>
                  <a:srgbClr val="002060"/>
                </a:solidFill>
                <a:effectLst/>
                <a:uFill>
                  <a:solidFill>
                    <a:srgbClr val="000000"/>
                  </a:solidFill>
                </a:uFill>
                <a:latin typeface="Times New Roman" panose="02020603050405020304" pitchFamily="18" charset="0"/>
                <a:ea typeface="Calibri" panose="020F0502020204030204" pitchFamily="34" charset="0"/>
              </a:rPr>
              <a:t>Thực</a:t>
            </a:r>
            <a:r>
              <a:rPr lang="en-US" sz="4800" u="none" strike="noStrike" dirty="0" smtClean="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hiện</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được</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một</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số</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phép</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toán</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thông</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dụng</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sử</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dụng</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được</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một</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số</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hàm</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đơn</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giản</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a:t>
            </a:r>
            <a:r>
              <a:rPr lang="en-US" sz="4800" u="none" strike="noStrike" dirty="0" err="1">
                <a:solidFill>
                  <a:srgbClr val="002060"/>
                </a:solidFill>
                <a:effectLst/>
                <a:uFill>
                  <a:solidFill>
                    <a:srgbClr val="000000"/>
                  </a:solidFill>
                </a:uFill>
                <a:latin typeface="Times New Roman" panose="02020603050405020304" pitchFamily="18" charset="0"/>
                <a:ea typeface="Calibri" panose="020F0502020204030204" pitchFamily="34" charset="0"/>
              </a:rPr>
              <a:t>như</a:t>
            </a:r>
            <a:r>
              <a:rPr lang="en-US"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 MAX, MIN, SUM, AVERAGE, COUNT, ...</a:t>
            </a:r>
            <a:endParaRPr lang="vi-VN" sz="48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8808102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CF09F9-4AB6-6C63-880C-F89C3D0DD348}"/>
              </a:ext>
            </a:extLst>
          </p:cNvPr>
          <p:cNvPicPr>
            <a:picLocks noChangeAspect="1"/>
          </p:cNvPicPr>
          <p:nvPr/>
        </p:nvPicPr>
        <p:blipFill>
          <a:blip r:embed="rId3"/>
          <a:stretch>
            <a:fillRect/>
          </a:stretch>
        </p:blipFill>
        <p:spPr>
          <a:xfrm>
            <a:off x="0" y="567503"/>
            <a:ext cx="12192000" cy="6290497"/>
          </a:xfrm>
          <a:prstGeom prst="rect">
            <a:avLst/>
          </a:prstGeom>
        </p:spPr>
      </p:pic>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4"/>
          <a:stretch>
            <a:fillRect/>
          </a:stretch>
        </p:blipFill>
        <p:spPr>
          <a:xfrm>
            <a:off x="6059132" y="75060"/>
            <a:ext cx="494068" cy="492443"/>
          </a:xfrm>
          <a:prstGeom prst="rect">
            <a:avLst/>
          </a:prstGeom>
        </p:spPr>
      </p:pic>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384535" y="0"/>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Hàm trong bảng tính.</a:t>
            </a:r>
          </a:p>
        </p:txBody>
      </p:sp>
    </p:spTree>
    <p:extLst>
      <p:ext uri="{BB962C8B-B14F-4D97-AF65-F5344CB8AC3E}">
        <p14:creationId xmlns:p14="http://schemas.microsoft.com/office/powerpoint/2010/main" val="195424579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2154364"/>
            <a:ext cx="3807509"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a:solidFill>
                  <a:srgbClr val="FF0000"/>
                </a:solidFill>
                <a:latin typeface="Times New Roman" panose="02020603050405020304" pitchFamily="18" charset="0"/>
                <a:cs typeface="Times New Roman" panose="02020603050405020304" pitchFamily="18" charset="0"/>
              </a:rPr>
              <a:t>Nghiên cứu và thảo luận</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114800" y="2151160"/>
            <a:ext cx="78486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lang="de-DE" sz="3200" b="1" dirty="0">
                <a:solidFill>
                  <a:srgbClr val="CC0066"/>
                </a:solidFill>
                <a:latin typeface="Times New Roman" panose="02020603050405020304" pitchFamily="18" charset="0"/>
                <a:cs typeface="Times New Roman" panose="02020603050405020304" pitchFamily="18" charset="0"/>
              </a:rPr>
              <a:t>Nhập hàm</a:t>
            </a:r>
            <a:endParaRPr kumimoji="0" lang="de-DE" sz="3200" b="1" i="0" u="none" strike="noStrike" kern="1200" cap="none" spc="0" normalizeH="0" baseline="0" noProof="0" dirty="0">
              <a:ln>
                <a:noFill/>
              </a:ln>
              <a:solidFill>
                <a:srgbClr val="CC0066"/>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073198140"/>
              </p:ext>
            </p:extLst>
          </p:nvPr>
        </p:nvGraphicFramePr>
        <p:xfrm>
          <a:off x="304800" y="2751600"/>
          <a:ext cx="11658600" cy="2582400"/>
        </p:xfrm>
        <a:graphic>
          <a:graphicData uri="http://schemas.openxmlformats.org/drawingml/2006/table">
            <a:tbl>
              <a:tblPr firstRow="1" bandRow="1">
                <a:tableStyleId>{F5AB1C69-6EDB-4FF4-983F-18BD219EF322}</a:tableStyleId>
              </a:tblPr>
              <a:tblGrid>
                <a:gridCol w="3810000">
                  <a:extLst>
                    <a:ext uri="{9D8B030D-6E8A-4147-A177-3AD203B41FA5}">
                      <a16:colId xmlns:a16="http://schemas.microsoft.com/office/drawing/2014/main" val="795175101"/>
                    </a:ext>
                  </a:extLst>
                </a:gridCol>
                <a:gridCol w="7848600">
                  <a:extLst>
                    <a:ext uri="{9D8B030D-6E8A-4147-A177-3AD203B41FA5}">
                      <a16:colId xmlns:a16="http://schemas.microsoft.com/office/drawing/2014/main" val="2517340449"/>
                    </a:ext>
                  </a:extLst>
                </a:gridCol>
              </a:tblGrid>
              <a:tr h="370840">
                <a:tc>
                  <a:txBody>
                    <a:bodyPr/>
                    <a:lstStyle/>
                    <a:p>
                      <a:pPr algn="just"/>
                      <a:r>
                        <a:rPr lang="vi-VN" sz="3200" b="1" dirty="0">
                          <a:solidFill>
                            <a:srgbClr val="7030A0"/>
                          </a:solidFill>
                          <a:latin typeface="Times New Roman" panose="02020603050405020304" pitchFamily="18" charset="0"/>
                          <a:cs typeface="Times New Roman" panose="02020603050405020304" pitchFamily="18" charset="0"/>
                        </a:rPr>
                        <a:t>Theo em, nhập hàm vào bảng tính có giống như nhập dữ liệu thông thường không?</a:t>
                      </a:r>
                      <a:endParaRPr lang="en-US" sz="3200" b="1" dirty="0">
                        <a:solidFill>
                          <a:srgbClr val="7030A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1" dirty="0">
                          <a:solidFill>
                            <a:srgbClr val="7030A0"/>
                          </a:solidFill>
                          <a:latin typeface="Times New Roman" panose="02020603050405020304" pitchFamily="18" charset="0"/>
                          <a:cs typeface="Times New Roman" panose="02020603050405020304" pitchFamily="18" charset="0"/>
                        </a:rPr>
                        <a:t>-N</a:t>
                      </a:r>
                      <a:r>
                        <a:rPr lang="vi-VN" sz="3200" b="1" dirty="0">
                          <a:solidFill>
                            <a:srgbClr val="7030A0"/>
                          </a:solidFill>
                          <a:latin typeface="Times New Roman" panose="02020603050405020304" pitchFamily="18" charset="0"/>
                          <a:cs typeface="Times New Roman" panose="02020603050405020304" pitchFamily="18" charset="0"/>
                        </a:rPr>
                        <a:t>hập hàm vào bảng tính cũng giống như nhập dữ liệu thông thường. Chúng ta sẽ nhập hàm theo cú pháp =&lt;tên hàm&gt;(&lt;các tham số&gt;). Ví dụ </a:t>
                      </a:r>
                      <a:r>
                        <a:rPr lang="en-US" sz="3200" b="1" dirty="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=SUM(B1:D10)</a:t>
                      </a:r>
                      <a:endParaRPr lang="en-US" sz="3200" b="1" dirty="0">
                        <a:solidFill>
                          <a:srgbClr val="7030A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bl>
          </a:graphicData>
        </a:graphic>
      </p:graphicFrame>
      <p:sp>
        <p:nvSpPr>
          <p:cNvPr id="3" name="Rectangle 2">
            <a:extLst>
              <a:ext uri="{FF2B5EF4-FFF2-40B4-BE49-F238E27FC236}">
                <a16:creationId xmlns:a16="http://schemas.microsoft.com/office/drawing/2014/main" id="{3798F5E3-EB32-946B-FC23-588F053DB349}"/>
              </a:ext>
            </a:extLst>
          </p:cNvPr>
          <p:cNvSpPr/>
          <p:nvPr/>
        </p:nvSpPr>
        <p:spPr>
          <a:xfrm>
            <a:off x="4191000" y="2841446"/>
            <a:ext cx="7696200" cy="23401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ACF0560-DFF1-8BAA-C8C1-BF27C2A4E2A2}"/>
              </a:ext>
            </a:extLst>
          </p:cNvPr>
          <p:cNvSpPr txBox="1">
            <a:spLocks noChangeArrowheads="1"/>
          </p:cNvSpPr>
          <p:nvPr/>
        </p:nvSpPr>
        <p:spPr bwMode="auto">
          <a:xfrm>
            <a:off x="384535" y="1260157"/>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Hàm trong bảng tính.</a:t>
            </a:r>
          </a:p>
        </p:txBody>
      </p:sp>
    </p:spTree>
    <p:extLst>
      <p:ext uri="{BB962C8B-B14F-4D97-AF65-F5344CB8AC3E}">
        <p14:creationId xmlns:p14="http://schemas.microsoft.com/office/powerpoint/2010/main" val="30537837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04800" y="155604"/>
            <a:ext cx="3807509"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a:solidFill>
                  <a:srgbClr val="FF0000"/>
                </a:solidFill>
                <a:latin typeface="Times New Roman" panose="02020603050405020304" pitchFamily="18" charset="0"/>
                <a:cs typeface="Times New Roman" panose="02020603050405020304" pitchFamily="18" charset="0"/>
              </a:rPr>
              <a:t>Nghiên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cứu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114800" y="152400"/>
            <a:ext cx="78486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lang="de-DE" sz="3200" b="1" dirty="0">
                <a:solidFill>
                  <a:srgbClr val="CC0066"/>
                </a:solidFill>
                <a:latin typeface="Times New Roman" panose="02020603050405020304" pitchFamily="18" charset="0"/>
                <a:cs typeface="Times New Roman" panose="02020603050405020304" pitchFamily="18" charset="0"/>
              </a:rPr>
              <a:t>Nhập hàm</a:t>
            </a:r>
            <a:endParaRPr kumimoji="0" lang="de-DE" sz="3200" b="1" i="0" u="none" strike="noStrike" kern="1200" cap="none" spc="0" normalizeH="0" baseline="0" noProof="0" dirty="0">
              <a:ln>
                <a:noFill/>
              </a:ln>
              <a:solidFill>
                <a:srgbClr val="CC0066"/>
              </a:solidFill>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735948767"/>
              </p:ext>
            </p:extLst>
          </p:nvPr>
        </p:nvGraphicFramePr>
        <p:xfrm>
          <a:off x="304800" y="752840"/>
          <a:ext cx="11887200" cy="5896320"/>
        </p:xfrm>
        <a:graphic>
          <a:graphicData uri="http://schemas.openxmlformats.org/drawingml/2006/table">
            <a:tbl>
              <a:tblPr firstRow="1" bandRow="1">
                <a:tableStyleId>{F5AB1C69-6EDB-4FF4-983F-18BD219EF322}</a:tableStyleId>
              </a:tblPr>
              <a:tblGrid>
                <a:gridCol w="3884706">
                  <a:extLst>
                    <a:ext uri="{9D8B030D-6E8A-4147-A177-3AD203B41FA5}">
                      <a16:colId xmlns:a16="http://schemas.microsoft.com/office/drawing/2014/main" val="795175101"/>
                    </a:ext>
                  </a:extLst>
                </a:gridCol>
                <a:gridCol w="8002494">
                  <a:extLst>
                    <a:ext uri="{9D8B030D-6E8A-4147-A177-3AD203B41FA5}">
                      <a16:colId xmlns:a16="http://schemas.microsoft.com/office/drawing/2014/main" val="2517340449"/>
                    </a:ext>
                  </a:extLst>
                </a:gridCol>
              </a:tblGrid>
              <a:tr h="370840">
                <a:tc>
                  <a:txBody>
                    <a:bodyPr/>
                    <a:lstStyle/>
                    <a:p>
                      <a:pPr algn="just"/>
                      <a:r>
                        <a:rPr lang="vi-VN" sz="3200" b="1" dirty="0">
                          <a:solidFill>
                            <a:srgbClr val="7030A0"/>
                          </a:solidFill>
                          <a:latin typeface="Times New Roman" panose="02020603050405020304" pitchFamily="18" charset="0"/>
                          <a:cs typeface="Times New Roman" panose="02020603050405020304" pitchFamily="18" charset="0"/>
                        </a:rPr>
                        <a:t>Hàm được nhập như thế nào?</a:t>
                      </a:r>
                      <a:endParaRPr lang="en-US" sz="3200" b="1" dirty="0">
                        <a:solidFill>
                          <a:srgbClr val="7030A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2800" b="0" dirty="0">
                          <a:solidFill>
                            <a:srgbClr val="7030A0"/>
                          </a:solidFill>
                          <a:latin typeface="Times New Roman" panose="02020603050405020304" pitchFamily="18" charset="0"/>
                          <a:cs typeface="Times New Roman" panose="02020603050405020304" pitchFamily="18" charset="0"/>
                        </a:rPr>
                        <a:t>Hàm được nhập tương tự như cách nhập công thức:</a:t>
                      </a:r>
                    </a:p>
                    <a:p>
                      <a:pPr algn="just"/>
                      <a:r>
                        <a:rPr lang="en-US" sz="3200" b="0" dirty="0">
                          <a:solidFill>
                            <a:srgbClr val="7030A0"/>
                          </a:solidFill>
                          <a:latin typeface="Times New Roman" panose="02020603050405020304" pitchFamily="18" charset="0"/>
                          <a:cs typeface="Times New Roman" panose="02020603050405020304" pitchFamily="18" charset="0"/>
                        </a:rPr>
                        <a:t>-</a:t>
                      </a:r>
                      <a:r>
                        <a:rPr lang="vi-VN" sz="3200" b="0" dirty="0">
                          <a:solidFill>
                            <a:srgbClr val="7030A0"/>
                          </a:solidFill>
                          <a:latin typeface="Times New Roman" panose="02020603050405020304" pitchFamily="18" charset="0"/>
                          <a:cs typeface="Times New Roman" panose="02020603050405020304" pitchFamily="18" charset="0"/>
                        </a:rPr>
                        <a:t>Bước 1: Nháy chuột vào ô cần tính toán hoặc vùng nhập dữ liệu để nhập hàm.</a:t>
                      </a:r>
                    </a:p>
                    <a:p>
                      <a:pPr algn="just"/>
                      <a:r>
                        <a:rPr lang="en-US" sz="3200" b="0" dirty="0">
                          <a:solidFill>
                            <a:srgbClr val="7030A0"/>
                          </a:solidFill>
                          <a:latin typeface="Times New Roman" panose="02020603050405020304" pitchFamily="18" charset="0"/>
                          <a:cs typeface="Times New Roman" panose="02020603050405020304" pitchFamily="18" charset="0"/>
                        </a:rPr>
                        <a:t>-</a:t>
                      </a:r>
                      <a:r>
                        <a:rPr lang="vi-VN" sz="3200" b="0" dirty="0">
                          <a:solidFill>
                            <a:srgbClr val="7030A0"/>
                          </a:solidFill>
                          <a:latin typeface="Times New Roman" panose="02020603050405020304" pitchFamily="18" charset="0"/>
                          <a:cs typeface="Times New Roman" panose="02020603050405020304" pitchFamily="18" charset="0"/>
                        </a:rPr>
                        <a:t>Bước 2: Nhập dấu </a:t>
                      </a:r>
                      <a:r>
                        <a:rPr lang="en-US" sz="3200" b="0" dirty="0">
                          <a:solidFill>
                            <a:srgbClr val="7030A0"/>
                          </a:solidFill>
                          <a:latin typeface="Times New Roman" panose="02020603050405020304" pitchFamily="18" charset="0"/>
                          <a:cs typeface="Times New Roman" panose="02020603050405020304" pitchFamily="18" charset="0"/>
                        </a:rPr>
                        <a:t>“</a:t>
                      </a:r>
                      <a:r>
                        <a:rPr lang="vi-VN" sz="3200" b="0" dirty="0">
                          <a:solidFill>
                            <a:srgbClr val="7030A0"/>
                          </a:solidFill>
                          <a:latin typeface="Times New Roman" panose="02020603050405020304" pitchFamily="18" charset="0"/>
                          <a:cs typeface="Times New Roman" panose="02020603050405020304" pitchFamily="18" charset="0"/>
                        </a:rPr>
                        <a:t>=</a:t>
                      </a:r>
                      <a:r>
                        <a:rPr lang="en-US" sz="3200" b="0" dirty="0">
                          <a:solidFill>
                            <a:srgbClr val="7030A0"/>
                          </a:solidFill>
                          <a:latin typeface="Times New Roman" panose="02020603050405020304" pitchFamily="18" charset="0"/>
                          <a:cs typeface="Times New Roman" panose="02020603050405020304" pitchFamily="18" charset="0"/>
                        </a:rPr>
                        <a:t>“</a:t>
                      </a:r>
                      <a:r>
                        <a:rPr lang="vi-VN" sz="3200" b="0" dirty="0">
                          <a:solidFill>
                            <a:srgbClr val="7030A0"/>
                          </a:solidFill>
                          <a:latin typeface="Times New Roman" panose="02020603050405020304" pitchFamily="18" charset="0"/>
                          <a:cs typeface="Times New Roman" panose="02020603050405020304" pitchFamily="18" charset="0"/>
                        </a:rPr>
                        <a:t> và tên hàm chúng ta muốn tính</a:t>
                      </a:r>
                      <a:r>
                        <a:rPr lang="en-US" sz="3200" b="0" dirty="0">
                          <a:solidFill>
                            <a:srgbClr val="7030A0"/>
                          </a:solidFill>
                          <a:latin typeface="Times New Roman" panose="02020603050405020304" pitchFamily="18" charset="0"/>
                          <a:cs typeface="Times New Roman" panose="02020603050405020304" pitchFamily="18" charset="0"/>
                        </a:rPr>
                        <a:t> (VD: Sum, Average, ...), s</a:t>
                      </a:r>
                      <a:r>
                        <a:rPr lang="vi-VN" sz="3200" b="0" dirty="0">
                          <a:solidFill>
                            <a:srgbClr val="7030A0"/>
                          </a:solidFill>
                          <a:latin typeface="Times New Roman" panose="02020603050405020304" pitchFamily="18" charset="0"/>
                          <a:cs typeface="Times New Roman" panose="02020603050405020304" pitchFamily="18" charset="0"/>
                        </a:rPr>
                        <a:t>au đó </a:t>
                      </a:r>
                      <a:r>
                        <a:rPr lang="en-US" sz="3200" b="0" dirty="0" err="1">
                          <a:solidFill>
                            <a:srgbClr val="7030A0"/>
                          </a:solidFill>
                          <a:latin typeface="Times New Roman" panose="02020603050405020304" pitchFamily="18" charset="0"/>
                          <a:cs typeface="Times New Roman" panose="02020603050405020304" pitchFamily="18" charset="0"/>
                        </a:rPr>
                        <a:t>mở</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ngoặc</a:t>
                      </a:r>
                      <a:r>
                        <a:rPr lang="en-US" sz="3200" b="0" dirty="0">
                          <a:solidFill>
                            <a:srgbClr val="7030A0"/>
                          </a:solidFill>
                          <a:latin typeface="Times New Roman" panose="02020603050405020304" pitchFamily="18" charset="0"/>
                          <a:cs typeface="Times New Roman" panose="02020603050405020304" pitchFamily="18" charset="0"/>
                        </a:rPr>
                        <a:t> “(“ </a:t>
                      </a:r>
                      <a:r>
                        <a:rPr lang="en-US" sz="3200" b="0" dirty="0" err="1">
                          <a:solidFill>
                            <a:srgbClr val="7030A0"/>
                          </a:solidFill>
                          <a:latin typeface="Times New Roman" panose="02020603050405020304" pitchFamily="18" charset="0"/>
                          <a:cs typeface="Times New Roman" panose="02020603050405020304" pitchFamily="18" charset="0"/>
                        </a:rPr>
                        <a:t>và</a:t>
                      </a:r>
                      <a:r>
                        <a:rPr lang="en-US" sz="3200" b="0" dirty="0">
                          <a:solidFill>
                            <a:srgbClr val="7030A0"/>
                          </a:solidFill>
                          <a:latin typeface="Times New Roman" panose="02020603050405020304" pitchFamily="18" charset="0"/>
                          <a:cs typeface="Times New Roman" panose="02020603050405020304" pitchFamily="18" charset="0"/>
                        </a:rPr>
                        <a:t> </a:t>
                      </a:r>
                      <a:r>
                        <a:rPr lang="vi-VN" sz="3200" b="0" dirty="0">
                          <a:solidFill>
                            <a:srgbClr val="7030A0"/>
                          </a:solidFill>
                          <a:latin typeface="Times New Roman" panose="02020603050405020304" pitchFamily="18" charset="0"/>
                          <a:cs typeface="Times New Roman" panose="02020603050405020304" pitchFamily="18" charset="0"/>
                        </a:rPr>
                        <a:t>dùng chuột đánh dấu vùng dữ liệu</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hoặc</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nhập</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giá</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trị</a:t>
                      </a:r>
                      <a:r>
                        <a:rPr lang="en-US" sz="3200" b="0" dirty="0">
                          <a:solidFill>
                            <a:srgbClr val="7030A0"/>
                          </a:solidFill>
                          <a:latin typeface="Times New Roman" panose="02020603050405020304" pitchFamily="18" charset="0"/>
                          <a:cs typeface="Times New Roman" panose="02020603050405020304" pitchFamily="18" charset="0"/>
                        </a:rPr>
                        <a:t> </a:t>
                      </a:r>
                      <a:r>
                        <a:rPr lang="vi-VN" sz="3200" b="0" dirty="0">
                          <a:solidFill>
                            <a:srgbClr val="7030A0"/>
                          </a:solidFill>
                          <a:latin typeface="Times New Roman" panose="02020603050405020304" pitchFamily="18" charset="0"/>
                          <a:cs typeface="Times New Roman" panose="02020603050405020304" pitchFamily="18" charset="0"/>
                        </a:rPr>
                        <a:t> cần tính</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rồi</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đóng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ngoặc</a:t>
                      </a:r>
                      <a:r>
                        <a:rPr lang="en-US" sz="3200" b="0" dirty="0">
                          <a:solidFill>
                            <a:srgbClr val="7030A0"/>
                          </a:solidFill>
                          <a:latin typeface="Times New Roman" panose="02020603050405020304" pitchFamily="18" charset="0"/>
                          <a:cs typeface="Times New Roman" panose="02020603050405020304" pitchFamily="18" charset="0"/>
                        </a:rPr>
                        <a:t> </a:t>
                      </a:r>
                      <a:r>
                        <a:rPr lang="vi-VN" sz="3200" b="0" dirty="0">
                          <a:solidFill>
                            <a:srgbClr val="7030A0"/>
                          </a:solidFill>
                          <a:latin typeface="Times New Roman" panose="02020603050405020304" pitchFamily="18" charset="0"/>
                          <a:cs typeface="Times New Roman" panose="02020603050405020304" pitchFamily="18" charset="0"/>
                        </a:rPr>
                        <a:t>")". </a:t>
                      </a:r>
                      <a:endParaRPr lang="en-US" sz="3200" b="0" dirty="0">
                        <a:solidFill>
                          <a:srgbClr val="7030A0"/>
                        </a:solidFill>
                        <a:latin typeface="Times New Roman" panose="02020603050405020304" pitchFamily="18" charset="0"/>
                        <a:cs typeface="Times New Roman" panose="02020603050405020304" pitchFamily="18" charset="0"/>
                      </a:endParaRPr>
                    </a:p>
                    <a:p>
                      <a:pPr algn="just"/>
                      <a:r>
                        <a:rPr lang="en-US" sz="2800" b="0" dirty="0">
                          <a:solidFill>
                            <a:srgbClr val="7030A0"/>
                          </a:solidFill>
                          <a:latin typeface="Times New Roman" panose="02020603050405020304" pitchFamily="18" charset="0"/>
                          <a:cs typeface="Times New Roman" panose="02020603050405020304" pitchFamily="18" charset="0"/>
                        </a:rPr>
                        <a:t>-</a:t>
                      </a:r>
                      <a:r>
                        <a:rPr lang="en-US" sz="2800" b="0" dirty="0" err="1">
                          <a:solidFill>
                            <a:srgbClr val="7030A0"/>
                          </a:solidFill>
                          <a:latin typeface="Times New Roman" panose="02020603050405020304" pitchFamily="18" charset="0"/>
                          <a:cs typeface="Times New Roman" panose="02020603050405020304" pitchFamily="18" charset="0"/>
                        </a:rPr>
                        <a:t>Bước</a:t>
                      </a:r>
                      <a:r>
                        <a:rPr lang="en-US" sz="2800" b="0" dirty="0">
                          <a:solidFill>
                            <a:srgbClr val="7030A0"/>
                          </a:solidFill>
                          <a:latin typeface="Times New Roman" panose="02020603050405020304" pitchFamily="18" charset="0"/>
                          <a:cs typeface="Times New Roman" panose="02020603050405020304" pitchFamily="18" charset="0"/>
                        </a:rPr>
                        <a:t> 3: </a:t>
                      </a:r>
                      <a:r>
                        <a:rPr lang="vi-VN" sz="2800" b="0" dirty="0">
                          <a:solidFill>
                            <a:srgbClr val="7030A0"/>
                          </a:solidFill>
                          <a:latin typeface="Times New Roman" panose="02020603050405020304" pitchFamily="18" charset="0"/>
                          <a:cs typeface="Times New Roman" panose="02020603050405020304" pitchFamily="18" charset="0"/>
                        </a:rPr>
                        <a:t>Nhấn Enter để kết thúc </a:t>
                      </a:r>
                      <a:r>
                        <a:rPr lang="en-US" sz="2800" b="0" dirty="0" err="1">
                          <a:solidFill>
                            <a:srgbClr val="7030A0"/>
                          </a:solidFill>
                          <a:latin typeface="Times New Roman" panose="02020603050405020304" pitchFamily="18" charset="0"/>
                          <a:cs typeface="Times New Roman" panose="02020603050405020304" pitchFamily="18" charset="0"/>
                        </a:rPr>
                        <a:t>việc</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nhập</a:t>
                      </a:r>
                      <a:r>
                        <a:rPr lang="en-US" sz="2800" b="0" dirty="0">
                          <a:solidFill>
                            <a:srgbClr val="7030A0"/>
                          </a:solidFill>
                          <a:latin typeface="Times New Roman" panose="02020603050405020304" pitchFamily="18" charset="0"/>
                          <a:cs typeface="Times New Roman" panose="02020603050405020304" pitchFamily="18" charset="0"/>
                        </a:rPr>
                        <a:t> </a:t>
                      </a:r>
                      <a:r>
                        <a:rPr lang="en-US" sz="2800" b="0" dirty="0" err="1">
                          <a:solidFill>
                            <a:srgbClr val="7030A0"/>
                          </a:solidFill>
                          <a:latin typeface="Times New Roman" panose="02020603050405020304" pitchFamily="18" charset="0"/>
                          <a:cs typeface="Times New Roman" panose="02020603050405020304" pitchFamily="18" charset="0"/>
                        </a:rPr>
                        <a:t>hàm</a:t>
                      </a:r>
                      <a:r>
                        <a:rPr lang="en-US" sz="2800" b="0" dirty="0">
                          <a:solidFill>
                            <a:srgbClr val="7030A0"/>
                          </a:solidFill>
                          <a:latin typeface="Times New Roman" panose="02020603050405020304" pitchFamily="18" charset="0"/>
                          <a:cs typeface="Times New Roman" panose="02020603050405020304" pitchFamily="18" charset="0"/>
                        </a:rPr>
                        <a:t>.</a:t>
                      </a:r>
                      <a:endParaRPr lang="vi-VN" sz="2800" b="0" dirty="0">
                        <a:solidFill>
                          <a:srgbClr val="7030A0"/>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vi-VN" sz="3000" b="1" dirty="0">
                          <a:solidFill>
                            <a:srgbClr val="7030A0"/>
                          </a:solidFill>
                          <a:latin typeface="Times New Roman" panose="02020603050405020304" pitchFamily="18" charset="0"/>
                          <a:cs typeface="Times New Roman" panose="02020603050405020304" pitchFamily="18" charset="0"/>
                        </a:rPr>
                        <a:t>Các tham số của hàm có thể là địa chỉ ô hoặc vùng dữ liệu không?</a:t>
                      </a:r>
                      <a:endParaRPr lang="en-US" sz="3000" b="1" dirty="0">
                        <a:solidFill>
                          <a:srgbClr val="7030A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vi-VN" sz="3200" b="0" dirty="0">
                          <a:solidFill>
                            <a:schemeClr val="tx1"/>
                          </a:solidFill>
                          <a:latin typeface="Times New Roman" panose="02020603050405020304" pitchFamily="18" charset="0"/>
                          <a:cs typeface="Times New Roman" panose="02020603050405020304" pitchFamily="18" charset="0"/>
                        </a:rPr>
                        <a:t>Các tham số của hàm có thể là địa chỉ ô hoặc vùng dữ liệu.</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764463"/>
                  </a:ext>
                </a:extLst>
              </a:tr>
            </a:tbl>
          </a:graphicData>
        </a:graphic>
      </p:graphicFrame>
      <p:sp>
        <p:nvSpPr>
          <p:cNvPr id="2" name="Rectangle 1">
            <a:extLst>
              <a:ext uri="{FF2B5EF4-FFF2-40B4-BE49-F238E27FC236}">
                <a16:creationId xmlns:a16="http://schemas.microsoft.com/office/drawing/2014/main" id="{A383BC4A-E7D9-476D-CABE-47E7748913BD}"/>
              </a:ext>
            </a:extLst>
          </p:cNvPr>
          <p:cNvSpPr/>
          <p:nvPr/>
        </p:nvSpPr>
        <p:spPr>
          <a:xfrm>
            <a:off x="4191000" y="736600"/>
            <a:ext cx="7924800" cy="426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A9A5683D-BA24-F09B-B3A9-BE5B6F50911C}"/>
              </a:ext>
            </a:extLst>
          </p:cNvPr>
          <p:cNvSpPr/>
          <p:nvPr/>
        </p:nvSpPr>
        <p:spPr>
          <a:xfrm>
            <a:off x="4191000" y="5016836"/>
            <a:ext cx="7924800" cy="16125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25048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9D09F652-852B-371F-A9EC-F64AC102126A}"/>
              </a:ext>
            </a:extLst>
          </p:cNvPr>
          <p:cNvSpPr txBox="1">
            <a:spLocks noChangeArrowheads="1"/>
          </p:cNvSpPr>
          <p:nvPr/>
        </p:nvSpPr>
        <p:spPr bwMode="auto">
          <a:xfrm>
            <a:off x="409353" y="1371600"/>
            <a:ext cx="7608668" cy="5016758"/>
          </a:xfrm>
          <a:prstGeom prst="rect">
            <a:avLst/>
          </a:prstGeom>
          <a:solidFill>
            <a:srgbClr val="FFFF00"/>
          </a:solidFill>
          <a:ln w="9525">
            <a:solidFill>
              <a:srgbClr val="FFC000"/>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Cách</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nhập</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hàm</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tương</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tự</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như</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cách</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nhập</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công</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thức</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Cú</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pháp</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nhập</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hàm</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a:p>
            <a:pPr algn="just"/>
            <a:r>
              <a:rPr lang="en-US" alt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&lt;</a:t>
            </a:r>
            <a:r>
              <a:rPr lang="en-US" altLang="vi-VN"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tên</a:t>
            </a:r>
            <a:r>
              <a:rPr lang="en-US" alt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hàm</a:t>
            </a:r>
            <a:r>
              <a:rPr lang="en-US" alt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&gt;(&lt;</a:t>
            </a:r>
            <a:r>
              <a:rPr lang="en-US" altLang="vi-VN"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tham</a:t>
            </a:r>
            <a:r>
              <a:rPr lang="en-US" alt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&gt;)</a:t>
            </a:r>
          </a:p>
          <a:p>
            <a:pPr algn="just"/>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Cần</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nhập</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chính</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xác</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tên</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hàm</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và</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tham</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hàm</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Khi</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nhập</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thông</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tin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dữ</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liệu</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trong</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tham</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của</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hàm</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thể</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dùng</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chuột</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chọn</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ô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hoặc</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vùng</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này</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endParaRPr lang="en-US" altLang="vi-VN" sz="3200"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en-US" altLang="vi-VN" sz="3200" b="1"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Tên</a:t>
            </a:r>
            <a:r>
              <a:rPr lang="en-US" altLang="vi-VN" sz="3200" b="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hàm</a:t>
            </a:r>
            <a:r>
              <a:rPr lang="en-US" altLang="vi-VN" sz="3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có</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thể</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dùng</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chữ</a:t>
            </a:r>
            <a:r>
              <a:rPr lang="en-US" altLang="vi-VN" sz="32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in </a:t>
            </a:r>
            <a:r>
              <a:rPr lang="en-US" altLang="vi-VN" sz="32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hoa</a:t>
            </a:r>
            <a:r>
              <a:rPr lang="en-US" altLang="vi-VN" sz="3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hoặc</a:t>
            </a:r>
            <a:r>
              <a:rPr lang="en-US" altLang="vi-VN" sz="3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in </a:t>
            </a:r>
            <a:r>
              <a:rPr lang="en-US" altLang="vi-VN" sz="32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thường</a:t>
            </a:r>
            <a:r>
              <a:rPr lang="en-US" altLang="vi-VN" sz="3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p>
          <a:p>
            <a:pPr algn="just"/>
            <a:r>
              <a:rPr lang="en-US" altLang="vi-VN" sz="32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Ví</a:t>
            </a:r>
            <a:r>
              <a:rPr lang="en-US" altLang="vi-VN" sz="3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dụ</a:t>
            </a:r>
            <a:r>
              <a:rPr lang="en-US" altLang="vi-VN" sz="3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=Max(15, 9, 20)</a:t>
            </a:r>
          </a:p>
        </p:txBody>
      </p:sp>
      <p:pic>
        <p:nvPicPr>
          <p:cNvPr id="3" name="图片 1">
            <a:extLst>
              <a:ext uri="{FF2B5EF4-FFF2-40B4-BE49-F238E27FC236}">
                <a16:creationId xmlns:a16="http://schemas.microsoft.com/office/drawing/2014/main" id="{7CCB4C12-3C61-C57B-B402-9376BEFEC2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9117914" y="4495800"/>
            <a:ext cx="2526726" cy="2103204"/>
          </a:xfrm>
          <a:prstGeom prst="rect">
            <a:avLst/>
          </a:prstGeom>
        </p:spPr>
      </p:pic>
      <p:sp>
        <p:nvSpPr>
          <p:cNvPr id="5" name="TextBox 4">
            <a:extLst>
              <a:ext uri="{FF2B5EF4-FFF2-40B4-BE49-F238E27FC236}">
                <a16:creationId xmlns:a16="http://schemas.microsoft.com/office/drawing/2014/main" id="{B8C68EEB-84F1-CFFB-C937-AAFA0E8F36A0}"/>
              </a:ext>
            </a:extLst>
          </p:cNvPr>
          <p:cNvSpPr txBox="1">
            <a:spLocks noChangeArrowheads="1"/>
          </p:cNvSpPr>
          <p:nvPr/>
        </p:nvSpPr>
        <p:spPr bwMode="auto">
          <a:xfrm>
            <a:off x="381000" y="762000"/>
            <a:ext cx="599051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Hàm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8" name="Speech Bubble: Rectangle with Corners Rounded 7">
            <a:extLst>
              <a:ext uri="{FF2B5EF4-FFF2-40B4-BE49-F238E27FC236}">
                <a16:creationId xmlns:a16="http://schemas.microsoft.com/office/drawing/2014/main" id="{61F1FD4C-C194-33DB-B3F8-54C2DB02560B}"/>
              </a:ext>
            </a:extLst>
          </p:cNvPr>
          <p:cNvSpPr/>
          <p:nvPr/>
        </p:nvSpPr>
        <p:spPr>
          <a:xfrm>
            <a:off x="8229600" y="1462612"/>
            <a:ext cx="3962400" cy="2804588"/>
          </a:xfrm>
          <a:prstGeom prst="wedgeRoundRectCallout">
            <a:avLst>
              <a:gd name="adj1" fmla="val 5342"/>
              <a:gd name="adj2" fmla="val 65591"/>
              <a:gd name="adj3" fmla="val 16667"/>
            </a:avLst>
          </a:prstGeom>
          <a:solidFill>
            <a:schemeClr val="accent2">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200" b="1">
                <a:solidFill>
                  <a:srgbClr val="FF0000"/>
                </a:solidFill>
                <a:latin typeface="Times New Roman" panose="02020603050405020304" pitchFamily="18" charset="0"/>
                <a:cs typeface="Times New Roman" panose="02020603050405020304" pitchFamily="18" charset="0"/>
              </a:rPr>
              <a:t>Em hãy trình bày  cách nhập hàm, cú pháp nhập hàm trong bảng tính? Ví dụ?</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56228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352800" y="2092167"/>
            <a:ext cx="4800600" cy="1384935"/>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2.</a:t>
            </a:r>
            <a:r>
              <a:rPr lang="vi-VN" sz="3200" b="1">
                <a:solidFill>
                  <a:srgbClr val="FF0000"/>
                </a:solidFill>
                <a:latin typeface="Times New Roman" panose="02020603050405020304" pitchFamily="18" charset="0"/>
                <a:cs typeface="Times New Roman" panose="02020603050405020304" pitchFamily="18" charset="0"/>
              </a:rPr>
              <a:t> Một số hàm tính toán đơn giản</a:t>
            </a:r>
            <a:r>
              <a:rPr lang="en-US" sz="3200" b="1">
                <a:solidFill>
                  <a:srgbClr val="FF0000"/>
                </a:solidFill>
                <a:latin typeface="Times New Roman" panose="02020603050405020304" pitchFamily="18" charset="0"/>
                <a:cs typeface="Times New Roman" panose="02020603050405020304" pitchFamily="18" charset="0"/>
              </a:rPr>
              <a:t>.</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4876800" y="3727133"/>
            <a:ext cx="2819400" cy="2586899"/>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8349226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384535" y="0"/>
            <a:ext cx="59400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Một số hàm tính toán đơn giản.</a:t>
            </a:r>
          </a:p>
        </p:txBody>
      </p:sp>
      <p:pic>
        <p:nvPicPr>
          <p:cNvPr id="5" name="Picture 4">
            <a:extLst>
              <a:ext uri="{FF2B5EF4-FFF2-40B4-BE49-F238E27FC236}">
                <a16:creationId xmlns:a16="http://schemas.microsoft.com/office/drawing/2014/main" id="{C6BE61A2-2E2B-8FF7-BE8E-EF1883B0A1E6}"/>
              </a:ext>
            </a:extLst>
          </p:cNvPr>
          <p:cNvPicPr>
            <a:picLocks noChangeAspect="1"/>
          </p:cNvPicPr>
          <p:nvPr/>
        </p:nvPicPr>
        <p:blipFill>
          <a:blip r:embed="rId2"/>
          <a:stretch>
            <a:fillRect/>
          </a:stretch>
        </p:blipFill>
        <p:spPr>
          <a:xfrm>
            <a:off x="384534" y="567503"/>
            <a:ext cx="11398047" cy="6215437"/>
          </a:xfrm>
          <a:prstGeom prst="rect">
            <a:avLst/>
          </a:prstGeom>
        </p:spPr>
      </p:pic>
    </p:spTree>
    <p:extLst>
      <p:ext uri="{BB962C8B-B14F-4D97-AF65-F5344CB8AC3E}">
        <p14:creationId xmlns:p14="http://schemas.microsoft.com/office/powerpoint/2010/main" val="324252356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228600" y="604601"/>
            <a:ext cx="50292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b="1" dirty="0" err="1">
                <a:solidFill>
                  <a:srgbClr val="FF0000"/>
                </a:solidFill>
                <a:latin typeface="Times New Roman" panose="02020603050405020304" pitchFamily="18" charset="0"/>
                <a:cs typeface="Times New Roman" panose="02020603050405020304" pitchFamily="18" charset="0"/>
              </a:rPr>
              <a:t>Nghiên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cứu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thảo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5257800" y="601397"/>
            <a:ext cx="67818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Sử dụng hàm tính toán:</a:t>
            </a:r>
            <a:endPar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381000" y="80880"/>
            <a:ext cx="778795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vi-VN" sz="3200" b="1" dirty="0">
                <a:solidFill>
                  <a:srgbClr val="FF0000"/>
                </a:solidFill>
                <a:latin typeface="Times New Roman" panose="02020603050405020304" pitchFamily="18" charset="0"/>
                <a:cs typeface="Times New Roman" panose="02020603050405020304" pitchFamily="18" charset="0"/>
              </a:rPr>
              <a:t>2. Một số hàm tính toán đơn giản.</a:t>
            </a:r>
          </a:p>
        </p:txBody>
      </p:sp>
      <p:graphicFrame>
        <p:nvGraphicFramePr>
          <p:cNvPr id="3" name="Table 4">
            <a:extLst>
              <a:ext uri="{FF2B5EF4-FFF2-40B4-BE49-F238E27FC236}">
                <a16:creationId xmlns:a16="http://schemas.microsoft.com/office/drawing/2014/main" id="{0E122198-A713-F7E6-328D-1233799EE67A}"/>
              </a:ext>
            </a:extLst>
          </p:cNvPr>
          <p:cNvGraphicFramePr>
            <a:graphicFrameLocks noGrp="1"/>
          </p:cNvGraphicFramePr>
          <p:nvPr>
            <p:extLst>
              <p:ext uri="{D42A27DB-BD31-4B8C-83A1-F6EECF244321}">
                <p14:modId xmlns:p14="http://schemas.microsoft.com/office/powerpoint/2010/main" val="2730891480"/>
              </p:ext>
            </p:extLst>
          </p:nvPr>
        </p:nvGraphicFramePr>
        <p:xfrm>
          <a:off x="228600" y="1223880"/>
          <a:ext cx="11811001" cy="5253120"/>
        </p:xfrm>
        <a:graphic>
          <a:graphicData uri="http://schemas.openxmlformats.org/drawingml/2006/table">
            <a:tbl>
              <a:tblPr firstRow="1" bandRow="1">
                <a:tableStyleId>{F5AB1C69-6EDB-4FF4-983F-18BD219EF322}</a:tableStyleId>
              </a:tblPr>
              <a:tblGrid>
                <a:gridCol w="6248400">
                  <a:extLst>
                    <a:ext uri="{9D8B030D-6E8A-4147-A177-3AD203B41FA5}">
                      <a16:colId xmlns:a16="http://schemas.microsoft.com/office/drawing/2014/main" val="795175101"/>
                    </a:ext>
                  </a:extLst>
                </a:gridCol>
                <a:gridCol w="3733800">
                  <a:extLst>
                    <a:ext uri="{9D8B030D-6E8A-4147-A177-3AD203B41FA5}">
                      <a16:colId xmlns:a16="http://schemas.microsoft.com/office/drawing/2014/main" val="2517340449"/>
                    </a:ext>
                  </a:extLst>
                </a:gridCol>
                <a:gridCol w="1828801">
                  <a:extLst>
                    <a:ext uri="{9D8B030D-6E8A-4147-A177-3AD203B41FA5}">
                      <a16:colId xmlns:a16="http://schemas.microsoft.com/office/drawing/2014/main" val="769015245"/>
                    </a:ext>
                  </a:extLst>
                </a:gridCol>
              </a:tblGrid>
              <a:tr h="370840">
                <a:tc>
                  <a:txBody>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endParaRPr lang="en-US" sz="3200" b="1" dirty="0">
                        <a:solidFill>
                          <a:srgbClr val="FF000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endParaRPr lang="vi-VN" sz="3200" b="1" dirty="0">
                        <a:solidFill>
                          <a:srgbClr val="FF000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quả</a:t>
                      </a:r>
                      <a:endParaRPr lang="vi-VN" sz="3200" b="1" dirty="0">
                        <a:solidFill>
                          <a:srgbClr val="FF000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892575"/>
                  </a:ext>
                </a:extLst>
              </a:tr>
              <a:tr h="370840">
                <a:tc>
                  <a:txBody>
                    <a:bodyPr/>
                    <a:lstStyle/>
                    <a:p>
                      <a:pPr algn="just"/>
                      <a:r>
                        <a:rPr lang="en-US" sz="3200" b="0" dirty="0" err="1">
                          <a:solidFill>
                            <a:schemeClr val="tx1"/>
                          </a:solidFill>
                          <a:latin typeface="Times New Roman" panose="02020603050405020304" pitchFamily="18" charset="0"/>
                          <a:cs typeface="Times New Roman" panose="02020603050405020304" pitchFamily="18" charset="0"/>
                        </a:rPr>
                        <a:t>Trung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bình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mỗi</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lớp</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sẽ</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trồng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bao</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nhiêu</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cây</a:t>
                      </a:r>
                      <a:r>
                        <a:rPr lang="en-US" sz="3200" b="0" dirty="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1">
                          <a:solidFill>
                            <a:srgbClr val="CC0066"/>
                          </a:solidFill>
                          <a:latin typeface="Times New Roman" panose="02020603050405020304" pitchFamily="18" charset="0"/>
                          <a:cs typeface="Times New Roman" panose="02020603050405020304" pitchFamily="18" charset="0"/>
                        </a:rPr>
                        <a:t>=AVERAGE(C4:I8)</a:t>
                      </a:r>
                      <a:endParaRPr lang="vi-VN" sz="3200" b="1">
                        <a:solidFill>
                          <a:srgbClr val="CC0066"/>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13.6667</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7550654"/>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Số cây hoa Dừa cạn lớn nhất một lớp sẽ trồng là bao nhiêu?</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1">
                          <a:solidFill>
                            <a:srgbClr val="CC0066"/>
                          </a:solidFill>
                          <a:latin typeface="Times New Roman" panose="02020603050405020304" pitchFamily="18" charset="0"/>
                          <a:cs typeface="Times New Roman" panose="02020603050405020304" pitchFamily="18" charset="0"/>
                        </a:rPr>
                        <a:t>=MAX(C6:I6)</a:t>
                      </a:r>
                      <a:endParaRPr lang="vi-VN" sz="3200" b="1">
                        <a:solidFill>
                          <a:srgbClr val="CC0066"/>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dirty="0">
                          <a:solidFill>
                            <a:schemeClr val="tx1"/>
                          </a:solidFill>
                          <a:latin typeface="Times New Roman" panose="02020603050405020304" pitchFamily="18" charset="0"/>
                          <a:cs typeface="Times New Roman" panose="02020603050405020304" pitchFamily="18" charset="0"/>
                        </a:rPr>
                        <a:t>16</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230728"/>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Số cây hoa Mười giờ ít nhất một lớp sẽ trồng là bao nhiêu?</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1">
                          <a:solidFill>
                            <a:srgbClr val="CC0066"/>
                          </a:solidFill>
                          <a:latin typeface="Times New Roman" panose="02020603050405020304" pitchFamily="18" charset="0"/>
                          <a:cs typeface="Times New Roman" panose="02020603050405020304" pitchFamily="18" charset="0"/>
                        </a:rPr>
                        <a:t>=MIN(C4:I4)</a:t>
                      </a:r>
                      <a:endParaRPr lang="vi-VN" sz="3200" b="1">
                        <a:solidFill>
                          <a:srgbClr val="CC0066"/>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10</a:t>
                      </a:r>
                      <a:endParaRPr lang="vi-VN"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058501"/>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Bao nhiêu lớp sẽ trồng hoa hồng?</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1">
                          <a:solidFill>
                            <a:srgbClr val="CC0066"/>
                          </a:solidFill>
                          <a:latin typeface="Times New Roman" panose="02020603050405020304" pitchFamily="18" charset="0"/>
                          <a:cs typeface="Times New Roman" panose="02020603050405020304" pitchFamily="18" charset="0"/>
                        </a:rPr>
                        <a:t>=COUNT(C8:I8)</a:t>
                      </a:r>
                      <a:endParaRPr lang="vi-VN" sz="3200" b="1">
                        <a:solidFill>
                          <a:srgbClr val="CC0066"/>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dirty="0">
                          <a:solidFill>
                            <a:schemeClr val="tx1"/>
                          </a:solidFill>
                          <a:latin typeface="Times New Roman" panose="02020603050405020304" pitchFamily="18" charset="0"/>
                          <a:cs typeface="Times New Roman" panose="02020603050405020304" pitchFamily="18" charset="0"/>
                        </a:rPr>
                        <a:t>4</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4640087"/>
                  </a:ext>
                </a:extLst>
              </a:tr>
              <a:tr h="370840">
                <a:tc>
                  <a:txBody>
                    <a:bodyPr/>
                    <a:lstStyle/>
                    <a:p>
                      <a:pPr algn="just"/>
                      <a:r>
                        <a:rPr lang="en-US" sz="3200" b="0">
                          <a:solidFill>
                            <a:schemeClr val="tx1"/>
                          </a:solidFill>
                          <a:latin typeface="Times New Roman" panose="02020603050405020304" pitchFamily="18" charset="0"/>
                          <a:cs typeface="Times New Roman" panose="02020603050405020304" pitchFamily="18" charset="0"/>
                        </a:rPr>
                        <a:t>Lớp 7B sẽ trồng bao nhiêu loại hoa?</a:t>
                      </a: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1" dirty="0">
                          <a:solidFill>
                            <a:srgbClr val="CC0066"/>
                          </a:solidFill>
                          <a:latin typeface="Times New Roman" panose="02020603050405020304" pitchFamily="18" charset="0"/>
                          <a:cs typeface="Times New Roman" panose="02020603050405020304" pitchFamily="18" charset="0"/>
                        </a:rPr>
                        <a:t>=COUNT(D4:D8)</a:t>
                      </a:r>
                      <a:endParaRPr lang="vi-VN" sz="3200" b="1" dirty="0">
                        <a:solidFill>
                          <a:srgbClr val="CC0066"/>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dirty="0">
                          <a:solidFill>
                            <a:schemeClr val="tx1"/>
                          </a:solidFill>
                          <a:latin typeface="Times New Roman" panose="02020603050405020304" pitchFamily="18" charset="0"/>
                          <a:cs typeface="Times New Roman" panose="02020603050405020304" pitchFamily="18" charset="0"/>
                        </a:rPr>
                        <a:t>3</a:t>
                      </a:r>
                      <a:endParaRPr lang="vi-VN" sz="3200" b="0"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705394"/>
                  </a:ext>
                </a:extLst>
              </a:tr>
            </a:tbl>
          </a:graphicData>
        </a:graphic>
      </p:graphicFrame>
      <p:sp>
        <p:nvSpPr>
          <p:cNvPr id="4" name="Rectangle 3">
            <a:extLst>
              <a:ext uri="{FF2B5EF4-FFF2-40B4-BE49-F238E27FC236}">
                <a16:creationId xmlns:a16="http://schemas.microsoft.com/office/drawing/2014/main" id="{1DDF2ED7-59EE-84FB-6720-DD24370A6661}"/>
              </a:ext>
            </a:extLst>
          </p:cNvPr>
          <p:cNvSpPr/>
          <p:nvPr/>
        </p:nvSpPr>
        <p:spPr>
          <a:xfrm>
            <a:off x="6553200" y="1981200"/>
            <a:ext cx="3505200" cy="83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065BD33E-7C22-ABC9-CE1D-5BD448279BD9}"/>
              </a:ext>
            </a:extLst>
          </p:cNvPr>
          <p:cNvSpPr/>
          <p:nvPr/>
        </p:nvSpPr>
        <p:spPr>
          <a:xfrm>
            <a:off x="6659526" y="3048000"/>
            <a:ext cx="3505200" cy="83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2B882CB7-10B7-12B3-0E48-2BA799B0EEEF}"/>
              </a:ext>
            </a:extLst>
          </p:cNvPr>
          <p:cNvSpPr/>
          <p:nvPr/>
        </p:nvSpPr>
        <p:spPr>
          <a:xfrm>
            <a:off x="6553200" y="4191000"/>
            <a:ext cx="3505200" cy="838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4E47DF5E-212D-8BAE-A0AD-0FA135C22EBF}"/>
              </a:ext>
            </a:extLst>
          </p:cNvPr>
          <p:cNvSpPr/>
          <p:nvPr/>
        </p:nvSpPr>
        <p:spPr>
          <a:xfrm>
            <a:off x="6629400" y="5257800"/>
            <a:ext cx="3505200" cy="528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3FA9392D-5074-E1FA-B1D2-010D8101C483}"/>
              </a:ext>
            </a:extLst>
          </p:cNvPr>
          <p:cNvSpPr/>
          <p:nvPr/>
        </p:nvSpPr>
        <p:spPr>
          <a:xfrm>
            <a:off x="6659526" y="5904614"/>
            <a:ext cx="3505200" cy="528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721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9E68D6-D69E-7EDB-BB8F-E11B164C857F}"/>
              </a:ext>
            </a:extLst>
          </p:cNvPr>
          <p:cNvGraphicFramePr>
            <a:graphicFrameLocks noGrp="1"/>
          </p:cNvGraphicFramePr>
          <p:nvPr>
            <p:extLst>
              <p:ext uri="{D42A27DB-BD31-4B8C-83A1-F6EECF244321}">
                <p14:modId xmlns:p14="http://schemas.microsoft.com/office/powerpoint/2010/main" val="882759917"/>
              </p:ext>
            </p:extLst>
          </p:nvPr>
        </p:nvGraphicFramePr>
        <p:xfrm>
          <a:off x="30126" y="19493"/>
          <a:ext cx="12161874" cy="6278880"/>
        </p:xfrm>
        <a:graphic>
          <a:graphicData uri="http://schemas.openxmlformats.org/drawingml/2006/table">
            <a:tbl>
              <a:tblPr firstRow="1" bandRow="1">
                <a:tableStyleId>{F5AB1C69-6EDB-4FF4-983F-18BD219EF322}</a:tableStyleId>
              </a:tblPr>
              <a:tblGrid>
                <a:gridCol w="1379944">
                  <a:extLst>
                    <a:ext uri="{9D8B030D-6E8A-4147-A177-3AD203B41FA5}">
                      <a16:colId xmlns:a16="http://schemas.microsoft.com/office/drawing/2014/main" val="3192488479"/>
                    </a:ext>
                  </a:extLst>
                </a:gridCol>
                <a:gridCol w="3018627">
                  <a:extLst>
                    <a:ext uri="{9D8B030D-6E8A-4147-A177-3AD203B41FA5}">
                      <a16:colId xmlns:a16="http://schemas.microsoft.com/office/drawing/2014/main" val="1402041253"/>
                    </a:ext>
                  </a:extLst>
                </a:gridCol>
                <a:gridCol w="3877103">
                  <a:extLst>
                    <a:ext uri="{9D8B030D-6E8A-4147-A177-3AD203B41FA5}">
                      <a16:colId xmlns:a16="http://schemas.microsoft.com/office/drawing/2014/main" val="3139930627"/>
                    </a:ext>
                  </a:extLst>
                </a:gridCol>
                <a:gridCol w="3886200">
                  <a:extLst>
                    <a:ext uri="{9D8B030D-6E8A-4147-A177-3AD203B41FA5}">
                      <a16:colId xmlns:a16="http://schemas.microsoft.com/office/drawing/2014/main" val="79612387"/>
                    </a:ext>
                  </a:extLst>
                </a:gridCol>
              </a:tblGrid>
              <a:tr h="370840">
                <a:tc gridSpan="4">
                  <a:txBody>
                    <a:bodyPr/>
                    <a:lstStyle/>
                    <a:p>
                      <a:pPr algn="ctr"/>
                      <a:r>
                        <a:rPr lang="en-US" sz="3200" b="1" dirty="0" err="1">
                          <a:solidFill>
                            <a:srgbClr val="CC0066"/>
                          </a:solidFill>
                          <a:latin typeface="Times New Roman" panose="02020603050405020304" pitchFamily="18" charset="0"/>
                          <a:cs typeface="Times New Roman" panose="02020603050405020304" pitchFamily="18" charset="0"/>
                        </a:rPr>
                        <a:t>Bảng</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cú</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pháp</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một</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số</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hàm</a:t>
                      </a:r>
                      <a:r>
                        <a:rPr lang="en-US" sz="3200" b="1" dirty="0">
                          <a:solidFill>
                            <a:srgbClr val="CC0066"/>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8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256380"/>
                  </a:ext>
                </a:extLst>
              </a:tr>
              <a:tr h="370840">
                <a:tc>
                  <a:txBody>
                    <a:bodyPr/>
                    <a:lstStyle/>
                    <a:p>
                      <a:pPr algn="ctr"/>
                      <a:r>
                        <a:rPr lang="en-US" sz="2800" b="1">
                          <a:solidFill>
                            <a:srgbClr val="CC0066"/>
                          </a:solidFill>
                          <a:latin typeface="Times New Roman" panose="02020603050405020304" pitchFamily="18" charset="0"/>
                          <a:cs typeface="Times New Roman" panose="02020603050405020304" pitchFamily="18" charset="0"/>
                        </a:rPr>
                        <a:t>STT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err="1">
                          <a:solidFill>
                            <a:srgbClr val="CC0066"/>
                          </a:solidFill>
                          <a:latin typeface="Times New Roman" panose="02020603050405020304" pitchFamily="18" charset="0"/>
                          <a:cs typeface="Times New Roman" panose="02020603050405020304" pitchFamily="18" charset="0"/>
                        </a:rPr>
                        <a:t>Tên</a:t>
                      </a:r>
                      <a:r>
                        <a:rPr lang="en-US" sz="2800" b="1" dirty="0">
                          <a:solidFill>
                            <a:srgbClr val="CC0066"/>
                          </a:solidFill>
                          <a:latin typeface="Times New Roman" panose="02020603050405020304" pitchFamily="18" charset="0"/>
                          <a:cs typeface="Times New Roman" panose="02020603050405020304" pitchFamily="18" charset="0"/>
                        </a:rPr>
                        <a:t> </a:t>
                      </a:r>
                      <a:r>
                        <a:rPr lang="en-US" sz="2800" b="1" dirty="0" err="1">
                          <a:solidFill>
                            <a:srgbClr val="CC0066"/>
                          </a:solidFill>
                          <a:latin typeface="Times New Roman" panose="02020603050405020304" pitchFamily="18" charset="0"/>
                          <a:cs typeface="Times New Roman" panose="02020603050405020304" pitchFamily="18" charset="0"/>
                        </a:rPr>
                        <a:t>hàm</a:t>
                      </a:r>
                      <a:endParaRPr lang="en-US" sz="2800" b="1" dirty="0">
                        <a:solidFill>
                          <a:srgbClr val="CC0066"/>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a:solidFill>
                            <a:srgbClr val="CC0066"/>
                          </a:solidFill>
                          <a:latin typeface="Times New Roman" panose="02020603050405020304" pitchFamily="18" charset="0"/>
                          <a:cs typeface="Times New Roman" panose="02020603050405020304" pitchFamily="18" charset="0"/>
                        </a:rPr>
                        <a:t>Ý </a:t>
                      </a:r>
                      <a:r>
                        <a:rPr lang="en-US" sz="3200" b="1" dirty="0" err="1">
                          <a:solidFill>
                            <a:srgbClr val="CC0066"/>
                          </a:solidFill>
                          <a:latin typeface="Times New Roman" panose="02020603050405020304" pitchFamily="18" charset="0"/>
                          <a:cs typeface="Times New Roman" panose="02020603050405020304" pitchFamily="18" charset="0"/>
                        </a:rPr>
                        <a:t>nghĩa</a:t>
                      </a:r>
                      <a:endParaRPr lang="en-US" sz="3200" b="1" dirty="0">
                        <a:solidFill>
                          <a:srgbClr val="CC0066"/>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err="1">
                          <a:solidFill>
                            <a:srgbClr val="CC0066"/>
                          </a:solidFill>
                          <a:latin typeface="Times New Roman" panose="02020603050405020304" pitchFamily="18" charset="0"/>
                          <a:cs typeface="Times New Roman" panose="02020603050405020304" pitchFamily="18" charset="0"/>
                        </a:rPr>
                        <a:t>Ví</a:t>
                      </a:r>
                      <a:r>
                        <a:rPr lang="en-US" sz="3200" b="1" dirty="0">
                          <a:solidFill>
                            <a:srgbClr val="CC0066"/>
                          </a:solidFill>
                          <a:latin typeface="Times New Roman" panose="02020603050405020304" pitchFamily="18" charset="0"/>
                          <a:cs typeface="Times New Roman" panose="02020603050405020304" pitchFamily="18" charset="0"/>
                        </a:rPr>
                        <a:t> </a:t>
                      </a:r>
                      <a:r>
                        <a:rPr lang="en-US" sz="3200" b="1" dirty="0" err="1">
                          <a:solidFill>
                            <a:srgbClr val="CC0066"/>
                          </a:solidFill>
                          <a:latin typeface="Times New Roman" panose="02020603050405020304" pitchFamily="18" charset="0"/>
                          <a:cs typeface="Times New Roman" panose="02020603050405020304" pitchFamily="18" charset="0"/>
                        </a:rPr>
                        <a:t>dụ</a:t>
                      </a:r>
                      <a:endParaRPr lang="en-US" sz="3200" b="1" dirty="0">
                        <a:solidFill>
                          <a:srgbClr val="CC0066"/>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9021553"/>
                  </a:ext>
                </a:extLst>
              </a:tr>
              <a:tr h="370840">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solidFill>
                            <a:srgbClr val="CC0066"/>
                          </a:solidFill>
                          <a:latin typeface="Times New Roman" panose="02020603050405020304" pitchFamily="18" charset="0"/>
                          <a:cs typeface="Times New Roman" panose="02020603050405020304" pitchFamily="18" charset="0"/>
                        </a:rPr>
                        <a:t>SUM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dirty="0" err="1">
                          <a:solidFill>
                            <a:schemeClr val="tx1"/>
                          </a:solidFill>
                          <a:latin typeface="Times New Roman" panose="02020603050405020304" pitchFamily="18" charset="0"/>
                          <a:cs typeface="Times New Roman" panose="02020603050405020304" pitchFamily="18" charset="0"/>
                        </a:rPr>
                        <a:t>Tính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smtClean="0">
                          <a:solidFill>
                            <a:schemeClr val="tx1"/>
                          </a:solidFill>
                          <a:latin typeface="Times New Roman" panose="02020603050405020304" pitchFamily="18" charset="0"/>
                          <a:cs typeface="Times New Roman" panose="02020603050405020304" pitchFamily="18" charset="0"/>
                        </a:rPr>
                        <a:t>tổng</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b="0" dirty="0">
                          <a:solidFill>
                            <a:schemeClr val="tx1"/>
                          </a:solidFill>
                          <a:latin typeface="Times New Roman" panose="02020603050405020304" pitchFamily="18" charset="0"/>
                          <a:cs typeface="Times New Roman" panose="02020603050405020304" pitchFamily="18" charset="0"/>
                        </a:rPr>
                        <a:t>SUM(C3:C5)</a:t>
                      </a:r>
                    </a:p>
                    <a:p>
                      <a:pPr algn="just"/>
                      <a:r>
                        <a:rPr lang="en-US" sz="2800" b="0" dirty="0">
                          <a:solidFill>
                            <a:schemeClr val="tx1"/>
                          </a:solidFill>
                          <a:latin typeface="Times New Roman" panose="02020603050405020304" pitchFamily="18" charset="0"/>
                          <a:cs typeface="Times New Roman" panose="02020603050405020304" pitchFamily="18" charset="0"/>
                        </a:rPr>
                        <a:t>SUM(D4:H4, 15, K10)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5881025"/>
                  </a:ext>
                </a:extLst>
              </a:tr>
              <a:tr h="370840">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solidFill>
                            <a:srgbClr val="CC0066"/>
                          </a:solidFill>
                          <a:latin typeface="Times New Roman" panose="02020603050405020304" pitchFamily="18" charset="0"/>
                          <a:cs typeface="Times New Roman" panose="02020603050405020304" pitchFamily="18" charset="0"/>
                        </a:rPr>
                        <a:t>AVERAGE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dirty="0" err="1">
                          <a:solidFill>
                            <a:schemeClr val="tx1"/>
                          </a:solidFill>
                          <a:latin typeface="Times New Roman" panose="02020603050405020304" pitchFamily="18" charset="0"/>
                          <a:cs typeface="Times New Roman" panose="02020603050405020304" pitchFamily="18" charset="0"/>
                        </a:rPr>
                        <a:t>Tính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trung</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bình</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smtClean="0">
                          <a:solidFill>
                            <a:schemeClr val="tx1"/>
                          </a:solidFill>
                          <a:latin typeface="Times New Roman" panose="02020603050405020304" pitchFamily="18" charset="0"/>
                          <a:cs typeface="Times New Roman" panose="02020603050405020304" pitchFamily="18" charset="0"/>
                        </a:rPr>
                        <a:t>cộng</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b="0" dirty="0">
                          <a:solidFill>
                            <a:schemeClr val="tx1"/>
                          </a:solidFill>
                          <a:latin typeface="Times New Roman" panose="02020603050405020304" pitchFamily="18" charset="0"/>
                          <a:cs typeface="Times New Roman" panose="02020603050405020304" pitchFamily="18" charset="0"/>
                        </a:rPr>
                        <a:t>AVERAGE(B2:E6, 25, A4)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232336"/>
                  </a:ext>
                </a:extLst>
              </a:tr>
              <a:tr h="294640">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solidFill>
                            <a:srgbClr val="CC0066"/>
                          </a:solidFill>
                          <a:latin typeface="Times New Roman" panose="02020603050405020304" pitchFamily="18" charset="0"/>
                          <a:cs typeface="Times New Roman" panose="02020603050405020304" pitchFamily="18" charset="0"/>
                        </a:rPr>
                        <a:t>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dirty="0" err="1">
                          <a:solidFill>
                            <a:schemeClr val="tx1"/>
                          </a:solidFill>
                          <a:latin typeface="Times New Roman" panose="02020603050405020304" pitchFamily="18" charset="0"/>
                          <a:cs typeface="Times New Roman" panose="02020603050405020304" pitchFamily="18" charset="0"/>
                        </a:rPr>
                        <a:t>Tìm</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giá</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trị</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a:solidFill>
                            <a:schemeClr val="tx1"/>
                          </a:solidFill>
                          <a:latin typeface="Times New Roman" panose="02020603050405020304" pitchFamily="18" charset="0"/>
                          <a:cs typeface="Times New Roman" panose="02020603050405020304" pitchFamily="18" charset="0"/>
                        </a:rPr>
                        <a:t>nhỏ</a:t>
                      </a:r>
                      <a:r>
                        <a:rPr lang="en-US" sz="3200" b="0" dirty="0">
                          <a:solidFill>
                            <a:schemeClr val="tx1"/>
                          </a:solidFill>
                          <a:latin typeface="Times New Roman" panose="02020603050405020304" pitchFamily="18" charset="0"/>
                          <a:cs typeface="Times New Roman" panose="02020603050405020304" pitchFamily="18" charset="0"/>
                        </a:rPr>
                        <a:t> </a:t>
                      </a:r>
                      <a:r>
                        <a:rPr lang="en-US" sz="3200" b="0" dirty="0" err="1" smtClean="0">
                          <a:solidFill>
                            <a:schemeClr val="tx1"/>
                          </a:solidFill>
                          <a:latin typeface="Times New Roman" panose="02020603050405020304" pitchFamily="18" charset="0"/>
                          <a:cs typeface="Times New Roman" panose="02020603050405020304" pitchFamily="18" charset="0"/>
                        </a:rPr>
                        <a:t>nhất</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700" b="0" dirty="0">
                          <a:solidFill>
                            <a:schemeClr val="tx1"/>
                          </a:solidFill>
                          <a:latin typeface="Times New Roman" panose="02020603050405020304" pitchFamily="18" charset="0"/>
                          <a:cs typeface="Times New Roman" panose="02020603050405020304" pitchFamily="18" charset="0"/>
                        </a:rPr>
                        <a:t>MIN(A1:B10)</a:t>
                      </a:r>
                    </a:p>
                    <a:p>
                      <a:pPr algn="just"/>
                      <a:r>
                        <a:rPr lang="en-US" sz="2800" b="0" dirty="0">
                          <a:solidFill>
                            <a:schemeClr val="tx1"/>
                          </a:solidFill>
                          <a:latin typeface="Times New Roman" panose="02020603050405020304" pitchFamily="18" charset="0"/>
                          <a:cs typeface="Times New Roman" panose="02020603050405020304" pitchFamily="18" charset="0"/>
                        </a:rPr>
                        <a:t>MIN(C2, B3,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7332172"/>
                  </a:ext>
                </a:extLst>
              </a:tr>
              <a:tr h="294640">
                <a:tc>
                  <a:txBody>
                    <a:bodyPr/>
                    <a:lstStyle/>
                    <a:p>
                      <a:pPr algn="ctr"/>
                      <a:r>
                        <a:rPr lang="en-US" sz="3200" b="0" dirty="0" smtClean="0">
                          <a:solidFill>
                            <a:schemeClr val="tx1"/>
                          </a:solidFill>
                          <a:latin typeface="Times New Roman" panose="02020603050405020304" pitchFamily="18" charset="0"/>
                          <a:cs typeface="Times New Roman" panose="02020603050405020304" pitchFamily="18" charset="0"/>
                        </a:rPr>
                        <a:t>4</a:t>
                      </a:r>
                      <a:endParaRPr lang="en-US" sz="32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smtClean="0">
                          <a:solidFill>
                            <a:srgbClr val="CC0066"/>
                          </a:solidFill>
                          <a:latin typeface="Times New Roman" panose="02020603050405020304" pitchFamily="18" charset="0"/>
                          <a:cs typeface="Times New Roman" panose="02020603050405020304" pitchFamily="18" charset="0"/>
                        </a:rPr>
                        <a:t>MAX</a:t>
                      </a:r>
                      <a:endParaRPr lang="en-US" sz="2800" b="1" dirty="0">
                        <a:solidFill>
                          <a:srgbClr val="CC0066"/>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err="1" smtClean="0">
                          <a:solidFill>
                            <a:schemeClr val="tx1"/>
                          </a:solidFill>
                          <a:latin typeface="Times New Roman" panose="02020603050405020304" pitchFamily="18" charset="0"/>
                          <a:cs typeface="Times New Roman" panose="02020603050405020304" pitchFamily="18" charset="0"/>
                        </a:rPr>
                        <a:t>Tìm</a:t>
                      </a:r>
                      <a:r>
                        <a:rPr lang="en-US" sz="3200" b="0" dirty="0" smtClean="0">
                          <a:solidFill>
                            <a:schemeClr val="tx1"/>
                          </a:solidFill>
                          <a:latin typeface="Times New Roman" panose="02020603050405020304" pitchFamily="18" charset="0"/>
                          <a:cs typeface="Times New Roman" panose="02020603050405020304" pitchFamily="18" charset="0"/>
                        </a:rPr>
                        <a:t> </a:t>
                      </a:r>
                      <a:r>
                        <a:rPr lang="en-US" sz="3200" b="0" dirty="0" err="1" smtClean="0">
                          <a:solidFill>
                            <a:schemeClr val="tx1"/>
                          </a:solidFill>
                          <a:latin typeface="Times New Roman" panose="02020603050405020304" pitchFamily="18" charset="0"/>
                          <a:cs typeface="Times New Roman" panose="02020603050405020304" pitchFamily="18" charset="0"/>
                        </a:rPr>
                        <a:t>giá</a:t>
                      </a:r>
                      <a:r>
                        <a:rPr lang="en-US" sz="3200" b="0" dirty="0" smtClean="0">
                          <a:solidFill>
                            <a:schemeClr val="tx1"/>
                          </a:solidFill>
                          <a:latin typeface="Times New Roman" panose="02020603050405020304" pitchFamily="18" charset="0"/>
                          <a:cs typeface="Times New Roman" panose="02020603050405020304" pitchFamily="18" charset="0"/>
                        </a:rPr>
                        <a:t> </a:t>
                      </a:r>
                      <a:r>
                        <a:rPr lang="en-US" sz="3200" b="0" dirty="0" err="1" smtClean="0">
                          <a:solidFill>
                            <a:schemeClr val="tx1"/>
                          </a:solidFill>
                          <a:latin typeface="Times New Roman" panose="02020603050405020304" pitchFamily="18" charset="0"/>
                          <a:cs typeface="Times New Roman" panose="02020603050405020304" pitchFamily="18" charset="0"/>
                        </a:rPr>
                        <a:t>trị</a:t>
                      </a:r>
                      <a:r>
                        <a:rPr lang="en-US" sz="3200" b="0" dirty="0" smtClean="0">
                          <a:solidFill>
                            <a:schemeClr val="tx1"/>
                          </a:solidFill>
                          <a:latin typeface="Times New Roman" panose="02020603050405020304" pitchFamily="18" charset="0"/>
                          <a:cs typeface="Times New Roman" panose="02020603050405020304" pitchFamily="18" charset="0"/>
                        </a:rPr>
                        <a:t> </a:t>
                      </a:r>
                      <a:r>
                        <a:rPr lang="en-US" sz="3200" b="0" dirty="0" err="1" smtClean="0">
                          <a:solidFill>
                            <a:schemeClr val="tx1"/>
                          </a:solidFill>
                          <a:latin typeface="Times New Roman" panose="02020603050405020304" pitchFamily="18" charset="0"/>
                          <a:cs typeface="Times New Roman" panose="02020603050405020304" pitchFamily="18" charset="0"/>
                        </a:rPr>
                        <a:t>lớn</a:t>
                      </a:r>
                      <a:r>
                        <a:rPr lang="en-US" sz="3200" b="0" dirty="0" smtClean="0">
                          <a:solidFill>
                            <a:schemeClr val="tx1"/>
                          </a:solidFill>
                          <a:latin typeface="Times New Roman" panose="02020603050405020304" pitchFamily="18" charset="0"/>
                          <a:cs typeface="Times New Roman" panose="02020603050405020304" pitchFamily="18" charset="0"/>
                        </a:rPr>
                        <a:t> </a:t>
                      </a:r>
                      <a:r>
                        <a:rPr lang="en-US" sz="3200" b="0" dirty="0" err="1" smtClean="0">
                          <a:solidFill>
                            <a:schemeClr val="tx1"/>
                          </a:solidFill>
                          <a:latin typeface="Times New Roman" panose="02020603050405020304" pitchFamily="18" charset="0"/>
                          <a:cs typeface="Times New Roman" panose="02020603050405020304" pitchFamily="18" charset="0"/>
                        </a:rPr>
                        <a:t>nhất</a:t>
                      </a:r>
                      <a:endParaRPr lang="en-US" sz="3200" b="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700" b="0" dirty="0" smtClean="0">
                          <a:solidFill>
                            <a:schemeClr val="tx1"/>
                          </a:solidFill>
                          <a:latin typeface="Times New Roman" panose="02020603050405020304" pitchFamily="18" charset="0"/>
                          <a:cs typeface="Times New Roman" panose="02020603050405020304" pitchFamily="18" charset="0"/>
                        </a:rPr>
                        <a:t>MIN(A1:B10)</a:t>
                      </a:r>
                    </a:p>
                    <a:p>
                      <a:pPr algn="just"/>
                      <a:r>
                        <a:rPr lang="en-US" sz="2800" b="0" dirty="0" smtClean="0">
                          <a:solidFill>
                            <a:schemeClr val="tx1"/>
                          </a:solidFill>
                          <a:latin typeface="Times New Roman" panose="02020603050405020304" pitchFamily="18" charset="0"/>
                          <a:cs typeface="Times New Roman" panose="02020603050405020304" pitchFamily="18" charset="0"/>
                        </a:rPr>
                        <a:t>MIN(C2, B3,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0062219"/>
                  </a:ext>
                </a:extLst>
              </a:tr>
              <a:tr h="294640">
                <a:tc>
                  <a:txBody>
                    <a:bodyPr/>
                    <a:lstStyle/>
                    <a:p>
                      <a:pPr algn="ctr"/>
                      <a:r>
                        <a:rPr lang="en-US" sz="3200" b="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solidFill>
                            <a:srgbClr val="CC0066"/>
                          </a:solidFill>
                          <a:latin typeface="Times New Roman" panose="02020603050405020304" pitchFamily="18" charset="0"/>
                          <a:cs typeface="Times New Roman" panose="02020603050405020304" pitchFamily="18" charset="0"/>
                        </a:rPr>
                        <a:t>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err="1" smtClean="0">
                          <a:solidFill>
                            <a:schemeClr val="tx1"/>
                          </a:solidFill>
                          <a:latin typeface="Times New Roman" panose="02020603050405020304" pitchFamily="18" charset="0"/>
                          <a:cs typeface="Times New Roman" panose="02020603050405020304" pitchFamily="18" charset="0"/>
                        </a:rPr>
                        <a:t>Đếm</a:t>
                      </a:r>
                      <a:r>
                        <a:rPr lang="en-US" sz="3200" b="0" dirty="0" smtClean="0">
                          <a:solidFill>
                            <a:schemeClr val="tx1"/>
                          </a:solidFill>
                          <a:latin typeface="Times New Roman" panose="02020603050405020304" pitchFamily="18" charset="0"/>
                          <a:cs typeface="Times New Roman" panose="02020603050405020304" pitchFamily="18" charset="0"/>
                        </a:rPr>
                        <a:t> </a:t>
                      </a:r>
                      <a:r>
                        <a:rPr lang="en-US" sz="3200" b="0" dirty="0" err="1" smtClean="0">
                          <a:solidFill>
                            <a:schemeClr val="tx1"/>
                          </a:solidFill>
                          <a:latin typeface="Times New Roman" panose="02020603050405020304" pitchFamily="18" charset="0"/>
                          <a:cs typeface="Times New Roman" panose="02020603050405020304" pitchFamily="18" charset="0"/>
                        </a:rPr>
                        <a:t>số</a:t>
                      </a:r>
                      <a:endParaRPr lang="en-US" sz="3200" b="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2800" b="0" dirty="0" smtClean="0">
                          <a:solidFill>
                            <a:schemeClr val="tx1"/>
                          </a:solidFill>
                          <a:latin typeface="Times New Roman" panose="02020603050405020304" pitchFamily="18" charset="0"/>
                          <a:cs typeface="Times New Roman" panose="02020603050405020304" pitchFamily="18" charset="0"/>
                        </a:rPr>
                        <a:t>COUNT(B3:E10)</a:t>
                      </a:r>
                    </a:p>
                    <a:p>
                      <a:pPr algn="just"/>
                      <a:r>
                        <a:rPr lang="en-US" sz="2800" b="0" dirty="0" smtClean="0">
                          <a:solidFill>
                            <a:schemeClr val="tx1"/>
                          </a:solidFill>
                          <a:latin typeface="Times New Roman" panose="02020603050405020304" pitchFamily="18" charset="0"/>
                          <a:cs typeface="Times New Roman" panose="02020603050405020304" pitchFamily="18" charset="0"/>
                        </a:rPr>
                        <a:t>COUNT(1,2)</a:t>
                      </a:r>
                    </a:p>
                    <a:p>
                      <a:pPr algn="just"/>
                      <a:endParaRPr lang="en-US" sz="2800" b="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9474875"/>
                  </a:ext>
                </a:extLst>
              </a:tr>
            </a:tbl>
          </a:graphicData>
        </a:graphic>
      </p:graphicFrame>
    </p:spTree>
    <p:extLst>
      <p:ext uri="{BB962C8B-B14F-4D97-AF65-F5344CB8AC3E}">
        <p14:creationId xmlns:p14="http://schemas.microsoft.com/office/powerpoint/2010/main" val="33886880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551724-24CF-38F8-48BC-2DC2F4EA0C33}"/>
              </a:ext>
            </a:extLst>
          </p:cNvPr>
          <p:cNvGraphicFramePr>
            <a:graphicFrameLocks noGrp="1"/>
          </p:cNvGraphicFramePr>
          <p:nvPr>
            <p:extLst>
              <p:ext uri="{D42A27DB-BD31-4B8C-83A1-F6EECF244321}">
                <p14:modId xmlns:p14="http://schemas.microsoft.com/office/powerpoint/2010/main" val="3310891554"/>
              </p:ext>
            </p:extLst>
          </p:nvPr>
        </p:nvGraphicFramePr>
        <p:xfrm>
          <a:off x="0" y="1600199"/>
          <a:ext cx="12192000" cy="4998722"/>
        </p:xfrm>
        <a:graphic>
          <a:graphicData uri="http://schemas.openxmlformats.org/drawingml/2006/table">
            <a:tbl>
              <a:tblPr firstRow="1" bandRow="1">
                <a:tableStyleId>{F5AB1C69-6EDB-4FF4-983F-18BD219EF322}</a:tableStyleId>
              </a:tblPr>
              <a:tblGrid>
                <a:gridCol w="8397986">
                  <a:extLst>
                    <a:ext uri="{9D8B030D-6E8A-4147-A177-3AD203B41FA5}">
                      <a16:colId xmlns:a16="http://schemas.microsoft.com/office/drawing/2014/main" val="2894500109"/>
                    </a:ext>
                  </a:extLst>
                </a:gridCol>
                <a:gridCol w="3794014">
                  <a:extLst>
                    <a:ext uri="{9D8B030D-6E8A-4147-A177-3AD203B41FA5}">
                      <a16:colId xmlns:a16="http://schemas.microsoft.com/office/drawing/2014/main" val="3593673612"/>
                    </a:ext>
                  </a:extLst>
                </a:gridCol>
              </a:tblGrid>
              <a:tr h="1592186">
                <a:tc>
                  <a:txBody>
                    <a:bodyPr/>
                    <a:lstStyle/>
                    <a:p>
                      <a:pPr algn="ctr"/>
                      <a:r>
                        <a:rPr lang="vi-VN" sz="3600" b="1" dirty="0">
                          <a:solidFill>
                            <a:srgbClr val="FF0000"/>
                          </a:solidFill>
                          <a:latin typeface="Times New Roman" panose="02020603050405020304" pitchFamily="18" charset="0"/>
                          <a:cs typeface="Times New Roman" panose="02020603050405020304" pitchFamily="18" charset="0"/>
                        </a:rPr>
                        <a:t>Mỗi hàm sau cho kết quả như thế nào?</a:t>
                      </a:r>
                      <a:endParaRPr lang="en-US" sz="36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Kết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quả</a:t>
                      </a:r>
                      <a:endParaRPr lang="en-US" sz="4000" b="1" dirty="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6228030"/>
                  </a:ext>
                </a:extLst>
              </a:tr>
              <a:tr h="851634">
                <a:tc>
                  <a:txBody>
                    <a:bodyPr/>
                    <a:lstStyle/>
                    <a:p>
                      <a:pPr algn="just"/>
                      <a:r>
                        <a:rPr lang="pt-BR" sz="4000" dirty="0">
                          <a:solidFill>
                            <a:schemeClr val="tx1"/>
                          </a:solidFill>
                          <a:latin typeface="Times New Roman" panose="02020603050405020304" pitchFamily="18" charset="0"/>
                          <a:cs typeface="Times New Roman" panose="02020603050405020304" pitchFamily="18" charset="0"/>
                        </a:rPr>
                        <a:t>a) =SUM(1,3, "Hà Nội", "Zero", 5)</a:t>
                      </a:r>
                      <a:endParaRPr lang="en-US" sz="40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000">
                          <a:solidFill>
                            <a:schemeClr val="tx1"/>
                          </a:solidFill>
                          <a:latin typeface="Times New Roman" panose="02020603050405020304" pitchFamily="18" charset="0"/>
                          <a:cs typeface="Times New Roman" panose="02020603050405020304" pitchFamily="18" charset="0"/>
                        </a:rPr>
                        <a:t>a)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5574871"/>
                  </a:ext>
                </a:extLst>
              </a:tr>
              <a:tr h="851634">
                <a:tc>
                  <a:txBody>
                    <a:bodyPr/>
                    <a:lstStyle/>
                    <a:p>
                      <a:pPr algn="just"/>
                      <a:r>
                        <a:rPr lang="en-US" sz="4000" dirty="0">
                          <a:solidFill>
                            <a:schemeClr val="tx1"/>
                          </a:solidFill>
                          <a:latin typeface="Times New Roman" panose="02020603050405020304" pitchFamily="18" charset="0"/>
                          <a:cs typeface="Times New Roman" panose="02020603050405020304" pitchFamily="18" charset="0"/>
                        </a:rPr>
                        <a:t>b) =MIN(3,5, "One",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000">
                          <a:solidFill>
                            <a:schemeClr val="tx1"/>
                          </a:solidFill>
                          <a:latin typeface="Times New Roman" panose="02020603050405020304" pitchFamily="18" charset="0"/>
                          <a:cs typeface="Times New Roman" panose="02020603050405020304" pitchFamily="18" charset="0"/>
                        </a:rPr>
                        <a:t>b)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0230573"/>
                  </a:ext>
                </a:extLst>
              </a:tr>
              <a:tr h="851634">
                <a:tc>
                  <a:txBody>
                    <a:bodyPr/>
                    <a:lstStyle/>
                    <a:p>
                      <a:pPr algn="just"/>
                      <a:r>
                        <a:rPr lang="en-US" sz="4000" dirty="0">
                          <a:solidFill>
                            <a:schemeClr val="tx1"/>
                          </a:solidFill>
                          <a:latin typeface="Times New Roman" panose="02020603050405020304" pitchFamily="18" charset="0"/>
                          <a:cs typeface="Times New Roman" panose="02020603050405020304" pitchFamily="18" charset="0"/>
                        </a:rPr>
                        <a:t>c) =COUNT(1,3,5,7)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000">
                          <a:solidFill>
                            <a:schemeClr val="tx1"/>
                          </a:solidFill>
                          <a:latin typeface="Times New Roman" panose="02020603050405020304" pitchFamily="18" charset="0"/>
                          <a:cs typeface="Times New Roman" panose="02020603050405020304" pitchFamily="18" charset="0"/>
                        </a:rPr>
                        <a:t>c) 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574800"/>
                  </a:ext>
                </a:extLst>
              </a:tr>
              <a:tr h="851634">
                <a:tc>
                  <a:txBody>
                    <a:bodyPr/>
                    <a:lstStyle/>
                    <a:p>
                      <a:pPr algn="just"/>
                      <a:r>
                        <a:rPr lang="en-US" sz="4000">
                          <a:solidFill>
                            <a:schemeClr val="tx1"/>
                          </a:solidFill>
                          <a:latin typeface="Times New Roman" panose="02020603050405020304" pitchFamily="18" charset="0"/>
                          <a:cs typeface="Times New Roman" panose="02020603050405020304" pitchFamily="18" charset="0"/>
                        </a:rPr>
                        <a:t>d) =AVERAGE(6,8,13)+SUM(5,7)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4000" dirty="0">
                          <a:solidFill>
                            <a:schemeClr val="tx1"/>
                          </a:solidFill>
                          <a:latin typeface="Times New Roman" panose="02020603050405020304" pitchFamily="18" charset="0"/>
                          <a:cs typeface="Times New Roman" panose="02020603050405020304" pitchFamily="18" charset="0"/>
                        </a:rPr>
                        <a:t>d) 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041903"/>
                  </a:ext>
                </a:extLst>
              </a:tr>
            </a:tbl>
          </a:graphicData>
        </a:graphic>
      </p:graphicFrame>
      <p:sp>
        <p:nvSpPr>
          <p:cNvPr id="3" name="TextBox 2">
            <a:extLst>
              <a:ext uri="{FF2B5EF4-FFF2-40B4-BE49-F238E27FC236}">
                <a16:creationId xmlns:a16="http://schemas.microsoft.com/office/drawing/2014/main" id="{AF1E9A6E-EBE1-1E02-938C-A328AA428506}"/>
              </a:ext>
            </a:extLst>
          </p:cNvPr>
          <p:cNvSpPr txBox="1">
            <a:spLocks noChangeArrowheads="1"/>
          </p:cNvSpPr>
          <p:nvPr/>
        </p:nvSpPr>
        <p:spPr bwMode="auto">
          <a:xfrm>
            <a:off x="4526664" y="609600"/>
            <a:ext cx="3138671" cy="804122"/>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lnSpc>
                <a:spcPct val="150000"/>
              </a:lnSpc>
            </a:pPr>
            <a:r>
              <a:rPr lang="en-US" altLang="en-US" sz="3600" b="1">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BÀI TẬP:</a:t>
            </a:r>
            <a:endParaRPr lang="vi-VN" altLang="en-US" sz="36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Rectangle 3">
            <a:extLst>
              <a:ext uri="{FF2B5EF4-FFF2-40B4-BE49-F238E27FC236}">
                <a16:creationId xmlns:a16="http://schemas.microsoft.com/office/drawing/2014/main" id="{78963FD7-1C8C-563E-EFD0-FD91BA5FBB9D}"/>
              </a:ext>
            </a:extLst>
          </p:cNvPr>
          <p:cNvSpPr/>
          <p:nvPr/>
        </p:nvSpPr>
        <p:spPr>
          <a:xfrm>
            <a:off x="8465288" y="3412694"/>
            <a:ext cx="2736112" cy="4852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5BC108C8-751A-FDC7-0F01-B8CBB4285273}"/>
              </a:ext>
            </a:extLst>
          </p:cNvPr>
          <p:cNvSpPr/>
          <p:nvPr/>
        </p:nvSpPr>
        <p:spPr>
          <a:xfrm>
            <a:off x="8456428" y="4285050"/>
            <a:ext cx="2744972"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4F7AB15D-F437-9145-8493-2C88E523BC52}"/>
              </a:ext>
            </a:extLst>
          </p:cNvPr>
          <p:cNvSpPr/>
          <p:nvPr/>
        </p:nvSpPr>
        <p:spPr>
          <a:xfrm>
            <a:off x="8458200" y="5124720"/>
            <a:ext cx="2362200" cy="514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9F20EF5F-D913-5E7C-0E7B-164E96A851EA}"/>
              </a:ext>
            </a:extLst>
          </p:cNvPr>
          <p:cNvSpPr/>
          <p:nvPr/>
        </p:nvSpPr>
        <p:spPr>
          <a:xfrm>
            <a:off x="8458200" y="5960580"/>
            <a:ext cx="2362200" cy="5926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644674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6"/>
                                        </p:tgtEl>
                                        <p:attrNameLst>
                                          <p:attrName>ppt_w</p:attrName>
                                        </p:attrNameLst>
                                      </p:cBhvr>
                                      <p:tavLst>
                                        <p:tav tm="0">
                                          <p:val>
                                            <p:strVal val="ppt_w"/>
                                          </p:val>
                                        </p:tav>
                                        <p:tav tm="100000">
                                          <p:val>
                                            <p:fltVal val="0"/>
                                          </p:val>
                                        </p:tav>
                                      </p:tavLst>
                                    </p:anim>
                                    <p:anim calcmode="lin" valueType="num">
                                      <p:cBhvr>
                                        <p:cTn id="21" dur="500"/>
                                        <p:tgtEl>
                                          <p:spTgt spid="6"/>
                                        </p:tgtEl>
                                        <p:attrNameLst>
                                          <p:attrName>ppt_h</p:attrName>
                                        </p:attrNameLst>
                                      </p:cBhvr>
                                      <p:tavLst>
                                        <p:tav tm="0">
                                          <p:val>
                                            <p:strVal val="ppt_h"/>
                                          </p:val>
                                        </p:tav>
                                        <p:tav tm="100000">
                                          <p:val>
                                            <p:fltVal val="0"/>
                                          </p:val>
                                        </p:tav>
                                      </p:tavLst>
                                    </p:anim>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207D070E-5AAE-3F21-BDC1-53BB26D226FB}"/>
              </a:ext>
            </a:extLst>
          </p:cNvPr>
          <p:cNvSpPr>
            <a:spLocks noChangeArrowheads="1"/>
          </p:cNvSpPr>
          <p:nvPr/>
        </p:nvSpPr>
        <p:spPr bwMode="gray">
          <a:xfrm>
            <a:off x="2895600" y="2286001"/>
            <a:ext cx="5867400" cy="1384935"/>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3. Thực hành: Tính toán trên dữ liệu trồng cây thực tế</a:t>
            </a:r>
          </a:p>
        </p:txBody>
      </p:sp>
      <p:pic>
        <p:nvPicPr>
          <p:cNvPr id="3" name="Picture 2">
            <a:extLst>
              <a:ext uri="{FF2B5EF4-FFF2-40B4-BE49-F238E27FC236}">
                <a16:creationId xmlns:a16="http://schemas.microsoft.com/office/drawing/2014/main" id="{E0A4E633-113F-792F-47DA-BAC19EBA158C}"/>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429000"/>
            <a:ext cx="4191000" cy="2850110"/>
          </a:xfrm>
          <a:prstGeom prst="rect">
            <a:avLst/>
          </a:prstGeom>
        </p:spPr>
      </p:pic>
    </p:spTree>
    <p:extLst>
      <p:ext uri="{BB962C8B-B14F-4D97-AF65-F5344CB8AC3E}">
        <p14:creationId xmlns:p14="http://schemas.microsoft.com/office/powerpoint/2010/main" val="20143350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a:solidFill>
                  <a:srgbClr val="6600CC"/>
                </a:solidFill>
                <a:effectLst>
                  <a:outerShdw blurRad="38100" dist="38100" dir="2700000" algn="tl">
                    <a:srgbClr val="000000">
                      <a:alpha val="43137"/>
                    </a:srgbClr>
                  </a:outerShdw>
                </a:effectLst>
                <a:latin typeface="+mn-lt"/>
              </a:rPr>
              <a:t>NỘI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88211" y="2334216"/>
            <a:ext cx="9602535"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err="1">
                <a:latin typeface="Times New Roman" panose="02020603050405020304" pitchFamily="18" charset="0"/>
                <a:cs typeface="Times New Roman" panose="02020603050405020304" pitchFamily="18" charset="0"/>
              </a:rPr>
              <a:t>Hàm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bảng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tính</a:t>
            </a:r>
            <a:endParaRPr lang="en-US" altLang="en-US" sz="32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98863" y="2441296"/>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284664" y="3132828"/>
            <a:ext cx="9602536" cy="649188"/>
          </a:xfrm>
          <a:prstGeom prst="roundRect">
            <a:avLst>
              <a:gd name="adj" fmla="val 50000"/>
            </a:avLst>
          </a:prstGeom>
          <a:solidFill>
            <a:srgbClr val="92D05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000" b="1">
                <a:effectLst/>
                <a:latin typeface="Times New Roman" panose="02020603050405020304" pitchFamily="18" charset="0"/>
                <a:ea typeface="Calibri" panose="020F0502020204030204" pitchFamily="34" charset="0"/>
              </a:rPr>
              <a:t>Một số hàm tính toán đơn giản</a:t>
            </a:r>
            <a:endParaRPr lang="en-US" altLang="en-US" sz="3000">
              <a:solidFill>
                <a:srgbClr val="CC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703581" y="3202951"/>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
        <p:nvSpPr>
          <p:cNvPr id="2" name="AutoShape 4">
            <a:extLst>
              <a:ext uri="{FF2B5EF4-FFF2-40B4-BE49-F238E27FC236}">
                <a16:creationId xmlns:a16="http://schemas.microsoft.com/office/drawing/2014/main" id="{91C5D67D-7EA8-DF93-4070-0D4923607C5B}"/>
              </a:ext>
            </a:extLst>
          </p:cNvPr>
          <p:cNvSpPr>
            <a:spLocks noChangeArrowheads="1"/>
          </p:cNvSpPr>
          <p:nvPr/>
        </p:nvSpPr>
        <p:spPr bwMode="gray">
          <a:xfrm>
            <a:off x="2274537" y="3879532"/>
            <a:ext cx="9602536" cy="692468"/>
          </a:xfrm>
          <a:prstGeom prst="roundRect">
            <a:avLst>
              <a:gd name="adj" fmla="val 50000"/>
            </a:avLst>
          </a:prstGeom>
          <a:solidFill>
            <a:srgbClr val="FF66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effectLst/>
                <a:latin typeface="Times New Roman" panose="02020603050405020304" pitchFamily="18" charset="0"/>
                <a:ea typeface="Calibri" panose="020F0502020204030204" pitchFamily="34" charset="0"/>
              </a:rPr>
              <a:t>Thực hành: Tính toán trên dữ liệu trồng cây thực tế</a:t>
            </a:r>
            <a:endParaRPr lang="en-US" altLang="en-US" sz="3200">
              <a:solidFill>
                <a:srgbClr val="CC00FF"/>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F97F9690-59D6-8023-735C-2ED3449CF1AA}"/>
              </a:ext>
            </a:extLst>
          </p:cNvPr>
          <p:cNvSpPr/>
          <p:nvPr/>
        </p:nvSpPr>
        <p:spPr>
          <a:xfrm>
            <a:off x="1685188" y="3986609"/>
            <a:ext cx="796472"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04722" y="677441"/>
            <a:ext cx="11330078" cy="5489571"/>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Nhiệm vụ </a:t>
            </a:r>
          </a:p>
          <a:p>
            <a:pPr lvl="0" algn="just" defTabSz="342900"/>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-Tạo trang tính mới trong bảng tính của dự án để nhập dữ liệu dự kiến kết quả thực hiện dự án. </a:t>
            </a:r>
          </a:p>
          <a:p>
            <a:pPr lvl="0" algn="just" defTabSz="342900"/>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-Nhập và sao chép dữ liệu vào trang tính. </a:t>
            </a:r>
          </a:p>
          <a:p>
            <a:pPr lvl="0" algn="just" defTabSz="342900"/>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-Thiết lập công thức tính tổng số cây mỗi loại và tổng số cây các loại mà mỗi lớp trồng được. </a:t>
            </a:r>
          </a:p>
          <a:p>
            <a:pPr lvl="0" algn="just" defTabSz="342900"/>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-Thực hiện các thao tác định dạng dữ liệu cho trang tính. </a:t>
            </a:r>
          </a:p>
          <a:p>
            <a:pPr lvl="0" algn="just" defTabSz="342900"/>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a) Tạo trang tính mới </a:t>
            </a:r>
          </a:p>
          <a:p>
            <a:pPr lvl="0" algn="just" defTabSz="342900"/>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-Mở tệp bảng tính THXanh.xlsx. </a:t>
            </a:r>
          </a:p>
          <a:p>
            <a:pPr lvl="0" algn="just" defTabSz="342900"/>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-Tạo thêm một trang tính mới đặt tên 4. Dự kiến kết quả.</a:t>
            </a:r>
            <a:endParaRPr lang="vi-VN"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55923" y="76200"/>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Thực hành: Tính toán trên dữ liệu trồng cây thực tế</a:t>
            </a:r>
          </a:p>
        </p:txBody>
      </p:sp>
    </p:spTree>
    <p:extLst>
      <p:ext uri="{BB962C8B-B14F-4D97-AF65-F5344CB8AC3E}">
        <p14:creationId xmlns:p14="http://schemas.microsoft.com/office/powerpoint/2010/main" val="350431524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4C7F8C-6D5B-0AB1-0962-9807E7DD335D}"/>
              </a:ext>
            </a:extLst>
          </p:cNvPr>
          <p:cNvPicPr>
            <a:picLocks noChangeAspect="1"/>
          </p:cNvPicPr>
          <p:nvPr/>
        </p:nvPicPr>
        <p:blipFill>
          <a:blip r:embed="rId2"/>
          <a:stretch>
            <a:fillRect/>
          </a:stretch>
        </p:blipFill>
        <p:spPr>
          <a:xfrm>
            <a:off x="4724400" y="677441"/>
            <a:ext cx="7270102" cy="6104360"/>
          </a:xfrm>
          <a:prstGeom prst="rect">
            <a:avLst/>
          </a:prstGeom>
        </p:spPr>
      </p:pic>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28600" y="677441"/>
            <a:ext cx="4319678" cy="598201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b) Nhập và sao chép dữ liệu vào trang tính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-Nhập tại ô A2: Bảng 4. Dự kiến phân bổ cây cho các lớp.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-Mở lại trang tính 3. Tìm hiểu giống cây và sao chép vùng dữ liệu A3:C19 (3 cột đầu tiên) sang trang tính 4. Dự kiến kết quả tại địa chỉ A3.</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55923" y="76200"/>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Thực hành: Tính toán trên dữ liệu trồng cây thực tế</a:t>
            </a:r>
          </a:p>
        </p:txBody>
      </p:sp>
    </p:spTree>
    <p:extLst>
      <p:ext uri="{BB962C8B-B14F-4D97-AF65-F5344CB8AC3E}">
        <p14:creationId xmlns:p14="http://schemas.microsoft.com/office/powerpoint/2010/main" val="368502104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04722" y="677441"/>
            <a:ext cx="11330078" cy="598201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c) Tính tổng số cây mỗi loại mà mỗi lớp trồng được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Chèn thêm hai hàng trống ở trên hàng 9 bằng cách thực hiện hai lần các thao tác sau: Chọn cả hàng số 9, nháy nút phải chuột tại hàng 9 và chọn lệnh Insert.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Thực hiện tương tự để chèn thêm hai hàng trống ở trên hàng có số thứ tự 12.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Tại ô D9 nhập công thức =SUM(D4:D8) để tính số cây hoa của lớp 7A, sau đó sao chép công thức này sang các ô bên cạnh tương ứng với các lớp 7B, 7C, 7D, 7E, 7G, 7H.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 Thực hiện tương tự để tính tổng số cây ăn quả và cây bóng mát mà mỗi lớp đã trồng. </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55923" y="76200"/>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3. Thực hành: Tính toán trên dữ liệu trồng cây thực tế</a:t>
            </a:r>
          </a:p>
        </p:txBody>
      </p:sp>
    </p:spTree>
    <p:extLst>
      <p:ext uri="{BB962C8B-B14F-4D97-AF65-F5344CB8AC3E}">
        <p14:creationId xmlns:p14="http://schemas.microsoft.com/office/powerpoint/2010/main" val="383868382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04722" y="-1920"/>
            <a:ext cx="11330078" cy="693612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d) Tính tổng số cây các loại mà mỗi lớp trồng được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-Tại ô D25 nhập công thức =D9+D17+D24 để tính tổng số cây đã trồng của lớp 7A.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-Sao chép công thức tại ô D25 sang các ô E25, F25, G25, H25, </a:t>
            </a:r>
            <a:r>
              <a:rPr lang="en-US" altLang="en-US" sz="3000">
                <a:latin typeface="Times New Roman" panose="02020603050405020304" pitchFamily="18" charset="0"/>
                <a:cs typeface="Times New Roman" panose="02020603050405020304" pitchFamily="18" charset="0"/>
                <a:sym typeface="Wingdings" panose="05000000000000000000" pitchFamily="2" charset="2"/>
              </a:rPr>
              <a:t>I</a:t>
            </a:r>
            <a:r>
              <a:rPr lang="vi-VN" altLang="en-US" sz="3000">
                <a:latin typeface="Times New Roman" panose="02020603050405020304" pitchFamily="18" charset="0"/>
                <a:cs typeface="Times New Roman" panose="02020603050405020304" pitchFamily="18" charset="0"/>
                <a:sym typeface="Wingdings" panose="05000000000000000000" pitchFamily="2" charset="2"/>
              </a:rPr>
              <a:t>25, J25 để tính tổng số cây của các lớp 7B, 7C, 7</a:t>
            </a:r>
            <a:r>
              <a:rPr lang="en-US" altLang="en-US" sz="3000">
                <a:latin typeface="Times New Roman" panose="02020603050405020304" pitchFamily="18" charset="0"/>
                <a:cs typeface="Times New Roman" panose="02020603050405020304" pitchFamily="18" charset="0"/>
                <a:sym typeface="Wingdings" panose="05000000000000000000" pitchFamily="2" charset="2"/>
              </a:rPr>
              <a:t>D</a:t>
            </a:r>
            <a:r>
              <a:rPr lang="vi-VN" altLang="en-US" sz="3000">
                <a:latin typeface="Times New Roman" panose="02020603050405020304" pitchFamily="18" charset="0"/>
                <a:cs typeface="Times New Roman" panose="02020603050405020304" pitchFamily="18" charset="0"/>
                <a:sym typeface="Wingdings" panose="05000000000000000000" pitchFamily="2" charset="2"/>
              </a:rPr>
              <a:t>, 7</a:t>
            </a:r>
            <a:r>
              <a:rPr lang="en-US" altLang="en-US" sz="3000">
                <a:latin typeface="Times New Roman" panose="02020603050405020304" pitchFamily="18" charset="0"/>
                <a:cs typeface="Times New Roman" panose="02020603050405020304" pitchFamily="18" charset="0"/>
                <a:sym typeface="Wingdings" panose="05000000000000000000" pitchFamily="2" charset="2"/>
              </a:rPr>
              <a:t>E</a:t>
            </a:r>
            <a:r>
              <a:rPr lang="vi-VN" altLang="en-US" sz="3000">
                <a:latin typeface="Times New Roman" panose="02020603050405020304" pitchFamily="18" charset="0"/>
                <a:cs typeface="Times New Roman" panose="02020603050405020304" pitchFamily="18" charset="0"/>
                <a:sym typeface="Wingdings" panose="05000000000000000000" pitchFamily="2" charset="2"/>
              </a:rPr>
              <a:t>, 7</a:t>
            </a:r>
            <a:r>
              <a:rPr lang="en-US" altLang="en-US" sz="3000">
                <a:latin typeface="Times New Roman" panose="02020603050405020304" pitchFamily="18" charset="0"/>
                <a:cs typeface="Times New Roman" panose="02020603050405020304" pitchFamily="18" charset="0"/>
                <a:sym typeface="Wingdings" panose="05000000000000000000" pitchFamily="2" charset="2"/>
              </a:rPr>
              <a:t>G</a:t>
            </a:r>
            <a:r>
              <a:rPr lang="vi-VN" altLang="en-US" sz="3000">
                <a:latin typeface="Times New Roman" panose="02020603050405020304" pitchFamily="18" charset="0"/>
                <a:cs typeface="Times New Roman" panose="02020603050405020304" pitchFamily="18" charset="0"/>
                <a:sym typeface="Wingdings" panose="05000000000000000000" pitchFamily="2" charset="2"/>
              </a:rPr>
              <a:t>, 7H.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-Tại hàng 3, bên cạnh cột 7H tạo thêm hai cột </a:t>
            </a:r>
            <a:r>
              <a:rPr lang="vi-VN" altLang="en-US" sz="3000" b="1">
                <a:latin typeface="Times New Roman" panose="02020603050405020304" pitchFamily="18" charset="0"/>
                <a:cs typeface="Times New Roman" panose="02020603050405020304" pitchFamily="18" charset="0"/>
                <a:sym typeface="Wingdings" panose="05000000000000000000" pitchFamily="2" charset="2"/>
              </a:rPr>
              <a:t>Tổng số cây </a:t>
            </a:r>
            <a:r>
              <a:rPr lang="vi-VN" altLang="en-US" sz="3000">
                <a:latin typeface="Times New Roman" panose="02020603050405020304" pitchFamily="18" charset="0"/>
                <a:cs typeface="Times New Roman" panose="02020603050405020304" pitchFamily="18" charset="0"/>
                <a:sym typeface="Wingdings" panose="05000000000000000000" pitchFamily="2" charset="2"/>
              </a:rPr>
              <a:t>và </a:t>
            </a:r>
            <a:r>
              <a:rPr lang="vi-VN" altLang="en-US" sz="3000" b="1">
                <a:latin typeface="Times New Roman" panose="02020603050405020304" pitchFamily="18" charset="0"/>
                <a:cs typeface="Times New Roman" panose="02020603050405020304" pitchFamily="18" charset="0"/>
                <a:sym typeface="Wingdings" panose="05000000000000000000" pitchFamily="2" charset="2"/>
              </a:rPr>
              <a:t>Trung bình</a:t>
            </a:r>
            <a:r>
              <a:rPr lang="vi-VN" altLang="en-US" sz="3000">
                <a:latin typeface="Times New Roman" panose="02020603050405020304" pitchFamily="18" charset="0"/>
                <a:cs typeface="Times New Roman" panose="02020603050405020304" pitchFamily="18" charset="0"/>
                <a:sym typeface="Wingdings" panose="05000000000000000000" pitchFamily="2" charset="2"/>
              </a:rPr>
              <a:t> để tính tổng số mỗi cây và số cây trung bình mỗi lớp trồng.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-Tại ô K4, nhập hàm =SUM(D4:</a:t>
            </a:r>
            <a:r>
              <a:rPr lang="en-US" altLang="en-US" sz="3000">
                <a:latin typeface="Times New Roman" panose="02020603050405020304" pitchFamily="18" charset="0"/>
                <a:cs typeface="Times New Roman" panose="02020603050405020304" pitchFamily="18" charset="0"/>
                <a:sym typeface="Wingdings" panose="05000000000000000000" pitchFamily="2" charset="2"/>
              </a:rPr>
              <a:t>J</a:t>
            </a:r>
            <a:r>
              <a:rPr lang="vi-VN" altLang="en-US" sz="3000">
                <a:latin typeface="Times New Roman" panose="02020603050405020304" pitchFamily="18" charset="0"/>
                <a:cs typeface="Times New Roman" panose="02020603050405020304" pitchFamily="18" charset="0"/>
                <a:sym typeface="Wingdings" panose="05000000000000000000" pitchFamily="2" charset="2"/>
              </a:rPr>
              <a:t>4) tính tổng số cây Hoa mười giờ.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-Tại ô L4 nhập hàm =AVERAGE(D4:</a:t>
            </a:r>
            <a:r>
              <a:rPr lang="en-US" altLang="en-US" sz="3000">
                <a:latin typeface="Times New Roman" panose="02020603050405020304" pitchFamily="18" charset="0"/>
                <a:cs typeface="Times New Roman" panose="02020603050405020304" pitchFamily="18" charset="0"/>
                <a:sym typeface="Wingdings" panose="05000000000000000000" pitchFamily="2" charset="2"/>
              </a:rPr>
              <a:t>J</a:t>
            </a:r>
            <a:r>
              <a:rPr lang="vi-VN" altLang="en-US" sz="3000">
                <a:latin typeface="Times New Roman" panose="02020603050405020304" pitchFamily="18" charset="0"/>
                <a:cs typeface="Times New Roman" panose="02020603050405020304" pitchFamily="18" charset="0"/>
                <a:sym typeface="Wingdings" panose="05000000000000000000" pitchFamily="2" charset="2"/>
              </a:rPr>
              <a:t>4) tính số cây Hoa mười giờ trung bình của mỗi lớp. </a:t>
            </a:r>
          </a:p>
          <a:p>
            <a:pPr lvl="0" algn="just" defTabSz="342900"/>
            <a:r>
              <a:rPr lang="vi-VN" altLang="en-US" sz="2800">
                <a:latin typeface="Times New Roman" panose="02020603050405020304" pitchFamily="18" charset="0"/>
                <a:cs typeface="Times New Roman" panose="02020603050405020304" pitchFamily="18" charset="0"/>
                <a:sym typeface="Wingdings" panose="05000000000000000000" pitchFamily="2" charset="2"/>
              </a:rPr>
              <a:t>-Sao chép dữ liệu tại ô K4 xuống phía dưới cho đến ô K25, sau đó xoá đi dữ liệu tại các hàng trong là K10, K18 ứng với các hàng không có dữ liệu. </a:t>
            </a:r>
          </a:p>
          <a:p>
            <a:pPr lvl="0" algn="just" defTabSz="342900"/>
            <a:r>
              <a:rPr lang="vi-VN" altLang="en-US" sz="3000">
                <a:latin typeface="Times New Roman" panose="02020603050405020304" pitchFamily="18" charset="0"/>
                <a:cs typeface="Times New Roman" panose="02020603050405020304" pitchFamily="18" charset="0"/>
                <a:sym typeface="Wingdings" panose="05000000000000000000" pitchFamily="2" charset="2"/>
              </a:rPr>
              <a:t>-Sao chép dữ liệu tại ô L4 xuống phía dưới cho đến ô L25, sau đó xoá đi dữ liệu tại các hàng trống là L10, L18.</a:t>
            </a:r>
          </a:p>
        </p:txBody>
      </p:sp>
    </p:spTree>
    <p:extLst>
      <p:ext uri="{BB962C8B-B14F-4D97-AF65-F5344CB8AC3E}">
        <p14:creationId xmlns:p14="http://schemas.microsoft.com/office/powerpoint/2010/main" val="17876415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716F41-E776-1AEE-0C4A-5A51C10391C2}"/>
              </a:ext>
            </a:extLst>
          </p:cNvPr>
          <p:cNvPicPr>
            <a:picLocks noChangeAspect="1"/>
          </p:cNvPicPr>
          <p:nvPr/>
        </p:nvPicPr>
        <p:blipFill rotWithShape="1">
          <a:blip r:embed="rId2"/>
          <a:srcRect r="43750" b="7757"/>
          <a:stretch/>
        </p:blipFill>
        <p:spPr>
          <a:xfrm>
            <a:off x="4343400" y="87086"/>
            <a:ext cx="7848600" cy="6618514"/>
          </a:xfrm>
          <a:prstGeom prst="rect">
            <a:avLst/>
          </a:prstGeom>
        </p:spPr>
      </p:pic>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252322" y="154944"/>
            <a:ext cx="3938678" cy="6474456"/>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Hướng dẫn</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e) Định dạng dữ liệu cho trang tính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-Định dạng chữ in đậm cho tiêu đề bảng.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-Hàng tiêu đề (hàng 3) định dạng chữ in đậm và có nền màu vàng.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-Định dạng chữ in đậm cho tất cả các ô chứa dữ liệu tổng hợp để làm nổi bật. </a:t>
            </a:r>
          </a:p>
          <a:p>
            <a:pPr lvl="0" algn="just" defTabSz="342900"/>
            <a:r>
              <a:rPr lang="vi-VN" altLang="en-US" sz="3200">
                <a:latin typeface="Times New Roman" panose="02020603050405020304" pitchFamily="18" charset="0"/>
                <a:cs typeface="Times New Roman" panose="02020603050405020304" pitchFamily="18" charset="0"/>
                <a:sym typeface="Wingdings" panose="05000000000000000000" pitchFamily="2" charset="2"/>
              </a:rPr>
              <a:t>-Lưu lại kết quả.</a:t>
            </a:r>
          </a:p>
        </p:txBody>
      </p:sp>
      <p:pic>
        <p:nvPicPr>
          <p:cNvPr id="5" name="图片 1">
            <a:hlinkClick r:id="rId3" action="ppaction://hlinkfile"/>
            <a:extLst>
              <a:ext uri="{FF2B5EF4-FFF2-40B4-BE49-F238E27FC236}">
                <a16:creationId xmlns:a16="http://schemas.microsoft.com/office/drawing/2014/main" id="{EFFFF1EF-DC30-BD47-D301-807B655D49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a:off x="9412952" y="685800"/>
            <a:ext cx="2526726" cy="2103204"/>
          </a:xfrm>
          <a:prstGeom prst="rect">
            <a:avLst/>
          </a:prstGeom>
        </p:spPr>
      </p:pic>
    </p:spTree>
    <p:extLst>
      <p:ext uri="{BB962C8B-B14F-4D97-AF65-F5344CB8AC3E}">
        <p14:creationId xmlns:p14="http://schemas.microsoft.com/office/powerpoint/2010/main" val="308512044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09600" y="2133600"/>
            <a:ext cx="1227816" cy="1143000"/>
          </a:xfrm>
          <a:prstGeom prst="rect">
            <a:avLst/>
          </a:prstGeom>
        </p:spPr>
      </p:pic>
    </p:spTree>
    <p:extLst>
      <p:ext uri="{BB962C8B-B14F-4D97-AF65-F5344CB8AC3E}">
        <p14:creationId xmlns:p14="http://schemas.microsoft.com/office/powerpoint/2010/main" val="154977627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=AVERAGE(A2:A5)</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=SUM(A2:A5)</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=MIN(A2:A5)</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=COUNT(A2:A5)</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Để đếm số các giá trị số có trong vùng A2:A5 thì em sử dụng hàm nào?</a:t>
            </a:r>
          </a:p>
        </p:txBody>
      </p:sp>
    </p:spTree>
    <p:extLst>
      <p:ext uri="{BB962C8B-B14F-4D97-AF65-F5344CB8AC3E}">
        <p14:creationId xmlns:p14="http://schemas.microsoft.com/office/powerpoint/2010/main" val="14370923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=MAX(A1,A5,15) cho kết quả là 15</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=MAX(A1:A5,15) cho kết quả là 27</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dirty="0">
                <a:solidFill>
                  <a:schemeClr val="tx1"/>
                </a:solidFill>
                <a:latin typeface="Times New Roman" panose="02020603050405020304" pitchFamily="18" charset="0"/>
                <a:cs typeface="Times New Roman" panose="02020603050405020304" pitchFamily="18" charset="0"/>
              </a:rPr>
              <a:t>=MAX(A1:A5) </a:t>
            </a:r>
            <a:r>
              <a:rPr lang="fr-FR" sz="3200" dirty="0" err="1">
                <a:solidFill>
                  <a:schemeClr val="tx1"/>
                </a:solidFill>
                <a:latin typeface="Times New Roman" panose="02020603050405020304" pitchFamily="18" charset="0"/>
                <a:cs typeface="Times New Roman" panose="02020603050405020304" pitchFamily="18" charset="0"/>
              </a:rPr>
              <a:t>cho</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kết</a:t>
            </a:r>
            <a:r>
              <a:rPr lang="fr-FR" sz="3200" dirty="0">
                <a:solidFill>
                  <a:schemeClr val="tx1"/>
                </a:solidFill>
                <a:latin typeface="Times New Roman" panose="02020603050405020304" pitchFamily="18" charset="0"/>
                <a:cs typeface="Times New Roman" panose="02020603050405020304" pitchFamily="18" charset="0"/>
              </a:rPr>
              <a:t> </a:t>
            </a:r>
            <a:r>
              <a:rPr lang="fr-FR" sz="3200" dirty="0" err="1">
                <a:solidFill>
                  <a:schemeClr val="tx1"/>
                </a:solidFill>
                <a:latin typeface="Times New Roman" panose="02020603050405020304" pitchFamily="18" charset="0"/>
                <a:cs typeface="Times New Roman" panose="02020603050405020304" pitchFamily="18" charset="0"/>
              </a:rPr>
              <a:t>quả</a:t>
            </a:r>
            <a:r>
              <a:rPr lang="fr-FR" sz="3200" dirty="0">
                <a:solidFill>
                  <a:schemeClr val="tx1"/>
                </a:solidFill>
                <a:latin typeface="Times New Roman" panose="02020603050405020304" pitchFamily="18" charset="0"/>
                <a:cs typeface="Times New Roman" panose="02020603050405020304" pitchFamily="18" charset="0"/>
              </a:rPr>
              <a:t> là </a:t>
            </a:r>
            <a:r>
              <a:rPr lang="fr-FR" sz="3200" dirty="0" smtClean="0">
                <a:solidFill>
                  <a:schemeClr val="tx1"/>
                </a:solidFill>
                <a:latin typeface="Times New Roman" panose="02020603050405020304" pitchFamily="18" charset="0"/>
                <a:cs typeface="Times New Roman" panose="02020603050405020304" pitchFamily="18" charset="0"/>
              </a:rPr>
              <a:t>6</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dirty="0">
                <a:solidFill>
                  <a:schemeClr val="tx1"/>
                </a:solidFill>
                <a:latin typeface="Times New Roman" panose="02020603050405020304" pitchFamily="18" charset="0"/>
                <a:cs typeface="Times New Roman" panose="02020603050405020304" pitchFamily="18" charset="0"/>
              </a:rPr>
              <a:t>Tất cả đều </a:t>
            </a:r>
            <a:r>
              <a:rPr lang="pt-BR" sz="3200" dirty="0" smtClean="0">
                <a:solidFill>
                  <a:schemeClr val="tx1"/>
                </a:solidFill>
                <a:latin typeface="Times New Roman" panose="02020603050405020304" pitchFamily="18" charset="0"/>
                <a:cs typeface="Times New Roman" panose="02020603050405020304" pitchFamily="18" charset="0"/>
              </a:rPr>
              <a:t>sai</a:t>
            </a:r>
            <a:endParaRPr lang="pt-BR" sz="3200" dirty="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Nếu khối A1:A5 lần lượt chứa các số 10, 7, 9, 27, 2 kết quả phép tính nào sau đây đúng?</a:t>
            </a:r>
          </a:p>
        </p:txBody>
      </p:sp>
      <p:pic>
        <p:nvPicPr>
          <p:cNvPr id="10"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7165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12230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18</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20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15</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53</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752600" y="551021"/>
            <a:ext cx="10048765"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b="1">
                <a:solidFill>
                  <a:srgbClr val="FF0000"/>
                </a:solidFill>
                <a:latin typeface="Times New Roman" panose="02020603050405020304" pitchFamily="18" charset="0"/>
                <a:cs typeface="Times New Roman" panose="02020603050405020304" pitchFamily="18" charset="0"/>
              </a:rPr>
              <a:t>Cho dữ liệu các ô tính như sau: A1=20, B2=18, C9=15. Tại ô D2 có công thức =MIN(A1,B2,C9), thì ô D2 sẽ có giá trị là bao nhiêu?</a:t>
            </a:r>
          </a:p>
        </p:txBody>
      </p:sp>
    </p:spTree>
    <p:extLst>
      <p:ext uri="{BB962C8B-B14F-4D97-AF65-F5344CB8AC3E}">
        <p14:creationId xmlns:p14="http://schemas.microsoft.com/office/powerpoint/2010/main" val="327449856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Tính tổng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Đếm các dữ liệu là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Tìm số lớn nhất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Tính trung bình cộng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Đáp án nào mô tả đúng nội dung của hàm SUM?</a:t>
            </a:r>
          </a:p>
        </p:txBody>
      </p:sp>
    </p:spTree>
    <p:extLst>
      <p:ext uri="{BB962C8B-B14F-4D97-AF65-F5344CB8AC3E}">
        <p14:creationId xmlns:p14="http://schemas.microsoft.com/office/powerpoint/2010/main" val="13583815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AVERAGE</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MAX</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MIN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Hàm tìm giá trị nhỏ nhất có tên là?</a:t>
            </a:r>
          </a:p>
        </p:txBody>
      </p:sp>
    </p:spTree>
    <p:extLst>
      <p:ext uri="{BB962C8B-B14F-4D97-AF65-F5344CB8AC3E}">
        <p14:creationId xmlns:p14="http://schemas.microsoft.com/office/powerpoint/2010/main" val="167939332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11</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12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13</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Kết quả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5"/>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551021"/>
            <a:ext cx="9683902"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vi-VN" sz="2800" b="1">
                <a:solidFill>
                  <a:srgbClr val="FF0000"/>
                </a:solidFill>
                <a:latin typeface="Times New Roman" panose="02020603050405020304" pitchFamily="18" charset="0"/>
                <a:cs typeface="Times New Roman" panose="02020603050405020304" pitchFamily="18" charset="0"/>
              </a:rPr>
              <a:t>Một ô tính được nhập nội dung</a:t>
            </a:r>
            <a:endParaRPr lang="en-US" sz="2800" b="1">
              <a:solidFill>
                <a:srgbClr val="FF0000"/>
              </a:solidFill>
              <a:latin typeface="Times New Roman" panose="02020603050405020304" pitchFamily="18" charset="0"/>
              <a:cs typeface="Times New Roman" panose="02020603050405020304" pitchFamily="18" charset="0"/>
            </a:endParaRPr>
          </a:p>
          <a:p>
            <a:pPr defTabSz="342900"/>
            <a:r>
              <a:rPr lang="en-US" sz="2800" b="1">
                <a:solidFill>
                  <a:srgbClr val="FF0000"/>
                </a:solidFill>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=SUM(1,2)+MAX(3,4)+MIN(5,6). </a:t>
            </a:r>
            <a:endParaRPr lang="en-US" sz="2800" b="1">
              <a:solidFill>
                <a:srgbClr val="FF0000"/>
              </a:solidFill>
              <a:latin typeface="Times New Roman" panose="02020603050405020304" pitchFamily="18" charset="0"/>
              <a:cs typeface="Times New Roman" panose="02020603050405020304" pitchFamily="18" charset="0"/>
            </a:endParaRPr>
          </a:p>
          <a:p>
            <a:pPr defTabSz="342900"/>
            <a:r>
              <a:rPr lang="vi-VN" sz="2800" b="1">
                <a:solidFill>
                  <a:srgbClr val="FF0000"/>
                </a:solidFill>
                <a:latin typeface="Times New Roman" panose="02020603050405020304" pitchFamily="18" charset="0"/>
                <a:cs typeface="Times New Roman" panose="02020603050405020304" pitchFamily="18" charset="0"/>
              </a:rPr>
              <a:t>Vậy kết quả là bao nhiêu sau khi em nhấn Enter?</a:t>
            </a:r>
          </a:p>
        </p:txBody>
      </p:sp>
    </p:spTree>
    <p:extLst>
      <p:ext uri="{BB962C8B-B14F-4D97-AF65-F5344CB8AC3E}">
        <p14:creationId xmlns:p14="http://schemas.microsoft.com/office/powerpoint/2010/main" val="419574908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37</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38</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39</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40</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646293"/>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defTabSz="342900"/>
            <a:r>
              <a:rPr lang="en-US" sz="3200" b="1">
                <a:solidFill>
                  <a:srgbClr val="FF0000"/>
                </a:solidFill>
                <a:latin typeface="Times New Roman" panose="02020603050405020304" pitchFamily="18" charset="0"/>
                <a:cs typeface="Times New Roman" panose="02020603050405020304" pitchFamily="18" charset="0"/>
              </a:rPr>
              <a:t>Cho bảng tính như hình, </a:t>
            </a:r>
            <a:r>
              <a:rPr lang="vi-VN" sz="3200" b="1">
                <a:solidFill>
                  <a:srgbClr val="FF0000"/>
                </a:solidFill>
                <a:latin typeface="Times New Roman" panose="02020603050405020304" pitchFamily="18" charset="0"/>
                <a:cs typeface="Times New Roman" panose="02020603050405020304" pitchFamily="18" charset="0"/>
              </a:rPr>
              <a:t>Công thức =SUM(C4,C6,C8) cho kết quả là:</a:t>
            </a:r>
          </a:p>
        </p:txBody>
      </p:sp>
      <p:pic>
        <p:nvPicPr>
          <p:cNvPr id="10" name="Picture 9" descr="Với bảng tính ở hình vẽ sau, em hãy trả lời các câu 14 - câu 18">
            <a:extLst>
              <a:ext uri="{FF2B5EF4-FFF2-40B4-BE49-F238E27FC236}">
                <a16:creationId xmlns:a16="http://schemas.microsoft.com/office/drawing/2014/main" id="{1CE8D849-823F-3EAF-82BB-100B966165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57400"/>
            <a:ext cx="8143765" cy="4648200"/>
          </a:xfrm>
          <a:prstGeom prst="rect">
            <a:avLst/>
          </a:prstGeom>
          <a:noFill/>
          <a:ln>
            <a:noFill/>
          </a:ln>
        </p:spPr>
      </p:pic>
    </p:spTree>
    <p:extLst>
      <p:ext uri="{BB962C8B-B14F-4D97-AF65-F5344CB8AC3E}">
        <p14:creationId xmlns:p14="http://schemas.microsoft.com/office/powerpoint/2010/main" val="32667150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10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18</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9</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36</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7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en-US" sz="3200" b="1" dirty="0">
                <a:solidFill>
                  <a:srgbClr val="FF0000"/>
                </a:solidFill>
                <a:latin typeface="Times New Roman" panose="02020603050405020304" pitchFamily="18" charset="0"/>
                <a:cs typeface="Times New Roman" panose="02020603050405020304" pitchFamily="18" charset="0"/>
              </a:rPr>
              <a:t>Cho </a:t>
            </a:r>
            <a:r>
              <a:rPr lang="en-US" sz="3200" b="1" dirty="0" err="1">
                <a:solidFill>
                  <a:srgbClr val="FF0000"/>
                </a:solidFill>
                <a:latin typeface="Times New Roman" panose="02020603050405020304" pitchFamily="18" charset="0"/>
                <a:cs typeface="Times New Roman" panose="02020603050405020304" pitchFamily="18" charset="0"/>
              </a:rPr>
              <a:t>bảng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Công</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thức</a:t>
            </a:r>
            <a:r>
              <a:rPr lang="fr-FR" sz="3200" b="1" dirty="0">
                <a:solidFill>
                  <a:srgbClr val="FF0000"/>
                </a:solidFill>
                <a:latin typeface="Times New Roman" panose="02020603050405020304" pitchFamily="18" charset="0"/>
                <a:cs typeface="Times New Roman" panose="02020603050405020304" pitchFamily="18" charset="0"/>
              </a:rPr>
              <a:t> =AVERAGE(C5:C6) </a:t>
            </a:r>
            <a:r>
              <a:rPr lang="fr-FR" sz="3200" b="1" dirty="0" err="1">
                <a:solidFill>
                  <a:srgbClr val="FF0000"/>
                </a:solidFill>
                <a:latin typeface="Times New Roman" panose="02020603050405020304" pitchFamily="18" charset="0"/>
                <a:cs typeface="Times New Roman" panose="02020603050405020304" pitchFamily="18" charset="0"/>
              </a:rPr>
              <a:t>cho</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kết</a:t>
            </a:r>
            <a:r>
              <a:rPr lang="fr-FR" sz="3200" b="1" dirty="0">
                <a:solidFill>
                  <a:srgbClr val="FF0000"/>
                </a:solidFill>
                <a:latin typeface="Times New Roman" panose="02020603050405020304" pitchFamily="18" charset="0"/>
                <a:cs typeface="Times New Roman" panose="02020603050405020304" pitchFamily="18" charset="0"/>
              </a:rPr>
              <a:t> </a:t>
            </a:r>
            <a:r>
              <a:rPr lang="fr-FR" sz="3200" b="1" dirty="0" err="1">
                <a:solidFill>
                  <a:srgbClr val="FF0000"/>
                </a:solidFill>
                <a:latin typeface="Times New Roman" panose="02020603050405020304" pitchFamily="18" charset="0"/>
                <a:cs typeface="Times New Roman" panose="02020603050405020304" pitchFamily="18" charset="0"/>
              </a:rPr>
              <a:t>quả</a:t>
            </a:r>
            <a:r>
              <a:rPr lang="fr-FR" sz="3200" b="1" dirty="0">
                <a:solidFill>
                  <a:srgbClr val="FF0000"/>
                </a:solidFill>
                <a:latin typeface="Times New Roman" panose="02020603050405020304" pitchFamily="18" charset="0"/>
                <a:cs typeface="Times New Roman" panose="02020603050405020304" pitchFamily="18" charset="0"/>
              </a:rPr>
              <a:t> là:</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Với bảng tính ở hình vẽ sau, em hãy trả lời các câu 14 - câu 18">
            <a:extLst>
              <a:ext uri="{FF2B5EF4-FFF2-40B4-BE49-F238E27FC236}">
                <a16:creationId xmlns:a16="http://schemas.microsoft.com/office/drawing/2014/main" id="{1CE8D849-823F-3EAF-82BB-100B966165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913096"/>
            <a:ext cx="8143765" cy="4792504"/>
          </a:xfrm>
          <a:prstGeom prst="rect">
            <a:avLst/>
          </a:prstGeom>
          <a:noFill/>
          <a:ln>
            <a:noFill/>
          </a:ln>
        </p:spPr>
      </p:pic>
    </p:spTree>
    <p:extLst>
      <p:ext uri="{BB962C8B-B14F-4D97-AF65-F5344CB8AC3E}">
        <p14:creationId xmlns:p14="http://schemas.microsoft.com/office/powerpoint/2010/main" val="311119943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=SUM(C3-C7)</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=SUM(C3:C7)</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=SUM(C3...C7)</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=TONG(C3:7)</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Để tính tổng các ô từ C3 đến C7, phương án nào sau đây là đúng?</a:t>
            </a:r>
          </a:p>
        </p:txBody>
      </p:sp>
    </p:spTree>
    <p:extLst>
      <p:ext uri="{BB962C8B-B14F-4D97-AF65-F5344CB8AC3E}">
        <p14:creationId xmlns:p14="http://schemas.microsoft.com/office/powerpoint/2010/main" val="4862043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Tính tổng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Đếm các dữ liệu là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Tìm số lớn nhất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Tính trung bình cộng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Đáp án nào mô tả đúng nội dung của hàm COUNT?</a:t>
            </a:r>
          </a:p>
        </p:txBody>
      </p:sp>
    </p:spTree>
    <p:extLst>
      <p:ext uri="{BB962C8B-B14F-4D97-AF65-F5344CB8AC3E}">
        <p14:creationId xmlns:p14="http://schemas.microsoft.com/office/powerpoint/2010/main" val="200397480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Tính tổng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Đếm các dữ liệu là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Tìm số lớn nhất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Tính trung bình cộng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Đáp án nào mô tả đúng nội dung của hàm MAX?</a:t>
            </a:r>
          </a:p>
        </p:txBody>
      </p:sp>
    </p:spTree>
    <p:extLst>
      <p:ext uri="{BB962C8B-B14F-4D97-AF65-F5344CB8AC3E}">
        <p14:creationId xmlns:p14="http://schemas.microsoft.com/office/powerpoint/2010/main" val="338846645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Tính tổng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Tính trung bình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Tính giá trị nhỏ nhất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Tính giá trị lớn nhất</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45" y="232171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Hàm SUM dùng để:</a:t>
            </a:r>
          </a:p>
        </p:txBody>
      </p:sp>
    </p:spTree>
    <p:extLst>
      <p:ext uri="{BB962C8B-B14F-4D97-AF65-F5344CB8AC3E}">
        <p14:creationId xmlns:p14="http://schemas.microsoft.com/office/powerpoint/2010/main" val="37382419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AVERAGE(A1,B1)</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=(AVERAGE(A1,B1,-2)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=AVERAGE(A1,B1,-2))</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=AVERAGE(A1,B1,-2)</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6784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Cách nhập hàm nào sau đây là đúng?</a:t>
            </a:r>
          </a:p>
        </p:txBody>
      </p:sp>
    </p:spTree>
    <p:extLst>
      <p:ext uri="{BB962C8B-B14F-4D97-AF65-F5344CB8AC3E}">
        <p14:creationId xmlns:p14="http://schemas.microsoft.com/office/powerpoint/2010/main" val="89938462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Địa chỉ ô</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Địa chỉ vùng dữ liệu</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6784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Các tham số của hàm có thể là?</a:t>
            </a:r>
          </a:p>
        </p:txBody>
      </p:sp>
    </p:spTree>
    <p:extLst>
      <p:ext uri="{BB962C8B-B14F-4D97-AF65-F5344CB8AC3E}">
        <p14:creationId xmlns:p14="http://schemas.microsoft.com/office/powerpoint/2010/main" val="42348143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00201"/>
            <a:ext cx="12192000" cy="5257800"/>
          </a:xfrm>
          <a:prstGeom prst="rect">
            <a:avLst/>
          </a:prstGeom>
        </p:spPr>
      </p:pic>
      <p:sp>
        <p:nvSpPr>
          <p:cNvPr id="3" name="Rectangular Callout 2"/>
          <p:cNvSpPr/>
          <p:nvPr/>
        </p:nvSpPr>
        <p:spPr>
          <a:xfrm>
            <a:off x="7162800" y="0"/>
            <a:ext cx="4953000" cy="1066800"/>
          </a:xfrm>
          <a:prstGeom prst="wedgeRectCallout">
            <a:avLst>
              <a:gd name="adj1" fmla="val -64626"/>
              <a:gd name="adj2" fmla="val 1172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7030A0"/>
                </a:solidFill>
              </a:rPr>
              <a:t>=B4+C4+D4</a:t>
            </a:r>
            <a:endParaRPr lang="en-US" sz="4800" b="1" dirty="0">
              <a:solidFill>
                <a:srgbClr val="7030A0"/>
              </a:solidFill>
            </a:endParaRPr>
          </a:p>
        </p:txBody>
      </p:sp>
      <p:cxnSp>
        <p:nvCxnSpPr>
          <p:cNvPr id="4" name="Straight Arrow Connector 3"/>
          <p:cNvCxnSpPr/>
          <p:nvPr/>
        </p:nvCxnSpPr>
        <p:spPr>
          <a:xfrm flipH="1" flipV="1">
            <a:off x="9829800" y="1066800"/>
            <a:ext cx="190500" cy="3962400"/>
          </a:xfrm>
          <a:prstGeom prst="straightConnector1">
            <a:avLst/>
          </a:prstGeom>
          <a:ln w="762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5" name="Oval 4"/>
          <p:cNvSpPr/>
          <p:nvPr/>
        </p:nvSpPr>
        <p:spPr>
          <a:xfrm>
            <a:off x="4800600" y="1447800"/>
            <a:ext cx="16002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41741781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6"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C3+C4+C5+C6+C7+C8+C9</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=SUM(C3+…+C9)</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=SUM(C3,…,C9)</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=SUM(C3:C9)</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6784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Phương án nào sau đây đúng để nhập hàm tính tổng số sản phẩm ở ô C10?</a:t>
            </a:r>
          </a:p>
        </p:txBody>
      </p:sp>
    </p:spTree>
    <p:extLst>
      <p:ext uri="{BB962C8B-B14F-4D97-AF65-F5344CB8AC3E}">
        <p14:creationId xmlns:p14="http://schemas.microsoft.com/office/powerpoint/2010/main" val="29344940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Tính tổng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Đếm các dữ liệu là số</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Tìm số lớn nhất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Tính trung bình cộng</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6784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Đáp án nào mô tả đúng nội dung của hàm AVERAGE?</a:t>
            </a:r>
          </a:p>
        </p:txBody>
      </p:sp>
    </p:spTree>
    <p:extLst>
      <p:ext uri="{BB962C8B-B14F-4D97-AF65-F5344CB8AC3E}">
        <p14:creationId xmlns:p14="http://schemas.microsoft.com/office/powerpoint/2010/main" val="10637274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=&lt;Tên hàm&gt;&lt;các tham số&gt;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=&lt;Các tham số&gt;&lt;tên hàm&gt;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=&lt;Tên hàm&gt;(&lt;các tham số&gt;)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=&lt;Các tham số&gt;(&lt;tên hàm &gt;)</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Cú pháp đúng khi nhập hàm là?</a:t>
            </a:r>
          </a:p>
        </p:txBody>
      </p:sp>
    </p:spTree>
    <p:extLst>
      <p:ext uri="{BB962C8B-B14F-4D97-AF65-F5344CB8AC3E}">
        <p14:creationId xmlns:p14="http://schemas.microsoft.com/office/powerpoint/2010/main" val="70629327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74" y="326634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Để tiêu đề của bảng ở được căn giữa</a:t>
            </a:r>
            <a:r>
              <a:rPr lang="en-US" sz="3200" b="1">
                <a:solidFill>
                  <a:srgbClr val="FF0000"/>
                </a:solidFill>
                <a:latin typeface="Times New Roman" panose="02020603050405020304" pitchFamily="18" charset="0"/>
                <a:cs typeface="Times New Roman" panose="02020603050405020304" pitchFamily="18" charset="0"/>
              </a:rPr>
              <a:t> các ô</a:t>
            </a:r>
            <a:r>
              <a:rPr lang="vi-VN" sz="3200" b="1">
                <a:solidFill>
                  <a:srgbClr val="FF0000"/>
                </a:solidFill>
                <a:latin typeface="Times New Roman" panose="02020603050405020304" pitchFamily="18" charset="0"/>
                <a:cs typeface="Times New Roman" panose="02020603050405020304" pitchFamily="18" charset="0"/>
              </a:rPr>
              <a:t>, em chọn các ô cần căn rồi chọn lệnh nào sau đây?</a:t>
            </a:r>
          </a:p>
        </p:txBody>
      </p:sp>
      <p:pic>
        <p:nvPicPr>
          <p:cNvPr id="8" name="Picture 7" descr="cau-9-5-trang-32-sbt-tin-hoc-lop-7-ket-noi">
            <a:extLst>
              <a:ext uri="{FF2B5EF4-FFF2-40B4-BE49-F238E27FC236}">
                <a16:creationId xmlns:a16="http://schemas.microsoft.com/office/drawing/2014/main" id="{C79B31DA-52BA-E5A1-6BCE-5FEE851BB5A1}"/>
              </a:ext>
            </a:extLst>
          </p:cNvPr>
          <p:cNvPicPr>
            <a:picLocks noChangeAspect="1"/>
          </p:cNvPicPr>
          <p:nvPr/>
        </p:nvPicPr>
        <p:blipFill rotWithShape="1">
          <a:blip r:embed="rId5"/>
          <a:srcRect l="3912" t="3068" r="65116" b="55655"/>
          <a:stretch/>
        </p:blipFill>
        <p:spPr>
          <a:xfrm>
            <a:off x="2074202" y="2186019"/>
            <a:ext cx="4402798" cy="1039275"/>
          </a:xfrm>
          <a:prstGeom prst="rect">
            <a:avLst/>
          </a:prstGeom>
          <a:noFill/>
          <a:ln>
            <a:noFill/>
          </a:ln>
        </p:spPr>
      </p:pic>
      <p:pic>
        <p:nvPicPr>
          <p:cNvPr id="10" name="Picture 9" descr="cau-9-5-trang-32-sbt-tin-hoc-lop-7-ket-noi">
            <a:extLst>
              <a:ext uri="{FF2B5EF4-FFF2-40B4-BE49-F238E27FC236}">
                <a16:creationId xmlns:a16="http://schemas.microsoft.com/office/drawing/2014/main" id="{D73B8CF3-0D78-0A80-411B-EF53A20610B0}"/>
              </a:ext>
            </a:extLst>
          </p:cNvPr>
          <p:cNvPicPr>
            <a:picLocks noChangeAspect="1"/>
          </p:cNvPicPr>
          <p:nvPr/>
        </p:nvPicPr>
        <p:blipFill rotWithShape="1">
          <a:blip r:embed="rId5"/>
          <a:srcRect l="67846" b="47287"/>
          <a:stretch/>
        </p:blipFill>
        <p:spPr>
          <a:xfrm>
            <a:off x="2074202" y="3319838"/>
            <a:ext cx="4402798" cy="1030548"/>
          </a:xfrm>
          <a:prstGeom prst="rect">
            <a:avLst/>
          </a:prstGeom>
          <a:noFill/>
          <a:ln>
            <a:noFill/>
          </a:ln>
        </p:spPr>
      </p:pic>
      <p:pic>
        <p:nvPicPr>
          <p:cNvPr id="11" name="Picture 10" descr="cau-9-5-trang-32-sbt-tin-hoc-lop-7-ket-noi">
            <a:extLst>
              <a:ext uri="{FF2B5EF4-FFF2-40B4-BE49-F238E27FC236}">
                <a16:creationId xmlns:a16="http://schemas.microsoft.com/office/drawing/2014/main" id="{D3190105-7A83-4D96-45A1-5DA5D398CC54}"/>
              </a:ext>
            </a:extLst>
          </p:cNvPr>
          <p:cNvPicPr>
            <a:picLocks noChangeAspect="1"/>
          </p:cNvPicPr>
          <p:nvPr/>
        </p:nvPicPr>
        <p:blipFill rotWithShape="1">
          <a:blip r:embed="rId5"/>
          <a:srcRect l="5267" t="47287" r="57033"/>
          <a:stretch/>
        </p:blipFill>
        <p:spPr>
          <a:xfrm>
            <a:off x="2074202" y="4473584"/>
            <a:ext cx="4402798" cy="936616"/>
          </a:xfrm>
          <a:prstGeom prst="rect">
            <a:avLst/>
          </a:prstGeom>
          <a:noFill/>
          <a:ln>
            <a:noFill/>
          </a:ln>
        </p:spPr>
      </p:pic>
      <p:pic>
        <p:nvPicPr>
          <p:cNvPr id="12" name="Picture 11" descr="cau-9-5-trang-32-sbt-tin-hoc-lop-7-ket-noi">
            <a:extLst>
              <a:ext uri="{FF2B5EF4-FFF2-40B4-BE49-F238E27FC236}">
                <a16:creationId xmlns:a16="http://schemas.microsoft.com/office/drawing/2014/main" id="{52DF328A-F7B4-CAF8-BB09-7AAC3C24F53B}"/>
              </a:ext>
            </a:extLst>
          </p:cNvPr>
          <p:cNvPicPr>
            <a:picLocks noChangeAspect="1"/>
          </p:cNvPicPr>
          <p:nvPr/>
        </p:nvPicPr>
        <p:blipFill rotWithShape="1">
          <a:blip r:embed="rId5"/>
          <a:srcRect l="67185" t="50000"/>
          <a:stretch/>
        </p:blipFill>
        <p:spPr>
          <a:xfrm>
            <a:off x="2074202" y="5638799"/>
            <a:ext cx="4402798" cy="1037613"/>
          </a:xfrm>
          <a:prstGeom prst="rect">
            <a:avLst/>
          </a:prstGeom>
          <a:noFill/>
          <a:ln>
            <a:noFill/>
          </a:ln>
        </p:spPr>
      </p:pic>
    </p:spTree>
    <p:extLst>
      <p:ext uri="{BB962C8B-B14F-4D97-AF65-F5344CB8AC3E}">
        <p14:creationId xmlns:p14="http://schemas.microsoft.com/office/powerpoint/2010/main" val="154376397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74" y="3266341"/>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Để tô màu cho ô tính, em chọn nút lệnh nào sau đây trong thẻ Home?</a:t>
            </a:r>
          </a:p>
        </p:txBody>
      </p:sp>
      <p:pic>
        <p:nvPicPr>
          <p:cNvPr id="3" name="Picture 2" descr="cau-10-5-trang-38-sbt-tin-hoc-lop-7-ket-noi">
            <a:extLst>
              <a:ext uri="{FF2B5EF4-FFF2-40B4-BE49-F238E27FC236}">
                <a16:creationId xmlns:a16="http://schemas.microsoft.com/office/drawing/2014/main" id="{924949B0-BC09-8A9F-12E8-B06CCB990491}"/>
              </a:ext>
            </a:extLst>
          </p:cNvPr>
          <p:cNvPicPr>
            <a:picLocks noChangeAspect="1"/>
          </p:cNvPicPr>
          <p:nvPr/>
        </p:nvPicPr>
        <p:blipFill rotWithShape="1">
          <a:blip r:embed="rId5"/>
          <a:srcRect l="4000" r="56005" b="71592"/>
          <a:stretch/>
        </p:blipFill>
        <p:spPr>
          <a:xfrm>
            <a:off x="2171064" y="2209800"/>
            <a:ext cx="6992980" cy="946324"/>
          </a:xfrm>
          <a:prstGeom prst="rect">
            <a:avLst/>
          </a:prstGeom>
          <a:noFill/>
          <a:ln>
            <a:noFill/>
          </a:ln>
        </p:spPr>
      </p:pic>
      <p:pic>
        <p:nvPicPr>
          <p:cNvPr id="4" name="Picture 3" descr="cau-10-5-trang-38-sbt-tin-hoc-lop-7-ket-noi">
            <a:extLst>
              <a:ext uri="{FF2B5EF4-FFF2-40B4-BE49-F238E27FC236}">
                <a16:creationId xmlns:a16="http://schemas.microsoft.com/office/drawing/2014/main" id="{D17CB3CD-2A00-5713-5347-F820F875333D}"/>
              </a:ext>
            </a:extLst>
          </p:cNvPr>
          <p:cNvPicPr>
            <a:picLocks noChangeAspect="1"/>
          </p:cNvPicPr>
          <p:nvPr/>
        </p:nvPicPr>
        <p:blipFill rotWithShape="1">
          <a:blip r:embed="rId5"/>
          <a:srcRect l="56666" b="72264"/>
          <a:stretch/>
        </p:blipFill>
        <p:spPr>
          <a:xfrm>
            <a:off x="2171064" y="3376662"/>
            <a:ext cx="6992980" cy="966738"/>
          </a:xfrm>
          <a:prstGeom prst="rect">
            <a:avLst/>
          </a:prstGeom>
          <a:noFill/>
          <a:ln>
            <a:noFill/>
          </a:ln>
        </p:spPr>
      </p:pic>
      <p:pic>
        <p:nvPicPr>
          <p:cNvPr id="5" name="Picture 4" descr="cau-10-5-trang-38-sbt-tin-hoc-lop-7-ket-noi">
            <a:extLst>
              <a:ext uri="{FF2B5EF4-FFF2-40B4-BE49-F238E27FC236}">
                <a16:creationId xmlns:a16="http://schemas.microsoft.com/office/drawing/2014/main" id="{074482FC-30A0-B67F-917F-24C8DB938A7C}"/>
              </a:ext>
            </a:extLst>
          </p:cNvPr>
          <p:cNvPicPr>
            <a:picLocks noChangeAspect="1"/>
          </p:cNvPicPr>
          <p:nvPr/>
        </p:nvPicPr>
        <p:blipFill rotWithShape="1">
          <a:blip r:embed="rId5"/>
          <a:srcRect l="4172" t="62917" r="49167"/>
          <a:stretch/>
        </p:blipFill>
        <p:spPr>
          <a:xfrm>
            <a:off x="2171064" y="4432458"/>
            <a:ext cx="6992980" cy="1053942"/>
          </a:xfrm>
          <a:prstGeom prst="rect">
            <a:avLst/>
          </a:prstGeom>
          <a:noFill/>
          <a:ln>
            <a:noFill/>
          </a:ln>
        </p:spPr>
      </p:pic>
      <p:pic>
        <p:nvPicPr>
          <p:cNvPr id="6" name="Picture 5" descr="cau-10-5-trang-38-sbt-tin-hoc-lop-7-ket-noi">
            <a:extLst>
              <a:ext uri="{FF2B5EF4-FFF2-40B4-BE49-F238E27FC236}">
                <a16:creationId xmlns:a16="http://schemas.microsoft.com/office/drawing/2014/main" id="{64DD6F5C-EC57-6FFF-AD57-CA3DF8807BD5}"/>
              </a:ext>
            </a:extLst>
          </p:cNvPr>
          <p:cNvPicPr>
            <a:picLocks noChangeAspect="1"/>
          </p:cNvPicPr>
          <p:nvPr/>
        </p:nvPicPr>
        <p:blipFill rotWithShape="1">
          <a:blip r:embed="rId5"/>
          <a:srcRect l="57327" t="28866"/>
          <a:stretch/>
        </p:blipFill>
        <p:spPr>
          <a:xfrm>
            <a:off x="2171064" y="5638800"/>
            <a:ext cx="4839336" cy="914400"/>
          </a:xfrm>
          <a:prstGeom prst="rect">
            <a:avLst/>
          </a:prstGeom>
          <a:noFill/>
          <a:ln>
            <a:noFill/>
          </a:ln>
        </p:spPr>
      </p:pic>
    </p:spTree>
    <p:extLst>
      <p:ext uri="{BB962C8B-B14F-4D97-AF65-F5344CB8AC3E}">
        <p14:creationId xmlns:p14="http://schemas.microsoft.com/office/powerpoint/2010/main" val="42428269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96</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89</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45</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thực hiện được.</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3200" b="1">
                <a:solidFill>
                  <a:srgbClr val="FF0000"/>
                </a:solidFill>
                <a:latin typeface="Times New Roman" panose="02020603050405020304" pitchFamily="18" charset="0"/>
                <a:cs typeface="Times New Roman" panose="02020603050405020304" pitchFamily="18" charset="0"/>
              </a:rPr>
              <a:t>Kết quả của hàm sau: =SUM(A1, average(A2,A3)), trong đó: A1= 5; A2=30; A3=50</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2734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8</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5</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6</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a:t>
            </a:r>
            <a:endParaRPr lang="pt-BR"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64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57897" y="635661"/>
            <a:ext cx="9683902"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3200" b="1">
                <a:solidFill>
                  <a:srgbClr val="FF0000"/>
                </a:solidFill>
                <a:latin typeface="Times New Roman" panose="02020603050405020304" pitchFamily="18" charset="0"/>
                <a:cs typeface="Times New Roman" panose="02020603050405020304" pitchFamily="18" charset="0"/>
              </a:rPr>
              <a:t>Cho biết kết quả của hàm =Average(-10, sum(2, 8, 10), 4, 6)?</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3127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 SUM(5,A3,B1)</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=sum(5,A3,B1)</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   (5,A3,B1)</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=SuM(5,A1:B3)</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07652"/>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3200" b="1" dirty="0">
                <a:solidFill>
                  <a:srgbClr val="FF0000"/>
                </a:solidFill>
                <a:latin typeface="Times New Roman" panose="02020603050405020304" pitchFamily="18" charset="0"/>
                <a:cs typeface="Times New Roman" panose="02020603050405020304" pitchFamily="18" charset="0"/>
              </a:rPr>
              <a:t>Cách nhập hàm nào sau đây không đúng?</a:t>
            </a:r>
          </a:p>
        </p:txBody>
      </p:sp>
    </p:spTree>
    <p:extLst>
      <p:ext uri="{BB962C8B-B14F-4D97-AF65-F5344CB8AC3E}">
        <p14:creationId xmlns:p14="http://schemas.microsoft.com/office/powerpoint/2010/main" val="324898428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=average(A1,A3,B2)</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=average(SUM(A1:B3))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=average(-5,8,10)</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=average(A1,8,A3)</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1071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9384"/>
            <a:ext cx="9683902" cy="105560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2800" b="1">
                <a:solidFill>
                  <a:srgbClr val="FF0000"/>
                </a:solidFill>
                <a:latin typeface="Times New Roman" panose="02020603050405020304" pitchFamily="18" charset="0"/>
                <a:cs typeface="Times New Roman" panose="02020603050405020304" pitchFamily="18" charset="0"/>
              </a:rPr>
              <a:t>Cho bảng tính như hình. Công thức nào cho kết quả sai khi tính trung bình cộng của tất cả các giá trị trong khối A1:B3 </a:t>
            </a:r>
          </a:p>
        </p:txBody>
      </p:sp>
      <p:pic>
        <p:nvPicPr>
          <p:cNvPr id="8" name="Picture 4">
            <a:extLst>
              <a:ext uri="{FF2B5EF4-FFF2-40B4-BE49-F238E27FC236}">
                <a16:creationId xmlns:a16="http://schemas.microsoft.com/office/drawing/2014/main" id="{98CC5471-C176-F04F-33ED-57FFA76235A2}"/>
              </a:ext>
              <a:ext uri="{C183D7F6-B498-43B3-948B-1728B52AA6E4}">
                <adec:decorative xmlns:adec="http://schemas.microsoft.com/office/drawing/2017/decorative" xmlns="" val="1"/>
              </a:ext>
            </a:extLst>
          </p:cNvPr>
          <p:cNvPicPr>
            <a:picLocks noChangeAspect="1" noChangeArrowheads="1"/>
          </p:cNvPicPr>
          <p:nvPr/>
        </p:nvPicPr>
        <p:blipFill rotWithShape="1">
          <a:blip r:embed="rId5">
            <a:lum bright="-4000"/>
            <a:extLst>
              <a:ext uri="{28A0092B-C50C-407E-A947-70E740481C1C}">
                <a14:useLocalDpi xmlns:a14="http://schemas.microsoft.com/office/drawing/2010/main" val="0"/>
              </a:ext>
            </a:extLst>
          </a:blip>
          <a:srcRect r="36363"/>
          <a:stretch/>
        </p:blipFill>
        <p:spPr bwMode="auto">
          <a:xfrm>
            <a:off x="6386362" y="1934469"/>
            <a:ext cx="5562600" cy="317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02328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=COUNT(11,13,15,17,19)</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=MIN(-3,5.5,1)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=AVERAGE(2,3,5,8)</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=SUM(2.1,0.5,3,5)</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1071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75618" y="990600"/>
            <a:ext cx="9683902" cy="57888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2800" b="1">
                <a:solidFill>
                  <a:srgbClr val="FF0000"/>
                </a:solidFill>
                <a:latin typeface="Times New Roman" panose="02020603050405020304" pitchFamily="18" charset="0"/>
                <a:cs typeface="Times New Roman" panose="02020603050405020304" pitchFamily="18" charset="0"/>
              </a:rPr>
              <a:t>Để tìm giá trị nhỏ nhất ta dùng công thức nào sau đây:</a:t>
            </a:r>
          </a:p>
        </p:txBody>
      </p:sp>
    </p:spTree>
    <p:extLst>
      <p:ext uri="{BB962C8B-B14F-4D97-AF65-F5344CB8AC3E}">
        <p14:creationId xmlns:p14="http://schemas.microsoft.com/office/powerpoint/2010/main" val="201126681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200400" y="2438400"/>
            <a:ext cx="5410200" cy="692468"/>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 Hàm trong bảng tính.</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4876800" y="3727133"/>
            <a:ext cx="2819400" cy="2586899"/>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24367647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5</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10.6</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4.5</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9384"/>
            <a:ext cx="9683902" cy="105560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2800" b="1">
                <a:solidFill>
                  <a:srgbClr val="FF0000"/>
                </a:solidFill>
                <a:latin typeface="Times New Roman" panose="02020603050405020304" pitchFamily="18" charset="0"/>
                <a:cs typeface="Times New Roman" panose="02020603050405020304" pitchFamily="18" charset="0"/>
              </a:rPr>
              <a:t>Cho công thức =COUNT(11,13,15,17,19). Kết quả của công thức này là bao nhiêu?</a:t>
            </a:r>
          </a:p>
        </p:txBody>
      </p:sp>
    </p:spTree>
    <p:extLst>
      <p:ext uri="{BB962C8B-B14F-4D97-AF65-F5344CB8AC3E}">
        <p14:creationId xmlns:p14="http://schemas.microsoft.com/office/powerpoint/2010/main" val="10918859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5</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-3</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10.6</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4.5</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9338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9384"/>
            <a:ext cx="9683902" cy="105560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2800" b="1">
                <a:solidFill>
                  <a:srgbClr val="FF0000"/>
                </a:solidFill>
                <a:latin typeface="Times New Roman" panose="02020603050405020304" pitchFamily="18" charset="0"/>
                <a:cs typeface="Times New Roman" panose="02020603050405020304" pitchFamily="18" charset="0"/>
              </a:rPr>
              <a:t>Cho công thức =AVERAGE(2,3,5,8). Kết quả của công thức này là bao nhiêu?</a:t>
            </a:r>
          </a:p>
        </p:txBody>
      </p:sp>
    </p:spTree>
    <p:extLst>
      <p:ext uri="{BB962C8B-B14F-4D97-AF65-F5344CB8AC3E}">
        <p14:creationId xmlns:p14="http://schemas.microsoft.com/office/powerpoint/2010/main" val="86847491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=SUM(K1:H 1)</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 (45+24)</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=SUM(1.5 A1:A5)</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=SUM B1:B3</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1027747"/>
            <a:ext cx="9683902" cy="578882"/>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2800" b="1">
                <a:solidFill>
                  <a:srgbClr val="FF0000"/>
                </a:solidFill>
                <a:latin typeface="Times New Roman" panose="02020603050405020304" pitchFamily="18" charset="0"/>
                <a:cs typeface="Times New Roman" panose="02020603050405020304" pitchFamily="18" charset="0"/>
              </a:rPr>
              <a:t>Công thức sau đây không báo lỗi sai?</a:t>
            </a:r>
          </a:p>
        </p:txBody>
      </p:sp>
    </p:spTree>
    <p:extLst>
      <p:ext uri="{BB962C8B-B14F-4D97-AF65-F5344CB8AC3E}">
        <p14:creationId xmlns:p14="http://schemas.microsoft.com/office/powerpoint/2010/main" val="207971389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AVERAGE</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COUNT</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fr-FR" sz="3200">
                <a:solidFill>
                  <a:schemeClr val="tx1"/>
                </a:solidFill>
                <a:latin typeface="Times New Roman" panose="02020603050405020304" pitchFamily="18" charset="0"/>
                <a:cs typeface="Times New Roman" panose="02020603050405020304" pitchFamily="18" charset="0"/>
              </a:rPr>
              <a:t>SUM</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ADD</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89384"/>
            <a:ext cx="9683902" cy="105560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2800" b="1">
                <a:solidFill>
                  <a:srgbClr val="FF0000"/>
                </a:solidFill>
                <a:latin typeface="Times New Roman" panose="02020603050405020304" pitchFamily="18" charset="0"/>
                <a:cs typeface="Times New Roman" panose="02020603050405020304" pitchFamily="18" charset="0"/>
              </a:rPr>
              <a:t>Để tính tổng sản phẩm làm được trong 7 ngày em dùng hàm nào sau đây?</a:t>
            </a:r>
          </a:p>
        </p:txBody>
      </p:sp>
    </p:spTree>
    <p:extLst>
      <p:ext uri="{BB962C8B-B14F-4D97-AF65-F5344CB8AC3E}">
        <p14:creationId xmlns:p14="http://schemas.microsoft.com/office/powerpoint/2010/main" val="350557866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3B9653-F27D-D500-547B-5F621DC5529A}"/>
              </a:ext>
            </a:extLst>
          </p:cNvPr>
          <p:cNvGraphicFramePr>
            <a:graphicFrameLocks noGrp="1"/>
          </p:cNvGraphicFramePr>
          <p:nvPr>
            <p:extLst>
              <p:ext uri="{D42A27DB-BD31-4B8C-83A1-F6EECF244321}">
                <p14:modId xmlns:p14="http://schemas.microsoft.com/office/powerpoint/2010/main" val="2475241886"/>
              </p:ext>
            </p:extLst>
          </p:nvPr>
        </p:nvGraphicFramePr>
        <p:xfrm>
          <a:off x="228600" y="1767840"/>
          <a:ext cx="11582400" cy="4541520"/>
        </p:xfrm>
        <a:graphic>
          <a:graphicData uri="http://schemas.openxmlformats.org/drawingml/2006/table">
            <a:tbl>
              <a:tblPr firstRow="1" bandRow="1">
                <a:tableStyleId>{F5AB1C69-6EDB-4FF4-983F-18BD219EF322}</a:tableStyleId>
              </a:tblPr>
              <a:tblGrid>
                <a:gridCol w="3649249">
                  <a:extLst>
                    <a:ext uri="{9D8B030D-6E8A-4147-A177-3AD203B41FA5}">
                      <a16:colId xmlns:a16="http://schemas.microsoft.com/office/drawing/2014/main" val="1371570382"/>
                    </a:ext>
                  </a:extLst>
                </a:gridCol>
                <a:gridCol w="6663847">
                  <a:extLst>
                    <a:ext uri="{9D8B030D-6E8A-4147-A177-3AD203B41FA5}">
                      <a16:colId xmlns:a16="http://schemas.microsoft.com/office/drawing/2014/main" val="2718497834"/>
                    </a:ext>
                  </a:extLst>
                </a:gridCol>
                <a:gridCol w="1269304">
                  <a:extLst>
                    <a:ext uri="{9D8B030D-6E8A-4147-A177-3AD203B41FA5}">
                      <a16:colId xmlns:a16="http://schemas.microsoft.com/office/drawing/2014/main" val="3628246135"/>
                    </a:ext>
                  </a:extLst>
                </a:gridCol>
              </a:tblGrid>
              <a:tr h="370840">
                <a:tc gridSpan="3">
                  <a:txBody>
                    <a:bodyPr/>
                    <a:lstStyle/>
                    <a:p>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mỗi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mục</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cột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cột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mô</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r>
                        <a:rPr lang="en-US" sz="3200" b="1" dirty="0">
                          <a:solidFill>
                            <a:srgbClr val="FF0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152824"/>
                  </a:ext>
                </a:extLst>
              </a:tr>
              <a:tr h="370840">
                <a:tc>
                  <a:txBody>
                    <a:bodyPr/>
                    <a:lstStyle/>
                    <a:p>
                      <a:pPr algn="ctr"/>
                      <a:r>
                        <a:rPr lang="en-US" sz="3200" b="1">
                          <a:solidFill>
                            <a:srgbClr val="FF0000"/>
                          </a:solidFill>
                          <a:latin typeface="Times New Roman" panose="02020603050405020304" pitchFamily="18" charset="0"/>
                          <a:cs typeface="Times New Roman" panose="02020603050405020304" pitchFamily="18" charset="0"/>
                        </a:rPr>
                        <a:t>Hàm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Mô</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tả</a:t>
                      </a:r>
                      <a:endParaRPr lang="en-US" sz="32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Nối</a:t>
                      </a:r>
                      <a:endParaRPr lang="en-US" sz="32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6194920"/>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1) 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a) Để tính tổng số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1 -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5603672"/>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2) MAX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b) Đếm các ô có dữ liệu là số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2 -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835235"/>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3)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c) Tìm số lớn nhất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solidFill>
                            <a:schemeClr val="tx1"/>
                          </a:solidFill>
                          <a:latin typeface="Times New Roman" panose="02020603050405020304" pitchFamily="18" charset="0"/>
                          <a:cs typeface="Times New Roman" panose="02020603050405020304" pitchFamily="18" charset="0"/>
                        </a:rPr>
                        <a:t>3 -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1261100"/>
                  </a:ext>
                </a:extLst>
              </a:tr>
              <a:tr h="370840">
                <a:tc>
                  <a:txBody>
                    <a:bodyPr/>
                    <a:lstStyle/>
                    <a:p>
                      <a:r>
                        <a:rPr lang="en-US" sz="3200">
                          <a:solidFill>
                            <a:schemeClr val="tx1"/>
                          </a:solidFill>
                          <a:latin typeface="Times New Roman" panose="02020603050405020304" pitchFamily="18" charset="0"/>
                          <a:cs typeface="Times New Roman" panose="02020603050405020304" pitchFamily="18" charset="0"/>
                        </a:rPr>
                        <a:t>4) SUM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d) Tìm giá trị trung bình cộng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4 -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8465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tx1"/>
                          </a:solidFill>
                          <a:latin typeface="Times New Roman" panose="02020603050405020304" pitchFamily="18" charset="0"/>
                          <a:cs typeface="Times New Roman" panose="02020603050405020304" pitchFamily="18" charset="0"/>
                        </a:rPr>
                        <a:t>5) 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solidFill>
                            <a:schemeClr val="tx1"/>
                          </a:solidFill>
                          <a:latin typeface="Times New Roman" panose="02020603050405020304" pitchFamily="18" charset="0"/>
                          <a:cs typeface="Times New Roman" panose="02020603050405020304" pitchFamily="18" charset="0"/>
                        </a:rPr>
                        <a:t>e) Tìm số nhỏ nhất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solidFill>
                            <a:schemeClr val="tx1"/>
                          </a:solidFill>
                          <a:latin typeface="Times New Roman" panose="02020603050405020304" pitchFamily="18" charset="0"/>
                          <a:cs typeface="Times New Roman" panose="02020603050405020304" pitchFamily="18" charset="0"/>
                        </a:rPr>
                        <a:t>5 -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309348"/>
                  </a:ext>
                </a:extLst>
              </a:tr>
            </a:tbl>
          </a:graphicData>
        </a:graphic>
      </p:graphicFrame>
      <p:sp>
        <p:nvSpPr>
          <p:cNvPr id="3" name="Rectangle 2">
            <a:extLst>
              <a:ext uri="{FF2B5EF4-FFF2-40B4-BE49-F238E27FC236}">
                <a16:creationId xmlns:a16="http://schemas.microsoft.com/office/drawing/2014/main" id="{B1FBFC53-7BEF-49FE-58A6-801279C33182}"/>
              </a:ext>
            </a:extLst>
          </p:cNvPr>
          <p:cNvSpPr/>
          <p:nvPr/>
        </p:nvSpPr>
        <p:spPr>
          <a:xfrm>
            <a:off x="11110137" y="3453600"/>
            <a:ext cx="571500"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13489DF4-C933-15B1-2D61-C69162A41F38}"/>
              </a:ext>
            </a:extLst>
          </p:cNvPr>
          <p:cNvSpPr/>
          <p:nvPr/>
        </p:nvSpPr>
        <p:spPr>
          <a:xfrm>
            <a:off x="11122542" y="4045620"/>
            <a:ext cx="571500"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62A2E07D-095A-29DF-E514-8AA4B2ADE617}"/>
              </a:ext>
            </a:extLst>
          </p:cNvPr>
          <p:cNvSpPr/>
          <p:nvPr/>
        </p:nvSpPr>
        <p:spPr>
          <a:xfrm>
            <a:off x="11110137" y="4637640"/>
            <a:ext cx="571500"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FA10D340-DE90-B4ED-FD0A-B574185AD764}"/>
              </a:ext>
            </a:extLst>
          </p:cNvPr>
          <p:cNvSpPr/>
          <p:nvPr/>
        </p:nvSpPr>
        <p:spPr>
          <a:xfrm>
            <a:off x="11049000" y="5247240"/>
            <a:ext cx="571500"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5FF99C97-0A47-0C30-5683-48A4899EC474}"/>
              </a:ext>
            </a:extLst>
          </p:cNvPr>
          <p:cNvSpPr/>
          <p:nvPr/>
        </p:nvSpPr>
        <p:spPr>
          <a:xfrm>
            <a:off x="11087100" y="5856840"/>
            <a:ext cx="571500" cy="452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845584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947B0-D9D3-8E6E-CC04-B5C68C9579EF}"/>
              </a:ext>
            </a:extLst>
          </p:cNvPr>
          <p:cNvSpPr txBox="1">
            <a:spLocks noChangeArrowheads="1"/>
          </p:cNvSpPr>
          <p:nvPr/>
        </p:nvSpPr>
        <p:spPr bwMode="auto">
          <a:xfrm>
            <a:off x="457200" y="2170754"/>
            <a:ext cx="11201399" cy="20424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spcAft>
                <a:spcPts val="0"/>
              </a:spcAft>
            </a:pPr>
            <a:r>
              <a:rPr lang="vi-VN"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Các công thức sau đây có cho kết quả giống nhau hay không?</a:t>
            </a:r>
            <a:endPar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defTabSz="342900">
              <a:spcAft>
                <a:spcPts val="0"/>
              </a:spcAft>
            </a:pPr>
            <a:r>
              <a:rPr lang="pt-BR"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 =SUM(C3:K3)</a:t>
            </a:r>
          </a:p>
          <a:p>
            <a:pPr algn="just" defTabSz="342900">
              <a:spcAft>
                <a:spcPts val="0"/>
              </a:spcAft>
            </a:pPr>
            <a:r>
              <a:rPr lang="pt-BR"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 =C3 + SUM (D3:J3) + K3</a:t>
            </a:r>
          </a:p>
          <a:p>
            <a:pPr algn="just" defTabSz="342900">
              <a:spcAft>
                <a:spcPts val="0"/>
              </a:spcAft>
            </a:pPr>
            <a:r>
              <a:rPr lang="pt-BR"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 =SUM(C3:G3) + SUM (H3:K3)</a:t>
            </a:r>
          </a:p>
        </p:txBody>
      </p:sp>
      <p:pic>
        <p:nvPicPr>
          <p:cNvPr id="4" name="Picture 3">
            <a:extLst>
              <a:ext uri="{FF2B5EF4-FFF2-40B4-BE49-F238E27FC236}">
                <a16:creationId xmlns:a16="http://schemas.microsoft.com/office/drawing/2014/main" id="{85306D04-BAF3-1DCC-6B71-B619F9D8821C}"/>
              </a:ext>
            </a:extLst>
          </p:cNvPr>
          <p:cNvPicPr>
            <a:picLocks noChangeAspect="1"/>
          </p:cNvPicPr>
          <p:nvPr/>
        </p:nvPicPr>
        <p:blipFill>
          <a:blip r:embed="rId3"/>
          <a:stretch>
            <a:fillRect/>
          </a:stretch>
        </p:blipFill>
        <p:spPr>
          <a:xfrm>
            <a:off x="457200" y="1371600"/>
            <a:ext cx="3127114" cy="762000"/>
          </a:xfrm>
          <a:prstGeom prst="rect">
            <a:avLst/>
          </a:prstGeom>
        </p:spPr>
      </p:pic>
    </p:spTree>
    <p:extLst>
      <p:ext uri="{BB962C8B-B14F-4D97-AF65-F5344CB8AC3E}">
        <p14:creationId xmlns:p14="http://schemas.microsoft.com/office/powerpoint/2010/main" val="297270176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609600" y="882884"/>
            <a:ext cx="10515600" cy="100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tIns="10800" rIns="18000" bIns="1080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err="1">
                <a:solidFill>
                  <a:srgbClr val="FF0000"/>
                </a:solidFill>
                <a:latin typeface="Times New Roman" panose="02020603050405020304" pitchFamily="18" charset="0"/>
                <a:cs typeface="Times New Roman" panose="02020603050405020304" pitchFamily="18" charset="0"/>
              </a:rPr>
              <a:t>Giả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sử</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trong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ô </a:t>
            </a:r>
            <a:r>
              <a:rPr lang="en-US" altLang="en-US" sz="3200" b="1" dirty="0">
                <a:solidFill>
                  <a:srgbClr val="00B050"/>
                </a:solidFill>
                <a:latin typeface="Times New Roman" panose="02020603050405020304" pitchFamily="18" charset="0"/>
                <a:cs typeface="Times New Roman" panose="02020603050405020304" pitchFamily="18" charset="0"/>
              </a:rPr>
              <a:t>A1, B1 </a:t>
            </a:r>
            <a:r>
              <a:rPr lang="en-US" altLang="en-US" sz="3200" b="1" dirty="0" err="1">
                <a:solidFill>
                  <a:srgbClr val="FF0000"/>
                </a:solidFill>
                <a:latin typeface="Times New Roman" panose="02020603050405020304" pitchFamily="18" charset="0"/>
                <a:cs typeface="Times New Roman" panose="02020603050405020304" pitchFamily="18" charset="0"/>
              </a:rPr>
              <a:t>lần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lượt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chứa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số</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00B050"/>
                </a:solidFill>
                <a:latin typeface="Times New Roman" panose="02020603050405020304" pitchFamily="18" charset="0"/>
                <a:cs typeface="Times New Roman" panose="02020603050405020304" pitchFamily="18" charset="0"/>
              </a:rPr>
              <a:t>-4, 3</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Em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hãy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biết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kết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quả</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của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thức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tính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sau</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graphicFrame>
        <p:nvGraphicFramePr>
          <p:cNvPr id="368650" name="Group 10"/>
          <p:cNvGraphicFramePr>
            <a:graphicFrameLocks noGrp="1"/>
          </p:cNvGraphicFramePr>
          <p:nvPr>
            <p:extLst>
              <p:ext uri="{D42A27DB-BD31-4B8C-83A1-F6EECF244321}">
                <p14:modId xmlns:p14="http://schemas.microsoft.com/office/powerpoint/2010/main" val="2796566028"/>
              </p:ext>
            </p:extLst>
          </p:nvPr>
        </p:nvGraphicFramePr>
        <p:xfrm>
          <a:off x="1752601" y="2438400"/>
          <a:ext cx="8610601" cy="4191000"/>
        </p:xfrm>
        <a:graphic>
          <a:graphicData uri="http://schemas.openxmlformats.org/drawingml/2006/table">
            <a:tbl>
              <a:tblPr/>
              <a:tblGrid>
                <a:gridCol w="1181847">
                  <a:extLst>
                    <a:ext uri="{9D8B030D-6E8A-4147-A177-3AD203B41FA5}">
                      <a16:colId xmlns:a16="http://schemas.microsoft.com/office/drawing/2014/main" val="20000"/>
                    </a:ext>
                  </a:extLst>
                </a:gridCol>
                <a:gridCol w="5722149">
                  <a:extLst>
                    <a:ext uri="{9D8B030D-6E8A-4147-A177-3AD203B41FA5}">
                      <a16:colId xmlns:a16="http://schemas.microsoft.com/office/drawing/2014/main" val="20001"/>
                    </a:ext>
                  </a:extLst>
                </a:gridCol>
                <a:gridCol w="1706605">
                  <a:extLst>
                    <a:ext uri="{9D8B030D-6E8A-4147-A177-3AD203B41FA5}">
                      <a16:colId xmlns:a16="http://schemas.microsoft.com/office/drawing/2014/main" val="20002"/>
                    </a:ext>
                  </a:extLst>
                </a:gridCol>
              </a:tblGrid>
              <a:tr h="698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Câu</a:t>
                      </a:r>
                      <a:endPar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Hàm</a:t>
                      </a:r>
                      <a:endPar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Kết quả</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98500">
                <a:tc>
                  <a:txBody>
                    <a:bodyPr/>
                    <a:lstStyle/>
                    <a:p>
                      <a:pPr marL="0" marR="0" lvl="0" indent="0" algn="ctr" defTabSz="914400" rtl="0" eaLnBrk="1" fontAlgn="base" latinLnBrk="0" hangingPunct="1">
                        <a:lnSpc>
                          <a:spcPct val="100000"/>
                        </a:lnSpc>
                        <a:spcBef>
                          <a:spcPct val="30000"/>
                        </a:spcBef>
                        <a:spcAft>
                          <a:spcPct val="40000"/>
                        </a:spcAft>
                        <a:buClrTx/>
                        <a:buSzTx/>
                        <a:buFontTx/>
                        <a:buNone/>
                        <a:tabLst/>
                      </a:pPr>
                      <a:r>
                        <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50000"/>
                        </a:spcAft>
                        <a:buClrTx/>
                        <a:buSzTx/>
                        <a:buFontTx/>
                        <a:buNone/>
                        <a:tabLst/>
                      </a:pP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SUM(A1, B1)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a:t>
                      </a:r>
                      <a:endParaRPr kumimoji="0" lang="vi-VN"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500">
                <a:tc>
                  <a:txBody>
                    <a:bodyPr/>
                    <a:lstStyle/>
                    <a:p>
                      <a:pPr marL="0" marR="0" lvl="0" indent="0" algn="ctr" defTabSz="914400" rtl="0" eaLnBrk="1" fontAlgn="base" latinLnBrk="0" hangingPunct="1">
                        <a:lnSpc>
                          <a:spcPct val="100000"/>
                        </a:lnSpc>
                        <a:spcBef>
                          <a:spcPct val="30000"/>
                        </a:spcBef>
                        <a:spcAft>
                          <a:spcPct val="40000"/>
                        </a:spcAft>
                        <a:buClrTx/>
                        <a:buSzTx/>
                        <a:buFontTx/>
                        <a:buNone/>
                        <a:tabLst/>
                      </a:pPr>
                      <a:r>
                        <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40000"/>
                        </a:spcAft>
                        <a:buClrTx/>
                        <a:buSzTx/>
                        <a:buFontTx/>
                        <a:buNone/>
                        <a:tabLst/>
                      </a:pPr>
                      <a:r>
                        <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SUM(A1,B1,B1)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a:t>
                      </a:r>
                      <a:endParaRPr kumimoji="0" lang="vi-VN" sz="3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8500">
                <a:tc>
                  <a:txBody>
                    <a:bodyPr/>
                    <a:lstStyle/>
                    <a:p>
                      <a:pPr marL="0" marR="0" lvl="0" indent="0" algn="ctr" defTabSz="914400" rtl="0" eaLnBrk="1" fontAlgn="base" latinLnBrk="0" hangingPunct="1">
                        <a:lnSpc>
                          <a:spcPct val="100000"/>
                        </a:lnSpc>
                        <a:spcBef>
                          <a:spcPct val="30000"/>
                        </a:spcBef>
                        <a:spcAft>
                          <a:spcPct val="40000"/>
                        </a:spcAft>
                        <a:buClrTx/>
                        <a:buSzTx/>
                        <a:buFontTx/>
                        <a:buNone/>
                        <a:tabLst/>
                      </a:pPr>
                      <a:r>
                        <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40000"/>
                        </a:spcAft>
                        <a:buClrTx/>
                        <a:buSzTx/>
                        <a:buFontTx/>
                        <a:buNone/>
                        <a:tabLst/>
                      </a:pP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SUM(A1, B1,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-6</a:t>
                      </a:r>
                      <a:endParaRPr kumimoji="0" lang="vi-VN" sz="3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500">
                <a:tc>
                  <a:txBody>
                    <a:bodyPr/>
                    <a:lstStyle/>
                    <a:p>
                      <a:pPr marL="0" marR="0" lvl="0" indent="0" algn="ctr" defTabSz="914400" rtl="0" eaLnBrk="1" fontAlgn="base" latinLnBrk="0" hangingPunct="1">
                        <a:lnSpc>
                          <a:spcPct val="100000"/>
                        </a:lnSpc>
                        <a:spcBef>
                          <a:spcPct val="30000"/>
                        </a:spcBef>
                        <a:spcAft>
                          <a:spcPct val="40000"/>
                        </a:spcAft>
                        <a:buClrTx/>
                        <a:buSzTx/>
                        <a:buFontTx/>
                        <a:buNone/>
                        <a:tabLst/>
                      </a:pPr>
                      <a:r>
                        <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40000"/>
                        </a:spcAft>
                        <a:buClrTx/>
                        <a:buSzTx/>
                        <a:buFontTx/>
                        <a:buNone/>
                        <a:tabLst/>
                      </a:pPr>
                      <a:r>
                        <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SUM(A1, B1,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a:t>
                      </a:r>
                      <a:endParaRPr kumimoji="0" lang="vi-VN" sz="32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8500">
                <a:tc>
                  <a:txBody>
                    <a:bodyPr/>
                    <a:lstStyle/>
                    <a:p>
                      <a:pPr marL="0" marR="0" lvl="0" indent="0" algn="ctr" defTabSz="914400" rtl="0" eaLnBrk="1" fontAlgn="base" latinLnBrk="0" hangingPunct="1">
                        <a:lnSpc>
                          <a:spcPct val="100000"/>
                        </a:lnSpc>
                        <a:spcBef>
                          <a:spcPct val="30000"/>
                        </a:spcBef>
                        <a:spcAft>
                          <a:spcPct val="40000"/>
                        </a:spcAft>
                        <a:buClrTx/>
                        <a:buSzTx/>
                        <a:buFontTx/>
                        <a:buNone/>
                        <a:tabLst/>
                      </a:pPr>
                      <a:r>
                        <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40000"/>
                        </a:spcAft>
                        <a:buClrTx/>
                        <a:buSzTx/>
                        <a:buFontTx/>
                        <a:buNone/>
                        <a:tabLst/>
                      </a:pPr>
                      <a:r>
                        <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=SUM(A1, SUM(A1, B1,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a:t>
                      </a:r>
                      <a:endParaRPr kumimoji="0" lang="vi-VN"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87CEDA6-82C5-EA4A-0577-7D8BDF3E66C2}"/>
              </a:ext>
            </a:extLst>
          </p:cNvPr>
          <p:cNvSpPr/>
          <p:nvPr/>
        </p:nvSpPr>
        <p:spPr>
          <a:xfrm>
            <a:off x="9067800" y="3202740"/>
            <a:ext cx="990600" cy="53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AF84E2FC-D302-6419-E580-84F296E033E6}"/>
              </a:ext>
            </a:extLst>
          </p:cNvPr>
          <p:cNvSpPr/>
          <p:nvPr/>
        </p:nvSpPr>
        <p:spPr>
          <a:xfrm>
            <a:off x="9067800" y="3888540"/>
            <a:ext cx="990600" cy="53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FA12EAE7-9C2E-B4A2-7613-A114CF401F3C}"/>
              </a:ext>
            </a:extLst>
          </p:cNvPr>
          <p:cNvSpPr/>
          <p:nvPr/>
        </p:nvSpPr>
        <p:spPr>
          <a:xfrm>
            <a:off x="9067800" y="4572000"/>
            <a:ext cx="990600" cy="53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2846AB06-B1D6-16B2-A0FD-34B4D1D0E9D6}"/>
              </a:ext>
            </a:extLst>
          </p:cNvPr>
          <p:cNvSpPr/>
          <p:nvPr/>
        </p:nvSpPr>
        <p:spPr>
          <a:xfrm>
            <a:off x="9067800" y="5336340"/>
            <a:ext cx="990600" cy="53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D81D77C7-C282-6A88-B387-CC392908F540}"/>
              </a:ext>
            </a:extLst>
          </p:cNvPr>
          <p:cNvSpPr/>
          <p:nvPr/>
        </p:nvSpPr>
        <p:spPr>
          <a:xfrm>
            <a:off x="9067800" y="6022140"/>
            <a:ext cx="990600" cy="53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fltVal val="0"/>
                                          </p:val>
                                        </p:tav>
                                      </p:tavLst>
                                    </p:anim>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6"/>
                                        </p:tgtEl>
                                        <p:attrNameLst>
                                          <p:attrName>ppt_w</p:attrName>
                                        </p:attrNameLst>
                                      </p:cBhvr>
                                      <p:tavLst>
                                        <p:tav tm="0">
                                          <p:val>
                                            <p:strVal val="ppt_w"/>
                                          </p:val>
                                        </p:tav>
                                        <p:tav tm="100000">
                                          <p:val>
                                            <p:fltVal val="0"/>
                                          </p:val>
                                        </p:tav>
                                      </p:tavLst>
                                    </p:anim>
                                    <p:anim calcmode="lin" valueType="num">
                                      <p:cBhvr>
                                        <p:cTn id="35" dur="500"/>
                                        <p:tgtEl>
                                          <p:spTgt spid="6"/>
                                        </p:tgtEl>
                                        <p:attrNameLst>
                                          <p:attrName>ppt_h</p:attrName>
                                        </p:attrNameLst>
                                      </p:cBhvr>
                                      <p:tavLst>
                                        <p:tav tm="0">
                                          <p:val>
                                            <p:strVal val="ppt_h"/>
                                          </p:val>
                                        </p:tav>
                                        <p:tav tm="100000">
                                          <p:val>
                                            <p:fltVal val="0"/>
                                          </p:val>
                                        </p:tav>
                                      </p:tavLst>
                                    </p:anim>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50" name="Group 10"/>
          <p:cNvGraphicFramePr>
            <a:graphicFrameLocks noGrp="1"/>
          </p:cNvGraphicFramePr>
          <p:nvPr>
            <p:extLst>
              <p:ext uri="{D42A27DB-BD31-4B8C-83A1-F6EECF244321}">
                <p14:modId xmlns:p14="http://schemas.microsoft.com/office/powerpoint/2010/main" val="2266901918"/>
              </p:ext>
            </p:extLst>
          </p:nvPr>
        </p:nvGraphicFramePr>
        <p:xfrm>
          <a:off x="762000" y="1600200"/>
          <a:ext cx="10744200" cy="4191000"/>
        </p:xfrm>
        <a:graphic>
          <a:graphicData uri="http://schemas.openxmlformats.org/drawingml/2006/table">
            <a:tbl>
              <a:tblPr>
                <a:tableStyleId>{69C7853C-536D-4A76-A0AE-DD22124D55A5}</a:tableStyleId>
              </a:tblPr>
              <a:tblGrid>
                <a:gridCol w="1219200">
                  <a:extLst>
                    <a:ext uri="{9D8B030D-6E8A-4147-A177-3AD203B41FA5}">
                      <a16:colId xmlns:a16="http://schemas.microsoft.com/office/drawing/2014/main" val="20000"/>
                    </a:ext>
                  </a:extLst>
                </a:gridCol>
                <a:gridCol w="7395520">
                  <a:extLst>
                    <a:ext uri="{9D8B030D-6E8A-4147-A177-3AD203B41FA5}">
                      <a16:colId xmlns:a16="http://schemas.microsoft.com/office/drawing/2014/main" val="20001"/>
                    </a:ext>
                  </a:extLst>
                </a:gridCol>
                <a:gridCol w="2129480">
                  <a:extLst>
                    <a:ext uri="{9D8B030D-6E8A-4147-A177-3AD203B41FA5}">
                      <a16:colId xmlns:a16="http://schemas.microsoft.com/office/drawing/2014/main" val="20002"/>
                    </a:ext>
                  </a:extLst>
                </a:gridCol>
              </a:tblGrid>
              <a:tr h="6985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Hãy</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cho</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biết</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kết</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quả</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của</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mỗi</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công</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thức</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sau</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a:t>
                      </a:r>
                      <a:endPar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554249362"/>
                  </a:ext>
                </a:extLst>
              </a:tr>
              <a:tr h="698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Câu</a:t>
                      </a:r>
                      <a:endPar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Công</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thức</a:t>
                      </a:r>
                      <a:endPar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Kết</a:t>
                      </a:r>
                      <a:r>
                        <a:rPr kumimoji="0" lang="en-US" sz="3200" b="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sz="3200" b="1"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quả</a:t>
                      </a:r>
                      <a:endParaRPr kumimoji="0" lang="en-US" sz="32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98500">
                <a:tc>
                  <a:txBody>
                    <a:bodyPr/>
                    <a:lstStyle/>
                    <a:p>
                      <a:pPr marL="0" marR="0" lvl="0" indent="0" algn="ctr" defTabSz="914400" rtl="0" eaLnBrk="1" fontAlgn="base" latinLnBrk="0" hangingPunct="1">
                        <a:lnSpc>
                          <a:spcPct val="100000"/>
                        </a:lnSpc>
                        <a:spcBef>
                          <a:spcPct val="30000"/>
                        </a:spcBef>
                        <a:spcAft>
                          <a:spcPct val="40000"/>
                        </a:spcAft>
                        <a:buClrTx/>
                        <a:buSzTx/>
                        <a:buFontTx/>
                        <a:buNone/>
                        <a:tabLst/>
                      </a:pPr>
                      <a:r>
                        <a:rPr kumimoji="0" lang="en-US" sz="3200" b="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30000"/>
                        </a:spcBef>
                        <a:spcAft>
                          <a:spcPct val="50000"/>
                        </a:spcAft>
                        <a:buClrTx/>
                        <a:buSzTx/>
                        <a:buFontTx/>
                        <a:buNone/>
                        <a:tabLst/>
                      </a:pPr>
                      <a:r>
                        <a:rPr kumimoji="0" lang="en-US" sz="3200" b="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=MIN(-3,5.5,1) </a:t>
                      </a:r>
                      <a:endPar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-3</a:t>
                      </a:r>
                      <a:endParaRPr kumimoji="0" lang="vi-VN"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8500">
                <a:tc>
                  <a:txBody>
                    <a:bodyPr/>
                    <a:lstStyle/>
                    <a:p>
                      <a:pPr marL="0" marR="0" lvl="0" indent="0" algn="ctr" defTabSz="914400" rtl="0" eaLnBrk="1" fontAlgn="base" latinLnBrk="0" hangingPunct="1">
                        <a:lnSpc>
                          <a:spcPct val="100000"/>
                        </a:lnSpc>
                        <a:spcBef>
                          <a:spcPct val="30000"/>
                        </a:spcBef>
                        <a:spcAft>
                          <a:spcPct val="40000"/>
                        </a:spcAft>
                        <a:buClrTx/>
                        <a:buSzTx/>
                        <a:buFontTx/>
                        <a:buNone/>
                        <a:tabLst/>
                      </a:pPr>
                      <a:r>
                        <a:rPr kumimoji="0" lang="en-US" sz="3200" b="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30000"/>
                        </a:spcBef>
                        <a:spcAft>
                          <a:spcPct val="40000"/>
                        </a:spcAft>
                        <a:buClrTx/>
                        <a:buSzTx/>
                        <a:buFontTx/>
                        <a:buNone/>
                        <a:tabLst/>
                      </a:pPr>
                      <a:r>
                        <a:rPr kumimoji="0" lang="en-US" sz="3200" b="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=COUNT(11,13,15,17,19) </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5</a:t>
                      </a:r>
                      <a:endParaRPr kumimoji="0" lang="vi-VN"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98500">
                <a:tc>
                  <a:txBody>
                    <a:bodyPr/>
                    <a:lstStyle/>
                    <a:p>
                      <a:pPr marL="0" marR="0" lvl="0" indent="0" algn="ctr" defTabSz="914400" rtl="0" eaLnBrk="1" fontAlgn="base" latinLnBrk="0" hangingPunct="1">
                        <a:lnSpc>
                          <a:spcPct val="100000"/>
                        </a:lnSpc>
                        <a:spcBef>
                          <a:spcPct val="30000"/>
                        </a:spcBef>
                        <a:spcAft>
                          <a:spcPct val="40000"/>
                        </a:spcAft>
                        <a:buClrTx/>
                        <a:buSzTx/>
                        <a:buFontTx/>
                        <a:buNone/>
                        <a:tabLst/>
                      </a:pPr>
                      <a:r>
                        <a:rPr kumimoji="0" lang="en-US" sz="3200" b="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30000"/>
                        </a:spcBef>
                        <a:spcAft>
                          <a:spcPct val="40000"/>
                        </a:spcAft>
                        <a:buClrTx/>
                        <a:buSzTx/>
                        <a:buFontTx/>
                        <a:buNone/>
                        <a:tabLst/>
                      </a:pPr>
                      <a:r>
                        <a:rPr kumimoji="0" lang="en-US" sz="3200" b="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=SUM(2.1,0.5,3,5)</a:t>
                      </a:r>
                      <a:endPar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10.6</a:t>
                      </a:r>
                      <a:endParaRPr kumimoji="0" lang="vi-VN" sz="32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98500">
                <a:tc>
                  <a:txBody>
                    <a:bodyPr/>
                    <a:lstStyle/>
                    <a:p>
                      <a:pPr marL="0" marR="0" lvl="0" indent="0" algn="ctr" defTabSz="914400" rtl="0" eaLnBrk="1" fontAlgn="base" latinLnBrk="0" hangingPunct="1">
                        <a:lnSpc>
                          <a:spcPct val="100000"/>
                        </a:lnSpc>
                        <a:spcBef>
                          <a:spcPct val="30000"/>
                        </a:spcBef>
                        <a:spcAft>
                          <a:spcPct val="40000"/>
                        </a:spcAft>
                        <a:buClrTx/>
                        <a:buSzTx/>
                        <a:buFontTx/>
                        <a:buNone/>
                        <a:tabLst/>
                      </a:pPr>
                      <a:r>
                        <a:rPr kumimoji="0" lang="en-US" sz="3200" b="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a:t>
                      </a:r>
                      <a:endParaRPr kumimoji="0" 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30000"/>
                        </a:spcBef>
                        <a:spcAft>
                          <a:spcPct val="40000"/>
                        </a:spcAft>
                        <a:buClrTx/>
                        <a:buSzTx/>
                        <a:buFontTx/>
                        <a:buNone/>
                        <a:tabLst/>
                      </a:pPr>
                      <a:r>
                        <a:rPr kumimoji="0" lang="en-US" sz="3200" b="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=AVERAGE(2,3,5,8) </a:t>
                      </a:r>
                      <a:endParaRPr kumimoji="0" 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4.5</a:t>
                      </a:r>
                      <a:endParaRPr kumimoji="0" lang="vi-VN"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F7BD22B-6598-8683-E9AF-CF44BE52ABC9}"/>
              </a:ext>
            </a:extLst>
          </p:cNvPr>
          <p:cNvSpPr/>
          <p:nvPr/>
        </p:nvSpPr>
        <p:spPr>
          <a:xfrm>
            <a:off x="9982200" y="3048000"/>
            <a:ext cx="990600" cy="53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2E227ECF-DD45-CC29-70AD-47617E68EDCB}"/>
              </a:ext>
            </a:extLst>
          </p:cNvPr>
          <p:cNvSpPr/>
          <p:nvPr/>
        </p:nvSpPr>
        <p:spPr>
          <a:xfrm>
            <a:off x="9982200" y="3733800"/>
            <a:ext cx="990600" cy="53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5F954E7C-E08D-06B2-6BC5-1F13487BA70E}"/>
              </a:ext>
            </a:extLst>
          </p:cNvPr>
          <p:cNvSpPr/>
          <p:nvPr/>
        </p:nvSpPr>
        <p:spPr>
          <a:xfrm>
            <a:off x="9982200" y="4419600"/>
            <a:ext cx="990600" cy="53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89163C1D-755E-F9F2-5218-EB6D3BD14349}"/>
              </a:ext>
            </a:extLst>
          </p:cNvPr>
          <p:cNvSpPr/>
          <p:nvPr/>
        </p:nvSpPr>
        <p:spPr>
          <a:xfrm>
            <a:off x="9982200" y="5136931"/>
            <a:ext cx="990600" cy="53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2276032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fltVal val="0"/>
                                          </p:val>
                                        </p:tav>
                                      </p:tavLst>
                                    </p:anim>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AutoShape 4"/>
          <p:cNvSpPr>
            <a:spLocks noChangeArrowheads="1"/>
          </p:cNvSpPr>
          <p:nvPr/>
        </p:nvSpPr>
        <p:spPr bwMode="gray">
          <a:xfrm>
            <a:off x="381000" y="809498"/>
            <a:ext cx="11658600" cy="1384935"/>
          </a:xfrm>
          <a:prstGeom prst="roundRect">
            <a:avLst>
              <a:gd name="adj" fmla="val 50000"/>
            </a:avLst>
          </a:prstGeom>
          <a:solidFill>
            <a:srgbClr val="FFFF99"/>
          </a:solidFill>
          <a:ln w="25400" algn="ctr">
            <a:solidFill>
              <a:schemeClr val="accent1"/>
            </a:solidFill>
            <a:round/>
            <a:headEnd/>
            <a:tailEnd/>
          </a:ln>
        </p:spPr>
        <p:txBody>
          <a:bodyPr wrap="square" lIns="54000" tIns="0" rIns="54000" bIns="0" anchor="ct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3333FF"/>
                </a:solidFill>
                <a:latin typeface="Times New Roman" panose="02020603050405020304" pitchFamily="18" charset="0"/>
                <a:cs typeface="Times New Roman" panose="02020603050405020304" pitchFamily="18" charset="0"/>
              </a:rPr>
              <a:t>BT: </a:t>
            </a:r>
            <a:r>
              <a:rPr lang="en-US" altLang="en-US" sz="3200" b="1" dirty="0" err="1">
                <a:solidFill>
                  <a:srgbClr val="3333FF"/>
                </a:solidFill>
                <a:latin typeface="Times New Roman" panose="02020603050405020304" pitchFamily="18" charset="0"/>
                <a:cs typeface="Times New Roman" panose="02020603050405020304" pitchFamily="18" charset="0"/>
              </a:rPr>
              <a:t>Giả</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sử</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trong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các</a:t>
            </a:r>
            <a:r>
              <a:rPr lang="en-US" altLang="en-US" sz="3200" b="1" dirty="0">
                <a:solidFill>
                  <a:srgbClr val="3333FF"/>
                </a:solidFill>
                <a:latin typeface="Times New Roman" panose="02020603050405020304" pitchFamily="18" charset="0"/>
                <a:cs typeface="Times New Roman" panose="02020603050405020304" pitchFamily="18" charset="0"/>
              </a:rPr>
              <a:t> ô A1,B1 </a:t>
            </a:r>
            <a:r>
              <a:rPr lang="en-US" altLang="en-US" sz="3200" b="1" dirty="0" err="1">
                <a:solidFill>
                  <a:srgbClr val="3333FF"/>
                </a:solidFill>
                <a:latin typeface="Times New Roman" panose="02020603050405020304" pitchFamily="18" charset="0"/>
                <a:cs typeface="Times New Roman" panose="02020603050405020304" pitchFamily="18" charset="0"/>
              </a:rPr>
              <a:t>lần</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lượt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chứa</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các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số</a:t>
            </a:r>
            <a:r>
              <a:rPr lang="en-US" altLang="en-US" sz="3200" b="1" dirty="0">
                <a:solidFill>
                  <a:srgbClr val="3333FF"/>
                </a:solidFill>
                <a:latin typeface="Times New Roman" panose="02020603050405020304" pitchFamily="18" charset="0"/>
                <a:cs typeface="Times New Roman" panose="02020603050405020304" pitchFamily="18" charset="0"/>
              </a:rPr>
              <a:t> -4, 3. </a:t>
            </a:r>
            <a:r>
              <a:rPr lang="en-US" altLang="en-US" sz="3200" b="1" dirty="0" err="1">
                <a:solidFill>
                  <a:srgbClr val="3333FF"/>
                </a:solidFill>
                <a:latin typeface="Times New Roman" panose="02020603050405020304" pitchFamily="18" charset="0"/>
                <a:cs typeface="Times New Roman" panose="02020603050405020304" pitchFamily="18" charset="0"/>
              </a:rPr>
              <a:t>Em</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hãy</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cho</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biết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kết</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quả</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của</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các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công</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thức</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tính</a:t>
            </a:r>
            <a:r>
              <a:rPr lang="en-US" alt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err="1">
                <a:solidFill>
                  <a:srgbClr val="3333FF"/>
                </a:solidFill>
                <a:latin typeface="Times New Roman" panose="02020603050405020304" pitchFamily="18" charset="0"/>
                <a:cs typeface="Times New Roman" panose="02020603050405020304" pitchFamily="18" charset="0"/>
              </a:rPr>
              <a:t>sau</a:t>
            </a:r>
            <a:r>
              <a:rPr lang="en-US" altLang="en-US" sz="3200" b="1" dirty="0">
                <a:solidFill>
                  <a:srgbClr val="3333FF"/>
                </a:solidFill>
                <a:latin typeface="Times New Roman" panose="02020603050405020304" pitchFamily="18" charset="0"/>
                <a:cs typeface="Times New Roman" panose="02020603050405020304" pitchFamily="18" charset="0"/>
              </a:rPr>
              <a:t>:</a:t>
            </a:r>
          </a:p>
        </p:txBody>
      </p:sp>
      <p:graphicFrame>
        <p:nvGraphicFramePr>
          <p:cNvPr id="43043" name="Group 35"/>
          <p:cNvGraphicFramePr>
            <a:graphicFrameLocks noGrp="1"/>
          </p:cNvGraphicFramePr>
          <p:nvPr>
            <p:extLst>
              <p:ext uri="{D42A27DB-BD31-4B8C-83A1-F6EECF244321}">
                <p14:modId xmlns:p14="http://schemas.microsoft.com/office/powerpoint/2010/main" val="894538368"/>
              </p:ext>
            </p:extLst>
          </p:nvPr>
        </p:nvGraphicFramePr>
        <p:xfrm>
          <a:off x="746760" y="3061319"/>
          <a:ext cx="7178040" cy="3684588"/>
        </p:xfrm>
        <a:graphic>
          <a:graphicData uri="http://schemas.openxmlformats.org/drawingml/2006/table">
            <a:tbl>
              <a:tblPr/>
              <a:tblGrid>
                <a:gridCol w="5524916">
                  <a:extLst>
                    <a:ext uri="{9D8B030D-6E8A-4147-A177-3AD203B41FA5}">
                      <a16:colId xmlns:a16="http://schemas.microsoft.com/office/drawing/2014/main" val="3647583761"/>
                    </a:ext>
                  </a:extLst>
                </a:gridCol>
                <a:gridCol w="1653124">
                  <a:extLst>
                    <a:ext uri="{9D8B030D-6E8A-4147-A177-3AD203B41FA5}">
                      <a16:colId xmlns:a16="http://schemas.microsoft.com/office/drawing/2014/main" val="1770939454"/>
                    </a:ext>
                  </a:extLst>
                </a:gridCol>
              </a:tblGrid>
              <a:tr h="457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dirty="0">
                          <a:ln>
                            <a:noFill/>
                          </a:ln>
                          <a:solidFill>
                            <a:srgbClr val="0066FF"/>
                          </a:solidFill>
                          <a:effectLst/>
                          <a:latin typeface="Times New Roman" panose="02020603050405020304" pitchFamily="18" charset="0"/>
                          <a:cs typeface="Times New Roman" panose="02020603050405020304" pitchFamily="18" charset="0"/>
                        </a:rPr>
                        <a:t>a) =MAX(A1,B1)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CC0000"/>
                          </a:solidFill>
                          <a:effectLst/>
                          <a:latin typeface="Times New Roman" panose="02020603050405020304" pitchFamily="18" charset="0"/>
                          <a:cs typeface="Times New Roman" panose="02020603050405020304" pitchFamily="18" charset="0"/>
                        </a:rPr>
                        <a:t>3</a:t>
                      </a:r>
                      <a:endParaRPr kumimoji="0" lang="en-US" altLang="en-US" sz="32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3842905"/>
                  </a:ext>
                </a:extLst>
              </a:tr>
              <a:tr h="504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b) =AVERAGE(A1,B1)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CC0000"/>
                          </a:solidFill>
                          <a:effectLst/>
                          <a:latin typeface="Times New Roman" panose="02020603050405020304" pitchFamily="18" charset="0"/>
                          <a:cs typeface="Times New Roman" panose="02020603050405020304" pitchFamily="18"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4727232"/>
                  </a:ext>
                </a:extLst>
              </a:tr>
              <a:tr h="4794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c) =MIN(A1,B1,-5)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CC0000"/>
                          </a:solidFill>
                          <a:effectLst/>
                          <a:latin typeface="Times New Roman" panose="02020603050405020304" pitchFamily="18" charset="0"/>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854375"/>
                  </a:ext>
                </a:extLst>
              </a:tr>
              <a:tr h="457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d) =MIN(SUM(A1,B1),2)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CC0000"/>
                          </a:solidFill>
                          <a:effectLst/>
                          <a:latin typeface="Times New Roman" panose="02020603050405020304" pitchFamily="18" charset="0"/>
                          <a:cs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1681653"/>
                  </a:ext>
                </a:extLst>
              </a:tr>
              <a:tr h="5095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e) =AVERAGE(A1,B1,4)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CC0000"/>
                          </a:solidFill>
                          <a:effectLst/>
                          <a:latin typeface="Times New Roman" panose="02020603050405020304" pitchFamily="18" charset="0"/>
                          <a:cs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3379299"/>
                  </a:ext>
                </a:extLst>
              </a:tr>
              <a:tr h="7889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g) =AVERAGE(A1,B1,5,0)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tabLst/>
                      </a:pPr>
                      <a:r>
                        <a:rPr kumimoji="0" lang="en-US" altLang="en-US" sz="32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4750016"/>
                  </a:ext>
                </a:extLst>
              </a:tr>
            </a:tbl>
          </a:graphicData>
        </a:graphic>
      </p:graphicFrame>
      <p:pic>
        <p:nvPicPr>
          <p:cNvPr id="3" name="Picture 2">
            <a:extLst>
              <a:ext uri="{FF2B5EF4-FFF2-40B4-BE49-F238E27FC236}">
                <a16:creationId xmlns:a16="http://schemas.microsoft.com/office/drawing/2014/main" id="{24262DA1-2A89-4BB5-ACF3-6C1FF87267B7}"/>
              </a:ext>
            </a:extLst>
          </p:cNvPr>
          <p:cNvPicPr>
            <a:picLocks noChangeAspect="1"/>
          </p:cNvPicPr>
          <p:nvPr/>
        </p:nvPicPr>
        <p:blipFill rotWithShape="1">
          <a:blip r:embed="rId2"/>
          <a:srcRect t="25544" r="81875" b="63841"/>
          <a:stretch/>
        </p:blipFill>
        <p:spPr>
          <a:xfrm>
            <a:off x="8153400" y="2799706"/>
            <a:ext cx="3777996" cy="3684588"/>
          </a:xfrm>
          <a:prstGeom prst="rect">
            <a:avLst/>
          </a:prstGeom>
        </p:spPr>
      </p:pic>
      <p:sp>
        <p:nvSpPr>
          <p:cNvPr id="2" name="Rectangle 1">
            <a:extLst>
              <a:ext uri="{FF2B5EF4-FFF2-40B4-BE49-F238E27FC236}">
                <a16:creationId xmlns:a16="http://schemas.microsoft.com/office/drawing/2014/main" id="{50B356AA-1F9D-9433-1C93-10C0BAB46230}"/>
              </a:ext>
            </a:extLst>
          </p:cNvPr>
          <p:cNvSpPr/>
          <p:nvPr/>
        </p:nvSpPr>
        <p:spPr>
          <a:xfrm>
            <a:off x="6617707" y="3126540"/>
            <a:ext cx="990600" cy="454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20FB03A8-83A7-59FE-522E-29AA0401E11F}"/>
              </a:ext>
            </a:extLst>
          </p:cNvPr>
          <p:cNvSpPr/>
          <p:nvPr/>
        </p:nvSpPr>
        <p:spPr>
          <a:xfrm>
            <a:off x="6629400" y="3736140"/>
            <a:ext cx="990600" cy="454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A6E83BDC-7910-7703-FA85-14A91EFDE0DD}"/>
              </a:ext>
            </a:extLst>
          </p:cNvPr>
          <p:cNvSpPr/>
          <p:nvPr/>
        </p:nvSpPr>
        <p:spPr>
          <a:xfrm>
            <a:off x="6629400" y="4267200"/>
            <a:ext cx="990600" cy="454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4902BAE4-A1A1-56CB-5AE4-561D78AE6BE3}"/>
              </a:ext>
            </a:extLst>
          </p:cNvPr>
          <p:cNvSpPr/>
          <p:nvPr/>
        </p:nvSpPr>
        <p:spPr>
          <a:xfrm>
            <a:off x="6629400" y="4879140"/>
            <a:ext cx="990600" cy="454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8A285FCD-9D41-8531-9505-267F00FF31F1}"/>
              </a:ext>
            </a:extLst>
          </p:cNvPr>
          <p:cNvSpPr/>
          <p:nvPr/>
        </p:nvSpPr>
        <p:spPr>
          <a:xfrm>
            <a:off x="6629400" y="5412540"/>
            <a:ext cx="990600" cy="454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9A3496CB-3B51-638A-4A6C-E58FDA386E6E}"/>
              </a:ext>
            </a:extLst>
          </p:cNvPr>
          <p:cNvSpPr/>
          <p:nvPr/>
        </p:nvSpPr>
        <p:spPr>
          <a:xfrm>
            <a:off x="6629400" y="6022140"/>
            <a:ext cx="990600" cy="4548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7"/>
                                        </p:tgtEl>
                                        <p:attrNameLst>
                                          <p:attrName>ppt_w</p:attrName>
                                        </p:attrNameLst>
                                      </p:cBhvr>
                                      <p:tavLst>
                                        <p:tav tm="0">
                                          <p:val>
                                            <p:strVal val="ppt_w"/>
                                          </p:val>
                                        </p:tav>
                                        <p:tav tm="100000">
                                          <p:val>
                                            <p:fltVal val="0"/>
                                          </p:val>
                                        </p:tav>
                                      </p:tavLst>
                                    </p:anim>
                                    <p:anim calcmode="lin" valueType="num">
                                      <p:cBhvr>
                                        <p:cTn id="35" dur="500"/>
                                        <p:tgtEl>
                                          <p:spTgt spid="7"/>
                                        </p:tgtEl>
                                        <p:attrNameLst>
                                          <p:attrName>ppt_h</p:attrName>
                                        </p:attrNameLst>
                                      </p:cBhvr>
                                      <p:tavLst>
                                        <p:tav tm="0">
                                          <p:val>
                                            <p:strVal val="ppt_h"/>
                                          </p:val>
                                        </p:tav>
                                        <p:tav tm="100000">
                                          <p:val>
                                            <p:fltVal val="0"/>
                                          </p:val>
                                        </p:tav>
                                      </p:tavLst>
                                    </p:anim>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33" y="1031358"/>
            <a:ext cx="12181367" cy="5814237"/>
          </a:xfrm>
          <a:prstGeom prst="rect">
            <a:avLst/>
          </a:prstGeom>
        </p:spPr>
      </p:pic>
      <p:sp>
        <p:nvSpPr>
          <p:cNvPr id="6" name="Rectangular Callout 5"/>
          <p:cNvSpPr/>
          <p:nvPr/>
        </p:nvSpPr>
        <p:spPr>
          <a:xfrm>
            <a:off x="7010400" y="0"/>
            <a:ext cx="4953000" cy="914400"/>
          </a:xfrm>
          <a:prstGeom prst="wedgeRectCallout">
            <a:avLst>
              <a:gd name="adj1" fmla="val -81370"/>
              <a:gd name="adj2" fmla="val 909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030A0"/>
                </a:solidFill>
              </a:rPr>
              <a:t>=SUM(B4:D4</a:t>
            </a:r>
            <a:r>
              <a:rPr lang="en-US" sz="4800" b="1" dirty="0" smtClean="0">
                <a:solidFill>
                  <a:srgbClr val="7030A0"/>
                </a:solidFill>
              </a:rPr>
              <a:t>)</a:t>
            </a:r>
            <a:endParaRPr lang="en-US" sz="4800" b="1" dirty="0">
              <a:solidFill>
                <a:srgbClr val="7030A0"/>
              </a:solidFill>
            </a:endParaRPr>
          </a:p>
        </p:txBody>
      </p:sp>
      <p:cxnSp>
        <p:nvCxnSpPr>
          <p:cNvPr id="10" name="Straight Arrow Connector 9"/>
          <p:cNvCxnSpPr/>
          <p:nvPr/>
        </p:nvCxnSpPr>
        <p:spPr>
          <a:xfrm flipH="1" flipV="1">
            <a:off x="9677400" y="838200"/>
            <a:ext cx="762000" cy="3200400"/>
          </a:xfrm>
          <a:prstGeom prst="straightConnector1">
            <a:avLst/>
          </a:prstGeom>
          <a:ln w="762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13" name="Oval 12"/>
          <p:cNvSpPr/>
          <p:nvPr/>
        </p:nvSpPr>
        <p:spPr>
          <a:xfrm>
            <a:off x="3886200" y="838200"/>
            <a:ext cx="16002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402200483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6"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381000" y="2048514"/>
            <a:ext cx="11353800" cy="4504686"/>
          </a:xfrm>
          <a:prstGeom prst="rect">
            <a:avLst/>
          </a:prstGeom>
        </p:spPr>
        <p:txBody>
          <a:bodyPr wrap="square" lIns="36000" tIns="36000" rIns="36000" bIns="36000">
            <a:spAutoFit/>
          </a:bodyPr>
          <a:lstStyle/>
          <a:p>
            <a:pPr algn="just" defTabSz="342900">
              <a:spcAft>
                <a:spcPts val="0"/>
              </a:spcAft>
            </a:pPr>
            <a:r>
              <a:rPr lang="vi-VN" sz="3200" dirty="0">
                <a:latin typeface="Times New Roman" panose="02020603050405020304" pitchFamily="18" charset="0"/>
                <a:cs typeface="Times New Roman" panose="02020603050405020304" pitchFamily="18" charset="0"/>
              </a:rPr>
              <a:t>Em hãy tạo bảng tính và nhập dữ liệu ghi lại các khoản chi tiêu của gia đình em trong một tháng. Sử dụng các hàm để tính toán và trả lời những câu hỏi sau:</a:t>
            </a:r>
          </a:p>
          <a:p>
            <a:pPr algn="just" defTabSz="342900">
              <a:spcAft>
                <a:spcPts val="0"/>
              </a:spcAft>
            </a:pPr>
            <a:r>
              <a:rPr lang="vi-VN" sz="3200" dirty="0">
                <a:latin typeface="Times New Roman" panose="02020603050405020304" pitchFamily="18" charset="0"/>
                <a:cs typeface="Times New Roman" panose="02020603050405020304" pitchFamily="18" charset="0"/>
              </a:rPr>
              <a:t>a) Tổng số tiền chi tiêu một tháng là bao nhiêu?</a:t>
            </a:r>
          </a:p>
          <a:p>
            <a:pPr algn="just" defTabSz="342900">
              <a:spcAft>
                <a:spcPts val="0"/>
              </a:spcAft>
            </a:pPr>
            <a:r>
              <a:rPr lang="vi-VN" sz="3200" dirty="0">
                <a:latin typeface="Times New Roman" panose="02020603050405020304" pitchFamily="18" charset="0"/>
                <a:cs typeface="Times New Roman" panose="02020603050405020304" pitchFamily="18" charset="0"/>
              </a:rPr>
              <a:t>b) Khoản chi tiêu nhiều nhất, ít nhất là bao nhiêu?</a:t>
            </a:r>
          </a:p>
          <a:p>
            <a:pPr algn="just" defTabSz="342900">
              <a:spcAft>
                <a:spcPts val="0"/>
              </a:spcAft>
            </a:pPr>
            <a:r>
              <a:rPr lang="vi-VN" sz="3200" dirty="0">
                <a:latin typeface="Times New Roman" panose="02020603050405020304" pitchFamily="18" charset="0"/>
                <a:cs typeface="Times New Roman" panose="02020603050405020304" pitchFamily="18" charset="0"/>
              </a:rPr>
              <a:t>c) Có bao nhiêu khoản đã chi?</a:t>
            </a:r>
          </a:p>
          <a:p>
            <a:pPr algn="just" defTabSz="342900">
              <a:spcAft>
                <a:spcPts val="0"/>
              </a:spcAft>
            </a:pPr>
            <a:r>
              <a:rPr lang="vi-VN" sz="3200" dirty="0">
                <a:latin typeface="Times New Roman" panose="02020603050405020304" pitchFamily="18" charset="0"/>
                <a:cs typeface="Times New Roman" panose="02020603050405020304" pitchFamily="18" charset="0"/>
              </a:rPr>
              <a:t>d) Trung bình mỗi ngày chi khoảng bao nhiêu tiền?</a:t>
            </a:r>
          </a:p>
          <a:p>
            <a:pPr algn="just" defTabSz="342900">
              <a:spcAft>
                <a:spcPts val="0"/>
              </a:spcAft>
            </a:pPr>
            <a:r>
              <a:rPr lang="vi-VN" sz="3200" dirty="0">
                <a:latin typeface="Times New Roman" panose="02020603050405020304" pitchFamily="18" charset="0"/>
                <a:cs typeface="Times New Roman" panose="02020603050405020304" pitchFamily="18" charset="0"/>
              </a:rPr>
              <a:t>Em hãy chia sẻ với bố mẹ em những kết quả em tính toán được để cùng cân đối chi tiêu gia đình sao cho hợp lí.</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364285" y="1333604"/>
            <a:ext cx="694157" cy="694775"/>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577635"/>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2583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ải bài 8 Công cụ hỗ trợ tính toán">
            <a:extLst>
              <a:ext uri="{FF2B5EF4-FFF2-40B4-BE49-F238E27FC236}">
                <a16:creationId xmlns:a16="http://schemas.microsoft.com/office/drawing/2014/main" id="{58B4CBFB-559E-4E2D-BB57-A01539275546}"/>
              </a:ext>
            </a:extLst>
          </p:cNvPr>
          <p:cNvPicPr>
            <a:picLocks noChangeAspect="1"/>
          </p:cNvPicPr>
          <p:nvPr/>
        </p:nvPicPr>
        <p:blipFill rotWithShape="1">
          <a:blip r:embed="rId2">
            <a:extLst>
              <a:ext uri="{28A0092B-C50C-407E-A947-70E740481C1C}">
                <a14:useLocalDpi xmlns:a14="http://schemas.microsoft.com/office/drawing/2010/main" val="0"/>
              </a:ext>
            </a:extLst>
          </a:blip>
          <a:srcRect t="26250"/>
          <a:stretch/>
        </p:blipFill>
        <p:spPr bwMode="auto">
          <a:xfrm>
            <a:off x="457200" y="609600"/>
            <a:ext cx="11430000" cy="6096000"/>
          </a:xfrm>
          <a:prstGeom prst="rect">
            <a:avLst/>
          </a:prstGeom>
          <a:noFill/>
          <a:ln>
            <a:noFill/>
          </a:ln>
        </p:spPr>
      </p:pic>
      <p:sp>
        <p:nvSpPr>
          <p:cNvPr id="3" name="Rectangle 2">
            <a:extLst>
              <a:ext uri="{FF2B5EF4-FFF2-40B4-BE49-F238E27FC236}">
                <a16:creationId xmlns:a16="http://schemas.microsoft.com/office/drawing/2014/main" id="{FB9F0BC8-1BB7-FC0B-F56F-BC60B6F2B506}"/>
              </a:ext>
            </a:extLst>
          </p:cNvPr>
          <p:cNvSpPr/>
          <p:nvPr/>
        </p:nvSpPr>
        <p:spPr>
          <a:xfrm>
            <a:off x="381000" y="44454"/>
            <a:ext cx="11353800" cy="565146"/>
          </a:xfrm>
          <a:prstGeom prst="rect">
            <a:avLst/>
          </a:prstGeom>
        </p:spPr>
        <p:txBody>
          <a:bodyPr wrap="square" lIns="36000" tIns="36000" rIns="36000" bIns="36000">
            <a:spAutoFit/>
          </a:bodyPr>
          <a:lstStyle/>
          <a:p>
            <a:pPr algn="ctr" defTabSz="342900">
              <a:spcAft>
                <a:spcPts val="0"/>
              </a:spcAft>
            </a:pPr>
            <a:r>
              <a:rPr lang="en-US" sz="3200">
                <a:latin typeface="Times New Roman" panose="02020603050405020304" pitchFamily="18" charset="0"/>
                <a:cs typeface="Times New Roman" panose="02020603050405020304" pitchFamily="18" charset="0"/>
              </a:rPr>
              <a:t>Gợi ý bảng số liệu:</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91926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95400"/>
            <a:ext cx="12192000" cy="5562601"/>
          </a:xfrm>
          <a:prstGeom prst="rect">
            <a:avLst/>
          </a:prstGeom>
        </p:spPr>
      </p:pic>
      <p:sp>
        <p:nvSpPr>
          <p:cNvPr id="3" name="Rectangular Callout 2"/>
          <p:cNvSpPr/>
          <p:nvPr/>
        </p:nvSpPr>
        <p:spPr>
          <a:xfrm>
            <a:off x="5707744" y="152400"/>
            <a:ext cx="6484256" cy="990600"/>
          </a:xfrm>
          <a:prstGeom prst="wedgeRectCallout">
            <a:avLst>
              <a:gd name="adj1" fmla="val -56938"/>
              <a:gd name="adj2" fmla="val 760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7030A0"/>
                </a:solidFill>
              </a:rPr>
              <a:t>=AVERAGE(B4:D4)</a:t>
            </a:r>
            <a:endParaRPr lang="en-US" sz="4800" b="1" dirty="0">
              <a:solidFill>
                <a:srgbClr val="7030A0"/>
              </a:solidFill>
            </a:endParaRPr>
          </a:p>
        </p:txBody>
      </p:sp>
      <p:cxnSp>
        <p:nvCxnSpPr>
          <p:cNvPr id="4" name="Straight Arrow Connector 3"/>
          <p:cNvCxnSpPr/>
          <p:nvPr/>
        </p:nvCxnSpPr>
        <p:spPr>
          <a:xfrm flipH="1" flipV="1">
            <a:off x="9296400" y="1143000"/>
            <a:ext cx="533400" cy="3048000"/>
          </a:xfrm>
          <a:prstGeom prst="straightConnector1">
            <a:avLst/>
          </a:prstGeom>
          <a:ln w="7620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5" name="Oval 4"/>
          <p:cNvSpPr/>
          <p:nvPr/>
        </p:nvSpPr>
        <p:spPr>
          <a:xfrm>
            <a:off x="3505200" y="1143000"/>
            <a:ext cx="16764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1513082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6"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368585" y="1605190"/>
            <a:ext cx="11398048" cy="401224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vi-VN" sz="3600" b="1" dirty="0">
                <a:solidFill>
                  <a:srgbClr val="660033"/>
                </a:solidFill>
                <a:latin typeface="Times New Roman" panose="02020603050405020304" pitchFamily="18" charset="0"/>
                <a:cs typeface="Times New Roman" panose="02020603050405020304" pitchFamily="18" charset="0"/>
              </a:rPr>
              <a:t>Mỗi hàm trong bảng tính sẽ được xác định bởi:</a:t>
            </a:r>
            <a:endParaRPr lang="en-US" sz="3600" b="1" dirty="0">
              <a:solidFill>
                <a:srgbClr val="660033"/>
              </a:solidFill>
              <a:latin typeface="Times New Roman" panose="02020603050405020304" pitchFamily="18" charset="0"/>
              <a:cs typeface="Times New Roman" panose="02020603050405020304" pitchFamily="18" charset="0"/>
            </a:endParaRPr>
          </a:p>
          <a:p>
            <a:pPr lvl="0" algn="just" defTabSz="342900"/>
            <a:r>
              <a:rPr lang="vi-VN" sz="3600" dirty="0">
                <a:solidFill>
                  <a:srgbClr val="660033"/>
                </a:solidFill>
                <a:latin typeface="Times New Roman" panose="02020603050405020304" pitchFamily="18" charset="0"/>
                <a:cs typeface="Times New Roman" panose="02020603050405020304" pitchFamily="18" charset="0"/>
              </a:rPr>
              <a:t>- Tên của hàm số </a:t>
            </a:r>
          </a:p>
          <a:p>
            <a:pPr lvl="0" algn="just" defTabSz="342900"/>
            <a:r>
              <a:rPr lang="vi-VN" sz="3600" dirty="0">
                <a:solidFill>
                  <a:srgbClr val="660033"/>
                </a:solidFill>
                <a:latin typeface="Times New Roman" panose="02020603050405020304" pitchFamily="18" charset="0"/>
                <a:cs typeface="Times New Roman" panose="02020603050405020304" pitchFamily="18" charset="0"/>
              </a:rPr>
              <a:t>- Ý nghĩa hàm số</a:t>
            </a:r>
          </a:p>
          <a:p>
            <a:pPr lvl="0" algn="just" defTabSz="342900"/>
            <a:r>
              <a:rPr lang="vi-VN" sz="3600" dirty="0">
                <a:solidFill>
                  <a:srgbClr val="660033"/>
                </a:solidFill>
                <a:latin typeface="Times New Roman" panose="02020603050405020304" pitchFamily="18" charset="0"/>
                <a:cs typeface="Times New Roman" panose="02020603050405020304" pitchFamily="18" charset="0"/>
              </a:rPr>
              <a:t>- Các tham số của hàm có thể là dãy bao gồm </a:t>
            </a:r>
            <a:r>
              <a:rPr lang="vi-VN" sz="3600" b="1" dirty="0">
                <a:solidFill>
                  <a:srgbClr val="660033"/>
                </a:solidFill>
                <a:latin typeface="Times New Roman" panose="02020603050405020304" pitchFamily="18" charset="0"/>
                <a:cs typeface="Times New Roman" panose="02020603050405020304" pitchFamily="18" charset="0"/>
              </a:rPr>
              <a:t>các số, địa chỉ ô, địa chỉ vùng dữ liệu </a:t>
            </a:r>
            <a:r>
              <a:rPr lang="vi-VN" sz="3600" dirty="0">
                <a:solidFill>
                  <a:srgbClr val="660033"/>
                </a:solidFill>
                <a:latin typeface="Times New Roman" panose="02020603050405020304" pitchFamily="18" charset="0"/>
                <a:cs typeface="Times New Roman" panose="02020603050405020304" pitchFamily="18" charset="0"/>
              </a:rPr>
              <a:t>được viết </a:t>
            </a:r>
            <a:r>
              <a:rPr lang="vi-VN" sz="3600" b="1" dirty="0">
                <a:solidFill>
                  <a:srgbClr val="660033"/>
                </a:solidFill>
                <a:latin typeface="Times New Roman" panose="02020603050405020304" pitchFamily="18" charset="0"/>
                <a:cs typeface="Times New Roman" panose="02020603050405020304" pitchFamily="18" charset="0"/>
              </a:rPr>
              <a:t>cách nhau bởi dấu “</a:t>
            </a:r>
            <a:r>
              <a:rPr lang="en-US" sz="3600" b="1" dirty="0">
                <a:solidFill>
                  <a:srgbClr val="660033"/>
                </a:solidFill>
                <a:latin typeface="Times New Roman" panose="02020603050405020304" pitchFamily="18" charset="0"/>
                <a:cs typeface="Times New Roman" panose="02020603050405020304" pitchFamily="18" charset="0"/>
              </a:rPr>
              <a:t> </a:t>
            </a:r>
            <a:r>
              <a:rPr lang="vi-VN" sz="3600" b="1" dirty="0">
                <a:solidFill>
                  <a:srgbClr val="660033"/>
                </a:solidFill>
                <a:latin typeface="Times New Roman" panose="02020603050405020304" pitchFamily="18" charset="0"/>
                <a:cs typeface="Times New Roman" panose="02020603050405020304" pitchFamily="18" charset="0"/>
              </a:rPr>
              <a:t>,</a:t>
            </a:r>
            <a:r>
              <a:rPr lang="en-US" sz="3600" b="1" dirty="0">
                <a:solidFill>
                  <a:srgbClr val="660033"/>
                </a:solidFill>
                <a:latin typeface="Times New Roman" panose="02020603050405020304" pitchFamily="18" charset="0"/>
                <a:cs typeface="Times New Roman" panose="02020603050405020304" pitchFamily="18" charset="0"/>
              </a:rPr>
              <a:t> </a:t>
            </a:r>
            <a:r>
              <a:rPr lang="vi-VN" sz="3600" b="1" dirty="0">
                <a:solidFill>
                  <a:srgbClr val="660033"/>
                </a:solidFill>
                <a:latin typeface="Times New Roman" panose="02020603050405020304" pitchFamily="18" charset="0"/>
                <a:cs typeface="Times New Roman" panose="02020603050405020304" pitchFamily="18" charset="0"/>
              </a:rPr>
              <a:t>" </a:t>
            </a:r>
            <a:r>
              <a:rPr lang="vi-VN" sz="3600" dirty="0">
                <a:solidFill>
                  <a:srgbClr val="660033"/>
                </a:solidFill>
                <a:latin typeface="Times New Roman" panose="02020603050405020304" pitchFamily="18" charset="0"/>
                <a:cs typeface="Times New Roman" panose="02020603050405020304" pitchFamily="18" charset="0"/>
              </a:rPr>
              <a:t>hoặc dấu “</a:t>
            </a:r>
            <a:r>
              <a:rPr lang="en-US" sz="3600" dirty="0">
                <a:solidFill>
                  <a:srgbClr val="660033"/>
                </a:solidFill>
                <a:latin typeface="Times New Roman" panose="02020603050405020304" pitchFamily="18" charset="0"/>
                <a:cs typeface="Times New Roman" panose="02020603050405020304" pitchFamily="18" charset="0"/>
              </a:rPr>
              <a:t> </a:t>
            </a:r>
            <a:r>
              <a:rPr lang="vi-VN" sz="3600" b="1" dirty="0">
                <a:solidFill>
                  <a:srgbClr val="660033"/>
                </a:solidFill>
                <a:latin typeface="Times New Roman" panose="02020603050405020304" pitchFamily="18" charset="0"/>
                <a:cs typeface="Times New Roman" panose="02020603050405020304" pitchFamily="18" charset="0"/>
              </a:rPr>
              <a:t>;</a:t>
            </a:r>
            <a:r>
              <a:rPr lang="en-US" sz="3600" b="1" dirty="0">
                <a:solidFill>
                  <a:srgbClr val="660033"/>
                </a:solidFill>
                <a:latin typeface="Times New Roman" panose="02020603050405020304" pitchFamily="18" charset="0"/>
                <a:cs typeface="Times New Roman" panose="02020603050405020304" pitchFamily="18" charset="0"/>
              </a:rPr>
              <a:t> </a:t>
            </a:r>
            <a:r>
              <a:rPr lang="vi-VN" sz="3600" dirty="0">
                <a:solidFill>
                  <a:srgbClr val="660033"/>
                </a:solidFill>
                <a:latin typeface="Times New Roman" panose="02020603050405020304" pitchFamily="18" charset="0"/>
                <a:cs typeface="Times New Roman" panose="02020603050405020304" pitchFamily="18" charset="0"/>
              </a:rPr>
              <a:t>”. Cách sử dụng hàm:</a:t>
            </a:r>
          </a:p>
          <a:p>
            <a:pPr lvl="0" algn="ctr" defTabSz="342900"/>
            <a:r>
              <a:rPr lang="vi-VN" sz="4000" b="1" dirty="0">
                <a:solidFill>
                  <a:srgbClr val="CC0066"/>
                </a:solidFill>
                <a:latin typeface="Times New Roman" panose="02020603050405020304" pitchFamily="18" charset="0"/>
                <a:cs typeface="Times New Roman" panose="02020603050405020304" pitchFamily="18" charset="0"/>
              </a:rPr>
              <a:t>=&lt;tên hàm&gt;(&lt;các tham số&gt;)</a:t>
            </a:r>
          </a:p>
        </p:txBody>
      </p:sp>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2"/>
          <a:stretch>
            <a:fillRect/>
          </a:stretch>
        </p:blipFill>
        <p:spPr>
          <a:xfrm>
            <a:off x="5695539" y="861725"/>
            <a:ext cx="744141" cy="741693"/>
          </a:xfrm>
          <a:prstGeom prst="rect">
            <a:avLst/>
          </a:prstGeom>
        </p:spPr>
      </p:pic>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356145" y="733195"/>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Hàm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315772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E3748C-A3C2-A50A-8F4C-BA4262661925}"/>
              </a:ext>
            </a:extLst>
          </p:cNvPr>
          <p:cNvPicPr>
            <a:picLocks noChangeAspect="1"/>
          </p:cNvPicPr>
          <p:nvPr/>
        </p:nvPicPr>
        <p:blipFill>
          <a:blip r:embed="rId3"/>
          <a:stretch>
            <a:fillRect/>
          </a:stretch>
        </p:blipFill>
        <p:spPr>
          <a:xfrm>
            <a:off x="-76200" y="457000"/>
            <a:ext cx="12268200" cy="6477199"/>
          </a:xfrm>
          <a:prstGeom prst="rect">
            <a:avLst/>
          </a:prstGeom>
        </p:spPr>
      </p:pic>
      <p:pic>
        <p:nvPicPr>
          <p:cNvPr id="3" name="Picture 2">
            <a:extLst>
              <a:ext uri="{FF2B5EF4-FFF2-40B4-BE49-F238E27FC236}">
                <a16:creationId xmlns:a16="http://schemas.microsoft.com/office/drawing/2014/main" id="{A8E9DA6A-2FAA-7FD1-4D0D-467A62F8311A}"/>
              </a:ext>
            </a:extLst>
          </p:cNvPr>
          <p:cNvPicPr>
            <a:picLocks noChangeAspect="1"/>
          </p:cNvPicPr>
          <p:nvPr/>
        </p:nvPicPr>
        <p:blipFill>
          <a:blip r:embed="rId4"/>
          <a:stretch>
            <a:fillRect/>
          </a:stretch>
        </p:blipFill>
        <p:spPr>
          <a:xfrm>
            <a:off x="6059132" y="75060"/>
            <a:ext cx="494068" cy="492443"/>
          </a:xfrm>
          <a:prstGeom prst="rect">
            <a:avLst/>
          </a:prstGeom>
        </p:spPr>
      </p:pic>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384535" y="0"/>
            <a:ext cx="5711465"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Hàm trong bảng tính.</a:t>
            </a:r>
          </a:p>
        </p:txBody>
      </p:sp>
    </p:spTree>
    <p:extLst>
      <p:ext uri="{BB962C8B-B14F-4D97-AF65-F5344CB8AC3E}">
        <p14:creationId xmlns:p14="http://schemas.microsoft.com/office/powerpoint/2010/main" val="369476132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10501</TotalTime>
  <Words>3148</Words>
  <Application>Microsoft Office PowerPoint</Application>
  <PresentationFormat>Widescreen</PresentationFormat>
  <Paragraphs>405</Paragraphs>
  <Slides>62</Slides>
  <Notes>37</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62</vt:i4>
      </vt:variant>
    </vt:vector>
  </HeadingPairs>
  <TitlesOfParts>
    <vt:vector size="79"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564</cp:revision>
  <dcterms:created xsi:type="dcterms:W3CDTF">2018-08-20T15:06:27Z</dcterms:created>
  <dcterms:modified xsi:type="dcterms:W3CDTF">2024-08-14T13:03:07Z</dcterms:modified>
</cp:coreProperties>
</file>