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289" r:id="rId4"/>
    <p:sldMasterId id="2147484270" r:id="rId5"/>
    <p:sldMasterId id="2147484273" r:id="rId6"/>
    <p:sldMasterId id="2147484547" r:id="rId7"/>
    <p:sldMasterId id="2147484555" r:id="rId8"/>
    <p:sldMasterId id="2147484557" r:id="rId9"/>
    <p:sldMasterId id="2147484559" r:id="rId10"/>
    <p:sldMasterId id="2147484561" r:id="rId11"/>
  </p:sldMasterIdLst>
  <p:notesMasterIdLst>
    <p:notesMasterId r:id="rId69"/>
  </p:notesMasterIdLst>
  <p:handoutMasterIdLst>
    <p:handoutMasterId r:id="rId70"/>
  </p:handoutMasterIdLst>
  <p:sldIdLst>
    <p:sldId id="359" r:id="rId12"/>
    <p:sldId id="286" r:id="rId13"/>
    <p:sldId id="3266" r:id="rId14"/>
    <p:sldId id="3272" r:id="rId15"/>
    <p:sldId id="3241" r:id="rId16"/>
    <p:sldId id="3402" r:id="rId17"/>
    <p:sldId id="3367" r:id="rId18"/>
    <p:sldId id="3435" r:id="rId19"/>
    <p:sldId id="3366" r:id="rId20"/>
    <p:sldId id="3343" r:id="rId21"/>
    <p:sldId id="3403" r:id="rId22"/>
    <p:sldId id="3404" r:id="rId23"/>
    <p:sldId id="3267" r:id="rId24"/>
    <p:sldId id="3405" r:id="rId25"/>
    <p:sldId id="3406" r:id="rId26"/>
    <p:sldId id="3095" r:id="rId27"/>
    <p:sldId id="3369" r:id="rId28"/>
    <p:sldId id="3350" r:id="rId29"/>
    <p:sldId id="3351" r:id="rId30"/>
    <p:sldId id="3354" r:id="rId31"/>
    <p:sldId id="3371" r:id="rId32"/>
    <p:sldId id="3362" r:id="rId33"/>
    <p:sldId id="3407" r:id="rId34"/>
    <p:sldId id="3373" r:id="rId35"/>
    <p:sldId id="3374" r:id="rId36"/>
    <p:sldId id="3375" r:id="rId37"/>
    <p:sldId id="3246" r:id="rId38"/>
    <p:sldId id="3395" r:id="rId39"/>
    <p:sldId id="3410" r:id="rId40"/>
    <p:sldId id="3411" r:id="rId41"/>
    <p:sldId id="3412" r:id="rId42"/>
    <p:sldId id="3413" r:id="rId43"/>
    <p:sldId id="3414" r:id="rId44"/>
    <p:sldId id="3415" r:id="rId45"/>
    <p:sldId id="3416" r:id="rId46"/>
    <p:sldId id="3418" r:id="rId47"/>
    <p:sldId id="3419" r:id="rId48"/>
    <p:sldId id="3420" r:id="rId49"/>
    <p:sldId id="3421" r:id="rId50"/>
    <p:sldId id="3422" r:id="rId51"/>
    <p:sldId id="3423" r:id="rId52"/>
    <p:sldId id="3424" r:id="rId53"/>
    <p:sldId id="3425" r:id="rId54"/>
    <p:sldId id="3426" r:id="rId55"/>
    <p:sldId id="3427" r:id="rId56"/>
    <p:sldId id="3428" r:id="rId57"/>
    <p:sldId id="3429" r:id="rId58"/>
    <p:sldId id="3430" r:id="rId59"/>
    <p:sldId id="3431" r:id="rId60"/>
    <p:sldId id="3408" r:id="rId61"/>
    <p:sldId id="3245" r:id="rId62"/>
    <p:sldId id="3282" r:id="rId63"/>
    <p:sldId id="3432" r:id="rId64"/>
    <p:sldId id="3433" r:id="rId65"/>
    <p:sldId id="3434" r:id="rId66"/>
    <p:sldId id="3409" r:id="rId67"/>
    <p:sldId id="550" r:id="rId68"/>
  </p:sldIdLst>
  <p:sldSz cx="12192000" cy="6858000"/>
  <p:notesSz cx="6858000" cy="9144000"/>
  <p:custDataLst>
    <p:tags r:id="rId7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00FF"/>
    <a:srgbClr val="CC00CC"/>
    <a:srgbClr val="00FFFF"/>
    <a:srgbClr val="CCFF99"/>
    <a:srgbClr val="663300"/>
    <a:srgbClr val="FFFFCC"/>
    <a:srgbClr val="A1E705"/>
    <a:srgbClr val="FF9933"/>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5" autoAdjust="0"/>
    <p:restoredTop sz="83610" autoAdjust="0"/>
  </p:normalViewPr>
  <p:slideViewPr>
    <p:cSldViewPr>
      <p:cViewPr varScale="1">
        <p:scale>
          <a:sx n="72" d="100"/>
          <a:sy n="72" d="100"/>
        </p:scale>
        <p:origin x="427" y="67"/>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7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13/08/2024</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342900">
              <a:spcAft>
                <a:spcPts val="0"/>
              </a:spcAft>
            </a:pPr>
            <a:r>
              <a:rPr lang="vi-VN" altLang="en-US" sz="1200" dirty="0" smtClean="0">
                <a:latin typeface="Times New Roman" panose="02020603050405020304" pitchFamily="18" charset="0"/>
                <a:cs typeface="Times New Roman" panose="02020603050405020304" pitchFamily="18" charset="0"/>
                <a:sym typeface="Wingdings" panose="05000000000000000000" pitchFamily="2" charset="2"/>
              </a:rPr>
              <a:t>1. Em hãy tạo một trang tính mới trong bảng tính của dự án, đặt tên là 3. Tìm hiểu giống cây. Tiến hành nhập dữ liệu là danh sách các loại cây cụ thể và đơn giá. Định dạng cho trang tính như Hình 7.10 và lưu lại kết quả. </a:t>
            </a:r>
          </a:p>
          <a:p>
            <a:pPr algn="just" defTabSz="342900">
              <a:spcAft>
                <a:spcPts val="0"/>
              </a:spcAft>
            </a:pPr>
            <a:r>
              <a:rPr lang="vi-VN" altLang="en-US" sz="1200" dirty="0" smtClean="0">
                <a:latin typeface="Times New Roman" panose="02020603050405020304" pitchFamily="18" charset="0"/>
                <a:cs typeface="Times New Roman" panose="02020603050405020304" pitchFamily="18" charset="0"/>
                <a:sym typeface="Wingdings" panose="05000000000000000000" pitchFamily="2" charset="2"/>
              </a:rPr>
              <a:t>2. Nhập công thức = D4 * E4 vào ô F4. Sao chép ô F4 xuống các ô từ F5 đến F19 để tính giá trị của cột Thành tiền.</a:t>
            </a:r>
          </a:p>
          <a:p>
            <a:endParaRPr lang="en-US" dirty="0"/>
          </a:p>
        </p:txBody>
      </p:sp>
    </p:spTree>
    <p:extLst>
      <p:ext uri="{BB962C8B-B14F-4D97-AF65-F5344CB8AC3E}">
        <p14:creationId xmlns:p14="http://schemas.microsoft.com/office/powerpoint/2010/main" val="1975534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342900">
              <a:spcAft>
                <a:spcPts val="0"/>
              </a:spcAft>
            </a:pPr>
            <a:r>
              <a:rPr lang="en-US" altLang="en-US" sz="1200" b="1" dirty="0" err="1" smtClean="0">
                <a:latin typeface="Times New Roman" panose="02020603050405020304" pitchFamily="18" charset="0"/>
                <a:cs typeface="Times New Roman" panose="02020603050405020304" pitchFamily="18" charset="0"/>
                <a:sym typeface="Wingdings" panose="05000000000000000000" pitchFamily="2" charset="2"/>
              </a:rPr>
              <a:t>Gợi</a:t>
            </a:r>
            <a:r>
              <a:rPr lang="en-US" altLang="en-US" sz="1200" b="1" dirty="0" smtClean="0">
                <a:latin typeface="Times New Roman" panose="02020603050405020304" pitchFamily="18" charset="0"/>
                <a:cs typeface="Times New Roman" panose="02020603050405020304" pitchFamily="18" charset="0"/>
                <a:sym typeface="Wingdings" panose="05000000000000000000" pitchFamily="2" charset="2"/>
              </a:rPr>
              <a:t> ý </a:t>
            </a:r>
            <a:r>
              <a:rPr lang="en-US" altLang="en-US" sz="1200" b="1" dirty="0" err="1" smtClean="0">
                <a:latin typeface="Times New Roman" panose="02020603050405020304" pitchFamily="18" charset="0"/>
                <a:cs typeface="Times New Roman" panose="02020603050405020304" pitchFamily="18" charset="0"/>
                <a:sym typeface="Wingdings" panose="05000000000000000000" pitchFamily="2" charset="2"/>
              </a:rPr>
              <a:t>trả</a:t>
            </a:r>
            <a:r>
              <a:rPr lang="en-US" altLang="en-US" sz="12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b="1" dirty="0" err="1" smtClean="0">
                <a:latin typeface="Times New Roman" panose="02020603050405020304" pitchFamily="18" charset="0"/>
                <a:cs typeface="Times New Roman" panose="02020603050405020304" pitchFamily="18" charset="0"/>
                <a:sym typeface="Wingdings" panose="05000000000000000000" pitchFamily="2" charset="2"/>
              </a:rPr>
              <a:t>lời</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p>
          <a:p>
            <a:pPr algn="just" defTabSz="342900">
              <a:spcAft>
                <a:spcPts val="0"/>
              </a:spcAft>
            </a:pP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Em</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có</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thể</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thay</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đổi</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lại</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cách</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căn</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lề</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cho</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dữ</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liệu</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số</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ngày</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tháng</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và</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văn</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bản</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bằng</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các</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lệnh</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ở ô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lệnh</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Alignment: Align Left, Center, Align Right</a:t>
            </a:r>
            <a:endParaRPr lang="vi-VN" altLang="en-US" sz="1200" dirty="0" smtClean="0">
              <a:latin typeface="Times New Roman" panose="02020603050405020304" pitchFamily="18" charset="0"/>
              <a:cs typeface="Times New Roman" panose="02020603050405020304" pitchFamily="18" charset="0"/>
              <a:sym typeface="Wingdings" panose="05000000000000000000" pitchFamily="2" charset="2"/>
            </a:endParaRPr>
          </a:p>
          <a:p>
            <a:endParaRPr lang="en-US" dirty="0"/>
          </a:p>
        </p:txBody>
      </p:sp>
    </p:spTree>
    <p:extLst>
      <p:ext uri="{BB962C8B-B14F-4D97-AF65-F5344CB8AC3E}">
        <p14:creationId xmlns:p14="http://schemas.microsoft.com/office/powerpoint/2010/main" val="66034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342900">
              <a:spcAft>
                <a:spcPts val="0"/>
              </a:spcAft>
            </a:pPr>
            <a:r>
              <a:rPr lang="vi-VN" altLang="en-US" sz="1200" dirty="0" smtClean="0">
                <a:latin typeface="Times New Roman" panose="02020603050405020304" pitchFamily="18" charset="0"/>
                <a:cs typeface="Times New Roman" panose="02020603050405020304" pitchFamily="18" charset="0"/>
                <a:sym typeface="Wingdings" panose="05000000000000000000" pitchFamily="2" charset="2"/>
              </a:rPr>
              <a:t>a. Công thức cần nhập vào ô E3 có thể là:  =12.8+8.5+10.7</a:t>
            </a:r>
          </a:p>
          <a:p>
            <a:pPr algn="just" defTabSz="342900">
              <a:spcAft>
                <a:spcPts val="0"/>
              </a:spcAft>
            </a:pPr>
            <a:r>
              <a:rPr lang="vi-VN" altLang="en-US" sz="1200" dirty="0" smtClean="0">
                <a:latin typeface="Times New Roman" panose="02020603050405020304" pitchFamily="18" charset="0"/>
                <a:cs typeface="Times New Roman" panose="02020603050405020304" pitchFamily="18" charset="0"/>
                <a:sym typeface="Wingdings" panose="05000000000000000000" pitchFamily="2" charset="2"/>
              </a:rPr>
              <a:t>hoặc    =B3+B4+B5</a:t>
            </a:r>
          </a:p>
          <a:p>
            <a:pPr marL="0" marR="0" indent="0" algn="l" defTabSz="914400" rtl="0" eaLnBrk="0" fontAlgn="base" latinLnBrk="0" hangingPunct="0">
              <a:lnSpc>
                <a:spcPct val="100000"/>
              </a:lnSpc>
              <a:spcBef>
                <a:spcPct val="30000"/>
              </a:spcBef>
              <a:spcAft>
                <a:spcPct val="0"/>
              </a:spcAft>
              <a:buClrTx/>
              <a:buSzTx/>
              <a:buFontTx/>
              <a:buNone/>
              <a:tabLst/>
              <a:defRPr/>
            </a:pPr>
            <a:r>
              <a:rPr lang="vi-VN" altLang="en-US" sz="1200" dirty="0" smtClean="0">
                <a:latin typeface="Times New Roman" panose="02020603050405020304" pitchFamily="18" charset="0"/>
                <a:cs typeface="Times New Roman" panose="02020603050405020304" pitchFamily="18" charset="0"/>
                <a:sym typeface="Wingdings" panose="05000000000000000000" pitchFamily="2" charset="2"/>
              </a:rPr>
              <a:t>b. Nếu thay đổi các thông tin chiều dài các cạnh của tam giác ABC tại các ô B3, B4, B5, thì giá trị đã tính tại ô E5 ở trường hợp 1 không thay đổi còn ở trường hợp 2 thay đổi do có sử dụng địa chỉ tương đối trong công thức. Trong trường hợp này nên sử dụng công thức có chứa địa chỉ ô tính.</a:t>
            </a:r>
          </a:p>
          <a:p>
            <a:endParaRPr lang="en-US" dirty="0"/>
          </a:p>
        </p:txBody>
      </p:sp>
    </p:spTree>
    <p:extLst>
      <p:ext uri="{BB962C8B-B14F-4D97-AF65-F5344CB8AC3E}">
        <p14:creationId xmlns:p14="http://schemas.microsoft.com/office/powerpoint/2010/main" val="3123176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vi-VN" sz="1200" dirty="0" smtClean="0">
                <a:latin typeface="Times New Roman" panose="02020603050405020304" pitchFamily="18" charset="0"/>
                <a:cs typeface="Times New Roman" panose="02020603050405020304" pitchFamily="18" charset="0"/>
              </a:rPr>
              <a:t>Em hãy tạo một bảng tính mới, nhập dữ liệu cho bảng tính như Hình 7.11, nhập công thức tính tổng diện tích rừng cho tỉnh Hà Giang và sao chép công thức để tính cho các tỉnh còn lại. Lưu tệp bảng tính với tên Dientichrung.xlsx.</a:t>
            </a:r>
          </a:p>
          <a:p>
            <a:endParaRPr lang="en-US" dirty="0"/>
          </a:p>
        </p:txBody>
      </p:sp>
    </p:spTree>
    <p:extLst>
      <p:ext uri="{BB962C8B-B14F-4D97-AF65-F5344CB8AC3E}">
        <p14:creationId xmlns:p14="http://schemas.microsoft.com/office/powerpoint/2010/main" val="228726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vi-VN" sz="1200" dirty="0" smtClean="0">
                <a:solidFill>
                  <a:srgbClr val="000000"/>
                </a:solidFill>
                <a:latin typeface="Times New Roman" panose="02020603050405020304" pitchFamily="18" charset="0"/>
                <a:cs typeface="Times New Roman" panose="02020603050405020304" pitchFamily="18" charset="0"/>
              </a:rPr>
              <a:t>Em có thể nhập dữ liệu là công thức tính toán được không? Khi thực hiện dự án Trường học xanh, em cần tính toán rất nhiều. Hãy tìm hiểu các công cụ tính toán đó của phần mềm bảng tính để có thể sử dụng cho dự án.</a:t>
            </a:r>
          </a:p>
          <a:p>
            <a:endParaRPr lang="en-US" dirty="0"/>
          </a:p>
        </p:txBody>
      </p:sp>
    </p:spTree>
    <p:extLst>
      <p:ext uri="{BB962C8B-B14F-4D97-AF65-F5344CB8AC3E}">
        <p14:creationId xmlns:p14="http://schemas.microsoft.com/office/powerpoint/2010/main" val="414408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3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defTabSz="342900"/>
            <a:r>
              <a:rPr lang="en-US" sz="1200" dirty="0" smtClean="0">
                <a:solidFill>
                  <a:srgbClr val="000000"/>
                </a:solidFill>
                <a:latin typeface="Times New Roman" panose="02020603050405020304" pitchFamily="18" charset="0"/>
                <a:cs typeface="Times New Roman" panose="02020603050405020304" pitchFamily="18" charset="0"/>
              </a:rPr>
              <a:t>-</a:t>
            </a:r>
            <a:r>
              <a:rPr lang="vi-VN" sz="1200" dirty="0" smtClean="0">
                <a:solidFill>
                  <a:srgbClr val="000000"/>
                </a:solidFill>
                <a:latin typeface="Times New Roman" panose="02020603050405020304" pitchFamily="18" charset="0"/>
                <a:cs typeface="Times New Roman" panose="02020603050405020304" pitchFamily="18" charset="0"/>
              </a:rPr>
              <a:t>Khi nhập dữ liệu vào các ô trong trang tính, phần mềm sẽ tự động nhận biết được kiểu dữ liệu đã nhập và hiển thị theo khuôn dạng mặc định.</a:t>
            </a:r>
            <a:endParaRPr lang="en-US" sz="1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24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Khả năng hỗ trợ tính toán là đặc trưng ưu việt của các chương trình bảng tính. Em có thể sử dụng công thức để thực hiện các tính toán với dữ liệu một cách nhanh chóng. Công thức có dạng các biểu thức toán học được nhập trực tiếp vào ô tính. </a:t>
            </a:r>
            <a:endParaRPr lang="en-US" dirty="0"/>
          </a:p>
        </p:txBody>
      </p:sp>
    </p:spTree>
    <p:extLst>
      <p:ext uri="{BB962C8B-B14F-4D97-AF65-F5344CB8AC3E}">
        <p14:creationId xmlns:p14="http://schemas.microsoft.com/office/powerpoint/2010/main" val="2079226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421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104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defTabSz="342900"/>
            <a:r>
              <a:rPr lang="en-US" sz="1200" dirty="0" smtClean="0">
                <a:latin typeface="Times New Roman" panose="02020603050405020304" pitchFamily="18" charset="0"/>
                <a:cs typeface="Times New Roman" panose="02020603050405020304" pitchFamily="18" charset="0"/>
              </a:rPr>
              <a:t>*</a:t>
            </a:r>
            <a:r>
              <a:rPr lang="vi-VN" sz="1200" dirty="0" smtClean="0">
                <a:latin typeface="Times New Roman" panose="02020603050405020304" pitchFamily="18" charset="0"/>
                <a:cs typeface="Times New Roman" panose="02020603050405020304" pitchFamily="18" charset="0"/>
              </a:rPr>
              <a:t>Nhiệm vụ:</a:t>
            </a:r>
          </a:p>
          <a:p>
            <a:pPr lvl="0" algn="just" defTabSz="342900"/>
            <a:r>
              <a:rPr lang="vi-VN" sz="1200" dirty="0" smtClean="0">
                <a:latin typeface="Times New Roman" panose="02020603050405020304" pitchFamily="18" charset="0"/>
                <a:cs typeface="Times New Roman" panose="02020603050405020304" pitchFamily="18" charset="0"/>
              </a:rPr>
              <a:t>-Tạo trang tính mới trong bảng tính của dự án để nhập dữ liệu dự kiến số lượng cây trồng cho dự án. </a:t>
            </a:r>
          </a:p>
          <a:p>
            <a:pPr lvl="0" algn="just" defTabSz="342900"/>
            <a:r>
              <a:rPr lang="vi-VN" sz="1200" dirty="0" smtClean="0">
                <a:latin typeface="Times New Roman" panose="02020603050405020304" pitchFamily="18" charset="0"/>
                <a:cs typeface="Times New Roman" panose="02020603050405020304" pitchFamily="18" charset="0"/>
              </a:rPr>
              <a:t>-Nhập dữ liệu cho trang tính. </a:t>
            </a:r>
          </a:p>
          <a:p>
            <a:pPr lvl="0" algn="just" defTabSz="342900"/>
            <a:r>
              <a:rPr lang="vi-VN" sz="1200" dirty="0" smtClean="0">
                <a:latin typeface="Times New Roman" panose="02020603050405020304" pitchFamily="18" charset="0"/>
                <a:cs typeface="Times New Roman" panose="02020603050405020304" pitchFamily="18" charset="0"/>
              </a:rPr>
              <a:t>-Thiết lập công thức tính tổng số cây mỗi loại và tổng số cây của tất cả các loại. </a:t>
            </a:r>
          </a:p>
          <a:p>
            <a:pPr lvl="0" algn="just" defTabSz="342900"/>
            <a:r>
              <a:rPr lang="vi-VN" sz="1200" dirty="0" smtClean="0">
                <a:latin typeface="Times New Roman" panose="02020603050405020304" pitchFamily="18" charset="0"/>
                <a:cs typeface="Times New Roman" panose="02020603050405020304" pitchFamily="18" charset="0"/>
              </a:rPr>
              <a:t>-Thực hiện các thao tác định dạng dữ liệu cho trang tính.</a:t>
            </a:r>
            <a:endParaRPr lang="vi-VN"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936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defTabSz="342900"/>
            <a:r>
              <a:rPr lang="en-US" sz="1200" dirty="0" smtClean="0">
                <a:latin typeface="Times New Roman" panose="02020603050405020304" pitchFamily="18" charset="0"/>
                <a:cs typeface="Times New Roman" panose="02020603050405020304" pitchFamily="18" charset="0"/>
              </a:rPr>
              <a:t>*</a:t>
            </a:r>
            <a:r>
              <a:rPr lang="vi-VN" sz="1200" b="1" dirty="0" smtClean="0">
                <a:latin typeface="Times New Roman" panose="02020603050405020304" pitchFamily="18" charset="0"/>
                <a:cs typeface="Times New Roman" panose="02020603050405020304" pitchFamily="18" charset="0"/>
              </a:rPr>
              <a:t>Hướng dẫn</a:t>
            </a:r>
            <a:r>
              <a:rPr lang="vi-VN" sz="1200" dirty="0" smtClean="0">
                <a:latin typeface="Times New Roman" panose="02020603050405020304" pitchFamily="18" charset="0"/>
                <a:cs typeface="Times New Roman" panose="02020603050405020304" pitchFamily="18" charset="0"/>
              </a:rPr>
              <a:t>:</a:t>
            </a:r>
            <a:endParaRPr lang="en-US" sz="1200" dirty="0" smtClean="0">
              <a:latin typeface="Times New Roman" panose="02020603050405020304" pitchFamily="18" charset="0"/>
              <a:cs typeface="Times New Roman" panose="02020603050405020304" pitchFamily="18" charset="0"/>
            </a:endParaRPr>
          </a:p>
          <a:p>
            <a:pPr lvl="0" algn="just" defTabSz="342900"/>
            <a:r>
              <a:rPr lang="en-US" sz="1200" dirty="0" smtClean="0">
                <a:latin typeface="Times New Roman" panose="02020603050405020304" pitchFamily="18" charset="0"/>
                <a:cs typeface="Times New Roman" panose="02020603050405020304" pitchFamily="18" charset="0"/>
              </a:rPr>
              <a:t>-</a:t>
            </a:r>
            <a:r>
              <a:rPr lang="vi-VN" sz="1200" dirty="0" smtClean="0">
                <a:latin typeface="Times New Roman" panose="02020603050405020304" pitchFamily="18" charset="0"/>
                <a:cs typeface="Times New Roman" panose="02020603050405020304" pitchFamily="18" charset="0"/>
              </a:rPr>
              <a:t>Bước 1. Mở tệp THXanh.xlsx.</a:t>
            </a:r>
          </a:p>
          <a:p>
            <a:pPr lvl="0" algn="just" defTabSz="342900"/>
            <a:r>
              <a:rPr lang="en-US" sz="1200" dirty="0" smtClean="0">
                <a:latin typeface="Times New Roman" panose="02020603050405020304" pitchFamily="18" charset="0"/>
                <a:cs typeface="Times New Roman" panose="02020603050405020304" pitchFamily="18" charset="0"/>
              </a:rPr>
              <a:t>-</a:t>
            </a:r>
            <a:r>
              <a:rPr lang="vi-VN" sz="1200" dirty="0" smtClean="0">
                <a:latin typeface="Times New Roman" panose="02020603050405020304" pitchFamily="18" charset="0"/>
                <a:cs typeface="Times New Roman" panose="02020603050405020304" pitchFamily="18" charset="0"/>
              </a:rPr>
              <a:t>Bước 2. Nháy chuột vào nút        </a:t>
            </a:r>
            <a:r>
              <a:rPr lang="en-US" sz="1200" dirty="0" smtClean="0">
                <a:latin typeface="Times New Roman" panose="02020603050405020304" pitchFamily="18" charset="0"/>
                <a:cs typeface="Times New Roman" panose="02020603050405020304" pitchFamily="18" charset="0"/>
              </a:rPr>
              <a:t> </a:t>
            </a:r>
            <a:r>
              <a:rPr lang="vi-VN" sz="1200" dirty="0" smtClean="0">
                <a:latin typeface="Times New Roman" panose="02020603050405020304" pitchFamily="18" charset="0"/>
                <a:cs typeface="Times New Roman" panose="02020603050405020304" pitchFamily="18" charset="0"/>
              </a:rPr>
              <a:t>tại vùng tên trang tính để tạo một trang tính mới. Nhập tên trang tính là 2. Dự kiến số lượng cây và nhập dữ liệu như Hình 7.9.</a:t>
            </a:r>
          </a:p>
          <a:p>
            <a:pPr lvl="0" algn="just" defTabSz="342900"/>
            <a:r>
              <a:rPr lang="en-US" sz="1200" dirty="0" smtClean="0">
                <a:latin typeface="Times New Roman" panose="02020603050405020304" pitchFamily="18" charset="0"/>
                <a:cs typeface="Times New Roman" panose="02020603050405020304" pitchFamily="18" charset="0"/>
              </a:rPr>
              <a:t>-</a:t>
            </a:r>
            <a:r>
              <a:rPr lang="vi-VN" sz="1200" dirty="0" smtClean="0">
                <a:latin typeface="Times New Roman" panose="02020603050405020304" pitchFamily="18" charset="0"/>
                <a:cs typeface="Times New Roman" panose="02020603050405020304" pitchFamily="18" charset="0"/>
              </a:rPr>
              <a:t>Bước 3. Nhập công thức = C4*D4 vào ô E4, sau đó sao chép công thức này xuống các ô E5 và E6.</a:t>
            </a:r>
          </a:p>
          <a:p>
            <a:pPr lvl="0" algn="just" defTabSz="342900"/>
            <a:r>
              <a:rPr lang="en-US" sz="1200" dirty="0" smtClean="0">
                <a:latin typeface="Times New Roman" panose="02020603050405020304" pitchFamily="18" charset="0"/>
                <a:cs typeface="Times New Roman" panose="02020603050405020304" pitchFamily="18" charset="0"/>
              </a:rPr>
              <a:t>-</a:t>
            </a:r>
            <a:r>
              <a:rPr lang="vi-VN" sz="1200" dirty="0" smtClean="0">
                <a:latin typeface="Times New Roman" panose="02020603050405020304" pitchFamily="18" charset="0"/>
                <a:cs typeface="Times New Roman" panose="02020603050405020304" pitchFamily="18" charset="0"/>
              </a:rPr>
              <a:t>Bước 4. Tại ô E7 thiết lập công thức tính tổng của cả ba loại cây dự kiến trồng. Cụ thể là nhập vào ô E7 công thức = E4+E5+E6.</a:t>
            </a:r>
            <a:endParaRPr lang="en-US" sz="1200" dirty="0" smtClean="0">
              <a:latin typeface="Times New Roman" panose="02020603050405020304" pitchFamily="18" charset="0"/>
              <a:cs typeface="Times New Roman" panose="02020603050405020304" pitchFamily="18" charset="0"/>
            </a:endParaRPr>
          </a:p>
          <a:p>
            <a:pPr lvl="0" algn="just" defTabSz="342900"/>
            <a:r>
              <a:rPr lang="en-US" sz="1200" dirty="0" smtClean="0">
                <a:latin typeface="Times New Roman" panose="02020603050405020304" pitchFamily="18" charset="0"/>
                <a:cs typeface="Times New Roman" panose="02020603050405020304" pitchFamily="18" charset="0"/>
              </a:rPr>
              <a:t>-</a:t>
            </a:r>
            <a:r>
              <a:rPr lang="vi-VN" sz="1200" dirty="0" smtClean="0">
                <a:latin typeface="Times New Roman" panose="02020603050405020304" pitchFamily="18" charset="0"/>
                <a:cs typeface="Times New Roman" panose="02020603050405020304" pitchFamily="18" charset="0"/>
              </a:rPr>
              <a:t>Bước 5. Định dạng chữ đậm và màu nền vàng cho ô A2 và hàng tiêu đề của bảng (hàng 3). Cột STT căn giữa. Điều chỉnh độ</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rộng</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cột</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để</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hiển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thị</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đủ</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dữ</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liệu</a:t>
            </a:r>
            <a:r>
              <a:rPr lang="en-US" sz="1200" dirty="0" smtClean="0">
                <a:latin typeface="Times New Roman" panose="02020603050405020304" pitchFamily="18" charset="0"/>
                <a:cs typeface="Times New Roman" panose="02020603050405020304" pitchFamily="18" charset="0"/>
              </a:rPr>
              <a:t>. </a:t>
            </a:r>
          </a:p>
          <a:p>
            <a:pPr lvl="0" algn="just" defTabSz="342900"/>
            <a:r>
              <a:rPr lang="en-US" sz="1200" dirty="0" smtClean="0">
                <a:latin typeface="Times New Roman" panose="02020603050405020304" pitchFamily="18" charset="0"/>
                <a:cs typeface="Times New Roman" panose="02020603050405020304" pitchFamily="18" charset="0"/>
              </a:rPr>
              <a:t>-</a:t>
            </a:r>
            <a:r>
              <a:rPr lang="vi-VN" sz="1200" dirty="0" smtClean="0">
                <a:latin typeface="Times New Roman" panose="02020603050405020304" pitchFamily="18" charset="0"/>
                <a:cs typeface="Times New Roman" panose="02020603050405020304" pitchFamily="18" charset="0"/>
              </a:rPr>
              <a:t>Bước 6. Lưu lại kết quả.</a:t>
            </a:r>
          </a:p>
          <a:p>
            <a:pPr lvl="0" algn="just" defTabSz="342900"/>
            <a:endParaRPr lang="vi-VN" sz="12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1555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01696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0645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0317474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61695975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DE939AB0-7AF0-48E6-9D4B-D88934F9B208}"/>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80776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0EB20-7EEB-C8F7-BDAF-273D6AFCAA2D}"/>
              </a:ext>
            </a:extLst>
          </p:cNvPr>
          <p:cNvSpPr>
            <a:spLocks noGrp="1"/>
          </p:cNvSpPr>
          <p:nvPr>
            <p:ph type="dt" sz="half" idx="10"/>
          </p:nvPr>
        </p:nvSpPr>
        <p:spPr>
          <a:xfrm>
            <a:off x="838200" y="6356350"/>
            <a:ext cx="2743200" cy="365125"/>
          </a:xfrm>
          <a:prstGeom prst="rect">
            <a:avLst/>
          </a:prstGeom>
        </p:spPr>
        <p:txBody>
          <a:bodyPr/>
          <a:lstStyle/>
          <a:p>
            <a:fld id="{E57015CA-1BD2-44EA-BF3A-93D5DC3AC38D}" type="datetimeFigureOut">
              <a:rPr lang="en-US" smtClean="0"/>
              <a:t>8/13/2024</a:t>
            </a:fld>
            <a:endParaRPr lang="en-US"/>
          </a:p>
        </p:txBody>
      </p:sp>
      <p:sp>
        <p:nvSpPr>
          <p:cNvPr id="3" name="Footer Placeholder 2">
            <a:extLst>
              <a:ext uri="{FF2B5EF4-FFF2-40B4-BE49-F238E27FC236}">
                <a16:creationId xmlns:a16="http://schemas.microsoft.com/office/drawing/2014/main" id="{BF2C264E-5210-BAF1-21A9-8FF1D915C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7677824-8217-98D6-4ABE-994BE1C4832A}"/>
              </a:ext>
            </a:extLst>
          </p:cNvPr>
          <p:cNvSpPr>
            <a:spLocks noGrp="1"/>
          </p:cNvSpPr>
          <p:nvPr>
            <p:ph type="sldNum" sz="quarter" idx="12"/>
          </p:nvPr>
        </p:nvSpPr>
        <p:spPr>
          <a:xfrm>
            <a:off x="8610600" y="6356350"/>
            <a:ext cx="2743200" cy="365125"/>
          </a:xfrm>
          <a:prstGeom prst="rect">
            <a:avLst/>
          </a:prstGeom>
        </p:spPr>
        <p:txBody>
          <a:bodyPr/>
          <a:lstStyle/>
          <a:p>
            <a:fld id="{73081112-44B5-4CD5-BB22-5D607257832B}" type="slidenum">
              <a:rPr lang="en-US" smtClean="0"/>
              <a:t>‹#›</a:t>
            </a:fld>
            <a:endParaRPr lang="en-US"/>
          </a:p>
        </p:txBody>
      </p:sp>
    </p:spTree>
    <p:extLst>
      <p:ext uri="{BB962C8B-B14F-4D97-AF65-F5344CB8AC3E}">
        <p14:creationId xmlns:p14="http://schemas.microsoft.com/office/powerpoint/2010/main" val="202682992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20639969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hyperlink" Target="../User/My%20Documents/132%20-%20Bong%20dien%20dien%20-%20Phi%20Nhung.mp3" TargetMode="External"/><Relationship Id="rId2" Type="http://schemas.openxmlformats.org/officeDocument/2006/relationships/theme" Target="../theme/them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wmf"/></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sp>
        <p:nvSpPr>
          <p:cNvPr id="4" name="Rectangle: Rounded Corners 3">
            <a:extLst>
              <a:ext uri="{FF2B5EF4-FFF2-40B4-BE49-F238E27FC236}">
                <a16:creationId xmlns:a16="http://schemas.microsoft.com/office/drawing/2014/main" id="{BED4565F-2C19-7DC9-64BB-162120EA7927}"/>
              </a:ext>
            </a:extLst>
          </p:cNvPr>
          <p:cNvSpPr/>
          <p:nvPr userDrawn="1"/>
        </p:nvSpPr>
        <p:spPr>
          <a:xfrm>
            <a:off x="0" y="0"/>
            <a:ext cx="12192000" cy="557164"/>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2800" b="1"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13,14 - </a:t>
            </a:r>
            <a:r>
              <a:rPr lang="en-US" sz="28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TÍNH TOÁN TỰ ĐỘNG TRÊN BẢNG TÍNH</a:t>
            </a:r>
            <a:endParaRPr lang="vi-VN" sz="28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36" r:id="rId1"/>
    <p:sldLayoutId id="2147484442" r:id="rId2"/>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78" r:id="rId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DỤNG</a:t>
            </a:r>
            <a:endParaRPr kumimoji="0" lang="vi-VN"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 name="WordArt 5">
            <a:extLst>
              <a:ext uri="{FF2B5EF4-FFF2-40B4-BE49-F238E27FC236}">
                <a16:creationId xmlns:a16="http://schemas.microsoft.com/office/drawing/2014/main" id="{56BA3C38-EF7F-7AE8-E116-5F4546AEE786}"/>
              </a:ext>
            </a:extLst>
          </p:cNvPr>
          <p:cNvSpPr>
            <a:spLocks noChangeArrowheads="1" noChangeShapeType="1" noTextEdit="1"/>
          </p:cNvSpPr>
          <p:nvPr userDrawn="1"/>
        </p:nvSpPr>
        <p:spPr bwMode="auto">
          <a:xfrm>
            <a:off x="1169987" y="620712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G</a:t>
            </a:r>
          </a:p>
        </p:txBody>
      </p:sp>
      <p:sp>
        <p:nvSpPr>
          <p:cNvPr id="3" name="AutoShape 10">
            <a:extLst>
              <a:ext uri="{FF2B5EF4-FFF2-40B4-BE49-F238E27FC236}">
                <a16:creationId xmlns:a16="http://schemas.microsoft.com/office/drawing/2014/main" id="{47D11404-C6F7-B80D-9CA6-2C013D968F93}"/>
              </a:ext>
            </a:extLst>
          </p:cNvPr>
          <p:cNvSpPr>
            <a:spLocks noChangeArrowheads="1"/>
          </p:cNvSpPr>
          <p:nvPr userDrawn="1"/>
        </p:nvSpPr>
        <p:spPr bwMode="auto">
          <a:xfrm>
            <a:off x="260350" y="6096000"/>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Oval 11">
            <a:extLst>
              <a:ext uri="{FF2B5EF4-FFF2-40B4-BE49-F238E27FC236}">
                <a16:creationId xmlns:a16="http://schemas.microsoft.com/office/drawing/2014/main" id="{E4C47E73-D2EA-AAE2-29FF-B90E67E93F3A}"/>
              </a:ext>
            </a:extLst>
          </p:cNvPr>
          <p:cNvSpPr>
            <a:spLocks noChangeArrowheads="1"/>
          </p:cNvSpPr>
          <p:nvPr userDrawn="1"/>
        </p:nvSpPr>
        <p:spPr bwMode="auto">
          <a:xfrm>
            <a:off x="433387" y="6227762"/>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81" r:id="rId1"/>
    <p:sldLayoutId id="2147484582" r:id="rId2"/>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3"/>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 name="Rectangle: Rounded Corners 5119">
            <a:extLst>
              <a:ext uri="{FF2B5EF4-FFF2-40B4-BE49-F238E27FC236}">
                <a16:creationId xmlns:a16="http://schemas.microsoft.com/office/drawing/2014/main" id="{553CEBAD-7F39-8F35-FA91-E7CEC2A3AB70}"/>
              </a:ext>
            </a:extLst>
          </p:cNvPr>
          <p:cNvSpPr/>
          <p:nvPr userDrawn="1"/>
        </p:nvSpPr>
        <p:spPr>
          <a:xfrm>
            <a:off x="1752600" y="121944"/>
            <a:ext cx="8998390" cy="106794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2800">
                <a:solidFill>
                  <a:schemeClr val="accent6">
                    <a:lumMod val="75000"/>
                  </a:schemeClr>
                </a:solidFill>
                <a:latin typeface="Times New Roman" panose="02020603050405020304" pitchFamily="18" charset="0"/>
                <a:cs typeface="Times New Roman" panose="02020603050405020304" pitchFamily="18" charset="0"/>
              </a:rPr>
              <a:t>ỨNG DỤNG TIN HỌC</a:t>
            </a:r>
            <a:endParaRPr lang="vi-VN" sz="2800">
              <a:solidFill>
                <a:schemeClr val="accent6">
                  <a:lumMod val="75000"/>
                </a:schemeClr>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TÍNH TOÁN TỰ ĐỘNG TRÊN BẢNG TÍNH</a:t>
            </a:r>
            <a:endParaRPr lang="vi-VN" sz="3000" b="1">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48" r:id="rId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 name="TextBox 1">
            <a:extLst>
              <a:ext uri="{FF2B5EF4-FFF2-40B4-BE49-F238E27FC236}">
                <a16:creationId xmlns:a16="http://schemas.microsoft.com/office/drawing/2014/main" id="{67174F17-D0D7-DBF9-4C49-00E6B2CE2EE1}"/>
              </a:ext>
            </a:extLst>
          </p:cNvPr>
          <p:cNvSpPr txBox="1"/>
          <p:nvPr userDrawn="1"/>
        </p:nvSpPr>
        <p:spPr>
          <a:xfrm>
            <a:off x="2530943" y="377866"/>
            <a:ext cx="6956123" cy="1303809"/>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54" r:id="rId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800" b="1"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sldLayoutIdLst>
    <p:sldLayoutId id="2147484580" r:id="rId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9241" y="1103160"/>
            <a:ext cx="517483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 id="2147484584" r:id="rId2"/>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4.jfi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THXanh.xls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jfif"/></Relationships>
</file>

<file path=ppt/slides/_rels/slide40.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hyperlink" Target="THXanh.xlsx" TargetMode="Externa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C39E351E-372F-E049-AD2E-16C1D200D9DB}"/>
              </a:ext>
            </a:extLst>
          </p:cNvPr>
          <p:cNvSpPr txBox="1">
            <a:spLocks noChangeArrowheads="1"/>
          </p:cNvSpPr>
          <p:nvPr/>
        </p:nvSpPr>
        <p:spPr bwMode="auto">
          <a:xfrm>
            <a:off x="400050" y="1371600"/>
            <a:ext cx="11391900" cy="4504686"/>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0"/>
              </a:spcBef>
              <a:spcAft>
                <a:spcPts val="0"/>
              </a:spcAft>
            </a:pPr>
            <a:r>
              <a:rPr lang="en-US" sz="3600" b="1" u="sng" dirty="0" err="1">
                <a:solidFill>
                  <a:srgbClr val="FF0000"/>
                </a:solidFill>
                <a:effectLst/>
                <a:latin typeface="Times New Roman" panose="02020603050405020304" pitchFamily="18" charset="0"/>
                <a:ea typeface="Calibri" panose="020F0502020204030204" pitchFamily="34" charset="0"/>
              </a:rPr>
              <a:t>Về</a:t>
            </a:r>
            <a:r>
              <a:rPr lang="en-US" sz="3600" b="1" u="sng" dirty="0">
                <a:solidFill>
                  <a:srgbClr val="FF0000"/>
                </a:solidFill>
                <a:effectLst/>
                <a:latin typeface="Times New Roman" panose="02020603050405020304" pitchFamily="18" charset="0"/>
                <a:ea typeface="Calibri" panose="020F0502020204030204" pitchFamily="34" charset="0"/>
              </a:rPr>
              <a:t> </a:t>
            </a:r>
            <a:r>
              <a:rPr lang="en-US" sz="3600" b="1" u="sng" dirty="0" err="1">
                <a:solidFill>
                  <a:srgbClr val="FF0000"/>
                </a:solidFill>
                <a:effectLst/>
                <a:latin typeface="Times New Roman" panose="02020603050405020304" pitchFamily="18" charset="0"/>
                <a:ea typeface="Calibri" panose="020F0502020204030204" pitchFamily="34" charset="0"/>
              </a:rPr>
              <a:t>kiến</a:t>
            </a:r>
            <a:r>
              <a:rPr lang="en-US" sz="3600" b="1" u="sng" dirty="0">
                <a:solidFill>
                  <a:srgbClr val="FF0000"/>
                </a:solidFill>
                <a:effectLst/>
                <a:latin typeface="Times New Roman" panose="02020603050405020304" pitchFamily="18" charset="0"/>
                <a:ea typeface="Calibri" panose="020F0502020204030204" pitchFamily="34" charset="0"/>
              </a:rPr>
              <a:t> </a:t>
            </a:r>
            <a:r>
              <a:rPr lang="en-US" sz="3600" b="1" u="sng" dirty="0" err="1">
                <a:solidFill>
                  <a:srgbClr val="FF0000"/>
                </a:solidFill>
                <a:effectLst/>
                <a:latin typeface="Times New Roman" panose="02020603050405020304" pitchFamily="18" charset="0"/>
                <a:ea typeface="Calibri" panose="020F0502020204030204" pitchFamily="34" charset="0"/>
              </a:rPr>
              <a:t>thức</a:t>
            </a:r>
            <a:r>
              <a:rPr lang="vi-VN" sz="3600" b="1" u="sng" dirty="0">
                <a:solidFill>
                  <a:srgbClr val="FF0000"/>
                </a:solidFill>
                <a:effectLst/>
                <a:latin typeface="Times New Roman" panose="02020603050405020304" pitchFamily="18" charset="0"/>
                <a:ea typeface="Calibri" panose="020F0502020204030204" pitchFamily="34" charset="0"/>
              </a:rPr>
              <a:t>: </a:t>
            </a:r>
            <a:endParaRPr lang="en-US" sz="3600" u="sng" dirty="0">
              <a:solidFill>
                <a:srgbClr val="FF0000"/>
              </a:solidFill>
              <a:effectLst/>
              <a:latin typeface="Times New Roman" panose="02020603050405020304" pitchFamily="18" charset="0"/>
              <a:ea typeface="Calibri" panose="020F0502020204030204" pitchFamily="34" charset="0"/>
            </a:endParaRPr>
          </a:p>
          <a:p>
            <a:pPr lvl="0" algn="just" fontAlgn="base">
              <a:spcBef>
                <a:spcPts val="0"/>
              </a:spcBef>
              <a:spcAft>
                <a:spcPts val="0"/>
              </a:spcAft>
              <a:buClr>
                <a:srgbClr val="000000"/>
              </a:buClr>
              <a:buSzPts val="1200"/>
            </a:pPr>
            <a:r>
              <a:rPr lang="en-US" sz="36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a:t>
            </a:r>
            <a:r>
              <a:rPr lang="vi-VN" sz="36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Nhận biết được một số kiểu dữ liệu trên bảng tính.</a:t>
            </a:r>
          </a:p>
          <a:p>
            <a:pPr lvl="0" algn="just" fontAlgn="base">
              <a:spcBef>
                <a:spcPts val="0"/>
              </a:spcBef>
              <a:spcAft>
                <a:spcPts val="0"/>
              </a:spcAft>
              <a:buClr>
                <a:srgbClr val="000000"/>
              </a:buClr>
              <a:buSzPts val="1200"/>
            </a:pPr>
            <a:r>
              <a:rPr lang="en-US" sz="36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a:t>
            </a:r>
            <a:r>
              <a:rPr lang="vi-VN" sz="36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Biết cách nhập và sao chép công thức trên bảng tính.</a:t>
            </a:r>
            <a:endParaRPr lang="en-US" sz="36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endParaRPr>
          </a:p>
          <a:p>
            <a:pPr lvl="0" algn="just" fontAlgn="base">
              <a:spcBef>
                <a:spcPts val="0"/>
              </a:spcBef>
              <a:spcAft>
                <a:spcPts val="0"/>
              </a:spcAft>
              <a:buClr>
                <a:srgbClr val="000000"/>
              </a:buClr>
              <a:buSzPts val="1200"/>
            </a:pP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Sử</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dụng</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được</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công</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thức</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và</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dùng</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được</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địa</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chỉ</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trong</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công</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thức</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tạo</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được</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bảng</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tính</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đơn</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giản</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có</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số</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liệu</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tính</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toán</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bằng</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công</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 </a:t>
            </a:r>
            <a:r>
              <a:rPr lang="en-US" sz="3600" dirty="0" err="1">
                <a:solidFill>
                  <a:srgbClr val="000000"/>
                </a:solidFill>
                <a:uFill>
                  <a:solidFill>
                    <a:srgbClr val="000000"/>
                  </a:solidFill>
                </a:uFill>
                <a:latin typeface="Times New Roman" panose="02020603050405020304" pitchFamily="18" charset="0"/>
                <a:ea typeface="Calibri" panose="020F0502020204030204" pitchFamily="34" charset="0"/>
              </a:rPr>
              <a:t>thức</a:t>
            </a:r>
            <a:r>
              <a:rPr lang="en-US" sz="3600" dirty="0">
                <a:solidFill>
                  <a:srgbClr val="000000"/>
                </a:solidFill>
                <a:uFill>
                  <a:solidFill>
                    <a:srgbClr val="000000"/>
                  </a:solidFill>
                </a:uFill>
                <a:latin typeface="Times New Roman" panose="02020603050405020304" pitchFamily="18" charset="0"/>
                <a:ea typeface="Calibri" panose="020F0502020204030204" pitchFamily="34" charset="0"/>
              </a:rPr>
              <a:t>.</a:t>
            </a:r>
            <a:endParaRPr lang="vi-VN" sz="36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endParaRPr>
          </a:p>
          <a:p>
            <a:pPr lvl="0" algn="just" fontAlgn="base">
              <a:spcBef>
                <a:spcPts val="0"/>
              </a:spcBef>
              <a:spcAft>
                <a:spcPts val="0"/>
              </a:spcAft>
              <a:buClr>
                <a:srgbClr val="000000"/>
              </a:buClr>
              <a:buSzPts val="1200"/>
            </a:pPr>
            <a:r>
              <a:rPr lang="en-US" sz="36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a:t>
            </a:r>
            <a:r>
              <a:rPr lang="vi-VN" sz="36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Giải thích được việc đưa các công thức vào bảng tính là một cách điểu khiển tính toán tự động trên dữ liệu.</a:t>
            </a: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9D09F652-852B-371F-A9EC-F64AC102126A}"/>
              </a:ext>
            </a:extLst>
          </p:cNvPr>
          <p:cNvSpPr txBox="1">
            <a:spLocks noChangeArrowheads="1"/>
          </p:cNvSpPr>
          <p:nvPr/>
        </p:nvSpPr>
        <p:spPr bwMode="auto">
          <a:xfrm>
            <a:off x="457200" y="1292290"/>
            <a:ext cx="11582400" cy="4708981"/>
          </a:xfrm>
          <a:prstGeom prst="rect">
            <a:avLst/>
          </a:prstGeom>
          <a:solidFill>
            <a:srgbClr val="FFFF00"/>
          </a:solidFill>
          <a:ln w="9525">
            <a:solidFill>
              <a:srgbClr val="FFC000"/>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6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Dữ</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liệu</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trong</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ô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tính</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có</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thể</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thuộc</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kiểu</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văn</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bản</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số</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ngày</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tháng</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và</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công</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thức</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endParaRPr lang="en-US" altLang="vi-VN" sz="6000"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en-US" altLang="vi-VN" sz="6000" b="1" dirty="0" err="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Công</a:t>
            </a:r>
            <a:r>
              <a:rPr lang="en-US" altLang="vi-VN" sz="6000" b="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thức</a:t>
            </a:r>
            <a:r>
              <a:rPr lang="en-US" altLang="vi-VN" sz="60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luôn</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bắt</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đầu</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bằng</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dấu</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sau</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đó</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là</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biểu</a:t>
            </a:r>
            <a:r>
              <a:rPr lang="en-US" altLang="vi-VN" sz="60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thức</a:t>
            </a:r>
            <a:r>
              <a:rPr lang="en-US" altLang="vi-VN" sz="60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toán</a:t>
            </a:r>
            <a:r>
              <a:rPr lang="en-US" altLang="vi-VN" sz="60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60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học</a:t>
            </a:r>
            <a:r>
              <a:rPr lang="en-US" altLang="vi-VN" sz="60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p>
        </p:txBody>
      </p:sp>
      <p:pic>
        <p:nvPicPr>
          <p:cNvPr id="3" name="图片 1">
            <a:extLst>
              <a:ext uri="{FF2B5EF4-FFF2-40B4-BE49-F238E27FC236}">
                <a16:creationId xmlns:a16="http://schemas.microsoft.com/office/drawing/2014/main" id="{7CCB4C12-3C61-C57B-B402-9376BEFEC2FD}"/>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2760" r="8347"/>
          <a:stretch>
            <a:fillRect/>
          </a:stretch>
        </p:blipFill>
        <p:spPr>
          <a:xfrm flipH="1">
            <a:off x="7548206" y="4724400"/>
            <a:ext cx="1725831" cy="1522262"/>
          </a:xfrm>
          <a:prstGeom prst="rect">
            <a:avLst/>
          </a:prstGeom>
        </p:spPr>
      </p:pic>
      <p:sp>
        <p:nvSpPr>
          <p:cNvPr id="5" name="TextBox 4">
            <a:extLst>
              <a:ext uri="{FF2B5EF4-FFF2-40B4-BE49-F238E27FC236}">
                <a16:creationId xmlns:a16="http://schemas.microsoft.com/office/drawing/2014/main" id="{B8C68EEB-84F1-CFFB-C937-AAFA0E8F36A0}"/>
              </a:ext>
            </a:extLst>
          </p:cNvPr>
          <p:cNvSpPr txBox="1">
            <a:spLocks noChangeArrowheads="1"/>
          </p:cNvSpPr>
          <p:nvPr/>
        </p:nvSpPr>
        <p:spPr bwMode="auto">
          <a:xfrm>
            <a:off x="228600" y="702587"/>
            <a:ext cx="599051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1.Kiểu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liệu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trên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bảng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8" name="Speech Bubble: Rectangle with Corners Rounded 7">
            <a:extLst>
              <a:ext uri="{FF2B5EF4-FFF2-40B4-BE49-F238E27FC236}">
                <a16:creationId xmlns:a16="http://schemas.microsoft.com/office/drawing/2014/main" id="{61F1FD4C-C194-33DB-B3F8-54C2DB02560B}"/>
              </a:ext>
            </a:extLst>
          </p:cNvPr>
          <p:cNvSpPr/>
          <p:nvPr/>
        </p:nvSpPr>
        <p:spPr>
          <a:xfrm>
            <a:off x="3962400" y="1292290"/>
            <a:ext cx="6575085" cy="2838639"/>
          </a:xfrm>
          <a:prstGeom prst="wedgeRoundRectCallout">
            <a:avLst>
              <a:gd name="adj1" fmla="val 17331"/>
              <a:gd name="adj2" fmla="val 73114"/>
              <a:gd name="adj3" fmla="val 16667"/>
            </a:avLst>
          </a:prstGeom>
          <a:solidFill>
            <a:schemeClr val="accent5">
              <a:lumMod val="9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just" defTabSz="342900">
              <a:defRPr/>
            </a:pPr>
            <a:r>
              <a:rPr lang="en-US" sz="5400" b="1" dirty="0" err="1">
                <a:solidFill>
                  <a:srgbClr val="FF0000"/>
                </a:solidFill>
                <a:latin typeface="Times New Roman" panose="02020603050405020304" pitchFamily="18" charset="0"/>
                <a:cs typeface="Times New Roman" panose="02020603050405020304" pitchFamily="18" charset="0"/>
              </a:rPr>
              <a:t>Em</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hãy</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trình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bày</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về</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dữ</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liệu</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trong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bảng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tính</a:t>
            </a:r>
            <a:r>
              <a:rPr lang="en-US" sz="5400" b="1" dirty="0">
                <a:solidFill>
                  <a:srgbClr val="FF0000"/>
                </a:solidFill>
                <a:latin typeface="Times New Roman" panose="02020603050405020304" pitchFamily="18" charset="0"/>
                <a:cs typeface="Times New Roman" panose="02020603050405020304" pitchFamily="18" charset="0"/>
              </a:rPr>
              <a:t>?</a:t>
            </a:r>
            <a:endParaRPr lang="vi-VN"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56228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678299"/>
            <a:ext cx="9426769" cy="122586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just" defTabSz="342900"/>
            <a:r>
              <a:rPr lang="vi-VN" sz="3600" b="1">
                <a:solidFill>
                  <a:srgbClr val="FF0000"/>
                </a:solidFill>
                <a:latin typeface="Times New Roman" panose="02020603050405020304" pitchFamily="18" charset="0"/>
                <a:cs typeface="Times New Roman" panose="02020603050405020304" pitchFamily="18" charset="0"/>
              </a:rPr>
              <a:t>Trong phần mềm bảng tính, công thức tính nào dưới đây sai? Vì sao?</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08707"/>
            <a:ext cx="9753600"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a:solidFill>
                  <a:schemeClr val="tx1"/>
                </a:solidFill>
                <a:latin typeface="Times New Roman" panose="02020603050405020304" pitchFamily="18" charset="0"/>
                <a:cs typeface="Times New Roman" panose="02020603050405020304" pitchFamily="18" charset="0"/>
              </a:rPr>
              <a:t>= 5^2 + 6*101</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497442"/>
            <a:ext cx="9753599"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a:solidFill>
                  <a:schemeClr val="tx1"/>
                </a:solidFill>
                <a:latin typeface="Times New Roman" panose="02020603050405020304" pitchFamily="18" charset="0"/>
                <a:cs typeface="Times New Roman" panose="02020603050405020304" pitchFamily="18" charset="0"/>
              </a:rPr>
              <a:t>= 6*(3+2))</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73668"/>
            <a:ext cx="9753599"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a:solidFill>
                  <a:schemeClr val="tx1"/>
                </a:solidFill>
                <a:latin typeface="Times New Roman" panose="02020603050405020304" pitchFamily="18" charset="0"/>
                <a:cs typeface="Times New Roman" panose="02020603050405020304" pitchFamily="18" charset="0"/>
              </a:rPr>
              <a:t>= 2(3+4)</a:t>
            </a:r>
            <a:endParaRPr lang="vi-VN" sz="36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63008"/>
            <a:ext cx="7874000"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600">
                <a:solidFill>
                  <a:schemeClr val="tx1"/>
                </a:solidFill>
                <a:latin typeface="Times New Roman" panose="02020603050405020304" pitchFamily="18" charset="0"/>
                <a:cs typeface="Times New Roman" panose="02020603050405020304" pitchFamily="18" charset="0"/>
              </a:rPr>
              <a:t>= 1^2 + 2^2</a:t>
            </a:r>
            <a:endParaRPr lang="vi-VN" sz="36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5502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10" name="TextBox 9">
            <a:extLst>
              <a:ext uri="{FF2B5EF4-FFF2-40B4-BE49-F238E27FC236}">
                <a16:creationId xmlns:a16="http://schemas.microsoft.com/office/drawing/2014/main" id="{A0E4F662-0674-C724-F489-AACE302FBCA1}"/>
              </a:ext>
            </a:extLst>
          </p:cNvPr>
          <p:cNvSpPr txBox="1"/>
          <p:nvPr/>
        </p:nvSpPr>
        <p:spPr>
          <a:xfrm>
            <a:off x="5199994" y="2249233"/>
            <a:ext cx="6248400" cy="3027358"/>
          </a:xfrm>
          <a:prstGeom prst="rect">
            <a:avLst/>
          </a:prstGeom>
          <a:solidFill>
            <a:srgbClr val="FFFFCC"/>
          </a:solidFill>
          <a:ln>
            <a:solidFill>
              <a:srgbClr val="0070C0"/>
            </a:solidFill>
          </a:ln>
        </p:spPr>
        <p:txBody>
          <a:bodyPr wrap="square" lIns="36000" tIns="36000" rIns="36000" bIns="36000" rtlCol="0">
            <a:spAutoFit/>
          </a:bodyPr>
          <a:lstStyle/>
          <a:p>
            <a:pPr algn="just"/>
            <a:r>
              <a:rPr lang="en-US" sz="3200">
                <a:latin typeface="Times New Roman" panose="02020603050405020304" pitchFamily="18" charset="0"/>
                <a:cs typeface="Times New Roman" panose="02020603050405020304" pitchFamily="18" charset="0"/>
              </a:rPr>
              <a:t>-</a:t>
            </a:r>
            <a:r>
              <a:rPr lang="vi-VN" sz="3200">
                <a:solidFill>
                  <a:srgbClr val="C00000"/>
                </a:solidFill>
                <a:latin typeface="Times New Roman" panose="02020603050405020304" pitchFamily="18" charset="0"/>
                <a:cs typeface="Times New Roman" panose="02020603050405020304" pitchFamily="18" charset="0"/>
              </a:rPr>
              <a:t>Công thức B chỉ có 1 ngoặc tròn mở mà có 2 ngoặc tròn đóng nên Excel không thể nhận dạng công thức</a:t>
            </a:r>
            <a:r>
              <a:rPr lang="vi-VN" sz="3200">
                <a:latin typeface="Times New Roman" panose="02020603050405020304" pitchFamily="18" charset="0"/>
                <a:cs typeface="Times New Roman" panose="02020603050405020304" pitchFamily="18" charset="0"/>
              </a:rPr>
              <a:t>.</a:t>
            </a:r>
          </a:p>
          <a:p>
            <a:pPr algn="just"/>
            <a:r>
              <a:rPr lang="en-US" sz="3200">
                <a:latin typeface="Times New Roman" panose="02020603050405020304" pitchFamily="18" charset="0"/>
                <a:cs typeface="Times New Roman" panose="02020603050405020304" pitchFamily="18" charset="0"/>
              </a:rPr>
              <a:t>-</a:t>
            </a:r>
            <a:r>
              <a:rPr lang="vi-VN" sz="3200">
                <a:solidFill>
                  <a:srgbClr val="7030A0"/>
                </a:solidFill>
                <a:latin typeface="Times New Roman" panose="02020603050405020304" pitchFamily="18" charset="0"/>
                <a:cs typeface="Times New Roman" panose="02020603050405020304" pitchFamily="18" charset="0"/>
              </a:rPr>
              <a:t>Công thức C không có kí hiệu phép tính ở đăng sau số 2 nên Excel cũng không thể tính toán được.</a:t>
            </a:r>
          </a:p>
        </p:txBody>
      </p:sp>
      <p:pic>
        <p:nvPicPr>
          <p:cNvPr id="11" name="Picture 10" descr="flowers0c">
            <a:extLst>
              <a:ext uri="{FF2B5EF4-FFF2-40B4-BE49-F238E27FC236}">
                <a16:creationId xmlns:a16="http://schemas.microsoft.com/office/drawing/2014/main" id="{B84A6FCD-FF9C-3EAC-9B18-F0857B6DF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88" y="439670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53812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00400" y="2438400"/>
            <a:ext cx="5410200" cy="692468"/>
          </a:xfrm>
          <a:prstGeom prst="roundRect">
            <a:avLst>
              <a:gd name="adj" fmla="val 50000"/>
            </a:avLst>
          </a:prstGeom>
          <a:solidFill>
            <a:srgbClr val="FFFF00"/>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2.Công thức trong bảng tính.</a:t>
            </a:r>
          </a:p>
        </p:txBody>
      </p:sp>
      <p:grpSp>
        <p:nvGrpSpPr>
          <p:cNvPr id="5" name="Group 4">
            <a:extLst>
              <a:ext uri="{FF2B5EF4-FFF2-40B4-BE49-F238E27FC236}">
                <a16:creationId xmlns:a16="http://schemas.microsoft.com/office/drawing/2014/main" id="{382BF0DC-7C03-D71D-6C4A-436D8042AC57}"/>
              </a:ext>
            </a:extLst>
          </p:cNvPr>
          <p:cNvGrpSpPr/>
          <p:nvPr/>
        </p:nvGrpSpPr>
        <p:grpSpPr>
          <a:xfrm>
            <a:off x="4876800" y="3727133"/>
            <a:ext cx="2819400" cy="2586899"/>
            <a:chOff x="4373740" y="3349977"/>
            <a:chExt cx="2896305" cy="2964055"/>
          </a:xfrm>
        </p:grpSpPr>
        <p:pic>
          <p:nvPicPr>
            <p:cNvPr id="6" name="Picture 5" descr="Logo&#10;&#10;Description automatically generated with low confidence">
              <a:extLst>
                <a:ext uri="{FF2B5EF4-FFF2-40B4-BE49-F238E27FC236}">
                  <a16:creationId xmlns:a16="http://schemas.microsoft.com/office/drawing/2014/main" id="{4219962D-ECAF-DF57-BAFA-4684CC52B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7" name="Rectangle 6">
              <a:extLst>
                <a:ext uri="{FF2B5EF4-FFF2-40B4-BE49-F238E27FC236}">
                  <a16:creationId xmlns:a16="http://schemas.microsoft.com/office/drawing/2014/main" id="{17354AF8-4077-0BDD-BBEB-3F24B6B685E9}"/>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9E0184E-D1B9-FD33-C8A9-88CCEB452AFC}"/>
                </a:ext>
              </a:extLst>
            </p:cNvPr>
            <p:cNvPicPr>
              <a:picLocks noChangeAspect="1"/>
            </p:cNvPicPr>
            <p:nvPr/>
          </p:nvPicPr>
          <p:blipFill>
            <a:blip r:embed="rId4"/>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83492262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535891" y="752321"/>
            <a:ext cx="4477825"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841191" y="749117"/>
            <a:ext cx="68961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de-DE"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Nhập công thức vào bảng tính</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008565620"/>
              </p:ext>
            </p:extLst>
          </p:nvPr>
        </p:nvGraphicFramePr>
        <p:xfrm>
          <a:off x="535890" y="1349557"/>
          <a:ext cx="11225981" cy="1119360"/>
        </p:xfrm>
        <a:graphic>
          <a:graphicData uri="http://schemas.openxmlformats.org/drawingml/2006/table">
            <a:tbl>
              <a:tblPr firstRow="1" bandRow="1">
                <a:tableStyleId>{F5AB1C69-6EDB-4FF4-983F-18BD219EF322}</a:tableStyleId>
              </a:tblPr>
              <a:tblGrid>
                <a:gridCol w="11225981">
                  <a:extLst>
                    <a:ext uri="{9D8B030D-6E8A-4147-A177-3AD203B41FA5}">
                      <a16:colId xmlns:a16="http://schemas.microsoft.com/office/drawing/2014/main" val="795175101"/>
                    </a:ext>
                  </a:extLst>
                </a:gridCol>
              </a:tblGrid>
              <a:tr h="370840">
                <a:tc>
                  <a:txBody>
                    <a:bodyPr/>
                    <a:lstStyle/>
                    <a:p>
                      <a:pPr algn="just"/>
                      <a:r>
                        <a:rPr lang="en-US" sz="3200" b="1" dirty="0" err="1">
                          <a:solidFill>
                            <a:srgbClr val="7030A0"/>
                          </a:solidFill>
                          <a:latin typeface="Times New Roman" panose="02020603050405020304" pitchFamily="18" charset="0"/>
                          <a:cs typeface="Times New Roman" panose="02020603050405020304" pitchFamily="18" charset="0"/>
                        </a:rPr>
                        <a:t>Em</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hãy</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cho</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biết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nếu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nhập</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công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thức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vào</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một</a:t>
                      </a:r>
                      <a:r>
                        <a:rPr lang="en-US" sz="3200" b="1" dirty="0">
                          <a:solidFill>
                            <a:srgbClr val="7030A0"/>
                          </a:solidFill>
                          <a:latin typeface="Times New Roman" panose="02020603050405020304" pitchFamily="18" charset="0"/>
                          <a:cs typeface="Times New Roman" panose="02020603050405020304" pitchFamily="18" charset="0"/>
                        </a:rPr>
                        <a:t> ô </a:t>
                      </a:r>
                      <a:r>
                        <a:rPr lang="en-US" sz="3200" b="1" dirty="0" err="1">
                          <a:solidFill>
                            <a:srgbClr val="7030A0"/>
                          </a:solidFill>
                          <a:latin typeface="Times New Roman" panose="02020603050405020304" pitchFamily="18" charset="0"/>
                          <a:cs typeface="Times New Roman" panose="02020603050405020304" pitchFamily="18" charset="0"/>
                        </a:rPr>
                        <a:t>tính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và</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tính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toán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với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giá</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trị</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nằm</a:t>
                      </a:r>
                      <a:r>
                        <a:rPr lang="en-US" sz="3200" b="1" dirty="0">
                          <a:solidFill>
                            <a:srgbClr val="7030A0"/>
                          </a:solidFill>
                          <a:latin typeface="Times New Roman" panose="02020603050405020304" pitchFamily="18" charset="0"/>
                          <a:cs typeface="Times New Roman" panose="02020603050405020304" pitchFamily="18" charset="0"/>
                        </a:rPr>
                        <a:t> ở </a:t>
                      </a:r>
                      <a:r>
                        <a:rPr lang="en-US" sz="3200" b="1" dirty="0" err="1">
                          <a:solidFill>
                            <a:srgbClr val="7030A0"/>
                          </a:solidFill>
                          <a:latin typeface="Times New Roman" panose="02020603050405020304" pitchFamily="18" charset="0"/>
                          <a:cs typeface="Times New Roman" panose="02020603050405020304" pitchFamily="18" charset="0"/>
                        </a:rPr>
                        <a:t>các</a:t>
                      </a:r>
                      <a:r>
                        <a:rPr lang="en-US" sz="3200" b="1" dirty="0">
                          <a:solidFill>
                            <a:srgbClr val="7030A0"/>
                          </a:solidFill>
                          <a:latin typeface="Times New Roman" panose="02020603050405020304" pitchFamily="18" charset="0"/>
                          <a:cs typeface="Times New Roman" panose="02020603050405020304" pitchFamily="18" charset="0"/>
                        </a:rPr>
                        <a:t> ô </a:t>
                      </a:r>
                      <a:r>
                        <a:rPr lang="en-US" sz="3200" b="1" dirty="0" err="1">
                          <a:solidFill>
                            <a:srgbClr val="7030A0"/>
                          </a:solidFill>
                          <a:latin typeface="Times New Roman" panose="02020603050405020304" pitchFamily="18" charset="0"/>
                          <a:cs typeface="Times New Roman" panose="02020603050405020304" pitchFamily="18" charset="0"/>
                        </a:rPr>
                        <a:t>khác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thì</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phải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làm</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thế</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nào</a:t>
                      </a:r>
                      <a:r>
                        <a:rPr lang="en-US" sz="3200" b="1" dirty="0">
                          <a:solidFill>
                            <a:srgbClr val="7030A0"/>
                          </a:solidFill>
                          <a:latin typeface="Times New Roman" panose="02020603050405020304" pitchFamily="18" charset="0"/>
                          <a:cs typeface="Times New Roman" panose="02020603050405020304" pitchFamily="18" charset="0"/>
                        </a:rPr>
                        <a:t>?</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2" name="TextBox 1">
            <a:extLst>
              <a:ext uri="{FF2B5EF4-FFF2-40B4-BE49-F238E27FC236}">
                <a16:creationId xmlns:a16="http://schemas.microsoft.com/office/drawing/2014/main" id="{305E4786-B02F-8426-F203-CBC8A1BF6838}"/>
              </a:ext>
            </a:extLst>
          </p:cNvPr>
          <p:cNvSpPr txBox="1">
            <a:spLocks noChangeArrowheads="1"/>
          </p:cNvSpPr>
          <p:nvPr/>
        </p:nvSpPr>
        <p:spPr bwMode="auto">
          <a:xfrm>
            <a:off x="509960" y="56332"/>
            <a:ext cx="11197902" cy="984885"/>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2</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Công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thức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bảng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 name="TextBox 11">
            <a:extLst>
              <a:ext uri="{FF2B5EF4-FFF2-40B4-BE49-F238E27FC236}">
                <a16:creationId xmlns:a16="http://schemas.microsoft.com/office/drawing/2014/main" id="{BBC85D1A-CD87-0B4D-C40A-3EC2652E7A91}"/>
              </a:ext>
            </a:extLst>
          </p:cNvPr>
          <p:cNvSpPr txBox="1">
            <a:spLocks noChangeArrowheads="1"/>
          </p:cNvSpPr>
          <p:nvPr/>
        </p:nvSpPr>
        <p:spPr bwMode="auto">
          <a:xfrm>
            <a:off x="482324" y="2561838"/>
            <a:ext cx="4309966" cy="2534916"/>
          </a:xfrm>
          <a:prstGeom prst="rect">
            <a:avLst/>
          </a:prstGeom>
          <a:solidFill>
            <a:schemeClr val="accent1"/>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b="1"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công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thức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cần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ghi</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địa </a:t>
            </a:r>
            <a:r>
              <a:rPr lang="vi-VN" sz="3200" b="1" dirty="0">
                <a:latin typeface="Times New Roman" panose="02020603050405020304" pitchFamily="18" charset="0"/>
                <a:cs typeface="Times New Roman" panose="02020603050405020304" pitchFamily="18" charset="0"/>
              </a:rPr>
              <a:t>chỉ của ô dữ liệu tương ứng, sau đó phần mềm bảng tính sẽ tự động tính toán.</a:t>
            </a:r>
          </a:p>
        </p:txBody>
      </p:sp>
      <p:pic>
        <p:nvPicPr>
          <p:cNvPr id="13" name="Picture 12">
            <a:extLst>
              <a:ext uri="{FF2B5EF4-FFF2-40B4-BE49-F238E27FC236}">
                <a16:creationId xmlns:a16="http://schemas.microsoft.com/office/drawing/2014/main" id="{BDA3A7F6-056B-1211-A573-98DD4FE48C7A}"/>
              </a:ext>
            </a:extLst>
          </p:cNvPr>
          <p:cNvPicPr>
            <a:picLocks noChangeAspect="1"/>
          </p:cNvPicPr>
          <p:nvPr/>
        </p:nvPicPr>
        <p:blipFill rotWithShape="1">
          <a:blip r:embed="rId2"/>
          <a:srcRect t="21984" r="68750" b="46665"/>
          <a:stretch/>
        </p:blipFill>
        <p:spPr>
          <a:xfrm>
            <a:off x="4907565" y="2583103"/>
            <a:ext cx="7055835" cy="4019940"/>
          </a:xfrm>
          <a:prstGeom prst="rect">
            <a:avLst/>
          </a:prstGeom>
        </p:spPr>
      </p:pic>
    </p:spTree>
    <p:extLst>
      <p:ext uri="{BB962C8B-B14F-4D97-AF65-F5344CB8AC3E}">
        <p14:creationId xmlns:p14="http://schemas.microsoft.com/office/powerpoint/2010/main" val="409720232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671104-575A-5F6D-5A8A-0D80B9D11579}"/>
              </a:ext>
            </a:extLst>
          </p:cNvPr>
          <p:cNvPicPr>
            <a:picLocks noChangeAspect="1"/>
          </p:cNvPicPr>
          <p:nvPr/>
        </p:nvPicPr>
        <p:blipFill>
          <a:blip r:embed="rId2"/>
          <a:stretch>
            <a:fillRect/>
          </a:stretch>
        </p:blipFill>
        <p:spPr>
          <a:xfrm>
            <a:off x="48098" y="1066800"/>
            <a:ext cx="4947143" cy="5791200"/>
          </a:xfrm>
          <a:prstGeom prst="rect">
            <a:avLst/>
          </a:prstGeom>
        </p:spPr>
      </p:pic>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995241" y="1178243"/>
            <a:ext cx="7196759" cy="155003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b="1" dirty="0">
                <a:solidFill>
                  <a:srgbClr val="FF0000"/>
                </a:solidFill>
                <a:latin typeface="Times New Roman" panose="02020603050405020304" pitchFamily="18" charset="0"/>
                <a:cs typeface="Times New Roman" panose="02020603050405020304" pitchFamily="18" charset="0"/>
              </a:rPr>
              <a:t>Muốn tính Tổng số cây hoa ô E4 trong Bảng 2. Dự kiến số lượng cây cần </a:t>
            </a:r>
            <a:r>
              <a:rPr lang="vi-VN" sz="3200" b="1" dirty="0" smtClean="0">
                <a:solidFill>
                  <a:srgbClr val="FF0000"/>
                </a:solidFill>
                <a:latin typeface="Times New Roman" panose="02020603050405020304" pitchFamily="18" charset="0"/>
                <a:cs typeface="Times New Roman" panose="02020603050405020304" pitchFamily="18" charset="0"/>
              </a:rPr>
              <a:t>trồng, </a:t>
            </a:r>
            <a:r>
              <a:rPr lang="vi-VN" sz="3200" b="1" dirty="0">
                <a:solidFill>
                  <a:srgbClr val="FF0000"/>
                </a:solidFill>
                <a:latin typeface="Times New Roman" panose="02020603050405020304" pitchFamily="18" charset="0"/>
                <a:cs typeface="Times New Roman" panose="02020603050405020304" pitchFamily="18" charset="0"/>
              </a:rPr>
              <a:t>thì em phải làm như thế nào?</a:t>
            </a:r>
          </a:p>
        </p:txBody>
      </p:sp>
      <p:sp>
        <p:nvSpPr>
          <p:cNvPr id="4" name="TextBox 3">
            <a:extLst>
              <a:ext uri="{FF2B5EF4-FFF2-40B4-BE49-F238E27FC236}">
                <a16:creationId xmlns:a16="http://schemas.microsoft.com/office/drawing/2014/main" id="{F7F2C05D-990C-BDB9-FE14-5E095B4C93C0}"/>
              </a:ext>
            </a:extLst>
          </p:cNvPr>
          <p:cNvSpPr txBox="1">
            <a:spLocks noChangeArrowheads="1"/>
          </p:cNvSpPr>
          <p:nvPr/>
        </p:nvSpPr>
        <p:spPr bwMode="auto">
          <a:xfrm>
            <a:off x="158257" y="685800"/>
            <a:ext cx="5721431"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Công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thức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bảng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TextBox 11">
            <a:extLst>
              <a:ext uri="{FF2B5EF4-FFF2-40B4-BE49-F238E27FC236}">
                <a16:creationId xmlns:a16="http://schemas.microsoft.com/office/drawing/2014/main" id="{10D3C553-FA1C-3171-63E6-933E7D6F8C47}"/>
              </a:ext>
            </a:extLst>
          </p:cNvPr>
          <p:cNvSpPr txBox="1">
            <a:spLocks noChangeArrowheads="1"/>
          </p:cNvSpPr>
          <p:nvPr/>
        </p:nvSpPr>
        <p:spPr bwMode="auto">
          <a:xfrm>
            <a:off x="4995241" y="2728274"/>
            <a:ext cx="7120559" cy="351980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b="1" dirty="0">
                <a:solidFill>
                  <a:srgbClr val="0070C0"/>
                </a:solidFill>
                <a:latin typeface="Times New Roman" panose="02020603050405020304" pitchFamily="18" charset="0"/>
                <a:cs typeface="Times New Roman" panose="02020603050405020304" pitchFamily="18" charset="0"/>
              </a:rPr>
              <a:t>*</a:t>
            </a:r>
            <a:r>
              <a:rPr lang="vi-VN" sz="3200" b="1" dirty="0">
                <a:solidFill>
                  <a:srgbClr val="0070C0"/>
                </a:solidFill>
                <a:latin typeface="Times New Roman" panose="02020603050405020304" pitchFamily="18" charset="0"/>
                <a:cs typeface="Times New Roman" panose="02020603050405020304" pitchFamily="18" charset="0"/>
              </a:rPr>
              <a:t>Lấy số vị trí (là dữ liệu ở ô C4) nhân với số lượng cây mỗi vị trí (là dữ liệu ở ô D4). </a:t>
            </a:r>
            <a:endParaRPr lang="en-US" sz="3200" b="1" dirty="0" smtClean="0">
              <a:solidFill>
                <a:srgbClr val="0070C0"/>
              </a:solidFill>
              <a:latin typeface="Times New Roman" panose="02020603050405020304" pitchFamily="18" charset="0"/>
              <a:cs typeface="Times New Roman" panose="02020603050405020304" pitchFamily="18" charset="0"/>
            </a:endParaRPr>
          </a:p>
          <a:p>
            <a:pPr lvl="0" algn="just" defTabSz="342900"/>
            <a:endParaRPr lang="vi-VN" sz="3200" b="1" dirty="0">
              <a:solidFill>
                <a:srgbClr val="0070C0"/>
              </a:solidFill>
              <a:latin typeface="Times New Roman" panose="02020603050405020304" pitchFamily="18" charset="0"/>
              <a:cs typeface="Times New Roman" panose="02020603050405020304" pitchFamily="18" charset="0"/>
            </a:endParaRPr>
          </a:p>
          <a:p>
            <a:pPr lvl="0" algn="just" defTabSz="342900"/>
            <a:r>
              <a:rPr lang="en-US" sz="3200" dirty="0">
                <a:solidFill>
                  <a:srgbClr val="0070C0"/>
                </a:solidFill>
                <a:latin typeface="Times New Roman" panose="02020603050405020304" pitchFamily="18" charset="0"/>
                <a:cs typeface="Times New Roman" panose="02020603050405020304" pitchFamily="18" charset="0"/>
              </a:rPr>
              <a:t>*</a:t>
            </a:r>
            <a:r>
              <a:rPr lang="vi-VN" sz="3200" dirty="0">
                <a:solidFill>
                  <a:srgbClr val="0070C0"/>
                </a:solidFill>
                <a:latin typeface="Times New Roman" panose="02020603050405020304" pitchFamily="18" charset="0"/>
                <a:cs typeface="Times New Roman" panose="02020603050405020304" pitchFamily="18" charset="0"/>
              </a:rPr>
              <a:t>Có hai cách tính như sau</a:t>
            </a:r>
            <a:r>
              <a:rPr lang="vi-VN" sz="3200" dirty="0">
                <a:solidFill>
                  <a:srgbClr val="000000"/>
                </a:solidFill>
                <a:latin typeface="Times New Roman" panose="02020603050405020304" pitchFamily="18" charset="0"/>
                <a:cs typeface="Times New Roman" panose="02020603050405020304" pitchFamily="18" charset="0"/>
              </a:rPr>
              <a:t>:</a:t>
            </a:r>
          </a:p>
          <a:p>
            <a:pPr lvl="0" algn="just" defTabSz="342900"/>
            <a:r>
              <a:rPr lang="en-US" sz="3200" b="1" dirty="0">
                <a:solidFill>
                  <a:srgbClr val="0070C0"/>
                </a:solidFill>
                <a:latin typeface="Times New Roman" panose="02020603050405020304" pitchFamily="18" charset="0"/>
                <a:cs typeface="Times New Roman" panose="02020603050405020304" pitchFamily="18" charset="0"/>
              </a:rPr>
              <a:t>-</a:t>
            </a:r>
            <a:r>
              <a:rPr lang="vi-VN" sz="3200" b="1" dirty="0">
                <a:solidFill>
                  <a:srgbClr val="0070C0"/>
                </a:solidFill>
                <a:latin typeface="Times New Roman" panose="02020603050405020304" pitchFamily="18" charset="0"/>
                <a:cs typeface="Times New Roman" panose="02020603050405020304" pitchFamily="18" charset="0"/>
              </a:rPr>
              <a:t>Cách 1. Nhập = </a:t>
            </a:r>
            <a:r>
              <a:rPr lang="vi-VN" sz="3200" b="1" dirty="0" smtClean="0">
                <a:solidFill>
                  <a:srgbClr val="0070C0"/>
                </a:solidFill>
                <a:latin typeface="Times New Roman" panose="02020603050405020304" pitchFamily="18" charset="0"/>
                <a:cs typeface="Times New Roman" panose="02020603050405020304" pitchFamily="18" charset="0"/>
              </a:rPr>
              <a:t>25*10</a:t>
            </a:r>
            <a:endParaRPr lang="vi-VN" sz="3200" b="1" dirty="0">
              <a:solidFill>
                <a:srgbClr val="0070C0"/>
              </a:solidFill>
              <a:latin typeface="Times New Roman" panose="02020603050405020304" pitchFamily="18" charset="0"/>
              <a:cs typeface="Times New Roman" panose="02020603050405020304" pitchFamily="18" charset="0"/>
            </a:endParaRPr>
          </a:p>
          <a:p>
            <a:pPr lvl="0" algn="just" defTabSz="342900"/>
            <a:r>
              <a:rPr lang="en-US" sz="3200" b="1" dirty="0">
                <a:solidFill>
                  <a:srgbClr val="0070C0"/>
                </a:solidFill>
                <a:latin typeface="Times New Roman" panose="02020603050405020304" pitchFamily="18" charset="0"/>
                <a:cs typeface="Times New Roman" panose="02020603050405020304" pitchFamily="18" charset="0"/>
              </a:rPr>
              <a:t>-</a:t>
            </a:r>
            <a:r>
              <a:rPr lang="vi-VN" sz="3200" b="1" dirty="0">
                <a:solidFill>
                  <a:srgbClr val="0070C0"/>
                </a:solidFill>
                <a:latin typeface="Times New Roman" panose="02020603050405020304" pitchFamily="18" charset="0"/>
                <a:cs typeface="Times New Roman" panose="02020603050405020304" pitchFamily="18" charset="0"/>
              </a:rPr>
              <a:t>Cách</a:t>
            </a:r>
            <a:r>
              <a:rPr lang="en-US" sz="3200" b="1" dirty="0">
                <a:solidFill>
                  <a:srgbClr val="0070C0"/>
                </a:solidFill>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2. Nhập = </a:t>
            </a:r>
            <a:r>
              <a:rPr lang="vi-VN" sz="3200" b="1" dirty="0" smtClean="0">
                <a:solidFill>
                  <a:srgbClr val="0070C0"/>
                </a:solidFill>
                <a:latin typeface="Times New Roman" panose="02020603050405020304" pitchFamily="18" charset="0"/>
                <a:cs typeface="Times New Roman" panose="02020603050405020304" pitchFamily="18" charset="0"/>
              </a:rPr>
              <a:t>C4*D4</a:t>
            </a:r>
            <a:endParaRPr lang="vi-VN"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05465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A32E42-F679-945E-2C5F-A6F032B28C5E}"/>
              </a:ext>
            </a:extLst>
          </p:cNvPr>
          <p:cNvPicPr>
            <a:picLocks noChangeAspect="1"/>
          </p:cNvPicPr>
          <p:nvPr/>
        </p:nvPicPr>
        <p:blipFill>
          <a:blip r:embed="rId2"/>
          <a:stretch>
            <a:fillRect/>
          </a:stretch>
        </p:blipFill>
        <p:spPr>
          <a:xfrm>
            <a:off x="5984158" y="1005676"/>
            <a:ext cx="6131641" cy="2667000"/>
          </a:xfrm>
          <a:prstGeom prst="rect">
            <a:avLst/>
          </a:prstGeom>
        </p:spPr>
      </p:pic>
      <p:pic>
        <p:nvPicPr>
          <p:cNvPr id="3" name="Picture 2">
            <a:extLst>
              <a:ext uri="{FF2B5EF4-FFF2-40B4-BE49-F238E27FC236}">
                <a16:creationId xmlns:a16="http://schemas.microsoft.com/office/drawing/2014/main" id="{6C0E7224-A8E1-1617-298C-0946D21DD07E}"/>
              </a:ext>
            </a:extLst>
          </p:cNvPr>
          <p:cNvPicPr>
            <a:picLocks noChangeAspect="1"/>
          </p:cNvPicPr>
          <p:nvPr/>
        </p:nvPicPr>
        <p:blipFill>
          <a:blip r:embed="rId3"/>
          <a:stretch>
            <a:fillRect/>
          </a:stretch>
        </p:blipFill>
        <p:spPr>
          <a:xfrm>
            <a:off x="0" y="954732"/>
            <a:ext cx="5791200" cy="2667000"/>
          </a:xfrm>
          <a:prstGeom prst="rect">
            <a:avLst/>
          </a:prstGeom>
        </p:spPr>
      </p:pic>
      <p:sp>
        <p:nvSpPr>
          <p:cNvPr id="2" name="Rectangle 1">
            <a:extLst>
              <a:ext uri="{FF2B5EF4-FFF2-40B4-BE49-F238E27FC236}">
                <a16:creationId xmlns:a16="http://schemas.microsoft.com/office/drawing/2014/main" id="{9D8493E2-62BA-41FF-3F70-095F7330BC10}"/>
              </a:ext>
            </a:extLst>
          </p:cNvPr>
          <p:cNvSpPr/>
          <p:nvPr/>
        </p:nvSpPr>
        <p:spPr>
          <a:xfrm>
            <a:off x="73343" y="3778288"/>
            <a:ext cx="5508871" cy="2062103"/>
          </a:xfrm>
          <a:prstGeom prst="rect">
            <a:avLst/>
          </a:prstGeom>
          <a:ln w="12700">
            <a:solidFill>
              <a:srgbClr val="C00000"/>
            </a:solidFill>
          </a:ln>
        </p:spPr>
        <p:txBody>
          <a:bodyPr wrap="square">
            <a:spAutoFit/>
          </a:bodyPr>
          <a:lstStyle/>
          <a:p>
            <a:pPr algn="just" defTabSz="342900"/>
            <a:r>
              <a:rPr lang="vi-VN" sz="3200" dirty="0">
                <a:latin typeface="Times New Roman" panose="02020603050405020304" pitchFamily="18" charset="0"/>
                <a:cs typeface="Times New Roman" panose="02020603050405020304" pitchFamily="18" charset="0"/>
              </a:rPr>
              <a:t>Với cách 1, kết quả tại ô E4 không thay đổi (vẫn là 250) </a:t>
            </a:r>
            <a:endParaRPr lang="en-US" sz="3200" dirty="0">
              <a:latin typeface="Times New Roman" panose="02020603050405020304" pitchFamily="18" charset="0"/>
              <a:cs typeface="Times New Roman" panose="02020603050405020304" pitchFamily="18" charset="0"/>
            </a:endParaRPr>
          </a:p>
          <a:p>
            <a:pPr algn="just" defTabSz="342900"/>
            <a:r>
              <a:rPr lang="vi-VN"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vi-VN" sz="3200" b="1" dirty="0">
                <a:solidFill>
                  <a:srgbClr val="FF0000"/>
                </a:solidFill>
                <a:latin typeface="Times New Roman" panose="02020603050405020304" pitchFamily="18" charset="0"/>
                <a:cs typeface="Times New Roman" panose="02020603050405020304" pitchFamily="18" charset="0"/>
              </a:rPr>
              <a:t>kết quả không được cập </a:t>
            </a:r>
            <a:r>
              <a:rPr lang="vi-VN" sz="3200" b="1" dirty="0" smtClean="0">
                <a:solidFill>
                  <a:srgbClr val="FF0000"/>
                </a:solidFill>
                <a:latin typeface="Times New Roman" panose="02020603050405020304" pitchFamily="18" charset="0"/>
                <a:cs typeface="Times New Roman" panose="02020603050405020304" pitchFamily="18" charset="0"/>
              </a:rPr>
              <a:t>nhật</a:t>
            </a:r>
            <a:endParaRPr lang="vi-VN" sz="32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698F55F-D9CD-3628-CD4F-1D3376AFDA1D}"/>
              </a:ext>
            </a:extLst>
          </p:cNvPr>
          <p:cNvSpPr/>
          <p:nvPr/>
        </p:nvSpPr>
        <p:spPr>
          <a:xfrm>
            <a:off x="6511469" y="3778288"/>
            <a:ext cx="5604329" cy="1569660"/>
          </a:xfrm>
          <a:prstGeom prst="rect">
            <a:avLst/>
          </a:prstGeom>
          <a:ln w="12700">
            <a:solidFill>
              <a:srgbClr val="C00000"/>
            </a:solidFill>
          </a:ln>
        </p:spPr>
        <p:txBody>
          <a:bodyPr wrap="square">
            <a:spAutoFit/>
          </a:bodyPr>
          <a:lstStyle/>
          <a:p>
            <a:pPr algn="just" defTabSz="342900"/>
            <a:r>
              <a:rPr lang="vi-VN" sz="3200" dirty="0">
                <a:latin typeface="Times New Roman" panose="02020603050405020304" pitchFamily="18" charset="0"/>
                <a:cs typeface="Times New Roman" panose="02020603050405020304" pitchFamily="18" charset="0"/>
              </a:rPr>
              <a:t>Với cách 2, kết quả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ô </a:t>
            </a:r>
            <a:r>
              <a:rPr lang="vi-VN" sz="3200" dirty="0">
                <a:latin typeface="Times New Roman" panose="02020603050405020304" pitchFamily="18" charset="0"/>
                <a:cs typeface="Times New Roman" panose="02020603050405020304" pitchFamily="18" charset="0"/>
              </a:rPr>
              <a:t>E4 luôn được cập nhật đúng. </a:t>
            </a:r>
            <a:endParaRPr lang="en-US" sz="3200" dirty="0">
              <a:latin typeface="Times New Roman" panose="02020603050405020304" pitchFamily="18" charset="0"/>
              <a:cs typeface="Times New Roman" panose="02020603050405020304" pitchFamily="18" charset="0"/>
            </a:endParaRPr>
          </a:p>
          <a:p>
            <a:pPr algn="just" defTabSz="342900"/>
            <a:r>
              <a:rPr lang="vi-VN"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b="1" dirty="0">
                <a:solidFill>
                  <a:srgbClr val="FF0000"/>
                </a:solidFill>
                <a:latin typeface="Times New Roman" panose="02020603050405020304" pitchFamily="18" charset="0"/>
                <a:cs typeface="Times New Roman" panose="02020603050405020304" pitchFamily="18" charset="0"/>
              </a:rPr>
              <a:t>kết quả tự động cập nhật</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2C217F8D-D41E-3C96-2EFE-C207772DA028}"/>
              </a:ext>
            </a:extLst>
          </p:cNvPr>
          <p:cNvSpPr/>
          <p:nvPr/>
        </p:nvSpPr>
        <p:spPr>
          <a:xfrm>
            <a:off x="73343" y="533400"/>
            <a:ext cx="11811000" cy="523220"/>
          </a:xfrm>
          <a:prstGeom prst="rect">
            <a:avLst/>
          </a:prstGeom>
        </p:spPr>
        <p:txBody>
          <a:bodyPr wrap="square">
            <a:spAutoFit/>
          </a:bodyPr>
          <a:lstStyle/>
          <a:p>
            <a:pPr algn="ctr" defTabSz="342900"/>
            <a:r>
              <a:rPr lang="en-US" sz="2800" b="1" dirty="0">
                <a:solidFill>
                  <a:srgbClr val="0000FF"/>
                </a:solidFill>
                <a:latin typeface="Times New Roman" panose="02020603050405020304" pitchFamily="18" charset="0"/>
                <a:cs typeface="Times New Roman" panose="02020603050405020304" pitchFamily="18" charset="0"/>
              </a:rPr>
              <a:t>N</a:t>
            </a:r>
            <a:r>
              <a:rPr lang="vi-VN" sz="2800" b="1" dirty="0">
                <a:solidFill>
                  <a:srgbClr val="0000FF"/>
                </a:solidFill>
                <a:latin typeface="Times New Roman" panose="02020603050405020304" pitchFamily="18" charset="0"/>
                <a:cs typeface="Times New Roman" panose="02020603050405020304" pitchFamily="18" charset="0"/>
              </a:rPr>
              <a:t>ếu sửa dữ liệu tại ô C4 hoặc D4, thì ô kết quả E4 </a:t>
            </a:r>
            <a:r>
              <a:rPr lang="en-US" sz="2800" b="1" dirty="0" err="1">
                <a:solidFill>
                  <a:srgbClr val="0000FF"/>
                </a:solidFill>
                <a:latin typeface="Times New Roman" panose="02020603050405020304" pitchFamily="18" charset="0"/>
                <a:cs typeface="Times New Roman" panose="02020603050405020304" pitchFamily="18" charset="0"/>
              </a:rPr>
              <a:t>sẽ</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thay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đổi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a:t>
            </a:r>
            <a:r>
              <a:rPr lang="vi-VN" sz="2800" b="1" dirty="0">
                <a:solidFill>
                  <a:srgbClr val="0000FF"/>
                </a:solidFill>
                <a:latin typeface="Times New Roman" panose="02020603050405020304" pitchFamily="18" charset="0"/>
                <a:cs typeface="Times New Roman" panose="02020603050405020304" pitchFamily="18" charset="0"/>
              </a:rPr>
              <a:t>ư</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thế</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AB7F22E0-447B-1609-A6E3-5CD775F33032}"/>
              </a:ext>
            </a:extLst>
          </p:cNvPr>
          <p:cNvSpPr/>
          <p:nvPr/>
        </p:nvSpPr>
        <p:spPr>
          <a:xfrm>
            <a:off x="1142999" y="6027541"/>
            <a:ext cx="10741344" cy="584775"/>
          </a:xfrm>
          <a:prstGeom prst="rect">
            <a:avLst/>
          </a:prstGeom>
          <a:ln w="12700">
            <a:solidFill>
              <a:srgbClr val="FFC000"/>
            </a:solidFill>
          </a:ln>
        </p:spPr>
        <p:txBody>
          <a:bodyPr wrap="square">
            <a:spAutoFit/>
          </a:bodyPr>
          <a:lstStyle/>
          <a:p>
            <a:pPr algn="just" defTabSz="342900"/>
            <a:r>
              <a:rPr lang="en-US" sz="3200" b="1">
                <a:solidFill>
                  <a:srgbClr val="FF0000"/>
                </a:solidFill>
                <a:latin typeface="Times New Roman" panose="02020603050405020304" pitchFamily="18" charset="0"/>
                <a:cs typeface="Times New Roman" panose="02020603050405020304" pitchFamily="18" charset="0"/>
              </a:rPr>
              <a:t>*C</a:t>
            </a:r>
            <a:r>
              <a:rPr lang="vi-VN" sz="3200" b="1">
                <a:solidFill>
                  <a:srgbClr val="FF0000"/>
                </a:solidFill>
                <a:latin typeface="Times New Roman" panose="02020603050405020304" pitchFamily="18" charset="0"/>
                <a:cs typeface="Times New Roman" panose="02020603050405020304" pitchFamily="18" charset="0"/>
              </a:rPr>
              <a:t>ông thức sử</a:t>
            </a:r>
            <a:r>
              <a:rPr lang="en-US" sz="3200" b="1">
                <a:solidFill>
                  <a:srgbClr val="FF0000"/>
                </a:solidFill>
                <a:latin typeface="Times New Roman" panose="02020603050405020304" pitchFamily="18" charset="0"/>
                <a:cs typeface="Times New Roman" panose="02020603050405020304" pitchFamily="18" charset="0"/>
              </a:rPr>
              <a:t> </a:t>
            </a:r>
            <a:r>
              <a:rPr lang="vi-VN" sz="3200" b="1">
                <a:solidFill>
                  <a:srgbClr val="FF0000"/>
                </a:solidFill>
                <a:latin typeface="Times New Roman" panose="02020603050405020304" pitchFamily="18" charset="0"/>
                <a:cs typeface="Times New Roman" panose="02020603050405020304" pitchFamily="18" charset="0"/>
              </a:rPr>
              <a:t>dụng trong cách 2 được tính toán tự động.</a:t>
            </a:r>
          </a:p>
        </p:txBody>
      </p:sp>
    </p:spTree>
    <p:extLst>
      <p:ext uri="{BB962C8B-B14F-4D97-AF65-F5344CB8AC3E}">
        <p14:creationId xmlns:p14="http://schemas.microsoft.com/office/powerpoint/2010/main" val="422867227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CA6597F-8E81-5F6D-CF8F-9D2C9436FA94}"/>
              </a:ext>
            </a:extLst>
          </p:cNvPr>
          <p:cNvSpPr txBox="1">
            <a:spLocks noChangeArrowheads="1"/>
          </p:cNvSpPr>
          <p:nvPr/>
        </p:nvSpPr>
        <p:spPr bwMode="auto">
          <a:xfrm>
            <a:off x="76200" y="1295400"/>
            <a:ext cx="7848600" cy="5058683"/>
          </a:xfrm>
          <a:prstGeom prst="rect">
            <a:avLst/>
          </a:prstGeom>
          <a:solidFill>
            <a:srgbClr val="FFFF00"/>
          </a:solidFill>
          <a:ln w="9525">
            <a:solidFill>
              <a:srgbClr val="000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lnSpc>
                <a:spcPct val="150000"/>
              </a:lnSpc>
            </a:pPr>
            <a:r>
              <a:rPr lang="en-US" altLang="en-US" sz="36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Khi</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nhập</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công</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thức</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vào</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ô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tính</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nếu</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tính</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toán</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với</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giá</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trị</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từ</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các</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ô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dữ</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liệu</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khác</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thì</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trong</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công</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thức</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cần</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ghi</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địa</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chỉ</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ô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dữ</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liệu</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tương</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ứng</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Phần</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mềm</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bảng</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tính</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sẽ</a:t>
            </a:r>
            <a:r>
              <a:rPr lang="en-US" altLang="en-US" sz="36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tự</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tính</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toán</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cập</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nhật</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kết</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quả</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nếu</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có</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thay</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đổi</a:t>
            </a:r>
            <a:r>
              <a:rPr lang="en-US"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endParaRPr lang="vi-VN" alt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3" name="TextBox 2">
            <a:extLst>
              <a:ext uri="{FF2B5EF4-FFF2-40B4-BE49-F238E27FC236}">
                <a16:creationId xmlns:a16="http://schemas.microsoft.com/office/drawing/2014/main" id="{E5A10C73-0976-7B33-96A1-553DA257D05C}"/>
              </a:ext>
            </a:extLst>
          </p:cNvPr>
          <p:cNvSpPr txBox="1">
            <a:spLocks noChangeArrowheads="1"/>
          </p:cNvSpPr>
          <p:nvPr/>
        </p:nvSpPr>
        <p:spPr bwMode="auto">
          <a:xfrm>
            <a:off x="304800" y="685800"/>
            <a:ext cx="6360972"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Công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thức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bảng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Speech Bubble: Rectangle with Corners Rounded 4">
            <a:extLst>
              <a:ext uri="{FF2B5EF4-FFF2-40B4-BE49-F238E27FC236}">
                <a16:creationId xmlns:a16="http://schemas.microsoft.com/office/drawing/2014/main" id="{7E8BBF8E-A4F2-510D-1F80-D46A5EB82EF1}"/>
              </a:ext>
            </a:extLst>
          </p:cNvPr>
          <p:cNvSpPr/>
          <p:nvPr/>
        </p:nvSpPr>
        <p:spPr>
          <a:xfrm>
            <a:off x="8000999" y="1509761"/>
            <a:ext cx="4038601" cy="1919239"/>
          </a:xfrm>
          <a:prstGeom prst="wedgeRoundRectCallout">
            <a:avLst>
              <a:gd name="adj1" fmla="val -3317"/>
              <a:gd name="adj2" fmla="val 85702"/>
              <a:gd name="adj3" fmla="val 16667"/>
            </a:avLst>
          </a:prstGeom>
          <a:solidFill>
            <a:schemeClr val="accent2">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ctr" defTabSz="342900">
              <a:defRPr/>
            </a:pP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thức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tính</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4" name="图片 1">
            <a:extLst>
              <a:ext uri="{FF2B5EF4-FFF2-40B4-BE49-F238E27FC236}">
                <a16:creationId xmlns:a16="http://schemas.microsoft.com/office/drawing/2014/main" id="{34A38B91-39F0-7908-27E8-4DA35BFB10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a:off x="8001000" y="3881642"/>
            <a:ext cx="3429000" cy="2965453"/>
          </a:xfrm>
          <a:prstGeom prst="rect">
            <a:avLst/>
          </a:prstGeom>
        </p:spPr>
      </p:pic>
    </p:spTree>
    <p:extLst>
      <p:ext uri="{BB962C8B-B14F-4D97-AF65-F5344CB8AC3E}">
        <p14:creationId xmlns:p14="http://schemas.microsoft.com/office/powerpoint/2010/main" val="129496604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B406C9F-4225-7972-564E-C5FB4BF3DDCE}"/>
              </a:ext>
            </a:extLst>
          </p:cNvPr>
          <p:cNvGraphicFramePr>
            <a:graphicFrameLocks noGrp="1"/>
          </p:cNvGraphicFramePr>
          <p:nvPr>
            <p:extLst>
              <p:ext uri="{D42A27DB-BD31-4B8C-83A1-F6EECF244321}">
                <p14:modId xmlns:p14="http://schemas.microsoft.com/office/powerpoint/2010/main" val="104995848"/>
              </p:ext>
            </p:extLst>
          </p:nvPr>
        </p:nvGraphicFramePr>
        <p:xfrm>
          <a:off x="-1" y="533400"/>
          <a:ext cx="12192000" cy="6172200"/>
        </p:xfrm>
        <a:graphic>
          <a:graphicData uri="http://schemas.openxmlformats.org/drawingml/2006/table">
            <a:tbl>
              <a:tblPr firstRow="1" bandRow="1">
                <a:tableStyleId>{F5AB1C69-6EDB-4FF4-983F-18BD219EF322}</a:tableStyleId>
              </a:tblPr>
              <a:tblGrid>
                <a:gridCol w="6096000">
                  <a:extLst>
                    <a:ext uri="{9D8B030D-6E8A-4147-A177-3AD203B41FA5}">
                      <a16:colId xmlns:a16="http://schemas.microsoft.com/office/drawing/2014/main" val="1119095352"/>
                    </a:ext>
                  </a:extLst>
                </a:gridCol>
                <a:gridCol w="6096000">
                  <a:extLst>
                    <a:ext uri="{9D8B030D-6E8A-4147-A177-3AD203B41FA5}">
                      <a16:colId xmlns:a16="http://schemas.microsoft.com/office/drawing/2014/main" val="3365416112"/>
                    </a:ext>
                  </a:extLst>
                </a:gridCol>
              </a:tblGrid>
              <a:tr h="693916">
                <a:tc gridSpan="2">
                  <a:txBody>
                    <a:bodyPr/>
                    <a:lstStyle/>
                    <a:p>
                      <a:pPr algn="ctr"/>
                      <a:r>
                        <a:rPr lang="vi-VN" sz="3200" dirty="0">
                          <a:solidFill>
                            <a:srgbClr val="FF0000"/>
                          </a:solidFill>
                          <a:latin typeface="Times New Roman" panose="02020603050405020304" pitchFamily="18" charset="0"/>
                          <a:cs typeface="Times New Roman" panose="02020603050405020304" pitchFamily="18" charset="0"/>
                        </a:rPr>
                        <a:t>Trong các trường hợp sau, công thức cần nhập tại ô tính là gì?</a:t>
                      </a:r>
                      <a:endParaRPr lang="en-US" sz="32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6482403"/>
                  </a:ext>
                </a:extLst>
              </a:tr>
              <a:tr h="4200018">
                <a:tc>
                  <a:txBody>
                    <a:bodyPr/>
                    <a:lstStyle/>
                    <a:p>
                      <a:endParaRPr lang="en-US" sz="3200">
                        <a:solidFill>
                          <a:schemeClr val="tx1"/>
                        </a:solidFill>
                        <a:latin typeface="Times New Roman" panose="02020603050405020304" pitchFamily="18" charset="0"/>
                        <a:cs typeface="Times New Roman" panose="02020603050405020304" pitchFamily="18" charset="0"/>
                      </a:endParaRPr>
                    </a:p>
                    <a:p>
                      <a:endParaRPr lang="en-US" sz="3200">
                        <a:solidFill>
                          <a:schemeClr val="tx1"/>
                        </a:solidFill>
                        <a:latin typeface="Times New Roman" panose="02020603050405020304" pitchFamily="18" charset="0"/>
                        <a:cs typeface="Times New Roman" panose="02020603050405020304" pitchFamily="18" charset="0"/>
                      </a:endParaRPr>
                    </a:p>
                    <a:p>
                      <a:endParaRPr lang="en-US" sz="3200">
                        <a:solidFill>
                          <a:schemeClr val="tx1"/>
                        </a:solidFill>
                        <a:latin typeface="Times New Roman" panose="02020603050405020304" pitchFamily="18" charset="0"/>
                        <a:cs typeface="Times New Roman" panose="02020603050405020304" pitchFamily="18" charset="0"/>
                      </a:endParaRPr>
                    </a:p>
                    <a:p>
                      <a:endParaRPr lang="en-US" sz="3200">
                        <a:solidFill>
                          <a:schemeClr val="tx1"/>
                        </a:solidFill>
                        <a:latin typeface="Times New Roman" panose="02020603050405020304" pitchFamily="18" charset="0"/>
                        <a:cs typeface="Times New Roman" panose="02020603050405020304" pitchFamily="18" charset="0"/>
                      </a:endParaRPr>
                    </a:p>
                    <a:p>
                      <a:endParaRPr lang="en-US" sz="3200">
                        <a:solidFill>
                          <a:schemeClr val="tx1"/>
                        </a:solidFill>
                        <a:latin typeface="Times New Roman" panose="02020603050405020304" pitchFamily="18" charset="0"/>
                        <a:cs typeface="Times New Roman" panose="02020603050405020304" pitchFamily="18" charset="0"/>
                      </a:endParaRPr>
                    </a:p>
                    <a:p>
                      <a:endParaRPr lang="en-US" sz="3200">
                        <a:solidFill>
                          <a:schemeClr val="tx1"/>
                        </a:solidFill>
                        <a:latin typeface="Times New Roman" panose="02020603050405020304" pitchFamily="18" charset="0"/>
                        <a:cs typeface="Times New Roman" panose="02020603050405020304" pitchFamily="18" charset="0"/>
                      </a:endParaRPr>
                    </a:p>
                    <a:p>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7463089"/>
                  </a:ext>
                </a:extLst>
              </a:tr>
              <a:tr h="1278266">
                <a:tc>
                  <a:txBody>
                    <a:bodyPr/>
                    <a:lstStyle/>
                    <a:p>
                      <a:pPr algn="ctr"/>
                      <a:r>
                        <a:rPr lang="en-US" sz="3200" b="1">
                          <a:solidFill>
                            <a:schemeClr val="tx1"/>
                          </a:solidFill>
                          <a:latin typeface="Times New Roman" panose="02020603050405020304" pitchFamily="18" charset="0"/>
                          <a:cs typeface="Times New Roman" panose="02020603050405020304" pitchFamily="18" charset="0"/>
                        </a:rPr>
                        <a:t>=(C3+C4+C5)/2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Tại</a:t>
                      </a:r>
                      <a:r>
                        <a:rPr lang="en-US" sz="3200" dirty="0">
                          <a:solidFill>
                            <a:schemeClr val="tx1"/>
                          </a:solidFill>
                          <a:latin typeface="Times New Roman" panose="02020603050405020304" pitchFamily="18" charset="0"/>
                          <a:cs typeface="Times New Roman" panose="02020603050405020304" pitchFamily="18" charset="0"/>
                        </a:rPr>
                        <a:t> C5:   =2*C4*C3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Tại</a:t>
                      </a:r>
                      <a:r>
                        <a:rPr lang="en-US" sz="3200" dirty="0">
                          <a:solidFill>
                            <a:schemeClr val="tx1"/>
                          </a:solidFill>
                          <a:latin typeface="Times New Roman" panose="02020603050405020304" pitchFamily="18" charset="0"/>
                          <a:cs typeface="Times New Roman" panose="02020603050405020304" pitchFamily="18" charset="0"/>
                        </a:rPr>
                        <a:t> C6:   =(C3^2)*C4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4634730"/>
                  </a:ext>
                </a:extLst>
              </a:tr>
            </a:tbl>
          </a:graphicData>
        </a:graphic>
      </p:graphicFrame>
      <p:pic>
        <p:nvPicPr>
          <p:cNvPr id="8" name="Picture 7">
            <a:extLst>
              <a:ext uri="{FF2B5EF4-FFF2-40B4-BE49-F238E27FC236}">
                <a16:creationId xmlns:a16="http://schemas.microsoft.com/office/drawing/2014/main" id="{7A92E387-6FEA-152B-52FE-5F5B3F78AB8D}"/>
              </a:ext>
            </a:extLst>
          </p:cNvPr>
          <p:cNvPicPr>
            <a:picLocks noChangeAspect="1"/>
          </p:cNvPicPr>
          <p:nvPr/>
        </p:nvPicPr>
        <p:blipFill rotWithShape="1">
          <a:blip r:embed="rId2"/>
          <a:srcRect l="33125" t="54446" r="43750" b="19623"/>
          <a:stretch/>
        </p:blipFill>
        <p:spPr>
          <a:xfrm>
            <a:off x="-1" y="1219200"/>
            <a:ext cx="6043535" cy="4191000"/>
          </a:xfrm>
          <a:prstGeom prst="rect">
            <a:avLst/>
          </a:prstGeom>
          <a:ln>
            <a:solidFill>
              <a:schemeClr val="tx1"/>
            </a:solidFill>
          </a:ln>
        </p:spPr>
      </p:pic>
      <p:pic>
        <p:nvPicPr>
          <p:cNvPr id="10" name="Picture 9">
            <a:extLst>
              <a:ext uri="{FF2B5EF4-FFF2-40B4-BE49-F238E27FC236}">
                <a16:creationId xmlns:a16="http://schemas.microsoft.com/office/drawing/2014/main" id="{6C06E3D1-A365-5C67-F36B-BA67BB5A248A}"/>
              </a:ext>
            </a:extLst>
          </p:cNvPr>
          <p:cNvPicPr>
            <a:picLocks noChangeAspect="1"/>
          </p:cNvPicPr>
          <p:nvPr/>
        </p:nvPicPr>
        <p:blipFill rotWithShape="1">
          <a:blip r:embed="rId2"/>
          <a:srcRect l="58750" t="54447" r="14375" b="19623"/>
          <a:stretch/>
        </p:blipFill>
        <p:spPr>
          <a:xfrm>
            <a:off x="6095999" y="1219200"/>
            <a:ext cx="6096000" cy="4191000"/>
          </a:xfrm>
          <a:prstGeom prst="rect">
            <a:avLst/>
          </a:prstGeom>
          <a:ln>
            <a:solidFill>
              <a:schemeClr val="tx1"/>
            </a:solidFill>
          </a:ln>
        </p:spPr>
      </p:pic>
      <p:sp>
        <p:nvSpPr>
          <p:cNvPr id="11" name="Rectangle 10">
            <a:extLst>
              <a:ext uri="{FF2B5EF4-FFF2-40B4-BE49-F238E27FC236}">
                <a16:creationId xmlns:a16="http://schemas.microsoft.com/office/drawing/2014/main" id="{B3312ADE-969C-815B-BAD4-7B893BEC834F}"/>
              </a:ext>
            </a:extLst>
          </p:cNvPr>
          <p:cNvSpPr/>
          <p:nvPr/>
        </p:nvSpPr>
        <p:spPr>
          <a:xfrm>
            <a:off x="475405" y="5579097"/>
            <a:ext cx="5092722" cy="957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B215579E-125D-D64F-5533-021673E77705}"/>
              </a:ext>
            </a:extLst>
          </p:cNvPr>
          <p:cNvSpPr/>
          <p:nvPr/>
        </p:nvSpPr>
        <p:spPr>
          <a:xfrm>
            <a:off x="6248400" y="5550744"/>
            <a:ext cx="5092722" cy="957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3185108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12"/>
                                        </p:tgtEl>
                                        <p:attrNameLst>
                                          <p:attrName>ppt_w</p:attrName>
                                        </p:attrNameLst>
                                      </p:cBhvr>
                                      <p:tavLst>
                                        <p:tav tm="0">
                                          <p:val>
                                            <p:strVal val="ppt_w"/>
                                          </p:val>
                                        </p:tav>
                                        <p:tav tm="100000">
                                          <p:val>
                                            <p:fltVal val="0"/>
                                          </p:val>
                                        </p:tav>
                                      </p:tavLst>
                                    </p:anim>
                                    <p:anim calcmode="lin" valueType="num">
                                      <p:cBhvr>
                                        <p:cTn id="14" dur="500"/>
                                        <p:tgtEl>
                                          <p:spTgt spid="12"/>
                                        </p:tgtEl>
                                        <p:attrNameLst>
                                          <p:attrName>ppt_h</p:attrName>
                                        </p:attrNameLst>
                                      </p:cBhvr>
                                      <p:tavLst>
                                        <p:tav tm="0">
                                          <p:val>
                                            <p:strVal val="ppt_h"/>
                                          </p:val>
                                        </p:tav>
                                        <p:tav tm="100000">
                                          <p:val>
                                            <p:fltVal val="0"/>
                                          </p:val>
                                        </p:tav>
                                      </p:tavLst>
                                    </p:anim>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207D070E-5AAE-3F21-BDC1-53BB26D226FB}"/>
              </a:ext>
            </a:extLst>
          </p:cNvPr>
          <p:cNvSpPr>
            <a:spLocks noChangeArrowheads="1"/>
          </p:cNvSpPr>
          <p:nvPr/>
        </p:nvSpPr>
        <p:spPr bwMode="gray">
          <a:xfrm>
            <a:off x="3352800" y="2199442"/>
            <a:ext cx="5181600" cy="1558052"/>
          </a:xfrm>
          <a:prstGeom prst="roundRect">
            <a:avLst>
              <a:gd name="adj" fmla="val 50000"/>
            </a:avLst>
          </a:prstGeom>
          <a:solidFill>
            <a:srgbClr val="FFFF00"/>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600" b="1" dirty="0">
                <a:solidFill>
                  <a:srgbClr val="FF0000"/>
                </a:solidFill>
                <a:latin typeface="Times New Roman" panose="02020603050405020304" pitchFamily="18" charset="0"/>
                <a:cs typeface="Times New Roman" panose="02020603050405020304" pitchFamily="18" charset="0"/>
              </a:rPr>
              <a:t>3. Sao </a:t>
            </a:r>
            <a:r>
              <a:rPr lang="en-US" sz="3600" b="1" dirty="0" err="1">
                <a:solidFill>
                  <a:srgbClr val="FF0000"/>
                </a:solidFill>
                <a:latin typeface="Times New Roman" panose="02020603050405020304" pitchFamily="18" charset="0"/>
                <a:cs typeface="Times New Roman" panose="02020603050405020304" pitchFamily="18" charset="0"/>
              </a:rPr>
              <a:t>chép</a:t>
            </a:r>
            <a:r>
              <a:rPr lang="en-US" sz="3600" b="1" dirty="0">
                <a:solidFill>
                  <a:srgbClr val="FF0000"/>
                </a:solidFill>
                <a:latin typeface="Times New Roman" panose="02020603050405020304" pitchFamily="18" charset="0"/>
                <a:cs typeface="Times New Roman" panose="02020603050405020304" pitchFamily="18" charset="0"/>
              </a:rPr>
              <a:t> ô </a:t>
            </a:r>
            <a:r>
              <a:rPr lang="en-US" sz="3600" b="1" dirty="0" err="1">
                <a:solidFill>
                  <a:srgbClr val="FF0000"/>
                </a:solidFill>
                <a:latin typeface="Times New Roman" panose="02020603050405020304" pitchFamily="18" charset="0"/>
                <a:cs typeface="Times New Roman" panose="02020603050405020304" pitchFamily="18" charset="0"/>
              </a:rPr>
              <a:t>tính</a:t>
            </a:r>
            <a:r>
              <a:rPr lang="en-US" sz="3600" b="1" dirty="0">
                <a:solidFill>
                  <a:srgbClr val="FF0000"/>
                </a:solidFill>
                <a:latin typeface="Times New Roman" panose="02020603050405020304" pitchFamily="18" charset="0"/>
                <a:cs typeface="Times New Roman" panose="02020603050405020304" pitchFamily="18" charset="0"/>
              </a:rPr>
              <a:t> </a:t>
            </a:r>
            <a:endParaRPr lang="en-US" sz="3600" b="1" dirty="0" smtClean="0">
              <a:solidFill>
                <a:srgbClr val="FF0000"/>
              </a:solidFill>
              <a:latin typeface="Times New Roman" panose="02020603050405020304" pitchFamily="18" charset="0"/>
              <a:cs typeface="Times New Roman" panose="02020603050405020304" pitchFamily="18" charset="0"/>
            </a:endParaRPr>
          </a:p>
          <a:p>
            <a:pPr algn="ctr" defTabSz="342900"/>
            <a:r>
              <a:rPr lang="en-US" sz="3600" b="1" dirty="0" err="1" smtClean="0">
                <a:solidFill>
                  <a:srgbClr val="FF0000"/>
                </a:solidFill>
                <a:latin typeface="Times New Roman" panose="02020603050405020304" pitchFamily="18" charset="0"/>
                <a:cs typeface="Times New Roman" panose="02020603050405020304" pitchFamily="18" charset="0"/>
              </a:rPr>
              <a:t>chứa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thức</a:t>
            </a:r>
            <a:endParaRPr lang="en-US" sz="3600" b="1" dirty="0">
              <a:solidFill>
                <a:srgbClr val="FF0000"/>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DC0DCAC2-4980-E877-5651-4C7586C119E1}"/>
              </a:ext>
            </a:extLst>
          </p:cNvPr>
          <p:cNvGrpSpPr/>
          <p:nvPr/>
        </p:nvGrpSpPr>
        <p:grpSpPr>
          <a:xfrm>
            <a:off x="5181600" y="4114800"/>
            <a:ext cx="2591505" cy="2354455"/>
            <a:chOff x="4373740" y="3349977"/>
            <a:chExt cx="2896305" cy="2964055"/>
          </a:xfrm>
        </p:grpSpPr>
        <p:pic>
          <p:nvPicPr>
            <p:cNvPr id="8" name="Picture 7" descr="Logo&#10;&#10;Description automatically generated with low confidence">
              <a:extLst>
                <a:ext uri="{FF2B5EF4-FFF2-40B4-BE49-F238E27FC236}">
                  <a16:creationId xmlns:a16="http://schemas.microsoft.com/office/drawing/2014/main" id="{8F6A3E1B-400F-C7AF-E3ED-BB3C61CB4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9" name="Rectangle 8">
              <a:extLst>
                <a:ext uri="{FF2B5EF4-FFF2-40B4-BE49-F238E27FC236}">
                  <a16:creationId xmlns:a16="http://schemas.microsoft.com/office/drawing/2014/main" id="{89122033-9B0B-362F-1315-80CC94418573}"/>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D9C839D-7F6E-D0D0-898B-3B6E18C50B8A}"/>
                </a:ext>
              </a:extLst>
            </p:cNvPr>
            <p:cNvPicPr>
              <a:picLocks noChangeAspect="1"/>
            </p:cNvPicPr>
            <p:nvPr/>
          </p:nvPicPr>
          <p:blipFill>
            <a:blip r:embed="rId3"/>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201433502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68422"/>
            <a:ext cx="41910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495800" y="65218"/>
            <a:ext cx="74676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spcBef>
                <a:spcPts val="0"/>
              </a:spcBef>
              <a:spcAft>
                <a:spcPts val="0"/>
              </a:spcAft>
              <a:buClrTx/>
              <a:buSzTx/>
              <a:buFontTx/>
              <a:buNone/>
              <a:tabLst/>
              <a:defRPr/>
            </a:pPr>
            <a:r>
              <a:rPr kumimoji="0" lang="de-DE"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Sao chép ô tính chứa công thức</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537937966"/>
              </p:ext>
            </p:extLst>
          </p:nvPr>
        </p:nvGraphicFramePr>
        <p:xfrm>
          <a:off x="304800" y="665658"/>
          <a:ext cx="11658600" cy="6140160"/>
        </p:xfrm>
        <a:graphic>
          <a:graphicData uri="http://schemas.openxmlformats.org/drawingml/2006/table">
            <a:tbl>
              <a:tblPr firstRow="1" bandRow="1">
                <a:tableStyleId>{F5AB1C69-6EDB-4FF4-983F-18BD219EF322}</a:tableStyleId>
              </a:tblPr>
              <a:tblGrid>
                <a:gridCol w="4191000">
                  <a:extLst>
                    <a:ext uri="{9D8B030D-6E8A-4147-A177-3AD203B41FA5}">
                      <a16:colId xmlns:a16="http://schemas.microsoft.com/office/drawing/2014/main" val="795175101"/>
                    </a:ext>
                  </a:extLst>
                </a:gridCol>
                <a:gridCol w="7467600">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1. </a:t>
                      </a:r>
                      <a:r>
                        <a:rPr lang="vi-VN" sz="3200" b="0">
                          <a:solidFill>
                            <a:schemeClr val="tx1"/>
                          </a:solidFill>
                          <a:latin typeface="Times New Roman" panose="02020603050405020304" pitchFamily="18" charset="0"/>
                          <a:cs typeface="Times New Roman" panose="02020603050405020304" pitchFamily="18" charset="0"/>
                        </a:rPr>
                        <a:t>Khi sao chép ô tính chứa công thức hoặc vùng có chứa công thức thì các công thức này sẽ được sao chép như thế nào?</a:t>
                      </a:r>
                      <a:endParaRPr lang="en-US"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Khi sao chép ô tính chứa công thức hoặc vùng có chứa công thức thì các công thức </a:t>
                      </a:r>
                      <a:r>
                        <a:rPr lang="en-US" sz="3200" b="0">
                          <a:solidFill>
                            <a:schemeClr val="tx1"/>
                          </a:solidFill>
                          <a:latin typeface="Times New Roman" panose="02020603050405020304" pitchFamily="18" charset="0"/>
                          <a:cs typeface="Times New Roman" panose="02020603050405020304" pitchFamily="18" charset="0"/>
                        </a:rPr>
                        <a:t>bị thay đổi nhưng vẫn bảo toàn quan hệ tương đối giữa địa chỉ các ô có trong công thức và địa chỉ ô chứa công thức.</a:t>
                      </a:r>
                    </a:p>
                  </a:txBody>
                  <a:tcPr marL="108000" marR="108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r h="370840">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2. Chức năng tính toán tự động của công thức có được bảo toàn hay không khi sao chép dữ liệu? Nếu có thì được thể hiện như thế nào?</a:t>
                      </a:r>
                      <a:endParaRPr lang="en-US"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vi-VN" sz="3200" b="0">
                          <a:solidFill>
                            <a:schemeClr val="tx1"/>
                          </a:solidFill>
                          <a:latin typeface="Times New Roman" panose="02020603050405020304" pitchFamily="18" charset="0"/>
                          <a:cs typeface="Times New Roman" panose="02020603050405020304" pitchFamily="18" charset="0"/>
                        </a:rPr>
                        <a:t>Chức năng tính toán tự động của công thức có được bảo toàn khi sao chép dữ liệu, các địa chỉ được điều chỉnh để giữ nguyên vị trí tương đối giữa ô chứa công thức và ô có địa chỉ trong công thức</a:t>
                      </a:r>
                      <a:r>
                        <a:rPr lang="en-US" sz="3200" b="0">
                          <a:solidFill>
                            <a:schemeClr val="tx1"/>
                          </a:solidFill>
                          <a:latin typeface="Times New Roman" panose="02020603050405020304" pitchFamily="18" charset="0"/>
                          <a:cs typeface="Times New Roman" panose="02020603050405020304" pitchFamily="18" charset="0"/>
                        </a:rPr>
                        <a:t>.</a:t>
                      </a:r>
                    </a:p>
                  </a:txBody>
                  <a:tcPr marL="108000" marR="108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6764463"/>
                  </a:ext>
                </a:extLst>
              </a:tr>
            </a:tbl>
          </a:graphicData>
        </a:graphic>
      </p:graphicFrame>
      <p:sp>
        <p:nvSpPr>
          <p:cNvPr id="5" name="Rectangle 4">
            <a:extLst>
              <a:ext uri="{FF2B5EF4-FFF2-40B4-BE49-F238E27FC236}">
                <a16:creationId xmlns:a16="http://schemas.microsoft.com/office/drawing/2014/main" id="{7B7D6AE4-CD1A-AA5C-CA80-9B165D736878}"/>
              </a:ext>
            </a:extLst>
          </p:cNvPr>
          <p:cNvSpPr/>
          <p:nvPr/>
        </p:nvSpPr>
        <p:spPr>
          <a:xfrm>
            <a:off x="4572000" y="886641"/>
            <a:ext cx="7315200" cy="26947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3798F5E3-EB32-946B-FC23-588F053DB349}"/>
              </a:ext>
            </a:extLst>
          </p:cNvPr>
          <p:cNvSpPr/>
          <p:nvPr/>
        </p:nvSpPr>
        <p:spPr>
          <a:xfrm>
            <a:off x="4533900" y="3934641"/>
            <a:ext cx="7391400" cy="26947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6691732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60475"/>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a:solidFill>
                  <a:srgbClr val="6600CC"/>
                </a:solidFill>
                <a:effectLst>
                  <a:outerShdw blurRad="38100" dist="38100" dir="2700000" algn="tl">
                    <a:srgbClr val="000000">
                      <a:alpha val="43137"/>
                    </a:srgbClr>
                  </a:outerShdw>
                </a:effectLst>
                <a:latin typeface="+mn-lt"/>
              </a:rPr>
              <a:t>NỘI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037149" y="1828800"/>
            <a:ext cx="9296400" cy="692468"/>
          </a:xfrm>
          <a:prstGeom prst="roundRect">
            <a:avLst>
              <a:gd name="adj" fmla="val 50000"/>
            </a:avLst>
          </a:prstGeom>
          <a:solidFill>
            <a:srgbClr val="FFFF0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200" b="1" dirty="0" err="1">
                <a:solidFill>
                  <a:srgbClr val="FF0000"/>
                </a:solidFill>
                <a:effectLst/>
                <a:latin typeface="Times New Roman" panose="02020603050405020304" pitchFamily="18" charset="0"/>
                <a:ea typeface="Calibri" panose="020F0502020204030204" pitchFamily="34" charset="0"/>
              </a:rPr>
              <a:t>Kiểu</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dữ</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liệu</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trên</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bảng</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tính</a:t>
            </a:r>
            <a:r>
              <a:rPr lang="en-US" sz="3200" b="1" dirty="0">
                <a:solidFill>
                  <a:srgbClr val="FF0000"/>
                </a:solidFill>
                <a:effectLst/>
                <a:latin typeface="Times New Roman" panose="02020603050405020304" pitchFamily="18" charset="0"/>
                <a:ea typeface="Calibri" panose="020F0502020204030204" pitchFamily="34" charset="0"/>
              </a:rPr>
              <a: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513B8F0-1EE8-5968-1150-9EEDF181412C}"/>
              </a:ext>
            </a:extLst>
          </p:cNvPr>
          <p:cNvSpPr/>
          <p:nvPr/>
        </p:nvSpPr>
        <p:spPr>
          <a:xfrm>
            <a:off x="1447800" y="1935880"/>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id="{FD2C9801-DE07-F351-35D2-8E0F8F3F620E}"/>
              </a:ext>
            </a:extLst>
          </p:cNvPr>
          <p:cNvSpPr>
            <a:spLocks noChangeArrowheads="1"/>
          </p:cNvSpPr>
          <p:nvPr/>
        </p:nvSpPr>
        <p:spPr bwMode="gray">
          <a:xfrm>
            <a:off x="2133601" y="2627412"/>
            <a:ext cx="9602536" cy="649188"/>
          </a:xfrm>
          <a:prstGeom prst="roundRect">
            <a:avLst>
              <a:gd name="adj" fmla="val 50000"/>
            </a:avLst>
          </a:prstGeom>
          <a:solidFill>
            <a:schemeClr val="accent1">
              <a:lumMod val="90000"/>
            </a:schemeClr>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000" b="1" dirty="0" err="1">
                <a:solidFill>
                  <a:srgbClr val="7030A0"/>
                </a:solidFill>
                <a:effectLst/>
                <a:latin typeface="Times New Roman" panose="02020603050405020304" pitchFamily="18" charset="0"/>
                <a:ea typeface="Calibri" panose="020F0502020204030204" pitchFamily="34" charset="0"/>
              </a:rPr>
              <a:t>Công</a:t>
            </a:r>
            <a:r>
              <a:rPr lang="en-US" sz="3000" b="1" dirty="0">
                <a:solidFill>
                  <a:srgbClr val="7030A0"/>
                </a:solidFill>
                <a:effectLst/>
                <a:latin typeface="Times New Roman" panose="02020603050405020304" pitchFamily="18" charset="0"/>
                <a:ea typeface="Calibri" panose="020F0502020204030204" pitchFamily="34" charset="0"/>
              </a:rPr>
              <a:t> </a:t>
            </a:r>
            <a:r>
              <a:rPr lang="en-US" sz="3000" b="1" dirty="0" err="1">
                <a:solidFill>
                  <a:srgbClr val="7030A0"/>
                </a:solidFill>
                <a:effectLst/>
                <a:latin typeface="Times New Roman" panose="02020603050405020304" pitchFamily="18" charset="0"/>
                <a:ea typeface="Calibri" panose="020F0502020204030204" pitchFamily="34" charset="0"/>
              </a:rPr>
              <a:t>thức</a:t>
            </a:r>
            <a:r>
              <a:rPr lang="en-US" sz="3000" b="1" dirty="0">
                <a:solidFill>
                  <a:srgbClr val="7030A0"/>
                </a:solidFill>
                <a:effectLst/>
                <a:latin typeface="Times New Roman" panose="02020603050405020304" pitchFamily="18" charset="0"/>
                <a:ea typeface="Calibri" panose="020F0502020204030204" pitchFamily="34" charset="0"/>
              </a:rPr>
              <a:t> </a:t>
            </a:r>
            <a:r>
              <a:rPr lang="en-US" sz="3000" b="1" dirty="0" err="1">
                <a:solidFill>
                  <a:srgbClr val="7030A0"/>
                </a:solidFill>
                <a:effectLst/>
                <a:latin typeface="Times New Roman" panose="02020603050405020304" pitchFamily="18" charset="0"/>
                <a:ea typeface="Calibri" panose="020F0502020204030204" pitchFamily="34" charset="0"/>
              </a:rPr>
              <a:t>trong</a:t>
            </a:r>
            <a:r>
              <a:rPr lang="en-US" sz="3000" b="1" dirty="0">
                <a:solidFill>
                  <a:srgbClr val="7030A0"/>
                </a:solidFill>
                <a:effectLst/>
                <a:latin typeface="Times New Roman" panose="02020603050405020304" pitchFamily="18" charset="0"/>
                <a:ea typeface="Calibri" panose="020F0502020204030204" pitchFamily="34" charset="0"/>
              </a:rPr>
              <a:t> </a:t>
            </a:r>
            <a:r>
              <a:rPr lang="en-US" sz="3000" b="1" dirty="0" err="1">
                <a:solidFill>
                  <a:srgbClr val="7030A0"/>
                </a:solidFill>
                <a:effectLst/>
                <a:latin typeface="Times New Roman" panose="02020603050405020304" pitchFamily="18" charset="0"/>
                <a:ea typeface="Calibri" panose="020F0502020204030204" pitchFamily="34" charset="0"/>
              </a:rPr>
              <a:t>bảng</a:t>
            </a:r>
            <a:r>
              <a:rPr lang="en-US" sz="3000" b="1" dirty="0">
                <a:solidFill>
                  <a:srgbClr val="7030A0"/>
                </a:solidFill>
                <a:effectLst/>
                <a:latin typeface="Times New Roman" panose="02020603050405020304" pitchFamily="18" charset="0"/>
                <a:ea typeface="Calibri" panose="020F0502020204030204" pitchFamily="34" charset="0"/>
              </a:rPr>
              <a:t> </a:t>
            </a:r>
            <a:r>
              <a:rPr lang="en-US" sz="3000" b="1" dirty="0" err="1">
                <a:solidFill>
                  <a:srgbClr val="7030A0"/>
                </a:solidFill>
                <a:effectLst/>
                <a:latin typeface="Times New Roman" panose="02020603050405020304" pitchFamily="18" charset="0"/>
                <a:ea typeface="Calibri" panose="020F0502020204030204" pitchFamily="34" charset="0"/>
              </a:rPr>
              <a:t>tính</a:t>
            </a:r>
            <a:r>
              <a:rPr lang="en-US" sz="3000" b="1" dirty="0">
                <a:solidFill>
                  <a:srgbClr val="7030A0"/>
                </a:solidFill>
                <a:effectLst/>
                <a:latin typeface="Times New Roman" panose="02020603050405020304" pitchFamily="18" charset="0"/>
                <a:ea typeface="Calibri" panose="020F0502020204030204" pitchFamily="34" charset="0"/>
              </a:rPr>
              <a:t>.</a:t>
            </a:r>
            <a:endParaRPr lang="en-US" altLang="en-US" sz="3000" dirty="0">
              <a:solidFill>
                <a:srgbClr val="7030A0"/>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9EA98ACA-AC53-85EF-E4A5-378EDA6CE4BE}"/>
              </a:ext>
            </a:extLst>
          </p:cNvPr>
          <p:cNvSpPr/>
          <p:nvPr/>
        </p:nvSpPr>
        <p:spPr>
          <a:xfrm>
            <a:off x="1552518" y="2697535"/>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5516345"/>
            <a:ext cx="4038600" cy="1341654"/>
          </a:xfrm>
          <a:prstGeom prst="rect">
            <a:avLst/>
          </a:prstGeom>
        </p:spPr>
      </p:pic>
      <p:sp>
        <p:nvSpPr>
          <p:cNvPr id="2" name="AutoShape 4">
            <a:extLst>
              <a:ext uri="{FF2B5EF4-FFF2-40B4-BE49-F238E27FC236}">
                <a16:creationId xmlns:a16="http://schemas.microsoft.com/office/drawing/2014/main" id="{91C5D67D-7EA8-DF93-4070-0D4923607C5B}"/>
              </a:ext>
            </a:extLst>
          </p:cNvPr>
          <p:cNvSpPr>
            <a:spLocks noChangeArrowheads="1"/>
          </p:cNvSpPr>
          <p:nvPr/>
        </p:nvSpPr>
        <p:spPr bwMode="gray">
          <a:xfrm>
            <a:off x="2311400" y="3352800"/>
            <a:ext cx="9320019" cy="692468"/>
          </a:xfrm>
          <a:prstGeom prst="roundRect">
            <a:avLst>
              <a:gd name="adj" fmla="val 50000"/>
            </a:avLst>
          </a:prstGeom>
          <a:solidFill>
            <a:srgbClr val="FFFF0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200" b="1">
                <a:solidFill>
                  <a:srgbClr val="0070C0"/>
                </a:solidFill>
                <a:effectLst/>
                <a:latin typeface="Times New Roman" panose="02020603050405020304" pitchFamily="18" charset="0"/>
                <a:ea typeface="Calibri" panose="020F0502020204030204" pitchFamily="34" charset="0"/>
              </a:rPr>
              <a:t>Sao chép ô tính chứa công thức</a:t>
            </a:r>
            <a:endParaRPr lang="en-US" altLang="en-US" sz="3200">
              <a:solidFill>
                <a:srgbClr val="0070C0"/>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F97F9690-59D6-8023-735C-2ED3449CF1AA}"/>
              </a:ext>
            </a:extLst>
          </p:cNvPr>
          <p:cNvSpPr/>
          <p:nvPr/>
        </p:nvSpPr>
        <p:spPr>
          <a:xfrm>
            <a:off x="1722051" y="3459878"/>
            <a:ext cx="796472"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3</a:t>
            </a:r>
          </a:p>
        </p:txBody>
      </p:sp>
      <p:sp>
        <p:nvSpPr>
          <p:cNvPr id="4" name="AutoShape 4">
            <a:extLst>
              <a:ext uri="{FF2B5EF4-FFF2-40B4-BE49-F238E27FC236}">
                <a16:creationId xmlns:a16="http://schemas.microsoft.com/office/drawing/2014/main" id="{B550D991-9124-46A4-89FC-C876FB684359}"/>
              </a:ext>
            </a:extLst>
          </p:cNvPr>
          <p:cNvSpPr>
            <a:spLocks noChangeArrowheads="1"/>
          </p:cNvSpPr>
          <p:nvPr/>
        </p:nvSpPr>
        <p:spPr bwMode="gray">
          <a:xfrm>
            <a:off x="2028883" y="4131618"/>
            <a:ext cx="9602536" cy="1298377"/>
          </a:xfrm>
          <a:prstGeom prst="roundRect">
            <a:avLst>
              <a:gd name="adj" fmla="val 50000"/>
            </a:avLst>
          </a:prstGeom>
          <a:solidFill>
            <a:srgbClr val="FF00FF"/>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000" b="1">
                <a:solidFill>
                  <a:srgbClr val="FFFF00"/>
                </a:solidFill>
                <a:effectLst/>
                <a:latin typeface="Times New Roman" panose="02020603050405020304" pitchFamily="18" charset="0"/>
                <a:ea typeface="Calibri" panose="020F0502020204030204" pitchFamily="34" charset="0"/>
              </a:rPr>
              <a:t>Thực hành: Nhập thông tin dự kiến số lượng cây cần trồng của dự án.</a:t>
            </a:r>
            <a:endParaRPr lang="en-US" altLang="en-US" sz="3000">
              <a:solidFill>
                <a:srgbClr val="FFFF00"/>
              </a:solidFill>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3699B8B6-3633-156F-5263-C215BF428F73}"/>
              </a:ext>
            </a:extLst>
          </p:cNvPr>
          <p:cNvSpPr/>
          <p:nvPr/>
        </p:nvSpPr>
        <p:spPr>
          <a:xfrm>
            <a:off x="1447800" y="4526335"/>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4</a:t>
            </a: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228600" y="1295400"/>
            <a:ext cx="7596278" cy="4997128"/>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altLang="en-US" sz="32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chép</a:t>
            </a:r>
            <a:r>
              <a:rPr lang="en-US" sz="3200" b="1" dirty="0">
                <a:latin typeface="Times New Roman" panose="02020603050405020304" pitchFamily="18" charset="0"/>
                <a:cs typeface="Times New Roman" panose="02020603050405020304" pitchFamily="18" charset="0"/>
              </a:rPr>
              <a:t> ô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a:p>
            <a:pPr lvl="0" algn="just" defTabSz="342900"/>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Bước 1: Chọn ô tính chứa công thức hoặc vùng có chứa công thức.</a:t>
            </a:r>
          </a:p>
          <a:p>
            <a:pPr lvl="0" algn="just" defTabSz="342900"/>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Bước 2: Nhấn tổ hợp phím </a:t>
            </a:r>
            <a:r>
              <a:rPr lang="vi-VN" sz="3200" b="1" dirty="0" smtClean="0">
                <a:latin typeface="Times New Roman" panose="02020603050405020304" pitchFamily="18" charset="0"/>
                <a:cs typeface="Times New Roman" panose="02020603050405020304" pitchFamily="18" charset="0"/>
              </a:rPr>
              <a:t>Ctrl+</a:t>
            </a:r>
            <a:r>
              <a:rPr lang="en-US" sz="3200" b="1" dirty="0" smtClean="0">
                <a:latin typeface="Times New Roman" panose="02020603050405020304" pitchFamily="18" charset="0"/>
                <a:cs typeface="Times New Roman" panose="02020603050405020304" pitchFamily="18" charset="0"/>
              </a:rPr>
              <a:t>C</a:t>
            </a:r>
            <a:r>
              <a:rPr lang="vi-VN" sz="3200" b="1"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để sao chép dữ </a:t>
            </a:r>
            <a:r>
              <a:rPr lang="vi-VN" sz="3200" dirty="0" smtClean="0">
                <a:latin typeface="Times New Roman" panose="02020603050405020304" pitchFamily="18" charset="0"/>
                <a:cs typeface="Times New Roman" panose="02020603050405020304" pitchFamily="18" charset="0"/>
              </a:rPr>
              <a:t>liệu</a:t>
            </a:r>
            <a:r>
              <a:rPr lang="en-US" sz="3200"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Hoặc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nháy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nút</a:t>
            </a:r>
            <a:r>
              <a:rPr lang="en-US" sz="3200" b="1" dirty="0" smtClean="0">
                <a:latin typeface="Times New Roman" panose="02020603050405020304" pitchFamily="18" charset="0"/>
                <a:cs typeface="Times New Roman" panose="02020603050405020304" pitchFamily="18" charset="0"/>
              </a:rPr>
              <a:t> Copy</a:t>
            </a:r>
            <a:r>
              <a:rPr lang="en-US"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lvl="0" algn="just" defTabSz="342900"/>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Bước 3: Đánh dấu ô hoặc vùng muốn sao chép dữ liệu đến.</a:t>
            </a:r>
          </a:p>
          <a:p>
            <a:pPr algn="just" defTabSz="342900"/>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Bước 4: Nhấn tổ hợp phím </a:t>
            </a:r>
            <a:r>
              <a:rPr lang="vi-VN" sz="3200" b="1" dirty="0">
                <a:latin typeface="Times New Roman" panose="02020603050405020304" pitchFamily="18" charset="0"/>
                <a:cs typeface="Times New Roman" panose="02020603050405020304" pitchFamily="18" charset="0"/>
              </a:rPr>
              <a:t>Ctrl+V </a:t>
            </a:r>
            <a:r>
              <a:rPr lang="vi-VN" sz="3200" dirty="0">
                <a:latin typeface="Times New Roman" panose="02020603050405020304" pitchFamily="18" charset="0"/>
                <a:cs typeface="Times New Roman" panose="02020603050405020304" pitchFamily="18" charset="0"/>
              </a:rPr>
              <a:t>để dán dữ </a:t>
            </a:r>
            <a:r>
              <a:rPr lang="vi-VN" sz="3200" dirty="0" smtClean="0">
                <a:latin typeface="Times New Roman" panose="02020603050405020304" pitchFamily="18" charset="0"/>
                <a:cs typeface="Times New Roman" panose="02020603050405020304" pitchFamily="18" charset="0"/>
              </a:rPr>
              <a:t>liệu</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Hoặc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nút</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Paste</a:t>
            </a:r>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DD541DC-CC15-2209-A175-B3842D8CE18B}"/>
              </a:ext>
            </a:extLst>
          </p:cNvPr>
          <p:cNvSpPr txBox="1">
            <a:spLocks noChangeArrowheads="1"/>
          </p:cNvSpPr>
          <p:nvPr/>
        </p:nvSpPr>
        <p:spPr bwMode="auto">
          <a:xfrm>
            <a:off x="228600" y="658032"/>
            <a:ext cx="11197902"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3. Sao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chép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ô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chứa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công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thức</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Speech Bubble: Rectangle with Corners Rounded 2">
            <a:extLst>
              <a:ext uri="{FF2B5EF4-FFF2-40B4-BE49-F238E27FC236}">
                <a16:creationId xmlns:a16="http://schemas.microsoft.com/office/drawing/2014/main" id="{4DFD8C6D-822B-C7E5-70A1-A3D09A0B3C11}"/>
              </a:ext>
            </a:extLst>
          </p:cNvPr>
          <p:cNvSpPr/>
          <p:nvPr/>
        </p:nvSpPr>
        <p:spPr>
          <a:xfrm>
            <a:off x="8258015" y="1613321"/>
            <a:ext cx="3557337" cy="2259758"/>
          </a:xfrm>
          <a:prstGeom prst="wedgeRoundRectCallout">
            <a:avLst>
              <a:gd name="adj1" fmla="val 4235"/>
              <a:gd name="adj2" fmla="val 69337"/>
              <a:gd name="adj3" fmla="val 16667"/>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just" defTabSz="342900">
              <a:defRPr/>
            </a:pPr>
            <a:r>
              <a:rPr lang="en-US" sz="3200" b="1">
                <a:solidFill>
                  <a:srgbClr val="FF0000"/>
                </a:solidFill>
                <a:latin typeface="Times New Roman" panose="02020603050405020304" pitchFamily="18" charset="0"/>
                <a:cs typeface="Times New Roman" panose="02020603050405020304" pitchFamily="18" charset="0"/>
              </a:rPr>
              <a:t>Em hãy trình bày c</a:t>
            </a:r>
            <a:r>
              <a:rPr lang="vi-VN" sz="3200" b="1">
                <a:solidFill>
                  <a:srgbClr val="FF0000"/>
                </a:solidFill>
                <a:latin typeface="Times New Roman" panose="02020603050405020304" pitchFamily="18" charset="0"/>
                <a:cs typeface="Times New Roman" panose="02020603050405020304" pitchFamily="18" charset="0"/>
              </a:rPr>
              <a:t>ác bước sao chép ô tính chứa công thức</a:t>
            </a:r>
            <a:r>
              <a:rPr lang="en-US" sz="3200" b="1">
                <a:solidFill>
                  <a:srgbClr val="FF0000"/>
                </a:solidFill>
                <a:latin typeface="Times New Roman" panose="02020603050405020304" pitchFamily="18" charset="0"/>
                <a:cs typeface="Times New Roman" panose="02020603050405020304" pitchFamily="18" charset="0"/>
              </a:rPr>
              <a:t>?</a:t>
            </a:r>
            <a:endParaRPr lang="vi-VN" sz="3200" b="1">
              <a:solidFill>
                <a:srgbClr val="FF0000"/>
              </a:solidFill>
              <a:latin typeface="Times New Roman" panose="02020603050405020304" pitchFamily="18" charset="0"/>
              <a:cs typeface="Times New Roman" panose="02020603050405020304" pitchFamily="18" charset="0"/>
            </a:endParaRPr>
          </a:p>
        </p:txBody>
      </p:sp>
      <p:pic>
        <p:nvPicPr>
          <p:cNvPr id="5" name="图片 1">
            <a:hlinkClick r:id="rId2" action="ppaction://hlinkfile"/>
            <a:extLst>
              <a:ext uri="{FF2B5EF4-FFF2-40B4-BE49-F238E27FC236}">
                <a16:creationId xmlns:a16="http://schemas.microsoft.com/office/drawing/2014/main" id="{62B1A3C1-4A4E-DBE5-4E64-F4BF88DD5F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8686800" y="4038601"/>
            <a:ext cx="2867025" cy="2791326"/>
          </a:xfrm>
          <a:prstGeom prst="rect">
            <a:avLst/>
          </a:prstGeom>
        </p:spPr>
      </p:pic>
    </p:spTree>
    <p:extLst>
      <p:ext uri="{BB962C8B-B14F-4D97-AF65-F5344CB8AC3E}">
        <p14:creationId xmlns:p14="http://schemas.microsoft.com/office/powerpoint/2010/main" val="350431524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338202" y="1524000"/>
            <a:ext cx="7588759" cy="3519801"/>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altLang="en-US" sz="32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chứa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a:t>
            </a:r>
          </a:p>
          <a:p>
            <a:pPr lvl="0" algn="just" defTabSz="342900"/>
            <a:r>
              <a:rPr lang="en-US" altLang="en-US" sz="32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DD541DC-CC15-2209-A175-B3842D8CE18B}"/>
              </a:ext>
            </a:extLst>
          </p:cNvPr>
          <p:cNvSpPr txBox="1">
            <a:spLocks noChangeArrowheads="1"/>
          </p:cNvSpPr>
          <p:nvPr/>
        </p:nvSpPr>
        <p:spPr bwMode="auto">
          <a:xfrm>
            <a:off x="338202" y="719153"/>
            <a:ext cx="11197902"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3. Sao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chép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ô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chứa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công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thức</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Speech Bubble: Rectangle with Corners Rounded 2">
            <a:extLst>
              <a:ext uri="{FF2B5EF4-FFF2-40B4-BE49-F238E27FC236}">
                <a16:creationId xmlns:a16="http://schemas.microsoft.com/office/drawing/2014/main" id="{4DFD8C6D-822B-C7E5-70A1-A3D09A0B3C11}"/>
              </a:ext>
            </a:extLst>
          </p:cNvPr>
          <p:cNvSpPr/>
          <p:nvPr/>
        </p:nvSpPr>
        <p:spPr>
          <a:xfrm>
            <a:off x="8241986" y="2092856"/>
            <a:ext cx="3557337" cy="1714928"/>
          </a:xfrm>
          <a:prstGeom prst="wedgeRoundRectCallout">
            <a:avLst>
              <a:gd name="adj1" fmla="val 4534"/>
              <a:gd name="adj2" fmla="val 88236"/>
              <a:gd name="adj3" fmla="val 16667"/>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just" defTabSz="342900">
              <a:defRPr/>
            </a:pP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chép</a:t>
            </a:r>
            <a:r>
              <a:rPr lang="en-US" sz="3200" b="1" dirty="0">
                <a:solidFill>
                  <a:srgbClr val="FF0000"/>
                </a:solidFill>
                <a:latin typeface="Times New Roman" panose="02020603050405020304" pitchFamily="18" charset="0"/>
                <a:cs typeface="Times New Roman" panose="02020603050405020304" pitchFamily="18" charset="0"/>
              </a:rPr>
              <a:t> ô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chứa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thức</a:t>
            </a:r>
            <a:r>
              <a:rPr lang="en-US" sz="3200" b="1" dirty="0">
                <a:solidFill>
                  <a:srgbClr val="FF0000"/>
                </a:solidFill>
                <a:latin typeface="Times New Roman" panose="02020603050405020304" pitchFamily="18" charset="0"/>
                <a:cs typeface="Times New Roman" panose="02020603050405020304" pitchFamily="18" charset="0"/>
              </a:rPr>
              <a:t> ?</a:t>
            </a:r>
            <a:endParaRPr lang="vi-VN" sz="3200" b="1" dirty="0">
              <a:solidFill>
                <a:srgbClr val="FF0000"/>
              </a:solidFill>
              <a:latin typeface="Times New Roman" panose="02020603050405020304" pitchFamily="18" charset="0"/>
              <a:cs typeface="Times New Roman" panose="02020603050405020304" pitchFamily="18" charset="0"/>
            </a:endParaRPr>
          </a:p>
        </p:txBody>
      </p:sp>
      <p:pic>
        <p:nvPicPr>
          <p:cNvPr id="5" name="图片 1">
            <a:extLst>
              <a:ext uri="{FF2B5EF4-FFF2-40B4-BE49-F238E27FC236}">
                <a16:creationId xmlns:a16="http://schemas.microsoft.com/office/drawing/2014/main" id="{62B1A3C1-4A4E-DBE5-4E64-F4BF88DD5F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a:off x="8686800" y="4419599"/>
            <a:ext cx="2867025" cy="2410327"/>
          </a:xfrm>
          <a:prstGeom prst="rect">
            <a:avLst/>
          </a:prstGeom>
        </p:spPr>
      </p:pic>
    </p:spTree>
    <p:extLst>
      <p:ext uri="{BB962C8B-B14F-4D97-AF65-F5344CB8AC3E}">
        <p14:creationId xmlns:p14="http://schemas.microsoft.com/office/powerpoint/2010/main" val="396301166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 25*10</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 C10*D10</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 C10*10</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Cả a, b, c đều đúng</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0009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448865"/>
            <a:ext cx="9408078"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en-US" sz="3200" b="1">
                <a:solidFill>
                  <a:srgbClr val="FF0000"/>
                </a:solidFill>
                <a:latin typeface="Times New Roman" panose="02020603050405020304" pitchFamily="18" charset="0"/>
                <a:cs typeface="Times New Roman" panose="02020603050405020304" pitchFamily="18" charset="0"/>
              </a:rPr>
              <a:t>Cho bảng tính như hình, </a:t>
            </a:r>
            <a:r>
              <a:rPr lang="vi-VN" sz="3200" b="1">
                <a:solidFill>
                  <a:srgbClr val="FF0000"/>
                </a:solidFill>
                <a:latin typeface="Times New Roman" panose="02020603050405020304" pitchFamily="18" charset="0"/>
                <a:cs typeface="Times New Roman" panose="02020603050405020304" pitchFamily="18" charset="0"/>
              </a:rPr>
              <a:t>nếu chúng ta sao chép công thức từ ô E4 sang ô E10 thì công thức tại ô E10 là gì?</a:t>
            </a:r>
          </a:p>
        </p:txBody>
      </p:sp>
      <p:pic>
        <p:nvPicPr>
          <p:cNvPr id="13" name="Picture 12">
            <a:extLst>
              <a:ext uri="{FF2B5EF4-FFF2-40B4-BE49-F238E27FC236}">
                <a16:creationId xmlns:a16="http://schemas.microsoft.com/office/drawing/2014/main" id="{E29C53E0-1EF2-BC46-3BA1-FB8245E8FE7E}"/>
              </a:ext>
            </a:extLst>
          </p:cNvPr>
          <p:cNvPicPr>
            <a:picLocks noChangeAspect="1"/>
          </p:cNvPicPr>
          <p:nvPr/>
        </p:nvPicPr>
        <p:blipFill rotWithShape="1">
          <a:blip r:embed="rId5"/>
          <a:srcRect t="21097" r="65000" b="46665"/>
          <a:stretch/>
        </p:blipFill>
        <p:spPr>
          <a:xfrm>
            <a:off x="4876800" y="2144166"/>
            <a:ext cx="6764998" cy="3314700"/>
          </a:xfrm>
          <a:prstGeom prst="rect">
            <a:avLst/>
          </a:prstGeom>
        </p:spPr>
      </p:pic>
    </p:spTree>
    <p:extLst>
      <p:ext uri="{BB962C8B-B14F-4D97-AF65-F5344CB8AC3E}">
        <p14:creationId xmlns:p14="http://schemas.microsoft.com/office/powerpoint/2010/main" val="426616752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 H10 + 2*K10</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 H12 + </a:t>
            </a:r>
            <a:r>
              <a:rPr lang="en-US" sz="3200">
                <a:solidFill>
                  <a:schemeClr val="tx1"/>
                </a:solidFill>
                <a:latin typeface="Times New Roman" panose="02020603050405020304" pitchFamily="18" charset="0"/>
                <a:cs typeface="Times New Roman" panose="02020603050405020304" pitchFamily="18" charset="0"/>
              </a:rPr>
              <a:t>4</a:t>
            </a:r>
            <a:r>
              <a:rPr lang="vi-VN" sz="3200">
                <a:solidFill>
                  <a:schemeClr val="tx1"/>
                </a:solidFill>
                <a:latin typeface="Times New Roman" panose="02020603050405020304" pitchFamily="18" charset="0"/>
                <a:cs typeface="Times New Roman" panose="02020603050405020304" pitchFamily="18" charset="0"/>
              </a:rPr>
              <a:t>*K12</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 H12 + 2*K12</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Cả a, b, c đều sai</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551021"/>
            <a:ext cx="9817032" cy="153233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2800" b="1" dirty="0">
                <a:solidFill>
                  <a:srgbClr val="FF0000"/>
                </a:solidFill>
                <a:latin typeface="Times New Roman" panose="02020603050405020304" pitchFamily="18" charset="0"/>
                <a:cs typeface="Times New Roman" panose="02020603050405020304" pitchFamily="18" charset="0"/>
              </a:rPr>
              <a:t>Giả sử tại ô G10 có công thức G10 = H10 + 2*K10. Nếu sao chép công thức này đến ô G12 thì công thức sẽ thay đổi như thế nào?</a:t>
            </a:r>
          </a:p>
        </p:txBody>
      </p:sp>
    </p:spTree>
    <p:extLst>
      <p:ext uri="{BB962C8B-B14F-4D97-AF65-F5344CB8AC3E}">
        <p14:creationId xmlns:p14="http://schemas.microsoft.com/office/powerpoint/2010/main" val="57720569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207D070E-5AAE-3F21-BDC1-53BB26D226FB}"/>
              </a:ext>
            </a:extLst>
          </p:cNvPr>
          <p:cNvSpPr>
            <a:spLocks noChangeArrowheads="1"/>
          </p:cNvSpPr>
          <p:nvPr/>
        </p:nvSpPr>
        <p:spPr bwMode="gray">
          <a:xfrm>
            <a:off x="3352800" y="2133600"/>
            <a:ext cx="5181600" cy="2077403"/>
          </a:xfrm>
          <a:prstGeom prst="roundRect">
            <a:avLst>
              <a:gd name="adj" fmla="val 50000"/>
            </a:avLst>
          </a:prstGeom>
          <a:solidFill>
            <a:srgbClr val="FFFF00"/>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dirty="0">
                <a:solidFill>
                  <a:srgbClr val="FF0000"/>
                </a:solidFill>
                <a:latin typeface="Times New Roman" panose="02020603050405020304" pitchFamily="18" charset="0"/>
                <a:cs typeface="Times New Roman" panose="02020603050405020304" pitchFamily="18" charset="0"/>
              </a:rPr>
              <a:t>4.</a:t>
            </a:r>
            <a:r>
              <a:rPr lang="vi-VN" sz="3200" b="1" dirty="0">
                <a:solidFill>
                  <a:srgbClr val="FF0000"/>
                </a:solidFill>
                <a:latin typeface="Times New Roman" panose="02020603050405020304" pitchFamily="18" charset="0"/>
                <a:cs typeface="Times New Roman" panose="02020603050405020304" pitchFamily="18" charset="0"/>
              </a:rPr>
              <a:t>Thực hành: Nhập thông tin dự kiến số lượng cây cần trồng của dự án.</a:t>
            </a:r>
          </a:p>
        </p:txBody>
      </p:sp>
      <p:grpSp>
        <p:nvGrpSpPr>
          <p:cNvPr id="7" name="Group 6">
            <a:extLst>
              <a:ext uri="{FF2B5EF4-FFF2-40B4-BE49-F238E27FC236}">
                <a16:creationId xmlns:a16="http://schemas.microsoft.com/office/drawing/2014/main" id="{DC0DCAC2-4980-E877-5651-4C7586C119E1}"/>
              </a:ext>
            </a:extLst>
          </p:cNvPr>
          <p:cNvGrpSpPr/>
          <p:nvPr/>
        </p:nvGrpSpPr>
        <p:grpSpPr>
          <a:xfrm>
            <a:off x="5181601" y="4211003"/>
            <a:ext cx="2590800" cy="2258252"/>
            <a:chOff x="4373740" y="3349977"/>
            <a:chExt cx="2896305" cy="2964055"/>
          </a:xfrm>
        </p:grpSpPr>
        <p:pic>
          <p:nvPicPr>
            <p:cNvPr id="8" name="Picture 7" descr="Logo&#10;&#10;Description automatically generated with low confidence">
              <a:extLst>
                <a:ext uri="{FF2B5EF4-FFF2-40B4-BE49-F238E27FC236}">
                  <a16:creationId xmlns:a16="http://schemas.microsoft.com/office/drawing/2014/main" id="{8F6A3E1B-400F-C7AF-E3ED-BB3C61CB4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9" name="Rectangle 8">
              <a:extLst>
                <a:ext uri="{FF2B5EF4-FFF2-40B4-BE49-F238E27FC236}">
                  <a16:creationId xmlns:a16="http://schemas.microsoft.com/office/drawing/2014/main" id="{89122033-9B0B-362F-1315-80CC94418573}"/>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D9C839D-7F6E-D0D0-898B-3B6E18C50B8A}"/>
                </a:ext>
              </a:extLst>
            </p:cNvPr>
            <p:cNvPicPr>
              <a:picLocks noChangeAspect="1"/>
            </p:cNvPicPr>
            <p:nvPr/>
          </p:nvPicPr>
          <p:blipFill>
            <a:blip r:embed="rId3"/>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163704722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D541DC-CC15-2209-A175-B3842D8CE18B}"/>
              </a:ext>
            </a:extLst>
          </p:cNvPr>
          <p:cNvSpPr txBox="1">
            <a:spLocks noChangeArrowheads="1"/>
          </p:cNvSpPr>
          <p:nvPr/>
        </p:nvSpPr>
        <p:spPr bwMode="auto">
          <a:xfrm>
            <a:off x="228600" y="533400"/>
            <a:ext cx="11833355"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4.Thực hành: Nhập thông tin dự kiến số lượng cây cần trồng của dự án.</a:t>
            </a:r>
          </a:p>
        </p:txBody>
      </p:sp>
      <p:pic>
        <p:nvPicPr>
          <p:cNvPr id="5" name="Picture 4">
            <a:extLst>
              <a:ext uri="{FF2B5EF4-FFF2-40B4-BE49-F238E27FC236}">
                <a16:creationId xmlns:a16="http://schemas.microsoft.com/office/drawing/2014/main" id="{6AEAC5F2-FBAC-713B-52D0-A815D6DB11DF}"/>
              </a:ext>
            </a:extLst>
          </p:cNvPr>
          <p:cNvPicPr>
            <a:picLocks noChangeAspect="1"/>
          </p:cNvPicPr>
          <p:nvPr/>
        </p:nvPicPr>
        <p:blipFill>
          <a:blip r:embed="rId3"/>
          <a:stretch>
            <a:fillRect/>
          </a:stretch>
        </p:blipFill>
        <p:spPr>
          <a:xfrm>
            <a:off x="-1" y="1098546"/>
            <a:ext cx="12061955" cy="5759454"/>
          </a:xfrm>
          <a:prstGeom prst="rect">
            <a:avLst/>
          </a:prstGeom>
        </p:spPr>
      </p:pic>
    </p:spTree>
    <p:extLst>
      <p:ext uri="{BB962C8B-B14F-4D97-AF65-F5344CB8AC3E}">
        <p14:creationId xmlns:p14="http://schemas.microsoft.com/office/powerpoint/2010/main" val="388519412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0C9EBA3-4E4F-B3C0-A443-D5B5ECA430FC}"/>
              </a:ext>
            </a:extLst>
          </p:cNvPr>
          <p:cNvPicPr>
            <a:picLocks noChangeAspect="1"/>
          </p:cNvPicPr>
          <p:nvPr/>
        </p:nvPicPr>
        <p:blipFill rotWithShape="1">
          <a:blip r:embed="rId3"/>
          <a:srcRect t="22209" r="65625" b="45553"/>
          <a:stretch/>
        </p:blipFill>
        <p:spPr>
          <a:xfrm>
            <a:off x="37214" y="0"/>
            <a:ext cx="12002376" cy="6858000"/>
          </a:xfrm>
          <a:prstGeom prst="rect">
            <a:avLst/>
          </a:prstGeom>
        </p:spPr>
      </p:pic>
    </p:spTree>
    <p:extLst>
      <p:ext uri="{BB962C8B-B14F-4D97-AF65-F5344CB8AC3E}">
        <p14:creationId xmlns:p14="http://schemas.microsoft.com/office/powerpoint/2010/main" val="130531079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a:extLst>
              <a:ext uri="{FF2B5EF4-FFF2-40B4-BE49-F238E27FC236}">
                <a16:creationId xmlns:a16="http://schemas.microsoft.com/office/drawing/2014/main" id="{F9000497-EB7B-8045-4660-6B1373BCB3F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4191000" y="2362199"/>
            <a:ext cx="3581400" cy="3334001"/>
          </a:xfrm>
          <a:prstGeom prst="rect">
            <a:avLst/>
          </a:prstGeom>
        </p:spPr>
      </p:pic>
    </p:spTree>
    <p:extLst>
      <p:ext uri="{BB962C8B-B14F-4D97-AF65-F5344CB8AC3E}">
        <p14:creationId xmlns:p14="http://schemas.microsoft.com/office/powerpoint/2010/main" val="154977627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=(C3+C4+C5)/2</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=2*C4*C3</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=C3^2*C4</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=(C3+C4+C5)/3</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Quan sát hình ảnh sau và cho biết công thức cần nhập tại ô tính là gì?</a:t>
            </a:r>
          </a:p>
        </p:txBody>
      </p:sp>
      <p:pic>
        <p:nvPicPr>
          <p:cNvPr id="10" name="Picture 9" descr="Quan sát hình ảnh sau và cho biết công thức cần nhập tại ô tính là gì?">
            <a:extLst>
              <a:ext uri="{FF2B5EF4-FFF2-40B4-BE49-F238E27FC236}">
                <a16:creationId xmlns:a16="http://schemas.microsoft.com/office/drawing/2014/main" id="{5174D57C-515D-6509-518C-92BC345764B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60009" y="2165891"/>
            <a:ext cx="6223873" cy="3168109"/>
          </a:xfrm>
          <a:prstGeom prst="rect">
            <a:avLst/>
          </a:prstGeom>
          <a:noFill/>
          <a:ln>
            <a:noFill/>
          </a:ln>
        </p:spPr>
      </p:pic>
    </p:spTree>
    <p:extLst>
      <p:ext uri="{BB962C8B-B14F-4D97-AF65-F5344CB8AC3E}">
        <p14:creationId xmlns:p14="http://schemas.microsoft.com/office/powerpoint/2010/main" val="143709230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=(C3+C4+C5)/2</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=2*C4*C3</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=C3^2*C4</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=(C3+C4+C5)/3</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37" y="326188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408078"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Nhập công thức tính chu vi hình tròn vào ô C5</a:t>
            </a:r>
          </a:p>
        </p:txBody>
      </p:sp>
      <p:pic>
        <p:nvPicPr>
          <p:cNvPr id="11" name="Picture 10" descr="Quan sát hình ảnh sau và cho biết công thức cần nhập tại ô tính là gì?">
            <a:extLst>
              <a:ext uri="{FF2B5EF4-FFF2-40B4-BE49-F238E27FC236}">
                <a16:creationId xmlns:a16="http://schemas.microsoft.com/office/drawing/2014/main" id="{E8CB8DE7-E19D-D72B-1E52-3E5B6F1CD85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78374" y="2209800"/>
            <a:ext cx="6289861" cy="3240883"/>
          </a:xfrm>
          <a:prstGeom prst="rect">
            <a:avLst/>
          </a:prstGeom>
          <a:noFill/>
          <a:ln>
            <a:noFill/>
          </a:ln>
        </p:spPr>
      </p:pic>
    </p:spTree>
    <p:extLst>
      <p:ext uri="{BB962C8B-B14F-4D97-AF65-F5344CB8AC3E}">
        <p14:creationId xmlns:p14="http://schemas.microsoft.com/office/powerpoint/2010/main" val="98949450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56258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=(C3+C4+C5)/2</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=2*C4*C3</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=C3^2*C4</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=(C3+C4+C5)/3</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408078"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Nhập công thức tính diện tích hình tròn vào ô C6</a:t>
            </a:r>
          </a:p>
        </p:txBody>
      </p:sp>
      <p:pic>
        <p:nvPicPr>
          <p:cNvPr id="11" name="Picture 10" descr="Quan sát hình ảnh sau và cho biết công thức cần nhập tại ô tính là gì?">
            <a:extLst>
              <a:ext uri="{FF2B5EF4-FFF2-40B4-BE49-F238E27FC236}">
                <a16:creationId xmlns:a16="http://schemas.microsoft.com/office/drawing/2014/main" id="{E8CB8DE7-E19D-D72B-1E52-3E5B6F1CD85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78374" y="2209800"/>
            <a:ext cx="6289861" cy="3240883"/>
          </a:xfrm>
          <a:prstGeom prst="rect">
            <a:avLst/>
          </a:prstGeom>
          <a:noFill/>
          <a:ln>
            <a:noFill/>
          </a:ln>
        </p:spPr>
      </p:pic>
    </p:spTree>
    <p:extLst>
      <p:ext uri="{BB962C8B-B14F-4D97-AF65-F5344CB8AC3E}">
        <p14:creationId xmlns:p14="http://schemas.microsoft.com/office/powerpoint/2010/main" val="364015424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=2*(13+25)</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=2*(a+b)</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=2*(D3+D4)</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=76</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2" y="721280"/>
            <a:ext cx="10055267"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rgbClr val="FF0000"/>
                </a:solidFill>
                <a:latin typeface="Times New Roman" panose="02020603050405020304" pitchFamily="18" charset="0"/>
                <a:cs typeface="Times New Roman" panose="02020603050405020304" pitchFamily="18" charset="0"/>
              </a:rPr>
              <a:t>Công thức nào sau đây là đúng khi nhập vào ô D5 trong hình vẽ để tính chu vi hình chữ nhật? (có nhiều đáp án)</a:t>
            </a:r>
          </a:p>
        </p:txBody>
      </p:sp>
      <p:pic>
        <p:nvPicPr>
          <p:cNvPr id="10" name="Picture 9" descr="Công thức nào sau đây là đúng khi nhập vào ô D5 trong hình vẽ để tính chu vi hình chữ nhật">
            <a:extLst>
              <a:ext uri="{FF2B5EF4-FFF2-40B4-BE49-F238E27FC236}">
                <a16:creationId xmlns:a16="http://schemas.microsoft.com/office/drawing/2014/main" id="{F92A726F-776C-6126-0368-2C4CF440A8C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49195" y="2276426"/>
            <a:ext cx="6909405" cy="3133774"/>
          </a:xfrm>
          <a:prstGeom prst="rect">
            <a:avLst/>
          </a:prstGeom>
          <a:noFill/>
          <a:ln>
            <a:noFill/>
          </a:ln>
        </p:spPr>
      </p:pic>
      <p:pic>
        <p:nvPicPr>
          <p:cNvPr id="12" name="Picture 10" descr="flowers0c">
            <a:extLst>
              <a:ext uri="{FF2B5EF4-FFF2-40B4-BE49-F238E27FC236}">
                <a16:creationId xmlns:a16="http://schemas.microsoft.com/office/drawing/2014/main" id="{44387ABE-FBD2-FF03-6B11-30987312A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83335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Cột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Hàng</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Ô</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Vùng dữ liệu</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826810" y="1059020"/>
            <a:ext cx="10365190"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rgbClr val="FF0000"/>
                </a:solidFill>
                <a:latin typeface="Times New Roman" panose="02020603050405020304" pitchFamily="18" charset="0"/>
                <a:cs typeface="Times New Roman" panose="02020603050405020304" pitchFamily="18" charset="0"/>
              </a:rPr>
              <a:t>Một nhóm ô liền kề tạo thành hình chữ nhật được gọi là?</a:t>
            </a:r>
          </a:p>
        </p:txBody>
      </p:sp>
    </p:spTree>
    <p:extLst>
      <p:ext uri="{BB962C8B-B14F-4D97-AF65-F5344CB8AC3E}">
        <p14:creationId xmlns:p14="http://schemas.microsoft.com/office/powerpoint/2010/main" val="80184289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Ghi lại và trình bày thông tin dạng bảng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Thực hiện các tính toán.</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Xây dựng biểu đồ minh họa số liệu trong bảng.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Phần mềm bảng tính là phần mềm ứng dụng có chức năng?</a:t>
            </a:r>
          </a:p>
        </p:txBody>
      </p:sp>
    </p:spTree>
    <p:extLst>
      <p:ext uri="{BB962C8B-B14F-4D97-AF65-F5344CB8AC3E}">
        <p14:creationId xmlns:p14="http://schemas.microsoft.com/office/powerpoint/2010/main" val="130154827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38745"/>
            <a:ext cx="9817032" cy="5912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000">
                <a:solidFill>
                  <a:schemeClr val="tx1"/>
                </a:solidFill>
                <a:latin typeface="Times New Roman" panose="02020603050405020304" pitchFamily="18" charset="0"/>
                <a:cs typeface="Times New Roman" panose="02020603050405020304" pitchFamily="18" charset="0"/>
              </a:rPr>
              <a:t>Công thức có thể sao chép đến bất kì chỗ nào trong bảng tính.</a:t>
            </a:r>
            <a:endParaRPr lang="en-US" sz="30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05000" y="3283555"/>
            <a:ext cx="9972512"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a:solidFill>
                  <a:schemeClr val="tx1"/>
                </a:solidFill>
                <a:latin typeface="Times New Roman" panose="02020603050405020304" pitchFamily="18" charset="0"/>
                <a:cs typeface="Times New Roman" panose="02020603050405020304" pitchFamily="18" charset="0"/>
              </a:rPr>
              <a:t>Công thức luôn bảo toàn và giữ nguyên quan hệ tương đối giữa địa chỉ ô chứa công thức và các địa chỉ có trong công thức.</a:t>
            </a:r>
            <a:endParaRPr lang="en-US" sz="30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981200" y="4673431"/>
            <a:ext cx="9790596" cy="6082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100">
                <a:solidFill>
                  <a:schemeClr val="tx1"/>
                </a:solidFill>
                <a:latin typeface="Times New Roman" panose="02020603050405020304" pitchFamily="18" charset="0"/>
                <a:cs typeface="Times New Roman" panose="02020603050405020304" pitchFamily="18" charset="0"/>
              </a:rPr>
              <a:t>Giá trị công thức luôn tự động được tính lại sau mỗi 10 giây.</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799284" y="5416323"/>
            <a:ext cx="10087916" cy="14084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600">
                <a:solidFill>
                  <a:schemeClr val="tx1"/>
                </a:solidFill>
                <a:latin typeface="Times New Roman" panose="02020603050405020304" pitchFamily="18" charset="0"/>
                <a:cs typeface="Times New Roman" panose="02020603050405020304" pitchFamily="18" charset="0"/>
              </a:rPr>
              <a:t>Giá trị công thức sẽ được tự động tính lại mỗi khi các ô dữ liệu có trong công thức thay đổi và công thức luôn bảo toàn, giữ nguyên quan hệ tương đối giữa địa chỉ ô chứa công thức và các địa chỉ có trong công thức.</a:t>
            </a:r>
            <a:endParaRPr lang="pt-BR" sz="26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551021"/>
            <a:ext cx="9408078" cy="153233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2800" b="1">
                <a:solidFill>
                  <a:srgbClr val="FF0000"/>
                </a:solidFill>
                <a:latin typeface="Times New Roman" panose="02020603050405020304" pitchFamily="18" charset="0"/>
                <a:cs typeface="Times New Roman" panose="02020603050405020304" pitchFamily="18" charset="0"/>
              </a:rPr>
              <a:t>Mệnh đề nào dưới đây mô tả đúng nhất nhận định: Việc đưa công thức vào bảng tinh là một cách điều khiển tính toán tự động trên dữ liệu.</a:t>
            </a:r>
          </a:p>
        </p:txBody>
      </p:sp>
    </p:spTree>
    <p:extLst>
      <p:ext uri="{BB962C8B-B14F-4D97-AF65-F5344CB8AC3E}">
        <p14:creationId xmlns:p14="http://schemas.microsoft.com/office/powerpoint/2010/main" val="3075927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408078"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fr-FR" sz="3200" b="1">
                <a:solidFill>
                  <a:srgbClr val="FF0000"/>
                </a:solidFill>
                <a:latin typeface="Times New Roman" panose="02020603050405020304" pitchFamily="18" charset="0"/>
                <a:cs typeface="Times New Roman" panose="02020603050405020304" pitchFamily="18" charset="0"/>
              </a:rPr>
              <a:t>Kí hiệu phép chia trong Excel là?</a:t>
            </a:r>
            <a:endParaRPr lang="vi-VN"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09284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049304"/>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Khác hoàn toàn, phần mềm bảng tính có lệnh sao chép dữ liệu và lệnh sao chép công thức riêng.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Giống nhau, chỉ dùng một lệnh sao chép chung cho tất cả các loại dữ liệu và công thức.</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Không thể sao chép được công thức.</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Không thể sao chép được </a:t>
            </a:r>
            <a:r>
              <a:rPr lang="en-US" sz="3200">
                <a:solidFill>
                  <a:schemeClr val="tx1"/>
                </a:solidFill>
                <a:latin typeface="Times New Roman" panose="02020603050405020304" pitchFamily="18" charset="0"/>
                <a:cs typeface="Times New Roman" panose="02020603050405020304" pitchFamily="18" charset="0"/>
              </a:rPr>
              <a:t>dữ liệu</a:t>
            </a:r>
            <a:r>
              <a:rPr lang="vi-VN" sz="3200">
                <a:solidFill>
                  <a:schemeClr val="tx1"/>
                </a:solidFill>
                <a:latin typeface="Times New Roman" panose="02020603050405020304" pitchFamily="18" charset="0"/>
                <a:cs typeface="Times New Roman" panose="02020603050405020304" pitchFamily="18" charset="0"/>
              </a:rPr>
              <a:t>.</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64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Việc sao chép công thức trong phần mềm bảng tính có khác với sao chép dữ liệu bình thường không?</a:t>
            </a:r>
          </a:p>
        </p:txBody>
      </p:sp>
    </p:spTree>
    <p:extLst>
      <p:ext uri="{BB962C8B-B14F-4D97-AF65-F5344CB8AC3E}">
        <p14:creationId xmlns:p14="http://schemas.microsoft.com/office/powerpoint/2010/main" val="361666133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Căn chỉnh hàng cho đẹp.</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Tính toán.</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Thuận tiện khi nhập dữ liệu.</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Đáp án khác.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64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Công thức được nhập vào bảng tính với mục đích gì?</a:t>
            </a:r>
          </a:p>
        </p:txBody>
      </p:sp>
    </p:spTree>
    <p:extLst>
      <p:ext uri="{BB962C8B-B14F-4D97-AF65-F5344CB8AC3E}">
        <p14:creationId xmlns:p14="http://schemas.microsoft.com/office/powerpoint/2010/main" val="225805741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=5^2+6*101</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=6*(3+2))</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=2(3+4) </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=1^2+2^2</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64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rgbClr val="FF0000"/>
                </a:solidFill>
                <a:latin typeface="Times New Roman" panose="02020603050405020304" pitchFamily="18" charset="0"/>
                <a:cs typeface="Times New Roman" panose="02020603050405020304" pitchFamily="18" charset="0"/>
              </a:rPr>
              <a:t>Trong phần mềm bảng tính, công thức tính nào dưới đây sai? (có nhiều đáp án)</a:t>
            </a:r>
          </a:p>
        </p:txBody>
      </p:sp>
      <p:pic>
        <p:nvPicPr>
          <p:cNvPr id="10" name="Picture 10" descr="flowers0c">
            <a:extLst>
              <a:ext uri="{FF2B5EF4-FFF2-40B4-BE49-F238E27FC236}">
                <a16:creationId xmlns:a16="http://schemas.microsoft.com/office/drawing/2014/main" id="{42D6F324-3716-3EEA-9057-231A4ED75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89950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Enter</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Shift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Alt</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Capslock</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2171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rgbClr val="FF0000"/>
                </a:solidFill>
                <a:latin typeface="Times New Roman" panose="02020603050405020304" pitchFamily="18" charset="0"/>
                <a:cs typeface="Times New Roman" panose="02020603050405020304" pitchFamily="18" charset="0"/>
              </a:rPr>
              <a:t>Trên trang tính, sau khi gõ dữ liệu từ bàn phím xong, ta nhấn phím</a:t>
            </a:r>
          </a:p>
        </p:txBody>
      </p:sp>
    </p:spTree>
    <p:extLst>
      <p:ext uri="{BB962C8B-B14F-4D97-AF65-F5344CB8AC3E}">
        <p14:creationId xmlns:p14="http://schemas.microsoft.com/office/powerpoint/2010/main" val="148883755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984766"/>
            <a:ext cx="9642927" cy="61293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just" defTabSz="342900"/>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nhập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dữ</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tính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08707"/>
            <a:ext cx="9753600"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a:solidFill>
                  <a:schemeClr val="tx1"/>
                </a:solidFill>
                <a:latin typeface="Times New Roman" panose="02020603050405020304" pitchFamily="18" charset="0"/>
                <a:cs typeface="Times New Roman" panose="02020603050405020304" pitchFamily="18" charset="0"/>
              </a:rPr>
              <a:t>Dạng số</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497442"/>
            <a:ext cx="9753599"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a:solidFill>
                  <a:schemeClr val="tx1"/>
                </a:solidFill>
                <a:latin typeface="Times New Roman" panose="02020603050405020304" pitchFamily="18" charset="0"/>
                <a:cs typeface="Times New Roman" panose="02020603050405020304" pitchFamily="18" charset="0"/>
              </a:rPr>
              <a:t>Dạng văn bản </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73668"/>
            <a:ext cx="9753599"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a:solidFill>
                  <a:schemeClr val="tx1"/>
                </a:solidFill>
                <a:latin typeface="Times New Roman" panose="02020603050405020304" pitchFamily="18" charset="0"/>
                <a:cs typeface="Times New Roman" panose="02020603050405020304" pitchFamily="18" charset="0"/>
              </a:rPr>
              <a:t>Dạng thời gian</a:t>
            </a:r>
            <a:endParaRPr lang="vi-VN" sz="36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63008"/>
            <a:ext cx="7874000"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600" dirty="0" smtClean="0">
                <a:solidFill>
                  <a:schemeClr val="tx1"/>
                </a:solidFill>
                <a:latin typeface="Times New Roman" panose="02020603050405020304" pitchFamily="18" charset="0"/>
                <a:cs typeface="Times New Roman" panose="02020603050405020304" pitchFamily="18" charset="0"/>
              </a:rPr>
              <a:t>Dạng hình ảnh</a:t>
            </a:r>
            <a:endParaRPr lang="vi-VN" sz="36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921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10"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58" y="348858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88" y="457366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4957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=a+b</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=2(3^3+ 4^4)</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=(1^2+2^2)*(3^2+4^2)</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x=1</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Phương án nào là công thức đúng nhập vào bảng tính? </a:t>
            </a:r>
          </a:p>
        </p:txBody>
      </p:sp>
    </p:spTree>
    <p:extLst>
      <p:ext uri="{BB962C8B-B14F-4D97-AF65-F5344CB8AC3E}">
        <p14:creationId xmlns:p14="http://schemas.microsoft.com/office/powerpoint/2010/main" val="39068769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Gõ dấu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Gõ biểu thức</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Nhấn Enter</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và C đều đúng</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rgbClr val="FF0000"/>
                </a:solidFill>
                <a:latin typeface="Times New Roman" panose="02020603050405020304" pitchFamily="18" charset="0"/>
                <a:cs typeface="Times New Roman" panose="02020603050405020304" pitchFamily="18" charset="0"/>
              </a:rPr>
              <a:t>Muốn nhập công thức trực tiếp vào ô tính thì đầu tiên em cần?</a:t>
            </a:r>
          </a:p>
        </p:txBody>
      </p:sp>
    </p:spTree>
    <p:extLst>
      <p:ext uri="{BB962C8B-B14F-4D97-AF65-F5344CB8AC3E}">
        <p14:creationId xmlns:p14="http://schemas.microsoft.com/office/powerpoint/2010/main" val="92149812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Luôn căn trái.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Luôn căn giữa. </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Luôn căn phải.</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Tuỳ thuộc vào kết quả tính toán của công thức là số, văn bản hay ngày tháng.</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53550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Công thức </a:t>
            </a:r>
            <a:r>
              <a:rPr lang="en-US" sz="3200" b="1">
                <a:solidFill>
                  <a:srgbClr val="FF0000"/>
                </a:solidFill>
                <a:latin typeface="Times New Roman" panose="02020603050405020304" pitchFamily="18" charset="0"/>
                <a:cs typeface="Times New Roman" panose="02020603050405020304" pitchFamily="18" charset="0"/>
              </a:rPr>
              <a:t>sau </a:t>
            </a:r>
            <a:r>
              <a:rPr lang="vi-VN" sz="3200" b="1">
                <a:solidFill>
                  <a:srgbClr val="FF0000"/>
                </a:solidFill>
                <a:latin typeface="Times New Roman" panose="02020603050405020304" pitchFamily="18" charset="0"/>
                <a:cs typeface="Times New Roman" panose="02020603050405020304" pitchFamily="18" charset="0"/>
              </a:rPr>
              <a:t>khi nhập vào ô tính sẽ căn như thế nào?</a:t>
            </a:r>
          </a:p>
        </p:txBody>
      </p:sp>
    </p:spTree>
    <p:extLst>
      <p:ext uri="{BB962C8B-B14F-4D97-AF65-F5344CB8AC3E}">
        <p14:creationId xmlns:p14="http://schemas.microsoft.com/office/powerpoint/2010/main" val="44936801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049304"/>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Nháy chuột chọn ô chứa công thức. Nhấn tổ hợp phím Ctrl + C, nháy chuột vào ô muốn sao chép và nhấn Ctrl + V.</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130322"/>
            <a:ext cx="9657466" cy="14084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600">
                <a:solidFill>
                  <a:schemeClr val="tx1"/>
                </a:solidFill>
                <a:latin typeface="Times New Roman" panose="02020603050405020304" pitchFamily="18" charset="0"/>
                <a:cs typeface="Times New Roman" panose="02020603050405020304" pitchFamily="18" charset="0"/>
              </a:rPr>
              <a:t>Nháy chuột chọn ô chứa công thức. Đưa con trỏ chuột vào ô chứa công thức, nhấn giữ phím Ctrl, di chuyển con trỏ chuột cho đến khi xuất hiện dấu + bên cạnh con trỏ chuột, kéo thả chuột đến ô muốn sao chép.</a:t>
            </a:r>
            <a:endParaRPr lang="en-US" sz="26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426555"/>
            <a:ext cx="9657466"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a:solidFill>
                  <a:schemeClr val="tx1"/>
                </a:solidFill>
                <a:latin typeface="Times New Roman" panose="02020603050405020304" pitchFamily="18" charset="0"/>
                <a:cs typeface="Times New Roman" panose="02020603050405020304" pitchFamily="18" charset="0"/>
              </a:rPr>
              <a:t>Nháy chuột chọn ô chứa công thức. Nhấn tổ hợp phím Ctrl + C, nhảy chuột lên ô muốn sao chép và nhấn phím Enter</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88233" y="5347384"/>
            <a:ext cx="9594033" cy="15106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800" dirty="0">
                <a:solidFill>
                  <a:schemeClr val="tx1"/>
                </a:solidFill>
                <a:latin typeface="Times New Roman" panose="02020603050405020304" pitchFamily="18" charset="0"/>
                <a:cs typeface="Times New Roman" panose="02020603050405020304" pitchFamily="18" charset="0"/>
              </a:rPr>
              <a:t>Nháy chuột chọn ô chứa công thức. Đưa con trỏ chuột vào ô chứa công thức, chờ cho đến khi xuất hiện dấu + bên cạnh con trỏ chuột, kéo thả chuột đến ô muốn sao chép.</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53550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rgbClr val="FF0000"/>
                </a:solidFill>
                <a:latin typeface="Times New Roman" panose="02020603050405020304" pitchFamily="18" charset="0"/>
                <a:cs typeface="Times New Roman" panose="02020603050405020304" pitchFamily="18" charset="0"/>
              </a:rPr>
              <a:t>Để sao chép một công thức từ ô này sang ô khác không cần thực hiện thao tác nào? </a:t>
            </a:r>
          </a:p>
        </p:txBody>
      </p:sp>
    </p:spTree>
    <p:extLst>
      <p:ext uri="{BB962C8B-B14F-4D97-AF65-F5344CB8AC3E}">
        <p14:creationId xmlns:p14="http://schemas.microsoft.com/office/powerpoint/2010/main" val="50337174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=(5^2+10)*5</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=(25 – 10 ):3*7</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=22 +16:3</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=(13+2^3)/3 × 5</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5621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Trong các công thức dưới đây công thức viết đúng trong Excel là?</a:t>
            </a:r>
          </a:p>
        </p:txBody>
      </p:sp>
    </p:spTree>
    <p:extLst>
      <p:ext uri="{BB962C8B-B14F-4D97-AF65-F5344CB8AC3E}">
        <p14:creationId xmlns:p14="http://schemas.microsoft.com/office/powerpoint/2010/main" val="195635047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 G12 + 2*G12</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 H10 + 2*K12</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 H12 + 2*K12</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Không thay đổi</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2" y="789384"/>
            <a:ext cx="10055267" cy="105560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2800" b="1" dirty="0">
                <a:solidFill>
                  <a:srgbClr val="FF0000"/>
                </a:solidFill>
                <a:latin typeface="Times New Roman" panose="02020603050405020304" pitchFamily="18" charset="0"/>
                <a:cs typeface="Times New Roman" panose="02020603050405020304" pitchFamily="18" charset="0"/>
              </a:rPr>
              <a:t>Giả sử tại ô G10 có công thức = H10 + 2*K10. Nếu sao chép công thức này đến ô G12 thì công thức sẽ thay đổi như thế nào?</a:t>
            </a:r>
          </a:p>
        </p:txBody>
      </p:sp>
    </p:spTree>
    <p:extLst>
      <p:ext uri="{BB962C8B-B14F-4D97-AF65-F5344CB8AC3E}">
        <p14:creationId xmlns:p14="http://schemas.microsoft.com/office/powerpoint/2010/main" val="54480524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=15+7</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=2(3^3+ 4^4)</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=(1^2+2^2)*(3^2+4^2)</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=2*14.789*3.14</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7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408078"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rgbClr val="FF0000"/>
                </a:solidFill>
                <a:latin typeface="Times New Roman" panose="02020603050405020304" pitchFamily="18" charset="0"/>
                <a:cs typeface="Times New Roman" panose="02020603050405020304" pitchFamily="18" charset="0"/>
              </a:rPr>
              <a:t>Phương án nào là công thức sai nhập vào bảng tính?</a:t>
            </a:r>
          </a:p>
        </p:txBody>
      </p:sp>
    </p:spTree>
    <p:extLst>
      <p:ext uri="{BB962C8B-B14F-4D97-AF65-F5344CB8AC3E}">
        <p14:creationId xmlns:p14="http://schemas.microsoft.com/office/powerpoint/2010/main" val="136357501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Không thể</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Có thể.</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Chỉ có thể nếu công thức chứa số và kí tự</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Đáp án khác</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7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Có thể sao chép một công thức đồng thời lên nhiều ô được không?</a:t>
            </a:r>
          </a:p>
        </p:txBody>
      </p:sp>
    </p:spTree>
    <p:extLst>
      <p:ext uri="{BB962C8B-B14F-4D97-AF65-F5344CB8AC3E}">
        <p14:creationId xmlns:p14="http://schemas.microsoft.com/office/powerpoint/2010/main" val="162941180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Enter</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Shift + Enter</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Alt + Enter</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Ctrl + Enter</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550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408078"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en-US" sz="3200" b="1" dirty="0" err="1">
                <a:solidFill>
                  <a:srgbClr val="FF0000"/>
                </a:solidFill>
                <a:latin typeface="Times New Roman" panose="02020603050405020304" pitchFamily="18" charset="0"/>
                <a:cs typeface="Times New Roman" panose="02020603050405020304" pitchFamily="18" charset="0"/>
              </a:rPr>
              <a:t>Khi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đang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liệu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xuống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nhấn</a:t>
            </a:r>
            <a:r>
              <a:rPr lang="en-US" sz="3200" b="1" dirty="0">
                <a:solidFill>
                  <a:srgbClr val="FF0000"/>
                </a:solidFill>
                <a:latin typeface="Times New Roman" panose="02020603050405020304" pitchFamily="18" charset="0"/>
                <a:cs typeface="Times New Roman" panose="02020603050405020304" pitchFamily="18" charset="0"/>
              </a:rPr>
              <a:t>:</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32033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=3.14*(15+45)</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=D4*(2*E4+F4)</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=B5+C5+E5</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=13+14+15</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550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rgbClr val="FF0000"/>
                </a:solidFill>
                <a:latin typeface="Times New Roman" panose="02020603050405020304" pitchFamily="18" charset="0"/>
                <a:cs typeface="Times New Roman" panose="02020603050405020304" pitchFamily="18" charset="0"/>
              </a:rPr>
              <a:t>Công thức nào sau đây tự động tính toán khi thay đổi dữ liệu trong ô tính tương ứng: </a:t>
            </a:r>
          </a:p>
        </p:txBody>
      </p:sp>
      <p:pic>
        <p:nvPicPr>
          <p:cNvPr id="10" name="Picture 10" descr="flowers0c">
            <a:extLst>
              <a:ext uri="{FF2B5EF4-FFF2-40B4-BE49-F238E27FC236}">
                <a16:creationId xmlns:a16="http://schemas.microsoft.com/office/drawing/2014/main" id="{CD8F566F-0FAA-E07C-5479-1E3B6B178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7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20779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00400" y="2438400"/>
            <a:ext cx="5410200" cy="692468"/>
          </a:xfrm>
          <a:prstGeom prst="roundRect">
            <a:avLst>
              <a:gd name="adj" fmla="val 50000"/>
            </a:avLst>
          </a:prstGeom>
          <a:solidFill>
            <a:srgbClr val="FFFF00"/>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1.Kiểu dữ liệu trên bảng tính.</a:t>
            </a:r>
          </a:p>
        </p:txBody>
      </p:sp>
      <p:grpSp>
        <p:nvGrpSpPr>
          <p:cNvPr id="5" name="Group 4">
            <a:extLst>
              <a:ext uri="{FF2B5EF4-FFF2-40B4-BE49-F238E27FC236}">
                <a16:creationId xmlns:a16="http://schemas.microsoft.com/office/drawing/2014/main" id="{382BF0DC-7C03-D71D-6C4A-436D8042AC57}"/>
              </a:ext>
            </a:extLst>
          </p:cNvPr>
          <p:cNvGrpSpPr/>
          <p:nvPr/>
        </p:nvGrpSpPr>
        <p:grpSpPr>
          <a:xfrm>
            <a:off x="4876800" y="3727133"/>
            <a:ext cx="2819400" cy="2586899"/>
            <a:chOff x="4373740" y="3349977"/>
            <a:chExt cx="2896305" cy="2964055"/>
          </a:xfrm>
        </p:grpSpPr>
        <p:pic>
          <p:nvPicPr>
            <p:cNvPr id="6" name="Picture 5" descr="Logo&#10;&#10;Description automatically generated with low confidence">
              <a:extLst>
                <a:ext uri="{FF2B5EF4-FFF2-40B4-BE49-F238E27FC236}">
                  <a16:creationId xmlns:a16="http://schemas.microsoft.com/office/drawing/2014/main" id="{4219962D-ECAF-DF57-BAFA-4684CC52B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7" name="Rectangle 6">
              <a:extLst>
                <a:ext uri="{FF2B5EF4-FFF2-40B4-BE49-F238E27FC236}">
                  <a16:creationId xmlns:a16="http://schemas.microsoft.com/office/drawing/2014/main" id="{17354AF8-4077-0BDD-BBEB-3F24B6B685E9}"/>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9E0184E-D1B9-FD33-C8A9-88CCEB452AFC}"/>
                </a:ext>
              </a:extLst>
            </p:cNvPr>
            <p:cNvPicPr>
              <a:picLocks noChangeAspect="1"/>
            </p:cNvPicPr>
            <p:nvPr/>
          </p:nvPicPr>
          <p:blipFill>
            <a:blip r:embed="rId4"/>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243676478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306D04-BAF3-1DCC-6B71-B619F9D8821C}"/>
              </a:ext>
            </a:extLst>
          </p:cNvPr>
          <p:cNvPicPr>
            <a:picLocks noChangeAspect="1"/>
          </p:cNvPicPr>
          <p:nvPr/>
        </p:nvPicPr>
        <p:blipFill>
          <a:blip r:embed="rId3"/>
          <a:stretch>
            <a:fillRect/>
          </a:stretch>
        </p:blipFill>
        <p:spPr>
          <a:xfrm>
            <a:off x="609600" y="-28353"/>
            <a:ext cx="3127114" cy="495613"/>
          </a:xfrm>
          <a:prstGeom prst="rect">
            <a:avLst/>
          </a:prstGeom>
        </p:spPr>
      </p:pic>
      <p:pic>
        <p:nvPicPr>
          <p:cNvPr id="6" name="Picture 5">
            <a:extLst>
              <a:ext uri="{FF2B5EF4-FFF2-40B4-BE49-F238E27FC236}">
                <a16:creationId xmlns:a16="http://schemas.microsoft.com/office/drawing/2014/main" id="{41A31C96-A45E-BD98-450E-F7B7DD0F827C}"/>
              </a:ext>
            </a:extLst>
          </p:cNvPr>
          <p:cNvPicPr>
            <a:picLocks noChangeAspect="1"/>
          </p:cNvPicPr>
          <p:nvPr/>
        </p:nvPicPr>
        <p:blipFill>
          <a:blip r:embed="rId4"/>
          <a:stretch>
            <a:fillRect/>
          </a:stretch>
        </p:blipFill>
        <p:spPr>
          <a:xfrm>
            <a:off x="0" y="467260"/>
            <a:ext cx="12268200" cy="6390739"/>
          </a:xfrm>
          <a:prstGeom prst="rect">
            <a:avLst/>
          </a:prstGeom>
        </p:spPr>
      </p:pic>
      <p:pic>
        <p:nvPicPr>
          <p:cNvPr id="7" name="图片 1">
            <a:hlinkClick r:id="rId5" action="ppaction://hlinkfile"/>
            <a:extLst>
              <a:ext uri="{FF2B5EF4-FFF2-40B4-BE49-F238E27FC236}">
                <a16:creationId xmlns:a16="http://schemas.microsoft.com/office/drawing/2014/main" id="{BF6244A7-0C9B-30A4-CFBD-5D7E24C063F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5181599" y="3247189"/>
            <a:ext cx="2413170" cy="2963424"/>
          </a:xfrm>
          <a:prstGeom prst="rect">
            <a:avLst/>
          </a:prstGeom>
        </p:spPr>
      </p:pic>
    </p:spTree>
    <p:extLst>
      <p:ext uri="{BB962C8B-B14F-4D97-AF65-F5344CB8AC3E}">
        <p14:creationId xmlns:p14="http://schemas.microsoft.com/office/powerpoint/2010/main" val="28703820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ải bài 7 Tính toán tự động trên bảng tính">
            <a:extLst>
              <a:ext uri="{FF2B5EF4-FFF2-40B4-BE49-F238E27FC236}">
                <a16:creationId xmlns:a16="http://schemas.microsoft.com/office/drawing/2014/main" id="{EFA64991-F877-ED6C-5BEF-12A4944DE6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971800"/>
            <a:ext cx="7848600" cy="3755734"/>
          </a:xfrm>
          <a:prstGeom prst="rect">
            <a:avLst/>
          </a:prstGeom>
          <a:noFill/>
          <a:ln>
            <a:noFill/>
          </a:ln>
        </p:spPr>
      </p:pic>
      <p:sp>
        <p:nvSpPr>
          <p:cNvPr id="23" name="Rectangle 22">
            <a:extLst>
              <a:ext uri="{FF2B5EF4-FFF2-40B4-BE49-F238E27FC236}">
                <a16:creationId xmlns:a16="http://schemas.microsoft.com/office/drawing/2014/main" id="{BDA09E34-DFEE-4830-82E0-C6C4ED1A4B3B}"/>
              </a:ext>
            </a:extLst>
          </p:cNvPr>
          <p:cNvSpPr/>
          <p:nvPr/>
        </p:nvSpPr>
        <p:spPr>
          <a:xfrm>
            <a:off x="327853" y="1149602"/>
            <a:ext cx="11470041" cy="1980918"/>
          </a:xfrm>
          <a:prstGeom prst="rect">
            <a:avLst/>
          </a:prstGeom>
        </p:spPr>
        <p:txBody>
          <a:bodyPr wrap="square" lIns="36000" tIns="36000" rIns="36000" bIns="36000">
            <a:spAutoFit/>
          </a:bodyPr>
          <a:lstStyle/>
          <a:p>
            <a:pPr defTabSz="342900">
              <a:spcAft>
                <a:spcPts val="0"/>
              </a:spcAft>
            </a:pPr>
            <a:r>
              <a:rPr lang="vi-VN" sz="3100" b="1" dirty="0">
                <a:solidFill>
                  <a:srgbClr val="FF0000"/>
                </a:solidFill>
                <a:latin typeface="Times New Roman" panose="02020603050405020304" pitchFamily="18" charset="0"/>
                <a:cs typeface="Times New Roman" panose="02020603050405020304" pitchFamily="18" charset="0"/>
              </a:rPr>
              <a:t>Phần mềm bảng tính mặc định căn phải các giá trị số và ngày tháng, căn trái dữ liệu là văn bản. Em có thể thay đổi lại cách căn lề cho dữ liệu số, ngày tháng và văn bản được không? Nếu có thì bằng lệnh nào?</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4"/>
          <a:srcRect r="70376"/>
          <a:stretch/>
        </p:blipFill>
        <p:spPr>
          <a:xfrm>
            <a:off x="152400" y="584456"/>
            <a:ext cx="694157" cy="463033"/>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711363" y="533400"/>
            <a:ext cx="2878636" cy="565146"/>
          </a:xfrm>
          <a:prstGeom prst="rect">
            <a:avLst/>
          </a:prstGeom>
        </p:spPr>
        <p:txBody>
          <a:bodyPr wrap="square" lIns="36000" tIns="36000" rIns="36000" bIns="36000">
            <a:spAutoFit/>
          </a:bodyPr>
          <a:lstStyle/>
          <a:p>
            <a:pPr indent="266700">
              <a:spcAft>
                <a:spcPts val="0"/>
              </a:spcAft>
            </a:pPr>
            <a:r>
              <a:rPr lang="en-US" sz="3200" b="1" dirty="0">
                <a:solidFill>
                  <a:srgbClr val="00B050"/>
                </a:solidFill>
                <a:latin typeface="Times New Roman" panose="02020603050405020304" pitchFamily="18" charset="0"/>
                <a:cs typeface="Times New Roman" panose="02020603050405020304" pitchFamily="18" charset="0"/>
              </a:rPr>
              <a:t>VẬN DỤNG</a:t>
            </a:r>
            <a:endParaRPr lang="vi-VN" sz="32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49033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357673" y="714910"/>
            <a:ext cx="11758127" cy="2227139"/>
          </a:xfrm>
          <a:prstGeom prst="rect">
            <a:avLst/>
          </a:prstGeom>
        </p:spPr>
        <p:txBody>
          <a:bodyPr wrap="square" lIns="36000" tIns="36000" rIns="36000" bIns="36000">
            <a:spAutoFit/>
          </a:bodyPr>
          <a:lstStyle/>
          <a:p>
            <a:pPr algn="just" defTabSz="342900">
              <a:spcAft>
                <a:spcPts val="0"/>
              </a:spcAft>
            </a:pPr>
            <a:r>
              <a:rPr lang="vi-VN" sz="2800" b="1" dirty="0">
                <a:solidFill>
                  <a:srgbClr val="FF0000"/>
                </a:solidFill>
                <a:latin typeface="Times New Roman" panose="02020603050405020304" pitchFamily="18" charset="0"/>
                <a:cs typeface="Times New Roman" panose="02020603050405020304" pitchFamily="18" charset="0"/>
              </a:rPr>
              <a:t>Cho trang tính như hình 7.3, cần nhập công thức tính chu vi tam giác ABC vào ô E3.</a:t>
            </a:r>
          </a:p>
          <a:p>
            <a:pPr algn="just" defTabSz="342900">
              <a:spcAft>
                <a:spcPts val="0"/>
              </a:spcAft>
            </a:pPr>
            <a:r>
              <a:rPr lang="vi-VN" sz="2800" dirty="0">
                <a:solidFill>
                  <a:srgbClr val="FF0000"/>
                </a:solidFill>
                <a:latin typeface="Times New Roman" panose="02020603050405020304" pitchFamily="18" charset="0"/>
                <a:cs typeface="Times New Roman" panose="02020603050405020304" pitchFamily="18" charset="0"/>
              </a:rPr>
              <a:t>a.Công thức cần nhập vào ô E3 là gì?</a:t>
            </a:r>
          </a:p>
          <a:p>
            <a:pPr algn="just" defTabSz="342900">
              <a:spcAft>
                <a:spcPts val="0"/>
              </a:spcAft>
            </a:pPr>
            <a:r>
              <a:rPr lang="vi-VN" sz="2800" dirty="0">
                <a:solidFill>
                  <a:srgbClr val="FF0000"/>
                </a:solidFill>
                <a:latin typeface="Times New Roman" panose="02020603050405020304" pitchFamily="18" charset="0"/>
                <a:cs typeface="Times New Roman" panose="02020603050405020304" pitchFamily="18" charset="0"/>
              </a:rPr>
              <a:t>b.Nếu thay đổi các thông tin chiều dài các cạnh của tam giác ABC tại các ô B3, B4, B5, thì giá trị đã tính tại ô E5 có thay đổi không? Tại sao?</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3"/>
          <a:srcRect r="70376"/>
          <a:stretch/>
        </p:blipFill>
        <p:spPr>
          <a:xfrm>
            <a:off x="364285" y="0"/>
            <a:ext cx="694157" cy="694775"/>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726111" y="244031"/>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BD1786B-98D9-7C7A-B29C-3CC1729C4461}"/>
              </a:ext>
            </a:extLst>
          </p:cNvPr>
          <p:cNvPicPr>
            <a:picLocks noChangeAspect="1"/>
          </p:cNvPicPr>
          <p:nvPr/>
        </p:nvPicPr>
        <p:blipFill rotWithShape="1">
          <a:blip r:embed="rId4"/>
          <a:srcRect l="35833" t="34585" r="38750" b="47134"/>
          <a:stretch/>
        </p:blipFill>
        <p:spPr bwMode="auto">
          <a:xfrm>
            <a:off x="1143000" y="2971044"/>
            <a:ext cx="10515600" cy="39617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520494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516685" y="1358423"/>
            <a:ext cx="11049000" cy="1365365"/>
          </a:xfrm>
          <a:prstGeom prst="rect">
            <a:avLst/>
          </a:prstGeom>
        </p:spPr>
        <p:txBody>
          <a:bodyPr wrap="square" lIns="36000" tIns="36000" rIns="36000" bIns="36000">
            <a:spAutoFit/>
          </a:bodyPr>
          <a:lstStyle/>
          <a:p>
            <a:pPr algn="just" defTabSz="342900">
              <a:spcAft>
                <a:spcPts val="0"/>
              </a:spcAft>
            </a:pPr>
            <a:r>
              <a:rPr lang="vi-VN" sz="2800" b="1" dirty="0">
                <a:solidFill>
                  <a:srgbClr val="FF0000"/>
                </a:solidFill>
                <a:latin typeface="Times New Roman" panose="02020603050405020304" pitchFamily="18" charset="0"/>
                <a:cs typeface="Times New Roman" panose="02020603050405020304" pitchFamily="18" charset="0"/>
              </a:rPr>
              <a:t>Giả sử tại ô C10 có công thức là =C8+C9</a:t>
            </a:r>
          </a:p>
          <a:p>
            <a:pPr algn="just" defTabSz="342900">
              <a:spcAft>
                <a:spcPts val="0"/>
              </a:spcAft>
            </a:pPr>
            <a:r>
              <a:rPr lang="vi-VN" sz="2800" b="1" dirty="0">
                <a:solidFill>
                  <a:srgbClr val="FF0000"/>
                </a:solidFill>
                <a:latin typeface="Times New Roman" panose="02020603050405020304" pitchFamily="18" charset="0"/>
                <a:cs typeface="Times New Roman" panose="02020603050405020304" pitchFamily="18" charset="0"/>
              </a:rPr>
              <a:t>Em hãy mô tả mối quan hệ giữa ô chứa công thức và các ô có địa chỉ trong công thức.</a:t>
            </a:r>
          </a:p>
        </p:txBody>
      </p:sp>
      <p:sp>
        <p:nvSpPr>
          <p:cNvPr id="2" name="TextBox 1">
            <a:extLst>
              <a:ext uri="{FF2B5EF4-FFF2-40B4-BE49-F238E27FC236}">
                <a16:creationId xmlns:a16="http://schemas.microsoft.com/office/drawing/2014/main" id="{BE1947B0-D9D3-8E6E-CC04-B5C68C9579EF}"/>
              </a:ext>
            </a:extLst>
          </p:cNvPr>
          <p:cNvSpPr txBox="1">
            <a:spLocks noChangeArrowheads="1"/>
          </p:cNvSpPr>
          <p:nvPr/>
        </p:nvSpPr>
        <p:spPr bwMode="auto">
          <a:xfrm>
            <a:off x="495420" y="2777406"/>
            <a:ext cx="11049000" cy="996033"/>
          </a:xfrm>
          <a:prstGeom prst="rect">
            <a:avLst/>
          </a:prstGeom>
          <a:solidFill>
            <a:srgbClr val="FFFF00"/>
          </a:solidFill>
          <a:ln w="9525">
            <a:solidFill>
              <a:srgbClr val="000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spcAft>
                <a:spcPts val="0"/>
              </a:spcAft>
            </a:pPr>
            <a:r>
              <a:rPr lang="vi-VN" altLang="en-US" sz="3000" b="1" dirty="0">
                <a:latin typeface="Times New Roman" panose="02020603050405020304" pitchFamily="18" charset="0"/>
                <a:cs typeface="Times New Roman" panose="02020603050405020304" pitchFamily="18" charset="0"/>
                <a:sym typeface="Wingdings" panose="05000000000000000000" pitchFamily="2" charset="2"/>
              </a:rPr>
              <a:t>Trong công thức có địa chỉ 2 ô nằm ngay phía trên </a:t>
            </a:r>
            <a:endParaRPr lang="en-US" altLang="en-US" sz="3000" b="1" dirty="0" smtClean="0">
              <a:latin typeface="Times New Roman" panose="02020603050405020304" pitchFamily="18" charset="0"/>
              <a:cs typeface="Times New Roman" panose="02020603050405020304" pitchFamily="18" charset="0"/>
              <a:sym typeface="Wingdings" panose="05000000000000000000" pitchFamily="2" charset="2"/>
            </a:endParaRPr>
          </a:p>
          <a:p>
            <a:pPr algn="ctr" defTabSz="342900">
              <a:spcAft>
                <a:spcPts val="0"/>
              </a:spcAft>
            </a:pPr>
            <a:r>
              <a:rPr lang="vi-VN" altLang="en-US" sz="3000" b="1" dirty="0" smtClean="0">
                <a:latin typeface="Times New Roman" panose="02020603050405020304" pitchFamily="18" charset="0"/>
                <a:cs typeface="Times New Roman" panose="02020603050405020304" pitchFamily="18" charset="0"/>
                <a:sym typeface="Wingdings" panose="05000000000000000000" pitchFamily="2" charset="2"/>
              </a:rPr>
              <a:t>ô </a:t>
            </a:r>
            <a:r>
              <a:rPr lang="vi-VN" altLang="en-US" sz="3000" b="1" dirty="0">
                <a:latin typeface="Times New Roman" panose="02020603050405020304" pitchFamily="18" charset="0"/>
                <a:cs typeface="Times New Roman" panose="02020603050405020304" pitchFamily="18" charset="0"/>
                <a:sym typeface="Wingdings" panose="05000000000000000000" pitchFamily="2" charset="2"/>
              </a:rPr>
              <a:t>chứa công thức</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2"/>
          <a:srcRect r="70376"/>
          <a:stretch/>
        </p:blipFill>
        <p:spPr>
          <a:xfrm>
            <a:off x="262521" y="617118"/>
            <a:ext cx="694157" cy="694775"/>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634408" y="617118"/>
            <a:ext cx="2878636" cy="565146"/>
          </a:xfrm>
          <a:prstGeom prst="rect">
            <a:avLst/>
          </a:prstGeom>
        </p:spPr>
        <p:txBody>
          <a:bodyPr wrap="square" lIns="36000" tIns="36000" rIns="36000" bIns="36000">
            <a:spAutoFit/>
          </a:bodyPr>
          <a:lstStyle/>
          <a:p>
            <a:pPr indent="266700">
              <a:spcAft>
                <a:spcPts val="0"/>
              </a:spcAft>
            </a:pPr>
            <a:r>
              <a:rPr lang="en-US" sz="3200" b="1" dirty="0">
                <a:solidFill>
                  <a:srgbClr val="00B050"/>
                </a:solidFill>
                <a:latin typeface="Times New Roman" panose="02020603050405020304" pitchFamily="18" charset="0"/>
                <a:cs typeface="Times New Roman" panose="02020603050405020304" pitchFamily="18" charset="0"/>
              </a:rPr>
              <a:t>VẬN DỤNG</a:t>
            </a:r>
            <a:endParaRPr lang="vi-VN" sz="3200" dirty="0">
              <a:solidFill>
                <a:srgbClr val="00B05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26B7DDB-CDC1-E65A-7ADA-6FEA4B6BD4BD}"/>
              </a:ext>
            </a:extLst>
          </p:cNvPr>
          <p:cNvSpPr/>
          <p:nvPr/>
        </p:nvSpPr>
        <p:spPr>
          <a:xfrm>
            <a:off x="495420" y="3961897"/>
            <a:ext cx="11049000" cy="1365365"/>
          </a:xfrm>
          <a:prstGeom prst="rect">
            <a:avLst/>
          </a:prstGeom>
        </p:spPr>
        <p:txBody>
          <a:bodyPr wrap="square" lIns="36000" tIns="36000" rIns="36000" bIns="36000">
            <a:spAutoFit/>
          </a:bodyPr>
          <a:lstStyle/>
          <a:p>
            <a:pPr algn="just" defTabSz="342900">
              <a:spcAft>
                <a:spcPts val="0"/>
              </a:spcAft>
            </a:pPr>
            <a:r>
              <a:rPr lang="vi-VN" sz="2800" b="1" dirty="0">
                <a:solidFill>
                  <a:srgbClr val="FF0000"/>
                </a:solidFill>
                <a:latin typeface="Times New Roman" panose="02020603050405020304" pitchFamily="18" charset="0"/>
                <a:cs typeface="Times New Roman" panose="02020603050405020304" pitchFamily="18" charset="0"/>
              </a:rPr>
              <a:t>Giả sử tại ô E8 có công thức là =C8+2*D8</a:t>
            </a:r>
          </a:p>
          <a:p>
            <a:pPr algn="just" defTabSz="342900">
              <a:spcAft>
                <a:spcPts val="0"/>
              </a:spcAft>
            </a:pPr>
            <a:r>
              <a:rPr lang="vi-VN" sz="2800" b="1" dirty="0">
                <a:solidFill>
                  <a:srgbClr val="FF0000"/>
                </a:solidFill>
                <a:latin typeface="Times New Roman" panose="02020603050405020304" pitchFamily="18" charset="0"/>
                <a:cs typeface="Times New Roman" panose="02020603050405020304" pitchFamily="18" charset="0"/>
              </a:rPr>
              <a:t>Em hãy mô tả mối quan hệ giữa ô chứa công thức và các ô có địa chỉ trong công thức.</a:t>
            </a:r>
          </a:p>
        </p:txBody>
      </p:sp>
      <p:sp>
        <p:nvSpPr>
          <p:cNvPr id="9" name="TextBox 8">
            <a:extLst>
              <a:ext uri="{FF2B5EF4-FFF2-40B4-BE49-F238E27FC236}">
                <a16:creationId xmlns:a16="http://schemas.microsoft.com/office/drawing/2014/main" id="{4176E09E-0716-9C72-1135-0DFD5517DABB}"/>
              </a:ext>
            </a:extLst>
          </p:cNvPr>
          <p:cNvSpPr txBox="1">
            <a:spLocks noChangeArrowheads="1"/>
          </p:cNvSpPr>
          <p:nvPr/>
        </p:nvSpPr>
        <p:spPr bwMode="auto">
          <a:xfrm>
            <a:off x="452890" y="5515721"/>
            <a:ext cx="11049000" cy="534368"/>
          </a:xfrm>
          <a:prstGeom prst="rect">
            <a:avLst/>
          </a:prstGeom>
          <a:solidFill>
            <a:srgbClr val="FFFF00"/>
          </a:solidFill>
          <a:ln w="9525">
            <a:solidFill>
              <a:srgbClr val="000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spcAft>
                <a:spcPts val="0"/>
              </a:spcAft>
            </a:pPr>
            <a:r>
              <a:rPr lang="vi-VN" altLang="en-US" sz="3000" b="1" dirty="0">
                <a:latin typeface="Times New Roman" panose="02020603050405020304" pitchFamily="18" charset="0"/>
                <a:cs typeface="Times New Roman" panose="02020603050405020304" pitchFamily="18" charset="0"/>
                <a:sym typeface="Wingdings" panose="05000000000000000000" pitchFamily="2" charset="2"/>
              </a:rPr>
              <a:t>Trong công thức có địa chỉ 2 ô nằm ngay phía trái ô chứa công thức</a:t>
            </a:r>
          </a:p>
        </p:txBody>
      </p:sp>
    </p:spTree>
    <p:extLst>
      <p:ext uri="{BB962C8B-B14F-4D97-AF65-F5344CB8AC3E}">
        <p14:creationId xmlns:p14="http://schemas.microsoft.com/office/powerpoint/2010/main" val="123947815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586562" y="1277452"/>
            <a:ext cx="11049000" cy="934478"/>
          </a:xfrm>
          <a:prstGeom prst="rect">
            <a:avLst/>
          </a:prstGeom>
        </p:spPr>
        <p:txBody>
          <a:bodyPr wrap="square" lIns="36000" tIns="36000" rIns="36000" bIns="36000">
            <a:spAutoFit/>
          </a:bodyPr>
          <a:lstStyle/>
          <a:p>
            <a:pPr algn="just" defTabSz="342900">
              <a:spcAft>
                <a:spcPts val="0"/>
              </a:spcAft>
            </a:pPr>
            <a:r>
              <a:rPr lang="vi-VN" sz="2800" b="1" dirty="0">
                <a:solidFill>
                  <a:srgbClr val="FF0000"/>
                </a:solidFill>
                <a:latin typeface="Times New Roman" panose="02020603050405020304" pitchFamily="18" charset="0"/>
                <a:cs typeface="Times New Roman" panose="02020603050405020304" pitchFamily="18" charset="0"/>
              </a:rPr>
              <a:t>Giả sử tại ô C5 có công thức là =B5+A5</a:t>
            </a:r>
          </a:p>
          <a:p>
            <a:pPr algn="just" defTabSz="342900">
              <a:spcAft>
                <a:spcPts val="0"/>
              </a:spcAft>
            </a:pPr>
            <a:r>
              <a:rPr lang="vi-VN" sz="2800" b="1" dirty="0">
                <a:solidFill>
                  <a:srgbClr val="FF0000"/>
                </a:solidFill>
                <a:latin typeface="Times New Roman" panose="02020603050405020304" pitchFamily="18" charset="0"/>
                <a:cs typeface="Times New Roman" panose="02020603050405020304" pitchFamily="18" charset="0"/>
              </a:rPr>
              <a:t>Nếu sao chép ô này đến ô E10 thì công thức tại ô E10 sẽ là gì?</a:t>
            </a:r>
          </a:p>
        </p:txBody>
      </p:sp>
      <p:sp>
        <p:nvSpPr>
          <p:cNvPr id="2" name="TextBox 1">
            <a:extLst>
              <a:ext uri="{FF2B5EF4-FFF2-40B4-BE49-F238E27FC236}">
                <a16:creationId xmlns:a16="http://schemas.microsoft.com/office/drawing/2014/main" id="{BE1947B0-D9D3-8E6E-CC04-B5C68C9579EF}"/>
              </a:ext>
            </a:extLst>
          </p:cNvPr>
          <p:cNvSpPr txBox="1">
            <a:spLocks noChangeArrowheads="1"/>
          </p:cNvSpPr>
          <p:nvPr/>
        </p:nvSpPr>
        <p:spPr bwMode="auto">
          <a:xfrm>
            <a:off x="2667000" y="2234967"/>
            <a:ext cx="4495801" cy="996033"/>
          </a:xfrm>
          <a:prstGeom prst="rect">
            <a:avLst/>
          </a:prstGeom>
          <a:solidFill>
            <a:srgbClr val="FFFF00"/>
          </a:solidFill>
          <a:ln w="9525">
            <a:solidFill>
              <a:srgbClr val="000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spcAft>
                <a:spcPts val="0"/>
              </a:spcAft>
            </a:pPr>
            <a:r>
              <a:rPr lang="vi-VN" altLang="en-US" sz="3000" b="1">
                <a:latin typeface="Times New Roman" panose="02020603050405020304" pitchFamily="18" charset="0"/>
                <a:cs typeface="Times New Roman" panose="02020603050405020304" pitchFamily="18" charset="0"/>
                <a:sym typeface="Wingdings" panose="05000000000000000000" pitchFamily="2" charset="2"/>
              </a:rPr>
              <a:t>Công thức tại ô E10 sẽ là: </a:t>
            </a:r>
          </a:p>
          <a:p>
            <a:pPr algn="ctr" defTabSz="342900">
              <a:spcAft>
                <a:spcPts val="0"/>
              </a:spcAft>
            </a:pPr>
            <a:r>
              <a:rPr lang="vi-VN" altLang="en-US" sz="3000" b="1">
                <a:latin typeface="Times New Roman" panose="02020603050405020304" pitchFamily="18" charset="0"/>
                <a:cs typeface="Times New Roman" panose="02020603050405020304" pitchFamily="18" charset="0"/>
                <a:sym typeface="Wingdings" panose="05000000000000000000" pitchFamily="2" charset="2"/>
              </a:rPr>
              <a:t>=D10+C10</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2"/>
          <a:srcRect r="70376"/>
          <a:stretch/>
        </p:blipFill>
        <p:spPr>
          <a:xfrm>
            <a:off x="262521" y="610278"/>
            <a:ext cx="694157" cy="694775"/>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611371" y="675092"/>
            <a:ext cx="2878636" cy="565146"/>
          </a:xfrm>
          <a:prstGeom prst="rect">
            <a:avLst/>
          </a:prstGeom>
        </p:spPr>
        <p:txBody>
          <a:bodyPr wrap="square" lIns="36000" tIns="36000" rIns="36000" bIns="36000">
            <a:spAutoFit/>
          </a:bodyPr>
          <a:lstStyle/>
          <a:p>
            <a:pPr indent="266700">
              <a:spcAft>
                <a:spcPts val="0"/>
              </a:spcAft>
            </a:pPr>
            <a:r>
              <a:rPr lang="en-US" sz="3200" b="1" dirty="0">
                <a:solidFill>
                  <a:srgbClr val="00B050"/>
                </a:solidFill>
                <a:latin typeface="Times New Roman" panose="02020603050405020304" pitchFamily="18" charset="0"/>
                <a:cs typeface="Times New Roman" panose="02020603050405020304" pitchFamily="18" charset="0"/>
              </a:rPr>
              <a:t>VẬN DỤNG</a:t>
            </a:r>
            <a:endParaRPr lang="vi-VN" sz="3200" dirty="0">
              <a:solidFill>
                <a:srgbClr val="00B05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680B5FB-4BC7-3956-CBC4-00806B15CE06}"/>
              </a:ext>
            </a:extLst>
          </p:cNvPr>
          <p:cNvSpPr/>
          <p:nvPr/>
        </p:nvSpPr>
        <p:spPr>
          <a:xfrm>
            <a:off x="643269" y="3429000"/>
            <a:ext cx="10515600" cy="1365365"/>
          </a:xfrm>
          <a:prstGeom prst="rect">
            <a:avLst/>
          </a:prstGeom>
        </p:spPr>
        <p:txBody>
          <a:bodyPr wrap="square" lIns="36000" tIns="36000" rIns="36000" bIns="36000">
            <a:spAutoFit/>
          </a:bodyPr>
          <a:lstStyle/>
          <a:p>
            <a:pPr algn="just" defTabSz="342900">
              <a:spcAft>
                <a:spcPts val="0"/>
              </a:spcAft>
            </a:pPr>
            <a:r>
              <a:rPr lang="vi-VN" sz="2800" b="1" dirty="0">
                <a:solidFill>
                  <a:srgbClr val="FF0000"/>
                </a:solidFill>
                <a:latin typeface="Times New Roman" panose="02020603050405020304" pitchFamily="18" charset="0"/>
                <a:cs typeface="Times New Roman" panose="02020603050405020304" pitchFamily="18" charset="0"/>
              </a:rPr>
              <a:t>Giả sử tại ô E10 có công thức là =B7+C8+D9</a:t>
            </a:r>
          </a:p>
          <a:p>
            <a:pPr algn="just" defTabSz="342900">
              <a:spcAft>
                <a:spcPts val="0"/>
              </a:spcAft>
            </a:pPr>
            <a:r>
              <a:rPr lang="vi-VN" sz="2800" b="1" dirty="0">
                <a:solidFill>
                  <a:srgbClr val="FF0000"/>
                </a:solidFill>
                <a:latin typeface="Times New Roman" panose="02020603050405020304" pitchFamily="18" charset="0"/>
                <a:cs typeface="Times New Roman" panose="02020603050405020304" pitchFamily="18" charset="0"/>
              </a:rPr>
              <a:t>Nếu công thức này sao chép sang ô N15 thì công thức được sao chép sang là gì?</a:t>
            </a:r>
          </a:p>
        </p:txBody>
      </p:sp>
      <p:sp>
        <p:nvSpPr>
          <p:cNvPr id="6" name="TextBox 5">
            <a:extLst>
              <a:ext uri="{FF2B5EF4-FFF2-40B4-BE49-F238E27FC236}">
                <a16:creationId xmlns:a16="http://schemas.microsoft.com/office/drawing/2014/main" id="{C10B08F8-1274-5A75-3E26-760B8B1390E3}"/>
              </a:ext>
            </a:extLst>
          </p:cNvPr>
          <p:cNvSpPr txBox="1">
            <a:spLocks noChangeArrowheads="1"/>
          </p:cNvSpPr>
          <p:nvPr/>
        </p:nvSpPr>
        <p:spPr bwMode="auto">
          <a:xfrm>
            <a:off x="2661684" y="4992365"/>
            <a:ext cx="4309731" cy="996033"/>
          </a:xfrm>
          <a:prstGeom prst="rect">
            <a:avLst/>
          </a:prstGeom>
          <a:solidFill>
            <a:srgbClr val="FFFF00"/>
          </a:solidFill>
          <a:ln w="9525">
            <a:solidFill>
              <a:srgbClr val="000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spcAft>
                <a:spcPts val="0"/>
              </a:spcAft>
            </a:pPr>
            <a:r>
              <a:rPr lang="vi-VN" altLang="en-US" sz="3000" b="1">
                <a:latin typeface="Times New Roman" panose="02020603050405020304" pitchFamily="18" charset="0"/>
                <a:cs typeface="Times New Roman" panose="02020603050405020304" pitchFamily="18" charset="0"/>
                <a:sym typeface="Wingdings" panose="05000000000000000000" pitchFamily="2" charset="2"/>
              </a:rPr>
              <a:t>Công thức tại ô N15 sẽ là: </a:t>
            </a:r>
          </a:p>
          <a:p>
            <a:pPr algn="just" defTabSz="342900">
              <a:spcAft>
                <a:spcPts val="0"/>
              </a:spcAft>
            </a:pPr>
            <a:r>
              <a:rPr lang="vi-VN" altLang="en-US" sz="3000" b="1">
                <a:latin typeface="Times New Roman" panose="02020603050405020304" pitchFamily="18" charset="0"/>
                <a:cs typeface="Times New Roman" panose="02020603050405020304" pitchFamily="18" charset="0"/>
                <a:sym typeface="Wingdings" panose="05000000000000000000" pitchFamily="2" charset="2"/>
              </a:rPr>
              <a:t>= K12 + L13 + M14</a:t>
            </a:r>
          </a:p>
        </p:txBody>
      </p:sp>
    </p:spTree>
    <p:extLst>
      <p:ext uri="{BB962C8B-B14F-4D97-AF65-F5344CB8AC3E}">
        <p14:creationId xmlns:p14="http://schemas.microsoft.com/office/powerpoint/2010/main" val="12935587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3"/>
          <a:srcRect r="70376"/>
          <a:stretch/>
        </p:blipFill>
        <p:spPr>
          <a:xfrm>
            <a:off x="364285" y="228600"/>
            <a:ext cx="694157" cy="685800"/>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726111" y="240890"/>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19AA4EC-FCC6-0CAE-00A8-4508BA9594DF}"/>
              </a:ext>
            </a:extLst>
          </p:cNvPr>
          <p:cNvPicPr>
            <a:picLocks noChangeAspect="1"/>
          </p:cNvPicPr>
          <p:nvPr/>
        </p:nvPicPr>
        <p:blipFill rotWithShape="1">
          <a:blip r:embed="rId4"/>
          <a:srcRect l="35625" t="54736" r="18750" b="15539"/>
          <a:stretch/>
        </p:blipFill>
        <p:spPr>
          <a:xfrm>
            <a:off x="45097" y="926690"/>
            <a:ext cx="12146903" cy="5931310"/>
          </a:xfrm>
          <a:prstGeom prst="rect">
            <a:avLst/>
          </a:prstGeom>
        </p:spPr>
      </p:pic>
    </p:spTree>
    <p:extLst>
      <p:ext uri="{BB962C8B-B14F-4D97-AF65-F5344CB8AC3E}">
        <p14:creationId xmlns:p14="http://schemas.microsoft.com/office/powerpoint/2010/main" val="263913736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81000" y="129004"/>
            <a:ext cx="3807509"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smtClean="0">
                <a:solidFill>
                  <a:srgbClr val="FF0000"/>
                </a:solidFill>
                <a:latin typeface="Times New Roman" panose="02020603050405020304" pitchFamily="18" charset="0"/>
                <a:cs typeface="Times New Roman" panose="02020603050405020304" pitchFamily="18" charset="0"/>
              </a:rPr>
              <a:t>Hoạt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động</a:t>
            </a:r>
            <a:r>
              <a:rPr lang="en-US" sz="2800" b="1" dirty="0" smtClean="0">
                <a:solidFill>
                  <a:srgbClr val="FF0000"/>
                </a:solidFill>
                <a:latin typeface="Times New Roman" panose="02020603050405020304" pitchFamily="18" charset="0"/>
                <a:cs typeface="Times New Roman" panose="02020603050405020304" pitchFamily="18" charset="0"/>
              </a:rPr>
              <a:t> 1</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191000" y="125800"/>
            <a:ext cx="78486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spcBef>
                <a:spcPts val="0"/>
              </a:spcBef>
              <a:spcAft>
                <a:spcPts val="0"/>
              </a:spcAft>
              <a:buClrTx/>
              <a:buSzTx/>
              <a:buFontTx/>
              <a:buNone/>
              <a:tabLst/>
              <a:defRPr/>
            </a:pPr>
            <a:r>
              <a:rPr kumimoji="0" lang="de-DE"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Nhận biết kiểu dữ liệu trên bảng tính</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55826099"/>
              </p:ext>
            </p:extLst>
          </p:nvPr>
        </p:nvGraphicFramePr>
        <p:xfrm>
          <a:off x="381000" y="767798"/>
          <a:ext cx="11658600" cy="5861601"/>
        </p:xfrm>
        <a:graphic>
          <a:graphicData uri="http://schemas.openxmlformats.org/drawingml/2006/table">
            <a:tbl>
              <a:tblPr firstRow="1" bandRow="1">
                <a:tableStyleId>{F5AB1C69-6EDB-4FF4-983F-18BD219EF322}</a:tableStyleId>
              </a:tblPr>
              <a:tblGrid>
                <a:gridCol w="3810000">
                  <a:extLst>
                    <a:ext uri="{9D8B030D-6E8A-4147-A177-3AD203B41FA5}">
                      <a16:colId xmlns:a16="http://schemas.microsoft.com/office/drawing/2014/main" val="795175101"/>
                    </a:ext>
                  </a:extLst>
                </a:gridCol>
                <a:gridCol w="7848600">
                  <a:extLst>
                    <a:ext uri="{9D8B030D-6E8A-4147-A177-3AD203B41FA5}">
                      <a16:colId xmlns:a16="http://schemas.microsoft.com/office/drawing/2014/main" val="2517340449"/>
                    </a:ext>
                  </a:extLst>
                </a:gridCol>
              </a:tblGrid>
              <a:tr h="2255105">
                <a:tc>
                  <a:txBody>
                    <a:bodyPr/>
                    <a:lstStyle/>
                    <a:p>
                      <a:pPr algn="just"/>
                      <a:r>
                        <a:rPr lang="en-US" sz="2800" b="1" dirty="0">
                          <a:solidFill>
                            <a:srgbClr val="002060"/>
                          </a:solidFill>
                          <a:latin typeface="Times New Roman" panose="02020603050405020304" pitchFamily="18" charset="0"/>
                          <a:cs typeface="Times New Roman" panose="02020603050405020304" pitchFamily="18" charset="0"/>
                        </a:rPr>
                        <a:t>1. </a:t>
                      </a:r>
                      <a:r>
                        <a:rPr lang="vi-VN" sz="2800" b="1" dirty="0">
                          <a:solidFill>
                            <a:srgbClr val="002060"/>
                          </a:solidFill>
                          <a:latin typeface="Times New Roman" panose="02020603050405020304" pitchFamily="18" charset="0"/>
                          <a:cs typeface="Times New Roman" panose="02020603050405020304" pitchFamily="18" charset="0"/>
                        </a:rPr>
                        <a:t>Bảng tính điện tử nhận biết được các kiểu dữ liệu nào?</a:t>
                      </a:r>
                      <a:endParaRPr lang="en-US" sz="2800" b="1" dirty="0">
                        <a:solidFill>
                          <a:srgbClr val="002060"/>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99"/>
                    </a:solidFill>
                  </a:tcPr>
                </a:tc>
                <a:tc>
                  <a:txBody>
                    <a:bodyPr/>
                    <a:lstStyle/>
                    <a:p>
                      <a:pPr algn="just"/>
                      <a:r>
                        <a:rPr lang="en-US" sz="4000" b="0" dirty="0" smtClean="0">
                          <a:solidFill>
                            <a:srgbClr val="002060"/>
                          </a:solidFill>
                          <a:latin typeface="Times New Roman" panose="02020603050405020304" pitchFamily="18" charset="0"/>
                          <a:cs typeface="Times New Roman" panose="02020603050405020304" pitchFamily="18" charset="0"/>
                        </a:rPr>
                        <a:t>V</a:t>
                      </a:r>
                      <a:r>
                        <a:rPr lang="vi-VN" sz="4000" b="0" dirty="0" smtClean="0">
                          <a:solidFill>
                            <a:srgbClr val="002060"/>
                          </a:solidFill>
                          <a:latin typeface="Times New Roman" panose="02020603050405020304" pitchFamily="18" charset="0"/>
                          <a:cs typeface="Times New Roman" panose="02020603050405020304" pitchFamily="18" charset="0"/>
                        </a:rPr>
                        <a:t>ăn </a:t>
                      </a:r>
                      <a:r>
                        <a:rPr lang="vi-VN" sz="4000" b="0" dirty="0">
                          <a:solidFill>
                            <a:srgbClr val="002060"/>
                          </a:solidFill>
                          <a:latin typeface="Times New Roman" panose="02020603050405020304" pitchFamily="18" charset="0"/>
                          <a:cs typeface="Times New Roman" panose="02020603050405020304" pitchFamily="18" charset="0"/>
                        </a:rPr>
                        <a:t>bản, số, thời gian, công thức toán học bắt đầu bằng dấu "=".</a:t>
                      </a:r>
                      <a:endParaRPr lang="en-US" sz="4000" b="0" dirty="0">
                        <a:solidFill>
                          <a:srgbClr val="002060"/>
                        </a:solidFill>
                        <a:latin typeface="Times New Roman" panose="02020603050405020304" pitchFamily="18" charset="0"/>
                        <a:cs typeface="Times New Roman" panose="02020603050405020304" pitchFamily="18" charset="0"/>
                      </a:endParaRPr>
                    </a:p>
                  </a:txBody>
                  <a:tcPr marL="108000" marR="108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2527529309"/>
                  </a:ext>
                </a:extLst>
              </a:tr>
              <a:tr h="3606496">
                <a:tc>
                  <a:txBody>
                    <a:bodyPr/>
                    <a:lstStyle/>
                    <a:p>
                      <a:pPr algn="just"/>
                      <a:r>
                        <a:rPr lang="vi-VN" sz="2800" b="1" dirty="0">
                          <a:solidFill>
                            <a:srgbClr val="002060"/>
                          </a:solidFill>
                          <a:latin typeface="Times New Roman" panose="02020603050405020304" pitchFamily="18" charset="0"/>
                          <a:cs typeface="Times New Roman" panose="02020603050405020304" pitchFamily="18" charset="0"/>
                        </a:rPr>
                        <a:t>2. Các kiểu dữ liệu đó được thể hiện như thế nào trên bảng </a:t>
                      </a:r>
                      <a:r>
                        <a:rPr lang="vi-VN" sz="2800" b="1" dirty="0" smtClean="0">
                          <a:solidFill>
                            <a:srgbClr val="002060"/>
                          </a:solidFill>
                          <a:latin typeface="Times New Roman" panose="02020603050405020304" pitchFamily="18" charset="0"/>
                          <a:cs typeface="Times New Roman" panose="02020603050405020304" pitchFamily="18" charset="0"/>
                        </a:rPr>
                        <a:t>tính</a:t>
                      </a:r>
                      <a:r>
                        <a:rPr lang="en-US" sz="2800" b="1" dirty="0" smtClean="0">
                          <a:solidFill>
                            <a:srgbClr val="002060"/>
                          </a:solidFill>
                          <a:latin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l"/>
                      <a:r>
                        <a:rPr lang="en-US" sz="3200" b="1" dirty="0" smtClean="0">
                          <a:solidFill>
                            <a:srgbClr val="002060"/>
                          </a:solidFill>
                          <a:latin typeface="Times New Roman" panose="02020603050405020304" pitchFamily="18" charset="0"/>
                          <a:cs typeface="Times New Roman" panose="02020603050405020304" pitchFamily="18" charset="0"/>
                        </a:rPr>
                        <a:t>-</a:t>
                      </a:r>
                      <a:r>
                        <a:rPr lang="vi-VN" sz="3200" b="1" dirty="0">
                          <a:solidFill>
                            <a:srgbClr val="002060"/>
                          </a:solidFill>
                          <a:latin typeface="Times New Roman" panose="02020603050405020304" pitchFamily="18" charset="0"/>
                          <a:cs typeface="Times New Roman" panose="02020603050405020304" pitchFamily="18" charset="0"/>
                        </a:rPr>
                        <a:t>Văn bản: </a:t>
                      </a:r>
                      <a:r>
                        <a:rPr lang="vi-VN" sz="3200" b="0" dirty="0">
                          <a:solidFill>
                            <a:srgbClr val="002060"/>
                          </a:solidFill>
                          <a:latin typeface="Times New Roman" panose="02020603050405020304" pitchFamily="18" charset="0"/>
                          <a:cs typeface="Times New Roman" panose="02020603050405020304" pitchFamily="18" charset="0"/>
                        </a:rPr>
                        <a:t>thể hiện bằng chữ cái.</a:t>
                      </a:r>
                    </a:p>
                    <a:p>
                      <a:pPr algn="l"/>
                      <a:r>
                        <a:rPr lang="en-US" sz="3200" b="1" dirty="0">
                          <a:solidFill>
                            <a:srgbClr val="002060"/>
                          </a:solidFill>
                          <a:latin typeface="Times New Roman" panose="02020603050405020304" pitchFamily="18" charset="0"/>
                          <a:cs typeface="Times New Roman" panose="02020603050405020304" pitchFamily="18" charset="0"/>
                        </a:rPr>
                        <a:t>-</a:t>
                      </a:r>
                      <a:r>
                        <a:rPr lang="vi-VN" sz="3200" b="1" dirty="0">
                          <a:solidFill>
                            <a:srgbClr val="002060"/>
                          </a:solidFill>
                          <a:latin typeface="Times New Roman" panose="02020603050405020304" pitchFamily="18" charset="0"/>
                          <a:cs typeface="Times New Roman" panose="02020603050405020304" pitchFamily="18" charset="0"/>
                        </a:rPr>
                        <a:t>Số, ngày tháng: </a:t>
                      </a:r>
                      <a:r>
                        <a:rPr lang="vi-VN" sz="3200" b="0" dirty="0">
                          <a:solidFill>
                            <a:srgbClr val="002060"/>
                          </a:solidFill>
                          <a:latin typeface="Times New Roman" panose="02020603050405020304" pitchFamily="18" charset="0"/>
                          <a:cs typeface="Times New Roman" panose="02020603050405020304" pitchFamily="18" charset="0"/>
                        </a:rPr>
                        <a:t>thể hiện bằng chữ số.</a:t>
                      </a:r>
                    </a:p>
                    <a:p>
                      <a:pPr algn="l"/>
                      <a:r>
                        <a:rPr lang="en-US" sz="3200" b="1" dirty="0">
                          <a:solidFill>
                            <a:srgbClr val="002060"/>
                          </a:solidFill>
                          <a:latin typeface="Times New Roman" panose="02020603050405020304" pitchFamily="18" charset="0"/>
                          <a:cs typeface="Times New Roman" panose="02020603050405020304" pitchFamily="18" charset="0"/>
                        </a:rPr>
                        <a:t>-</a:t>
                      </a:r>
                      <a:r>
                        <a:rPr lang="vi-VN" sz="3200" b="1" dirty="0">
                          <a:solidFill>
                            <a:srgbClr val="002060"/>
                          </a:solidFill>
                          <a:latin typeface="Times New Roman" panose="02020603050405020304" pitchFamily="18" charset="0"/>
                          <a:cs typeface="Times New Roman" panose="02020603050405020304" pitchFamily="18" charset="0"/>
                        </a:rPr>
                        <a:t>Công thức toán học: </a:t>
                      </a:r>
                      <a:r>
                        <a:rPr lang="vi-VN" sz="3200" b="0" dirty="0">
                          <a:solidFill>
                            <a:srgbClr val="002060"/>
                          </a:solidFill>
                          <a:latin typeface="Times New Roman" panose="02020603050405020304" pitchFamily="18" charset="0"/>
                          <a:cs typeface="Times New Roman" panose="02020603050405020304" pitchFamily="18" charset="0"/>
                        </a:rPr>
                        <a:t>thể hiện bằng dấu </a:t>
                      </a:r>
                      <a:r>
                        <a:rPr lang="vi-VN" sz="3600" b="1" dirty="0">
                          <a:solidFill>
                            <a:srgbClr val="FF0000"/>
                          </a:solidFill>
                          <a:latin typeface="Times New Roman" panose="02020603050405020304" pitchFamily="18" charset="0"/>
                          <a:cs typeface="Times New Roman" panose="02020603050405020304" pitchFamily="18" charset="0"/>
                        </a:rPr>
                        <a:t>"="</a:t>
                      </a:r>
                      <a:r>
                        <a:rPr lang="vi-VN" sz="3200" b="0" dirty="0">
                          <a:solidFill>
                            <a:srgbClr val="002060"/>
                          </a:solidFill>
                          <a:latin typeface="Times New Roman" panose="02020603050405020304" pitchFamily="18" charset="0"/>
                          <a:cs typeface="Times New Roman" panose="02020603050405020304" pitchFamily="18" charset="0"/>
                        </a:rPr>
                        <a:t> ở đầu và đằng sau là các phép toán (cộng, trừ, nhân, chia,...)</a:t>
                      </a:r>
                    </a:p>
                  </a:txBody>
                  <a:tcPr marL="108000" marR="108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2356764463"/>
                  </a:ext>
                </a:extLst>
              </a:tr>
            </a:tbl>
          </a:graphicData>
        </a:graphic>
      </p:graphicFrame>
      <p:sp>
        <p:nvSpPr>
          <p:cNvPr id="5" name="Rectangle 4">
            <a:extLst>
              <a:ext uri="{FF2B5EF4-FFF2-40B4-BE49-F238E27FC236}">
                <a16:creationId xmlns:a16="http://schemas.microsoft.com/office/drawing/2014/main" id="{7B7D6AE4-CD1A-AA5C-CA80-9B165D736878}"/>
              </a:ext>
            </a:extLst>
          </p:cNvPr>
          <p:cNvSpPr/>
          <p:nvPr/>
        </p:nvSpPr>
        <p:spPr>
          <a:xfrm>
            <a:off x="4267200" y="1219200"/>
            <a:ext cx="7696200" cy="1524000"/>
          </a:xfrm>
          <a:prstGeom prst="rect">
            <a:avLst/>
          </a:prstGeom>
          <a:solidFill>
            <a:srgbClr val="CC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2060"/>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3798F5E3-EB32-946B-FC23-588F053DB349}"/>
              </a:ext>
            </a:extLst>
          </p:cNvPr>
          <p:cNvSpPr/>
          <p:nvPr/>
        </p:nvSpPr>
        <p:spPr>
          <a:xfrm>
            <a:off x="4267200" y="3429000"/>
            <a:ext cx="7620000" cy="2667000"/>
          </a:xfrm>
          <a:prstGeom prst="rect">
            <a:avLst/>
          </a:prstGeom>
          <a:solidFill>
            <a:srgbClr val="CC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6126463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152400" y="571993"/>
            <a:ext cx="11398048" cy="105758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defTabSz="342900"/>
            <a:r>
              <a:rPr lang="vi-VN" sz="3200" b="1" dirty="0" smtClean="0">
                <a:solidFill>
                  <a:srgbClr val="002060"/>
                </a:solidFill>
                <a:latin typeface="Times New Roman" panose="02020603050405020304" pitchFamily="18" charset="0"/>
                <a:cs typeface="Times New Roman" panose="02020603050405020304" pitchFamily="18" charset="0"/>
              </a:rPr>
              <a:t>Các </a:t>
            </a:r>
            <a:r>
              <a:rPr lang="vi-VN" sz="3200" b="1" dirty="0">
                <a:solidFill>
                  <a:srgbClr val="002060"/>
                </a:solidFill>
                <a:latin typeface="Times New Roman" panose="02020603050405020304" pitchFamily="18" charset="0"/>
                <a:cs typeface="Times New Roman" panose="02020603050405020304" pitchFamily="18" charset="0"/>
              </a:rPr>
              <a:t>kiểu dữ liệu cơ bản phần mềm nhận dạng được là văn bản, số, ngày tháng,... </a:t>
            </a:r>
          </a:p>
        </p:txBody>
      </p:sp>
      <p:sp>
        <p:nvSpPr>
          <p:cNvPr id="4" name="TextBox 3">
            <a:extLst>
              <a:ext uri="{FF2B5EF4-FFF2-40B4-BE49-F238E27FC236}">
                <a16:creationId xmlns:a16="http://schemas.microsoft.com/office/drawing/2014/main" id="{F7F2C05D-990C-BDB9-FE14-5E095B4C93C0}"/>
              </a:ext>
            </a:extLst>
          </p:cNvPr>
          <p:cNvSpPr txBox="1">
            <a:spLocks noChangeArrowheads="1"/>
          </p:cNvSpPr>
          <p:nvPr/>
        </p:nvSpPr>
        <p:spPr bwMode="auto">
          <a:xfrm>
            <a:off x="384535" y="79550"/>
            <a:ext cx="5711465"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1.Kiểu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liệu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trên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bảng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9493" y="1629581"/>
            <a:ext cx="12629707" cy="5228419"/>
          </a:xfrm>
          <a:prstGeom prst="rect">
            <a:avLst/>
          </a:prstGeom>
        </p:spPr>
      </p:pic>
    </p:spTree>
    <p:extLst>
      <p:ext uri="{BB962C8B-B14F-4D97-AF65-F5344CB8AC3E}">
        <p14:creationId xmlns:p14="http://schemas.microsoft.com/office/powerpoint/2010/main" val="394315772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609600" y="685800"/>
            <a:ext cx="11398048" cy="204247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Các</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bước</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n</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hập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công </a:t>
            </a:r>
            <a:r>
              <a:rPr kumimoji="0" lang="vi-VN"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thức</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vào</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ô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tính</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3429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B1: G</a:t>
            </a:r>
            <a:r>
              <a:rPr kumimoji="0" lang="vi-VN"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õ </a:t>
            </a: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dấu “=” </a:t>
            </a:r>
            <a:endPar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R="0" lvl="0" algn="just" defTabSz="342900" rtl="0" eaLnBrk="0" fontAlgn="base" latinLnBrk="0" hangingPunct="0">
              <a:lnSpc>
                <a:spcPct val="100000"/>
              </a:lnSpc>
              <a:spcBef>
                <a:spcPct val="0"/>
              </a:spcBef>
              <a:spcAft>
                <a:spcPct val="0"/>
              </a:spcAft>
              <a:buClrTx/>
              <a:buSzTx/>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B2:G</a:t>
            </a:r>
            <a:r>
              <a:rPr kumimoji="0" lang="vi-VN"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õ </a:t>
            </a: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biểu thức. </a:t>
            </a:r>
            <a:endPar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R="0" lvl="0" algn="just" defTabSz="342900" rtl="0" eaLnBrk="0" fontAlgn="base" latinLnBrk="0" hangingPunct="0">
              <a:lnSpc>
                <a:spcPct val="100000"/>
              </a:lnSpc>
              <a:spcBef>
                <a:spcPct val="0"/>
              </a:spcBef>
              <a:spcAft>
                <a:spcPct val="0"/>
              </a:spcAft>
              <a:buClrTx/>
              <a:buSzTx/>
              <a:tabLst/>
              <a:defRPr/>
            </a:pPr>
            <a:r>
              <a:rPr lang="en-US" sz="3200" b="1" dirty="0" smtClean="0">
                <a:solidFill>
                  <a:srgbClr val="00B050"/>
                </a:solidFill>
                <a:latin typeface="Times New Roman" panose="02020603050405020304" pitchFamily="18" charset="0"/>
                <a:cs typeface="Times New Roman" panose="02020603050405020304" pitchFamily="18" charset="0"/>
              </a:rPr>
              <a:t>*</a:t>
            </a:r>
            <a:r>
              <a:rPr lang="en-US" sz="3200" b="1" dirty="0" err="1" smtClean="0">
                <a:solidFill>
                  <a:srgbClr val="00B050"/>
                </a:solidFill>
                <a:latin typeface="Times New Roman" panose="02020603050405020304" pitchFamily="18" charset="0"/>
                <a:cs typeface="Times New Roman" panose="02020603050405020304" pitchFamily="18" charset="0"/>
              </a:rPr>
              <a:t>Lưu</a:t>
            </a:r>
            <a:r>
              <a:rPr lang="en-US" sz="3200" b="1" dirty="0" smtClean="0">
                <a:solidFill>
                  <a:srgbClr val="00B050"/>
                </a:solidFill>
                <a:latin typeface="Times New Roman" panose="02020603050405020304" pitchFamily="18" charset="0"/>
                <a:cs typeface="Times New Roman" panose="02020603050405020304" pitchFamily="18" charset="0"/>
              </a:rPr>
              <a:t> ý: </a:t>
            </a:r>
            <a:r>
              <a:rPr lang="en-US" sz="3200" b="1" dirty="0" err="1" smtClean="0">
                <a:solidFill>
                  <a:srgbClr val="00B050"/>
                </a:solidFill>
                <a:latin typeface="Times New Roman" panose="02020603050405020304" pitchFamily="18" charset="0"/>
                <a:cs typeface="Times New Roman" panose="02020603050405020304" pitchFamily="18" charset="0"/>
              </a:rPr>
              <a:t>Gõ</a:t>
            </a:r>
            <a:r>
              <a:rPr lang="en-US" sz="3200" b="1" dirty="0" smtClean="0">
                <a:solidFill>
                  <a:srgbClr val="00B050"/>
                </a:solidFill>
                <a:latin typeface="Times New Roman" panose="02020603050405020304" pitchFamily="18" charset="0"/>
                <a:cs typeface="Times New Roman" panose="02020603050405020304" pitchFamily="18" charset="0"/>
              </a:rPr>
              <a:t> </a:t>
            </a:r>
            <a:r>
              <a:rPr lang="en-US" sz="3200" b="1" dirty="0" err="1" smtClean="0">
                <a:solidFill>
                  <a:srgbClr val="00B050"/>
                </a:solidFill>
                <a:latin typeface="Times New Roman" panose="02020603050405020304" pitchFamily="18" charset="0"/>
                <a:cs typeface="Times New Roman" panose="02020603050405020304" pitchFamily="18" charset="0"/>
              </a:rPr>
              <a:t>đúng</a:t>
            </a:r>
            <a:r>
              <a:rPr lang="en-US" sz="3200" b="1" dirty="0" smtClean="0">
                <a:solidFill>
                  <a:srgbClr val="00B050"/>
                </a:solidFill>
                <a:latin typeface="Times New Roman" panose="02020603050405020304" pitchFamily="18" charset="0"/>
                <a:cs typeface="Times New Roman" panose="02020603050405020304" pitchFamily="18" charset="0"/>
              </a:rPr>
              <a:t> </a:t>
            </a:r>
            <a:r>
              <a:rPr lang="en-US" sz="3200" b="1" dirty="0" err="1" smtClean="0">
                <a:solidFill>
                  <a:srgbClr val="00B050"/>
                </a:solidFill>
                <a:latin typeface="Times New Roman" panose="02020603050405020304" pitchFamily="18" charset="0"/>
                <a:cs typeface="Times New Roman" panose="02020603050405020304" pitchFamily="18" charset="0"/>
              </a:rPr>
              <a:t>kí</a:t>
            </a:r>
            <a:r>
              <a:rPr lang="en-US" sz="3200" b="1" dirty="0" smtClean="0">
                <a:solidFill>
                  <a:srgbClr val="00B050"/>
                </a:solidFill>
                <a:latin typeface="Times New Roman" panose="02020603050405020304" pitchFamily="18" charset="0"/>
                <a:cs typeface="Times New Roman" panose="02020603050405020304" pitchFamily="18" charset="0"/>
              </a:rPr>
              <a:t> </a:t>
            </a:r>
            <a:r>
              <a:rPr lang="en-US" sz="3200" b="1" dirty="0" err="1" smtClean="0">
                <a:solidFill>
                  <a:srgbClr val="00B050"/>
                </a:solidFill>
                <a:latin typeface="Times New Roman" panose="02020603050405020304" pitchFamily="18" charset="0"/>
                <a:cs typeface="Times New Roman" panose="02020603050405020304" pitchFamily="18" charset="0"/>
              </a:rPr>
              <a:t>hiệu</a:t>
            </a:r>
            <a:r>
              <a:rPr lang="en-US" sz="3200" b="1" dirty="0" smtClean="0">
                <a:solidFill>
                  <a:srgbClr val="00B050"/>
                </a:solidFill>
                <a:latin typeface="Times New Roman" panose="02020603050405020304" pitchFamily="18" charset="0"/>
                <a:cs typeface="Times New Roman" panose="02020603050405020304" pitchFamily="18" charset="0"/>
              </a:rPr>
              <a:t> </a:t>
            </a:r>
            <a:r>
              <a:rPr lang="en-US" sz="3200" b="1" dirty="0" err="1" smtClean="0">
                <a:solidFill>
                  <a:srgbClr val="00B050"/>
                </a:solidFill>
                <a:latin typeface="Times New Roman" panose="02020603050405020304" pitchFamily="18" charset="0"/>
                <a:cs typeface="Times New Roman" panose="02020603050405020304" pitchFamily="18" charset="0"/>
              </a:rPr>
              <a:t>quy</a:t>
            </a:r>
            <a:r>
              <a:rPr lang="en-US" sz="3200" b="1" dirty="0" smtClean="0">
                <a:solidFill>
                  <a:srgbClr val="00B050"/>
                </a:solidFill>
                <a:latin typeface="Times New Roman" panose="02020603050405020304" pitchFamily="18" charset="0"/>
                <a:cs typeface="Times New Roman" panose="02020603050405020304" pitchFamily="18" charset="0"/>
              </a:rPr>
              <a:t> </a:t>
            </a:r>
            <a:r>
              <a:rPr lang="en-US" sz="3200" b="1" dirty="0" err="1" smtClean="0">
                <a:solidFill>
                  <a:srgbClr val="00B050"/>
                </a:solidFill>
                <a:latin typeface="Times New Roman" panose="02020603050405020304" pitchFamily="18" charset="0"/>
                <a:cs typeface="Times New Roman" panose="02020603050405020304" pitchFamily="18" charset="0"/>
              </a:rPr>
              <a:t>định</a:t>
            </a:r>
            <a:r>
              <a:rPr lang="en-US" sz="3200" b="1" dirty="0" smtClean="0">
                <a:solidFill>
                  <a:srgbClr val="00B050"/>
                </a:solidFill>
                <a:latin typeface="Times New Roman" panose="02020603050405020304" pitchFamily="18" charset="0"/>
                <a:cs typeface="Times New Roman" panose="02020603050405020304" pitchFamily="18" charset="0"/>
              </a:rPr>
              <a:t> </a:t>
            </a:r>
            <a:r>
              <a:rPr lang="en-US" sz="3200" b="1" dirty="0" err="1" smtClean="0">
                <a:solidFill>
                  <a:srgbClr val="00B050"/>
                </a:solidFill>
                <a:latin typeface="Times New Roman" panose="02020603050405020304" pitchFamily="18" charset="0"/>
                <a:cs typeface="Times New Roman" panose="02020603050405020304" pitchFamily="18" charset="0"/>
              </a:rPr>
              <a:t>của</a:t>
            </a:r>
            <a:r>
              <a:rPr lang="en-US" sz="3200" b="1" dirty="0" smtClean="0">
                <a:solidFill>
                  <a:srgbClr val="00B050"/>
                </a:solidFill>
                <a:latin typeface="Times New Roman" panose="02020603050405020304" pitchFamily="18" charset="0"/>
                <a:cs typeface="Times New Roman" panose="02020603050405020304" pitchFamily="18" charset="0"/>
              </a:rPr>
              <a:t> Excel. </a:t>
            </a:r>
            <a:endParaRPr kumimoji="0" lang="vi-VN"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7F2C05D-990C-BDB9-FE14-5E095B4C93C0}"/>
              </a:ext>
            </a:extLst>
          </p:cNvPr>
          <p:cNvSpPr txBox="1">
            <a:spLocks noChangeArrowheads="1"/>
          </p:cNvSpPr>
          <p:nvPr/>
        </p:nvSpPr>
        <p:spPr bwMode="auto">
          <a:xfrm>
            <a:off x="384535" y="79550"/>
            <a:ext cx="5711465"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1.Kiểu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liệu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trên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tính</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6716800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2CB6107-4887-BCEA-EED3-6E71C8FCF3F0}"/>
              </a:ext>
            </a:extLst>
          </p:cNvPr>
          <p:cNvGraphicFramePr>
            <a:graphicFrameLocks noGrp="1"/>
          </p:cNvGraphicFramePr>
          <p:nvPr>
            <p:extLst>
              <p:ext uri="{D42A27DB-BD31-4B8C-83A1-F6EECF244321}">
                <p14:modId xmlns:p14="http://schemas.microsoft.com/office/powerpoint/2010/main" val="3300695702"/>
              </p:ext>
            </p:extLst>
          </p:nvPr>
        </p:nvGraphicFramePr>
        <p:xfrm>
          <a:off x="228600" y="1150598"/>
          <a:ext cx="11734800" cy="5029200"/>
        </p:xfrm>
        <a:graphic>
          <a:graphicData uri="http://schemas.openxmlformats.org/drawingml/2006/table">
            <a:tbl>
              <a:tblPr firstRow="1" bandRow="1">
                <a:tableStyleId>{F5AB1C69-6EDB-4FF4-983F-18BD219EF322}</a:tableStyleId>
              </a:tblPr>
              <a:tblGrid>
                <a:gridCol w="2933700">
                  <a:extLst>
                    <a:ext uri="{9D8B030D-6E8A-4147-A177-3AD203B41FA5}">
                      <a16:colId xmlns:a16="http://schemas.microsoft.com/office/drawing/2014/main" val="1749864482"/>
                    </a:ext>
                  </a:extLst>
                </a:gridCol>
                <a:gridCol w="2654300">
                  <a:extLst>
                    <a:ext uri="{9D8B030D-6E8A-4147-A177-3AD203B41FA5}">
                      <a16:colId xmlns:a16="http://schemas.microsoft.com/office/drawing/2014/main" val="885687032"/>
                    </a:ext>
                  </a:extLst>
                </a:gridCol>
                <a:gridCol w="3213100">
                  <a:extLst>
                    <a:ext uri="{9D8B030D-6E8A-4147-A177-3AD203B41FA5}">
                      <a16:colId xmlns:a16="http://schemas.microsoft.com/office/drawing/2014/main" val="4248723028"/>
                    </a:ext>
                  </a:extLst>
                </a:gridCol>
                <a:gridCol w="2933700">
                  <a:extLst>
                    <a:ext uri="{9D8B030D-6E8A-4147-A177-3AD203B41FA5}">
                      <a16:colId xmlns:a16="http://schemas.microsoft.com/office/drawing/2014/main" val="4210326672"/>
                    </a:ext>
                  </a:extLst>
                </a:gridCol>
              </a:tblGrid>
              <a:tr h="370840">
                <a:tc gridSpan="4">
                  <a:txBody>
                    <a:bodyPr/>
                    <a:lstStyle/>
                    <a:p>
                      <a:pPr algn="ctr"/>
                      <a:r>
                        <a:rPr lang="en-US" sz="3600" dirty="0" err="1">
                          <a:solidFill>
                            <a:srgbClr val="FF00FF"/>
                          </a:solidFill>
                          <a:latin typeface="Times New Roman" panose="02020603050405020304" pitchFamily="18" charset="0"/>
                          <a:cs typeface="Times New Roman" panose="02020603050405020304" pitchFamily="18" charset="0"/>
                        </a:rPr>
                        <a:t>Một</a:t>
                      </a:r>
                      <a:r>
                        <a:rPr lang="en-US" sz="3600" dirty="0">
                          <a:solidFill>
                            <a:srgbClr val="FF00FF"/>
                          </a:solidFill>
                          <a:latin typeface="Times New Roman" panose="02020603050405020304" pitchFamily="18" charset="0"/>
                          <a:cs typeface="Times New Roman" panose="02020603050405020304" pitchFamily="18" charset="0"/>
                        </a:rPr>
                        <a:t> </a:t>
                      </a:r>
                      <a:r>
                        <a:rPr lang="en-US" sz="3600" dirty="0" err="1">
                          <a:solidFill>
                            <a:srgbClr val="FF00FF"/>
                          </a:solidFill>
                          <a:latin typeface="Times New Roman" panose="02020603050405020304" pitchFamily="18" charset="0"/>
                          <a:cs typeface="Times New Roman" panose="02020603050405020304" pitchFamily="18" charset="0"/>
                        </a:rPr>
                        <a:t>số</a:t>
                      </a:r>
                      <a:r>
                        <a:rPr lang="en-US" sz="3600" dirty="0">
                          <a:solidFill>
                            <a:srgbClr val="FF00FF"/>
                          </a:solidFill>
                          <a:latin typeface="Times New Roman" panose="02020603050405020304" pitchFamily="18" charset="0"/>
                          <a:cs typeface="Times New Roman" panose="02020603050405020304" pitchFamily="18" charset="0"/>
                        </a:rPr>
                        <a:t> </a:t>
                      </a:r>
                      <a:r>
                        <a:rPr lang="en-US" sz="3600" dirty="0" err="1">
                          <a:solidFill>
                            <a:srgbClr val="FF00FF"/>
                          </a:solidFill>
                          <a:latin typeface="Times New Roman" panose="02020603050405020304" pitchFamily="18" charset="0"/>
                          <a:cs typeface="Times New Roman" panose="02020603050405020304" pitchFamily="18" charset="0"/>
                        </a:rPr>
                        <a:t>kí</a:t>
                      </a:r>
                      <a:r>
                        <a:rPr lang="en-US" sz="3600" dirty="0">
                          <a:solidFill>
                            <a:srgbClr val="FF00FF"/>
                          </a:solidFill>
                          <a:latin typeface="Times New Roman" panose="02020603050405020304" pitchFamily="18" charset="0"/>
                          <a:cs typeface="Times New Roman" panose="02020603050405020304" pitchFamily="18" charset="0"/>
                        </a:rPr>
                        <a:t> </a:t>
                      </a:r>
                      <a:r>
                        <a:rPr lang="en-US" sz="3600" dirty="0" err="1">
                          <a:solidFill>
                            <a:srgbClr val="FF00FF"/>
                          </a:solidFill>
                          <a:latin typeface="Times New Roman" panose="02020603050405020304" pitchFamily="18" charset="0"/>
                          <a:cs typeface="Times New Roman" panose="02020603050405020304" pitchFamily="18" charset="0"/>
                        </a:rPr>
                        <a:t>hiệu</a:t>
                      </a:r>
                      <a:r>
                        <a:rPr lang="en-US" sz="3600" dirty="0">
                          <a:solidFill>
                            <a:srgbClr val="FF00FF"/>
                          </a:solidFill>
                          <a:latin typeface="Times New Roman" panose="02020603050405020304" pitchFamily="18" charset="0"/>
                          <a:cs typeface="Times New Roman" panose="02020603050405020304" pitchFamily="18" charset="0"/>
                        </a:rPr>
                        <a:t> </a:t>
                      </a:r>
                      <a:r>
                        <a:rPr lang="en-US" sz="3600" dirty="0" err="1">
                          <a:solidFill>
                            <a:srgbClr val="FF00FF"/>
                          </a:solidFill>
                          <a:latin typeface="Times New Roman" panose="02020603050405020304" pitchFamily="18" charset="0"/>
                          <a:cs typeface="Times New Roman" panose="02020603050405020304" pitchFamily="18" charset="0"/>
                        </a:rPr>
                        <a:t>phép</a:t>
                      </a:r>
                      <a:r>
                        <a:rPr lang="en-US" sz="3600" dirty="0">
                          <a:solidFill>
                            <a:srgbClr val="FF00FF"/>
                          </a:solidFill>
                          <a:latin typeface="Times New Roman" panose="02020603050405020304" pitchFamily="18" charset="0"/>
                          <a:cs typeface="Times New Roman" panose="02020603050405020304" pitchFamily="18" charset="0"/>
                        </a:rPr>
                        <a:t> </a:t>
                      </a:r>
                      <a:r>
                        <a:rPr lang="en-US" sz="3600" dirty="0" err="1">
                          <a:solidFill>
                            <a:srgbClr val="FF00FF"/>
                          </a:solidFill>
                          <a:latin typeface="Times New Roman" panose="02020603050405020304" pitchFamily="18" charset="0"/>
                          <a:cs typeface="Times New Roman" panose="02020603050405020304" pitchFamily="18" charset="0"/>
                        </a:rPr>
                        <a:t>toán</a:t>
                      </a:r>
                      <a:r>
                        <a:rPr lang="en-US" sz="3600" dirty="0">
                          <a:solidFill>
                            <a:srgbClr val="FF00FF"/>
                          </a:solidFill>
                          <a:latin typeface="Times New Roman" panose="02020603050405020304" pitchFamily="18" charset="0"/>
                          <a:cs typeface="Times New Roman" panose="02020603050405020304" pitchFamily="18" charset="0"/>
                        </a:rPr>
                        <a:t> </a:t>
                      </a:r>
                      <a:r>
                        <a:rPr lang="en-US" sz="3600" dirty="0" err="1">
                          <a:solidFill>
                            <a:srgbClr val="FF00FF"/>
                          </a:solidFill>
                          <a:latin typeface="Times New Roman" panose="02020603050405020304" pitchFamily="18" charset="0"/>
                          <a:cs typeface="Times New Roman" panose="02020603050405020304" pitchFamily="18" charset="0"/>
                        </a:rPr>
                        <a:t>dùng</a:t>
                      </a:r>
                      <a:r>
                        <a:rPr lang="en-US" sz="3600" dirty="0">
                          <a:solidFill>
                            <a:srgbClr val="FF00FF"/>
                          </a:solidFill>
                          <a:latin typeface="Times New Roman" panose="02020603050405020304" pitchFamily="18" charset="0"/>
                          <a:cs typeface="Times New Roman" panose="02020603050405020304" pitchFamily="18" charset="0"/>
                        </a:rPr>
                        <a:t> </a:t>
                      </a:r>
                      <a:r>
                        <a:rPr lang="en-US" sz="3600" dirty="0" err="1">
                          <a:solidFill>
                            <a:srgbClr val="FF00FF"/>
                          </a:solidFill>
                          <a:latin typeface="Times New Roman" panose="02020603050405020304" pitchFamily="18" charset="0"/>
                          <a:cs typeface="Times New Roman" panose="02020603050405020304" pitchFamily="18" charset="0"/>
                        </a:rPr>
                        <a:t>trong</a:t>
                      </a:r>
                      <a:r>
                        <a:rPr lang="en-US" sz="3600" dirty="0">
                          <a:solidFill>
                            <a:srgbClr val="FF00FF"/>
                          </a:solidFill>
                          <a:latin typeface="Times New Roman" panose="02020603050405020304" pitchFamily="18" charset="0"/>
                          <a:cs typeface="Times New Roman" panose="02020603050405020304" pitchFamily="18" charset="0"/>
                        </a:rPr>
                        <a:t> PM </a:t>
                      </a:r>
                      <a:r>
                        <a:rPr lang="en-US" sz="3600" dirty="0" err="1">
                          <a:solidFill>
                            <a:srgbClr val="FF00FF"/>
                          </a:solidFill>
                          <a:latin typeface="Times New Roman" panose="02020603050405020304" pitchFamily="18" charset="0"/>
                          <a:cs typeface="Times New Roman" panose="02020603050405020304" pitchFamily="18" charset="0"/>
                        </a:rPr>
                        <a:t>bảng</a:t>
                      </a:r>
                      <a:r>
                        <a:rPr lang="en-US" sz="3600" dirty="0">
                          <a:solidFill>
                            <a:srgbClr val="FF00FF"/>
                          </a:solidFill>
                          <a:latin typeface="Times New Roman" panose="02020603050405020304" pitchFamily="18" charset="0"/>
                          <a:cs typeface="Times New Roman" panose="02020603050405020304" pitchFamily="18" charset="0"/>
                        </a:rPr>
                        <a:t> </a:t>
                      </a:r>
                      <a:r>
                        <a:rPr lang="en-US" sz="3600" dirty="0" err="1">
                          <a:solidFill>
                            <a:srgbClr val="FF00FF"/>
                          </a:solidFill>
                          <a:latin typeface="Times New Roman" panose="02020603050405020304" pitchFamily="18" charset="0"/>
                          <a:cs typeface="Times New Roman" panose="02020603050405020304" pitchFamily="18" charset="0"/>
                        </a:rPr>
                        <a:t>tính</a:t>
                      </a:r>
                      <a:r>
                        <a:rPr lang="en-US" sz="3600" dirty="0">
                          <a:solidFill>
                            <a:srgbClr val="FF00FF"/>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1770252"/>
                  </a:ext>
                </a:extLst>
              </a:tr>
              <a:tr h="370840">
                <a:tc>
                  <a:txBody>
                    <a:bodyPr/>
                    <a:lstStyle/>
                    <a:p>
                      <a:pPr algn="ctr"/>
                      <a:r>
                        <a:rPr lang="en-US" sz="3600" b="1" dirty="0" err="1">
                          <a:solidFill>
                            <a:srgbClr val="FFFF00"/>
                          </a:solidFill>
                          <a:latin typeface="Times New Roman" panose="02020603050405020304" pitchFamily="18" charset="0"/>
                          <a:cs typeface="Times New Roman" panose="02020603050405020304" pitchFamily="18" charset="0"/>
                        </a:rPr>
                        <a:t>Phép</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toán</a:t>
                      </a:r>
                      <a:endParaRPr lang="en-US" sz="3600" b="1" dirty="0">
                        <a:solidFill>
                          <a:srgbClr val="FFFF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Kí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toán</a:t>
                      </a:r>
                      <a:endParaRPr lang="en-US" sz="36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3600" b="1" dirty="0" err="1">
                          <a:solidFill>
                            <a:srgbClr val="002060"/>
                          </a:solidFill>
                          <a:latin typeface="Times New Roman" panose="02020603050405020304" pitchFamily="18" charset="0"/>
                          <a:cs typeface="Times New Roman" panose="02020603050405020304" pitchFamily="18" charset="0"/>
                        </a:rPr>
                        <a:t>Kí</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hiệu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trong</a:t>
                      </a:r>
                      <a:r>
                        <a:rPr lang="en-US" sz="3600" b="1" dirty="0">
                          <a:solidFill>
                            <a:srgbClr val="002060"/>
                          </a:solidFill>
                          <a:latin typeface="Times New Roman" panose="02020603050405020304" pitchFamily="18" charset="0"/>
                          <a:cs typeface="Times New Roman" panose="02020603050405020304" pitchFamily="18" charset="0"/>
                        </a:rPr>
                        <a:t> PM </a:t>
                      </a:r>
                      <a:r>
                        <a:rPr lang="en-US" sz="3600" b="1" dirty="0" err="1">
                          <a:solidFill>
                            <a:srgbClr val="002060"/>
                          </a:solidFill>
                          <a:latin typeface="Times New Roman" panose="02020603050405020304" pitchFamily="18" charset="0"/>
                          <a:cs typeface="Times New Roman" panose="02020603050405020304" pitchFamily="18" charset="0"/>
                        </a:rPr>
                        <a:t>bảng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tính</a:t>
                      </a:r>
                      <a:endParaRPr lang="en-US" sz="3600" b="1"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a:r>
                        <a:rPr lang="en-US" sz="3600" b="1" dirty="0">
                          <a:solidFill>
                            <a:srgbClr val="7030A0"/>
                          </a:solidFill>
                          <a:latin typeface="Times New Roman" panose="02020603050405020304" pitchFamily="18" charset="0"/>
                          <a:cs typeface="Times New Roman" panose="02020603050405020304" pitchFamily="18" charset="0"/>
                        </a:rPr>
                        <a:t>VD </a:t>
                      </a:r>
                      <a:r>
                        <a:rPr lang="en-US" sz="3600" b="1" dirty="0" err="1">
                          <a:solidFill>
                            <a:srgbClr val="7030A0"/>
                          </a:solidFill>
                          <a:latin typeface="Times New Roman" panose="02020603050405020304" pitchFamily="18" charset="0"/>
                          <a:cs typeface="Times New Roman" panose="02020603050405020304" pitchFamily="18" charset="0"/>
                        </a:rPr>
                        <a:t>trong</a:t>
                      </a:r>
                      <a:r>
                        <a:rPr lang="en-US" sz="3600" b="1" dirty="0">
                          <a:solidFill>
                            <a:srgbClr val="7030A0"/>
                          </a:solidFill>
                          <a:latin typeface="Times New Roman" panose="02020603050405020304" pitchFamily="18" charset="0"/>
                          <a:cs typeface="Times New Roman" panose="02020603050405020304" pitchFamily="18" charset="0"/>
                        </a:rPr>
                        <a:t> PM </a:t>
                      </a:r>
                      <a:r>
                        <a:rPr lang="en-US" sz="3600" b="1" dirty="0" err="1">
                          <a:solidFill>
                            <a:srgbClr val="7030A0"/>
                          </a:solidFill>
                          <a:latin typeface="Times New Roman" panose="02020603050405020304" pitchFamily="18" charset="0"/>
                          <a:cs typeface="Times New Roman" panose="02020603050405020304" pitchFamily="18" charset="0"/>
                        </a:rPr>
                        <a:t>bảng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tính</a:t>
                      </a:r>
                      <a:endParaRPr lang="en-US" sz="3600" b="1" dirty="0">
                        <a:solidFill>
                          <a:srgbClr val="7030A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5275049"/>
                  </a:ext>
                </a:extLst>
              </a:tr>
              <a:tr h="370840">
                <a:tc>
                  <a:txBody>
                    <a:bodyPr/>
                    <a:lstStyle/>
                    <a:p>
                      <a:r>
                        <a:rPr lang="en-US" sz="3600" b="1" dirty="0" err="1">
                          <a:solidFill>
                            <a:srgbClr val="FFFF00"/>
                          </a:solidFill>
                          <a:latin typeface="Times New Roman" panose="02020603050405020304" pitchFamily="18" charset="0"/>
                          <a:cs typeface="Times New Roman" panose="02020603050405020304" pitchFamily="18" charset="0"/>
                        </a:rPr>
                        <a:t>Phép</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cộng</a:t>
                      </a:r>
                      <a:endParaRPr lang="en-US" sz="3600" b="1" dirty="0">
                        <a:solidFill>
                          <a:srgbClr val="FFFF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3600" b="1"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3600" b="1" dirty="0">
                          <a:solidFill>
                            <a:srgbClr val="00206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a:r>
                        <a:rPr lang="en-US" sz="3600" b="1" dirty="0">
                          <a:solidFill>
                            <a:srgbClr val="7030A0"/>
                          </a:solidFill>
                          <a:latin typeface="Times New Roman" panose="02020603050405020304" pitchFamily="18" charset="0"/>
                          <a:cs typeface="Times New Roman" panose="02020603050405020304" pitchFamily="18" charset="0"/>
                        </a:rPr>
                        <a:t>20 + 7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3675793"/>
                  </a:ext>
                </a:extLst>
              </a:tr>
              <a:tr h="370840">
                <a:tc>
                  <a:txBody>
                    <a:bodyPr/>
                    <a:lstStyle/>
                    <a:p>
                      <a:r>
                        <a:rPr lang="en-US" sz="3600" b="1" dirty="0" err="1">
                          <a:solidFill>
                            <a:srgbClr val="FFFF00"/>
                          </a:solidFill>
                          <a:latin typeface="Times New Roman" panose="02020603050405020304" pitchFamily="18" charset="0"/>
                          <a:cs typeface="Times New Roman" panose="02020603050405020304" pitchFamily="18" charset="0"/>
                        </a:rPr>
                        <a:t>Phép</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trừ</a:t>
                      </a:r>
                      <a:endParaRPr lang="en-US" sz="3600" b="1" dirty="0">
                        <a:solidFill>
                          <a:srgbClr val="FFFF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3600" b="1"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3600" b="1" dirty="0">
                          <a:solidFill>
                            <a:srgbClr val="00206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a:r>
                        <a:rPr lang="en-US" sz="3600" b="1" dirty="0">
                          <a:solidFill>
                            <a:srgbClr val="7030A0"/>
                          </a:solidFill>
                          <a:latin typeface="Times New Roman" panose="02020603050405020304" pitchFamily="18" charset="0"/>
                          <a:cs typeface="Times New Roman" panose="02020603050405020304" pitchFamily="18" charset="0"/>
                        </a:rPr>
                        <a:t>42 – 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3799127"/>
                  </a:ext>
                </a:extLst>
              </a:tr>
              <a:tr h="370840">
                <a:tc>
                  <a:txBody>
                    <a:bodyPr/>
                    <a:lstStyle/>
                    <a:p>
                      <a:r>
                        <a:rPr lang="en-US" sz="3600" b="1" dirty="0" err="1">
                          <a:solidFill>
                            <a:srgbClr val="FFFF00"/>
                          </a:solidFill>
                          <a:latin typeface="Times New Roman" panose="02020603050405020304" pitchFamily="18" charset="0"/>
                          <a:cs typeface="Times New Roman" panose="02020603050405020304" pitchFamily="18" charset="0"/>
                        </a:rPr>
                        <a:t>Phép</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nhân</a:t>
                      </a:r>
                      <a:endParaRPr lang="en-US" sz="3600" b="1" dirty="0">
                        <a:solidFill>
                          <a:srgbClr val="FFFF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3600" b="1" dirty="0">
                          <a:solidFill>
                            <a:srgbClr val="FF0000"/>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3600" b="1" dirty="0">
                          <a:solidFill>
                            <a:srgbClr val="00206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a:r>
                        <a:rPr lang="en-US" sz="3600" b="1" dirty="0">
                          <a:solidFill>
                            <a:srgbClr val="7030A0"/>
                          </a:solidFill>
                          <a:latin typeface="Times New Roman" panose="02020603050405020304" pitchFamily="18" charset="0"/>
                          <a:cs typeface="Times New Roman" panose="02020603050405020304" pitchFamily="18" charset="0"/>
                        </a:rPr>
                        <a:t>7 *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9214983"/>
                  </a:ext>
                </a:extLst>
              </a:tr>
              <a:tr h="370840">
                <a:tc>
                  <a:txBody>
                    <a:bodyPr/>
                    <a:lstStyle/>
                    <a:p>
                      <a:r>
                        <a:rPr lang="en-US" sz="3600" b="1" dirty="0" err="1">
                          <a:solidFill>
                            <a:srgbClr val="FFFF00"/>
                          </a:solidFill>
                          <a:latin typeface="Times New Roman" panose="02020603050405020304" pitchFamily="18" charset="0"/>
                          <a:cs typeface="Times New Roman" panose="02020603050405020304" pitchFamily="18" charset="0"/>
                        </a:rPr>
                        <a:t>Phép</a:t>
                      </a:r>
                      <a:r>
                        <a:rPr lang="en-US" sz="3600" b="1" dirty="0">
                          <a:solidFill>
                            <a:srgbClr val="FFFF00"/>
                          </a:solidFill>
                          <a:latin typeface="Times New Roman" panose="02020603050405020304" pitchFamily="18" charset="0"/>
                          <a:cs typeface="Times New Roman" panose="02020603050405020304" pitchFamily="18" charset="0"/>
                        </a:rPr>
                        <a:t> chia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3600" b="1"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3600" b="1" dirty="0">
                          <a:solidFill>
                            <a:srgbClr val="00206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a:r>
                        <a:rPr lang="en-US" sz="3600" b="1" dirty="0">
                          <a:solidFill>
                            <a:srgbClr val="7030A0"/>
                          </a:solidFill>
                          <a:latin typeface="Times New Roman" panose="02020603050405020304" pitchFamily="18" charset="0"/>
                          <a:cs typeface="Times New Roman" panose="02020603050405020304" pitchFamily="18" charset="0"/>
                        </a:rPr>
                        <a:t>35 /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2284479"/>
                  </a:ext>
                </a:extLst>
              </a:tr>
              <a:tr h="370840">
                <a:tc>
                  <a:txBody>
                    <a:bodyPr/>
                    <a:lstStyle/>
                    <a:p>
                      <a:r>
                        <a:rPr lang="en-US" sz="3600" b="1" dirty="0" err="1">
                          <a:solidFill>
                            <a:srgbClr val="FFFF00"/>
                          </a:solidFill>
                          <a:latin typeface="Times New Roman" panose="02020603050405020304" pitchFamily="18" charset="0"/>
                          <a:cs typeface="Times New Roman" panose="02020603050405020304" pitchFamily="18" charset="0"/>
                        </a:rPr>
                        <a:t>Phép</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luỹ</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thừa</a:t>
                      </a:r>
                      <a:endParaRPr lang="en-US" sz="3600" b="1" dirty="0">
                        <a:solidFill>
                          <a:srgbClr val="FFFF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3600" b="1" dirty="0">
                          <a:solidFill>
                            <a:srgbClr val="FF0000"/>
                          </a:solidFill>
                          <a:latin typeface="Times New Roman" panose="02020603050405020304" pitchFamily="18" charset="0"/>
                          <a:cs typeface="Times New Roman" panose="02020603050405020304" pitchFamily="18" charset="0"/>
                        </a:rPr>
                        <a:t>a</a:t>
                      </a:r>
                      <a:r>
                        <a:rPr lang="en-US" sz="3600" b="1" baseline="30000" dirty="0">
                          <a:solidFill>
                            <a:srgbClr val="FF0000"/>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ctr"/>
                      <a:r>
                        <a:rPr lang="en-US" sz="3600" b="1" dirty="0" err="1">
                          <a:solidFill>
                            <a:srgbClr val="002060"/>
                          </a:solidFill>
                          <a:latin typeface="Times New Roman" panose="02020603050405020304" pitchFamily="18" charset="0"/>
                          <a:cs typeface="Times New Roman" panose="02020603050405020304" pitchFamily="18" charset="0"/>
                        </a:rPr>
                        <a:t>a^x</a:t>
                      </a:r>
                      <a:endParaRPr lang="en-US" sz="3600" b="1"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a:r>
                        <a:rPr lang="en-US" sz="3600" b="1" dirty="0">
                          <a:solidFill>
                            <a:srgbClr val="7030A0"/>
                          </a:solidFill>
                          <a:latin typeface="Times New Roman" panose="02020603050405020304" pitchFamily="18" charset="0"/>
                          <a:cs typeface="Times New Roman" panose="02020603050405020304" pitchFamily="18"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2345968"/>
                  </a:ext>
                </a:extLst>
              </a:tr>
            </a:tbl>
          </a:graphicData>
        </a:graphic>
      </p:graphicFrame>
      <p:sp>
        <p:nvSpPr>
          <p:cNvPr id="4" name="TextBox 3">
            <a:extLst>
              <a:ext uri="{FF2B5EF4-FFF2-40B4-BE49-F238E27FC236}">
                <a16:creationId xmlns:a16="http://schemas.microsoft.com/office/drawing/2014/main" id="{F3D9CA82-BA72-14E4-E38E-33EE9D3F038C}"/>
              </a:ext>
            </a:extLst>
          </p:cNvPr>
          <p:cNvSpPr txBox="1">
            <a:spLocks noChangeArrowheads="1"/>
          </p:cNvSpPr>
          <p:nvPr/>
        </p:nvSpPr>
        <p:spPr bwMode="auto">
          <a:xfrm>
            <a:off x="139995" y="563526"/>
            <a:ext cx="5711465"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1.Kiểu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liệu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trên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bảng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26CAB0F6-069C-EF1A-6A3D-4C89CCA5AF15}"/>
              </a:ext>
            </a:extLst>
          </p:cNvPr>
          <p:cNvSpPr/>
          <p:nvPr/>
        </p:nvSpPr>
        <p:spPr>
          <a:xfrm>
            <a:off x="280601" y="3048000"/>
            <a:ext cx="2715126" cy="533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00" dirty="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7CCDC92D-EDB1-A809-7834-18C364DB4B2C}"/>
              </a:ext>
            </a:extLst>
          </p:cNvPr>
          <p:cNvSpPr/>
          <p:nvPr/>
        </p:nvSpPr>
        <p:spPr>
          <a:xfrm>
            <a:off x="5932967" y="3068478"/>
            <a:ext cx="2715126"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0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97A5F8AC-FD94-2BD7-DCDD-D074964CB93F}"/>
              </a:ext>
            </a:extLst>
          </p:cNvPr>
          <p:cNvSpPr/>
          <p:nvPr/>
        </p:nvSpPr>
        <p:spPr>
          <a:xfrm>
            <a:off x="255181" y="3718050"/>
            <a:ext cx="2715126"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00">
                <a:solidFill>
                  <a:srgbClr val="FF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03C45177-FEE4-CFDE-3F67-364BDE125043}"/>
              </a:ext>
            </a:extLst>
          </p:cNvPr>
          <p:cNvSpPr/>
          <p:nvPr/>
        </p:nvSpPr>
        <p:spPr>
          <a:xfrm>
            <a:off x="5998535" y="3665198"/>
            <a:ext cx="2715126"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00">
                <a:solidFill>
                  <a:srgbClr val="FF0000"/>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548436B3-0D99-0C33-5F97-88F6058FC2CA}"/>
              </a:ext>
            </a:extLst>
          </p:cNvPr>
          <p:cNvSpPr/>
          <p:nvPr/>
        </p:nvSpPr>
        <p:spPr>
          <a:xfrm>
            <a:off x="280601" y="4367422"/>
            <a:ext cx="2715126"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D4EC86DC-66CE-760F-8C14-F59AE83E64D6}"/>
              </a:ext>
            </a:extLst>
          </p:cNvPr>
          <p:cNvSpPr/>
          <p:nvPr/>
        </p:nvSpPr>
        <p:spPr>
          <a:xfrm>
            <a:off x="6096000" y="4317919"/>
            <a:ext cx="2715126"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F5086E43-C990-BAE9-6B4F-F60EF5EBF638}"/>
              </a:ext>
            </a:extLst>
          </p:cNvPr>
          <p:cNvSpPr/>
          <p:nvPr/>
        </p:nvSpPr>
        <p:spPr>
          <a:xfrm>
            <a:off x="274674" y="4996515"/>
            <a:ext cx="2715126"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0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A8E22A9D-485E-2413-29B5-3FD827A3C093}"/>
              </a:ext>
            </a:extLst>
          </p:cNvPr>
          <p:cNvSpPr/>
          <p:nvPr/>
        </p:nvSpPr>
        <p:spPr>
          <a:xfrm>
            <a:off x="5998535" y="4986358"/>
            <a:ext cx="2715126"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00">
                <a:solidFill>
                  <a:srgbClr val="FF0000"/>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12FF72CD-A866-21C1-1115-EFD0515BBA91}"/>
              </a:ext>
            </a:extLst>
          </p:cNvPr>
          <p:cNvSpPr/>
          <p:nvPr/>
        </p:nvSpPr>
        <p:spPr>
          <a:xfrm>
            <a:off x="274674" y="5621631"/>
            <a:ext cx="2773326"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00">
                <a:solidFill>
                  <a:srgbClr val="FF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8B3D78C9-CEE9-2A87-8B93-DE560E0091AE}"/>
              </a:ext>
            </a:extLst>
          </p:cNvPr>
          <p:cNvSpPr/>
          <p:nvPr/>
        </p:nvSpPr>
        <p:spPr>
          <a:xfrm>
            <a:off x="5998535" y="5621630"/>
            <a:ext cx="2715126"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700633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5"/>
                                        </p:tgtEl>
                                        <p:attrNameLst>
                                          <p:attrName>ppt_w</p:attrName>
                                        </p:attrNameLst>
                                      </p:cBhvr>
                                      <p:tavLst>
                                        <p:tav tm="0">
                                          <p:val>
                                            <p:strVal val="ppt_w"/>
                                          </p:val>
                                        </p:tav>
                                        <p:tav tm="100000">
                                          <p:val>
                                            <p:fltVal val="0"/>
                                          </p:val>
                                        </p:tav>
                                      </p:tavLst>
                                    </p:anim>
                                    <p:anim calcmode="lin" valueType="num">
                                      <p:cBhvr>
                                        <p:cTn id="15" dur="500"/>
                                        <p:tgtEl>
                                          <p:spTgt spid="5"/>
                                        </p:tgtEl>
                                        <p:attrNameLst>
                                          <p:attrName>ppt_h</p:attrName>
                                        </p:attrNameLst>
                                      </p:cBhvr>
                                      <p:tavLst>
                                        <p:tav tm="0">
                                          <p:val>
                                            <p:strVal val="ppt_h"/>
                                          </p:val>
                                        </p:tav>
                                        <p:tav tm="100000">
                                          <p:val>
                                            <p:fltVal val="0"/>
                                          </p:val>
                                        </p:tav>
                                      </p:tavLst>
                                    </p:anim>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7"/>
                                        </p:tgtEl>
                                        <p:attrNameLst>
                                          <p:attrName>ppt_w</p:attrName>
                                        </p:attrNameLst>
                                      </p:cBhvr>
                                      <p:tavLst>
                                        <p:tav tm="0">
                                          <p:val>
                                            <p:strVal val="ppt_w"/>
                                          </p:val>
                                        </p:tav>
                                        <p:tav tm="100000">
                                          <p:val>
                                            <p:fltVal val="0"/>
                                          </p:val>
                                        </p:tav>
                                      </p:tavLst>
                                    </p:anim>
                                    <p:anim calcmode="lin" valueType="num">
                                      <p:cBhvr>
                                        <p:cTn id="23" dur="500"/>
                                        <p:tgtEl>
                                          <p:spTgt spid="7"/>
                                        </p:tgtEl>
                                        <p:attrNameLst>
                                          <p:attrName>ppt_h</p:attrName>
                                        </p:attrNameLst>
                                      </p:cBhvr>
                                      <p:tavLst>
                                        <p:tav tm="0">
                                          <p:val>
                                            <p:strVal val="ppt_h"/>
                                          </p:val>
                                        </p:tav>
                                        <p:tav tm="100000">
                                          <p:val>
                                            <p:fltVal val="0"/>
                                          </p:val>
                                        </p:tav>
                                      </p:tavLst>
                                    </p:anim>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8"/>
                                        </p:tgtEl>
                                        <p:attrNameLst>
                                          <p:attrName>ppt_w</p:attrName>
                                        </p:attrNameLst>
                                      </p:cBhvr>
                                      <p:tavLst>
                                        <p:tav tm="0">
                                          <p:val>
                                            <p:strVal val="ppt_w"/>
                                          </p:val>
                                        </p:tav>
                                        <p:tav tm="100000">
                                          <p:val>
                                            <p:fltVal val="0"/>
                                          </p:val>
                                        </p:tav>
                                      </p:tavLst>
                                    </p:anim>
                                    <p:anim calcmode="lin" valueType="num">
                                      <p:cBhvr>
                                        <p:cTn id="31" dur="500"/>
                                        <p:tgtEl>
                                          <p:spTgt spid="8"/>
                                        </p:tgtEl>
                                        <p:attrNameLst>
                                          <p:attrName>ppt_h</p:attrName>
                                        </p:attrNameLst>
                                      </p:cBhvr>
                                      <p:tavLst>
                                        <p:tav tm="0">
                                          <p:val>
                                            <p:strVal val="ppt_h"/>
                                          </p:val>
                                        </p:tav>
                                        <p:tav tm="100000">
                                          <p:val>
                                            <p:fltVal val="0"/>
                                          </p:val>
                                        </p:tav>
                                      </p:tavLst>
                                    </p:anim>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9"/>
                                        </p:tgtEl>
                                        <p:attrNameLst>
                                          <p:attrName>ppt_w</p:attrName>
                                        </p:attrNameLst>
                                      </p:cBhvr>
                                      <p:tavLst>
                                        <p:tav tm="0">
                                          <p:val>
                                            <p:strVal val="ppt_w"/>
                                          </p:val>
                                        </p:tav>
                                        <p:tav tm="100000">
                                          <p:val>
                                            <p:fltVal val="0"/>
                                          </p:val>
                                        </p:tav>
                                      </p:tavLst>
                                    </p:anim>
                                    <p:anim calcmode="lin" valueType="num">
                                      <p:cBhvr>
                                        <p:cTn id="39" dur="500"/>
                                        <p:tgtEl>
                                          <p:spTgt spid="9"/>
                                        </p:tgtEl>
                                        <p:attrNameLst>
                                          <p:attrName>ppt_h</p:attrName>
                                        </p:attrNameLst>
                                      </p:cBhvr>
                                      <p:tavLst>
                                        <p:tav tm="0">
                                          <p:val>
                                            <p:strVal val="ppt_h"/>
                                          </p:val>
                                        </p:tav>
                                        <p:tav tm="100000">
                                          <p:val>
                                            <p:fltVal val="0"/>
                                          </p:val>
                                        </p:tav>
                                      </p:tavLst>
                                    </p:anim>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10"/>
                                        </p:tgtEl>
                                        <p:attrNameLst>
                                          <p:attrName>ppt_w</p:attrName>
                                        </p:attrNameLst>
                                      </p:cBhvr>
                                      <p:tavLst>
                                        <p:tav tm="0">
                                          <p:val>
                                            <p:strVal val="ppt_w"/>
                                          </p:val>
                                        </p:tav>
                                        <p:tav tm="100000">
                                          <p:val>
                                            <p:fltVal val="0"/>
                                          </p:val>
                                        </p:tav>
                                      </p:tavLst>
                                    </p:anim>
                                    <p:anim calcmode="lin" valueType="num">
                                      <p:cBhvr>
                                        <p:cTn id="47" dur="500"/>
                                        <p:tgtEl>
                                          <p:spTgt spid="10"/>
                                        </p:tgtEl>
                                        <p:attrNameLst>
                                          <p:attrName>ppt_h</p:attrName>
                                        </p:attrNameLst>
                                      </p:cBhvr>
                                      <p:tavLst>
                                        <p:tav tm="0">
                                          <p:val>
                                            <p:strVal val="ppt_h"/>
                                          </p:val>
                                        </p:tav>
                                        <p:tav tm="100000">
                                          <p:val>
                                            <p:fltVal val="0"/>
                                          </p:val>
                                        </p:tav>
                                      </p:tavLst>
                                    </p:anim>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1"/>
                                        </p:tgtEl>
                                        <p:attrNameLst>
                                          <p:attrName>ppt_w</p:attrName>
                                        </p:attrNameLst>
                                      </p:cBhvr>
                                      <p:tavLst>
                                        <p:tav tm="0">
                                          <p:val>
                                            <p:strVal val="ppt_w"/>
                                          </p:val>
                                        </p:tav>
                                        <p:tav tm="100000">
                                          <p:val>
                                            <p:fltVal val="0"/>
                                          </p:val>
                                        </p:tav>
                                      </p:tavLst>
                                    </p:anim>
                                    <p:anim calcmode="lin" valueType="num">
                                      <p:cBhvr>
                                        <p:cTn id="55" dur="500"/>
                                        <p:tgtEl>
                                          <p:spTgt spid="11"/>
                                        </p:tgtEl>
                                        <p:attrNameLst>
                                          <p:attrName>ppt_h</p:attrName>
                                        </p:attrNameLst>
                                      </p:cBhvr>
                                      <p:tavLst>
                                        <p:tav tm="0">
                                          <p:val>
                                            <p:strVal val="ppt_h"/>
                                          </p:val>
                                        </p:tav>
                                        <p:tav tm="100000">
                                          <p:val>
                                            <p:fltVal val="0"/>
                                          </p:val>
                                        </p:tav>
                                      </p:tavLst>
                                    </p:anim>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8" restart="whenNotActive" fill="hold" evtFilter="cancelBubble" nodeType="interactiveSeq">
                <p:stCondLst>
                  <p:cond evt="onClick" delay="0">
                    <p:tgtEl>
                      <p:spTgt spid="12"/>
                    </p:tgtEl>
                  </p:cond>
                </p:stCondLst>
                <p:endSync evt="end" delay="0">
                  <p:rtn val="all"/>
                </p:endSync>
                <p:childTnLst>
                  <p:par>
                    <p:cTn id="59" fill="hold">
                      <p:stCondLst>
                        <p:cond delay="0"/>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12"/>
                                        </p:tgtEl>
                                        <p:attrNameLst>
                                          <p:attrName>ppt_w</p:attrName>
                                        </p:attrNameLst>
                                      </p:cBhvr>
                                      <p:tavLst>
                                        <p:tav tm="0">
                                          <p:val>
                                            <p:strVal val="ppt_w"/>
                                          </p:val>
                                        </p:tav>
                                        <p:tav tm="100000">
                                          <p:val>
                                            <p:fltVal val="0"/>
                                          </p:val>
                                        </p:tav>
                                      </p:tavLst>
                                    </p:anim>
                                    <p:anim calcmode="lin" valueType="num">
                                      <p:cBhvr>
                                        <p:cTn id="63" dur="500"/>
                                        <p:tgtEl>
                                          <p:spTgt spid="12"/>
                                        </p:tgtEl>
                                        <p:attrNameLst>
                                          <p:attrName>ppt_h</p:attrName>
                                        </p:attrNameLst>
                                      </p:cBhvr>
                                      <p:tavLst>
                                        <p:tav tm="0">
                                          <p:val>
                                            <p:strVal val="ppt_h"/>
                                          </p:val>
                                        </p:tav>
                                        <p:tav tm="100000">
                                          <p:val>
                                            <p:fltVal val="0"/>
                                          </p:val>
                                        </p:tav>
                                      </p:tavLst>
                                    </p:anim>
                                    <p:animEffect transition="out" filter="fade">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6" restart="whenNotActive" fill="hold" evtFilter="cancelBubble" nodeType="interactiveSeq">
                <p:stCondLst>
                  <p:cond evt="onClick" delay="0">
                    <p:tgtEl>
                      <p:spTgt spid="13"/>
                    </p:tgtEl>
                  </p:cond>
                </p:stCondLst>
                <p:endSync evt="end" delay="0">
                  <p:rtn val="all"/>
                </p:endSync>
                <p:childTnLst>
                  <p:par>
                    <p:cTn id="67" fill="hold">
                      <p:stCondLst>
                        <p:cond delay="0"/>
                      </p:stCondLst>
                      <p:childTnLst>
                        <p:par>
                          <p:cTn id="68" fill="hold">
                            <p:stCondLst>
                              <p:cond delay="0"/>
                            </p:stCondLst>
                            <p:childTnLst>
                              <p:par>
                                <p:cTn id="69" presetID="53" presetClass="exit" presetSubtype="32" fill="hold" grpId="0" nodeType="clickEffect">
                                  <p:stCondLst>
                                    <p:cond delay="0"/>
                                  </p:stCondLst>
                                  <p:childTnLst>
                                    <p:anim calcmode="lin" valueType="num">
                                      <p:cBhvr>
                                        <p:cTn id="70" dur="500"/>
                                        <p:tgtEl>
                                          <p:spTgt spid="13"/>
                                        </p:tgtEl>
                                        <p:attrNameLst>
                                          <p:attrName>ppt_w</p:attrName>
                                        </p:attrNameLst>
                                      </p:cBhvr>
                                      <p:tavLst>
                                        <p:tav tm="0">
                                          <p:val>
                                            <p:strVal val="ppt_w"/>
                                          </p:val>
                                        </p:tav>
                                        <p:tav tm="100000">
                                          <p:val>
                                            <p:fltVal val="0"/>
                                          </p:val>
                                        </p:tav>
                                      </p:tavLst>
                                    </p:anim>
                                    <p:anim calcmode="lin" valueType="num">
                                      <p:cBhvr>
                                        <p:cTn id="71" dur="500"/>
                                        <p:tgtEl>
                                          <p:spTgt spid="13"/>
                                        </p:tgtEl>
                                        <p:attrNameLst>
                                          <p:attrName>ppt_h</p:attrName>
                                        </p:attrNameLst>
                                      </p:cBhvr>
                                      <p:tavLst>
                                        <p:tav tm="0">
                                          <p:val>
                                            <p:strVal val="ppt_h"/>
                                          </p:val>
                                        </p:tav>
                                        <p:tav tm="100000">
                                          <p:val>
                                            <p:fltVal val="0"/>
                                          </p:val>
                                        </p:tav>
                                      </p:tavLst>
                                    </p:anim>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4" restart="whenNotActive" fill="hold" evtFilter="cancelBubble" nodeType="interactiveSeq">
                <p:stCondLst>
                  <p:cond evt="onClick" delay="0">
                    <p:tgtEl>
                      <p:spTgt spid="14"/>
                    </p:tgtEl>
                  </p:cond>
                </p:stCondLst>
                <p:endSync evt="end" delay="0">
                  <p:rtn val="all"/>
                </p:endSync>
                <p:childTnLst>
                  <p:par>
                    <p:cTn id="75" fill="hold">
                      <p:stCondLst>
                        <p:cond delay="0"/>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14"/>
                                        </p:tgtEl>
                                        <p:attrNameLst>
                                          <p:attrName>ppt_w</p:attrName>
                                        </p:attrNameLst>
                                      </p:cBhvr>
                                      <p:tavLst>
                                        <p:tav tm="0">
                                          <p:val>
                                            <p:strVal val="ppt_w"/>
                                          </p:val>
                                        </p:tav>
                                        <p:tav tm="100000">
                                          <p:val>
                                            <p:fltVal val="0"/>
                                          </p:val>
                                        </p:tav>
                                      </p:tavLst>
                                    </p:anim>
                                    <p:anim calcmode="lin" valueType="num">
                                      <p:cBhvr>
                                        <p:cTn id="79" dur="500"/>
                                        <p:tgtEl>
                                          <p:spTgt spid="14"/>
                                        </p:tgtEl>
                                        <p:attrNameLst>
                                          <p:attrName>ppt_h</p:attrName>
                                        </p:attrNameLst>
                                      </p:cBhvr>
                                      <p:tavLst>
                                        <p:tav tm="0">
                                          <p:val>
                                            <p:strVal val="ppt_h"/>
                                          </p:val>
                                        </p:tav>
                                        <p:tav tm="100000">
                                          <p:val>
                                            <p:fltVal val="0"/>
                                          </p:val>
                                        </p:tav>
                                      </p:tavLst>
                                    </p:anim>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9922</TotalTime>
  <Words>3365</Words>
  <Application>Microsoft Office PowerPoint</Application>
  <PresentationFormat>Widescreen</PresentationFormat>
  <Paragraphs>307</Paragraphs>
  <Slides>57</Slides>
  <Notes>13</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57</vt:i4>
      </vt:variant>
    </vt:vector>
  </HeadingPairs>
  <TitlesOfParts>
    <vt:vector size="74" baseType="lpstr">
      <vt:lpstr>Arial</vt:lpstr>
      <vt:lpstr>Arial Unicode MS</vt:lpstr>
      <vt:lpstr>Calibri</vt:lpstr>
      <vt:lpstr>Calibri Light</vt:lpstr>
      <vt:lpstr>Times New Roman</vt:lpstr>
      <vt:lpstr>Wingdings</vt:lpstr>
      <vt:lpstr>27_MAU</vt:lpstr>
      <vt:lpstr>1_Default Design</vt:lpstr>
      <vt:lpstr>4_Default Design</vt:lpstr>
      <vt:lpstr>5_Default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Vo Thi Suong</cp:lastModifiedBy>
  <cp:revision>526</cp:revision>
  <dcterms:created xsi:type="dcterms:W3CDTF">2018-08-20T15:06:27Z</dcterms:created>
  <dcterms:modified xsi:type="dcterms:W3CDTF">2024-08-13T14:21:15Z</dcterms:modified>
</cp:coreProperties>
</file>