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270" r:id="rId5"/>
    <p:sldMasterId id="2147484273" r:id="rId6"/>
    <p:sldMasterId id="2147484547" r:id="rId7"/>
    <p:sldMasterId id="2147484555" r:id="rId8"/>
    <p:sldMasterId id="2147484557" r:id="rId9"/>
    <p:sldMasterId id="2147484559" r:id="rId10"/>
    <p:sldMasterId id="2147484561" r:id="rId11"/>
  </p:sldMasterIdLst>
  <p:notesMasterIdLst>
    <p:notesMasterId r:id="rId56"/>
  </p:notesMasterIdLst>
  <p:handoutMasterIdLst>
    <p:handoutMasterId r:id="rId57"/>
  </p:handoutMasterIdLst>
  <p:sldIdLst>
    <p:sldId id="359" r:id="rId12"/>
    <p:sldId id="286" r:id="rId13"/>
    <p:sldId id="3265" r:id="rId14"/>
    <p:sldId id="3241" r:id="rId15"/>
    <p:sldId id="3152" r:id="rId16"/>
    <p:sldId id="3266" r:id="rId17"/>
    <p:sldId id="3095" r:id="rId18"/>
    <p:sldId id="3268" r:id="rId19"/>
    <p:sldId id="3157" r:id="rId20"/>
    <p:sldId id="3298" r:id="rId21"/>
    <p:sldId id="3270" r:id="rId22"/>
    <p:sldId id="3271" r:id="rId23"/>
    <p:sldId id="3272" r:id="rId24"/>
    <p:sldId id="3170" r:id="rId25"/>
    <p:sldId id="3139" r:id="rId26"/>
    <p:sldId id="3274" r:id="rId27"/>
    <p:sldId id="3275" r:id="rId28"/>
    <p:sldId id="3276" r:id="rId29"/>
    <p:sldId id="3246" r:id="rId30"/>
    <p:sldId id="3261" r:id="rId31"/>
    <p:sldId id="3277" r:id="rId32"/>
    <p:sldId id="3278" r:id="rId33"/>
    <p:sldId id="3279" r:id="rId34"/>
    <p:sldId id="3280" r:id="rId35"/>
    <p:sldId id="3281" r:id="rId36"/>
    <p:sldId id="3282" r:id="rId37"/>
    <p:sldId id="3283" r:id="rId38"/>
    <p:sldId id="3284" r:id="rId39"/>
    <p:sldId id="3285" r:id="rId40"/>
    <p:sldId id="3286" r:id="rId41"/>
    <p:sldId id="3287" r:id="rId42"/>
    <p:sldId id="3288" r:id="rId43"/>
    <p:sldId id="3269" r:id="rId44"/>
    <p:sldId id="3290" r:id="rId45"/>
    <p:sldId id="3291" r:id="rId46"/>
    <p:sldId id="3292" r:id="rId47"/>
    <p:sldId id="3293" r:id="rId48"/>
    <p:sldId id="3294" r:id="rId49"/>
    <p:sldId id="3295" r:id="rId50"/>
    <p:sldId id="3296" r:id="rId51"/>
    <p:sldId id="3297" r:id="rId52"/>
    <p:sldId id="3245" r:id="rId53"/>
    <p:sldId id="3161" r:id="rId54"/>
    <p:sldId id="550" r:id="rId55"/>
  </p:sldIdLst>
  <p:sldSz cx="12192000" cy="6858000"/>
  <p:notesSz cx="6858000" cy="9144000"/>
  <p:custDataLst>
    <p:tags r:id="rId5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663300"/>
    <a:srgbClr val="CC0066"/>
    <a:srgbClr val="A1E705"/>
    <a:srgbClr val="FF0000"/>
    <a:srgbClr val="FF9933"/>
    <a:srgbClr val="FF6699"/>
    <a:srgbClr val="FF7C80"/>
    <a:srgbClr val="660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89503" autoAdjust="0"/>
  </p:normalViewPr>
  <p:slideViewPr>
    <p:cSldViewPr>
      <p:cViewPr varScale="1">
        <p:scale>
          <a:sx n="77" d="100"/>
          <a:sy n="77" d="100"/>
        </p:scale>
        <p:origin x="235" y="101"/>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11/08/2024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dirty="0" smtClean="0"/>
              <a:t> </a:t>
            </a:r>
            <a:r>
              <a:rPr lang="en-US" dirty="0" err="1" smtClean="0"/>
              <a:t>khi</a:t>
            </a:r>
            <a:r>
              <a:rPr lang="en-US" dirty="0" smtClean="0"/>
              <a:t> </a:t>
            </a:r>
            <a:r>
              <a:rPr lang="en-US" dirty="0" err="1" smtClean="0"/>
              <a:t>kết</a:t>
            </a:r>
            <a:r>
              <a:rPr lang="en-US" baseline="0" dirty="0" smtClean="0"/>
              <a:t> </a:t>
            </a:r>
            <a:r>
              <a:rPr lang="en-US" baseline="0" dirty="0" err="1" smtClean="0"/>
              <a:t>nối</a:t>
            </a:r>
            <a:r>
              <a:rPr lang="en-US" baseline="0" dirty="0" smtClean="0"/>
              <a:t> </a:t>
            </a:r>
            <a:r>
              <a:rPr lang="en-US" baseline="0" dirty="0" err="1" smtClean="0"/>
              <a:t>các</a:t>
            </a:r>
            <a:r>
              <a:rPr lang="en-US" baseline="0" dirty="0" smtClean="0"/>
              <a:t> </a:t>
            </a:r>
            <a:r>
              <a:rPr lang="en-US" baseline="0" dirty="0" err="1" smtClean="0"/>
              <a:t>phần</a:t>
            </a:r>
            <a:r>
              <a:rPr lang="en-US" baseline="0" dirty="0" smtClean="0"/>
              <a:t> </a:t>
            </a:r>
            <a:r>
              <a:rPr lang="en-US" baseline="0" dirty="0" err="1" smtClean="0"/>
              <a:t>cứng</a:t>
            </a:r>
            <a:r>
              <a:rPr lang="en-US" baseline="0" dirty="0" smtClean="0"/>
              <a:t> </a:t>
            </a:r>
            <a:r>
              <a:rPr lang="en-US" baseline="0" dirty="0" err="1" smtClean="0"/>
              <a:t>như</a:t>
            </a:r>
            <a:r>
              <a:rPr lang="en-US" baseline="0" dirty="0" smtClean="0"/>
              <a:t> </a:t>
            </a:r>
            <a:r>
              <a:rPr lang="en-US" baseline="0" dirty="0" err="1" smtClean="0"/>
              <a:t>bàn</a:t>
            </a:r>
            <a:r>
              <a:rPr lang="en-US" baseline="0" dirty="0" smtClean="0"/>
              <a:t> </a:t>
            </a:r>
            <a:r>
              <a:rPr lang="en-US" baseline="0" dirty="0" err="1" smtClean="0"/>
              <a:t>phím</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chuột</a:t>
            </a:r>
            <a:r>
              <a:rPr lang="en-US" baseline="0" dirty="0" smtClean="0"/>
              <a:t>,… </a:t>
            </a:r>
            <a:r>
              <a:rPr lang="en-US" baseline="0" dirty="0" err="1" smtClean="0"/>
              <a:t>vào</a:t>
            </a:r>
            <a:r>
              <a:rPr lang="en-US" baseline="0" dirty="0" smtClean="0"/>
              <a:t> </a:t>
            </a:r>
            <a:r>
              <a:rPr lang="en-US" baseline="0" dirty="0" err="1" smtClean="0"/>
              <a:t>thân</a:t>
            </a:r>
            <a:r>
              <a:rPr lang="en-US" baseline="0" dirty="0" smtClean="0"/>
              <a:t> </a:t>
            </a:r>
            <a:r>
              <a:rPr lang="en-US" baseline="0" dirty="0" err="1" smtClean="0"/>
              <a:t>máy</a:t>
            </a:r>
            <a:r>
              <a:rPr lang="en-US" baseline="0" dirty="0" smtClean="0"/>
              <a:t> </a:t>
            </a:r>
            <a:r>
              <a:rPr lang="en-US" baseline="0" dirty="0" err="1" smtClean="0"/>
              <a:t>chứa</a:t>
            </a:r>
            <a:r>
              <a:rPr lang="en-US" baseline="0" dirty="0" smtClean="0"/>
              <a:t> </a:t>
            </a:r>
            <a:r>
              <a:rPr lang="en-US" baseline="0" dirty="0" err="1" smtClean="0"/>
              <a:t>bộ</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mtinh</a:t>
            </a:r>
            <a:r>
              <a:rPr lang="en-US" baseline="0" dirty="0" smtClean="0"/>
              <a:t> </a:t>
            </a:r>
            <a:r>
              <a:rPr lang="en-US" baseline="0" dirty="0" err="1" smtClean="0"/>
              <a:t>vẫn</a:t>
            </a:r>
            <a:r>
              <a:rPr lang="en-US" baseline="0" dirty="0" smtClean="0"/>
              <a:t> </a:t>
            </a:r>
            <a:r>
              <a:rPr lang="en-US" baseline="0" dirty="0" err="1" smtClean="0"/>
              <a:t>chưa</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dc. </a:t>
            </a:r>
            <a:r>
              <a:rPr lang="en-US" baseline="0" dirty="0" err="1" smtClean="0"/>
              <a:t>Mtinh</a:t>
            </a:r>
            <a:r>
              <a:rPr lang="en-US" baseline="0" dirty="0" smtClean="0"/>
              <a:t> </a:t>
            </a:r>
            <a:r>
              <a:rPr lang="en-US" baseline="0" dirty="0" err="1" smtClean="0"/>
              <a:t>cần</a:t>
            </a:r>
            <a:r>
              <a:rPr lang="en-US" baseline="0" dirty="0" smtClean="0"/>
              <a:t>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phần</a:t>
            </a:r>
            <a:r>
              <a:rPr lang="en-US" baseline="0" dirty="0" smtClean="0"/>
              <a:t> </a:t>
            </a:r>
            <a:r>
              <a:rPr lang="en-US" baseline="0" dirty="0" err="1" smtClean="0"/>
              <a:t>mềm</a:t>
            </a:r>
            <a:r>
              <a:rPr lang="en-US" baseline="0" dirty="0" smtClean="0"/>
              <a:t> </a:t>
            </a:r>
            <a:r>
              <a:rPr lang="en-US" baseline="0" dirty="0" err="1" smtClean="0"/>
              <a:t>để</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Phần</a:t>
            </a:r>
            <a:r>
              <a:rPr lang="en-US" baseline="0" dirty="0" smtClean="0"/>
              <a:t> </a:t>
            </a:r>
            <a:r>
              <a:rPr lang="en-US" baseline="0" dirty="0" err="1" smtClean="0"/>
              <a:t>mềm</a:t>
            </a:r>
            <a:r>
              <a:rPr lang="en-US" baseline="0" dirty="0" smtClean="0"/>
              <a:t> </a:t>
            </a:r>
            <a:r>
              <a:rPr lang="en-US" baseline="0" dirty="0" err="1" smtClean="0"/>
              <a:t>quản</a:t>
            </a:r>
            <a:r>
              <a:rPr lang="en-US" baseline="0" dirty="0" smtClean="0"/>
              <a:t> </a:t>
            </a:r>
            <a:r>
              <a:rPr lang="en-US" baseline="0" dirty="0" err="1" smtClean="0"/>
              <a:t>lý</a:t>
            </a:r>
            <a:r>
              <a:rPr lang="en-US" baseline="0" dirty="0" smtClean="0"/>
              <a:t> </a:t>
            </a:r>
            <a:r>
              <a:rPr lang="en-US" baseline="0" dirty="0" err="1" smtClean="0"/>
              <a:t>và</a:t>
            </a:r>
            <a:r>
              <a:rPr lang="en-US" baseline="0" dirty="0" smtClean="0"/>
              <a:t> </a:t>
            </a:r>
            <a:r>
              <a:rPr lang="en-US" baseline="0" dirty="0" err="1" smtClean="0"/>
              <a:t>điều</a:t>
            </a:r>
            <a:r>
              <a:rPr lang="en-US" baseline="0" dirty="0" smtClean="0"/>
              <a:t> </a:t>
            </a:r>
            <a:r>
              <a:rPr lang="en-US" baseline="0" dirty="0" err="1" smtClean="0"/>
              <a:t>khiển</a:t>
            </a:r>
            <a:r>
              <a:rPr lang="en-US" baseline="0" dirty="0" smtClean="0"/>
              <a:t> </a:t>
            </a:r>
            <a:r>
              <a:rPr lang="en-US" baseline="0" dirty="0" err="1" smtClean="0"/>
              <a:t>máy</a:t>
            </a:r>
            <a:r>
              <a:rPr lang="en-US" baseline="0" dirty="0" smtClean="0"/>
              <a:t> </a:t>
            </a:r>
            <a:r>
              <a:rPr lang="en-US" baseline="0" dirty="0" err="1" smtClean="0"/>
              <a:t>tính</a:t>
            </a:r>
            <a:r>
              <a:rPr lang="en-US" baseline="0" dirty="0" smtClean="0"/>
              <a:t> </a:t>
            </a:r>
            <a:r>
              <a:rPr lang="en-US" baseline="0" dirty="0" err="1" smtClean="0"/>
              <a:t>là</a:t>
            </a:r>
            <a:r>
              <a:rPr lang="en-US" baseline="0" dirty="0" smtClean="0"/>
              <a:t> HĐH. </a:t>
            </a:r>
            <a:r>
              <a:rPr lang="en-US" baseline="0" dirty="0" err="1" smtClean="0"/>
              <a:t>Các</a:t>
            </a:r>
            <a:r>
              <a:rPr lang="en-US" baseline="0" dirty="0" smtClean="0"/>
              <a:t> PM </a:t>
            </a:r>
            <a:r>
              <a:rPr lang="en-US" baseline="0" dirty="0" err="1" smtClean="0"/>
              <a:t>giúp</a:t>
            </a:r>
            <a:r>
              <a:rPr lang="en-US" baseline="0" dirty="0" smtClean="0"/>
              <a:t> </a:t>
            </a:r>
            <a:r>
              <a:rPr lang="en-US" baseline="0" dirty="0" err="1" smtClean="0"/>
              <a:t>em</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các</a:t>
            </a:r>
            <a:r>
              <a:rPr lang="en-US" baseline="0" dirty="0" smtClean="0"/>
              <a:t> </a:t>
            </a:r>
            <a:r>
              <a:rPr lang="en-US" baseline="0" dirty="0" err="1" smtClean="0"/>
              <a:t>loại</a:t>
            </a:r>
            <a:r>
              <a:rPr lang="en-US" baseline="0" dirty="0" smtClean="0"/>
              <a:t> </a:t>
            </a:r>
            <a:r>
              <a:rPr lang="en-US" baseline="0" dirty="0" err="1" smtClean="0"/>
              <a:t>dữ</a:t>
            </a:r>
            <a:r>
              <a:rPr lang="en-US" baseline="0" dirty="0" smtClean="0"/>
              <a:t> </a:t>
            </a:r>
            <a:r>
              <a:rPr lang="en-US" baseline="0" dirty="0" err="1" smtClean="0"/>
              <a:t>liệu</a:t>
            </a:r>
            <a:r>
              <a:rPr lang="en-US" baseline="0" dirty="0" smtClean="0"/>
              <a:t> </a:t>
            </a:r>
            <a:r>
              <a:rPr lang="en-US" baseline="0" dirty="0" err="1" smtClean="0"/>
              <a:t>như</a:t>
            </a:r>
            <a:r>
              <a:rPr lang="en-US" baseline="0" dirty="0" smtClean="0"/>
              <a:t> </a:t>
            </a:r>
            <a:r>
              <a:rPr lang="en-US" baseline="0" dirty="0" err="1" smtClean="0"/>
              <a:t>văn</a:t>
            </a:r>
            <a:r>
              <a:rPr lang="en-US" baseline="0" dirty="0" smtClean="0"/>
              <a:t> </a:t>
            </a:r>
            <a:r>
              <a:rPr lang="en-US" baseline="0" dirty="0" err="1" smtClean="0"/>
              <a:t>bản</a:t>
            </a:r>
            <a:r>
              <a:rPr lang="en-US" baseline="0" dirty="0" smtClean="0"/>
              <a:t>, </a:t>
            </a:r>
            <a:r>
              <a:rPr lang="en-US" baseline="0" dirty="0" err="1" smtClean="0"/>
              <a:t>hình</a:t>
            </a:r>
            <a:r>
              <a:rPr lang="en-US" baseline="0" dirty="0" smtClean="0"/>
              <a:t> </a:t>
            </a:r>
            <a:r>
              <a:rPr lang="en-US" baseline="0" dirty="0" err="1" smtClean="0"/>
              <a:t>ảnh</a:t>
            </a:r>
            <a:r>
              <a:rPr lang="en-US" baseline="0" dirty="0" smtClean="0"/>
              <a:t>, </a:t>
            </a:r>
            <a:r>
              <a:rPr lang="en-US" baseline="0" dirty="0" err="1" smtClean="0"/>
              <a:t>âm</a:t>
            </a:r>
            <a:r>
              <a:rPr lang="en-US" baseline="0" dirty="0" smtClean="0"/>
              <a:t> </a:t>
            </a:r>
            <a:r>
              <a:rPr lang="en-US" baseline="0" dirty="0" err="1" smtClean="0"/>
              <a:t>thanh</a:t>
            </a:r>
            <a:r>
              <a:rPr lang="en-US" baseline="0" dirty="0" smtClean="0"/>
              <a:t>,… </a:t>
            </a:r>
            <a:r>
              <a:rPr lang="en-US" baseline="0" dirty="0" err="1" smtClean="0"/>
              <a:t>được</a:t>
            </a:r>
            <a:r>
              <a:rPr lang="en-US" baseline="0" dirty="0" smtClean="0"/>
              <a:t> </a:t>
            </a:r>
            <a:r>
              <a:rPr lang="en-US" baseline="0" dirty="0" err="1" smtClean="0"/>
              <a:t>gọi</a:t>
            </a:r>
            <a:r>
              <a:rPr lang="en-US" baseline="0" dirty="0" smtClean="0"/>
              <a:t> </a:t>
            </a:r>
            <a:r>
              <a:rPr lang="en-US" baseline="0" dirty="0" err="1" smtClean="0"/>
              <a:t>chung</a:t>
            </a:r>
            <a:r>
              <a:rPr lang="en-US" baseline="0" dirty="0" smtClean="0"/>
              <a:t> </a:t>
            </a:r>
            <a:r>
              <a:rPr lang="en-US" baseline="0" dirty="0" err="1" smtClean="0"/>
              <a:t>là</a:t>
            </a:r>
            <a:r>
              <a:rPr lang="en-US" baseline="0" dirty="0" smtClean="0"/>
              <a:t> </a:t>
            </a:r>
            <a:r>
              <a:rPr lang="en-US" baseline="0" dirty="0" err="1" smtClean="0"/>
              <a:t>phần</a:t>
            </a:r>
            <a:r>
              <a:rPr lang="en-US" baseline="0" dirty="0" smtClean="0"/>
              <a:t> </a:t>
            </a:r>
            <a:r>
              <a:rPr lang="en-US" baseline="0" dirty="0" err="1" smtClean="0"/>
              <a:t>mềm</a:t>
            </a:r>
            <a:r>
              <a:rPr lang="en-US" baseline="0" dirty="0" smtClean="0"/>
              <a:t> </a:t>
            </a:r>
            <a:r>
              <a:rPr lang="en-US" baseline="0" dirty="0" err="1" smtClean="0"/>
              <a:t>ứng</a:t>
            </a:r>
            <a:r>
              <a:rPr lang="en-US" baseline="0" dirty="0" smtClean="0"/>
              <a:t> </a:t>
            </a:r>
            <a:r>
              <a:rPr lang="en-US" baseline="0" dirty="0" err="1" smtClean="0"/>
              <a:t>dụng</a:t>
            </a:r>
            <a:r>
              <a:rPr lang="en-US" baseline="0" dirty="0" smtClean="0"/>
              <a:t>.</a:t>
            </a:r>
            <a:endParaRPr lang="en-US" dirty="0"/>
          </a:p>
        </p:txBody>
      </p:sp>
    </p:spTree>
    <p:extLst>
      <p:ext uri="{BB962C8B-B14F-4D97-AF65-F5344CB8AC3E}">
        <p14:creationId xmlns:p14="http://schemas.microsoft.com/office/powerpoint/2010/main" val="67883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vi-VN" altLang="vi-VN" sz="1200" dirty="0" smtClean="0">
                <a:latin typeface="Times New Roman" panose="02020603050405020304" pitchFamily="18" charset="0"/>
                <a:ea typeface="Arial" panose="020B0604020202020204" pitchFamily="34" charset="0"/>
                <a:cs typeface="Times New Roman" panose="02020603050405020304" pitchFamily="18" charset="0"/>
              </a:rPr>
              <a:t>Trong dự án Sổ lưu niệm,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a:p>
            <a:endParaRPr lang="en-US" dirty="0"/>
          </a:p>
        </p:txBody>
      </p:sp>
    </p:spTree>
    <p:extLst>
      <p:ext uri="{BB962C8B-B14F-4D97-AF65-F5344CB8AC3E}">
        <p14:creationId xmlns:p14="http://schemas.microsoft.com/office/powerpoint/2010/main" val="138890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vi-VN" altLang="vi-VN" sz="1200" dirty="0" smtClean="0">
                <a:latin typeface="Times New Roman" panose="02020603050405020304" pitchFamily="18" charset="0"/>
                <a:ea typeface="Arial" panose="020B0604020202020204" pitchFamily="34"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a:p>
            <a:endParaRPr lang="en-US" dirty="0"/>
          </a:p>
        </p:txBody>
      </p:sp>
    </p:spTree>
    <p:extLst>
      <p:ext uri="{BB962C8B-B14F-4D97-AF65-F5344CB8AC3E}">
        <p14:creationId xmlns:p14="http://schemas.microsoft.com/office/powerpoint/2010/main" val="62499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930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342900"/>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Phần mềm ứng dụng giúp con người thực hiện những công việc cụ thể, thể hiện được lợi ích của máy tính.</a:t>
            </a:r>
            <a:endParaRPr lang="en-US" sz="1200" dirty="0" smtClean="0">
              <a:solidFill>
                <a:srgbClr val="000000"/>
              </a:solidFill>
              <a:latin typeface="Times New Roman" panose="02020603050405020304" pitchFamily="18" charset="0"/>
              <a:cs typeface="Times New Roman" panose="02020603050405020304" pitchFamily="18" charset="0"/>
            </a:endParaRPr>
          </a:p>
          <a:p>
            <a:pPr lvl="0" algn="just" defTabSz="342900"/>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Có những phần mềm được chạy trực tuyến từ Internet nhưng cũng có phần mềm cần phải cài đặt lên đĩa cứng mới có thể dùng được. </a:t>
            </a:r>
          </a:p>
          <a:p>
            <a:pPr lvl="0" algn="just" defTabSz="342900"/>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a:p>
            <a:pPr lvl="0" algn="just" defTabSz="342900"/>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a:p>
            <a:endParaRPr lang="en-US" dirty="0"/>
          </a:p>
        </p:txBody>
      </p:sp>
    </p:spTree>
    <p:extLst>
      <p:ext uri="{BB962C8B-B14F-4D97-AF65-F5344CB8AC3E}">
        <p14:creationId xmlns:p14="http://schemas.microsoft.com/office/powerpoint/2010/main" val="426022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smtClean="0">
                <a:solidFill>
                  <a:srgbClr val="000000"/>
                </a:solidFill>
                <a:latin typeface="Times New Roman" panose="02020603050405020304" pitchFamily="18" charset="0"/>
                <a:cs typeface="Times New Roman" panose="02020603050405020304" pitchFamily="18" charset="0"/>
              </a:rPr>
              <a:t>Mặc dù cùng là phần mềm, nhưng hệ điều hành và phần mềm ứng dụng có vai trò khác nhau đối với sự vận hành của máy tính.</a:t>
            </a:r>
            <a:r>
              <a:rPr lang="en-US" sz="1200" dirty="0" smtClean="0">
                <a:solidFill>
                  <a:srgbClr val="00000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56669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342900"/>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lời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p>
          <a:p>
            <a:pPr algn="just" defTabSz="342900"/>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Khi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tải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 cài đặt bất cứ phần mềm nào</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kể</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cả</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Scratch)</a:t>
            </a: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 ta cần phải chọn phiên bản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phù</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hợp</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tương thích với hệ điều hành máy tính thì phần mềm mới có thể hoạt động trơn tru và tương thích với máy tính. Nếu tải Scratch không phù hợp với hệ điều hành của máy tính thì sẽ không thể hoạt động được, thậm chí có thể làm ảnh hưởng đến máy tính của em.</a:t>
            </a:r>
            <a:endPar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US" dirty="0"/>
          </a:p>
        </p:txBody>
      </p:sp>
    </p:spTree>
    <p:extLst>
      <p:ext uri="{BB962C8B-B14F-4D97-AF65-F5344CB8AC3E}">
        <p14:creationId xmlns:p14="http://schemas.microsoft.com/office/powerpoint/2010/main" val="284830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778085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3379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723917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1752005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0827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6C0D9A56-03D6-4016-94BE-9BAF25D2418F}"/>
              </a:ext>
            </a:extLst>
          </p:cNvPr>
          <p:cNvSpPr>
            <a:spLocks noGrp="1" noChangeArrowheads="1"/>
          </p:cNvSpPr>
          <p:nvPr>
            <p:ph type="ftr" sz="quarter" idx="10"/>
          </p:nvPr>
        </p:nvSpPr>
        <p:spPr>
          <a:xfrm>
            <a:off x="0" y="0"/>
            <a:ext cx="0" cy="0"/>
          </a:xfrm>
        </p:spPr>
        <p:txBody>
          <a:bodyPr/>
          <a:lstStyle>
            <a:lvl1pPr>
              <a:defRPr/>
            </a:lvl1pPr>
          </a:lstStyle>
          <a:p>
            <a:pPr>
              <a:defRPr/>
            </a:pPr>
            <a:endParaRPr lang="en-US" altLang="en-US"/>
          </a:p>
        </p:txBody>
      </p:sp>
    </p:spTree>
    <p:extLst>
      <p:ext uri="{BB962C8B-B14F-4D97-AF65-F5344CB8AC3E}">
        <p14:creationId xmlns:p14="http://schemas.microsoft.com/office/powerpoint/2010/main" val="2422806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0733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878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wmf"/></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771346" y="-20515"/>
            <a:ext cx="9201454" cy="6252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2,3 -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MỀM MÁY TÍNH</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 id="2147484546" r:id="rId3"/>
    <p:sldLayoutId id="2147484574" r:id="rId4"/>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452138" y="1682744"/>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 TẬP</a:t>
            </a: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DỤNG</a:t>
            </a:r>
            <a:endPar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 id="2147484571" r:id="rId2"/>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440" r:id="rId1"/>
    <p:sldLayoutId id="2147484583" r:id="rId2"/>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2"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EAFFD359-9493-23C0-F6F0-B3DE373C191B}"/>
              </a:ext>
            </a:extLst>
          </p:cNvPr>
          <p:cNvSpPr/>
          <p:nvPr userDrawn="1"/>
        </p:nvSpPr>
        <p:spPr>
          <a:xfrm>
            <a:off x="1752600" y="309230"/>
            <a:ext cx="9201454" cy="6933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6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6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MỀM MÁY TÍNH</a:t>
            </a:r>
            <a:endParaRPr lang="vi-VN" sz="36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E0185EF-1CB8-275A-C2D5-AA9A395EB5EB}"/>
              </a:ext>
            </a:extLst>
          </p:cNvPr>
          <p:cNvSpPr txBox="1"/>
          <p:nvPr userDrawn="1"/>
        </p:nvSpPr>
        <p:spPr>
          <a:xfrm>
            <a:off x="2579649" y="6141"/>
            <a:ext cx="6956123" cy="903700"/>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80"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8312" y="1582824"/>
            <a:ext cx="55793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 id="2147484581" r:id="rId2"/>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26504" y="1614651"/>
            <a:ext cx="12192000" cy="5243349"/>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Bef>
                <a:spcPts val="0"/>
              </a:spcBef>
              <a:spcAft>
                <a:spcPts val="0"/>
              </a:spcAft>
            </a:pP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lvl="0" fontAlgn="base">
              <a:lnSpc>
                <a:spcPct val="150000"/>
              </a:lnSpc>
              <a:spcBef>
                <a:spcPts val="0"/>
              </a:spcBef>
              <a:spcAft>
                <a:spcPts val="0"/>
              </a:spcAft>
              <a:buClr>
                <a:srgbClr val="000000"/>
              </a:buClr>
              <a:buSzPts val="1200"/>
            </a:pP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Giải</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thích</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được</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sơ</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lượt</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chức</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năng</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điều</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khiển</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và</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quản</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lí</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của</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hệ</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điều</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hành</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p>
          <a:p>
            <a:pPr lvl="0" fontAlgn="base">
              <a:lnSpc>
                <a:spcPct val="150000"/>
              </a:lnSpc>
              <a:spcBef>
                <a:spcPts val="0"/>
              </a:spcBef>
              <a:spcAft>
                <a:spcPts val="0"/>
              </a:spcAft>
              <a:buClr>
                <a:srgbClr val="000000"/>
              </a:buClr>
              <a:buSzPts val="1200"/>
            </a:pP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Phân</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biệt</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được</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hệ</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điều</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hành</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với</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phần</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mềm</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ứng</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dụng</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p>
          <a:p>
            <a:pPr lvl="0" fontAlgn="base">
              <a:lnSpc>
                <a:spcPct val="150000"/>
              </a:lnSpc>
              <a:spcBef>
                <a:spcPts val="0"/>
              </a:spcBef>
              <a:spcAft>
                <a:spcPts val="0"/>
              </a:spcAft>
              <a:buClr>
                <a:srgbClr val="000000"/>
              </a:buClr>
              <a:buSzPts val="1200"/>
            </a:pP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Nêu</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được</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tên</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một</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số</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phần</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mềm</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ứng</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dụng</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đã</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sử</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200" b="1" dirty="0" err="1">
                <a:solidFill>
                  <a:srgbClr val="002060"/>
                </a:solidFill>
                <a:uFill>
                  <a:solidFill>
                    <a:srgbClr val="000000"/>
                  </a:solidFill>
                </a:uFill>
                <a:latin typeface="Times New Roman" panose="02020603050405020304" pitchFamily="18" charset="0"/>
                <a:ea typeface="Calibri" panose="020F0502020204030204" pitchFamily="34" charset="0"/>
              </a:rPr>
              <a:t>dụng</a:t>
            </a:r>
            <a:r>
              <a:rPr lang="en-US" sz="3200" b="1" dirty="0">
                <a:solidFill>
                  <a:srgbClr val="002060"/>
                </a:solidFill>
                <a:uFill>
                  <a:solidFill>
                    <a:srgbClr val="000000"/>
                  </a:solidFill>
                </a:uFill>
                <a:latin typeface="Times New Roman" panose="02020603050405020304" pitchFamily="18" charset="0"/>
                <a:ea typeface="Calibri" panose="020F0502020204030204" pitchFamily="34" charset="0"/>
              </a:rPr>
              <a:t>.</a:t>
            </a:r>
          </a:p>
          <a:p>
            <a:pPr lvl="0" fontAlgn="base">
              <a:lnSpc>
                <a:spcPct val="150000"/>
              </a:lnSpc>
              <a:spcBef>
                <a:spcPts val="0"/>
              </a:spcBef>
              <a:spcAft>
                <a:spcPts val="0"/>
              </a:spcAft>
              <a:buClr>
                <a:srgbClr val="000000"/>
              </a:buClr>
              <a:buSzPts val="1200"/>
            </a:pP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Giải</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thích</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được</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phần</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mở</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rộng</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của</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tên</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tệp</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cho</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biết</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tệp</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thuộc</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loại</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gì</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nêu</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được</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ví</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dụ</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minh </a:t>
            </a:r>
            <a:r>
              <a:rPr lang="en-US" sz="32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hoạ</a:t>
            </a:r>
            <a:r>
              <a:rPr lang="en-US" sz="32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Chức năng nào sau đây không phải của hệ điều hành?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Quản lí các tệp dữ liệu trên đĩa.</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Tạo và chỉnh sửa nội dung một tệp hình ảnh.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Điều khiển các thiết bị vào - ra.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524643"/>
            <a:ext cx="78740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Quản lí giao diện giữa người sử dụng và máy tính.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2781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26557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89853" y="228600"/>
            <a:ext cx="5410200"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C00000"/>
                </a:solidFill>
                <a:latin typeface="Times New Roman" panose="02020603050405020304" pitchFamily="18" charset="0"/>
                <a:cs typeface="Times New Roman" panose="02020603050405020304" pitchFamily="18" charset="0"/>
              </a:rPr>
              <a:t>2. Phần mềm ứng dụng</a:t>
            </a:r>
          </a:p>
        </p:txBody>
      </p:sp>
      <p:pic>
        <p:nvPicPr>
          <p:cNvPr id="4" name="Picture 3" descr="Graphical user interface, application&#10;&#10;Description automatically generated">
            <a:extLst>
              <a:ext uri="{FF2B5EF4-FFF2-40B4-BE49-F238E27FC236}">
                <a16:creationId xmlns:a16="http://schemas.microsoft.com/office/drawing/2014/main" id="{8C5DF000-D5D3-4B84-927B-AC858027B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1" y="1050518"/>
            <a:ext cx="2819400" cy="2810943"/>
          </a:xfrm>
          <a:prstGeom prst="rect">
            <a:avLst/>
          </a:prstGeom>
        </p:spPr>
      </p:pic>
      <p:pic>
        <p:nvPicPr>
          <p:cNvPr id="2" name="Picture 1" descr="different types of software coderus branded image">
            <a:extLst>
              <a:ext uri="{FF2B5EF4-FFF2-40B4-BE49-F238E27FC236}">
                <a16:creationId xmlns:a16="http://schemas.microsoft.com/office/drawing/2014/main" id="{7A8F9D2F-BD1F-0CF8-48C8-AA15334BD97D}"/>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1" y="3054668"/>
            <a:ext cx="4648200" cy="3182994"/>
          </a:xfrm>
          <a:prstGeom prst="rect">
            <a:avLst/>
          </a:prstGeom>
          <a:noFill/>
          <a:ln>
            <a:noFill/>
          </a:ln>
        </p:spPr>
      </p:pic>
    </p:spTree>
    <p:extLst>
      <p:ext uri="{BB962C8B-B14F-4D97-AF65-F5344CB8AC3E}">
        <p14:creationId xmlns:p14="http://schemas.microsoft.com/office/powerpoint/2010/main" val="921264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TextBox 11">
            <a:extLst>
              <a:ext uri="{FF2B5EF4-FFF2-40B4-BE49-F238E27FC236}">
                <a16:creationId xmlns:a16="http://schemas.microsoft.com/office/drawing/2014/main" id="{CD0ECAC9-075D-4B22-AE5A-06D95D7262D6}"/>
              </a:ext>
            </a:extLst>
          </p:cNvPr>
          <p:cNvSpPr txBox="1">
            <a:spLocks noChangeArrowheads="1"/>
          </p:cNvSpPr>
          <p:nvPr/>
        </p:nvSpPr>
        <p:spPr bwMode="auto">
          <a:xfrm>
            <a:off x="178663" y="1117879"/>
            <a:ext cx="12013337" cy="10575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vi-VN" sz="3200" b="1" dirty="0">
                <a:solidFill>
                  <a:srgbClr val="00B050"/>
                </a:solidFill>
                <a:latin typeface="Times New Roman" panose="02020603050405020304" pitchFamily="18" charset="0"/>
                <a:cs typeface="Times New Roman" panose="02020603050405020304" pitchFamily="18" charset="0"/>
              </a:rPr>
              <a:t>Em hãy ghép mỗi loại tệp ở cột bên trái với một phần mở rộng tệp phù hợp ở cột bên phải. </a:t>
            </a:r>
          </a:p>
        </p:txBody>
      </p:sp>
      <p:sp>
        <p:nvSpPr>
          <p:cNvPr id="9" name="Rectangle 8">
            <a:extLst>
              <a:ext uri="{FF2B5EF4-FFF2-40B4-BE49-F238E27FC236}">
                <a16:creationId xmlns:a16="http://schemas.microsoft.com/office/drawing/2014/main" id="{4F0AE406-205F-4F85-BAD9-EA7B91B7E58E}"/>
              </a:ext>
            </a:extLst>
          </p:cNvPr>
          <p:cNvSpPr/>
          <p:nvPr/>
        </p:nvSpPr>
        <p:spPr>
          <a:xfrm>
            <a:off x="575389" y="545079"/>
            <a:ext cx="4682412" cy="565146"/>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a:defRPr/>
            </a:pPr>
            <a:r>
              <a:rPr lang="en-US" sz="3200" b="1" dirty="0" err="1">
                <a:solidFill>
                  <a:srgbClr val="FF0000"/>
                </a:solidFill>
                <a:latin typeface="Times New Roman" panose="02020603050405020304" pitchFamily="18" charset="0"/>
                <a:cs typeface="Times New Roman" panose="02020603050405020304" pitchFamily="18" charset="0"/>
              </a:rPr>
              <a:t>Nghiên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cứu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257801" y="543462"/>
            <a:ext cx="4952999" cy="565146"/>
          </a:xfrm>
          <a:prstGeom prst="rect">
            <a:avLst/>
          </a:prstGeom>
          <a:solidFill>
            <a:schemeClr val="accent5"/>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marL="0" marR="0" lvl="0" indent="0" algn="ctr" defTabSz="342900" rtl="0" eaLnBrk="1" fontAlgn="auto" latinLnBrk="0" hangingPunct="1">
              <a:spcBef>
                <a:spcPts val="0"/>
              </a:spcBef>
              <a:spcAft>
                <a:spcPts val="0"/>
              </a:spcAft>
              <a:buClrTx/>
              <a:buSzTx/>
              <a:buFontTx/>
              <a:buNone/>
              <a:tabLst/>
              <a:defRPr/>
            </a:pPr>
            <a:r>
              <a:rPr kumimoji="0" lang="de-DE" sz="32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Loại tệp và phần mở rộng</a:t>
            </a:r>
          </a:p>
        </p:txBody>
      </p:sp>
      <p:sp>
        <p:nvSpPr>
          <p:cNvPr id="3" name="TextBox 2">
            <a:extLst>
              <a:ext uri="{FF2B5EF4-FFF2-40B4-BE49-F238E27FC236}">
                <a16:creationId xmlns:a16="http://schemas.microsoft.com/office/drawing/2014/main" id="{6DA5BAA7-9DAE-5901-1F56-ABBB0444D685}"/>
              </a:ext>
            </a:extLst>
          </p:cNvPr>
          <p:cNvSpPr txBox="1">
            <a:spLocks noChangeArrowheads="1"/>
          </p:cNvSpPr>
          <p:nvPr/>
        </p:nvSpPr>
        <p:spPr bwMode="auto">
          <a:xfrm>
            <a:off x="575389" y="16866"/>
            <a:ext cx="580675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mềm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ứng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graphicFrame>
        <p:nvGraphicFramePr>
          <p:cNvPr id="6" name="Table 6">
            <a:extLst>
              <a:ext uri="{FF2B5EF4-FFF2-40B4-BE49-F238E27FC236}">
                <a16:creationId xmlns:a16="http://schemas.microsoft.com/office/drawing/2014/main" id="{E4D8FFDD-539D-CD5D-00C7-1C26771C7315}"/>
              </a:ext>
            </a:extLst>
          </p:cNvPr>
          <p:cNvGraphicFramePr>
            <a:graphicFrameLocks noGrp="1"/>
          </p:cNvGraphicFramePr>
          <p:nvPr>
            <p:extLst>
              <p:ext uri="{D42A27DB-BD31-4B8C-83A1-F6EECF244321}">
                <p14:modId xmlns:p14="http://schemas.microsoft.com/office/powerpoint/2010/main" val="3830285064"/>
              </p:ext>
            </p:extLst>
          </p:nvPr>
        </p:nvGraphicFramePr>
        <p:xfrm>
          <a:off x="0" y="2183117"/>
          <a:ext cx="12191999" cy="4239987"/>
        </p:xfrm>
        <a:graphic>
          <a:graphicData uri="http://schemas.openxmlformats.org/drawingml/2006/table">
            <a:tbl>
              <a:tblPr firstRow="1" bandRow="1">
                <a:tableStyleId>{F5AB1C69-6EDB-4FF4-983F-18BD219EF322}</a:tableStyleId>
              </a:tblPr>
              <a:tblGrid>
                <a:gridCol w="5891844">
                  <a:extLst>
                    <a:ext uri="{9D8B030D-6E8A-4147-A177-3AD203B41FA5}">
                      <a16:colId xmlns:a16="http://schemas.microsoft.com/office/drawing/2014/main" val="912453248"/>
                    </a:ext>
                  </a:extLst>
                </a:gridCol>
                <a:gridCol w="4427137">
                  <a:extLst>
                    <a:ext uri="{9D8B030D-6E8A-4147-A177-3AD203B41FA5}">
                      <a16:colId xmlns:a16="http://schemas.microsoft.com/office/drawing/2014/main" val="4171440788"/>
                    </a:ext>
                  </a:extLst>
                </a:gridCol>
                <a:gridCol w="1873018">
                  <a:extLst>
                    <a:ext uri="{9D8B030D-6E8A-4147-A177-3AD203B41FA5}">
                      <a16:colId xmlns:a16="http://schemas.microsoft.com/office/drawing/2014/main" val="892319542"/>
                    </a:ext>
                  </a:extLst>
                </a:gridCol>
              </a:tblGrid>
              <a:tr h="596126">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Loại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tệp</a:t>
                      </a:r>
                      <a:endParaRPr lang="en-US" sz="3200" dirty="0">
                        <a:solidFill>
                          <a:srgbClr val="002060"/>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Phần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mở</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rộng</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a:solidFill>
                            <a:srgbClr val="002060"/>
                          </a:solidFill>
                          <a:latin typeface="Times New Roman" panose="02020603050405020304" pitchFamily="18" charset="0"/>
                          <a:cs typeface="Times New Roman" panose="02020603050405020304" pitchFamily="18" charset="0"/>
                        </a:rPr>
                        <a:t>Kết quả</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extLst>
                  <a:ext uri="{0D108BD9-81ED-4DB2-BD59-A6C34878D82A}">
                    <a16:rowId xmlns:a16="http://schemas.microsoft.com/office/drawing/2014/main" val="3177703873"/>
                  </a:ext>
                </a:extLst>
              </a:tr>
              <a:tr h="596126">
                <a:tc>
                  <a:txBody>
                    <a:bodyPr/>
                    <a:lstStyle/>
                    <a:p>
                      <a:r>
                        <a:rPr lang="en-US" sz="3200">
                          <a:solidFill>
                            <a:srgbClr val="002060"/>
                          </a:solidFill>
                          <a:latin typeface="Times New Roman" panose="02020603050405020304" pitchFamily="18" charset="0"/>
                          <a:cs typeface="Times New Roman" panose="02020603050405020304" pitchFamily="18" charset="0"/>
                        </a:rPr>
                        <a:t>1. Tài liệu Word</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a:solidFill>
                            <a:srgbClr val="002060"/>
                          </a:solidFill>
                          <a:latin typeface="Times New Roman" panose="02020603050405020304" pitchFamily="18" charset="0"/>
                          <a:cs typeface="Times New Roman" panose="02020603050405020304" pitchFamily="18" charset="0"/>
                        </a:rPr>
                        <a:t>a) .jpg; .png; .bmp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a:solidFill>
                            <a:srgbClr val="002060"/>
                          </a:solidFill>
                          <a:latin typeface="Times New Roman" panose="02020603050405020304" pitchFamily="18" charset="0"/>
                          <a:cs typeface="Times New Roman" panose="02020603050405020304" pitchFamily="18" charset="0"/>
                        </a:rPr>
                        <a:t>1+ f</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extLst>
                  <a:ext uri="{0D108BD9-81ED-4DB2-BD59-A6C34878D82A}">
                    <a16:rowId xmlns:a16="http://schemas.microsoft.com/office/drawing/2014/main" val="2333808079"/>
                  </a:ext>
                </a:extLst>
              </a:tr>
              <a:tr h="663231">
                <a:tc>
                  <a:txBody>
                    <a:bodyPr/>
                    <a:lstStyle/>
                    <a:p>
                      <a:r>
                        <a:rPr lang="en-US" sz="3200" dirty="0">
                          <a:solidFill>
                            <a:srgbClr val="002060"/>
                          </a:solidFill>
                          <a:latin typeface="Times New Roman" panose="02020603050405020304" pitchFamily="18" charset="0"/>
                          <a:cs typeface="Times New Roman" panose="02020603050405020304" pitchFamily="18" charset="0"/>
                        </a:rPr>
                        <a:t>2. </a:t>
                      </a:r>
                      <a:r>
                        <a:rPr lang="en-US" sz="3200" dirty="0" err="1">
                          <a:solidFill>
                            <a:srgbClr val="002060"/>
                          </a:solidFill>
                          <a:latin typeface="Times New Roman" panose="02020603050405020304" pitchFamily="18" charset="0"/>
                          <a:cs typeface="Times New Roman" panose="02020603050405020304" pitchFamily="18" charset="0"/>
                        </a:rPr>
                        <a:t>Chương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bằng</a:t>
                      </a:r>
                      <a:r>
                        <a:rPr lang="en-US" sz="3200" dirty="0">
                          <a:solidFill>
                            <a:srgbClr val="002060"/>
                          </a:solidFill>
                          <a:latin typeface="Times New Roman" panose="02020603050405020304" pitchFamily="18" charset="0"/>
                          <a:cs typeface="Times New Roman" panose="02020603050405020304" pitchFamily="18" charset="0"/>
                        </a:rPr>
                        <a:t> Scratch</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dirty="0">
                          <a:solidFill>
                            <a:srgbClr val="002060"/>
                          </a:solidFill>
                          <a:latin typeface="Times New Roman" panose="02020603050405020304" pitchFamily="18" charset="0"/>
                          <a:cs typeface="Times New Roman" panose="02020603050405020304" pitchFamily="18" charset="0"/>
                        </a:rPr>
                        <a:t>b) .exe; .com; .bat; .</a:t>
                      </a:r>
                      <a:r>
                        <a:rPr lang="en-US" sz="3200" dirty="0" err="1">
                          <a:solidFill>
                            <a:srgbClr val="002060"/>
                          </a:solidFill>
                          <a:latin typeface="Times New Roman" panose="02020603050405020304" pitchFamily="18" charset="0"/>
                          <a:cs typeface="Times New Roman" panose="02020603050405020304" pitchFamily="18" charset="0"/>
                        </a:rPr>
                        <a:t>msi</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dirty="0">
                          <a:solidFill>
                            <a:srgbClr val="002060"/>
                          </a:solidFill>
                          <a:latin typeface="Times New Roman" panose="02020603050405020304" pitchFamily="18" charset="0"/>
                          <a:cs typeface="Times New Roman" panose="02020603050405020304" pitchFamily="18" charset="0"/>
                        </a:rPr>
                        <a:t>2+ c</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extLst>
                  <a:ext uri="{0D108BD9-81ED-4DB2-BD59-A6C34878D82A}">
                    <a16:rowId xmlns:a16="http://schemas.microsoft.com/office/drawing/2014/main" val="748850827"/>
                  </a:ext>
                </a:extLst>
              </a:tr>
              <a:tr h="596126">
                <a:tc>
                  <a:txBody>
                    <a:bodyPr/>
                    <a:lstStyle/>
                    <a:p>
                      <a:r>
                        <a:rPr lang="en-US" sz="3200">
                          <a:solidFill>
                            <a:srgbClr val="002060"/>
                          </a:solidFill>
                          <a:latin typeface="Times New Roman" panose="02020603050405020304" pitchFamily="18" charset="0"/>
                          <a:cs typeface="Times New Roman" panose="02020603050405020304" pitchFamily="18" charset="0"/>
                        </a:rPr>
                        <a:t>3. Hình ảnh</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a:solidFill>
                            <a:srgbClr val="002060"/>
                          </a:solidFill>
                          <a:latin typeface="Times New Roman" panose="02020603050405020304" pitchFamily="18" charset="0"/>
                          <a:cs typeface="Times New Roman" panose="02020603050405020304" pitchFamily="18" charset="0"/>
                        </a:rPr>
                        <a:t>c) .sb; .sb2; .sb3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a:solidFill>
                            <a:srgbClr val="002060"/>
                          </a:solidFill>
                          <a:latin typeface="Times New Roman" panose="02020603050405020304" pitchFamily="18" charset="0"/>
                          <a:cs typeface="Times New Roman" panose="02020603050405020304" pitchFamily="18" charset="0"/>
                        </a:rPr>
                        <a:t>3+ a</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extLst>
                  <a:ext uri="{0D108BD9-81ED-4DB2-BD59-A6C34878D82A}">
                    <a16:rowId xmlns:a16="http://schemas.microsoft.com/office/drawing/2014/main" val="181451361"/>
                  </a:ext>
                </a:extLst>
              </a:tr>
              <a:tr h="596126">
                <a:tc>
                  <a:txBody>
                    <a:bodyPr/>
                    <a:lstStyle/>
                    <a:p>
                      <a:r>
                        <a:rPr lang="en-US" sz="3200">
                          <a:solidFill>
                            <a:srgbClr val="002060"/>
                          </a:solidFill>
                          <a:latin typeface="Times New Roman" panose="02020603050405020304" pitchFamily="18" charset="0"/>
                          <a:cs typeface="Times New Roman" panose="02020603050405020304" pitchFamily="18" charset="0"/>
                        </a:rPr>
                        <a:t>4. Ứng dụng</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a:solidFill>
                            <a:srgbClr val="002060"/>
                          </a:solidFill>
                          <a:latin typeface="Times New Roman" panose="02020603050405020304" pitchFamily="18" charset="0"/>
                          <a:cs typeface="Times New Roman" panose="02020603050405020304" pitchFamily="18" charset="0"/>
                        </a:rPr>
                        <a:t>d) .ppt; .pptx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dirty="0">
                          <a:solidFill>
                            <a:srgbClr val="002060"/>
                          </a:solidFill>
                          <a:latin typeface="Times New Roman" panose="02020603050405020304" pitchFamily="18" charset="0"/>
                          <a:cs typeface="Times New Roman" panose="02020603050405020304" pitchFamily="18" charset="0"/>
                        </a:rPr>
                        <a:t>4+ b</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extLst>
                  <a:ext uri="{0D108BD9-81ED-4DB2-BD59-A6C34878D82A}">
                    <a16:rowId xmlns:a16="http://schemas.microsoft.com/office/drawing/2014/main" val="3373925010"/>
                  </a:ext>
                </a:extLst>
              </a:tr>
              <a:tr h="596126">
                <a:tc>
                  <a:txBody>
                    <a:bodyPr/>
                    <a:lstStyle/>
                    <a:p>
                      <a:r>
                        <a:rPr lang="en-US" sz="3200">
                          <a:solidFill>
                            <a:srgbClr val="002060"/>
                          </a:solidFill>
                          <a:latin typeface="Times New Roman" panose="02020603050405020304" pitchFamily="18" charset="0"/>
                          <a:cs typeface="Times New Roman" panose="02020603050405020304" pitchFamily="18" charset="0"/>
                        </a:rPr>
                        <a:t>5. Trang web</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a:solidFill>
                            <a:srgbClr val="002060"/>
                          </a:solidFill>
                          <a:latin typeface="Times New Roman" panose="02020603050405020304" pitchFamily="18" charset="0"/>
                          <a:cs typeface="Times New Roman" panose="02020603050405020304" pitchFamily="18" charset="0"/>
                        </a:rPr>
                        <a:t>e) .htm; .html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r>
                        <a:rPr lang="en-US" sz="3200">
                          <a:solidFill>
                            <a:srgbClr val="002060"/>
                          </a:solidFill>
                          <a:latin typeface="Times New Roman" panose="02020603050405020304" pitchFamily="18" charset="0"/>
                          <a:cs typeface="Times New Roman" panose="02020603050405020304" pitchFamily="18" charset="0"/>
                        </a:rPr>
                        <a:t>5+ e</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extLst>
                  <a:ext uri="{0D108BD9-81ED-4DB2-BD59-A6C34878D82A}">
                    <a16:rowId xmlns:a16="http://schemas.microsoft.com/office/drawing/2014/main" val="4023864630"/>
                  </a:ext>
                </a:extLst>
              </a:tr>
              <a:tr h="596126">
                <a:tc>
                  <a:txBody>
                    <a:bodyPr/>
                    <a:lstStyle/>
                    <a:p>
                      <a:r>
                        <a:rPr lang="en-US" sz="3200">
                          <a:solidFill>
                            <a:srgbClr val="002060"/>
                          </a:solidFill>
                          <a:latin typeface="Times New Roman" panose="02020603050405020304" pitchFamily="18" charset="0"/>
                          <a:cs typeface="Times New Roman" panose="02020603050405020304" pitchFamily="18" charset="0"/>
                        </a:rPr>
                        <a:t>6. Bài trình bày PowerPoint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1E705"/>
                    </a:solidFill>
                  </a:tcPr>
                </a:tc>
                <a:tc>
                  <a:txBody>
                    <a:bodyPr/>
                    <a:lstStyle/>
                    <a:p>
                      <a:r>
                        <a:rPr lang="en-US" sz="3200">
                          <a:solidFill>
                            <a:srgbClr val="002060"/>
                          </a:solidFill>
                          <a:latin typeface="Times New Roman" panose="02020603050405020304" pitchFamily="18" charset="0"/>
                          <a:cs typeface="Times New Roman" panose="02020603050405020304" pitchFamily="18" charset="0"/>
                        </a:rPr>
                        <a:t>f) .doc; .docx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1E705"/>
                    </a:solidFill>
                  </a:tcPr>
                </a:tc>
                <a:tc>
                  <a:txBody>
                    <a:bodyPr/>
                    <a:lstStyle/>
                    <a:p>
                      <a:r>
                        <a:rPr lang="en-US" sz="3200" dirty="0">
                          <a:solidFill>
                            <a:srgbClr val="002060"/>
                          </a:solidFill>
                          <a:latin typeface="Times New Roman" panose="02020603050405020304" pitchFamily="18" charset="0"/>
                          <a:cs typeface="Times New Roman" panose="02020603050405020304" pitchFamily="18" charset="0"/>
                        </a:rPr>
                        <a:t>6+ d</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1E705"/>
                    </a:solidFill>
                  </a:tcPr>
                </a:tc>
                <a:extLst>
                  <a:ext uri="{0D108BD9-81ED-4DB2-BD59-A6C34878D82A}">
                    <a16:rowId xmlns:a16="http://schemas.microsoft.com/office/drawing/2014/main" val="2991037677"/>
                  </a:ext>
                </a:extLst>
              </a:tr>
            </a:tbl>
          </a:graphicData>
        </a:graphic>
      </p:graphicFrame>
      <p:sp>
        <p:nvSpPr>
          <p:cNvPr id="7" name="Rectangle: Rounded Corners 6">
            <a:extLst>
              <a:ext uri="{FF2B5EF4-FFF2-40B4-BE49-F238E27FC236}">
                <a16:creationId xmlns:a16="http://schemas.microsoft.com/office/drawing/2014/main" id="{F42CA852-AC52-28FA-0537-8364C3EF9C2E}"/>
              </a:ext>
            </a:extLst>
          </p:cNvPr>
          <p:cNvSpPr/>
          <p:nvPr/>
        </p:nvSpPr>
        <p:spPr>
          <a:xfrm>
            <a:off x="10926417" y="2869494"/>
            <a:ext cx="483705" cy="3972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8" name="Rectangle: Rounded Corners 7">
            <a:extLst>
              <a:ext uri="{FF2B5EF4-FFF2-40B4-BE49-F238E27FC236}">
                <a16:creationId xmlns:a16="http://schemas.microsoft.com/office/drawing/2014/main" id="{ABF72FA6-6EDE-F46A-39CC-9DFDD0776218}"/>
              </a:ext>
            </a:extLst>
          </p:cNvPr>
          <p:cNvSpPr/>
          <p:nvPr/>
        </p:nvSpPr>
        <p:spPr>
          <a:xfrm>
            <a:off x="10926417" y="3484438"/>
            <a:ext cx="533400" cy="38316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2" name="Rectangle: Rounded Corners 11">
            <a:extLst>
              <a:ext uri="{FF2B5EF4-FFF2-40B4-BE49-F238E27FC236}">
                <a16:creationId xmlns:a16="http://schemas.microsoft.com/office/drawing/2014/main" id="{9554AE76-3427-D108-E177-981A4F89A2E3}"/>
              </a:ext>
            </a:extLst>
          </p:cNvPr>
          <p:cNvSpPr/>
          <p:nvPr/>
        </p:nvSpPr>
        <p:spPr>
          <a:xfrm>
            <a:off x="10896600" y="4085277"/>
            <a:ext cx="533400" cy="43897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3" name="Rectangle: Rounded Corners 12">
            <a:extLst>
              <a:ext uri="{FF2B5EF4-FFF2-40B4-BE49-F238E27FC236}">
                <a16:creationId xmlns:a16="http://schemas.microsoft.com/office/drawing/2014/main" id="{2D2F35A1-2245-3341-7536-BD8CDA54CE87}"/>
              </a:ext>
            </a:extLst>
          </p:cNvPr>
          <p:cNvSpPr/>
          <p:nvPr/>
        </p:nvSpPr>
        <p:spPr>
          <a:xfrm>
            <a:off x="10926417" y="4726642"/>
            <a:ext cx="533400" cy="43897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4" name="Rectangle: Rounded Corners 13">
            <a:extLst>
              <a:ext uri="{FF2B5EF4-FFF2-40B4-BE49-F238E27FC236}">
                <a16:creationId xmlns:a16="http://schemas.microsoft.com/office/drawing/2014/main" id="{A3E0D6DC-CDBE-E580-95B7-7437763DF2AF}"/>
              </a:ext>
            </a:extLst>
          </p:cNvPr>
          <p:cNvSpPr/>
          <p:nvPr/>
        </p:nvSpPr>
        <p:spPr>
          <a:xfrm>
            <a:off x="10926417" y="5368007"/>
            <a:ext cx="533400" cy="35792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5" name="Rectangle: Rounded Corners 14">
            <a:extLst>
              <a:ext uri="{FF2B5EF4-FFF2-40B4-BE49-F238E27FC236}">
                <a16:creationId xmlns:a16="http://schemas.microsoft.com/office/drawing/2014/main" id="{A47FB835-48F3-EA01-9269-45CC37611287}"/>
              </a:ext>
            </a:extLst>
          </p:cNvPr>
          <p:cNvSpPr/>
          <p:nvPr/>
        </p:nvSpPr>
        <p:spPr>
          <a:xfrm>
            <a:off x="10926417" y="5943600"/>
            <a:ext cx="533400" cy="38316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Tree>
    <p:extLst>
      <p:ext uri="{BB962C8B-B14F-4D97-AF65-F5344CB8AC3E}">
        <p14:creationId xmlns:p14="http://schemas.microsoft.com/office/powerpoint/2010/main" val="32950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3"/>
                                        </p:tgtEl>
                                        <p:attrNameLst>
                                          <p:attrName>ppt_w</p:attrName>
                                        </p:attrNameLst>
                                      </p:cBhvr>
                                      <p:tavLst>
                                        <p:tav tm="0">
                                          <p:val>
                                            <p:strVal val="ppt_w"/>
                                          </p:val>
                                        </p:tav>
                                        <p:tav tm="100000">
                                          <p:val>
                                            <p:fltVal val="0"/>
                                          </p:val>
                                        </p:tav>
                                      </p:tavLst>
                                    </p:anim>
                                    <p:anim calcmode="lin" valueType="num">
                                      <p:cBhvr>
                                        <p:cTn id="28" dur="500"/>
                                        <p:tgtEl>
                                          <p:spTgt spid="13"/>
                                        </p:tgtEl>
                                        <p:attrNameLst>
                                          <p:attrName>ppt_h</p:attrName>
                                        </p:attrNameLst>
                                      </p:cBhvr>
                                      <p:tavLst>
                                        <p:tav tm="0">
                                          <p:val>
                                            <p:strVal val="ppt_h"/>
                                          </p:val>
                                        </p:tav>
                                        <p:tav tm="100000">
                                          <p:val>
                                            <p:fltVal val="0"/>
                                          </p:val>
                                        </p:tav>
                                      </p:tavLst>
                                    </p:anim>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4"/>
                                        </p:tgtEl>
                                        <p:attrNameLst>
                                          <p:attrName>ppt_w</p:attrName>
                                        </p:attrNameLst>
                                      </p:cBhvr>
                                      <p:tavLst>
                                        <p:tav tm="0">
                                          <p:val>
                                            <p:strVal val="ppt_w"/>
                                          </p:val>
                                        </p:tav>
                                        <p:tav tm="100000">
                                          <p:val>
                                            <p:fltVal val="0"/>
                                          </p:val>
                                        </p:tav>
                                      </p:tavLst>
                                    </p:anim>
                                    <p:anim calcmode="lin" valueType="num">
                                      <p:cBhvr>
                                        <p:cTn id="35" dur="500"/>
                                        <p:tgtEl>
                                          <p:spTgt spid="14"/>
                                        </p:tgtEl>
                                        <p:attrNameLst>
                                          <p:attrName>ppt_h</p:attrName>
                                        </p:attrNameLst>
                                      </p:cBhvr>
                                      <p:tavLst>
                                        <p:tav tm="0">
                                          <p:val>
                                            <p:strVal val="ppt_h"/>
                                          </p:val>
                                        </p:tav>
                                        <p:tav tm="100000">
                                          <p:val>
                                            <p:fltVal val="0"/>
                                          </p:val>
                                        </p:tav>
                                      </p:tavLst>
                                    </p:anim>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5"/>
                                        </p:tgtEl>
                                        <p:attrNameLst>
                                          <p:attrName>ppt_w</p:attrName>
                                        </p:attrNameLst>
                                      </p:cBhvr>
                                      <p:tavLst>
                                        <p:tav tm="0">
                                          <p:val>
                                            <p:strVal val="ppt_w"/>
                                          </p:val>
                                        </p:tav>
                                        <p:tav tm="100000">
                                          <p:val>
                                            <p:fltVal val="0"/>
                                          </p:val>
                                        </p:tav>
                                      </p:tavLst>
                                    </p:anim>
                                    <p:anim calcmode="lin" valueType="num">
                                      <p:cBhvr>
                                        <p:cTn id="42" dur="500"/>
                                        <p:tgtEl>
                                          <p:spTgt spid="15"/>
                                        </p:tgtEl>
                                        <p:attrNameLst>
                                          <p:attrName>ppt_h</p:attrName>
                                        </p:attrNameLst>
                                      </p:cBhvr>
                                      <p:tavLst>
                                        <p:tav tm="0">
                                          <p:val>
                                            <p:strVal val="ppt_h"/>
                                          </p:val>
                                        </p:tav>
                                        <p:tav tm="100000">
                                          <p:val>
                                            <p:fltVal val="0"/>
                                          </p:val>
                                        </p:tav>
                                      </p:tavLst>
                                    </p:anim>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36EEA78E-DAA8-992D-4AE3-B9C269BF81D4}"/>
              </a:ext>
            </a:extLst>
          </p:cNvPr>
          <p:cNvSpPr txBox="1">
            <a:spLocks noChangeArrowheads="1"/>
          </p:cNvSpPr>
          <p:nvPr/>
        </p:nvSpPr>
        <p:spPr bwMode="auto">
          <a:xfrm>
            <a:off x="0" y="1"/>
            <a:ext cx="12192000" cy="141153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2900" b="1"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mở</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rộng</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tệp</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thông</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từ</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đến</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ba</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kí</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tự</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Tuy</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nhiên</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mềm</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ứng</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cho</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phép</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mở</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rộng</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nhiều</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hơn</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ba</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kí</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tự</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endParaRPr lang="en-US" sz="2900" b="1" dirty="0" smtClean="0">
              <a:solidFill>
                <a:schemeClr val="accent6">
                  <a:lumMod val="75000"/>
                </a:schemeClr>
              </a:solidFill>
              <a:latin typeface="Times New Roman" panose="02020603050405020304" pitchFamily="18" charset="0"/>
              <a:cs typeface="Times New Roman" panose="02020603050405020304" pitchFamily="18" charset="0"/>
            </a:endParaRPr>
          </a:p>
          <a:p>
            <a:pPr lvl="0" algn="just" defTabSz="342900"/>
            <a:r>
              <a:rPr lang="en-US" sz="2900" b="1" dirty="0" err="1" smtClean="0">
                <a:solidFill>
                  <a:schemeClr val="accent6">
                    <a:lumMod val="75000"/>
                  </a:schemeClr>
                </a:solidFill>
                <a:latin typeface="Times New Roman" panose="02020603050405020304" pitchFamily="18" charset="0"/>
                <a:cs typeface="Times New Roman" panose="02020603050405020304" pitchFamily="18" charset="0"/>
              </a:rPr>
              <a:t>Ví</a:t>
            </a:r>
            <a:r>
              <a:rPr lang="en-US" sz="29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dụ</a:t>
            </a:r>
            <a:r>
              <a:rPr lang="en-US" sz="2900" b="1" dirty="0">
                <a:solidFill>
                  <a:schemeClr val="accent6">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6">
                    <a:lumMod val="75000"/>
                  </a:schemeClr>
                </a:solidFill>
                <a:latin typeface="Times New Roman" panose="02020603050405020304" pitchFamily="18" charset="0"/>
                <a:cs typeface="Times New Roman" panose="02020603050405020304" pitchFamily="18" charset="0"/>
              </a:rPr>
              <a:t>docx</a:t>
            </a:r>
            <a:r>
              <a:rPr lang="en-US" sz="2900" b="1" dirty="0">
                <a:solidFill>
                  <a:schemeClr val="accent6">
                    <a:lumMod val="75000"/>
                  </a:schemeClr>
                </a:solidFill>
                <a:latin typeface="Times New Roman" panose="02020603050405020304" pitchFamily="18" charset="0"/>
                <a:cs typeface="Times New Roman" panose="02020603050405020304" pitchFamily="18" charset="0"/>
              </a:rPr>
              <a:t>”, “html”.</a:t>
            </a:r>
            <a:endParaRPr lang="vi-VN" sz="29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2050" name="Picture 2" descr="Giải bài 4 Phân loại tệp và bảo vệ dữ liệu trong máy tính | Giải tin học 7  chân trời sáng tạo - Tech1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 y="1411532"/>
            <a:ext cx="12188687" cy="544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53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97950" y="26419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97950" y="26419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290560" y="1219200"/>
            <a:ext cx="11437614" cy="5058683"/>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lnSpc>
                <a:spcPct val="150000"/>
              </a:lnSpc>
            </a:pP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mềm</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dụng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là</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chương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máy</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phép</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sử</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dụng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công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cụ</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thường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xử</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lí</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loại</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cụ</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lnSpc>
                <a:spcPct val="150000"/>
              </a:lnSpc>
            </a:pP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Loại</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tệp</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nhận</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biết</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nhờ</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mở</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rộng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gồm</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kí</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sau</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dấu</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chấm</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cuối</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cùng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tên</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tệp</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Loại</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tệp</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cũng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biết</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mềm</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dụng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nào</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dùng</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nó</a:t>
            </a:r>
            <a:endParaRPr lang="vi-VN" altLang="en-US" sz="36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Speech Bubble: Rectangle with Corners Rounded 4">
            <a:extLst>
              <a:ext uri="{FF2B5EF4-FFF2-40B4-BE49-F238E27FC236}">
                <a16:creationId xmlns:a16="http://schemas.microsoft.com/office/drawing/2014/main" id="{8D1C7730-B135-FBB3-5C44-36419776B795}"/>
              </a:ext>
            </a:extLst>
          </p:cNvPr>
          <p:cNvSpPr/>
          <p:nvPr/>
        </p:nvSpPr>
        <p:spPr>
          <a:xfrm>
            <a:off x="1117706" y="2230635"/>
            <a:ext cx="9979091" cy="3451573"/>
          </a:xfrm>
          <a:prstGeom prst="wedgeRoundRectCallout">
            <a:avLst>
              <a:gd name="adj1" fmla="val -9763"/>
              <a:gd name="adj2" fmla="val -610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6600" b="1" dirty="0" err="1">
                <a:solidFill>
                  <a:srgbClr val="FF0000"/>
                </a:solidFill>
                <a:latin typeface="Times New Roman" panose="02020603050405020304" pitchFamily="18" charset="0"/>
                <a:cs typeface="Times New Roman" panose="02020603050405020304" pitchFamily="18" charset="0"/>
              </a:rPr>
              <a:t>Em</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hãy</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trình</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bày</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những</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hiểu</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biết</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về</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phần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mềm</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ứng</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dụng</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và</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loại</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tệp</a:t>
            </a:r>
            <a:r>
              <a:rPr lang="en-US" sz="6600" b="1" dirty="0">
                <a:solidFill>
                  <a:srgbClr val="FF0000"/>
                </a:solidFill>
                <a:latin typeface="Times New Roman" panose="02020603050405020304" pitchFamily="18" charset="0"/>
                <a:cs typeface="Times New Roman" panose="02020603050405020304" pitchFamily="18" charset="0"/>
              </a:rPr>
              <a:t>?</a:t>
            </a:r>
            <a:endParaRPr lang="vi-VN" sz="6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F38F349-FB45-BB3E-7E06-9B42C1AC8F08}"/>
              </a:ext>
            </a:extLst>
          </p:cNvPr>
          <p:cNvSpPr txBox="1">
            <a:spLocks noChangeArrowheads="1"/>
          </p:cNvSpPr>
          <p:nvPr/>
        </p:nvSpPr>
        <p:spPr bwMode="auto">
          <a:xfrm>
            <a:off x="297186" y="562827"/>
            <a:ext cx="580675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mềm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ứng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78766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xit" presetSubtype="32" fill="hold" grpId="0" nodeType="withEffect">
                                  <p:stCondLst>
                                    <p:cond delay="0"/>
                                  </p:stCondLst>
                                  <p:childTnLst>
                                    <p:anim calcmode="lin" valueType="num">
                                      <p:cBhvr>
                                        <p:cTn id="9" dur="500"/>
                                        <p:tgtEl>
                                          <p:spTgt spid="5"/>
                                        </p:tgtEl>
                                        <p:attrNameLst>
                                          <p:attrName>ppt_w</p:attrName>
                                        </p:attrNameLst>
                                      </p:cBhvr>
                                      <p:tavLst>
                                        <p:tav tm="0">
                                          <p:val>
                                            <p:strVal val="ppt_w"/>
                                          </p:val>
                                        </p:tav>
                                        <p:tav tm="100000">
                                          <p:val>
                                            <p:fltVal val="0"/>
                                          </p:val>
                                        </p:tav>
                                      </p:tavLst>
                                    </p:anim>
                                    <p:anim calcmode="lin" valueType="num">
                                      <p:cBhvr>
                                        <p:cTn id="10" dur="500"/>
                                        <p:tgtEl>
                                          <p:spTgt spid="5"/>
                                        </p:tgtEl>
                                        <p:attrNameLst>
                                          <p:attrName>ppt_h</p:attrName>
                                        </p:attrNameLst>
                                      </p:cBhvr>
                                      <p:tavLst>
                                        <p:tav tm="0">
                                          <p:val>
                                            <p:strVal val="ppt_h"/>
                                          </p:val>
                                        </p:tav>
                                        <p:tav tm="100000">
                                          <p:val>
                                            <p:fltVal val="0"/>
                                          </p:val>
                                        </p:tav>
                                      </p:tavLst>
                                    </p:anim>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2122805" y="737011"/>
            <a:ext cx="9535796"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spcAft>
                <a:spcPts val="800"/>
              </a:spcAft>
            </a:pPr>
            <a:r>
              <a:rPr lang="vi-VN" sz="3200">
                <a:solidFill>
                  <a:schemeClr val="tx1"/>
                </a:solidFill>
                <a:effectLst/>
                <a:latin typeface="Times New Roman" panose="02020603050405020304" pitchFamily="18" charset="0"/>
                <a:ea typeface="Calibri" panose="020F0502020204030204" pitchFamily="34" charset="0"/>
              </a:rPr>
              <a:t>Em hãy chỉ ra các phần mềm ứng dụng trong các</a:t>
            </a:r>
            <a:r>
              <a:rPr lang="en-US" sz="3200">
                <a:solidFill>
                  <a:schemeClr val="tx1"/>
                </a:solidFill>
                <a:effectLst/>
                <a:latin typeface="Times New Roman" panose="02020603050405020304" pitchFamily="18" charset="0"/>
                <a:ea typeface="Calibri" panose="020F0502020204030204" pitchFamily="34" charset="0"/>
              </a:rPr>
              <a:t> </a:t>
            </a:r>
            <a:r>
              <a:rPr lang="vi-VN" sz="3200">
                <a:solidFill>
                  <a:schemeClr val="tx1"/>
                </a:solidFill>
                <a:effectLst/>
                <a:latin typeface="Times New Roman" panose="02020603050405020304" pitchFamily="18" charset="0"/>
                <a:ea typeface="Calibri" panose="020F0502020204030204" pitchFamily="34" charset="0"/>
              </a:rPr>
              <a:t>phương án sau:</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7D98E8AE-9274-4D0D-85B4-E48B34A625ED}"/>
              </a:ext>
            </a:extLst>
          </p:cNvPr>
          <p:cNvSpPr/>
          <p:nvPr/>
        </p:nvSpPr>
        <p:spPr>
          <a:xfrm>
            <a:off x="1981200" y="2462604"/>
            <a:ext cx="3360020" cy="6458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nSpc>
                <a:spcPct val="107000"/>
              </a:lnSpc>
              <a:spcAft>
                <a:spcPts val="800"/>
              </a:spcAft>
            </a:pPr>
            <a:r>
              <a:rPr lang="en-US" sz="3200">
                <a:solidFill>
                  <a:schemeClr val="tx1"/>
                </a:solidFill>
                <a:effectLst/>
                <a:latin typeface="Times New Roman" panose="02020603050405020304" pitchFamily="18" charset="0"/>
                <a:ea typeface="Calibri" panose="020F0502020204030204" pitchFamily="34" charset="0"/>
              </a:rPr>
              <a:t>Linux.</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1200" y="3604882"/>
            <a:ext cx="3360020" cy="8215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marR="0" lvl="0" indent="0" algn="just" defTabSz="342900" rtl="0" eaLnBrk="1" fontAlgn="auto" latinLnBrk="0" hangingPunct="1">
              <a:lnSpc>
                <a:spcPct val="150000"/>
              </a:lnSpc>
              <a:spcBef>
                <a:spcPts val="0"/>
              </a:spcBef>
              <a:spcAft>
                <a:spcPts val="0"/>
              </a:spcAft>
              <a:buClrTx/>
              <a:buSzTx/>
              <a:buFontTx/>
              <a:buNone/>
              <a:tabLst/>
              <a:defRPr/>
            </a:pPr>
            <a:r>
              <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Gmail.</a:t>
            </a:r>
            <a:endParaRPr kumimoji="0" lang="vi-VN" sz="32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2632" y="5033171"/>
            <a:ext cx="3832368"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spcAft>
                <a:spcPts val="800"/>
              </a:spcAft>
            </a:pP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UnikeyNT.</a:t>
            </a:r>
            <a:endParaRPr lang="en-US" sz="3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7790928" y="2491651"/>
            <a:ext cx="3821954" cy="6458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lnSpc>
                <a:spcPct val="107000"/>
              </a:lnSpc>
              <a:spcAft>
                <a:spcPts val="800"/>
              </a:spcAft>
            </a:pPr>
            <a:r>
              <a:rPr lang="en-US" sz="3200">
                <a:solidFill>
                  <a:schemeClr val="tx1"/>
                </a:solidFill>
                <a:effectLst/>
                <a:latin typeface="Times New Roman" panose="02020603050405020304" pitchFamily="18" charset="0"/>
                <a:ea typeface="Calibri" panose="020F0502020204030204" pitchFamily="34" charset="0"/>
              </a:rPr>
              <a:t>Windows 8.</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969" y="487895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673101" y="533625"/>
            <a:ext cx="564434" cy="553234"/>
          </a:xfrm>
          <a:prstGeom prst="rect">
            <a:avLst/>
          </a:prstGeom>
        </p:spPr>
      </p:pic>
      <p:sp>
        <p:nvSpPr>
          <p:cNvPr id="10" name="Rounded Rectangle 5">
            <a:extLst>
              <a:ext uri="{FF2B5EF4-FFF2-40B4-BE49-F238E27FC236}">
                <a16:creationId xmlns:a16="http://schemas.microsoft.com/office/drawing/2014/main" id="{1BB49543-FF25-D1ED-84C8-E0E287561F3F}"/>
              </a:ext>
            </a:extLst>
          </p:cNvPr>
          <p:cNvSpPr/>
          <p:nvPr/>
        </p:nvSpPr>
        <p:spPr>
          <a:xfrm>
            <a:off x="7717776" y="3799606"/>
            <a:ext cx="3821954" cy="6458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lnSpc>
                <a:spcPct val="107000"/>
              </a:lnSpc>
              <a:spcAft>
                <a:spcPts val="800"/>
              </a:spcAft>
            </a:pPr>
            <a:r>
              <a:rPr lang="vi-VN" sz="3200">
                <a:solidFill>
                  <a:schemeClr val="tx1"/>
                </a:solidFill>
                <a:effectLst/>
                <a:latin typeface="Times New Roman" panose="02020603050405020304" pitchFamily="18" charset="0"/>
                <a:ea typeface="Calibri" panose="020F0502020204030204" pitchFamily="34" charset="0"/>
              </a:rPr>
              <a:t>Zalo.</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0" descr="flowers0c">
            <a:extLst>
              <a:ext uri="{FF2B5EF4-FFF2-40B4-BE49-F238E27FC236}">
                <a16:creationId xmlns:a16="http://schemas.microsoft.com/office/drawing/2014/main" id="{1792141A-8679-FD56-0700-8FB08AE6A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63" y="491419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flowers0c">
            <a:extLst>
              <a:ext uri="{FF2B5EF4-FFF2-40B4-BE49-F238E27FC236}">
                <a16:creationId xmlns:a16="http://schemas.microsoft.com/office/drawing/2014/main" id="{6FC444FF-D1F7-8279-ACEE-A6A9B61D7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81" y="360488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flowers0c">
            <a:extLst>
              <a:ext uri="{FF2B5EF4-FFF2-40B4-BE49-F238E27FC236}">
                <a16:creationId xmlns:a16="http://schemas.microsoft.com/office/drawing/2014/main" id="{7B739851-9370-8320-6709-84D7BE0FA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549" y="365263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5">
            <a:extLst>
              <a:ext uri="{FF2B5EF4-FFF2-40B4-BE49-F238E27FC236}">
                <a16:creationId xmlns:a16="http://schemas.microsoft.com/office/drawing/2014/main" id="{744968CC-25CC-5F95-9C51-2CBFCBE9D7BE}"/>
              </a:ext>
            </a:extLst>
          </p:cNvPr>
          <p:cNvSpPr/>
          <p:nvPr/>
        </p:nvSpPr>
        <p:spPr>
          <a:xfrm>
            <a:off x="7836647" y="4816063"/>
            <a:ext cx="3821954" cy="12288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nSpc>
                <a:spcPct val="107000"/>
              </a:lnSpc>
              <a:spcAft>
                <a:spcPts val="800"/>
              </a:spcAft>
            </a:pPr>
            <a:r>
              <a:rPr lang="vi-VN" sz="3200">
                <a:solidFill>
                  <a:schemeClr val="tx1"/>
                </a:solidFill>
                <a:effectLst/>
                <a:latin typeface="Times New Roman" panose="02020603050405020304" pitchFamily="18" charset="0"/>
                <a:ea typeface="Calibri" panose="020F0502020204030204" pitchFamily="34" charset="0"/>
              </a:rPr>
              <a:t>Windows Media Player.</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15" descr="Graphical user interface, application&#10;&#10;Description automatically generated">
            <a:extLst>
              <a:ext uri="{FF2B5EF4-FFF2-40B4-BE49-F238E27FC236}">
                <a16:creationId xmlns:a16="http://schemas.microsoft.com/office/drawing/2014/main" id="{EDE7A88C-2B4E-192B-35C1-E887BDA7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065" y="5881654"/>
            <a:ext cx="2099876" cy="939800"/>
          </a:xfrm>
          <a:prstGeom prst="rect">
            <a:avLst/>
          </a:prstGeom>
        </p:spPr>
      </p:pic>
      <p:sp>
        <p:nvSpPr>
          <p:cNvPr id="17" name="Multiplication Sign 16">
            <a:extLst>
              <a:ext uri="{FF2B5EF4-FFF2-40B4-BE49-F238E27FC236}">
                <a16:creationId xmlns:a16="http://schemas.microsoft.com/office/drawing/2014/main" id="{5C21790D-C315-9939-E071-0B1C1D6CE576}"/>
              </a:ext>
            </a:extLst>
          </p:cNvPr>
          <p:cNvSpPr/>
          <p:nvPr/>
        </p:nvSpPr>
        <p:spPr>
          <a:xfrm>
            <a:off x="29236" y="2176621"/>
            <a:ext cx="1139690" cy="1275910"/>
          </a:xfrm>
          <a:prstGeom prst="mathMultiply">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S</a:t>
            </a:r>
          </a:p>
        </p:txBody>
      </p:sp>
      <p:sp>
        <p:nvSpPr>
          <p:cNvPr id="18" name="Multiplication Sign 17">
            <a:extLst>
              <a:ext uri="{FF2B5EF4-FFF2-40B4-BE49-F238E27FC236}">
                <a16:creationId xmlns:a16="http://schemas.microsoft.com/office/drawing/2014/main" id="{3DF97BC5-2826-5C5A-5C85-25071BDC5AB9}"/>
              </a:ext>
            </a:extLst>
          </p:cNvPr>
          <p:cNvSpPr/>
          <p:nvPr/>
        </p:nvSpPr>
        <p:spPr>
          <a:xfrm>
            <a:off x="5875844" y="2215355"/>
            <a:ext cx="1139690" cy="1275910"/>
          </a:xfrm>
          <a:prstGeom prst="mathMultiply">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S</a:t>
            </a:r>
          </a:p>
        </p:txBody>
      </p:sp>
    </p:spTree>
    <p:extLst>
      <p:ext uri="{BB962C8B-B14F-4D97-AF65-F5344CB8AC3E}">
        <p14:creationId xmlns:p14="http://schemas.microsoft.com/office/powerpoint/2010/main" val="280722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nextCondLst>
                <p:cond evt="onClick" delay="0">
                  <p:tgtEl>
                    <p:spTgt spid="15"/>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500"/>
                                        <p:tgtEl>
                                          <p:spTgt spid="17"/>
                                        </p:tgtEl>
                                      </p:cBhvr>
                                    </p:animEffec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500"/>
                                        <p:tgtEl>
                                          <p:spTgt spid="18"/>
                                        </p:tgtEl>
                                      </p:cBhvr>
                                    </p:animEffec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6"/>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2122805" y="737011"/>
            <a:ext cx="9535796"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spcAft>
                <a:spcPts val="800"/>
              </a:spcAft>
            </a:pPr>
            <a:r>
              <a:rPr lang="vi-VN" sz="3200">
                <a:solidFill>
                  <a:schemeClr val="tx1"/>
                </a:solidFill>
                <a:effectLst/>
                <a:latin typeface="Times New Roman" panose="02020603050405020304" pitchFamily="18" charset="0"/>
                <a:ea typeface="Calibri" panose="020F0502020204030204" pitchFamily="34" charset="0"/>
              </a:rPr>
              <a:t>Em hãy chỉ ra các loại tệp sử dụng được với Windows Media Player.</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7D98E8AE-9274-4D0D-85B4-E48B34A625ED}"/>
              </a:ext>
            </a:extLst>
          </p:cNvPr>
          <p:cNvSpPr/>
          <p:nvPr/>
        </p:nvSpPr>
        <p:spPr>
          <a:xfrm>
            <a:off x="1981200" y="2462604"/>
            <a:ext cx="3360020" cy="6458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nSpc>
                <a:spcPct val="107000"/>
              </a:lnSpc>
              <a:spcAft>
                <a:spcPts val="800"/>
              </a:spcAft>
            </a:pPr>
            <a:r>
              <a:rPr lang="en-US" sz="3200">
                <a:solidFill>
                  <a:schemeClr val="tx1"/>
                </a:solidFill>
                <a:effectLst/>
                <a:latin typeface="Times New Roman" panose="02020603050405020304" pitchFamily="18" charset="0"/>
                <a:ea typeface="Calibri" panose="020F0502020204030204" pitchFamily="34" charset="0"/>
              </a:rPr>
              <a:t>.mp3</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1200" y="3604882"/>
            <a:ext cx="3360020" cy="8215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marR="0" lvl="0" indent="0" algn="just" defTabSz="342900" rtl="0" eaLnBrk="1" fontAlgn="auto" latinLnBrk="0" hangingPunct="1">
              <a:lnSpc>
                <a:spcPct val="150000"/>
              </a:lnSpc>
              <a:spcBef>
                <a:spcPts val="0"/>
              </a:spcBef>
              <a:spcAft>
                <a:spcPts val="0"/>
              </a:spcAft>
              <a:buClrTx/>
              <a:buSzTx/>
              <a:buFontTx/>
              <a:buNone/>
              <a:tabLst/>
              <a:defRPr/>
            </a:pPr>
            <a:r>
              <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.jpg</a:t>
            </a:r>
            <a:endParaRPr kumimoji="0" lang="vi-VN" sz="32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2632" y="5033171"/>
            <a:ext cx="3832368"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spcAft>
                <a:spcPts val="800"/>
              </a:spcAft>
            </a:pP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.avi</a:t>
            </a:r>
            <a:endParaRPr lang="en-US" sz="3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7790928" y="2491651"/>
            <a:ext cx="3821954" cy="6458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lnSpc>
                <a:spcPct val="107000"/>
              </a:lnSpc>
              <a:spcAft>
                <a:spcPts val="800"/>
              </a:spcAft>
            </a:pPr>
            <a:r>
              <a:rPr lang="en-US" sz="3200">
                <a:solidFill>
                  <a:schemeClr val="tx1"/>
                </a:solidFill>
                <a:effectLst/>
                <a:latin typeface="Times New Roman" panose="02020603050405020304" pitchFamily="18" charset="0"/>
                <a:ea typeface="Calibri" panose="020F0502020204030204" pitchFamily="34" charset="0"/>
              </a:rPr>
              <a:t>.mp4</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231562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673101" y="533625"/>
            <a:ext cx="564434" cy="553234"/>
          </a:xfrm>
          <a:prstGeom prst="rect">
            <a:avLst/>
          </a:prstGeom>
        </p:spPr>
      </p:pic>
      <p:sp>
        <p:nvSpPr>
          <p:cNvPr id="10" name="Rounded Rectangle 5">
            <a:extLst>
              <a:ext uri="{FF2B5EF4-FFF2-40B4-BE49-F238E27FC236}">
                <a16:creationId xmlns:a16="http://schemas.microsoft.com/office/drawing/2014/main" id="{1BB49543-FF25-D1ED-84C8-E0E287561F3F}"/>
              </a:ext>
            </a:extLst>
          </p:cNvPr>
          <p:cNvSpPr/>
          <p:nvPr/>
        </p:nvSpPr>
        <p:spPr>
          <a:xfrm>
            <a:off x="7717776" y="3799606"/>
            <a:ext cx="3821954" cy="6458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lnSpc>
                <a:spcPct val="107000"/>
              </a:lnSpc>
              <a:spcAft>
                <a:spcPts val="800"/>
              </a:spcAft>
            </a:pPr>
            <a:r>
              <a:rPr lang="vi-VN" sz="3200">
                <a:solidFill>
                  <a:schemeClr val="tx1"/>
                </a:solidFill>
                <a:effectLst/>
                <a:latin typeface="Times New Roman" panose="02020603050405020304" pitchFamily="18" charset="0"/>
                <a:ea typeface="Calibri" panose="020F0502020204030204" pitchFamily="34" charset="0"/>
              </a:rPr>
              <a:t>.txt</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0" descr="flowers0c">
            <a:extLst>
              <a:ext uri="{FF2B5EF4-FFF2-40B4-BE49-F238E27FC236}">
                <a16:creationId xmlns:a16="http://schemas.microsoft.com/office/drawing/2014/main" id="{1792141A-8679-FD56-0700-8FB08AE6A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63" y="491419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flowers0c">
            <a:extLst>
              <a:ext uri="{FF2B5EF4-FFF2-40B4-BE49-F238E27FC236}">
                <a16:creationId xmlns:a16="http://schemas.microsoft.com/office/drawing/2014/main" id="{6FC444FF-D1F7-8279-ACEE-A6A9B61D7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766" y="221791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aphical user interface, application&#10;&#10;Description automatically generated">
            <a:extLst>
              <a:ext uri="{FF2B5EF4-FFF2-40B4-BE49-F238E27FC236}">
                <a16:creationId xmlns:a16="http://schemas.microsoft.com/office/drawing/2014/main" id="{EDE7A88C-2B4E-192B-35C1-E887BDA7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765" y="4800600"/>
            <a:ext cx="5765233" cy="1828800"/>
          </a:xfrm>
          <a:prstGeom prst="rect">
            <a:avLst/>
          </a:prstGeom>
        </p:spPr>
      </p:pic>
      <p:sp>
        <p:nvSpPr>
          <p:cNvPr id="8" name="Multiplication Sign 7">
            <a:extLst>
              <a:ext uri="{FF2B5EF4-FFF2-40B4-BE49-F238E27FC236}">
                <a16:creationId xmlns:a16="http://schemas.microsoft.com/office/drawing/2014/main" id="{0AB12FE8-6D80-8E77-337B-7A4EEB083966}"/>
              </a:ext>
            </a:extLst>
          </p:cNvPr>
          <p:cNvSpPr/>
          <p:nvPr/>
        </p:nvSpPr>
        <p:spPr>
          <a:xfrm>
            <a:off x="-4387" y="3524690"/>
            <a:ext cx="1139690" cy="1275910"/>
          </a:xfrm>
          <a:prstGeom prst="mathMultiply">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S</a:t>
            </a:r>
          </a:p>
        </p:txBody>
      </p:sp>
      <p:sp>
        <p:nvSpPr>
          <p:cNvPr id="11" name="Multiplication Sign 10">
            <a:extLst>
              <a:ext uri="{FF2B5EF4-FFF2-40B4-BE49-F238E27FC236}">
                <a16:creationId xmlns:a16="http://schemas.microsoft.com/office/drawing/2014/main" id="{98D2281E-4F01-9B34-90BE-25E38E3FCF8D}"/>
              </a:ext>
            </a:extLst>
          </p:cNvPr>
          <p:cNvSpPr/>
          <p:nvPr/>
        </p:nvSpPr>
        <p:spPr>
          <a:xfrm>
            <a:off x="5945821" y="3484576"/>
            <a:ext cx="1139690" cy="1275910"/>
          </a:xfrm>
          <a:prstGeom prst="mathMultiply">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S</a:t>
            </a:r>
          </a:p>
        </p:txBody>
      </p:sp>
    </p:spTree>
    <p:extLst>
      <p:ext uri="{BB962C8B-B14F-4D97-AF65-F5344CB8AC3E}">
        <p14:creationId xmlns:p14="http://schemas.microsoft.com/office/powerpoint/2010/main" val="389047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500"/>
                                        <p:tgtEl>
                                          <p:spTgt spid="8"/>
                                        </p:tgtEl>
                                      </p:cBhvr>
                                    </p:animEffect>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500"/>
                                        <p:tgtEl>
                                          <p:spTgt spid="11"/>
                                        </p:tgtEl>
                                      </p:cBhvr>
                                    </p:animEffec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6"/>
                  </p:tgtEl>
                </p:cond>
              </p:nextCondLst>
            </p:seq>
          </p:childTnLst>
        </p:cTn>
      </p:par>
    </p:tnLst>
    <p:bldLst>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TextBox 11">
            <a:extLst>
              <a:ext uri="{FF2B5EF4-FFF2-40B4-BE49-F238E27FC236}">
                <a16:creationId xmlns:a16="http://schemas.microsoft.com/office/drawing/2014/main" id="{CD0ECAC9-075D-4B22-AE5A-06D95D7262D6}"/>
              </a:ext>
            </a:extLst>
          </p:cNvPr>
          <p:cNvSpPr txBox="1">
            <a:spLocks noChangeArrowheads="1"/>
          </p:cNvSpPr>
          <p:nvPr/>
        </p:nvSpPr>
        <p:spPr bwMode="auto">
          <a:xfrm>
            <a:off x="685800" y="1375262"/>
            <a:ext cx="10855388"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dirty="0" err="1" smtClean="0">
                <a:solidFill>
                  <a:srgbClr val="CC0066"/>
                </a:solidFill>
                <a:latin typeface="Times New Roman" panose="02020603050405020304" pitchFamily="18" charset="0"/>
                <a:cs typeface="Times New Roman" panose="02020603050405020304" pitchFamily="18" charset="0"/>
              </a:rPr>
              <a:t>Em</a:t>
            </a:r>
            <a:r>
              <a:rPr lang="en-US" sz="3200" b="1" dirty="0" smtClean="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hãy</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nêu</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sự</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khác</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nhau</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giữa</a:t>
            </a:r>
            <a:r>
              <a:rPr lang="en-US" sz="3200" b="1" dirty="0">
                <a:solidFill>
                  <a:srgbClr val="CC0066"/>
                </a:solidFill>
                <a:latin typeface="Times New Roman" panose="02020603050405020304" pitchFamily="18" charset="0"/>
                <a:cs typeface="Times New Roman" panose="02020603050405020304" pitchFamily="18" charset="0"/>
              </a:rPr>
              <a:t> HĐH </a:t>
            </a:r>
            <a:r>
              <a:rPr lang="en-US" sz="3200" b="1" dirty="0" err="1">
                <a:solidFill>
                  <a:srgbClr val="CC0066"/>
                </a:solidFill>
                <a:latin typeface="Times New Roman" panose="02020603050405020304" pitchFamily="18" charset="0"/>
                <a:cs typeface="Times New Roman" panose="02020603050405020304" pitchFamily="18" charset="0"/>
              </a:rPr>
              <a:t>và</a:t>
            </a:r>
            <a:r>
              <a:rPr lang="en-US" sz="3200" b="1" dirty="0">
                <a:solidFill>
                  <a:srgbClr val="CC0066"/>
                </a:solidFill>
                <a:latin typeface="Times New Roman" panose="02020603050405020304" pitchFamily="18" charset="0"/>
                <a:cs typeface="Times New Roman" panose="02020603050405020304" pitchFamily="18" charset="0"/>
              </a:rPr>
              <a:t> PM </a:t>
            </a:r>
            <a:r>
              <a:rPr lang="en-US" sz="3200" b="1" dirty="0" err="1">
                <a:solidFill>
                  <a:srgbClr val="CC0066"/>
                </a:solidFill>
                <a:latin typeface="Times New Roman" panose="02020603050405020304" pitchFamily="18" charset="0"/>
                <a:cs typeface="Times New Roman" panose="02020603050405020304" pitchFamily="18" charset="0"/>
              </a:rPr>
              <a:t>ứng</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dụng</a:t>
            </a:r>
            <a:r>
              <a:rPr lang="en-US" sz="3200" b="1" dirty="0">
                <a:solidFill>
                  <a:srgbClr val="CC0066"/>
                </a:solidFill>
                <a:latin typeface="Times New Roman" panose="02020603050405020304" pitchFamily="18" charset="0"/>
                <a:cs typeface="Times New Roman" panose="02020603050405020304" pitchFamily="18" charset="0"/>
              </a:rPr>
              <a:t>?</a:t>
            </a:r>
            <a:endParaRPr lang="vi-VN" sz="3200" b="1" dirty="0">
              <a:solidFill>
                <a:srgbClr val="CC0066"/>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F0AE406-205F-4F85-BAD9-EA7B91B7E58E}"/>
              </a:ext>
            </a:extLst>
          </p:cNvPr>
          <p:cNvSpPr/>
          <p:nvPr/>
        </p:nvSpPr>
        <p:spPr>
          <a:xfrm>
            <a:off x="381000" y="701065"/>
            <a:ext cx="4453035" cy="565146"/>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a:defRPr/>
            </a:pPr>
            <a:r>
              <a:rPr lang="en-US" sz="3200" b="1" dirty="0" err="1">
                <a:solidFill>
                  <a:srgbClr val="FF0000"/>
                </a:solidFill>
                <a:latin typeface="Times New Roman" panose="02020603050405020304" pitchFamily="18" charset="0"/>
                <a:cs typeface="Times New Roman" panose="02020603050405020304" pitchFamily="18" charset="0"/>
              </a:rPr>
              <a:t>Nghiên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cứu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34035" y="710592"/>
            <a:ext cx="7357965" cy="565146"/>
          </a:xfrm>
          <a:prstGeom prst="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marL="0" marR="0" lvl="0" indent="0" algn="ctr" defTabSz="342900" rtl="0" eaLnBrk="1" fontAlgn="auto" latinLnBrk="0" hangingPunct="1">
              <a:spcBef>
                <a:spcPts val="0"/>
              </a:spcBef>
              <a:spcAft>
                <a:spcPts val="0"/>
              </a:spcAft>
              <a:buClrTx/>
              <a:buSzTx/>
              <a:buFontTx/>
              <a:buNone/>
              <a:tabLst/>
              <a:defRPr/>
            </a:pPr>
            <a:r>
              <a:rPr kumimoji="0" lang="de-DE" sz="32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Phân biệt HĐH và phần mềm ứng dụng</a:t>
            </a:r>
          </a:p>
        </p:txBody>
      </p:sp>
      <p:pic>
        <p:nvPicPr>
          <p:cNvPr id="5" name="Picture 4" descr="Graphical user interface, application&#10;&#10;Description automatically generated">
            <a:extLst>
              <a:ext uri="{FF2B5EF4-FFF2-40B4-BE49-F238E27FC236}">
                <a16:creationId xmlns:a16="http://schemas.microsoft.com/office/drawing/2014/main" id="{C26A9F4B-9156-E076-AFAE-0B9E9F42E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223" y="3619813"/>
            <a:ext cx="2160777" cy="3009588"/>
          </a:xfrm>
          <a:prstGeom prst="rect">
            <a:avLst/>
          </a:prstGeom>
        </p:spPr>
      </p:pic>
      <p:sp>
        <p:nvSpPr>
          <p:cNvPr id="3" name="TextBox 2">
            <a:extLst>
              <a:ext uri="{FF2B5EF4-FFF2-40B4-BE49-F238E27FC236}">
                <a16:creationId xmlns:a16="http://schemas.microsoft.com/office/drawing/2014/main" id="{6DA5BAA7-9DAE-5901-1F56-ABBB0444D685}"/>
              </a:ext>
            </a:extLst>
          </p:cNvPr>
          <p:cNvSpPr txBox="1">
            <a:spLocks noChangeArrowheads="1"/>
          </p:cNvSpPr>
          <p:nvPr/>
        </p:nvSpPr>
        <p:spPr bwMode="auto">
          <a:xfrm>
            <a:off x="594049" y="132738"/>
            <a:ext cx="580675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mềm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ứng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2" name="TextBox 11">
            <a:extLst>
              <a:ext uri="{FF2B5EF4-FFF2-40B4-BE49-F238E27FC236}">
                <a16:creationId xmlns:a16="http://schemas.microsoft.com/office/drawing/2014/main" id="{CCFDED09-14A3-28C4-C8F5-2DAF76C0543F}"/>
              </a:ext>
            </a:extLst>
          </p:cNvPr>
          <p:cNvSpPr txBox="1">
            <a:spLocks noChangeArrowheads="1"/>
          </p:cNvSpPr>
          <p:nvPr/>
        </p:nvSpPr>
        <p:spPr bwMode="auto">
          <a:xfrm>
            <a:off x="594049" y="2096319"/>
            <a:ext cx="9420069" cy="440120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4000" b="1"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a:t>
            </a:r>
            <a:r>
              <a:rPr lang="en-US" altLang="vi-VN" sz="4000" b="1" dirty="0" err="1">
                <a:solidFill>
                  <a:srgbClr val="663300"/>
                </a:solidFill>
                <a:latin typeface="Times New Roman" panose="02020603050405020304" pitchFamily="18" charset="0"/>
                <a:ea typeface="Arial" panose="020B0604020202020204" pitchFamily="34" charset="0"/>
                <a:cs typeface="Times New Roman" panose="02020603050405020304" pitchFamily="18" charset="0"/>
              </a:rPr>
              <a:t>Sự</a:t>
            </a:r>
            <a:r>
              <a:rPr lang="en-US" altLang="vi-VN" sz="4000" b="1"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4000" b="1" dirty="0" err="1">
                <a:solidFill>
                  <a:srgbClr val="663300"/>
                </a:solidFill>
                <a:latin typeface="Times New Roman" panose="02020603050405020304" pitchFamily="18" charset="0"/>
                <a:ea typeface="Arial" panose="020B0604020202020204" pitchFamily="34" charset="0"/>
                <a:cs typeface="Times New Roman" panose="02020603050405020304" pitchFamily="18" charset="0"/>
              </a:rPr>
              <a:t>khác</a:t>
            </a:r>
            <a:r>
              <a:rPr lang="en-US" altLang="vi-VN" sz="4000" b="1"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4000" b="1" dirty="0" err="1">
                <a:solidFill>
                  <a:srgbClr val="663300"/>
                </a:solidFill>
                <a:latin typeface="Times New Roman" panose="02020603050405020304" pitchFamily="18" charset="0"/>
                <a:ea typeface="Arial" panose="020B0604020202020204" pitchFamily="34" charset="0"/>
                <a:cs typeface="Times New Roman" panose="02020603050405020304" pitchFamily="18" charset="0"/>
              </a:rPr>
              <a:t>nhau</a:t>
            </a:r>
            <a:r>
              <a:rPr lang="en-US" altLang="vi-VN" sz="4000" b="1"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a:t>
            </a:r>
          </a:p>
          <a:p>
            <a:pPr algn="just"/>
            <a:r>
              <a:rPr lang="en-US" altLang="vi-VN" sz="4000"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a:t>
            </a:r>
            <a:r>
              <a:rPr lang="vi-VN" altLang="vi-VN" sz="4000" b="1"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Hệ điều hành </a:t>
            </a:r>
            <a:r>
              <a:rPr lang="vi-VN" altLang="vi-VN" sz="4000"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là phần mềm được sử dụng để quản lí các thành phần của máy tính và điều khiển máy tính hoạt động.</a:t>
            </a:r>
          </a:p>
          <a:p>
            <a:pPr algn="just"/>
            <a:r>
              <a:rPr lang="en-US" altLang="vi-VN" sz="4000"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a:t>
            </a:r>
            <a:r>
              <a:rPr lang="vi-VN" altLang="vi-VN" sz="4000" b="1"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Phần mềm ứng dụng </a:t>
            </a:r>
            <a:r>
              <a:rPr lang="vi-VN" altLang="vi-VN" sz="4000" dirty="0">
                <a:solidFill>
                  <a:srgbClr val="663300"/>
                </a:solidFill>
                <a:latin typeface="Times New Roman" panose="02020603050405020304" pitchFamily="18" charset="0"/>
                <a:ea typeface="Arial" panose="020B0604020202020204" pitchFamily="34" charset="0"/>
                <a:cs typeface="Times New Roman" panose="02020603050405020304" pitchFamily="18" charset="0"/>
              </a:rPr>
              <a:t>được dùng để thực hiện yêu cầu xử lí thông tin cụ thể của người sử dụng. </a:t>
            </a:r>
          </a:p>
        </p:txBody>
      </p:sp>
    </p:spTree>
    <p:extLst>
      <p:ext uri="{BB962C8B-B14F-4D97-AF65-F5344CB8AC3E}">
        <p14:creationId xmlns:p14="http://schemas.microsoft.com/office/powerpoint/2010/main" val="2265467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a:extLst>
              <a:ext uri="{FF2B5EF4-FFF2-40B4-BE49-F238E27FC236}">
                <a16:creationId xmlns:a16="http://schemas.microsoft.com/office/drawing/2014/main" id="{4FF987F8-4AAD-4873-A1F4-41B91C88DA1B}"/>
              </a:ext>
            </a:extLst>
          </p:cNvPr>
          <p:cNvSpPr txBox="1">
            <a:spLocks noChangeArrowheads="1"/>
          </p:cNvSpPr>
          <p:nvPr/>
        </p:nvSpPr>
        <p:spPr bwMode="auto">
          <a:xfrm>
            <a:off x="541953" y="6044625"/>
            <a:ext cx="10134599" cy="5847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ea typeface="Arial" panose="020B0604020202020204" pitchFamily="34" charset="0"/>
                <a:cs typeface="Times New Roman" panose="02020603050405020304" pitchFamily="18" charset="0"/>
              </a:rPr>
              <a:t>*Điền thông tin cần thiết vào phiếu học tập hoặc vở ghi chép</a:t>
            </a:r>
            <a:endParaRPr lang="vi-VN" altLang="vi-VN" sz="320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E4D8FFDD-539D-CD5D-00C7-1C26771C7315}"/>
              </a:ext>
            </a:extLst>
          </p:cNvPr>
          <p:cNvGraphicFramePr>
            <a:graphicFrameLocks noGrp="1"/>
          </p:cNvGraphicFramePr>
          <p:nvPr>
            <p:extLst>
              <p:ext uri="{D42A27DB-BD31-4B8C-83A1-F6EECF244321}">
                <p14:modId xmlns:p14="http://schemas.microsoft.com/office/powerpoint/2010/main" val="2083516485"/>
              </p:ext>
            </p:extLst>
          </p:nvPr>
        </p:nvGraphicFramePr>
        <p:xfrm>
          <a:off x="381000" y="76200"/>
          <a:ext cx="11430000" cy="6712200"/>
        </p:xfrm>
        <a:graphic>
          <a:graphicData uri="http://schemas.openxmlformats.org/drawingml/2006/table">
            <a:tbl>
              <a:tblPr firstRow="1" bandRow="1">
                <a:tableStyleId>{F5AB1C69-6EDB-4FF4-983F-18BD219EF322}</a:tableStyleId>
              </a:tblPr>
              <a:tblGrid>
                <a:gridCol w="1872997">
                  <a:extLst>
                    <a:ext uri="{9D8B030D-6E8A-4147-A177-3AD203B41FA5}">
                      <a16:colId xmlns:a16="http://schemas.microsoft.com/office/drawing/2014/main" val="912453248"/>
                    </a:ext>
                  </a:extLst>
                </a:gridCol>
                <a:gridCol w="4704494">
                  <a:extLst>
                    <a:ext uri="{9D8B030D-6E8A-4147-A177-3AD203B41FA5}">
                      <a16:colId xmlns:a16="http://schemas.microsoft.com/office/drawing/2014/main" val="4171440788"/>
                    </a:ext>
                  </a:extLst>
                </a:gridCol>
                <a:gridCol w="4852509">
                  <a:extLst>
                    <a:ext uri="{9D8B030D-6E8A-4147-A177-3AD203B41FA5}">
                      <a16:colId xmlns:a16="http://schemas.microsoft.com/office/drawing/2014/main" val="892319542"/>
                    </a:ext>
                  </a:extLst>
                </a:gridCol>
              </a:tblGrid>
              <a:tr h="370840">
                <a:tc gridSpan="3">
                  <a:txBody>
                    <a:bodyPr/>
                    <a:lstStyle/>
                    <a:p>
                      <a:pPr algn="ctr"/>
                      <a:r>
                        <a:rPr lang="en-US" sz="2700" dirty="0" err="1">
                          <a:solidFill>
                            <a:srgbClr val="FF0000"/>
                          </a:solidFill>
                          <a:latin typeface="Times New Roman" panose="02020603050405020304" pitchFamily="18" charset="0"/>
                          <a:cs typeface="Times New Roman" panose="02020603050405020304" pitchFamily="18" charset="0"/>
                        </a:rPr>
                        <a:t>Em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hãy</a:t>
                      </a:r>
                      <a:r>
                        <a:rPr lang="en-US" sz="2700" dirty="0">
                          <a:solidFill>
                            <a:srgbClr val="FF0000"/>
                          </a:solidFill>
                          <a:latin typeface="Times New Roman" panose="02020603050405020304" pitchFamily="18" charset="0"/>
                          <a:cs typeface="Times New Roman" panose="02020603050405020304" pitchFamily="18" charset="0"/>
                        </a:rPr>
                        <a:t> so </a:t>
                      </a:r>
                      <a:r>
                        <a:rPr lang="en-US" sz="2700" dirty="0" err="1">
                          <a:solidFill>
                            <a:srgbClr val="FF0000"/>
                          </a:solidFill>
                          <a:latin typeface="Times New Roman" panose="02020603050405020304" pitchFamily="18" charset="0"/>
                          <a:cs typeface="Times New Roman" panose="02020603050405020304" pitchFamily="18" charset="0"/>
                        </a:rPr>
                        <a:t>sánh</a:t>
                      </a:r>
                      <a:r>
                        <a:rPr lang="en-US" sz="2700" dirty="0">
                          <a:solidFill>
                            <a:srgbClr val="FF0000"/>
                          </a:solidFill>
                          <a:latin typeface="Times New Roman" panose="02020603050405020304" pitchFamily="18" charset="0"/>
                          <a:cs typeface="Times New Roman" panose="02020603050405020304" pitchFamily="18" charset="0"/>
                        </a:rPr>
                        <a:t> chi </a:t>
                      </a:r>
                      <a:r>
                        <a:rPr lang="en-US" sz="2700" dirty="0" err="1">
                          <a:solidFill>
                            <a:srgbClr val="FF0000"/>
                          </a:solidFill>
                          <a:latin typeface="Times New Roman" panose="02020603050405020304" pitchFamily="18" charset="0"/>
                          <a:cs typeface="Times New Roman" panose="02020603050405020304" pitchFamily="18" charset="0"/>
                        </a:rPr>
                        <a:t>tiết</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sự</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khác</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nhau</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giữa</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hệ</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điều</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hành</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và</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phần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mềm</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ứng</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dụng</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theo</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từng</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tiêu</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chí</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sau</a:t>
                      </a:r>
                      <a:r>
                        <a:rPr lang="en-US" sz="2700" dirty="0">
                          <a:solidFill>
                            <a:srgbClr val="FF0000"/>
                          </a:solidFill>
                          <a:latin typeface="Times New Roman" panose="02020603050405020304" pitchFamily="18" charset="0"/>
                          <a:cs typeface="Times New Roman" panose="02020603050405020304" pitchFamily="18" charset="0"/>
                        </a:rPr>
                        <a:t>:</a:t>
                      </a:r>
                    </a:p>
                  </a:txBody>
                  <a:tcPr marL="72000" marR="36000" marT="36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US" sz="2800">
                          <a:solidFill>
                            <a:schemeClr val="accent1">
                              <a:lumMod val="25000"/>
                            </a:schemeClr>
                          </a:solidFill>
                          <a:latin typeface="Times New Roman" panose="02020603050405020304" pitchFamily="18" charset="0"/>
                          <a:cs typeface="Times New Roman" panose="02020603050405020304" pitchFamily="18" charset="0"/>
                        </a:rPr>
                        <a:t>Phần mở rộng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US" sz="2800">
                          <a:solidFill>
                            <a:schemeClr val="accent1">
                              <a:lumMod val="25000"/>
                            </a:schemeClr>
                          </a:solidFill>
                          <a:latin typeface="Times New Roman" panose="02020603050405020304" pitchFamily="18" charset="0"/>
                          <a:cs typeface="Times New Roman" panose="02020603050405020304" pitchFamily="18" charset="0"/>
                        </a:rPr>
                        <a:t>Kết quả</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703873"/>
                  </a:ext>
                </a:extLst>
              </a:tr>
              <a:tr h="370840">
                <a:tc>
                  <a:txBody>
                    <a:bodyPr/>
                    <a:lstStyle/>
                    <a:p>
                      <a:pPr algn="ctr"/>
                      <a:r>
                        <a:rPr lang="en-US" sz="2700" b="1" dirty="0" err="1">
                          <a:solidFill>
                            <a:srgbClr val="FF0000"/>
                          </a:solidFill>
                          <a:latin typeface="Times New Roman" panose="02020603050405020304" pitchFamily="18" charset="0"/>
                          <a:cs typeface="Times New Roman" panose="02020603050405020304" pitchFamily="18" charset="0"/>
                        </a:rPr>
                        <a:t>Tiêu</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chí</a:t>
                      </a:r>
                      <a:endParaRPr lang="en-US" sz="2700" b="1" dirty="0">
                        <a:solidFill>
                          <a:srgbClr val="FF0000"/>
                        </a:solidFill>
                        <a:latin typeface="Times New Roman" panose="02020603050405020304" pitchFamily="18" charset="0"/>
                        <a:cs typeface="Times New Roman" panose="02020603050405020304" pitchFamily="18" charset="0"/>
                      </a:endParaRPr>
                    </a:p>
                  </a:txBody>
                  <a:tcPr marL="72000" marR="36000" marT="36000" marB="54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err="1">
                          <a:solidFill>
                            <a:srgbClr val="FF0000"/>
                          </a:solidFill>
                          <a:latin typeface="Times New Roman" panose="02020603050405020304" pitchFamily="18" charset="0"/>
                          <a:cs typeface="Times New Roman" panose="02020603050405020304" pitchFamily="18" charset="0"/>
                        </a:rPr>
                        <a:t>Hệ</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điều</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hành</a:t>
                      </a:r>
                      <a:endParaRPr lang="en-US" sz="2700" b="1" dirty="0">
                        <a:solidFill>
                          <a:srgbClr val="FF0000"/>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700" b="1" dirty="0" err="1">
                          <a:solidFill>
                            <a:srgbClr val="FF0000"/>
                          </a:solidFill>
                          <a:latin typeface="Times New Roman" panose="02020603050405020304" pitchFamily="18" charset="0"/>
                          <a:cs typeface="Times New Roman" panose="02020603050405020304" pitchFamily="18" charset="0"/>
                        </a:rPr>
                        <a:t>Phần</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mềm</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ứng</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dụng</a:t>
                      </a:r>
                      <a:endParaRPr lang="en-US" sz="2700" b="1" dirty="0">
                        <a:solidFill>
                          <a:srgbClr val="FF0000"/>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3808079"/>
                  </a:ext>
                </a:extLst>
              </a:tr>
              <a:tr h="370840">
                <a:tc>
                  <a:txBody>
                    <a:bodyPr/>
                    <a:lstStyle/>
                    <a:p>
                      <a:pPr algn="just"/>
                      <a:r>
                        <a:rPr lang="en-US" sz="2700" b="1" smtClean="0">
                          <a:solidFill>
                            <a:schemeClr val="accent6">
                              <a:lumMod val="75000"/>
                            </a:schemeClr>
                          </a:solidFill>
                          <a:latin typeface="Times New Roman" panose="02020603050405020304" pitchFamily="18" charset="0"/>
                          <a:cs typeface="Times New Roman" panose="02020603050405020304" pitchFamily="18" charset="0"/>
                        </a:rPr>
                        <a:t>1. Tương tác với phần cứng</a:t>
                      </a:r>
                      <a:endParaRPr lang="en-US" sz="2700" b="1" dirty="0">
                        <a:solidFill>
                          <a:schemeClr val="accent6">
                            <a:lumMod val="75000"/>
                          </a:schemeClr>
                        </a:solidFill>
                        <a:latin typeface="Times New Roman" panose="02020603050405020304" pitchFamily="18" charset="0"/>
                        <a:cs typeface="Times New Roman" panose="02020603050405020304" pitchFamily="18" charset="0"/>
                      </a:endParaRPr>
                    </a:p>
                  </a:txBody>
                  <a:tcPr marL="72000" marR="36000" marT="36000" marB="54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en-US" sz="2700" b="1" smtClean="0">
                          <a:solidFill>
                            <a:schemeClr val="accent6">
                              <a:lumMod val="75000"/>
                            </a:schemeClr>
                          </a:solidFill>
                          <a:latin typeface="Times New Roman" panose="02020603050405020304" pitchFamily="18" charset="0"/>
                          <a:cs typeface="Times New Roman" panose="02020603050405020304" pitchFamily="18" charset="0"/>
                        </a:rPr>
                        <a:t>Trực tiếp quản lí và vận hành phần cứng như bàn phím, chuột, màn hình, máy in,..</a:t>
                      </a:r>
                      <a:endParaRPr lang="en-US" sz="2700" b="1" dirty="0">
                        <a:solidFill>
                          <a:schemeClr val="accent6">
                            <a:lumMod val="75000"/>
                          </a:schemeClr>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r>
                        <a:rPr lang="en-US" sz="2700" b="1" smtClean="0">
                          <a:solidFill>
                            <a:schemeClr val="accent6">
                              <a:lumMod val="75000"/>
                            </a:schemeClr>
                          </a:solidFill>
                          <a:latin typeface="Times New Roman" panose="02020603050405020304" pitchFamily="18" charset="0"/>
                          <a:cs typeface="Times New Roman" panose="02020603050405020304" pitchFamily="18" charset="0"/>
                        </a:rPr>
                        <a:t>Tương tác với phần cứng thông qua hệ điều hành.</a:t>
                      </a:r>
                      <a:endParaRPr lang="en-US" sz="2700" b="1" dirty="0">
                        <a:solidFill>
                          <a:schemeClr val="accent6">
                            <a:lumMod val="75000"/>
                          </a:schemeClr>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48850827"/>
                  </a:ext>
                </a:extLst>
              </a:tr>
              <a:tr h="370840">
                <a:tc>
                  <a:txBody>
                    <a:bodyPr/>
                    <a:lstStyle/>
                    <a:p>
                      <a:pPr algn="just"/>
                      <a:r>
                        <a:rPr lang="en-US" sz="2700" b="1" dirty="0" smtClean="0">
                          <a:solidFill>
                            <a:srgbClr val="FFFF00"/>
                          </a:solidFill>
                          <a:latin typeface="Times New Roman" panose="02020603050405020304" pitchFamily="18" charset="0"/>
                          <a:cs typeface="Times New Roman" panose="02020603050405020304" pitchFamily="18" charset="0"/>
                        </a:rPr>
                        <a:t>2. </a:t>
                      </a:r>
                      <a:r>
                        <a:rPr lang="en-US" sz="2700" b="1" dirty="0" err="1" smtClean="0">
                          <a:solidFill>
                            <a:srgbClr val="FFFF00"/>
                          </a:solidFill>
                          <a:latin typeface="Times New Roman" panose="02020603050405020304" pitchFamily="18" charset="0"/>
                          <a:cs typeface="Times New Roman" panose="02020603050405020304" pitchFamily="18" charset="0"/>
                        </a:rPr>
                        <a:t>Sự</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cần</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thiết</a:t>
                      </a:r>
                      <a:endParaRPr lang="en-US" sz="2700" b="1" dirty="0">
                        <a:solidFill>
                          <a:srgbClr val="FFFF00"/>
                        </a:solidFill>
                        <a:latin typeface="Times New Roman" panose="02020603050405020304" pitchFamily="18" charset="0"/>
                        <a:cs typeface="Times New Roman" panose="02020603050405020304" pitchFamily="18" charset="0"/>
                      </a:endParaRPr>
                    </a:p>
                  </a:txBody>
                  <a:tcPr marL="72000" marR="36000" marT="36000" marB="54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just"/>
                      <a:r>
                        <a:rPr lang="en-US" sz="2700" b="1" dirty="0" err="1" smtClean="0">
                          <a:solidFill>
                            <a:srgbClr val="FFFF00"/>
                          </a:solidFill>
                          <a:latin typeface="Times New Roman" panose="02020603050405020304" pitchFamily="18" charset="0"/>
                          <a:cs typeface="Times New Roman" panose="02020603050405020304" pitchFamily="18" charset="0"/>
                        </a:rPr>
                        <a:t>Phải</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cài</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đặt</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đầu</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tiên</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để</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máy</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tính</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có</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thể</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hoạt</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động</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được</a:t>
                      </a:r>
                      <a:r>
                        <a:rPr lang="en-US" sz="2700" b="1" dirty="0" smtClean="0">
                          <a:solidFill>
                            <a:srgbClr val="FFFF00"/>
                          </a:solidFill>
                          <a:latin typeface="Times New Roman" panose="02020603050405020304" pitchFamily="18" charset="0"/>
                          <a:cs typeface="Times New Roman" panose="02020603050405020304" pitchFamily="18" charset="0"/>
                        </a:rPr>
                        <a:t>.</a:t>
                      </a:r>
                      <a:endParaRPr lang="en-US" sz="2700" b="1" dirty="0">
                        <a:solidFill>
                          <a:srgbClr val="FFFF00"/>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just"/>
                      <a:r>
                        <a:rPr lang="en-US" sz="2700" b="1" dirty="0" err="1" smtClean="0">
                          <a:solidFill>
                            <a:srgbClr val="FFFF00"/>
                          </a:solidFill>
                          <a:latin typeface="Times New Roman" panose="02020603050405020304" pitchFamily="18" charset="0"/>
                          <a:cs typeface="Times New Roman" panose="02020603050405020304" pitchFamily="18" charset="0"/>
                        </a:rPr>
                        <a:t>Có</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thể</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cài</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đặt</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hoặc</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không</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tuỳ</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theo</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yêu</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cầu</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của</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người</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sử</a:t>
                      </a:r>
                      <a:r>
                        <a:rPr lang="en-US" sz="2700" b="1" dirty="0" smtClean="0">
                          <a:solidFill>
                            <a:srgbClr val="FFFF00"/>
                          </a:solidFill>
                          <a:latin typeface="Times New Roman" panose="02020603050405020304" pitchFamily="18" charset="0"/>
                          <a:cs typeface="Times New Roman" panose="02020603050405020304" pitchFamily="18" charset="0"/>
                        </a:rPr>
                        <a:t> </a:t>
                      </a:r>
                      <a:r>
                        <a:rPr lang="en-US" sz="2700" b="1" dirty="0" err="1" smtClean="0">
                          <a:solidFill>
                            <a:srgbClr val="FFFF00"/>
                          </a:solidFill>
                          <a:latin typeface="Times New Roman" panose="02020603050405020304" pitchFamily="18" charset="0"/>
                          <a:cs typeface="Times New Roman" panose="02020603050405020304" pitchFamily="18" charset="0"/>
                        </a:rPr>
                        <a:t>dụng</a:t>
                      </a:r>
                      <a:endParaRPr lang="en-US" sz="2700" b="1" dirty="0">
                        <a:solidFill>
                          <a:srgbClr val="FFFF00"/>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181451361"/>
                  </a:ext>
                </a:extLst>
              </a:tr>
              <a:tr h="370840">
                <a:tc>
                  <a:txBody>
                    <a:bodyPr/>
                    <a:lstStyle/>
                    <a:p>
                      <a:pPr algn="just"/>
                      <a:r>
                        <a:rPr lang="en-US" sz="2700" b="1" smtClean="0">
                          <a:solidFill>
                            <a:srgbClr val="FFFF00"/>
                          </a:solidFill>
                          <a:latin typeface="Times New Roman" panose="02020603050405020304" pitchFamily="18" charset="0"/>
                          <a:cs typeface="Times New Roman" panose="02020603050405020304" pitchFamily="18" charset="0"/>
                        </a:rPr>
                        <a:t>3. Phụ thuộc</a:t>
                      </a:r>
                      <a:endParaRPr lang="en-US" sz="2700" b="1" dirty="0">
                        <a:solidFill>
                          <a:srgbClr val="FFFF00"/>
                        </a:solidFill>
                        <a:latin typeface="Times New Roman" panose="02020603050405020304" pitchFamily="18" charset="0"/>
                        <a:cs typeface="Times New Roman" panose="02020603050405020304" pitchFamily="18" charset="0"/>
                      </a:endParaRPr>
                    </a:p>
                  </a:txBody>
                  <a:tcPr marL="72000" marR="36000" marT="36000" marB="54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r>
                        <a:rPr lang="en-US" sz="2700" b="1" smtClean="0">
                          <a:solidFill>
                            <a:srgbClr val="FFFF00"/>
                          </a:solidFill>
                          <a:latin typeface="Times New Roman" panose="02020603050405020304" pitchFamily="18" charset="0"/>
                          <a:cs typeface="Times New Roman" panose="02020603050405020304" pitchFamily="18" charset="0"/>
                        </a:rPr>
                        <a:t>Tạo môi trường để cài đặt và chạy phần mềm ứng dụng</a:t>
                      </a:r>
                      <a:endParaRPr lang="en-US" sz="2700" b="1" dirty="0">
                        <a:solidFill>
                          <a:srgbClr val="FFFF00"/>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r>
                        <a:rPr lang="en-US" sz="2700" b="1" smtClean="0">
                          <a:solidFill>
                            <a:srgbClr val="FFFF00"/>
                          </a:solidFill>
                          <a:latin typeface="Times New Roman" panose="02020603050405020304" pitchFamily="18" charset="0"/>
                          <a:cs typeface="Times New Roman" panose="02020603050405020304" pitchFamily="18" charset="0"/>
                        </a:rPr>
                        <a:t>Chạy trong môi trường hệ điều hành. Được lựa chọn phù hợp với HĐH.</a:t>
                      </a:r>
                      <a:endParaRPr lang="en-US" sz="2700" b="1" dirty="0">
                        <a:solidFill>
                          <a:srgbClr val="FFFF00"/>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373925010"/>
                  </a:ext>
                </a:extLst>
              </a:tr>
              <a:tr h="370840">
                <a:tc>
                  <a:txBody>
                    <a:bodyPr/>
                    <a:lstStyle/>
                    <a:p>
                      <a:pPr algn="just"/>
                      <a:r>
                        <a:rPr lang="en-US" sz="2700" b="1" dirty="0" err="1" smtClean="0">
                          <a:solidFill>
                            <a:schemeClr val="tx1"/>
                          </a:solidFill>
                          <a:latin typeface="Times New Roman" panose="02020603050405020304" pitchFamily="18" charset="0"/>
                          <a:cs typeface="Times New Roman" panose="02020603050405020304" pitchFamily="18" charset="0"/>
                        </a:rPr>
                        <a:t>Ví</a:t>
                      </a:r>
                      <a:r>
                        <a:rPr lang="en-US" sz="2700" b="1" dirty="0" smtClean="0">
                          <a:solidFill>
                            <a:schemeClr val="tx1"/>
                          </a:solidFill>
                          <a:latin typeface="Times New Roman" panose="02020603050405020304" pitchFamily="18" charset="0"/>
                          <a:cs typeface="Times New Roman" panose="02020603050405020304" pitchFamily="18" charset="0"/>
                        </a:rPr>
                        <a:t> </a:t>
                      </a:r>
                      <a:r>
                        <a:rPr lang="en-US" sz="2700" b="1" dirty="0" err="1" smtClean="0">
                          <a:solidFill>
                            <a:schemeClr val="tx1"/>
                          </a:solidFill>
                          <a:latin typeface="Times New Roman" panose="02020603050405020304" pitchFamily="18" charset="0"/>
                          <a:cs typeface="Times New Roman" panose="02020603050405020304" pitchFamily="18" charset="0"/>
                        </a:rPr>
                        <a:t>dụ</a:t>
                      </a:r>
                      <a:endParaRPr lang="en-US" sz="2700" b="1" dirty="0">
                        <a:solidFill>
                          <a:schemeClr val="tx1"/>
                        </a:solidFill>
                        <a:latin typeface="Times New Roman" panose="02020603050405020304" pitchFamily="18" charset="0"/>
                        <a:cs typeface="Times New Roman" panose="02020603050405020304" pitchFamily="18" charset="0"/>
                      </a:endParaRPr>
                    </a:p>
                  </a:txBody>
                  <a:tcPr marL="72000" marR="36000" marT="36000" marB="54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
                      <a:r>
                        <a:rPr lang="en-US" sz="2700" b="1" smtClean="0">
                          <a:solidFill>
                            <a:schemeClr val="tx1"/>
                          </a:solidFill>
                          <a:latin typeface="Times New Roman" panose="02020603050405020304" pitchFamily="18" charset="0"/>
                          <a:cs typeface="Times New Roman" panose="02020603050405020304" pitchFamily="18" charset="0"/>
                        </a:rPr>
                        <a:t>Windows, Linux, MacOS, … (cho điện thoại thông minh hoặc máy tính bảng).</a:t>
                      </a:r>
                      <a:endParaRPr lang="en-US" sz="2700" b="1" dirty="0">
                        <a:solidFill>
                          <a:schemeClr val="tx1"/>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
                      <a:r>
                        <a:rPr lang="en-US" sz="2700" b="1" dirty="0" smtClean="0">
                          <a:solidFill>
                            <a:schemeClr val="tx1"/>
                          </a:solidFill>
                          <a:latin typeface="Times New Roman" panose="02020603050405020304" pitchFamily="18" charset="0"/>
                          <a:cs typeface="Times New Roman" panose="02020603050405020304" pitchFamily="18" charset="0"/>
                        </a:rPr>
                        <a:t>Mind Maple, Mind Manager,.. (PM SĐTD), MS Word, Writer, … (PM STVB), MS Paint, Draw, Photoshop, …</a:t>
                      </a:r>
                      <a:endParaRPr lang="en-US" sz="2700" b="1" dirty="0">
                        <a:solidFill>
                          <a:schemeClr val="tx1"/>
                        </a:solidFill>
                        <a:latin typeface="Times New Roman" panose="02020603050405020304" pitchFamily="18" charset="0"/>
                        <a:cs typeface="Times New Roman" panose="02020603050405020304" pitchFamily="18" charset="0"/>
                      </a:endParaRPr>
                    </a:p>
                  </a:txBody>
                  <a:tcPr marL="72000" marR="36000" marT="36000" marB="54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023864630"/>
                  </a:ext>
                </a:extLst>
              </a:tr>
            </a:tbl>
          </a:graphicData>
        </a:graphic>
      </p:graphicFrame>
      <p:sp>
        <p:nvSpPr>
          <p:cNvPr id="15" name="Rectangle: Rounded Corners 14">
            <a:extLst>
              <a:ext uri="{FF2B5EF4-FFF2-40B4-BE49-F238E27FC236}">
                <a16:creationId xmlns:a16="http://schemas.microsoft.com/office/drawing/2014/main" id="{A47FB835-48F3-EA01-9269-45CC37611287}"/>
              </a:ext>
            </a:extLst>
          </p:cNvPr>
          <p:cNvSpPr/>
          <p:nvPr/>
        </p:nvSpPr>
        <p:spPr>
          <a:xfrm>
            <a:off x="2286000" y="1524000"/>
            <a:ext cx="4648200" cy="12192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2" name="Rectangle: Rounded Corners 1">
            <a:extLst>
              <a:ext uri="{FF2B5EF4-FFF2-40B4-BE49-F238E27FC236}">
                <a16:creationId xmlns:a16="http://schemas.microsoft.com/office/drawing/2014/main" id="{04132616-3FC5-C31B-B16F-593A056B06B0}"/>
              </a:ext>
            </a:extLst>
          </p:cNvPr>
          <p:cNvSpPr/>
          <p:nvPr/>
        </p:nvSpPr>
        <p:spPr>
          <a:xfrm>
            <a:off x="7010400" y="1524000"/>
            <a:ext cx="4800600" cy="119351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4" name="Rectangle: Rounded Corners 3">
            <a:extLst>
              <a:ext uri="{FF2B5EF4-FFF2-40B4-BE49-F238E27FC236}">
                <a16:creationId xmlns:a16="http://schemas.microsoft.com/office/drawing/2014/main" id="{32790BEC-F9B6-B586-5F60-8EA6779C558E}"/>
              </a:ext>
            </a:extLst>
          </p:cNvPr>
          <p:cNvSpPr/>
          <p:nvPr/>
        </p:nvSpPr>
        <p:spPr>
          <a:xfrm>
            <a:off x="2286000" y="2895598"/>
            <a:ext cx="4648200" cy="76200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6" name="Rectangle: Rounded Corners 15">
            <a:extLst>
              <a:ext uri="{FF2B5EF4-FFF2-40B4-BE49-F238E27FC236}">
                <a16:creationId xmlns:a16="http://schemas.microsoft.com/office/drawing/2014/main" id="{C46379B9-AE4A-1549-410A-04A7D11043BA}"/>
              </a:ext>
            </a:extLst>
          </p:cNvPr>
          <p:cNvSpPr/>
          <p:nvPr/>
        </p:nvSpPr>
        <p:spPr>
          <a:xfrm>
            <a:off x="7015842" y="2895599"/>
            <a:ext cx="4795157" cy="78108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p>
        </p:txBody>
      </p:sp>
      <p:sp>
        <p:nvSpPr>
          <p:cNvPr id="17" name="Rectangle: Rounded Corners 16">
            <a:extLst>
              <a:ext uri="{FF2B5EF4-FFF2-40B4-BE49-F238E27FC236}">
                <a16:creationId xmlns:a16="http://schemas.microsoft.com/office/drawing/2014/main" id="{F2C37ECD-76CC-D45B-BC14-8185F5D0C6EE}"/>
              </a:ext>
            </a:extLst>
          </p:cNvPr>
          <p:cNvSpPr/>
          <p:nvPr/>
        </p:nvSpPr>
        <p:spPr>
          <a:xfrm>
            <a:off x="2276669" y="3810000"/>
            <a:ext cx="4648200" cy="1117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8" name="Rectangle: Rounded Corners 17">
            <a:extLst>
              <a:ext uri="{FF2B5EF4-FFF2-40B4-BE49-F238E27FC236}">
                <a16:creationId xmlns:a16="http://schemas.microsoft.com/office/drawing/2014/main" id="{39F46127-7793-34E0-1371-19DD97DB3757}"/>
              </a:ext>
            </a:extLst>
          </p:cNvPr>
          <p:cNvSpPr/>
          <p:nvPr/>
        </p:nvSpPr>
        <p:spPr>
          <a:xfrm>
            <a:off x="7010399" y="3835689"/>
            <a:ext cx="4795157" cy="11669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Tree>
    <p:extLst>
      <p:ext uri="{BB962C8B-B14F-4D97-AF65-F5344CB8AC3E}">
        <p14:creationId xmlns:p14="http://schemas.microsoft.com/office/powerpoint/2010/main" val="2118077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1" nodeType="clickEffect">
                                  <p:stCondLst>
                                    <p:cond delay="0"/>
                                  </p:stCondLst>
                                  <p:childTnLst>
                                    <p:animEffect transition="out" filter="diamond(ou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8" presetClass="exit" presetSubtype="32" fill="hold" grpId="1" nodeType="withEffect">
                                  <p:stCondLst>
                                    <p:cond delay="0"/>
                                  </p:stCondLst>
                                  <p:childTnLst>
                                    <p:animEffect transition="out" filter="diamond(out)">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8" presetClass="exit" presetSubtype="32" fill="hold" grpId="1" nodeType="withEffect">
                                  <p:stCondLst>
                                    <p:cond delay="0"/>
                                  </p:stCondLst>
                                  <p:childTnLst>
                                    <p:animEffect transition="out" filter="diamond(ou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8" presetClass="exit" presetSubtype="32" fill="hold" grpId="1" nodeType="withEffect">
                                  <p:stCondLst>
                                    <p:cond delay="0"/>
                                  </p:stCondLst>
                                  <p:childTnLst>
                                    <p:animEffect transition="out" filter="diamond(out)">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8" presetClass="exit" presetSubtype="32" fill="hold" grpId="1" nodeType="withEffect">
                                  <p:stCondLst>
                                    <p:cond delay="0"/>
                                  </p:stCondLst>
                                  <p:childTnLst>
                                    <p:animEffect transition="out" filter="diamond(out)">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8" presetClass="exit" presetSubtype="32" fill="hold" grpId="1" nodeType="withEffect">
                                  <p:stCondLst>
                                    <p:cond delay="0"/>
                                  </p:stCondLst>
                                  <p:childTnLst>
                                    <p:animEffect transition="out" filter="diamond(ou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53" presetClass="exit" presetSubtype="32" fill="hold" grpId="0" nodeType="clickEffect">
                                  <p:stCondLst>
                                    <p:cond delay="0"/>
                                  </p:stCondLst>
                                  <p:childTnLst>
                                    <p:anim calcmode="lin" valueType="num">
                                      <p:cBhvr>
                                        <p:cTn id="35" dur="500"/>
                                        <p:tgtEl>
                                          <p:spTgt spid="2"/>
                                        </p:tgtEl>
                                        <p:attrNameLst>
                                          <p:attrName>ppt_w</p:attrName>
                                        </p:attrNameLst>
                                      </p:cBhvr>
                                      <p:tavLst>
                                        <p:tav tm="0">
                                          <p:val>
                                            <p:strVal val="ppt_w"/>
                                          </p:val>
                                        </p:tav>
                                        <p:tav tm="100000">
                                          <p:val>
                                            <p:fltVal val="0"/>
                                          </p:val>
                                        </p:tav>
                                      </p:tavLst>
                                    </p:anim>
                                    <p:anim calcmode="lin" valueType="num">
                                      <p:cBhvr>
                                        <p:cTn id="36" dur="500"/>
                                        <p:tgtEl>
                                          <p:spTgt spid="2"/>
                                        </p:tgtEl>
                                        <p:attrNameLst>
                                          <p:attrName>ppt_h</p:attrName>
                                        </p:attrNameLst>
                                      </p:cBhvr>
                                      <p:tavLst>
                                        <p:tav tm="0">
                                          <p:val>
                                            <p:strVal val="ppt_h"/>
                                          </p:val>
                                        </p:tav>
                                        <p:tav tm="100000">
                                          <p:val>
                                            <p:fltVal val="0"/>
                                          </p:val>
                                        </p:tav>
                                      </p:tavLst>
                                    </p:anim>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fltVal val="0"/>
                                          </p:val>
                                        </p:tav>
                                      </p:tavLst>
                                    </p:anim>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53" presetClass="exit" presetSubtype="32" fill="hold" grpId="0" nodeType="clickEffect">
                                  <p:stCondLst>
                                    <p:cond delay="0"/>
                                  </p:stCondLst>
                                  <p:childTnLst>
                                    <p:anim calcmode="lin" valueType="num">
                                      <p:cBhvr>
                                        <p:cTn id="51" dur="500"/>
                                        <p:tgtEl>
                                          <p:spTgt spid="16"/>
                                        </p:tgtEl>
                                        <p:attrNameLst>
                                          <p:attrName>ppt_w</p:attrName>
                                        </p:attrNameLst>
                                      </p:cBhvr>
                                      <p:tavLst>
                                        <p:tav tm="0">
                                          <p:val>
                                            <p:strVal val="ppt_w"/>
                                          </p:val>
                                        </p:tav>
                                        <p:tav tm="100000">
                                          <p:val>
                                            <p:fltVal val="0"/>
                                          </p:val>
                                        </p:tav>
                                      </p:tavLst>
                                    </p:anim>
                                    <p:anim calcmode="lin" valueType="num">
                                      <p:cBhvr>
                                        <p:cTn id="52" dur="500"/>
                                        <p:tgtEl>
                                          <p:spTgt spid="16"/>
                                        </p:tgtEl>
                                        <p:attrNameLst>
                                          <p:attrName>ppt_h</p:attrName>
                                        </p:attrNameLst>
                                      </p:cBhvr>
                                      <p:tavLst>
                                        <p:tav tm="0">
                                          <p:val>
                                            <p:strVal val="ppt_h"/>
                                          </p:val>
                                        </p:tav>
                                        <p:tav tm="100000">
                                          <p:val>
                                            <p:fltVal val="0"/>
                                          </p:val>
                                        </p:tav>
                                      </p:tavLst>
                                    </p:anim>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53" presetClass="exit" presetSubtype="32" fill="hold" grpId="0" nodeType="clickEffect">
                                  <p:stCondLst>
                                    <p:cond delay="0"/>
                                  </p:stCondLst>
                                  <p:childTnLst>
                                    <p:anim calcmode="lin" valueType="num">
                                      <p:cBhvr>
                                        <p:cTn id="59" dur="500"/>
                                        <p:tgtEl>
                                          <p:spTgt spid="17"/>
                                        </p:tgtEl>
                                        <p:attrNameLst>
                                          <p:attrName>ppt_w</p:attrName>
                                        </p:attrNameLst>
                                      </p:cBhvr>
                                      <p:tavLst>
                                        <p:tav tm="0">
                                          <p:val>
                                            <p:strVal val="ppt_w"/>
                                          </p:val>
                                        </p:tav>
                                        <p:tav tm="100000">
                                          <p:val>
                                            <p:fltVal val="0"/>
                                          </p:val>
                                        </p:tav>
                                      </p:tavLst>
                                    </p:anim>
                                    <p:anim calcmode="lin" valueType="num">
                                      <p:cBhvr>
                                        <p:cTn id="60" dur="500"/>
                                        <p:tgtEl>
                                          <p:spTgt spid="17"/>
                                        </p:tgtEl>
                                        <p:attrNameLst>
                                          <p:attrName>ppt_h</p:attrName>
                                        </p:attrNameLst>
                                      </p:cBhvr>
                                      <p:tavLst>
                                        <p:tav tm="0">
                                          <p:val>
                                            <p:strVal val="ppt_h"/>
                                          </p:val>
                                        </p:tav>
                                        <p:tav tm="100000">
                                          <p:val>
                                            <p:fltVal val="0"/>
                                          </p:val>
                                        </p:tav>
                                      </p:tavLst>
                                    </p:anim>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53" presetClass="exit" presetSubtype="32" fill="hold" grpId="0" nodeType="clickEffect">
                                  <p:stCondLst>
                                    <p:cond delay="0"/>
                                  </p:stCondLst>
                                  <p:childTnLst>
                                    <p:anim calcmode="lin" valueType="num">
                                      <p:cBhvr>
                                        <p:cTn id="67" dur="500"/>
                                        <p:tgtEl>
                                          <p:spTgt spid="18"/>
                                        </p:tgtEl>
                                        <p:attrNameLst>
                                          <p:attrName>ppt_w</p:attrName>
                                        </p:attrNameLst>
                                      </p:cBhvr>
                                      <p:tavLst>
                                        <p:tav tm="0">
                                          <p:val>
                                            <p:strVal val="ppt_w"/>
                                          </p:val>
                                        </p:tav>
                                        <p:tav tm="100000">
                                          <p:val>
                                            <p:fltVal val="0"/>
                                          </p:val>
                                        </p:tav>
                                      </p:tavLst>
                                    </p:anim>
                                    <p:anim calcmode="lin" valueType="num">
                                      <p:cBhvr>
                                        <p:cTn id="68" dur="500"/>
                                        <p:tgtEl>
                                          <p:spTgt spid="18"/>
                                        </p:tgtEl>
                                        <p:attrNameLst>
                                          <p:attrName>ppt_h</p:attrName>
                                        </p:attrNameLst>
                                      </p:cBhvr>
                                      <p:tavLst>
                                        <p:tav tm="0">
                                          <p:val>
                                            <p:strVal val="ppt_h"/>
                                          </p:val>
                                        </p:tav>
                                        <p:tav tm="100000">
                                          <p:val>
                                            <p:fltVal val="0"/>
                                          </p:val>
                                        </p:tav>
                                      </p:tavLst>
                                    </p:anim>
                                    <p:animEffect transition="out" filter="fade">
                                      <p:cBhvr>
                                        <p:cTn id="69" dur="500"/>
                                        <p:tgtEl>
                                          <p:spTgt spid="18"/>
                                        </p:tgtEl>
                                      </p:cBhvr>
                                    </p:animEffect>
                                    <p:set>
                                      <p:cBhvr>
                                        <p:cTn id="7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5" grpId="1" animBg="1"/>
      <p:bldP spid="2" grpId="0" animBg="1"/>
      <p:bldP spid="2" grpId="1" animBg="1"/>
      <p:bldP spid="4" grpId="0" animBg="1"/>
      <p:bldP spid="4" grpId="1" animBg="1"/>
      <p:bldP spid="16" grpId="0" animBg="1"/>
      <p:bldP spid="16" grpId="1" animBg="1"/>
      <p:bldP spid="17" grpId="0" animBg="1"/>
      <p:bldP spid="17" grpId="1" animBg="1"/>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76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33600" y="2237899"/>
            <a:ext cx="8664575"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effectLst/>
                <a:latin typeface="Times New Roman" panose="02020603050405020304" pitchFamily="18" charset="0"/>
                <a:ea typeface="Calibri" panose="020F0502020204030204" pitchFamily="34" charset="0"/>
              </a:rPr>
              <a:t>Hệ điều hành</a:t>
            </a:r>
            <a:endParaRPr lang="en-US" altLang="en-US" sz="3200">
              <a:solidFill>
                <a:srgbClr val="CC00FF"/>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44251" y="2344980"/>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133600" y="3771900"/>
            <a:ext cx="8664575"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effectLst/>
                <a:latin typeface="Times New Roman" panose="02020603050405020304" pitchFamily="18" charset="0"/>
                <a:ea typeface="Calibri" panose="020F0502020204030204" pitchFamily="34" charset="0"/>
              </a:rPr>
              <a:t>Phần mềm ứng dụng</a:t>
            </a:r>
            <a:endParaRPr lang="en-US" altLang="en-US" sz="3200">
              <a:solidFill>
                <a:srgbClr val="CC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552518" y="386366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151459"/>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Người sử dụng xử lí những yêu cầu cụ thể bằng phần mềm ứng dụng.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325702"/>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phần mềm ứng dụng chạy được trên máy tính phải có hệ điều hành.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máy tính hoạt động được phải có phần mềm ứng dụng.</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2"/>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máy tính hoạt động được phải có hệ điều hành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1" y="430823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57829" y="832366"/>
            <a:ext cx="9594082" cy="112371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6000" b="1" dirty="0">
                <a:solidFill>
                  <a:schemeClr val="accent2"/>
                </a:solidFill>
                <a:latin typeface="Times New Roman" panose="02020603050405020304" pitchFamily="18" charset="0"/>
                <a:cs typeface="Times New Roman" panose="02020603050405020304" pitchFamily="18" charset="0"/>
              </a:rPr>
              <a:t>Phát biểu nào sau đây sai?</a:t>
            </a:r>
          </a:p>
        </p:txBody>
      </p:sp>
    </p:spTree>
    <p:extLst>
      <p:ext uri="{BB962C8B-B14F-4D97-AF65-F5344CB8AC3E}">
        <p14:creationId xmlns:p14="http://schemas.microsoft.com/office/powerpoint/2010/main" val="42168771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Linux.</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Gmail.</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UnikeyNT.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Windows Media Player.</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0934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646985"/>
            <a:ext cx="959408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Đâu không phải phần mềm ứng dụng trong các phương án sau:</a:t>
            </a:r>
          </a:p>
        </p:txBody>
      </p:sp>
    </p:spTree>
    <p:extLst>
      <p:ext uri="{BB962C8B-B14F-4D97-AF65-F5344CB8AC3E}">
        <p14:creationId xmlns:p14="http://schemas.microsoft.com/office/powerpoint/2010/main" val="1692101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Khởi động phần mềm trình chiếu.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Soạn thảo nội dung trình chiếu.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Sao chép tệp trình chiếu đến vị trí khác.</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Đổi tên tệp trình chiếu.</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821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646985"/>
            <a:ext cx="959408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Việc nào sau đây không thuộc chức năng của hệ điều hành?</a:t>
            </a:r>
          </a:p>
        </p:txBody>
      </p:sp>
    </p:spTree>
    <p:extLst>
      <p:ext uri="{BB962C8B-B14F-4D97-AF65-F5344CB8AC3E}">
        <p14:creationId xmlns:p14="http://schemas.microsoft.com/office/powerpoint/2010/main" val="32157682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.docx.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.pptx.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.xlsx.</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821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19400"/>
            <a:ext cx="959408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Phương án nào là phần mở rộng của tệp trình chiếu?</a:t>
            </a:r>
          </a:p>
        </p:txBody>
      </p:sp>
    </p:spTree>
    <p:extLst>
      <p:ext uri="{BB962C8B-B14F-4D97-AF65-F5344CB8AC3E}">
        <p14:creationId xmlns:p14="http://schemas.microsoft.com/office/powerpoint/2010/main" val="3462361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Khởi động phần mềm đồ hoạ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Vẽ hình ngôi nhà mơ ước của em.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Vẽ thêm cho ngôi nhà một cửa sổ.</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Tô màu đỏ cho mái ngói.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089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19400"/>
            <a:ext cx="959408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Việc nào sau đây là chức năng của hệ điều hành?</a:t>
            </a:r>
          </a:p>
        </p:txBody>
      </p:sp>
    </p:spTree>
    <p:extLst>
      <p:ext uri="{BB962C8B-B14F-4D97-AF65-F5344CB8AC3E}">
        <p14:creationId xmlns:p14="http://schemas.microsoft.com/office/powerpoint/2010/main" val="344188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.docx .rtf .odt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.pptx .ppt .odp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.xlsx .csv .ods </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.com .exe .msi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3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646985"/>
            <a:ext cx="959408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Phương án nào sau đây là phần mở rộng của tệp chương trình máy tính?</a:t>
            </a:r>
          </a:p>
        </p:txBody>
      </p:sp>
    </p:spTree>
    <p:extLst>
      <p:ext uri="{BB962C8B-B14F-4D97-AF65-F5344CB8AC3E}">
        <p14:creationId xmlns:p14="http://schemas.microsoft.com/office/powerpoint/2010/main" val="11234925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84333" y="525066"/>
            <a:ext cx="9594082"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b="1" dirty="0">
                <a:solidFill>
                  <a:schemeClr val="accent2"/>
                </a:solidFill>
                <a:latin typeface="Times New Roman" panose="02020603050405020304" pitchFamily="18" charset="0"/>
                <a:cs typeface="Times New Roman" panose="02020603050405020304" pitchFamily="18" charset="0"/>
              </a:rPr>
              <a:t>Em dùng phần mềm sơ đồ tư duy để mô tả các hoạt động của em trong ngày Chủ nhật. Phương án nào sau đây không phải là chức năng của phần mềm ứng dụng?</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984333" y="2151459"/>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Khởi động phần mềm sơ đồ tư duy để mô tả hoạt động của em trong ngày Chủ nhật.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Thêm hoạt động “Nấu cơm” vào sơ đồ tư duy.</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50354"/>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Sửa hoạt động “Nấu cơm” thành “Chuẩn bị bữa ăn gia đình”.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2"/>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Xoá hoạt động “Đến chơi nhà bạn Khoa” khỏi sơ đồ tư duy.</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2867554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84333" y="695325"/>
            <a:ext cx="959408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Phương án nào sau đây là phần mở rộng của tệp dữ liệu âm thanh?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sb3.</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.mp3.</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.avi.</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.com.</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821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649863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84333" y="967740"/>
            <a:ext cx="959408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Phát biểu nào sau đây là sai?</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984333" y="2057400"/>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Người sử dụng xử lí những yêu cầu cụ thể bằng phần mềm ứng dụng.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76600"/>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phần mềm ứng dụng chạy được trên máy tính phải có hệ điều hành.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máy tính hoạt động được phải có phần mềm ứng dụng.</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2"/>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máy tính hoạt động được phải có hệ điều hành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0823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1715234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84333" y="967740"/>
            <a:ext cx="959408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Phương án nào là phần mở rộng của tệp hình ảnh?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.html.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.jpg.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.docx. </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.xlsx.</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114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2535105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62000"/>
            <a:ext cx="12192000" cy="6086856"/>
          </a:xfrm>
          <a:prstGeom prst="rect">
            <a:avLst/>
          </a:prstGeom>
        </p:spPr>
      </p:pic>
    </p:spTree>
    <p:extLst>
      <p:ext uri="{BB962C8B-B14F-4D97-AF65-F5344CB8AC3E}">
        <p14:creationId xmlns:p14="http://schemas.microsoft.com/office/powerpoint/2010/main" val="4291674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84333" y="695325"/>
            <a:ext cx="959408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Phương án nào chứa một phần mềm không phải là hệ điều hành?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Android, Windows, Linux.</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Windows, Linux, macOS.</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Windows, Google Chrome, Linux.</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iOS, Android, Windows Phone.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0823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3136406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84333" y="695325"/>
            <a:ext cx="959408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Em hãy chọn phương án đúng nói về quan hệ phụ thuộc giữa hệ điều hành và phần mềm ứng dụng.</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Hệ điều hành phụ thuộc vào phần mềm ứng dụng.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mềm ứng dụng phụ thuộc vào hệ điều hành.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50354"/>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Hệ điều hành và phần mềm ứng dụng phụ thuộc nhau theo cả hai chiều.</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2"/>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Hệ điều hành và phần mềm ứng dụng độc lập, không phụ thuộc gì nhau.</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835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39426686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84333" y="967740"/>
            <a:ext cx="959408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chemeClr val="accent2"/>
                </a:solidFill>
                <a:latin typeface="Times New Roman" panose="02020603050405020304" pitchFamily="18" charset="0"/>
                <a:cs typeface="Times New Roman" panose="02020603050405020304" pitchFamily="18" charset="0"/>
              </a:rPr>
              <a:t>Việc nào sau đây là chức năng của hệ điều hành?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984333" y="24238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Sửa nội dung của sơ đồ tư duy.</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981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Sửa ngày giờ của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Sửa hiệu ứng của tệp trình chiếu.</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Sửa định dạng của bảng trong tệp văn bản.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835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922176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Phương án nào sau đây là những ví dụ về hệ điều hành?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Microsoft Word, Microsoft Excel, Microsoft PowerPoint.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Google Docs, Google Sheets, Google Slides.</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Writer, Calc, Impress.</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Windows, Linux, iOS.</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41185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9446485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Việc nào sau đây không phải là chức năng của hệ điều hành?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Sao chép tệp văn bản CaDao.docx từ ổ cứng sang USB.</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Tìm kiếm từ “quê hương" trong tệp văn bản CaDao.docx.</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93901" y="4397289"/>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Đổi tên tệp CaDao.docx trên USB thành CaDao-DanCa.docx</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a:t>
            </a:r>
            <a:r>
              <a:rPr lang="en-US" sz="3200">
                <a:solidFill>
                  <a:schemeClr val="tx1"/>
                </a:solidFill>
                <a:latin typeface="Times New Roman" panose="02020603050405020304" pitchFamily="18" charset="0"/>
                <a:cs typeface="Times New Roman" panose="02020603050405020304" pitchFamily="18" charset="0"/>
              </a:rPr>
              <a:t>ó</a:t>
            </a:r>
            <a:r>
              <a:rPr lang="vi-VN" sz="3200">
                <a:solidFill>
                  <a:schemeClr val="tx1"/>
                </a:solidFill>
                <a:latin typeface="Times New Roman" panose="02020603050405020304" pitchFamily="18" charset="0"/>
                <a:cs typeface="Times New Roman" panose="02020603050405020304" pitchFamily="18" charset="0"/>
              </a:rPr>
              <a:t>a tệp dữ liệu CaDao.docx khỏi ổ đĩa cứng.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2781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34178036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Hệ điều hành có chức năng?</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070342"/>
            <a:ext cx="97536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Quản lý các thiết bị và dữ liệu của máy tính, điều khiển chúng phối hợp nhịp nhàng với nhau.</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259077"/>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Cung cấp và quản lí môi trường trao đổi thông tin giữa người sử dụng và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93901" y="4669704"/>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Chạy các phần mềm ứng dụng.</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Tất cả các chức năng trên.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12" y="544917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3443265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Loại tệp không sử dụng được với Windows Media Player là:</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.mp3 </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.jpg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93901" y="4669704"/>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.avi </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.mp4 </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762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2922404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Máy tính có thể cái đặt được mấy hệ điều hành?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Không cần cài đặt hệ điều hành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Có thể cài đặt nhiều hệ điều hành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93901" y="4669704"/>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Chỉ cài đặt được một hệ điều hành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Chỉ cài đặt được tối đa hai hệ điều hành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762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1900786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Chức năng nào dưới đây là phần mềm ứng dụng?</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070342"/>
            <a:ext cx="97536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Sao chép tệp phông chữ từ thẻ nhớ vào thư mục Download của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259077"/>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Sao chép tệp phông chữ từ thư mục Download sang thư mục Fonts.</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93901" y="4397289"/>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Xóa một tệp phông chữ khỏi thư mục Dow</a:t>
            </a:r>
            <a:r>
              <a:rPr lang="en-US" sz="3200">
                <a:solidFill>
                  <a:schemeClr val="tx1"/>
                </a:solidFill>
                <a:latin typeface="Times New Roman" panose="02020603050405020304" pitchFamily="18" charset="0"/>
                <a:cs typeface="Times New Roman" panose="02020603050405020304" pitchFamily="18" charset="0"/>
              </a:rPr>
              <a:t>n</a:t>
            </a:r>
            <a:r>
              <a:rPr lang="vi-VN" sz="3200">
                <a:solidFill>
                  <a:schemeClr val="tx1"/>
                </a:solidFill>
                <a:latin typeface="Times New Roman" panose="02020603050405020304" pitchFamily="18" charset="0"/>
                <a:cs typeface="Times New Roman" panose="02020603050405020304" pitchFamily="18" charset="0"/>
              </a:rPr>
              <a:t>load của máy tính.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524643"/>
            <a:ext cx="78740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Đổi phông chữ cho một đoạn văn bản từ Times New Roman sang Arial.</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44917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150395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Phần mềm cần cài đặt đầu tiên vào máy tính để máy tính hoạt động được có thể là:</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MS Word</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MS PowerPoint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93901" y="4669704"/>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Window 10</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Google Chrome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517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13912134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1" y="228600"/>
            <a:ext cx="5410200"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Hệ</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điều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hành</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4" name="Picture 3" descr="Graphical user interface, application&#10;&#10;Description automatically generated">
            <a:extLst>
              <a:ext uri="{FF2B5EF4-FFF2-40B4-BE49-F238E27FC236}">
                <a16:creationId xmlns:a16="http://schemas.microsoft.com/office/drawing/2014/main" id="{8C5DF000-D5D3-4B84-927B-AC858027B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0114" y="1066800"/>
            <a:ext cx="2819400" cy="2810943"/>
          </a:xfrm>
          <a:prstGeom prst="rect">
            <a:avLst/>
          </a:prstGeom>
        </p:spPr>
      </p:pic>
      <p:pic>
        <p:nvPicPr>
          <p:cNvPr id="2" name="Picture 1" descr="different types of software coderus branded image">
            <a:extLst>
              <a:ext uri="{FF2B5EF4-FFF2-40B4-BE49-F238E27FC236}">
                <a16:creationId xmlns:a16="http://schemas.microsoft.com/office/drawing/2014/main" id="{7A8F9D2F-BD1F-0CF8-48C8-AA15334BD97D}"/>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1" y="3054668"/>
            <a:ext cx="4648200" cy="3182994"/>
          </a:xfrm>
          <a:prstGeom prst="rect">
            <a:avLst/>
          </a:prstGeom>
          <a:noFill/>
          <a:ln>
            <a:noFill/>
          </a:ln>
        </p:spPr>
      </p:pic>
    </p:spTree>
    <p:extLst>
      <p:ext uri="{BB962C8B-B14F-4D97-AF65-F5344CB8AC3E}">
        <p14:creationId xmlns:p14="http://schemas.microsoft.com/office/powerpoint/2010/main" val="2436764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Đặc điểm nào sau đây thuộc về phần mềm ứng dụng?</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tác với phần cứng thông qua hệ điều hành.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259077"/>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Cung cấp công cụ hỗ trợ người dùng thực hiện công việc trên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93901" y="4669704"/>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Chạy trong môi trường của hệ điều hành.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Tất cả các đáp án trên.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32715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14620340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Đâu không phải là tên của hệ điều hành?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Scratch 3.0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Window 10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93901" y="4669704"/>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IOS</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Linux</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8549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3954089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450589" y="723852"/>
            <a:ext cx="1033987" cy="952468"/>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1295400" y="874997"/>
            <a:ext cx="2878636" cy="650178"/>
          </a:xfrm>
          <a:prstGeom prst="rect">
            <a:avLst/>
          </a:prstGeom>
        </p:spPr>
        <p:txBody>
          <a:bodyPr wrap="square" lIns="36000" tIns="36000" rIns="36000" bIns="36000">
            <a:spAutoFit/>
          </a:bodyPr>
          <a:lstStyle/>
          <a:p>
            <a:pPr indent="266700">
              <a:lnSpc>
                <a:spcPct val="125000"/>
              </a:lnSpc>
              <a:spcAft>
                <a:spcPts val="400"/>
              </a:spcAft>
            </a:pPr>
            <a:r>
              <a:rPr lang="en-US" sz="3200" b="1" dirty="0">
                <a:solidFill>
                  <a:srgbClr val="00B050"/>
                </a:solidFill>
                <a:latin typeface="Times New Roman" panose="02020603050405020304" pitchFamily="18" charset="0"/>
                <a:cs typeface="Times New Roman" panose="02020603050405020304" pitchFamily="18" charset="0"/>
              </a:rPr>
              <a:t>VẬN DỤNG</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4" name="Cloud 3"/>
          <p:cNvSpPr/>
          <p:nvPr/>
        </p:nvSpPr>
        <p:spPr>
          <a:xfrm>
            <a:off x="1219200" y="1371600"/>
            <a:ext cx="10515600" cy="51518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accent6">
                    <a:lumMod val="75000"/>
                  </a:schemeClr>
                </a:solidFill>
                <a:latin typeface="Times New Roman" panose="02020603050405020304" pitchFamily="18" charset="0"/>
                <a:cs typeface="Times New Roman" panose="02020603050405020304" pitchFamily="18" charset="0"/>
              </a:rPr>
              <a:t>Khi</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tải</a:t>
            </a:r>
            <a:r>
              <a:rPr lang="en-US" sz="4400" b="1" dirty="0">
                <a:solidFill>
                  <a:schemeClr val="accent6">
                    <a:lumMod val="75000"/>
                  </a:schemeClr>
                </a:solidFill>
                <a:latin typeface="Times New Roman" panose="02020603050405020304" pitchFamily="18" charset="0"/>
                <a:cs typeface="Times New Roman" panose="02020603050405020304" pitchFamily="18" charset="0"/>
              </a:rPr>
              <a:t> Scratch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cài</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đặt</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lên</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máy</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tại</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sao</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cần</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chọn</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phiên</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bản</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phù</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hệ</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trên</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máy</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4400" b="1" dirty="0">
                <a:solidFill>
                  <a:schemeClr val="accent6">
                    <a:lumMod val="75000"/>
                  </a:schemeClr>
                </a:solidFill>
                <a:latin typeface="Times New Roman" panose="02020603050405020304" pitchFamily="18" charset="0"/>
                <a:cs typeface="Times New Roman" panose="02020603050405020304" pitchFamily="18" charset="0"/>
              </a:rPr>
              <a:t>?</a:t>
            </a:r>
            <a:endParaRPr lang="vi-VN" sz="4400" b="1" dirty="0">
              <a:solidFill>
                <a:schemeClr val="accent6">
                  <a:lumMod val="75000"/>
                </a:schemeClr>
              </a:solidFill>
              <a:latin typeface="Times New Roman" panose="02020603050405020304" pitchFamily="18" charset="0"/>
              <a:cs typeface="Times New Roman" panose="02020603050405020304" pitchFamily="18" charset="0"/>
            </a:endParaRPr>
          </a:p>
          <a:p>
            <a:pPr algn="ctr"/>
            <a:endParaRPr lang="en-US" b="1" dirty="0"/>
          </a:p>
        </p:txBody>
      </p:sp>
    </p:spTree>
    <p:extLst>
      <p:ext uri="{BB962C8B-B14F-4D97-AF65-F5344CB8AC3E}">
        <p14:creationId xmlns:p14="http://schemas.microsoft.com/office/powerpoint/2010/main" val="5362325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TextBox 11">
            <a:extLst>
              <a:ext uri="{FF2B5EF4-FFF2-40B4-BE49-F238E27FC236}">
                <a16:creationId xmlns:a16="http://schemas.microsoft.com/office/drawing/2014/main" id="{CD0ECAC9-075D-4B22-AE5A-06D95D7262D6}"/>
              </a:ext>
            </a:extLst>
          </p:cNvPr>
          <p:cNvSpPr txBox="1">
            <a:spLocks noChangeArrowheads="1"/>
          </p:cNvSpPr>
          <p:nvPr/>
        </p:nvSpPr>
        <p:spPr bwMode="auto">
          <a:xfrm>
            <a:off x="381000" y="1464388"/>
            <a:ext cx="11201400" cy="468935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000" b="1" dirty="0">
                <a:solidFill>
                  <a:srgbClr val="0070C0"/>
                </a:solidFill>
                <a:latin typeface="Times New Roman" panose="02020603050405020304" pitchFamily="18" charset="0"/>
                <a:cs typeface="Times New Roman" panose="02020603050405020304" pitchFamily="18" charset="0"/>
              </a:rPr>
              <a:t>Trong dự án Sổ lưu niệm, bạn An đóng vai trò trưởng nhóm. Em hãy chọn ba công việc thể hiện chức năng điều hành nhóm của bạn An trong những công việc sau đây: </a:t>
            </a:r>
          </a:p>
          <a:p>
            <a:pPr lvl="1" algn="just" defTabSz="342900"/>
            <a:r>
              <a:rPr lang="vi-VN" sz="3000" dirty="0">
                <a:solidFill>
                  <a:srgbClr val="0070C0"/>
                </a:solidFill>
                <a:latin typeface="Times New Roman" panose="02020603050405020304" pitchFamily="18" charset="0"/>
                <a:cs typeface="Times New Roman" panose="02020603050405020304" pitchFamily="18" charset="0"/>
              </a:rPr>
              <a:t>a) Mô tả nội dung sổ lưu niệm bằng phần mềm sơ đồ tư duy. </a:t>
            </a:r>
          </a:p>
          <a:p>
            <a:pPr lvl="1" algn="just" defTabSz="342900"/>
            <a:r>
              <a:rPr lang="vi-VN" sz="3000" dirty="0">
                <a:solidFill>
                  <a:srgbClr val="0070C0"/>
                </a:solidFill>
                <a:latin typeface="Times New Roman" panose="02020603050405020304" pitchFamily="18" charset="0"/>
                <a:cs typeface="Times New Roman" panose="02020603050405020304" pitchFamily="18" charset="0"/>
              </a:rPr>
              <a:t>b) Quản lí công việc của cả nhóm, theo dõi thời gian thực hiện. </a:t>
            </a:r>
          </a:p>
          <a:p>
            <a:pPr lvl="1" algn="just" defTabSz="342900"/>
            <a:r>
              <a:rPr lang="vi-VN" sz="3000" dirty="0">
                <a:solidFill>
                  <a:srgbClr val="0070C0"/>
                </a:solidFill>
                <a:latin typeface="Times New Roman" panose="02020603050405020304" pitchFamily="18" charset="0"/>
                <a:cs typeface="Times New Roman" panose="02020603050405020304" pitchFamily="18" charset="0"/>
              </a:rPr>
              <a:t>c) Định dạng và sắp xếp các đoạn văn bản trong sổ lưu niệm. </a:t>
            </a:r>
          </a:p>
          <a:p>
            <a:pPr lvl="1" algn="just" defTabSz="342900"/>
            <a:r>
              <a:rPr lang="vi-VN" sz="3000" dirty="0">
                <a:solidFill>
                  <a:srgbClr val="0070C0"/>
                </a:solidFill>
                <a:latin typeface="Times New Roman" panose="02020603050405020304" pitchFamily="18" charset="0"/>
                <a:cs typeface="Times New Roman" panose="02020603050405020304" pitchFamily="18" charset="0"/>
              </a:rPr>
              <a:t>d) Phân công nhiệm vụ và kết nối các hoạt động của các thành viên.</a:t>
            </a:r>
          </a:p>
          <a:p>
            <a:pPr lvl="1" algn="just" defTabSz="342900"/>
            <a:r>
              <a:rPr lang="vi-VN" sz="3000" dirty="0">
                <a:solidFill>
                  <a:srgbClr val="0070C0"/>
                </a:solidFill>
                <a:latin typeface="Times New Roman" panose="02020603050405020304" pitchFamily="18" charset="0"/>
                <a:cs typeface="Times New Roman" panose="02020603050405020304" pitchFamily="18" charset="0"/>
              </a:rPr>
              <a:t>e) Thiết kế bài giới thiệu sản phẩm bằng phần mềm trình chiếu.</a:t>
            </a:r>
          </a:p>
          <a:p>
            <a:pPr lvl="1" algn="just" defTabSz="342900"/>
            <a:r>
              <a:rPr lang="vi-VN" sz="3000" dirty="0">
                <a:solidFill>
                  <a:srgbClr val="0070C0"/>
                </a:solidFill>
                <a:latin typeface="Times New Roman" panose="02020603050405020304" pitchFamily="18" charset="0"/>
                <a:cs typeface="Times New Roman" panose="02020603050405020304" pitchFamily="18" charset="0"/>
              </a:rPr>
              <a:t>f) Thay mặt cả nhóm, trao đổi thông tin với cô giáo và các nhóm khác.</a:t>
            </a:r>
          </a:p>
        </p:txBody>
      </p:sp>
      <p:sp>
        <p:nvSpPr>
          <p:cNvPr id="9" name="Rectangle 8">
            <a:extLst>
              <a:ext uri="{FF2B5EF4-FFF2-40B4-BE49-F238E27FC236}">
                <a16:creationId xmlns:a16="http://schemas.microsoft.com/office/drawing/2014/main" id="{4F0AE406-205F-4F85-BAD9-EA7B91B7E58E}"/>
              </a:ext>
            </a:extLst>
          </p:cNvPr>
          <p:cNvSpPr/>
          <p:nvPr/>
        </p:nvSpPr>
        <p:spPr>
          <a:xfrm>
            <a:off x="950552" y="717599"/>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428377" y="717599"/>
            <a:ext cx="2548552"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Điều hành</a:t>
            </a:r>
          </a:p>
        </p:txBody>
      </p:sp>
      <p:pic>
        <p:nvPicPr>
          <p:cNvPr id="4" name="Picture 3" descr="Shape, arrow&#10;&#10;Description automatically generated">
            <a:extLst>
              <a:ext uri="{FF2B5EF4-FFF2-40B4-BE49-F238E27FC236}">
                <a16:creationId xmlns:a16="http://schemas.microsoft.com/office/drawing/2014/main" id="{C6241143-88FB-DB98-9050-F3CB57AA87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58" t="22781" r="28493" b="34760"/>
          <a:stretch/>
        </p:blipFill>
        <p:spPr>
          <a:xfrm>
            <a:off x="511865" y="3360385"/>
            <a:ext cx="455252" cy="438740"/>
          </a:xfrm>
          <a:prstGeom prst="rect">
            <a:avLst/>
          </a:prstGeom>
        </p:spPr>
      </p:pic>
      <p:pic>
        <p:nvPicPr>
          <p:cNvPr id="5" name="Picture 4" descr="Shape, arrow&#10;&#10;Description automatically generated">
            <a:extLst>
              <a:ext uri="{FF2B5EF4-FFF2-40B4-BE49-F238E27FC236}">
                <a16:creationId xmlns:a16="http://schemas.microsoft.com/office/drawing/2014/main" id="{3DC7BD08-CAA9-2F6C-ADED-075EB907B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58" t="22781" r="28493" b="34760"/>
          <a:stretch/>
        </p:blipFill>
        <p:spPr>
          <a:xfrm>
            <a:off x="539052" y="4304334"/>
            <a:ext cx="455252" cy="438740"/>
          </a:xfrm>
          <a:prstGeom prst="rect">
            <a:avLst/>
          </a:prstGeom>
        </p:spPr>
      </p:pic>
      <p:pic>
        <p:nvPicPr>
          <p:cNvPr id="6" name="Picture 5" descr="Shape, arrow&#10;&#10;Description automatically generated">
            <a:extLst>
              <a:ext uri="{FF2B5EF4-FFF2-40B4-BE49-F238E27FC236}">
                <a16:creationId xmlns:a16="http://schemas.microsoft.com/office/drawing/2014/main" id="{AAC8E49D-AE32-FD35-34EE-0D5D372133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58" t="22781" r="28493" b="34760"/>
          <a:stretch/>
        </p:blipFill>
        <p:spPr>
          <a:xfrm>
            <a:off x="539052" y="5229037"/>
            <a:ext cx="455252" cy="438740"/>
          </a:xfrm>
          <a:prstGeom prst="rect">
            <a:avLst/>
          </a:prstGeom>
        </p:spPr>
      </p:pic>
    </p:spTree>
    <p:extLst>
      <p:ext uri="{BB962C8B-B14F-4D97-AF65-F5344CB8AC3E}">
        <p14:creationId xmlns:p14="http://schemas.microsoft.com/office/powerpoint/2010/main" val="2431121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TextBox 11">
            <a:extLst>
              <a:ext uri="{FF2B5EF4-FFF2-40B4-BE49-F238E27FC236}">
                <a16:creationId xmlns:a16="http://schemas.microsoft.com/office/drawing/2014/main" id="{CD0ECAC9-075D-4B22-AE5A-06D95D7262D6}"/>
              </a:ext>
            </a:extLst>
          </p:cNvPr>
          <p:cNvSpPr txBox="1">
            <a:spLocks noChangeArrowheads="1"/>
          </p:cNvSpPr>
          <p:nvPr/>
        </p:nvSpPr>
        <p:spPr bwMode="auto">
          <a:xfrm>
            <a:off x="228601" y="5212879"/>
            <a:ext cx="9753599" cy="6267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6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chức năng cơ bản của hệ điều hành là</a:t>
            </a:r>
            <a:r>
              <a:rPr lang="en-US" sz="36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36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36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F0AE406-205F-4F85-BAD9-EA7B91B7E58E}"/>
              </a:ext>
            </a:extLst>
          </p:cNvPr>
          <p:cNvSpPr/>
          <p:nvPr/>
        </p:nvSpPr>
        <p:spPr>
          <a:xfrm>
            <a:off x="374383" y="4615077"/>
            <a:ext cx="5500613"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thảo</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endParaRPr lang="vi-V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891561" y="4598433"/>
            <a:ext cx="3130671"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Điều hành</a:t>
            </a:r>
          </a:p>
        </p:txBody>
      </p:sp>
      <p:sp>
        <p:nvSpPr>
          <p:cNvPr id="2" name="TextBox 11">
            <a:extLst>
              <a:ext uri="{FF2B5EF4-FFF2-40B4-BE49-F238E27FC236}">
                <a16:creationId xmlns:a16="http://schemas.microsoft.com/office/drawing/2014/main" id="{6BA21789-6F87-44B0-1A4C-13CB4063B35E}"/>
              </a:ext>
            </a:extLst>
          </p:cNvPr>
          <p:cNvSpPr txBox="1">
            <a:spLocks noChangeArrowheads="1"/>
          </p:cNvSpPr>
          <p:nvPr/>
        </p:nvSpPr>
        <p:spPr bwMode="auto">
          <a:xfrm>
            <a:off x="518761" y="2013642"/>
            <a:ext cx="11201400" cy="25545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Trong máy tính, hệ điều hành là phần mềm đóng vai trò kết nối giúp người sử dụng khai thác khả năng xử lí của </a:t>
            </a:r>
            <a:r>
              <a:rPr lang="vi-VN" altLang="vi-VN" sz="3200" dirty="0"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máy </a:t>
            </a:r>
            <a:r>
              <a:rPr lang="vi-VN" altLang="vi-VN" sz="32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tính. </a:t>
            </a:r>
          </a:p>
          <a:p>
            <a:pPr algn="just"/>
            <a:r>
              <a:rPr lang="vi-VN" altLang="vi-VN" sz="32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Máy tính cần có hệ điều hành để hoạt động. Nếu không có hệ điều hành, máy tính chỉ là một khối kim loại và dây dẫn, chẳng hoạt động gì. </a:t>
            </a:r>
          </a:p>
        </p:txBody>
      </p:sp>
      <p:sp>
        <p:nvSpPr>
          <p:cNvPr id="4" name="AutoShape 4">
            <a:extLst>
              <a:ext uri="{FF2B5EF4-FFF2-40B4-BE49-F238E27FC236}">
                <a16:creationId xmlns:a16="http://schemas.microsoft.com/office/drawing/2014/main" id="{C713625C-98AB-5E4D-8135-8F72F6A5AC64}"/>
              </a:ext>
            </a:extLst>
          </p:cNvPr>
          <p:cNvSpPr>
            <a:spLocks noChangeArrowheads="1"/>
          </p:cNvSpPr>
          <p:nvPr/>
        </p:nvSpPr>
        <p:spPr bwMode="gray">
          <a:xfrm>
            <a:off x="541953" y="1280692"/>
            <a:ext cx="3191847"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900"/>
            <a:r>
              <a:rPr lang="en-US" sz="3200" b="1">
                <a:solidFill>
                  <a:srgbClr val="C00000"/>
                </a:solidFill>
                <a:latin typeface="Times New Roman" panose="02020603050405020304" pitchFamily="18" charset="0"/>
                <a:cs typeface="Times New Roman" panose="02020603050405020304" pitchFamily="18" charset="0"/>
              </a:rPr>
              <a:t>1. Hệ điều hành</a:t>
            </a:r>
          </a:p>
        </p:txBody>
      </p:sp>
      <p:pic>
        <p:nvPicPr>
          <p:cNvPr id="5" name="Picture 4" descr="Graphical user interface, application&#10;&#10;Description automatically generated">
            <a:extLst>
              <a:ext uri="{FF2B5EF4-FFF2-40B4-BE49-F238E27FC236}">
                <a16:creationId xmlns:a16="http://schemas.microsoft.com/office/drawing/2014/main" id="{C26A9F4B-9156-E076-AFAE-0B9E9F42E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800" y="4545014"/>
            <a:ext cx="1991139" cy="1327696"/>
          </a:xfrm>
          <a:prstGeom prst="rect">
            <a:avLst/>
          </a:prstGeom>
        </p:spPr>
      </p:pic>
    </p:spTree>
    <p:extLst>
      <p:ext uri="{BB962C8B-B14F-4D97-AF65-F5344CB8AC3E}">
        <p14:creationId xmlns:p14="http://schemas.microsoft.com/office/powerpoint/2010/main" val="2947046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8467"/>
                                        </p:tgtEl>
                                        <p:attrNameLst>
                                          <p:attrName>style.visibility</p:attrName>
                                        </p:attrNameLst>
                                      </p:cBhvr>
                                      <p:to>
                                        <p:strVal val="visible"/>
                                      </p:to>
                                    </p:set>
                                    <p:anim calcmode="lin" valueType="num">
                                      <p:cBhvr>
                                        <p:cTn id="19" dur="1000" fill="hold"/>
                                        <p:tgtEl>
                                          <p:spTgt spid="18467"/>
                                        </p:tgtEl>
                                        <p:attrNameLst>
                                          <p:attrName>ppt_w</p:attrName>
                                        </p:attrNameLst>
                                      </p:cBhvr>
                                      <p:tavLst>
                                        <p:tav tm="0">
                                          <p:val>
                                            <p:fltVal val="0"/>
                                          </p:val>
                                        </p:tav>
                                        <p:tav tm="100000">
                                          <p:val>
                                            <p:strVal val="#ppt_w"/>
                                          </p:val>
                                        </p:tav>
                                      </p:tavLst>
                                    </p:anim>
                                    <p:anim calcmode="lin" valueType="num">
                                      <p:cBhvr>
                                        <p:cTn id="20" dur="1000" fill="hold"/>
                                        <p:tgtEl>
                                          <p:spTgt spid="18467"/>
                                        </p:tgtEl>
                                        <p:attrNameLst>
                                          <p:attrName>ppt_h</p:attrName>
                                        </p:attrNameLst>
                                      </p:cBhvr>
                                      <p:tavLst>
                                        <p:tav tm="0">
                                          <p:val>
                                            <p:fltVal val="0"/>
                                          </p:val>
                                        </p:tav>
                                        <p:tav tm="100000">
                                          <p:val>
                                            <p:strVal val="#ppt_h"/>
                                          </p:val>
                                        </p:tav>
                                      </p:tavLst>
                                    </p:anim>
                                    <p:anim calcmode="lin" valueType="num">
                                      <p:cBhvr>
                                        <p:cTn id="21" dur="1000" fill="hold"/>
                                        <p:tgtEl>
                                          <p:spTgt spid="18467"/>
                                        </p:tgtEl>
                                        <p:attrNameLst>
                                          <p:attrName>style.rotation</p:attrName>
                                        </p:attrNameLst>
                                      </p:cBhvr>
                                      <p:tavLst>
                                        <p:tav tm="0">
                                          <p:val>
                                            <p:fltVal val="90"/>
                                          </p:val>
                                        </p:tav>
                                        <p:tav tm="100000">
                                          <p:val>
                                            <p:fltVal val="0"/>
                                          </p:val>
                                        </p:tav>
                                      </p:tavLst>
                                    </p:anim>
                                    <p:animEffect transition="in" filter="fade">
                                      <p:cBhvr>
                                        <p:cTn id="22" dur="1000"/>
                                        <p:tgtEl>
                                          <p:spTgt spid="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CA6597F-8E81-5F6D-CF8F-9D2C9436FA94}"/>
              </a:ext>
            </a:extLst>
          </p:cNvPr>
          <p:cNvSpPr txBox="1">
            <a:spLocks noChangeArrowheads="1"/>
          </p:cNvSpPr>
          <p:nvPr/>
        </p:nvSpPr>
        <p:spPr bwMode="auto">
          <a:xfrm>
            <a:off x="609600" y="1767627"/>
            <a:ext cx="10972800" cy="4997128"/>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altLang="en-US" sz="40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40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Những </a:t>
            </a:r>
            <a:r>
              <a:rPr lang="vi-VN" altLang="en-US" sz="40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chức năng cơ bản của hệ điều hành là:</a:t>
            </a:r>
          </a:p>
          <a:p>
            <a:pPr algn="just" defTabSz="342900"/>
            <a:r>
              <a:rPr lang="en-US" altLang="en-US" sz="4000" dirty="0">
                <a:latin typeface="Times New Roman" panose="02020603050405020304" pitchFamily="18" charset="0"/>
                <a:cs typeface="Times New Roman" panose="02020603050405020304" pitchFamily="18" charset="0"/>
                <a:sym typeface="Wingdings" panose="05000000000000000000" pitchFamily="2" charset="2"/>
              </a:rPr>
              <a:t>-</a:t>
            </a:r>
            <a:r>
              <a:rPr lang="vi-VN" altLang="en-US" sz="4000" dirty="0">
                <a:latin typeface="Times New Roman" panose="02020603050405020304" pitchFamily="18" charset="0"/>
                <a:cs typeface="Times New Roman" panose="02020603050405020304" pitchFamily="18" charset="0"/>
                <a:sym typeface="Wingdings" panose="05000000000000000000" pitchFamily="2" charset="2"/>
              </a:rPr>
              <a:t>Quản lí các thiết bị và dữ liệu của máy tính, điều khiển chúng phối hợp hoạt động nhịp nhàng với nhau. </a:t>
            </a:r>
          </a:p>
          <a:p>
            <a:pPr algn="just" defTabSz="342900"/>
            <a:r>
              <a:rPr lang="en-US" altLang="en-US" sz="4000" dirty="0">
                <a:latin typeface="Times New Roman" panose="02020603050405020304" pitchFamily="18" charset="0"/>
                <a:cs typeface="Times New Roman" panose="02020603050405020304" pitchFamily="18" charset="0"/>
                <a:sym typeface="Wingdings" panose="05000000000000000000" pitchFamily="2" charset="2"/>
              </a:rPr>
              <a:t>-</a:t>
            </a:r>
            <a:r>
              <a:rPr lang="vi-VN" altLang="en-US" sz="4000" dirty="0">
                <a:latin typeface="Times New Roman" panose="02020603050405020304" pitchFamily="18" charset="0"/>
                <a:cs typeface="Times New Roman" panose="02020603050405020304" pitchFamily="18" charset="0"/>
                <a:sym typeface="Wingdings" panose="05000000000000000000" pitchFamily="2" charset="2"/>
              </a:rPr>
              <a:t>Cung cấp và quản lí môi trường trao đổi thông tin giao diện giữa người sử dụng và máy tính. </a:t>
            </a:r>
          </a:p>
          <a:p>
            <a:pPr algn="just" defTabSz="342900"/>
            <a:r>
              <a:rPr lang="en-US" altLang="en-US" sz="4000" dirty="0">
                <a:latin typeface="Times New Roman" panose="02020603050405020304" pitchFamily="18" charset="0"/>
                <a:cs typeface="Times New Roman" panose="02020603050405020304" pitchFamily="18" charset="0"/>
                <a:sym typeface="Wingdings" panose="05000000000000000000" pitchFamily="2" charset="2"/>
              </a:rPr>
              <a:t>-</a:t>
            </a:r>
            <a:r>
              <a:rPr lang="vi-VN" altLang="en-US" sz="4000" dirty="0">
                <a:latin typeface="Times New Roman" panose="02020603050405020304" pitchFamily="18" charset="0"/>
                <a:cs typeface="Times New Roman" panose="02020603050405020304" pitchFamily="18" charset="0"/>
                <a:sym typeface="Wingdings" panose="05000000000000000000" pitchFamily="2" charset="2"/>
              </a:rPr>
              <a:t>Cung cấp, quản lý môi trường cho phép người sử dụng chạy các phần mềm ứng dụng trên máy tính. </a:t>
            </a:r>
          </a:p>
        </p:txBody>
      </p:sp>
      <p:sp>
        <p:nvSpPr>
          <p:cNvPr id="3" name="TextBox 2">
            <a:extLst>
              <a:ext uri="{FF2B5EF4-FFF2-40B4-BE49-F238E27FC236}">
                <a16:creationId xmlns:a16="http://schemas.microsoft.com/office/drawing/2014/main" id="{E5A10C73-0976-7B33-96A1-553DA257D05C}"/>
              </a:ext>
            </a:extLst>
          </p:cNvPr>
          <p:cNvSpPr txBox="1">
            <a:spLocks noChangeArrowheads="1"/>
          </p:cNvSpPr>
          <p:nvPr/>
        </p:nvSpPr>
        <p:spPr bwMode="auto">
          <a:xfrm>
            <a:off x="594049" y="1295400"/>
            <a:ext cx="580675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điều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hành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966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97950" y="26419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97950" y="26419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594048" y="1787843"/>
            <a:ext cx="7940351" cy="4504686"/>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Hệ</a:t>
            </a:r>
            <a:r>
              <a:rPr lang="en-US"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a:t>
            </a:r>
            <a:r>
              <a:rPr lang="en-US" altLang="en-US" sz="3200" b="1" dirty="0" err="1"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iều</a:t>
            </a:r>
            <a:r>
              <a:rPr lang="en-US" altLang="en-US" sz="32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hành</a:t>
            </a:r>
            <a:r>
              <a:rPr lang="en-US"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là</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mềm</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hệ</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thống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quản</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lí</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điều</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khiển</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hoạt</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chung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máy</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quản</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lí</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cung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cấp</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con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môi</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tương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tác</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máy</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chạy</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mềm</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dụng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hệ</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điều</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hành</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dành</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máy</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như</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Windows, Mac, OS, Linux, …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hệ</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điều</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hành</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dành</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điện</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thoại</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minh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máy</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bảng</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như</a:t>
            </a:r>
            <a:r>
              <a:rPr lang="en-US"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IOS, Android, ….</a:t>
            </a:r>
            <a:endParaRPr lang="vi-VN" altLang="en-US" sz="32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Speech Bubble: Rectangle with Corners Rounded 4">
            <a:extLst>
              <a:ext uri="{FF2B5EF4-FFF2-40B4-BE49-F238E27FC236}">
                <a16:creationId xmlns:a16="http://schemas.microsoft.com/office/drawing/2014/main" id="{8D1C7730-B135-FBB3-5C44-36419776B795}"/>
              </a:ext>
            </a:extLst>
          </p:cNvPr>
          <p:cNvSpPr/>
          <p:nvPr/>
        </p:nvSpPr>
        <p:spPr>
          <a:xfrm>
            <a:off x="8751316" y="1541621"/>
            <a:ext cx="3440684" cy="2532173"/>
          </a:xfrm>
          <a:prstGeom prst="wedgeRoundRectCallout">
            <a:avLst>
              <a:gd name="adj1" fmla="val 12954"/>
              <a:gd name="adj2" fmla="val 648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ctr" defTabSz="342900">
              <a:defRPr/>
            </a:pP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hành</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B9CBA8B-DE00-10AE-BC8E-34573067D31D}"/>
              </a:ext>
            </a:extLst>
          </p:cNvPr>
          <p:cNvSpPr txBox="1">
            <a:spLocks noChangeArrowheads="1"/>
          </p:cNvSpPr>
          <p:nvPr/>
        </p:nvSpPr>
        <p:spPr bwMode="auto">
          <a:xfrm>
            <a:off x="594049" y="1295400"/>
            <a:ext cx="580675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điều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hành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7" name="Picture 6" descr="different types of software coderus branded image">
            <a:extLst>
              <a:ext uri="{FF2B5EF4-FFF2-40B4-BE49-F238E27FC236}">
                <a16:creationId xmlns:a16="http://schemas.microsoft.com/office/drawing/2014/main" id="{52B86B0A-96C5-3646-2926-C3299E528934}"/>
              </a:ext>
            </a:extLst>
          </p:cNvPr>
          <p:cNvPicPr>
            <a:picLocks noChangeAspect="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584" y="4325827"/>
            <a:ext cx="3315195" cy="2532173"/>
          </a:xfrm>
          <a:prstGeom prst="rect">
            <a:avLst/>
          </a:prstGeom>
          <a:noFill/>
          <a:ln>
            <a:noFill/>
          </a:ln>
        </p:spPr>
      </p:pic>
    </p:spTree>
    <p:extLst>
      <p:ext uri="{BB962C8B-B14F-4D97-AF65-F5344CB8AC3E}">
        <p14:creationId xmlns:p14="http://schemas.microsoft.com/office/powerpoint/2010/main" val="3507181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Phần mềm nào sau đây không phải là một hệ điều hành?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Windows 7</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Windows 10.</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Windows Explorer.</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Windows Phone.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897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1784571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7476</TotalTime>
  <Words>2764</Words>
  <Application>Microsoft Office PowerPoint</Application>
  <PresentationFormat>Widescreen</PresentationFormat>
  <Paragraphs>246</Paragraphs>
  <Slides>44</Slides>
  <Notes>9</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44</vt:i4>
      </vt:variant>
    </vt:vector>
  </HeadingPairs>
  <TitlesOfParts>
    <vt:vector size="61"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438</cp:revision>
  <dcterms:created xsi:type="dcterms:W3CDTF">2018-08-20T15:06:27Z</dcterms:created>
  <dcterms:modified xsi:type="dcterms:W3CDTF">2024-08-11T13:11:26Z</dcterms:modified>
</cp:coreProperties>
</file>