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68"/>
  </p:notesMasterIdLst>
  <p:handoutMasterIdLst>
    <p:handoutMasterId r:id="rId69"/>
  </p:handoutMasterIdLst>
  <p:sldIdLst>
    <p:sldId id="359" r:id="rId12"/>
    <p:sldId id="286" r:id="rId13"/>
    <p:sldId id="3165" r:id="rId14"/>
    <p:sldId id="3114" r:id="rId15"/>
    <p:sldId id="3241" r:id="rId16"/>
    <p:sldId id="3266" r:id="rId17"/>
    <p:sldId id="3267" r:id="rId18"/>
    <p:sldId id="3103" r:id="rId19"/>
    <p:sldId id="3283" r:id="rId20"/>
    <p:sldId id="3284" r:id="rId21"/>
    <p:sldId id="3268" r:id="rId22"/>
    <p:sldId id="3285" r:id="rId23"/>
    <p:sldId id="3105" r:id="rId24"/>
    <p:sldId id="3269" r:id="rId25"/>
    <p:sldId id="3270" r:id="rId26"/>
    <p:sldId id="3271" r:id="rId27"/>
    <p:sldId id="3280" r:id="rId28"/>
    <p:sldId id="3272" r:id="rId29"/>
    <p:sldId id="3317" r:id="rId30"/>
    <p:sldId id="3273" r:id="rId31"/>
    <p:sldId id="3274" r:id="rId32"/>
    <p:sldId id="3275" r:id="rId33"/>
    <p:sldId id="3276" r:id="rId34"/>
    <p:sldId id="3246" r:id="rId35"/>
    <p:sldId id="3277" r:id="rId36"/>
    <p:sldId id="3278" r:id="rId37"/>
    <p:sldId id="3287" r:id="rId38"/>
    <p:sldId id="3286" r:id="rId39"/>
    <p:sldId id="3288" r:id="rId40"/>
    <p:sldId id="3290" r:id="rId41"/>
    <p:sldId id="3291" r:id="rId42"/>
    <p:sldId id="3292" r:id="rId43"/>
    <p:sldId id="3293" r:id="rId44"/>
    <p:sldId id="3294" r:id="rId45"/>
    <p:sldId id="3295" r:id="rId46"/>
    <p:sldId id="3296" r:id="rId47"/>
    <p:sldId id="3303" r:id="rId48"/>
    <p:sldId id="3304" r:id="rId49"/>
    <p:sldId id="3305" r:id="rId50"/>
    <p:sldId id="3307" r:id="rId51"/>
    <p:sldId id="3308" r:id="rId52"/>
    <p:sldId id="3309" r:id="rId53"/>
    <p:sldId id="3310" r:id="rId54"/>
    <p:sldId id="3311" r:id="rId55"/>
    <p:sldId id="3313" r:id="rId56"/>
    <p:sldId id="3314" r:id="rId57"/>
    <p:sldId id="3315" r:id="rId58"/>
    <p:sldId id="3316" r:id="rId59"/>
    <p:sldId id="3279" r:id="rId60"/>
    <p:sldId id="3245" r:id="rId61"/>
    <p:sldId id="3282" r:id="rId62"/>
    <p:sldId id="3161" r:id="rId63"/>
    <p:sldId id="3281" r:id="rId64"/>
    <p:sldId id="3298" r:id="rId65"/>
    <p:sldId id="3299" r:id="rId66"/>
    <p:sldId id="3300" r:id="rId67"/>
  </p:sldIdLst>
  <p:sldSz cx="12192000" cy="6858000"/>
  <p:notesSz cx="6858000" cy="91440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E705"/>
    <a:srgbClr val="66FFCC"/>
    <a:srgbClr val="660033"/>
    <a:srgbClr val="FF6699"/>
    <a:srgbClr val="FF7C80"/>
    <a:srgbClr val="FF0000"/>
    <a:srgbClr val="FF99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89503" autoAdjust="0"/>
  </p:normalViewPr>
  <p:slideViewPr>
    <p:cSldViewPr>
      <p:cViewPr varScale="1">
        <p:scale>
          <a:sx n="77" d="100"/>
          <a:sy n="77" d="100"/>
        </p:scale>
        <p:origin x="778" y="24"/>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05/09/2024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VD: </a:t>
            </a:r>
            <a:r>
              <a:rPr lang="en-US" dirty="0" err="1" smtClean="0"/>
              <a:t>đầu</a:t>
            </a:r>
            <a:r>
              <a:rPr lang="en-US" baseline="0" dirty="0" smtClean="0"/>
              <a:t> </a:t>
            </a:r>
            <a:r>
              <a:rPr lang="en-US" baseline="0" dirty="0" err="1" smtClean="0"/>
              <a:t>nối</a:t>
            </a:r>
            <a:r>
              <a:rPr lang="en-US" baseline="0" dirty="0" smtClean="0"/>
              <a:t> tai </a:t>
            </a:r>
            <a:r>
              <a:rPr lang="en-US" baseline="0" dirty="0" err="1" smtClean="0"/>
              <a:t>nghe</a:t>
            </a:r>
            <a:r>
              <a:rPr lang="en-US" baseline="0" dirty="0" smtClean="0"/>
              <a:t> e </a:t>
            </a:r>
            <a:r>
              <a:rPr lang="en-US" baseline="0" dirty="0" err="1" smtClean="0"/>
              <a:t>cắm</a:t>
            </a:r>
            <a:r>
              <a:rPr lang="en-US" baseline="0" dirty="0" smtClean="0"/>
              <a:t> </a:t>
            </a:r>
            <a:r>
              <a:rPr lang="en-US" baseline="0" dirty="0" err="1" smtClean="0"/>
              <a:t>cổng</a:t>
            </a:r>
            <a:r>
              <a:rPr lang="en-US" baseline="0" dirty="0" smtClean="0"/>
              <a:t> 4, </a:t>
            </a:r>
            <a:r>
              <a:rPr lang="en-US" baseline="0" dirty="0" err="1" smtClean="0"/>
              <a:t>nếu</a:t>
            </a:r>
            <a:r>
              <a:rPr lang="en-US" baseline="0" dirty="0" smtClean="0"/>
              <a:t> </a:t>
            </a:r>
            <a:r>
              <a:rPr lang="en-US" baseline="0" dirty="0" err="1" smtClean="0"/>
              <a:t>cắm</a:t>
            </a:r>
            <a:r>
              <a:rPr lang="en-US" baseline="0" dirty="0" smtClean="0"/>
              <a:t> </a:t>
            </a:r>
            <a:r>
              <a:rPr lang="en-US" baseline="0" dirty="0" err="1" smtClean="0"/>
              <a:t>cổng</a:t>
            </a:r>
            <a:r>
              <a:rPr lang="en-US" baseline="0" dirty="0" smtClean="0"/>
              <a:t> 5 </a:t>
            </a:r>
            <a:r>
              <a:rPr lang="en-US" baseline="0" dirty="0" err="1" smtClean="0"/>
              <a:t>sẽ</a:t>
            </a:r>
            <a:r>
              <a:rPr lang="en-US" baseline="0" dirty="0" smtClean="0"/>
              <a:t> </a:t>
            </a:r>
            <a:r>
              <a:rPr lang="en-US" baseline="0" dirty="0" err="1" smtClean="0"/>
              <a:t>hok</a:t>
            </a:r>
            <a:r>
              <a:rPr lang="en-US" baseline="0" dirty="0" smtClean="0"/>
              <a:t> </a:t>
            </a:r>
            <a:r>
              <a:rPr lang="en-US" baseline="0" dirty="0" err="1" smtClean="0"/>
              <a:t>có</a:t>
            </a:r>
            <a:r>
              <a:rPr lang="en-US" baseline="0" dirty="0" smtClean="0"/>
              <a:t> </a:t>
            </a:r>
            <a:r>
              <a:rPr lang="en-US" baseline="0" dirty="0" err="1" smtClean="0"/>
              <a:t>nghe</a:t>
            </a:r>
            <a:r>
              <a:rPr lang="en-US" baseline="0" dirty="0" smtClean="0"/>
              <a:t> </a:t>
            </a:r>
            <a:r>
              <a:rPr lang="en-US" baseline="0" dirty="0" err="1" smtClean="0"/>
              <a:t>âm</a:t>
            </a:r>
            <a:r>
              <a:rPr lang="en-US" baseline="0" dirty="0" smtClean="0"/>
              <a:t> </a:t>
            </a:r>
            <a:r>
              <a:rPr lang="en-US" baseline="0" dirty="0" err="1" smtClean="0"/>
              <a:t>thanh</a:t>
            </a:r>
            <a:r>
              <a:rPr lang="en-US" baseline="0" dirty="0" smtClean="0"/>
              <a:t> </a:t>
            </a:r>
            <a:r>
              <a:rPr lang="en-US" baseline="0" dirty="0" err="1" smtClean="0"/>
              <a:t>và</a:t>
            </a:r>
            <a:r>
              <a:rPr lang="en-US" baseline="0" dirty="0" smtClean="0"/>
              <a:t> </a:t>
            </a:r>
            <a:r>
              <a:rPr lang="en-US" baseline="0" dirty="0" err="1" smtClean="0"/>
              <a:t>cho</a:t>
            </a:r>
            <a:r>
              <a:rPr lang="en-US" baseline="0" dirty="0" smtClean="0"/>
              <a:t> </a:t>
            </a:r>
            <a:r>
              <a:rPr lang="en-US" baseline="0" dirty="0" err="1" smtClean="0"/>
              <a:t>rằng</a:t>
            </a:r>
            <a:r>
              <a:rPr lang="en-US" baseline="0" dirty="0" smtClean="0"/>
              <a:t> </a:t>
            </a:r>
            <a:r>
              <a:rPr lang="en-US" baseline="0" dirty="0" err="1" smtClean="0"/>
              <a:t>máy</a:t>
            </a:r>
            <a:r>
              <a:rPr lang="en-US" baseline="0" dirty="0" smtClean="0"/>
              <a:t> </a:t>
            </a:r>
            <a:r>
              <a:rPr lang="en-US" baseline="0" dirty="0" err="1" smtClean="0"/>
              <a:t>tính</a:t>
            </a:r>
            <a:r>
              <a:rPr lang="en-US" baseline="0" dirty="0" smtClean="0"/>
              <a:t> </a:t>
            </a:r>
            <a:r>
              <a:rPr lang="en-US" baseline="0" dirty="0" err="1" smtClean="0"/>
              <a:t>hdong</a:t>
            </a:r>
            <a:r>
              <a:rPr lang="en-US" baseline="0" dirty="0" smtClean="0"/>
              <a:t> </a:t>
            </a:r>
            <a:r>
              <a:rPr lang="en-US" baseline="0" dirty="0" err="1" smtClean="0"/>
              <a:t>hok</a:t>
            </a:r>
            <a:r>
              <a:rPr lang="en-US" baseline="0" dirty="0" smtClean="0"/>
              <a:t> </a:t>
            </a:r>
            <a:r>
              <a:rPr lang="en-US" baseline="0" dirty="0" err="1" smtClean="0"/>
              <a:t>tốt</a:t>
            </a:r>
            <a:endParaRPr lang="en-US" baseline="0" dirty="0" smtClean="0"/>
          </a:p>
          <a:p>
            <a:r>
              <a:rPr lang="en-US" baseline="0" dirty="0" err="1" smtClean="0"/>
              <a:t>Đầu</a:t>
            </a:r>
            <a:r>
              <a:rPr lang="en-US" baseline="0" dirty="0" smtClean="0"/>
              <a:t> </a:t>
            </a:r>
            <a:r>
              <a:rPr lang="en-US" baseline="0" dirty="0" err="1" smtClean="0"/>
              <a:t>nối</a:t>
            </a:r>
            <a:r>
              <a:rPr lang="en-US" baseline="0" dirty="0" smtClean="0"/>
              <a:t> man </a:t>
            </a:r>
            <a:r>
              <a:rPr lang="en-US" baseline="0" dirty="0" err="1" smtClean="0"/>
              <a:t>hình</a:t>
            </a:r>
            <a:r>
              <a:rPr lang="en-US" baseline="0" dirty="0" smtClean="0"/>
              <a:t> d </a:t>
            </a:r>
            <a:r>
              <a:rPr lang="en-US" baseline="0" dirty="0" err="1" smtClean="0"/>
              <a:t>cắm</a:t>
            </a:r>
            <a:r>
              <a:rPr lang="en-US" baseline="0" dirty="0" smtClean="0"/>
              <a:t> </a:t>
            </a:r>
            <a:r>
              <a:rPr lang="en-US" baseline="0" dirty="0" err="1" smtClean="0"/>
              <a:t>cổng</a:t>
            </a:r>
            <a:r>
              <a:rPr lang="en-US" baseline="0" dirty="0" smtClean="0"/>
              <a:t> 3, </a:t>
            </a:r>
            <a:r>
              <a:rPr lang="en-US" baseline="0" dirty="0" err="1" smtClean="0"/>
              <a:t>cắm</a:t>
            </a:r>
            <a:r>
              <a:rPr lang="en-US" baseline="0" dirty="0" smtClean="0"/>
              <a:t> </a:t>
            </a:r>
            <a:r>
              <a:rPr lang="en-US" baseline="0" dirty="0" err="1" smtClean="0"/>
              <a:t>cổng</a:t>
            </a:r>
            <a:r>
              <a:rPr lang="en-US" baseline="0" dirty="0" smtClean="0"/>
              <a:t> </a:t>
            </a:r>
            <a:r>
              <a:rPr lang="en-US" baseline="0" dirty="0" err="1" smtClean="0"/>
              <a:t>khác</a:t>
            </a:r>
            <a:r>
              <a:rPr lang="en-US" baseline="0" dirty="0" smtClean="0"/>
              <a:t> </a:t>
            </a:r>
            <a:r>
              <a:rPr lang="en-US" baseline="0" dirty="0" err="1" smtClean="0"/>
              <a:t>sẽ</a:t>
            </a:r>
            <a:r>
              <a:rPr lang="en-US" baseline="0" dirty="0" smtClean="0"/>
              <a:t> </a:t>
            </a:r>
            <a:r>
              <a:rPr lang="en-US" baseline="0" dirty="0" err="1" smtClean="0"/>
              <a:t>hok</a:t>
            </a:r>
            <a:r>
              <a:rPr lang="en-US" baseline="0" dirty="0" smtClean="0"/>
              <a:t> </a:t>
            </a:r>
            <a:r>
              <a:rPr lang="en-US" baseline="0" dirty="0" err="1" smtClean="0"/>
              <a:t>khớp</a:t>
            </a:r>
            <a:r>
              <a:rPr lang="en-US" baseline="0" dirty="0" smtClean="0"/>
              <a:t> </a:t>
            </a:r>
            <a:r>
              <a:rPr lang="en-US" baseline="0" dirty="0" err="1" smtClean="0"/>
              <a:t>và</a:t>
            </a:r>
            <a:r>
              <a:rPr lang="en-US" baseline="0" dirty="0" smtClean="0"/>
              <a:t> </a:t>
            </a:r>
            <a:r>
              <a:rPr lang="en-US" baseline="0" dirty="0" err="1" smtClean="0"/>
              <a:t>làm</a:t>
            </a:r>
            <a:r>
              <a:rPr lang="en-US" baseline="0" dirty="0" smtClean="0"/>
              <a:t> </a:t>
            </a:r>
            <a:r>
              <a:rPr lang="en-US" baseline="0" dirty="0" err="1" smtClean="0"/>
              <a:t>hỏng</a:t>
            </a:r>
            <a:r>
              <a:rPr lang="en-US" baseline="0" dirty="0" smtClean="0"/>
              <a:t> </a:t>
            </a:r>
            <a:r>
              <a:rPr lang="en-US" baseline="0" dirty="0" err="1" smtClean="0"/>
              <a:t>đầu</a:t>
            </a:r>
            <a:r>
              <a:rPr lang="en-US" baseline="0" dirty="0" smtClean="0"/>
              <a:t> </a:t>
            </a:r>
            <a:r>
              <a:rPr lang="en-US" baseline="0" dirty="0" err="1" smtClean="0"/>
              <a:t>nối</a:t>
            </a:r>
            <a:r>
              <a:rPr lang="en-US" baseline="0" dirty="0" smtClean="0"/>
              <a:t>,…</a:t>
            </a:r>
            <a:endParaRPr lang="en-US" dirty="0"/>
          </a:p>
        </p:txBody>
      </p:sp>
    </p:spTree>
    <p:extLst>
      <p:ext uri="{BB962C8B-B14F-4D97-AF65-F5344CB8AC3E}">
        <p14:creationId xmlns:p14="http://schemas.microsoft.com/office/powerpoint/2010/main" val="10543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50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p>
          <a:p>
            <a:pPr algn="just" defTabSz="342900"/>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Qua màn hình theo dõi, em thấy có một người đứng trước camera an ninh. Họ không biết em đang theo dõi họ. Đó là vì camera an ninh chỉ là thiết bị vào mà không phải thiết bị ra. Nó thu hình ảnh trước ống kính và gửi đến nơi em đang theo dõi mà không cho người đứng trước ống kính biết nó gửi thông tin đi đâu, cho ai.</a:t>
            </a:r>
            <a:endPar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106267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p>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Em</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cần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diệt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virus ở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vì</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hoạt động của máy in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thường</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 do máy tính điều khiển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bộ</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nhớ</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máy</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in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thường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lưu</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trữ</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số</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ít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cố</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định</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để</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hoạt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nên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ít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bị</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Virus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tấn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p>
          <a:p>
            <a:endParaRPr lang="en-US" dirty="0"/>
          </a:p>
        </p:txBody>
      </p:sp>
    </p:spTree>
    <p:extLst>
      <p:ext uri="{BB962C8B-B14F-4D97-AF65-F5344CB8AC3E}">
        <p14:creationId xmlns:p14="http://schemas.microsoft.com/office/powerpoint/2010/main" val="77204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Màn hình tuy là thiết bị ra nhưng dữ liệu ra là hình ảnh. Màn hình không được thiết kế phần cơ khí để giải mã sự kiện rung lắc. Vì vậy, màn hình không thể rung lên vì những sự kiện trong game. </a:t>
            </a:r>
            <a:endPar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142467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Bạn Khoa nói có lí vì loa thông minh có gắn micro (để nghe mệnh lệnh qua trợ lí ảo). Mặt khác, nó có kết nối với bên ngoài nên khả năng nó ghi âm điện và gửi dữ liệu đi hay không chỉ phụ thuộc phần mềm. Bạn Khoa nói “có thể” xảy ra điều đó là có lí. </a:t>
            </a:r>
            <a:endPar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189085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lời</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Điện thoại thông minh có thể xử lí thông tin như một chiếc máy tính. </a:t>
            </a:r>
            <a:r>
              <a:rPr lang="vi-VN" altLang="en-US" sz="1200" b="1" dirty="0" smtClean="0">
                <a:latin typeface="Times New Roman" panose="02020603050405020304" pitchFamily="18" charset="0"/>
                <a:cs typeface="Times New Roman" panose="02020603050405020304" pitchFamily="18" charset="0"/>
                <a:sym typeface="Wingdings" panose="05000000000000000000" pitchFamily="2" charset="2"/>
              </a:rPr>
              <a:t>Màn hình cảm ứng </a:t>
            </a:r>
            <a:r>
              <a:rPr lang="vi-VN" altLang="en-US" sz="1200" dirty="0" smtClean="0">
                <a:latin typeface="Times New Roman" panose="02020603050405020304" pitchFamily="18" charset="0"/>
                <a:cs typeface="Times New Roman" panose="02020603050405020304" pitchFamily="18" charset="0"/>
                <a:sym typeface="Wingdings" panose="05000000000000000000" pitchFamily="2" charset="2"/>
              </a:rPr>
              <a:t>của nó là thiết bị vừa vào, vừa ra. Điện thoại thông minh dùng bàn phím ảo</a:t>
            </a:r>
            <a:endPar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232226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Kể</a:t>
            </a:r>
            <a:r>
              <a:rPr lang="en-US" dirty="0" smtClean="0"/>
              <a:t> </a:t>
            </a:r>
            <a:r>
              <a:rPr lang="en-US" dirty="0" err="1" smtClean="0"/>
              <a:t>tên</a:t>
            </a:r>
            <a:r>
              <a:rPr lang="en-US" baseline="0" dirty="0" smtClean="0"/>
              <a:t> 1 </a:t>
            </a:r>
            <a:r>
              <a:rPr lang="en-US" baseline="0" dirty="0" err="1" smtClean="0"/>
              <a:t>số</a:t>
            </a:r>
            <a:r>
              <a:rPr lang="en-US" baseline="0" dirty="0" smtClean="0"/>
              <a:t> </a:t>
            </a:r>
            <a:r>
              <a:rPr lang="en-US" baseline="0" dirty="0" err="1" smtClean="0"/>
              <a:t>thiết</a:t>
            </a:r>
            <a:r>
              <a:rPr lang="en-US" baseline="0" dirty="0" smtClean="0"/>
              <a:t> </a:t>
            </a:r>
            <a:r>
              <a:rPr lang="en-US" baseline="0" dirty="0" err="1" smtClean="0"/>
              <a:t>bị</a:t>
            </a:r>
            <a:r>
              <a:rPr lang="en-US" baseline="0" dirty="0" smtClean="0"/>
              <a:t> </a:t>
            </a:r>
            <a:r>
              <a:rPr lang="en-US" baseline="0" dirty="0" err="1" smtClean="0"/>
              <a:t>vào</a:t>
            </a:r>
            <a:r>
              <a:rPr lang="en-US" baseline="0" dirty="0" smtClean="0"/>
              <a:t>/</a:t>
            </a:r>
            <a:r>
              <a:rPr lang="en-US" baseline="0" dirty="0" err="1" smtClean="0"/>
              <a:t>ra</a:t>
            </a:r>
            <a:r>
              <a:rPr lang="en-US" baseline="0" dirty="0" smtClean="0"/>
              <a:t> </a:t>
            </a:r>
            <a:r>
              <a:rPr lang="en-US" baseline="0" dirty="0" err="1" smtClean="0"/>
              <a:t>và</a:t>
            </a:r>
            <a:r>
              <a:rPr lang="en-US" baseline="0" dirty="0" smtClean="0"/>
              <a:t> </a:t>
            </a:r>
            <a:r>
              <a:rPr lang="en-US" baseline="0" dirty="0" err="1" smtClean="0"/>
              <a:t>bộ</a:t>
            </a:r>
            <a:r>
              <a:rPr lang="en-US" baseline="0" dirty="0" smtClean="0"/>
              <a:t> </a:t>
            </a:r>
            <a:r>
              <a:rPr lang="en-US" baseline="0" dirty="0" err="1" smtClean="0"/>
              <a:t>nhớ</a:t>
            </a:r>
            <a:r>
              <a:rPr lang="en-US" baseline="0" dirty="0" smtClean="0"/>
              <a:t> </a:t>
            </a:r>
            <a:r>
              <a:rPr lang="en-US" baseline="0" dirty="0" err="1" smtClean="0"/>
              <a:t>của</a:t>
            </a:r>
            <a:r>
              <a:rPr lang="en-US" baseline="0" dirty="0" smtClean="0"/>
              <a:t> </a:t>
            </a:r>
            <a:r>
              <a:rPr lang="en-US" baseline="0" dirty="0" err="1" smtClean="0"/>
              <a:t>máy</a:t>
            </a:r>
            <a:r>
              <a:rPr lang="en-US" baseline="0" dirty="0" smtClean="0"/>
              <a:t> </a:t>
            </a:r>
            <a:r>
              <a:rPr lang="en-US" baseline="0" dirty="0" err="1" smtClean="0"/>
              <a:t>tính</a:t>
            </a:r>
            <a:r>
              <a:rPr lang="en-US" baseline="0" dirty="0" smtClean="0"/>
              <a:t>?</a:t>
            </a:r>
            <a:endParaRPr lang="en-US" dirty="0"/>
          </a:p>
        </p:txBody>
      </p:sp>
    </p:spTree>
    <p:extLst>
      <p:ext uri="{BB962C8B-B14F-4D97-AF65-F5344CB8AC3E}">
        <p14:creationId xmlns:p14="http://schemas.microsoft.com/office/powerpoint/2010/main" val="363738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vi-VN" sz="1200" dirty="0" smtClean="0">
                <a:latin typeface="Times New Roman" panose="02020603050405020304" pitchFamily="18" charset="0"/>
                <a:cs typeface="Times New Roman" panose="02020603050405020304" pitchFamily="18" charset="0"/>
              </a:rPr>
              <a:t>Ở lớp 6, các em đã biết, máy tính cần phải có bốn thành phần để hỗ trợ con người xử lí thông tin. Đó là </a:t>
            </a:r>
            <a:r>
              <a:rPr lang="vi-VN" sz="1200" b="1" dirty="0" smtClean="0">
                <a:solidFill>
                  <a:srgbClr val="FF0000"/>
                </a:solidFill>
                <a:latin typeface="Times New Roman" panose="02020603050405020304" pitchFamily="18" charset="0"/>
                <a:cs typeface="Times New Roman" panose="02020603050405020304" pitchFamily="18" charset="0"/>
              </a:rPr>
              <a:t>thiết bị vào, thiết bị ra, bộ xử lí và bộ nhớ.</a:t>
            </a:r>
          </a:p>
          <a:p>
            <a:pPr marL="0" marR="0" indent="0" algn="l" defTabSz="914400" rtl="0" eaLnBrk="0" fontAlgn="base" latinLnBrk="0" hangingPunct="0">
              <a:lnSpc>
                <a:spcPct val="100000"/>
              </a:lnSpc>
              <a:spcBef>
                <a:spcPct val="30000"/>
              </a:spcBef>
              <a:spcAft>
                <a:spcPct val="0"/>
              </a:spcAft>
              <a:buClrTx/>
              <a:buSzTx/>
              <a:buFontTx/>
              <a:buNone/>
              <a:tabLst/>
              <a:defRPr/>
            </a:pPr>
            <a:r>
              <a:rPr lang="vi-VN" sz="1200" dirty="0" smtClean="0">
                <a:latin typeface="Times New Roman" panose="02020603050405020304" pitchFamily="18" charset="0"/>
                <a:cs typeface="Times New Roman" panose="02020603050405020304" pitchFamily="18" charset="0"/>
              </a:rPr>
              <a:t>Theo em, thành phần nào đóng vai trò quan trọng, giúp máy tính trao đổi dữ liệu với thế giới bên ngoài?</a:t>
            </a:r>
          </a:p>
          <a:p>
            <a:endParaRPr lang="en-US" dirty="0"/>
          </a:p>
        </p:txBody>
      </p:sp>
    </p:spTree>
    <p:extLst>
      <p:ext uri="{BB962C8B-B14F-4D97-AF65-F5344CB8AC3E}">
        <p14:creationId xmlns:p14="http://schemas.microsoft.com/office/powerpoint/2010/main" val="301399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rgbClr val="000000"/>
                </a:solidFill>
                <a:latin typeface="Times New Roman" panose="02020603050405020304" pitchFamily="18" charset="0"/>
                <a:cs typeface="Times New Roman" panose="02020603050405020304" pitchFamily="18" charset="0"/>
              </a:rPr>
              <a:t>Em hãy quan sát Hình 1.1 và trả lời các câu hỏi sau: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Điền</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thông</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tin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cần</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thiết</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vào</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phiếu</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học</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tập</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hoặc</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vở</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ghi</a:t>
            </a:r>
            <a:r>
              <a:rPr lang="en-US" altLang="vi-VN" sz="1200" dirty="0" smtClean="0">
                <a:latin typeface="Times New Roman" panose="02020603050405020304" pitchFamily="18" charset="0"/>
                <a:ea typeface="Arial" panose="020B0604020202020204" pitchFamily="34" charset="0"/>
                <a:cs typeface="Times New Roman" panose="02020603050405020304" pitchFamily="18" charset="0"/>
              </a:rPr>
              <a:t> </a:t>
            </a:r>
            <a:r>
              <a:rPr lang="en-US" altLang="vi-VN" sz="1200" dirty="0" err="1" smtClean="0">
                <a:latin typeface="Times New Roman" panose="02020603050405020304" pitchFamily="18" charset="0"/>
                <a:ea typeface="Arial" panose="020B0604020202020204" pitchFamily="34" charset="0"/>
                <a:cs typeface="Times New Roman" panose="02020603050405020304" pitchFamily="18" charset="0"/>
              </a:rPr>
              <a:t>chép</a:t>
            </a:r>
            <a:endParaRPr lang="vi-VN" altLang="vi-VN" sz="1200" dirty="0" smtClean="0">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092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Đáp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án</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Trang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tiếp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theo</a:t>
            </a:r>
            <a:endParaRPr lang="vi-VN" sz="1200" b="0" i="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1073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526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rgbClr val="000000"/>
                </a:solidFill>
                <a:latin typeface="Times New Roman" panose="02020603050405020304" pitchFamily="18" charset="0"/>
                <a:cs typeface="Times New Roman" panose="02020603050405020304" pitchFamily="18" charset="0"/>
              </a:rPr>
              <a:t>Một máy tính để bàn có các cổng kết nối như H1.5. </a:t>
            </a:r>
          </a:p>
          <a:p>
            <a:endParaRPr lang="en-US" dirty="0"/>
          </a:p>
        </p:txBody>
      </p:sp>
    </p:spTree>
    <p:extLst>
      <p:ext uri="{BB962C8B-B14F-4D97-AF65-F5344CB8AC3E}">
        <p14:creationId xmlns:p14="http://schemas.microsoft.com/office/powerpoint/2010/main" val="59318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Việc cung cấp nguồn điện cho máy tính cần được thực hiện sau khi hoàn thành các kết nối khác để tránh bị điện giật hoặc xung điện làm hỏng thiết bị.</a:t>
            </a:r>
          </a:p>
          <a:p>
            <a:endParaRPr lang="en-US" dirty="0"/>
          </a:p>
        </p:txBody>
      </p:sp>
    </p:spTree>
    <p:extLst>
      <p:ext uri="{BB962C8B-B14F-4D97-AF65-F5344CB8AC3E}">
        <p14:creationId xmlns:p14="http://schemas.microsoft.com/office/powerpoint/2010/main" val="79459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07335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6856574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2307237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9/5/2024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6040441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3068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50721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6C0D9A56-03D6-4016-94BE-9BAF25D2418F}"/>
              </a:ext>
            </a:extLst>
          </p:cNvPr>
          <p:cNvSpPr>
            <a:spLocks noGrp="1" noChangeArrowheads="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242280666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1210803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9813399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hyperlink" Target="../User/My%20Documents/132%20-%20Bong%20dien%20dien%20-%20Phi%20Nhung.mp3" TargetMode="External"/><Relationship Id="rId1" Type="http://schemas.openxmlformats.org/officeDocument/2006/relationships/theme" Target="../theme/theme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676400" y="0"/>
            <a:ext cx="9201454" cy="10338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24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baseline="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24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MÁY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VÀ CỘNG ĐỒNG</a:t>
            </a:r>
            <a:endPar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 BỊ VÀO - RA</a:t>
            </a:r>
            <a:endParaRPr lang="vi-VN" sz="32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80" r:id="rId3"/>
    <p:sldLayoutId id="2147484583" r:id="rId4"/>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 id="2147484571" r:id="rId2"/>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 id="2147484584" r:id="rId2"/>
    <p:sldLayoutId id="2147484586" r:id="rId3"/>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440"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2" r:id="rId1"/>
    <p:sldLayoutId id="2147484585" r:id="rId2"/>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2"/>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9D2B258-9594-2500-C6FD-9387A5FC3076}"/>
              </a:ext>
            </a:extLst>
          </p:cNvPr>
          <p:cNvGrpSpPr/>
          <p:nvPr userDrawn="1"/>
        </p:nvGrpSpPr>
        <p:grpSpPr>
          <a:xfrm>
            <a:off x="-109538" y="7937"/>
            <a:ext cx="12301538" cy="1287463"/>
            <a:chOff x="-109538" y="7938"/>
            <a:chExt cx="12301538" cy="990600"/>
          </a:xfrm>
        </p:grpSpPr>
        <p:grpSp>
          <p:nvGrpSpPr>
            <p:cNvPr id="3" name="Group 2">
              <a:extLst>
                <a:ext uri="{FF2B5EF4-FFF2-40B4-BE49-F238E27FC236}">
                  <a16:creationId xmlns:a16="http://schemas.microsoft.com/office/drawing/2014/main" id="{B0DC4BC9-5278-0B3C-B2A0-C8F6D41AF6CC}"/>
                </a:ext>
              </a:extLst>
            </p:cNvPr>
            <p:cNvGrpSpPr>
              <a:grpSpLocks/>
            </p:cNvGrpSpPr>
            <p:nvPr userDrawn="1"/>
          </p:nvGrpSpPr>
          <p:grpSpPr bwMode="auto">
            <a:xfrm>
              <a:off x="929" y="7938"/>
              <a:ext cx="12191071" cy="990600"/>
              <a:chOff x="0" y="0"/>
              <a:chExt cx="5760" cy="624"/>
            </a:xfrm>
          </p:grpSpPr>
          <p:grpSp>
            <p:nvGrpSpPr>
              <p:cNvPr id="11" name="Group 3">
                <a:extLst>
                  <a:ext uri="{FF2B5EF4-FFF2-40B4-BE49-F238E27FC236}">
                    <a16:creationId xmlns:a16="http://schemas.microsoft.com/office/drawing/2014/main" id="{8333C01E-8FCA-C4F0-4D06-6067690A59B4}"/>
                  </a:ext>
                </a:extLst>
              </p:cNvPr>
              <p:cNvGrpSpPr>
                <a:grpSpLocks/>
              </p:cNvGrpSpPr>
              <p:nvPr userDrawn="1"/>
            </p:nvGrpSpPr>
            <p:grpSpPr bwMode="auto">
              <a:xfrm>
                <a:off x="0" y="0"/>
                <a:ext cx="5760" cy="624"/>
                <a:chOff x="0" y="0"/>
                <a:chExt cx="5760" cy="624"/>
              </a:xfrm>
            </p:grpSpPr>
            <p:pic>
              <p:nvPicPr>
                <p:cNvPr id="15" name="Picture 4" descr="3">
                  <a:extLst>
                    <a:ext uri="{FF2B5EF4-FFF2-40B4-BE49-F238E27FC236}">
                      <a16:creationId xmlns:a16="http://schemas.microsoft.com/office/drawing/2014/main" id="{3C301AF5-E2BC-1858-823A-BF7EE39666D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3C51DEC7-9D23-2E3C-633D-7DE4F1E02141}"/>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7</a:t>
                  </a:r>
                </a:p>
              </p:txBody>
            </p:sp>
          </p:grpSp>
          <p:grpSp>
            <p:nvGrpSpPr>
              <p:cNvPr id="12" name="Group 6">
                <a:extLst>
                  <a:ext uri="{FF2B5EF4-FFF2-40B4-BE49-F238E27FC236}">
                    <a16:creationId xmlns:a16="http://schemas.microsoft.com/office/drawing/2014/main" id="{E416976D-25D2-D4BC-050D-0EE7937F67A1}"/>
                  </a:ext>
                </a:extLst>
              </p:cNvPr>
              <p:cNvGrpSpPr>
                <a:grpSpLocks/>
              </p:cNvGrpSpPr>
              <p:nvPr userDrawn="1"/>
            </p:nvGrpSpPr>
            <p:grpSpPr bwMode="auto">
              <a:xfrm>
                <a:off x="5073" y="354"/>
                <a:ext cx="670" cy="216"/>
                <a:chOff x="5164" y="339"/>
                <a:chExt cx="682" cy="206"/>
              </a:xfrm>
            </p:grpSpPr>
            <p:sp>
              <p:nvSpPr>
                <p:cNvPr id="13" name="Rectangle 7" descr="Horizontal brick">
                  <a:extLst>
                    <a:ext uri="{FF2B5EF4-FFF2-40B4-BE49-F238E27FC236}">
                      <a16:creationId xmlns:a16="http://schemas.microsoft.com/office/drawing/2014/main" id="{56AE9A41-875E-E760-D89A-D16EE4CFD3B8}"/>
                    </a:ext>
                  </a:extLst>
                </p:cNvPr>
                <p:cNvSpPr>
                  <a:spLocks noChangeArrowheads="1"/>
                </p:cNvSpPr>
                <p:nvPr userDrawn="1"/>
              </p:nvSpPr>
              <p:spPr bwMode="auto">
                <a:xfrm>
                  <a:off x="5164" y="339"/>
                  <a:ext cx="682" cy="206"/>
                </a:xfrm>
                <a:prstGeom prst="rect">
                  <a:avLst/>
                </a:prstGeom>
                <a:blipFill dpi="0" rotWithShape="0">
                  <a:blip r:embed="rId6"/>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p>
              </p:txBody>
            </p:sp>
            <p:sp>
              <p:nvSpPr>
                <p:cNvPr id="14" name="WordArt 12">
                  <a:extLst>
                    <a:ext uri="{FF2B5EF4-FFF2-40B4-BE49-F238E27FC236}">
                      <a16:creationId xmlns:a16="http://schemas.microsoft.com/office/drawing/2014/main" id="{1DBE86EA-FD4B-B174-7065-8FFDA23D18D7}"/>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id="{78A18439-BD37-7C6F-2E5C-D1EB9A7267F0}"/>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p>
          </p:txBody>
        </p:sp>
        <p:grpSp>
          <p:nvGrpSpPr>
            <p:cNvPr id="5" name="Group 19">
              <a:extLst>
                <a:ext uri="{FF2B5EF4-FFF2-40B4-BE49-F238E27FC236}">
                  <a16:creationId xmlns:a16="http://schemas.microsoft.com/office/drawing/2014/main" id="{BCF88859-3D71-5FA8-184C-66A07DAF4634}"/>
                </a:ext>
              </a:extLst>
            </p:cNvPr>
            <p:cNvGrpSpPr>
              <a:grpSpLocks/>
            </p:cNvGrpSpPr>
            <p:nvPr userDrawn="1"/>
          </p:nvGrpSpPr>
          <p:grpSpPr bwMode="auto">
            <a:xfrm>
              <a:off x="1097440" y="74983"/>
              <a:ext cx="1384195" cy="770162"/>
              <a:chOff x="839" y="194"/>
              <a:chExt cx="654" cy="395"/>
            </a:xfrm>
          </p:grpSpPr>
          <p:pic>
            <p:nvPicPr>
              <p:cNvPr id="8" name="Picture 7" descr="014">
                <a:extLst>
                  <a:ext uri="{FF2B5EF4-FFF2-40B4-BE49-F238E27FC236}">
                    <a16:creationId xmlns:a16="http://schemas.microsoft.com/office/drawing/2014/main" id="{0A6E70E8-F599-11F3-4271-C58355DB1AD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5BBABB1C-B066-C2A5-FEBC-ED9BCC30408C}"/>
                  </a:ext>
                </a:extLst>
              </p:cNvPr>
              <p:cNvSpPr txBox="1">
                <a:spLocks noChangeArrowheads="1"/>
              </p:cNvSpPr>
              <p:nvPr userDrawn="1"/>
            </p:nvSpPr>
            <p:spPr bwMode="auto">
              <a:xfrm rot="19701635">
                <a:off x="839" y="35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cs typeface="+mn-cs"/>
                  </a:rPr>
                  <a:t>CĐề</a:t>
                </a:r>
                <a:endParaRPr lang="en-US" altLang="en-US" sz="1400">
                  <a:solidFill>
                    <a:srgbClr val="FF0000"/>
                  </a:solidFill>
                  <a:cs typeface="+mn-cs"/>
                </a:endParaRPr>
              </a:p>
            </p:txBody>
          </p:sp>
          <p:sp>
            <p:nvSpPr>
              <p:cNvPr id="10" name="Text Box 10">
                <a:extLst>
                  <a:ext uri="{FF2B5EF4-FFF2-40B4-BE49-F238E27FC236}">
                    <a16:creationId xmlns:a16="http://schemas.microsoft.com/office/drawing/2014/main" id="{FC5B45B9-D6B9-DD62-55FA-0B9636313015}"/>
                  </a:ext>
                </a:extLst>
              </p:cNvPr>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latin typeface="Times New Roman" panose="02020603050405020304" pitchFamily="18" charset="0"/>
                  <a:cs typeface="+mn-cs"/>
                </a:endParaRPr>
              </a:p>
            </p:txBody>
          </p:sp>
        </p:grpSp>
        <p:pic>
          <p:nvPicPr>
            <p:cNvPr id="6" name="Picture 18" descr="VoNhatTruong2013L">
              <a:extLst>
                <a:ext uri="{FF2B5EF4-FFF2-40B4-BE49-F238E27FC236}">
                  <a16:creationId xmlns:a16="http://schemas.microsoft.com/office/drawing/2014/main" id="{7015C412-F999-6896-A29F-646611A45BF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Rounded Corners 16">
            <a:extLst>
              <a:ext uri="{FF2B5EF4-FFF2-40B4-BE49-F238E27FC236}">
                <a16:creationId xmlns:a16="http://schemas.microsoft.com/office/drawing/2014/main" id="{EAFFD359-9493-23C0-F6F0-B3DE373C191B}"/>
              </a:ext>
            </a:extLst>
          </p:cNvPr>
          <p:cNvSpPr/>
          <p:nvPr userDrawn="1"/>
        </p:nvSpPr>
        <p:spPr>
          <a:xfrm>
            <a:off x="1752600" y="70867"/>
            <a:ext cx="9201454"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MÁY TÍNH VÀ CỘNG ĐỒNG</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THIẾT BỊ VÀO - RA</a:t>
            </a:r>
            <a:endParaRPr lang="vi-VN" sz="36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7"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5.jfif"/></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152400" y="1143000"/>
            <a:ext cx="12039600"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vi-VN"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Củng </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cố và phát triển kiến thức về xử lí thông tin ở lớp 6</a:t>
            </a:r>
          </a:p>
          <a:p>
            <a:pPr lvl="0" algn="just" fontAlgn="base">
              <a:spcBef>
                <a:spcPts val="0"/>
              </a:spcBef>
              <a:spcAft>
                <a:spcPts val="0"/>
              </a:spcAft>
              <a:buClr>
                <a:srgbClr val="000000"/>
              </a:buClr>
              <a:buSzPts val="1200"/>
            </a:pPr>
            <a:r>
              <a:rPr lang="en-US" sz="4000" dirty="0" smtClean="0">
                <a:solidFill>
                  <a:srgbClr val="002060"/>
                </a:solidFill>
                <a:uFill>
                  <a:solidFill>
                    <a:srgbClr val="000000"/>
                  </a:solidFill>
                </a:uFill>
                <a:latin typeface="Times New Roman" panose="02020603050405020304" pitchFamily="18" charset="0"/>
                <a:ea typeface="Calibri" panose="020F0502020204030204" pitchFamily="34" charset="0"/>
              </a:rPr>
              <a:t>- </a:t>
            </a:r>
            <a:r>
              <a:rPr lang="vi-VN"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Biết </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và nhận ra được các thiết bị vào – ra có nhiều loại, hình dạng khác nhau </a:t>
            </a:r>
          </a:p>
          <a:p>
            <a:pPr lvl="0" algn="just" fontAlgn="base">
              <a:spcBef>
                <a:spcPts val="0"/>
              </a:spcBef>
              <a:spcAft>
                <a:spcPts val="0"/>
              </a:spcAft>
              <a:buClr>
                <a:srgbClr val="000000"/>
              </a:buClr>
              <a:buSzPts val="1200"/>
            </a:pPr>
            <a:r>
              <a:rPr lang="en-US" sz="4000" dirty="0" smtClean="0">
                <a:solidFill>
                  <a:srgbClr val="002060"/>
                </a:solidFill>
                <a:uFill>
                  <a:solidFill>
                    <a:srgbClr val="000000"/>
                  </a:solidFill>
                </a:uFill>
                <a:latin typeface="Times New Roman" panose="02020603050405020304" pitchFamily="18" charset="0"/>
                <a:ea typeface="Calibri" panose="020F0502020204030204" pitchFamily="34" charset="0"/>
              </a:rPr>
              <a:t>- </a:t>
            </a:r>
            <a:r>
              <a:rPr lang="vi-VN"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Biết </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được chức năng của các thiết bị vào – ra trong thu nhận, lưu trữ, xử lí và truyền thông tin.</a:t>
            </a:r>
          </a:p>
          <a:p>
            <a:pPr lvl="0" algn="just" fontAlgn="base">
              <a:spcBef>
                <a:spcPts val="0"/>
              </a:spcBef>
              <a:spcAft>
                <a:spcPts val="0"/>
              </a:spcAft>
              <a:buClr>
                <a:srgbClr val="000000"/>
              </a:buClr>
              <a:buSzPts val="1200"/>
            </a:pPr>
            <a:r>
              <a:rPr lang="en-US"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vi-VN" sz="40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Nêu </a:t>
            </a:r>
            <a:r>
              <a:rPr lang="vi-VN" sz="40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được ví dụ cụ thể về những thao tác không đúng cách, gây ra lỗi cho thiết bị.</a:t>
            </a:r>
          </a:p>
        </p:txBody>
      </p:sp>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F06A2-2BD1-B889-2CD5-4BB181741E18}"/>
              </a:ext>
            </a:extLst>
          </p:cNvPr>
          <p:cNvSpPr txBox="1">
            <a:spLocks noChangeArrowheads="1"/>
          </p:cNvSpPr>
          <p:nvPr/>
        </p:nvSpPr>
        <p:spPr bwMode="auto">
          <a:xfrm>
            <a:off x="533400" y="0"/>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Thiết bị vào – ra:</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11">
            <a:extLst>
              <a:ext uri="{FF2B5EF4-FFF2-40B4-BE49-F238E27FC236}">
                <a16:creationId xmlns:a16="http://schemas.microsoft.com/office/drawing/2014/main" id="{C699A152-416A-6D42-17F8-C7536462A312}"/>
              </a:ext>
            </a:extLst>
          </p:cNvPr>
          <p:cNvGraphicFramePr>
            <a:graphicFrameLocks noGrp="1"/>
          </p:cNvGraphicFramePr>
          <p:nvPr>
            <p:extLst>
              <p:ext uri="{D42A27DB-BD31-4B8C-83A1-F6EECF244321}">
                <p14:modId xmlns:p14="http://schemas.microsoft.com/office/powerpoint/2010/main" val="1729672610"/>
              </p:ext>
            </p:extLst>
          </p:nvPr>
        </p:nvGraphicFramePr>
        <p:xfrm>
          <a:off x="685800" y="492443"/>
          <a:ext cx="10820400" cy="6217920"/>
        </p:xfrm>
        <a:graphic>
          <a:graphicData uri="http://schemas.openxmlformats.org/drawingml/2006/table">
            <a:tbl>
              <a:tblPr firstRow="1" bandRow="1">
                <a:tableStyleId>{F5AB1C69-6EDB-4FF4-983F-18BD219EF322}</a:tableStyleId>
              </a:tblPr>
              <a:tblGrid>
                <a:gridCol w="1143000">
                  <a:extLst>
                    <a:ext uri="{9D8B030D-6E8A-4147-A177-3AD203B41FA5}">
                      <a16:colId xmlns:a16="http://schemas.microsoft.com/office/drawing/2014/main" val="1589996413"/>
                    </a:ext>
                  </a:extLst>
                </a:gridCol>
                <a:gridCol w="3657600">
                  <a:extLst>
                    <a:ext uri="{9D8B030D-6E8A-4147-A177-3AD203B41FA5}">
                      <a16:colId xmlns:a16="http://schemas.microsoft.com/office/drawing/2014/main" val="4127722814"/>
                    </a:ext>
                  </a:extLst>
                </a:gridCol>
                <a:gridCol w="6019800">
                  <a:extLst>
                    <a:ext uri="{9D8B030D-6E8A-4147-A177-3AD203B41FA5}">
                      <a16:colId xmlns:a16="http://schemas.microsoft.com/office/drawing/2014/main" val="2405135318"/>
                    </a:ext>
                  </a:extLst>
                </a:gridCol>
              </a:tblGrid>
              <a:tr h="370840">
                <a:tc>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Thiết bị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a:solidFill>
                            <a:schemeClr val="tx1"/>
                          </a:solidFill>
                          <a:latin typeface="Times New Roman" panose="02020603050405020304" pitchFamily="18" charset="0"/>
                          <a:cs typeface="Times New Roman" panose="02020603050405020304" pitchFamily="18" charset="0"/>
                        </a:rPr>
                        <a:t>Dạng thông tin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420668"/>
                  </a:ext>
                </a:extLst>
              </a:tr>
              <a:tr h="370840">
                <a:tc rowSpan="6">
                  <a:txBody>
                    <a:bodyPr/>
                    <a:lstStyle/>
                    <a:p>
                      <a:r>
                        <a:rPr lang="en-US" sz="2800" b="0">
                          <a:solidFill>
                            <a:schemeClr val="tx1"/>
                          </a:solidFill>
                          <a:latin typeface="Times New Roman" panose="02020603050405020304" pitchFamily="18" charset="0"/>
                          <a:cs typeface="Times New Roman" panose="02020603050405020304" pitchFamily="18" charset="0"/>
                        </a:rPr>
                        <a:t>Thiết bị vào</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Chuột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Văn bản, con số</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643236"/>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Micro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Âm thanh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344074"/>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Camera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131177"/>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Bàn phím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Văn bản, con số</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659981"/>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Đĩa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Âm thanh, 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723302"/>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Màn hình cảm ứng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VB, con số, âm thanh, 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593102"/>
                  </a:ext>
                </a:extLst>
              </a:tr>
              <a:tr h="370840">
                <a:tc rowSpan="5">
                  <a:txBody>
                    <a:bodyPr/>
                    <a:lstStyle/>
                    <a:p>
                      <a:r>
                        <a:rPr lang="en-US" sz="2800" b="0">
                          <a:solidFill>
                            <a:schemeClr val="tx1"/>
                          </a:solidFill>
                          <a:latin typeface="Times New Roman" panose="02020603050405020304" pitchFamily="18" charset="0"/>
                          <a:cs typeface="Times New Roman" panose="02020603050405020304" pitchFamily="18" charset="0"/>
                        </a:rPr>
                        <a:t>Thiết bị ra</a:t>
                      </a: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Màn hình TV/ Máy tính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solidFill>
                            <a:schemeClr val="tx1"/>
                          </a:solidFill>
                          <a:latin typeface="Times New Roman" panose="02020603050405020304" pitchFamily="18" charset="0"/>
                          <a:cs typeface="Times New Roman" panose="02020603050405020304" pitchFamily="18" charset="0"/>
                        </a:rPr>
                        <a:t>VB, con số, âm thanh, 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855391"/>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Màn hình cảm ứng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solidFill>
                            <a:schemeClr val="tx1"/>
                          </a:solidFill>
                          <a:latin typeface="Times New Roman" panose="02020603050405020304" pitchFamily="18" charset="0"/>
                          <a:cs typeface="Times New Roman" panose="02020603050405020304" pitchFamily="18" charset="0"/>
                        </a:rPr>
                        <a:t>VB, con số, âm thanh, 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270461"/>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Tai nghe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Âm thanh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348293"/>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Máy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Văn bản, hình ảnh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8890984"/>
                  </a:ext>
                </a:extLst>
              </a:tr>
              <a:tr h="370840">
                <a:tc v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Loa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800" b="0">
                          <a:solidFill>
                            <a:schemeClr val="tx1"/>
                          </a:solidFill>
                          <a:latin typeface="Times New Roman" panose="02020603050405020304" pitchFamily="18" charset="0"/>
                          <a:cs typeface="Times New Roman" panose="02020603050405020304" pitchFamily="18" charset="0"/>
                        </a:rPr>
                        <a:t>Âm thanh</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061501"/>
                  </a:ext>
                </a:extLst>
              </a:tr>
            </a:tbl>
          </a:graphicData>
        </a:graphic>
      </p:graphicFrame>
      <p:sp>
        <p:nvSpPr>
          <p:cNvPr id="12" name="Rectangle: Rounded Corners 11">
            <a:extLst>
              <a:ext uri="{FF2B5EF4-FFF2-40B4-BE49-F238E27FC236}">
                <a16:creationId xmlns:a16="http://schemas.microsoft.com/office/drawing/2014/main" id="{EC23E7CE-2C97-3C38-B6C0-41D942374025}"/>
              </a:ext>
            </a:extLst>
          </p:cNvPr>
          <p:cNvSpPr/>
          <p:nvPr/>
        </p:nvSpPr>
        <p:spPr>
          <a:xfrm>
            <a:off x="5560142" y="1075995"/>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3" name="Rectangle: Rounded Corners 12">
            <a:extLst>
              <a:ext uri="{FF2B5EF4-FFF2-40B4-BE49-F238E27FC236}">
                <a16:creationId xmlns:a16="http://schemas.microsoft.com/office/drawing/2014/main" id="{12A28070-E188-EA8C-6F82-25A5458A2DF8}"/>
              </a:ext>
            </a:extLst>
          </p:cNvPr>
          <p:cNvSpPr/>
          <p:nvPr/>
        </p:nvSpPr>
        <p:spPr>
          <a:xfrm>
            <a:off x="5562600" y="1559243"/>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4" name="Rectangle: Rounded Corners 13">
            <a:extLst>
              <a:ext uri="{FF2B5EF4-FFF2-40B4-BE49-F238E27FC236}">
                <a16:creationId xmlns:a16="http://schemas.microsoft.com/office/drawing/2014/main" id="{DA16E80C-E062-4AC7-F03E-E7C5A8A5F04C}"/>
              </a:ext>
            </a:extLst>
          </p:cNvPr>
          <p:cNvSpPr/>
          <p:nvPr/>
        </p:nvSpPr>
        <p:spPr>
          <a:xfrm>
            <a:off x="5562600" y="2106594"/>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5" name="Rectangle: Rounded Corners 14">
            <a:extLst>
              <a:ext uri="{FF2B5EF4-FFF2-40B4-BE49-F238E27FC236}">
                <a16:creationId xmlns:a16="http://schemas.microsoft.com/office/drawing/2014/main" id="{3E4A58A7-E522-855E-E0FA-4239B113ADB6}"/>
              </a:ext>
            </a:extLst>
          </p:cNvPr>
          <p:cNvSpPr/>
          <p:nvPr/>
        </p:nvSpPr>
        <p:spPr>
          <a:xfrm>
            <a:off x="5562600" y="2616243"/>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6" name="Rectangle: Rounded Corners 15">
            <a:extLst>
              <a:ext uri="{FF2B5EF4-FFF2-40B4-BE49-F238E27FC236}">
                <a16:creationId xmlns:a16="http://schemas.microsoft.com/office/drawing/2014/main" id="{A70A1B4E-D603-6033-9E6D-2DA220E8F9C3}"/>
              </a:ext>
            </a:extLst>
          </p:cNvPr>
          <p:cNvSpPr/>
          <p:nvPr/>
        </p:nvSpPr>
        <p:spPr>
          <a:xfrm>
            <a:off x="5562600" y="3125892"/>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7" name="Rectangle: Rounded Corners 16">
            <a:extLst>
              <a:ext uri="{FF2B5EF4-FFF2-40B4-BE49-F238E27FC236}">
                <a16:creationId xmlns:a16="http://schemas.microsoft.com/office/drawing/2014/main" id="{DF60CA98-C19F-F7E1-7E38-6A7BC741894F}"/>
              </a:ext>
            </a:extLst>
          </p:cNvPr>
          <p:cNvSpPr/>
          <p:nvPr/>
        </p:nvSpPr>
        <p:spPr>
          <a:xfrm>
            <a:off x="5560142" y="3657600"/>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8" name="Rectangle: Rounded Corners 17">
            <a:extLst>
              <a:ext uri="{FF2B5EF4-FFF2-40B4-BE49-F238E27FC236}">
                <a16:creationId xmlns:a16="http://schemas.microsoft.com/office/drawing/2014/main" id="{9D575749-64F8-6929-1A55-C69C8F97CEC1}"/>
              </a:ext>
            </a:extLst>
          </p:cNvPr>
          <p:cNvSpPr/>
          <p:nvPr/>
        </p:nvSpPr>
        <p:spPr>
          <a:xfrm>
            <a:off x="5560142" y="4142624"/>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19" name="Rectangle: Rounded Corners 18">
            <a:extLst>
              <a:ext uri="{FF2B5EF4-FFF2-40B4-BE49-F238E27FC236}">
                <a16:creationId xmlns:a16="http://schemas.microsoft.com/office/drawing/2014/main" id="{A3E7F792-23B7-DF16-B55B-B970987CF970}"/>
              </a:ext>
            </a:extLst>
          </p:cNvPr>
          <p:cNvSpPr/>
          <p:nvPr/>
        </p:nvSpPr>
        <p:spPr>
          <a:xfrm>
            <a:off x="5533103" y="4679356"/>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20" name="Rectangle: Rounded Corners 19">
            <a:extLst>
              <a:ext uri="{FF2B5EF4-FFF2-40B4-BE49-F238E27FC236}">
                <a16:creationId xmlns:a16="http://schemas.microsoft.com/office/drawing/2014/main" id="{6FDAC897-A690-B01D-2E82-B999396B1F3D}"/>
              </a:ext>
            </a:extLst>
          </p:cNvPr>
          <p:cNvSpPr/>
          <p:nvPr/>
        </p:nvSpPr>
        <p:spPr>
          <a:xfrm>
            <a:off x="5533103" y="5235993"/>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21" name="Rectangle: Rounded Corners 20">
            <a:extLst>
              <a:ext uri="{FF2B5EF4-FFF2-40B4-BE49-F238E27FC236}">
                <a16:creationId xmlns:a16="http://schemas.microsoft.com/office/drawing/2014/main" id="{582CB245-D74C-4634-9810-26EF084E9F5E}"/>
              </a:ext>
            </a:extLst>
          </p:cNvPr>
          <p:cNvSpPr/>
          <p:nvPr/>
        </p:nvSpPr>
        <p:spPr>
          <a:xfrm>
            <a:off x="5565058" y="5756373"/>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22" name="Rectangle: Rounded Corners 21">
            <a:extLst>
              <a:ext uri="{FF2B5EF4-FFF2-40B4-BE49-F238E27FC236}">
                <a16:creationId xmlns:a16="http://schemas.microsoft.com/office/drawing/2014/main" id="{1E6370A4-D084-492D-772C-A2E66E34D882}"/>
              </a:ext>
            </a:extLst>
          </p:cNvPr>
          <p:cNvSpPr/>
          <p:nvPr/>
        </p:nvSpPr>
        <p:spPr>
          <a:xfrm>
            <a:off x="5508522" y="6190647"/>
            <a:ext cx="5791200" cy="381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4393797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7"/>
                                        </p:tgtEl>
                                        <p:attrNameLst>
                                          <p:attrName>ppt_w</p:attrName>
                                        </p:attrNameLst>
                                      </p:cBhvr>
                                      <p:tavLst>
                                        <p:tav tm="0">
                                          <p:val>
                                            <p:strVal val="ppt_w"/>
                                          </p:val>
                                        </p:tav>
                                        <p:tav tm="100000">
                                          <p:val>
                                            <p:fltVal val="0"/>
                                          </p:val>
                                        </p:tav>
                                      </p:tavLst>
                                    </p:anim>
                                    <p:anim calcmode="lin" valueType="num">
                                      <p:cBhvr>
                                        <p:cTn id="42" dur="500"/>
                                        <p:tgtEl>
                                          <p:spTgt spid="17"/>
                                        </p:tgtEl>
                                        <p:attrNameLst>
                                          <p:attrName>ppt_h</p:attrName>
                                        </p:attrNameLst>
                                      </p:cBhvr>
                                      <p:tavLst>
                                        <p:tav tm="0">
                                          <p:val>
                                            <p:strVal val="ppt_h"/>
                                          </p:val>
                                        </p:tav>
                                        <p:tav tm="100000">
                                          <p:val>
                                            <p:fltVal val="0"/>
                                          </p:val>
                                        </p:tav>
                                      </p:tavLst>
                                    </p:anim>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9"/>
                                        </p:tgtEl>
                                        <p:attrNameLst>
                                          <p:attrName>ppt_w</p:attrName>
                                        </p:attrNameLst>
                                      </p:cBhvr>
                                      <p:tavLst>
                                        <p:tav tm="0">
                                          <p:val>
                                            <p:strVal val="ppt_w"/>
                                          </p:val>
                                        </p:tav>
                                        <p:tav tm="100000">
                                          <p:val>
                                            <p:fltVal val="0"/>
                                          </p:val>
                                        </p:tav>
                                      </p:tavLst>
                                    </p:anim>
                                    <p:anim calcmode="lin" valueType="num">
                                      <p:cBhvr>
                                        <p:cTn id="56" dur="500"/>
                                        <p:tgtEl>
                                          <p:spTgt spid="19"/>
                                        </p:tgtEl>
                                        <p:attrNameLst>
                                          <p:attrName>ppt_h</p:attrName>
                                        </p:attrNameLst>
                                      </p:cBhvr>
                                      <p:tavLst>
                                        <p:tav tm="0">
                                          <p:val>
                                            <p:strVal val="ppt_h"/>
                                          </p:val>
                                        </p:tav>
                                        <p:tav tm="100000">
                                          <p:val>
                                            <p:fltVal val="0"/>
                                          </p:val>
                                        </p:tav>
                                      </p:tavLst>
                                    </p:anim>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0"/>
                                        </p:tgtEl>
                                        <p:attrNameLst>
                                          <p:attrName>ppt_w</p:attrName>
                                        </p:attrNameLst>
                                      </p:cBhvr>
                                      <p:tavLst>
                                        <p:tav tm="0">
                                          <p:val>
                                            <p:strVal val="ppt_w"/>
                                          </p:val>
                                        </p:tav>
                                        <p:tav tm="100000">
                                          <p:val>
                                            <p:fltVal val="0"/>
                                          </p:val>
                                        </p:tav>
                                      </p:tavLst>
                                    </p:anim>
                                    <p:anim calcmode="lin" valueType="num">
                                      <p:cBhvr>
                                        <p:cTn id="63" dur="500"/>
                                        <p:tgtEl>
                                          <p:spTgt spid="20"/>
                                        </p:tgtEl>
                                        <p:attrNameLst>
                                          <p:attrName>ppt_h</p:attrName>
                                        </p:attrNameLst>
                                      </p:cBhvr>
                                      <p:tavLst>
                                        <p:tav tm="0">
                                          <p:val>
                                            <p:strVal val="ppt_h"/>
                                          </p:val>
                                        </p:tav>
                                        <p:tav tm="100000">
                                          <p:val>
                                            <p:fltVal val="0"/>
                                          </p:val>
                                        </p:tav>
                                      </p:tavLst>
                                    </p:anim>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1"/>
                                        </p:tgtEl>
                                        <p:attrNameLst>
                                          <p:attrName>ppt_w</p:attrName>
                                        </p:attrNameLst>
                                      </p:cBhvr>
                                      <p:tavLst>
                                        <p:tav tm="0">
                                          <p:val>
                                            <p:strVal val="ppt_w"/>
                                          </p:val>
                                        </p:tav>
                                        <p:tav tm="100000">
                                          <p:val>
                                            <p:fltVal val="0"/>
                                          </p:val>
                                        </p:tav>
                                      </p:tavLst>
                                    </p:anim>
                                    <p:anim calcmode="lin" valueType="num">
                                      <p:cBhvr>
                                        <p:cTn id="70" dur="500"/>
                                        <p:tgtEl>
                                          <p:spTgt spid="21"/>
                                        </p:tgtEl>
                                        <p:attrNameLst>
                                          <p:attrName>ppt_h</p:attrName>
                                        </p:attrNameLst>
                                      </p:cBhvr>
                                      <p:tavLst>
                                        <p:tav tm="0">
                                          <p:val>
                                            <p:strVal val="ppt_h"/>
                                          </p:val>
                                        </p:tav>
                                        <p:tav tm="100000">
                                          <p:val>
                                            <p:fltVal val="0"/>
                                          </p:val>
                                        </p:tav>
                                      </p:tavLst>
                                    </p:anim>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22"/>
                                        </p:tgtEl>
                                        <p:attrNameLst>
                                          <p:attrName>ppt_w</p:attrName>
                                        </p:attrNameLst>
                                      </p:cBhvr>
                                      <p:tavLst>
                                        <p:tav tm="0">
                                          <p:val>
                                            <p:strVal val="ppt_w"/>
                                          </p:val>
                                        </p:tav>
                                        <p:tav tm="100000">
                                          <p:val>
                                            <p:fltVal val="0"/>
                                          </p:val>
                                        </p:tav>
                                      </p:tavLst>
                                    </p:anim>
                                    <p:anim calcmode="lin" valueType="num">
                                      <p:cBhvr>
                                        <p:cTn id="77" dur="500"/>
                                        <p:tgtEl>
                                          <p:spTgt spid="22"/>
                                        </p:tgtEl>
                                        <p:attrNameLst>
                                          <p:attrName>ppt_h</p:attrName>
                                        </p:attrNameLst>
                                      </p:cBhvr>
                                      <p:tavLst>
                                        <p:tav tm="0">
                                          <p:val>
                                            <p:strVal val="ppt_h"/>
                                          </p:val>
                                        </p:tav>
                                        <p:tav tm="100000">
                                          <p:val>
                                            <p:fltVal val="0"/>
                                          </p:val>
                                        </p:tav>
                                      </p:tavLst>
                                    </p:anim>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514350" y="762000"/>
            <a:ext cx="11163300" cy="30889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2800" dirty="0">
                <a:solidFill>
                  <a:srgbClr val="00B0F0"/>
                </a:solidFill>
                <a:latin typeface="Times New Roman" panose="02020603050405020304" pitchFamily="18" charset="0"/>
                <a:cs typeface="Times New Roman" panose="02020603050405020304" pitchFamily="18" charset="0"/>
              </a:rPr>
              <a:t>1. Mỗi thiết bị vào – ra trong Hình 1.2. làm việc với dạng thông tin nào? Thiết bị nào có cả hai chức năng vào và ra? </a:t>
            </a:r>
          </a:p>
          <a:p>
            <a:pPr lvl="0" algn="just" defTabSz="342900"/>
            <a:r>
              <a:rPr lang="vi-VN" sz="2800" dirty="0">
                <a:solidFill>
                  <a:srgbClr val="000000"/>
                </a:solidFill>
                <a:latin typeface="Times New Roman" panose="02020603050405020304" pitchFamily="18" charset="0"/>
                <a:cs typeface="Times New Roman" panose="02020603050405020304" pitchFamily="18" charset="0"/>
              </a:rPr>
              <a:t>2. Máy chiếu là thiết bị vào hay thiết bị ra? Máy chiếu làm việc với dạng thông tin nào?</a:t>
            </a:r>
          </a:p>
          <a:p>
            <a:pPr lvl="0" algn="just" defTabSz="342900"/>
            <a:r>
              <a:rPr lang="vi-VN" sz="2800" dirty="0">
                <a:solidFill>
                  <a:srgbClr val="000000"/>
                </a:solidFill>
                <a:latin typeface="Times New Roman" panose="02020603050405020304" pitchFamily="18" charset="0"/>
                <a:cs typeface="Times New Roman" panose="02020603050405020304" pitchFamily="18" charset="0"/>
              </a:rPr>
              <a:t>3. Bộ điều khiển game là thiết bị vào hay thiết bị ra?</a:t>
            </a:r>
          </a:p>
          <a:p>
            <a:pPr lvl="0" algn="just" defTabSz="342900"/>
            <a:r>
              <a:rPr lang="vi-VN" sz="2800" dirty="0">
                <a:solidFill>
                  <a:srgbClr val="000000"/>
                </a:solidFill>
                <a:latin typeface="Times New Roman" panose="02020603050405020304" pitchFamily="18" charset="0"/>
                <a:cs typeface="Times New Roman" panose="02020603050405020304" pitchFamily="18" charset="0"/>
              </a:rPr>
              <a:t>4. Màn hình cảm ứng là thiết bị vào, thiết bị ra hay có cả hai chức năng vào và ra?</a:t>
            </a:r>
          </a:p>
        </p:txBody>
      </p:sp>
      <p:sp>
        <p:nvSpPr>
          <p:cNvPr id="9" name="Rectangle 8">
            <a:extLst>
              <a:ext uri="{FF2B5EF4-FFF2-40B4-BE49-F238E27FC236}">
                <a16:creationId xmlns:a16="http://schemas.microsoft.com/office/drawing/2014/main" id="{4F0AE406-205F-4F85-BAD9-EA7B91B7E58E}"/>
              </a:ext>
            </a:extLst>
          </p:cNvPr>
          <p:cNvSpPr/>
          <p:nvPr/>
        </p:nvSpPr>
        <p:spPr>
          <a:xfrm>
            <a:off x="514350" y="164198"/>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014298" y="160994"/>
            <a:ext cx="5748952"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Sự đa dạng của thiết bị vào – ra </a:t>
            </a:r>
          </a:p>
        </p:txBody>
      </p:sp>
      <p:pic>
        <p:nvPicPr>
          <p:cNvPr id="2" name="Picture 1">
            <a:extLst>
              <a:ext uri="{FF2B5EF4-FFF2-40B4-BE49-F238E27FC236}">
                <a16:creationId xmlns:a16="http://schemas.microsoft.com/office/drawing/2014/main" id="{97A76D7B-789A-3267-DDC4-5ACE4720C272}"/>
              </a:ext>
            </a:extLst>
          </p:cNvPr>
          <p:cNvPicPr>
            <a:picLocks noChangeAspect="1"/>
          </p:cNvPicPr>
          <p:nvPr/>
        </p:nvPicPr>
        <p:blipFill>
          <a:blip r:embed="rId2"/>
          <a:stretch>
            <a:fillRect/>
          </a:stretch>
        </p:blipFill>
        <p:spPr>
          <a:xfrm>
            <a:off x="0" y="3850912"/>
            <a:ext cx="12192000" cy="3083287"/>
          </a:xfrm>
          <a:prstGeom prst="rect">
            <a:avLst/>
          </a:prstGeom>
        </p:spPr>
      </p:pic>
    </p:spTree>
    <p:extLst>
      <p:ext uri="{BB962C8B-B14F-4D97-AF65-F5344CB8AC3E}">
        <p14:creationId xmlns:p14="http://schemas.microsoft.com/office/powerpoint/2010/main" val="35410716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C878B8-AD43-5AFA-8BB5-F974D06E82AB}"/>
              </a:ext>
            </a:extLst>
          </p:cNvPr>
          <p:cNvPicPr>
            <a:picLocks noChangeAspect="1"/>
          </p:cNvPicPr>
          <p:nvPr/>
        </p:nvPicPr>
        <p:blipFill>
          <a:blip r:embed="rId2"/>
          <a:stretch>
            <a:fillRect/>
          </a:stretch>
        </p:blipFill>
        <p:spPr>
          <a:xfrm>
            <a:off x="762000" y="4648200"/>
            <a:ext cx="10134599" cy="2082378"/>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43232" y="1902728"/>
            <a:ext cx="11039167" cy="133227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lnSpc>
                <a:spcPct val="135000"/>
              </a:lnSpc>
            </a:pPr>
            <a:r>
              <a:rPr lang="vi-VN" sz="3200">
                <a:latin typeface="Times New Roman" panose="02020603050405020304" pitchFamily="18" charset="0"/>
                <a:cs typeface="Times New Roman" panose="02020603050405020304" pitchFamily="18" charset="0"/>
              </a:rPr>
              <a:t>2. Máy chiếu là thiết bị ra và làm việc dưới dạng thông tin văn bản hoặc hình ảnh.</a:t>
            </a:r>
            <a:endParaRPr lang="en-US" sz="3200">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E3CBC1F4-4309-ED51-5BA9-DDCE5CA6673E}"/>
              </a:ext>
            </a:extLst>
          </p:cNvPr>
          <p:cNvSpPr txBox="1">
            <a:spLocks noChangeArrowheads="1"/>
          </p:cNvSpPr>
          <p:nvPr/>
        </p:nvSpPr>
        <p:spPr bwMode="auto">
          <a:xfrm>
            <a:off x="543233" y="3313649"/>
            <a:ext cx="11039166"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latin typeface="Times New Roman" panose="02020603050405020304" pitchFamily="18" charset="0"/>
                <a:cs typeface="Times New Roman" panose="02020603050405020304" pitchFamily="18" charset="0"/>
              </a:rPr>
              <a:t>3. Bộ điều khiển game (Hình 1.3a) là thiết bị vào.</a:t>
            </a:r>
          </a:p>
        </p:txBody>
      </p:sp>
      <p:sp>
        <p:nvSpPr>
          <p:cNvPr id="7" name="TextBox 11">
            <a:extLst>
              <a:ext uri="{FF2B5EF4-FFF2-40B4-BE49-F238E27FC236}">
                <a16:creationId xmlns:a16="http://schemas.microsoft.com/office/drawing/2014/main" id="{BD0EF115-558D-087C-91B6-82C53327419C}"/>
              </a:ext>
            </a:extLst>
          </p:cNvPr>
          <p:cNvSpPr txBox="1">
            <a:spLocks noChangeArrowheads="1"/>
          </p:cNvSpPr>
          <p:nvPr/>
        </p:nvSpPr>
        <p:spPr bwMode="auto">
          <a:xfrm>
            <a:off x="521109" y="4033637"/>
            <a:ext cx="11061290" cy="5651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a:latin typeface="Times New Roman" panose="02020603050405020304" pitchFamily="18" charset="0"/>
                <a:cs typeface="Times New Roman" panose="02020603050405020304" pitchFamily="18" charset="0"/>
              </a:rPr>
              <a:t>4. Màn hình cảm ứng (Hình 1.3b) có cả hai chức năng vào và ra.</a:t>
            </a:r>
          </a:p>
        </p:txBody>
      </p:sp>
      <p:sp>
        <p:nvSpPr>
          <p:cNvPr id="3" name="TextBox 2">
            <a:extLst>
              <a:ext uri="{FF2B5EF4-FFF2-40B4-BE49-F238E27FC236}">
                <a16:creationId xmlns:a16="http://schemas.microsoft.com/office/drawing/2014/main" id="{D55F06A2-2BD1-B889-2CD5-4BB181741E18}"/>
              </a:ext>
            </a:extLst>
          </p:cNvPr>
          <p:cNvSpPr txBox="1">
            <a:spLocks noChangeArrowheads="1"/>
          </p:cNvSpPr>
          <p:nvPr/>
        </p:nvSpPr>
        <p:spPr bwMode="auto">
          <a:xfrm>
            <a:off x="594048" y="1397995"/>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Thiết bị vào – ra:</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2807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143247" y="2248884"/>
            <a:ext cx="888648" cy="885725"/>
          </a:xfrm>
          <a:prstGeom prst="rect">
            <a:avLst/>
          </a:prstGeom>
        </p:spPr>
      </p:pic>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3"/>
          <a:stretch>
            <a:fillRect/>
          </a:stretch>
        </p:blipFill>
        <p:spPr>
          <a:xfrm>
            <a:off x="1219199" y="3349186"/>
            <a:ext cx="9601201" cy="3127813"/>
          </a:xfrm>
          <a:prstGeom prst="rect">
            <a:avLst/>
          </a:prstGeom>
        </p:spPr>
      </p:pic>
      <p:sp>
        <p:nvSpPr>
          <p:cNvPr id="3" name="TextBox 11">
            <a:extLst>
              <a:ext uri="{FF2B5EF4-FFF2-40B4-BE49-F238E27FC236}">
                <a16:creationId xmlns:a16="http://schemas.microsoft.com/office/drawing/2014/main" id="{FD4D4DA6-7F72-D067-49E8-52B27D2BE5BD}"/>
              </a:ext>
            </a:extLst>
          </p:cNvPr>
          <p:cNvSpPr txBox="1">
            <a:spLocks noChangeArrowheads="1"/>
          </p:cNvSpPr>
          <p:nvPr/>
        </p:nvSpPr>
        <p:spPr bwMode="auto">
          <a:xfrm>
            <a:off x="1219199" y="2095682"/>
            <a:ext cx="10385229"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sz="3200">
                <a:latin typeface="Times New Roman" panose="02020603050405020304" pitchFamily="18" charset="0"/>
                <a:cs typeface="Times New Roman" panose="02020603050405020304" pitchFamily="18" charset="0"/>
              </a:rPr>
              <a:t>Thiết bị vào – ra được thiết kế rất đa dạng đáp ứng được những nhu cầu khác nhau của người sử dụng.</a:t>
            </a:r>
          </a:p>
        </p:txBody>
      </p:sp>
      <p:sp>
        <p:nvSpPr>
          <p:cNvPr id="6" name="TextBox 5">
            <a:extLst>
              <a:ext uri="{FF2B5EF4-FFF2-40B4-BE49-F238E27FC236}">
                <a16:creationId xmlns:a16="http://schemas.microsoft.com/office/drawing/2014/main" id="{4B061640-1428-D8B3-A3C8-2095D077EB14}"/>
              </a:ext>
            </a:extLst>
          </p:cNvPr>
          <p:cNvSpPr txBox="1">
            <a:spLocks noChangeArrowheads="1"/>
          </p:cNvSpPr>
          <p:nvPr/>
        </p:nvSpPr>
        <p:spPr bwMode="auto">
          <a:xfrm>
            <a:off x="594048" y="1397995"/>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Thiết bị vào – ra:</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23191" y="2476425"/>
            <a:ext cx="12192000" cy="4381575"/>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Thiết bị vào</a:t>
            </a:r>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được dùng để nhập dữ liệu và mệnh lệnh vào máy tính. </a:t>
            </a:r>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Ví dụ: Chuột, bàn phím, micro, camera, …</a:t>
            </a:r>
            <a:endPar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Thiết bị ra</a:t>
            </a:r>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gửi thông tin từ máy tính ra để con người nhận biết được. </a:t>
            </a:r>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Ví dụ: Màn hình, loa, máy in, …</a:t>
            </a:r>
            <a:endPar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Các thiết bị vào – ra có nhiều loại, có những công dụng và hình dạng khác nhau.</a:t>
            </a:r>
            <a:r>
              <a:rPr lang="en-US"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Ví dụ: Màn hình cảm ứng, tấm cảm ứng, bộ điều khiển game, …</a:t>
            </a:r>
            <a:endParaRPr lang="vi-VN" altLang="en-US" sz="400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6858000" y="1213873"/>
            <a:ext cx="5188757" cy="1919239"/>
          </a:xfrm>
          <a:prstGeom prst="wedgeRoundRectCallout">
            <a:avLst>
              <a:gd name="adj1" fmla="val -53949"/>
              <a:gd name="adj2" fmla="val 972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600" b="1">
                <a:solidFill>
                  <a:srgbClr val="FF0000"/>
                </a:solidFill>
                <a:latin typeface="Times New Roman" panose="02020603050405020304" pitchFamily="18" charset="0"/>
                <a:cs typeface="Times New Roman" panose="02020603050405020304" pitchFamily="18" charset="0"/>
              </a:rPr>
              <a:t>Em hãy trình bày về thiết bị vào? Thiết bị ra? Nêu ví dụ?</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DB8BC5B-482C-FFB8-F1DF-F8788BA09430}"/>
              </a:ext>
            </a:extLst>
          </p:cNvPr>
          <p:cNvSpPr txBox="1">
            <a:spLocks noChangeArrowheads="1"/>
          </p:cNvSpPr>
          <p:nvPr/>
        </p:nvSpPr>
        <p:spPr bwMode="auto">
          <a:xfrm>
            <a:off x="594048" y="1397995"/>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Thiết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14675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Em hãy cho biết máy ảnh nhập dữ liệu dạng nào vào máy tính? </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Con số</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Văn bản.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Âm thanh</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10" name="Picture 4" descr="Káº¿t quáº£ hÃ¬nh áº£nh cho right icon">
            <a:extLst>
              <a:ext uri="{FF2B5EF4-FFF2-40B4-BE49-F238E27FC236}">
                <a16:creationId xmlns:a16="http://schemas.microsoft.com/office/drawing/2014/main" id="{C0E9359A-70F0-C875-EACB-AD1CD8B864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800" y="463194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6021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Thiết bị nào chuyển dữ liệu âm thanh từ máy tính ra ngoài? </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Máy ảnh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Micro</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Màn hình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Loa.</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10" name="Picture 4" descr="Káº¿t quáº£ hÃ¬nh áº£nh cho right icon">
            <a:extLst>
              <a:ext uri="{FF2B5EF4-FFF2-40B4-BE49-F238E27FC236}">
                <a16:creationId xmlns:a16="http://schemas.microsoft.com/office/drawing/2014/main" id="{C0E9359A-70F0-C875-EACB-AD1CD8B864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800" y="5707029"/>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823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438400"/>
            <a:ext cx="5410200" cy="779026"/>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a:solidFill>
                  <a:srgbClr val="C00000"/>
                </a:solidFill>
                <a:latin typeface="Times New Roman" panose="02020603050405020304" pitchFamily="18" charset="0"/>
                <a:cs typeface="Times New Roman" panose="02020603050405020304" pitchFamily="18" charset="0"/>
              </a:rPr>
              <a:t>2. An toàn thiết bị</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78" b="89778" l="0" r="100000"/>
                    </a14:imgEffect>
                  </a14:imgLayer>
                </a14:imgProps>
              </a:ext>
            </a:extLst>
          </a:blip>
          <a:stretch>
            <a:fillRect/>
          </a:stretch>
        </p:blipFill>
        <p:spPr>
          <a:xfrm>
            <a:off x="1600200" y="2895600"/>
            <a:ext cx="3505200" cy="3518467"/>
          </a:xfrm>
          <a:prstGeom prst="rect">
            <a:avLst/>
          </a:prstGeom>
        </p:spPr>
      </p:pic>
    </p:spTree>
    <p:extLst>
      <p:ext uri="{BB962C8B-B14F-4D97-AF65-F5344CB8AC3E}">
        <p14:creationId xmlns:p14="http://schemas.microsoft.com/office/powerpoint/2010/main" val="199913985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D220BE-8CFA-6C10-8763-275C24F3CDCF}"/>
              </a:ext>
            </a:extLst>
          </p:cNvPr>
          <p:cNvPicPr>
            <a:picLocks noChangeAspect="1"/>
          </p:cNvPicPr>
          <p:nvPr/>
        </p:nvPicPr>
        <p:blipFill>
          <a:blip r:embed="rId3"/>
          <a:stretch>
            <a:fillRect/>
          </a:stretch>
        </p:blipFill>
        <p:spPr>
          <a:xfrm>
            <a:off x="0" y="3338157"/>
            <a:ext cx="12192000" cy="3519844"/>
          </a:xfrm>
          <a:prstGeom prst="rect">
            <a:avLst/>
          </a:prstGeom>
        </p:spPr>
      </p:pic>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381000" y="2403678"/>
            <a:ext cx="11811000" cy="93447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2800" b="1" dirty="0" smtClean="0">
                <a:solidFill>
                  <a:srgbClr val="7030A0"/>
                </a:solidFill>
                <a:latin typeface="Times New Roman" panose="02020603050405020304" pitchFamily="18" charset="0"/>
                <a:cs typeface="Times New Roman" panose="02020603050405020304" pitchFamily="18" charset="0"/>
              </a:rPr>
              <a:t>1</a:t>
            </a:r>
            <a:r>
              <a:rPr lang="vi-VN" sz="2800" b="1" dirty="0">
                <a:solidFill>
                  <a:srgbClr val="7030A0"/>
                </a:solidFill>
                <a:latin typeface="Times New Roman" panose="02020603050405020304" pitchFamily="18" charset="0"/>
                <a:cs typeface="Times New Roman" panose="02020603050405020304" pitchFamily="18" charset="0"/>
              </a:rPr>
              <a:t>. Em hãy lắp các thiết bị sau vào đúng cổng của nó bằng cách ghép mỗi chữ cái với số tương ứng:</a:t>
            </a:r>
          </a:p>
        </p:txBody>
      </p:sp>
      <p:sp>
        <p:nvSpPr>
          <p:cNvPr id="9" name="Rectangle 8">
            <a:extLst>
              <a:ext uri="{FF2B5EF4-FFF2-40B4-BE49-F238E27FC236}">
                <a16:creationId xmlns:a16="http://schemas.microsoft.com/office/drawing/2014/main" id="{4F0AE406-205F-4F85-BAD9-EA7B91B7E58E}"/>
              </a:ext>
            </a:extLst>
          </p:cNvPr>
          <p:cNvSpPr/>
          <p:nvPr/>
        </p:nvSpPr>
        <p:spPr>
          <a:xfrm>
            <a:off x="381000" y="1805876"/>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80948" y="1802672"/>
            <a:ext cx="4477825"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Kết nối thiết bị vào – ra </a:t>
            </a:r>
          </a:p>
        </p:txBody>
      </p:sp>
      <p:sp>
        <p:nvSpPr>
          <p:cNvPr id="4" name="TextBox 3">
            <a:extLst>
              <a:ext uri="{FF2B5EF4-FFF2-40B4-BE49-F238E27FC236}">
                <a16:creationId xmlns:a16="http://schemas.microsoft.com/office/drawing/2014/main" id="{3E657AC5-0CCF-C3C2-1499-D123D6FCC2BE}"/>
              </a:ext>
            </a:extLst>
          </p:cNvPr>
          <p:cNvSpPr txBox="1">
            <a:spLocks noChangeArrowheads="1"/>
          </p:cNvSpPr>
          <p:nvPr/>
        </p:nvSpPr>
        <p:spPr bwMode="auto">
          <a:xfrm>
            <a:off x="594048" y="1295400"/>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An toàn thiết bị:</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37229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220BE-8CFA-6C10-8763-275C24F3CDCF}"/>
              </a:ext>
            </a:extLst>
          </p:cNvPr>
          <p:cNvPicPr>
            <a:picLocks noChangeAspect="1"/>
          </p:cNvPicPr>
          <p:nvPr/>
        </p:nvPicPr>
        <p:blipFill>
          <a:blip r:embed="rId2"/>
          <a:stretch>
            <a:fillRect/>
          </a:stretch>
        </p:blipFill>
        <p:spPr>
          <a:xfrm>
            <a:off x="0" y="0"/>
            <a:ext cx="12192000" cy="6858000"/>
          </a:xfrm>
          <a:prstGeom prst="rect">
            <a:avLst/>
          </a:prstGeom>
        </p:spPr>
      </p:pic>
      <p:cxnSp>
        <p:nvCxnSpPr>
          <p:cNvPr id="4" name="Straight Arrow Connector 3"/>
          <p:cNvCxnSpPr/>
          <p:nvPr/>
        </p:nvCxnSpPr>
        <p:spPr>
          <a:xfrm flipH="1" flipV="1">
            <a:off x="4114800" y="2514600"/>
            <a:ext cx="1219200" cy="2743200"/>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flipH="1" flipV="1">
            <a:off x="3962400" y="2209800"/>
            <a:ext cx="2590800" cy="304800"/>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2286000" y="2438400"/>
            <a:ext cx="152400" cy="2590800"/>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flipV="1">
            <a:off x="2781300" y="1295400"/>
            <a:ext cx="4457700" cy="3992217"/>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H="1" flipV="1">
            <a:off x="1219200" y="2057400"/>
            <a:ext cx="8072230" cy="2057400"/>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flipH="1" flipV="1">
            <a:off x="5638800" y="2057400"/>
            <a:ext cx="5560115" cy="2286000"/>
          </a:xfrm>
          <a:prstGeom prst="straightConnector1">
            <a:avLst/>
          </a:prstGeom>
          <a:ln w="76200">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24" name="Rectangle 23"/>
          <p:cNvSpPr/>
          <p:nvPr/>
        </p:nvSpPr>
        <p:spPr>
          <a:xfrm>
            <a:off x="9443830" y="3086100"/>
            <a:ext cx="1181100" cy="369332"/>
          </a:xfrm>
          <a:prstGeom prst="rect">
            <a:avLst/>
          </a:prstGeom>
        </p:spPr>
        <p:txBody>
          <a:bodyPr wrap="square">
            <a:spAutoFit/>
          </a:bodyPr>
          <a:lstStyle/>
          <a:p>
            <a:r>
              <a:rPr lang="en-US" b="1" dirty="0" err="1">
                <a:solidFill>
                  <a:srgbClr val="FF0000"/>
                </a:solidFill>
                <a:latin typeface="Times New Roman" panose="02020603050405020304" pitchFamily="18" charset="0"/>
                <a:cs typeface="Times New Roman" panose="02020603050405020304" pitchFamily="18" charset="0"/>
              </a:rPr>
              <a:t>Bàn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phím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38869" y="5086290"/>
            <a:ext cx="1303562"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Dây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mạng</a:t>
            </a:r>
            <a:endParaRPr lang="en-US" sz="2000" b="1" dirty="0">
              <a:solidFill>
                <a:srgbClr val="FF0000"/>
              </a:solidFill>
            </a:endParaRPr>
          </a:p>
        </p:txBody>
      </p:sp>
      <p:sp>
        <p:nvSpPr>
          <p:cNvPr id="26" name="Rectangle 25"/>
          <p:cNvSpPr/>
          <p:nvPr/>
        </p:nvSpPr>
        <p:spPr>
          <a:xfrm>
            <a:off x="3431989" y="5154376"/>
            <a:ext cx="869149"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Chuột</a:t>
            </a:r>
            <a:endParaRPr lang="en-US" sz="2000" b="1" dirty="0">
              <a:solidFill>
                <a:srgbClr val="FF0000"/>
              </a:solidFill>
            </a:endParaRPr>
          </a:p>
        </p:txBody>
      </p:sp>
      <p:sp>
        <p:nvSpPr>
          <p:cNvPr id="27" name="Rectangle 26"/>
          <p:cNvSpPr/>
          <p:nvPr/>
        </p:nvSpPr>
        <p:spPr>
          <a:xfrm>
            <a:off x="6472834" y="3974068"/>
            <a:ext cx="1260281"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Màn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hình</a:t>
            </a:r>
            <a:endParaRPr lang="en-US" sz="2000" b="1" dirty="0">
              <a:solidFill>
                <a:srgbClr val="FF0000"/>
              </a:solidFill>
            </a:endParaRPr>
          </a:p>
        </p:txBody>
      </p:sp>
      <p:sp>
        <p:nvSpPr>
          <p:cNvPr id="28" name="Rectangle 27"/>
          <p:cNvSpPr/>
          <p:nvPr/>
        </p:nvSpPr>
        <p:spPr>
          <a:xfrm>
            <a:off x="8239632" y="3523398"/>
            <a:ext cx="1122936" cy="400110"/>
          </a:xfrm>
          <a:prstGeom prst="rect">
            <a:avLst/>
          </a:prstGeom>
        </p:spPr>
        <p:txBody>
          <a:bodyPr wrap="none">
            <a:spAutoFit/>
          </a:bodyPr>
          <a:lstStyle/>
          <a:p>
            <a:r>
              <a:rPr lang="en-US" sz="2000" b="1" dirty="0">
                <a:solidFill>
                  <a:srgbClr val="FF0000"/>
                </a:solidFill>
                <a:latin typeface="Times New Roman" panose="02020603050405020304" pitchFamily="18" charset="0"/>
                <a:cs typeface="Times New Roman" panose="02020603050405020304" pitchFamily="18" charset="0"/>
              </a:rPr>
              <a:t>Tai </a:t>
            </a:r>
            <a:r>
              <a:rPr lang="en-US" sz="2000" b="1" dirty="0" err="1">
                <a:solidFill>
                  <a:srgbClr val="FF0000"/>
                </a:solidFill>
                <a:latin typeface="Times New Roman" panose="02020603050405020304" pitchFamily="18" charset="0"/>
                <a:cs typeface="Times New Roman" panose="02020603050405020304" pitchFamily="18" charset="0"/>
              </a:rPr>
              <a:t>nghe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10582343" y="5103888"/>
            <a:ext cx="1375698" cy="400110"/>
          </a:xfrm>
          <a:prstGeom prst="rect">
            <a:avLst/>
          </a:prstGeom>
        </p:spPr>
        <p:txBody>
          <a:bodyPr wrap="none">
            <a:spAutoFit/>
          </a:bodyPr>
          <a:lstStyle/>
          <a:p>
            <a:r>
              <a:rPr lang="en-US" sz="2000" b="1" dirty="0" err="1">
                <a:solidFill>
                  <a:srgbClr val="FF0000"/>
                </a:solidFill>
                <a:latin typeface="Times New Roman" panose="02020603050405020304" pitchFamily="18" charset="0"/>
                <a:cs typeface="Times New Roman" panose="02020603050405020304" pitchFamily="18" charset="0"/>
              </a:rPr>
              <a:t>Dây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nguồn</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39127"/>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33600" y="2237899"/>
            <a:ext cx="8664575" cy="692468"/>
          </a:xfrm>
          <a:prstGeom prst="roundRect">
            <a:avLst>
              <a:gd name="adj" fmla="val 50000"/>
            </a:avLst>
          </a:prstGeom>
          <a:solidFill>
            <a:srgbClr val="FFFF00"/>
          </a:solidFill>
          <a:ln w="57150" algn="ctr">
            <a:solidFill>
              <a:srgbClr val="FF9900"/>
            </a:solidFill>
            <a:round/>
            <a:headEnd/>
            <a:tailEnd/>
          </a:ln>
          <a:effectLs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Thiết bị vào - ra</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44251" y="234498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0" y="3771900"/>
            <a:ext cx="8664575" cy="692468"/>
          </a:xfrm>
          <a:prstGeom prst="roundRect">
            <a:avLst>
              <a:gd name="adj" fmla="val 50000"/>
            </a:avLst>
          </a:prstGeom>
          <a:solidFill>
            <a:srgbClr val="92D050"/>
          </a:solidFill>
          <a:ln w="57150" algn="ctr">
            <a:solidFill>
              <a:srgbClr val="FF9900"/>
            </a:solidFill>
            <a:round/>
            <a:headEnd/>
            <a:tailEnd/>
          </a:ln>
          <a:effectLs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An toàn thiết bị</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52518" y="3863665"/>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D220BE-8CFA-6C10-8763-275C24F3CDCF}"/>
              </a:ext>
            </a:extLst>
          </p:cNvPr>
          <p:cNvPicPr>
            <a:picLocks noChangeAspect="1"/>
          </p:cNvPicPr>
          <p:nvPr/>
        </p:nvPicPr>
        <p:blipFill>
          <a:blip r:embed="rId3"/>
          <a:stretch>
            <a:fillRect/>
          </a:stretch>
        </p:blipFill>
        <p:spPr>
          <a:xfrm>
            <a:off x="0" y="2265121"/>
            <a:ext cx="12192000" cy="4592879"/>
          </a:xfrm>
          <a:prstGeom prst="rect">
            <a:avLst/>
          </a:prstGeom>
        </p:spPr>
      </p:pic>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228600" y="1330643"/>
            <a:ext cx="11963400" cy="93447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vi-VN" sz="2800" b="1" dirty="0" smtClean="0">
                <a:solidFill>
                  <a:srgbClr val="7030A0"/>
                </a:solidFill>
                <a:latin typeface="Times New Roman" panose="02020603050405020304" pitchFamily="18" charset="0"/>
                <a:cs typeface="Times New Roman" panose="02020603050405020304" pitchFamily="18" charset="0"/>
              </a:rPr>
              <a:t>Việc </a:t>
            </a:r>
            <a:r>
              <a:rPr lang="vi-VN" sz="2800" b="1" dirty="0">
                <a:solidFill>
                  <a:srgbClr val="7030A0"/>
                </a:solidFill>
                <a:latin typeface="Times New Roman" panose="02020603050405020304" pitchFamily="18" charset="0"/>
                <a:cs typeface="Times New Roman" panose="02020603050405020304" pitchFamily="18" charset="0"/>
              </a:rPr>
              <a:t>cấp nguồn điện cho máy tính cần được thực hiện trước hay sau các kết nối trên? Tại sao?</a:t>
            </a:r>
          </a:p>
        </p:txBody>
      </p:sp>
      <p:sp>
        <p:nvSpPr>
          <p:cNvPr id="4" name="TextBox 3">
            <a:extLst>
              <a:ext uri="{FF2B5EF4-FFF2-40B4-BE49-F238E27FC236}">
                <a16:creationId xmlns:a16="http://schemas.microsoft.com/office/drawing/2014/main" id="{3E657AC5-0CCF-C3C2-1499-D123D6FCC2BE}"/>
              </a:ext>
            </a:extLst>
          </p:cNvPr>
          <p:cNvSpPr txBox="1">
            <a:spLocks noChangeArrowheads="1"/>
          </p:cNvSpPr>
          <p:nvPr/>
        </p:nvSpPr>
        <p:spPr bwMode="auto">
          <a:xfrm>
            <a:off x="228600" y="838200"/>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An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7796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BD3FC5-BFC7-4E13-8900-D9B473986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208" y="2909506"/>
            <a:ext cx="8381260" cy="2369314"/>
          </a:xfrm>
          <a:prstGeom prst="rect">
            <a:avLst/>
          </a:prstGeom>
        </p:spPr>
      </p:pic>
      <p:sp>
        <p:nvSpPr>
          <p:cNvPr id="2" name="TextBox 11">
            <a:extLst>
              <a:ext uri="{FF2B5EF4-FFF2-40B4-BE49-F238E27FC236}">
                <a16:creationId xmlns:a16="http://schemas.microsoft.com/office/drawing/2014/main" id="{78DEE795-5241-25E0-DA91-2DE13DA1F08D}"/>
              </a:ext>
            </a:extLst>
          </p:cNvPr>
          <p:cNvSpPr txBox="1">
            <a:spLocks noChangeArrowheads="1"/>
          </p:cNvSpPr>
          <p:nvPr/>
        </p:nvSpPr>
        <p:spPr bwMode="auto">
          <a:xfrm>
            <a:off x="0" y="1530539"/>
            <a:ext cx="12192000" cy="1365365"/>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2800" b="1" dirty="0">
                <a:solidFill>
                  <a:srgbClr val="7030A0"/>
                </a:solidFill>
                <a:latin typeface="Times New Roman" panose="020206030504050203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p>
        </p:txBody>
      </p:sp>
      <p:sp>
        <p:nvSpPr>
          <p:cNvPr id="3" name="TextBox 2">
            <a:extLst>
              <a:ext uri="{FF2B5EF4-FFF2-40B4-BE49-F238E27FC236}">
                <a16:creationId xmlns:a16="http://schemas.microsoft.com/office/drawing/2014/main" id="{D323BA4F-3B59-24A2-E745-AF5AF2AF232B}"/>
              </a:ext>
            </a:extLst>
          </p:cNvPr>
          <p:cNvSpPr txBox="1">
            <a:spLocks noChangeArrowheads="1"/>
          </p:cNvSpPr>
          <p:nvPr/>
        </p:nvSpPr>
        <p:spPr bwMode="auto">
          <a:xfrm>
            <a:off x="304800" y="1038096"/>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An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11">
            <a:extLst>
              <a:ext uri="{FF2B5EF4-FFF2-40B4-BE49-F238E27FC236}">
                <a16:creationId xmlns:a16="http://schemas.microsoft.com/office/drawing/2014/main" id="{23476482-49D6-3F5E-54C2-6E8B29286CA9}"/>
              </a:ext>
            </a:extLst>
          </p:cNvPr>
          <p:cNvSpPr txBox="1">
            <a:spLocks noChangeArrowheads="1"/>
          </p:cNvSpPr>
          <p:nvPr/>
        </p:nvSpPr>
        <p:spPr bwMode="auto">
          <a:xfrm>
            <a:off x="566093" y="5879826"/>
            <a:ext cx="8977773" cy="50359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2800">
                <a:solidFill>
                  <a:srgbClr val="000000"/>
                </a:solidFill>
                <a:latin typeface="Times New Roman" panose="02020603050405020304" pitchFamily="18" charset="0"/>
                <a:cs typeface="Times New Roman" panose="02020603050405020304" pitchFamily="18" charset="0"/>
              </a:rPr>
              <a:t>Một số việc nên làm và không nên làm khi sử dụng máy tính</a:t>
            </a:r>
            <a:r>
              <a:rPr lang="en-US" sz="2800">
                <a:solidFill>
                  <a:srgbClr val="000000"/>
                </a:solidFill>
                <a:latin typeface="Times New Roman" panose="02020603050405020304" pitchFamily="18" charset="0"/>
                <a:cs typeface="Times New Roman" panose="02020603050405020304" pitchFamily="18" charset="0"/>
              </a:rPr>
              <a:t>?</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28C0397-0B0D-CBD6-4ACE-221F172C897A}"/>
              </a:ext>
            </a:extLst>
          </p:cNvPr>
          <p:cNvSpPr/>
          <p:nvPr/>
        </p:nvSpPr>
        <p:spPr>
          <a:xfrm>
            <a:off x="566094" y="5282024"/>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9062F1F-6097-BE31-C287-7A4AB54B6F29}"/>
              </a:ext>
            </a:extLst>
          </p:cNvPr>
          <p:cNvSpPr/>
          <p:nvPr/>
        </p:nvSpPr>
        <p:spPr>
          <a:xfrm>
            <a:off x="5066042" y="5278820"/>
            <a:ext cx="4477825"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An toàn thiết bị</a:t>
            </a:r>
          </a:p>
        </p:txBody>
      </p:sp>
    </p:spTree>
    <p:extLst>
      <p:ext uri="{BB962C8B-B14F-4D97-AF65-F5344CB8AC3E}">
        <p14:creationId xmlns:p14="http://schemas.microsoft.com/office/powerpoint/2010/main" val="15458045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23BA4F-3B59-24A2-E745-AF5AF2AF232B}"/>
              </a:ext>
            </a:extLst>
          </p:cNvPr>
          <p:cNvSpPr txBox="1">
            <a:spLocks noChangeArrowheads="1"/>
          </p:cNvSpPr>
          <p:nvPr/>
        </p:nvSpPr>
        <p:spPr bwMode="auto">
          <a:xfrm>
            <a:off x="457200" y="76200"/>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An toàn thiết bị:</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8F0F7DD-2A97-1DCA-284F-AC3A707091A8}"/>
              </a:ext>
            </a:extLst>
          </p:cNvPr>
          <p:cNvGraphicFramePr>
            <a:graphicFrameLocks noGrp="1"/>
          </p:cNvGraphicFramePr>
          <p:nvPr>
            <p:extLst>
              <p:ext uri="{D42A27DB-BD31-4B8C-83A1-F6EECF244321}">
                <p14:modId xmlns:p14="http://schemas.microsoft.com/office/powerpoint/2010/main" val="145451644"/>
              </p:ext>
            </p:extLst>
          </p:nvPr>
        </p:nvGraphicFramePr>
        <p:xfrm>
          <a:off x="-1" y="582240"/>
          <a:ext cx="12192000" cy="6275761"/>
        </p:xfrm>
        <a:graphic>
          <a:graphicData uri="http://schemas.openxmlformats.org/drawingml/2006/table">
            <a:tbl>
              <a:tblPr firstRow="1" bandRow="1">
                <a:tableStyleId>{F5AB1C69-6EDB-4FF4-983F-18BD219EF322}</a:tableStyleId>
              </a:tblPr>
              <a:tblGrid>
                <a:gridCol w="6096000">
                  <a:extLst>
                    <a:ext uri="{9D8B030D-6E8A-4147-A177-3AD203B41FA5}">
                      <a16:colId xmlns:a16="http://schemas.microsoft.com/office/drawing/2014/main" val="2410778339"/>
                    </a:ext>
                  </a:extLst>
                </a:gridCol>
                <a:gridCol w="6096000">
                  <a:extLst>
                    <a:ext uri="{9D8B030D-6E8A-4147-A177-3AD203B41FA5}">
                      <a16:colId xmlns:a16="http://schemas.microsoft.com/office/drawing/2014/main" val="433725219"/>
                    </a:ext>
                  </a:extLst>
                </a:gridCol>
              </a:tblGrid>
              <a:tr h="511132">
                <a:tc gridSpan="2">
                  <a:txBody>
                    <a:bodyPr/>
                    <a:lstStyle/>
                    <a:p>
                      <a:pPr algn="ctr"/>
                      <a:r>
                        <a:rPr lang="en-US" altLang="en-US" sz="28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endParaRPr lang="en-US" sz="2800" dirty="0">
                        <a:solidFill>
                          <a:srgbClr val="FF0000"/>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606543"/>
                  </a:ext>
                </a:extLst>
              </a:tr>
              <a:tr h="511132">
                <a:tc>
                  <a:txBody>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Nên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làm</a:t>
                      </a:r>
                      <a:endParaRPr lang="en-US" sz="2800" b="1" dirty="0">
                        <a:solidFill>
                          <a:srgbClr val="7030A0"/>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Không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làm</a:t>
                      </a:r>
                      <a:endParaRPr lang="en-US" sz="2800" b="1" dirty="0">
                        <a:solidFill>
                          <a:schemeClr val="bg1"/>
                        </a:solidFill>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5390123"/>
                  </a:ext>
                </a:extLst>
              </a:tr>
              <a:tr h="948473">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endParaRPr lang="en-US" sz="2800" dirty="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a:solidFill>
                            <a:schemeClr val="bg1"/>
                          </a:solidFill>
                          <a:latin typeface="Times New Roman" panose="02020603050405020304" pitchFamily="18" charset="0"/>
                          <a:cs typeface="Times New Roman" panose="02020603050405020304" pitchFamily="18" charset="0"/>
                        </a:rPr>
                        <a:t>Thao </a:t>
                      </a: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hướng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dẫn</a:t>
                      </a:r>
                      <a:r>
                        <a:rPr lang="en-US" sz="2800" dirty="0">
                          <a:solidFill>
                            <a:schemeClr val="bg1"/>
                          </a:solidFill>
                          <a:latin typeface="Times New Roman" panose="02020603050405020304" pitchFamily="18" charset="0"/>
                          <a:cs typeface="Times New Roman" panose="02020603050405020304" pitchFamily="18" charset="0"/>
                        </a:rPr>
                        <a:t>.</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66279481"/>
                  </a:ext>
                </a:extLst>
              </a:tr>
              <a:tr h="948473">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Giữ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uống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chuột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phím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thẻ</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nhớ</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60581165"/>
                  </a:ext>
                </a:extLst>
              </a:tr>
              <a:tr h="948473">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Gõ</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nhàng</a:t>
                      </a:r>
                      <a:r>
                        <a:rPr lang="en-US" sz="2800" dirty="0">
                          <a:solidFill>
                            <a:schemeClr val="tx1"/>
                          </a:solidFill>
                          <a:latin typeface="Times New Roman" panose="02020603050405020304" pitchFamily="18" charset="0"/>
                          <a:cs typeface="Times New Roman" panose="02020603050405020304" pitchFamily="18" charset="0"/>
                        </a:rPr>
                        <a:t>.</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sắc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nhọn</a:t>
                      </a:r>
                      <a:r>
                        <a:rPr lang="en-US" sz="2800" dirty="0">
                          <a:solidFill>
                            <a:schemeClr val="bg1"/>
                          </a:solidFill>
                          <a:latin typeface="Times New Roman" panose="02020603050405020304" pitchFamily="18" charset="0"/>
                          <a:cs typeface="Times New Roman" panose="02020603050405020304" pitchFamily="18" charset="0"/>
                        </a:rPr>
                        <a:t>.</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30477945"/>
                  </a:ext>
                </a:extLst>
              </a:tr>
              <a:tr h="948473">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lệnh</a:t>
                      </a:r>
                      <a:r>
                        <a:rPr lang="en-US" sz="2800" dirty="0">
                          <a:solidFill>
                            <a:schemeClr val="tx1"/>
                          </a:solidFill>
                          <a:latin typeface="Times New Roman" panose="02020603050405020304" pitchFamily="18" charset="0"/>
                          <a:cs typeface="Times New Roman" panose="02020603050405020304" pitchFamily="18" charset="0"/>
                        </a:rPr>
                        <a:t> Shut down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endParaRPr lang="en-US" sz="2800" dirty="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err="1">
                          <a:solidFill>
                            <a:schemeClr val="bg1"/>
                          </a:solidFill>
                          <a:latin typeface="Times New Roman" panose="02020603050405020304" pitchFamily="18" charset="0"/>
                          <a:cs typeface="Times New Roman" panose="02020603050405020304" pitchFamily="18" charset="0"/>
                        </a:rPr>
                        <a:t>Tắt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ngột</a:t>
                      </a:r>
                      <a:r>
                        <a:rPr lang="en-US" sz="2800" dirty="0">
                          <a:solidFill>
                            <a:schemeClr val="bg1"/>
                          </a:solidFill>
                          <a:latin typeface="Times New Roman" panose="02020603050405020304" pitchFamily="18" charset="0"/>
                          <a:cs typeface="Times New Roman" panose="02020603050405020304" pitchFamily="18" charset="0"/>
                        </a:rPr>
                        <a:t>.</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91732084"/>
                  </a:ext>
                </a:extLst>
              </a:tr>
              <a:tr h="511132">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Rút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endParaRPr lang="en-US" sz="2800" dirty="0">
                        <a:solidFill>
                          <a:schemeClr val="tx1"/>
                        </a:solidFill>
                        <a:latin typeface="Times New Roman" panose="02020603050405020304" pitchFamily="18" charset="0"/>
                        <a:cs typeface="Times New Roman" panose="02020603050405020304" pitchFamily="18" charset="0"/>
                      </a:endParaRP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err="1">
                          <a:solidFill>
                            <a:schemeClr val="bg1"/>
                          </a:solidFill>
                          <a:latin typeface="Times New Roman" panose="02020603050405020304" pitchFamily="18" charset="0"/>
                          <a:cs typeface="Times New Roman" panose="02020603050405020304" pitchFamily="18" charset="0"/>
                        </a:rPr>
                        <a:t>Chạm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34155932"/>
                  </a:ext>
                </a:extLst>
              </a:tr>
              <a:tr h="948473">
                <a:tc>
                  <a:txBody>
                    <a:bodyPr/>
                    <a:lstStyle/>
                    <a:p>
                      <a:pPr algn="l"/>
                      <a:r>
                        <a:rPr lang="en-US" sz="2800" dirty="0" err="1">
                          <a:solidFill>
                            <a:schemeClr val="tx1"/>
                          </a:solidFill>
                          <a:latin typeface="Times New Roman" panose="02020603050405020304" pitchFamily="18" charset="0"/>
                          <a:cs typeface="Times New Roman" panose="02020603050405020304" pitchFamily="18" charset="0"/>
                        </a:rPr>
                        <a:t>Đóng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l"/>
                      <a:r>
                        <a:rPr lang="en-US" sz="2800" dirty="0" err="1">
                          <a:solidFill>
                            <a:schemeClr val="bg1"/>
                          </a:solidFill>
                          <a:latin typeface="Times New Roman" panose="02020603050405020304" pitchFamily="18" charset="0"/>
                          <a:cs typeface="Times New Roman" panose="02020603050405020304" pitchFamily="18" charset="0"/>
                        </a:rPr>
                        <a:t>Nối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in </a:t>
                      </a:r>
                      <a:r>
                        <a:rPr lang="en-US" sz="2800" dirty="0" err="1">
                          <a:solidFill>
                            <a:schemeClr val="bg1"/>
                          </a:solidFill>
                          <a:latin typeface="Times New Roman" panose="02020603050405020304" pitchFamily="18" charset="0"/>
                          <a:cs typeface="Times New Roman" panose="02020603050405020304" pitchFamily="18" charset="0"/>
                        </a:rPr>
                        <a:t>khi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nguồn</a:t>
                      </a:r>
                      <a:r>
                        <a:rPr lang="en-US" sz="2800" dirty="0">
                          <a:solidFill>
                            <a:schemeClr val="bg1"/>
                          </a:solidFill>
                          <a:latin typeface="Times New Roman" panose="02020603050405020304" pitchFamily="18" charset="0"/>
                          <a:cs typeface="Times New Roman" panose="02020603050405020304" pitchFamily="18" charset="0"/>
                        </a:rPr>
                        <a:t>.</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726571175"/>
                  </a:ext>
                </a:extLst>
              </a:tr>
            </a:tbl>
          </a:graphicData>
        </a:graphic>
      </p:graphicFrame>
    </p:spTree>
    <p:extLst>
      <p:ext uri="{BB962C8B-B14F-4D97-AF65-F5344CB8AC3E}">
        <p14:creationId xmlns:p14="http://schemas.microsoft.com/office/powerpoint/2010/main" val="3132259151"/>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625152" y="2057400"/>
            <a:ext cx="10972800" cy="4227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Đọc kĩ hướng dẫn của nhà sản xuất trước khi sử dụng thiết bị. </a:t>
            </a:r>
          </a:p>
          <a:p>
            <a:pPr algn="just" defTabSz="342900"/>
            <a:r>
              <a:rPr lang="en-US"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Kết nối các thiết bị đúng cách. </a:t>
            </a:r>
          </a:p>
          <a:p>
            <a:pPr algn="just" defTabSz="342900"/>
            <a:r>
              <a:rPr lang="en-US"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54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Giữ gìn nơi làm việc với máy tính gọn gàng, ngăn nắp, vệ sinh, khô ráo.</a:t>
            </a: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3505200" y="1806619"/>
            <a:ext cx="8686800" cy="2532173"/>
          </a:xfrm>
          <a:prstGeom prst="wedgeRoundRectCallout">
            <a:avLst>
              <a:gd name="adj1" fmla="val -36518"/>
              <a:gd name="adj2" fmla="val 682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4800" b="1">
                <a:solidFill>
                  <a:srgbClr val="FF0000"/>
                </a:solidFill>
                <a:latin typeface="Times New Roman" panose="02020603050405020304" pitchFamily="18" charset="0"/>
                <a:cs typeface="Times New Roman" panose="02020603050405020304" pitchFamily="18" charset="0"/>
              </a:rPr>
              <a:t>Em hãy trình bày quy tắt an toàn khi sử dụng thiết bị máy tính?</a:t>
            </a:r>
            <a:endParaRPr lang="vi-VN" sz="4800" b="1">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DB8BC5B-482C-FFB8-F1DF-F8788BA09430}"/>
              </a:ext>
            </a:extLst>
          </p:cNvPr>
          <p:cNvSpPr txBox="1">
            <a:spLocks noChangeArrowheads="1"/>
          </p:cNvSpPr>
          <p:nvPr/>
        </p:nvSpPr>
        <p:spPr bwMode="auto">
          <a:xfrm>
            <a:off x="594048" y="1397995"/>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An toàn thiết bị:</a:t>
            </a:r>
          </a:p>
        </p:txBody>
      </p:sp>
    </p:spTree>
    <p:extLst>
      <p:ext uri="{BB962C8B-B14F-4D97-AF65-F5344CB8AC3E}">
        <p14:creationId xmlns:p14="http://schemas.microsoft.com/office/powerpoint/2010/main" val="160866617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630" b="89674" l="9854" r="89781"/>
                    </a14:imgEffect>
                  </a14:imgLayer>
                </a14:imgProps>
              </a:ext>
            </a:extLst>
          </a:blip>
          <a:stretch>
            <a:fillRect/>
          </a:stretch>
        </p:blipFill>
        <p:spPr>
          <a:xfrm>
            <a:off x="5257800" y="3048000"/>
            <a:ext cx="5257800" cy="3886200"/>
          </a:xfrm>
          <a:prstGeom prst="rect">
            <a:avLst/>
          </a:prstGeom>
        </p:spPr>
      </p:pic>
    </p:spTree>
    <p:extLst>
      <p:ext uri="{BB962C8B-B14F-4D97-AF65-F5344CB8AC3E}">
        <p14:creationId xmlns:p14="http://schemas.microsoft.com/office/powerpoint/2010/main" val="154977627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Thao tác nào sau đây tắt máy tính một cách an toàn? </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Sử dụng nút lệnh Restart của Windows.</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Sử dụng nút lệnh Shut down của Windows.</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Nhấn giữ công tắc nguồn vài giây.</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Rút dây nguồn khỏi ổ cắm. </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pic>
        <p:nvPicPr>
          <p:cNvPr id="10" name="Picture 4" descr="Káº¿t quáº£ hÃ¬nh áº£nh cho right icon">
            <a:extLst>
              <a:ext uri="{FF2B5EF4-FFF2-40B4-BE49-F238E27FC236}">
                <a16:creationId xmlns:a16="http://schemas.microsoft.com/office/drawing/2014/main" id="{C0E9359A-70F0-C875-EACB-AD1CD8B864A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800" y="350122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355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Một bộ tai nghe có gắn micro sử dụng cho máy tính là loại thiết bị gì? </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vào.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vừa vào vừa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phải thiết bị vào – ra.</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426395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61938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Máy quét ảnh trong Hình là loại thiết bị nào?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vào.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vừa vào vừa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lưu trữ.</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2"/>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854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4">
            <a:extLst>
              <a:ext uri="{FF2B5EF4-FFF2-40B4-BE49-F238E27FC236}">
                <a16:creationId xmlns:a16="http://schemas.microsoft.com/office/drawing/2014/main" id="{5A4381FF-DF2F-5F7F-F375-B87BA96733D9}"/>
              </a:ext>
            </a:extLst>
          </p:cNvPr>
          <p:cNvSpPr/>
          <p:nvPr/>
        </p:nvSpPr>
        <p:spPr>
          <a:xfrm>
            <a:off x="1883228" y="3015451"/>
            <a:ext cx="5194301" cy="36558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Máy quét là thiết bị đưa dữ liệu dạng ảnh vào máy tính. Một số máy quét được cài phần mềm nhận dạng kí tự quang học nên có chức năng xử lí dữ liệu ảnh và chuyển chúng thành văn bản.</a:t>
            </a:r>
          </a:p>
        </p:txBody>
      </p:sp>
      <p:pic>
        <p:nvPicPr>
          <p:cNvPr id="12" name="Picture 11" descr="A picture containing clipart&#10;&#10;Description automatically generated">
            <a:extLst>
              <a:ext uri="{FF2B5EF4-FFF2-40B4-BE49-F238E27FC236}">
                <a16:creationId xmlns:a16="http://schemas.microsoft.com/office/drawing/2014/main" id="{15042A0B-89E9-C488-A014-4996A4B79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13" name="Picture 12" descr="Trắc nghiệm Tin học 7 kết nối bài 1 Thiết bị vào ra">
            <a:extLst>
              <a:ext uri="{FF2B5EF4-FFF2-40B4-BE49-F238E27FC236}">
                <a16:creationId xmlns:a16="http://schemas.microsoft.com/office/drawing/2014/main" id="{97FBA185-DA17-AAB7-441E-0A9E7C419C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1" y="2102312"/>
            <a:ext cx="4508500" cy="2698287"/>
          </a:xfrm>
          <a:prstGeom prst="rect">
            <a:avLst/>
          </a:prstGeom>
          <a:noFill/>
          <a:ln>
            <a:noFill/>
          </a:ln>
        </p:spPr>
      </p:pic>
    </p:spTree>
    <p:extLst>
      <p:ext uri="{BB962C8B-B14F-4D97-AF65-F5344CB8AC3E}">
        <p14:creationId xmlns:p14="http://schemas.microsoft.com/office/powerpoint/2010/main" val="45777780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Tai nghe trong Hình 1.2 là loại thiết bị nào?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vào.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vừa vào vừa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lưu trữ.</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278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BA5AB02-777F-0F97-0C70-0C7B891CEC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199" y="2202204"/>
            <a:ext cx="4432301" cy="3246973"/>
          </a:xfrm>
          <a:prstGeom prst="rect">
            <a:avLst/>
          </a:prstGeom>
          <a:noFill/>
          <a:ln>
            <a:noFill/>
          </a:ln>
        </p:spPr>
      </p:pic>
    </p:spTree>
    <p:extLst>
      <p:ext uri="{BB962C8B-B14F-4D97-AF65-F5344CB8AC3E}">
        <p14:creationId xmlns:p14="http://schemas.microsoft.com/office/powerpoint/2010/main" val="259176644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Đĩa cứng trong Hình</a:t>
            </a:r>
            <a:r>
              <a:rPr lang="en-US" sz="3200" b="1">
                <a:solidFill>
                  <a:schemeClr val="accent2"/>
                </a:solidFill>
                <a:latin typeface="Times New Roman" panose="02020603050405020304" pitchFamily="18" charset="0"/>
                <a:cs typeface="Times New Roman" panose="02020603050405020304" pitchFamily="18" charset="0"/>
              </a:rPr>
              <a:t> </a:t>
            </a:r>
            <a:r>
              <a:rPr lang="vi-VN" sz="3200" b="1">
                <a:solidFill>
                  <a:schemeClr val="accent2"/>
                </a:solidFill>
                <a:latin typeface="Times New Roman" panose="02020603050405020304" pitchFamily="18" charset="0"/>
                <a:cs typeface="Times New Roman" panose="02020603050405020304" pitchFamily="18" charset="0"/>
              </a:rPr>
              <a:t>là loại thiết bị nào?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vào.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vừa vào vừa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lưu trữ.</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36595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rắc nghiệm Tin học 7 kết nối bài 1 Thiết bị vào ra">
            <a:extLst>
              <a:ext uri="{FF2B5EF4-FFF2-40B4-BE49-F238E27FC236}">
                <a16:creationId xmlns:a16="http://schemas.microsoft.com/office/drawing/2014/main" id="{F55A52D3-4747-F1DD-6F0D-2C574D7D51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2058264"/>
            <a:ext cx="4432300" cy="3126718"/>
          </a:xfrm>
          <a:prstGeom prst="rect">
            <a:avLst/>
          </a:prstGeom>
          <a:noFill/>
          <a:ln>
            <a:noFill/>
          </a:ln>
        </p:spPr>
      </p:pic>
      <p:sp>
        <p:nvSpPr>
          <p:cNvPr id="13" name="Rounded Rectangle 4">
            <a:extLst>
              <a:ext uri="{FF2B5EF4-FFF2-40B4-BE49-F238E27FC236}">
                <a16:creationId xmlns:a16="http://schemas.microsoft.com/office/drawing/2014/main" id="{D2CD5444-F23B-FACB-B4B9-6DAA83D31AB9}"/>
              </a:ext>
            </a:extLst>
          </p:cNvPr>
          <p:cNvSpPr/>
          <p:nvPr/>
        </p:nvSpPr>
        <p:spPr>
          <a:xfrm>
            <a:off x="1883228" y="2016184"/>
            <a:ext cx="5660572" cy="36558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noAutofit/>
          </a:bodyPr>
          <a:lstStyle/>
          <a:p>
            <a:pPr algn="just" defTabSz="342900"/>
            <a:r>
              <a:rPr lang="vi-VN" sz="3000">
                <a:solidFill>
                  <a:schemeClr val="tx1"/>
                </a:solidFill>
                <a:latin typeface="Times New Roman" panose="02020603050405020304" pitchFamily="18" charset="0"/>
                <a:cs typeface="Times New Roman" panose="02020603050405020304" pitchFamily="18" charset="0"/>
              </a:rPr>
              <a:t>Đĩa cứng là thiết bị lưu trữ. Mặc dù có trao đổi dữ liệu (vào, ra) với máy tính nhưng quá trình trao đổi này không mã hoá và giải mã dữ liệu giữa người và máy nên không được gọi là thiết bị vào hay thiết bị ra.</a:t>
            </a:r>
          </a:p>
        </p:txBody>
      </p:sp>
    </p:spTree>
    <p:extLst>
      <p:ext uri="{BB962C8B-B14F-4D97-AF65-F5344CB8AC3E}">
        <p14:creationId xmlns:p14="http://schemas.microsoft.com/office/powerpoint/2010/main" val="2960637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ết bị ngoại vi là gì ? Tổng hợp các thiết bị ngoại vi cần phải c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7379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Bộ điều khiển game trong Hình</a:t>
            </a:r>
            <a:r>
              <a:rPr lang="en-US" sz="3200" b="1">
                <a:solidFill>
                  <a:schemeClr val="accent2"/>
                </a:solidFill>
                <a:latin typeface="Times New Roman" panose="02020603050405020304" pitchFamily="18" charset="0"/>
                <a:cs typeface="Times New Roman" panose="02020603050405020304" pitchFamily="18" charset="0"/>
              </a:rPr>
              <a:t> </a:t>
            </a:r>
            <a:r>
              <a:rPr lang="vi-VN" sz="3200" b="1">
                <a:solidFill>
                  <a:schemeClr val="accent2"/>
                </a:solidFill>
                <a:latin typeface="Times New Roman" panose="02020603050405020304" pitchFamily="18" charset="0"/>
                <a:cs typeface="Times New Roman" panose="02020603050405020304" pitchFamily="18" charset="0"/>
              </a:rPr>
              <a:t>là loại thiết bị nào?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vào.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Thiết bị ra.</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vừa vào vừa ra.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Thiết bị lưu trữ.</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8953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rắc nghiệm Tin học 7 kết nối bài 1 Thiết bị vào ra">
            <a:extLst>
              <a:ext uri="{FF2B5EF4-FFF2-40B4-BE49-F238E27FC236}">
                <a16:creationId xmlns:a16="http://schemas.microsoft.com/office/drawing/2014/main" id="{5F6D7AFD-5BC7-FE76-42F6-1898AEB30F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8894" y="2109078"/>
            <a:ext cx="5557933" cy="3224921"/>
          </a:xfrm>
          <a:prstGeom prst="rect">
            <a:avLst/>
          </a:prstGeom>
          <a:noFill/>
          <a:ln>
            <a:noFill/>
          </a:ln>
        </p:spPr>
      </p:pic>
    </p:spTree>
    <p:extLst>
      <p:ext uri="{BB962C8B-B14F-4D97-AF65-F5344CB8AC3E}">
        <p14:creationId xmlns:p14="http://schemas.microsoft.com/office/powerpoint/2010/main" val="256360643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Thiết bị nào sau đây không phải là thiết bị ra?</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Máy vẽ.</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Máy in.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Màn hình.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quét.</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4491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557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Thuật ngữ nào sau đây dùng để chỉ các thiết bị vào – ra của hệ thống máy tính?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Màn hình</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Phần mềm.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Phần cứng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Tài nguyên dùng chung</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7349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17633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Thiết bị phổ biến nhất được sử dụng để nhập dữ liệu số và văn bản vào máy tính là gì?</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Máy vẽ đồ thị</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20633"/>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Bàn phím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in.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quét.</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7422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1122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Phương án nào sau đây chỉ gồm các thiết bị vào?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Micro, máy in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Máy quét, màn hình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ảnh kĩ thuật số, loa.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Bàn phím</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chuột</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1" y="545539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56649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488989"/>
            <a:ext cx="9753600"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Khi đang gọi điện thoại video cho bạn, em không nghe thấy tiếng, nhưng vẫn thấy hình bạn đang nói. Em chọn phương án nào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Bật micro của mình và nhắc bạn bật micro</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Bật loa của mình và nhắc bạn bật micro</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Bật micro của mình và nhắc bạn bật loa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Bật loa của mình và nhắc bạn bật loa</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1696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4908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761404"/>
            <a:ext cx="9753600"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Phương án nào sau đây là thiết bị vào, được dùng thay thế ngón tay, để chọn đối tượng trên màn hình?</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31898"/>
            <a:ext cx="9753600"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Bàn phím.</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Bút cảm ứng.</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19900"/>
            <a:ext cx="9753599"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Nút cuộn chuột.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Màn hình</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1696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073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Đâu là chức năng của loa?</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070342"/>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mệnh lệnh vào máy tính để điều khiển đối tượng trong một số trò chơi trên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Nhận biết vị trí và sự di chuyển của ngón tay người trên bề mặt và thể hiện trên màn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316302"/>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Dùng để hiển thị nội dung màn hình máy tính lên màn chiếu.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524643"/>
            <a:ext cx="78740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Chuyển dữ liệu âm thanh từ máy tính ra bên ngoài</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4491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35367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1028" y="2393569"/>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b - d - 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 - b - c - 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 - c - b - a</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 - d - a - b</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321696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203200" y="-47387"/>
            <a:ext cx="11849878" cy="248578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a:t>
            </a:r>
          </a:p>
          <a:p>
            <a:pPr algn="just" defTabSz="342900"/>
            <a:r>
              <a:rPr lang="vi-VN" sz="2800">
                <a:solidFill>
                  <a:schemeClr val="accent2"/>
                </a:solidFill>
                <a:latin typeface="Times New Roman" panose="02020603050405020304" pitchFamily="18" charset="0"/>
                <a:cs typeface="Times New Roman" panose="02020603050405020304" pitchFamily="18" charset="0"/>
              </a:rPr>
              <a:t>a) Chọn nút lệnh Shut down để tắt máy tính.</a:t>
            </a:r>
            <a:r>
              <a:rPr lang="en-US" sz="2800">
                <a:solidFill>
                  <a:schemeClr val="accent2"/>
                </a:solidFill>
                <a:latin typeface="Times New Roman" panose="02020603050405020304" pitchFamily="18" charset="0"/>
                <a:cs typeface="Times New Roman" panose="02020603050405020304" pitchFamily="18" charset="0"/>
              </a:rPr>
              <a:t>  </a:t>
            </a:r>
            <a:r>
              <a:rPr lang="vi-VN" sz="2800">
                <a:solidFill>
                  <a:schemeClr val="accent2"/>
                </a:solidFill>
                <a:latin typeface="Times New Roman" panose="02020603050405020304" pitchFamily="18" charset="0"/>
                <a:cs typeface="Times New Roman" panose="02020603050405020304" pitchFamily="18" charset="0"/>
              </a:rPr>
              <a:t>b) Đóng tệp đang mở trên thẻ nhớ.</a:t>
            </a:r>
          </a:p>
          <a:p>
            <a:pPr algn="just" defTabSz="342900"/>
            <a:r>
              <a:rPr lang="vi-VN" sz="2800">
                <a:solidFill>
                  <a:schemeClr val="accent2"/>
                </a:solidFill>
                <a:latin typeface="Times New Roman" panose="02020603050405020304" pitchFamily="18" charset="0"/>
                <a:cs typeface="Times New Roman" panose="02020603050405020304" pitchFamily="18" charset="0"/>
              </a:rPr>
              <a:t>c) Chọn "Safe To Remove Hardware" để ngắt kết nối với thẻ nhớ.</a:t>
            </a:r>
          </a:p>
          <a:p>
            <a:pPr algn="just" defTabSz="342900"/>
            <a:r>
              <a:rPr lang="vi-VN" sz="2800">
                <a:solidFill>
                  <a:schemeClr val="accent2"/>
                </a:solidFill>
                <a:latin typeface="Times New Roman" panose="02020603050405020304" pitchFamily="18" charset="0"/>
                <a:cs typeface="Times New Roman" panose="02020603050405020304" pitchFamily="18" charset="0"/>
              </a:rPr>
              <a:t>d) Lưu lại nội dung của tệp.</a:t>
            </a:r>
          </a:p>
        </p:txBody>
      </p:sp>
    </p:spTree>
    <p:extLst>
      <p:ext uri="{BB962C8B-B14F-4D97-AF65-F5344CB8AC3E}">
        <p14:creationId xmlns:p14="http://schemas.microsoft.com/office/powerpoint/2010/main" val="384011196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Thiết bị nào dưới đây có thể làm thiết bị đầu ra?</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Màn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Micro.</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Bàn phím</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Webcam</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854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18362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0" y="990600"/>
            <a:ext cx="12192000" cy="5867400"/>
          </a:xfrm>
          <a:prstGeom prst="rect">
            <a:avLst/>
          </a:prstGeom>
          <a:ln>
            <a:solidFill>
              <a:schemeClr val="accent2"/>
            </a:solidFill>
          </a:ln>
        </p:spPr>
      </p:pic>
      <p:sp>
        <p:nvSpPr>
          <p:cNvPr id="5" name="Oval 4">
            <a:extLst>
              <a:ext uri="{FF2B5EF4-FFF2-40B4-BE49-F238E27FC236}">
                <a16:creationId xmlns:a16="http://schemas.microsoft.com/office/drawing/2014/main" id="{AEF24363-0911-ADB4-157A-7E5397374B28}"/>
              </a:ext>
            </a:extLst>
          </p:cNvPr>
          <p:cNvSpPr/>
          <p:nvPr/>
        </p:nvSpPr>
        <p:spPr>
          <a:xfrm>
            <a:off x="76200" y="2895600"/>
            <a:ext cx="26670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Oval 5">
            <a:extLst>
              <a:ext uri="{FF2B5EF4-FFF2-40B4-BE49-F238E27FC236}">
                <a16:creationId xmlns:a16="http://schemas.microsoft.com/office/drawing/2014/main" id="{1626A102-0B54-C048-8FA4-F0FCA383D923}"/>
              </a:ext>
            </a:extLst>
          </p:cNvPr>
          <p:cNvSpPr/>
          <p:nvPr/>
        </p:nvSpPr>
        <p:spPr>
          <a:xfrm>
            <a:off x="9296400" y="2743200"/>
            <a:ext cx="2743199"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Đâu là chức năng của máy chiếu?</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070342"/>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mệnh lệnh vào máy tính để điều khiển đối tượng trong một số trò chơi trên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Nhận biết vị trí và sự di chuyển của ngón tay người trên bề mặt và thể hiện trên màn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316302"/>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Dùng để hiển thị nội dung màn hình máy tính lên màn chiếu.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524643"/>
            <a:ext cx="78740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Chuyển dữ liệu âm thanh từ máy tính ra bên ngoài.</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291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126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1033819"/>
            <a:ext cx="9753600"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342900"/>
            <a:r>
              <a:rPr lang="vi-VN" sz="3200" b="1">
                <a:solidFill>
                  <a:schemeClr val="accent2"/>
                </a:solidFill>
                <a:latin typeface="Times New Roman" panose="02020603050405020304" pitchFamily="18" charset="0"/>
                <a:cs typeface="Times New Roman" panose="02020603050405020304" pitchFamily="18" charset="0"/>
              </a:rPr>
              <a:t>Thiết bị nào dưới đây không thể làm thiết bị đầu vào?</a:t>
            </a: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quét.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Màn hình cảm ứng.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Máy in đa năng.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Loa.</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1" y="54382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749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1" y="543829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1883226" y="518887"/>
            <a:ext cx="9927773"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Một máy tính để bàn có các cổng nối như hình vẽ Em hãy lắp thiết bị a) bàn phím vào đúng cổng của nó bằng cách ghép chữ cái với số tương ứng:</a:t>
            </a:r>
          </a:p>
        </p:txBody>
      </p:sp>
      <p:pic>
        <p:nvPicPr>
          <p:cNvPr id="10" name="Picture 9" descr="Trắc nghiệm Tin học 7 kết nối bài 1 Thiết bị vào ra">
            <a:extLst>
              <a:ext uri="{FF2B5EF4-FFF2-40B4-BE49-F238E27FC236}">
                <a16:creationId xmlns:a16="http://schemas.microsoft.com/office/drawing/2014/main" id="{BC7F8E2A-24D1-66FE-E39E-6011559744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31417"/>
            <a:ext cx="7721600" cy="3682568"/>
          </a:xfrm>
          <a:prstGeom prst="rect">
            <a:avLst/>
          </a:prstGeom>
          <a:noFill/>
          <a:ln>
            <a:noFill/>
          </a:ln>
        </p:spPr>
      </p:pic>
    </p:spTree>
    <p:extLst>
      <p:ext uri="{BB962C8B-B14F-4D97-AF65-F5344CB8AC3E}">
        <p14:creationId xmlns:p14="http://schemas.microsoft.com/office/powerpoint/2010/main" val="38817169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070342"/>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mệnh lệnh vào máy tính để điều khiển đối tượng trong một số trò chơi trên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259077"/>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Nhận biết vị trí và sự di chuyển của ngón tay người trên bề mặt và thể hiện trên màn hình.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316302"/>
            <a:ext cx="9753599"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Dùng để hiển thị nội dung màn hình máy tính lên màn chiếu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524643"/>
            <a:ext cx="78740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Chuyển dữ liệu âm thanh từ máy tính ra bên ngoài</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590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2057400" y="961561"/>
            <a:ext cx="957942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chức năng của tấm cảm ứng?</a:t>
            </a:r>
          </a:p>
        </p:txBody>
      </p:sp>
    </p:spTree>
    <p:extLst>
      <p:ext uri="{BB962C8B-B14F-4D97-AF65-F5344CB8AC3E}">
        <p14:creationId xmlns:p14="http://schemas.microsoft.com/office/powerpoint/2010/main" val="1172913152"/>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xử lý thông tin.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thông tin ra ngoài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tiếp nhận thông tin vào.</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Thực hiện truyền thông tin giữa các bộ phận.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314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2057400" y="961561"/>
            <a:ext cx="957942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Vai trò của thiết bị vào là:</a:t>
            </a:r>
          </a:p>
        </p:txBody>
      </p:sp>
    </p:spTree>
    <p:extLst>
      <p:ext uri="{BB962C8B-B14F-4D97-AF65-F5344CB8AC3E}">
        <p14:creationId xmlns:p14="http://schemas.microsoft.com/office/powerpoint/2010/main" val="222452154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6</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8" y="44314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1883226" y="518887"/>
            <a:ext cx="9927773"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Một máy tính để bàn có các cổng nối như hình vẽ Em hãy lắp thiết bị b) Dây mạng vào đúng cổng của nó bằng cách ghép chữ cái với số tương ứng:</a:t>
            </a:r>
          </a:p>
        </p:txBody>
      </p:sp>
      <p:pic>
        <p:nvPicPr>
          <p:cNvPr id="10" name="Picture 9" descr="Trắc nghiệm Tin học 7 kết nối bài 1 Thiết bị vào ra">
            <a:extLst>
              <a:ext uri="{FF2B5EF4-FFF2-40B4-BE49-F238E27FC236}">
                <a16:creationId xmlns:a16="http://schemas.microsoft.com/office/drawing/2014/main" id="{BC7F8E2A-24D1-66FE-E39E-6011559744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31417"/>
            <a:ext cx="7721600" cy="3682568"/>
          </a:xfrm>
          <a:prstGeom prst="rect">
            <a:avLst/>
          </a:prstGeom>
          <a:noFill/>
          <a:ln>
            <a:noFill/>
          </a:ln>
        </p:spPr>
      </p:pic>
    </p:spTree>
    <p:extLst>
      <p:ext uri="{BB962C8B-B14F-4D97-AF65-F5344CB8AC3E}">
        <p14:creationId xmlns:p14="http://schemas.microsoft.com/office/powerpoint/2010/main" val="45184943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Để xử lý thông tin.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Đưa thông tin ra ngoài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Để tiếp nhận thông tin vào.</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Thực hiện truyền thông tin giữa các bộ phận.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7422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2057400" y="961561"/>
            <a:ext cx="957942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Vai trò của thiết bị ra là:</a:t>
            </a:r>
          </a:p>
        </p:txBody>
      </p:sp>
    </p:spTree>
    <p:extLst>
      <p:ext uri="{BB962C8B-B14F-4D97-AF65-F5344CB8AC3E}">
        <p14:creationId xmlns:p14="http://schemas.microsoft.com/office/powerpoint/2010/main" val="34965544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Giữ trật tự, không gây ồn ào khi sử dụng phòng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Giữ gìn phòng máy luôn sạch sẽ, gọn gàng và ngăn nắp.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Ăn uống trong phòng máy tính.</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Phải tắt máy trước khi rời khỏi phòng.</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0128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2057400" y="961561"/>
            <a:ext cx="9579425"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Quy tắc nào không đảm bảo sử dụng máy tính an toàn</a:t>
            </a:r>
          </a:p>
        </p:txBody>
      </p:sp>
    </p:spTree>
    <p:extLst>
      <p:ext uri="{BB962C8B-B14F-4D97-AF65-F5344CB8AC3E}">
        <p14:creationId xmlns:p14="http://schemas.microsoft.com/office/powerpoint/2010/main" val="33693108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883229" y="2342757"/>
            <a:ext cx="97536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531492"/>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588717"/>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5</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8"/>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7</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pic>
        <p:nvPicPr>
          <p:cNvPr id="7" name="Picture 10" descr="flowers0c">
            <a:extLst>
              <a:ext uri="{FF2B5EF4-FFF2-40B4-BE49-F238E27FC236}">
                <a16:creationId xmlns:a16="http://schemas.microsoft.com/office/drawing/2014/main" id="{DC34F00B-AAAF-FEA1-0649-07B4AC5D2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42" y="32449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756A6B4-91D6-47E7-89A5-5EAE5AC5DB8D}"/>
              </a:ext>
            </a:extLst>
          </p:cNvPr>
          <p:cNvSpPr/>
          <p:nvPr/>
        </p:nvSpPr>
        <p:spPr>
          <a:xfrm>
            <a:off x="1883226" y="518887"/>
            <a:ext cx="9927773"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a:solidFill>
                  <a:schemeClr val="accent2"/>
                </a:solidFill>
                <a:latin typeface="Times New Roman" panose="02020603050405020304" pitchFamily="18" charset="0"/>
                <a:cs typeface="Times New Roman" panose="02020603050405020304" pitchFamily="18" charset="0"/>
              </a:rPr>
              <a:t>Một máy tính để bàn có các cổng nối như hình vẽ Em hãy lắp thiết bị e) Tai nghe vào đúng cổng của nó bằng cách ghép chữ cái với số tương ứng:</a:t>
            </a:r>
          </a:p>
        </p:txBody>
      </p:sp>
      <p:pic>
        <p:nvPicPr>
          <p:cNvPr id="10" name="Picture 9" descr="Trắc nghiệm Tin học 7 kết nối bài 1 Thiết bị vào ra">
            <a:extLst>
              <a:ext uri="{FF2B5EF4-FFF2-40B4-BE49-F238E27FC236}">
                <a16:creationId xmlns:a16="http://schemas.microsoft.com/office/drawing/2014/main" id="{BC7F8E2A-24D1-66FE-E39E-6011559744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531417"/>
            <a:ext cx="7721600" cy="3682568"/>
          </a:xfrm>
          <a:prstGeom prst="rect">
            <a:avLst/>
          </a:prstGeom>
          <a:noFill/>
          <a:ln>
            <a:noFill/>
          </a:ln>
        </p:spPr>
      </p:pic>
    </p:spTree>
    <p:extLst>
      <p:ext uri="{BB962C8B-B14F-4D97-AF65-F5344CB8AC3E}">
        <p14:creationId xmlns:p14="http://schemas.microsoft.com/office/powerpoint/2010/main" val="204745058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8F0F7DD-2A97-1DCA-284F-AC3A707091A8}"/>
              </a:ext>
            </a:extLst>
          </p:cNvPr>
          <p:cNvGraphicFramePr>
            <a:graphicFrameLocks noGrp="1"/>
          </p:cNvGraphicFramePr>
          <p:nvPr>
            <p:extLst>
              <p:ext uri="{D42A27DB-BD31-4B8C-83A1-F6EECF244321}">
                <p14:modId xmlns:p14="http://schemas.microsoft.com/office/powerpoint/2010/main" val="846855130"/>
              </p:ext>
            </p:extLst>
          </p:nvPr>
        </p:nvGraphicFramePr>
        <p:xfrm>
          <a:off x="659990" y="1676400"/>
          <a:ext cx="10872019" cy="4821120"/>
        </p:xfrm>
        <a:graphic>
          <a:graphicData uri="http://schemas.openxmlformats.org/drawingml/2006/table">
            <a:tbl>
              <a:tblPr firstRow="1" bandRow="1">
                <a:tableStyleId>{F5AB1C69-6EDB-4FF4-983F-18BD219EF322}</a:tableStyleId>
              </a:tblPr>
              <a:tblGrid>
                <a:gridCol w="7916832">
                  <a:extLst>
                    <a:ext uri="{9D8B030D-6E8A-4147-A177-3AD203B41FA5}">
                      <a16:colId xmlns:a16="http://schemas.microsoft.com/office/drawing/2014/main" val="2410778339"/>
                    </a:ext>
                  </a:extLst>
                </a:gridCol>
                <a:gridCol w="2955187">
                  <a:extLst>
                    <a:ext uri="{9D8B030D-6E8A-4147-A177-3AD203B41FA5}">
                      <a16:colId xmlns:a16="http://schemas.microsoft.com/office/drawing/2014/main" val="433725219"/>
                    </a:ext>
                  </a:extLst>
                </a:gridCol>
              </a:tblGrid>
              <a:tr h="370840">
                <a:tc gridSpan="2">
                  <a:txBody>
                    <a:bodyPr/>
                    <a:lstStyle/>
                    <a:p>
                      <a:pPr algn="just"/>
                      <a:r>
                        <a:rPr lang="en-US" sz="3200" b="0">
                          <a:solidFill>
                            <a:schemeClr val="tx1"/>
                          </a:solidFill>
                          <a:latin typeface="Times New Roman" panose="020206030504050203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p>
                  </a:txBody>
                  <a:tcPr marL="36000" marR="3600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606543"/>
                  </a:ext>
                </a:extLst>
              </a:tr>
              <a:tr h="370840">
                <a:tc>
                  <a:txBody>
                    <a:bodyPr/>
                    <a:lstStyle/>
                    <a:p>
                      <a:pPr algn="ctr"/>
                      <a:r>
                        <a:rPr lang="en-US" sz="3200">
                          <a:solidFill>
                            <a:schemeClr val="tx1"/>
                          </a:solidFill>
                          <a:latin typeface="Times New Roman" panose="02020603050405020304" pitchFamily="18" charset="0"/>
                          <a:cs typeface="Times New Roman" panose="02020603050405020304" pitchFamily="18" charset="0"/>
                        </a:rPr>
                        <a:t>Thao tác:</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chemeClr val="tx1"/>
                          </a:solidFill>
                          <a:latin typeface="Times New Roman" panose="02020603050405020304" pitchFamily="18" charset="0"/>
                          <a:cs typeface="Times New Roman" panose="02020603050405020304" pitchFamily="18" charset="0"/>
                        </a:rPr>
                        <a:t>Thứ tự đúng</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0123"/>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a) Chọn nút lệnh Shut down để tắt máy tính. </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1+ D</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279481"/>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b) Đóng tệp đang mở trên thẻ nhớ.</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2+ B</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81165"/>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c) Chọn “Safe To Remove Hardware” để ngắt kết nối với thẻ nhớ.</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3+ C</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477945"/>
                  </a:ext>
                </a:extLst>
              </a:tr>
              <a:tr h="370840">
                <a:tc>
                  <a:txBody>
                    <a:bodyPr/>
                    <a:lstStyle/>
                    <a:p>
                      <a:r>
                        <a:rPr lang="vi-VN" sz="3200">
                          <a:solidFill>
                            <a:schemeClr val="tx1"/>
                          </a:solidFill>
                          <a:latin typeface="Times New Roman" panose="02020603050405020304" pitchFamily="18" charset="0"/>
                          <a:cs typeface="Times New Roman" panose="02020603050405020304" pitchFamily="18" charset="0"/>
                        </a:rPr>
                        <a:t>d) Lưu lại nội dung của tệp.</a:t>
                      </a:r>
                    </a:p>
                  </a:txBody>
                  <a:tcPr marL="36000" marR="36000" marT="36000" marB="36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4+ A</a:t>
                      </a:r>
                    </a:p>
                  </a:txBody>
                  <a:tcPr marL="36000" marR="36000" marT="36000" marB="36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732084"/>
                  </a:ext>
                </a:extLst>
              </a:tr>
            </a:tbl>
          </a:graphicData>
        </a:graphic>
      </p:graphicFrame>
      <p:sp>
        <p:nvSpPr>
          <p:cNvPr id="5" name="Rectangle: Rounded Corners 4">
            <a:extLst>
              <a:ext uri="{FF2B5EF4-FFF2-40B4-BE49-F238E27FC236}">
                <a16:creationId xmlns:a16="http://schemas.microsoft.com/office/drawing/2014/main" id="{1E4F6484-4525-0458-AF6F-77C1C842669A}"/>
              </a:ext>
            </a:extLst>
          </p:cNvPr>
          <p:cNvSpPr/>
          <p:nvPr/>
        </p:nvSpPr>
        <p:spPr>
          <a:xfrm>
            <a:off x="9144000" y="3915640"/>
            <a:ext cx="533400" cy="3426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6" name="Rectangle: Rounded Corners 5">
            <a:extLst>
              <a:ext uri="{FF2B5EF4-FFF2-40B4-BE49-F238E27FC236}">
                <a16:creationId xmlns:a16="http://schemas.microsoft.com/office/drawing/2014/main" id="{359BAEFD-C4FE-B68B-7877-1DEC4C87364B}"/>
              </a:ext>
            </a:extLst>
          </p:cNvPr>
          <p:cNvSpPr/>
          <p:nvPr/>
        </p:nvSpPr>
        <p:spPr>
          <a:xfrm>
            <a:off x="9153832" y="4457960"/>
            <a:ext cx="533400" cy="3426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7" name="Rectangle: Rounded Corners 6">
            <a:extLst>
              <a:ext uri="{FF2B5EF4-FFF2-40B4-BE49-F238E27FC236}">
                <a16:creationId xmlns:a16="http://schemas.microsoft.com/office/drawing/2014/main" id="{A44CD04C-B9C0-7583-739E-1DC733A61B01}"/>
              </a:ext>
            </a:extLst>
          </p:cNvPr>
          <p:cNvSpPr/>
          <p:nvPr/>
        </p:nvSpPr>
        <p:spPr>
          <a:xfrm>
            <a:off x="9144000" y="5045520"/>
            <a:ext cx="533400" cy="3426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
        <p:nvSpPr>
          <p:cNvPr id="8" name="Rectangle: Rounded Corners 7">
            <a:extLst>
              <a:ext uri="{FF2B5EF4-FFF2-40B4-BE49-F238E27FC236}">
                <a16:creationId xmlns:a16="http://schemas.microsoft.com/office/drawing/2014/main" id="{052B8347-9640-6334-F980-89544B8ADA46}"/>
              </a:ext>
            </a:extLst>
          </p:cNvPr>
          <p:cNvSpPr/>
          <p:nvPr/>
        </p:nvSpPr>
        <p:spPr>
          <a:xfrm>
            <a:off x="8991600" y="6004079"/>
            <a:ext cx="533400" cy="4918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a:p>
        </p:txBody>
      </p:sp>
    </p:spTree>
    <p:extLst>
      <p:ext uri="{BB962C8B-B14F-4D97-AF65-F5344CB8AC3E}">
        <p14:creationId xmlns:p14="http://schemas.microsoft.com/office/powerpoint/2010/main" val="420193206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438400"/>
            <a:ext cx="5410200" cy="779026"/>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C00000"/>
                </a:solidFill>
                <a:latin typeface="Times New Roman" panose="02020603050405020304" pitchFamily="18" charset="0"/>
                <a:cs typeface="Times New Roman" panose="02020603050405020304" pitchFamily="18" charset="0"/>
              </a:rPr>
              <a:t>1. </a:t>
            </a:r>
            <a:r>
              <a:rPr lang="en-US" sz="3600" b="1" dirty="0" err="1">
                <a:solidFill>
                  <a:srgbClr val="C00000"/>
                </a:solidFill>
                <a:latin typeface="Times New Roman" panose="02020603050405020304" pitchFamily="18" charset="0"/>
                <a:cs typeface="Times New Roman" panose="02020603050405020304" pitchFamily="18" charset="0"/>
              </a:rPr>
              <a:t>Thiết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bị</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vào</a:t>
            </a:r>
            <a:r>
              <a:rPr lang="en-US" sz="3600" b="1" dirty="0">
                <a:solidFill>
                  <a:srgbClr val="C00000"/>
                </a:solidFill>
                <a:latin typeface="Times New Roman" panose="02020603050405020304" pitchFamily="18" charset="0"/>
                <a:cs typeface="Times New Roman" panose="02020603050405020304" pitchFamily="18" charset="0"/>
              </a:rPr>
              <a:t> – </a:t>
            </a:r>
            <a:r>
              <a:rPr lang="en-US" sz="3600" b="1" dirty="0" err="1">
                <a:solidFill>
                  <a:srgbClr val="C00000"/>
                </a:solidFill>
                <a:latin typeface="Times New Roman" panose="02020603050405020304" pitchFamily="18" charset="0"/>
                <a:cs typeface="Times New Roman" panose="02020603050405020304" pitchFamily="18" charset="0"/>
              </a:rPr>
              <a:t>ra</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778" b="89778" l="0" r="100000"/>
                    </a14:imgEffect>
                  </a14:imgLayer>
                </a14:imgProps>
              </a:ext>
            </a:extLst>
          </a:blip>
          <a:stretch>
            <a:fillRect/>
          </a:stretch>
        </p:blipFill>
        <p:spPr>
          <a:xfrm>
            <a:off x="1600200" y="2895600"/>
            <a:ext cx="3505200" cy="3518467"/>
          </a:xfrm>
          <a:prstGeom prst="rect">
            <a:avLst/>
          </a:prstGeom>
        </p:spPr>
      </p:pic>
    </p:spTree>
    <p:extLst>
      <p:ext uri="{BB962C8B-B14F-4D97-AF65-F5344CB8AC3E}">
        <p14:creationId xmlns:p14="http://schemas.microsoft.com/office/powerpoint/2010/main" val="2436764787"/>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2717" b="89674" l="9854" r="89781"/>
                    </a14:imgEffect>
                  </a14:imgLayer>
                </a14:imgProps>
              </a:ext>
            </a:extLst>
          </a:blip>
          <a:stretch>
            <a:fillRect/>
          </a:stretch>
        </p:blipFill>
        <p:spPr>
          <a:xfrm>
            <a:off x="5029200" y="3962399"/>
            <a:ext cx="5276436" cy="2879035"/>
          </a:xfrm>
          <a:prstGeom prst="rect">
            <a:avLst/>
          </a:prstGeom>
        </p:spPr>
      </p:pic>
    </p:spTree>
    <p:extLst>
      <p:ext uri="{BB962C8B-B14F-4D97-AF65-F5344CB8AC3E}">
        <p14:creationId xmlns:p14="http://schemas.microsoft.com/office/powerpoint/2010/main" val="345028434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0" y="1904173"/>
            <a:ext cx="12192000" cy="1057588"/>
          </a:xfrm>
          <a:prstGeom prst="rect">
            <a:avLst/>
          </a:prstGeom>
          <a:solidFill>
            <a:srgbClr val="FFFF00"/>
          </a:solidFill>
        </p:spPr>
        <p:txBody>
          <a:bodyPr wrap="square" lIns="36000" tIns="36000" rIns="36000" bIns="36000">
            <a:spAutoFit/>
          </a:bodyPr>
          <a:lstStyle/>
          <a:p>
            <a:pPr algn="just" defTabSz="342900"/>
            <a:r>
              <a:rPr lang="vi-VN" sz="3200" b="1" dirty="0" smtClean="0">
                <a:solidFill>
                  <a:srgbClr val="FF0000"/>
                </a:solidFill>
                <a:latin typeface="Times New Roman" panose="02020603050405020304" pitchFamily="18" charset="0"/>
                <a:cs typeface="Times New Roman" panose="02020603050405020304" pitchFamily="18" charset="0"/>
              </a:rPr>
              <a:t>Trên </a:t>
            </a:r>
            <a:r>
              <a:rPr lang="vi-VN" sz="3200" b="1" dirty="0">
                <a:solidFill>
                  <a:srgbClr val="FF0000"/>
                </a:solidFill>
                <a:latin typeface="Times New Roman" panose="02020603050405020304" pitchFamily="18" charset="0"/>
                <a:cs typeface="Times New Roman" panose="02020603050405020304" pitchFamily="18" charset="0"/>
              </a:rPr>
              <a:t>màn hình theo dõi, em thấy một người đứng trước camera an ninh. Người đó có biết em đang theo dõi không? Tại sao? </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215429" y="951705"/>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1066800" y="1102850"/>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pic>
        <p:nvPicPr>
          <p:cNvPr id="6148" name="Picture 4" descr="BỘ CHUÔNG CỬA CÓ HÌNH PANASONIC VL-SVN511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982" y="2961761"/>
            <a:ext cx="4100015" cy="389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9205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6444" y="1595171"/>
            <a:ext cx="12191999" cy="1550031"/>
          </a:xfrm>
          <a:prstGeom prst="rect">
            <a:avLst/>
          </a:prstGeom>
          <a:solidFill>
            <a:srgbClr val="FFFF00"/>
          </a:solidFill>
        </p:spPr>
        <p:txBody>
          <a:bodyPr wrap="square" lIns="36000" tIns="36000" rIns="36000" bIns="36000">
            <a:spAutoFit/>
          </a:bodyPr>
          <a:lstStyle/>
          <a:p>
            <a:pPr algn="ctr" defTabSz="342900"/>
            <a:r>
              <a:rPr lang="vi-VN" sz="3200" b="1" dirty="0" smtClean="0">
                <a:solidFill>
                  <a:srgbClr val="FF0000"/>
                </a:solidFill>
                <a:latin typeface="Times New Roman" panose="02020603050405020304" pitchFamily="18" charset="0"/>
                <a:cs typeface="Times New Roman" panose="02020603050405020304" pitchFamily="18" charset="0"/>
              </a:rPr>
              <a:t>Máy </a:t>
            </a:r>
            <a:r>
              <a:rPr lang="vi-VN" sz="3200" b="1" dirty="0">
                <a:solidFill>
                  <a:srgbClr val="FF0000"/>
                </a:solidFill>
                <a:latin typeface="Times New Roman" panose="02020603050405020304" pitchFamily="18" charset="0"/>
                <a:cs typeface="Times New Roman" panose="02020603050405020304" pitchFamily="18" charset="0"/>
              </a:rPr>
              <a:t>in của em in ra những kí hiệu không mong muốn và em biết lỗi này là do virus gây ra. Em cần phải diệt virus ở máy in hay máy tính? Tại sao?</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397406" y="418668"/>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990600" y="832976"/>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590800" y="3145202"/>
            <a:ext cx="6939130" cy="3712798"/>
          </a:xfrm>
          <a:prstGeom prst="rect">
            <a:avLst/>
          </a:prstGeom>
        </p:spPr>
      </p:pic>
    </p:spTree>
    <p:extLst>
      <p:ext uri="{BB962C8B-B14F-4D97-AF65-F5344CB8AC3E}">
        <p14:creationId xmlns:p14="http://schemas.microsoft.com/office/powerpoint/2010/main" val="53623252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939" y="990600"/>
            <a:ext cx="12192000" cy="1057588"/>
          </a:xfrm>
          <a:prstGeom prst="rect">
            <a:avLst/>
          </a:prstGeom>
          <a:solidFill>
            <a:srgbClr val="FFFF00"/>
          </a:solidFill>
        </p:spPr>
        <p:txBody>
          <a:bodyPr wrap="square" lIns="36000" tIns="36000" rIns="36000" bIns="36000">
            <a:spAutoFit/>
          </a:bodyPr>
          <a:lstStyle/>
          <a:p>
            <a:pPr algn="ctr" defTabSz="342900"/>
            <a:r>
              <a:rPr lang="vi-VN" sz="3200" b="1" dirty="0" smtClean="0">
                <a:solidFill>
                  <a:srgbClr val="FF0000"/>
                </a:solidFill>
                <a:latin typeface="Times New Roman" panose="02020603050405020304" pitchFamily="18" charset="0"/>
                <a:cs typeface="Times New Roman" panose="02020603050405020304" pitchFamily="18" charset="0"/>
              </a:rPr>
              <a:t>Em </a:t>
            </a:r>
            <a:r>
              <a:rPr lang="vi-VN" sz="3200" b="1" dirty="0">
                <a:solidFill>
                  <a:srgbClr val="FF0000"/>
                </a:solidFill>
                <a:latin typeface="Times New Roman" panose="02020603050405020304" pitchFamily="18" charset="0"/>
                <a:cs typeface="Times New Roman" panose="02020603050405020304" pitchFamily="18" charset="0"/>
              </a:rPr>
              <a:t>hãy đề xuất một số quy tắc để giúp các bạn sử dụng phòng máy tính an toàn và hiệu </a:t>
            </a:r>
            <a:r>
              <a:rPr lang="vi-VN" sz="3200" b="1" dirty="0" smtClean="0">
                <a:solidFill>
                  <a:srgbClr val="FF0000"/>
                </a:solidFill>
                <a:latin typeface="Times New Roman" panose="02020603050405020304" pitchFamily="18" charset="0"/>
                <a:cs typeface="Times New Roman" panose="02020603050405020304" pitchFamily="18" charset="0"/>
              </a:rPr>
              <a:t>quả</a:t>
            </a:r>
            <a:r>
              <a:rPr lang="en-US" sz="3200" b="1" dirty="0" smtClean="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19878" y="2048188"/>
            <a:ext cx="12172122" cy="4997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lnSpc>
                <a:spcPct val="150000"/>
              </a:lnSpc>
            </a:pPr>
            <a:r>
              <a:rPr lang="vi-VN" altLang="en-US" sz="3200" b="1"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Một </a:t>
            </a: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số quy tắc để giúp các bạn sử dụng phòng máy tính an toàn là:</a:t>
            </a:r>
          </a:p>
          <a:p>
            <a:pPr algn="just" defTabSz="342900">
              <a:lnSpc>
                <a:spcPct val="150000"/>
              </a:lnSpc>
            </a:pP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Không mang đồ ăn, thức uống vào trong phòng máy tính.</a:t>
            </a:r>
          </a:p>
          <a:p>
            <a:pPr algn="just" defTabSz="342900">
              <a:lnSpc>
                <a:spcPct val="150000"/>
              </a:lnSpc>
            </a:pP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Không đi giày, dép vào trong phòng máy tính.</a:t>
            </a:r>
          </a:p>
          <a:p>
            <a:pPr algn="just" defTabSz="342900">
              <a:lnSpc>
                <a:spcPct val="150000"/>
              </a:lnSpc>
            </a:pP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Phải tắt máy trước khi rời khỏi phòng.</a:t>
            </a:r>
          </a:p>
          <a:p>
            <a:pPr algn="just" defTabSz="342900"/>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Giữ gìn phòng máy luôn sạch sẽ, gọn gàng và ngăn nắp.</a:t>
            </a:r>
          </a:p>
          <a:p>
            <a:pPr algn="just" defTabSz="342900">
              <a:lnSpc>
                <a:spcPct val="150000"/>
              </a:lnSpc>
            </a:pP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Giữ trật tự, không gây ồn ào khi sử dụng phòng máy tính.</a:t>
            </a:r>
          </a:p>
          <a:p>
            <a:pPr algn="just" defTabSz="342900">
              <a:lnSpc>
                <a:spcPct val="150000"/>
              </a:lnSpc>
            </a:pPr>
            <a:r>
              <a:rPr lang="vi-VN" altLang="en-US" sz="3200" b="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Không tự ý tháo lắp các thiết bị trong phòng máy.</a:t>
            </a:r>
          </a:p>
        </p:txBody>
      </p:sp>
    </p:spTree>
    <p:extLst>
      <p:ext uri="{BB962C8B-B14F-4D97-AF65-F5344CB8AC3E}">
        <p14:creationId xmlns:p14="http://schemas.microsoft.com/office/powerpoint/2010/main" val="159035178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152400" y="1981200"/>
            <a:ext cx="11963400" cy="4504686"/>
          </a:xfrm>
          <a:prstGeom prst="rect">
            <a:avLst/>
          </a:prstGeom>
          <a:solidFill>
            <a:srgbClr val="FFFF00"/>
          </a:solidFill>
        </p:spPr>
        <p:txBody>
          <a:bodyPr wrap="square" lIns="36000" tIns="36000" rIns="36000" bIns="36000">
            <a:spAutoFit/>
          </a:bodyPr>
          <a:lstStyle/>
          <a:p>
            <a:pPr algn="just" defTabSz="342900"/>
            <a:r>
              <a:rPr lang="vi-VN" sz="4800" b="1" dirty="0" smtClean="0">
                <a:solidFill>
                  <a:srgbClr val="FF0000"/>
                </a:solidFill>
                <a:latin typeface="Times New Roman" panose="02020603050405020304" pitchFamily="18" charset="0"/>
                <a:cs typeface="Times New Roman" panose="02020603050405020304" pitchFamily="18" charset="0"/>
              </a:rPr>
              <a:t>Minh </a:t>
            </a:r>
            <a:r>
              <a:rPr lang="vi-VN" sz="4800" b="1" dirty="0">
                <a:solidFill>
                  <a:srgbClr val="FF0000"/>
                </a:solidFill>
                <a:latin typeface="Times New Roman" panose="02020603050405020304" pitchFamily="18" charset="0"/>
                <a:cs typeface="Times New Roman" panose="02020603050405020304" pitchFamily="18" charset="0"/>
              </a:rPr>
              <a:t>kể với An: “Khi chơi một game chiến thuật trên máy tính, cuộc chiến đấu diễn ra ác liệt đến mức màn hình của tớ rung lên bần bật". An bảo Minh: “Màn hình không thể rung lên thế được!”. Em hãy giải thích tại sao bạn An có thể kết luận như vậy.</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450589" y="761173"/>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1143000" y="912318"/>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dirty="0">
                <a:solidFill>
                  <a:srgbClr val="00B050"/>
                </a:solidFill>
                <a:latin typeface="Times New Roman" panose="02020603050405020304" pitchFamily="18" charset="0"/>
                <a:cs typeface="Times New Roman" panose="02020603050405020304" pitchFamily="18" charset="0"/>
              </a:rPr>
              <a:t>VẬN DỤNG</a:t>
            </a:r>
            <a:endParaRPr lang="vi-VN"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91037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0" y="2590800"/>
            <a:ext cx="12191999" cy="3766022"/>
          </a:xfrm>
          <a:prstGeom prst="rect">
            <a:avLst/>
          </a:prstGeom>
          <a:solidFill>
            <a:srgbClr val="FFFF00"/>
          </a:solidFill>
        </p:spPr>
        <p:txBody>
          <a:bodyPr wrap="square" lIns="36000" tIns="36000" rIns="36000" bIns="36000">
            <a:spAutoFit/>
          </a:bodyPr>
          <a:lstStyle/>
          <a:p>
            <a:pPr algn="just" defTabSz="342900"/>
            <a:r>
              <a:rPr lang="vi-VN" sz="4800" b="1" dirty="0" smtClean="0">
                <a:solidFill>
                  <a:srgbClr val="FF0000"/>
                </a:solidFill>
                <a:latin typeface="Times New Roman" panose="02020603050405020304" pitchFamily="18" charset="0"/>
                <a:cs typeface="Times New Roman" panose="02020603050405020304" pitchFamily="18" charset="0"/>
              </a:rPr>
              <a:t>Khoa </a:t>
            </a:r>
            <a:r>
              <a:rPr lang="vi-VN" sz="4800" b="1" dirty="0">
                <a:solidFill>
                  <a:srgbClr val="FF0000"/>
                </a:solidFill>
                <a:latin typeface="Times New Roman" panose="02020603050405020304" pitchFamily="18" charset="0"/>
                <a:cs typeface="Times New Roman" panose="02020603050405020304" pitchFamily="18" charset="0"/>
              </a:rPr>
              <a:t>kể với Minh: “Tớ nghĩ chiếc loa thông minh có thể ghi âm tiếng động xung quanh và chuyển tín hiệu đến một địa chỉ khác”. Minh: “Đó là điều không thể xảy ra được!”. Em hãy cho biết, bạn nào có lí? Tại sao?</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457200" y="1295400"/>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1236164" y="1388552"/>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7140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76200" y="2590800"/>
            <a:ext cx="11811000" cy="3396690"/>
          </a:xfrm>
          <a:prstGeom prst="rect">
            <a:avLst/>
          </a:prstGeom>
          <a:solidFill>
            <a:srgbClr val="FFFF00"/>
          </a:solidFill>
        </p:spPr>
        <p:txBody>
          <a:bodyPr wrap="square" lIns="36000" tIns="36000" rIns="36000" bIns="36000">
            <a:spAutoFit/>
          </a:bodyPr>
          <a:lstStyle/>
          <a:p>
            <a:pPr algn="ctr" defTabSz="342900"/>
            <a:r>
              <a:rPr lang="vi-VN" sz="5400" b="1" dirty="0" smtClean="0">
                <a:solidFill>
                  <a:srgbClr val="FF0000"/>
                </a:solidFill>
                <a:latin typeface="Times New Roman" panose="02020603050405020304" pitchFamily="18" charset="0"/>
                <a:cs typeface="Times New Roman" panose="02020603050405020304" pitchFamily="18" charset="0"/>
              </a:rPr>
              <a:t>Điện </a:t>
            </a:r>
            <a:r>
              <a:rPr lang="vi-VN" sz="5400" b="1" dirty="0">
                <a:solidFill>
                  <a:srgbClr val="FF0000"/>
                </a:solidFill>
                <a:latin typeface="Times New Roman" panose="02020603050405020304" pitchFamily="18" charset="0"/>
                <a:cs typeface="Times New Roman" panose="02020603050405020304" pitchFamily="18" charset="0"/>
              </a:rPr>
              <a:t>thoại thông minh có nhiều điểm tương đồng với máy tính. Em hãy cho biết bộ phận nào của điện thoại thông mình là thiết bị vào – ra?</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457200" y="1295400"/>
            <a:ext cx="1033987" cy="952468"/>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1236164" y="1388552"/>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93165"/>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extBox 11">
            <a:extLst>
              <a:ext uri="{FF2B5EF4-FFF2-40B4-BE49-F238E27FC236}">
                <a16:creationId xmlns:a16="http://schemas.microsoft.com/office/drawing/2014/main" id="{CD0ECAC9-075D-4B22-AE5A-06D95D7262D6}"/>
              </a:ext>
            </a:extLst>
          </p:cNvPr>
          <p:cNvSpPr txBox="1">
            <a:spLocks noChangeArrowheads="1"/>
          </p:cNvSpPr>
          <p:nvPr/>
        </p:nvSpPr>
        <p:spPr bwMode="auto">
          <a:xfrm>
            <a:off x="152400" y="1916379"/>
            <a:ext cx="7162800" cy="505868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lnSpc>
                <a:spcPct val="150000"/>
              </a:lnSpc>
            </a:pPr>
            <a:r>
              <a:rPr lang="vi-VN" sz="3600" b="1" dirty="0" smtClean="0">
                <a:solidFill>
                  <a:srgbClr val="002060"/>
                </a:solidFill>
                <a:latin typeface="Times New Roman" panose="02020603050405020304" pitchFamily="18" charset="0"/>
                <a:cs typeface="Times New Roman" panose="02020603050405020304" pitchFamily="18" charset="0"/>
              </a:rPr>
              <a:t>1</a:t>
            </a:r>
            <a:r>
              <a:rPr lang="vi-VN" sz="3600" b="1" dirty="0">
                <a:solidFill>
                  <a:srgbClr val="002060"/>
                </a:solidFill>
                <a:latin typeface="Times New Roman" panose="02020603050405020304" pitchFamily="18" charset="0"/>
                <a:cs typeface="Times New Roman" panose="02020603050405020304" pitchFamily="18" charset="0"/>
              </a:rPr>
              <a:t>. Các thiết bị trong hình làm việc với dạng thông tin nào? </a:t>
            </a:r>
          </a:p>
          <a:p>
            <a:pPr lvl="0" algn="just" defTabSz="342900">
              <a:lnSpc>
                <a:spcPct val="150000"/>
              </a:lnSpc>
            </a:pPr>
            <a:r>
              <a:rPr lang="vi-VN" sz="3600" b="1" dirty="0">
                <a:solidFill>
                  <a:srgbClr val="002060"/>
                </a:solidFill>
                <a:latin typeface="Times New Roman" panose="02020603050405020304" pitchFamily="18" charset="0"/>
                <a:cs typeface="Times New Roman" panose="02020603050405020304" pitchFamily="18" charset="0"/>
              </a:rPr>
              <a:t>2. Thiết bị nào tiếp nhận thông tin và chuyển vào máy tính? </a:t>
            </a:r>
          </a:p>
          <a:p>
            <a:pPr lvl="0" algn="just" defTabSz="342900">
              <a:lnSpc>
                <a:spcPct val="150000"/>
              </a:lnSpc>
            </a:pPr>
            <a:r>
              <a:rPr lang="vi-VN" sz="3600" b="1" dirty="0">
                <a:solidFill>
                  <a:srgbClr val="002060"/>
                </a:solidFill>
                <a:latin typeface="Times New Roman" panose="02020603050405020304" pitchFamily="18" charset="0"/>
                <a:cs typeface="Times New Roman" panose="02020603050405020304" pitchFamily="18" charset="0"/>
              </a:rPr>
              <a:t>3. Thiết bị nào nhận thông tin từ máy tính đưa ra bên ngoài?</a:t>
            </a:r>
          </a:p>
        </p:txBody>
      </p:sp>
      <p:sp>
        <p:nvSpPr>
          <p:cNvPr id="9" name="Rectangle 8">
            <a:extLst>
              <a:ext uri="{FF2B5EF4-FFF2-40B4-BE49-F238E27FC236}">
                <a16:creationId xmlns:a16="http://schemas.microsoft.com/office/drawing/2014/main" id="{4F0AE406-205F-4F85-BAD9-EA7B91B7E58E}"/>
              </a:ext>
            </a:extLst>
          </p:cNvPr>
          <p:cNvSpPr/>
          <p:nvPr/>
        </p:nvSpPr>
        <p:spPr>
          <a:xfrm>
            <a:off x="495300" y="1318577"/>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995248" y="1315373"/>
            <a:ext cx="3386752"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Thiết bị vào – ra </a:t>
            </a:r>
          </a:p>
        </p:txBody>
      </p:sp>
      <p:pic>
        <p:nvPicPr>
          <p:cNvPr id="3" name="Picture 2">
            <a:extLst>
              <a:ext uri="{FF2B5EF4-FFF2-40B4-BE49-F238E27FC236}">
                <a16:creationId xmlns:a16="http://schemas.microsoft.com/office/drawing/2014/main" id="{0F50F3A4-368D-4556-5A11-737EE545476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10287000" y="-228600"/>
            <a:ext cx="1676400" cy="2358658"/>
          </a:xfrm>
          <a:prstGeom prst="rect">
            <a:avLst/>
          </a:prstGeom>
        </p:spPr>
      </p:pic>
      <p:pic>
        <p:nvPicPr>
          <p:cNvPr id="5" name="Picture 4">
            <a:extLst>
              <a:ext uri="{FF2B5EF4-FFF2-40B4-BE49-F238E27FC236}">
                <a16:creationId xmlns:a16="http://schemas.microsoft.com/office/drawing/2014/main" id="{2DFBD468-0083-4CFF-C476-C50C428ACA8D}"/>
              </a:ext>
            </a:extLst>
          </p:cNvPr>
          <p:cNvPicPr>
            <a:picLocks noChangeAspect="1"/>
          </p:cNvPicPr>
          <p:nvPr/>
        </p:nvPicPr>
        <p:blipFill>
          <a:blip r:embed="rId5"/>
          <a:stretch>
            <a:fillRect/>
          </a:stretch>
        </p:blipFill>
        <p:spPr>
          <a:xfrm>
            <a:off x="7341704" y="1916378"/>
            <a:ext cx="4850296" cy="4941621"/>
          </a:xfrm>
          <a:prstGeom prst="rect">
            <a:avLst/>
          </a:prstGeom>
          <a:ln>
            <a:solidFill>
              <a:schemeClr val="accent2"/>
            </a:solidFill>
          </a:ln>
        </p:spPr>
      </p:pic>
    </p:spTree>
    <p:extLst>
      <p:ext uri="{BB962C8B-B14F-4D97-AF65-F5344CB8AC3E}">
        <p14:creationId xmlns:p14="http://schemas.microsoft.com/office/powerpoint/2010/main" val="408805230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43233" y="1902728"/>
            <a:ext cx="7200900" cy="1332279"/>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lnSpc>
                <a:spcPct val="135000"/>
              </a:lnSpc>
            </a:pPr>
            <a:r>
              <a:rPr lang="en-US" sz="32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Micro </a:t>
            </a:r>
            <a:r>
              <a:rPr lang="vi-VN" sz="3200" dirty="0">
                <a:latin typeface="Times New Roman" panose="02020603050405020304" pitchFamily="18" charset="0"/>
                <a:cs typeface="Times New Roman" panose="02020603050405020304" pitchFamily="18" charset="0"/>
              </a:rPr>
              <a:t>và loa trong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làm việc với thông tin dạng âm thanh. </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BD8B744-52B4-4CB4-9556-2A9A7485ED86}"/>
              </a:ext>
            </a:extLst>
          </p:cNvPr>
          <p:cNvPicPr>
            <a:picLocks noChangeAspect="1"/>
          </p:cNvPicPr>
          <p:nvPr/>
        </p:nvPicPr>
        <p:blipFill>
          <a:blip r:embed="rId2"/>
          <a:stretch>
            <a:fillRect/>
          </a:stretch>
        </p:blipFill>
        <p:spPr>
          <a:xfrm>
            <a:off x="8001001" y="3198765"/>
            <a:ext cx="3874494" cy="3427807"/>
          </a:xfrm>
          <a:prstGeom prst="rect">
            <a:avLst/>
          </a:prstGeom>
        </p:spPr>
      </p:pic>
      <p:sp>
        <p:nvSpPr>
          <p:cNvPr id="6" name="TextBox 11">
            <a:extLst>
              <a:ext uri="{FF2B5EF4-FFF2-40B4-BE49-F238E27FC236}">
                <a16:creationId xmlns:a16="http://schemas.microsoft.com/office/drawing/2014/main" id="{E3CBC1F4-4309-ED51-5BA9-DDCE5CA6673E}"/>
              </a:ext>
            </a:extLst>
          </p:cNvPr>
          <p:cNvSpPr txBox="1">
            <a:spLocks noChangeArrowheads="1"/>
          </p:cNvSpPr>
          <p:nvPr/>
        </p:nvSpPr>
        <p:spPr bwMode="auto">
          <a:xfrm>
            <a:off x="543233" y="3389849"/>
            <a:ext cx="7200900" cy="1057588"/>
          </a:xfrm>
          <a:prstGeom prst="rect">
            <a:avLst/>
          </a:prstGeom>
          <a:solidFill>
            <a:srgbClr val="66FFCC"/>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dirty="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Micro </a:t>
            </a:r>
            <a:r>
              <a:rPr lang="vi-VN" sz="3200" dirty="0">
                <a:latin typeface="Times New Roman" panose="02020603050405020304" pitchFamily="18" charset="0"/>
                <a:cs typeface="Times New Roman" panose="02020603050405020304" pitchFamily="18" charset="0"/>
              </a:rPr>
              <a:t>thu nhận âm thanh và chuyển vào máy tính để mã hoá thành dữ liệu số. </a:t>
            </a:r>
            <a:endParaRPr lang="en-US" sz="3200" dirty="0">
              <a:latin typeface="Times New Roman" panose="02020603050405020304" pitchFamily="18" charset="0"/>
              <a:cs typeface="Times New Roman" panose="02020603050405020304" pitchFamily="18" charset="0"/>
            </a:endParaRPr>
          </a:p>
        </p:txBody>
      </p:sp>
      <p:sp>
        <p:nvSpPr>
          <p:cNvPr id="7" name="TextBox 11">
            <a:extLst>
              <a:ext uri="{FF2B5EF4-FFF2-40B4-BE49-F238E27FC236}">
                <a16:creationId xmlns:a16="http://schemas.microsoft.com/office/drawing/2014/main" id="{BD0EF115-558D-087C-91B6-82C53327419C}"/>
              </a:ext>
            </a:extLst>
          </p:cNvPr>
          <p:cNvSpPr txBox="1">
            <a:spLocks noChangeArrowheads="1"/>
          </p:cNvSpPr>
          <p:nvPr/>
        </p:nvSpPr>
        <p:spPr bwMode="auto">
          <a:xfrm>
            <a:off x="530943" y="4639150"/>
            <a:ext cx="7200900" cy="1550031"/>
          </a:xfrm>
          <a:prstGeom prst="rect">
            <a:avLst/>
          </a:prstGeom>
          <a:solidFill>
            <a:srgbClr val="A1E705"/>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dirty="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Loa </a:t>
            </a:r>
            <a:r>
              <a:rPr lang="vi-VN" sz="3200" dirty="0">
                <a:latin typeface="Times New Roman" panose="02020603050405020304" pitchFamily="18" charset="0"/>
                <a:cs typeface="Times New Roman" panose="02020603050405020304" pitchFamily="18" charset="0"/>
              </a:rPr>
              <a:t>nhận dữ liệu từ máy tính, thể hiện ra bên ngoài dưới dạng âm thanh mà chúng ta có thể nghe thấy.</a:t>
            </a:r>
            <a:endParaRPr lang="en-US" sz="3200"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07F21CF9-DA00-2C41-4F59-5F3EAE2C8AD6}"/>
              </a:ext>
            </a:extLst>
          </p:cNvPr>
          <p:cNvSpPr/>
          <p:nvPr/>
        </p:nvSpPr>
        <p:spPr>
          <a:xfrm rot="10800000">
            <a:off x="8747758" y="2567849"/>
            <a:ext cx="392280" cy="51947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TextBox 11">
            <a:extLst>
              <a:ext uri="{FF2B5EF4-FFF2-40B4-BE49-F238E27FC236}">
                <a16:creationId xmlns:a16="http://schemas.microsoft.com/office/drawing/2014/main" id="{BC7861F3-ACFA-9B68-A24F-AA24C67EE308}"/>
              </a:ext>
            </a:extLst>
          </p:cNvPr>
          <p:cNvSpPr txBox="1">
            <a:spLocks noChangeArrowheads="1"/>
          </p:cNvSpPr>
          <p:nvPr/>
        </p:nvSpPr>
        <p:spPr bwMode="auto">
          <a:xfrm>
            <a:off x="7907824" y="1398816"/>
            <a:ext cx="2057400"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fr-FR" sz="3200" dirty="0">
                <a:solidFill>
                  <a:srgbClr val="FF0000"/>
                </a:solidFill>
                <a:latin typeface="Times New Roman" panose="02020603050405020304" pitchFamily="18" charset="0"/>
                <a:cs typeface="Times New Roman" panose="02020603050405020304" pitchFamily="18" charset="0"/>
              </a:rPr>
              <a:t>Micro là </a:t>
            </a:r>
            <a:r>
              <a:rPr lang="fr-FR" sz="3200" dirty="0" err="1">
                <a:solidFill>
                  <a:srgbClr val="FF0000"/>
                </a:solidFill>
                <a:latin typeface="Times New Roman" panose="02020603050405020304" pitchFamily="18" charset="0"/>
                <a:cs typeface="Times New Roman" panose="02020603050405020304" pitchFamily="18" charset="0"/>
              </a:rPr>
              <a:t>thiết</a:t>
            </a:r>
            <a:r>
              <a:rPr lang="fr-FR" sz="3200" dirty="0">
                <a:solidFill>
                  <a:srgbClr val="FF0000"/>
                </a:solidFill>
                <a:latin typeface="Times New Roman" panose="02020603050405020304" pitchFamily="18" charset="0"/>
                <a:cs typeface="Times New Roman" panose="02020603050405020304" pitchFamily="18" charset="0"/>
              </a:rPr>
              <a:t> </a:t>
            </a:r>
            <a:r>
              <a:rPr lang="fr-FR" sz="3200" dirty="0" err="1">
                <a:solidFill>
                  <a:srgbClr val="FF0000"/>
                </a:solidFill>
                <a:latin typeface="Times New Roman" panose="02020603050405020304" pitchFamily="18" charset="0"/>
                <a:cs typeface="Times New Roman" panose="02020603050405020304" pitchFamily="18" charset="0"/>
              </a:rPr>
              <a:t>bị</a:t>
            </a:r>
            <a:r>
              <a:rPr lang="fr-FR" sz="3200" dirty="0">
                <a:solidFill>
                  <a:srgbClr val="FF0000"/>
                </a:solidFill>
                <a:latin typeface="Times New Roman" panose="02020603050405020304" pitchFamily="18" charset="0"/>
                <a:cs typeface="Times New Roman" panose="02020603050405020304" pitchFamily="18" charset="0"/>
              </a:rPr>
              <a:t> </a:t>
            </a:r>
            <a:r>
              <a:rPr lang="fr-FR" sz="3200" dirty="0" err="1">
                <a:solidFill>
                  <a:srgbClr val="FF0000"/>
                </a:solidFill>
                <a:latin typeface="Times New Roman" panose="02020603050405020304" pitchFamily="18" charset="0"/>
                <a:cs typeface="Times New Roman" panose="02020603050405020304" pitchFamily="18" charset="0"/>
              </a:rPr>
              <a:t>vào</a:t>
            </a:r>
            <a:endParaRPr lang="fr-FR" sz="3200" dirty="0">
              <a:solidFill>
                <a:srgbClr val="FF0000"/>
              </a:solidFill>
              <a:latin typeface="Times New Roman" panose="02020603050405020304" pitchFamily="18" charset="0"/>
              <a:cs typeface="Times New Roman" panose="02020603050405020304" pitchFamily="18" charset="0"/>
            </a:endParaRPr>
          </a:p>
        </p:txBody>
      </p:sp>
      <p:sp>
        <p:nvSpPr>
          <p:cNvPr id="10" name="Arrow: Down 9">
            <a:extLst>
              <a:ext uri="{FF2B5EF4-FFF2-40B4-BE49-F238E27FC236}">
                <a16:creationId xmlns:a16="http://schemas.microsoft.com/office/drawing/2014/main" id="{AAFC1C82-23D2-05B1-DDA7-6D364B42AD27}"/>
              </a:ext>
            </a:extLst>
          </p:cNvPr>
          <p:cNvSpPr/>
          <p:nvPr/>
        </p:nvSpPr>
        <p:spPr>
          <a:xfrm rot="10800000">
            <a:off x="10831490" y="2555557"/>
            <a:ext cx="392279" cy="531763"/>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TextBox 11">
            <a:extLst>
              <a:ext uri="{FF2B5EF4-FFF2-40B4-BE49-F238E27FC236}">
                <a16:creationId xmlns:a16="http://schemas.microsoft.com/office/drawing/2014/main" id="{6A365636-2DD1-8F96-AA5A-A8E853DDF6BB}"/>
              </a:ext>
            </a:extLst>
          </p:cNvPr>
          <p:cNvSpPr txBox="1">
            <a:spLocks noChangeArrowheads="1"/>
          </p:cNvSpPr>
          <p:nvPr/>
        </p:nvSpPr>
        <p:spPr bwMode="auto">
          <a:xfrm>
            <a:off x="10153496" y="1398816"/>
            <a:ext cx="1721999" cy="10575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fr-FR" sz="3200" dirty="0">
                <a:solidFill>
                  <a:srgbClr val="FF0000"/>
                </a:solidFill>
                <a:latin typeface="Times New Roman" panose="02020603050405020304" pitchFamily="18" charset="0"/>
                <a:cs typeface="Times New Roman" panose="02020603050405020304" pitchFamily="18" charset="0"/>
              </a:rPr>
              <a:t>Loa là </a:t>
            </a:r>
            <a:r>
              <a:rPr lang="fr-FR" sz="3200" dirty="0" err="1">
                <a:solidFill>
                  <a:srgbClr val="FF0000"/>
                </a:solidFill>
                <a:latin typeface="Times New Roman" panose="02020603050405020304" pitchFamily="18" charset="0"/>
                <a:cs typeface="Times New Roman" panose="02020603050405020304" pitchFamily="18" charset="0"/>
              </a:rPr>
              <a:t>thiết</a:t>
            </a:r>
            <a:r>
              <a:rPr lang="fr-FR" sz="3200" dirty="0">
                <a:solidFill>
                  <a:srgbClr val="FF0000"/>
                </a:solidFill>
                <a:latin typeface="Times New Roman" panose="02020603050405020304" pitchFamily="18" charset="0"/>
                <a:cs typeface="Times New Roman" panose="02020603050405020304" pitchFamily="18" charset="0"/>
              </a:rPr>
              <a:t> </a:t>
            </a:r>
            <a:r>
              <a:rPr lang="fr-FR" sz="3200" dirty="0" err="1">
                <a:solidFill>
                  <a:srgbClr val="FF0000"/>
                </a:solidFill>
                <a:latin typeface="Times New Roman" panose="02020603050405020304" pitchFamily="18" charset="0"/>
                <a:cs typeface="Times New Roman" panose="02020603050405020304" pitchFamily="18" charset="0"/>
              </a:rPr>
              <a:t>bị</a:t>
            </a:r>
            <a:r>
              <a:rPr lang="fr-FR" sz="3200" dirty="0">
                <a:solidFill>
                  <a:srgbClr val="FF0000"/>
                </a:solidFill>
                <a:latin typeface="Times New Roman" panose="02020603050405020304" pitchFamily="18" charset="0"/>
                <a:cs typeface="Times New Roman" panose="02020603050405020304" pitchFamily="18" charset="0"/>
              </a:rPr>
              <a:t> ra</a:t>
            </a:r>
          </a:p>
        </p:txBody>
      </p:sp>
      <p:sp>
        <p:nvSpPr>
          <p:cNvPr id="3" name="TextBox 2">
            <a:extLst>
              <a:ext uri="{FF2B5EF4-FFF2-40B4-BE49-F238E27FC236}">
                <a16:creationId xmlns:a16="http://schemas.microsoft.com/office/drawing/2014/main" id="{D55F06A2-2BD1-B889-2CD5-4BB181741E18}"/>
              </a:ext>
            </a:extLst>
          </p:cNvPr>
          <p:cNvSpPr txBox="1">
            <a:spLocks noChangeArrowheads="1"/>
          </p:cNvSpPr>
          <p:nvPr/>
        </p:nvSpPr>
        <p:spPr bwMode="auto">
          <a:xfrm>
            <a:off x="594048" y="1397995"/>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Thiết bị vào – ra:</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73175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066800" y="3082413"/>
            <a:ext cx="10287000" cy="3628102"/>
          </a:xfrm>
          <a:prstGeom prst="rect">
            <a:avLst/>
          </a:prstGeom>
        </p:spPr>
      </p:pic>
      <p:sp>
        <p:nvSpPr>
          <p:cNvPr id="7" name="Arrow: Down 6">
            <a:extLst>
              <a:ext uri="{FF2B5EF4-FFF2-40B4-BE49-F238E27FC236}">
                <a16:creationId xmlns:a16="http://schemas.microsoft.com/office/drawing/2014/main" id="{5B048E39-56EB-4D7B-8862-427FBEF81311}"/>
              </a:ext>
            </a:extLst>
          </p:cNvPr>
          <p:cNvSpPr/>
          <p:nvPr/>
        </p:nvSpPr>
        <p:spPr>
          <a:xfrm>
            <a:off x="2667000" y="2667000"/>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9014958" y="2667000"/>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1">
            <a:extLst>
              <a:ext uri="{FF2B5EF4-FFF2-40B4-BE49-F238E27FC236}">
                <a16:creationId xmlns:a16="http://schemas.microsoft.com/office/drawing/2014/main" id="{5D503CE0-98D2-86B3-2AA4-263A8CD9FCFC}"/>
              </a:ext>
            </a:extLst>
          </p:cNvPr>
          <p:cNvSpPr txBox="1">
            <a:spLocks noChangeArrowheads="1"/>
          </p:cNvSpPr>
          <p:nvPr/>
        </p:nvSpPr>
        <p:spPr bwMode="auto">
          <a:xfrm>
            <a:off x="1013722" y="1293791"/>
            <a:ext cx="3977115" cy="136536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vi-VN" sz="2800" b="1">
                <a:solidFill>
                  <a:srgbClr val="FF0000"/>
                </a:solidFill>
                <a:latin typeface="Times New Roman" panose="02020603050405020304" pitchFamily="18" charset="0"/>
                <a:cs typeface="Times New Roman" panose="02020603050405020304" pitchFamily="18" charset="0"/>
              </a:rPr>
              <a:t>Thiết bị vào </a:t>
            </a:r>
          </a:p>
          <a:p>
            <a:pPr algn="ctr" defTabSz="342900"/>
            <a:r>
              <a:rPr lang="vi-VN" sz="2800">
                <a:latin typeface="Times New Roman" panose="02020603050405020304" pitchFamily="18" charset="0"/>
                <a:cs typeface="Times New Roman" panose="02020603050405020304" pitchFamily="18" charset="0"/>
              </a:rPr>
              <a:t>được dùng để đưa thông tin vào máy tính</a:t>
            </a:r>
          </a:p>
        </p:txBody>
      </p:sp>
      <p:sp>
        <p:nvSpPr>
          <p:cNvPr id="6" name="TextBox 11">
            <a:extLst>
              <a:ext uri="{FF2B5EF4-FFF2-40B4-BE49-F238E27FC236}">
                <a16:creationId xmlns:a16="http://schemas.microsoft.com/office/drawing/2014/main" id="{CB614734-F73E-44A3-5004-11F318219EF2}"/>
              </a:ext>
            </a:extLst>
          </p:cNvPr>
          <p:cNvSpPr txBox="1">
            <a:spLocks noChangeArrowheads="1"/>
          </p:cNvSpPr>
          <p:nvPr/>
        </p:nvSpPr>
        <p:spPr bwMode="auto">
          <a:xfrm>
            <a:off x="7255485" y="1301635"/>
            <a:ext cx="4189506" cy="136536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vi-VN" sz="2800" b="1">
                <a:solidFill>
                  <a:srgbClr val="FF0000"/>
                </a:solidFill>
                <a:latin typeface="Times New Roman" panose="02020603050405020304" pitchFamily="18" charset="0"/>
                <a:cs typeface="Times New Roman" panose="02020603050405020304" pitchFamily="18" charset="0"/>
              </a:rPr>
              <a:t>Thiết bị ra </a:t>
            </a:r>
          </a:p>
          <a:p>
            <a:pPr algn="ctr" defTabSz="342900"/>
            <a:r>
              <a:rPr lang="vi-VN" sz="2800">
                <a:latin typeface="Times New Roman" panose="02020603050405020304" pitchFamily="18" charset="0"/>
                <a:cs typeface="Times New Roman" panose="02020603050405020304" pitchFamily="18" charset="0"/>
              </a:rPr>
              <a:t>được dùng để đưa dữ liệu từ máy tính ra bên ngoài</a:t>
            </a:r>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3"/>
          <a:stretch>
            <a:fillRect/>
          </a:stretch>
        </p:blipFill>
        <p:spPr>
          <a:xfrm>
            <a:off x="433484" y="3222016"/>
            <a:ext cx="11244166" cy="3635983"/>
          </a:xfrm>
          <a:prstGeom prst="rect">
            <a:avLst/>
          </a:prstGeom>
        </p:spPr>
      </p:pic>
      <p:sp>
        <p:nvSpPr>
          <p:cNvPr id="4" name="TextBox 11">
            <a:extLst>
              <a:ext uri="{FF2B5EF4-FFF2-40B4-BE49-F238E27FC236}">
                <a16:creationId xmlns:a16="http://schemas.microsoft.com/office/drawing/2014/main" id="{A374F04B-8FF3-682E-FB6E-5EA3989521B0}"/>
              </a:ext>
            </a:extLst>
          </p:cNvPr>
          <p:cNvSpPr txBox="1">
            <a:spLocks noChangeArrowheads="1"/>
          </p:cNvSpPr>
          <p:nvPr/>
        </p:nvSpPr>
        <p:spPr bwMode="auto">
          <a:xfrm>
            <a:off x="514350" y="2399506"/>
            <a:ext cx="11163300" cy="93447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2800" dirty="0">
                <a:solidFill>
                  <a:srgbClr val="002060"/>
                </a:solidFill>
                <a:latin typeface="Times New Roman" panose="02020603050405020304" pitchFamily="18" charset="0"/>
                <a:cs typeface="Times New Roman" panose="02020603050405020304" pitchFamily="18" charset="0"/>
              </a:rPr>
              <a:t>1. Mỗi thiết bị vào – ra trong Hình 1.2. làm việc với dạng thông tin nào? Thiết bị nào có cả hai chức năng vào và ra? </a:t>
            </a:r>
          </a:p>
        </p:txBody>
      </p:sp>
      <p:sp>
        <p:nvSpPr>
          <p:cNvPr id="5" name="Rectangle 4">
            <a:extLst>
              <a:ext uri="{FF2B5EF4-FFF2-40B4-BE49-F238E27FC236}">
                <a16:creationId xmlns:a16="http://schemas.microsoft.com/office/drawing/2014/main" id="{B203CAA3-F434-C967-69C9-B2F2B9DEE28E}"/>
              </a:ext>
            </a:extLst>
          </p:cNvPr>
          <p:cNvSpPr/>
          <p:nvPr/>
        </p:nvSpPr>
        <p:spPr>
          <a:xfrm>
            <a:off x="514350" y="1801704"/>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958EF3C-BD98-2A5D-186D-EF010B3D33A9}"/>
              </a:ext>
            </a:extLst>
          </p:cNvPr>
          <p:cNvSpPr/>
          <p:nvPr/>
        </p:nvSpPr>
        <p:spPr>
          <a:xfrm>
            <a:off x="5014298" y="1798500"/>
            <a:ext cx="5748952"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Sự đa dạng của thiết bị vào – ra </a:t>
            </a:r>
          </a:p>
        </p:txBody>
      </p:sp>
      <p:sp>
        <p:nvSpPr>
          <p:cNvPr id="11" name="TextBox 10">
            <a:extLst>
              <a:ext uri="{FF2B5EF4-FFF2-40B4-BE49-F238E27FC236}">
                <a16:creationId xmlns:a16="http://schemas.microsoft.com/office/drawing/2014/main" id="{C0498AB2-D15F-6DBF-9BBC-45DE45E433BF}"/>
              </a:ext>
            </a:extLst>
          </p:cNvPr>
          <p:cNvSpPr txBox="1">
            <a:spLocks noChangeArrowheads="1"/>
          </p:cNvSpPr>
          <p:nvPr/>
        </p:nvSpPr>
        <p:spPr bwMode="auto">
          <a:xfrm>
            <a:off x="594048" y="1336357"/>
            <a:ext cx="3928791"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a:t>
            </a:r>
            <a:r>
              <a:rPr lang="en-US" sz="3200" b="1">
                <a:solidFill>
                  <a:srgbClr val="FF0000"/>
                </a:solidFill>
                <a:latin typeface="Times New Roman" panose="02020603050405020304" pitchFamily="18" charset="0"/>
                <a:cs typeface="Times New Roman" panose="02020603050405020304" pitchFamily="18" charset="0"/>
              </a:rPr>
              <a:t>Thiết bị vào – ra:</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085978"/>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7799</TotalTime>
  <Words>3342</Words>
  <Application>Microsoft Office PowerPoint</Application>
  <PresentationFormat>Widescreen</PresentationFormat>
  <Paragraphs>297</Paragraphs>
  <Slides>56</Slides>
  <Notes>16</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56</vt:i4>
      </vt:variant>
    </vt:vector>
  </HeadingPairs>
  <TitlesOfParts>
    <vt:vector size="73"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437</cp:revision>
  <dcterms:created xsi:type="dcterms:W3CDTF">2018-08-20T15:06:27Z</dcterms:created>
  <dcterms:modified xsi:type="dcterms:W3CDTF">2024-09-05T13:40:31Z</dcterms:modified>
</cp:coreProperties>
</file>