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13">
  <p:sldMasterIdLst>
    <p:sldMasterId id="2147483648" r:id="rId1"/>
    <p:sldMasterId id="2147483691" r:id="rId2"/>
  </p:sldMasterIdLst>
  <p:notesMasterIdLst>
    <p:notesMasterId r:id="rId20"/>
  </p:notesMasterIdLst>
  <p:handoutMasterIdLst>
    <p:handoutMasterId r:id="rId21"/>
  </p:handoutMasterIdLst>
  <p:sldIdLst>
    <p:sldId id="3417" r:id="rId3"/>
    <p:sldId id="3357" r:id="rId4"/>
    <p:sldId id="295" r:id="rId5"/>
    <p:sldId id="3081" r:id="rId6"/>
    <p:sldId id="3392" r:id="rId7"/>
    <p:sldId id="3422" r:id="rId8"/>
    <p:sldId id="3408" r:id="rId9"/>
    <p:sldId id="3419" r:id="rId10"/>
    <p:sldId id="3328" r:id="rId11"/>
    <p:sldId id="3410" r:id="rId12"/>
    <p:sldId id="3411" r:id="rId13"/>
    <p:sldId id="3423" r:id="rId14"/>
    <p:sldId id="3406" r:id="rId15"/>
    <p:sldId id="3414" r:id="rId16"/>
    <p:sldId id="3416" r:id="rId17"/>
    <p:sldId id="3083" r:id="rId18"/>
    <p:sldId id="3351" r:id="rId19"/>
  </p:sldIdLst>
  <p:sldSz cx="12192000" cy="6858000"/>
  <p:notesSz cx="6858000" cy="9144000"/>
  <p:embeddedFontLst>
    <p:embeddedFont>
      <p:font typeface="UTM Cookies" panose="02040603050506020204" pitchFamily="18" charset="0"/>
      <p:regular r:id="rId22"/>
    </p:embeddedFont>
    <p:embeddedFont>
      <p:font typeface="Arial-BoldMT" pitchFamily="50" charset="0"/>
      <p:bold r:id="rId23"/>
    </p:embeddedFont>
    <p:embeddedFont>
      <p:font typeface="Bahnschrift Condensed" panose="020B0502040204020203" pitchFamily="34" charset="0"/>
      <p:regular r:id="rId24"/>
      <p:bold r:id="rId25"/>
    </p:embeddedFont>
    <p:embeddedFont>
      <p:font typeface="Calibri" panose="020F0502020204030204" pitchFamily="34" charset="0"/>
      <p:regular r:id="rId26"/>
      <p:bold r:id="rId27"/>
      <p:italic r:id="rId28"/>
      <p:boldItalic r:id="rId29"/>
    </p:embeddedFont>
    <p:embeddedFont>
      <p:font typeface="UTM Avo" panose="02040603050506020204" pitchFamily="18" charset="0"/>
      <p:regular r:id="rId30"/>
      <p:bold r:id="rId31"/>
      <p:italic r:id="rId32"/>
      <p:boldItalic r:id="rId33"/>
    </p:embeddedFont>
    <p:embeddedFont>
      <p:font typeface="Segoe Print" panose="02000600000000000000" pitchFamily="2" charset="0"/>
      <p:regular r:id="rId34"/>
      <p:bold r:id="rId3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DDEEB"/>
    <a:srgbClr val="99D4E2"/>
    <a:srgbClr val="9AD5E3"/>
    <a:srgbClr val="6A637B"/>
    <a:srgbClr val="BD64A8"/>
    <a:srgbClr val="7D6BB9"/>
    <a:srgbClr val="3C7CB5"/>
    <a:srgbClr val="50A5CA"/>
    <a:srgbClr val="6679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8" autoAdjust="0"/>
    <p:restoredTop sz="94660"/>
  </p:normalViewPr>
  <p:slideViewPr>
    <p:cSldViewPr snapToGrid="0">
      <p:cViewPr varScale="1">
        <p:scale>
          <a:sx n="82" d="100"/>
          <a:sy n="82" d="100"/>
        </p:scale>
        <p:origin x="600" y="62"/>
      </p:cViewPr>
      <p:guideLst>
        <p:guide orient="horz" pos="2160"/>
        <p:guide pos="3840"/>
      </p:guideLst>
    </p:cSldViewPr>
  </p:slideViewPr>
  <p:notesTextViewPr>
    <p:cViewPr>
      <p:scale>
        <a:sx n="1" d="1"/>
        <a:sy n="1" d="1"/>
      </p:scale>
      <p:origin x="0" y="-773"/>
    </p:cViewPr>
  </p:notesText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10DEC5-1979-4D96-B6C3-CC3217FC10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FA4F80-ABA0-4107-96E1-FDD554AE1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B9AD7-7CF6-490E-B3F6-67ECE487E68A}" type="datetimeFigureOut">
              <a:rPr lang="en-US" smtClean="0"/>
              <a:t>8/10/2024</a:t>
            </a:fld>
            <a:endParaRPr lang="en-US"/>
          </a:p>
        </p:txBody>
      </p:sp>
      <p:sp>
        <p:nvSpPr>
          <p:cNvPr id="4" name="Footer Placeholder 3">
            <a:extLst>
              <a:ext uri="{FF2B5EF4-FFF2-40B4-BE49-F238E27FC236}">
                <a16:creationId xmlns:a16="http://schemas.microsoft.com/office/drawing/2014/main" id="{E1B9338C-4F72-4E03-AD1A-4DECA39355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03E60D-E08C-47D2-9234-C329E362D0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3D2DEF-4448-44A4-B70A-638B049285C2}" type="slidenum">
              <a:rPr lang="en-US" smtClean="0"/>
              <a:t>‹#›</a:t>
            </a:fld>
            <a:endParaRPr lang="en-US"/>
          </a:p>
        </p:txBody>
      </p:sp>
    </p:spTree>
    <p:extLst>
      <p:ext uri="{BB962C8B-B14F-4D97-AF65-F5344CB8AC3E}">
        <p14:creationId xmlns:p14="http://schemas.microsoft.com/office/powerpoint/2010/main" val="3109714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rgbClr val="231F20"/>
                </a:solidFill>
                <a:effectLst/>
                <a:latin typeface="+mn-lt"/>
              </a:rPr>
              <a:t>Chúng ta hãy cùng tìm hiểu xem sở trường của mỗi bạn có thể phát triển để trở thành một nghề trong tương lai được hay không nhé.</a:t>
            </a:r>
            <a:endParaRPr lang="en-US" dirty="0" smtClean="0"/>
          </a:p>
          <a:p>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2</a:t>
            </a:fld>
            <a:endParaRPr lang="en-US"/>
          </a:p>
        </p:txBody>
      </p:sp>
    </p:spTree>
    <p:extLst>
      <p:ext uri="{BB962C8B-B14F-4D97-AF65-F5344CB8AC3E}">
        <p14:creationId xmlns:p14="http://schemas.microsoft.com/office/powerpoint/2010/main" val="359133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15</a:t>
            </a:fld>
            <a:endParaRPr lang="en-US"/>
          </a:p>
        </p:txBody>
      </p:sp>
    </p:spTree>
    <p:extLst>
      <p:ext uri="{BB962C8B-B14F-4D97-AF65-F5344CB8AC3E}">
        <p14:creationId xmlns:p14="http://schemas.microsoft.com/office/powerpoint/2010/main" val="1980338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t>
            </a:r>
            <a:r>
              <a:rPr lang="en-US" sz="1200" b="0" i="0" kern="1200" dirty="0" smtClean="0">
                <a:solidFill>
                  <a:schemeClr val="tx1"/>
                </a:solidFill>
                <a:effectLst/>
                <a:latin typeface="+mn-lt"/>
                <a:ea typeface="+mn-ea"/>
                <a:cs typeface="+mn-cs"/>
              </a:rPr>
              <a:t>* Y </a:t>
            </a:r>
            <a:r>
              <a:rPr lang="en-US" sz="1200" b="0" i="0" kern="1200" dirty="0" err="1" smtClean="0">
                <a:solidFill>
                  <a:schemeClr val="tx1"/>
                </a:solidFill>
                <a:effectLst/>
                <a:latin typeface="+mn-lt"/>
                <a:ea typeface="+mn-ea"/>
                <a:cs typeface="+mn-cs"/>
              </a:rPr>
              <a:t>tế</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Phát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triển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hệ</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thống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quản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lý</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học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tập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trực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tuyến</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Mô</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phỏng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và</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thực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tập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ảo</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Giáo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dục</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Phát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triển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hệ</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thống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quản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lí</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học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tập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trực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tuyển</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Mô</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phỏng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và</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thực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tập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ảo</a:t>
            </a:r>
            <a:endParaRPr lang="en-US" sz="1200" b="0" i="0" kern="1200" dirty="0" smtClean="0">
              <a:solidFill>
                <a:schemeClr val="tx1"/>
              </a:solidFill>
              <a:effectLst/>
              <a:latin typeface="+mn-lt"/>
              <a:ea typeface="+mn-ea"/>
              <a:cs typeface="+mn-cs"/>
            </a:endParaRPr>
          </a:p>
          <a:p>
            <a:r>
              <a:rPr lang="en-US" dirty="0" smtClean="0"/>
              <a:t>2. </a:t>
            </a:r>
            <a:r>
              <a:rPr lang="vi-VN" sz="1200" b="0" i="0" kern="1200" dirty="0" smtClean="0">
                <a:solidFill>
                  <a:schemeClr val="tx1"/>
                </a:solidFill>
                <a:effectLst/>
                <a:latin typeface="+mn-lt"/>
                <a:ea typeface="+mn-ea"/>
                <a:cs typeface="+mn-cs"/>
              </a:rPr>
              <a:t>Theo em ngành Phân tích dữ liệu (Data Analysis): quá trình thu thập, xử lý, đánh giá và trình bày dữ liệu để đưa ra thông tin hữu ích và hỗ trợ quyết định. Lao động nữ có ưu thế trong lĩnh vực này vì:</a:t>
            </a:r>
          </a:p>
          <a:p>
            <a:r>
              <a:rPr lang="vi-VN" sz="1200" b="0" i="0" kern="1200" dirty="0" smtClean="0">
                <a:solidFill>
                  <a:schemeClr val="tx1"/>
                </a:solidFill>
                <a:effectLst/>
                <a:latin typeface="+mn-lt"/>
                <a:ea typeface="+mn-ea"/>
                <a:cs typeface="+mn-cs"/>
              </a:rPr>
              <a:t>- Kỹ năng quản lý và tổ chức thời gian</a:t>
            </a:r>
          </a:p>
          <a:p>
            <a:r>
              <a:rPr lang="vi-VN" sz="1200" b="0" i="0" kern="1200" dirty="0" smtClean="0">
                <a:solidFill>
                  <a:schemeClr val="tx1"/>
                </a:solidFill>
                <a:effectLst/>
                <a:latin typeface="+mn-lt"/>
                <a:ea typeface="+mn-ea"/>
                <a:cs typeface="+mn-cs"/>
              </a:rPr>
              <a:t>- Phụ nữ có cái nhìn, kĩ năng nhạy bén, sâu sắc</a:t>
            </a:r>
          </a:p>
          <a:p>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16</a:t>
            </a:fld>
            <a:endParaRPr lang="en-US"/>
          </a:p>
        </p:txBody>
      </p:sp>
    </p:spTree>
    <p:extLst>
      <p:ext uri="{BB962C8B-B14F-4D97-AF65-F5344CB8AC3E}">
        <p14:creationId xmlns:p14="http://schemas.microsoft.com/office/powerpoint/2010/main" val="3039542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1. </a:t>
            </a:r>
            <a:r>
              <a:rPr lang="vi-VN" sz="1200" b="0" i="0" kern="1200" dirty="0" smtClean="0">
                <a:solidFill>
                  <a:schemeClr val="tx1"/>
                </a:solidFill>
                <a:effectLst/>
                <a:latin typeface="+mn-lt"/>
                <a:ea typeface="+mn-ea"/>
                <a:cs typeface="+mn-cs"/>
              </a:rPr>
              <a:t>Một ngành nghề mà em quan tâm Quản lý cơ sở dữ liệu (Batabase Management) theo định hướng Tin học ứng dụng.</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 </a:t>
            </a:r>
            <a:r>
              <a:rPr lang="vi-VN" sz="1200" b="0" i="0" kern="1200" dirty="0" smtClean="0">
                <a:solidFill>
                  <a:schemeClr val="tx1"/>
                </a:solidFill>
                <a:effectLst/>
                <a:latin typeface="+mn-lt"/>
                <a:ea typeface="+mn-ea"/>
                <a:cs typeface="+mn-cs"/>
              </a:rPr>
              <a:t>Để trở thành người lao động trong nghề nghiệp đó em cần bổ sung các kiến thức sau:</a:t>
            </a:r>
          </a:p>
          <a:p>
            <a:r>
              <a:rPr lang="vi-VN" sz="1200" b="0" i="0" kern="1200" dirty="0" smtClean="0">
                <a:solidFill>
                  <a:schemeClr val="tx1"/>
                </a:solidFill>
                <a:effectLst/>
                <a:latin typeface="+mn-lt"/>
                <a:ea typeface="+mn-ea"/>
                <a:cs typeface="+mn-cs"/>
              </a:rPr>
              <a:t>Kiến thức cơ bản về:</a:t>
            </a:r>
          </a:p>
          <a:p>
            <a:r>
              <a:rPr lang="vi-VN" sz="1200" b="0" i="0" kern="1200" dirty="0" smtClean="0">
                <a:solidFill>
                  <a:schemeClr val="tx1"/>
                </a:solidFill>
                <a:effectLst/>
                <a:latin typeface="+mn-lt"/>
                <a:ea typeface="+mn-ea"/>
                <a:cs typeface="+mn-cs"/>
              </a:rPr>
              <a:t>- Kỹ năng lập trình</a:t>
            </a:r>
          </a:p>
          <a:p>
            <a:r>
              <a:rPr lang="vi-VN" sz="1200" b="0" i="0" kern="1200" dirty="0" smtClean="0">
                <a:solidFill>
                  <a:schemeClr val="tx1"/>
                </a:solidFill>
                <a:effectLst/>
                <a:latin typeface="+mn-lt"/>
                <a:ea typeface="+mn-ea"/>
                <a:cs typeface="+mn-cs"/>
              </a:rPr>
              <a:t>- Kiến thức về công nghệ công cụ</a:t>
            </a:r>
          </a:p>
          <a:p>
            <a:r>
              <a:rPr lang="vi-VN" sz="1200" b="0" i="0" kern="1200" dirty="0" smtClean="0">
                <a:solidFill>
                  <a:schemeClr val="tx1"/>
                </a:solidFill>
                <a:effectLst/>
                <a:latin typeface="+mn-lt"/>
                <a:ea typeface="+mn-ea"/>
                <a:cs typeface="+mn-cs"/>
              </a:rPr>
              <a:t>- Kỹ năng phân tích và giải quyết vấn đề</a:t>
            </a:r>
          </a:p>
          <a:p>
            <a:r>
              <a:rPr lang="vi-VN" sz="1200" b="0" i="0" kern="1200" dirty="0" smtClean="0">
                <a:solidFill>
                  <a:schemeClr val="tx1"/>
                </a:solidFill>
                <a:effectLst/>
                <a:latin typeface="+mn-lt"/>
                <a:ea typeface="+mn-ea"/>
                <a:cs typeface="+mn-cs"/>
              </a:rPr>
              <a:t>- Kỹ năng giao tiếp và làm việc nhóm</a:t>
            </a:r>
          </a:p>
          <a:p>
            <a:r>
              <a:rPr lang="vi-VN" sz="1200" b="0" i="0" kern="1200" dirty="0" smtClean="0">
                <a:solidFill>
                  <a:schemeClr val="tx1"/>
                </a:solidFill>
                <a:effectLst/>
                <a:latin typeface="+mn-lt"/>
                <a:ea typeface="+mn-ea"/>
                <a:cs typeface="+mn-cs"/>
              </a:rPr>
              <a:t>- Tiếng anh.</a:t>
            </a:r>
          </a:p>
          <a:p>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17</a:t>
            </a:fld>
            <a:endParaRPr lang="en-US"/>
          </a:p>
        </p:txBody>
      </p:sp>
    </p:spTree>
    <p:extLst>
      <p:ext uri="{BB962C8B-B14F-4D97-AF65-F5344CB8AC3E}">
        <p14:creationId xmlns:p14="http://schemas.microsoft.com/office/powerpoint/2010/main" val="231426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accent6">
                    <a:lumMod val="50000"/>
                  </a:schemeClr>
                </a:solidFill>
                <a:effectLst/>
                <a:latin typeface="+mn-lt"/>
              </a:rPr>
              <a:t>Đoạn hội thoại ở hoạt động Khởi động cho biết ba bạn An, Minh, Khoa đang dự định cùng nhau làm một trò chơi trên máy tính. Mỗi bạn đều có sở thích và khả năng riêng. </a:t>
            </a:r>
            <a:r>
              <a:rPr lang="vi-VN" sz="1200" b="1" dirty="0" smtClean="0">
                <a:solidFill>
                  <a:schemeClr val="accent6">
                    <a:lumMod val="50000"/>
                  </a:schemeClr>
                </a:solidFill>
                <a:effectLst/>
                <a:latin typeface="+mn-lt"/>
              </a:rPr>
              <a:t>Em hãy trả lời các câu hỏi sau:</a:t>
            </a:r>
            <a:endParaRPr lang="en-US" sz="1200" b="1" dirty="0" smtClean="0">
              <a:solidFill>
                <a:schemeClr val="accent6">
                  <a:lumMod val="50000"/>
                </a:schemeClr>
              </a:solidFill>
              <a:effectLst/>
              <a:latin typeface="+mn-lt"/>
            </a:endParaRPr>
          </a:p>
          <a:p>
            <a:r>
              <a:rPr lang="vi-VN" sz="1200" b="0" i="0" kern="1200" dirty="0" smtClean="0">
                <a:solidFill>
                  <a:schemeClr val="tx1"/>
                </a:solidFill>
                <a:effectLst/>
                <a:latin typeface="+mn-lt"/>
                <a:ea typeface="+mn-ea"/>
                <a:cs typeface="+mn-cs"/>
              </a:rPr>
              <a:t>- Khoa có thể làm nhà chuyên môn về phân tích và phát triển phần mềm</a:t>
            </a:r>
          </a:p>
          <a:p>
            <a:r>
              <a:rPr lang="vi-VN" sz="1200" b="0" i="0" kern="1200" dirty="0" smtClean="0">
                <a:solidFill>
                  <a:schemeClr val="tx1"/>
                </a:solidFill>
                <a:effectLst/>
                <a:latin typeface="+mn-lt"/>
                <a:ea typeface="+mn-ea"/>
                <a:cs typeface="+mn-cs"/>
              </a:rPr>
              <a:t>+ Đặc thù công việc: đòi hỏi nghiên cứu khoa học về hệ thống máy tính, thuật toán và cách biểu diễn các thuật thuật toán trong máy tính; sử dụng các mô hình toán học tạo ra những cách mới để biểu diễn, xử lí và trao đổi thông tin trong môi trường số</a:t>
            </a:r>
          </a:p>
          <a:p>
            <a:r>
              <a:rPr lang="vi-VN" sz="1200" b="0" i="0" kern="1200" dirty="0" smtClean="0">
                <a:solidFill>
                  <a:schemeClr val="tx1"/>
                </a:solidFill>
                <a:effectLst/>
                <a:latin typeface="+mn-lt"/>
                <a:ea typeface="+mn-ea"/>
                <a:cs typeface="+mn-cs"/>
              </a:rPr>
              <a:t>+ Sản phẩm chính: các ứng dụng, trang web, hệ thống và phần mềm</a:t>
            </a:r>
          </a:p>
          <a:p>
            <a:r>
              <a:rPr lang="vi-VN" sz="1200" b="0" i="0" kern="1200" dirty="0" smtClean="0">
                <a:solidFill>
                  <a:schemeClr val="tx1"/>
                </a:solidFill>
                <a:effectLst/>
                <a:latin typeface="+mn-lt"/>
                <a:ea typeface="+mn-ea"/>
                <a:cs typeface="+mn-cs"/>
              </a:rPr>
              <a:t>- An có thể làm nhà thiết kế đồ họa</a:t>
            </a:r>
          </a:p>
          <a:p>
            <a:r>
              <a:rPr lang="vi-VN" sz="1200" b="0" i="0" kern="1200" dirty="0" smtClean="0">
                <a:solidFill>
                  <a:schemeClr val="tx1"/>
                </a:solidFill>
                <a:effectLst/>
                <a:latin typeface="+mn-lt"/>
                <a:ea typeface="+mn-ea"/>
                <a:cs typeface="+mn-cs"/>
              </a:rPr>
              <a:t>+ Đặc thù công việc: lí thuyết khoa học máy tính, sử dụng phương tiện và công cụ công nghệ thông tin để giải quyết vấn đề thực tế trong các lĩnh vực khác như ý tế, giáo dục, thương mại, truyền thông,...</a:t>
            </a:r>
          </a:p>
          <a:p>
            <a:r>
              <a:rPr lang="vi-VN" sz="1200" b="0" i="0" kern="1200" dirty="0" smtClean="0">
                <a:solidFill>
                  <a:schemeClr val="tx1"/>
                </a:solidFill>
                <a:effectLst/>
                <a:latin typeface="+mn-lt"/>
                <a:ea typeface="+mn-ea"/>
                <a:cs typeface="+mn-cs"/>
              </a:rPr>
              <a:t>+ Sản phảm chính: đồ họa trang web, game và đa phương tiện</a:t>
            </a:r>
          </a:p>
          <a:p>
            <a:r>
              <a:rPr lang="vi-VN" sz="1200" b="0" i="0" kern="1200" dirty="0" smtClean="0">
                <a:solidFill>
                  <a:schemeClr val="tx1"/>
                </a:solidFill>
                <a:effectLst/>
                <a:latin typeface="+mn-lt"/>
                <a:ea typeface="+mn-ea"/>
                <a:cs typeface="+mn-cs"/>
              </a:rPr>
              <a:t>- Minh có thể làm nhà quản trị hệ thống</a:t>
            </a:r>
          </a:p>
          <a:p>
            <a:r>
              <a:rPr lang="vi-VN" sz="1200" b="0" i="0" kern="1200" dirty="0" smtClean="0">
                <a:solidFill>
                  <a:schemeClr val="tx1"/>
                </a:solidFill>
                <a:effectLst/>
                <a:latin typeface="+mn-lt"/>
                <a:ea typeface="+mn-ea"/>
                <a:cs typeface="+mn-cs"/>
              </a:rPr>
              <a:t>+ Đặc thù công việc: thiết kế, xây dựng, tích hợp và triển khai các hệ thống cơ sở dữ liệu; thiết lập chính sách và triển khai các kể hoạch bảo mật dữ liệu; thiết kế, xây dựng, cấu hình và quản trị mạng máy tính</a:t>
            </a:r>
          </a:p>
          <a:p>
            <a:pPr marL="0" marR="0" indent="0" algn="l" defTabSz="914400" rtl="0" eaLnBrk="1" fontAlgn="auto" latinLnBrk="0" hangingPunct="1">
              <a:lnSpc>
                <a:spcPct val="100000"/>
              </a:lnSpc>
              <a:spcBef>
                <a:spcPts val="0"/>
              </a:spcBef>
              <a:spcAft>
                <a:spcPts val="0"/>
              </a:spcAft>
              <a:buClrTx/>
              <a:buSzTx/>
              <a:buFontTx/>
              <a:buNone/>
              <a:tabLst/>
              <a:defRPr/>
            </a:pPr>
            <a:endParaRPr lang="vi-VN" sz="1200" b="1" dirty="0" smtClean="0">
              <a:solidFill>
                <a:schemeClr val="accent6">
                  <a:lumMod val="50000"/>
                </a:schemeClr>
              </a:solidFill>
              <a:effectLst/>
              <a:latin typeface="+mn-lt"/>
            </a:endParaRPr>
          </a:p>
          <a:p>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4</a:t>
            </a:fld>
            <a:endParaRPr lang="en-US"/>
          </a:p>
        </p:txBody>
      </p:sp>
    </p:spTree>
    <p:extLst>
      <p:ext uri="{BB962C8B-B14F-4D97-AF65-F5344CB8AC3E}">
        <p14:creationId xmlns:p14="http://schemas.microsoft.com/office/powerpoint/2010/main" val="356731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accent6">
                    <a:lumMod val="75000"/>
                  </a:schemeClr>
                </a:solidFill>
                <a:effectLst/>
                <a:latin typeface="+mn-lt"/>
              </a:rPr>
              <a:t>Trong dự án làm phần mềm trò chơi, ba bạn An, Minh và Khoa, mỗi bạn nhận một việc. Khoa tạo ra kịch bản và chuyển kịch bản đó thành phần mềm trò chơi trên máy tính. Hình ảnh các nhân vật và phong cảnh trong trò chơi được An tạo ra bằng phần mềm đồ hoạ. Minh sẽ đưa trò chơi lên Internet, theo dõi và thống kê ý kiến của người chơi. Khả năng và sở thích của các bạn An, Minh, Khoa đều có thể phát triển để được xã hội chấp nhận, tạo ra thu nhập cho mỗi bạn, trở thành nghề nghiệp.</a:t>
            </a:r>
            <a:r>
              <a:rPr lang="en-US" sz="1200" dirty="0" smtClean="0">
                <a:solidFill>
                  <a:schemeClr val="accent6">
                    <a:lumMod val="75000"/>
                  </a:schemeClr>
                </a:solidFill>
                <a:effectLst/>
                <a:latin typeface="Arial" panose="020B0604020202020204" pitchFamily="34" charset="0"/>
              </a:rPr>
              <a:t> (</a:t>
            </a:r>
            <a:r>
              <a:rPr lang="en-US" sz="1200" dirty="0" err="1" smtClean="0">
                <a:solidFill>
                  <a:schemeClr val="accent6">
                    <a:lumMod val="75000"/>
                  </a:schemeClr>
                </a:solidFill>
                <a:effectLst/>
                <a:latin typeface="Arial" panose="020B0604020202020204" pitchFamily="34" charset="0"/>
              </a:rPr>
              <a:t>Đọc</a:t>
            </a:r>
            <a:r>
              <a:rPr lang="en-US" sz="1200" dirty="0" smtClean="0">
                <a:solidFill>
                  <a:schemeClr val="accent6">
                    <a:lumMod val="75000"/>
                  </a:schemeClr>
                </a:solidFill>
                <a:effectLst/>
                <a:latin typeface="Arial" panose="020B0604020202020204" pitchFamily="34" charset="0"/>
              </a:rPr>
              <a:t> </a:t>
            </a:r>
            <a:r>
              <a:rPr lang="en-US" sz="1200" dirty="0" err="1" smtClean="0">
                <a:solidFill>
                  <a:schemeClr val="accent6">
                    <a:lumMod val="75000"/>
                  </a:schemeClr>
                </a:solidFill>
                <a:effectLst/>
                <a:latin typeface="Arial" panose="020B0604020202020204" pitchFamily="34" charset="0"/>
              </a:rPr>
              <a:t>ví</a:t>
            </a:r>
            <a:r>
              <a:rPr lang="en-US" sz="1200" dirty="0" smtClean="0">
                <a:solidFill>
                  <a:schemeClr val="accent6">
                    <a:lumMod val="75000"/>
                  </a:schemeClr>
                </a:solidFill>
                <a:effectLst/>
                <a:latin typeface="Arial" panose="020B0604020202020204" pitchFamily="34" charset="0"/>
              </a:rPr>
              <a:t> </a:t>
            </a:r>
            <a:r>
              <a:rPr lang="en-US" sz="1200" dirty="0" err="1" smtClean="0">
                <a:solidFill>
                  <a:schemeClr val="accent6">
                    <a:lumMod val="75000"/>
                  </a:schemeClr>
                </a:solidFill>
                <a:effectLst/>
                <a:latin typeface="Arial" panose="020B0604020202020204" pitchFamily="34" charset="0"/>
              </a:rPr>
              <a:t>dụ</a:t>
            </a:r>
            <a:r>
              <a:rPr lang="en-US" sz="1200" dirty="0" smtClean="0">
                <a:solidFill>
                  <a:schemeClr val="accent6">
                    <a:lumMod val="75000"/>
                  </a:schemeClr>
                </a:solidFill>
                <a:effectLst/>
                <a:latin typeface="Arial" panose="020B0604020202020204" pitchFamily="34" charset="0"/>
              </a:rPr>
              <a:t> SGK </a:t>
            </a:r>
            <a:r>
              <a:rPr lang="en-US" sz="1200" dirty="0" err="1" smtClean="0">
                <a:solidFill>
                  <a:schemeClr val="accent6">
                    <a:lumMod val="75000"/>
                  </a:schemeClr>
                </a:solidFill>
                <a:effectLst/>
                <a:latin typeface="Arial" panose="020B0604020202020204" pitchFamily="34" charset="0"/>
              </a:rPr>
              <a:t>Trang</a:t>
            </a:r>
            <a:r>
              <a:rPr lang="en-US" sz="1200" dirty="0" smtClean="0">
                <a:solidFill>
                  <a:schemeClr val="accent6">
                    <a:lumMod val="75000"/>
                  </a:schemeClr>
                </a:solidFill>
                <a:effectLst/>
                <a:latin typeface="Arial" panose="020B0604020202020204" pitchFamily="34" charset="0"/>
              </a:rPr>
              <a:t> 88)</a:t>
            </a:r>
            <a:endParaRPr lang="en-US" dirty="0" smtClean="0">
              <a:solidFill>
                <a:schemeClr val="accent6">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5</a:t>
            </a:fld>
            <a:endParaRPr lang="en-US"/>
          </a:p>
        </p:txBody>
      </p:sp>
    </p:spTree>
    <p:extLst>
      <p:ext uri="{BB962C8B-B14F-4D97-AF65-F5344CB8AC3E}">
        <p14:creationId xmlns:p14="http://schemas.microsoft.com/office/powerpoint/2010/main" val="62367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Ngành</a:t>
            </a:r>
            <a:r>
              <a:rPr lang="en-US" baseline="0" dirty="0" smtClean="0"/>
              <a:t> CNTT </a:t>
            </a:r>
            <a:r>
              <a:rPr lang="en-US" baseline="0" dirty="0" err="1" smtClean="0"/>
              <a:t>là</a:t>
            </a:r>
            <a:r>
              <a:rPr lang="en-US" baseline="0" dirty="0" smtClean="0"/>
              <a:t> </a:t>
            </a:r>
            <a:r>
              <a:rPr lang="en-US" baseline="0" dirty="0" err="1" smtClean="0"/>
              <a:t>gì</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6</a:t>
            </a:fld>
            <a:endParaRPr lang="en-US"/>
          </a:p>
        </p:txBody>
      </p:sp>
    </p:spTree>
    <p:extLst>
      <p:ext uri="{BB962C8B-B14F-4D97-AF65-F5344CB8AC3E}">
        <p14:creationId xmlns:p14="http://schemas.microsoft.com/office/powerpoint/2010/main" val="61796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chemeClr val="tx1">
                    <a:lumMod val="95000"/>
                    <a:lumOff val="5000"/>
                  </a:schemeClr>
                </a:solidFill>
              </a:rPr>
              <a:t>Sau khi tìm hiểu về nghề nghiệp trong lĩnh vực Tin học, em nhận thấy ý thích và khả năng của mình phù hợp với nhóm nghề nào? Tại sao?</a:t>
            </a:r>
            <a:endParaRPr lang="vi-VN" sz="2000" dirty="0" smtClean="0">
              <a:solidFill>
                <a:schemeClr val="tx1">
                  <a:lumMod val="95000"/>
                  <a:lumOff val="5000"/>
                </a:schemeClr>
              </a:solidFill>
              <a:latin typeface="UTM Avo" panose="02040603050506020204" pitchFamily="18" charset="0"/>
              <a:cs typeface="Times New Roman" panose="02020603050405020304" pitchFamily="18" charset="0"/>
            </a:endParaRP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Sau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khi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tìm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hiểu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về</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nghề</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nghiệp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trong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lĩnh</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vực</a:t>
            </a:r>
            <a:r>
              <a:rPr lang="en-US" sz="1200" b="0" i="0" kern="1200" dirty="0" smtClean="0">
                <a:solidFill>
                  <a:schemeClr val="tx1"/>
                </a:solidFill>
                <a:effectLst/>
                <a:latin typeface="+mn-lt"/>
                <a:ea typeface="+mn-ea"/>
                <a:cs typeface="+mn-cs"/>
              </a:rPr>
              <a:t> Tin </a:t>
            </a:r>
            <a:r>
              <a:rPr lang="en-US" sz="1200" b="0" i="0" kern="1200" dirty="0" err="1" smtClean="0">
                <a:solidFill>
                  <a:schemeClr val="tx1"/>
                </a:solidFill>
                <a:effectLst/>
                <a:latin typeface="+mn-lt"/>
                <a:ea typeface="+mn-ea"/>
                <a:cs typeface="+mn-cs"/>
              </a:rPr>
              <a:t>học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nhận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thấy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bản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thân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phù</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hợp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với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các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ngành</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thuộc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khoa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học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máy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tính</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Bởi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vì</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muốn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tìm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hiểu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sâu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về</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máy</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tính</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lập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trình</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chuyên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sâu</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4245342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accent6">
                    <a:lumMod val="50000"/>
                  </a:schemeClr>
                </a:solidFill>
                <a:effectLst/>
                <a:latin typeface="+mn-lt"/>
              </a:rPr>
              <a:t>Em hãy sử dụng những công cụ trên Internet như máy tìm kiếm, hội thoại thông minh, website của tổ chức, doanh nghiệp,… để tìm hiểu công việc ở một số doanh nghiệp và thực hiện các yêu cầu sau: </a:t>
            </a:r>
            <a:endParaRPr lang="vi-VN" dirty="0" smtClean="0">
              <a:solidFill>
                <a:schemeClr val="accent6">
                  <a:lumMod val="50000"/>
                </a:schemeClr>
              </a:solidFill>
            </a:endParaRPr>
          </a:p>
          <a:p>
            <a:r>
              <a:rPr lang="vi-VN" sz="1200" b="0" i="0" kern="1200" dirty="0" smtClean="0">
                <a:solidFill>
                  <a:schemeClr val="tx1"/>
                </a:solidFill>
                <a:effectLst/>
                <a:latin typeface="+mn-lt"/>
                <a:ea typeface="+mn-ea"/>
                <a:cs typeface="+mn-cs"/>
              </a:rPr>
              <a:t>1. Một doanh nghiệp hoạt động trong lĩnh vực tin học là google. Công việc tin học phù hợp nhất với google bao gồm:</a:t>
            </a:r>
          </a:p>
          <a:p>
            <a:r>
              <a:rPr lang="vi-VN" sz="1200" b="0" i="0" kern="1200" dirty="0" smtClean="0">
                <a:solidFill>
                  <a:schemeClr val="tx1"/>
                </a:solidFill>
                <a:effectLst/>
                <a:latin typeface="+mn-lt"/>
                <a:ea typeface="+mn-ea"/>
                <a:cs typeface="+mn-cs"/>
              </a:rPr>
              <a:t>- Phát triển và quản lý hệ thống và dịch vụ web</a:t>
            </a:r>
          </a:p>
          <a:p>
            <a:r>
              <a:rPr lang="vi-VN" sz="1200" b="0" i="0" kern="1200" dirty="0" smtClean="0">
                <a:solidFill>
                  <a:schemeClr val="tx1"/>
                </a:solidFill>
                <a:effectLst/>
                <a:latin typeface="+mn-lt"/>
                <a:ea typeface="+mn-ea"/>
                <a:cs typeface="+mn-cs"/>
              </a:rPr>
              <a:t>- Khoa học dữ liệu và trí tuệ nhân tạo</a:t>
            </a:r>
          </a:p>
          <a:p>
            <a:r>
              <a:rPr lang="vi-VN" sz="1200" b="0" i="0" kern="1200" dirty="0" smtClean="0">
                <a:solidFill>
                  <a:schemeClr val="tx1"/>
                </a:solidFill>
                <a:effectLst/>
                <a:latin typeface="+mn-lt"/>
                <a:ea typeface="+mn-ea"/>
                <a:cs typeface="+mn-cs"/>
              </a:rPr>
              <a:t>2. Một doanh nghiệp sử dụng lao động tin học nhưng hoạt động trong lĩnh vực khác là ngân hàng. Một số công việc tin học được sử dụng trong ngân hàng bao gồm:</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Phát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triển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và</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quản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lý</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phần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mềm</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ngân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hàng</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Bảo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mật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thông</a:t>
            </a:r>
            <a:r>
              <a:rPr lang="en-US" sz="1200" b="0" i="0" kern="1200" dirty="0" smtClean="0">
                <a:solidFill>
                  <a:schemeClr val="tx1"/>
                </a:solidFill>
                <a:effectLst/>
                <a:latin typeface="+mn-lt"/>
                <a:ea typeface="+mn-ea"/>
                <a:cs typeface="+mn-cs"/>
              </a:rPr>
              <a:t> tin</a:t>
            </a:r>
          </a:p>
          <a:p>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Phân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tích</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tài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chính</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và</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dự</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báo</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10</a:t>
            </a:fld>
            <a:endParaRPr lang="en-US"/>
          </a:p>
        </p:txBody>
      </p:sp>
    </p:spTree>
    <p:extLst>
      <p:ext uri="{BB962C8B-B14F-4D97-AF65-F5344CB8AC3E}">
        <p14:creationId xmlns:p14="http://schemas.microsoft.com/office/powerpoint/2010/main" val="222976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ct val="150000"/>
              </a:lnSpc>
              <a:buFont typeface="Arial" panose="020B0604020202020204" pitchFamily="34" charset="0"/>
              <a:buChar char="•"/>
            </a:pPr>
            <a:r>
              <a:rPr lang="vi-VN" sz="1200" dirty="0" smtClean="0">
                <a:solidFill>
                  <a:srgbClr val="231F20"/>
                </a:solidFill>
                <a:effectLst/>
                <a:latin typeface="+mn-lt"/>
              </a:rPr>
              <a:t>Tin học xuất hiện trong nhiều cơ quan, tổ chức, doanh nghiệp,… bao gồm </a:t>
            </a:r>
            <a:r>
              <a:rPr lang="en-US" dirty="0" smtClean="0"/>
              <a:t>c</a:t>
            </a:r>
            <a:r>
              <a:rPr lang="vi-VN" sz="1200" dirty="0" smtClean="0">
                <a:solidFill>
                  <a:srgbClr val="231F20"/>
                </a:solidFill>
                <a:effectLst/>
                <a:latin typeface="+mn-lt"/>
              </a:rPr>
              <a:t>ả những doanh nghiệp hoạt động trong lĩnh vực tin học và những doanh nghiệp hoạt động trong lĩnh vực khác. </a:t>
            </a:r>
            <a:endParaRPr lang="en-US" sz="1200" dirty="0">
              <a:solidFill>
                <a:srgbClr val="231F20"/>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9311CA4-9036-4EF8-AB62-128503DB366E}" type="slidenum">
              <a:rPr lang="en-US" smtClean="0"/>
              <a:t>11</a:t>
            </a:fld>
            <a:endParaRPr lang="en-US"/>
          </a:p>
        </p:txBody>
      </p:sp>
    </p:spTree>
    <p:extLst>
      <p:ext uri="{BB962C8B-B14F-4D97-AF65-F5344CB8AC3E}">
        <p14:creationId xmlns:p14="http://schemas.microsoft.com/office/powerpoint/2010/main" val="1165888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Tìm</a:t>
            </a:r>
            <a:r>
              <a:rPr lang="en-US" baseline="0" dirty="0" smtClean="0"/>
              <a:t> </a:t>
            </a:r>
            <a:r>
              <a:rPr lang="en-US" baseline="0" dirty="0" err="1" smtClean="0"/>
              <a:t>hiểu</a:t>
            </a:r>
            <a:r>
              <a:rPr lang="en-US" baseline="0" dirty="0" smtClean="0"/>
              <a:t> </a:t>
            </a:r>
            <a:r>
              <a:rPr lang="en-US" baseline="0" dirty="0" err="1" smtClean="0"/>
              <a:t>về</a:t>
            </a:r>
            <a:r>
              <a:rPr lang="en-US" baseline="0" dirty="0" smtClean="0"/>
              <a:t> </a:t>
            </a:r>
            <a:r>
              <a:rPr lang="en-US" baseline="0" dirty="0" err="1" smtClean="0"/>
              <a:t>nghề</a:t>
            </a:r>
            <a:r>
              <a:rPr lang="en-US" baseline="0" dirty="0" smtClean="0"/>
              <a:t> </a:t>
            </a:r>
            <a:r>
              <a:rPr lang="en-US" baseline="0" dirty="0" err="1" smtClean="0"/>
              <a:t>lập</a:t>
            </a:r>
            <a:r>
              <a:rPr lang="en-US" baseline="0" dirty="0" smtClean="0"/>
              <a:t> </a:t>
            </a:r>
            <a:r>
              <a:rPr lang="en-US" baseline="0" dirty="0" err="1" smtClean="0"/>
              <a:t>trình</a:t>
            </a:r>
            <a:r>
              <a:rPr lang="en-US" baseline="0" dirty="0" smtClean="0"/>
              <a:t> </a:t>
            </a:r>
            <a:r>
              <a:rPr lang="en-US" baseline="0" dirty="0" err="1" smtClean="0"/>
              <a:t>viên</a:t>
            </a:r>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12</a:t>
            </a:fld>
            <a:endParaRPr lang="en-US"/>
          </a:p>
        </p:txBody>
      </p:sp>
    </p:spTree>
    <p:extLst>
      <p:ext uri="{BB962C8B-B14F-4D97-AF65-F5344CB8AC3E}">
        <p14:creationId xmlns:p14="http://schemas.microsoft.com/office/powerpoint/2010/main" val="550375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Ở Việt Nam, nữ giới làm việc trong linh vực tin học cũng có cơ hội phát triển bản thân nhanh chóng và có mức lương cao, được tôn trọng và khuyến khích phát huy năng năng lực như nam giới. Những công việc tin học phù hợp với nữ có thể kể đến là: thiết kế đồ họa, truyền thông đa phương tiện, quản trị web, kiểm thử phần mềm, phân tích dữ liệu,…</a:t>
            </a:r>
            <a:endParaRPr lang="en-US" dirty="0"/>
          </a:p>
        </p:txBody>
      </p:sp>
      <p:sp>
        <p:nvSpPr>
          <p:cNvPr id="4" name="Slide Number Placeholder 3"/>
          <p:cNvSpPr>
            <a:spLocks noGrp="1"/>
          </p:cNvSpPr>
          <p:nvPr>
            <p:ph type="sldNum" sz="quarter" idx="10"/>
          </p:nvPr>
        </p:nvSpPr>
        <p:spPr/>
        <p:txBody>
          <a:bodyPr/>
          <a:lstStyle/>
          <a:p>
            <a:fld id="{C9311CA4-9036-4EF8-AB62-128503DB366E}" type="slidenum">
              <a:rPr lang="en-US" smtClean="0"/>
              <a:t>13</a:t>
            </a:fld>
            <a:endParaRPr lang="en-US"/>
          </a:p>
        </p:txBody>
      </p:sp>
    </p:spTree>
    <p:extLst>
      <p:ext uri="{BB962C8B-B14F-4D97-AF65-F5344CB8AC3E}">
        <p14:creationId xmlns:p14="http://schemas.microsoft.com/office/powerpoint/2010/main" val="3130605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41567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81" r:id="rId1"/>
    <p:sldLayoutId id="2147483692" r:id="rId2"/>
    <p:sldLayoutId id="2147483682" r:id="rId3"/>
    <p:sldLayoutId id="2147483683" r:id="rId4"/>
    <p:sldLayoutId id="2147483684" r:id="rId5"/>
    <p:sldLayoutId id="2147483685" r:id="rId6"/>
    <p:sldLayoutId id="2147483649" r:id="rId7"/>
    <p:sldLayoutId id="2147483650" r:id="rId8"/>
    <p:sldLayoutId id="2147483660" r:id="rId9"/>
    <p:sldLayoutId id="2147483661" r:id="rId10"/>
    <p:sldLayoutId id="2147483674" r:id="rId11"/>
    <p:sldLayoutId id="2147483662" r:id="rId12"/>
    <p:sldLayoutId id="2147483663" r:id="rId13"/>
    <p:sldLayoutId id="2147483664" r:id="rId14"/>
    <p:sldLayoutId id="2147483665" r:id="rId15"/>
    <p:sldLayoutId id="2147483675" r:id="rId16"/>
    <p:sldLayoutId id="2147483676" r:id="rId17"/>
    <p:sldLayoutId id="2147483677" r:id="rId18"/>
    <p:sldLayoutId id="2147483678" r:id="rId19"/>
    <p:sldLayoutId id="2147483679" r:id="rId20"/>
    <p:sldLayoutId id="2147483680" r:id="rId21"/>
    <p:sldLayoutId id="2147483686" r:id="rId22"/>
    <p:sldLayoutId id="2147483687" r:id="rId23"/>
    <p:sldLayoutId id="2147483688" r:id="rId24"/>
    <p:sldLayoutId id="2147483689" r:id="rId25"/>
    <p:sldLayoutId id="2147483690"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2658879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868859" y="84174"/>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3">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rgbClr val="FF0000"/>
                  </a:solidFill>
                </a:endParaRPr>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b="1" dirty="0">
                  <a:solidFill>
                    <a:srgbClr val="FF0000"/>
                  </a:solidFill>
                  <a:latin typeface="+mj-lt"/>
                </a:rPr>
                <a:t>CH</a:t>
              </a:r>
              <a:r>
                <a:rPr lang="en-US" sz="3200" b="1" dirty="0">
                  <a:solidFill>
                    <a:srgbClr val="FF0000"/>
                  </a:solidFill>
                  <a:latin typeface="+mj-lt"/>
                </a:rPr>
                <a:t>Ủ</a:t>
              </a:r>
              <a:r>
                <a:rPr lang="vi-VN" sz="3200" b="1" dirty="0">
                  <a:solidFill>
                    <a:srgbClr val="FF0000"/>
                  </a:solidFill>
                  <a:latin typeface="+mj-lt"/>
                </a:rPr>
                <a:t> ĐỀ </a:t>
              </a:r>
              <a:r>
                <a:rPr lang="en-US" sz="3200" b="1" dirty="0">
                  <a:solidFill>
                    <a:srgbClr val="FF0000"/>
                  </a:solidFill>
                  <a:latin typeface="+mj-lt"/>
                </a:rPr>
                <a:t>6</a:t>
              </a:r>
              <a:endParaRPr lang="vi-VN" sz="3200" b="1" dirty="0">
                <a:solidFill>
                  <a:srgbClr val="FF0000"/>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994674" y="291054"/>
            <a:ext cx="7422324" cy="584775"/>
          </a:xfrm>
          <a:prstGeom prst="rect">
            <a:avLst/>
          </a:prstGeom>
          <a:noFill/>
        </p:spPr>
        <p:txBody>
          <a:bodyPr wrap="square" rtlCol="0">
            <a:spAutoFit/>
          </a:bodyPr>
          <a:lstStyle/>
          <a:p>
            <a:pPr algn="ctr"/>
            <a:r>
              <a:rPr lang="vi-VN" sz="3200" dirty="0">
                <a:solidFill>
                  <a:srgbClr val="FF0000"/>
                </a:solidFill>
                <a:latin typeface="+mj-lt"/>
              </a:rPr>
              <a:t>TIN HỌC VÀ ĐỊNH HƯỚNG NGHỀ NGHIỆP</a:t>
            </a:r>
            <a:endParaRPr lang="en-US" sz="3200" dirty="0">
              <a:solidFill>
                <a:srgbClr val="FF0000"/>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2408455" y="2402061"/>
            <a:ext cx="6996886" cy="2189830"/>
          </a:xfrm>
          <a:prstGeom prst="rect">
            <a:avLst/>
          </a:prstGeom>
          <a:noFill/>
          <a:ln>
            <a:noFill/>
          </a:ln>
        </p:spPr>
        <p:txBody>
          <a:bodyPr wrap="square" rtlCol="0">
            <a:spAutoFit/>
          </a:bodyPr>
          <a:lstStyle/>
          <a:p>
            <a:pPr algn="ctr">
              <a:lnSpc>
                <a:spcPct val="120000"/>
              </a:lnSpc>
            </a:pPr>
            <a:r>
              <a:rPr lang="en-US" sz="6000" b="1" dirty="0" err="1">
                <a:ln w="19050">
                  <a:solidFill>
                    <a:schemeClr val="bg1"/>
                  </a:solidFill>
                </a:ln>
                <a:solidFill>
                  <a:srgbClr val="002060"/>
                </a:solidFill>
                <a:latin typeface="Bahnschrift Condensed" panose="020B0502040204020203" pitchFamily="34" charset="0"/>
              </a:rPr>
              <a:t>Bài</a:t>
            </a:r>
            <a:r>
              <a:rPr lang="en-US" sz="6000" b="1" dirty="0">
                <a:ln w="19050">
                  <a:solidFill>
                    <a:schemeClr val="bg1"/>
                  </a:solidFill>
                </a:ln>
                <a:solidFill>
                  <a:srgbClr val="002060"/>
                </a:solidFill>
                <a:latin typeface="Bahnschrift Condensed" panose="020B0502040204020203" pitchFamily="34" charset="0"/>
              </a:rPr>
              <a:t> </a:t>
            </a:r>
            <a:r>
              <a:rPr lang="vi-VN" sz="6000" b="1" dirty="0">
                <a:ln w="19050">
                  <a:solidFill>
                    <a:schemeClr val="bg1"/>
                  </a:solidFill>
                </a:ln>
                <a:solidFill>
                  <a:srgbClr val="002060"/>
                </a:solidFill>
                <a:latin typeface="Bahnschrift Condensed" panose="020B0502040204020203" pitchFamily="34" charset="0"/>
              </a:rPr>
              <a:t>1</a:t>
            </a:r>
            <a:r>
              <a:rPr lang="en-US" sz="6000" b="1" dirty="0">
                <a:ln w="19050">
                  <a:solidFill>
                    <a:schemeClr val="bg1"/>
                  </a:solidFill>
                </a:ln>
                <a:solidFill>
                  <a:srgbClr val="002060"/>
                </a:solidFill>
                <a:latin typeface="Bahnschrift Condensed" panose="020B0502040204020203" pitchFamily="34" charset="0"/>
              </a:rPr>
              <a:t>7: TIN HỌC VÀ THẾ GIỚI NGHỀ NGHIỆP</a:t>
            </a:r>
            <a:endParaRPr lang="vi-VN" sz="6000" b="1" dirty="0">
              <a:ln w="19050">
                <a:solidFill>
                  <a:schemeClr val="bg1"/>
                </a:solidFill>
              </a:ln>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11009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0" y="0"/>
            <a:ext cx="12191999" cy="6858000"/>
            <a:chOff x="1117200" y="3528268"/>
            <a:chExt cx="10337399" cy="788778"/>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788778"/>
              <a:chOff x="1493120" y="3891280"/>
              <a:chExt cx="10337399" cy="788778"/>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684982"/>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697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Hoạt</a:t>
                </a:r>
                <a:r>
                  <a:rPr kumimoji="0" lang="en-US" sz="28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động</a:t>
                </a:r>
                <a:r>
                  <a:rPr kumimoji="0" lang="en-US" sz="28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2</a:t>
                </a: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02725" y="3547638"/>
              <a:ext cx="2184974" cy="69729"/>
            </a:xfrm>
            <a:prstGeom prst="rect">
              <a:avLst/>
            </a:prstGeom>
          </p:spPr>
          <p:txBody>
            <a:bodyPr wrap="square">
              <a:spAutoFit/>
            </a:bodyPr>
            <a:lstStyle/>
            <a:p>
              <a:pPr lvl="0" algn="ctr" defTabSz="342900">
                <a:lnSpc>
                  <a:spcPct val="135000"/>
                </a:lnSpc>
                <a:defRPr/>
              </a:pPr>
              <a:r>
                <a:rPr lang="vi-VN" sz="2800" b="1" dirty="0">
                  <a:solidFill>
                    <a:srgbClr val="FF0000"/>
                  </a:solidFill>
                  <a:latin typeface="UTM Avo" panose="02040603050506020204" pitchFamily="18" charset="0"/>
                  <a:cs typeface="Times New Roman" panose="02020603050405020304" pitchFamily="18" charset="0"/>
                </a:rPr>
                <a:t>Tìm việc</a:t>
              </a:r>
              <a:endParaRPr kumimoji="0" lang="vi-VN" sz="28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C6929C24-5E5A-4442-B99D-714B3A872E4C}"/>
              </a:ext>
            </a:extLst>
          </p:cNvPr>
          <p:cNvSpPr txBox="1"/>
          <p:nvPr/>
        </p:nvSpPr>
        <p:spPr>
          <a:xfrm>
            <a:off x="93306" y="1420212"/>
            <a:ext cx="9265298" cy="4616648"/>
          </a:xfrm>
          <a:prstGeom prst="rect">
            <a:avLst/>
          </a:prstGeom>
          <a:noFill/>
        </p:spPr>
        <p:txBody>
          <a:bodyPr wrap="square">
            <a:spAutoFit/>
          </a:bodyPr>
          <a:lstStyle/>
          <a:p>
            <a:pPr>
              <a:lnSpc>
                <a:spcPct val="150000"/>
              </a:lnSpc>
            </a:pPr>
            <a:r>
              <a:rPr lang="vi-VN" sz="2800" b="1" dirty="0" smtClean="0">
                <a:solidFill>
                  <a:srgbClr val="7030A0"/>
                </a:solidFill>
                <a:effectLst/>
                <a:latin typeface="Arial-BoldMT"/>
              </a:rPr>
              <a:t>1</a:t>
            </a:r>
            <a:r>
              <a:rPr lang="vi-VN" sz="2800" b="1" dirty="0">
                <a:solidFill>
                  <a:srgbClr val="7030A0"/>
                </a:solidFill>
                <a:effectLst/>
                <a:latin typeface="Arial-BoldMT"/>
              </a:rPr>
              <a:t>.</a:t>
            </a:r>
            <a:r>
              <a:rPr lang="vi-VN" sz="2800" b="1" dirty="0">
                <a:solidFill>
                  <a:srgbClr val="7030A0"/>
                </a:solidFill>
                <a:effectLst/>
                <a:latin typeface="Arial" panose="020B0604020202020204" pitchFamily="34" charset="0"/>
              </a:rPr>
              <a:t> Nêu tên một doanh nghiệp hoạt động trong lĩnh vực tin học. Những công việc tin học nào phù hợp nhất với doanh nghiệp đó? </a:t>
            </a:r>
            <a:endParaRPr lang="vi-VN" sz="2800" b="1" dirty="0">
              <a:solidFill>
                <a:srgbClr val="7030A0"/>
              </a:solidFill>
            </a:endParaRPr>
          </a:p>
          <a:p>
            <a:pPr>
              <a:lnSpc>
                <a:spcPct val="150000"/>
              </a:lnSpc>
            </a:pPr>
            <a:r>
              <a:rPr lang="vi-VN" sz="2800" b="1" dirty="0">
                <a:solidFill>
                  <a:srgbClr val="00B050"/>
                </a:solidFill>
                <a:effectLst/>
                <a:latin typeface="Arial-BoldMT"/>
              </a:rPr>
              <a:t>2.</a:t>
            </a:r>
            <a:r>
              <a:rPr lang="vi-VN" sz="2800" b="1" dirty="0">
                <a:solidFill>
                  <a:srgbClr val="00B050"/>
                </a:solidFill>
                <a:effectLst/>
                <a:latin typeface="Arial" panose="020B0604020202020204" pitchFamily="34" charset="0"/>
              </a:rPr>
              <a:t> Nêu tên một doanh nghiệp sử dụng lao động tin học nhưng hoạt động trong lĩnh vực khác. Những công việc tin học được sử dụng trong doanh nghiệp đó là gì?</a:t>
            </a:r>
            <a:endParaRPr lang="en-US" sz="3200" b="1" dirty="0">
              <a:solidFill>
                <a:srgbClr val="00B050"/>
              </a:solidFill>
            </a:endParaRPr>
          </a:p>
        </p:txBody>
      </p:sp>
      <p:pic>
        <p:nvPicPr>
          <p:cNvPr id="10" name="Picture 9">
            <a:extLst>
              <a:ext uri="{FF2B5EF4-FFF2-40B4-BE49-F238E27FC236}">
                <a16:creationId xmlns:a16="http://schemas.microsoft.com/office/drawing/2014/main" id="{4007E440-FEE2-4DD3-A607-2ADE5603C306}"/>
              </a:ext>
            </a:extLst>
          </p:cNvPr>
          <p:cNvPicPr>
            <a:picLocks noChangeAspect="1"/>
          </p:cNvPicPr>
          <p:nvPr/>
        </p:nvPicPr>
        <p:blipFill>
          <a:blip r:embed="rId3"/>
          <a:stretch>
            <a:fillRect/>
          </a:stretch>
        </p:blipFill>
        <p:spPr>
          <a:xfrm>
            <a:off x="9263984" y="1193949"/>
            <a:ext cx="2946065" cy="3843345"/>
          </a:xfrm>
          <a:prstGeom prst="rect">
            <a:avLst/>
          </a:prstGeom>
        </p:spPr>
      </p:pic>
    </p:spTree>
    <p:extLst>
      <p:ext uri="{BB962C8B-B14F-4D97-AF65-F5344CB8AC3E}">
        <p14:creationId xmlns:p14="http://schemas.microsoft.com/office/powerpoint/2010/main" val="127694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758817-5605-44BE-A77B-44F4F6396D4C}"/>
              </a:ext>
            </a:extLst>
          </p:cNvPr>
          <p:cNvSpPr txBox="1"/>
          <p:nvPr/>
        </p:nvSpPr>
        <p:spPr>
          <a:xfrm>
            <a:off x="686708" y="257068"/>
            <a:ext cx="10659316" cy="6186309"/>
          </a:xfrm>
          <a:prstGeom prst="rect">
            <a:avLst/>
          </a:prstGeom>
          <a:noFill/>
          <a:ln>
            <a:solidFill>
              <a:srgbClr val="C00000"/>
            </a:solidFill>
          </a:ln>
        </p:spPr>
        <p:txBody>
          <a:bodyPr wrap="square">
            <a:spAutoFit/>
          </a:bodyPr>
          <a:lstStyle/>
          <a:p>
            <a:pPr marL="285750" indent="-285750" algn="just">
              <a:lnSpc>
                <a:spcPct val="150000"/>
              </a:lnSpc>
              <a:buFont typeface="Arial" panose="020B0604020202020204" pitchFamily="34" charset="0"/>
              <a:buChar char="•"/>
            </a:pPr>
            <a:r>
              <a:rPr lang="vi-VN" sz="2400" dirty="0" smtClean="0">
                <a:solidFill>
                  <a:srgbClr val="231F20"/>
                </a:solidFill>
                <a:effectLst/>
                <a:latin typeface="Arial" panose="020B0604020202020204" pitchFamily="34" charset="0"/>
              </a:rPr>
              <a:t>Những </a:t>
            </a:r>
            <a:r>
              <a:rPr lang="vi-VN" sz="2400" dirty="0">
                <a:solidFill>
                  <a:srgbClr val="231F20"/>
                </a:solidFill>
                <a:effectLst/>
                <a:latin typeface="Arial" panose="020B0604020202020204" pitchFamily="34" charset="0"/>
              </a:rPr>
              <a:t>công việc theo hướng </a:t>
            </a:r>
            <a:r>
              <a:rPr lang="vi-VN" sz="2400" dirty="0">
                <a:solidFill>
                  <a:srgbClr val="ED028C"/>
                </a:solidFill>
                <a:effectLst/>
                <a:latin typeface="Arial" panose="020B0604020202020204" pitchFamily="34" charset="0"/>
              </a:rPr>
              <a:t>Khoa học máy tính</a:t>
            </a:r>
            <a:r>
              <a:rPr lang="vi-VN" sz="2400" dirty="0">
                <a:solidFill>
                  <a:srgbClr val="231F20"/>
                </a:solidFill>
                <a:effectLst/>
                <a:latin typeface="Arial" panose="020B0604020202020204" pitchFamily="34" charset="0"/>
              </a:rPr>
              <a:t> tập trung nhiều hơn ở các doanh nghiệp, công ti hoạt động trong lĩnh vực tin học, với các công việc như: phân tích, thiết kế hệ thống thông tin; xây dựng giải pháp kĩ thuật và công nghệ xử lí thông tin; phát triển các ứng dụng trí tuệ nhân tạo; nghiên cứu an ninh mạng và bảo mật thông tin;… </a:t>
            </a:r>
            <a:endParaRPr lang="vi-VN" sz="2400" dirty="0"/>
          </a:p>
          <a:p>
            <a:pPr marL="285750" indent="-285750" algn="just">
              <a:lnSpc>
                <a:spcPct val="150000"/>
              </a:lnSpc>
              <a:buFont typeface="Arial" panose="020B0604020202020204" pitchFamily="34" charset="0"/>
              <a:buChar char="•"/>
            </a:pPr>
            <a:r>
              <a:rPr lang="vi-VN" sz="2400" dirty="0">
                <a:solidFill>
                  <a:srgbClr val="231F20"/>
                </a:solidFill>
                <a:effectLst/>
                <a:latin typeface="Arial" panose="020B0604020202020204" pitchFamily="34" charset="0"/>
              </a:rPr>
              <a:t>Những công việc theo hướng </a:t>
            </a:r>
            <a:r>
              <a:rPr lang="vi-VN" sz="2400" dirty="0">
                <a:solidFill>
                  <a:srgbClr val="ED028C"/>
                </a:solidFill>
                <a:effectLst/>
                <a:latin typeface="Arial" panose="020B0604020202020204" pitchFamily="34" charset="0"/>
              </a:rPr>
              <a:t>Tin học ứng dụng</a:t>
            </a:r>
            <a:r>
              <a:rPr lang="vi-VN" sz="2400" dirty="0">
                <a:solidFill>
                  <a:srgbClr val="231F20"/>
                </a:solidFill>
                <a:effectLst/>
                <a:latin typeface="Arial" panose="020B0604020202020204" pitchFamily="34" charset="0"/>
              </a:rPr>
              <a:t> xuất hiện ở hầu hết các cơ quan, tổ chức, doanh nghiệp với mức độ khác nhau, nhưng tập trung cao hơn ở những doanh nghiệp khai thác công nghệ thông tin, tạo ra giá trị mới trong kinh doanh như: quản lí thông tin và giao dịch khách hàng; thương mại điện </a:t>
            </a:r>
            <a:r>
              <a:rPr lang="en-US" sz="2400" dirty="0"/>
              <a:t>t</a:t>
            </a:r>
            <a:r>
              <a:rPr lang="vi-VN" sz="2400" dirty="0">
                <a:solidFill>
                  <a:srgbClr val="231F20"/>
                </a:solidFill>
                <a:effectLst/>
                <a:latin typeface="Arial" panose="020B0604020202020204" pitchFamily="34" charset="0"/>
              </a:rPr>
              <a:t>ử; cung cấp dịch vụ phát thanh, truyền hình và báo điện tử; cung ứng dịch vụ đa phương tiện phục vụ quảng cáo, giải trí, </a:t>
            </a:r>
            <a:r>
              <a:rPr lang="en-US" sz="2400" dirty="0"/>
              <a:t>t</a:t>
            </a:r>
            <a:r>
              <a:rPr lang="vi-VN" sz="2400" dirty="0">
                <a:solidFill>
                  <a:srgbClr val="231F20"/>
                </a:solidFill>
                <a:effectLst/>
                <a:latin typeface="Arial" panose="020B0604020202020204" pitchFamily="34" charset="0"/>
              </a:rPr>
              <a:t>ruyền thông;…</a:t>
            </a:r>
            <a:endParaRPr lang="en-US" sz="2400" dirty="0">
              <a:solidFill>
                <a:schemeClr val="accent6">
                  <a:lumMod val="50000"/>
                </a:schemeClr>
              </a:solidFill>
            </a:endParaRPr>
          </a:p>
        </p:txBody>
      </p:sp>
    </p:spTree>
    <p:extLst>
      <p:ext uri="{BB962C8B-B14F-4D97-AF65-F5344CB8AC3E}">
        <p14:creationId xmlns:p14="http://schemas.microsoft.com/office/powerpoint/2010/main" val="4074108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hề Lập Trình Viên Là Gì_ Lập Trình Viên Làm Những Công Việc Gì_ Muốn Trở Thành LTV Học Ngành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51950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0" y="0"/>
            <a:ext cx="12192000" cy="6858000"/>
            <a:chOff x="1117200" y="3528268"/>
            <a:chExt cx="10337399" cy="522712"/>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522712"/>
              <a:chOff x="1493120" y="3891280"/>
              <a:chExt cx="10337399" cy="522712"/>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418916"/>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498857" cy="4061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Hoạt</a:t>
                </a:r>
                <a:r>
                  <a:rPr kumimoji="0" lang="en-US" sz="24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động</a:t>
                </a:r>
                <a:r>
                  <a:rPr kumimoji="0" lang="en-US" sz="24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lang="en-US" sz="2400" b="1" dirty="0">
                    <a:solidFill>
                      <a:srgbClr val="FF0000"/>
                    </a:solidFill>
                    <a:latin typeface="UTM Avo" panose="02040603050506020204" pitchFamily="18" charset="0"/>
                    <a:cs typeface="Times New Roman" panose="02020603050405020304" pitchFamily="18" charset="0"/>
                  </a:rPr>
                  <a:t>3</a:t>
                </a:r>
                <a:endParaRPr kumimoji="0" lang="vi-VN" sz="24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1709083" y="3544760"/>
              <a:ext cx="7528413" cy="46208"/>
            </a:xfrm>
            <a:prstGeom prst="rect">
              <a:avLst/>
            </a:prstGeom>
          </p:spPr>
          <p:txBody>
            <a:bodyPr wrap="square">
              <a:spAutoFit/>
            </a:bodyPr>
            <a:lstStyle/>
            <a:p>
              <a:pPr lvl="0" algn="ctr" defTabSz="342900">
                <a:lnSpc>
                  <a:spcPct val="135000"/>
                </a:lnSpc>
                <a:defRPr/>
              </a:pPr>
              <a:r>
                <a:rPr lang="vi-VN" sz="2800" b="1" dirty="0">
                  <a:solidFill>
                    <a:srgbClr val="FF0000"/>
                  </a:solidFill>
                  <a:latin typeface="UTM Avo" panose="02040603050506020204" pitchFamily="18" charset="0"/>
                  <a:cs typeface="Times New Roman" panose="02020603050405020304" pitchFamily="18" charset="0"/>
                </a:rPr>
                <a:t>Nữ giới và tin học</a:t>
              </a:r>
              <a:endParaRPr kumimoji="0" lang="vi-VN" sz="28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id="{3B6302BE-C1A1-4218-80E8-24B346E7FAE0}"/>
              </a:ext>
            </a:extLst>
          </p:cNvPr>
          <p:cNvSpPr txBox="1"/>
          <p:nvPr/>
        </p:nvSpPr>
        <p:spPr>
          <a:xfrm>
            <a:off x="85341" y="1747249"/>
            <a:ext cx="5755622" cy="3323987"/>
          </a:xfrm>
          <a:prstGeom prst="rect">
            <a:avLst/>
          </a:prstGeom>
          <a:noFill/>
        </p:spPr>
        <p:txBody>
          <a:bodyPr wrap="square">
            <a:spAutoFit/>
          </a:bodyPr>
          <a:lstStyle/>
          <a:p>
            <a:pPr algn="just">
              <a:lnSpc>
                <a:spcPct val="150000"/>
              </a:lnSpc>
            </a:pPr>
            <a:r>
              <a:rPr lang="vi-VN" sz="2800" b="1" dirty="0">
                <a:solidFill>
                  <a:srgbClr val="00B050"/>
                </a:solidFill>
                <a:effectLst/>
                <a:latin typeface="Arial" panose="020B0604020202020204" pitchFamily="34" charset="0"/>
              </a:rPr>
              <a:t>Bạn An đặt câu hỏi: “Những nghề liên quan đến tin học có phù hợp với nữ giới không?”. Em hãy giúp bạn An trả lời câu hỏi đó.</a:t>
            </a:r>
            <a:endParaRPr lang="en-US" sz="2800" b="1" dirty="0">
              <a:solidFill>
                <a:srgbClr val="00B050"/>
              </a:solidFill>
            </a:endParaRPr>
          </a:p>
        </p:txBody>
      </p:sp>
      <p:pic>
        <p:nvPicPr>
          <p:cNvPr id="1026" name="Picture 2" descr="Nữ học CNTT có được không?">
            <a:extLst>
              <a:ext uri="{FF2B5EF4-FFF2-40B4-BE49-F238E27FC236}">
                <a16:creationId xmlns:a16="http://schemas.microsoft.com/office/drawing/2014/main" id="{13A6CAC7-93D1-4D01-903C-1B957D521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833" y="1039003"/>
            <a:ext cx="6266010" cy="581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2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86F26B6-4ED0-4F55-B452-705320E138EB}"/>
              </a:ext>
            </a:extLst>
          </p:cNvPr>
          <p:cNvGrpSpPr/>
          <p:nvPr/>
        </p:nvGrpSpPr>
        <p:grpSpPr>
          <a:xfrm>
            <a:off x="-1" y="0"/>
            <a:ext cx="6988630" cy="6858000"/>
            <a:chOff x="1379367" y="801190"/>
            <a:chExt cx="10347001" cy="5327591"/>
          </a:xfrm>
        </p:grpSpPr>
        <p:sp>
          <p:nvSpPr>
            <p:cNvPr id="3" name="Rectangle: Rounded Corners 2">
              <a:extLst>
                <a:ext uri="{FF2B5EF4-FFF2-40B4-BE49-F238E27FC236}">
                  <a16:creationId xmlns:a16="http://schemas.microsoft.com/office/drawing/2014/main" id="{98A2C578-A6C3-4917-A8A8-F08A09E74BD9}"/>
                </a:ext>
              </a:extLst>
            </p:cNvPr>
            <p:cNvSpPr/>
            <p:nvPr/>
          </p:nvSpPr>
          <p:spPr>
            <a:xfrm>
              <a:off x="1379367" y="801190"/>
              <a:ext cx="10347001" cy="5327591"/>
            </a:xfrm>
            <a:prstGeom prst="roundRect">
              <a:avLst>
                <a:gd name="adj" fmla="val 3765"/>
              </a:avLst>
            </a:prstGeom>
            <a:solidFill>
              <a:srgbClr val="FDDEE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 name="TextBox 3">
              <a:extLst>
                <a:ext uri="{FF2B5EF4-FFF2-40B4-BE49-F238E27FC236}">
                  <a16:creationId xmlns:a16="http://schemas.microsoft.com/office/drawing/2014/main" id="{56E52A3C-272F-492D-BDB8-24C8B0A180D7}"/>
                </a:ext>
              </a:extLst>
            </p:cNvPr>
            <p:cNvSpPr txBox="1"/>
            <p:nvPr/>
          </p:nvSpPr>
          <p:spPr>
            <a:xfrm>
              <a:off x="1580605" y="968391"/>
              <a:ext cx="10035292" cy="491338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50000"/>
                </a:lnSpc>
              </a:pPr>
              <a:r>
                <a:rPr lang="en-US" sz="3000" dirty="0" smtClean="0">
                  <a:solidFill>
                    <a:srgbClr val="00B050"/>
                  </a:solidFill>
                  <a:effectLst/>
                  <a:cs typeface="Times New Roman" panose="02020603050405020304" pitchFamily="18" charset="0"/>
                </a:rPr>
                <a:t>- </a:t>
              </a:r>
              <a:r>
                <a:rPr lang="vi-VN" sz="3000" dirty="0" smtClean="0">
                  <a:solidFill>
                    <a:srgbClr val="00B050"/>
                  </a:solidFill>
                  <a:effectLst/>
                  <a:cs typeface="Times New Roman" panose="02020603050405020304" pitchFamily="18" charset="0"/>
                </a:rPr>
                <a:t>Không </a:t>
              </a:r>
              <a:r>
                <a:rPr lang="vi-VN" sz="3000" dirty="0">
                  <a:solidFill>
                    <a:srgbClr val="00B050"/>
                  </a:solidFill>
                  <a:effectLst/>
                  <a:cs typeface="Times New Roman" panose="02020603050405020304" pitchFamily="18" charset="0"/>
                </a:rPr>
                <a:t>chỉ những doanh nghiệp tin học mà nhiều doanh nghiệp khác cũng cần </a:t>
              </a:r>
              <a:r>
                <a:rPr lang="en-US" sz="3000" dirty="0">
                  <a:solidFill>
                    <a:srgbClr val="00B050"/>
                  </a:solidFill>
                  <a:cs typeface="Times New Roman" panose="02020603050405020304" pitchFamily="18" charset="0"/>
                </a:rPr>
                <a:t>l</a:t>
              </a:r>
              <a:r>
                <a:rPr lang="vi-VN" sz="3000" dirty="0">
                  <a:solidFill>
                    <a:srgbClr val="00B050"/>
                  </a:solidFill>
                  <a:effectLst/>
                  <a:cs typeface="Times New Roman" panose="02020603050405020304" pitchFamily="18" charset="0"/>
                </a:rPr>
                <a:t>ao động tin học, theo cả hai hướng </a:t>
              </a:r>
              <a:r>
                <a:rPr lang="vi-VN" sz="3000" b="1" dirty="0">
                  <a:solidFill>
                    <a:schemeClr val="accent6">
                      <a:lumMod val="60000"/>
                      <a:lumOff val="40000"/>
                    </a:schemeClr>
                  </a:solidFill>
                  <a:effectLst/>
                  <a:cs typeface="Times New Roman" panose="02020603050405020304" pitchFamily="18" charset="0"/>
                </a:rPr>
                <a:t>Khoa học máy tính và Tin học ứng dụng. </a:t>
              </a:r>
              <a:endParaRPr lang="vi-VN" sz="3000" b="1" dirty="0">
                <a:solidFill>
                  <a:schemeClr val="accent6">
                    <a:lumMod val="60000"/>
                    <a:lumOff val="40000"/>
                  </a:schemeClr>
                </a:solidFill>
                <a:cs typeface="Times New Roman" panose="02020603050405020304" pitchFamily="18" charset="0"/>
              </a:endParaRPr>
            </a:p>
            <a:p>
              <a:pPr>
                <a:lnSpc>
                  <a:spcPct val="150000"/>
                </a:lnSpc>
              </a:pPr>
              <a:r>
                <a:rPr lang="en-US" sz="3000" dirty="0" smtClean="0">
                  <a:solidFill>
                    <a:srgbClr val="00B050"/>
                  </a:solidFill>
                  <a:effectLst/>
                  <a:cs typeface="Times New Roman" panose="02020603050405020304" pitchFamily="18" charset="0"/>
                </a:rPr>
                <a:t>- </a:t>
              </a:r>
              <a:r>
                <a:rPr lang="vi-VN" sz="3000" dirty="0" smtClean="0">
                  <a:solidFill>
                    <a:srgbClr val="00B050"/>
                  </a:solidFill>
                  <a:effectLst/>
                  <a:cs typeface="Times New Roman" panose="02020603050405020304" pitchFamily="18" charset="0"/>
                </a:rPr>
                <a:t>Mọi </a:t>
              </a:r>
              <a:r>
                <a:rPr lang="vi-VN" sz="3000" dirty="0">
                  <a:solidFill>
                    <a:srgbClr val="00B050"/>
                  </a:solidFill>
                  <a:effectLst/>
                  <a:cs typeface="Times New Roman" panose="02020603050405020304" pitchFamily="18" charset="0"/>
                </a:rPr>
                <a:t>người, </a:t>
              </a:r>
              <a:r>
                <a:rPr lang="vi-VN" sz="3000" b="1" dirty="0">
                  <a:solidFill>
                    <a:schemeClr val="accent6">
                      <a:lumMod val="60000"/>
                      <a:lumOff val="40000"/>
                    </a:schemeClr>
                  </a:solidFill>
                  <a:effectLst/>
                  <a:cs typeface="Times New Roman" panose="02020603050405020304" pitchFamily="18" charset="0"/>
                </a:rPr>
                <a:t>không phân biệt giới tính</a:t>
              </a:r>
              <a:r>
                <a:rPr lang="vi-VN" sz="3000" b="1" dirty="0">
                  <a:solidFill>
                    <a:srgbClr val="00B050"/>
                  </a:solidFill>
                  <a:effectLst/>
                  <a:cs typeface="Times New Roman" panose="02020603050405020304" pitchFamily="18" charset="0"/>
                </a:rPr>
                <a:t> </a:t>
              </a:r>
              <a:r>
                <a:rPr lang="vi-VN" sz="3000" dirty="0">
                  <a:solidFill>
                    <a:srgbClr val="00B050"/>
                  </a:solidFill>
                  <a:effectLst/>
                  <a:cs typeface="Times New Roman" panose="02020603050405020304" pitchFamily="18" charset="0"/>
                </a:rPr>
                <a:t>đều có cơ hội tiếp cận các nghề nghiệp trong lĩnh vực tin học theo sở thích, năng lực và nhu cầu của mình.</a:t>
              </a:r>
              <a:endParaRPr lang="vi-VN" sz="3000" dirty="0">
                <a:solidFill>
                  <a:srgbClr val="00B050"/>
                </a:solidFill>
                <a:cs typeface="Times New Roman" panose="02020603050405020304" pitchFamily="18" charset="0"/>
              </a:endParaRPr>
            </a:p>
          </p:txBody>
        </p:sp>
      </p:grpSp>
      <p:pic>
        <p:nvPicPr>
          <p:cNvPr id="2050" name="Picture 2" descr="5 hiểu lầm về ngành tin học và kỹ thuật máy tính | Báo Dân trí">
            <a:extLst>
              <a:ext uri="{FF2B5EF4-FFF2-40B4-BE49-F238E27FC236}">
                <a16:creationId xmlns:a16="http://schemas.microsoft.com/office/drawing/2014/main" id="{279004DA-5CC4-481E-A3D0-07EF2C979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629" y="0"/>
            <a:ext cx="52033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256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0BDA32B-6F7C-4595-8EA9-D1DED04AECA8}"/>
              </a:ext>
            </a:extLst>
          </p:cNvPr>
          <p:cNvGrpSpPr/>
          <p:nvPr/>
        </p:nvGrpSpPr>
        <p:grpSpPr>
          <a:xfrm>
            <a:off x="-513184" y="-335902"/>
            <a:ext cx="12531012" cy="6858000"/>
            <a:chOff x="601971" y="415703"/>
            <a:chExt cx="10501714" cy="5229224"/>
          </a:xfrm>
          <a:solidFill>
            <a:srgbClr val="FFFF00"/>
          </a:solidFill>
        </p:grpSpPr>
        <p:grpSp>
          <p:nvGrpSpPr>
            <p:cNvPr id="8" name="Group 7">
              <a:extLst>
                <a:ext uri="{FF2B5EF4-FFF2-40B4-BE49-F238E27FC236}">
                  <a16:creationId xmlns:a16="http://schemas.microsoft.com/office/drawing/2014/main" id="{7EBE9A51-D523-462A-973F-91E007258E63}"/>
                </a:ext>
              </a:extLst>
            </p:cNvPr>
            <p:cNvGrpSpPr/>
            <p:nvPr/>
          </p:nvGrpSpPr>
          <p:grpSpPr>
            <a:xfrm>
              <a:off x="1181131" y="817923"/>
              <a:ext cx="9922554" cy="4827004"/>
              <a:chOff x="1189763" y="4644162"/>
              <a:chExt cx="9922554" cy="4827004"/>
            </a:xfrm>
            <a:grpFill/>
          </p:grpSpPr>
          <p:sp>
            <p:nvSpPr>
              <p:cNvPr id="12" name="Rectangle: Rounded Corners 11">
                <a:extLst>
                  <a:ext uri="{FF2B5EF4-FFF2-40B4-BE49-F238E27FC236}">
                    <a16:creationId xmlns:a16="http://schemas.microsoft.com/office/drawing/2014/main" id="{0C765829-C3FB-4A1D-B1FA-3A1D4074DA8C}"/>
                  </a:ext>
                </a:extLst>
              </p:cNvPr>
              <p:cNvSpPr/>
              <p:nvPr/>
            </p:nvSpPr>
            <p:spPr>
              <a:xfrm>
                <a:off x="1189763" y="4644162"/>
                <a:ext cx="9598058" cy="4827004"/>
              </a:xfrm>
              <a:prstGeom prst="roundRect">
                <a:avLst>
                  <a:gd name="adj" fmla="val 5181"/>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BB52747-DE0E-489D-BBF1-6C42C266ADE1}"/>
                  </a:ext>
                </a:extLst>
              </p:cNvPr>
              <p:cNvSpPr/>
              <p:nvPr/>
            </p:nvSpPr>
            <p:spPr>
              <a:xfrm>
                <a:off x="1514259" y="4644163"/>
                <a:ext cx="9598058" cy="454035"/>
              </a:xfrm>
              <a:prstGeom prst="rect">
                <a:avLst/>
              </a:prstGeom>
              <a:grpFill/>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B96B9D32-3468-4508-B255-2F6E2FFF09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1971" y="415703"/>
              <a:ext cx="903656" cy="884631"/>
            </a:xfrm>
            <a:prstGeom prst="rect">
              <a:avLst/>
            </a:prstGeom>
            <a:grpFill/>
          </p:spPr>
        </p:pic>
      </p:grpSp>
      <p:sp>
        <p:nvSpPr>
          <p:cNvPr id="15" name="TextBox 14">
            <a:extLst>
              <a:ext uri="{FF2B5EF4-FFF2-40B4-BE49-F238E27FC236}">
                <a16:creationId xmlns:a16="http://schemas.microsoft.com/office/drawing/2014/main" id="{AE8BF436-D2AE-4424-B809-F24286CDB48D}"/>
              </a:ext>
            </a:extLst>
          </p:cNvPr>
          <p:cNvSpPr txBox="1"/>
          <p:nvPr/>
        </p:nvSpPr>
        <p:spPr>
          <a:xfrm>
            <a:off x="787947" y="244269"/>
            <a:ext cx="10688705" cy="590931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just">
              <a:lnSpc>
                <a:spcPct val="150000"/>
              </a:lnSpc>
            </a:pPr>
            <a:r>
              <a:rPr lang="vi-VN" sz="2800" b="1" dirty="0">
                <a:solidFill>
                  <a:srgbClr val="FF0000"/>
                </a:solidFill>
              </a:rPr>
              <a:t>Em hãy chọn phát biểu </a:t>
            </a:r>
            <a:r>
              <a:rPr lang="vi-VN" sz="2800" b="1" dirty="0" smtClean="0">
                <a:solidFill>
                  <a:srgbClr val="FF0000"/>
                </a:solidFill>
              </a:rPr>
              <a:t>đúng</a:t>
            </a:r>
            <a:r>
              <a:rPr lang="en-US" sz="2800" b="1" dirty="0" smtClean="0">
                <a:solidFill>
                  <a:srgbClr val="FF0000"/>
                </a:solidFill>
              </a:rPr>
              <a:t>:</a:t>
            </a:r>
            <a:endParaRPr lang="vi-VN" sz="2800" b="1" dirty="0">
              <a:solidFill>
                <a:srgbClr val="FF0000"/>
              </a:solidFill>
            </a:endParaRPr>
          </a:p>
          <a:p>
            <a:pPr algn="just">
              <a:lnSpc>
                <a:spcPct val="150000"/>
              </a:lnSpc>
            </a:pPr>
            <a:r>
              <a:rPr lang="vi-VN" sz="2800" dirty="0">
                <a:solidFill>
                  <a:schemeClr val="accent6">
                    <a:lumMod val="75000"/>
                  </a:schemeClr>
                </a:solidFill>
              </a:rPr>
              <a:t>A. Nam giới làm những nghề như lập trình ứng dụng hay phân tích thiết kế hệ thống tốt hơn nữ giới do họ có tư duy lôgic tốt hơn.</a:t>
            </a:r>
          </a:p>
          <a:p>
            <a:pPr algn="just">
              <a:lnSpc>
                <a:spcPct val="150000"/>
              </a:lnSpc>
            </a:pPr>
            <a:r>
              <a:rPr lang="vi-VN" sz="2800" dirty="0">
                <a:solidFill>
                  <a:schemeClr val="accent6">
                    <a:lumMod val="75000"/>
                  </a:schemeClr>
                </a:solidFill>
              </a:rPr>
              <a:t>B. Nữ giới làm những nghề như quản trị hệ thống hay quản trị cơ sở dữ liệu tốt hơn nam giới do họ cẩn thận hơn.</a:t>
            </a:r>
          </a:p>
          <a:p>
            <a:pPr algn="just">
              <a:lnSpc>
                <a:spcPct val="150000"/>
              </a:lnSpc>
            </a:pPr>
            <a:r>
              <a:rPr lang="vi-VN" sz="2800" dirty="0">
                <a:solidFill>
                  <a:schemeClr val="accent6">
                    <a:lumMod val="75000"/>
                  </a:schemeClr>
                </a:solidFill>
              </a:rPr>
              <a:t>C. Lựa chọn nghề nghiệp trong lĩnh vực tin học phù hợp với giới tính sẽ đem lại hiệu quả lao động cao hơn.</a:t>
            </a:r>
          </a:p>
          <a:p>
            <a:pPr algn="just">
              <a:lnSpc>
                <a:spcPct val="150000"/>
              </a:lnSpc>
            </a:pPr>
            <a:r>
              <a:rPr lang="vi-VN" sz="2800" dirty="0">
                <a:solidFill>
                  <a:schemeClr val="accent6">
                    <a:lumMod val="75000"/>
                  </a:schemeClr>
                </a:solidFill>
              </a:rPr>
              <a:t>D. Cả nam và nữ đều có thể chọn nghề trong lĩnh vực tin học phù hợp với năng lực và nhu cầu của mình.</a:t>
            </a:r>
            <a:endParaRPr lang="vi-VN" sz="4400" dirty="0">
              <a:solidFill>
                <a:schemeClr val="accent6">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29922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3"/>
          <a:srcRect r="72158" b="-12880"/>
          <a:stretch/>
        </p:blipFill>
        <p:spPr>
          <a:xfrm>
            <a:off x="818252" y="238799"/>
            <a:ext cx="815570" cy="886712"/>
          </a:xfrm>
          <a:prstGeom prst="rect">
            <a:avLst/>
          </a:prstGeom>
        </p:spPr>
      </p:pic>
      <p:sp>
        <p:nvSpPr>
          <p:cNvPr id="4" name="矩形 10">
            <a:extLst>
              <a:ext uri="{FF2B5EF4-FFF2-40B4-BE49-F238E27FC236}">
                <a16:creationId xmlns:a16="http://schemas.microsoft.com/office/drawing/2014/main" id="{1D0787FE-24AB-4450-8928-1B3A75172E18}"/>
              </a:ext>
            </a:extLst>
          </p:cNvPr>
          <p:cNvSpPr/>
          <p:nvPr/>
        </p:nvSpPr>
        <p:spPr>
          <a:xfrm>
            <a:off x="1381272" y="238799"/>
            <a:ext cx="2757591" cy="641266"/>
          </a:xfrm>
          <a:prstGeom prst="rect">
            <a:avLst/>
          </a:prstGeom>
        </p:spPr>
        <p:txBody>
          <a:bodyPr wrap="square">
            <a:spAutoFit/>
          </a:bodyPr>
          <a:lstStyle/>
          <a:p>
            <a:pPr indent="266700">
              <a:lnSpc>
                <a:spcPct val="125000"/>
              </a:lnSpc>
              <a:spcAft>
                <a:spcPts val="400"/>
              </a:spcAft>
            </a:pPr>
            <a:r>
              <a:rPr lang="en-US" sz="3200" b="1" dirty="0">
                <a:solidFill>
                  <a:srgbClr val="FF0000"/>
                </a:solidFill>
                <a:latin typeface="UTM Avo" panose="02040603050506020204" pitchFamily="18" charset="0"/>
                <a:cs typeface="Times New Roman" panose="02020603050405020304" pitchFamily="18" charset="0"/>
              </a:rPr>
              <a:t>LUYỆN TẬP</a:t>
            </a:r>
            <a:endParaRPr lang="vi-VN" sz="3200" dirty="0">
              <a:solidFill>
                <a:srgbClr val="FF0000"/>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FA393F5-F767-45C9-9875-42BBC79E8582}"/>
              </a:ext>
            </a:extLst>
          </p:cNvPr>
          <p:cNvSpPr txBox="1"/>
          <p:nvPr/>
        </p:nvSpPr>
        <p:spPr>
          <a:xfrm>
            <a:off x="818252" y="1103357"/>
            <a:ext cx="10361956" cy="5078313"/>
          </a:xfrm>
          <a:prstGeom prst="rect">
            <a:avLst/>
          </a:prstGeom>
          <a:noFill/>
        </p:spPr>
        <p:txBody>
          <a:bodyPr wrap="square">
            <a:spAutoFit/>
          </a:bodyPr>
          <a:lstStyle/>
          <a:p>
            <a:pPr>
              <a:lnSpc>
                <a:spcPct val="150000"/>
              </a:lnSpc>
            </a:pPr>
            <a:r>
              <a:rPr lang="en-US" sz="3600" b="1" dirty="0">
                <a:solidFill>
                  <a:srgbClr val="00B050"/>
                </a:solidFill>
                <a:effectLst/>
                <a:latin typeface="Arial" panose="020B0604020202020204" pitchFamily="34" charset="0"/>
              </a:rPr>
              <a:t>1</a:t>
            </a:r>
            <a:r>
              <a:rPr lang="en-US" sz="3600" dirty="0">
                <a:solidFill>
                  <a:srgbClr val="00B050"/>
                </a:solidFill>
                <a:effectLst/>
                <a:latin typeface="Arial" panose="020B0604020202020204" pitchFamily="34" charset="0"/>
              </a:rPr>
              <a:t>. </a:t>
            </a:r>
            <a:r>
              <a:rPr lang="vi-VN" sz="3600" dirty="0">
                <a:solidFill>
                  <a:srgbClr val="00B050"/>
                </a:solidFill>
                <a:effectLst/>
                <a:latin typeface="Arial" panose="020B0604020202020204" pitchFamily="34" charset="0"/>
              </a:rPr>
              <a:t>Hãy kể tên hai công việc liên quan đến nghề nghiệp tin học trong lĩnh vực khác như y tế, giáo dục, nông nghiệp, xây dựng, giao thông,… </a:t>
            </a:r>
            <a:endParaRPr lang="vi-VN" sz="4000" dirty="0">
              <a:solidFill>
                <a:srgbClr val="00B050"/>
              </a:solidFill>
            </a:endParaRPr>
          </a:p>
          <a:p>
            <a:pPr>
              <a:lnSpc>
                <a:spcPct val="150000"/>
              </a:lnSpc>
            </a:pPr>
            <a:r>
              <a:rPr lang="vi-VN" sz="3600" b="1" dirty="0">
                <a:solidFill>
                  <a:schemeClr val="accent1">
                    <a:lumMod val="75000"/>
                    <a:lumOff val="25000"/>
                  </a:schemeClr>
                </a:solidFill>
                <a:effectLst/>
                <a:latin typeface="Arial-BoldMT"/>
              </a:rPr>
              <a:t>2.</a:t>
            </a:r>
            <a:r>
              <a:rPr lang="vi-VN" sz="3600" dirty="0">
                <a:solidFill>
                  <a:schemeClr val="accent1">
                    <a:lumMod val="75000"/>
                    <a:lumOff val="25000"/>
                  </a:schemeClr>
                </a:solidFill>
                <a:effectLst/>
                <a:latin typeface="Arial" panose="020B0604020202020204" pitchFamily="34" charset="0"/>
              </a:rPr>
              <a:t> Em hãy nêu ví dụ về một nghề tin học mà theo em, lao động nữ có ưu thế. Giải thích cho câu trả lời của mình.</a:t>
            </a:r>
            <a:endParaRPr lang="en-US" sz="4000" dirty="0">
              <a:solidFill>
                <a:schemeClr val="accent1">
                  <a:lumMod val="75000"/>
                  <a:lumOff val="25000"/>
                </a:schemeClr>
              </a:solidFill>
            </a:endParaRPr>
          </a:p>
        </p:txBody>
      </p:sp>
    </p:spTree>
    <p:extLst>
      <p:ext uri="{BB962C8B-B14F-4D97-AF65-F5344CB8AC3E}">
        <p14:creationId xmlns:p14="http://schemas.microsoft.com/office/powerpoint/2010/main" val="1762006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17F69E-6480-40C9-AFE9-5DC829F79D57}"/>
              </a:ext>
            </a:extLst>
          </p:cNvPr>
          <p:cNvPicPr>
            <a:picLocks noChangeAspect="1"/>
          </p:cNvPicPr>
          <p:nvPr/>
        </p:nvPicPr>
        <p:blipFill rotWithShape="1">
          <a:blip r:embed="rId3"/>
          <a:srcRect r="70376"/>
          <a:stretch/>
        </p:blipFill>
        <p:spPr>
          <a:xfrm>
            <a:off x="820022" y="342134"/>
            <a:ext cx="1033987" cy="952468"/>
          </a:xfrm>
          <a:prstGeom prst="rect">
            <a:avLst/>
          </a:prstGeom>
        </p:spPr>
      </p:pic>
      <p:sp>
        <p:nvSpPr>
          <p:cNvPr id="8" name="矩形 10">
            <a:extLst>
              <a:ext uri="{FF2B5EF4-FFF2-40B4-BE49-F238E27FC236}">
                <a16:creationId xmlns:a16="http://schemas.microsoft.com/office/drawing/2014/main" id="{F3E5ABCC-06EA-4E30-80AE-696192411721}"/>
              </a:ext>
            </a:extLst>
          </p:cNvPr>
          <p:cNvSpPr/>
          <p:nvPr/>
        </p:nvSpPr>
        <p:spPr>
          <a:xfrm>
            <a:off x="1598986" y="435286"/>
            <a:ext cx="2757591" cy="641266"/>
          </a:xfrm>
          <a:prstGeom prst="rect">
            <a:avLst/>
          </a:prstGeom>
        </p:spPr>
        <p:txBody>
          <a:bodyPr wrap="square">
            <a:spAutoFit/>
          </a:bodyPr>
          <a:lstStyle/>
          <a:p>
            <a:pPr indent="266700">
              <a:lnSpc>
                <a:spcPct val="125000"/>
              </a:lnSpc>
              <a:spcAft>
                <a:spcPts val="400"/>
              </a:spcAft>
            </a:pPr>
            <a:r>
              <a:rPr lang="en-US" sz="3200" b="1" dirty="0">
                <a:solidFill>
                  <a:srgbClr val="FF0000"/>
                </a:solidFill>
                <a:latin typeface="UTM Avo" panose="02040603050506020204" pitchFamily="18" charset="0"/>
                <a:cs typeface="Times New Roman" panose="02020603050405020304" pitchFamily="18" charset="0"/>
              </a:rPr>
              <a:t>VẬN DỤNG</a:t>
            </a:r>
            <a:endParaRPr lang="vi-VN" sz="3200" dirty="0">
              <a:solidFill>
                <a:srgbClr val="FF0000"/>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861EEEA-0386-4859-BB73-BFD1730C8C46}"/>
              </a:ext>
            </a:extLst>
          </p:cNvPr>
          <p:cNvSpPr txBox="1"/>
          <p:nvPr/>
        </p:nvSpPr>
        <p:spPr>
          <a:xfrm>
            <a:off x="730898" y="1294602"/>
            <a:ext cx="10372530" cy="5078313"/>
          </a:xfrm>
          <a:prstGeom prst="rect">
            <a:avLst/>
          </a:prstGeom>
          <a:noFill/>
        </p:spPr>
        <p:txBody>
          <a:bodyPr wrap="square">
            <a:spAutoFit/>
          </a:bodyPr>
          <a:lstStyle/>
          <a:p>
            <a:pPr>
              <a:lnSpc>
                <a:spcPct val="150000"/>
              </a:lnSpc>
            </a:pPr>
            <a:r>
              <a:rPr lang="vi-VN" sz="3600" b="1" dirty="0">
                <a:solidFill>
                  <a:srgbClr val="00B050"/>
                </a:solidFill>
                <a:effectLst/>
                <a:latin typeface="Arial-BoldMT"/>
              </a:rPr>
              <a:t>1.</a:t>
            </a:r>
            <a:r>
              <a:rPr lang="vi-VN" sz="3600" dirty="0">
                <a:solidFill>
                  <a:srgbClr val="00B050"/>
                </a:solidFill>
                <a:effectLst/>
                <a:latin typeface="Arial" panose="020B0604020202020204" pitchFamily="34" charset="0"/>
              </a:rPr>
              <a:t> Hãy kể về một nghề tin học mà em quan tâm. Nghề nghiệp đó theo định hướng Khoa học máy tính hay Tin học ứng dụng? </a:t>
            </a:r>
            <a:endParaRPr lang="vi-VN" sz="3600" dirty="0">
              <a:solidFill>
                <a:srgbClr val="00B050"/>
              </a:solidFill>
            </a:endParaRPr>
          </a:p>
          <a:p>
            <a:pPr>
              <a:lnSpc>
                <a:spcPct val="150000"/>
              </a:lnSpc>
            </a:pPr>
            <a:r>
              <a:rPr lang="vi-VN" sz="3600" b="1" dirty="0">
                <a:solidFill>
                  <a:srgbClr val="231F20"/>
                </a:solidFill>
                <a:effectLst/>
                <a:latin typeface="Arial-BoldMT"/>
              </a:rPr>
              <a:t>2.</a:t>
            </a:r>
            <a:r>
              <a:rPr lang="vi-VN" sz="3600" dirty="0">
                <a:solidFill>
                  <a:srgbClr val="231F20"/>
                </a:solidFill>
                <a:effectLst/>
                <a:latin typeface="Arial" panose="020B0604020202020204" pitchFamily="34" charset="0"/>
              </a:rPr>
              <a:t> Em cần bổ sung những kiến thức hay kĩ năng nào để có thể trở thành người lao động trong nghề nghiệp mà em quan tâm ở câu 1?</a:t>
            </a:r>
            <a:endParaRPr lang="en-US" sz="3600" dirty="0"/>
          </a:p>
        </p:txBody>
      </p:sp>
    </p:spTree>
    <p:extLst>
      <p:ext uri="{BB962C8B-B14F-4D97-AF65-F5344CB8AC3E}">
        <p14:creationId xmlns:p14="http://schemas.microsoft.com/office/powerpoint/2010/main" val="191608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77314-7358-4D89-BEE7-3B65FFF23FEB}"/>
              </a:ext>
            </a:extLst>
          </p:cNvPr>
          <p:cNvPicPr>
            <a:picLocks noChangeAspect="1"/>
          </p:cNvPicPr>
          <p:nvPr/>
        </p:nvPicPr>
        <p:blipFill>
          <a:blip r:embed="rId3"/>
          <a:stretch>
            <a:fillRect/>
          </a:stretch>
        </p:blipFill>
        <p:spPr>
          <a:xfrm>
            <a:off x="422768" y="4853848"/>
            <a:ext cx="1129728" cy="1601072"/>
          </a:xfrm>
          <a:prstGeom prst="rect">
            <a:avLst/>
          </a:prstGeom>
        </p:spPr>
      </p:pic>
      <p:sp>
        <p:nvSpPr>
          <p:cNvPr id="4" name="Speech Bubble: Rectangle with Corners Rounded 3">
            <a:extLst>
              <a:ext uri="{FF2B5EF4-FFF2-40B4-BE49-F238E27FC236}">
                <a16:creationId xmlns:a16="http://schemas.microsoft.com/office/drawing/2014/main" id="{14700E8E-3672-43C0-BC06-86D0E45FAF06}"/>
              </a:ext>
            </a:extLst>
          </p:cNvPr>
          <p:cNvSpPr/>
          <p:nvPr/>
        </p:nvSpPr>
        <p:spPr>
          <a:xfrm>
            <a:off x="0" y="1005341"/>
            <a:ext cx="3121269" cy="3356953"/>
          </a:xfrm>
          <a:prstGeom prst="wedgeRoundRectCallout">
            <a:avLst>
              <a:gd name="adj1" fmla="val -8230"/>
              <a:gd name="adj2" fmla="val 68563"/>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7030A0"/>
                </a:solidFill>
                <a:latin typeface="Arial" panose="020B0604020202020204" pitchFamily="34" charset="0"/>
              </a:rPr>
              <a:t>Tớ sẽ phác thảo một kịch bản để các bạn góp ý và chuyển kịch bản đó thành một phần mềm trò chơi trên máy tính.</a:t>
            </a:r>
            <a:endParaRPr lang="en-US" sz="2800" b="1" dirty="0">
              <a:solidFill>
                <a:srgbClr val="7030A0"/>
              </a:solidFill>
              <a:effectLst/>
            </a:endParaRPr>
          </a:p>
        </p:txBody>
      </p:sp>
      <p:pic>
        <p:nvPicPr>
          <p:cNvPr id="11" name="Picture 10">
            <a:extLst>
              <a:ext uri="{FF2B5EF4-FFF2-40B4-BE49-F238E27FC236}">
                <a16:creationId xmlns:a16="http://schemas.microsoft.com/office/drawing/2014/main" id="{3A3C1B08-A2A0-41F7-AB55-93EE07C2E657}"/>
              </a:ext>
            </a:extLst>
          </p:cNvPr>
          <p:cNvPicPr>
            <a:picLocks noChangeAspect="1"/>
          </p:cNvPicPr>
          <p:nvPr/>
        </p:nvPicPr>
        <p:blipFill>
          <a:blip r:embed="rId4"/>
          <a:stretch>
            <a:fillRect/>
          </a:stretch>
        </p:blipFill>
        <p:spPr>
          <a:xfrm>
            <a:off x="5765075" y="4550766"/>
            <a:ext cx="1306286" cy="1807439"/>
          </a:xfrm>
          <a:prstGeom prst="rect">
            <a:avLst/>
          </a:prstGeom>
        </p:spPr>
      </p:pic>
      <p:sp>
        <p:nvSpPr>
          <p:cNvPr id="16" name="Speech Bubble: Rectangle with Corners Rounded 15">
            <a:extLst>
              <a:ext uri="{FF2B5EF4-FFF2-40B4-BE49-F238E27FC236}">
                <a16:creationId xmlns:a16="http://schemas.microsoft.com/office/drawing/2014/main" id="{E93A58A7-0E2B-487F-83A4-37B74943F414}"/>
              </a:ext>
            </a:extLst>
          </p:cNvPr>
          <p:cNvSpPr/>
          <p:nvPr/>
        </p:nvSpPr>
        <p:spPr>
          <a:xfrm>
            <a:off x="3297116" y="2523392"/>
            <a:ext cx="4132384" cy="1799151"/>
          </a:xfrm>
          <a:prstGeom prst="wedgeRoundRectCallout">
            <a:avLst>
              <a:gd name="adj1" fmla="val 34212"/>
              <a:gd name="adj2" fmla="val 7169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accent1">
                    <a:lumMod val="50000"/>
                    <a:lumOff val="50000"/>
                  </a:schemeClr>
                </a:solidFill>
                <a:effectLst/>
                <a:latin typeface="Arial" panose="020B0604020202020204" pitchFamily="34" charset="0"/>
              </a:rPr>
              <a:t>Làm thế nào để tạo nhân vật, trang phục, phong cảnh cho trò chơi? </a:t>
            </a:r>
            <a:endParaRPr lang="en-US" sz="2800" b="1" dirty="0">
              <a:solidFill>
                <a:schemeClr val="accent1">
                  <a:lumMod val="50000"/>
                  <a:lumOff val="50000"/>
                </a:schemeClr>
              </a:solidFill>
              <a:effectLst/>
            </a:endParaRPr>
          </a:p>
        </p:txBody>
      </p:sp>
      <p:pic>
        <p:nvPicPr>
          <p:cNvPr id="5" name="Picture 4">
            <a:extLst>
              <a:ext uri="{FF2B5EF4-FFF2-40B4-BE49-F238E27FC236}">
                <a16:creationId xmlns:a16="http://schemas.microsoft.com/office/drawing/2014/main" id="{DD7C51E9-0724-46DF-A992-C1BF88A2601E}"/>
              </a:ext>
            </a:extLst>
          </p:cNvPr>
          <p:cNvPicPr>
            <a:picLocks noChangeAspect="1"/>
          </p:cNvPicPr>
          <p:nvPr/>
        </p:nvPicPr>
        <p:blipFill>
          <a:blip r:embed="rId5"/>
          <a:stretch>
            <a:fillRect/>
          </a:stretch>
        </p:blipFill>
        <p:spPr>
          <a:xfrm>
            <a:off x="987632" y="259967"/>
            <a:ext cx="745374" cy="745374"/>
          </a:xfrm>
          <a:prstGeom prst="rect">
            <a:avLst/>
          </a:prstGeom>
        </p:spPr>
      </p:pic>
      <p:sp>
        <p:nvSpPr>
          <p:cNvPr id="9" name="TextBox 8">
            <a:extLst>
              <a:ext uri="{FF2B5EF4-FFF2-40B4-BE49-F238E27FC236}">
                <a16:creationId xmlns:a16="http://schemas.microsoft.com/office/drawing/2014/main" id="{FEF4845E-6C93-4EF3-87A6-245FE748483A}"/>
              </a:ext>
            </a:extLst>
          </p:cNvPr>
          <p:cNvSpPr txBox="1"/>
          <p:nvPr/>
        </p:nvSpPr>
        <p:spPr>
          <a:xfrm>
            <a:off x="1733006" y="145736"/>
            <a:ext cx="9385019" cy="496996"/>
          </a:xfrm>
          <a:prstGeom prst="rect">
            <a:avLst/>
          </a:prstGeom>
          <a:noFill/>
        </p:spPr>
        <p:txBody>
          <a:bodyPr wrap="square">
            <a:spAutoFit/>
          </a:bodyPr>
          <a:lstStyle/>
          <a:p>
            <a:pPr>
              <a:lnSpc>
                <a:spcPct val="150000"/>
              </a:lnSpc>
            </a:pPr>
            <a:r>
              <a:rPr lang="en-US" sz="2000" b="1" dirty="0">
                <a:solidFill>
                  <a:srgbClr val="FF0000"/>
                </a:solidFill>
                <a:effectLst/>
                <a:latin typeface="Arial" panose="020B0604020202020204" pitchFamily="34" charset="0"/>
              </a:rPr>
              <a:t>An, Minh </a:t>
            </a:r>
            <a:r>
              <a:rPr lang="en-US" sz="2000" b="1" dirty="0" err="1">
                <a:solidFill>
                  <a:srgbClr val="FF0000"/>
                </a:solidFill>
                <a:effectLst/>
                <a:latin typeface="Arial" panose="020B0604020202020204" pitchFamily="34" charset="0"/>
              </a:rPr>
              <a:t>và</a:t>
            </a:r>
            <a:r>
              <a:rPr lang="en-US" sz="2000" b="1" dirty="0">
                <a:solidFill>
                  <a:srgbClr val="FF0000"/>
                </a:solidFill>
                <a:effectLst/>
                <a:latin typeface="Arial" panose="020B0604020202020204" pitchFamily="34" charset="0"/>
              </a:rPr>
              <a:t> Khoa </a:t>
            </a:r>
            <a:r>
              <a:rPr lang="en-US" sz="2000" b="1" dirty="0" err="1">
                <a:solidFill>
                  <a:srgbClr val="FF0000"/>
                </a:solidFill>
                <a:effectLst/>
                <a:latin typeface="Arial" panose="020B0604020202020204" pitchFamily="34" charset="0"/>
              </a:rPr>
              <a:t>trao</a:t>
            </a:r>
            <a:r>
              <a:rPr lang="en-US" sz="2000" b="1" dirty="0">
                <a:solidFill>
                  <a:srgbClr val="FF0000"/>
                </a:solidFill>
                <a:effectLst/>
                <a:latin typeface="Arial" panose="020B0604020202020204" pitchFamily="34" charset="0"/>
              </a:rPr>
              <a:t> </a:t>
            </a:r>
            <a:r>
              <a:rPr lang="en-US" sz="2000" b="1" dirty="0" err="1">
                <a:solidFill>
                  <a:srgbClr val="FF0000"/>
                </a:solidFill>
                <a:effectLst/>
                <a:latin typeface="Arial" panose="020B0604020202020204" pitchFamily="34" charset="0"/>
              </a:rPr>
              <a:t>đổi</a:t>
            </a:r>
            <a:r>
              <a:rPr lang="en-US" sz="2000" b="1" dirty="0">
                <a:solidFill>
                  <a:srgbClr val="FF0000"/>
                </a:solidFill>
                <a:effectLst/>
                <a:latin typeface="Arial" panose="020B0604020202020204" pitchFamily="34" charset="0"/>
              </a:rPr>
              <a:t> </a:t>
            </a:r>
            <a:r>
              <a:rPr lang="en-US" sz="2000" b="1" dirty="0" err="1">
                <a:solidFill>
                  <a:srgbClr val="FF0000"/>
                </a:solidFill>
                <a:effectLst/>
                <a:latin typeface="Arial" panose="020B0604020202020204" pitchFamily="34" charset="0"/>
              </a:rPr>
              <a:t>về</a:t>
            </a:r>
            <a:r>
              <a:rPr lang="en-US" sz="2000" b="1" dirty="0">
                <a:solidFill>
                  <a:srgbClr val="FF0000"/>
                </a:solidFill>
                <a:effectLst/>
                <a:latin typeface="Arial" panose="020B0604020202020204" pitchFamily="34" charset="0"/>
              </a:rPr>
              <a:t> </a:t>
            </a:r>
            <a:r>
              <a:rPr lang="en-US" sz="2000" b="1" dirty="0" err="1">
                <a:solidFill>
                  <a:srgbClr val="FF0000"/>
                </a:solidFill>
                <a:effectLst/>
                <a:latin typeface="Arial" panose="020B0604020202020204" pitchFamily="34" charset="0"/>
              </a:rPr>
              <a:t>một</a:t>
            </a:r>
            <a:r>
              <a:rPr lang="en-US" sz="2000" b="1" dirty="0">
                <a:solidFill>
                  <a:srgbClr val="FF0000"/>
                </a:solidFill>
                <a:effectLst/>
                <a:latin typeface="Arial" panose="020B0604020202020204" pitchFamily="34" charset="0"/>
              </a:rPr>
              <a:t> </a:t>
            </a:r>
            <a:r>
              <a:rPr lang="en-US" sz="2000" b="1" dirty="0" err="1">
                <a:solidFill>
                  <a:srgbClr val="FF0000"/>
                </a:solidFill>
                <a:effectLst/>
                <a:latin typeface="Arial" panose="020B0604020202020204" pitchFamily="34" charset="0"/>
              </a:rPr>
              <a:t>dự</a:t>
            </a:r>
            <a:r>
              <a:rPr lang="en-US" sz="2000" b="1" dirty="0">
                <a:solidFill>
                  <a:srgbClr val="FF0000"/>
                </a:solidFill>
                <a:effectLst/>
                <a:latin typeface="Arial" panose="020B0604020202020204" pitchFamily="34" charset="0"/>
              </a:rPr>
              <a:t> </a:t>
            </a:r>
            <a:r>
              <a:rPr lang="en-US" sz="2000" b="1" dirty="0" err="1">
                <a:solidFill>
                  <a:srgbClr val="FF0000"/>
                </a:solidFill>
                <a:effectLst/>
                <a:latin typeface="Arial" panose="020B0604020202020204" pitchFamily="34" charset="0"/>
              </a:rPr>
              <a:t>án</a:t>
            </a:r>
            <a:r>
              <a:rPr lang="en-US" sz="2000" b="1" dirty="0">
                <a:solidFill>
                  <a:srgbClr val="FF0000"/>
                </a:solidFill>
                <a:effectLst/>
                <a:latin typeface="Arial" panose="020B0604020202020204" pitchFamily="34" charset="0"/>
              </a:rPr>
              <a:t> </a:t>
            </a:r>
            <a:r>
              <a:rPr lang="en-US" sz="2000" b="1" dirty="0" err="1">
                <a:solidFill>
                  <a:srgbClr val="FF0000"/>
                </a:solidFill>
                <a:effectLst/>
                <a:latin typeface="Arial" panose="020B0604020202020204" pitchFamily="34" charset="0"/>
              </a:rPr>
              <a:t>mà</a:t>
            </a:r>
            <a:r>
              <a:rPr lang="en-US" sz="2000" b="1" dirty="0">
                <a:solidFill>
                  <a:srgbClr val="FF0000"/>
                </a:solidFill>
                <a:effectLst/>
                <a:latin typeface="Arial" panose="020B0604020202020204" pitchFamily="34" charset="0"/>
              </a:rPr>
              <a:t> </a:t>
            </a:r>
            <a:r>
              <a:rPr lang="en-US" sz="2000" b="1" dirty="0" err="1">
                <a:solidFill>
                  <a:srgbClr val="FF0000"/>
                </a:solidFill>
                <a:effectLst/>
                <a:latin typeface="Arial" panose="020B0604020202020204" pitchFamily="34" charset="0"/>
              </a:rPr>
              <a:t>các</a:t>
            </a:r>
            <a:r>
              <a:rPr lang="en-US" sz="2000" b="1" dirty="0">
                <a:solidFill>
                  <a:srgbClr val="FF0000"/>
                </a:solidFill>
                <a:effectLst/>
                <a:latin typeface="Arial" panose="020B0604020202020204" pitchFamily="34" charset="0"/>
              </a:rPr>
              <a:t> </a:t>
            </a:r>
            <a:r>
              <a:rPr lang="en-US" sz="2000" b="1" dirty="0" err="1">
                <a:solidFill>
                  <a:srgbClr val="FF0000"/>
                </a:solidFill>
                <a:effectLst/>
                <a:latin typeface="Arial" panose="020B0604020202020204" pitchFamily="34" charset="0"/>
              </a:rPr>
              <a:t>bạn</a:t>
            </a:r>
            <a:r>
              <a:rPr lang="en-US" sz="2000" b="1" dirty="0">
                <a:solidFill>
                  <a:srgbClr val="FF0000"/>
                </a:solidFill>
                <a:effectLst/>
                <a:latin typeface="Arial" panose="020B0604020202020204" pitchFamily="34" charset="0"/>
              </a:rPr>
              <a:t> </a:t>
            </a:r>
            <a:r>
              <a:rPr lang="en-US" sz="2000" b="1" dirty="0" err="1">
                <a:solidFill>
                  <a:srgbClr val="FF0000"/>
                </a:solidFill>
                <a:effectLst/>
                <a:latin typeface="Arial" panose="020B0604020202020204" pitchFamily="34" charset="0"/>
              </a:rPr>
              <a:t>dự</a:t>
            </a:r>
            <a:r>
              <a:rPr lang="en-US" sz="2000" b="1" dirty="0">
                <a:solidFill>
                  <a:srgbClr val="FF0000"/>
                </a:solidFill>
                <a:effectLst/>
                <a:latin typeface="Arial" panose="020B0604020202020204" pitchFamily="34" charset="0"/>
              </a:rPr>
              <a:t> </a:t>
            </a:r>
            <a:r>
              <a:rPr lang="en-US" sz="2000" b="1" dirty="0" err="1">
                <a:solidFill>
                  <a:srgbClr val="FF0000"/>
                </a:solidFill>
                <a:effectLst/>
                <a:latin typeface="Arial" panose="020B0604020202020204" pitchFamily="34" charset="0"/>
              </a:rPr>
              <a:t>định</a:t>
            </a:r>
            <a:r>
              <a:rPr lang="en-US" sz="2000" b="1" dirty="0">
                <a:solidFill>
                  <a:srgbClr val="FF0000"/>
                </a:solidFill>
                <a:effectLst/>
                <a:latin typeface="Arial" panose="020B0604020202020204" pitchFamily="34" charset="0"/>
              </a:rPr>
              <a:t> </a:t>
            </a:r>
            <a:r>
              <a:rPr lang="en-US" sz="2000" b="1" dirty="0" err="1">
                <a:solidFill>
                  <a:srgbClr val="FF0000"/>
                </a:solidFill>
                <a:effectLst/>
                <a:latin typeface="Arial" panose="020B0604020202020204" pitchFamily="34" charset="0"/>
              </a:rPr>
              <a:t>thực</a:t>
            </a:r>
            <a:r>
              <a:rPr lang="en-US" sz="2000" b="1" dirty="0">
                <a:solidFill>
                  <a:srgbClr val="FF0000"/>
                </a:solidFill>
                <a:effectLst/>
                <a:latin typeface="Arial" panose="020B0604020202020204" pitchFamily="34" charset="0"/>
              </a:rPr>
              <a:t> </a:t>
            </a:r>
            <a:r>
              <a:rPr lang="en-US" sz="2000" b="1" dirty="0" err="1">
                <a:solidFill>
                  <a:srgbClr val="FF0000"/>
                </a:solidFill>
                <a:effectLst/>
                <a:latin typeface="Arial" panose="020B0604020202020204" pitchFamily="34" charset="0"/>
              </a:rPr>
              <a:t>hiện</a:t>
            </a:r>
            <a:r>
              <a:rPr lang="en-US" sz="2000" b="1" dirty="0">
                <a:solidFill>
                  <a:srgbClr val="FF0000"/>
                </a:solidFill>
                <a:effectLst/>
                <a:latin typeface="Arial" panose="020B0604020202020204" pitchFamily="34" charset="0"/>
              </a:rPr>
              <a:t>.</a:t>
            </a:r>
            <a:endParaRPr lang="en-US" sz="2000" b="1" dirty="0">
              <a:solidFill>
                <a:srgbClr val="FF0000"/>
              </a:solidFill>
            </a:endParaRPr>
          </a:p>
        </p:txBody>
      </p:sp>
      <p:pic>
        <p:nvPicPr>
          <p:cNvPr id="8" name="Picture 7">
            <a:extLst>
              <a:ext uri="{FF2B5EF4-FFF2-40B4-BE49-F238E27FC236}">
                <a16:creationId xmlns:a16="http://schemas.microsoft.com/office/drawing/2014/main" id="{C8916962-DFF7-469A-A025-CD38A7938198}"/>
              </a:ext>
            </a:extLst>
          </p:cNvPr>
          <p:cNvPicPr>
            <a:picLocks noChangeAspect="1"/>
          </p:cNvPicPr>
          <p:nvPr/>
        </p:nvPicPr>
        <p:blipFill>
          <a:blip r:embed="rId6"/>
          <a:stretch>
            <a:fillRect/>
          </a:stretch>
        </p:blipFill>
        <p:spPr>
          <a:xfrm>
            <a:off x="9826711" y="4259897"/>
            <a:ext cx="1456154" cy="2098308"/>
          </a:xfrm>
          <a:prstGeom prst="rect">
            <a:avLst/>
          </a:prstGeom>
        </p:spPr>
      </p:pic>
      <p:sp>
        <p:nvSpPr>
          <p:cNvPr id="13" name="Speech Bubble: Rectangle with Corners Rounded 12">
            <a:extLst>
              <a:ext uri="{FF2B5EF4-FFF2-40B4-BE49-F238E27FC236}">
                <a16:creationId xmlns:a16="http://schemas.microsoft.com/office/drawing/2014/main" id="{49CAB16F-4A91-4B3A-8779-AA2806E3E6F2}"/>
              </a:ext>
            </a:extLst>
          </p:cNvPr>
          <p:cNvSpPr/>
          <p:nvPr/>
        </p:nvSpPr>
        <p:spPr>
          <a:xfrm>
            <a:off x="4452271" y="632654"/>
            <a:ext cx="4170567" cy="1880659"/>
          </a:xfrm>
          <a:prstGeom prst="wedgeRoundRectCallout">
            <a:avLst>
              <a:gd name="adj1" fmla="val -19953"/>
              <a:gd name="adj2" fmla="val 5054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accent1">
                    <a:lumMod val="50000"/>
                    <a:lumOff val="50000"/>
                  </a:schemeClr>
                </a:solidFill>
                <a:effectLst/>
                <a:latin typeface="Arial" panose="020B0604020202020204" pitchFamily="34" charset="0"/>
              </a:rPr>
              <a:t>Thật là tuyệt. Tớ sẽ đưa trò chơi lên</a:t>
            </a:r>
            <a:r>
              <a:rPr lang="en-US" sz="2400" b="1" dirty="0">
                <a:solidFill>
                  <a:schemeClr val="accent1">
                    <a:lumMod val="50000"/>
                    <a:lumOff val="50000"/>
                  </a:schemeClr>
                </a:solidFill>
                <a:effectLst/>
                <a:latin typeface="Arial" panose="020B0604020202020204" pitchFamily="34" charset="0"/>
              </a:rPr>
              <a:t> </a:t>
            </a:r>
            <a:r>
              <a:rPr lang="vi-VN" sz="2400" b="1" dirty="0">
                <a:solidFill>
                  <a:schemeClr val="accent1">
                    <a:lumMod val="50000"/>
                    <a:lumOff val="50000"/>
                  </a:schemeClr>
                </a:solidFill>
                <a:effectLst/>
                <a:latin typeface="Arial" panose="020B0604020202020204" pitchFamily="34" charset="0"/>
              </a:rPr>
              <a:t>Internet, duy trì sự hoạt động của nó và tập hợp các ý kiến phản hồi để cải tiến. </a:t>
            </a:r>
            <a:endParaRPr lang="en-US" sz="2800" b="1" dirty="0">
              <a:solidFill>
                <a:schemeClr val="accent1">
                  <a:lumMod val="50000"/>
                  <a:lumOff val="50000"/>
                </a:schemeClr>
              </a:solidFill>
              <a:effectLst/>
            </a:endParaRPr>
          </a:p>
        </p:txBody>
      </p:sp>
      <p:sp>
        <p:nvSpPr>
          <p:cNvPr id="14" name="Speech Bubble: Rectangle with Corners Rounded 13">
            <a:extLst>
              <a:ext uri="{FF2B5EF4-FFF2-40B4-BE49-F238E27FC236}">
                <a16:creationId xmlns:a16="http://schemas.microsoft.com/office/drawing/2014/main" id="{B7798EBE-2047-450F-AA12-A5C95B87989C}"/>
              </a:ext>
            </a:extLst>
          </p:cNvPr>
          <p:cNvSpPr/>
          <p:nvPr/>
        </p:nvSpPr>
        <p:spPr>
          <a:xfrm>
            <a:off x="8760502" y="738554"/>
            <a:ext cx="3431498" cy="2813538"/>
          </a:xfrm>
          <a:prstGeom prst="wedgeRoundRectCallout">
            <a:avLst>
              <a:gd name="adj1" fmla="val 7275"/>
              <a:gd name="adj2" fmla="val 82173"/>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accent6">
                    <a:lumMod val="75000"/>
                  </a:schemeClr>
                </a:solidFill>
                <a:effectLst/>
                <a:latin typeface="Arial" panose="020B0604020202020204" pitchFamily="34" charset="0"/>
              </a:rPr>
              <a:t>Bạn</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chỉ</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cần</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mô</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tả</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nhân</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vật</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trang</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phục</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phong</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cảnh</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còn</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việc</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tạo</a:t>
            </a:r>
            <a:r>
              <a:rPr lang="en-US" sz="2400" b="1" dirty="0">
                <a:solidFill>
                  <a:schemeClr val="accent6">
                    <a:lumMod val="75000"/>
                  </a:schemeClr>
                </a:solidFill>
                <a:effectLst/>
                <a:latin typeface="Arial" panose="020B0604020202020204" pitchFamily="34" charset="0"/>
              </a:rPr>
              <a:t> ra </a:t>
            </a:r>
            <a:r>
              <a:rPr lang="en-US" sz="2400" b="1" dirty="0" err="1">
                <a:solidFill>
                  <a:schemeClr val="accent6">
                    <a:lumMod val="75000"/>
                  </a:schemeClr>
                </a:solidFill>
                <a:effectLst/>
                <a:latin typeface="Arial" panose="020B0604020202020204" pitchFamily="34" charset="0"/>
              </a:rPr>
              <a:t>các</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hình</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ảnh</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đó</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trên</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máy</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tính</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thì</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yên</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tâm</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đã</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có</a:t>
            </a:r>
            <a:r>
              <a:rPr lang="en-US" sz="2400" b="1" dirty="0">
                <a:solidFill>
                  <a:schemeClr val="accent6">
                    <a:lumMod val="75000"/>
                  </a:schemeClr>
                </a:solidFill>
                <a:effectLst/>
                <a:latin typeface="Arial" panose="020B0604020202020204" pitchFamily="34" charset="0"/>
              </a:rPr>
              <a:t> </a:t>
            </a:r>
            <a:r>
              <a:rPr lang="en-US" sz="2400" b="1" dirty="0" err="1">
                <a:solidFill>
                  <a:schemeClr val="accent6">
                    <a:lumMod val="75000"/>
                  </a:schemeClr>
                </a:solidFill>
                <a:effectLst/>
                <a:latin typeface="Arial" panose="020B0604020202020204" pitchFamily="34" charset="0"/>
              </a:rPr>
              <a:t>tớ</a:t>
            </a:r>
            <a:r>
              <a:rPr lang="en-US" sz="2400" b="1" dirty="0">
                <a:solidFill>
                  <a:schemeClr val="accent6">
                    <a:lumMod val="75000"/>
                  </a:schemeClr>
                </a:solidFill>
                <a:effectLst/>
                <a:latin typeface="Arial" panose="020B0604020202020204" pitchFamily="34" charset="0"/>
              </a:rPr>
              <a:t>.</a:t>
            </a:r>
            <a:endParaRPr lang="en-US" sz="2800" b="1" dirty="0">
              <a:solidFill>
                <a:schemeClr val="accent6">
                  <a:lumMod val="75000"/>
                </a:schemeClr>
              </a:solidFill>
              <a:effectLst/>
            </a:endParaRPr>
          </a:p>
        </p:txBody>
      </p:sp>
    </p:spTree>
    <p:extLst>
      <p:ext uri="{BB962C8B-B14F-4D97-AF65-F5344CB8AC3E}">
        <p14:creationId xmlns:p14="http://schemas.microsoft.com/office/powerpoint/2010/main" val="162266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566684" y="1129416"/>
            <a:ext cx="9285549" cy="3418272"/>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117485" y="47952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944907" y="916892"/>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2265220" y="1745248"/>
            <a:ext cx="8379862" cy="2640916"/>
          </a:xfrm>
          <a:prstGeom prst="rect">
            <a:avLst/>
          </a:prstGeom>
          <a:noFill/>
        </p:spPr>
        <p:txBody>
          <a:bodyPr wrap="square" rtlCol="0">
            <a:spAutoFit/>
          </a:bodyPr>
          <a:lstStyle/>
          <a:p>
            <a:pPr marL="1143000" indent="-1143000" algn="ctr">
              <a:lnSpc>
                <a:spcPct val="150000"/>
              </a:lnSpc>
              <a:buAutoNum type="arabicPeriod"/>
            </a:pPr>
            <a:r>
              <a:rPr lang="vi-VN" sz="6000" dirty="0">
                <a:solidFill>
                  <a:schemeClr val="accent6">
                    <a:lumMod val="75000"/>
                  </a:schemeClr>
                </a:solidFill>
                <a:latin typeface="+mj-lt"/>
              </a:rPr>
              <a:t>NGHỀ NGHIỆP TRONG TIN HỌC</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186612" y="0"/>
            <a:ext cx="12005388" cy="6858000"/>
            <a:chOff x="1117200" y="3528268"/>
            <a:chExt cx="10337399" cy="655299"/>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200" y="3528268"/>
              <a:ext cx="10337399" cy="655299"/>
              <a:chOff x="1493120" y="3891280"/>
              <a:chExt cx="10337399" cy="655299"/>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10337000" cy="312891"/>
              </a:xfrm>
              <a:prstGeom prst="roundRect">
                <a:avLst>
                  <a:gd name="adj" fmla="val 17243"/>
                </a:avLst>
              </a:prstGeom>
              <a:solidFill>
                <a:srgbClr val="84ACB6"/>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386" y="3995076"/>
                <a:ext cx="10337000" cy="551503"/>
              </a:xfrm>
              <a:prstGeom prst="roundRect">
                <a:avLst>
                  <a:gd name="adj" fmla="val 12944"/>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493120" y="3904430"/>
                <a:ext cx="2925392" cy="579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Hoạt</a:t>
                </a:r>
                <a:r>
                  <a:rPr kumimoji="0" lang="en-US" sz="28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động</a:t>
                </a:r>
                <a:r>
                  <a:rPr kumimoji="0" lang="en-US" sz="28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1</a:t>
                </a:r>
                <a:endParaRPr kumimoji="0" lang="vi-VN" sz="28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3" y="3904430"/>
                <a:ext cx="7528413" cy="168471"/>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429561" y="3548921"/>
              <a:ext cx="7528413" cy="57929"/>
            </a:xfrm>
            <a:prstGeom prst="rect">
              <a:avLst/>
            </a:prstGeom>
          </p:spPr>
          <p:txBody>
            <a:bodyPr wrap="square">
              <a:spAutoFit/>
            </a:bodyPr>
            <a:lstStyle/>
            <a:p>
              <a:pPr lvl="0" algn="ctr" defTabSz="342900">
                <a:lnSpc>
                  <a:spcPct val="135000"/>
                </a:lnSpc>
                <a:defRPr/>
              </a:pPr>
              <a:r>
                <a:rPr lang="vi-VN" sz="2800" b="1" dirty="0">
                  <a:solidFill>
                    <a:srgbClr val="FF0000"/>
                  </a:solidFill>
                  <a:latin typeface="UTM Avo" panose="02040603050506020204" pitchFamily="18" charset="0"/>
                  <a:cs typeface="Times New Roman" panose="02020603050405020304" pitchFamily="18" charset="0"/>
                </a:rPr>
                <a:t>Công việc đặc thù của người làm tin học</a:t>
              </a:r>
              <a:endParaRPr kumimoji="0" lang="vi-VN" sz="2800" b="1"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C6929C24-5E5A-4442-B99D-714B3A872E4C}"/>
              </a:ext>
            </a:extLst>
          </p:cNvPr>
          <p:cNvSpPr txBox="1"/>
          <p:nvPr/>
        </p:nvSpPr>
        <p:spPr>
          <a:xfrm>
            <a:off x="289249" y="1108565"/>
            <a:ext cx="11743886" cy="4708981"/>
          </a:xfrm>
          <a:prstGeom prst="rect">
            <a:avLst/>
          </a:prstGeom>
          <a:noFill/>
        </p:spPr>
        <p:txBody>
          <a:bodyPr wrap="square">
            <a:spAutoFit/>
          </a:bodyPr>
          <a:lstStyle/>
          <a:p>
            <a:pPr algn="just">
              <a:lnSpc>
                <a:spcPct val="150000"/>
              </a:lnSpc>
            </a:pPr>
            <a:r>
              <a:rPr lang="vi-VN" sz="4000" b="1" dirty="0" smtClean="0">
                <a:solidFill>
                  <a:schemeClr val="accent6">
                    <a:lumMod val="50000"/>
                  </a:schemeClr>
                </a:solidFill>
                <a:effectLst/>
                <a:latin typeface="Arial" panose="020B0604020202020204" pitchFamily="34" charset="0"/>
              </a:rPr>
              <a:t>1</a:t>
            </a:r>
            <a:r>
              <a:rPr lang="vi-VN" sz="4000" b="1" dirty="0">
                <a:solidFill>
                  <a:schemeClr val="accent6">
                    <a:lumMod val="50000"/>
                  </a:schemeClr>
                </a:solidFill>
                <a:effectLst/>
                <a:latin typeface="Arial" panose="020B0604020202020204" pitchFamily="34" charset="0"/>
              </a:rPr>
              <a:t>. Ba người bạn của chúng ta, sau này có thể làm những nghề nghiệp gì trong lĩnh vực tin học? </a:t>
            </a:r>
          </a:p>
          <a:p>
            <a:pPr algn="just">
              <a:lnSpc>
                <a:spcPct val="150000"/>
              </a:lnSpc>
            </a:pPr>
            <a:r>
              <a:rPr lang="vi-VN" sz="4000" b="1" dirty="0">
                <a:solidFill>
                  <a:srgbClr val="00B050"/>
                </a:solidFill>
                <a:effectLst/>
                <a:latin typeface="Arial" panose="020B0604020202020204" pitchFamily="34" charset="0"/>
              </a:rPr>
              <a:t>2. Đặc thù công việc và sản phẩm chính của những nghề nghiệp đó là gì?</a:t>
            </a:r>
            <a:endParaRPr lang="en-US" sz="4400" b="1" dirty="0">
              <a:solidFill>
                <a:srgbClr val="00B050"/>
              </a:solidFill>
            </a:endParaRPr>
          </a:p>
        </p:txBody>
      </p:sp>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0F68B8-F4FA-49E5-AC71-28F881DF9DCD}"/>
              </a:ext>
            </a:extLst>
          </p:cNvPr>
          <p:cNvPicPr>
            <a:picLocks noChangeAspect="1"/>
          </p:cNvPicPr>
          <p:nvPr/>
        </p:nvPicPr>
        <p:blipFill>
          <a:blip r:embed="rId3"/>
          <a:stretch>
            <a:fillRect/>
          </a:stretch>
        </p:blipFill>
        <p:spPr>
          <a:xfrm>
            <a:off x="683028" y="414325"/>
            <a:ext cx="811088" cy="765630"/>
          </a:xfrm>
          <a:prstGeom prst="rect">
            <a:avLst/>
          </a:prstGeom>
        </p:spPr>
      </p:pic>
      <p:pic>
        <p:nvPicPr>
          <p:cNvPr id="5" name="Picture 4">
            <a:extLst>
              <a:ext uri="{FF2B5EF4-FFF2-40B4-BE49-F238E27FC236}">
                <a16:creationId xmlns:a16="http://schemas.microsoft.com/office/drawing/2014/main" id="{DA08B95B-C59D-42C8-8E1A-8E7261BF2595}"/>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84251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nh Công Nghệ Thông Tin Là Gì_ Học Những Gì_ Sau Ra Trường Làm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7451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86F26B6-4ED0-4F55-B452-705320E138EB}"/>
              </a:ext>
            </a:extLst>
          </p:cNvPr>
          <p:cNvGrpSpPr/>
          <p:nvPr/>
        </p:nvGrpSpPr>
        <p:grpSpPr>
          <a:xfrm>
            <a:off x="391886" y="149290"/>
            <a:ext cx="10926147" cy="6316824"/>
            <a:chOff x="224158" y="181449"/>
            <a:chExt cx="10926147" cy="6195526"/>
          </a:xfrm>
        </p:grpSpPr>
        <p:sp>
          <p:nvSpPr>
            <p:cNvPr id="3" name="Rectangle: Rounded Corners 2">
              <a:extLst>
                <a:ext uri="{FF2B5EF4-FFF2-40B4-BE49-F238E27FC236}">
                  <a16:creationId xmlns:a16="http://schemas.microsoft.com/office/drawing/2014/main" id="{98A2C578-A6C3-4917-A8A8-F08A09E74BD9}"/>
                </a:ext>
              </a:extLst>
            </p:cNvPr>
            <p:cNvSpPr/>
            <p:nvPr/>
          </p:nvSpPr>
          <p:spPr>
            <a:xfrm>
              <a:off x="224158" y="181449"/>
              <a:ext cx="10926147" cy="6195526"/>
            </a:xfrm>
            <a:prstGeom prst="roundRect">
              <a:avLst>
                <a:gd name="adj" fmla="val 3765"/>
              </a:avLst>
            </a:prstGeom>
            <a:solidFill>
              <a:srgbClr val="FDDEE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 name="TextBox 3">
              <a:extLst>
                <a:ext uri="{FF2B5EF4-FFF2-40B4-BE49-F238E27FC236}">
                  <a16:creationId xmlns:a16="http://schemas.microsoft.com/office/drawing/2014/main" id="{56E52A3C-272F-492D-BDB8-24C8B0A180D7}"/>
                </a:ext>
              </a:extLst>
            </p:cNvPr>
            <p:cNvSpPr txBox="1"/>
            <p:nvPr/>
          </p:nvSpPr>
          <p:spPr>
            <a:xfrm>
              <a:off x="476085" y="427215"/>
              <a:ext cx="10580914" cy="588639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lnSpc>
                  <a:spcPct val="150000"/>
                </a:lnSpc>
                <a:buFont typeface="Arial" panose="020B0604020202020204" pitchFamily="34" charset="0"/>
                <a:buChar char="•"/>
              </a:pPr>
              <a:r>
                <a:rPr lang="vi-VN" sz="2800" dirty="0">
                  <a:solidFill>
                    <a:schemeClr val="accent6">
                      <a:lumMod val="60000"/>
                      <a:lumOff val="40000"/>
                    </a:schemeClr>
                  </a:solidFill>
                  <a:effectLst/>
                </a:rPr>
                <a:t>Những nhóm nghề thuộc hướng </a:t>
              </a:r>
              <a:r>
                <a:rPr lang="vi-VN" sz="2800" b="1" dirty="0">
                  <a:solidFill>
                    <a:schemeClr val="accent6">
                      <a:lumMod val="60000"/>
                      <a:lumOff val="40000"/>
                    </a:schemeClr>
                  </a:solidFill>
                  <a:effectLst/>
                </a:rPr>
                <a:t>Khoa học máy tính </a:t>
              </a:r>
              <a:r>
                <a:rPr lang="vi-VN" sz="2800" dirty="0">
                  <a:solidFill>
                    <a:schemeClr val="accent6">
                      <a:lumMod val="60000"/>
                      <a:lumOff val="40000"/>
                    </a:schemeClr>
                  </a:solidFill>
                  <a:effectLst/>
                </a:rPr>
                <a:t>có đặc điểm chung là nghiên </a:t>
              </a:r>
              <a:r>
                <a:rPr lang="en-US" sz="3200" dirty="0" smtClean="0">
                  <a:solidFill>
                    <a:schemeClr val="accent6">
                      <a:lumMod val="60000"/>
                      <a:lumOff val="40000"/>
                    </a:schemeClr>
                  </a:solidFill>
                </a:rPr>
                <a:t>c</a:t>
              </a:r>
              <a:r>
                <a:rPr lang="vi-VN" sz="2800" dirty="0" smtClean="0">
                  <a:solidFill>
                    <a:schemeClr val="accent6">
                      <a:lumMod val="60000"/>
                      <a:lumOff val="40000"/>
                    </a:schemeClr>
                  </a:solidFill>
                  <a:effectLst/>
                </a:rPr>
                <a:t>ứu </a:t>
              </a:r>
              <a:r>
                <a:rPr lang="vi-VN" sz="2800" dirty="0">
                  <a:solidFill>
                    <a:schemeClr val="accent6">
                      <a:lumMod val="60000"/>
                      <a:lumOff val="40000"/>
                    </a:schemeClr>
                  </a:solidFill>
                  <a:effectLst/>
                </a:rPr>
                <a:t>lí thuyết về </a:t>
              </a:r>
              <a:r>
                <a:rPr lang="vi-VN" sz="2800" b="1" dirty="0">
                  <a:solidFill>
                    <a:schemeClr val="accent6">
                      <a:lumMod val="60000"/>
                      <a:lumOff val="40000"/>
                    </a:schemeClr>
                  </a:solidFill>
                  <a:effectLst/>
                </a:rPr>
                <a:t>thông tin và thuật toán</a:t>
              </a:r>
              <a:r>
                <a:rPr lang="vi-VN" sz="2800" dirty="0">
                  <a:solidFill>
                    <a:schemeClr val="accent6">
                      <a:lumMod val="60000"/>
                      <a:lumOff val="40000"/>
                    </a:schemeClr>
                  </a:solidFill>
                  <a:effectLst/>
                </a:rPr>
                <a:t>, tạo ra những cách mới để </a:t>
              </a:r>
              <a:r>
                <a:rPr lang="vi-VN" sz="2800" b="1" dirty="0">
                  <a:solidFill>
                    <a:schemeClr val="accent6">
                      <a:lumMod val="60000"/>
                      <a:lumOff val="40000"/>
                    </a:schemeClr>
                  </a:solidFill>
                  <a:effectLst/>
                </a:rPr>
                <a:t>biểu diễn, xử lí và trao đổi thông tin trong môi trường số</a:t>
              </a:r>
              <a:r>
                <a:rPr lang="vi-VN" sz="2800" dirty="0">
                  <a:solidFill>
                    <a:schemeClr val="accent6">
                      <a:lumMod val="60000"/>
                      <a:lumOff val="40000"/>
                    </a:schemeClr>
                  </a:solidFill>
                  <a:effectLst/>
                </a:rPr>
                <a:t>. </a:t>
              </a:r>
              <a:endParaRPr lang="vi-VN" sz="3200" dirty="0">
                <a:solidFill>
                  <a:schemeClr val="accent6">
                    <a:lumMod val="60000"/>
                    <a:lumOff val="40000"/>
                  </a:schemeClr>
                </a:solidFill>
              </a:endParaRPr>
            </a:p>
            <a:p>
              <a:pPr marL="285750" indent="-285750">
                <a:lnSpc>
                  <a:spcPct val="150000"/>
                </a:lnSpc>
                <a:buFont typeface="Arial" panose="020B0604020202020204" pitchFamily="34" charset="0"/>
                <a:buChar char="•"/>
              </a:pPr>
              <a:r>
                <a:rPr lang="vi-VN" sz="2800" dirty="0">
                  <a:solidFill>
                    <a:srgbClr val="00B050"/>
                  </a:solidFill>
                  <a:effectLst/>
                </a:rPr>
                <a:t>Những nhóm nghề thuộc hướng </a:t>
              </a:r>
              <a:r>
                <a:rPr lang="vi-VN" sz="2800" b="1" dirty="0">
                  <a:solidFill>
                    <a:srgbClr val="00B050"/>
                  </a:solidFill>
                  <a:effectLst/>
                </a:rPr>
                <a:t>Tin học ứng dụng </a:t>
              </a:r>
              <a:r>
                <a:rPr lang="vi-VN" sz="2800" dirty="0">
                  <a:solidFill>
                    <a:srgbClr val="00B050"/>
                  </a:solidFill>
                  <a:effectLst/>
                </a:rPr>
                <a:t>không đòi hỏi nghiên cứu chuyên sâu về lí thuyết khoa học máy tính mà chủ yếu là </a:t>
              </a:r>
              <a:r>
                <a:rPr lang="vi-VN" sz="2800" b="1" dirty="0">
                  <a:solidFill>
                    <a:srgbClr val="00B050"/>
                  </a:solidFill>
                  <a:effectLst/>
                </a:rPr>
                <a:t>sử dụng phương tiện và công cụ công nghệ thông tin</a:t>
              </a:r>
              <a:r>
                <a:rPr lang="vi-VN" sz="2800" dirty="0">
                  <a:solidFill>
                    <a:srgbClr val="00B050"/>
                  </a:solidFill>
                  <a:effectLst/>
                </a:rPr>
                <a:t> để giải quyết các vấn đề thực tế trong các lĩnh vực </a:t>
              </a:r>
              <a:r>
                <a:rPr lang="vi-VN" sz="2800" dirty="0" smtClean="0">
                  <a:solidFill>
                    <a:srgbClr val="00B050"/>
                  </a:solidFill>
                  <a:effectLst/>
                </a:rPr>
                <a:t>khác</a:t>
              </a:r>
              <a:r>
                <a:rPr lang="en-US" sz="2800" dirty="0" smtClean="0">
                  <a:solidFill>
                    <a:srgbClr val="00B050"/>
                  </a:solidFill>
                  <a:effectLst/>
                </a:rPr>
                <a:t>.</a:t>
              </a:r>
              <a:endParaRPr lang="vi-VN" sz="4800" dirty="0">
                <a:solidFill>
                  <a:srgbClr val="00B050"/>
                </a:solidFill>
                <a:cs typeface="Times New Roman" panose="02020603050405020304" pitchFamily="18" charset="0"/>
              </a:endParaRPr>
            </a:p>
          </p:txBody>
        </p:sp>
      </p:grpSp>
    </p:spTree>
    <p:extLst>
      <p:ext uri="{BB962C8B-B14F-4D97-AF65-F5344CB8AC3E}">
        <p14:creationId xmlns:p14="http://schemas.microsoft.com/office/powerpoint/2010/main" val="1780747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iển vọng tuyệt vời của ngành CNTT trong những năm tới">
            <a:extLst>
              <a:ext uri="{FF2B5EF4-FFF2-40B4-BE49-F238E27FC236}">
                <a16:creationId xmlns:a16="http://schemas.microsoft.com/office/drawing/2014/main" id="{A0A5C621-026F-46A4-B8A0-7BF0DBA99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318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99094" y="1101450"/>
            <a:ext cx="8856910" cy="2893741"/>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2010909" y="1538973"/>
            <a:ext cx="7736843" cy="2585323"/>
          </a:xfrm>
          <a:prstGeom prst="rect">
            <a:avLst/>
          </a:prstGeom>
          <a:noFill/>
        </p:spPr>
        <p:txBody>
          <a:bodyPr wrap="square" rtlCol="0">
            <a:spAutoFit/>
          </a:bodyPr>
          <a:lstStyle/>
          <a:p>
            <a:pPr algn="ctr">
              <a:lnSpc>
                <a:spcPct val="150000"/>
              </a:lnSpc>
            </a:pPr>
            <a:r>
              <a:rPr lang="en-US" sz="5400" dirty="0">
                <a:solidFill>
                  <a:schemeClr val="accent6">
                    <a:lumMod val="75000"/>
                  </a:schemeClr>
                </a:solidFill>
                <a:latin typeface="+mj-lt"/>
              </a:rPr>
              <a:t>2. </a:t>
            </a:r>
            <a:r>
              <a:rPr lang="vi-VN" sz="5400" dirty="0">
                <a:solidFill>
                  <a:schemeClr val="accent6">
                    <a:lumMod val="75000"/>
                  </a:schemeClr>
                </a:solidFill>
                <a:latin typeface="+mj-lt"/>
              </a:rPr>
              <a:t>TIN HỌC VÀ THẾ GIỚI NGHỀ NGHIỆP</a:t>
            </a:r>
            <a:endParaRPr lang="en-US" sz="5400" dirty="0">
              <a:solidFill>
                <a:schemeClr val="accent6">
                  <a:lumMod val="75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2124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373545"/>
      </a:dk2>
      <a:lt2>
        <a:srgbClr val="CEDBE6"/>
      </a:lt2>
      <a:accent1>
        <a:srgbClr val="002060"/>
      </a:accent1>
      <a:accent2>
        <a:srgbClr val="58B6C0"/>
      </a:accent2>
      <a:accent3>
        <a:srgbClr val="75BDA7"/>
      </a:accent3>
      <a:accent4>
        <a:srgbClr val="A9A7BB"/>
      </a:accent4>
      <a:accent5>
        <a:srgbClr val="84ACB6"/>
      </a:accent5>
      <a:accent6>
        <a:srgbClr val="002D89"/>
      </a:accent6>
      <a:hlink>
        <a:srgbClr val="6B9F25"/>
      </a:hlink>
      <a:folHlink>
        <a:srgbClr val="9F6715"/>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4064</TotalTime>
  <Words>1965</Words>
  <Application>Microsoft Office PowerPoint</Application>
  <PresentationFormat>Widescreen</PresentationFormat>
  <Paragraphs>94</Paragraphs>
  <Slides>17</Slides>
  <Notes>12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Times New Roman</vt:lpstr>
      <vt:lpstr>UTM Cookies</vt:lpstr>
      <vt:lpstr>Arial-BoldMT</vt:lpstr>
      <vt:lpstr>Bahnschrift Condensed</vt:lpstr>
      <vt:lpstr>Calibri</vt:lpstr>
      <vt:lpstr>UTM Avo</vt:lpstr>
      <vt:lpstr>Segoe Print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Vo Thi Suong</cp:lastModifiedBy>
  <cp:revision>391</cp:revision>
  <dcterms:created xsi:type="dcterms:W3CDTF">2021-06-02T01:34:28Z</dcterms:created>
  <dcterms:modified xsi:type="dcterms:W3CDTF">2024-08-10T09:18:44Z</dcterms:modified>
</cp:coreProperties>
</file>