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8"/>
  </p:notesMasterIdLst>
  <p:handoutMasterIdLst>
    <p:handoutMasterId r:id="rId19"/>
  </p:handoutMasterIdLst>
  <p:sldIdLst>
    <p:sldId id="256" r:id="rId3"/>
    <p:sldId id="295" r:id="rId4"/>
    <p:sldId id="3357" r:id="rId5"/>
    <p:sldId id="3364" r:id="rId6"/>
    <p:sldId id="3358" r:id="rId7"/>
    <p:sldId id="3359" r:id="rId8"/>
    <p:sldId id="3367" r:id="rId9"/>
    <p:sldId id="3360" r:id="rId10"/>
    <p:sldId id="3328" r:id="rId11"/>
    <p:sldId id="3361" r:id="rId12"/>
    <p:sldId id="3365" r:id="rId13"/>
    <p:sldId id="3366" r:id="rId14"/>
    <p:sldId id="3362" r:id="rId15"/>
    <p:sldId id="3083" r:id="rId16"/>
    <p:sldId id="3351" r:id="rId17"/>
  </p:sldIdLst>
  <p:sldSz cx="12192000" cy="6858000"/>
  <p:notesSz cx="6858000" cy="9144000"/>
  <p:embeddedFontLst>
    <p:embeddedFont>
      <p:font typeface="Bahnschrift Condensed" panose="020B0502040204020203" pitchFamily="34" charset="0"/>
      <p:regular r:id="rId20"/>
      <p:bold r:id="rId21"/>
    </p:embeddedFont>
    <p:embeddedFont>
      <p:font typeface="UTM Avo" panose="02040603050506020204" pitchFamily="18" charset="0"/>
      <p:regular r:id="rId22"/>
      <p:bold r:id="rId23"/>
      <p:italic r:id="rId24"/>
      <p:boldItalic r:id="rId25"/>
    </p:embeddedFont>
    <p:embeddedFont>
      <p:font typeface="Bahnschrift SemiBold SemiConden" panose="020B0502040204020203" pitchFamily="34" charset="0"/>
      <p:bold r:id="rId26"/>
    </p:embeddedFont>
    <p:embeddedFont>
      <p:font typeface="Calibri" panose="020F0502020204030204" pitchFamily="34" charset="0"/>
      <p:regular r:id="rId27"/>
      <p:bold r:id="rId28"/>
      <p:italic r:id="rId29"/>
      <p:boldItalic r:id="rId30"/>
    </p:embeddedFont>
    <p:embeddedFont>
      <p:font typeface="UTM Cookies" panose="02040603050506020204" pitchFamily="18" charset="0"/>
      <p:regular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CD6"/>
    <a:srgbClr val="EB54E9"/>
    <a:srgbClr val="FDDEEB"/>
    <a:srgbClr val="CCFF99"/>
    <a:srgbClr val="FFCCFF"/>
    <a:srgbClr val="002060"/>
    <a:srgbClr val="35B6B4"/>
    <a:srgbClr val="FF6600"/>
    <a:srgbClr val="84ACB6"/>
    <a:srgbClr val="9C5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8/10/2024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dirty="0" smtClean="0">
                <a:solidFill>
                  <a:srgbClr val="231F20"/>
                </a:solidFill>
                <a:effectLst/>
                <a:latin typeface="+mn-lt"/>
              </a:rPr>
              <a:t>Vì chương trình là bản mô tả thuật toán theo quy tắc của ngôn ngữ lập trình nên đôi khi em phải hiệu chỉnh cách</a:t>
            </a:r>
            <a:r>
              <a:rPr lang="en-US" sz="1200" dirty="0" smtClean="0">
                <a:solidFill>
                  <a:srgbClr val="231F20"/>
                </a:solidFill>
                <a:effectLst/>
                <a:latin typeface="Arial" panose="020B0604020202020204" pitchFamily="34" charset="0"/>
              </a:rPr>
              <a:t> </a:t>
            </a:r>
            <a:r>
              <a:rPr lang="vi-VN" sz="1200" dirty="0" smtClean="0">
                <a:solidFill>
                  <a:srgbClr val="231F20"/>
                </a:solidFill>
                <a:effectLst/>
                <a:latin typeface="+mn-lt"/>
              </a:rPr>
              <a:t>mô tả thuật toán để có thể cài đặt được bằng những công cụ của ngôn ngữ lập trình.</a:t>
            </a:r>
            <a:endParaRPr lang="en-US" sz="1200" dirty="0" smtClean="0">
              <a:solidFill>
                <a:srgbClr val="231F20"/>
              </a:solidFill>
              <a:effectLst/>
              <a:latin typeface="Arial" panose="020B0604020202020204" pitchFamily="34" charset="0"/>
            </a:endParaRPr>
          </a:p>
          <a:p>
            <a:pPr>
              <a:lnSpc>
                <a:spcPct val="150000"/>
              </a:lnSpc>
            </a:pPr>
            <a:r>
              <a:rPr lang="vi-VN" sz="1200" dirty="0" smtClean="0">
                <a:solidFill>
                  <a:srgbClr val="231F20"/>
                </a:solidFill>
                <a:effectLst/>
                <a:latin typeface="+mn-lt"/>
              </a:rPr>
              <a:t>Bước nhập dữ liệu tgian_laodong sử dụng cấu trúc lặp với điều kiện sau (Hình 16.1a) cần phải</a:t>
            </a:r>
            <a:r>
              <a:rPr lang="en-US" sz="1200" dirty="0" smtClean="0">
                <a:solidFill>
                  <a:srgbClr val="231F20"/>
                </a:solidFill>
                <a:effectLst/>
                <a:latin typeface="Arial" panose="020B0604020202020204" pitchFamily="34" charset="0"/>
              </a:rPr>
              <a:t> </a:t>
            </a:r>
            <a:r>
              <a:rPr lang="vi-VN" sz="1200" dirty="0" smtClean="0">
                <a:solidFill>
                  <a:srgbClr val="231F20"/>
                </a:solidFill>
                <a:effectLst/>
                <a:latin typeface="+mn-lt"/>
              </a:rPr>
              <a:t>chuyển thành những câu lệnh sử dụng vòng lặp với điều kiện trước (Hình 16.1b) để phù hợp với cấu trúc lặp có sẵn trong ngôn ngữ lập trình trực quan (Hình 16.1c).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385993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231F20"/>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effectLst/>
                <a:latin typeface="+mn-lt"/>
              </a:rPr>
              <a:t>Bước 3. Tạo chương trình </a:t>
            </a:r>
            <a:endParaRPr lang="en-US" sz="1200" b="1" dirty="0" smtClean="0">
              <a:solidFill>
                <a:srgbClr val="FF0000"/>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Nhận dạng các khối lệnh trong Hình 16.2 tương ứng với từng phần của sơ đồ khối đã được trình bày trong Bài 15 (Hình 15.2) và lắp ghép chúng lại theo đúng thứ tự. Lưu ý: Hệ số 1,5 trong sơ đồ thuật toán cần phải thay bằng 1.5 (sử dụng dấu chấm thay cho dấu phẩy ngăn cách phần nguyên và phần thập phân) trong chương trình.</a:t>
            </a:r>
            <a:endParaRPr lang="en-US"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243957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dirty="0" smtClean="0">
                <a:solidFill>
                  <a:srgbClr val="231F20"/>
                </a:solidFill>
                <a:effectLst/>
                <a:latin typeface="+mn-lt"/>
              </a:rPr>
              <a:t>Lập các bộ dữ liệu kiểm thử chương trình (Bảng 16.1). Mỗi bộ đại diện cho một tình huống dữ liệu để kiểm tra hoạt động của chương trình. Nếu chương trình hoạt động không đúng yêu cầu, chương trình đã gặp lỗi, cần phải sửa. </a:t>
            </a:r>
            <a:endParaRPr lang="vi-VN" dirty="0" smtClean="0"/>
          </a:p>
          <a:p>
            <a:pPr>
              <a:lnSpc>
                <a:spcPct val="150000"/>
              </a:lnSpc>
            </a:pPr>
            <a:r>
              <a:rPr lang="vi-VN" sz="1200" dirty="0" smtClean="0">
                <a:solidFill>
                  <a:srgbClr val="231F20"/>
                </a:solidFill>
                <a:effectLst/>
                <a:latin typeface="+mn-lt"/>
              </a:rPr>
              <a:t>– Với mỗi bộ giá trị đầu vào (từ tình huống 1 đến tình huống 4), chương trình cần trả lại đúng giá trị đầu ra. </a:t>
            </a:r>
            <a:endParaRPr lang="vi-V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 Bộ giá trị ở tình huống 5 đại diện cho trường hợp cần nhập lại dữ liệu như đã được mô tả trong thuật toán. </a:t>
            </a: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220121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231F20"/>
                </a:solidFill>
                <a:effectLst/>
                <a:latin typeface="+mn-lt"/>
              </a:rPr>
              <a:t>Khi chạy chương trình, lần lượt nhập các số trong bộ dữ liệu kiểm thử (Bảng 16.2). </a:t>
            </a:r>
            <a:endParaRPr lang="en-US" sz="1200" dirty="0" smtClean="0">
              <a:solidFill>
                <a:srgbClr val="231F20"/>
              </a:solidFill>
              <a:effectLst/>
              <a:latin typeface="+mn-l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Cần nhập từng số và nhấn phím Enter trước khi nhập số tiếp theo cho đến khi kết thúc bằng số 0.</a:t>
            </a:r>
            <a:endParaRPr lang="en-US" sz="1200" b="1" dirty="0" smtClean="0">
              <a:solidFill>
                <a:schemeClr val="accent1">
                  <a:lumMod val="75000"/>
                  <a:lumOff val="25000"/>
                </a:schemeClr>
              </a:solidFill>
              <a:effectLs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Mặc dù bài toán yêu cầu đầu vào là những số nguyên dương nhưng chương trình sẽ tốt hơn nếu phát hiện được và loại bỏ những dữ liệu không đúng yêu cầu. </a:t>
            </a:r>
            <a:endParaRPr lang="en-US" sz="1200" b="1" dirty="0" smtClean="0">
              <a:solidFill>
                <a:schemeClr val="accent1">
                  <a:lumMod val="75000"/>
                  <a:lumOff val="25000"/>
                </a:schemeClr>
              </a:solidFill>
              <a:effectLs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 Với mỗi bộ giá trị đầu vào (từ tình huống 1 đến tình huống 4), chương trình cần trả lại đúng giá trị đầu ra. </a:t>
            </a:r>
            <a:endParaRPr lang="en-US" sz="1200" b="1" dirty="0" smtClean="0">
              <a:solidFill>
                <a:schemeClr val="accent1">
                  <a:lumMod val="75000"/>
                  <a:lumOff val="25000"/>
                </a:schemeClr>
              </a:solidFill>
              <a:effectLs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 Bộ giá trị ở tình huống 5 đại diện trường hợp không có số nguyên dương nào được nhập. </a:t>
            </a:r>
            <a:endParaRPr lang="en-US" sz="1200" b="1" dirty="0" smtClean="0">
              <a:solidFill>
                <a:schemeClr val="accent1">
                  <a:lumMod val="75000"/>
                  <a:lumOff val="25000"/>
                </a:schemeClr>
              </a:solidFill>
              <a:effectLs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 Tình huống 6, 7 có những giá trị đầu vào không hợp lệ nhưng chương trình vẫn xử lí đúng. </a:t>
            </a:r>
            <a:endParaRPr lang="en-US" sz="1200" b="1" dirty="0" smtClean="0">
              <a:solidFill>
                <a:schemeClr val="accent1">
                  <a:lumMod val="75000"/>
                  <a:lumOff val="25000"/>
                </a:schemeClr>
              </a:solidFill>
              <a:effectLst/>
            </a:endParaRPr>
          </a:p>
          <a:p>
            <a:pPr marL="0" algn="just" rtl="0" eaLnBrk="1" latinLnBrk="0" hangingPunct="1">
              <a:spcBef>
                <a:spcPts val="0"/>
              </a:spcBef>
              <a:spcAft>
                <a:spcPts val="0"/>
              </a:spcAft>
            </a:pPr>
            <a:r>
              <a:rPr lang="vi-VN" sz="1200" b="1" kern="1200" dirty="0" smtClean="0">
                <a:solidFill>
                  <a:schemeClr val="accent1">
                    <a:lumMod val="75000"/>
                    <a:lumOff val="25000"/>
                  </a:schemeClr>
                </a:solidFill>
                <a:effectLst/>
                <a:latin typeface="+mn-lt"/>
              </a:rPr>
              <a:t>– Bộ giá trị ở tình huống 8 cho thấy có những giá trị đầu vào không hợp lệ, dẫn đến kết quả sai. Việc chỉnh sửa chương trình để có một chương trình hoạt động tốt trong tình huống này là bài tập vận dụng.</a:t>
            </a:r>
            <a:endParaRPr lang="en-US" sz="1200" b="1" dirty="0" smtClean="0">
              <a:solidFill>
                <a:schemeClr val="accent1">
                  <a:lumMod val="75000"/>
                  <a:lumOff val="2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dirty="0" smtClean="0"/>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13</a:t>
            </a:fld>
            <a:endParaRPr lang="en-US"/>
          </a:p>
        </p:txBody>
      </p:sp>
    </p:spTree>
    <p:extLst>
      <p:ext uri="{BB962C8B-B14F-4D97-AF65-F5344CB8AC3E}">
        <p14:creationId xmlns:p14="http://schemas.microsoft.com/office/powerpoint/2010/main" val="72832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Tình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huống</a:t>
            </a:r>
            <a:r>
              <a:rPr lang="en-US" sz="1200" b="0" i="0" kern="1200" dirty="0" smtClean="0">
                <a:solidFill>
                  <a:schemeClr val="tx1"/>
                </a:solidFill>
                <a:effectLst/>
                <a:latin typeface="+mn-lt"/>
                <a:ea typeface="+mn-ea"/>
                <a:cs typeface="+mn-cs"/>
              </a:rPr>
              <a:t> 5 </a:t>
            </a:r>
            <a:r>
              <a:rPr lang="en-US" sz="1200" b="0" i="0" kern="1200" dirty="0" err="1" smtClean="0">
                <a:solidFill>
                  <a:schemeClr val="tx1"/>
                </a:solidFill>
                <a:effectLst/>
                <a:latin typeface="+mn-lt"/>
                <a:ea typeface="+mn-ea"/>
                <a:cs typeface="+mn-cs"/>
              </a:rPr>
              <a:t>đầu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chỉ</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có</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một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giá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trị</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nên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không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thể</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phép</a:t>
            </a:r>
            <a:r>
              <a:rPr lang="en-US" sz="1200" b="0" i="0" kern="1200" dirty="0" smtClean="0">
                <a:solidFill>
                  <a:schemeClr val="tx1"/>
                </a:solidFill>
                <a:effectLst/>
                <a:latin typeface="+mn-lt"/>
                <a:ea typeface="+mn-ea"/>
                <a:cs typeface="+mn-cs"/>
              </a:rPr>
              <a:t> so </a:t>
            </a:r>
            <a:r>
              <a:rPr lang="en-US" sz="1200" b="0" i="0" kern="1200" dirty="0" err="1" smtClean="0">
                <a:solidFill>
                  <a:schemeClr val="tx1"/>
                </a:solidFill>
                <a:effectLst/>
                <a:latin typeface="+mn-lt"/>
                <a:ea typeface="+mn-ea"/>
                <a:cs typeface="+mn-cs"/>
              </a:rPr>
              <a:t>sánh</a:t>
            </a:r>
            <a:r>
              <a:rPr lang="en-US" sz="1200" b="0" i="0" kern="1200" dirty="0" smtClean="0">
                <a:solidFill>
                  <a:schemeClr val="tx1"/>
                </a:solidFill>
                <a:effectLst/>
                <a:latin typeface="+mn-lt"/>
                <a:ea typeface="+mn-ea"/>
                <a:cs typeface="+mn-cs"/>
              </a:rPr>
              <a:t>, ta </a:t>
            </a:r>
            <a:r>
              <a:rPr lang="en-US" sz="1200" b="0" i="0" kern="1200" dirty="0" err="1" smtClean="0">
                <a:solidFill>
                  <a:schemeClr val="tx1"/>
                </a:solidFill>
                <a:effectLst/>
                <a:latin typeface="+mn-lt"/>
                <a:ea typeface="+mn-ea"/>
                <a:cs typeface="+mn-cs"/>
              </a:rPr>
              <a:t>cần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thêm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từ</a:t>
            </a:r>
            <a:r>
              <a:rPr lang="en-US" sz="1200" b="0" i="0" kern="1200" dirty="0" smtClean="0">
                <a:solidFill>
                  <a:schemeClr val="tx1"/>
                </a:solidFill>
                <a:effectLst/>
                <a:latin typeface="+mn-lt"/>
                <a:ea typeface="+mn-ea"/>
                <a:cs typeface="+mn-cs"/>
              </a:rPr>
              <a:t> 1 </a:t>
            </a:r>
            <a:r>
              <a:rPr lang="en-US" sz="1200" b="0" i="0" kern="1200" dirty="0" err="1" smtClean="0">
                <a:solidFill>
                  <a:schemeClr val="tx1"/>
                </a:solidFill>
                <a:effectLst/>
                <a:latin typeface="+mn-lt"/>
                <a:ea typeface="+mn-ea"/>
                <a:cs typeface="+mn-cs"/>
              </a:rPr>
              <a:t>giá</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trị</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số</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trở</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lên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Tình</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huống</a:t>
            </a:r>
            <a:r>
              <a:rPr lang="en-US" sz="1200" b="0" i="0" kern="1200" dirty="0" smtClean="0">
                <a:solidFill>
                  <a:schemeClr val="tx1"/>
                </a:solidFill>
                <a:effectLst/>
                <a:latin typeface="+mn-lt"/>
                <a:ea typeface="+mn-ea"/>
                <a:cs typeface="+mn-cs"/>
              </a:rPr>
              <a:t> 8 </a:t>
            </a:r>
            <a:r>
              <a:rPr lang="en-US" sz="1200" b="0" i="0" kern="1200" dirty="0" err="1" smtClean="0">
                <a:solidFill>
                  <a:schemeClr val="tx1"/>
                </a:solidFill>
                <a:effectLst/>
                <a:latin typeface="+mn-lt"/>
                <a:ea typeface="+mn-ea"/>
                <a:cs typeface="+mn-cs"/>
              </a:rPr>
              <a:t>có</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đầu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vào</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chứa</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dữ</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liệu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không</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phải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số</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a:t>
            </a:r>
            <a:r>
              <a:rPr lang="en-US" sz="1200" b="0" i="0" kern="1200" dirty="0" smtClean="0">
                <a:solidFill>
                  <a:schemeClr val="tx1"/>
                </a:solidFill>
                <a:effectLst/>
                <a:latin typeface="+mn-lt"/>
                <a:ea typeface="+mn-ea"/>
                <a:cs typeface="+mn-cs"/>
              </a:rPr>
              <a:t> “data”, </a:t>
            </a:r>
            <a:r>
              <a:rPr lang="en-US" sz="1200" b="0" i="0" kern="1200" dirty="0" err="1" smtClean="0">
                <a:solidFill>
                  <a:schemeClr val="tx1"/>
                </a:solidFill>
                <a:effectLst/>
                <a:latin typeface="+mn-lt"/>
                <a:ea typeface="+mn-ea"/>
                <a:cs typeface="+mn-cs"/>
              </a:rPr>
              <a:t>cần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thay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thế</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dữ</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liệu</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này</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14</a:t>
            </a:fld>
            <a:endParaRPr lang="en-US"/>
          </a:p>
        </p:txBody>
      </p:sp>
    </p:spTree>
    <p:extLst>
      <p:ext uri="{BB962C8B-B14F-4D97-AF65-F5344CB8AC3E}">
        <p14:creationId xmlns:p14="http://schemas.microsoft.com/office/powerpoint/2010/main" val="309661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Ta cần sử dụng một hàm để kiểm tra dữ liệu đầu vào. Đầu tiên, chúng ta kiểm tra xem các số có phải một danh sách không. Nếu chương trình báo lỗi và kết thúc. Tiếp theo, kiểm tra từng phần tử trong danh sách xem chúng có phải số nguyên hay không. Nếu không phải, chương trình sẽ phông báo lỗi và kết thúc</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15</a:t>
            </a:fld>
            <a:endParaRPr lang="en-US"/>
          </a:p>
        </p:txBody>
      </p:sp>
    </p:spTree>
    <p:extLst>
      <p:ext uri="{BB962C8B-B14F-4D97-AF65-F5344CB8AC3E}">
        <p14:creationId xmlns:p14="http://schemas.microsoft.com/office/powerpoint/2010/main" val="2695339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FF0000"/>
                  </a:solidFill>
                </a:endParaRPr>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b="1" dirty="0">
                  <a:solidFill>
                    <a:srgbClr val="FF0000"/>
                  </a:solidFill>
                  <a:latin typeface="+mj-lt"/>
                </a:rPr>
                <a:t>CH</a:t>
              </a:r>
              <a:r>
                <a:rPr lang="en-US" sz="3200" b="1" dirty="0">
                  <a:solidFill>
                    <a:srgbClr val="FF0000"/>
                  </a:solidFill>
                  <a:latin typeface="+mj-lt"/>
                </a:rPr>
                <a:t>Ủ</a:t>
              </a:r>
              <a:r>
                <a:rPr lang="vi-VN" sz="3200" b="1" dirty="0">
                  <a:solidFill>
                    <a:srgbClr val="FF0000"/>
                  </a:solidFill>
                  <a:latin typeface="+mj-lt"/>
                </a:rPr>
                <a:t> ĐỀ </a:t>
              </a:r>
              <a:r>
                <a:rPr lang="en-US" sz="3200" b="1" dirty="0">
                  <a:solidFill>
                    <a:srgbClr val="FF0000"/>
                  </a:solidFill>
                  <a:latin typeface="+mj-lt"/>
                </a:rPr>
                <a:t>5</a:t>
              </a:r>
              <a:endParaRPr lang="vi-VN" sz="3200" b="1"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919273" y="211923"/>
            <a:ext cx="7455650" cy="1077218"/>
          </a:xfrm>
          <a:prstGeom prst="rect">
            <a:avLst/>
          </a:prstGeom>
          <a:noFill/>
        </p:spPr>
        <p:txBody>
          <a:bodyPr wrap="square" rtlCol="0">
            <a:spAutoFit/>
          </a:bodyPr>
          <a:lstStyle/>
          <a:p>
            <a:pPr algn="ctr"/>
            <a:r>
              <a:rPr lang="en-US" sz="3200" dirty="0" err="1">
                <a:solidFill>
                  <a:srgbClr val="FF0000"/>
                </a:solidFill>
                <a:latin typeface="+mj-lt"/>
              </a:rPr>
              <a:t>Giải</a:t>
            </a:r>
            <a:r>
              <a:rPr lang="en-US" sz="3200" dirty="0">
                <a:solidFill>
                  <a:srgbClr val="FF0000"/>
                </a:solidFill>
                <a:latin typeface="+mj-lt"/>
              </a:rPr>
              <a:t> </a:t>
            </a:r>
            <a:r>
              <a:rPr lang="en-US" sz="3200" dirty="0" err="1">
                <a:solidFill>
                  <a:srgbClr val="FF0000"/>
                </a:solidFill>
                <a:latin typeface="+mj-lt"/>
              </a:rPr>
              <a:t>quyết</a:t>
            </a:r>
            <a:r>
              <a:rPr lang="en-US" sz="3200" dirty="0">
                <a:solidFill>
                  <a:srgbClr val="FF0000"/>
                </a:solidFill>
                <a:latin typeface="+mj-lt"/>
              </a:rPr>
              <a:t> </a:t>
            </a:r>
            <a:r>
              <a:rPr lang="en-US" sz="3200" dirty="0" err="1">
                <a:solidFill>
                  <a:srgbClr val="FF0000"/>
                </a:solidFill>
                <a:latin typeface="+mj-lt"/>
              </a:rPr>
              <a:t>vấn</a:t>
            </a:r>
            <a:r>
              <a:rPr lang="en-US" sz="3200" dirty="0">
                <a:solidFill>
                  <a:srgbClr val="FF0000"/>
                </a:solidFill>
                <a:latin typeface="+mj-lt"/>
              </a:rPr>
              <a:t> </a:t>
            </a:r>
            <a:r>
              <a:rPr lang="en-US" sz="3200" dirty="0" err="1">
                <a:solidFill>
                  <a:srgbClr val="FF0000"/>
                </a:solidFill>
                <a:latin typeface="+mj-lt"/>
              </a:rPr>
              <a:t>đề</a:t>
            </a:r>
            <a:r>
              <a:rPr lang="en-US" sz="3200" dirty="0">
                <a:solidFill>
                  <a:srgbClr val="FF0000"/>
                </a:solidFill>
                <a:latin typeface="+mj-lt"/>
              </a:rPr>
              <a:t> </a:t>
            </a:r>
            <a:r>
              <a:rPr lang="en-US" sz="3200" dirty="0" err="1">
                <a:solidFill>
                  <a:srgbClr val="FF0000"/>
                </a:solidFill>
                <a:latin typeface="+mj-lt"/>
              </a:rPr>
              <a:t>với</a:t>
            </a:r>
            <a:r>
              <a:rPr lang="en-US" sz="3200" dirty="0">
                <a:solidFill>
                  <a:srgbClr val="FF0000"/>
                </a:solidFill>
                <a:latin typeface="+mj-lt"/>
              </a:rPr>
              <a:t> </a:t>
            </a:r>
            <a:r>
              <a:rPr lang="en-US" sz="3200" dirty="0" err="1">
                <a:solidFill>
                  <a:srgbClr val="FF0000"/>
                </a:solidFill>
                <a:latin typeface="+mj-lt"/>
              </a:rPr>
              <a:t>sự</a:t>
            </a:r>
            <a:r>
              <a:rPr lang="en-US" sz="3200" dirty="0">
                <a:solidFill>
                  <a:srgbClr val="FF0000"/>
                </a:solidFill>
                <a:latin typeface="+mj-lt"/>
              </a:rPr>
              <a:t> </a:t>
            </a:r>
            <a:r>
              <a:rPr lang="en-US" sz="3200" dirty="0" err="1">
                <a:solidFill>
                  <a:srgbClr val="FF0000"/>
                </a:solidFill>
                <a:latin typeface="+mj-lt"/>
              </a:rPr>
              <a:t>trợ</a:t>
            </a:r>
            <a:r>
              <a:rPr lang="en-US" sz="3200" dirty="0">
                <a:solidFill>
                  <a:srgbClr val="FF0000"/>
                </a:solidFill>
                <a:latin typeface="+mj-lt"/>
              </a:rPr>
              <a:t> </a:t>
            </a:r>
            <a:r>
              <a:rPr lang="en-US" sz="3200" dirty="0" err="1">
                <a:solidFill>
                  <a:srgbClr val="FF0000"/>
                </a:solidFill>
                <a:latin typeface="+mj-lt"/>
              </a:rPr>
              <a:t>giúp</a:t>
            </a:r>
            <a:r>
              <a:rPr lang="en-US" sz="3200" dirty="0">
                <a:solidFill>
                  <a:srgbClr val="FF0000"/>
                </a:solidFill>
                <a:latin typeface="+mj-lt"/>
              </a:rPr>
              <a:t> </a:t>
            </a:r>
            <a:r>
              <a:rPr lang="en-US" sz="3200" dirty="0" err="1">
                <a:solidFill>
                  <a:srgbClr val="FF0000"/>
                </a:solidFill>
                <a:latin typeface="+mj-lt"/>
              </a:rPr>
              <a:t>của</a:t>
            </a:r>
            <a:r>
              <a:rPr lang="en-US" sz="3200" dirty="0">
                <a:solidFill>
                  <a:srgbClr val="FF0000"/>
                </a:solidFill>
                <a:latin typeface="+mj-lt"/>
              </a:rPr>
              <a:t> </a:t>
            </a:r>
            <a:r>
              <a:rPr lang="en-US" sz="3200" dirty="0" err="1">
                <a:solidFill>
                  <a:srgbClr val="FF0000"/>
                </a:solidFill>
                <a:latin typeface="+mj-lt"/>
              </a:rPr>
              <a:t>máy</a:t>
            </a:r>
            <a:r>
              <a:rPr lang="en-US" sz="3200" dirty="0">
                <a:solidFill>
                  <a:srgbClr val="FF0000"/>
                </a:solidFill>
                <a:latin typeface="+mj-lt"/>
              </a:rPr>
              <a:t> </a:t>
            </a:r>
            <a:r>
              <a:rPr lang="en-US" sz="3200" dirty="0" err="1">
                <a:solidFill>
                  <a:srgbClr val="FF0000"/>
                </a:solidFill>
                <a:latin typeface="+mj-lt"/>
              </a:rPr>
              <a:t>tính</a:t>
            </a:r>
            <a:endParaRPr lang="en-US" sz="3200" dirty="0">
              <a:solidFill>
                <a:srgbClr val="FF0000"/>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1964234" y="1817712"/>
            <a:ext cx="7827337" cy="2308324"/>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7030A0"/>
                </a:solidFill>
                <a:latin typeface="Bahnschrift Condensed" panose="020B0502040204020203" pitchFamily="34" charset="0"/>
              </a:rPr>
              <a:t>Bài</a:t>
            </a:r>
            <a:r>
              <a:rPr lang="en-US" sz="6000" b="1" dirty="0">
                <a:ln w="19050">
                  <a:solidFill>
                    <a:schemeClr val="bg1"/>
                  </a:solidFill>
                </a:ln>
                <a:solidFill>
                  <a:srgbClr val="7030A0"/>
                </a:solidFill>
                <a:latin typeface="Bahnschrift Condensed" panose="020B0502040204020203" pitchFamily="34" charset="0"/>
              </a:rPr>
              <a:t> 16. </a:t>
            </a:r>
            <a:r>
              <a:rPr lang="vi-VN" sz="6000" b="1" dirty="0">
                <a:ln w="19050">
                  <a:solidFill>
                    <a:schemeClr val="bg1"/>
                  </a:solidFill>
                </a:ln>
                <a:solidFill>
                  <a:srgbClr val="7030A0"/>
                </a:solidFill>
                <a:latin typeface="Bahnschrift Condensed" panose="020B0502040204020203" pitchFamily="34" charset="0"/>
              </a:rPr>
              <a:t>THỰC HÀNH: </a:t>
            </a:r>
          </a:p>
          <a:p>
            <a:pPr algn="ctr">
              <a:lnSpc>
                <a:spcPct val="120000"/>
              </a:lnSpc>
            </a:pPr>
            <a:r>
              <a:rPr lang="vi-VN" sz="6000" b="1" dirty="0">
                <a:ln w="19050">
                  <a:solidFill>
                    <a:schemeClr val="bg1"/>
                  </a:solidFill>
                </a:ln>
                <a:solidFill>
                  <a:srgbClr val="7030A0"/>
                </a:solidFill>
                <a:latin typeface="Bahnschrift Condensed" panose="020B0502040204020203" pitchFamily="34" charset="0"/>
              </a:rPr>
              <a:t>LẬP CHƯƠNG TRÌNH MÁY TÍNH</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82F665-CE2B-4CC7-9672-2EF9494C7EF9}"/>
              </a:ext>
            </a:extLst>
          </p:cNvPr>
          <p:cNvSpPr txBox="1"/>
          <p:nvPr/>
        </p:nvSpPr>
        <p:spPr>
          <a:xfrm>
            <a:off x="677091" y="296653"/>
            <a:ext cx="10559143" cy="2169825"/>
          </a:xfrm>
          <a:prstGeom prst="rect">
            <a:avLst/>
          </a:prstGeom>
          <a:noFill/>
        </p:spPr>
        <p:txBody>
          <a:bodyPr wrap="square">
            <a:spAutoFit/>
          </a:bodyPr>
          <a:lstStyle/>
          <a:p>
            <a:pPr algn="just">
              <a:lnSpc>
                <a:spcPct val="150000"/>
              </a:lnSpc>
            </a:pPr>
            <a:r>
              <a:rPr lang="vi-VN" sz="1800" b="1" dirty="0">
                <a:solidFill>
                  <a:srgbClr val="EF387A"/>
                </a:solidFill>
                <a:effectLst/>
                <a:latin typeface="Arial" panose="020B0604020202020204" pitchFamily="34" charset="0"/>
              </a:rPr>
              <a:t>Yêu cầu </a:t>
            </a:r>
            <a:endParaRPr lang="vi-VN" dirty="0"/>
          </a:p>
          <a:p>
            <a:pPr algn="just">
              <a:lnSpc>
                <a:spcPct val="150000"/>
              </a:lnSpc>
            </a:pPr>
            <a:r>
              <a:rPr lang="vi-VN" sz="1800" b="1" dirty="0">
                <a:solidFill>
                  <a:srgbClr val="231F20"/>
                </a:solidFill>
                <a:effectLst/>
                <a:latin typeface="Arial" panose="020B0604020202020204" pitchFamily="34" charset="0"/>
              </a:rPr>
              <a:t>Tìm và hiển thị giá trị lớn nhất của một dãy số nguyên dương được nhập vào từ bàn phím. Số lượng các số trong dãy không được biết trước khi nhập dữ liệu, chỉ biết rằng quá trình nhập các số của dãy sẽ kết thúc khi nhập vào số 0. </a:t>
            </a:r>
          </a:p>
          <a:p>
            <a:pPr algn="just">
              <a:lnSpc>
                <a:spcPct val="150000"/>
              </a:lnSpc>
            </a:pPr>
            <a:endParaRPr lang="vi-VN" dirty="0"/>
          </a:p>
        </p:txBody>
      </p:sp>
    </p:spTree>
    <p:extLst>
      <p:ext uri="{BB962C8B-B14F-4D97-AF65-F5344CB8AC3E}">
        <p14:creationId xmlns:p14="http://schemas.microsoft.com/office/powerpoint/2010/main" val="408137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780" y="151292"/>
            <a:ext cx="2578358" cy="1754326"/>
          </a:xfrm>
          <a:prstGeom prst="rect">
            <a:avLst/>
          </a:prstGeom>
        </p:spPr>
        <p:txBody>
          <a:bodyPr wrap="square">
            <a:spAutoFit/>
          </a:bodyPr>
          <a:lstStyle/>
          <a:p>
            <a:pPr algn="just">
              <a:lnSpc>
                <a:spcPct val="150000"/>
              </a:lnSpc>
            </a:pPr>
            <a:r>
              <a:rPr lang="vi-VN" b="1" i="1" dirty="0" smtClean="0">
                <a:solidFill>
                  <a:srgbClr val="D34CD6"/>
                </a:solidFill>
                <a:latin typeface="Arial" panose="020B0604020202020204" pitchFamily="34" charset="0"/>
              </a:rPr>
              <a:t>a</a:t>
            </a:r>
            <a:r>
              <a:rPr lang="vi-VN" b="1" i="1" dirty="0">
                <a:solidFill>
                  <a:srgbClr val="D34CD6"/>
                </a:solidFill>
                <a:latin typeface="Arial" panose="020B0604020202020204" pitchFamily="34" charset="0"/>
              </a:rPr>
              <a:t>) Cài đặt thuật toán </a:t>
            </a:r>
            <a:endParaRPr lang="vi-VN" b="1" dirty="0">
              <a:solidFill>
                <a:srgbClr val="D34CD6"/>
              </a:solidFill>
            </a:endParaRPr>
          </a:p>
          <a:p>
            <a:pPr algn="just">
              <a:lnSpc>
                <a:spcPct val="150000"/>
              </a:lnSpc>
            </a:pPr>
            <a:r>
              <a:rPr lang="vi-VN" b="1" i="1" u="sng" dirty="0">
                <a:solidFill>
                  <a:schemeClr val="accent1">
                    <a:lumMod val="75000"/>
                    <a:lumOff val="25000"/>
                  </a:schemeClr>
                </a:solidFill>
                <a:latin typeface="Arial" panose="020B0604020202020204" pitchFamily="34" charset="0"/>
              </a:rPr>
              <a:t>Bước 1</a:t>
            </a:r>
            <a:r>
              <a:rPr lang="vi-VN" b="1" i="1" dirty="0">
                <a:solidFill>
                  <a:schemeClr val="accent1">
                    <a:lumMod val="75000"/>
                    <a:lumOff val="25000"/>
                  </a:schemeClr>
                </a:solidFill>
                <a:latin typeface="Arial" panose="020B0604020202020204" pitchFamily="34" charset="0"/>
              </a:rPr>
              <a:t>.</a:t>
            </a:r>
            <a:r>
              <a:rPr lang="vi-VN" b="1" dirty="0">
                <a:solidFill>
                  <a:schemeClr val="accent1">
                    <a:lumMod val="75000"/>
                    <a:lumOff val="25000"/>
                  </a:schemeClr>
                </a:solidFill>
                <a:latin typeface="Arial" panose="020B0604020202020204" pitchFamily="34" charset="0"/>
              </a:rPr>
              <a:t> Tạo các biến </a:t>
            </a:r>
            <a:endParaRPr lang="vi-VN" b="1" dirty="0">
              <a:solidFill>
                <a:schemeClr val="accent1">
                  <a:lumMod val="75000"/>
                  <a:lumOff val="25000"/>
                </a:schemeClr>
              </a:solidFill>
            </a:endParaRPr>
          </a:p>
          <a:p>
            <a:pPr algn="just">
              <a:lnSpc>
                <a:spcPct val="150000"/>
              </a:lnSpc>
            </a:pPr>
            <a:r>
              <a:rPr lang="vi-VN" b="1" dirty="0">
                <a:solidFill>
                  <a:schemeClr val="accent1">
                    <a:lumMod val="75000"/>
                    <a:lumOff val="25000"/>
                  </a:schemeClr>
                </a:solidFill>
                <a:latin typeface="Arial" panose="020B0604020202020204" pitchFamily="34" charset="0"/>
              </a:rPr>
              <a:t>– Biến đầu vào: </a:t>
            </a:r>
            <a:r>
              <a:rPr lang="vi-VN" b="1" i="1" dirty="0">
                <a:solidFill>
                  <a:schemeClr val="accent1">
                    <a:lumMod val="75000"/>
                    <a:lumOff val="25000"/>
                  </a:schemeClr>
                </a:solidFill>
                <a:latin typeface="Arial" panose="020B0604020202020204" pitchFamily="34" charset="0"/>
              </a:rPr>
              <a:t>x</a:t>
            </a:r>
            <a:r>
              <a:rPr lang="vi-VN" b="1" dirty="0">
                <a:solidFill>
                  <a:schemeClr val="accent1">
                    <a:lumMod val="75000"/>
                    <a:lumOff val="25000"/>
                  </a:schemeClr>
                </a:solidFill>
                <a:latin typeface="Arial" panose="020B0604020202020204" pitchFamily="34" charset="0"/>
              </a:rPr>
              <a:t>. </a:t>
            </a:r>
            <a:endParaRPr lang="vi-VN" b="1" dirty="0">
              <a:solidFill>
                <a:schemeClr val="accent1">
                  <a:lumMod val="75000"/>
                  <a:lumOff val="25000"/>
                </a:schemeClr>
              </a:solidFill>
            </a:endParaRPr>
          </a:p>
          <a:p>
            <a:pPr algn="just">
              <a:lnSpc>
                <a:spcPct val="150000"/>
              </a:lnSpc>
            </a:pPr>
            <a:r>
              <a:rPr lang="vi-VN" b="1" dirty="0">
                <a:solidFill>
                  <a:schemeClr val="accent1">
                    <a:lumMod val="75000"/>
                    <a:lumOff val="25000"/>
                  </a:schemeClr>
                </a:solidFill>
                <a:latin typeface="Arial" panose="020B0604020202020204" pitchFamily="34" charset="0"/>
              </a:rPr>
              <a:t>– Biến đầu ra: </a:t>
            </a:r>
            <a:r>
              <a:rPr lang="vi-VN" b="1" i="1" dirty="0">
                <a:solidFill>
                  <a:schemeClr val="accent1">
                    <a:lumMod val="75000"/>
                    <a:lumOff val="25000"/>
                  </a:schemeClr>
                </a:solidFill>
                <a:latin typeface="Arial" panose="020B0604020202020204" pitchFamily="34" charset="0"/>
              </a:rPr>
              <a:t>max</a:t>
            </a:r>
            <a:r>
              <a:rPr lang="vi-VN" b="1" dirty="0">
                <a:solidFill>
                  <a:schemeClr val="accent1">
                    <a:lumMod val="75000"/>
                    <a:lumOff val="25000"/>
                  </a:schemeClr>
                </a:solidFill>
                <a:latin typeface="Arial" panose="020B0604020202020204" pitchFamily="34" charset="0"/>
              </a:rPr>
              <a:t>.</a:t>
            </a:r>
            <a:endParaRPr lang="en-US" b="1" dirty="0">
              <a:solidFill>
                <a:schemeClr val="accent1">
                  <a:lumMod val="75000"/>
                  <a:lumOff val="25000"/>
                </a:schemeClr>
              </a:solidFill>
            </a:endParaRPr>
          </a:p>
        </p:txBody>
      </p:sp>
      <p:pic>
        <p:nvPicPr>
          <p:cNvPr id="3" name="Picture 2">
            <a:extLst>
              <a:ext uri="{FF2B5EF4-FFF2-40B4-BE49-F238E27FC236}">
                <a16:creationId xmlns:a16="http://schemas.microsoft.com/office/drawing/2014/main" id="{7C19AA16-4F15-4C68-9BD3-E0371BD3257E}"/>
              </a:ext>
            </a:extLst>
          </p:cNvPr>
          <p:cNvPicPr>
            <a:picLocks noChangeAspect="1"/>
          </p:cNvPicPr>
          <p:nvPr/>
        </p:nvPicPr>
        <p:blipFill>
          <a:blip r:embed="rId2"/>
          <a:stretch>
            <a:fillRect/>
          </a:stretch>
        </p:blipFill>
        <p:spPr>
          <a:xfrm>
            <a:off x="724678" y="1821540"/>
            <a:ext cx="10742644" cy="5036460"/>
          </a:xfrm>
          <a:prstGeom prst="rect">
            <a:avLst/>
          </a:prstGeom>
        </p:spPr>
      </p:pic>
      <p:sp>
        <p:nvSpPr>
          <p:cNvPr id="4" name="Rectangle 3"/>
          <p:cNvSpPr/>
          <p:nvPr/>
        </p:nvSpPr>
        <p:spPr>
          <a:xfrm>
            <a:off x="6096000" y="235370"/>
            <a:ext cx="4954556" cy="1754326"/>
          </a:xfrm>
          <a:prstGeom prst="rect">
            <a:avLst/>
          </a:prstGeom>
        </p:spPr>
        <p:txBody>
          <a:bodyPr wrap="square">
            <a:spAutoFit/>
          </a:bodyPr>
          <a:lstStyle/>
          <a:p>
            <a:pPr>
              <a:lnSpc>
                <a:spcPct val="150000"/>
              </a:lnSpc>
            </a:pPr>
            <a:r>
              <a:rPr lang="vi-VN" b="1" i="1" u="sng" dirty="0">
                <a:solidFill>
                  <a:schemeClr val="accent1">
                    <a:lumMod val="75000"/>
                    <a:lumOff val="25000"/>
                  </a:schemeClr>
                </a:solidFill>
                <a:latin typeface="Arial" panose="020B0604020202020204" pitchFamily="34" charset="0"/>
              </a:rPr>
              <a:t>Bước 2</a:t>
            </a:r>
            <a:r>
              <a:rPr lang="vi-VN" b="1" i="1" dirty="0">
                <a:solidFill>
                  <a:schemeClr val="accent1">
                    <a:lumMod val="75000"/>
                    <a:lumOff val="25000"/>
                  </a:schemeClr>
                </a:solidFill>
                <a:latin typeface="Arial" panose="020B0604020202020204" pitchFamily="34" charset="0"/>
              </a:rPr>
              <a:t>. </a:t>
            </a:r>
            <a:r>
              <a:rPr lang="vi-VN" b="1" dirty="0">
                <a:solidFill>
                  <a:schemeClr val="accent1">
                    <a:lumMod val="75000"/>
                    <a:lumOff val="25000"/>
                  </a:schemeClr>
                </a:solidFill>
                <a:latin typeface="Arial" panose="020B0604020202020204" pitchFamily="34" charset="0"/>
              </a:rPr>
              <a:t>Tạo chương trình </a:t>
            </a:r>
            <a:endParaRPr lang="vi-VN" b="1" dirty="0">
              <a:solidFill>
                <a:schemeClr val="accent1">
                  <a:lumMod val="75000"/>
                  <a:lumOff val="25000"/>
                </a:schemeClr>
              </a:solidFill>
            </a:endParaRPr>
          </a:p>
          <a:p>
            <a:pPr>
              <a:lnSpc>
                <a:spcPct val="150000"/>
              </a:lnSpc>
            </a:pPr>
            <a:r>
              <a:rPr lang="vi-VN" b="1" dirty="0">
                <a:solidFill>
                  <a:schemeClr val="accent1">
                    <a:lumMod val="75000"/>
                    <a:lumOff val="25000"/>
                  </a:schemeClr>
                </a:solidFill>
                <a:latin typeface="Arial" panose="020B0604020202020204" pitchFamily="34" charset="0"/>
              </a:rPr>
              <a:t>Nhận dạng các khối lệnh trong Hình 16.3 tương ứng với từng phần </a:t>
            </a:r>
            <a:r>
              <a:rPr lang="vi-VN" b="1" dirty="0" smtClean="0">
                <a:solidFill>
                  <a:schemeClr val="accent1">
                    <a:lumMod val="75000"/>
                    <a:lumOff val="25000"/>
                  </a:schemeClr>
                </a:solidFill>
                <a:latin typeface="Arial" panose="020B0604020202020204" pitchFamily="34" charset="0"/>
              </a:rPr>
              <a:t>và </a:t>
            </a:r>
            <a:r>
              <a:rPr lang="vi-VN" b="1" dirty="0">
                <a:solidFill>
                  <a:schemeClr val="accent1">
                    <a:lumMod val="75000"/>
                    <a:lumOff val="25000"/>
                  </a:schemeClr>
                </a:solidFill>
                <a:latin typeface="Arial" panose="020B0604020202020204" pitchFamily="34" charset="0"/>
              </a:rPr>
              <a:t>lắp ghép chúng lại theo đúng thứ tự.</a:t>
            </a:r>
            <a:endParaRPr lang="en-US" b="1" dirty="0">
              <a:solidFill>
                <a:schemeClr val="accent1">
                  <a:lumMod val="75000"/>
                  <a:lumOff val="25000"/>
                </a:schemeClr>
              </a:solidFill>
            </a:endParaRPr>
          </a:p>
        </p:txBody>
      </p:sp>
    </p:spTree>
    <p:extLst>
      <p:ext uri="{BB962C8B-B14F-4D97-AF65-F5344CB8AC3E}">
        <p14:creationId xmlns:p14="http://schemas.microsoft.com/office/powerpoint/2010/main" val="1940963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08521" y="-1"/>
            <a:ext cx="5083961" cy="6924139"/>
          </a:xfrm>
          <a:prstGeom prst="rect">
            <a:avLst/>
          </a:prstGeom>
        </p:spPr>
      </p:pic>
    </p:spTree>
    <p:extLst>
      <p:ext uri="{BB962C8B-B14F-4D97-AF65-F5344CB8AC3E}">
        <p14:creationId xmlns:p14="http://schemas.microsoft.com/office/powerpoint/2010/main" val="263451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FE1156-FA6B-43AB-BF50-57B9BC6D04FC}"/>
              </a:ext>
            </a:extLst>
          </p:cNvPr>
          <p:cNvSpPr txBox="1"/>
          <p:nvPr/>
        </p:nvSpPr>
        <p:spPr>
          <a:xfrm>
            <a:off x="602135" y="69583"/>
            <a:ext cx="1665204" cy="646331"/>
          </a:xfrm>
          <a:prstGeom prst="rect">
            <a:avLst/>
          </a:prstGeom>
          <a:noFill/>
        </p:spPr>
        <p:txBody>
          <a:bodyPr wrap="square">
            <a:spAutoFit/>
          </a:bodyPr>
          <a:lstStyle/>
          <a:p>
            <a:pPr algn="just">
              <a:lnSpc>
                <a:spcPct val="150000"/>
              </a:lnSpc>
            </a:pPr>
            <a:r>
              <a:rPr lang="vi-VN" sz="2400" b="1" i="1" dirty="0">
                <a:solidFill>
                  <a:srgbClr val="FF0000"/>
                </a:solidFill>
                <a:effectLst/>
                <a:latin typeface="Arial" panose="020B0604020202020204" pitchFamily="34" charset="0"/>
              </a:rPr>
              <a:t>b) Gỡ lỗi </a:t>
            </a:r>
            <a:endParaRPr lang="vi-VN" sz="2400" dirty="0">
              <a:solidFill>
                <a:srgbClr val="FF0000"/>
              </a:solidFill>
            </a:endParaRPr>
          </a:p>
        </p:txBody>
      </p:sp>
      <p:pic>
        <p:nvPicPr>
          <p:cNvPr id="5" name="Picture 4">
            <a:extLst>
              <a:ext uri="{FF2B5EF4-FFF2-40B4-BE49-F238E27FC236}">
                <a16:creationId xmlns:a16="http://schemas.microsoft.com/office/drawing/2014/main" id="{A3004F27-BA7A-41D4-B749-7C9C8178076D}"/>
              </a:ext>
            </a:extLst>
          </p:cNvPr>
          <p:cNvPicPr>
            <a:picLocks noChangeAspect="1"/>
          </p:cNvPicPr>
          <p:nvPr/>
        </p:nvPicPr>
        <p:blipFill>
          <a:blip r:embed="rId3"/>
          <a:stretch>
            <a:fillRect/>
          </a:stretch>
        </p:blipFill>
        <p:spPr>
          <a:xfrm>
            <a:off x="0" y="634483"/>
            <a:ext cx="12192000" cy="6223518"/>
          </a:xfrm>
          <a:prstGeom prst="rect">
            <a:avLst/>
          </a:prstGeom>
        </p:spPr>
      </p:pic>
    </p:spTree>
    <p:extLst>
      <p:ext uri="{BB962C8B-B14F-4D97-AF65-F5344CB8AC3E}">
        <p14:creationId xmlns:p14="http://schemas.microsoft.com/office/powerpoint/2010/main" val="221252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3"/>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996062" y="1433716"/>
            <a:ext cx="10067109" cy="4589077"/>
          </a:xfrm>
          <a:prstGeom prst="rect">
            <a:avLst/>
          </a:prstGeom>
        </p:spPr>
        <p:txBody>
          <a:bodyPr wrap="square">
            <a:spAutoFit/>
          </a:bodyPr>
          <a:lstStyle/>
          <a:p>
            <a:pPr algn="just" defTabSz="342900">
              <a:lnSpc>
                <a:spcPct val="150000"/>
              </a:lnSpc>
            </a:pPr>
            <a:r>
              <a:rPr lang="vi-VN" sz="4000" b="1" dirty="0">
                <a:solidFill>
                  <a:srgbClr val="0070C0"/>
                </a:solidFill>
                <a:latin typeface="UTM Avo" panose="02040603050506020204" pitchFamily="18" charset="0"/>
                <a:cs typeface="Times New Roman" panose="02020603050405020304" pitchFamily="18" charset="0"/>
              </a:rPr>
              <a:t>Bộ giá trị ở tình huống 6 (Bảng 16.2) cho thấy có những giá trị đầu vào chưa hợp lí. Em hãy chỉnh sửa chương trình để có một chương trình hoạt động tốt.</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LUYỆN TẬP</a:t>
            </a:r>
            <a:endParaRPr lang="vi-VN" sz="3200" dirty="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820022" y="1273588"/>
            <a:ext cx="10110650" cy="1709571"/>
          </a:xfrm>
          <a:prstGeom prst="rect">
            <a:avLst/>
          </a:prstGeom>
        </p:spPr>
        <p:txBody>
          <a:bodyPr wrap="square">
            <a:spAutoFit/>
          </a:bodyPr>
          <a:lstStyle/>
          <a:p>
            <a:pPr algn="just">
              <a:lnSpc>
                <a:spcPct val="150000"/>
              </a:lnSpc>
            </a:pPr>
            <a:r>
              <a:rPr lang="vi-VN" sz="1800" b="1" dirty="0">
                <a:solidFill>
                  <a:schemeClr val="accent6">
                    <a:lumMod val="50000"/>
                  </a:schemeClr>
                </a:solidFill>
                <a:effectLst/>
                <a:latin typeface="Arial" panose="020B0604020202020204" pitchFamily="34" charset="0"/>
              </a:rPr>
              <a:t>Ngôn ngữ lập trình trực quan không phân biệt dữ liệu đầu vào là dạng số hay dạng chữ. </a:t>
            </a:r>
            <a:endParaRPr lang="vi-VN" sz="2400" b="1" dirty="0">
              <a:solidFill>
                <a:schemeClr val="accent6">
                  <a:lumMod val="50000"/>
                </a:schemeClr>
              </a:solidFill>
            </a:endParaRPr>
          </a:p>
          <a:p>
            <a:pPr algn="just">
              <a:lnSpc>
                <a:spcPct val="150000"/>
              </a:lnSpc>
            </a:pPr>
            <a:r>
              <a:rPr lang="vi-VN" sz="1800" b="1" dirty="0">
                <a:solidFill>
                  <a:schemeClr val="accent6">
                    <a:lumMod val="50000"/>
                  </a:schemeClr>
                </a:solidFill>
                <a:effectLst/>
                <a:latin typeface="Arial" panose="020B0604020202020204" pitchFamily="34" charset="0"/>
              </a:rPr>
              <a:t>Vì vậy, chương trình được lập trong Nhiệm vụ 2 cho kết quả sai khi thực hiện với bộ dữ liệu ở tình huống 8 (Bảng 16.2). Em hãy sửa chương trình để có thể xác thực dữ liệu và bỏ qua dữ liệu dạng chữ trong bộ dữ liệu đầu vào.</a:t>
            </a:r>
            <a:endParaRPr lang="vi-VN" sz="2400" b="1"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dirty="0">
                <a:solidFill>
                  <a:srgbClr val="FF0000"/>
                </a:solidFill>
                <a:latin typeface="UTM Avo" panose="02040603050506020204" pitchFamily="18" charset="0"/>
                <a:cs typeface="Times New Roman" panose="02020603050405020304" pitchFamily="18" charset="0"/>
              </a:rPr>
              <a:t>VẬN DỤNG</a:t>
            </a:r>
            <a:endParaRPr lang="vi-VN" sz="3200" dirty="0">
              <a:solidFill>
                <a:srgbClr val="FF0000"/>
              </a:solidFill>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D7AA805-75D7-4ADE-A936-0330239D9083}"/>
              </a:ext>
            </a:extLst>
          </p:cNvPr>
          <p:cNvPicPr>
            <a:picLocks noChangeAspect="1"/>
          </p:cNvPicPr>
          <p:nvPr/>
        </p:nvPicPr>
        <p:blipFill>
          <a:blip r:embed="rId4"/>
          <a:stretch>
            <a:fillRect/>
          </a:stretch>
        </p:blipFill>
        <p:spPr>
          <a:xfrm>
            <a:off x="2716523" y="3024811"/>
            <a:ext cx="7167706" cy="3288903"/>
          </a:xfrm>
          <a:prstGeom prst="rect">
            <a:avLst/>
          </a:prstGeom>
        </p:spPr>
      </p:pic>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243695">
            <a:off x="1205438" y="563189"/>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rgbClr val="7030A0"/>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4953"/>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74370" y="505689"/>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10174" y="914180"/>
            <a:ext cx="11612547" cy="1015663"/>
          </a:xfrm>
          <a:prstGeom prst="rect">
            <a:avLst/>
          </a:prstGeom>
          <a:noFill/>
        </p:spPr>
        <p:txBody>
          <a:bodyPr wrap="square" rtlCol="0">
            <a:spAutoFit/>
          </a:bodyPr>
          <a:lstStyle/>
          <a:p>
            <a:pPr algn="ctr"/>
            <a:r>
              <a:rPr lang="vi-VN" sz="6000" b="1" dirty="0">
                <a:solidFill>
                  <a:srgbClr val="FF0000"/>
                </a:solidFill>
                <a:latin typeface="Bahnschrift SemiBold SemiConden" panose="020B0502040204020203" pitchFamily="34" charset="0"/>
              </a:rPr>
              <a:t>NHIỆM VỤ 1. TÍNH LƯƠNG</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TextBox 31">
            <a:extLst>
              <a:ext uri="{FF2B5EF4-FFF2-40B4-BE49-F238E27FC236}">
                <a16:creationId xmlns:a16="http://schemas.microsoft.com/office/drawing/2014/main" id="{3CFE9589-645C-4BE9-840A-7580BE0CAFC6}"/>
              </a:ext>
            </a:extLst>
          </p:cNvPr>
          <p:cNvSpPr txBox="1"/>
          <p:nvPr/>
        </p:nvSpPr>
        <p:spPr>
          <a:xfrm>
            <a:off x="-25113" y="2007732"/>
            <a:ext cx="12192000" cy="4698659"/>
          </a:xfrm>
          <a:prstGeom prst="rect">
            <a:avLst/>
          </a:prstGeom>
          <a:solidFill>
            <a:schemeClr val="accent3">
              <a:lumMod val="20000"/>
              <a:lumOff val="80000"/>
            </a:schemeClr>
          </a:solidFill>
          <a:ln w="19050">
            <a:solidFill>
              <a:schemeClr val="bg1"/>
            </a:solidFill>
          </a:ln>
        </p:spPr>
        <p:txBody>
          <a:bodyPr wrap="square">
            <a:spAutoFit/>
          </a:bodyPr>
          <a:lstStyle/>
          <a:p>
            <a:r>
              <a:rPr lang="vi-VN" sz="3600" b="1" dirty="0">
                <a:solidFill>
                  <a:srgbClr val="EF387A"/>
                </a:solidFill>
                <a:effectLst/>
                <a:latin typeface="Arial" panose="020B0604020202020204" pitchFamily="34" charset="0"/>
              </a:rPr>
              <a:t>Yêu </a:t>
            </a:r>
            <a:r>
              <a:rPr lang="vi-VN" sz="3600" b="1" dirty="0" smtClean="0">
                <a:solidFill>
                  <a:srgbClr val="EF387A"/>
                </a:solidFill>
                <a:effectLst/>
                <a:latin typeface="Arial" panose="020B0604020202020204" pitchFamily="34" charset="0"/>
              </a:rPr>
              <a:t>cầu</a:t>
            </a:r>
            <a:r>
              <a:rPr lang="en-US" sz="3600" b="1" dirty="0" smtClean="0">
                <a:solidFill>
                  <a:srgbClr val="EF387A"/>
                </a:solidFill>
                <a:effectLst/>
                <a:latin typeface="Arial" panose="020B0604020202020204" pitchFamily="34" charset="0"/>
              </a:rPr>
              <a:t>:</a:t>
            </a:r>
            <a:r>
              <a:rPr lang="vi-VN" sz="3600" b="1" dirty="0" smtClean="0">
                <a:solidFill>
                  <a:srgbClr val="EF387A"/>
                </a:solidFill>
                <a:effectLst/>
                <a:latin typeface="Arial" panose="020B0604020202020204" pitchFamily="34" charset="0"/>
              </a:rPr>
              <a:t> </a:t>
            </a:r>
            <a:endParaRPr lang="vi-VN" sz="3600" b="1" dirty="0"/>
          </a:p>
          <a:p>
            <a:pPr>
              <a:lnSpc>
                <a:spcPct val="150000"/>
              </a:lnSpc>
            </a:pPr>
            <a:r>
              <a:rPr lang="vi-VN" sz="3600" dirty="0">
                <a:solidFill>
                  <a:srgbClr val="231F20"/>
                </a:solidFill>
                <a:effectLst/>
                <a:latin typeface="Arial" panose="020B0604020202020204" pitchFamily="34" charset="0"/>
              </a:rPr>
              <a:t>Theo thuật toán được mô tả ở Bài 15, em hãy lập chương trình tính và hiển thị tiền lương của một nhân viên khi biết mức lương (tiền lương trong một giờ làm việc) và số giờ làm việc trong tuần của họ bằng ngôn ngữ lập trình Scratch.</a:t>
            </a:r>
            <a:endParaRPr lang="en-US" sz="3600" dirty="0"/>
          </a:p>
        </p:txBody>
      </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85322-3321-4A57-8DAC-B224ED79E01E}"/>
              </a:ext>
            </a:extLst>
          </p:cNvPr>
          <p:cNvSpPr txBox="1"/>
          <p:nvPr/>
        </p:nvSpPr>
        <p:spPr>
          <a:xfrm>
            <a:off x="931817" y="487122"/>
            <a:ext cx="10463014" cy="5909310"/>
          </a:xfrm>
          <a:prstGeom prst="rect">
            <a:avLst/>
          </a:prstGeom>
          <a:noFill/>
        </p:spPr>
        <p:txBody>
          <a:bodyPr wrap="square">
            <a:spAutoFit/>
          </a:bodyPr>
          <a:lstStyle/>
          <a:p>
            <a:pPr algn="ctr">
              <a:lnSpc>
                <a:spcPct val="150000"/>
              </a:lnSpc>
            </a:pPr>
            <a:r>
              <a:rPr lang="vi-VN" sz="3600" b="1" u="sng" dirty="0">
                <a:solidFill>
                  <a:srgbClr val="EF387A"/>
                </a:solidFill>
                <a:effectLst/>
                <a:latin typeface="Arial" panose="020B0604020202020204" pitchFamily="34" charset="0"/>
              </a:rPr>
              <a:t>Hướng </a:t>
            </a:r>
            <a:r>
              <a:rPr lang="vi-VN" sz="3600" b="1" u="sng" dirty="0" smtClean="0">
                <a:solidFill>
                  <a:srgbClr val="EF387A"/>
                </a:solidFill>
                <a:effectLst/>
                <a:latin typeface="Arial" panose="020B0604020202020204" pitchFamily="34" charset="0"/>
              </a:rPr>
              <a:t>dẫn</a:t>
            </a:r>
            <a:r>
              <a:rPr lang="en-US" sz="3600" b="1" u="sng" dirty="0" smtClean="0">
                <a:solidFill>
                  <a:srgbClr val="EF387A"/>
                </a:solidFill>
                <a:effectLst/>
                <a:latin typeface="Arial" panose="020B0604020202020204" pitchFamily="34" charset="0"/>
              </a:rPr>
              <a:t>:</a:t>
            </a:r>
            <a:r>
              <a:rPr lang="vi-VN" sz="3600" b="1" u="sng" dirty="0" smtClean="0">
                <a:solidFill>
                  <a:srgbClr val="EF387A"/>
                </a:solidFill>
                <a:effectLst/>
                <a:latin typeface="Arial" panose="020B0604020202020204" pitchFamily="34" charset="0"/>
              </a:rPr>
              <a:t> </a:t>
            </a:r>
            <a:endParaRPr lang="vi-VN" sz="3600" u="sng" dirty="0"/>
          </a:p>
          <a:p>
            <a:pPr>
              <a:lnSpc>
                <a:spcPct val="150000"/>
              </a:lnSpc>
            </a:pPr>
            <a:r>
              <a:rPr lang="vi-VN" sz="3600" b="1" i="1" dirty="0">
                <a:solidFill>
                  <a:srgbClr val="7030A0"/>
                </a:solidFill>
                <a:effectLst/>
                <a:latin typeface="Arial" panose="020B0604020202020204" pitchFamily="34" charset="0"/>
              </a:rPr>
              <a:t>a) Cài đặt thuật </a:t>
            </a:r>
            <a:r>
              <a:rPr lang="vi-VN" sz="3600" b="1" i="1" dirty="0" smtClean="0">
                <a:solidFill>
                  <a:srgbClr val="7030A0"/>
                </a:solidFill>
                <a:effectLst/>
                <a:latin typeface="Arial" panose="020B0604020202020204" pitchFamily="34" charset="0"/>
              </a:rPr>
              <a:t>toán</a:t>
            </a:r>
            <a:r>
              <a:rPr lang="en-US" sz="3600" b="1" i="1" dirty="0" smtClean="0">
                <a:solidFill>
                  <a:srgbClr val="7030A0"/>
                </a:solidFill>
                <a:effectLst/>
                <a:latin typeface="Arial" panose="020B0604020202020204" pitchFamily="34" charset="0"/>
              </a:rPr>
              <a:t>:</a:t>
            </a:r>
            <a:r>
              <a:rPr lang="vi-VN" sz="3600" b="1" i="1" dirty="0" smtClean="0">
                <a:solidFill>
                  <a:srgbClr val="7030A0"/>
                </a:solidFill>
                <a:effectLst/>
                <a:latin typeface="Arial" panose="020B0604020202020204" pitchFamily="34" charset="0"/>
              </a:rPr>
              <a:t> </a:t>
            </a:r>
            <a:endParaRPr lang="vi-VN" sz="3600" dirty="0">
              <a:solidFill>
                <a:srgbClr val="7030A0"/>
              </a:solidFill>
            </a:endParaRPr>
          </a:p>
          <a:p>
            <a:pPr>
              <a:lnSpc>
                <a:spcPct val="150000"/>
              </a:lnSpc>
            </a:pPr>
            <a:r>
              <a:rPr lang="vi-VN" sz="3600" i="1" u="sng" dirty="0">
                <a:solidFill>
                  <a:srgbClr val="7030A0"/>
                </a:solidFill>
                <a:effectLst/>
                <a:latin typeface="Arial" panose="020B0604020202020204" pitchFamily="34" charset="0"/>
              </a:rPr>
              <a:t>Bước 1</a:t>
            </a:r>
            <a:r>
              <a:rPr lang="vi-VN" sz="3600" i="1" dirty="0">
                <a:solidFill>
                  <a:srgbClr val="7030A0"/>
                </a:solidFill>
                <a:effectLst/>
                <a:latin typeface="Arial" panose="020B0604020202020204" pitchFamily="34" charset="0"/>
              </a:rPr>
              <a:t>. Tạo các biến </a:t>
            </a:r>
            <a:r>
              <a:rPr lang="vi-VN" sz="3600" i="1" dirty="0" smtClean="0">
                <a:solidFill>
                  <a:srgbClr val="7030A0"/>
                </a:solidFill>
                <a:effectLst/>
                <a:latin typeface="Arial" panose="020B0604020202020204" pitchFamily="34" charset="0"/>
              </a:rPr>
              <a:t>nhớ</a:t>
            </a:r>
            <a:r>
              <a:rPr lang="en-US" sz="3600" i="1" dirty="0" smtClean="0">
                <a:solidFill>
                  <a:srgbClr val="7030A0"/>
                </a:solidFill>
                <a:effectLst/>
                <a:latin typeface="Arial" panose="020B0604020202020204" pitchFamily="34" charset="0"/>
              </a:rPr>
              <a:t>:</a:t>
            </a:r>
            <a:r>
              <a:rPr lang="vi-VN" sz="3600" i="1" dirty="0" smtClean="0">
                <a:solidFill>
                  <a:srgbClr val="7030A0"/>
                </a:solidFill>
                <a:effectLst/>
                <a:latin typeface="Arial" panose="020B0604020202020204" pitchFamily="34" charset="0"/>
              </a:rPr>
              <a:t> </a:t>
            </a:r>
            <a:endParaRPr lang="vi-VN" sz="3600" i="1" dirty="0">
              <a:solidFill>
                <a:srgbClr val="7030A0"/>
              </a:solidFill>
            </a:endParaRPr>
          </a:p>
          <a:p>
            <a:pPr>
              <a:lnSpc>
                <a:spcPct val="150000"/>
              </a:lnSpc>
            </a:pPr>
            <a:r>
              <a:rPr lang="vi-VN" sz="3600" b="1" dirty="0">
                <a:solidFill>
                  <a:srgbClr val="231F20"/>
                </a:solidFill>
                <a:effectLst/>
                <a:latin typeface="Arial" panose="020B0604020202020204" pitchFamily="34" charset="0"/>
              </a:rPr>
              <a:t>– Biến đầu vào: </a:t>
            </a:r>
            <a:r>
              <a:rPr lang="vi-VN" sz="3600" i="1" dirty="0" smtClean="0">
                <a:solidFill>
                  <a:srgbClr val="EB54E9"/>
                </a:solidFill>
                <a:effectLst/>
                <a:latin typeface="Arial" panose="020B0604020202020204" pitchFamily="34" charset="0"/>
              </a:rPr>
              <a:t>muc_luong</a:t>
            </a:r>
            <a:r>
              <a:rPr lang="en-US" sz="3600" i="1" dirty="0" smtClean="0">
                <a:solidFill>
                  <a:srgbClr val="EB54E9"/>
                </a:solidFill>
                <a:effectLst/>
                <a:latin typeface="Arial" panose="020B0604020202020204" pitchFamily="34" charset="0"/>
              </a:rPr>
              <a:t>;</a:t>
            </a:r>
            <a:r>
              <a:rPr lang="vi-VN" sz="3600" i="1" dirty="0" smtClean="0">
                <a:solidFill>
                  <a:srgbClr val="EB54E9"/>
                </a:solidFill>
                <a:effectLst/>
                <a:latin typeface="Arial" panose="020B0604020202020204" pitchFamily="34" charset="0"/>
              </a:rPr>
              <a:t> </a:t>
            </a:r>
            <a:r>
              <a:rPr lang="vi-VN" sz="3600" i="1" dirty="0">
                <a:solidFill>
                  <a:srgbClr val="EB54E9"/>
                </a:solidFill>
                <a:effectLst/>
                <a:latin typeface="Arial" panose="020B0604020202020204" pitchFamily="34" charset="0"/>
              </a:rPr>
              <a:t>tgian_ laodong</a:t>
            </a:r>
            <a:r>
              <a:rPr lang="vi-VN" sz="3600" i="1" dirty="0">
                <a:solidFill>
                  <a:srgbClr val="231F20"/>
                </a:solidFill>
                <a:effectLst/>
                <a:latin typeface="Arial" panose="020B0604020202020204" pitchFamily="34" charset="0"/>
              </a:rPr>
              <a:t>. </a:t>
            </a:r>
            <a:endParaRPr lang="vi-VN" sz="3600" dirty="0"/>
          </a:p>
          <a:p>
            <a:pPr>
              <a:lnSpc>
                <a:spcPct val="150000"/>
              </a:lnSpc>
            </a:pPr>
            <a:r>
              <a:rPr lang="vi-VN" sz="3600" b="1" dirty="0">
                <a:solidFill>
                  <a:srgbClr val="231F20"/>
                </a:solidFill>
                <a:effectLst/>
                <a:latin typeface="Arial" panose="020B0604020202020204" pitchFamily="34" charset="0"/>
              </a:rPr>
              <a:t>– Biến đầu ra: </a:t>
            </a:r>
            <a:r>
              <a:rPr lang="vi-VN" sz="3600" i="1" dirty="0">
                <a:solidFill>
                  <a:srgbClr val="EB54E9"/>
                </a:solidFill>
                <a:effectLst/>
                <a:latin typeface="Arial" panose="020B0604020202020204" pitchFamily="34" charset="0"/>
              </a:rPr>
              <a:t>tien_luong</a:t>
            </a:r>
            <a:r>
              <a:rPr lang="vi-VN" sz="3600" i="1" dirty="0">
                <a:solidFill>
                  <a:srgbClr val="231F20"/>
                </a:solidFill>
                <a:effectLst/>
                <a:latin typeface="Arial" panose="020B0604020202020204" pitchFamily="34" charset="0"/>
              </a:rPr>
              <a:t>. </a:t>
            </a:r>
            <a:endParaRPr lang="vi-VN" sz="3600" dirty="0"/>
          </a:p>
          <a:p>
            <a:pPr>
              <a:lnSpc>
                <a:spcPct val="150000"/>
              </a:lnSpc>
            </a:pPr>
            <a:r>
              <a:rPr lang="vi-VN" sz="3600" b="1" dirty="0">
                <a:solidFill>
                  <a:srgbClr val="231F20"/>
                </a:solidFill>
                <a:effectLst/>
                <a:latin typeface="Arial" panose="020B0604020202020204" pitchFamily="34" charset="0"/>
              </a:rPr>
              <a:t>– Biến trung gian: </a:t>
            </a:r>
            <a:r>
              <a:rPr lang="vi-VN" sz="3600" i="1" dirty="0" smtClean="0">
                <a:solidFill>
                  <a:srgbClr val="EB54E9"/>
                </a:solidFill>
                <a:effectLst/>
                <a:latin typeface="Arial" panose="020B0604020202020204" pitchFamily="34" charset="0"/>
              </a:rPr>
              <a:t>tgian_dmuc</a:t>
            </a:r>
            <a:r>
              <a:rPr lang="en-US" sz="3600" i="1" dirty="0" smtClean="0">
                <a:solidFill>
                  <a:srgbClr val="EB54E9"/>
                </a:solidFill>
                <a:effectLst/>
                <a:latin typeface="Arial" panose="020B0604020202020204" pitchFamily="34" charset="0"/>
              </a:rPr>
              <a:t>;</a:t>
            </a:r>
            <a:r>
              <a:rPr lang="vi-VN" sz="3600" i="1" dirty="0" smtClean="0">
                <a:solidFill>
                  <a:srgbClr val="EB54E9"/>
                </a:solidFill>
                <a:effectLst/>
                <a:latin typeface="Arial" panose="020B0604020202020204" pitchFamily="34" charset="0"/>
              </a:rPr>
              <a:t> tgian_vuot</a:t>
            </a:r>
            <a:r>
              <a:rPr lang="en-US" sz="3600" i="1" dirty="0" smtClean="0">
                <a:solidFill>
                  <a:srgbClr val="EB54E9"/>
                </a:solidFill>
                <a:effectLst/>
                <a:latin typeface="Arial" panose="020B0604020202020204" pitchFamily="34" charset="0"/>
              </a:rPr>
              <a:t>;</a:t>
            </a:r>
            <a:r>
              <a:rPr lang="vi-VN" sz="3600" i="1" dirty="0" smtClean="0">
                <a:solidFill>
                  <a:srgbClr val="EB54E9"/>
                </a:solidFill>
                <a:effectLst/>
                <a:latin typeface="Arial" panose="020B0604020202020204" pitchFamily="34" charset="0"/>
              </a:rPr>
              <a:t> luong_dmuc</a:t>
            </a:r>
            <a:r>
              <a:rPr lang="en-US" sz="3600" i="1" dirty="0" smtClean="0">
                <a:solidFill>
                  <a:srgbClr val="EB54E9"/>
                </a:solidFill>
                <a:effectLst/>
                <a:latin typeface="Arial" panose="020B0604020202020204" pitchFamily="34" charset="0"/>
              </a:rPr>
              <a:t>;</a:t>
            </a:r>
            <a:r>
              <a:rPr lang="vi-VN" sz="3600" i="1" dirty="0" smtClean="0">
                <a:solidFill>
                  <a:srgbClr val="EB54E9"/>
                </a:solidFill>
                <a:effectLst/>
                <a:latin typeface="Arial" panose="020B0604020202020204" pitchFamily="34" charset="0"/>
              </a:rPr>
              <a:t> </a:t>
            </a:r>
            <a:r>
              <a:rPr lang="vi-VN" sz="3600" i="1" dirty="0">
                <a:solidFill>
                  <a:srgbClr val="EB54E9"/>
                </a:solidFill>
                <a:effectLst/>
                <a:latin typeface="Arial" panose="020B0604020202020204" pitchFamily="34" charset="0"/>
              </a:rPr>
              <a:t>luong_vuot</a:t>
            </a:r>
            <a:r>
              <a:rPr lang="vi-VN" sz="3600" i="1" dirty="0">
                <a:solidFill>
                  <a:srgbClr val="231F20"/>
                </a:solidFill>
                <a:effectLst/>
                <a:latin typeface="Arial" panose="020B0604020202020204" pitchFamily="34" charset="0"/>
              </a:rPr>
              <a:t>.</a:t>
            </a:r>
            <a:endParaRPr lang="en-US" sz="3600" dirty="0"/>
          </a:p>
        </p:txBody>
      </p:sp>
    </p:spTree>
    <p:extLst>
      <p:ext uri="{BB962C8B-B14F-4D97-AF65-F5344CB8AC3E}">
        <p14:creationId xmlns:p14="http://schemas.microsoft.com/office/powerpoint/2010/main" val="340903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A48406-2913-4FE4-A96E-3A29D639505C}"/>
              </a:ext>
            </a:extLst>
          </p:cNvPr>
          <p:cNvSpPr txBox="1"/>
          <p:nvPr/>
        </p:nvSpPr>
        <p:spPr>
          <a:xfrm>
            <a:off x="676839" y="162004"/>
            <a:ext cx="10519954" cy="658835"/>
          </a:xfrm>
          <a:prstGeom prst="rect">
            <a:avLst/>
          </a:prstGeom>
          <a:noFill/>
        </p:spPr>
        <p:txBody>
          <a:bodyPr wrap="square">
            <a:spAutoFit/>
          </a:bodyPr>
          <a:lstStyle/>
          <a:p>
            <a:pPr>
              <a:lnSpc>
                <a:spcPct val="150000"/>
              </a:lnSpc>
            </a:pPr>
            <a:r>
              <a:rPr lang="vi-VN" sz="2800" b="1" i="1" u="sng" dirty="0">
                <a:solidFill>
                  <a:srgbClr val="FF0000"/>
                </a:solidFill>
                <a:effectLst/>
                <a:latin typeface="Arial" panose="020B0604020202020204" pitchFamily="34" charset="0"/>
              </a:rPr>
              <a:t>Bước 2.</a:t>
            </a:r>
            <a:r>
              <a:rPr lang="vi-VN" sz="2800" b="1" dirty="0">
                <a:solidFill>
                  <a:srgbClr val="FF0000"/>
                </a:solidFill>
                <a:effectLst/>
                <a:latin typeface="Arial" panose="020B0604020202020204" pitchFamily="34" charset="0"/>
              </a:rPr>
              <a:t> Mô tả lại thuật toán theo ngôn ngữ lập trình </a:t>
            </a:r>
            <a:endParaRPr lang="vi-VN" sz="2800" b="1" dirty="0">
              <a:solidFill>
                <a:srgbClr val="FF0000"/>
              </a:solidFill>
            </a:endParaRPr>
          </a:p>
        </p:txBody>
      </p:sp>
    </p:spTree>
    <p:extLst>
      <p:ext uri="{BB962C8B-B14F-4D97-AF65-F5344CB8AC3E}">
        <p14:creationId xmlns:p14="http://schemas.microsoft.com/office/powerpoint/2010/main" val="188947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14DEF-66E0-46D3-A1DB-45E15A54E5A7}"/>
              </a:ext>
            </a:extLst>
          </p:cNvPr>
          <p:cNvPicPr>
            <a:picLocks noChangeAspect="1"/>
          </p:cNvPicPr>
          <p:nvPr/>
        </p:nvPicPr>
        <p:blipFill>
          <a:blip r:embed="rId3"/>
          <a:stretch>
            <a:fillRect/>
          </a:stretch>
        </p:blipFill>
        <p:spPr>
          <a:xfrm>
            <a:off x="0" y="0"/>
            <a:ext cx="5943600" cy="2845838"/>
          </a:xfrm>
          <a:prstGeom prst="rect">
            <a:avLst/>
          </a:prstGeom>
          <a:ln>
            <a:solidFill>
              <a:schemeClr val="accent1">
                <a:lumMod val="50000"/>
                <a:lumOff val="50000"/>
              </a:schemeClr>
            </a:solidFill>
          </a:ln>
        </p:spPr>
      </p:pic>
      <p:pic>
        <p:nvPicPr>
          <p:cNvPr id="5" name="Picture 4">
            <a:extLst>
              <a:ext uri="{FF2B5EF4-FFF2-40B4-BE49-F238E27FC236}">
                <a16:creationId xmlns:a16="http://schemas.microsoft.com/office/drawing/2014/main" id="{F03A6E3E-34EE-4DF1-A6F7-420D856B5429}"/>
              </a:ext>
            </a:extLst>
          </p:cNvPr>
          <p:cNvPicPr>
            <a:picLocks noChangeAspect="1"/>
          </p:cNvPicPr>
          <p:nvPr/>
        </p:nvPicPr>
        <p:blipFill>
          <a:blip r:embed="rId4"/>
          <a:stretch>
            <a:fillRect/>
          </a:stretch>
        </p:blipFill>
        <p:spPr>
          <a:xfrm>
            <a:off x="5943600" y="0"/>
            <a:ext cx="6248400" cy="2845838"/>
          </a:xfrm>
          <a:prstGeom prst="rect">
            <a:avLst/>
          </a:prstGeom>
          <a:ln>
            <a:solidFill>
              <a:schemeClr val="accent1">
                <a:lumMod val="50000"/>
                <a:lumOff val="50000"/>
              </a:schemeClr>
            </a:solidFill>
          </a:ln>
        </p:spPr>
      </p:pic>
      <p:pic>
        <p:nvPicPr>
          <p:cNvPr id="7" name="Picture 6">
            <a:extLst>
              <a:ext uri="{FF2B5EF4-FFF2-40B4-BE49-F238E27FC236}">
                <a16:creationId xmlns:a16="http://schemas.microsoft.com/office/drawing/2014/main" id="{F1F5C47D-6C86-45FE-9644-444FD1E34CE4}"/>
              </a:ext>
            </a:extLst>
          </p:cNvPr>
          <p:cNvPicPr>
            <a:picLocks noChangeAspect="1"/>
          </p:cNvPicPr>
          <p:nvPr/>
        </p:nvPicPr>
        <p:blipFill>
          <a:blip r:embed="rId5"/>
          <a:stretch>
            <a:fillRect/>
          </a:stretch>
        </p:blipFill>
        <p:spPr>
          <a:xfrm>
            <a:off x="3371543" y="2761860"/>
            <a:ext cx="5144114" cy="4096139"/>
          </a:xfrm>
          <a:prstGeom prst="rect">
            <a:avLst/>
          </a:prstGeom>
          <a:ln>
            <a:solidFill>
              <a:schemeClr val="accent1">
                <a:lumMod val="50000"/>
                <a:lumOff val="50000"/>
              </a:schemeClr>
            </a:solidFill>
          </a:ln>
        </p:spPr>
      </p:pic>
    </p:spTree>
    <p:extLst>
      <p:ext uri="{BB962C8B-B14F-4D97-AF65-F5344CB8AC3E}">
        <p14:creationId xmlns:p14="http://schemas.microsoft.com/office/powerpoint/2010/main" val="384485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749639-C364-46BB-BC1F-DBD7D6140B5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82718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8473" y="0"/>
            <a:ext cx="5542158" cy="6858000"/>
          </a:xfrm>
          <a:prstGeom prst="rect">
            <a:avLst/>
          </a:prstGeom>
        </p:spPr>
      </p:pic>
    </p:spTree>
    <p:extLst>
      <p:ext uri="{BB962C8B-B14F-4D97-AF65-F5344CB8AC3E}">
        <p14:creationId xmlns:p14="http://schemas.microsoft.com/office/powerpoint/2010/main" val="3039477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2582F3-D481-44C4-8FC0-02FDEE7E88BE}"/>
              </a:ext>
            </a:extLst>
          </p:cNvPr>
          <p:cNvSpPr txBox="1"/>
          <p:nvPr/>
        </p:nvSpPr>
        <p:spPr>
          <a:xfrm>
            <a:off x="545880" y="160981"/>
            <a:ext cx="10030340" cy="577850"/>
          </a:xfrm>
          <a:prstGeom prst="rect">
            <a:avLst/>
          </a:prstGeom>
          <a:noFill/>
        </p:spPr>
        <p:txBody>
          <a:bodyPr wrap="square">
            <a:spAutoFit/>
          </a:bodyPr>
          <a:lstStyle/>
          <a:p>
            <a:pPr>
              <a:lnSpc>
                <a:spcPct val="150000"/>
              </a:lnSpc>
            </a:pPr>
            <a:r>
              <a:rPr lang="vi-VN" sz="2400" b="1" dirty="0">
                <a:solidFill>
                  <a:srgbClr val="FF0000"/>
                </a:solidFill>
                <a:effectLst/>
                <a:latin typeface="Arial" panose="020B0604020202020204" pitchFamily="34" charset="0"/>
              </a:rPr>
              <a:t>b) Gỡ </a:t>
            </a:r>
            <a:r>
              <a:rPr lang="vi-VN" sz="2400" b="1" dirty="0" smtClean="0">
                <a:solidFill>
                  <a:srgbClr val="FF0000"/>
                </a:solidFill>
                <a:effectLst/>
                <a:latin typeface="Arial" panose="020B0604020202020204" pitchFamily="34" charset="0"/>
              </a:rPr>
              <a:t>lỗi</a:t>
            </a:r>
            <a:r>
              <a:rPr lang="en-US" sz="2400" b="1" dirty="0" smtClean="0">
                <a:solidFill>
                  <a:srgbClr val="FF0000"/>
                </a:solidFill>
                <a:effectLst/>
                <a:latin typeface="Arial" panose="020B0604020202020204" pitchFamily="34" charset="0"/>
              </a:rPr>
              <a:t>:</a:t>
            </a:r>
            <a:r>
              <a:rPr lang="vi-VN" sz="2400" b="1" dirty="0" smtClean="0">
                <a:solidFill>
                  <a:srgbClr val="FF0000"/>
                </a:solidFill>
                <a:effectLst/>
                <a:latin typeface="Arial" panose="020B0604020202020204" pitchFamily="34" charset="0"/>
              </a:rPr>
              <a:t> </a:t>
            </a:r>
            <a:endParaRPr lang="vi-VN" sz="2400" dirty="0">
              <a:solidFill>
                <a:srgbClr val="FF0000"/>
              </a:solidFill>
            </a:endParaRPr>
          </a:p>
        </p:txBody>
      </p:sp>
      <p:pic>
        <p:nvPicPr>
          <p:cNvPr id="5" name="Picture 4">
            <a:extLst>
              <a:ext uri="{FF2B5EF4-FFF2-40B4-BE49-F238E27FC236}">
                <a16:creationId xmlns:a16="http://schemas.microsoft.com/office/drawing/2014/main" id="{18807C8B-6933-4A66-918C-17D3A8A29F3F}"/>
              </a:ext>
            </a:extLst>
          </p:cNvPr>
          <p:cNvPicPr>
            <a:picLocks noChangeAspect="1"/>
          </p:cNvPicPr>
          <p:nvPr/>
        </p:nvPicPr>
        <p:blipFill rotWithShape="1">
          <a:blip r:embed="rId3"/>
          <a:srcRect l="4986" t="5421"/>
          <a:stretch/>
        </p:blipFill>
        <p:spPr>
          <a:xfrm>
            <a:off x="391886" y="2123826"/>
            <a:ext cx="10954137" cy="4575554"/>
          </a:xfrm>
          <a:prstGeom prst="rect">
            <a:avLst/>
          </a:prstGeom>
        </p:spPr>
      </p:pic>
      <p:sp>
        <p:nvSpPr>
          <p:cNvPr id="7" name="TextBox 6">
            <a:extLst>
              <a:ext uri="{FF2B5EF4-FFF2-40B4-BE49-F238E27FC236}">
                <a16:creationId xmlns:a16="http://schemas.microsoft.com/office/drawing/2014/main" id="{FAE59FEA-EA4C-4DCE-82E9-93495F3DE1EC}"/>
              </a:ext>
            </a:extLst>
          </p:cNvPr>
          <p:cNvSpPr txBox="1"/>
          <p:nvPr/>
        </p:nvSpPr>
        <p:spPr>
          <a:xfrm>
            <a:off x="545880" y="738831"/>
            <a:ext cx="10641697" cy="1384995"/>
          </a:xfrm>
          <a:prstGeom prst="rect">
            <a:avLst/>
          </a:prstGeom>
          <a:noFill/>
        </p:spPr>
        <p:txBody>
          <a:bodyPr wrap="square">
            <a:spAutoFit/>
          </a:bodyPr>
          <a:lstStyle/>
          <a:p>
            <a:pPr algn="just"/>
            <a:r>
              <a:rPr lang="vi-VN" sz="2800" dirty="0" smtClean="0">
                <a:solidFill>
                  <a:srgbClr val="231F20"/>
                </a:solidFill>
                <a:effectLst/>
                <a:latin typeface="Arial" panose="020B0604020202020204" pitchFamily="34" charset="0"/>
              </a:rPr>
              <a:t> </a:t>
            </a:r>
            <a:r>
              <a:rPr lang="vi-VN" sz="2800" dirty="0">
                <a:solidFill>
                  <a:srgbClr val="231F20"/>
                </a:solidFill>
                <a:effectLst/>
                <a:latin typeface="Arial" panose="020B0604020202020204" pitchFamily="34" charset="0"/>
              </a:rPr>
              <a:t>Bộ giá trị ở tình huống 6 cho thấy có những giá trị đầu vào chưa hợp lí. Em cần chỉnh sửa chương trình để có một chương trình hoạt động tốt.</a:t>
            </a:r>
            <a:endParaRPr lang="en-US" sz="2800" dirty="0"/>
          </a:p>
        </p:txBody>
      </p:sp>
    </p:spTree>
    <p:extLst>
      <p:ext uri="{BB962C8B-B14F-4D97-AF65-F5344CB8AC3E}">
        <p14:creationId xmlns:p14="http://schemas.microsoft.com/office/powerpoint/2010/main" val="241412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7D6EF2DF-7688-4DA8-B147-B33A9F37DA1F}"/>
              </a:ext>
            </a:extLst>
          </p:cNvPr>
          <p:cNvSpPr txBox="1"/>
          <p:nvPr/>
        </p:nvSpPr>
        <p:spPr>
          <a:xfrm>
            <a:off x="2180004" y="1491817"/>
            <a:ext cx="7567749" cy="1938992"/>
          </a:xfrm>
          <a:prstGeom prst="rect">
            <a:avLst/>
          </a:prstGeom>
          <a:noFill/>
        </p:spPr>
        <p:txBody>
          <a:bodyPr wrap="square" rtlCol="0">
            <a:spAutoFit/>
          </a:bodyPr>
          <a:lstStyle/>
          <a:p>
            <a:pPr algn="ctr"/>
            <a:r>
              <a:rPr lang="vi-VN" sz="6000" b="1" dirty="0">
                <a:solidFill>
                  <a:srgbClr val="002060"/>
                </a:solidFill>
                <a:latin typeface="Bahnschrift SemiBold SemiConden" panose="020B0502040204020203" pitchFamily="34" charset="0"/>
              </a:rPr>
              <a:t>NHIỆM VỤ 2. </a:t>
            </a:r>
            <a:endParaRPr lang="en-US" sz="6000" b="1" dirty="0" smtClean="0">
              <a:solidFill>
                <a:srgbClr val="002060"/>
              </a:solidFill>
              <a:latin typeface="Bahnschrift SemiBold SemiConden" panose="020B0502040204020203" pitchFamily="34" charset="0"/>
            </a:endParaRPr>
          </a:p>
          <a:p>
            <a:pPr algn="ctr"/>
            <a:r>
              <a:rPr lang="vi-VN" sz="6000" b="1" dirty="0" smtClean="0">
                <a:solidFill>
                  <a:srgbClr val="002060"/>
                </a:solidFill>
                <a:latin typeface="Bahnschrift SemiBold SemiConden" panose="020B0502040204020203" pitchFamily="34" charset="0"/>
              </a:rPr>
              <a:t>TÌM </a:t>
            </a:r>
            <a:r>
              <a:rPr lang="vi-VN" sz="6000" b="1" dirty="0">
                <a:solidFill>
                  <a:srgbClr val="002060"/>
                </a:solidFill>
                <a:latin typeface="Bahnschrift SemiBold SemiConden" panose="020B0502040204020203" pitchFamily="34" charset="0"/>
              </a:rPr>
              <a:t>GIÁ TRỊ LỚN NHẤT</a:t>
            </a:r>
          </a:p>
        </p:txBody>
      </p:sp>
      <p:pic>
        <p:nvPicPr>
          <p:cNvPr id="3" name="Picture 2">
            <a:extLst>
              <a:ext uri="{FF2B5EF4-FFF2-40B4-BE49-F238E27FC236}">
                <a16:creationId xmlns:a16="http://schemas.microsoft.com/office/drawing/2014/main" id="{8CD77F10-F452-4D46-A149-5E08D6522C5E}"/>
              </a:ext>
            </a:extLst>
          </p:cNvPr>
          <p:cNvPicPr>
            <a:picLocks noChangeAspect="1"/>
          </p:cNvPicPr>
          <p:nvPr/>
        </p:nvPicPr>
        <p:blipFill>
          <a:blip r:embed="rId2"/>
          <a:stretch>
            <a:fillRect/>
          </a:stretch>
        </p:blipFill>
        <p:spPr>
          <a:xfrm>
            <a:off x="2545043" y="3988091"/>
            <a:ext cx="4102403" cy="2143124"/>
          </a:xfrm>
          <a:prstGeom prst="rect">
            <a:avLst/>
          </a:prstGeom>
        </p:spPr>
      </p:pic>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randombar(horizontal)">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6" grpId="0" animBg="1"/>
      <p:bldP spid="27" grpId="0" animBg="1"/>
      <p:bldP spid="31"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3686</TotalTime>
  <Words>1056</Words>
  <Application>Microsoft Office PowerPoint</Application>
  <PresentationFormat>Widescreen</PresentationFormat>
  <Paragraphs>56</Paragraphs>
  <Slides>15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Times New Roman</vt:lpstr>
      <vt:lpstr>Bahnschrift Condensed</vt:lpstr>
      <vt:lpstr>UTM Avo</vt:lpstr>
      <vt:lpstr>Bahnschrift SemiBold SemiConden</vt:lpstr>
      <vt:lpstr>Calibri</vt:lpstr>
      <vt:lpstr>UTM Cookies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381</cp:revision>
  <dcterms:created xsi:type="dcterms:W3CDTF">2021-06-02T01:34:28Z</dcterms:created>
  <dcterms:modified xsi:type="dcterms:W3CDTF">2024-08-10T03:35:20Z</dcterms:modified>
</cp:coreProperties>
</file>