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21"/>
  </p:notesMasterIdLst>
  <p:handoutMasterIdLst>
    <p:handoutMasterId r:id="rId22"/>
  </p:handoutMasterIdLst>
  <p:sldIdLst>
    <p:sldId id="256" r:id="rId3"/>
    <p:sldId id="3357" r:id="rId4"/>
    <p:sldId id="295" r:id="rId5"/>
    <p:sldId id="3081" r:id="rId6"/>
    <p:sldId id="3392" r:id="rId7"/>
    <p:sldId id="3410" r:id="rId8"/>
    <p:sldId id="3411" r:id="rId9"/>
    <p:sldId id="3408" r:id="rId10"/>
    <p:sldId id="3328" r:id="rId11"/>
    <p:sldId id="3406" r:id="rId12"/>
    <p:sldId id="3412" r:id="rId13"/>
    <p:sldId id="3413" r:id="rId14"/>
    <p:sldId id="3414" r:id="rId15"/>
    <p:sldId id="3416" r:id="rId16"/>
    <p:sldId id="3083" r:id="rId17"/>
    <p:sldId id="3418" r:id="rId18"/>
    <p:sldId id="3351" r:id="rId19"/>
    <p:sldId id="3417" r:id="rId20"/>
  </p:sldIdLst>
  <p:sldSz cx="12192000" cy="6858000"/>
  <p:notesSz cx="6858000" cy="9144000"/>
  <p:embeddedFontLst>
    <p:embeddedFont>
      <p:font typeface="UTM Cookies" panose="02040603050506020204" pitchFamily="18" charset="0"/>
      <p:regular r:id="rId23"/>
    </p:embeddedFont>
    <p:embeddedFont>
      <p:font typeface="Bahnschrift SemiBold SemiConden" panose="020B0502040204020203" pitchFamily="34" charset="0"/>
      <p:bold r:id="rId24"/>
    </p:embeddedFont>
    <p:embeddedFont>
      <p:font typeface="Bahnschrift Condensed" panose="020B0502040204020203" pitchFamily="34" charset="0"/>
      <p:regular r:id="rId25"/>
      <p:bold r:id="rId26"/>
    </p:embeddedFont>
    <p:embeddedFont>
      <p:font typeface="UTM Avo" panose="02040603050506020204" pitchFamily="18"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Segoe Print" panose="02000600000000000000" pitchFamily="2" charset="0"/>
      <p:regular r:id="rId35"/>
      <p:bold r:id="rId3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DDEEB"/>
    <a:srgbClr val="99D4E2"/>
    <a:srgbClr val="9AD5E3"/>
    <a:srgbClr val="6A637B"/>
    <a:srgbClr val="BD64A8"/>
    <a:srgbClr val="7D6BB9"/>
    <a:srgbClr val="3C7CB5"/>
    <a:srgbClr val="50A5CA"/>
    <a:srgbClr val="6679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8" autoAdjust="0"/>
    <p:restoredTop sz="94660"/>
  </p:normalViewPr>
  <p:slideViewPr>
    <p:cSldViewPr snapToGrid="0">
      <p:cViewPr varScale="1">
        <p:scale>
          <a:sx n="82" d="100"/>
          <a:sy n="82" d="100"/>
        </p:scale>
        <p:origin x="600" y="6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8/10/2024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8/10/2024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dirty="0" smtClean="0">
                <a:solidFill>
                  <a:schemeClr val="accent6">
                    <a:lumMod val="50000"/>
                  </a:schemeClr>
                </a:solidFill>
                <a:effectLst/>
                <a:latin typeface="+mn-lt"/>
              </a:rPr>
              <a:t>Với những doanh nghiệp lớn có nhiều loại hình lao động, việc thanh toán tiền lương cần phải tuân theo một quy trình chặt chẽ giữa các bộ phận. Hình 15.1 mô tả một quy trình thanh toán tiền lương. </a:t>
            </a:r>
            <a:endParaRPr lang="en-US" sz="1200" dirty="0" smtClean="0">
              <a:solidFill>
                <a:schemeClr val="accent6">
                  <a:lumMod val="50000"/>
                </a:schemeClr>
              </a:solidFill>
              <a:effectLst/>
              <a:latin typeface="+mn-lt"/>
            </a:endParaRPr>
          </a:p>
          <a:p>
            <a:r>
              <a:rPr lang="vi-VN" sz="1200" b="0" i="0" kern="1200" dirty="0" smtClean="0">
                <a:solidFill>
                  <a:schemeClr val="tx1"/>
                </a:solidFill>
                <a:effectLst/>
                <a:latin typeface="+mn-lt"/>
                <a:ea typeface="+mn-ea"/>
                <a:cs typeface="+mn-cs"/>
              </a:rPr>
              <a:t>Theo em, bước tính toán tiền lương có thể giao cho máy tính thực hiện</a:t>
            </a:r>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4</a:t>
            </a:fld>
            <a:endParaRPr lang="en-US"/>
          </a:p>
        </p:txBody>
      </p:sp>
    </p:spTree>
    <p:extLst>
      <p:ext uri="{BB962C8B-B14F-4D97-AF65-F5344CB8AC3E}">
        <p14:creationId xmlns:p14="http://schemas.microsoft.com/office/powerpoint/2010/main" val="28904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Câu</a:t>
            </a:r>
            <a:r>
              <a:rPr lang="en-US" baseline="0" dirty="0" smtClean="0"/>
              <a:t> 2</a:t>
            </a:r>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18</a:t>
            </a:fld>
            <a:endParaRPr lang="en-US"/>
          </a:p>
        </p:txBody>
      </p:sp>
    </p:spTree>
    <p:extLst>
      <p:ext uri="{BB962C8B-B14F-4D97-AF65-F5344CB8AC3E}">
        <p14:creationId xmlns:p14="http://schemas.microsoft.com/office/powerpoint/2010/main" val="374176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231F20"/>
                </a:solidFill>
                <a:effectLst/>
                <a:latin typeface="+mn-lt"/>
              </a:rPr>
              <a:t>Hình 15.1 mô tả một quy trình thanh toán tiền lương, trong đó bước tính toán tiền lương thường được giao cho máy tính thực hiện. Như vậy, em có thể thấy trong quy trình giải quyết vấn đề có những bước (những vấn đề nhỏ hơn) có thể chuyển giao cho máy tính thực hiện. Sau đây, ta xét một trường hợp cụ thể.</a:t>
            </a:r>
            <a:endParaRPr lang="en-US" dirty="0" smtClean="0"/>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5</a:t>
            </a:fld>
            <a:endParaRPr lang="en-US"/>
          </a:p>
        </p:txBody>
      </p:sp>
    </p:spTree>
    <p:extLst>
      <p:ext uri="{BB962C8B-B14F-4D97-AF65-F5344CB8AC3E}">
        <p14:creationId xmlns:p14="http://schemas.microsoft.com/office/powerpoint/2010/main" val="877245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1. Nhập mức lương theo giờ của nhân viên</a:t>
            </a:r>
          </a:p>
          <a:p>
            <a:r>
              <a:rPr lang="vi-VN" sz="1200" b="0" i="0" kern="1200" dirty="0" smtClean="0">
                <a:solidFill>
                  <a:schemeClr val="tx1"/>
                </a:solidFill>
                <a:effectLst/>
                <a:latin typeface="+mn-lt"/>
                <a:ea typeface="+mn-ea"/>
                <a:cs typeface="+mn-cs"/>
              </a:rPr>
              <a:t>2. Nhập số giờ làm việc trong tuần của nhân viên</a:t>
            </a:r>
          </a:p>
          <a:p>
            <a:r>
              <a:rPr lang="vi-VN" sz="1200" b="0" i="0" kern="1200" dirty="0" smtClean="0">
                <a:solidFill>
                  <a:schemeClr val="tx1"/>
                </a:solidFill>
                <a:effectLst/>
                <a:latin typeface="+mn-lt"/>
                <a:ea typeface="+mn-ea"/>
                <a:cs typeface="+mn-cs"/>
              </a:rPr>
              <a:t>3. Kiểm tra số giờ làm việc và tính lương</a:t>
            </a:r>
          </a:p>
          <a:p>
            <a:r>
              <a:rPr lang="vi-VN" sz="1200" b="0" i="0" kern="1200" dirty="0" smtClean="0">
                <a:solidFill>
                  <a:schemeClr val="tx1"/>
                </a:solidFill>
                <a:effectLst/>
                <a:latin typeface="+mn-lt"/>
                <a:ea typeface="+mn-ea"/>
                <a:cs typeface="+mn-cs"/>
              </a:rPr>
              <a:t>4. Xuất tổng lương cho nhân viên</a:t>
            </a: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6</a:t>
            </a:fld>
            <a:endParaRPr lang="en-US"/>
          </a:p>
        </p:txBody>
      </p:sp>
    </p:spTree>
    <p:extLst>
      <p:ext uri="{BB962C8B-B14F-4D97-AF65-F5344CB8AC3E}">
        <p14:creationId xmlns:p14="http://schemas.microsoft.com/office/powerpoint/2010/main" val="1427495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ct val="150000"/>
              </a:lnSpc>
              <a:buFont typeface="Arial" panose="020B0604020202020204" pitchFamily="34" charset="0"/>
              <a:buChar char="•"/>
            </a:pPr>
            <a:r>
              <a:rPr lang="vi-VN" dirty="0" smtClean="0">
                <a:solidFill>
                  <a:schemeClr val="accent6">
                    <a:lumMod val="50000"/>
                  </a:schemeClr>
                </a:solidFill>
              </a:rPr>
              <a:t>Trong Hoạt động 2, quy trình tính lương cho nhân viên, sau khi lược bỏ những bước không cần sử dụng máy tính như chấm công hay xây dựng công thức tính toán,… chỉ còn lại bài toán tính toán. Bài toán tính toán đó có thể giao cho máy tính thực hiện nên còn được gọi là bài toán tin học. (Đọc thông tin SGK trang 80)</a:t>
            </a:r>
          </a:p>
          <a:p>
            <a:pPr marL="285750" indent="-285750" algn="just">
              <a:lnSpc>
                <a:spcPct val="150000"/>
              </a:lnSpc>
              <a:buFont typeface="Arial" panose="020B0604020202020204" pitchFamily="34" charset="0"/>
              <a:buChar char="•"/>
            </a:pPr>
            <a:r>
              <a:rPr lang="vi-VN" dirty="0" smtClean="0">
                <a:solidFill>
                  <a:schemeClr val="accent6">
                    <a:lumMod val="50000"/>
                  </a:schemeClr>
                </a:solidFill>
              </a:rPr>
              <a:t>Tuy nhiên, máy tính không chỉ tính toán với những giá trị số mà còn có thể xử lí cả những dữ liệu khác như văn bản, hình ảnh, âm thanh,… Vì vậy, đầu vào và đầu ra của bài toán tin học không chỉ là các số. Chẳng hạn: dịch từ tiếng Việt sang tiếng Anh. Đầu vào là văn bản (câu) tiếng Việt. Đầu ra là văn bản (câu) tiếng Anh tương ứng dưới dạng văn bản hoặc âm thanh.</a:t>
            </a:r>
            <a:endParaRPr lang="en-US" dirty="0" smtClean="0">
              <a:solidFill>
                <a:schemeClr val="accent6">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7</a:t>
            </a:fld>
            <a:endParaRPr lang="en-US"/>
          </a:p>
        </p:txBody>
      </p:sp>
    </p:spTree>
    <p:extLst>
      <p:ext uri="{BB962C8B-B14F-4D97-AF65-F5344CB8AC3E}">
        <p14:creationId xmlns:p14="http://schemas.microsoft.com/office/powerpoint/2010/main" val="21374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 Đầu vào: số nguyên dương n</a:t>
            </a:r>
          </a:p>
          <a:p>
            <a:r>
              <a:rPr lang="vi-VN" sz="1200" b="0" i="0" kern="1200" dirty="0" smtClean="0">
                <a:solidFill>
                  <a:schemeClr val="tx1"/>
                </a:solidFill>
                <a:effectLst/>
                <a:latin typeface="+mn-lt"/>
                <a:ea typeface="+mn-ea"/>
                <a:cs typeface="+mn-cs"/>
              </a:rPr>
              <a:t>- Đầu ra: Số nguyên dương n là số nguyên tố/ Số nguyên dương n là không là số nguyên tố</a:t>
            </a: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8</a:t>
            </a:fld>
            <a:endParaRPr lang="en-US"/>
          </a:p>
        </p:txBody>
      </p:sp>
    </p:spTree>
    <p:extLst>
      <p:ext uri="{BB962C8B-B14F-4D97-AF65-F5344CB8AC3E}">
        <p14:creationId xmlns:p14="http://schemas.microsoft.com/office/powerpoint/2010/main" val="1864817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Các bước:</a:t>
            </a:r>
          </a:p>
          <a:p>
            <a:r>
              <a:rPr lang="vi-VN" sz="1200" b="0" i="0" kern="1200" dirty="0" smtClean="0">
                <a:solidFill>
                  <a:schemeClr val="tx1"/>
                </a:solidFill>
                <a:effectLst/>
                <a:latin typeface="+mn-lt"/>
                <a:ea typeface="+mn-ea"/>
                <a:cs typeface="+mn-cs"/>
              </a:rPr>
              <a:t>1. Xác định bài toán</a:t>
            </a:r>
          </a:p>
          <a:p>
            <a:r>
              <a:rPr lang="vi-VN" sz="1200" b="0" i="0" kern="1200" dirty="0" smtClean="0">
                <a:solidFill>
                  <a:schemeClr val="tx1"/>
                </a:solidFill>
                <a:effectLst/>
                <a:latin typeface="+mn-lt"/>
                <a:ea typeface="+mn-ea"/>
                <a:cs typeface="+mn-cs"/>
              </a:rPr>
              <a:t>2. Xây dựng bài toán</a:t>
            </a:r>
          </a:p>
          <a:p>
            <a:r>
              <a:rPr lang="vi-VN" sz="1200" b="0" i="0" kern="1200" dirty="0" smtClean="0">
                <a:solidFill>
                  <a:schemeClr val="tx1"/>
                </a:solidFill>
                <a:effectLst/>
                <a:latin typeface="+mn-lt"/>
                <a:ea typeface="+mn-ea"/>
                <a:cs typeface="+mn-cs"/>
              </a:rPr>
              <a:t>3. Cài đặt thuật toán</a:t>
            </a:r>
          </a:p>
          <a:p>
            <a:r>
              <a:rPr lang="vi-VN" sz="1200" b="0" i="0" kern="1200" dirty="0" smtClean="0">
                <a:solidFill>
                  <a:schemeClr val="tx1"/>
                </a:solidFill>
                <a:effectLst/>
                <a:latin typeface="+mn-lt"/>
                <a:ea typeface="+mn-ea"/>
                <a:cs typeface="+mn-cs"/>
              </a:rPr>
              <a:t>4. Gỡ lỗi và hiệu chỉnh chương trình</a:t>
            </a: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10</a:t>
            </a:fld>
            <a:endParaRPr lang="en-US"/>
          </a:p>
        </p:txBody>
      </p:sp>
    </p:spTree>
    <p:extLst>
      <p:ext uri="{BB962C8B-B14F-4D97-AF65-F5344CB8AC3E}">
        <p14:creationId xmlns:p14="http://schemas.microsoft.com/office/powerpoint/2010/main" val="2773775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solidFill>
                  <a:schemeClr val="accent6">
                    <a:lumMod val="50000"/>
                  </a:schemeClr>
                </a:solidFill>
              </a:rPr>
              <a:t>Việc giải một bài toán tin học cũng trải qua những bước tương tự quá trình giải quyết vấn đề được nêu trong Bài 14. Với bài toán tính lương bằng máy tính, em cần thực hiện các việc sau:</a:t>
            </a:r>
            <a:endParaRPr lang="en-US" dirty="0" smtClean="0">
              <a:solidFill>
                <a:schemeClr val="accent6">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11</a:t>
            </a:fld>
            <a:endParaRPr lang="en-US"/>
          </a:p>
        </p:txBody>
      </p:sp>
    </p:spTree>
    <p:extLst>
      <p:ext uri="{BB962C8B-B14F-4D97-AF65-F5344CB8AC3E}">
        <p14:creationId xmlns:p14="http://schemas.microsoft.com/office/powerpoint/2010/main" val="1523611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14</a:t>
            </a:fld>
            <a:endParaRPr lang="en-US"/>
          </a:p>
        </p:txBody>
      </p:sp>
    </p:spTree>
    <p:extLst>
      <p:ext uri="{BB962C8B-B14F-4D97-AF65-F5344CB8AC3E}">
        <p14:creationId xmlns:p14="http://schemas.microsoft.com/office/powerpoint/2010/main" val="1237487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Bài</a:t>
            </a:r>
            <a:r>
              <a:rPr lang="en-US" baseline="0" dirty="0" smtClean="0"/>
              <a:t> 1. </a:t>
            </a:r>
            <a:r>
              <a:rPr lang="vi-VN" sz="1200" b="0" i="0" kern="1200" dirty="0" smtClean="0">
                <a:solidFill>
                  <a:schemeClr val="tx1"/>
                </a:solidFill>
                <a:effectLst/>
                <a:latin typeface="+mn-lt"/>
                <a:ea typeface="+mn-ea"/>
                <a:cs typeface="+mn-cs"/>
              </a:rPr>
              <a:t>Bài toán sắp xếp dãy số</a:t>
            </a:r>
          </a:p>
          <a:p>
            <a:r>
              <a:rPr lang="vi-VN" sz="1200" b="0" i="0" kern="1200" dirty="0" smtClean="0">
                <a:solidFill>
                  <a:schemeClr val="tx1"/>
                </a:solidFill>
                <a:effectLst/>
                <a:latin typeface="+mn-lt"/>
                <a:ea typeface="+mn-ea"/>
                <a:cs typeface="+mn-cs"/>
              </a:rPr>
              <a:t>- Đầu vào: dãy số chưa được sắp xếp</a:t>
            </a:r>
          </a:p>
          <a:p>
            <a:r>
              <a:rPr lang="vi-VN" sz="1200" b="0" i="0" kern="1200" dirty="0" smtClean="0">
                <a:solidFill>
                  <a:schemeClr val="tx1"/>
                </a:solidFill>
                <a:effectLst/>
                <a:latin typeface="+mn-lt"/>
                <a:ea typeface="+mn-ea"/>
                <a:cs typeface="+mn-cs"/>
              </a:rPr>
              <a:t>- Đầu ra: dãy số đã được sắp xếp theo thứ tự tăng dần</a:t>
            </a:r>
          </a:p>
          <a:p>
            <a:r>
              <a:rPr lang="vi-VN" sz="1200" b="0" i="0" kern="1200" dirty="0" smtClean="0">
                <a:solidFill>
                  <a:schemeClr val="tx1"/>
                </a:solidFill>
                <a:effectLst/>
                <a:latin typeface="+mn-lt"/>
                <a:ea typeface="+mn-ea"/>
                <a:cs typeface="+mn-cs"/>
              </a:rPr>
              <a:t>Ví dụ</a:t>
            </a:r>
          </a:p>
          <a:p>
            <a:r>
              <a:rPr lang="vi-VN" sz="1200" b="0" i="0" kern="1200" dirty="0" smtClean="0">
                <a:solidFill>
                  <a:schemeClr val="tx1"/>
                </a:solidFill>
                <a:effectLst/>
                <a:latin typeface="+mn-lt"/>
                <a:ea typeface="+mn-ea"/>
                <a:cs typeface="+mn-cs"/>
              </a:rPr>
              <a:t>- Đầu vào: dãy số [5, 7, 6, 3]</a:t>
            </a:r>
          </a:p>
          <a:p>
            <a:r>
              <a:rPr lang="vi-VN" sz="1200" b="0" i="0" kern="1200" dirty="0" smtClean="0">
                <a:solidFill>
                  <a:schemeClr val="tx1"/>
                </a:solidFill>
                <a:effectLst/>
                <a:latin typeface="+mn-lt"/>
                <a:ea typeface="+mn-ea"/>
                <a:cs typeface="+mn-cs"/>
              </a:rPr>
              <a:t>- Đầu ra: [3, 5, 6, 7]</a:t>
            </a: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17</a:t>
            </a:fld>
            <a:endParaRPr lang="en-US"/>
          </a:p>
        </p:txBody>
      </p:sp>
    </p:spTree>
    <p:extLst>
      <p:ext uri="{BB962C8B-B14F-4D97-AF65-F5344CB8AC3E}">
        <p14:creationId xmlns:p14="http://schemas.microsoft.com/office/powerpoint/2010/main" val="355014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b="1" dirty="0">
                  <a:solidFill>
                    <a:srgbClr val="FF0000"/>
                  </a:solidFill>
                  <a:latin typeface="+mj-lt"/>
                </a:rPr>
                <a:t>CH</a:t>
              </a:r>
              <a:r>
                <a:rPr lang="en-US" sz="3200" b="1" dirty="0">
                  <a:solidFill>
                    <a:srgbClr val="FF0000"/>
                  </a:solidFill>
                  <a:latin typeface="+mj-lt"/>
                </a:rPr>
                <a:t>Ủ</a:t>
              </a:r>
              <a:r>
                <a:rPr lang="vi-VN" sz="3200" b="1" dirty="0">
                  <a:solidFill>
                    <a:srgbClr val="FF0000"/>
                  </a:solidFill>
                  <a:latin typeface="+mj-lt"/>
                </a:rPr>
                <a:t> ĐỀ 5</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27368" y="291054"/>
            <a:ext cx="7422324" cy="954107"/>
          </a:xfrm>
          <a:prstGeom prst="rect">
            <a:avLst/>
          </a:prstGeom>
          <a:noFill/>
        </p:spPr>
        <p:txBody>
          <a:bodyPr wrap="square" rtlCol="0">
            <a:spAutoFit/>
          </a:bodyPr>
          <a:lstStyle/>
          <a:p>
            <a:pPr algn="ctr"/>
            <a:r>
              <a:rPr lang="en-US" sz="2800" b="1" dirty="0">
                <a:solidFill>
                  <a:srgbClr val="FF0000"/>
                </a:solidFill>
                <a:latin typeface="+mj-lt"/>
              </a:rPr>
              <a:t>GIẢI QUYẾT VẤN ĐỀ VỚI SỰ TRỢ GIÚP </a:t>
            </a:r>
          </a:p>
          <a:p>
            <a:pPr algn="ctr"/>
            <a:r>
              <a:rPr lang="en-US" sz="2800" b="1" dirty="0">
                <a:solidFill>
                  <a:srgbClr val="FF0000"/>
                </a:solidFill>
                <a:latin typeface="+mj-lt"/>
              </a:rPr>
              <a:t>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2994674" y="1842994"/>
            <a:ext cx="6400215" cy="2751522"/>
          </a:xfrm>
          <a:prstGeom prst="rect">
            <a:avLst/>
          </a:prstGeom>
          <a:noFill/>
          <a:ln>
            <a:noFill/>
          </a:ln>
        </p:spPr>
        <p:txBody>
          <a:bodyPr wrap="square" rtlCol="0">
            <a:spAutoFit/>
          </a:bodyPr>
          <a:lstStyle/>
          <a:p>
            <a:pPr algn="ctr">
              <a:lnSpc>
                <a:spcPct val="120000"/>
              </a:lnSpc>
            </a:pPr>
            <a:r>
              <a:rPr lang="en-US" sz="7200" b="1" dirty="0" err="1">
                <a:ln w="19050">
                  <a:solidFill>
                    <a:schemeClr val="bg1"/>
                  </a:solidFill>
                </a:ln>
                <a:solidFill>
                  <a:srgbClr val="002060"/>
                </a:solidFill>
                <a:latin typeface="Bahnschrift Condensed" panose="020B0502040204020203" pitchFamily="34" charset="0"/>
              </a:rPr>
              <a:t>Bài</a:t>
            </a:r>
            <a:r>
              <a:rPr lang="en-US" sz="7200" b="1" dirty="0">
                <a:ln w="19050">
                  <a:solidFill>
                    <a:schemeClr val="bg1"/>
                  </a:solidFill>
                </a:ln>
                <a:solidFill>
                  <a:srgbClr val="002060"/>
                </a:solidFill>
                <a:latin typeface="Bahnschrift Condensed" panose="020B0502040204020203" pitchFamily="34" charset="0"/>
              </a:rPr>
              <a:t> </a:t>
            </a:r>
            <a:r>
              <a:rPr lang="vi-VN" sz="7200" b="1" dirty="0">
                <a:ln w="19050">
                  <a:solidFill>
                    <a:schemeClr val="bg1"/>
                  </a:solidFill>
                </a:ln>
                <a:solidFill>
                  <a:srgbClr val="002060"/>
                </a:solidFill>
                <a:latin typeface="Bahnschrift Condensed" panose="020B0502040204020203" pitchFamily="34" charset="0"/>
              </a:rPr>
              <a:t>15.</a:t>
            </a:r>
          </a:p>
          <a:p>
            <a:pPr algn="ctr">
              <a:lnSpc>
                <a:spcPct val="120000"/>
              </a:lnSpc>
            </a:pPr>
            <a:r>
              <a:rPr lang="vi-VN" sz="7200" b="1" dirty="0">
                <a:ln w="19050">
                  <a:solidFill>
                    <a:schemeClr val="bg1"/>
                  </a:solidFill>
                </a:ln>
                <a:solidFill>
                  <a:srgbClr val="002060"/>
                </a:solidFill>
                <a:latin typeface="Bahnschrift Condensed" panose="020B0502040204020203" pitchFamily="34" charset="0"/>
              </a:rPr>
              <a:t> </a:t>
            </a:r>
            <a:r>
              <a:rPr lang="en-US" sz="7200" b="1" dirty="0" smtClean="0">
                <a:ln w="19050">
                  <a:solidFill>
                    <a:schemeClr val="bg1"/>
                  </a:solidFill>
                </a:ln>
                <a:solidFill>
                  <a:srgbClr val="002060"/>
                </a:solidFill>
                <a:latin typeface="Bahnschrift Condensed" panose="020B0502040204020203" pitchFamily="34" charset="0"/>
              </a:rPr>
              <a:t>BÀI TOÁN TIN HỌC</a:t>
            </a:r>
            <a:endParaRPr lang="vi-VN" sz="72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336324" y="222980"/>
            <a:ext cx="11004177" cy="1141940"/>
            <a:chOff x="411782" y="3403218"/>
            <a:chExt cx="11554770" cy="168471"/>
          </a:xfrm>
        </p:grpSpPr>
        <p:grpSp>
          <p:nvGrpSpPr>
            <p:cNvPr id="4" name="Group 3">
              <a:extLst>
                <a:ext uri="{FF2B5EF4-FFF2-40B4-BE49-F238E27FC236}">
                  <a16:creationId xmlns:a16="http://schemas.microsoft.com/office/drawing/2014/main" id="{1E60D107-1923-4049-861C-AAE5B1C9CB24}"/>
                </a:ext>
              </a:extLst>
            </p:cNvPr>
            <p:cNvGrpSpPr/>
            <p:nvPr/>
          </p:nvGrpSpPr>
          <p:grpSpPr>
            <a:xfrm>
              <a:off x="411782" y="3403218"/>
              <a:ext cx="11554770" cy="168471"/>
              <a:chOff x="787702" y="3766230"/>
              <a:chExt cx="11554770" cy="168471"/>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968454" y="3766230"/>
                <a:ext cx="11374018" cy="114394"/>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787702" y="3780884"/>
                <a:ext cx="2925392" cy="7861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a:t>
                </a:r>
                <a:r>
                  <a:rPr lang="en-US" sz="2400" b="1" dirty="0">
                    <a:solidFill>
                      <a:srgbClr val="FF0000"/>
                    </a:solidFill>
                    <a:latin typeface="UTM Avo" panose="02040603050506020204" pitchFamily="18" charset="0"/>
                    <a:cs typeface="Times New Roman" panose="02020603050405020304" pitchFamily="18" charset="0"/>
                  </a:rPr>
                  <a:t>3</a:t>
                </a:r>
                <a:endParaRPr kumimoji="0" lang="vi-VN"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3324898" y="3766230"/>
                <a:ext cx="9017574"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1929411" y="3408726"/>
              <a:ext cx="7528413" cy="89441"/>
            </a:xfrm>
            <a:prstGeom prst="rect">
              <a:avLst/>
            </a:prstGeom>
          </p:spPr>
          <p:txBody>
            <a:bodyPr wrap="square">
              <a:spAutoFit/>
            </a:bodyPr>
            <a:lstStyle/>
            <a:p>
              <a:pPr lvl="0" algn="ctr" defTabSz="342900">
                <a:lnSpc>
                  <a:spcPct val="135000"/>
                </a:lnSpc>
                <a:defRPr/>
              </a:pPr>
              <a:r>
                <a:rPr lang="vi-VN" sz="2800" b="1" dirty="0">
                  <a:solidFill>
                    <a:srgbClr val="FF0000"/>
                  </a:solidFill>
                  <a:latin typeface="UTM Avo" panose="02040603050506020204" pitchFamily="18" charset="0"/>
                  <a:cs typeface="Times New Roman" panose="02020603050405020304" pitchFamily="18" charset="0"/>
                </a:rPr>
                <a:t>Tính lương bằng máy tính</a:t>
              </a:r>
              <a:endParaRPr kumimoji="0" lang="vi-VN" sz="28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8B6C2374-E208-4985-9D8A-8494087C0BD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1322" y1="28641" x2="66281" y2="57282"/>
                        <a14:foregroundMark x1="55372" y1="43447" x2="62479" y2="74029"/>
                      </a14:backgroundRemoval>
                    </a14:imgEffect>
                  </a14:imgLayer>
                </a14:imgProps>
              </a:ext>
            </a:extLst>
          </a:blip>
          <a:stretch>
            <a:fillRect/>
          </a:stretch>
        </p:blipFill>
        <p:spPr>
          <a:xfrm>
            <a:off x="8626828" y="56753"/>
            <a:ext cx="3841947" cy="2616334"/>
          </a:xfrm>
          <a:prstGeom prst="rect">
            <a:avLst/>
          </a:prstGeom>
        </p:spPr>
      </p:pic>
      <p:sp>
        <p:nvSpPr>
          <p:cNvPr id="2" name="Cloud 1"/>
          <p:cNvSpPr/>
          <p:nvPr/>
        </p:nvSpPr>
        <p:spPr>
          <a:xfrm>
            <a:off x="508463" y="1035707"/>
            <a:ext cx="8924785" cy="498371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FF00"/>
                </a:solidFill>
                <a:latin typeface="Arial" panose="020B0604020202020204" pitchFamily="34" charset="0"/>
              </a:rPr>
              <a:t>Em hãy nêu các bước để chuyển bài toán tính lương </a:t>
            </a:r>
            <a:r>
              <a:rPr lang="vi-VN" sz="3600" b="1" dirty="0" smtClean="0">
                <a:solidFill>
                  <a:srgbClr val="FFFF00"/>
                </a:solidFill>
                <a:latin typeface="Arial" panose="020B0604020202020204" pitchFamily="34" charset="0"/>
              </a:rPr>
              <a:t>cho </a:t>
            </a:r>
            <a:r>
              <a:rPr lang="vi-VN" sz="3600" b="1" dirty="0">
                <a:solidFill>
                  <a:srgbClr val="FFFF00"/>
                </a:solidFill>
                <a:latin typeface="Arial" panose="020B0604020202020204" pitchFamily="34" charset="0"/>
              </a:rPr>
              <a:t>máy tính thực hiện bằng cách lập chương trình.</a:t>
            </a:r>
            <a:endParaRPr lang="en-US" sz="3600" b="1" dirty="0">
              <a:solidFill>
                <a:srgbClr val="FFFF00"/>
              </a:solidFill>
            </a:endParaRPr>
          </a:p>
          <a:p>
            <a:pPr algn="ctr"/>
            <a:endParaRPr lang="en-US" sz="3600" b="1" dirty="0">
              <a:solidFill>
                <a:srgbClr val="FFFF00"/>
              </a:solidFill>
            </a:endParaRPr>
          </a:p>
        </p:txBody>
      </p:sp>
    </p:spTree>
    <p:extLst>
      <p:ext uri="{BB962C8B-B14F-4D97-AF65-F5344CB8AC3E}">
        <p14:creationId xmlns:p14="http://schemas.microsoft.com/office/powerpoint/2010/main" val="20352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494C148-3631-4DAD-9DAA-8072F868857C}"/>
              </a:ext>
            </a:extLst>
          </p:cNvPr>
          <p:cNvSpPr txBox="1"/>
          <p:nvPr/>
        </p:nvSpPr>
        <p:spPr>
          <a:xfrm>
            <a:off x="0" y="0"/>
            <a:ext cx="12173338" cy="739754"/>
          </a:xfrm>
          <a:prstGeom prst="rect">
            <a:avLst/>
          </a:prstGeom>
          <a:solidFill>
            <a:srgbClr val="FDDEEB"/>
          </a:solidFill>
          <a:ln>
            <a:solidFill>
              <a:srgbClr val="C00000"/>
            </a:solidFill>
          </a:ln>
        </p:spPr>
        <p:txBody>
          <a:bodyPr wrap="square">
            <a:spAutoFit/>
          </a:bodyPr>
          <a:lstStyle/>
          <a:p>
            <a:pPr algn="just">
              <a:lnSpc>
                <a:spcPct val="150000"/>
              </a:lnSpc>
            </a:pPr>
            <a:r>
              <a:rPr lang="en-US" sz="3200" b="1" dirty="0">
                <a:solidFill>
                  <a:srgbClr val="FF0000"/>
                </a:solidFill>
                <a:effectLst/>
                <a:latin typeface="Arial" panose="020B0604020202020204" pitchFamily="34" charset="0"/>
              </a:rPr>
              <a:t>1) </a:t>
            </a:r>
            <a:r>
              <a:rPr lang="en-US" sz="3200" b="1" dirty="0" err="1">
                <a:solidFill>
                  <a:srgbClr val="FF0000"/>
                </a:solidFill>
                <a:effectLst/>
                <a:latin typeface="Arial" panose="020B0604020202020204" pitchFamily="34" charset="0"/>
              </a:rPr>
              <a:t>Xác</a:t>
            </a:r>
            <a:r>
              <a:rPr lang="en-US" sz="3200" b="1" dirty="0">
                <a:solidFill>
                  <a:srgbClr val="FF0000"/>
                </a:solidFill>
                <a:effectLst/>
                <a:latin typeface="Arial" panose="020B0604020202020204" pitchFamily="34" charset="0"/>
              </a:rPr>
              <a:t> </a:t>
            </a:r>
            <a:r>
              <a:rPr lang="en-US" sz="3200" b="1" dirty="0" err="1">
                <a:solidFill>
                  <a:srgbClr val="FF0000"/>
                </a:solidFill>
                <a:effectLst/>
                <a:latin typeface="Arial" panose="020B0604020202020204" pitchFamily="34" charset="0"/>
              </a:rPr>
              <a:t>định</a:t>
            </a:r>
            <a:r>
              <a:rPr lang="en-US" sz="3200" b="1" dirty="0">
                <a:solidFill>
                  <a:srgbClr val="FF0000"/>
                </a:solidFill>
                <a:effectLst/>
                <a:latin typeface="Arial" panose="020B0604020202020204" pitchFamily="34" charset="0"/>
              </a:rPr>
              <a:t> </a:t>
            </a:r>
            <a:r>
              <a:rPr lang="en-US" sz="3200" b="1" dirty="0" err="1">
                <a:solidFill>
                  <a:srgbClr val="FF0000"/>
                </a:solidFill>
                <a:effectLst/>
                <a:latin typeface="Arial" panose="020B0604020202020204" pitchFamily="34" charset="0"/>
              </a:rPr>
              <a:t>bài</a:t>
            </a:r>
            <a:r>
              <a:rPr lang="en-US" sz="3200" b="1" dirty="0">
                <a:solidFill>
                  <a:srgbClr val="FF0000"/>
                </a:solidFill>
                <a:effectLst/>
                <a:latin typeface="Arial" panose="020B0604020202020204" pitchFamily="34" charset="0"/>
              </a:rPr>
              <a:t> </a:t>
            </a:r>
            <a:r>
              <a:rPr lang="en-US" sz="3200" b="1" dirty="0" err="1">
                <a:solidFill>
                  <a:srgbClr val="FF0000"/>
                </a:solidFill>
                <a:effectLst/>
                <a:latin typeface="Arial" panose="020B0604020202020204" pitchFamily="34" charset="0"/>
              </a:rPr>
              <a:t>toán</a:t>
            </a:r>
            <a:r>
              <a:rPr lang="en-US" sz="3200" b="1" dirty="0">
                <a:solidFill>
                  <a:srgbClr val="FF0000"/>
                </a:solidFill>
                <a:effectLst/>
                <a:latin typeface="Arial" panose="020B0604020202020204" pitchFamily="34" charset="0"/>
              </a:rPr>
              <a:t>: </a:t>
            </a:r>
            <a:r>
              <a:rPr lang="en-US" sz="3200" dirty="0" err="1">
                <a:solidFill>
                  <a:srgbClr val="FF0000"/>
                </a:solidFill>
                <a:effectLst/>
                <a:latin typeface="Arial" panose="020B0604020202020204" pitchFamily="34" charset="0"/>
              </a:rPr>
              <a:t>Xác</a:t>
            </a:r>
            <a:r>
              <a:rPr lang="en-US" sz="3200" dirty="0">
                <a:solidFill>
                  <a:srgbClr val="FF0000"/>
                </a:solidFill>
                <a:effectLst/>
                <a:latin typeface="Arial" panose="020B0604020202020204" pitchFamily="34" charset="0"/>
              </a:rPr>
              <a:t> </a:t>
            </a:r>
            <a:r>
              <a:rPr lang="en-US" sz="3200" dirty="0" err="1">
                <a:solidFill>
                  <a:srgbClr val="FF0000"/>
                </a:solidFill>
                <a:effectLst/>
                <a:latin typeface="Arial" panose="020B0604020202020204" pitchFamily="34" charset="0"/>
              </a:rPr>
              <a:t>định</a:t>
            </a:r>
            <a:r>
              <a:rPr lang="en-US" sz="3200" dirty="0">
                <a:solidFill>
                  <a:srgbClr val="FF0000"/>
                </a:solidFill>
                <a:effectLst/>
                <a:latin typeface="Arial" panose="020B0604020202020204" pitchFamily="34" charset="0"/>
              </a:rPr>
              <a:t> </a:t>
            </a:r>
            <a:r>
              <a:rPr lang="en-US" sz="3200" dirty="0" err="1">
                <a:solidFill>
                  <a:srgbClr val="FF0000"/>
                </a:solidFill>
                <a:effectLst/>
                <a:latin typeface="Arial" panose="020B0604020202020204" pitchFamily="34" charset="0"/>
              </a:rPr>
              <a:t>đầu</a:t>
            </a:r>
            <a:r>
              <a:rPr lang="en-US" sz="3200" dirty="0">
                <a:solidFill>
                  <a:srgbClr val="FF0000"/>
                </a:solidFill>
                <a:effectLst/>
                <a:latin typeface="Arial" panose="020B0604020202020204" pitchFamily="34" charset="0"/>
              </a:rPr>
              <a:t> </a:t>
            </a:r>
            <a:r>
              <a:rPr lang="en-US" sz="3200" dirty="0" err="1">
                <a:solidFill>
                  <a:srgbClr val="FF0000"/>
                </a:solidFill>
                <a:effectLst/>
                <a:latin typeface="Arial" panose="020B0604020202020204" pitchFamily="34" charset="0"/>
              </a:rPr>
              <a:t>vào</a:t>
            </a:r>
            <a:r>
              <a:rPr lang="en-US" sz="3200" dirty="0">
                <a:solidFill>
                  <a:srgbClr val="FF0000"/>
                </a:solidFill>
                <a:effectLst/>
                <a:latin typeface="Arial" panose="020B0604020202020204" pitchFamily="34" charset="0"/>
              </a:rPr>
              <a:t>, </a:t>
            </a:r>
            <a:r>
              <a:rPr lang="en-US" sz="3200" dirty="0" err="1">
                <a:solidFill>
                  <a:srgbClr val="FF0000"/>
                </a:solidFill>
                <a:effectLst/>
                <a:latin typeface="Arial" panose="020B0604020202020204" pitchFamily="34" charset="0"/>
              </a:rPr>
              <a:t>đầu</a:t>
            </a:r>
            <a:r>
              <a:rPr lang="en-US" sz="3200" dirty="0">
                <a:solidFill>
                  <a:srgbClr val="FF0000"/>
                </a:solidFill>
                <a:effectLst/>
                <a:latin typeface="Arial" panose="020B0604020202020204" pitchFamily="34" charset="0"/>
              </a:rPr>
              <a:t> ra. </a:t>
            </a:r>
            <a:endParaRPr lang="en-US" sz="3200" dirty="0">
              <a:solidFill>
                <a:srgbClr val="FF0000"/>
              </a:solidFill>
            </a:endParaRPr>
          </a:p>
        </p:txBody>
      </p:sp>
      <p:sp>
        <p:nvSpPr>
          <p:cNvPr id="8" name="TextBox 7">
            <a:extLst>
              <a:ext uri="{FF2B5EF4-FFF2-40B4-BE49-F238E27FC236}">
                <a16:creationId xmlns:a16="http://schemas.microsoft.com/office/drawing/2014/main" id="{BD5BFF0B-29AC-4994-B081-D32B54C6A716}"/>
              </a:ext>
            </a:extLst>
          </p:cNvPr>
          <p:cNvSpPr txBox="1"/>
          <p:nvPr/>
        </p:nvSpPr>
        <p:spPr>
          <a:xfrm>
            <a:off x="0" y="739754"/>
            <a:ext cx="12173338" cy="2955746"/>
          </a:xfrm>
          <a:prstGeom prst="rect">
            <a:avLst/>
          </a:prstGeom>
          <a:solidFill>
            <a:srgbClr val="FFFF00"/>
          </a:solidFill>
          <a:ln>
            <a:solidFill>
              <a:srgbClr val="C00000"/>
            </a:solidFill>
          </a:ln>
        </p:spPr>
        <p:txBody>
          <a:bodyPr wrap="square">
            <a:spAutoFit/>
          </a:bodyPr>
          <a:lstStyle/>
          <a:p>
            <a:pPr algn="just">
              <a:lnSpc>
                <a:spcPct val="150000"/>
              </a:lnSpc>
            </a:pPr>
            <a:r>
              <a:rPr lang="en-US" sz="3200" b="1" dirty="0">
                <a:solidFill>
                  <a:srgbClr val="002060"/>
                </a:solidFill>
                <a:effectLst/>
                <a:latin typeface="Arial" panose="020B0604020202020204" pitchFamily="34" charset="0"/>
              </a:rPr>
              <a:t>2) </a:t>
            </a:r>
            <a:r>
              <a:rPr lang="en-US" sz="3200" b="1" dirty="0" err="1">
                <a:solidFill>
                  <a:srgbClr val="002060"/>
                </a:solidFill>
                <a:effectLst/>
                <a:latin typeface="Arial" panose="020B0604020202020204" pitchFamily="34" charset="0"/>
              </a:rPr>
              <a:t>Xây</a:t>
            </a:r>
            <a:r>
              <a:rPr lang="en-US" sz="3200" b="1" dirty="0">
                <a:solidFill>
                  <a:srgbClr val="002060"/>
                </a:solidFill>
                <a:effectLst/>
                <a:latin typeface="Arial" panose="020B0604020202020204" pitchFamily="34" charset="0"/>
              </a:rPr>
              <a:t> </a:t>
            </a:r>
            <a:r>
              <a:rPr lang="en-US" sz="3200" b="1" dirty="0" err="1">
                <a:solidFill>
                  <a:srgbClr val="002060"/>
                </a:solidFill>
                <a:effectLst/>
                <a:latin typeface="Arial" panose="020B0604020202020204" pitchFamily="34" charset="0"/>
              </a:rPr>
              <a:t>dựng</a:t>
            </a:r>
            <a:r>
              <a:rPr lang="en-US" sz="3200" b="1" dirty="0">
                <a:solidFill>
                  <a:srgbClr val="002060"/>
                </a:solidFill>
                <a:effectLst/>
                <a:latin typeface="Arial" panose="020B0604020202020204" pitchFamily="34" charset="0"/>
              </a:rPr>
              <a:t> </a:t>
            </a:r>
            <a:r>
              <a:rPr lang="en-US" sz="3200" b="1" dirty="0" err="1">
                <a:solidFill>
                  <a:srgbClr val="002060"/>
                </a:solidFill>
                <a:effectLst/>
                <a:latin typeface="Arial" panose="020B0604020202020204" pitchFamily="34" charset="0"/>
              </a:rPr>
              <a:t>thuật</a:t>
            </a:r>
            <a:r>
              <a:rPr lang="en-US" sz="3200" b="1" dirty="0">
                <a:solidFill>
                  <a:srgbClr val="002060"/>
                </a:solidFill>
                <a:effectLst/>
                <a:latin typeface="Arial" panose="020B0604020202020204" pitchFamily="34" charset="0"/>
              </a:rPr>
              <a:t> </a:t>
            </a:r>
            <a:r>
              <a:rPr lang="en-US" sz="3200" b="1" dirty="0" err="1">
                <a:solidFill>
                  <a:srgbClr val="002060"/>
                </a:solidFill>
                <a:effectLst/>
                <a:latin typeface="Arial" panose="020B0604020202020204" pitchFamily="34" charset="0"/>
              </a:rPr>
              <a:t>toán</a:t>
            </a:r>
            <a:r>
              <a:rPr lang="en-US" sz="3200" b="1" dirty="0">
                <a:solidFill>
                  <a:srgbClr val="002060"/>
                </a:solidFill>
                <a:effectLst/>
                <a:latin typeface="Arial" panose="020B0604020202020204" pitchFamily="34" charset="0"/>
              </a:rPr>
              <a:t>: </a:t>
            </a:r>
            <a:r>
              <a:rPr lang="en-US" sz="3200" dirty="0">
                <a:solidFill>
                  <a:srgbClr val="002060"/>
                </a:solidFill>
                <a:effectLst/>
                <a:latin typeface="Arial" panose="020B0604020202020204" pitchFamily="34" charset="0"/>
              </a:rPr>
              <a:t>Chia </a:t>
            </a:r>
            <a:r>
              <a:rPr lang="en-US" sz="3200" dirty="0" err="1">
                <a:solidFill>
                  <a:srgbClr val="002060"/>
                </a:solidFill>
                <a:effectLst/>
                <a:latin typeface="Arial" panose="020B0604020202020204" pitchFamily="34" charset="0"/>
              </a:rPr>
              <a:t>bài</a:t>
            </a:r>
            <a:r>
              <a:rPr lang="en-US" sz="3200" dirty="0">
                <a:solidFill>
                  <a:srgbClr val="002060"/>
                </a:solidFill>
                <a:effectLst/>
                <a:latin typeface="Arial" panose="020B0604020202020204" pitchFamily="34" charset="0"/>
              </a:rPr>
              <a:t> </a:t>
            </a:r>
            <a:r>
              <a:rPr lang="en-US" sz="3200" dirty="0" err="1">
                <a:solidFill>
                  <a:srgbClr val="002060"/>
                </a:solidFill>
                <a:effectLst/>
                <a:latin typeface="Arial" panose="020B0604020202020204" pitchFamily="34" charset="0"/>
              </a:rPr>
              <a:t>toán</a:t>
            </a:r>
            <a:r>
              <a:rPr lang="en-US" sz="3200" dirty="0">
                <a:solidFill>
                  <a:srgbClr val="002060"/>
                </a:solidFill>
                <a:effectLst/>
                <a:latin typeface="Arial" panose="020B0604020202020204" pitchFamily="34" charset="0"/>
              </a:rPr>
              <a:t> </a:t>
            </a:r>
            <a:r>
              <a:rPr lang="en-US" sz="3200" dirty="0" err="1">
                <a:solidFill>
                  <a:srgbClr val="002060"/>
                </a:solidFill>
                <a:effectLst/>
                <a:latin typeface="Arial" panose="020B0604020202020204" pitchFamily="34" charset="0"/>
              </a:rPr>
              <a:t>thành</a:t>
            </a:r>
            <a:r>
              <a:rPr lang="en-US" sz="3200" dirty="0">
                <a:solidFill>
                  <a:srgbClr val="002060"/>
                </a:solidFill>
                <a:effectLst/>
                <a:latin typeface="Arial" panose="020B0604020202020204" pitchFamily="34" charset="0"/>
              </a:rPr>
              <a:t> </a:t>
            </a:r>
            <a:r>
              <a:rPr lang="en-US" sz="3200" dirty="0" err="1">
                <a:solidFill>
                  <a:srgbClr val="002060"/>
                </a:solidFill>
                <a:effectLst/>
                <a:latin typeface="Arial" panose="020B0604020202020204" pitchFamily="34" charset="0"/>
              </a:rPr>
              <a:t>những</a:t>
            </a:r>
            <a:r>
              <a:rPr lang="en-US" sz="3200" dirty="0">
                <a:solidFill>
                  <a:srgbClr val="002060"/>
                </a:solidFill>
                <a:effectLst/>
                <a:latin typeface="Arial" panose="020B0604020202020204" pitchFamily="34" charset="0"/>
              </a:rPr>
              <a:t> </a:t>
            </a:r>
            <a:r>
              <a:rPr lang="en-US" sz="3200" dirty="0" err="1">
                <a:solidFill>
                  <a:srgbClr val="002060"/>
                </a:solidFill>
                <a:effectLst/>
                <a:latin typeface="Arial" panose="020B0604020202020204" pitchFamily="34" charset="0"/>
              </a:rPr>
              <a:t>bài</a:t>
            </a:r>
            <a:r>
              <a:rPr lang="en-US" sz="3200" dirty="0">
                <a:solidFill>
                  <a:srgbClr val="002060"/>
                </a:solidFill>
                <a:effectLst/>
                <a:latin typeface="Arial" panose="020B0604020202020204" pitchFamily="34" charset="0"/>
              </a:rPr>
              <a:t> </a:t>
            </a:r>
            <a:r>
              <a:rPr lang="en-US" sz="3200" dirty="0" err="1">
                <a:solidFill>
                  <a:srgbClr val="002060"/>
                </a:solidFill>
                <a:effectLst/>
                <a:latin typeface="Arial" panose="020B0604020202020204" pitchFamily="34" charset="0"/>
              </a:rPr>
              <a:t>toán</a:t>
            </a:r>
            <a:r>
              <a:rPr lang="en-US" sz="3200" dirty="0">
                <a:solidFill>
                  <a:srgbClr val="002060"/>
                </a:solidFill>
                <a:effectLst/>
                <a:latin typeface="Arial" panose="020B0604020202020204" pitchFamily="34" charset="0"/>
              </a:rPr>
              <a:t> </a:t>
            </a:r>
            <a:r>
              <a:rPr lang="en-US" sz="3200" dirty="0" err="1">
                <a:solidFill>
                  <a:srgbClr val="002060"/>
                </a:solidFill>
                <a:effectLst/>
                <a:latin typeface="Arial" panose="020B0604020202020204" pitchFamily="34" charset="0"/>
              </a:rPr>
              <a:t>nhỏ</a:t>
            </a:r>
            <a:r>
              <a:rPr lang="en-US" sz="3200" dirty="0">
                <a:solidFill>
                  <a:srgbClr val="002060"/>
                </a:solidFill>
                <a:effectLst/>
                <a:latin typeface="Arial" panose="020B0604020202020204" pitchFamily="34" charset="0"/>
              </a:rPr>
              <a:t> </a:t>
            </a:r>
            <a:r>
              <a:rPr lang="en-US" sz="3200" dirty="0" err="1">
                <a:solidFill>
                  <a:srgbClr val="002060"/>
                </a:solidFill>
                <a:effectLst/>
                <a:latin typeface="Arial" panose="020B0604020202020204" pitchFamily="34" charset="0"/>
              </a:rPr>
              <a:t>bằng</a:t>
            </a:r>
            <a:r>
              <a:rPr lang="en-US" sz="3200" dirty="0">
                <a:solidFill>
                  <a:srgbClr val="002060"/>
                </a:solidFill>
                <a:effectLst/>
                <a:latin typeface="Arial" panose="020B0604020202020204" pitchFamily="34" charset="0"/>
              </a:rPr>
              <a:t> </a:t>
            </a:r>
            <a:r>
              <a:rPr lang="en-US" sz="3200" dirty="0" err="1">
                <a:solidFill>
                  <a:srgbClr val="002060"/>
                </a:solidFill>
                <a:effectLst/>
                <a:latin typeface="Arial" panose="020B0604020202020204" pitchFamily="34" charset="0"/>
              </a:rPr>
              <a:t>cách</a:t>
            </a:r>
            <a:r>
              <a:rPr lang="en-US" sz="3200" dirty="0">
                <a:solidFill>
                  <a:srgbClr val="002060"/>
                </a:solidFill>
                <a:effectLst/>
                <a:latin typeface="Arial" panose="020B0604020202020204" pitchFamily="34" charset="0"/>
              </a:rPr>
              <a:t> </a:t>
            </a:r>
            <a:r>
              <a:rPr lang="en-US" sz="3200" dirty="0" err="1">
                <a:solidFill>
                  <a:srgbClr val="002060"/>
                </a:solidFill>
                <a:effectLst/>
                <a:latin typeface="Arial" panose="020B0604020202020204" pitchFamily="34" charset="0"/>
              </a:rPr>
              <a:t>trả</a:t>
            </a:r>
            <a:r>
              <a:rPr lang="en-US" sz="3200" dirty="0">
                <a:solidFill>
                  <a:srgbClr val="002060"/>
                </a:solidFill>
                <a:effectLst/>
                <a:latin typeface="Arial" panose="020B0604020202020204" pitchFamily="34" charset="0"/>
              </a:rPr>
              <a:t> </a:t>
            </a:r>
            <a:r>
              <a:rPr lang="en-US" sz="3200" dirty="0" err="1">
                <a:solidFill>
                  <a:srgbClr val="002060"/>
                </a:solidFill>
                <a:effectLst/>
                <a:latin typeface="Arial" panose="020B0604020202020204" pitchFamily="34" charset="0"/>
              </a:rPr>
              <a:t>lời</a:t>
            </a:r>
            <a:r>
              <a:rPr lang="en-US" sz="3200" dirty="0">
                <a:solidFill>
                  <a:srgbClr val="002060"/>
                </a:solidFill>
                <a:effectLst/>
                <a:latin typeface="Arial" panose="020B0604020202020204" pitchFamily="34" charset="0"/>
              </a:rPr>
              <a:t> </a:t>
            </a:r>
            <a:r>
              <a:rPr lang="en-US" sz="3200" dirty="0" err="1">
                <a:solidFill>
                  <a:srgbClr val="002060"/>
                </a:solidFill>
                <a:effectLst/>
                <a:latin typeface="Arial" panose="020B0604020202020204" pitchFamily="34" charset="0"/>
              </a:rPr>
              <a:t>hai</a:t>
            </a:r>
            <a:r>
              <a:rPr lang="en-US" sz="3200" dirty="0">
                <a:solidFill>
                  <a:srgbClr val="002060"/>
                </a:solidFill>
                <a:effectLst/>
                <a:latin typeface="Arial" panose="020B0604020202020204" pitchFamily="34" charset="0"/>
              </a:rPr>
              <a:t> </a:t>
            </a:r>
            <a:r>
              <a:rPr lang="en-US" sz="3200" dirty="0" err="1">
                <a:solidFill>
                  <a:srgbClr val="002060"/>
                </a:solidFill>
                <a:effectLst/>
                <a:latin typeface="Arial" panose="020B0604020202020204" pitchFamily="34" charset="0"/>
              </a:rPr>
              <a:t>câu</a:t>
            </a:r>
            <a:r>
              <a:rPr lang="en-US" sz="3200" dirty="0">
                <a:solidFill>
                  <a:srgbClr val="002060"/>
                </a:solidFill>
                <a:effectLst/>
                <a:latin typeface="Arial" panose="020B0604020202020204" pitchFamily="34" charset="0"/>
              </a:rPr>
              <a:t> </a:t>
            </a:r>
            <a:r>
              <a:rPr lang="en-US" sz="3200" dirty="0" err="1">
                <a:solidFill>
                  <a:srgbClr val="002060"/>
                </a:solidFill>
                <a:effectLst/>
                <a:latin typeface="Arial" panose="020B0604020202020204" pitchFamily="34" charset="0"/>
              </a:rPr>
              <a:t>hỏi</a:t>
            </a:r>
            <a:r>
              <a:rPr lang="en-US" sz="3200" dirty="0">
                <a:solidFill>
                  <a:srgbClr val="002060"/>
                </a:solidFill>
                <a:effectLst/>
                <a:latin typeface="Arial" panose="020B0604020202020204" pitchFamily="34" charset="0"/>
              </a:rPr>
              <a:t>: (1) </a:t>
            </a:r>
            <a:r>
              <a:rPr lang="en-US" sz="3200" dirty="0" err="1">
                <a:solidFill>
                  <a:srgbClr val="002060"/>
                </a:solidFill>
                <a:effectLst/>
                <a:latin typeface="Arial" panose="020B0604020202020204" pitchFamily="34" charset="0"/>
              </a:rPr>
              <a:t>Để</a:t>
            </a:r>
            <a:r>
              <a:rPr lang="en-US" sz="3200" dirty="0">
                <a:solidFill>
                  <a:srgbClr val="002060"/>
                </a:solidFill>
                <a:effectLst/>
                <a:latin typeface="Arial" panose="020B0604020202020204" pitchFamily="34" charset="0"/>
              </a:rPr>
              <a:t> </a:t>
            </a:r>
            <a:r>
              <a:rPr lang="en-US" sz="3200" dirty="0" err="1">
                <a:solidFill>
                  <a:srgbClr val="002060"/>
                </a:solidFill>
                <a:effectLst/>
                <a:latin typeface="Arial" panose="020B0604020202020204" pitchFamily="34" charset="0"/>
              </a:rPr>
              <a:t>giải</a:t>
            </a:r>
            <a:r>
              <a:rPr lang="en-US" sz="3200" dirty="0">
                <a:solidFill>
                  <a:srgbClr val="002060"/>
                </a:solidFill>
                <a:effectLst/>
                <a:latin typeface="Arial" panose="020B0604020202020204" pitchFamily="34" charset="0"/>
              </a:rPr>
              <a:t> </a:t>
            </a:r>
            <a:r>
              <a:rPr lang="en-US" sz="3200" dirty="0" err="1">
                <a:solidFill>
                  <a:srgbClr val="002060"/>
                </a:solidFill>
                <a:effectLst/>
                <a:latin typeface="Arial" panose="020B0604020202020204" pitchFamily="34" charset="0"/>
              </a:rPr>
              <a:t>bài</a:t>
            </a:r>
            <a:r>
              <a:rPr lang="en-US" sz="3200" dirty="0">
                <a:solidFill>
                  <a:srgbClr val="002060"/>
                </a:solidFill>
                <a:effectLst/>
                <a:latin typeface="Arial" panose="020B0604020202020204" pitchFamily="34" charset="0"/>
              </a:rPr>
              <a:t> </a:t>
            </a:r>
            <a:r>
              <a:rPr lang="en-US" sz="3200" dirty="0" err="1">
                <a:solidFill>
                  <a:srgbClr val="002060"/>
                </a:solidFill>
                <a:effectLst/>
                <a:latin typeface="Arial" panose="020B0604020202020204" pitchFamily="34" charset="0"/>
              </a:rPr>
              <a:t>toán</a:t>
            </a:r>
            <a:r>
              <a:rPr lang="en-US" sz="3200" dirty="0">
                <a:solidFill>
                  <a:srgbClr val="002060"/>
                </a:solidFill>
                <a:effectLst/>
                <a:latin typeface="Arial" panose="020B0604020202020204" pitchFamily="34" charset="0"/>
              </a:rPr>
              <a:t>, </a:t>
            </a:r>
            <a:r>
              <a:rPr lang="en-US" sz="3200" dirty="0" err="1">
                <a:solidFill>
                  <a:srgbClr val="002060"/>
                </a:solidFill>
                <a:effectLst/>
                <a:latin typeface="Arial" panose="020B0604020202020204" pitchFamily="34" charset="0"/>
              </a:rPr>
              <a:t>cần</a:t>
            </a:r>
            <a:r>
              <a:rPr lang="en-US" sz="3200" dirty="0">
                <a:solidFill>
                  <a:srgbClr val="002060"/>
                </a:solidFill>
                <a:effectLst/>
                <a:latin typeface="Arial" panose="020B0604020202020204" pitchFamily="34" charset="0"/>
              </a:rPr>
              <a:t> </a:t>
            </a:r>
            <a:r>
              <a:rPr lang="en-US" sz="3200" dirty="0" err="1">
                <a:solidFill>
                  <a:srgbClr val="002060"/>
                </a:solidFill>
                <a:effectLst/>
                <a:latin typeface="Arial" panose="020B0604020202020204" pitchFamily="34" charset="0"/>
              </a:rPr>
              <a:t>phải</a:t>
            </a:r>
            <a:r>
              <a:rPr lang="en-US" sz="3200" dirty="0">
                <a:solidFill>
                  <a:srgbClr val="002060"/>
                </a:solidFill>
                <a:effectLst/>
                <a:latin typeface="Arial" panose="020B0604020202020204" pitchFamily="34" charset="0"/>
              </a:rPr>
              <a:t> qua </a:t>
            </a:r>
            <a:r>
              <a:rPr lang="vi-VN" sz="3200" dirty="0">
                <a:solidFill>
                  <a:srgbClr val="002060"/>
                </a:solidFill>
                <a:effectLst/>
                <a:latin typeface="Arial" panose="020B0604020202020204" pitchFamily="34" charset="0"/>
              </a:rPr>
              <a:t>những bước nào? </a:t>
            </a:r>
            <a:r>
              <a:rPr lang="vi-VN" sz="3200" dirty="0" smtClean="0">
                <a:solidFill>
                  <a:srgbClr val="002060"/>
                </a:solidFill>
                <a:effectLst/>
                <a:latin typeface="Arial" panose="020B0604020202020204" pitchFamily="34" charset="0"/>
              </a:rPr>
              <a:t>(</a:t>
            </a:r>
            <a:r>
              <a:rPr lang="vi-VN" sz="3200" dirty="0">
                <a:solidFill>
                  <a:srgbClr val="002060"/>
                </a:solidFill>
                <a:effectLst/>
                <a:latin typeface="Arial" panose="020B0604020202020204" pitchFamily="34" charset="0"/>
              </a:rPr>
              <a:t>2) Các bước đó</a:t>
            </a:r>
            <a:r>
              <a:rPr lang="en-US" sz="3200" dirty="0">
                <a:solidFill>
                  <a:srgbClr val="002060"/>
                </a:solidFill>
                <a:effectLst/>
                <a:latin typeface="Arial" panose="020B0604020202020204" pitchFamily="34" charset="0"/>
              </a:rPr>
              <a:t> </a:t>
            </a:r>
            <a:r>
              <a:rPr lang="vi-VN" sz="3200" dirty="0">
                <a:solidFill>
                  <a:srgbClr val="002060"/>
                </a:solidFill>
                <a:effectLst/>
                <a:latin typeface="Arial" panose="020B0604020202020204" pitchFamily="34" charset="0"/>
              </a:rPr>
              <a:t>cần được thực hiện theo thứ tự nào? </a:t>
            </a:r>
            <a:endParaRPr lang="en-US" sz="3200" dirty="0">
              <a:solidFill>
                <a:srgbClr val="002060"/>
              </a:solidFill>
            </a:endParaRPr>
          </a:p>
        </p:txBody>
      </p:sp>
      <p:sp>
        <p:nvSpPr>
          <p:cNvPr id="10" name="TextBox 9">
            <a:extLst>
              <a:ext uri="{FF2B5EF4-FFF2-40B4-BE49-F238E27FC236}">
                <a16:creationId xmlns:a16="http://schemas.microsoft.com/office/drawing/2014/main" id="{1BBADB0B-FF60-40E2-ADE6-5CD06C1FC1E0}"/>
              </a:ext>
            </a:extLst>
          </p:cNvPr>
          <p:cNvSpPr txBox="1"/>
          <p:nvPr/>
        </p:nvSpPr>
        <p:spPr>
          <a:xfrm>
            <a:off x="-18662" y="3182777"/>
            <a:ext cx="12192000" cy="1478418"/>
          </a:xfrm>
          <a:prstGeom prst="rect">
            <a:avLst/>
          </a:prstGeom>
          <a:solidFill>
            <a:schemeClr val="accent6">
              <a:lumMod val="60000"/>
              <a:lumOff val="40000"/>
            </a:schemeClr>
          </a:solidFill>
          <a:ln>
            <a:solidFill>
              <a:srgbClr val="C00000"/>
            </a:solidFill>
          </a:ln>
        </p:spPr>
        <p:txBody>
          <a:bodyPr wrap="square">
            <a:spAutoFit/>
          </a:bodyPr>
          <a:lstStyle/>
          <a:p>
            <a:pPr algn="just">
              <a:lnSpc>
                <a:spcPct val="150000"/>
              </a:lnSpc>
            </a:pPr>
            <a:r>
              <a:rPr lang="vi-VN" sz="3200" b="1" dirty="0">
                <a:solidFill>
                  <a:schemeClr val="bg1"/>
                </a:solidFill>
                <a:effectLst/>
                <a:latin typeface="Arial" panose="020B0604020202020204" pitchFamily="34" charset="0"/>
              </a:rPr>
              <a:t>3) Cài đặt thuật toán: </a:t>
            </a:r>
            <a:r>
              <a:rPr lang="vi-VN" sz="3200" dirty="0">
                <a:solidFill>
                  <a:schemeClr val="bg1"/>
                </a:solidFill>
                <a:effectLst/>
                <a:latin typeface="Arial" panose="020B0604020202020204" pitchFamily="34" charset="0"/>
              </a:rPr>
              <a:t>Việc cài đặt thuật toán thành chương trình máy tính là bước thực hiện giải pháp</a:t>
            </a:r>
            <a:endParaRPr lang="en-US" sz="3200" dirty="0">
              <a:solidFill>
                <a:schemeClr val="bg1"/>
              </a:solidFill>
            </a:endParaRPr>
          </a:p>
        </p:txBody>
      </p:sp>
      <p:sp>
        <p:nvSpPr>
          <p:cNvPr id="12" name="TextBox 11">
            <a:extLst>
              <a:ext uri="{FF2B5EF4-FFF2-40B4-BE49-F238E27FC236}">
                <a16:creationId xmlns:a16="http://schemas.microsoft.com/office/drawing/2014/main" id="{12BEF2E4-F290-4712-9679-AD4740312A67}"/>
              </a:ext>
            </a:extLst>
          </p:cNvPr>
          <p:cNvSpPr txBox="1"/>
          <p:nvPr/>
        </p:nvSpPr>
        <p:spPr>
          <a:xfrm>
            <a:off x="0" y="4661195"/>
            <a:ext cx="12173338" cy="2031325"/>
          </a:xfrm>
          <a:prstGeom prst="rect">
            <a:avLst/>
          </a:prstGeom>
          <a:solidFill>
            <a:schemeClr val="accent3">
              <a:lumMod val="20000"/>
              <a:lumOff val="80000"/>
            </a:schemeClr>
          </a:solidFill>
          <a:ln>
            <a:solidFill>
              <a:srgbClr val="C00000"/>
            </a:solidFill>
          </a:ln>
        </p:spPr>
        <p:txBody>
          <a:bodyPr wrap="square">
            <a:spAutoFit/>
          </a:bodyPr>
          <a:lstStyle/>
          <a:p>
            <a:pPr algn="just">
              <a:lnSpc>
                <a:spcPct val="150000"/>
              </a:lnSpc>
            </a:pPr>
            <a:r>
              <a:rPr lang="vi-VN" sz="2800" b="1" dirty="0">
                <a:solidFill>
                  <a:schemeClr val="accent1">
                    <a:lumMod val="75000"/>
                    <a:lumOff val="25000"/>
                  </a:schemeClr>
                </a:solidFill>
                <a:effectLst/>
                <a:latin typeface="Arial" panose="020B0604020202020204" pitchFamily="34" charset="0"/>
              </a:rPr>
              <a:t>4) Gỡ lỗi và hiệu chỉnh chương trình: </a:t>
            </a:r>
            <a:r>
              <a:rPr lang="vi-VN" sz="2800" dirty="0">
                <a:solidFill>
                  <a:schemeClr val="accent1">
                    <a:lumMod val="75000"/>
                    <a:lumOff val="25000"/>
                  </a:schemeClr>
                </a:solidFill>
                <a:effectLst/>
                <a:latin typeface="Arial" panose="020B0604020202020204" pitchFamily="34" charset="0"/>
              </a:rPr>
              <a:t>Sau khi chương trình được cài đặt, em cần chạy chương trình với những dữ liệu khác nhau, gỡ lỗi và hiệu chỉnh để có một chương trình chạy tốt.</a:t>
            </a:r>
            <a:endParaRPr lang="en-US" sz="2800" dirty="0">
              <a:solidFill>
                <a:schemeClr val="accent1">
                  <a:lumMod val="75000"/>
                  <a:lumOff val="25000"/>
                </a:schemeClr>
              </a:solidFill>
            </a:endParaRPr>
          </a:p>
        </p:txBody>
      </p:sp>
    </p:spTree>
    <p:extLst>
      <p:ext uri="{BB962C8B-B14F-4D97-AF65-F5344CB8AC3E}">
        <p14:creationId xmlns:p14="http://schemas.microsoft.com/office/powerpoint/2010/main" val="3859813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D5C3A9-37F5-4A4C-BB7B-BBBB9E0F95D1}"/>
              </a:ext>
            </a:extLst>
          </p:cNvPr>
          <p:cNvGrpSpPr/>
          <p:nvPr/>
        </p:nvGrpSpPr>
        <p:grpSpPr>
          <a:xfrm>
            <a:off x="0" y="0"/>
            <a:ext cx="12192000" cy="6858000"/>
            <a:chOff x="1523273" y="486721"/>
            <a:chExt cx="8796384" cy="5200677"/>
          </a:xfrm>
        </p:grpSpPr>
        <p:pic>
          <p:nvPicPr>
            <p:cNvPr id="3" name="Picture 2">
              <a:extLst>
                <a:ext uri="{FF2B5EF4-FFF2-40B4-BE49-F238E27FC236}">
                  <a16:creationId xmlns:a16="http://schemas.microsoft.com/office/drawing/2014/main" id="{9F61A626-6B91-44A8-9012-A9F82C08AE38}"/>
                </a:ext>
              </a:extLst>
            </p:cNvPr>
            <p:cNvPicPr>
              <a:picLocks noChangeAspect="1"/>
            </p:cNvPicPr>
            <p:nvPr/>
          </p:nvPicPr>
          <p:blipFill rotWithShape="1">
            <a:blip r:embed="rId2"/>
            <a:srcRect t="4751"/>
            <a:stretch/>
          </p:blipFill>
          <p:spPr>
            <a:xfrm>
              <a:off x="1523273" y="714102"/>
              <a:ext cx="8796384" cy="4973296"/>
            </a:xfrm>
            <a:prstGeom prst="rect">
              <a:avLst/>
            </a:prstGeom>
          </p:spPr>
        </p:pic>
        <p:pic>
          <p:nvPicPr>
            <p:cNvPr id="5" name="Picture 4">
              <a:extLst>
                <a:ext uri="{FF2B5EF4-FFF2-40B4-BE49-F238E27FC236}">
                  <a16:creationId xmlns:a16="http://schemas.microsoft.com/office/drawing/2014/main" id="{F02042BF-744A-40CE-8405-21B1EAA14F3C}"/>
                </a:ext>
              </a:extLst>
            </p:cNvPr>
            <p:cNvPicPr>
              <a:picLocks noChangeAspect="1"/>
            </p:cNvPicPr>
            <p:nvPr/>
          </p:nvPicPr>
          <p:blipFill rotWithShape="1">
            <a:blip r:embed="rId2"/>
            <a:srcRect l="76767" t="94940"/>
            <a:stretch/>
          </p:blipFill>
          <p:spPr>
            <a:xfrm>
              <a:off x="1898468" y="486721"/>
              <a:ext cx="2720200" cy="351679"/>
            </a:xfrm>
            <a:prstGeom prst="rect">
              <a:avLst/>
            </a:prstGeom>
          </p:spPr>
        </p:pic>
      </p:grpSp>
    </p:spTree>
    <p:extLst>
      <p:ext uri="{BB962C8B-B14F-4D97-AF65-F5344CB8AC3E}">
        <p14:creationId xmlns:p14="http://schemas.microsoft.com/office/powerpoint/2010/main" val="70439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07104" y="395220"/>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481175" y="261257"/>
            <a:ext cx="9874180" cy="6195527"/>
            <a:chOff x="1313447" y="801190"/>
            <a:chExt cx="9874180" cy="2764259"/>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13447" y="801190"/>
              <a:ext cx="9874180" cy="2764259"/>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580605" y="968391"/>
              <a:ext cx="8921932" cy="22657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en-US" sz="3600" b="1" dirty="0" smtClean="0">
                  <a:solidFill>
                    <a:srgbClr val="FF0000"/>
                  </a:solidFill>
                </a:rPr>
                <a:t>Q</a:t>
              </a:r>
              <a:r>
                <a:rPr lang="vi-VN" sz="3600" b="1" dirty="0" smtClean="0">
                  <a:solidFill>
                    <a:srgbClr val="FF0000"/>
                  </a:solidFill>
                </a:rPr>
                <a:t>uy </a:t>
              </a:r>
              <a:r>
                <a:rPr lang="vi-VN" sz="3600" b="1" dirty="0">
                  <a:solidFill>
                    <a:srgbClr val="FF0000"/>
                  </a:solidFill>
                </a:rPr>
                <a:t>trình giải một bài toán tin học gồm các bước: </a:t>
              </a:r>
              <a:endParaRPr lang="en-US" sz="3600" b="1" dirty="0" smtClean="0">
                <a:solidFill>
                  <a:srgbClr val="FF0000"/>
                </a:solidFill>
              </a:endParaRPr>
            </a:p>
            <a:p>
              <a:pPr>
                <a:lnSpc>
                  <a:spcPct val="150000"/>
                </a:lnSpc>
              </a:pPr>
              <a:r>
                <a:rPr lang="vi-VN" sz="3600" b="1" dirty="0" smtClean="0">
                  <a:solidFill>
                    <a:srgbClr val="002060"/>
                  </a:solidFill>
                </a:rPr>
                <a:t>1</a:t>
              </a:r>
              <a:r>
                <a:rPr lang="vi-VN" sz="3600" b="1" dirty="0">
                  <a:solidFill>
                    <a:srgbClr val="002060"/>
                  </a:solidFill>
                </a:rPr>
                <a:t>) Xác định bài toán; </a:t>
              </a:r>
              <a:endParaRPr lang="en-US" sz="3600" b="1" dirty="0" smtClean="0">
                <a:solidFill>
                  <a:srgbClr val="002060"/>
                </a:solidFill>
              </a:endParaRPr>
            </a:p>
            <a:p>
              <a:pPr>
                <a:lnSpc>
                  <a:spcPct val="150000"/>
                </a:lnSpc>
              </a:pPr>
              <a:r>
                <a:rPr lang="vi-VN" sz="3600" b="1" dirty="0" smtClean="0">
                  <a:solidFill>
                    <a:srgbClr val="002060"/>
                  </a:solidFill>
                </a:rPr>
                <a:t>2</a:t>
              </a:r>
              <a:r>
                <a:rPr lang="vi-VN" sz="3600" b="1" dirty="0">
                  <a:solidFill>
                    <a:srgbClr val="002060"/>
                  </a:solidFill>
                </a:rPr>
                <a:t>) Xây dựng thuật toán; </a:t>
              </a:r>
              <a:endParaRPr lang="en-US" sz="3600" b="1" dirty="0" smtClean="0">
                <a:solidFill>
                  <a:srgbClr val="002060"/>
                </a:solidFill>
              </a:endParaRPr>
            </a:p>
            <a:p>
              <a:pPr>
                <a:lnSpc>
                  <a:spcPct val="150000"/>
                </a:lnSpc>
              </a:pPr>
              <a:r>
                <a:rPr lang="vi-VN" sz="3600" b="1" dirty="0" smtClean="0">
                  <a:solidFill>
                    <a:srgbClr val="002060"/>
                  </a:solidFill>
                </a:rPr>
                <a:t>3) </a:t>
              </a:r>
              <a:r>
                <a:rPr lang="vi-VN" sz="3600" b="1" dirty="0">
                  <a:solidFill>
                    <a:srgbClr val="002060"/>
                  </a:solidFill>
                </a:rPr>
                <a:t>Cài đặt thuật toán; </a:t>
              </a:r>
              <a:endParaRPr lang="en-US" sz="3600" b="1" dirty="0" smtClean="0">
                <a:solidFill>
                  <a:srgbClr val="002060"/>
                </a:solidFill>
              </a:endParaRPr>
            </a:p>
            <a:p>
              <a:pPr>
                <a:lnSpc>
                  <a:spcPct val="150000"/>
                </a:lnSpc>
              </a:pPr>
              <a:r>
                <a:rPr lang="vi-VN" sz="3600" b="1" dirty="0" smtClean="0">
                  <a:solidFill>
                    <a:srgbClr val="002060"/>
                  </a:solidFill>
                </a:rPr>
                <a:t>4</a:t>
              </a:r>
              <a:r>
                <a:rPr lang="vi-VN" sz="3600" b="1" dirty="0">
                  <a:solidFill>
                    <a:srgbClr val="002060"/>
                  </a:solidFill>
                </a:rPr>
                <a:t>) Gỡ lỗi và hiệu chỉnh chương trình.</a:t>
              </a:r>
              <a:endParaRPr lang="vi-VN" sz="5400" b="1" dirty="0">
                <a:solidFill>
                  <a:srgbClr val="002060"/>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3114256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0BDA32B-6F7C-4595-8EA9-D1DED04AECA8}"/>
              </a:ext>
            </a:extLst>
          </p:cNvPr>
          <p:cNvGrpSpPr/>
          <p:nvPr/>
        </p:nvGrpSpPr>
        <p:grpSpPr>
          <a:xfrm>
            <a:off x="668063" y="-718457"/>
            <a:ext cx="11023193" cy="7184571"/>
            <a:chOff x="601971" y="415703"/>
            <a:chExt cx="10501714" cy="3021731"/>
          </a:xfrm>
          <a:solidFill>
            <a:schemeClr val="accent6">
              <a:lumMod val="20000"/>
              <a:lumOff val="80000"/>
            </a:schemeClr>
          </a:solidFill>
        </p:grpSpPr>
        <p:grpSp>
          <p:nvGrpSpPr>
            <p:cNvPr id="8" name="Group 7">
              <a:extLst>
                <a:ext uri="{FF2B5EF4-FFF2-40B4-BE49-F238E27FC236}">
                  <a16:creationId xmlns:a16="http://schemas.microsoft.com/office/drawing/2014/main" id="{7EBE9A51-D523-462A-973F-91E007258E63}"/>
                </a:ext>
              </a:extLst>
            </p:cNvPr>
            <p:cNvGrpSpPr/>
            <p:nvPr/>
          </p:nvGrpSpPr>
          <p:grpSpPr>
            <a:xfrm>
              <a:off x="1181131" y="817923"/>
              <a:ext cx="9922554" cy="2619511"/>
              <a:chOff x="1189763" y="4644162"/>
              <a:chExt cx="9922554" cy="2619511"/>
            </a:xfrm>
            <a:grpFill/>
          </p:grpSpPr>
          <p:sp>
            <p:nvSpPr>
              <p:cNvPr id="12" name="Rectangle: Rounded Corners 11">
                <a:extLst>
                  <a:ext uri="{FF2B5EF4-FFF2-40B4-BE49-F238E27FC236}">
                    <a16:creationId xmlns:a16="http://schemas.microsoft.com/office/drawing/2014/main" id="{0C765829-C3FB-4A1D-B1FA-3A1D4074DA8C}"/>
                  </a:ext>
                </a:extLst>
              </p:cNvPr>
              <p:cNvSpPr/>
              <p:nvPr/>
            </p:nvSpPr>
            <p:spPr>
              <a:xfrm>
                <a:off x="1189763" y="4644162"/>
                <a:ext cx="9598058" cy="2619511"/>
              </a:xfrm>
              <a:prstGeom prst="roundRect">
                <a:avLst>
                  <a:gd name="adj" fmla="val 5181"/>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EBB52747-DE0E-489D-BBF1-6C42C266ADE1}"/>
                  </a:ext>
                </a:extLst>
              </p:cNvPr>
              <p:cNvSpPr/>
              <p:nvPr/>
            </p:nvSpPr>
            <p:spPr>
              <a:xfrm>
                <a:off x="1514259" y="4644163"/>
                <a:ext cx="9598058" cy="598690"/>
              </a:xfrm>
              <a:prstGeom prst="rect">
                <a:avLst/>
              </a:prstGeom>
              <a:grpFill/>
            </p:spPr>
            <p:txBody>
              <a:bodyPr wrap="square">
                <a:spAutoFit/>
              </a:bodyPr>
              <a:lstStyle/>
              <a:p>
                <a:pPr algn="just" defTabSz="342900">
                  <a:lnSpc>
                    <a:spcPct val="135000"/>
                  </a:lnSpc>
                </a:pPr>
                <a:endParaRPr lang="vi-VN" sz="280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96B9D32-3468-4508-B255-2F6E2FFF09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1971" y="415703"/>
              <a:ext cx="903656" cy="884631"/>
            </a:xfrm>
            <a:prstGeom prst="rect">
              <a:avLst/>
            </a:prstGeom>
            <a:grpFill/>
          </p:spPr>
        </p:pic>
      </p:grpSp>
      <p:sp>
        <p:nvSpPr>
          <p:cNvPr id="15" name="TextBox 14">
            <a:extLst>
              <a:ext uri="{FF2B5EF4-FFF2-40B4-BE49-F238E27FC236}">
                <a16:creationId xmlns:a16="http://schemas.microsoft.com/office/drawing/2014/main" id="{AE8BF436-D2AE-4424-B809-F24286CDB48D}"/>
              </a:ext>
            </a:extLst>
          </p:cNvPr>
          <p:cNvSpPr txBox="1"/>
          <p:nvPr/>
        </p:nvSpPr>
        <p:spPr>
          <a:xfrm>
            <a:off x="1498762" y="237875"/>
            <a:ext cx="9969715" cy="526297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800" b="1" dirty="0">
                <a:solidFill>
                  <a:srgbClr val="002060"/>
                </a:solidFill>
              </a:rPr>
              <a:t>Bài toán tin học được xem như một vấn đề cần giải quyết. Khi đó, bước nào trong quy trình giải bài toán tin học tương ứng với bước thực hiện giải pháp trong giải quyết vấn đề? </a:t>
            </a:r>
          </a:p>
          <a:p>
            <a:pPr marL="514350" indent="-514350" algn="just">
              <a:lnSpc>
                <a:spcPct val="150000"/>
              </a:lnSpc>
              <a:buAutoNum type="alphaUcPeriod"/>
            </a:pPr>
            <a:r>
              <a:rPr lang="vi-VN" sz="2800" dirty="0" smtClean="0">
                <a:solidFill>
                  <a:schemeClr val="accent6">
                    <a:lumMod val="75000"/>
                  </a:schemeClr>
                </a:solidFill>
              </a:rPr>
              <a:t>Xác </a:t>
            </a:r>
            <a:r>
              <a:rPr lang="vi-VN" sz="2800" dirty="0">
                <a:solidFill>
                  <a:schemeClr val="accent6">
                    <a:lumMod val="75000"/>
                  </a:schemeClr>
                </a:solidFill>
              </a:rPr>
              <a:t>định bài toán. </a:t>
            </a:r>
            <a:r>
              <a:rPr lang="en-US" sz="2800" dirty="0">
                <a:solidFill>
                  <a:schemeClr val="accent6">
                    <a:lumMod val="75000"/>
                  </a:schemeClr>
                </a:solidFill>
              </a:rPr>
              <a:t>                          </a:t>
            </a:r>
            <a:endParaRPr lang="en-US" sz="2800" dirty="0" smtClean="0">
              <a:solidFill>
                <a:schemeClr val="accent6">
                  <a:lumMod val="75000"/>
                </a:schemeClr>
              </a:solidFill>
            </a:endParaRPr>
          </a:p>
          <a:p>
            <a:pPr marL="514350" indent="-514350" algn="just">
              <a:lnSpc>
                <a:spcPct val="150000"/>
              </a:lnSpc>
              <a:buAutoNum type="alphaUcPeriod"/>
            </a:pPr>
            <a:r>
              <a:rPr lang="vi-VN" sz="2800" dirty="0" smtClean="0">
                <a:solidFill>
                  <a:schemeClr val="accent6">
                    <a:lumMod val="75000"/>
                  </a:schemeClr>
                </a:solidFill>
              </a:rPr>
              <a:t>Xây </a:t>
            </a:r>
            <a:r>
              <a:rPr lang="vi-VN" sz="2800" dirty="0">
                <a:solidFill>
                  <a:schemeClr val="accent6">
                    <a:lumMod val="75000"/>
                  </a:schemeClr>
                </a:solidFill>
              </a:rPr>
              <a:t>dựng thuật toán.</a:t>
            </a:r>
          </a:p>
          <a:p>
            <a:pPr algn="just">
              <a:lnSpc>
                <a:spcPct val="150000"/>
              </a:lnSpc>
            </a:pPr>
            <a:r>
              <a:rPr lang="vi-VN" sz="2800" dirty="0">
                <a:solidFill>
                  <a:schemeClr val="accent6">
                    <a:lumMod val="75000"/>
                  </a:schemeClr>
                </a:solidFill>
              </a:rPr>
              <a:t>C. Cài đặt thuật toán. </a:t>
            </a:r>
            <a:r>
              <a:rPr lang="en-US" sz="2800" dirty="0">
                <a:solidFill>
                  <a:schemeClr val="accent6">
                    <a:lumMod val="75000"/>
                  </a:schemeClr>
                </a:solidFill>
              </a:rPr>
              <a:t>      </a:t>
            </a:r>
            <a:endParaRPr lang="en-US" sz="2800" dirty="0" smtClean="0">
              <a:solidFill>
                <a:schemeClr val="accent6">
                  <a:lumMod val="75000"/>
                </a:schemeClr>
              </a:solidFill>
            </a:endParaRPr>
          </a:p>
          <a:p>
            <a:pPr algn="just">
              <a:lnSpc>
                <a:spcPct val="150000"/>
              </a:lnSpc>
            </a:pPr>
            <a:r>
              <a:rPr lang="vi-VN" sz="2800" dirty="0" smtClean="0">
                <a:solidFill>
                  <a:schemeClr val="accent6">
                    <a:lumMod val="75000"/>
                  </a:schemeClr>
                </a:solidFill>
              </a:rPr>
              <a:t>D</a:t>
            </a:r>
            <a:r>
              <a:rPr lang="vi-VN" sz="2800" dirty="0">
                <a:solidFill>
                  <a:schemeClr val="accent6">
                    <a:lumMod val="75000"/>
                  </a:schemeClr>
                </a:solidFill>
              </a:rPr>
              <a:t>. Gỡ lỗi và hiệu chỉnh chương trình.</a:t>
            </a:r>
            <a:endParaRPr lang="vi-VN" sz="4400" dirty="0">
              <a:solidFill>
                <a:schemeClr val="accent6">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29922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rgbClr val="FF0000"/>
                </a:solidFill>
                <a:latin typeface="UTM Avo" panose="02040603050506020204" pitchFamily="18" charset="0"/>
                <a:cs typeface="Times New Roman" panose="02020603050405020304" pitchFamily="18" charset="0"/>
              </a:rPr>
              <a:t>LUYỆN TẬP</a:t>
            </a:r>
            <a:endParaRPr lang="vi-VN" sz="3200" dirty="0">
              <a:solidFill>
                <a:srgbClr val="FF0000"/>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FA393F5-F767-45C9-9875-42BBC79E8582}"/>
              </a:ext>
            </a:extLst>
          </p:cNvPr>
          <p:cNvSpPr txBox="1"/>
          <p:nvPr/>
        </p:nvSpPr>
        <p:spPr>
          <a:xfrm>
            <a:off x="559837" y="1122018"/>
            <a:ext cx="11075435" cy="4524315"/>
          </a:xfrm>
          <a:prstGeom prst="rect">
            <a:avLst/>
          </a:prstGeom>
          <a:noFill/>
        </p:spPr>
        <p:txBody>
          <a:bodyPr wrap="square">
            <a:spAutoFit/>
          </a:bodyPr>
          <a:lstStyle/>
          <a:p>
            <a:pPr>
              <a:lnSpc>
                <a:spcPct val="150000"/>
              </a:lnSpc>
            </a:pPr>
            <a:r>
              <a:rPr lang="vi-VN" sz="4800" b="1" dirty="0">
                <a:solidFill>
                  <a:schemeClr val="accent6">
                    <a:lumMod val="50000"/>
                  </a:schemeClr>
                </a:solidFill>
                <a:effectLst/>
                <a:latin typeface="Arial" panose="020B0604020202020204" pitchFamily="34" charset="0"/>
              </a:rPr>
              <a:t>Vẽ sơ đồ của thuật toán giải bài toán xác định một số có phải số nguyên tố hay không bằng cách chỉ sử dụng những cấu trúc điều khiển cơ bản.</a:t>
            </a:r>
            <a:endParaRPr lang="en-US" sz="4800" b="1" dirty="0">
              <a:solidFill>
                <a:schemeClr val="accent6">
                  <a:lumMod val="50000"/>
                </a:schemeClr>
              </a:solidFill>
            </a:endParaRPr>
          </a:p>
        </p:txBody>
      </p:sp>
    </p:spTree>
    <p:extLst>
      <p:ext uri="{BB962C8B-B14F-4D97-AF65-F5344CB8AC3E}">
        <p14:creationId xmlns:p14="http://schemas.microsoft.com/office/powerpoint/2010/main" val="176200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3060" y="0"/>
            <a:ext cx="10011747" cy="6858000"/>
          </a:xfrm>
          <a:prstGeom prst="rect">
            <a:avLst/>
          </a:prstGeom>
        </p:spPr>
      </p:pic>
    </p:spTree>
    <p:extLst>
      <p:ext uri="{BB962C8B-B14F-4D97-AF65-F5344CB8AC3E}">
        <p14:creationId xmlns:p14="http://schemas.microsoft.com/office/powerpoint/2010/main" val="1138206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3"/>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dirty="0">
                <a:solidFill>
                  <a:srgbClr val="FF0000"/>
                </a:solidFill>
                <a:latin typeface="UTM Avo" panose="02040603050506020204" pitchFamily="18" charset="0"/>
                <a:cs typeface="Times New Roman" panose="02020603050405020304" pitchFamily="18" charset="0"/>
              </a:rPr>
              <a:t>VẬN DỤNG</a:t>
            </a:r>
            <a:endParaRPr lang="vi-VN" sz="3200" dirty="0">
              <a:solidFill>
                <a:srgbClr val="FF0000"/>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570F70E-D29C-4C1E-BBD6-9CF05EB02E6B}"/>
              </a:ext>
            </a:extLst>
          </p:cNvPr>
          <p:cNvSpPr txBox="1"/>
          <p:nvPr/>
        </p:nvSpPr>
        <p:spPr>
          <a:xfrm>
            <a:off x="690466" y="1332527"/>
            <a:ext cx="10395546" cy="4708981"/>
          </a:xfrm>
          <a:prstGeom prst="rect">
            <a:avLst/>
          </a:prstGeom>
          <a:noFill/>
        </p:spPr>
        <p:txBody>
          <a:bodyPr wrap="square">
            <a:spAutoFit/>
          </a:bodyPr>
          <a:lstStyle/>
          <a:p>
            <a:pPr>
              <a:lnSpc>
                <a:spcPct val="150000"/>
              </a:lnSpc>
            </a:pPr>
            <a:r>
              <a:rPr lang="vi-VN" sz="4000" b="1" dirty="0">
                <a:solidFill>
                  <a:srgbClr val="00B050"/>
                </a:solidFill>
                <a:effectLst/>
                <a:latin typeface="Arial" panose="020B0604020202020204" pitchFamily="34" charset="0"/>
              </a:rPr>
              <a:t>1. Hãy mô tả đầu vào, đầu ra của bài toán sắp xếp một dãy số theo thứ tự tăng dần.</a:t>
            </a:r>
          </a:p>
          <a:p>
            <a:pPr>
              <a:lnSpc>
                <a:spcPct val="150000"/>
              </a:lnSpc>
            </a:pPr>
            <a:r>
              <a:rPr lang="vi-VN" sz="4000" b="1" dirty="0">
                <a:solidFill>
                  <a:srgbClr val="7030A0"/>
                </a:solidFill>
                <a:effectLst/>
                <a:latin typeface="Arial" panose="020B0604020202020204" pitchFamily="34" charset="0"/>
              </a:rPr>
              <a:t>2. Vẽ sơ đồ khối của giải thuật sắp xếp nổi bọt để sắp xếp một dãy số theo thứ tự tăng dần.</a:t>
            </a:r>
            <a:endParaRPr lang="en-US" sz="4800" b="1" dirty="0">
              <a:solidFill>
                <a:srgbClr val="7030A0"/>
              </a:solidFill>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ẽ sơ đồ khối của giải thuật sắp xếp nổi bọt để sắp xếp một dãy s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261" y="0"/>
            <a:ext cx="78843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976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77314-7358-4D89-BEE7-3B65FFF23FEB}"/>
              </a:ext>
            </a:extLst>
          </p:cNvPr>
          <p:cNvPicPr>
            <a:picLocks noChangeAspect="1"/>
          </p:cNvPicPr>
          <p:nvPr/>
        </p:nvPicPr>
        <p:blipFill>
          <a:blip r:embed="rId2"/>
          <a:stretch>
            <a:fillRect/>
          </a:stretch>
        </p:blipFill>
        <p:spPr>
          <a:xfrm>
            <a:off x="668215" y="4809392"/>
            <a:ext cx="1129728" cy="1601072"/>
          </a:xfrm>
          <a:prstGeom prst="rect">
            <a:avLst/>
          </a:prstGeom>
        </p:spPr>
      </p:pic>
      <p:sp>
        <p:nvSpPr>
          <p:cNvPr id="4" name="Speech Bubble: Rectangle with Corners Rounded 3">
            <a:extLst>
              <a:ext uri="{FF2B5EF4-FFF2-40B4-BE49-F238E27FC236}">
                <a16:creationId xmlns:a16="http://schemas.microsoft.com/office/drawing/2014/main" id="{14700E8E-3672-43C0-BC06-86D0E45FAF06}"/>
              </a:ext>
            </a:extLst>
          </p:cNvPr>
          <p:cNvSpPr/>
          <p:nvPr/>
        </p:nvSpPr>
        <p:spPr>
          <a:xfrm>
            <a:off x="2769253" y="3429000"/>
            <a:ext cx="8238715" cy="2760785"/>
          </a:xfrm>
          <a:prstGeom prst="wedgeRoundRectCallout">
            <a:avLst>
              <a:gd name="adj1" fmla="val -62245"/>
              <a:gd name="adj2" fmla="val 27824"/>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dirty="0">
                <a:solidFill>
                  <a:schemeClr val="accent1">
                    <a:lumMod val="75000"/>
                    <a:lumOff val="25000"/>
                  </a:schemeClr>
                </a:solidFill>
                <a:latin typeface="Arial" panose="020B0604020202020204" pitchFamily="34" charset="0"/>
              </a:rPr>
              <a:t>Q</a:t>
            </a:r>
            <a:r>
              <a:rPr lang="vi-VN" sz="2800" b="1" dirty="0">
                <a:solidFill>
                  <a:schemeClr val="accent1">
                    <a:lumMod val="75000"/>
                    <a:lumOff val="25000"/>
                  </a:schemeClr>
                </a:solidFill>
                <a:effectLst/>
                <a:latin typeface="Arial" panose="020B0604020202020204" pitchFamily="34" charset="0"/>
              </a:rPr>
              <a:t>ua ví dụ về bài toán tính lương, em sẽ biết cách chuyển nhiều nhiệm vụ trong thực tế thành một bài toán trong tin học và giao cho máy tính thực hiện.</a:t>
            </a:r>
            <a:endParaRPr lang="en-US" sz="3200" b="1" dirty="0">
              <a:solidFill>
                <a:schemeClr val="accent1">
                  <a:lumMod val="75000"/>
                  <a:lumOff val="25000"/>
                </a:schemeClr>
              </a:solidFill>
              <a:effectLst/>
            </a:endParaRPr>
          </a:p>
        </p:txBody>
      </p:sp>
      <p:pic>
        <p:nvPicPr>
          <p:cNvPr id="11" name="Picture 10">
            <a:extLst>
              <a:ext uri="{FF2B5EF4-FFF2-40B4-BE49-F238E27FC236}">
                <a16:creationId xmlns:a16="http://schemas.microsoft.com/office/drawing/2014/main" id="{3A3C1B08-A2A0-41F7-AB55-93EE07C2E657}"/>
              </a:ext>
            </a:extLst>
          </p:cNvPr>
          <p:cNvPicPr>
            <a:picLocks noChangeAspect="1"/>
          </p:cNvPicPr>
          <p:nvPr/>
        </p:nvPicPr>
        <p:blipFill>
          <a:blip r:embed="rId3"/>
          <a:stretch>
            <a:fillRect/>
          </a:stretch>
        </p:blipFill>
        <p:spPr>
          <a:xfrm>
            <a:off x="10037633" y="656118"/>
            <a:ext cx="1306286" cy="1807439"/>
          </a:xfrm>
          <a:prstGeom prst="rect">
            <a:avLst/>
          </a:prstGeom>
        </p:spPr>
      </p:pic>
      <p:sp>
        <p:nvSpPr>
          <p:cNvPr id="16" name="Speech Bubble: Rectangle with Corners Rounded 15">
            <a:extLst>
              <a:ext uri="{FF2B5EF4-FFF2-40B4-BE49-F238E27FC236}">
                <a16:creationId xmlns:a16="http://schemas.microsoft.com/office/drawing/2014/main" id="{E93A58A7-0E2B-487F-83A4-37B74943F414}"/>
              </a:ext>
            </a:extLst>
          </p:cNvPr>
          <p:cNvSpPr/>
          <p:nvPr/>
        </p:nvSpPr>
        <p:spPr>
          <a:xfrm>
            <a:off x="668215" y="193431"/>
            <a:ext cx="9111437" cy="2971799"/>
          </a:xfrm>
          <a:prstGeom prst="wedgeRoundRectCallout">
            <a:avLst>
              <a:gd name="adj1" fmla="val 55126"/>
              <a:gd name="adj2" fmla="val -1202"/>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b="1" dirty="0">
                <a:solidFill>
                  <a:srgbClr val="FF0000"/>
                </a:solidFill>
                <a:effectLst/>
                <a:latin typeface="Arial" panose="020B0604020202020204" pitchFamily="34" charset="0"/>
              </a:rPr>
              <a:t>Tính lương là một phần của những vấn đề mà doanh nghiệp cần phải giải quyết. Việc trả lương thoả đáng và kịp thời thể hiện tính chuyên nghiệp và có trách nhiệm của doanh nghiệp, đem lại sự hài lòng cho nhân viên, động viên họ làm việc chăm chỉ, đạt hiệu quả cao.</a:t>
            </a:r>
            <a:endParaRPr lang="en-US" sz="2800" b="1" dirty="0">
              <a:solidFill>
                <a:srgbClr val="FF0000"/>
              </a:solidFill>
              <a:effectLst/>
            </a:endParaRPr>
          </a:p>
        </p:txBody>
      </p:sp>
    </p:spTree>
    <p:extLst>
      <p:ext uri="{BB962C8B-B14F-4D97-AF65-F5344CB8AC3E}">
        <p14:creationId xmlns:p14="http://schemas.microsoft.com/office/powerpoint/2010/main" val="16226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586089" y="1129774"/>
            <a:ext cx="9285549" cy="2365443"/>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117485" y="47952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051214" y="1471664"/>
            <a:ext cx="7940477" cy="1529008"/>
          </a:xfrm>
          <a:prstGeom prst="rect">
            <a:avLst/>
          </a:prstGeom>
          <a:noFill/>
        </p:spPr>
        <p:txBody>
          <a:bodyPr wrap="square" rtlCol="0">
            <a:spAutoFit/>
          </a:bodyPr>
          <a:lstStyle/>
          <a:p>
            <a:pPr algn="ctr">
              <a:lnSpc>
                <a:spcPct val="150000"/>
              </a:lnSpc>
            </a:pPr>
            <a:r>
              <a:rPr lang="en-US" sz="7200" dirty="0" smtClean="0">
                <a:solidFill>
                  <a:schemeClr val="accent1">
                    <a:lumMod val="75000"/>
                    <a:lumOff val="25000"/>
                  </a:schemeClr>
                </a:solidFill>
                <a:latin typeface="Bahnschrift SemiBold SemiConden" panose="020B0502040204020203" pitchFamily="34" charset="0"/>
              </a:rPr>
              <a:t>1. </a:t>
            </a:r>
            <a:r>
              <a:rPr lang="vi-VN" sz="7200" dirty="0" smtClean="0">
                <a:solidFill>
                  <a:schemeClr val="accent1">
                    <a:lumMod val="75000"/>
                    <a:lumOff val="25000"/>
                  </a:schemeClr>
                </a:solidFill>
                <a:latin typeface="Bahnschrift SemiBold SemiConden" panose="020B0502040204020203" pitchFamily="34" charset="0"/>
              </a:rPr>
              <a:t>BÀI </a:t>
            </a:r>
            <a:r>
              <a:rPr lang="vi-VN" sz="7200" dirty="0">
                <a:solidFill>
                  <a:schemeClr val="accent1">
                    <a:lumMod val="75000"/>
                    <a:lumOff val="25000"/>
                  </a:schemeClr>
                </a:solidFill>
                <a:latin typeface="Bahnschrift SemiBold SemiConden" panose="020B0502040204020203" pitchFamily="34" charset="0"/>
              </a:rPr>
              <a:t>TOÁN TIN HỌC</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077798" y="663164"/>
            <a:ext cx="9844814" cy="4788401"/>
            <a:chOff x="1117200" y="3528268"/>
            <a:chExt cx="10337399" cy="655299"/>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655299"/>
              <a:chOff x="1493120" y="3891280"/>
              <a:chExt cx="10337399" cy="65529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551503"/>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1</a:t>
                </a:r>
                <a:endParaRPr kumimoji="0" lang="vi-VN"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2207104" y="3550560"/>
              <a:ext cx="7528413" cy="74929"/>
            </a:xfrm>
            <a:prstGeom prst="rect">
              <a:avLst/>
            </a:prstGeom>
          </p:spPr>
          <p:txBody>
            <a:bodyPr wrap="square">
              <a:spAutoFit/>
            </a:bodyPr>
            <a:lstStyle/>
            <a:p>
              <a:pPr lvl="0" algn="ctr" defTabSz="342900">
                <a:lnSpc>
                  <a:spcPct val="135000"/>
                </a:lnSpc>
                <a:defRPr/>
              </a:pPr>
              <a:r>
                <a:rPr lang="vi-VN" sz="2400" b="1" dirty="0">
                  <a:solidFill>
                    <a:srgbClr val="FF0000"/>
                  </a:solidFill>
                  <a:latin typeface="UTM Avo" panose="02040603050506020204" pitchFamily="18" charset="0"/>
                  <a:cs typeface="Times New Roman" panose="02020603050405020304" pitchFamily="18" charset="0"/>
                </a:rPr>
                <a:t>Nhiệm vụ của máy tính</a:t>
              </a:r>
              <a:endParaRPr kumimoji="0" lang="vi-VN"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1223450" y="1907829"/>
            <a:ext cx="5845940" cy="2482667"/>
          </a:xfrm>
          <a:prstGeom prst="rect">
            <a:avLst/>
          </a:prstGeom>
          <a:noFill/>
        </p:spPr>
        <p:txBody>
          <a:bodyPr wrap="square">
            <a:spAutoFit/>
          </a:bodyPr>
          <a:lstStyle/>
          <a:p>
            <a:pPr algn="ctr">
              <a:lnSpc>
                <a:spcPct val="150000"/>
              </a:lnSpc>
            </a:pPr>
            <a:r>
              <a:rPr lang="vi-VN" sz="3600" b="1" dirty="0" smtClean="0">
                <a:solidFill>
                  <a:schemeClr val="accent6">
                    <a:lumMod val="60000"/>
                    <a:lumOff val="40000"/>
                  </a:schemeClr>
                </a:solidFill>
                <a:effectLst/>
                <a:latin typeface="Arial" panose="020B0604020202020204" pitchFamily="34" charset="0"/>
              </a:rPr>
              <a:t>Theo </a:t>
            </a:r>
            <a:r>
              <a:rPr lang="vi-VN" sz="3600" b="1" dirty="0">
                <a:solidFill>
                  <a:schemeClr val="accent6">
                    <a:lumMod val="60000"/>
                    <a:lumOff val="40000"/>
                  </a:schemeClr>
                </a:solidFill>
                <a:effectLst/>
                <a:latin typeface="Arial" panose="020B0604020202020204" pitchFamily="34" charset="0"/>
              </a:rPr>
              <a:t>em, bước nào trong quy trình đó có thể giao cho máy tính thực hiện?</a:t>
            </a:r>
            <a:endParaRPr lang="en-US" sz="4000" b="1" dirty="0">
              <a:solidFill>
                <a:schemeClr val="accent6">
                  <a:lumMod val="60000"/>
                  <a:lumOff val="40000"/>
                </a:schemeClr>
              </a:solidFill>
            </a:endParaRPr>
          </a:p>
        </p:txBody>
      </p:sp>
      <p:pic>
        <p:nvPicPr>
          <p:cNvPr id="19" name="Picture 18">
            <a:extLst>
              <a:ext uri="{FF2B5EF4-FFF2-40B4-BE49-F238E27FC236}">
                <a16:creationId xmlns:a16="http://schemas.microsoft.com/office/drawing/2014/main" id="{A771EEDE-5EE2-4DBF-8A4B-4062298D20B1}"/>
              </a:ext>
            </a:extLst>
          </p:cNvPr>
          <p:cNvPicPr>
            <a:picLocks noChangeAspect="1"/>
          </p:cNvPicPr>
          <p:nvPr/>
        </p:nvPicPr>
        <p:blipFill rotWithShape="1">
          <a:blip r:embed="rId3"/>
          <a:srcRect r="1458"/>
          <a:stretch/>
        </p:blipFill>
        <p:spPr>
          <a:xfrm>
            <a:off x="7069389" y="1727217"/>
            <a:ext cx="4220651" cy="3853875"/>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3"/>
          <a:stretch>
            <a:fillRect/>
          </a:stretch>
        </p:blipFill>
        <p:spPr>
          <a:xfrm>
            <a:off x="865908" y="507807"/>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676995" y="246856"/>
            <a:ext cx="9641037" cy="1420325"/>
          </a:xfrm>
          <a:prstGeom prst="rect">
            <a:avLst/>
          </a:prstGeom>
          <a:noFill/>
          <a:ln>
            <a:solidFill>
              <a:srgbClr val="C00000"/>
            </a:solidFill>
          </a:ln>
        </p:spPr>
        <p:txBody>
          <a:bodyPr wrap="square">
            <a:spAutoFit/>
          </a:bodyPr>
          <a:lstStyle/>
          <a:p>
            <a:pPr algn="ctr">
              <a:lnSpc>
                <a:spcPct val="150000"/>
              </a:lnSpc>
            </a:pPr>
            <a:r>
              <a:rPr lang="vi-VN" sz="2000" b="1" dirty="0">
                <a:solidFill>
                  <a:schemeClr val="accent6">
                    <a:lumMod val="60000"/>
                    <a:lumOff val="40000"/>
                  </a:schemeClr>
                </a:solidFill>
              </a:rPr>
              <a:t>Mỗi quy trình thanh toán tiền lương là một giải pháp để một doanh nghiệp giải quyết vấn đề trả lương cho người lao động, đồng thời lưu trữ đủ dữ liệu để tính toán hiệu quả kinh doanh và đối chiếu dữ liệu khi cần thiết.</a:t>
            </a:r>
            <a:endParaRPr lang="en-US" sz="2000" b="1" dirty="0">
              <a:solidFill>
                <a:schemeClr val="accent6">
                  <a:lumMod val="60000"/>
                  <a:lumOff val="40000"/>
                </a:schemeClr>
              </a:solidFill>
            </a:endParaRPr>
          </a:p>
        </p:txBody>
      </p:sp>
      <p:pic>
        <p:nvPicPr>
          <p:cNvPr id="23" name="Picture 22">
            <a:extLst>
              <a:ext uri="{FF2B5EF4-FFF2-40B4-BE49-F238E27FC236}">
                <a16:creationId xmlns:a16="http://schemas.microsoft.com/office/drawing/2014/main" id="{90851009-8C0E-43BB-863B-14E142D0B785}"/>
              </a:ext>
            </a:extLst>
          </p:cNvPr>
          <p:cNvPicPr>
            <a:picLocks noChangeAspect="1"/>
          </p:cNvPicPr>
          <p:nvPr/>
        </p:nvPicPr>
        <p:blipFill>
          <a:blip r:embed="rId4"/>
          <a:stretch>
            <a:fillRect/>
          </a:stretch>
        </p:blipFill>
        <p:spPr>
          <a:xfrm>
            <a:off x="2519265" y="1667181"/>
            <a:ext cx="7240555" cy="5190819"/>
          </a:xfrm>
          <a:prstGeom prst="rect">
            <a:avLst/>
          </a:prstGeom>
          <a:ln>
            <a:solidFill>
              <a:schemeClr val="accent1"/>
            </a:solidFill>
          </a:ln>
        </p:spPr>
      </p:pic>
    </p:spTree>
    <p:extLst>
      <p:ext uri="{BB962C8B-B14F-4D97-AF65-F5344CB8AC3E}">
        <p14:creationId xmlns:p14="http://schemas.microsoft.com/office/powerpoint/2010/main" val="248425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947523" y="349656"/>
            <a:ext cx="9920774" cy="5763759"/>
            <a:chOff x="1117200" y="3528268"/>
            <a:chExt cx="10337399" cy="78877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88778"/>
              <a:chOff x="1493120" y="3891280"/>
              <a:chExt cx="10337399" cy="788778"/>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84982"/>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1806847" y="3544850"/>
              <a:ext cx="7528413" cy="74929"/>
            </a:xfrm>
            <a:prstGeom prst="rect">
              <a:avLst/>
            </a:prstGeom>
          </p:spPr>
          <p:txBody>
            <a:bodyPr wrap="square">
              <a:spAutoFit/>
            </a:bodyPr>
            <a:lstStyle/>
            <a:p>
              <a:pPr lvl="0" algn="ctr" defTabSz="342900">
                <a:lnSpc>
                  <a:spcPct val="135000"/>
                </a:lnSpc>
                <a:defRPr/>
              </a:pPr>
              <a:r>
                <a:rPr lang="vi-VN" sz="2400" b="1" dirty="0">
                  <a:solidFill>
                    <a:srgbClr val="FF0000"/>
                  </a:solidFill>
                  <a:latin typeface="UTM Avo" panose="02040603050506020204" pitchFamily="18" charset="0"/>
                  <a:cs typeface="Times New Roman" panose="02020603050405020304" pitchFamily="18" charset="0"/>
                </a:rPr>
                <a:t>Bài toán tính lương</a:t>
              </a:r>
              <a:endParaRPr kumimoji="0" lang="vi-VN"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1237231" y="1055461"/>
            <a:ext cx="7859925" cy="5078313"/>
          </a:xfrm>
          <a:prstGeom prst="rect">
            <a:avLst/>
          </a:prstGeom>
          <a:noFill/>
        </p:spPr>
        <p:txBody>
          <a:bodyPr wrap="square">
            <a:spAutoFit/>
          </a:bodyPr>
          <a:lstStyle/>
          <a:p>
            <a:pPr algn="just">
              <a:lnSpc>
                <a:spcPct val="150000"/>
              </a:lnSpc>
            </a:pPr>
            <a:r>
              <a:rPr lang="vi-VN" sz="2400" dirty="0">
                <a:solidFill>
                  <a:schemeClr val="accent6">
                    <a:lumMod val="50000"/>
                  </a:schemeClr>
                </a:solidFill>
                <a:effectLst/>
                <a:latin typeface="Arial" panose="020B0604020202020204" pitchFamily="34" charset="0"/>
              </a:rPr>
              <a:t>Hằng tuần, một công </a:t>
            </a:r>
            <a:r>
              <a:rPr lang="vi-VN" sz="2400" dirty="0" smtClean="0">
                <a:solidFill>
                  <a:schemeClr val="accent6">
                    <a:lumMod val="50000"/>
                  </a:schemeClr>
                </a:solidFill>
                <a:effectLst/>
                <a:latin typeface="Arial" panose="020B0604020202020204" pitchFamily="34" charset="0"/>
              </a:rPr>
              <a:t>t</a:t>
            </a:r>
            <a:r>
              <a:rPr lang="en-US" sz="2400" dirty="0" smtClean="0">
                <a:solidFill>
                  <a:schemeClr val="accent6">
                    <a:lumMod val="50000"/>
                  </a:schemeClr>
                </a:solidFill>
                <a:effectLst/>
                <a:latin typeface="Arial" panose="020B0604020202020204" pitchFamily="34" charset="0"/>
              </a:rPr>
              <a:t>y</a:t>
            </a:r>
            <a:r>
              <a:rPr lang="vi-VN" sz="2400" dirty="0" smtClean="0">
                <a:solidFill>
                  <a:schemeClr val="accent6">
                    <a:lumMod val="50000"/>
                  </a:schemeClr>
                </a:solidFill>
                <a:effectLst/>
                <a:latin typeface="Arial" panose="020B0604020202020204" pitchFamily="34" charset="0"/>
              </a:rPr>
              <a:t> </a:t>
            </a:r>
            <a:r>
              <a:rPr lang="vi-VN" sz="2400" dirty="0">
                <a:solidFill>
                  <a:schemeClr val="accent6">
                    <a:lumMod val="50000"/>
                  </a:schemeClr>
                </a:solidFill>
                <a:effectLst/>
                <a:latin typeface="Arial" panose="020B0604020202020204" pitchFamily="34" charset="0"/>
              </a:rPr>
              <a:t>phải tính lương cho các nhân viên của mình. Tiền lương của một nhân viên theo tuần phụ thuộc vào </a:t>
            </a:r>
            <a:r>
              <a:rPr lang="vi-VN" sz="2400" b="1" dirty="0">
                <a:solidFill>
                  <a:srgbClr val="FF00FF"/>
                </a:solidFill>
                <a:effectLst/>
                <a:latin typeface="Arial" panose="020B0604020202020204" pitchFamily="34" charset="0"/>
              </a:rPr>
              <a:t>mức lương theo giờ </a:t>
            </a:r>
            <a:r>
              <a:rPr lang="vi-VN" sz="2400" dirty="0">
                <a:solidFill>
                  <a:schemeClr val="accent6">
                    <a:lumMod val="50000"/>
                  </a:schemeClr>
                </a:solidFill>
                <a:effectLst/>
                <a:latin typeface="Arial" panose="020B0604020202020204" pitchFamily="34" charset="0"/>
              </a:rPr>
              <a:t>và </a:t>
            </a:r>
            <a:r>
              <a:rPr lang="vi-VN" sz="2400" b="1" dirty="0">
                <a:solidFill>
                  <a:srgbClr val="FF00FF"/>
                </a:solidFill>
                <a:effectLst/>
                <a:latin typeface="Arial" panose="020B0604020202020204" pitchFamily="34" charset="0"/>
              </a:rPr>
              <a:t>số giờ làm việc mỗi tuần</a:t>
            </a:r>
            <a:r>
              <a:rPr lang="vi-VN" sz="2400" dirty="0">
                <a:solidFill>
                  <a:schemeClr val="accent6">
                    <a:lumMod val="50000"/>
                  </a:schemeClr>
                </a:solidFill>
                <a:effectLst/>
                <a:latin typeface="Arial" panose="020B0604020202020204" pitchFamily="34" charset="0"/>
              </a:rPr>
              <a:t>. </a:t>
            </a:r>
            <a:r>
              <a:rPr lang="vi-VN" sz="2400" b="1" dirty="0">
                <a:solidFill>
                  <a:srgbClr val="FF00FF"/>
                </a:solidFill>
                <a:effectLst/>
                <a:latin typeface="Arial" panose="020B0604020202020204" pitchFamily="34" charset="0"/>
              </a:rPr>
              <a:t>Số giờ lao động </a:t>
            </a:r>
            <a:r>
              <a:rPr lang="vi-VN" sz="2400" dirty="0">
                <a:solidFill>
                  <a:schemeClr val="accent6">
                    <a:lumMod val="50000"/>
                  </a:schemeClr>
                </a:solidFill>
                <a:effectLst/>
                <a:latin typeface="Arial" panose="020B0604020202020204" pitchFamily="34" charset="0"/>
              </a:rPr>
              <a:t>của một nhân viên </a:t>
            </a:r>
            <a:r>
              <a:rPr lang="vi-VN" sz="2400" b="1" dirty="0">
                <a:solidFill>
                  <a:srgbClr val="FF00FF"/>
                </a:solidFill>
                <a:effectLst/>
                <a:latin typeface="Arial" panose="020B0604020202020204" pitchFamily="34" charset="0"/>
              </a:rPr>
              <a:t>tối thiểu </a:t>
            </a:r>
            <a:r>
              <a:rPr lang="vi-VN" sz="2400" dirty="0">
                <a:solidFill>
                  <a:schemeClr val="accent6">
                    <a:lumMod val="50000"/>
                  </a:schemeClr>
                </a:solidFill>
                <a:effectLst/>
                <a:latin typeface="Arial" panose="020B0604020202020204" pitchFamily="34" charset="0"/>
              </a:rPr>
              <a:t>là </a:t>
            </a:r>
            <a:r>
              <a:rPr lang="vi-VN" sz="2400" b="1" dirty="0">
                <a:solidFill>
                  <a:srgbClr val="FF00FF"/>
                </a:solidFill>
                <a:effectLst/>
                <a:latin typeface="Arial" panose="020B0604020202020204" pitchFamily="34" charset="0"/>
              </a:rPr>
              <a:t>một giờ và tối đa là 60 giờ mỗi tuần</a:t>
            </a:r>
            <a:r>
              <a:rPr lang="vi-VN" sz="2400" dirty="0">
                <a:solidFill>
                  <a:schemeClr val="accent6">
                    <a:lumMod val="50000"/>
                  </a:schemeClr>
                </a:solidFill>
                <a:effectLst/>
                <a:latin typeface="Arial" panose="020B0604020202020204" pitchFamily="34" charset="0"/>
              </a:rPr>
              <a:t>. Định mức làm việc của nhân viên là </a:t>
            </a:r>
            <a:r>
              <a:rPr lang="vi-VN" sz="2400" b="1" dirty="0">
                <a:solidFill>
                  <a:srgbClr val="FF00FF"/>
                </a:solidFill>
                <a:effectLst/>
                <a:latin typeface="Arial" panose="020B0604020202020204" pitchFamily="34" charset="0"/>
              </a:rPr>
              <a:t>40 giờ/tuần</a:t>
            </a:r>
            <a:r>
              <a:rPr lang="vi-VN" sz="2400" dirty="0">
                <a:solidFill>
                  <a:schemeClr val="accent6">
                    <a:lumMod val="50000"/>
                  </a:schemeClr>
                </a:solidFill>
                <a:effectLst/>
                <a:latin typeface="Arial" panose="020B0604020202020204" pitchFamily="34" charset="0"/>
              </a:rPr>
              <a:t>. </a:t>
            </a:r>
            <a:r>
              <a:rPr lang="vi-VN" sz="2400" b="1" dirty="0">
                <a:solidFill>
                  <a:srgbClr val="FF00FF"/>
                </a:solidFill>
                <a:effectLst/>
                <a:latin typeface="Arial" panose="020B0604020202020204" pitchFamily="34" charset="0"/>
              </a:rPr>
              <a:t>Mỗi giờ vượt định mức </a:t>
            </a:r>
            <a:r>
              <a:rPr lang="vi-VN" sz="2400" dirty="0">
                <a:solidFill>
                  <a:schemeClr val="accent6">
                    <a:lumMod val="50000"/>
                  </a:schemeClr>
                </a:solidFill>
                <a:effectLst/>
                <a:latin typeface="Arial" panose="020B0604020202020204" pitchFamily="34" charset="0"/>
              </a:rPr>
              <a:t>nhân viên được trả </a:t>
            </a:r>
            <a:r>
              <a:rPr lang="vi-VN" sz="2400" b="1" dirty="0">
                <a:solidFill>
                  <a:srgbClr val="FF00FF"/>
                </a:solidFill>
                <a:effectLst/>
                <a:latin typeface="Arial" panose="020B0604020202020204" pitchFamily="34" charset="0"/>
              </a:rPr>
              <a:t>gấp 1,5 lần</a:t>
            </a:r>
            <a:r>
              <a:rPr lang="vi-VN" sz="2400" dirty="0">
                <a:solidFill>
                  <a:schemeClr val="accent6">
                    <a:lumMod val="50000"/>
                  </a:schemeClr>
                </a:solidFill>
                <a:effectLst/>
                <a:latin typeface="Arial" panose="020B0604020202020204" pitchFamily="34" charset="0"/>
              </a:rPr>
              <a:t> mức lương của họ. </a:t>
            </a:r>
            <a:r>
              <a:rPr lang="vi-VN" sz="2400" b="1" dirty="0">
                <a:solidFill>
                  <a:schemeClr val="accent6">
                    <a:lumMod val="50000"/>
                  </a:schemeClr>
                </a:solidFill>
                <a:effectLst/>
                <a:latin typeface="Arial" panose="020B0604020202020204" pitchFamily="34" charset="0"/>
              </a:rPr>
              <a:t>Hãy trình bày các bước giải quyết vấn đề tính lương của công </a:t>
            </a:r>
            <a:r>
              <a:rPr lang="vi-VN" sz="2400" b="1" dirty="0" smtClean="0">
                <a:solidFill>
                  <a:schemeClr val="accent6">
                    <a:lumMod val="50000"/>
                  </a:schemeClr>
                </a:solidFill>
                <a:effectLst/>
                <a:latin typeface="Arial" panose="020B0604020202020204" pitchFamily="34" charset="0"/>
              </a:rPr>
              <a:t>t</a:t>
            </a:r>
            <a:r>
              <a:rPr lang="en-US" sz="2400" b="1" dirty="0" smtClean="0">
                <a:solidFill>
                  <a:schemeClr val="accent6">
                    <a:lumMod val="50000"/>
                  </a:schemeClr>
                </a:solidFill>
                <a:effectLst/>
                <a:latin typeface="Arial" panose="020B0604020202020204" pitchFamily="34" charset="0"/>
              </a:rPr>
              <a:t>y</a:t>
            </a:r>
            <a:r>
              <a:rPr lang="vi-VN" sz="2400" b="1" dirty="0" smtClean="0">
                <a:solidFill>
                  <a:schemeClr val="accent6">
                    <a:lumMod val="50000"/>
                  </a:schemeClr>
                </a:solidFill>
                <a:effectLst/>
                <a:latin typeface="Arial" panose="020B0604020202020204" pitchFamily="34" charset="0"/>
              </a:rPr>
              <a:t>.</a:t>
            </a:r>
            <a:endParaRPr lang="en-US" sz="2800" b="1" dirty="0">
              <a:solidFill>
                <a:schemeClr val="accent6">
                  <a:lumMod val="50000"/>
                </a:schemeClr>
              </a:solidFill>
            </a:endParaRPr>
          </a:p>
        </p:txBody>
      </p:sp>
      <p:pic>
        <p:nvPicPr>
          <p:cNvPr id="10" name="Picture 9">
            <a:extLst>
              <a:ext uri="{FF2B5EF4-FFF2-40B4-BE49-F238E27FC236}">
                <a16:creationId xmlns:a16="http://schemas.microsoft.com/office/drawing/2014/main" id="{4007E440-FEE2-4DD3-A607-2ADE5603C306}"/>
              </a:ext>
            </a:extLst>
          </p:cNvPr>
          <p:cNvPicPr>
            <a:picLocks noChangeAspect="1"/>
          </p:cNvPicPr>
          <p:nvPr/>
        </p:nvPicPr>
        <p:blipFill>
          <a:blip r:embed="rId3"/>
          <a:stretch>
            <a:fillRect/>
          </a:stretch>
        </p:blipFill>
        <p:spPr>
          <a:xfrm>
            <a:off x="9097348" y="1184988"/>
            <a:ext cx="3112702" cy="5271796"/>
          </a:xfrm>
          <a:prstGeom prst="rect">
            <a:avLst/>
          </a:prstGeom>
        </p:spPr>
      </p:pic>
    </p:spTree>
    <p:extLst>
      <p:ext uri="{BB962C8B-B14F-4D97-AF65-F5344CB8AC3E}">
        <p14:creationId xmlns:p14="http://schemas.microsoft.com/office/powerpoint/2010/main" val="127694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5D89D5-CCFB-41CC-8558-3A4C234C874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74108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3"/>
          <a:srcRect l="13958"/>
          <a:stretch/>
        </p:blipFill>
        <p:spPr>
          <a:xfrm>
            <a:off x="607104" y="395220"/>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452197" y="243219"/>
            <a:ext cx="9845583" cy="2258008"/>
            <a:chOff x="1379367" y="144126"/>
            <a:chExt cx="9299048" cy="2967287"/>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144126"/>
              <a:ext cx="9299048" cy="2967287"/>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endParaRPr>
            </a:p>
          </p:txBody>
        </p:sp>
        <p:sp>
          <p:nvSpPr>
            <p:cNvPr id="4" name="TextBox 3">
              <a:extLst>
                <a:ext uri="{FF2B5EF4-FFF2-40B4-BE49-F238E27FC236}">
                  <a16:creationId xmlns:a16="http://schemas.microsoft.com/office/drawing/2014/main" id="{56E52A3C-272F-492D-BDB8-24C8B0A180D7}"/>
                </a:ext>
              </a:extLst>
            </p:cNvPr>
            <p:cNvSpPr txBox="1"/>
            <p:nvPr/>
          </p:nvSpPr>
          <p:spPr>
            <a:xfrm>
              <a:off x="1557459" y="240603"/>
              <a:ext cx="8921932" cy="259705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800" b="1" dirty="0">
                  <a:solidFill>
                    <a:srgbClr val="FF0000"/>
                  </a:solidFill>
                </a:rPr>
                <a:t>Bài toán trong tin học là một nhiệm vụ có thể giao cho máy tính thực hiện. Bài toán đó được xác định bởi dữ liệu đã biết (đầu vào), dữ liệu cần tìm (đầu ra).</a:t>
              </a:r>
              <a:endParaRPr lang="vi-VN" sz="4400" b="1" dirty="0">
                <a:solidFill>
                  <a:srgbClr val="FF0000"/>
                </a:solidFill>
                <a:latin typeface="UTM Avo" panose="02040603050506020204" pitchFamily="18" charset="0"/>
                <a:cs typeface="Times New Roman" panose="02020603050405020304" pitchFamily="18" charset="0"/>
              </a:endParaRPr>
            </a:p>
          </p:txBody>
        </p:sp>
      </p:grpSp>
      <p:sp>
        <p:nvSpPr>
          <p:cNvPr id="5" name="Cloud Callout 4"/>
          <p:cNvSpPr/>
          <p:nvPr/>
        </p:nvSpPr>
        <p:spPr>
          <a:xfrm>
            <a:off x="1109453" y="2501227"/>
            <a:ext cx="10425322" cy="3983880"/>
          </a:xfrm>
          <a:prstGeom prst="cloudCallout">
            <a:avLst>
              <a:gd name="adj1" fmla="val 113294"/>
              <a:gd name="adj2" fmla="val -480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FF00"/>
                </a:solidFill>
              </a:rPr>
              <a:t>Hãy mô tả đầu vào và đầu ra của bài toán xác định một số nguyên dương có phải số nguyên tố hay </a:t>
            </a:r>
            <a:r>
              <a:rPr lang="vi-VN" sz="3600" b="1" dirty="0" smtClean="0">
                <a:solidFill>
                  <a:srgbClr val="FFFF00"/>
                </a:solidFill>
              </a:rPr>
              <a:t>không</a:t>
            </a:r>
            <a:r>
              <a:rPr lang="en-US" sz="3600" b="1" dirty="0" smtClean="0">
                <a:solidFill>
                  <a:srgbClr val="FFFF00"/>
                </a:solidFill>
              </a:rPr>
              <a:t>?</a:t>
            </a:r>
            <a:endParaRPr lang="vi-VN" sz="5400" b="1" dirty="0">
              <a:solidFill>
                <a:srgbClr val="FFFF00"/>
              </a:solidFill>
              <a:latin typeface="UTM Avo" panose="02040603050506020204" pitchFamily="18" charset="0"/>
              <a:cs typeface="Times New Roman" panose="02020603050405020304" pitchFamily="18" charset="0"/>
            </a:endParaRPr>
          </a:p>
          <a:p>
            <a:pPr algn="ctr"/>
            <a:endParaRPr lang="en-US" sz="2000" dirty="0">
              <a:solidFill>
                <a:srgbClr val="FFFF00"/>
              </a:solidFill>
            </a:endParaRPr>
          </a:p>
        </p:txBody>
      </p:sp>
    </p:spTree>
    <p:extLst>
      <p:ext uri="{BB962C8B-B14F-4D97-AF65-F5344CB8AC3E}">
        <p14:creationId xmlns:p14="http://schemas.microsoft.com/office/powerpoint/2010/main" val="1780747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8408" y="1101252"/>
            <a:ext cx="8856910" cy="3473495"/>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037408" y="1162381"/>
            <a:ext cx="7633589" cy="2895729"/>
          </a:xfrm>
          <a:prstGeom prst="rect">
            <a:avLst/>
          </a:prstGeom>
          <a:noFill/>
        </p:spPr>
        <p:txBody>
          <a:bodyPr wrap="square" rtlCol="0">
            <a:spAutoFit/>
          </a:bodyPr>
          <a:lstStyle/>
          <a:p>
            <a:pPr algn="ctr">
              <a:lnSpc>
                <a:spcPct val="150000"/>
              </a:lnSpc>
            </a:pPr>
            <a:r>
              <a:rPr lang="en-US" sz="6600" dirty="0">
                <a:solidFill>
                  <a:srgbClr val="002060"/>
                </a:solidFill>
                <a:latin typeface="+mj-lt"/>
              </a:rPr>
              <a:t>2. </a:t>
            </a:r>
            <a:r>
              <a:rPr lang="vi-VN" sz="6600" dirty="0">
                <a:solidFill>
                  <a:srgbClr val="002060"/>
                </a:solidFill>
                <a:latin typeface="+mj-lt"/>
              </a:rPr>
              <a:t>GIẢI BÀI TOÁN TIN HỌC</a:t>
            </a:r>
            <a:endParaRPr lang="en-US" sz="6600" dirty="0">
              <a:solidFill>
                <a:srgbClr val="002060"/>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4042</TotalTime>
  <Words>1272</Words>
  <Application>Microsoft Office PowerPoint</Application>
  <PresentationFormat>Widescreen</PresentationFormat>
  <Paragraphs>75</Paragraphs>
  <Slides>18</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Times New Roman</vt:lpstr>
      <vt:lpstr>UTM Cookies</vt:lpstr>
      <vt:lpstr>Bahnschrift SemiBold SemiConden</vt:lpstr>
      <vt:lpstr>Bahnschrift Condensed</vt:lpstr>
      <vt:lpstr>UTM Avo</vt:lpstr>
      <vt:lpstr>Calibri</vt:lpstr>
      <vt:lpstr>Segoe Print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Vo Thi Suong</cp:lastModifiedBy>
  <cp:revision>388</cp:revision>
  <dcterms:created xsi:type="dcterms:W3CDTF">2021-06-02T01:34:28Z</dcterms:created>
  <dcterms:modified xsi:type="dcterms:W3CDTF">2024-08-10T02:45:24Z</dcterms:modified>
</cp:coreProperties>
</file>