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7"/>
  </p:notesMasterIdLst>
  <p:handoutMasterIdLst>
    <p:handoutMasterId r:id="rId18"/>
  </p:handoutMasterIdLst>
  <p:sldIdLst>
    <p:sldId id="256" r:id="rId3"/>
    <p:sldId id="3357" r:id="rId4"/>
    <p:sldId id="295" r:id="rId5"/>
    <p:sldId id="3081" r:id="rId6"/>
    <p:sldId id="3392" r:id="rId7"/>
    <p:sldId id="3354" r:id="rId8"/>
    <p:sldId id="3361" r:id="rId9"/>
    <p:sldId id="3328" r:id="rId10"/>
    <p:sldId id="3406" r:id="rId11"/>
    <p:sldId id="3407" r:id="rId12"/>
    <p:sldId id="3408" r:id="rId13"/>
    <p:sldId id="3409" r:id="rId14"/>
    <p:sldId id="3083" r:id="rId15"/>
    <p:sldId id="3351" r:id="rId16"/>
  </p:sldIdLst>
  <p:sldSz cx="12192000" cy="6858000"/>
  <p:notesSz cx="6858000" cy="9144000"/>
  <p:embeddedFontLst>
    <p:embeddedFont>
      <p:font typeface="Cambria Math" panose="02040503050406030204" pitchFamily="18" charset="0"/>
      <p:regular r:id="rId19"/>
    </p:embeddedFont>
    <p:embeddedFont>
      <p:font typeface="Bahnschrift SemiBold SemiConden" panose="020B0502040204020203" pitchFamily="34" charset="0"/>
      <p:bold r:id="rId20"/>
    </p:embeddedFont>
    <p:embeddedFont>
      <p:font typeface="UTM Cookies" panose="02040603050506020204" pitchFamily="18" charset="0"/>
      <p:regular r:id="rId21"/>
    </p:embeddedFont>
    <p:embeddedFont>
      <p:font typeface="Arial-BoldMT" pitchFamily="50" charset="0"/>
      <p:bold r:id="rId22"/>
    </p:embeddedFont>
    <p:embeddedFont>
      <p:font typeface="Calibri" panose="020F0502020204030204" pitchFamily="34" charset="0"/>
      <p:regular r:id="rId23"/>
      <p:bold r:id="rId24"/>
      <p:italic r:id="rId25"/>
      <p:boldItalic r:id="rId26"/>
    </p:embeddedFont>
    <p:embeddedFont>
      <p:font typeface="Bahnschrift Condensed" panose="020B0502040204020203" pitchFamily="34" charset="0"/>
      <p:regular r:id="rId27"/>
      <p:bold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D4E2"/>
    <a:srgbClr val="9AD5E3"/>
    <a:srgbClr val="FDDEEB"/>
    <a:srgbClr val="6A637B"/>
    <a:srgbClr val="BD64A8"/>
    <a:srgbClr val="7D6BB9"/>
    <a:srgbClr val="3C7CB5"/>
    <a:srgbClr val="50A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562"/>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8/10/2024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Bạn có biết cách tìm đường thoát khỏi mê cung không?</a:t>
            </a:r>
            <a:endParaRPr lang="en-US" sz="1400" dirty="0" smtClean="0">
              <a:effectLst/>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2</a:t>
            </a:fld>
            <a:endParaRPr lang="en-US"/>
          </a:p>
        </p:txBody>
      </p:sp>
    </p:spTree>
    <p:extLst>
      <p:ext uri="{BB962C8B-B14F-4D97-AF65-F5344CB8AC3E}">
        <p14:creationId xmlns:p14="http://schemas.microsoft.com/office/powerpoint/2010/main" val="96516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Mê cung được dùng để chỉ những công trình gồm nhiều hành lang, lối đi, được tạo thành từ những bức tường. Một robot xuất phát từ </a:t>
            </a:r>
            <a:r>
              <a:rPr lang="vi-VN" sz="1200" dirty="0" smtClean="0">
                <a:solidFill>
                  <a:srgbClr val="ED028C"/>
                </a:solidFill>
                <a:effectLst/>
                <a:latin typeface="+mn-lt"/>
              </a:rPr>
              <a:t>Lối vào</a:t>
            </a:r>
            <a:r>
              <a:rPr lang="vi-VN" sz="1200" dirty="0" smtClean="0">
                <a:solidFill>
                  <a:srgbClr val="231F20"/>
                </a:solidFill>
                <a:effectLst/>
                <a:latin typeface="+mn-lt"/>
              </a:rPr>
              <a:t>, tìm đường tới </a:t>
            </a:r>
            <a:r>
              <a:rPr lang="vi-VN" sz="1200" dirty="0" smtClean="0">
                <a:solidFill>
                  <a:srgbClr val="ED028C"/>
                </a:solidFill>
                <a:effectLst/>
                <a:latin typeface="+mn-lt"/>
              </a:rPr>
              <a:t>Lối ra</a:t>
            </a:r>
            <a:r>
              <a:rPr lang="vi-VN" sz="1200" dirty="0" smtClean="0">
                <a:solidFill>
                  <a:srgbClr val="231F20"/>
                </a:solidFill>
                <a:effectLst/>
                <a:latin typeface="+mn-lt"/>
              </a:rPr>
              <a:t> như Hình 14.1. Em hãy quan sát cách di chuyển của robot và trả lời các câu hỏi sau: </a:t>
            </a:r>
            <a:endParaRPr lang="en-US" sz="1200" dirty="0" smtClean="0">
              <a:solidFill>
                <a:srgbClr val="231F20"/>
              </a:solidFill>
              <a:effectLst/>
              <a:latin typeface="+mn-lt"/>
            </a:endParaRPr>
          </a:p>
          <a:p>
            <a:r>
              <a:rPr lang="vi-VN" sz="1200" b="0" i="0" kern="1200" dirty="0" smtClean="0">
                <a:solidFill>
                  <a:schemeClr val="tx1"/>
                </a:solidFill>
                <a:effectLst/>
                <a:latin typeface="+mn-lt"/>
                <a:ea typeface="+mn-ea"/>
                <a:cs typeface="+mn-cs"/>
              </a:rPr>
              <a:t>1. Robot di chuyển trong mê cung sao cho bức tường luôn ở bên phải nó.</a:t>
            </a:r>
          </a:p>
          <a:p>
            <a:r>
              <a:rPr lang="vi-VN" sz="1200" b="0" i="0" kern="1200" dirty="0" smtClean="0">
                <a:solidFill>
                  <a:schemeClr val="tx1"/>
                </a:solidFill>
                <a:effectLst/>
                <a:latin typeface="+mn-lt"/>
                <a:ea typeface="+mn-ea"/>
                <a:cs typeface="+mn-cs"/>
              </a:rPr>
              <a:t>2. Bằng cách di chuyển như vậy, robot sẽ được bức tường dẫn qua mọi vị trí mê cung cho đến khi tìm thấy Lối ra.</a:t>
            </a:r>
          </a:p>
          <a:p>
            <a:pPr marL="0" marR="0" indent="0" algn="l" defTabSz="914400" rtl="0" eaLnBrk="1" fontAlgn="auto" latinLnBrk="0" hangingPunct="1">
              <a:lnSpc>
                <a:spcPct val="100000"/>
              </a:lnSpc>
              <a:spcBef>
                <a:spcPts val="0"/>
              </a:spcBef>
              <a:spcAft>
                <a:spcPts val="0"/>
              </a:spcAft>
              <a:buClrTx/>
              <a:buSzTx/>
              <a:buFontTx/>
              <a:buNone/>
              <a:tabLst/>
              <a:defRPr/>
            </a:pPr>
            <a:endParaRPr lang="vi-VN" sz="1400"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126833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solidFill>
                  <a:schemeClr val="accent6">
                    <a:lumMod val="50000"/>
                  </a:schemeClr>
                </a:solidFill>
              </a:rPr>
              <a:t>Trong Hoạt động 1, robot đã di chuyển sao cho bức tường luôn ở bên phải nó. Bằng cách di chuyển như vậy, robot sẽ được bức tường dẫn qua mọi vị trí của mê cung cho đến khi tìm thấy </a:t>
            </a:r>
            <a:r>
              <a:rPr lang="vi-VN" sz="1200" dirty="0" smtClean="0">
                <a:solidFill>
                  <a:srgbClr val="C00000"/>
                </a:solidFill>
              </a:rPr>
              <a:t>Lối ra</a:t>
            </a:r>
            <a:r>
              <a:rPr lang="vi-VN" sz="1200" dirty="0" smtClean="0">
                <a:solidFill>
                  <a:schemeClr val="accent6">
                    <a:lumMod val="50000"/>
                  </a:schemeClr>
                </a:solidFill>
              </a:rPr>
              <a:t>. Tìm </a:t>
            </a:r>
            <a:r>
              <a:rPr lang="vi-VN" sz="1200" dirty="0" smtClean="0">
                <a:solidFill>
                  <a:srgbClr val="C00000"/>
                </a:solidFill>
              </a:rPr>
              <a:t>Lối ra </a:t>
            </a:r>
            <a:r>
              <a:rPr lang="vi-VN" sz="1200" dirty="0" smtClean="0">
                <a:solidFill>
                  <a:schemeClr val="accent6">
                    <a:lumMod val="50000"/>
                  </a:schemeClr>
                </a:solidFill>
              </a:rPr>
              <a:t>trong mê cung là một vấn đề. </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163164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7030A0"/>
                </a:solidFill>
                <a:effectLst/>
                <a:latin typeface="+mn-lt"/>
              </a:rPr>
              <a:t>Em hãy mô tả các bước giải quyết vấn đề chọn trường để tiếp tục học tập sau khi tốt nghiệp THCS.</a:t>
            </a:r>
            <a:endParaRPr lang="en-US" sz="1400" dirty="0" smtClean="0">
              <a:solidFill>
                <a:srgbClr val="7030A0"/>
              </a:solidFill>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7</a:t>
            </a:fld>
            <a:endParaRPr lang="en-US"/>
          </a:p>
        </p:txBody>
      </p:sp>
    </p:spTree>
    <p:extLst>
      <p:ext uri="{BB962C8B-B14F-4D97-AF65-F5344CB8AC3E}">
        <p14:creationId xmlns:p14="http://schemas.microsoft.com/office/powerpoint/2010/main" val="393909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solidFill>
                  <a:schemeClr val="accent6">
                    <a:lumMod val="50000"/>
                  </a:schemeClr>
                </a:solidFill>
                <a:effectLst/>
                <a:latin typeface="+mn-lt"/>
              </a:rPr>
              <a:t>Thuật toán bám tường là một trong những giải pháp thoát khỏi mê cung. Trong thuật toán, robot di chuyển sao cho bức tường luôn ở một phía của nó (chẳng hạn phía bên phải). </a:t>
            </a:r>
            <a:endParaRPr lang="en-US" sz="1200" dirty="0" smtClean="0">
              <a:solidFill>
                <a:schemeClr val="accent6">
                  <a:lumMod val="50000"/>
                </a:schemeClr>
              </a:solidFill>
              <a:effectLst/>
              <a:latin typeface="+mn-lt"/>
            </a:endParaRPr>
          </a:p>
        </p:txBody>
      </p:sp>
      <p:sp>
        <p:nvSpPr>
          <p:cNvPr id="4" name="Slide Number Placeholder 3"/>
          <p:cNvSpPr>
            <a:spLocks noGrp="1"/>
          </p:cNvSpPr>
          <p:nvPr>
            <p:ph type="sldNum" sz="quarter" idx="10"/>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128210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solidFill>
                  <a:schemeClr val="accent6">
                    <a:lumMod val="50000"/>
                  </a:schemeClr>
                </a:solidFill>
              </a:rPr>
              <a:t>Robot là một máy tính. Giải pháp thoát khỏi mê cung cần phải được mô tả một cách rõ ràng sao cho tại mỗi bước đi của nó, robot biết được phải đi theo hướng nào mà không bị nhầm lẫn. Trong thuật toán bám tường (bên phải), robot sẽ ưu tiên đi con đường phía tay phải, nếu không có đường nó mới lần lượt chọn lối đi thẳng hoặc quay sang trái như được mô tả trong Hình 14.2. </a:t>
            </a:r>
            <a:r>
              <a:rPr lang="vi-VN" sz="1200" b="1" dirty="0" smtClean="0">
                <a:solidFill>
                  <a:srgbClr val="7030A0"/>
                </a:solidFill>
              </a:rPr>
              <a:t>Thuật toán bám tường có thể được mô tả theo cách liệt kê các bước (Hình 14.3a) hoặc bằng sơ đồ khối (Hình 14.3b).</a:t>
            </a:r>
            <a:endParaRPr lang="en-US" sz="1200" b="1" dirty="0" smtClean="0">
              <a:solidFill>
                <a:srgbClr val="7030A0"/>
              </a:solidFill>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333010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Thuật toán xác định hướng di chuyển của Robot:</a:t>
            </a:r>
          </a:p>
          <a:p>
            <a:r>
              <a:rPr lang="vi-VN" sz="1200" b="1" i="0" kern="1200" dirty="0" smtClean="0">
                <a:solidFill>
                  <a:schemeClr val="tx1"/>
                </a:solidFill>
                <a:effectLst/>
                <a:latin typeface="+mn-lt"/>
                <a:ea typeface="+mn-ea"/>
                <a:cs typeface="+mn-cs"/>
              </a:rPr>
              <a:t>Lặp lại</a:t>
            </a:r>
            <a:r>
              <a:rPr lang="vi-VN" sz="1200" b="0" i="0" kern="1200" dirty="0" smtClean="0">
                <a:solidFill>
                  <a:schemeClr val="tx1"/>
                </a:solidFill>
                <a:effectLst/>
                <a:latin typeface="+mn-lt"/>
                <a:ea typeface="+mn-ea"/>
                <a:cs typeface="+mn-cs"/>
              </a:rPr>
              <a:t> động tác sau </a:t>
            </a:r>
            <a:r>
              <a:rPr lang="vi-VN" sz="1200" b="1" i="0" kern="1200" dirty="0" smtClean="0">
                <a:solidFill>
                  <a:schemeClr val="tx1"/>
                </a:solidFill>
                <a:effectLst/>
                <a:latin typeface="+mn-lt"/>
                <a:ea typeface="+mn-ea"/>
                <a:cs typeface="+mn-cs"/>
              </a:rPr>
              <a:t>cho đến khi</a:t>
            </a:r>
            <a:r>
              <a:rPr lang="vi-VN" sz="1200" b="0" i="0" kern="1200" dirty="0" smtClean="0">
                <a:solidFill>
                  <a:schemeClr val="tx1"/>
                </a:solidFill>
                <a:effectLst/>
                <a:latin typeface="+mn-lt"/>
                <a:ea typeface="+mn-ea"/>
                <a:cs typeface="+mn-cs"/>
              </a:rPr>
              <a:t> tìm thấy lối ra:</a:t>
            </a:r>
          </a:p>
          <a:p>
            <a:r>
              <a:rPr lang="vi-VN" sz="1200" b="1" i="0" kern="1200" dirty="0" smtClean="0">
                <a:solidFill>
                  <a:schemeClr val="tx1"/>
                </a:solidFill>
                <a:effectLst/>
                <a:latin typeface="+mn-lt"/>
                <a:ea typeface="+mn-ea"/>
                <a:cs typeface="+mn-cs"/>
              </a:rPr>
              <a:t>   nếu</a:t>
            </a:r>
            <a:r>
              <a:rPr lang="vi-VN" sz="1200" b="0" i="0" kern="1200" dirty="0" smtClean="0">
                <a:solidFill>
                  <a:schemeClr val="tx1"/>
                </a:solidFill>
                <a:effectLst/>
                <a:latin typeface="+mn-lt"/>
                <a:ea typeface="+mn-ea"/>
                <a:cs typeface="+mn-cs"/>
              </a:rPr>
              <a:t> bên trái không có tường </a:t>
            </a:r>
            <a:r>
              <a:rPr lang="vi-VN" sz="1200" b="1" i="0" kern="1200" dirty="0" smtClean="0">
                <a:solidFill>
                  <a:schemeClr val="tx1"/>
                </a:solidFill>
                <a:effectLst/>
                <a:latin typeface="+mn-lt"/>
                <a:ea typeface="+mn-ea"/>
                <a:cs typeface="+mn-cs"/>
              </a:rPr>
              <a:t>thì</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    quay trái 90 độ</a:t>
            </a:r>
          </a:p>
          <a:p>
            <a:r>
              <a:rPr lang="vi-VN" sz="1200" b="0" i="0" kern="1200" dirty="0" smtClean="0">
                <a:solidFill>
                  <a:schemeClr val="tx1"/>
                </a:solidFill>
                <a:effectLst/>
                <a:latin typeface="+mn-lt"/>
                <a:ea typeface="+mn-ea"/>
                <a:cs typeface="+mn-cs"/>
              </a:rPr>
              <a:t>    tiến một bước</a:t>
            </a:r>
          </a:p>
          <a:p>
            <a:r>
              <a:rPr lang="vi-VN" sz="1200" b="1" i="0" kern="1200" dirty="0" smtClean="0">
                <a:solidFill>
                  <a:schemeClr val="tx1"/>
                </a:solidFill>
                <a:effectLst/>
                <a:latin typeface="+mn-lt"/>
                <a:ea typeface="+mn-ea"/>
                <a:cs typeface="+mn-cs"/>
              </a:rPr>
              <a:t>   nếu không thì</a:t>
            </a:r>
            <a:endParaRPr lang="vi-VN" sz="1200" b="0" i="0" kern="1200" dirty="0" smtClean="0">
              <a:solidFill>
                <a:schemeClr val="tx1"/>
              </a:solidFill>
              <a:effectLst/>
              <a:latin typeface="+mn-lt"/>
              <a:ea typeface="+mn-ea"/>
              <a:cs typeface="+mn-cs"/>
            </a:endParaRPr>
          </a:p>
          <a:p>
            <a:r>
              <a:rPr lang="vi-VN" sz="1200" b="1" i="0" kern="1200" dirty="0" smtClean="0">
                <a:solidFill>
                  <a:schemeClr val="tx1"/>
                </a:solidFill>
                <a:effectLst/>
                <a:latin typeface="+mn-lt"/>
                <a:ea typeface="+mn-ea"/>
                <a:cs typeface="+mn-cs"/>
              </a:rPr>
              <a:t>    nếu</a:t>
            </a:r>
            <a:r>
              <a:rPr lang="vi-VN" sz="1200" b="0" i="0" kern="1200" dirty="0" smtClean="0">
                <a:solidFill>
                  <a:schemeClr val="tx1"/>
                </a:solidFill>
                <a:effectLst/>
                <a:latin typeface="+mn-lt"/>
                <a:ea typeface="+mn-ea"/>
                <a:cs typeface="+mn-cs"/>
              </a:rPr>
              <a:t> phía trước không có tường </a:t>
            </a:r>
            <a:r>
              <a:rPr lang="vi-VN" sz="1200" b="1" i="0" kern="1200" dirty="0" smtClean="0">
                <a:solidFill>
                  <a:schemeClr val="tx1"/>
                </a:solidFill>
                <a:effectLst/>
                <a:latin typeface="+mn-lt"/>
                <a:ea typeface="+mn-ea"/>
                <a:cs typeface="+mn-cs"/>
              </a:rPr>
              <a:t>thì</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    tiến một bước</a:t>
            </a:r>
          </a:p>
          <a:p>
            <a:r>
              <a:rPr lang="vi-VN" sz="1200" b="1" i="0" kern="1200" dirty="0" smtClean="0">
                <a:solidFill>
                  <a:schemeClr val="tx1"/>
                </a:solidFill>
                <a:effectLst/>
                <a:latin typeface="+mn-lt"/>
                <a:ea typeface="+mn-ea"/>
                <a:cs typeface="+mn-cs"/>
              </a:rPr>
              <a:t>   nếu không thì</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    quay phải 90 độ.</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13</a:t>
            </a:fld>
            <a:endParaRPr lang="en-US"/>
          </a:p>
        </p:txBody>
      </p:sp>
    </p:spTree>
    <p:extLst>
      <p:ext uri="{BB962C8B-B14F-4D97-AF65-F5344CB8AC3E}">
        <p14:creationId xmlns:p14="http://schemas.microsoft.com/office/powerpoint/2010/main" val="320760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Hướng dẫn:</a:t>
            </a:r>
          </a:p>
          <a:p>
            <a:r>
              <a:rPr lang="vi-VN" sz="1200" b="0" i="0" kern="1200" dirty="0" smtClean="0">
                <a:solidFill>
                  <a:schemeClr val="tx1"/>
                </a:solidFill>
                <a:effectLst/>
                <a:latin typeface="+mn-lt"/>
                <a:ea typeface="+mn-ea"/>
                <a:cs typeface="+mn-cs"/>
              </a:rPr>
              <a:t>Kéo và thả các khối lệnh từ thanh công cụ vào khu vực lập trình.</a:t>
            </a:r>
          </a:p>
          <a:p>
            <a:r>
              <a:rPr lang="vi-VN" sz="1200" b="0" i="0" kern="1200" dirty="0" smtClean="0">
                <a:solidFill>
                  <a:schemeClr val="tx1"/>
                </a:solidFill>
                <a:effectLst/>
                <a:latin typeface="+mn-lt"/>
                <a:ea typeface="+mn-ea"/>
                <a:cs typeface="+mn-cs"/>
              </a:rPr>
              <a:t>Sử dụng khối lệnh "Khi Green Flag được nhấn" để bắt đầu chương trình.</a:t>
            </a:r>
          </a:p>
          <a:p>
            <a:r>
              <a:rPr lang="vi-VN" sz="1200" b="0" i="0" kern="1200" dirty="0" smtClean="0">
                <a:solidFill>
                  <a:schemeClr val="tx1"/>
                </a:solidFill>
                <a:effectLst/>
                <a:latin typeface="+mn-lt"/>
                <a:ea typeface="+mn-ea"/>
                <a:cs typeface="+mn-cs"/>
              </a:rPr>
              <a:t>Sử dụng khối lệnh "Lặp lại vô hạn" để tạo vòng lặp chương trình.</a:t>
            </a:r>
          </a:p>
          <a:p>
            <a:r>
              <a:rPr lang="vi-VN" sz="1200" b="0" i="0" kern="1200" dirty="0" smtClean="0">
                <a:solidFill>
                  <a:schemeClr val="tx1"/>
                </a:solidFill>
                <a:effectLst/>
                <a:latin typeface="+mn-lt"/>
                <a:ea typeface="+mn-ea"/>
                <a:cs typeface="+mn-cs"/>
              </a:rPr>
              <a:t>Sử dụng khối lệnh "Nếu...thì" để kiểm tra có tường ở phía trước/ở bên trái hay không.</a:t>
            </a:r>
          </a:p>
          <a:p>
            <a:r>
              <a:rPr lang="vi-VN" sz="1200" b="0" i="0" kern="1200" smtClean="0">
                <a:solidFill>
                  <a:schemeClr val="tx1"/>
                </a:solidFill>
                <a:effectLst/>
                <a:latin typeface="+mn-lt"/>
                <a:ea typeface="+mn-ea"/>
                <a:cs typeface="+mn-cs"/>
              </a:rPr>
              <a:t>Trong khối lệnh "Nếu...thì", sử dụng khối lệnh "Di chuyển" để di chuyển nhân vật về phía trước, và khối lệnh "Xoay" để xoay nhân vật.</a:t>
            </a:r>
          </a:p>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14</a:t>
            </a:fld>
            <a:endParaRPr lang="en-US"/>
          </a:p>
        </p:txBody>
      </p:sp>
    </p:spTree>
    <p:extLst>
      <p:ext uri="{BB962C8B-B14F-4D97-AF65-F5344CB8AC3E}">
        <p14:creationId xmlns:p14="http://schemas.microsoft.com/office/powerpoint/2010/main" val="422968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7" y="291054"/>
            <a:ext cx="7448617" cy="954107"/>
          </a:xfrm>
          <a:prstGeom prst="rect">
            <a:avLst/>
          </a:prstGeom>
          <a:noFill/>
        </p:spPr>
        <p:txBody>
          <a:bodyPr wrap="square" rtlCol="0">
            <a:spAutoFit/>
          </a:bodyPr>
          <a:lstStyle/>
          <a:p>
            <a:pPr algn="ctr"/>
            <a:r>
              <a:rPr lang="en-US" sz="2800" dirty="0">
                <a:solidFill>
                  <a:srgbClr val="FF0000"/>
                </a:solidFill>
                <a:latin typeface="+mj-lt"/>
              </a:rPr>
              <a:t>GIẢI QUYẾT VẤN ĐỀ VỚI SỰ TRỢ GIÚP </a:t>
            </a:r>
          </a:p>
          <a:p>
            <a:pPr algn="ctr"/>
            <a:r>
              <a:rPr lang="en-US" sz="2800" dirty="0">
                <a:solidFill>
                  <a:srgbClr val="FF0000"/>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263704" y="1991104"/>
            <a:ext cx="5455921" cy="252992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14.</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GIẢI QUYẾT VẤN ĐỀ</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3"/>
          <a:stretch>
            <a:fillRect/>
          </a:stretch>
        </p:blipFill>
        <p:spPr>
          <a:xfrm>
            <a:off x="682434" y="402048"/>
            <a:ext cx="811088" cy="765630"/>
          </a:xfrm>
          <a:prstGeom prst="rect">
            <a:avLst/>
          </a:prstGeom>
        </p:spPr>
      </p:pic>
      <p:pic>
        <p:nvPicPr>
          <p:cNvPr id="7" name="Picture 6">
            <a:extLst>
              <a:ext uri="{FF2B5EF4-FFF2-40B4-BE49-F238E27FC236}">
                <a16:creationId xmlns:a16="http://schemas.microsoft.com/office/drawing/2014/main" id="{C1C81DE4-FDF7-4036-9672-041351D20768}"/>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7712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755780" y="1332941"/>
            <a:ext cx="10646228" cy="4269500"/>
            <a:chOff x="1379367" y="801190"/>
            <a:chExt cx="9913160" cy="4269500"/>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913160" cy="4269500"/>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p:txBody>
        </p:sp>
        <p:sp>
          <p:nvSpPr>
            <p:cNvPr id="4" name="TextBox 3">
              <a:extLst>
                <a:ext uri="{FF2B5EF4-FFF2-40B4-BE49-F238E27FC236}">
                  <a16:creationId xmlns:a16="http://schemas.microsoft.com/office/drawing/2014/main" id="{56E52A3C-272F-492D-BDB8-24C8B0A180D7}"/>
                </a:ext>
              </a:extLst>
            </p:cNvPr>
            <p:cNvSpPr txBox="1"/>
            <p:nvPr/>
          </p:nvSpPr>
          <p:spPr>
            <a:xfrm>
              <a:off x="1580604" y="968391"/>
              <a:ext cx="9616353" cy="36704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4000" b="1" dirty="0">
                  <a:solidFill>
                    <a:srgbClr val="FF0000"/>
                  </a:solidFill>
                </a:rPr>
                <a:t>Phương pháp giải quyết vấn đề (hay giải pháp) có thể được mô tả dưới dạng thuật toán bằng phương pháp liệt kê các bước hoặc bằng sơ đồ khối.</a:t>
              </a:r>
              <a:endParaRPr lang="vi-VN" sz="6000" b="1" dirty="0">
                <a:solidFill>
                  <a:srgbClr val="FF0000"/>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8074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450831" y="206973"/>
            <a:ext cx="10960508" cy="5867256"/>
            <a:chOff x="601971" y="415703"/>
            <a:chExt cx="10501714" cy="1719655"/>
          </a:xfrm>
          <a:solidFill>
            <a:srgbClr val="FFCCFF"/>
          </a:solidFill>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520464"/>
              <a:ext cx="9922554" cy="1614894"/>
              <a:chOff x="1189763" y="4346703"/>
              <a:chExt cx="9922554" cy="1614894"/>
            </a:xfrm>
            <a:grpFill/>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346703"/>
                <a:ext cx="9598058" cy="1614894"/>
              </a:xfrm>
              <a:prstGeom prst="roundRect">
                <a:avLst>
                  <a:gd name="adj" fmla="val 5181"/>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a:grpFill/>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a:grpFill/>
          </p:spPr>
        </p:pic>
      </p:grpSp>
      <p:sp>
        <p:nvSpPr>
          <p:cNvPr id="15" name="TextBox 14">
            <a:extLst>
              <a:ext uri="{FF2B5EF4-FFF2-40B4-BE49-F238E27FC236}">
                <a16:creationId xmlns:a16="http://schemas.microsoft.com/office/drawing/2014/main" id="{AE8BF436-D2AE-4424-B809-F24286CDB48D}"/>
              </a:ext>
            </a:extLst>
          </p:cNvPr>
          <p:cNvSpPr txBox="1"/>
          <p:nvPr/>
        </p:nvSpPr>
        <p:spPr>
          <a:xfrm>
            <a:off x="1688922" y="582533"/>
            <a:ext cx="8921932" cy="45243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4800" dirty="0" smtClean="0">
                <a:solidFill>
                  <a:srgbClr val="002060"/>
                </a:solidFill>
              </a:rPr>
              <a:t>T</a:t>
            </a:r>
            <a:r>
              <a:rPr lang="vi-VN" sz="4800" dirty="0" smtClean="0">
                <a:solidFill>
                  <a:srgbClr val="002060"/>
                </a:solidFill>
              </a:rPr>
              <a:t>rình </a:t>
            </a:r>
            <a:r>
              <a:rPr lang="vi-VN" sz="4800" dirty="0">
                <a:solidFill>
                  <a:srgbClr val="002060"/>
                </a:solidFill>
              </a:rPr>
              <a:t>bày các bước giải quyết vấn đề chọn trường sau khi tốt nghiệp THCS dưới dạng liệt kê các bước hoặc sơ đồ khối.</a:t>
            </a:r>
            <a:endParaRPr lang="vi-VN" sz="7200"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5481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3"/>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709127" y="880065"/>
            <a:ext cx="10543591" cy="4076244"/>
          </a:xfrm>
          <a:prstGeom prst="rect">
            <a:avLst/>
          </a:prstGeom>
          <a:noFill/>
        </p:spPr>
        <p:txBody>
          <a:bodyPr wrap="square">
            <a:spAutoFit/>
          </a:bodyPr>
          <a:lstStyle/>
          <a:p>
            <a:pPr algn="ctr">
              <a:lnSpc>
                <a:spcPct val="150000"/>
              </a:lnSpc>
            </a:pPr>
            <a:r>
              <a:rPr lang="vi-VN" sz="6000" b="1" dirty="0">
                <a:solidFill>
                  <a:srgbClr val="0000FF"/>
                </a:solidFill>
                <a:effectLst/>
                <a:latin typeface="Arial" panose="020B0604020202020204" pitchFamily="34" charset="0"/>
              </a:rPr>
              <a:t>Em hãy mô tả thuật toán bám tường bên trái để tìm đường thoát khỏi mê cung.</a:t>
            </a:r>
            <a:endParaRPr lang="en-US" sz="6000" b="1" dirty="0">
              <a:solidFill>
                <a:srgbClr val="0000FF"/>
              </a:solidFill>
            </a:endParaRPr>
          </a:p>
        </p:txBody>
      </p:sp>
    </p:spTree>
    <p:extLst>
      <p:ext uri="{BB962C8B-B14F-4D97-AF65-F5344CB8AC3E}">
        <p14:creationId xmlns:p14="http://schemas.microsoft.com/office/powerpoint/2010/main" val="176200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VẬN DỤNG</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541175" y="1294602"/>
            <a:ext cx="10926147" cy="4076244"/>
          </a:xfrm>
          <a:prstGeom prst="rect">
            <a:avLst/>
          </a:prstGeom>
          <a:noFill/>
        </p:spPr>
        <p:txBody>
          <a:bodyPr wrap="square">
            <a:spAutoFit/>
          </a:bodyPr>
          <a:lstStyle/>
          <a:p>
            <a:pPr algn="ctr">
              <a:lnSpc>
                <a:spcPct val="150000"/>
              </a:lnSpc>
            </a:pPr>
            <a:r>
              <a:rPr lang="vi-VN" sz="6000" b="1" dirty="0">
                <a:solidFill>
                  <a:srgbClr val="0000FF"/>
                </a:solidFill>
                <a:effectLst/>
                <a:latin typeface="Arial" panose="020B0604020202020204" pitchFamily="34" charset="0"/>
              </a:rPr>
              <a:t>Em hãy lập chương trình trong ngôn ngữ Scratch mô phỏng thuật toán bám tường.</a:t>
            </a:r>
            <a:endParaRPr lang="en-US" sz="7200" b="1" dirty="0">
              <a:solidFill>
                <a:srgbClr val="0000FF"/>
              </a:solidFill>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ại Sao Các Chuyên Gia Về Khoa Học Não Bộ Khuyên Nên Cho Con Chơi Trò Chơi Mê  Cung? Tặng Kèm 157 Ảnh Mê Cung Cho Bé - Calligraphy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154510" y="1552919"/>
            <a:ext cx="7940477" cy="1409297"/>
          </a:xfrm>
          <a:prstGeom prst="rect">
            <a:avLst/>
          </a:prstGeom>
          <a:noFill/>
        </p:spPr>
        <p:txBody>
          <a:bodyPr wrap="square" rtlCol="0">
            <a:spAutoFit/>
          </a:bodyPr>
          <a:lstStyle/>
          <a:p>
            <a:pPr algn="ctr">
              <a:lnSpc>
                <a:spcPct val="150000"/>
              </a:lnSpc>
            </a:pPr>
            <a:r>
              <a:rPr lang="en-US" sz="6600" dirty="0" smtClean="0">
                <a:solidFill>
                  <a:srgbClr val="FF0000"/>
                </a:solidFill>
                <a:latin typeface="Bahnschrift SemiBold SemiConden" panose="020B0502040204020203" pitchFamily="34" charset="0"/>
              </a:rPr>
              <a:t>1. </a:t>
            </a:r>
            <a:r>
              <a:rPr lang="vi-VN" sz="6600" dirty="0" smtClean="0">
                <a:solidFill>
                  <a:srgbClr val="FF0000"/>
                </a:solidFill>
                <a:latin typeface="Bahnschrift SemiBold SemiConden" panose="020B0502040204020203" pitchFamily="34" charset="0"/>
              </a:rPr>
              <a:t>GIẢI </a:t>
            </a:r>
            <a:r>
              <a:rPr lang="vi-VN" sz="6600" dirty="0">
                <a:solidFill>
                  <a:srgbClr val="FF0000"/>
                </a:solidFill>
                <a:latin typeface="Bahnschrift SemiBold SemiConden" panose="020B0502040204020203" pitchFamily="34" charset="0"/>
              </a:rPr>
              <a:t>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2"/>
          <a:stretch>
            <a:fillRect/>
          </a:stretch>
        </p:blipFill>
        <p:spPr>
          <a:xfrm>
            <a:off x="3080711" y="3646011"/>
            <a:ext cx="4461686" cy="2641933"/>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0" y="0"/>
            <a:ext cx="12192000" cy="6858000"/>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008541" y="389128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521759" y="3540234"/>
              <a:ext cx="7528413" cy="82967"/>
            </a:xfrm>
            <a:prstGeom prst="rect">
              <a:avLst/>
            </a:prstGeom>
          </p:spPr>
          <p:txBody>
            <a:bodyPr wrap="square">
              <a:spAutoFit/>
            </a:bodyPr>
            <a:lstStyle/>
            <a:p>
              <a:pPr lvl="0" algn="ctr" defTabSz="342900">
                <a:lnSpc>
                  <a:spcPct val="135000"/>
                </a:lnSpc>
                <a:defRPr/>
              </a:pPr>
              <a:r>
                <a:rPr lang="vi-VN" sz="2800" b="1" dirty="0">
                  <a:solidFill>
                    <a:srgbClr val="FF0000"/>
                  </a:solidFill>
                  <a:latin typeface="UTM Avo" panose="02040603050506020204" pitchFamily="18" charset="0"/>
                  <a:cs typeface="Times New Roman" panose="02020603050405020304" pitchFamily="18" charset="0"/>
                </a:rPr>
                <a:t>Tìm đường thoát khỏi mê cung</a:t>
              </a:r>
              <a:endParaRPr kumimoji="0" lang="vi-VN" sz="28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545919" y="1240454"/>
            <a:ext cx="5808617" cy="4154984"/>
          </a:xfrm>
          <a:prstGeom prst="rect">
            <a:avLst/>
          </a:prstGeom>
          <a:noFill/>
        </p:spPr>
        <p:txBody>
          <a:bodyPr wrap="square">
            <a:spAutoFit/>
          </a:bodyPr>
          <a:lstStyle/>
          <a:p>
            <a:pPr algn="just"/>
            <a:r>
              <a:rPr lang="vi-VN" sz="4400" b="1" dirty="0" smtClean="0">
                <a:solidFill>
                  <a:srgbClr val="7030A0"/>
                </a:solidFill>
                <a:effectLst/>
                <a:latin typeface="Arial-BoldMT"/>
              </a:rPr>
              <a:t>1</a:t>
            </a:r>
            <a:r>
              <a:rPr lang="vi-VN" sz="4400" b="1" dirty="0">
                <a:solidFill>
                  <a:srgbClr val="7030A0"/>
                </a:solidFill>
                <a:effectLst/>
                <a:latin typeface="Arial-BoldMT"/>
              </a:rPr>
              <a:t>. </a:t>
            </a:r>
            <a:r>
              <a:rPr lang="vi-VN" sz="4400" b="1" dirty="0">
                <a:solidFill>
                  <a:srgbClr val="7030A0"/>
                </a:solidFill>
                <a:effectLst/>
                <a:latin typeface="Arial" panose="020B0604020202020204" pitchFamily="34" charset="0"/>
              </a:rPr>
              <a:t>Robot di chuyển trong mê cung theo cách nào? </a:t>
            </a:r>
            <a:endParaRPr lang="vi-VN" sz="4800" b="1" dirty="0">
              <a:solidFill>
                <a:srgbClr val="7030A0"/>
              </a:solidFill>
            </a:endParaRPr>
          </a:p>
          <a:p>
            <a:pPr algn="just"/>
            <a:r>
              <a:rPr lang="vi-VN" sz="4400" b="1" dirty="0">
                <a:solidFill>
                  <a:srgbClr val="00B050"/>
                </a:solidFill>
                <a:effectLst/>
                <a:latin typeface="Arial-BoldMT"/>
              </a:rPr>
              <a:t>2. </a:t>
            </a:r>
            <a:r>
              <a:rPr lang="vi-VN" sz="4400" b="1" dirty="0">
                <a:solidFill>
                  <a:srgbClr val="00B050"/>
                </a:solidFill>
                <a:effectLst/>
                <a:latin typeface="Arial" panose="020B0604020202020204" pitchFamily="34" charset="0"/>
              </a:rPr>
              <a:t>Tại sao cách di chuyển đó dẫn robot tới lối ra?</a:t>
            </a:r>
            <a:endParaRPr lang="en-US" sz="4800" b="1" dirty="0">
              <a:solidFill>
                <a:srgbClr val="00B050"/>
              </a:solidFill>
            </a:endParaRPr>
          </a:p>
        </p:txBody>
      </p:sp>
      <p:pic>
        <p:nvPicPr>
          <p:cNvPr id="16" name="Picture 15">
            <a:extLst>
              <a:ext uri="{FF2B5EF4-FFF2-40B4-BE49-F238E27FC236}">
                <a16:creationId xmlns:a16="http://schemas.microsoft.com/office/drawing/2014/main" id="{5E6F4C46-401F-4304-BCBF-7D8E3968F2B9}"/>
              </a:ext>
            </a:extLst>
          </p:cNvPr>
          <p:cNvPicPr>
            <a:picLocks noChangeAspect="1"/>
          </p:cNvPicPr>
          <p:nvPr/>
        </p:nvPicPr>
        <p:blipFill>
          <a:blip r:embed="rId3"/>
          <a:stretch>
            <a:fillRect/>
          </a:stretch>
        </p:blipFill>
        <p:spPr>
          <a:xfrm>
            <a:off x="6606073" y="634482"/>
            <a:ext cx="5585927" cy="6223518"/>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58817-5605-44BE-A77B-44F4F6396D4C}"/>
              </a:ext>
            </a:extLst>
          </p:cNvPr>
          <p:cNvSpPr txBox="1"/>
          <p:nvPr/>
        </p:nvSpPr>
        <p:spPr>
          <a:xfrm>
            <a:off x="2072640" y="196852"/>
            <a:ext cx="8999582" cy="561885"/>
          </a:xfrm>
          <a:prstGeom prst="rect">
            <a:avLst/>
          </a:prstGeom>
          <a:noFill/>
        </p:spPr>
        <p:txBody>
          <a:bodyPr wrap="square">
            <a:spAutoFit/>
          </a:bodyPr>
          <a:lstStyle/>
          <a:p>
            <a:pPr algn="ctr">
              <a:lnSpc>
                <a:spcPct val="120000"/>
              </a:lnSpc>
            </a:pPr>
            <a:r>
              <a:rPr lang="vi-VN" sz="2800" b="1" dirty="0" smtClean="0">
                <a:solidFill>
                  <a:srgbClr val="FF0000"/>
                </a:solidFill>
              </a:rPr>
              <a:t>Vấn </a:t>
            </a:r>
            <a:r>
              <a:rPr lang="vi-VN" sz="2800" b="1" dirty="0">
                <a:solidFill>
                  <a:srgbClr val="FF0000"/>
                </a:solidFill>
              </a:rPr>
              <a:t>đề đó được giải quyết qua các bước như sau:</a:t>
            </a:r>
            <a:endParaRPr lang="en-US" sz="2800" b="1" dirty="0">
              <a:solidFill>
                <a:srgbClr val="FF0000"/>
              </a:solidFill>
            </a:endParaRPr>
          </a:p>
        </p:txBody>
      </p:sp>
      <p:sp>
        <p:nvSpPr>
          <p:cNvPr id="10" name="TextBox 9">
            <a:extLst>
              <a:ext uri="{FF2B5EF4-FFF2-40B4-BE49-F238E27FC236}">
                <a16:creationId xmlns:a16="http://schemas.microsoft.com/office/drawing/2014/main" id="{36B90E1E-7454-4940-97FF-0FE129CADAF3}"/>
              </a:ext>
            </a:extLst>
          </p:cNvPr>
          <p:cNvSpPr txBox="1"/>
          <p:nvPr/>
        </p:nvSpPr>
        <p:spPr>
          <a:xfrm>
            <a:off x="-9206" y="842506"/>
            <a:ext cx="2007763" cy="3539430"/>
          </a:xfrm>
          <a:prstGeom prst="rect">
            <a:avLst/>
          </a:prstGeom>
          <a:solidFill>
            <a:schemeClr val="accent2"/>
          </a:solidFill>
        </p:spPr>
        <p:txBody>
          <a:bodyPr wrap="square">
            <a:spAutoFit/>
          </a:bodyPr>
          <a:lstStyle/>
          <a:p>
            <a:pPr algn="ctr"/>
            <a:r>
              <a:rPr lang="en-US" sz="2800" b="1" dirty="0">
                <a:solidFill>
                  <a:srgbClr val="FFFF00"/>
                </a:solidFill>
                <a:effectLst/>
                <a:latin typeface="Arial" panose="020B0604020202020204" pitchFamily="34" charset="0"/>
              </a:rPr>
              <a:t>1. </a:t>
            </a:r>
            <a:r>
              <a:rPr lang="en-US" sz="2800" b="1" dirty="0" err="1">
                <a:solidFill>
                  <a:srgbClr val="FFFF00"/>
                </a:solidFill>
                <a:effectLst/>
                <a:latin typeface="Arial" panose="020B0604020202020204" pitchFamily="34" charset="0"/>
              </a:rPr>
              <a:t>Tìm</a:t>
            </a:r>
            <a:r>
              <a:rPr lang="en-US" sz="2800" b="1" dirty="0">
                <a:solidFill>
                  <a:srgbClr val="FFFF00"/>
                </a:solidFill>
                <a:effectLst/>
                <a:latin typeface="Arial" panose="020B0604020202020204" pitchFamily="34" charset="0"/>
              </a:rPr>
              <a:t> </a:t>
            </a:r>
            <a:r>
              <a:rPr lang="en-US" sz="2800" b="1" dirty="0" err="1">
                <a:solidFill>
                  <a:srgbClr val="FFFF00"/>
                </a:solidFill>
                <a:effectLst/>
                <a:latin typeface="Arial" panose="020B0604020202020204" pitchFamily="34" charset="0"/>
              </a:rPr>
              <a:t>hiểu</a:t>
            </a:r>
            <a:r>
              <a:rPr lang="en-US" sz="2800" b="1" dirty="0">
                <a:solidFill>
                  <a:srgbClr val="FFFF00"/>
                </a:solidFill>
                <a:effectLst/>
                <a:latin typeface="Arial" panose="020B0604020202020204" pitchFamily="34" charset="0"/>
              </a:rPr>
              <a:t> </a:t>
            </a:r>
            <a:r>
              <a:rPr lang="en-US" sz="2800" b="1" dirty="0" err="1">
                <a:solidFill>
                  <a:srgbClr val="FFFF00"/>
                </a:solidFill>
                <a:effectLst/>
                <a:latin typeface="Arial" panose="020B0604020202020204" pitchFamily="34" charset="0"/>
              </a:rPr>
              <a:t>vấn</a:t>
            </a:r>
            <a:r>
              <a:rPr lang="en-US" sz="2800" b="1" dirty="0">
                <a:solidFill>
                  <a:srgbClr val="FFFF00"/>
                </a:solidFill>
                <a:effectLst/>
                <a:latin typeface="Arial" panose="020B0604020202020204" pitchFamily="34" charset="0"/>
              </a:rPr>
              <a:t> </a:t>
            </a:r>
            <a:r>
              <a:rPr lang="en-US" sz="2800" b="1" dirty="0" err="1">
                <a:solidFill>
                  <a:srgbClr val="FFFF00"/>
                </a:solidFill>
                <a:effectLst/>
                <a:latin typeface="Arial" panose="020B0604020202020204" pitchFamily="34" charset="0"/>
              </a:rPr>
              <a:t>đề</a:t>
            </a:r>
            <a:r>
              <a:rPr lang="en-US" sz="2800" b="1"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xác</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định</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những</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yếu</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tố</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đã</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cho</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và</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kết</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quả</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cần</a:t>
            </a:r>
            <a:r>
              <a:rPr lang="en-US" sz="2800" dirty="0">
                <a:solidFill>
                  <a:srgbClr val="FFFF00"/>
                </a:solidFill>
                <a:effectLst/>
                <a:latin typeface="Arial" panose="020B0604020202020204" pitchFamily="34" charset="0"/>
              </a:rPr>
              <a:t> </a:t>
            </a:r>
            <a:r>
              <a:rPr lang="en-US" sz="2800" dirty="0" err="1">
                <a:solidFill>
                  <a:srgbClr val="FFFF00"/>
                </a:solidFill>
                <a:effectLst/>
                <a:latin typeface="Arial" panose="020B0604020202020204" pitchFamily="34" charset="0"/>
              </a:rPr>
              <a:t>đạt</a:t>
            </a:r>
            <a:r>
              <a:rPr lang="en-US" sz="2800" dirty="0">
                <a:solidFill>
                  <a:srgbClr val="FFFF00"/>
                </a:solidFill>
                <a:effectLst/>
                <a:latin typeface="Arial" panose="020B0604020202020204" pitchFamily="34" charset="0"/>
              </a:rPr>
              <a:t>.</a:t>
            </a:r>
            <a:endParaRPr lang="en-US" sz="2800" dirty="0">
              <a:solidFill>
                <a:srgbClr val="FFFF00"/>
              </a:solidFill>
            </a:endParaRPr>
          </a:p>
        </p:txBody>
      </p:sp>
      <p:sp>
        <p:nvSpPr>
          <p:cNvPr id="12" name="TextBox 11">
            <a:extLst>
              <a:ext uri="{FF2B5EF4-FFF2-40B4-BE49-F238E27FC236}">
                <a16:creationId xmlns:a16="http://schemas.microsoft.com/office/drawing/2014/main" id="{2940D693-A280-4418-87B0-E3B25ED6D60D}"/>
              </a:ext>
            </a:extLst>
          </p:cNvPr>
          <p:cNvSpPr txBox="1"/>
          <p:nvPr/>
        </p:nvSpPr>
        <p:spPr>
          <a:xfrm>
            <a:off x="2072640" y="842506"/>
            <a:ext cx="2677886" cy="3539430"/>
          </a:xfrm>
          <a:prstGeom prst="rect">
            <a:avLst/>
          </a:prstGeom>
          <a:solidFill>
            <a:srgbClr val="FDDEEB"/>
          </a:solidFill>
        </p:spPr>
        <p:txBody>
          <a:bodyPr wrap="square">
            <a:spAutoFit/>
          </a:bodyPr>
          <a:lstStyle/>
          <a:p>
            <a:pPr algn="ctr"/>
            <a:r>
              <a:rPr lang="vi-VN" sz="2800" dirty="0">
                <a:solidFill>
                  <a:srgbClr val="002060"/>
                </a:solidFill>
                <a:effectLst/>
                <a:latin typeface="Arial" panose="020B0604020202020204" pitchFamily="34" charset="0"/>
              </a:rPr>
              <a:t>2</a:t>
            </a:r>
            <a:r>
              <a:rPr lang="vi-VN" sz="2800" dirty="0">
                <a:solidFill>
                  <a:srgbClr val="002060"/>
                </a:solidFill>
                <a:latin typeface="Arial" panose="020B0604020202020204" pitchFamily="34" charset="0"/>
              </a:rPr>
              <a:t>. </a:t>
            </a:r>
            <a:r>
              <a:rPr lang="vi-VN" sz="2800" b="1" dirty="0">
                <a:solidFill>
                  <a:srgbClr val="002060"/>
                </a:solidFill>
                <a:effectLst/>
                <a:latin typeface="Arial" panose="020B0604020202020204" pitchFamily="34" charset="0"/>
              </a:rPr>
              <a:t>Phân tích vấn đề</a:t>
            </a:r>
            <a:r>
              <a:rPr lang="vi-VN" sz="2800" dirty="0">
                <a:solidFill>
                  <a:srgbClr val="002060"/>
                </a:solidFill>
                <a:effectLst/>
                <a:latin typeface="Arial" panose="020B0604020202020204" pitchFamily="34" charset="0"/>
              </a:rPr>
              <a:t>: xem xét từng khía cạnh của vấn đề, đưa ra nhận định để tìm cách giải quyết.</a:t>
            </a:r>
            <a:endParaRPr lang="en-US" sz="2800" dirty="0">
              <a:solidFill>
                <a:srgbClr val="002060"/>
              </a:solidFill>
            </a:endParaRPr>
          </a:p>
        </p:txBody>
      </p:sp>
      <p:sp>
        <p:nvSpPr>
          <p:cNvPr id="14" name="TextBox 13">
            <a:extLst>
              <a:ext uri="{FF2B5EF4-FFF2-40B4-BE49-F238E27FC236}">
                <a16:creationId xmlns:a16="http://schemas.microsoft.com/office/drawing/2014/main" id="{3D7E49DC-8834-4610-9373-85383B027A4A}"/>
              </a:ext>
            </a:extLst>
          </p:cNvPr>
          <p:cNvSpPr txBox="1"/>
          <p:nvPr/>
        </p:nvSpPr>
        <p:spPr>
          <a:xfrm>
            <a:off x="4824608" y="842506"/>
            <a:ext cx="2688520" cy="3539430"/>
          </a:xfrm>
          <a:prstGeom prst="rect">
            <a:avLst/>
          </a:prstGeom>
          <a:solidFill>
            <a:srgbClr val="FFFF00"/>
          </a:solidFill>
        </p:spPr>
        <p:txBody>
          <a:bodyPr wrap="square">
            <a:spAutoFit/>
          </a:bodyPr>
          <a:lstStyle/>
          <a:p>
            <a:pPr algn="ctr"/>
            <a:r>
              <a:rPr lang="vi-VN" sz="2800" dirty="0">
                <a:solidFill>
                  <a:srgbClr val="0000FF"/>
                </a:solidFill>
                <a:effectLst/>
                <a:latin typeface="Arial" panose="020B0604020202020204" pitchFamily="34" charset="0"/>
              </a:rPr>
              <a:t>3. </a:t>
            </a:r>
            <a:r>
              <a:rPr lang="vi-VN" sz="2800" b="1" dirty="0">
                <a:solidFill>
                  <a:srgbClr val="0000FF"/>
                </a:solidFill>
                <a:effectLst/>
                <a:latin typeface="Arial" panose="020B0604020202020204" pitchFamily="34" charset="0"/>
              </a:rPr>
              <a:t>Lựa chọn giải pháp: </a:t>
            </a:r>
            <a:r>
              <a:rPr lang="vi-VN" sz="2800" dirty="0">
                <a:solidFill>
                  <a:srgbClr val="0000FF"/>
                </a:solidFill>
                <a:effectLst/>
                <a:latin typeface="Arial" panose="020B0604020202020204" pitchFamily="34" charset="0"/>
              </a:rPr>
              <a:t>dựa trên nhận định ở bước phân tích vấn đề, tìm kiếm và lựa chọn cách giải quyết vấn đề.</a:t>
            </a:r>
            <a:endParaRPr lang="en-US" sz="2800" dirty="0">
              <a:solidFill>
                <a:srgbClr val="0000FF"/>
              </a:solidFill>
            </a:endParaRPr>
          </a:p>
        </p:txBody>
      </p:sp>
      <p:sp>
        <p:nvSpPr>
          <p:cNvPr id="17" name="TextBox 16">
            <a:extLst>
              <a:ext uri="{FF2B5EF4-FFF2-40B4-BE49-F238E27FC236}">
                <a16:creationId xmlns:a16="http://schemas.microsoft.com/office/drawing/2014/main" id="{F29896FE-F685-49F9-89D0-32EF76C906C4}"/>
              </a:ext>
            </a:extLst>
          </p:cNvPr>
          <p:cNvSpPr txBox="1"/>
          <p:nvPr/>
        </p:nvSpPr>
        <p:spPr>
          <a:xfrm>
            <a:off x="7587211" y="854030"/>
            <a:ext cx="2276046" cy="3539430"/>
          </a:xfrm>
          <a:prstGeom prst="rect">
            <a:avLst/>
          </a:prstGeom>
          <a:solidFill>
            <a:srgbClr val="92D050"/>
          </a:solidFill>
        </p:spPr>
        <p:txBody>
          <a:bodyPr wrap="square">
            <a:spAutoFit/>
          </a:bodyPr>
          <a:lstStyle/>
          <a:p>
            <a:pPr algn="ctr"/>
            <a:r>
              <a:rPr lang="vi-VN" sz="2800" dirty="0">
                <a:solidFill>
                  <a:schemeClr val="accent6">
                    <a:lumMod val="60000"/>
                    <a:lumOff val="40000"/>
                  </a:schemeClr>
                </a:solidFill>
                <a:effectLst/>
                <a:latin typeface="Arial" panose="020B0604020202020204" pitchFamily="34" charset="0"/>
              </a:rPr>
              <a:t>4</a:t>
            </a:r>
            <a:r>
              <a:rPr lang="vi-VN" sz="2800" dirty="0">
                <a:solidFill>
                  <a:schemeClr val="accent6">
                    <a:lumMod val="60000"/>
                    <a:lumOff val="40000"/>
                  </a:schemeClr>
                </a:solidFill>
                <a:latin typeface="Arial" panose="020B0604020202020204" pitchFamily="34" charset="0"/>
              </a:rPr>
              <a:t>. </a:t>
            </a:r>
            <a:r>
              <a:rPr lang="vi-VN" sz="2800" b="1" dirty="0">
                <a:solidFill>
                  <a:schemeClr val="accent6">
                    <a:lumMod val="60000"/>
                    <a:lumOff val="40000"/>
                  </a:schemeClr>
                </a:solidFill>
                <a:effectLst/>
                <a:latin typeface="Arial" panose="020B0604020202020204" pitchFamily="34" charset="0"/>
              </a:rPr>
              <a:t>Thực hiện giải pháp: </a:t>
            </a:r>
            <a:r>
              <a:rPr lang="vi-VN" sz="2800" dirty="0">
                <a:solidFill>
                  <a:schemeClr val="accent6">
                    <a:lumMod val="60000"/>
                    <a:lumOff val="40000"/>
                  </a:schemeClr>
                </a:solidFill>
                <a:effectLst/>
                <a:latin typeface="Arial" panose="020B0604020202020204" pitchFamily="34" charset="0"/>
              </a:rPr>
              <a:t>triển khai giải pháp đã chọn để đạt được mục tiêu đặt ra.</a:t>
            </a:r>
            <a:endParaRPr lang="en-US" sz="2800" dirty="0">
              <a:solidFill>
                <a:schemeClr val="accent6">
                  <a:lumMod val="60000"/>
                  <a:lumOff val="40000"/>
                </a:schemeClr>
              </a:solidFill>
            </a:endParaRPr>
          </a:p>
        </p:txBody>
      </p:sp>
      <p:sp>
        <p:nvSpPr>
          <p:cNvPr id="19" name="TextBox 18">
            <a:extLst>
              <a:ext uri="{FF2B5EF4-FFF2-40B4-BE49-F238E27FC236}">
                <a16:creationId xmlns:a16="http://schemas.microsoft.com/office/drawing/2014/main" id="{2623D8C8-6580-4555-87B5-D2D31BF53309}"/>
              </a:ext>
            </a:extLst>
          </p:cNvPr>
          <p:cNvSpPr txBox="1"/>
          <p:nvPr/>
        </p:nvSpPr>
        <p:spPr>
          <a:xfrm>
            <a:off x="9949900" y="884215"/>
            <a:ext cx="2244644" cy="3539430"/>
          </a:xfrm>
          <a:prstGeom prst="rect">
            <a:avLst/>
          </a:prstGeom>
          <a:solidFill>
            <a:srgbClr val="FFCCFF"/>
          </a:solidFill>
        </p:spPr>
        <p:txBody>
          <a:bodyPr wrap="square">
            <a:spAutoFit/>
          </a:bodyPr>
          <a:lstStyle/>
          <a:p>
            <a:pPr algn="ctr"/>
            <a:r>
              <a:rPr lang="vi-VN" sz="2800" dirty="0">
                <a:solidFill>
                  <a:srgbClr val="FF0000"/>
                </a:solidFill>
                <a:effectLst/>
                <a:latin typeface="Arial" panose="020B0604020202020204" pitchFamily="34" charset="0"/>
              </a:rPr>
              <a:t>5</a:t>
            </a:r>
            <a:r>
              <a:rPr lang="vi-VN" sz="2800" dirty="0">
                <a:solidFill>
                  <a:srgbClr val="FF0000"/>
                </a:solidFill>
                <a:latin typeface="Arial" panose="020B0604020202020204" pitchFamily="34" charset="0"/>
              </a:rPr>
              <a:t>. </a:t>
            </a:r>
            <a:r>
              <a:rPr lang="vi-VN" sz="2800" b="1" dirty="0">
                <a:solidFill>
                  <a:srgbClr val="FF0000"/>
                </a:solidFill>
                <a:effectLst/>
                <a:latin typeface="Arial" panose="020B0604020202020204" pitchFamily="34" charset="0"/>
              </a:rPr>
              <a:t>Đánh giá kết quả</a:t>
            </a:r>
            <a:r>
              <a:rPr lang="vi-VN" sz="2800" dirty="0">
                <a:solidFill>
                  <a:srgbClr val="FF0000"/>
                </a:solidFill>
                <a:effectLst/>
                <a:latin typeface="Arial" panose="020B0604020202020204" pitchFamily="34" charset="0"/>
              </a:rPr>
              <a:t>: xác định hiệu quả, phát hiện nhược điểm của giải pháp để cải tiến.</a:t>
            </a:r>
            <a:endParaRPr lang="en-US" sz="2800" dirty="0">
              <a:solidFill>
                <a:srgbClr val="FF0000"/>
              </a:solidFill>
            </a:endParaRPr>
          </a:p>
        </p:txBody>
      </p:sp>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84764" y="317846"/>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58835" y="249439"/>
            <a:ext cx="5422649" cy="6209404"/>
            <a:chOff x="1379367" y="801189"/>
            <a:chExt cx="9123169" cy="4306894"/>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23169" cy="4298994"/>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925850" y="945294"/>
              <a:ext cx="8576686" cy="416278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3200" b="1" dirty="0">
                  <a:solidFill>
                    <a:schemeClr val="accent6">
                      <a:lumMod val="75000"/>
                    </a:schemeClr>
                  </a:solidFill>
                </a:rPr>
                <a:t>Giải quyết vấn đề là quá trình, thường được thực hiện qua các bước: </a:t>
              </a:r>
              <a:endParaRPr lang="en-US" sz="3200" b="1" dirty="0" smtClean="0">
                <a:solidFill>
                  <a:schemeClr val="accent6">
                    <a:lumMod val="75000"/>
                  </a:schemeClr>
                </a:solidFill>
              </a:endParaRPr>
            </a:p>
            <a:p>
              <a:pPr marL="457200" indent="-457200" algn="just">
                <a:lnSpc>
                  <a:spcPct val="150000"/>
                </a:lnSpc>
                <a:buAutoNum type="arabicParenR"/>
              </a:pPr>
              <a:r>
                <a:rPr lang="vi-VN" sz="3200" dirty="0" smtClean="0">
                  <a:solidFill>
                    <a:schemeClr val="accent6">
                      <a:lumMod val="75000"/>
                    </a:schemeClr>
                  </a:solidFill>
                </a:rPr>
                <a:t>Tìm </a:t>
              </a:r>
              <a:r>
                <a:rPr lang="vi-VN" sz="3200" dirty="0">
                  <a:solidFill>
                    <a:schemeClr val="accent6">
                      <a:lumMod val="75000"/>
                    </a:schemeClr>
                  </a:solidFill>
                </a:rPr>
                <a:t>hiểu vấn đề; </a:t>
              </a:r>
              <a:endParaRPr lang="en-US" sz="3200" dirty="0" smtClean="0">
                <a:solidFill>
                  <a:schemeClr val="accent6">
                    <a:lumMod val="75000"/>
                  </a:schemeClr>
                </a:solidFill>
              </a:endParaRPr>
            </a:p>
            <a:p>
              <a:pPr marL="457200" indent="-457200" algn="just">
                <a:lnSpc>
                  <a:spcPct val="150000"/>
                </a:lnSpc>
                <a:buAutoNum type="arabicParenR"/>
              </a:pPr>
              <a:r>
                <a:rPr lang="vi-VN" sz="3200" dirty="0" smtClean="0">
                  <a:solidFill>
                    <a:schemeClr val="accent6">
                      <a:lumMod val="75000"/>
                    </a:schemeClr>
                  </a:solidFill>
                </a:rPr>
                <a:t>Phân </a:t>
              </a:r>
              <a:r>
                <a:rPr lang="vi-VN" sz="3200" dirty="0">
                  <a:solidFill>
                    <a:schemeClr val="accent6">
                      <a:lumMod val="75000"/>
                    </a:schemeClr>
                  </a:solidFill>
                </a:rPr>
                <a:t>tích vấn đề; </a:t>
              </a:r>
              <a:endParaRPr lang="en-US" sz="3200" dirty="0" smtClean="0">
                <a:solidFill>
                  <a:schemeClr val="accent6">
                    <a:lumMod val="75000"/>
                  </a:schemeClr>
                </a:solidFill>
              </a:endParaRPr>
            </a:p>
            <a:p>
              <a:pPr marL="457200" indent="-457200" algn="just">
                <a:lnSpc>
                  <a:spcPct val="150000"/>
                </a:lnSpc>
                <a:buAutoNum type="arabicParenR"/>
              </a:pPr>
              <a:r>
                <a:rPr lang="vi-VN" sz="3200" dirty="0" smtClean="0">
                  <a:solidFill>
                    <a:schemeClr val="accent6">
                      <a:lumMod val="75000"/>
                    </a:schemeClr>
                  </a:solidFill>
                </a:rPr>
                <a:t>Lựa </a:t>
              </a:r>
              <a:r>
                <a:rPr lang="vi-VN" sz="3200" dirty="0">
                  <a:solidFill>
                    <a:schemeClr val="accent6">
                      <a:lumMod val="75000"/>
                    </a:schemeClr>
                  </a:solidFill>
                </a:rPr>
                <a:t>chọn giải pháp; </a:t>
              </a:r>
              <a:endParaRPr lang="en-US" sz="3200" dirty="0" smtClean="0">
                <a:solidFill>
                  <a:schemeClr val="accent6">
                    <a:lumMod val="75000"/>
                  </a:schemeClr>
                </a:solidFill>
              </a:endParaRPr>
            </a:p>
            <a:p>
              <a:pPr marL="457200" indent="-457200" algn="just">
                <a:lnSpc>
                  <a:spcPct val="150000"/>
                </a:lnSpc>
                <a:buAutoNum type="arabicParenR"/>
              </a:pPr>
              <a:r>
                <a:rPr lang="vi-VN" sz="3200" dirty="0" smtClean="0">
                  <a:solidFill>
                    <a:schemeClr val="accent6">
                      <a:lumMod val="75000"/>
                    </a:schemeClr>
                  </a:solidFill>
                </a:rPr>
                <a:t>Thực </a:t>
              </a:r>
              <a:r>
                <a:rPr lang="vi-VN" sz="3200" dirty="0">
                  <a:solidFill>
                    <a:schemeClr val="accent6">
                      <a:lumMod val="75000"/>
                    </a:schemeClr>
                  </a:solidFill>
                </a:rPr>
                <a:t>hiện giải pháp; </a:t>
              </a:r>
              <a:endParaRPr lang="en-US" sz="3200" dirty="0" smtClean="0">
                <a:solidFill>
                  <a:schemeClr val="accent6">
                    <a:lumMod val="75000"/>
                  </a:schemeClr>
                </a:solidFill>
              </a:endParaRPr>
            </a:p>
            <a:p>
              <a:pPr marL="457200" indent="-457200" algn="just">
                <a:lnSpc>
                  <a:spcPct val="150000"/>
                </a:lnSpc>
                <a:buAutoNum type="arabicParenR"/>
              </a:pPr>
              <a:r>
                <a:rPr lang="vi-VN" sz="3200" dirty="0" smtClean="0">
                  <a:solidFill>
                    <a:schemeClr val="accent6">
                      <a:lumMod val="75000"/>
                    </a:schemeClr>
                  </a:solidFill>
                </a:rPr>
                <a:t>Đánh </a:t>
              </a:r>
              <a:r>
                <a:rPr lang="vi-VN" sz="3200" dirty="0">
                  <a:solidFill>
                    <a:schemeClr val="accent6">
                      <a:lumMod val="75000"/>
                    </a:schemeClr>
                  </a:solidFill>
                </a:rPr>
                <a:t>giá kết quả.</a:t>
              </a:r>
              <a:endParaRPr lang="vi-VN" sz="48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6D7DE3E2-D68D-4EEB-9AE8-DC7D9132C4B3}"/>
              </a:ext>
            </a:extLst>
          </p:cNvPr>
          <p:cNvPicPr>
            <a:picLocks noChangeAspect="1"/>
          </p:cNvPicPr>
          <p:nvPr/>
        </p:nvPicPr>
        <p:blipFill>
          <a:blip r:embed="rId3"/>
          <a:stretch>
            <a:fillRect/>
          </a:stretch>
        </p:blipFill>
        <p:spPr>
          <a:xfrm>
            <a:off x="6981484" y="154074"/>
            <a:ext cx="5210516" cy="6140997"/>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10B961-E010-4877-B4D9-BDB9742CC282}"/>
              </a:ext>
            </a:extLst>
          </p:cNvPr>
          <p:cNvGrpSpPr/>
          <p:nvPr/>
        </p:nvGrpSpPr>
        <p:grpSpPr>
          <a:xfrm>
            <a:off x="-65314" y="0"/>
            <a:ext cx="12257313" cy="6858000"/>
            <a:chOff x="3857897" y="2570654"/>
            <a:chExt cx="4676503" cy="3100251"/>
          </a:xfrm>
        </p:grpSpPr>
        <p:sp>
          <p:nvSpPr>
            <p:cNvPr id="10" name="Speech Bubble: Rectangle 9">
              <a:extLst>
                <a:ext uri="{FF2B5EF4-FFF2-40B4-BE49-F238E27FC236}">
                  <a16:creationId xmlns:a16="http://schemas.microsoft.com/office/drawing/2014/main" id="{1D3CB9CC-1D30-4448-BCA2-F6398CE76DB2}"/>
                </a:ext>
              </a:extLst>
            </p:cNvPr>
            <p:cNvSpPr/>
            <p:nvPr/>
          </p:nvSpPr>
          <p:spPr>
            <a:xfrm>
              <a:off x="3857897" y="2570654"/>
              <a:ext cx="4676503" cy="3100251"/>
            </a:xfrm>
            <a:prstGeom prst="wedgeRectCallout">
              <a:avLst>
                <a:gd name="adj1" fmla="val -76451"/>
                <a:gd name="adj2" fmla="val -3337"/>
              </a:avLst>
            </a:prstGeom>
            <a:solidFill>
              <a:srgbClr val="9AD5E3"/>
            </a:solidFill>
            <a:ln>
              <a:solidFill>
                <a:srgbClr val="99D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họn trường cấp 3 - Những điều phụ huynh học sinh cần lưu ý">
              <a:extLst>
                <a:ext uri="{FF2B5EF4-FFF2-40B4-BE49-F238E27FC236}">
                  <a16:creationId xmlns:a16="http://schemas.microsoft.com/office/drawing/2014/main" id="{2B3DBDCB-1E59-4591-AF0E-49B9EFDDA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91" y="2586072"/>
              <a:ext cx="4622914" cy="3069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889164" y="1281160"/>
            <a:ext cx="7633589" cy="2386038"/>
          </a:xfrm>
          <a:prstGeom prst="rect">
            <a:avLst/>
          </a:prstGeom>
          <a:noFill/>
        </p:spPr>
        <p:txBody>
          <a:bodyPr wrap="square" rtlCol="0">
            <a:spAutoFit/>
          </a:bodyPr>
          <a:lstStyle/>
          <a:p>
            <a:pPr algn="ctr">
              <a:lnSpc>
                <a:spcPct val="150000"/>
              </a:lnSpc>
            </a:pPr>
            <a:r>
              <a:rPr lang="en-US" sz="5400" dirty="0">
                <a:solidFill>
                  <a:schemeClr val="accent6">
                    <a:lumMod val="50000"/>
                  </a:schemeClr>
                </a:solidFill>
                <a:latin typeface="+mj-lt"/>
              </a:rPr>
              <a:t>2. </a:t>
            </a:r>
            <a:r>
              <a:rPr lang="vi-VN" sz="5400" dirty="0">
                <a:solidFill>
                  <a:schemeClr val="accent6">
                    <a:lumMod val="50000"/>
                  </a:schemeClr>
                </a:solidFill>
                <a:latin typeface="+mj-lt"/>
              </a:rPr>
              <a:t>MÔ TẢ GIẢI PHÁP DƯỚI DẠNG THUẬT TOÁN</a:t>
            </a:r>
            <a:endParaRPr lang="en-US" sz="5400" dirty="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0" y="0"/>
            <a:ext cx="12192000" cy="6858000"/>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944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8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8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277044" y="3900043"/>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144928" y="3554118"/>
              <a:ext cx="7528413" cy="78610"/>
            </a:xfrm>
            <a:prstGeom prst="rect">
              <a:avLst/>
            </a:prstGeom>
          </p:spPr>
          <p:txBody>
            <a:bodyPr wrap="square">
              <a:spAutoFit/>
            </a:bodyPr>
            <a:lstStyle/>
            <a:p>
              <a:pPr lvl="0" algn="ctr" defTabSz="342900">
                <a:lnSpc>
                  <a:spcPct val="135000"/>
                </a:lnSpc>
                <a:defRPr/>
              </a:pPr>
              <a:r>
                <a:rPr lang="vi-VN" sz="2400" b="1" dirty="0">
                  <a:solidFill>
                    <a:srgbClr val="FF0000"/>
                  </a:solidFill>
                  <a:latin typeface="UTM Avo" panose="02040603050506020204" pitchFamily="18" charset="0"/>
                  <a:cs typeface="Times New Roman" panose="02020603050405020304" pitchFamily="18" charset="0"/>
                </a:rPr>
                <a:t>Thuật toán bám tường</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6302BE-C1A1-4218-80E8-24B346E7FAE0}"/>
                  </a:ext>
                </a:extLst>
              </p:cNvPr>
              <p:cNvSpPr txBox="1"/>
              <p:nvPr/>
            </p:nvSpPr>
            <p:spPr>
              <a:xfrm>
                <a:off x="511617" y="880403"/>
                <a:ext cx="11650824" cy="5909310"/>
              </a:xfrm>
              <a:prstGeom prst="rect">
                <a:avLst/>
              </a:prstGeom>
              <a:noFill/>
            </p:spPr>
            <p:txBody>
              <a:bodyPr wrap="square">
                <a:spAutoFit/>
              </a:bodyPr>
              <a:lstStyle/>
              <a:p>
                <a:pPr algn="just">
                  <a:lnSpc>
                    <a:spcPct val="150000"/>
                  </a:lnSpc>
                </a:pPr>
                <a:r>
                  <a:rPr lang="vi-VN" sz="3600" b="1" dirty="0" smtClean="0">
                    <a:solidFill>
                      <a:srgbClr val="7030A0"/>
                    </a:solidFill>
                    <a:effectLst/>
                    <a:latin typeface="Arial" panose="020B0604020202020204" pitchFamily="34" charset="0"/>
                  </a:rPr>
                  <a:t>Em </a:t>
                </a:r>
                <a:r>
                  <a:rPr lang="vi-VN" sz="3600" b="1" dirty="0">
                    <a:solidFill>
                      <a:srgbClr val="7030A0"/>
                    </a:solidFill>
                    <a:effectLst/>
                    <a:latin typeface="Arial" panose="020B0604020202020204" pitchFamily="34" charset="0"/>
                  </a:rPr>
                  <a:t>hãy mô tả thuật toán xác định hướng di chuyển của robot. Biết rằng robot chỉ thực hiện được những động tác sau:</a:t>
                </a:r>
              </a:p>
              <a:p>
                <a:pPr algn="just">
                  <a:lnSpc>
                    <a:spcPct val="150000"/>
                  </a:lnSpc>
                </a:pPr>
                <a:r>
                  <a:rPr lang="vi-VN" sz="3600" b="1" dirty="0">
                    <a:solidFill>
                      <a:srgbClr val="00B050"/>
                    </a:solidFill>
                    <a:effectLst/>
                    <a:latin typeface="Arial-BoldMT"/>
                  </a:rPr>
                  <a:t>1.</a:t>
                </a:r>
                <a:r>
                  <a:rPr lang="vi-VN" sz="3600" b="1" dirty="0">
                    <a:solidFill>
                      <a:srgbClr val="00B050"/>
                    </a:solidFill>
                    <a:effectLst/>
                    <a:latin typeface="Arial" panose="020B0604020202020204" pitchFamily="34" charset="0"/>
                  </a:rPr>
                  <a:t> Phát hiện xung quanh (trái, phải, phía trước) có tường hay </a:t>
                </a:r>
                <a:r>
                  <a:rPr lang="vi-VN" sz="3600" b="1" dirty="0" smtClean="0">
                    <a:solidFill>
                      <a:srgbClr val="00B050"/>
                    </a:solidFill>
                    <a:effectLst/>
                    <a:latin typeface="Arial" panose="020B0604020202020204" pitchFamily="34" charset="0"/>
                  </a:rPr>
                  <a:t>không</a:t>
                </a:r>
                <a:r>
                  <a:rPr lang="en-US" sz="3600" b="1" dirty="0">
                    <a:solidFill>
                      <a:srgbClr val="00B050"/>
                    </a:solidFill>
                    <a:latin typeface="Arial" panose="020B0604020202020204" pitchFamily="34" charset="0"/>
                  </a:rPr>
                  <a:t>?</a:t>
                </a:r>
                <a:endParaRPr lang="vi-VN" sz="3600" b="1" dirty="0">
                  <a:solidFill>
                    <a:srgbClr val="00B050"/>
                  </a:solidFill>
                </a:endParaRPr>
              </a:p>
              <a:p>
                <a:pPr algn="just">
                  <a:lnSpc>
                    <a:spcPct val="150000"/>
                  </a:lnSpc>
                </a:pPr>
                <a:r>
                  <a:rPr lang="vi-VN" sz="3600" b="1" dirty="0">
                    <a:solidFill>
                      <a:srgbClr val="00B050"/>
                    </a:solidFill>
                    <a:effectLst/>
                    <a:latin typeface="Arial-BoldMT"/>
                  </a:rPr>
                  <a:t>2.</a:t>
                </a:r>
                <a:r>
                  <a:rPr lang="vi-VN" sz="3600" b="1" dirty="0">
                    <a:solidFill>
                      <a:srgbClr val="00B050"/>
                    </a:solidFill>
                    <a:effectLst/>
                    <a:latin typeface="Arial" panose="020B0604020202020204" pitchFamily="34" charset="0"/>
                  </a:rPr>
                  <a:t> Quay trái hoặc quay phải một góc </a:t>
                </a:r>
                <a:r>
                  <a:rPr lang="vi-VN" sz="3600" b="1" dirty="0" smtClean="0">
                    <a:solidFill>
                      <a:srgbClr val="00B050"/>
                    </a:solidFill>
                    <a:effectLst/>
                    <a:latin typeface="Arial" panose="020B0604020202020204" pitchFamily="34" charset="0"/>
                  </a:rPr>
                  <a:t>90</a:t>
                </a:r>
                <a14:m>
                  <m:oMath xmlns:m="http://schemas.openxmlformats.org/officeDocument/2006/math">
                    <m:r>
                      <a:rPr lang="vi-VN" sz="3600" b="1" i="1" smtClean="0">
                        <a:solidFill>
                          <a:srgbClr val="00B050"/>
                        </a:solidFill>
                        <a:effectLst/>
                        <a:latin typeface="Cambria Math" panose="02040503050406030204" pitchFamily="18" charset="0"/>
                        <a:ea typeface="Cambria Math" panose="02040503050406030204" pitchFamily="18" charset="0"/>
                      </a:rPr>
                      <m:t>°</m:t>
                    </m:r>
                  </m:oMath>
                </a14:m>
                <a:r>
                  <a:rPr lang="vi-VN" sz="3600" b="1" dirty="0" smtClean="0">
                    <a:solidFill>
                      <a:srgbClr val="00B050"/>
                    </a:solidFill>
                    <a:effectLst/>
                    <a:latin typeface="Arial" panose="020B0604020202020204" pitchFamily="34" charset="0"/>
                  </a:rPr>
                  <a:t>. </a:t>
                </a:r>
                <a:endParaRPr lang="vi-VN" sz="3600" b="1" dirty="0">
                  <a:solidFill>
                    <a:srgbClr val="00B050"/>
                  </a:solidFill>
                </a:endParaRPr>
              </a:p>
              <a:p>
                <a:pPr algn="just">
                  <a:lnSpc>
                    <a:spcPct val="150000"/>
                  </a:lnSpc>
                </a:pPr>
                <a:r>
                  <a:rPr lang="vi-VN" sz="3600" b="1" dirty="0">
                    <a:solidFill>
                      <a:srgbClr val="00B050"/>
                    </a:solidFill>
                    <a:effectLst/>
                    <a:latin typeface="Arial-BoldMT"/>
                  </a:rPr>
                  <a:t>3.</a:t>
                </a:r>
                <a:r>
                  <a:rPr lang="vi-VN" sz="3600" b="1" dirty="0">
                    <a:solidFill>
                      <a:srgbClr val="00B050"/>
                    </a:solidFill>
                    <a:effectLst/>
                    <a:latin typeface="Arial" panose="020B0604020202020204" pitchFamily="34" charset="0"/>
                  </a:rPr>
                  <a:t> Tiến (đi thẳng) một bước về phía trước.</a:t>
                </a:r>
                <a:endParaRPr lang="en-US" sz="3600" b="1" dirty="0">
                  <a:solidFill>
                    <a:srgbClr val="00B050"/>
                  </a:solidFill>
                </a:endParaRPr>
              </a:p>
            </p:txBody>
          </p:sp>
        </mc:Choice>
        <mc:Fallback xmlns="">
          <p:sp>
            <p:nvSpPr>
              <p:cNvPr id="12" name="TextBox 11">
                <a:extLst>
                  <a:ext uri="{FF2B5EF4-FFF2-40B4-BE49-F238E27FC236}">
                    <a16:creationId xmlns:a16="http://schemas.microsoft.com/office/drawing/2014/main" id="{3B6302BE-C1A1-4218-80E8-24B346E7FAE0}"/>
                  </a:ext>
                </a:extLst>
              </p:cNvPr>
              <p:cNvSpPr txBox="1">
                <a:spLocks noRot="1" noChangeAspect="1" noMove="1" noResize="1" noEditPoints="1" noAdjustHandles="1" noChangeArrowheads="1" noChangeShapeType="1" noTextEdit="1"/>
              </p:cNvSpPr>
              <p:nvPr/>
            </p:nvSpPr>
            <p:spPr>
              <a:xfrm>
                <a:off x="511617" y="880403"/>
                <a:ext cx="11650824" cy="5909310"/>
              </a:xfrm>
              <a:prstGeom prst="rect">
                <a:avLst/>
              </a:prstGeom>
              <a:blipFill>
                <a:blip r:embed="rId3"/>
                <a:stretch>
                  <a:fillRect l="-1622" r="-1570" b="-1340"/>
                </a:stretch>
              </a:blipFill>
            </p:spPr>
            <p:txBody>
              <a:bodyPr/>
              <a:lstStyle/>
              <a:p>
                <a:r>
                  <a:rPr lang="en-US">
                    <a:noFill/>
                  </a:rPr>
                  <a:t> </a:t>
                </a:r>
              </a:p>
            </p:txBody>
          </p:sp>
        </mc:Fallback>
      </mc:AlternateContent>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4051</TotalTime>
  <Words>904</Words>
  <Application>Microsoft Office PowerPoint</Application>
  <PresentationFormat>Widescreen</PresentationFormat>
  <Paragraphs>67</Paragraphs>
  <Slides>14</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Cambria Math</vt:lpstr>
      <vt:lpstr>Arial</vt:lpstr>
      <vt:lpstr>Times New Roman</vt:lpstr>
      <vt:lpstr>Bahnschrift SemiBold SemiConden</vt:lpstr>
      <vt:lpstr>UTM Cookies</vt:lpstr>
      <vt:lpstr>Arial-BoldMT</vt:lpstr>
      <vt:lpstr>Calibri</vt:lpstr>
      <vt:lpstr>Bahnschrift Condensed</vt:lpstr>
      <vt:lpstr>Segoe Print</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389</cp:revision>
  <dcterms:created xsi:type="dcterms:W3CDTF">2021-06-02T01:34:28Z</dcterms:created>
  <dcterms:modified xsi:type="dcterms:W3CDTF">2024-08-10T02:48:33Z</dcterms:modified>
</cp:coreProperties>
</file>