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6"/>
  </p:notesMasterIdLst>
  <p:handoutMasterIdLst>
    <p:handoutMasterId r:id="rId17"/>
  </p:handoutMasterIdLst>
  <p:sldIdLst>
    <p:sldId id="256" r:id="rId3"/>
    <p:sldId id="3357" r:id="rId4"/>
    <p:sldId id="295" r:id="rId5"/>
    <p:sldId id="3081" r:id="rId6"/>
    <p:sldId id="3354" r:id="rId7"/>
    <p:sldId id="3361" r:id="rId8"/>
    <p:sldId id="3328" r:id="rId9"/>
    <p:sldId id="3402" r:id="rId10"/>
    <p:sldId id="3403" r:id="rId11"/>
    <p:sldId id="3404" r:id="rId12"/>
    <p:sldId id="3405" r:id="rId13"/>
    <p:sldId id="3083" r:id="rId14"/>
    <p:sldId id="3351"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Arial-BoldMT" pitchFamily="50" charset="0"/>
      <p:bold r:id="rId22"/>
    </p:embeddedFont>
    <p:embeddedFont>
      <p:font typeface="UTM Cookies" panose="02040603050506020204" pitchFamily="18" charset="0"/>
      <p:regular r:id="rId23"/>
    </p:embeddedFont>
    <p:embeddedFont>
      <p:font typeface="UTM Avo" panose="02040603050506020204" pitchFamily="18" charset="0"/>
      <p:regular r:id="rId24"/>
      <p:bold r:id="rId25"/>
      <p:italic r:id="rId26"/>
      <p:boldItalic r:id="rId27"/>
    </p:embeddedFont>
    <p:embeddedFont>
      <p:font typeface="Bahnschrift Condensed" panose="020B0502040204020203" pitchFamily="34" charset="0"/>
      <p:regular r:id="rId28"/>
      <p:bold r:id="rId29"/>
    </p:embeddedFont>
    <p:embeddedFont>
      <p:font typeface="Segoe Print" panose="02000600000000000000" pitchFamily="2" charset="0"/>
      <p:regular r:id="rId30"/>
      <p:bold r:id="rId31"/>
    </p:embeddedFont>
    <p:embeddedFont>
      <p:font typeface="Bahnschrift SemiBold SemiConden" panose="020B0502040204020203" pitchFamily="34" charset="0"/>
      <p:bold r:id="rId3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37B"/>
    <a:srgbClr val="BD64A8"/>
    <a:srgbClr val="7D6BB9"/>
    <a:srgbClr val="3C7CB5"/>
    <a:srgbClr val="50A5CA"/>
    <a:srgbClr val="6679A0"/>
    <a:srgbClr val="FFCCFF"/>
    <a:srgbClr val="FDDEEB"/>
    <a:srgbClr val="FF99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8" autoAdjust="0"/>
    <p:restoredTop sz="94660"/>
  </p:normalViewPr>
  <p:slideViewPr>
    <p:cSldViewPr snapToGrid="0">
      <p:cViewPr varScale="1">
        <p:scale>
          <a:sx n="82" d="100"/>
          <a:sy n="82" d="100"/>
        </p:scale>
        <p:origin x="600" y="6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8/10/2024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8/10/2024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chemeClr val="accent1">
                    <a:lumMod val="75000"/>
                    <a:lumOff val="25000"/>
                  </a:schemeClr>
                </a:solidFill>
                <a:latin typeface="+mn-lt"/>
              </a:rPr>
              <a:t>Q</a:t>
            </a:r>
            <a:r>
              <a:rPr lang="vi-VN" sz="1200" kern="1200" dirty="0" smtClean="0">
                <a:solidFill>
                  <a:schemeClr val="accent1">
                    <a:lumMod val="75000"/>
                    <a:lumOff val="25000"/>
                  </a:schemeClr>
                </a:solidFill>
                <a:effectLst/>
                <a:latin typeface="+mn-lt"/>
              </a:rPr>
              <a:t>uan sát Hình 13b.1a và Hình 13b.1b, em có nhận xét gì?</a:t>
            </a:r>
            <a:endParaRPr lang="en-US" sz="1400" dirty="0" smtClean="0">
              <a:solidFill>
                <a:schemeClr val="accent1">
                  <a:lumMod val="75000"/>
                  <a:lumOff val="25000"/>
                </a:schemeClr>
              </a:solidFill>
              <a:effectLst/>
            </a:endParaRP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2</a:t>
            </a:fld>
            <a:endParaRPr lang="en-US"/>
          </a:p>
        </p:txBody>
      </p:sp>
    </p:spTree>
    <p:extLst>
      <p:ext uri="{BB962C8B-B14F-4D97-AF65-F5344CB8AC3E}">
        <p14:creationId xmlns:p14="http://schemas.microsoft.com/office/powerpoint/2010/main" val="62809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Đáp án A</a:t>
            </a:r>
          </a:p>
          <a:p>
            <a:r>
              <a:rPr lang="en-US" sz="1200" b="0" i="0" kern="1200" dirty="0" smtClean="0">
                <a:solidFill>
                  <a:schemeClr val="tx1"/>
                </a:solidFill>
                <a:effectLst/>
                <a:latin typeface="+mn-lt"/>
                <a:ea typeface="+mn-ea"/>
                <a:cs typeface="+mn-cs"/>
              </a:rPr>
              <a:t>2.</a:t>
            </a:r>
            <a:r>
              <a:rPr lang="en-US" sz="1200" b="0" i="0" kern="1200" baseline="0" dirty="0" smtClean="0">
                <a:solidFill>
                  <a:schemeClr val="tx1"/>
                </a:solidFill>
                <a:effectLst/>
                <a:latin typeface="+mn-lt"/>
                <a:ea typeface="+mn-ea"/>
                <a:cs typeface="+mn-cs"/>
              </a:rPr>
              <a:t> </a:t>
            </a:r>
            <a:r>
              <a:rPr lang="vi-VN" sz="1200" b="0" i="0" kern="1200" dirty="0" smtClean="0">
                <a:solidFill>
                  <a:schemeClr val="tx1"/>
                </a:solidFill>
                <a:effectLst/>
                <a:latin typeface="+mn-lt"/>
                <a:ea typeface="+mn-ea"/>
                <a:cs typeface="+mn-cs"/>
              </a:rPr>
              <a:t>Biên tập video là việc tìm ra các vấn đề chưa đúng, chưa tốt còn tồn tại để chỉnh sửa sao cho sản phẩm video được hoàn chỉnh về cả mặt hình thức lẫn nội dung trước khi trình chiếu hay chia sẻ.</a:t>
            </a: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4</a:t>
            </a:fld>
            <a:endParaRPr lang="en-US"/>
          </a:p>
        </p:txBody>
      </p:sp>
    </p:spTree>
    <p:extLst>
      <p:ext uri="{BB962C8B-B14F-4D97-AF65-F5344CB8AC3E}">
        <p14:creationId xmlns:p14="http://schemas.microsoft.com/office/powerpoint/2010/main" val="3713052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vi-VN" dirty="0" smtClean="0">
                <a:solidFill>
                  <a:schemeClr val="accent6">
                    <a:lumMod val="50000"/>
                  </a:schemeClr>
                </a:solidFill>
              </a:rPr>
              <a:t>Sau khi đã dựng xong video, em cần xem lại từ đầu đến cuối video trên màn hình xem trước để kiểm tra xem nội dung video có vấn đề gì không? Đã đúng theo kịch bản chưa? Âm thanh có bị to hay nhỏ quá không? Hình ảnh có bị mờ hay lỗi không? Phụ đề đã khớp với hình ảnh chưa? Có sai chính tả không? Phụ đề có to quá và che mất hình ảnh hay </a:t>
            </a:r>
          </a:p>
          <a:p>
            <a:pPr algn="just">
              <a:lnSpc>
                <a:spcPct val="150000"/>
              </a:lnSpc>
            </a:pPr>
            <a:r>
              <a:rPr lang="vi-VN" dirty="0" smtClean="0">
                <a:solidFill>
                  <a:schemeClr val="accent6">
                    <a:lumMod val="50000"/>
                  </a:schemeClr>
                </a:solidFill>
              </a:rPr>
              <a:t>nhỏ quá làm người xem khó đọc không? Thời lượng video đã đúng theo kịch bản chưa?... Nếu phát hiện ra bất cứ vấn đề gì, em cần chỉnh sửa lại cho đúng trước khi xuất video.</a:t>
            </a:r>
            <a:endParaRPr lang="en-US" dirty="0" smtClean="0">
              <a:solidFill>
                <a:schemeClr val="accent6">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5</a:t>
            </a:fld>
            <a:endParaRPr lang="en-US"/>
          </a:p>
        </p:txBody>
      </p:sp>
    </p:spTree>
    <p:extLst>
      <p:ext uri="{BB962C8B-B14F-4D97-AF65-F5344CB8AC3E}">
        <p14:creationId xmlns:p14="http://schemas.microsoft.com/office/powerpoint/2010/main" val="3716760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bde</a:t>
            </a:r>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6</a:t>
            </a:fld>
            <a:endParaRPr lang="en-US"/>
          </a:p>
        </p:txBody>
      </p:sp>
    </p:spTree>
    <p:extLst>
      <p:ext uri="{BB962C8B-B14F-4D97-AF65-F5344CB8AC3E}">
        <p14:creationId xmlns:p14="http://schemas.microsoft.com/office/powerpoint/2010/main" val="426449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231F20"/>
                </a:solidFill>
                <a:effectLst/>
                <a:latin typeface="+mn-lt"/>
              </a:rPr>
              <a:t>Em chọn </a:t>
            </a:r>
            <a:r>
              <a:rPr lang="vi-VN" sz="1200" b="1" dirty="0" smtClean="0">
                <a:solidFill>
                  <a:srgbClr val="231F20"/>
                </a:solidFill>
                <a:effectLst/>
                <a:latin typeface="+mn-lt"/>
              </a:rPr>
              <a:t>Remove black bar</a:t>
            </a:r>
            <a:r>
              <a:rPr lang="vi-VN" sz="1200" dirty="0" smtClean="0">
                <a:solidFill>
                  <a:srgbClr val="231F20"/>
                </a:solidFill>
                <a:effectLst/>
                <a:latin typeface="+mn-lt"/>
              </a:rPr>
              <a:t> để loại bỏ thanh màu đen. Khi đó ảnh sẽ được tự động thay đổi kích thước để vừa với khung hình. Ngược lại, nếu không muốn loại bỏ thanh màu đen, em thực hiện tương tự và chọn </a:t>
            </a:r>
            <a:r>
              <a:rPr lang="vi-VN" sz="1200" b="1" dirty="0" smtClean="0">
                <a:solidFill>
                  <a:srgbClr val="231F20"/>
                </a:solidFill>
                <a:effectLst/>
                <a:latin typeface="+mn-lt"/>
              </a:rPr>
              <a:t>Shrink to fit</a:t>
            </a:r>
            <a:r>
              <a:rPr lang="vi-VN" sz="1200" dirty="0" smtClean="0">
                <a:solidFill>
                  <a:srgbClr val="231F20"/>
                </a:solidFill>
                <a:effectLst/>
                <a:latin typeface="+mn-lt"/>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8</a:t>
            </a:fld>
            <a:endParaRPr lang="en-US"/>
          </a:p>
        </p:txBody>
      </p:sp>
    </p:spTree>
    <p:extLst>
      <p:ext uri="{BB962C8B-B14F-4D97-AF65-F5344CB8AC3E}">
        <p14:creationId xmlns:p14="http://schemas.microsoft.com/office/powerpoint/2010/main" val="1283748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231F20"/>
                </a:solidFill>
                <a:effectLst/>
                <a:latin typeface="+mn-lt"/>
              </a:rPr>
              <a:t>Khi xem lại video, em thấy phần tiêu đề hiển thị trong 3 giây hơi nhanh, người xem chưa kịp nắm bắt nội dung thì đã chuyển sang phần giới thiệu dự án </a:t>
            </a:r>
            <a:r>
              <a:rPr lang="vi-VN" sz="1200" b="1" dirty="0" smtClean="0">
                <a:solidFill>
                  <a:srgbClr val="231F20"/>
                </a:solidFill>
                <a:effectLst/>
                <a:latin typeface="+mn-lt"/>
              </a:rPr>
              <a:t>Sổ lưu niệm</a:t>
            </a:r>
            <a:r>
              <a:rPr lang="vi-VN" sz="1200" dirty="0" smtClean="0">
                <a:solidFill>
                  <a:srgbClr val="231F20"/>
                </a:solidFill>
                <a:effectLst/>
                <a:latin typeface="+mn-lt"/>
              </a:rPr>
              <a:t>. Em muốn thay đổi thời gian hiển thị từ 3 giây thành 5 giây. Tuy nhiên, sau khi chỉnh lại thời gian hiển thị, mặc dù đoạn video tiêu đề hiển thị trong 5 giây nhưng dòng tiêu đề lại vẫn chỉ hiển thị trong 3 giây. Em cần chỉnh lại thời gian hiển thị cho dòng tiêu đề bằng cách thực hiện: </a:t>
            </a:r>
            <a:endParaRPr lang="en-US" dirty="0" smtClean="0"/>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9</a:t>
            </a:fld>
            <a:endParaRPr lang="en-US"/>
          </a:p>
        </p:txBody>
      </p:sp>
    </p:spTree>
    <p:extLst>
      <p:ext uri="{BB962C8B-B14F-4D97-AF65-F5344CB8AC3E}">
        <p14:creationId xmlns:p14="http://schemas.microsoft.com/office/powerpoint/2010/main" val="737344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Cửa</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sổ</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chỉnh</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sửa</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tiêu</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đề</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mở</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ra.</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Em</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sẽ</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thấy</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thời</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gian</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hiển</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thị</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dòng</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tiêu</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đề</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đang</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là</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từ</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giây</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thứ</a:t>
            </a:r>
            <a:r>
              <a:rPr lang="en-US" sz="1200" dirty="0" smtClean="0">
                <a:solidFill>
                  <a:srgbClr val="231F20"/>
                </a:solidFill>
                <a:effectLst/>
                <a:latin typeface="Arial" panose="020B0604020202020204" pitchFamily="34" charset="0"/>
              </a:rPr>
              <a:t> 1 </a:t>
            </a:r>
            <a:r>
              <a:rPr lang="en-US" sz="1200" dirty="0" err="1" smtClean="0">
                <a:solidFill>
                  <a:srgbClr val="231F20"/>
                </a:solidFill>
                <a:effectLst/>
                <a:latin typeface="Arial" panose="020B0604020202020204" pitchFamily="34" charset="0"/>
              </a:rPr>
              <a:t>đến</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giây</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thứ</a:t>
            </a:r>
            <a:r>
              <a:rPr lang="en-US" sz="1200" dirty="0" smtClean="0">
                <a:solidFill>
                  <a:srgbClr val="231F20"/>
                </a:solidFill>
                <a:effectLst/>
                <a:latin typeface="Arial" panose="020B0604020202020204" pitchFamily="34" charset="0"/>
              </a:rPr>
              <a:t> 3. </a:t>
            </a:r>
            <a:endParaRPr lang="en-US" dirty="0" smtClean="0"/>
          </a:p>
          <a:p>
            <a:pPr>
              <a:lnSpc>
                <a:spcPct val="150000"/>
              </a:lnSpc>
            </a:pP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Dùng</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chuột</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kéo</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thả</a:t>
            </a:r>
            <a:r>
              <a:rPr lang="en-US" sz="1200" dirty="0" smtClean="0">
                <a:solidFill>
                  <a:srgbClr val="231F20"/>
                </a:solidFill>
                <a:effectLst/>
                <a:latin typeface="Arial" panose="020B0604020202020204" pitchFamily="34" charset="0"/>
              </a:rPr>
              <a:t> con </a:t>
            </a:r>
            <a:r>
              <a:rPr lang="en-US" sz="1200" dirty="0" err="1" smtClean="0">
                <a:solidFill>
                  <a:srgbClr val="231F20"/>
                </a:solidFill>
                <a:effectLst/>
                <a:latin typeface="Arial" panose="020B0604020202020204" pitchFamily="34" charset="0"/>
              </a:rPr>
              <a:t>chạy</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bên</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phải</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đến</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vị</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trí</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giây</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thứ</a:t>
            </a:r>
            <a:r>
              <a:rPr lang="en-US" sz="1200" dirty="0" smtClean="0">
                <a:solidFill>
                  <a:srgbClr val="231F20"/>
                </a:solidFill>
                <a:effectLst/>
                <a:latin typeface="Arial" panose="020B0604020202020204" pitchFamily="34" charset="0"/>
              </a:rPr>
              <a:t> 5 </a:t>
            </a:r>
            <a:r>
              <a:rPr lang="en-US" sz="1200" dirty="0" err="1" smtClean="0">
                <a:solidFill>
                  <a:srgbClr val="231F20"/>
                </a:solidFill>
                <a:effectLst/>
                <a:latin typeface="Arial" panose="020B0604020202020204" pitchFamily="34" charset="0"/>
              </a:rPr>
              <a:t>để</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đặt</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thời</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gian</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hiển</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thị</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cho</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dòng</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tiêu</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đề</a:t>
            </a:r>
            <a:r>
              <a:rPr lang="en-US" sz="1200" dirty="0" smtClean="0">
                <a:solidFill>
                  <a:srgbClr val="231F20"/>
                </a:solidFill>
                <a:effectLst/>
                <a:latin typeface="Arial" panose="020B0604020202020204" pitchFamily="34" charset="0"/>
              </a:rPr>
              <a:t> </a:t>
            </a:r>
            <a:r>
              <a:rPr lang="en-US" sz="1200" dirty="0" err="1" smtClean="0">
                <a:solidFill>
                  <a:srgbClr val="231F20"/>
                </a:solidFill>
                <a:effectLst/>
                <a:latin typeface="Arial" panose="020B0604020202020204" pitchFamily="34" charset="0"/>
              </a:rPr>
              <a:t>là</a:t>
            </a:r>
            <a:r>
              <a:rPr lang="en-US" sz="1200" dirty="0" smtClean="0">
                <a:solidFill>
                  <a:srgbClr val="231F20"/>
                </a:solidFill>
                <a:effectLst/>
                <a:latin typeface="Arial" panose="020B0604020202020204" pitchFamily="34" charset="0"/>
              </a:rPr>
              <a:t> 5 </a:t>
            </a:r>
            <a:r>
              <a:rPr lang="en-US" sz="1200" dirty="0" err="1" smtClean="0">
                <a:solidFill>
                  <a:srgbClr val="231F20"/>
                </a:solidFill>
                <a:effectLst/>
                <a:latin typeface="Arial" panose="020B0604020202020204" pitchFamily="34" charset="0"/>
              </a:rPr>
              <a:t>giây</a:t>
            </a:r>
            <a:r>
              <a:rPr lang="en-US" sz="1200" dirty="0" smtClean="0">
                <a:solidFill>
                  <a:srgbClr val="231F20"/>
                </a:solidFill>
                <a:effectLst/>
                <a:latin typeface="Arial" panose="020B0604020202020204" pitchFamily="34" charset="0"/>
              </a:rPr>
              <a:t>.</a:t>
            </a:r>
            <a:endParaRPr lang="vi-VN" sz="1200" dirty="0" smtClean="0">
              <a:solidFill>
                <a:srgbClr val="231F20"/>
              </a:solidFill>
              <a:effectLst/>
              <a:latin typeface="+mn-lt"/>
            </a:endParaRPr>
          </a:p>
          <a:p>
            <a:pPr>
              <a:lnSpc>
                <a:spcPct val="150000"/>
              </a:lnSpc>
            </a:pPr>
            <a:r>
              <a:rPr lang="en-US" dirty="0" smtClean="0"/>
              <a:t>– </a:t>
            </a:r>
            <a:r>
              <a:rPr lang="en-US" dirty="0" err="1" smtClean="0"/>
              <a:t>Nháy</a:t>
            </a:r>
            <a:r>
              <a:rPr lang="en-US" dirty="0" smtClean="0"/>
              <a:t> </a:t>
            </a:r>
            <a:r>
              <a:rPr lang="en-US" dirty="0" err="1" smtClean="0"/>
              <a:t>chuột</a:t>
            </a:r>
            <a:r>
              <a:rPr lang="en-US" dirty="0" smtClean="0"/>
              <a:t> </a:t>
            </a:r>
            <a:r>
              <a:rPr lang="en-US" dirty="0" err="1" smtClean="0"/>
              <a:t>chọn</a:t>
            </a:r>
            <a:r>
              <a:rPr lang="en-US" dirty="0" smtClean="0"/>
              <a:t> Done </a:t>
            </a:r>
            <a:r>
              <a:rPr lang="en-US" dirty="0" err="1" smtClean="0"/>
              <a:t>để</a:t>
            </a:r>
            <a:r>
              <a:rPr lang="en-US" dirty="0" smtClean="0"/>
              <a:t> </a:t>
            </a:r>
            <a:r>
              <a:rPr lang="en-US" dirty="0" err="1" smtClean="0"/>
              <a:t>hoàn</a:t>
            </a:r>
            <a:r>
              <a:rPr lang="en-US" dirty="0" smtClean="0"/>
              <a:t> </a:t>
            </a:r>
            <a:r>
              <a:rPr lang="en-US" dirty="0" err="1" smtClean="0"/>
              <a:t>thành</a:t>
            </a:r>
            <a:r>
              <a:rPr lang="en-US" dirty="0" smtClean="0"/>
              <a:t> </a:t>
            </a:r>
            <a:r>
              <a:rPr lang="en-US" dirty="0" err="1" smtClean="0"/>
              <a:t>công</a:t>
            </a:r>
            <a:r>
              <a:rPr lang="en-US" dirty="0" smtClean="0"/>
              <a:t> </a:t>
            </a:r>
            <a:r>
              <a:rPr lang="en-US" dirty="0" err="1" smtClean="0"/>
              <a:t>việc</a:t>
            </a:r>
            <a:r>
              <a:rPr lang="en-US" dirty="0" smtClean="0"/>
              <a:t>.</a:t>
            </a: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10</a:t>
            </a:fld>
            <a:endParaRPr lang="en-US"/>
          </a:p>
        </p:txBody>
      </p:sp>
    </p:spTree>
    <p:extLst>
      <p:ext uri="{BB962C8B-B14F-4D97-AF65-F5344CB8AC3E}">
        <p14:creationId xmlns:p14="http://schemas.microsoft.com/office/powerpoint/2010/main" val="85390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vi-VN" sz="1200" dirty="0" smtClean="0">
                <a:solidFill>
                  <a:srgbClr val="231F20"/>
                </a:solidFill>
                <a:effectLst/>
                <a:latin typeface="+mn-lt"/>
              </a:rPr>
              <a:t>– Sau khi biên tập xong video, em nháy chuột chọn lệnh ở góc trên, bên phải giao diện phần mềm để xuất </a:t>
            </a:r>
            <a:endParaRPr lang="vi-VN" dirty="0" smtClean="0"/>
          </a:p>
          <a:p>
            <a:pPr>
              <a:lnSpc>
                <a:spcPct val="150000"/>
              </a:lnSpc>
            </a:pPr>
            <a:r>
              <a:rPr lang="vi-VN" sz="1200" dirty="0" smtClean="0">
                <a:solidFill>
                  <a:srgbClr val="231F20"/>
                </a:solidFill>
                <a:effectLst/>
                <a:latin typeface="+mn-lt"/>
              </a:rPr>
              <a:t>video thành tệp có định dạng mp4. </a:t>
            </a:r>
            <a:endParaRPr lang="en-US" sz="1200" dirty="0" smtClean="0">
              <a:solidFill>
                <a:srgbClr val="231F20"/>
              </a:solidFill>
              <a:effectLst/>
              <a:latin typeface="+mn-lt"/>
            </a:endParaRPr>
          </a:p>
          <a:p>
            <a:pPr>
              <a:lnSpc>
                <a:spcPct val="150000"/>
              </a:lnSpc>
            </a:pPr>
            <a:r>
              <a:rPr lang="en-US" sz="1200" dirty="0" smtClean="0">
                <a:solidFill>
                  <a:srgbClr val="231F20"/>
                </a:solidFill>
                <a:effectLst/>
                <a:latin typeface="+mn-lt"/>
              </a:rPr>
              <a:t>…</a:t>
            </a:r>
            <a:r>
              <a:rPr lang="vi-VN" sz="1200" dirty="0" smtClean="0">
                <a:solidFill>
                  <a:srgbClr val="231F20"/>
                </a:solidFill>
                <a:effectLst/>
                <a:latin typeface="+mn-lt"/>
              </a:rPr>
              <a:t>– Với tệp video vừa tạo ra, em có thể sao chép, chia sẻ với các bạn để sử dụng trong buổi </a:t>
            </a:r>
            <a:endParaRPr lang="vi-VN" dirty="0" smtClean="0"/>
          </a:p>
          <a:p>
            <a:pPr>
              <a:lnSpc>
                <a:spcPct val="150000"/>
              </a:lnSpc>
            </a:pPr>
            <a:r>
              <a:rPr lang="vi-VN" sz="1200" dirty="0" smtClean="0">
                <a:solidFill>
                  <a:srgbClr val="231F20"/>
                </a:solidFill>
                <a:effectLst/>
                <a:latin typeface="+mn-lt"/>
              </a:rPr>
              <a:t>triển lãm, em cũng có thể đưa lên mạng để giới thiệu với mọi người.</a:t>
            </a:r>
            <a:endParaRPr lang="en-US" dirty="0" smtClean="0"/>
          </a:p>
          <a:p>
            <a:pPr>
              <a:lnSpc>
                <a:spcPct val="150000"/>
              </a:lnSpc>
            </a:pPr>
            <a:endParaRPr lang="vi-VN" dirty="0" smtClean="0"/>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11</a:t>
            </a:fld>
            <a:endParaRPr lang="en-US"/>
          </a:p>
        </p:txBody>
      </p:sp>
    </p:spTree>
    <p:extLst>
      <p:ext uri="{BB962C8B-B14F-4D97-AF65-F5344CB8AC3E}">
        <p14:creationId xmlns:p14="http://schemas.microsoft.com/office/powerpoint/2010/main" val="1554752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Em thực hiện lần lượt:</a:t>
            </a:r>
          </a:p>
          <a:p>
            <a:r>
              <a:rPr lang="vi-VN" sz="1200" b="0" i="0" kern="1200" dirty="0" smtClean="0">
                <a:solidFill>
                  <a:schemeClr val="tx1"/>
                </a:solidFill>
                <a:effectLst/>
                <a:latin typeface="+mn-lt"/>
                <a:ea typeface="+mn-ea"/>
                <a:cs typeface="+mn-cs"/>
              </a:rPr>
              <a:t>- Nếu thấy ảnh nào trong video còn thanh màu đen thì loại bỏ.</a:t>
            </a:r>
          </a:p>
          <a:p>
            <a:r>
              <a:rPr lang="vi-VN" sz="1200" b="0" i="0" kern="1200" dirty="0" smtClean="0">
                <a:solidFill>
                  <a:schemeClr val="tx1"/>
                </a:solidFill>
                <a:effectLst/>
                <a:latin typeface="+mn-lt"/>
                <a:ea typeface="+mn-ea"/>
                <a:cs typeface="+mn-cs"/>
              </a:rPr>
              <a:t>- Điều chỉnh lại thời gian hiển thị các dữ liệu nếu thấy cần thiết.</a:t>
            </a:r>
          </a:p>
          <a:p>
            <a:r>
              <a:rPr lang="vi-VN" sz="1200" b="0" i="0" kern="1200" dirty="0" smtClean="0">
                <a:solidFill>
                  <a:schemeClr val="tx1"/>
                </a:solidFill>
                <a:effectLst/>
                <a:latin typeface="+mn-lt"/>
                <a:ea typeface="+mn-ea"/>
                <a:cs typeface="+mn-cs"/>
              </a:rPr>
              <a:t>- Xuất lại video.</a:t>
            </a:r>
          </a:p>
          <a:p>
            <a:r>
              <a:rPr lang="vi-VN" sz="1200" b="0" i="0" kern="1200" dirty="0" smtClean="0">
                <a:solidFill>
                  <a:schemeClr val="tx1"/>
                </a:solidFill>
                <a:effectLst/>
                <a:latin typeface="+mn-lt"/>
                <a:ea typeface="+mn-ea"/>
                <a:cs typeface="+mn-cs"/>
              </a:rPr>
              <a:t>- Xem lại hai video kết quả.</a:t>
            </a: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13</a:t>
            </a:fld>
            <a:endParaRPr lang="en-US"/>
          </a:p>
        </p:txBody>
      </p:sp>
    </p:spTree>
    <p:extLst>
      <p:ext uri="{BB962C8B-B14F-4D97-AF65-F5344CB8AC3E}">
        <p14:creationId xmlns:p14="http://schemas.microsoft.com/office/powerpoint/2010/main" val="3886589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527539" y="84174"/>
            <a:ext cx="2901462" cy="1407209"/>
            <a:chOff x="1523998" y="0"/>
            <a:chExt cx="2190751" cy="1407209"/>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1200329"/>
            </a:xfrm>
            <a:prstGeom prst="rect">
              <a:avLst/>
            </a:prstGeom>
            <a:noFill/>
          </p:spPr>
          <p:txBody>
            <a:bodyPr wrap="square" rtlCol="0">
              <a:spAutoFit/>
            </a:bodyPr>
            <a:lstStyle/>
            <a:p>
              <a:pPr algn="ctr"/>
              <a:r>
                <a:rPr lang="vi-VN" sz="3600" dirty="0">
                  <a:solidFill>
                    <a:srgbClr val="FF0000"/>
                  </a:solidFill>
                  <a:latin typeface="+mj-lt"/>
                </a:rPr>
                <a:t>CH</a:t>
              </a:r>
              <a:r>
                <a:rPr lang="en-US" sz="3600" dirty="0">
                  <a:solidFill>
                    <a:srgbClr val="FF0000"/>
                  </a:solidFill>
                  <a:latin typeface="+mj-lt"/>
                </a:rPr>
                <a:t>Ủ</a:t>
              </a:r>
              <a:r>
                <a:rPr lang="vi-VN" sz="3600" dirty="0">
                  <a:solidFill>
                    <a:srgbClr val="FF0000"/>
                  </a:solidFill>
                  <a:latin typeface="+mj-lt"/>
                </a:rPr>
                <a:t> ĐỀ </a:t>
              </a:r>
              <a:r>
                <a:rPr lang="en-US" sz="3600" dirty="0">
                  <a:solidFill>
                    <a:srgbClr val="FF0000"/>
                  </a:solidFill>
                  <a:latin typeface="+mj-lt"/>
                </a:rPr>
                <a:t>4b</a:t>
              </a:r>
              <a:endParaRPr lang="vi-VN" sz="3600" dirty="0">
                <a:solidFill>
                  <a:srgbClr val="FF0000"/>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297196" y="285628"/>
            <a:ext cx="7682217" cy="646331"/>
          </a:xfrm>
          <a:prstGeom prst="rect">
            <a:avLst/>
          </a:prstGeom>
          <a:noFill/>
        </p:spPr>
        <p:txBody>
          <a:bodyPr wrap="square" rtlCol="0">
            <a:spAutoFit/>
          </a:bodyPr>
          <a:lstStyle/>
          <a:p>
            <a:pPr algn="ctr"/>
            <a:r>
              <a:rPr lang="en-US" sz="3600" dirty="0">
                <a:solidFill>
                  <a:srgbClr val="FF0000"/>
                </a:solidFill>
                <a:latin typeface="+mj-lt"/>
              </a:rPr>
              <a:t>LÀM QUEN VỚI PHẦN MỀM LÀM VIDEO</a:t>
            </a:r>
          </a:p>
        </p:txBody>
      </p:sp>
      <p:sp>
        <p:nvSpPr>
          <p:cNvPr id="8" name="TextBox 7">
            <a:extLst>
              <a:ext uri="{FF2B5EF4-FFF2-40B4-BE49-F238E27FC236}">
                <a16:creationId xmlns:a16="http://schemas.microsoft.com/office/drawing/2014/main" id="{D05E2FA4-701D-4C92-898E-7EE4AF07FEBA}"/>
              </a:ext>
            </a:extLst>
          </p:cNvPr>
          <p:cNvSpPr txBox="1"/>
          <p:nvPr/>
        </p:nvSpPr>
        <p:spPr>
          <a:xfrm>
            <a:off x="2384976" y="1567064"/>
            <a:ext cx="7163470" cy="2529923"/>
          </a:xfrm>
          <a:prstGeom prst="rect">
            <a:avLst/>
          </a:prstGeom>
          <a:noFill/>
          <a:ln>
            <a:noFill/>
          </a:ln>
        </p:spPr>
        <p:txBody>
          <a:bodyPr wrap="square" rtlCol="0">
            <a:spAutoFit/>
          </a:bodyPr>
          <a:lstStyle/>
          <a:p>
            <a:pPr algn="ctr">
              <a:lnSpc>
                <a:spcPct val="120000"/>
              </a:lnSpc>
            </a:pPr>
            <a:r>
              <a:rPr lang="en-US" sz="6600" b="1" dirty="0" err="1">
                <a:ln w="19050">
                  <a:solidFill>
                    <a:schemeClr val="bg1"/>
                  </a:solidFill>
                </a:ln>
                <a:solidFill>
                  <a:srgbClr val="7030A0"/>
                </a:solidFill>
                <a:latin typeface="Bahnschrift Condensed" panose="020B0502040204020203" pitchFamily="34" charset="0"/>
              </a:rPr>
              <a:t>Bài</a:t>
            </a:r>
            <a:r>
              <a:rPr lang="en-US" sz="6600" b="1" dirty="0">
                <a:ln w="19050">
                  <a:solidFill>
                    <a:schemeClr val="bg1"/>
                  </a:solidFill>
                </a:ln>
                <a:solidFill>
                  <a:srgbClr val="7030A0"/>
                </a:solidFill>
                <a:latin typeface="Bahnschrift Condensed" panose="020B0502040204020203" pitchFamily="34" charset="0"/>
              </a:rPr>
              <a:t> </a:t>
            </a:r>
            <a:r>
              <a:rPr lang="vi-VN" sz="6600" b="1" dirty="0">
                <a:ln w="19050">
                  <a:solidFill>
                    <a:schemeClr val="bg1"/>
                  </a:solidFill>
                </a:ln>
                <a:solidFill>
                  <a:srgbClr val="7030A0"/>
                </a:solidFill>
                <a:latin typeface="Bahnschrift Condensed" panose="020B0502040204020203" pitchFamily="34" charset="0"/>
              </a:rPr>
              <a:t>13b.</a:t>
            </a:r>
          </a:p>
          <a:p>
            <a:pPr algn="ctr">
              <a:lnSpc>
                <a:spcPct val="120000"/>
              </a:lnSpc>
            </a:pPr>
            <a:r>
              <a:rPr lang="en-US" sz="6600" b="1" dirty="0">
                <a:ln w="19050">
                  <a:solidFill>
                    <a:schemeClr val="bg1"/>
                  </a:solidFill>
                </a:ln>
                <a:solidFill>
                  <a:srgbClr val="7030A0"/>
                </a:solidFill>
                <a:latin typeface="Bahnschrift Condensed" panose="020B0502040204020203" pitchFamily="34" charset="0"/>
              </a:rPr>
              <a:t>BIÊN TẬP VÀ XUẤT VIDEO</a:t>
            </a:r>
            <a:endParaRPr lang="vi-VN" sz="6600" b="1" dirty="0">
              <a:ln w="19050">
                <a:solidFill>
                  <a:schemeClr val="bg1"/>
                </a:solidFill>
              </a:ln>
              <a:solidFill>
                <a:srgbClr val="7030A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C27C6-978A-40E2-9D76-124EC0A8A0D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26066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DA58F44-4293-4157-BC81-EDC1CA58AE9C}"/>
              </a:ext>
            </a:extLst>
          </p:cNvPr>
          <p:cNvSpPr txBox="1"/>
          <p:nvPr/>
        </p:nvSpPr>
        <p:spPr>
          <a:xfrm>
            <a:off x="713232" y="426841"/>
            <a:ext cx="6254496" cy="5910401"/>
          </a:xfrm>
          <a:prstGeom prst="rect">
            <a:avLst/>
          </a:prstGeom>
          <a:noFill/>
        </p:spPr>
        <p:txBody>
          <a:bodyPr wrap="square">
            <a:spAutoFit/>
          </a:bodyPr>
          <a:lstStyle/>
          <a:p>
            <a:pPr>
              <a:lnSpc>
                <a:spcPct val="150000"/>
              </a:lnSpc>
            </a:pPr>
            <a:r>
              <a:rPr lang="vi-VN" sz="3200" b="1" dirty="0">
                <a:solidFill>
                  <a:srgbClr val="C00000"/>
                </a:solidFill>
                <a:effectLst/>
                <a:latin typeface="Arial" panose="020B0604020202020204" pitchFamily="34" charset="0"/>
              </a:rPr>
              <a:t>Nhiệm vụ 2: Xuất video </a:t>
            </a:r>
            <a:endParaRPr lang="vi-VN" sz="3200" b="1" dirty="0">
              <a:solidFill>
                <a:srgbClr val="C00000"/>
              </a:solidFill>
            </a:endParaRPr>
          </a:p>
          <a:p>
            <a:pPr>
              <a:lnSpc>
                <a:spcPct val="150000"/>
              </a:lnSpc>
            </a:pPr>
            <a:r>
              <a:rPr lang="vi-VN" sz="3200" dirty="0" smtClean="0">
                <a:solidFill>
                  <a:srgbClr val="231F20"/>
                </a:solidFill>
                <a:effectLst/>
                <a:latin typeface="Arial" panose="020B0604020202020204" pitchFamily="34" charset="0"/>
              </a:rPr>
              <a:t>– </a:t>
            </a:r>
            <a:r>
              <a:rPr lang="vi-VN" sz="3200" dirty="0">
                <a:solidFill>
                  <a:srgbClr val="231F20"/>
                </a:solidFill>
                <a:effectLst/>
                <a:latin typeface="Arial" panose="020B0604020202020204" pitchFamily="34" charset="0"/>
              </a:rPr>
              <a:t>Cửa sổ </a:t>
            </a:r>
            <a:r>
              <a:rPr lang="vi-VN" sz="3200" b="1" dirty="0">
                <a:solidFill>
                  <a:srgbClr val="231F20"/>
                </a:solidFill>
                <a:effectLst/>
                <a:latin typeface="Arial" panose="020B0604020202020204" pitchFamily="34" charset="0"/>
              </a:rPr>
              <a:t>Finish your </a:t>
            </a:r>
            <a:r>
              <a:rPr lang="vi-VN" sz="3200" b="1" dirty="0" smtClean="0">
                <a:solidFill>
                  <a:srgbClr val="231F20"/>
                </a:solidFill>
                <a:effectLst/>
                <a:latin typeface="Arial" panose="020B0604020202020204" pitchFamily="34" charset="0"/>
              </a:rPr>
              <a:t>video</a:t>
            </a:r>
            <a:r>
              <a:rPr lang="en-US" sz="3200" b="1" dirty="0" smtClean="0">
                <a:solidFill>
                  <a:srgbClr val="231F20"/>
                </a:solidFill>
                <a:effectLst/>
                <a:latin typeface="Arial" panose="020B0604020202020204" pitchFamily="34" charset="0"/>
              </a:rPr>
              <a:t>:</a:t>
            </a:r>
            <a:r>
              <a:rPr lang="vi-VN" sz="3200" dirty="0" smtClean="0">
                <a:solidFill>
                  <a:srgbClr val="231F20"/>
                </a:solidFill>
                <a:effectLst/>
                <a:latin typeface="Arial" panose="020B0604020202020204" pitchFamily="34" charset="0"/>
              </a:rPr>
              <a:t> chọn </a:t>
            </a:r>
            <a:r>
              <a:rPr lang="vi-VN" sz="3200" dirty="0">
                <a:solidFill>
                  <a:srgbClr val="231F20"/>
                </a:solidFill>
                <a:effectLst/>
                <a:latin typeface="Arial" panose="020B0604020202020204" pitchFamily="34" charset="0"/>
              </a:rPr>
              <a:t>chất lượng của tệp video (</a:t>
            </a:r>
            <a:r>
              <a:rPr lang="vi-VN" sz="3200" b="1" dirty="0">
                <a:solidFill>
                  <a:srgbClr val="231F20"/>
                </a:solidFill>
                <a:effectLst/>
                <a:latin typeface="Arial" panose="020B0604020202020204" pitchFamily="34" charset="0"/>
              </a:rPr>
              <a:t>High</a:t>
            </a:r>
            <a:r>
              <a:rPr lang="vi-VN" sz="3200" dirty="0">
                <a:solidFill>
                  <a:srgbClr val="231F20"/>
                </a:solidFill>
                <a:effectLst/>
                <a:latin typeface="Arial" panose="020B0604020202020204" pitchFamily="34" charset="0"/>
              </a:rPr>
              <a:t>, </a:t>
            </a:r>
            <a:r>
              <a:rPr lang="vi-VN" sz="3200" b="1" dirty="0">
                <a:solidFill>
                  <a:srgbClr val="231F20"/>
                </a:solidFill>
                <a:effectLst/>
                <a:latin typeface="Arial" panose="020B0604020202020204" pitchFamily="34" charset="0"/>
              </a:rPr>
              <a:t>Medium</a:t>
            </a:r>
            <a:r>
              <a:rPr lang="vi-VN" sz="3200" dirty="0">
                <a:solidFill>
                  <a:srgbClr val="231F20"/>
                </a:solidFill>
                <a:effectLst/>
                <a:latin typeface="Arial" panose="020B0604020202020204" pitchFamily="34" charset="0"/>
              </a:rPr>
              <a:t> hoặc </a:t>
            </a:r>
            <a:r>
              <a:rPr lang="vi-VN" sz="3200" b="1" dirty="0">
                <a:solidFill>
                  <a:srgbClr val="231F20"/>
                </a:solidFill>
                <a:effectLst/>
                <a:latin typeface="Arial" panose="020B0604020202020204" pitchFamily="34" charset="0"/>
              </a:rPr>
              <a:t>Low</a:t>
            </a:r>
            <a:r>
              <a:rPr lang="vi-VN" sz="3200" dirty="0">
                <a:solidFill>
                  <a:srgbClr val="231F20"/>
                </a:solidFill>
                <a:effectLst/>
                <a:latin typeface="Arial" panose="020B0604020202020204" pitchFamily="34" charset="0"/>
              </a:rPr>
              <a:t>). </a:t>
            </a:r>
            <a:endParaRPr lang="vi-VN" sz="3200" dirty="0"/>
          </a:p>
          <a:p>
            <a:pPr>
              <a:lnSpc>
                <a:spcPct val="150000"/>
              </a:lnSpc>
            </a:pPr>
            <a:r>
              <a:rPr lang="vi-VN" sz="3200" dirty="0">
                <a:solidFill>
                  <a:srgbClr val="231F20"/>
                </a:solidFill>
                <a:effectLst/>
                <a:latin typeface="Arial" panose="020B0604020202020204" pitchFamily="34" charset="0"/>
              </a:rPr>
              <a:t>– Nháy chuột chọn </a:t>
            </a:r>
            <a:r>
              <a:rPr lang="vi-VN" sz="3200" b="1" dirty="0">
                <a:solidFill>
                  <a:srgbClr val="231F20"/>
                </a:solidFill>
                <a:effectLst/>
                <a:latin typeface="Arial" panose="020B0604020202020204" pitchFamily="34" charset="0"/>
              </a:rPr>
              <a:t>Export </a:t>
            </a:r>
            <a:r>
              <a:rPr lang="en-US" sz="3200" dirty="0" smtClean="0">
                <a:solidFill>
                  <a:srgbClr val="231F20"/>
                </a:solidFill>
                <a:effectLst/>
                <a:latin typeface="Arial" panose="020B0604020202020204" pitchFamily="34" charset="0"/>
                <a:sym typeface="Wingdings" panose="05000000000000000000" pitchFamily="2" charset="2"/>
              </a:rPr>
              <a:t> </a:t>
            </a:r>
            <a:r>
              <a:rPr lang="vi-VN" sz="3200" dirty="0" smtClean="0">
                <a:solidFill>
                  <a:srgbClr val="231F20"/>
                </a:solidFill>
                <a:effectLst/>
                <a:latin typeface="Arial" panose="020B0604020202020204" pitchFamily="34" charset="0"/>
              </a:rPr>
              <a:t>nhập </a:t>
            </a:r>
            <a:r>
              <a:rPr lang="vi-VN" sz="3200" dirty="0">
                <a:solidFill>
                  <a:srgbClr val="231F20"/>
                </a:solidFill>
                <a:effectLst/>
                <a:latin typeface="Arial" panose="020B0604020202020204" pitchFamily="34" charset="0"/>
              </a:rPr>
              <a:t>tên video là </a:t>
            </a:r>
            <a:r>
              <a:rPr lang="vi-VN" sz="3200" dirty="0">
                <a:solidFill>
                  <a:srgbClr val="ED028C"/>
                </a:solidFill>
                <a:effectLst/>
                <a:latin typeface="Arial" panose="020B0604020202020204" pitchFamily="34" charset="0"/>
              </a:rPr>
              <a:t>SanPhamTinHoc.mp4</a:t>
            </a:r>
            <a:r>
              <a:rPr lang="vi-VN" sz="3200" dirty="0">
                <a:solidFill>
                  <a:srgbClr val="231F20"/>
                </a:solidFill>
                <a:effectLst/>
                <a:latin typeface="Arial" panose="020B0604020202020204" pitchFamily="34" charset="0"/>
              </a:rPr>
              <a:t> và chọn </a:t>
            </a:r>
            <a:r>
              <a:rPr lang="vi-VN" sz="3200" b="1" dirty="0">
                <a:solidFill>
                  <a:srgbClr val="231F20"/>
                </a:solidFill>
                <a:effectLst/>
                <a:latin typeface="Arial" panose="020B0604020202020204" pitchFamily="34" charset="0"/>
              </a:rPr>
              <a:t>Export</a:t>
            </a:r>
            <a:r>
              <a:rPr lang="vi-VN" sz="3200" dirty="0">
                <a:solidFill>
                  <a:srgbClr val="231F20"/>
                </a:solidFill>
                <a:effectLst/>
                <a:latin typeface="Arial" panose="020B0604020202020204" pitchFamily="34" charset="0"/>
              </a:rPr>
              <a:t>. </a:t>
            </a:r>
            <a:endParaRPr lang="vi-VN" sz="3200" dirty="0"/>
          </a:p>
        </p:txBody>
      </p:sp>
      <p:pic>
        <p:nvPicPr>
          <p:cNvPr id="9" name="Picture 8">
            <a:extLst>
              <a:ext uri="{FF2B5EF4-FFF2-40B4-BE49-F238E27FC236}">
                <a16:creationId xmlns:a16="http://schemas.microsoft.com/office/drawing/2014/main" id="{BB7A2A4A-512D-4FA4-80D2-3B34CF3092A2}"/>
              </a:ext>
            </a:extLst>
          </p:cNvPr>
          <p:cNvPicPr>
            <a:picLocks noChangeAspect="1"/>
          </p:cNvPicPr>
          <p:nvPr/>
        </p:nvPicPr>
        <p:blipFill>
          <a:blip r:embed="rId3"/>
          <a:stretch>
            <a:fillRect/>
          </a:stretch>
        </p:blipFill>
        <p:spPr>
          <a:xfrm>
            <a:off x="6967728" y="0"/>
            <a:ext cx="5224272" cy="6858000"/>
          </a:xfrm>
          <a:prstGeom prst="rect">
            <a:avLst/>
          </a:prstGeom>
        </p:spPr>
      </p:pic>
    </p:spTree>
    <p:extLst>
      <p:ext uri="{BB962C8B-B14F-4D97-AF65-F5344CB8AC3E}">
        <p14:creationId xmlns:p14="http://schemas.microsoft.com/office/powerpoint/2010/main" val="2371088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rgbClr val="FF0000"/>
                </a:solidFill>
                <a:latin typeface="UTM Avo" panose="02040603050506020204" pitchFamily="18" charset="0"/>
                <a:cs typeface="Times New Roman" panose="02020603050405020304" pitchFamily="18" charset="0"/>
              </a:rPr>
              <a:t>LUYỆN TẬP</a:t>
            </a:r>
            <a:endParaRPr lang="vi-VN" sz="3200" dirty="0">
              <a:solidFill>
                <a:srgbClr val="FF0000"/>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FA393F5-F767-45C9-9875-42BBC79E8582}"/>
              </a:ext>
            </a:extLst>
          </p:cNvPr>
          <p:cNvSpPr txBox="1"/>
          <p:nvPr/>
        </p:nvSpPr>
        <p:spPr>
          <a:xfrm>
            <a:off x="699796" y="1125511"/>
            <a:ext cx="10377507" cy="5262979"/>
          </a:xfrm>
          <a:prstGeom prst="rect">
            <a:avLst/>
          </a:prstGeom>
          <a:noFill/>
        </p:spPr>
        <p:txBody>
          <a:bodyPr wrap="square">
            <a:spAutoFit/>
          </a:bodyPr>
          <a:lstStyle/>
          <a:p>
            <a:pPr>
              <a:lnSpc>
                <a:spcPct val="150000"/>
              </a:lnSpc>
            </a:pPr>
            <a:r>
              <a:rPr lang="vi-VN" sz="2800" dirty="0">
                <a:solidFill>
                  <a:srgbClr val="231F20"/>
                </a:solidFill>
                <a:effectLst/>
                <a:latin typeface="Arial" panose="020B0604020202020204" pitchFamily="34" charset="0"/>
              </a:rPr>
              <a:t>Em hãy xem lại toàn bộ video trong màn hình xem trước và thực hiện các công việc sau: </a:t>
            </a:r>
            <a:endParaRPr lang="vi-VN" sz="2800" dirty="0"/>
          </a:p>
          <a:p>
            <a:pPr>
              <a:lnSpc>
                <a:spcPct val="150000"/>
              </a:lnSpc>
            </a:pPr>
            <a:r>
              <a:rPr lang="vi-VN" sz="2800" dirty="0">
                <a:solidFill>
                  <a:srgbClr val="231F20"/>
                </a:solidFill>
                <a:effectLst/>
                <a:latin typeface="Arial" panose="020B0604020202020204" pitchFamily="34" charset="0"/>
              </a:rPr>
              <a:t>a) Nếu thấy ảnh nào trong video còn thanh màu đen thì loại bỏ. </a:t>
            </a:r>
            <a:endParaRPr lang="vi-VN" sz="2800" dirty="0"/>
          </a:p>
          <a:p>
            <a:pPr>
              <a:lnSpc>
                <a:spcPct val="150000"/>
              </a:lnSpc>
            </a:pPr>
            <a:r>
              <a:rPr lang="vi-VN" sz="2800" dirty="0">
                <a:solidFill>
                  <a:srgbClr val="231F20"/>
                </a:solidFill>
                <a:effectLst/>
                <a:latin typeface="Arial" panose="020B0604020202020204" pitchFamily="34" charset="0"/>
              </a:rPr>
              <a:t>b) Điều chỉnh lại thời gian hiển thị các dữ liệu nếu thấy cần thiết. </a:t>
            </a:r>
            <a:endParaRPr lang="vi-VN" sz="2800" dirty="0"/>
          </a:p>
          <a:p>
            <a:pPr>
              <a:lnSpc>
                <a:spcPct val="150000"/>
              </a:lnSpc>
            </a:pPr>
            <a:r>
              <a:rPr lang="vi-VN" sz="2800" dirty="0">
                <a:solidFill>
                  <a:srgbClr val="231F20"/>
                </a:solidFill>
                <a:effectLst/>
                <a:latin typeface="Arial" panose="020B0604020202020204" pitchFamily="34" charset="0"/>
              </a:rPr>
              <a:t>c) Xuất lại video với tên </a:t>
            </a:r>
            <a:r>
              <a:rPr lang="vi-VN" sz="2800" dirty="0">
                <a:solidFill>
                  <a:srgbClr val="ED028C"/>
                </a:solidFill>
                <a:effectLst/>
                <a:latin typeface="Arial" panose="020B0604020202020204" pitchFamily="34" charset="0"/>
              </a:rPr>
              <a:t>SanPhamTinHoc-Version2.mp4</a:t>
            </a:r>
            <a:r>
              <a:rPr lang="vi-VN" sz="2800" dirty="0">
                <a:solidFill>
                  <a:srgbClr val="231F20"/>
                </a:solidFill>
                <a:effectLst/>
                <a:latin typeface="Arial" panose="020B0604020202020204" pitchFamily="34" charset="0"/>
              </a:rPr>
              <a:t>. </a:t>
            </a:r>
            <a:endParaRPr lang="vi-VN" sz="2800" dirty="0"/>
          </a:p>
          <a:p>
            <a:pPr>
              <a:lnSpc>
                <a:spcPct val="150000"/>
              </a:lnSpc>
            </a:pPr>
            <a:r>
              <a:rPr lang="vi-VN" sz="2800" dirty="0">
                <a:solidFill>
                  <a:srgbClr val="231F20"/>
                </a:solidFill>
                <a:effectLst/>
                <a:latin typeface="Arial" panose="020B0604020202020204" pitchFamily="34" charset="0"/>
              </a:rPr>
              <a:t>d) Xem lại hai video kết quả ở hai tệp </a:t>
            </a:r>
            <a:r>
              <a:rPr lang="vi-VN" sz="2800" dirty="0">
                <a:solidFill>
                  <a:srgbClr val="ED028C"/>
                </a:solidFill>
                <a:effectLst/>
                <a:latin typeface="Arial" panose="020B0604020202020204" pitchFamily="34" charset="0"/>
              </a:rPr>
              <a:t>SanPhamTinHoc.mp4</a:t>
            </a:r>
            <a:r>
              <a:rPr lang="vi-VN" sz="2800" dirty="0">
                <a:solidFill>
                  <a:srgbClr val="231F20"/>
                </a:solidFill>
                <a:effectLst/>
                <a:latin typeface="Arial" panose="020B0604020202020204" pitchFamily="34" charset="0"/>
              </a:rPr>
              <a:t> và </a:t>
            </a:r>
            <a:r>
              <a:rPr lang="vi-VN" sz="2800" dirty="0">
                <a:solidFill>
                  <a:srgbClr val="ED028C"/>
                </a:solidFill>
                <a:effectLst/>
                <a:latin typeface="Arial" panose="020B0604020202020204" pitchFamily="34" charset="0"/>
              </a:rPr>
              <a:t>SanPhamTinHoc-Version2</a:t>
            </a:r>
            <a:r>
              <a:rPr lang="vi-VN" sz="2800" dirty="0">
                <a:solidFill>
                  <a:srgbClr val="231F20"/>
                </a:solidFill>
                <a:effectLst/>
                <a:latin typeface="Arial" panose="020B0604020202020204" pitchFamily="34" charset="0"/>
              </a:rPr>
              <a:t>.</a:t>
            </a:r>
            <a:r>
              <a:rPr lang="vi-VN" sz="2800" dirty="0">
                <a:solidFill>
                  <a:srgbClr val="ED028C"/>
                </a:solidFill>
                <a:effectLst/>
                <a:latin typeface="Arial" panose="020B0604020202020204" pitchFamily="34" charset="0"/>
              </a:rPr>
              <a:t>mp4</a:t>
            </a:r>
            <a:r>
              <a:rPr lang="vi-VN" sz="2800" dirty="0">
                <a:solidFill>
                  <a:srgbClr val="231F20"/>
                </a:solidFill>
                <a:effectLst/>
                <a:latin typeface="Arial" panose="020B0604020202020204" pitchFamily="34" charset="0"/>
              </a:rPr>
              <a:t>, so sánh và chọn một bản phù hợp để trình chiếu trong buổi </a:t>
            </a:r>
            <a:r>
              <a:rPr lang="vi-VN" sz="2800" b="1" dirty="0">
                <a:solidFill>
                  <a:srgbClr val="231F20"/>
                </a:solidFill>
                <a:effectLst/>
                <a:latin typeface="Arial" panose="020B0604020202020204" pitchFamily="34" charset="0"/>
              </a:rPr>
              <a:t>Triển lãm tin học</a:t>
            </a:r>
            <a:r>
              <a:rPr lang="vi-VN" sz="2800" dirty="0">
                <a:solidFill>
                  <a:srgbClr val="231F20"/>
                </a:solidFill>
                <a:effectLst/>
                <a:latin typeface="Arial" panose="020B0604020202020204" pitchFamily="34" charset="0"/>
              </a:rPr>
              <a:t>.</a:t>
            </a:r>
            <a:endParaRPr lang="en-US" sz="2800" dirty="0"/>
          </a:p>
        </p:txBody>
      </p:sp>
    </p:spTree>
    <p:extLst>
      <p:ext uri="{BB962C8B-B14F-4D97-AF65-F5344CB8AC3E}">
        <p14:creationId xmlns:p14="http://schemas.microsoft.com/office/powerpoint/2010/main" val="176200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3"/>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dirty="0">
                <a:solidFill>
                  <a:srgbClr val="FF0000"/>
                </a:solidFill>
                <a:latin typeface="UTM Avo" panose="02040603050506020204" pitchFamily="18" charset="0"/>
                <a:cs typeface="Times New Roman" panose="02020603050405020304" pitchFamily="18" charset="0"/>
              </a:rPr>
              <a:t>VẬN DỤNG</a:t>
            </a:r>
            <a:endParaRPr lang="vi-VN" sz="3200" dirty="0">
              <a:solidFill>
                <a:srgbClr val="FF0000"/>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570F70E-D29C-4C1E-BBD6-9CF05EB02E6B}"/>
              </a:ext>
            </a:extLst>
          </p:cNvPr>
          <p:cNvSpPr txBox="1"/>
          <p:nvPr/>
        </p:nvSpPr>
        <p:spPr>
          <a:xfrm>
            <a:off x="1105988" y="1332527"/>
            <a:ext cx="9980023" cy="3677866"/>
          </a:xfrm>
          <a:prstGeom prst="rect">
            <a:avLst/>
          </a:prstGeom>
          <a:noFill/>
        </p:spPr>
        <p:txBody>
          <a:bodyPr wrap="square">
            <a:spAutoFit/>
          </a:bodyPr>
          <a:lstStyle/>
          <a:p>
            <a:pPr>
              <a:lnSpc>
                <a:spcPct val="150000"/>
              </a:lnSpc>
            </a:pPr>
            <a:r>
              <a:rPr lang="vi-VN" sz="5400" dirty="0">
                <a:solidFill>
                  <a:srgbClr val="231F20"/>
                </a:solidFill>
                <a:effectLst/>
                <a:latin typeface="Arial" panose="020B0604020202020204" pitchFamily="34" charset="0"/>
              </a:rPr>
              <a:t>Em hãy thực hiện các nhiệm vụ tương tự trong phần Thực hành với dự án </a:t>
            </a:r>
            <a:r>
              <a:rPr lang="vi-VN" sz="5400" dirty="0">
                <a:solidFill>
                  <a:srgbClr val="ED028C"/>
                </a:solidFill>
                <a:effectLst/>
                <a:latin typeface="Arial" panose="020B0604020202020204" pitchFamily="34" charset="0"/>
              </a:rPr>
              <a:t>MyVideo</a:t>
            </a:r>
            <a:r>
              <a:rPr lang="vi-VN" sz="5400" dirty="0">
                <a:solidFill>
                  <a:srgbClr val="231F20"/>
                </a:solidFill>
                <a:effectLst/>
                <a:latin typeface="Arial" panose="020B0604020202020204" pitchFamily="34" charset="0"/>
              </a:rPr>
              <a:t>.</a:t>
            </a:r>
            <a:endParaRPr lang="en-US" sz="60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D81A9A-B209-4E81-8C20-99E162EDA2E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226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586089" y="1129774"/>
            <a:ext cx="9285549" cy="2365443"/>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117485" y="47952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773463" y="1397823"/>
            <a:ext cx="7940477" cy="1529008"/>
          </a:xfrm>
          <a:prstGeom prst="rect">
            <a:avLst/>
          </a:prstGeom>
          <a:noFill/>
        </p:spPr>
        <p:txBody>
          <a:bodyPr wrap="square" rtlCol="0">
            <a:spAutoFit/>
          </a:bodyPr>
          <a:lstStyle/>
          <a:p>
            <a:pPr algn="ctr">
              <a:lnSpc>
                <a:spcPct val="150000"/>
              </a:lnSpc>
            </a:pPr>
            <a:r>
              <a:rPr lang="en-US" sz="7200" dirty="0" smtClean="0">
                <a:solidFill>
                  <a:schemeClr val="accent1">
                    <a:lumMod val="75000"/>
                    <a:lumOff val="25000"/>
                  </a:schemeClr>
                </a:solidFill>
                <a:latin typeface="Bahnschrift SemiBold SemiConden" panose="020B0502040204020203" pitchFamily="34" charset="0"/>
              </a:rPr>
              <a:t>1. </a:t>
            </a:r>
            <a:r>
              <a:rPr lang="vi-VN" sz="7200" dirty="0" smtClean="0">
                <a:solidFill>
                  <a:schemeClr val="accent1">
                    <a:lumMod val="75000"/>
                    <a:lumOff val="25000"/>
                  </a:schemeClr>
                </a:solidFill>
                <a:latin typeface="Bahnschrift SemiBold SemiConden" panose="020B0502040204020203" pitchFamily="34" charset="0"/>
              </a:rPr>
              <a:t>BIÊN </a:t>
            </a:r>
            <a:r>
              <a:rPr lang="vi-VN" sz="7200" dirty="0">
                <a:solidFill>
                  <a:schemeClr val="accent1">
                    <a:lumMod val="75000"/>
                    <a:lumOff val="25000"/>
                  </a:schemeClr>
                </a:solidFill>
                <a:latin typeface="Bahnschrift SemiBold SemiConden" panose="020B0502040204020203" pitchFamily="34" charset="0"/>
              </a:rPr>
              <a:t>TẬP VIDEO</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90464" y="214604"/>
            <a:ext cx="10711543" cy="6251509"/>
            <a:chOff x="1117200" y="3528268"/>
            <a:chExt cx="10337399" cy="518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18243"/>
              <a:chOff x="1493120" y="3891280"/>
              <a:chExt cx="10337399" cy="518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14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1</a:t>
                </a:r>
                <a:endParaRPr kumimoji="0" lang="vi-VN"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2874468" y="3544521"/>
              <a:ext cx="7528413" cy="82967"/>
            </a:xfrm>
            <a:prstGeom prst="rect">
              <a:avLst/>
            </a:prstGeom>
          </p:spPr>
          <p:txBody>
            <a:bodyPr wrap="square">
              <a:spAutoFit/>
            </a:bodyPr>
            <a:lstStyle/>
            <a:p>
              <a:pPr lvl="0" algn="ctr" defTabSz="342900">
                <a:lnSpc>
                  <a:spcPct val="135000"/>
                </a:lnSpc>
                <a:defRPr/>
              </a:pPr>
              <a:r>
                <a:rPr lang="vi-VN" sz="2800" b="1" dirty="0">
                  <a:solidFill>
                    <a:srgbClr val="FF0000"/>
                  </a:solidFill>
                  <a:latin typeface="UTM Avo" panose="02040603050506020204" pitchFamily="18" charset="0"/>
                  <a:cs typeface="Times New Roman" panose="02020603050405020304" pitchFamily="18" charset="0"/>
                </a:rPr>
                <a:t>Thế nào là biên tập video?</a:t>
              </a:r>
              <a:endParaRPr kumimoji="0" lang="vi-VN" sz="28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690464" y="1520274"/>
            <a:ext cx="10711406" cy="3970318"/>
          </a:xfrm>
          <a:prstGeom prst="rect">
            <a:avLst/>
          </a:prstGeom>
          <a:noFill/>
        </p:spPr>
        <p:txBody>
          <a:bodyPr wrap="square">
            <a:spAutoFit/>
          </a:bodyPr>
          <a:lstStyle/>
          <a:p>
            <a:pPr>
              <a:lnSpc>
                <a:spcPct val="150000"/>
              </a:lnSpc>
            </a:pPr>
            <a:r>
              <a:rPr lang="en-US" sz="3600" b="1" dirty="0">
                <a:solidFill>
                  <a:srgbClr val="FF0000"/>
                </a:solidFill>
                <a:effectLst/>
                <a:latin typeface="Arial-BoldMT"/>
              </a:rPr>
              <a:t>1.</a:t>
            </a:r>
            <a:r>
              <a:rPr lang="en-US" sz="3600" b="1" dirty="0">
                <a:solidFill>
                  <a:srgbClr val="FF0000"/>
                </a:solidFill>
                <a:effectLst/>
                <a:latin typeface="Arial" panose="020B0604020202020204" pitchFamily="34" charset="0"/>
              </a:rPr>
              <a:t> Sau </a:t>
            </a:r>
            <a:r>
              <a:rPr lang="en-US" sz="3600" b="1" dirty="0" err="1">
                <a:solidFill>
                  <a:srgbClr val="FF0000"/>
                </a:solidFill>
                <a:effectLst/>
                <a:latin typeface="Arial" panose="020B0604020202020204" pitchFamily="34" charset="0"/>
              </a:rPr>
              <a:t>khi</a:t>
            </a:r>
            <a:r>
              <a:rPr lang="en-US" sz="3600" b="1" dirty="0">
                <a:solidFill>
                  <a:srgbClr val="FF0000"/>
                </a:solidFill>
                <a:effectLst/>
                <a:latin typeface="Arial" panose="020B0604020202020204" pitchFamily="34" charset="0"/>
              </a:rPr>
              <a:t> </a:t>
            </a:r>
            <a:r>
              <a:rPr lang="en-US" sz="3600" b="1" dirty="0" err="1">
                <a:solidFill>
                  <a:srgbClr val="FF0000"/>
                </a:solidFill>
                <a:effectLst/>
                <a:latin typeface="Arial" panose="020B0604020202020204" pitchFamily="34" charset="0"/>
              </a:rPr>
              <a:t>đã</a:t>
            </a:r>
            <a:r>
              <a:rPr lang="en-US" sz="3600" b="1" dirty="0">
                <a:solidFill>
                  <a:srgbClr val="FF0000"/>
                </a:solidFill>
                <a:effectLst/>
                <a:latin typeface="Arial" panose="020B0604020202020204" pitchFamily="34" charset="0"/>
              </a:rPr>
              <a:t> </a:t>
            </a:r>
            <a:r>
              <a:rPr lang="en-US" sz="3600" b="1" dirty="0" err="1">
                <a:solidFill>
                  <a:srgbClr val="FF0000"/>
                </a:solidFill>
                <a:effectLst/>
                <a:latin typeface="Arial" panose="020B0604020202020204" pitchFamily="34" charset="0"/>
              </a:rPr>
              <a:t>hoàn</a:t>
            </a:r>
            <a:r>
              <a:rPr lang="en-US" sz="3600" b="1" dirty="0">
                <a:solidFill>
                  <a:srgbClr val="FF0000"/>
                </a:solidFill>
                <a:effectLst/>
                <a:latin typeface="Arial" panose="020B0604020202020204" pitchFamily="34" charset="0"/>
              </a:rPr>
              <a:t> </a:t>
            </a:r>
            <a:r>
              <a:rPr lang="en-US" sz="3600" b="1" dirty="0" err="1">
                <a:solidFill>
                  <a:srgbClr val="FF0000"/>
                </a:solidFill>
                <a:effectLst/>
                <a:latin typeface="Arial" panose="020B0604020202020204" pitchFamily="34" charset="0"/>
              </a:rPr>
              <a:t>thành</a:t>
            </a:r>
            <a:r>
              <a:rPr lang="en-US" sz="3600" b="1" dirty="0">
                <a:solidFill>
                  <a:srgbClr val="FF0000"/>
                </a:solidFill>
                <a:effectLst/>
                <a:latin typeface="Arial" panose="020B0604020202020204" pitchFamily="34" charset="0"/>
              </a:rPr>
              <a:t> </a:t>
            </a:r>
            <a:r>
              <a:rPr lang="en-US" sz="3600" b="1" dirty="0" err="1">
                <a:solidFill>
                  <a:srgbClr val="FF0000"/>
                </a:solidFill>
                <a:effectLst/>
                <a:latin typeface="Arial" panose="020B0604020202020204" pitchFamily="34" charset="0"/>
              </a:rPr>
              <a:t>việc</a:t>
            </a:r>
            <a:r>
              <a:rPr lang="en-US" sz="3600" b="1" dirty="0">
                <a:solidFill>
                  <a:srgbClr val="FF0000"/>
                </a:solidFill>
                <a:effectLst/>
                <a:latin typeface="Arial" panose="020B0604020202020204" pitchFamily="34" charset="0"/>
              </a:rPr>
              <a:t> </a:t>
            </a:r>
            <a:r>
              <a:rPr lang="en-US" sz="3600" b="1" dirty="0" err="1">
                <a:solidFill>
                  <a:srgbClr val="FF0000"/>
                </a:solidFill>
                <a:effectLst/>
                <a:latin typeface="Arial" panose="020B0604020202020204" pitchFamily="34" charset="0"/>
              </a:rPr>
              <a:t>dựng</a:t>
            </a:r>
            <a:r>
              <a:rPr lang="en-US" sz="3600" b="1" dirty="0">
                <a:solidFill>
                  <a:srgbClr val="FF0000"/>
                </a:solidFill>
                <a:effectLst/>
                <a:latin typeface="Arial" panose="020B0604020202020204" pitchFamily="34" charset="0"/>
              </a:rPr>
              <a:t> video, </a:t>
            </a:r>
            <a:r>
              <a:rPr lang="en-US" sz="3600" b="1" dirty="0" err="1">
                <a:solidFill>
                  <a:srgbClr val="FF0000"/>
                </a:solidFill>
                <a:effectLst/>
                <a:latin typeface="Arial" panose="020B0604020202020204" pitchFamily="34" charset="0"/>
              </a:rPr>
              <a:t>em</a:t>
            </a:r>
            <a:r>
              <a:rPr lang="en-US" sz="3600" b="1" dirty="0">
                <a:solidFill>
                  <a:srgbClr val="FF0000"/>
                </a:solidFill>
                <a:effectLst/>
                <a:latin typeface="Arial" panose="020B0604020202020204" pitchFamily="34" charset="0"/>
              </a:rPr>
              <a:t> </a:t>
            </a:r>
            <a:r>
              <a:rPr lang="en-US" sz="3600" b="1" dirty="0" err="1">
                <a:solidFill>
                  <a:srgbClr val="FF0000"/>
                </a:solidFill>
                <a:effectLst/>
                <a:latin typeface="Arial" panose="020B0604020202020204" pitchFamily="34" charset="0"/>
              </a:rPr>
              <a:t>cần</a:t>
            </a:r>
            <a:r>
              <a:rPr lang="en-US" sz="3600" b="1" dirty="0">
                <a:solidFill>
                  <a:srgbClr val="FF0000"/>
                </a:solidFill>
                <a:effectLst/>
                <a:latin typeface="Arial" panose="020B0604020202020204" pitchFamily="34" charset="0"/>
              </a:rPr>
              <a:t> </a:t>
            </a:r>
            <a:r>
              <a:rPr lang="en-US" sz="3600" b="1" dirty="0" err="1">
                <a:solidFill>
                  <a:srgbClr val="FF0000"/>
                </a:solidFill>
                <a:effectLst/>
                <a:latin typeface="Arial" panose="020B0604020202020204" pitchFamily="34" charset="0"/>
              </a:rPr>
              <a:t>làm</a:t>
            </a:r>
            <a:r>
              <a:rPr lang="en-US" sz="3600" b="1" dirty="0">
                <a:solidFill>
                  <a:srgbClr val="FF0000"/>
                </a:solidFill>
                <a:effectLst/>
                <a:latin typeface="Arial" panose="020B0604020202020204" pitchFamily="34" charset="0"/>
              </a:rPr>
              <a:t> </a:t>
            </a:r>
            <a:r>
              <a:rPr lang="en-US" sz="3600" b="1" dirty="0" err="1">
                <a:solidFill>
                  <a:srgbClr val="FF0000"/>
                </a:solidFill>
                <a:effectLst/>
                <a:latin typeface="Arial" panose="020B0604020202020204" pitchFamily="34" charset="0"/>
              </a:rPr>
              <a:t>việc</a:t>
            </a:r>
            <a:r>
              <a:rPr lang="en-US" sz="3600" b="1" dirty="0">
                <a:solidFill>
                  <a:srgbClr val="FF0000"/>
                </a:solidFill>
                <a:effectLst/>
                <a:latin typeface="Arial" panose="020B0604020202020204" pitchFamily="34" charset="0"/>
              </a:rPr>
              <a:t> </a:t>
            </a:r>
            <a:r>
              <a:rPr lang="en-US" sz="3600" b="1" dirty="0" err="1">
                <a:solidFill>
                  <a:srgbClr val="FF0000"/>
                </a:solidFill>
                <a:effectLst/>
                <a:latin typeface="Arial" panose="020B0604020202020204" pitchFamily="34" charset="0"/>
              </a:rPr>
              <a:t>gì</a:t>
            </a:r>
            <a:r>
              <a:rPr lang="en-US" sz="3600" b="1" dirty="0">
                <a:solidFill>
                  <a:srgbClr val="FF0000"/>
                </a:solidFill>
                <a:effectLst/>
                <a:latin typeface="Arial" panose="020B0604020202020204" pitchFamily="34" charset="0"/>
              </a:rPr>
              <a:t> </a:t>
            </a:r>
            <a:r>
              <a:rPr lang="en-US" sz="3600" b="1" dirty="0" err="1">
                <a:solidFill>
                  <a:srgbClr val="FF0000"/>
                </a:solidFill>
                <a:effectLst/>
                <a:latin typeface="Arial" panose="020B0604020202020204" pitchFamily="34" charset="0"/>
              </a:rPr>
              <a:t>tiếp</a:t>
            </a:r>
            <a:r>
              <a:rPr lang="en-US" sz="3600" b="1" dirty="0">
                <a:solidFill>
                  <a:srgbClr val="FF0000"/>
                </a:solidFill>
                <a:effectLst/>
                <a:latin typeface="Arial" panose="020B0604020202020204" pitchFamily="34" charset="0"/>
              </a:rPr>
              <a:t> </a:t>
            </a:r>
            <a:r>
              <a:rPr lang="en-US" sz="3600" b="1" dirty="0" err="1">
                <a:solidFill>
                  <a:srgbClr val="FF0000"/>
                </a:solidFill>
                <a:effectLst/>
                <a:latin typeface="Arial" panose="020B0604020202020204" pitchFamily="34" charset="0"/>
              </a:rPr>
              <a:t>theo</a:t>
            </a:r>
            <a:r>
              <a:rPr lang="en-US" sz="3600" b="1" dirty="0">
                <a:solidFill>
                  <a:srgbClr val="FF0000"/>
                </a:solidFill>
                <a:effectLst/>
                <a:latin typeface="Arial" panose="020B0604020202020204" pitchFamily="34" charset="0"/>
              </a:rPr>
              <a:t>? </a:t>
            </a:r>
            <a:endParaRPr lang="en-US" sz="3600" b="1" dirty="0">
              <a:solidFill>
                <a:srgbClr val="FF0000"/>
              </a:solidFill>
            </a:endParaRPr>
          </a:p>
          <a:p>
            <a:pPr marL="457200" indent="-457200">
              <a:lnSpc>
                <a:spcPct val="150000"/>
              </a:lnSpc>
              <a:buAutoNum type="alphaUcPeriod"/>
            </a:pPr>
            <a:r>
              <a:rPr lang="en-US" sz="3600" dirty="0" err="1">
                <a:solidFill>
                  <a:schemeClr val="accent6">
                    <a:lumMod val="75000"/>
                  </a:schemeClr>
                </a:solidFill>
                <a:effectLst/>
                <a:latin typeface="Arial" panose="020B0604020202020204" pitchFamily="34" charset="0"/>
              </a:rPr>
              <a:t>Xuất</a:t>
            </a:r>
            <a:r>
              <a:rPr lang="en-US" sz="3600" dirty="0">
                <a:solidFill>
                  <a:schemeClr val="accent6">
                    <a:lumMod val="75000"/>
                  </a:schemeClr>
                </a:solidFill>
                <a:effectLst/>
                <a:latin typeface="Arial" panose="020B0604020202020204" pitchFamily="34" charset="0"/>
              </a:rPr>
              <a:t> video. </a:t>
            </a:r>
            <a:r>
              <a:rPr lang="en-US" sz="3600" dirty="0" smtClean="0">
                <a:solidFill>
                  <a:schemeClr val="accent6">
                    <a:lumMod val="75000"/>
                  </a:schemeClr>
                </a:solidFill>
                <a:effectLst/>
                <a:latin typeface="Arial" panose="020B0604020202020204" pitchFamily="34" charset="0"/>
              </a:rPr>
              <a:t>				B</a:t>
            </a:r>
            <a:r>
              <a:rPr lang="en-US" sz="3600" dirty="0">
                <a:solidFill>
                  <a:schemeClr val="accent6">
                    <a:lumMod val="75000"/>
                  </a:schemeClr>
                </a:solidFill>
                <a:effectLst/>
                <a:latin typeface="Arial" panose="020B0604020202020204" pitchFamily="34" charset="0"/>
              </a:rPr>
              <a:t>. </a:t>
            </a:r>
            <a:r>
              <a:rPr lang="en-US" sz="3600" dirty="0" err="1">
                <a:solidFill>
                  <a:schemeClr val="accent6">
                    <a:lumMod val="75000"/>
                  </a:schemeClr>
                </a:solidFill>
                <a:effectLst/>
                <a:latin typeface="Arial" panose="020B0604020202020204" pitchFamily="34" charset="0"/>
              </a:rPr>
              <a:t>Biên</a:t>
            </a:r>
            <a:r>
              <a:rPr lang="en-US" sz="3600" dirty="0">
                <a:solidFill>
                  <a:schemeClr val="accent6">
                    <a:lumMod val="75000"/>
                  </a:schemeClr>
                </a:solidFill>
                <a:effectLst/>
                <a:latin typeface="Arial" panose="020B0604020202020204" pitchFamily="34" charset="0"/>
              </a:rPr>
              <a:t> </a:t>
            </a:r>
            <a:r>
              <a:rPr lang="en-US" sz="3600" dirty="0" err="1">
                <a:solidFill>
                  <a:schemeClr val="accent6">
                    <a:lumMod val="75000"/>
                  </a:schemeClr>
                </a:solidFill>
                <a:effectLst/>
                <a:latin typeface="Arial" panose="020B0604020202020204" pitchFamily="34" charset="0"/>
              </a:rPr>
              <a:t>tập</a:t>
            </a:r>
            <a:r>
              <a:rPr lang="en-US" sz="3600" dirty="0">
                <a:solidFill>
                  <a:schemeClr val="accent6">
                    <a:lumMod val="75000"/>
                  </a:schemeClr>
                </a:solidFill>
                <a:effectLst/>
                <a:latin typeface="Arial" panose="020B0604020202020204" pitchFamily="34" charset="0"/>
              </a:rPr>
              <a:t> video. </a:t>
            </a:r>
            <a:endParaRPr lang="en-US" sz="3600" dirty="0" smtClean="0">
              <a:solidFill>
                <a:schemeClr val="accent6">
                  <a:lumMod val="75000"/>
                </a:schemeClr>
              </a:solidFill>
              <a:effectLst/>
              <a:latin typeface="Arial" panose="020B0604020202020204" pitchFamily="34" charset="0"/>
            </a:endParaRPr>
          </a:p>
          <a:p>
            <a:pPr>
              <a:lnSpc>
                <a:spcPct val="150000"/>
              </a:lnSpc>
            </a:pPr>
            <a:r>
              <a:rPr lang="en-US" sz="3600" dirty="0" smtClean="0">
                <a:solidFill>
                  <a:schemeClr val="accent6">
                    <a:lumMod val="75000"/>
                  </a:schemeClr>
                </a:solidFill>
                <a:effectLst/>
                <a:latin typeface="Arial" panose="020B0604020202020204" pitchFamily="34" charset="0"/>
              </a:rPr>
              <a:t>C</a:t>
            </a:r>
            <a:r>
              <a:rPr lang="en-US" sz="3600" dirty="0">
                <a:solidFill>
                  <a:schemeClr val="accent6">
                    <a:lumMod val="75000"/>
                  </a:schemeClr>
                </a:solidFill>
                <a:effectLst/>
                <a:latin typeface="Arial" panose="020B0604020202020204" pitchFamily="34" charset="0"/>
              </a:rPr>
              <a:t>. </a:t>
            </a:r>
            <a:r>
              <a:rPr lang="en-US" sz="3600" dirty="0" err="1">
                <a:solidFill>
                  <a:schemeClr val="accent6">
                    <a:lumMod val="75000"/>
                  </a:schemeClr>
                </a:solidFill>
                <a:effectLst/>
                <a:latin typeface="Arial" panose="020B0604020202020204" pitchFamily="34" charset="0"/>
              </a:rPr>
              <a:t>Xây</a:t>
            </a:r>
            <a:r>
              <a:rPr lang="en-US" sz="3600" dirty="0">
                <a:solidFill>
                  <a:schemeClr val="accent6">
                    <a:lumMod val="75000"/>
                  </a:schemeClr>
                </a:solidFill>
                <a:effectLst/>
                <a:latin typeface="Arial" panose="020B0604020202020204" pitchFamily="34" charset="0"/>
              </a:rPr>
              <a:t> </a:t>
            </a:r>
            <a:r>
              <a:rPr lang="en-US" sz="3600" dirty="0" err="1">
                <a:solidFill>
                  <a:schemeClr val="accent6">
                    <a:lumMod val="75000"/>
                  </a:schemeClr>
                </a:solidFill>
                <a:effectLst/>
                <a:latin typeface="Arial" panose="020B0604020202020204" pitchFamily="34" charset="0"/>
              </a:rPr>
              <a:t>dựng</a:t>
            </a:r>
            <a:r>
              <a:rPr lang="en-US" sz="3600" dirty="0">
                <a:solidFill>
                  <a:schemeClr val="accent6">
                    <a:lumMod val="75000"/>
                  </a:schemeClr>
                </a:solidFill>
                <a:effectLst/>
                <a:latin typeface="Arial" panose="020B0604020202020204" pitchFamily="34" charset="0"/>
              </a:rPr>
              <a:t> </a:t>
            </a:r>
            <a:r>
              <a:rPr lang="en-US" sz="3600" dirty="0" err="1">
                <a:solidFill>
                  <a:schemeClr val="accent6">
                    <a:lumMod val="75000"/>
                  </a:schemeClr>
                </a:solidFill>
                <a:effectLst/>
                <a:latin typeface="Arial" panose="020B0604020202020204" pitchFamily="34" charset="0"/>
              </a:rPr>
              <a:t>kịch</a:t>
            </a:r>
            <a:r>
              <a:rPr lang="en-US" sz="3600" dirty="0">
                <a:solidFill>
                  <a:schemeClr val="accent6">
                    <a:lumMod val="75000"/>
                  </a:schemeClr>
                </a:solidFill>
                <a:effectLst/>
                <a:latin typeface="Arial" panose="020B0604020202020204" pitchFamily="34" charset="0"/>
              </a:rPr>
              <a:t> </a:t>
            </a:r>
            <a:r>
              <a:rPr lang="en-US" sz="3600" dirty="0" err="1">
                <a:solidFill>
                  <a:schemeClr val="accent6">
                    <a:lumMod val="75000"/>
                  </a:schemeClr>
                </a:solidFill>
                <a:effectLst/>
                <a:latin typeface="Arial" panose="020B0604020202020204" pitchFamily="34" charset="0"/>
              </a:rPr>
              <a:t>bản</a:t>
            </a:r>
            <a:r>
              <a:rPr lang="en-US" sz="3600" dirty="0">
                <a:solidFill>
                  <a:schemeClr val="accent6">
                    <a:lumMod val="75000"/>
                  </a:schemeClr>
                </a:solidFill>
                <a:effectLst/>
                <a:latin typeface="Arial" panose="020B0604020202020204" pitchFamily="34" charset="0"/>
              </a:rPr>
              <a:t>. </a:t>
            </a:r>
            <a:r>
              <a:rPr lang="en-US" sz="3600" dirty="0" smtClean="0">
                <a:solidFill>
                  <a:schemeClr val="accent6">
                    <a:lumMod val="75000"/>
                  </a:schemeClr>
                </a:solidFill>
                <a:effectLst/>
                <a:latin typeface="Arial" panose="020B0604020202020204" pitchFamily="34" charset="0"/>
              </a:rPr>
              <a:t>		D</a:t>
            </a:r>
            <a:r>
              <a:rPr lang="en-US" sz="3600" dirty="0">
                <a:solidFill>
                  <a:schemeClr val="accent6">
                    <a:lumMod val="75000"/>
                  </a:schemeClr>
                </a:solidFill>
                <a:effectLst/>
                <a:latin typeface="Arial" panose="020B0604020202020204" pitchFamily="34" charset="0"/>
              </a:rPr>
              <a:t>. </a:t>
            </a:r>
            <a:r>
              <a:rPr lang="en-US" sz="3600" dirty="0" err="1">
                <a:solidFill>
                  <a:schemeClr val="accent6">
                    <a:lumMod val="75000"/>
                  </a:schemeClr>
                </a:solidFill>
                <a:effectLst/>
                <a:latin typeface="Arial" panose="020B0604020202020204" pitchFamily="34" charset="0"/>
              </a:rPr>
              <a:t>Chuẩn</a:t>
            </a:r>
            <a:r>
              <a:rPr lang="en-US" sz="3600" dirty="0">
                <a:solidFill>
                  <a:schemeClr val="accent6">
                    <a:lumMod val="75000"/>
                  </a:schemeClr>
                </a:solidFill>
                <a:effectLst/>
                <a:latin typeface="Arial" panose="020B0604020202020204" pitchFamily="34" charset="0"/>
              </a:rPr>
              <a:t> </a:t>
            </a:r>
            <a:r>
              <a:rPr lang="en-US" sz="3600" dirty="0" err="1">
                <a:solidFill>
                  <a:schemeClr val="accent6">
                    <a:lumMod val="75000"/>
                  </a:schemeClr>
                </a:solidFill>
                <a:effectLst/>
                <a:latin typeface="Arial" panose="020B0604020202020204" pitchFamily="34" charset="0"/>
              </a:rPr>
              <a:t>bị</a:t>
            </a:r>
            <a:r>
              <a:rPr lang="en-US" sz="3600" dirty="0">
                <a:solidFill>
                  <a:schemeClr val="accent6">
                    <a:lumMod val="75000"/>
                  </a:schemeClr>
                </a:solidFill>
                <a:effectLst/>
                <a:latin typeface="Arial" panose="020B0604020202020204" pitchFamily="34" charset="0"/>
              </a:rPr>
              <a:t> </a:t>
            </a:r>
            <a:r>
              <a:rPr lang="en-US" sz="3600" dirty="0" err="1">
                <a:solidFill>
                  <a:schemeClr val="accent6">
                    <a:lumMod val="75000"/>
                  </a:schemeClr>
                </a:solidFill>
                <a:effectLst/>
                <a:latin typeface="Arial" panose="020B0604020202020204" pitchFamily="34" charset="0"/>
              </a:rPr>
              <a:t>dữ</a:t>
            </a:r>
            <a:r>
              <a:rPr lang="en-US" sz="3600" dirty="0">
                <a:solidFill>
                  <a:schemeClr val="accent6">
                    <a:lumMod val="75000"/>
                  </a:schemeClr>
                </a:solidFill>
                <a:effectLst/>
                <a:latin typeface="Arial" panose="020B0604020202020204" pitchFamily="34" charset="0"/>
              </a:rPr>
              <a:t> </a:t>
            </a:r>
            <a:r>
              <a:rPr lang="en-US" sz="3600" dirty="0" err="1">
                <a:solidFill>
                  <a:schemeClr val="accent6">
                    <a:lumMod val="75000"/>
                  </a:schemeClr>
                </a:solidFill>
                <a:effectLst/>
                <a:latin typeface="Arial" panose="020B0604020202020204" pitchFamily="34" charset="0"/>
              </a:rPr>
              <a:t>liệu</a:t>
            </a:r>
            <a:r>
              <a:rPr lang="en-US" sz="3600" dirty="0" smtClean="0">
                <a:solidFill>
                  <a:schemeClr val="accent6">
                    <a:lumMod val="75000"/>
                  </a:schemeClr>
                </a:solidFill>
                <a:effectLst/>
                <a:latin typeface="Arial" panose="020B0604020202020204" pitchFamily="34" charset="0"/>
              </a:rPr>
              <a:t>.</a:t>
            </a:r>
            <a:endParaRPr lang="en-US" sz="3600" b="1" dirty="0" smtClean="0">
              <a:solidFill>
                <a:srgbClr val="FF0000"/>
              </a:solidFill>
              <a:effectLst/>
              <a:latin typeface="Arial-BoldMT"/>
            </a:endParaRPr>
          </a:p>
          <a:p>
            <a:r>
              <a:rPr lang="en-US" sz="3600" b="1" dirty="0" smtClean="0">
                <a:solidFill>
                  <a:srgbClr val="FF0000"/>
                </a:solidFill>
                <a:effectLst/>
                <a:latin typeface="Arial-BoldMT"/>
              </a:rPr>
              <a:t>2</a:t>
            </a:r>
            <a:r>
              <a:rPr lang="en-US" sz="3600" b="1" dirty="0">
                <a:solidFill>
                  <a:srgbClr val="FF0000"/>
                </a:solidFill>
                <a:effectLst/>
                <a:latin typeface="Arial-BoldMT"/>
              </a:rPr>
              <a:t>. </a:t>
            </a:r>
            <a:r>
              <a:rPr lang="en-US" sz="3600" b="1" dirty="0">
                <a:solidFill>
                  <a:srgbClr val="FF0000"/>
                </a:solidFill>
                <a:effectLst/>
                <a:latin typeface="Arial" panose="020B0604020202020204" pitchFamily="34" charset="0"/>
              </a:rPr>
              <a:t>Theo </a:t>
            </a:r>
            <a:r>
              <a:rPr lang="en-US" sz="3600" b="1" dirty="0" err="1">
                <a:solidFill>
                  <a:srgbClr val="FF0000"/>
                </a:solidFill>
                <a:effectLst/>
                <a:latin typeface="Arial" panose="020B0604020202020204" pitchFamily="34" charset="0"/>
              </a:rPr>
              <a:t>em</a:t>
            </a:r>
            <a:r>
              <a:rPr lang="en-US" sz="3600" b="1" dirty="0">
                <a:solidFill>
                  <a:srgbClr val="FF0000"/>
                </a:solidFill>
                <a:effectLst/>
                <a:latin typeface="Arial" panose="020B0604020202020204" pitchFamily="34" charset="0"/>
              </a:rPr>
              <a:t>, </a:t>
            </a:r>
            <a:r>
              <a:rPr lang="en-US" sz="3600" b="1" dirty="0" err="1">
                <a:solidFill>
                  <a:srgbClr val="FF0000"/>
                </a:solidFill>
                <a:effectLst/>
                <a:latin typeface="Arial" panose="020B0604020202020204" pitchFamily="34" charset="0"/>
              </a:rPr>
              <a:t>biên</a:t>
            </a:r>
            <a:r>
              <a:rPr lang="en-US" sz="3600" b="1" dirty="0">
                <a:solidFill>
                  <a:srgbClr val="FF0000"/>
                </a:solidFill>
                <a:effectLst/>
                <a:latin typeface="Arial" panose="020B0604020202020204" pitchFamily="34" charset="0"/>
              </a:rPr>
              <a:t> </a:t>
            </a:r>
            <a:r>
              <a:rPr lang="en-US" sz="3600" b="1" dirty="0" err="1">
                <a:solidFill>
                  <a:srgbClr val="FF0000"/>
                </a:solidFill>
                <a:effectLst/>
                <a:latin typeface="Arial" panose="020B0604020202020204" pitchFamily="34" charset="0"/>
              </a:rPr>
              <a:t>tập</a:t>
            </a:r>
            <a:r>
              <a:rPr lang="en-US" sz="3600" b="1" dirty="0">
                <a:solidFill>
                  <a:srgbClr val="FF0000"/>
                </a:solidFill>
                <a:effectLst/>
                <a:latin typeface="Arial" panose="020B0604020202020204" pitchFamily="34" charset="0"/>
              </a:rPr>
              <a:t> video </a:t>
            </a:r>
            <a:r>
              <a:rPr lang="en-US" sz="3600" b="1" dirty="0" err="1">
                <a:solidFill>
                  <a:srgbClr val="FF0000"/>
                </a:solidFill>
                <a:effectLst/>
                <a:latin typeface="Arial" panose="020B0604020202020204" pitchFamily="34" charset="0"/>
              </a:rPr>
              <a:t>là</a:t>
            </a:r>
            <a:r>
              <a:rPr lang="en-US" sz="3600" b="1" dirty="0">
                <a:solidFill>
                  <a:srgbClr val="FF0000"/>
                </a:solidFill>
                <a:effectLst/>
                <a:latin typeface="Arial" panose="020B0604020202020204" pitchFamily="34" charset="0"/>
              </a:rPr>
              <a:t> </a:t>
            </a:r>
            <a:r>
              <a:rPr lang="en-US" sz="3600" b="1" dirty="0" err="1">
                <a:solidFill>
                  <a:srgbClr val="FF0000"/>
                </a:solidFill>
                <a:effectLst/>
                <a:latin typeface="Arial" panose="020B0604020202020204" pitchFamily="34" charset="0"/>
              </a:rPr>
              <a:t>làm</a:t>
            </a:r>
            <a:r>
              <a:rPr lang="en-US" sz="3600" b="1" dirty="0">
                <a:solidFill>
                  <a:srgbClr val="FF0000"/>
                </a:solidFill>
                <a:effectLst/>
                <a:latin typeface="Arial" panose="020B0604020202020204" pitchFamily="34" charset="0"/>
              </a:rPr>
              <a:t> </a:t>
            </a:r>
            <a:r>
              <a:rPr lang="en-US" sz="3600" b="1" dirty="0" err="1">
                <a:solidFill>
                  <a:srgbClr val="FF0000"/>
                </a:solidFill>
                <a:effectLst/>
                <a:latin typeface="Arial" panose="020B0604020202020204" pitchFamily="34" charset="0"/>
              </a:rPr>
              <a:t>những</a:t>
            </a:r>
            <a:r>
              <a:rPr lang="en-US" sz="3600" b="1" dirty="0">
                <a:solidFill>
                  <a:srgbClr val="FF0000"/>
                </a:solidFill>
                <a:effectLst/>
                <a:latin typeface="Arial" panose="020B0604020202020204" pitchFamily="34" charset="0"/>
              </a:rPr>
              <a:t> </a:t>
            </a:r>
            <a:r>
              <a:rPr lang="en-US" sz="3600" b="1" dirty="0" err="1">
                <a:solidFill>
                  <a:srgbClr val="FF0000"/>
                </a:solidFill>
                <a:effectLst/>
                <a:latin typeface="Arial" panose="020B0604020202020204" pitchFamily="34" charset="0"/>
              </a:rPr>
              <a:t>việc</a:t>
            </a:r>
            <a:r>
              <a:rPr lang="en-US" sz="3600" b="1" dirty="0">
                <a:solidFill>
                  <a:srgbClr val="FF0000"/>
                </a:solidFill>
                <a:effectLst/>
                <a:latin typeface="Arial" panose="020B0604020202020204" pitchFamily="34" charset="0"/>
              </a:rPr>
              <a:t> </a:t>
            </a:r>
            <a:r>
              <a:rPr lang="en-US" sz="3600" b="1" dirty="0" err="1">
                <a:solidFill>
                  <a:srgbClr val="FF0000"/>
                </a:solidFill>
                <a:effectLst/>
                <a:latin typeface="Arial" panose="020B0604020202020204" pitchFamily="34" charset="0"/>
              </a:rPr>
              <a:t>gì</a:t>
            </a:r>
            <a:r>
              <a:rPr lang="en-US" sz="3600" b="1" dirty="0">
                <a:solidFill>
                  <a:srgbClr val="FF0000"/>
                </a:solidFill>
                <a:effectLst/>
                <a:latin typeface="Arial" panose="020B0604020202020204" pitchFamily="34" charset="0"/>
              </a:rPr>
              <a:t>?</a:t>
            </a:r>
            <a:endParaRPr lang="en-US" sz="3600" b="1" dirty="0">
              <a:solidFill>
                <a:srgbClr val="FF0000"/>
              </a:solidFill>
            </a:endParaRP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3"/>
          <a:srcRect l="13958"/>
          <a:stretch/>
        </p:blipFill>
        <p:spPr>
          <a:xfrm>
            <a:off x="716001" y="718441"/>
            <a:ext cx="793995" cy="851814"/>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391887" y="230778"/>
            <a:ext cx="8313574" cy="5947491"/>
            <a:chOff x="1338071" y="793690"/>
            <a:chExt cx="5256564" cy="4779759"/>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38071" y="793690"/>
              <a:ext cx="5256564" cy="4779759"/>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56E52A3C-272F-492D-BDB8-24C8B0A180D7}"/>
                </a:ext>
              </a:extLst>
            </p:cNvPr>
            <p:cNvSpPr txBox="1"/>
            <p:nvPr/>
          </p:nvSpPr>
          <p:spPr>
            <a:xfrm>
              <a:off x="1619794" y="883937"/>
              <a:ext cx="4974841" cy="399651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3600" dirty="0">
                  <a:solidFill>
                    <a:schemeClr val="accent1">
                      <a:lumMod val="75000"/>
                      <a:lumOff val="25000"/>
                    </a:schemeClr>
                  </a:solidFill>
                </a:rPr>
                <a:t>Biên tập video là việc tìm ra các vấn đề chưa đúng, chưa tốt còn tồn tại để chỉnh sửa sao cho sản phẩm video được hoàn chỉnh về cả mặt hình thức lẫn nội dung </a:t>
              </a:r>
              <a:r>
                <a:rPr lang="vi-VN" sz="3600" dirty="0" smtClean="0">
                  <a:solidFill>
                    <a:schemeClr val="accent1">
                      <a:lumMod val="75000"/>
                      <a:lumOff val="25000"/>
                    </a:schemeClr>
                  </a:solidFill>
                </a:rPr>
                <a:t>trước </a:t>
              </a:r>
              <a:r>
                <a:rPr lang="vi-VN" sz="3600" dirty="0">
                  <a:solidFill>
                    <a:schemeClr val="accent1">
                      <a:lumMod val="75000"/>
                      <a:lumOff val="25000"/>
                    </a:schemeClr>
                  </a:solidFill>
                </a:rPr>
                <a:t>khi trình chiếu hay chia sẻ.</a:t>
              </a:r>
              <a:endParaRPr lang="vi-VN" sz="5400" dirty="0">
                <a:solidFill>
                  <a:schemeClr val="accent1">
                    <a:lumMod val="75000"/>
                    <a:lumOff val="25000"/>
                  </a:schemeClr>
                </a:solidFill>
                <a:latin typeface="UTM Avo" panose="020406030505060202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75F0A5FA-771B-4A8B-A766-CEBD87863EA5}"/>
              </a:ext>
            </a:extLst>
          </p:cNvPr>
          <p:cNvPicPr>
            <a:picLocks noChangeAspect="1"/>
          </p:cNvPicPr>
          <p:nvPr/>
        </p:nvPicPr>
        <p:blipFill>
          <a:blip r:embed="rId4"/>
          <a:stretch>
            <a:fillRect/>
          </a:stretch>
        </p:blipFill>
        <p:spPr>
          <a:xfrm>
            <a:off x="8892223" y="1570255"/>
            <a:ext cx="3334642" cy="3048673"/>
          </a:xfrm>
          <a:prstGeom prst="rect">
            <a:avLst/>
          </a:prstGeom>
        </p:spPr>
      </p:pic>
    </p:spTree>
    <p:extLst>
      <p:ext uri="{BB962C8B-B14F-4D97-AF65-F5344CB8AC3E}">
        <p14:creationId xmlns:p14="http://schemas.microsoft.com/office/powerpoint/2010/main" val="202220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0" y="-391886"/>
            <a:ext cx="11249880" cy="6941975"/>
            <a:chOff x="601971" y="415703"/>
            <a:chExt cx="10501714" cy="4506398"/>
          </a:xfrm>
          <a:solidFill>
            <a:schemeClr val="bg1"/>
          </a:solidFill>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3"/>
              <a:ext cx="9922555" cy="4104178"/>
              <a:chOff x="1189762" y="4644162"/>
              <a:chExt cx="9922555" cy="4104178"/>
            </a:xfrm>
            <a:grpFill/>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2"/>
                <a:ext cx="9900933" cy="4104178"/>
              </a:xfrm>
              <a:prstGeom prst="roundRect">
                <a:avLst>
                  <a:gd name="adj" fmla="val 51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a:grpFill/>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1971" y="415703"/>
              <a:ext cx="903656" cy="884631"/>
            </a:xfrm>
            <a:prstGeom prst="rect">
              <a:avLst/>
            </a:prstGeom>
            <a:grpFill/>
          </p:spPr>
        </p:pic>
      </p:grpSp>
      <p:sp>
        <p:nvSpPr>
          <p:cNvPr id="9" name="TextBox 8">
            <a:extLst>
              <a:ext uri="{FF2B5EF4-FFF2-40B4-BE49-F238E27FC236}">
                <a16:creationId xmlns:a16="http://schemas.microsoft.com/office/drawing/2014/main" id="{6A1D4FDC-C4EE-40F6-BE2B-F1669E69C3C4}"/>
              </a:ext>
            </a:extLst>
          </p:cNvPr>
          <p:cNvSpPr txBox="1"/>
          <p:nvPr/>
        </p:nvSpPr>
        <p:spPr>
          <a:xfrm>
            <a:off x="849086" y="102876"/>
            <a:ext cx="10711543" cy="5262979"/>
          </a:xfrm>
          <a:prstGeom prst="rect">
            <a:avLst/>
          </a:prstGeom>
          <a:noFill/>
        </p:spPr>
        <p:txBody>
          <a:bodyPr wrap="square">
            <a:spAutoFit/>
          </a:bodyPr>
          <a:lstStyle/>
          <a:p>
            <a:pPr>
              <a:lnSpc>
                <a:spcPct val="150000"/>
              </a:lnSpc>
            </a:pPr>
            <a:r>
              <a:rPr lang="vi-VN" sz="2800" b="1" dirty="0">
                <a:solidFill>
                  <a:srgbClr val="FF0000"/>
                </a:solidFill>
                <a:effectLst/>
                <a:latin typeface="Arial" panose="020B0604020202020204" pitchFamily="34" charset="0"/>
              </a:rPr>
              <a:t>Em hãy chọn những công việc cần làm trong bước biên tập video: </a:t>
            </a:r>
          </a:p>
          <a:p>
            <a:pPr>
              <a:lnSpc>
                <a:spcPct val="150000"/>
              </a:lnSpc>
            </a:pPr>
            <a:r>
              <a:rPr lang="vi-VN" sz="2800" b="1" dirty="0">
                <a:solidFill>
                  <a:schemeClr val="accent1">
                    <a:lumMod val="75000"/>
                    <a:lumOff val="25000"/>
                  </a:schemeClr>
                </a:solidFill>
                <a:effectLst/>
                <a:latin typeface="Arial" panose="020B0604020202020204" pitchFamily="34" charset="0"/>
              </a:rPr>
              <a:t>a) Thu thập dữ liệu. </a:t>
            </a:r>
            <a:endParaRPr lang="vi-VN" sz="3200" b="1" dirty="0">
              <a:solidFill>
                <a:schemeClr val="accent1">
                  <a:lumMod val="75000"/>
                  <a:lumOff val="25000"/>
                </a:schemeClr>
              </a:solidFill>
            </a:endParaRPr>
          </a:p>
          <a:p>
            <a:pPr>
              <a:lnSpc>
                <a:spcPct val="150000"/>
              </a:lnSpc>
            </a:pPr>
            <a:r>
              <a:rPr lang="vi-VN" sz="2800" b="1" dirty="0">
                <a:solidFill>
                  <a:schemeClr val="accent1">
                    <a:lumMod val="75000"/>
                    <a:lumOff val="25000"/>
                  </a:schemeClr>
                </a:solidFill>
                <a:effectLst/>
                <a:latin typeface="Arial" panose="020B0604020202020204" pitchFamily="34" charset="0"/>
              </a:rPr>
              <a:t>b) Kiểm tra nội dung video xem có đúng theo kịch bản không. </a:t>
            </a:r>
            <a:endParaRPr lang="vi-VN" sz="3200" b="1" dirty="0">
              <a:solidFill>
                <a:schemeClr val="accent1">
                  <a:lumMod val="75000"/>
                  <a:lumOff val="25000"/>
                </a:schemeClr>
              </a:solidFill>
            </a:endParaRPr>
          </a:p>
          <a:p>
            <a:pPr>
              <a:lnSpc>
                <a:spcPct val="150000"/>
              </a:lnSpc>
            </a:pPr>
            <a:r>
              <a:rPr lang="vi-VN" sz="2800" b="1" dirty="0">
                <a:solidFill>
                  <a:schemeClr val="accent1">
                    <a:lumMod val="75000"/>
                    <a:lumOff val="25000"/>
                  </a:schemeClr>
                </a:solidFill>
                <a:effectLst/>
                <a:latin typeface="Arial" panose="020B0604020202020204" pitchFamily="34" charset="0"/>
              </a:rPr>
              <a:t>c) Nhập dữ liệu. </a:t>
            </a:r>
            <a:endParaRPr lang="vi-VN" sz="3200" b="1" dirty="0">
              <a:solidFill>
                <a:schemeClr val="accent1">
                  <a:lumMod val="75000"/>
                  <a:lumOff val="25000"/>
                </a:schemeClr>
              </a:solidFill>
            </a:endParaRPr>
          </a:p>
          <a:p>
            <a:pPr>
              <a:lnSpc>
                <a:spcPct val="150000"/>
              </a:lnSpc>
            </a:pPr>
            <a:r>
              <a:rPr lang="vi-VN" sz="2800" b="1" dirty="0">
                <a:solidFill>
                  <a:schemeClr val="accent1">
                    <a:lumMod val="75000"/>
                    <a:lumOff val="25000"/>
                  </a:schemeClr>
                </a:solidFill>
                <a:effectLst/>
                <a:latin typeface="Arial" panose="020B0604020202020204" pitchFamily="34" charset="0"/>
              </a:rPr>
              <a:t>d) Kiểm tra phụ đề, âm thanh xem có khớp với hình ảnh không. </a:t>
            </a:r>
            <a:endParaRPr lang="vi-VN" sz="3200" b="1" dirty="0">
              <a:solidFill>
                <a:schemeClr val="accent1">
                  <a:lumMod val="75000"/>
                  <a:lumOff val="25000"/>
                </a:schemeClr>
              </a:solidFill>
            </a:endParaRPr>
          </a:p>
          <a:p>
            <a:pPr>
              <a:lnSpc>
                <a:spcPct val="150000"/>
              </a:lnSpc>
            </a:pPr>
            <a:r>
              <a:rPr lang="vi-VN" sz="2800" b="1" dirty="0">
                <a:solidFill>
                  <a:schemeClr val="accent1">
                    <a:lumMod val="75000"/>
                    <a:lumOff val="25000"/>
                  </a:schemeClr>
                </a:solidFill>
                <a:effectLst/>
                <a:latin typeface="Arial" panose="020B0604020202020204" pitchFamily="34" charset="0"/>
              </a:rPr>
              <a:t>e) Kiểm tra xem đã đủ dữ liệu chưa.</a:t>
            </a:r>
            <a:endParaRPr lang="en-US" sz="3200" b="1" dirty="0">
              <a:solidFill>
                <a:schemeClr val="accent1">
                  <a:lumMod val="75000"/>
                  <a:lumOff val="25000"/>
                </a:schemeClr>
              </a:solidFill>
            </a:endParaRPr>
          </a:p>
        </p:txBody>
      </p:sp>
    </p:spTree>
    <p:extLst>
      <p:ext uri="{BB962C8B-B14F-4D97-AF65-F5344CB8AC3E}">
        <p14:creationId xmlns:p14="http://schemas.microsoft.com/office/powerpoint/2010/main" val="2436035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35327" y="1096800"/>
            <a:ext cx="8856910" cy="2893741"/>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440125"/>
            <a:ext cx="8459879" cy="2131161"/>
          </a:xfrm>
          <a:prstGeom prst="rect">
            <a:avLst/>
          </a:prstGeom>
          <a:noFill/>
        </p:spPr>
        <p:txBody>
          <a:bodyPr wrap="square" rtlCol="0">
            <a:spAutoFit/>
          </a:bodyPr>
          <a:lstStyle/>
          <a:p>
            <a:pPr algn="ctr">
              <a:lnSpc>
                <a:spcPct val="150000"/>
              </a:lnSpc>
            </a:pPr>
            <a:r>
              <a:rPr lang="en-US" sz="4800" dirty="0">
                <a:solidFill>
                  <a:schemeClr val="accent1">
                    <a:lumMod val="75000"/>
                    <a:lumOff val="25000"/>
                  </a:schemeClr>
                </a:solidFill>
                <a:latin typeface="+mj-lt"/>
              </a:rPr>
              <a:t>2. THỰC HÀNH: </a:t>
            </a:r>
            <a:endParaRPr lang="en-US" sz="4800" dirty="0" smtClean="0">
              <a:solidFill>
                <a:schemeClr val="accent1">
                  <a:lumMod val="75000"/>
                  <a:lumOff val="25000"/>
                </a:schemeClr>
              </a:solidFill>
              <a:latin typeface="+mj-lt"/>
            </a:endParaRPr>
          </a:p>
          <a:p>
            <a:pPr algn="ctr">
              <a:lnSpc>
                <a:spcPct val="150000"/>
              </a:lnSpc>
            </a:pPr>
            <a:r>
              <a:rPr lang="en-US" sz="4800" dirty="0" smtClean="0">
                <a:solidFill>
                  <a:schemeClr val="accent1">
                    <a:lumMod val="75000"/>
                    <a:lumOff val="25000"/>
                  </a:schemeClr>
                </a:solidFill>
                <a:latin typeface="+mj-lt"/>
              </a:rPr>
              <a:t>BIÊN </a:t>
            </a:r>
            <a:r>
              <a:rPr lang="en-US" sz="4800" dirty="0">
                <a:solidFill>
                  <a:schemeClr val="accent1">
                    <a:lumMod val="75000"/>
                    <a:lumOff val="25000"/>
                  </a:schemeClr>
                </a:solidFill>
                <a:latin typeface="+mj-lt"/>
              </a:rPr>
              <a:t>TẬP VÀ XUẤT VIDEO</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70679E-6E60-4399-9470-567720D71EF7}"/>
              </a:ext>
            </a:extLst>
          </p:cNvPr>
          <p:cNvSpPr txBox="1"/>
          <p:nvPr/>
        </p:nvSpPr>
        <p:spPr>
          <a:xfrm>
            <a:off x="896984" y="297928"/>
            <a:ext cx="10371907" cy="6001643"/>
          </a:xfrm>
          <a:prstGeom prst="rect">
            <a:avLst/>
          </a:prstGeom>
          <a:noFill/>
        </p:spPr>
        <p:txBody>
          <a:bodyPr wrap="square">
            <a:spAutoFit/>
          </a:bodyPr>
          <a:lstStyle/>
          <a:p>
            <a:pPr algn="just">
              <a:lnSpc>
                <a:spcPct val="200000"/>
              </a:lnSpc>
            </a:pPr>
            <a:r>
              <a:rPr lang="vi-VN" sz="3200" b="1" dirty="0">
                <a:solidFill>
                  <a:srgbClr val="C00000"/>
                </a:solidFill>
                <a:effectLst/>
                <a:latin typeface="Arial" panose="020B0604020202020204" pitchFamily="34" charset="0"/>
              </a:rPr>
              <a:t>Nhiệm vụ 1: Biên tập </a:t>
            </a:r>
            <a:r>
              <a:rPr lang="vi-VN" sz="3200" b="1" dirty="0" smtClean="0">
                <a:solidFill>
                  <a:srgbClr val="C00000"/>
                </a:solidFill>
                <a:effectLst/>
                <a:latin typeface="Arial" panose="020B0604020202020204" pitchFamily="34" charset="0"/>
              </a:rPr>
              <a:t>video</a:t>
            </a:r>
            <a:r>
              <a:rPr lang="en-US" sz="3200" b="1" dirty="0" smtClean="0">
                <a:solidFill>
                  <a:srgbClr val="C00000"/>
                </a:solidFill>
                <a:effectLst/>
                <a:latin typeface="Arial" panose="020B0604020202020204" pitchFamily="34" charset="0"/>
              </a:rPr>
              <a:t>:</a:t>
            </a:r>
            <a:r>
              <a:rPr lang="vi-VN" sz="3200" b="1" dirty="0" smtClean="0">
                <a:solidFill>
                  <a:srgbClr val="C00000"/>
                </a:solidFill>
                <a:effectLst/>
                <a:latin typeface="Arial" panose="020B0604020202020204" pitchFamily="34" charset="0"/>
              </a:rPr>
              <a:t> </a:t>
            </a:r>
            <a:endParaRPr lang="vi-VN" sz="3200" b="1" dirty="0">
              <a:solidFill>
                <a:srgbClr val="C00000"/>
              </a:solidFill>
            </a:endParaRPr>
          </a:p>
          <a:p>
            <a:pPr algn="just">
              <a:lnSpc>
                <a:spcPct val="200000"/>
              </a:lnSpc>
            </a:pPr>
            <a:r>
              <a:rPr lang="vi-VN" sz="3200" b="1" i="1" dirty="0" smtClean="0">
                <a:solidFill>
                  <a:srgbClr val="7030A0"/>
                </a:solidFill>
                <a:effectLst/>
                <a:latin typeface="Arial" panose="020B0604020202020204" pitchFamily="34" charset="0"/>
              </a:rPr>
              <a:t>a</a:t>
            </a:r>
            <a:r>
              <a:rPr lang="vi-VN" sz="3200" b="1" i="1" dirty="0">
                <a:solidFill>
                  <a:srgbClr val="7030A0"/>
                </a:solidFill>
                <a:effectLst/>
                <a:latin typeface="Arial" panose="020B0604020202020204" pitchFamily="34" charset="0"/>
              </a:rPr>
              <a:t>) Loại bỏ thanh màu </a:t>
            </a:r>
            <a:r>
              <a:rPr lang="vi-VN" sz="3200" b="1" i="1" dirty="0" smtClean="0">
                <a:solidFill>
                  <a:srgbClr val="7030A0"/>
                </a:solidFill>
                <a:effectLst/>
                <a:latin typeface="Arial" panose="020B0604020202020204" pitchFamily="34" charset="0"/>
              </a:rPr>
              <a:t>đen</a:t>
            </a:r>
            <a:r>
              <a:rPr lang="en-US" sz="3200" b="1" i="1" dirty="0" smtClean="0">
                <a:solidFill>
                  <a:srgbClr val="7030A0"/>
                </a:solidFill>
                <a:effectLst/>
                <a:latin typeface="Arial" panose="020B0604020202020204" pitchFamily="34" charset="0"/>
              </a:rPr>
              <a:t>:</a:t>
            </a:r>
            <a:r>
              <a:rPr lang="vi-VN" sz="3200" b="1" i="1" dirty="0" smtClean="0">
                <a:solidFill>
                  <a:srgbClr val="7030A0"/>
                </a:solidFill>
                <a:effectLst/>
                <a:latin typeface="Arial" panose="020B0604020202020204" pitchFamily="34" charset="0"/>
              </a:rPr>
              <a:t> </a:t>
            </a:r>
            <a:endParaRPr lang="vi-VN" sz="3200" b="1" dirty="0">
              <a:solidFill>
                <a:srgbClr val="7030A0"/>
              </a:solidFill>
            </a:endParaRPr>
          </a:p>
          <a:p>
            <a:pPr algn="just">
              <a:lnSpc>
                <a:spcPct val="200000"/>
              </a:lnSpc>
            </a:pPr>
            <a:r>
              <a:rPr lang="vi-VN" sz="3200" dirty="0">
                <a:solidFill>
                  <a:schemeClr val="accent6">
                    <a:lumMod val="60000"/>
                    <a:lumOff val="40000"/>
                  </a:schemeClr>
                </a:solidFill>
                <a:effectLst/>
                <a:latin typeface="Arial" panose="020B0604020202020204" pitchFamily="34" charset="0"/>
              </a:rPr>
              <a:t>Nháy chuột chọn ảnh bông hoa hồng trong bàn dựng, nháy chuột chọn            , một khung bao gồm hai lệnh là </a:t>
            </a:r>
            <a:r>
              <a:rPr lang="vi-VN" sz="3200" b="1" dirty="0">
                <a:solidFill>
                  <a:schemeClr val="accent6">
                    <a:lumMod val="60000"/>
                    <a:lumOff val="40000"/>
                  </a:schemeClr>
                </a:solidFill>
                <a:effectLst/>
                <a:latin typeface="Arial" panose="020B0604020202020204" pitchFamily="34" charset="0"/>
              </a:rPr>
              <a:t>Remove black bar </a:t>
            </a:r>
            <a:r>
              <a:rPr lang="vi-VN" sz="3200" dirty="0">
                <a:solidFill>
                  <a:schemeClr val="accent6">
                    <a:lumMod val="60000"/>
                    <a:lumOff val="40000"/>
                  </a:schemeClr>
                </a:solidFill>
                <a:effectLst/>
                <a:latin typeface="Arial" panose="020B0604020202020204" pitchFamily="34" charset="0"/>
              </a:rPr>
              <a:t>và </a:t>
            </a:r>
            <a:r>
              <a:rPr lang="vi-VN" sz="3200" b="1" dirty="0">
                <a:solidFill>
                  <a:schemeClr val="accent6">
                    <a:lumMod val="60000"/>
                    <a:lumOff val="40000"/>
                  </a:schemeClr>
                </a:solidFill>
                <a:effectLst/>
                <a:latin typeface="Arial" panose="020B0604020202020204" pitchFamily="34" charset="0"/>
              </a:rPr>
              <a:t>Shrink to fit </a:t>
            </a:r>
            <a:r>
              <a:rPr lang="vi-VN" sz="3200" dirty="0">
                <a:solidFill>
                  <a:schemeClr val="accent6">
                    <a:lumMod val="60000"/>
                    <a:lumOff val="40000"/>
                  </a:schemeClr>
                </a:solidFill>
                <a:effectLst/>
                <a:latin typeface="Arial" panose="020B0604020202020204" pitchFamily="34" charset="0"/>
              </a:rPr>
              <a:t>được hiển thị phía trên biểu tượng</a:t>
            </a:r>
            <a:endParaRPr lang="en-US" sz="3200" dirty="0">
              <a:solidFill>
                <a:schemeClr val="accent6">
                  <a:lumMod val="60000"/>
                  <a:lumOff val="40000"/>
                </a:schemeClr>
              </a:solidFill>
            </a:endParaRPr>
          </a:p>
        </p:txBody>
      </p:sp>
      <p:pic>
        <p:nvPicPr>
          <p:cNvPr id="5" name="Picture 4">
            <a:extLst>
              <a:ext uri="{FF2B5EF4-FFF2-40B4-BE49-F238E27FC236}">
                <a16:creationId xmlns:a16="http://schemas.microsoft.com/office/drawing/2014/main" id="{2B5E0CEA-247A-45C8-B253-1C594F453052}"/>
              </a:ext>
            </a:extLst>
          </p:cNvPr>
          <p:cNvPicPr>
            <a:picLocks noChangeAspect="1"/>
          </p:cNvPicPr>
          <p:nvPr/>
        </p:nvPicPr>
        <p:blipFill>
          <a:blip r:embed="rId3"/>
          <a:stretch>
            <a:fillRect/>
          </a:stretch>
        </p:blipFill>
        <p:spPr>
          <a:xfrm>
            <a:off x="3840486" y="5175204"/>
            <a:ext cx="1427434" cy="926996"/>
          </a:xfrm>
          <a:prstGeom prst="rect">
            <a:avLst/>
          </a:prstGeom>
        </p:spPr>
      </p:pic>
      <p:pic>
        <p:nvPicPr>
          <p:cNvPr id="6" name="Picture 5">
            <a:extLst>
              <a:ext uri="{FF2B5EF4-FFF2-40B4-BE49-F238E27FC236}">
                <a16:creationId xmlns:a16="http://schemas.microsoft.com/office/drawing/2014/main" id="{C609074A-8971-479A-AD18-87C65B3ACCF3}"/>
              </a:ext>
            </a:extLst>
          </p:cNvPr>
          <p:cNvPicPr>
            <a:picLocks noChangeAspect="1"/>
          </p:cNvPicPr>
          <p:nvPr/>
        </p:nvPicPr>
        <p:blipFill rotWithShape="1">
          <a:blip r:embed="rId3"/>
          <a:srcRect l="9325"/>
          <a:stretch/>
        </p:blipFill>
        <p:spPr>
          <a:xfrm>
            <a:off x="4056327" y="3298749"/>
            <a:ext cx="1211593" cy="945105"/>
          </a:xfrm>
          <a:prstGeom prst="rect">
            <a:avLst/>
          </a:prstGeom>
        </p:spPr>
      </p:pic>
    </p:spTree>
    <p:extLst>
      <p:ext uri="{BB962C8B-B14F-4D97-AF65-F5344CB8AC3E}">
        <p14:creationId xmlns:p14="http://schemas.microsoft.com/office/powerpoint/2010/main" val="1902864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ADFE1E-4CAE-4CAC-BB08-DE0552C79C2B}"/>
              </a:ext>
            </a:extLst>
          </p:cNvPr>
          <p:cNvSpPr txBox="1"/>
          <p:nvPr/>
        </p:nvSpPr>
        <p:spPr>
          <a:xfrm>
            <a:off x="526868" y="102816"/>
            <a:ext cx="7475687" cy="739754"/>
          </a:xfrm>
          <a:prstGeom prst="rect">
            <a:avLst/>
          </a:prstGeom>
          <a:noFill/>
        </p:spPr>
        <p:txBody>
          <a:bodyPr wrap="square">
            <a:spAutoFit/>
          </a:bodyPr>
          <a:lstStyle/>
          <a:p>
            <a:pPr algn="just">
              <a:lnSpc>
                <a:spcPct val="150000"/>
              </a:lnSpc>
            </a:pPr>
            <a:r>
              <a:rPr lang="vi-VN" sz="3200" b="1" i="1" dirty="0">
                <a:solidFill>
                  <a:srgbClr val="FF0000"/>
                </a:solidFill>
                <a:effectLst/>
                <a:latin typeface="Arial" panose="020B0604020202020204" pitchFamily="34" charset="0"/>
              </a:rPr>
              <a:t>b) Chỉnh lại thời gian hiển thị dữ </a:t>
            </a:r>
            <a:r>
              <a:rPr lang="vi-VN" sz="3200" b="1" i="1" dirty="0" smtClean="0">
                <a:solidFill>
                  <a:srgbClr val="FF0000"/>
                </a:solidFill>
                <a:effectLst/>
                <a:latin typeface="Arial" panose="020B0604020202020204" pitchFamily="34" charset="0"/>
              </a:rPr>
              <a:t>liệu</a:t>
            </a:r>
            <a:r>
              <a:rPr lang="en-US" sz="3200" b="1" i="1" dirty="0" smtClean="0">
                <a:solidFill>
                  <a:srgbClr val="FF0000"/>
                </a:solidFill>
                <a:effectLst/>
                <a:latin typeface="Arial" panose="020B0604020202020204" pitchFamily="34" charset="0"/>
              </a:rPr>
              <a:t>:</a:t>
            </a:r>
            <a:r>
              <a:rPr lang="vi-VN" sz="3200" b="1" i="1" dirty="0" smtClean="0">
                <a:solidFill>
                  <a:srgbClr val="FF0000"/>
                </a:solidFill>
                <a:effectLst/>
                <a:latin typeface="Arial" panose="020B0604020202020204" pitchFamily="34" charset="0"/>
              </a:rPr>
              <a:t> </a:t>
            </a:r>
            <a:endParaRPr lang="vi-VN" sz="3200" dirty="0">
              <a:solidFill>
                <a:srgbClr val="FF0000"/>
              </a:solidFill>
            </a:endParaRPr>
          </a:p>
        </p:txBody>
      </p:sp>
      <p:sp>
        <p:nvSpPr>
          <p:cNvPr id="5" name="TextBox 4">
            <a:extLst>
              <a:ext uri="{FF2B5EF4-FFF2-40B4-BE49-F238E27FC236}">
                <a16:creationId xmlns:a16="http://schemas.microsoft.com/office/drawing/2014/main" id="{543EA490-746D-4F18-A36E-1319524A2803}"/>
              </a:ext>
            </a:extLst>
          </p:cNvPr>
          <p:cNvSpPr txBox="1"/>
          <p:nvPr/>
        </p:nvSpPr>
        <p:spPr>
          <a:xfrm>
            <a:off x="601513" y="801408"/>
            <a:ext cx="6096000" cy="2482667"/>
          </a:xfrm>
          <a:prstGeom prst="rect">
            <a:avLst/>
          </a:prstGeom>
          <a:noFill/>
        </p:spPr>
        <p:txBody>
          <a:bodyPr wrap="square">
            <a:spAutoFit/>
          </a:bodyPr>
          <a:lstStyle/>
          <a:p>
            <a:pPr>
              <a:lnSpc>
                <a:spcPct val="150000"/>
              </a:lnSpc>
            </a:pPr>
            <a:r>
              <a:rPr lang="en-US" sz="3600" dirty="0" err="1" smtClean="0">
                <a:solidFill>
                  <a:schemeClr val="accent1">
                    <a:lumMod val="75000"/>
                    <a:lumOff val="25000"/>
                  </a:schemeClr>
                </a:solidFill>
                <a:effectLst/>
                <a:latin typeface="Arial" panose="020B0604020202020204" pitchFamily="34" charset="0"/>
              </a:rPr>
              <a:t>Nháy</a:t>
            </a:r>
            <a:r>
              <a:rPr lang="en-US" sz="3600" dirty="0" smtClean="0">
                <a:solidFill>
                  <a:schemeClr val="accent1">
                    <a:lumMod val="75000"/>
                    <a:lumOff val="25000"/>
                  </a:schemeClr>
                </a:solidFill>
                <a:effectLst/>
                <a:latin typeface="Arial" panose="020B0604020202020204" pitchFamily="34" charset="0"/>
              </a:rPr>
              <a:t> </a:t>
            </a:r>
            <a:r>
              <a:rPr lang="en-US" sz="3600" dirty="0" err="1">
                <a:solidFill>
                  <a:schemeClr val="accent1">
                    <a:lumMod val="75000"/>
                    <a:lumOff val="25000"/>
                  </a:schemeClr>
                </a:solidFill>
                <a:effectLst/>
                <a:latin typeface="Arial" panose="020B0604020202020204" pitchFamily="34" charset="0"/>
              </a:rPr>
              <a:t>nút</a:t>
            </a:r>
            <a:r>
              <a:rPr lang="en-US" sz="3600" dirty="0">
                <a:solidFill>
                  <a:schemeClr val="accent1">
                    <a:lumMod val="75000"/>
                    <a:lumOff val="25000"/>
                  </a:schemeClr>
                </a:solidFill>
                <a:effectLst/>
                <a:latin typeface="Arial" panose="020B0604020202020204" pitchFamily="34" charset="0"/>
              </a:rPr>
              <a:t> </a:t>
            </a:r>
            <a:r>
              <a:rPr lang="en-US" sz="3600" dirty="0" err="1">
                <a:solidFill>
                  <a:schemeClr val="accent1">
                    <a:lumMod val="75000"/>
                    <a:lumOff val="25000"/>
                  </a:schemeClr>
                </a:solidFill>
                <a:effectLst/>
                <a:latin typeface="Arial" panose="020B0604020202020204" pitchFamily="34" charset="0"/>
              </a:rPr>
              <a:t>phải</a:t>
            </a:r>
            <a:r>
              <a:rPr lang="en-US" sz="3600" dirty="0">
                <a:solidFill>
                  <a:schemeClr val="accent1">
                    <a:lumMod val="75000"/>
                    <a:lumOff val="25000"/>
                  </a:schemeClr>
                </a:solidFill>
                <a:effectLst/>
                <a:latin typeface="Arial" panose="020B0604020202020204" pitchFamily="34" charset="0"/>
              </a:rPr>
              <a:t> </a:t>
            </a:r>
            <a:r>
              <a:rPr lang="en-US" sz="3600" dirty="0" err="1">
                <a:solidFill>
                  <a:schemeClr val="accent1">
                    <a:lumMod val="75000"/>
                    <a:lumOff val="25000"/>
                  </a:schemeClr>
                </a:solidFill>
                <a:effectLst/>
                <a:latin typeface="Arial" panose="020B0604020202020204" pitchFamily="34" charset="0"/>
              </a:rPr>
              <a:t>chuột</a:t>
            </a:r>
            <a:r>
              <a:rPr lang="en-US" sz="3600" dirty="0">
                <a:solidFill>
                  <a:schemeClr val="accent1">
                    <a:lumMod val="75000"/>
                    <a:lumOff val="25000"/>
                  </a:schemeClr>
                </a:solidFill>
                <a:effectLst/>
                <a:latin typeface="Arial" panose="020B0604020202020204" pitchFamily="34" charset="0"/>
              </a:rPr>
              <a:t> </a:t>
            </a:r>
            <a:r>
              <a:rPr lang="en-US" sz="3600" dirty="0" err="1">
                <a:solidFill>
                  <a:schemeClr val="accent1">
                    <a:lumMod val="75000"/>
                    <a:lumOff val="25000"/>
                  </a:schemeClr>
                </a:solidFill>
                <a:effectLst/>
                <a:latin typeface="Arial" panose="020B0604020202020204" pitchFamily="34" charset="0"/>
              </a:rPr>
              <a:t>vào</a:t>
            </a:r>
            <a:r>
              <a:rPr lang="en-US" sz="3600" dirty="0">
                <a:solidFill>
                  <a:schemeClr val="accent1">
                    <a:lumMod val="75000"/>
                    <a:lumOff val="25000"/>
                  </a:schemeClr>
                </a:solidFill>
                <a:effectLst/>
                <a:latin typeface="Arial" panose="020B0604020202020204" pitchFamily="34" charset="0"/>
              </a:rPr>
              <a:t> </a:t>
            </a:r>
            <a:r>
              <a:rPr lang="en-US" sz="3600" dirty="0" err="1">
                <a:solidFill>
                  <a:schemeClr val="accent1">
                    <a:lumMod val="75000"/>
                    <a:lumOff val="25000"/>
                  </a:schemeClr>
                </a:solidFill>
                <a:effectLst/>
                <a:latin typeface="Arial" panose="020B0604020202020204" pitchFamily="34" charset="0"/>
              </a:rPr>
              <a:t>khung</a:t>
            </a:r>
            <a:r>
              <a:rPr lang="en-US" sz="3600" dirty="0">
                <a:solidFill>
                  <a:schemeClr val="accent1">
                    <a:lumMod val="75000"/>
                    <a:lumOff val="25000"/>
                  </a:schemeClr>
                </a:solidFill>
                <a:effectLst/>
                <a:latin typeface="Arial" panose="020B0604020202020204" pitchFamily="34" charset="0"/>
              </a:rPr>
              <a:t> </a:t>
            </a:r>
            <a:r>
              <a:rPr lang="en-US" sz="3600" dirty="0" err="1">
                <a:solidFill>
                  <a:schemeClr val="accent1">
                    <a:lumMod val="75000"/>
                    <a:lumOff val="25000"/>
                  </a:schemeClr>
                </a:solidFill>
                <a:effectLst/>
                <a:latin typeface="Arial" panose="020B0604020202020204" pitchFamily="34" charset="0"/>
              </a:rPr>
              <a:t>hình</a:t>
            </a:r>
            <a:r>
              <a:rPr lang="en-US" sz="3600" dirty="0">
                <a:solidFill>
                  <a:schemeClr val="accent1">
                    <a:lumMod val="75000"/>
                    <a:lumOff val="25000"/>
                  </a:schemeClr>
                </a:solidFill>
                <a:effectLst/>
                <a:latin typeface="Arial" panose="020B0604020202020204" pitchFamily="34" charset="0"/>
              </a:rPr>
              <a:t> </a:t>
            </a:r>
            <a:r>
              <a:rPr lang="en-US" sz="3600" dirty="0" err="1">
                <a:solidFill>
                  <a:schemeClr val="accent1">
                    <a:lumMod val="75000"/>
                    <a:lumOff val="25000"/>
                  </a:schemeClr>
                </a:solidFill>
                <a:effectLst/>
                <a:latin typeface="Arial" panose="020B0604020202020204" pitchFamily="34" charset="0"/>
              </a:rPr>
              <a:t>của</a:t>
            </a:r>
            <a:r>
              <a:rPr lang="en-US" sz="3600" dirty="0">
                <a:solidFill>
                  <a:schemeClr val="accent1">
                    <a:lumMod val="75000"/>
                    <a:lumOff val="25000"/>
                  </a:schemeClr>
                </a:solidFill>
                <a:effectLst/>
                <a:latin typeface="Arial" panose="020B0604020202020204" pitchFamily="34" charset="0"/>
              </a:rPr>
              <a:t> </a:t>
            </a:r>
            <a:r>
              <a:rPr lang="en-US" sz="3600" dirty="0" err="1">
                <a:solidFill>
                  <a:schemeClr val="accent1">
                    <a:lumMod val="75000"/>
                    <a:lumOff val="25000"/>
                  </a:schemeClr>
                </a:solidFill>
                <a:effectLst/>
                <a:latin typeface="Arial" panose="020B0604020202020204" pitchFamily="34" charset="0"/>
              </a:rPr>
              <a:t>tiêu</a:t>
            </a:r>
            <a:r>
              <a:rPr lang="en-US" sz="3600" dirty="0">
                <a:solidFill>
                  <a:schemeClr val="accent1">
                    <a:lumMod val="75000"/>
                    <a:lumOff val="25000"/>
                  </a:schemeClr>
                </a:solidFill>
                <a:effectLst/>
                <a:latin typeface="Arial" panose="020B0604020202020204" pitchFamily="34" charset="0"/>
              </a:rPr>
              <a:t> </a:t>
            </a:r>
            <a:r>
              <a:rPr lang="en-US" sz="3600" dirty="0" err="1" smtClean="0">
                <a:solidFill>
                  <a:schemeClr val="accent1">
                    <a:lumMod val="75000"/>
                    <a:lumOff val="25000"/>
                  </a:schemeClr>
                </a:solidFill>
                <a:effectLst/>
                <a:latin typeface="Arial" panose="020B0604020202020204" pitchFamily="34" charset="0"/>
              </a:rPr>
              <a:t>đề</a:t>
            </a:r>
            <a:r>
              <a:rPr lang="en-US" sz="3600" dirty="0" smtClean="0">
                <a:solidFill>
                  <a:schemeClr val="accent1">
                    <a:lumMod val="75000"/>
                    <a:lumOff val="25000"/>
                  </a:schemeClr>
                </a:solidFill>
                <a:effectLst/>
                <a:latin typeface="Arial" panose="020B0604020202020204" pitchFamily="34" charset="0"/>
              </a:rPr>
              <a:t>, </a:t>
            </a:r>
            <a:r>
              <a:rPr lang="en-US" sz="3600" dirty="0" err="1">
                <a:solidFill>
                  <a:schemeClr val="accent1">
                    <a:lumMod val="75000"/>
                    <a:lumOff val="25000"/>
                  </a:schemeClr>
                </a:solidFill>
                <a:effectLst/>
                <a:latin typeface="Arial" panose="020B0604020202020204" pitchFamily="34" charset="0"/>
              </a:rPr>
              <a:t>chọn</a:t>
            </a:r>
            <a:r>
              <a:rPr lang="en-US" sz="3600" dirty="0">
                <a:solidFill>
                  <a:schemeClr val="accent1">
                    <a:lumMod val="75000"/>
                    <a:lumOff val="25000"/>
                  </a:schemeClr>
                </a:solidFill>
                <a:effectLst/>
                <a:latin typeface="Arial" panose="020B0604020202020204" pitchFamily="34" charset="0"/>
              </a:rPr>
              <a:t> </a:t>
            </a:r>
            <a:r>
              <a:rPr lang="en-US" sz="3600" b="1" dirty="0">
                <a:solidFill>
                  <a:schemeClr val="accent1">
                    <a:lumMod val="75000"/>
                    <a:lumOff val="25000"/>
                  </a:schemeClr>
                </a:solidFill>
                <a:effectLst/>
                <a:latin typeface="Arial" panose="020B0604020202020204" pitchFamily="34" charset="0"/>
              </a:rPr>
              <a:t>Edit</a:t>
            </a:r>
            <a:r>
              <a:rPr lang="en-US" sz="3600" dirty="0">
                <a:solidFill>
                  <a:schemeClr val="accent1">
                    <a:lumMod val="75000"/>
                    <a:lumOff val="25000"/>
                  </a:schemeClr>
                </a:solidFill>
                <a:effectLst/>
                <a:latin typeface="Arial" panose="020B0604020202020204" pitchFamily="34" charset="0"/>
              </a:rPr>
              <a:t>, </a:t>
            </a:r>
            <a:r>
              <a:rPr lang="en-US" sz="3600" dirty="0" err="1">
                <a:solidFill>
                  <a:schemeClr val="accent1">
                    <a:lumMod val="75000"/>
                    <a:lumOff val="25000"/>
                  </a:schemeClr>
                </a:solidFill>
                <a:effectLst/>
                <a:latin typeface="Arial" panose="020B0604020202020204" pitchFamily="34" charset="0"/>
              </a:rPr>
              <a:t>chọn</a:t>
            </a:r>
            <a:r>
              <a:rPr lang="en-US" sz="3600" dirty="0">
                <a:solidFill>
                  <a:schemeClr val="accent1">
                    <a:lumMod val="75000"/>
                    <a:lumOff val="25000"/>
                  </a:schemeClr>
                </a:solidFill>
                <a:effectLst/>
                <a:latin typeface="Arial" panose="020B0604020202020204" pitchFamily="34" charset="0"/>
              </a:rPr>
              <a:t> </a:t>
            </a:r>
            <a:r>
              <a:rPr lang="en-US" sz="3600" b="1" dirty="0" smtClean="0">
                <a:solidFill>
                  <a:schemeClr val="accent1">
                    <a:lumMod val="75000"/>
                    <a:lumOff val="25000"/>
                  </a:schemeClr>
                </a:solidFill>
                <a:effectLst/>
                <a:latin typeface="Arial" panose="020B0604020202020204" pitchFamily="34" charset="0"/>
              </a:rPr>
              <a:t>Text.</a:t>
            </a:r>
            <a:endParaRPr lang="en-US" sz="3600" dirty="0">
              <a:solidFill>
                <a:schemeClr val="accent1">
                  <a:lumMod val="75000"/>
                  <a:lumOff val="25000"/>
                </a:schemeClr>
              </a:solidFill>
            </a:endParaRPr>
          </a:p>
        </p:txBody>
      </p:sp>
      <p:pic>
        <p:nvPicPr>
          <p:cNvPr id="7" name="Picture 6">
            <a:extLst>
              <a:ext uri="{FF2B5EF4-FFF2-40B4-BE49-F238E27FC236}">
                <a16:creationId xmlns:a16="http://schemas.microsoft.com/office/drawing/2014/main" id="{724F714A-F69D-485A-B363-9D97618E9325}"/>
              </a:ext>
            </a:extLst>
          </p:cNvPr>
          <p:cNvPicPr>
            <a:picLocks noChangeAspect="1"/>
          </p:cNvPicPr>
          <p:nvPr/>
        </p:nvPicPr>
        <p:blipFill>
          <a:blip r:embed="rId3"/>
          <a:stretch>
            <a:fillRect/>
          </a:stretch>
        </p:blipFill>
        <p:spPr>
          <a:xfrm>
            <a:off x="6531430" y="801408"/>
            <a:ext cx="5660570" cy="4591262"/>
          </a:xfrm>
          <a:prstGeom prst="rect">
            <a:avLst/>
          </a:prstGeom>
        </p:spPr>
      </p:pic>
    </p:spTree>
    <p:extLst>
      <p:ext uri="{BB962C8B-B14F-4D97-AF65-F5344CB8AC3E}">
        <p14:creationId xmlns:p14="http://schemas.microsoft.com/office/powerpoint/2010/main" val="1105962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3958</TotalTime>
  <Words>975</Words>
  <Application>Microsoft Office PowerPoint</Application>
  <PresentationFormat>Widescreen</PresentationFormat>
  <Paragraphs>65</Paragraphs>
  <Slides>13</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Calibri</vt:lpstr>
      <vt:lpstr>Arial-BoldMT</vt:lpstr>
      <vt:lpstr>Arial</vt:lpstr>
      <vt:lpstr>UTM Cookies</vt:lpstr>
      <vt:lpstr>UTM Avo</vt:lpstr>
      <vt:lpstr>Bahnschrift Condensed</vt:lpstr>
      <vt:lpstr>Segoe Print</vt:lpstr>
      <vt:lpstr>Times New Roman</vt:lpstr>
      <vt:lpstr>Bahnschrift SemiBold SemiConden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Vo Thi Suong</cp:lastModifiedBy>
  <cp:revision>385</cp:revision>
  <dcterms:created xsi:type="dcterms:W3CDTF">2021-06-02T01:34:28Z</dcterms:created>
  <dcterms:modified xsi:type="dcterms:W3CDTF">2024-08-10T02:49:39Z</dcterms:modified>
</cp:coreProperties>
</file>