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20"/>
  </p:notesMasterIdLst>
  <p:handoutMasterIdLst>
    <p:handoutMasterId r:id="rId21"/>
  </p:handoutMasterIdLst>
  <p:sldIdLst>
    <p:sldId id="256" r:id="rId3"/>
    <p:sldId id="3357" r:id="rId4"/>
    <p:sldId id="295" r:id="rId5"/>
    <p:sldId id="3081" r:id="rId6"/>
    <p:sldId id="3354" r:id="rId7"/>
    <p:sldId id="3393" r:id="rId8"/>
    <p:sldId id="3328" r:id="rId9"/>
    <p:sldId id="3309" r:id="rId10"/>
    <p:sldId id="3394" r:id="rId11"/>
    <p:sldId id="3395" r:id="rId12"/>
    <p:sldId id="3396" r:id="rId13"/>
    <p:sldId id="3397" r:id="rId14"/>
    <p:sldId id="3398" r:id="rId15"/>
    <p:sldId id="3399" r:id="rId16"/>
    <p:sldId id="3400" r:id="rId17"/>
    <p:sldId id="3083" r:id="rId18"/>
    <p:sldId id="3351" r:id="rId19"/>
  </p:sldIdLst>
  <p:sldSz cx="12192000" cy="6858000"/>
  <p:notesSz cx="6858000" cy="9144000"/>
  <p:embeddedFontLst>
    <p:embeddedFont>
      <p:font typeface="UTM Cookies" panose="02040603050506020204" pitchFamily="18" charset="0"/>
      <p:regular r:id="rId22"/>
    </p:embeddedFont>
    <p:embeddedFont>
      <p:font typeface="Calibri" panose="020F0502020204030204" pitchFamily="34" charset="0"/>
      <p:regular r:id="rId23"/>
      <p:bold r:id="rId24"/>
      <p:italic r:id="rId25"/>
      <p:boldItalic r:id="rId26"/>
    </p:embeddedFont>
    <p:embeddedFont>
      <p:font typeface="Bahnschrift Condensed" panose="020B0502040204020203" pitchFamily="34" charset="0"/>
      <p:regular r:id="rId27"/>
      <p:bold r:id="rId28"/>
    </p:embeddedFont>
    <p:embeddedFont>
      <p:font typeface="Segoe Print" panose="02000600000000000000" pitchFamily="2" charset="0"/>
      <p:regular r:id="rId29"/>
      <p:bold r:id="rId30"/>
    </p:embeddedFont>
    <p:embeddedFont>
      <p:font typeface="UTM Avo" panose="02040603050506020204" pitchFamily="18" charset="0"/>
      <p:regular r:id="rId31"/>
      <p:bold r:id="rId32"/>
      <p:italic r:id="rId33"/>
      <p:boldItalic r:id="rId34"/>
    </p:embeddedFont>
    <p:embeddedFont>
      <p:font typeface="Arial-BoldMT" pitchFamily="50" charset="0"/>
      <p:bold r:id="rId35"/>
    </p:embeddedFont>
    <p:embeddedFont>
      <p:font typeface="Bahnschrift SemiBold SemiConden" panose="020B0502040204020203" pitchFamily="34" charset="0"/>
      <p:bold r:id="rId3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A637B"/>
    <a:srgbClr val="BD64A8"/>
    <a:srgbClr val="7D6BB9"/>
    <a:srgbClr val="3C7CB5"/>
    <a:srgbClr val="50A5CA"/>
    <a:srgbClr val="6679A0"/>
    <a:srgbClr val="FFCCFF"/>
    <a:srgbClr val="FDDEEB"/>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8" autoAdjust="0"/>
    <p:restoredTop sz="94660"/>
  </p:normalViewPr>
  <p:slideViewPr>
    <p:cSldViewPr snapToGrid="0">
      <p:cViewPr varScale="1">
        <p:scale>
          <a:sx n="82" d="100"/>
          <a:sy n="82" d="100"/>
        </p:scale>
        <p:origin x="600" y="6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8/9/2024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chemeClr val="accent6">
                    <a:lumMod val="50000"/>
                  </a:schemeClr>
                </a:solidFill>
                <a:effectLst/>
                <a:latin typeface="+mn-lt"/>
              </a:rPr>
              <a:t>Không thể nhập dữ liệu âm thanh vào thư viện dữ liệu theo cách em đã nhập dữ liệu ảnh và video. Thư viện dữ liệu chỉ chứa dữ liệu dạng hình ảnh và video. Muốn đưa âm thanh vào video em cần sử dụng chức năng Custom audio của phần mềm làm video. </a:t>
            </a: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4</a:t>
            </a:fld>
            <a:endParaRPr lang="en-US"/>
          </a:p>
        </p:txBody>
      </p:sp>
    </p:spTree>
    <p:extLst>
      <p:ext uri="{BB962C8B-B14F-4D97-AF65-F5344CB8AC3E}">
        <p14:creationId xmlns:p14="http://schemas.microsoft.com/office/powerpoint/2010/main" val="320934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solidFill>
                  <a:schemeClr val="accent6">
                    <a:lumMod val="50000"/>
                  </a:schemeClr>
                </a:solidFill>
                <a:effectLst/>
                <a:latin typeface="+mn-lt"/>
              </a:rPr>
              <a:t>Ngoài các chức năng cơ bản, phổ biến giúp em làm video, phần mềm làm video còn cung cấp các chức năng cần thiết khác để em xử lí các vấn đề có thể gặp phải trong quá trình dựng video. Ví dụ, em có thể gặp trường hợp dữ liệu video có hướng bị lệch 90 độ so với bình thường do khi quay bằng điện thoại di động người quay đã xoay ngang điện thoại. Khi đó, em cần sử dụng chức năng xoay hướng video (Rotate) của phần mềm. Hay khi em cần chèn thêm hình ảnh vào giữa một đoạn video, em có thể dùng chức năng phân chia (Split) để tách video thành hai đoạn,… Bên cạnh đó, cũng giống như các phần mềm ứng dụng khác, phần mềm làm video còn cung cấp cho em các mẫu định dạng video (Themes) để em có thể nhanh chóng làm được các đoạn video chuyên nghiệp.</a:t>
            </a:r>
            <a:endParaRPr lang="en-US" dirty="0" smtClean="0">
              <a:solidFill>
                <a:schemeClr val="accent6">
                  <a:lumMod val="50000"/>
                </a:schemeClr>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5</a:t>
            </a:fld>
            <a:endParaRPr lang="en-US"/>
          </a:p>
        </p:txBody>
      </p:sp>
    </p:spTree>
    <p:extLst>
      <p:ext uri="{BB962C8B-B14F-4D97-AF65-F5344CB8AC3E}">
        <p14:creationId xmlns:p14="http://schemas.microsoft.com/office/powerpoint/2010/main" val="278912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6</a:t>
            </a:fld>
            <a:endParaRPr lang="en-US"/>
          </a:p>
        </p:txBody>
      </p:sp>
    </p:spTree>
    <p:extLst>
      <p:ext uri="{BB962C8B-B14F-4D97-AF65-F5344CB8AC3E}">
        <p14:creationId xmlns:p14="http://schemas.microsoft.com/office/powerpoint/2010/main" val="497184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231F20"/>
                </a:solidFill>
                <a:effectLst/>
                <a:latin typeface="+mn-lt"/>
              </a:rPr>
              <a:t>Tương tự như việc thực hiện một bộ phim, tuy không cần đến cả một đoàn làm phim với các bước thực hiện chuyên nghiệp, nhưng để làm được một video nhanh chóng, hiệu quả, theo đúng mục tiêu đặt ra em cần thực hiện những bước sau:</a:t>
            </a:r>
            <a:endParaRPr lang="en-US" b="1"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8</a:t>
            </a:fld>
            <a:endParaRPr lang="en-US"/>
          </a:p>
        </p:txBody>
      </p:sp>
    </p:spTree>
    <p:extLst>
      <p:ext uri="{BB962C8B-B14F-4D97-AF65-F5344CB8AC3E}">
        <p14:creationId xmlns:p14="http://schemas.microsoft.com/office/powerpoint/2010/main" val="165475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231F20"/>
                </a:solidFill>
                <a:effectLst/>
                <a:latin typeface="+mn-lt"/>
              </a:rPr>
              <a:t>An muốn phân chia đoạn video quay cuốn sổ lưu niệm thành hai đoạn nhỏ và thêm vào giữa hai đoạn nhỏ một hình ảnh chụp sơ đồ tư duy trình bày nội dung cuốn sổ lưu niệm. Cách làm như sau: </a:t>
            </a:r>
            <a:endParaRPr lang="vi-VN" sz="1200"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11</a:t>
            </a:fld>
            <a:endParaRPr lang="en-US"/>
          </a:p>
        </p:txBody>
      </p:sp>
    </p:spTree>
    <p:extLst>
      <p:ext uri="{BB962C8B-B14F-4D97-AF65-F5344CB8AC3E}">
        <p14:creationId xmlns:p14="http://schemas.microsoft.com/office/powerpoint/2010/main" val="415851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231F20"/>
                </a:solidFill>
                <a:effectLst/>
                <a:latin typeface="+mn-lt"/>
              </a:rPr>
              <a:t>Video được chọn sẽ xoay 90</a:t>
            </a:r>
            <a:r>
              <a:rPr lang="vi-VN" sz="500" dirty="0" smtClean="0">
                <a:solidFill>
                  <a:srgbClr val="231F20"/>
                </a:solidFill>
                <a:effectLst/>
                <a:latin typeface="+mn-lt"/>
              </a:rPr>
              <a:t>o </a:t>
            </a:r>
            <a:r>
              <a:rPr lang="vi-VN" sz="1200" dirty="0" smtClean="0">
                <a:solidFill>
                  <a:srgbClr val="231F20"/>
                </a:solidFill>
                <a:effectLst/>
                <a:latin typeface="+mn-lt"/>
              </a:rPr>
              <a:t>theo chiều kim đồng hồ. Em có thể thực hiện nhiều lần lệnh </a:t>
            </a:r>
            <a:r>
              <a:rPr lang="vi-VN" sz="1200" b="1" dirty="0" smtClean="0">
                <a:solidFill>
                  <a:srgbClr val="231F20"/>
                </a:solidFill>
                <a:effectLst/>
                <a:latin typeface="+mn-lt"/>
              </a:rPr>
              <a:t>Rotate</a:t>
            </a:r>
            <a:r>
              <a:rPr lang="vi-VN" sz="1200" dirty="0" smtClean="0">
                <a:solidFill>
                  <a:srgbClr val="231F20"/>
                </a:solidFill>
                <a:effectLst/>
                <a:latin typeface="+mn-lt"/>
              </a:rPr>
              <a:t> để xoay video theo đúng hướng em muốn. </a:t>
            </a:r>
            <a:endParaRPr lang="en-US"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13</a:t>
            </a:fld>
            <a:endParaRPr lang="en-US"/>
          </a:p>
        </p:txBody>
      </p:sp>
    </p:spTree>
    <p:extLst>
      <p:ext uri="{BB962C8B-B14F-4D97-AF65-F5344CB8AC3E}">
        <p14:creationId xmlns:p14="http://schemas.microsoft.com/office/powerpoint/2010/main" val="707216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231F20"/>
                </a:solidFill>
                <a:effectLst/>
                <a:latin typeface="+mn-lt"/>
              </a:rPr>
              <a:t>Tương tự phần mềm trình chiếu, em có thể sử dụng các mẫu định dạng được thiết kế sẵn một cách chuyên nghiệp cho dự án làm video của mình. Mẫu định dạng cung cấp âm thanh nền, một số bộ lọc và kiểu phụ đề được thiết kế sẵn. Cách sử dụng một mẫu định dạng cho video như sau: </a:t>
            </a:r>
            <a:endParaRPr lang="vi-VN"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14</a:t>
            </a:fld>
            <a:endParaRPr lang="en-US"/>
          </a:p>
        </p:txBody>
      </p:sp>
    </p:spTree>
    <p:extLst>
      <p:ext uri="{BB962C8B-B14F-4D97-AF65-F5344CB8AC3E}">
        <p14:creationId xmlns:p14="http://schemas.microsoft.com/office/powerpoint/2010/main" val="99084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231F20"/>
                </a:solidFill>
                <a:effectLst/>
                <a:latin typeface="+mn-lt"/>
              </a:rPr>
              <a:t> Em có thể thử nghiệm các thao tác dựng khác nhau cho bản sao. Nếu không hài lòng với kết quả dựng, em có thể quay lại dự án ban đầu một cách dễ dàng và nhanh chóng. </a:t>
            </a:r>
            <a:endParaRPr lang="vi-VN"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15</a:t>
            </a:fld>
            <a:endParaRPr lang="en-US"/>
          </a:p>
        </p:txBody>
      </p:sp>
    </p:spTree>
    <p:extLst>
      <p:ext uri="{BB962C8B-B14F-4D97-AF65-F5344CB8AC3E}">
        <p14:creationId xmlns:p14="http://schemas.microsoft.com/office/powerpoint/2010/main" val="3128476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457201" y="84174"/>
            <a:ext cx="2602410"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b="1" dirty="0">
                  <a:solidFill>
                    <a:srgbClr val="FF0000"/>
                  </a:solidFill>
                  <a:latin typeface="+mj-lt"/>
                </a:rPr>
                <a:t>CH</a:t>
              </a:r>
              <a:r>
                <a:rPr lang="en-US" sz="3200" b="1" dirty="0">
                  <a:solidFill>
                    <a:srgbClr val="FF0000"/>
                  </a:solidFill>
                  <a:latin typeface="+mj-lt"/>
                </a:rPr>
                <a:t>Ủ</a:t>
              </a:r>
              <a:r>
                <a:rPr lang="vi-VN" sz="3200" b="1" dirty="0">
                  <a:solidFill>
                    <a:srgbClr val="FF0000"/>
                  </a:solidFill>
                  <a:latin typeface="+mj-lt"/>
                </a:rPr>
                <a:t> ĐỀ </a:t>
              </a:r>
              <a:r>
                <a:rPr lang="en-US" sz="3200" b="1" dirty="0">
                  <a:solidFill>
                    <a:srgbClr val="FF0000"/>
                  </a:solidFill>
                  <a:latin typeface="+mj-lt"/>
                </a:rPr>
                <a:t>4b</a:t>
              </a:r>
              <a:endParaRPr lang="vi-VN" sz="3200" b="1" dirty="0">
                <a:solidFill>
                  <a:srgbClr val="FF0000"/>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820296" y="268069"/>
            <a:ext cx="7422324" cy="584775"/>
          </a:xfrm>
          <a:prstGeom prst="rect">
            <a:avLst/>
          </a:prstGeom>
          <a:noFill/>
        </p:spPr>
        <p:txBody>
          <a:bodyPr wrap="square" rtlCol="0">
            <a:spAutoFit/>
          </a:bodyPr>
          <a:lstStyle/>
          <a:p>
            <a:pPr algn="ctr"/>
            <a:r>
              <a:rPr lang="en-US" sz="3200" b="1" dirty="0">
                <a:solidFill>
                  <a:srgbClr val="FF0000"/>
                </a:solidFill>
                <a:latin typeface="+mj-lt"/>
              </a:rPr>
              <a:t>LÀM QUEN VỚI PHẦN MỀM LÀM VIDEO</a:t>
            </a:r>
          </a:p>
        </p:txBody>
      </p:sp>
      <p:sp>
        <p:nvSpPr>
          <p:cNvPr id="8" name="TextBox 7">
            <a:extLst>
              <a:ext uri="{FF2B5EF4-FFF2-40B4-BE49-F238E27FC236}">
                <a16:creationId xmlns:a16="http://schemas.microsoft.com/office/drawing/2014/main" id="{D05E2FA4-701D-4C92-898E-7EE4AF07FEBA}"/>
              </a:ext>
            </a:extLst>
          </p:cNvPr>
          <p:cNvSpPr txBox="1"/>
          <p:nvPr/>
        </p:nvSpPr>
        <p:spPr>
          <a:xfrm>
            <a:off x="3385623" y="1548450"/>
            <a:ext cx="5455921" cy="3748719"/>
          </a:xfrm>
          <a:prstGeom prst="rect">
            <a:avLst/>
          </a:prstGeom>
          <a:noFill/>
          <a:ln>
            <a:noFill/>
          </a:ln>
        </p:spPr>
        <p:txBody>
          <a:bodyPr wrap="square" rtlCol="0">
            <a:spAutoFit/>
          </a:bodyPr>
          <a:lstStyle/>
          <a:p>
            <a:pPr algn="ctr">
              <a:lnSpc>
                <a:spcPct val="120000"/>
              </a:lnSpc>
            </a:pPr>
            <a:r>
              <a:rPr lang="en-US" sz="6600" b="1" dirty="0" err="1">
                <a:ln w="19050">
                  <a:solidFill>
                    <a:schemeClr val="bg1"/>
                  </a:solidFill>
                </a:ln>
                <a:solidFill>
                  <a:srgbClr val="002060"/>
                </a:solidFill>
                <a:latin typeface="Bahnschrift Condensed" panose="020B0502040204020203" pitchFamily="34" charset="0"/>
              </a:rPr>
              <a:t>Bài</a:t>
            </a:r>
            <a:r>
              <a:rPr lang="en-US" sz="6600" b="1" dirty="0">
                <a:ln w="19050">
                  <a:solidFill>
                    <a:schemeClr val="bg1"/>
                  </a:solidFill>
                </a:ln>
                <a:solidFill>
                  <a:srgbClr val="002060"/>
                </a:solidFill>
                <a:latin typeface="Bahnschrift Condensed" panose="020B0502040204020203" pitchFamily="34" charset="0"/>
              </a:rPr>
              <a:t> </a:t>
            </a:r>
            <a:r>
              <a:rPr lang="vi-VN" sz="6600" b="1" dirty="0">
                <a:ln w="19050">
                  <a:solidFill>
                    <a:schemeClr val="bg1"/>
                  </a:solidFill>
                </a:ln>
                <a:solidFill>
                  <a:srgbClr val="002060"/>
                </a:solidFill>
                <a:latin typeface="Bahnschrift Condensed" panose="020B0502040204020203" pitchFamily="34" charset="0"/>
              </a:rPr>
              <a:t>12b.</a:t>
            </a:r>
          </a:p>
          <a:p>
            <a:pPr algn="ctr">
              <a:lnSpc>
                <a:spcPct val="120000"/>
              </a:lnSpc>
            </a:pPr>
            <a:r>
              <a:rPr lang="en-US" sz="6600" b="1" dirty="0">
                <a:ln w="19050">
                  <a:solidFill>
                    <a:schemeClr val="bg1"/>
                  </a:solidFill>
                </a:ln>
                <a:solidFill>
                  <a:srgbClr val="002060"/>
                </a:solidFill>
                <a:latin typeface="Bahnschrift Condensed" panose="020B0502040204020203" pitchFamily="34" charset="0"/>
              </a:rPr>
              <a:t>HOÀN THÀNH </a:t>
            </a:r>
            <a:endParaRPr lang="en-US" sz="6600" b="1" dirty="0" smtClean="0">
              <a:ln w="19050">
                <a:solidFill>
                  <a:schemeClr val="bg1"/>
                </a:solidFill>
              </a:ln>
              <a:solidFill>
                <a:srgbClr val="002060"/>
              </a:solidFill>
              <a:latin typeface="Bahnschrift Condensed" panose="020B0502040204020203" pitchFamily="34" charset="0"/>
            </a:endParaRPr>
          </a:p>
          <a:p>
            <a:pPr algn="ctr">
              <a:lnSpc>
                <a:spcPct val="120000"/>
              </a:lnSpc>
            </a:pPr>
            <a:r>
              <a:rPr lang="en-US" sz="6600" b="1" dirty="0" smtClean="0">
                <a:ln w="19050">
                  <a:solidFill>
                    <a:schemeClr val="bg1"/>
                  </a:solidFill>
                </a:ln>
                <a:solidFill>
                  <a:srgbClr val="002060"/>
                </a:solidFill>
                <a:latin typeface="Bahnschrift Condensed" panose="020B0502040204020203" pitchFamily="34" charset="0"/>
              </a:rPr>
              <a:t>VIỆC </a:t>
            </a:r>
            <a:r>
              <a:rPr lang="en-US" sz="6600" b="1" dirty="0">
                <a:ln w="19050">
                  <a:solidFill>
                    <a:schemeClr val="bg1"/>
                  </a:solidFill>
                </a:ln>
                <a:solidFill>
                  <a:srgbClr val="002060"/>
                </a:solidFill>
                <a:latin typeface="Bahnschrift Condensed" panose="020B0502040204020203" pitchFamily="34" charset="0"/>
              </a:rPr>
              <a:t>DỰNG VIDEO</a:t>
            </a:r>
            <a:endParaRPr lang="vi-VN" sz="66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B3DC9C1-B6F6-4CB1-97FD-6F0793BEEA55}"/>
              </a:ext>
            </a:extLst>
          </p:cNvPr>
          <p:cNvGrpSpPr/>
          <p:nvPr/>
        </p:nvGrpSpPr>
        <p:grpSpPr>
          <a:xfrm>
            <a:off x="541176" y="617027"/>
            <a:ext cx="10944807" cy="5262979"/>
            <a:chOff x="445382" y="503817"/>
            <a:chExt cx="10944807" cy="5262979"/>
          </a:xfrm>
        </p:grpSpPr>
        <p:sp>
          <p:nvSpPr>
            <p:cNvPr id="3" name="TextBox 2">
              <a:extLst>
                <a:ext uri="{FF2B5EF4-FFF2-40B4-BE49-F238E27FC236}">
                  <a16:creationId xmlns:a16="http://schemas.microsoft.com/office/drawing/2014/main" id="{A2F1688A-BC75-4CC0-AA70-2D95360322C2}"/>
                </a:ext>
              </a:extLst>
            </p:cNvPr>
            <p:cNvSpPr txBox="1"/>
            <p:nvPr/>
          </p:nvSpPr>
          <p:spPr>
            <a:xfrm>
              <a:off x="445382" y="503817"/>
              <a:ext cx="10944807" cy="5262979"/>
            </a:xfrm>
            <a:prstGeom prst="rect">
              <a:avLst/>
            </a:prstGeom>
            <a:noFill/>
          </p:spPr>
          <p:txBody>
            <a:bodyPr wrap="square">
              <a:spAutoFit/>
            </a:bodyPr>
            <a:lstStyle/>
            <a:p>
              <a:pPr>
                <a:lnSpc>
                  <a:spcPct val="150000"/>
                </a:lnSpc>
              </a:pPr>
              <a:r>
                <a:rPr lang="vi-VN" sz="3200" b="1" dirty="0">
                  <a:solidFill>
                    <a:srgbClr val="231F20"/>
                  </a:solidFill>
                  <a:effectLst/>
                  <a:latin typeface="Arial" panose="020B0604020202020204" pitchFamily="34" charset="0"/>
                </a:rPr>
                <a:t>Để đưa tệp </a:t>
              </a:r>
              <a:r>
                <a:rPr lang="vi-VN" sz="3200" b="1" dirty="0">
                  <a:solidFill>
                    <a:srgbClr val="ED028C"/>
                  </a:solidFill>
                  <a:effectLst/>
                  <a:latin typeface="Arial" panose="020B0604020202020204" pitchFamily="34" charset="0"/>
                </a:rPr>
                <a:t>ThuyetMinh-DuAnSoLuuNiem.wav</a:t>
              </a:r>
              <a:r>
                <a:rPr lang="vi-VN" sz="3200" b="1" dirty="0">
                  <a:solidFill>
                    <a:srgbClr val="231F20"/>
                  </a:solidFill>
                  <a:effectLst/>
                  <a:latin typeface="Arial" panose="020B0604020202020204" pitchFamily="34" charset="0"/>
                </a:rPr>
                <a:t> vào </a:t>
              </a:r>
              <a:endParaRPr lang="en-US" sz="3200" b="1" dirty="0" smtClean="0">
                <a:solidFill>
                  <a:srgbClr val="231F20"/>
                </a:solidFill>
                <a:effectLst/>
                <a:latin typeface="Arial" panose="020B0604020202020204" pitchFamily="34" charset="0"/>
              </a:endParaRPr>
            </a:p>
            <a:p>
              <a:pPr>
                <a:lnSpc>
                  <a:spcPct val="150000"/>
                </a:lnSpc>
              </a:pPr>
              <a:r>
                <a:rPr lang="vi-VN" sz="3200" b="1" dirty="0" smtClean="0">
                  <a:solidFill>
                    <a:srgbClr val="231F20"/>
                  </a:solidFill>
                  <a:effectLst/>
                  <a:latin typeface="Arial" panose="020B0604020202020204" pitchFamily="34" charset="0"/>
                </a:rPr>
                <a:t>đoạn video: </a:t>
              </a:r>
              <a:endParaRPr lang="vi-VN" sz="3200" b="1" dirty="0"/>
            </a:p>
            <a:p>
              <a:pPr>
                <a:lnSpc>
                  <a:spcPct val="150000"/>
                </a:lnSpc>
              </a:pPr>
              <a:r>
                <a:rPr lang="vi-VN" sz="3200" dirty="0">
                  <a:solidFill>
                    <a:srgbClr val="231F20"/>
                  </a:solidFill>
                  <a:effectLst/>
                  <a:latin typeface="Arial" panose="020B0604020202020204" pitchFamily="34" charset="0"/>
                </a:rPr>
                <a:t>– Chọn khung hình của đoạn video trong bàn dựng, chọn                           </a:t>
              </a:r>
              <a:r>
                <a:rPr lang="en-US" sz="3200" dirty="0" smtClean="0">
                  <a:solidFill>
                    <a:srgbClr val="231F20"/>
                  </a:solidFill>
                  <a:effectLst/>
                  <a:latin typeface="Arial" panose="020B0604020202020204" pitchFamily="34" charset="0"/>
                </a:rPr>
                <a:t>			</a:t>
              </a:r>
              <a:r>
                <a:rPr lang="vi-VN" sz="3200" dirty="0" smtClean="0">
                  <a:solidFill>
                    <a:srgbClr val="231F20"/>
                  </a:solidFill>
                  <a:effectLst/>
                  <a:latin typeface="Arial" panose="020B0604020202020204" pitchFamily="34" charset="0"/>
                </a:rPr>
                <a:t>ở </a:t>
              </a:r>
              <a:r>
                <a:rPr lang="vi-VN" sz="3200" dirty="0">
                  <a:solidFill>
                    <a:srgbClr val="231F20"/>
                  </a:solidFill>
                  <a:effectLst/>
                  <a:latin typeface="Arial" panose="020B0604020202020204" pitchFamily="34" charset="0"/>
                </a:rPr>
                <a:t>góc trên, bên phải màn hình</a:t>
              </a:r>
              <a:r>
                <a:rPr lang="vi-VN" sz="3200" dirty="0" smtClean="0">
                  <a:solidFill>
                    <a:srgbClr val="231F20"/>
                  </a:solidFill>
                  <a:effectLst/>
                  <a:latin typeface="Arial" panose="020B0604020202020204" pitchFamily="34" charset="0"/>
                </a:rPr>
                <a:t>.</a:t>
              </a:r>
              <a:endParaRPr lang="en-US" sz="3200" dirty="0" smtClean="0">
                <a:solidFill>
                  <a:srgbClr val="231F20"/>
                </a:solidFill>
                <a:effectLst/>
                <a:latin typeface="Arial" panose="020B0604020202020204" pitchFamily="34" charset="0"/>
              </a:endParaRPr>
            </a:p>
            <a:p>
              <a:pPr>
                <a:lnSpc>
                  <a:spcPct val="150000"/>
                </a:lnSpc>
              </a:pPr>
              <a:r>
                <a:rPr lang="vi-VN" sz="3200" dirty="0" smtClean="0">
                  <a:solidFill>
                    <a:srgbClr val="231F20"/>
                  </a:solidFill>
                  <a:effectLst/>
                  <a:latin typeface="Arial" panose="020B0604020202020204" pitchFamily="34" charset="0"/>
                </a:rPr>
                <a:t>– </a:t>
              </a:r>
              <a:r>
                <a:rPr lang="vi-VN" sz="3200" dirty="0">
                  <a:solidFill>
                    <a:srgbClr val="231F20"/>
                  </a:solidFill>
                  <a:effectLst/>
                  <a:latin typeface="Arial" panose="020B0604020202020204" pitchFamily="34" charset="0"/>
                </a:rPr>
                <a:t>Nháy chuột chọn    </a:t>
              </a:r>
              <a:r>
                <a:rPr lang="vi-VN" sz="3200" dirty="0"/>
                <a:t>                     </a:t>
              </a:r>
              <a:r>
                <a:rPr lang="vi-VN" sz="3200" dirty="0" smtClean="0">
                  <a:solidFill>
                    <a:srgbClr val="231F20"/>
                  </a:solidFill>
                  <a:effectLst/>
                  <a:latin typeface="Arial" panose="020B0604020202020204" pitchFamily="34" charset="0"/>
                </a:rPr>
                <a:t>.</a:t>
              </a:r>
              <a:endParaRPr lang="en-US" sz="3200" dirty="0" smtClean="0">
                <a:solidFill>
                  <a:srgbClr val="231F20"/>
                </a:solidFill>
                <a:effectLst/>
                <a:latin typeface="Arial" panose="020B0604020202020204" pitchFamily="34" charset="0"/>
              </a:endParaRPr>
            </a:p>
            <a:p>
              <a:pPr>
                <a:lnSpc>
                  <a:spcPct val="150000"/>
                </a:lnSpc>
              </a:pPr>
              <a:r>
                <a:rPr lang="vi-VN" sz="3200" dirty="0" smtClean="0">
                  <a:solidFill>
                    <a:srgbClr val="231F20"/>
                  </a:solidFill>
                  <a:effectLst/>
                  <a:latin typeface="Arial" panose="020B0604020202020204" pitchFamily="34" charset="0"/>
                </a:rPr>
                <a:t> </a:t>
              </a:r>
              <a:r>
                <a:rPr lang="en-US" sz="3200" dirty="0" smtClean="0">
                  <a:solidFill>
                    <a:srgbClr val="231F20"/>
                  </a:solidFill>
                  <a:effectLst/>
                  <a:latin typeface="Arial" panose="020B0604020202020204" pitchFamily="34" charset="0"/>
                </a:rPr>
                <a:t>- </a:t>
              </a:r>
              <a:r>
                <a:rPr lang="vi-VN" sz="3200" dirty="0" smtClean="0">
                  <a:solidFill>
                    <a:srgbClr val="231F20"/>
                  </a:solidFill>
                  <a:effectLst/>
                  <a:latin typeface="Arial" panose="020B0604020202020204" pitchFamily="34" charset="0"/>
                </a:rPr>
                <a:t>Trong </a:t>
              </a:r>
              <a:r>
                <a:rPr lang="vi-VN" sz="3200" dirty="0">
                  <a:solidFill>
                    <a:srgbClr val="231F20"/>
                  </a:solidFill>
                  <a:effectLst/>
                  <a:latin typeface="Arial" panose="020B0604020202020204" pitchFamily="34" charset="0"/>
                </a:rPr>
                <a:t>thư mục DuLieu-AmThanh, chọn tệp </a:t>
              </a:r>
              <a:r>
                <a:rPr lang="vi-VN" sz="3200" dirty="0">
                  <a:solidFill>
                    <a:srgbClr val="ED028C"/>
                  </a:solidFill>
                  <a:effectLst/>
                  <a:latin typeface="Arial" panose="020B0604020202020204" pitchFamily="34" charset="0"/>
                </a:rPr>
                <a:t>ThuyetMinh-DuAnSoLuuNiem.wav</a:t>
              </a:r>
              <a:r>
                <a:rPr lang="vi-VN" sz="3200" dirty="0">
                  <a:solidFill>
                    <a:srgbClr val="231F20"/>
                  </a:solidFill>
                  <a:effectLst/>
                  <a:latin typeface="Arial" panose="020B0604020202020204" pitchFamily="34" charset="0"/>
                </a:rPr>
                <a:t>. </a:t>
              </a:r>
              <a:endParaRPr lang="en-US" sz="3200" dirty="0"/>
            </a:p>
          </p:txBody>
        </p:sp>
        <p:pic>
          <p:nvPicPr>
            <p:cNvPr id="5" name="Picture 4">
              <a:extLst>
                <a:ext uri="{FF2B5EF4-FFF2-40B4-BE49-F238E27FC236}">
                  <a16:creationId xmlns:a16="http://schemas.microsoft.com/office/drawing/2014/main" id="{00A20669-C644-4136-8EFF-7B596B829E54}"/>
                </a:ext>
              </a:extLst>
            </p:cNvPr>
            <p:cNvPicPr>
              <a:picLocks noChangeAspect="1"/>
            </p:cNvPicPr>
            <p:nvPr/>
          </p:nvPicPr>
          <p:blipFill>
            <a:blip r:embed="rId2"/>
            <a:stretch>
              <a:fillRect/>
            </a:stretch>
          </p:blipFill>
          <p:spPr>
            <a:xfrm>
              <a:off x="743961" y="2747225"/>
              <a:ext cx="2407065" cy="641885"/>
            </a:xfrm>
            <a:prstGeom prst="rect">
              <a:avLst/>
            </a:prstGeom>
          </p:spPr>
        </p:pic>
        <p:pic>
          <p:nvPicPr>
            <p:cNvPr id="7" name="Picture 6">
              <a:extLst>
                <a:ext uri="{FF2B5EF4-FFF2-40B4-BE49-F238E27FC236}">
                  <a16:creationId xmlns:a16="http://schemas.microsoft.com/office/drawing/2014/main" id="{E761FA8E-4E1F-4144-A5FF-405208EFAC23}"/>
                </a:ext>
              </a:extLst>
            </p:cNvPr>
            <p:cNvPicPr>
              <a:picLocks noChangeAspect="1"/>
            </p:cNvPicPr>
            <p:nvPr/>
          </p:nvPicPr>
          <p:blipFill>
            <a:blip r:embed="rId3"/>
            <a:stretch>
              <a:fillRect/>
            </a:stretch>
          </p:blipFill>
          <p:spPr>
            <a:xfrm>
              <a:off x="4093651" y="3543335"/>
              <a:ext cx="2397968" cy="609308"/>
            </a:xfrm>
            <a:prstGeom prst="rect">
              <a:avLst/>
            </a:prstGeom>
            <a:ln>
              <a:solidFill>
                <a:schemeClr val="accent1"/>
              </a:solidFill>
            </a:ln>
          </p:spPr>
        </p:pic>
      </p:grpSp>
      <p:pic>
        <p:nvPicPr>
          <p:cNvPr id="10" name="Picture 9">
            <a:extLst>
              <a:ext uri="{FF2B5EF4-FFF2-40B4-BE49-F238E27FC236}">
                <a16:creationId xmlns:a16="http://schemas.microsoft.com/office/drawing/2014/main" id="{6820D0DC-4DCC-4DC1-8CBA-524DEC5C59CE}"/>
              </a:ext>
            </a:extLst>
          </p:cNvPr>
          <p:cNvPicPr>
            <a:picLocks noChangeAspect="1"/>
          </p:cNvPicPr>
          <p:nvPr/>
        </p:nvPicPr>
        <p:blipFill>
          <a:blip r:embed="rId4"/>
          <a:stretch>
            <a:fillRect/>
          </a:stretch>
        </p:blipFill>
        <p:spPr>
          <a:xfrm>
            <a:off x="10350294" y="5601481"/>
            <a:ext cx="1841706" cy="1256519"/>
          </a:xfrm>
          <a:prstGeom prst="rect">
            <a:avLst/>
          </a:prstGeom>
        </p:spPr>
      </p:pic>
    </p:spTree>
    <p:extLst>
      <p:ext uri="{BB962C8B-B14F-4D97-AF65-F5344CB8AC3E}">
        <p14:creationId xmlns:p14="http://schemas.microsoft.com/office/powerpoint/2010/main" val="303071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746F64B-4938-4A5F-A225-E8FB40B51AD8}"/>
              </a:ext>
            </a:extLst>
          </p:cNvPr>
          <p:cNvGrpSpPr/>
          <p:nvPr/>
        </p:nvGrpSpPr>
        <p:grpSpPr>
          <a:xfrm>
            <a:off x="718457" y="259974"/>
            <a:ext cx="10804850" cy="1974323"/>
            <a:chOff x="718457" y="355772"/>
            <a:chExt cx="10804850" cy="1974323"/>
          </a:xfrm>
        </p:grpSpPr>
        <p:sp>
          <p:nvSpPr>
            <p:cNvPr id="3" name="TextBox 2">
              <a:extLst>
                <a:ext uri="{FF2B5EF4-FFF2-40B4-BE49-F238E27FC236}">
                  <a16:creationId xmlns:a16="http://schemas.microsoft.com/office/drawing/2014/main" id="{6C5B8B89-2FC8-45E3-8AB9-0924845F852E}"/>
                </a:ext>
              </a:extLst>
            </p:cNvPr>
            <p:cNvSpPr txBox="1"/>
            <p:nvPr/>
          </p:nvSpPr>
          <p:spPr>
            <a:xfrm>
              <a:off x="718457" y="355772"/>
              <a:ext cx="10576560" cy="1974323"/>
            </a:xfrm>
            <a:prstGeom prst="rect">
              <a:avLst/>
            </a:prstGeom>
            <a:noFill/>
          </p:spPr>
          <p:txBody>
            <a:bodyPr wrap="square">
              <a:spAutoFit/>
            </a:bodyPr>
            <a:lstStyle/>
            <a:p>
              <a:pPr>
                <a:lnSpc>
                  <a:spcPct val="150000"/>
                </a:lnSpc>
              </a:pPr>
              <a:r>
                <a:rPr lang="vi-VN" sz="3200" b="1" dirty="0">
                  <a:solidFill>
                    <a:srgbClr val="FF00FF"/>
                  </a:solidFill>
                  <a:effectLst/>
                  <a:latin typeface="Arial" panose="020B0604020202020204" pitchFamily="34" charset="0"/>
                </a:rPr>
                <a:t>Nhiệm vụ 2: Phân chia video (Split) </a:t>
              </a:r>
              <a:endParaRPr lang="vi-VN" sz="3200" b="1" dirty="0">
                <a:solidFill>
                  <a:srgbClr val="FF00FF"/>
                </a:solidFill>
              </a:endParaRPr>
            </a:p>
            <a:p>
              <a:pPr>
                <a:lnSpc>
                  <a:spcPct val="150000"/>
                </a:lnSpc>
              </a:pPr>
              <a:r>
                <a:rPr lang="vi-VN" sz="3200" dirty="0" smtClean="0">
                  <a:solidFill>
                    <a:srgbClr val="231F20"/>
                  </a:solidFill>
                  <a:effectLst/>
                  <a:latin typeface="Arial" panose="020B0604020202020204" pitchFamily="34" charset="0"/>
                </a:rPr>
                <a:t>– </a:t>
              </a:r>
              <a:r>
                <a:rPr lang="vi-VN" sz="3200" dirty="0">
                  <a:solidFill>
                    <a:srgbClr val="231F20"/>
                  </a:solidFill>
                  <a:effectLst/>
                  <a:latin typeface="Arial" panose="020B0604020202020204" pitchFamily="34" charset="0"/>
                </a:rPr>
                <a:t>Chọn đoạn video quay cuốn sổ lưu niệm, chọn                    </a:t>
              </a:r>
              <a:r>
                <a:rPr lang="vi-VN" sz="2000" dirty="0" smtClean="0">
                  <a:solidFill>
                    <a:srgbClr val="231F20"/>
                  </a:solidFill>
                  <a:effectLst/>
                  <a:latin typeface="Arial" panose="020B0604020202020204" pitchFamily="34" charset="0"/>
                </a:rPr>
                <a:t>.</a:t>
              </a:r>
              <a:endParaRPr lang="en-US" sz="2000" dirty="0"/>
            </a:p>
          </p:txBody>
        </p:sp>
        <p:pic>
          <p:nvPicPr>
            <p:cNvPr id="5" name="Picture 4">
              <a:extLst>
                <a:ext uri="{FF2B5EF4-FFF2-40B4-BE49-F238E27FC236}">
                  <a16:creationId xmlns:a16="http://schemas.microsoft.com/office/drawing/2014/main" id="{732B7376-9802-45F6-B851-FCE461B48CB0}"/>
                </a:ext>
              </a:extLst>
            </p:cNvPr>
            <p:cNvPicPr>
              <a:picLocks noChangeAspect="1"/>
            </p:cNvPicPr>
            <p:nvPr/>
          </p:nvPicPr>
          <p:blipFill>
            <a:blip r:embed="rId3"/>
            <a:stretch>
              <a:fillRect/>
            </a:stretch>
          </p:blipFill>
          <p:spPr>
            <a:xfrm>
              <a:off x="9573207" y="1116588"/>
              <a:ext cx="1950100" cy="713452"/>
            </a:xfrm>
            <a:prstGeom prst="rect">
              <a:avLst/>
            </a:prstGeom>
          </p:spPr>
        </p:pic>
      </p:grpSp>
      <p:pic>
        <p:nvPicPr>
          <p:cNvPr id="10" name="Picture 9">
            <a:extLst>
              <a:ext uri="{FF2B5EF4-FFF2-40B4-BE49-F238E27FC236}">
                <a16:creationId xmlns:a16="http://schemas.microsoft.com/office/drawing/2014/main" id="{C30CD527-1A4A-4846-9C97-A6AAA5822C80}"/>
              </a:ext>
            </a:extLst>
          </p:cNvPr>
          <p:cNvPicPr>
            <a:picLocks noChangeAspect="1"/>
          </p:cNvPicPr>
          <p:nvPr/>
        </p:nvPicPr>
        <p:blipFill>
          <a:blip r:embed="rId4"/>
          <a:stretch>
            <a:fillRect/>
          </a:stretch>
        </p:blipFill>
        <p:spPr>
          <a:xfrm>
            <a:off x="718457" y="1734242"/>
            <a:ext cx="10683551" cy="5123758"/>
          </a:xfrm>
          <a:prstGeom prst="rect">
            <a:avLst/>
          </a:prstGeom>
        </p:spPr>
      </p:pic>
    </p:spTree>
    <p:extLst>
      <p:ext uri="{BB962C8B-B14F-4D97-AF65-F5344CB8AC3E}">
        <p14:creationId xmlns:p14="http://schemas.microsoft.com/office/powerpoint/2010/main" val="268811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BC6476-DA4D-4891-A572-38E526FC67CE}"/>
              </a:ext>
            </a:extLst>
          </p:cNvPr>
          <p:cNvSpPr txBox="1"/>
          <p:nvPr/>
        </p:nvSpPr>
        <p:spPr>
          <a:xfrm>
            <a:off x="662473" y="326966"/>
            <a:ext cx="10954139" cy="1754326"/>
          </a:xfrm>
          <a:prstGeom prst="rect">
            <a:avLst/>
          </a:prstGeom>
          <a:noFill/>
        </p:spPr>
        <p:txBody>
          <a:bodyPr wrap="square">
            <a:spAutoFit/>
          </a:bodyPr>
          <a:lstStyle/>
          <a:p>
            <a:pPr>
              <a:lnSpc>
                <a:spcPct val="150000"/>
              </a:lnSpc>
            </a:pPr>
            <a:r>
              <a:rPr lang="vi-VN" sz="2400" b="1" dirty="0">
                <a:solidFill>
                  <a:schemeClr val="accent1">
                    <a:lumMod val="75000"/>
                    <a:lumOff val="25000"/>
                  </a:schemeClr>
                </a:solidFill>
                <a:effectLst/>
                <a:latin typeface="Arial" panose="020B0604020202020204" pitchFamily="34" charset="0"/>
              </a:rPr>
              <a:t>– Đoạn video dài 7 giây đã được phân chia thành hai đoạn nhỏ hơn, một đoạn dài 4 giây, một đoạn dài 3 </a:t>
            </a:r>
            <a:r>
              <a:rPr lang="vi-VN" sz="2400" b="1" dirty="0" smtClean="0">
                <a:solidFill>
                  <a:schemeClr val="accent1">
                    <a:lumMod val="75000"/>
                    <a:lumOff val="25000"/>
                  </a:schemeClr>
                </a:solidFill>
                <a:effectLst/>
                <a:latin typeface="Arial" panose="020B0604020202020204" pitchFamily="34" charset="0"/>
              </a:rPr>
              <a:t>giây</a:t>
            </a:r>
            <a:r>
              <a:rPr lang="en-US" sz="2400" b="1" dirty="0" smtClean="0">
                <a:solidFill>
                  <a:schemeClr val="accent1">
                    <a:lumMod val="75000"/>
                    <a:lumOff val="25000"/>
                  </a:schemeClr>
                </a:solidFill>
                <a:effectLst/>
                <a:latin typeface="Arial" panose="020B0604020202020204" pitchFamily="34" charset="0"/>
              </a:rPr>
              <a:t>.</a:t>
            </a:r>
          </a:p>
          <a:p>
            <a:pPr>
              <a:lnSpc>
                <a:spcPct val="150000"/>
              </a:lnSpc>
            </a:pPr>
            <a:r>
              <a:rPr lang="vi-VN" sz="2400" b="1" dirty="0" smtClean="0">
                <a:solidFill>
                  <a:schemeClr val="accent1">
                    <a:lumMod val="75000"/>
                    <a:lumOff val="25000"/>
                  </a:schemeClr>
                </a:solidFill>
                <a:effectLst/>
                <a:latin typeface="Arial" panose="020B0604020202020204" pitchFamily="34" charset="0"/>
              </a:rPr>
              <a:t>– </a:t>
            </a:r>
            <a:r>
              <a:rPr lang="vi-VN" sz="2400" b="1" dirty="0">
                <a:solidFill>
                  <a:schemeClr val="accent1">
                    <a:lumMod val="75000"/>
                    <a:lumOff val="25000"/>
                  </a:schemeClr>
                </a:solidFill>
                <a:effectLst/>
                <a:latin typeface="Arial" panose="020B0604020202020204" pitchFamily="34" charset="0"/>
              </a:rPr>
              <a:t>Kéo ảnh chụp sơ đồ tư duy từ thư viện </a:t>
            </a:r>
            <a:r>
              <a:rPr lang="vi-VN" sz="2400" b="1" dirty="0" smtClean="0">
                <a:solidFill>
                  <a:schemeClr val="accent1">
                    <a:lumMod val="75000"/>
                    <a:lumOff val="25000"/>
                  </a:schemeClr>
                </a:solidFill>
                <a:effectLst/>
                <a:latin typeface="Arial" panose="020B0604020202020204" pitchFamily="34" charset="0"/>
              </a:rPr>
              <a:t>vào </a:t>
            </a:r>
            <a:r>
              <a:rPr lang="vi-VN" sz="2400" b="1" dirty="0">
                <a:solidFill>
                  <a:schemeClr val="accent1">
                    <a:lumMod val="75000"/>
                    <a:lumOff val="25000"/>
                  </a:schemeClr>
                </a:solidFill>
                <a:effectLst/>
                <a:latin typeface="Arial" panose="020B0604020202020204" pitchFamily="34" charset="0"/>
              </a:rPr>
              <a:t>vị trí giữa hai đoạn video.</a:t>
            </a:r>
            <a:endParaRPr lang="en-US" sz="2400" b="1" dirty="0">
              <a:solidFill>
                <a:schemeClr val="accent1">
                  <a:lumMod val="75000"/>
                  <a:lumOff val="25000"/>
                </a:schemeClr>
              </a:solidFill>
            </a:endParaRPr>
          </a:p>
        </p:txBody>
      </p:sp>
      <p:pic>
        <p:nvPicPr>
          <p:cNvPr id="5" name="Picture 4">
            <a:extLst>
              <a:ext uri="{FF2B5EF4-FFF2-40B4-BE49-F238E27FC236}">
                <a16:creationId xmlns:a16="http://schemas.microsoft.com/office/drawing/2014/main" id="{D9E43627-1E8D-4E44-84CE-89A4304D31F0}"/>
              </a:ext>
            </a:extLst>
          </p:cNvPr>
          <p:cNvPicPr>
            <a:picLocks noChangeAspect="1"/>
          </p:cNvPicPr>
          <p:nvPr/>
        </p:nvPicPr>
        <p:blipFill>
          <a:blip r:embed="rId2"/>
          <a:stretch>
            <a:fillRect/>
          </a:stretch>
        </p:blipFill>
        <p:spPr>
          <a:xfrm>
            <a:off x="0" y="1950098"/>
            <a:ext cx="12191825" cy="4907902"/>
          </a:xfrm>
          <a:prstGeom prst="rect">
            <a:avLst/>
          </a:prstGeom>
        </p:spPr>
      </p:pic>
    </p:spTree>
    <p:extLst>
      <p:ext uri="{BB962C8B-B14F-4D97-AF65-F5344CB8AC3E}">
        <p14:creationId xmlns:p14="http://schemas.microsoft.com/office/powerpoint/2010/main" val="331077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86673EF-D413-436E-960D-9A8A6FB8B425}"/>
              </a:ext>
            </a:extLst>
          </p:cNvPr>
          <p:cNvGrpSpPr/>
          <p:nvPr/>
        </p:nvGrpSpPr>
        <p:grpSpPr>
          <a:xfrm>
            <a:off x="785636" y="126147"/>
            <a:ext cx="10101944" cy="1819073"/>
            <a:chOff x="785636" y="126147"/>
            <a:chExt cx="10101944" cy="1819073"/>
          </a:xfrm>
        </p:grpSpPr>
        <p:sp>
          <p:nvSpPr>
            <p:cNvPr id="3" name="TextBox 2">
              <a:extLst>
                <a:ext uri="{FF2B5EF4-FFF2-40B4-BE49-F238E27FC236}">
                  <a16:creationId xmlns:a16="http://schemas.microsoft.com/office/drawing/2014/main" id="{D1C8B9D4-1C9D-47C4-AC71-045AF087B765}"/>
                </a:ext>
              </a:extLst>
            </p:cNvPr>
            <p:cNvSpPr txBox="1"/>
            <p:nvPr/>
          </p:nvSpPr>
          <p:spPr>
            <a:xfrm>
              <a:off x="785636" y="126147"/>
              <a:ext cx="10101944" cy="1754326"/>
            </a:xfrm>
            <a:prstGeom prst="rect">
              <a:avLst/>
            </a:prstGeom>
            <a:noFill/>
          </p:spPr>
          <p:txBody>
            <a:bodyPr wrap="square">
              <a:spAutoFit/>
            </a:bodyPr>
            <a:lstStyle/>
            <a:p>
              <a:pPr>
                <a:lnSpc>
                  <a:spcPct val="150000"/>
                </a:lnSpc>
              </a:pPr>
              <a:r>
                <a:rPr lang="vi-VN" sz="3600" b="1" dirty="0">
                  <a:solidFill>
                    <a:srgbClr val="FF00FF"/>
                  </a:solidFill>
                  <a:effectLst/>
                  <a:latin typeface="Arial" panose="020B0604020202020204" pitchFamily="34" charset="0"/>
                </a:rPr>
                <a:t>Nhiệm vụ 3: </a:t>
              </a:r>
              <a:r>
                <a:rPr lang="vi-VN" sz="3600" dirty="0">
                  <a:solidFill>
                    <a:srgbClr val="FF00FF"/>
                  </a:solidFill>
                  <a:effectLst/>
                  <a:latin typeface="Arial" panose="020B0604020202020204" pitchFamily="34" charset="0"/>
                </a:rPr>
                <a:t>Xoay hướng video (Rotate) </a:t>
              </a:r>
              <a:endParaRPr lang="vi-VN" sz="3600" dirty="0">
                <a:solidFill>
                  <a:srgbClr val="FF00FF"/>
                </a:solidFill>
              </a:endParaRPr>
            </a:p>
            <a:p>
              <a:pPr>
                <a:lnSpc>
                  <a:spcPct val="150000"/>
                </a:lnSpc>
              </a:pPr>
              <a:r>
                <a:rPr lang="vi-VN" sz="3600" dirty="0" smtClean="0">
                  <a:solidFill>
                    <a:schemeClr val="accent1">
                      <a:lumMod val="75000"/>
                      <a:lumOff val="25000"/>
                    </a:schemeClr>
                  </a:solidFill>
                  <a:effectLst/>
                  <a:latin typeface="Arial" panose="020B0604020202020204" pitchFamily="34" charset="0"/>
                </a:rPr>
                <a:t>Chọn </a:t>
              </a:r>
              <a:r>
                <a:rPr lang="vi-VN" sz="3600" dirty="0">
                  <a:solidFill>
                    <a:schemeClr val="accent1">
                      <a:lumMod val="75000"/>
                      <a:lumOff val="25000"/>
                    </a:schemeClr>
                  </a:solidFill>
                  <a:effectLst/>
                  <a:latin typeface="Arial" panose="020B0604020202020204" pitchFamily="34" charset="0"/>
                </a:rPr>
                <a:t>video muốn xoay, </a:t>
              </a:r>
              <a:r>
                <a:rPr lang="vi-VN" sz="3600" dirty="0" smtClean="0">
                  <a:solidFill>
                    <a:schemeClr val="accent1">
                      <a:lumMod val="75000"/>
                      <a:lumOff val="25000"/>
                    </a:schemeClr>
                  </a:solidFill>
                  <a:effectLst/>
                  <a:latin typeface="Arial" panose="020B0604020202020204" pitchFamily="34" charset="0"/>
                </a:rPr>
                <a:t>chọn</a:t>
              </a:r>
              <a:r>
                <a:rPr lang="en-US" sz="3600" dirty="0" smtClean="0">
                  <a:solidFill>
                    <a:schemeClr val="accent1">
                      <a:lumMod val="75000"/>
                      <a:lumOff val="25000"/>
                    </a:schemeClr>
                  </a:solidFill>
                  <a:effectLst/>
                  <a:latin typeface="Arial" panose="020B0604020202020204" pitchFamily="34" charset="0"/>
                </a:rPr>
                <a:t> </a:t>
              </a:r>
              <a:r>
                <a:rPr lang="en-US" sz="3600" dirty="0" err="1" smtClean="0">
                  <a:solidFill>
                    <a:schemeClr val="accent1">
                      <a:lumMod val="75000"/>
                      <a:lumOff val="25000"/>
                    </a:schemeClr>
                  </a:solidFill>
                  <a:effectLst/>
                  <a:latin typeface="Arial" panose="020B0604020202020204" pitchFamily="34" charset="0"/>
                </a:rPr>
                <a:t>lệnh</a:t>
              </a:r>
              <a:r>
                <a:rPr lang="vi-VN" sz="3600" dirty="0" smtClean="0">
                  <a:solidFill>
                    <a:schemeClr val="accent1">
                      <a:lumMod val="75000"/>
                      <a:lumOff val="25000"/>
                    </a:schemeClr>
                  </a:solidFill>
                  <a:effectLst/>
                  <a:latin typeface="Arial" panose="020B0604020202020204" pitchFamily="34" charset="0"/>
                </a:rPr>
                <a:t> </a:t>
              </a:r>
              <a:r>
                <a:rPr lang="vi-VN" sz="3600" b="1" dirty="0">
                  <a:solidFill>
                    <a:schemeClr val="accent1">
                      <a:lumMod val="75000"/>
                      <a:lumOff val="25000"/>
                    </a:schemeClr>
                  </a:solidFill>
                  <a:latin typeface="Arial" panose="020B0604020202020204" pitchFamily="34" charset="0"/>
                </a:rPr>
                <a:t>Rotate</a:t>
              </a:r>
              <a:r>
                <a:rPr lang="vi-VN" sz="3600" dirty="0" smtClean="0">
                  <a:solidFill>
                    <a:schemeClr val="accent1">
                      <a:lumMod val="75000"/>
                      <a:lumOff val="25000"/>
                    </a:schemeClr>
                  </a:solidFill>
                  <a:effectLst/>
                  <a:latin typeface="Arial" panose="020B0604020202020204" pitchFamily="34" charset="0"/>
                </a:rPr>
                <a:t>             </a:t>
              </a:r>
              <a:endParaRPr lang="vi-VN" sz="3600" dirty="0">
                <a:solidFill>
                  <a:schemeClr val="accent1">
                    <a:lumMod val="75000"/>
                    <a:lumOff val="25000"/>
                  </a:schemeClr>
                </a:solidFill>
              </a:endParaRPr>
            </a:p>
          </p:txBody>
        </p:sp>
        <p:pic>
          <p:nvPicPr>
            <p:cNvPr id="5" name="Picture 4">
              <a:extLst>
                <a:ext uri="{FF2B5EF4-FFF2-40B4-BE49-F238E27FC236}">
                  <a16:creationId xmlns:a16="http://schemas.microsoft.com/office/drawing/2014/main" id="{967B3384-7032-42A3-AF4F-21479504C3B1}"/>
                </a:ext>
              </a:extLst>
            </p:cNvPr>
            <p:cNvPicPr>
              <a:picLocks noChangeAspect="1"/>
            </p:cNvPicPr>
            <p:nvPr/>
          </p:nvPicPr>
          <p:blipFill>
            <a:blip r:embed="rId3"/>
            <a:stretch>
              <a:fillRect/>
            </a:stretch>
          </p:blipFill>
          <p:spPr>
            <a:xfrm>
              <a:off x="9474750" y="892395"/>
              <a:ext cx="1308052" cy="1052825"/>
            </a:xfrm>
            <a:prstGeom prst="rect">
              <a:avLst/>
            </a:prstGeom>
          </p:spPr>
        </p:pic>
      </p:grpSp>
      <p:pic>
        <p:nvPicPr>
          <p:cNvPr id="8" name="Picture 7">
            <a:extLst>
              <a:ext uri="{FF2B5EF4-FFF2-40B4-BE49-F238E27FC236}">
                <a16:creationId xmlns:a16="http://schemas.microsoft.com/office/drawing/2014/main" id="{4BCBC30A-D6E5-4CA1-BA71-61228C341033}"/>
              </a:ext>
            </a:extLst>
          </p:cNvPr>
          <p:cNvPicPr>
            <a:picLocks noChangeAspect="1"/>
          </p:cNvPicPr>
          <p:nvPr/>
        </p:nvPicPr>
        <p:blipFill>
          <a:blip r:embed="rId4"/>
          <a:stretch>
            <a:fillRect/>
          </a:stretch>
        </p:blipFill>
        <p:spPr>
          <a:xfrm>
            <a:off x="3040023" y="2020986"/>
            <a:ext cx="4620410" cy="4118190"/>
          </a:xfrm>
          <a:prstGeom prst="rect">
            <a:avLst/>
          </a:prstGeom>
        </p:spPr>
      </p:pic>
    </p:spTree>
    <p:extLst>
      <p:ext uri="{BB962C8B-B14F-4D97-AF65-F5344CB8AC3E}">
        <p14:creationId xmlns:p14="http://schemas.microsoft.com/office/powerpoint/2010/main" val="343542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B75AE3-FA49-4D38-8FCF-8A64FB23D51A}"/>
              </a:ext>
            </a:extLst>
          </p:cNvPr>
          <p:cNvPicPr>
            <a:picLocks noChangeAspect="1"/>
          </p:cNvPicPr>
          <p:nvPr/>
        </p:nvPicPr>
        <p:blipFill>
          <a:blip r:embed="rId3"/>
          <a:stretch>
            <a:fillRect/>
          </a:stretch>
        </p:blipFill>
        <p:spPr>
          <a:xfrm>
            <a:off x="7464490" y="65314"/>
            <a:ext cx="3881534" cy="6400800"/>
          </a:xfrm>
          <a:prstGeom prst="rect">
            <a:avLst/>
          </a:prstGeom>
        </p:spPr>
      </p:pic>
      <p:grpSp>
        <p:nvGrpSpPr>
          <p:cNvPr id="10" name="Group 9">
            <a:extLst>
              <a:ext uri="{FF2B5EF4-FFF2-40B4-BE49-F238E27FC236}">
                <a16:creationId xmlns:a16="http://schemas.microsoft.com/office/drawing/2014/main" id="{A8B0BDE7-300C-44FF-BC62-EA9F00E9D941}"/>
              </a:ext>
            </a:extLst>
          </p:cNvPr>
          <p:cNvGrpSpPr/>
          <p:nvPr/>
        </p:nvGrpSpPr>
        <p:grpSpPr>
          <a:xfrm>
            <a:off x="853285" y="181951"/>
            <a:ext cx="6729289" cy="4524315"/>
            <a:chOff x="847789" y="351182"/>
            <a:chExt cx="6729289" cy="4524315"/>
          </a:xfrm>
        </p:grpSpPr>
        <p:sp>
          <p:nvSpPr>
            <p:cNvPr id="3" name="TextBox 2">
              <a:extLst>
                <a:ext uri="{FF2B5EF4-FFF2-40B4-BE49-F238E27FC236}">
                  <a16:creationId xmlns:a16="http://schemas.microsoft.com/office/drawing/2014/main" id="{25CDF69D-1760-4011-BB0C-EABEFCEFB2D9}"/>
                </a:ext>
              </a:extLst>
            </p:cNvPr>
            <p:cNvSpPr txBox="1"/>
            <p:nvPr/>
          </p:nvSpPr>
          <p:spPr>
            <a:xfrm>
              <a:off x="847789" y="351182"/>
              <a:ext cx="6729289" cy="4524315"/>
            </a:xfrm>
            <a:prstGeom prst="rect">
              <a:avLst/>
            </a:prstGeom>
            <a:noFill/>
          </p:spPr>
          <p:txBody>
            <a:bodyPr wrap="square">
              <a:spAutoFit/>
            </a:bodyPr>
            <a:lstStyle/>
            <a:p>
              <a:pPr>
                <a:lnSpc>
                  <a:spcPct val="150000"/>
                </a:lnSpc>
              </a:pPr>
              <a:r>
                <a:rPr lang="vi-VN" sz="3200" b="1" dirty="0">
                  <a:solidFill>
                    <a:srgbClr val="FF00FF"/>
                  </a:solidFill>
                  <a:effectLst/>
                  <a:latin typeface="Arial" panose="020B0604020202020204" pitchFamily="34" charset="0"/>
                </a:rPr>
                <a:t>Nhiệm vụ 4: Sử dụng mẫu định dạng được thiết kế sẵn (Themes) </a:t>
              </a:r>
              <a:endParaRPr lang="vi-VN" sz="3200" b="1" dirty="0">
                <a:solidFill>
                  <a:srgbClr val="FF00FF"/>
                </a:solidFill>
              </a:endParaRPr>
            </a:p>
            <a:p>
              <a:pPr>
                <a:lnSpc>
                  <a:spcPct val="150000"/>
                </a:lnSpc>
              </a:pPr>
              <a:r>
                <a:rPr lang="vi-VN" sz="3200" dirty="0" smtClean="0">
                  <a:solidFill>
                    <a:srgbClr val="231F20"/>
                  </a:solidFill>
                  <a:effectLst/>
                  <a:latin typeface="Arial" panose="020B0604020202020204" pitchFamily="34" charset="0"/>
                </a:rPr>
                <a:t>– </a:t>
              </a:r>
              <a:r>
                <a:rPr lang="vi-VN" sz="3200" dirty="0">
                  <a:solidFill>
                    <a:schemeClr val="accent1">
                      <a:lumMod val="75000"/>
                      <a:lumOff val="25000"/>
                    </a:schemeClr>
                  </a:solidFill>
                  <a:effectLst/>
                  <a:latin typeface="Arial" panose="020B0604020202020204" pitchFamily="34" charset="0"/>
                </a:rPr>
                <a:t>Nháy chuột chọn             ở góc trên, bên phải màn hình làm việc</a:t>
              </a:r>
              <a:r>
                <a:rPr lang="vi-VN" sz="3200" dirty="0" smtClean="0">
                  <a:solidFill>
                    <a:schemeClr val="accent1">
                      <a:lumMod val="75000"/>
                      <a:lumOff val="25000"/>
                    </a:schemeClr>
                  </a:solidFill>
                  <a:effectLst/>
                  <a:latin typeface="Arial" panose="020B0604020202020204" pitchFamily="34" charset="0"/>
                </a:rPr>
                <a:t>.</a:t>
              </a:r>
              <a:endParaRPr lang="en-US" sz="3200" dirty="0" smtClean="0">
                <a:solidFill>
                  <a:schemeClr val="accent1">
                    <a:lumMod val="75000"/>
                    <a:lumOff val="25000"/>
                  </a:schemeClr>
                </a:solidFill>
                <a:effectLst/>
                <a:latin typeface="Arial" panose="020B0604020202020204" pitchFamily="34" charset="0"/>
              </a:endParaRPr>
            </a:p>
            <a:p>
              <a:pPr>
                <a:lnSpc>
                  <a:spcPct val="150000"/>
                </a:lnSpc>
              </a:pPr>
              <a:r>
                <a:rPr lang="vi-VN" sz="3200" dirty="0" smtClean="0">
                  <a:solidFill>
                    <a:schemeClr val="accent1">
                      <a:lumMod val="75000"/>
                      <a:lumOff val="25000"/>
                    </a:schemeClr>
                  </a:solidFill>
                  <a:effectLst/>
                  <a:latin typeface="Arial" panose="020B0604020202020204" pitchFamily="34" charset="0"/>
                </a:rPr>
                <a:t>– </a:t>
              </a:r>
              <a:r>
                <a:rPr lang="vi-VN" sz="3200" dirty="0">
                  <a:solidFill>
                    <a:schemeClr val="accent1">
                      <a:lumMod val="75000"/>
                      <a:lumOff val="25000"/>
                    </a:schemeClr>
                  </a:solidFill>
                  <a:effectLst/>
                  <a:latin typeface="Arial" panose="020B0604020202020204" pitchFamily="34" charset="0"/>
                </a:rPr>
                <a:t>Chọn </a:t>
              </a:r>
              <a:r>
                <a:rPr lang="vi-VN" sz="3200" b="1" dirty="0">
                  <a:solidFill>
                    <a:schemeClr val="accent1">
                      <a:lumMod val="75000"/>
                      <a:lumOff val="25000"/>
                    </a:schemeClr>
                  </a:solidFill>
                  <a:effectLst/>
                  <a:latin typeface="Arial" panose="020B0604020202020204" pitchFamily="34" charset="0"/>
                </a:rPr>
                <a:t>Themes</a:t>
              </a:r>
              <a:r>
                <a:rPr lang="vi-VN" sz="3200" dirty="0">
                  <a:solidFill>
                    <a:schemeClr val="accent1">
                      <a:lumMod val="75000"/>
                      <a:lumOff val="25000"/>
                    </a:schemeClr>
                  </a:solidFill>
                  <a:effectLst/>
                  <a:latin typeface="Arial" panose="020B0604020202020204" pitchFamily="34" charset="0"/>
                </a:rPr>
                <a:t> </a:t>
              </a:r>
              <a:r>
                <a:rPr lang="en-US" sz="3200" dirty="0" smtClean="0">
                  <a:solidFill>
                    <a:schemeClr val="accent1">
                      <a:lumMod val="75000"/>
                      <a:lumOff val="25000"/>
                    </a:schemeClr>
                  </a:solidFill>
                  <a:latin typeface="Arial" panose="020B0604020202020204" pitchFamily="34" charset="0"/>
                  <a:sym typeface="Wingdings" panose="05000000000000000000" pitchFamily="2" charset="2"/>
                </a:rPr>
                <a:t> </a:t>
              </a:r>
              <a:r>
                <a:rPr lang="en-US" sz="3200" dirty="0" err="1" smtClean="0">
                  <a:solidFill>
                    <a:schemeClr val="accent1">
                      <a:lumMod val="75000"/>
                      <a:lumOff val="25000"/>
                    </a:schemeClr>
                  </a:solidFill>
                  <a:latin typeface="Arial" panose="020B0604020202020204" pitchFamily="34" charset="0"/>
                  <a:sym typeface="Wingdings" panose="05000000000000000000" pitchFamily="2" charset="2"/>
                </a:rPr>
                <a:t>Chọn</a:t>
              </a:r>
              <a:r>
                <a:rPr lang="en-US" sz="3200" dirty="0" smtClean="0">
                  <a:solidFill>
                    <a:schemeClr val="accent1">
                      <a:lumMod val="75000"/>
                      <a:lumOff val="25000"/>
                    </a:schemeClr>
                  </a:solidFill>
                  <a:latin typeface="Arial" panose="020B0604020202020204" pitchFamily="34" charset="0"/>
                  <a:sym typeface="Wingdings" panose="05000000000000000000" pitchFamily="2" charset="2"/>
                </a:rPr>
                <a:t> </a:t>
              </a:r>
              <a:r>
                <a:rPr lang="vi-VN" sz="3200" dirty="0" smtClean="0">
                  <a:solidFill>
                    <a:schemeClr val="accent1">
                      <a:lumMod val="75000"/>
                      <a:lumOff val="25000"/>
                    </a:schemeClr>
                  </a:solidFill>
                  <a:effectLst/>
                  <a:latin typeface="Arial" panose="020B0604020202020204" pitchFamily="34" charset="0"/>
                </a:rPr>
                <a:t>một </a:t>
              </a:r>
              <a:r>
                <a:rPr lang="vi-VN" sz="3200" dirty="0">
                  <a:solidFill>
                    <a:schemeClr val="accent1">
                      <a:lumMod val="75000"/>
                      <a:lumOff val="25000"/>
                    </a:schemeClr>
                  </a:solidFill>
                  <a:effectLst/>
                  <a:latin typeface="Arial" panose="020B0604020202020204" pitchFamily="34" charset="0"/>
                </a:rPr>
                <a:t>mẫu có </a:t>
              </a:r>
              <a:r>
                <a:rPr lang="vi-VN" sz="3200" dirty="0" smtClean="0">
                  <a:solidFill>
                    <a:schemeClr val="accent1">
                      <a:lumMod val="75000"/>
                      <a:lumOff val="25000"/>
                    </a:schemeClr>
                  </a:solidFill>
                  <a:effectLst/>
                  <a:latin typeface="Arial" panose="020B0604020202020204" pitchFamily="34" charset="0"/>
                </a:rPr>
                <a:t>sẵn</a:t>
              </a:r>
              <a:endParaRPr lang="en-US" sz="3200" dirty="0">
                <a:solidFill>
                  <a:schemeClr val="accent1">
                    <a:lumMod val="75000"/>
                    <a:lumOff val="25000"/>
                  </a:schemeClr>
                </a:solidFill>
              </a:endParaRPr>
            </a:p>
          </p:txBody>
        </p:sp>
        <p:pic>
          <p:nvPicPr>
            <p:cNvPr id="9" name="Picture 8">
              <a:extLst>
                <a:ext uri="{FF2B5EF4-FFF2-40B4-BE49-F238E27FC236}">
                  <a16:creationId xmlns:a16="http://schemas.microsoft.com/office/drawing/2014/main" id="{4DA9DE9A-E1B4-4382-BD62-17061BE17001}"/>
                </a:ext>
              </a:extLst>
            </p:cNvPr>
            <p:cNvPicPr>
              <a:picLocks noChangeAspect="1"/>
            </p:cNvPicPr>
            <p:nvPr/>
          </p:nvPicPr>
          <p:blipFill>
            <a:blip r:embed="rId4"/>
            <a:stretch>
              <a:fillRect/>
            </a:stretch>
          </p:blipFill>
          <p:spPr>
            <a:xfrm>
              <a:off x="4541605" y="1870640"/>
              <a:ext cx="957960" cy="802615"/>
            </a:xfrm>
            <a:prstGeom prst="rect">
              <a:avLst/>
            </a:prstGeom>
          </p:spPr>
        </p:pic>
      </p:grpSp>
    </p:spTree>
    <p:extLst>
      <p:ext uri="{BB962C8B-B14F-4D97-AF65-F5344CB8AC3E}">
        <p14:creationId xmlns:p14="http://schemas.microsoft.com/office/powerpoint/2010/main" val="4145674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C9DFB7-BF97-4CFB-BC4C-962A827C3A66}"/>
              </a:ext>
            </a:extLst>
          </p:cNvPr>
          <p:cNvSpPr txBox="1"/>
          <p:nvPr/>
        </p:nvSpPr>
        <p:spPr>
          <a:xfrm>
            <a:off x="801187" y="366119"/>
            <a:ext cx="7754984" cy="5910401"/>
          </a:xfrm>
          <a:prstGeom prst="rect">
            <a:avLst/>
          </a:prstGeom>
          <a:noFill/>
        </p:spPr>
        <p:txBody>
          <a:bodyPr wrap="square">
            <a:spAutoFit/>
          </a:bodyPr>
          <a:lstStyle/>
          <a:p>
            <a:pPr algn="just">
              <a:lnSpc>
                <a:spcPct val="150000"/>
              </a:lnSpc>
            </a:pPr>
            <a:r>
              <a:rPr lang="vi-VN" sz="3200" b="1" dirty="0">
                <a:solidFill>
                  <a:srgbClr val="FF00FF"/>
                </a:solidFill>
                <a:effectLst/>
                <a:latin typeface="Arial" panose="020B0604020202020204" pitchFamily="34" charset="0"/>
              </a:rPr>
              <a:t>Nhiệm vụ 5: Tạo bản sao (copy) và bản sao dự phòng (backup) của dự án </a:t>
            </a:r>
            <a:endParaRPr lang="vi-VN" sz="3200" b="1" dirty="0">
              <a:solidFill>
                <a:srgbClr val="FF00FF"/>
              </a:solidFill>
            </a:endParaRPr>
          </a:p>
          <a:p>
            <a:pPr algn="just">
              <a:lnSpc>
                <a:spcPct val="150000"/>
              </a:lnSpc>
            </a:pPr>
            <a:r>
              <a:rPr lang="vi-VN" sz="3200" dirty="0" smtClean="0">
                <a:solidFill>
                  <a:schemeClr val="accent1">
                    <a:lumMod val="75000"/>
                    <a:lumOff val="25000"/>
                  </a:schemeClr>
                </a:solidFill>
                <a:effectLst/>
                <a:latin typeface="Arial" panose="020B0604020202020204" pitchFamily="34" charset="0"/>
              </a:rPr>
              <a:t>– </a:t>
            </a:r>
            <a:r>
              <a:rPr lang="vi-VN" sz="3200" dirty="0">
                <a:solidFill>
                  <a:schemeClr val="accent1">
                    <a:lumMod val="75000"/>
                    <a:lumOff val="25000"/>
                  </a:schemeClr>
                </a:solidFill>
                <a:effectLst/>
                <a:latin typeface="Arial" panose="020B0604020202020204" pitchFamily="34" charset="0"/>
              </a:rPr>
              <a:t>Chọn </a:t>
            </a:r>
            <a:r>
              <a:rPr lang="vi-VN" sz="3200" b="1" dirty="0">
                <a:solidFill>
                  <a:schemeClr val="accent1">
                    <a:lumMod val="75000"/>
                    <a:lumOff val="25000"/>
                  </a:schemeClr>
                </a:solidFill>
                <a:effectLst/>
                <a:latin typeface="Arial" panose="020B0604020202020204" pitchFamily="34" charset="0"/>
              </a:rPr>
              <a:t>Duplicate project</a:t>
            </a:r>
            <a:r>
              <a:rPr lang="vi-VN" sz="3200" dirty="0">
                <a:solidFill>
                  <a:schemeClr val="accent1">
                    <a:lumMod val="75000"/>
                    <a:lumOff val="25000"/>
                  </a:schemeClr>
                </a:solidFill>
                <a:effectLst/>
                <a:latin typeface="Arial" panose="020B0604020202020204" pitchFamily="34" charset="0"/>
              </a:rPr>
              <a:t> </a:t>
            </a:r>
            <a:r>
              <a:rPr lang="vi-VN" sz="3200" dirty="0" smtClean="0">
                <a:solidFill>
                  <a:schemeClr val="accent1">
                    <a:lumMod val="75000"/>
                    <a:lumOff val="25000"/>
                  </a:schemeClr>
                </a:solidFill>
                <a:effectLst/>
                <a:latin typeface="Arial" panose="020B0604020202020204" pitchFamily="34" charset="0"/>
              </a:rPr>
              <a:t>để </a:t>
            </a:r>
            <a:r>
              <a:rPr lang="vi-VN" sz="3200" dirty="0">
                <a:solidFill>
                  <a:schemeClr val="accent1">
                    <a:lumMod val="75000"/>
                    <a:lumOff val="25000"/>
                  </a:schemeClr>
                </a:solidFill>
                <a:effectLst/>
                <a:latin typeface="Arial" panose="020B0604020202020204" pitchFamily="34" charset="0"/>
              </a:rPr>
              <a:t>tạo một bản sao của dự án. Đặt tên cho bản sao này</a:t>
            </a:r>
            <a:r>
              <a:rPr lang="vi-VN" sz="3200" dirty="0" smtClean="0">
                <a:solidFill>
                  <a:schemeClr val="accent1">
                    <a:lumMod val="75000"/>
                    <a:lumOff val="25000"/>
                  </a:schemeClr>
                </a:solidFill>
                <a:effectLst/>
                <a:latin typeface="Arial" panose="020B0604020202020204" pitchFamily="34" charset="0"/>
              </a:rPr>
              <a:t>.</a:t>
            </a:r>
            <a:endParaRPr lang="en-US" sz="3200" dirty="0" smtClean="0">
              <a:solidFill>
                <a:schemeClr val="accent1">
                  <a:lumMod val="75000"/>
                  <a:lumOff val="25000"/>
                </a:schemeClr>
              </a:solidFill>
              <a:effectLst/>
              <a:latin typeface="Arial" panose="020B0604020202020204" pitchFamily="34" charset="0"/>
            </a:endParaRPr>
          </a:p>
          <a:p>
            <a:pPr algn="just">
              <a:lnSpc>
                <a:spcPct val="150000"/>
              </a:lnSpc>
            </a:pPr>
            <a:r>
              <a:rPr lang="vi-VN" sz="3200" dirty="0" smtClean="0">
                <a:solidFill>
                  <a:schemeClr val="accent1">
                    <a:lumMod val="75000"/>
                    <a:lumOff val="25000"/>
                  </a:schemeClr>
                </a:solidFill>
                <a:effectLst/>
                <a:latin typeface="Arial" panose="020B0604020202020204" pitchFamily="34" charset="0"/>
              </a:rPr>
              <a:t>– </a:t>
            </a:r>
            <a:r>
              <a:rPr lang="vi-VN" sz="3200" dirty="0">
                <a:solidFill>
                  <a:schemeClr val="accent1">
                    <a:lumMod val="75000"/>
                    <a:lumOff val="25000"/>
                  </a:schemeClr>
                </a:solidFill>
                <a:effectLst/>
                <a:latin typeface="Arial" panose="020B0604020202020204" pitchFamily="34" charset="0"/>
              </a:rPr>
              <a:t>Chọn </a:t>
            </a:r>
            <a:r>
              <a:rPr lang="vi-VN" sz="3200" b="1" dirty="0">
                <a:solidFill>
                  <a:schemeClr val="accent1">
                    <a:lumMod val="75000"/>
                    <a:lumOff val="25000"/>
                  </a:schemeClr>
                </a:solidFill>
                <a:effectLst/>
                <a:latin typeface="Arial" panose="020B0604020202020204" pitchFamily="34" charset="0"/>
              </a:rPr>
              <a:t>Back up project</a:t>
            </a:r>
            <a:r>
              <a:rPr lang="vi-VN" sz="3200" dirty="0">
                <a:solidFill>
                  <a:schemeClr val="accent1">
                    <a:lumMod val="75000"/>
                    <a:lumOff val="25000"/>
                  </a:schemeClr>
                </a:solidFill>
                <a:effectLst/>
                <a:latin typeface="Arial" panose="020B0604020202020204" pitchFamily="34" charset="0"/>
              </a:rPr>
              <a:t> </a:t>
            </a:r>
            <a:r>
              <a:rPr lang="vi-VN" sz="3200" dirty="0" smtClean="0">
                <a:solidFill>
                  <a:schemeClr val="accent1">
                    <a:lumMod val="75000"/>
                    <a:lumOff val="25000"/>
                  </a:schemeClr>
                </a:solidFill>
                <a:effectLst/>
                <a:latin typeface="Arial" panose="020B0604020202020204" pitchFamily="34" charset="0"/>
              </a:rPr>
              <a:t>để </a:t>
            </a:r>
            <a:r>
              <a:rPr lang="vi-VN" sz="3200" dirty="0">
                <a:solidFill>
                  <a:schemeClr val="accent1">
                    <a:lumMod val="75000"/>
                    <a:lumOff val="25000"/>
                  </a:schemeClr>
                </a:solidFill>
                <a:effectLst/>
                <a:latin typeface="Arial" panose="020B0604020202020204" pitchFamily="34" charset="0"/>
              </a:rPr>
              <a:t>ghi lại dự án dưới dạng tệp vbp. Sau đó em có thể sao chép, chia sẻ tệp này đến các máy tính khác để sử dụng.</a:t>
            </a:r>
            <a:endParaRPr lang="en-US" sz="3200" dirty="0">
              <a:solidFill>
                <a:schemeClr val="accent1">
                  <a:lumMod val="75000"/>
                  <a:lumOff val="25000"/>
                </a:schemeClr>
              </a:solidFill>
            </a:endParaRPr>
          </a:p>
        </p:txBody>
      </p:sp>
      <p:pic>
        <p:nvPicPr>
          <p:cNvPr id="5" name="Picture 4">
            <a:extLst>
              <a:ext uri="{FF2B5EF4-FFF2-40B4-BE49-F238E27FC236}">
                <a16:creationId xmlns:a16="http://schemas.microsoft.com/office/drawing/2014/main" id="{29E4AD4D-63C0-45E2-8B12-773CAFE386D4}"/>
              </a:ext>
            </a:extLst>
          </p:cNvPr>
          <p:cNvPicPr>
            <a:picLocks noChangeAspect="1"/>
          </p:cNvPicPr>
          <p:nvPr/>
        </p:nvPicPr>
        <p:blipFill>
          <a:blip r:embed="rId3"/>
          <a:stretch>
            <a:fillRect/>
          </a:stretch>
        </p:blipFill>
        <p:spPr>
          <a:xfrm>
            <a:off x="8556171" y="1244826"/>
            <a:ext cx="2817845" cy="3232945"/>
          </a:xfrm>
          <a:prstGeom prst="rect">
            <a:avLst/>
          </a:prstGeom>
        </p:spPr>
      </p:pic>
    </p:spTree>
    <p:extLst>
      <p:ext uri="{BB962C8B-B14F-4D97-AF65-F5344CB8AC3E}">
        <p14:creationId xmlns:p14="http://schemas.microsoft.com/office/powerpoint/2010/main" val="1812480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rgbClr val="FF00FF"/>
                </a:solidFill>
                <a:latin typeface="UTM Avo" panose="02040603050506020204" pitchFamily="18" charset="0"/>
                <a:cs typeface="Times New Roman" panose="02020603050405020304" pitchFamily="18" charset="0"/>
              </a:rPr>
              <a:t>LUYỆN TẬP</a:t>
            </a:r>
            <a:endParaRPr lang="vi-VN" sz="3200" dirty="0">
              <a:solidFill>
                <a:srgbClr val="FF00FF"/>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5667EEC-C2EE-4C71-9F19-F4C502BD8108}"/>
              </a:ext>
            </a:extLst>
          </p:cNvPr>
          <p:cNvSpPr txBox="1"/>
          <p:nvPr/>
        </p:nvSpPr>
        <p:spPr>
          <a:xfrm>
            <a:off x="561704" y="781007"/>
            <a:ext cx="10858965" cy="5632311"/>
          </a:xfrm>
          <a:prstGeom prst="rect">
            <a:avLst/>
          </a:prstGeom>
          <a:noFill/>
        </p:spPr>
        <p:txBody>
          <a:bodyPr wrap="square">
            <a:spAutoFit/>
          </a:bodyPr>
          <a:lstStyle/>
          <a:p>
            <a:pPr>
              <a:lnSpc>
                <a:spcPct val="150000"/>
              </a:lnSpc>
            </a:pPr>
            <a:r>
              <a:rPr lang="vi-VN" sz="3000" b="1" dirty="0">
                <a:solidFill>
                  <a:srgbClr val="231F20"/>
                </a:solidFill>
                <a:effectLst/>
                <a:latin typeface="Arial" panose="020B0604020202020204" pitchFamily="34" charset="0"/>
              </a:rPr>
              <a:t>1. </a:t>
            </a:r>
            <a:r>
              <a:rPr lang="vi-VN" sz="3000" dirty="0">
                <a:solidFill>
                  <a:srgbClr val="231F20"/>
                </a:solidFill>
                <a:effectLst/>
                <a:latin typeface="Arial" panose="020B0604020202020204" pitchFamily="34" charset="0"/>
              </a:rPr>
              <a:t>Em hãy thực hành đưa tệp </a:t>
            </a:r>
            <a:r>
              <a:rPr lang="vi-VN" sz="3000" dirty="0">
                <a:solidFill>
                  <a:srgbClr val="ED028C"/>
                </a:solidFill>
                <a:effectLst/>
                <a:latin typeface="Arial" panose="020B0604020202020204" pitchFamily="34" charset="0"/>
              </a:rPr>
              <a:t>ThuyetMinh-DuAnTruongHocXanh.wav</a:t>
            </a:r>
            <a:r>
              <a:rPr lang="vi-VN" sz="3000" dirty="0">
                <a:solidFill>
                  <a:srgbClr val="231F20"/>
                </a:solidFill>
                <a:effectLst/>
                <a:latin typeface="Arial" panose="020B0604020202020204" pitchFamily="34" charset="0"/>
              </a:rPr>
              <a:t> và tệp </a:t>
            </a:r>
            <a:r>
              <a:rPr lang="vi-VN" sz="3000" dirty="0">
                <a:solidFill>
                  <a:srgbClr val="ED028C"/>
                </a:solidFill>
                <a:effectLst/>
                <a:latin typeface="Arial" panose="020B0604020202020204" pitchFamily="34" charset="0"/>
              </a:rPr>
              <a:t>ThuyetMinhDuAnThanhLapCLBTinHoc.wav</a:t>
            </a:r>
            <a:r>
              <a:rPr lang="vi-VN" sz="3000" dirty="0">
                <a:solidFill>
                  <a:srgbClr val="231F20"/>
                </a:solidFill>
                <a:effectLst/>
                <a:latin typeface="Arial" panose="020B0604020202020204" pitchFamily="34" charset="0"/>
              </a:rPr>
              <a:t> trong thư mục </a:t>
            </a:r>
            <a:r>
              <a:rPr lang="vi-VN" sz="3000" dirty="0">
                <a:solidFill>
                  <a:srgbClr val="ED028C"/>
                </a:solidFill>
                <a:effectLst/>
                <a:latin typeface="Arial" panose="020B0604020202020204" pitchFamily="34" charset="0"/>
              </a:rPr>
              <a:t>DuLieu-AmThanh</a:t>
            </a:r>
            <a:r>
              <a:rPr lang="vi-VN" sz="3000" dirty="0">
                <a:solidFill>
                  <a:srgbClr val="231F20"/>
                </a:solidFill>
                <a:effectLst/>
                <a:latin typeface="Arial" panose="020B0604020202020204" pitchFamily="34" charset="0"/>
              </a:rPr>
              <a:t> vào các đoạn video tương ứng trong dự án </a:t>
            </a:r>
            <a:r>
              <a:rPr lang="vi-VN" sz="3000" dirty="0">
                <a:solidFill>
                  <a:srgbClr val="ED028C"/>
                </a:solidFill>
                <a:effectLst/>
                <a:latin typeface="Arial" panose="020B0604020202020204" pitchFamily="34" charset="0"/>
              </a:rPr>
              <a:t>SanPhamTinHoc</a:t>
            </a:r>
            <a:r>
              <a:rPr lang="vi-VN" sz="3000" dirty="0">
                <a:solidFill>
                  <a:srgbClr val="231F20"/>
                </a:solidFill>
                <a:effectLst/>
                <a:latin typeface="Arial" panose="020B0604020202020204" pitchFamily="34" charset="0"/>
              </a:rPr>
              <a:t>. </a:t>
            </a:r>
            <a:endParaRPr lang="vi-VN" sz="3000" dirty="0"/>
          </a:p>
          <a:p>
            <a:pPr>
              <a:lnSpc>
                <a:spcPct val="150000"/>
              </a:lnSpc>
            </a:pPr>
            <a:r>
              <a:rPr lang="vi-VN" sz="3000" b="1" dirty="0">
                <a:solidFill>
                  <a:srgbClr val="231F20"/>
                </a:solidFill>
                <a:latin typeface="Arial-BoldMT"/>
              </a:rPr>
              <a:t>2.  </a:t>
            </a:r>
            <a:r>
              <a:rPr lang="vi-VN" sz="3000" dirty="0">
                <a:solidFill>
                  <a:srgbClr val="231F20"/>
                </a:solidFill>
                <a:effectLst/>
                <a:latin typeface="Arial" panose="020B0604020202020204" pitchFamily="34" charset="0"/>
              </a:rPr>
              <a:t>Em hãy thực hành tạo một bản sao và một bản dự phòng của dự án làm video</a:t>
            </a:r>
          </a:p>
          <a:p>
            <a:pPr>
              <a:lnSpc>
                <a:spcPct val="150000"/>
              </a:lnSpc>
            </a:pPr>
            <a:r>
              <a:rPr lang="vi-VN" sz="3000" dirty="0">
                <a:solidFill>
                  <a:srgbClr val="ED028C"/>
                </a:solidFill>
                <a:effectLst/>
                <a:latin typeface="Arial" panose="020B0604020202020204" pitchFamily="34" charset="0"/>
              </a:rPr>
              <a:t>SanPhamTinHoc</a:t>
            </a:r>
            <a:r>
              <a:rPr lang="vi-VN" sz="3000" dirty="0">
                <a:solidFill>
                  <a:srgbClr val="231F20"/>
                </a:solidFill>
                <a:effectLst/>
                <a:latin typeface="Arial" panose="020B0604020202020204" pitchFamily="34" charset="0"/>
              </a:rPr>
              <a:t>.</a:t>
            </a:r>
            <a:endParaRPr lang="en-US" sz="3000" dirty="0"/>
          </a:p>
        </p:txBody>
      </p:sp>
    </p:spTree>
    <p:extLst>
      <p:ext uri="{BB962C8B-B14F-4D97-AF65-F5344CB8AC3E}">
        <p14:creationId xmlns:p14="http://schemas.microsoft.com/office/powerpoint/2010/main" val="1762006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3644818" cy="778418"/>
          </a:xfrm>
          <a:prstGeom prst="rect">
            <a:avLst/>
          </a:prstGeom>
        </p:spPr>
        <p:txBody>
          <a:bodyPr wrap="square">
            <a:spAutoFit/>
          </a:bodyPr>
          <a:lstStyle/>
          <a:p>
            <a:pPr indent="266700">
              <a:lnSpc>
                <a:spcPct val="125000"/>
              </a:lnSpc>
              <a:spcAft>
                <a:spcPts val="400"/>
              </a:spcAft>
            </a:pPr>
            <a:r>
              <a:rPr lang="en-US" sz="4000" b="1" dirty="0">
                <a:solidFill>
                  <a:srgbClr val="FF0000"/>
                </a:solidFill>
                <a:latin typeface="UTM Avo" panose="02040603050506020204" pitchFamily="18" charset="0"/>
                <a:cs typeface="Times New Roman" panose="02020603050405020304" pitchFamily="18" charset="0"/>
              </a:rPr>
              <a:t>VẬN DỤNG</a:t>
            </a:r>
            <a:endParaRPr lang="vi-VN" sz="4000" dirty="0">
              <a:solidFill>
                <a:srgbClr val="FF0000"/>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570F70E-D29C-4C1E-BBD6-9CF05EB02E6B}"/>
              </a:ext>
            </a:extLst>
          </p:cNvPr>
          <p:cNvSpPr txBox="1"/>
          <p:nvPr/>
        </p:nvSpPr>
        <p:spPr>
          <a:xfrm>
            <a:off x="1105988" y="1387754"/>
            <a:ext cx="9980023" cy="3831818"/>
          </a:xfrm>
          <a:prstGeom prst="rect">
            <a:avLst/>
          </a:prstGeom>
          <a:noFill/>
        </p:spPr>
        <p:txBody>
          <a:bodyPr wrap="square">
            <a:spAutoFit/>
          </a:bodyPr>
          <a:lstStyle/>
          <a:p>
            <a:pPr>
              <a:lnSpc>
                <a:spcPct val="150000"/>
              </a:lnSpc>
            </a:pPr>
            <a:r>
              <a:rPr lang="vi-VN" sz="5400" b="1" dirty="0">
                <a:solidFill>
                  <a:srgbClr val="0070C0"/>
                </a:solidFill>
                <a:effectLst/>
                <a:latin typeface="Arial" panose="020B0604020202020204" pitchFamily="34" charset="0"/>
              </a:rPr>
              <a:t>Em hãy thực hiện các nhiệm vụ tương tự trong phần Thực hành với dự án </a:t>
            </a:r>
            <a:r>
              <a:rPr lang="vi-VN" sz="5400" b="1" dirty="0">
                <a:solidFill>
                  <a:srgbClr val="FF00FF"/>
                </a:solidFill>
                <a:effectLst/>
                <a:latin typeface="Arial" panose="020B0604020202020204" pitchFamily="34" charset="0"/>
              </a:rPr>
              <a:t>MyVideo</a:t>
            </a:r>
            <a:r>
              <a:rPr lang="vi-VN" sz="5400" b="1" dirty="0">
                <a:solidFill>
                  <a:srgbClr val="0070C0"/>
                </a:solidFill>
                <a:effectLst/>
                <a:latin typeface="Arial" panose="020B0604020202020204" pitchFamily="34" charset="0"/>
              </a:rPr>
              <a:t>.</a:t>
            </a:r>
            <a:endParaRPr lang="en-US" sz="5400" b="1" dirty="0">
              <a:solidFill>
                <a:srgbClr val="0070C0"/>
              </a:solidFill>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2"/>
          <a:stretch>
            <a:fillRect/>
          </a:stretch>
        </p:blipFill>
        <p:spPr>
          <a:xfrm>
            <a:off x="442756" y="1190538"/>
            <a:ext cx="1579475" cy="2238462"/>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2417885" y="-35990"/>
            <a:ext cx="9774116" cy="2453055"/>
          </a:xfrm>
          <a:prstGeom prst="wedgeRoundRectCallout">
            <a:avLst>
              <a:gd name="adj1" fmla="val -55302"/>
              <a:gd name="adj2" fmla="val 44110"/>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rtl="0" eaLnBrk="1" latinLnBrk="0" hangingPunct="1">
              <a:lnSpc>
                <a:spcPct val="150000"/>
              </a:lnSpc>
              <a:spcBef>
                <a:spcPts val="0"/>
              </a:spcBef>
              <a:spcAft>
                <a:spcPts val="0"/>
              </a:spcAft>
            </a:pPr>
            <a:r>
              <a:rPr lang="vi-VN" sz="2400" b="1" kern="1200" dirty="0">
                <a:solidFill>
                  <a:srgbClr val="002060"/>
                </a:solidFill>
                <a:effectLst/>
                <a:latin typeface="Arial" panose="020B0604020202020204" pitchFamily="34" charset="0"/>
              </a:rPr>
              <a:t>Bạn An muốn bổ sung vào video lời thuyết minh quá trình thực hiện các dự án. An đã dùng chức năng thu âm của điện thoại thông minh để thu lời thuyết minh của mình và ghi thành ba tệp âm thanh tương ứng với ba dự án sau đó lưu vào máy tính</a:t>
            </a:r>
            <a:endParaRPr lang="en-US" sz="2800" b="1" dirty="0">
              <a:solidFill>
                <a:srgbClr val="002060"/>
              </a:solidFill>
              <a:effectLst/>
            </a:endParaRPr>
          </a:p>
        </p:txBody>
      </p:sp>
      <p:pic>
        <p:nvPicPr>
          <p:cNvPr id="5" name="Picture 4">
            <a:extLst>
              <a:ext uri="{FF2B5EF4-FFF2-40B4-BE49-F238E27FC236}">
                <a16:creationId xmlns:a16="http://schemas.microsoft.com/office/drawing/2014/main" id="{DBF24D77-6865-4372-BA38-4129BA9C6ABF}"/>
              </a:ext>
            </a:extLst>
          </p:cNvPr>
          <p:cNvPicPr>
            <a:picLocks noChangeAspect="1"/>
          </p:cNvPicPr>
          <p:nvPr/>
        </p:nvPicPr>
        <p:blipFill>
          <a:blip r:embed="rId3"/>
          <a:stretch>
            <a:fillRect/>
          </a:stretch>
        </p:blipFill>
        <p:spPr>
          <a:xfrm>
            <a:off x="9314706" y="3683977"/>
            <a:ext cx="2030924" cy="2697878"/>
          </a:xfrm>
          <a:prstGeom prst="rect">
            <a:avLst/>
          </a:prstGeom>
        </p:spPr>
      </p:pic>
      <p:sp>
        <p:nvSpPr>
          <p:cNvPr id="6" name="Thought Bubble: Cloud 5">
            <a:extLst>
              <a:ext uri="{FF2B5EF4-FFF2-40B4-BE49-F238E27FC236}">
                <a16:creationId xmlns:a16="http://schemas.microsoft.com/office/drawing/2014/main" id="{4A5E8B93-67C4-4CDD-8315-D213AA36BF4A}"/>
              </a:ext>
            </a:extLst>
          </p:cNvPr>
          <p:cNvSpPr/>
          <p:nvPr/>
        </p:nvSpPr>
        <p:spPr>
          <a:xfrm rot="343144">
            <a:off x="2832983" y="2820905"/>
            <a:ext cx="6343271" cy="3095580"/>
          </a:xfrm>
          <a:prstGeom prst="cloudCallout">
            <a:avLst>
              <a:gd name="adj1" fmla="val 58687"/>
              <a:gd name="adj2" fmla="val 22471"/>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accent6">
                    <a:lumMod val="60000"/>
                    <a:lumOff val="40000"/>
                  </a:schemeClr>
                </a:solidFill>
                <a:latin typeface="Arial" panose="020B0604020202020204" pitchFamily="34" charset="0"/>
              </a:rPr>
              <a:t>Theo em, An làm thế nào để đưa các tệp âm thanh đó vào video</a:t>
            </a:r>
            <a:r>
              <a:rPr lang="vi-VN" sz="3200" b="1" dirty="0" smtClean="0">
                <a:solidFill>
                  <a:schemeClr val="accent6">
                    <a:lumMod val="60000"/>
                    <a:lumOff val="40000"/>
                  </a:schemeClr>
                </a:solidFill>
                <a:latin typeface="Arial" panose="020B0604020202020204" pitchFamily="34" charset="0"/>
              </a:rPr>
              <a:t>?</a:t>
            </a:r>
            <a:endParaRPr lang="en-US" sz="3200" b="1" dirty="0">
              <a:solidFill>
                <a:schemeClr val="accent6">
                  <a:lumMod val="60000"/>
                  <a:lumOff val="40000"/>
                </a:schemeClr>
              </a:solidFill>
            </a:endParaRPr>
          </a:p>
        </p:txBody>
      </p:sp>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565085" y="1129387"/>
            <a:ext cx="9285549" cy="3505026"/>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117485" y="47952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842152" y="1514254"/>
            <a:ext cx="8471225" cy="2158155"/>
          </a:xfrm>
          <a:prstGeom prst="rect">
            <a:avLst/>
          </a:prstGeom>
          <a:noFill/>
        </p:spPr>
        <p:txBody>
          <a:bodyPr wrap="square" rtlCol="0">
            <a:spAutoFit/>
          </a:bodyPr>
          <a:lstStyle/>
          <a:p>
            <a:pPr algn="ctr">
              <a:lnSpc>
                <a:spcPct val="150000"/>
              </a:lnSpc>
            </a:pPr>
            <a:r>
              <a:rPr lang="en-US" sz="4800" dirty="0" smtClean="0">
                <a:solidFill>
                  <a:srgbClr val="FF0000"/>
                </a:solidFill>
                <a:latin typeface="Bahnschrift SemiBold SemiConden" panose="020B0502040204020203" pitchFamily="34" charset="0"/>
              </a:rPr>
              <a:t>1. </a:t>
            </a:r>
            <a:r>
              <a:rPr lang="vi-VN" sz="4800" dirty="0" smtClean="0">
                <a:solidFill>
                  <a:srgbClr val="FF0000"/>
                </a:solidFill>
                <a:latin typeface="Bahnschrift SemiBold SemiConden" panose="020B0502040204020203" pitchFamily="34" charset="0"/>
              </a:rPr>
              <a:t>MỘT </a:t>
            </a:r>
            <a:r>
              <a:rPr lang="vi-VN" sz="4800" dirty="0">
                <a:solidFill>
                  <a:srgbClr val="FF0000"/>
                </a:solidFill>
                <a:latin typeface="Bahnschrift SemiBold SemiConden" panose="020B0502040204020203" pitchFamily="34" charset="0"/>
              </a:rPr>
              <a:t>SỐ VIỆC CẦN THỰC HIỆN ĐỂ HOÀN THIỆN VIỆC DỰNG VIDEO</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447629" y="239298"/>
            <a:ext cx="10885656" cy="6223048"/>
            <a:chOff x="1117200" y="3528268"/>
            <a:chExt cx="10337399" cy="61477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614778"/>
              <a:chOff x="1493120" y="3891280"/>
              <a:chExt cx="10337399" cy="61477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510982"/>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1</a:t>
                </a:r>
                <a:endParaRPr kumimoji="0" lang="vi-VN"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276014" y="3547581"/>
              <a:ext cx="7528413" cy="74929"/>
            </a:xfrm>
            <a:prstGeom prst="rect">
              <a:avLst/>
            </a:prstGeom>
          </p:spPr>
          <p:txBody>
            <a:bodyPr wrap="square">
              <a:spAutoFit/>
            </a:bodyPr>
            <a:lstStyle/>
            <a:p>
              <a:pPr lvl="0" algn="ctr" defTabSz="342900">
                <a:lnSpc>
                  <a:spcPct val="135000"/>
                </a:lnSpc>
                <a:defRPr/>
              </a:pPr>
              <a:r>
                <a:rPr lang="vi-VN" sz="2400" b="1" dirty="0">
                  <a:solidFill>
                    <a:srgbClr val="FF0000"/>
                  </a:solidFill>
                  <a:latin typeface="UTM Avo" panose="02040603050506020204" pitchFamily="18" charset="0"/>
                  <a:cs typeface="Times New Roman" panose="02020603050405020304" pitchFamily="18" charset="0"/>
                </a:rPr>
                <a:t>Đưa âm thanh vào video như thế nào?</a:t>
              </a:r>
              <a:endParaRPr kumimoji="0" lang="vi-VN"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83F966ED-BFF5-4D4D-B462-FF9BD916896D}"/>
              </a:ext>
            </a:extLst>
          </p:cNvPr>
          <p:cNvSpPr txBox="1"/>
          <p:nvPr/>
        </p:nvSpPr>
        <p:spPr>
          <a:xfrm>
            <a:off x="579514" y="1667433"/>
            <a:ext cx="7773178" cy="3785652"/>
          </a:xfrm>
          <a:prstGeom prst="rect">
            <a:avLst/>
          </a:prstGeom>
          <a:noFill/>
        </p:spPr>
        <p:txBody>
          <a:bodyPr wrap="square">
            <a:spAutoFit/>
          </a:bodyPr>
          <a:lstStyle/>
          <a:p>
            <a:pPr algn="just">
              <a:lnSpc>
                <a:spcPct val="150000"/>
              </a:lnSpc>
            </a:pPr>
            <a:r>
              <a:rPr lang="vi-VN" sz="4000" b="1" dirty="0">
                <a:solidFill>
                  <a:schemeClr val="accent6">
                    <a:lumMod val="75000"/>
                  </a:schemeClr>
                </a:solidFill>
                <a:effectLst/>
                <a:latin typeface="Arial" panose="020B0604020202020204" pitchFamily="34" charset="0"/>
              </a:rPr>
              <a:t>Theo em, có thể nhập dữ liệu âm thanh vào thư viện dữ liệu theo cách em đã nhập dữ liệu ảnh và video được không?</a:t>
            </a:r>
            <a:endParaRPr lang="vi-VN" sz="4000" b="1" dirty="0">
              <a:solidFill>
                <a:schemeClr val="accent6">
                  <a:lumMod val="75000"/>
                </a:schemeClr>
              </a:solidFill>
            </a:endParaRPr>
          </a:p>
        </p:txBody>
      </p:sp>
      <p:pic>
        <p:nvPicPr>
          <p:cNvPr id="10" name="Picture 9">
            <a:extLst>
              <a:ext uri="{FF2B5EF4-FFF2-40B4-BE49-F238E27FC236}">
                <a16:creationId xmlns:a16="http://schemas.microsoft.com/office/drawing/2014/main" id="{BD43CF42-8F80-4A07-83AE-580B8AEA5EB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023" b="97442" l="9916" r="89662"/>
                    </a14:imgEffect>
                  </a14:imgLayer>
                </a14:imgProps>
              </a:ext>
            </a:extLst>
          </a:blip>
          <a:srcRect b="4216"/>
          <a:stretch/>
        </p:blipFill>
        <p:spPr>
          <a:xfrm>
            <a:off x="7868780" y="1763253"/>
            <a:ext cx="3807601" cy="3308535"/>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3"/>
          <a:srcRect l="13958"/>
          <a:stretch/>
        </p:blipFill>
        <p:spPr>
          <a:xfrm>
            <a:off x="716001" y="718441"/>
            <a:ext cx="793995" cy="851814"/>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709128" y="1421937"/>
            <a:ext cx="7072604" cy="4627842"/>
            <a:chOff x="1285946" y="1440257"/>
            <a:chExt cx="5901136" cy="3779813"/>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285946" y="1553762"/>
              <a:ext cx="5901136" cy="3666308"/>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E52A3C-272F-492D-BDB8-24C8B0A180D7}"/>
                </a:ext>
              </a:extLst>
            </p:cNvPr>
            <p:cNvSpPr txBox="1"/>
            <p:nvPr/>
          </p:nvSpPr>
          <p:spPr>
            <a:xfrm>
              <a:off x="1291681" y="1440257"/>
              <a:ext cx="5567288" cy="369525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3200" dirty="0">
                  <a:solidFill>
                    <a:schemeClr val="accent6">
                      <a:lumMod val="75000"/>
                    </a:schemeClr>
                  </a:solidFill>
                </a:rPr>
                <a:t>Phần mềm làm video cung cấp các chức năng giúp em: thêm âm thanh; xoay hướng video, hình ảnh; phân chia video thành các đoạn nhỏ và cung cấp các mẫu định dạng video;…</a:t>
              </a:r>
              <a:endParaRPr lang="vi-VN" sz="4800" dirty="0">
                <a:solidFill>
                  <a:schemeClr val="accent6">
                    <a:lumMod val="75000"/>
                  </a:schemeClr>
                </a:solidFill>
                <a:latin typeface="UTM Avo" panose="0204060305050602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2B1DF47A-77B5-46CD-9E69-5D93277B474F}"/>
              </a:ext>
            </a:extLst>
          </p:cNvPr>
          <p:cNvPicPr>
            <a:picLocks noChangeAspect="1"/>
          </p:cNvPicPr>
          <p:nvPr/>
        </p:nvPicPr>
        <p:blipFill>
          <a:blip r:embed="rId4"/>
          <a:stretch>
            <a:fillRect/>
          </a:stretch>
        </p:blipFill>
        <p:spPr>
          <a:xfrm>
            <a:off x="7788605" y="1794190"/>
            <a:ext cx="3709542" cy="2818116"/>
          </a:xfrm>
          <a:prstGeom prst="rect">
            <a:avLst/>
          </a:prstGeom>
        </p:spPr>
      </p:pic>
    </p:spTree>
    <p:extLst>
      <p:ext uri="{BB962C8B-B14F-4D97-AF65-F5344CB8AC3E}">
        <p14:creationId xmlns:p14="http://schemas.microsoft.com/office/powerpoint/2010/main" val="202220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748166" y="448779"/>
            <a:ext cx="10501714" cy="5481758"/>
            <a:chOff x="601971" y="415703"/>
            <a:chExt cx="10501714" cy="5481758"/>
          </a:xfrm>
          <a:solidFill>
            <a:schemeClr val="bg1"/>
          </a:solidFill>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5079538"/>
              <a:chOff x="1189762" y="4644162"/>
              <a:chExt cx="9922555" cy="5079538"/>
            </a:xfrm>
            <a:grpFill/>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5079538"/>
              </a:xfrm>
              <a:prstGeom prst="roundRect">
                <a:avLst>
                  <a:gd name="adj" fmla="val 51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a:grpFill/>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971" y="415703"/>
              <a:ext cx="903656" cy="884631"/>
            </a:xfrm>
            <a:prstGeom prst="rect">
              <a:avLst/>
            </a:prstGeom>
            <a:grpFill/>
          </p:spPr>
        </p:pic>
      </p:grpSp>
      <p:sp>
        <p:nvSpPr>
          <p:cNvPr id="9" name="TextBox 8">
            <a:extLst>
              <a:ext uri="{FF2B5EF4-FFF2-40B4-BE49-F238E27FC236}">
                <a16:creationId xmlns:a16="http://schemas.microsoft.com/office/drawing/2014/main" id="{6A1D4FDC-C4EE-40F6-BE2B-F1669E69C3C4}"/>
              </a:ext>
            </a:extLst>
          </p:cNvPr>
          <p:cNvSpPr txBox="1"/>
          <p:nvPr/>
        </p:nvSpPr>
        <p:spPr>
          <a:xfrm>
            <a:off x="748165" y="1224222"/>
            <a:ext cx="11092381" cy="4524315"/>
          </a:xfrm>
          <a:prstGeom prst="rect">
            <a:avLst/>
          </a:prstGeom>
          <a:noFill/>
        </p:spPr>
        <p:txBody>
          <a:bodyPr wrap="square">
            <a:spAutoFit/>
          </a:bodyPr>
          <a:lstStyle/>
          <a:p>
            <a:r>
              <a:rPr lang="vi-VN" sz="3200" b="1" dirty="0">
                <a:solidFill>
                  <a:srgbClr val="FF0000"/>
                </a:solidFill>
                <a:effectLst/>
                <a:latin typeface="Arial" panose="020B0604020202020204" pitchFamily="34" charset="0"/>
              </a:rPr>
              <a:t>Em hãy chọn phương án </a:t>
            </a:r>
            <a:r>
              <a:rPr lang="vi-VN" sz="3200" b="1" u="sng" dirty="0" smtClean="0">
                <a:solidFill>
                  <a:srgbClr val="FF0000"/>
                </a:solidFill>
                <a:effectLst/>
                <a:latin typeface="Arial" panose="020B0604020202020204" pitchFamily="34" charset="0"/>
              </a:rPr>
              <a:t>sai</a:t>
            </a:r>
            <a:r>
              <a:rPr lang="en-US" sz="3200" b="1" dirty="0">
                <a:solidFill>
                  <a:srgbClr val="FF0000"/>
                </a:solidFill>
                <a:latin typeface="Arial" panose="020B0604020202020204" pitchFamily="34" charset="0"/>
              </a:rPr>
              <a:t>:</a:t>
            </a:r>
            <a:endParaRPr lang="vi-VN" sz="3200" b="1" dirty="0">
              <a:solidFill>
                <a:srgbClr val="FF0000"/>
              </a:solidFill>
              <a:effectLst/>
              <a:latin typeface="Arial" panose="020B0604020202020204" pitchFamily="34" charset="0"/>
            </a:endParaRPr>
          </a:p>
          <a:p>
            <a:r>
              <a:rPr lang="vi-VN" sz="3200" dirty="0">
                <a:solidFill>
                  <a:srgbClr val="231F20"/>
                </a:solidFill>
                <a:effectLst/>
                <a:latin typeface="Arial" panose="020B0604020202020204" pitchFamily="34" charset="0"/>
              </a:rPr>
              <a:t>A.  Không thể nhập dữ liệu âm thanh vào thư viện dữ liệu giống như hình ảnh và video.</a:t>
            </a:r>
          </a:p>
          <a:p>
            <a:r>
              <a:rPr lang="vi-VN" sz="3200" dirty="0">
                <a:solidFill>
                  <a:srgbClr val="231F20"/>
                </a:solidFill>
                <a:effectLst/>
                <a:latin typeface="Arial" panose="020B0604020202020204" pitchFamily="34" charset="0"/>
              </a:rPr>
              <a:t>B.  Hình ảnh, video và âm thanh đều là dữ liệu để làm video, do đó cách nhập là giống nhau.</a:t>
            </a:r>
          </a:p>
          <a:p>
            <a:r>
              <a:rPr lang="vi-VN" sz="3200" dirty="0">
                <a:solidFill>
                  <a:srgbClr val="231F20"/>
                </a:solidFill>
                <a:effectLst/>
                <a:latin typeface="Arial" panose="020B0604020202020204" pitchFamily="34" charset="0"/>
              </a:rPr>
              <a:t>C.  Thư viện dữ liệu chỉ chứa dữ liệu dạng hình ảnh và video.</a:t>
            </a:r>
          </a:p>
          <a:p>
            <a:r>
              <a:rPr lang="vi-VN" sz="3200" dirty="0">
                <a:solidFill>
                  <a:srgbClr val="231F20"/>
                </a:solidFill>
                <a:effectLst/>
                <a:latin typeface="Arial" panose="020B0604020202020204" pitchFamily="34" charset="0"/>
              </a:rPr>
              <a:t>D.  Dữ liệu âm thanh (ghi trong tệp) được nhập vào dự án làm video bằng chức năng Custom audio.</a:t>
            </a:r>
            <a:endParaRPr lang="en-US" sz="3200" dirty="0"/>
          </a:p>
        </p:txBody>
      </p:sp>
    </p:spTree>
    <p:extLst>
      <p:ext uri="{BB962C8B-B14F-4D97-AF65-F5344CB8AC3E}">
        <p14:creationId xmlns:p14="http://schemas.microsoft.com/office/powerpoint/2010/main" val="3706166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35327" y="1096800"/>
            <a:ext cx="8856910" cy="28937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657492"/>
            <a:ext cx="8459879" cy="1843582"/>
          </a:xfrm>
          <a:prstGeom prst="rect">
            <a:avLst/>
          </a:prstGeom>
          <a:noFill/>
        </p:spPr>
        <p:txBody>
          <a:bodyPr wrap="square" rtlCol="0">
            <a:spAutoFit/>
          </a:bodyPr>
          <a:lstStyle/>
          <a:p>
            <a:pPr algn="ctr">
              <a:lnSpc>
                <a:spcPct val="150000"/>
              </a:lnSpc>
            </a:pPr>
            <a:r>
              <a:rPr lang="en-US" sz="4000" dirty="0">
                <a:solidFill>
                  <a:srgbClr val="FF0000"/>
                </a:solidFill>
                <a:latin typeface="+mj-lt"/>
              </a:rPr>
              <a:t>2. THỰC HÀNH: HOÀN THIỆN VIỆC DỰNG VIDEO</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3"/>
          <a:stretch>
            <a:fillRect/>
          </a:stretch>
        </p:blipFill>
        <p:spPr>
          <a:xfrm>
            <a:off x="765980" y="527231"/>
            <a:ext cx="888648" cy="885725"/>
          </a:xfrm>
          <a:prstGeom prst="rect">
            <a:avLst/>
          </a:prstGeom>
        </p:spPr>
      </p:pic>
      <p:sp>
        <p:nvSpPr>
          <p:cNvPr id="6" name="TextBox 5">
            <a:extLst>
              <a:ext uri="{FF2B5EF4-FFF2-40B4-BE49-F238E27FC236}">
                <a16:creationId xmlns:a16="http://schemas.microsoft.com/office/drawing/2014/main" id="{1968BD52-2312-460B-94DD-C80DBAE47CEB}"/>
              </a:ext>
            </a:extLst>
          </p:cNvPr>
          <p:cNvSpPr txBox="1"/>
          <p:nvPr/>
        </p:nvSpPr>
        <p:spPr>
          <a:xfrm>
            <a:off x="1654628" y="326327"/>
            <a:ext cx="8590384" cy="830997"/>
          </a:xfrm>
          <a:prstGeom prst="rect">
            <a:avLst/>
          </a:prstGeom>
          <a:noFill/>
        </p:spPr>
        <p:txBody>
          <a:bodyPr wrap="square">
            <a:spAutoFit/>
          </a:bodyPr>
          <a:lstStyle/>
          <a:p>
            <a:pPr>
              <a:lnSpc>
                <a:spcPct val="150000"/>
              </a:lnSpc>
            </a:pPr>
            <a:r>
              <a:rPr lang="en-US" sz="3200" b="1" dirty="0" smtClean="0">
                <a:solidFill>
                  <a:srgbClr val="FF0000"/>
                </a:solidFill>
                <a:effectLst/>
                <a:latin typeface="Arial" panose="020B0604020202020204" pitchFamily="34" charset="0"/>
              </a:rPr>
              <a:t>E</a:t>
            </a:r>
            <a:r>
              <a:rPr lang="vi-VN" sz="3200" b="1" dirty="0" smtClean="0">
                <a:solidFill>
                  <a:srgbClr val="FF0000"/>
                </a:solidFill>
                <a:effectLst/>
                <a:latin typeface="Arial" panose="020B0604020202020204" pitchFamily="34" charset="0"/>
              </a:rPr>
              <a:t>m </a:t>
            </a:r>
            <a:r>
              <a:rPr lang="vi-VN" sz="3200" b="1" dirty="0">
                <a:solidFill>
                  <a:srgbClr val="FF0000"/>
                </a:solidFill>
                <a:effectLst/>
                <a:latin typeface="Arial" panose="020B0604020202020204" pitchFamily="34" charset="0"/>
              </a:rPr>
              <a:t>cần thực hiện những bước sau:</a:t>
            </a:r>
            <a:endParaRPr lang="en-US" sz="3200" b="1" dirty="0">
              <a:solidFill>
                <a:srgbClr val="FF0000"/>
              </a:solidFill>
            </a:endParaRPr>
          </a:p>
        </p:txBody>
      </p:sp>
      <p:grpSp>
        <p:nvGrpSpPr>
          <p:cNvPr id="15" name="Group 14">
            <a:extLst>
              <a:ext uri="{FF2B5EF4-FFF2-40B4-BE49-F238E27FC236}">
                <a16:creationId xmlns:a16="http://schemas.microsoft.com/office/drawing/2014/main" id="{34F92506-A74C-400A-946C-99196AB3967F}"/>
              </a:ext>
            </a:extLst>
          </p:cNvPr>
          <p:cNvGrpSpPr/>
          <p:nvPr/>
        </p:nvGrpSpPr>
        <p:grpSpPr>
          <a:xfrm>
            <a:off x="1440024" y="1045029"/>
            <a:ext cx="9691396" cy="5402424"/>
            <a:chOff x="2525485" y="1946068"/>
            <a:chExt cx="7289075" cy="4096552"/>
          </a:xfrm>
        </p:grpSpPr>
        <p:pic>
          <p:nvPicPr>
            <p:cNvPr id="3" name="Picture 2">
              <a:extLst>
                <a:ext uri="{FF2B5EF4-FFF2-40B4-BE49-F238E27FC236}">
                  <a16:creationId xmlns:a16="http://schemas.microsoft.com/office/drawing/2014/main" id="{18493971-E122-4682-ABA3-5BB0ADC6AADC}"/>
                </a:ext>
              </a:extLst>
            </p:cNvPr>
            <p:cNvPicPr>
              <a:picLocks noChangeAspect="1"/>
            </p:cNvPicPr>
            <p:nvPr/>
          </p:nvPicPr>
          <p:blipFill>
            <a:blip r:embed="rId4"/>
            <a:stretch>
              <a:fillRect/>
            </a:stretch>
          </p:blipFill>
          <p:spPr>
            <a:xfrm>
              <a:off x="2525485" y="1946068"/>
              <a:ext cx="3509555" cy="4070254"/>
            </a:xfrm>
            <a:prstGeom prst="rect">
              <a:avLst/>
            </a:prstGeom>
          </p:spPr>
        </p:pic>
        <p:sp>
          <p:nvSpPr>
            <p:cNvPr id="7" name="Rectangle 6">
              <a:extLst>
                <a:ext uri="{FF2B5EF4-FFF2-40B4-BE49-F238E27FC236}">
                  <a16:creationId xmlns:a16="http://schemas.microsoft.com/office/drawing/2014/main" id="{FCFAE279-8931-43D9-8225-5AC0561C62FF}"/>
                </a:ext>
              </a:extLst>
            </p:cNvPr>
            <p:cNvSpPr/>
            <p:nvPr/>
          </p:nvSpPr>
          <p:spPr>
            <a:xfrm>
              <a:off x="3587931" y="1988936"/>
              <a:ext cx="6226629" cy="806519"/>
            </a:xfrm>
            <a:prstGeom prst="rect">
              <a:avLst/>
            </a:prstGeom>
            <a:noFill/>
            <a:ln>
              <a:solidFill>
                <a:srgbClr val="50A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accent6">
                      <a:lumMod val="60000"/>
                      <a:lumOff val="40000"/>
                    </a:schemeClr>
                  </a:solidFill>
                  <a:effectLst/>
                  <a:latin typeface="Arial" panose="020B0604020202020204" pitchFamily="34" charset="0"/>
                </a:rPr>
                <a:t>Đưa ra ý tưởng, xây dựng kịch bản</a:t>
              </a:r>
              <a:endParaRPr lang="en-US" sz="3600" dirty="0">
                <a:solidFill>
                  <a:schemeClr val="accent6">
                    <a:lumMod val="60000"/>
                    <a:lumOff val="40000"/>
                  </a:schemeClr>
                </a:solidFill>
              </a:endParaRPr>
            </a:p>
          </p:txBody>
        </p:sp>
        <p:sp>
          <p:nvSpPr>
            <p:cNvPr id="10" name="Rectangle 9">
              <a:extLst>
                <a:ext uri="{FF2B5EF4-FFF2-40B4-BE49-F238E27FC236}">
                  <a16:creationId xmlns:a16="http://schemas.microsoft.com/office/drawing/2014/main" id="{ED2513A5-399A-4BF3-A20F-56D94C3783CF}"/>
                </a:ext>
              </a:extLst>
            </p:cNvPr>
            <p:cNvSpPr/>
            <p:nvPr/>
          </p:nvSpPr>
          <p:spPr>
            <a:xfrm>
              <a:off x="3587930" y="2802515"/>
              <a:ext cx="6226629" cy="806519"/>
            </a:xfrm>
            <a:prstGeom prst="rect">
              <a:avLst/>
            </a:prstGeom>
            <a:noFill/>
            <a:ln>
              <a:solidFill>
                <a:srgbClr val="50A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3C7CB5"/>
                  </a:solidFill>
                  <a:effectLst/>
                  <a:latin typeface="Arial" panose="020B0604020202020204" pitchFamily="34" charset="0"/>
                </a:rPr>
                <a:t> </a:t>
              </a:r>
              <a:r>
                <a:rPr lang="vi-VN" sz="4400" dirty="0">
                  <a:solidFill>
                    <a:srgbClr val="FF0000"/>
                  </a:solidFill>
                  <a:effectLst/>
                  <a:latin typeface="Arial" panose="020B0604020202020204" pitchFamily="34" charset="0"/>
                </a:rPr>
                <a:t>Chuẩn bị dữ liệu</a:t>
              </a:r>
              <a:endParaRPr lang="en-US" sz="2400" dirty="0">
                <a:solidFill>
                  <a:srgbClr val="FF0000"/>
                </a:solidFill>
              </a:endParaRPr>
            </a:p>
          </p:txBody>
        </p:sp>
        <p:sp>
          <p:nvSpPr>
            <p:cNvPr id="11" name="Rectangle 10">
              <a:extLst>
                <a:ext uri="{FF2B5EF4-FFF2-40B4-BE49-F238E27FC236}">
                  <a16:creationId xmlns:a16="http://schemas.microsoft.com/office/drawing/2014/main" id="{8BC8703C-EA33-4186-9D49-FCCF1449B917}"/>
                </a:ext>
              </a:extLst>
            </p:cNvPr>
            <p:cNvSpPr/>
            <p:nvPr/>
          </p:nvSpPr>
          <p:spPr>
            <a:xfrm>
              <a:off x="3587930" y="3612658"/>
              <a:ext cx="6226629" cy="806519"/>
            </a:xfrm>
            <a:prstGeom prst="rect">
              <a:avLst/>
            </a:prstGeom>
            <a:noFill/>
            <a:ln>
              <a:solidFill>
                <a:srgbClr val="50A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accent1">
                      <a:lumMod val="75000"/>
                      <a:lumOff val="25000"/>
                    </a:schemeClr>
                  </a:solidFill>
                  <a:effectLst/>
                  <a:latin typeface="Arial" panose="020B0604020202020204" pitchFamily="34" charset="0"/>
                </a:rPr>
                <a:t>Nhập dữ liệu, dựng video</a:t>
              </a:r>
              <a:endParaRPr lang="en-US" sz="4400" dirty="0">
                <a:solidFill>
                  <a:schemeClr val="accent1">
                    <a:lumMod val="75000"/>
                    <a:lumOff val="25000"/>
                  </a:schemeClr>
                </a:solidFill>
              </a:endParaRPr>
            </a:p>
          </p:txBody>
        </p:sp>
        <p:sp>
          <p:nvSpPr>
            <p:cNvPr id="12" name="Rectangle 11">
              <a:extLst>
                <a:ext uri="{FF2B5EF4-FFF2-40B4-BE49-F238E27FC236}">
                  <a16:creationId xmlns:a16="http://schemas.microsoft.com/office/drawing/2014/main" id="{7F16B27A-6D24-4739-BF9A-0FBD33F955F3}"/>
                </a:ext>
              </a:extLst>
            </p:cNvPr>
            <p:cNvSpPr/>
            <p:nvPr/>
          </p:nvSpPr>
          <p:spPr>
            <a:xfrm>
              <a:off x="3579221" y="4421550"/>
              <a:ext cx="6226629" cy="806519"/>
            </a:xfrm>
            <a:prstGeom prst="rect">
              <a:avLst/>
            </a:prstGeom>
            <a:noFill/>
            <a:ln>
              <a:solidFill>
                <a:srgbClr val="50A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BD64A8"/>
                  </a:solidFill>
                  <a:effectLst/>
                  <a:latin typeface="Arial" panose="020B0604020202020204" pitchFamily="34" charset="0"/>
                </a:rPr>
                <a:t> </a:t>
              </a:r>
              <a:r>
                <a:rPr lang="vi-VN" sz="4400" dirty="0">
                  <a:solidFill>
                    <a:srgbClr val="7030A0"/>
                  </a:solidFill>
                  <a:effectLst/>
                  <a:latin typeface="Arial" panose="020B0604020202020204" pitchFamily="34" charset="0"/>
                </a:rPr>
                <a:t>Biên tập video</a:t>
              </a:r>
              <a:endParaRPr lang="en-US" sz="4400" dirty="0">
                <a:solidFill>
                  <a:srgbClr val="7030A0"/>
                </a:solidFill>
              </a:endParaRPr>
            </a:p>
          </p:txBody>
        </p:sp>
        <p:sp>
          <p:nvSpPr>
            <p:cNvPr id="14" name="Rectangle 13">
              <a:extLst>
                <a:ext uri="{FF2B5EF4-FFF2-40B4-BE49-F238E27FC236}">
                  <a16:creationId xmlns:a16="http://schemas.microsoft.com/office/drawing/2014/main" id="{0D243603-B8AA-49DA-BE68-F4822837EDA5}"/>
                </a:ext>
              </a:extLst>
            </p:cNvPr>
            <p:cNvSpPr/>
            <p:nvPr/>
          </p:nvSpPr>
          <p:spPr>
            <a:xfrm>
              <a:off x="3579221" y="5236101"/>
              <a:ext cx="6226629" cy="806519"/>
            </a:xfrm>
            <a:prstGeom prst="rect">
              <a:avLst/>
            </a:prstGeom>
            <a:noFill/>
            <a:ln>
              <a:solidFill>
                <a:srgbClr val="50A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a:solidFill>
                    <a:srgbClr val="00B050"/>
                  </a:solidFill>
                  <a:effectLst/>
                  <a:latin typeface="Arial" panose="020B0604020202020204" pitchFamily="34" charset="0"/>
                </a:rPr>
                <a:t>Xuất video</a:t>
              </a:r>
              <a:endParaRPr lang="en-US" sz="4800" dirty="0">
                <a:solidFill>
                  <a:srgbClr val="00B050"/>
                </a:solidFill>
              </a:endParaRPr>
            </a:p>
          </p:txBody>
        </p:sp>
      </p:grpSp>
    </p:spTree>
    <p:extLst>
      <p:ext uri="{BB962C8B-B14F-4D97-AF65-F5344CB8AC3E}">
        <p14:creationId xmlns:p14="http://schemas.microsoft.com/office/powerpoint/2010/main" val="1902549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4BBB9-2358-4369-B80F-4C67CC92A930}"/>
              </a:ext>
            </a:extLst>
          </p:cNvPr>
          <p:cNvSpPr txBox="1"/>
          <p:nvPr/>
        </p:nvSpPr>
        <p:spPr>
          <a:xfrm>
            <a:off x="665582" y="104821"/>
            <a:ext cx="10674221" cy="1951496"/>
          </a:xfrm>
          <a:prstGeom prst="rect">
            <a:avLst/>
          </a:prstGeom>
          <a:noFill/>
        </p:spPr>
        <p:txBody>
          <a:bodyPr wrap="square">
            <a:spAutoFit/>
          </a:bodyPr>
          <a:lstStyle/>
          <a:p>
            <a:pPr>
              <a:lnSpc>
                <a:spcPct val="150000"/>
              </a:lnSpc>
            </a:pPr>
            <a:r>
              <a:rPr lang="vi-VN" sz="2800" b="1" dirty="0">
                <a:solidFill>
                  <a:srgbClr val="FF00FF"/>
                </a:solidFill>
                <a:effectLst/>
                <a:latin typeface="Arial" panose="020B0604020202020204" pitchFamily="34" charset="0"/>
              </a:rPr>
              <a:t>Nhiệm vụ 1: Thêm âm thanh (Custom audio) </a:t>
            </a:r>
            <a:endParaRPr lang="vi-VN" sz="2800" b="1" dirty="0">
              <a:solidFill>
                <a:srgbClr val="FF00FF"/>
              </a:solidFill>
            </a:endParaRPr>
          </a:p>
          <a:p>
            <a:pPr>
              <a:lnSpc>
                <a:spcPct val="150000"/>
              </a:lnSpc>
            </a:pPr>
            <a:r>
              <a:rPr lang="vi-VN" sz="2800" b="1" dirty="0" smtClean="0">
                <a:solidFill>
                  <a:srgbClr val="231F20"/>
                </a:solidFill>
                <a:effectLst/>
                <a:latin typeface="Arial" panose="020B0604020202020204" pitchFamily="34" charset="0"/>
              </a:rPr>
              <a:t>Ba </a:t>
            </a:r>
            <a:r>
              <a:rPr lang="vi-VN" sz="2800" b="1" dirty="0">
                <a:solidFill>
                  <a:srgbClr val="231F20"/>
                </a:solidFill>
                <a:effectLst/>
                <a:latin typeface="Arial" panose="020B0604020202020204" pitchFamily="34" charset="0"/>
              </a:rPr>
              <a:t>tệp âm thanh An thu âm lời thuyết minh được lưu trong thư mục </a:t>
            </a:r>
            <a:r>
              <a:rPr lang="vi-VN" sz="2800" b="1" dirty="0" smtClean="0">
                <a:solidFill>
                  <a:srgbClr val="ED028C"/>
                </a:solidFill>
                <a:effectLst/>
                <a:latin typeface="Arial" panose="020B0604020202020204" pitchFamily="34" charset="0"/>
              </a:rPr>
              <a:t>DuLieu-AmThanh</a:t>
            </a:r>
            <a:endParaRPr lang="en-US" sz="2800" b="1" dirty="0"/>
          </a:p>
        </p:txBody>
      </p:sp>
      <p:pic>
        <p:nvPicPr>
          <p:cNvPr id="5" name="Picture 4">
            <a:extLst>
              <a:ext uri="{FF2B5EF4-FFF2-40B4-BE49-F238E27FC236}">
                <a16:creationId xmlns:a16="http://schemas.microsoft.com/office/drawing/2014/main" id="{42800EBC-75BB-4CD1-B825-A1662B809D80}"/>
              </a:ext>
            </a:extLst>
          </p:cNvPr>
          <p:cNvPicPr>
            <a:picLocks noChangeAspect="1"/>
          </p:cNvPicPr>
          <p:nvPr/>
        </p:nvPicPr>
        <p:blipFill>
          <a:blip r:embed="rId2"/>
          <a:stretch>
            <a:fillRect/>
          </a:stretch>
        </p:blipFill>
        <p:spPr>
          <a:xfrm>
            <a:off x="998376" y="1912776"/>
            <a:ext cx="9642041" cy="4945223"/>
          </a:xfrm>
          <a:prstGeom prst="rect">
            <a:avLst/>
          </a:prstGeom>
        </p:spPr>
      </p:pic>
    </p:spTree>
    <p:extLst>
      <p:ext uri="{BB962C8B-B14F-4D97-AF65-F5344CB8AC3E}">
        <p14:creationId xmlns:p14="http://schemas.microsoft.com/office/powerpoint/2010/main" val="379819034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3964</TotalTime>
  <Words>1124</Words>
  <Application>Microsoft Office PowerPoint</Application>
  <PresentationFormat>Widescreen</PresentationFormat>
  <Paragraphs>65</Paragraphs>
  <Slides>17</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UTM Cookies</vt:lpstr>
      <vt:lpstr>Calibri</vt:lpstr>
      <vt:lpstr>Arial</vt:lpstr>
      <vt:lpstr>Bahnschrift Condensed</vt:lpstr>
      <vt:lpstr>Segoe Print</vt:lpstr>
      <vt:lpstr>UTM Avo</vt:lpstr>
      <vt:lpstr>Arial-BoldMT</vt:lpstr>
      <vt:lpstr>Bahnschrift SemiBold SemiConden</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Vo Thi Suong</cp:lastModifiedBy>
  <cp:revision>384</cp:revision>
  <dcterms:created xsi:type="dcterms:W3CDTF">2021-06-02T01:34:28Z</dcterms:created>
  <dcterms:modified xsi:type="dcterms:W3CDTF">2024-08-09T09:05:55Z</dcterms:modified>
</cp:coreProperties>
</file>