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13">
  <p:sldMasterIdLst>
    <p:sldMasterId id="2147483648" r:id="rId1"/>
    <p:sldMasterId id="2147483691" r:id="rId2"/>
  </p:sldMasterIdLst>
  <p:notesMasterIdLst>
    <p:notesMasterId r:id="rId17"/>
  </p:notesMasterIdLst>
  <p:handoutMasterIdLst>
    <p:handoutMasterId r:id="rId18"/>
  </p:handoutMasterIdLst>
  <p:sldIdLst>
    <p:sldId id="256" r:id="rId3"/>
    <p:sldId id="295" r:id="rId4"/>
    <p:sldId id="3392" r:id="rId5"/>
    <p:sldId id="3393" r:id="rId6"/>
    <p:sldId id="3395" r:id="rId7"/>
    <p:sldId id="3396" r:id="rId8"/>
    <p:sldId id="3397" r:id="rId9"/>
    <p:sldId id="3398" r:id="rId10"/>
    <p:sldId id="3399" r:id="rId11"/>
    <p:sldId id="3400" r:id="rId12"/>
    <p:sldId id="3401" r:id="rId13"/>
    <p:sldId id="3083" r:id="rId14"/>
    <p:sldId id="3402" r:id="rId15"/>
    <p:sldId id="3351" r:id="rId16"/>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Bahnschrift Condensed" panose="020B0502040204020203" pitchFamily="34" charset="0"/>
      <p:regular r:id="rId23"/>
      <p:bold r:id="rId24"/>
    </p:embeddedFont>
    <p:embeddedFont>
      <p:font typeface="UTM Avo" panose="02040603050506020204" pitchFamily="18" charset="0"/>
      <p:regular r:id="rId25"/>
      <p:bold r:id="rId26"/>
      <p:italic r:id="rId27"/>
      <p:boldItalic r:id="rId28"/>
    </p:embeddedFont>
    <p:embeddedFont>
      <p:font typeface="Arial-BoldMT" pitchFamily="50" charset="0"/>
      <p:bold r:id="rId29"/>
    </p:embeddedFont>
    <p:embeddedFont>
      <p:font typeface="UTM Cookies" panose="02040603050506020204" pitchFamily="18" charset="0"/>
      <p:regular r:id="rId30"/>
    </p:embeddedFont>
    <p:embeddedFont>
      <p:font typeface="iCielPanton-Black" panose="00000A00000000000000" pitchFamily="50" charset="0"/>
      <p:bold r:id="rId31"/>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637B"/>
    <a:srgbClr val="BD64A8"/>
    <a:srgbClr val="7D6BB9"/>
    <a:srgbClr val="3C7CB5"/>
    <a:srgbClr val="50A5CA"/>
    <a:srgbClr val="6679A0"/>
    <a:srgbClr val="FFCCFF"/>
    <a:srgbClr val="FDDEEB"/>
    <a:srgbClr val="FF9999"/>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08" autoAdjust="0"/>
    <p:restoredTop sz="94660"/>
  </p:normalViewPr>
  <p:slideViewPr>
    <p:cSldViewPr snapToGrid="0">
      <p:cViewPr varScale="1">
        <p:scale>
          <a:sx n="82" d="100"/>
          <a:sy n="82" d="100"/>
        </p:scale>
        <p:origin x="600" y="62"/>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font" Target="fonts/font3.fntdata"/><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7.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10DEC5-1979-4D96-B6C3-CC3217FC10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FA4F80-ABA0-4107-96E1-FDD554AE13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AB9AD7-7CF6-490E-B3F6-67ECE487E68A}" type="datetimeFigureOut">
              <a:rPr lang="en-US" smtClean="0"/>
              <a:t>8/9/2024</a:t>
            </a:fld>
            <a:endParaRPr lang="en-US"/>
          </a:p>
        </p:txBody>
      </p:sp>
      <p:sp>
        <p:nvSpPr>
          <p:cNvPr id="4" name="Footer Placeholder 3">
            <a:extLst>
              <a:ext uri="{FF2B5EF4-FFF2-40B4-BE49-F238E27FC236}">
                <a16:creationId xmlns:a16="http://schemas.microsoft.com/office/drawing/2014/main" id="{E1B9338C-4F72-4E03-AD1A-4DECA39355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03E60D-E08C-47D2-9234-C329E362D0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3D2DEF-4448-44A4-B70A-638B049285C2}" type="slidenum">
              <a:rPr lang="en-US" smtClean="0"/>
              <a:t>‹#›</a:t>
            </a:fld>
            <a:endParaRPr lang="en-US"/>
          </a:p>
        </p:txBody>
      </p:sp>
    </p:spTree>
    <p:extLst>
      <p:ext uri="{BB962C8B-B14F-4D97-AF65-F5344CB8AC3E}">
        <p14:creationId xmlns:p14="http://schemas.microsoft.com/office/powerpoint/2010/main" val="3109714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8/9/2024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200" dirty="0" smtClean="0">
                <a:solidFill>
                  <a:srgbClr val="231F20"/>
                </a:solidFill>
                <a:effectLst/>
                <a:latin typeface="+mn-lt"/>
              </a:rPr>
              <a:t>Phần mềm Video Editor cung cấp một số hiệu ứng ba chiều (3D effects) để em có thể thêm vào</a:t>
            </a:r>
            <a:r>
              <a:rPr lang="en-US" sz="1200" dirty="0" smtClean="0">
                <a:solidFill>
                  <a:srgbClr val="231F20"/>
                </a:solidFill>
                <a:effectLst/>
                <a:latin typeface="Arial" panose="020B0604020202020204" pitchFamily="34" charset="0"/>
              </a:rPr>
              <a:t> </a:t>
            </a:r>
            <a:r>
              <a:rPr lang="vi-VN" sz="1200" dirty="0" smtClean="0">
                <a:solidFill>
                  <a:srgbClr val="231F20"/>
                </a:solidFill>
                <a:effectLst/>
                <a:latin typeface="+mn-lt"/>
              </a:rPr>
              <a:t>video, làm cho video thêm ấn tượng và thú vị. Ví dụ, với ảnh chụp vườn hoa hồng trong dự án </a:t>
            </a:r>
            <a:r>
              <a:rPr lang="vi-VN" sz="1200" b="1" dirty="0" smtClean="0">
                <a:solidFill>
                  <a:srgbClr val="231F20"/>
                </a:solidFill>
                <a:effectLst/>
                <a:latin typeface="+mn-lt"/>
              </a:rPr>
              <a:t>Trường học xanh</a:t>
            </a:r>
            <a:r>
              <a:rPr lang="vi-VN" sz="1200" dirty="0" smtClean="0">
                <a:solidFill>
                  <a:srgbClr val="231F20"/>
                </a:solidFill>
                <a:effectLst/>
                <a:latin typeface="+mn-lt"/>
              </a:rPr>
              <a:t>, em có thể thêm vào ảnh một đàn bướm bay. Cách thực hiện như sau: </a:t>
            </a:r>
            <a:endParaRPr lang="vi-VN" dirty="0" smtClean="0"/>
          </a:p>
          <a:p>
            <a:endParaRPr lang="en-US" dirty="0"/>
          </a:p>
        </p:txBody>
      </p:sp>
      <p:sp>
        <p:nvSpPr>
          <p:cNvPr id="4" name="Slide Number Placeholder 3"/>
          <p:cNvSpPr>
            <a:spLocks noGrp="1"/>
          </p:cNvSpPr>
          <p:nvPr>
            <p:ph type="sldNum" sz="quarter" idx="10"/>
          </p:nvPr>
        </p:nvSpPr>
        <p:spPr/>
        <p:txBody>
          <a:bodyPr/>
          <a:lstStyle/>
          <a:p>
            <a:fld id="{C9311CA4-9036-4EF8-AB62-128503DB366E}" type="slidenum">
              <a:rPr lang="en-US" smtClean="0"/>
              <a:t>3</a:t>
            </a:fld>
            <a:endParaRPr lang="en-US"/>
          </a:p>
        </p:txBody>
      </p:sp>
    </p:spTree>
    <p:extLst>
      <p:ext uri="{BB962C8B-B14F-4D97-AF65-F5344CB8AC3E}">
        <p14:creationId xmlns:p14="http://schemas.microsoft.com/office/powerpoint/2010/main" val="3737029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Nháy</a:t>
            </a:r>
            <a:r>
              <a:rPr lang="en-US" baseline="0" dirty="0" smtClean="0"/>
              <a:t> Edit </a:t>
            </a:r>
            <a:r>
              <a:rPr lang="en-US" baseline="0" dirty="0" err="1" smtClean="0"/>
              <a:t>để</a:t>
            </a:r>
            <a:r>
              <a:rPr lang="en-US" baseline="0" dirty="0" smtClean="0"/>
              <a:t> </a:t>
            </a:r>
            <a:r>
              <a:rPr lang="en-US" baseline="0" dirty="0" err="1" smtClean="0"/>
              <a:t>chỉnh</a:t>
            </a:r>
            <a:r>
              <a:rPr lang="en-US" baseline="0" dirty="0" smtClean="0"/>
              <a:t> </a:t>
            </a:r>
            <a:r>
              <a:rPr lang="en-US" baseline="0" dirty="0" err="1" smtClean="0"/>
              <a:t>sửa</a:t>
            </a:r>
            <a:r>
              <a:rPr lang="en-US" baseline="0" dirty="0" smtClean="0"/>
              <a:t> </a:t>
            </a:r>
            <a:r>
              <a:rPr lang="en-US" baseline="0" dirty="0" err="1" smtClean="0"/>
              <a:t>âm</a:t>
            </a:r>
            <a:r>
              <a:rPr lang="en-US" baseline="0" dirty="0" smtClean="0"/>
              <a:t> </a:t>
            </a:r>
            <a:r>
              <a:rPr lang="en-US" baseline="0" dirty="0" err="1" smtClean="0"/>
              <a:t>thanh</a:t>
            </a:r>
            <a:endParaRPr lang="en-US" dirty="0"/>
          </a:p>
        </p:txBody>
      </p:sp>
      <p:sp>
        <p:nvSpPr>
          <p:cNvPr id="4" name="Slide Number Placeholder 3"/>
          <p:cNvSpPr>
            <a:spLocks noGrp="1"/>
          </p:cNvSpPr>
          <p:nvPr>
            <p:ph type="sldNum" sz="quarter" idx="10"/>
          </p:nvPr>
        </p:nvSpPr>
        <p:spPr/>
        <p:txBody>
          <a:bodyPr/>
          <a:lstStyle/>
          <a:p>
            <a:fld id="{C9311CA4-9036-4EF8-AB62-128503DB366E}" type="slidenum">
              <a:rPr lang="en-US" smtClean="0"/>
              <a:t>4</a:t>
            </a:fld>
            <a:endParaRPr lang="en-US"/>
          </a:p>
        </p:txBody>
      </p:sp>
    </p:spTree>
    <p:extLst>
      <p:ext uri="{BB962C8B-B14F-4D97-AF65-F5344CB8AC3E}">
        <p14:creationId xmlns:p14="http://schemas.microsoft.com/office/powerpoint/2010/main" val="991728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200" dirty="0" smtClean="0">
                <a:solidFill>
                  <a:srgbClr val="231F20"/>
                </a:solidFill>
                <a:effectLst/>
                <a:latin typeface="+mn-lt"/>
              </a:rPr>
              <a:t>Bộ lọc (trong lĩnh vực quay phim, chụp ảnh) là những thiết bị được gắn thêm vào ống kính máy ảnh, máy quay để thu được những hiệu ứng cụ thể cho ảnh như: giảm độ loá, tạo tông màu ảnh ấm hơn hoặc lạnh hơn, tăng cường màu sắc,… Phần mềm Video Editor cung cấp một số bộ lọc (Filters) để em có thể thêm vào ảnh, video trong bàn dựng. Ví dụ, với ảnh chụp bông hoa hồng trong dự án </a:t>
            </a:r>
            <a:r>
              <a:rPr lang="vi-VN" sz="1200" b="1" dirty="0" smtClean="0">
                <a:solidFill>
                  <a:srgbClr val="231F20"/>
                </a:solidFill>
                <a:effectLst/>
                <a:latin typeface="+mn-lt"/>
              </a:rPr>
              <a:t>Trường học xanh</a:t>
            </a:r>
            <a:r>
              <a:rPr lang="vi-VN" sz="1200" dirty="0" smtClean="0">
                <a:solidFill>
                  <a:srgbClr val="231F20"/>
                </a:solidFill>
                <a:effectLst/>
                <a:latin typeface="+mn-lt"/>
              </a:rPr>
              <a:t>, em có thể sử dụng bộ lọc để thay đổi gam màu theo ý thích. </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C9311CA4-9036-4EF8-AB62-128503DB366E}" type="slidenum">
              <a:rPr lang="en-US" smtClean="0"/>
              <a:t>6</a:t>
            </a:fld>
            <a:endParaRPr lang="en-US"/>
          </a:p>
        </p:txBody>
      </p:sp>
    </p:spTree>
    <p:extLst>
      <p:ext uri="{BB962C8B-B14F-4D97-AF65-F5344CB8AC3E}">
        <p14:creationId xmlns:p14="http://schemas.microsoft.com/office/powerpoint/2010/main" val="3781449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311CA4-9036-4EF8-AB62-128503DB366E}" type="slidenum">
              <a:rPr lang="en-US" smtClean="0"/>
              <a:t>9</a:t>
            </a:fld>
            <a:endParaRPr lang="en-US"/>
          </a:p>
        </p:txBody>
      </p:sp>
    </p:spTree>
    <p:extLst>
      <p:ext uri="{BB962C8B-B14F-4D97-AF65-F5344CB8AC3E}">
        <p14:creationId xmlns:p14="http://schemas.microsoft.com/office/powerpoint/2010/main" val="912058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vi-VN" sz="1200" b="1" dirty="0" smtClean="0">
                <a:solidFill>
                  <a:srgbClr val="EF387A"/>
                </a:solidFill>
                <a:effectLst/>
                <a:latin typeface="+mn-lt"/>
              </a:rPr>
              <a:t>Hướng dẫn </a:t>
            </a:r>
            <a:endParaRPr lang="vi-VN" dirty="0" smtClean="0"/>
          </a:p>
          <a:p>
            <a:pPr>
              <a:lnSpc>
                <a:spcPct val="150000"/>
              </a:lnSpc>
            </a:pPr>
            <a:r>
              <a:rPr lang="vi-VN" sz="1200" dirty="0" smtClean="0">
                <a:solidFill>
                  <a:srgbClr val="231F20"/>
                </a:solidFill>
                <a:effectLst/>
                <a:latin typeface="+mn-lt"/>
              </a:rPr>
              <a:t>Theo kịch bản, em cần thêm phụ đề là tên dự án vào đầu mỗi đoạn video giới thiệu sản phẩm. Việc tạo phụ đề tương tự như việc thêm nội dung tiêu đề video mà em đã thực hiện ở Bài 10b. </a:t>
            </a:r>
            <a:r>
              <a:rPr lang="vi-VN" sz="1200" b="1" dirty="0" smtClean="0">
                <a:solidFill>
                  <a:srgbClr val="231F20"/>
                </a:solidFill>
                <a:effectLst/>
                <a:latin typeface="+mn-lt"/>
              </a:rPr>
              <a:t>Em thực hiện như sau: </a:t>
            </a:r>
            <a:endParaRPr lang="vi-VN" b="1" dirty="0" smtClean="0"/>
          </a:p>
          <a:p>
            <a:endParaRPr lang="en-US" dirty="0"/>
          </a:p>
        </p:txBody>
      </p:sp>
      <p:sp>
        <p:nvSpPr>
          <p:cNvPr id="4" name="Slide Number Placeholder 3"/>
          <p:cNvSpPr>
            <a:spLocks noGrp="1"/>
          </p:cNvSpPr>
          <p:nvPr>
            <p:ph type="sldNum" sz="quarter" idx="10"/>
          </p:nvPr>
        </p:nvSpPr>
        <p:spPr/>
        <p:txBody>
          <a:bodyPr/>
          <a:lstStyle/>
          <a:p>
            <a:fld id="{C9311CA4-9036-4EF8-AB62-128503DB366E}" type="slidenum">
              <a:rPr lang="en-US" smtClean="0"/>
              <a:t>11</a:t>
            </a:fld>
            <a:endParaRPr lang="en-US"/>
          </a:p>
        </p:txBody>
      </p:sp>
    </p:spTree>
    <p:extLst>
      <p:ext uri="{BB962C8B-B14F-4D97-AF65-F5344CB8AC3E}">
        <p14:creationId xmlns:p14="http://schemas.microsoft.com/office/powerpoint/2010/main" val="1733189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241567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2">
              <a:lumMod val="40000"/>
              <a:lumOff val="6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81" r:id="rId1"/>
    <p:sldLayoutId id="2147483692" r:id="rId2"/>
    <p:sldLayoutId id="2147483682" r:id="rId3"/>
    <p:sldLayoutId id="2147483683" r:id="rId4"/>
    <p:sldLayoutId id="2147483684" r:id="rId5"/>
    <p:sldLayoutId id="2147483685" r:id="rId6"/>
    <p:sldLayoutId id="2147483649" r:id="rId7"/>
    <p:sldLayoutId id="2147483650" r:id="rId8"/>
    <p:sldLayoutId id="2147483660" r:id="rId9"/>
    <p:sldLayoutId id="2147483661" r:id="rId10"/>
    <p:sldLayoutId id="2147483674" r:id="rId11"/>
    <p:sldLayoutId id="2147483662" r:id="rId12"/>
    <p:sldLayoutId id="2147483663" r:id="rId13"/>
    <p:sldLayoutId id="2147483664" r:id="rId14"/>
    <p:sldLayoutId id="2147483665" r:id="rId15"/>
    <p:sldLayoutId id="2147483675" r:id="rId16"/>
    <p:sldLayoutId id="2147483676" r:id="rId17"/>
    <p:sldLayoutId id="2147483677" r:id="rId18"/>
    <p:sldLayoutId id="2147483678" r:id="rId19"/>
    <p:sldLayoutId id="2147483679" r:id="rId20"/>
    <p:sldLayoutId id="2147483680"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800" b="0" i="0" u="none" strike="noStrike" kern="1200" cap="none" spc="0" normalizeH="0" baseline="0" noProof="0" dirty="0">
                <a:ln>
                  <a:noFill/>
                </a:ln>
                <a:solidFill>
                  <a:srgbClr val="000000"/>
                </a:solidFill>
                <a:effectLst/>
                <a:uLnTx/>
                <a:uFillTx/>
                <a:latin typeface="Arial"/>
                <a:cs typeface="Arial"/>
                <a:sym typeface="Arial"/>
              </a:rPr>
              <a:t>FeistyForwarders_0968120672</a:t>
            </a:r>
          </a:p>
        </p:txBody>
      </p:sp>
    </p:spTree>
    <p:extLst>
      <p:ext uri="{BB962C8B-B14F-4D97-AF65-F5344CB8AC3E}">
        <p14:creationId xmlns:p14="http://schemas.microsoft.com/office/powerpoint/2010/main" val="342658879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868859" y="84174"/>
            <a:ext cx="2542556"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3">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0000"/>
                  </a:solidFill>
                </a:endParaRPr>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0000"/>
                  </a:solidFill>
                </a:endParaRPr>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rgbClr val="FF0000"/>
                  </a:solidFill>
                  <a:latin typeface="+mj-lt"/>
                </a:rPr>
                <a:t>CH</a:t>
              </a:r>
              <a:r>
                <a:rPr lang="en-US" sz="3200" dirty="0">
                  <a:solidFill>
                    <a:srgbClr val="FF0000"/>
                  </a:solidFill>
                  <a:latin typeface="+mj-lt"/>
                </a:rPr>
                <a:t>Ủ</a:t>
              </a:r>
              <a:r>
                <a:rPr lang="vi-VN" sz="3200" dirty="0">
                  <a:solidFill>
                    <a:srgbClr val="FF0000"/>
                  </a:solidFill>
                  <a:latin typeface="+mj-lt"/>
                </a:rPr>
                <a:t> ĐỀ </a:t>
              </a:r>
              <a:r>
                <a:rPr lang="en-US" sz="3200" dirty="0">
                  <a:solidFill>
                    <a:srgbClr val="FF0000"/>
                  </a:solidFill>
                  <a:latin typeface="+mj-lt"/>
                </a:rPr>
                <a:t>4b</a:t>
              </a:r>
              <a:endParaRPr lang="vi-VN" sz="3200" dirty="0">
                <a:solidFill>
                  <a:srgbClr val="FF0000"/>
                </a:solidFill>
                <a:latin typeface="+mj-lt"/>
              </a:endParaRP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2871651" y="340032"/>
            <a:ext cx="7422324" cy="523220"/>
          </a:xfrm>
          <a:prstGeom prst="rect">
            <a:avLst/>
          </a:prstGeom>
          <a:noFill/>
        </p:spPr>
        <p:txBody>
          <a:bodyPr wrap="square" rtlCol="0">
            <a:spAutoFit/>
          </a:bodyPr>
          <a:lstStyle/>
          <a:p>
            <a:pPr algn="ctr"/>
            <a:r>
              <a:rPr lang="en-US" sz="2800" dirty="0">
                <a:solidFill>
                  <a:srgbClr val="FF0000"/>
                </a:solidFill>
                <a:latin typeface="+mj-lt"/>
              </a:rPr>
              <a:t>LÀM QUEN VỚI PHẦN MỀM LÀM VIDEO</a:t>
            </a:r>
          </a:p>
        </p:txBody>
      </p:sp>
      <p:sp>
        <p:nvSpPr>
          <p:cNvPr id="8" name="TextBox 7">
            <a:extLst>
              <a:ext uri="{FF2B5EF4-FFF2-40B4-BE49-F238E27FC236}">
                <a16:creationId xmlns:a16="http://schemas.microsoft.com/office/drawing/2014/main" id="{D05E2FA4-701D-4C92-898E-7EE4AF07FEBA}"/>
              </a:ext>
            </a:extLst>
          </p:cNvPr>
          <p:cNvSpPr txBox="1"/>
          <p:nvPr/>
        </p:nvSpPr>
        <p:spPr>
          <a:xfrm>
            <a:off x="2871651" y="1767840"/>
            <a:ext cx="6228807" cy="3618363"/>
          </a:xfrm>
          <a:prstGeom prst="rect">
            <a:avLst/>
          </a:prstGeom>
          <a:noFill/>
          <a:ln>
            <a:noFill/>
          </a:ln>
        </p:spPr>
        <p:txBody>
          <a:bodyPr wrap="square" rtlCol="0">
            <a:spAutoFit/>
          </a:bodyPr>
          <a:lstStyle/>
          <a:p>
            <a:pPr algn="ctr">
              <a:lnSpc>
                <a:spcPct val="120000"/>
              </a:lnSpc>
            </a:pPr>
            <a:r>
              <a:rPr lang="en-US" sz="6600" b="1" dirty="0" err="1">
                <a:ln w="19050">
                  <a:solidFill>
                    <a:schemeClr val="bg1"/>
                  </a:solidFill>
                </a:ln>
                <a:solidFill>
                  <a:srgbClr val="002060"/>
                </a:solidFill>
                <a:latin typeface="Bahnschrift Condensed" panose="020B0502040204020203" pitchFamily="34" charset="0"/>
              </a:rPr>
              <a:t>Bài</a:t>
            </a:r>
            <a:r>
              <a:rPr lang="en-US" sz="6600" b="1" dirty="0">
                <a:ln w="19050">
                  <a:solidFill>
                    <a:schemeClr val="bg1"/>
                  </a:solidFill>
                </a:ln>
                <a:solidFill>
                  <a:srgbClr val="002060"/>
                </a:solidFill>
                <a:latin typeface="Bahnschrift Condensed" panose="020B0502040204020203" pitchFamily="34" charset="0"/>
              </a:rPr>
              <a:t> 11b. THỰC HÀNH: </a:t>
            </a:r>
          </a:p>
          <a:p>
            <a:pPr algn="ctr">
              <a:lnSpc>
                <a:spcPct val="120000"/>
              </a:lnSpc>
            </a:pPr>
            <a:r>
              <a:rPr lang="en-US" sz="6600" b="1" dirty="0">
                <a:ln w="19050">
                  <a:solidFill>
                    <a:schemeClr val="bg1"/>
                  </a:solidFill>
                </a:ln>
                <a:solidFill>
                  <a:srgbClr val="002060"/>
                </a:solidFill>
                <a:latin typeface="Bahnschrift Condensed" panose="020B0502040204020203" pitchFamily="34" charset="0"/>
              </a:rPr>
              <a:t>DỰNG VIDEO THEO KỊCH BẢN</a:t>
            </a:r>
            <a:endParaRPr lang="vi-VN" sz="6600" b="1" dirty="0">
              <a:ln w="19050">
                <a:solidFill>
                  <a:schemeClr val="bg1"/>
                </a:solidFill>
              </a:ln>
              <a:solidFill>
                <a:srgbClr val="002060"/>
              </a:solidFill>
              <a:latin typeface="Bahnschrift Condensed" panose="020B0502040204020203" pitchFamily="34" charset="0"/>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071619" y="1391999"/>
            <a:ext cx="9730899" cy="2551112"/>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687278" y="565552"/>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944907" y="916892"/>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TextBox 30">
            <a:extLst>
              <a:ext uri="{FF2B5EF4-FFF2-40B4-BE49-F238E27FC236}">
                <a16:creationId xmlns:a16="http://schemas.microsoft.com/office/drawing/2014/main" id="{60CC84C7-4F40-434B-93A4-0A78C493B479}"/>
              </a:ext>
            </a:extLst>
          </p:cNvPr>
          <p:cNvSpPr txBox="1"/>
          <p:nvPr/>
        </p:nvSpPr>
        <p:spPr>
          <a:xfrm>
            <a:off x="2009792" y="1687443"/>
            <a:ext cx="7764703" cy="1998176"/>
          </a:xfrm>
          <a:prstGeom prst="rect">
            <a:avLst/>
          </a:prstGeom>
          <a:noFill/>
        </p:spPr>
        <p:txBody>
          <a:bodyPr wrap="square">
            <a:spAutoFit/>
          </a:bodyPr>
          <a:lstStyle/>
          <a:p>
            <a:pPr algn="ctr">
              <a:lnSpc>
                <a:spcPct val="150000"/>
              </a:lnSpc>
            </a:pPr>
            <a:r>
              <a:rPr lang="en-US" sz="4400" b="1" dirty="0">
                <a:solidFill>
                  <a:srgbClr val="FF0000"/>
                </a:solidFill>
                <a:effectLst/>
                <a:latin typeface="iCielPanton-Black"/>
              </a:rPr>
              <a:t>NHIỆM VỤ </a:t>
            </a:r>
            <a:r>
              <a:rPr lang="vi-VN" sz="4400" b="1" dirty="0" smtClean="0">
                <a:solidFill>
                  <a:srgbClr val="FF0000"/>
                </a:solidFill>
                <a:effectLst/>
                <a:latin typeface="iCielPanton-Black"/>
              </a:rPr>
              <a:t>4</a:t>
            </a:r>
            <a:r>
              <a:rPr lang="vi-VN" sz="4400" b="1" dirty="0" smtClean="0">
                <a:solidFill>
                  <a:srgbClr val="FF0000"/>
                </a:solidFill>
                <a:latin typeface="iCielPanton-Black"/>
              </a:rPr>
              <a:t>:</a:t>
            </a:r>
            <a:r>
              <a:rPr lang="en-US" sz="4400" b="1" dirty="0" smtClean="0">
                <a:solidFill>
                  <a:srgbClr val="FF0000"/>
                </a:solidFill>
                <a:latin typeface="iCielPanton-Black"/>
              </a:rPr>
              <a:t> </a:t>
            </a:r>
          </a:p>
          <a:p>
            <a:pPr algn="ctr">
              <a:lnSpc>
                <a:spcPct val="150000"/>
              </a:lnSpc>
            </a:pPr>
            <a:r>
              <a:rPr lang="vi-VN" sz="4400" b="1" dirty="0" smtClean="0">
                <a:solidFill>
                  <a:srgbClr val="FF0000"/>
                </a:solidFill>
                <a:effectLst/>
                <a:latin typeface="iCielPanton-Black"/>
              </a:rPr>
              <a:t>THÊM </a:t>
            </a:r>
            <a:r>
              <a:rPr lang="vi-VN" sz="4400" b="1" dirty="0">
                <a:solidFill>
                  <a:srgbClr val="FF0000"/>
                </a:solidFill>
                <a:effectLst/>
                <a:latin typeface="iCielPanton-Black"/>
              </a:rPr>
              <a:t>PHỤ ĐỀ VÀO VIDEO</a:t>
            </a:r>
          </a:p>
        </p:txBody>
      </p:sp>
      <p:pic>
        <p:nvPicPr>
          <p:cNvPr id="3" name="Picture 2">
            <a:extLst>
              <a:ext uri="{FF2B5EF4-FFF2-40B4-BE49-F238E27FC236}">
                <a16:creationId xmlns:a16="http://schemas.microsoft.com/office/drawing/2014/main" id="{A87AD4D8-9F32-45A6-BBDA-7D2838D701B4}"/>
              </a:ext>
            </a:extLst>
          </p:cNvPr>
          <p:cNvPicPr>
            <a:picLocks noChangeAspect="1"/>
          </p:cNvPicPr>
          <p:nvPr/>
        </p:nvPicPr>
        <p:blipFill>
          <a:blip r:embed="rId2"/>
          <a:stretch>
            <a:fillRect/>
          </a:stretch>
        </p:blipFill>
        <p:spPr>
          <a:xfrm>
            <a:off x="3752352" y="4363202"/>
            <a:ext cx="2002072" cy="1913628"/>
          </a:xfrm>
          <a:prstGeom prst="rect">
            <a:avLst/>
          </a:prstGeom>
        </p:spPr>
      </p:pic>
    </p:spTree>
    <p:extLst>
      <p:ext uri="{BB962C8B-B14F-4D97-AF65-F5344CB8AC3E}">
        <p14:creationId xmlns:p14="http://schemas.microsoft.com/office/powerpoint/2010/main" val="1957483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6"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D7C3363-85D9-4E6E-A2F3-F4451982AA17}"/>
              </a:ext>
            </a:extLst>
          </p:cNvPr>
          <p:cNvGrpSpPr/>
          <p:nvPr/>
        </p:nvGrpSpPr>
        <p:grpSpPr>
          <a:xfrm>
            <a:off x="757645" y="170380"/>
            <a:ext cx="10493829" cy="954107"/>
            <a:chOff x="778416" y="213922"/>
            <a:chExt cx="9988732" cy="954107"/>
          </a:xfrm>
        </p:grpSpPr>
        <p:sp>
          <p:nvSpPr>
            <p:cNvPr id="3" name="TextBox 2">
              <a:extLst>
                <a:ext uri="{FF2B5EF4-FFF2-40B4-BE49-F238E27FC236}">
                  <a16:creationId xmlns:a16="http://schemas.microsoft.com/office/drawing/2014/main" id="{F40B6F9D-90BC-46A8-90BC-37EA811DFF07}"/>
                </a:ext>
              </a:extLst>
            </p:cNvPr>
            <p:cNvSpPr txBox="1"/>
            <p:nvPr/>
          </p:nvSpPr>
          <p:spPr>
            <a:xfrm>
              <a:off x="778416" y="213922"/>
              <a:ext cx="9988732" cy="954107"/>
            </a:xfrm>
            <a:prstGeom prst="rect">
              <a:avLst/>
            </a:prstGeom>
            <a:noFill/>
          </p:spPr>
          <p:txBody>
            <a:bodyPr wrap="square">
              <a:spAutoFit/>
            </a:bodyPr>
            <a:lstStyle/>
            <a:p>
              <a:r>
                <a:rPr lang="vi-VN" sz="2800" b="1" dirty="0" smtClean="0">
                  <a:solidFill>
                    <a:schemeClr val="accent6"/>
                  </a:solidFill>
                  <a:effectLst/>
                  <a:latin typeface="Arial" panose="020B0604020202020204" pitchFamily="34" charset="0"/>
                </a:rPr>
                <a:t>– </a:t>
              </a:r>
              <a:r>
                <a:rPr lang="vi-VN" sz="2800" b="1" dirty="0">
                  <a:solidFill>
                    <a:schemeClr val="accent6"/>
                  </a:solidFill>
                  <a:effectLst/>
                  <a:latin typeface="Arial" panose="020B0604020202020204" pitchFamily="34" charset="0"/>
                </a:rPr>
                <a:t>Chọn đoạn video quay cuốn sổ lưu niệm, chọn                    rồi định dạng cho phụ </a:t>
              </a:r>
              <a:r>
                <a:rPr lang="vi-VN" sz="2800" b="1" dirty="0" smtClean="0">
                  <a:solidFill>
                    <a:schemeClr val="accent6"/>
                  </a:solidFill>
                  <a:effectLst/>
                  <a:latin typeface="Arial" panose="020B0604020202020204" pitchFamily="34" charset="0"/>
                </a:rPr>
                <a:t>đề</a:t>
              </a:r>
              <a:r>
                <a:rPr lang="en-US" sz="2800" b="1" dirty="0" smtClean="0">
                  <a:solidFill>
                    <a:schemeClr val="accent6"/>
                  </a:solidFill>
                  <a:effectLst/>
                  <a:latin typeface="Arial" panose="020B0604020202020204" pitchFamily="34" charset="0"/>
                </a:rPr>
                <a:t>.</a:t>
              </a:r>
              <a:endParaRPr lang="en-US" sz="2800" b="1" dirty="0">
                <a:solidFill>
                  <a:schemeClr val="accent6"/>
                </a:solidFill>
              </a:endParaRPr>
            </a:p>
          </p:txBody>
        </p:sp>
        <p:pic>
          <p:nvPicPr>
            <p:cNvPr id="5" name="Picture 4">
              <a:extLst>
                <a:ext uri="{FF2B5EF4-FFF2-40B4-BE49-F238E27FC236}">
                  <a16:creationId xmlns:a16="http://schemas.microsoft.com/office/drawing/2014/main" id="{84F389E8-F436-4150-A876-2B48DC996DF8}"/>
                </a:ext>
              </a:extLst>
            </p:cNvPr>
            <p:cNvPicPr>
              <a:picLocks noChangeAspect="1"/>
            </p:cNvPicPr>
            <p:nvPr/>
          </p:nvPicPr>
          <p:blipFill>
            <a:blip r:embed="rId3"/>
            <a:stretch>
              <a:fillRect/>
            </a:stretch>
          </p:blipFill>
          <p:spPr>
            <a:xfrm>
              <a:off x="8760493" y="303198"/>
              <a:ext cx="2006655" cy="832026"/>
            </a:xfrm>
            <a:prstGeom prst="rect">
              <a:avLst/>
            </a:prstGeom>
          </p:spPr>
        </p:pic>
      </p:grpSp>
      <p:pic>
        <p:nvPicPr>
          <p:cNvPr id="8" name="Picture 7">
            <a:extLst>
              <a:ext uri="{FF2B5EF4-FFF2-40B4-BE49-F238E27FC236}">
                <a16:creationId xmlns:a16="http://schemas.microsoft.com/office/drawing/2014/main" id="{4CEE3B9A-5F6A-4EE2-AE88-D55E2220ABBF}"/>
              </a:ext>
            </a:extLst>
          </p:cNvPr>
          <p:cNvPicPr>
            <a:picLocks noChangeAspect="1"/>
          </p:cNvPicPr>
          <p:nvPr/>
        </p:nvPicPr>
        <p:blipFill>
          <a:blip r:embed="rId4"/>
          <a:stretch>
            <a:fillRect/>
          </a:stretch>
        </p:blipFill>
        <p:spPr>
          <a:xfrm>
            <a:off x="0" y="1091683"/>
            <a:ext cx="12192000" cy="5766318"/>
          </a:xfrm>
          <a:prstGeom prst="rect">
            <a:avLst/>
          </a:prstGeom>
        </p:spPr>
      </p:pic>
    </p:spTree>
    <p:extLst>
      <p:ext uri="{BB962C8B-B14F-4D97-AF65-F5344CB8AC3E}">
        <p14:creationId xmlns:p14="http://schemas.microsoft.com/office/powerpoint/2010/main" val="1603471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818252" y="238799"/>
            <a:ext cx="815570" cy="886712"/>
          </a:xfrm>
          <a:prstGeom prst="rect">
            <a:avLst/>
          </a:prstGeom>
        </p:spPr>
      </p:pic>
      <p:sp>
        <p:nvSpPr>
          <p:cNvPr id="4" name="矩形 10">
            <a:extLst>
              <a:ext uri="{FF2B5EF4-FFF2-40B4-BE49-F238E27FC236}">
                <a16:creationId xmlns:a16="http://schemas.microsoft.com/office/drawing/2014/main" id="{1D0787FE-24AB-4450-8928-1B3A75172E18}"/>
              </a:ext>
            </a:extLst>
          </p:cNvPr>
          <p:cNvSpPr/>
          <p:nvPr/>
        </p:nvSpPr>
        <p:spPr>
          <a:xfrm>
            <a:off x="1381272" y="238799"/>
            <a:ext cx="2757591" cy="641266"/>
          </a:xfrm>
          <a:prstGeom prst="rect">
            <a:avLst/>
          </a:prstGeom>
        </p:spPr>
        <p:txBody>
          <a:bodyPr wrap="square">
            <a:spAutoFit/>
          </a:bodyPr>
          <a:lstStyle/>
          <a:p>
            <a:pPr indent="266700">
              <a:lnSpc>
                <a:spcPct val="125000"/>
              </a:lnSpc>
              <a:spcAft>
                <a:spcPts val="400"/>
              </a:spcAft>
            </a:pPr>
            <a:r>
              <a:rPr lang="en-US" sz="3200" b="1" dirty="0">
                <a:solidFill>
                  <a:srgbClr val="FF0000"/>
                </a:solidFill>
                <a:latin typeface="UTM Avo" panose="02040603050506020204" pitchFamily="18" charset="0"/>
                <a:cs typeface="Times New Roman" panose="02020603050405020304" pitchFamily="18" charset="0"/>
              </a:rPr>
              <a:t>LUYỆN TẬP</a:t>
            </a:r>
            <a:endParaRPr lang="vi-VN" sz="3200" dirty="0">
              <a:solidFill>
                <a:srgbClr val="FF0000"/>
              </a:solidFill>
              <a:latin typeface="UTM Avo" panose="020406030505060202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40CD2FC0-4890-48A2-ABF0-1BEE3561FDB6}"/>
              </a:ext>
            </a:extLst>
          </p:cNvPr>
          <p:cNvSpPr txBox="1"/>
          <p:nvPr/>
        </p:nvSpPr>
        <p:spPr>
          <a:xfrm>
            <a:off x="569167" y="731279"/>
            <a:ext cx="10674221" cy="1305165"/>
          </a:xfrm>
          <a:prstGeom prst="rect">
            <a:avLst/>
          </a:prstGeom>
          <a:noFill/>
        </p:spPr>
        <p:txBody>
          <a:bodyPr wrap="square">
            <a:spAutoFit/>
          </a:bodyPr>
          <a:lstStyle/>
          <a:p>
            <a:pPr>
              <a:lnSpc>
                <a:spcPct val="150000"/>
              </a:lnSpc>
            </a:pPr>
            <a:r>
              <a:rPr lang="vi-VN" sz="2800" dirty="0">
                <a:solidFill>
                  <a:schemeClr val="accent6">
                    <a:lumMod val="50000"/>
                  </a:schemeClr>
                </a:solidFill>
                <a:effectLst/>
                <a:latin typeface="Arial" panose="020B0604020202020204" pitchFamily="34" charset="0"/>
              </a:rPr>
              <a:t>Em hãy thêm hiệu ứng ba chiều </a:t>
            </a:r>
            <a:r>
              <a:rPr lang="vi-VN" sz="2800" b="1" dirty="0">
                <a:solidFill>
                  <a:schemeClr val="accent6">
                    <a:lumMod val="50000"/>
                  </a:schemeClr>
                </a:solidFill>
                <a:effectLst/>
                <a:latin typeface="Arial" panose="020B0604020202020204" pitchFamily="34" charset="0"/>
              </a:rPr>
              <a:t>Heart Sparkles </a:t>
            </a:r>
            <a:r>
              <a:rPr lang="vi-VN" sz="2800" dirty="0">
                <a:solidFill>
                  <a:schemeClr val="accent6">
                    <a:lumMod val="50000"/>
                  </a:schemeClr>
                </a:solidFill>
                <a:effectLst/>
                <a:latin typeface="Arial" panose="020B0604020202020204" pitchFamily="34" charset="0"/>
              </a:rPr>
              <a:t>vào hình ảnh buổi ra mắt CLB Tin </a:t>
            </a:r>
            <a:r>
              <a:rPr lang="vi-VN" sz="2800" dirty="0" smtClean="0">
                <a:solidFill>
                  <a:schemeClr val="accent6">
                    <a:lumMod val="50000"/>
                  </a:schemeClr>
                </a:solidFill>
                <a:effectLst/>
                <a:latin typeface="Arial" panose="020B0604020202020204" pitchFamily="34" charset="0"/>
              </a:rPr>
              <a:t>học</a:t>
            </a:r>
            <a:endParaRPr lang="vi-VN" sz="3200" dirty="0">
              <a:solidFill>
                <a:schemeClr val="accent6">
                  <a:lumMod val="50000"/>
                </a:schemeClr>
              </a:solidFill>
            </a:endParaRPr>
          </a:p>
        </p:txBody>
      </p:sp>
      <p:pic>
        <p:nvPicPr>
          <p:cNvPr id="3" name="Picture 2">
            <a:extLst>
              <a:ext uri="{FF2B5EF4-FFF2-40B4-BE49-F238E27FC236}">
                <a16:creationId xmlns:a16="http://schemas.microsoft.com/office/drawing/2014/main" id="{BA0028A5-7AE8-41AC-B830-36AE4C5CCB3E}"/>
              </a:ext>
            </a:extLst>
          </p:cNvPr>
          <p:cNvPicPr>
            <a:picLocks noChangeAspect="1"/>
          </p:cNvPicPr>
          <p:nvPr/>
        </p:nvPicPr>
        <p:blipFill>
          <a:blip r:embed="rId3"/>
          <a:stretch>
            <a:fillRect/>
          </a:stretch>
        </p:blipFill>
        <p:spPr>
          <a:xfrm>
            <a:off x="1908108" y="1968758"/>
            <a:ext cx="7905850" cy="4889241"/>
          </a:xfrm>
          <a:prstGeom prst="rect">
            <a:avLst/>
          </a:prstGeom>
        </p:spPr>
      </p:pic>
    </p:spTree>
    <p:extLst>
      <p:ext uri="{BB962C8B-B14F-4D97-AF65-F5344CB8AC3E}">
        <p14:creationId xmlns:p14="http://schemas.microsoft.com/office/powerpoint/2010/main" val="1762006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896628" y="559931"/>
            <a:ext cx="815570" cy="886712"/>
          </a:xfrm>
          <a:prstGeom prst="rect">
            <a:avLst/>
          </a:prstGeom>
        </p:spPr>
      </p:pic>
      <p:sp>
        <p:nvSpPr>
          <p:cNvPr id="4" name="矩形 10">
            <a:extLst>
              <a:ext uri="{FF2B5EF4-FFF2-40B4-BE49-F238E27FC236}">
                <a16:creationId xmlns:a16="http://schemas.microsoft.com/office/drawing/2014/main" id="{1D0787FE-24AB-4450-8928-1B3A75172E18}"/>
              </a:ext>
            </a:extLst>
          </p:cNvPr>
          <p:cNvSpPr/>
          <p:nvPr/>
        </p:nvSpPr>
        <p:spPr>
          <a:xfrm>
            <a:off x="1616404" y="630675"/>
            <a:ext cx="2757591" cy="641266"/>
          </a:xfrm>
          <a:prstGeom prst="rect">
            <a:avLst/>
          </a:prstGeom>
        </p:spPr>
        <p:txBody>
          <a:bodyPr wrap="square">
            <a:spAutoFit/>
          </a:bodyPr>
          <a:lstStyle/>
          <a:p>
            <a:pPr indent="266700">
              <a:lnSpc>
                <a:spcPct val="125000"/>
              </a:lnSpc>
              <a:spcAft>
                <a:spcPts val="400"/>
              </a:spcAft>
            </a:pPr>
            <a:r>
              <a:rPr lang="en-US" sz="3200" b="1" dirty="0">
                <a:solidFill>
                  <a:srgbClr val="FF0000"/>
                </a:solidFill>
                <a:latin typeface="UTM Avo" panose="02040603050506020204" pitchFamily="18" charset="0"/>
                <a:cs typeface="Times New Roman" panose="02020603050405020304" pitchFamily="18" charset="0"/>
              </a:rPr>
              <a:t>LUYỆN TẬP</a:t>
            </a:r>
            <a:endParaRPr lang="vi-VN" sz="3200" dirty="0">
              <a:solidFill>
                <a:srgbClr val="FF0000"/>
              </a:solidFill>
              <a:latin typeface="UTM Avo" panose="020406030505060202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9C2E501-CBC1-4A32-95F1-E5AC8BB33CA9}"/>
              </a:ext>
            </a:extLst>
          </p:cNvPr>
          <p:cNvSpPr txBox="1"/>
          <p:nvPr/>
        </p:nvSpPr>
        <p:spPr>
          <a:xfrm>
            <a:off x="755779" y="1342685"/>
            <a:ext cx="10319036" cy="5078313"/>
          </a:xfrm>
          <a:prstGeom prst="rect">
            <a:avLst/>
          </a:prstGeom>
          <a:noFill/>
        </p:spPr>
        <p:txBody>
          <a:bodyPr wrap="square">
            <a:spAutoFit/>
          </a:bodyPr>
          <a:lstStyle/>
          <a:p>
            <a:pPr>
              <a:lnSpc>
                <a:spcPct val="150000"/>
              </a:lnSpc>
            </a:pPr>
            <a:r>
              <a:rPr lang="vi-VN" sz="3600" b="1" dirty="0">
                <a:solidFill>
                  <a:srgbClr val="231F20"/>
                </a:solidFill>
                <a:effectLst/>
                <a:latin typeface="Arial-BoldMT"/>
              </a:rPr>
              <a:t>2.</a:t>
            </a:r>
            <a:r>
              <a:rPr lang="vi-VN" sz="3600" b="1" dirty="0">
                <a:solidFill>
                  <a:srgbClr val="231F20"/>
                </a:solidFill>
                <a:effectLst/>
                <a:latin typeface="Arial" panose="020B0604020202020204" pitchFamily="34" charset="0"/>
              </a:rPr>
              <a:t> Em hãy thêm các bộ lọc trong Hình 11b.4 cho các hình ảnh trong video. </a:t>
            </a:r>
            <a:endParaRPr lang="vi-VN" sz="3600" b="1" dirty="0"/>
          </a:p>
          <a:p>
            <a:pPr>
              <a:lnSpc>
                <a:spcPct val="150000"/>
              </a:lnSpc>
            </a:pPr>
            <a:r>
              <a:rPr lang="vi-VN" sz="3600" b="1" dirty="0">
                <a:solidFill>
                  <a:srgbClr val="231F20"/>
                </a:solidFill>
                <a:effectLst/>
                <a:latin typeface="Arial-BoldMT"/>
              </a:rPr>
              <a:t>3.</a:t>
            </a:r>
            <a:r>
              <a:rPr lang="vi-VN" sz="3600" b="1" dirty="0">
                <a:solidFill>
                  <a:srgbClr val="231F20"/>
                </a:solidFill>
                <a:effectLst/>
                <a:latin typeface="Arial" panose="020B0604020202020204" pitchFamily="34" charset="0"/>
              </a:rPr>
              <a:t> Em hãy thêm hai dòng phụ đề </a:t>
            </a:r>
            <a:r>
              <a:rPr lang="vi-VN" sz="3600" b="1" dirty="0">
                <a:solidFill>
                  <a:srgbClr val="ED028C"/>
                </a:solidFill>
                <a:effectLst/>
                <a:latin typeface="Arial" panose="020B0604020202020204" pitchFamily="34" charset="0"/>
              </a:rPr>
              <a:t>Dự án Trường học xanh</a:t>
            </a:r>
            <a:r>
              <a:rPr lang="vi-VN" sz="3600" b="1" dirty="0">
                <a:solidFill>
                  <a:srgbClr val="231F20"/>
                </a:solidFill>
                <a:effectLst/>
                <a:latin typeface="Arial" panose="020B0604020202020204" pitchFamily="34" charset="0"/>
              </a:rPr>
              <a:t> và </a:t>
            </a:r>
            <a:r>
              <a:rPr lang="vi-VN" sz="3600" b="1" dirty="0">
                <a:solidFill>
                  <a:srgbClr val="ED028C"/>
                </a:solidFill>
                <a:effectLst/>
                <a:latin typeface="Arial" panose="020B0604020202020204" pitchFamily="34" charset="0"/>
              </a:rPr>
              <a:t>Dự án Thành lập CLB Tin học </a:t>
            </a:r>
            <a:r>
              <a:rPr lang="vi-VN" sz="3600" b="1" dirty="0">
                <a:solidFill>
                  <a:srgbClr val="231F20"/>
                </a:solidFill>
                <a:effectLst/>
                <a:latin typeface="Arial" panose="020B0604020202020204" pitchFamily="34" charset="0"/>
              </a:rPr>
              <a:t>vào đầu hai đoạn video tương ứng giới thiệu hai dự án.</a:t>
            </a:r>
            <a:endParaRPr lang="en-US" sz="3600" b="1" dirty="0"/>
          </a:p>
        </p:txBody>
      </p:sp>
    </p:spTree>
    <p:extLst>
      <p:ext uri="{BB962C8B-B14F-4D97-AF65-F5344CB8AC3E}">
        <p14:creationId xmlns:p14="http://schemas.microsoft.com/office/powerpoint/2010/main" val="2002536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17F69E-6480-40C9-AFE9-5DC829F79D57}"/>
              </a:ext>
            </a:extLst>
          </p:cNvPr>
          <p:cNvPicPr>
            <a:picLocks noChangeAspect="1"/>
          </p:cNvPicPr>
          <p:nvPr/>
        </p:nvPicPr>
        <p:blipFill rotWithShape="1">
          <a:blip r:embed="rId2"/>
          <a:srcRect r="70376"/>
          <a:stretch/>
        </p:blipFill>
        <p:spPr>
          <a:xfrm>
            <a:off x="820022" y="342134"/>
            <a:ext cx="1033987" cy="952468"/>
          </a:xfrm>
          <a:prstGeom prst="rect">
            <a:avLst/>
          </a:prstGeom>
        </p:spPr>
      </p:pic>
      <p:sp>
        <p:nvSpPr>
          <p:cNvPr id="8" name="矩形 10">
            <a:extLst>
              <a:ext uri="{FF2B5EF4-FFF2-40B4-BE49-F238E27FC236}">
                <a16:creationId xmlns:a16="http://schemas.microsoft.com/office/drawing/2014/main" id="{F3E5ABCC-06EA-4E30-80AE-696192411721}"/>
              </a:ext>
            </a:extLst>
          </p:cNvPr>
          <p:cNvSpPr/>
          <p:nvPr/>
        </p:nvSpPr>
        <p:spPr>
          <a:xfrm>
            <a:off x="1720284" y="497735"/>
            <a:ext cx="4531226" cy="778418"/>
          </a:xfrm>
          <a:prstGeom prst="rect">
            <a:avLst/>
          </a:prstGeom>
        </p:spPr>
        <p:txBody>
          <a:bodyPr wrap="square">
            <a:spAutoFit/>
          </a:bodyPr>
          <a:lstStyle/>
          <a:p>
            <a:pPr indent="266700">
              <a:lnSpc>
                <a:spcPct val="125000"/>
              </a:lnSpc>
              <a:spcAft>
                <a:spcPts val="400"/>
              </a:spcAft>
            </a:pPr>
            <a:r>
              <a:rPr lang="en-US" sz="4000" b="1">
                <a:solidFill>
                  <a:srgbClr val="FF0000"/>
                </a:solidFill>
                <a:latin typeface="UTM Avo" panose="02040603050506020204" pitchFamily="18" charset="0"/>
                <a:cs typeface="Times New Roman" panose="02020603050405020304" pitchFamily="18" charset="0"/>
              </a:rPr>
              <a:t>VẬN DỤNG</a:t>
            </a:r>
            <a:endParaRPr lang="vi-VN" sz="4000">
              <a:solidFill>
                <a:srgbClr val="FF0000"/>
              </a:solidFill>
              <a:latin typeface="UTM Avo" panose="020406030505060202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709908A-7421-4890-B031-8881B5474A07}"/>
              </a:ext>
            </a:extLst>
          </p:cNvPr>
          <p:cNvSpPr txBox="1"/>
          <p:nvPr/>
        </p:nvSpPr>
        <p:spPr>
          <a:xfrm>
            <a:off x="577426" y="1387754"/>
            <a:ext cx="11160484" cy="4247317"/>
          </a:xfrm>
          <a:prstGeom prst="rect">
            <a:avLst/>
          </a:prstGeom>
          <a:noFill/>
        </p:spPr>
        <p:txBody>
          <a:bodyPr wrap="square">
            <a:spAutoFit/>
          </a:bodyPr>
          <a:lstStyle/>
          <a:p>
            <a:pPr>
              <a:lnSpc>
                <a:spcPct val="150000"/>
              </a:lnSpc>
            </a:pPr>
            <a:r>
              <a:rPr lang="vi-VN" sz="6000" b="1" dirty="0">
                <a:solidFill>
                  <a:srgbClr val="231F20"/>
                </a:solidFill>
                <a:effectLst/>
                <a:latin typeface="Arial" panose="020B0604020202020204" pitchFamily="34" charset="0"/>
              </a:rPr>
              <a:t>Em hãy thực hiện các nhiệm vụ tương tự trong phần Thực hành với dự án </a:t>
            </a:r>
            <a:r>
              <a:rPr lang="vi-VN" sz="6000" b="1" dirty="0">
                <a:solidFill>
                  <a:srgbClr val="ED028C"/>
                </a:solidFill>
                <a:effectLst/>
                <a:latin typeface="Arial" panose="020B0604020202020204" pitchFamily="34" charset="0"/>
              </a:rPr>
              <a:t>MyVideo</a:t>
            </a:r>
            <a:r>
              <a:rPr lang="vi-VN" sz="6000" b="1" dirty="0">
                <a:solidFill>
                  <a:srgbClr val="231F20"/>
                </a:solidFill>
                <a:effectLst/>
                <a:latin typeface="Arial" panose="020B0604020202020204" pitchFamily="34" charset="0"/>
              </a:rPr>
              <a:t>.</a:t>
            </a:r>
            <a:endParaRPr lang="en-US" sz="6000" b="1" dirty="0"/>
          </a:p>
        </p:txBody>
      </p:sp>
    </p:spTree>
    <p:extLst>
      <p:ext uri="{BB962C8B-B14F-4D97-AF65-F5344CB8AC3E}">
        <p14:creationId xmlns:p14="http://schemas.microsoft.com/office/powerpoint/2010/main" val="191608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027936" y="1309859"/>
            <a:ext cx="9730899" cy="2948946"/>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687278" y="565552"/>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944907" y="916892"/>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6" name="Picture 35">
            <a:extLst>
              <a:ext uri="{FF2B5EF4-FFF2-40B4-BE49-F238E27FC236}">
                <a16:creationId xmlns:a16="http://schemas.microsoft.com/office/drawing/2014/main" id="{01FD97F9-4EEF-4402-8788-AE535FDE8F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851997" y="3812489"/>
            <a:ext cx="2616842" cy="2513753"/>
          </a:xfrm>
          <a:prstGeom prst="rect">
            <a:avLst/>
          </a:prstGeom>
        </p:spPr>
      </p:pic>
      <p:sp>
        <p:nvSpPr>
          <p:cNvPr id="31" name="TextBox 30">
            <a:extLst>
              <a:ext uri="{FF2B5EF4-FFF2-40B4-BE49-F238E27FC236}">
                <a16:creationId xmlns:a16="http://schemas.microsoft.com/office/drawing/2014/main" id="{60CC84C7-4F40-434B-93A4-0A78C493B479}"/>
              </a:ext>
            </a:extLst>
          </p:cNvPr>
          <p:cNvSpPr txBox="1"/>
          <p:nvPr/>
        </p:nvSpPr>
        <p:spPr>
          <a:xfrm>
            <a:off x="2703161" y="1657402"/>
            <a:ext cx="7340327" cy="1938992"/>
          </a:xfrm>
          <a:prstGeom prst="rect">
            <a:avLst/>
          </a:prstGeom>
          <a:noFill/>
        </p:spPr>
        <p:txBody>
          <a:bodyPr wrap="square">
            <a:spAutoFit/>
          </a:bodyPr>
          <a:lstStyle/>
          <a:p>
            <a:pPr algn="ctr">
              <a:lnSpc>
                <a:spcPct val="150000"/>
              </a:lnSpc>
            </a:pPr>
            <a:r>
              <a:rPr lang="en-US" sz="4000" b="1" dirty="0">
                <a:solidFill>
                  <a:srgbClr val="FF0000"/>
                </a:solidFill>
                <a:effectLst/>
                <a:latin typeface="iCielPanton-Black"/>
              </a:rPr>
              <a:t>NHIỆM VỤ 1: THÊM HIỆU ỨNG BA CHIỀU VÀO VIDEO</a:t>
            </a:r>
            <a:endParaRPr lang="en-US" sz="4000" dirty="0">
              <a:solidFill>
                <a:srgbClr val="FF0000"/>
              </a:solidFill>
            </a:endParaRPr>
          </a:p>
        </p:txBody>
      </p:sp>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6"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341FBDD-F3B2-42D7-A92B-448A92E28D6A}"/>
              </a:ext>
            </a:extLst>
          </p:cNvPr>
          <p:cNvGrpSpPr/>
          <p:nvPr/>
        </p:nvGrpSpPr>
        <p:grpSpPr>
          <a:xfrm>
            <a:off x="720944" y="505278"/>
            <a:ext cx="10406743" cy="1384995"/>
            <a:chOff x="789369" y="212296"/>
            <a:chExt cx="10406743" cy="1384995"/>
          </a:xfrm>
        </p:grpSpPr>
        <p:sp>
          <p:nvSpPr>
            <p:cNvPr id="3" name="TextBox 2">
              <a:extLst>
                <a:ext uri="{FF2B5EF4-FFF2-40B4-BE49-F238E27FC236}">
                  <a16:creationId xmlns:a16="http://schemas.microsoft.com/office/drawing/2014/main" id="{AD92FF61-5F45-4A91-A16C-8BFD5B815984}"/>
                </a:ext>
              </a:extLst>
            </p:cNvPr>
            <p:cNvSpPr txBox="1"/>
            <p:nvPr/>
          </p:nvSpPr>
          <p:spPr>
            <a:xfrm>
              <a:off x="789369" y="212296"/>
              <a:ext cx="10406743" cy="1384995"/>
            </a:xfrm>
            <a:prstGeom prst="rect">
              <a:avLst/>
            </a:prstGeom>
            <a:noFill/>
          </p:spPr>
          <p:txBody>
            <a:bodyPr wrap="square">
              <a:spAutoFit/>
            </a:bodyPr>
            <a:lstStyle/>
            <a:p>
              <a:pPr algn="just">
                <a:lnSpc>
                  <a:spcPct val="150000"/>
                </a:lnSpc>
              </a:pPr>
              <a:r>
                <a:rPr lang="vi-VN" sz="2800" b="1" dirty="0">
                  <a:solidFill>
                    <a:srgbClr val="EF387A"/>
                  </a:solidFill>
                  <a:effectLst/>
                  <a:latin typeface="Arial" panose="020B0604020202020204" pitchFamily="34" charset="0"/>
                </a:rPr>
                <a:t>Hướng </a:t>
              </a:r>
              <a:r>
                <a:rPr lang="vi-VN" sz="2800" b="1" dirty="0" smtClean="0">
                  <a:solidFill>
                    <a:srgbClr val="EF387A"/>
                  </a:solidFill>
                  <a:effectLst/>
                  <a:latin typeface="Arial" panose="020B0604020202020204" pitchFamily="34" charset="0"/>
                </a:rPr>
                <a:t>dẫn</a:t>
              </a:r>
              <a:r>
                <a:rPr lang="en-US" sz="2800" b="1" dirty="0" smtClean="0">
                  <a:solidFill>
                    <a:srgbClr val="EF387A"/>
                  </a:solidFill>
                  <a:effectLst/>
                  <a:latin typeface="Arial" panose="020B0604020202020204" pitchFamily="34" charset="0"/>
                </a:rPr>
                <a:t>:</a:t>
              </a:r>
              <a:r>
                <a:rPr lang="vi-VN" sz="2800" b="1" dirty="0" smtClean="0">
                  <a:solidFill>
                    <a:srgbClr val="EF387A"/>
                  </a:solidFill>
                  <a:effectLst/>
                  <a:latin typeface="Arial" panose="020B0604020202020204" pitchFamily="34" charset="0"/>
                </a:rPr>
                <a:t> </a:t>
              </a:r>
              <a:endParaRPr lang="vi-VN" sz="2800" dirty="0"/>
            </a:p>
            <a:p>
              <a:pPr algn="just">
                <a:lnSpc>
                  <a:spcPct val="150000"/>
                </a:lnSpc>
              </a:pPr>
              <a:r>
                <a:rPr lang="vi-VN" sz="2800" dirty="0" smtClean="0">
                  <a:solidFill>
                    <a:srgbClr val="231F20"/>
                  </a:solidFill>
                  <a:effectLst/>
                  <a:latin typeface="Arial" panose="020B0604020202020204" pitchFamily="34" charset="0"/>
                </a:rPr>
                <a:t>– </a:t>
              </a:r>
              <a:r>
                <a:rPr lang="vi-VN" sz="2800" dirty="0">
                  <a:solidFill>
                    <a:schemeClr val="accent1"/>
                  </a:solidFill>
                  <a:effectLst/>
                  <a:latin typeface="Arial" panose="020B0604020202020204" pitchFamily="34" charset="0"/>
                </a:rPr>
                <a:t>Chọn ảnh vườn hồng trong bàn dựng, chọn </a:t>
              </a:r>
              <a:r>
                <a:rPr lang="en-US" sz="2800" dirty="0">
                  <a:solidFill>
                    <a:schemeClr val="accent1"/>
                  </a:solidFill>
                  <a:effectLst/>
                  <a:latin typeface="Arial" panose="020B0604020202020204" pitchFamily="34" charset="0"/>
                </a:rPr>
                <a:t>                    </a:t>
              </a:r>
              <a:endParaRPr lang="en-US" sz="2800" dirty="0">
                <a:solidFill>
                  <a:schemeClr val="accent1"/>
                </a:solidFill>
              </a:endParaRPr>
            </a:p>
          </p:txBody>
        </p:sp>
        <p:pic>
          <p:nvPicPr>
            <p:cNvPr id="5" name="Picture 4">
              <a:extLst>
                <a:ext uri="{FF2B5EF4-FFF2-40B4-BE49-F238E27FC236}">
                  <a16:creationId xmlns:a16="http://schemas.microsoft.com/office/drawing/2014/main" id="{705B8481-8452-4A1B-80C9-A1853BBF48F6}"/>
                </a:ext>
              </a:extLst>
            </p:cNvPr>
            <p:cNvPicPr>
              <a:picLocks noChangeAspect="1"/>
            </p:cNvPicPr>
            <p:nvPr/>
          </p:nvPicPr>
          <p:blipFill>
            <a:blip r:embed="rId3"/>
            <a:stretch>
              <a:fillRect/>
            </a:stretch>
          </p:blipFill>
          <p:spPr>
            <a:xfrm>
              <a:off x="8355141" y="831014"/>
              <a:ext cx="2411519" cy="766277"/>
            </a:xfrm>
            <a:prstGeom prst="rect">
              <a:avLst/>
            </a:prstGeom>
          </p:spPr>
        </p:pic>
      </p:grpSp>
      <p:pic>
        <p:nvPicPr>
          <p:cNvPr id="8" name="Picture 7">
            <a:extLst>
              <a:ext uri="{FF2B5EF4-FFF2-40B4-BE49-F238E27FC236}">
                <a16:creationId xmlns:a16="http://schemas.microsoft.com/office/drawing/2014/main" id="{350D5240-E6C4-4C75-AF04-E0D69692EB21}"/>
              </a:ext>
            </a:extLst>
          </p:cNvPr>
          <p:cNvPicPr>
            <a:picLocks noChangeAspect="1"/>
          </p:cNvPicPr>
          <p:nvPr/>
        </p:nvPicPr>
        <p:blipFill>
          <a:blip r:embed="rId4"/>
          <a:stretch>
            <a:fillRect/>
          </a:stretch>
        </p:blipFill>
        <p:spPr>
          <a:xfrm>
            <a:off x="2202881" y="1890273"/>
            <a:ext cx="7442868" cy="4433593"/>
          </a:xfrm>
          <a:prstGeom prst="rect">
            <a:avLst/>
          </a:prstGeom>
        </p:spPr>
      </p:pic>
    </p:spTree>
    <p:extLst>
      <p:ext uri="{BB962C8B-B14F-4D97-AF65-F5344CB8AC3E}">
        <p14:creationId xmlns:p14="http://schemas.microsoft.com/office/powerpoint/2010/main" val="272585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98D786-BF6A-464B-A5A9-9F77B153F3E4}"/>
              </a:ext>
            </a:extLst>
          </p:cNvPr>
          <p:cNvPicPr>
            <a:picLocks noChangeAspect="1"/>
          </p:cNvPicPr>
          <p:nvPr/>
        </p:nvPicPr>
        <p:blipFill>
          <a:blip r:embed="rId3"/>
          <a:stretch>
            <a:fillRect/>
          </a:stretch>
        </p:blipFill>
        <p:spPr>
          <a:xfrm>
            <a:off x="0" y="0"/>
            <a:ext cx="12192000" cy="6857999"/>
          </a:xfrm>
          <a:prstGeom prst="rect">
            <a:avLst/>
          </a:prstGeom>
        </p:spPr>
      </p:pic>
    </p:spTree>
    <p:extLst>
      <p:ext uri="{BB962C8B-B14F-4D97-AF65-F5344CB8AC3E}">
        <p14:creationId xmlns:p14="http://schemas.microsoft.com/office/powerpoint/2010/main" val="4142944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033204" y="1309956"/>
            <a:ext cx="9730899" cy="2663094"/>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687278" y="565552"/>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944907" y="916892"/>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6" name="Picture 35">
            <a:extLst>
              <a:ext uri="{FF2B5EF4-FFF2-40B4-BE49-F238E27FC236}">
                <a16:creationId xmlns:a16="http://schemas.microsoft.com/office/drawing/2014/main" id="{01FD97F9-4EEF-4402-8788-AE535FDE8FB3}"/>
              </a:ext>
            </a:extLst>
          </p:cNvPr>
          <p:cNvPicPr>
            <a:picLocks noChangeAspect="1"/>
          </p:cNvPicPr>
          <p:nvPr/>
        </p:nvPicPr>
        <p:blipFill>
          <a:blip r:embed="rId2"/>
          <a:stretch>
            <a:fillRect/>
          </a:stretch>
        </p:blipFill>
        <p:spPr>
          <a:xfrm>
            <a:off x="1680298" y="3901493"/>
            <a:ext cx="2143041" cy="2058617"/>
          </a:xfrm>
          <a:prstGeom prst="rect">
            <a:avLst/>
          </a:prstGeom>
        </p:spPr>
      </p:pic>
      <p:sp>
        <p:nvSpPr>
          <p:cNvPr id="31" name="TextBox 30">
            <a:extLst>
              <a:ext uri="{FF2B5EF4-FFF2-40B4-BE49-F238E27FC236}">
                <a16:creationId xmlns:a16="http://schemas.microsoft.com/office/drawing/2014/main" id="{60CC84C7-4F40-434B-93A4-0A78C493B479}"/>
              </a:ext>
            </a:extLst>
          </p:cNvPr>
          <p:cNvSpPr txBox="1"/>
          <p:nvPr/>
        </p:nvSpPr>
        <p:spPr>
          <a:xfrm>
            <a:off x="2168027" y="1471664"/>
            <a:ext cx="7623226" cy="2123658"/>
          </a:xfrm>
          <a:prstGeom prst="rect">
            <a:avLst/>
          </a:prstGeom>
          <a:noFill/>
        </p:spPr>
        <p:txBody>
          <a:bodyPr wrap="square">
            <a:spAutoFit/>
          </a:bodyPr>
          <a:lstStyle/>
          <a:p>
            <a:pPr algn="ctr">
              <a:lnSpc>
                <a:spcPct val="150000"/>
              </a:lnSpc>
            </a:pPr>
            <a:r>
              <a:rPr lang="en-US" sz="4400" b="1" dirty="0">
                <a:solidFill>
                  <a:srgbClr val="FF0000"/>
                </a:solidFill>
                <a:effectLst/>
                <a:latin typeface="iCielPanton-Black"/>
              </a:rPr>
              <a:t>NHIỆM VỤ </a:t>
            </a:r>
            <a:r>
              <a:rPr lang="vi-VN" sz="4400" b="1" dirty="0">
                <a:solidFill>
                  <a:srgbClr val="FF0000"/>
                </a:solidFill>
                <a:effectLst/>
                <a:latin typeface="iCielPanton-Black"/>
              </a:rPr>
              <a:t>2</a:t>
            </a:r>
            <a:r>
              <a:rPr lang="en-US" sz="4400" b="1" dirty="0">
                <a:solidFill>
                  <a:srgbClr val="FF0000"/>
                </a:solidFill>
                <a:effectLst/>
                <a:latin typeface="iCielPanton-Black"/>
              </a:rPr>
              <a:t>: </a:t>
            </a:r>
            <a:endParaRPr lang="en-US" sz="4400" b="1" dirty="0" smtClean="0">
              <a:solidFill>
                <a:srgbClr val="FF0000"/>
              </a:solidFill>
              <a:effectLst/>
              <a:latin typeface="iCielPanton-Black"/>
            </a:endParaRPr>
          </a:p>
          <a:p>
            <a:pPr algn="ctr">
              <a:lnSpc>
                <a:spcPct val="150000"/>
              </a:lnSpc>
            </a:pPr>
            <a:r>
              <a:rPr lang="en-US" sz="4400" b="1" dirty="0" smtClean="0">
                <a:solidFill>
                  <a:srgbClr val="FF0000"/>
                </a:solidFill>
                <a:effectLst/>
                <a:latin typeface="iCielPanton-Black"/>
              </a:rPr>
              <a:t>THÊM </a:t>
            </a:r>
            <a:r>
              <a:rPr lang="en-US" sz="4400" b="1" dirty="0">
                <a:solidFill>
                  <a:srgbClr val="FF0000"/>
                </a:solidFill>
                <a:effectLst/>
                <a:latin typeface="iCielPanton-Black"/>
              </a:rPr>
              <a:t>BỘ LỌC VÀO VIDEO</a:t>
            </a:r>
            <a:endParaRPr lang="en-US" sz="4400" dirty="0">
              <a:solidFill>
                <a:srgbClr val="FF0000"/>
              </a:solidFill>
            </a:endParaRPr>
          </a:p>
        </p:txBody>
      </p:sp>
      <p:pic>
        <p:nvPicPr>
          <p:cNvPr id="3" name="Picture 2">
            <a:extLst>
              <a:ext uri="{FF2B5EF4-FFF2-40B4-BE49-F238E27FC236}">
                <a16:creationId xmlns:a16="http://schemas.microsoft.com/office/drawing/2014/main" id="{A87AD4D8-9F32-45A6-BBDA-7D2838D701B4}"/>
              </a:ext>
            </a:extLst>
          </p:cNvPr>
          <p:cNvPicPr>
            <a:picLocks noChangeAspect="1"/>
          </p:cNvPicPr>
          <p:nvPr/>
        </p:nvPicPr>
        <p:blipFill>
          <a:blip r:embed="rId3"/>
          <a:stretch>
            <a:fillRect/>
          </a:stretch>
        </p:blipFill>
        <p:spPr>
          <a:xfrm>
            <a:off x="6366591" y="4496730"/>
            <a:ext cx="2002072" cy="1913628"/>
          </a:xfrm>
          <a:prstGeom prst="rect">
            <a:avLst/>
          </a:prstGeom>
        </p:spPr>
      </p:pic>
    </p:spTree>
    <p:extLst>
      <p:ext uri="{BB962C8B-B14F-4D97-AF65-F5344CB8AC3E}">
        <p14:creationId xmlns:p14="http://schemas.microsoft.com/office/powerpoint/2010/main" val="74257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6"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C3698D8-E36F-4708-9E9D-B2CC4521905A}"/>
              </a:ext>
            </a:extLst>
          </p:cNvPr>
          <p:cNvGrpSpPr/>
          <p:nvPr/>
        </p:nvGrpSpPr>
        <p:grpSpPr>
          <a:xfrm>
            <a:off x="559836" y="170593"/>
            <a:ext cx="10444065" cy="1169551"/>
            <a:chOff x="559836" y="170593"/>
            <a:chExt cx="10444065" cy="1169551"/>
          </a:xfrm>
        </p:grpSpPr>
        <p:sp>
          <p:nvSpPr>
            <p:cNvPr id="3" name="TextBox 2">
              <a:extLst>
                <a:ext uri="{FF2B5EF4-FFF2-40B4-BE49-F238E27FC236}">
                  <a16:creationId xmlns:a16="http://schemas.microsoft.com/office/drawing/2014/main" id="{044F619A-7867-439D-B29D-0CA47DDCEDC1}"/>
                </a:ext>
              </a:extLst>
            </p:cNvPr>
            <p:cNvSpPr txBox="1"/>
            <p:nvPr/>
          </p:nvSpPr>
          <p:spPr>
            <a:xfrm>
              <a:off x="559836" y="170593"/>
              <a:ext cx="10276113" cy="1169551"/>
            </a:xfrm>
            <a:prstGeom prst="rect">
              <a:avLst/>
            </a:prstGeom>
            <a:noFill/>
          </p:spPr>
          <p:txBody>
            <a:bodyPr wrap="square">
              <a:spAutoFit/>
            </a:bodyPr>
            <a:lstStyle/>
            <a:p>
              <a:pPr algn="just"/>
              <a:r>
                <a:rPr lang="vi-VN" sz="2800" b="1" dirty="0">
                  <a:solidFill>
                    <a:srgbClr val="FF0000"/>
                  </a:solidFill>
                  <a:effectLst/>
                  <a:latin typeface="Arial" panose="020B0604020202020204" pitchFamily="34" charset="0"/>
                </a:rPr>
                <a:t>Cách thực hiện như sau: </a:t>
              </a:r>
              <a:endParaRPr lang="vi-VN" sz="2800" b="1" dirty="0">
                <a:solidFill>
                  <a:srgbClr val="FF0000"/>
                </a:solidFill>
              </a:endParaRPr>
            </a:p>
            <a:p>
              <a:pPr algn="just">
                <a:lnSpc>
                  <a:spcPct val="150000"/>
                </a:lnSpc>
              </a:pPr>
              <a:r>
                <a:rPr lang="vi-VN" sz="2800" dirty="0">
                  <a:solidFill>
                    <a:srgbClr val="231F20"/>
                  </a:solidFill>
                  <a:effectLst/>
                  <a:latin typeface="Arial" panose="020B0604020202020204" pitchFamily="34" charset="0"/>
                </a:rPr>
                <a:t>– Chọn ảnh bông hoa hồng trong bàn dựng, </a:t>
              </a:r>
              <a:r>
                <a:rPr lang="vi-VN" sz="2800" dirty="0" smtClean="0">
                  <a:solidFill>
                    <a:srgbClr val="231F20"/>
                  </a:solidFill>
                  <a:effectLst/>
                  <a:latin typeface="Arial" panose="020B0604020202020204" pitchFamily="34" charset="0"/>
                </a:rPr>
                <a:t>chọn</a:t>
              </a:r>
              <a:endParaRPr lang="en-US" sz="2800" dirty="0"/>
            </a:p>
          </p:txBody>
        </p:sp>
        <p:pic>
          <p:nvPicPr>
            <p:cNvPr id="5" name="Picture 4">
              <a:extLst>
                <a:ext uri="{FF2B5EF4-FFF2-40B4-BE49-F238E27FC236}">
                  <a16:creationId xmlns:a16="http://schemas.microsoft.com/office/drawing/2014/main" id="{FE166004-D5E2-485A-BDF0-5603776BB4F0}"/>
                </a:ext>
              </a:extLst>
            </p:cNvPr>
            <p:cNvPicPr>
              <a:picLocks noChangeAspect="1"/>
            </p:cNvPicPr>
            <p:nvPr/>
          </p:nvPicPr>
          <p:blipFill>
            <a:blip r:embed="rId3"/>
            <a:stretch>
              <a:fillRect/>
            </a:stretch>
          </p:blipFill>
          <p:spPr>
            <a:xfrm>
              <a:off x="8729956" y="297806"/>
              <a:ext cx="2273945" cy="915124"/>
            </a:xfrm>
            <a:prstGeom prst="rect">
              <a:avLst/>
            </a:prstGeom>
            <a:ln>
              <a:solidFill>
                <a:schemeClr val="accent1"/>
              </a:solidFill>
            </a:ln>
          </p:spPr>
        </p:pic>
      </p:grpSp>
      <p:pic>
        <p:nvPicPr>
          <p:cNvPr id="8" name="Picture 7">
            <a:extLst>
              <a:ext uri="{FF2B5EF4-FFF2-40B4-BE49-F238E27FC236}">
                <a16:creationId xmlns:a16="http://schemas.microsoft.com/office/drawing/2014/main" id="{2E4994CC-843F-48B3-9960-F75CF0E1EEC4}"/>
              </a:ext>
            </a:extLst>
          </p:cNvPr>
          <p:cNvPicPr>
            <a:picLocks noChangeAspect="1"/>
          </p:cNvPicPr>
          <p:nvPr/>
        </p:nvPicPr>
        <p:blipFill>
          <a:blip r:embed="rId4"/>
          <a:stretch>
            <a:fillRect/>
          </a:stretch>
        </p:blipFill>
        <p:spPr>
          <a:xfrm>
            <a:off x="1" y="1212931"/>
            <a:ext cx="12192000" cy="5645070"/>
          </a:xfrm>
          <a:prstGeom prst="rect">
            <a:avLst/>
          </a:prstGeom>
        </p:spPr>
      </p:pic>
    </p:spTree>
    <p:extLst>
      <p:ext uri="{BB962C8B-B14F-4D97-AF65-F5344CB8AC3E}">
        <p14:creationId xmlns:p14="http://schemas.microsoft.com/office/powerpoint/2010/main" val="160303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D551E1-4F7D-422A-AC09-2878FAD623BA}"/>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102595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026695" y="1309836"/>
            <a:ext cx="9730899" cy="3016234"/>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687278" y="565552"/>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944907" y="916892"/>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TextBox 30">
            <a:extLst>
              <a:ext uri="{FF2B5EF4-FFF2-40B4-BE49-F238E27FC236}">
                <a16:creationId xmlns:a16="http://schemas.microsoft.com/office/drawing/2014/main" id="{60CC84C7-4F40-434B-93A4-0A78C493B479}"/>
              </a:ext>
            </a:extLst>
          </p:cNvPr>
          <p:cNvSpPr txBox="1"/>
          <p:nvPr/>
        </p:nvSpPr>
        <p:spPr>
          <a:xfrm>
            <a:off x="788202" y="1676761"/>
            <a:ext cx="10207884" cy="2123658"/>
          </a:xfrm>
          <a:prstGeom prst="rect">
            <a:avLst/>
          </a:prstGeom>
          <a:noFill/>
        </p:spPr>
        <p:txBody>
          <a:bodyPr wrap="square">
            <a:spAutoFit/>
          </a:bodyPr>
          <a:lstStyle/>
          <a:p>
            <a:pPr algn="ctr">
              <a:lnSpc>
                <a:spcPct val="150000"/>
              </a:lnSpc>
            </a:pPr>
            <a:r>
              <a:rPr lang="en-US" sz="4400" b="1" dirty="0">
                <a:solidFill>
                  <a:srgbClr val="FF0000"/>
                </a:solidFill>
                <a:effectLst/>
                <a:latin typeface="iCielPanton-Black"/>
              </a:rPr>
              <a:t>NHIỆM VỤ </a:t>
            </a:r>
            <a:r>
              <a:rPr lang="vi-VN" sz="4400" b="1" dirty="0">
                <a:solidFill>
                  <a:srgbClr val="FF0000"/>
                </a:solidFill>
                <a:latin typeface="iCielPanton-Black"/>
              </a:rPr>
              <a:t>3</a:t>
            </a:r>
            <a:r>
              <a:rPr lang="en-US" sz="4400" b="1" dirty="0">
                <a:solidFill>
                  <a:srgbClr val="FF0000"/>
                </a:solidFill>
                <a:effectLst/>
                <a:latin typeface="iCielPanton-Black"/>
              </a:rPr>
              <a:t>: </a:t>
            </a:r>
            <a:r>
              <a:rPr lang="vi-VN" sz="4400" b="1" dirty="0">
                <a:solidFill>
                  <a:srgbClr val="FF0000"/>
                </a:solidFill>
                <a:effectLst/>
                <a:latin typeface="iCielPanton-Black"/>
              </a:rPr>
              <a:t> THÊM NHẠC NỀN CÓ SẴN TRONG PHẦN MỀM VÀO VIDEO</a:t>
            </a:r>
          </a:p>
        </p:txBody>
      </p:sp>
      <p:pic>
        <p:nvPicPr>
          <p:cNvPr id="3" name="Picture 2">
            <a:extLst>
              <a:ext uri="{FF2B5EF4-FFF2-40B4-BE49-F238E27FC236}">
                <a16:creationId xmlns:a16="http://schemas.microsoft.com/office/drawing/2014/main" id="{A87AD4D8-9F32-45A6-BBDA-7D2838D701B4}"/>
              </a:ext>
            </a:extLst>
          </p:cNvPr>
          <p:cNvPicPr>
            <a:picLocks noChangeAspect="1"/>
          </p:cNvPicPr>
          <p:nvPr/>
        </p:nvPicPr>
        <p:blipFill>
          <a:blip r:embed="rId2"/>
          <a:stretch>
            <a:fillRect/>
          </a:stretch>
        </p:blipFill>
        <p:spPr>
          <a:xfrm>
            <a:off x="1509144" y="4313077"/>
            <a:ext cx="2002072" cy="1913628"/>
          </a:xfrm>
          <a:prstGeom prst="rect">
            <a:avLst/>
          </a:prstGeom>
        </p:spPr>
      </p:pic>
    </p:spTree>
    <p:extLst>
      <p:ext uri="{BB962C8B-B14F-4D97-AF65-F5344CB8AC3E}">
        <p14:creationId xmlns:p14="http://schemas.microsoft.com/office/powerpoint/2010/main" val="3499534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343A24-C87D-4B74-B2B7-9838BA9F9261}"/>
              </a:ext>
            </a:extLst>
          </p:cNvPr>
          <p:cNvSpPr txBox="1"/>
          <p:nvPr/>
        </p:nvSpPr>
        <p:spPr>
          <a:xfrm>
            <a:off x="477416" y="5924939"/>
            <a:ext cx="11237168" cy="553998"/>
          </a:xfrm>
          <a:prstGeom prst="rect">
            <a:avLst/>
          </a:prstGeom>
          <a:noFill/>
        </p:spPr>
        <p:txBody>
          <a:bodyPr wrap="square">
            <a:spAutoFit/>
          </a:bodyPr>
          <a:lstStyle/>
          <a:p>
            <a:pPr algn="just">
              <a:lnSpc>
                <a:spcPct val="150000"/>
              </a:lnSpc>
            </a:pPr>
            <a:r>
              <a:rPr lang="vi-VN" sz="2000" b="1" dirty="0" smtClean="0">
                <a:solidFill>
                  <a:srgbClr val="FF0000"/>
                </a:solidFill>
                <a:effectLst/>
                <a:latin typeface="Arial" panose="020B0604020202020204" pitchFamily="34" charset="0"/>
              </a:rPr>
              <a:t>Nháy chuột chọn </a:t>
            </a:r>
            <a:r>
              <a:rPr lang="en-US" sz="2000" b="1" dirty="0" err="1" smtClean="0">
                <a:solidFill>
                  <a:srgbClr val="FF0000"/>
                </a:solidFill>
                <a:effectLst/>
                <a:latin typeface="Arial" panose="020B0604020202020204" pitchFamily="34" charset="0"/>
              </a:rPr>
              <a:t>lệnh</a:t>
            </a:r>
            <a:r>
              <a:rPr lang="en-US" sz="2000" b="1" dirty="0" smtClean="0">
                <a:solidFill>
                  <a:srgbClr val="FF0000"/>
                </a:solidFill>
                <a:effectLst/>
                <a:latin typeface="Arial" panose="020B0604020202020204" pitchFamily="34" charset="0"/>
              </a:rPr>
              <a:t> </a:t>
            </a:r>
            <a:r>
              <a:rPr lang="en-US" sz="2000" b="1" dirty="0" smtClean="0">
                <a:solidFill>
                  <a:srgbClr val="FF0000"/>
                </a:solidFill>
                <a:latin typeface="Arial" panose="020B0604020202020204" pitchFamily="34" charset="0"/>
              </a:rPr>
              <a:t>B</a:t>
            </a:r>
            <a:r>
              <a:rPr lang="vi-VN" sz="2000" b="1" dirty="0" smtClean="0">
                <a:solidFill>
                  <a:srgbClr val="FF0000"/>
                </a:solidFill>
                <a:latin typeface="Arial" panose="020B0604020202020204" pitchFamily="34" charset="0"/>
              </a:rPr>
              <a:t>ackground music</a:t>
            </a:r>
            <a:r>
              <a:rPr lang="en-US" sz="2000" b="1" dirty="0" smtClean="0">
                <a:solidFill>
                  <a:srgbClr val="FF0000"/>
                </a:solidFill>
                <a:latin typeface="Arial" panose="020B0604020202020204" pitchFamily="34" charset="0"/>
              </a:rPr>
              <a:t> </a:t>
            </a:r>
            <a:r>
              <a:rPr lang="vi-VN" sz="2000" b="1" dirty="0" smtClean="0">
                <a:solidFill>
                  <a:srgbClr val="FF0000"/>
                </a:solidFill>
                <a:latin typeface="Arial" panose="020B0604020202020204" pitchFamily="34" charset="0"/>
              </a:rPr>
              <a:t>ở </a:t>
            </a:r>
            <a:r>
              <a:rPr lang="vi-VN" sz="2000" b="1" dirty="0" smtClean="0">
                <a:solidFill>
                  <a:srgbClr val="FF0000"/>
                </a:solidFill>
                <a:effectLst/>
                <a:latin typeface="Arial" panose="020B0604020202020204" pitchFamily="34" charset="0"/>
              </a:rPr>
              <a:t>phía trên, bên phải của giao diện phần mềm </a:t>
            </a:r>
            <a:endParaRPr lang="en-US" sz="2000" b="1" dirty="0">
              <a:solidFill>
                <a:srgbClr val="FF0000"/>
              </a:solidFill>
            </a:endParaRPr>
          </a:p>
        </p:txBody>
      </p:sp>
      <p:pic>
        <p:nvPicPr>
          <p:cNvPr id="5" name="Picture 4">
            <a:extLst>
              <a:ext uri="{FF2B5EF4-FFF2-40B4-BE49-F238E27FC236}">
                <a16:creationId xmlns:a16="http://schemas.microsoft.com/office/drawing/2014/main" id="{484AAC74-F161-4A83-A7CF-B91E96F6E101}"/>
              </a:ext>
            </a:extLst>
          </p:cNvPr>
          <p:cNvPicPr>
            <a:picLocks noChangeAspect="1"/>
          </p:cNvPicPr>
          <p:nvPr/>
        </p:nvPicPr>
        <p:blipFill>
          <a:blip r:embed="rId3"/>
          <a:stretch>
            <a:fillRect/>
          </a:stretch>
        </p:blipFill>
        <p:spPr>
          <a:xfrm>
            <a:off x="0" y="1"/>
            <a:ext cx="12192000" cy="6055566"/>
          </a:xfrm>
          <a:prstGeom prst="rect">
            <a:avLst/>
          </a:prstGeom>
          <a:ln>
            <a:solidFill>
              <a:schemeClr val="accent1"/>
            </a:solidFill>
          </a:ln>
        </p:spPr>
      </p:pic>
    </p:spTree>
    <p:extLst>
      <p:ext uri="{BB962C8B-B14F-4D97-AF65-F5344CB8AC3E}">
        <p14:creationId xmlns:p14="http://schemas.microsoft.com/office/powerpoint/2010/main" val="1241913515"/>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373545"/>
      </a:dk2>
      <a:lt2>
        <a:srgbClr val="CEDBE6"/>
      </a:lt2>
      <a:accent1>
        <a:srgbClr val="002060"/>
      </a:accent1>
      <a:accent2>
        <a:srgbClr val="58B6C0"/>
      </a:accent2>
      <a:accent3>
        <a:srgbClr val="75BDA7"/>
      </a:accent3>
      <a:accent4>
        <a:srgbClr val="A9A7BB"/>
      </a:accent4>
      <a:accent5>
        <a:srgbClr val="84ACB6"/>
      </a:accent5>
      <a:accent6>
        <a:srgbClr val="002D89"/>
      </a:accent6>
      <a:hlink>
        <a:srgbClr val="6B9F25"/>
      </a:hlink>
      <a:folHlink>
        <a:srgbClr val="9F6715"/>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3932</TotalTime>
  <Words>475</Words>
  <Application>Microsoft Office PowerPoint</Application>
  <PresentationFormat>Widescreen</PresentationFormat>
  <Paragraphs>33</Paragraphs>
  <Slides>14</Slides>
  <Notes>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14</vt:i4>
      </vt:variant>
    </vt:vector>
  </HeadingPairs>
  <TitlesOfParts>
    <vt:vector size="24" baseType="lpstr">
      <vt:lpstr>Calibri</vt:lpstr>
      <vt:lpstr>Bahnschrift Condensed</vt:lpstr>
      <vt:lpstr>UTM Avo</vt:lpstr>
      <vt:lpstr>Arial-BoldMT</vt:lpstr>
      <vt:lpstr>UTM Cookies</vt:lpstr>
      <vt:lpstr>iCielPanton-Black</vt:lpstr>
      <vt:lpstr>Arial</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Vo Thi Suong</cp:lastModifiedBy>
  <cp:revision>383</cp:revision>
  <dcterms:created xsi:type="dcterms:W3CDTF">2021-06-02T01:34:28Z</dcterms:created>
  <dcterms:modified xsi:type="dcterms:W3CDTF">2024-08-09T08:18:38Z</dcterms:modified>
</cp:coreProperties>
</file>