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9"/>
  </p:notesMasterIdLst>
  <p:handoutMasterIdLst>
    <p:handoutMasterId r:id="rId20"/>
  </p:handoutMasterIdLst>
  <p:sldIdLst>
    <p:sldId id="256" r:id="rId3"/>
    <p:sldId id="3357" r:id="rId4"/>
    <p:sldId id="295" r:id="rId5"/>
    <p:sldId id="3364" r:id="rId6"/>
    <p:sldId id="3365" r:id="rId7"/>
    <p:sldId id="3373" r:id="rId8"/>
    <p:sldId id="3328" r:id="rId9"/>
    <p:sldId id="3366" r:id="rId10"/>
    <p:sldId id="3367" r:id="rId11"/>
    <p:sldId id="3369" r:id="rId12"/>
    <p:sldId id="3368" r:id="rId13"/>
    <p:sldId id="3370" r:id="rId14"/>
    <p:sldId id="3371" r:id="rId15"/>
    <p:sldId id="3372" r:id="rId16"/>
    <p:sldId id="3083" r:id="rId17"/>
    <p:sldId id="3351" r:id="rId18"/>
  </p:sldIdLst>
  <p:sldSz cx="12192000" cy="6858000"/>
  <p:notesSz cx="6858000" cy="9144000"/>
  <p:embeddedFontLst>
    <p:embeddedFont>
      <p:font typeface="UTM Cookies" panose="02040603050506020204" pitchFamily="18" charset="0"/>
      <p:regular r:id="rId21"/>
    </p:embeddedFont>
    <p:embeddedFont>
      <p:font typeface="Bahnschrift Condensed" panose="020B0502040204020203" pitchFamily="34" charset="0"/>
      <p:regular r:id="rId22"/>
      <p:bold r:id="rId23"/>
    </p:embeddedFont>
    <p:embeddedFont>
      <p:font typeface="UTM Avo" panose="02040603050506020204" pitchFamily="18"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Bahnschrift SemiBold SemiConden" panose="020B0502040204020203" pitchFamily="34" charset="0"/>
      <p:bold r:id="rId32"/>
    </p:embeddedFont>
    <p:embeddedFont>
      <p:font typeface="Arial-BoldMT" pitchFamily="50" charset="0"/>
      <p:bold r:id="rId3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8" autoAdjust="0"/>
    <p:restoredTop sz="94660"/>
  </p:normalViewPr>
  <p:slideViewPr>
    <p:cSldViewPr snapToGrid="0">
      <p:cViewPr varScale="1">
        <p:scale>
          <a:sx n="82" d="100"/>
          <a:sy n="82" d="100"/>
        </p:scale>
        <p:origin x="600" y="6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8/7/2024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8/7/2024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231F20"/>
                </a:solidFill>
                <a:effectLst/>
                <a:latin typeface="+mn-lt"/>
              </a:rPr>
              <a:t>Trong cửa sổ, em có thể quan sát được sự chuyển hoá của các dạng năng lượng thông qua những biểu tượng. Em cũng có thể tương tác với ứng dụng bằng cách chọn nguồn năng lượng, thiết bị chuyển hoá năng lượng và thiết bị tiêu thụ năng lượng (Hình 6.4). </a:t>
            </a: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5</a:t>
            </a:fld>
            <a:endParaRPr lang="en-US"/>
          </a:p>
        </p:txBody>
      </p:sp>
    </p:spTree>
    <p:extLst>
      <p:ext uri="{BB962C8B-B14F-4D97-AF65-F5344CB8AC3E}">
        <p14:creationId xmlns:p14="http://schemas.microsoft.com/office/powerpoint/2010/main" val="86106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Em quan sát được những dạng năng lượng như: Cơ, điện, nhiệt, quang, hóa.</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6</a:t>
            </a:fld>
            <a:endParaRPr lang="en-US"/>
          </a:p>
        </p:txBody>
      </p:sp>
    </p:spTree>
    <p:extLst>
      <p:ext uri="{BB962C8B-B14F-4D97-AF65-F5344CB8AC3E}">
        <p14:creationId xmlns:p14="http://schemas.microsoft.com/office/powerpoint/2010/main" val="3865152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Em cần dùng thiết bị Ampe kế để đo cường độ dòng điện. Thiết bị Ampe kế được nối nối tiếp với mạch điện cần đo.</a:t>
            </a:r>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9</a:t>
            </a:fld>
            <a:endParaRPr lang="en-US"/>
          </a:p>
        </p:txBody>
      </p:sp>
    </p:spTree>
    <p:extLst>
      <p:ext uri="{BB962C8B-B14F-4D97-AF65-F5344CB8AC3E}">
        <p14:creationId xmlns:p14="http://schemas.microsoft.com/office/powerpoint/2010/main" val="2073677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solidFill>
                    <a:srgbClr val="FF0000"/>
                  </a:solidFill>
                </a:endParaRPr>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b="1" dirty="0">
                  <a:solidFill>
                    <a:srgbClr val="FF0000"/>
                  </a:solidFill>
                  <a:latin typeface="+mj-lt"/>
                </a:rPr>
                <a:t>CH</a:t>
              </a:r>
              <a:r>
                <a:rPr lang="en-US" sz="3200" b="1" dirty="0">
                  <a:solidFill>
                    <a:srgbClr val="FF0000"/>
                  </a:solidFill>
                  <a:latin typeface="+mj-lt"/>
                </a:rPr>
                <a:t>Ủ</a:t>
              </a:r>
              <a:r>
                <a:rPr lang="vi-VN" sz="3200" b="1" dirty="0">
                  <a:solidFill>
                    <a:srgbClr val="FF0000"/>
                  </a:solidFill>
                  <a:latin typeface="+mj-lt"/>
                </a:rPr>
                <a:t>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841811" y="259774"/>
            <a:ext cx="7377953" cy="769441"/>
          </a:xfrm>
          <a:prstGeom prst="rect">
            <a:avLst/>
          </a:prstGeom>
          <a:noFill/>
        </p:spPr>
        <p:txBody>
          <a:bodyPr wrap="square" rtlCol="0">
            <a:spAutoFit/>
          </a:bodyPr>
          <a:lstStyle/>
          <a:p>
            <a:pPr algn="ctr"/>
            <a:r>
              <a:rPr lang="vi-VN" sz="4400" b="1" dirty="0">
                <a:solidFill>
                  <a:srgbClr val="FF0000"/>
                </a:solidFill>
              </a:rPr>
              <a:t>ỨNG DỤNG TIN HỌC</a:t>
            </a:r>
            <a:endParaRPr lang="en-US" sz="4400" b="1" dirty="0">
              <a:solidFill>
                <a:srgbClr val="FF0000"/>
              </a:solidFill>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168079" y="1932732"/>
            <a:ext cx="7485531" cy="3139321"/>
          </a:xfrm>
          <a:prstGeom prst="rect">
            <a:avLst/>
          </a:prstGeom>
          <a:noFill/>
          <a:ln>
            <a:noFill/>
          </a:ln>
        </p:spPr>
        <p:txBody>
          <a:bodyPr wrap="square" rtlCol="0">
            <a:spAutoFit/>
          </a:bodyPr>
          <a:lstStyle/>
          <a:p>
            <a:pPr algn="ctr">
              <a:lnSpc>
                <a:spcPct val="120000"/>
              </a:lnSpc>
            </a:pPr>
            <a:r>
              <a:rPr lang="en-US" sz="5500" b="1" dirty="0" err="1">
                <a:ln w="19050">
                  <a:solidFill>
                    <a:schemeClr val="bg1"/>
                  </a:solidFill>
                </a:ln>
                <a:solidFill>
                  <a:srgbClr val="002060"/>
                </a:solidFill>
                <a:latin typeface="Bahnschrift Condensed" panose="020B0502040204020203" pitchFamily="34" charset="0"/>
              </a:rPr>
              <a:t>Bài</a:t>
            </a:r>
            <a:r>
              <a:rPr lang="en-US" sz="5500" b="1" dirty="0">
                <a:ln w="19050">
                  <a:solidFill>
                    <a:schemeClr val="bg1"/>
                  </a:solidFill>
                </a:ln>
                <a:solidFill>
                  <a:srgbClr val="002060"/>
                </a:solidFill>
                <a:latin typeface="Bahnschrift Condensed" panose="020B0502040204020203" pitchFamily="34" charset="0"/>
              </a:rPr>
              <a:t> </a:t>
            </a:r>
            <a:r>
              <a:rPr lang="vi-VN" sz="5500" b="1" dirty="0">
                <a:ln w="19050">
                  <a:solidFill>
                    <a:schemeClr val="bg1"/>
                  </a:solidFill>
                </a:ln>
                <a:solidFill>
                  <a:srgbClr val="002060"/>
                </a:solidFill>
                <a:latin typeface="Bahnschrift Condensed" panose="020B0502040204020203" pitchFamily="34" charset="0"/>
              </a:rPr>
              <a:t>6</a:t>
            </a:r>
            <a:r>
              <a:rPr lang="en-US" sz="5500" b="1" dirty="0">
                <a:ln w="19050">
                  <a:solidFill>
                    <a:schemeClr val="bg1"/>
                  </a:solidFill>
                </a:ln>
                <a:solidFill>
                  <a:srgbClr val="002060"/>
                </a:solidFill>
                <a:latin typeface="Bahnschrift Condensed" panose="020B0502040204020203" pitchFamily="34" charset="0"/>
              </a:rPr>
              <a:t>. THỰC HÀNH: </a:t>
            </a:r>
          </a:p>
          <a:p>
            <a:pPr algn="ctr">
              <a:lnSpc>
                <a:spcPct val="120000"/>
              </a:lnSpc>
            </a:pPr>
            <a:r>
              <a:rPr lang="en-US" sz="5500" b="1" dirty="0">
                <a:ln w="19050">
                  <a:solidFill>
                    <a:schemeClr val="bg1"/>
                  </a:solidFill>
                </a:ln>
                <a:solidFill>
                  <a:srgbClr val="002060"/>
                </a:solidFill>
                <a:latin typeface="Bahnschrift Condensed" panose="020B0502040204020203" pitchFamily="34" charset="0"/>
              </a:rPr>
              <a:t>KHAI THÁC PHẦN </a:t>
            </a:r>
            <a:r>
              <a:rPr lang="en-US" sz="5500" b="1" dirty="0" smtClean="0">
                <a:ln w="19050">
                  <a:solidFill>
                    <a:schemeClr val="bg1"/>
                  </a:solidFill>
                </a:ln>
                <a:solidFill>
                  <a:srgbClr val="002060"/>
                </a:solidFill>
                <a:latin typeface="Bahnschrift Condensed" panose="020B0502040204020203" pitchFamily="34" charset="0"/>
              </a:rPr>
              <a:t>MỀM</a:t>
            </a:r>
          </a:p>
          <a:p>
            <a:pPr algn="ctr">
              <a:lnSpc>
                <a:spcPct val="120000"/>
              </a:lnSpc>
            </a:pPr>
            <a:r>
              <a:rPr lang="en-US" sz="5500" b="1" dirty="0" smtClean="0">
                <a:ln w="19050">
                  <a:solidFill>
                    <a:schemeClr val="bg1"/>
                  </a:solidFill>
                </a:ln>
                <a:solidFill>
                  <a:srgbClr val="002060"/>
                </a:solidFill>
                <a:latin typeface="Bahnschrift Condensed" panose="020B0502040204020203" pitchFamily="34" charset="0"/>
              </a:rPr>
              <a:t>MÔ </a:t>
            </a:r>
            <a:r>
              <a:rPr lang="en-US" sz="5500" b="1" dirty="0">
                <a:ln w="19050">
                  <a:solidFill>
                    <a:schemeClr val="bg1"/>
                  </a:solidFill>
                </a:ln>
                <a:solidFill>
                  <a:srgbClr val="002060"/>
                </a:solidFill>
                <a:latin typeface="Bahnschrift Condensed" panose="020B0502040204020203" pitchFamily="34" charset="0"/>
              </a:rPr>
              <a:t>PHỎNG</a:t>
            </a:r>
            <a:endParaRPr lang="vi-VN" sz="55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639712" y="1024639"/>
            <a:ext cx="8424051" cy="240566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229852" y="5433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160157" y="818208"/>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1200116" y="887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830048" y="48862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948498" y="-7777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10016694" y="23959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543735" y="53890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DA6E615-AE64-012D-3A8E-194C6EF96713}"/>
              </a:ext>
            </a:extLst>
          </p:cNvPr>
          <p:cNvSpPr txBox="1"/>
          <p:nvPr/>
        </p:nvSpPr>
        <p:spPr>
          <a:xfrm>
            <a:off x="2057209" y="971486"/>
            <a:ext cx="7201529" cy="2158155"/>
          </a:xfrm>
          <a:prstGeom prst="rect">
            <a:avLst/>
          </a:prstGeom>
          <a:noFill/>
        </p:spPr>
        <p:txBody>
          <a:bodyPr wrap="square" rtlCol="0">
            <a:spAutoFit/>
          </a:bodyPr>
          <a:lstStyle/>
          <a:p>
            <a:pPr algn="ctr">
              <a:lnSpc>
                <a:spcPct val="150000"/>
              </a:lnSpc>
            </a:pPr>
            <a:r>
              <a:rPr lang="vi-VN" sz="4800" dirty="0">
                <a:solidFill>
                  <a:schemeClr val="accent3">
                    <a:lumMod val="50000"/>
                  </a:schemeClr>
                </a:solidFill>
                <a:latin typeface="Bahnschrift SemiBold SemiConden" panose="020B0502040204020203" pitchFamily="34" charset="0"/>
              </a:rPr>
              <a:t>	NHIỆM VỤ 3. TỈ LỆ VÀNG TRONG NGÔI SAO NĂM CÁNH</a:t>
            </a:r>
          </a:p>
        </p:txBody>
      </p:sp>
      <p:sp>
        <p:nvSpPr>
          <p:cNvPr id="4" name="TextBox 3">
            <a:extLst>
              <a:ext uri="{FF2B5EF4-FFF2-40B4-BE49-F238E27FC236}">
                <a16:creationId xmlns:a16="http://schemas.microsoft.com/office/drawing/2014/main" id="{94C0ADD3-8CBA-8A42-8445-9AE413FE61CA}"/>
              </a:ext>
            </a:extLst>
          </p:cNvPr>
          <p:cNvSpPr txBox="1"/>
          <p:nvPr/>
        </p:nvSpPr>
        <p:spPr>
          <a:xfrm>
            <a:off x="709127" y="3753207"/>
            <a:ext cx="11122089" cy="2677656"/>
          </a:xfrm>
          <a:prstGeom prst="rect">
            <a:avLst/>
          </a:prstGeom>
          <a:noFill/>
        </p:spPr>
        <p:txBody>
          <a:bodyPr wrap="square">
            <a:spAutoFit/>
          </a:bodyPr>
          <a:lstStyle/>
          <a:p>
            <a:pPr algn="ctr">
              <a:lnSpc>
                <a:spcPct val="150000"/>
              </a:lnSpc>
            </a:pPr>
            <a:r>
              <a:rPr lang="vi-VN" sz="2800" b="1" dirty="0">
                <a:solidFill>
                  <a:srgbClr val="EF387A"/>
                </a:solidFill>
                <a:effectLst/>
                <a:latin typeface="Arial" panose="020B0604020202020204" pitchFamily="34" charset="0"/>
              </a:rPr>
              <a:t>Yêu </a:t>
            </a:r>
            <a:r>
              <a:rPr lang="vi-VN" sz="2800" b="1" dirty="0" smtClean="0">
                <a:solidFill>
                  <a:srgbClr val="EF387A"/>
                </a:solidFill>
                <a:effectLst/>
                <a:latin typeface="Arial" panose="020B0604020202020204" pitchFamily="34" charset="0"/>
              </a:rPr>
              <a:t>cầu</a:t>
            </a:r>
            <a:r>
              <a:rPr lang="en-US" sz="2800" b="1" dirty="0" smtClean="0">
                <a:solidFill>
                  <a:srgbClr val="EF387A"/>
                </a:solidFill>
                <a:effectLst/>
                <a:latin typeface="Arial" panose="020B0604020202020204" pitchFamily="34" charset="0"/>
              </a:rPr>
              <a:t>:</a:t>
            </a:r>
            <a:r>
              <a:rPr lang="vi-VN" sz="2800" b="1" dirty="0" smtClean="0">
                <a:solidFill>
                  <a:srgbClr val="EF387A"/>
                </a:solidFill>
                <a:effectLst/>
                <a:latin typeface="Arial" panose="020B0604020202020204" pitchFamily="34" charset="0"/>
              </a:rPr>
              <a:t> </a:t>
            </a:r>
            <a:endParaRPr lang="vi-VN" sz="2800" dirty="0"/>
          </a:p>
          <a:p>
            <a:pPr>
              <a:lnSpc>
                <a:spcPct val="150000"/>
              </a:lnSpc>
            </a:pPr>
            <a:r>
              <a:rPr lang="vi-VN" sz="2800" dirty="0">
                <a:solidFill>
                  <a:schemeClr val="accent6">
                    <a:lumMod val="60000"/>
                    <a:lumOff val="40000"/>
                  </a:schemeClr>
                </a:solidFill>
                <a:effectLst/>
                <a:latin typeface="Arial" panose="020B0604020202020204" pitchFamily="34" charset="0"/>
              </a:rPr>
              <a:t>Sử dụng công cụ đo và tính toán trong phần mềm mô phỏng hình học. Khám phá tri thức về tỉ lệ các đoạn thẳng xuất hiện trong một ngôi sao có năm cánh cách đều nhau.</a:t>
            </a:r>
            <a:endParaRPr lang="en-US" sz="2800" dirty="0">
              <a:solidFill>
                <a:schemeClr val="accent6">
                  <a:lumMod val="60000"/>
                  <a:lumOff val="40000"/>
                </a:schemeClr>
              </a:solidFill>
            </a:endParaRPr>
          </a:p>
        </p:txBody>
      </p:sp>
    </p:spTree>
    <p:extLst>
      <p:ext uri="{BB962C8B-B14F-4D97-AF65-F5344CB8AC3E}">
        <p14:creationId xmlns:p14="http://schemas.microsoft.com/office/powerpoint/2010/main" val="120195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61408C-CD88-AEE5-8AED-7921C9C59D61}"/>
              </a:ext>
            </a:extLst>
          </p:cNvPr>
          <p:cNvSpPr txBox="1"/>
          <p:nvPr/>
        </p:nvSpPr>
        <p:spPr>
          <a:xfrm>
            <a:off x="644545" y="373599"/>
            <a:ext cx="6651993" cy="5262979"/>
          </a:xfrm>
          <a:prstGeom prst="rect">
            <a:avLst/>
          </a:prstGeom>
          <a:noFill/>
        </p:spPr>
        <p:txBody>
          <a:bodyPr wrap="square">
            <a:spAutoFit/>
          </a:bodyPr>
          <a:lstStyle/>
          <a:p>
            <a:pPr algn="ctr"/>
            <a:r>
              <a:rPr lang="vi-VN" sz="2400" b="1" dirty="0">
                <a:solidFill>
                  <a:srgbClr val="EF387A"/>
                </a:solidFill>
                <a:effectLst/>
                <a:latin typeface="Arial" panose="020B0604020202020204" pitchFamily="34" charset="0"/>
              </a:rPr>
              <a:t>Hướng </a:t>
            </a:r>
            <a:r>
              <a:rPr lang="vi-VN" sz="2400" b="1" dirty="0" smtClean="0">
                <a:solidFill>
                  <a:srgbClr val="EF387A"/>
                </a:solidFill>
                <a:effectLst/>
                <a:latin typeface="Arial" panose="020B0604020202020204" pitchFamily="34" charset="0"/>
              </a:rPr>
              <a:t>dẫn</a:t>
            </a:r>
            <a:r>
              <a:rPr lang="en-US" sz="2400" b="1" dirty="0" smtClean="0">
                <a:solidFill>
                  <a:srgbClr val="EF387A"/>
                </a:solidFill>
                <a:effectLst/>
                <a:latin typeface="Arial" panose="020B0604020202020204" pitchFamily="34" charset="0"/>
              </a:rPr>
              <a:t>:</a:t>
            </a:r>
            <a:r>
              <a:rPr lang="vi-VN" sz="2400" b="1" dirty="0" smtClean="0">
                <a:solidFill>
                  <a:srgbClr val="EF387A"/>
                </a:solidFill>
                <a:effectLst/>
                <a:latin typeface="Arial" panose="020B0604020202020204" pitchFamily="34" charset="0"/>
              </a:rPr>
              <a:t> </a:t>
            </a:r>
            <a:endParaRPr lang="vi-VN" sz="2400" b="1" dirty="0">
              <a:solidFill>
                <a:srgbClr val="EF387A"/>
              </a:solidFill>
              <a:effectLst/>
              <a:latin typeface="Arial" panose="020B0604020202020204" pitchFamily="34" charset="0"/>
            </a:endParaRPr>
          </a:p>
          <a:p>
            <a:pPr algn="just"/>
            <a:r>
              <a:rPr lang="vi-VN" sz="2400" b="1" i="1" dirty="0">
                <a:solidFill>
                  <a:srgbClr val="231F20"/>
                </a:solidFill>
                <a:effectLst/>
                <a:latin typeface="Arial" panose="020B0604020202020204" pitchFamily="34" charset="0"/>
              </a:rPr>
              <a:t>a) Truy cập phần mềm </a:t>
            </a:r>
            <a:r>
              <a:rPr lang="vi-VN" sz="2400" b="1" i="1" dirty="0">
                <a:solidFill>
                  <a:schemeClr val="accent6">
                    <a:lumMod val="60000"/>
                    <a:lumOff val="40000"/>
                  </a:schemeClr>
                </a:solidFill>
                <a:effectLst/>
                <a:latin typeface="Arial" panose="020B0604020202020204" pitchFamily="34" charset="0"/>
              </a:rPr>
              <a:t>Geometer’s Sketchpad </a:t>
            </a:r>
            <a:r>
              <a:rPr lang="vi-VN" sz="2400" b="1" i="1" dirty="0">
                <a:solidFill>
                  <a:srgbClr val="231F20"/>
                </a:solidFill>
                <a:effectLst/>
                <a:latin typeface="Arial" panose="020B0604020202020204" pitchFamily="34" charset="0"/>
              </a:rPr>
              <a:t>và mở tệp dữ </a:t>
            </a:r>
            <a:r>
              <a:rPr lang="vi-VN" sz="2400" b="1" i="1" dirty="0" smtClean="0">
                <a:solidFill>
                  <a:srgbClr val="231F20"/>
                </a:solidFill>
                <a:effectLst/>
                <a:latin typeface="Arial" panose="020B0604020202020204" pitchFamily="34" charset="0"/>
              </a:rPr>
              <a:t>liệu</a:t>
            </a:r>
            <a:r>
              <a:rPr lang="en-US" sz="2400" b="1" i="1" dirty="0" smtClean="0">
                <a:solidFill>
                  <a:srgbClr val="231F20"/>
                </a:solidFill>
                <a:effectLst/>
                <a:latin typeface="Arial" panose="020B0604020202020204" pitchFamily="34" charset="0"/>
              </a:rPr>
              <a:t>:</a:t>
            </a:r>
            <a:r>
              <a:rPr lang="vi-VN" sz="2400" b="1" i="1" dirty="0" smtClean="0">
                <a:solidFill>
                  <a:srgbClr val="231F20"/>
                </a:solidFill>
                <a:effectLst/>
                <a:latin typeface="Arial" panose="020B0604020202020204" pitchFamily="34" charset="0"/>
              </a:rPr>
              <a:t> </a:t>
            </a:r>
            <a:endParaRPr lang="vi-VN" sz="2400" dirty="0"/>
          </a:p>
          <a:p>
            <a:pPr algn="just"/>
            <a:r>
              <a:rPr lang="vi-VN" sz="2400" dirty="0">
                <a:solidFill>
                  <a:srgbClr val="231F20"/>
                </a:solidFill>
                <a:effectLst/>
                <a:latin typeface="Arial" panose="020B0604020202020204" pitchFamily="34" charset="0"/>
              </a:rPr>
              <a:t>– Khởi động phần mềm </a:t>
            </a:r>
            <a:r>
              <a:rPr lang="vi-VN" sz="2400" b="1" dirty="0">
                <a:solidFill>
                  <a:schemeClr val="accent6">
                    <a:lumMod val="60000"/>
                    <a:lumOff val="40000"/>
                  </a:schemeClr>
                </a:solidFill>
                <a:effectLst/>
                <a:latin typeface="Arial" panose="020B0604020202020204" pitchFamily="34" charset="0"/>
              </a:rPr>
              <a:t>Geometer’s Sketchpad</a:t>
            </a:r>
            <a:r>
              <a:rPr lang="vi-VN" sz="2400" dirty="0">
                <a:solidFill>
                  <a:srgbClr val="231F20"/>
                </a:solidFill>
                <a:effectLst/>
                <a:latin typeface="Arial" panose="020B0604020202020204" pitchFamily="34" charset="0"/>
              </a:rPr>
              <a:t>. </a:t>
            </a:r>
            <a:endParaRPr lang="en-US" sz="2400" dirty="0" smtClean="0">
              <a:solidFill>
                <a:srgbClr val="231F20"/>
              </a:solidFill>
              <a:effectLst/>
              <a:latin typeface="Arial" panose="020B0604020202020204" pitchFamily="34" charset="0"/>
            </a:endParaRPr>
          </a:p>
          <a:p>
            <a:pPr algn="just"/>
            <a:r>
              <a:rPr lang="vi-VN" sz="2400" dirty="0" smtClean="0">
                <a:solidFill>
                  <a:srgbClr val="231F20"/>
                </a:solidFill>
                <a:effectLst/>
                <a:latin typeface="Arial" panose="020B0604020202020204" pitchFamily="34" charset="0"/>
              </a:rPr>
              <a:t>Mở </a:t>
            </a:r>
            <a:r>
              <a:rPr lang="vi-VN" sz="2400" dirty="0">
                <a:solidFill>
                  <a:srgbClr val="231F20"/>
                </a:solidFill>
                <a:effectLst/>
                <a:latin typeface="Arial" panose="020B0604020202020204" pitchFamily="34" charset="0"/>
              </a:rPr>
              <a:t>tệp </a:t>
            </a:r>
            <a:r>
              <a:rPr lang="vi-VN" sz="2400" dirty="0">
                <a:solidFill>
                  <a:srgbClr val="ED028C"/>
                </a:solidFill>
                <a:effectLst/>
                <a:latin typeface="Arial" panose="020B0604020202020204" pitchFamily="34" charset="0"/>
              </a:rPr>
              <a:t>TyLeVang.gsp</a:t>
            </a:r>
            <a:r>
              <a:rPr lang="vi-VN" sz="2400" dirty="0">
                <a:solidFill>
                  <a:srgbClr val="231F20"/>
                </a:solidFill>
                <a:effectLst/>
                <a:latin typeface="Arial" panose="020B0604020202020204" pitchFamily="34" charset="0"/>
              </a:rPr>
              <a:t> bằng cách chọn </a:t>
            </a:r>
            <a:r>
              <a:rPr lang="vi-VN" sz="2400" b="1" dirty="0">
                <a:solidFill>
                  <a:srgbClr val="231F20"/>
                </a:solidFill>
                <a:effectLst/>
                <a:latin typeface="Arial" panose="020B0604020202020204" pitchFamily="34" charset="0"/>
              </a:rPr>
              <a:t>File</a:t>
            </a:r>
            <a:r>
              <a:rPr lang="vi-VN" sz="2400" dirty="0">
                <a:solidFill>
                  <a:srgbClr val="231F20"/>
                </a:solidFill>
                <a:effectLst/>
                <a:latin typeface="Arial" panose="020B0604020202020204" pitchFamily="34" charset="0"/>
              </a:rPr>
              <a:t>/</a:t>
            </a:r>
            <a:r>
              <a:rPr lang="vi-VN" sz="2400" b="1" dirty="0">
                <a:solidFill>
                  <a:srgbClr val="231F20"/>
                </a:solidFill>
                <a:effectLst/>
                <a:latin typeface="Arial" panose="020B0604020202020204" pitchFamily="34" charset="0"/>
              </a:rPr>
              <a:t>Open</a:t>
            </a:r>
            <a:r>
              <a:rPr lang="vi-VN" sz="2400" dirty="0">
                <a:solidFill>
                  <a:srgbClr val="231F20"/>
                </a:solidFill>
                <a:effectLst/>
                <a:latin typeface="Arial" panose="020B0604020202020204" pitchFamily="34" charset="0"/>
              </a:rPr>
              <a:t> hoặc nhấn tổ hợp phím </a:t>
            </a:r>
            <a:r>
              <a:rPr lang="vi-VN" sz="2400" b="1" dirty="0">
                <a:solidFill>
                  <a:srgbClr val="231F20"/>
                </a:solidFill>
                <a:effectLst/>
                <a:latin typeface="Arial" panose="020B0604020202020204" pitchFamily="34" charset="0"/>
              </a:rPr>
              <a:t>Ctrl + O</a:t>
            </a:r>
            <a:r>
              <a:rPr lang="vi-VN" sz="2400" dirty="0">
                <a:solidFill>
                  <a:srgbClr val="231F20"/>
                </a:solidFill>
                <a:effectLst/>
                <a:latin typeface="Arial" panose="020B0604020202020204" pitchFamily="34" charset="0"/>
              </a:rPr>
              <a:t> và chọn tệp. Tệp dữ liệu đã có sẵn một ngôi sao năm cánh (Hình 6.6a). </a:t>
            </a:r>
            <a:endParaRPr lang="vi-VN" sz="2400" dirty="0"/>
          </a:p>
          <a:p>
            <a:pPr algn="just"/>
            <a:r>
              <a:rPr lang="vi-VN" sz="2400" dirty="0">
                <a:solidFill>
                  <a:srgbClr val="231F20"/>
                </a:solidFill>
                <a:effectLst/>
                <a:latin typeface="Arial" panose="020B0604020202020204" pitchFamily="34" charset="0"/>
              </a:rPr>
              <a:t>– Em hãy di chuyển ngôi sao này bằng cách chọn đỉnh hoặc cạnh của nó và kéo thả chuột đến vị trí khác. Kích thước ngôi sao được điều chỉnh bằng cách kéo thả điểm P hoặc điểm q để độ dài đoạn thẳng Pq thay đổi.</a:t>
            </a:r>
            <a:endParaRPr lang="en-US" sz="2400" dirty="0"/>
          </a:p>
        </p:txBody>
      </p:sp>
      <p:pic>
        <p:nvPicPr>
          <p:cNvPr id="5" name="Picture 4">
            <a:extLst>
              <a:ext uri="{FF2B5EF4-FFF2-40B4-BE49-F238E27FC236}">
                <a16:creationId xmlns:a16="http://schemas.microsoft.com/office/drawing/2014/main" id="{B4690002-1BF9-7D80-4E37-AC487167C449}"/>
              </a:ext>
            </a:extLst>
          </p:cNvPr>
          <p:cNvPicPr>
            <a:picLocks noChangeAspect="1"/>
          </p:cNvPicPr>
          <p:nvPr/>
        </p:nvPicPr>
        <p:blipFill rotWithShape="1">
          <a:blip r:embed="rId2"/>
          <a:srcRect l="9981"/>
          <a:stretch/>
        </p:blipFill>
        <p:spPr>
          <a:xfrm>
            <a:off x="7583148" y="1595420"/>
            <a:ext cx="4608852" cy="2819338"/>
          </a:xfrm>
          <a:prstGeom prst="rect">
            <a:avLst/>
          </a:prstGeom>
        </p:spPr>
      </p:pic>
    </p:spTree>
    <p:extLst>
      <p:ext uri="{BB962C8B-B14F-4D97-AF65-F5344CB8AC3E}">
        <p14:creationId xmlns:p14="http://schemas.microsoft.com/office/powerpoint/2010/main" val="1276365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51402F-99B1-D208-C5A3-49D45E9E8569}"/>
              </a:ext>
            </a:extLst>
          </p:cNvPr>
          <p:cNvSpPr txBox="1"/>
          <p:nvPr/>
        </p:nvSpPr>
        <p:spPr>
          <a:xfrm>
            <a:off x="968188" y="610123"/>
            <a:ext cx="6096000" cy="5442516"/>
          </a:xfrm>
          <a:prstGeom prst="rect">
            <a:avLst/>
          </a:prstGeom>
          <a:noFill/>
        </p:spPr>
        <p:txBody>
          <a:bodyPr wrap="square">
            <a:spAutoFit/>
          </a:bodyPr>
          <a:lstStyle/>
          <a:p>
            <a:pPr algn="just">
              <a:lnSpc>
                <a:spcPct val="150000"/>
              </a:lnSpc>
            </a:pPr>
            <a:r>
              <a:rPr lang="vi-VN" sz="1800" b="1" i="1" dirty="0">
                <a:solidFill>
                  <a:srgbClr val="FF0000"/>
                </a:solidFill>
                <a:effectLst/>
                <a:latin typeface="Arial" panose="020B0604020202020204" pitchFamily="34" charset="0"/>
              </a:rPr>
              <a:t>b) Đo độ </a:t>
            </a:r>
            <a:r>
              <a:rPr lang="vi-VN" sz="1800" b="1" i="1" dirty="0" smtClean="0">
                <a:solidFill>
                  <a:srgbClr val="FF0000"/>
                </a:solidFill>
                <a:effectLst/>
                <a:latin typeface="Arial" panose="020B0604020202020204" pitchFamily="34" charset="0"/>
              </a:rPr>
              <a:t>dài</a:t>
            </a:r>
            <a:r>
              <a:rPr lang="en-US" sz="1800" b="1" i="1" dirty="0" smtClean="0">
                <a:solidFill>
                  <a:srgbClr val="FF0000"/>
                </a:solidFill>
                <a:effectLst/>
                <a:latin typeface="Arial" panose="020B0604020202020204" pitchFamily="34" charset="0"/>
              </a:rPr>
              <a:t>:</a:t>
            </a:r>
            <a:endParaRPr lang="vi-VN" dirty="0">
              <a:solidFill>
                <a:srgbClr val="FF0000"/>
              </a:solidFill>
            </a:endParaRPr>
          </a:p>
          <a:p>
            <a:pPr algn="just">
              <a:lnSpc>
                <a:spcPct val="150000"/>
              </a:lnSpc>
            </a:pPr>
            <a:r>
              <a:rPr lang="vi-VN" sz="1800" dirty="0">
                <a:solidFill>
                  <a:srgbClr val="231F20"/>
                </a:solidFill>
                <a:effectLst/>
                <a:latin typeface="Arial" panose="020B0604020202020204" pitchFamily="34" charset="0"/>
              </a:rPr>
              <a:t>– Sử dụng công cụ chọn đối tượng </a:t>
            </a:r>
            <a:endParaRPr lang="vi-VN" dirty="0"/>
          </a:p>
          <a:p>
            <a:pPr algn="just">
              <a:lnSpc>
                <a:spcPct val="150000"/>
              </a:lnSpc>
            </a:pPr>
            <a:r>
              <a:rPr lang="vi-VN" sz="1800" dirty="0">
                <a:solidFill>
                  <a:srgbClr val="231F20"/>
                </a:solidFill>
                <a:effectLst/>
                <a:latin typeface="Arial" panose="020B0604020202020204" pitchFamily="34" charset="0"/>
              </a:rPr>
              <a:t>để chọn đoạn thẳng AB (Hình 6.6) và chọn</a:t>
            </a:r>
            <a:r>
              <a:rPr lang="vi-VN" sz="1800" b="1" dirty="0">
                <a:solidFill>
                  <a:srgbClr val="231F20"/>
                </a:solidFill>
                <a:effectLst/>
                <a:latin typeface="Arial" panose="020B0604020202020204" pitchFamily="34" charset="0"/>
              </a:rPr>
              <a:t> Measure</a:t>
            </a:r>
            <a:r>
              <a:rPr lang="vi-VN" sz="1800" dirty="0">
                <a:solidFill>
                  <a:srgbClr val="231F20"/>
                </a:solidFill>
                <a:effectLst/>
                <a:latin typeface="Arial" panose="020B0604020202020204" pitchFamily="34" charset="0"/>
              </a:rPr>
              <a:t>/</a:t>
            </a:r>
            <a:r>
              <a:rPr lang="vi-VN" sz="1800" b="1" dirty="0">
                <a:solidFill>
                  <a:srgbClr val="231F20"/>
                </a:solidFill>
                <a:effectLst/>
                <a:latin typeface="Arial" panose="020B0604020202020204" pitchFamily="34" charset="0"/>
              </a:rPr>
              <a:t>Length</a:t>
            </a:r>
            <a:r>
              <a:rPr lang="vi-VN" sz="1800" dirty="0">
                <a:solidFill>
                  <a:srgbClr val="231F20"/>
                </a:solidFill>
                <a:effectLst/>
                <a:latin typeface="Arial" panose="020B0604020202020204" pitchFamily="34" charset="0"/>
              </a:rPr>
              <a:t> để đo độ dài đoạn AB đã chọn. </a:t>
            </a:r>
            <a:endParaRPr lang="vi-VN" dirty="0"/>
          </a:p>
          <a:p>
            <a:pPr algn="just">
              <a:lnSpc>
                <a:spcPct val="150000"/>
              </a:lnSpc>
            </a:pPr>
            <a:r>
              <a:rPr lang="vi-VN" sz="1800" dirty="0">
                <a:solidFill>
                  <a:srgbClr val="231F20"/>
                </a:solidFill>
                <a:effectLst/>
                <a:latin typeface="Arial" panose="020B0604020202020204" pitchFamily="34" charset="0"/>
              </a:rPr>
              <a:t>– Tương tự như vậy, em sẽ đo được độ dài các đoạn </a:t>
            </a:r>
            <a:endParaRPr lang="vi-VN" dirty="0"/>
          </a:p>
          <a:p>
            <a:pPr algn="just">
              <a:lnSpc>
                <a:spcPct val="150000"/>
              </a:lnSpc>
            </a:pPr>
            <a:r>
              <a:rPr lang="vi-VN" sz="1800" dirty="0">
                <a:solidFill>
                  <a:srgbClr val="231F20"/>
                </a:solidFill>
                <a:effectLst/>
                <a:latin typeface="Arial" panose="020B0604020202020204" pitchFamily="34" charset="0"/>
              </a:rPr>
              <a:t>thẳng BC, AC và AD. </a:t>
            </a:r>
            <a:endParaRPr lang="vi-VN" dirty="0"/>
          </a:p>
          <a:p>
            <a:pPr algn="just">
              <a:lnSpc>
                <a:spcPct val="150000"/>
              </a:lnSpc>
            </a:pPr>
            <a:r>
              <a:rPr lang="vi-VN" sz="1800" b="1" i="1" dirty="0">
                <a:solidFill>
                  <a:srgbClr val="FF0000"/>
                </a:solidFill>
                <a:effectLst/>
                <a:latin typeface="Arial" panose="020B0604020202020204" pitchFamily="34" charset="0"/>
              </a:rPr>
              <a:t>c) Tính tỉ </a:t>
            </a:r>
            <a:r>
              <a:rPr lang="vi-VN" sz="1800" b="1" i="1" dirty="0" smtClean="0">
                <a:solidFill>
                  <a:srgbClr val="FF0000"/>
                </a:solidFill>
                <a:effectLst/>
                <a:latin typeface="Arial" panose="020B0604020202020204" pitchFamily="34" charset="0"/>
              </a:rPr>
              <a:t>lệ</a:t>
            </a:r>
            <a:r>
              <a:rPr lang="en-US" sz="1800" b="1" i="1" dirty="0" smtClean="0">
                <a:solidFill>
                  <a:srgbClr val="FF0000"/>
                </a:solidFill>
                <a:effectLst/>
                <a:latin typeface="Arial" panose="020B0604020202020204" pitchFamily="34" charset="0"/>
              </a:rPr>
              <a:t>:</a:t>
            </a:r>
            <a:r>
              <a:rPr lang="vi-VN" sz="1800" b="1" i="1" dirty="0" smtClean="0">
                <a:solidFill>
                  <a:srgbClr val="FF0000"/>
                </a:solidFill>
                <a:effectLst/>
                <a:latin typeface="Arial" panose="020B0604020202020204" pitchFamily="34" charset="0"/>
              </a:rPr>
              <a:t> </a:t>
            </a:r>
            <a:endParaRPr lang="vi-VN" dirty="0">
              <a:solidFill>
                <a:srgbClr val="FF0000"/>
              </a:solidFill>
            </a:endParaRPr>
          </a:p>
          <a:p>
            <a:pPr algn="just">
              <a:lnSpc>
                <a:spcPct val="150000"/>
              </a:lnSpc>
            </a:pPr>
            <a:r>
              <a:rPr lang="vi-VN" sz="1800" dirty="0">
                <a:solidFill>
                  <a:srgbClr val="231F20"/>
                </a:solidFill>
                <a:effectLst/>
                <a:latin typeface="Arial" panose="020B0604020202020204" pitchFamily="34" charset="0"/>
              </a:rPr>
              <a:t>– Mở công cụ tính bằng cách gõ tổ hợp phím </a:t>
            </a:r>
            <a:r>
              <a:rPr lang="vi-VN" sz="1800" b="1" dirty="0">
                <a:solidFill>
                  <a:srgbClr val="231F20"/>
                </a:solidFill>
                <a:effectLst/>
                <a:latin typeface="Arial" panose="020B0604020202020204" pitchFamily="34" charset="0"/>
              </a:rPr>
              <a:t>Alt + =</a:t>
            </a:r>
            <a:r>
              <a:rPr lang="vi-VN" sz="1800" dirty="0">
                <a:solidFill>
                  <a:srgbClr val="231F20"/>
                </a:solidFill>
                <a:effectLst/>
                <a:latin typeface="Arial" panose="020B0604020202020204" pitchFamily="34" charset="0"/>
              </a:rPr>
              <a:t> hoặc chọn </a:t>
            </a:r>
            <a:r>
              <a:rPr lang="vi-VN" sz="1800" b="1" dirty="0">
                <a:solidFill>
                  <a:srgbClr val="231F20"/>
                </a:solidFill>
                <a:effectLst/>
                <a:latin typeface="Arial" panose="020B0604020202020204" pitchFamily="34" charset="0"/>
              </a:rPr>
              <a:t>Number/Calculate... </a:t>
            </a:r>
            <a:r>
              <a:rPr lang="vi-VN" sz="1800" dirty="0">
                <a:solidFill>
                  <a:srgbClr val="231F20"/>
                </a:solidFill>
                <a:effectLst/>
                <a:latin typeface="Arial" panose="020B0604020202020204" pitchFamily="34" charset="0"/>
              </a:rPr>
              <a:t>(</a:t>
            </a:r>
            <a:r>
              <a:rPr lang="vi-VN" sz="1800" b="1" dirty="0">
                <a:solidFill>
                  <a:srgbClr val="231F20"/>
                </a:solidFill>
                <a:effectLst/>
                <a:latin typeface="Arial" panose="020B0604020202020204" pitchFamily="34" charset="0"/>
              </a:rPr>
              <a:t>Measure/ Calculate... </a:t>
            </a:r>
            <a:r>
              <a:rPr lang="vi-VN" sz="1800" dirty="0">
                <a:solidFill>
                  <a:srgbClr val="231F20"/>
                </a:solidFill>
                <a:effectLst/>
                <a:latin typeface="Arial" panose="020B0604020202020204" pitchFamily="34" charset="0"/>
              </a:rPr>
              <a:t>với Geometer’s Sketchpad 4.x)</a:t>
            </a:r>
            <a:r>
              <a:rPr lang="vi-VN" sz="1800" b="1" dirty="0">
                <a:solidFill>
                  <a:srgbClr val="231F20"/>
                </a:solidFill>
                <a:effectLst/>
                <a:latin typeface="Arial-BoldMT"/>
              </a:rPr>
              <a:t>. </a:t>
            </a:r>
            <a:endParaRPr lang="vi-VN" dirty="0"/>
          </a:p>
          <a:p>
            <a:pPr algn="just">
              <a:lnSpc>
                <a:spcPct val="150000"/>
              </a:lnSpc>
            </a:pPr>
            <a:r>
              <a:rPr lang="vi-VN" sz="1800" dirty="0">
                <a:solidFill>
                  <a:srgbClr val="231F20"/>
                </a:solidFill>
                <a:effectLst/>
                <a:latin typeface="Arial" panose="020B0604020202020204" pitchFamily="34" charset="0"/>
              </a:rPr>
              <a:t>– Nhập biểu thức cần tính bằng bàn phím, bàn phím ảo hoặc sử dụng chuột để chọn các giá trị đã được đo hoặc tính trước trên màn hình (Hình 6.7).</a:t>
            </a:r>
            <a:endParaRPr lang="en-US" dirty="0"/>
          </a:p>
        </p:txBody>
      </p:sp>
      <p:pic>
        <p:nvPicPr>
          <p:cNvPr id="5" name="Picture 4">
            <a:extLst>
              <a:ext uri="{FF2B5EF4-FFF2-40B4-BE49-F238E27FC236}">
                <a16:creationId xmlns:a16="http://schemas.microsoft.com/office/drawing/2014/main" id="{5E0F305A-42D4-B6EB-FB5A-9C9BE2963261}"/>
              </a:ext>
            </a:extLst>
          </p:cNvPr>
          <p:cNvPicPr>
            <a:picLocks noChangeAspect="1"/>
          </p:cNvPicPr>
          <p:nvPr/>
        </p:nvPicPr>
        <p:blipFill>
          <a:blip r:embed="rId2"/>
          <a:stretch>
            <a:fillRect/>
          </a:stretch>
        </p:blipFill>
        <p:spPr>
          <a:xfrm>
            <a:off x="7229713" y="1540612"/>
            <a:ext cx="3869214" cy="3776776"/>
          </a:xfrm>
          <a:prstGeom prst="rect">
            <a:avLst/>
          </a:prstGeom>
        </p:spPr>
      </p:pic>
    </p:spTree>
    <p:extLst>
      <p:ext uri="{BB962C8B-B14F-4D97-AF65-F5344CB8AC3E}">
        <p14:creationId xmlns:p14="http://schemas.microsoft.com/office/powerpoint/2010/main" val="169143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4FE391-F1B5-F559-455D-5377335BE312}"/>
              </a:ext>
            </a:extLst>
          </p:cNvPr>
          <p:cNvSpPr txBox="1"/>
          <p:nvPr/>
        </p:nvSpPr>
        <p:spPr>
          <a:xfrm>
            <a:off x="963615" y="165813"/>
            <a:ext cx="9574306" cy="4455835"/>
          </a:xfrm>
          <a:prstGeom prst="rect">
            <a:avLst/>
          </a:prstGeom>
          <a:noFill/>
        </p:spPr>
        <p:txBody>
          <a:bodyPr wrap="square">
            <a:spAutoFit/>
          </a:bodyPr>
          <a:lstStyle/>
          <a:p>
            <a:pPr algn="just">
              <a:lnSpc>
                <a:spcPct val="150000"/>
              </a:lnSpc>
            </a:pPr>
            <a:r>
              <a:rPr lang="vi-VN" sz="2400" b="1" i="1" dirty="0">
                <a:solidFill>
                  <a:srgbClr val="FF0000"/>
                </a:solidFill>
                <a:effectLst/>
                <a:latin typeface="Arial" panose="020B0604020202020204" pitchFamily="34" charset="0"/>
              </a:rPr>
              <a:t>d) Khám phá tri </a:t>
            </a:r>
            <a:r>
              <a:rPr lang="vi-VN" sz="2400" b="1" i="1" dirty="0" smtClean="0">
                <a:solidFill>
                  <a:srgbClr val="FF0000"/>
                </a:solidFill>
                <a:effectLst/>
                <a:latin typeface="Arial" panose="020B0604020202020204" pitchFamily="34" charset="0"/>
              </a:rPr>
              <a:t>thức</a:t>
            </a:r>
            <a:r>
              <a:rPr lang="en-US" sz="2400" b="1" i="1" dirty="0" smtClean="0">
                <a:solidFill>
                  <a:srgbClr val="FF0000"/>
                </a:solidFill>
                <a:effectLst/>
                <a:latin typeface="Arial" panose="020B0604020202020204" pitchFamily="34" charset="0"/>
              </a:rPr>
              <a:t>:</a:t>
            </a:r>
            <a:r>
              <a:rPr lang="vi-VN" sz="2400" b="1" i="1" dirty="0" smtClean="0">
                <a:solidFill>
                  <a:srgbClr val="FF0000"/>
                </a:solidFill>
                <a:effectLst/>
                <a:latin typeface="Arial" panose="020B0604020202020204" pitchFamily="34" charset="0"/>
              </a:rPr>
              <a:t> </a:t>
            </a:r>
            <a:endParaRPr lang="vi-VN" sz="2400" dirty="0">
              <a:solidFill>
                <a:srgbClr val="FF0000"/>
              </a:solidFill>
            </a:endParaRPr>
          </a:p>
          <a:p>
            <a:pPr algn="just">
              <a:lnSpc>
                <a:spcPct val="150000"/>
              </a:lnSpc>
            </a:pPr>
            <a:r>
              <a:rPr lang="vi-VN" sz="2400" dirty="0">
                <a:solidFill>
                  <a:srgbClr val="231F20"/>
                </a:solidFill>
                <a:effectLst/>
                <a:latin typeface="Arial" panose="020B0604020202020204" pitchFamily="34" charset="0"/>
              </a:rPr>
              <a:t>– Thay đổi kích thước ngôi sao bằng cách kéo thả điểm P hoặc điểm q, em sẽ thấy số đo các đoạn thẳng AB, BC, AC và AD cũng thay đổi theo. </a:t>
            </a:r>
            <a:endParaRPr lang="vi-VN" sz="2400" dirty="0"/>
          </a:p>
          <a:p>
            <a:pPr algn="just">
              <a:lnSpc>
                <a:spcPct val="150000"/>
              </a:lnSpc>
            </a:pPr>
            <a:r>
              <a:rPr lang="vi-VN" sz="2400" dirty="0">
                <a:solidFill>
                  <a:srgbClr val="231F20"/>
                </a:solidFill>
                <a:effectLst/>
                <a:latin typeface="Arial" panose="020B0604020202020204" pitchFamily="34" charset="0"/>
              </a:rPr>
              <a:t>– Điều đáng kinh ngạc là dù độ dài của các đoạn thẳng thay đổi nhưng tỉ lệ giữa chúng không thay đổi, luôn bằng nhau và xấp xỉ 1,62. Chính xác hơn, ta sẽ có: </a:t>
            </a:r>
          </a:p>
          <a:p>
            <a:pPr algn="just">
              <a:lnSpc>
                <a:spcPct val="150000"/>
              </a:lnSpc>
            </a:pPr>
            <a:endParaRPr lang="vi-VN" sz="2400" dirty="0"/>
          </a:p>
        </p:txBody>
      </p:sp>
      <p:pic>
        <p:nvPicPr>
          <p:cNvPr id="5" name="Picture 4">
            <a:extLst>
              <a:ext uri="{FF2B5EF4-FFF2-40B4-BE49-F238E27FC236}">
                <a16:creationId xmlns:a16="http://schemas.microsoft.com/office/drawing/2014/main" id="{93E000B4-EBD3-3C56-F5DC-18D02A5D8486}"/>
              </a:ext>
            </a:extLst>
          </p:cNvPr>
          <p:cNvPicPr>
            <a:picLocks noChangeAspect="1"/>
          </p:cNvPicPr>
          <p:nvPr/>
        </p:nvPicPr>
        <p:blipFill>
          <a:blip r:embed="rId2"/>
          <a:stretch>
            <a:fillRect/>
          </a:stretch>
        </p:blipFill>
        <p:spPr>
          <a:xfrm>
            <a:off x="1552834" y="4900949"/>
            <a:ext cx="9140260" cy="1527843"/>
          </a:xfrm>
          <a:prstGeom prst="rect">
            <a:avLst/>
          </a:prstGeom>
          <a:ln w="19050">
            <a:solidFill>
              <a:srgbClr val="C00000"/>
            </a:solidFill>
          </a:ln>
        </p:spPr>
      </p:pic>
    </p:spTree>
    <p:extLst>
      <p:ext uri="{BB962C8B-B14F-4D97-AF65-F5344CB8AC3E}">
        <p14:creationId xmlns:p14="http://schemas.microsoft.com/office/powerpoint/2010/main" val="361674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2D618E-63F3-9D5D-EA44-35EAAD8265BB}"/>
              </a:ext>
            </a:extLst>
          </p:cNvPr>
          <p:cNvSpPr txBox="1"/>
          <p:nvPr/>
        </p:nvSpPr>
        <p:spPr>
          <a:xfrm>
            <a:off x="681135" y="279627"/>
            <a:ext cx="10161677" cy="2308324"/>
          </a:xfrm>
          <a:prstGeom prst="rect">
            <a:avLst/>
          </a:prstGeom>
          <a:noFill/>
        </p:spPr>
        <p:txBody>
          <a:bodyPr wrap="square">
            <a:spAutoFit/>
          </a:bodyPr>
          <a:lstStyle/>
          <a:p>
            <a:pPr marL="0" algn="l" rtl="0" eaLnBrk="1" latinLnBrk="0" hangingPunct="1">
              <a:lnSpc>
                <a:spcPct val="150000"/>
              </a:lnSpc>
              <a:spcBef>
                <a:spcPts val="0"/>
              </a:spcBef>
              <a:spcAft>
                <a:spcPts val="0"/>
              </a:spcAft>
            </a:pPr>
            <a:r>
              <a:rPr lang="vi-VN" sz="2400" kern="1200" dirty="0">
                <a:solidFill>
                  <a:schemeClr val="accent6">
                    <a:lumMod val="60000"/>
                    <a:lumOff val="40000"/>
                  </a:schemeClr>
                </a:solidFill>
                <a:effectLst/>
                <a:latin typeface="Arial" panose="020B0604020202020204" pitchFamily="34" charset="0"/>
              </a:rPr>
              <a:t>– Tỉ lệ trên có tính chất đặc biệt, được gọi là </a:t>
            </a:r>
            <a:r>
              <a:rPr lang="vi-VN" sz="2400" b="1" kern="1200" dirty="0">
                <a:solidFill>
                  <a:schemeClr val="accent6">
                    <a:lumMod val="60000"/>
                    <a:lumOff val="40000"/>
                  </a:schemeClr>
                </a:solidFill>
                <a:effectLst/>
                <a:latin typeface="Arial" panose="020B0604020202020204" pitchFamily="34" charset="0"/>
              </a:rPr>
              <a:t>tỉ lệ vàng</a:t>
            </a:r>
            <a:r>
              <a:rPr lang="vi-VN" sz="2400" kern="1200" dirty="0">
                <a:solidFill>
                  <a:schemeClr val="accent6">
                    <a:lumMod val="60000"/>
                    <a:lumOff val="40000"/>
                  </a:schemeClr>
                </a:solidFill>
                <a:effectLst/>
                <a:latin typeface="Arial" panose="020B0604020202020204" pitchFamily="34" charset="0"/>
              </a:rPr>
              <a:t>. Nếu một hình chữ nhật có tỉ lệ hai cạnh là tỉ lệ vàng thì sau khi cắt bỏ một hình vuông, phần còn lại là một hình chữ nhật cũng có tỉ lệ hai cạnh là tỉ lệ vàng (Hình 6.8b). Một hình chữ nhật như vậy được gọi là hình chữ nhật tỉ lệ vàng.</a:t>
            </a:r>
            <a:endParaRPr lang="en-US" sz="2400" dirty="0">
              <a:solidFill>
                <a:schemeClr val="accent6">
                  <a:lumMod val="60000"/>
                  <a:lumOff val="40000"/>
                </a:schemeClr>
              </a:solidFill>
              <a:effectLst/>
            </a:endParaRPr>
          </a:p>
        </p:txBody>
      </p:sp>
      <p:pic>
        <p:nvPicPr>
          <p:cNvPr id="4" name="Picture 3">
            <a:extLst>
              <a:ext uri="{FF2B5EF4-FFF2-40B4-BE49-F238E27FC236}">
                <a16:creationId xmlns:a16="http://schemas.microsoft.com/office/drawing/2014/main" id="{E37192BD-44BE-496C-8281-1DEBEC68F582}"/>
              </a:ext>
            </a:extLst>
          </p:cNvPr>
          <p:cNvPicPr>
            <a:picLocks noChangeAspect="1"/>
          </p:cNvPicPr>
          <p:nvPr/>
        </p:nvPicPr>
        <p:blipFill>
          <a:blip r:embed="rId2"/>
          <a:stretch>
            <a:fillRect/>
          </a:stretch>
        </p:blipFill>
        <p:spPr>
          <a:xfrm>
            <a:off x="1740152" y="2587951"/>
            <a:ext cx="8487487" cy="3859501"/>
          </a:xfrm>
          <a:prstGeom prst="rect">
            <a:avLst/>
          </a:prstGeom>
        </p:spPr>
      </p:pic>
    </p:spTree>
    <p:extLst>
      <p:ext uri="{BB962C8B-B14F-4D97-AF65-F5344CB8AC3E}">
        <p14:creationId xmlns:p14="http://schemas.microsoft.com/office/powerpoint/2010/main" val="2378024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2481705"/>
          </a:xfrm>
          <a:prstGeom prst="rect">
            <a:avLst/>
          </a:prstGeom>
        </p:spPr>
        <p:txBody>
          <a:bodyPr wrap="square">
            <a:spAutoFit/>
          </a:bodyPr>
          <a:lstStyle/>
          <a:p>
            <a:pPr>
              <a:lnSpc>
                <a:spcPct val="150000"/>
              </a:lnSpc>
            </a:pPr>
            <a:r>
              <a:rPr lang="en-US" sz="3600" b="1" dirty="0">
                <a:solidFill>
                  <a:schemeClr val="accent6">
                    <a:lumMod val="60000"/>
                    <a:lumOff val="40000"/>
                  </a:schemeClr>
                </a:solidFill>
              </a:rPr>
              <a:t>Em </a:t>
            </a:r>
            <a:r>
              <a:rPr lang="en-US" sz="3600" b="1" dirty="0" err="1">
                <a:solidFill>
                  <a:schemeClr val="accent6">
                    <a:lumMod val="60000"/>
                    <a:lumOff val="40000"/>
                  </a:schemeClr>
                </a:solidFill>
              </a:rPr>
              <a:t>hãy</a:t>
            </a:r>
            <a:r>
              <a:rPr lang="en-US" sz="3600" b="1" dirty="0">
                <a:solidFill>
                  <a:schemeClr val="accent6">
                    <a:lumMod val="60000"/>
                    <a:lumOff val="40000"/>
                  </a:schemeClr>
                </a:solidFill>
              </a:rPr>
              <a:t> </a:t>
            </a:r>
            <a:r>
              <a:rPr lang="en-US" sz="3600" b="1" dirty="0" err="1">
                <a:solidFill>
                  <a:schemeClr val="accent6">
                    <a:lumMod val="60000"/>
                    <a:lumOff val="40000"/>
                  </a:schemeClr>
                </a:solidFill>
              </a:rPr>
              <a:t>nêu</a:t>
            </a:r>
            <a:r>
              <a:rPr lang="en-US" sz="3600" b="1" dirty="0">
                <a:solidFill>
                  <a:schemeClr val="accent6">
                    <a:lumMod val="60000"/>
                    <a:lumOff val="40000"/>
                  </a:schemeClr>
                </a:solidFill>
              </a:rPr>
              <a:t> </a:t>
            </a:r>
            <a:r>
              <a:rPr lang="en-US" sz="3600" b="1" dirty="0" err="1">
                <a:solidFill>
                  <a:schemeClr val="accent6">
                    <a:lumMod val="60000"/>
                    <a:lumOff val="40000"/>
                  </a:schemeClr>
                </a:solidFill>
              </a:rPr>
              <a:t>giải</a:t>
            </a:r>
            <a:r>
              <a:rPr lang="en-US" sz="3600" b="1" dirty="0">
                <a:solidFill>
                  <a:schemeClr val="accent6">
                    <a:lumMod val="60000"/>
                    <a:lumOff val="40000"/>
                  </a:schemeClr>
                </a:solidFill>
              </a:rPr>
              <a:t> </a:t>
            </a:r>
            <a:r>
              <a:rPr lang="en-US" sz="3600" b="1" dirty="0" err="1">
                <a:solidFill>
                  <a:schemeClr val="accent6">
                    <a:lumMod val="60000"/>
                    <a:lumOff val="40000"/>
                  </a:schemeClr>
                </a:solidFill>
              </a:rPr>
              <a:t>pháp</a:t>
            </a:r>
            <a:r>
              <a:rPr lang="en-US" sz="3600" b="1" dirty="0">
                <a:solidFill>
                  <a:schemeClr val="accent6">
                    <a:lumMod val="60000"/>
                    <a:lumOff val="40000"/>
                  </a:schemeClr>
                </a:solidFill>
              </a:rPr>
              <a:t> </a:t>
            </a:r>
            <a:r>
              <a:rPr lang="en-US" sz="3600" b="1" dirty="0" err="1">
                <a:solidFill>
                  <a:schemeClr val="accent6">
                    <a:lumMod val="60000"/>
                    <a:lumOff val="40000"/>
                  </a:schemeClr>
                </a:solidFill>
              </a:rPr>
              <a:t>đo</a:t>
            </a:r>
            <a:r>
              <a:rPr lang="en-US" sz="3600" b="1" dirty="0">
                <a:solidFill>
                  <a:schemeClr val="accent6">
                    <a:lumMod val="60000"/>
                    <a:lumOff val="40000"/>
                  </a:schemeClr>
                </a:solidFill>
              </a:rPr>
              <a:t> </a:t>
            </a:r>
            <a:r>
              <a:rPr lang="en-US" sz="3600" b="1" dirty="0" err="1">
                <a:solidFill>
                  <a:schemeClr val="accent6">
                    <a:lumMod val="60000"/>
                    <a:lumOff val="40000"/>
                  </a:schemeClr>
                </a:solidFill>
              </a:rPr>
              <a:t>điện</a:t>
            </a:r>
            <a:r>
              <a:rPr lang="en-US" sz="3600" b="1" dirty="0">
                <a:solidFill>
                  <a:schemeClr val="accent6">
                    <a:lumMod val="60000"/>
                    <a:lumOff val="40000"/>
                  </a:schemeClr>
                </a:solidFill>
              </a:rPr>
              <a:t> </a:t>
            </a:r>
            <a:r>
              <a:rPr lang="en-US" sz="3600" b="1" dirty="0" err="1">
                <a:solidFill>
                  <a:schemeClr val="accent6">
                    <a:lumMod val="60000"/>
                    <a:lumOff val="40000"/>
                  </a:schemeClr>
                </a:solidFill>
              </a:rPr>
              <a:t>áp</a:t>
            </a:r>
            <a:r>
              <a:rPr lang="en-US" sz="3600" b="1" dirty="0">
                <a:solidFill>
                  <a:schemeClr val="accent6">
                    <a:lumMod val="60000"/>
                    <a:lumOff val="40000"/>
                  </a:schemeClr>
                </a:solidFill>
              </a:rPr>
              <a:t> </a:t>
            </a:r>
            <a:r>
              <a:rPr lang="en-US" sz="3600" b="1" dirty="0" err="1">
                <a:solidFill>
                  <a:schemeClr val="accent6">
                    <a:lumMod val="60000"/>
                    <a:lumOff val="40000"/>
                  </a:schemeClr>
                </a:solidFill>
              </a:rPr>
              <a:t>giữa</a:t>
            </a:r>
            <a:r>
              <a:rPr lang="en-US" sz="3600" b="1" dirty="0">
                <a:solidFill>
                  <a:schemeClr val="accent6">
                    <a:lumMod val="60000"/>
                    <a:lumOff val="40000"/>
                  </a:schemeClr>
                </a:solidFill>
              </a:rPr>
              <a:t> </a:t>
            </a:r>
            <a:r>
              <a:rPr lang="en-US" sz="3600" b="1" dirty="0" err="1">
                <a:solidFill>
                  <a:schemeClr val="accent6">
                    <a:lumMod val="60000"/>
                    <a:lumOff val="40000"/>
                  </a:schemeClr>
                </a:solidFill>
              </a:rPr>
              <a:t>hai</a:t>
            </a:r>
            <a:r>
              <a:rPr lang="en-US" sz="3600" b="1" dirty="0">
                <a:solidFill>
                  <a:schemeClr val="accent6">
                    <a:lumMod val="60000"/>
                    <a:lumOff val="40000"/>
                  </a:schemeClr>
                </a:solidFill>
              </a:rPr>
              <a:t> </a:t>
            </a:r>
            <a:r>
              <a:rPr lang="en-US" sz="3600" b="1" dirty="0" err="1">
                <a:solidFill>
                  <a:schemeClr val="accent6">
                    <a:lumMod val="60000"/>
                    <a:lumOff val="40000"/>
                  </a:schemeClr>
                </a:solidFill>
              </a:rPr>
              <a:t>đầu</a:t>
            </a:r>
            <a:r>
              <a:rPr lang="en-US" sz="3600" b="1" dirty="0">
                <a:solidFill>
                  <a:schemeClr val="accent6">
                    <a:lumMod val="60000"/>
                    <a:lumOff val="40000"/>
                  </a:schemeClr>
                </a:solidFill>
              </a:rPr>
              <a:t> </a:t>
            </a:r>
            <a:r>
              <a:rPr lang="en-US" sz="3600" b="1" dirty="0" err="1">
                <a:solidFill>
                  <a:schemeClr val="accent6">
                    <a:lumMod val="60000"/>
                    <a:lumOff val="40000"/>
                  </a:schemeClr>
                </a:solidFill>
              </a:rPr>
              <a:t>một</a:t>
            </a:r>
            <a:r>
              <a:rPr lang="en-US" sz="3600" b="1" dirty="0">
                <a:solidFill>
                  <a:schemeClr val="accent6">
                    <a:lumMod val="60000"/>
                    <a:lumOff val="40000"/>
                  </a:schemeClr>
                </a:solidFill>
              </a:rPr>
              <a:t> </a:t>
            </a:r>
            <a:r>
              <a:rPr lang="en-US" sz="3600" b="1" dirty="0" err="1">
                <a:solidFill>
                  <a:schemeClr val="accent6">
                    <a:lumMod val="60000"/>
                    <a:lumOff val="40000"/>
                  </a:schemeClr>
                </a:solidFill>
              </a:rPr>
              <a:t>điện</a:t>
            </a:r>
            <a:r>
              <a:rPr lang="en-US" sz="3600" b="1" dirty="0">
                <a:solidFill>
                  <a:schemeClr val="accent6">
                    <a:lumMod val="60000"/>
                    <a:lumOff val="40000"/>
                  </a:schemeClr>
                </a:solidFill>
              </a:rPr>
              <a:t> </a:t>
            </a:r>
            <a:r>
              <a:rPr lang="en-US" sz="3600" b="1" dirty="0" err="1">
                <a:solidFill>
                  <a:schemeClr val="accent6">
                    <a:lumMod val="60000"/>
                    <a:lumOff val="40000"/>
                  </a:schemeClr>
                </a:solidFill>
              </a:rPr>
              <a:t>trở</a:t>
            </a:r>
            <a:r>
              <a:rPr lang="en-US" sz="3600" b="1" dirty="0">
                <a:solidFill>
                  <a:schemeClr val="accent6">
                    <a:lumMod val="60000"/>
                    <a:lumOff val="40000"/>
                  </a:schemeClr>
                </a:solidFill>
              </a:rPr>
              <a:t> </a:t>
            </a:r>
            <a:r>
              <a:rPr lang="en-US" sz="3600" b="1" dirty="0" err="1">
                <a:solidFill>
                  <a:schemeClr val="accent6">
                    <a:lumMod val="60000"/>
                    <a:lumOff val="40000"/>
                  </a:schemeClr>
                </a:solidFill>
              </a:rPr>
              <a:t>bằng</a:t>
            </a:r>
            <a:r>
              <a:rPr lang="en-US" sz="3600" b="1" dirty="0">
                <a:solidFill>
                  <a:schemeClr val="accent6">
                    <a:lumMod val="60000"/>
                    <a:lumOff val="40000"/>
                  </a:schemeClr>
                </a:solidFill>
              </a:rPr>
              <a:t> </a:t>
            </a:r>
            <a:r>
              <a:rPr lang="en-US" sz="3600" b="1" dirty="0" err="1">
                <a:solidFill>
                  <a:schemeClr val="accent6">
                    <a:lumMod val="60000"/>
                    <a:lumOff val="40000"/>
                  </a:schemeClr>
                </a:solidFill>
              </a:rPr>
              <a:t>cách</a:t>
            </a:r>
            <a:r>
              <a:rPr lang="en-US" sz="3600" b="1" dirty="0">
                <a:solidFill>
                  <a:schemeClr val="accent6">
                    <a:lumMod val="60000"/>
                    <a:lumOff val="40000"/>
                  </a:schemeClr>
                </a:solidFill>
              </a:rPr>
              <a:t> </a:t>
            </a:r>
            <a:r>
              <a:rPr lang="en-US" sz="3600" b="1" dirty="0" err="1">
                <a:solidFill>
                  <a:schemeClr val="accent6">
                    <a:lumMod val="60000"/>
                    <a:lumOff val="40000"/>
                  </a:schemeClr>
                </a:solidFill>
              </a:rPr>
              <a:t>sử</a:t>
            </a:r>
            <a:r>
              <a:rPr lang="en-US" sz="3600" b="1" dirty="0">
                <a:solidFill>
                  <a:schemeClr val="accent6">
                    <a:lumMod val="60000"/>
                    <a:lumOff val="40000"/>
                  </a:schemeClr>
                </a:solidFill>
              </a:rPr>
              <a:t> </a:t>
            </a:r>
            <a:r>
              <a:rPr lang="en-US" sz="3600" b="1" dirty="0" err="1">
                <a:solidFill>
                  <a:schemeClr val="accent6">
                    <a:lumMod val="60000"/>
                    <a:lumOff val="40000"/>
                  </a:schemeClr>
                </a:solidFill>
              </a:rPr>
              <a:t>dụng</a:t>
            </a:r>
            <a:r>
              <a:rPr lang="en-US" sz="3600" b="1" dirty="0">
                <a:solidFill>
                  <a:schemeClr val="accent6">
                    <a:lumMod val="60000"/>
                    <a:lumOff val="40000"/>
                  </a:schemeClr>
                </a:solidFill>
              </a:rPr>
              <a:t> </a:t>
            </a:r>
            <a:r>
              <a:rPr lang="en-US" sz="3600" b="1" dirty="0" err="1">
                <a:solidFill>
                  <a:schemeClr val="accent6">
                    <a:lumMod val="60000"/>
                    <a:lumOff val="40000"/>
                  </a:schemeClr>
                </a:solidFill>
              </a:rPr>
              <a:t>phần</a:t>
            </a:r>
            <a:r>
              <a:rPr lang="en-US" sz="3600" b="1" dirty="0">
                <a:solidFill>
                  <a:schemeClr val="accent6">
                    <a:lumMod val="60000"/>
                    <a:lumOff val="40000"/>
                  </a:schemeClr>
                </a:solidFill>
              </a:rPr>
              <a:t> </a:t>
            </a:r>
            <a:r>
              <a:rPr lang="en-US" sz="3600" b="1" dirty="0" err="1">
                <a:solidFill>
                  <a:schemeClr val="accent6">
                    <a:lumMod val="60000"/>
                    <a:lumOff val="40000"/>
                  </a:schemeClr>
                </a:solidFill>
              </a:rPr>
              <a:t>mềm</a:t>
            </a:r>
            <a:r>
              <a:rPr lang="en-US" sz="3600" b="1" dirty="0">
                <a:solidFill>
                  <a:schemeClr val="accent6">
                    <a:lumMod val="60000"/>
                    <a:lumOff val="40000"/>
                  </a:schemeClr>
                </a:solidFill>
              </a:rPr>
              <a:t> </a:t>
            </a:r>
            <a:r>
              <a:rPr lang="en-US" sz="3600" b="1" dirty="0" err="1">
                <a:solidFill>
                  <a:schemeClr val="accent6">
                    <a:lumMod val="60000"/>
                    <a:lumOff val="40000"/>
                  </a:schemeClr>
                </a:solidFill>
              </a:rPr>
              <a:t>mô</a:t>
            </a:r>
            <a:r>
              <a:rPr lang="en-US" sz="3600" b="1" dirty="0">
                <a:solidFill>
                  <a:schemeClr val="accent6">
                    <a:lumMod val="60000"/>
                    <a:lumOff val="40000"/>
                  </a:schemeClr>
                </a:solidFill>
              </a:rPr>
              <a:t> </a:t>
            </a:r>
            <a:r>
              <a:rPr lang="en-US" sz="3600" b="1" dirty="0" err="1">
                <a:solidFill>
                  <a:schemeClr val="accent6">
                    <a:lumMod val="60000"/>
                    <a:lumOff val="40000"/>
                  </a:schemeClr>
                </a:solidFill>
              </a:rPr>
              <a:t>phỏng</a:t>
            </a:r>
            <a:r>
              <a:rPr lang="en-US" sz="3600" b="1" dirty="0">
                <a:solidFill>
                  <a:schemeClr val="accent6">
                    <a:lumMod val="60000"/>
                    <a:lumOff val="40000"/>
                  </a:schemeClr>
                </a:solidFill>
              </a:rPr>
              <a:t>.</a:t>
            </a:r>
            <a:endParaRPr lang="vi-VN" sz="3600" b="1" dirty="0">
              <a:solidFill>
                <a:schemeClr val="accent6">
                  <a:lumMod val="60000"/>
                  <a:lumOff val="40000"/>
                </a:schemeClr>
              </a:solidFill>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dirty="0">
                <a:solidFill>
                  <a:srgbClr val="FF0000"/>
                </a:solidFill>
                <a:latin typeface="UTM Avo" panose="02040603050506020204" pitchFamily="18" charset="0"/>
                <a:cs typeface="Times New Roman" panose="02020603050405020304" pitchFamily="18" charset="0"/>
              </a:rPr>
              <a:t>LUYỆN TẬP</a:t>
            </a:r>
            <a:endParaRPr lang="vi-VN" sz="3200" dirty="0">
              <a:solidFill>
                <a:srgbClr val="FF0000"/>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5330F31-D28C-8EE0-EE50-CE901A1163DD}"/>
              </a:ext>
            </a:extLst>
          </p:cNvPr>
          <p:cNvPicPr>
            <a:picLocks noChangeAspect="1"/>
          </p:cNvPicPr>
          <p:nvPr/>
        </p:nvPicPr>
        <p:blipFill>
          <a:blip r:embed="rId3"/>
          <a:stretch>
            <a:fillRect/>
          </a:stretch>
        </p:blipFill>
        <p:spPr>
          <a:xfrm>
            <a:off x="7479475" y="2954332"/>
            <a:ext cx="3979588" cy="3483790"/>
          </a:xfrm>
          <a:prstGeom prst="rect">
            <a:avLst/>
          </a:prstGeom>
        </p:spPr>
      </p:pic>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54F6041-75A9-7EB2-E862-48D10DF293B1}"/>
              </a:ext>
            </a:extLst>
          </p:cNvPr>
          <p:cNvSpPr/>
          <p:nvPr/>
        </p:nvSpPr>
        <p:spPr>
          <a:xfrm>
            <a:off x="819203" y="1294602"/>
            <a:ext cx="10557899" cy="5078313"/>
          </a:xfrm>
          <a:prstGeom prst="rect">
            <a:avLst/>
          </a:prstGeom>
        </p:spPr>
        <p:txBody>
          <a:bodyPr wrap="square">
            <a:spAutoFit/>
          </a:bodyPr>
          <a:lstStyle/>
          <a:p>
            <a:pPr>
              <a:lnSpc>
                <a:spcPct val="150000"/>
              </a:lnSpc>
            </a:pPr>
            <a:r>
              <a:rPr lang="vi-VN" sz="3600" dirty="0">
                <a:solidFill>
                  <a:schemeClr val="accent1">
                    <a:lumMod val="75000"/>
                    <a:lumOff val="25000"/>
                  </a:schemeClr>
                </a:solidFill>
              </a:rPr>
              <a:t>Trong phần mềm mô phỏng, em có thể lắp ráp mạch điện gồm: nguồn điện, công tắc, điện trở, ampe kế, vôn kế. Bằng cách thay đổi trị số của các linh kiện, hãy khám phá quy luật phụ thuộc lẫn nhau giữa điện trở, cường độ dòng điện qua nó và điện áp giữa hai đầu điện trở đó.</a:t>
            </a:r>
            <a:endParaRPr lang="vi-VN" sz="3600" dirty="0">
              <a:solidFill>
                <a:schemeClr val="accent1">
                  <a:lumMod val="75000"/>
                  <a:lumOff val="2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6D204E-B9BB-EFF9-E1BE-402D625B4E4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5652" l="9804" r="99287">
                        <a14:foregroundMark x1="40820" y1="1144" x2="14617" y2="43707"/>
                        <a14:foregroundMark x1="47415" y1="2288" x2="99287" y2="32723"/>
                        <a14:foregroundMark x1="93226" y1="29062" x2="81996" y2="92449"/>
                        <a14:foregroundMark x1="17112" y1="42792" x2="14082" y2="95195"/>
                        <a14:foregroundMark x1="14795" y1="94050" x2="82175" y2="95652"/>
                        <a14:foregroundMark x1="39929" y1="15103" x2="57576" y2="79405"/>
                        <a14:foregroundMark x1="70232" y1="32723" x2="17291" y2="74142"/>
                        <a14:foregroundMark x1="83066" y1="52174" x2="36898" y2="80549"/>
                        <a14:foregroundMark x1="84314" y1="68650" x2="50624" y2="91991"/>
                        <a14:foregroundMark x1="22816" y1="38673" x2="42246" y2="86499"/>
                        <a14:foregroundMark x1="34581" y1="34554" x2="45811" y2="84439"/>
                        <a14:foregroundMark x1="44742" y1="12357" x2="61319" y2="55149"/>
                        <a14:foregroundMark x1="53298" y1="8467" x2="67023" y2="53089"/>
                        <a14:foregroundMark x1="36720" y1="15103" x2="45455" y2="52860"/>
                        <a14:foregroundMark x1="32620" y1="18307" x2="28342" y2="42105"/>
                        <a14:foregroundMark x1="39929" y1="36613" x2="40998" y2="52403"/>
                        <a14:foregroundMark x1="18004" y1="52403" x2="30481" y2="85812"/>
                        <a14:foregroundMark x1="32086" y1="65217" x2="33690" y2="84439"/>
                        <a14:foregroundMark x1="50980" y1="80778" x2="50980" y2="80778"/>
                        <a14:foregroundMark x1="63993" y1="75286" x2="86809" y2="60412"/>
                        <a14:foregroundMark x1="71123" y1="66590" x2="45455" y2="78490"/>
                        <a14:foregroundMark x1="19964" y1="84439" x2="39037" y2="86957"/>
                        <a14:foregroundMark x1="63280" y1="35469" x2="70410" y2="55835"/>
                        <a14:foregroundMark x1="72727" y1="51487" x2="81818" y2="53318"/>
                        <a14:foregroundMark x1="80570" y1="71625" x2="77362" y2="83753"/>
                        <a14:foregroundMark x1="67023" y1="17849" x2="77005" y2="32723"/>
                      </a14:backgroundRemoval>
                    </a14:imgEffect>
                  </a14:imgLayer>
                </a14:imgProps>
              </a:ext>
            </a:extLst>
          </a:blip>
          <a:stretch>
            <a:fillRect/>
          </a:stretch>
        </p:blipFill>
        <p:spPr>
          <a:xfrm>
            <a:off x="0" y="3457415"/>
            <a:ext cx="3822959" cy="2977956"/>
          </a:xfrm>
          <a:prstGeom prst="rect">
            <a:avLst/>
          </a:prstGeom>
        </p:spPr>
      </p:pic>
      <p:sp>
        <p:nvSpPr>
          <p:cNvPr id="4" name="Speech Bubble: Rectangle with Corners Rounded 3">
            <a:extLst>
              <a:ext uri="{FF2B5EF4-FFF2-40B4-BE49-F238E27FC236}">
                <a16:creationId xmlns:a16="http://schemas.microsoft.com/office/drawing/2014/main" id="{5A798BBC-2022-9783-3B93-35382B6F56B7}"/>
              </a:ext>
            </a:extLst>
          </p:cNvPr>
          <p:cNvSpPr/>
          <p:nvPr/>
        </p:nvSpPr>
        <p:spPr>
          <a:xfrm>
            <a:off x="4141694" y="449909"/>
            <a:ext cx="6786283" cy="5300260"/>
          </a:xfrm>
          <a:prstGeom prst="wedgeRoundRectCallout">
            <a:avLst>
              <a:gd name="adj1" fmla="val -69850"/>
              <a:gd name="adj2" fmla="val 16931"/>
              <a:gd name="adj3" fmla="val 16667"/>
            </a:avLst>
          </a:prstGeom>
          <a:solidFill>
            <a:schemeClr val="accent3">
              <a:lumMod val="20000"/>
              <a:lumOff val="80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i="1" dirty="0">
                <a:solidFill>
                  <a:schemeClr val="accent6">
                    <a:lumMod val="60000"/>
                    <a:lumOff val="40000"/>
                  </a:schemeClr>
                </a:solidFill>
                <a:effectLst/>
                <a:latin typeface="Arial-ItalicMT"/>
              </a:rPr>
              <a:t>Phần mềm mô phỏng trình bày các hiện tượng khoa học bằng cách sử dụng hình ảnh động hay ba chiều, giúp em cảm nhận được sự vận động của các đối tượng. Bằng cách tương tác, khám phá nhiều chức năng của phần mềm mô phỏng dạng thí nghiệm ảo, em không chỉ bổ sung kiến thức về khoa học, toán học, học cách giải quyết một số vấn đề đặt ra trong công nghệ mà còn có thể phát hiện được những điều mới mẻ.</a:t>
            </a:r>
            <a:endParaRPr lang="en-US" sz="2000" b="1" dirty="0">
              <a:solidFill>
                <a:schemeClr val="accent6">
                  <a:lumMod val="60000"/>
                  <a:lumOff val="40000"/>
                </a:schemeClr>
              </a:solidFill>
            </a:endParaRPr>
          </a:p>
        </p:txBody>
      </p:sp>
    </p:spTree>
    <p:extLst>
      <p:ext uri="{BB962C8B-B14F-4D97-AF65-F5344CB8AC3E}">
        <p14:creationId xmlns:p14="http://schemas.microsoft.com/office/powerpoint/2010/main" val="33249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288168" y="940709"/>
            <a:ext cx="9064297" cy="2197627"/>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871625" y="37851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492866" y="815730"/>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824421" y="987977"/>
            <a:ext cx="8065602" cy="1985993"/>
          </a:xfrm>
          <a:prstGeom prst="rect">
            <a:avLst/>
          </a:prstGeom>
          <a:noFill/>
        </p:spPr>
        <p:txBody>
          <a:bodyPr wrap="square" rtlCol="0">
            <a:spAutoFit/>
          </a:bodyPr>
          <a:lstStyle/>
          <a:p>
            <a:pPr algn="ctr">
              <a:lnSpc>
                <a:spcPct val="150000"/>
              </a:lnSpc>
            </a:pPr>
            <a:r>
              <a:rPr lang="vi-VN" sz="4400" dirty="0">
                <a:solidFill>
                  <a:schemeClr val="accent3">
                    <a:lumMod val="50000"/>
                  </a:schemeClr>
                </a:solidFill>
                <a:latin typeface="Bahnschrift SemiBold SemiConden" panose="020B0502040204020203" pitchFamily="34" charset="0"/>
              </a:rPr>
              <a:t>	NHIỆM VỤ 1:</a:t>
            </a:r>
          </a:p>
          <a:p>
            <a:pPr algn="ctr">
              <a:lnSpc>
                <a:spcPct val="150000"/>
              </a:lnSpc>
            </a:pPr>
            <a:r>
              <a:rPr lang="vi-VN" sz="4400" dirty="0">
                <a:solidFill>
                  <a:schemeClr val="accent3">
                    <a:lumMod val="50000"/>
                  </a:schemeClr>
                </a:solidFill>
                <a:latin typeface="Bahnschrift SemiBold SemiConden" panose="020B0502040204020203" pitchFamily="34" charset="0"/>
              </a:rPr>
              <a:t>CHUYỂN HOÁ NĂNG LƯỢNG</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601458" y="6268436"/>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TextBox 33">
            <a:extLst>
              <a:ext uri="{FF2B5EF4-FFF2-40B4-BE49-F238E27FC236}">
                <a16:creationId xmlns:a16="http://schemas.microsoft.com/office/drawing/2014/main" id="{2D792D90-4CD8-1C02-A152-9A33921EAE56}"/>
              </a:ext>
            </a:extLst>
          </p:cNvPr>
          <p:cNvSpPr txBox="1"/>
          <p:nvPr/>
        </p:nvSpPr>
        <p:spPr>
          <a:xfrm>
            <a:off x="746698" y="3187561"/>
            <a:ext cx="7702710" cy="2862322"/>
          </a:xfrm>
          <a:prstGeom prst="rect">
            <a:avLst/>
          </a:prstGeom>
          <a:noFill/>
        </p:spPr>
        <p:txBody>
          <a:bodyPr wrap="square">
            <a:spAutoFit/>
          </a:bodyPr>
          <a:lstStyle/>
          <a:p>
            <a:pPr algn="ctr">
              <a:lnSpc>
                <a:spcPct val="150000"/>
              </a:lnSpc>
            </a:pPr>
            <a:r>
              <a:rPr lang="vi-VN" sz="2400" b="1" dirty="0">
                <a:solidFill>
                  <a:srgbClr val="EF387A"/>
                </a:solidFill>
                <a:effectLst/>
                <a:latin typeface="Arial" panose="020B0604020202020204" pitchFamily="34" charset="0"/>
              </a:rPr>
              <a:t>Yêu </a:t>
            </a:r>
            <a:r>
              <a:rPr lang="vi-VN" sz="2400" b="1" dirty="0" smtClean="0">
                <a:solidFill>
                  <a:srgbClr val="EF387A"/>
                </a:solidFill>
                <a:effectLst/>
                <a:latin typeface="Arial" panose="020B0604020202020204" pitchFamily="34" charset="0"/>
              </a:rPr>
              <a:t>cầu</a:t>
            </a:r>
            <a:r>
              <a:rPr lang="en-US" sz="2400" b="1" dirty="0" smtClean="0">
                <a:solidFill>
                  <a:srgbClr val="EF387A"/>
                </a:solidFill>
                <a:effectLst/>
                <a:latin typeface="Arial" panose="020B0604020202020204" pitchFamily="34" charset="0"/>
              </a:rPr>
              <a:t>:</a:t>
            </a:r>
            <a:r>
              <a:rPr lang="vi-VN" sz="2400" b="1" dirty="0" smtClean="0">
                <a:solidFill>
                  <a:srgbClr val="EF387A"/>
                </a:solidFill>
                <a:effectLst/>
                <a:latin typeface="Arial" panose="020B0604020202020204" pitchFamily="34" charset="0"/>
              </a:rPr>
              <a:t> </a:t>
            </a:r>
            <a:endParaRPr lang="vi-VN" sz="2400" dirty="0"/>
          </a:p>
          <a:p>
            <a:pPr>
              <a:lnSpc>
                <a:spcPct val="150000"/>
              </a:lnSpc>
            </a:pPr>
            <a:r>
              <a:rPr lang="vi-VN" sz="2400" dirty="0">
                <a:solidFill>
                  <a:schemeClr val="accent6">
                    <a:lumMod val="60000"/>
                    <a:lumOff val="40000"/>
                  </a:schemeClr>
                </a:solidFill>
                <a:effectLst/>
                <a:latin typeface="Arial" panose="020B0604020202020204" pitchFamily="34" charset="0"/>
              </a:rPr>
              <a:t>– Sử dụng phần mềm mô phỏng quá trình năng lượng được chuyển hoá từ dạng này qua dạng khác. </a:t>
            </a:r>
            <a:endParaRPr lang="vi-VN" sz="2400" dirty="0">
              <a:solidFill>
                <a:schemeClr val="accent6">
                  <a:lumMod val="60000"/>
                  <a:lumOff val="40000"/>
                </a:schemeClr>
              </a:solidFill>
            </a:endParaRPr>
          </a:p>
          <a:p>
            <a:pPr>
              <a:lnSpc>
                <a:spcPct val="150000"/>
              </a:lnSpc>
            </a:pPr>
            <a:r>
              <a:rPr lang="vi-VN" sz="2400" dirty="0">
                <a:solidFill>
                  <a:schemeClr val="accent6">
                    <a:lumMod val="60000"/>
                    <a:lumOff val="40000"/>
                  </a:schemeClr>
                </a:solidFill>
                <a:effectLst/>
                <a:latin typeface="Arial" panose="020B0604020202020204" pitchFamily="34" charset="0"/>
              </a:rPr>
              <a:t>– Kể tên một số dạng năng lượng và nêu ví dụ về quá trình chuyển hoá giữa những dạng năng lượng đó.</a:t>
            </a:r>
            <a:endParaRPr lang="en-US" sz="2400" dirty="0">
              <a:solidFill>
                <a:schemeClr val="accent6">
                  <a:lumMod val="60000"/>
                  <a:lumOff val="40000"/>
                </a:schemeClr>
              </a:solidFill>
            </a:endParaRPr>
          </a:p>
        </p:txBody>
      </p:sp>
      <p:pic>
        <p:nvPicPr>
          <p:cNvPr id="36" name="Picture 35">
            <a:extLst>
              <a:ext uri="{FF2B5EF4-FFF2-40B4-BE49-F238E27FC236}">
                <a16:creationId xmlns:a16="http://schemas.microsoft.com/office/drawing/2014/main" id="{5EFB4FC9-E27F-B72F-8216-7AFB0FB57D9D}"/>
              </a:ext>
            </a:extLst>
          </p:cNvPr>
          <p:cNvPicPr>
            <a:picLocks noChangeAspect="1"/>
          </p:cNvPicPr>
          <p:nvPr/>
        </p:nvPicPr>
        <p:blipFill>
          <a:blip r:embed="rId2"/>
          <a:stretch>
            <a:fillRect/>
          </a:stretch>
        </p:blipFill>
        <p:spPr>
          <a:xfrm>
            <a:off x="8482937" y="3304659"/>
            <a:ext cx="2814171" cy="2580157"/>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B5FCF70-7F75-6270-F623-B9511140DD4E}"/>
              </a:ext>
            </a:extLst>
          </p:cNvPr>
          <p:cNvGrpSpPr/>
          <p:nvPr/>
        </p:nvGrpSpPr>
        <p:grpSpPr>
          <a:xfrm>
            <a:off x="797860" y="479475"/>
            <a:ext cx="10425953" cy="2585323"/>
            <a:chOff x="1237129" y="671969"/>
            <a:chExt cx="9905999" cy="2585323"/>
          </a:xfrm>
        </p:grpSpPr>
        <p:sp>
          <p:nvSpPr>
            <p:cNvPr id="3" name="TextBox 2">
              <a:extLst>
                <a:ext uri="{FF2B5EF4-FFF2-40B4-BE49-F238E27FC236}">
                  <a16:creationId xmlns:a16="http://schemas.microsoft.com/office/drawing/2014/main" id="{89B837FE-2CDC-ABAA-A12E-BDC00BB4B146}"/>
                </a:ext>
              </a:extLst>
            </p:cNvPr>
            <p:cNvSpPr txBox="1"/>
            <p:nvPr/>
          </p:nvSpPr>
          <p:spPr>
            <a:xfrm>
              <a:off x="1237129" y="671969"/>
              <a:ext cx="9905999" cy="2585323"/>
            </a:xfrm>
            <a:prstGeom prst="rect">
              <a:avLst/>
            </a:prstGeom>
            <a:noFill/>
          </p:spPr>
          <p:txBody>
            <a:bodyPr wrap="square">
              <a:spAutoFit/>
            </a:bodyPr>
            <a:lstStyle/>
            <a:p>
              <a:pPr>
                <a:lnSpc>
                  <a:spcPct val="150000"/>
                </a:lnSpc>
              </a:pPr>
              <a:r>
                <a:rPr lang="vi-VN" sz="1800" b="1" i="1" dirty="0">
                  <a:solidFill>
                    <a:srgbClr val="FF0000"/>
                  </a:solidFill>
                  <a:effectLst/>
                  <a:latin typeface="Arial" panose="020B0604020202020204" pitchFamily="34" charset="0"/>
                </a:rPr>
                <a:t>a) Mở cửa sổ mô phỏng một số dạng năng lượng và sự chuyển hoá năng </a:t>
              </a:r>
              <a:r>
                <a:rPr lang="vi-VN" sz="1800" b="1" i="1" dirty="0" smtClean="0">
                  <a:solidFill>
                    <a:srgbClr val="FF0000"/>
                  </a:solidFill>
                  <a:effectLst/>
                  <a:latin typeface="Arial" panose="020B0604020202020204" pitchFamily="34" charset="0"/>
                </a:rPr>
                <a:t>lượng</a:t>
              </a:r>
              <a:r>
                <a:rPr lang="en-US" sz="1800" b="1" i="1" dirty="0" smtClean="0">
                  <a:solidFill>
                    <a:srgbClr val="FF0000"/>
                  </a:solidFill>
                  <a:effectLst/>
                  <a:latin typeface="Arial" panose="020B0604020202020204" pitchFamily="34" charset="0"/>
                </a:rPr>
                <a:t>:</a:t>
              </a:r>
              <a:r>
                <a:rPr lang="vi-VN" sz="1800" b="1" i="1" dirty="0" smtClean="0">
                  <a:solidFill>
                    <a:srgbClr val="FF0000"/>
                  </a:solidFill>
                  <a:effectLst/>
                  <a:latin typeface="Arial" panose="020B0604020202020204" pitchFamily="34" charset="0"/>
                </a:rPr>
                <a:t> </a:t>
              </a:r>
              <a:endParaRPr lang="vi-VN" b="1" dirty="0">
                <a:solidFill>
                  <a:srgbClr val="FF0000"/>
                </a:solidFill>
              </a:endParaRPr>
            </a:p>
            <a:p>
              <a:pPr>
                <a:lnSpc>
                  <a:spcPct val="150000"/>
                </a:lnSpc>
              </a:pPr>
              <a:r>
                <a:rPr lang="vi-VN" sz="1800" dirty="0">
                  <a:solidFill>
                    <a:srgbClr val="231F20"/>
                  </a:solidFill>
                  <a:effectLst/>
                  <a:latin typeface="Arial" panose="020B0604020202020204" pitchFamily="34" charset="0"/>
                </a:rPr>
                <a:t>– Khởi động trình duyệt web. Nhập </a:t>
              </a:r>
              <a:r>
                <a:rPr lang="vi-VN" sz="1800" dirty="0">
                  <a:solidFill>
                    <a:srgbClr val="ED028C"/>
                  </a:solidFill>
                  <a:effectLst/>
                  <a:latin typeface="Arial" panose="020B0604020202020204" pitchFamily="34" charset="0"/>
                </a:rPr>
                <a:t>https://phet.colorado.edu/</a:t>
              </a:r>
              <a:r>
                <a:rPr lang="vi-VN" sz="1800" dirty="0">
                  <a:solidFill>
                    <a:srgbClr val="231F20"/>
                  </a:solidFill>
                  <a:effectLst/>
                  <a:latin typeface="Arial" panose="020B0604020202020204" pitchFamily="34" charset="0"/>
                </a:rPr>
                <a:t> vào thanh địa chỉ để mở trang PhET. </a:t>
              </a:r>
              <a:endParaRPr lang="vi-VN" dirty="0"/>
            </a:p>
            <a:p>
              <a:pPr>
                <a:lnSpc>
                  <a:spcPct val="150000"/>
                </a:lnSpc>
              </a:pPr>
              <a:r>
                <a:rPr lang="vi-VN" sz="1800" dirty="0">
                  <a:solidFill>
                    <a:srgbClr val="231F20"/>
                  </a:solidFill>
                  <a:effectLst/>
                  <a:latin typeface="Arial" panose="020B0604020202020204" pitchFamily="34" charset="0"/>
                </a:rPr>
                <a:t>– Di chuyển đến cuối trang web, chọn ngôn ngữ hiển thị là Tiếng Việt (Hình 6.1). </a:t>
              </a:r>
              <a:endParaRPr lang="vi-VN" dirty="0"/>
            </a:p>
            <a:p>
              <a:pPr>
                <a:lnSpc>
                  <a:spcPct val="150000"/>
                </a:lnSpc>
              </a:pPr>
              <a:r>
                <a:rPr lang="vi-VN" sz="1800" dirty="0">
                  <a:solidFill>
                    <a:srgbClr val="231F20"/>
                  </a:solidFill>
                  <a:effectLst/>
                  <a:latin typeface="Arial" panose="020B0604020202020204" pitchFamily="34" charset="0"/>
                </a:rPr>
                <a:t>– Chọn mục CÁC MÔ PHỎNG. Chọn Hoá học (Hình 6.2). </a:t>
              </a:r>
              <a:endParaRPr lang="vi-VN" dirty="0"/>
            </a:p>
            <a:p>
              <a:pPr>
                <a:lnSpc>
                  <a:spcPct val="150000"/>
                </a:lnSpc>
              </a:pPr>
              <a:r>
                <a:rPr lang="vi-VN" sz="1800" dirty="0">
                  <a:solidFill>
                    <a:srgbClr val="231F20"/>
                  </a:solidFill>
                  <a:effectLst/>
                  <a:latin typeface="Arial" panose="020B0604020202020204" pitchFamily="34" charset="0"/>
                </a:rPr>
                <a:t>– Nháy chuột vào biểu tượng Các dạng và sự chuyển hoá năng lượng để chọn nội dung </a:t>
              </a:r>
              <a:endParaRPr lang="vi-VN" dirty="0"/>
            </a:p>
            <a:p>
              <a:pPr>
                <a:lnSpc>
                  <a:spcPct val="150000"/>
                </a:lnSpc>
              </a:pPr>
              <a:r>
                <a:rPr lang="vi-VN" sz="1800" dirty="0">
                  <a:solidFill>
                    <a:srgbClr val="231F20"/>
                  </a:solidFill>
                  <a:effectLst/>
                  <a:latin typeface="Arial" panose="020B0604020202020204" pitchFamily="34" charset="0"/>
                </a:rPr>
                <a:t>mô phỏng (Hình 6.3). Nháy chuột vào nút play </a:t>
              </a:r>
              <a:r>
                <a:rPr lang="vi-VN" dirty="0"/>
                <a:t>        </a:t>
              </a:r>
              <a:r>
                <a:rPr lang="vi-VN" sz="1800" dirty="0">
                  <a:solidFill>
                    <a:srgbClr val="231F20"/>
                  </a:solidFill>
                  <a:effectLst/>
                  <a:latin typeface="Arial" panose="020B0604020202020204" pitchFamily="34" charset="0"/>
                </a:rPr>
                <a:t>để mở cửa sổ tương tác.</a:t>
              </a:r>
              <a:endParaRPr lang="en-US" dirty="0"/>
            </a:p>
          </p:txBody>
        </p:sp>
        <p:pic>
          <p:nvPicPr>
            <p:cNvPr id="5" name="Picture 4">
              <a:extLst>
                <a:ext uri="{FF2B5EF4-FFF2-40B4-BE49-F238E27FC236}">
                  <a16:creationId xmlns:a16="http://schemas.microsoft.com/office/drawing/2014/main" id="{D2339E70-8217-58EF-380E-FC42594CAFE6}"/>
                </a:ext>
              </a:extLst>
            </p:cNvPr>
            <p:cNvPicPr>
              <a:picLocks noChangeAspect="1"/>
            </p:cNvPicPr>
            <p:nvPr/>
          </p:nvPicPr>
          <p:blipFill>
            <a:blip r:embed="rId2"/>
            <a:stretch>
              <a:fillRect/>
            </a:stretch>
          </p:blipFill>
          <p:spPr>
            <a:xfrm>
              <a:off x="5883059" y="2816591"/>
              <a:ext cx="382136" cy="382136"/>
            </a:xfrm>
            <a:prstGeom prst="rect">
              <a:avLst/>
            </a:prstGeom>
          </p:spPr>
        </p:pic>
      </p:grpSp>
      <p:pic>
        <p:nvPicPr>
          <p:cNvPr id="8" name="Picture 7">
            <a:extLst>
              <a:ext uri="{FF2B5EF4-FFF2-40B4-BE49-F238E27FC236}">
                <a16:creationId xmlns:a16="http://schemas.microsoft.com/office/drawing/2014/main" id="{3F325D15-28D9-807E-1A13-7166866BC145}"/>
              </a:ext>
            </a:extLst>
          </p:cNvPr>
          <p:cNvPicPr>
            <a:picLocks noChangeAspect="1"/>
          </p:cNvPicPr>
          <p:nvPr/>
        </p:nvPicPr>
        <p:blipFill rotWithShape="1">
          <a:blip r:embed="rId3"/>
          <a:srcRect t="5197"/>
          <a:stretch/>
        </p:blipFill>
        <p:spPr>
          <a:xfrm>
            <a:off x="668215" y="3165783"/>
            <a:ext cx="10621108" cy="3261394"/>
          </a:xfrm>
          <a:prstGeom prst="rect">
            <a:avLst/>
          </a:prstGeom>
        </p:spPr>
      </p:pic>
    </p:spTree>
    <p:extLst>
      <p:ext uri="{BB962C8B-B14F-4D97-AF65-F5344CB8AC3E}">
        <p14:creationId xmlns:p14="http://schemas.microsoft.com/office/powerpoint/2010/main" val="4249602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28F6C3-C566-4F74-26E0-D1F76F92F3C7}"/>
              </a:ext>
            </a:extLst>
          </p:cNvPr>
          <p:cNvSpPr txBox="1"/>
          <p:nvPr/>
        </p:nvSpPr>
        <p:spPr>
          <a:xfrm>
            <a:off x="787430" y="272263"/>
            <a:ext cx="10542495" cy="1754326"/>
          </a:xfrm>
          <a:prstGeom prst="rect">
            <a:avLst/>
          </a:prstGeom>
          <a:noFill/>
        </p:spPr>
        <p:txBody>
          <a:bodyPr wrap="square">
            <a:spAutoFit/>
          </a:bodyPr>
          <a:lstStyle/>
          <a:p>
            <a:pPr>
              <a:lnSpc>
                <a:spcPct val="150000"/>
              </a:lnSpc>
            </a:pPr>
            <a:r>
              <a:rPr lang="vi-VN" sz="2400" b="1" i="1" dirty="0">
                <a:solidFill>
                  <a:srgbClr val="FF0000"/>
                </a:solidFill>
                <a:effectLst/>
                <a:latin typeface="Arial" panose="020B0604020202020204" pitchFamily="34" charset="0"/>
              </a:rPr>
              <a:t>b) Tương tác với phần </a:t>
            </a:r>
            <a:r>
              <a:rPr lang="vi-VN" sz="2400" b="1" i="1" dirty="0" smtClean="0">
                <a:solidFill>
                  <a:srgbClr val="FF0000"/>
                </a:solidFill>
                <a:effectLst/>
                <a:latin typeface="Arial" panose="020B0604020202020204" pitchFamily="34" charset="0"/>
              </a:rPr>
              <a:t>mềm</a:t>
            </a:r>
            <a:r>
              <a:rPr lang="en-US" sz="2400" b="1" i="1" dirty="0" smtClean="0">
                <a:solidFill>
                  <a:srgbClr val="FF0000"/>
                </a:solidFill>
                <a:effectLst/>
                <a:latin typeface="Arial" panose="020B0604020202020204" pitchFamily="34" charset="0"/>
              </a:rPr>
              <a:t>:</a:t>
            </a:r>
            <a:r>
              <a:rPr lang="vi-VN" sz="2400" b="1" i="1" dirty="0" smtClean="0">
                <a:solidFill>
                  <a:srgbClr val="FF0000"/>
                </a:solidFill>
                <a:effectLst/>
                <a:latin typeface="Arial" panose="020B0604020202020204" pitchFamily="34" charset="0"/>
              </a:rPr>
              <a:t> </a:t>
            </a:r>
            <a:endParaRPr lang="vi-VN" sz="2400" dirty="0">
              <a:solidFill>
                <a:srgbClr val="FF0000"/>
              </a:solidFill>
            </a:endParaRPr>
          </a:p>
          <a:p>
            <a:pPr>
              <a:lnSpc>
                <a:spcPct val="150000"/>
              </a:lnSpc>
            </a:pPr>
            <a:r>
              <a:rPr lang="vi-VN" sz="2400" dirty="0" smtClean="0">
                <a:solidFill>
                  <a:srgbClr val="231F20"/>
                </a:solidFill>
                <a:effectLst/>
                <a:latin typeface="Arial" panose="020B0604020202020204" pitchFamily="34" charset="0"/>
              </a:rPr>
              <a:t>– </a:t>
            </a:r>
            <a:r>
              <a:rPr lang="vi-VN" sz="2400" b="1" dirty="0">
                <a:solidFill>
                  <a:srgbClr val="231F20"/>
                </a:solidFill>
                <a:effectLst/>
                <a:latin typeface="Arial" panose="020B0604020202020204" pitchFamily="34" charset="0"/>
              </a:rPr>
              <a:t>Thay đổi nguồn năng lượng: </a:t>
            </a:r>
            <a:r>
              <a:rPr lang="vi-VN" sz="2400" dirty="0">
                <a:solidFill>
                  <a:srgbClr val="231F20"/>
                </a:solidFill>
                <a:effectLst/>
                <a:latin typeface="Arial" panose="020B0604020202020204" pitchFamily="34" charset="0"/>
              </a:rPr>
              <a:t>người đạp xe, ánh sáng mặt trời, vòi nước chảy, ấm nước sôi </a:t>
            </a:r>
            <a:endParaRPr lang="vi-VN" sz="2400" dirty="0"/>
          </a:p>
        </p:txBody>
      </p:sp>
      <p:pic>
        <p:nvPicPr>
          <p:cNvPr id="5" name="Picture 4">
            <a:extLst>
              <a:ext uri="{FF2B5EF4-FFF2-40B4-BE49-F238E27FC236}">
                <a16:creationId xmlns:a16="http://schemas.microsoft.com/office/drawing/2014/main" id="{CB108E70-0FAC-062D-0A64-F7212FDFCFAE}"/>
              </a:ext>
            </a:extLst>
          </p:cNvPr>
          <p:cNvPicPr>
            <a:picLocks noChangeAspect="1"/>
          </p:cNvPicPr>
          <p:nvPr/>
        </p:nvPicPr>
        <p:blipFill>
          <a:blip r:embed="rId3"/>
          <a:stretch>
            <a:fillRect/>
          </a:stretch>
        </p:blipFill>
        <p:spPr>
          <a:xfrm>
            <a:off x="4881924" y="1958109"/>
            <a:ext cx="6353138" cy="3526286"/>
          </a:xfrm>
          <a:prstGeom prst="rect">
            <a:avLst/>
          </a:prstGeom>
        </p:spPr>
      </p:pic>
      <p:sp>
        <p:nvSpPr>
          <p:cNvPr id="7" name="TextBox 6">
            <a:extLst>
              <a:ext uri="{FF2B5EF4-FFF2-40B4-BE49-F238E27FC236}">
                <a16:creationId xmlns:a16="http://schemas.microsoft.com/office/drawing/2014/main" id="{F78B103B-012B-AE67-6172-0872418F9284}"/>
              </a:ext>
            </a:extLst>
          </p:cNvPr>
          <p:cNvSpPr txBox="1"/>
          <p:nvPr/>
        </p:nvSpPr>
        <p:spPr>
          <a:xfrm>
            <a:off x="610147" y="1958108"/>
            <a:ext cx="4885583" cy="3416320"/>
          </a:xfrm>
          <a:prstGeom prst="rect">
            <a:avLst/>
          </a:prstGeom>
          <a:noFill/>
        </p:spPr>
        <p:txBody>
          <a:bodyPr wrap="square">
            <a:spAutoFit/>
          </a:bodyPr>
          <a:lstStyle/>
          <a:p>
            <a:pPr>
              <a:lnSpc>
                <a:spcPct val="150000"/>
              </a:lnSpc>
            </a:pPr>
            <a:r>
              <a:rPr lang="vi-VN" sz="2400" dirty="0">
                <a:solidFill>
                  <a:srgbClr val="231F20"/>
                </a:solidFill>
                <a:effectLst/>
                <a:latin typeface="Arial" panose="020B0604020202020204" pitchFamily="34" charset="0"/>
              </a:rPr>
              <a:t>– </a:t>
            </a:r>
            <a:r>
              <a:rPr lang="vi-VN" sz="2400" b="1" dirty="0">
                <a:solidFill>
                  <a:srgbClr val="231F20"/>
                </a:solidFill>
                <a:effectLst/>
                <a:latin typeface="Arial" panose="020B0604020202020204" pitchFamily="34" charset="0"/>
              </a:rPr>
              <a:t>Thay đổi thiết bị chuyển hoá năng lượng thành điện năng: </a:t>
            </a:r>
            <a:r>
              <a:rPr lang="vi-VN" sz="2400" dirty="0">
                <a:solidFill>
                  <a:srgbClr val="231F20"/>
                </a:solidFill>
                <a:effectLst/>
                <a:latin typeface="Arial" panose="020B0604020202020204" pitchFamily="34" charset="0"/>
              </a:rPr>
              <a:t>pin mặt trời và máy phát điện. </a:t>
            </a:r>
            <a:endParaRPr lang="vi-VN" sz="2400" dirty="0"/>
          </a:p>
          <a:p>
            <a:pPr>
              <a:lnSpc>
                <a:spcPct val="150000"/>
              </a:lnSpc>
            </a:pPr>
            <a:r>
              <a:rPr lang="vi-VN" sz="2400" dirty="0">
                <a:solidFill>
                  <a:srgbClr val="231F20"/>
                </a:solidFill>
                <a:effectLst/>
                <a:latin typeface="Arial" panose="020B0604020202020204" pitchFamily="34" charset="0"/>
              </a:rPr>
              <a:t>– </a:t>
            </a:r>
            <a:r>
              <a:rPr lang="vi-VN" sz="2400" b="1" dirty="0">
                <a:solidFill>
                  <a:srgbClr val="231F20"/>
                </a:solidFill>
                <a:effectLst/>
                <a:latin typeface="Arial" panose="020B0604020202020204" pitchFamily="34" charset="0"/>
              </a:rPr>
              <a:t>Thay đổi thiết bị tiêu thụ điện: </a:t>
            </a:r>
            <a:r>
              <a:rPr lang="vi-VN" sz="2400" dirty="0">
                <a:solidFill>
                  <a:srgbClr val="231F20"/>
                </a:solidFill>
                <a:effectLst/>
                <a:latin typeface="Arial" panose="020B0604020202020204" pitchFamily="34" charset="0"/>
              </a:rPr>
              <a:t>bếp điện, bóng đèn sợi đốt, bóng đèn compact, quạt điện.</a:t>
            </a:r>
            <a:endParaRPr lang="en-US" sz="2400" dirty="0"/>
          </a:p>
        </p:txBody>
      </p:sp>
    </p:spTree>
    <p:extLst>
      <p:ext uri="{BB962C8B-B14F-4D97-AF65-F5344CB8AC3E}">
        <p14:creationId xmlns:p14="http://schemas.microsoft.com/office/powerpoint/2010/main" val="2630263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895605-DE5D-7965-E9B2-B84ABCC9FF1A}"/>
              </a:ext>
            </a:extLst>
          </p:cNvPr>
          <p:cNvPicPr>
            <a:picLocks noChangeAspect="1"/>
          </p:cNvPicPr>
          <p:nvPr/>
        </p:nvPicPr>
        <p:blipFill>
          <a:blip r:embed="rId3"/>
          <a:stretch>
            <a:fillRect/>
          </a:stretch>
        </p:blipFill>
        <p:spPr>
          <a:xfrm>
            <a:off x="10637385" y="0"/>
            <a:ext cx="1554615" cy="1714649"/>
          </a:xfrm>
          <a:prstGeom prst="rect">
            <a:avLst/>
          </a:prstGeom>
        </p:spPr>
      </p:pic>
      <p:sp>
        <p:nvSpPr>
          <p:cNvPr id="3" name="TextBox 2">
            <a:extLst>
              <a:ext uri="{FF2B5EF4-FFF2-40B4-BE49-F238E27FC236}">
                <a16:creationId xmlns:a16="http://schemas.microsoft.com/office/drawing/2014/main" id="{09076148-DA72-DCE2-5E2B-6F05901C0E21}"/>
              </a:ext>
            </a:extLst>
          </p:cNvPr>
          <p:cNvSpPr txBox="1"/>
          <p:nvPr/>
        </p:nvSpPr>
        <p:spPr>
          <a:xfrm>
            <a:off x="840852" y="93586"/>
            <a:ext cx="10187932" cy="3046988"/>
          </a:xfrm>
          <a:prstGeom prst="rect">
            <a:avLst/>
          </a:prstGeom>
          <a:noFill/>
        </p:spPr>
        <p:txBody>
          <a:bodyPr wrap="square">
            <a:spAutoFit/>
          </a:bodyPr>
          <a:lstStyle/>
          <a:p>
            <a:pPr>
              <a:lnSpc>
                <a:spcPct val="200000"/>
              </a:lnSpc>
            </a:pPr>
            <a:r>
              <a:rPr lang="vi-VN" sz="2400" b="1" i="1" dirty="0">
                <a:solidFill>
                  <a:srgbClr val="FF0000"/>
                </a:solidFill>
                <a:effectLst/>
                <a:latin typeface="Arial" panose="020B0604020202020204" pitchFamily="34" charset="0"/>
              </a:rPr>
              <a:t>c) Nêu kiến thức thu nhận </a:t>
            </a:r>
            <a:r>
              <a:rPr lang="vi-VN" sz="2400" b="1" i="1" dirty="0" smtClean="0">
                <a:solidFill>
                  <a:srgbClr val="FF0000"/>
                </a:solidFill>
                <a:effectLst/>
                <a:latin typeface="Arial" panose="020B0604020202020204" pitchFamily="34" charset="0"/>
              </a:rPr>
              <a:t>được</a:t>
            </a:r>
            <a:r>
              <a:rPr lang="en-US" sz="2400" b="1" i="1" dirty="0" smtClean="0">
                <a:solidFill>
                  <a:srgbClr val="FF0000"/>
                </a:solidFill>
                <a:effectLst/>
                <a:latin typeface="Arial" panose="020B0604020202020204" pitchFamily="34" charset="0"/>
              </a:rPr>
              <a:t>:</a:t>
            </a:r>
            <a:r>
              <a:rPr lang="vi-VN" sz="2400" b="1" i="1" dirty="0" smtClean="0">
                <a:solidFill>
                  <a:srgbClr val="FF0000"/>
                </a:solidFill>
                <a:effectLst/>
                <a:latin typeface="Arial" panose="020B0604020202020204" pitchFamily="34" charset="0"/>
              </a:rPr>
              <a:t> </a:t>
            </a:r>
            <a:endParaRPr lang="vi-VN" sz="2400" b="1" dirty="0">
              <a:solidFill>
                <a:srgbClr val="FF0000"/>
              </a:solidFill>
            </a:endParaRPr>
          </a:p>
          <a:p>
            <a:pPr>
              <a:lnSpc>
                <a:spcPct val="200000"/>
              </a:lnSpc>
            </a:pPr>
            <a:r>
              <a:rPr lang="vi-VN" sz="2400" b="1" dirty="0">
                <a:solidFill>
                  <a:srgbClr val="7030A0"/>
                </a:solidFill>
                <a:effectLst/>
                <a:latin typeface="Arial" panose="020B0604020202020204" pitchFamily="34" charset="0"/>
              </a:rPr>
              <a:t>– Em quan sát được những dạng năng lượng nào? </a:t>
            </a:r>
            <a:endParaRPr lang="vi-VN" sz="2400" b="1" dirty="0">
              <a:solidFill>
                <a:srgbClr val="7030A0"/>
              </a:solidFill>
            </a:endParaRPr>
          </a:p>
          <a:p>
            <a:pPr>
              <a:lnSpc>
                <a:spcPct val="200000"/>
              </a:lnSpc>
            </a:pPr>
            <a:r>
              <a:rPr lang="vi-VN" sz="2400" b="1" dirty="0">
                <a:solidFill>
                  <a:srgbClr val="7030A0"/>
                </a:solidFill>
                <a:effectLst/>
                <a:latin typeface="Arial" panose="020B0604020202020204" pitchFamily="34" charset="0"/>
              </a:rPr>
              <a:t>– Nêu một tình huống năng lượng được chuyển hoá từ dạng này sang dạng khác.</a:t>
            </a:r>
            <a:endParaRPr lang="en-US" sz="2400" b="1" dirty="0">
              <a:solidFill>
                <a:srgbClr val="7030A0"/>
              </a:solidFill>
            </a:endParaRPr>
          </a:p>
        </p:txBody>
      </p:sp>
      <p:pic>
        <p:nvPicPr>
          <p:cNvPr id="9" name="Picture 8">
            <a:extLst>
              <a:ext uri="{FF2B5EF4-FFF2-40B4-BE49-F238E27FC236}">
                <a16:creationId xmlns:a16="http://schemas.microsoft.com/office/drawing/2014/main" id="{A53B5EB4-A1E0-7118-21DF-F3064E46814B}"/>
              </a:ext>
            </a:extLst>
          </p:cNvPr>
          <p:cNvPicPr>
            <a:picLocks noChangeAspect="1"/>
          </p:cNvPicPr>
          <p:nvPr/>
        </p:nvPicPr>
        <p:blipFill rotWithShape="1">
          <a:blip r:embed="rId4"/>
          <a:srcRect r="7363"/>
          <a:stretch/>
        </p:blipFill>
        <p:spPr>
          <a:xfrm>
            <a:off x="1046185" y="3065187"/>
            <a:ext cx="4341603" cy="3124471"/>
          </a:xfrm>
          <a:prstGeom prst="rect">
            <a:avLst/>
          </a:prstGeom>
        </p:spPr>
      </p:pic>
      <p:pic>
        <p:nvPicPr>
          <p:cNvPr id="15" name="Picture 14">
            <a:extLst>
              <a:ext uri="{FF2B5EF4-FFF2-40B4-BE49-F238E27FC236}">
                <a16:creationId xmlns:a16="http://schemas.microsoft.com/office/drawing/2014/main" id="{8DA958E0-5CD1-4F6A-8C63-8484734FF961}"/>
              </a:ext>
            </a:extLst>
          </p:cNvPr>
          <p:cNvPicPr>
            <a:picLocks noChangeAspect="1"/>
          </p:cNvPicPr>
          <p:nvPr/>
        </p:nvPicPr>
        <p:blipFill rotWithShape="1">
          <a:blip r:embed="rId5"/>
          <a:srcRect l="8061"/>
          <a:stretch/>
        </p:blipFill>
        <p:spPr>
          <a:xfrm>
            <a:off x="5701553" y="2917105"/>
            <a:ext cx="5163671" cy="3208298"/>
          </a:xfrm>
          <a:prstGeom prst="rect">
            <a:avLst/>
          </a:prstGeom>
        </p:spPr>
      </p:pic>
    </p:spTree>
    <p:extLst>
      <p:ext uri="{BB962C8B-B14F-4D97-AF65-F5344CB8AC3E}">
        <p14:creationId xmlns:p14="http://schemas.microsoft.com/office/powerpoint/2010/main" val="3747009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639712" y="1024639"/>
            <a:ext cx="8424051" cy="240566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229852" y="5433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160157" y="818208"/>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1200116" y="887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830048" y="48862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948498" y="-7777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10016694" y="23959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FDA6E615-AE64-012D-3A8E-194C6EF96713}"/>
              </a:ext>
            </a:extLst>
          </p:cNvPr>
          <p:cNvSpPr txBox="1"/>
          <p:nvPr/>
        </p:nvSpPr>
        <p:spPr>
          <a:xfrm>
            <a:off x="2057209" y="971486"/>
            <a:ext cx="7201529" cy="2158155"/>
          </a:xfrm>
          <a:prstGeom prst="rect">
            <a:avLst/>
          </a:prstGeom>
          <a:noFill/>
        </p:spPr>
        <p:txBody>
          <a:bodyPr wrap="square" rtlCol="0">
            <a:spAutoFit/>
          </a:bodyPr>
          <a:lstStyle/>
          <a:p>
            <a:pPr algn="ctr">
              <a:lnSpc>
                <a:spcPct val="150000"/>
              </a:lnSpc>
            </a:pPr>
            <a:r>
              <a:rPr lang="vi-VN" sz="4800" dirty="0">
                <a:solidFill>
                  <a:schemeClr val="accent3">
                    <a:lumMod val="50000"/>
                  </a:schemeClr>
                </a:solidFill>
                <a:latin typeface="Bahnschrift SemiBold SemiConden" panose="020B0502040204020203" pitchFamily="34" charset="0"/>
              </a:rPr>
              <a:t>	NHIỆM VỤ 2. ĐO CƯỜNG ĐỘ DÒNG ĐIỆN</a:t>
            </a:r>
          </a:p>
        </p:txBody>
      </p:sp>
      <p:sp>
        <p:nvSpPr>
          <p:cNvPr id="4" name="TextBox 3">
            <a:extLst>
              <a:ext uri="{FF2B5EF4-FFF2-40B4-BE49-F238E27FC236}">
                <a16:creationId xmlns:a16="http://schemas.microsoft.com/office/drawing/2014/main" id="{94C0ADD3-8CBA-8A42-8445-9AE413FE61CA}"/>
              </a:ext>
            </a:extLst>
          </p:cNvPr>
          <p:cNvSpPr txBox="1"/>
          <p:nvPr/>
        </p:nvSpPr>
        <p:spPr>
          <a:xfrm>
            <a:off x="843738" y="3372734"/>
            <a:ext cx="10436772" cy="2955746"/>
          </a:xfrm>
          <a:prstGeom prst="rect">
            <a:avLst/>
          </a:prstGeom>
          <a:noFill/>
        </p:spPr>
        <p:txBody>
          <a:bodyPr wrap="square">
            <a:spAutoFit/>
          </a:bodyPr>
          <a:lstStyle/>
          <a:p>
            <a:pPr algn="ctr">
              <a:lnSpc>
                <a:spcPct val="150000"/>
              </a:lnSpc>
            </a:pPr>
            <a:r>
              <a:rPr lang="vi-VN" sz="3200" b="1" dirty="0">
                <a:solidFill>
                  <a:srgbClr val="EF387A"/>
                </a:solidFill>
                <a:effectLst/>
                <a:latin typeface="Arial" panose="020B0604020202020204" pitchFamily="34" charset="0"/>
              </a:rPr>
              <a:t>Yêu </a:t>
            </a:r>
            <a:r>
              <a:rPr lang="vi-VN" sz="3200" b="1" dirty="0" smtClean="0">
                <a:solidFill>
                  <a:srgbClr val="EF387A"/>
                </a:solidFill>
                <a:effectLst/>
                <a:latin typeface="Arial" panose="020B0604020202020204" pitchFamily="34" charset="0"/>
              </a:rPr>
              <a:t>cầu</a:t>
            </a:r>
            <a:r>
              <a:rPr lang="en-US" sz="3200" b="1" dirty="0" smtClean="0">
                <a:solidFill>
                  <a:srgbClr val="EF387A"/>
                </a:solidFill>
                <a:effectLst/>
                <a:latin typeface="Arial" panose="020B0604020202020204" pitchFamily="34" charset="0"/>
              </a:rPr>
              <a:t>:</a:t>
            </a:r>
            <a:r>
              <a:rPr lang="vi-VN" sz="3200" b="1" dirty="0" smtClean="0">
                <a:solidFill>
                  <a:srgbClr val="EF387A"/>
                </a:solidFill>
                <a:effectLst/>
                <a:latin typeface="Arial" panose="020B0604020202020204" pitchFamily="34" charset="0"/>
              </a:rPr>
              <a:t> </a:t>
            </a:r>
            <a:endParaRPr lang="vi-VN" sz="3200" dirty="0"/>
          </a:p>
          <a:p>
            <a:pPr>
              <a:lnSpc>
                <a:spcPct val="150000"/>
              </a:lnSpc>
            </a:pPr>
            <a:r>
              <a:rPr lang="vi-VN" sz="3200" dirty="0" smtClean="0">
                <a:solidFill>
                  <a:srgbClr val="231F20"/>
                </a:solidFill>
                <a:effectLst/>
                <a:latin typeface="Arial" panose="020B0604020202020204" pitchFamily="34" charset="0"/>
              </a:rPr>
              <a:t>Sử </a:t>
            </a:r>
            <a:r>
              <a:rPr lang="vi-VN" sz="3200" dirty="0">
                <a:solidFill>
                  <a:srgbClr val="231F20"/>
                </a:solidFill>
                <a:effectLst/>
                <a:latin typeface="Arial" panose="020B0604020202020204" pitchFamily="34" charset="0"/>
              </a:rPr>
              <a:t>dụng phần mềm thí nghiệm ảo lắp ráp mạch điện một chiều. Giải quyết vấn đề đo </a:t>
            </a:r>
            <a:r>
              <a:rPr lang="vi-VN" sz="3200" dirty="0" smtClean="0">
                <a:solidFill>
                  <a:srgbClr val="231F20"/>
                </a:solidFill>
                <a:effectLst/>
                <a:latin typeface="Arial" panose="020B0604020202020204" pitchFamily="34" charset="0"/>
              </a:rPr>
              <a:t>cường </a:t>
            </a:r>
            <a:r>
              <a:rPr lang="vi-VN" sz="3200" dirty="0">
                <a:solidFill>
                  <a:srgbClr val="231F20"/>
                </a:solidFill>
                <a:effectLst/>
                <a:latin typeface="Arial" panose="020B0604020202020204" pitchFamily="34" charset="0"/>
              </a:rPr>
              <a:t>độ dòng điện đi qua một điện trở, chẳng hạn một bóng đèn. </a:t>
            </a:r>
            <a:endParaRPr lang="en-US" sz="3200" dirty="0"/>
          </a:p>
        </p:txBody>
      </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3"/>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2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2"/>
                                        </p:tgtEl>
                                      </p:cBhvr>
                                      <p:by x="150000" y="150000"/>
                                    </p:animScale>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DF7747-C3AC-465C-3616-AD32AB7CF528}"/>
              </a:ext>
            </a:extLst>
          </p:cNvPr>
          <p:cNvSpPr txBox="1"/>
          <p:nvPr/>
        </p:nvSpPr>
        <p:spPr>
          <a:xfrm>
            <a:off x="753034" y="499993"/>
            <a:ext cx="6185648" cy="5493812"/>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Hướng </a:t>
            </a:r>
            <a:r>
              <a:rPr lang="vi-VN" sz="1800" b="1" dirty="0" smtClean="0">
                <a:solidFill>
                  <a:srgbClr val="EF387A"/>
                </a:solidFill>
                <a:effectLst/>
                <a:latin typeface="Arial" panose="020B0604020202020204" pitchFamily="34" charset="0"/>
              </a:rPr>
              <a:t>dẫn</a:t>
            </a:r>
            <a:r>
              <a:rPr lang="en-US" sz="1800" b="1" dirty="0" smtClean="0">
                <a:solidFill>
                  <a:srgbClr val="EF387A"/>
                </a:solidFill>
                <a:effectLst/>
                <a:latin typeface="Arial" panose="020B0604020202020204" pitchFamily="34" charset="0"/>
              </a:rPr>
              <a:t>:</a:t>
            </a:r>
            <a:r>
              <a:rPr lang="vi-VN" sz="1800" b="1" dirty="0" smtClean="0">
                <a:solidFill>
                  <a:srgbClr val="EF387A"/>
                </a:solidFill>
                <a:effectLst/>
                <a:latin typeface="Arial" panose="020B0604020202020204" pitchFamily="34" charset="0"/>
              </a:rPr>
              <a:t> </a:t>
            </a:r>
            <a:endParaRPr lang="vi-VN" dirty="0"/>
          </a:p>
          <a:p>
            <a:pPr>
              <a:lnSpc>
                <a:spcPct val="150000"/>
              </a:lnSpc>
            </a:pPr>
            <a:r>
              <a:rPr lang="vi-VN" sz="1800" b="1" i="1" dirty="0">
                <a:solidFill>
                  <a:srgbClr val="FF0000"/>
                </a:solidFill>
                <a:effectLst/>
                <a:latin typeface="Arial" panose="020B0604020202020204" pitchFamily="34" charset="0"/>
              </a:rPr>
              <a:t>a) Truy cập phần mềm mô </a:t>
            </a:r>
            <a:r>
              <a:rPr lang="vi-VN" sz="1800" b="1" i="1" dirty="0" smtClean="0">
                <a:solidFill>
                  <a:srgbClr val="FF0000"/>
                </a:solidFill>
                <a:effectLst/>
                <a:latin typeface="Arial" panose="020B0604020202020204" pitchFamily="34" charset="0"/>
              </a:rPr>
              <a:t>phỏng</a:t>
            </a:r>
            <a:r>
              <a:rPr lang="en-US" sz="1800" b="1" i="1" dirty="0" smtClean="0">
                <a:solidFill>
                  <a:srgbClr val="FF0000"/>
                </a:solidFill>
                <a:effectLst/>
                <a:latin typeface="Arial" panose="020B0604020202020204" pitchFamily="34" charset="0"/>
              </a:rPr>
              <a:t>:</a:t>
            </a:r>
            <a:endParaRPr lang="vi-VN" dirty="0">
              <a:solidFill>
                <a:srgbClr val="FF0000"/>
              </a:solidFill>
            </a:endParaRPr>
          </a:p>
          <a:p>
            <a:pPr>
              <a:lnSpc>
                <a:spcPct val="150000"/>
              </a:lnSpc>
            </a:pPr>
            <a:r>
              <a:rPr lang="vi-VN" sz="1800" dirty="0">
                <a:solidFill>
                  <a:srgbClr val="231F20"/>
                </a:solidFill>
                <a:effectLst/>
                <a:latin typeface="Arial" panose="020B0604020202020204" pitchFamily="34" charset="0"/>
              </a:rPr>
              <a:t>– Thực hiện tương tự Nhiệm vụ 1, chọn </a:t>
            </a:r>
            <a:r>
              <a:rPr lang="vi-VN" sz="1800" b="1" dirty="0">
                <a:solidFill>
                  <a:srgbClr val="FF0000"/>
                </a:solidFill>
                <a:effectLst/>
                <a:latin typeface="Arial" panose="020B0604020202020204" pitchFamily="34" charset="0"/>
              </a:rPr>
              <a:t>CÁC MÔ PHỎNG</a:t>
            </a:r>
            <a:r>
              <a:rPr lang="vi-VN" sz="1800" dirty="0">
                <a:solidFill>
                  <a:srgbClr val="231F20"/>
                </a:solidFill>
                <a:effectLst/>
                <a:latin typeface="Arial" panose="020B0604020202020204" pitchFamily="34" charset="0"/>
              </a:rPr>
              <a:t>. Chọn </a:t>
            </a:r>
            <a:r>
              <a:rPr lang="vi-VN" sz="1800" b="1" dirty="0">
                <a:solidFill>
                  <a:srgbClr val="FF0000"/>
                </a:solidFill>
                <a:effectLst/>
                <a:latin typeface="Arial" panose="020B0604020202020204" pitchFamily="34" charset="0"/>
              </a:rPr>
              <a:t>Vật lý</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Chọn </a:t>
            </a:r>
            <a:r>
              <a:rPr lang="vi-VN" sz="1800" b="1" dirty="0">
                <a:solidFill>
                  <a:srgbClr val="FF0000"/>
                </a:solidFill>
                <a:effectLst/>
                <a:latin typeface="Arial" panose="020B0604020202020204" pitchFamily="34" charset="0"/>
              </a:rPr>
              <a:t>Bộ lắp ráp mạch điện: DC–Phòng thí nghiệm ảo</a:t>
            </a:r>
            <a:r>
              <a:rPr lang="vi-VN" sz="1800" dirty="0">
                <a:solidFill>
                  <a:srgbClr val="FF0000"/>
                </a:solidFill>
                <a:effectLst/>
                <a:latin typeface="Arial" panose="020B0604020202020204" pitchFamily="34" charset="0"/>
              </a:rPr>
              <a:t> </a:t>
            </a:r>
            <a:r>
              <a:rPr lang="vi-VN" sz="1800" dirty="0">
                <a:solidFill>
                  <a:srgbClr val="231F20"/>
                </a:solidFill>
                <a:effectLst/>
                <a:latin typeface="Arial" panose="020B0604020202020204" pitchFamily="34" charset="0"/>
              </a:rPr>
              <a:t>để vào phòng thí nghiệm ảo lắp </a:t>
            </a:r>
            <a:r>
              <a:rPr lang="vi-VN" sz="1800" dirty="0" smtClean="0">
                <a:solidFill>
                  <a:srgbClr val="231F20"/>
                </a:solidFill>
                <a:effectLst/>
                <a:latin typeface="Arial" panose="020B0604020202020204" pitchFamily="34" charset="0"/>
              </a:rPr>
              <a:t>ráp </a:t>
            </a:r>
            <a:r>
              <a:rPr lang="vi-VN" sz="1800" dirty="0">
                <a:solidFill>
                  <a:srgbClr val="231F20"/>
                </a:solidFill>
                <a:effectLst/>
                <a:latin typeface="Arial" panose="020B0604020202020204" pitchFamily="34" charset="0"/>
              </a:rPr>
              <a:t>mạch điện. </a:t>
            </a:r>
            <a:endParaRPr lang="vi-VN" dirty="0"/>
          </a:p>
          <a:p>
            <a:pPr>
              <a:lnSpc>
                <a:spcPct val="150000"/>
              </a:lnSpc>
            </a:pPr>
            <a:r>
              <a:rPr lang="vi-VN" sz="1800" b="1" i="1" dirty="0">
                <a:solidFill>
                  <a:srgbClr val="FF0000"/>
                </a:solidFill>
                <a:effectLst/>
                <a:latin typeface="Arial" panose="020B0604020202020204" pitchFamily="34" charset="0"/>
              </a:rPr>
              <a:t>b) Vẽ mạch </a:t>
            </a:r>
            <a:r>
              <a:rPr lang="vi-VN" sz="1800" b="1" i="1" dirty="0" smtClean="0">
                <a:solidFill>
                  <a:srgbClr val="FF0000"/>
                </a:solidFill>
                <a:effectLst/>
                <a:latin typeface="Arial" panose="020B0604020202020204" pitchFamily="34" charset="0"/>
              </a:rPr>
              <a:t>điện</a:t>
            </a:r>
            <a:r>
              <a:rPr lang="en-US" sz="1800" b="1" i="1" dirty="0" smtClean="0">
                <a:solidFill>
                  <a:srgbClr val="FF0000"/>
                </a:solidFill>
                <a:effectLst/>
                <a:latin typeface="Arial" panose="020B0604020202020204" pitchFamily="34" charset="0"/>
              </a:rPr>
              <a:t>:</a:t>
            </a:r>
            <a:r>
              <a:rPr lang="vi-VN" sz="1800" b="1" i="1" dirty="0" smtClean="0">
                <a:solidFill>
                  <a:srgbClr val="FF0000"/>
                </a:solidFill>
                <a:effectLst/>
                <a:latin typeface="Arial" panose="020B0604020202020204" pitchFamily="34" charset="0"/>
              </a:rPr>
              <a:t> </a:t>
            </a:r>
            <a:endParaRPr lang="vi-VN" dirty="0">
              <a:solidFill>
                <a:srgbClr val="FF0000"/>
              </a:solidFill>
            </a:endParaRPr>
          </a:p>
          <a:p>
            <a:pPr>
              <a:lnSpc>
                <a:spcPct val="150000"/>
              </a:lnSpc>
            </a:pPr>
            <a:r>
              <a:rPr lang="vi-VN" sz="1800" dirty="0">
                <a:solidFill>
                  <a:srgbClr val="231F20"/>
                </a:solidFill>
                <a:effectLst/>
                <a:latin typeface="Arial" panose="020B0604020202020204" pitchFamily="34" charset="0"/>
              </a:rPr>
              <a:t>– Kéo các biểu tượng </a:t>
            </a:r>
            <a:r>
              <a:rPr lang="vi-VN" sz="1800" b="1" dirty="0">
                <a:solidFill>
                  <a:srgbClr val="FF0000"/>
                </a:solidFill>
                <a:effectLst/>
                <a:latin typeface="Arial" panose="020B0604020202020204" pitchFamily="34" charset="0"/>
              </a:rPr>
              <a:t>Pin, Đèn tròn, Ampe kế, Công tắc và Dây nối</a:t>
            </a:r>
            <a:r>
              <a:rPr lang="vi-VN" sz="1800" dirty="0">
                <a:solidFill>
                  <a:srgbClr val="231F20"/>
                </a:solidFill>
                <a:effectLst/>
                <a:latin typeface="Arial" panose="020B0604020202020204" pitchFamily="34" charset="0"/>
              </a:rPr>
              <a:t>, thả vào vùng hiển thị. </a:t>
            </a:r>
            <a:endParaRPr lang="vi-VN" dirty="0"/>
          </a:p>
          <a:p>
            <a:pPr>
              <a:lnSpc>
                <a:spcPct val="150000"/>
              </a:lnSpc>
            </a:pPr>
            <a:r>
              <a:rPr lang="vi-VN" sz="1800" dirty="0">
                <a:solidFill>
                  <a:srgbClr val="231F20"/>
                </a:solidFill>
                <a:effectLst/>
                <a:latin typeface="Arial" panose="020B0604020202020204" pitchFamily="34" charset="0"/>
              </a:rPr>
              <a:t>– Kết nối các thành phần của mạch điện (Hình 6.5a). </a:t>
            </a:r>
            <a:endParaRPr lang="vi-VN" dirty="0"/>
          </a:p>
          <a:p>
            <a:pPr>
              <a:lnSpc>
                <a:spcPct val="150000"/>
              </a:lnSpc>
            </a:pPr>
            <a:r>
              <a:rPr lang="vi-VN" sz="1800" b="1" i="1" u="sng" dirty="0">
                <a:solidFill>
                  <a:srgbClr val="231F20"/>
                </a:solidFill>
                <a:effectLst/>
                <a:latin typeface="Arial" panose="020B0604020202020204" pitchFamily="34" charset="0"/>
              </a:rPr>
              <a:t>Lưu ý</a:t>
            </a:r>
            <a:r>
              <a:rPr lang="vi-VN" sz="1800" b="1" i="1" dirty="0">
                <a:solidFill>
                  <a:srgbClr val="231F20"/>
                </a:solidFill>
                <a:effectLst/>
                <a:latin typeface="Arial" panose="020B0604020202020204" pitchFamily="34" charset="0"/>
              </a:rPr>
              <a:t>:</a:t>
            </a:r>
            <a:r>
              <a:rPr lang="vi-VN" sz="1800" b="1" dirty="0">
                <a:solidFill>
                  <a:srgbClr val="231F20"/>
                </a:solidFill>
                <a:effectLst/>
                <a:latin typeface="Arial" panose="020B0604020202020204" pitchFamily="34" charset="0"/>
              </a:rPr>
              <a:t> Ampe kế cần mắc nối tiếp với đoạn mạch điện cần đo cường độ dòng điện và </a:t>
            </a:r>
            <a:r>
              <a:rPr lang="vi-VN" sz="1800" b="1" dirty="0" smtClean="0">
                <a:solidFill>
                  <a:srgbClr val="231F20"/>
                </a:solidFill>
                <a:effectLst/>
                <a:latin typeface="Arial" panose="020B0604020202020204" pitchFamily="34" charset="0"/>
              </a:rPr>
              <a:t>không </a:t>
            </a:r>
            <a:r>
              <a:rPr lang="vi-VN" sz="1800" b="1" dirty="0">
                <a:solidFill>
                  <a:srgbClr val="231F20"/>
                </a:solidFill>
                <a:effectLst/>
                <a:latin typeface="Arial" panose="020B0604020202020204" pitchFamily="34" charset="0"/>
              </a:rPr>
              <a:t>mắc trực tiếp vào hai cực của nguồn </a:t>
            </a:r>
            <a:r>
              <a:rPr lang="vi-VN" sz="1800" b="1" dirty="0" smtClean="0">
                <a:solidFill>
                  <a:srgbClr val="231F20"/>
                </a:solidFill>
                <a:effectLst/>
                <a:latin typeface="Arial" panose="020B0604020202020204" pitchFamily="34" charset="0"/>
              </a:rPr>
              <a:t>điện</a:t>
            </a:r>
            <a:r>
              <a:rPr lang="en-US" sz="1800" b="1" dirty="0" smtClean="0">
                <a:solidFill>
                  <a:srgbClr val="231F20"/>
                </a:solidFill>
                <a:effectLst/>
                <a:latin typeface="Arial" panose="020B0604020202020204" pitchFamily="34" charset="0"/>
              </a:rPr>
              <a:t>.</a:t>
            </a:r>
            <a:endParaRPr lang="en-US" b="1" dirty="0"/>
          </a:p>
        </p:txBody>
      </p:sp>
      <p:grpSp>
        <p:nvGrpSpPr>
          <p:cNvPr id="15" name="Group 14">
            <a:extLst>
              <a:ext uri="{FF2B5EF4-FFF2-40B4-BE49-F238E27FC236}">
                <a16:creationId xmlns:a16="http://schemas.microsoft.com/office/drawing/2014/main" id="{41532E93-AABB-A4A2-52E1-2E8D26F43390}"/>
              </a:ext>
            </a:extLst>
          </p:cNvPr>
          <p:cNvGrpSpPr/>
          <p:nvPr/>
        </p:nvGrpSpPr>
        <p:grpSpPr>
          <a:xfrm>
            <a:off x="6938682" y="499993"/>
            <a:ext cx="4177553" cy="5731657"/>
            <a:chOff x="6938682" y="499993"/>
            <a:chExt cx="4177553" cy="5731657"/>
          </a:xfrm>
        </p:grpSpPr>
        <p:pic>
          <p:nvPicPr>
            <p:cNvPr id="10" name="Picture 9">
              <a:extLst>
                <a:ext uri="{FF2B5EF4-FFF2-40B4-BE49-F238E27FC236}">
                  <a16:creationId xmlns:a16="http://schemas.microsoft.com/office/drawing/2014/main" id="{9F502B17-AB77-0250-D68D-A9131D53F479}"/>
                </a:ext>
              </a:extLst>
            </p:cNvPr>
            <p:cNvPicPr>
              <a:picLocks noChangeAspect="1"/>
            </p:cNvPicPr>
            <p:nvPr/>
          </p:nvPicPr>
          <p:blipFill>
            <a:blip r:embed="rId2"/>
            <a:stretch>
              <a:fillRect/>
            </a:stretch>
          </p:blipFill>
          <p:spPr>
            <a:xfrm>
              <a:off x="7322493" y="499993"/>
              <a:ext cx="3228966" cy="2367218"/>
            </a:xfrm>
            <a:prstGeom prst="rect">
              <a:avLst/>
            </a:prstGeom>
          </p:spPr>
        </p:pic>
        <p:pic>
          <p:nvPicPr>
            <p:cNvPr id="12" name="Picture 11">
              <a:extLst>
                <a:ext uri="{FF2B5EF4-FFF2-40B4-BE49-F238E27FC236}">
                  <a16:creationId xmlns:a16="http://schemas.microsoft.com/office/drawing/2014/main" id="{87619763-0A3D-7A9D-B61F-5AE8EF771474}"/>
                </a:ext>
              </a:extLst>
            </p:cNvPr>
            <p:cNvPicPr>
              <a:picLocks noChangeAspect="1"/>
            </p:cNvPicPr>
            <p:nvPr/>
          </p:nvPicPr>
          <p:blipFill>
            <a:blip r:embed="rId3"/>
            <a:stretch>
              <a:fillRect/>
            </a:stretch>
          </p:blipFill>
          <p:spPr>
            <a:xfrm>
              <a:off x="7322493" y="2992780"/>
              <a:ext cx="3435608" cy="2314325"/>
            </a:xfrm>
            <a:prstGeom prst="rect">
              <a:avLst/>
            </a:prstGeom>
          </p:spPr>
        </p:pic>
        <p:sp>
          <p:nvSpPr>
            <p:cNvPr id="14" name="TextBox 13">
              <a:extLst>
                <a:ext uri="{FF2B5EF4-FFF2-40B4-BE49-F238E27FC236}">
                  <a16:creationId xmlns:a16="http://schemas.microsoft.com/office/drawing/2014/main" id="{2EEAF165-DC53-B028-9C46-38A0CA37EC73}"/>
                </a:ext>
              </a:extLst>
            </p:cNvPr>
            <p:cNvSpPr txBox="1"/>
            <p:nvPr/>
          </p:nvSpPr>
          <p:spPr>
            <a:xfrm>
              <a:off x="6938682" y="5646875"/>
              <a:ext cx="4177553" cy="584775"/>
            </a:xfrm>
            <a:prstGeom prst="rect">
              <a:avLst/>
            </a:prstGeom>
            <a:noFill/>
          </p:spPr>
          <p:txBody>
            <a:bodyPr wrap="square">
              <a:spAutoFit/>
            </a:bodyPr>
            <a:lstStyle/>
            <a:p>
              <a:pPr algn="ctr"/>
              <a:r>
                <a:rPr lang="en-US" sz="1600" i="1" dirty="0" err="1">
                  <a:solidFill>
                    <a:srgbClr val="231F20"/>
                  </a:solidFill>
                  <a:effectLst/>
                  <a:latin typeface="Arial" panose="020B0604020202020204" pitchFamily="34" charset="0"/>
                </a:rPr>
                <a:t>Hình</a:t>
              </a:r>
              <a:r>
                <a:rPr lang="en-US" sz="1600" i="1" dirty="0">
                  <a:solidFill>
                    <a:srgbClr val="231F20"/>
                  </a:solidFill>
                  <a:effectLst/>
                  <a:latin typeface="Arial" panose="020B0604020202020204" pitchFamily="34" charset="0"/>
                </a:rPr>
                <a:t> 6.5. </a:t>
              </a:r>
              <a:r>
                <a:rPr lang="en-US" sz="1600" i="1" dirty="0" err="1">
                  <a:solidFill>
                    <a:srgbClr val="231F20"/>
                  </a:solidFill>
                  <a:effectLst/>
                  <a:latin typeface="Arial" panose="020B0604020202020204" pitchFamily="34" charset="0"/>
                </a:rPr>
                <a:t>Lắp</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Ampe</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kế</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đúng</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cách</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không</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để</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xảy</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ra</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sự</a:t>
              </a:r>
              <a:r>
                <a:rPr lang="en-US" sz="1600" i="1" dirty="0">
                  <a:solidFill>
                    <a:srgbClr val="231F20"/>
                  </a:solidFill>
                  <a:effectLst/>
                  <a:latin typeface="Arial" panose="020B0604020202020204" pitchFamily="34" charset="0"/>
                </a:rPr>
                <a:t> </a:t>
              </a:r>
              <a:r>
                <a:rPr lang="en-US" sz="1600" i="1" dirty="0" err="1">
                  <a:solidFill>
                    <a:srgbClr val="231F20"/>
                  </a:solidFill>
                  <a:effectLst/>
                  <a:latin typeface="Arial" panose="020B0604020202020204" pitchFamily="34" charset="0"/>
                </a:rPr>
                <a:t>cố</a:t>
              </a:r>
              <a:endParaRPr lang="en-US" sz="1600" dirty="0"/>
            </a:p>
          </p:txBody>
        </p:sp>
      </p:grpSp>
    </p:spTree>
    <p:extLst>
      <p:ext uri="{BB962C8B-B14F-4D97-AF65-F5344CB8AC3E}">
        <p14:creationId xmlns:p14="http://schemas.microsoft.com/office/powerpoint/2010/main" val="1884188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11DABB-2732-0FCA-3DD1-E8C028853A4B}"/>
              </a:ext>
            </a:extLst>
          </p:cNvPr>
          <p:cNvPicPr>
            <a:picLocks noChangeAspect="1"/>
          </p:cNvPicPr>
          <p:nvPr/>
        </p:nvPicPr>
        <p:blipFill>
          <a:blip r:embed="rId3"/>
          <a:stretch>
            <a:fillRect/>
          </a:stretch>
        </p:blipFill>
        <p:spPr>
          <a:xfrm>
            <a:off x="6176685" y="3170852"/>
            <a:ext cx="4057118" cy="2918836"/>
          </a:xfrm>
          <a:prstGeom prst="rect">
            <a:avLst/>
          </a:prstGeom>
        </p:spPr>
      </p:pic>
      <p:sp>
        <p:nvSpPr>
          <p:cNvPr id="6" name="TextBox 5">
            <a:extLst>
              <a:ext uri="{FF2B5EF4-FFF2-40B4-BE49-F238E27FC236}">
                <a16:creationId xmlns:a16="http://schemas.microsoft.com/office/drawing/2014/main" id="{4A2206EC-5C56-96A6-48AC-E081B72FCDBA}"/>
              </a:ext>
            </a:extLst>
          </p:cNvPr>
          <p:cNvSpPr txBox="1"/>
          <p:nvPr/>
        </p:nvSpPr>
        <p:spPr>
          <a:xfrm>
            <a:off x="844240" y="190472"/>
            <a:ext cx="10664890" cy="2862322"/>
          </a:xfrm>
          <a:prstGeom prst="rect">
            <a:avLst/>
          </a:prstGeom>
          <a:noFill/>
        </p:spPr>
        <p:txBody>
          <a:bodyPr wrap="square">
            <a:spAutoFit/>
          </a:bodyPr>
          <a:lstStyle/>
          <a:p>
            <a:pPr>
              <a:lnSpc>
                <a:spcPct val="150000"/>
              </a:lnSpc>
            </a:pPr>
            <a:r>
              <a:rPr lang="vi-VN" sz="2400" b="1" i="1" dirty="0">
                <a:solidFill>
                  <a:srgbClr val="FF0000"/>
                </a:solidFill>
                <a:effectLst/>
                <a:latin typeface="Arial" panose="020B0604020202020204" pitchFamily="34" charset="0"/>
              </a:rPr>
              <a:t>c) Trình bày giải </a:t>
            </a:r>
            <a:r>
              <a:rPr lang="vi-VN" sz="2400" b="1" i="1" dirty="0" smtClean="0">
                <a:solidFill>
                  <a:srgbClr val="FF0000"/>
                </a:solidFill>
                <a:effectLst/>
                <a:latin typeface="Arial" panose="020B0604020202020204" pitchFamily="34" charset="0"/>
              </a:rPr>
              <a:t>pháp</a:t>
            </a:r>
            <a:r>
              <a:rPr lang="en-US" sz="2400" b="1" i="1" dirty="0" smtClean="0">
                <a:solidFill>
                  <a:srgbClr val="FF0000"/>
                </a:solidFill>
                <a:effectLst/>
                <a:latin typeface="Arial" panose="020B0604020202020204" pitchFamily="34" charset="0"/>
              </a:rPr>
              <a:t>:</a:t>
            </a:r>
            <a:r>
              <a:rPr lang="vi-VN" sz="2400" b="1" i="1" dirty="0" smtClean="0">
                <a:solidFill>
                  <a:srgbClr val="FF0000"/>
                </a:solidFill>
                <a:effectLst/>
                <a:latin typeface="Arial" panose="020B0604020202020204" pitchFamily="34" charset="0"/>
              </a:rPr>
              <a:t> </a:t>
            </a:r>
            <a:endParaRPr lang="vi-VN" sz="2400" dirty="0">
              <a:solidFill>
                <a:srgbClr val="FF0000"/>
              </a:solidFill>
            </a:endParaRPr>
          </a:p>
          <a:p>
            <a:pPr>
              <a:lnSpc>
                <a:spcPct val="150000"/>
              </a:lnSpc>
            </a:pPr>
            <a:r>
              <a:rPr lang="vi-VN" sz="2400" b="1" dirty="0">
                <a:solidFill>
                  <a:schemeClr val="accent6">
                    <a:lumMod val="60000"/>
                    <a:lumOff val="40000"/>
                  </a:schemeClr>
                </a:solidFill>
                <a:effectLst/>
                <a:latin typeface="Arial" panose="020B0604020202020204" pitchFamily="34" charset="0"/>
              </a:rPr>
              <a:t>Tương tác với phần mềm và nêu giải pháp đo cường độ dòng điện trên một đoạn của mạch điện bằng cách trả lời các câu hỏi sau: </a:t>
            </a:r>
            <a:endParaRPr lang="vi-VN" sz="2400" b="1" dirty="0">
              <a:solidFill>
                <a:schemeClr val="accent6">
                  <a:lumMod val="60000"/>
                  <a:lumOff val="40000"/>
                </a:schemeClr>
              </a:solidFill>
            </a:endParaRPr>
          </a:p>
          <a:p>
            <a:pPr>
              <a:lnSpc>
                <a:spcPct val="150000"/>
              </a:lnSpc>
            </a:pPr>
            <a:r>
              <a:rPr lang="vi-VN" sz="2400" b="1" dirty="0">
                <a:solidFill>
                  <a:schemeClr val="accent6">
                    <a:lumMod val="60000"/>
                    <a:lumOff val="40000"/>
                  </a:schemeClr>
                </a:solidFill>
                <a:effectLst/>
                <a:latin typeface="Arial" panose="020B0604020202020204" pitchFamily="34" charset="0"/>
              </a:rPr>
              <a:t>– Em cần dùng thiết bị nào để đo cường độ dòng điện trên mạch điện? </a:t>
            </a:r>
            <a:endParaRPr lang="vi-VN" sz="2400" b="1" dirty="0">
              <a:solidFill>
                <a:schemeClr val="accent6">
                  <a:lumMod val="60000"/>
                  <a:lumOff val="40000"/>
                </a:schemeClr>
              </a:solidFill>
            </a:endParaRPr>
          </a:p>
          <a:p>
            <a:pPr>
              <a:lnSpc>
                <a:spcPct val="150000"/>
              </a:lnSpc>
            </a:pPr>
            <a:r>
              <a:rPr lang="vi-VN" sz="2400" b="1" dirty="0">
                <a:solidFill>
                  <a:schemeClr val="accent6">
                    <a:lumMod val="60000"/>
                    <a:lumOff val="40000"/>
                  </a:schemeClr>
                </a:solidFill>
                <a:effectLst/>
                <a:latin typeface="Arial" panose="020B0604020202020204" pitchFamily="34" charset="0"/>
              </a:rPr>
              <a:t>– Thiết bị đó được nối song song hay nối tiếp với mạch điện cần đo?</a:t>
            </a:r>
            <a:endParaRPr lang="en-US" sz="2400" b="1" dirty="0">
              <a:solidFill>
                <a:schemeClr val="accent6">
                  <a:lumMod val="60000"/>
                  <a:lumOff val="40000"/>
                </a:schemeClr>
              </a:solidFill>
            </a:endParaRPr>
          </a:p>
        </p:txBody>
      </p:sp>
      <p:pic>
        <p:nvPicPr>
          <p:cNvPr id="8" name="Picture 7">
            <a:extLst>
              <a:ext uri="{FF2B5EF4-FFF2-40B4-BE49-F238E27FC236}">
                <a16:creationId xmlns:a16="http://schemas.microsoft.com/office/drawing/2014/main" id="{35751E89-0F09-BA63-EC17-A9B780308594}"/>
              </a:ext>
            </a:extLst>
          </p:cNvPr>
          <p:cNvPicPr>
            <a:picLocks noChangeAspect="1"/>
          </p:cNvPicPr>
          <p:nvPr/>
        </p:nvPicPr>
        <p:blipFill>
          <a:blip r:embed="rId4"/>
          <a:stretch>
            <a:fillRect/>
          </a:stretch>
        </p:blipFill>
        <p:spPr>
          <a:xfrm>
            <a:off x="1117477" y="3052794"/>
            <a:ext cx="4602879" cy="3154953"/>
          </a:xfrm>
          <a:prstGeom prst="rect">
            <a:avLst/>
          </a:prstGeom>
        </p:spPr>
      </p:pic>
    </p:spTree>
    <p:extLst>
      <p:ext uri="{BB962C8B-B14F-4D97-AF65-F5344CB8AC3E}">
        <p14:creationId xmlns:p14="http://schemas.microsoft.com/office/powerpoint/2010/main" val="3756786674"/>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3749</TotalTime>
  <Words>1279</Words>
  <Application>Microsoft Office PowerPoint</Application>
  <PresentationFormat>Widescreen</PresentationFormat>
  <Paragraphs>70</Paragraphs>
  <Slides>16</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UTM Cookies</vt:lpstr>
      <vt:lpstr>Bahnschrift Condensed</vt:lpstr>
      <vt:lpstr>Arial</vt:lpstr>
      <vt:lpstr>Times New Roman</vt:lpstr>
      <vt:lpstr>UTM Avo</vt:lpstr>
      <vt:lpstr>Arial-ItalicMT</vt:lpstr>
      <vt:lpstr>Calibri</vt:lpstr>
      <vt:lpstr>Bahnschrift SemiBold SemiConden</vt:lpstr>
      <vt:lpstr>Arial-BoldMT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Vo Thi Suong</cp:lastModifiedBy>
  <cp:revision>384</cp:revision>
  <dcterms:created xsi:type="dcterms:W3CDTF">2021-06-02T01:34:28Z</dcterms:created>
  <dcterms:modified xsi:type="dcterms:W3CDTF">2024-08-07T13:13:26Z</dcterms:modified>
</cp:coreProperties>
</file>