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4"/>
  </p:notesMasterIdLst>
  <p:handoutMasterIdLst>
    <p:handoutMasterId r:id="rId15"/>
  </p:handoutMasterIdLst>
  <p:sldIdLst>
    <p:sldId id="256" r:id="rId3"/>
    <p:sldId id="3357" r:id="rId4"/>
    <p:sldId id="295" r:id="rId5"/>
    <p:sldId id="3081" r:id="rId6"/>
    <p:sldId id="3309" r:id="rId7"/>
    <p:sldId id="3359" r:id="rId8"/>
    <p:sldId id="3328" r:id="rId9"/>
    <p:sldId id="3360" r:id="rId10"/>
    <p:sldId id="3363" r:id="rId11"/>
    <p:sldId id="3083" r:id="rId12"/>
    <p:sldId id="3351" r:id="rId13"/>
  </p:sldIdLst>
  <p:sldSz cx="12192000" cy="6858000"/>
  <p:notesSz cx="6858000" cy="9144000"/>
  <p:embeddedFontLst>
    <p:embeddedFont>
      <p:font typeface="Arial-BoldMT" pitchFamily="50" charset="0"/>
      <p:bold r:id="rId16"/>
    </p:embeddedFont>
    <p:embeddedFont>
      <p:font typeface="UTM Avo" panose="02040603050506020204" pitchFamily="18"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UTM Cookies" panose="02040603050506020204" pitchFamily="18" charset="0"/>
      <p:regular r:id="rId25"/>
    </p:embeddedFont>
    <p:embeddedFont>
      <p:font typeface="Bahnschrift Condensed" panose="020B0502040204020203" pitchFamily="34" charset="0"/>
      <p:regular r:id="rId26"/>
      <p:bold r:id="rId27"/>
    </p:embeddedFont>
    <p:embeddedFont>
      <p:font typeface="Segoe Print" panose="02000600000000000000" pitchFamily="2" charset="0"/>
      <p:regular r:id="rId28"/>
      <p:bold r:id="rId29"/>
    </p:embeddedFont>
    <p:embeddedFont>
      <p:font typeface="Bahnschrift SemiBold SemiConden" panose="020B0502040204020203" pitchFamily="34" charset="0"/>
      <p:bold r:id="rId30"/>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8" autoAdjust="0"/>
    <p:restoredTop sz="94660"/>
  </p:normalViewPr>
  <p:slideViewPr>
    <p:cSldViewPr snapToGrid="0">
      <p:cViewPr varScale="1">
        <p:scale>
          <a:sx n="82" d="100"/>
          <a:sy n="82" d="100"/>
        </p:scale>
        <p:origin x="600" y="62"/>
      </p:cViewPr>
      <p:guideLst>
        <p:guide orient="horz" pos="2160"/>
        <p:guide pos="3840"/>
      </p:guideLst>
    </p:cSldViewPr>
  </p:slideViewPr>
  <p:notesTextViewPr>
    <p:cViewPr>
      <p:scale>
        <a:sx n="1" d="1"/>
        <a:sy n="1" d="1"/>
      </p:scale>
      <p:origin x="0" y="-245"/>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8/6/2024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0" i="0" kern="1200" dirty="0" err="1" smtClean="0">
                <a:solidFill>
                  <a:schemeClr val="tx1"/>
                </a:solidFill>
                <a:effectLst/>
                <a:latin typeface="+mn-lt"/>
                <a:ea typeface="+mn-ea"/>
                <a:cs typeface="+mn-cs"/>
              </a:rPr>
              <a:t>Việc</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tạo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màu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mới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một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cách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dễ</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dàng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giúp</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tiết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kiệm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vật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liệu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thời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gian</a:t>
            </a:r>
            <a:r>
              <a:rPr lang="en-US" sz="1200" b="0" i="0" kern="1200" dirty="0" smtClean="0">
                <a:solidFill>
                  <a:schemeClr val="tx1"/>
                </a:solidFill>
                <a:effectLst/>
                <a:latin typeface="+mn-lt"/>
                <a:ea typeface="+mn-ea"/>
                <a:cs typeface="+mn-cs"/>
              </a:rPr>
              <a:t>, qua </a:t>
            </a:r>
            <a:r>
              <a:rPr lang="en-US" sz="1200" b="0" i="0" kern="1200" dirty="0" err="1" smtClean="0">
                <a:solidFill>
                  <a:schemeClr val="tx1"/>
                </a:solidFill>
                <a:effectLst/>
                <a:latin typeface="+mn-lt"/>
                <a:ea typeface="+mn-ea"/>
                <a:cs typeface="+mn-cs"/>
              </a:rPr>
              <a:t>đó</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hứng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thú</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với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việc</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tạo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màu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mới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và</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tìm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hiểu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về</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những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hệ</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thống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màu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khác</a:t>
            </a:r>
            <a:r>
              <a:rPr lang="en-US" sz="1200" b="0" i="0" kern="1200" dirty="0" smtClean="0">
                <a:solidFill>
                  <a:schemeClr val="tx1"/>
                </a:solidFill>
                <a:effectLst/>
                <a:latin typeface="+mn-lt"/>
                <a:ea typeface="+mn-ea"/>
                <a:cs typeface="+mn-cs"/>
              </a:rPr>
              <a:t>.</a:t>
            </a:r>
          </a:p>
          <a:p>
            <a:pPr marL="171450" indent="-171450">
              <a:buFontTx/>
              <a:buChar char="-"/>
            </a:pP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Phần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mềm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có</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thể</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giúp</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hình</a:t>
            </a:r>
            <a:r>
              <a:rPr lang="en-US" sz="1200" b="0" i="0" kern="1200" dirty="0" smtClean="0">
                <a:solidFill>
                  <a:schemeClr val="tx1"/>
                </a:solidFill>
                <a:effectLst/>
                <a:latin typeface="+mn-lt"/>
                <a:ea typeface="+mn-ea"/>
                <a:cs typeface="+mn-cs"/>
              </a:rPr>
              <a:t> dung </a:t>
            </a:r>
            <a:r>
              <a:rPr lang="en-US" sz="1200" b="0" i="0" kern="1200" dirty="0" err="1" smtClean="0">
                <a:solidFill>
                  <a:schemeClr val="tx1"/>
                </a:solidFill>
                <a:effectLst/>
                <a:latin typeface="+mn-lt"/>
                <a:ea typeface="+mn-ea"/>
                <a:cs typeface="+mn-cs"/>
              </a:rPr>
              <a:t>ra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sự</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kết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hợp</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của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các</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màu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và</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tập</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pha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màu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một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cách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hiệu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quả</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4</a:t>
            </a:fld>
            <a:endParaRPr lang="en-US"/>
          </a:p>
        </p:txBody>
      </p:sp>
    </p:spTree>
    <p:extLst>
      <p:ext uri="{BB962C8B-B14F-4D97-AF65-F5344CB8AC3E}">
        <p14:creationId xmlns:p14="http://schemas.microsoft.com/office/powerpoint/2010/main" val="783804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231F20"/>
                </a:solidFill>
                <a:effectLst/>
                <a:latin typeface="+mn-lt"/>
              </a:rPr>
              <a:t>Em có thể tương tác với phần mềm bằng cách chọn và thay đổi tỉ lệ của các màu đã cho và quan sát màu kết quả. Việc tạo ra màu mới một cách dễ dàng giúp em tiết kiệm vật liệu, thời gian, qua đó hứng thú đối với việc tạo ra những màu mới và tìm hiểu về những hệ thống màu khác nhau. Tuy không phải màu vẽ thật nhưng màu và cách tạo màu trong phần mềm có thể giúp em hình dung ra sự kết hợp của các màu và tập pha màu một cách hiệu quả. Phần mềm mô phỏng là phương tiện giúp em quan sát và hình dung ra những hiện tượng khó hoặc không thể trải nghiệm trong thực tế, giúp em giải quyết nhiều vấn đề trong học tập.</a:t>
            </a:r>
            <a:endParaRPr lang="en-US"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5</a:t>
            </a:fld>
            <a:endParaRPr lang="en-US"/>
          </a:p>
        </p:txBody>
      </p:sp>
    </p:spTree>
    <p:extLst>
      <p:ext uri="{BB962C8B-B14F-4D97-AF65-F5344CB8AC3E}">
        <p14:creationId xmlns:p14="http://schemas.microsoft.com/office/powerpoint/2010/main" val="140941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Phần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mềm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mô</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phỏng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mà</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biết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là</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phần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mềm</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Solar System Scope</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mô</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phỏng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hệ</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mặt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trời</a:t>
            </a:r>
            <a:r>
              <a:rPr lang="en-US" sz="1200" b="0" i="0" kern="1200" dirty="0" smtClean="0">
                <a:solidFill>
                  <a:schemeClr val="tx1"/>
                </a:solidFill>
                <a:effectLst/>
                <a:latin typeface="+mn-lt"/>
                <a:ea typeface="+mn-ea"/>
                <a:cs typeface="+mn-cs"/>
              </a:rPr>
              <a:t>.</a:t>
            </a:r>
          </a:p>
          <a:p>
            <a:r>
              <a:rPr lang="vi-VN" sz="1200" b="0" i="0" kern="1200" dirty="0" smtClean="0">
                <a:solidFill>
                  <a:schemeClr val="tx1"/>
                </a:solidFill>
                <a:effectLst/>
                <a:latin typeface="+mn-lt"/>
                <a:ea typeface="+mn-ea"/>
                <a:cs typeface="+mn-cs"/>
              </a:rPr>
              <a:t>Hệ mặt trời trên Solar System Scope có thiết kế đẹp, mang thiên hướng tương lai với đầy đủ các nội dung trong không gian vũ trụ hiện nay. Bên cạnh đó, Solar System Scope còn cho phép các bạn điều chỉnh thời gian từ quá khứ đến hiện tại để các bạn có thể theo dõi được các hiện tượng thiên văn một cách cụ thể và chi tiết nhất.</a:t>
            </a:r>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6</a:t>
            </a:fld>
            <a:endParaRPr lang="en-US"/>
          </a:p>
        </p:txBody>
      </p:sp>
    </p:spTree>
    <p:extLst>
      <p:ext uri="{BB962C8B-B14F-4D97-AF65-F5344CB8AC3E}">
        <p14:creationId xmlns:p14="http://schemas.microsoft.com/office/powerpoint/2010/main" val="2575599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 Giúp người sử dụng làm quen, tìm hiểu, nghiên cứu hoạt động của một đối tượng, sự vật với chi phí thấp.</a:t>
            </a:r>
          </a:p>
          <a:p>
            <a:r>
              <a:rPr lang="vi-VN" sz="1200" b="0" i="0" kern="1200" dirty="0" smtClean="0">
                <a:solidFill>
                  <a:schemeClr val="tx1"/>
                </a:solidFill>
                <a:effectLst/>
                <a:latin typeface="+mn-lt"/>
                <a:ea typeface="+mn-ea"/>
                <a:cs typeface="+mn-cs"/>
              </a:rPr>
              <a:t>- Giúp người sử dụng nghiên cứu những nội dung lí thuyết một cách trực quan, sinh động bằng cách tương tác với phần mềm.</a:t>
            </a:r>
          </a:p>
          <a:p>
            <a:r>
              <a:rPr lang="vi-VN" sz="1200" b="0" i="0" kern="1200" dirty="0" smtClean="0">
                <a:solidFill>
                  <a:schemeClr val="tx1"/>
                </a:solidFill>
                <a:effectLst/>
                <a:latin typeface="+mn-lt"/>
                <a:ea typeface="+mn-ea"/>
                <a:cs typeface="+mn-cs"/>
              </a:rPr>
              <a:t>- Tạo ra nhiều tình huống để luyện tập hoặc nghiên cứu đối tượng một cách đầy đủ hơn.</a:t>
            </a:r>
          </a:p>
          <a:p>
            <a:r>
              <a:rPr lang="vi-VN" sz="1200" b="0" i="0" kern="1200" dirty="0" smtClean="0">
                <a:solidFill>
                  <a:schemeClr val="tx1"/>
                </a:solidFill>
                <a:effectLst/>
                <a:latin typeface="+mn-lt"/>
                <a:ea typeface="+mn-ea"/>
                <a:cs typeface="+mn-cs"/>
              </a:rPr>
              <a:t>- Hạn chế những tình huống có thể làm hỏng thiết bị hoặc gây nguy hiểm cho con người.</a:t>
            </a: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8</a:t>
            </a:fld>
            <a:endParaRPr lang="en-US"/>
          </a:p>
        </p:txBody>
      </p:sp>
    </p:spTree>
    <p:extLst>
      <p:ext uri="{BB962C8B-B14F-4D97-AF65-F5344CB8AC3E}">
        <p14:creationId xmlns:p14="http://schemas.microsoft.com/office/powerpoint/2010/main" val="3986147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a) Phần mềm Crocodile Physics giả lập phòng thí nghiệm ảo.</a:t>
            </a:r>
          </a:p>
          <a:p>
            <a:r>
              <a:rPr lang="vi-VN" sz="1200" b="0" i="0" kern="1200" dirty="0" smtClean="0">
                <a:solidFill>
                  <a:schemeClr val="tx1"/>
                </a:solidFill>
                <a:effectLst/>
                <a:latin typeface="+mn-lt"/>
                <a:ea typeface="+mn-ea"/>
                <a:cs typeface="+mn-cs"/>
              </a:rPr>
              <a:t>b) Phần mềm cho phép em có thể thiết kế những hình ảnh cho phù hợp với bài thí nghiệm về Vật lý.</a:t>
            </a:r>
          </a:p>
          <a:p>
            <a:r>
              <a:rPr lang="vi-VN" sz="1200" b="0" i="0" kern="1200" dirty="0" smtClean="0">
                <a:solidFill>
                  <a:schemeClr val="tx1"/>
                </a:solidFill>
                <a:effectLst/>
                <a:latin typeface="+mn-lt"/>
                <a:ea typeface="+mn-ea"/>
                <a:cs typeface="+mn-cs"/>
              </a:rPr>
              <a:t>c) Em có thể thực hành các bài tập và các thí nghiệm trên chương trình giả lập Crocodile Physics. Công cụ mô phỏng thí nghiệm vật lý này được áp d</a:t>
            </a: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10</a:t>
            </a:fld>
            <a:endParaRPr lang="en-US"/>
          </a:p>
        </p:txBody>
      </p:sp>
    </p:spTree>
    <p:extLst>
      <p:ext uri="{BB962C8B-B14F-4D97-AF65-F5344CB8AC3E}">
        <p14:creationId xmlns:p14="http://schemas.microsoft.com/office/powerpoint/2010/main" val="2077480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Cyan + Yellow = #80ED80</a:t>
            </a:r>
          </a:p>
          <a:p>
            <a:r>
              <a:rPr lang="en-US" sz="1200" b="0" i="0" kern="1200" dirty="0" smtClean="0">
                <a:solidFill>
                  <a:schemeClr val="tx1"/>
                </a:solidFill>
                <a:effectLst/>
                <a:latin typeface="+mn-lt"/>
                <a:ea typeface="+mn-ea"/>
                <a:cs typeface="+mn-cs"/>
              </a:rPr>
              <a:t>b) Cyan + Magenta = #8077D5</a:t>
            </a:r>
          </a:p>
          <a:p>
            <a:r>
              <a:rPr lang="en-US" sz="1200" b="0" i="0" kern="1200" smtClean="0">
                <a:solidFill>
                  <a:schemeClr val="tx1"/>
                </a:solidFill>
                <a:effectLst/>
                <a:latin typeface="+mn-lt"/>
                <a:ea typeface="+mn-ea"/>
                <a:cs typeface="+mn-cs"/>
              </a:rPr>
              <a:t>c) Magenta + Yellow = #FF7756</a:t>
            </a:r>
          </a:p>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11</a:t>
            </a:fld>
            <a:endParaRPr lang="en-US"/>
          </a:p>
        </p:txBody>
      </p:sp>
    </p:spTree>
    <p:extLst>
      <p:ext uri="{BB962C8B-B14F-4D97-AF65-F5344CB8AC3E}">
        <p14:creationId xmlns:p14="http://schemas.microsoft.com/office/powerpoint/2010/main" val="361630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b="1" dirty="0">
                  <a:solidFill>
                    <a:srgbClr val="FF0000"/>
                  </a:solidFill>
                  <a:latin typeface="+mj-lt"/>
                </a:rPr>
                <a:t>CH</a:t>
              </a:r>
              <a:r>
                <a:rPr lang="en-US" sz="3200" b="1" dirty="0">
                  <a:solidFill>
                    <a:srgbClr val="FF0000"/>
                  </a:solidFill>
                  <a:latin typeface="+mj-lt"/>
                </a:rPr>
                <a:t>Ủ</a:t>
              </a:r>
              <a:r>
                <a:rPr lang="vi-VN" sz="3200" b="1" dirty="0">
                  <a:solidFill>
                    <a:srgbClr val="FF0000"/>
                  </a:solidFill>
                  <a:latin typeface="+mj-lt"/>
                </a:rPr>
                <a:t>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841811" y="259774"/>
            <a:ext cx="7377953" cy="830997"/>
          </a:xfrm>
          <a:prstGeom prst="rect">
            <a:avLst/>
          </a:prstGeom>
          <a:noFill/>
        </p:spPr>
        <p:txBody>
          <a:bodyPr wrap="square" rtlCol="0">
            <a:spAutoFit/>
          </a:bodyPr>
          <a:lstStyle/>
          <a:p>
            <a:pPr algn="ctr"/>
            <a:r>
              <a:rPr lang="vi-VN" sz="4800" b="1" dirty="0">
                <a:solidFill>
                  <a:srgbClr val="FF0000"/>
                </a:solidFill>
              </a:rPr>
              <a:t>ỨNG DỤNG TIN HỌC</a:t>
            </a:r>
            <a:endParaRPr lang="en-US" sz="4800" b="1" dirty="0">
              <a:solidFill>
                <a:srgbClr val="FF0000"/>
              </a:solidFill>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097740" y="2319594"/>
            <a:ext cx="7485531" cy="2015039"/>
          </a:xfrm>
          <a:prstGeom prst="rect">
            <a:avLst/>
          </a:prstGeom>
          <a:noFill/>
          <a:ln>
            <a:noFill/>
          </a:ln>
        </p:spPr>
        <p:txBody>
          <a:bodyPr wrap="square" rtlCol="0">
            <a:spAutoFit/>
          </a:bodyPr>
          <a:lstStyle/>
          <a:p>
            <a:pPr algn="ctr">
              <a:lnSpc>
                <a:spcPct val="120000"/>
              </a:lnSpc>
            </a:pPr>
            <a:r>
              <a:rPr lang="en-US" sz="5500" b="1" dirty="0" err="1">
                <a:ln w="19050">
                  <a:solidFill>
                    <a:schemeClr val="bg1"/>
                  </a:solidFill>
                </a:ln>
                <a:solidFill>
                  <a:srgbClr val="FF0000"/>
                </a:solidFill>
                <a:latin typeface="Bahnschrift Condensed" panose="020B0502040204020203" pitchFamily="34" charset="0"/>
              </a:rPr>
              <a:t>Bài</a:t>
            </a:r>
            <a:r>
              <a:rPr lang="en-US" sz="5500" b="1" dirty="0">
                <a:ln w="19050">
                  <a:solidFill>
                    <a:schemeClr val="bg1"/>
                  </a:solidFill>
                </a:ln>
                <a:solidFill>
                  <a:srgbClr val="FF0000"/>
                </a:solidFill>
                <a:latin typeface="Bahnschrift Condensed" panose="020B0502040204020203" pitchFamily="34" charset="0"/>
              </a:rPr>
              <a:t> </a:t>
            </a:r>
            <a:r>
              <a:rPr lang="vi-VN" sz="5500" b="1" dirty="0">
                <a:ln w="19050">
                  <a:solidFill>
                    <a:schemeClr val="bg1"/>
                  </a:solidFill>
                </a:ln>
                <a:solidFill>
                  <a:srgbClr val="FF0000"/>
                </a:solidFill>
                <a:latin typeface="Bahnschrift Condensed" panose="020B0502040204020203" pitchFamily="34" charset="0"/>
              </a:rPr>
              <a:t>5</a:t>
            </a:r>
            <a:r>
              <a:rPr lang="en-US" sz="5500" b="1" dirty="0">
                <a:ln w="19050">
                  <a:solidFill>
                    <a:schemeClr val="bg1"/>
                  </a:solidFill>
                </a:ln>
                <a:solidFill>
                  <a:srgbClr val="FF0000"/>
                </a:solidFill>
                <a:latin typeface="Bahnschrift Condensed" panose="020B0502040204020203" pitchFamily="34" charset="0"/>
              </a:rPr>
              <a:t>. TÌM HIỂU PHẦN MỀM </a:t>
            </a:r>
            <a:endParaRPr lang="en-US" sz="5500" b="1" dirty="0" smtClean="0">
              <a:ln w="19050">
                <a:solidFill>
                  <a:schemeClr val="bg1"/>
                </a:solidFill>
              </a:ln>
              <a:solidFill>
                <a:srgbClr val="FF0000"/>
              </a:solidFill>
              <a:latin typeface="Bahnschrift Condensed" panose="020B0502040204020203" pitchFamily="34" charset="0"/>
            </a:endParaRPr>
          </a:p>
          <a:p>
            <a:pPr algn="ctr">
              <a:lnSpc>
                <a:spcPct val="120000"/>
              </a:lnSpc>
            </a:pPr>
            <a:r>
              <a:rPr lang="en-US" sz="5500" b="1" dirty="0" smtClean="0">
                <a:ln w="19050">
                  <a:solidFill>
                    <a:schemeClr val="bg1"/>
                  </a:solidFill>
                </a:ln>
                <a:solidFill>
                  <a:srgbClr val="FF0000"/>
                </a:solidFill>
                <a:latin typeface="Bahnschrift Condensed" panose="020B0502040204020203" pitchFamily="34" charset="0"/>
              </a:rPr>
              <a:t>MÔ </a:t>
            </a:r>
            <a:r>
              <a:rPr lang="en-US" sz="5500" b="1" dirty="0">
                <a:ln w="19050">
                  <a:solidFill>
                    <a:schemeClr val="bg1"/>
                  </a:solidFill>
                </a:ln>
                <a:solidFill>
                  <a:srgbClr val="FF0000"/>
                </a:solidFill>
                <a:latin typeface="Bahnschrift Condensed" panose="020B0502040204020203" pitchFamily="34" charset="0"/>
              </a:rPr>
              <a:t>PHỎNG</a:t>
            </a:r>
            <a:endParaRPr lang="vi-VN" sz="5500" b="1" dirty="0">
              <a:ln w="19050">
                <a:solidFill>
                  <a:schemeClr val="bg1"/>
                </a:solidFill>
              </a:ln>
              <a:solidFill>
                <a:srgbClr val="FF000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3"/>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1938992"/>
          </a:xfrm>
          <a:prstGeom prst="rect">
            <a:avLst/>
          </a:prstGeom>
        </p:spPr>
        <p:txBody>
          <a:bodyPr wrap="square">
            <a:spAutoFit/>
          </a:bodyPr>
          <a:lstStyle/>
          <a:p>
            <a:pPr>
              <a:lnSpc>
                <a:spcPct val="150000"/>
              </a:lnSpc>
            </a:pPr>
            <a:r>
              <a:rPr lang="en-US" sz="2000" b="1" dirty="0">
                <a:solidFill>
                  <a:srgbClr val="FF0000"/>
                </a:solidFill>
              </a:rPr>
              <a:t>Em </a:t>
            </a:r>
            <a:r>
              <a:rPr lang="en-US" sz="2000" b="1" dirty="0" err="1">
                <a:solidFill>
                  <a:srgbClr val="FF0000"/>
                </a:solidFill>
              </a:rPr>
              <a:t>hãy</a:t>
            </a:r>
            <a:r>
              <a:rPr lang="en-US" sz="2000" b="1" dirty="0">
                <a:solidFill>
                  <a:srgbClr val="FF0000"/>
                </a:solidFill>
              </a:rPr>
              <a:t> </a:t>
            </a:r>
            <a:r>
              <a:rPr lang="en-US" sz="2000" b="1" dirty="0" err="1">
                <a:solidFill>
                  <a:srgbClr val="FF0000"/>
                </a:solidFill>
              </a:rPr>
              <a:t>tìm</a:t>
            </a:r>
            <a:r>
              <a:rPr lang="en-US" sz="2000" b="1" dirty="0">
                <a:solidFill>
                  <a:srgbClr val="FF0000"/>
                </a:solidFill>
              </a:rPr>
              <a:t> </a:t>
            </a:r>
            <a:r>
              <a:rPr lang="en-US" sz="2000" b="1" dirty="0" err="1">
                <a:solidFill>
                  <a:srgbClr val="FF0000"/>
                </a:solidFill>
              </a:rPr>
              <a:t>một</a:t>
            </a:r>
            <a:r>
              <a:rPr lang="en-US" sz="2000" b="1" dirty="0">
                <a:solidFill>
                  <a:srgbClr val="FF0000"/>
                </a:solidFill>
              </a:rPr>
              <a:t> </a:t>
            </a:r>
            <a:r>
              <a:rPr lang="en-US" sz="2000" b="1" dirty="0" err="1">
                <a:solidFill>
                  <a:srgbClr val="FF0000"/>
                </a:solidFill>
              </a:rPr>
              <a:t>phần</a:t>
            </a:r>
            <a:r>
              <a:rPr lang="en-US" sz="2000" b="1" dirty="0">
                <a:solidFill>
                  <a:srgbClr val="FF0000"/>
                </a:solidFill>
              </a:rPr>
              <a:t> </a:t>
            </a:r>
            <a:r>
              <a:rPr lang="en-US" sz="2000" b="1" dirty="0" err="1">
                <a:solidFill>
                  <a:srgbClr val="FF0000"/>
                </a:solidFill>
              </a:rPr>
              <a:t>mềm</a:t>
            </a:r>
            <a:r>
              <a:rPr lang="en-US" sz="2000" b="1" dirty="0">
                <a:solidFill>
                  <a:srgbClr val="FF0000"/>
                </a:solidFill>
              </a:rPr>
              <a:t> </a:t>
            </a:r>
            <a:r>
              <a:rPr lang="en-US" sz="2000" b="1" dirty="0" err="1">
                <a:solidFill>
                  <a:srgbClr val="FF0000"/>
                </a:solidFill>
              </a:rPr>
              <a:t>mô</a:t>
            </a:r>
            <a:r>
              <a:rPr lang="en-US" sz="2000" b="1" dirty="0">
                <a:solidFill>
                  <a:srgbClr val="FF0000"/>
                </a:solidFill>
              </a:rPr>
              <a:t> </a:t>
            </a:r>
            <a:r>
              <a:rPr lang="en-US" sz="2000" b="1" dirty="0" err="1">
                <a:solidFill>
                  <a:srgbClr val="FF0000"/>
                </a:solidFill>
              </a:rPr>
              <a:t>phỏng</a:t>
            </a:r>
            <a:r>
              <a:rPr lang="en-US" sz="2000" b="1" dirty="0">
                <a:solidFill>
                  <a:srgbClr val="FF0000"/>
                </a:solidFill>
              </a:rPr>
              <a:t> </a:t>
            </a:r>
            <a:r>
              <a:rPr lang="en-US" sz="2000" b="1" dirty="0" err="1">
                <a:solidFill>
                  <a:srgbClr val="FF0000"/>
                </a:solidFill>
              </a:rPr>
              <a:t>hỗ</a:t>
            </a:r>
            <a:r>
              <a:rPr lang="en-US" sz="2000" b="1" dirty="0">
                <a:solidFill>
                  <a:srgbClr val="FF0000"/>
                </a:solidFill>
              </a:rPr>
              <a:t> </a:t>
            </a:r>
            <a:r>
              <a:rPr lang="en-US" sz="2000" b="1" dirty="0" err="1">
                <a:solidFill>
                  <a:srgbClr val="FF0000"/>
                </a:solidFill>
              </a:rPr>
              <a:t>trợ</a:t>
            </a:r>
            <a:r>
              <a:rPr lang="en-US" sz="2000" b="1" dirty="0">
                <a:solidFill>
                  <a:srgbClr val="FF0000"/>
                </a:solidFill>
              </a:rPr>
              <a:t> </a:t>
            </a:r>
            <a:r>
              <a:rPr lang="en-US" sz="2000" b="1" dirty="0" err="1">
                <a:solidFill>
                  <a:srgbClr val="FF0000"/>
                </a:solidFill>
              </a:rPr>
              <a:t>học</a:t>
            </a:r>
            <a:r>
              <a:rPr lang="en-US" sz="2000" b="1" dirty="0">
                <a:solidFill>
                  <a:srgbClr val="FF0000"/>
                </a:solidFill>
              </a:rPr>
              <a:t> </a:t>
            </a:r>
            <a:r>
              <a:rPr lang="en-US" sz="2000" b="1" dirty="0" err="1">
                <a:solidFill>
                  <a:srgbClr val="FF0000"/>
                </a:solidFill>
              </a:rPr>
              <a:t>tập</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trả</a:t>
            </a:r>
            <a:r>
              <a:rPr lang="en-US" sz="2000" b="1" dirty="0">
                <a:solidFill>
                  <a:srgbClr val="FF0000"/>
                </a:solidFill>
              </a:rPr>
              <a:t> </a:t>
            </a:r>
            <a:r>
              <a:rPr lang="en-US" sz="2000" b="1" dirty="0" err="1">
                <a:solidFill>
                  <a:srgbClr val="FF0000"/>
                </a:solidFill>
              </a:rPr>
              <a:t>lời</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câu</a:t>
            </a:r>
            <a:r>
              <a:rPr lang="en-US" sz="2000" b="1" dirty="0">
                <a:solidFill>
                  <a:srgbClr val="FF0000"/>
                </a:solidFill>
              </a:rPr>
              <a:t> </a:t>
            </a:r>
            <a:r>
              <a:rPr lang="en-US" sz="2000" b="1" dirty="0" err="1">
                <a:solidFill>
                  <a:srgbClr val="FF0000"/>
                </a:solidFill>
              </a:rPr>
              <a:t>hỏi</a:t>
            </a:r>
            <a:r>
              <a:rPr lang="en-US" sz="2000" b="1" dirty="0">
                <a:solidFill>
                  <a:srgbClr val="FF0000"/>
                </a:solidFill>
              </a:rPr>
              <a:t> </a:t>
            </a:r>
            <a:r>
              <a:rPr lang="en-US" sz="2000" b="1" dirty="0" err="1">
                <a:solidFill>
                  <a:srgbClr val="FF0000"/>
                </a:solidFill>
              </a:rPr>
              <a:t>sau</a:t>
            </a:r>
            <a:r>
              <a:rPr lang="en-US" sz="2000" b="1" dirty="0">
                <a:solidFill>
                  <a:srgbClr val="FF0000"/>
                </a:solidFill>
              </a:rPr>
              <a:t>: </a:t>
            </a:r>
          </a:p>
          <a:p>
            <a:pPr>
              <a:lnSpc>
                <a:spcPct val="150000"/>
              </a:lnSpc>
            </a:pPr>
            <a:r>
              <a:rPr lang="en-US" sz="2000" dirty="0"/>
              <a:t>a) </a:t>
            </a:r>
            <a:r>
              <a:rPr lang="en-US" sz="2000" dirty="0" err="1"/>
              <a:t>Phần</a:t>
            </a:r>
            <a:r>
              <a:rPr lang="en-US" sz="2000" dirty="0"/>
              <a:t> </a:t>
            </a:r>
            <a:r>
              <a:rPr lang="en-US" sz="2000" dirty="0" err="1"/>
              <a:t>mềm</a:t>
            </a:r>
            <a:r>
              <a:rPr lang="en-US" sz="2000" dirty="0"/>
              <a:t> </a:t>
            </a:r>
            <a:r>
              <a:rPr lang="en-US" sz="2000" dirty="0" err="1"/>
              <a:t>đó</a:t>
            </a:r>
            <a:r>
              <a:rPr lang="en-US" sz="2000" dirty="0"/>
              <a:t> </a:t>
            </a:r>
            <a:r>
              <a:rPr lang="en-US" sz="2000" dirty="0" err="1"/>
              <a:t>mô</a:t>
            </a:r>
            <a:r>
              <a:rPr lang="en-US" sz="2000" dirty="0"/>
              <a:t> </a:t>
            </a:r>
            <a:r>
              <a:rPr lang="en-US" sz="2000" dirty="0" err="1"/>
              <a:t>phỏng</a:t>
            </a:r>
            <a:r>
              <a:rPr lang="en-US" sz="2000" dirty="0"/>
              <a:t> </a:t>
            </a:r>
            <a:r>
              <a:rPr lang="en-US" sz="2000" dirty="0" err="1"/>
              <a:t>hoạt</a:t>
            </a:r>
            <a:r>
              <a:rPr lang="en-US" sz="2000" dirty="0"/>
              <a:t> </a:t>
            </a:r>
            <a:r>
              <a:rPr lang="en-US" sz="2000" dirty="0" err="1"/>
              <a:t>động</a:t>
            </a:r>
            <a:r>
              <a:rPr lang="en-US" sz="2000" dirty="0"/>
              <a:t> </a:t>
            </a:r>
            <a:r>
              <a:rPr lang="en-US" sz="2000" dirty="0" err="1"/>
              <a:t>nào</a:t>
            </a:r>
            <a:r>
              <a:rPr lang="en-US" sz="2000" dirty="0"/>
              <a:t>? </a:t>
            </a:r>
          </a:p>
          <a:p>
            <a:pPr>
              <a:lnSpc>
                <a:spcPct val="150000"/>
              </a:lnSpc>
            </a:pPr>
            <a:r>
              <a:rPr lang="en-US" sz="2000" dirty="0"/>
              <a:t>b) </a:t>
            </a:r>
            <a:r>
              <a:rPr lang="en-US" sz="2000" dirty="0" err="1"/>
              <a:t>Phần</a:t>
            </a:r>
            <a:r>
              <a:rPr lang="en-US" sz="2000" dirty="0"/>
              <a:t> </a:t>
            </a:r>
            <a:r>
              <a:rPr lang="en-US" sz="2000" dirty="0" err="1"/>
              <a:t>mềm</a:t>
            </a:r>
            <a:r>
              <a:rPr lang="en-US" sz="2000" dirty="0"/>
              <a:t> </a:t>
            </a:r>
            <a:r>
              <a:rPr lang="en-US" sz="2000" dirty="0" err="1"/>
              <a:t>đó</a:t>
            </a:r>
            <a:r>
              <a:rPr lang="en-US" sz="2000" dirty="0"/>
              <a:t> </a:t>
            </a:r>
            <a:r>
              <a:rPr lang="en-US" sz="2000" dirty="0" err="1"/>
              <a:t>giúp</a:t>
            </a:r>
            <a:r>
              <a:rPr lang="en-US" sz="2000" dirty="0"/>
              <a:t> </a:t>
            </a:r>
            <a:r>
              <a:rPr lang="en-US" sz="2000" dirty="0" err="1"/>
              <a:t>em</a:t>
            </a:r>
            <a:r>
              <a:rPr lang="en-US" sz="2000" dirty="0"/>
              <a:t> </a:t>
            </a:r>
            <a:r>
              <a:rPr lang="en-US" sz="2000" dirty="0" err="1"/>
              <a:t>làm</a:t>
            </a:r>
            <a:r>
              <a:rPr lang="en-US" sz="2000" dirty="0"/>
              <a:t> </a:t>
            </a:r>
            <a:r>
              <a:rPr lang="en-US" sz="2000" dirty="0" err="1"/>
              <a:t>gì</a:t>
            </a:r>
            <a:r>
              <a:rPr lang="en-US" sz="2000" dirty="0"/>
              <a:t>? </a:t>
            </a:r>
          </a:p>
          <a:p>
            <a:pPr>
              <a:lnSpc>
                <a:spcPct val="150000"/>
              </a:lnSpc>
            </a:pPr>
            <a:r>
              <a:rPr lang="en-US" sz="2000" dirty="0"/>
              <a:t>c) </a:t>
            </a:r>
            <a:r>
              <a:rPr lang="en-US" sz="2000" dirty="0" err="1"/>
              <a:t>Phần</a:t>
            </a:r>
            <a:r>
              <a:rPr lang="en-US" sz="2000" dirty="0"/>
              <a:t> </a:t>
            </a:r>
            <a:r>
              <a:rPr lang="en-US" sz="2000" dirty="0" err="1"/>
              <a:t>mềm</a:t>
            </a:r>
            <a:r>
              <a:rPr lang="en-US" sz="2000" dirty="0"/>
              <a:t> </a:t>
            </a:r>
            <a:r>
              <a:rPr lang="en-US" sz="2000" dirty="0" err="1"/>
              <a:t>đó</a:t>
            </a:r>
            <a:r>
              <a:rPr lang="en-US" sz="2000" dirty="0"/>
              <a:t> </a:t>
            </a:r>
            <a:r>
              <a:rPr lang="en-US" sz="2000" dirty="0" err="1"/>
              <a:t>có</a:t>
            </a:r>
            <a:r>
              <a:rPr lang="en-US" sz="2000" dirty="0"/>
              <a:t> </a:t>
            </a:r>
            <a:r>
              <a:rPr lang="en-US" sz="2000" dirty="0" err="1"/>
              <a:t>những</a:t>
            </a:r>
            <a:r>
              <a:rPr lang="en-US" sz="2000" dirty="0"/>
              <a:t> </a:t>
            </a:r>
            <a:r>
              <a:rPr lang="en-US" sz="2000" dirty="0" err="1"/>
              <a:t>lợi</a:t>
            </a:r>
            <a:r>
              <a:rPr lang="en-US" sz="2000" dirty="0"/>
              <a:t> </a:t>
            </a:r>
            <a:r>
              <a:rPr lang="en-US" sz="2000" dirty="0" err="1"/>
              <a:t>ích</a:t>
            </a:r>
            <a:r>
              <a:rPr lang="en-US" sz="2000" dirty="0"/>
              <a:t> </a:t>
            </a:r>
            <a:r>
              <a:rPr lang="en-US" sz="2000" dirty="0" err="1"/>
              <a:t>gì</a:t>
            </a:r>
            <a:r>
              <a:rPr lang="en-US" sz="2000" dirty="0"/>
              <a:t>?</a:t>
            </a:r>
            <a:endParaRPr lang="vi-VN" sz="20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3"/>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54F6041-75A9-7EB2-E862-48D10DF293B1}"/>
              </a:ext>
            </a:extLst>
          </p:cNvPr>
          <p:cNvSpPr/>
          <p:nvPr/>
        </p:nvSpPr>
        <p:spPr>
          <a:xfrm>
            <a:off x="853440" y="1433716"/>
            <a:ext cx="10262349" cy="3274294"/>
          </a:xfrm>
          <a:prstGeom prst="rect">
            <a:avLst/>
          </a:prstGeom>
        </p:spPr>
        <p:txBody>
          <a:bodyPr wrap="square">
            <a:spAutoFit/>
          </a:bodyPr>
          <a:lstStyle/>
          <a:p>
            <a:pPr>
              <a:lnSpc>
                <a:spcPct val="150000"/>
              </a:lnSpc>
            </a:pPr>
            <a:r>
              <a:rPr lang="vi-VN" sz="2000" dirty="0"/>
              <a:t>Em hãy tìm kiếm trên Internet một phần mềm mô phỏng pha màu để tìm hiểu hệ màu </a:t>
            </a:r>
          </a:p>
          <a:p>
            <a:pPr>
              <a:lnSpc>
                <a:spcPct val="150000"/>
              </a:lnSpc>
            </a:pPr>
            <a:r>
              <a:rPr lang="vi-VN" sz="2000" dirty="0"/>
              <a:t>CMYK và cho biết các màu đỏ (</a:t>
            </a:r>
            <a:r>
              <a:rPr lang="vi-VN" sz="2000" b="1" dirty="0"/>
              <a:t>R</a:t>
            </a:r>
            <a:r>
              <a:rPr lang="vi-VN" sz="2000" dirty="0"/>
              <a:t>ed), lục (</a:t>
            </a:r>
            <a:r>
              <a:rPr lang="vi-VN" sz="2000" b="1" dirty="0"/>
              <a:t>G</a:t>
            </a:r>
            <a:r>
              <a:rPr lang="vi-VN" sz="2000" dirty="0"/>
              <a:t>reen) và lam (</a:t>
            </a:r>
            <a:r>
              <a:rPr lang="vi-VN" sz="2000" b="1" dirty="0"/>
              <a:t>B</a:t>
            </a:r>
            <a:r>
              <a:rPr lang="vi-VN" sz="2000" dirty="0"/>
              <a:t>lue) lần lượt được tạo ra </a:t>
            </a:r>
          </a:p>
          <a:p>
            <a:pPr>
              <a:lnSpc>
                <a:spcPct val="150000"/>
              </a:lnSpc>
            </a:pPr>
            <a:r>
              <a:rPr lang="vi-VN" sz="2000" dirty="0"/>
              <a:t>từ những màu nào trong ba màu cơ bản xanh lơ (</a:t>
            </a:r>
            <a:r>
              <a:rPr lang="vi-VN" sz="2000" b="1" dirty="0"/>
              <a:t>C</a:t>
            </a:r>
            <a:r>
              <a:rPr lang="vi-VN" sz="2000" dirty="0"/>
              <a:t>yan), hồng sẫm (</a:t>
            </a:r>
            <a:r>
              <a:rPr lang="vi-VN" sz="2000" b="1" dirty="0"/>
              <a:t>M</a:t>
            </a:r>
            <a:r>
              <a:rPr lang="vi-VN" sz="2000" dirty="0"/>
              <a:t>agenta) và vàng </a:t>
            </a:r>
          </a:p>
          <a:p>
            <a:pPr>
              <a:lnSpc>
                <a:spcPct val="150000"/>
              </a:lnSpc>
            </a:pPr>
            <a:r>
              <a:rPr lang="vi-VN" sz="2000" dirty="0"/>
              <a:t>(</a:t>
            </a:r>
            <a:r>
              <a:rPr lang="vi-VN" sz="2000" b="1" dirty="0"/>
              <a:t>Y</a:t>
            </a:r>
            <a:r>
              <a:rPr lang="vi-VN" sz="2000" dirty="0"/>
              <a:t>ellow) của hệ màu CMYK bằng cách trả lời các câu hỏi sau: </a:t>
            </a:r>
          </a:p>
          <a:p>
            <a:pPr>
              <a:lnSpc>
                <a:spcPct val="150000"/>
              </a:lnSpc>
            </a:pPr>
            <a:r>
              <a:rPr lang="vi-VN" sz="2000" dirty="0"/>
              <a:t>a) Cyan + Yellow = ? (Hình 5.3) </a:t>
            </a:r>
          </a:p>
          <a:p>
            <a:pPr>
              <a:lnSpc>
                <a:spcPct val="150000"/>
              </a:lnSpc>
            </a:pPr>
            <a:r>
              <a:rPr lang="vi-VN" sz="2000" dirty="0"/>
              <a:t>b) Cyan + Magenta = ? </a:t>
            </a:r>
          </a:p>
          <a:p>
            <a:pPr>
              <a:lnSpc>
                <a:spcPct val="150000"/>
              </a:lnSpc>
            </a:pPr>
            <a:r>
              <a:rPr lang="vi-VN" sz="2000" dirty="0"/>
              <a:t>c) Magenta + Yellow = ?</a:t>
            </a:r>
            <a:endParaRPr lang="vi-VN" sz="2000" dirty="0">
              <a:solidFill>
                <a:schemeClr val="accent6">
                  <a:lumMod val="50000"/>
                </a:schemeClr>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9C915AE-A690-8820-7EDB-A18EBC07E94C}"/>
              </a:ext>
            </a:extLst>
          </p:cNvPr>
          <p:cNvPicPr>
            <a:picLocks noChangeAspect="1"/>
          </p:cNvPicPr>
          <p:nvPr/>
        </p:nvPicPr>
        <p:blipFill>
          <a:blip r:embed="rId4"/>
          <a:stretch>
            <a:fillRect/>
          </a:stretch>
        </p:blipFill>
        <p:spPr>
          <a:xfrm>
            <a:off x="4920355" y="3287286"/>
            <a:ext cx="5272515" cy="2559244"/>
          </a:xfrm>
          <a:prstGeom prst="rect">
            <a:avLst/>
          </a:prstGeom>
        </p:spPr>
      </p:pic>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1000"/>
                                        <p:tgtEl>
                                          <p:spTgt spid="5">
                                            <p:txEl>
                                              <p:pRg st="6" end="6"/>
                                            </p:txEl>
                                          </p:spTgt>
                                        </p:tgtEl>
                                      </p:cBhvr>
                                    </p:animEffect>
                                    <p:anim calcmode="lin" valueType="num">
                                      <p:cBhvr>
                                        <p:cTn id="5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oll, toy&#10;&#10;Description automatically generated">
            <a:extLst>
              <a:ext uri="{FF2B5EF4-FFF2-40B4-BE49-F238E27FC236}">
                <a16:creationId xmlns:a16="http://schemas.microsoft.com/office/drawing/2014/main" id="{96326B20-F44D-4BCD-56DA-3C42CFABAA8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3832" t="1956" r="33743" b="2092"/>
          <a:stretch/>
        </p:blipFill>
        <p:spPr>
          <a:xfrm>
            <a:off x="1120588" y="3659285"/>
            <a:ext cx="2486391" cy="2705656"/>
          </a:xfrm>
          <a:prstGeom prst="rect">
            <a:avLst/>
          </a:prstGeom>
        </p:spPr>
      </p:pic>
      <p:sp>
        <p:nvSpPr>
          <p:cNvPr id="4" name="Speech Bubble: Rectangle with Corners Rounded 3">
            <a:extLst>
              <a:ext uri="{FF2B5EF4-FFF2-40B4-BE49-F238E27FC236}">
                <a16:creationId xmlns:a16="http://schemas.microsoft.com/office/drawing/2014/main" id="{5A798BBC-2022-9783-3B93-35382B6F56B7}"/>
              </a:ext>
            </a:extLst>
          </p:cNvPr>
          <p:cNvSpPr/>
          <p:nvPr/>
        </p:nvSpPr>
        <p:spPr>
          <a:xfrm>
            <a:off x="3859823" y="211016"/>
            <a:ext cx="7499839" cy="6153926"/>
          </a:xfrm>
          <a:prstGeom prst="wedgeRoundRectCallout">
            <a:avLst>
              <a:gd name="adj1" fmla="val -54098"/>
              <a:gd name="adj2" fmla="val 14503"/>
              <a:gd name="adj3" fmla="val 16667"/>
            </a:avLst>
          </a:prstGeom>
          <a:solidFill>
            <a:srgbClr val="FDDEEB"/>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2400" i="1" dirty="0">
                <a:solidFill>
                  <a:srgbClr val="231F20"/>
                </a:solidFill>
                <a:effectLst/>
                <a:latin typeface="Arial-ItalicMT"/>
              </a:rPr>
              <a:t>Minh:</a:t>
            </a:r>
            <a:r>
              <a:rPr lang="vi-VN" sz="2400" dirty="0">
                <a:solidFill>
                  <a:srgbClr val="231F20"/>
                </a:solidFill>
                <a:effectLst/>
                <a:latin typeface="Arial" panose="020B0604020202020204" pitchFamily="34" charset="0"/>
              </a:rPr>
              <a:t> Pha màu để vẽ tưởng là đơn giản nhưng rất phức tạp. Tớ pha màu nhiều lần mà chưa tạo ra được màu cánh sen ưng ý. </a:t>
            </a:r>
            <a:endParaRPr lang="vi-VN" sz="2400" dirty="0"/>
          </a:p>
          <a:p>
            <a:pPr>
              <a:lnSpc>
                <a:spcPct val="150000"/>
              </a:lnSpc>
            </a:pPr>
            <a:r>
              <a:rPr lang="vi-VN" sz="2400" i="1" dirty="0">
                <a:solidFill>
                  <a:schemeClr val="accent6">
                    <a:lumMod val="60000"/>
                    <a:lumOff val="40000"/>
                  </a:schemeClr>
                </a:solidFill>
                <a:effectLst/>
                <a:latin typeface="Arial-ItalicMT"/>
              </a:rPr>
              <a:t>An:</a:t>
            </a:r>
            <a:r>
              <a:rPr lang="vi-VN" sz="2400" dirty="0">
                <a:solidFill>
                  <a:schemeClr val="accent6">
                    <a:lumMod val="60000"/>
                    <a:lumOff val="40000"/>
                  </a:schemeClr>
                </a:solidFill>
                <a:effectLst/>
                <a:latin typeface="Arial" panose="020B0604020202020204" pitchFamily="34" charset="0"/>
              </a:rPr>
              <a:t> Đúng là pha màu cần nhiều kinh nghiệm. Bạn sẽ phải tốn nhiều thời gian và màu vẽ đấy. </a:t>
            </a:r>
            <a:endParaRPr lang="vi-VN" sz="2400" dirty="0">
              <a:solidFill>
                <a:schemeClr val="accent6">
                  <a:lumMod val="60000"/>
                  <a:lumOff val="40000"/>
                </a:schemeClr>
              </a:solidFill>
            </a:endParaRPr>
          </a:p>
          <a:p>
            <a:pPr>
              <a:lnSpc>
                <a:spcPct val="150000"/>
              </a:lnSpc>
            </a:pPr>
            <a:r>
              <a:rPr lang="vi-VN" sz="2400" i="1" dirty="0">
                <a:solidFill>
                  <a:srgbClr val="231F20"/>
                </a:solidFill>
                <a:effectLst/>
                <a:latin typeface="Arial-ItalicMT"/>
              </a:rPr>
              <a:t>Minh:</a:t>
            </a:r>
            <a:r>
              <a:rPr lang="vi-VN" sz="2400" dirty="0">
                <a:solidFill>
                  <a:srgbClr val="231F20"/>
                </a:solidFill>
                <a:effectLst/>
                <a:latin typeface="Arial" panose="020B0604020202020204" pitchFamily="34" charset="0"/>
              </a:rPr>
              <a:t> Tớ đã trộn nhiều màu đến mức, màu trở nên xỉn đục và không dùng được nữa. </a:t>
            </a:r>
            <a:endParaRPr lang="vi-VN" sz="2400" dirty="0"/>
          </a:p>
          <a:p>
            <a:pPr>
              <a:lnSpc>
                <a:spcPct val="150000"/>
              </a:lnSpc>
            </a:pPr>
            <a:r>
              <a:rPr lang="vi-VN" sz="2400" i="1" dirty="0">
                <a:solidFill>
                  <a:schemeClr val="accent6">
                    <a:lumMod val="60000"/>
                    <a:lumOff val="40000"/>
                  </a:schemeClr>
                </a:solidFill>
                <a:effectLst/>
                <a:latin typeface="Arial-ItalicMT"/>
              </a:rPr>
              <a:t>An:</a:t>
            </a:r>
            <a:r>
              <a:rPr lang="vi-VN" sz="2400" dirty="0">
                <a:solidFill>
                  <a:schemeClr val="accent6">
                    <a:lumMod val="60000"/>
                    <a:lumOff val="40000"/>
                  </a:schemeClr>
                </a:solidFill>
                <a:effectLst/>
                <a:latin typeface="Arial" panose="020B0604020202020204" pitchFamily="34" charset="0"/>
              </a:rPr>
              <a:t> Theo tớ, để tập pha màu mà tiết kiệm được thời gian và màu vẽ thì bạn nên sử dụng phần mềm mô phỏng trước khi thực hành pha màu.</a:t>
            </a:r>
            <a:endParaRPr lang="en-US" sz="2400" dirty="0">
              <a:solidFill>
                <a:schemeClr val="accent6">
                  <a:lumMod val="60000"/>
                  <a:lumOff val="40000"/>
                </a:schemeClr>
              </a:solidFill>
            </a:endParaRPr>
          </a:p>
        </p:txBody>
      </p:sp>
    </p:spTree>
    <p:extLst>
      <p:ext uri="{BB962C8B-B14F-4D97-AF65-F5344CB8AC3E}">
        <p14:creationId xmlns:p14="http://schemas.microsoft.com/office/powerpoint/2010/main" val="33249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350307" y="1625016"/>
            <a:ext cx="10210800" cy="769441"/>
          </a:xfrm>
          <a:prstGeom prst="rect">
            <a:avLst/>
          </a:prstGeom>
          <a:noFill/>
        </p:spPr>
        <p:txBody>
          <a:bodyPr wrap="square" rtlCol="0">
            <a:spAutoFit/>
          </a:bodyPr>
          <a:lstStyle/>
          <a:p>
            <a:pPr algn="ctr"/>
            <a:r>
              <a:rPr lang="vi-VN" sz="4400" dirty="0">
                <a:solidFill>
                  <a:schemeClr val="accent3">
                    <a:lumMod val="50000"/>
                  </a:schemeClr>
                </a:solidFill>
                <a:latin typeface="Bahnschrift SemiBold SemiConden" panose="020B0502040204020203" pitchFamily="34" charset="0"/>
              </a:rPr>
              <a:t>	</a:t>
            </a:r>
            <a:r>
              <a:rPr lang="vi-VN" sz="4400" dirty="0">
                <a:solidFill>
                  <a:srgbClr val="FF0000"/>
                </a:solidFill>
                <a:latin typeface="Bahnschrift SemiBold SemiConden" panose="020B0502040204020203" pitchFamily="34" charset="0"/>
              </a:rPr>
              <a:t>1. PHẦN MỀM MÔ PHỎNG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Pha</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màu</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D9F9823B-E28B-57CA-53DF-9735D5CBDADD}"/>
              </a:ext>
            </a:extLst>
          </p:cNvPr>
          <p:cNvSpPr txBox="1"/>
          <p:nvPr/>
        </p:nvSpPr>
        <p:spPr>
          <a:xfrm>
            <a:off x="913270" y="1623471"/>
            <a:ext cx="4444473" cy="3416320"/>
          </a:xfrm>
          <a:prstGeom prst="rect">
            <a:avLst/>
          </a:prstGeom>
          <a:noFill/>
        </p:spPr>
        <p:txBody>
          <a:bodyPr wrap="square">
            <a:spAutoFit/>
          </a:bodyPr>
          <a:lstStyle/>
          <a:p>
            <a:r>
              <a:rPr lang="vi-VN" sz="3600" dirty="0" smtClean="0">
                <a:solidFill>
                  <a:schemeClr val="accent6">
                    <a:lumMod val="60000"/>
                    <a:lumOff val="40000"/>
                  </a:schemeClr>
                </a:solidFill>
                <a:effectLst/>
                <a:latin typeface="Arial" panose="020B0604020202020204" pitchFamily="34" charset="0"/>
              </a:rPr>
              <a:t>Em </a:t>
            </a:r>
            <a:r>
              <a:rPr lang="vi-VN" sz="3600" dirty="0">
                <a:solidFill>
                  <a:schemeClr val="accent6">
                    <a:lumMod val="60000"/>
                    <a:lumOff val="40000"/>
                  </a:schemeClr>
                </a:solidFill>
                <a:effectLst/>
                <a:latin typeface="Arial" panose="020B0604020202020204" pitchFamily="34" charset="0"/>
              </a:rPr>
              <a:t>hãy cho biết </a:t>
            </a:r>
            <a:r>
              <a:rPr lang="vi-VN" sz="3600" dirty="0">
                <a:solidFill>
                  <a:schemeClr val="accent6">
                    <a:lumMod val="60000"/>
                    <a:lumOff val="40000"/>
                  </a:schemeClr>
                </a:solidFill>
                <a:latin typeface="Arial" panose="020B0604020202020204" pitchFamily="34" charset="0"/>
              </a:rPr>
              <a:t>v</a:t>
            </a:r>
            <a:r>
              <a:rPr lang="vi-VN" sz="3600" dirty="0">
                <a:solidFill>
                  <a:schemeClr val="accent6">
                    <a:lumMod val="60000"/>
                    <a:lumOff val="40000"/>
                  </a:schemeClr>
                </a:solidFill>
                <a:effectLst/>
                <a:latin typeface="Arial" panose="020B0604020202020204" pitchFamily="34" charset="0"/>
              </a:rPr>
              <a:t>iệc sử dụng phần mềm mô phỏng pha màu để tập pha màu và tìm hiểu về màu sắc có những lợi ích gì?</a:t>
            </a:r>
            <a:endParaRPr lang="en-US" sz="4000" dirty="0">
              <a:solidFill>
                <a:schemeClr val="accent6">
                  <a:lumMod val="60000"/>
                  <a:lumOff val="40000"/>
                </a:schemeClr>
              </a:solidFill>
            </a:endParaRPr>
          </a:p>
        </p:txBody>
      </p:sp>
      <p:pic>
        <p:nvPicPr>
          <p:cNvPr id="11" name="Picture 10">
            <a:extLst>
              <a:ext uri="{FF2B5EF4-FFF2-40B4-BE49-F238E27FC236}">
                <a16:creationId xmlns:a16="http://schemas.microsoft.com/office/drawing/2014/main" id="{0248F124-9B87-7ABA-5CC8-44307FF4A0CA}"/>
              </a:ext>
            </a:extLst>
          </p:cNvPr>
          <p:cNvPicPr>
            <a:picLocks noChangeAspect="1"/>
          </p:cNvPicPr>
          <p:nvPr/>
        </p:nvPicPr>
        <p:blipFill>
          <a:blip r:embed="rId3"/>
          <a:stretch>
            <a:fillRect/>
          </a:stretch>
        </p:blipFill>
        <p:spPr>
          <a:xfrm>
            <a:off x="5383163" y="1371933"/>
            <a:ext cx="5765436" cy="4247317"/>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3"/>
          <a:stretch>
            <a:fillRect/>
          </a:stretch>
        </p:blipFill>
        <p:spPr>
          <a:xfrm>
            <a:off x="506816" y="342046"/>
            <a:ext cx="664186" cy="662001"/>
          </a:xfrm>
          <a:prstGeom prst="rect">
            <a:avLst/>
          </a:prstGeom>
        </p:spPr>
      </p:pic>
      <p:sp>
        <p:nvSpPr>
          <p:cNvPr id="3" name="TextBox 2">
            <a:extLst>
              <a:ext uri="{FF2B5EF4-FFF2-40B4-BE49-F238E27FC236}">
                <a16:creationId xmlns:a16="http://schemas.microsoft.com/office/drawing/2014/main" id="{15B4E53F-1109-90C0-0104-92A170C99667}"/>
              </a:ext>
            </a:extLst>
          </p:cNvPr>
          <p:cNvSpPr txBox="1"/>
          <p:nvPr/>
        </p:nvSpPr>
        <p:spPr>
          <a:xfrm>
            <a:off x="1171002" y="342046"/>
            <a:ext cx="10160386" cy="9233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Em có thể tìm thấy những phần mềm pha màu trên Internet bằng từ khoá “mixing colors simulator”. Một trong số đó là </a:t>
            </a:r>
            <a:r>
              <a:rPr lang="vi-VN" sz="1800" dirty="0">
                <a:solidFill>
                  <a:srgbClr val="ED028C"/>
                </a:solidFill>
                <a:effectLst/>
                <a:latin typeface="Arial" panose="020B0604020202020204" pitchFamily="34" charset="0"/>
              </a:rPr>
              <a:t>https://trycolors.com</a:t>
            </a:r>
            <a:r>
              <a:rPr lang="vi-VN" sz="1800" dirty="0">
                <a:solidFill>
                  <a:srgbClr val="231F20"/>
                </a:solidFill>
                <a:effectLst/>
                <a:latin typeface="Arial" panose="020B0604020202020204" pitchFamily="34" charset="0"/>
              </a:rPr>
              <a:t>. </a:t>
            </a:r>
            <a:endParaRPr lang="en-US" dirty="0"/>
          </a:p>
        </p:txBody>
      </p:sp>
      <p:pic>
        <p:nvPicPr>
          <p:cNvPr id="5" name="Picture 4">
            <a:extLst>
              <a:ext uri="{FF2B5EF4-FFF2-40B4-BE49-F238E27FC236}">
                <a16:creationId xmlns:a16="http://schemas.microsoft.com/office/drawing/2014/main" id="{20816D2E-2172-81AF-EC64-6C48829E8900}"/>
              </a:ext>
            </a:extLst>
          </p:cNvPr>
          <p:cNvPicPr>
            <a:picLocks noChangeAspect="1"/>
          </p:cNvPicPr>
          <p:nvPr/>
        </p:nvPicPr>
        <p:blipFill>
          <a:blip r:embed="rId4"/>
          <a:stretch>
            <a:fillRect/>
          </a:stretch>
        </p:blipFill>
        <p:spPr>
          <a:xfrm>
            <a:off x="838909" y="1200062"/>
            <a:ext cx="10468208" cy="5238060"/>
          </a:xfrm>
          <a:prstGeom prst="rect">
            <a:avLst/>
          </a:prstGeom>
        </p:spPr>
      </p:pic>
    </p:spTree>
    <p:extLst>
      <p:ext uri="{BB962C8B-B14F-4D97-AF65-F5344CB8AC3E}">
        <p14:creationId xmlns:p14="http://schemas.microsoft.com/office/powerpoint/2010/main" val="190254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8" y="274800"/>
            <a:ext cx="10419734" cy="1213339"/>
            <a:chOff x="692583" y="4271766"/>
            <a:chExt cx="10419734" cy="1317665"/>
          </a:xfrm>
        </p:grpSpPr>
        <p:grpSp>
          <p:nvGrpSpPr>
            <p:cNvPr id="6" name="Group 5">
              <a:extLst>
                <a:ext uri="{FF2B5EF4-FFF2-40B4-BE49-F238E27FC236}">
                  <a16:creationId xmlns:a16="http://schemas.microsoft.com/office/drawing/2014/main" id="{ACAFD670-791C-E659-18EB-2DF957682E93}"/>
                </a:ext>
              </a:extLst>
            </p:cNvPr>
            <p:cNvGrpSpPr/>
            <p:nvPr/>
          </p:nvGrpSpPr>
          <p:grpSpPr>
            <a:xfrm>
              <a:off x="692583" y="4271766"/>
              <a:ext cx="10398951" cy="1317665"/>
              <a:chOff x="690585" y="4323720"/>
              <a:chExt cx="10251336" cy="1317665"/>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181534" y="4594430"/>
                <a:ext cx="9760387" cy="1046955"/>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UTM Avo" panose="020406030505060202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D9211C87-44B9-A5D5-B328-BA71D25F3592}"/>
              </a:ext>
            </a:extLst>
          </p:cNvPr>
          <p:cNvSpPr txBox="1"/>
          <p:nvPr/>
        </p:nvSpPr>
        <p:spPr>
          <a:xfrm>
            <a:off x="1615756" y="523225"/>
            <a:ext cx="9312221" cy="872034"/>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Phần mềm mô phỏng thể hiện trực quan sự vận động của một đối tượng, cho phép người dùng tương tác và tìm hiểu cách thức hoạt động của đối tượng đó.</a:t>
            </a:r>
            <a:endParaRPr lang="en-US" dirty="0"/>
          </a:p>
        </p:txBody>
      </p:sp>
      <p:grpSp>
        <p:nvGrpSpPr>
          <p:cNvPr id="15" name="Group 14">
            <a:extLst>
              <a:ext uri="{FF2B5EF4-FFF2-40B4-BE49-F238E27FC236}">
                <a16:creationId xmlns:a16="http://schemas.microsoft.com/office/drawing/2014/main" id="{39CD1836-3FCF-FCE4-393A-47B96C92CC66}"/>
              </a:ext>
            </a:extLst>
          </p:cNvPr>
          <p:cNvGrpSpPr/>
          <p:nvPr/>
        </p:nvGrpSpPr>
        <p:grpSpPr>
          <a:xfrm>
            <a:off x="791417" y="-405021"/>
            <a:ext cx="10271242" cy="3601296"/>
            <a:chOff x="547878" y="708555"/>
            <a:chExt cx="11253396" cy="3895126"/>
          </a:xfrm>
        </p:grpSpPr>
        <p:grpSp>
          <p:nvGrpSpPr>
            <p:cNvPr id="16" name="Group 15">
              <a:extLst>
                <a:ext uri="{FF2B5EF4-FFF2-40B4-BE49-F238E27FC236}">
                  <a16:creationId xmlns:a16="http://schemas.microsoft.com/office/drawing/2014/main" id="{D9536CD7-B990-029D-E228-127D46B5FFDE}"/>
                </a:ext>
              </a:extLst>
            </p:cNvPr>
            <p:cNvGrpSpPr/>
            <p:nvPr/>
          </p:nvGrpSpPr>
          <p:grpSpPr>
            <a:xfrm>
              <a:off x="1053799" y="708555"/>
              <a:ext cx="10747475" cy="3895126"/>
              <a:chOff x="1062431" y="4534794"/>
              <a:chExt cx="10747475" cy="3895126"/>
            </a:xfrm>
          </p:grpSpPr>
          <p:sp>
            <p:nvSpPr>
              <p:cNvPr id="18" name="Rectangle: Rounded Corners 17">
                <a:extLst>
                  <a:ext uri="{FF2B5EF4-FFF2-40B4-BE49-F238E27FC236}">
                    <a16:creationId xmlns:a16="http://schemas.microsoft.com/office/drawing/2014/main" id="{7AA0D288-2A1F-6ADF-B4F8-D377E192F935}"/>
                  </a:ext>
                </a:extLst>
              </p:cNvPr>
              <p:cNvSpPr/>
              <p:nvPr/>
            </p:nvSpPr>
            <p:spPr>
              <a:xfrm>
                <a:off x="1062431" y="7387200"/>
                <a:ext cx="10747475" cy="1042720"/>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A00FDCB-5368-46BA-92A1-A7B333A3B54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DEC3437A-2B31-A9C7-F328-8D2C7952AD65}"/>
                  </a:ext>
                </a:extLst>
              </p:cNvPr>
              <p:cNvSpPr/>
              <p:nvPr/>
            </p:nvSpPr>
            <p:spPr>
              <a:xfrm>
                <a:off x="1283640" y="4534794"/>
                <a:ext cx="9524845" cy="493784"/>
              </a:xfrm>
              <a:prstGeom prst="rect">
                <a:avLst/>
              </a:prstGeom>
            </p:spPr>
            <p:txBody>
              <a:bodyPr wrap="square">
                <a:spAutoFit/>
              </a:bodyPr>
              <a:lstStyle/>
              <a:p>
                <a:pPr>
                  <a:lnSpc>
                    <a:spcPct val="150000"/>
                  </a:lnSpc>
                </a:pPr>
                <a:endParaRPr lang="vi-VN" sz="1800" dirty="0">
                  <a:solidFill>
                    <a:srgbClr val="231F20"/>
                  </a:solidFill>
                  <a:effectLst/>
                  <a:latin typeface="Arial-BoldMT"/>
                </a:endParaRPr>
              </a:p>
            </p:txBody>
          </p:sp>
        </p:grpSp>
        <p:pic>
          <p:nvPicPr>
            <p:cNvPr id="17" name="Picture 16">
              <a:extLst>
                <a:ext uri="{FF2B5EF4-FFF2-40B4-BE49-F238E27FC236}">
                  <a16:creationId xmlns:a16="http://schemas.microsoft.com/office/drawing/2014/main" id="{9CAC4789-18F8-D3B1-910E-74C13B0EF4F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878" y="3128588"/>
              <a:ext cx="1020314" cy="998833"/>
            </a:xfrm>
            <a:prstGeom prst="rect">
              <a:avLst/>
            </a:prstGeom>
          </p:spPr>
        </p:pic>
      </p:grpSp>
      <p:sp>
        <p:nvSpPr>
          <p:cNvPr id="22" name="TextBox 21">
            <a:extLst>
              <a:ext uri="{FF2B5EF4-FFF2-40B4-BE49-F238E27FC236}">
                <a16:creationId xmlns:a16="http://schemas.microsoft.com/office/drawing/2014/main" id="{7A9595B6-2193-9870-18DE-B70C325446B2}"/>
              </a:ext>
            </a:extLst>
          </p:cNvPr>
          <p:cNvSpPr txBox="1"/>
          <p:nvPr/>
        </p:nvSpPr>
        <p:spPr>
          <a:xfrm>
            <a:off x="1658827" y="2294199"/>
            <a:ext cx="9279989" cy="9233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Em hãy kể tên một phần mềm mô phỏng mà em biết. Phần mềm đó mô phỏng hoạt động của đối tượng nào</a:t>
            </a:r>
            <a:r>
              <a:rPr lang="vi-VN" sz="1800" dirty="0" smtClean="0">
                <a:solidFill>
                  <a:srgbClr val="231F20"/>
                </a:solidFill>
                <a:effectLst/>
                <a:latin typeface="Arial" panose="020B0604020202020204" pitchFamily="34" charset="0"/>
              </a:rPr>
              <a:t>?</a:t>
            </a:r>
            <a:r>
              <a:rPr lang="en-US" dirty="0">
                <a:solidFill>
                  <a:srgbClr val="231F20"/>
                </a:solidFill>
                <a:latin typeface="Arial" panose="020B0604020202020204" pitchFamily="34" charset="0"/>
              </a:rPr>
              <a:t> </a:t>
            </a:r>
            <a:r>
              <a:rPr lang="en-US" dirty="0" err="1">
                <a:solidFill>
                  <a:srgbClr val="231F20"/>
                </a:solidFill>
                <a:latin typeface="Arial" panose="020B0604020202020204" pitchFamily="34" charset="0"/>
              </a:rPr>
              <a:t>Em</a:t>
            </a:r>
            <a:r>
              <a:rPr lang="en-US" dirty="0">
                <a:solidFill>
                  <a:srgbClr val="231F20"/>
                </a:solidFill>
                <a:latin typeface="Arial" panose="020B0604020202020204" pitchFamily="34" charset="0"/>
              </a:rPr>
              <a:t> </a:t>
            </a:r>
            <a:r>
              <a:rPr lang="en-US" dirty="0" err="1">
                <a:solidFill>
                  <a:srgbClr val="231F20"/>
                </a:solidFill>
                <a:latin typeface="Arial" panose="020B0604020202020204" pitchFamily="34" charset="0"/>
              </a:rPr>
              <a:t>hãy</a:t>
            </a:r>
            <a:r>
              <a:rPr lang="en-US" dirty="0">
                <a:solidFill>
                  <a:srgbClr val="231F20"/>
                </a:solidFill>
                <a:latin typeface="Arial" panose="020B0604020202020204" pitchFamily="34" charset="0"/>
              </a:rPr>
              <a:t> </a:t>
            </a:r>
            <a:r>
              <a:rPr lang="en-US" dirty="0" err="1">
                <a:solidFill>
                  <a:srgbClr val="231F20"/>
                </a:solidFill>
                <a:latin typeface="Arial" panose="020B0604020202020204" pitchFamily="34" charset="0"/>
              </a:rPr>
              <a:t>cho</a:t>
            </a:r>
            <a:r>
              <a:rPr lang="en-US" dirty="0">
                <a:solidFill>
                  <a:srgbClr val="231F20"/>
                </a:solidFill>
                <a:latin typeface="Arial" panose="020B0604020202020204" pitchFamily="34" charset="0"/>
              </a:rPr>
              <a:t> </a:t>
            </a:r>
            <a:r>
              <a:rPr lang="en-US" dirty="0" err="1">
                <a:solidFill>
                  <a:srgbClr val="231F20"/>
                </a:solidFill>
                <a:latin typeface="Arial" panose="020B0604020202020204" pitchFamily="34" charset="0"/>
              </a:rPr>
              <a:t>biết</a:t>
            </a:r>
            <a:r>
              <a:rPr lang="en-US" dirty="0">
                <a:solidFill>
                  <a:srgbClr val="231F20"/>
                </a:solidFill>
                <a:latin typeface="Arial" panose="020B0604020202020204" pitchFamily="34" charset="0"/>
              </a:rPr>
              <a:t> </a:t>
            </a:r>
            <a:r>
              <a:rPr lang="en-US" dirty="0" err="1">
                <a:solidFill>
                  <a:srgbClr val="231F20"/>
                </a:solidFill>
                <a:latin typeface="Arial" panose="020B0604020202020204" pitchFamily="34" charset="0"/>
              </a:rPr>
              <a:t>lợi</a:t>
            </a:r>
            <a:r>
              <a:rPr lang="en-US" dirty="0">
                <a:solidFill>
                  <a:srgbClr val="231F20"/>
                </a:solidFill>
                <a:latin typeface="Arial" panose="020B0604020202020204" pitchFamily="34" charset="0"/>
              </a:rPr>
              <a:t> </a:t>
            </a:r>
            <a:r>
              <a:rPr lang="en-US" dirty="0" err="1">
                <a:solidFill>
                  <a:srgbClr val="231F20"/>
                </a:solidFill>
                <a:latin typeface="Arial" panose="020B0604020202020204" pitchFamily="34" charset="0"/>
              </a:rPr>
              <a:t>ích</a:t>
            </a:r>
            <a:r>
              <a:rPr lang="en-US" dirty="0">
                <a:solidFill>
                  <a:srgbClr val="231F20"/>
                </a:solidFill>
                <a:latin typeface="Arial" panose="020B0604020202020204" pitchFamily="34" charset="0"/>
              </a:rPr>
              <a:t> </a:t>
            </a:r>
            <a:r>
              <a:rPr lang="en-US" dirty="0" err="1">
                <a:solidFill>
                  <a:srgbClr val="231F20"/>
                </a:solidFill>
                <a:latin typeface="Arial" panose="020B0604020202020204" pitchFamily="34" charset="0"/>
              </a:rPr>
              <a:t>của</a:t>
            </a:r>
            <a:r>
              <a:rPr lang="en-US" dirty="0">
                <a:solidFill>
                  <a:srgbClr val="231F20"/>
                </a:solidFill>
                <a:latin typeface="Arial" panose="020B0604020202020204" pitchFamily="34" charset="0"/>
              </a:rPr>
              <a:t> </a:t>
            </a:r>
            <a:r>
              <a:rPr lang="en-US" dirty="0" err="1">
                <a:solidFill>
                  <a:srgbClr val="231F20"/>
                </a:solidFill>
                <a:latin typeface="Arial" panose="020B0604020202020204" pitchFamily="34" charset="0"/>
              </a:rPr>
              <a:t>phần</a:t>
            </a:r>
            <a:r>
              <a:rPr lang="en-US" dirty="0">
                <a:solidFill>
                  <a:srgbClr val="231F20"/>
                </a:solidFill>
                <a:latin typeface="Arial" panose="020B0604020202020204" pitchFamily="34" charset="0"/>
              </a:rPr>
              <a:t> </a:t>
            </a:r>
            <a:r>
              <a:rPr lang="en-US" dirty="0" err="1">
                <a:solidFill>
                  <a:srgbClr val="231F20"/>
                </a:solidFill>
                <a:latin typeface="Arial" panose="020B0604020202020204" pitchFamily="34" charset="0"/>
              </a:rPr>
              <a:t>mềm</a:t>
            </a:r>
            <a:r>
              <a:rPr lang="en-US" dirty="0">
                <a:solidFill>
                  <a:srgbClr val="231F20"/>
                </a:solidFill>
                <a:latin typeface="Arial" panose="020B0604020202020204" pitchFamily="34" charset="0"/>
              </a:rPr>
              <a:t> </a:t>
            </a:r>
            <a:r>
              <a:rPr lang="en-US" dirty="0" err="1">
                <a:solidFill>
                  <a:srgbClr val="231F20"/>
                </a:solidFill>
                <a:latin typeface="Arial" panose="020B0604020202020204" pitchFamily="34" charset="0"/>
              </a:rPr>
              <a:t>mô</a:t>
            </a:r>
            <a:r>
              <a:rPr lang="en-US" dirty="0">
                <a:solidFill>
                  <a:srgbClr val="231F20"/>
                </a:solidFill>
                <a:latin typeface="Arial" panose="020B0604020202020204" pitchFamily="34" charset="0"/>
              </a:rPr>
              <a:t> </a:t>
            </a:r>
            <a:r>
              <a:rPr lang="en-US" dirty="0" err="1" smtClean="0">
                <a:solidFill>
                  <a:srgbClr val="231F20"/>
                </a:solidFill>
                <a:latin typeface="Arial" panose="020B0604020202020204" pitchFamily="34" charset="0"/>
              </a:rPr>
              <a:t>phỏng</a:t>
            </a:r>
            <a:r>
              <a:rPr lang="en-US" dirty="0" smtClean="0">
                <a:solidFill>
                  <a:srgbClr val="231F20"/>
                </a:solidFill>
                <a:latin typeface="Arial" panose="020B0604020202020204" pitchFamily="34" charset="0"/>
              </a:rPr>
              <a:t> </a:t>
            </a:r>
            <a:r>
              <a:rPr lang="en-US" dirty="0" err="1" smtClean="0">
                <a:solidFill>
                  <a:srgbClr val="231F20"/>
                </a:solidFill>
                <a:latin typeface="Arial" panose="020B0604020202020204" pitchFamily="34" charset="0"/>
              </a:rPr>
              <a:t>đó</a:t>
            </a:r>
            <a:r>
              <a:rPr lang="en-US" dirty="0" smtClean="0">
                <a:solidFill>
                  <a:srgbClr val="231F20"/>
                </a:solidFill>
                <a:latin typeface="Arial" panose="020B0604020202020204" pitchFamily="34" charset="0"/>
              </a:rPr>
              <a:t>?</a:t>
            </a:r>
            <a:endParaRPr lang="en-US" dirty="0"/>
          </a:p>
        </p:txBody>
      </p:sp>
    </p:spTree>
    <p:extLst>
      <p:ext uri="{BB962C8B-B14F-4D97-AF65-F5344CB8AC3E}">
        <p14:creationId xmlns:p14="http://schemas.microsoft.com/office/powerpoint/2010/main" val="144335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20984" y="1252927"/>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DA6E615-AE64-012D-3A8E-194C6EF96713}"/>
              </a:ext>
            </a:extLst>
          </p:cNvPr>
          <p:cNvSpPr txBox="1"/>
          <p:nvPr/>
        </p:nvSpPr>
        <p:spPr>
          <a:xfrm>
            <a:off x="1969363" y="1500205"/>
            <a:ext cx="7201529" cy="2158155"/>
          </a:xfrm>
          <a:prstGeom prst="rect">
            <a:avLst/>
          </a:prstGeom>
          <a:noFill/>
        </p:spPr>
        <p:txBody>
          <a:bodyPr wrap="square" rtlCol="0">
            <a:spAutoFit/>
          </a:bodyPr>
          <a:lstStyle/>
          <a:p>
            <a:pPr algn="ctr">
              <a:lnSpc>
                <a:spcPct val="150000"/>
              </a:lnSpc>
            </a:pPr>
            <a:r>
              <a:rPr lang="vi-VN" sz="4800" dirty="0">
                <a:solidFill>
                  <a:schemeClr val="accent3">
                    <a:lumMod val="50000"/>
                  </a:schemeClr>
                </a:solidFill>
                <a:latin typeface="Bahnschrift SemiBold SemiConden" panose="020B0502040204020203" pitchFamily="34" charset="0"/>
              </a:rPr>
              <a:t>	</a:t>
            </a:r>
            <a:r>
              <a:rPr lang="en-US" sz="4800">
                <a:solidFill>
                  <a:schemeClr val="accent3">
                    <a:lumMod val="50000"/>
                  </a:schemeClr>
                </a:solidFill>
                <a:latin typeface="Bahnschrift SemiBold SemiConden" panose="020B0502040204020203" pitchFamily="34" charset="0"/>
              </a:rPr>
              <a:t>2</a:t>
            </a:r>
            <a:r>
              <a:rPr lang="vi-VN" sz="4800">
                <a:solidFill>
                  <a:schemeClr val="accent3">
                    <a:lumMod val="50000"/>
                  </a:schemeClr>
                </a:solidFill>
                <a:latin typeface="Bahnschrift SemiBold SemiConden" panose="020B0502040204020203" pitchFamily="34" charset="0"/>
              </a:rPr>
              <a:t>. </a:t>
            </a:r>
            <a:r>
              <a:rPr lang="vi-VN" sz="4800" dirty="0">
                <a:solidFill>
                  <a:schemeClr val="accent3">
                    <a:lumMod val="50000"/>
                  </a:schemeClr>
                </a:solidFill>
                <a:latin typeface="Bahnschrift SemiBold SemiConden" panose="020B0502040204020203" pitchFamily="34" charset="0"/>
              </a:rPr>
              <a:t>LỢI ÍCH CỦA PHẦN  MỀM MÔ PHỎNG</a:t>
            </a:r>
          </a:p>
        </p:txBody>
      </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525" y="596831"/>
            <a:ext cx="10658823" cy="3288796"/>
            <a:chOff x="1117200" y="3528268"/>
            <a:chExt cx="10345968" cy="450076"/>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45968" cy="450076"/>
              <a:chOff x="1493120" y="3891280"/>
              <a:chExt cx="10345968" cy="45007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120" y="3995076"/>
                <a:ext cx="10345968" cy="346280"/>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Lợi</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ích</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của</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phần</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mềm</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mô</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phỏng</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743734E2-F766-7AA4-EEE4-6CE67CC1010F}"/>
              </a:ext>
            </a:extLst>
          </p:cNvPr>
          <p:cNvSpPr txBox="1"/>
          <p:nvPr/>
        </p:nvSpPr>
        <p:spPr>
          <a:xfrm>
            <a:off x="1148518" y="1856431"/>
            <a:ext cx="9894963" cy="958660"/>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Phần mềm mô phỏng pha màu có những lợi ích gì trong việc tìm hiểu và tập pha trộn màu theo cách thông thường?</a:t>
            </a:r>
            <a:endParaRPr lang="en-US" sz="2000" dirty="0"/>
          </a:p>
        </p:txBody>
      </p:sp>
      <p:pic>
        <p:nvPicPr>
          <p:cNvPr id="11" name="Picture 10">
            <a:extLst>
              <a:ext uri="{FF2B5EF4-FFF2-40B4-BE49-F238E27FC236}">
                <a16:creationId xmlns:a16="http://schemas.microsoft.com/office/drawing/2014/main" id="{908CA209-039D-8899-B52D-5AF20A407A8E}"/>
              </a:ext>
            </a:extLst>
          </p:cNvPr>
          <p:cNvPicPr>
            <a:picLocks noChangeAspect="1"/>
          </p:cNvPicPr>
          <p:nvPr/>
        </p:nvPicPr>
        <p:blipFill rotWithShape="1">
          <a:blip r:embed="rId3"/>
          <a:srcRect t="11636"/>
          <a:stretch/>
        </p:blipFill>
        <p:spPr>
          <a:xfrm>
            <a:off x="8767482" y="2362144"/>
            <a:ext cx="2316054" cy="1456413"/>
          </a:xfrm>
          <a:prstGeom prst="rect">
            <a:avLst/>
          </a:prstGeom>
        </p:spPr>
      </p:pic>
    </p:spTree>
    <p:extLst>
      <p:ext uri="{BB962C8B-B14F-4D97-AF65-F5344CB8AC3E}">
        <p14:creationId xmlns:p14="http://schemas.microsoft.com/office/powerpoint/2010/main" val="7310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22389" y="540100"/>
            <a:ext cx="664186" cy="662001"/>
          </a:xfrm>
          <a:prstGeom prst="rect">
            <a:avLst/>
          </a:prstGeom>
        </p:spPr>
      </p:pic>
      <p:sp>
        <p:nvSpPr>
          <p:cNvPr id="7" name="TextBox 6">
            <a:extLst>
              <a:ext uri="{FF2B5EF4-FFF2-40B4-BE49-F238E27FC236}">
                <a16:creationId xmlns:a16="http://schemas.microsoft.com/office/drawing/2014/main" id="{141DF053-7E76-5A9B-54D5-00B6F0005247}"/>
              </a:ext>
            </a:extLst>
          </p:cNvPr>
          <p:cNvSpPr txBox="1"/>
          <p:nvPr/>
        </p:nvSpPr>
        <p:spPr>
          <a:xfrm>
            <a:off x="1176193" y="540100"/>
            <a:ext cx="9950824" cy="1881990"/>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Phần mềm mô phỏng pha màu giúp em học cách tạo ra màu mới từ những màu đã cho mà vẫn tiết kiệm được </a:t>
            </a:r>
            <a:r>
              <a:rPr lang="vi-VN" sz="2000" dirty="0">
                <a:solidFill>
                  <a:srgbClr val="231F20"/>
                </a:solidFill>
                <a:latin typeface="Arial" panose="020B0604020202020204" pitchFamily="34" charset="0"/>
              </a:rPr>
              <a:t>t</a:t>
            </a:r>
            <a:r>
              <a:rPr lang="vi-VN" sz="2000" dirty="0">
                <a:solidFill>
                  <a:srgbClr val="231F20"/>
                </a:solidFill>
                <a:effectLst/>
                <a:latin typeface="Arial" panose="020B0604020202020204" pitchFamily="34" charset="0"/>
              </a:rPr>
              <a:t>hời gian và vật liệu. Ngoài ra, bằng cách thay đổi các lựa chọn của phần mềm, em có thể tìm hiểu được những hệ màu cơ bản khác nhau như RGB (đỏ, lục, lam), CMYK (xanh lơ, hồng sẫm, vàng, đen) hay RYB (đỏ, vàng, lam).</a:t>
            </a:r>
            <a:endParaRPr lang="en-US" sz="2000" dirty="0"/>
          </a:p>
        </p:txBody>
      </p:sp>
      <p:grpSp>
        <p:nvGrpSpPr>
          <p:cNvPr id="17" name="Group 16">
            <a:extLst>
              <a:ext uri="{FF2B5EF4-FFF2-40B4-BE49-F238E27FC236}">
                <a16:creationId xmlns:a16="http://schemas.microsoft.com/office/drawing/2014/main" id="{10F17539-CC92-EA8D-B5F9-630644641EE6}"/>
              </a:ext>
            </a:extLst>
          </p:cNvPr>
          <p:cNvGrpSpPr/>
          <p:nvPr/>
        </p:nvGrpSpPr>
        <p:grpSpPr>
          <a:xfrm>
            <a:off x="491224" y="3159317"/>
            <a:ext cx="10419734" cy="1213339"/>
            <a:chOff x="692583" y="4271766"/>
            <a:chExt cx="10419734" cy="1317665"/>
          </a:xfrm>
        </p:grpSpPr>
        <p:grpSp>
          <p:nvGrpSpPr>
            <p:cNvPr id="18" name="Group 17">
              <a:extLst>
                <a:ext uri="{FF2B5EF4-FFF2-40B4-BE49-F238E27FC236}">
                  <a16:creationId xmlns:a16="http://schemas.microsoft.com/office/drawing/2014/main" id="{B3FF73A3-67C2-955A-5A5B-D2CB2D89EDFD}"/>
                </a:ext>
              </a:extLst>
            </p:cNvPr>
            <p:cNvGrpSpPr/>
            <p:nvPr/>
          </p:nvGrpSpPr>
          <p:grpSpPr>
            <a:xfrm>
              <a:off x="692583" y="4271766"/>
              <a:ext cx="10398951" cy="1317665"/>
              <a:chOff x="690585" y="4323720"/>
              <a:chExt cx="10251336" cy="1317665"/>
            </a:xfrm>
          </p:grpSpPr>
          <p:sp>
            <p:nvSpPr>
              <p:cNvPr id="21" name="Rectangle: Rounded Corners 20">
                <a:extLst>
                  <a:ext uri="{FF2B5EF4-FFF2-40B4-BE49-F238E27FC236}">
                    <a16:creationId xmlns:a16="http://schemas.microsoft.com/office/drawing/2014/main" id="{50C73F58-400F-1D6D-BF64-2CA4572BB159}"/>
                  </a:ext>
                </a:extLst>
              </p:cNvPr>
              <p:cNvSpPr/>
              <p:nvPr/>
            </p:nvSpPr>
            <p:spPr>
              <a:xfrm>
                <a:off x="1181534" y="4594430"/>
                <a:ext cx="9760387" cy="1046955"/>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98036B1-49AB-7789-62A6-440F7A21E2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19" name="Rectangle 18">
              <a:extLst>
                <a:ext uri="{FF2B5EF4-FFF2-40B4-BE49-F238E27FC236}">
                  <a16:creationId xmlns:a16="http://schemas.microsoft.com/office/drawing/2014/main" id="{10940EB0-A720-F8B7-317E-D7B9D95DE35E}"/>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FB5AF7AE-0BAF-DFCC-CF06-351569B82F57}"/>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UTM Avo" panose="02040603050506020204" pitchFamily="18"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id="{39E38084-A921-282B-84F0-0867651F114C}"/>
              </a:ext>
            </a:extLst>
          </p:cNvPr>
          <p:cNvGrpSpPr/>
          <p:nvPr/>
        </p:nvGrpSpPr>
        <p:grpSpPr>
          <a:xfrm>
            <a:off x="1303385" y="2472648"/>
            <a:ext cx="8970867" cy="520903"/>
            <a:chOff x="1283640" y="4534794"/>
            <a:chExt cx="9828677" cy="563404"/>
          </a:xfrm>
        </p:grpSpPr>
        <p:sp>
          <p:nvSpPr>
            <p:cNvPr id="27" name="Rectangle 26">
              <a:extLst>
                <a:ext uri="{FF2B5EF4-FFF2-40B4-BE49-F238E27FC236}">
                  <a16:creationId xmlns:a16="http://schemas.microsoft.com/office/drawing/2014/main" id="{BDE63091-A18C-E65D-6889-DDE3D837192D}"/>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D5754B81-4DDA-7DBF-2FF3-818F92398782}"/>
                </a:ext>
              </a:extLst>
            </p:cNvPr>
            <p:cNvSpPr/>
            <p:nvPr/>
          </p:nvSpPr>
          <p:spPr>
            <a:xfrm>
              <a:off x="1283640" y="4534794"/>
              <a:ext cx="9524845" cy="493784"/>
            </a:xfrm>
            <a:prstGeom prst="rect">
              <a:avLst/>
            </a:prstGeom>
          </p:spPr>
          <p:txBody>
            <a:bodyPr wrap="square">
              <a:spAutoFit/>
            </a:bodyPr>
            <a:lstStyle/>
            <a:p>
              <a:pPr>
                <a:lnSpc>
                  <a:spcPct val="150000"/>
                </a:lnSpc>
              </a:pPr>
              <a:endParaRPr lang="vi-VN" sz="1800" dirty="0">
                <a:solidFill>
                  <a:srgbClr val="231F20"/>
                </a:solidFill>
                <a:effectLst/>
                <a:latin typeface="Arial-BoldMT"/>
              </a:endParaRPr>
            </a:p>
          </p:txBody>
        </p:sp>
      </p:grpSp>
      <p:sp>
        <p:nvSpPr>
          <p:cNvPr id="30" name="TextBox 29">
            <a:extLst>
              <a:ext uri="{FF2B5EF4-FFF2-40B4-BE49-F238E27FC236}">
                <a16:creationId xmlns:a16="http://schemas.microsoft.com/office/drawing/2014/main" id="{9E9E645A-23EE-8607-15FA-F52FEBC7DAD1}"/>
              </a:ext>
            </a:extLst>
          </p:cNvPr>
          <p:cNvSpPr txBox="1"/>
          <p:nvPr/>
        </p:nvSpPr>
        <p:spPr>
          <a:xfrm>
            <a:off x="1402816" y="3426023"/>
            <a:ext cx="9418226" cy="872034"/>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Lợi ích của phần mềm mô phỏng là hỗ trợ nghiên cứu đối tượng một cách toàn diện, sinh động và an toàn với chi phí thấp hơn nghiên cứu trực tiếp trong thực tế. </a:t>
            </a:r>
            <a:endParaRPr lang="en-US" dirty="0"/>
          </a:p>
        </p:txBody>
      </p:sp>
    </p:spTree>
    <p:extLst>
      <p:ext uri="{BB962C8B-B14F-4D97-AF65-F5344CB8AC3E}">
        <p14:creationId xmlns:p14="http://schemas.microsoft.com/office/powerpoint/2010/main" val="309118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3693</TotalTime>
  <Words>996</Words>
  <Application>Microsoft Office PowerPoint</Application>
  <PresentationFormat>Widescreen</PresentationFormat>
  <Paragraphs>55</Paragraphs>
  <Slides>11</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Arial-BoldMT</vt:lpstr>
      <vt:lpstr>UTM Avo</vt:lpstr>
      <vt:lpstr>Calibri</vt:lpstr>
      <vt:lpstr>UTM Cookies</vt:lpstr>
      <vt:lpstr>Arial-ItalicMT</vt:lpstr>
      <vt:lpstr>Bahnschrift Condensed</vt:lpstr>
      <vt:lpstr>Segoe Print</vt:lpstr>
      <vt:lpstr>Arial</vt:lpstr>
      <vt:lpstr>Times New Roman</vt:lpstr>
      <vt:lpstr>Bahnschrift SemiBold SemiConden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Vo Thi Suong</cp:lastModifiedBy>
  <cp:revision>379</cp:revision>
  <dcterms:created xsi:type="dcterms:W3CDTF">2021-06-02T01:34:28Z</dcterms:created>
  <dcterms:modified xsi:type="dcterms:W3CDTF">2024-08-06T13:33:20Z</dcterms:modified>
</cp:coreProperties>
</file>