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256" r:id="rId4"/>
    <p:sldId id="359" r:id="rId5"/>
    <p:sldId id="360" r:id="rId6"/>
    <p:sldId id="258" r:id="rId7"/>
    <p:sldId id="296" r:id="rId8"/>
    <p:sldId id="340" r:id="rId9"/>
    <p:sldId id="341" r:id="rId10"/>
    <p:sldId id="361" r:id="rId11"/>
    <p:sldId id="362" r:id="rId12"/>
    <p:sldId id="342" r:id="rId13"/>
    <p:sldId id="363" r:id="rId14"/>
    <p:sldId id="343" r:id="rId15"/>
    <p:sldId id="364" r:id="rId16"/>
    <p:sldId id="344" r:id="rId17"/>
    <p:sldId id="358" r:id="rId18"/>
    <p:sldId id="345" r:id="rId19"/>
    <p:sldId id="346" r:id="rId20"/>
    <p:sldId id="347" r:id="rId21"/>
    <p:sldId id="348" r:id="rId22"/>
    <p:sldId id="349" r:id="rId23"/>
    <p:sldId id="365" r:id="rId24"/>
    <p:sldId id="350" r:id="rId25"/>
    <p:sldId id="351" r:id="rId26"/>
    <p:sldId id="352" r:id="rId27"/>
    <p:sldId id="353" r:id="rId28"/>
    <p:sldId id="354" r:id="rId29"/>
    <p:sldId id="355" r:id="rId30"/>
    <p:sldId id="356" r:id="rId31"/>
    <p:sldId id="357" r:id="rId32"/>
    <p:sldId id="272"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D9FFFF"/>
    <a:srgbClr val="CC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1" autoAdjust="0"/>
    <p:restoredTop sz="88294" autoAdjust="0"/>
  </p:normalViewPr>
  <p:slideViewPr>
    <p:cSldViewPr snapToGrid="0">
      <p:cViewPr>
        <p:scale>
          <a:sx n="33" d="100"/>
          <a:sy n="33" d="100"/>
        </p:scale>
        <p:origin x="202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迷你简卡通" panose="03000509000000000000" pitchFamily="65" charset="-122"/>
                <a:ea typeface="迷你简卡通" panose="03000509000000000000" pitchFamily="65" charset="-122"/>
              </a:defRPr>
            </a:lvl1pPr>
          </a:lstStyle>
          <a:p>
            <a:fld id="{8AB7618C-6203-4A83-8159-3A6D45A60D5A}" type="datetimeFigureOut">
              <a:rPr lang="zh-CN" altLang="en-US" smtClean="0"/>
              <a:pPr/>
              <a:t>2023/7/6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迷你简卡通" panose="03000509000000000000" pitchFamily="65" charset="-122"/>
                <a:ea typeface="迷你简卡通" panose="03000509000000000000" pitchFamily="65" charset="-122"/>
              </a:defRPr>
            </a:lvl1pPr>
          </a:lstStyle>
          <a:p>
            <a:fld id="{6F39B3FF-6E43-485C-BB47-B4BDA3962F5A}" type="slidenum">
              <a:rPr lang="zh-CN" altLang="en-US" smtClean="0"/>
              <a:pPr/>
              <a:t>‹#›</a:t>
            </a:fld>
            <a:endParaRPr lang="zh-CN" altLang="en-US" dirty="0"/>
          </a:p>
        </p:txBody>
      </p:sp>
    </p:spTree>
    <p:extLst>
      <p:ext uri="{BB962C8B-B14F-4D97-AF65-F5344CB8AC3E}">
        <p14:creationId xmlns:p14="http://schemas.microsoft.com/office/powerpoint/2010/main" val="104832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1pPr>
    <a:lvl2pPr marL="4572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2pPr>
    <a:lvl3pPr marL="9144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3pPr>
    <a:lvl4pPr marL="13716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4pPr>
    <a:lvl5pPr marL="18288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1</a:t>
            </a:fld>
            <a:endParaRPr lang="zh-CN" altLang="en-US"/>
          </a:p>
        </p:txBody>
      </p:sp>
    </p:spTree>
    <p:extLst>
      <p:ext uri="{BB962C8B-B14F-4D97-AF65-F5344CB8AC3E}">
        <p14:creationId xmlns:p14="http://schemas.microsoft.com/office/powerpoint/2010/main" val="42680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81924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87380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83281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0038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13753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64742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0769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6985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40400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41277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2121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404235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21472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30</a:t>
            </a:fld>
            <a:endParaRPr lang="zh-CN" altLang="en-US"/>
          </a:p>
        </p:txBody>
      </p:sp>
    </p:spTree>
    <p:extLst>
      <p:ext uri="{BB962C8B-B14F-4D97-AF65-F5344CB8AC3E}">
        <p14:creationId xmlns:p14="http://schemas.microsoft.com/office/powerpoint/2010/main" val="351440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4</a:t>
            </a:fld>
            <a:endParaRPr lang="zh-CN" altLang="en-US"/>
          </a:p>
        </p:txBody>
      </p:sp>
    </p:spTree>
    <p:extLst>
      <p:ext uri="{BB962C8B-B14F-4D97-AF65-F5344CB8AC3E}">
        <p14:creationId xmlns:p14="http://schemas.microsoft.com/office/powerpoint/2010/main" val="4048046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66714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54996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78683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74047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625374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4074393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99364129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4313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98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124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80454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4747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80772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1947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855817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95202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8716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25529310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1465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3739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1"/>
            <a:ext cx="2743200" cy="365125"/>
          </a:xfrm>
          <a:prstGeom prst="rect">
            <a:avLst/>
          </a:prstGeom>
        </p:spPr>
        <p:txBody>
          <a:bodyPr/>
          <a:lstStyle/>
          <a:p>
            <a:fld id="{A02D5873-6696-4EE0-B765-90B210B469DD}" type="datetimeFigureOut">
              <a:rPr lang="vi-VN" smtClean="0"/>
              <a:t>06/07/2023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1"/>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123858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9990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39881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87853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74938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186488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01745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8971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1445025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192799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3005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15146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11277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5372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2023/7/6</a:t>
            </a:fld>
            <a:endParaRPr lang="zh-CN" altLang="en-US"/>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DIEUHIEN</a:t>
            </a:r>
            <a:endParaRPr lang="zh-CN" altLang="en-US" dirty="0"/>
          </a:p>
        </p:txBody>
      </p:sp>
    </p:spTree>
    <p:extLst>
      <p:ext uri="{BB962C8B-B14F-4D97-AF65-F5344CB8AC3E}">
        <p14:creationId xmlns:p14="http://schemas.microsoft.com/office/powerpoint/2010/main" val="37950603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a:xfrm>
            <a:off x="10807391" y="0"/>
            <a:ext cx="2038815" cy="839207"/>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2023/7/6</a:t>
            </a:fld>
            <a:endParaRPr lang="zh-CN" altLang="en-US"/>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866119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2023/7/6</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5073953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2023/7/6</a:t>
            </a:fld>
            <a:endParaRPr lang="zh-CN" altLang="en-US"/>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911255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92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6FD627B-3661-4CB3-8F14-573BBA8FE7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1707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443F069A-65FD-486B-9D82-81CC79675A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08605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1970CB2-89A5-49DE-9EE8-0C7845672A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7/6/2023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639470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0.wdp"/><Relationship Id="rId18" Type="http://schemas.openxmlformats.org/officeDocument/2006/relationships/image" Target="../media/image35.png"/><Relationship Id="rId3" Type="http://schemas.openxmlformats.org/officeDocument/2006/relationships/slideLayout" Target="../slideLayouts/slideLayout23.xml"/><Relationship Id="rId21" Type="http://schemas.openxmlformats.org/officeDocument/2006/relationships/image" Target="../media/image38.png"/><Relationship Id="rId7" Type="http://schemas.microsoft.com/office/2007/relationships/hdphoto" Target="../media/hdphoto7.wdp"/><Relationship Id="rId12" Type="http://schemas.openxmlformats.org/officeDocument/2006/relationships/image" Target="../media/image32.png"/><Relationship Id="rId17" Type="http://schemas.openxmlformats.org/officeDocument/2006/relationships/slide" Target="slide24.xml"/><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image" Target="../media/image37.png"/><Relationship Id="rId1" Type="http://schemas.microsoft.com/office/2007/relationships/media" Target="../media/media2.mp3"/><Relationship Id="rId6" Type="http://schemas.openxmlformats.org/officeDocument/2006/relationships/image" Target="../media/image29.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34.png"/><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8.png"/><Relationship Id="rId9" Type="http://schemas.microsoft.com/office/2007/relationships/hdphoto" Target="../media/hdphoto8.wdp"/><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3.png"/><Relationship Id="rId18" Type="http://schemas.openxmlformats.org/officeDocument/2006/relationships/image" Target="../media/image45.gif"/><Relationship Id="rId3" Type="http://schemas.microsoft.com/office/2007/relationships/hdphoto" Target="../media/hdphoto6.wdp"/><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28.xml"/><Relationship Id="rId17" Type="http://schemas.microsoft.com/office/2007/relationships/hdphoto" Target="../media/hdphoto16.wdp"/><Relationship Id="rId25" Type="http://schemas.openxmlformats.org/officeDocument/2006/relationships/slide" Target="slide30.xml"/><Relationship Id="rId2" Type="http://schemas.openxmlformats.org/officeDocument/2006/relationships/image" Target="../media/image28.png"/><Relationship Id="rId16" Type="http://schemas.openxmlformats.org/officeDocument/2006/relationships/image" Target="../media/image44.png"/><Relationship Id="rId20" Type="http://schemas.microsoft.com/office/2007/relationships/hdphoto" Target="../media/hdphoto8.wdp"/><Relationship Id="rId1" Type="http://schemas.openxmlformats.org/officeDocument/2006/relationships/slideLayout" Target="../slideLayouts/slideLayout23.xml"/><Relationship Id="rId6" Type="http://schemas.openxmlformats.org/officeDocument/2006/relationships/slide" Target="slide26.xml"/><Relationship Id="rId11" Type="http://schemas.microsoft.com/office/2007/relationships/hdphoto" Target="../media/hdphoto14.wdp"/><Relationship Id="rId24" Type="http://schemas.openxmlformats.org/officeDocument/2006/relationships/image" Target="../media/image48.png"/><Relationship Id="rId5" Type="http://schemas.microsoft.com/office/2007/relationships/hdphoto" Target="../media/hdphoto7.wdp"/><Relationship Id="rId15" Type="http://schemas.openxmlformats.org/officeDocument/2006/relationships/slide" Target="slide29.xml"/><Relationship Id="rId23" Type="http://schemas.openxmlformats.org/officeDocument/2006/relationships/image" Target="../media/image36.png"/><Relationship Id="rId10" Type="http://schemas.openxmlformats.org/officeDocument/2006/relationships/image" Target="../media/image42.png"/><Relationship Id="rId19"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slide" Target="slide27.xml"/><Relationship Id="rId14" Type="http://schemas.microsoft.com/office/2007/relationships/hdphoto" Target="../media/hdphoto15.wdp"/><Relationship Id="rId2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slide" Target="slide25.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slide" Target="slide25.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slide" Target="slide25.xml"/><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slide" Target="slide25.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3">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3">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2997" y="780919"/>
            <a:ext cx="1108623" cy="1146687"/>
          </a:xfrm>
          <a:prstGeom prst="rect">
            <a:avLst/>
          </a:prstGeom>
        </p:spPr>
      </p:pic>
      <p:pic>
        <p:nvPicPr>
          <p:cNvPr id="9" name="图片 2">
            <a:extLst>
              <a:ext uri="{FF2B5EF4-FFF2-40B4-BE49-F238E27FC236}">
                <a16:creationId xmlns:a16="http://schemas.microsoft.com/office/drawing/2014/main" id="{9BB26410-21BD-4714-9AF5-17AD5066F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111" y="2942719"/>
            <a:ext cx="5545777" cy="2488351"/>
          </a:xfrm>
          <a:prstGeom prst="rect">
            <a:avLst/>
          </a:prstGeom>
        </p:spPr>
      </p:pic>
      <p:sp>
        <p:nvSpPr>
          <p:cNvPr id="2" name="TextBox 1">
            <a:extLst>
              <a:ext uri="{FF2B5EF4-FFF2-40B4-BE49-F238E27FC236}">
                <a16:creationId xmlns:a16="http://schemas.microsoft.com/office/drawing/2014/main" id="{ED86810F-8E44-4FEE-9C6C-A7C31AA3C5EC}"/>
              </a:ext>
            </a:extLst>
          </p:cNvPr>
          <p:cNvSpPr txBox="1"/>
          <p:nvPr/>
        </p:nvSpPr>
        <p:spPr>
          <a:xfrm>
            <a:off x="2763140" y="1003727"/>
            <a:ext cx="6491844" cy="1938992"/>
          </a:xfrm>
          <a:prstGeom prst="rect">
            <a:avLst/>
          </a:prstGeom>
          <a:noFill/>
        </p:spPr>
        <p:txBody>
          <a:bodyPr wrap="square" rtlCol="0">
            <a:spAutoFit/>
          </a:bodyPr>
          <a:lstStyle/>
          <a:p>
            <a:pPr algn="ctr"/>
            <a:r>
              <a:rPr lang="en-US" sz="4000">
                <a:solidFill>
                  <a:srgbClr val="FF0000"/>
                </a:solidFill>
                <a:effectLst>
                  <a:glow rad="63500">
                    <a:schemeClr val="accent1">
                      <a:satMod val="175000"/>
                      <a:alpha val="40000"/>
                    </a:schemeClr>
                  </a:glow>
                </a:effectLst>
                <a:latin typeface="#9Slide03 BoosterNextFYBlack" panose="02000A03000000020004" pitchFamily="2" charset="0"/>
              </a:rPr>
              <a:t> Bài 3</a:t>
            </a:r>
          </a:p>
          <a:p>
            <a:pPr algn="ctr"/>
            <a:r>
              <a:rPr lang="en-US" sz="4000">
                <a:solidFill>
                  <a:srgbClr val="FFFF00"/>
                </a:solidFill>
                <a:effectLst>
                  <a:glow rad="63500">
                    <a:schemeClr val="accent1">
                      <a:satMod val="175000"/>
                      <a:alpha val="40000"/>
                    </a:schemeClr>
                  </a:glow>
                </a:effectLst>
                <a:latin typeface="#9Slide03 BoosterNextFYBlack" panose="02000A03000000020004" pitchFamily="2" charset="0"/>
              </a:rPr>
              <a:t> EM CẢM THÔNG, GIÚP ĐỠ NGƯỜI GẶP KHÓ KHĂN</a:t>
            </a:r>
          </a:p>
        </p:txBody>
      </p:sp>
      <p:sp>
        <p:nvSpPr>
          <p:cNvPr id="3" name="TextBox 2">
            <a:extLst>
              <a:ext uri="{FF2B5EF4-FFF2-40B4-BE49-F238E27FC236}">
                <a16:creationId xmlns:a16="http://schemas.microsoft.com/office/drawing/2014/main" id="{0EC6F237-B177-47AE-8850-ADEBC2B4630E}"/>
              </a:ext>
            </a:extLst>
          </p:cNvPr>
          <p:cNvSpPr txBox="1"/>
          <p:nvPr/>
        </p:nvSpPr>
        <p:spPr>
          <a:xfrm>
            <a:off x="4987016" y="4194658"/>
            <a:ext cx="2541319" cy="646331"/>
          </a:xfrm>
          <a:prstGeom prst="rect">
            <a:avLst/>
          </a:prstGeom>
          <a:noFill/>
        </p:spPr>
        <p:txBody>
          <a:bodyPr wrap="square" rtlCol="0">
            <a:spAutoFit/>
          </a:bodyPr>
          <a:lstStyle/>
          <a:p>
            <a:r>
              <a:rPr lang="en-US" sz="3600">
                <a:solidFill>
                  <a:srgbClr val="0070C0"/>
                </a:solidFill>
                <a:latin typeface="#9Slide03 AllRoundGothic" panose="020B0703020202020104" pitchFamily="34" charset="0"/>
              </a:rPr>
              <a:t> (TIẾT 3)</a:t>
            </a:r>
          </a:p>
        </p:txBody>
      </p:sp>
    </p:spTree>
    <p:extLst>
      <p:ext uri="{BB962C8B-B14F-4D97-AF65-F5344CB8AC3E}">
        <p14:creationId xmlns:p14="http://schemas.microsoft.com/office/powerpoint/2010/main" val="1617598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3" name="Speech Bubble: Rectangle with Corners Rounded 12">
            <a:extLst>
              <a:ext uri="{FF2B5EF4-FFF2-40B4-BE49-F238E27FC236}">
                <a16:creationId xmlns:a16="http://schemas.microsoft.com/office/drawing/2014/main" id="{3C0F13E5-260E-41BF-983C-93ECD2A7413A}"/>
              </a:ext>
            </a:extLst>
          </p:cNvPr>
          <p:cNvSpPr/>
          <p:nvPr/>
        </p:nvSpPr>
        <p:spPr>
          <a:xfrm>
            <a:off x="2612154" y="609600"/>
            <a:ext cx="3845456" cy="2147496"/>
          </a:xfrm>
          <a:prstGeom prst="wedgeRoundRectCallout">
            <a:avLst>
              <a:gd name="adj1" fmla="val -55902"/>
              <a:gd name="adj2" fmla="val 64664"/>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6869024" y="1790033"/>
            <a:ext cx="4717246"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Tình huống 2:</a:t>
            </a:r>
            <a:r>
              <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Chủ nhật, Tin và Bin đi công viên. Trên đường, Bin nhìn thấy một cụ già bị ngã, đồ đạc trong giỏ rơi hết ra ngoài. Ngay lúc ấy, Tin nói với Bin: “Về nhà nhanh lên! Sắp đến giờ xem phim rồi”.</a:t>
            </a:r>
            <a:endPar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A3C4DC7-390B-4CED-A3EF-C334063F5A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50" l="10000" r="90000">
                        <a14:foregroundMark x1="37500" y1="10250" x2="38500" y2="10417"/>
                        <a14:foregroundMark x1="37500" y1="13500" x2="37500" y2="13500"/>
                        <a14:foregroundMark x1="46833" y1="87083" x2="43167" y2="90250"/>
                        <a14:foregroundMark x1="55500" y1="83500" x2="56500" y2="88333"/>
                        <a14:foregroundMark x1="56500" y1="71000" x2="56167" y2="74250"/>
                      </a14:backgroundRemoval>
                    </a14:imgEffect>
                  </a14:imgLayer>
                </a14:imgProps>
              </a:ext>
            </a:extLst>
          </a:blip>
          <a:stretch>
            <a:fillRect/>
          </a:stretch>
        </p:blipFill>
        <p:spPr>
          <a:xfrm>
            <a:off x="-1324601" y="1108225"/>
            <a:ext cx="5859483" cy="5859483"/>
          </a:xfrm>
          <a:prstGeom prst="rect">
            <a:avLst/>
          </a:prstGeom>
        </p:spPr>
      </p:pic>
      <p:sp>
        <p:nvSpPr>
          <p:cNvPr id="19" name="TextBox 18">
            <a:extLst>
              <a:ext uri="{FF2B5EF4-FFF2-40B4-BE49-F238E27FC236}">
                <a16:creationId xmlns:a16="http://schemas.microsoft.com/office/drawing/2014/main" id="{B2AD60DA-2580-4837-960D-4C21E7A042F2}"/>
              </a:ext>
            </a:extLst>
          </p:cNvPr>
          <p:cNvSpPr txBox="1"/>
          <p:nvPr/>
        </p:nvSpPr>
        <p:spPr>
          <a:xfrm>
            <a:off x="6895224" y="4467689"/>
            <a:ext cx="450401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Bin, em sẽ ứng xử như thế nào?</a:t>
            </a:r>
            <a:endParaRPr kumimoji="0" lang="en-US" sz="2400" b="0" i="1"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919C1A62-81BF-460B-B6B7-318D8ABAC728}"/>
              </a:ext>
            </a:extLst>
          </p:cNvPr>
          <p:cNvSpPr txBox="1"/>
          <p:nvPr/>
        </p:nvSpPr>
        <p:spPr>
          <a:xfrm>
            <a:off x="2842235" y="898518"/>
            <a:ext cx="353250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Nếu là Bin em sẽ bảo </a:t>
            </a:r>
            <a:r>
              <a:rPr kumimoji="0" lang="en-US"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Tin cùng đến đỡ cụ dậy, nhặt đồ vào giỏ và hỏi thăm sức khoẻ của cụ</a:t>
            </a:r>
            <a:endPar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9022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618627" y="768621"/>
            <a:ext cx="924865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等线" panose="020F0502020204030204"/>
                <a:ea typeface="+mn-ea"/>
                <a:cs typeface="+mn-cs"/>
              </a:rPr>
              <a:t>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a:t>
            </a: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3</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Bà Sáu là Mẹ Việt Nam Anh hùng nhưng sống neo đơn một mình. Chủ nhật, Na đang đọc truyện thì Cốm đến rủ: “Chúng mình sang thăm và giúp bà Sáu làm việc nhà đi!”.</a:t>
            </a:r>
          </a:p>
        </p:txBody>
      </p:sp>
      <p:sp>
        <p:nvSpPr>
          <p:cNvPr id="19" name="TextBox 18">
            <a:extLst>
              <a:ext uri="{FF2B5EF4-FFF2-40B4-BE49-F238E27FC236}">
                <a16:creationId xmlns:a16="http://schemas.microsoft.com/office/drawing/2014/main" id="{B2AD60DA-2580-4837-960D-4C21E7A042F2}"/>
              </a:ext>
            </a:extLst>
          </p:cNvPr>
          <p:cNvSpPr txBox="1"/>
          <p:nvPr/>
        </p:nvSpPr>
        <p:spPr>
          <a:xfrm>
            <a:off x="761999" y="4130530"/>
            <a:ext cx="96508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Na, em sẽ ứng xử như thế nào?</a:t>
            </a:r>
          </a:p>
        </p:txBody>
      </p:sp>
      <p:pic>
        <p:nvPicPr>
          <p:cNvPr id="7" name="Picture 6">
            <a:extLst>
              <a:ext uri="{FF2B5EF4-FFF2-40B4-BE49-F238E27FC236}">
                <a16:creationId xmlns:a16="http://schemas.microsoft.com/office/drawing/2014/main" id="{04102C32-5147-4DDC-A3F0-A192330F76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84" b="91163" l="10000" r="90000">
                        <a14:foregroundMark x1="42326" y1="88837" x2="43837" y2="91279"/>
                        <a14:foregroundMark x1="53953" y1="89884" x2="57558" y2="90233"/>
                        <a14:foregroundMark x1="45930" y1="9884" x2="49419" y2="10000"/>
                      </a14:backgroundRemoval>
                    </a14:imgEffect>
                  </a14:imgLayer>
                </a14:imgProps>
              </a:ext>
            </a:extLst>
          </a:blip>
          <a:stretch>
            <a:fillRect/>
          </a:stretch>
        </p:blipFill>
        <p:spPr>
          <a:xfrm>
            <a:off x="8050504" y="1163782"/>
            <a:ext cx="5694218" cy="5694218"/>
          </a:xfrm>
          <a:prstGeom prst="rect">
            <a:avLst/>
          </a:prstGeom>
        </p:spPr>
      </p:pic>
    </p:spTree>
    <p:extLst>
      <p:ext uri="{BB962C8B-B14F-4D97-AF65-F5344CB8AC3E}">
        <p14:creationId xmlns:p14="http://schemas.microsoft.com/office/powerpoint/2010/main" val="34249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3" name="Speech Bubble: Rectangle with Corners Rounded 12">
            <a:extLst>
              <a:ext uri="{FF2B5EF4-FFF2-40B4-BE49-F238E27FC236}">
                <a16:creationId xmlns:a16="http://schemas.microsoft.com/office/drawing/2014/main" id="{3C0F13E5-260E-41BF-983C-93ECD2A7413A}"/>
              </a:ext>
            </a:extLst>
          </p:cNvPr>
          <p:cNvSpPr/>
          <p:nvPr/>
        </p:nvSpPr>
        <p:spPr>
          <a:xfrm>
            <a:off x="5587427" y="386483"/>
            <a:ext cx="4157686" cy="2291401"/>
          </a:xfrm>
          <a:prstGeom prst="wedgeRoundRectCallout">
            <a:avLst>
              <a:gd name="adj1" fmla="val 46370"/>
              <a:gd name="adj2" fmla="val 64136"/>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598126" y="1722958"/>
            <a:ext cx="471724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panose="020F0502020204030204"/>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3</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Bà Sáu là Mẹ Việt Nam Anh hùng nhưng sống neo đơn một mình. Chủ nhật, Na đang đọc truyện thì Cốm đến rủ: “Chúng mình sang thăm và giúp bà Sáu làm việc nhà đi!”.</a:t>
            </a:r>
            <a:endParaRPr kumimoji="0" lang="en-US"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B2AD60DA-2580-4837-960D-4C21E7A042F2}"/>
              </a:ext>
            </a:extLst>
          </p:cNvPr>
          <p:cNvSpPr txBox="1"/>
          <p:nvPr/>
        </p:nvSpPr>
        <p:spPr>
          <a:xfrm>
            <a:off x="598126" y="4031282"/>
            <a:ext cx="434290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Na, em sẽ ứng xử như thế nào?</a:t>
            </a:r>
            <a:endParaRPr kumimoji="0" lang="en-US" sz="2400" b="0" i="1"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919C1A62-81BF-460B-B6B7-318D8ABAC728}"/>
              </a:ext>
            </a:extLst>
          </p:cNvPr>
          <p:cNvSpPr txBox="1"/>
          <p:nvPr/>
        </p:nvSpPr>
        <p:spPr>
          <a:xfrm>
            <a:off x="5726227" y="562687"/>
            <a:ext cx="388008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Nếu là Na em sẽ dừng</a:t>
            </a:r>
            <a:r>
              <a:rPr kumimoji="0" lang="en-US"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đọc truyện sang thăm bà Sáu với Cốm và cảm ơn Cốm vì đã rủ minh fthâm gia một việc có ý nghĩa này</a:t>
            </a:r>
            <a:endPar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E4EB1F8-C8CD-4941-91F1-5667D3F777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84" b="91163" l="10000" r="90000">
                        <a14:foregroundMark x1="42326" y1="88837" x2="43837" y2="91279"/>
                        <a14:foregroundMark x1="53953" y1="89884" x2="57558" y2="90233"/>
                        <a14:foregroundMark x1="45930" y1="9884" x2="49419" y2="10000"/>
                      </a14:backgroundRemoval>
                    </a14:imgEffect>
                  </a14:imgLayer>
                </a14:imgProps>
              </a:ext>
            </a:extLst>
          </a:blip>
          <a:stretch>
            <a:fillRect/>
          </a:stretch>
        </p:blipFill>
        <p:spPr>
          <a:xfrm>
            <a:off x="8050504" y="1163782"/>
            <a:ext cx="5694218" cy="5694218"/>
          </a:xfrm>
          <a:prstGeom prst="rect">
            <a:avLst/>
          </a:prstGeom>
        </p:spPr>
      </p:pic>
    </p:spTree>
    <p:extLst>
      <p:ext uri="{BB962C8B-B14F-4D97-AF65-F5344CB8AC3E}">
        <p14:creationId xmlns:p14="http://schemas.microsoft.com/office/powerpoint/2010/main" val="3431383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618627" y="768621"/>
            <a:ext cx="924865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等线" panose="020F0502020204030204"/>
                <a:ea typeface="+mn-ea"/>
                <a:cs typeface="+mn-cs"/>
              </a:rPr>
              <a:t>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a:t>
            </a: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Sáng nay, khu phố nhà Cốm tổ chức nấu cơm thiện nguyện. Cốm định tham gia nhặt rau thì Na đến rủ: “Bạn đến nhà mình xem phim hoạt hình đi!”. </a:t>
            </a:r>
          </a:p>
        </p:txBody>
      </p:sp>
      <p:sp>
        <p:nvSpPr>
          <p:cNvPr id="19" name="TextBox 18">
            <a:extLst>
              <a:ext uri="{FF2B5EF4-FFF2-40B4-BE49-F238E27FC236}">
                <a16:creationId xmlns:a16="http://schemas.microsoft.com/office/drawing/2014/main" id="{B2AD60DA-2580-4837-960D-4C21E7A042F2}"/>
              </a:ext>
            </a:extLst>
          </p:cNvPr>
          <p:cNvSpPr txBox="1"/>
          <p:nvPr/>
        </p:nvSpPr>
        <p:spPr>
          <a:xfrm>
            <a:off x="656727" y="3468947"/>
            <a:ext cx="96508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Cốm, em sẽ ứng xử như thế nào?</a:t>
            </a:r>
          </a:p>
        </p:txBody>
      </p:sp>
      <p:pic>
        <p:nvPicPr>
          <p:cNvPr id="7" name="Picture 6">
            <a:extLst>
              <a:ext uri="{FF2B5EF4-FFF2-40B4-BE49-F238E27FC236}">
                <a16:creationId xmlns:a16="http://schemas.microsoft.com/office/drawing/2014/main" id="{04102C32-5147-4DDC-A3F0-A192330F76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84" b="91163" l="10000" r="90000">
                        <a14:foregroundMark x1="42326" y1="88837" x2="43837" y2="91279"/>
                        <a14:foregroundMark x1="53953" y1="89884" x2="57558" y2="90233"/>
                        <a14:foregroundMark x1="45930" y1="9884" x2="49419" y2="10000"/>
                      </a14:backgroundRemoval>
                    </a14:imgEffect>
                  </a14:imgLayer>
                </a14:imgProps>
              </a:ext>
            </a:extLst>
          </a:blip>
          <a:stretch>
            <a:fillRect/>
          </a:stretch>
        </p:blipFill>
        <p:spPr>
          <a:xfrm>
            <a:off x="8050504" y="1163782"/>
            <a:ext cx="5694218" cy="5694218"/>
          </a:xfrm>
          <a:prstGeom prst="rect">
            <a:avLst/>
          </a:prstGeom>
        </p:spPr>
      </p:pic>
    </p:spTree>
    <p:extLst>
      <p:ext uri="{BB962C8B-B14F-4D97-AF65-F5344CB8AC3E}">
        <p14:creationId xmlns:p14="http://schemas.microsoft.com/office/powerpoint/2010/main" val="248443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3" name="Speech Bubble: Rectangle with Corners Rounded 12">
            <a:extLst>
              <a:ext uri="{FF2B5EF4-FFF2-40B4-BE49-F238E27FC236}">
                <a16:creationId xmlns:a16="http://schemas.microsoft.com/office/drawing/2014/main" id="{3C0F13E5-260E-41BF-983C-93ECD2A7413A}"/>
              </a:ext>
            </a:extLst>
          </p:cNvPr>
          <p:cNvSpPr/>
          <p:nvPr/>
        </p:nvSpPr>
        <p:spPr>
          <a:xfrm>
            <a:off x="2719449" y="501689"/>
            <a:ext cx="3943868" cy="2538393"/>
          </a:xfrm>
          <a:prstGeom prst="wedgeRoundRectCallout">
            <a:avLst>
              <a:gd name="adj1" fmla="val -51547"/>
              <a:gd name="adj2" fmla="val 72280"/>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6869024" y="1790033"/>
            <a:ext cx="4717246" cy="2308324"/>
          </a:xfrm>
          <a:prstGeom prst="rect">
            <a:avLst/>
          </a:prstGeom>
          <a:noFill/>
        </p:spPr>
        <p:txBody>
          <a:bodyPr wrap="square">
            <a:spAutoFit/>
          </a:bodyPr>
          <a:lstStyle/>
          <a:p>
            <a:pPr lvl="0" algn="ju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Tình huống </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vi-VN" sz="2400">
                <a:solidFill>
                  <a:prstClr val="black"/>
                </a:solidFill>
                <a:cs typeface="Arial" panose="020B0604020202020204" pitchFamily="34" charset="0"/>
              </a:rPr>
              <a:t>Sáng nay, khu phố nhà Cốm tổ chức nấu cơm thiện nguyện. Cốm định tham gia nhặt rau thì Na đến rủ: “Bạn đến nhà mình xem phim hoạt hình đi!”. </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2AD60DA-2580-4837-960D-4C21E7A042F2}"/>
              </a:ext>
            </a:extLst>
          </p:cNvPr>
          <p:cNvSpPr txBox="1"/>
          <p:nvPr/>
        </p:nvSpPr>
        <p:spPr>
          <a:xfrm>
            <a:off x="6876547" y="4237620"/>
            <a:ext cx="450401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Cốm</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em sẽ ứng xử như thế nào?</a:t>
            </a:r>
            <a:endParaRPr kumimoji="0" lang="en-US" sz="2400" b="0" i="1"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919C1A62-81BF-460B-B6B7-318D8ABAC728}"/>
              </a:ext>
            </a:extLst>
          </p:cNvPr>
          <p:cNvSpPr txBox="1"/>
          <p:nvPr/>
        </p:nvSpPr>
        <p:spPr>
          <a:xfrm>
            <a:off x="2772756" y="616723"/>
            <a:ext cx="3943868"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Nếu là Cốm em sẽ cảm</a:t>
            </a:r>
            <a:r>
              <a:rPr kumimoji="0" lang="en-US" sz="2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ơn Na đã rủ mình đi xem phim, nhưng sẽ từ chối vì mình bận nấu cơm thiện nguyện và rủ Na cùng tham gia nấu cơm thiện nguyện</a:t>
            </a:r>
            <a:endPar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D62C006E-EAE0-452F-96EF-ADBCF0949E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5" b="96328" l="9746" r="89831">
                        <a14:foregroundMark x1="32203" y1="5085" x2="66102" y2="7345"/>
                        <a14:foregroundMark x1="35169" y1="90678" x2="34746" y2="96328"/>
                        <a14:foregroundMark x1="65254" y1="92373" x2="67797" y2="95480"/>
                        <a14:foregroundMark x1="55085" y1="49153" x2="54237" y2="51130"/>
                        <a14:foregroundMark x1="49153" y1="51130" x2="49153" y2="54237"/>
                      </a14:backgroundRemoval>
                    </a14:imgEffect>
                  </a14:imgLayer>
                </a14:imgProps>
              </a:ext>
            </a:extLst>
          </a:blip>
          <a:stretch>
            <a:fillRect/>
          </a:stretch>
        </p:blipFill>
        <p:spPr>
          <a:xfrm>
            <a:off x="31755" y="1877802"/>
            <a:ext cx="2960739" cy="4441109"/>
          </a:xfrm>
          <a:prstGeom prst="rect">
            <a:avLst/>
          </a:prstGeom>
        </p:spPr>
      </p:pic>
    </p:spTree>
    <p:extLst>
      <p:ext uri="{BB962C8B-B14F-4D97-AF65-F5344CB8AC3E}">
        <p14:creationId xmlns:p14="http://schemas.microsoft.com/office/powerpoint/2010/main" val="1102512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E53BBCDA-F75B-48E9-BE11-1BB3445036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7" b="96083" l="10000" r="90000">
                        <a14:foregroundMark x1="44417" y1="7417" x2="58083" y2="11417"/>
                        <a14:foregroundMark x1="51167" y1="4833" x2="47833" y2="4167"/>
                        <a14:foregroundMark x1="49250" y1="35500" x2="51667" y2="50917"/>
                        <a14:foregroundMark x1="48417" y1="89167" x2="46250" y2="96083"/>
                        <a14:foregroundMark x1="46250" y1="96083" x2="46167" y2="96083"/>
                        <a14:foregroundMark x1="53583" y1="91250" x2="55333" y2="95250"/>
                        <a14:foregroundMark x1="51333" y1="34667" x2="49083" y2="52500"/>
                        <a14:foregroundMark x1="47333" y1="35333" x2="47333" y2="41583"/>
                        <a14:foregroundMark x1="51833" y1="35500" x2="54583" y2="44167"/>
                        <a14:foregroundMark x1="54583" y1="44167" x2="54417" y2="44333"/>
                      </a14:backgroundRemoval>
                    </a14:imgEffect>
                  </a14:imgLayer>
                </a14:imgProps>
              </a:ext>
            </a:extLst>
          </a:blip>
          <a:stretch>
            <a:fillRect/>
          </a:stretch>
        </p:blipFill>
        <p:spPr>
          <a:xfrm>
            <a:off x="8185609" y="1282443"/>
            <a:ext cx="5396347" cy="5396347"/>
          </a:xfrm>
          <a:prstGeom prst="rect">
            <a:avLst/>
          </a:prstGeom>
        </p:spPr>
      </p:pic>
      <p:sp>
        <p:nvSpPr>
          <p:cNvPr id="3" name="Speech Bubble: Rectangle with Corners Rounded 2">
            <a:extLst>
              <a:ext uri="{FF2B5EF4-FFF2-40B4-BE49-F238E27FC236}">
                <a16:creationId xmlns:a16="http://schemas.microsoft.com/office/drawing/2014/main" id="{94526F47-3A6F-40C1-B11B-E1F3EA6235FC}"/>
              </a:ext>
            </a:extLst>
          </p:cNvPr>
          <p:cNvSpPr/>
          <p:nvPr/>
        </p:nvSpPr>
        <p:spPr>
          <a:xfrm>
            <a:off x="560832" y="525682"/>
            <a:ext cx="9002268" cy="5396347"/>
          </a:xfrm>
          <a:prstGeom prst="wedgeRoundRectCallout">
            <a:avLst>
              <a:gd name="adj1" fmla="val 57600"/>
              <a:gd name="adj2" fmla="val -5845"/>
              <a:gd name="adj3" fmla="val 16667"/>
            </a:avLst>
          </a:prstGeom>
          <a:solidFill>
            <a:schemeClr val="bg1"/>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79045A-0791-4A39-8B5C-AB76D0721517}"/>
              </a:ext>
            </a:extLst>
          </p:cNvPr>
          <p:cNvSpPr txBox="1"/>
          <p:nvPr/>
        </p:nvSpPr>
        <p:spPr>
          <a:xfrm>
            <a:off x="751332" y="843716"/>
            <a:ext cx="8621268" cy="5078313"/>
          </a:xfrm>
          <a:prstGeom prst="rect">
            <a:avLst/>
          </a:prstGeom>
          <a:noFill/>
        </p:spPr>
        <p:txBody>
          <a:bodyPr wrap="square" rtlCol="0">
            <a:spAutoFit/>
          </a:bodyPr>
          <a:lstStyle/>
          <a:p>
            <a:pPr algn="just"/>
            <a:r>
              <a:rPr lang="en-US" sz="3600">
                <a:solidFill>
                  <a:srgbClr val="0070C0"/>
                </a:solidFill>
                <a:latin typeface="Arial" panose="020B0604020202020204" pitchFamily="34" charset="0"/>
                <a:cs typeface="Arial" panose="020B0604020202020204" pitchFamily="34" charset="0"/>
              </a:rPr>
              <a:t>Chúng ta phải cảm thông, giúp đỡ người gặp khó khăn và nhắc nhở bạn bè, người thân cảm thông, giúp đỡ người gặp khó khăn. Khi thực hiện lời nói, việc làm cụ thể thể hiện sự cảm thông, giúp đỡ người gặp khó khăn hay nhắc nhở mọi người cùng thực hiện ta phải chú ý ngữ điệu, nét mặt và cử chỉ phù hợp để thể hiện sự chân thành tôn trọng họ</a:t>
            </a:r>
          </a:p>
        </p:txBody>
      </p:sp>
    </p:spTree>
    <p:extLst>
      <p:ext uri="{BB962C8B-B14F-4D97-AF65-F5344CB8AC3E}">
        <p14:creationId xmlns:p14="http://schemas.microsoft.com/office/powerpoint/2010/main" val="1138338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560" y="1025185"/>
            <a:ext cx="6288600" cy="1714400"/>
          </a:xfrm>
          <a:prstGeom prst="rect">
            <a:avLst/>
          </a:prstGeom>
        </p:spPr>
      </p:pic>
      <p:sp>
        <p:nvSpPr>
          <p:cNvPr id="30" name="矩形 29">
            <a:extLst>
              <a:ext uri="{FF2B5EF4-FFF2-40B4-BE49-F238E27FC236}">
                <a16:creationId xmlns:a16="http://schemas.microsoft.com/office/drawing/2014/main" id="{2A0D3BD7-9375-4836-A961-E2E2E19018E7}"/>
              </a:ext>
            </a:extLst>
          </p:cNvPr>
          <p:cNvSpPr/>
          <p:nvPr/>
        </p:nvSpPr>
        <p:spPr bwMode="auto">
          <a:xfrm>
            <a:off x="4043918" y="1607646"/>
            <a:ext cx="4934233" cy="549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217" rtl="0" eaLnBrk="1" fontAlgn="auto" latinLnBrk="0" hangingPunct="1">
              <a:lnSpc>
                <a:spcPct val="100000"/>
              </a:lnSpc>
              <a:spcBef>
                <a:spcPct val="5000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glow rad="139700">
                    <a:srgbClr val="FFC000">
                      <a:satMod val="175000"/>
                      <a:alpha val="40000"/>
                    </a:srgbClr>
                  </a:glow>
                </a:effectLst>
                <a:uLnTx/>
                <a:uFillTx/>
                <a:latin typeface="#9Slide03 IcielUni Sans Heavy" panose="00000500000000000000" pitchFamily="2" charset="0"/>
                <a:ea typeface="华文琥珀" panose="02010800040101010101" pitchFamily="2" charset="-122"/>
                <a:cs typeface="+mn-cs"/>
              </a:rPr>
              <a:t>VẬN DỤNG</a:t>
            </a:r>
            <a:endParaRPr kumimoji="0" lang="zh-CN" altLang="en-US" sz="6000" b="1" i="0" u="none" strike="noStrike" kern="1200" cap="none" spc="0" normalizeH="0" baseline="0" noProof="0" dirty="0">
              <a:ln>
                <a:noFill/>
              </a:ln>
              <a:solidFill>
                <a:prstClr val="white"/>
              </a:solidFill>
              <a:effectLst>
                <a:glow rad="139700">
                  <a:srgbClr val="FFC000">
                    <a:satMod val="175000"/>
                    <a:alpha val="40000"/>
                  </a:srgbClr>
                </a:glow>
              </a:effectLst>
              <a:uLnTx/>
              <a:uFillTx/>
              <a:latin typeface="#9Slide03 IcielUni Sans Heavy" panose="00000500000000000000" pitchFamily="2" charset="0"/>
              <a:ea typeface="华文琥珀" panose="02010800040101010101" pitchFamily="2" charset="-122"/>
              <a:cs typeface="+mn-cs"/>
            </a:endParaRPr>
          </a:p>
        </p:txBody>
      </p:sp>
    </p:spTree>
    <p:extLst>
      <p:ext uri="{BB962C8B-B14F-4D97-AF65-F5344CB8AC3E}">
        <p14:creationId xmlns:p14="http://schemas.microsoft.com/office/powerpoint/2010/main" val="609910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723202"/>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827936" y="3819125"/>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494368"/>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991185"/>
            <a:ext cx="2301240" cy="237204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431" y="1559929"/>
            <a:ext cx="6089207" cy="5079317"/>
          </a:xfrm>
          <a:prstGeom prst="rect">
            <a:avLst/>
          </a:prstGeom>
        </p:spPr>
      </p:pic>
      <p:pic>
        <p:nvPicPr>
          <p:cNvPr id="21" name="Picture 3">
            <a:extLst>
              <a:ext uri="{FF2B5EF4-FFF2-40B4-BE49-F238E27FC236}">
                <a16:creationId xmlns:a16="http://schemas.microsoft.com/office/drawing/2014/main" id="{E3784CB7-383E-4B1D-AB6F-C73FFE1F6D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336" y="548599"/>
            <a:ext cx="5182701" cy="5342990"/>
          </a:xfrm>
          <a:prstGeom prst="rect">
            <a:avLst/>
          </a:prstGeom>
        </p:spPr>
      </p:pic>
      <p:sp>
        <p:nvSpPr>
          <p:cNvPr id="22" name="TextBox 21">
            <a:extLst>
              <a:ext uri="{FF2B5EF4-FFF2-40B4-BE49-F238E27FC236}">
                <a16:creationId xmlns:a16="http://schemas.microsoft.com/office/drawing/2014/main" id="{EC6B4BC2-1139-42F6-A5AC-D4EF39894A42}"/>
              </a:ext>
            </a:extLst>
          </p:cNvPr>
          <p:cNvSpPr txBox="1"/>
          <p:nvPr/>
        </p:nvSpPr>
        <p:spPr>
          <a:xfrm>
            <a:off x="989420" y="2478502"/>
            <a:ext cx="4074531" cy="25853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5400" b="1">
                <a:ln w="22225">
                  <a:solidFill>
                    <a:srgbClr val="ED7D31">
                      <a:lumMod val="60000"/>
                      <a:lumOff val="40000"/>
                    </a:srgbClr>
                  </a:solidFill>
                  <a:prstDash val="solid"/>
                </a:ln>
                <a:solidFill>
                  <a:srgbClr val="66FFFF"/>
                </a:solidFill>
                <a:latin typeface="SVN-Kitten" pitchFamily="50" charset="-93"/>
              </a:rPr>
              <a:t>Chia sẻ, lập,thực hành kế hoạch</a:t>
            </a:r>
            <a:endParaRPr kumimoji="0" lang="vi-VN" sz="5400" b="1" i="0" u="none" strike="noStrike" kern="1200" cap="none" spc="0" normalizeH="0" baseline="0" noProof="0">
              <a:ln w="22225">
                <a:solidFill>
                  <a:srgbClr val="ED7D31">
                    <a:lumMod val="60000"/>
                    <a:lumOff val="40000"/>
                  </a:srgbClr>
                </a:solidFill>
                <a:prstDash val="solid"/>
              </a:ln>
              <a:solidFill>
                <a:srgbClr val="66FFFF"/>
              </a:solidFill>
              <a:effectLst/>
              <a:uLnTx/>
              <a:uFillTx/>
              <a:latin typeface="SVN-Kitten" pitchFamily="50" charset="-93"/>
            </a:endParaRPr>
          </a:p>
        </p:txBody>
      </p:sp>
      <p:sp>
        <p:nvSpPr>
          <p:cNvPr id="23" name="TextBox 22">
            <a:extLst>
              <a:ext uri="{FF2B5EF4-FFF2-40B4-BE49-F238E27FC236}">
                <a16:creationId xmlns:a16="http://schemas.microsoft.com/office/drawing/2014/main" id="{F65381C1-00BC-49F8-BF37-1AD1B0980616}"/>
              </a:ext>
            </a:extLst>
          </p:cNvPr>
          <p:cNvSpPr txBox="1"/>
          <p:nvPr/>
        </p:nvSpPr>
        <p:spPr>
          <a:xfrm>
            <a:off x="1479931" y="1597756"/>
            <a:ext cx="3139127"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Hoạt</a:t>
            </a:r>
            <a:r>
              <a:rPr kumimoji="0" lang="en-US" sz="4800" b="0" i="0" u="none" strike="noStrike" kern="1200" cap="none" spc="0" normalizeH="0" baseline="0" noProof="0" dirty="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en-US" sz="4800" b="0" i="0" u="none" strike="noStrike" kern="1200" cap="none" spc="0" normalizeH="0" baseline="0" noProof="0" err="1">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động</a:t>
            </a:r>
            <a:r>
              <a:rPr kumimoji="0" lang="en-US" sz="4800" b="0" i="0" u="none" strike="noStrike" kern="1200" cap="none" spc="0" normalizeH="0" baseline="0" noProof="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 8</a:t>
            </a:r>
            <a:endParaRPr kumimoji="0" lang="vi-VN" sz="4800" b="0" i="0" u="none" strike="noStrike" kern="1200" cap="none" spc="0" normalizeH="0" baseline="0" noProof="0" dirty="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918930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8" presetClass="emph" presetSubtype="0" repeatCount="indefinite" fill="hold" nodeType="afterEffect">
                                  <p:stCondLst>
                                    <p:cond delay="0"/>
                                  </p:stCondLst>
                                  <p:childTnLst>
                                    <p:animRot by="21600000">
                                      <p:cBhvr>
                                        <p:cTn id="17" dur="6000" fill="hold"/>
                                        <p:tgtEl>
                                          <p:spTgt spid="21"/>
                                        </p:tgtEl>
                                        <p:attrNameLst>
                                          <p:attrName>r</p:attrName>
                                        </p:attrNameLst>
                                      </p:cBhvr>
                                    </p:animRot>
                                  </p:childTnLst>
                                </p:cTn>
                              </p:par>
                              <p:par>
                                <p:cTn id="18" presetID="14" presetClass="entr" presetSubtype="1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3" presetClass="entr" presetSubtype="16" fill="hold" grpId="0" nodeType="withEffect">
                                  <p:stCondLst>
                                    <p:cond delay="75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E53BBCDA-F75B-48E9-BE11-1BB3445036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7" b="96083" l="10000" r="90000">
                        <a14:foregroundMark x1="44417" y1="7417" x2="58083" y2="11417"/>
                        <a14:foregroundMark x1="51167" y1="4833" x2="47833" y2="4167"/>
                        <a14:foregroundMark x1="49250" y1="35500" x2="51667" y2="50917"/>
                        <a14:foregroundMark x1="48417" y1="89167" x2="46250" y2="96083"/>
                        <a14:foregroundMark x1="46250" y1="96083" x2="46167" y2="96083"/>
                        <a14:foregroundMark x1="53583" y1="91250" x2="55333" y2="95250"/>
                        <a14:foregroundMark x1="51333" y1="34667" x2="49083" y2="52500"/>
                        <a14:foregroundMark x1="47333" y1="35333" x2="47333" y2="41583"/>
                        <a14:foregroundMark x1="51833" y1="35500" x2="54583" y2="44167"/>
                        <a14:foregroundMark x1="54583" y1="44167" x2="54417" y2="44333"/>
                      </a14:backgroundRemoval>
                    </a14:imgEffect>
                  </a14:imgLayer>
                </a14:imgProps>
              </a:ext>
            </a:extLst>
          </a:blip>
          <a:stretch>
            <a:fillRect/>
          </a:stretch>
        </p:blipFill>
        <p:spPr>
          <a:xfrm>
            <a:off x="-1292075" y="1195611"/>
            <a:ext cx="5396347" cy="5396347"/>
          </a:xfrm>
          <a:prstGeom prst="rect">
            <a:avLst/>
          </a:prstGeom>
        </p:spPr>
      </p:pic>
      <p:sp>
        <p:nvSpPr>
          <p:cNvPr id="6" name="Thought Bubble: Cloud 5">
            <a:extLst>
              <a:ext uri="{FF2B5EF4-FFF2-40B4-BE49-F238E27FC236}">
                <a16:creationId xmlns:a16="http://schemas.microsoft.com/office/drawing/2014/main" id="{F2C493F1-BFA7-42FA-9D5F-2B08AC2C21D3}"/>
              </a:ext>
            </a:extLst>
          </p:cNvPr>
          <p:cNvSpPr/>
          <p:nvPr/>
        </p:nvSpPr>
        <p:spPr>
          <a:xfrm>
            <a:off x="2390908" y="266042"/>
            <a:ext cx="3913632" cy="2511552"/>
          </a:xfrm>
          <a:prstGeom prst="cloudCallout">
            <a:avLst>
              <a:gd name="adj1" fmla="val -61954"/>
              <a:gd name="adj2" fmla="val 36286"/>
            </a:avLst>
          </a:prstGeom>
          <a:solidFill>
            <a:schemeClr val="accent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CE700C-85B2-4AB0-BC4A-340B1AB60578}"/>
              </a:ext>
            </a:extLst>
          </p:cNvPr>
          <p:cNvSpPr txBox="1"/>
          <p:nvPr/>
        </p:nvSpPr>
        <p:spPr>
          <a:xfrm>
            <a:off x="2781575" y="718076"/>
            <a:ext cx="3362638" cy="1569660"/>
          </a:xfrm>
          <a:prstGeom prst="rect">
            <a:avLst/>
          </a:prstGeom>
          <a:noFill/>
        </p:spPr>
        <p:txBody>
          <a:bodyPr wrap="square" rtlCol="0">
            <a:spAutoFit/>
          </a:bodyPr>
          <a:lstStyle/>
          <a:p>
            <a:r>
              <a:rPr lang="vi-VN" sz="2400"/>
              <a:t>Chia sẻ với bạn những việc em đã và sẽ làm để cảm thông, giúp đỡ người gặp khó khăn</a:t>
            </a:r>
            <a:endParaRPr lang="en-US" sz="2400"/>
          </a:p>
        </p:txBody>
      </p:sp>
      <p:pic>
        <p:nvPicPr>
          <p:cNvPr id="10" name="Picture 9">
            <a:extLst>
              <a:ext uri="{FF2B5EF4-FFF2-40B4-BE49-F238E27FC236}">
                <a16:creationId xmlns:a16="http://schemas.microsoft.com/office/drawing/2014/main" id="{B6A62536-1185-46E5-B908-1A31E7583E6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750">
                        <a14:foregroundMark x1="56750" y1="47500" x2="56417" y2="50333"/>
                        <a14:foregroundMark x1="67250" y1="46750" x2="69167" y2="50500"/>
                        <a14:foregroundMark x1="68167" y1="50833" x2="66000" y2="55083"/>
                        <a14:foregroundMark x1="55333" y1="47083" x2="60500" y2="55500"/>
                        <a14:foregroundMark x1="60500" y1="55500" x2="60500" y2="55500"/>
                        <a14:foregroundMark x1="83250" y1="42667" x2="80250" y2="44833"/>
                        <a14:foregroundMark x1="89500" y1="51583" x2="90750" y2="54583"/>
                        <a14:foregroundMark x1="89833" y1="70417" x2="89250" y2="73250"/>
                        <a14:foregroundMark x1="82000" y1="77833" x2="86417" y2="78083"/>
                        <a14:foregroundMark x1="82000" y1="76833" x2="82000" y2="76833"/>
                        <a14:foregroundMark x1="83917" y1="76833" x2="81083" y2="76583"/>
                        <a14:foregroundMark x1="47833" y1="77167" x2="47833" y2="77167"/>
                        <a14:foregroundMark x1="48250" y1="77667" x2="48250" y2="77667"/>
                        <a14:foregroundMark x1="38583" y1="78083" x2="38583" y2="78083"/>
                        <a14:foregroundMark x1="38583" y1="78083" x2="38583" y2="78083"/>
                        <a14:foregroundMark x1="18167" y1="49917" x2="18167" y2="49917"/>
                        <a14:foregroundMark x1="16583" y1="49583" x2="16583" y2="49583"/>
                        <a14:foregroundMark x1="16583" y1="49583" x2="16583" y2="49583"/>
                        <a14:foregroundMark x1="16583" y1="47083" x2="16083" y2="53500"/>
                        <a14:foregroundMark x1="27083" y1="45000" x2="30417" y2="51917"/>
                      </a14:backgroundRemoval>
                    </a14:imgEffect>
                  </a14:imgLayer>
                </a14:imgProps>
              </a:ext>
            </a:extLst>
          </a:blip>
          <a:stretch>
            <a:fillRect/>
          </a:stretch>
        </p:blipFill>
        <p:spPr>
          <a:xfrm>
            <a:off x="5664121" y="1770311"/>
            <a:ext cx="5915763" cy="5915763"/>
          </a:xfrm>
          <a:prstGeom prst="rect">
            <a:avLst/>
          </a:prstGeom>
        </p:spPr>
      </p:pic>
      <p:grpSp>
        <p:nvGrpSpPr>
          <p:cNvPr id="11" name="Group 10">
            <a:extLst>
              <a:ext uri="{FF2B5EF4-FFF2-40B4-BE49-F238E27FC236}">
                <a16:creationId xmlns:a16="http://schemas.microsoft.com/office/drawing/2014/main" id="{43A9A40E-28BD-4E09-AA84-A245028B421A}"/>
              </a:ext>
            </a:extLst>
          </p:cNvPr>
          <p:cNvGrpSpPr/>
          <p:nvPr/>
        </p:nvGrpSpPr>
        <p:grpSpPr>
          <a:xfrm>
            <a:off x="5426969" y="1916149"/>
            <a:ext cx="6765031" cy="1021699"/>
            <a:chOff x="7194207" y="4545423"/>
            <a:chExt cx="5307457" cy="1031198"/>
          </a:xfrm>
        </p:grpSpPr>
        <p:sp>
          <p:nvSpPr>
            <p:cNvPr id="12" name="Rectangle: Diagonal Corners Snipped 11">
              <a:extLst>
                <a:ext uri="{FF2B5EF4-FFF2-40B4-BE49-F238E27FC236}">
                  <a16:creationId xmlns:a16="http://schemas.microsoft.com/office/drawing/2014/main" id="{E7321216-2889-45C2-A60A-924B512191BE}"/>
                </a:ext>
              </a:extLst>
            </p:cNvPr>
            <p:cNvSpPr/>
            <p:nvPr/>
          </p:nvSpPr>
          <p:spPr>
            <a:xfrm>
              <a:off x="7737823" y="4545423"/>
              <a:ext cx="4363386" cy="1031198"/>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13" name="TextBox 12">
              <a:extLst>
                <a:ext uri="{FF2B5EF4-FFF2-40B4-BE49-F238E27FC236}">
                  <a16:creationId xmlns:a16="http://schemas.microsoft.com/office/drawing/2014/main" id="{3885DBF1-5EF2-40D3-98EE-BD334C89CC7B}"/>
                </a:ext>
              </a:extLst>
            </p:cNvPr>
            <p:cNvSpPr txBox="1"/>
            <p:nvPr/>
          </p:nvSpPr>
          <p:spPr>
            <a:xfrm>
              <a:off x="7194207" y="4738822"/>
              <a:ext cx="5307457" cy="689492"/>
            </a:xfrm>
            <a:prstGeom prst="rect">
              <a:avLst/>
            </a:prstGeom>
            <a:noFill/>
          </p:spPr>
          <p:txBody>
            <a:bodyPr wrap="square" rtlCol="0">
              <a:spAutoFit/>
            </a:bodyPr>
            <a:lstStyle/>
            <a:p>
              <a:pPr algn="ctr" defTabSz="914377">
                <a:defRPr/>
              </a:pPr>
              <a:r>
                <a:rPr lang="en-US" sz="4000">
                  <a:solidFill>
                    <a:srgbClr val="FF5050"/>
                  </a:solidFill>
                  <a:latin typeface="UTM Duepuntozero" panose="02040603050506020204" pitchFamily="18" charset="0"/>
                  <a:cs typeface="Arial"/>
                  <a:sym typeface="Arial"/>
                </a:rPr>
                <a:t>Thảo luận và chia sẻ nhóm 4 </a:t>
              </a:r>
              <a:endParaRPr lang="vi-VN" sz="4000" dirty="0">
                <a:solidFill>
                  <a:srgbClr val="FF5050"/>
                </a:solidFill>
                <a:latin typeface="Arial" panose="020B0604020202020204" pitchFamily="34" charset="0"/>
                <a:cs typeface="Arial"/>
                <a:sym typeface="Arial"/>
              </a:endParaRPr>
            </a:p>
          </p:txBody>
        </p:sp>
      </p:grpSp>
    </p:spTree>
    <p:extLst>
      <p:ext uri="{BB962C8B-B14F-4D97-AF65-F5344CB8AC3E}">
        <p14:creationId xmlns:p14="http://schemas.microsoft.com/office/powerpoint/2010/main" val="1923296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等线" panose="020F0502020204030204"/>
                <a:ea typeface="+mn-ea"/>
                <a:cs typeface="+mn-cs"/>
              </a:rPr>
              <a:t>􀀁 􀀂􀀃􀀁</a:t>
            </a:r>
          </a:p>
        </p:txBody>
      </p:sp>
      <p:sp>
        <p:nvSpPr>
          <p:cNvPr id="5" name="TextBox 4">
            <a:extLst>
              <a:ext uri="{FF2B5EF4-FFF2-40B4-BE49-F238E27FC236}">
                <a16:creationId xmlns:a16="http://schemas.microsoft.com/office/drawing/2014/main" id="{FDA28982-82D7-4255-95AB-5C73EA18764A}"/>
              </a:ext>
            </a:extLst>
          </p:cNvPr>
          <p:cNvSpPr txBox="1"/>
          <p:nvPr/>
        </p:nvSpPr>
        <p:spPr>
          <a:xfrm>
            <a:off x="747198" y="330618"/>
            <a:ext cx="10478169" cy="1200329"/>
          </a:xfrm>
          <a:prstGeom prst="rect">
            <a:avLst/>
          </a:prstGeom>
          <a:noFill/>
        </p:spPr>
        <p:txBody>
          <a:bodyPr wrap="square">
            <a:spAutoFit/>
          </a:bodyPr>
          <a:lstStyle/>
          <a:p>
            <a:pPr algn="ctr"/>
            <a:r>
              <a:rPr lang="vi-VN" sz="3600">
                <a:solidFill>
                  <a:sysClr val="windowText" lastClr="000000"/>
                </a:solidFill>
                <a:latin typeface="Arial" panose="020B0604020202020204" pitchFamily="34" charset="0"/>
                <a:cs typeface="Arial" panose="020B0604020202020204" pitchFamily="34" charset="0"/>
              </a:rPr>
              <a:t>Trao đổi với bạn về những người gặp khó khăn quanh em và </a:t>
            </a:r>
            <a:r>
              <a:rPr lang="en-US" sz="3600">
                <a:solidFill>
                  <a:sysClr val="windowText" lastClr="000000"/>
                </a:solidFill>
                <a:latin typeface="Arial" panose="020B0604020202020204" pitchFamily="34" charset="0"/>
                <a:cs typeface="Arial" panose="020B0604020202020204" pitchFamily="34" charset="0"/>
              </a:rPr>
              <a:t>l</a:t>
            </a:r>
            <a:r>
              <a:rPr lang="vi-VN" sz="3600">
                <a:solidFill>
                  <a:sysClr val="windowText" lastClr="000000"/>
                </a:solidFill>
                <a:latin typeface="Arial" panose="020B0604020202020204" pitchFamily="34" charset="0"/>
                <a:cs typeface="Arial" panose="020B0604020202020204" pitchFamily="34" charset="0"/>
              </a:rPr>
              <a:t>ập kế hoạch giúp đỡ họ.</a:t>
            </a:r>
            <a:endParaRPr lang="en-US" sz="3600">
              <a:solidFill>
                <a:sysClr val="windowText" lastClr="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1A72C71-CC9D-4866-85E2-51A1A97C2C0B}"/>
              </a:ext>
            </a:extLst>
          </p:cNvPr>
          <p:cNvSpPr txBox="1"/>
          <p:nvPr/>
        </p:nvSpPr>
        <p:spPr>
          <a:xfrm>
            <a:off x="1510056" y="1600579"/>
            <a:ext cx="10478169" cy="646331"/>
          </a:xfrm>
          <a:prstGeom prst="rect">
            <a:avLst/>
          </a:prstGeom>
          <a:noFill/>
        </p:spPr>
        <p:txBody>
          <a:bodyPr wrap="square">
            <a:spAutoFit/>
          </a:bodyPr>
          <a:lstStyle/>
          <a:p>
            <a:r>
              <a:rPr lang="en-US" sz="3600" i="1">
                <a:solidFill>
                  <a:srgbClr val="00B0F0"/>
                </a:solidFill>
                <a:latin typeface="Arial" panose="020B0604020202020204" pitchFamily="34" charset="0"/>
                <a:cs typeface="Arial" panose="020B0604020202020204" pitchFamily="34" charset="0"/>
              </a:rPr>
              <a:t>Gợi ý</a:t>
            </a:r>
          </a:p>
        </p:txBody>
      </p:sp>
      <p:pic>
        <p:nvPicPr>
          <p:cNvPr id="7" name="Picture 6">
            <a:extLst>
              <a:ext uri="{FF2B5EF4-FFF2-40B4-BE49-F238E27FC236}">
                <a16:creationId xmlns:a16="http://schemas.microsoft.com/office/drawing/2014/main" id="{1AF97275-2743-4788-9A1C-35B310AFB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00" y="2354764"/>
            <a:ext cx="11049964" cy="3500208"/>
          </a:xfrm>
          <a:prstGeom prst="rect">
            <a:avLst/>
          </a:prstGeom>
        </p:spPr>
      </p:pic>
    </p:spTree>
    <p:extLst>
      <p:ext uri="{BB962C8B-B14F-4D97-AF65-F5344CB8AC3E}">
        <p14:creationId xmlns:p14="http://schemas.microsoft.com/office/powerpoint/2010/main" val="417549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560" y="1025185"/>
            <a:ext cx="6288600" cy="1714400"/>
          </a:xfrm>
          <a:prstGeom prst="rect">
            <a:avLst/>
          </a:prstGeom>
        </p:spPr>
      </p:pic>
      <p:sp>
        <p:nvSpPr>
          <p:cNvPr id="30" name="矩形 29">
            <a:extLst>
              <a:ext uri="{FF2B5EF4-FFF2-40B4-BE49-F238E27FC236}">
                <a16:creationId xmlns:a16="http://schemas.microsoft.com/office/drawing/2014/main" id="{2A0D3BD7-9375-4836-A961-E2E2E19018E7}"/>
              </a:ext>
            </a:extLst>
          </p:cNvPr>
          <p:cNvSpPr/>
          <p:nvPr/>
        </p:nvSpPr>
        <p:spPr bwMode="auto">
          <a:xfrm>
            <a:off x="3863643" y="1607646"/>
            <a:ext cx="4934233" cy="549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217" rtl="0" eaLnBrk="1" fontAlgn="auto" latinLnBrk="0" hangingPunct="1">
              <a:lnSpc>
                <a:spcPct val="100000"/>
              </a:lnSpc>
              <a:spcBef>
                <a:spcPct val="50000"/>
              </a:spcBef>
              <a:spcAft>
                <a:spcPts val="0"/>
              </a:spcAft>
              <a:buClrTx/>
              <a:buSzTx/>
              <a:buFontTx/>
              <a:buNone/>
              <a:tabLst/>
              <a:defRPr/>
            </a:pPr>
            <a:r>
              <a:rPr lang="en-US" altLang="zh-CN" sz="6600" b="1">
                <a:solidFill>
                  <a:prstClr val="white"/>
                </a:solidFill>
                <a:effectLst>
                  <a:glow rad="139700">
                    <a:srgbClr val="FFC000">
                      <a:satMod val="175000"/>
                      <a:alpha val="40000"/>
                    </a:srgbClr>
                  </a:glow>
                </a:effectLst>
                <a:latin typeface="#9Slide03 IcielUni Sans Heavy" panose="00000500000000000000" pitchFamily="2" charset="0"/>
                <a:ea typeface="华文琥珀" panose="02010800040101010101" pitchFamily="2" charset="-122"/>
              </a:rPr>
              <a:t>KHỞI ĐỘNG</a:t>
            </a:r>
            <a:endParaRPr kumimoji="0" lang="zh-CN" altLang="en-US" sz="6000" b="1" i="0" u="none" strike="noStrike" kern="1200" cap="none" spc="0" normalizeH="0" baseline="0" noProof="0" dirty="0">
              <a:ln>
                <a:noFill/>
              </a:ln>
              <a:solidFill>
                <a:prstClr val="white"/>
              </a:solidFill>
              <a:effectLst>
                <a:glow rad="139700">
                  <a:srgbClr val="FFC000">
                    <a:satMod val="175000"/>
                    <a:alpha val="40000"/>
                  </a:srgbClr>
                </a:glow>
              </a:effectLst>
              <a:uLnTx/>
              <a:uFillTx/>
              <a:latin typeface="#9Slide03 IcielUni Sans Heavy" panose="00000500000000000000" pitchFamily="2" charset="0"/>
              <a:ea typeface="华文琥珀" panose="02010800040101010101" pitchFamily="2" charset="-122"/>
              <a:cs typeface="+mn-cs"/>
            </a:endParaRPr>
          </a:p>
        </p:txBody>
      </p:sp>
    </p:spTree>
    <p:extLst>
      <p:ext uri="{BB962C8B-B14F-4D97-AF65-F5344CB8AC3E}">
        <p14:creationId xmlns:p14="http://schemas.microsoft.com/office/powerpoint/2010/main" val="39466286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09"/>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1A989000-AC31-4DCC-822C-BAAAECDCA84A}"/>
              </a:ext>
            </a:extLst>
          </p:cNvPr>
          <p:cNvSpPr txBox="1"/>
          <p:nvPr/>
        </p:nvSpPr>
        <p:spPr>
          <a:xfrm>
            <a:off x="1017145" y="373339"/>
            <a:ext cx="10157710" cy="1200329"/>
          </a:xfrm>
          <a:prstGeom prst="rect">
            <a:avLst/>
          </a:prstGeom>
          <a:noFill/>
        </p:spPr>
        <p:txBody>
          <a:bodyPr wrap="square">
            <a:spAutoFit/>
          </a:bodyPr>
          <a:lstStyle/>
          <a:p>
            <a:pPr algn="ctr"/>
            <a:r>
              <a:rPr lang="vi-VN" sz="3600">
                <a:solidFill>
                  <a:sysClr val="windowText" lastClr="000000"/>
                </a:solidFill>
                <a:cs typeface="Arial" panose="020B0604020202020204" pitchFamily="34" charset="0"/>
              </a:rPr>
              <a:t>Thực hiện kế hoạch giúp đỡ người gặp khó khăn đã đề xuất và chia sẻ với các bạn trong lớp.</a:t>
            </a:r>
            <a:endParaRPr lang="en-US" sz="360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3333664-38D1-4BEB-A575-B30C837DAF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750">
                        <a14:foregroundMark x1="56750" y1="47500" x2="56417" y2="50333"/>
                        <a14:foregroundMark x1="67250" y1="46750" x2="69167" y2="50500"/>
                        <a14:foregroundMark x1="68167" y1="50833" x2="66000" y2="55083"/>
                        <a14:foregroundMark x1="55333" y1="47083" x2="60500" y2="55500"/>
                        <a14:foregroundMark x1="60500" y1="55500" x2="60500" y2="55500"/>
                        <a14:foregroundMark x1="83250" y1="42667" x2="80250" y2="44833"/>
                        <a14:foregroundMark x1="89500" y1="51583" x2="90750" y2="54583"/>
                        <a14:foregroundMark x1="89833" y1="70417" x2="89250" y2="73250"/>
                        <a14:foregroundMark x1="82000" y1="77833" x2="86417" y2="78083"/>
                        <a14:foregroundMark x1="82000" y1="76833" x2="82000" y2="76833"/>
                        <a14:foregroundMark x1="83917" y1="76833" x2="81083" y2="76583"/>
                        <a14:foregroundMark x1="47833" y1="77167" x2="47833" y2="77167"/>
                        <a14:foregroundMark x1="48250" y1="77667" x2="48250" y2="77667"/>
                        <a14:foregroundMark x1="38583" y1="78083" x2="38583" y2="78083"/>
                        <a14:foregroundMark x1="38583" y1="78083" x2="38583" y2="78083"/>
                        <a14:foregroundMark x1="18167" y1="49917" x2="18167" y2="49917"/>
                        <a14:foregroundMark x1="16583" y1="49583" x2="16583" y2="49583"/>
                        <a14:foregroundMark x1="16583" y1="49583" x2="16583" y2="49583"/>
                        <a14:foregroundMark x1="16583" y1="47083" x2="16083" y2="53500"/>
                        <a14:foregroundMark x1="27083" y1="45000" x2="30417" y2="51917"/>
                      </a14:backgroundRemoval>
                    </a14:imgEffect>
                  </a14:imgLayer>
                </a14:imgProps>
              </a:ext>
            </a:extLst>
          </a:blip>
          <a:stretch>
            <a:fillRect/>
          </a:stretch>
        </p:blipFill>
        <p:spPr>
          <a:xfrm>
            <a:off x="2955809" y="1767798"/>
            <a:ext cx="5464734" cy="5464734"/>
          </a:xfrm>
          <a:prstGeom prst="rect">
            <a:avLst/>
          </a:prstGeom>
        </p:spPr>
      </p:pic>
      <p:grpSp>
        <p:nvGrpSpPr>
          <p:cNvPr id="9" name="Group 8">
            <a:extLst>
              <a:ext uri="{FF2B5EF4-FFF2-40B4-BE49-F238E27FC236}">
                <a16:creationId xmlns:a16="http://schemas.microsoft.com/office/drawing/2014/main" id="{738B7465-9956-4D8F-8CAD-371067239A27}"/>
              </a:ext>
            </a:extLst>
          </p:cNvPr>
          <p:cNvGrpSpPr/>
          <p:nvPr/>
        </p:nvGrpSpPr>
        <p:grpSpPr>
          <a:xfrm>
            <a:off x="2583535" y="1985625"/>
            <a:ext cx="6220969" cy="954107"/>
            <a:chOff x="7194207" y="4545423"/>
            <a:chExt cx="5120066" cy="1031198"/>
          </a:xfrm>
        </p:grpSpPr>
        <p:sp>
          <p:nvSpPr>
            <p:cNvPr id="10" name="Rectangle: Diagonal Corners Snipped 9">
              <a:extLst>
                <a:ext uri="{FF2B5EF4-FFF2-40B4-BE49-F238E27FC236}">
                  <a16:creationId xmlns:a16="http://schemas.microsoft.com/office/drawing/2014/main" id="{A8EFA56B-0AD5-4362-AF81-42230AEECFCC}"/>
                </a:ext>
              </a:extLst>
            </p:cNvPr>
            <p:cNvSpPr/>
            <p:nvPr/>
          </p:nvSpPr>
          <p:spPr>
            <a:xfrm>
              <a:off x="7737823" y="4545423"/>
              <a:ext cx="4363386" cy="1031198"/>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9063681F-64B2-4D88-992F-CBF51D3656F7}"/>
                </a:ext>
              </a:extLst>
            </p:cNvPr>
            <p:cNvSpPr txBox="1"/>
            <p:nvPr/>
          </p:nvSpPr>
          <p:spPr>
            <a:xfrm>
              <a:off x="7194207" y="4766163"/>
              <a:ext cx="5120066" cy="590212"/>
            </a:xfrm>
            <a:prstGeom prst="rect">
              <a:avLst/>
            </a:prstGeom>
            <a:noFill/>
          </p:spPr>
          <p:txBody>
            <a:bodyPr wrap="square" rtlCol="0">
              <a:spAutoFit/>
            </a:bodyPr>
            <a:lstStyle/>
            <a:p>
              <a:pPr algn="ctr" defTabSz="914377">
                <a:defRPr/>
              </a:pPr>
              <a:r>
                <a:rPr lang="en-US" sz="3200">
                  <a:solidFill>
                    <a:srgbClr val="FF5050"/>
                  </a:solidFill>
                  <a:latin typeface="UTM Duepuntozero" panose="02040603050506020204" pitchFamily="18" charset="0"/>
                  <a:cs typeface="Arial"/>
                  <a:sym typeface="Arial"/>
                </a:rPr>
                <a:t>Thảo luận và thực hiện nhóm 4 </a:t>
              </a:r>
              <a:endParaRPr lang="vi-VN" sz="3200" dirty="0">
                <a:solidFill>
                  <a:srgbClr val="FF5050"/>
                </a:solidFill>
                <a:latin typeface="Arial" panose="020B0604020202020204" pitchFamily="34" charset="0"/>
                <a:cs typeface="Arial"/>
                <a:sym typeface="Arial"/>
              </a:endParaRPr>
            </a:p>
          </p:txBody>
        </p:sp>
      </p:grpSp>
    </p:spTree>
    <p:extLst>
      <p:ext uri="{BB962C8B-B14F-4D97-AF65-F5344CB8AC3E}">
        <p14:creationId xmlns:p14="http://schemas.microsoft.com/office/powerpoint/2010/main" val="6799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09"/>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pic>
        <p:nvPicPr>
          <p:cNvPr id="1026" name="Picture 2" descr="Giải thích câu tục ngữ: “Thương người như thể thương thân”">
            <a:extLst>
              <a:ext uri="{FF2B5EF4-FFF2-40B4-BE49-F238E27FC236}">
                <a16:creationId xmlns:a16="http://schemas.microsoft.com/office/drawing/2014/main" id="{C9DED63F-0B71-44D9-BC04-F7C2A16AF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590645"/>
            <a:ext cx="9010650" cy="567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5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723202"/>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827936" y="3819125"/>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494368"/>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991185"/>
            <a:ext cx="2301240" cy="237204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431" y="1559929"/>
            <a:ext cx="6089207" cy="5079317"/>
          </a:xfrm>
          <a:prstGeom prst="rect">
            <a:avLst/>
          </a:prstGeom>
        </p:spPr>
      </p:pic>
      <p:pic>
        <p:nvPicPr>
          <p:cNvPr id="21" name="Picture 3">
            <a:extLst>
              <a:ext uri="{FF2B5EF4-FFF2-40B4-BE49-F238E27FC236}">
                <a16:creationId xmlns:a16="http://schemas.microsoft.com/office/drawing/2014/main" id="{E3784CB7-383E-4B1D-AB6F-C73FFE1F6D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336" y="548599"/>
            <a:ext cx="5182701" cy="5342990"/>
          </a:xfrm>
          <a:prstGeom prst="rect">
            <a:avLst/>
          </a:prstGeom>
        </p:spPr>
      </p:pic>
      <p:sp>
        <p:nvSpPr>
          <p:cNvPr id="22" name="TextBox 21">
            <a:extLst>
              <a:ext uri="{FF2B5EF4-FFF2-40B4-BE49-F238E27FC236}">
                <a16:creationId xmlns:a16="http://schemas.microsoft.com/office/drawing/2014/main" id="{EC6B4BC2-1139-42F6-A5AC-D4EF39894A42}"/>
              </a:ext>
            </a:extLst>
          </p:cNvPr>
          <p:cNvSpPr txBox="1"/>
          <p:nvPr/>
        </p:nvSpPr>
        <p:spPr>
          <a:xfrm>
            <a:off x="989420" y="2674922"/>
            <a:ext cx="4074531"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lumMod val="60000"/>
                      <a:lumOff val="40000"/>
                    </a:srgbClr>
                  </a:solidFill>
                  <a:prstDash val="solid"/>
                </a:ln>
                <a:solidFill>
                  <a:srgbClr val="66FFFF"/>
                </a:solidFill>
                <a:effectLst/>
                <a:uLnTx/>
                <a:uFillTx/>
                <a:latin typeface="SVN-Kitten" pitchFamily="50" charset="-93"/>
                <a:ea typeface="+mn-ea"/>
                <a:cs typeface="+mn-cs"/>
              </a:rPr>
              <a:t>Củng</a:t>
            </a:r>
            <a:r>
              <a:rPr kumimoji="0" lang="en-US" sz="6000" b="1" i="0" u="none" strike="noStrike" kern="1200" cap="none" spc="0" normalizeH="0" noProof="0">
                <a:ln w="22225">
                  <a:solidFill>
                    <a:srgbClr val="ED7D31">
                      <a:lumMod val="60000"/>
                      <a:lumOff val="40000"/>
                    </a:srgbClr>
                  </a:solidFill>
                  <a:prstDash val="solid"/>
                </a:ln>
                <a:solidFill>
                  <a:srgbClr val="66FFFF"/>
                </a:solidFill>
                <a:effectLst/>
                <a:uLnTx/>
                <a:uFillTx/>
                <a:latin typeface="SVN-Kitten" pitchFamily="50" charset="-93"/>
                <a:ea typeface="+mn-ea"/>
                <a:cs typeface="+mn-cs"/>
              </a:rPr>
              <a:t> cố, dặn dò</a:t>
            </a:r>
            <a:endParaRPr kumimoji="0" lang="vi-VN" sz="6000" b="1" i="0" u="none" strike="noStrike" kern="1200" cap="none" spc="0" normalizeH="0" baseline="0" noProof="0">
              <a:ln w="22225">
                <a:solidFill>
                  <a:srgbClr val="ED7D31">
                    <a:lumMod val="60000"/>
                    <a:lumOff val="40000"/>
                  </a:srgbClr>
                </a:solidFill>
                <a:prstDash val="solid"/>
              </a:ln>
              <a:solidFill>
                <a:srgbClr val="66FFFF"/>
              </a:solidFill>
              <a:effectLst/>
              <a:uLnTx/>
              <a:uFillTx/>
              <a:latin typeface="SVN-Kitten" pitchFamily="50" charset="-93"/>
              <a:ea typeface="+mn-ea"/>
              <a:cs typeface="+mn-cs"/>
            </a:endParaRPr>
          </a:p>
        </p:txBody>
      </p:sp>
      <p:sp>
        <p:nvSpPr>
          <p:cNvPr id="23" name="TextBox 22">
            <a:extLst>
              <a:ext uri="{FF2B5EF4-FFF2-40B4-BE49-F238E27FC236}">
                <a16:creationId xmlns:a16="http://schemas.microsoft.com/office/drawing/2014/main" id="{F65381C1-00BC-49F8-BF37-1AD1B0980616}"/>
              </a:ext>
            </a:extLst>
          </p:cNvPr>
          <p:cNvSpPr txBox="1"/>
          <p:nvPr/>
        </p:nvSpPr>
        <p:spPr>
          <a:xfrm>
            <a:off x="1479931" y="1693679"/>
            <a:ext cx="3139127"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err="1">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Hoạt</a:t>
            </a:r>
            <a:r>
              <a:rPr kumimoji="0" lang="en-US" sz="4800" b="0" i="0" u="none" strike="noStrike" kern="1200" cap="none" spc="0" normalizeH="0" baseline="0" noProof="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 động 9</a:t>
            </a:r>
            <a:endParaRPr kumimoji="0" lang="vi-VN" sz="4800" b="0" i="0" u="none" strike="noStrike" kern="1200" cap="none" spc="0" normalizeH="0" baseline="0" noProof="0" dirty="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1177924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8" presetClass="emph" presetSubtype="0" repeatCount="indefinite" fill="hold" nodeType="afterEffect">
                                  <p:stCondLst>
                                    <p:cond delay="0"/>
                                  </p:stCondLst>
                                  <p:childTnLst>
                                    <p:animRot by="21600000">
                                      <p:cBhvr>
                                        <p:cTn id="17" dur="6000" fill="hold"/>
                                        <p:tgtEl>
                                          <p:spTgt spid="21"/>
                                        </p:tgtEl>
                                        <p:attrNameLst>
                                          <p:attrName>r</p:attrName>
                                        </p:attrNameLst>
                                      </p:cBhvr>
                                    </p:animRot>
                                  </p:childTnLst>
                                </p:cTn>
                              </p:par>
                              <p:par>
                                <p:cTn id="18" presetID="14" presetClass="entr" presetSubtype="1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3" presetClass="entr" presetSubtype="16" fill="hold" grpId="0" nodeType="withEffect">
                                  <p:stCondLst>
                                    <p:cond delay="75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endParaRPr lang="en-US" sz="2800" dirty="0">
              <a:solidFill>
                <a:srgbClr val="008000"/>
              </a:solidFill>
              <a:latin typeface="Arial" panose="020B0604020202020204" pitchFamily="34" charset="0"/>
              <a:cs typeface="Arial" panose="020B0604020202020204" pitchFamily="34" charset="0"/>
            </a:endParaRPr>
          </a:p>
          <a:p>
            <a:pPr algn="ct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098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5"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61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255584"/>
            <a:ext cx="6708085" cy="1077218"/>
          </a:xfrm>
          <a:prstGeom prst="rect">
            <a:avLst/>
          </a:prstGeom>
          <a:noFill/>
        </p:spPr>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Cảm thông, giúp đỡ người gặp khó khăn là hành vi .......</a:t>
            </a:r>
            <a:endParaRPr lang="en-US" sz="3200" dirty="0">
              <a:solidFill>
                <a:srgbClr val="FFFF00"/>
              </a:solidFill>
              <a:latin typeface="Arial" panose="020B0604020202020204" pitchFamily="34" charset="0"/>
              <a:cs typeface="Arial" panose="020B0604020202020204" pitchFamily="34" charset="0"/>
            </a:endParaRPr>
          </a:p>
        </p:txBody>
      </p:sp>
      <p:sp>
        <p:nvSpPr>
          <p:cNvPr id="29" name="TextBox 28"/>
          <p:cNvSpPr txBox="1"/>
          <p:nvPr/>
        </p:nvSpPr>
        <p:spPr>
          <a:xfrm>
            <a:off x="4381500" y="4693095"/>
            <a:ext cx="3429000" cy="584775"/>
          </a:xfrm>
          <a:prstGeom prst="rect">
            <a:avLst/>
          </a:prstGeom>
          <a:noFill/>
        </p:spPr>
        <p:txBody>
          <a:bodyPr wrap="square" rtlCol="0">
            <a:spAutoFit/>
          </a:bodyPr>
          <a:lstStyle/>
          <a:p>
            <a:pPr algn="ctr"/>
            <a:r>
              <a:rPr lang="en-US" sz="3200">
                <a:solidFill>
                  <a:srgbClr val="008000"/>
                </a:solidFill>
                <a:latin typeface="Arial" panose="020B0604020202020204" pitchFamily="34" charset="0"/>
                <a:cs typeface="Arial" panose="020B0604020202020204" pitchFamily="34" charset="0"/>
              </a:rPr>
              <a:t>văn minh, lịch sự</a:t>
            </a:r>
            <a:endParaRPr lang="en-US" sz="32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0" y="1021278"/>
            <a:ext cx="6863937" cy="1692771"/>
          </a:xfrm>
          <a:prstGeom prst="rect">
            <a:avLst/>
          </a:prstGeom>
          <a:noFill/>
        </p:spPr>
        <p:txBody>
          <a:bodyPr wrap="square" rtlCol="0">
            <a:spAutoFit/>
          </a:bodyPr>
          <a:lstStyle/>
          <a:p>
            <a:r>
              <a:rPr lang="en-US" sz="2600">
                <a:solidFill>
                  <a:srgbClr val="FFFF00"/>
                </a:solidFill>
                <a:latin typeface="Arial" panose="020B0604020202020204" pitchFamily="34" charset="0"/>
                <a:cs typeface="Arial" panose="020B0604020202020204" pitchFamily="34" charset="0"/>
              </a:rPr>
              <a:t>Em có đồng tình với việc làm sau đây không:</a:t>
            </a:r>
          </a:p>
          <a:p>
            <a:r>
              <a:rPr lang="en-US" sz="2600">
                <a:solidFill>
                  <a:srgbClr val="FFFF00"/>
                </a:solidFill>
                <a:latin typeface="Arial" panose="020B0604020202020204" pitchFamily="34" charset="0"/>
                <a:cs typeface="Arial" panose="020B0604020202020204" pitchFamily="34" charset="0"/>
              </a:rPr>
              <a:t>1.Xin tiền mẹ đi quyên góp từ thiện do nhà trường tổ chức nhưng lại đấu lấy một ít mua kẹo ăn</a:t>
            </a:r>
            <a:endParaRPr lang="en-US" sz="2600" dirty="0">
              <a:solidFill>
                <a:srgbClr val="FFFF00"/>
              </a:solidFill>
              <a:latin typeface="Arial" panose="020B0604020202020204" pitchFamily="34" charset="0"/>
              <a:cs typeface="Arial" panose="020B0604020202020204" pitchFamily="34" charset="0"/>
            </a:endParaRPr>
          </a:p>
        </p:txBody>
      </p:sp>
      <p:sp>
        <p:nvSpPr>
          <p:cNvPr id="29" name="TextBox 28"/>
          <p:cNvSpPr txBox="1"/>
          <p:nvPr/>
        </p:nvSpPr>
        <p:spPr>
          <a:xfrm>
            <a:off x="4494728" y="4735662"/>
            <a:ext cx="3429000" cy="584775"/>
          </a:xfrm>
          <a:prstGeom prst="rect">
            <a:avLst/>
          </a:prstGeom>
          <a:noFill/>
        </p:spPr>
        <p:txBody>
          <a:bodyPr wrap="square" rtlCol="0">
            <a:spAutoFit/>
          </a:bodyPr>
          <a:lstStyle/>
          <a:p>
            <a:pPr algn="ctr"/>
            <a:r>
              <a:rPr lang="en-US" sz="3200">
                <a:solidFill>
                  <a:srgbClr val="008000"/>
                </a:solidFill>
                <a:latin typeface="Arial" panose="020B0604020202020204" pitchFamily="34" charset="0"/>
                <a:cs typeface="Arial" panose="020B0604020202020204" pitchFamily="34" charset="0"/>
              </a:rPr>
              <a:t>Không đồng tình</a:t>
            </a:r>
            <a:endParaRPr lang="en-US" sz="32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569660"/>
          </a:xfrm>
          <a:prstGeom prst="rect">
            <a:avLst/>
          </a:prstGeom>
          <a:noFill/>
        </p:spPr>
        <p:txBody>
          <a:bodyPr wrap="square" rtlCol="0">
            <a:spAutoFit/>
          </a:bodyPr>
          <a:lstStyle/>
          <a:p>
            <a:pPr algn="ctr"/>
            <a:r>
              <a:rPr lang="en-US" sz="3200">
                <a:solidFill>
                  <a:srgbClr val="FFFF00"/>
                </a:solidFill>
                <a:latin typeface="Arial" panose="020B0604020202020204" pitchFamily="34" charset="0"/>
                <a:cs typeface="Arial" panose="020B0604020202020204" pitchFamily="34" charset="0"/>
              </a:rPr>
              <a:t>Trên đường đi học về emnhìn thấy một bạn bị khuyết tật đang gặp khó khăn . Em sẽ làm gì ? </a:t>
            </a:r>
            <a:endParaRPr lang="en-US" sz="3200" dirty="0">
              <a:solidFill>
                <a:srgbClr val="FFFF00"/>
              </a:solidFill>
              <a:latin typeface="Arial" panose="020B0604020202020204" pitchFamily="34" charset="0"/>
              <a:cs typeface="Arial" panose="020B0604020202020204" pitchFamily="34" charset="0"/>
            </a:endParaRPr>
          </a:p>
        </p:txBody>
      </p:sp>
      <p:sp>
        <p:nvSpPr>
          <p:cNvPr id="29" name="TextBox 28"/>
          <p:cNvSpPr txBox="1"/>
          <p:nvPr/>
        </p:nvSpPr>
        <p:spPr>
          <a:xfrm>
            <a:off x="4275272" y="4479630"/>
            <a:ext cx="3990904" cy="1077218"/>
          </a:xfrm>
          <a:prstGeom prst="rect">
            <a:avLst/>
          </a:prstGeom>
          <a:noFill/>
        </p:spPr>
        <p:txBody>
          <a:bodyPr wrap="square" rtlCol="0">
            <a:spAutoFit/>
          </a:bodyPr>
          <a:lstStyle/>
          <a:p>
            <a:pPr algn="ctr"/>
            <a:r>
              <a:rPr lang="en-US" sz="3200">
                <a:solidFill>
                  <a:srgbClr val="008000"/>
                </a:solidFill>
                <a:latin typeface="Arial" panose="020B0604020202020204" pitchFamily="34" charset="0"/>
                <a:cs typeface="Arial" panose="020B0604020202020204" pitchFamily="34" charset="0"/>
              </a:rPr>
              <a:t>Em sẽ chạy đến hỏi thăm và giúp đỡ bạn</a:t>
            </a:r>
            <a:endParaRPr lang="en-US" sz="32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382844" cy="1077218"/>
          </a:xfrm>
          <a:prstGeom prst="rect">
            <a:avLst/>
          </a:prstGeom>
          <a:noFill/>
        </p:spPr>
        <p:txBody>
          <a:bodyPr wrap="square" rtlCol="0">
            <a:spAutoFit/>
          </a:bodyPr>
          <a:lstStyle/>
          <a:p>
            <a:pPr lvl="1" algn="ctr"/>
            <a:r>
              <a:rPr lang="en-US" sz="3200">
                <a:solidFill>
                  <a:srgbClr val="FFFF00"/>
                </a:solidFill>
                <a:latin typeface="Arial" panose="020B0604020202020204" pitchFamily="34" charset="0"/>
                <a:cs typeface="Arial" panose="020B0604020202020204" pitchFamily="34" charset="0"/>
              </a:rPr>
              <a:t>Chúng ta cần đồng tình với những việc làm .......</a:t>
            </a:r>
            <a:endParaRPr lang="en-US" sz="3200" dirty="0">
              <a:solidFill>
                <a:srgbClr val="FFFF00"/>
              </a:solidFill>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954107"/>
          </a:xfrm>
          <a:prstGeom prst="rect">
            <a:avLst/>
          </a:prstGeom>
          <a:noFill/>
        </p:spPr>
        <p:txBody>
          <a:bodyPr wrap="square" rtlCol="0">
            <a:spAutoFit/>
          </a:bodyPr>
          <a:lstStyle/>
          <a:p>
            <a:pPr algn="ctr"/>
            <a:r>
              <a:rPr lang="en-US" sz="2800">
                <a:solidFill>
                  <a:srgbClr val="008000"/>
                </a:solidFill>
                <a:latin typeface="Arial" panose="020B0604020202020204" pitchFamily="34" charset="0"/>
                <a:cs typeface="Arial" panose="020B0604020202020204" pitchFamily="34" charset="0"/>
              </a:rPr>
              <a:t>Thể hiện sự cảm thông, giúp đỡ người gặp khó khăn</a:t>
            </a:r>
            <a:endParaRPr lang="en-US" sz="28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DDB42360-96AE-473E-AA57-FD7FFF789A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4225893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algn="ctr"/>
            <a:r>
              <a:rPr lang="en-US" altLang="zh-CN"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CHÚC CÁC EM </a:t>
            </a:r>
          </a:p>
          <a:p>
            <a:pPr algn="ctr"/>
            <a:r>
              <a:rPr lang="en-US" altLang="zh-CN"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HỌC TỐT!!!</a:t>
            </a:r>
            <a:endParaRPr lang="zh-CN" altLang="en-US"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anim calcmode="lin" valueType="num">
                                      <p:cBhvr>
                                        <p:cTn id="12" dur="1500" fill="hold"/>
                                        <p:tgtEl>
                                          <p:spTgt spid="7"/>
                                        </p:tgtEl>
                                        <p:attrNameLst>
                                          <p:attrName>ppt_x</p:attrName>
                                        </p:attrNameLst>
                                      </p:cBhvr>
                                      <p:tavLst>
                                        <p:tav tm="0">
                                          <p:val>
                                            <p:strVal val="#ppt_x"/>
                                          </p:val>
                                        </p:tav>
                                        <p:tav tm="100000">
                                          <p:val>
                                            <p:strVal val="#ppt_x"/>
                                          </p:val>
                                        </p:tav>
                                      </p:tavLst>
                                    </p:anim>
                                    <p:anim calcmode="lin" valueType="num">
                                      <p:cBhvr>
                                        <p:cTn id="13"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560" y="1025185"/>
            <a:ext cx="6288600" cy="1714400"/>
          </a:xfrm>
          <a:prstGeom prst="rect">
            <a:avLst/>
          </a:prstGeom>
        </p:spPr>
      </p:pic>
      <p:sp>
        <p:nvSpPr>
          <p:cNvPr id="30" name="矩形 29">
            <a:extLst>
              <a:ext uri="{FF2B5EF4-FFF2-40B4-BE49-F238E27FC236}">
                <a16:creationId xmlns:a16="http://schemas.microsoft.com/office/drawing/2014/main" id="{2A0D3BD7-9375-4836-A961-E2E2E19018E7}"/>
              </a:ext>
            </a:extLst>
          </p:cNvPr>
          <p:cNvSpPr/>
          <p:nvPr/>
        </p:nvSpPr>
        <p:spPr bwMode="auto">
          <a:xfrm>
            <a:off x="3863643" y="1607646"/>
            <a:ext cx="4934233" cy="549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6600" b="1">
                <a:solidFill>
                  <a:schemeClr val="bg1"/>
                </a:solidFill>
                <a:effectLst>
                  <a:glow rad="139700">
                    <a:schemeClr val="accent4">
                      <a:satMod val="175000"/>
                      <a:alpha val="40000"/>
                    </a:schemeClr>
                  </a:glow>
                </a:effectLst>
                <a:latin typeface="#9Slide03 IcielUni Sans Heavy" panose="00000500000000000000" pitchFamily="2" charset="0"/>
                <a:ea typeface="华文琥珀" panose="02010800040101010101" pitchFamily="2" charset="-122"/>
              </a:rPr>
              <a:t>LUYỆN</a:t>
            </a:r>
            <a:r>
              <a:rPr lang="en-US" altLang="zh-CN" sz="6000" b="1">
                <a:solidFill>
                  <a:schemeClr val="bg1"/>
                </a:solidFill>
                <a:effectLst>
                  <a:glow rad="139700">
                    <a:schemeClr val="accent4">
                      <a:satMod val="175000"/>
                      <a:alpha val="40000"/>
                    </a:schemeClr>
                  </a:glow>
                </a:effectLst>
                <a:latin typeface="#9Slide03 IcielUni Sans Heavy" panose="00000500000000000000" pitchFamily="2" charset="0"/>
                <a:ea typeface="华文琥珀" panose="02010800040101010101" pitchFamily="2" charset="-122"/>
              </a:rPr>
              <a:t> </a:t>
            </a:r>
            <a:r>
              <a:rPr lang="en-US" altLang="zh-CN" sz="6600" b="1">
                <a:solidFill>
                  <a:schemeClr val="bg1"/>
                </a:solidFill>
                <a:effectLst>
                  <a:glow rad="139700">
                    <a:schemeClr val="accent4">
                      <a:satMod val="175000"/>
                      <a:alpha val="40000"/>
                    </a:schemeClr>
                  </a:glow>
                </a:effectLst>
                <a:latin typeface="#9Slide03 IcielUni Sans Heavy" panose="00000500000000000000" pitchFamily="2" charset="0"/>
                <a:ea typeface="华文琥珀" panose="02010800040101010101" pitchFamily="2" charset="-122"/>
              </a:rPr>
              <a:t>TẬP</a:t>
            </a:r>
            <a:endParaRPr lang="zh-CN" altLang="en-US" sz="6000" b="1" dirty="0">
              <a:solidFill>
                <a:schemeClr val="bg1"/>
              </a:solidFill>
              <a:effectLst>
                <a:glow rad="139700">
                  <a:schemeClr val="accent4">
                    <a:satMod val="175000"/>
                    <a:alpha val="40000"/>
                  </a:schemeClr>
                </a:glow>
              </a:effectLst>
              <a:latin typeface="#9Slide03 IcielUni Sans Heavy" panose="00000500000000000000" pitchFamily="2" charset="0"/>
              <a:ea typeface="华文琥珀" panose="02010800040101010101" pitchFamily="2" charset="-122"/>
            </a:endParaRPr>
          </a:p>
        </p:txBody>
      </p:sp>
    </p:spTree>
    <p:extLst>
      <p:ext uri="{BB962C8B-B14F-4D97-AF65-F5344CB8AC3E}">
        <p14:creationId xmlns:p14="http://schemas.microsoft.com/office/powerpoint/2010/main" val="31548229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723202"/>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827936" y="3819125"/>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494368"/>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991185"/>
            <a:ext cx="2301240" cy="237204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431" y="1559929"/>
            <a:ext cx="6089207" cy="5079317"/>
          </a:xfrm>
          <a:prstGeom prst="rect">
            <a:avLst/>
          </a:prstGeom>
        </p:spPr>
      </p:pic>
      <p:pic>
        <p:nvPicPr>
          <p:cNvPr id="21" name="Picture 3">
            <a:extLst>
              <a:ext uri="{FF2B5EF4-FFF2-40B4-BE49-F238E27FC236}">
                <a16:creationId xmlns:a16="http://schemas.microsoft.com/office/drawing/2014/main" id="{E3784CB7-383E-4B1D-AB6F-C73FFE1F6D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336" y="548599"/>
            <a:ext cx="5182701" cy="5342990"/>
          </a:xfrm>
          <a:prstGeom prst="rect">
            <a:avLst/>
          </a:prstGeom>
        </p:spPr>
      </p:pic>
      <p:sp>
        <p:nvSpPr>
          <p:cNvPr id="22" name="TextBox 21">
            <a:extLst>
              <a:ext uri="{FF2B5EF4-FFF2-40B4-BE49-F238E27FC236}">
                <a16:creationId xmlns:a16="http://schemas.microsoft.com/office/drawing/2014/main" id="{EC6B4BC2-1139-42F6-A5AC-D4EF39894A42}"/>
              </a:ext>
            </a:extLst>
          </p:cNvPr>
          <p:cNvSpPr txBox="1"/>
          <p:nvPr/>
        </p:nvSpPr>
        <p:spPr>
          <a:xfrm>
            <a:off x="989420" y="2763599"/>
            <a:ext cx="4074531" cy="1938992"/>
          </a:xfrm>
          <a:prstGeom prst="rect">
            <a:avLst/>
          </a:prstGeom>
          <a:noFill/>
        </p:spPr>
        <p:txBody>
          <a:bodyPr wrap="square" rtlCol="0">
            <a:spAutoFit/>
          </a:bodyPr>
          <a:lstStyle/>
          <a:p>
            <a:pPr lvl="0" algn="ctr" defTabSz="685800">
              <a:buClrTx/>
            </a:pPr>
            <a:r>
              <a:rPr lang="en-US" sz="6000" b="1">
                <a:ln w="22225">
                  <a:solidFill>
                    <a:srgbClr val="ED7D31">
                      <a:lumMod val="60000"/>
                      <a:lumOff val="40000"/>
                    </a:srgbClr>
                  </a:solidFill>
                  <a:prstDash val="solid"/>
                </a:ln>
                <a:solidFill>
                  <a:srgbClr val="66FFFF"/>
                </a:solidFill>
                <a:latin typeface="SVN-Kitten" pitchFamily="50" charset="-93"/>
              </a:rPr>
              <a:t>Xử lý tình huống</a:t>
            </a:r>
            <a:endParaRPr lang="vi-VN" sz="6000" b="1" kern="1200">
              <a:ln w="22225">
                <a:solidFill>
                  <a:srgbClr val="ED7D31">
                    <a:lumMod val="60000"/>
                    <a:lumOff val="40000"/>
                  </a:srgbClr>
                </a:solidFill>
                <a:prstDash val="solid"/>
              </a:ln>
              <a:solidFill>
                <a:srgbClr val="66FFFF"/>
              </a:solidFill>
              <a:latin typeface="SVN-Kitten" pitchFamily="50" charset="-93"/>
            </a:endParaRPr>
          </a:p>
        </p:txBody>
      </p:sp>
      <p:sp>
        <p:nvSpPr>
          <p:cNvPr id="23" name="TextBox 22">
            <a:extLst>
              <a:ext uri="{FF2B5EF4-FFF2-40B4-BE49-F238E27FC236}">
                <a16:creationId xmlns:a16="http://schemas.microsoft.com/office/drawing/2014/main" id="{F65381C1-00BC-49F8-BF37-1AD1B0980616}"/>
              </a:ext>
            </a:extLst>
          </p:cNvPr>
          <p:cNvSpPr txBox="1"/>
          <p:nvPr/>
        </p:nvSpPr>
        <p:spPr>
          <a:xfrm>
            <a:off x="1479931" y="1597756"/>
            <a:ext cx="3139127"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Hoạt</a:t>
            </a:r>
            <a:r>
              <a:rPr kumimoji="0" lang="en-US" sz="4800" b="0" i="0" u="none" strike="noStrike" kern="1200" cap="none" spc="0" normalizeH="0" baseline="0" noProof="0" dirty="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en-US" sz="4800" b="0" i="0" u="none" strike="noStrike" kern="1200" cap="none" spc="0" normalizeH="0" baseline="0" noProof="0" err="1">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động</a:t>
            </a:r>
            <a:r>
              <a:rPr kumimoji="0" lang="en-US" sz="4800" b="0" i="0" u="none" strike="noStrike" kern="1200" cap="none" spc="0" normalizeH="0" baseline="0" noProof="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rPr>
              <a:t> 7</a:t>
            </a:r>
            <a:endParaRPr kumimoji="0" lang="vi-VN" sz="4800" b="0" i="0" u="none" strike="noStrike" kern="1200" cap="none" spc="0" normalizeH="0" baseline="0" noProof="0" dirty="0">
              <a:ln>
                <a:solidFill>
                  <a:srgbClr val="E7E6E6">
                    <a:lumMod val="10000"/>
                  </a:srgbClr>
                </a:solidFill>
              </a:ln>
              <a:solidFill>
                <a:srgbClr val="66FF99"/>
              </a:solidFill>
              <a:effectLst/>
              <a:uLnTx/>
              <a:uFillTx/>
              <a:latin typeface="LNTH-LuoLuoNotangYuanTi 1" pitchFamily="2" charset="-128"/>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3654230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8" presetClass="emph" presetSubtype="0" repeatCount="indefinite" fill="hold" nodeType="afterEffect">
                                  <p:stCondLst>
                                    <p:cond delay="0"/>
                                  </p:stCondLst>
                                  <p:childTnLst>
                                    <p:animRot by="21600000">
                                      <p:cBhvr>
                                        <p:cTn id="17" dur="6000" fill="hold"/>
                                        <p:tgtEl>
                                          <p:spTgt spid="21"/>
                                        </p:tgtEl>
                                        <p:attrNameLst>
                                          <p:attrName>r</p:attrName>
                                        </p:attrNameLst>
                                      </p:cBhvr>
                                    </p:animRot>
                                  </p:childTnLst>
                                </p:cTn>
                              </p:par>
                              <p:par>
                                <p:cTn id="18" presetID="14" presetClass="entr" presetSubtype="1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3" presetClass="entr" presetSubtype="16" fill="hold" grpId="0" nodeType="withEffect">
                                  <p:stCondLst>
                                    <p:cond delay="75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69446" y="0"/>
            <a:ext cx="12320500" cy="6858000"/>
          </a:xfrm>
          <a:prstGeom prst="rect">
            <a:avLst/>
          </a:prstGeom>
        </p:spPr>
      </p:pic>
      <p:grpSp>
        <p:nvGrpSpPr>
          <p:cNvPr id="14" name="Group 13">
            <a:extLst>
              <a:ext uri="{FF2B5EF4-FFF2-40B4-BE49-F238E27FC236}">
                <a16:creationId xmlns:a16="http://schemas.microsoft.com/office/drawing/2014/main" id="{EE3E837C-9F7E-4B2D-B3DA-FB6A61655F97}"/>
              </a:ext>
            </a:extLst>
          </p:cNvPr>
          <p:cNvGrpSpPr/>
          <p:nvPr/>
        </p:nvGrpSpPr>
        <p:grpSpPr>
          <a:xfrm>
            <a:off x="3129081" y="1983854"/>
            <a:ext cx="7400373" cy="1457578"/>
            <a:chOff x="6869762" y="4545422"/>
            <a:chExt cx="5231447" cy="1335148"/>
          </a:xfrm>
        </p:grpSpPr>
        <p:sp>
          <p:nvSpPr>
            <p:cNvPr id="13" name="Rectangle: Diagonal Corners Snipped 12">
              <a:extLst>
                <a:ext uri="{FF2B5EF4-FFF2-40B4-BE49-F238E27FC236}">
                  <a16:creationId xmlns:a16="http://schemas.microsoft.com/office/drawing/2014/main" id="{69303266-B51D-4B3E-8EB3-AFFE4FD217BD}"/>
                </a:ext>
              </a:extLst>
            </p:cNvPr>
            <p:cNvSpPr/>
            <p:nvPr/>
          </p:nvSpPr>
          <p:spPr>
            <a:xfrm>
              <a:off x="6869762" y="4545422"/>
              <a:ext cx="5231447" cy="1300901"/>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sz="2133">
                <a:solidFill>
                  <a:prstClr val="white"/>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DE920101-5227-4A3B-9D43-DA83FD215B31}"/>
                </a:ext>
              </a:extLst>
            </p:cNvPr>
            <p:cNvSpPr txBox="1"/>
            <p:nvPr/>
          </p:nvSpPr>
          <p:spPr>
            <a:xfrm>
              <a:off x="7124933" y="4592997"/>
              <a:ext cx="4721104" cy="1287573"/>
            </a:xfrm>
            <a:prstGeom prst="rect">
              <a:avLst/>
            </a:prstGeom>
            <a:noFill/>
          </p:spPr>
          <p:txBody>
            <a:bodyPr wrap="square" rtlCol="0">
              <a:spAutoFit/>
            </a:bodyPr>
            <a:lstStyle/>
            <a:p>
              <a:pPr algn="ctr" defTabSz="914377">
                <a:defRPr/>
              </a:pPr>
              <a:r>
                <a:rPr lang="en-US" sz="4267">
                  <a:solidFill>
                    <a:srgbClr val="0070C0"/>
                  </a:solidFill>
                  <a:latin typeface="UTM Duepuntozero" panose="02040603050506020204" pitchFamily="18" charset="0"/>
                  <a:cs typeface="Arial"/>
                  <a:sym typeface="Arial"/>
                </a:rPr>
                <a:t>Phân vai, diễn lại từng tình huống trong sgk trang ( 19 - 20 ) </a:t>
              </a:r>
              <a:endParaRPr lang="vi-VN" sz="4267" dirty="0">
                <a:solidFill>
                  <a:srgbClr val="0070C0"/>
                </a:solidFill>
                <a:latin typeface="Arial" panose="020B0604020202020204" pitchFamily="34" charset="0"/>
                <a:cs typeface="Arial"/>
                <a:sym typeface="Arial"/>
              </a:endParaRPr>
            </a:p>
          </p:txBody>
        </p:sp>
      </p:grpSp>
      <p:grpSp>
        <p:nvGrpSpPr>
          <p:cNvPr id="22" name="Group 21">
            <a:extLst>
              <a:ext uri="{FF2B5EF4-FFF2-40B4-BE49-F238E27FC236}">
                <a16:creationId xmlns:a16="http://schemas.microsoft.com/office/drawing/2014/main" id="{35C3C783-55AE-4328-B4E8-24C6537DF94D}"/>
              </a:ext>
            </a:extLst>
          </p:cNvPr>
          <p:cNvGrpSpPr/>
          <p:nvPr/>
        </p:nvGrpSpPr>
        <p:grpSpPr>
          <a:xfrm>
            <a:off x="-221845" y="488542"/>
            <a:ext cx="7011116" cy="1058708"/>
            <a:chOff x="7194207" y="4545423"/>
            <a:chExt cx="5307457" cy="1031198"/>
          </a:xfrm>
        </p:grpSpPr>
        <p:sp>
          <p:nvSpPr>
            <p:cNvPr id="23" name="Rectangle: Diagonal Corners Snipped 22">
              <a:extLst>
                <a:ext uri="{FF2B5EF4-FFF2-40B4-BE49-F238E27FC236}">
                  <a16:creationId xmlns:a16="http://schemas.microsoft.com/office/drawing/2014/main" id="{AA36AECD-6B91-48A1-810A-F09B0F126059}"/>
                </a:ext>
              </a:extLst>
            </p:cNvPr>
            <p:cNvSpPr/>
            <p:nvPr/>
          </p:nvSpPr>
          <p:spPr>
            <a:xfrm>
              <a:off x="7737823" y="4545423"/>
              <a:ext cx="4363386" cy="1031198"/>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24" name="TextBox 23">
              <a:extLst>
                <a:ext uri="{FF2B5EF4-FFF2-40B4-BE49-F238E27FC236}">
                  <a16:creationId xmlns:a16="http://schemas.microsoft.com/office/drawing/2014/main" id="{DD584D5B-437B-422E-A40E-0F82144A3519}"/>
                </a:ext>
              </a:extLst>
            </p:cNvPr>
            <p:cNvSpPr txBox="1"/>
            <p:nvPr/>
          </p:nvSpPr>
          <p:spPr>
            <a:xfrm>
              <a:off x="7194207" y="4738822"/>
              <a:ext cx="5307457" cy="689492"/>
            </a:xfrm>
            <a:prstGeom prst="rect">
              <a:avLst/>
            </a:prstGeom>
            <a:noFill/>
          </p:spPr>
          <p:txBody>
            <a:bodyPr wrap="square" rtlCol="0">
              <a:spAutoFit/>
            </a:bodyPr>
            <a:lstStyle/>
            <a:p>
              <a:pPr algn="ctr" defTabSz="914377">
                <a:defRPr/>
              </a:pPr>
              <a:r>
                <a:rPr lang="en-US" sz="4000">
                  <a:solidFill>
                    <a:srgbClr val="FF5050"/>
                  </a:solidFill>
                  <a:latin typeface="UTM Duepuntozero" panose="02040603050506020204" pitchFamily="18" charset="0"/>
                  <a:cs typeface="Arial"/>
                  <a:sym typeface="Arial"/>
                </a:rPr>
                <a:t>Thảo luận nhóm 5</a:t>
              </a:r>
              <a:endParaRPr lang="vi-VN" sz="4000" dirty="0">
                <a:solidFill>
                  <a:srgbClr val="FF5050"/>
                </a:solidFill>
                <a:latin typeface="Arial" panose="020B0604020202020204" pitchFamily="34" charset="0"/>
                <a:cs typeface="Arial"/>
                <a:sym typeface="Arial"/>
              </a:endParaRPr>
            </a:p>
          </p:txBody>
        </p:sp>
      </p:grpSp>
      <p:pic>
        <p:nvPicPr>
          <p:cNvPr id="2" name="Picture 1">
            <a:extLst>
              <a:ext uri="{FF2B5EF4-FFF2-40B4-BE49-F238E27FC236}">
                <a16:creationId xmlns:a16="http://schemas.microsoft.com/office/drawing/2014/main" id="{F0D27ACC-88EB-4683-9C64-745C18E2F679}"/>
              </a:ext>
            </a:extLst>
          </p:cNvPr>
          <p:cNvPicPr>
            <a:picLocks noChangeAspect="1"/>
          </p:cNvPicPr>
          <p:nvPr/>
        </p:nvPicPr>
        <p:blipFill>
          <a:blip r:embed="rId5"/>
          <a:stretch>
            <a:fillRect/>
          </a:stretch>
        </p:blipFill>
        <p:spPr>
          <a:xfrm>
            <a:off x="1795409" y="3493370"/>
            <a:ext cx="7139035" cy="2987299"/>
          </a:xfrm>
          <a:prstGeom prst="rect">
            <a:avLst/>
          </a:prstGeom>
        </p:spPr>
      </p:pic>
    </p:spTree>
    <p:extLst>
      <p:ext uri="{BB962C8B-B14F-4D97-AF65-F5344CB8AC3E}">
        <p14:creationId xmlns:p14="http://schemas.microsoft.com/office/powerpoint/2010/main" val="887971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713877" y="653319"/>
            <a:ext cx="9248655" cy="3970318"/>
          </a:xfrm>
          <a:prstGeom prst="rect">
            <a:avLst/>
          </a:prstGeom>
          <a:noFill/>
        </p:spPr>
        <p:txBody>
          <a:bodyPr wrap="square">
            <a:spAutoFit/>
          </a:bodyPr>
          <a:lstStyle/>
          <a:p>
            <a:pPr algn="just"/>
            <a:r>
              <a:rPr lang="en-US" sz="3600"/>
              <a:t>􀀁 </a:t>
            </a:r>
            <a:r>
              <a:rPr lang="vi-VN" sz="3600">
                <a:solidFill>
                  <a:srgbClr val="FF0000"/>
                </a:solidFill>
              </a:rPr>
              <a:t>Tình huống 1</a:t>
            </a:r>
            <a:r>
              <a:rPr lang="vi-VN" sz="3600"/>
              <a:t>: Trong thư viện, Bin và Tin ngồi đọc báo Nhi đồng. Sau khi đọc được thông tin về một em nhỏ có hoàn cảnh khó khăn, thiếu đồ dùng học tập, Bin nói với Tin: “Mình muốn giúp các em này quá!”. Tin đáp: "Thiếu đồ dùng học tập thì có sao đâu!".</a:t>
            </a:r>
            <a:endParaRPr lang="en-US" sz="3600"/>
          </a:p>
        </p:txBody>
      </p:sp>
      <p:pic>
        <p:nvPicPr>
          <p:cNvPr id="15" name="Picture 14">
            <a:extLst>
              <a:ext uri="{FF2B5EF4-FFF2-40B4-BE49-F238E27FC236}">
                <a16:creationId xmlns:a16="http://schemas.microsoft.com/office/drawing/2014/main" id="{1A3C4DC7-390B-4CED-A3EF-C334063F5A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50" l="10000" r="90000">
                        <a14:foregroundMark x1="37500" y1="10250" x2="38500" y2="10417"/>
                        <a14:foregroundMark x1="37500" y1="13500" x2="37500" y2="13500"/>
                        <a14:foregroundMark x1="46833" y1="87083" x2="43167" y2="90250"/>
                        <a14:foregroundMark x1="55500" y1="83500" x2="56500" y2="88333"/>
                        <a14:foregroundMark x1="56500" y1="71000" x2="56167" y2="74250"/>
                      </a14:backgroundRemoval>
                    </a14:imgEffect>
                  </a14:imgLayer>
                </a14:imgProps>
              </a:ext>
            </a:extLst>
          </a:blip>
          <a:stretch>
            <a:fillRect/>
          </a:stretch>
        </p:blipFill>
        <p:spPr>
          <a:xfrm>
            <a:off x="7975270" y="1148042"/>
            <a:ext cx="5859483" cy="5859483"/>
          </a:xfrm>
          <a:prstGeom prst="rect">
            <a:avLst/>
          </a:prstGeom>
        </p:spPr>
      </p:pic>
      <p:sp>
        <p:nvSpPr>
          <p:cNvPr id="19" name="TextBox 18">
            <a:extLst>
              <a:ext uri="{FF2B5EF4-FFF2-40B4-BE49-F238E27FC236}">
                <a16:creationId xmlns:a16="http://schemas.microsoft.com/office/drawing/2014/main" id="{B2AD60DA-2580-4837-960D-4C21E7A042F2}"/>
              </a:ext>
            </a:extLst>
          </p:cNvPr>
          <p:cNvSpPr txBox="1"/>
          <p:nvPr/>
        </p:nvSpPr>
        <p:spPr>
          <a:xfrm>
            <a:off x="1017145" y="4929926"/>
            <a:ext cx="9650855" cy="707886"/>
          </a:xfrm>
          <a:prstGeom prst="rect">
            <a:avLst/>
          </a:prstGeom>
          <a:noFill/>
        </p:spPr>
        <p:txBody>
          <a:bodyPr wrap="square">
            <a:spAutoFit/>
          </a:bodyPr>
          <a:lstStyle/>
          <a:p>
            <a:r>
              <a:rPr lang="vi-VN" sz="4000" i="1"/>
              <a:t>Nếu là Bin, em sẽ ứng xử như thế nào?</a:t>
            </a:r>
            <a:endParaRPr lang="en-US" sz="4000" i="1"/>
          </a:p>
        </p:txBody>
      </p:sp>
    </p:spTree>
    <p:extLst>
      <p:ext uri="{BB962C8B-B14F-4D97-AF65-F5344CB8AC3E}">
        <p14:creationId xmlns:p14="http://schemas.microsoft.com/office/powerpoint/2010/main" val="330385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3" name="Speech Bubble: Rectangle with Corners Rounded 12">
            <a:extLst>
              <a:ext uri="{FF2B5EF4-FFF2-40B4-BE49-F238E27FC236}">
                <a16:creationId xmlns:a16="http://schemas.microsoft.com/office/drawing/2014/main" id="{3C0F13E5-260E-41BF-983C-93ECD2A7413A}"/>
              </a:ext>
            </a:extLst>
          </p:cNvPr>
          <p:cNvSpPr/>
          <p:nvPr/>
        </p:nvSpPr>
        <p:spPr>
          <a:xfrm>
            <a:off x="5565545" y="554275"/>
            <a:ext cx="4356941" cy="2337366"/>
          </a:xfrm>
          <a:prstGeom prst="wedgeRoundRectCallout">
            <a:avLst>
              <a:gd name="adj1" fmla="val 53511"/>
              <a:gd name="adj2" fmla="val 63099"/>
              <a:gd name="adj3" fmla="val 16667"/>
            </a:avLst>
          </a:prstGeom>
          <a:solidFill>
            <a:schemeClr val="bg1"/>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505775" y="526687"/>
            <a:ext cx="4964474"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1</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Trong thư viện, Bin và Tin ngồi đọc báo Nhi đồng. Sau khi đọc được thông tin về một em nhỏ có hoàn cảnh khó khăn, thiếu đồ dùng học tập, Bin nói với Tin: “Mình muốn giúp các em này quá!”. Tin đáp: "Thiếu đồ dùng học tập thì có sao đâu!".</a:t>
            </a:r>
            <a:endParaRPr kumimoji="0" lang="en-US"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5" name="Picture 14">
            <a:extLst>
              <a:ext uri="{FF2B5EF4-FFF2-40B4-BE49-F238E27FC236}">
                <a16:creationId xmlns:a16="http://schemas.microsoft.com/office/drawing/2014/main" id="{1A3C4DC7-390B-4CED-A3EF-C334063F5A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50" l="10000" r="90000">
                        <a14:foregroundMark x1="37500" y1="10250" x2="38500" y2="10417"/>
                        <a14:foregroundMark x1="37500" y1="13500" x2="37500" y2="13500"/>
                        <a14:foregroundMark x1="46833" y1="87083" x2="43167" y2="90250"/>
                        <a14:foregroundMark x1="55500" y1="83500" x2="56500" y2="88333"/>
                        <a14:foregroundMark x1="56500" y1="71000" x2="56167" y2="74250"/>
                      </a14:backgroundRemoval>
                    </a14:imgEffect>
                  </a14:imgLayer>
                </a14:imgProps>
              </a:ext>
            </a:extLst>
          </a:blip>
          <a:stretch>
            <a:fillRect/>
          </a:stretch>
        </p:blipFill>
        <p:spPr>
          <a:xfrm>
            <a:off x="7975270" y="1148042"/>
            <a:ext cx="5859483" cy="5859483"/>
          </a:xfrm>
          <a:prstGeom prst="rect">
            <a:avLst/>
          </a:prstGeom>
        </p:spPr>
      </p:pic>
      <p:sp>
        <p:nvSpPr>
          <p:cNvPr id="19" name="TextBox 18">
            <a:extLst>
              <a:ext uri="{FF2B5EF4-FFF2-40B4-BE49-F238E27FC236}">
                <a16:creationId xmlns:a16="http://schemas.microsoft.com/office/drawing/2014/main" id="{B2AD60DA-2580-4837-960D-4C21E7A042F2}"/>
              </a:ext>
            </a:extLst>
          </p:cNvPr>
          <p:cNvSpPr txBox="1"/>
          <p:nvPr/>
        </p:nvSpPr>
        <p:spPr>
          <a:xfrm>
            <a:off x="1968583" y="5565929"/>
            <a:ext cx="434290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Bin, em sẽ ứng xử như thế nào?</a:t>
            </a:r>
            <a:endParaRPr kumimoji="0" lang="en-US" sz="3200" b="0" i="1"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919C1A62-81BF-460B-B6B7-318D8ABAC728}"/>
              </a:ext>
            </a:extLst>
          </p:cNvPr>
          <p:cNvSpPr txBox="1"/>
          <p:nvPr/>
        </p:nvSpPr>
        <p:spPr>
          <a:xfrm>
            <a:off x="5782317" y="753462"/>
            <a:ext cx="40138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Nếu là Bin em sẽ giải thích và khuyên Tin cùng giúp đỡ em nhỏ . Vận động Tin và mọi người cùng quyên góp đồ dung tặng em nhỏ này</a:t>
            </a:r>
          </a:p>
        </p:txBody>
      </p:sp>
    </p:spTree>
    <p:extLst>
      <p:ext uri="{BB962C8B-B14F-4D97-AF65-F5344CB8AC3E}">
        <p14:creationId xmlns:p14="http://schemas.microsoft.com/office/powerpoint/2010/main" val="71766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947"/>
            <a:ext cx="11174855" cy="6858000"/>
          </a:xfrm>
          <a:prstGeom prst="rect">
            <a:avLst/>
          </a:prstGeom>
        </p:spPr>
      </p:pic>
      <p:sp>
        <p:nvSpPr>
          <p:cNvPr id="2" name="Rectangle: Rounded Corners 1">
            <a:extLst>
              <a:ext uri="{FF2B5EF4-FFF2-40B4-BE49-F238E27FC236}">
                <a16:creationId xmlns:a16="http://schemas.microsoft.com/office/drawing/2014/main" id="{1A9E5309-22D1-4F52-824A-D90730CE617C}"/>
              </a:ext>
            </a:extLst>
          </p:cNvPr>
          <p:cNvSpPr/>
          <p:nvPr/>
        </p:nvSpPr>
        <p:spPr>
          <a:xfrm>
            <a:off x="304800" y="179210"/>
            <a:ext cx="11582400" cy="649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BF651D0E-50CB-4B39-AF23-DD4B8F159253}"/>
              </a:ext>
            </a:extLst>
          </p:cNvPr>
          <p:cNvSpPr txBox="1"/>
          <p:nvPr/>
        </p:nvSpPr>
        <p:spPr>
          <a:xfrm>
            <a:off x="618627" y="768621"/>
            <a:ext cx="924865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等线" panose="020F0502020204030204"/>
                <a:ea typeface="+mn-ea"/>
                <a:cs typeface="+mn-cs"/>
              </a:rPr>
              <a:t>	</a:t>
            </a:r>
            <a:r>
              <a:rPr kumimoji="0" lang="vi-VN" sz="3600" b="0" i="0" u="none" strike="noStrike" kern="1200" cap="none" spc="0" normalizeH="0" baseline="0" noProof="0">
                <a:ln>
                  <a:noFill/>
                </a:ln>
                <a:solidFill>
                  <a:srgbClr val="FF0000"/>
                </a:solidFill>
                <a:effectLst/>
                <a:uLnTx/>
                <a:uFillTx/>
                <a:ea typeface="+mn-ea"/>
                <a:cs typeface="+mn-cs"/>
              </a:rPr>
              <a:t>Tình huống 2:</a:t>
            </a:r>
            <a:r>
              <a:rPr kumimoji="0" lang="vi-VN" sz="3600" b="0" i="0" u="none" strike="noStrike" kern="1200" cap="none" spc="0" normalizeH="0" baseline="0" noProof="0">
                <a:ln>
                  <a:noFill/>
                </a:ln>
                <a:solidFill>
                  <a:prstClr val="black"/>
                </a:solidFill>
                <a:effectLst/>
                <a:uLnTx/>
                <a:uFillTx/>
                <a:ea typeface="+mn-ea"/>
                <a:cs typeface="+mn-cs"/>
              </a:rPr>
              <a:t> Chủ nhật, Tin và Bin đi công viên. Trên đường, Bin nhìn thấy một cụ già bị ngã, đồ đạc trong giỏ rơi hết ra ngoài. Ngay lúc ấy, Tin nói với Bin: “Về nhà nhanh lên! Sắp đến giờ xem phim rồi”.</a:t>
            </a:r>
          </a:p>
        </p:txBody>
      </p:sp>
      <p:pic>
        <p:nvPicPr>
          <p:cNvPr id="15" name="Picture 14">
            <a:extLst>
              <a:ext uri="{FF2B5EF4-FFF2-40B4-BE49-F238E27FC236}">
                <a16:creationId xmlns:a16="http://schemas.microsoft.com/office/drawing/2014/main" id="{1A3C4DC7-390B-4CED-A3EF-C334063F5A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50" l="10000" r="90000">
                        <a14:foregroundMark x1="37500" y1="10250" x2="38500" y2="10417"/>
                        <a14:foregroundMark x1="37500" y1="13500" x2="37500" y2="13500"/>
                        <a14:foregroundMark x1="46833" y1="87083" x2="43167" y2="90250"/>
                        <a14:foregroundMark x1="55500" y1="83500" x2="56500" y2="88333"/>
                        <a14:foregroundMark x1="56500" y1="71000" x2="56167" y2="74250"/>
                      </a14:backgroundRemoval>
                    </a14:imgEffect>
                  </a14:imgLayer>
                </a14:imgProps>
              </a:ext>
            </a:extLst>
          </a:blip>
          <a:stretch>
            <a:fillRect/>
          </a:stretch>
        </p:blipFill>
        <p:spPr>
          <a:xfrm>
            <a:off x="7975270" y="1148042"/>
            <a:ext cx="5859483" cy="5859483"/>
          </a:xfrm>
          <a:prstGeom prst="rect">
            <a:avLst/>
          </a:prstGeom>
        </p:spPr>
      </p:pic>
      <p:sp>
        <p:nvSpPr>
          <p:cNvPr id="19" name="TextBox 18">
            <a:extLst>
              <a:ext uri="{FF2B5EF4-FFF2-40B4-BE49-F238E27FC236}">
                <a16:creationId xmlns:a16="http://schemas.microsoft.com/office/drawing/2014/main" id="{B2AD60DA-2580-4837-960D-4C21E7A042F2}"/>
              </a:ext>
            </a:extLst>
          </p:cNvPr>
          <p:cNvSpPr txBox="1"/>
          <p:nvPr/>
        </p:nvSpPr>
        <p:spPr>
          <a:xfrm>
            <a:off x="761999" y="4130530"/>
            <a:ext cx="96508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Bin, em sẽ ứng xử như thế nào?</a:t>
            </a:r>
          </a:p>
        </p:txBody>
      </p:sp>
    </p:spTree>
    <p:extLst>
      <p:ext uri="{BB962C8B-B14F-4D97-AF65-F5344CB8AC3E}">
        <p14:creationId xmlns:p14="http://schemas.microsoft.com/office/powerpoint/2010/main" val="589756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949</TotalTime>
  <Words>1071</Words>
  <PresentationFormat>Widescreen</PresentationFormat>
  <Paragraphs>80</Paragraphs>
  <Slides>30</Slides>
  <Notes>22</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等线</vt:lpstr>
      <vt:lpstr>LNTH-LuoLuoNotangYuanTi 1</vt:lpstr>
      <vt:lpstr>#9Slide03 AllRoundGothic</vt:lpstr>
      <vt:lpstr>#9Slide03 Bebas Neue Bold</vt:lpstr>
      <vt:lpstr>#9Slide03 BoosterNextFYBlack</vt:lpstr>
      <vt:lpstr>#9Slide03 IcielUni Sans Heavy</vt:lpstr>
      <vt:lpstr>Arial</vt:lpstr>
      <vt:lpstr>Calibri</vt:lpstr>
      <vt:lpstr>Calibri Light</vt:lpstr>
      <vt:lpstr>SVN-Kitten</vt:lpstr>
      <vt:lpstr>Times New Roman</vt:lpstr>
      <vt:lpstr>UTM Duepuntozero</vt:lpstr>
      <vt:lpstr>UTM Showcard</vt:lpstr>
      <vt:lpstr>UVN Hai Long</vt:lpstr>
      <vt:lpstr>迷你简卡通</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2017-08-17T12:43:13Z</dcterms:created>
  <dcterms:modified xsi:type="dcterms:W3CDTF">2023-07-06T10:44:53Z</dcterms:modified>
</cp:coreProperties>
</file>