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6" r:id="rId1"/>
    <p:sldMasterId id="2147483722" r:id="rId2"/>
  </p:sldMasterIdLst>
  <p:notesMasterIdLst>
    <p:notesMasterId r:id="rId26"/>
  </p:notesMasterIdLst>
  <p:sldIdLst>
    <p:sldId id="257" r:id="rId3"/>
    <p:sldId id="259" r:id="rId4"/>
    <p:sldId id="258" r:id="rId5"/>
    <p:sldId id="325" r:id="rId6"/>
    <p:sldId id="278" r:id="rId7"/>
    <p:sldId id="326" r:id="rId8"/>
    <p:sldId id="327" r:id="rId9"/>
    <p:sldId id="328" r:id="rId10"/>
    <p:sldId id="329" r:id="rId11"/>
    <p:sldId id="330" r:id="rId12"/>
    <p:sldId id="331" r:id="rId13"/>
    <p:sldId id="332" r:id="rId14"/>
    <p:sldId id="337" r:id="rId15"/>
    <p:sldId id="338" r:id="rId16"/>
    <p:sldId id="333" r:id="rId17"/>
    <p:sldId id="334" r:id="rId18"/>
    <p:sldId id="335" r:id="rId19"/>
    <p:sldId id="336" r:id="rId20"/>
    <p:sldId id="339" r:id="rId21"/>
    <p:sldId id="340" r:id="rId22"/>
    <p:sldId id="341" r:id="rId23"/>
    <p:sldId id="342" r:id="rId24"/>
    <p:sldId id="276"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99"/>
    <a:srgbClr val="E15D9F"/>
    <a:srgbClr val="D2207D"/>
    <a:srgbClr val="FF7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51" autoAdjust="0"/>
    <p:restoredTop sz="93849" autoAdjust="0"/>
  </p:normalViewPr>
  <p:slideViewPr>
    <p:cSldViewPr snapToGrid="0">
      <p:cViewPr>
        <p:scale>
          <a:sx n="66" d="100"/>
          <a:sy n="66" d="100"/>
        </p:scale>
        <p:origin x="1272"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319742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808305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386939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57602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3250212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2149249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763114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4188325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2169566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407784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2453598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2488460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4142632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494837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1266944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99303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320620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217332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mn-cs"/>
            </a:endParaRPr>
          </a:p>
        </p:txBody>
      </p:sp>
    </p:spTree>
    <p:extLst>
      <p:ext uri="{BB962C8B-B14F-4D97-AF65-F5344CB8AC3E}">
        <p14:creationId xmlns:p14="http://schemas.microsoft.com/office/powerpoint/2010/main" val="844033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183251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242451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35114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B0604020202020204" charset="-122"/>
              <a:cs typeface="Arial"/>
              <a:sym typeface="Arial"/>
            </a:endParaRPr>
          </a:p>
        </p:txBody>
      </p:sp>
    </p:spTree>
    <p:extLst>
      <p:ext uri="{BB962C8B-B14F-4D97-AF65-F5344CB8AC3E}">
        <p14:creationId xmlns:p14="http://schemas.microsoft.com/office/powerpoint/2010/main" val="462562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292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1147513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3747595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1573779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1353557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18540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5" name="幻灯片编号占位符 4"/>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969912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4" name="幻灯片编号占位符 3"/>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379887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4" name="幻灯片编号占位符 3"/>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2636903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4" name="幻灯片编号占位符 3"/>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460820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4" name="幻灯片编号占位符 3"/>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2264052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429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4" name="幻灯片编号占位符 3"/>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2880995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4" name="幻灯片编号占位符 3"/>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1643741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kumimoji="1"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7" name="幻灯片编号占位符 6"/>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223878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kumimoji="1"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7" name="幻灯片编号占位符 6"/>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115306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628650" y="1369219"/>
            <a:ext cx="7886700" cy="3263504"/>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6" name="幻灯片编号占位符 5"/>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3048058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628650" y="273844"/>
            <a:ext cx="5800725" cy="4358879"/>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pPr defTabSz="685800">
              <a:buClrTx/>
              <a:defRPr/>
            </a:pPr>
            <a:fld id="{9A00A2AD-B2CE-DC4F-8015-E18525983D45}" type="datetimeFigureOut">
              <a:rPr kumimoji="1" lang="zh-CN" altLang="en-US" sz="900" kern="1200" smtClean="0">
                <a:solidFill>
                  <a:prstClr val="black">
                    <a:tint val="75000"/>
                  </a:prstClr>
                </a:solidFill>
                <a:latin typeface="字魂27号-布丁体"/>
                <a:cs typeface="+mn-cs"/>
              </a:rPr>
              <a:pPr defTabSz="685800">
                <a:buClrTx/>
                <a:defRPr/>
              </a:pPr>
              <a:t>2023/6/17</a:t>
            </a:fld>
            <a:endParaRPr kumimoji="1" lang="zh-CN" altLang="en-US" sz="900" kern="1200">
              <a:solidFill>
                <a:prstClr val="black">
                  <a:tint val="75000"/>
                </a:prstClr>
              </a:solidFill>
              <a:latin typeface="字魂27号-布丁体"/>
              <a:cs typeface="+mn-cs"/>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pPr algn="ctr" defTabSz="685800">
              <a:buClrTx/>
              <a:defRPr/>
            </a:pPr>
            <a:endParaRPr kumimoji="1" lang="zh-CN" altLang="en-US" sz="900" kern="1200">
              <a:solidFill>
                <a:prstClr val="black">
                  <a:tint val="75000"/>
                </a:prstClr>
              </a:solidFill>
              <a:latin typeface="字魂27号-布丁体"/>
              <a:cs typeface="+mn-cs"/>
            </a:endParaRPr>
          </a:p>
        </p:txBody>
      </p:sp>
      <p:sp>
        <p:nvSpPr>
          <p:cNvPr id="6" name="幻灯片编号占位符 5"/>
          <p:cNvSpPr>
            <a:spLocks noGrp="1"/>
          </p:cNvSpPr>
          <p:nvPr>
            <p:ph type="sldNum" sz="quarter" idx="12"/>
          </p:nvPr>
        </p:nvSpPr>
        <p:spPr>
          <a:xfrm>
            <a:off x="6457950" y="4767263"/>
            <a:ext cx="2057400" cy="273844"/>
          </a:xfrm>
          <a:prstGeom prst="rect">
            <a:avLst/>
          </a:prstGeom>
        </p:spPr>
        <p:txBody>
          <a:bodyPr/>
          <a:lstStyle/>
          <a:p>
            <a:pPr algn="r" defTabSz="685800">
              <a:buClrTx/>
              <a:defRPr/>
            </a:pPr>
            <a:fld id="{3ECCDFA6-1E83-B64A-81A1-D9DB674537E5}" type="slidenum">
              <a:rPr kumimoji="1" lang="zh-CN" altLang="en-US" sz="900" kern="1200" smtClean="0">
                <a:solidFill>
                  <a:prstClr val="black">
                    <a:tint val="75000"/>
                  </a:prstClr>
                </a:solidFill>
                <a:latin typeface="字魂27号-布丁体"/>
                <a:cs typeface="+mn-cs"/>
              </a:rPr>
              <a:pPr algn="r" defTabSz="685800">
                <a:buClrTx/>
                <a:defRPr/>
              </a:pPr>
              <a:t>‹#›</a:t>
            </a:fld>
            <a:endParaRPr kumimoji="1" lang="zh-CN" altLang="en-US" sz="900" kern="1200">
              <a:solidFill>
                <a:prstClr val="black">
                  <a:tint val="75000"/>
                </a:prstClr>
              </a:solidFill>
              <a:latin typeface="字魂27号-布丁体"/>
              <a:cs typeface="+mn-cs"/>
            </a:endParaRPr>
          </a:p>
        </p:txBody>
      </p:sp>
    </p:spTree>
    <p:extLst>
      <p:ext uri="{BB962C8B-B14F-4D97-AF65-F5344CB8AC3E}">
        <p14:creationId xmlns:p14="http://schemas.microsoft.com/office/powerpoint/2010/main" val="20362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109438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969289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3121066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13346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757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207666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537485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3855613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4197330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2999513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1016511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909726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2887973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00615768-9A3F-412B-860F-764228E402C6}" type="datetimeFigureOut">
              <a:rPr lang="en-US" smtClean="0"/>
              <a:t>6/17/2023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0F24FBB-1FC2-41FF-88C4-A4201917BBCD}" type="slidenum">
              <a:rPr lang="en-US" smtClean="0"/>
              <a:t>‹#›</a:t>
            </a:fld>
            <a:endParaRPr lang="en-US"/>
          </a:p>
        </p:txBody>
      </p:sp>
    </p:spTree>
    <p:extLst>
      <p:ext uri="{BB962C8B-B14F-4D97-AF65-F5344CB8AC3E}">
        <p14:creationId xmlns:p14="http://schemas.microsoft.com/office/powerpoint/2010/main" val="1004641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3913821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102398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423712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433665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2211771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userDrawn="1"/>
        </p:nvSpPr>
        <p:spPr>
          <a:xfrm>
            <a:off x="8576110" y="0"/>
            <a:ext cx="928838" cy="230832"/>
          </a:xfrm>
          <a:prstGeom prst="rect">
            <a:avLst/>
          </a:prstGeom>
          <a:noFill/>
        </p:spPr>
        <p:txBody>
          <a:bodyPr wrap="square" rtlCol="0">
            <a:spAutoFit/>
          </a:bodyPr>
          <a:lstStyle/>
          <a:p>
            <a:r>
              <a:rPr lang="vi-VN" sz="900" dirty="0">
                <a:solidFill>
                  <a:schemeClr val="bg1">
                    <a:lumMod val="75000"/>
                  </a:schemeClr>
                </a:solidFill>
                <a:latin typeface="#9Slide07 Altus" pitchFamily="2" charset="0"/>
              </a:rPr>
              <a:t>MĂNG</a:t>
            </a:r>
            <a:r>
              <a:rPr lang="vi-VN" sz="900" baseline="0" dirty="0">
                <a:solidFill>
                  <a:schemeClr val="bg1">
                    <a:lumMod val="75000"/>
                  </a:schemeClr>
                </a:solidFill>
                <a:latin typeface="#9Slide07 Altus" pitchFamily="2" charset="0"/>
              </a:rPr>
              <a:t> NON</a:t>
            </a:r>
            <a:endParaRPr lang="en-US" sz="900" dirty="0">
              <a:solidFill>
                <a:schemeClr val="bg1">
                  <a:lumMod val="75000"/>
                </a:schemeClr>
              </a:solidFill>
              <a:latin typeface="#9Slide07 Altus" pitchFamily="2" charset="0"/>
            </a:endParaRPr>
          </a:p>
        </p:txBody>
      </p:sp>
    </p:spTree>
    <p:extLst>
      <p:ext uri="{BB962C8B-B14F-4D97-AF65-F5344CB8AC3E}">
        <p14:creationId xmlns:p14="http://schemas.microsoft.com/office/powerpoint/2010/main" val="245969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7D587988-F996-4FB1-A55E-360478F5BBC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5" name="图片 1"/>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631983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A5C45566-836C-4D00-B764-F2F339EE54F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7" name="Picture 6">
            <a:extLst>
              <a:ext uri="{FF2B5EF4-FFF2-40B4-BE49-F238E27FC236}">
                <a16:creationId xmlns:a16="http://schemas.microsoft.com/office/drawing/2014/main" id="{C07A01ED-91DE-4A52-8FA0-31123C6A1991}"/>
              </a:ext>
            </a:extLst>
          </p:cNvPr>
          <p:cNvPicPr>
            <a:picLocks noChangeAspect="1"/>
          </p:cNvPicPr>
          <p:nvPr userDrawn="1"/>
        </p:nvPicPr>
        <p:blipFill rotWithShape="1">
          <a:blip r:embed="rId15"/>
          <a:srcRect t="6365"/>
          <a:stretch/>
        </p:blipFill>
        <p:spPr>
          <a:xfrm>
            <a:off x="0" y="0"/>
            <a:ext cx="9144001" cy="5250874"/>
          </a:xfrm>
          <a:prstGeom prst="rect">
            <a:avLst/>
          </a:prstGeom>
        </p:spPr>
      </p:pic>
    </p:spTree>
    <p:extLst>
      <p:ext uri="{BB962C8B-B14F-4D97-AF65-F5344CB8AC3E}">
        <p14:creationId xmlns:p14="http://schemas.microsoft.com/office/powerpoint/2010/main" val="27144795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24F5B75-1A74-4561-B3C8-13A863F054A5}"/>
              </a:ext>
            </a:extLst>
          </p:cNvPr>
          <p:cNvSpPr txBox="1"/>
          <p:nvPr/>
        </p:nvSpPr>
        <p:spPr>
          <a:xfrm>
            <a:off x="2612571" y="971550"/>
            <a:ext cx="6439989" cy="1754326"/>
          </a:xfrm>
          <a:prstGeom prst="rect">
            <a:avLst/>
          </a:prstGeom>
          <a:noFill/>
        </p:spPr>
        <p:txBody>
          <a:bodyPr wrap="square" rtlCol="0">
            <a:spAutoFit/>
          </a:bodyPr>
          <a:lstStyle/>
          <a:p>
            <a:pPr algn="ctr" defTabSz="685800">
              <a:buClrTx/>
            </a:pPr>
            <a:r>
              <a:rPr lang="vi-VN" sz="3600" b="1" kern="1200">
                <a:solidFill>
                  <a:srgbClr val="FFFF00"/>
                </a:solidFill>
                <a:latin typeface="Arial" panose="020B0604020202020204" pitchFamily="34" charset="0"/>
                <a:cs typeface="Arial" panose="020B0604020202020204" pitchFamily="34" charset="0"/>
              </a:rPr>
              <a:t>Bài 3</a:t>
            </a:r>
            <a:r>
              <a:rPr lang="en-US" sz="3600" b="1" kern="1200">
                <a:solidFill>
                  <a:srgbClr val="FFFF00"/>
                </a:solidFill>
                <a:latin typeface="Arial" panose="020B0604020202020204" pitchFamily="34" charset="0"/>
                <a:cs typeface="Arial" panose="020B0604020202020204" pitchFamily="34" charset="0"/>
              </a:rPr>
              <a:t>- Tiết 1</a:t>
            </a:r>
          </a:p>
          <a:p>
            <a:pPr algn="ctr" defTabSz="685800">
              <a:buClrTx/>
            </a:pPr>
            <a:r>
              <a:rPr lang="vi-VN" sz="3600" b="1" kern="1200">
                <a:solidFill>
                  <a:srgbClr val="FFFF00"/>
                </a:solidFill>
                <a:latin typeface="Arial" panose="020B0604020202020204" pitchFamily="34" charset="0"/>
                <a:cs typeface="Arial" panose="020B0604020202020204" pitchFamily="34" charset="0"/>
              </a:rPr>
              <a:t> EM CẢM THÔNG, GIÚP ĐỠ NGƯỜI GẶP KHÓ KHĂN</a:t>
            </a:r>
            <a:endParaRPr lang="en-US" sz="3600" b="1" kern="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030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262889" y="182465"/>
            <a:ext cx="8595361" cy="4707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2" name="Rectangle: Rounded Corners 1">
            <a:extLst>
              <a:ext uri="{FF2B5EF4-FFF2-40B4-BE49-F238E27FC236}">
                <a16:creationId xmlns:a16="http://schemas.microsoft.com/office/drawing/2014/main" id="{27368226-A901-4AEA-8DDB-E46F97AA9106}"/>
              </a:ext>
            </a:extLst>
          </p:cNvPr>
          <p:cNvSpPr/>
          <p:nvPr/>
        </p:nvSpPr>
        <p:spPr>
          <a:xfrm>
            <a:off x="2484094" y="3648513"/>
            <a:ext cx="4175812" cy="981544"/>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noProof="0">
                <a:solidFill>
                  <a:sysClr val="windowText" lastClr="000000"/>
                </a:solidFill>
                <a:latin typeface="Arial" panose="020B0604020202020204" pitchFamily="34" charset="0"/>
                <a:cs typeface="Arial" panose="020B0604020202020204" pitchFamily="34" charset="0"/>
              </a:rPr>
              <a:t>Đỡ ông dậy khi ông bị ngã</a:t>
            </a:r>
            <a:endParaRPr kumimoji="0" lang="en-US"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051C7895-E9AE-494E-8973-B60F8B5DF131}"/>
              </a:ext>
            </a:extLst>
          </p:cNvPr>
          <p:cNvPicPr>
            <a:picLocks noChangeAspect="1"/>
          </p:cNvPicPr>
          <p:nvPr/>
        </p:nvPicPr>
        <p:blipFill>
          <a:blip r:embed="rId4"/>
          <a:stretch>
            <a:fillRect/>
          </a:stretch>
        </p:blipFill>
        <p:spPr>
          <a:xfrm>
            <a:off x="2360417" y="413185"/>
            <a:ext cx="4940269" cy="3004608"/>
          </a:xfrm>
          <a:prstGeom prst="rect">
            <a:avLst/>
          </a:prstGeom>
        </p:spPr>
      </p:pic>
    </p:spTree>
    <p:extLst>
      <p:ext uri="{BB962C8B-B14F-4D97-AF65-F5344CB8AC3E}">
        <p14:creationId xmlns:p14="http://schemas.microsoft.com/office/powerpoint/2010/main" val="4170143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190500" y="213683"/>
            <a:ext cx="8623300" cy="47647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2" name="Rectangle: Rounded Corners 1">
            <a:extLst>
              <a:ext uri="{FF2B5EF4-FFF2-40B4-BE49-F238E27FC236}">
                <a16:creationId xmlns:a16="http://schemas.microsoft.com/office/drawing/2014/main" id="{27368226-A901-4AEA-8DDB-E46F97AA9106}"/>
              </a:ext>
            </a:extLst>
          </p:cNvPr>
          <p:cNvSpPr/>
          <p:nvPr/>
        </p:nvSpPr>
        <p:spPr>
          <a:xfrm>
            <a:off x="1453916" y="3782164"/>
            <a:ext cx="6583846" cy="981544"/>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noProof="0">
                <a:solidFill>
                  <a:sysClr val="windowText" lastClr="000000"/>
                </a:solidFill>
                <a:latin typeface="Arial" panose="020B0604020202020204" pitchFamily="34" charset="0"/>
                <a:cs typeface="Arial" panose="020B0604020202020204" pitchFamily="34" charset="0"/>
              </a:rPr>
              <a:t>      Đẩy xe lăn giúp bạn khi bạn vào lớp</a:t>
            </a:r>
            <a:endParaRPr kumimoji="0" lang="en-US"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3B9A424D-561F-47B6-8E27-3DCDC34801DA}"/>
              </a:ext>
            </a:extLst>
          </p:cNvPr>
          <p:cNvPicPr>
            <a:picLocks noChangeAspect="1"/>
          </p:cNvPicPr>
          <p:nvPr/>
        </p:nvPicPr>
        <p:blipFill>
          <a:blip r:embed="rId4"/>
          <a:stretch>
            <a:fillRect/>
          </a:stretch>
        </p:blipFill>
        <p:spPr>
          <a:xfrm>
            <a:off x="2200182" y="476957"/>
            <a:ext cx="4723132" cy="3273990"/>
          </a:xfrm>
          <a:prstGeom prst="rect">
            <a:avLst/>
          </a:prstGeom>
        </p:spPr>
      </p:pic>
    </p:spTree>
    <p:extLst>
      <p:ext uri="{BB962C8B-B14F-4D97-AF65-F5344CB8AC3E}">
        <p14:creationId xmlns:p14="http://schemas.microsoft.com/office/powerpoint/2010/main" val="1928262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304801" y="213683"/>
            <a:ext cx="8289896" cy="47012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2" name="Rectangle: Rounded Corners 1">
            <a:extLst>
              <a:ext uri="{FF2B5EF4-FFF2-40B4-BE49-F238E27FC236}">
                <a16:creationId xmlns:a16="http://schemas.microsoft.com/office/drawing/2014/main" id="{27368226-A901-4AEA-8DDB-E46F97AA9106}"/>
              </a:ext>
            </a:extLst>
          </p:cNvPr>
          <p:cNvSpPr/>
          <p:nvPr/>
        </p:nvSpPr>
        <p:spPr>
          <a:xfrm>
            <a:off x="2773826" y="3612358"/>
            <a:ext cx="3968984" cy="981544"/>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ysClr val="windowText" lastClr="000000"/>
                </a:solidFill>
                <a:latin typeface="Arial" panose="020B0604020202020204" pitchFamily="34" charset="0"/>
                <a:cs typeface="Arial" panose="020B0604020202020204" pitchFamily="34" charset="0"/>
              </a:rPr>
              <a:t>Hỏi han khi em gái bị ngã </a:t>
            </a:r>
            <a:r>
              <a:rPr kumimoji="0" lang="en-US"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rPr>
              <a:t> </a:t>
            </a:r>
          </a:p>
        </p:txBody>
      </p:sp>
      <p:pic>
        <p:nvPicPr>
          <p:cNvPr id="5" name="Picture 4">
            <a:extLst>
              <a:ext uri="{FF2B5EF4-FFF2-40B4-BE49-F238E27FC236}">
                <a16:creationId xmlns:a16="http://schemas.microsoft.com/office/drawing/2014/main" id="{C801BDC6-9059-421B-B80D-FC14E7C341AE}"/>
              </a:ext>
            </a:extLst>
          </p:cNvPr>
          <p:cNvPicPr>
            <a:picLocks noChangeAspect="1"/>
          </p:cNvPicPr>
          <p:nvPr/>
        </p:nvPicPr>
        <p:blipFill>
          <a:blip r:embed="rId4"/>
          <a:stretch>
            <a:fillRect/>
          </a:stretch>
        </p:blipFill>
        <p:spPr>
          <a:xfrm>
            <a:off x="2181962" y="379792"/>
            <a:ext cx="4669600" cy="3251263"/>
          </a:xfrm>
          <a:prstGeom prst="rect">
            <a:avLst/>
          </a:prstGeom>
        </p:spPr>
      </p:pic>
    </p:spTree>
    <p:extLst>
      <p:ext uri="{BB962C8B-B14F-4D97-AF65-F5344CB8AC3E}">
        <p14:creationId xmlns:p14="http://schemas.microsoft.com/office/powerpoint/2010/main" val="3437336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15" name="TextBox 14">
            <a:extLst>
              <a:ext uri="{FF2B5EF4-FFF2-40B4-BE49-F238E27FC236}">
                <a16:creationId xmlns:a16="http://schemas.microsoft.com/office/drawing/2014/main" id="{A00A1B96-D948-4DEC-B0E6-FD6D3956D4AA}"/>
              </a:ext>
            </a:extLst>
          </p:cNvPr>
          <p:cNvSpPr txBox="1"/>
          <p:nvPr/>
        </p:nvSpPr>
        <p:spPr>
          <a:xfrm>
            <a:off x="3187824" y="655224"/>
            <a:ext cx="582917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chemeClr val="bg1"/>
                </a:solidFill>
                <a:effectLst/>
                <a:uLnTx/>
                <a:uFillTx/>
                <a:latin typeface="Arial"/>
                <a:cs typeface="Arial"/>
                <a:sym typeface="Arial"/>
              </a:rPr>
              <a:t>Kể thêm một số biểu hiện của sự cảm thông, giúp đỡ người gặp khó khăn.</a:t>
            </a:r>
            <a:endParaRPr kumimoji="0" lang="en-US" sz="3600" b="1" i="0" u="none" strike="noStrike" kern="0" cap="none" spc="0" normalizeH="0" baseline="0" noProof="0">
              <a:ln>
                <a:noFill/>
              </a:ln>
              <a:solidFill>
                <a:schemeClr val="bg1"/>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C6183CC3-2DCB-4FAF-9AB5-F8545F6D937A}"/>
              </a:ext>
            </a:extLst>
          </p:cNvPr>
          <p:cNvPicPr>
            <a:picLocks noChangeAspect="1"/>
          </p:cNvPicPr>
          <p:nvPr/>
        </p:nvPicPr>
        <p:blipFill>
          <a:blip r:embed="rId4"/>
          <a:stretch>
            <a:fillRect/>
          </a:stretch>
        </p:blipFill>
        <p:spPr>
          <a:xfrm flipH="1">
            <a:off x="-766438" y="352701"/>
            <a:ext cx="5143500" cy="5143500"/>
          </a:xfrm>
          <a:prstGeom prst="rect">
            <a:avLst/>
          </a:prstGeom>
        </p:spPr>
      </p:pic>
    </p:spTree>
    <p:extLst>
      <p:ext uri="{BB962C8B-B14F-4D97-AF65-F5344CB8AC3E}">
        <p14:creationId xmlns:p14="http://schemas.microsoft.com/office/powerpoint/2010/main" val="856573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304800" y="213683"/>
            <a:ext cx="8597899" cy="47012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pic>
        <p:nvPicPr>
          <p:cNvPr id="6" name="Picture 5">
            <a:extLst>
              <a:ext uri="{FF2B5EF4-FFF2-40B4-BE49-F238E27FC236}">
                <a16:creationId xmlns:a16="http://schemas.microsoft.com/office/drawing/2014/main" id="{281DCA9A-6B59-4A34-9703-7D93C8D4189E}"/>
              </a:ext>
            </a:extLst>
          </p:cNvPr>
          <p:cNvPicPr>
            <a:picLocks noChangeAspect="1"/>
          </p:cNvPicPr>
          <p:nvPr/>
        </p:nvPicPr>
        <p:blipFill>
          <a:blip r:embed="rId4"/>
          <a:stretch>
            <a:fillRect/>
          </a:stretch>
        </p:blipFill>
        <p:spPr>
          <a:xfrm>
            <a:off x="437160" y="604247"/>
            <a:ext cx="2599305" cy="1662491"/>
          </a:xfrm>
          <a:prstGeom prst="rect">
            <a:avLst/>
          </a:prstGeom>
        </p:spPr>
      </p:pic>
      <p:pic>
        <p:nvPicPr>
          <p:cNvPr id="8" name="Picture 7">
            <a:extLst>
              <a:ext uri="{FF2B5EF4-FFF2-40B4-BE49-F238E27FC236}">
                <a16:creationId xmlns:a16="http://schemas.microsoft.com/office/drawing/2014/main" id="{4AA819C7-B82D-4362-9820-62ABDFCD61FB}"/>
              </a:ext>
            </a:extLst>
          </p:cNvPr>
          <p:cNvPicPr>
            <a:picLocks noChangeAspect="1"/>
          </p:cNvPicPr>
          <p:nvPr/>
        </p:nvPicPr>
        <p:blipFill>
          <a:blip r:embed="rId5"/>
          <a:stretch>
            <a:fillRect/>
          </a:stretch>
        </p:blipFill>
        <p:spPr>
          <a:xfrm>
            <a:off x="3136381" y="581899"/>
            <a:ext cx="2626736" cy="1662491"/>
          </a:xfrm>
          <a:prstGeom prst="rect">
            <a:avLst/>
          </a:prstGeom>
        </p:spPr>
      </p:pic>
      <p:pic>
        <p:nvPicPr>
          <p:cNvPr id="10" name="Picture 9">
            <a:extLst>
              <a:ext uri="{FF2B5EF4-FFF2-40B4-BE49-F238E27FC236}">
                <a16:creationId xmlns:a16="http://schemas.microsoft.com/office/drawing/2014/main" id="{9B2EA0A5-6F40-4BCC-98C7-ADF7EF26F47F}"/>
              </a:ext>
            </a:extLst>
          </p:cNvPr>
          <p:cNvPicPr>
            <a:picLocks noChangeAspect="1"/>
          </p:cNvPicPr>
          <p:nvPr/>
        </p:nvPicPr>
        <p:blipFill>
          <a:blip r:embed="rId6"/>
          <a:stretch>
            <a:fillRect/>
          </a:stretch>
        </p:blipFill>
        <p:spPr>
          <a:xfrm>
            <a:off x="530991" y="2537559"/>
            <a:ext cx="2772990" cy="1897683"/>
          </a:xfrm>
          <a:prstGeom prst="rect">
            <a:avLst/>
          </a:prstGeom>
        </p:spPr>
      </p:pic>
      <p:pic>
        <p:nvPicPr>
          <p:cNvPr id="12" name="Picture 11">
            <a:extLst>
              <a:ext uri="{FF2B5EF4-FFF2-40B4-BE49-F238E27FC236}">
                <a16:creationId xmlns:a16="http://schemas.microsoft.com/office/drawing/2014/main" id="{8312C350-5178-4499-B2AD-25AA70C01508}"/>
              </a:ext>
            </a:extLst>
          </p:cNvPr>
          <p:cNvPicPr>
            <a:picLocks noChangeAspect="1"/>
          </p:cNvPicPr>
          <p:nvPr/>
        </p:nvPicPr>
        <p:blipFill>
          <a:blip r:embed="rId7"/>
          <a:stretch>
            <a:fillRect/>
          </a:stretch>
        </p:blipFill>
        <p:spPr>
          <a:xfrm>
            <a:off x="3303981" y="2746409"/>
            <a:ext cx="2599536" cy="1688833"/>
          </a:xfrm>
          <a:prstGeom prst="rect">
            <a:avLst/>
          </a:prstGeom>
        </p:spPr>
      </p:pic>
      <p:pic>
        <p:nvPicPr>
          <p:cNvPr id="14" name="Picture 13">
            <a:extLst>
              <a:ext uri="{FF2B5EF4-FFF2-40B4-BE49-F238E27FC236}">
                <a16:creationId xmlns:a16="http://schemas.microsoft.com/office/drawing/2014/main" id="{B693FBE1-B70F-488F-9A88-79777AC84652}"/>
              </a:ext>
            </a:extLst>
          </p:cNvPr>
          <p:cNvPicPr>
            <a:picLocks noChangeAspect="1"/>
          </p:cNvPicPr>
          <p:nvPr/>
        </p:nvPicPr>
        <p:blipFill>
          <a:blip r:embed="rId8"/>
          <a:stretch>
            <a:fillRect/>
          </a:stretch>
        </p:blipFill>
        <p:spPr>
          <a:xfrm>
            <a:off x="6036487" y="2772751"/>
            <a:ext cx="2625905" cy="1662491"/>
          </a:xfrm>
          <a:prstGeom prst="rect">
            <a:avLst/>
          </a:prstGeom>
        </p:spPr>
      </p:pic>
      <p:pic>
        <p:nvPicPr>
          <p:cNvPr id="16" name="Picture 15">
            <a:extLst>
              <a:ext uri="{FF2B5EF4-FFF2-40B4-BE49-F238E27FC236}">
                <a16:creationId xmlns:a16="http://schemas.microsoft.com/office/drawing/2014/main" id="{B126A64D-4CAE-48DE-AF83-B2051DD196B0}"/>
              </a:ext>
            </a:extLst>
          </p:cNvPr>
          <p:cNvPicPr>
            <a:picLocks noChangeAspect="1"/>
          </p:cNvPicPr>
          <p:nvPr/>
        </p:nvPicPr>
        <p:blipFill>
          <a:blip r:embed="rId9"/>
          <a:stretch>
            <a:fillRect/>
          </a:stretch>
        </p:blipFill>
        <p:spPr>
          <a:xfrm>
            <a:off x="5969209" y="604246"/>
            <a:ext cx="2625489" cy="1662491"/>
          </a:xfrm>
          <a:prstGeom prst="rect">
            <a:avLst/>
          </a:prstGeom>
        </p:spPr>
      </p:pic>
    </p:spTree>
    <p:extLst>
      <p:ext uri="{BB962C8B-B14F-4D97-AF65-F5344CB8AC3E}">
        <p14:creationId xmlns:p14="http://schemas.microsoft.com/office/powerpoint/2010/main" val="200920515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0" y="0"/>
            <a:ext cx="8998857" cy="51134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3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23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12" name="TextBox 11">
            <a:extLst>
              <a:ext uri="{FF2B5EF4-FFF2-40B4-BE49-F238E27FC236}">
                <a16:creationId xmlns:a16="http://schemas.microsoft.com/office/drawing/2014/main" id="{F06AEB78-9FD2-4C87-ABB3-F6D908FD76AE}"/>
              </a:ext>
            </a:extLst>
          </p:cNvPr>
          <p:cNvSpPr txBox="1"/>
          <p:nvPr/>
        </p:nvSpPr>
        <p:spPr>
          <a:xfrm>
            <a:off x="755885" y="47717"/>
            <a:ext cx="6360886" cy="400110"/>
          </a:xfrm>
          <a:prstGeom prst="rect">
            <a:avLst/>
          </a:prstGeom>
          <a:noFill/>
        </p:spPr>
        <p:txBody>
          <a:bodyPr wrap="square">
            <a:spAutoFit/>
          </a:bodyPr>
          <a:lstStyle/>
          <a:p>
            <a:r>
              <a:rPr lang="en-US" sz="2000"/>
              <a:t>2. Đọc câu chuyện và trả lời câu hỏi</a:t>
            </a:r>
          </a:p>
        </p:txBody>
      </p:sp>
      <p:sp>
        <p:nvSpPr>
          <p:cNvPr id="14" name="TextBox 13">
            <a:extLst>
              <a:ext uri="{FF2B5EF4-FFF2-40B4-BE49-F238E27FC236}">
                <a16:creationId xmlns:a16="http://schemas.microsoft.com/office/drawing/2014/main" id="{64612C15-F034-441A-8425-BB359FCE3702}"/>
              </a:ext>
            </a:extLst>
          </p:cNvPr>
          <p:cNvSpPr txBox="1"/>
          <p:nvPr/>
        </p:nvSpPr>
        <p:spPr>
          <a:xfrm>
            <a:off x="3367143" y="321242"/>
            <a:ext cx="2737470" cy="400110"/>
          </a:xfrm>
          <a:prstGeom prst="rect">
            <a:avLst/>
          </a:prstGeom>
          <a:noFill/>
        </p:spPr>
        <p:txBody>
          <a:bodyPr wrap="square">
            <a:spAutoFit/>
          </a:bodyPr>
          <a:lstStyle/>
          <a:p>
            <a:r>
              <a:rPr lang="en-US" sz="2000" b="1">
                <a:solidFill>
                  <a:schemeClr val="accent5">
                    <a:lumMod val="75000"/>
                  </a:schemeClr>
                </a:solidFill>
              </a:rPr>
              <a:t>KHI NÀO MẸ VỀ?</a:t>
            </a:r>
          </a:p>
        </p:txBody>
      </p:sp>
      <p:sp>
        <p:nvSpPr>
          <p:cNvPr id="16" name="TextBox 15">
            <a:extLst>
              <a:ext uri="{FF2B5EF4-FFF2-40B4-BE49-F238E27FC236}">
                <a16:creationId xmlns:a16="http://schemas.microsoft.com/office/drawing/2014/main" id="{70CB47EB-54EA-4BE7-98AA-67F0E97AB378}"/>
              </a:ext>
            </a:extLst>
          </p:cNvPr>
          <p:cNvSpPr txBox="1"/>
          <p:nvPr/>
        </p:nvSpPr>
        <p:spPr>
          <a:xfrm>
            <a:off x="159657" y="711684"/>
            <a:ext cx="8839200" cy="4770537"/>
          </a:xfrm>
          <a:prstGeom prst="rect">
            <a:avLst/>
          </a:prstGeom>
          <a:noFill/>
        </p:spPr>
        <p:txBody>
          <a:bodyPr wrap="square">
            <a:spAutoFit/>
          </a:bodyPr>
          <a:lstStyle/>
          <a:p>
            <a:r>
              <a:rPr lang="en-US" sz="1900"/>
              <a:t>	</a:t>
            </a:r>
            <a:r>
              <a:rPr lang="vi-VN" sz="1900"/>
              <a:t>Giữa lúc dịch bệnh Covid-19 diễn biến phức tạp, mẹ Na là y tá nên tình nguyện tham gia chăm sóc, hỗ trợ bệnh nhân cách li điều trị ở bệnh viện. Đã một tháng qua, lúc nào Na cũng mong mẹ về. Một buổi tối, khi cả nhà đang ăn cơm, mẹ Na gọi điện thoại về. Na mếu máo:</a:t>
            </a:r>
            <a:endParaRPr lang="en-US" sz="1900"/>
          </a:p>
          <a:p>
            <a:r>
              <a:rPr lang="en-US" sz="1900"/>
              <a:t> 	</a:t>
            </a:r>
            <a:r>
              <a:rPr lang="vi-VN" sz="1900"/>
              <a:t>–</a:t>
            </a:r>
            <a:r>
              <a:rPr lang="en-US" sz="1900"/>
              <a:t>  </a:t>
            </a:r>
            <a:r>
              <a:rPr lang="vi-VN" sz="1900"/>
              <a:t>Mẹ ơi! Con nhớ mẹ lắm, mẹ mau về nhà đi!</a:t>
            </a:r>
            <a:endParaRPr lang="en-US" sz="1900"/>
          </a:p>
          <a:p>
            <a:r>
              <a:rPr lang="en-US" sz="1900"/>
              <a:t>	</a:t>
            </a:r>
            <a:r>
              <a:rPr lang="vi-VN" sz="1900"/>
              <a:t>Mẹ Na xúc động:</a:t>
            </a:r>
          </a:p>
          <a:p>
            <a:r>
              <a:rPr lang="en-US" sz="1900"/>
              <a:t>   	</a:t>
            </a:r>
            <a:r>
              <a:rPr lang="vi-VN" sz="1900"/>
              <a:t>–</a:t>
            </a:r>
            <a:r>
              <a:rPr lang="en-US" sz="1900"/>
              <a:t> </a:t>
            </a:r>
            <a:r>
              <a:rPr lang="vi-VN" sz="1900"/>
              <a:t>Mẹ cũng nhớ con lắm!</a:t>
            </a:r>
          </a:p>
          <a:p>
            <a:r>
              <a:rPr lang="en-US" sz="1900"/>
              <a:t>   	</a:t>
            </a:r>
            <a:r>
              <a:rPr lang="vi-VN" sz="1900"/>
              <a:t>–</a:t>
            </a:r>
            <a:r>
              <a:rPr lang="en-US" sz="1900"/>
              <a:t> </a:t>
            </a:r>
            <a:r>
              <a:rPr lang="vi-VN" sz="1900"/>
              <a:t>Vậy sao mẹ không về nhà?</a:t>
            </a:r>
            <a:endParaRPr lang="en-US" sz="1900"/>
          </a:p>
          <a:p>
            <a:r>
              <a:rPr lang="en-US" sz="1900"/>
              <a:t>	</a:t>
            </a:r>
            <a:r>
              <a:rPr lang="vi-VN" sz="1900"/>
              <a:t>Na hỏi mẹ.Mẹ ôn tồn bảo:</a:t>
            </a:r>
          </a:p>
          <a:p>
            <a:r>
              <a:rPr lang="en-US" sz="1900"/>
              <a:t>	</a:t>
            </a:r>
            <a:r>
              <a:rPr lang="vi-VN" sz="1900"/>
              <a:t>–</a:t>
            </a:r>
            <a:r>
              <a:rPr lang="en-US" sz="1900"/>
              <a:t> </a:t>
            </a:r>
            <a:r>
              <a:rPr lang="vi-VN" sz="1900"/>
              <a:t>Còn rất nhiều bệnh nhân đang cần sự giúp đỡ của mẹ. Rất nhiều bạn</a:t>
            </a:r>
            <a:r>
              <a:rPr lang="en-US" sz="1900"/>
              <a:t> </a:t>
            </a:r>
            <a:r>
              <a:rPr lang="vi-VN" sz="1900"/>
              <a:t>nhỏ đang mong bố mẹ mau khỏi bệnh để trở về nhà. Cảm thông, giúp đỡ người gặp khó khăn mang lại niềm vui cho mình và mọi người. Na đợi mẹ nhé!</a:t>
            </a:r>
            <a:endParaRPr lang="en-US" sz="1900"/>
          </a:p>
          <a:p>
            <a:r>
              <a:rPr lang="en-US" sz="1900"/>
              <a:t>Na gật đầu, nói với mẹ: </a:t>
            </a:r>
          </a:p>
          <a:p>
            <a:r>
              <a:rPr lang="en-US" sz="1900"/>
              <a:t>	– Vâng ạ! Con hiểu rồi ạ. Mẹ hãy giữ gìn sức khoẻ nhé!</a:t>
            </a:r>
          </a:p>
          <a:p>
            <a:endParaRPr lang="en-US" sz="1900"/>
          </a:p>
          <a:p>
            <a:endParaRPr lang="en-US" sz="1900"/>
          </a:p>
        </p:txBody>
      </p:sp>
      <p:sp>
        <p:nvSpPr>
          <p:cNvPr id="22" name="TextBox 21">
            <a:extLst>
              <a:ext uri="{FF2B5EF4-FFF2-40B4-BE49-F238E27FC236}">
                <a16:creationId xmlns:a16="http://schemas.microsoft.com/office/drawing/2014/main" id="{3ACEA621-10A1-4DEC-8C54-8A595F2DDF05}"/>
              </a:ext>
            </a:extLst>
          </p:cNvPr>
          <p:cNvSpPr txBox="1"/>
          <p:nvPr/>
        </p:nvSpPr>
        <p:spPr>
          <a:xfrm>
            <a:off x="5017263" y="4881626"/>
            <a:ext cx="5250543" cy="446276"/>
          </a:xfrm>
          <a:prstGeom prst="rect">
            <a:avLst/>
          </a:prstGeom>
          <a:noFill/>
        </p:spPr>
        <p:txBody>
          <a:bodyPr wrap="square">
            <a:spAutoFit/>
          </a:bodyPr>
          <a:lstStyle/>
          <a:p>
            <a:endParaRPr lang="en-US" sz="2300"/>
          </a:p>
        </p:txBody>
      </p:sp>
    </p:spTree>
    <p:extLst>
      <p:ext uri="{BB962C8B-B14F-4D97-AF65-F5344CB8AC3E}">
        <p14:creationId xmlns:p14="http://schemas.microsoft.com/office/powerpoint/2010/main" val="287810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pic>
        <p:nvPicPr>
          <p:cNvPr id="21" name="Picture 20">
            <a:extLst>
              <a:ext uri="{FF2B5EF4-FFF2-40B4-BE49-F238E27FC236}">
                <a16:creationId xmlns:a16="http://schemas.microsoft.com/office/drawing/2014/main" id="{24F2CC99-CFEC-4C1E-A7A7-8F9A2F725D2D}"/>
              </a:ext>
            </a:extLst>
          </p:cNvPr>
          <p:cNvPicPr>
            <a:picLocks noChangeAspect="1"/>
          </p:cNvPicPr>
          <p:nvPr/>
        </p:nvPicPr>
        <p:blipFill rotWithShape="1">
          <a:blip r:embed="rId4">
            <a:extLst>
              <a:ext uri="{28A0092B-C50C-407E-A947-70E740481C1C}">
                <a14:useLocalDpi xmlns:a14="http://schemas.microsoft.com/office/drawing/2010/main" val="0"/>
              </a:ext>
            </a:extLst>
          </a:blip>
          <a:srcRect l="8995" t="64174" r="54917" b="23868"/>
          <a:stretch/>
        </p:blipFill>
        <p:spPr>
          <a:xfrm rot="20208949">
            <a:off x="7134015" y="359429"/>
            <a:ext cx="712664" cy="233786"/>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88901" y="51375"/>
            <a:ext cx="8750300" cy="50921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	M Na ˛ã làm gì ˛ giúp ˛• nhng ng</a:t>
            </a:r>
            <a:br>
              <a:rPr kumimoji="0" lang="vi-VN" sz="1400" b="0" i="0" u="none" strike="noStrike" kern="0" cap="none" spc="0" normalizeH="0" baseline="0" noProof="0">
                <a:ln>
                  <a:noFill/>
                </a:ln>
                <a:solidFill>
                  <a:prstClr val="white"/>
                </a:solidFill>
                <a:effectLst/>
                <a:uLnTx/>
                <a:uFillTx/>
                <a:latin typeface="字魂27号-布丁体"/>
                <a:cs typeface="+mn-cs"/>
                <a:sym typeface="Arial"/>
              </a:rPr>
            </a:br>
            <a:r>
              <a:rPr kumimoji="0" lang="vi-VN" sz="1400" b="0" i="0" u="none" strike="noStrike" kern="0" cap="none" spc="0" normalizeH="0" baseline="0" noProof="0">
                <a:ln>
                  <a:noFill/>
                </a:ln>
                <a:solidFill>
                  <a:prstClr val="white"/>
                </a:solidFill>
                <a:effectLst/>
                <a:uLnTx/>
                <a:uFillTx/>
                <a:latin typeface="字魂27号-布丁体"/>
                <a:cs typeface="+mn-cs"/>
                <a:sym typeface="Arial"/>
              </a:rPr>
              <a:t>i b˙nh?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	Theo em, vì sao phi cm thông, giúp ˛• ng</a:t>
            </a:r>
            <a:br>
              <a:rPr kumimoji="0" lang="vi-VN" sz="1400" b="0" i="0" u="none" strike="noStrike" kern="0" cap="none" spc="0" normalizeH="0" baseline="0" noProof="0">
                <a:ln>
                  <a:noFill/>
                </a:ln>
                <a:solidFill>
                  <a:prstClr val="white"/>
                </a:solidFill>
                <a:effectLst/>
                <a:uLnTx/>
                <a:uFillTx/>
                <a:latin typeface="字魂27号-布丁体"/>
                <a:cs typeface="+mn-cs"/>
                <a:sym typeface="Arial"/>
              </a:rPr>
            </a:br>
            <a:r>
              <a:rPr kumimoji="0" lang="vi-VN" sz="1400" b="0" i="0" u="none" strike="noStrike" kern="0" cap="none" spc="0" normalizeH="0" baseline="0" noProof="0">
                <a:ln>
                  <a:noFill/>
                </a:ln>
                <a:solidFill>
                  <a:prstClr val="white"/>
                </a:solidFill>
                <a:effectLst/>
                <a:uLnTx/>
                <a:uFillTx/>
                <a:latin typeface="字魂27号-布丁体"/>
                <a:cs typeface="+mn-cs"/>
                <a:sym typeface="Arial"/>
              </a:rPr>
              <a:t>i g‡p khó khˆn?</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12" name="TextBox 11">
            <a:extLst>
              <a:ext uri="{FF2B5EF4-FFF2-40B4-BE49-F238E27FC236}">
                <a16:creationId xmlns:a16="http://schemas.microsoft.com/office/drawing/2014/main" id="{F06AEB78-9FD2-4C87-ABB3-F6D908FD76AE}"/>
              </a:ext>
            </a:extLst>
          </p:cNvPr>
          <p:cNvSpPr txBox="1"/>
          <p:nvPr/>
        </p:nvSpPr>
        <p:spPr>
          <a:xfrm>
            <a:off x="2323428" y="151249"/>
            <a:ext cx="479334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2. Đọc câu chuyện và trả lời câu hỏi</a:t>
            </a:r>
          </a:p>
        </p:txBody>
      </p:sp>
      <p:pic>
        <p:nvPicPr>
          <p:cNvPr id="5" name="Picture 4">
            <a:extLst>
              <a:ext uri="{FF2B5EF4-FFF2-40B4-BE49-F238E27FC236}">
                <a16:creationId xmlns:a16="http://schemas.microsoft.com/office/drawing/2014/main" id="{69F67E43-4773-4BCE-9079-E9D2E7E04B63}"/>
              </a:ext>
            </a:extLst>
          </p:cNvPr>
          <p:cNvPicPr>
            <a:picLocks noChangeAspect="1"/>
          </p:cNvPicPr>
          <p:nvPr/>
        </p:nvPicPr>
        <p:blipFill>
          <a:blip r:embed="rId5"/>
          <a:stretch>
            <a:fillRect/>
          </a:stretch>
        </p:blipFill>
        <p:spPr>
          <a:xfrm>
            <a:off x="1280077" y="691269"/>
            <a:ext cx="5996088" cy="3167073"/>
          </a:xfrm>
          <a:prstGeom prst="rect">
            <a:avLst/>
          </a:prstGeom>
        </p:spPr>
      </p:pic>
      <p:sp>
        <p:nvSpPr>
          <p:cNvPr id="17" name="TextBox 16">
            <a:extLst>
              <a:ext uri="{FF2B5EF4-FFF2-40B4-BE49-F238E27FC236}">
                <a16:creationId xmlns:a16="http://schemas.microsoft.com/office/drawing/2014/main" id="{BCF6BC16-82C9-444C-B864-378864A38010}"/>
              </a:ext>
            </a:extLst>
          </p:cNvPr>
          <p:cNvSpPr txBox="1"/>
          <p:nvPr/>
        </p:nvSpPr>
        <p:spPr>
          <a:xfrm>
            <a:off x="837487" y="3825838"/>
            <a:ext cx="8001714" cy="1200329"/>
          </a:xfrm>
          <a:prstGeom prst="rect">
            <a:avLst/>
          </a:prstGeom>
          <a:noFill/>
        </p:spPr>
        <p:txBody>
          <a:bodyPr wrap="square">
            <a:spAutoFit/>
          </a:bodyPr>
          <a:lstStyle/>
          <a:p>
            <a:pPr algn="just"/>
            <a:r>
              <a:rPr lang="en-US" sz="2400"/>
              <a:t>- Mẹ Na đã làm gì để giúp đỡ những người bệnh ?</a:t>
            </a:r>
          </a:p>
          <a:p>
            <a:pPr algn="just"/>
            <a:r>
              <a:rPr lang="en-US" sz="2400"/>
              <a:t>- Theo em, vì sao phải cảm thông, giúp đỡ những người gặp khó khăn?</a:t>
            </a:r>
          </a:p>
        </p:txBody>
      </p:sp>
    </p:spTree>
    <p:extLst>
      <p:ext uri="{BB962C8B-B14F-4D97-AF65-F5344CB8AC3E}">
        <p14:creationId xmlns:p14="http://schemas.microsoft.com/office/powerpoint/2010/main" val="1492381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0" y="0"/>
            <a:ext cx="8969829" cy="5143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	M Na ˛ã làm gì ˛ giúp ˛• nhng ngMẹ Na đã làm những việc để giúp đỡ người bệnh: chăm sóc, hỗ trợ bệnh nhân cách li điều trị ở bệnh viện. </a:t>
            </a:r>
            <a:br>
              <a:rPr kumimoji="0" lang="vi-VN" sz="1400" b="0" i="0" u="none" strike="noStrike" kern="0" cap="none" spc="0" normalizeH="0" baseline="0" noProof="0">
                <a:ln>
                  <a:noFill/>
                </a:ln>
                <a:solidFill>
                  <a:prstClr val="white"/>
                </a:solidFill>
                <a:effectLst/>
                <a:uLnTx/>
                <a:uFillTx/>
                <a:latin typeface="字魂27号-布丁体"/>
                <a:cs typeface="+mn-cs"/>
                <a:sym typeface="Arial"/>
              </a:rPr>
            </a:br>
            <a:r>
              <a:rPr kumimoji="0" lang="vi-VN" sz="1400" b="0" i="0" u="none" strike="noStrike" kern="0" cap="none" spc="0" normalizeH="0" baseline="0" noProof="0">
                <a:ln>
                  <a:noFill/>
                </a:ln>
                <a:solidFill>
                  <a:prstClr val="white"/>
                </a:solidFill>
                <a:effectLst/>
                <a:uLnTx/>
                <a:uFillTx/>
                <a:latin typeface="字魂27号-布丁体"/>
                <a:cs typeface="+mn-cs"/>
                <a:sym typeface="Arial"/>
              </a:rPr>
              <a:t>i b˙nh?</a:t>
            </a:r>
          </a:p>
          <a:p>
            <a:pPr lvl="0" algn="ctr"/>
            <a:r>
              <a:rPr kumimoji="0" lang="vi-VN" sz="1400" b="0" i="0" u="none" strike="noStrike" kern="0" cap="none" spc="0" normalizeH="0" baseline="0" noProof="0">
                <a:ln>
                  <a:noFill/>
                </a:ln>
                <a:solidFill>
                  <a:prstClr val="white"/>
                </a:solidFill>
                <a:effectLst/>
                <a:uLnTx/>
                <a:uFillTx/>
                <a:latin typeface="字魂27号-布丁体"/>
                <a:cs typeface="+mn-cs"/>
                <a:sym typeface="Arial"/>
              </a:rPr>
              <a:t>–	Theo em, vì sao phi cm thông, giúp ˛• ng</a:t>
            </a:r>
            <a:r>
              <a:rPr lang="vi-VN">
                <a:solidFill>
                  <a:prstClr val="white"/>
                </a:solidFill>
              </a:rPr>
              <a:t>Mẹ Na đã làm những việc để giúp đỡ n</a:t>
            </a:r>
            <a:br>
              <a:rPr kumimoji="0" lang="vi-VN" sz="1400" b="0" i="0" u="none" strike="noStrike" kern="0" cap="none" spc="0" normalizeH="0" baseline="0" noProof="0">
                <a:ln>
                  <a:noFill/>
                </a:ln>
                <a:solidFill>
                  <a:prstClr val="white"/>
                </a:solidFill>
                <a:effectLst/>
                <a:uLnTx/>
                <a:uFillTx/>
                <a:latin typeface="字魂27号-布丁体"/>
                <a:cs typeface="+mn-cs"/>
                <a:sym typeface="Arial"/>
              </a:rPr>
            </a:br>
            <a:r>
              <a:rPr kumimoji="0" lang="vi-VN" sz="1400" b="0" i="0" u="none" strike="noStrike" kern="0" cap="none" spc="0" normalizeH="0" baseline="0" noProof="0">
                <a:ln>
                  <a:noFill/>
                </a:ln>
                <a:solidFill>
                  <a:prstClr val="white"/>
                </a:solidFill>
                <a:effectLst/>
                <a:uLnTx/>
                <a:uFillTx/>
                <a:latin typeface="字魂27号-布丁体"/>
                <a:cs typeface="+mn-cs"/>
                <a:sym typeface="Arial"/>
              </a:rPr>
              <a:t>i g‡p khó khˆn?</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17" name="TextBox 16">
            <a:extLst>
              <a:ext uri="{FF2B5EF4-FFF2-40B4-BE49-F238E27FC236}">
                <a16:creationId xmlns:a16="http://schemas.microsoft.com/office/drawing/2014/main" id="{BCF6BC16-82C9-444C-B864-378864A38010}"/>
              </a:ext>
            </a:extLst>
          </p:cNvPr>
          <p:cNvSpPr txBox="1"/>
          <p:nvPr/>
        </p:nvSpPr>
        <p:spPr>
          <a:xfrm>
            <a:off x="1887257" y="633214"/>
            <a:ext cx="7387414"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Mẹ Na đã làm gì để giúp đỡ những người bệnh ?</a:t>
            </a:r>
          </a:p>
        </p:txBody>
      </p:sp>
      <p:sp>
        <p:nvSpPr>
          <p:cNvPr id="11" name="TextBox 10">
            <a:extLst>
              <a:ext uri="{FF2B5EF4-FFF2-40B4-BE49-F238E27FC236}">
                <a16:creationId xmlns:a16="http://schemas.microsoft.com/office/drawing/2014/main" id="{FA7CAE8A-C792-432E-8743-6F518F548763}"/>
              </a:ext>
            </a:extLst>
          </p:cNvPr>
          <p:cNvSpPr txBox="1"/>
          <p:nvPr/>
        </p:nvSpPr>
        <p:spPr>
          <a:xfrm>
            <a:off x="2600888" y="1816628"/>
            <a:ext cx="5514925" cy="1200329"/>
          </a:xfrm>
          <a:prstGeom prst="rect">
            <a:avLst/>
          </a:prstGeom>
          <a:noFill/>
        </p:spPr>
        <p:txBody>
          <a:bodyPr wrap="square">
            <a:spAutoFit/>
          </a:bodyPr>
          <a:lstStyle/>
          <a:p>
            <a:pPr algn="just"/>
            <a:r>
              <a:rPr lang="vi-VN" sz="2400">
                <a:solidFill>
                  <a:srgbClr val="C00000"/>
                </a:solidFill>
              </a:rPr>
              <a:t>- Mẹ Na đã làm những việc để giúp đỡ người bệnh: chăm sóc, hỗ trợ bệnh nhân cách li điều trị ở bệnh viện. </a:t>
            </a:r>
            <a:endParaRPr lang="en-US" sz="2400">
              <a:solidFill>
                <a:srgbClr val="C00000"/>
              </a:solidFill>
            </a:endParaRPr>
          </a:p>
        </p:txBody>
      </p:sp>
      <p:pic>
        <p:nvPicPr>
          <p:cNvPr id="1028" name="Picture 4" descr="Hình ảnh Y Tá Nhân Vật Hoạt Hình PNG , Nhân Vật Hoạt Hình, Y Tá, Gặp Bác Sĩ  PNG và Vector với nền trong suốt để tải xuống miễn phí">
            <a:extLst>
              <a:ext uri="{FF2B5EF4-FFF2-40B4-BE49-F238E27FC236}">
                <a16:creationId xmlns:a16="http://schemas.microsoft.com/office/drawing/2014/main" id="{F50F7529-899D-4EA0-9388-F8662C4E5A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250" b="90000" l="10000" r="90000">
                        <a14:foregroundMark x1="48027" y1="4279" x2="49333" y2="6500"/>
                        <a14:foregroundMark x1="67896" y1="16361" x2="69667" y2="16917"/>
                        <a14:foregroundMark x1="48167" y1="10167" x2="63856" y2="15092"/>
                        <a14:foregroundMark x1="69667" y1="16917" x2="69667" y2="16917"/>
                        <a14:foregroundMark x1="47917" y1="8500" x2="53250" y2="16333"/>
                        <a14:foregroundMark x1="48500" y1="7083" x2="56667" y2="7083"/>
                        <a14:foregroundMark x1="51583" y1="33583" x2="59250" y2="78167"/>
                        <a14:foregroundMark x1="41167" y1="47167" x2="48750" y2="59250"/>
                        <a14:foregroundMark x1="52115" y1="74680" x2="52167" y2="75083"/>
                        <a14:foregroundMark x1="47333" y1="37500" x2="51727" y2="71667"/>
                        <a14:foregroundMark x1="55250" y1="40667" x2="66583" y2="49917"/>
                        <a14:foregroundMark x1="43417" y1="43167" x2="52750" y2="55333"/>
                        <a14:foregroundMark x1="48500" y1="85250" x2="49917" y2="90000"/>
                        <a14:foregroundMark x1="54667" y1="84333" x2="56417" y2="87167"/>
                        <a14:foregroundMark x1="47083" y1="80417" x2="50750" y2="86667"/>
                        <a14:foregroundMark x1="48500" y1="55333" x2="48500" y2="66583"/>
                        <a14:foregroundMark x1="47333" y1="58167" x2="48167" y2="65167"/>
                        <a14:foregroundMark x1="47333" y1="15500" x2="53833" y2="24833"/>
                        <a14:foregroundMark x1="53833" y1="17750" x2="57500" y2="23667"/>
                        <a14:foregroundMark x1="57500" y1="23667" x2="57833" y2="25667"/>
                        <a14:backgroundMark x1="45083" y1="3083" x2="49333" y2="3083"/>
                        <a14:backgroundMark x1="65167" y1="13000" x2="68250" y2="16083"/>
                        <a14:backgroundMark x1="64833" y1="14083" x2="68250" y2="17250"/>
                        <a14:backgroundMark x1="52167" y1="72500" x2="52750" y2="74500"/>
                        <a14:backgroundMark x1="52417" y1="71667" x2="52417" y2="73667"/>
                      </a14:backgroundRemoval>
                    </a14:imgEffect>
                  </a14:imgLayer>
                </a14:imgProps>
              </a:ext>
              <a:ext uri="{28A0092B-C50C-407E-A947-70E740481C1C}">
                <a14:useLocalDpi xmlns:a14="http://schemas.microsoft.com/office/drawing/2010/main" val="0"/>
              </a:ext>
            </a:extLst>
          </a:blip>
          <a:srcRect/>
          <a:stretch>
            <a:fillRect/>
          </a:stretch>
        </p:blipFill>
        <p:spPr bwMode="auto">
          <a:xfrm>
            <a:off x="-1454663" y="445207"/>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210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0" y="0"/>
            <a:ext cx="8996382" cy="50219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	M Na ˛ã làm gì ˛ giúp ˛• nhng ngMẹ Na đã làm những việc để giúp đỡ người bệnh: chăm sóc, hỗ trợ bệnh nhân cách li điều trị ở bệnh viện. </a:t>
            </a:r>
            <a:br>
              <a:rPr kumimoji="0" lang="vi-VN" sz="1400" b="0" i="0" u="none" strike="noStrike" kern="0" cap="none" spc="0" normalizeH="0" baseline="0" noProof="0">
                <a:ln>
                  <a:noFill/>
                </a:ln>
                <a:solidFill>
                  <a:prstClr val="white"/>
                </a:solidFill>
                <a:effectLst/>
                <a:uLnTx/>
                <a:uFillTx/>
                <a:latin typeface="字魂27号-布丁体"/>
                <a:cs typeface="+mn-cs"/>
                <a:sym typeface="Arial"/>
              </a:rPr>
            </a:br>
            <a:r>
              <a:rPr kumimoji="0" lang="vi-VN" sz="1400" b="0" i="0" u="none" strike="noStrike" kern="0" cap="none" spc="0" normalizeH="0" baseline="0" noProof="0">
                <a:ln>
                  <a:noFill/>
                </a:ln>
                <a:solidFill>
                  <a:prstClr val="white"/>
                </a:solidFill>
                <a:effectLst/>
                <a:uLnTx/>
                <a:uFillTx/>
                <a:latin typeface="字魂27号-布丁体"/>
                <a:cs typeface="+mn-cs"/>
                <a:sym typeface="Arial"/>
              </a:rPr>
              <a:t>i b˙nh?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	Theo em, vì sao phi cm thông, giúp ˛• ngMẹ Na đã làm những việc để giúp đỡ n</a:t>
            </a:r>
            <a:br>
              <a:rPr kumimoji="0" lang="vi-VN" sz="1400" b="0" i="0" u="none" strike="noStrike" kern="0" cap="none" spc="0" normalizeH="0" baseline="0" noProof="0">
                <a:ln>
                  <a:noFill/>
                </a:ln>
                <a:solidFill>
                  <a:prstClr val="white"/>
                </a:solidFill>
                <a:effectLst/>
                <a:uLnTx/>
                <a:uFillTx/>
                <a:latin typeface="字魂27号-布丁体"/>
                <a:cs typeface="+mn-cs"/>
                <a:sym typeface="Arial"/>
              </a:rPr>
            </a:br>
            <a:r>
              <a:rPr kumimoji="0" lang="vi-VN" sz="1400" b="0" i="0" u="none" strike="noStrike" kern="0" cap="none" spc="0" normalizeH="0" baseline="0" noProof="0">
                <a:ln>
                  <a:noFill/>
                </a:ln>
                <a:solidFill>
                  <a:prstClr val="white"/>
                </a:solidFill>
                <a:effectLst/>
                <a:uLnTx/>
                <a:uFillTx/>
                <a:latin typeface="字魂27号-布丁体"/>
                <a:cs typeface="+mn-cs"/>
                <a:sym typeface="Arial"/>
              </a:rPr>
              <a:t>i g‡p khó khˆn?</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17" name="TextBox 16">
            <a:extLst>
              <a:ext uri="{FF2B5EF4-FFF2-40B4-BE49-F238E27FC236}">
                <a16:creationId xmlns:a16="http://schemas.microsoft.com/office/drawing/2014/main" id="{BCF6BC16-82C9-444C-B864-378864A38010}"/>
              </a:ext>
            </a:extLst>
          </p:cNvPr>
          <p:cNvSpPr txBox="1"/>
          <p:nvPr/>
        </p:nvSpPr>
        <p:spPr>
          <a:xfrm>
            <a:off x="466932" y="295903"/>
            <a:ext cx="771630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Theo</a:t>
            </a:r>
            <a:r>
              <a:rPr kumimoji="0" lang="en-US" sz="2800" b="0" i="0" u="none" strike="noStrike" kern="0" cap="none" spc="0" normalizeH="0" noProof="0">
                <a:ln>
                  <a:noFill/>
                </a:ln>
                <a:solidFill>
                  <a:srgbClr val="000000"/>
                </a:solidFill>
                <a:effectLst/>
                <a:uLnTx/>
                <a:uFillTx/>
                <a:latin typeface="Arial"/>
                <a:cs typeface="Arial"/>
                <a:sym typeface="Arial"/>
              </a:rPr>
              <a:t> em, vì sao phải cảm thông, giúp đỡ những người gặp khó khăn </a:t>
            </a:r>
            <a:r>
              <a:rPr kumimoji="0" lang="en-US" sz="2800" b="0" i="0" u="none" strike="noStrike" kern="0" cap="none" spc="0" normalizeH="0" baseline="0" noProof="0">
                <a:ln>
                  <a:noFill/>
                </a:ln>
                <a:solidFill>
                  <a:srgbClr val="000000"/>
                </a:solidFill>
                <a:effectLst/>
                <a:uLnTx/>
                <a:uFillTx/>
                <a:latin typeface="Arial"/>
                <a:cs typeface="Arial"/>
                <a:sym typeface="Arial"/>
              </a:rPr>
              <a:t>?</a:t>
            </a:r>
          </a:p>
        </p:txBody>
      </p:sp>
      <p:sp>
        <p:nvSpPr>
          <p:cNvPr id="12" name="TextBox 11">
            <a:extLst>
              <a:ext uri="{FF2B5EF4-FFF2-40B4-BE49-F238E27FC236}">
                <a16:creationId xmlns:a16="http://schemas.microsoft.com/office/drawing/2014/main" id="{C9537EB4-6EBA-48BE-A60D-911C9F748E16}"/>
              </a:ext>
            </a:extLst>
          </p:cNvPr>
          <p:cNvSpPr txBox="1"/>
          <p:nvPr/>
        </p:nvSpPr>
        <p:spPr>
          <a:xfrm>
            <a:off x="466932" y="1341561"/>
            <a:ext cx="8210136" cy="3046988"/>
          </a:xfrm>
          <a:prstGeom prst="rect">
            <a:avLst/>
          </a:prstGeom>
          <a:noFill/>
        </p:spPr>
        <p:txBody>
          <a:bodyPr wrap="square">
            <a:spAutoFit/>
          </a:bodyPr>
          <a:lstStyle/>
          <a:p>
            <a:pPr algn="just"/>
            <a:r>
              <a:rPr lang="en-US" sz="2400">
                <a:solidFill>
                  <a:srgbClr val="0070C0"/>
                </a:solidFill>
              </a:rPr>
              <a:t>	+ </a:t>
            </a:r>
            <a:r>
              <a:rPr lang="vi-VN" sz="2400">
                <a:solidFill>
                  <a:srgbClr val="0070C0"/>
                </a:solidFill>
              </a:rPr>
              <a:t>Sự đồng cảm và sẻ chia giúp những người có hoàn cảnh khó khăn, bất hạnh có thêm sức mạnh, nghị lực, niềm tin, làm giảm đi những đau khổ trong cuộc sống của họ.</a:t>
            </a:r>
          </a:p>
          <a:p>
            <a:pPr algn="just"/>
            <a:r>
              <a:rPr lang="en-US" sz="2400">
                <a:solidFill>
                  <a:srgbClr val="0070C0"/>
                </a:solidFill>
              </a:rPr>
              <a:t>	+ </a:t>
            </a:r>
            <a:r>
              <a:rPr lang="vi-VN" sz="2400">
                <a:solidFill>
                  <a:srgbClr val="0070C0"/>
                </a:solidFill>
              </a:rPr>
              <a:t>Nó có vai trò quan trọng góp phần hoàn thiện nhân cách con người, xây dựng một xã hội văn minh, nhân ái, làm cho mối quan hệ giữa người với người trở nên tốt đẹp hơn, thân thiện hơn, mọi người gần gũi, gắn bó hơn…</a:t>
            </a:r>
            <a:r>
              <a:rPr lang="en-US" sz="2400">
                <a:solidFill>
                  <a:srgbClr val="0070C0"/>
                </a:solidFill>
              </a:rPr>
              <a:t> </a:t>
            </a:r>
          </a:p>
        </p:txBody>
      </p:sp>
    </p:spTree>
    <p:extLst>
      <p:ext uri="{BB962C8B-B14F-4D97-AF65-F5344CB8AC3E}">
        <p14:creationId xmlns:p14="http://schemas.microsoft.com/office/powerpoint/2010/main" val="3432626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9">
            <a:extLst>
              <a:ext uri="{FF2B5EF4-FFF2-40B4-BE49-F238E27FC236}">
                <a16:creationId xmlns:a16="http://schemas.microsoft.com/office/drawing/2014/main" id="{91202FDA-009A-4A05-9BF1-7637DB15A488}"/>
              </a:ext>
            </a:extLst>
          </p:cNvPr>
          <p:cNvSpPr/>
          <p:nvPr/>
        </p:nvSpPr>
        <p:spPr>
          <a:xfrm>
            <a:off x="1254755" y="582906"/>
            <a:ext cx="7057517" cy="2271187"/>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字魂27号-布丁体"/>
              <a:cs typeface="+mn-cs"/>
              <a:sym typeface="Arial"/>
            </a:endParaRPr>
          </a:p>
        </p:txBody>
      </p:sp>
      <p:sp>
        <p:nvSpPr>
          <p:cNvPr id="6" name="TextBox 5"/>
          <p:cNvSpPr txBox="1"/>
          <p:nvPr/>
        </p:nvSpPr>
        <p:spPr>
          <a:xfrm>
            <a:off x="1254755" y="1008689"/>
            <a:ext cx="7835956" cy="14196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625" b="0" i="0" u="none" strike="noStrike" kern="1200" cap="none" spc="0" normalizeH="0" baseline="0" noProof="0">
                <a:ln>
                  <a:noFill/>
                </a:ln>
                <a:solidFill>
                  <a:prstClr val="white"/>
                </a:solidFill>
                <a:effectLst>
                  <a:reflection blurRad="6350" stA="60000" endA="900" endPos="60000" dist="29997" dir="5400000" sy="-100000" algn="bl" rotWithShape="0"/>
                </a:effectLst>
                <a:uLnTx/>
                <a:uFillTx/>
                <a:latin typeface="UTM Dai Co Viet" panose="02040603050506020204" pitchFamily="18" charset="0"/>
                <a:cs typeface="Arial"/>
                <a:sym typeface="Arial"/>
              </a:rPr>
              <a:t>HĐ</a:t>
            </a:r>
            <a:r>
              <a:rPr kumimoji="0" lang="en-US" sz="8625" b="0" i="0" u="none" strike="noStrike" kern="1200" cap="none" spc="0" normalizeH="0" noProof="0">
                <a:ln>
                  <a:noFill/>
                </a:ln>
                <a:solidFill>
                  <a:prstClr val="white"/>
                </a:solidFill>
                <a:effectLst>
                  <a:reflection blurRad="6350" stA="60000" endA="900" endPos="60000" dist="29997" dir="5400000" sy="-100000" algn="bl" rotWithShape="0"/>
                </a:effectLst>
                <a:uLnTx/>
                <a:uFillTx/>
                <a:latin typeface="UTM Dai Co Viet" panose="02040603050506020204" pitchFamily="18" charset="0"/>
                <a:cs typeface="Arial"/>
                <a:sym typeface="Arial"/>
              </a:rPr>
              <a:t> NỐI TIẾP</a:t>
            </a:r>
            <a:endParaRPr kumimoji="0" lang="en-US" sz="8625" b="0" i="0" u="none" strike="noStrike" kern="1200" cap="none" spc="0" normalizeH="0" baseline="0" noProof="0" dirty="0">
              <a:ln>
                <a:noFill/>
              </a:ln>
              <a:solidFill>
                <a:prstClr val="white"/>
              </a:solidFill>
              <a:effectLst>
                <a:reflection blurRad="6350" stA="60000" endA="900" endPos="60000" dist="29997" dir="5400000" sy="-100000" algn="bl" rotWithShape="0"/>
              </a:effectLst>
              <a:uLnTx/>
              <a:uFillTx/>
              <a:latin typeface="UTM Dai Co Viet" panose="02040603050506020204" pitchFamily="18" charset="0"/>
              <a:cs typeface="Arial"/>
              <a:sym typeface="Arial"/>
            </a:endParaRPr>
          </a:p>
        </p:txBody>
      </p:sp>
    </p:spTree>
    <p:extLst>
      <p:ext uri="{BB962C8B-B14F-4D97-AF65-F5344CB8AC3E}">
        <p14:creationId xmlns:p14="http://schemas.microsoft.com/office/powerpoint/2010/main" val="3520735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9">
            <a:extLst>
              <a:ext uri="{FF2B5EF4-FFF2-40B4-BE49-F238E27FC236}">
                <a16:creationId xmlns:a16="http://schemas.microsoft.com/office/drawing/2014/main" id="{91202FDA-009A-4A05-9BF1-7637DB15A488}"/>
              </a:ext>
            </a:extLst>
          </p:cNvPr>
          <p:cNvSpPr/>
          <p:nvPr/>
        </p:nvSpPr>
        <p:spPr>
          <a:xfrm>
            <a:off x="1254755" y="582906"/>
            <a:ext cx="7057517" cy="2271187"/>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字魂27号-布丁体"/>
            </a:endParaRPr>
          </a:p>
        </p:txBody>
      </p:sp>
      <p:sp>
        <p:nvSpPr>
          <p:cNvPr id="6" name="TextBox 5"/>
          <p:cNvSpPr txBox="1"/>
          <p:nvPr/>
        </p:nvSpPr>
        <p:spPr>
          <a:xfrm>
            <a:off x="1743473" y="1319878"/>
            <a:ext cx="6568799" cy="1419619"/>
          </a:xfrm>
          <a:prstGeom prst="rect">
            <a:avLst/>
          </a:prstGeom>
          <a:noFill/>
        </p:spPr>
        <p:txBody>
          <a:bodyPr wrap="square" rtlCol="0">
            <a:spAutoFit/>
          </a:bodyPr>
          <a:lstStyle/>
          <a:p>
            <a:pPr defTabSz="685800">
              <a:buClrTx/>
            </a:pPr>
            <a:r>
              <a:rPr lang="vi-VN" sz="8625" kern="1200" dirty="0">
                <a:solidFill>
                  <a:prstClr val="white"/>
                </a:solidFill>
                <a:effectLst>
                  <a:reflection blurRad="6350" stA="60000" endA="900" endPos="60000" dist="29997" dir="5400000" sy="-100000" algn="bl" rotWithShape="0"/>
                </a:effectLst>
                <a:latin typeface="UTM Dai Co Viet" panose="02040603050506020204" pitchFamily="18" charset="0"/>
                <a:cs typeface="+mn-cs"/>
              </a:rPr>
              <a:t>KHỞI ĐỘNG</a:t>
            </a:r>
            <a:endParaRPr lang="en-US" sz="8625" kern="1200" dirty="0">
              <a:solidFill>
                <a:prstClr val="white"/>
              </a:solidFill>
              <a:effectLst>
                <a:reflection blurRad="6350" stA="60000" endA="900" endPos="60000" dist="29997" dir="5400000" sy="-100000" algn="bl" rotWithShape="0"/>
              </a:effectLst>
              <a:latin typeface="UTM Dai Co Viet" panose="02040603050506020204" pitchFamily="18" charset="0"/>
              <a:cs typeface="+mn-cs"/>
            </a:endParaRPr>
          </a:p>
        </p:txBody>
      </p:sp>
    </p:spTree>
    <p:extLst>
      <p:ext uri="{BB962C8B-B14F-4D97-AF65-F5344CB8AC3E}">
        <p14:creationId xmlns:p14="http://schemas.microsoft.com/office/powerpoint/2010/main" val="1334225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15" name="TextBox 14">
            <a:extLst>
              <a:ext uri="{FF2B5EF4-FFF2-40B4-BE49-F238E27FC236}">
                <a16:creationId xmlns:a16="http://schemas.microsoft.com/office/drawing/2014/main" id="{A00A1B96-D948-4DEC-B0E6-FD6D3956D4AA}"/>
              </a:ext>
            </a:extLst>
          </p:cNvPr>
          <p:cNvSpPr txBox="1"/>
          <p:nvPr/>
        </p:nvSpPr>
        <p:spPr>
          <a:xfrm>
            <a:off x="3681310" y="1509921"/>
            <a:ext cx="488211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Arial"/>
                <a:cs typeface="Arial"/>
                <a:sym typeface="Arial"/>
              </a:rPr>
              <a:t>Kể một số người gặp khó khăn</a:t>
            </a:r>
            <a:r>
              <a:rPr kumimoji="0" lang="en-US" sz="4400" b="1" i="0" u="none" strike="noStrike" kern="0" cap="none" spc="0" normalizeH="0" baseline="0" noProof="0">
                <a:ln>
                  <a:noFill/>
                </a:ln>
                <a:solidFill>
                  <a:srgbClr val="FFFF00"/>
                </a:solidFill>
                <a:effectLst/>
                <a:uLnTx/>
                <a:uFillTx/>
                <a:latin typeface="Arial"/>
                <a:cs typeface="Arial"/>
                <a:sym typeface="Arial"/>
              </a:rPr>
              <a:t> mà em biết</a:t>
            </a:r>
          </a:p>
        </p:txBody>
      </p:sp>
      <p:pic>
        <p:nvPicPr>
          <p:cNvPr id="3" name="Picture 2">
            <a:extLst>
              <a:ext uri="{FF2B5EF4-FFF2-40B4-BE49-F238E27FC236}">
                <a16:creationId xmlns:a16="http://schemas.microsoft.com/office/drawing/2014/main" id="{C6183CC3-2DCB-4FAF-9AB5-F8545F6D937A}"/>
              </a:ext>
            </a:extLst>
          </p:cNvPr>
          <p:cNvPicPr>
            <a:picLocks noChangeAspect="1"/>
          </p:cNvPicPr>
          <p:nvPr/>
        </p:nvPicPr>
        <p:blipFill>
          <a:blip r:embed="rId4"/>
          <a:stretch>
            <a:fillRect/>
          </a:stretch>
        </p:blipFill>
        <p:spPr>
          <a:xfrm flipH="1">
            <a:off x="-766438" y="352701"/>
            <a:ext cx="5143500" cy="5143500"/>
          </a:xfrm>
          <a:prstGeom prst="rect">
            <a:avLst/>
          </a:prstGeom>
        </p:spPr>
      </p:pic>
    </p:spTree>
    <p:extLst>
      <p:ext uri="{BB962C8B-B14F-4D97-AF65-F5344CB8AC3E}">
        <p14:creationId xmlns:p14="http://schemas.microsoft.com/office/powerpoint/2010/main" val="343889659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0" y="0"/>
            <a:ext cx="8996382" cy="50219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	M Na ˛ã làm gì ˛ giúp ˛• nhng ngMẹ Na đã làm những việc để giúp đỡ người bệnh: chăm sóc, hỗ trợ bệnh nhân cách li điều trị ở bệnh viện. </a:t>
            </a:r>
            <a:br>
              <a:rPr kumimoji="0" lang="vi-VN" sz="1400" b="0" i="0" u="none" strike="noStrike" kern="0" cap="none" spc="0" normalizeH="0" baseline="0" noProof="0">
                <a:ln>
                  <a:noFill/>
                </a:ln>
                <a:solidFill>
                  <a:prstClr val="white"/>
                </a:solidFill>
                <a:effectLst/>
                <a:uLnTx/>
                <a:uFillTx/>
                <a:latin typeface="字魂27号-布丁体"/>
                <a:cs typeface="+mn-cs"/>
                <a:sym typeface="Arial"/>
              </a:rPr>
            </a:br>
            <a:r>
              <a:rPr kumimoji="0" lang="vi-VN" sz="1400" b="0" i="0" u="none" strike="noStrike" kern="0" cap="none" spc="0" normalizeH="0" baseline="0" noProof="0">
                <a:ln>
                  <a:noFill/>
                </a:ln>
                <a:solidFill>
                  <a:prstClr val="white"/>
                </a:solidFill>
                <a:effectLst/>
                <a:uLnTx/>
                <a:uFillTx/>
                <a:latin typeface="字魂27号-布丁体"/>
                <a:cs typeface="+mn-cs"/>
                <a:sym typeface="Arial"/>
              </a:rPr>
              <a:t>i b˙nh?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	Theo em, vì sao phi cm thông, giúp ˛• ngMẹ Na đã làm những việc để giúp đỡ n</a:t>
            </a:r>
            <a:br>
              <a:rPr kumimoji="0" lang="vi-VN" sz="1400" b="0" i="0" u="none" strike="noStrike" kern="0" cap="none" spc="0" normalizeH="0" baseline="0" noProof="0">
                <a:ln>
                  <a:noFill/>
                </a:ln>
                <a:solidFill>
                  <a:prstClr val="white"/>
                </a:solidFill>
                <a:effectLst/>
                <a:uLnTx/>
                <a:uFillTx/>
                <a:latin typeface="字魂27号-布丁体"/>
                <a:cs typeface="+mn-cs"/>
                <a:sym typeface="Arial"/>
              </a:rPr>
            </a:br>
            <a:r>
              <a:rPr kumimoji="0" lang="vi-VN" sz="1400" b="0" i="0" u="none" strike="noStrike" kern="0" cap="none" spc="0" normalizeH="0" baseline="0" noProof="0">
                <a:ln>
                  <a:noFill/>
                </a:ln>
                <a:solidFill>
                  <a:prstClr val="white"/>
                </a:solidFill>
                <a:effectLst/>
                <a:uLnTx/>
                <a:uFillTx/>
                <a:latin typeface="字魂27号-布丁体"/>
                <a:cs typeface="+mn-cs"/>
                <a:sym typeface="Arial"/>
              </a:rPr>
              <a:t>i g‡p khó khˆn?</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pic>
        <p:nvPicPr>
          <p:cNvPr id="3" name="Picture 2">
            <a:extLst>
              <a:ext uri="{FF2B5EF4-FFF2-40B4-BE49-F238E27FC236}">
                <a16:creationId xmlns:a16="http://schemas.microsoft.com/office/drawing/2014/main" id="{4EAA0AE1-9CED-4E01-B4EB-61D2969625DD}"/>
              </a:ext>
            </a:extLst>
          </p:cNvPr>
          <p:cNvPicPr>
            <a:picLocks noChangeAspect="1"/>
          </p:cNvPicPr>
          <p:nvPr/>
        </p:nvPicPr>
        <p:blipFill>
          <a:blip r:embed="rId4"/>
          <a:stretch>
            <a:fillRect/>
          </a:stretch>
        </p:blipFill>
        <p:spPr>
          <a:xfrm>
            <a:off x="1078346" y="275118"/>
            <a:ext cx="3333029" cy="2131774"/>
          </a:xfrm>
          <a:prstGeom prst="rect">
            <a:avLst/>
          </a:prstGeom>
        </p:spPr>
      </p:pic>
      <p:pic>
        <p:nvPicPr>
          <p:cNvPr id="8" name="Picture 7">
            <a:extLst>
              <a:ext uri="{FF2B5EF4-FFF2-40B4-BE49-F238E27FC236}">
                <a16:creationId xmlns:a16="http://schemas.microsoft.com/office/drawing/2014/main" id="{A7AE71A5-769F-4850-A605-D46EEF601B1B}"/>
              </a:ext>
            </a:extLst>
          </p:cNvPr>
          <p:cNvPicPr>
            <a:picLocks noChangeAspect="1"/>
          </p:cNvPicPr>
          <p:nvPr/>
        </p:nvPicPr>
        <p:blipFill>
          <a:blip r:embed="rId5"/>
          <a:stretch>
            <a:fillRect/>
          </a:stretch>
        </p:blipFill>
        <p:spPr>
          <a:xfrm>
            <a:off x="4857499" y="256339"/>
            <a:ext cx="3361275" cy="2131774"/>
          </a:xfrm>
          <a:prstGeom prst="rect">
            <a:avLst/>
          </a:prstGeom>
        </p:spPr>
      </p:pic>
      <p:pic>
        <p:nvPicPr>
          <p:cNvPr id="13" name="Picture 12">
            <a:extLst>
              <a:ext uri="{FF2B5EF4-FFF2-40B4-BE49-F238E27FC236}">
                <a16:creationId xmlns:a16="http://schemas.microsoft.com/office/drawing/2014/main" id="{68CE8864-7D61-4A0F-8EC2-82B789E3BE57}"/>
              </a:ext>
            </a:extLst>
          </p:cNvPr>
          <p:cNvPicPr>
            <a:picLocks noChangeAspect="1"/>
          </p:cNvPicPr>
          <p:nvPr/>
        </p:nvPicPr>
        <p:blipFill>
          <a:blip r:embed="rId6"/>
          <a:stretch>
            <a:fillRect/>
          </a:stretch>
        </p:blipFill>
        <p:spPr>
          <a:xfrm>
            <a:off x="1044346" y="2571750"/>
            <a:ext cx="3367029" cy="2148368"/>
          </a:xfrm>
          <a:prstGeom prst="rect">
            <a:avLst/>
          </a:prstGeom>
        </p:spPr>
      </p:pic>
      <p:pic>
        <p:nvPicPr>
          <p:cNvPr id="19" name="Picture 18">
            <a:extLst>
              <a:ext uri="{FF2B5EF4-FFF2-40B4-BE49-F238E27FC236}">
                <a16:creationId xmlns:a16="http://schemas.microsoft.com/office/drawing/2014/main" id="{1CED8CF7-2409-472B-B296-5E655E34CAD0}"/>
              </a:ext>
            </a:extLst>
          </p:cNvPr>
          <p:cNvPicPr>
            <a:picLocks noChangeAspect="1"/>
          </p:cNvPicPr>
          <p:nvPr/>
        </p:nvPicPr>
        <p:blipFill>
          <a:blip r:embed="rId7"/>
          <a:stretch>
            <a:fillRect/>
          </a:stretch>
        </p:blipFill>
        <p:spPr>
          <a:xfrm>
            <a:off x="4832912" y="2644452"/>
            <a:ext cx="3365539" cy="2131774"/>
          </a:xfrm>
          <a:prstGeom prst="rect">
            <a:avLst/>
          </a:prstGeom>
        </p:spPr>
      </p:pic>
    </p:spTree>
    <p:extLst>
      <p:ext uri="{BB962C8B-B14F-4D97-AF65-F5344CB8AC3E}">
        <p14:creationId xmlns:p14="http://schemas.microsoft.com/office/powerpoint/2010/main" val="24291185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15" name="TextBox 14">
            <a:extLst>
              <a:ext uri="{FF2B5EF4-FFF2-40B4-BE49-F238E27FC236}">
                <a16:creationId xmlns:a16="http://schemas.microsoft.com/office/drawing/2014/main" id="{A00A1B96-D948-4DEC-B0E6-FD6D3956D4AA}"/>
              </a:ext>
            </a:extLst>
          </p:cNvPr>
          <p:cNvSpPr txBox="1"/>
          <p:nvPr/>
        </p:nvSpPr>
        <p:spPr>
          <a:xfrm>
            <a:off x="3623253" y="1171366"/>
            <a:ext cx="51435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F00"/>
                </a:solidFill>
                <a:effectLst/>
                <a:uLnTx/>
                <a:uFillTx/>
                <a:latin typeface="Arial"/>
                <a:cs typeface="Arial"/>
                <a:sym typeface="Arial"/>
              </a:rPr>
              <a:t>Em làm được gì để giúp đỡ những người gặp khó khăn đó?</a:t>
            </a:r>
          </a:p>
        </p:txBody>
      </p:sp>
      <p:pic>
        <p:nvPicPr>
          <p:cNvPr id="3" name="Picture 2">
            <a:extLst>
              <a:ext uri="{FF2B5EF4-FFF2-40B4-BE49-F238E27FC236}">
                <a16:creationId xmlns:a16="http://schemas.microsoft.com/office/drawing/2014/main" id="{C6183CC3-2DCB-4FAF-9AB5-F8545F6D937A}"/>
              </a:ext>
            </a:extLst>
          </p:cNvPr>
          <p:cNvPicPr>
            <a:picLocks noChangeAspect="1"/>
          </p:cNvPicPr>
          <p:nvPr/>
        </p:nvPicPr>
        <p:blipFill>
          <a:blip r:embed="rId4"/>
          <a:stretch>
            <a:fillRect/>
          </a:stretch>
        </p:blipFill>
        <p:spPr>
          <a:xfrm flipH="1">
            <a:off x="-766438" y="352701"/>
            <a:ext cx="5143500" cy="5143500"/>
          </a:xfrm>
          <a:prstGeom prst="rect">
            <a:avLst/>
          </a:prstGeom>
        </p:spPr>
      </p:pic>
    </p:spTree>
    <p:extLst>
      <p:ext uri="{BB962C8B-B14F-4D97-AF65-F5344CB8AC3E}">
        <p14:creationId xmlns:p14="http://schemas.microsoft.com/office/powerpoint/2010/main" val="347618558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C7BE26-FC29-4264-A952-D7B17AFD6C9A}"/>
              </a:ext>
            </a:extLst>
          </p:cNvPr>
          <p:cNvSpPr txBox="1"/>
          <p:nvPr/>
        </p:nvSpPr>
        <p:spPr>
          <a:xfrm>
            <a:off x="2469737" y="696438"/>
            <a:ext cx="6435437" cy="2308324"/>
          </a:xfrm>
          <a:prstGeom prst="rect">
            <a:avLst/>
          </a:prstGeom>
          <a:noFill/>
          <a:effectLst>
            <a:glow rad="101600">
              <a:schemeClr val="bg1">
                <a:alpha val="60000"/>
              </a:schemeClr>
            </a:glow>
          </a:effectLst>
        </p:spPr>
        <p:txBody>
          <a:bodyPr wrap="square" rtlCol="0">
            <a:spAutoFit/>
          </a:bodyPr>
          <a:lstStyle/>
          <a:p>
            <a:pPr algn="ctr" defTabSz="685800">
              <a:buClrTx/>
            </a:pPr>
            <a:r>
              <a:rPr lang="vi-VN" sz="7200" kern="1200" dirty="0">
                <a:solidFill>
                  <a:srgbClr val="FFFF00"/>
                </a:solidFill>
                <a:latin typeface="UTM Atlas" panose="02040603050506020204" pitchFamily="18" charset="0"/>
                <a:cs typeface="+mn-cs"/>
              </a:rPr>
              <a:t>TẠM BIỆT!</a:t>
            </a:r>
            <a:endParaRPr lang="id-ID" sz="7200" kern="1200" dirty="0">
              <a:solidFill>
                <a:srgbClr val="FFFF00"/>
              </a:solidFill>
              <a:latin typeface="UTM Atlas" panose="02040603050506020204" pitchFamily="18" charset="0"/>
              <a:cs typeface="+mn-cs"/>
            </a:endParaRPr>
          </a:p>
        </p:txBody>
      </p:sp>
    </p:spTree>
    <p:extLst>
      <p:ext uri="{BB962C8B-B14F-4D97-AF65-F5344CB8AC3E}">
        <p14:creationId xmlns:p14="http://schemas.microsoft.com/office/powerpoint/2010/main" val="2466918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5143500"/>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217170" y="228586"/>
            <a:ext cx="8709660" cy="46863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Tham gia trò chơi Vượt chướng ngại vật và trả lời câu hỏi</a:t>
            </a:r>
            <a:endParaRPr lang="en-US"/>
          </a:p>
        </p:txBody>
      </p:sp>
      <p:sp>
        <p:nvSpPr>
          <p:cNvPr id="15" name="TextBox 14">
            <a:extLst>
              <a:ext uri="{FF2B5EF4-FFF2-40B4-BE49-F238E27FC236}">
                <a16:creationId xmlns:a16="http://schemas.microsoft.com/office/drawing/2014/main" id="{A00A1B96-D948-4DEC-B0E6-FD6D3956D4AA}"/>
              </a:ext>
            </a:extLst>
          </p:cNvPr>
          <p:cNvSpPr txBox="1"/>
          <p:nvPr/>
        </p:nvSpPr>
        <p:spPr>
          <a:xfrm>
            <a:off x="667657" y="524005"/>
            <a:ext cx="8069943" cy="461665"/>
          </a:xfrm>
          <a:prstGeom prst="rect">
            <a:avLst/>
          </a:prstGeom>
          <a:noFill/>
        </p:spPr>
        <p:txBody>
          <a:bodyPr wrap="square">
            <a:spAutoFit/>
          </a:bodyPr>
          <a:lstStyle/>
          <a:p>
            <a:r>
              <a:rPr lang="vi-VN" sz="2400"/>
              <a:t>Tham gia trò chơi Vượt chướng ngại vật và trả lời câu hỏi</a:t>
            </a:r>
            <a:endParaRPr lang="en-US" sz="2400"/>
          </a:p>
        </p:txBody>
      </p:sp>
      <p:pic>
        <p:nvPicPr>
          <p:cNvPr id="24" name="Picture 23">
            <a:extLst>
              <a:ext uri="{FF2B5EF4-FFF2-40B4-BE49-F238E27FC236}">
                <a16:creationId xmlns:a16="http://schemas.microsoft.com/office/drawing/2014/main" id="{149A5151-24BF-4D3C-8AE1-20D3A9D25D4A}"/>
              </a:ext>
            </a:extLst>
          </p:cNvPr>
          <p:cNvPicPr>
            <a:picLocks noChangeAspect="1"/>
          </p:cNvPicPr>
          <p:nvPr/>
        </p:nvPicPr>
        <p:blipFill>
          <a:blip r:embed="rId4"/>
          <a:stretch>
            <a:fillRect/>
          </a:stretch>
        </p:blipFill>
        <p:spPr>
          <a:xfrm>
            <a:off x="1767072" y="1170781"/>
            <a:ext cx="6473424" cy="3559024"/>
          </a:xfrm>
          <a:prstGeom prst="rect">
            <a:avLst/>
          </a:prstGeom>
        </p:spPr>
      </p:pic>
    </p:spTree>
    <p:extLst>
      <p:ext uri="{BB962C8B-B14F-4D97-AF65-F5344CB8AC3E}">
        <p14:creationId xmlns:p14="http://schemas.microsoft.com/office/powerpoint/2010/main" val="8376575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217171" y="228585"/>
            <a:ext cx="8709660" cy="46863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15" name="TextBox 14">
            <a:extLst>
              <a:ext uri="{FF2B5EF4-FFF2-40B4-BE49-F238E27FC236}">
                <a16:creationId xmlns:a16="http://schemas.microsoft.com/office/drawing/2014/main" id="{A00A1B96-D948-4DEC-B0E6-FD6D3956D4AA}"/>
              </a:ext>
            </a:extLst>
          </p:cNvPr>
          <p:cNvSpPr txBox="1"/>
          <p:nvPr/>
        </p:nvSpPr>
        <p:spPr>
          <a:xfrm>
            <a:off x="1618615" y="277559"/>
            <a:ext cx="558228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Điều gì xảy ra nếu không có bạn giúp em vượt chướng ngại vật ?</a:t>
            </a:r>
          </a:p>
        </p:txBody>
      </p:sp>
      <p:pic>
        <p:nvPicPr>
          <p:cNvPr id="24" name="Picture 23">
            <a:extLst>
              <a:ext uri="{FF2B5EF4-FFF2-40B4-BE49-F238E27FC236}">
                <a16:creationId xmlns:a16="http://schemas.microsoft.com/office/drawing/2014/main" id="{149A5151-24BF-4D3C-8AE1-20D3A9D25D4A}"/>
              </a:ext>
            </a:extLst>
          </p:cNvPr>
          <p:cNvPicPr>
            <a:picLocks noChangeAspect="1"/>
          </p:cNvPicPr>
          <p:nvPr/>
        </p:nvPicPr>
        <p:blipFill>
          <a:blip r:embed="rId4"/>
          <a:stretch>
            <a:fillRect/>
          </a:stretch>
        </p:blipFill>
        <p:spPr>
          <a:xfrm>
            <a:off x="422869" y="1280640"/>
            <a:ext cx="6072966" cy="3338856"/>
          </a:xfrm>
          <a:prstGeom prst="rect">
            <a:avLst/>
          </a:prstGeom>
        </p:spPr>
      </p:pic>
      <p:sp>
        <p:nvSpPr>
          <p:cNvPr id="10" name="TextBox 9">
            <a:extLst>
              <a:ext uri="{FF2B5EF4-FFF2-40B4-BE49-F238E27FC236}">
                <a16:creationId xmlns:a16="http://schemas.microsoft.com/office/drawing/2014/main" id="{D78D663A-CE5D-4009-BACB-AED401FB75A7}"/>
              </a:ext>
            </a:extLst>
          </p:cNvPr>
          <p:cNvSpPr txBox="1"/>
          <p:nvPr/>
        </p:nvSpPr>
        <p:spPr>
          <a:xfrm>
            <a:off x="5575496" y="2412716"/>
            <a:ext cx="2944299" cy="1569660"/>
          </a:xfrm>
          <a:prstGeom prst="rect">
            <a:avLst/>
          </a:prstGeom>
          <a:noFill/>
        </p:spPr>
        <p:txBody>
          <a:bodyPr wrap="square">
            <a:spAutoFit/>
          </a:bodyPr>
          <a:lstStyle/>
          <a:p>
            <a:pPr algn="ctr"/>
            <a:r>
              <a:rPr lang="vi-VN" sz="2400">
                <a:solidFill>
                  <a:srgbClr val="FF0000"/>
                </a:solidFill>
              </a:rPr>
              <a:t>Nếu không có bạn giúp em thì em sẽ ngã và va vào các chướng ngại vật. </a:t>
            </a:r>
            <a:endParaRPr lang="en-US" sz="2400">
              <a:solidFill>
                <a:srgbClr val="FF0000"/>
              </a:solidFill>
            </a:endParaRPr>
          </a:p>
        </p:txBody>
      </p:sp>
    </p:spTree>
    <p:extLst>
      <p:ext uri="{BB962C8B-B14F-4D97-AF65-F5344CB8AC3E}">
        <p14:creationId xmlns:p14="http://schemas.microsoft.com/office/powerpoint/2010/main" val="3304624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Rounded Corners 49">
            <a:extLst>
              <a:ext uri="{FF2B5EF4-FFF2-40B4-BE49-F238E27FC236}">
                <a16:creationId xmlns:a16="http://schemas.microsoft.com/office/drawing/2014/main" id="{91202FDA-009A-4A05-9BF1-7637DB15A488}"/>
              </a:ext>
            </a:extLst>
          </p:cNvPr>
          <p:cNvSpPr/>
          <p:nvPr/>
        </p:nvSpPr>
        <p:spPr>
          <a:xfrm>
            <a:off x="1254755" y="582906"/>
            <a:ext cx="7057517" cy="2271187"/>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字魂27号-布丁体"/>
            </a:endParaRPr>
          </a:p>
        </p:txBody>
      </p:sp>
      <p:sp>
        <p:nvSpPr>
          <p:cNvPr id="6" name="TextBox 5"/>
          <p:cNvSpPr txBox="1"/>
          <p:nvPr/>
        </p:nvSpPr>
        <p:spPr>
          <a:xfrm>
            <a:off x="1594883" y="994410"/>
            <a:ext cx="6568799" cy="1107996"/>
          </a:xfrm>
          <a:prstGeom prst="rect">
            <a:avLst/>
          </a:prstGeom>
          <a:noFill/>
        </p:spPr>
        <p:txBody>
          <a:bodyPr wrap="square" rtlCol="0">
            <a:spAutoFit/>
          </a:bodyPr>
          <a:lstStyle/>
          <a:p>
            <a:pPr defTabSz="685800">
              <a:buClrTx/>
            </a:pPr>
            <a:r>
              <a:rPr lang="en-US" sz="6600" kern="1200">
                <a:solidFill>
                  <a:prstClr val="white"/>
                </a:solidFill>
                <a:effectLst>
                  <a:reflection blurRad="6350" stA="60000" endA="900" endPos="60000" dist="29997" dir="5400000" sy="-100000" algn="bl" rotWithShape="0"/>
                </a:effectLst>
                <a:latin typeface="UTM Dai Co Viet" panose="02040603050506020204" pitchFamily="18" charset="0"/>
                <a:cs typeface="+mn-cs"/>
              </a:rPr>
              <a:t>Kiến tạo tri thức mới</a:t>
            </a:r>
            <a:endParaRPr lang="en-US" sz="6600" kern="1200" dirty="0">
              <a:solidFill>
                <a:prstClr val="white"/>
              </a:solidFill>
              <a:effectLst>
                <a:reflection blurRad="6350" stA="60000" endA="900" endPos="60000" dist="29997" dir="5400000" sy="-100000" algn="bl" rotWithShape="0"/>
              </a:effectLst>
              <a:latin typeface="UTM Dai Co Viet" panose="02040603050506020204" pitchFamily="18" charset="0"/>
              <a:cs typeface="+mn-cs"/>
            </a:endParaRPr>
          </a:p>
        </p:txBody>
      </p:sp>
    </p:spTree>
    <p:extLst>
      <p:ext uri="{BB962C8B-B14F-4D97-AF65-F5344CB8AC3E}">
        <p14:creationId xmlns:p14="http://schemas.microsoft.com/office/powerpoint/2010/main" val="3917159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96302" y="113149"/>
            <a:ext cx="9163979" cy="5040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15" name="TextBox 14">
            <a:extLst>
              <a:ext uri="{FF2B5EF4-FFF2-40B4-BE49-F238E27FC236}">
                <a16:creationId xmlns:a16="http://schemas.microsoft.com/office/drawing/2014/main" id="{A00A1B96-D948-4DEC-B0E6-FD6D3956D4AA}"/>
              </a:ext>
            </a:extLst>
          </p:cNvPr>
          <p:cNvSpPr txBox="1"/>
          <p:nvPr/>
        </p:nvSpPr>
        <p:spPr>
          <a:xfrm>
            <a:off x="150921" y="213682"/>
            <a:ext cx="8568397" cy="800219"/>
          </a:xfrm>
          <a:prstGeom prst="rect">
            <a:avLst/>
          </a:prstGeom>
          <a:noFill/>
        </p:spPr>
        <p:txBody>
          <a:bodyPr wrap="square">
            <a:spAutoFit/>
          </a:bodyPr>
          <a:lstStyle/>
          <a:p>
            <a:pPr lvl="0">
              <a:defRPr/>
            </a:pPr>
            <a:r>
              <a:rPr lang="en-US" sz="2300"/>
              <a:t>1</a:t>
            </a:r>
            <a:r>
              <a:rPr kumimoji="0" lang="en-US" sz="2300" b="0" i="0" u="none" strike="noStrike" kern="0" cap="none" spc="0" normalizeH="0" baseline="0" noProof="0">
                <a:ln>
                  <a:noFill/>
                </a:ln>
                <a:solidFill>
                  <a:srgbClr val="000000"/>
                </a:solidFill>
                <a:effectLst/>
                <a:uLnTx/>
                <a:uFillTx/>
                <a:latin typeface="Arial"/>
                <a:cs typeface="Arial"/>
                <a:sym typeface="Arial"/>
              </a:rPr>
              <a:t>. </a:t>
            </a:r>
            <a:r>
              <a:rPr kumimoji="0" lang="vi-VN" sz="2300" b="0" i="0" u="none" strike="noStrike" kern="0" cap="none" spc="0" normalizeH="0" baseline="0" noProof="0">
                <a:ln>
                  <a:noFill/>
                </a:ln>
                <a:solidFill>
                  <a:srgbClr val="000000"/>
                </a:solidFill>
                <a:effectLst/>
                <a:uLnTx/>
                <a:uFillTx/>
                <a:latin typeface="Arial"/>
                <a:cs typeface="Arial"/>
                <a:sym typeface="Arial"/>
              </a:rPr>
              <a:t>Quan sát tranh và nêu biểu hiện của sự cảm thông, giúp đỡ người</a:t>
            </a:r>
            <a:r>
              <a:rPr lang="en-US" sz="2300"/>
              <a:t> gặp khó khăn</a:t>
            </a:r>
            <a:endParaRPr kumimoji="0" lang="en-US" sz="23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12">
            <a:extLst>
              <a:ext uri="{FF2B5EF4-FFF2-40B4-BE49-F238E27FC236}">
                <a16:creationId xmlns:a16="http://schemas.microsoft.com/office/drawing/2014/main" id="{21680D1A-F0F4-49FF-A1C4-22DEE2470AA4}"/>
              </a:ext>
            </a:extLst>
          </p:cNvPr>
          <p:cNvPicPr>
            <a:picLocks noChangeAspect="1"/>
          </p:cNvPicPr>
          <p:nvPr/>
        </p:nvPicPr>
        <p:blipFill>
          <a:blip r:embed="rId4"/>
          <a:stretch>
            <a:fillRect/>
          </a:stretch>
        </p:blipFill>
        <p:spPr>
          <a:xfrm>
            <a:off x="307260" y="1000780"/>
            <a:ext cx="2874374" cy="1901138"/>
          </a:xfrm>
          <a:prstGeom prst="rect">
            <a:avLst/>
          </a:prstGeom>
        </p:spPr>
      </p:pic>
      <p:pic>
        <p:nvPicPr>
          <p:cNvPr id="16" name="Picture 15">
            <a:extLst>
              <a:ext uri="{FF2B5EF4-FFF2-40B4-BE49-F238E27FC236}">
                <a16:creationId xmlns:a16="http://schemas.microsoft.com/office/drawing/2014/main" id="{ECC19420-812A-4D24-B7E5-0B8D82B0C1FA}"/>
              </a:ext>
            </a:extLst>
          </p:cNvPr>
          <p:cNvPicPr>
            <a:picLocks noChangeAspect="1"/>
          </p:cNvPicPr>
          <p:nvPr/>
        </p:nvPicPr>
        <p:blipFill>
          <a:blip r:embed="rId5"/>
          <a:stretch>
            <a:fillRect/>
          </a:stretch>
        </p:blipFill>
        <p:spPr>
          <a:xfrm>
            <a:off x="3059740" y="870444"/>
            <a:ext cx="2874374" cy="2060847"/>
          </a:xfrm>
          <a:prstGeom prst="rect">
            <a:avLst/>
          </a:prstGeom>
        </p:spPr>
      </p:pic>
      <p:pic>
        <p:nvPicPr>
          <p:cNvPr id="19" name="Picture 18">
            <a:extLst>
              <a:ext uri="{FF2B5EF4-FFF2-40B4-BE49-F238E27FC236}">
                <a16:creationId xmlns:a16="http://schemas.microsoft.com/office/drawing/2014/main" id="{615C8600-9744-4482-ABEE-465CC1B592C1}"/>
              </a:ext>
            </a:extLst>
          </p:cNvPr>
          <p:cNvPicPr>
            <a:picLocks noChangeAspect="1"/>
          </p:cNvPicPr>
          <p:nvPr/>
        </p:nvPicPr>
        <p:blipFill>
          <a:blip r:embed="rId6"/>
          <a:stretch>
            <a:fillRect/>
          </a:stretch>
        </p:blipFill>
        <p:spPr>
          <a:xfrm>
            <a:off x="5884447" y="968601"/>
            <a:ext cx="3103809" cy="1899346"/>
          </a:xfrm>
          <a:prstGeom prst="rect">
            <a:avLst/>
          </a:prstGeom>
        </p:spPr>
      </p:pic>
      <p:pic>
        <p:nvPicPr>
          <p:cNvPr id="22" name="Picture 21">
            <a:extLst>
              <a:ext uri="{FF2B5EF4-FFF2-40B4-BE49-F238E27FC236}">
                <a16:creationId xmlns:a16="http://schemas.microsoft.com/office/drawing/2014/main" id="{706F086B-24C3-4CAA-9BBC-18CFE7991074}"/>
              </a:ext>
            </a:extLst>
          </p:cNvPr>
          <p:cNvPicPr>
            <a:picLocks noChangeAspect="1"/>
          </p:cNvPicPr>
          <p:nvPr/>
        </p:nvPicPr>
        <p:blipFill>
          <a:blip r:embed="rId7"/>
          <a:stretch>
            <a:fillRect/>
          </a:stretch>
        </p:blipFill>
        <p:spPr>
          <a:xfrm>
            <a:off x="217172" y="3028681"/>
            <a:ext cx="3131692" cy="1901137"/>
          </a:xfrm>
          <a:prstGeom prst="rect">
            <a:avLst/>
          </a:prstGeom>
        </p:spPr>
      </p:pic>
      <p:pic>
        <p:nvPicPr>
          <p:cNvPr id="29" name="Picture 28">
            <a:extLst>
              <a:ext uri="{FF2B5EF4-FFF2-40B4-BE49-F238E27FC236}">
                <a16:creationId xmlns:a16="http://schemas.microsoft.com/office/drawing/2014/main" id="{E59177F1-0144-45B8-8E8A-3466F98E3EDE}"/>
              </a:ext>
            </a:extLst>
          </p:cNvPr>
          <p:cNvPicPr>
            <a:picLocks noChangeAspect="1"/>
          </p:cNvPicPr>
          <p:nvPr/>
        </p:nvPicPr>
        <p:blipFill>
          <a:blip r:embed="rId8"/>
          <a:stretch>
            <a:fillRect/>
          </a:stretch>
        </p:blipFill>
        <p:spPr>
          <a:xfrm>
            <a:off x="3202392" y="3044329"/>
            <a:ext cx="2681094" cy="1859387"/>
          </a:xfrm>
          <a:prstGeom prst="rect">
            <a:avLst/>
          </a:prstGeom>
        </p:spPr>
      </p:pic>
      <p:pic>
        <p:nvPicPr>
          <p:cNvPr id="31" name="Picture 30">
            <a:extLst>
              <a:ext uri="{FF2B5EF4-FFF2-40B4-BE49-F238E27FC236}">
                <a16:creationId xmlns:a16="http://schemas.microsoft.com/office/drawing/2014/main" id="{9CBF6884-CC20-45D7-A12B-0C8F592E940F}"/>
              </a:ext>
            </a:extLst>
          </p:cNvPr>
          <p:cNvPicPr>
            <a:picLocks noChangeAspect="1"/>
          </p:cNvPicPr>
          <p:nvPr/>
        </p:nvPicPr>
        <p:blipFill>
          <a:blip r:embed="rId9"/>
          <a:stretch>
            <a:fillRect/>
          </a:stretch>
        </p:blipFill>
        <p:spPr>
          <a:xfrm>
            <a:off x="6035712" y="3082654"/>
            <a:ext cx="2609009" cy="1821062"/>
          </a:xfrm>
          <a:prstGeom prst="rect">
            <a:avLst/>
          </a:prstGeom>
        </p:spPr>
      </p:pic>
    </p:spTree>
    <p:extLst>
      <p:ext uri="{BB962C8B-B14F-4D97-AF65-F5344CB8AC3E}">
        <p14:creationId xmlns:p14="http://schemas.microsoft.com/office/powerpoint/2010/main" val="203678564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242662" y="362391"/>
            <a:ext cx="8658676" cy="47811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pic>
        <p:nvPicPr>
          <p:cNvPr id="13" name="Picture 12">
            <a:extLst>
              <a:ext uri="{FF2B5EF4-FFF2-40B4-BE49-F238E27FC236}">
                <a16:creationId xmlns:a16="http://schemas.microsoft.com/office/drawing/2014/main" id="{21680D1A-F0F4-49FF-A1C4-22DEE2470AA4}"/>
              </a:ext>
            </a:extLst>
          </p:cNvPr>
          <p:cNvPicPr>
            <a:picLocks noChangeAspect="1"/>
          </p:cNvPicPr>
          <p:nvPr/>
        </p:nvPicPr>
        <p:blipFill>
          <a:blip r:embed="rId4"/>
          <a:stretch>
            <a:fillRect/>
          </a:stretch>
        </p:blipFill>
        <p:spPr>
          <a:xfrm>
            <a:off x="2041308" y="488394"/>
            <a:ext cx="4794614" cy="3171203"/>
          </a:xfrm>
          <a:prstGeom prst="rect">
            <a:avLst/>
          </a:prstGeom>
        </p:spPr>
      </p:pic>
      <p:sp>
        <p:nvSpPr>
          <p:cNvPr id="2" name="Rectangle: Rounded Corners 1">
            <a:extLst>
              <a:ext uri="{FF2B5EF4-FFF2-40B4-BE49-F238E27FC236}">
                <a16:creationId xmlns:a16="http://schemas.microsoft.com/office/drawing/2014/main" id="{27368226-A901-4AEA-8DDB-E46F97AA9106}"/>
              </a:ext>
            </a:extLst>
          </p:cNvPr>
          <p:cNvSpPr/>
          <p:nvPr/>
        </p:nvSpPr>
        <p:spPr>
          <a:xfrm>
            <a:off x="1091059" y="3902315"/>
            <a:ext cx="6583846" cy="981544"/>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Arial" panose="020B0604020202020204" pitchFamily="34" charset="0"/>
                <a:cs typeface="Arial" panose="020B0604020202020204" pitchFamily="34" charset="0"/>
              </a:rPr>
              <a:t>Tặng quà ngày tết cho các bạn gặp khó khăn </a:t>
            </a:r>
          </a:p>
        </p:txBody>
      </p:sp>
    </p:spTree>
    <p:extLst>
      <p:ext uri="{BB962C8B-B14F-4D97-AF65-F5344CB8AC3E}">
        <p14:creationId xmlns:p14="http://schemas.microsoft.com/office/powerpoint/2010/main" val="3888689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157886" y="259641"/>
            <a:ext cx="8828228" cy="47326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2" name="Rectangle: Rounded Corners 1">
            <a:extLst>
              <a:ext uri="{FF2B5EF4-FFF2-40B4-BE49-F238E27FC236}">
                <a16:creationId xmlns:a16="http://schemas.microsoft.com/office/drawing/2014/main" id="{27368226-A901-4AEA-8DDB-E46F97AA9106}"/>
              </a:ext>
            </a:extLst>
          </p:cNvPr>
          <p:cNvSpPr/>
          <p:nvPr/>
        </p:nvSpPr>
        <p:spPr>
          <a:xfrm>
            <a:off x="1091059" y="3902315"/>
            <a:ext cx="6583846" cy="981544"/>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rPr>
              <a:t>T</a:t>
            </a:r>
            <a:r>
              <a:rPr lang="en-US" sz="2400" noProof="0">
                <a:solidFill>
                  <a:sysClr val="windowText" lastClr="000000"/>
                </a:solidFill>
                <a:latin typeface="Arial" panose="020B0604020202020204" pitchFamily="34" charset="0"/>
                <a:cs typeface="Arial" panose="020B0604020202020204" pitchFamily="34" charset="0"/>
              </a:rPr>
              <a:t>âm sự hỏi han bạn khi đang gặp khó khăn</a:t>
            </a:r>
            <a:r>
              <a:rPr kumimoji="0" lang="en-US"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rPr>
              <a:t> </a:t>
            </a:r>
          </a:p>
        </p:txBody>
      </p:sp>
      <p:pic>
        <p:nvPicPr>
          <p:cNvPr id="5" name="Picture 4">
            <a:extLst>
              <a:ext uri="{FF2B5EF4-FFF2-40B4-BE49-F238E27FC236}">
                <a16:creationId xmlns:a16="http://schemas.microsoft.com/office/drawing/2014/main" id="{CCB51223-317D-4C91-AF04-FDA365830F30}"/>
              </a:ext>
            </a:extLst>
          </p:cNvPr>
          <p:cNvPicPr>
            <a:picLocks noChangeAspect="1"/>
          </p:cNvPicPr>
          <p:nvPr/>
        </p:nvPicPr>
        <p:blipFill>
          <a:blip r:embed="rId4"/>
          <a:stretch>
            <a:fillRect/>
          </a:stretch>
        </p:blipFill>
        <p:spPr>
          <a:xfrm>
            <a:off x="1944915" y="454674"/>
            <a:ext cx="4804254" cy="3447640"/>
          </a:xfrm>
          <a:prstGeom prst="rect">
            <a:avLst/>
          </a:prstGeom>
        </p:spPr>
      </p:pic>
    </p:spTree>
    <p:extLst>
      <p:ext uri="{BB962C8B-B14F-4D97-AF65-F5344CB8AC3E}">
        <p14:creationId xmlns:p14="http://schemas.microsoft.com/office/powerpoint/2010/main" val="1488144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32" y="-88535"/>
            <a:ext cx="9312589" cy="5342967"/>
          </a:xfrm>
          <a:prstGeom prst="rect">
            <a:avLst/>
          </a:prstGeom>
        </p:spPr>
      </p:pic>
      <p:sp>
        <p:nvSpPr>
          <p:cNvPr id="4" name="Rectangle: Rounded Corners 3">
            <a:extLst>
              <a:ext uri="{FF2B5EF4-FFF2-40B4-BE49-F238E27FC236}">
                <a16:creationId xmlns:a16="http://schemas.microsoft.com/office/drawing/2014/main" id="{B2204A48-0942-4D22-86B8-F78F00EAE4CF}"/>
              </a:ext>
            </a:extLst>
          </p:cNvPr>
          <p:cNvSpPr/>
          <p:nvPr/>
        </p:nvSpPr>
        <p:spPr>
          <a:xfrm>
            <a:off x="190499" y="213683"/>
            <a:ext cx="8623301" cy="47647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prstClr val="white"/>
                </a:solidFill>
                <a:effectLst/>
                <a:uLnTx/>
                <a:uFillTx/>
                <a:latin typeface="字魂27号-布丁体"/>
                <a:cs typeface="+mn-cs"/>
                <a:sym typeface="Arial"/>
              </a:rPr>
              <a:t>Tham gia trò chơi Vượt chướng ngại vật và trả lời câu hỏi</a:t>
            </a:r>
            <a:endParaRPr kumimoji="0" lang="en-US" sz="1400" b="0" i="0" u="none" strike="noStrike" kern="0" cap="none" spc="0" normalizeH="0" baseline="0" noProof="0">
              <a:ln>
                <a:noFill/>
              </a:ln>
              <a:solidFill>
                <a:prstClr val="white"/>
              </a:solidFill>
              <a:effectLst/>
              <a:uLnTx/>
              <a:uFillTx/>
              <a:latin typeface="字魂27号-布丁体"/>
              <a:cs typeface="+mn-cs"/>
              <a:sym typeface="Arial"/>
            </a:endParaRPr>
          </a:p>
        </p:txBody>
      </p:sp>
      <p:sp>
        <p:nvSpPr>
          <p:cNvPr id="2" name="Rectangle: Rounded Corners 1">
            <a:extLst>
              <a:ext uri="{FF2B5EF4-FFF2-40B4-BE49-F238E27FC236}">
                <a16:creationId xmlns:a16="http://schemas.microsoft.com/office/drawing/2014/main" id="{27368226-A901-4AEA-8DDB-E46F97AA9106}"/>
              </a:ext>
            </a:extLst>
          </p:cNvPr>
          <p:cNvSpPr/>
          <p:nvPr/>
        </p:nvSpPr>
        <p:spPr>
          <a:xfrm>
            <a:off x="1453916" y="3782164"/>
            <a:ext cx="6583846" cy="981544"/>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ysClr val="windowText" lastClr="000000"/>
                </a:solidFill>
                <a:latin typeface="Arial" panose="020B0604020202020204" pitchFamily="34" charset="0"/>
                <a:cs typeface="Arial" panose="020B0604020202020204" pitchFamily="34" charset="0"/>
              </a:rPr>
              <a:t>Quyên góp sách vở cho các bạn ở mái ấm tình thương</a:t>
            </a:r>
            <a:r>
              <a:rPr kumimoji="0" lang="en-US" sz="2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sym typeface="Arial"/>
              </a:rPr>
              <a:t> </a:t>
            </a:r>
          </a:p>
        </p:txBody>
      </p:sp>
      <p:pic>
        <p:nvPicPr>
          <p:cNvPr id="6" name="Picture 5">
            <a:extLst>
              <a:ext uri="{FF2B5EF4-FFF2-40B4-BE49-F238E27FC236}">
                <a16:creationId xmlns:a16="http://schemas.microsoft.com/office/drawing/2014/main" id="{B789B3AE-28A1-4EA7-B00B-0E61E69681AB}"/>
              </a:ext>
            </a:extLst>
          </p:cNvPr>
          <p:cNvPicPr>
            <a:picLocks noChangeAspect="1"/>
          </p:cNvPicPr>
          <p:nvPr/>
        </p:nvPicPr>
        <p:blipFill>
          <a:blip r:embed="rId4"/>
          <a:stretch>
            <a:fillRect/>
          </a:stretch>
        </p:blipFill>
        <p:spPr>
          <a:xfrm>
            <a:off x="2094697" y="334550"/>
            <a:ext cx="5147932" cy="3145396"/>
          </a:xfrm>
          <a:prstGeom prst="rect">
            <a:avLst/>
          </a:prstGeom>
        </p:spPr>
      </p:pic>
    </p:spTree>
    <p:extLst>
      <p:ext uri="{BB962C8B-B14F-4D97-AF65-F5344CB8AC3E}">
        <p14:creationId xmlns:p14="http://schemas.microsoft.com/office/powerpoint/2010/main" val="12182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326</TotalTime>
  <Words>1059</Words>
  <PresentationFormat>On-screen Show (16:9)</PresentationFormat>
  <Paragraphs>80</Paragraphs>
  <Slides>23</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DengXian</vt:lpstr>
      <vt:lpstr>#9Slide07 Altus</vt:lpstr>
      <vt:lpstr>Arial</vt:lpstr>
      <vt:lpstr>Calibri</vt:lpstr>
      <vt:lpstr>Calibri Light</vt:lpstr>
      <vt:lpstr>UTM Atlas</vt:lpstr>
      <vt:lpstr>UTM Dai Co Viet</vt:lpstr>
      <vt:lpstr>字魂27号-布丁体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modified xsi:type="dcterms:W3CDTF">2023-06-17T14:50:33Z</dcterms:modified>
</cp:coreProperties>
</file>