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Lst>
  <p:sldSz cx="7620000" cy="4286250"/>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PictId0" Type="http://schemas.openxmlformats.org/officeDocument/2006/relationships/image" Target="../media/image1.jpeg"/><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11.jpeg"/><Relationship Id="rPictId1" Type="http://schemas.openxmlformats.org/officeDocument/2006/relationships/image" Target="../media/image12.jpeg"/><Relationship Id="rPictId2" Type="http://schemas.openxmlformats.org/officeDocument/2006/relationships/image" Target="../media/image13.jpeg"/><Relationship Id="rPictId3" Type="http://schemas.openxmlformats.org/officeDocument/2006/relationships/image" Target="../media/image14.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PictId0" Type="http://schemas.openxmlformats.org/officeDocument/2006/relationships/image" Target="../media/image15.jpeg"/><Relationship Id="rPictId1" Type="http://schemas.openxmlformats.org/officeDocument/2006/relationships/image" Target="../media/image16.jpeg"/><Relationship Id="rPictId2" Type="http://schemas.openxmlformats.org/officeDocument/2006/relationships/image" Target="../media/image17.jpeg"/><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Id1" Type="http://schemas.openxmlformats.org/officeDocument/2006/relationships/slideLayout" Target="../slideLayouts/slideLayout.xml"/><Relationship Id="rLinkId0" Type="http://schemas.openxmlformats.org/officeDocument/2006/relationships/hyperlink" Target="https://stockbiz.vn/StocksA/CB" TargetMode="External"/></Relationships>
</file>

<file path=ppt/slides/_rels/slide14.xml.rels>&#65279;<?xml version="1.0" encoding="UTF-8" standalone="yes"?>
<Relationships xmlns="http://schemas.openxmlformats.org/package/2006/relationships"><Relationship Id="rPictId0" Type="http://schemas.openxmlformats.org/officeDocument/2006/relationships/image" Target="../media/image18.jpeg"/><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PictId0" Type="http://schemas.openxmlformats.org/officeDocument/2006/relationships/image" Target="../media/image19.jpeg"/><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PictId0" Type="http://schemas.openxmlformats.org/officeDocument/2006/relationships/image" Target="../media/image20.jpeg"/><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PictId0" Type="http://schemas.openxmlformats.org/officeDocument/2006/relationships/image" Target="../media/image21.jpeg"/><Relationship Id="rPictId1" Type="http://schemas.openxmlformats.org/officeDocument/2006/relationships/image" Target="../media/image22.jpeg"/><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2.jpeg"/><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PictId0" Type="http://schemas.openxmlformats.org/officeDocument/2006/relationships/image" Target="../media/image23.jpeg"/><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PictId0" Type="http://schemas.openxmlformats.org/officeDocument/2006/relationships/image" Target="../media/image24.jpeg"/><Relationship Id="rPictId1" Type="http://schemas.openxmlformats.org/officeDocument/2006/relationships/image" Target="../media/image25.jpeg"/><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26.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PictId0" Type="http://schemas.openxmlformats.org/officeDocument/2006/relationships/image" Target="../media/image27.jpeg"/><Relationship Id="rPictId1" Type="http://schemas.openxmlformats.org/officeDocument/2006/relationships/image" Target="../media/image28.jpeg"/><Relationship Id="rPictId2" Type="http://schemas.openxmlformats.org/officeDocument/2006/relationships/image" Target="../media/image29.jpeg"/><Relationship Id="rPictId3" Type="http://schemas.openxmlformats.org/officeDocument/2006/relationships/image" Target="../media/image30.jpeg"/><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31.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32.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PictId0" Type="http://schemas.openxmlformats.org/officeDocument/2006/relationships/image" Target="../media/image33.jpeg"/><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3.jpeg"/><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PictId0" Type="http://schemas.openxmlformats.org/officeDocument/2006/relationships/image" Target="../media/image4.jpeg"/><Relationship Id="rId1" Type="http://schemas.openxmlformats.org/officeDocument/2006/relationships/slideLayout" Target="../slideLayouts/slideLayout.xml"/><Relationship Id="rLinkId0" Type="http://schemas.openxmlformats.org/officeDocument/2006/relationships/hyperlink" Target="https://hsx.vn" TargetMode="External"/></Relationships>
</file>

<file path=ppt/slides/_rels/slide6.xml.rels>&#65279;<?xml version="1.0" encoding="UTF-8" standalone="yes"?>
<Relationships xmlns="http://schemas.openxmlformats.org/package/2006/relationships"><Relationship Id="rPictId0" Type="http://schemas.openxmlformats.org/officeDocument/2006/relationships/image" Target="../media/image5.jpeg"/><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6.jpeg"/><Relationship Id="rPictId1" Type="http://schemas.openxmlformats.org/officeDocument/2006/relationships/image" Target="../media/image7.jpeg"/><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8.jpeg"/><Relationship Id="rPictId1" Type="http://schemas.openxmlformats.org/officeDocument/2006/relationships/image" Target="../media/image9.jpeg"/><Relationship Id="rId1" Type="http://schemas.openxmlformats.org/officeDocument/2006/relationships/slideLayout" Target="../slideLayouts/slideLayout.xml"/><Relationship Id="rLinkId0" Type="http://schemas.openxmlformats.org/officeDocument/2006/relationships/hyperlink" Target="https://petrovietnam.petrotimes.vn" TargetMode="External"/></Relationships>
</file>

<file path=ppt/slides/_rels/slide9.xml.rels>&#65279;<?xml version="1.0" encoding="UTF-8" standalone="yes"?>
<Relationships xmlns="http://schemas.openxmlformats.org/package/2006/relationships"><Relationship Id="rPictId0" Type="http://schemas.openxmlformats.org/officeDocument/2006/relationships/image" Target="../media/image10.jpeg"/><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8E8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715000" y="3286125"/>
            <a:ext cx="1519237" cy="204787"/>
          </a:xfrm>
          <a:prstGeom prst="rect">
            <a:avLst/>
          </a:prstGeom>
        </p:spPr>
      </p:pic>
      <p:sp>
        <p:nvSpPr>
          <p:cNvPr id="3" name=""/>
          <p:cNvSpPr/>
          <p:nvPr/>
        </p:nvSpPr>
        <p:spPr>
          <a:xfrm>
            <a:off x="681037" y="823912"/>
            <a:ext cx="6238875" cy="1190625"/>
          </a:xfrm>
          <a:prstGeom prst="rect">
            <a:avLst/>
          </a:prstGeom>
          <a:solidFill>
            <a:srgbClr val="FFFFFF"/>
          </a:solidFill>
        </p:spPr>
        <p:txBody>
          <a:bodyPr lIns="0" tIns="0" rIns="0" bIns="0">
            <a:noAutofit/>
          </a:bodyPr>
          <a:p>
            <a:pPr algn="ctr" indent="0">
              <a:lnSpc>
                <a:spcPct val="159000"/>
              </a:lnSpc>
              <a:spcBef>
                <a:spcPts val="4130"/>
              </a:spcBef>
            </a:pPr>
            <a:r>
              <a:rPr lang="vi" b="1" sz="3300">
                <a:solidFill>
                  <a:srgbClr val="BE0000"/>
                </a:solidFill>
                <a:latin typeface="Arial"/>
              </a:rPr>
              <a:t>CHAO MƯNG CA LƠP ĐẾN VỚI BÀI HỌC MÔN TOÁN!</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8EACC"/>
        </a:solidFill>
        <a:effectLst/>
      </p:bgPr>
    </p:bg>
    <p:spTree>
      <p:nvGrpSpPr>
        <p:cNvPr id="1" name=""/>
        <p:cNvGrpSpPr/>
        <p:nvPr/>
      </p:nvGrpSpPr>
      <p:grpSpPr/>
      <p:sp>
        <p:nvSpPr>
          <p:cNvPr id="2" name=""/>
          <p:cNvSpPr/>
          <p:nvPr/>
        </p:nvSpPr>
        <p:spPr>
          <a:xfrm>
            <a:off x="442912" y="228600"/>
            <a:ext cx="6715125" cy="3400425"/>
          </a:xfrm>
          <a:prstGeom prst="rect">
            <a:avLst/>
          </a:prstGeom>
          <a:solidFill>
            <a:srgbClr val="FFFFFF"/>
          </a:solidFill>
        </p:spPr>
        <p:txBody>
          <a:bodyPr lIns="0" tIns="0" rIns="0" bIns="0">
            <a:noAutofit/>
          </a:bodyPr>
          <a:p>
            <a:pPr algn="ctr" indent="0"/>
            <a:r>
              <a:rPr lang="en-US" b="1" sz="2000">
                <a:solidFill>
                  <a:srgbClr val="BE0000"/>
                </a:solidFill>
                <a:latin typeface="Arial"/>
              </a:rPr>
              <a:t>3.</a:t>
            </a:r>
            <a:r>
              <a:rPr lang="en-US" b="1" sz="2000">
                <a:latin typeface="Arial"/>
              </a:rPr>
              <a:t> </a:t>
            </a:r>
            <a:r>
              <a:rPr lang="vi" b="1" sz="2000">
                <a:solidFill>
                  <a:srgbClr val="BE0000"/>
                </a:solidFill>
                <a:latin typeface="Arial"/>
              </a:rPr>
              <a:t>Giá của cổ phiếu</a:t>
            </a:r>
          </a:p>
          <a:p>
            <a:pPr algn="ctr" indent="0">
              <a:lnSpc>
                <a:spcPct val="90000"/>
              </a:lnSpc>
              <a:spcAft>
                <a:spcPts val="420"/>
              </a:spcAft>
            </a:pPr>
            <a:r>
              <a:rPr lang="en-US" sz="1400">
                <a:solidFill>
                  <a:srgbClr val="1C3919"/>
                </a:solidFill>
                <a:latin typeface="Arial"/>
              </a:rPr>
              <a:t>\</a:t>
            </a:r>
            <a:r>
              <a:rPr lang="vi" sz="1400">
                <a:solidFill>
                  <a:srgbClr val="1C3919"/>
                </a:solidFill>
                <a:latin typeface="Arial"/>
              </a:rPr>
              <a:t>/</a:t>
            </a:r>
          </a:p>
          <a:p>
            <a:pPr indent="0">
              <a:spcAft>
                <a:spcPts val="840"/>
              </a:spcAft>
            </a:pPr>
            <a:r>
              <a:rPr lang="vi" sz="1400">
                <a:solidFill>
                  <a:srgbClr val="1C3919"/>
                </a:solidFill>
                <a:latin typeface="Arial"/>
              </a:rPr>
              <a:t>Có </a:t>
            </a:r>
            <a:r>
              <a:rPr lang="vi" b="1" i="1" sz="1400">
                <a:solidFill>
                  <a:srgbClr val="1C3919"/>
                </a:solidFill>
                <a:latin typeface="Arial"/>
              </a:rPr>
              <a:t>bốn loại giá cổ phiếu</a:t>
            </a:r>
          </a:p>
          <a:p>
            <a:pPr indent="0">
              <a:lnSpc>
                <a:spcPct val="177000"/>
              </a:lnSpc>
            </a:pPr>
            <a:r>
              <a:rPr lang="vi" sz="1400">
                <a:latin typeface="Arial"/>
              </a:rPr>
              <a:t>a) </a:t>
            </a:r>
            <a:r>
              <a:rPr lang="vi" b="1" i="1" sz="1400">
                <a:latin typeface="Arial"/>
              </a:rPr>
              <a:t>Giá khớp lệnh</a:t>
            </a:r>
            <a:r>
              <a:rPr lang="vi" sz="1400">
                <a:latin typeface="Arial"/>
              </a:rPr>
              <a:t> là giá cổ phiếu mà bên mua chấp nhận mua mức giá bên bán đang treo bán hoặc bên bán chấp nhận bán thẳng vào mức giá mà người bên mua đang chờ mua.</a:t>
            </a:r>
          </a:p>
          <a:p>
            <a:pPr indent="0">
              <a:lnSpc>
                <a:spcPct val="178000"/>
              </a:lnSpc>
            </a:pPr>
            <a:r>
              <a:rPr lang="vi" sz="1400">
                <a:latin typeface="Arial"/>
              </a:rPr>
              <a:t>b) </a:t>
            </a:r>
            <a:r>
              <a:rPr lang="vi" b="1" i="1" sz="1400">
                <a:latin typeface="Arial"/>
              </a:rPr>
              <a:t>Giá cao nhất</a:t>
            </a:r>
            <a:r>
              <a:rPr lang="vi" sz="1400">
                <a:latin typeface="Arial"/>
              </a:rPr>
              <a:t> là giá khớp lệnh ờ mốc cao nhất trong phiên giao dịch.</a:t>
            </a:r>
          </a:p>
          <a:p>
            <a:pPr indent="0">
              <a:lnSpc>
                <a:spcPct val="178000"/>
              </a:lnSpc>
            </a:pPr>
            <a:r>
              <a:rPr lang="vi" sz="1400">
                <a:latin typeface="Arial"/>
              </a:rPr>
              <a:t>c) </a:t>
            </a:r>
            <a:r>
              <a:rPr lang="vi" b="1" i="1" sz="1400">
                <a:latin typeface="Arial"/>
              </a:rPr>
              <a:t>Giá thấp nhất</a:t>
            </a:r>
            <a:r>
              <a:rPr lang="vi" sz="1400">
                <a:latin typeface="Arial"/>
              </a:rPr>
              <a:t> là giá khớp lệnh ờ mốc thấp nhất trong phiên giao dịch.</a:t>
            </a:r>
          </a:p>
          <a:p>
            <a:pPr indent="0">
              <a:lnSpc>
                <a:spcPct val="179000"/>
              </a:lnSpc>
            </a:pPr>
            <a:r>
              <a:rPr lang="vi" sz="1400">
                <a:latin typeface="Arial"/>
              </a:rPr>
              <a:t>d) </a:t>
            </a:r>
            <a:r>
              <a:rPr lang="vi" b="1" i="1" sz="1400">
                <a:latin typeface="Arial"/>
              </a:rPr>
              <a:t>Giá trung bình</a:t>
            </a:r>
            <a:r>
              <a:rPr lang="vi" sz="1400">
                <a:latin typeface="Arial"/>
              </a:rPr>
              <a:t> của cổ phiếu được tính bằng trung bình cộng của giá cao nhất và giá thấp nhất.</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F8E6C0"/>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10362" y="80962"/>
            <a:ext cx="576263" cy="681038"/>
          </a:xfrm>
          <a:prstGeom prst="rect">
            <a:avLst/>
          </a:prstGeom>
        </p:spPr>
      </p:pic>
      <p:pic>
        <p:nvPicPr>
          <p:cNvPr id="3" name=""/>
          <p:cNvPicPr>
            <a:picLocks noChangeAspect="1"/>
          </p:cNvPicPr>
          <p:nvPr/>
        </p:nvPicPr>
        <p:blipFill>
          <a:blip r:embed="rPictId1"/>
          <a:stretch>
            <a:fillRect/>
          </a:stretch>
        </p:blipFill>
        <p:spPr>
          <a:xfrm>
            <a:off x="576262" y="1166812"/>
            <a:ext cx="4071938" cy="657225"/>
          </a:xfrm>
          <a:prstGeom prst="rect">
            <a:avLst/>
          </a:prstGeom>
        </p:spPr>
      </p:pic>
      <p:pic>
        <p:nvPicPr>
          <p:cNvPr id="4" name=""/>
          <p:cNvPicPr>
            <a:picLocks noChangeAspect="1"/>
          </p:cNvPicPr>
          <p:nvPr/>
        </p:nvPicPr>
        <p:blipFill>
          <a:blip r:embed="rPictId2"/>
          <a:stretch>
            <a:fillRect/>
          </a:stretch>
        </p:blipFill>
        <p:spPr>
          <a:xfrm>
            <a:off x="233362" y="1638300"/>
            <a:ext cx="1905000" cy="185737"/>
          </a:xfrm>
          <a:prstGeom prst="rect">
            <a:avLst/>
          </a:prstGeom>
        </p:spPr>
      </p:pic>
      <p:pic>
        <p:nvPicPr>
          <p:cNvPr id="5" name=""/>
          <p:cNvPicPr>
            <a:picLocks noChangeAspect="1"/>
          </p:cNvPicPr>
          <p:nvPr/>
        </p:nvPicPr>
        <p:blipFill>
          <a:blip r:embed="rPictId3"/>
          <a:stretch>
            <a:fillRect/>
          </a:stretch>
        </p:blipFill>
        <p:spPr>
          <a:xfrm>
            <a:off x="1633537" y="2324100"/>
            <a:ext cx="3776663" cy="1743075"/>
          </a:xfrm>
          <a:prstGeom prst="rect">
            <a:avLst/>
          </a:prstGeom>
        </p:spPr>
      </p:pic>
      <p:sp>
        <p:nvSpPr>
          <p:cNvPr id="6" name=""/>
          <p:cNvSpPr/>
          <p:nvPr/>
        </p:nvSpPr>
        <p:spPr>
          <a:xfrm>
            <a:off x="838200" y="233362"/>
            <a:ext cx="3719512" cy="700088"/>
          </a:xfrm>
          <a:prstGeom prst="rect">
            <a:avLst/>
          </a:prstGeom>
          <a:solidFill>
            <a:srgbClr val="FFFFFF"/>
          </a:solidFill>
        </p:spPr>
        <p:txBody>
          <a:bodyPr lIns="0" tIns="0" rIns="0" bIns="0">
            <a:noAutofit/>
          </a:bodyPr>
          <a:p>
            <a:pPr indent="0">
              <a:spcAft>
                <a:spcPts val="1120"/>
              </a:spcAft>
            </a:pPr>
            <a:r>
              <a:rPr lang="vi" b="1" sz="2000">
                <a:solidFill>
                  <a:srgbClr val="BE0000"/>
                </a:solidFill>
                <a:latin typeface="Arial"/>
              </a:rPr>
              <a:t>Vi DỤ</a:t>
            </a:r>
          </a:p>
          <a:p>
            <a:pPr indent="0"/>
            <a:r>
              <a:rPr lang="vi" b="1" i="1" sz="1300">
                <a:latin typeface="Arial"/>
              </a:rPr>
              <a:t>Công ty cổ phần Bến xe Miền Tây </a:t>
            </a:r>
            <a:r>
              <a:rPr lang="en-US" b="1" i="1" sz="1300">
                <a:latin typeface="Arial"/>
              </a:rPr>
              <a:t>(WCS)</a:t>
            </a:r>
          </a:p>
        </p:txBody>
      </p:sp>
      <p:sp>
        <p:nvSpPr>
          <p:cNvPr id="7" name=""/>
          <p:cNvSpPr/>
          <p:nvPr/>
        </p:nvSpPr>
        <p:spPr>
          <a:xfrm>
            <a:off x="280987" y="1271587"/>
            <a:ext cx="280988" cy="119063"/>
          </a:xfrm>
          <a:prstGeom prst="rect">
            <a:avLst/>
          </a:prstGeom>
          <a:solidFill>
            <a:srgbClr val="FFFFFF"/>
          </a:solidFill>
        </p:spPr>
        <p:txBody>
          <a:bodyPr lIns="0" tIns="0" rIns="0" bIns="0" wrap="none">
            <a:noAutofit/>
          </a:bodyPr>
          <a:p>
            <a:pPr indent="0"/>
            <a:r>
              <a:rPr lang="vi" b="1" sz="550">
                <a:latin typeface="Arial"/>
              </a:rPr>
              <a:t>líỊlyGD</a:t>
            </a:r>
          </a:p>
        </p:txBody>
      </p:sp>
      <p:sp>
        <p:nvSpPr>
          <p:cNvPr id="8" name=""/>
          <p:cNvSpPr/>
          <p:nvPr/>
        </p:nvSpPr>
        <p:spPr>
          <a:xfrm>
            <a:off x="4595812" y="1471612"/>
            <a:ext cx="757238" cy="147638"/>
          </a:xfrm>
          <a:prstGeom prst="rect">
            <a:avLst/>
          </a:prstGeom>
          <a:solidFill>
            <a:srgbClr val="FFFFFF"/>
          </a:solidFill>
        </p:spPr>
        <p:txBody>
          <a:bodyPr lIns="0" tIns="0" rIns="0" bIns="0" wrap="none">
            <a:noAutofit/>
          </a:bodyPr>
          <a:p>
            <a:pPr indent="0"/>
            <a:r>
              <a:rPr lang="vi" b="1" sz="550">
                <a:latin typeface="Times New Roman"/>
              </a:rPr>
              <a:t>H-^nlhll 10 V tónghi</a:t>
            </a:r>
          </a:p>
        </p:txBody>
      </p:sp>
      <p:sp>
        <p:nvSpPr>
          <p:cNvPr id="9" name=""/>
          <p:cNvSpPr/>
          <p:nvPr/>
        </p:nvSpPr>
        <p:spPr>
          <a:xfrm>
            <a:off x="2571750" y="1671637"/>
            <a:ext cx="390525" cy="109538"/>
          </a:xfrm>
          <a:prstGeom prst="rect">
            <a:avLst/>
          </a:prstGeom>
          <a:solidFill>
            <a:srgbClr val="FFFFFF"/>
          </a:solidFill>
        </p:spPr>
        <p:txBody>
          <a:bodyPr lIns="0" tIns="0" rIns="0" bIns="0" wrap="none">
            <a:noAutofit/>
          </a:bodyPr>
          <a:p>
            <a:pPr indent="0"/>
            <a:r>
              <a:rPr lang="vi" b="1" sz="550">
                <a:latin typeface="Arial"/>
              </a:rPr>
              <a:t>GiíQOft'-ic</a:t>
            </a:r>
          </a:p>
        </p:txBody>
      </p:sp>
      <p:sp>
        <p:nvSpPr>
          <p:cNvPr id="10" name=""/>
          <p:cNvSpPr/>
          <p:nvPr/>
        </p:nvSpPr>
        <p:spPr>
          <a:xfrm>
            <a:off x="3300412" y="1671637"/>
            <a:ext cx="423863" cy="119063"/>
          </a:xfrm>
          <a:prstGeom prst="rect">
            <a:avLst/>
          </a:prstGeom>
          <a:solidFill>
            <a:srgbClr val="FFFFFF"/>
          </a:solidFill>
        </p:spPr>
        <p:txBody>
          <a:bodyPr lIns="0" tIns="0" rIns="0" bIns="0" wrap="none">
            <a:noAutofit/>
          </a:bodyPr>
          <a:p>
            <a:pPr indent="0"/>
            <a:r>
              <a:rPr lang="vi" b="1" sz="550">
                <a:latin typeface="Arial"/>
              </a:rPr>
              <a:t>GóHlMpnhtl</a:t>
            </a:r>
          </a:p>
        </p:txBody>
      </p:sp>
      <p:sp>
        <p:nvSpPr>
          <p:cNvPr id="11" name=""/>
          <p:cNvSpPr/>
          <p:nvPr/>
        </p:nvSpPr>
        <p:spPr>
          <a:xfrm>
            <a:off x="1090612" y="1676400"/>
            <a:ext cx="347663" cy="104775"/>
          </a:xfrm>
          <a:prstGeom prst="rect">
            <a:avLst/>
          </a:prstGeom>
          <a:solidFill>
            <a:srgbClr val="FFFFFF"/>
          </a:solidFill>
        </p:spPr>
        <p:txBody>
          <a:bodyPr lIns="0" tIns="0" rIns="0" bIns="0" wrap="none">
            <a:noAutofit/>
          </a:bodyPr>
          <a:p>
            <a:pPr indent="0"/>
            <a:r>
              <a:rPr lang="vi" b="1" sz="550">
                <a:latin typeface="Arial"/>
              </a:rPr>
              <a:t>GiíiMrin</a:t>
            </a:r>
          </a:p>
        </p:txBody>
      </p:sp>
      <p:sp>
        <p:nvSpPr>
          <p:cNvPr id="12" name=""/>
          <p:cNvSpPr/>
          <p:nvPr/>
        </p:nvSpPr>
        <p:spPr>
          <a:xfrm>
            <a:off x="4624387" y="1257300"/>
            <a:ext cx="290513" cy="114300"/>
          </a:xfrm>
          <a:prstGeom prst="rect">
            <a:avLst/>
          </a:prstGeom>
          <a:solidFill>
            <a:srgbClr val="FDFDFD"/>
          </a:solidFill>
        </p:spPr>
        <p:txBody>
          <a:bodyPr lIns="0" tIns="0" rIns="0" bIns="0" wrap="none">
            <a:noAutofit/>
          </a:bodyPr>
          <a:p>
            <a:pPr indent="0"/>
            <a:r>
              <a:rPr lang="vi" b="1" sz="550">
                <a:solidFill>
                  <a:srgbClr val="C0DEB5"/>
                </a:solidFill>
                <a:latin typeface="Times New Roman"/>
              </a:rPr>
              <a:t>ìXMXlẾM</a:t>
            </a:r>
          </a:p>
        </p:txBody>
      </p:sp>
      <p:sp>
        <p:nvSpPr>
          <p:cNvPr id="13" name=""/>
          <p:cNvSpPr/>
          <p:nvPr/>
        </p:nvSpPr>
        <p:spPr>
          <a:xfrm>
            <a:off x="261937" y="1481137"/>
            <a:ext cx="385763" cy="119063"/>
          </a:xfrm>
          <a:prstGeom prst="rect">
            <a:avLst/>
          </a:prstGeom>
          <a:solidFill>
            <a:srgbClr val="FFFFFF"/>
          </a:solidFill>
        </p:spPr>
        <p:txBody>
          <a:bodyPr lIns="0" tIns="0" rIns="0" bIns="0" wrap="none">
            <a:noAutofit/>
          </a:bodyPr>
          <a:p>
            <a:pPr indent="0"/>
            <a:r>
              <a:rPr lang="vi" b="1" sz="550">
                <a:latin typeface="Arial"/>
              </a:rPr>
              <a:t>OnivịĩPínn</a:t>
            </a:r>
          </a:p>
        </p:txBody>
      </p:sp>
      <p:sp>
        <p:nvSpPr>
          <p:cNvPr id="14" name=""/>
          <p:cNvSpPr/>
          <p:nvPr/>
        </p:nvSpPr>
        <p:spPr>
          <a:xfrm>
            <a:off x="1814512" y="1676400"/>
            <a:ext cx="404813" cy="123825"/>
          </a:xfrm>
          <a:prstGeom prst="rect">
            <a:avLst/>
          </a:prstGeom>
          <a:solidFill>
            <a:srgbClr val="FFFFFF"/>
          </a:solidFill>
        </p:spPr>
        <p:txBody>
          <a:bodyPr lIns="0" tIns="0" rIns="0" bIns="0" wrap="none">
            <a:noAutofit/>
          </a:bodyPr>
          <a:p>
            <a:pPr indent="0"/>
            <a:r>
              <a:rPr lang="vi" b="1" sz="550">
                <a:latin typeface="Arial"/>
              </a:rPr>
              <a:t>Gi.lđúngoh</a:t>
            </a:r>
          </a:p>
        </p:txBody>
      </p:sp>
      <p:sp>
        <p:nvSpPr>
          <p:cNvPr id="15" name=""/>
          <p:cNvSpPr/>
          <p:nvPr/>
        </p:nvSpPr>
        <p:spPr>
          <a:xfrm>
            <a:off x="4833937" y="1671637"/>
            <a:ext cx="347663" cy="128588"/>
          </a:xfrm>
          <a:prstGeom prst="rect">
            <a:avLst/>
          </a:prstGeom>
          <a:solidFill>
            <a:srgbClr val="FFFFFF"/>
          </a:solidFill>
        </p:spPr>
        <p:txBody>
          <a:bodyPr lIns="0" tIns="0" rIns="0" bIns="0" wrap="none">
            <a:noAutofit/>
          </a:bodyPr>
          <a:p>
            <a:pPr indent="0"/>
            <a:r>
              <a:rPr lang="vi" b="1" sz="550">
                <a:latin typeface="Arial"/>
              </a:rPr>
              <a:t>Mhiyđới</a:t>
            </a:r>
          </a:p>
        </p:txBody>
      </p:sp>
      <p:graphicFrame>
        <p:nvGraphicFramePr>
          <p:cNvPr id="16" name=""/>
          <p:cNvGraphicFramePr>
            <a:graphicFrameLocks noGrp="1"/>
          </p:cNvGraphicFramePr>
          <p:nvPr/>
        </p:nvGraphicFramePr>
        <p:xfrm>
          <a:off x="238125" y="1819275"/>
          <a:ext cx="5153025" cy="2047875"/>
        </p:xfrm>
        <a:graphic>
          <a:graphicData uri="http://schemas.openxmlformats.org/drawingml/2006/table">
            <a:tbl>
              <a:tblPr/>
              <a:tblGrid>
                <a:gridCol w="257175"/>
                <a:gridCol w="428625"/>
                <a:gridCol w="719137"/>
                <a:gridCol w="747712"/>
                <a:gridCol w="747712"/>
                <a:gridCol w="747712"/>
                <a:gridCol w="752475"/>
                <a:gridCol w="752475"/>
              </a:tblGrid>
              <a:tr h="200025">
                <a:tc>
                  <a:txBody>
                    <a:bodyPr lIns="0" tIns="0" rIns="0" bIns="0">
                      <a:noAutofit/>
                    </a:bodyPr>
                    <a:p>
                      <a:pPr algn="just" indent="88900"/>
                      <a:r>
                        <a:rPr lang="vi" b="1" sz="550">
                          <a:latin typeface="Times New Roman"/>
                        </a:rPr>
                        <a:t>1</a:t>
                      </a:r>
                    </a:p>
                  </a:txBody>
                  <a:tcPr marL="0" marR="0" marT="0" marB="0" anchor="ctr"/>
                </a:tc>
                <a:tc>
                  <a:txBody>
                    <a:bodyPr lIns="0" tIns="0" rIns="0" bIns="0">
                      <a:noAutofit/>
                    </a:bodyPr>
                    <a:p>
                      <a:pPr algn="just" indent="139700"/>
                      <a:r>
                        <a:rPr lang="vi" b="1" sz="550">
                          <a:latin typeface="Times New Roman"/>
                        </a:rPr>
                        <a:t>XỈO</a:t>
                      </a:r>
                    </a:p>
                  </a:txBody>
                  <a:tcPr marL="0" marR="0" marT="0" marB="0" anchor="ctr"/>
                </a:tc>
                <a:tc>
                  <a:txBody>
                    <a:bodyPr lIns="0" tIns="0" rIns="0" bIns="0">
                      <a:noAutofit/>
                    </a:bodyPr>
                    <a:p>
                      <a:pPr algn="r" indent="0"/>
                      <a:r>
                        <a:rPr lang="en-US" b="1" sz="550">
                          <a:latin typeface="Times New Roman"/>
                        </a:rPr>
                        <a:t>9J00</a:t>
                      </a:r>
                    </a:p>
                  </a:txBody>
                  <a:tcPr marL="0" marR="0" marT="0" marB="0" anchor="ctr"/>
                </a:tc>
                <a:tc>
                  <a:txBody>
                    <a:bodyPr lIns="0" tIns="0" rIns="0" bIns="0">
                      <a:noAutofit/>
                    </a:bodyPr>
                    <a:p>
                      <a:pPr algn="r" indent="0"/>
                      <a:r>
                        <a:rPr lang="vi" b="1" sz="550">
                          <a:latin typeface="Times New Roman"/>
                        </a:rPr>
                        <a:t>9.700</a:t>
                      </a:r>
                    </a:p>
                  </a:txBody>
                  <a:tcPr marL="0" marR="0" marT="0" marB="0" anchor="ctr"/>
                </a:tc>
                <a:tc>
                  <a:txBody>
                    <a:bodyPr lIns="0" tIns="0" rIns="0" bIns="0">
                      <a:noAutofit/>
                    </a:bodyPr>
                    <a:p>
                      <a:pPr algn="r" indent="0"/>
                      <a:r>
                        <a:rPr lang="vi" b="1" sz="550">
                          <a:latin typeface="Times New Roman"/>
                        </a:rPr>
                        <a:t>9.700</a:t>
                      </a:r>
                    </a:p>
                  </a:txBody>
                  <a:tcPr marL="0" marR="0" marT="0" marB="0" anchor="ctr"/>
                </a:tc>
                <a:tc>
                  <a:txBody>
                    <a:bodyPr lIns="0" tIns="0" rIns="0" bIns="0">
                      <a:noAutofit/>
                    </a:bodyPr>
                    <a:p>
                      <a:pPr algn="r" indent="0"/>
                      <a:r>
                        <a:rPr lang="vi" b="1" sz="550">
                          <a:latin typeface="Times New Roman"/>
                        </a:rPr>
                        <a:t>9.700</a:t>
                      </a:r>
                    </a:p>
                  </a:txBody>
                  <a:tcPr marL="0" marR="0" marT="0" marB="0" anchor="ctr"/>
                </a:tc>
                <a:tc>
                  <a:txBody>
                    <a:bodyPr lIns="0" tIns="0" rIns="0" bIns="0">
                      <a:noAutofit/>
                    </a:bodyPr>
                    <a:p>
                      <a:pPr algn="r" indent="0"/>
                      <a:r>
                        <a:rPr lang="vi" b="1" sz="550">
                          <a:latin typeface="Times New Roman"/>
                        </a:rPr>
                        <a:t>0</a:t>
                      </a:r>
                    </a:p>
                  </a:txBody>
                  <a:tcPr marL="0" marR="0" marT="0" marB="0" anchor="ctr"/>
                </a:tc>
                <a:tc>
                  <a:txBody>
                    <a:bodyPr lIns="0" tIns="0" rIns="0" bIns="0">
                      <a:noAutofit/>
                    </a:bodyPr>
                    <a:p>
                      <a:pPr algn="r" indent="0"/>
                      <a:r>
                        <a:rPr lang="vi" b="1" sz="550">
                          <a:latin typeface="Times New Roman"/>
                        </a:rPr>
                        <a:t>0</a:t>
                      </a:r>
                    </a:p>
                  </a:txBody>
                  <a:tcPr marL="0" marR="0" marT="0" marB="0" anchor="ctr"/>
                </a:tc>
              </a:tr>
              <a:tr h="195262">
                <a:tc>
                  <a:txBody>
                    <a:bodyPr lIns="0" tIns="0" rIns="0" bIns="0">
                      <a:noAutofit/>
                    </a:bodyPr>
                    <a:p>
                      <a:pPr algn="just" indent="88900"/>
                      <a:r>
                        <a:rPr lang="vi" b="1" sz="550">
                          <a:latin typeface="Times New Roman"/>
                        </a:rPr>
                        <a:t>2</a:t>
                      </a:r>
                    </a:p>
                  </a:txBody>
                  <a:tcPr marL="0" marR="0" marT="0" marB="0" anchor="ctr">
                    <a:solidFill>
                      <a:srgbClr val="D5E6F0"/>
                    </a:solidFill>
                  </a:tcPr>
                </a:tc>
                <a:tc>
                  <a:txBody>
                    <a:bodyPr lIns="0" tIns="0" rIns="0" bIns="0">
                      <a:noAutofit/>
                    </a:bodyPr>
                    <a:p>
                      <a:pPr algn="ctr" indent="0"/>
                      <a:r>
                        <a:rPr lang="en-US" b="1" sz="550">
                          <a:latin typeface="Times New Roman"/>
                        </a:rPr>
                        <a:t>WSS</a:t>
                      </a:r>
                    </a:p>
                  </a:txBody>
                  <a:tcPr marL="0" marR="0" marT="0" marB="0" anchor="ctr">
                    <a:solidFill>
                      <a:srgbClr val="D5E6F0"/>
                    </a:solidFill>
                  </a:tcPr>
                </a:tc>
                <a:tc>
                  <a:txBody>
                    <a:bodyPr lIns="0" tIns="0" rIns="0" bIns="0">
                      <a:noAutofit/>
                    </a:bodyPr>
                    <a:p>
                      <a:pPr algn="r" indent="0"/>
                      <a:r>
                        <a:rPr lang="en-US" b="1" sz="550">
                          <a:latin typeface="Times New Roman"/>
                        </a:rPr>
                        <a:t>8.W0</a:t>
                      </a:r>
                    </a:p>
                  </a:txBody>
                  <a:tcPr marL="0" marR="0" marT="0" marB="0" anchor="ctr">
                    <a:solidFill>
                      <a:srgbClr val="D5E6F0"/>
                    </a:solidFill>
                  </a:tcPr>
                </a:tc>
                <a:tc>
                  <a:txBody>
                    <a:bodyPr lIns="0" tIns="0" rIns="0" bIns="0">
                      <a:noAutofit/>
                    </a:bodyPr>
                    <a:p>
                      <a:pPr algn="r" indent="0"/>
                      <a:r>
                        <a:rPr lang="en-US" b="1" sz="550">
                          <a:latin typeface="Times New Roman"/>
                        </a:rPr>
                        <a:t>7J00</a:t>
                      </a:r>
                    </a:p>
                  </a:txBody>
                  <a:tcPr marL="0" marR="0" marT="0" marB="0" anchor="ctr">
                    <a:solidFill>
                      <a:srgbClr val="D5E6F0"/>
                    </a:solidFill>
                  </a:tcPr>
                </a:tc>
                <a:tc>
                  <a:txBody>
                    <a:bodyPr lIns="0" tIns="0" rIns="0" bIns="0">
                      <a:noAutofit/>
                    </a:bodyPr>
                    <a:p>
                      <a:pPr algn="r" indent="0"/>
                      <a:r>
                        <a:rPr lang="vi" b="1" sz="550">
                          <a:latin typeface="Times New Roman"/>
                        </a:rPr>
                        <a:t>80»</a:t>
                      </a:r>
                    </a:p>
                  </a:txBody>
                  <a:tcPr marL="0" marR="0" marT="0" marB="0" anchor="ctr">
                    <a:solidFill>
                      <a:srgbClr val="D5E6F0"/>
                    </a:solidFill>
                  </a:tcPr>
                </a:tc>
                <a:tc>
                  <a:txBody>
                    <a:bodyPr lIns="0" tIns="0" rIns="0" bIns="0">
                      <a:noAutofit/>
                    </a:bodyPr>
                    <a:p>
                      <a:pPr algn="r" indent="0"/>
                      <a:r>
                        <a:rPr lang="vi" b="1" sz="550">
                          <a:latin typeface="Times New Roman"/>
                        </a:rPr>
                        <a:t>7400</a:t>
                      </a:r>
                    </a:p>
                  </a:txBody>
                  <a:tcPr marL="0" marR="0" marT="0" marB="0" anchor="ctr">
                    <a:solidFill>
                      <a:srgbClr val="D5E6F0"/>
                    </a:solidFill>
                  </a:tcPr>
                </a:tc>
                <a:tc>
                  <a:txBody>
                    <a:bodyPr lIns="0" tIns="0" rIns="0" bIns="0">
                      <a:noAutofit/>
                    </a:bodyPr>
                    <a:p>
                      <a:pPr algn="r" indent="0"/>
                      <a:r>
                        <a:rPr lang="vi" b="1" sz="550">
                          <a:latin typeface="Times New Roman"/>
                        </a:rPr>
                        <a:t>•MO</a:t>
                      </a:r>
                    </a:p>
                  </a:txBody>
                  <a:tcPr marL="0" marR="0" marT="0" marB="0" anchor="ctr">
                    <a:solidFill>
                      <a:srgbClr val="D5E6F0"/>
                    </a:solidFill>
                  </a:tcPr>
                </a:tc>
                <a:tc>
                  <a:txBody>
                    <a:bodyPr lIns="0" tIns="0" rIns="0" bIns="0">
                      <a:noAutofit/>
                    </a:bodyPr>
                    <a:p>
                      <a:pPr algn="r" indent="0"/>
                      <a:r>
                        <a:rPr lang="vi" b="1" sz="550">
                          <a:latin typeface="Times New Roman"/>
                        </a:rPr>
                        <a:t>•2,53</a:t>
                      </a:r>
                    </a:p>
                  </a:txBody>
                  <a:tcPr marL="0" marR="0" marT="0" marB="0" anchor="ctr">
                    <a:solidFill>
                      <a:srgbClr val="D5E6F0"/>
                    </a:solidFill>
                  </a:tcPr>
                </a:tc>
              </a:tr>
              <a:tr h="190500">
                <a:tc>
                  <a:txBody>
                    <a:bodyPr lIns="0" tIns="0" rIns="0" bIns="0">
                      <a:noAutofit/>
                    </a:bodyPr>
                    <a:p>
                      <a:endParaRPr sz="900"/>
                    </a:p>
                  </a:txBody>
                  <a:tcPr marL="0" marR="0" marT="0" marB="0"/>
                </a:tc>
                <a:tc>
                  <a:txBody>
                    <a:bodyPr lIns="0" tIns="0" rIns="0" bIns="0">
                      <a:noAutofit/>
                    </a:bodyPr>
                    <a:p>
                      <a:pPr algn="just" indent="139700"/>
                      <a:r>
                        <a:rPr lang="vi" b="1" sz="550">
                          <a:latin typeface="Times New Roman"/>
                        </a:rPr>
                        <a:t>WG</a:t>
                      </a:r>
                    </a:p>
                  </a:txBody>
                  <a:tcPr marL="0" marR="0" marT="0" marB="0" anchor="ctr"/>
                </a:tc>
                <a:tc>
                  <a:txBody>
                    <a:bodyPr lIns="0" tIns="0" rIns="0" bIns="0">
                      <a:noAutofit/>
                    </a:bodyPr>
                    <a:p>
                      <a:pPr algn="r" indent="0"/>
                      <a:r>
                        <a:rPr lang="vi" b="1" sz="550">
                          <a:latin typeface="Times New Roman"/>
                        </a:rPr>
                        <a:t>176.700</a:t>
                      </a:r>
                    </a:p>
                  </a:txBody>
                  <a:tcPr marL="0" marR="0" marT="0" marB="0" anchor="ctr"/>
                </a:tc>
                <a:tc>
                  <a:txBody>
                    <a:bodyPr lIns="0" tIns="0" rIns="0" bIns="0">
                      <a:noAutofit/>
                    </a:bodyPr>
                    <a:p>
                      <a:pPr algn="r" indent="0"/>
                      <a:r>
                        <a:rPr lang="en-US" b="1" sz="550">
                          <a:latin typeface="Times New Roman"/>
                        </a:rPr>
                        <a:t>1WOOO</a:t>
                      </a:r>
                    </a:p>
                  </a:txBody>
                  <a:tcPr marL="0" marR="0" marT="0" marB="0" anchor="ctr"/>
                </a:tc>
                <a:tc>
                  <a:txBody>
                    <a:bodyPr lIns="0" tIns="0" rIns="0" bIns="0">
                      <a:noAutofit/>
                    </a:bodyPr>
                    <a:p>
                      <a:pPr algn="r" indent="0"/>
                      <a:r>
                        <a:rPr lang="vi" b="1" sz="550">
                          <a:latin typeface="Times New Roman"/>
                        </a:rPr>
                        <a:t>1i»0»</a:t>
                      </a:r>
                    </a:p>
                  </a:txBody>
                  <a:tcPr marL="0" marR="0" marT="0" marB="0" anchor="ctr"/>
                </a:tc>
                <a:tc>
                  <a:txBody>
                    <a:bodyPr lIns="0" tIns="0" rIns="0" bIns="0">
                      <a:noAutofit/>
                    </a:bodyPr>
                    <a:p>
                      <a:pPr algn="r" indent="0"/>
                      <a:r>
                        <a:rPr lang="vi" b="1" sz="550">
                          <a:latin typeface="Times New Roman"/>
                        </a:rPr>
                        <a:t>176.700</a:t>
                      </a:r>
                    </a:p>
                  </a:txBody>
                  <a:tcPr marL="0" marR="0" marT="0" marB="0" anchor="ctr"/>
                </a:tc>
                <a:tc>
                  <a:txBody>
                    <a:bodyPr lIns="0" tIns="0" rIns="0" bIns="0">
                      <a:noAutofit/>
                    </a:bodyPr>
                    <a:p>
                      <a:pPr algn="r" indent="0"/>
                      <a:r>
                        <a:rPr lang="vi" b="1" sz="550">
                          <a:latin typeface="Times New Roman"/>
                        </a:rPr>
                        <a:t>50(0</a:t>
                      </a:r>
                    </a:p>
                  </a:txBody>
                  <a:tcPr marL="0" marR="0" marT="0" marB="0" anchor="ctr"/>
                </a:tc>
                <a:tc>
                  <a:txBody>
                    <a:bodyPr lIns="0" tIns="0" rIns="0" bIns="0">
                      <a:noAutofit/>
                    </a:bodyPr>
                    <a:p>
                      <a:pPr algn="r" indent="0"/>
                      <a:r>
                        <a:rPr lang="vi" b="1" sz="550">
                          <a:latin typeface="Times New Roman"/>
                        </a:rPr>
                        <a:t>236</a:t>
                      </a:r>
                    </a:p>
                  </a:txBody>
                  <a:tcPr marL="0" marR="0" marT="0" marB="0" anchor="ctr"/>
                </a:tc>
              </a:tr>
              <a:tr h="190500">
                <a:tc>
                  <a:txBody>
                    <a:bodyPr lIns="0" tIns="0" rIns="0" bIns="0">
                      <a:noAutofit/>
                    </a:bodyPr>
                    <a:p>
                      <a:pPr algn="just" indent="88900"/>
                      <a:r>
                        <a:rPr lang="vi" b="1" sz="550">
                          <a:latin typeface="Times New Roman"/>
                        </a:rPr>
                        <a:t>4</a:t>
                      </a:r>
                    </a:p>
                  </a:txBody>
                  <a:tcPr marL="0" marR="0" marT="0" marB="0" anchor="ctr">
                    <a:solidFill>
                      <a:srgbClr val="D5E6F0"/>
                    </a:solidFill>
                  </a:tcPr>
                </a:tc>
                <a:tc>
                  <a:txBody>
                    <a:bodyPr lIns="0" tIns="0" rIns="0" bIns="0">
                      <a:noAutofit/>
                    </a:bodyPr>
                    <a:p>
                      <a:pPr algn="ctr" indent="0"/>
                      <a:r>
                        <a:rPr lang="vi" b="1" sz="550">
                          <a:latin typeface="Times New Roman"/>
                        </a:rPr>
                        <a:t>VĨZ</a:t>
                      </a:r>
                    </a:p>
                  </a:txBody>
                  <a:tcPr marL="0" marR="0" marT="0" marB="0" anchor="ctr">
                    <a:solidFill>
                      <a:srgbClr val="D5E6F0"/>
                    </a:solidFill>
                  </a:tcPr>
                </a:tc>
                <a:tc>
                  <a:txBody>
                    <a:bodyPr lIns="0" tIns="0" rIns="0" bIns="0">
                      <a:noAutofit/>
                    </a:bodyPr>
                    <a:p>
                      <a:pPr algn="r" indent="0"/>
                      <a:r>
                        <a:rPr lang="vi" b="1" sz="550">
                          <a:latin typeface="Times New Roman"/>
                        </a:rPr>
                        <a:t>8300</a:t>
                      </a:r>
                    </a:p>
                  </a:txBody>
                  <a:tcPr marL="0" marR="0" marT="0" marB="0" anchor="ctr">
                    <a:solidFill>
                      <a:srgbClr val="D5E6F0"/>
                    </a:solidFill>
                  </a:tcPr>
                </a:tc>
                <a:tc>
                  <a:txBody>
                    <a:bodyPr lIns="0" tIns="0" rIns="0" bIns="0">
                      <a:noAutofit/>
                    </a:bodyPr>
                    <a:p>
                      <a:pPr algn="r" indent="0"/>
                      <a:r>
                        <a:rPr lang="vi" b="1" sz="550">
                          <a:latin typeface="Times New Roman"/>
                        </a:rPr>
                        <a:t>8500</a:t>
                      </a:r>
                    </a:p>
                  </a:txBody>
                  <a:tcPr marL="0" marR="0" marT="0" marB="0" anchor="ctr">
                    <a:solidFill>
                      <a:srgbClr val="D5E6F0"/>
                    </a:solidFill>
                  </a:tcPr>
                </a:tc>
                <a:tc>
                  <a:txBody>
                    <a:bodyPr lIns="0" tIns="0" rIns="0" bIns="0">
                      <a:noAutofit/>
                    </a:bodyPr>
                    <a:p>
                      <a:pPr algn="r" indent="0"/>
                      <a:r>
                        <a:rPr lang="vi" b="1" sz="550">
                          <a:latin typeface="Times New Roman"/>
                        </a:rPr>
                        <a:t>88»</a:t>
                      </a:r>
                    </a:p>
                  </a:txBody>
                  <a:tcPr marL="0" marR="0" marT="0" marB="0" anchor="ctr">
                    <a:solidFill>
                      <a:srgbClr val="D5E6F0"/>
                    </a:solidFill>
                  </a:tcPr>
                </a:tc>
                <a:tc>
                  <a:txBody>
                    <a:bodyPr lIns="0" tIns="0" rIns="0" bIns="0">
                      <a:noAutofit/>
                    </a:bodyPr>
                    <a:p>
                      <a:pPr algn="r" indent="0"/>
                      <a:r>
                        <a:rPr lang="vi" b="1" sz="550">
                          <a:latin typeface="Times New Roman"/>
                        </a:rPr>
                        <a:t>8.XOO</a:t>
                      </a:r>
                    </a:p>
                  </a:txBody>
                  <a:tcPr marL="0" marR="0" marT="0" marB="0" anchor="ctr">
                    <a:solidFill>
                      <a:srgbClr val="D5E6F0"/>
                    </a:solidFill>
                  </a:tcPr>
                </a:tc>
                <a:tc>
                  <a:txBody>
                    <a:bodyPr lIns="0" tIns="0" rIns="0" bIns="0">
                      <a:noAutofit/>
                    </a:bodyPr>
                    <a:p>
                      <a:pPr algn="r" indent="0"/>
                      <a:r>
                        <a:rPr lang="vi" b="1" sz="550">
                          <a:latin typeface="Times New Roman"/>
                        </a:rPr>
                        <a:t>0</a:t>
                      </a:r>
                    </a:p>
                  </a:txBody>
                  <a:tcPr marL="0" marR="0" marT="0" marB="0" anchor="ctr">
                    <a:solidFill>
                      <a:srgbClr val="D5E6F0"/>
                    </a:solidFill>
                  </a:tcPr>
                </a:tc>
                <a:tc>
                  <a:txBody>
                    <a:bodyPr lIns="0" tIns="0" rIns="0" bIns="0">
                      <a:noAutofit/>
                    </a:bodyPr>
                    <a:p>
                      <a:pPr algn="r" indent="0"/>
                      <a:r>
                        <a:rPr lang="vi" b="1" sz="550">
                          <a:latin typeface="Times New Roman"/>
                        </a:rPr>
                        <a:t>0</a:t>
                      </a:r>
                    </a:p>
                  </a:txBody>
                  <a:tcPr marL="0" marR="0" marT="0" marB="0" anchor="ctr">
                    <a:solidFill>
                      <a:srgbClr val="D5E6F0"/>
                    </a:solidFill>
                  </a:tcPr>
                </a:tc>
              </a:tr>
              <a:tr h="190500">
                <a:tc>
                  <a:txBody>
                    <a:bodyPr lIns="0" tIns="0" rIns="0" bIns="0">
                      <a:noAutofit/>
                    </a:bodyPr>
                    <a:p>
                      <a:pPr algn="just" indent="88900"/>
                      <a:r>
                        <a:rPr lang="vi" b="1" sz="550">
                          <a:latin typeface="Times New Roman"/>
                        </a:rPr>
                        <a:t>$</a:t>
                      </a:r>
                    </a:p>
                  </a:txBody>
                  <a:tcPr marL="0" marR="0" marT="0" marB="0" anchor="ctr"/>
                </a:tc>
                <a:tc>
                  <a:txBody>
                    <a:bodyPr lIns="0" tIns="0" rIns="0" bIns="0">
                      <a:noAutofit/>
                    </a:bodyPr>
                    <a:p>
                      <a:pPr algn="just" indent="139700"/>
                      <a:r>
                        <a:rPr lang="vi" b="1" sz="550">
                          <a:latin typeface="Times New Roman"/>
                        </a:rPr>
                        <a:t>VIV</a:t>
                      </a:r>
                    </a:p>
                  </a:txBody>
                  <a:tcPr marL="0" marR="0" marT="0" marB="0" anchor="ctr"/>
                </a:tc>
                <a:tc>
                  <a:txBody>
                    <a:bodyPr lIns="0" tIns="0" rIns="0" bIns="0">
                      <a:noAutofit/>
                    </a:bodyPr>
                    <a:p>
                      <a:pPr algn="r" indent="0"/>
                      <a:r>
                        <a:rPr lang="vi" b="1" sz="550">
                          <a:latin typeface="Times New Roman"/>
                        </a:rPr>
                        <a:t>SJ'»</a:t>
                      </a:r>
                    </a:p>
                  </a:txBody>
                  <a:tcPr marL="0" marR="0" marT="0" marB="0" anchor="ctr"/>
                </a:tc>
                <a:tc>
                  <a:txBody>
                    <a:bodyPr lIns="0" tIns="0" rIns="0" bIns="0">
                      <a:noAutofit/>
                    </a:bodyPr>
                    <a:p>
                      <a:pPr algn="r" indent="0"/>
                      <a:r>
                        <a:rPr lang="vi" b="1" sz="550">
                          <a:latin typeface="Times New Roman"/>
                        </a:rPr>
                        <a:t>5X00</a:t>
                      </a:r>
                    </a:p>
                  </a:txBody>
                  <a:tcPr marL="0" marR="0" marT="0" marB="0" anchor="ctr"/>
                </a:tc>
                <a:tc>
                  <a:txBody>
                    <a:bodyPr lIns="0" tIns="0" rIns="0" bIns="0">
                      <a:noAutofit/>
                    </a:bodyPr>
                    <a:p>
                      <a:pPr algn="r" indent="0"/>
                      <a:r>
                        <a:rPr lang="vi" b="1" sz="550">
                          <a:latin typeface="Times New Roman"/>
                        </a:rPr>
                        <a:t>s.«o</a:t>
                      </a:r>
                    </a:p>
                  </a:txBody>
                  <a:tcPr marL="0" marR="0" marT="0" marB="0" anchor="ctr"/>
                </a:tc>
                <a:tc>
                  <a:txBody>
                    <a:bodyPr lIns="0" tIns="0" rIns="0" bIns="0">
                      <a:noAutofit/>
                    </a:bodyPr>
                    <a:p>
                      <a:pPr algn="r" indent="0"/>
                      <a:r>
                        <a:rPr lang="vi" b="1" sz="550">
                          <a:latin typeface="Times New Roman"/>
                        </a:rPr>
                        <a:t>5.200</a:t>
                      </a:r>
                    </a:p>
                  </a:txBody>
                  <a:tcPr marL="0" marR="0" marT="0" marB="0" anchor="ctr"/>
                </a:tc>
                <a:tc>
                  <a:txBody>
                    <a:bodyPr lIns="0" tIns="0" rIns="0" bIns="0">
                      <a:noAutofit/>
                    </a:bodyPr>
                    <a:p>
                      <a:pPr algn="r" indent="0"/>
                      <a:r>
                        <a:rPr lang="vi" b="1" sz="550">
                          <a:latin typeface="Times New Roman"/>
                        </a:rPr>
                        <a:t>0</a:t>
                      </a:r>
                    </a:p>
                  </a:txBody>
                  <a:tcPr marL="0" marR="0" marT="0" marB="0" anchor="ctr"/>
                </a:tc>
                <a:tc>
                  <a:txBody>
                    <a:bodyPr lIns="0" tIns="0" rIns="0" bIns="0">
                      <a:noAutofit/>
                    </a:bodyPr>
                    <a:p>
                      <a:pPr algn="r" indent="0"/>
                      <a:r>
                        <a:rPr lang="vi" b="1" sz="550">
                          <a:latin typeface="Times New Roman"/>
                        </a:rPr>
                        <a:t>0</a:t>
                      </a:r>
                    </a:p>
                  </a:txBody>
                  <a:tcPr marL="0" marR="0" marT="0" marB="0" anchor="ctr"/>
                </a:tc>
              </a:tr>
              <a:tr h="190500">
                <a:tc>
                  <a:txBody>
                    <a:bodyPr lIns="0" tIns="0" rIns="0" bIns="0">
                      <a:noAutofit/>
                    </a:bodyPr>
                    <a:p>
                      <a:pPr algn="just" indent="88900"/>
                      <a:r>
                        <a:rPr lang="vi" b="1" sz="550">
                          <a:latin typeface="Times New Roman"/>
                        </a:rPr>
                        <a:t>6</a:t>
                      </a:r>
                    </a:p>
                  </a:txBody>
                  <a:tcPr marL="0" marR="0" marT="0" marB="0" anchor="ctr">
                    <a:solidFill>
                      <a:srgbClr val="D5E6F0"/>
                    </a:solidFill>
                  </a:tcPr>
                </a:tc>
                <a:tc>
                  <a:txBody>
                    <a:bodyPr lIns="0" tIns="0" rIns="0" bIns="0">
                      <a:noAutofit/>
                    </a:bodyPr>
                    <a:p>
                      <a:pPr algn="ctr" indent="0"/>
                      <a:r>
                        <a:rPr lang="vi" b="1" sz="550">
                          <a:latin typeface="Times New Roman"/>
                        </a:rPr>
                        <a:t>VII</a:t>
                      </a:r>
                    </a:p>
                  </a:txBody>
                  <a:tcPr marL="0" marR="0" marT="0" marB="0" anchor="ctr">
                    <a:solidFill>
                      <a:srgbClr val="D5E6F0"/>
                    </a:solidFill>
                  </a:tcPr>
                </a:tc>
                <a:tc>
                  <a:txBody>
                    <a:bodyPr lIns="0" tIns="0" rIns="0" bIns="0">
                      <a:noAutofit/>
                    </a:bodyPr>
                    <a:p>
                      <a:pPr algn="r" indent="0"/>
                      <a:r>
                        <a:rPr lang="vi" b="1" sz="550">
                          <a:latin typeface="Times New Roman"/>
                        </a:rPr>
                        <a:t>3500</a:t>
                      </a:r>
                    </a:p>
                  </a:txBody>
                  <a:tcPr marL="0" marR="0" marT="0" marB="0" anchor="ctr">
                    <a:solidFill>
                      <a:srgbClr val="D5E6F0"/>
                    </a:solidFill>
                  </a:tcPr>
                </a:tc>
                <a:tc>
                  <a:txBody>
                    <a:bodyPr lIns="0" tIns="0" rIns="0" bIns="0">
                      <a:noAutofit/>
                    </a:bodyPr>
                    <a:p>
                      <a:pPr algn="r" indent="0"/>
                      <a:r>
                        <a:rPr lang="vi" b="1" sz="550">
                          <a:latin typeface="Times New Roman"/>
                        </a:rPr>
                        <a:t>3500</a:t>
                      </a:r>
                    </a:p>
                  </a:txBody>
                  <a:tcPr marL="0" marR="0" marT="0" marB="0" anchor="ctr">
                    <a:solidFill>
                      <a:srgbClr val="D5E6F0"/>
                    </a:solidFill>
                  </a:tcPr>
                </a:tc>
                <a:tc>
                  <a:txBody>
                    <a:bodyPr lIns="0" tIns="0" rIns="0" bIns="0">
                      <a:noAutofit/>
                    </a:bodyPr>
                    <a:p>
                      <a:pPr algn="r" indent="0"/>
                      <a:r>
                        <a:rPr lang="vi" b="1" sz="550">
                          <a:latin typeface="Times New Roman"/>
                        </a:rPr>
                        <a:t>3500</a:t>
                      </a:r>
                    </a:p>
                  </a:txBody>
                  <a:tcPr marL="0" marR="0" marT="0" marB="0" anchor="ctr">
                    <a:solidFill>
                      <a:srgbClr val="D5E6F0"/>
                    </a:solidFill>
                  </a:tcPr>
                </a:tc>
                <a:tc>
                  <a:txBody>
                    <a:bodyPr lIns="0" tIns="0" rIns="0" bIns="0">
                      <a:noAutofit/>
                    </a:bodyPr>
                    <a:p>
                      <a:pPr algn="r" indent="0"/>
                      <a:r>
                        <a:rPr lang="vi" b="1" sz="550">
                          <a:latin typeface="Times New Roman"/>
                        </a:rPr>
                        <a:t>3500</a:t>
                      </a:r>
                    </a:p>
                  </a:txBody>
                  <a:tcPr marL="0" marR="0" marT="0" marB="0" anchor="ctr">
                    <a:solidFill>
                      <a:srgbClr val="D5E6F0"/>
                    </a:solidFill>
                  </a:tcPr>
                </a:tc>
                <a:tc>
                  <a:txBody>
                    <a:bodyPr lIns="0" tIns="0" rIns="0" bIns="0">
                      <a:noAutofit/>
                    </a:bodyPr>
                    <a:p>
                      <a:pPr algn="r" indent="0"/>
                      <a:r>
                        <a:rPr lang="vi" b="1" sz="550">
                          <a:latin typeface="Times New Roman"/>
                        </a:rPr>
                        <a:t>300</a:t>
                      </a:r>
                    </a:p>
                  </a:txBody>
                  <a:tcPr marL="0" marR="0" marT="0" marB="0" anchor="ctr">
                    <a:solidFill>
                      <a:srgbClr val="D5E6F0"/>
                    </a:solidFill>
                  </a:tcPr>
                </a:tc>
                <a:tc>
                  <a:txBody>
                    <a:bodyPr lIns="0" tIns="0" rIns="0" bIns="0">
                      <a:noAutofit/>
                    </a:bodyPr>
                    <a:p>
                      <a:pPr algn="r" indent="0"/>
                      <a:r>
                        <a:rPr lang="vi" b="1" sz="550">
                          <a:latin typeface="Times New Roman"/>
                        </a:rPr>
                        <a:t>938</a:t>
                      </a:r>
                    </a:p>
                  </a:txBody>
                  <a:tcPr marL="0" marR="0" marT="0" marB="0" anchor="ctr">
                    <a:solidFill>
                      <a:srgbClr val="D5E6F0"/>
                    </a:solidFill>
                  </a:tcPr>
                </a:tc>
              </a:tr>
              <a:tr h="195262">
                <a:tc>
                  <a:txBody>
                    <a:bodyPr lIns="0" tIns="0" rIns="0" bIns="0">
                      <a:noAutofit/>
                    </a:bodyPr>
                    <a:p>
                      <a:pPr algn="just" indent="88900"/>
                      <a:r>
                        <a:rPr lang="vi" b="1" sz="550">
                          <a:latin typeface="Times New Roman"/>
                        </a:rPr>
                        <a:t>7</a:t>
                      </a:r>
                    </a:p>
                  </a:txBody>
                  <a:tcPr marL="0" marR="0" marT="0" marB="0" anchor="ctr"/>
                </a:tc>
                <a:tc>
                  <a:txBody>
                    <a:bodyPr lIns="0" tIns="0" rIns="0" bIns="0">
                      <a:noAutofit/>
                    </a:bodyPr>
                    <a:p>
                      <a:pPr algn="just" indent="139700"/>
                      <a:r>
                        <a:rPr lang="vi" b="1" sz="550">
                          <a:latin typeface="Times New Roman"/>
                        </a:rPr>
                        <a:t>vni</a:t>
                      </a:r>
                    </a:p>
                  </a:txBody>
                  <a:tcPr marL="0" marR="0" marT="0" marB="0" anchor="ctr"/>
                </a:tc>
                <a:tc>
                  <a:txBody>
                    <a:bodyPr lIns="0" tIns="0" rIns="0" bIns="0">
                      <a:noAutofit/>
                    </a:bodyPr>
                    <a:p>
                      <a:pPr algn="r" indent="0"/>
                      <a:r>
                        <a:rPr lang="vi" b="1" sz="550">
                          <a:latin typeface="Times New Roman"/>
                        </a:rPr>
                        <a:t>3.100</a:t>
                      </a:r>
                    </a:p>
                  </a:txBody>
                  <a:tcPr marL="0" marR="0" marT="0" marB="0" anchor="ctr"/>
                </a:tc>
                <a:tc>
                  <a:txBody>
                    <a:bodyPr lIns="0" tIns="0" rIns="0" bIns="0">
                      <a:noAutofit/>
                    </a:bodyPr>
                    <a:p>
                      <a:pPr algn="r" indent="0"/>
                      <a:r>
                        <a:rPr lang="vi" b="1" sz="550">
                          <a:latin typeface="Times New Roman"/>
                        </a:rPr>
                        <a:t>7.900</a:t>
                      </a:r>
                    </a:p>
                  </a:txBody>
                  <a:tcPr marL="0" marR="0" marT="0" marB="0" anchor="ctr"/>
                </a:tc>
                <a:tc>
                  <a:txBody>
                    <a:bodyPr lIns="0" tIns="0" rIns="0" bIns="0">
                      <a:noAutofit/>
                    </a:bodyPr>
                    <a:p>
                      <a:pPr algn="r" indent="0"/>
                      <a:r>
                        <a:rPr lang="vi" b="1" sz="550">
                          <a:latin typeface="Times New Roman"/>
                        </a:rPr>
                        <a:t>8300</a:t>
                      </a:r>
                    </a:p>
                  </a:txBody>
                  <a:tcPr marL="0" marR="0" marT="0" marB="0" anchor="ctr"/>
                </a:tc>
                <a:tc>
                  <a:txBody>
                    <a:bodyPr lIns="0" tIns="0" rIns="0" bIns="0">
                      <a:noAutofit/>
                    </a:bodyPr>
                    <a:p>
                      <a:pPr algn="r" indent="0"/>
                      <a:r>
                        <a:rPr lang="vi" b="1" sz="550">
                          <a:latin typeface="Times New Roman"/>
                        </a:rPr>
                        <a:t>7.900</a:t>
                      </a:r>
                    </a:p>
                  </a:txBody>
                  <a:tcPr marL="0" marR="0" marT="0" marB="0" anchor="ctr"/>
                </a:tc>
                <a:tc>
                  <a:txBody>
                    <a:bodyPr lIns="0" tIns="0" rIns="0" bIns="0">
                      <a:noAutofit/>
                    </a:bodyPr>
                    <a:p>
                      <a:pPr algn="r" indent="0"/>
                      <a:r>
                        <a:rPr lang="vi" b="1" sz="550">
                          <a:latin typeface="Times New Roman"/>
                        </a:rPr>
                        <a:t>0</a:t>
                      </a:r>
                    </a:p>
                  </a:txBody>
                  <a:tcPr marL="0" marR="0" marT="0" marB="0" anchor="ctr"/>
                </a:tc>
                <a:tc>
                  <a:txBody>
                    <a:bodyPr lIns="0" tIns="0" rIns="0" bIns="0">
                      <a:noAutofit/>
                    </a:bodyPr>
                    <a:p>
                      <a:pPr algn="r" indent="0"/>
                      <a:r>
                        <a:rPr lang="vi" b="1" sz="550">
                          <a:latin typeface="Times New Roman"/>
                        </a:rPr>
                        <a:t>0</a:t>
                      </a:r>
                    </a:p>
                  </a:txBody>
                  <a:tcPr marL="0" marR="0" marT="0" marB="0" anchor="ctr"/>
                </a:tc>
              </a:tr>
              <a:tr h="185737">
                <a:tc>
                  <a:txBody>
                    <a:bodyPr lIns="0" tIns="0" rIns="0" bIns="0">
                      <a:noAutofit/>
                    </a:bodyPr>
                    <a:p>
                      <a:pPr algn="just" indent="88900"/>
                      <a:r>
                        <a:rPr lang="vi" b="1" sz="550">
                          <a:latin typeface="Times New Roman"/>
                        </a:rPr>
                        <a:t>8</a:t>
                      </a:r>
                    </a:p>
                  </a:txBody>
                  <a:tcPr marL="0" marR="0" marT="0" marB="0" anchor="ctr">
                    <a:solidFill>
                      <a:srgbClr val="D5E6F0"/>
                    </a:solidFill>
                  </a:tcPr>
                </a:tc>
                <a:tc>
                  <a:txBody>
                    <a:bodyPr lIns="0" tIns="0" rIns="0" bIns="0">
                      <a:noAutofit/>
                    </a:bodyPr>
                    <a:p>
                      <a:pPr algn="ctr" indent="0"/>
                      <a:r>
                        <a:rPr lang="vi" b="1" sz="550">
                          <a:latin typeface="Times New Roman"/>
                        </a:rPr>
                        <a:t>7IÍ</a:t>
                      </a:r>
                    </a:p>
                  </a:txBody>
                  <a:tcPr marL="0" marR="0" marT="0" marB="0" anchor="ctr">
                    <a:solidFill>
                      <a:srgbClr val="D5E6F0"/>
                    </a:solidFill>
                  </a:tcPr>
                </a:tc>
                <a:tc>
                  <a:txBody>
                    <a:bodyPr lIns="0" tIns="0" rIns="0" bIns="0">
                      <a:noAutofit/>
                    </a:bodyPr>
                    <a:p>
                      <a:pPr algn="r" indent="0">
                        <a:spcBef>
                          <a:spcPts val="280"/>
                        </a:spcBef>
                      </a:pPr>
                      <a:r>
                        <a:rPr lang="vi" b="1" sz="550">
                          <a:latin typeface="Times New Roman"/>
                        </a:rPr>
                        <a:t>•</a:t>
                      </a:r>
                    </a:p>
                  </a:txBody>
                  <a:tcPr marL="0" marR="0" marT="0" marB="0">
                    <a:solidFill>
                      <a:srgbClr val="D5E6F0"/>
                    </a:solidFill>
                  </a:tcPr>
                </a:tc>
                <a:tc>
                  <a:txBody>
                    <a:bodyPr lIns="0" tIns="0" rIns="0" bIns="0">
                      <a:noAutofit/>
                    </a:bodyPr>
                    <a:p>
                      <a:pPr algn="r" indent="0"/>
                      <a:r>
                        <a:rPr lang="vi" b="1" sz="550">
                          <a:latin typeface="Times New Roman"/>
                        </a:rPr>
                        <a:t>13000</a:t>
                      </a:r>
                    </a:p>
                  </a:txBody>
                  <a:tcPr marL="0" marR="0" marT="0" marB="0" anchor="ctr">
                    <a:solidFill>
                      <a:srgbClr val="D5E6F0"/>
                    </a:solidFill>
                  </a:tcPr>
                </a:tc>
                <a:tc>
                  <a:txBody>
                    <a:bodyPr lIns="0" tIns="0" rIns="0" bIns="0">
                      <a:noAutofit/>
                    </a:bodyPr>
                    <a:p>
                      <a:pPr algn="r" indent="0">
                        <a:spcBef>
                          <a:spcPts val="280"/>
                        </a:spcBef>
                      </a:pPr>
                      <a:r>
                        <a:rPr lang="vi" b="1" sz="550">
                          <a:latin typeface="Times New Roman"/>
                        </a:rPr>
                        <a:t>-</a:t>
                      </a:r>
                    </a:p>
                  </a:txBody>
                  <a:tcPr marL="0" marR="0" marT="0" marB="0">
                    <a:solidFill>
                      <a:srgbClr val="D5E6F0"/>
                    </a:solidFill>
                  </a:tcPr>
                </a:tc>
                <a:tc>
                  <a:txBody>
                    <a:bodyPr lIns="0" tIns="0" rIns="0" bIns="0">
                      <a:noAutofit/>
                    </a:bodyPr>
                    <a:p>
                      <a:pPr algn="r" indent="0">
                        <a:spcBef>
                          <a:spcPts val="280"/>
                        </a:spcBef>
                      </a:pPr>
                      <a:r>
                        <a:rPr lang="vi" b="1" sz="550">
                          <a:latin typeface="Times New Roman"/>
                        </a:rPr>
                        <a:t>•</a:t>
                      </a:r>
                    </a:p>
                  </a:txBody>
                  <a:tcPr marL="0" marR="0" marT="0" marB="0">
                    <a:solidFill>
                      <a:srgbClr val="D5E6F0"/>
                    </a:solidFill>
                  </a:tcPr>
                </a:tc>
                <a:tc>
                  <a:txBody>
                    <a:bodyPr lIns="0" tIns="0" rIns="0" bIns="0">
                      <a:noAutofit/>
                    </a:bodyPr>
                    <a:p>
                      <a:pPr algn="r" indent="0"/>
                      <a:r>
                        <a:rPr lang="vi" b="1" sz="550">
                          <a:latin typeface="Times New Roman"/>
                        </a:rPr>
                        <a:t>0</a:t>
                      </a:r>
                    </a:p>
                  </a:txBody>
                  <a:tcPr marL="0" marR="0" marT="0" marB="0" anchor="ctr">
                    <a:solidFill>
                      <a:srgbClr val="D5E6F0"/>
                    </a:solidFill>
                  </a:tcPr>
                </a:tc>
                <a:tc>
                  <a:txBody>
                    <a:bodyPr lIns="0" tIns="0" rIns="0" bIns="0">
                      <a:noAutofit/>
                    </a:bodyPr>
                    <a:p>
                      <a:pPr algn="r" indent="0"/>
                      <a:r>
                        <a:rPr lang="vi" b="1" sz="550">
                          <a:latin typeface="Times New Roman"/>
                        </a:rPr>
                        <a:t>0</a:t>
                      </a:r>
                    </a:p>
                  </a:txBody>
                  <a:tcPr marL="0" marR="0" marT="0" marB="0" anchor="ctr">
                    <a:solidFill>
                      <a:srgbClr val="D5E6F0"/>
                    </a:solidFill>
                  </a:tcPr>
                </a:tc>
              </a:tr>
              <a:tr h="195262">
                <a:tc>
                  <a:txBody>
                    <a:bodyPr lIns="0" tIns="0" rIns="0" bIns="0">
                      <a:noAutofit/>
                    </a:bodyPr>
                    <a:p>
                      <a:pPr algn="just" indent="88900"/>
                      <a:r>
                        <a:rPr lang="vi" b="1" sz="550">
                          <a:latin typeface="Times New Roman"/>
                        </a:rPr>
                        <a:t>9</a:t>
                      </a:r>
                    </a:p>
                  </a:txBody>
                  <a:tcPr marL="0" marR="0" marT="0" marB="0" anchor="ctr"/>
                </a:tc>
                <a:tc>
                  <a:txBody>
                    <a:bodyPr lIns="0" tIns="0" rIns="0" bIns="0">
                      <a:noAutofit/>
                    </a:bodyPr>
                    <a:p>
                      <a:pPr algn="ctr" indent="0"/>
                      <a:r>
                        <a:rPr lang="vi" b="1" sz="550">
                          <a:latin typeface="Times New Roman"/>
                        </a:rPr>
                        <a:t>V5M</a:t>
                      </a:r>
                    </a:p>
                  </a:txBody>
                  <a:tcPr marL="0" marR="0" marT="0" marB="0" anchor="ctr"/>
                </a:tc>
                <a:tc>
                  <a:txBody>
                    <a:bodyPr lIns="0" tIns="0" rIns="0" bIns="0">
                      <a:noAutofit/>
                    </a:bodyPr>
                    <a:p>
                      <a:pPr algn="r" indent="0">
                        <a:spcBef>
                          <a:spcPts val="280"/>
                        </a:spcBef>
                      </a:pPr>
                      <a:r>
                        <a:rPr lang="vi" b="1" sz="550">
                          <a:latin typeface="Times New Roman"/>
                        </a:rPr>
                        <a:t>■</a:t>
                      </a:r>
                    </a:p>
                  </a:txBody>
                  <a:tcPr marL="0" marR="0" marT="0" marB="0"/>
                </a:tc>
                <a:tc>
                  <a:txBody>
                    <a:bodyPr lIns="0" tIns="0" rIns="0" bIns="0">
                      <a:noAutofit/>
                    </a:bodyPr>
                    <a:p>
                      <a:pPr algn="r" indent="0"/>
                      <a:r>
                        <a:rPr lang="vi" b="1" sz="550">
                          <a:latin typeface="Times New Roman"/>
                        </a:rPr>
                        <a:t>18000</a:t>
                      </a:r>
                    </a:p>
                  </a:txBody>
                  <a:tcPr marL="0" marR="0" marT="0" marB="0" anchor="ctr"/>
                </a:tc>
                <a:tc>
                  <a:txBody>
                    <a:bodyPr lIns="0" tIns="0" rIns="0" bIns="0">
                      <a:noAutofit/>
                    </a:bodyPr>
                    <a:p>
                      <a:endParaRPr sz="1000"/>
                    </a:p>
                  </a:txBody>
                  <a:tcPr marL="0" marR="0" marT="0" marB="0"/>
                </a:tc>
                <a:tc>
                  <a:txBody>
                    <a:bodyPr lIns="0" tIns="0" rIns="0" bIns="0">
                      <a:noAutofit/>
                    </a:bodyPr>
                    <a:p>
                      <a:pPr algn="r" indent="0">
                        <a:spcBef>
                          <a:spcPts val="280"/>
                        </a:spcBef>
                      </a:pPr>
                      <a:r>
                        <a:rPr lang="vi" b="1" sz="550">
                          <a:latin typeface="Times New Roman"/>
                        </a:rPr>
                        <a:t>•</a:t>
                      </a:r>
                    </a:p>
                  </a:txBody>
                  <a:tcPr marL="0" marR="0" marT="0" marB="0"/>
                </a:tc>
                <a:tc>
                  <a:txBody>
                    <a:bodyPr lIns="0" tIns="0" rIns="0" bIns="0">
                      <a:noAutofit/>
                    </a:bodyPr>
                    <a:p>
                      <a:pPr algn="r" indent="0"/>
                      <a:r>
                        <a:rPr lang="vi" b="1" sz="550">
                          <a:latin typeface="Times New Roman"/>
                        </a:rPr>
                        <a:t>0</a:t>
                      </a:r>
                    </a:p>
                  </a:txBody>
                  <a:tcPr marL="0" marR="0" marT="0" marB="0" anchor="ctr"/>
                </a:tc>
                <a:tc>
                  <a:txBody>
                    <a:bodyPr lIns="0" tIns="0" rIns="0" bIns="0">
                      <a:noAutofit/>
                    </a:bodyPr>
                    <a:p>
                      <a:pPr algn="r" indent="0"/>
                      <a:r>
                        <a:rPr lang="vi" b="1" sz="550">
                          <a:latin typeface="Times New Roman"/>
                        </a:rPr>
                        <a:t>0</a:t>
                      </a:r>
                    </a:p>
                  </a:txBody>
                  <a:tcPr marL="0" marR="0" marT="0" marB="0" anchor="ctr"/>
                </a:tc>
              </a:tr>
              <a:tr h="185737">
                <a:tc>
                  <a:txBody>
                    <a:bodyPr lIns="0" tIns="0" rIns="0" bIns="0">
                      <a:noAutofit/>
                    </a:bodyPr>
                    <a:p>
                      <a:pPr algn="just" indent="88900"/>
                      <a:r>
                        <a:rPr lang="vi" b="1" sz="550">
                          <a:latin typeface="Times New Roman"/>
                        </a:rPr>
                        <a:t>10</a:t>
                      </a:r>
                    </a:p>
                  </a:txBody>
                  <a:tcPr marL="0" marR="0" marT="0" marB="0" anchor="ctr">
                    <a:solidFill>
                      <a:srgbClr val="D5E6F0"/>
                    </a:solidFill>
                  </a:tcPr>
                </a:tc>
                <a:tc>
                  <a:txBody>
                    <a:bodyPr lIns="0" tIns="0" rIns="0" bIns="0">
                      <a:noAutofit/>
                    </a:bodyPr>
                    <a:p>
                      <a:pPr algn="just" indent="139700"/>
                      <a:r>
                        <a:rPr lang="vi" b="1" sz="550">
                          <a:latin typeface="Times New Roman"/>
                        </a:rPr>
                        <a:t>VSA</a:t>
                      </a:r>
                    </a:p>
                  </a:txBody>
                  <a:tcPr marL="0" marR="0" marT="0" marB="0" anchor="ctr">
                    <a:solidFill>
                      <a:srgbClr val="D5E6F0"/>
                    </a:solidFill>
                  </a:tcPr>
                </a:tc>
                <a:tc>
                  <a:txBody>
                    <a:bodyPr lIns="0" tIns="0" rIns="0" bIns="0">
                      <a:noAutofit/>
                    </a:bodyPr>
                    <a:p>
                      <a:pPr algn="r" indent="0"/>
                      <a:r>
                        <a:rPr lang="en-US" b="1" sz="550">
                          <a:latin typeface="Times New Roman"/>
                        </a:rPr>
                        <a:t>22.WO</a:t>
                      </a:r>
                    </a:p>
                  </a:txBody>
                  <a:tcPr marL="0" marR="0" marT="0" marB="0" anchor="ctr">
                    <a:solidFill>
                      <a:srgbClr val="D5E6F0"/>
                    </a:solidFill>
                  </a:tcPr>
                </a:tc>
                <a:tc>
                  <a:txBody>
                    <a:bodyPr lIns="0" tIns="0" rIns="0" bIns="0">
                      <a:noAutofit/>
                    </a:bodyPr>
                    <a:p>
                      <a:pPr algn="r" indent="0"/>
                      <a:r>
                        <a:rPr lang="vi" b="1" sz="550">
                          <a:latin typeface="Times New Roman"/>
                        </a:rPr>
                        <a:t>23000</a:t>
                      </a:r>
                    </a:p>
                  </a:txBody>
                  <a:tcPr marL="0" marR="0" marT="0" marB="0" anchor="ctr">
                    <a:solidFill>
                      <a:srgbClr val="D5E6F0"/>
                    </a:solidFill>
                  </a:tcPr>
                </a:tc>
                <a:tc>
                  <a:txBody>
                    <a:bodyPr lIns="0" tIns="0" rIns="0" bIns="0">
                      <a:noAutofit/>
                    </a:bodyPr>
                    <a:p>
                      <a:pPr algn="r" indent="0"/>
                      <a:r>
                        <a:rPr lang="en-US" b="1" sz="550">
                          <a:latin typeface="Times New Roman"/>
                        </a:rPr>
                        <a:t>2J.0M</a:t>
                      </a:r>
                    </a:p>
                  </a:txBody>
                  <a:tcPr marL="0" marR="0" marT="0" marB="0" anchor="ctr">
                    <a:solidFill>
                      <a:srgbClr val="D5E6F0"/>
                    </a:solidFill>
                  </a:tcPr>
                </a:tc>
                <a:tc>
                  <a:txBody>
                    <a:bodyPr lIns="0" tIns="0" rIns="0" bIns="0">
                      <a:noAutofit/>
                    </a:bodyPr>
                    <a:p>
                      <a:pPr algn="r" indent="0"/>
                      <a:r>
                        <a:rPr lang="vi" b="1" sz="550">
                          <a:latin typeface="Times New Roman"/>
                        </a:rPr>
                        <a:t>22.900</a:t>
                      </a:r>
                    </a:p>
                  </a:txBody>
                  <a:tcPr marL="0" marR="0" marT="0" marB="0" anchor="ctr">
                    <a:solidFill>
                      <a:srgbClr val="D5E6F0"/>
                    </a:solidFill>
                  </a:tcPr>
                </a:tc>
                <a:tc>
                  <a:txBody>
                    <a:bodyPr lIns="0" tIns="0" rIns="0" bIns="0">
                      <a:noAutofit/>
                    </a:bodyPr>
                    <a:p>
                      <a:pPr algn="r" indent="0"/>
                      <a:r>
                        <a:rPr lang="vi" b="1" sz="550">
                          <a:latin typeface="Times New Roman"/>
                        </a:rPr>
                        <a:t>0</a:t>
                      </a:r>
                    </a:p>
                  </a:txBody>
                  <a:tcPr marL="0" marR="0" marT="0" marB="0" anchor="ctr">
                    <a:solidFill>
                      <a:srgbClr val="D5E6F0"/>
                    </a:solidFill>
                  </a:tcPr>
                </a:tc>
                <a:tc>
                  <a:txBody>
                    <a:bodyPr lIns="0" tIns="0" rIns="0" bIns="0">
                      <a:noAutofit/>
                    </a:bodyPr>
                    <a:p>
                      <a:pPr algn="r" indent="0"/>
                      <a:r>
                        <a:rPr lang="vi" b="1" sz="550">
                          <a:latin typeface="Times New Roman"/>
                        </a:rPr>
                        <a:t>0</a:t>
                      </a:r>
                    </a:p>
                  </a:txBody>
                  <a:tcPr marL="0" marR="0" marT="0" marB="0" anchor="ctr">
                    <a:solidFill>
                      <a:srgbClr val="D5E6F0"/>
                    </a:solidFill>
                  </a:tcPr>
                </a:tc>
              </a:tr>
              <a:tr h="128587">
                <a:tc>
                  <a:txBody>
                    <a:bodyPr lIns="0" tIns="0" rIns="0" bIns="0">
                      <a:noAutofit/>
                    </a:bodyPr>
                    <a:p>
                      <a:pPr indent="0"/>
                      <a:r>
                        <a:rPr lang="vi" b="1" sz="550">
                          <a:latin typeface="Times New Roman"/>
                        </a:rPr>
                        <a:t>&lt;</a:t>
                      </a:r>
                    </a:p>
                  </a:txBody>
                  <a:tcPr marL="0" marR="0" marT="0" marB="0">
                    <a:solidFill>
                      <a:srgbClr val="C2C2C2"/>
                    </a:solidFill>
                  </a:tcPr>
                </a:tc>
                <a:tc>
                  <a:txBody>
                    <a:bodyPr lIns="0" tIns="0" rIns="0" bIns="0">
                      <a:noAutofit/>
                    </a:bodyPr>
                    <a:p>
                      <a:endParaRPr sz="700"/>
                    </a:p>
                  </a:txBody>
                  <a:tcPr marL="0" marR="0" marT="0" marB="0">
                    <a:solidFill>
                      <a:srgbClr val="C2C2C2"/>
                    </a:solidFill>
                  </a:tcPr>
                </a:tc>
                <a:tc>
                  <a:txBody>
                    <a:bodyPr lIns="0" tIns="0" rIns="0" bIns="0">
                      <a:noAutofit/>
                    </a:bodyPr>
                    <a:p>
                      <a:endParaRPr sz="700"/>
                    </a:p>
                  </a:txBody>
                  <a:tcPr marL="0" marR="0" marT="0" marB="0">
                    <a:solidFill>
                      <a:srgbClr val="C2C2C2"/>
                    </a:solidFill>
                  </a:tcPr>
                </a:tc>
                <a:tc>
                  <a:txBody>
                    <a:bodyPr lIns="0" tIns="0" rIns="0" bIns="0">
                      <a:noAutofit/>
                    </a:bodyPr>
                    <a:p>
                      <a:endParaRPr sz="700"/>
                    </a:p>
                  </a:txBody>
                  <a:tcPr marL="0" marR="0" marT="0" marB="0"/>
                </a:tc>
                <a:tc>
                  <a:txBody>
                    <a:bodyPr lIns="0" tIns="0" rIns="0" bIns="0">
                      <a:noAutofit/>
                    </a:bodyPr>
                    <a:p>
                      <a:endParaRPr sz="700"/>
                    </a:p>
                  </a:txBody>
                  <a:tcPr marL="0" marR="0" marT="0" marB="0"/>
                </a:tc>
                <a:tc>
                  <a:txBody>
                    <a:bodyPr lIns="0" tIns="0" rIns="0" bIns="0">
                      <a:noAutofit/>
                    </a:bodyPr>
                    <a:p>
                      <a:endParaRPr sz="700"/>
                    </a:p>
                  </a:txBody>
                  <a:tcPr marL="0" marR="0" marT="0" marB="0"/>
                </a:tc>
                <a:tc>
                  <a:txBody>
                    <a:bodyPr lIns="0" tIns="0" rIns="0" bIns="0">
                      <a:noAutofit/>
                    </a:bodyPr>
                    <a:p>
                      <a:endParaRPr sz="700"/>
                    </a:p>
                  </a:txBody>
                  <a:tcPr marL="0" marR="0" marT="0" marB="0"/>
                </a:tc>
                <a:tc>
                  <a:txBody>
                    <a:bodyPr lIns="0" tIns="0" rIns="0" bIns="0">
                      <a:noAutofit/>
                    </a:bodyPr>
                    <a:p>
                      <a:endParaRPr sz="700"/>
                    </a:p>
                  </a:txBody>
                  <a:tcPr marL="0" marR="0" marT="0" marB="0"/>
                </a:tc>
              </a:tr>
            </a:tbl>
          </a:graphicData>
        </a:graphic>
      </p:graphicFrame>
      <p:sp>
        <p:nvSpPr>
          <p:cNvPr id="17" name=""/>
          <p:cNvSpPr/>
          <p:nvPr/>
        </p:nvSpPr>
        <p:spPr>
          <a:xfrm>
            <a:off x="300037" y="3871912"/>
            <a:ext cx="566738" cy="128588"/>
          </a:xfrm>
          <a:prstGeom prst="rect">
            <a:avLst/>
          </a:prstGeom>
          <a:solidFill>
            <a:srgbClr val="FFFFFF"/>
          </a:solidFill>
        </p:spPr>
        <p:txBody>
          <a:bodyPr lIns="0" tIns="0" rIns="0" bIns="0" wrap="none">
            <a:noAutofit/>
          </a:bodyPr>
          <a:p>
            <a:pPr indent="0"/>
            <a:r>
              <a:rPr lang="vi" b="1" sz="550">
                <a:latin typeface="Times New Roman"/>
              </a:rPr>
              <a:t>rón; J*í 333 </a:t>
            </a:r>
            <a:r>
              <a:rPr lang="en-US" b="1" sz="550">
                <a:latin typeface="Times New Roman"/>
              </a:rPr>
              <a:t>bin </a:t>
            </a:r>
            <a:r>
              <a:rPr lang="vi" b="1" sz="550">
                <a:latin typeface="Times New Roman"/>
              </a:rPr>
              <a:t>$hl</a:t>
            </a:r>
          </a:p>
        </p:txBody>
      </p:sp>
      <p:sp>
        <p:nvSpPr>
          <p:cNvPr id="18" name=""/>
          <p:cNvSpPr/>
          <p:nvPr/>
        </p:nvSpPr>
        <p:spPr>
          <a:xfrm>
            <a:off x="5553075" y="1128712"/>
            <a:ext cx="1828800" cy="2152650"/>
          </a:xfrm>
          <a:prstGeom prst="rect">
            <a:avLst/>
          </a:prstGeom>
          <a:solidFill>
            <a:srgbClr val="FFFFFF"/>
          </a:solidFill>
        </p:spPr>
        <p:txBody>
          <a:bodyPr lIns="0" tIns="0" rIns="0" bIns="0">
            <a:noAutofit/>
          </a:bodyPr>
          <a:p>
            <a:pPr indent="0">
              <a:lnSpc>
                <a:spcPct val="171000"/>
              </a:lnSpc>
            </a:pPr>
            <a:r>
              <a:rPr lang="vi" sz="1300">
                <a:latin typeface="Arial"/>
              </a:rPr>
              <a:t>Trong ngày 20/07/2023: Giá cao nhắt là:</a:t>
            </a:r>
          </a:p>
          <a:p>
            <a:pPr indent="0">
              <a:lnSpc>
                <a:spcPct val="171000"/>
              </a:lnSpc>
            </a:pPr>
            <a:r>
              <a:rPr lang="vi" sz="1300">
                <a:latin typeface="Arial"/>
              </a:rPr>
              <a:t>180 000 đồng/cồ phiếu Giá thấp nhất là:</a:t>
            </a:r>
          </a:p>
          <a:p>
            <a:pPr indent="0">
              <a:lnSpc>
                <a:spcPct val="171000"/>
              </a:lnSpc>
            </a:pPr>
            <a:r>
              <a:rPr lang="vi" sz="1300">
                <a:latin typeface="Arial"/>
              </a:rPr>
              <a:t>176 700 đồng/ cồ phiếu.</a:t>
            </a:r>
          </a:p>
          <a:p>
            <a:pPr indent="0">
              <a:lnSpc>
                <a:spcPct val="171000"/>
              </a:lnSpc>
            </a:pPr>
            <a:r>
              <a:rPr lang="vi" sz="1300">
                <a:latin typeface="Arial"/>
              </a:rPr>
              <a:t>Giá trung bình:</a:t>
            </a:r>
          </a:p>
          <a:p>
            <a:pPr indent="0">
              <a:lnSpc>
                <a:spcPct val="171000"/>
              </a:lnSpc>
            </a:pPr>
            <a:r>
              <a:rPr lang="vi" sz="1300">
                <a:latin typeface="Arial"/>
              </a:rPr>
              <a:t>178 350 đồng/ cồ phiếu.</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F8E8C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57262" y="500062"/>
            <a:ext cx="3762375" cy="2895600"/>
          </a:xfrm>
          <a:prstGeom prst="rect">
            <a:avLst/>
          </a:prstGeom>
        </p:spPr>
      </p:pic>
      <p:pic>
        <p:nvPicPr>
          <p:cNvPr id="3" name=""/>
          <p:cNvPicPr>
            <a:picLocks noChangeAspect="1"/>
          </p:cNvPicPr>
          <p:nvPr/>
        </p:nvPicPr>
        <p:blipFill>
          <a:blip r:embed="rPictId1"/>
          <a:stretch>
            <a:fillRect/>
          </a:stretch>
        </p:blipFill>
        <p:spPr>
          <a:xfrm>
            <a:off x="6372225" y="1162050"/>
            <a:ext cx="157162" cy="300037"/>
          </a:xfrm>
          <a:prstGeom prst="rect">
            <a:avLst/>
          </a:prstGeom>
        </p:spPr>
      </p:pic>
      <p:pic>
        <p:nvPicPr>
          <p:cNvPr id="4" name=""/>
          <p:cNvPicPr>
            <a:picLocks noChangeAspect="1"/>
          </p:cNvPicPr>
          <p:nvPr/>
        </p:nvPicPr>
        <p:blipFill>
          <a:blip r:embed="rPictId2"/>
          <a:stretch>
            <a:fillRect/>
          </a:stretch>
        </p:blipFill>
        <p:spPr>
          <a:xfrm>
            <a:off x="6372225" y="1485900"/>
            <a:ext cx="95250" cy="223837"/>
          </a:xfrm>
          <a:prstGeom prst="rect">
            <a:avLst/>
          </a:prstGeom>
        </p:spPr>
      </p:pic>
      <p:sp>
        <p:nvSpPr>
          <p:cNvPr id="5" name=""/>
          <p:cNvSpPr/>
          <p:nvPr/>
        </p:nvSpPr>
        <p:spPr>
          <a:xfrm>
            <a:off x="1171575" y="133350"/>
            <a:ext cx="2000250" cy="219075"/>
          </a:xfrm>
          <a:prstGeom prst="rect">
            <a:avLst/>
          </a:prstGeom>
          <a:solidFill>
            <a:srgbClr val="FFFFFF"/>
          </a:solidFill>
        </p:spPr>
        <p:txBody>
          <a:bodyPr lIns="0" tIns="0" rIns="0" bIns="0" wrap="none">
            <a:noAutofit/>
          </a:bodyPr>
          <a:p>
            <a:pPr indent="254000"/>
            <a:r>
              <a:rPr lang="vi" sz="1400">
                <a:latin typeface="Arial"/>
              </a:rPr>
              <a:t>Trong ngày 21/07/2023</a:t>
            </a:r>
          </a:p>
        </p:txBody>
      </p:sp>
      <p:graphicFrame>
        <p:nvGraphicFramePr>
          <p:cNvPr id="6" name=""/>
          <p:cNvGraphicFramePr>
            <a:graphicFrameLocks noGrp="1"/>
          </p:cNvGraphicFramePr>
          <p:nvPr/>
        </p:nvGraphicFramePr>
        <p:xfrm>
          <a:off x="1481137" y="500062"/>
          <a:ext cx="5037456" cy="904875"/>
        </p:xfrm>
        <a:graphic>
          <a:graphicData uri="http://schemas.openxmlformats.org/drawingml/2006/table">
            <a:tbl>
              <a:tblPr/>
              <a:tblGrid>
                <a:gridCol w="1514475"/>
                <a:gridCol w="1476375"/>
                <a:gridCol w="1290637"/>
                <a:gridCol w="208280"/>
                <a:gridCol w="547687"/>
              </a:tblGrid>
              <a:tr h="161925">
                <a:tc>
                  <a:txBody>
                    <a:bodyPr lIns="0" tIns="0" rIns="0" bIns="0">
                      <a:noAutofit/>
                    </a:bodyPr>
                    <a:p>
                      <a:pPr algn="r" indent="0"/>
                      <a:r>
                        <a:rPr lang="vi" b="1" sz="450">
                          <a:solidFill>
                            <a:srgbClr val="FFFFFF"/>
                          </a:solidFill>
                          <a:latin typeface="Arial"/>
                        </a:rPr>
                        <a:t>ISn</a:t>
                      </a:r>
                    </a:p>
                  </a:txBody>
                  <a:tcPr marL="0" marR="0" marT="0" marB="0" anchor="b">
                    <a:solidFill>
                      <a:srgbClr val="000000"/>
                    </a:solidFill>
                  </a:tcPr>
                </a:tc>
                <a:tc>
                  <a:txBody>
                    <a:bodyPr lIns="0" tIns="0" rIns="0" bIns="0">
                      <a:noAutofit/>
                    </a:bodyPr>
                    <a:p>
                      <a:pPr algn="just" marL="1259400" indent="0"/>
                      <a:r>
                        <a:rPr lang="vi" b="1" sz="450">
                          <a:solidFill>
                            <a:srgbClr val="FFFFFF"/>
                          </a:solidFill>
                          <a:latin typeface="Arial"/>
                        </a:rPr>
                        <a:t>Ifin</a:t>
                      </a:r>
                    </a:p>
                  </a:txBody>
                  <a:tcPr marL="0" marR="0" marT="0" marB="0" anchor="b">
                    <a:solidFill>
                      <a:srgbClr val="000000"/>
                    </a:solidFill>
                  </a:tcPr>
                </a:tc>
                <a:tc>
                  <a:txBody>
                    <a:bodyPr lIns="0" tIns="0" rIns="0" bIns="0">
                      <a:noAutofit/>
                    </a:bodyPr>
                    <a:p>
                      <a:endParaRPr sz="800"/>
                    </a:p>
                  </a:txBody>
                  <a:tcPr marL="0" marR="0" marT="0" marB="0">
                    <a:solidFill>
                      <a:srgbClr val="000000"/>
                    </a:solidFill>
                  </a:tcPr>
                </a:tc>
                <a:tc>
                  <a:txBody>
                    <a:bodyPr lIns="0" tIns="0" rIns="0" bIns="0">
                      <a:noAutofit/>
                    </a:bodyPr>
                    <a:p>
                      <a:pPr indent="0">
                        <a:spcAft>
                          <a:spcPts val="140"/>
                        </a:spcAft>
                      </a:pPr>
                      <a:r>
                        <a:rPr lang="vi" b="1" sz="450">
                          <a:solidFill>
                            <a:srgbClr val="FFFFFF"/>
                          </a:solidFill>
                          <a:latin typeface="Arial"/>
                        </a:rPr>
                        <a:t>l*r</a:t>
                      </a:r>
                    </a:p>
                    <a:p>
                      <a:pPr indent="0"/>
                      <a:r>
                        <a:rPr lang="vi" b="1" sz="450">
                          <a:solidFill>
                            <a:srgbClr val="FFFFFF"/>
                          </a:solidFill>
                          <a:latin typeface="Arial"/>
                        </a:rPr>
                        <a:t>T»</a:t>
                      </a:r>
                    </a:p>
                  </a:txBody>
                  <a:tcPr marL="0" marR="0" marT="0" marB="0">
                    <a:solidFill>
                      <a:srgbClr val="000000"/>
                    </a:solidFill>
                  </a:tcPr>
                </a:tc>
                <a:tc>
                  <a:txBody>
                    <a:bodyPr lIns="0" tIns="0" rIns="0" bIns="0">
                      <a:noAutofit/>
                    </a:bodyPr>
                    <a:p>
                      <a:endParaRPr sz="800"/>
                    </a:p>
                  </a:txBody>
                  <a:tcPr marL="0" marR="0" marT="0" marB="0">
                    <a:solidFill>
                      <a:srgbClr val="000000"/>
                    </a:solidFill>
                  </a:tcPr>
                </a:tc>
              </a:tr>
              <a:tr h="228600">
                <a:tc>
                  <a:txBody>
                    <a:bodyPr lIns="0" tIns="0" rIns="0" bIns="0">
                      <a:noAutofit/>
                    </a:bodyPr>
                    <a:p>
                      <a:pPr indent="0"/>
                      <a:r>
                        <a:rPr lang="vi" b="1" sz="450">
                          <a:solidFill>
                            <a:srgbClr val="FFFFFF"/>
                          </a:solidFill>
                          <a:latin typeface="Arial"/>
                        </a:rPr>
                        <a:t>íMX) </a:t>
                      </a:r>
                      <a:r>
                        <a:rPr lang="vi" b="1" sz="450">
                          <a:solidFill>
                            <a:srgbClr val="4A7744"/>
                          </a:solidFill>
                          <a:latin typeface="Arial"/>
                        </a:rPr>
                        <a:t>ụnp r&lt;241 031X1                </a:t>
                      </a:r>
                      <a:r>
                        <a:rPr lang="vi" b="1" sz="450">
                          <a:solidFill>
                            <a:srgbClr val="FFFFFF"/>
                          </a:solidFill>
                          <a:latin typeface="Arial"/>
                        </a:rPr>
                        <a:t>blriu</a:t>
                      </a:r>
                    </a:p>
                    <a:p>
                      <a:pPr indent="0"/>
                      <a:r>
                        <a:rPr lang="vi" b="1" sz="450">
                          <a:solidFill>
                            <a:srgbClr val="FFFFFF"/>
                          </a:solidFill>
                          <a:latin typeface="Arial"/>
                        </a:rPr>
                        <a:t>&lt;L71I2r GT13Xtf</a:t>
                      </a:r>
                    </a:p>
                  </a:txBody>
                  <a:tcPr marL="0" marR="0" marT="0" marB="0" anchor="ctr">
                    <a:solidFill>
                      <a:srgbClr val="000000"/>
                    </a:solidFill>
                  </a:tcPr>
                </a:tc>
                <a:tc>
                  <a:txBody>
                    <a:bodyPr lIns="0" tIns="0" rIns="0" bIns="0">
                      <a:noAutofit/>
                    </a:bodyPr>
                    <a:p>
                      <a:pPr indent="0"/>
                      <a:r>
                        <a:rPr lang="vi" b="1" sz="450">
                          <a:solidFill>
                            <a:srgbClr val="FFFFFF"/>
                          </a:solidFill>
                          <a:latin typeface="Arial"/>
                        </a:rPr>
                        <a:t>IMMQ </a:t>
                      </a:r>
                      <a:r>
                        <a:rPr lang="en-US" b="1" sz="450">
                          <a:solidFill>
                            <a:srgbClr val="4A7744"/>
                          </a:solidFill>
                          <a:latin typeface="Arial"/>
                        </a:rPr>
                        <a:t>I.USM'f </a:t>
                      </a:r>
                      <a:r>
                        <a:rPr lang="vi" b="1" sz="450">
                          <a:solidFill>
                            <a:srgbClr val="4A7744"/>
                          </a:solidFill>
                          <a:latin typeface="Arial"/>
                        </a:rPr>
                        <a:t>OX020M           </a:t>
                      </a:r>
                      <a:r>
                        <a:rPr lang="vi" b="1" sz="450">
                          <a:solidFill>
                            <a:srgbClr val="FFFFFF"/>
                          </a:solidFill>
                          <a:latin typeface="Arial"/>
                        </a:rPr>
                        <a:t>LtoXK</a:t>
                      </a:r>
                    </a:p>
                    <a:p>
                      <a:pPr indent="0">
                        <a:lnSpc>
                          <a:spcPct val="94000"/>
                        </a:lnSpc>
                      </a:pPr>
                      <a:r>
                        <a:rPr lang="vi" b="1" sz="450">
                          <a:solidFill>
                            <a:srgbClr val="FFFFFF"/>
                          </a:solidFill>
                          <a:latin typeface="Arial"/>
                        </a:rPr>
                        <a:t>•1MIJ5» cr. Z«T»?       </a:t>
                      </a:r>
                      <a:r>
                        <a:rPr lang="vi" b="1" sz="450">
                          <a:solidFill>
                            <a:srgbClr val="8DC083"/>
                          </a:solidFill>
                          <a:latin typeface="Arial"/>
                        </a:rPr>
                        <a:t>-t242 </a:t>
                      </a:r>
                      <a:r>
                        <a:rPr lang="vi" b="1" sz="450">
                          <a:solidFill>
                            <a:srgbClr val="956794"/>
                          </a:solidFill>
                          <a:latin typeface="Arial"/>
                        </a:rPr>
                        <a:t>ƠI </a:t>
                      </a:r>
                      <a:r>
                        <a:rPr lang="vi" b="1" sz="450">
                          <a:solidFill>
                            <a:srgbClr val="F9C225"/>
                          </a:solidFill>
                          <a:latin typeface="Arial"/>
                        </a:rPr>
                        <a:t>■ T? </a:t>
                      </a:r>
                      <a:r>
                        <a:rPr lang="vi" b="1" sz="450">
                          <a:solidFill>
                            <a:srgbClr val="CD6F5D"/>
                          </a:solidFill>
                          <a:latin typeface="Arial"/>
                        </a:rPr>
                        <a:t>4 </a:t>
                      </a:r>
                      <a:r>
                        <a:rPr lang="vi" b="1" sz="450">
                          <a:solidFill>
                            <a:srgbClr val="8E5650"/>
                          </a:solidFill>
                          <a:latin typeface="Arial"/>
                        </a:rPr>
                        <a:t>15C </a:t>
                      </a:r>
                      <a:r>
                        <a:rPr lang="vi" b="1" sz="450">
                          <a:solidFill>
                            <a:srgbClr val="50596D"/>
                          </a:solidFill>
                          <a:latin typeface="Arial"/>
                        </a:rPr>
                        <a:t>cu</a:t>
                      </a:r>
                    </a:p>
                  </a:txBody>
                  <a:tcPr marL="0" marR="0" marT="0" marB="0" anchor="ctr">
                    <a:solidFill>
                      <a:srgbClr val="000000"/>
                    </a:solidFill>
                  </a:tcPr>
                </a:tc>
                <a:tc>
                  <a:txBody>
                    <a:bodyPr lIns="0" tIns="0" rIns="0" bIns="0">
                      <a:noAutofit/>
                    </a:bodyPr>
                    <a:p>
                      <a:pPr indent="0"/>
                      <a:r>
                        <a:rPr lang="en-US" b="1" sz="450">
                          <a:solidFill>
                            <a:srgbClr val="FFFFFF"/>
                          </a:solidFill>
                          <a:latin typeface="Arial"/>
                        </a:rPr>
                        <a:t>WijucniTWi!       </a:t>
                      </a:r>
                      <a:r>
                        <a:rPr lang="vi" b="1" sz="450">
                          <a:solidFill>
                            <a:srgbClr val="4A7744"/>
                          </a:solidFill>
                          <a:latin typeface="Arial"/>
                        </a:rPr>
                        <a:t>iHMA-n;</a:t>
                      </a:r>
                    </a:p>
                  </a:txBody>
                  <a:tcPr marL="0" marR="0" marT="0" marB="0">
                    <a:solidFill>
                      <a:srgbClr val="000000"/>
                    </a:solidFill>
                  </a:tcPr>
                </a:tc>
                <a:tc>
                  <a:txBody>
                    <a:bodyPr lIns="0" tIns="0" rIns="0" bIns="0">
                      <a:noAutofit/>
                    </a:bodyPr>
                    <a:p>
                      <a:endParaRPr sz="1100"/>
                    </a:p>
                  </a:txBody>
                  <a:tcPr marL="0" marR="0" marT="0" marB="0">
                    <a:solidFill>
                      <a:srgbClr val="000000"/>
                    </a:solidFill>
                  </a:tcPr>
                </a:tc>
                <a:tc>
                  <a:txBody>
                    <a:bodyPr lIns="0" tIns="0" rIns="0" bIns="0">
                      <a:noAutofit/>
                    </a:bodyPr>
                    <a:p>
                      <a:pPr indent="0"/>
                      <a:r>
                        <a:rPr lang="vi" b="1" sz="450">
                          <a:solidFill>
                            <a:srgbClr val="FFFFFF"/>
                          </a:solidFill>
                          <a:latin typeface="Arial"/>
                        </a:rPr>
                        <a:t>hM«» </a:t>
                      </a:r>
                      <a:r>
                        <a:rPr lang="vi" b="1" sz="450">
                          <a:solidFill>
                            <a:srgbClr val="4A7744"/>
                          </a:solidFill>
                          <a:latin typeface="Arial"/>
                        </a:rPr>
                        <a:t>f. </a:t>
                      </a:r>
                      <a:r>
                        <a:rPr lang="vi" b="1" sz="450">
                          <a:solidFill>
                            <a:srgbClr val="FFFFFF"/>
                          </a:solidFill>
                          <a:latin typeface="Arial"/>
                        </a:rPr>
                        <a:t>K_ </a:t>
                      </a:r>
                      <a:r>
                        <a:rPr lang="en-US" b="1" sz="450">
                          <a:solidFill>
                            <a:srgbClr val="FFFFFF"/>
                          </a:solidFill>
                          <a:latin typeface="Arial"/>
                        </a:rPr>
                        <a:t>ZZ25 </a:t>
                      </a:r>
                      <a:r>
                        <a:rPr lang="vi" b="1" sz="450">
                          <a:solidFill>
                            <a:srgbClr val="FFFFFF"/>
                          </a:solidFill>
                          <a:latin typeface="Arial"/>
                        </a:rPr>
                        <a:t>r c</a:t>
                      </a:r>
                    </a:p>
                  </a:txBody>
                  <a:tcPr marL="0" marR="0" marT="0" marB="0" anchor="ctr">
                    <a:solidFill>
                      <a:srgbClr val="000000"/>
                    </a:solidFill>
                  </a:tcPr>
                </a:tc>
              </a:tr>
              <a:tr h="128587">
                <a:tc>
                  <a:txBody>
                    <a:bodyPr lIns="0" tIns="0" rIns="0" bIns="0">
                      <a:noAutofit/>
                    </a:bodyPr>
                    <a:p>
                      <a:pPr marL="675200" indent="0"/>
                      <a:r>
                        <a:rPr lang="vi" b="1" sz="450">
                          <a:solidFill>
                            <a:srgbClr val="F7EBD3"/>
                          </a:solidFill>
                          <a:latin typeface="Arial"/>
                        </a:rPr>
                        <a:t>¥ICS       ♦ n«rtl </a:t>
                      </a:r>
                      <a:r>
                        <a:rPr lang="vi" b="1" sz="450">
                          <a:solidFill>
                            <a:srgbClr val="FFFFFF"/>
                          </a:solidFill>
                          <a:latin typeface="Arial"/>
                        </a:rPr>
                        <a:t>nxx</a:t>
                      </a:r>
                    </a:p>
                  </a:txBody>
                  <a:tcPr marL="0" marR="0" marT="0" marB="0" anchor="ctr">
                    <a:solidFill>
                      <a:srgbClr val="000000"/>
                    </a:solidFill>
                  </a:tcPr>
                </a:tc>
                <a:tc>
                  <a:txBody>
                    <a:bodyPr lIns="0" tIns="0" rIns="0" bIns="0">
                      <a:noAutofit/>
                    </a:bodyPr>
                    <a:p>
                      <a:pPr indent="88900"/>
                      <a:r>
                        <a:rPr lang="vi" b="1" sz="450">
                          <a:solidFill>
                            <a:srgbClr val="FFFFFF"/>
                          </a:solidFill>
                          <a:latin typeface="Arial"/>
                        </a:rPr>
                        <a:t>•      vto:          IIC4          l'M&lt;</a:t>
                      </a:r>
                    </a:p>
                  </a:txBody>
                  <a:tcPr marL="0" marR="0" marT="0" marB="0" anchor="ctr">
                    <a:solidFill>
                      <a:srgbClr val="000000"/>
                    </a:solidFill>
                  </a:tcPr>
                </a:tc>
                <a:tc>
                  <a:txBody>
                    <a:bodyPr lIns="0" tIns="0" rIns="0" bIns="0">
                      <a:noAutofit/>
                    </a:bodyPr>
                    <a:p>
                      <a:pPr indent="0"/>
                      <a:r>
                        <a:rPr lang="en-US" b="1" sz="450">
                          <a:solidFill>
                            <a:srgbClr val="FFFFFF"/>
                          </a:solidFill>
                          <a:latin typeface="Arial"/>
                        </a:rPr>
                        <a:t>LPC.au     </a:t>
                      </a:r>
                      <a:r>
                        <a:rPr lang="vi" b="1" sz="450">
                          <a:solidFill>
                            <a:srgbClr val="FFFFFF"/>
                          </a:solidFill>
                          <a:latin typeface="Arial"/>
                        </a:rPr>
                        <a:t>PMINrh    16:*</a:t>
                      </a:r>
                    </a:p>
                  </a:txBody>
                  <a:tcPr marL="0" marR="0" marT="0" marB="0" anchor="ctr">
                    <a:solidFill>
                      <a:srgbClr val="000000"/>
                    </a:solidFill>
                  </a:tcPr>
                </a:tc>
                <a:tc>
                  <a:txBody>
                    <a:bodyPr lIns="0" tIns="0" rIns="0" bIns="0">
                      <a:noAutofit/>
                    </a:bodyPr>
                    <a:p>
                      <a:pPr indent="101600"/>
                      <a:r>
                        <a:rPr lang="vi" b="1" sz="450">
                          <a:solidFill>
                            <a:srgbClr val="FFFFFF"/>
                          </a:solidFill>
                          <a:latin typeface="Arial"/>
                        </a:rPr>
                        <a:t>ĩh</a:t>
                      </a:r>
                    </a:p>
                  </a:txBody>
                  <a:tcPr marL="0" marR="0" marT="0" marB="0" anchor="ctr">
                    <a:solidFill>
                      <a:srgbClr val="000000"/>
                    </a:solidFill>
                  </a:tcPr>
                </a:tc>
                <a:tc>
                  <a:txBody>
                    <a:bodyPr lIns="0" tIns="0" rIns="0" bIns="0">
                      <a:noAutofit/>
                    </a:bodyPr>
                    <a:p>
                      <a:pPr indent="330200"/>
                      <a:r>
                        <a:rPr lang="vi" b="1" sz="450">
                          <a:solidFill>
                            <a:srgbClr val="FFFFFF"/>
                          </a:solidFill>
                          <a:latin typeface="Arial"/>
                        </a:rPr>
                        <a:t>Pht-k«</a:t>
                      </a:r>
                    </a:p>
                  </a:txBody>
                  <a:tcPr marL="0" marR="0" marT="0" marB="0" anchor="ctr">
                    <a:solidFill>
                      <a:srgbClr val="000000"/>
                    </a:solidFill>
                  </a:tcPr>
                </a:tc>
              </a:tr>
              <a:tr h="314325">
                <a:tc>
                  <a:txBody>
                    <a:bodyPr lIns="0" tIns="0" rIns="0" bIns="0">
                      <a:noAutofit/>
                    </a:bodyPr>
                    <a:p>
                      <a:pPr indent="0"/>
                      <a:r>
                        <a:rPr lang="en-US" b="1" sz="450">
                          <a:solidFill>
                            <a:srgbClr val="FFFFFF"/>
                          </a:solidFill>
                          <a:latin typeface="Arial"/>
                        </a:rPr>
                        <a:t>WCS</a:t>
                      </a:r>
                    </a:p>
                  </a:txBody>
                  <a:tcPr marL="0" marR="0" marT="0" marB="0" anchor="b">
                    <a:solidFill>
                      <a:srgbClr val="000000"/>
                    </a:solidFill>
                  </a:tcPr>
                </a:tc>
                <a:tc>
                  <a:txBody>
                    <a:bodyPr lIns="0" tIns="0" rIns="0" bIns="0">
                      <a:noAutofit/>
                    </a:bodyPr>
                    <a:p>
                      <a:endParaRPr sz="1500"/>
                    </a:p>
                  </a:txBody>
                  <a:tcPr marL="0" marR="0" marT="0" marB="0">
                    <a:solidFill>
                      <a:srgbClr val="000000"/>
                    </a:solidFill>
                  </a:tcPr>
                </a:tc>
                <a:tc>
                  <a:txBody>
                    <a:bodyPr lIns="0" tIns="0" rIns="0" bIns="0">
                      <a:noAutofit/>
                    </a:bodyPr>
                    <a:p>
                      <a:pPr marL="624400" indent="0"/>
                      <a:r>
                        <a:rPr lang="vi" b="1" sz="450">
                          <a:solidFill>
                            <a:srgbClr val="8E5650"/>
                          </a:solidFill>
                          <a:latin typeface="Arial"/>
                        </a:rPr>
                        <a:t>EluakiLiuaXEĨ XU</a:t>
                      </a:r>
                    </a:p>
                  </a:txBody>
                  <a:tcPr marL="0" marR="0" marT="0" marB="0" anchor="b">
                    <a:solidFill>
                      <a:srgbClr val="000000"/>
                    </a:solidFill>
                  </a:tcPr>
                </a:tc>
                <a:tc>
                  <a:txBody>
                    <a:bodyPr lIns="0" tIns="0" rIns="0" bIns="0">
                      <a:noAutofit/>
                    </a:bodyPr>
                    <a:p>
                      <a:endParaRPr sz="1500"/>
                    </a:p>
                  </a:txBody>
                  <a:tcPr marL="0" marR="0" marT="0" marB="0">
                    <a:solidFill>
                      <a:srgbClr val="000000"/>
                    </a:solidFill>
                  </a:tcPr>
                </a:tc>
                <a:tc>
                  <a:txBody>
                    <a:bodyPr lIns="0" tIns="0" rIns="0" bIns="0">
                      <a:noAutofit/>
                    </a:bodyPr>
                    <a:p>
                      <a:pPr indent="0"/>
                      <a:r>
                        <a:rPr lang="vi" b="1" sz="450">
                          <a:solidFill>
                            <a:srgbClr val="FFFFFF"/>
                          </a:solidFill>
                          <a:latin typeface="Arial"/>
                        </a:rPr>
                        <a:t>* C’ ^C4*odM&gt;</a:t>
                      </a:r>
                    </a:p>
                  </a:txBody>
                  <a:tcPr marL="0" marR="0" marT="0" marB="0" anchor="b">
                    <a:solidFill>
                      <a:srgbClr val="000000"/>
                    </a:solidFill>
                  </a:tcPr>
                </a:tc>
              </a:tr>
              <a:tr h="71437">
                <a:tc gridSpan="5">
                  <a:txBody>
                    <a:bodyPr lIns="0" tIns="0" rIns="0" bIns="0">
                      <a:noAutofit/>
                    </a:bodyPr>
                    <a:p>
                      <a:endParaRPr sz="400"/>
                    </a:p>
                  </a:txBody>
                  <a:tcPr marL="0" marR="0" marT="0" marB="0">
                    <a:solidFill>
                      <a:srgbClr val="000000"/>
                    </a:solidFill>
                  </a:tcPr>
                </a:tc>
                <a:tc hMerge="1">
                  <a:txBody>
                    <a:bodyPr lIns="0" tIns="0" rIns="0" bIns="0">
                      <a:noAutofit/>
                    </a:bodyPr>
                    <a:p>
                      <a:endParaRPr sz="400"/>
                    </a:p>
                  </a:txBody>
                  <a:tcPr marL="0" marR="0" marT="0" marB="0"/>
                </a:tc>
                <a:tc hMerge="1">
                  <a:txBody>
                    <a:bodyPr lIns="0" tIns="0" rIns="0" bIns="0">
                      <a:noAutofit/>
                    </a:bodyPr>
                    <a:p>
                      <a:endParaRPr sz="400"/>
                    </a:p>
                  </a:txBody>
                  <a:tcPr marL="0" marR="0" marT="0" marB="0"/>
                </a:tc>
                <a:tc hMerge="1">
                  <a:txBody>
                    <a:bodyPr lIns="0" tIns="0" rIns="0" bIns="0">
                      <a:noAutofit/>
                    </a:bodyPr>
                    <a:p>
                      <a:endParaRPr sz="400"/>
                    </a:p>
                  </a:txBody>
                  <a:tcPr marL="0" marR="0" marT="0" marB="0"/>
                </a:tc>
                <a:tc hMerge="1">
                  <a:txBody>
                    <a:bodyPr lIns="0" tIns="0" rIns="0" bIns="0">
                      <a:noAutofit/>
                    </a:bodyPr>
                    <a:p>
                      <a:endParaRPr sz="400"/>
                    </a:p>
                  </a:txBody>
                  <a:tcPr marL="0" marR="0" marT="0" marB="0"/>
                </a:tc>
              </a:tr>
            </a:tbl>
          </a:graphicData>
        </a:graphic>
      </p:graphicFrame>
      <p:sp>
        <p:nvSpPr>
          <p:cNvPr id="7" name=""/>
          <p:cNvSpPr/>
          <p:nvPr/>
        </p:nvSpPr>
        <p:spPr>
          <a:xfrm>
            <a:off x="2214562" y="1443037"/>
            <a:ext cx="523875" cy="119063"/>
          </a:xfrm>
          <a:prstGeom prst="rect">
            <a:avLst/>
          </a:prstGeom>
          <a:solidFill>
            <a:srgbClr val="26272A"/>
          </a:solidFill>
        </p:spPr>
        <p:txBody>
          <a:bodyPr lIns="0" tIns="0" rIns="0" bIns="0" wrap="none">
            <a:noAutofit/>
          </a:bodyPr>
          <a:p>
            <a:pPr indent="0"/>
            <a:r>
              <a:rPr lang="vi" b="1" sz="450">
                <a:solidFill>
                  <a:srgbClr val="FFFFFF"/>
                </a:solidFill>
                <a:latin typeface="Arial"/>
              </a:rPr>
              <a:t>0  1« </a:t>
            </a:r>
            <a:r>
              <a:rPr lang="vi" b="1" i="1" sz="450">
                <a:solidFill>
                  <a:srgbClr val="FFFFFF"/>
                </a:solidFill>
                <a:latin typeface="Arial"/>
              </a:rPr>
              <a:t>® Co</a:t>
            </a:r>
          </a:p>
        </p:txBody>
      </p:sp>
      <p:sp>
        <p:nvSpPr>
          <p:cNvPr id="8" name=""/>
          <p:cNvSpPr/>
          <p:nvPr/>
        </p:nvSpPr>
        <p:spPr>
          <a:xfrm>
            <a:off x="1885950" y="1595437"/>
            <a:ext cx="852487" cy="261938"/>
          </a:xfrm>
          <a:prstGeom prst="rect">
            <a:avLst/>
          </a:prstGeom>
          <a:solidFill>
            <a:srgbClr val="26272A"/>
          </a:solidFill>
        </p:spPr>
        <p:txBody>
          <a:bodyPr lIns="0" tIns="0" rIns="0" bIns="0">
            <a:noAutofit/>
          </a:bodyPr>
          <a:p>
            <a:pPr indent="88900"/>
            <a:r>
              <a:rPr lang="vi" b="1" sz="450">
                <a:solidFill>
                  <a:srgbClr val="6A878F"/>
                </a:solidFill>
                <a:latin typeface="Arial"/>
              </a:rPr>
              <a:t>10 0 •••</a:t>
            </a:r>
          </a:p>
          <a:p>
            <a:pPr indent="0"/>
            <a:r>
              <a:rPr lang="vi" b="1" sz="450">
                <a:solidFill>
                  <a:srgbClr val="8DC083"/>
                </a:solidFill>
                <a:latin typeface="Arial"/>
              </a:rPr>
              <a:t>M </a:t>
            </a:r>
            <a:r>
              <a:rPr lang="vi" b="1" sz="450">
                <a:solidFill>
                  <a:srgbClr val="6A878F"/>
                </a:solidFill>
                <a:latin typeface="Arial"/>
              </a:rPr>
              <a:t>H-.*i0úi-?4Tủ&lt;irc -</a:t>
            </a:r>
          </a:p>
          <a:p>
            <a:pPr indent="0"/>
            <a:r>
              <a:rPr lang="vi" b="1" sz="450">
                <a:solidFill>
                  <a:srgbClr val="8DC083"/>
                </a:solidFill>
                <a:latin typeface="Arial"/>
              </a:rPr>
              <a:t>» </a:t>
            </a:r>
            <a:r>
              <a:rPr lang="vi" b="1" sz="450">
                <a:solidFill>
                  <a:srgbClr val="6A878F"/>
                </a:solidFill>
                <a:latin typeface="Arial"/>
              </a:rPr>
              <a:t>«1</a:t>
            </a:r>
          </a:p>
        </p:txBody>
      </p:sp>
      <p:sp>
        <p:nvSpPr>
          <p:cNvPr id="9" name=""/>
          <p:cNvSpPr/>
          <p:nvPr/>
        </p:nvSpPr>
        <p:spPr>
          <a:xfrm>
            <a:off x="4352925" y="2662237"/>
            <a:ext cx="247650" cy="100013"/>
          </a:xfrm>
          <a:prstGeom prst="rect">
            <a:avLst/>
          </a:prstGeom>
          <a:solidFill>
            <a:srgbClr val="26272A"/>
          </a:solidFill>
        </p:spPr>
        <p:txBody>
          <a:bodyPr lIns="0" tIns="0" rIns="0" bIns="0" wrap="none">
            <a:noAutofit/>
          </a:bodyPr>
          <a:p>
            <a:pPr indent="0"/>
            <a:r>
              <a:rPr lang="en-US" b="1" sz="450">
                <a:solidFill>
                  <a:srgbClr val="FFFFFF"/>
                </a:solidFill>
                <a:latin typeface="Arial"/>
              </a:rPr>
              <a:t>0C6T&gt;</a:t>
            </a:r>
          </a:p>
        </p:txBody>
      </p:sp>
      <p:sp>
        <p:nvSpPr>
          <p:cNvPr id="10" name=""/>
          <p:cNvSpPr/>
          <p:nvPr/>
        </p:nvSpPr>
        <p:spPr>
          <a:xfrm>
            <a:off x="4162425" y="2795587"/>
            <a:ext cx="333375" cy="166688"/>
          </a:xfrm>
          <a:prstGeom prst="rect">
            <a:avLst/>
          </a:prstGeom>
          <a:solidFill>
            <a:srgbClr val="26272A"/>
          </a:solidFill>
        </p:spPr>
        <p:txBody>
          <a:bodyPr lIns="0" tIns="0" rIns="0" bIns="0">
            <a:noAutofit/>
          </a:bodyPr>
          <a:p>
            <a:pPr indent="0">
              <a:lnSpc>
                <a:spcPct val="138000"/>
              </a:lnSpc>
            </a:pPr>
            <a:r>
              <a:rPr lang="vi" b="1" sz="450">
                <a:solidFill>
                  <a:srgbClr val="FFFFFF"/>
                </a:solidFill>
                <a:latin typeface="Arial"/>
              </a:rPr>
              <a:t>r-vi </a:t>
            </a:r>
            <a:r>
              <a:rPr lang="vi" b="1" sz="450">
                <a:solidFill>
                  <a:srgbClr val="6A878F"/>
                </a:solidFill>
                <a:latin typeface="Arial"/>
              </a:rPr>
              <a:t>16200 </a:t>
            </a:r>
            <a:r>
              <a:rPr lang="vi" b="1" sz="450">
                <a:solidFill>
                  <a:srgbClr val="FFFFFF"/>
                </a:solidFill>
                <a:latin typeface="Arial"/>
              </a:rPr>
              <a:t>TM».</a:t>
            </a:r>
          </a:p>
        </p:txBody>
      </p:sp>
      <p:sp>
        <p:nvSpPr>
          <p:cNvPr id="11" name=""/>
          <p:cNvSpPr/>
          <p:nvPr/>
        </p:nvSpPr>
        <p:spPr>
          <a:xfrm>
            <a:off x="4567237" y="2795587"/>
            <a:ext cx="709613" cy="166688"/>
          </a:xfrm>
          <a:prstGeom prst="rect">
            <a:avLst/>
          </a:prstGeom>
          <a:solidFill>
            <a:srgbClr val="26272A"/>
          </a:solidFill>
        </p:spPr>
        <p:txBody>
          <a:bodyPr lIns="0" tIns="0" rIns="0" bIns="0">
            <a:noAutofit/>
          </a:bodyPr>
          <a:p>
            <a:pPr indent="0"/>
            <a:r>
              <a:rPr lang="vi" b="1" sz="450">
                <a:solidFill>
                  <a:srgbClr val="A48132"/>
                </a:solidFill>
                <a:latin typeface="Arial"/>
              </a:rPr>
              <a:t>TC.-10OAO </a:t>
            </a:r>
            <a:r>
              <a:rPr lang="vi" b="1" sz="450">
                <a:solidFill>
                  <a:srgbClr val="FFFFFF"/>
                </a:solidFill>
                <a:latin typeface="Arial"/>
              </a:rPr>
              <a:t>M- </a:t>
            </a:r>
            <a:r>
              <a:rPr lang="vi" b="1" sz="450">
                <a:solidFill>
                  <a:srgbClr val="CD84C7"/>
                </a:solidFill>
                <a:latin typeface="Arial"/>
              </a:rPr>
              <a:t>1«»0»</a:t>
            </a:r>
          </a:p>
          <a:p>
            <a:pPr algn="r" indent="0"/>
            <a:r>
              <a:rPr lang="vi" b="1" sz="450">
                <a:solidFill>
                  <a:srgbClr val="FFFFFF"/>
                </a:solidFill>
                <a:latin typeface="Arial"/>
              </a:rPr>
              <a:t>ie.            </a:t>
            </a:r>
            <a:r>
              <a:rPr lang="vi" cap="small" sz="550">
                <a:solidFill>
                  <a:srgbClr val="FFFFFF"/>
                </a:solidFill>
                <a:latin typeface="Times New Roman"/>
              </a:rPr>
              <a:t>Oj,</a:t>
            </a:r>
          </a:p>
        </p:txBody>
      </p:sp>
      <p:sp>
        <p:nvSpPr>
          <p:cNvPr id="12" name=""/>
          <p:cNvSpPr/>
          <p:nvPr/>
        </p:nvSpPr>
        <p:spPr>
          <a:xfrm>
            <a:off x="4162425" y="2995612"/>
            <a:ext cx="781050" cy="276225"/>
          </a:xfrm>
          <a:prstGeom prst="rect">
            <a:avLst/>
          </a:prstGeom>
          <a:solidFill>
            <a:srgbClr val="26272A"/>
          </a:solidFill>
        </p:spPr>
        <p:txBody>
          <a:bodyPr lIns="0" tIns="0" rIns="0" bIns="0">
            <a:noAutofit/>
          </a:bodyPr>
          <a:p>
            <a:pPr indent="0"/>
            <a:r>
              <a:rPr lang="vi" b="1" sz="450">
                <a:solidFill>
                  <a:srgbClr val="FFFFFF"/>
                </a:solidFill>
                <a:latin typeface="Arial"/>
              </a:rPr>
              <a:t>Tr&gt;1 OCP I »TWB</a:t>
            </a:r>
          </a:p>
          <a:p>
            <a:pPr indent="0"/>
            <a:r>
              <a:rPr lang="en-US" b="1" sz="450">
                <a:solidFill>
                  <a:srgbClr val="FFFFFF"/>
                </a:solidFill>
                <a:latin typeface="Arial"/>
              </a:rPr>
              <a:t>KN </a:t>
            </a:r>
            <a:r>
              <a:rPr lang="vi" b="1" sz="450">
                <a:solidFill>
                  <a:srgbClr val="FFFFFF"/>
                </a:solidFill>
                <a:latin typeface="Arial"/>
              </a:rPr>
              <a:t>u»:         MJ a&gt;&gt;:</a:t>
            </a:r>
          </a:p>
          <a:p>
            <a:pPr indent="0"/>
            <a:r>
              <a:rPr lang="en-US" b="1" sz="450">
                <a:solidFill>
                  <a:srgbClr val="FFFFFF"/>
                </a:solidFill>
                <a:latin typeface="Arial"/>
              </a:rPr>
              <a:t>O/.V.WIJS</a:t>
            </a:r>
          </a:p>
        </p:txBody>
      </p:sp>
      <p:graphicFrame>
        <p:nvGraphicFramePr>
          <p:cNvPr id="13" name=""/>
          <p:cNvGraphicFramePr>
            <a:graphicFrameLocks noGrp="1"/>
          </p:cNvGraphicFramePr>
          <p:nvPr/>
        </p:nvGraphicFramePr>
        <p:xfrm>
          <a:off x="4148137" y="1385887"/>
          <a:ext cx="2262188" cy="552450"/>
        </p:xfrm>
        <a:graphic>
          <a:graphicData uri="http://schemas.openxmlformats.org/drawingml/2006/table">
            <a:tbl>
              <a:tblPr/>
              <a:tblGrid>
                <a:gridCol w="285750"/>
                <a:gridCol w="576262"/>
                <a:gridCol w="1400175"/>
              </a:tblGrid>
              <a:tr h="152400">
                <a:tc gridSpan="2">
                  <a:txBody>
                    <a:bodyPr lIns="0" tIns="0" rIns="0" bIns="0">
                      <a:noAutofit/>
                    </a:bodyPr>
                    <a:p>
                      <a:pPr indent="0"/>
                      <a:r>
                        <a:rPr lang="vi" b="1" sz="450">
                          <a:solidFill>
                            <a:srgbClr val="FFFFFF"/>
                          </a:solidFill>
                          <a:latin typeface="Arial"/>
                        </a:rPr>
                        <a:t>l&gt;5 </a:t>
                      </a:r>
                      <a:r>
                        <a:rPr lang="en-US" b="1" sz="450">
                          <a:solidFill>
                            <a:srgbClr val="FFFFFF"/>
                          </a:solidFill>
                          <a:latin typeface="Arial"/>
                        </a:rPr>
                        <a:t>MJ </a:t>
                      </a:r>
                      <a:r>
                        <a:rPr lang="vi" b="1" sz="450">
                          <a:solidFill>
                            <a:srgbClr val="FFFFFF"/>
                          </a:solidFill>
                          <a:latin typeface="Arial"/>
                        </a:rPr>
                        <a:t>01 </a:t>
                      </a:r>
                      <a:r>
                        <a:rPr lang="en-US" b="1" sz="450">
                          <a:solidFill>
                            <a:srgbClr val="FFFFFF"/>
                          </a:solidFill>
                          <a:latin typeface="Arial"/>
                        </a:rPr>
                        <a:t>'JVTO3</a:t>
                      </a:r>
                    </a:p>
                  </a:txBody>
                  <a:tcPr marL="0" marR="0" marT="0" marB="0" anchor="ctr">
                    <a:solidFill>
                      <a:srgbClr val="000000"/>
                    </a:solidFill>
                  </a:tcPr>
                </a:tc>
                <a:tc hMerge="1">
                  <a:txBody>
                    <a:bodyPr lIns="0" tIns="0" rIns="0" bIns="0">
                      <a:noAutofit/>
                    </a:bodyPr>
                    <a:p>
                      <a:endParaRPr sz="800"/>
                    </a:p>
                  </a:txBody>
                  <a:tcPr marL="0" marR="0" marT="0" marB="0"/>
                </a:tc>
                <a:tc>
                  <a:txBody>
                    <a:bodyPr lIns="0" tIns="0" rIns="0" bIns="0">
                      <a:noAutofit/>
                    </a:bodyPr>
                    <a:p>
                      <a:pPr indent="381000"/>
                      <a:r>
                        <a:rPr lang="vi" b="1" sz="450">
                          <a:solidFill>
                            <a:srgbClr val="FFFFFF"/>
                          </a:solidFill>
                          <a:latin typeface="Arial"/>
                        </a:rPr>
                        <a:t>Ixi&gt;«?u«&gt;tw&gt; Í-!..ÍO- iv&gt;</a:t>
                      </a:r>
                    </a:p>
                  </a:txBody>
                  <a:tcPr marL="0" marR="0" marT="0" marB="0" anchor="ctr">
                    <a:solidFill>
                      <a:srgbClr val="000000"/>
                    </a:solidFill>
                  </a:tcPr>
                </a:tc>
              </a:tr>
              <a:tr h="76200">
                <a:tc>
                  <a:txBody>
                    <a:bodyPr lIns="0" tIns="0" rIns="0" bIns="0">
                      <a:noAutofit/>
                    </a:bodyPr>
                    <a:p>
                      <a:pPr indent="0"/>
                      <a:r>
                        <a:rPr lang="vi" cap="small" sz="500">
                          <a:solidFill>
                            <a:srgbClr val="FFFFFF"/>
                          </a:solidFill>
                          <a:latin typeface="Arial"/>
                        </a:rPr>
                        <a:t>KLMlu</a:t>
                      </a:r>
                    </a:p>
                  </a:txBody>
                  <a:tcPr marL="0" marR="0" marT="0" marB="0">
                    <a:solidFill>
                      <a:srgbClr val="000000"/>
                    </a:solidFill>
                  </a:tcPr>
                </a:tc>
                <a:tc>
                  <a:txBody>
                    <a:bodyPr lIns="0" tIns="0" rIns="0" bIns="0">
                      <a:noAutofit/>
                    </a:bodyPr>
                    <a:p>
                      <a:pPr algn="ctr" indent="0"/>
                      <a:r>
                        <a:rPr lang="vi" b="1" i="1" sz="450">
                          <a:solidFill>
                            <a:srgbClr val="FFFFFF"/>
                          </a:solidFill>
                          <a:latin typeface="Arial"/>
                        </a:rPr>
                        <a:t>ữtci.í</a:t>
                      </a:r>
                      <a:r>
                        <a:rPr lang="vi" b="1" sz="450">
                          <a:solidFill>
                            <a:srgbClr val="FFFFFF"/>
                          </a:solidFill>
                          <a:latin typeface="Arial"/>
                        </a:rPr>
                        <a:t> ỦOMri</a:t>
                      </a:r>
                    </a:p>
                  </a:txBody>
                  <a:tcPr marL="0" marR="0" marT="0" marB="0">
                    <a:solidFill>
                      <a:srgbClr val="000000"/>
                    </a:solidFill>
                  </a:tcPr>
                </a:tc>
                <a:tc>
                  <a:txBody>
                    <a:bodyPr lIns="0" tIns="0" rIns="0" bIns="0">
                      <a:noAutofit/>
                    </a:bodyPr>
                    <a:p>
                      <a:pPr indent="0"/>
                      <a:r>
                        <a:rPr lang="vi" b="1" sz="450">
                          <a:solidFill>
                            <a:srgbClr val="FFFFFF"/>
                          </a:solidFill>
                          <a:latin typeface="Arial"/>
                        </a:rPr>
                        <a:t>KLBÍ6</a:t>
                      </a:r>
                    </a:p>
                  </a:txBody>
                  <a:tcPr marL="0" marR="0" marT="0" marB="0">
                    <a:solidFill>
                      <a:srgbClr val="000000"/>
                    </a:solidFill>
                  </a:tcPr>
                </a:tc>
              </a:tr>
              <a:tr h="109537">
                <a:tc>
                  <a:txBody>
                    <a:bodyPr lIns="0" tIns="0" rIns="0" bIns="0">
                      <a:noAutofit/>
                    </a:bodyPr>
                    <a:p>
                      <a:pPr indent="0"/>
                      <a:r>
                        <a:rPr lang="vi" b="1" sz="450">
                          <a:solidFill>
                            <a:srgbClr val="FFFFFF"/>
                          </a:solidFill>
                          <a:latin typeface="Arial"/>
                        </a:rPr>
                        <a:t>í®</a:t>
                      </a:r>
                    </a:p>
                  </a:txBody>
                  <a:tcPr marL="0" marR="0" marT="0" marB="0" anchor="ctr">
                    <a:solidFill>
                      <a:srgbClr val="000000"/>
                    </a:solidFill>
                  </a:tcPr>
                </a:tc>
                <a:tc>
                  <a:txBody>
                    <a:bodyPr lIns="0" tIns="0" rIns="0" bIns="0">
                      <a:noAutofit/>
                    </a:bodyPr>
                    <a:p>
                      <a:pPr algn="ctr" indent="0"/>
                      <a:r>
                        <a:rPr lang="vi" b="1" sz="450">
                          <a:solidFill>
                            <a:srgbClr val="E1BC57"/>
                          </a:solidFill>
                          <a:latin typeface="Arial"/>
                        </a:rPr>
                        <a:t>1.'. «000</a:t>
                      </a:r>
                    </a:p>
                  </a:txBody>
                  <a:tcPr marL="0" marR="0" marT="0" marB="0" anchor="ctr">
                    <a:solidFill>
                      <a:srgbClr val="000000"/>
                    </a:solidFill>
                  </a:tcPr>
                </a:tc>
                <a:tc>
                  <a:txBody>
                    <a:bodyPr lIns="0" tIns="0" rIns="0" bIns="0">
                      <a:noAutofit/>
                    </a:bodyPr>
                    <a:p>
                      <a:pPr indent="152400"/>
                      <a:r>
                        <a:rPr lang="en-US" b="1" sz="450">
                          <a:solidFill>
                            <a:srgbClr val="FFFFFF"/>
                          </a:solidFill>
                          <a:latin typeface="Arial"/>
                        </a:rPr>
                        <a:t>,</a:t>
                      </a:r>
                      <a:r>
                        <a:rPr lang="en-US" b="1" baseline="-25000" sz="450">
                          <a:solidFill>
                            <a:srgbClr val="FFFFFF"/>
                          </a:solidFill>
                          <a:latin typeface="Arial"/>
                        </a:rPr>
                        <a:t>0</a:t>
                      </a:r>
                      <a:r>
                        <a:rPr lang="en-US" b="1" sz="450">
                          <a:solidFill>
                            <a:srgbClr val="FFFFFF"/>
                          </a:solidFill>
                          <a:latin typeface="Arial"/>
                        </a:rPr>
                        <a:t>   t1wi»iKLilip    </a:t>
                      </a:r>
                      <a:r>
                        <a:rPr lang="vi" b="1" sz="450">
                          <a:solidFill>
                            <a:srgbClr val="FFFFFF"/>
                          </a:solidFill>
                          <a:latin typeface="Arial"/>
                        </a:rPr>
                        <a:t>Cllkhop ••?-</a:t>
                      </a:r>
                    </a:p>
                  </a:txBody>
                  <a:tcPr marL="0" marR="0" marT="0" marB="0">
                    <a:solidFill>
                      <a:srgbClr val="000000"/>
                    </a:solidFill>
                  </a:tcPr>
                </a:tc>
              </a:tr>
              <a:tr h="100012">
                <a:tc>
                  <a:txBody>
                    <a:bodyPr lIns="0" tIns="0" rIns="0" bIns="0">
                      <a:noAutofit/>
                    </a:bodyPr>
                    <a:p>
                      <a:pPr indent="0"/>
                      <a:r>
                        <a:rPr lang="vi" b="1" sz="450">
                          <a:solidFill>
                            <a:srgbClr val="FFFFFF"/>
                          </a:solidFill>
                          <a:latin typeface="Arial"/>
                        </a:rPr>
                        <a:t>10</a:t>
                      </a:r>
                    </a:p>
                  </a:txBody>
                  <a:tcPr marL="0" marR="0" marT="0" marB="0" anchor="b">
                    <a:solidFill>
                      <a:srgbClr val="000000"/>
                    </a:solidFill>
                  </a:tcPr>
                </a:tc>
                <a:tc>
                  <a:txBody>
                    <a:bodyPr lIns="0" tIns="0" rIns="0" bIns="0">
                      <a:noAutofit/>
                    </a:bodyPr>
                    <a:p>
                      <a:pPr algn="ctr" indent="0"/>
                      <a:r>
                        <a:rPr lang="vi" b="1" sz="450">
                          <a:solidFill>
                            <a:srgbClr val="8E5650"/>
                          </a:solidFill>
                          <a:latin typeface="Arial"/>
                        </a:rPr>
                        <a:t>1.'1.í0 </a:t>
                      </a:r>
                      <a:r>
                        <a:rPr lang="vi" b="1" sz="450">
                          <a:solidFill>
                            <a:srgbClr val="659D63"/>
                          </a:solidFill>
                          <a:latin typeface="Arial"/>
                        </a:rPr>
                        <a:t>10? </a:t>
                      </a:r>
                      <a:r>
                        <a:rPr lang="vi" b="1" sz="450">
                          <a:solidFill>
                            <a:srgbClr val="8DC083"/>
                          </a:solidFill>
                          <a:latin typeface="Arial"/>
                        </a:rPr>
                        <a:t>00</a:t>
                      </a:r>
                    </a:p>
                  </a:txBody>
                  <a:tcPr marL="0" marR="0" marT="0" marB="0" anchor="ctr">
                    <a:solidFill>
                      <a:srgbClr val="000000"/>
                    </a:solidFill>
                  </a:tcPr>
                </a:tc>
                <a:tc>
                  <a:txBody>
                    <a:bodyPr lIns="0" tIns="0" rIns="0" bIns="0">
                      <a:noAutofit/>
                    </a:bodyPr>
                    <a:p>
                      <a:pPr indent="152400"/>
                      <a:r>
                        <a:rPr lang="vi" b="1" sz="450">
                          <a:solidFill>
                            <a:srgbClr val="FFFFFF"/>
                          </a:solidFill>
                          <a:latin typeface="Arial"/>
                        </a:rPr>
                        <a:t>10</a:t>
                      </a:r>
                    </a:p>
                  </a:txBody>
                  <a:tcPr marL="0" marR="0" marT="0" marB="0" anchor="b">
                    <a:solidFill>
                      <a:srgbClr val="000000"/>
                    </a:solidFill>
                  </a:tcPr>
                </a:tc>
              </a:tr>
              <a:tr h="114300">
                <a:tc>
                  <a:txBody>
                    <a:bodyPr lIns="0" tIns="0" rIns="0" bIns="0">
                      <a:noAutofit/>
                    </a:bodyPr>
                    <a:p>
                      <a:pPr indent="0"/>
                      <a:r>
                        <a:rPr lang="vi" b="1" sz="450">
                          <a:solidFill>
                            <a:srgbClr val="FFFFFF"/>
                          </a:solidFill>
                          <a:latin typeface="Arial"/>
                        </a:rPr>
                        <a:t>10</a:t>
                      </a:r>
                    </a:p>
                  </a:txBody>
                  <a:tcPr marL="0" marR="0" marT="0" marB="0" anchor="ctr">
                    <a:solidFill>
                      <a:srgbClr val="000000"/>
                    </a:solidFill>
                  </a:tcPr>
                </a:tc>
                <a:tc>
                  <a:txBody>
                    <a:bodyPr lIns="0" tIns="0" rIns="0" bIns="0">
                      <a:noAutofit/>
                    </a:bodyPr>
                    <a:p>
                      <a:pPr algn="ctr" indent="0"/>
                      <a:r>
                        <a:rPr lang="vi" b="1" sz="450">
                          <a:solidFill>
                            <a:srgbClr val="8E5650"/>
                          </a:solidFill>
                          <a:latin typeface="Arial"/>
                        </a:rPr>
                        <a:t>toMo </a:t>
                      </a:r>
                      <a:r>
                        <a:rPr lang="vi" b="1" sz="450">
                          <a:solidFill>
                            <a:srgbClr val="CD84C7"/>
                          </a:solidFill>
                          <a:latin typeface="Arial"/>
                        </a:rPr>
                        <a:t>:«1U)</a:t>
                      </a:r>
                    </a:p>
                  </a:txBody>
                  <a:tcPr marL="0" marR="0" marT="0" marB="0" anchor="ctr">
                    <a:solidFill>
                      <a:srgbClr val="000000"/>
                    </a:solidFill>
                  </a:tcPr>
                </a:tc>
                <a:tc>
                  <a:txBody>
                    <a:bodyPr lIns="0" tIns="0" rIns="0" bIns="0">
                      <a:noAutofit/>
                    </a:bodyPr>
                    <a:p>
                      <a:pPr indent="114300"/>
                      <a:r>
                        <a:rPr lang="vi" b="1" sz="450">
                          <a:solidFill>
                            <a:srgbClr val="FFFFFF"/>
                          </a:solidFill>
                          <a:latin typeface="Arial"/>
                        </a:rPr>
                        <a:t>1.M1</a:t>
                      </a:r>
                    </a:p>
                  </a:txBody>
                  <a:tcPr marL="0" marR="0" marT="0" marB="0" anchor="ctr">
                    <a:solidFill>
                      <a:srgbClr val="000000"/>
                    </a:solidFill>
                  </a:tcPr>
                </a:tc>
              </a:tr>
            </a:tbl>
          </a:graphicData>
        </a:graphic>
      </p:graphicFrame>
      <p:sp>
        <p:nvSpPr>
          <p:cNvPr id="14" name=""/>
          <p:cNvSpPr/>
          <p:nvPr/>
        </p:nvSpPr>
        <p:spPr>
          <a:xfrm>
            <a:off x="957262" y="3414712"/>
            <a:ext cx="5672138" cy="233363"/>
          </a:xfrm>
          <a:prstGeom prst="rect">
            <a:avLst/>
          </a:prstGeom>
          <a:solidFill>
            <a:srgbClr val="FFFFFF"/>
          </a:solidFill>
        </p:spPr>
        <p:txBody>
          <a:bodyPr lIns="0" tIns="0" rIns="0" bIns="0" wrap="none">
            <a:noAutofit/>
          </a:bodyPr>
          <a:p>
            <a:pPr indent="635000"/>
            <a:r>
              <a:rPr lang="vi" sz="1400">
                <a:latin typeface="Arial"/>
              </a:rPr>
              <a:t>Giá khớp lệnh ờ các thời điểm khác nhau trong ngày sẽ khác nhau.</a:t>
            </a:r>
          </a:p>
        </p:txBody>
      </p:sp>
      <p:sp>
        <p:nvSpPr>
          <p:cNvPr id="15" name=""/>
          <p:cNvSpPr/>
          <p:nvPr/>
        </p:nvSpPr>
        <p:spPr>
          <a:xfrm>
            <a:off x="938212" y="3776662"/>
            <a:ext cx="4662488" cy="252413"/>
          </a:xfrm>
          <a:prstGeom prst="rect">
            <a:avLst/>
          </a:prstGeom>
          <a:solidFill>
            <a:srgbClr val="FFFFFF"/>
          </a:solidFill>
        </p:spPr>
        <p:txBody>
          <a:bodyPr lIns="0" tIns="0" rIns="0" bIns="0" wrap="none">
            <a:noAutofit/>
          </a:bodyPr>
          <a:p>
            <a:pPr indent="635000"/>
            <a:r>
              <a:rPr lang="vi" sz="1400">
                <a:latin typeface="Arial"/>
              </a:rPr>
              <a:t>Ví dụ: 172 100 đồng/cổ phiếu, 163 000 đồng/ cổ phiếu.</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F8E9C8"/>
        </a:solidFill>
        <a:effectLst/>
      </p:bgPr>
    </p:bg>
    <p:spTree>
      <p:nvGrpSpPr>
        <p:cNvPr id="1" name=""/>
        <p:cNvGrpSpPr/>
        <p:nvPr/>
      </p:nvGrpSpPr>
      <p:grpSpPr/>
      <p:sp>
        <p:nvSpPr>
          <p:cNvPr id="2" name=""/>
          <p:cNvSpPr/>
          <p:nvPr/>
        </p:nvSpPr>
        <p:spPr>
          <a:xfrm>
            <a:off x="390525" y="366712"/>
            <a:ext cx="1990725" cy="238125"/>
          </a:xfrm>
          <a:prstGeom prst="rect">
            <a:avLst/>
          </a:prstGeom>
          <a:solidFill>
            <a:srgbClr val="2A597A"/>
          </a:solidFill>
        </p:spPr>
        <p:txBody>
          <a:bodyPr lIns="0" tIns="0" rIns="0" bIns="0" wrap="none">
            <a:noAutofit/>
          </a:bodyPr>
          <a:p>
            <a:pPr indent="101600"/>
            <a:r>
              <a:rPr lang="vi" b="1" sz="1600">
                <a:solidFill>
                  <a:srgbClr val="F7EBD3"/>
                </a:solidFill>
                <a:latin typeface="Arial"/>
              </a:rPr>
              <a:t>Ví dụ 2 (SGK - tr82)</a:t>
            </a:r>
          </a:p>
        </p:txBody>
      </p:sp>
      <p:sp>
        <p:nvSpPr>
          <p:cNvPr id="3" name=""/>
          <p:cNvSpPr/>
          <p:nvPr/>
        </p:nvSpPr>
        <p:spPr>
          <a:xfrm>
            <a:off x="304800" y="814387"/>
            <a:ext cx="6910387" cy="1733550"/>
          </a:xfrm>
          <a:prstGeom prst="rect">
            <a:avLst/>
          </a:prstGeom>
          <a:solidFill>
            <a:srgbClr val="FFFFFF"/>
          </a:solidFill>
        </p:spPr>
        <p:txBody>
          <a:bodyPr lIns="0" tIns="0" rIns="0" bIns="0">
            <a:noAutofit/>
          </a:bodyPr>
          <a:p>
            <a:pPr indent="0">
              <a:lnSpc>
                <a:spcPct val="179000"/>
              </a:lnSpc>
            </a:pPr>
            <a:r>
              <a:rPr lang="vi" sz="1400">
                <a:latin typeface="Arial"/>
              </a:rPr>
              <a:t>Theo trang </a:t>
            </a:r>
            <a:r>
              <a:rPr lang="en-US" sz="1400">
                <a:latin typeface="Arial"/>
              </a:rPr>
              <a:t>web </a:t>
            </a:r>
            <a:r>
              <a:rPr lang="en-US" sz="1400">
                <a:latin typeface="Arial"/>
                <a:hlinkClick r:id="rLinkId0"/>
              </a:rPr>
              <a:t>https://stockbiz.vn/StocksA/CB</a:t>
            </a:r>
            <a:r>
              <a:rPr lang="en-US" sz="1400">
                <a:latin typeface="Arial"/>
              </a:rPr>
              <a:t>, </a:t>
            </a:r>
            <a:r>
              <a:rPr lang="vi" sz="1400">
                <a:latin typeface="Arial"/>
              </a:rPr>
              <a:t>mã cổ phiếu VCB của Ngân hàng Thương mại cổ phần Ngoại thương Việt Nam (Vietcombank) trong phiên giao dịch ngày 14/10/2022 có giá cao nhất là 68 500 đồng, giá thấp nhất là 67 300 đồng. Hãy hoàn thiện bảng số liệu thống kê sau:</a:t>
            </a:r>
          </a:p>
          <a:p>
            <a:pPr indent="0">
              <a:lnSpc>
                <a:spcPct val="179000"/>
              </a:lnSpc>
            </a:pPr>
            <a:r>
              <a:rPr lang="vi" sz="1400">
                <a:latin typeface="Arial"/>
              </a:rPr>
              <a:t>(Đơn vị tính: 1 000 đồng)</a:t>
            </a:r>
          </a:p>
        </p:txBody>
      </p:sp>
      <p:graphicFrame>
        <p:nvGraphicFramePr>
          <p:cNvPr id="4" name=""/>
          <p:cNvGraphicFramePr>
            <a:graphicFrameLocks noGrp="1"/>
          </p:cNvGraphicFramePr>
          <p:nvPr/>
        </p:nvGraphicFramePr>
        <p:xfrm>
          <a:off x="452437" y="2776537"/>
          <a:ext cx="6615113" cy="938213"/>
        </p:xfrm>
        <a:graphic>
          <a:graphicData uri="http://schemas.openxmlformats.org/drawingml/2006/table">
            <a:tbl>
              <a:tblPr/>
              <a:tblGrid>
                <a:gridCol w="1652587"/>
                <a:gridCol w="1657350"/>
                <a:gridCol w="1647825"/>
                <a:gridCol w="1657350"/>
              </a:tblGrid>
              <a:tr h="471487">
                <a:tc>
                  <a:txBody>
                    <a:bodyPr lIns="0" tIns="0" rIns="0" bIns="0">
                      <a:noAutofit/>
                    </a:bodyPr>
                    <a:p>
                      <a:pPr algn="ctr" indent="0"/>
                      <a:r>
                        <a:rPr lang="vi" sz="1400">
                          <a:latin typeface="Arial"/>
                        </a:rPr>
                        <a:t>Ngày</a:t>
                      </a:r>
                    </a:p>
                  </a:txBody>
                  <a:tcPr marL="0" marR="0" marT="0" marB="0" anchor="ctr">
                    <a:solidFill>
                      <a:srgbClr val="D5E6F0"/>
                    </a:solidFill>
                  </a:tcPr>
                </a:tc>
                <a:tc>
                  <a:txBody>
                    <a:bodyPr lIns="0" tIns="0" rIns="0" bIns="0">
                      <a:noAutofit/>
                    </a:bodyPr>
                    <a:p>
                      <a:pPr algn="ctr" indent="0"/>
                      <a:r>
                        <a:rPr lang="vi" sz="1400">
                          <a:latin typeface="Arial"/>
                        </a:rPr>
                        <a:t>Giá cao nhất</a:t>
                      </a:r>
                    </a:p>
                  </a:txBody>
                  <a:tcPr marL="0" marR="0" marT="0" marB="0" anchor="ctr">
                    <a:solidFill>
                      <a:srgbClr val="D5E6F0"/>
                    </a:solidFill>
                  </a:tcPr>
                </a:tc>
                <a:tc>
                  <a:txBody>
                    <a:bodyPr lIns="0" tIns="0" rIns="0" bIns="0">
                      <a:noAutofit/>
                    </a:bodyPr>
                    <a:p>
                      <a:pPr algn="ctr" indent="0"/>
                      <a:r>
                        <a:rPr lang="vi" sz="1400">
                          <a:latin typeface="Arial"/>
                        </a:rPr>
                        <a:t>Giá thấp nhất</a:t>
                      </a:r>
                    </a:p>
                  </a:txBody>
                  <a:tcPr marL="0" marR="0" marT="0" marB="0" anchor="ctr">
                    <a:solidFill>
                      <a:srgbClr val="D5E6F0"/>
                    </a:solidFill>
                  </a:tcPr>
                </a:tc>
                <a:tc>
                  <a:txBody>
                    <a:bodyPr lIns="0" tIns="0" rIns="0" bIns="0">
                      <a:noAutofit/>
                    </a:bodyPr>
                    <a:p>
                      <a:pPr algn="ctr" indent="0"/>
                      <a:r>
                        <a:rPr lang="vi" sz="1400">
                          <a:latin typeface="Arial"/>
                        </a:rPr>
                        <a:t>Giá trung bình</a:t>
                      </a:r>
                    </a:p>
                  </a:txBody>
                  <a:tcPr marL="0" marR="0" marT="0" marB="0" anchor="ctr">
                    <a:solidFill>
                      <a:srgbClr val="D5E6F0"/>
                    </a:solidFill>
                  </a:tcPr>
                </a:tc>
              </a:tr>
              <a:tr h="466725">
                <a:tc>
                  <a:txBody>
                    <a:bodyPr lIns="0" tIns="0" rIns="0" bIns="0">
                      <a:noAutofit/>
                    </a:bodyPr>
                    <a:p>
                      <a:pPr algn="ctr" indent="0"/>
                      <a:r>
                        <a:rPr lang="vi" sz="1400">
                          <a:latin typeface="Arial"/>
                        </a:rPr>
                        <a:t>14/10/2022</a:t>
                      </a:r>
                    </a:p>
                  </a:txBody>
                  <a:tcPr marL="0" marR="0" marT="0" marB="0" anchor="ctr"/>
                </a:tc>
                <a:tc>
                  <a:txBody>
                    <a:bodyPr lIns="0" tIns="0" rIns="0" bIns="0">
                      <a:noAutofit/>
                    </a:bodyPr>
                    <a:p>
                      <a:pPr algn="ctr" indent="0"/>
                      <a:r>
                        <a:rPr lang="vi" sz="1400">
                          <a:solidFill>
                            <a:srgbClr val="F30807"/>
                          </a:solidFill>
                          <a:latin typeface="Arial"/>
                        </a:rPr>
                        <a:t>68,50</a:t>
                      </a:r>
                    </a:p>
                  </a:txBody>
                  <a:tcPr marL="0" marR="0" marT="0" marB="0" anchor="ctr"/>
                </a:tc>
                <a:tc>
                  <a:txBody>
                    <a:bodyPr lIns="0" tIns="0" rIns="0" bIns="0">
                      <a:noAutofit/>
                    </a:bodyPr>
                    <a:p>
                      <a:pPr algn="ctr" indent="0"/>
                      <a:r>
                        <a:rPr lang="vi" sz="1400">
                          <a:solidFill>
                            <a:srgbClr val="F30807"/>
                          </a:solidFill>
                          <a:latin typeface="Arial"/>
                        </a:rPr>
                        <a:t>67,30</a:t>
                      </a:r>
                    </a:p>
                  </a:txBody>
                  <a:tcPr marL="0" marR="0" marT="0" marB="0" anchor="ctr"/>
                </a:tc>
                <a:tc>
                  <a:txBody>
                    <a:bodyPr lIns="0" tIns="0" rIns="0" bIns="0">
                      <a:noAutofit/>
                    </a:bodyPr>
                    <a:p>
                      <a:pPr algn="ctr" indent="0"/>
                      <a:r>
                        <a:rPr lang="vi" sz="1400">
                          <a:solidFill>
                            <a:srgbClr val="F30807"/>
                          </a:solidFill>
                          <a:latin typeface="Arial"/>
                        </a:rPr>
                        <a:t>67,90</a:t>
                      </a:r>
                    </a:p>
                  </a:txBody>
                  <a:tcPr marL="0" marR="0" marT="0" marB="0" anchor="ct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F8EACC"/>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525" y="3833812"/>
            <a:ext cx="7600950" cy="442913"/>
          </a:xfrm>
          <a:prstGeom prst="rect">
            <a:avLst/>
          </a:prstGeom>
        </p:spPr>
      </p:pic>
      <p:sp>
        <p:nvSpPr>
          <p:cNvPr id="3" name=""/>
          <p:cNvSpPr/>
          <p:nvPr/>
        </p:nvSpPr>
        <p:spPr>
          <a:xfrm>
            <a:off x="628650" y="223837"/>
            <a:ext cx="6324600" cy="323850"/>
          </a:xfrm>
          <a:prstGeom prst="rect">
            <a:avLst/>
          </a:prstGeom>
          <a:solidFill>
            <a:srgbClr val="FFFFFF"/>
          </a:solidFill>
        </p:spPr>
        <p:txBody>
          <a:bodyPr lIns="0" tIns="0" rIns="0" bIns="0" wrap="none">
            <a:noAutofit/>
          </a:bodyPr>
          <a:p>
            <a:pPr algn="ctr" indent="0"/>
            <a:r>
              <a:rPr lang="en-US" b="1" sz="2000">
                <a:solidFill>
                  <a:srgbClr val="BE0000"/>
                </a:solidFill>
                <a:latin typeface="Arial"/>
              </a:rPr>
              <a:t>4.</a:t>
            </a:r>
            <a:r>
              <a:rPr lang="en-US" b="1" sz="2000">
                <a:latin typeface="Arial"/>
              </a:rPr>
              <a:t> </a:t>
            </a:r>
            <a:r>
              <a:rPr lang="vi" b="1" sz="2000">
                <a:solidFill>
                  <a:srgbClr val="BE0000"/>
                </a:solidFill>
                <a:latin typeface="Arial"/>
              </a:rPr>
              <a:t>Đầu tư chứng khoán thông qua mua bán cổ phiếu</a:t>
            </a:r>
          </a:p>
        </p:txBody>
      </p:sp>
      <p:sp>
        <p:nvSpPr>
          <p:cNvPr id="4" name=""/>
          <p:cNvSpPr/>
          <p:nvPr/>
        </p:nvSpPr>
        <p:spPr>
          <a:xfrm>
            <a:off x="314325" y="985837"/>
            <a:ext cx="1990725" cy="238125"/>
          </a:xfrm>
          <a:prstGeom prst="rect">
            <a:avLst/>
          </a:prstGeom>
          <a:solidFill>
            <a:srgbClr val="2A597A"/>
          </a:solidFill>
        </p:spPr>
        <p:txBody>
          <a:bodyPr lIns="0" tIns="0" rIns="0" bIns="0" wrap="none">
            <a:noAutofit/>
          </a:bodyPr>
          <a:p>
            <a:pPr indent="127000"/>
            <a:r>
              <a:rPr lang="vi" b="1" sz="1600">
                <a:solidFill>
                  <a:srgbClr val="F7EBD3"/>
                </a:solidFill>
                <a:latin typeface="Arial"/>
              </a:rPr>
              <a:t>Ví dụ 3 (SGK - tr83)</a:t>
            </a:r>
          </a:p>
        </p:txBody>
      </p:sp>
      <p:sp>
        <p:nvSpPr>
          <p:cNvPr id="5" name=""/>
          <p:cNvSpPr/>
          <p:nvPr/>
        </p:nvSpPr>
        <p:spPr>
          <a:xfrm>
            <a:off x="200025" y="1443037"/>
            <a:ext cx="7024687" cy="985838"/>
          </a:xfrm>
          <a:prstGeom prst="rect">
            <a:avLst/>
          </a:prstGeom>
          <a:solidFill>
            <a:srgbClr val="FFFFFF"/>
          </a:solidFill>
        </p:spPr>
        <p:txBody>
          <a:bodyPr lIns="0" tIns="0" rIns="0" bIns="0">
            <a:noAutofit/>
          </a:bodyPr>
          <a:p>
            <a:pPr indent="0">
              <a:lnSpc>
                <a:spcPct val="177000"/>
              </a:lnSpc>
            </a:pPr>
            <a:r>
              <a:rPr lang="vi" sz="1400">
                <a:latin typeface="Arial"/>
              </a:rPr>
              <a:t>Cô Hạnh dự định đầu tư vào chứng khoán của doanh nghiệp X. Mỗi cổ phiếu của doanh nghiệp đó có giá trung binh tại một số thời điểm được thống kê trong Bảng 1:</a:t>
            </a:r>
          </a:p>
        </p:txBody>
      </p:sp>
      <p:graphicFrame>
        <p:nvGraphicFramePr>
          <p:cNvPr id="6" name=""/>
          <p:cNvGraphicFramePr>
            <a:graphicFrameLocks noGrp="1"/>
          </p:cNvGraphicFramePr>
          <p:nvPr/>
        </p:nvGraphicFramePr>
        <p:xfrm>
          <a:off x="385762" y="2614612"/>
          <a:ext cx="6672263" cy="852488"/>
        </p:xfrm>
        <a:graphic>
          <a:graphicData uri="http://schemas.openxmlformats.org/drawingml/2006/table">
            <a:tbl>
              <a:tblPr/>
              <a:tblGrid>
                <a:gridCol w="1824037"/>
                <a:gridCol w="1195387"/>
                <a:gridCol w="1257300"/>
                <a:gridCol w="1195387"/>
                <a:gridCol w="1200150"/>
              </a:tblGrid>
              <a:tr h="385762">
                <a:tc>
                  <a:txBody>
                    <a:bodyPr lIns="0" tIns="0" rIns="0" bIns="0">
                      <a:noAutofit/>
                    </a:bodyPr>
                    <a:p>
                      <a:pPr algn="ctr" indent="0"/>
                      <a:r>
                        <a:rPr lang="vi" b="1" sz="1200">
                          <a:solidFill>
                            <a:srgbClr val="2F4D95"/>
                          </a:solidFill>
                          <a:latin typeface="Arial"/>
                        </a:rPr>
                        <a:t>Thời điểm</a:t>
                      </a:r>
                    </a:p>
                  </a:txBody>
                  <a:tcPr marL="0" marR="0" marT="0" marB="0" anchor="ctr">
                    <a:solidFill>
                      <a:srgbClr val="D5E6F0"/>
                    </a:solidFill>
                  </a:tcPr>
                </a:tc>
                <a:tc>
                  <a:txBody>
                    <a:bodyPr lIns="0" tIns="0" rIns="0" bIns="0">
                      <a:noAutofit/>
                    </a:bodyPr>
                    <a:p>
                      <a:pPr algn="ctr" indent="0"/>
                      <a:r>
                        <a:rPr lang="vi" sz="1300">
                          <a:latin typeface="Arial"/>
                        </a:rPr>
                        <a:t>14/10/2019</a:t>
                      </a:r>
                    </a:p>
                  </a:txBody>
                  <a:tcPr marL="0" marR="0" marT="0" marB="0" anchor="ctr"/>
                </a:tc>
                <a:tc>
                  <a:txBody>
                    <a:bodyPr lIns="0" tIns="0" rIns="0" bIns="0">
                      <a:noAutofit/>
                    </a:bodyPr>
                    <a:p>
                      <a:pPr algn="ctr" indent="0"/>
                      <a:r>
                        <a:rPr lang="vi" sz="1300">
                          <a:latin typeface="Arial"/>
                        </a:rPr>
                        <a:t>14/10/2020</a:t>
                      </a:r>
                    </a:p>
                  </a:txBody>
                  <a:tcPr marL="0" marR="0" marT="0" marB="0" anchor="ctr"/>
                </a:tc>
                <a:tc>
                  <a:txBody>
                    <a:bodyPr lIns="0" tIns="0" rIns="0" bIns="0">
                      <a:noAutofit/>
                    </a:bodyPr>
                    <a:p>
                      <a:pPr algn="ctr" indent="0"/>
                      <a:r>
                        <a:rPr lang="vi" sz="1300">
                          <a:latin typeface="Arial"/>
                        </a:rPr>
                        <a:t>14/10/2021</a:t>
                      </a:r>
                    </a:p>
                  </a:txBody>
                  <a:tcPr marL="0" marR="0" marT="0" marB="0" anchor="ctr"/>
                </a:tc>
                <a:tc>
                  <a:txBody>
                    <a:bodyPr lIns="0" tIns="0" rIns="0" bIns="0">
                      <a:noAutofit/>
                    </a:bodyPr>
                    <a:p>
                      <a:pPr algn="ctr" indent="0"/>
                      <a:r>
                        <a:rPr lang="vi" sz="1300">
                          <a:latin typeface="Arial"/>
                        </a:rPr>
                        <a:t>14/10/2022</a:t>
                      </a:r>
                    </a:p>
                  </a:txBody>
                  <a:tcPr marL="0" marR="0" marT="0" marB="0" anchor="ctr"/>
                </a:tc>
              </a:tr>
              <a:tr h="466725">
                <a:tc>
                  <a:txBody>
                    <a:bodyPr lIns="0" tIns="0" rIns="0" bIns="0">
                      <a:noAutofit/>
                    </a:bodyPr>
                    <a:p>
                      <a:pPr algn="ctr" indent="0">
                        <a:lnSpc>
                          <a:spcPct val="125000"/>
                        </a:lnSpc>
                      </a:pPr>
                      <a:r>
                        <a:rPr lang="vi" b="1" sz="1200">
                          <a:solidFill>
                            <a:srgbClr val="2F4D95"/>
                          </a:solidFill>
                          <a:latin typeface="Arial"/>
                        </a:rPr>
                        <a:t>Giá trung bình mỗi cổ phiếu (đổng)</a:t>
                      </a:r>
                    </a:p>
                  </a:txBody>
                  <a:tcPr marL="0" marR="0" marT="0" marB="0">
                    <a:solidFill>
                      <a:srgbClr val="D5E6F0"/>
                    </a:solidFill>
                  </a:tcPr>
                </a:tc>
                <a:tc>
                  <a:txBody>
                    <a:bodyPr lIns="0" tIns="0" rIns="0" bIns="0">
                      <a:noAutofit/>
                    </a:bodyPr>
                    <a:p>
                      <a:pPr algn="ctr" indent="0"/>
                      <a:r>
                        <a:rPr lang="vi" sz="1300">
                          <a:latin typeface="Arial"/>
                        </a:rPr>
                        <a:t>85 370</a:t>
                      </a:r>
                    </a:p>
                  </a:txBody>
                  <a:tcPr marL="0" marR="0" marT="0" marB="0" anchor="ctr"/>
                </a:tc>
                <a:tc>
                  <a:txBody>
                    <a:bodyPr lIns="0" tIns="0" rIns="0" bIns="0">
                      <a:noAutofit/>
                    </a:bodyPr>
                    <a:p>
                      <a:pPr algn="ctr" indent="0"/>
                      <a:r>
                        <a:rPr lang="vi" sz="1300">
                          <a:latin typeface="Arial"/>
                        </a:rPr>
                        <a:t>87 850</a:t>
                      </a:r>
                    </a:p>
                  </a:txBody>
                  <a:tcPr marL="0" marR="0" marT="0" marB="0" anchor="ctr"/>
                </a:tc>
                <a:tc>
                  <a:txBody>
                    <a:bodyPr lIns="0" tIns="0" rIns="0" bIns="0">
                      <a:noAutofit/>
                    </a:bodyPr>
                    <a:p>
                      <a:pPr algn="ctr" indent="0"/>
                      <a:r>
                        <a:rPr lang="vi" sz="1300">
                          <a:latin typeface="Arial"/>
                        </a:rPr>
                        <a:t>96 550</a:t>
                      </a:r>
                    </a:p>
                  </a:txBody>
                  <a:tcPr marL="0" marR="0" marT="0" marB="0" anchor="ctr"/>
                </a:tc>
                <a:tc>
                  <a:txBody>
                    <a:bodyPr lIns="0" tIns="0" rIns="0" bIns="0">
                      <a:noAutofit/>
                    </a:bodyPr>
                    <a:p>
                      <a:pPr algn="ctr" indent="0"/>
                      <a:r>
                        <a:rPr lang="vi" sz="1300">
                          <a:latin typeface="Arial"/>
                        </a:rPr>
                        <a:t>68 000</a:t>
                      </a:r>
                    </a:p>
                  </a:txBody>
                  <a:tcPr marL="0" marR="0" marT="0" marB="0" anchor="ctr"/>
                </a:tc>
              </a:tr>
            </a:tbl>
          </a:graphicData>
        </a:graphic>
      </p:graphicFrame>
      <p:sp>
        <p:nvSpPr>
          <p:cNvPr id="7" name=""/>
          <p:cNvSpPr/>
          <p:nvPr/>
        </p:nvSpPr>
        <p:spPr>
          <a:xfrm>
            <a:off x="3476625" y="3519487"/>
            <a:ext cx="481012" cy="185738"/>
          </a:xfrm>
          <a:prstGeom prst="rect">
            <a:avLst/>
          </a:prstGeom>
          <a:solidFill>
            <a:srgbClr val="FFFFFF"/>
          </a:solidFill>
        </p:spPr>
        <p:txBody>
          <a:bodyPr lIns="0" tIns="0" rIns="0" bIns="0" wrap="none">
            <a:noAutofit/>
          </a:bodyPr>
          <a:p>
            <a:pPr indent="0"/>
            <a:r>
              <a:rPr lang="vi" i="1" sz="1000">
                <a:solidFill>
                  <a:srgbClr val="3A6ABF"/>
                </a:solidFill>
                <a:latin typeface="Arial"/>
              </a:rPr>
              <a:t>Hàng ì</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8E9C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519862" y="3081337"/>
            <a:ext cx="876300" cy="1062038"/>
          </a:xfrm>
          <a:prstGeom prst="rect">
            <a:avLst/>
          </a:prstGeom>
        </p:spPr>
      </p:pic>
      <p:sp>
        <p:nvSpPr>
          <p:cNvPr id="3" name=""/>
          <p:cNvSpPr/>
          <p:nvPr/>
        </p:nvSpPr>
        <p:spPr>
          <a:xfrm>
            <a:off x="295275" y="442912"/>
            <a:ext cx="7010400" cy="2338388"/>
          </a:xfrm>
          <a:prstGeom prst="rect">
            <a:avLst/>
          </a:prstGeom>
          <a:solidFill>
            <a:srgbClr val="FFFFFF"/>
          </a:solidFill>
        </p:spPr>
        <p:txBody>
          <a:bodyPr lIns="0" tIns="0" rIns="0" bIns="0">
            <a:noAutofit/>
          </a:bodyPr>
          <a:p>
            <a:pPr indent="0">
              <a:lnSpc>
                <a:spcPct val="163000"/>
              </a:lnSpc>
              <a:spcAft>
                <a:spcPts val="280"/>
              </a:spcAft>
            </a:pPr>
            <a:r>
              <a:rPr lang="vi" sz="1600">
                <a:latin typeface="Arial"/>
              </a:rPr>
              <a:t>Vào ngày 14/10/2019, cô Hạnh mua 10 000 cồ phiếu của doanh nghiệp X.</a:t>
            </a:r>
          </a:p>
          <a:p>
            <a:pPr indent="0">
              <a:lnSpc>
                <a:spcPct val="163000"/>
              </a:lnSpc>
              <a:spcAft>
                <a:spcPts val="280"/>
              </a:spcAft>
            </a:pPr>
            <a:r>
              <a:rPr lang="vi" sz="1600">
                <a:latin typeface="Arial"/>
              </a:rPr>
              <a:t>a) Số tiền cô Hạnh đã đầu tư để mua số cổ phiếu nói trên là bao nhiêu?</a:t>
            </a:r>
          </a:p>
          <a:p>
            <a:pPr indent="0">
              <a:lnSpc>
                <a:spcPct val="163000"/>
              </a:lnSpc>
              <a:spcAft>
                <a:spcPts val="280"/>
              </a:spcAft>
            </a:pPr>
            <a:r>
              <a:rPr lang="vi" sz="1600">
                <a:latin typeface="Arial"/>
              </a:rPr>
              <a:t>b) Tính số tiền lãi cô Hạnh thu được nếu bán toàn bộ 10 000 cổ phiếu của doanh nghiệp X vào các thời điểm sau: 14/10/2020; 14/10/2021.</a:t>
            </a:r>
          </a:p>
          <a:p>
            <a:pPr indent="0">
              <a:lnSpc>
                <a:spcPct val="163000"/>
              </a:lnSpc>
            </a:pPr>
            <a:r>
              <a:rPr lang="vi" sz="1600">
                <a:latin typeface="Arial"/>
              </a:rPr>
              <a:t>c) Nếu cô Hạnh bán toàn bộ 10 000 cồ phiếu của doanh nghiệp X vào thời điểm 14/10/2022 thì cô Hạnh sẽ bị lỗ bao nhiêu tiền?</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F8E8C7"/>
        </a:solidFill>
        <a:effectLst/>
      </p:bgPr>
    </p:bg>
    <p:spTree>
      <p:nvGrpSpPr>
        <p:cNvPr id="1" name=""/>
        <p:cNvGrpSpPr/>
        <p:nvPr/>
      </p:nvGrpSpPr>
      <p:grpSpPr/>
      <p:sp>
        <p:nvSpPr>
          <p:cNvPr id="2" name=""/>
          <p:cNvSpPr/>
          <p:nvPr/>
        </p:nvSpPr>
        <p:spPr>
          <a:xfrm>
            <a:off x="333375" y="528637"/>
            <a:ext cx="6943725" cy="3490913"/>
          </a:xfrm>
          <a:prstGeom prst="rect">
            <a:avLst/>
          </a:prstGeom>
          <a:solidFill>
            <a:srgbClr val="FFFFFF"/>
          </a:solidFill>
        </p:spPr>
        <p:txBody>
          <a:bodyPr lIns="0" tIns="0" rIns="0" bIns="0">
            <a:noAutofit/>
          </a:bodyPr>
          <a:p>
            <a:pPr indent="0">
              <a:lnSpc>
                <a:spcPct val="172000"/>
              </a:lnSpc>
            </a:pPr>
            <a:r>
              <a:rPr lang="vi" sz="1300">
                <a:latin typeface="Arial"/>
              </a:rPr>
              <a:t>a) Số tiền cô Hạnh đã đầu tư để mua 10 000 cổ phiếu của doanh nghiệp X là:</a:t>
            </a:r>
          </a:p>
          <a:p>
            <a:pPr algn="ctr" indent="0">
              <a:lnSpc>
                <a:spcPct val="172000"/>
              </a:lnSpc>
            </a:pPr>
            <a:r>
              <a:rPr lang="vi" sz="1300">
                <a:latin typeface="Arial"/>
              </a:rPr>
              <a:t>85 370 X 10 000 = 853 700 000 (đồng)</a:t>
            </a:r>
          </a:p>
          <a:p>
            <a:pPr indent="0">
              <a:lnSpc>
                <a:spcPct val="172000"/>
              </a:lnSpc>
            </a:pPr>
            <a:r>
              <a:rPr lang="vi" sz="1300">
                <a:latin typeface="Arial"/>
              </a:rPr>
              <a:t>b) Số tiền lãi cô Hạnh thu được nếu bán toàn bộ 10 000 cổ phiếu của doanh nghiệp X vào thời điểm 14/10/2020 là:</a:t>
            </a:r>
          </a:p>
          <a:p>
            <a:pPr algn="ctr" indent="0">
              <a:lnSpc>
                <a:spcPct val="172000"/>
              </a:lnSpc>
            </a:pPr>
            <a:r>
              <a:rPr lang="vi" sz="1300">
                <a:latin typeface="Arial"/>
              </a:rPr>
              <a:t>87 850 X 10 000 - 853 700 000 = 24 800 000 (đồng)</a:t>
            </a:r>
          </a:p>
          <a:p>
            <a:pPr indent="0">
              <a:lnSpc>
                <a:spcPct val="172000"/>
              </a:lnSpc>
            </a:pPr>
            <a:r>
              <a:rPr lang="vi" sz="1300">
                <a:latin typeface="Arial"/>
              </a:rPr>
              <a:t>Số tiền lãi cô Hạnh thu được nếu bán toàn bộ 10 000 cổ phiếu của doanh nghiệp X vào thời điểm 14/10/2021 là:</a:t>
            </a:r>
          </a:p>
          <a:p>
            <a:pPr algn="ctr" indent="0">
              <a:lnSpc>
                <a:spcPct val="172000"/>
              </a:lnSpc>
            </a:pPr>
            <a:r>
              <a:rPr lang="vi" sz="1300">
                <a:latin typeface="Arial"/>
              </a:rPr>
              <a:t>96 550 X 10 000 - 853 700 000 = 111 800 000 (đồng)</a:t>
            </a:r>
          </a:p>
          <a:p>
            <a:pPr indent="0">
              <a:lnSpc>
                <a:spcPct val="172000"/>
              </a:lnSpc>
            </a:pPr>
            <a:r>
              <a:rPr lang="vi" sz="1300">
                <a:latin typeface="Arial"/>
              </a:rPr>
              <a:t>c) Số tiền cô Hạnh bị lỗ nếu bán toàn bộ 10 000 cổ phiếu của doanh nghiệp X vào thời điểm 14/10/2022 là:</a:t>
            </a:r>
          </a:p>
          <a:p>
            <a:pPr algn="ctr" indent="0">
              <a:lnSpc>
                <a:spcPct val="172000"/>
              </a:lnSpc>
            </a:pPr>
            <a:r>
              <a:rPr lang="vi" sz="1300">
                <a:latin typeface="Arial"/>
              </a:rPr>
              <a:t>853 700 000 - 68 000 X 10 000 = 173 700 000 (đồng)</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F8E8C6"/>
        </a:solidFill>
        <a:effectLst/>
      </p:bgPr>
    </p:bg>
    <p:spTree>
      <p:nvGrpSpPr>
        <p:cNvPr id="1" name=""/>
        <p:cNvGrpSpPr/>
        <p:nvPr/>
      </p:nvGrpSpPr>
      <p:grpSpPr/>
      <p:sp>
        <p:nvSpPr>
          <p:cNvPr id="2" name=""/>
          <p:cNvSpPr/>
          <p:nvPr/>
        </p:nvSpPr>
        <p:spPr>
          <a:xfrm>
            <a:off x="2619375" y="200025"/>
            <a:ext cx="2386012" cy="385762"/>
          </a:xfrm>
          <a:prstGeom prst="rect">
            <a:avLst/>
          </a:prstGeom>
          <a:solidFill>
            <a:srgbClr val="FFFFFF"/>
          </a:solidFill>
        </p:spPr>
        <p:txBody>
          <a:bodyPr lIns="0" tIns="0" rIns="0" bIns="0" wrap="none">
            <a:noAutofit/>
          </a:bodyPr>
          <a:p>
            <a:pPr algn="ctr" indent="0"/>
            <a:r>
              <a:rPr lang="vi" b="1" sz="3300">
                <a:solidFill>
                  <a:srgbClr val="BE0000"/>
                </a:solidFill>
                <a:latin typeface="Arial"/>
              </a:rPr>
              <a:t>LUYÊN TÂP</a:t>
            </a:r>
          </a:p>
        </p:txBody>
      </p:sp>
      <p:sp>
        <p:nvSpPr>
          <p:cNvPr id="3" name=""/>
          <p:cNvSpPr/>
          <p:nvPr/>
        </p:nvSpPr>
        <p:spPr>
          <a:xfrm>
            <a:off x="428625" y="1033462"/>
            <a:ext cx="6915150" cy="2786063"/>
          </a:xfrm>
          <a:prstGeom prst="rect">
            <a:avLst/>
          </a:prstGeom>
          <a:solidFill>
            <a:srgbClr val="FFFFFF"/>
          </a:solidFill>
        </p:spPr>
        <p:txBody>
          <a:bodyPr lIns="0" tIns="0" rIns="0" bIns="0">
            <a:noAutofit/>
          </a:bodyPr>
          <a:p>
            <a:pPr indent="0"/>
            <a:r>
              <a:rPr lang="vi" b="1" baseline="-25000" sz="500">
                <a:solidFill>
                  <a:srgbClr val="50596D"/>
                </a:solidFill>
                <a:latin typeface="Arial"/>
              </a:rPr>
              <a:t>z</a:t>
            </a:r>
            <a:r>
              <a:rPr lang="vi" b="1" sz="500">
                <a:solidFill>
                  <a:srgbClr val="50596D"/>
                </a:solidFill>
                <a:latin typeface="Arial"/>
              </a:rPr>
              <a:t>                                                                                                                                                        X</a:t>
            </a:r>
          </a:p>
          <a:p>
            <a:pPr indent="0">
              <a:lnSpc>
                <a:spcPct val="93000"/>
              </a:lnSpc>
            </a:pPr>
            <a:r>
              <a:rPr lang="vi" b="1" i="1" sz="1600">
                <a:latin typeface="Arial"/>
              </a:rPr>
              <a:t>□ </a:t>
            </a:r>
            <a:r>
              <a:rPr lang="vi" b="1" i="1" u="sng" sz="1600">
                <a:latin typeface="Arial"/>
              </a:rPr>
              <a:t>Nhiêm vu 1:</a:t>
            </a:r>
            <a:r>
              <a:rPr lang="vi" sz="1600">
                <a:latin typeface="Arial"/>
              </a:rPr>
              <a:t> Xác định cồ phiếu của doanh nghiệp niêm yết trên thị \</a:t>
            </a:r>
          </a:p>
          <a:p>
            <a:pPr marL="305313" indent="6527800"/>
            <a:r>
              <a:rPr lang="vi" sz="1600">
                <a:solidFill>
                  <a:srgbClr val="50596D"/>
                </a:solidFill>
                <a:latin typeface="Arial"/>
              </a:rPr>
              <a:t>I </a:t>
            </a:r>
            <a:r>
              <a:rPr lang="vi" sz="1600">
                <a:latin typeface="Arial"/>
              </a:rPr>
              <a:t>trường chứng khoán Thống nhất các công việc cần làm sau đây:</a:t>
            </a:r>
          </a:p>
          <a:p>
            <a:pPr algn="r" indent="0">
              <a:spcAft>
                <a:spcPts val="210"/>
              </a:spcAft>
            </a:pPr>
            <a:r>
              <a:rPr lang="en-US" b="1" sz="500">
                <a:latin typeface="Arial"/>
              </a:rPr>
              <a:t>I</a:t>
            </a:r>
          </a:p>
          <a:p>
            <a:pPr indent="101600"/>
            <a:r>
              <a:rPr lang="vi" sz="1600">
                <a:latin typeface="Arial"/>
              </a:rPr>
              <a:t>- Lựa chọn cổ phiếu của doanh nghiệp niêm yết trên thị trường</a:t>
            </a:r>
          </a:p>
          <a:p>
            <a:pPr algn="r" marL="279913" indent="0">
              <a:lnSpc>
                <a:spcPct val="174000"/>
              </a:lnSpc>
            </a:pPr>
            <a:r>
              <a:rPr lang="vi" b="1" sz="500">
                <a:latin typeface="Arial"/>
              </a:rPr>
              <a:t>I </a:t>
            </a:r>
            <a:r>
              <a:rPr lang="vi" sz="1600">
                <a:latin typeface="Arial"/>
              </a:rPr>
              <a:t>chứng khoán theo tiêu chí sau: chọn trong 30 mã cồ phiếu có vốn</a:t>
            </a:r>
          </a:p>
          <a:p>
            <a:pPr algn="r" indent="0">
              <a:spcAft>
                <a:spcPts val="420"/>
              </a:spcAft>
            </a:pPr>
            <a:r>
              <a:rPr lang="vi" b="1" sz="500">
                <a:latin typeface="Arial"/>
              </a:rPr>
              <a:t>I</a:t>
            </a:r>
          </a:p>
          <a:p>
            <a:pPr algn="just" indent="355600"/>
            <a:r>
              <a:rPr lang="vi" sz="1600">
                <a:latin typeface="Arial"/>
              </a:rPr>
              <a:t>hoá lớn được các Sở Giao dịch Chứng khoán Hà Nội (HNX) và Sở</a:t>
            </a:r>
          </a:p>
          <a:p>
            <a:pPr algn="just" marL="305313" indent="6527800">
              <a:lnSpc>
                <a:spcPct val="115000"/>
              </a:lnSpc>
              <a:spcAft>
                <a:spcPts val="560"/>
              </a:spcAft>
            </a:pPr>
            <a:r>
              <a:rPr lang="vi" b="1" sz="500">
                <a:latin typeface="Arial"/>
              </a:rPr>
              <a:t>I I </a:t>
            </a:r>
            <a:r>
              <a:rPr lang="vi" sz="1600">
                <a:latin typeface="Arial"/>
              </a:rPr>
              <a:t>Giao dịch Chứng khoán Thành phố Hồ Chí Minh </a:t>
            </a:r>
            <a:r>
              <a:rPr lang="en-US" sz="1600">
                <a:latin typeface="Arial"/>
              </a:rPr>
              <a:t>(HOSE) </a:t>
            </a:r>
            <a:r>
              <a:rPr lang="vi" sz="1600">
                <a:latin typeface="Arial"/>
              </a:rPr>
              <a:t>đưa ra.</a:t>
            </a:r>
          </a:p>
          <a:p>
            <a:pPr indent="101600"/>
            <a:r>
              <a:rPr lang="vi" sz="1600">
                <a:latin typeface="Arial"/>
              </a:rPr>
              <a:t>- ở mỗi năm 2019, 2020, 2021, 2022, chọn ra một thời điểm.. .    .</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F8E8C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43700" y="752475"/>
            <a:ext cx="528637" cy="576262"/>
          </a:xfrm>
          <a:prstGeom prst="rect">
            <a:avLst/>
          </a:prstGeom>
        </p:spPr>
      </p:pic>
      <p:sp>
        <p:nvSpPr>
          <p:cNvPr id="3" name=""/>
          <p:cNvSpPr/>
          <p:nvPr/>
        </p:nvSpPr>
        <p:spPr>
          <a:xfrm>
            <a:off x="2619375" y="200025"/>
            <a:ext cx="2386012" cy="385762"/>
          </a:xfrm>
          <a:prstGeom prst="rect">
            <a:avLst/>
          </a:prstGeom>
          <a:solidFill>
            <a:srgbClr val="FFFFFF"/>
          </a:solidFill>
        </p:spPr>
        <p:txBody>
          <a:bodyPr lIns="0" tIns="0" rIns="0" bIns="0" wrap="none">
            <a:noAutofit/>
          </a:bodyPr>
          <a:p>
            <a:pPr algn="ctr" indent="0"/>
            <a:r>
              <a:rPr lang="vi" b="1" sz="3300">
                <a:solidFill>
                  <a:srgbClr val="BE0000"/>
                </a:solidFill>
                <a:latin typeface="Arial"/>
              </a:rPr>
              <a:t>LUYÊN TÂP</a:t>
            </a:r>
          </a:p>
        </p:txBody>
      </p:sp>
      <p:sp>
        <p:nvSpPr>
          <p:cNvPr id="5" name=""/>
          <p:cNvSpPr/>
          <p:nvPr/>
        </p:nvSpPr>
        <p:spPr>
          <a:xfrm>
            <a:off x="419100" y="1166812"/>
            <a:ext cx="6005512" cy="285750"/>
          </a:xfrm>
          <a:prstGeom prst="rect">
            <a:avLst/>
          </a:prstGeom>
          <a:solidFill>
            <a:srgbClr val="FFFFFF"/>
          </a:solidFill>
          <a:ln>
            <a:solidFill/>
          </a:ln>
        </p:spPr>
        <p:txBody>
          <a:bodyPr lIns="0" tIns="0" rIns="0" bIns="0" wrap="none">
            <a:noAutofit/>
          </a:bodyPr>
          <a:p>
            <a:pPr indent="0"/>
            <a:r>
              <a:rPr lang="vi" b="1" i="1" sz="1600">
                <a:latin typeface="Arial"/>
              </a:rPr>
              <a:t>ũ </a:t>
            </a:r>
            <a:r>
              <a:rPr lang="vi" b="1" i="1" u="sng" sz="1600">
                <a:latin typeface="Arial"/>
              </a:rPr>
              <a:t>Nhiêm vu 2:</a:t>
            </a:r>
            <a:r>
              <a:rPr lang="vi" sz="1600">
                <a:latin typeface="Arial"/>
              </a:rPr>
              <a:t> Tính toán lợi nhuận trong đầu tư chứng khoán</a:t>
            </a:r>
          </a:p>
        </p:txBody>
      </p:sp>
      <p:sp>
        <p:nvSpPr>
          <p:cNvPr id="6" name=""/>
          <p:cNvSpPr/>
          <p:nvPr/>
        </p:nvSpPr>
        <p:spPr>
          <a:xfrm>
            <a:off x="419100" y="1452562"/>
            <a:ext cx="6915150" cy="2509838"/>
          </a:xfrm>
          <a:prstGeom prst="rect">
            <a:avLst/>
          </a:prstGeom>
          <a:solidFill>
            <a:srgbClr val="FFFFFF"/>
          </a:solidFill>
          <a:ln>
            <a:solidFill/>
          </a:ln>
        </p:spPr>
        <p:txBody>
          <a:bodyPr lIns="0" tIns="0" rIns="0" bIns="0">
            <a:noAutofit/>
          </a:bodyPr>
          <a:p>
            <a:pPr marL="6825175" indent="0"/>
            <a:r>
              <a:rPr lang="vi" sz="550">
                <a:solidFill>
                  <a:srgbClr val="50596D"/>
                </a:solidFill>
                <a:latin typeface="Times New Roman"/>
              </a:rPr>
              <a:t>I</a:t>
            </a:r>
          </a:p>
          <a:p>
            <a:pPr indent="101600"/>
            <a:r>
              <a:rPr lang="vi" sz="1600">
                <a:latin typeface="Arial"/>
              </a:rPr>
              <a:t>- Xác định giá trung bình của cồ phiếu đó tại những thời điểm đã</a:t>
            </a:r>
          </a:p>
          <a:p>
            <a:pPr algn="just" marL="310075" indent="6515100">
              <a:lnSpc>
                <a:spcPct val="168000"/>
              </a:lnSpc>
            </a:pPr>
            <a:r>
              <a:rPr lang="vi" b="1" sz="500">
                <a:latin typeface="Arial"/>
              </a:rPr>
              <a:t>I </a:t>
            </a:r>
            <a:r>
              <a:rPr lang="vi" sz="1600">
                <a:latin typeface="Arial"/>
              </a:rPr>
              <a:t>chọn ra;</a:t>
            </a:r>
          </a:p>
          <a:p>
            <a:pPr marL="6825175" indent="0">
              <a:spcAft>
                <a:spcPts val="280"/>
              </a:spcAft>
            </a:pPr>
            <a:r>
              <a:rPr lang="vi" b="1" sz="500">
                <a:latin typeface="Arial"/>
              </a:rPr>
              <a:t>I</a:t>
            </a:r>
          </a:p>
          <a:p>
            <a:pPr indent="101600"/>
            <a:r>
              <a:rPr lang="vi" sz="1600">
                <a:latin typeface="Arial"/>
              </a:rPr>
              <a:t>- Tính tồng số tiền đầu tư mua 10 000 cồ phiếu đã lựa chọn tại thời ;</a:t>
            </a:r>
          </a:p>
          <a:p>
            <a:pPr marL="310075" indent="6515100">
              <a:lnSpc>
                <a:spcPct val="183000"/>
              </a:lnSpc>
            </a:pPr>
            <a:r>
              <a:rPr lang="vi" b="1" sz="500">
                <a:latin typeface="Arial"/>
              </a:rPr>
              <a:t>I </a:t>
            </a:r>
            <a:r>
              <a:rPr lang="vi" sz="1600">
                <a:latin typeface="Arial"/>
              </a:rPr>
              <a:t>điểm năm 2019;</a:t>
            </a:r>
          </a:p>
          <a:p>
            <a:pPr marL="6825175" indent="0"/>
            <a:r>
              <a:rPr lang="vi" b="1" sz="500">
                <a:latin typeface="Arial"/>
              </a:rPr>
              <a:t>I</a:t>
            </a:r>
          </a:p>
          <a:p>
            <a:pPr marL="6825175" indent="0"/>
            <a:r>
              <a:rPr lang="vi" b="1" sz="500">
                <a:latin typeface="Arial"/>
              </a:rPr>
              <a:t>I</a:t>
            </a:r>
          </a:p>
          <a:p>
            <a:pPr marL="310075" indent="-254000">
              <a:lnSpc>
                <a:spcPct val="163000"/>
              </a:lnSpc>
            </a:pPr>
            <a:r>
              <a:rPr lang="vi" sz="1600">
                <a:latin typeface="Arial"/>
              </a:rPr>
              <a:t>- Tình lợi nhuận thu được sau khi bán 10 000 cồ phiếu tại những thời điểm đã lựa chọn của các năm 2020, 2021, 2022.</a:t>
            </a:r>
          </a:p>
          <a:p>
            <a:pPr marL="6710875" indent="0"/>
            <a:r>
              <a:rPr lang="vi" b="1" sz="500">
                <a:solidFill>
                  <a:srgbClr val="50596D"/>
                </a:solidFill>
                <a:latin typeface="Arial Unicode MS"/>
              </a:rPr>
              <a:t>✓</a:t>
            </a:r>
          </a:p>
          <a:p>
            <a:pPr indent="0">
              <a:lnSpc>
                <a:spcPct val="75000"/>
              </a:lnSpc>
            </a:pPr>
            <a:r>
              <a:rPr lang="vi" b="1" sz="500">
                <a:solidFill>
                  <a:srgbClr val="50596D"/>
                </a:solidFill>
                <a:latin typeface="Arial"/>
              </a:rPr>
              <a:t>X                                                                                                                                                                              </a:t>
            </a:r>
            <a:r>
              <a:rPr lang="vi" b="1" sz="500">
                <a:solidFill>
                  <a:srgbClr val="50596D"/>
                </a:solidFill>
                <a:latin typeface="Arial Unicode MS"/>
              </a:rPr>
              <a:t>✓</a:t>
            </a:r>
          </a:p>
          <a:p>
            <a:pPr indent="215900"/>
            <a:r>
              <a:rPr lang="vi" sz="550">
                <a:solidFill>
                  <a:srgbClr val="50596D"/>
                </a:solidFill>
                <a:latin typeface="Times New Roman"/>
              </a:rPr>
              <a:t>______________________________________________________________________________________</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F8E8C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09612" y="2243137"/>
            <a:ext cx="6062663" cy="1828800"/>
          </a:xfrm>
          <a:prstGeom prst="rect">
            <a:avLst/>
          </a:prstGeom>
        </p:spPr>
      </p:pic>
      <p:pic>
        <p:nvPicPr>
          <p:cNvPr id="3" name=""/>
          <p:cNvPicPr>
            <a:picLocks noChangeAspect="1"/>
          </p:cNvPicPr>
          <p:nvPr/>
        </p:nvPicPr>
        <p:blipFill>
          <a:blip r:embed="rPictId1"/>
          <a:stretch>
            <a:fillRect/>
          </a:stretch>
        </p:blipFill>
        <p:spPr>
          <a:xfrm>
            <a:off x="7086600" y="3552825"/>
            <a:ext cx="381000" cy="600075"/>
          </a:xfrm>
          <a:prstGeom prst="rect">
            <a:avLst/>
          </a:prstGeom>
        </p:spPr>
      </p:pic>
      <p:sp>
        <p:nvSpPr>
          <p:cNvPr id="4" name=""/>
          <p:cNvSpPr/>
          <p:nvPr/>
        </p:nvSpPr>
        <p:spPr>
          <a:xfrm>
            <a:off x="857250" y="276225"/>
            <a:ext cx="5581650" cy="1643062"/>
          </a:xfrm>
          <a:prstGeom prst="rect">
            <a:avLst/>
          </a:prstGeom>
          <a:solidFill>
            <a:srgbClr val="FFFFFF"/>
          </a:solidFill>
        </p:spPr>
        <p:txBody>
          <a:bodyPr lIns="0" tIns="0" rIns="0" bIns="0">
            <a:noAutofit/>
          </a:bodyPr>
          <a:p>
            <a:pPr algn="ctr" indent="0">
              <a:spcAft>
                <a:spcPts val="910"/>
              </a:spcAft>
            </a:pPr>
            <a:r>
              <a:rPr lang="vi" sz="1300">
                <a:solidFill>
                  <a:srgbClr val="3A6ABF"/>
                </a:solidFill>
                <a:latin typeface="Arial"/>
              </a:rPr>
              <a:t>Báo cáo về lợi nhuận đầu tư:</a:t>
            </a:r>
          </a:p>
          <a:p>
            <a:pPr indent="444500">
              <a:spcAft>
                <a:spcPts val="770"/>
              </a:spcAft>
            </a:pPr>
            <a:r>
              <a:rPr lang="vi" b="1" i="1" sz="1300">
                <a:latin typeface="Arial"/>
              </a:rPr>
              <a:t>Cổ phiếu đã lựa chọn để đầu tư:..............................................</a:t>
            </a:r>
          </a:p>
          <a:p>
            <a:pPr indent="444500">
              <a:spcAft>
                <a:spcPts val="770"/>
              </a:spcAft>
            </a:pPr>
            <a:r>
              <a:rPr lang="vi" b="1" i="1" sz="1300">
                <a:latin typeface="Arial"/>
              </a:rPr>
              <a:t>Thời điểm mua cổ phiếu: Ngày......tháng.....năm 2019,</a:t>
            </a:r>
          </a:p>
          <a:p>
            <a:pPr indent="444500">
              <a:spcAft>
                <a:spcPts val="770"/>
              </a:spcAft>
            </a:pPr>
            <a:r>
              <a:rPr lang="vi" b="1" i="1" sz="1300">
                <a:latin typeface="Arial"/>
              </a:rPr>
              <a:t>Giá trung bình thời điểm mua: ...............................................</a:t>
            </a:r>
          </a:p>
          <a:p>
            <a:pPr indent="444500"/>
            <a:r>
              <a:rPr lang="vi" b="1" i="1" sz="1300">
                <a:latin typeface="Arial"/>
              </a:rPr>
              <a:t>Số tiền đầu tư mua 10 000 cổ phiếu đã lựa chọn:......................</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0A3F5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0"/>
            <a:ext cx="7620000" cy="3833812"/>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F9EACC"/>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652837" y="2171700"/>
            <a:ext cx="3629025" cy="1900237"/>
          </a:xfrm>
          <a:prstGeom prst="rect">
            <a:avLst/>
          </a:prstGeom>
        </p:spPr>
      </p:pic>
      <p:sp>
        <p:nvSpPr>
          <p:cNvPr id="3" name=""/>
          <p:cNvSpPr/>
          <p:nvPr/>
        </p:nvSpPr>
        <p:spPr>
          <a:xfrm>
            <a:off x="2647950" y="285750"/>
            <a:ext cx="2271712" cy="461962"/>
          </a:xfrm>
          <a:prstGeom prst="rect">
            <a:avLst/>
          </a:prstGeom>
          <a:solidFill>
            <a:srgbClr val="FFFFFF"/>
          </a:solidFill>
        </p:spPr>
        <p:txBody>
          <a:bodyPr lIns="0" tIns="0" rIns="0" bIns="0" wrap="none">
            <a:noAutofit/>
          </a:bodyPr>
          <a:p>
            <a:pPr algn="r" indent="0"/>
            <a:r>
              <a:rPr lang="vi" b="1" sz="3300">
                <a:solidFill>
                  <a:srgbClr val="BE0000"/>
                </a:solidFill>
                <a:latin typeface="Arial"/>
              </a:rPr>
              <a:t>VẬN DỤNG</a:t>
            </a:r>
          </a:p>
        </p:txBody>
      </p:sp>
      <p:sp>
        <p:nvSpPr>
          <p:cNvPr id="4" name=""/>
          <p:cNvSpPr/>
          <p:nvPr/>
        </p:nvSpPr>
        <p:spPr>
          <a:xfrm>
            <a:off x="1657350" y="1500187"/>
            <a:ext cx="1271587" cy="390525"/>
          </a:xfrm>
          <a:prstGeom prst="rect">
            <a:avLst/>
          </a:prstGeom>
          <a:solidFill>
            <a:srgbClr val="FFFFFF"/>
          </a:solidFill>
        </p:spPr>
        <p:txBody>
          <a:bodyPr lIns="0" tIns="0" rIns="0" bIns="0" wrap="none">
            <a:noAutofit/>
          </a:bodyPr>
          <a:p>
            <a:pPr indent="508000"/>
            <a:r>
              <a:rPr lang="vi" b="1" sz="2400">
                <a:latin typeface="Arial"/>
              </a:rPr>
              <a:t>BÀI TẬP</a:t>
            </a:r>
          </a:p>
        </p:txBody>
      </p:sp>
      <p:sp>
        <p:nvSpPr>
          <p:cNvPr id="5" name=""/>
          <p:cNvSpPr/>
          <p:nvPr/>
        </p:nvSpPr>
        <p:spPr>
          <a:xfrm>
            <a:off x="1157287" y="2071687"/>
            <a:ext cx="2243138" cy="390525"/>
          </a:xfrm>
          <a:prstGeom prst="rect">
            <a:avLst/>
          </a:prstGeom>
          <a:solidFill>
            <a:srgbClr val="FFFFFF"/>
          </a:solidFill>
        </p:spPr>
        <p:txBody>
          <a:bodyPr lIns="0" tIns="0" rIns="0" bIns="0" wrap="none">
            <a:noAutofit/>
          </a:bodyPr>
          <a:p>
            <a:pPr indent="0"/>
            <a:r>
              <a:rPr lang="vi" b="1" sz="2400">
                <a:latin typeface="Arial"/>
              </a:rPr>
              <a:t>TRẮC NGHIỆM</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F8E8C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61950" y="2324100"/>
            <a:ext cx="609600" cy="457200"/>
          </a:xfrm>
          <a:prstGeom prst="rect">
            <a:avLst/>
          </a:prstGeom>
        </p:spPr>
      </p:pic>
      <p:pic>
        <p:nvPicPr>
          <p:cNvPr id="3" name=""/>
          <p:cNvPicPr>
            <a:picLocks noChangeAspect="1"/>
          </p:cNvPicPr>
          <p:nvPr/>
        </p:nvPicPr>
        <p:blipFill>
          <a:blip r:embed="rPictId1"/>
          <a:stretch>
            <a:fillRect/>
          </a:stretch>
        </p:blipFill>
        <p:spPr>
          <a:xfrm>
            <a:off x="6491287" y="3105150"/>
            <a:ext cx="862013" cy="1057275"/>
          </a:xfrm>
          <a:prstGeom prst="rect">
            <a:avLst/>
          </a:prstGeom>
        </p:spPr>
      </p:pic>
      <p:sp>
        <p:nvSpPr>
          <p:cNvPr id="4" name=""/>
          <p:cNvSpPr/>
          <p:nvPr/>
        </p:nvSpPr>
        <p:spPr>
          <a:xfrm>
            <a:off x="561975" y="328612"/>
            <a:ext cx="6481762" cy="2219325"/>
          </a:xfrm>
          <a:prstGeom prst="rect">
            <a:avLst/>
          </a:prstGeom>
          <a:solidFill>
            <a:srgbClr val="FFFFFF"/>
          </a:solidFill>
        </p:spPr>
        <p:txBody>
          <a:bodyPr lIns="0" tIns="0" rIns="0" bIns="0">
            <a:noAutofit/>
          </a:bodyPr>
          <a:p>
            <a:pPr indent="0">
              <a:lnSpc>
                <a:spcPct val="200000"/>
              </a:lnSpc>
              <a:spcAft>
                <a:spcPts val="280"/>
              </a:spcAft>
            </a:pPr>
            <a:r>
              <a:rPr lang="vi" b="1" sz="1600">
                <a:latin typeface="Arial"/>
              </a:rPr>
              <a:t>Câu 1. </a:t>
            </a:r>
            <a:r>
              <a:rPr lang="vi" sz="1600">
                <a:latin typeface="Arial"/>
              </a:rPr>
              <a:t>Ngày 11/08/2021, Công ty cổ phần Sữa Việt Nam có mã cổ phiếu là VNM chi trả cổ tức năm 2020 bằng tiền với tỉ lệ 15%. Một người có 3 000 cổ phiếu VNM sẽ nhận được bao nhiêu tiền? A. 450 000 đồng</a:t>
            </a:r>
          </a:p>
          <a:p>
            <a:pPr indent="482600">
              <a:lnSpc>
                <a:spcPct val="200000"/>
              </a:lnSpc>
            </a:pPr>
            <a:r>
              <a:rPr lang="vi" sz="1600">
                <a:latin typeface="Arial"/>
              </a:rPr>
              <a:t>500 000 đồng</a:t>
            </a:r>
          </a:p>
        </p:txBody>
      </p:sp>
      <p:sp>
        <p:nvSpPr>
          <p:cNvPr id="5" name=""/>
          <p:cNvSpPr/>
          <p:nvPr/>
        </p:nvSpPr>
        <p:spPr>
          <a:xfrm>
            <a:off x="571500" y="2800350"/>
            <a:ext cx="1962150" cy="280987"/>
          </a:xfrm>
          <a:prstGeom prst="rect">
            <a:avLst/>
          </a:prstGeom>
          <a:solidFill>
            <a:srgbClr val="FFFFFF"/>
          </a:solidFill>
        </p:spPr>
        <p:txBody>
          <a:bodyPr lIns="0" tIns="0" rIns="0" bIns="0" wrap="none">
            <a:noAutofit/>
          </a:bodyPr>
          <a:p>
            <a:pPr indent="0"/>
            <a:r>
              <a:rPr lang="vi" sz="1600">
                <a:latin typeface="Arial"/>
              </a:rPr>
              <a:t>c. 45 000 000 đồng</a:t>
            </a:r>
          </a:p>
        </p:txBody>
      </p:sp>
      <p:sp>
        <p:nvSpPr>
          <p:cNvPr id="6" name=""/>
          <p:cNvSpPr/>
          <p:nvPr/>
        </p:nvSpPr>
        <p:spPr>
          <a:xfrm>
            <a:off x="576262" y="3333750"/>
            <a:ext cx="2147888" cy="280987"/>
          </a:xfrm>
          <a:prstGeom prst="rect">
            <a:avLst/>
          </a:prstGeom>
          <a:solidFill>
            <a:srgbClr val="FFFFFF"/>
          </a:solidFill>
        </p:spPr>
        <p:txBody>
          <a:bodyPr lIns="0" tIns="0" rIns="0" bIns="0" wrap="none">
            <a:noAutofit/>
          </a:bodyPr>
          <a:p>
            <a:pPr indent="0"/>
            <a:r>
              <a:rPr lang="vi" sz="1600">
                <a:latin typeface="Arial"/>
              </a:rPr>
              <a:t>D. 450 000 000 đồng</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F8E8C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57987" y="3348037"/>
            <a:ext cx="652463" cy="819150"/>
          </a:xfrm>
          <a:prstGeom prst="rect">
            <a:avLst/>
          </a:prstGeom>
        </p:spPr>
      </p:pic>
      <p:sp>
        <p:nvSpPr>
          <p:cNvPr id="3" name=""/>
          <p:cNvSpPr/>
          <p:nvPr/>
        </p:nvSpPr>
        <p:spPr>
          <a:xfrm>
            <a:off x="485775" y="395287"/>
            <a:ext cx="6596062" cy="1876425"/>
          </a:xfrm>
          <a:prstGeom prst="rect">
            <a:avLst/>
          </a:prstGeom>
          <a:solidFill>
            <a:srgbClr val="FFFFFF"/>
          </a:solidFill>
        </p:spPr>
        <p:txBody>
          <a:bodyPr lIns="0" tIns="0" rIns="0" bIns="0">
            <a:noAutofit/>
          </a:bodyPr>
          <a:p>
            <a:pPr algn="just" indent="0">
              <a:lnSpc>
                <a:spcPct val="171000"/>
              </a:lnSpc>
            </a:pPr>
            <a:r>
              <a:rPr lang="vi" b="1" sz="1600">
                <a:latin typeface="Arial"/>
              </a:rPr>
              <a:t>Câu 2. </a:t>
            </a:r>
            <a:r>
              <a:rPr lang="vi" sz="1600">
                <a:latin typeface="Arial"/>
              </a:rPr>
              <a:t>Công ty cổ phần Bưu chính Viettel có mã cổ phiếu là VTP thực hiện chi trả cổ tức năm 2022 bằng cổ phiếu với tỉ lệ như sau: cổ đông sở hữu 10 000 cổ phần tại ngày chốt danh sách cổ đông thì nhận 761 cổ phiếu mới. Một cổ đông nắm giữ 3 000 cổ phiếu VTP thì sẽ được được thêm số cổ phiếu là:</a:t>
            </a:r>
          </a:p>
        </p:txBody>
      </p:sp>
      <p:sp>
        <p:nvSpPr>
          <p:cNvPr id="4" name=""/>
          <p:cNvSpPr/>
          <p:nvPr/>
        </p:nvSpPr>
        <p:spPr>
          <a:xfrm>
            <a:off x="866775" y="2405062"/>
            <a:ext cx="1685925" cy="285750"/>
          </a:xfrm>
          <a:prstGeom prst="rect">
            <a:avLst/>
          </a:prstGeom>
          <a:solidFill>
            <a:srgbClr val="FFFFFF"/>
          </a:solidFill>
        </p:spPr>
        <p:txBody>
          <a:bodyPr lIns="0" tIns="0" rIns="0" bIns="0" wrap="none">
            <a:noAutofit/>
          </a:bodyPr>
          <a:p>
            <a:pPr indent="0"/>
            <a:r>
              <a:rPr lang="vi" sz="1600">
                <a:latin typeface="Arial"/>
              </a:rPr>
              <a:t>A. 1000 cổ phiếu</a:t>
            </a:r>
          </a:p>
        </p:txBody>
      </p:sp>
      <p:sp>
        <p:nvSpPr>
          <p:cNvPr id="5" name=""/>
          <p:cNvSpPr/>
          <p:nvPr/>
        </p:nvSpPr>
        <p:spPr>
          <a:xfrm>
            <a:off x="3167062" y="2405062"/>
            <a:ext cx="1547813" cy="285750"/>
          </a:xfrm>
          <a:prstGeom prst="rect">
            <a:avLst/>
          </a:prstGeom>
          <a:solidFill>
            <a:srgbClr val="FFFFFF"/>
          </a:solidFill>
        </p:spPr>
        <p:txBody>
          <a:bodyPr lIns="0" tIns="0" rIns="0" bIns="0" wrap="none">
            <a:noAutofit/>
          </a:bodyPr>
          <a:p>
            <a:pPr indent="0"/>
            <a:r>
              <a:rPr lang="vi" sz="1600">
                <a:latin typeface="Arial"/>
              </a:rPr>
              <a:t>B. 220 cổ phiếu</a:t>
            </a:r>
          </a:p>
        </p:txBody>
      </p:sp>
      <p:sp>
        <p:nvSpPr>
          <p:cNvPr id="6" name=""/>
          <p:cNvSpPr/>
          <p:nvPr/>
        </p:nvSpPr>
        <p:spPr>
          <a:xfrm>
            <a:off x="876300" y="3090862"/>
            <a:ext cx="1562100" cy="285750"/>
          </a:xfrm>
          <a:prstGeom prst="rect">
            <a:avLst/>
          </a:prstGeom>
          <a:solidFill>
            <a:srgbClr val="FFFFFF"/>
          </a:solidFill>
        </p:spPr>
        <p:txBody>
          <a:bodyPr lIns="0" tIns="0" rIns="0" bIns="0" wrap="none">
            <a:noAutofit/>
          </a:bodyPr>
          <a:p>
            <a:pPr indent="0"/>
            <a:r>
              <a:rPr lang="vi" sz="1600">
                <a:latin typeface="Arial"/>
              </a:rPr>
              <a:t>c. 322 cổ phiếu</a:t>
            </a:r>
          </a:p>
        </p:txBody>
      </p:sp>
      <p:sp>
        <p:nvSpPr>
          <p:cNvPr id="7" name=""/>
          <p:cNvSpPr/>
          <p:nvPr/>
        </p:nvSpPr>
        <p:spPr>
          <a:xfrm>
            <a:off x="3167062" y="3090862"/>
            <a:ext cx="957263" cy="242888"/>
          </a:xfrm>
          <a:prstGeom prst="rect">
            <a:avLst/>
          </a:prstGeom>
          <a:solidFill>
            <a:srgbClr val="FFFFFF"/>
          </a:solidFill>
        </p:spPr>
        <p:txBody>
          <a:bodyPr lIns="0" tIns="0" rIns="0" bIns="0" wrap="none">
            <a:noAutofit/>
          </a:bodyPr>
          <a:p>
            <a:pPr indent="0"/>
            <a:r>
              <a:rPr lang="vi" sz="1600">
                <a:latin typeface="Arial"/>
              </a:rPr>
              <a:t>D. 228 cổ</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F8E8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671637" y="1247775"/>
            <a:ext cx="571500" cy="328612"/>
          </a:xfrm>
          <a:prstGeom prst="rect">
            <a:avLst/>
          </a:prstGeom>
        </p:spPr>
      </p:pic>
      <p:pic>
        <p:nvPicPr>
          <p:cNvPr id="3" name=""/>
          <p:cNvPicPr>
            <a:picLocks noChangeAspect="1"/>
          </p:cNvPicPr>
          <p:nvPr/>
        </p:nvPicPr>
        <p:blipFill>
          <a:blip r:embed="rPictId1"/>
          <a:stretch>
            <a:fillRect/>
          </a:stretch>
        </p:blipFill>
        <p:spPr>
          <a:xfrm>
            <a:off x="2705100" y="1228725"/>
            <a:ext cx="590550" cy="190500"/>
          </a:xfrm>
          <a:prstGeom prst="rect">
            <a:avLst/>
          </a:prstGeom>
        </p:spPr>
      </p:pic>
      <p:pic>
        <p:nvPicPr>
          <p:cNvPr id="4" name=""/>
          <p:cNvPicPr>
            <a:picLocks noChangeAspect="1"/>
          </p:cNvPicPr>
          <p:nvPr/>
        </p:nvPicPr>
        <p:blipFill>
          <a:blip r:embed="rPictId2"/>
          <a:stretch>
            <a:fillRect/>
          </a:stretch>
        </p:blipFill>
        <p:spPr>
          <a:xfrm>
            <a:off x="4371975" y="1243012"/>
            <a:ext cx="1185862" cy="333375"/>
          </a:xfrm>
          <a:prstGeom prst="rect">
            <a:avLst/>
          </a:prstGeom>
        </p:spPr>
      </p:pic>
      <p:pic>
        <p:nvPicPr>
          <p:cNvPr id="5" name=""/>
          <p:cNvPicPr>
            <a:picLocks noChangeAspect="1"/>
          </p:cNvPicPr>
          <p:nvPr/>
        </p:nvPicPr>
        <p:blipFill>
          <a:blip r:embed="rPictId3"/>
          <a:stretch>
            <a:fillRect/>
          </a:stretch>
        </p:blipFill>
        <p:spPr>
          <a:xfrm>
            <a:off x="342900" y="1690687"/>
            <a:ext cx="6610350" cy="2352675"/>
          </a:xfrm>
          <a:prstGeom prst="rect">
            <a:avLst/>
          </a:prstGeom>
        </p:spPr>
      </p:pic>
      <p:sp>
        <p:nvSpPr>
          <p:cNvPr id="6" name=""/>
          <p:cNvSpPr/>
          <p:nvPr/>
        </p:nvSpPr>
        <p:spPr>
          <a:xfrm>
            <a:off x="261937" y="128587"/>
            <a:ext cx="7058025" cy="938213"/>
          </a:xfrm>
          <a:prstGeom prst="rect">
            <a:avLst/>
          </a:prstGeom>
          <a:solidFill>
            <a:srgbClr val="FFFFFF"/>
          </a:solidFill>
        </p:spPr>
        <p:txBody>
          <a:bodyPr lIns="0" tIns="0" rIns="0" bIns="0">
            <a:noAutofit/>
          </a:bodyPr>
          <a:p>
            <a:pPr algn="just" indent="0">
              <a:lnSpc>
                <a:spcPct val="168000"/>
              </a:lnSpc>
            </a:pPr>
            <a:r>
              <a:rPr lang="vi" sz="1300">
                <a:latin typeface="Arial"/>
              </a:rPr>
              <a:t>Câu 3. </a:t>
            </a:r>
            <a:r>
              <a:rPr lang="vi" sz="1400">
                <a:latin typeface="Arial"/>
              </a:rPr>
              <a:t>Cho hình ảnh về số liệu giá cao nhất, giá thấp nhất trong ngày 21/07/2023 của Công ty cổ phần Dược phẩm Trung ương 3 (mã cố phiếu DP3), giá trung bình của cổ phiếu trong ngày hôm đó là:</a:t>
            </a:r>
          </a:p>
        </p:txBody>
      </p:sp>
      <p:sp>
        <p:nvSpPr>
          <p:cNvPr id="8" name=""/>
          <p:cNvSpPr/>
          <p:nvPr/>
        </p:nvSpPr>
        <p:spPr>
          <a:xfrm>
            <a:off x="2309812" y="1233487"/>
            <a:ext cx="395288" cy="123825"/>
          </a:xfrm>
          <a:prstGeom prst="rect">
            <a:avLst/>
          </a:prstGeom>
          <a:solidFill>
            <a:srgbClr val="FFFFFF"/>
          </a:solidFill>
        </p:spPr>
        <p:txBody>
          <a:bodyPr lIns="0" tIns="0" rIns="0" bIns="0" wrap="none">
            <a:noAutofit/>
          </a:bodyPr>
          <a:p>
            <a:pPr indent="0"/>
            <a:r>
              <a:rPr lang="en-US" b="1" sz="450">
                <a:solidFill>
                  <a:srgbClr val="8E5650"/>
                </a:solidFill>
                <a:latin typeface="Arial"/>
              </a:rPr>
              <a:t>ES </a:t>
            </a:r>
            <a:r>
              <a:rPr lang="vi" b="1" sz="450">
                <a:latin typeface="Arial"/>
              </a:rPr>
              <a:t>lii&lt;t</a:t>
            </a:r>
          </a:p>
        </p:txBody>
      </p:sp>
      <p:graphicFrame>
        <p:nvGraphicFramePr>
          <p:cNvPr id="9" name=""/>
          <p:cNvGraphicFramePr>
            <a:graphicFrameLocks noGrp="1"/>
          </p:cNvGraphicFramePr>
          <p:nvPr/>
        </p:nvGraphicFramePr>
        <p:xfrm>
          <a:off x="1676400" y="1571625"/>
          <a:ext cx="4195762" cy="1828800"/>
        </p:xfrm>
        <a:graphic>
          <a:graphicData uri="http://schemas.openxmlformats.org/drawingml/2006/table">
            <a:tbl>
              <a:tblPr/>
              <a:tblGrid>
                <a:gridCol w="209550"/>
                <a:gridCol w="347662"/>
                <a:gridCol w="647700"/>
                <a:gridCol w="614362"/>
                <a:gridCol w="533400"/>
                <a:gridCol w="609600"/>
                <a:gridCol w="614362"/>
                <a:gridCol w="619125"/>
              </a:tblGrid>
              <a:tr h="161925">
                <a:tc>
                  <a:txBody>
                    <a:bodyPr lIns="0" tIns="0" rIns="0" bIns="0">
                      <a:noAutofit/>
                    </a:bodyPr>
                    <a:p>
                      <a:pPr algn="just" indent="0"/>
                      <a:r>
                        <a:rPr lang="vi" b="1" sz="550">
                          <a:latin typeface="Arial"/>
                        </a:rPr>
                        <a:t>sn</a:t>
                      </a:r>
                    </a:p>
                  </a:txBody>
                  <a:tcPr marL="0" marR="0" marT="0" marB="0" anchor="ctr">
                    <a:solidFill>
                      <a:srgbClr val="D5E6F0"/>
                    </a:solidFill>
                  </a:tcPr>
                </a:tc>
                <a:tc>
                  <a:txBody>
                    <a:bodyPr lIns="0" tIns="0" rIns="0" bIns="0">
                      <a:noAutofit/>
                    </a:bodyPr>
                    <a:p>
                      <a:pPr algn="ctr" indent="0"/>
                      <a:r>
                        <a:rPr lang="vi" sz="550">
                          <a:latin typeface="Times New Roman"/>
                        </a:rPr>
                        <a:t>WK&lt; </a:t>
                      </a:r>
                      <a:r>
                        <a:rPr lang="en-US" sz="550">
                          <a:latin typeface="Times New Roman"/>
                        </a:rPr>
                        <a:t>A</a:t>
                      </a:r>
                    </a:p>
                  </a:txBody>
                  <a:tcPr marL="0" marR="0" marT="0" marB="0" anchor="ctr">
                    <a:solidFill>
                      <a:srgbClr val="D5E6F0"/>
                    </a:solidFill>
                  </a:tcPr>
                </a:tc>
                <a:tc>
                  <a:txBody>
                    <a:bodyPr lIns="0" tIns="0" rIns="0" bIns="0">
                      <a:noAutofit/>
                    </a:bodyPr>
                    <a:p>
                      <a:pPr indent="139700"/>
                      <a:r>
                        <a:rPr lang="vi" b="1" sz="450">
                          <a:latin typeface="Arial"/>
                        </a:rPr>
                        <a:t>ainton</a:t>
                      </a:r>
                    </a:p>
                  </a:txBody>
                  <a:tcPr marL="0" marR="0" marT="0" marB="0" anchor="ctr">
                    <a:solidFill>
                      <a:srgbClr val="D5E6F0"/>
                    </a:solidFill>
                  </a:tcPr>
                </a:tc>
                <a:tc>
                  <a:txBody>
                    <a:bodyPr lIns="0" tIns="0" rIns="0" bIns="0">
                      <a:noAutofit/>
                    </a:bodyPr>
                    <a:p>
                      <a:pPr indent="0"/>
                      <a:r>
                        <a:rPr lang="vi" b="1" sz="450">
                          <a:latin typeface="Arial"/>
                        </a:rPr>
                        <a:t>GiỉđlIỊdl</a:t>
                      </a:r>
                    </a:p>
                  </a:txBody>
                  <a:tcPr marL="0" marR="0" marT="0" marB="0" anchor="ctr">
                    <a:solidFill>
                      <a:srgbClr val="D5E6F0"/>
                    </a:solidFill>
                  </a:tcPr>
                </a:tc>
                <a:tc>
                  <a:txBody>
                    <a:bodyPr lIns="0" tIns="0" rIns="0" bIns="0">
                      <a:noAutofit/>
                    </a:bodyPr>
                    <a:p>
                      <a:pPr indent="0"/>
                      <a:r>
                        <a:rPr lang="vi" b="1" sz="450">
                          <a:latin typeface="Arial"/>
                        </a:rPr>
                        <a:t>Sỉooniỉt</a:t>
                      </a:r>
                    </a:p>
                  </a:txBody>
                  <a:tcPr marL="0" marR="0" marT="0" marB="0" anchor="ctr">
                    <a:solidFill>
                      <a:srgbClr val="D5E6F0"/>
                    </a:solidFill>
                  </a:tcPr>
                </a:tc>
                <a:tc>
                  <a:txBody>
                    <a:bodyPr lIns="0" tIns="0" rIns="0" bIns="0">
                      <a:noAutofit/>
                    </a:bodyPr>
                    <a:p>
                      <a:pPr indent="139700"/>
                      <a:r>
                        <a:rPr lang="vi" b="1" i="1" sz="450">
                          <a:latin typeface="Arial"/>
                        </a:rPr>
                        <a:t>di</a:t>
                      </a:r>
                      <a:r>
                        <a:rPr lang="vi" b="1" sz="450">
                          <a:latin typeface="Arial"/>
                        </a:rPr>
                        <a:t> </a:t>
                      </a:r>
                      <a:r>
                        <a:rPr lang="en-US" b="1" sz="450">
                          <a:latin typeface="Arial"/>
                        </a:rPr>
                        <a:t>mb </a:t>
                      </a:r>
                      <a:r>
                        <a:rPr lang="vi" b="1" sz="450">
                          <a:latin typeface="Arial"/>
                        </a:rPr>
                        <a:t>rời</a:t>
                      </a:r>
                    </a:p>
                  </a:txBody>
                  <a:tcPr marL="0" marR="0" marT="0" marB="0" anchor="ctr">
                    <a:solidFill>
                      <a:srgbClr val="D5E6F0"/>
                    </a:solidFill>
                  </a:tcPr>
                </a:tc>
                <a:tc>
                  <a:txBody>
                    <a:bodyPr lIns="0" tIns="0" rIns="0" bIns="0">
                      <a:noAutofit/>
                    </a:bodyPr>
                    <a:p>
                      <a:pPr indent="114300"/>
                      <a:r>
                        <a:rPr lang="vi" b="1" sz="450">
                          <a:latin typeface="Arial"/>
                        </a:rPr>
                        <a:t>HwđSi(đfn|</a:t>
                      </a:r>
                    </a:p>
                  </a:txBody>
                  <a:tcPr marL="0" marR="0" marT="0" marB="0" anchor="ctr">
                    <a:solidFill>
                      <a:srgbClr val="D5E6F0"/>
                    </a:solidFill>
                  </a:tcPr>
                </a:tc>
                <a:tc>
                  <a:txBody>
                    <a:bodyPr lIns="0" tIns="0" rIns="0" bIns="0">
                      <a:noAutofit/>
                    </a:bodyPr>
                    <a:p>
                      <a:pPr indent="165100"/>
                      <a:r>
                        <a:rPr lang="vi" b="1" sz="450">
                          <a:latin typeface="Arial"/>
                        </a:rPr>
                        <a:t>Sllỉ/iíl</a:t>
                      </a:r>
                    </a:p>
                  </a:txBody>
                  <a:tcPr marL="0" marR="0" marT="0" marB="0" anchor="ctr">
                    <a:solidFill>
                      <a:srgbClr val="D5E6F0"/>
                    </a:solidFill>
                  </a:tcPr>
                </a:tc>
              </a:tr>
              <a:tr h="166687">
                <a:tc>
                  <a:txBody>
                    <a:bodyPr lIns="0" tIns="0" rIns="0" bIns="0">
                      <a:noAutofit/>
                    </a:bodyPr>
                    <a:p>
                      <a:pPr algn="just" indent="0"/>
                      <a:r>
                        <a:rPr lang="vi" b="1" sz="450">
                          <a:latin typeface="Arial"/>
                        </a:rPr>
                        <a:t>41</a:t>
                      </a:r>
                    </a:p>
                  </a:txBody>
                  <a:tcPr marL="0" marR="0" marT="0" marB="0" anchor="ctr"/>
                </a:tc>
                <a:tc>
                  <a:txBody>
                    <a:bodyPr lIns="0" tIns="0" rIns="0" bIns="0">
                      <a:noAutofit/>
                    </a:bodyPr>
                    <a:p>
                      <a:pPr indent="101600"/>
                      <a:r>
                        <a:rPr lang="vi" b="1" sz="450">
                          <a:solidFill>
                            <a:srgbClr val="48372A"/>
                          </a:solidFill>
                          <a:latin typeface="Arial"/>
                        </a:rPr>
                        <a:t>0.1</a:t>
                      </a:r>
                    </a:p>
                  </a:txBody>
                  <a:tcPr marL="0" marR="0" marT="0" marB="0" anchor="ctr"/>
                </a:tc>
                <a:tc>
                  <a:txBody>
                    <a:bodyPr lIns="0" tIns="0" rIns="0" bIns="0">
                      <a:noAutofit/>
                    </a:bodyPr>
                    <a:p>
                      <a:pPr indent="406400"/>
                      <a:r>
                        <a:rPr lang="vi" b="1" sz="450">
                          <a:latin typeface="Arial"/>
                        </a:rPr>
                        <a:t>5.N0</a:t>
                      </a:r>
                    </a:p>
                  </a:txBody>
                  <a:tcPr marL="0" marR="0" marT="0" marB="0" anchor="ctr"/>
                </a:tc>
                <a:tc>
                  <a:txBody>
                    <a:bodyPr lIns="0" tIns="0" rIns="0" bIns="0">
                      <a:noAutofit/>
                    </a:bodyPr>
                    <a:p>
                      <a:pPr indent="368300"/>
                      <a:r>
                        <a:rPr lang="vi" b="1" sz="450">
                          <a:latin typeface="Arial"/>
                        </a:rPr>
                        <a:t>s.roo</a:t>
                      </a:r>
                    </a:p>
                  </a:txBody>
                  <a:tcPr marL="0" marR="0" marT="0" marB="0" anchor="ctr"/>
                </a:tc>
                <a:tc>
                  <a:txBody>
                    <a:bodyPr lIns="0" tIns="0" rIns="0" bIns="0">
                      <a:noAutofit/>
                    </a:bodyPr>
                    <a:p>
                      <a:pPr algn="r" indent="0"/>
                      <a:r>
                        <a:rPr lang="vi" b="1" sz="450">
                          <a:latin typeface="Arial"/>
                        </a:rPr>
                        <a:t>Ỉ«O</a:t>
                      </a:r>
                    </a:p>
                  </a:txBody>
                  <a:tcPr marL="0" marR="0" marT="0" marB="0" anchor="ctr"/>
                </a:tc>
                <a:tc>
                  <a:txBody>
                    <a:bodyPr lIns="0" tIns="0" rIns="0" bIns="0">
                      <a:noAutofit/>
                    </a:bodyPr>
                    <a:p>
                      <a:pPr indent="431800"/>
                      <a:r>
                        <a:rPr lang="vi" b="1" sz="450">
                          <a:latin typeface="Arial"/>
                        </a:rPr>
                        <a:t>ỉt«</a:t>
                      </a:r>
                    </a:p>
                  </a:txBody>
                  <a:tcPr marL="0" marR="0" marT="0" marB="0" anchor="ctr"/>
                </a:tc>
                <a:tc>
                  <a:txBody>
                    <a:bodyPr lIns="0" tIns="0" rIns="0" bIns="0">
                      <a:noAutofit/>
                    </a:bodyPr>
                    <a:p>
                      <a:pPr algn="r" indent="0"/>
                      <a:r>
                        <a:rPr lang="vi" b="1" sz="450">
                          <a:latin typeface="Arial"/>
                        </a:rPr>
                        <a:t>4</a:t>
                      </a:r>
                    </a:p>
                  </a:txBody>
                  <a:tcPr marL="0" marR="0" marT="0" marB="0" anchor="ctr"/>
                </a:tc>
                <a:tc>
                  <a:txBody>
                    <a:bodyPr lIns="0" tIns="0" rIns="0" bIns="0">
                      <a:noAutofit/>
                    </a:bodyPr>
                    <a:p>
                      <a:pPr algn="r" indent="0"/>
                      <a:r>
                        <a:rPr lang="vi" b="1" sz="450">
                          <a:latin typeface="Arial"/>
                        </a:rPr>
                        <a:t>4</a:t>
                      </a:r>
                    </a:p>
                  </a:txBody>
                  <a:tcPr marL="0" marR="0" marT="0" marB="0" anchor="ctr"/>
                </a:tc>
              </a:tr>
              <a:tr h="152400">
                <a:tc>
                  <a:txBody>
                    <a:bodyPr lIns="0" tIns="0" rIns="0" bIns="0">
                      <a:noAutofit/>
                    </a:bodyPr>
                    <a:p>
                      <a:pPr algn="just" indent="0"/>
                      <a:r>
                        <a:rPr lang="vi" b="1" sz="450">
                          <a:latin typeface="Arial"/>
                        </a:rPr>
                        <a:t>42</a:t>
                      </a:r>
                    </a:p>
                  </a:txBody>
                  <a:tcPr marL="0" marR="0" marT="0" marB="0" anchor="ctr"/>
                </a:tc>
                <a:tc>
                  <a:txBody>
                    <a:bodyPr lIns="0" tIns="0" rIns="0" bIns="0">
                      <a:noAutofit/>
                    </a:bodyPr>
                    <a:p>
                      <a:pPr indent="101600"/>
                      <a:r>
                        <a:rPr lang="vi" b="1" sz="450">
                          <a:latin typeface="Arial"/>
                        </a:rPr>
                        <a:t>M»:</a:t>
                      </a:r>
                    </a:p>
                  </a:txBody>
                  <a:tcPr marL="0" marR="0" marT="0" marB="0" anchor="ctr"/>
                </a:tc>
                <a:tc gridSpan="3">
                  <a:txBody>
                    <a:bodyPr lIns="0" tIns="0" rIns="0" bIns="0">
                      <a:noAutofit/>
                    </a:bodyPr>
                    <a:p>
                      <a:pPr marL="954600" indent="0"/>
                      <a:r>
                        <a:rPr lang="vi" b="1" sz="450">
                          <a:latin typeface="Arial"/>
                        </a:rPr>
                        <a:t>«200</a:t>
                      </a:r>
                    </a:p>
                  </a:txBody>
                  <a:tcPr marL="0" marR="0" marT="0" marB="0" anchor="ctr"/>
                </a:tc>
                <a:tc hMerge="1">
                  <a:txBody>
                    <a:bodyPr lIns="0" tIns="0" rIns="0" bIns="0">
                      <a:noAutofit/>
                    </a:bodyPr>
                    <a:p>
                      <a:endParaRPr sz="800"/>
                    </a:p>
                  </a:txBody>
                  <a:tcPr marL="0" marR="0" marT="0" marB="0"/>
                </a:tc>
                <a:tc hMerge="1">
                  <a:txBody>
                    <a:bodyPr lIns="0" tIns="0" rIns="0" bIns="0">
                      <a:noAutofit/>
                    </a:bodyPr>
                    <a:p>
                      <a:endParaRPr sz="800"/>
                    </a:p>
                  </a:txBody>
                  <a:tcPr marL="0" marR="0" marT="0" marB="0"/>
                </a:tc>
                <a:tc>
                  <a:txBody>
                    <a:bodyPr lIns="0" tIns="0" rIns="0" bIns="0">
                      <a:noAutofit/>
                    </a:bodyPr>
                    <a:p>
                      <a:endParaRPr sz="800"/>
                    </a:p>
                  </a:txBody>
                  <a:tcPr marL="0" marR="0" marT="0" marB="0"/>
                </a:tc>
                <a:tc>
                  <a:txBody>
                    <a:bodyPr lIns="0" tIns="0" rIns="0" bIns="0">
                      <a:noAutofit/>
                    </a:bodyPr>
                    <a:p>
                      <a:pPr algn="r" indent="0"/>
                      <a:r>
                        <a:rPr lang="vi" b="1" sz="450">
                          <a:latin typeface="Arial"/>
                        </a:rPr>
                        <a:t>4</a:t>
                      </a:r>
                    </a:p>
                  </a:txBody>
                  <a:tcPr marL="0" marR="0" marT="0" marB="0" anchor="ctr"/>
                </a:tc>
                <a:tc>
                  <a:txBody>
                    <a:bodyPr lIns="0" tIns="0" rIns="0" bIns="0">
                      <a:noAutofit/>
                    </a:bodyPr>
                    <a:p>
                      <a:pPr algn="r" indent="0"/>
                      <a:r>
                        <a:rPr lang="vi" b="1" sz="450">
                          <a:latin typeface="Arial"/>
                        </a:rPr>
                        <a:t>0</a:t>
                      </a:r>
                    </a:p>
                  </a:txBody>
                  <a:tcPr marL="0" marR="0" marT="0" marB="0" anchor="ctr"/>
                </a:tc>
              </a:tr>
              <a:tr h="147637">
                <a:tc>
                  <a:txBody>
                    <a:bodyPr lIns="0" tIns="0" rIns="0" bIns="0">
                      <a:noAutofit/>
                    </a:bodyPr>
                    <a:p>
                      <a:pPr algn="just" indent="0"/>
                      <a:r>
                        <a:rPr lang="vi" b="1" sz="450">
                          <a:latin typeface="Arial"/>
                        </a:rPr>
                        <a:t>«</a:t>
                      </a:r>
                    </a:p>
                  </a:txBody>
                  <a:tcPr marL="0" marR="0" marT="0" marB="0" anchor="ctr"/>
                </a:tc>
                <a:tc>
                  <a:txBody>
                    <a:bodyPr lIns="0" tIns="0" rIns="0" bIns="0">
                      <a:noAutofit/>
                    </a:bodyPr>
                    <a:p>
                      <a:pPr indent="101600"/>
                      <a:r>
                        <a:rPr lang="vi" b="1" sz="450">
                          <a:latin typeface="Arial"/>
                        </a:rPr>
                        <a:t>í«w</a:t>
                      </a:r>
                    </a:p>
                  </a:txBody>
                  <a:tcPr marL="0" marR="0" marT="0" marB="0" anchor="ctr"/>
                </a:tc>
                <a:tc gridSpan="3">
                  <a:txBody>
                    <a:bodyPr lIns="0" tIns="0" rIns="0" bIns="0">
                      <a:noAutofit/>
                    </a:bodyPr>
                    <a:p>
                      <a:pPr marL="954600" indent="0"/>
                      <a:r>
                        <a:rPr lang="vi" b="1" sz="450">
                          <a:latin typeface="Arial"/>
                        </a:rPr>
                        <a:t>lf.M0</a:t>
                      </a:r>
                    </a:p>
                  </a:txBody>
                  <a:tcPr marL="0" marR="0" marT="0" marB="0" anchor="ctr"/>
                </a:tc>
                <a:tc hMerge="1">
                  <a:txBody>
                    <a:bodyPr lIns="0" tIns="0" rIns="0" bIns="0">
                      <a:noAutofit/>
                    </a:bodyPr>
                    <a:p>
                      <a:endParaRPr sz="700"/>
                    </a:p>
                  </a:txBody>
                  <a:tcPr marL="0" marR="0" marT="0" marB="0"/>
                </a:tc>
                <a:tc hMerge="1">
                  <a:txBody>
                    <a:bodyPr lIns="0" tIns="0" rIns="0" bIns="0">
                      <a:noAutofit/>
                    </a:bodyPr>
                    <a:p>
                      <a:endParaRPr sz="700"/>
                    </a:p>
                  </a:txBody>
                  <a:tcPr marL="0" marR="0" marT="0" marB="0"/>
                </a:tc>
                <a:tc>
                  <a:txBody>
                    <a:bodyPr lIns="0" tIns="0" rIns="0" bIns="0">
                      <a:noAutofit/>
                    </a:bodyPr>
                    <a:p>
                      <a:endParaRPr sz="700"/>
                    </a:p>
                  </a:txBody>
                  <a:tcPr marL="0" marR="0" marT="0" marB="0"/>
                </a:tc>
                <a:tc>
                  <a:txBody>
                    <a:bodyPr lIns="0" tIns="0" rIns="0" bIns="0">
                      <a:noAutofit/>
                    </a:bodyPr>
                    <a:p>
                      <a:pPr algn="r" indent="0"/>
                      <a:r>
                        <a:rPr lang="vi" b="1" sz="450">
                          <a:latin typeface="Arial"/>
                        </a:rPr>
                        <a:t>4</a:t>
                      </a:r>
                    </a:p>
                  </a:txBody>
                  <a:tcPr marL="0" marR="0" marT="0" marB="0" anchor="ctr"/>
                </a:tc>
                <a:tc>
                  <a:txBody>
                    <a:bodyPr lIns="0" tIns="0" rIns="0" bIns="0">
                      <a:noAutofit/>
                    </a:bodyPr>
                    <a:p>
                      <a:pPr algn="r" indent="0"/>
                      <a:r>
                        <a:rPr lang="vi" b="1" sz="450">
                          <a:latin typeface="Arial"/>
                        </a:rPr>
                        <a:t>4</a:t>
                      </a:r>
                    </a:p>
                  </a:txBody>
                  <a:tcPr marL="0" marR="0" marT="0" marB="0" anchor="ctr"/>
                </a:tc>
              </a:tr>
              <a:tr h="171450">
                <a:tc>
                  <a:txBody>
                    <a:bodyPr lIns="0" tIns="0" rIns="0" bIns="0">
                      <a:noAutofit/>
                    </a:bodyPr>
                    <a:p>
                      <a:pPr algn="just" indent="0"/>
                      <a:r>
                        <a:rPr lang="vi" b="1" sz="450">
                          <a:latin typeface="Arial"/>
                        </a:rPr>
                        <a:t>M</a:t>
                      </a:r>
                    </a:p>
                  </a:txBody>
                  <a:tcPr marL="0" marR="0" marT="0" marB="0" anchor="ctr"/>
                </a:tc>
                <a:tc>
                  <a:txBody>
                    <a:bodyPr lIns="0" tIns="0" rIns="0" bIns="0">
                      <a:noAutofit/>
                    </a:bodyPr>
                    <a:p>
                      <a:endParaRPr sz="900"/>
                    </a:p>
                  </a:txBody>
                  <a:tcPr marL="0" marR="0" marT="0" marB="0"/>
                </a:tc>
                <a:tc>
                  <a:txBody>
                    <a:bodyPr lIns="0" tIns="0" rIns="0" bIns="0">
                      <a:noAutofit/>
                    </a:bodyPr>
                    <a:p>
                      <a:pPr indent="381000"/>
                      <a:r>
                        <a:rPr lang="vi" b="1" sz="450">
                          <a:latin typeface="Arial"/>
                        </a:rPr>
                        <a:t>2U»</a:t>
                      </a:r>
                    </a:p>
                  </a:txBody>
                  <a:tcPr marL="0" marR="0" marT="0" marB="0" anchor="ctr"/>
                </a:tc>
                <a:tc>
                  <a:txBody>
                    <a:bodyPr lIns="0" tIns="0" rIns="0" bIns="0">
                      <a:noAutofit/>
                    </a:bodyPr>
                    <a:p>
                      <a:pPr indent="342900"/>
                      <a:r>
                        <a:rPr lang="en-US" b="1" sz="450">
                          <a:latin typeface="Arial"/>
                        </a:rPr>
                        <a:t>iiJIJOO</a:t>
                      </a:r>
                    </a:p>
                  </a:txBody>
                  <a:tcPr marL="0" marR="0" marT="0" marB="0" anchor="ctr"/>
                </a:tc>
                <a:tc>
                  <a:txBody>
                    <a:bodyPr lIns="0" tIns="0" rIns="0" bIns="0">
                      <a:noAutofit/>
                    </a:bodyPr>
                    <a:p>
                      <a:pPr algn="r" indent="0"/>
                      <a:r>
                        <a:rPr lang="vi" b="1" sz="450">
                          <a:latin typeface="Arial"/>
                        </a:rPr>
                        <a:t>MOtO</a:t>
                      </a:r>
                    </a:p>
                  </a:txBody>
                  <a:tcPr marL="0" marR="0" marT="0" marB="0" anchor="ctr"/>
                </a:tc>
                <a:tc>
                  <a:txBody>
                    <a:bodyPr lIns="0" tIns="0" rIns="0" bIns="0">
                      <a:noAutofit/>
                    </a:bodyPr>
                    <a:p>
                      <a:pPr indent="406400"/>
                      <a:r>
                        <a:rPr lang="vi" b="1" sz="450">
                          <a:latin typeface="Arial"/>
                        </a:rPr>
                        <a:t>Mac</a:t>
                      </a:r>
                    </a:p>
                  </a:txBody>
                  <a:tcPr marL="0" marR="0" marT="0" marB="0" anchor="ctr"/>
                </a:tc>
                <a:tc>
                  <a:txBody>
                    <a:bodyPr lIns="0" tIns="0" rIns="0" bIns="0">
                      <a:noAutofit/>
                    </a:bodyPr>
                    <a:p>
                      <a:pPr algn="r" indent="0"/>
                      <a:r>
                        <a:rPr lang="vi" b="1" sz="450">
                          <a:latin typeface="Arial"/>
                        </a:rPr>
                        <a:t>2Ĩ4</a:t>
                      </a:r>
                    </a:p>
                  </a:txBody>
                  <a:tcPr marL="0" marR="0" marT="0" marB="0" anchor="ctr"/>
                </a:tc>
                <a:tc>
                  <a:txBody>
                    <a:bodyPr lIns="0" tIns="0" rIns="0" bIns="0">
                      <a:noAutofit/>
                    </a:bodyPr>
                    <a:p>
                      <a:pPr algn="r" indent="0"/>
                      <a:r>
                        <a:rPr lang="vi" b="1" sz="450">
                          <a:latin typeface="Arial"/>
                        </a:rPr>
                        <a:t>iM</a:t>
                      </a:r>
                    </a:p>
                  </a:txBody>
                  <a:tcPr marL="0" marR="0" marT="0" marB="0" anchor="ctr"/>
                </a:tc>
              </a:tr>
              <a:tr h="142875">
                <a:tc>
                  <a:txBody>
                    <a:bodyPr lIns="0" tIns="0" rIns="0" bIns="0">
                      <a:noAutofit/>
                    </a:bodyPr>
                    <a:p>
                      <a:pPr algn="just" indent="0"/>
                      <a:r>
                        <a:rPr lang="vi" b="1" sz="450">
                          <a:latin typeface="Arial"/>
                        </a:rPr>
                        <a:t>45</a:t>
                      </a:r>
                    </a:p>
                  </a:txBody>
                  <a:tcPr marL="0" marR="0" marT="0" marB="0"/>
                </a:tc>
                <a:tc>
                  <a:txBody>
                    <a:bodyPr lIns="0" tIns="0" rIns="0" bIns="0">
                      <a:noAutofit/>
                    </a:bodyPr>
                    <a:p>
                      <a:pPr algn="just" indent="101600"/>
                      <a:r>
                        <a:rPr lang="vi" b="1" sz="450">
                          <a:latin typeface="Arial"/>
                        </a:rPr>
                        <a:t>tre</a:t>
                      </a:r>
                    </a:p>
                  </a:txBody>
                  <a:tcPr marL="0" marR="0" marT="0" marB="0"/>
                </a:tc>
                <a:tc>
                  <a:txBody>
                    <a:bodyPr lIns="0" tIns="0" rIns="0" bIns="0">
                      <a:noAutofit/>
                    </a:bodyPr>
                    <a:p>
                      <a:pPr indent="381000"/>
                      <a:r>
                        <a:rPr lang="vi" b="1" sz="450">
                          <a:latin typeface="Arial"/>
                        </a:rPr>
                        <a:t>71</a:t>
                      </a:r>
                    </a:p>
                  </a:txBody>
                  <a:tcPr marL="0" marR="0" marT="0" marB="0"/>
                </a:tc>
                <a:tc>
                  <a:txBody>
                    <a:bodyPr lIns="0" tIns="0" rIns="0" bIns="0">
                      <a:noAutofit/>
                    </a:bodyPr>
                    <a:p>
                      <a:pPr indent="342900"/>
                      <a:r>
                        <a:rPr lang="vi" b="1" sz="450">
                          <a:latin typeface="Arial"/>
                        </a:rPr>
                        <a:t>csxno</a:t>
                      </a:r>
                    </a:p>
                  </a:txBody>
                  <a:tcPr marL="0" marR="0" marT="0" marB="0"/>
                </a:tc>
                <a:tc>
                  <a:txBody>
                    <a:bodyPr lIns="0" tIns="0" rIns="0" bIns="0">
                      <a:noAutofit/>
                    </a:bodyPr>
                    <a:p>
                      <a:pPr algn="r" indent="0"/>
                      <a:r>
                        <a:rPr lang="vi" b="1" sz="450">
                          <a:latin typeface="Arial"/>
                        </a:rPr>
                        <a:t>nm</a:t>
                      </a:r>
                    </a:p>
                  </a:txBody>
                  <a:tcPr marL="0" marR="0" marT="0" marB="0"/>
                </a:tc>
                <a:tc>
                  <a:txBody>
                    <a:bodyPr lIns="0" tIns="0" rIns="0" bIns="0">
                      <a:noAutofit/>
                    </a:bodyPr>
                    <a:p>
                      <a:pPr indent="406400"/>
                      <a:r>
                        <a:rPr lang="vi" i="1" sz="1000">
                          <a:latin typeface="Arial"/>
                        </a:rPr>
                        <a:t>aao</a:t>
                      </a:r>
                    </a:p>
                  </a:txBody>
                  <a:tcPr marL="0" marR="0" marT="0" marB="0"/>
                </a:tc>
                <a:tc>
                  <a:txBody>
                    <a:bodyPr lIns="0" tIns="0" rIns="0" bIns="0">
                      <a:noAutofit/>
                    </a:bodyPr>
                    <a:p>
                      <a:pPr algn="r" indent="0"/>
                      <a:r>
                        <a:rPr lang="vi" b="1" sz="450">
                          <a:latin typeface="Arial"/>
                        </a:rPr>
                        <a:t>UN</a:t>
                      </a:r>
                    </a:p>
                  </a:txBody>
                  <a:tcPr marL="0" marR="0" marT="0" marB="0"/>
                </a:tc>
                <a:tc>
                  <a:txBody>
                    <a:bodyPr lIns="0" tIns="0" rIns="0" bIns="0">
                      <a:noAutofit/>
                    </a:bodyPr>
                    <a:p>
                      <a:pPr algn="r" indent="0"/>
                      <a:r>
                        <a:rPr lang="vi" b="1" sz="450">
                          <a:latin typeface="Arial"/>
                        </a:rPr>
                        <a:t>w</a:t>
                      </a:r>
                    </a:p>
                  </a:txBody>
                  <a:tcPr marL="0" marR="0" marT="0" marB="0"/>
                </a:tc>
              </a:tr>
              <a:tr h="157162">
                <a:tc>
                  <a:txBody>
                    <a:bodyPr lIns="0" tIns="0" rIns="0" bIns="0">
                      <a:noAutofit/>
                    </a:bodyPr>
                    <a:p>
                      <a:pPr algn="just" indent="0"/>
                      <a:r>
                        <a:rPr lang="vi" b="1" sz="450">
                          <a:solidFill>
                            <a:srgbClr val="48372A"/>
                          </a:solidFill>
                          <a:latin typeface="Arial"/>
                        </a:rPr>
                        <a:t>«</a:t>
                      </a:r>
                    </a:p>
                  </a:txBody>
                  <a:tcPr marL="0" marR="0" marT="0" marB="0" anchor="ctr"/>
                </a:tc>
                <a:tc>
                  <a:txBody>
                    <a:bodyPr lIns="0" tIns="0" rIns="0" bIns="0">
                      <a:noAutofit/>
                    </a:bodyPr>
                    <a:p>
                      <a:pPr algn="just" indent="101600"/>
                      <a:r>
                        <a:rPr lang="vi" b="1" sz="450">
                          <a:latin typeface="Arial"/>
                        </a:rPr>
                        <a:t>wc</a:t>
                      </a:r>
                    </a:p>
                  </a:txBody>
                  <a:tcPr marL="0" marR="0" marT="0" marB="0" anchor="ctr"/>
                </a:tc>
                <a:tc>
                  <a:txBody>
                    <a:bodyPr lIns="0" tIns="0" rIns="0" bIns="0">
                      <a:noAutofit/>
                    </a:bodyPr>
                    <a:p>
                      <a:pPr indent="508000">
                        <a:spcBef>
                          <a:spcPts val="280"/>
                        </a:spcBef>
                      </a:pPr>
                      <a:r>
                        <a:rPr lang="vi" b="1" sz="450">
                          <a:latin typeface="Arial"/>
                        </a:rPr>
                        <a:t>-</a:t>
                      </a:r>
                    </a:p>
                  </a:txBody>
                  <a:tcPr marL="0" marR="0" marT="0" marB="0"/>
                </a:tc>
                <a:tc>
                  <a:txBody>
                    <a:bodyPr lIns="0" tIns="0" rIns="0" bIns="0">
                      <a:noAutofit/>
                    </a:bodyPr>
                    <a:p>
                      <a:pPr indent="368300"/>
                      <a:r>
                        <a:rPr lang="vi" b="1" sz="450">
                          <a:latin typeface="Arial"/>
                        </a:rPr>
                        <a:t>tóOO</a:t>
                      </a:r>
                    </a:p>
                  </a:txBody>
                  <a:tcPr marL="0" marR="0" marT="0" marB="0" anchor="ctr"/>
                </a:tc>
                <a:tc>
                  <a:txBody>
                    <a:bodyPr lIns="0" tIns="0" rIns="0" bIns="0">
                      <a:noAutofit/>
                    </a:bodyPr>
                    <a:p>
                      <a:pPr algn="r" indent="0">
                        <a:spcBef>
                          <a:spcPts val="280"/>
                        </a:spcBef>
                      </a:pPr>
                      <a:r>
                        <a:rPr lang="vi" b="1" sz="450">
                          <a:latin typeface="Arial"/>
                        </a:rPr>
                        <a:t>•</a:t>
                      </a:r>
                    </a:p>
                  </a:txBody>
                  <a:tcPr marL="0" marR="0" marT="0" marB="0"/>
                </a:tc>
                <a:tc>
                  <a:txBody>
                    <a:bodyPr lIns="0" tIns="0" rIns="0" bIns="0">
                      <a:noAutofit/>
                    </a:bodyPr>
                    <a:p>
                      <a:pPr algn="r" indent="0"/>
                      <a:r>
                        <a:rPr lang="vi" i="1" sz="1000">
                          <a:latin typeface="Arial"/>
                        </a:rPr>
                        <a:t>■</a:t>
                      </a:r>
                    </a:p>
                  </a:txBody>
                  <a:tcPr marL="0" marR="0" marT="0" marB="0"/>
                </a:tc>
                <a:tc>
                  <a:txBody>
                    <a:bodyPr lIns="0" tIns="0" rIns="0" bIns="0">
                      <a:noAutofit/>
                    </a:bodyPr>
                    <a:p>
                      <a:pPr algn="r" indent="0"/>
                      <a:r>
                        <a:rPr lang="vi" b="1" sz="450">
                          <a:latin typeface="Arial"/>
                        </a:rPr>
                        <a:t>4</a:t>
                      </a:r>
                    </a:p>
                  </a:txBody>
                  <a:tcPr marL="0" marR="0" marT="0" marB="0" anchor="ctr"/>
                </a:tc>
                <a:tc>
                  <a:txBody>
                    <a:bodyPr lIns="0" tIns="0" rIns="0" bIns="0">
                      <a:noAutofit/>
                    </a:bodyPr>
                    <a:p>
                      <a:pPr algn="r" indent="0"/>
                      <a:r>
                        <a:rPr lang="vi" b="1" sz="450">
                          <a:latin typeface="Arial"/>
                        </a:rPr>
                        <a:t>0</a:t>
                      </a:r>
                    </a:p>
                  </a:txBody>
                  <a:tcPr marL="0" marR="0" marT="0" marB="0" anchor="ctr"/>
                </a:tc>
              </a:tr>
              <a:tr h="161925">
                <a:tc>
                  <a:txBody>
                    <a:bodyPr lIns="0" tIns="0" rIns="0" bIns="0">
                      <a:noAutofit/>
                    </a:bodyPr>
                    <a:p>
                      <a:pPr algn="just" indent="0"/>
                      <a:r>
                        <a:rPr lang="en-US" b="1" i="1" sz="450">
                          <a:latin typeface="Arial"/>
                        </a:rPr>
                        <a:t>it</a:t>
                      </a:r>
                    </a:p>
                  </a:txBody>
                  <a:tcPr marL="0" marR="0" marT="0" marB="0" anchor="ctr"/>
                </a:tc>
                <a:tc>
                  <a:txBody>
                    <a:bodyPr lIns="0" tIns="0" rIns="0" bIns="0">
                      <a:noAutofit/>
                    </a:bodyPr>
                    <a:p>
                      <a:pPr algn="just" indent="101600"/>
                      <a:r>
                        <a:rPr lang="vi" b="1" sz="450">
                          <a:latin typeface="Arial"/>
                        </a:rPr>
                        <a:t>053</a:t>
                      </a:r>
                    </a:p>
                  </a:txBody>
                  <a:tcPr marL="0" marR="0" marT="0" marB="0" anchor="ctr"/>
                </a:tc>
                <a:tc>
                  <a:txBody>
                    <a:bodyPr lIns="0" tIns="0" rIns="0" bIns="0">
                      <a:noAutofit/>
                    </a:bodyPr>
                    <a:p>
                      <a:pPr indent="406400"/>
                      <a:r>
                        <a:rPr lang="vi" b="1" sz="450">
                          <a:latin typeface="Arial"/>
                        </a:rPr>
                        <a:t>MW</a:t>
                      </a:r>
                    </a:p>
                  </a:txBody>
                  <a:tcPr marL="0" marR="0" marT="0" marB="0" anchor="ctr"/>
                </a:tc>
                <a:tc>
                  <a:txBody>
                    <a:bodyPr lIns="0" tIns="0" rIns="0" bIns="0">
                      <a:noAutofit/>
                    </a:bodyPr>
                    <a:p>
                      <a:pPr indent="368300"/>
                      <a:r>
                        <a:rPr lang="vi" b="1" sz="450">
                          <a:latin typeface="Arial"/>
                        </a:rPr>
                        <a:t>5300</a:t>
                      </a:r>
                    </a:p>
                  </a:txBody>
                  <a:tcPr marL="0" marR="0" marT="0" marB="0" anchor="ctr"/>
                </a:tc>
                <a:tc>
                  <a:txBody>
                    <a:bodyPr lIns="0" tIns="0" rIns="0" bIns="0">
                      <a:noAutofit/>
                    </a:bodyPr>
                    <a:p>
                      <a:pPr algn="r" indent="0"/>
                      <a:r>
                        <a:rPr lang="en-US" b="1" sz="450">
                          <a:latin typeface="Arial"/>
                        </a:rPr>
                        <a:t>J3W</a:t>
                      </a:r>
                    </a:p>
                  </a:txBody>
                  <a:tcPr marL="0" marR="0" marT="0" marB="0" anchor="ctr"/>
                </a:tc>
                <a:tc>
                  <a:txBody>
                    <a:bodyPr lIns="0" tIns="0" rIns="0" bIns="0">
                      <a:noAutofit/>
                    </a:bodyPr>
                    <a:p>
                      <a:pPr indent="431800"/>
                      <a:r>
                        <a:rPr lang="vi" b="1" sz="450">
                          <a:latin typeface="Arial"/>
                        </a:rPr>
                        <a:t>5.&lt;K</a:t>
                      </a:r>
                    </a:p>
                  </a:txBody>
                  <a:tcPr marL="0" marR="0" marT="0" marB="0" anchor="ctr"/>
                </a:tc>
                <a:tc>
                  <a:txBody>
                    <a:bodyPr lIns="0" tIns="0" rIns="0" bIns="0">
                      <a:noAutofit/>
                    </a:bodyPr>
                    <a:p>
                      <a:pPr algn="r" indent="0"/>
                      <a:r>
                        <a:rPr lang="vi" b="1" sz="450">
                          <a:latin typeface="Arial"/>
                        </a:rPr>
                        <a:t>4</a:t>
                      </a:r>
                    </a:p>
                  </a:txBody>
                  <a:tcPr marL="0" marR="0" marT="0" marB="0" anchor="ctr"/>
                </a:tc>
                <a:tc>
                  <a:txBody>
                    <a:bodyPr lIns="0" tIns="0" rIns="0" bIns="0">
                      <a:noAutofit/>
                    </a:bodyPr>
                    <a:p>
                      <a:pPr algn="r" indent="0"/>
                      <a:r>
                        <a:rPr lang="vi" b="1" sz="450">
                          <a:latin typeface="Arial"/>
                        </a:rPr>
                        <a:t>4</a:t>
                      </a:r>
                    </a:p>
                  </a:txBody>
                  <a:tcPr marL="0" marR="0" marT="0" marB="0" anchor="ctr"/>
                </a:tc>
              </a:tr>
              <a:tr h="147637">
                <a:tc>
                  <a:txBody>
                    <a:bodyPr lIns="0" tIns="0" rIns="0" bIns="0">
                      <a:noAutofit/>
                    </a:bodyPr>
                    <a:p>
                      <a:pPr algn="just" indent="0"/>
                      <a:r>
                        <a:rPr lang="vi" b="1" i="1" sz="450">
                          <a:latin typeface="Arial"/>
                        </a:rPr>
                        <a:t>ữ</a:t>
                      </a:r>
                    </a:p>
                  </a:txBody>
                  <a:tcPr marL="0" marR="0" marT="0" marB="0" anchor="ctr"/>
                </a:tc>
                <a:tc>
                  <a:txBody>
                    <a:bodyPr lIns="0" tIns="0" rIns="0" bIns="0">
                      <a:noAutofit/>
                    </a:bodyPr>
                    <a:p>
                      <a:pPr algn="just" indent="101600"/>
                      <a:r>
                        <a:rPr lang="vi" b="1" sz="450">
                          <a:latin typeface="Arial"/>
                        </a:rPr>
                        <a:t>Kĩ</a:t>
                      </a:r>
                    </a:p>
                  </a:txBody>
                  <a:tcPr marL="0" marR="0" marT="0" marB="0" anchor="ctr"/>
                </a:tc>
                <a:tc>
                  <a:txBody>
                    <a:bodyPr lIns="0" tIns="0" rIns="0" bIns="0">
                      <a:noAutofit/>
                    </a:bodyPr>
                    <a:p>
                      <a:pPr indent="406400"/>
                      <a:r>
                        <a:rPr lang="vi" b="1" sz="450">
                          <a:latin typeface="Arial"/>
                        </a:rPr>
                        <a:t>5. M0</a:t>
                      </a:r>
                    </a:p>
                  </a:txBody>
                  <a:tcPr marL="0" marR="0" marT="0" marB="0" anchor="ctr"/>
                </a:tc>
                <a:tc>
                  <a:txBody>
                    <a:bodyPr lIns="0" tIns="0" rIns="0" bIns="0">
                      <a:noAutofit/>
                    </a:bodyPr>
                    <a:p>
                      <a:pPr indent="368300"/>
                      <a:r>
                        <a:rPr lang="vi" b="1" sz="450">
                          <a:latin typeface="Arial"/>
                        </a:rPr>
                        <a:t>5.100</a:t>
                      </a:r>
                    </a:p>
                  </a:txBody>
                  <a:tcPr marL="0" marR="0" marT="0" marB="0" anchor="ctr"/>
                </a:tc>
                <a:tc>
                  <a:txBody>
                    <a:bodyPr lIns="0" tIns="0" rIns="0" bIns="0">
                      <a:noAutofit/>
                    </a:bodyPr>
                    <a:p>
                      <a:pPr indent="355600"/>
                      <a:r>
                        <a:rPr lang="vi" b="1" sz="450">
                          <a:latin typeface="Arial"/>
                        </a:rPr>
                        <a:t>53»</a:t>
                      </a:r>
                    </a:p>
                  </a:txBody>
                  <a:tcPr marL="0" marR="0" marT="0" marB="0" anchor="ctr"/>
                </a:tc>
                <a:tc>
                  <a:txBody>
                    <a:bodyPr lIns="0" tIns="0" rIns="0" bIns="0">
                      <a:noAutofit/>
                    </a:bodyPr>
                    <a:p>
                      <a:pPr indent="431800"/>
                      <a:r>
                        <a:rPr lang="vi" b="1" sz="450">
                          <a:latin typeface="Arial"/>
                        </a:rPr>
                        <a:t>5.1K</a:t>
                      </a:r>
                    </a:p>
                  </a:txBody>
                  <a:tcPr marL="0" marR="0" marT="0" marB="0" anchor="ctr"/>
                </a:tc>
                <a:tc>
                  <a:txBody>
                    <a:bodyPr lIns="0" tIns="0" rIns="0" bIns="0">
                      <a:noAutofit/>
                    </a:bodyPr>
                    <a:p>
                      <a:pPr algn="r" indent="0"/>
                      <a:r>
                        <a:rPr lang="vi" b="1" sz="450">
                          <a:latin typeface="Arial"/>
                        </a:rPr>
                        <a:t>-IM</a:t>
                      </a:r>
                    </a:p>
                  </a:txBody>
                  <a:tcPr marL="0" marR="0" marT="0" marB="0" anchor="ctr"/>
                </a:tc>
                <a:tc>
                  <a:txBody>
                    <a:bodyPr lIns="0" tIns="0" rIns="0" bIns="0">
                      <a:noAutofit/>
                    </a:bodyPr>
                    <a:p>
                      <a:pPr algn="r" indent="0"/>
                      <a:r>
                        <a:rPr lang="vi" b="1" sz="450">
                          <a:latin typeface="Arial"/>
                        </a:rPr>
                        <a:t>-1.42</a:t>
                      </a:r>
                    </a:p>
                  </a:txBody>
                  <a:tcPr marL="0" marR="0" marT="0" marB="0" anchor="ctr"/>
                </a:tc>
              </a:tr>
              <a:tr h="147637">
                <a:tc>
                  <a:txBody>
                    <a:bodyPr lIns="0" tIns="0" rIns="0" bIns="0">
                      <a:noAutofit/>
                    </a:bodyPr>
                    <a:p>
                      <a:pPr algn="just" indent="0"/>
                      <a:r>
                        <a:rPr lang="vi" b="1" sz="450">
                          <a:latin typeface="Arial"/>
                        </a:rPr>
                        <a:t>«</a:t>
                      </a:r>
                    </a:p>
                  </a:txBody>
                  <a:tcPr marL="0" marR="0" marT="0" marB="0" anchor="ctr"/>
                </a:tc>
                <a:tc>
                  <a:txBody>
                    <a:bodyPr lIns="0" tIns="0" rIns="0" bIns="0">
                      <a:noAutofit/>
                    </a:bodyPr>
                    <a:p>
                      <a:pPr algn="ctr" indent="0"/>
                      <a:r>
                        <a:rPr lang="vi" b="1" sz="450">
                          <a:solidFill>
                            <a:srgbClr val="50596D"/>
                          </a:solidFill>
                          <a:latin typeface="Arial"/>
                        </a:rPr>
                        <a:t>crc</a:t>
                      </a:r>
                    </a:p>
                  </a:txBody>
                  <a:tcPr marL="0" marR="0" marT="0" marB="0" anchor="ctr"/>
                </a:tc>
                <a:tc>
                  <a:txBody>
                    <a:bodyPr lIns="0" tIns="0" rIns="0" bIns="0">
                      <a:noAutofit/>
                    </a:bodyPr>
                    <a:p>
                      <a:pPr indent="406400"/>
                      <a:r>
                        <a:rPr lang="vi" b="1" sz="450">
                          <a:latin typeface="Arial"/>
                        </a:rPr>
                        <a:t>&amp;n&gt;</a:t>
                      </a:r>
                    </a:p>
                  </a:txBody>
                  <a:tcPr marL="0" marR="0" marT="0" marB="0" anchor="ctr"/>
                </a:tc>
                <a:tc>
                  <a:txBody>
                    <a:bodyPr lIns="0" tIns="0" rIns="0" bIns="0">
                      <a:noAutofit/>
                    </a:bodyPr>
                    <a:p>
                      <a:pPr indent="368300"/>
                      <a:r>
                        <a:rPr lang="en-US" b="1" sz="450">
                          <a:latin typeface="Arial"/>
                        </a:rPr>
                        <a:t>t.Wi</a:t>
                      </a:r>
                    </a:p>
                  </a:txBody>
                  <a:tcPr marL="0" marR="0" marT="0" marB="0" anchor="ctr"/>
                </a:tc>
                <a:tc>
                  <a:txBody>
                    <a:bodyPr lIns="0" tIns="0" rIns="0" bIns="0">
                      <a:noAutofit/>
                    </a:bodyPr>
                    <a:p>
                      <a:pPr algn="r" indent="0"/>
                      <a:r>
                        <a:rPr lang="vi" b="1" sz="450">
                          <a:latin typeface="Arial"/>
                        </a:rPr>
                        <a:t>Í5K-</a:t>
                      </a:r>
                    </a:p>
                  </a:txBody>
                  <a:tcPr marL="0" marR="0" marT="0" marB="0" anchor="ctr"/>
                </a:tc>
                <a:tc>
                  <a:txBody>
                    <a:bodyPr lIns="0" tIns="0" rIns="0" bIns="0">
                      <a:noAutofit/>
                    </a:bodyPr>
                    <a:p>
                      <a:pPr indent="431800"/>
                      <a:r>
                        <a:rPr lang="vi" b="1" sz="450">
                          <a:latin typeface="Arial"/>
                        </a:rPr>
                        <a:t>41«</a:t>
                      </a:r>
                    </a:p>
                  </a:txBody>
                  <a:tcPr marL="0" marR="0" marT="0" marB="0" anchor="ctr"/>
                </a:tc>
                <a:tc>
                  <a:txBody>
                    <a:bodyPr lIns="0" tIns="0" rIns="0" bIns="0">
                      <a:noAutofit/>
                    </a:bodyPr>
                    <a:p>
                      <a:pPr algn="r" indent="0"/>
                      <a:r>
                        <a:rPr lang="vi" b="1" sz="450">
                          <a:latin typeface="Arial"/>
                        </a:rPr>
                        <a:t>IM</a:t>
                      </a:r>
                    </a:p>
                  </a:txBody>
                  <a:tcPr marL="0" marR="0" marT="0" marB="0" anchor="ctr"/>
                </a:tc>
                <a:tc>
                  <a:txBody>
                    <a:bodyPr lIns="0" tIns="0" rIns="0" bIns="0">
                      <a:noAutofit/>
                    </a:bodyPr>
                    <a:p>
                      <a:pPr algn="r" indent="0"/>
                      <a:r>
                        <a:rPr lang="vi" b="1" sz="450">
                          <a:latin typeface="Arial"/>
                        </a:rPr>
                        <a:t>1.54</a:t>
                      </a:r>
                    </a:p>
                  </a:txBody>
                  <a:tcPr marL="0" marR="0" marT="0" marB="0" anchor="ctr"/>
                </a:tc>
              </a:tr>
              <a:tr h="185737">
                <a:tc>
                  <a:txBody>
                    <a:bodyPr lIns="0" tIns="0" rIns="0" bIns="0">
                      <a:noAutofit/>
                    </a:bodyPr>
                    <a:p>
                      <a:pPr algn="just" indent="0"/>
                      <a:r>
                        <a:rPr lang="vi" b="1" sz="450">
                          <a:latin typeface="Arial"/>
                        </a:rPr>
                        <a:t>ro</a:t>
                      </a:r>
                    </a:p>
                  </a:txBody>
                  <a:tcPr marL="0" marR="0" marT="0" marB="0" anchor="ctr"/>
                </a:tc>
                <a:tc>
                  <a:txBody>
                    <a:bodyPr lIns="0" tIns="0" rIns="0" bIns="0">
                      <a:noAutofit/>
                    </a:bodyPr>
                    <a:p>
                      <a:pPr algn="just" indent="101600"/>
                      <a:r>
                        <a:rPr lang="vi" b="1" sz="450">
                          <a:latin typeface="Arial"/>
                        </a:rPr>
                        <a:t>010</a:t>
                      </a:r>
                    </a:p>
                  </a:txBody>
                  <a:tcPr marL="0" marR="0" marT="0" marB="0" anchor="ctr"/>
                </a:tc>
                <a:tc>
                  <a:txBody>
                    <a:bodyPr lIns="0" tIns="0" rIns="0" bIns="0">
                      <a:noAutofit/>
                    </a:bodyPr>
                    <a:p>
                      <a:endParaRPr sz="900"/>
                    </a:p>
                  </a:txBody>
                  <a:tcPr marL="0" marR="0" marT="0" marB="0"/>
                </a:tc>
                <a:tc>
                  <a:txBody>
                    <a:bodyPr lIns="0" tIns="0" rIns="0" bIns="0">
                      <a:noAutofit/>
                    </a:bodyPr>
                    <a:p>
                      <a:pPr indent="342900"/>
                      <a:r>
                        <a:rPr lang="vi" b="1" sz="450">
                          <a:latin typeface="Arial"/>
                        </a:rPr>
                        <a:t>35.100</a:t>
                      </a:r>
                    </a:p>
                  </a:txBody>
                  <a:tcPr marL="0" marR="0" marT="0" marB="0" anchor="ctr"/>
                </a:tc>
                <a:tc>
                  <a:txBody>
                    <a:bodyPr lIns="0" tIns="0" rIns="0" bIns="0">
                      <a:noAutofit/>
                    </a:bodyPr>
                    <a:p>
                      <a:pPr algn="r" indent="0"/>
                      <a:r>
                        <a:rPr lang="vi" b="1" sz="450">
                          <a:latin typeface="Arial"/>
                        </a:rPr>
                        <a:t>na®</a:t>
                      </a:r>
                    </a:p>
                  </a:txBody>
                  <a:tcPr marL="0" marR="0" marT="0" marB="0" anchor="ctr"/>
                </a:tc>
                <a:tc>
                  <a:txBody>
                    <a:bodyPr lIns="0" tIns="0" rIns="0" bIns="0">
                      <a:noAutofit/>
                    </a:bodyPr>
                    <a:p>
                      <a:pPr indent="406400"/>
                      <a:r>
                        <a:rPr lang="vi" b="1" sz="450">
                          <a:latin typeface="Arial"/>
                        </a:rPr>
                        <a:t>Mac</a:t>
                      </a:r>
                    </a:p>
                  </a:txBody>
                  <a:tcPr marL="0" marR="0" marT="0" marB="0" anchor="ctr"/>
                </a:tc>
                <a:tc>
                  <a:txBody>
                    <a:bodyPr lIns="0" tIns="0" rIns="0" bIns="0">
                      <a:noAutofit/>
                    </a:bodyPr>
                    <a:p>
                      <a:pPr algn="r" indent="0"/>
                      <a:r>
                        <a:rPr lang="vi" b="1" sz="450">
                          <a:latin typeface="Arial"/>
                        </a:rPr>
                        <a:t>C4</a:t>
                      </a:r>
                    </a:p>
                  </a:txBody>
                  <a:tcPr marL="0" marR="0" marT="0" marB="0" anchor="ctr"/>
                </a:tc>
                <a:tc>
                  <a:txBody>
                    <a:bodyPr lIns="0" tIns="0" rIns="0" bIns="0">
                      <a:noAutofit/>
                    </a:bodyPr>
                    <a:p>
                      <a:pPr algn="r" indent="0"/>
                      <a:r>
                        <a:rPr lang="vi" b="1" sz="450">
                          <a:latin typeface="Arial"/>
                        </a:rPr>
                        <a:t>1.15</a:t>
                      </a:r>
                    </a:p>
                  </a:txBody>
                  <a:tcPr marL="0" marR="0" marT="0" marB="0" anchor="ctr"/>
                </a:tc>
              </a:tr>
              <a:tr h="85725">
                <a:tc>
                  <a:txBody>
                    <a:bodyPr lIns="0" tIns="0" rIns="0" bIns="0">
                      <a:noAutofit/>
                    </a:bodyPr>
                    <a:p>
                      <a:pPr indent="0"/>
                      <a:r>
                        <a:rPr lang="vi" b="1" sz="450">
                          <a:latin typeface="Arial"/>
                        </a:rPr>
                        <a:t>«</a:t>
                      </a:r>
                    </a:p>
                  </a:txBody>
                  <a:tcPr marL="0" marR="0" marT="0" marB="0"/>
                </a:tc>
                <a:tc>
                  <a:txBody>
                    <a:bodyPr lIns="0" tIns="0" rIns="0" bIns="0">
                      <a:noAutofit/>
                    </a:bodyPr>
                    <a:p>
                      <a:endParaRPr sz="500"/>
                    </a:p>
                  </a:txBody>
                  <a:tcPr marL="0" marR="0" marT="0" marB="0"/>
                </a:tc>
                <a:tc>
                  <a:txBody>
                    <a:bodyPr lIns="0" tIns="0" rIns="0" bIns="0">
                      <a:noAutofit/>
                    </a:bodyPr>
                    <a:p>
                      <a:endParaRPr sz="500"/>
                    </a:p>
                  </a:txBody>
                  <a:tcPr marL="0" marR="0" marT="0" marB="0"/>
                </a:tc>
                <a:tc>
                  <a:txBody>
                    <a:bodyPr lIns="0" tIns="0" rIns="0" bIns="0">
                      <a:noAutofit/>
                    </a:bodyPr>
                    <a:p>
                      <a:endParaRPr sz="500"/>
                    </a:p>
                  </a:txBody>
                  <a:tcPr marL="0" marR="0" marT="0" marB="0"/>
                </a:tc>
                <a:tc>
                  <a:txBody>
                    <a:bodyPr lIns="0" tIns="0" rIns="0" bIns="0">
                      <a:noAutofit/>
                    </a:bodyPr>
                    <a:p>
                      <a:endParaRPr sz="500"/>
                    </a:p>
                  </a:txBody>
                  <a:tcPr marL="0" marR="0" marT="0" marB="0"/>
                </a:tc>
                <a:tc>
                  <a:txBody>
                    <a:bodyPr lIns="0" tIns="0" rIns="0" bIns="0">
                      <a:noAutofit/>
                    </a:bodyPr>
                    <a:p>
                      <a:endParaRPr sz="500"/>
                    </a:p>
                  </a:txBody>
                  <a:tcPr marL="0" marR="0" marT="0" marB="0"/>
                </a:tc>
                <a:tc>
                  <a:txBody>
                    <a:bodyPr lIns="0" tIns="0" rIns="0" bIns="0">
                      <a:noAutofit/>
                    </a:bodyPr>
                    <a:p>
                      <a:endParaRPr sz="500"/>
                    </a:p>
                  </a:txBody>
                  <a:tcPr marL="0" marR="0" marT="0" marB="0"/>
                </a:tc>
                <a:tc>
                  <a:txBody>
                    <a:bodyPr lIns="0" tIns="0" rIns="0" bIns="0">
                      <a:noAutofit/>
                    </a:bodyPr>
                    <a:p>
                      <a:endParaRPr sz="500"/>
                    </a:p>
                  </a:txBody>
                  <a:tcPr marL="0" marR="0" marT="0" marB="0"/>
                </a:tc>
              </a:tr>
            </a:tbl>
          </a:graphicData>
        </a:graphic>
      </p:graphicFrame>
      <p:sp>
        <p:nvSpPr>
          <p:cNvPr id="10" name=""/>
          <p:cNvSpPr/>
          <p:nvPr/>
        </p:nvSpPr>
        <p:spPr>
          <a:xfrm>
            <a:off x="1714500" y="3390900"/>
            <a:ext cx="476250" cy="114300"/>
          </a:xfrm>
          <a:prstGeom prst="rect">
            <a:avLst/>
          </a:prstGeom>
          <a:solidFill>
            <a:srgbClr val="FFFFFF"/>
          </a:solidFill>
        </p:spPr>
        <p:txBody>
          <a:bodyPr lIns="0" tIns="0" rIns="0" bIns="0" wrap="none">
            <a:noAutofit/>
          </a:bodyPr>
          <a:p>
            <a:pPr indent="0"/>
            <a:r>
              <a:rPr lang="vi" b="1" sz="550">
                <a:latin typeface="Arial"/>
              </a:rPr>
              <a:t>TÍM </a:t>
            </a:r>
            <a:r>
              <a:rPr lang="en-US" b="1" sz="550">
                <a:latin typeface="Arial"/>
              </a:rPr>
              <a:t>'Z133 </a:t>
            </a:r>
            <a:r>
              <a:rPr lang="vi" b="1" sz="550">
                <a:latin typeface="Arial"/>
              </a:rPr>
              <a:t>tíipi</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F8E8C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81787" y="3262312"/>
            <a:ext cx="733425" cy="900113"/>
          </a:xfrm>
          <a:prstGeom prst="rect">
            <a:avLst/>
          </a:prstGeom>
        </p:spPr>
      </p:pic>
      <p:sp>
        <p:nvSpPr>
          <p:cNvPr id="3" name=""/>
          <p:cNvSpPr/>
          <p:nvPr/>
        </p:nvSpPr>
        <p:spPr>
          <a:xfrm>
            <a:off x="433387" y="509587"/>
            <a:ext cx="6710363" cy="2590800"/>
          </a:xfrm>
          <a:prstGeom prst="rect">
            <a:avLst/>
          </a:prstGeom>
          <a:solidFill>
            <a:srgbClr val="FFFFFF"/>
          </a:solidFill>
        </p:spPr>
        <p:txBody>
          <a:bodyPr lIns="0" tIns="0" rIns="0" bIns="0">
            <a:noAutofit/>
          </a:bodyPr>
          <a:p>
            <a:pPr indent="0">
              <a:lnSpc>
                <a:spcPct val="171000"/>
              </a:lnSpc>
            </a:pPr>
            <a:r>
              <a:rPr lang="vi" b="1" sz="1600">
                <a:latin typeface="Arial"/>
              </a:rPr>
              <a:t>Câu 4. </a:t>
            </a:r>
            <a:r>
              <a:rPr lang="vi" sz="1600">
                <a:latin typeface="Arial"/>
              </a:rPr>
              <a:t>Bạn An mua 5 000 cổ phiếu mã DP3 ngày 1/11/2020 với giá 27 400 đồng/cổ phiếu. Biết giá cổ phiếu trung bình ngày 01/03/2022 là 39 700 đồng/cổ phiếu. Tính số tiền lãi An thu được nếu An bán 5 000 cổ phiếu vào ngày 01/03/2022.</a:t>
            </a:r>
          </a:p>
          <a:p>
            <a:pPr indent="393700">
              <a:lnSpc>
                <a:spcPct val="171000"/>
              </a:lnSpc>
              <a:spcAft>
                <a:spcPts val="1540"/>
              </a:spcAft>
            </a:pPr>
            <a:r>
              <a:rPr lang="vi" sz="1600">
                <a:latin typeface="Arial"/>
              </a:rPr>
              <a:t>A. 6\500 000 đồng      B. 62 500 000 đồng</a:t>
            </a:r>
          </a:p>
          <a:p>
            <a:pPr indent="393700">
              <a:lnSpc>
                <a:spcPct val="171000"/>
              </a:lnSpc>
            </a:pPr>
            <a:r>
              <a:rPr lang="vi" sz="1600">
                <a:latin typeface="Arial"/>
              </a:rPr>
              <a:t>c. 70 000 000 đồng      D. 60 000 000 đồng</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F8E8C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81787" y="3262312"/>
            <a:ext cx="733425" cy="900113"/>
          </a:xfrm>
          <a:prstGeom prst="rect">
            <a:avLst/>
          </a:prstGeom>
        </p:spPr>
      </p:pic>
      <p:sp>
        <p:nvSpPr>
          <p:cNvPr id="3" name=""/>
          <p:cNvSpPr/>
          <p:nvPr/>
        </p:nvSpPr>
        <p:spPr>
          <a:xfrm>
            <a:off x="433387" y="538162"/>
            <a:ext cx="6715125" cy="1076325"/>
          </a:xfrm>
          <a:prstGeom prst="rect">
            <a:avLst/>
          </a:prstGeom>
          <a:solidFill>
            <a:srgbClr val="FFFFFF"/>
          </a:solidFill>
        </p:spPr>
        <p:txBody>
          <a:bodyPr lIns="0" tIns="0" rIns="0" bIns="0">
            <a:noAutofit/>
          </a:bodyPr>
          <a:p>
            <a:pPr algn="just" indent="0">
              <a:lnSpc>
                <a:spcPct val="169000"/>
              </a:lnSpc>
            </a:pPr>
            <a:r>
              <a:rPr lang="vi" b="1" sz="1600">
                <a:latin typeface="Arial"/>
              </a:rPr>
              <a:t>Câu 5. </a:t>
            </a:r>
            <a:r>
              <a:rPr lang="vi" sz="1600">
                <a:latin typeface="Arial"/>
              </a:rPr>
              <a:t>Bạn An mua 5 000 cổ phiếu mã DP3 ngày 1/11/2020 với giá 27 400 đồng/cổ phiếu. Biết giá cổ phiếu trung bình ngày 31/12/2020 là 25 840 đồng/cổ phiếu. Tính số tiền lãi hoặc lỗ An thu được nếu</a:t>
            </a:r>
          </a:p>
        </p:txBody>
      </p:sp>
      <p:sp>
        <p:nvSpPr>
          <p:cNvPr id="4" name=""/>
          <p:cNvSpPr/>
          <p:nvPr/>
        </p:nvSpPr>
        <p:spPr>
          <a:xfrm>
            <a:off x="428625" y="1728787"/>
            <a:ext cx="4443412" cy="290513"/>
          </a:xfrm>
          <a:prstGeom prst="rect">
            <a:avLst/>
          </a:prstGeom>
          <a:solidFill>
            <a:srgbClr val="FFFFFF"/>
          </a:solidFill>
        </p:spPr>
        <p:txBody>
          <a:bodyPr lIns="0" tIns="0" rIns="0" bIns="0" wrap="none">
            <a:noAutofit/>
          </a:bodyPr>
          <a:p>
            <a:pPr indent="0"/>
            <a:r>
              <a:rPr lang="vi" sz="1600">
                <a:latin typeface="Arial"/>
              </a:rPr>
              <a:t>An bán 5 000 cổ phiếu vào ngày 31/12/2020.</a:t>
            </a:r>
          </a:p>
        </p:txBody>
      </p:sp>
      <p:sp>
        <p:nvSpPr>
          <p:cNvPr id="5" name=""/>
          <p:cNvSpPr/>
          <p:nvPr/>
        </p:nvSpPr>
        <p:spPr>
          <a:xfrm>
            <a:off x="809625" y="2152650"/>
            <a:ext cx="2133600" cy="966787"/>
          </a:xfrm>
          <a:prstGeom prst="rect">
            <a:avLst/>
          </a:prstGeom>
          <a:solidFill>
            <a:srgbClr val="FFFFFF"/>
          </a:solidFill>
        </p:spPr>
        <p:txBody>
          <a:bodyPr lIns="0" tIns="0" rIns="0" bIns="0">
            <a:noAutofit/>
          </a:bodyPr>
          <a:p>
            <a:pPr indent="0">
              <a:spcAft>
                <a:spcPts val="2380"/>
              </a:spcAft>
            </a:pPr>
            <a:r>
              <a:rPr lang="vi" sz="1600">
                <a:latin typeface="Arial"/>
              </a:rPr>
              <a:t>A. lãi 7 800 000 đồng</a:t>
            </a:r>
          </a:p>
          <a:p>
            <a:pPr indent="0"/>
            <a:r>
              <a:rPr lang="vi" sz="1600">
                <a:latin typeface="Arial"/>
              </a:rPr>
              <a:t>c. lãi 2 400 000 đồng</a:t>
            </a:r>
          </a:p>
        </p:txBody>
      </p:sp>
      <p:sp>
        <p:nvSpPr>
          <p:cNvPr id="6" name=""/>
          <p:cNvSpPr/>
          <p:nvPr/>
        </p:nvSpPr>
        <p:spPr>
          <a:xfrm>
            <a:off x="3490912" y="2157412"/>
            <a:ext cx="1081088" cy="266700"/>
          </a:xfrm>
          <a:prstGeom prst="rect">
            <a:avLst/>
          </a:prstGeom>
          <a:solidFill>
            <a:srgbClr val="FFFFFF"/>
          </a:solidFill>
        </p:spPr>
        <p:txBody>
          <a:bodyPr lIns="0" tIns="0" rIns="0" bIns="0" wrap="none">
            <a:noAutofit/>
          </a:bodyPr>
          <a:p>
            <a:pPr indent="0"/>
            <a:r>
              <a:rPr lang="vi" sz="1600">
                <a:latin typeface="Arial"/>
              </a:rPr>
              <a:t>B. lỗ 7 8</a:t>
            </a:r>
            <a:r>
              <a:rPr lang="vi" baseline="30000" sz="1600">
                <a:latin typeface="Arial"/>
              </a:rPr>
              <a:t>n</a:t>
            </a:r>
            <a:r>
              <a:rPr lang="vi" sz="1600">
                <a:latin typeface="Arial"/>
              </a:rPr>
              <a:t>0</a:t>
            </a:r>
          </a:p>
        </p:txBody>
      </p:sp>
      <p:sp>
        <p:nvSpPr>
          <p:cNvPr id="7" name=""/>
          <p:cNvSpPr/>
          <p:nvPr/>
        </p:nvSpPr>
        <p:spPr>
          <a:xfrm>
            <a:off x="4605337" y="2152650"/>
            <a:ext cx="947738" cy="280987"/>
          </a:xfrm>
          <a:prstGeom prst="rect">
            <a:avLst/>
          </a:prstGeom>
          <a:solidFill>
            <a:srgbClr val="FFFFFF"/>
          </a:solidFill>
        </p:spPr>
        <p:txBody>
          <a:bodyPr lIns="0" tIns="0" rIns="0" bIns="0" wrap="none">
            <a:noAutofit/>
          </a:bodyPr>
          <a:p>
            <a:pPr indent="0"/>
            <a:r>
              <a:rPr lang="vi" sz="1600">
                <a:latin typeface="Arial"/>
              </a:rPr>
              <a:t>000 đồng</a:t>
            </a:r>
          </a:p>
        </p:txBody>
      </p:sp>
      <p:sp>
        <p:nvSpPr>
          <p:cNvPr id="8" name=""/>
          <p:cNvSpPr/>
          <p:nvPr/>
        </p:nvSpPr>
        <p:spPr>
          <a:xfrm>
            <a:off x="3490912" y="2838450"/>
            <a:ext cx="2071688" cy="280987"/>
          </a:xfrm>
          <a:prstGeom prst="rect">
            <a:avLst/>
          </a:prstGeom>
          <a:solidFill>
            <a:srgbClr val="FFFFFF"/>
          </a:solidFill>
        </p:spPr>
        <p:txBody>
          <a:bodyPr lIns="0" tIns="0" rIns="0" bIns="0" wrap="none">
            <a:noAutofit/>
          </a:bodyPr>
          <a:p>
            <a:pPr indent="0"/>
            <a:r>
              <a:rPr lang="vi" sz="1600">
                <a:latin typeface="Arial"/>
              </a:rPr>
              <a:t>D. lỗ 2 400 000 đồng</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90550" y="1085850"/>
            <a:ext cx="6477000" cy="704850"/>
          </a:xfrm>
          <a:prstGeom prst="rect">
            <a:avLst/>
          </a:prstGeom>
        </p:spPr>
      </p:pic>
      <p:sp>
        <p:nvSpPr>
          <p:cNvPr id="3" name=""/>
          <p:cNvSpPr/>
          <p:nvPr/>
        </p:nvSpPr>
        <p:spPr>
          <a:xfrm>
            <a:off x="2052637" y="204787"/>
            <a:ext cx="3529013" cy="347663"/>
          </a:xfrm>
          <a:prstGeom prst="rect">
            <a:avLst/>
          </a:prstGeom>
          <a:solidFill>
            <a:srgbClr val="FFFFFF"/>
          </a:solidFill>
        </p:spPr>
        <p:txBody>
          <a:bodyPr lIns="0" tIns="0" rIns="0" bIns="0" wrap="none">
            <a:noAutofit/>
          </a:bodyPr>
          <a:p>
            <a:pPr algn="ctr" indent="0"/>
            <a:r>
              <a:rPr lang="vi" b="1" sz="2600">
                <a:solidFill>
                  <a:srgbClr val="BE0000"/>
                </a:solidFill>
                <a:latin typeface="Arial"/>
              </a:rPr>
              <a:t>HƯỚNG DẲN VÈ NHÀ</a:t>
            </a:r>
          </a:p>
        </p:txBody>
      </p:sp>
      <p:sp>
        <p:nvSpPr>
          <p:cNvPr id="4" name=""/>
          <p:cNvSpPr/>
          <p:nvPr/>
        </p:nvSpPr>
        <p:spPr>
          <a:xfrm>
            <a:off x="590550" y="2043112"/>
            <a:ext cx="1585912" cy="657225"/>
          </a:xfrm>
          <a:prstGeom prst="rect">
            <a:avLst/>
          </a:prstGeom>
          <a:solidFill>
            <a:srgbClr val="FFFFFF"/>
          </a:solidFill>
        </p:spPr>
        <p:txBody>
          <a:bodyPr lIns="0" tIns="0" rIns="0" bIns="0">
            <a:noAutofit/>
          </a:bodyPr>
          <a:p>
            <a:pPr indent="0">
              <a:lnSpc>
                <a:spcPct val="163000"/>
              </a:lnSpc>
            </a:pPr>
            <a:r>
              <a:rPr lang="vi" sz="1600">
                <a:latin typeface="Arial"/>
              </a:rPr>
              <a:t>Ôn tập kiến thức đã học trong bài</a:t>
            </a:r>
          </a:p>
        </p:txBody>
      </p:sp>
      <p:sp>
        <p:nvSpPr>
          <p:cNvPr id="5" name=""/>
          <p:cNvSpPr/>
          <p:nvPr/>
        </p:nvSpPr>
        <p:spPr>
          <a:xfrm>
            <a:off x="2919412" y="2081212"/>
            <a:ext cx="1795463" cy="619125"/>
          </a:xfrm>
          <a:prstGeom prst="rect">
            <a:avLst/>
          </a:prstGeom>
          <a:solidFill>
            <a:srgbClr val="FFFFFF"/>
          </a:solidFill>
        </p:spPr>
        <p:txBody>
          <a:bodyPr lIns="0" tIns="0" rIns="0" bIns="0">
            <a:noAutofit/>
          </a:bodyPr>
          <a:p>
            <a:pPr algn="ctr" indent="0">
              <a:lnSpc>
                <a:spcPct val="161000"/>
              </a:lnSpc>
            </a:pPr>
            <a:r>
              <a:rPr lang="vi" sz="1600">
                <a:latin typeface="Arial"/>
              </a:rPr>
              <a:t>Hoàn thành bài tập trong SBT</a:t>
            </a:r>
          </a:p>
        </p:txBody>
      </p:sp>
      <p:sp>
        <p:nvSpPr>
          <p:cNvPr id="6" name=""/>
          <p:cNvSpPr/>
          <p:nvPr/>
        </p:nvSpPr>
        <p:spPr>
          <a:xfrm>
            <a:off x="5467350" y="2243137"/>
            <a:ext cx="1595437" cy="266700"/>
          </a:xfrm>
          <a:prstGeom prst="rect">
            <a:avLst/>
          </a:prstGeom>
          <a:solidFill>
            <a:srgbClr val="FFFFFF"/>
          </a:solidFill>
        </p:spPr>
        <p:txBody>
          <a:bodyPr lIns="0" tIns="0" rIns="0" bIns="0" wrap="none">
            <a:noAutofit/>
          </a:bodyPr>
          <a:p>
            <a:pPr indent="0"/>
            <a:r>
              <a:rPr lang="vi" sz="1600">
                <a:latin typeface="Arial"/>
              </a:rPr>
              <a:t>Chuẩn bị bài sau</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F8E7C4"/>
        </a:solidFill>
        <a:effectLst/>
      </p:bgPr>
    </p:bg>
    <p:spTree>
      <p:nvGrpSpPr>
        <p:cNvPr id="1" name=""/>
        <p:cNvGrpSpPr/>
        <p:nvPr/>
      </p:nvGrpSpPr>
      <p:grpSpPr/>
      <p:sp>
        <p:nvSpPr>
          <p:cNvPr id="2" name=""/>
          <p:cNvSpPr/>
          <p:nvPr/>
        </p:nvSpPr>
        <p:spPr>
          <a:xfrm>
            <a:off x="1457325" y="633412"/>
            <a:ext cx="4700587" cy="466725"/>
          </a:xfrm>
          <a:prstGeom prst="rect">
            <a:avLst/>
          </a:prstGeom>
          <a:solidFill>
            <a:srgbClr val="FFFFFF"/>
          </a:solidFill>
        </p:spPr>
        <p:txBody>
          <a:bodyPr lIns="0" tIns="0" rIns="0" bIns="0" wrap="none">
            <a:noAutofit/>
          </a:bodyPr>
          <a:p>
            <a:pPr algn="ctr" indent="0"/>
            <a:r>
              <a:rPr lang="vi" b="1" sz="3600">
                <a:solidFill>
                  <a:srgbClr val="BE0000"/>
                </a:solidFill>
                <a:latin typeface="Arial"/>
              </a:rPr>
              <a:t>CẢM ƠN CÁC EM ĐÃ</a:t>
            </a:r>
          </a:p>
        </p:txBody>
      </p:sp>
      <p:sp>
        <p:nvSpPr>
          <p:cNvPr id="3" name=""/>
          <p:cNvSpPr/>
          <p:nvPr/>
        </p:nvSpPr>
        <p:spPr>
          <a:xfrm>
            <a:off x="509587" y="1471612"/>
            <a:ext cx="6534150" cy="552450"/>
          </a:xfrm>
          <a:prstGeom prst="rect">
            <a:avLst/>
          </a:prstGeom>
          <a:solidFill>
            <a:srgbClr val="FFFFFF"/>
          </a:solidFill>
        </p:spPr>
        <p:txBody>
          <a:bodyPr lIns="0" tIns="0" rIns="0" bIns="0" wrap="none">
            <a:noAutofit/>
          </a:bodyPr>
          <a:p>
            <a:pPr algn="ctr" indent="0"/>
            <a:r>
              <a:rPr lang="vi" b="1" sz="3600">
                <a:solidFill>
                  <a:srgbClr val="BE0000"/>
                </a:solidFill>
                <a:latin typeface="Arial"/>
              </a:rPr>
              <a:t>THAM GIA TIÉT THỰC HÀNH!</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9EBCD"/>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267325" y="1204912"/>
            <a:ext cx="2243137" cy="2624138"/>
          </a:xfrm>
          <a:prstGeom prst="rect">
            <a:avLst/>
          </a:prstGeom>
        </p:spPr>
      </p:pic>
      <p:sp>
        <p:nvSpPr>
          <p:cNvPr id="3" name=""/>
          <p:cNvSpPr/>
          <p:nvPr/>
        </p:nvSpPr>
        <p:spPr>
          <a:xfrm>
            <a:off x="452437" y="214312"/>
            <a:ext cx="4714875" cy="457200"/>
          </a:xfrm>
          <a:prstGeom prst="rect">
            <a:avLst/>
          </a:prstGeom>
          <a:solidFill>
            <a:srgbClr val="FFFFFF"/>
          </a:solidFill>
        </p:spPr>
        <p:txBody>
          <a:bodyPr lIns="0" tIns="0" rIns="0" bIns="0" wrap="none">
            <a:noAutofit/>
          </a:bodyPr>
          <a:p>
            <a:pPr indent="0"/>
            <a:r>
              <a:rPr lang="vi" b="1" sz="2900">
                <a:solidFill>
                  <a:srgbClr val="BE0000"/>
                </a:solidFill>
                <a:latin typeface="Arial"/>
              </a:rPr>
              <a:t>HOẠT ĐỘNG THỰC HÀNH</a:t>
            </a:r>
          </a:p>
        </p:txBody>
      </p:sp>
      <p:sp>
        <p:nvSpPr>
          <p:cNvPr id="4" name=""/>
          <p:cNvSpPr/>
          <p:nvPr/>
        </p:nvSpPr>
        <p:spPr>
          <a:xfrm>
            <a:off x="957262" y="938212"/>
            <a:ext cx="3738563" cy="2519363"/>
          </a:xfrm>
          <a:prstGeom prst="rect">
            <a:avLst/>
          </a:prstGeom>
          <a:solidFill>
            <a:srgbClr val="FFFFFF"/>
          </a:solidFill>
        </p:spPr>
        <p:txBody>
          <a:bodyPr lIns="0" tIns="0" rIns="0" bIns="0">
            <a:noAutofit/>
          </a:bodyPr>
          <a:p>
            <a:pPr marL="530738" indent="0">
              <a:spcAft>
                <a:spcPts val="2100"/>
              </a:spcAft>
            </a:pPr>
            <a:r>
              <a:rPr lang="vi" b="1" sz="2900">
                <a:solidFill>
                  <a:srgbClr val="BE0000"/>
                </a:solidFill>
                <a:latin typeface="Arial"/>
              </a:rPr>
              <a:t>TRÁI NGHIỆM</a:t>
            </a:r>
          </a:p>
          <a:p>
            <a:pPr indent="520700">
              <a:spcAft>
                <a:spcPts val="1400"/>
              </a:spcAft>
            </a:pPr>
            <a:r>
              <a:rPr lang="vi" b="1" sz="2900">
                <a:solidFill>
                  <a:srgbClr val="113B51"/>
                </a:solidFill>
                <a:latin typeface="Arial"/>
              </a:rPr>
              <a:t>CHỦ ĐÈ 1. MỘT SỐ</a:t>
            </a:r>
          </a:p>
          <a:p>
            <a:pPr indent="520700">
              <a:spcAft>
                <a:spcPts val="1400"/>
              </a:spcAft>
            </a:pPr>
            <a:r>
              <a:rPr lang="vi" b="1" sz="2900">
                <a:solidFill>
                  <a:srgbClr val="113B51"/>
                </a:solidFill>
                <a:latin typeface="Arial"/>
              </a:rPr>
              <a:t>HÌNH THỨC ĐÀU Tư</a:t>
            </a:r>
          </a:p>
          <a:p>
            <a:pPr marL="822838" indent="0"/>
            <a:r>
              <a:rPr lang="vi" b="1" sz="2900">
                <a:solidFill>
                  <a:srgbClr val="113B51"/>
                </a:solidFill>
                <a:latin typeface="Arial"/>
              </a:rPr>
              <a:t>TÀI CHÍNH</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9EACC"/>
        </a:solidFill>
        <a:effectLst/>
      </p:bgPr>
    </p:bg>
    <p:spTree>
      <p:nvGrpSpPr>
        <p:cNvPr id="1" name=""/>
        <p:cNvGrpSpPr/>
        <p:nvPr/>
      </p:nvGrpSpPr>
      <p:grpSpPr/>
      <p:sp>
        <p:nvSpPr>
          <p:cNvPr id="2" name=""/>
          <p:cNvSpPr/>
          <p:nvPr/>
        </p:nvSpPr>
        <p:spPr>
          <a:xfrm>
            <a:off x="2214562" y="219075"/>
            <a:ext cx="3257550" cy="314325"/>
          </a:xfrm>
          <a:prstGeom prst="rect">
            <a:avLst/>
          </a:prstGeom>
          <a:solidFill>
            <a:srgbClr val="FFFFFF"/>
          </a:solidFill>
        </p:spPr>
        <p:txBody>
          <a:bodyPr lIns="0" tIns="0" rIns="0" bIns="0" wrap="none">
            <a:noAutofit/>
          </a:bodyPr>
          <a:p>
            <a:pPr algn="ctr" indent="0"/>
            <a:r>
              <a:rPr lang="en-US" b="1" sz="2000">
                <a:solidFill>
                  <a:srgbClr val="BE0000"/>
                </a:solidFill>
                <a:latin typeface="Arial"/>
              </a:rPr>
              <a:t>1.</a:t>
            </a:r>
            <a:r>
              <a:rPr lang="en-US" b="1" sz="2000">
                <a:latin typeface="Arial"/>
              </a:rPr>
              <a:t> </a:t>
            </a:r>
            <a:r>
              <a:rPr lang="vi" b="1" sz="2000">
                <a:solidFill>
                  <a:srgbClr val="BE0000"/>
                </a:solidFill>
                <a:latin typeface="Arial"/>
              </a:rPr>
              <a:t>Một số khái niệm cơ bản</a:t>
            </a:r>
          </a:p>
        </p:txBody>
      </p:sp>
      <p:graphicFrame>
        <p:nvGraphicFramePr>
          <p:cNvPr id="3" name=""/>
          <p:cNvGraphicFramePr>
            <a:graphicFrameLocks noGrp="1"/>
          </p:cNvGraphicFramePr>
          <p:nvPr/>
        </p:nvGraphicFramePr>
        <p:xfrm>
          <a:off x="700087" y="776287"/>
          <a:ext cx="6281738" cy="2862263"/>
        </p:xfrm>
        <a:graphic>
          <a:graphicData uri="http://schemas.openxmlformats.org/drawingml/2006/table">
            <a:tbl>
              <a:tblPr/>
              <a:tblGrid>
                <a:gridCol w="2928937"/>
                <a:gridCol w="3352800"/>
              </a:tblGrid>
              <a:tr h="285750">
                <a:tc gridSpan="2">
                  <a:txBody>
                    <a:bodyPr lIns="0" tIns="0" rIns="0" bIns="0">
                      <a:noAutofit/>
                    </a:bodyPr>
                    <a:p>
                      <a:pPr marL="2897700" indent="0"/>
                      <a:r>
                        <a:rPr lang="vi" baseline="-25000" sz="1400">
                          <a:latin typeface="Arial"/>
                        </a:rPr>
                        <a:t>1</a:t>
                      </a:r>
                      <a:r>
                        <a:rPr lang="vi" sz="1400">
                          <a:latin typeface="Arial"/>
                        </a:rPr>
                        <a:t> cổ phần</a:t>
                      </a:r>
                    </a:p>
                  </a:txBody>
                  <a:tcPr marL="0" marR="0" marT="0" marB="0">
                    <a:solidFill>
                      <a:srgbClr val="F9EBCE"/>
                    </a:solidFill>
                  </a:tcPr>
                </a:tc>
                <a:tc hMerge="1">
                  <a:txBody>
                    <a:bodyPr lIns="0" tIns="0" rIns="0" bIns="0">
                      <a:noAutofit/>
                    </a:bodyPr>
                    <a:p>
                      <a:endParaRPr sz="1400"/>
                    </a:p>
                  </a:txBody>
                  <a:tcPr marL="0" marR="0" marT="0" marB="0"/>
                </a:tc>
              </a:tr>
              <a:tr h="1047750">
                <a:tc>
                  <a:txBody>
                    <a:bodyPr lIns="0" tIns="0" rIns="0" bIns="0">
                      <a:noAutofit/>
                    </a:bodyPr>
                    <a:p>
                      <a:pPr indent="0">
                        <a:lnSpc>
                          <a:spcPct val="177000"/>
                        </a:lnSpc>
                      </a:pPr>
                      <a:r>
                        <a:rPr lang="vi" sz="1400">
                          <a:latin typeface="Arial"/>
                        </a:rPr>
                        <a:t>Mã chứng khoán giao dịch           7</a:t>
                      </a:r>
                    </a:p>
                  </a:txBody>
                  <a:tcPr marL="0" marR="0" marT="0" marB="0">
                    <a:solidFill>
                      <a:srgbClr val="F9EBCE"/>
                    </a:solidFill>
                  </a:tcPr>
                </a:tc>
                <a:tc>
                  <a:txBody>
                    <a:bodyPr lIns="0" tIns="0" rIns="0" bIns="0">
                      <a:noAutofit/>
                    </a:bodyPr>
                    <a:p>
                      <a:pPr algn="ctr" indent="0"/>
                      <a:r>
                        <a:rPr lang="vi" sz="1400">
                          <a:latin typeface="Arial"/>
                        </a:rPr>
                        <a:t>2 Cổ phiếu</a:t>
                      </a:r>
                    </a:p>
                  </a:txBody>
                  <a:tcPr marL="0" marR="0" marT="0" marB="0" anchor="ctr">
                    <a:solidFill>
                      <a:srgbClr val="F9EBCE"/>
                    </a:solidFill>
                  </a:tcPr>
                </a:tc>
              </a:tr>
              <a:tr h="971550">
                <a:tc>
                  <a:txBody>
                    <a:bodyPr lIns="0" tIns="0" rIns="0" bIns="0">
                      <a:noAutofit/>
                    </a:bodyPr>
                    <a:p>
                      <a:pPr marL="700600" indent="0"/>
                      <a:r>
                        <a:rPr lang="vi" sz="1400">
                          <a:latin typeface="Arial"/>
                        </a:rPr>
                        <a:t>Cổ tức 6</a:t>
                      </a:r>
                    </a:p>
                  </a:txBody>
                  <a:tcPr marL="0" marR="0" marT="0" marB="0" anchor="ctr">
                    <a:solidFill>
                      <a:srgbClr val="F9EBCE"/>
                    </a:solidFill>
                  </a:tcPr>
                </a:tc>
                <a:tc>
                  <a:txBody>
                    <a:bodyPr lIns="0" tIns="0" rIns="0" bIns="0">
                      <a:noAutofit/>
                    </a:bodyPr>
                    <a:p>
                      <a:pPr algn="r" indent="0"/>
                      <a:r>
                        <a:rPr lang="vi" sz="1400">
                          <a:latin typeface="Arial"/>
                        </a:rPr>
                        <a:t>3 Mệnh giá cổ phiếu</a:t>
                      </a:r>
                    </a:p>
                  </a:txBody>
                  <a:tcPr marL="0" marR="0" marT="0" marB="0" anchor="ctr">
                    <a:solidFill>
                      <a:srgbClr val="F9EBCE"/>
                    </a:solidFill>
                  </a:tcPr>
                </a:tc>
              </a:tr>
              <a:tr h="557212">
                <a:tc>
                  <a:txBody>
                    <a:bodyPr lIns="0" tIns="0" rIns="0" bIns="0">
                      <a:noAutofit/>
                    </a:bodyPr>
                    <a:p>
                      <a:pPr marL="637100" indent="0"/>
                      <a:r>
                        <a:rPr lang="vi" sz="1400">
                          <a:latin typeface="Arial"/>
                        </a:rPr>
                        <a:t>Lợi nhuận ròng    5</a:t>
                      </a:r>
                    </a:p>
                  </a:txBody>
                  <a:tcPr marL="0" marR="0" marT="0" marB="0" anchor="b">
                    <a:solidFill>
                      <a:srgbClr val="F9EBCE"/>
                    </a:solidFill>
                  </a:tcPr>
                </a:tc>
                <a:tc>
                  <a:txBody>
                    <a:bodyPr lIns="0" tIns="0" rIns="0" bIns="0">
                      <a:noAutofit/>
                    </a:bodyPr>
                    <a:p>
                      <a:pPr algn="ctr" indent="0"/>
                      <a:r>
                        <a:rPr lang="vi" sz="1400">
                          <a:latin typeface="Arial"/>
                        </a:rPr>
                        <a:t>4 Mệnh giá trái phiếu</a:t>
                      </a:r>
                    </a:p>
                  </a:txBody>
                  <a:tcPr marL="0" marR="0" marT="0" marB="0" anchor="b">
                    <a:solidFill>
                      <a:srgbClr val="F9EBCE"/>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8E8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86562" y="3243262"/>
            <a:ext cx="590550" cy="795338"/>
          </a:xfrm>
          <a:prstGeom prst="rect">
            <a:avLst/>
          </a:prstGeom>
        </p:spPr>
      </p:pic>
      <p:sp>
        <p:nvSpPr>
          <p:cNvPr id="3" name=""/>
          <p:cNvSpPr/>
          <p:nvPr/>
        </p:nvSpPr>
        <p:spPr>
          <a:xfrm>
            <a:off x="957262" y="628650"/>
            <a:ext cx="5734050" cy="266700"/>
          </a:xfrm>
          <a:prstGeom prst="rect">
            <a:avLst/>
          </a:prstGeom>
          <a:solidFill>
            <a:srgbClr val="FFFFFF"/>
          </a:solidFill>
        </p:spPr>
        <p:txBody>
          <a:bodyPr lIns="0" tIns="0" rIns="0" bIns="0" wrap="none">
            <a:noAutofit/>
          </a:bodyPr>
          <a:p>
            <a:pPr algn="ctr" indent="0"/>
            <a:r>
              <a:rPr lang="vi" sz="1600">
                <a:latin typeface="Arial"/>
              </a:rPr>
              <a:t>Hiện nay Việt Nam có hai Sở giao dịch chứng khoán là:</a:t>
            </a:r>
          </a:p>
        </p:txBody>
      </p:sp>
      <p:sp>
        <p:nvSpPr>
          <p:cNvPr id="4" name=""/>
          <p:cNvSpPr/>
          <p:nvPr/>
        </p:nvSpPr>
        <p:spPr>
          <a:xfrm>
            <a:off x="785812" y="1309687"/>
            <a:ext cx="2252663" cy="1809750"/>
          </a:xfrm>
          <a:prstGeom prst="rect">
            <a:avLst/>
          </a:prstGeom>
          <a:solidFill>
            <a:srgbClr val="FFFFFF"/>
          </a:solidFill>
        </p:spPr>
        <p:txBody>
          <a:bodyPr lIns="0" tIns="0" rIns="0" bIns="0">
            <a:noAutofit/>
          </a:bodyPr>
          <a:p>
            <a:pPr algn="r" indent="0">
              <a:lnSpc>
                <a:spcPct val="170000"/>
              </a:lnSpc>
            </a:pPr>
            <a:r>
              <a:rPr lang="vi" b="1" i="1" sz="1600">
                <a:solidFill>
                  <a:srgbClr val="2F4D95"/>
                </a:solidFill>
                <a:latin typeface="Arial"/>
              </a:rPr>
              <a:t>I-------------------------------------------</a:t>
            </a:r>
          </a:p>
          <a:p>
            <a:pPr algn="just" indent="0">
              <a:lnSpc>
                <a:spcPct val="170000"/>
              </a:lnSpc>
            </a:pPr>
            <a:r>
              <a:rPr lang="vi" sz="1600">
                <a:latin typeface="Arial"/>
              </a:rPr>
              <a:t>Sở Giao dịch Chứng khoán Hà Nội (HNX) có trang </a:t>
            </a:r>
            <a:r>
              <a:rPr lang="en-US" sz="1600">
                <a:latin typeface="Arial"/>
              </a:rPr>
              <a:t>web </a:t>
            </a:r>
            <a:r>
              <a:rPr lang="vi" sz="1600">
                <a:latin typeface="Arial"/>
              </a:rPr>
              <a:t>là </a:t>
            </a:r>
            <a:r>
              <a:rPr lang="vi" b="1" i="1" sz="1600">
                <a:solidFill>
                  <a:srgbClr val="113B51"/>
                </a:solidFill>
                <a:latin typeface="Arial"/>
              </a:rPr>
              <a:t>h ttps://hnx. vn/vi-vn</a:t>
            </a:r>
          </a:p>
        </p:txBody>
      </p:sp>
      <p:sp>
        <p:nvSpPr>
          <p:cNvPr id="5" name=""/>
          <p:cNvSpPr/>
          <p:nvPr/>
        </p:nvSpPr>
        <p:spPr>
          <a:xfrm>
            <a:off x="4114800" y="1676400"/>
            <a:ext cx="2633662" cy="1443037"/>
          </a:xfrm>
          <a:prstGeom prst="rect">
            <a:avLst/>
          </a:prstGeom>
          <a:solidFill>
            <a:srgbClr val="FFFFFF"/>
          </a:solidFill>
        </p:spPr>
        <p:txBody>
          <a:bodyPr lIns="0" tIns="0" rIns="0" bIns="0">
            <a:noAutofit/>
          </a:bodyPr>
          <a:p>
            <a:pPr algn="just" indent="0">
              <a:lnSpc>
                <a:spcPct val="169000"/>
              </a:lnSpc>
            </a:pPr>
            <a:r>
              <a:rPr lang="vi" sz="1600">
                <a:latin typeface="Arial"/>
              </a:rPr>
              <a:t>Sở Giao dịch Chứng khoán Thành phố Hồ Chí Minh </a:t>
            </a:r>
            <a:r>
              <a:rPr lang="en-US" sz="1600">
                <a:latin typeface="Arial"/>
              </a:rPr>
              <a:t>(HOSE) </a:t>
            </a:r>
            <a:r>
              <a:rPr lang="vi" sz="1600">
                <a:latin typeface="Arial"/>
              </a:rPr>
              <a:t>có trang </a:t>
            </a:r>
            <a:r>
              <a:rPr lang="en-US" sz="1600">
                <a:latin typeface="Arial"/>
              </a:rPr>
              <a:t>web </a:t>
            </a:r>
            <a:r>
              <a:rPr lang="vi" sz="1600">
                <a:latin typeface="Arial"/>
              </a:rPr>
              <a:t>là </a:t>
            </a:r>
            <a:r>
              <a:rPr lang="en-US" b="1" i="1" sz="1600">
                <a:solidFill>
                  <a:srgbClr val="113B51"/>
                </a:solidFill>
                <a:latin typeface="Arial"/>
                <a:hlinkClick r:id="rLinkId0"/>
              </a:rPr>
              <a:t>https://hsx.vn</a:t>
            </a:r>
            <a:r>
              <a:rPr lang="en-US" b="1" i="1" sz="1600">
                <a:solidFill>
                  <a:srgbClr val="113B51"/>
                </a:solidFill>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8E8C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510337" y="357187"/>
            <a:ext cx="857250" cy="604838"/>
          </a:xfrm>
          <a:prstGeom prst="rect">
            <a:avLst/>
          </a:prstGeom>
        </p:spPr>
      </p:pic>
      <p:sp>
        <p:nvSpPr>
          <p:cNvPr id="3" name=""/>
          <p:cNvSpPr/>
          <p:nvPr/>
        </p:nvSpPr>
        <p:spPr>
          <a:xfrm>
            <a:off x="395287" y="290512"/>
            <a:ext cx="3757613" cy="752475"/>
          </a:xfrm>
          <a:prstGeom prst="rect">
            <a:avLst/>
          </a:prstGeom>
          <a:solidFill>
            <a:srgbClr val="FFFFFF"/>
          </a:solidFill>
        </p:spPr>
        <p:txBody>
          <a:bodyPr lIns="0" tIns="0" rIns="0" bIns="0">
            <a:noAutofit/>
          </a:bodyPr>
          <a:p>
            <a:pPr algn="ctr" indent="0">
              <a:spcAft>
                <a:spcPts val="1050"/>
              </a:spcAft>
            </a:pPr>
            <a:r>
              <a:rPr lang="vi" b="1" sz="2000">
                <a:solidFill>
                  <a:srgbClr val="BE0000"/>
                </a:solidFill>
                <a:latin typeface="Arial"/>
              </a:rPr>
              <a:t>ví DỤ</a:t>
            </a:r>
          </a:p>
          <a:p>
            <a:pPr indent="0"/>
            <a:r>
              <a:rPr lang="vi" b="1" i="1" sz="1600">
                <a:latin typeface="Arial"/>
              </a:rPr>
              <a:t>về Công ty cổ phần Sữa Việt Nam</a:t>
            </a:r>
          </a:p>
        </p:txBody>
      </p:sp>
      <p:sp>
        <p:nvSpPr>
          <p:cNvPr id="4" name=""/>
          <p:cNvSpPr/>
          <p:nvPr/>
        </p:nvSpPr>
        <p:spPr>
          <a:xfrm>
            <a:off x="414337" y="1271587"/>
            <a:ext cx="5634038" cy="276225"/>
          </a:xfrm>
          <a:prstGeom prst="rect">
            <a:avLst/>
          </a:prstGeom>
          <a:solidFill>
            <a:srgbClr val="FFFFFF"/>
          </a:solidFill>
        </p:spPr>
        <p:txBody>
          <a:bodyPr lIns="0" tIns="0" rIns="0" bIns="0" wrap="none">
            <a:noAutofit/>
          </a:bodyPr>
          <a:p>
            <a:pPr indent="0"/>
            <a:r>
              <a:rPr lang="vi" sz="1600">
                <a:latin typeface="Arial"/>
              </a:rPr>
              <a:t>- Tồng số cồ phần chào bán ban đầu: 48 333 400 cồ phần.</a:t>
            </a:r>
          </a:p>
        </p:txBody>
      </p:sp>
      <p:sp>
        <p:nvSpPr>
          <p:cNvPr id="5" name=""/>
          <p:cNvSpPr/>
          <p:nvPr/>
        </p:nvSpPr>
        <p:spPr>
          <a:xfrm>
            <a:off x="414337" y="1776412"/>
            <a:ext cx="6834188" cy="647700"/>
          </a:xfrm>
          <a:prstGeom prst="rect">
            <a:avLst/>
          </a:prstGeom>
          <a:solidFill>
            <a:srgbClr val="FFFFFF"/>
          </a:solidFill>
        </p:spPr>
        <p:txBody>
          <a:bodyPr lIns="0" tIns="0" rIns="0" bIns="0">
            <a:noAutofit/>
          </a:bodyPr>
          <a:p>
            <a:pPr marL="205300" indent="-279400">
              <a:lnSpc>
                <a:spcPct val="165000"/>
              </a:lnSpc>
            </a:pPr>
            <a:r>
              <a:rPr lang="vi" sz="1600">
                <a:latin typeface="Arial"/>
              </a:rPr>
              <a:t>- Tồng giá trị theo mệnh giá: 483 334 000 000 đồng, tương ứng 3,33% vốn điều lệ Vinamilk.</a:t>
            </a:r>
          </a:p>
        </p:txBody>
      </p:sp>
      <p:sp>
        <p:nvSpPr>
          <p:cNvPr id="6" name=""/>
          <p:cNvSpPr/>
          <p:nvPr/>
        </p:nvSpPr>
        <p:spPr>
          <a:xfrm>
            <a:off x="414337" y="2671762"/>
            <a:ext cx="6072188" cy="781050"/>
          </a:xfrm>
          <a:prstGeom prst="rect">
            <a:avLst/>
          </a:prstGeom>
          <a:solidFill>
            <a:srgbClr val="FFFFFF"/>
          </a:solidFill>
        </p:spPr>
        <p:txBody>
          <a:bodyPr lIns="0" tIns="0" rIns="0" bIns="0">
            <a:noAutofit/>
          </a:bodyPr>
          <a:p>
            <a:pPr indent="0">
              <a:spcAft>
                <a:spcPts val="1470"/>
              </a:spcAft>
            </a:pPr>
            <a:r>
              <a:rPr lang="vi" sz="1600">
                <a:latin typeface="Arial"/>
              </a:rPr>
              <a:t>- Giá cồ phiếu (ngày 21/07/2023) là: 73 200 đồng một cồ phiếu.</a:t>
            </a:r>
          </a:p>
          <a:p>
            <a:pPr indent="0"/>
            <a:r>
              <a:rPr lang="vi" sz="1600">
                <a:latin typeface="Arial"/>
              </a:rPr>
              <a:t>- Cồ tức: tồng mức chia cồ tức năm 2022 là 38,5% bằng tiền.</a:t>
            </a:r>
          </a:p>
        </p:txBody>
      </p:sp>
      <p:sp>
        <p:nvSpPr>
          <p:cNvPr id="7" name=""/>
          <p:cNvSpPr/>
          <p:nvPr/>
        </p:nvSpPr>
        <p:spPr>
          <a:xfrm>
            <a:off x="671512" y="3719512"/>
            <a:ext cx="3086100" cy="238125"/>
          </a:xfrm>
          <a:prstGeom prst="rect">
            <a:avLst/>
          </a:prstGeom>
          <a:solidFill>
            <a:srgbClr val="FFFFFF"/>
          </a:solidFill>
        </p:spPr>
        <p:txBody>
          <a:bodyPr lIns="0" tIns="0" rIns="0" bIns="0" wrap="none">
            <a:noAutofit/>
          </a:bodyPr>
          <a:p>
            <a:pPr indent="279400"/>
            <a:r>
              <a:rPr lang="vi" sz="1600">
                <a:latin typeface="Arial"/>
              </a:rPr>
              <a:t>Mã chứng khoán giao dịch: VNM</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4D834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28650" y="481012"/>
            <a:ext cx="1200150" cy="228600"/>
          </a:xfrm>
          <a:prstGeom prst="rect">
            <a:avLst/>
          </a:prstGeom>
        </p:spPr>
      </p:pic>
      <p:pic>
        <p:nvPicPr>
          <p:cNvPr id="3" name=""/>
          <p:cNvPicPr>
            <a:picLocks noChangeAspect="1"/>
          </p:cNvPicPr>
          <p:nvPr/>
        </p:nvPicPr>
        <p:blipFill>
          <a:blip r:embed="rPictId1"/>
          <a:stretch>
            <a:fillRect/>
          </a:stretch>
        </p:blipFill>
        <p:spPr>
          <a:xfrm>
            <a:off x="642937" y="1090612"/>
            <a:ext cx="6353175" cy="2352675"/>
          </a:xfrm>
          <a:prstGeom prst="rect">
            <a:avLst/>
          </a:prstGeom>
        </p:spPr>
      </p:pic>
      <p:sp>
        <p:nvSpPr>
          <p:cNvPr id="4" name=""/>
          <p:cNvSpPr/>
          <p:nvPr/>
        </p:nvSpPr>
        <p:spPr>
          <a:xfrm>
            <a:off x="2252662" y="228600"/>
            <a:ext cx="3252788" cy="257175"/>
          </a:xfrm>
          <a:prstGeom prst="rect">
            <a:avLst/>
          </a:prstGeom>
          <a:solidFill>
            <a:srgbClr val="FFFFFF"/>
          </a:solidFill>
        </p:spPr>
        <p:txBody>
          <a:bodyPr lIns="0" tIns="0" rIns="0" bIns="0" wrap="none">
            <a:noAutofit/>
          </a:bodyPr>
          <a:p>
            <a:pPr algn="ctr" indent="0"/>
            <a:r>
              <a:rPr lang="en-US" b="1" sz="2000">
                <a:solidFill>
                  <a:srgbClr val="BE0000"/>
                </a:solidFill>
                <a:latin typeface="Arial"/>
              </a:rPr>
              <a:t>2.</a:t>
            </a:r>
            <a:r>
              <a:rPr lang="en-US" b="1" sz="2000">
                <a:latin typeface="Arial"/>
              </a:rPr>
              <a:t> </a:t>
            </a:r>
            <a:r>
              <a:rPr lang="vi" b="1" sz="2000">
                <a:solidFill>
                  <a:srgbClr val="BE0000"/>
                </a:solidFill>
                <a:latin typeface="Arial"/>
              </a:rPr>
              <a:t>Các hình thức trả cổ tức</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8E8C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62737" y="3324225"/>
            <a:ext cx="442913" cy="381000"/>
          </a:xfrm>
          <a:prstGeom prst="rect">
            <a:avLst/>
          </a:prstGeom>
        </p:spPr>
      </p:pic>
      <p:pic>
        <p:nvPicPr>
          <p:cNvPr id="3" name=""/>
          <p:cNvPicPr>
            <a:picLocks noChangeAspect="1"/>
          </p:cNvPicPr>
          <p:nvPr/>
        </p:nvPicPr>
        <p:blipFill>
          <a:blip r:embed="rPictId1"/>
          <a:stretch>
            <a:fillRect/>
          </a:stretch>
        </p:blipFill>
        <p:spPr>
          <a:xfrm>
            <a:off x="6205537" y="3705225"/>
            <a:ext cx="1204913" cy="447675"/>
          </a:xfrm>
          <a:prstGeom prst="rect">
            <a:avLst/>
          </a:prstGeom>
        </p:spPr>
      </p:pic>
      <p:sp>
        <p:nvSpPr>
          <p:cNvPr id="4" name=""/>
          <p:cNvSpPr/>
          <p:nvPr/>
        </p:nvSpPr>
        <p:spPr>
          <a:xfrm>
            <a:off x="495300" y="481012"/>
            <a:ext cx="2000250" cy="238125"/>
          </a:xfrm>
          <a:prstGeom prst="rect">
            <a:avLst/>
          </a:prstGeom>
          <a:solidFill>
            <a:srgbClr val="2A597A"/>
          </a:solidFill>
        </p:spPr>
        <p:txBody>
          <a:bodyPr lIns="0" tIns="0" rIns="0" bIns="0" wrap="none">
            <a:noAutofit/>
          </a:bodyPr>
          <a:p>
            <a:pPr indent="139700"/>
            <a:r>
              <a:rPr lang="vi" b="1" sz="1600">
                <a:solidFill>
                  <a:srgbClr val="F7EBD3"/>
                </a:solidFill>
                <a:latin typeface="Arial"/>
              </a:rPr>
              <a:t>Ví dụ 1 (SGK-tr82)</a:t>
            </a:r>
          </a:p>
        </p:txBody>
      </p:sp>
      <p:sp>
        <p:nvSpPr>
          <p:cNvPr id="5" name=""/>
          <p:cNvSpPr/>
          <p:nvPr/>
        </p:nvSpPr>
        <p:spPr>
          <a:xfrm>
            <a:off x="381000" y="938212"/>
            <a:ext cx="6815137" cy="1038225"/>
          </a:xfrm>
          <a:prstGeom prst="rect">
            <a:avLst/>
          </a:prstGeom>
          <a:solidFill>
            <a:srgbClr val="FFFFFF"/>
          </a:solidFill>
        </p:spPr>
        <p:txBody>
          <a:bodyPr lIns="0" tIns="0" rIns="0" bIns="0">
            <a:noAutofit/>
          </a:bodyPr>
          <a:p>
            <a:pPr indent="0">
              <a:lnSpc>
                <a:spcPct val="163000"/>
              </a:lnSpc>
            </a:pPr>
            <a:r>
              <a:rPr lang="vi" sz="1600">
                <a:latin typeface="Arial"/>
              </a:rPr>
              <a:t>Ngày 18/11/2020, Tồng Công ty cồ phần Vận tải Dầu khí có mã cổ phiếu là PVT chi trả cồ tức năm 2019 như sau: bằng tiền với tỉ lệ 4%; bằng cồ phiếu với tỉ lệ 15% (Nguồn: </a:t>
            </a:r>
            <a:r>
              <a:rPr lang="en-US" sz="1600">
                <a:latin typeface="Arial"/>
                <a:hlinkClick r:id="rLinkId0"/>
              </a:rPr>
              <a:t>https://petrovietnam.petrotimes.vn</a:t>
            </a:r>
            <a:r>
              <a:rPr lang="en-US" sz="1600">
                <a:latin typeface="Arial"/>
              </a:rPr>
              <a:t>).</a:t>
            </a:r>
          </a:p>
        </p:txBody>
      </p:sp>
      <p:sp>
        <p:nvSpPr>
          <p:cNvPr id="6" name=""/>
          <p:cNvSpPr/>
          <p:nvPr/>
        </p:nvSpPr>
        <p:spPr>
          <a:xfrm>
            <a:off x="376237" y="2085975"/>
            <a:ext cx="6819900" cy="1033462"/>
          </a:xfrm>
          <a:prstGeom prst="rect">
            <a:avLst/>
          </a:prstGeom>
          <a:solidFill>
            <a:srgbClr val="FFFFFF"/>
          </a:solidFill>
        </p:spPr>
        <p:txBody>
          <a:bodyPr lIns="0" tIns="0" rIns="0" bIns="0">
            <a:noAutofit/>
          </a:bodyPr>
          <a:p>
            <a:pPr indent="0">
              <a:spcAft>
                <a:spcPts val="770"/>
              </a:spcAft>
            </a:pPr>
            <a:r>
              <a:rPr lang="vi" sz="1600">
                <a:latin typeface="Arial"/>
              </a:rPr>
              <a:t>Hãy cho biết:</a:t>
            </a:r>
          </a:p>
          <a:p>
            <a:pPr indent="0">
              <a:spcAft>
                <a:spcPts val="770"/>
              </a:spcAft>
            </a:pPr>
            <a:r>
              <a:rPr lang="vi" sz="1600">
                <a:latin typeface="Arial"/>
              </a:rPr>
              <a:t>a) Một cồ phiếu PVT sẽ nhận được bao nhiêu tiền.</a:t>
            </a:r>
          </a:p>
          <a:p>
            <a:pPr indent="0"/>
            <a:r>
              <a:rPr lang="vi" sz="1600">
                <a:latin typeface="Arial"/>
              </a:rPr>
              <a:t>b) Một cồ đông nắm giữ 100 cổ phiếu PVT sẽ nhận được thêm bao</a:t>
            </a:r>
          </a:p>
        </p:txBody>
      </p:sp>
      <p:sp>
        <p:nvSpPr>
          <p:cNvPr id="7" name=""/>
          <p:cNvSpPr/>
          <p:nvPr/>
        </p:nvSpPr>
        <p:spPr>
          <a:xfrm>
            <a:off x="381000" y="3224212"/>
            <a:ext cx="1866900" cy="271463"/>
          </a:xfrm>
          <a:prstGeom prst="rect">
            <a:avLst/>
          </a:prstGeom>
          <a:solidFill>
            <a:srgbClr val="FFFFFF"/>
          </a:solidFill>
        </p:spPr>
        <p:txBody>
          <a:bodyPr lIns="0" tIns="0" rIns="0" bIns="0" wrap="none">
            <a:noAutofit/>
          </a:bodyPr>
          <a:p>
            <a:pPr indent="0"/>
            <a:r>
              <a:rPr lang="vi" sz="1600">
                <a:latin typeface="Arial"/>
              </a:rPr>
              <a:t>nhiêu cồ phiếu mới.</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4D834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85725" y="85725"/>
            <a:ext cx="7458075" cy="4105275"/>
          </a:xfrm>
          <a:prstGeom prst="rect">
            <a:avLst/>
          </a:prstGeom>
        </p:spPr>
      </p:pic>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