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ppt/presentation.xml" ContentType="application/vnd.openxmlformats-officedocument.presentationml.presentation.main+xml"/>
  <Override PartName="/ppt/slideMasters/slideMaster.xml" ContentType="application/vnd.openxmlformats-officedocument.presentationml.slideMaster+xml"/>
  <Override PartName="/ppt/slideLayouts/slideLayout.xml" ContentType="application/vnd.openxmlformats-officedocument.presentationml.slideLayout+xml"/>
  <Override PartName="/ppt/theme/theme.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Types>
</file>

<file path=_rels/.rels>&#65279;<?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p:sldMasterIdLst>
    <p:sldMasterId id="2147483648" r:id="rId1"/>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Lst>
  <p:sldSz cx="7634287" cy="4310062"/>
  <p:notesSz cx="6858000" cy="9144000"/>
</p:presentation>
</file>

<file path=ppt/presProps.xml><?xml version="1.0" encoding="utf-8"?>
<p:presentationPr xmlns:p="http://schemas.openxmlformats.org/presentationml/2006/main" xmlns:a="http://schemas.openxmlformats.org/drawingml/2006/main" xmlns:r="http://schemas.openxmlformats.org/officeDocument/2006/relationships">
</p:presentationPr>
</file>

<file path=ppt/tableStyles.xml><?xml version="1.0" encoding="utf-8"?>
<a:tblStyleLst xmlns:a="http://schemas.openxmlformats.org/drawingml/2006/main" def="{5C22544A-7EE6-4342-B048-85BDC9FD1C3A}">
</a:tblStyleLst>
</file>

<file path=ppt/_rels/presentation.xml.rels>&#65279;<?xml version="1.0" encoding="UTF-8" standalone="yes"?>
<Relationships xmlns="http://schemas.openxmlformats.org/package/2006/relationships"><Relationship Id="rId1" Type="http://schemas.openxmlformats.org/officeDocument/2006/relationships/slideMaster" Target="slideMasters/slideMaster.xml"/><Relationship Id="rId2" Type="http://schemas.openxmlformats.org/officeDocument/2006/relationships/theme" Target="theme/theme.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s>
</file>

<file path=ppt/slideLayouts/_rels/slideLayout.xml.rels>&#65279;<?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p="http://schemas.openxmlformats.org/presentationml/2006/main" xmlns:a="http://schemas.openxmlformats.org/drawingml/2006/main" xmlns:r="http://schemas.openxmlformats.org/officeDocument/2006/relationships">
  <p:cSld>
    <p:spTree>
      <p:nvGrpSpPr>
        <p:cNvPr id="1" name=""/>
        <p:cNvGrpSpPr/>
        <p:nvPr/>
      </p:nvGrpSpPr>
      <p:grpSpPr/>
    </p:spTree>
  </p:cSld>
  <p:clrMapOvr>
    <a:masterClrMapping/>
  </p:clrMapOvr>
</p:sldLayout>
</file>

<file path=ppt/slideMasters/_rels/slideMaster.xml.rels>&#65279;<?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theme" Target="../theme/theme.xml"/></Relationships>
</file>

<file path=ppt/slideMasters/slideMaster.xml><?xml version="1.0" encoding="utf-8"?>
<p:sldMaster xmlns:p="http://schemas.openxmlformats.org/presentationml/2006/main" xmlns:a="http://schemas.openxmlformats.org/drawingml/2006/main" xmlns:r="http://schemas.openxmlformats.org/officeDocument/2006/relationships">
  <p:cSld>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&#65279;<?xml version="1.0" encoding="UTF-8" standalone="yes"?>
<Relationships xmlns="http://schemas.openxmlformats.org/package/2006/relationships"><Relationship Id="rPictId0" Type="http://schemas.openxmlformats.org/officeDocument/2006/relationships/image" Target="../media/image1.jpeg"/><Relationship Id="rPictId1" Type="http://schemas.openxmlformats.org/officeDocument/2006/relationships/image" Target="../media/image2.jpeg"/><Relationship Id="rPictId2" Type="http://schemas.openxmlformats.org/officeDocument/2006/relationships/image" Target="../media/image3.jpeg"/><Relationship Id="rId1" Type="http://schemas.openxmlformats.org/officeDocument/2006/relationships/slideLayout" Target="../slideLayouts/slideLayout.xml"/></Relationships>
</file>

<file path=ppt/slides/_rels/slide10.xml.rels>&#65279;<?xml version="1.0" encoding="UTF-8" standalone="yes"?>
<Relationships xmlns="http://schemas.openxmlformats.org/package/2006/relationships"><Relationship Id="rPictId0" Type="http://schemas.openxmlformats.org/officeDocument/2006/relationships/image" Target="../media/image35.jpeg"/><Relationship Id="rPictId1" Type="http://schemas.openxmlformats.org/officeDocument/2006/relationships/image" Target="../media/image36.jpeg"/><Relationship Id="rPictId2" Type="http://schemas.openxmlformats.org/officeDocument/2006/relationships/image" Target="../media/image37.jpeg"/><Relationship Id="rPictId3" Type="http://schemas.openxmlformats.org/officeDocument/2006/relationships/image" Target="../media/image38.jpeg"/><Relationship Id="rPictId4" Type="http://schemas.openxmlformats.org/officeDocument/2006/relationships/image" Target="../media/image39.jpeg"/><Relationship Id="rPictId5" Type="http://schemas.openxmlformats.org/officeDocument/2006/relationships/image" Target="../media/image40.jpeg"/><Relationship Id="rPictId6" Type="http://schemas.openxmlformats.org/officeDocument/2006/relationships/image" Target="../media/image41.jpeg"/><Relationship Id="rPictId7" Type="http://schemas.openxmlformats.org/officeDocument/2006/relationships/image" Target="../media/image42.jpeg"/><Relationship Id="rId1" Type="http://schemas.openxmlformats.org/officeDocument/2006/relationships/slideLayout" Target="../slideLayouts/slideLayout.xml"/></Relationships>
</file>

<file path=ppt/slides/_rels/slide11.xml.rels>&#65279;<?xml version="1.0" encoding="UTF-8" standalone="yes"?>
<Relationships xmlns="http://schemas.openxmlformats.org/package/2006/relationships"><Relationship Id="rPictId0" Type="http://schemas.openxmlformats.org/officeDocument/2006/relationships/image" Target="../media/image43.jpeg"/><Relationship Id="rPictId1" Type="http://schemas.openxmlformats.org/officeDocument/2006/relationships/image" Target="../media/image44.jpeg"/><Relationship Id="rPictId2" Type="http://schemas.openxmlformats.org/officeDocument/2006/relationships/image" Target="../media/image45.jpeg"/><Relationship Id="rPictId3" Type="http://schemas.openxmlformats.org/officeDocument/2006/relationships/image" Target="../media/image46.jpeg"/><Relationship Id="rPictId4" Type="http://schemas.openxmlformats.org/officeDocument/2006/relationships/image" Target="../media/image47.jpeg"/><Relationship Id="rId1" Type="http://schemas.openxmlformats.org/officeDocument/2006/relationships/slideLayout" Target="../slideLayouts/slideLayout.xml"/></Relationships>
</file>

<file path=ppt/slides/_rels/slide12.xml.rels>&#65279;<?xml version="1.0" encoding="UTF-8" standalone="yes"?>
<Relationships xmlns="http://schemas.openxmlformats.org/package/2006/relationships"><Relationship Id="rPictId0" Type="http://schemas.openxmlformats.org/officeDocument/2006/relationships/image" Target="../media/image48.jpeg"/><Relationship Id="rId1" Type="http://schemas.openxmlformats.org/officeDocument/2006/relationships/slideLayout" Target="../slideLayouts/slideLayout.xml"/></Relationships>
</file>

<file path=ppt/slides/_rels/slide13.xml.rels>&#65279;<?xml version="1.0" encoding="UTF-8" standalone="yes"?>
<Relationships xmlns="http://schemas.openxmlformats.org/package/2006/relationships"><Relationship Id="rPictId0" Type="http://schemas.openxmlformats.org/officeDocument/2006/relationships/image" Target="../media/image49.jpeg"/><Relationship Id="rPictId1" Type="http://schemas.openxmlformats.org/officeDocument/2006/relationships/image" Target="../media/image50.jpeg"/><Relationship Id="rPictId2" Type="http://schemas.openxmlformats.org/officeDocument/2006/relationships/image" Target="../media/image51.jpeg"/><Relationship Id="rPictId3" Type="http://schemas.openxmlformats.org/officeDocument/2006/relationships/image" Target="../media/image52.jpeg"/><Relationship Id="rPictId4" Type="http://schemas.openxmlformats.org/officeDocument/2006/relationships/image" Target="../media/image53.jpeg"/><Relationship Id="rPictId5" Type="http://schemas.openxmlformats.org/officeDocument/2006/relationships/image" Target="../media/image54.jpeg"/><Relationship Id="rId1" Type="http://schemas.openxmlformats.org/officeDocument/2006/relationships/slideLayout" Target="../slideLayouts/slideLayout.xml"/></Relationships>
</file>

<file path=ppt/slides/_rels/slide14.xml.rels>&#65279;<?xml version="1.0" encoding="UTF-8" standalone="yes"?>
<Relationships xmlns="http://schemas.openxmlformats.org/package/2006/relationships"><Relationship Id="rPictId0" Type="http://schemas.openxmlformats.org/officeDocument/2006/relationships/image" Target="../media/image55.jpeg"/><Relationship Id="rPictId1" Type="http://schemas.openxmlformats.org/officeDocument/2006/relationships/image" Target="../media/image56.jpeg"/><Relationship Id="rPictId2" Type="http://schemas.openxmlformats.org/officeDocument/2006/relationships/image" Target="../media/image57.jpeg"/><Relationship Id="rPictId3" Type="http://schemas.openxmlformats.org/officeDocument/2006/relationships/image" Target="../media/image58.jpeg"/><Relationship Id="rId1" Type="http://schemas.openxmlformats.org/officeDocument/2006/relationships/slideLayout" Target="../slideLayouts/slideLayout.xml"/></Relationships>
</file>

<file path=ppt/slides/_rels/slide15.xml.rels>&#65279;<?xml version="1.0" encoding="UTF-8" standalone="yes"?>
<Relationships xmlns="http://schemas.openxmlformats.org/package/2006/relationships"><Relationship Id="rPictId0" Type="http://schemas.openxmlformats.org/officeDocument/2006/relationships/image" Target="../media/image59.jpeg"/><Relationship Id="rPictId1" Type="http://schemas.openxmlformats.org/officeDocument/2006/relationships/image" Target="../media/image60.jpeg"/><Relationship Id="rId1" Type="http://schemas.openxmlformats.org/officeDocument/2006/relationships/slideLayout" Target="../slideLayouts/slideLayout.xml"/></Relationships>
</file>

<file path=ppt/slides/_rels/slide16.xml.rels>&#65279;<?xml version="1.0" encoding="UTF-8" standalone="yes"?>
<Relationships xmlns="http://schemas.openxmlformats.org/package/2006/relationships"><Relationship Id="rPictId0" Type="http://schemas.openxmlformats.org/officeDocument/2006/relationships/image" Target="../media/image61.jpeg"/><Relationship Id="rPictId1" Type="http://schemas.openxmlformats.org/officeDocument/2006/relationships/image" Target="../media/image62.jpeg"/><Relationship Id="rPictId2" Type="http://schemas.openxmlformats.org/officeDocument/2006/relationships/image" Target="../media/image63.jpeg"/><Relationship Id="rPictId3" Type="http://schemas.openxmlformats.org/officeDocument/2006/relationships/image" Target="../media/image64.jpeg"/><Relationship Id="rId1" Type="http://schemas.openxmlformats.org/officeDocument/2006/relationships/slideLayout" Target="../slideLayouts/slideLayout.xml"/></Relationships>
</file>

<file path=ppt/slides/_rels/slide17.xml.rels>&#65279;<?xml version="1.0" encoding="UTF-8" standalone="yes"?>
<Relationships xmlns="http://schemas.openxmlformats.org/package/2006/relationships"><Relationship Id="rPictId0" Type="http://schemas.openxmlformats.org/officeDocument/2006/relationships/image" Target="../media/image65.jpeg"/><Relationship Id="rPictId1" Type="http://schemas.openxmlformats.org/officeDocument/2006/relationships/image" Target="../media/image66.jpeg"/><Relationship Id="rPictId2" Type="http://schemas.openxmlformats.org/officeDocument/2006/relationships/image" Target="../media/image67.jpeg"/><Relationship Id="rId1" Type="http://schemas.openxmlformats.org/officeDocument/2006/relationships/slideLayout" Target="../slideLayouts/slideLayout.xml"/></Relationships>
</file>

<file path=ppt/slides/_rels/slide18.xml.rels>&#65279;<?xml version="1.0" encoding="UTF-8" standalone="yes"?>
<Relationships xmlns="http://schemas.openxmlformats.org/package/2006/relationships"><Relationship Id="rPictId0" Type="http://schemas.openxmlformats.org/officeDocument/2006/relationships/image" Target="../media/image68.jpeg"/><Relationship Id="rPictId1" Type="http://schemas.openxmlformats.org/officeDocument/2006/relationships/image" Target="../media/image69.jpeg"/><Relationship Id="rPictId2" Type="http://schemas.openxmlformats.org/officeDocument/2006/relationships/image" Target="../media/image70.jpeg"/><Relationship Id="rId1" Type="http://schemas.openxmlformats.org/officeDocument/2006/relationships/slideLayout" Target="../slideLayouts/slideLayout.xml"/></Relationships>
</file>

<file path=ppt/slides/_rels/slide19.xml.rels>&#65279;<?xml version="1.0" encoding="UTF-8" standalone="yes"?>
<Relationships xmlns="http://schemas.openxmlformats.org/package/2006/relationships"><Relationship Id="rPictId0" Type="http://schemas.openxmlformats.org/officeDocument/2006/relationships/image" Target="../media/image71.jpeg"/><Relationship Id="rPictId1" Type="http://schemas.openxmlformats.org/officeDocument/2006/relationships/image" Target="../media/image72.jpeg"/><Relationship Id="rId1" Type="http://schemas.openxmlformats.org/officeDocument/2006/relationships/slideLayout" Target="../slideLayouts/slideLayout.xml"/></Relationships>
</file>

<file path=ppt/slides/_rels/slide2.xml.rels>&#65279;<?xml version="1.0" encoding="UTF-8" standalone="yes"?>
<Relationships xmlns="http://schemas.openxmlformats.org/package/2006/relationships"><Relationship Id="rPictId0" Type="http://schemas.openxmlformats.org/officeDocument/2006/relationships/image" Target="../media/image4.jpeg"/><Relationship Id="rPictId1" Type="http://schemas.openxmlformats.org/officeDocument/2006/relationships/image" Target="../media/image5.jpeg"/><Relationship Id="rPictId2" Type="http://schemas.openxmlformats.org/officeDocument/2006/relationships/image" Target="../media/image6.jpeg"/><Relationship Id="rPictId3" Type="http://schemas.openxmlformats.org/officeDocument/2006/relationships/image" Target="../media/image7.jpeg"/><Relationship Id="rPictId4" Type="http://schemas.openxmlformats.org/officeDocument/2006/relationships/image" Target="../media/image8.jpeg"/><Relationship Id="rId1" Type="http://schemas.openxmlformats.org/officeDocument/2006/relationships/slideLayout" Target="../slideLayouts/slideLayout.xml"/></Relationships>
</file>

<file path=ppt/slides/_rels/slide20.xml.rels>&#65279;<?xml version="1.0" encoding="UTF-8" standalone="yes"?>
<Relationships xmlns="http://schemas.openxmlformats.org/package/2006/relationships"><Relationship Id="rPictId0" Type="http://schemas.openxmlformats.org/officeDocument/2006/relationships/image" Target="../media/image73.jpeg"/><Relationship Id="rPictId1" Type="http://schemas.openxmlformats.org/officeDocument/2006/relationships/image" Target="../media/image74.jpeg"/><Relationship Id="rId1" Type="http://schemas.openxmlformats.org/officeDocument/2006/relationships/slideLayout" Target="../slideLayouts/slideLayout.xml"/></Relationships>
</file>

<file path=ppt/slides/_rels/slide21.xml.rels>&#65279;<?xml version="1.0" encoding="UTF-8" standalone="yes"?>
<Relationships xmlns="http://schemas.openxmlformats.org/package/2006/relationships"><Relationship Id="rPictId0" Type="http://schemas.openxmlformats.org/officeDocument/2006/relationships/image" Target="../media/image75.jpeg"/><Relationship Id="rPictId1" Type="http://schemas.openxmlformats.org/officeDocument/2006/relationships/image" Target="../media/image76.jpeg"/><Relationship Id="rPictId2" Type="http://schemas.openxmlformats.org/officeDocument/2006/relationships/image" Target="../media/image77.jpeg"/><Relationship Id="rId1" Type="http://schemas.openxmlformats.org/officeDocument/2006/relationships/slideLayout" Target="../slideLayouts/slideLayout.xml"/></Relationships>
</file>

<file path=ppt/slides/_rels/slide22.xml.rels>&#65279;<?xml version="1.0" encoding="UTF-8" standalone="yes"?>
<Relationships xmlns="http://schemas.openxmlformats.org/package/2006/relationships"><Relationship Id="rPictId0" Type="http://schemas.openxmlformats.org/officeDocument/2006/relationships/image" Target="../media/image78.jpeg"/><Relationship Id="rId1" Type="http://schemas.openxmlformats.org/officeDocument/2006/relationships/slideLayout" Target="../slideLayouts/slideLayout.xml"/></Relationships>
</file>

<file path=ppt/slides/_rels/slide23.xml.rels>&#65279;<?xml version="1.0" encoding="UTF-8" standalone="yes"?>
<Relationships xmlns="http://schemas.openxmlformats.org/package/2006/relationships"><Relationship Id="rPictId0" Type="http://schemas.openxmlformats.org/officeDocument/2006/relationships/image" Target="../media/image79.jpeg"/><Relationship Id="rPictId1" Type="http://schemas.openxmlformats.org/officeDocument/2006/relationships/image" Target="../media/image80.jpeg"/><Relationship Id="rPictId2" Type="http://schemas.openxmlformats.org/officeDocument/2006/relationships/image" Target="../media/image81.jpeg"/><Relationship Id="rId1" Type="http://schemas.openxmlformats.org/officeDocument/2006/relationships/slideLayout" Target="../slideLayouts/slideLayout.xml"/></Relationships>
</file>

<file path=ppt/slides/_rels/slide24.xml.rels>&#65279;<?xml version="1.0" encoding="UTF-8" standalone="yes"?>
<Relationships xmlns="http://schemas.openxmlformats.org/package/2006/relationships"><Relationship Id="rPictId0" Type="http://schemas.openxmlformats.org/officeDocument/2006/relationships/image" Target="../media/image82.jpeg"/><Relationship Id="rPictId1" Type="http://schemas.openxmlformats.org/officeDocument/2006/relationships/image" Target="../media/image83.jpeg"/><Relationship Id="rPictId2" Type="http://schemas.openxmlformats.org/officeDocument/2006/relationships/image" Target="../media/image84.jpeg"/><Relationship Id="rId1" Type="http://schemas.openxmlformats.org/officeDocument/2006/relationships/slideLayout" Target="../slideLayouts/slideLayout.xml"/></Relationships>
</file>

<file path=ppt/slides/_rels/slide25.xml.rels>&#65279;<?xml version="1.0" encoding="UTF-8" standalone="yes"?>
<Relationships xmlns="http://schemas.openxmlformats.org/package/2006/relationships"><Relationship Id="rPictId0" Type="http://schemas.openxmlformats.org/officeDocument/2006/relationships/image" Target="../media/image85.jpeg"/><Relationship Id="rPictId1" Type="http://schemas.openxmlformats.org/officeDocument/2006/relationships/image" Target="../media/image86.jpeg"/><Relationship Id="rPictId2" Type="http://schemas.openxmlformats.org/officeDocument/2006/relationships/image" Target="../media/image87.jpeg"/><Relationship Id="rId1" Type="http://schemas.openxmlformats.org/officeDocument/2006/relationships/slideLayout" Target="../slideLayouts/slideLayout.xml"/></Relationships>
</file>

<file path=ppt/slides/_rels/slide26.xml.rels>&#65279;<?xml version="1.0" encoding="UTF-8" standalone="yes"?>
<Relationships xmlns="http://schemas.openxmlformats.org/package/2006/relationships"><Relationship Id="rPictId0" Type="http://schemas.openxmlformats.org/officeDocument/2006/relationships/image" Target="../media/image88.jpeg"/><Relationship Id="rPictId1" Type="http://schemas.openxmlformats.org/officeDocument/2006/relationships/image" Target="../media/image89.jpeg"/><Relationship Id="rPictId2" Type="http://schemas.openxmlformats.org/officeDocument/2006/relationships/image" Target="../media/image90.jpeg"/><Relationship Id="rPictId3" Type="http://schemas.openxmlformats.org/officeDocument/2006/relationships/image" Target="../media/image91.jpeg"/><Relationship Id="rId1" Type="http://schemas.openxmlformats.org/officeDocument/2006/relationships/slideLayout" Target="../slideLayouts/slideLayout.xml"/></Relationships>
</file>

<file path=ppt/slides/_rels/slide27.xml.rels>&#65279;<?xml version="1.0" encoding="UTF-8" standalone="yes"?>
<Relationships xmlns="http://schemas.openxmlformats.org/package/2006/relationships"><Relationship Id="rPictId0" Type="http://schemas.openxmlformats.org/officeDocument/2006/relationships/image" Target="../media/image92.jpeg"/><Relationship Id="rPictId1" Type="http://schemas.openxmlformats.org/officeDocument/2006/relationships/image" Target="../media/image93.jpeg"/><Relationship Id="rId1" Type="http://schemas.openxmlformats.org/officeDocument/2006/relationships/slideLayout" Target="../slideLayouts/slideLayout.xml"/></Relationships>
</file>

<file path=ppt/slides/_rels/slide28.xml.rels>&#65279;<?xml version="1.0" encoding="UTF-8" standalone="yes"?>
<Relationships xmlns="http://schemas.openxmlformats.org/package/2006/relationships"><Relationship Id="rPictId0" Type="http://schemas.openxmlformats.org/officeDocument/2006/relationships/image" Target="../media/image94.jpeg"/><Relationship Id="rPictId1" Type="http://schemas.openxmlformats.org/officeDocument/2006/relationships/image" Target="../media/image95.jpeg"/><Relationship Id="rPictId2" Type="http://schemas.openxmlformats.org/officeDocument/2006/relationships/image" Target="../media/image96.jpeg"/><Relationship Id="rId1" Type="http://schemas.openxmlformats.org/officeDocument/2006/relationships/slideLayout" Target="../slideLayouts/slideLayout.xml"/></Relationships>
</file>

<file path=ppt/slides/_rels/slide29.xml.rels>&#65279;<?xml version="1.0" encoding="UTF-8" standalone="yes"?>
<Relationships xmlns="http://schemas.openxmlformats.org/package/2006/relationships"><Relationship Id="rPictId0" Type="http://schemas.openxmlformats.org/officeDocument/2006/relationships/image" Target="../media/image97.jpeg"/><Relationship Id="rPictId1" Type="http://schemas.openxmlformats.org/officeDocument/2006/relationships/image" Target="../media/image98.jpeg"/><Relationship Id="rPictId2" Type="http://schemas.openxmlformats.org/officeDocument/2006/relationships/image" Target="../media/image99.jpeg"/><Relationship Id="rId1" Type="http://schemas.openxmlformats.org/officeDocument/2006/relationships/slideLayout" Target="../slideLayouts/slideLayout.xml"/></Relationships>
</file>

<file path=ppt/slides/_rels/slide3.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30.xml.rels>&#65279;<?xml version="1.0" encoding="UTF-8" standalone="yes"?>
<Relationships xmlns="http://schemas.openxmlformats.org/package/2006/relationships"><Relationship Id="rPictId0" Type="http://schemas.openxmlformats.org/officeDocument/2006/relationships/image" Target="../media/image100.jpeg"/><Relationship Id="rPictId1" Type="http://schemas.openxmlformats.org/officeDocument/2006/relationships/image" Target="../media/image101.jpeg"/><Relationship Id="rId1" Type="http://schemas.openxmlformats.org/officeDocument/2006/relationships/slideLayout" Target="../slideLayouts/slideLayout.xml"/></Relationships>
</file>

<file path=ppt/slides/_rels/slide31.xml.rels>&#65279;<?xml version="1.0" encoding="UTF-8" standalone="yes"?>
<Relationships xmlns="http://schemas.openxmlformats.org/package/2006/relationships"><Relationship Id="rPictId0" Type="http://schemas.openxmlformats.org/officeDocument/2006/relationships/image" Target="../media/image102.jpeg"/><Relationship Id="rPictId1" Type="http://schemas.openxmlformats.org/officeDocument/2006/relationships/image" Target="../media/image103.jpeg"/><Relationship Id="rPictId2" Type="http://schemas.openxmlformats.org/officeDocument/2006/relationships/image" Target="../media/image104.jpeg"/><Relationship Id="rId1" Type="http://schemas.openxmlformats.org/officeDocument/2006/relationships/slideLayout" Target="../slideLayouts/slideLayout.xml"/></Relationships>
</file>

<file path=ppt/slides/_rels/slide32.xml.rels>&#65279;<?xml version="1.0" encoding="UTF-8" standalone="yes"?>
<Relationships xmlns="http://schemas.openxmlformats.org/package/2006/relationships"><Relationship Id="rPictId0" Type="http://schemas.openxmlformats.org/officeDocument/2006/relationships/image" Target="../media/image105.jpeg"/><Relationship Id="rPictId1" Type="http://schemas.openxmlformats.org/officeDocument/2006/relationships/image" Target="../media/image106.jpeg"/><Relationship Id="rId1" Type="http://schemas.openxmlformats.org/officeDocument/2006/relationships/slideLayout" Target="../slideLayouts/slideLayout.xml"/></Relationships>
</file>

<file path=ppt/slides/_rels/slide33.xml.rels>&#65279;<?xml version="1.0" encoding="UTF-8" standalone="yes"?>
<Relationships xmlns="http://schemas.openxmlformats.org/package/2006/relationships"><Relationship Id="rPictId0" Type="http://schemas.openxmlformats.org/officeDocument/2006/relationships/image" Target="../media/image107.jpeg"/><Relationship Id="rPictId1" Type="http://schemas.openxmlformats.org/officeDocument/2006/relationships/image" Target="../media/image108.jpeg"/><Relationship Id="rPictId2" Type="http://schemas.openxmlformats.org/officeDocument/2006/relationships/image" Target="../media/image109.jpeg"/><Relationship Id="rPictId3" Type="http://schemas.openxmlformats.org/officeDocument/2006/relationships/image" Target="../media/image110.jpeg"/><Relationship Id="rPictId4" Type="http://schemas.openxmlformats.org/officeDocument/2006/relationships/image" Target="../media/image111.jpeg"/><Relationship Id="rId1" Type="http://schemas.openxmlformats.org/officeDocument/2006/relationships/slideLayout" Target="../slideLayouts/slideLayout.xml"/></Relationships>
</file>

<file path=ppt/slides/_rels/slide34.xml.rels>&#65279;<?xml version="1.0" encoding="UTF-8" standalone="yes"?>
<Relationships xmlns="http://schemas.openxmlformats.org/package/2006/relationships"><Relationship Id="rPictId0" Type="http://schemas.openxmlformats.org/officeDocument/2006/relationships/image" Target="../media/image112.jpeg"/><Relationship Id="rPictId1" Type="http://schemas.openxmlformats.org/officeDocument/2006/relationships/image" Target="../media/image113.jpeg"/><Relationship Id="rPictId2" Type="http://schemas.openxmlformats.org/officeDocument/2006/relationships/image" Target="../media/image114.jpeg"/><Relationship Id="rId1" Type="http://schemas.openxmlformats.org/officeDocument/2006/relationships/slideLayout" Target="../slideLayouts/slideLayout.xml"/></Relationships>
</file>

<file path=ppt/slides/_rels/slide35.xml.rels>&#65279;<?xml version="1.0" encoding="UTF-8" standalone="yes"?>
<Relationships xmlns="http://schemas.openxmlformats.org/package/2006/relationships"><Relationship Id="rPictId0" Type="http://schemas.openxmlformats.org/officeDocument/2006/relationships/image" Target="../media/image115.jpeg"/><Relationship Id="rPictId1" Type="http://schemas.openxmlformats.org/officeDocument/2006/relationships/image" Target="../media/image116.jpeg"/><Relationship Id="rPictId2" Type="http://schemas.openxmlformats.org/officeDocument/2006/relationships/image" Target="../media/image117.jpeg"/><Relationship Id="rPictId3" Type="http://schemas.openxmlformats.org/officeDocument/2006/relationships/image" Target="../media/image118.jpeg"/><Relationship Id="rPictId4" Type="http://schemas.openxmlformats.org/officeDocument/2006/relationships/image" Target="../media/image119.jpeg"/><Relationship Id="rPictId5" Type="http://schemas.openxmlformats.org/officeDocument/2006/relationships/image" Target="../media/image120.jpeg"/><Relationship Id="rId1" Type="http://schemas.openxmlformats.org/officeDocument/2006/relationships/slideLayout" Target="../slideLayouts/slideLayout.xml"/></Relationships>
</file>

<file path=ppt/slides/_rels/slide36.xml.rels>&#65279;<?xml version="1.0" encoding="UTF-8" standalone="yes"?>
<Relationships xmlns="http://schemas.openxmlformats.org/package/2006/relationships"><Relationship Id="rPictId0" Type="http://schemas.openxmlformats.org/officeDocument/2006/relationships/image" Target="../media/image121.jpeg"/><Relationship Id="rPictId1" Type="http://schemas.openxmlformats.org/officeDocument/2006/relationships/image" Target="../media/image122.jpeg"/><Relationship Id="rPictId2" Type="http://schemas.openxmlformats.org/officeDocument/2006/relationships/image" Target="../media/image123.jpeg"/><Relationship Id="rPictId3" Type="http://schemas.openxmlformats.org/officeDocument/2006/relationships/image" Target="../media/image124.jpeg"/><Relationship Id="rPictId4" Type="http://schemas.openxmlformats.org/officeDocument/2006/relationships/image" Target="../media/image125.jpeg"/><Relationship Id="rPictId5" Type="http://schemas.openxmlformats.org/officeDocument/2006/relationships/image" Target="../media/image126.jpeg"/><Relationship Id="rId1" Type="http://schemas.openxmlformats.org/officeDocument/2006/relationships/slideLayout" Target="../slideLayouts/slideLayout.xml"/></Relationships>
</file>

<file path=ppt/slides/_rels/slide37.xml.rels>&#65279;<?xml version="1.0" encoding="UTF-8" standalone="yes"?>
<Relationships xmlns="http://schemas.openxmlformats.org/package/2006/relationships"><Relationship Id="rPictId0" Type="http://schemas.openxmlformats.org/officeDocument/2006/relationships/image" Target="../media/image127.jpeg"/><Relationship Id="rPictId1" Type="http://schemas.openxmlformats.org/officeDocument/2006/relationships/image" Target="../media/image128.jpeg"/><Relationship Id="rPictId2" Type="http://schemas.openxmlformats.org/officeDocument/2006/relationships/image" Target="../media/image129.jpeg"/><Relationship Id="rPictId3" Type="http://schemas.openxmlformats.org/officeDocument/2006/relationships/image" Target="../media/image130.jpeg"/><Relationship Id="rId1" Type="http://schemas.openxmlformats.org/officeDocument/2006/relationships/slideLayout" Target="../slideLayouts/slideLayout.xml"/></Relationships>
</file>

<file path=ppt/slides/_rels/slide38.xml.rels>&#65279;<?xml version="1.0" encoding="UTF-8" standalone="yes"?>
<Relationships xmlns="http://schemas.openxmlformats.org/package/2006/relationships"><Relationship Id="rPictId0" Type="http://schemas.openxmlformats.org/officeDocument/2006/relationships/image" Target="../media/image131.jpeg"/><Relationship Id="rPictId1" Type="http://schemas.openxmlformats.org/officeDocument/2006/relationships/image" Target="../media/image132.jpeg"/><Relationship Id="rId1" Type="http://schemas.openxmlformats.org/officeDocument/2006/relationships/slideLayout" Target="../slideLayouts/slideLayout.xml"/></Relationships>
</file>

<file path=ppt/slides/_rels/slide39.xml.rels>&#65279;<?xml version="1.0" encoding="UTF-8" standalone="yes"?>
<Relationships xmlns="http://schemas.openxmlformats.org/package/2006/relationships"><Relationship Id="rPictId0" Type="http://schemas.openxmlformats.org/officeDocument/2006/relationships/image" Target="../media/image133.jpeg"/><Relationship Id="rPictId1" Type="http://schemas.openxmlformats.org/officeDocument/2006/relationships/image" Target="../media/image134.jpeg"/><Relationship Id="rId1" Type="http://schemas.openxmlformats.org/officeDocument/2006/relationships/slideLayout" Target="../slideLayouts/slideLayout.xml"/></Relationships>
</file>

<file path=ppt/slides/_rels/slide4.xml.rels>&#65279;<?xml version="1.0" encoding="UTF-8" standalone="yes"?>
<Relationships xmlns="http://schemas.openxmlformats.org/package/2006/relationships"><Relationship Id="rPictId0" Type="http://schemas.openxmlformats.org/officeDocument/2006/relationships/image" Target="../media/image9.jpeg"/><Relationship Id="rPictId1" Type="http://schemas.openxmlformats.org/officeDocument/2006/relationships/image" Target="../media/image10.jpeg"/><Relationship Id="rPictId2" Type="http://schemas.openxmlformats.org/officeDocument/2006/relationships/image" Target="../media/image11.jpeg"/><Relationship Id="rPictId3" Type="http://schemas.openxmlformats.org/officeDocument/2006/relationships/image" Target="../media/image12.jpeg"/><Relationship Id="rId1" Type="http://schemas.openxmlformats.org/officeDocument/2006/relationships/slideLayout" Target="../slideLayouts/slideLayout.xml"/></Relationships>
</file>

<file path=ppt/slides/_rels/slide40.xml.rels>&#65279;<?xml version="1.0" encoding="UTF-8" standalone="yes"?>
<Relationships xmlns="http://schemas.openxmlformats.org/package/2006/relationships"><Relationship Id="rPictId0" Type="http://schemas.openxmlformats.org/officeDocument/2006/relationships/image" Target="../media/image135.jpeg"/><Relationship Id="rId1" Type="http://schemas.openxmlformats.org/officeDocument/2006/relationships/slideLayout" Target="../slideLayouts/slideLayout.xml"/></Relationships>
</file>

<file path=ppt/slides/_rels/slide41.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42.xml.rels>&#65279;<?xml version="1.0" encoding="UTF-8" standalone="yes"?>
<Relationships xmlns="http://schemas.openxmlformats.org/package/2006/relationships"><Relationship Id="rPictId0" Type="http://schemas.openxmlformats.org/officeDocument/2006/relationships/image" Target="../media/image136.jpeg"/><Relationship Id="rPictId1" Type="http://schemas.openxmlformats.org/officeDocument/2006/relationships/image" Target="../media/image137.jpeg"/><Relationship Id="rPictId2" Type="http://schemas.openxmlformats.org/officeDocument/2006/relationships/image" Target="../media/image138.jpeg"/><Relationship Id="rPictId3" Type="http://schemas.openxmlformats.org/officeDocument/2006/relationships/image" Target="../media/image139.jpeg"/><Relationship Id="rPictId4" Type="http://schemas.openxmlformats.org/officeDocument/2006/relationships/image" Target="../media/image140.jpeg"/><Relationship Id="rPictId5" Type="http://schemas.openxmlformats.org/officeDocument/2006/relationships/image" Target="../media/image141.jpeg"/><Relationship Id="rId1" Type="http://schemas.openxmlformats.org/officeDocument/2006/relationships/slideLayout" Target="../slideLayouts/slideLayout.xml"/></Relationships>
</file>

<file path=ppt/slides/_rels/slide43.xml.rels>&#65279;<?xml version="1.0" encoding="UTF-8" standalone="yes"?>
<Relationships xmlns="http://schemas.openxmlformats.org/package/2006/relationships"><Relationship Id="rPictId0" Type="http://schemas.openxmlformats.org/officeDocument/2006/relationships/image" Target="../media/image142.jpeg"/><Relationship Id="rPictId1" Type="http://schemas.openxmlformats.org/officeDocument/2006/relationships/image" Target="../media/image143.jpeg"/><Relationship Id="rId1" Type="http://schemas.openxmlformats.org/officeDocument/2006/relationships/slideLayout" Target="../slideLayouts/slideLayout.xml"/></Relationships>
</file>

<file path=ppt/slides/_rels/slide44.xml.rels>&#65279;<?xml version="1.0" encoding="UTF-8" standalone="yes"?>
<Relationships xmlns="http://schemas.openxmlformats.org/package/2006/relationships"><Relationship Id="rPictId0" Type="http://schemas.openxmlformats.org/officeDocument/2006/relationships/image" Target="../media/image144.jpeg"/><Relationship Id="rPictId1" Type="http://schemas.openxmlformats.org/officeDocument/2006/relationships/image" Target="../media/image145.jpeg"/><Relationship Id="rPictId2" Type="http://schemas.openxmlformats.org/officeDocument/2006/relationships/image" Target="../media/image146.jpeg"/><Relationship Id="rPictId3" Type="http://schemas.openxmlformats.org/officeDocument/2006/relationships/image" Target="../media/image147.jpeg"/><Relationship Id="rId1" Type="http://schemas.openxmlformats.org/officeDocument/2006/relationships/slideLayout" Target="../slideLayouts/slideLayout.xml"/></Relationships>
</file>

<file path=ppt/slides/_rels/slide45.xml.rels>&#65279;<?xml version="1.0" encoding="UTF-8" standalone="yes"?>
<Relationships xmlns="http://schemas.openxmlformats.org/package/2006/relationships"><Relationship Id="rPictId0" Type="http://schemas.openxmlformats.org/officeDocument/2006/relationships/image" Target="../media/image148.jpeg"/><Relationship Id="rPictId1" Type="http://schemas.openxmlformats.org/officeDocument/2006/relationships/image" Target="../media/image149.jpeg"/><Relationship Id="rPictId2" Type="http://schemas.openxmlformats.org/officeDocument/2006/relationships/image" Target="../media/image150.jpeg"/><Relationship Id="rPictId3" Type="http://schemas.openxmlformats.org/officeDocument/2006/relationships/image" Target="../media/image151.jpeg"/><Relationship Id="rPictId4" Type="http://schemas.openxmlformats.org/officeDocument/2006/relationships/image" Target="../media/image152.jpeg"/><Relationship Id="rPictId5" Type="http://schemas.openxmlformats.org/officeDocument/2006/relationships/image" Target="../media/image153.jpeg"/><Relationship Id="rId1" Type="http://schemas.openxmlformats.org/officeDocument/2006/relationships/slideLayout" Target="../slideLayouts/slideLayout.xml"/></Relationships>
</file>

<file path=ppt/slides/_rels/slide46.xml.rels>&#65279;<?xml version="1.0" encoding="UTF-8" standalone="yes"?>
<Relationships xmlns="http://schemas.openxmlformats.org/package/2006/relationships"><Relationship Id="rPictId0" Type="http://schemas.openxmlformats.org/officeDocument/2006/relationships/image" Target="../media/image154.jpeg"/><Relationship Id="rPictId1" Type="http://schemas.openxmlformats.org/officeDocument/2006/relationships/image" Target="../media/image155.jpeg"/><Relationship Id="rPictId2" Type="http://schemas.openxmlformats.org/officeDocument/2006/relationships/image" Target="../media/image156.jpeg"/><Relationship Id="rPictId3" Type="http://schemas.openxmlformats.org/officeDocument/2006/relationships/image" Target="../media/image157.jpeg"/><Relationship Id="rPictId4" Type="http://schemas.openxmlformats.org/officeDocument/2006/relationships/image" Target="../media/image158.jpeg"/><Relationship Id="rId1" Type="http://schemas.openxmlformats.org/officeDocument/2006/relationships/slideLayout" Target="../slideLayouts/slideLayout.xml"/></Relationships>
</file>

<file path=ppt/slides/_rels/slide47.xml.rels>&#65279;<?xml version="1.0" encoding="UTF-8" standalone="yes"?>
<Relationships xmlns="http://schemas.openxmlformats.org/package/2006/relationships"><Relationship Id="rPictId0" Type="http://schemas.openxmlformats.org/officeDocument/2006/relationships/image" Target="../media/image159.jpeg"/><Relationship Id="rPictId1" Type="http://schemas.openxmlformats.org/officeDocument/2006/relationships/image" Target="../media/image160.jpeg"/><Relationship Id="rPictId2" Type="http://schemas.openxmlformats.org/officeDocument/2006/relationships/image" Target="../media/image161.jpeg"/><Relationship Id="rId1" Type="http://schemas.openxmlformats.org/officeDocument/2006/relationships/slideLayout" Target="../slideLayouts/slideLayout.xml"/></Relationships>
</file>

<file path=ppt/slides/_rels/slide48.xml.rels>&#65279;<?xml version="1.0" encoding="UTF-8" standalone="yes"?>
<Relationships xmlns="http://schemas.openxmlformats.org/package/2006/relationships"><Relationship Id="rPictId0" Type="http://schemas.openxmlformats.org/officeDocument/2006/relationships/image" Target="../media/image162.jpeg"/><Relationship Id="rPictId1" Type="http://schemas.openxmlformats.org/officeDocument/2006/relationships/image" Target="../media/image163.jpeg"/><Relationship Id="rPictId2" Type="http://schemas.openxmlformats.org/officeDocument/2006/relationships/image" Target="../media/image164.jpeg"/><Relationship Id="rId1" Type="http://schemas.openxmlformats.org/officeDocument/2006/relationships/slideLayout" Target="../slideLayouts/slideLayout.xml"/></Relationships>
</file>

<file path=ppt/slides/_rels/slide49.xml.rels>&#65279;<?xml version="1.0" encoding="UTF-8" standalone="yes"?>
<Relationships xmlns="http://schemas.openxmlformats.org/package/2006/relationships"><Relationship Id="rPictId0" Type="http://schemas.openxmlformats.org/officeDocument/2006/relationships/image" Target="../media/image165.jpeg"/><Relationship Id="rPictId1" Type="http://schemas.openxmlformats.org/officeDocument/2006/relationships/image" Target="../media/image166.jpeg"/><Relationship Id="rPictId2" Type="http://schemas.openxmlformats.org/officeDocument/2006/relationships/image" Target="../media/image167.jpeg"/><Relationship Id="rId1" Type="http://schemas.openxmlformats.org/officeDocument/2006/relationships/slideLayout" Target="../slideLayouts/slideLayout.xml"/></Relationships>
</file>

<file path=ppt/slides/_rels/slide5.xml.rels>&#65279;<?xml version="1.0" encoding="UTF-8" standalone="yes"?>
<Relationships xmlns="http://schemas.openxmlformats.org/package/2006/relationships"><Relationship Id="rPictId0" Type="http://schemas.openxmlformats.org/officeDocument/2006/relationships/image" Target="../media/image13.jpeg"/><Relationship Id="rPictId1" Type="http://schemas.openxmlformats.org/officeDocument/2006/relationships/image" Target="../media/image14.jpeg"/><Relationship Id="rPictId2" Type="http://schemas.openxmlformats.org/officeDocument/2006/relationships/image" Target="../media/image15.jpeg"/><Relationship Id="rId1" Type="http://schemas.openxmlformats.org/officeDocument/2006/relationships/slideLayout" Target="../slideLayouts/slideLayout.xml"/></Relationships>
</file>

<file path=ppt/slides/_rels/slide50.xml.rels>&#65279;<?xml version="1.0" encoding="UTF-8" standalone="yes"?>
<Relationships xmlns="http://schemas.openxmlformats.org/package/2006/relationships"><Relationship Id="rPictId0" Type="http://schemas.openxmlformats.org/officeDocument/2006/relationships/image" Target="../media/image168.jpeg"/><Relationship Id="rPictId1" Type="http://schemas.openxmlformats.org/officeDocument/2006/relationships/image" Target="../media/image169.jpeg"/><Relationship Id="rPictId2" Type="http://schemas.openxmlformats.org/officeDocument/2006/relationships/image" Target="../media/image170.jpeg"/><Relationship Id="rPictId3" Type="http://schemas.openxmlformats.org/officeDocument/2006/relationships/image" Target="../media/image171.jpeg"/><Relationship Id="rId1" Type="http://schemas.openxmlformats.org/officeDocument/2006/relationships/slideLayout" Target="../slideLayouts/slideLayout.xml"/></Relationships>
</file>

<file path=ppt/slides/_rels/slide51.xml.rels>&#65279;<?xml version="1.0" encoding="UTF-8" standalone="yes"?>
<Relationships xmlns="http://schemas.openxmlformats.org/package/2006/relationships"><Relationship Id="rPictId0" Type="http://schemas.openxmlformats.org/officeDocument/2006/relationships/image" Target="../media/image172.jpeg"/><Relationship Id="rPictId1" Type="http://schemas.openxmlformats.org/officeDocument/2006/relationships/image" Target="../media/image173.jpeg"/><Relationship Id="rPictId2" Type="http://schemas.openxmlformats.org/officeDocument/2006/relationships/image" Target="../media/image174.jpeg"/><Relationship Id="rPictId3" Type="http://schemas.openxmlformats.org/officeDocument/2006/relationships/image" Target="../media/image175.jpeg"/><Relationship Id="rId1" Type="http://schemas.openxmlformats.org/officeDocument/2006/relationships/slideLayout" Target="../slideLayouts/slideLayout.xml"/></Relationships>
</file>

<file path=ppt/slides/_rels/slide52.xml.rels>&#65279;<?xml version="1.0" encoding="UTF-8" standalone="yes"?>
<Relationships xmlns="http://schemas.openxmlformats.org/package/2006/relationships"><Relationship Id="rPictId0" Type="http://schemas.openxmlformats.org/officeDocument/2006/relationships/image" Target="../media/image176.jpeg"/><Relationship Id="rPictId1" Type="http://schemas.openxmlformats.org/officeDocument/2006/relationships/image" Target="../media/image177.jpeg"/><Relationship Id="rId1" Type="http://schemas.openxmlformats.org/officeDocument/2006/relationships/slideLayout" Target="../slideLayouts/slideLayout.xml"/><Relationship Id="rLinkId0" Type="http://schemas.openxmlformats.org/officeDocument/2006/relationships/hyperlink" Target="https://vi.wikipedia.org/wiki/" TargetMode="External"/></Relationships>
</file>

<file path=ppt/slides/_rels/slide53.xml.rels>&#65279;<?xml version="1.0" encoding="UTF-8" standalone="yes"?>
<Relationships xmlns="http://schemas.openxmlformats.org/package/2006/relationships"><Relationship Id="rPictId0" Type="http://schemas.openxmlformats.org/officeDocument/2006/relationships/image" Target="../media/image178.jpeg"/><Relationship Id="rPictId1" Type="http://schemas.openxmlformats.org/officeDocument/2006/relationships/image" Target="../media/image179.jpeg"/><Relationship Id="rId1" Type="http://schemas.openxmlformats.org/officeDocument/2006/relationships/slideLayout" Target="../slideLayouts/slideLayout.xml"/></Relationships>
</file>

<file path=ppt/slides/_rels/slide54.xml.rels>&#65279;<?xml version="1.0" encoding="UTF-8" standalone="yes"?>
<Relationships xmlns="http://schemas.openxmlformats.org/package/2006/relationships"><Relationship Id="rPictId0" Type="http://schemas.openxmlformats.org/officeDocument/2006/relationships/image" Target="../media/image180.jpeg"/><Relationship Id="rPictId1" Type="http://schemas.openxmlformats.org/officeDocument/2006/relationships/image" Target="../media/image181.jpeg"/><Relationship Id="rId1" Type="http://schemas.openxmlformats.org/officeDocument/2006/relationships/slideLayout" Target="../slideLayouts/slideLayout.xml"/></Relationships>
</file>

<file path=ppt/slides/_rels/slide55.xml.rels>&#65279;<?xml version="1.0" encoding="UTF-8" standalone="yes"?>
<Relationships xmlns="http://schemas.openxmlformats.org/package/2006/relationships"><Relationship Id="rPictId0" Type="http://schemas.openxmlformats.org/officeDocument/2006/relationships/image" Target="../media/image182.jpeg"/><Relationship Id="rPictId1" Type="http://schemas.openxmlformats.org/officeDocument/2006/relationships/image" Target="../media/image183.jpeg"/><Relationship Id="rId1" Type="http://schemas.openxmlformats.org/officeDocument/2006/relationships/slideLayout" Target="../slideLayouts/slideLayout.xml"/></Relationships>
</file>

<file path=ppt/slides/_rels/slide56.xml.rels>&#65279;<?xml version="1.0" encoding="UTF-8" standalone="yes"?>
<Relationships xmlns="http://schemas.openxmlformats.org/package/2006/relationships"><Relationship Id="rPictId0" Type="http://schemas.openxmlformats.org/officeDocument/2006/relationships/image" Target="../media/image184.jpeg"/><Relationship Id="rPictId1" Type="http://schemas.openxmlformats.org/officeDocument/2006/relationships/image" Target="../media/image185.jpeg"/><Relationship Id="rPictId2" Type="http://schemas.openxmlformats.org/officeDocument/2006/relationships/image" Target="../media/image186.jpeg"/><Relationship Id="rId1" Type="http://schemas.openxmlformats.org/officeDocument/2006/relationships/slideLayout" Target="../slideLayouts/slideLayout.xml"/></Relationships>
</file>

<file path=ppt/slides/_rels/slide57.xml.rels>&#65279;<?xml version="1.0" encoding="UTF-8" standalone="yes"?>
<Relationships xmlns="http://schemas.openxmlformats.org/package/2006/relationships"><Relationship Id="rPictId0" Type="http://schemas.openxmlformats.org/officeDocument/2006/relationships/image" Target="../media/image187.jpeg"/><Relationship Id="rPictId1" Type="http://schemas.openxmlformats.org/officeDocument/2006/relationships/image" Target="../media/image188.jpeg"/><Relationship Id="rPictId2" Type="http://schemas.openxmlformats.org/officeDocument/2006/relationships/image" Target="../media/image189.jpeg"/><Relationship Id="rId1" Type="http://schemas.openxmlformats.org/officeDocument/2006/relationships/slideLayout" Target="../slideLayouts/slideLayout.xml"/></Relationships>
</file>

<file path=ppt/slides/_rels/slide58.xml.rels>&#65279;<?xml version="1.0" encoding="UTF-8" standalone="yes"?>
<Relationships xmlns="http://schemas.openxmlformats.org/package/2006/relationships"><Relationship Id="rPictId0" Type="http://schemas.openxmlformats.org/officeDocument/2006/relationships/image" Target="../media/image190.jpeg"/><Relationship Id="rPictId1" Type="http://schemas.openxmlformats.org/officeDocument/2006/relationships/image" Target="../media/image191.jpeg"/><Relationship Id="rId1" Type="http://schemas.openxmlformats.org/officeDocument/2006/relationships/slideLayout" Target="../slideLayouts/slideLayout.xml"/></Relationships>
</file>

<file path=ppt/slides/_rels/slide59.xml.rels>&#65279;<?xml version="1.0" encoding="UTF-8" standalone="yes"?>
<Relationships xmlns="http://schemas.openxmlformats.org/package/2006/relationships"><Relationship Id="rPictId0" Type="http://schemas.openxmlformats.org/officeDocument/2006/relationships/image" Target="../media/image192.jpeg"/><Relationship Id="rPictId1" Type="http://schemas.openxmlformats.org/officeDocument/2006/relationships/image" Target="../media/image193.jpeg"/><Relationship Id="rPictId2" Type="http://schemas.openxmlformats.org/officeDocument/2006/relationships/image" Target="../media/image194.jpeg"/><Relationship Id="rPictId3" Type="http://schemas.openxmlformats.org/officeDocument/2006/relationships/image" Target="../media/image195.jpeg"/><Relationship Id="rId1" Type="http://schemas.openxmlformats.org/officeDocument/2006/relationships/slideLayout" Target="../slideLayouts/slideLayout.xml"/></Relationships>
</file>

<file path=ppt/slides/_rels/slide6.xml.rels>&#65279;<?xml version="1.0" encoding="UTF-8" standalone="yes"?>
<Relationships xmlns="http://schemas.openxmlformats.org/package/2006/relationships"><Relationship Id="rPictId0" Type="http://schemas.openxmlformats.org/officeDocument/2006/relationships/image" Target="../media/image16.jpeg"/><Relationship Id="rPictId1" Type="http://schemas.openxmlformats.org/officeDocument/2006/relationships/image" Target="../media/image17.jpeg"/><Relationship Id="rPictId2" Type="http://schemas.openxmlformats.org/officeDocument/2006/relationships/image" Target="../media/image18.jpeg"/><Relationship Id="rId1" Type="http://schemas.openxmlformats.org/officeDocument/2006/relationships/slideLayout" Target="../slideLayouts/slideLayout.xml"/></Relationships>
</file>

<file path=ppt/slides/_rels/slide60.xml.rels>&#65279;<?xml version="1.0" encoding="UTF-8" standalone="yes"?>
<Relationships xmlns="http://schemas.openxmlformats.org/package/2006/relationships"><Relationship Id="rPictId0" Type="http://schemas.openxmlformats.org/officeDocument/2006/relationships/image" Target="../media/image196.jpeg"/><Relationship Id="rPictId1" Type="http://schemas.openxmlformats.org/officeDocument/2006/relationships/image" Target="../media/image197.jpeg"/><Relationship Id="rPictId2" Type="http://schemas.openxmlformats.org/officeDocument/2006/relationships/image" Target="../media/image198.jpeg"/><Relationship Id="rPictId3" Type="http://schemas.openxmlformats.org/officeDocument/2006/relationships/image" Target="../media/image199.jpeg"/><Relationship Id="rPictId4" Type="http://schemas.openxmlformats.org/officeDocument/2006/relationships/image" Target="../media/image200.jpeg"/><Relationship Id="rPictId5" Type="http://schemas.openxmlformats.org/officeDocument/2006/relationships/image" Target="../media/image201.jpeg"/><Relationship Id="rPictId6" Type="http://schemas.openxmlformats.org/officeDocument/2006/relationships/image" Target="../media/image202.jpeg"/><Relationship Id="rPictId7" Type="http://schemas.openxmlformats.org/officeDocument/2006/relationships/image" Target="../media/image203.jpeg"/><Relationship Id="rId1" Type="http://schemas.openxmlformats.org/officeDocument/2006/relationships/slideLayout" Target="../slideLayouts/slideLayout.xml"/></Relationships>
</file>

<file path=ppt/slides/_rels/slide61.xml.rels>&#65279;<?xml version="1.0" encoding="UTF-8" standalone="yes"?>
<Relationships xmlns="http://schemas.openxmlformats.org/package/2006/relationships"><Relationship Id="rPictId0" Type="http://schemas.openxmlformats.org/officeDocument/2006/relationships/image" Target="../media/image204.jpeg"/><Relationship Id="rPictId1" Type="http://schemas.openxmlformats.org/officeDocument/2006/relationships/image" Target="../media/image205.jpeg"/><Relationship Id="rPictId2" Type="http://schemas.openxmlformats.org/officeDocument/2006/relationships/image" Target="../media/image206.jpeg"/><Relationship Id="rPictId3" Type="http://schemas.openxmlformats.org/officeDocument/2006/relationships/image" Target="../media/image207.jpeg"/><Relationship Id="rId1" Type="http://schemas.openxmlformats.org/officeDocument/2006/relationships/slideLayout" Target="../slideLayouts/slideLayout.xml"/></Relationships>
</file>

<file path=ppt/slides/_rels/slide62.xml.rels>&#65279;<?xml version="1.0" encoding="UTF-8" standalone="yes"?>
<Relationships xmlns="http://schemas.openxmlformats.org/package/2006/relationships"><Relationship Id="rPictId0" Type="http://schemas.openxmlformats.org/officeDocument/2006/relationships/image" Target="../media/image208.jpeg"/><Relationship Id="rPictId1" Type="http://schemas.openxmlformats.org/officeDocument/2006/relationships/image" Target="../media/image209.jpeg"/><Relationship Id="rPictId2" Type="http://schemas.openxmlformats.org/officeDocument/2006/relationships/image" Target="../media/image210.jpeg"/><Relationship Id="rPictId3" Type="http://schemas.openxmlformats.org/officeDocument/2006/relationships/image" Target="../media/image211.jpeg"/><Relationship Id="rId1" Type="http://schemas.openxmlformats.org/officeDocument/2006/relationships/slideLayout" Target="../slideLayouts/slideLayout.xml"/></Relationships>
</file>

<file path=ppt/slides/_rels/slide63.xml.rels>&#65279;<?xml version="1.0" encoding="UTF-8" standalone="yes"?>
<Relationships xmlns="http://schemas.openxmlformats.org/package/2006/relationships"><Relationship Id="rPictId0" Type="http://schemas.openxmlformats.org/officeDocument/2006/relationships/image" Target="../media/image212.jpeg"/><Relationship Id="rPictId1" Type="http://schemas.openxmlformats.org/officeDocument/2006/relationships/image" Target="../media/image213.jpeg"/><Relationship Id="rId1" Type="http://schemas.openxmlformats.org/officeDocument/2006/relationships/slideLayout" Target="../slideLayouts/slideLayout.xml"/></Relationships>
</file>

<file path=ppt/slides/_rels/slide64.xml.rels>&#65279;<?xml version="1.0" encoding="UTF-8" standalone="yes"?>
<Relationships xmlns="http://schemas.openxmlformats.org/package/2006/relationships"><Relationship Id="rPictId0" Type="http://schemas.openxmlformats.org/officeDocument/2006/relationships/image" Target="../media/image214.jpeg"/><Relationship Id="rPictId1" Type="http://schemas.openxmlformats.org/officeDocument/2006/relationships/image" Target="../media/image215.jpeg"/><Relationship Id="rPictId2" Type="http://schemas.openxmlformats.org/officeDocument/2006/relationships/image" Target="../media/image216.jpeg"/><Relationship Id="rPictId3" Type="http://schemas.openxmlformats.org/officeDocument/2006/relationships/image" Target="../media/image217.jpeg"/><Relationship Id="rId1" Type="http://schemas.openxmlformats.org/officeDocument/2006/relationships/slideLayout" Target="../slideLayouts/slideLayout.xml"/></Relationships>
</file>

<file path=ppt/slides/_rels/slide65.xml.rels>&#65279;<?xml version="1.0" encoding="UTF-8" standalone="yes"?>
<Relationships xmlns="http://schemas.openxmlformats.org/package/2006/relationships"><Relationship Id="rPictId0" Type="http://schemas.openxmlformats.org/officeDocument/2006/relationships/image" Target="../media/image218.jpeg"/><Relationship Id="rId1" Type="http://schemas.openxmlformats.org/officeDocument/2006/relationships/slideLayout" Target="../slideLayouts/slideLayout.xml"/></Relationships>
</file>

<file path=ppt/slides/_rels/slide66.xml.rels>&#65279;<?xml version="1.0" encoding="UTF-8" standalone="yes"?>
<Relationships xmlns="http://schemas.openxmlformats.org/package/2006/relationships"><Relationship Id="rPictId0" Type="http://schemas.openxmlformats.org/officeDocument/2006/relationships/image" Target="../media/image219.jpeg"/><Relationship Id="rId1" Type="http://schemas.openxmlformats.org/officeDocument/2006/relationships/slideLayout" Target="../slideLayouts/slideLayout.xml"/></Relationships>
</file>

<file path=ppt/slides/_rels/slide67.xml.rels>&#65279;<?xml version="1.0" encoding="UTF-8" standalone="yes"?>
<Relationships xmlns="http://schemas.openxmlformats.org/package/2006/relationships"><Relationship Id="rPictId0" Type="http://schemas.openxmlformats.org/officeDocument/2006/relationships/image" Target="../media/image220.jpeg"/><Relationship Id="rPictId1" Type="http://schemas.openxmlformats.org/officeDocument/2006/relationships/image" Target="../media/image221.jpeg"/><Relationship Id="rId1" Type="http://schemas.openxmlformats.org/officeDocument/2006/relationships/slideLayout" Target="../slideLayouts/slideLayout.xml"/></Relationships>
</file>

<file path=ppt/slides/_rels/slide68.xml.rels>&#65279;<?xml version="1.0" encoding="UTF-8" standalone="yes"?>
<Relationships xmlns="http://schemas.openxmlformats.org/package/2006/relationships"><Relationship Id="rPictId0" Type="http://schemas.openxmlformats.org/officeDocument/2006/relationships/image" Target="../media/image222.jpeg"/><Relationship Id="rId1" Type="http://schemas.openxmlformats.org/officeDocument/2006/relationships/slideLayout" Target="../slideLayouts/slideLayout.xml"/></Relationships>
</file>

<file path=ppt/slides/_rels/slide69.xml.rels>&#65279;<?xml version="1.0" encoding="UTF-8" standalone="yes"?>
<Relationships xmlns="http://schemas.openxmlformats.org/package/2006/relationships"><Relationship Id="rPictId0" Type="http://schemas.openxmlformats.org/officeDocument/2006/relationships/image" Target="../media/image223.jpeg"/><Relationship Id="rId1" Type="http://schemas.openxmlformats.org/officeDocument/2006/relationships/slideLayout" Target="../slideLayouts/slideLayout.xml"/></Relationships>
</file>

<file path=ppt/slides/_rels/slide7.xml.rels>&#65279;<?xml version="1.0" encoding="UTF-8" standalone="yes"?>
<Relationships xmlns="http://schemas.openxmlformats.org/package/2006/relationships"><Relationship Id="rPictId0" Type="http://schemas.openxmlformats.org/officeDocument/2006/relationships/image" Target="../media/image19.jpeg"/><Relationship Id="rPictId1" Type="http://schemas.openxmlformats.org/officeDocument/2006/relationships/image" Target="../media/image20.jpeg"/><Relationship Id="rPictId2" Type="http://schemas.openxmlformats.org/officeDocument/2006/relationships/image" Target="../media/image21.jpeg"/><Relationship Id="rPictId3" Type="http://schemas.openxmlformats.org/officeDocument/2006/relationships/image" Target="../media/image22.jpeg"/><Relationship Id="rPictId4" Type="http://schemas.openxmlformats.org/officeDocument/2006/relationships/image" Target="../media/image23.jpeg"/><Relationship Id="rId1" Type="http://schemas.openxmlformats.org/officeDocument/2006/relationships/slideLayout" Target="../slideLayouts/slideLayout.xml"/></Relationships>
</file>

<file path=ppt/slides/_rels/slide70.xml.rels>&#65279;<?xml version="1.0" encoding="UTF-8" standalone="yes"?>
<Relationships xmlns="http://schemas.openxmlformats.org/package/2006/relationships"><Relationship Id="rPictId0" Type="http://schemas.openxmlformats.org/officeDocument/2006/relationships/image" Target="../media/image224.jpeg"/><Relationship Id="rPictId1" Type="http://schemas.openxmlformats.org/officeDocument/2006/relationships/image" Target="../media/image225.jpeg"/><Relationship Id="rId1" Type="http://schemas.openxmlformats.org/officeDocument/2006/relationships/slideLayout" Target="../slideLayouts/slideLayout.xml"/></Relationships>
</file>

<file path=ppt/slides/_rels/slide71.xml.rels>&#65279;<?xml version="1.0" encoding="UTF-8" standalone="yes"?>
<Relationships xmlns="http://schemas.openxmlformats.org/package/2006/relationships"><Relationship Id="rPictId0" Type="http://schemas.openxmlformats.org/officeDocument/2006/relationships/image" Target="../media/image226.jpeg"/><Relationship Id="rPictId1" Type="http://schemas.openxmlformats.org/officeDocument/2006/relationships/image" Target="../media/image227.jpeg"/><Relationship Id="rPictId2" Type="http://schemas.openxmlformats.org/officeDocument/2006/relationships/image" Target="../media/image228.jpeg"/><Relationship Id="rId1" Type="http://schemas.openxmlformats.org/officeDocument/2006/relationships/slideLayout" Target="../slideLayouts/slideLayout.xml"/></Relationships>
</file>

<file path=ppt/slides/_rels/slide72.xml.rels>&#65279;<?xml version="1.0" encoding="UTF-8" standalone="yes"?>
<Relationships xmlns="http://schemas.openxmlformats.org/package/2006/relationships"><Relationship Id="rPictId0" Type="http://schemas.openxmlformats.org/officeDocument/2006/relationships/image" Target="../media/image229.jpeg"/><Relationship Id="rPictId1" Type="http://schemas.openxmlformats.org/officeDocument/2006/relationships/image" Target="../media/image230.jpeg"/><Relationship Id="rId1" Type="http://schemas.openxmlformats.org/officeDocument/2006/relationships/slideLayout" Target="../slideLayouts/slideLayout.xml"/></Relationships>
</file>

<file path=ppt/slides/_rels/slide73.xml.rels>&#65279;<?xml version="1.0" encoding="UTF-8" standalone="yes"?>
<Relationships xmlns="http://schemas.openxmlformats.org/package/2006/relationships"><Relationship Id="rPictId0" Type="http://schemas.openxmlformats.org/officeDocument/2006/relationships/image" Target="../media/image231.jpeg"/><Relationship Id="rPictId1" Type="http://schemas.openxmlformats.org/officeDocument/2006/relationships/image" Target="../media/image232.jpeg"/><Relationship Id="rPictId2" Type="http://schemas.openxmlformats.org/officeDocument/2006/relationships/image" Target="../media/image233.jpeg"/><Relationship Id="rId1" Type="http://schemas.openxmlformats.org/officeDocument/2006/relationships/slideLayout" Target="../slideLayouts/slideLayout.xml"/></Relationships>
</file>

<file path=ppt/slides/_rels/slide74.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75.xml.rels>&#65279;<?xml version="1.0" encoding="UTF-8" standalone="yes"?>
<Relationships xmlns="http://schemas.openxmlformats.org/package/2006/relationships"><Relationship Id="rPictId0" Type="http://schemas.openxmlformats.org/officeDocument/2006/relationships/image" Target="../media/image234.jpeg"/><Relationship Id="rPictId1" Type="http://schemas.openxmlformats.org/officeDocument/2006/relationships/image" Target="../media/image235.jpeg"/><Relationship Id="rPictId2" Type="http://schemas.openxmlformats.org/officeDocument/2006/relationships/image" Target="../media/image236.jpeg"/><Relationship Id="rPictId3" Type="http://schemas.openxmlformats.org/officeDocument/2006/relationships/image" Target="../media/image237.jpeg"/><Relationship Id="rId1" Type="http://schemas.openxmlformats.org/officeDocument/2006/relationships/slideLayout" Target="../slideLayouts/slideLayout.xml"/></Relationships>
</file>

<file path=ppt/slides/_rels/slide76.xml.rels>&#65279;<?xml version="1.0" encoding="UTF-8" standalone="yes"?>
<Relationships xmlns="http://schemas.openxmlformats.org/package/2006/relationships"><Relationship Id="rId1" Type="http://schemas.openxmlformats.org/officeDocument/2006/relationships/slideLayout" Target="../slideLayouts/slideLayout.xml"/></Relationships>
</file>

<file path=ppt/slides/_rels/slide77.xml.rels>&#65279;<?xml version="1.0" encoding="UTF-8" standalone="yes"?>
<Relationships xmlns="http://schemas.openxmlformats.org/package/2006/relationships"><Relationship Id="rPictId0" Type="http://schemas.openxmlformats.org/officeDocument/2006/relationships/image" Target="../media/image238.jpeg"/><Relationship Id="rPictId1" Type="http://schemas.openxmlformats.org/officeDocument/2006/relationships/image" Target="../media/image239.jpeg"/><Relationship Id="rPictId2" Type="http://schemas.openxmlformats.org/officeDocument/2006/relationships/image" Target="../media/image240.jpeg"/><Relationship Id="rId1" Type="http://schemas.openxmlformats.org/officeDocument/2006/relationships/slideLayout" Target="../slideLayouts/slideLayout.xml"/></Relationships>
</file>

<file path=ppt/slides/_rels/slide78.xml.rels>&#65279;<?xml version="1.0" encoding="UTF-8" standalone="yes"?>
<Relationships xmlns="http://schemas.openxmlformats.org/package/2006/relationships"><Relationship Id="rPictId0" Type="http://schemas.openxmlformats.org/officeDocument/2006/relationships/image" Target="../media/image241.jpeg"/><Relationship Id="rId1" Type="http://schemas.openxmlformats.org/officeDocument/2006/relationships/slideLayout" Target="../slideLayouts/slideLayout.xml"/></Relationships>
</file>

<file path=ppt/slides/_rels/slide79.xml.rels>&#65279;<?xml version="1.0" encoding="UTF-8" standalone="yes"?>
<Relationships xmlns="http://schemas.openxmlformats.org/package/2006/relationships"><Relationship Id="rPictId0" Type="http://schemas.openxmlformats.org/officeDocument/2006/relationships/image" Target="../media/image242.jpeg"/><Relationship Id="rPictId1" Type="http://schemas.openxmlformats.org/officeDocument/2006/relationships/image" Target="../media/image243.jpeg"/><Relationship Id="rPictId2" Type="http://schemas.openxmlformats.org/officeDocument/2006/relationships/image" Target="../media/image244.jpeg"/><Relationship Id="rId1" Type="http://schemas.openxmlformats.org/officeDocument/2006/relationships/slideLayout" Target="../slideLayouts/slideLayout.xml"/></Relationships>
</file>

<file path=ppt/slides/_rels/slide8.xml.rels>&#65279;<?xml version="1.0" encoding="UTF-8" standalone="yes"?>
<Relationships xmlns="http://schemas.openxmlformats.org/package/2006/relationships"><Relationship Id="rPictId0" Type="http://schemas.openxmlformats.org/officeDocument/2006/relationships/image" Target="../media/image24.jpeg"/><Relationship Id="rPictId1" Type="http://schemas.openxmlformats.org/officeDocument/2006/relationships/image" Target="../media/image25.jpeg"/><Relationship Id="rPictId2" Type="http://schemas.openxmlformats.org/officeDocument/2006/relationships/image" Target="../media/image26.jpeg"/><Relationship Id="rPictId3" Type="http://schemas.openxmlformats.org/officeDocument/2006/relationships/image" Target="../media/image27.jpeg"/><Relationship Id="rPictId4" Type="http://schemas.openxmlformats.org/officeDocument/2006/relationships/image" Target="../media/image28.jpeg"/><Relationship Id="rPictId5" Type="http://schemas.openxmlformats.org/officeDocument/2006/relationships/image" Target="../media/image29.jpeg"/><Relationship Id="rPictId6" Type="http://schemas.openxmlformats.org/officeDocument/2006/relationships/image" Target="../media/image30.jpeg"/><Relationship Id="rId1" Type="http://schemas.openxmlformats.org/officeDocument/2006/relationships/slideLayout" Target="../slideLayouts/slideLayout.xml"/></Relationships>
</file>

<file path=ppt/slides/_rels/slide80.xml.rels>&#65279;<?xml version="1.0" encoding="UTF-8" standalone="yes"?>
<Relationships xmlns="http://schemas.openxmlformats.org/package/2006/relationships"><Relationship Id="rPictId0" Type="http://schemas.openxmlformats.org/officeDocument/2006/relationships/image" Target="../media/image245.jpeg"/><Relationship Id="rId1" Type="http://schemas.openxmlformats.org/officeDocument/2006/relationships/slideLayout" Target="../slideLayouts/slideLayout.xml"/></Relationships>
</file>

<file path=ppt/slides/_rels/slide81.xml.rels>&#65279;<?xml version="1.0" encoding="UTF-8" standalone="yes"?>
<Relationships xmlns="http://schemas.openxmlformats.org/package/2006/relationships"><Relationship Id="rPictId0" Type="http://schemas.openxmlformats.org/officeDocument/2006/relationships/image" Target="../media/image246.jpeg"/><Relationship Id="rPictId1" Type="http://schemas.openxmlformats.org/officeDocument/2006/relationships/image" Target="../media/image247.jpeg"/><Relationship Id="rPictId2" Type="http://schemas.openxmlformats.org/officeDocument/2006/relationships/image" Target="../media/image248.jpeg"/><Relationship Id="rPictId3" Type="http://schemas.openxmlformats.org/officeDocument/2006/relationships/image" Target="../media/image249.jpeg"/><Relationship Id="rId1" Type="http://schemas.openxmlformats.org/officeDocument/2006/relationships/slideLayout" Target="../slideLayouts/slideLayout.xml"/><Relationship Id="rLinkId0" Type="http://schemas.openxmlformats.org/officeDocument/2006/relationships/hyperlink" Target="https://cn.wikipcdia.org/wiki/" TargetMode="External"/></Relationships>
</file>

<file path=ppt/slides/_rels/slide82.xml.rels>&#65279;<?xml version="1.0" encoding="UTF-8" standalone="yes"?>
<Relationships xmlns="http://schemas.openxmlformats.org/package/2006/relationships"><Relationship Id="rPictId0" Type="http://schemas.openxmlformats.org/officeDocument/2006/relationships/image" Target="../media/image250.jpeg"/><Relationship Id="rPictId1" Type="http://schemas.openxmlformats.org/officeDocument/2006/relationships/image" Target="../media/image251.jpeg"/><Relationship Id="rPictId2" Type="http://schemas.openxmlformats.org/officeDocument/2006/relationships/image" Target="../media/image252.jpeg"/><Relationship Id="rId1" Type="http://schemas.openxmlformats.org/officeDocument/2006/relationships/slideLayout" Target="../slideLayouts/slideLayout.xml"/></Relationships>
</file>

<file path=ppt/slides/_rels/slide83.xml.rels>&#65279;<?xml version="1.0" encoding="UTF-8" standalone="yes"?>
<Relationships xmlns="http://schemas.openxmlformats.org/package/2006/relationships"><Relationship Id="rPictId0" Type="http://schemas.openxmlformats.org/officeDocument/2006/relationships/image" Target="../media/image253.jpeg"/><Relationship Id="rPictId1" Type="http://schemas.openxmlformats.org/officeDocument/2006/relationships/image" Target="../media/image254.jpeg"/><Relationship Id="rPictId2" Type="http://schemas.openxmlformats.org/officeDocument/2006/relationships/image" Target="../media/image255.jpeg"/><Relationship Id="rId1" Type="http://schemas.openxmlformats.org/officeDocument/2006/relationships/slideLayout" Target="../slideLayouts/slideLayout.xml"/></Relationships>
</file>

<file path=ppt/slides/_rels/slide84.xml.rels>&#65279;<?xml version="1.0" encoding="UTF-8" standalone="yes"?>
<Relationships xmlns="http://schemas.openxmlformats.org/package/2006/relationships"><Relationship Id="rPictId0" Type="http://schemas.openxmlformats.org/officeDocument/2006/relationships/image" Target="../media/image256.jpeg"/><Relationship Id="rPictId1" Type="http://schemas.openxmlformats.org/officeDocument/2006/relationships/image" Target="../media/image257.jpeg"/><Relationship Id="rPictId2" Type="http://schemas.openxmlformats.org/officeDocument/2006/relationships/image" Target="../media/image258.jpeg"/><Relationship Id="rId1" Type="http://schemas.openxmlformats.org/officeDocument/2006/relationships/slideLayout" Target="../slideLayouts/slideLayout.xml"/></Relationships>
</file>

<file path=ppt/slides/_rels/slide85.xml.rels>&#65279;<?xml version="1.0" encoding="UTF-8" standalone="yes"?>
<Relationships xmlns="http://schemas.openxmlformats.org/package/2006/relationships"><Relationship Id="rPictId0" Type="http://schemas.openxmlformats.org/officeDocument/2006/relationships/image" Target="../media/image259.jpeg"/><Relationship Id="rPictId1" Type="http://schemas.openxmlformats.org/officeDocument/2006/relationships/image" Target="../media/image260.jpeg"/><Relationship Id="rPictId2" Type="http://schemas.openxmlformats.org/officeDocument/2006/relationships/image" Target="../media/image261.jpeg"/><Relationship Id="rId1" Type="http://schemas.openxmlformats.org/officeDocument/2006/relationships/slideLayout" Target="../slideLayouts/slideLayout.xml"/></Relationships>
</file>

<file path=ppt/slides/_rels/slide86.xml.rels>&#65279;<?xml version="1.0" encoding="UTF-8" standalone="yes"?>
<Relationships xmlns="http://schemas.openxmlformats.org/package/2006/relationships"><Relationship Id="rPictId0" Type="http://schemas.openxmlformats.org/officeDocument/2006/relationships/image" Target="../media/image262.jpeg"/><Relationship Id="rPictId1" Type="http://schemas.openxmlformats.org/officeDocument/2006/relationships/image" Target="../media/image263.jpeg"/><Relationship Id="rPictId2" Type="http://schemas.openxmlformats.org/officeDocument/2006/relationships/image" Target="../media/image264.jpeg"/><Relationship Id="rPictId3" Type="http://schemas.openxmlformats.org/officeDocument/2006/relationships/image" Target="../media/image265.jpeg"/><Relationship Id="rId1" Type="http://schemas.openxmlformats.org/officeDocument/2006/relationships/slideLayout" Target="../slideLayouts/slideLayout.xml"/></Relationships>
</file>

<file path=ppt/slides/_rels/slide9.xml.rels>&#65279;<?xml version="1.0" encoding="UTF-8" standalone="yes"?>
<Relationships xmlns="http://schemas.openxmlformats.org/package/2006/relationships"><Relationship Id="rPictId0" Type="http://schemas.openxmlformats.org/officeDocument/2006/relationships/image" Target="../media/image31.jpeg"/><Relationship Id="rPictId1" Type="http://schemas.openxmlformats.org/officeDocument/2006/relationships/image" Target="../media/image32.jpeg"/><Relationship Id="rPictId2" Type="http://schemas.openxmlformats.org/officeDocument/2006/relationships/image" Target="../media/image33.jpeg"/><Relationship Id="rPictId3" Type="http://schemas.openxmlformats.org/officeDocument/2006/relationships/image" Target="../media/image34.jpeg"/><Relationship Id="rId1" Type="http://schemas.openxmlformats.org/officeDocument/2006/relationships/slideLayout" Target="../slideLayouts/slideLayout.xml"/></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61937" y="242887"/>
            <a:ext cx="485775" cy="485775"/>
          </a:xfrm>
          <a:prstGeom prst="rect">
            <a:avLst/>
          </a:prstGeom>
        </p:spPr>
      </p:pic>
      <p:pic>
        <p:nvPicPr>
          <p:cNvPr id="3" name=""/>
          <p:cNvPicPr>
            <a:picLocks noChangeAspect="1"/>
          </p:cNvPicPr>
          <p:nvPr/>
        </p:nvPicPr>
        <p:blipFill>
          <a:blip r:embed="rPictId1"/>
          <a:stretch>
            <a:fillRect/>
          </a:stretch>
        </p:blipFill>
        <p:spPr>
          <a:xfrm>
            <a:off x="6529387" y="271462"/>
            <a:ext cx="819150" cy="423863"/>
          </a:xfrm>
          <a:prstGeom prst="rect">
            <a:avLst/>
          </a:prstGeom>
        </p:spPr>
      </p:pic>
      <p:pic>
        <p:nvPicPr>
          <p:cNvPr id="4" name=""/>
          <p:cNvPicPr>
            <a:picLocks noChangeAspect="1"/>
          </p:cNvPicPr>
          <p:nvPr/>
        </p:nvPicPr>
        <p:blipFill>
          <a:blip r:embed="rPictId2"/>
          <a:stretch>
            <a:fillRect/>
          </a:stretch>
        </p:blipFill>
        <p:spPr>
          <a:xfrm>
            <a:off x="247650" y="3209925"/>
            <a:ext cx="7086600" cy="928687"/>
          </a:xfrm>
          <a:prstGeom prst="rect">
            <a:avLst/>
          </a:prstGeom>
        </p:spPr>
      </p:pic>
      <p:sp>
        <p:nvSpPr>
          <p:cNvPr id="5" name=""/>
          <p:cNvSpPr/>
          <p:nvPr/>
        </p:nvSpPr>
        <p:spPr>
          <a:xfrm>
            <a:off x="481012" y="1509712"/>
            <a:ext cx="7062788" cy="1690688"/>
          </a:xfrm>
          <a:prstGeom prst="rect">
            <a:avLst/>
          </a:prstGeom>
          <a:solidFill>
            <a:srgbClr val="FFFFFF"/>
          </a:solidFill>
        </p:spPr>
        <p:txBody>
          <a:bodyPr lIns="0" tIns="0" rIns="0" bIns="0">
            <a:noAutofit/>
          </a:bodyPr>
          <a:p>
            <a:pPr indent="0">
              <a:spcAft>
                <a:spcPts val="1400"/>
              </a:spcAft>
            </a:pPr>
            <a:r>
              <a:rPr lang="vi" b="1" sz="2800">
                <a:solidFill>
                  <a:srgbClr val="10013B"/>
                </a:solidFill>
                <a:latin typeface="Arial"/>
              </a:rPr>
              <a:t>THÂN MÉN CHÀO CÁC EM HỌC SINH</a:t>
            </a:r>
          </a:p>
          <a:p>
            <a:pPr algn="ctr" indent="0">
              <a:spcAft>
                <a:spcPts val="210"/>
              </a:spcAft>
            </a:pPr>
            <a:r>
              <a:rPr lang="vi" b="1" sz="2800">
                <a:solidFill>
                  <a:srgbClr val="10013B"/>
                </a:solidFill>
                <a:latin typeface="Arial"/>
              </a:rPr>
              <a:t>ĐẾN VỚI BÀI HỌC MỚI</a:t>
            </a:r>
          </a:p>
          <a:p>
            <a:pPr marL="6496563" indent="0">
              <a:lnSpc>
                <a:spcPct val="82000"/>
              </a:lnSpc>
            </a:pPr>
            <a:r>
              <a:rPr lang="vi" sz="5200">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66712" y="180975"/>
            <a:ext cx="528638" cy="495300"/>
          </a:xfrm>
          <a:prstGeom prst="rect">
            <a:avLst/>
          </a:prstGeom>
        </p:spPr>
      </p:pic>
      <p:pic>
        <p:nvPicPr>
          <p:cNvPr id="3" name=""/>
          <p:cNvPicPr>
            <a:picLocks noChangeAspect="1"/>
          </p:cNvPicPr>
          <p:nvPr/>
        </p:nvPicPr>
        <p:blipFill>
          <a:blip r:embed="rPictId1"/>
          <a:stretch>
            <a:fillRect/>
          </a:stretch>
        </p:blipFill>
        <p:spPr>
          <a:xfrm>
            <a:off x="6986587" y="119062"/>
            <a:ext cx="514350" cy="533400"/>
          </a:xfrm>
          <a:prstGeom prst="rect">
            <a:avLst/>
          </a:prstGeom>
        </p:spPr>
      </p:pic>
      <p:pic>
        <p:nvPicPr>
          <p:cNvPr id="4" name=""/>
          <p:cNvPicPr>
            <a:picLocks noChangeAspect="1"/>
          </p:cNvPicPr>
          <p:nvPr/>
        </p:nvPicPr>
        <p:blipFill>
          <a:blip r:embed="rPictId2"/>
          <a:stretch>
            <a:fillRect/>
          </a:stretch>
        </p:blipFill>
        <p:spPr>
          <a:xfrm>
            <a:off x="7062787" y="709612"/>
            <a:ext cx="509588" cy="533400"/>
          </a:xfrm>
          <a:prstGeom prst="rect">
            <a:avLst/>
          </a:prstGeom>
        </p:spPr>
      </p:pic>
      <p:pic>
        <p:nvPicPr>
          <p:cNvPr id="5" name=""/>
          <p:cNvPicPr>
            <a:picLocks noChangeAspect="1"/>
          </p:cNvPicPr>
          <p:nvPr/>
        </p:nvPicPr>
        <p:blipFill>
          <a:blip r:embed="rPictId3"/>
          <a:stretch>
            <a:fillRect/>
          </a:stretch>
        </p:blipFill>
        <p:spPr>
          <a:xfrm>
            <a:off x="3352800" y="1771650"/>
            <a:ext cx="919162" cy="528637"/>
          </a:xfrm>
          <a:prstGeom prst="rect">
            <a:avLst/>
          </a:prstGeom>
        </p:spPr>
      </p:pic>
      <p:pic>
        <p:nvPicPr>
          <p:cNvPr id="6" name=""/>
          <p:cNvPicPr>
            <a:picLocks noChangeAspect="1"/>
          </p:cNvPicPr>
          <p:nvPr/>
        </p:nvPicPr>
        <p:blipFill>
          <a:blip r:embed="rPictId4"/>
          <a:stretch>
            <a:fillRect/>
          </a:stretch>
        </p:blipFill>
        <p:spPr>
          <a:xfrm>
            <a:off x="76200" y="3067050"/>
            <a:ext cx="481012" cy="685800"/>
          </a:xfrm>
          <a:prstGeom prst="rect">
            <a:avLst/>
          </a:prstGeom>
        </p:spPr>
      </p:pic>
      <p:pic>
        <p:nvPicPr>
          <p:cNvPr id="7" name=""/>
          <p:cNvPicPr>
            <a:picLocks noChangeAspect="1"/>
          </p:cNvPicPr>
          <p:nvPr/>
        </p:nvPicPr>
        <p:blipFill>
          <a:blip r:embed="rPictId5"/>
          <a:stretch>
            <a:fillRect/>
          </a:stretch>
        </p:blipFill>
        <p:spPr>
          <a:xfrm>
            <a:off x="138112" y="3757612"/>
            <a:ext cx="685800" cy="495300"/>
          </a:xfrm>
          <a:prstGeom prst="rect">
            <a:avLst/>
          </a:prstGeom>
        </p:spPr>
      </p:pic>
      <p:pic>
        <p:nvPicPr>
          <p:cNvPr id="8" name=""/>
          <p:cNvPicPr>
            <a:picLocks noChangeAspect="1"/>
          </p:cNvPicPr>
          <p:nvPr/>
        </p:nvPicPr>
        <p:blipFill>
          <a:blip r:embed="rPictId6"/>
          <a:stretch>
            <a:fillRect/>
          </a:stretch>
        </p:blipFill>
        <p:spPr>
          <a:xfrm>
            <a:off x="5576887" y="1981200"/>
            <a:ext cx="1819275" cy="2286000"/>
          </a:xfrm>
          <a:prstGeom prst="rect">
            <a:avLst/>
          </a:prstGeom>
        </p:spPr>
      </p:pic>
      <p:pic>
        <p:nvPicPr>
          <p:cNvPr id="9" name=""/>
          <p:cNvPicPr>
            <a:picLocks noChangeAspect="1"/>
          </p:cNvPicPr>
          <p:nvPr/>
        </p:nvPicPr>
        <p:blipFill>
          <a:blip r:embed="rPictId7"/>
          <a:stretch>
            <a:fillRect/>
          </a:stretch>
        </p:blipFill>
        <p:spPr>
          <a:xfrm>
            <a:off x="5605462" y="2009775"/>
            <a:ext cx="1566863" cy="1543050"/>
          </a:xfrm>
          <a:prstGeom prst="rect">
            <a:avLst/>
          </a:prstGeom>
        </p:spPr>
      </p:pic>
      <p:sp>
        <p:nvSpPr>
          <p:cNvPr id="10" name=""/>
          <p:cNvSpPr/>
          <p:nvPr/>
        </p:nvSpPr>
        <p:spPr>
          <a:xfrm>
            <a:off x="1247775" y="328612"/>
            <a:ext cx="700087" cy="233363"/>
          </a:xfrm>
          <a:prstGeom prst="rect">
            <a:avLst/>
          </a:prstGeom>
          <a:solidFill>
            <a:srgbClr val="FFFFFF"/>
          </a:solidFill>
        </p:spPr>
        <p:txBody>
          <a:bodyPr lIns="0" tIns="0" rIns="0" bIns="0" wrap="none">
            <a:noAutofit/>
          </a:bodyPr>
          <a:p>
            <a:pPr indent="0"/>
            <a:r>
              <a:rPr lang="vi" b="1" sz="1600">
                <a:latin typeface="Arial"/>
              </a:rPr>
              <a:t>Ví dụ 1</a:t>
            </a:r>
          </a:p>
        </p:txBody>
      </p:sp>
      <p:sp>
        <p:nvSpPr>
          <p:cNvPr id="12" name=""/>
          <p:cNvSpPr/>
          <p:nvPr/>
        </p:nvSpPr>
        <p:spPr>
          <a:xfrm>
            <a:off x="2938462" y="304800"/>
            <a:ext cx="3857625" cy="257175"/>
          </a:xfrm>
          <a:prstGeom prst="rect">
            <a:avLst/>
          </a:prstGeom>
          <a:solidFill>
            <a:srgbClr val="FFFFFF"/>
          </a:solidFill>
        </p:spPr>
        <p:txBody>
          <a:bodyPr lIns="0" tIns="0" rIns="0" bIns="0" wrap="none">
            <a:noAutofit/>
          </a:bodyPr>
          <a:p>
            <a:pPr indent="2476500"/>
            <a:r>
              <a:rPr lang="vi" sz="1500">
                <a:latin typeface="Arial"/>
              </a:rPr>
              <a:t>Cho hình chóp </a:t>
            </a:r>
            <a:r>
              <a:rPr lang="vi" i="1" sz="1500">
                <a:latin typeface="Arial"/>
              </a:rPr>
              <a:t>S.ABCD</a:t>
            </a:r>
            <a:r>
              <a:rPr lang="vi" sz="1500">
                <a:latin typeface="Arial"/>
              </a:rPr>
              <a:t> có đáy </a:t>
            </a:r>
            <a:r>
              <a:rPr lang="vi" i="1" sz="1500">
                <a:latin typeface="Arial"/>
              </a:rPr>
              <a:t>ABCD</a:t>
            </a:r>
            <a:r>
              <a:rPr lang="vi" sz="1500">
                <a:latin typeface="Arial"/>
              </a:rPr>
              <a:t> là</a:t>
            </a:r>
          </a:p>
        </p:txBody>
      </p:sp>
      <p:sp>
        <p:nvSpPr>
          <p:cNvPr id="13" name=""/>
          <p:cNvSpPr/>
          <p:nvPr/>
        </p:nvSpPr>
        <p:spPr>
          <a:xfrm>
            <a:off x="452437" y="704850"/>
            <a:ext cx="6343650" cy="619125"/>
          </a:xfrm>
          <a:prstGeom prst="rect">
            <a:avLst/>
          </a:prstGeom>
          <a:solidFill>
            <a:srgbClr val="FFFFFF"/>
          </a:solidFill>
        </p:spPr>
        <p:txBody>
          <a:bodyPr lIns="0" tIns="0" rIns="0" bIns="0">
            <a:noAutofit/>
          </a:bodyPr>
          <a:p>
            <a:pPr indent="2476500">
              <a:lnSpc>
                <a:spcPct val="175000"/>
              </a:lnSpc>
            </a:pPr>
            <a:r>
              <a:rPr lang="vi" sz="1500">
                <a:latin typeface="Arial"/>
              </a:rPr>
              <a:t>hình vuông tâm </a:t>
            </a:r>
            <a:r>
              <a:rPr lang="vi" i="1" sz="1500">
                <a:latin typeface="Arial"/>
              </a:rPr>
              <a:t>0,</a:t>
            </a:r>
            <a:r>
              <a:rPr lang="vi" sz="1500">
                <a:latin typeface="Arial"/>
              </a:rPr>
              <a:t> cạnh bên S4 vuông góc với mặt phẳng đáy. Tính góc giữa hai mặt phẳng:</a:t>
            </a:r>
          </a:p>
        </p:txBody>
      </p:sp>
      <p:sp>
        <p:nvSpPr>
          <p:cNvPr id="14" name=""/>
          <p:cNvSpPr/>
          <p:nvPr/>
        </p:nvSpPr>
        <p:spPr>
          <a:xfrm>
            <a:off x="452437" y="1571625"/>
            <a:ext cx="1785938" cy="242887"/>
          </a:xfrm>
          <a:prstGeom prst="rect">
            <a:avLst/>
          </a:prstGeom>
          <a:solidFill>
            <a:srgbClr val="FFFFFF"/>
          </a:solidFill>
        </p:spPr>
        <p:txBody>
          <a:bodyPr lIns="0" tIns="0" rIns="0" bIns="0" wrap="none">
            <a:noAutofit/>
          </a:bodyPr>
          <a:p>
            <a:pPr indent="0"/>
            <a:r>
              <a:rPr lang="en-US" sz="1500">
                <a:latin typeface="Arial"/>
              </a:rPr>
              <a:t>a) (%4C) </a:t>
            </a:r>
            <a:r>
              <a:rPr lang="vi" sz="1500">
                <a:latin typeface="Arial"/>
              </a:rPr>
              <a:t>và </a:t>
            </a:r>
            <a:r>
              <a:rPr lang="en-US" i="1" sz="1500">
                <a:latin typeface="Arial"/>
              </a:rPr>
              <a:t>(SAD)-,</a:t>
            </a:r>
          </a:p>
        </p:txBody>
      </p:sp>
      <p:sp>
        <p:nvSpPr>
          <p:cNvPr id="15" name=""/>
          <p:cNvSpPr/>
          <p:nvPr/>
        </p:nvSpPr>
        <p:spPr>
          <a:xfrm>
            <a:off x="5033962" y="1571625"/>
            <a:ext cx="1771650" cy="238125"/>
          </a:xfrm>
          <a:prstGeom prst="rect">
            <a:avLst/>
          </a:prstGeom>
          <a:solidFill>
            <a:srgbClr val="FFFFFF"/>
          </a:solidFill>
        </p:spPr>
        <p:txBody>
          <a:bodyPr lIns="0" tIns="0" rIns="0" bIns="0" wrap="none">
            <a:noAutofit/>
          </a:bodyPr>
          <a:p>
            <a:pPr indent="0"/>
            <a:r>
              <a:rPr lang="en-US" sz="1500">
                <a:latin typeface="Arial"/>
              </a:rPr>
              <a:t>b) </a:t>
            </a:r>
            <a:r>
              <a:rPr lang="en-US" cap="small" sz="1600">
                <a:latin typeface="Times New Roman"/>
              </a:rPr>
              <a:t>(Sj4F)</a:t>
            </a:r>
            <a:r>
              <a:rPr lang="en-US" sz="1500">
                <a:latin typeface="Arial"/>
              </a:rPr>
              <a:t> </a:t>
            </a:r>
            <a:r>
              <a:rPr lang="vi" sz="1500">
                <a:latin typeface="Arial"/>
              </a:rPr>
              <a:t>và </a:t>
            </a:r>
            <a:r>
              <a:rPr lang="en-US" i="1" sz="1500">
                <a:latin typeface="Arial"/>
              </a:rPr>
              <a:t>(SAD).</a:t>
            </a:r>
          </a:p>
        </p:txBody>
      </p:sp>
      <p:sp>
        <p:nvSpPr>
          <p:cNvPr id="16" name=""/>
          <p:cNvSpPr/>
          <p:nvPr/>
        </p:nvSpPr>
        <p:spPr>
          <a:xfrm>
            <a:off x="481012" y="2486025"/>
            <a:ext cx="4953000" cy="242887"/>
          </a:xfrm>
          <a:prstGeom prst="rect">
            <a:avLst/>
          </a:prstGeom>
          <a:solidFill>
            <a:srgbClr val="FFFFFF"/>
          </a:solidFill>
        </p:spPr>
        <p:txBody>
          <a:bodyPr lIns="0" tIns="0" rIns="0" bIns="0" wrap="none">
            <a:noAutofit/>
          </a:bodyPr>
          <a:p>
            <a:pPr indent="0"/>
            <a:r>
              <a:rPr lang="en-US" sz="1500">
                <a:latin typeface="Arial"/>
              </a:rPr>
              <a:t>a) Ta </a:t>
            </a:r>
            <a:r>
              <a:rPr lang="vi" sz="1500">
                <a:latin typeface="Arial"/>
              </a:rPr>
              <a:t>CÓ: </a:t>
            </a:r>
            <a:r>
              <a:rPr lang="en-US" i="1" sz="1500">
                <a:latin typeface="Arial"/>
              </a:rPr>
              <a:t>BO</a:t>
            </a:r>
            <a:r>
              <a:rPr lang="en-US" sz="1500">
                <a:latin typeface="Arial"/>
              </a:rPr>
              <a:t> 1 S4 </a:t>
            </a:r>
            <a:r>
              <a:rPr lang="vi" sz="1500">
                <a:latin typeface="Arial"/>
              </a:rPr>
              <a:t>và </a:t>
            </a:r>
            <a:r>
              <a:rPr lang="en-US" i="1" sz="1500">
                <a:latin typeface="Arial"/>
              </a:rPr>
              <a:t>BO</a:t>
            </a:r>
            <a:r>
              <a:rPr lang="en-US" sz="1500">
                <a:latin typeface="Arial"/>
              </a:rPr>
              <a:t> 1 </a:t>
            </a:r>
            <a:r>
              <a:rPr lang="en-US" i="1" sz="1500">
                <a:latin typeface="Arial"/>
              </a:rPr>
              <a:t>AC,</a:t>
            </a:r>
            <a:r>
              <a:rPr lang="en-US" sz="1500">
                <a:latin typeface="Arial"/>
              </a:rPr>
              <a:t> suy ra </a:t>
            </a:r>
            <a:r>
              <a:rPr lang="en-US" i="1" sz="1500">
                <a:latin typeface="Arial"/>
              </a:rPr>
              <a:t>BO</a:t>
            </a:r>
            <a:r>
              <a:rPr lang="en-US" sz="1500">
                <a:latin typeface="Arial"/>
              </a:rPr>
              <a:t> 1 (STIC)</a:t>
            </a:r>
          </a:p>
        </p:txBody>
      </p:sp>
      <p:sp>
        <p:nvSpPr>
          <p:cNvPr id="17" name=""/>
          <p:cNvSpPr/>
          <p:nvPr/>
        </p:nvSpPr>
        <p:spPr>
          <a:xfrm>
            <a:off x="1152525" y="2952750"/>
            <a:ext cx="4143375" cy="238125"/>
          </a:xfrm>
          <a:prstGeom prst="rect">
            <a:avLst/>
          </a:prstGeom>
          <a:solidFill>
            <a:srgbClr val="FFFFFF"/>
          </a:solidFill>
        </p:spPr>
        <p:txBody>
          <a:bodyPr lIns="0" tIns="0" rIns="0" bIns="0" wrap="none">
            <a:noAutofit/>
          </a:bodyPr>
          <a:p>
            <a:pPr indent="0"/>
            <a:r>
              <a:rPr lang="en-US" i="1" sz="1500">
                <a:latin typeface="Arial"/>
              </a:rPr>
              <a:t>BA</a:t>
            </a:r>
            <a:r>
              <a:rPr lang="en-US" sz="1500">
                <a:latin typeface="Arial"/>
              </a:rPr>
              <a:t> 1 </a:t>
            </a:r>
            <a:r>
              <a:rPr lang="en-US" i="1" sz="1500">
                <a:latin typeface="Arial"/>
              </a:rPr>
              <a:t>SA</a:t>
            </a:r>
            <a:r>
              <a:rPr lang="en-US" sz="1500">
                <a:latin typeface="Arial"/>
              </a:rPr>
              <a:t> </a:t>
            </a:r>
            <a:r>
              <a:rPr lang="vi" sz="1500">
                <a:latin typeface="Arial"/>
              </a:rPr>
              <a:t>và </a:t>
            </a:r>
            <a:r>
              <a:rPr lang="en-US" i="1" sz="1500">
                <a:latin typeface="Arial"/>
              </a:rPr>
              <a:t>BA</a:t>
            </a:r>
            <a:r>
              <a:rPr lang="en-US" sz="1500">
                <a:latin typeface="Arial"/>
              </a:rPr>
              <a:t> 1 </a:t>
            </a:r>
            <a:r>
              <a:rPr lang="en-US" i="1" sz="1500">
                <a:latin typeface="Arial"/>
              </a:rPr>
              <a:t>AD,</a:t>
            </a:r>
            <a:r>
              <a:rPr lang="en-US" sz="1500">
                <a:latin typeface="Arial"/>
              </a:rPr>
              <a:t> suy ra </a:t>
            </a:r>
            <a:r>
              <a:rPr lang="en-US" i="1" sz="1500">
                <a:latin typeface="Arial"/>
              </a:rPr>
              <a:t>BA</a:t>
            </a:r>
            <a:r>
              <a:rPr lang="en-US" sz="1500">
                <a:latin typeface="Arial"/>
              </a:rPr>
              <a:t> 1 </a:t>
            </a:r>
            <a:r>
              <a:rPr lang="en-US" i="1" sz="1500">
                <a:latin typeface="Arial"/>
              </a:rPr>
              <a:t>(SAD).</a:t>
            </a:r>
          </a:p>
        </p:txBody>
      </p:sp>
      <p:sp>
        <p:nvSpPr>
          <p:cNvPr id="18" name=""/>
          <p:cNvSpPr/>
          <p:nvPr/>
        </p:nvSpPr>
        <p:spPr>
          <a:xfrm>
            <a:off x="538162" y="3386137"/>
            <a:ext cx="4567238" cy="276225"/>
          </a:xfrm>
          <a:prstGeom prst="rect">
            <a:avLst/>
          </a:prstGeom>
          <a:solidFill>
            <a:srgbClr val="FFFFFF"/>
          </a:solidFill>
        </p:spPr>
        <p:txBody>
          <a:bodyPr lIns="0" tIns="0" rIns="0" bIns="0" wrap="none">
            <a:noAutofit/>
          </a:bodyPr>
          <a:p>
            <a:pPr indent="0"/>
            <a:r>
              <a:rPr lang="en-US" sz="1500">
                <a:latin typeface="Arial"/>
              </a:rPr>
              <a:t>Do </a:t>
            </a:r>
            <a:r>
              <a:rPr lang="vi" sz="1500">
                <a:latin typeface="Arial"/>
              </a:rPr>
              <a:t>đó, nếu gọi góc giữa hai mặt phẳng </a:t>
            </a:r>
            <a:r>
              <a:rPr lang="vi" i="1" sz="1500">
                <a:latin typeface="Arial"/>
              </a:rPr>
              <a:t>(SAC)</a:t>
            </a:r>
            <a:r>
              <a:rPr lang="vi" sz="1500">
                <a:latin typeface="Arial"/>
              </a:rPr>
              <a:t> và</a:t>
            </a:r>
          </a:p>
        </p:txBody>
      </p:sp>
      <p:sp>
        <p:nvSpPr>
          <p:cNvPr id="19" name=""/>
          <p:cNvSpPr/>
          <p:nvPr/>
        </p:nvSpPr>
        <p:spPr>
          <a:xfrm>
            <a:off x="838200" y="3890962"/>
            <a:ext cx="4181475" cy="242888"/>
          </a:xfrm>
          <a:prstGeom prst="rect">
            <a:avLst/>
          </a:prstGeom>
          <a:solidFill>
            <a:srgbClr val="FFFFFF"/>
          </a:solidFill>
        </p:spPr>
        <p:txBody>
          <a:bodyPr lIns="0" tIns="0" rIns="0" bIns="0" wrap="none">
            <a:noAutofit/>
          </a:bodyPr>
          <a:p>
            <a:pPr indent="0"/>
            <a:r>
              <a:rPr lang="vi" i="1" sz="1500">
                <a:latin typeface="Arial"/>
              </a:rPr>
              <a:t>(SAD)</a:t>
            </a:r>
            <a:r>
              <a:rPr lang="vi" sz="1500">
                <a:latin typeface="Arial"/>
              </a:rPr>
              <a:t> là </a:t>
            </a:r>
            <a:r>
              <a:rPr lang="vi" i="1" sz="1500">
                <a:latin typeface="Arial"/>
              </a:rPr>
              <a:t>a</a:t>
            </a:r>
            <a:r>
              <a:rPr lang="vi" sz="1500">
                <a:latin typeface="Arial"/>
              </a:rPr>
              <a:t> thì </a:t>
            </a:r>
            <a:r>
              <a:rPr lang="en-US" i="1" sz="1500">
                <a:latin typeface="Arial"/>
              </a:rPr>
              <a:t>a </a:t>
            </a:r>
            <a:r>
              <a:rPr lang="vi" i="1" sz="1500">
                <a:latin typeface="Arial"/>
              </a:rPr>
              <a:t>= (BO, BA) = ABO </a:t>
            </a:r>
            <a:r>
              <a:rPr lang="vi" sz="1500">
                <a:latin typeface="Arial"/>
              </a:rPr>
              <a:t>= 45°.</a:t>
            </a:r>
          </a:p>
        </p:txBody>
      </p:sp>
      <p:sp>
        <p:nvSpPr>
          <p:cNvPr id="20" name=""/>
          <p:cNvSpPr/>
          <p:nvPr/>
        </p:nvSpPr>
        <p:spPr>
          <a:xfrm>
            <a:off x="6191250" y="3562350"/>
            <a:ext cx="400050" cy="142875"/>
          </a:xfrm>
          <a:prstGeom prst="rect">
            <a:avLst/>
          </a:prstGeom>
          <a:solidFill>
            <a:srgbClr val="FFFFFF"/>
          </a:solidFill>
        </p:spPr>
        <p:txBody>
          <a:bodyPr lIns="0" tIns="0" rIns="0" bIns="0" wrap="none">
            <a:noAutofit/>
          </a:bodyPr>
          <a:p>
            <a:pPr indent="0"/>
            <a:r>
              <a:rPr lang="vi" i="1" sz="950">
                <a:latin typeface="Arial"/>
              </a:rPr>
              <a:t>Hình 5</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986587" y="119062"/>
            <a:ext cx="514350" cy="533400"/>
          </a:xfrm>
          <a:prstGeom prst="rect">
            <a:avLst/>
          </a:prstGeom>
        </p:spPr>
      </p:pic>
      <p:pic>
        <p:nvPicPr>
          <p:cNvPr id="3" name=""/>
          <p:cNvPicPr>
            <a:picLocks noChangeAspect="1"/>
          </p:cNvPicPr>
          <p:nvPr/>
        </p:nvPicPr>
        <p:blipFill>
          <a:blip r:embed="rPictId1"/>
          <a:stretch>
            <a:fillRect/>
          </a:stretch>
        </p:blipFill>
        <p:spPr>
          <a:xfrm>
            <a:off x="7062787" y="709612"/>
            <a:ext cx="509588" cy="533400"/>
          </a:xfrm>
          <a:prstGeom prst="rect">
            <a:avLst/>
          </a:prstGeom>
        </p:spPr>
      </p:pic>
      <p:pic>
        <p:nvPicPr>
          <p:cNvPr id="4" name=""/>
          <p:cNvPicPr>
            <a:picLocks noChangeAspect="1"/>
          </p:cNvPicPr>
          <p:nvPr/>
        </p:nvPicPr>
        <p:blipFill>
          <a:blip r:embed="rPictId2"/>
          <a:stretch>
            <a:fillRect/>
          </a:stretch>
        </p:blipFill>
        <p:spPr>
          <a:xfrm>
            <a:off x="76200" y="3071812"/>
            <a:ext cx="581025" cy="666750"/>
          </a:xfrm>
          <a:prstGeom prst="rect">
            <a:avLst/>
          </a:prstGeom>
        </p:spPr>
      </p:pic>
      <p:pic>
        <p:nvPicPr>
          <p:cNvPr id="5" name=""/>
          <p:cNvPicPr>
            <a:picLocks noChangeAspect="1"/>
          </p:cNvPicPr>
          <p:nvPr/>
        </p:nvPicPr>
        <p:blipFill>
          <a:blip r:embed="rPictId3"/>
          <a:stretch>
            <a:fillRect/>
          </a:stretch>
        </p:blipFill>
        <p:spPr>
          <a:xfrm>
            <a:off x="5576887" y="1981200"/>
            <a:ext cx="1819275" cy="2286000"/>
          </a:xfrm>
          <a:prstGeom prst="rect">
            <a:avLst/>
          </a:prstGeom>
        </p:spPr>
      </p:pic>
      <p:pic>
        <p:nvPicPr>
          <p:cNvPr id="6" name=""/>
          <p:cNvPicPr>
            <a:picLocks noChangeAspect="1"/>
          </p:cNvPicPr>
          <p:nvPr/>
        </p:nvPicPr>
        <p:blipFill>
          <a:blip r:embed="rPictId4"/>
          <a:stretch>
            <a:fillRect/>
          </a:stretch>
        </p:blipFill>
        <p:spPr>
          <a:xfrm>
            <a:off x="5605462" y="2009775"/>
            <a:ext cx="1566863" cy="1543050"/>
          </a:xfrm>
          <a:prstGeom prst="rect">
            <a:avLst/>
          </a:prstGeom>
        </p:spPr>
      </p:pic>
      <p:sp>
        <p:nvSpPr>
          <p:cNvPr id="7" name=""/>
          <p:cNvSpPr/>
          <p:nvPr/>
        </p:nvSpPr>
        <p:spPr>
          <a:xfrm>
            <a:off x="1214437" y="295275"/>
            <a:ext cx="733425" cy="300037"/>
          </a:xfrm>
          <a:prstGeom prst="rect">
            <a:avLst/>
          </a:prstGeom>
          <a:solidFill>
            <a:srgbClr val="FFFFFF"/>
          </a:solidFill>
        </p:spPr>
        <p:txBody>
          <a:bodyPr lIns="0" tIns="0" rIns="0" bIns="0" wrap="none">
            <a:noAutofit/>
          </a:bodyPr>
          <a:p>
            <a:pPr indent="0"/>
            <a:r>
              <a:rPr lang="vi" b="1" sz="1600">
                <a:latin typeface="Arial"/>
              </a:rPr>
              <a:t>Ví dụ 1</a:t>
            </a:r>
          </a:p>
        </p:txBody>
      </p:sp>
      <p:sp>
        <p:nvSpPr>
          <p:cNvPr id="9" name=""/>
          <p:cNvSpPr/>
          <p:nvPr/>
        </p:nvSpPr>
        <p:spPr>
          <a:xfrm>
            <a:off x="2938462" y="304800"/>
            <a:ext cx="3857625" cy="257175"/>
          </a:xfrm>
          <a:prstGeom prst="rect">
            <a:avLst/>
          </a:prstGeom>
          <a:solidFill>
            <a:srgbClr val="FFFFFF"/>
          </a:solidFill>
        </p:spPr>
        <p:txBody>
          <a:bodyPr lIns="0" tIns="0" rIns="0" bIns="0" wrap="none">
            <a:noAutofit/>
          </a:bodyPr>
          <a:p>
            <a:pPr indent="838200"/>
            <a:r>
              <a:rPr lang="vi" sz="1500">
                <a:latin typeface="Arial"/>
              </a:rPr>
              <a:t>Cho hình chóp </a:t>
            </a:r>
            <a:r>
              <a:rPr lang="vi" i="1" sz="1500">
                <a:latin typeface="Arial"/>
              </a:rPr>
              <a:t>S.ABCD</a:t>
            </a:r>
            <a:r>
              <a:rPr lang="vi" sz="1500">
                <a:latin typeface="Arial"/>
              </a:rPr>
              <a:t> có đáy </a:t>
            </a:r>
            <a:r>
              <a:rPr lang="vi" i="1" sz="1500">
                <a:latin typeface="Arial"/>
              </a:rPr>
              <a:t>ABCD</a:t>
            </a:r>
            <a:r>
              <a:rPr lang="vi" sz="1500">
                <a:latin typeface="Arial"/>
              </a:rPr>
              <a:t> là</a:t>
            </a:r>
          </a:p>
        </p:txBody>
      </p:sp>
      <p:sp>
        <p:nvSpPr>
          <p:cNvPr id="10" name=""/>
          <p:cNvSpPr/>
          <p:nvPr/>
        </p:nvSpPr>
        <p:spPr>
          <a:xfrm>
            <a:off x="452437" y="704850"/>
            <a:ext cx="6343650" cy="619125"/>
          </a:xfrm>
          <a:prstGeom prst="rect">
            <a:avLst/>
          </a:prstGeom>
          <a:solidFill>
            <a:srgbClr val="FFFFFF"/>
          </a:solidFill>
        </p:spPr>
        <p:txBody>
          <a:bodyPr lIns="0" tIns="0" rIns="0" bIns="0">
            <a:noAutofit/>
          </a:bodyPr>
          <a:p>
            <a:pPr indent="838200">
              <a:lnSpc>
                <a:spcPct val="175000"/>
              </a:lnSpc>
            </a:pPr>
            <a:r>
              <a:rPr lang="vi" sz="1500">
                <a:latin typeface="Arial"/>
              </a:rPr>
              <a:t>hình vuông tâm </a:t>
            </a:r>
            <a:r>
              <a:rPr lang="vi" i="1" sz="1500">
                <a:latin typeface="Arial"/>
              </a:rPr>
              <a:t>0,</a:t>
            </a:r>
            <a:r>
              <a:rPr lang="vi" sz="1500">
                <a:latin typeface="Arial"/>
              </a:rPr>
              <a:t> cạnh bên 5/1 vuông góc với mặt phẳng đáy. Tính góc giữa hai mặt phẳng:</a:t>
            </a:r>
          </a:p>
        </p:txBody>
      </p:sp>
      <p:sp>
        <p:nvSpPr>
          <p:cNvPr id="11" name=""/>
          <p:cNvSpPr/>
          <p:nvPr/>
        </p:nvSpPr>
        <p:spPr>
          <a:xfrm>
            <a:off x="452437" y="1571625"/>
            <a:ext cx="1785938" cy="242887"/>
          </a:xfrm>
          <a:prstGeom prst="rect">
            <a:avLst/>
          </a:prstGeom>
          <a:solidFill>
            <a:srgbClr val="FFFFFF"/>
          </a:solidFill>
        </p:spPr>
        <p:txBody>
          <a:bodyPr lIns="0" tIns="0" rIns="0" bIns="0" wrap="none">
            <a:noAutofit/>
          </a:bodyPr>
          <a:p>
            <a:pPr indent="0"/>
            <a:r>
              <a:rPr lang="en-US" sz="1500">
                <a:latin typeface="Arial"/>
              </a:rPr>
              <a:t>a) (%4C) </a:t>
            </a:r>
            <a:r>
              <a:rPr lang="vi" sz="1500">
                <a:latin typeface="Arial"/>
              </a:rPr>
              <a:t>và </a:t>
            </a:r>
            <a:r>
              <a:rPr lang="en-US" i="1" sz="1500">
                <a:latin typeface="Arial"/>
              </a:rPr>
              <a:t>(SAD)-,</a:t>
            </a:r>
          </a:p>
        </p:txBody>
      </p:sp>
      <p:sp>
        <p:nvSpPr>
          <p:cNvPr id="12" name=""/>
          <p:cNvSpPr/>
          <p:nvPr/>
        </p:nvSpPr>
        <p:spPr>
          <a:xfrm>
            <a:off x="5033962" y="1571625"/>
            <a:ext cx="1771650" cy="238125"/>
          </a:xfrm>
          <a:prstGeom prst="rect">
            <a:avLst/>
          </a:prstGeom>
          <a:solidFill>
            <a:srgbClr val="FFFFFF"/>
          </a:solidFill>
        </p:spPr>
        <p:txBody>
          <a:bodyPr lIns="0" tIns="0" rIns="0" bIns="0" wrap="none">
            <a:noAutofit/>
          </a:bodyPr>
          <a:p>
            <a:pPr algn="r" indent="0"/>
            <a:r>
              <a:rPr lang="vi" sz="1500">
                <a:latin typeface="Arial"/>
              </a:rPr>
              <a:t>b) </a:t>
            </a:r>
            <a:r>
              <a:rPr lang="vi" cap="small" sz="1600">
                <a:latin typeface="Times New Roman"/>
              </a:rPr>
              <a:t>(Sj4F)</a:t>
            </a:r>
            <a:r>
              <a:rPr lang="vi" sz="1500">
                <a:latin typeface="Arial"/>
              </a:rPr>
              <a:t> và </a:t>
            </a:r>
            <a:r>
              <a:rPr lang="vi" i="1" sz="1500">
                <a:latin typeface="Arial"/>
              </a:rPr>
              <a:t>(SAD).</a:t>
            </a:r>
          </a:p>
        </p:txBody>
      </p:sp>
      <p:sp>
        <p:nvSpPr>
          <p:cNvPr id="13" name=""/>
          <p:cNvSpPr/>
          <p:nvPr/>
        </p:nvSpPr>
        <p:spPr>
          <a:xfrm>
            <a:off x="481012" y="2486025"/>
            <a:ext cx="4910138" cy="238125"/>
          </a:xfrm>
          <a:prstGeom prst="rect">
            <a:avLst/>
          </a:prstGeom>
          <a:solidFill>
            <a:srgbClr val="FFFFFF"/>
          </a:solidFill>
        </p:spPr>
        <p:txBody>
          <a:bodyPr lIns="0" tIns="0" rIns="0" bIns="0" wrap="none">
            <a:noAutofit/>
          </a:bodyPr>
          <a:p>
            <a:pPr indent="0"/>
            <a:r>
              <a:rPr lang="vi" sz="1500">
                <a:latin typeface="Arial"/>
              </a:rPr>
              <a:t>b) Ta có: </a:t>
            </a:r>
            <a:r>
              <a:rPr lang="vi" i="1" sz="1500">
                <a:latin typeface="Arial"/>
              </a:rPr>
              <a:t>CB</a:t>
            </a:r>
            <a:r>
              <a:rPr lang="vi" sz="1500">
                <a:latin typeface="Arial"/>
              </a:rPr>
              <a:t> 1 571 và </a:t>
            </a:r>
            <a:r>
              <a:rPr lang="vi" i="1" sz="1500">
                <a:latin typeface="Arial"/>
              </a:rPr>
              <a:t>CB</a:t>
            </a:r>
            <a:r>
              <a:rPr lang="vi" sz="1500">
                <a:latin typeface="Arial"/>
              </a:rPr>
              <a:t> 1 </a:t>
            </a:r>
            <a:r>
              <a:rPr lang="vi" i="1" sz="1500">
                <a:latin typeface="Arial"/>
              </a:rPr>
              <a:t>AB,</a:t>
            </a:r>
            <a:r>
              <a:rPr lang="vi" sz="1500">
                <a:latin typeface="Arial"/>
              </a:rPr>
              <a:t> suy ra </a:t>
            </a:r>
            <a:r>
              <a:rPr lang="vi" i="1" sz="1500">
                <a:latin typeface="Arial"/>
              </a:rPr>
              <a:t>CB</a:t>
            </a:r>
            <a:r>
              <a:rPr lang="vi" sz="1500">
                <a:latin typeface="Arial"/>
              </a:rPr>
              <a:t> 1 </a:t>
            </a:r>
            <a:r>
              <a:rPr lang="vi" i="1" sz="1500">
                <a:latin typeface="Arial"/>
              </a:rPr>
              <a:t>(SAB)</a:t>
            </a:r>
          </a:p>
        </p:txBody>
      </p:sp>
      <p:sp>
        <p:nvSpPr>
          <p:cNvPr id="14" name=""/>
          <p:cNvSpPr/>
          <p:nvPr/>
        </p:nvSpPr>
        <p:spPr>
          <a:xfrm>
            <a:off x="1100137" y="2957512"/>
            <a:ext cx="4133850" cy="233363"/>
          </a:xfrm>
          <a:prstGeom prst="rect">
            <a:avLst/>
          </a:prstGeom>
          <a:solidFill>
            <a:srgbClr val="FFFFFF"/>
          </a:solidFill>
        </p:spPr>
        <p:txBody>
          <a:bodyPr lIns="0" tIns="0" rIns="0" bIns="0" wrap="none">
            <a:noAutofit/>
          </a:bodyPr>
          <a:p>
            <a:pPr indent="0"/>
            <a:r>
              <a:rPr lang="en-US" i="1" sz="1500">
                <a:latin typeface="Arial"/>
              </a:rPr>
              <a:t>CD</a:t>
            </a:r>
            <a:r>
              <a:rPr lang="en-US" sz="1500">
                <a:latin typeface="Arial"/>
              </a:rPr>
              <a:t> </a:t>
            </a:r>
            <a:r>
              <a:rPr lang="vi" sz="1500">
                <a:latin typeface="Arial"/>
              </a:rPr>
              <a:t>1 </a:t>
            </a:r>
            <a:r>
              <a:rPr lang="vi" i="1" sz="1500">
                <a:latin typeface="Arial"/>
              </a:rPr>
              <a:t>SA</a:t>
            </a:r>
            <a:r>
              <a:rPr lang="vi" sz="1500">
                <a:latin typeface="Arial"/>
              </a:rPr>
              <a:t> và </a:t>
            </a:r>
            <a:r>
              <a:rPr lang="en-US" i="1" sz="1500">
                <a:latin typeface="Arial"/>
              </a:rPr>
              <a:t>CD</a:t>
            </a:r>
            <a:r>
              <a:rPr lang="en-US" sz="1500">
                <a:latin typeface="Arial"/>
              </a:rPr>
              <a:t> </a:t>
            </a:r>
            <a:r>
              <a:rPr lang="vi" sz="1500">
                <a:latin typeface="Arial"/>
              </a:rPr>
              <a:t>1 </a:t>
            </a:r>
            <a:r>
              <a:rPr lang="vi" i="1" sz="1500">
                <a:latin typeface="Arial"/>
              </a:rPr>
              <a:t>AD,</a:t>
            </a:r>
            <a:r>
              <a:rPr lang="vi" sz="1500">
                <a:latin typeface="Arial"/>
              </a:rPr>
              <a:t> suy ra </a:t>
            </a:r>
            <a:r>
              <a:rPr lang="en-US" i="1" sz="1500">
                <a:latin typeface="Arial"/>
              </a:rPr>
              <a:t>CD</a:t>
            </a:r>
            <a:r>
              <a:rPr lang="en-US" sz="1500">
                <a:latin typeface="Arial"/>
              </a:rPr>
              <a:t> </a:t>
            </a:r>
            <a:r>
              <a:rPr lang="vi" sz="1500">
                <a:latin typeface="Arial"/>
              </a:rPr>
              <a:t>1 </a:t>
            </a:r>
            <a:r>
              <a:rPr lang="en-US" i="1" sz="1500">
                <a:latin typeface="Arial"/>
              </a:rPr>
              <a:t>(SAD).</a:t>
            </a:r>
          </a:p>
        </p:txBody>
      </p:sp>
      <p:sp>
        <p:nvSpPr>
          <p:cNvPr id="15" name=""/>
          <p:cNvSpPr/>
          <p:nvPr/>
        </p:nvSpPr>
        <p:spPr>
          <a:xfrm>
            <a:off x="6191250" y="3562350"/>
            <a:ext cx="400050" cy="142875"/>
          </a:xfrm>
          <a:prstGeom prst="rect">
            <a:avLst/>
          </a:prstGeom>
          <a:solidFill>
            <a:srgbClr val="FFFFFF"/>
          </a:solidFill>
        </p:spPr>
        <p:txBody>
          <a:bodyPr lIns="0" tIns="0" rIns="0" bIns="0" wrap="none">
            <a:noAutofit/>
          </a:bodyPr>
          <a:p>
            <a:pPr indent="0"/>
            <a:r>
              <a:rPr lang="vi" i="1" sz="950">
                <a:latin typeface="Arial"/>
              </a:rPr>
              <a:t>Hình 5</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57187" y="166687"/>
            <a:ext cx="7005638" cy="1666875"/>
          </a:xfrm>
          <a:prstGeom prst="rect">
            <a:avLst/>
          </a:prstGeom>
        </p:spPr>
      </p:pic>
      <p:sp>
        <p:nvSpPr>
          <p:cNvPr id="3" name=""/>
          <p:cNvSpPr/>
          <p:nvPr/>
        </p:nvSpPr>
        <p:spPr>
          <a:xfrm>
            <a:off x="742950" y="2147887"/>
            <a:ext cx="6138862" cy="504825"/>
          </a:xfrm>
          <a:prstGeom prst="rect">
            <a:avLst/>
          </a:prstGeom>
          <a:solidFill>
            <a:srgbClr val="FFFFFF"/>
          </a:solidFill>
        </p:spPr>
        <p:txBody>
          <a:bodyPr lIns="0" tIns="0" rIns="0" bIns="0" wrap="none">
            <a:noAutofit/>
          </a:bodyPr>
          <a:p>
            <a:pPr indent="0"/>
            <a:r>
              <a:rPr lang="vi" b="1" sz="3300">
                <a:solidFill>
                  <a:srgbClr val="10013B"/>
                </a:solidFill>
                <a:latin typeface="Arial"/>
              </a:rPr>
              <a:t>HAI MẬT PHẢNG VUÔNG GÓC</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47637" y="100012"/>
            <a:ext cx="1443038" cy="871538"/>
          </a:xfrm>
          <a:prstGeom prst="rect">
            <a:avLst/>
          </a:prstGeom>
        </p:spPr>
      </p:pic>
      <p:pic>
        <p:nvPicPr>
          <p:cNvPr id="3" name=""/>
          <p:cNvPicPr>
            <a:picLocks noChangeAspect="1"/>
          </p:cNvPicPr>
          <p:nvPr/>
        </p:nvPicPr>
        <p:blipFill>
          <a:blip r:embed="rPictId1"/>
          <a:stretch>
            <a:fillRect/>
          </a:stretch>
        </p:blipFill>
        <p:spPr>
          <a:xfrm>
            <a:off x="6615112" y="233362"/>
            <a:ext cx="819150" cy="423863"/>
          </a:xfrm>
          <a:prstGeom prst="rect">
            <a:avLst/>
          </a:prstGeom>
        </p:spPr>
      </p:pic>
      <p:pic>
        <p:nvPicPr>
          <p:cNvPr id="4" name=""/>
          <p:cNvPicPr>
            <a:picLocks noChangeAspect="1"/>
          </p:cNvPicPr>
          <p:nvPr/>
        </p:nvPicPr>
        <p:blipFill>
          <a:blip r:embed="rPictId2"/>
          <a:stretch>
            <a:fillRect/>
          </a:stretch>
        </p:blipFill>
        <p:spPr>
          <a:xfrm>
            <a:off x="333375" y="2014537"/>
            <a:ext cx="876300" cy="390525"/>
          </a:xfrm>
          <a:prstGeom prst="rect">
            <a:avLst/>
          </a:prstGeom>
        </p:spPr>
      </p:pic>
      <p:pic>
        <p:nvPicPr>
          <p:cNvPr id="5" name=""/>
          <p:cNvPicPr>
            <a:picLocks noChangeAspect="1"/>
          </p:cNvPicPr>
          <p:nvPr/>
        </p:nvPicPr>
        <p:blipFill>
          <a:blip r:embed="rPictId3"/>
          <a:stretch>
            <a:fillRect/>
          </a:stretch>
        </p:blipFill>
        <p:spPr>
          <a:xfrm>
            <a:off x="80962" y="2814637"/>
            <a:ext cx="485775" cy="485775"/>
          </a:xfrm>
          <a:prstGeom prst="rect">
            <a:avLst/>
          </a:prstGeom>
        </p:spPr>
      </p:pic>
      <p:pic>
        <p:nvPicPr>
          <p:cNvPr id="6" name=""/>
          <p:cNvPicPr>
            <a:picLocks noChangeAspect="1"/>
          </p:cNvPicPr>
          <p:nvPr/>
        </p:nvPicPr>
        <p:blipFill>
          <a:blip r:embed="rPictId4"/>
          <a:stretch>
            <a:fillRect/>
          </a:stretch>
        </p:blipFill>
        <p:spPr>
          <a:xfrm>
            <a:off x="3024187" y="1862137"/>
            <a:ext cx="1957388" cy="1838325"/>
          </a:xfrm>
          <a:prstGeom prst="rect">
            <a:avLst/>
          </a:prstGeom>
        </p:spPr>
      </p:pic>
      <p:pic>
        <p:nvPicPr>
          <p:cNvPr id="7" name=""/>
          <p:cNvPicPr>
            <a:picLocks noChangeAspect="1"/>
          </p:cNvPicPr>
          <p:nvPr/>
        </p:nvPicPr>
        <p:blipFill>
          <a:blip r:embed="rPictId5"/>
          <a:stretch>
            <a:fillRect/>
          </a:stretch>
        </p:blipFill>
        <p:spPr>
          <a:xfrm>
            <a:off x="5205412" y="1871662"/>
            <a:ext cx="1933575" cy="1814513"/>
          </a:xfrm>
          <a:prstGeom prst="rect">
            <a:avLst/>
          </a:prstGeom>
        </p:spPr>
      </p:pic>
      <p:sp>
        <p:nvSpPr>
          <p:cNvPr id="8" name=""/>
          <p:cNvSpPr/>
          <p:nvPr/>
        </p:nvSpPr>
        <p:spPr>
          <a:xfrm>
            <a:off x="1690687" y="452437"/>
            <a:ext cx="938213" cy="223838"/>
          </a:xfrm>
          <a:prstGeom prst="rect">
            <a:avLst/>
          </a:prstGeom>
          <a:solidFill>
            <a:srgbClr val="FFFFFF"/>
          </a:solidFill>
        </p:spPr>
        <p:txBody>
          <a:bodyPr lIns="0" tIns="0" rIns="0" bIns="0" wrap="none">
            <a:noAutofit/>
          </a:bodyPr>
          <a:p>
            <a:pPr indent="0"/>
            <a:r>
              <a:rPr lang="vi" b="1" sz="1900">
                <a:latin typeface="Arial"/>
              </a:rPr>
              <a:t>HĐKP2:</a:t>
            </a:r>
          </a:p>
        </p:txBody>
      </p:sp>
      <p:sp>
        <p:nvSpPr>
          <p:cNvPr id="9" name=""/>
          <p:cNvSpPr/>
          <p:nvPr/>
        </p:nvSpPr>
        <p:spPr>
          <a:xfrm>
            <a:off x="614362" y="1004887"/>
            <a:ext cx="6205538" cy="271463"/>
          </a:xfrm>
          <a:prstGeom prst="rect">
            <a:avLst/>
          </a:prstGeom>
          <a:solidFill>
            <a:srgbClr val="FFFFFF"/>
          </a:solidFill>
        </p:spPr>
        <p:txBody>
          <a:bodyPr lIns="0" tIns="0" rIns="0" bIns="0" wrap="none">
            <a:noAutofit/>
          </a:bodyPr>
          <a:p>
            <a:pPr indent="0"/>
            <a:r>
              <a:rPr lang="vi" sz="1500">
                <a:latin typeface="Arial"/>
              </a:rPr>
              <a:t>Từ một điểm </a:t>
            </a:r>
            <a:r>
              <a:rPr lang="vi" i="1" sz="1500">
                <a:latin typeface="Arial"/>
              </a:rPr>
              <a:t>0</a:t>
            </a:r>
            <a:r>
              <a:rPr lang="vi" sz="1500">
                <a:latin typeface="Arial"/>
              </a:rPr>
              <a:t> vẽ hai tia </a:t>
            </a:r>
            <a:r>
              <a:rPr lang="vi" i="1" sz="1500">
                <a:latin typeface="Arial"/>
              </a:rPr>
              <a:t>Ox</a:t>
            </a:r>
            <a:r>
              <a:rPr lang="vi" sz="1500">
                <a:latin typeface="Arial"/>
              </a:rPr>
              <a:t> và </a:t>
            </a:r>
            <a:r>
              <a:rPr lang="vi" i="1" sz="1500">
                <a:latin typeface="Arial"/>
              </a:rPr>
              <a:t>Oy</a:t>
            </a:r>
            <a:r>
              <a:rPr lang="vi" sz="1500">
                <a:latin typeface="Arial"/>
              </a:rPr>
              <a:t> lần lượt vuông góc với hai bức</a:t>
            </a:r>
          </a:p>
        </p:txBody>
      </p:sp>
      <p:sp>
        <p:nvSpPr>
          <p:cNvPr id="10" name=""/>
          <p:cNvSpPr/>
          <p:nvPr/>
        </p:nvSpPr>
        <p:spPr>
          <a:xfrm>
            <a:off x="614362" y="1419225"/>
            <a:ext cx="3062288" cy="238125"/>
          </a:xfrm>
          <a:prstGeom prst="rect">
            <a:avLst/>
          </a:prstGeom>
          <a:solidFill>
            <a:srgbClr val="FFFFFF"/>
          </a:solidFill>
        </p:spPr>
        <p:txBody>
          <a:bodyPr lIns="0" tIns="0" rIns="0" bIns="0" wrap="none">
            <a:noAutofit/>
          </a:bodyPr>
          <a:p>
            <a:pPr indent="0"/>
            <a:r>
              <a:rPr lang="vi" sz="1500">
                <a:latin typeface="Arial"/>
              </a:rPr>
              <a:t>tường trong phòng. Đo góc </a:t>
            </a:r>
            <a:r>
              <a:rPr lang="vi" i="1" sz="1500">
                <a:latin typeface="Arial"/>
              </a:rPr>
              <a:t>xOy.</a:t>
            </a:r>
          </a:p>
        </p:txBody>
      </p:sp>
      <p:sp>
        <p:nvSpPr>
          <p:cNvPr id="11" name=""/>
          <p:cNvSpPr/>
          <p:nvPr/>
        </p:nvSpPr>
        <p:spPr>
          <a:xfrm>
            <a:off x="1071562" y="2924175"/>
            <a:ext cx="985838" cy="266700"/>
          </a:xfrm>
          <a:prstGeom prst="rect">
            <a:avLst/>
          </a:prstGeom>
          <a:solidFill>
            <a:srgbClr val="FFFFFF"/>
          </a:solidFill>
        </p:spPr>
        <p:txBody>
          <a:bodyPr lIns="0" tIns="0" rIns="0" bIns="0" wrap="none">
            <a:noAutofit/>
          </a:bodyPr>
          <a:p>
            <a:pPr indent="0"/>
            <a:r>
              <a:rPr lang="vi" i="1" sz="1500">
                <a:latin typeface="Arial"/>
              </a:rPr>
              <a:t>xOy</a:t>
            </a:r>
            <a:r>
              <a:rPr lang="vi" sz="1500">
                <a:latin typeface="Arial"/>
              </a:rPr>
              <a:t> = 90°</a:t>
            </a:r>
          </a:p>
        </p:txBody>
      </p:sp>
      <p:sp>
        <p:nvSpPr>
          <p:cNvPr id="12" name=""/>
          <p:cNvSpPr/>
          <p:nvPr/>
        </p:nvSpPr>
        <p:spPr>
          <a:xfrm>
            <a:off x="4895850" y="3771900"/>
            <a:ext cx="385762" cy="142875"/>
          </a:xfrm>
          <a:prstGeom prst="rect">
            <a:avLst/>
          </a:prstGeom>
          <a:solidFill>
            <a:srgbClr val="FFFFFF"/>
          </a:solidFill>
        </p:spPr>
        <p:txBody>
          <a:bodyPr lIns="0" tIns="0" rIns="0" bIns="0" wrap="none">
            <a:noAutofit/>
          </a:bodyPr>
          <a:p>
            <a:pPr indent="0"/>
            <a:r>
              <a:rPr lang="vi" i="1" sz="950">
                <a:latin typeface="Arial"/>
              </a:rPr>
              <a:t>Hình 6</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85737" y="290512"/>
            <a:ext cx="819150" cy="423863"/>
          </a:xfrm>
          <a:prstGeom prst="rect">
            <a:avLst/>
          </a:prstGeom>
        </p:spPr>
      </p:pic>
      <p:pic>
        <p:nvPicPr>
          <p:cNvPr id="3" name=""/>
          <p:cNvPicPr>
            <a:picLocks noChangeAspect="1"/>
          </p:cNvPicPr>
          <p:nvPr/>
        </p:nvPicPr>
        <p:blipFill>
          <a:blip r:embed="rPictId1"/>
          <a:stretch>
            <a:fillRect/>
          </a:stretch>
        </p:blipFill>
        <p:spPr>
          <a:xfrm>
            <a:off x="80962" y="3509962"/>
            <a:ext cx="4224338" cy="742950"/>
          </a:xfrm>
          <a:prstGeom prst="rect">
            <a:avLst/>
          </a:prstGeom>
        </p:spPr>
      </p:pic>
      <p:pic>
        <p:nvPicPr>
          <p:cNvPr id="4" name=""/>
          <p:cNvPicPr>
            <a:picLocks noChangeAspect="1"/>
          </p:cNvPicPr>
          <p:nvPr/>
        </p:nvPicPr>
        <p:blipFill>
          <a:blip r:embed="rPictId2"/>
          <a:stretch>
            <a:fillRect/>
          </a:stretch>
        </p:blipFill>
        <p:spPr>
          <a:xfrm>
            <a:off x="7072312" y="585787"/>
            <a:ext cx="485775" cy="495300"/>
          </a:xfrm>
          <a:prstGeom prst="rect">
            <a:avLst/>
          </a:prstGeom>
        </p:spPr>
      </p:pic>
      <p:pic>
        <p:nvPicPr>
          <p:cNvPr id="5" name=""/>
          <p:cNvPicPr>
            <a:picLocks noChangeAspect="1"/>
          </p:cNvPicPr>
          <p:nvPr/>
        </p:nvPicPr>
        <p:blipFill>
          <a:blip r:embed="rPictId3"/>
          <a:stretch>
            <a:fillRect/>
          </a:stretch>
        </p:blipFill>
        <p:spPr>
          <a:xfrm>
            <a:off x="5172075" y="1252537"/>
            <a:ext cx="2362200" cy="2905125"/>
          </a:xfrm>
          <a:prstGeom prst="rect">
            <a:avLst/>
          </a:prstGeom>
        </p:spPr>
      </p:pic>
      <p:sp>
        <p:nvSpPr>
          <p:cNvPr id="6" name=""/>
          <p:cNvSpPr/>
          <p:nvPr/>
        </p:nvSpPr>
        <p:spPr>
          <a:xfrm>
            <a:off x="2676525" y="428625"/>
            <a:ext cx="2262187" cy="647700"/>
          </a:xfrm>
          <a:prstGeom prst="rect">
            <a:avLst/>
          </a:prstGeom>
          <a:solidFill>
            <a:srgbClr val="FFFFFF"/>
          </a:solidFill>
        </p:spPr>
        <p:txBody>
          <a:bodyPr lIns="0" tIns="0" rIns="0" bIns="0">
            <a:noAutofit/>
          </a:bodyPr>
          <a:p>
            <a:pPr indent="0">
              <a:spcAft>
                <a:spcPts val="210"/>
              </a:spcAft>
            </a:pPr>
            <a:r>
              <a:rPr lang="en-US" sz="650">
                <a:solidFill>
                  <a:srgbClr val="7AD2FD"/>
                </a:solidFill>
                <a:latin typeface="Arial"/>
              </a:rPr>
              <a:t>—</a:t>
            </a:r>
          </a:p>
          <a:p>
            <a:pPr indent="0"/>
            <a:r>
              <a:rPr lang="vi" b="1" sz="2400">
                <a:latin typeface="Arial"/>
              </a:rPr>
              <a:t>ĐỊNH NGHĨA</a:t>
            </a:r>
          </a:p>
          <a:p>
            <a:pPr indent="0">
              <a:lnSpc>
                <a:spcPct val="75000"/>
              </a:lnSpc>
            </a:pPr>
            <a:r>
              <a:rPr lang="vi" sz="9700">
                <a:solidFill>
                  <a:srgbClr val="7AD2FD"/>
                </a:solidFill>
                <a:latin typeface="Arial"/>
              </a:rPr>
              <a:t>_</a:t>
            </a:r>
          </a:p>
        </p:txBody>
      </p:sp>
      <p:sp>
        <p:nvSpPr>
          <p:cNvPr id="7" name=""/>
          <p:cNvSpPr/>
          <p:nvPr/>
        </p:nvSpPr>
        <p:spPr>
          <a:xfrm>
            <a:off x="719137" y="1581150"/>
            <a:ext cx="3600450" cy="1800225"/>
          </a:xfrm>
          <a:prstGeom prst="rect">
            <a:avLst/>
          </a:prstGeom>
          <a:solidFill>
            <a:srgbClr val="FFFFFF"/>
          </a:solidFill>
        </p:spPr>
        <p:txBody>
          <a:bodyPr lIns="0" tIns="0" rIns="0" bIns="0">
            <a:noAutofit/>
          </a:bodyPr>
          <a:p>
            <a:pPr indent="12700">
              <a:lnSpc>
                <a:spcPct val="232000"/>
              </a:lnSpc>
            </a:pPr>
            <a:r>
              <a:rPr lang="vi" sz="1500">
                <a:latin typeface="Arial"/>
              </a:rPr>
              <a:t>Hai mặt phẳng được gọi là vuông góc nếu góc giữa hai mặt phẳng đó là một góc vuông. Hai mặt phẳng (P) và (Ọ) vuông góc được kí hiệu là (P) 1 (Ọ).</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9F9F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076825" y="747712"/>
            <a:ext cx="2038350" cy="1738313"/>
          </a:xfrm>
          <a:prstGeom prst="rect">
            <a:avLst/>
          </a:prstGeom>
        </p:spPr>
      </p:pic>
      <p:pic>
        <p:nvPicPr>
          <p:cNvPr id="3" name=""/>
          <p:cNvPicPr>
            <a:picLocks noChangeAspect="1"/>
          </p:cNvPicPr>
          <p:nvPr/>
        </p:nvPicPr>
        <p:blipFill>
          <a:blip r:embed="rPictId1"/>
          <a:stretch>
            <a:fillRect/>
          </a:stretch>
        </p:blipFill>
        <p:spPr>
          <a:xfrm>
            <a:off x="6586537" y="3500437"/>
            <a:ext cx="1009650" cy="785813"/>
          </a:xfrm>
          <a:prstGeom prst="rect">
            <a:avLst/>
          </a:prstGeom>
        </p:spPr>
      </p:pic>
      <p:sp>
        <p:nvSpPr>
          <p:cNvPr id="4" name=""/>
          <p:cNvSpPr/>
          <p:nvPr/>
        </p:nvSpPr>
        <p:spPr>
          <a:xfrm>
            <a:off x="252412" y="114300"/>
            <a:ext cx="5757863" cy="352425"/>
          </a:xfrm>
          <a:prstGeom prst="rect">
            <a:avLst/>
          </a:prstGeom>
          <a:solidFill>
            <a:srgbClr val="FFFFFF"/>
          </a:solidFill>
        </p:spPr>
        <p:txBody>
          <a:bodyPr lIns="0" tIns="0" rIns="0" bIns="0" wrap="none">
            <a:noAutofit/>
          </a:bodyPr>
          <a:p>
            <a:pPr indent="0"/>
            <a:r>
              <a:rPr lang="vi" b="1" i="1" sz="1800">
                <a:solidFill>
                  <a:srgbClr val="FC0101"/>
                </a:solidFill>
                <a:latin typeface="Arial"/>
              </a:rPr>
              <a:t>(        Điều kiện để hai mặt phẳng vuông góc</a:t>
            </a:r>
          </a:p>
        </p:txBody>
      </p:sp>
      <p:sp>
        <p:nvSpPr>
          <p:cNvPr id="6" name=""/>
          <p:cNvSpPr/>
          <p:nvPr/>
        </p:nvSpPr>
        <p:spPr>
          <a:xfrm>
            <a:off x="76200" y="738187"/>
            <a:ext cx="4638675" cy="1452563"/>
          </a:xfrm>
          <a:prstGeom prst="rect">
            <a:avLst/>
          </a:prstGeom>
          <a:solidFill>
            <a:srgbClr val="FFFFFF"/>
          </a:solidFill>
        </p:spPr>
        <p:txBody>
          <a:bodyPr lIns="0" tIns="0" rIns="0" bIns="0">
            <a:noAutofit/>
          </a:bodyPr>
          <a:p>
            <a:pPr marL="624400" indent="0">
              <a:lnSpc>
                <a:spcPct val="173000"/>
              </a:lnSpc>
            </a:pPr>
            <a:r>
              <a:rPr lang="vi" b="1" sz="1600">
                <a:latin typeface="Arial"/>
              </a:rPr>
              <a:t>HĐKP3: </a:t>
            </a:r>
            <a:r>
              <a:rPr lang="vi" sz="1500">
                <a:latin typeface="Arial"/>
              </a:rPr>
              <a:t>Cho hai mặt phẳng (P) và (Ọ) cắt</a:t>
            </a:r>
          </a:p>
          <a:p>
            <a:pPr marL="230700" indent="0">
              <a:lnSpc>
                <a:spcPct val="185000"/>
              </a:lnSpc>
            </a:pPr>
            <a:r>
              <a:rPr lang="vi" sz="1500">
                <a:latin typeface="Arial"/>
              </a:rPr>
              <a:t>nhau theo giao tuyến d điểm </a:t>
            </a:r>
            <a:r>
              <a:rPr lang="vi" i="1" sz="1500">
                <a:latin typeface="Arial"/>
              </a:rPr>
              <a:t>M</a:t>
            </a:r>
            <a:r>
              <a:rPr lang="vi" sz="1500">
                <a:latin typeface="Arial"/>
              </a:rPr>
              <a:t> không</a:t>
            </a:r>
          </a:p>
          <a:p>
            <a:pPr marL="230700" indent="0">
              <a:lnSpc>
                <a:spcPct val="185000"/>
              </a:lnSpc>
            </a:pPr>
            <a:r>
              <a:rPr lang="vi" sz="1500">
                <a:latin typeface="Arial"/>
              </a:rPr>
              <a:t>thuộc (P)và (Ọ). Gọi </a:t>
            </a:r>
            <a:r>
              <a:rPr lang="vi" i="1" sz="1500">
                <a:latin typeface="Arial"/>
              </a:rPr>
              <a:t>H</a:t>
            </a:r>
            <a:r>
              <a:rPr lang="vi" sz="1500">
                <a:latin typeface="Arial"/>
              </a:rPr>
              <a:t> và </a:t>
            </a:r>
            <a:r>
              <a:rPr lang="vi" i="1" sz="1500">
                <a:latin typeface="Arial"/>
              </a:rPr>
              <a:t>K</a:t>
            </a:r>
            <a:r>
              <a:rPr lang="vi" sz="1500">
                <a:latin typeface="Arial"/>
              </a:rPr>
              <a:t> lần lượt là hình</a:t>
            </a:r>
          </a:p>
          <a:p>
            <a:pPr marL="230700" indent="0">
              <a:lnSpc>
                <a:spcPct val="185000"/>
              </a:lnSpc>
            </a:pPr>
            <a:r>
              <a:rPr lang="vi" sz="1500">
                <a:latin typeface="Arial"/>
              </a:rPr>
              <a:t>chiếu vuông góc của </a:t>
            </a:r>
            <a:r>
              <a:rPr lang="vi" i="1" sz="1500">
                <a:latin typeface="Arial"/>
              </a:rPr>
              <a:t>M</a:t>
            </a:r>
            <a:r>
              <a:rPr lang="vi" sz="1500">
                <a:latin typeface="Arial"/>
              </a:rPr>
              <a:t> lên (P) và (Ọ). Gọi </a:t>
            </a:r>
            <a:r>
              <a:rPr lang="vi" i="1" sz="1500">
                <a:latin typeface="Arial"/>
              </a:rPr>
              <a:t>0</a:t>
            </a:r>
            <a:r>
              <a:rPr lang="vi" sz="1500">
                <a:latin typeface="Arial"/>
              </a:rPr>
              <a:t> là</a:t>
            </a:r>
          </a:p>
        </p:txBody>
      </p:sp>
      <p:sp>
        <p:nvSpPr>
          <p:cNvPr id="7" name=""/>
          <p:cNvSpPr/>
          <p:nvPr/>
        </p:nvSpPr>
        <p:spPr>
          <a:xfrm>
            <a:off x="366712" y="2366962"/>
            <a:ext cx="5919788" cy="266700"/>
          </a:xfrm>
          <a:prstGeom prst="rect">
            <a:avLst/>
          </a:prstGeom>
          <a:solidFill>
            <a:srgbClr val="FFFFFF"/>
          </a:solidFill>
        </p:spPr>
        <p:txBody>
          <a:bodyPr lIns="0" tIns="0" rIns="0" bIns="0" wrap="none">
            <a:noAutofit/>
          </a:bodyPr>
          <a:p>
            <a:pPr indent="0"/>
            <a:r>
              <a:rPr lang="vi" sz="1500">
                <a:latin typeface="Arial"/>
              </a:rPr>
              <a:t>giao điểm của </a:t>
            </a:r>
            <a:r>
              <a:rPr lang="vi" i="1" sz="1500">
                <a:latin typeface="Arial"/>
              </a:rPr>
              <a:t>d</a:t>
            </a:r>
            <a:r>
              <a:rPr lang="vi" sz="1500">
                <a:latin typeface="Arial"/>
              </a:rPr>
              <a:t> và </a:t>
            </a:r>
            <a:r>
              <a:rPr lang="vi" i="1" sz="1500">
                <a:latin typeface="Arial"/>
              </a:rPr>
              <a:t>(MHK)</a:t>
            </a:r>
            <a:r>
              <a:rPr lang="vi" sz="1500">
                <a:latin typeface="Arial"/>
              </a:rPr>
              <a:t> (Hình 8).                        </a:t>
            </a:r>
            <a:r>
              <a:rPr lang="vi" baseline="-25000" sz="1500">
                <a:latin typeface="Arial"/>
              </a:rPr>
              <a:t>Hjnh8</a:t>
            </a:r>
          </a:p>
        </p:txBody>
      </p:sp>
      <p:sp>
        <p:nvSpPr>
          <p:cNvPr id="8" name=""/>
          <p:cNvSpPr/>
          <p:nvPr/>
        </p:nvSpPr>
        <p:spPr>
          <a:xfrm>
            <a:off x="76200" y="2633662"/>
            <a:ext cx="6267450" cy="652463"/>
          </a:xfrm>
          <a:prstGeom prst="rect">
            <a:avLst/>
          </a:prstGeom>
          <a:solidFill>
            <a:srgbClr val="FFFFFF"/>
          </a:solidFill>
        </p:spPr>
        <p:txBody>
          <a:bodyPr lIns="0" tIns="0" rIns="0" bIns="0">
            <a:noAutofit/>
          </a:bodyPr>
          <a:p>
            <a:pPr marL="421200" indent="0">
              <a:lnSpc>
                <a:spcPct val="168000"/>
              </a:lnSpc>
            </a:pPr>
            <a:r>
              <a:rPr lang="vi" sz="1500">
                <a:latin typeface="Arial"/>
              </a:rPr>
              <a:t>a) Giả sử (P) 1 (Ọ), hãy cho biết tứ giác </a:t>
            </a:r>
            <a:r>
              <a:rPr lang="vi" i="1" sz="1500">
                <a:latin typeface="Arial"/>
              </a:rPr>
              <a:t>MHOK</a:t>
            </a:r>
            <a:r>
              <a:rPr lang="vi" sz="1500">
                <a:latin typeface="Arial"/>
              </a:rPr>
              <a:t> là hình gì? Tìm trong (P) đường thẳng vuông góc với (Ọ).</a:t>
            </a:r>
          </a:p>
        </p:txBody>
      </p:sp>
      <p:sp>
        <p:nvSpPr>
          <p:cNvPr id="9" name=""/>
          <p:cNvSpPr/>
          <p:nvPr/>
        </p:nvSpPr>
        <p:spPr>
          <a:xfrm>
            <a:off x="147637" y="3652837"/>
            <a:ext cx="628650" cy="600075"/>
          </a:xfrm>
          <a:prstGeom prst="rect">
            <a:avLst/>
          </a:prstGeom>
          <a:solidFill>
            <a:srgbClr val="FFFFFF"/>
          </a:solidFill>
        </p:spPr>
        <p:txBody>
          <a:bodyPr lIns="0" tIns="0" rIns="0" bIns="0" wrap="none">
            <a:noAutofit/>
          </a:bodyPr>
          <a:p>
            <a:pPr indent="0"/>
            <a:r>
              <a:rPr lang="vi" sz="5200">
                <a:latin typeface="Arial"/>
              </a:rPr>
              <a:t>&amp;</a:t>
            </a:r>
          </a:p>
        </p:txBody>
      </p:sp>
      <p:sp>
        <p:nvSpPr>
          <p:cNvPr id="11" name=""/>
          <p:cNvSpPr/>
          <p:nvPr/>
        </p:nvSpPr>
        <p:spPr>
          <a:xfrm>
            <a:off x="542925" y="3519487"/>
            <a:ext cx="5810250" cy="242888"/>
          </a:xfrm>
          <a:prstGeom prst="rect">
            <a:avLst/>
          </a:prstGeom>
          <a:solidFill>
            <a:srgbClr val="FFFFFF"/>
          </a:solidFill>
        </p:spPr>
        <p:txBody>
          <a:bodyPr lIns="0" tIns="0" rIns="0" bIns="0" wrap="none">
            <a:noAutofit/>
          </a:bodyPr>
          <a:p>
            <a:pPr algn="ctr" indent="0"/>
            <a:r>
              <a:rPr lang="vi" sz="1500">
                <a:latin typeface="Arial"/>
              </a:rPr>
              <a:t>b) Giả sử (P) chứa đường thẳng a với </a:t>
            </a:r>
            <a:r>
              <a:rPr lang="en-US" sz="1500">
                <a:latin typeface="Arial"/>
              </a:rPr>
              <a:t>a </a:t>
            </a:r>
            <a:r>
              <a:rPr lang="vi" sz="1500">
                <a:latin typeface="Arial"/>
              </a:rPr>
              <a:t>1 (Ọ), hãy cho biết tứ</a:t>
            </a:r>
          </a:p>
        </p:txBody>
      </p:sp>
      <p:sp>
        <p:nvSpPr>
          <p:cNvPr id="12" name=""/>
          <p:cNvSpPr/>
          <p:nvPr/>
        </p:nvSpPr>
        <p:spPr>
          <a:xfrm>
            <a:off x="1319212" y="3762375"/>
            <a:ext cx="5033963" cy="381000"/>
          </a:xfrm>
          <a:prstGeom prst="rect">
            <a:avLst/>
          </a:prstGeom>
          <a:solidFill>
            <a:srgbClr val="FFFFFF"/>
          </a:solidFill>
        </p:spPr>
        <p:txBody>
          <a:bodyPr lIns="0" tIns="0" rIns="0" bIns="0" wrap="none">
            <a:noAutofit/>
          </a:bodyPr>
          <a:p>
            <a:pPr algn="ctr" indent="0"/>
            <a:r>
              <a:rPr lang="vi" sz="1500">
                <a:latin typeface="Arial"/>
              </a:rPr>
              <a:t>giác </a:t>
            </a:r>
            <a:r>
              <a:rPr lang="vi" i="1" sz="1500">
                <a:latin typeface="Arial"/>
              </a:rPr>
              <a:t>MHOK</a:t>
            </a:r>
            <a:r>
              <a:rPr lang="vi" sz="1500">
                <a:latin typeface="Arial"/>
              </a:rPr>
              <a:t> là hình gì? Tính góc giữa (P) và (Ọ).</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61937" y="33337"/>
            <a:ext cx="6781800" cy="695325"/>
          </a:xfrm>
          <a:prstGeom prst="rect">
            <a:avLst/>
          </a:prstGeom>
        </p:spPr>
      </p:pic>
      <p:pic>
        <p:nvPicPr>
          <p:cNvPr id="3" name=""/>
          <p:cNvPicPr>
            <a:picLocks noChangeAspect="1"/>
          </p:cNvPicPr>
          <p:nvPr/>
        </p:nvPicPr>
        <p:blipFill>
          <a:blip r:embed="rPictId1"/>
          <a:stretch>
            <a:fillRect/>
          </a:stretch>
        </p:blipFill>
        <p:spPr>
          <a:xfrm>
            <a:off x="5324475" y="1371600"/>
            <a:ext cx="1685925" cy="1452562"/>
          </a:xfrm>
          <a:prstGeom prst="rect">
            <a:avLst/>
          </a:prstGeom>
        </p:spPr>
      </p:pic>
      <p:pic>
        <p:nvPicPr>
          <p:cNvPr id="4" name=""/>
          <p:cNvPicPr>
            <a:picLocks noChangeAspect="1"/>
          </p:cNvPicPr>
          <p:nvPr/>
        </p:nvPicPr>
        <p:blipFill>
          <a:blip r:embed="rPictId2"/>
          <a:stretch>
            <a:fillRect/>
          </a:stretch>
        </p:blipFill>
        <p:spPr>
          <a:xfrm>
            <a:off x="33337" y="3200400"/>
            <a:ext cx="452438" cy="647700"/>
          </a:xfrm>
          <a:prstGeom prst="rect">
            <a:avLst/>
          </a:prstGeom>
        </p:spPr>
      </p:pic>
      <p:pic>
        <p:nvPicPr>
          <p:cNvPr id="5" name=""/>
          <p:cNvPicPr>
            <a:picLocks noChangeAspect="1"/>
          </p:cNvPicPr>
          <p:nvPr/>
        </p:nvPicPr>
        <p:blipFill>
          <a:blip r:embed="rPictId3"/>
          <a:stretch>
            <a:fillRect/>
          </a:stretch>
        </p:blipFill>
        <p:spPr>
          <a:xfrm>
            <a:off x="7072312" y="3500437"/>
            <a:ext cx="509588" cy="400050"/>
          </a:xfrm>
          <a:prstGeom prst="rect">
            <a:avLst/>
          </a:prstGeom>
        </p:spPr>
      </p:pic>
      <p:sp>
        <p:nvSpPr>
          <p:cNvPr id="6" name=""/>
          <p:cNvSpPr/>
          <p:nvPr/>
        </p:nvSpPr>
        <p:spPr>
          <a:xfrm>
            <a:off x="552450" y="747712"/>
            <a:ext cx="5181600" cy="242888"/>
          </a:xfrm>
          <a:prstGeom prst="rect">
            <a:avLst/>
          </a:prstGeom>
          <a:solidFill>
            <a:srgbClr val="FFFFFF"/>
          </a:solidFill>
        </p:spPr>
        <p:txBody>
          <a:bodyPr lIns="0" tIns="0" rIns="0" bIns="0" wrap="none">
            <a:noAutofit/>
          </a:bodyPr>
          <a:p>
            <a:pPr indent="0"/>
            <a:r>
              <a:rPr lang="vi" sz="1500">
                <a:latin typeface="Arial"/>
              </a:rPr>
              <a:t>a) Vì </a:t>
            </a:r>
            <a:r>
              <a:rPr lang="en-US" i="1" sz="1500">
                <a:latin typeface="Arial"/>
              </a:rPr>
              <a:t>MH</a:t>
            </a:r>
            <a:r>
              <a:rPr lang="en-US" sz="1500">
                <a:latin typeface="Arial"/>
              </a:rPr>
              <a:t> 1 </a:t>
            </a:r>
            <a:r>
              <a:rPr lang="en-US" i="1" sz="1500">
                <a:latin typeface="Arial"/>
              </a:rPr>
              <a:t>(P)</a:t>
            </a:r>
            <a:r>
              <a:rPr lang="en-US" sz="1500">
                <a:latin typeface="Arial"/>
              </a:rPr>
              <a:t> </a:t>
            </a:r>
            <a:r>
              <a:rPr lang="vi" sz="1500">
                <a:latin typeface="Arial"/>
              </a:rPr>
              <a:t>nên </a:t>
            </a:r>
            <a:r>
              <a:rPr lang="en-US" i="1" sz="1500">
                <a:latin typeface="Arial"/>
              </a:rPr>
              <a:t>MH</a:t>
            </a:r>
            <a:r>
              <a:rPr lang="en-US" sz="1500">
                <a:latin typeface="Arial"/>
              </a:rPr>
              <a:t> 1 </a:t>
            </a:r>
            <a:r>
              <a:rPr lang="en-US" i="1" sz="1500">
                <a:latin typeface="Arial"/>
              </a:rPr>
              <a:t>OH; MK</a:t>
            </a:r>
            <a:r>
              <a:rPr lang="en-US" sz="1500">
                <a:latin typeface="Arial"/>
              </a:rPr>
              <a:t> 1 </a:t>
            </a:r>
            <a:r>
              <a:rPr lang="vi" sz="1500">
                <a:latin typeface="Arial"/>
              </a:rPr>
              <a:t>(Ợ) nên </a:t>
            </a:r>
            <a:r>
              <a:rPr lang="en-US" i="1" sz="1500">
                <a:latin typeface="Arial"/>
              </a:rPr>
              <a:t>MK</a:t>
            </a:r>
            <a:r>
              <a:rPr lang="en-US" sz="1500">
                <a:latin typeface="Arial"/>
              </a:rPr>
              <a:t> 1 </a:t>
            </a:r>
            <a:r>
              <a:rPr lang="en-US" i="1" sz="1500">
                <a:latin typeface="Arial"/>
              </a:rPr>
              <a:t>OK</a:t>
            </a:r>
          </a:p>
        </p:txBody>
      </p:sp>
      <p:sp>
        <p:nvSpPr>
          <p:cNvPr id="7" name=""/>
          <p:cNvSpPr/>
          <p:nvPr/>
        </p:nvSpPr>
        <p:spPr>
          <a:xfrm>
            <a:off x="547687" y="1176337"/>
            <a:ext cx="4352925" cy="1776413"/>
          </a:xfrm>
          <a:prstGeom prst="rect">
            <a:avLst/>
          </a:prstGeom>
          <a:solidFill>
            <a:srgbClr val="FFFFFF"/>
          </a:solidFill>
        </p:spPr>
        <p:txBody>
          <a:bodyPr lIns="0" tIns="0" rIns="0" bIns="0">
            <a:noAutofit/>
          </a:bodyPr>
          <a:p>
            <a:pPr indent="0">
              <a:lnSpc>
                <a:spcPct val="176000"/>
              </a:lnSpc>
            </a:pPr>
            <a:r>
              <a:rPr lang="vi" sz="1500">
                <a:latin typeface="Arial"/>
              </a:rPr>
              <a:t>Mà </a:t>
            </a:r>
            <a:r>
              <a:rPr lang="en-US" sz="1500">
                <a:latin typeface="Arial"/>
              </a:rPr>
              <a:t>(P) 1 </a:t>
            </a:r>
            <a:r>
              <a:rPr lang="vi" sz="1500">
                <a:latin typeface="Arial"/>
              </a:rPr>
              <a:t>(Ọ) nên </a:t>
            </a:r>
            <a:r>
              <a:rPr lang="en-US" i="1" sz="1500">
                <a:latin typeface="Arial"/>
              </a:rPr>
              <a:t>HM</a:t>
            </a:r>
            <a:r>
              <a:rPr lang="en-US" sz="1500">
                <a:latin typeface="Arial"/>
              </a:rPr>
              <a:t> 1 </a:t>
            </a:r>
            <a:r>
              <a:rPr lang="en-US" i="1" sz="1500">
                <a:latin typeface="Arial"/>
              </a:rPr>
              <a:t>MK</a:t>
            </a:r>
          </a:p>
          <a:p>
            <a:pPr indent="0">
              <a:lnSpc>
                <a:spcPct val="176000"/>
              </a:lnSpc>
            </a:pPr>
            <a:r>
              <a:rPr lang="vi" sz="1500">
                <a:latin typeface="Arial"/>
              </a:rPr>
              <a:t>Suy ra </a:t>
            </a:r>
            <a:r>
              <a:rPr lang="en-US" i="1" sz="1500">
                <a:latin typeface="Arial"/>
              </a:rPr>
              <a:t>MHOK</a:t>
            </a:r>
            <a:r>
              <a:rPr lang="en-US" sz="1500">
                <a:latin typeface="Arial"/>
              </a:rPr>
              <a:t> </a:t>
            </a:r>
            <a:r>
              <a:rPr lang="vi" sz="1500">
                <a:latin typeface="Arial"/>
              </a:rPr>
              <a:t>là hình chữ nhật.</a:t>
            </a:r>
          </a:p>
          <a:p>
            <a:pPr indent="0">
              <a:lnSpc>
                <a:spcPct val="176000"/>
              </a:lnSpc>
            </a:pPr>
            <a:r>
              <a:rPr lang="vi" sz="1500">
                <a:latin typeface="Arial"/>
              </a:rPr>
              <a:t>Trong (P) có </a:t>
            </a:r>
            <a:r>
              <a:rPr lang="en-US" i="1" sz="1500">
                <a:latin typeface="Arial"/>
              </a:rPr>
              <a:t>OH</a:t>
            </a:r>
            <a:r>
              <a:rPr lang="en-US" sz="1500">
                <a:latin typeface="Arial"/>
              </a:rPr>
              <a:t> </a:t>
            </a:r>
            <a:r>
              <a:rPr lang="vi" sz="1500">
                <a:latin typeface="Arial"/>
              </a:rPr>
              <a:t>1 (Ọ)</a:t>
            </a:r>
          </a:p>
          <a:p>
            <a:pPr indent="0">
              <a:lnSpc>
                <a:spcPct val="176000"/>
              </a:lnSpc>
            </a:pPr>
            <a:r>
              <a:rPr lang="vi" sz="1500">
                <a:latin typeface="Arial"/>
              </a:rPr>
              <a:t>b) </a:t>
            </a:r>
            <a:r>
              <a:rPr lang="en-US" i="1" sz="1500">
                <a:latin typeface="Arial"/>
              </a:rPr>
              <a:t>a</a:t>
            </a:r>
            <a:r>
              <a:rPr lang="en-US" sz="1500">
                <a:latin typeface="Arial"/>
              </a:rPr>
              <a:t> </a:t>
            </a:r>
            <a:r>
              <a:rPr lang="vi" sz="1500">
                <a:latin typeface="Arial"/>
              </a:rPr>
              <a:t>1 (Ọ) nên </a:t>
            </a:r>
            <a:r>
              <a:rPr lang="en-US" i="1" sz="1500">
                <a:latin typeface="Arial"/>
              </a:rPr>
              <a:t>a</a:t>
            </a:r>
            <a:r>
              <a:rPr lang="en-US" sz="1500">
                <a:latin typeface="Arial"/>
              </a:rPr>
              <a:t> </a:t>
            </a:r>
            <a:r>
              <a:rPr lang="vi" sz="1500">
                <a:latin typeface="Arial"/>
              </a:rPr>
              <a:t>1 </a:t>
            </a:r>
            <a:r>
              <a:rPr lang="en-US" i="1" sz="1500">
                <a:latin typeface="Arial"/>
              </a:rPr>
              <a:t>OK; </a:t>
            </a:r>
            <a:r>
              <a:rPr lang="vi" i="1" sz="1500">
                <a:latin typeface="Arial"/>
              </a:rPr>
              <a:t>HM</a:t>
            </a:r>
            <a:r>
              <a:rPr lang="vi" sz="1500">
                <a:latin typeface="Arial"/>
              </a:rPr>
              <a:t> 1 (P) nên </a:t>
            </a:r>
            <a:r>
              <a:rPr lang="vi" i="1" sz="1500">
                <a:latin typeface="Arial"/>
              </a:rPr>
              <a:t>HM</a:t>
            </a:r>
            <a:r>
              <a:rPr lang="vi" sz="1500">
                <a:latin typeface="Arial"/>
              </a:rPr>
              <a:t> 1 </a:t>
            </a:r>
            <a:r>
              <a:rPr lang="en-US" i="1" sz="1500">
                <a:latin typeface="Arial"/>
              </a:rPr>
              <a:t>a </a:t>
            </a:r>
            <a:r>
              <a:rPr lang="vi" sz="1500">
                <a:latin typeface="Arial"/>
              </a:rPr>
              <a:t>Suy ra </a:t>
            </a:r>
            <a:r>
              <a:rPr lang="vi" i="1" sz="1500">
                <a:latin typeface="Arial"/>
              </a:rPr>
              <a:t>HM//OK.</a:t>
            </a:r>
          </a:p>
        </p:txBody>
      </p:sp>
      <p:sp>
        <p:nvSpPr>
          <p:cNvPr id="8" name=""/>
          <p:cNvSpPr/>
          <p:nvPr/>
        </p:nvSpPr>
        <p:spPr>
          <a:xfrm>
            <a:off x="5995987" y="2847975"/>
            <a:ext cx="366713" cy="133350"/>
          </a:xfrm>
          <a:prstGeom prst="rect">
            <a:avLst/>
          </a:prstGeom>
          <a:solidFill>
            <a:srgbClr val="FFFFFF"/>
          </a:solidFill>
        </p:spPr>
        <p:txBody>
          <a:bodyPr lIns="0" tIns="0" rIns="0" bIns="0" wrap="none">
            <a:noAutofit/>
          </a:bodyPr>
          <a:p>
            <a:pPr indent="0"/>
            <a:r>
              <a:rPr lang="vi" i="1" sz="950">
                <a:latin typeface="Arial"/>
              </a:rPr>
              <a:t>Hình 8</a:t>
            </a:r>
          </a:p>
        </p:txBody>
      </p:sp>
      <p:sp>
        <p:nvSpPr>
          <p:cNvPr id="9" name=""/>
          <p:cNvSpPr/>
          <p:nvPr/>
        </p:nvSpPr>
        <p:spPr>
          <a:xfrm>
            <a:off x="557212" y="3095625"/>
            <a:ext cx="4938713" cy="628650"/>
          </a:xfrm>
          <a:prstGeom prst="rect">
            <a:avLst/>
          </a:prstGeom>
          <a:solidFill>
            <a:srgbClr val="FFFFFF"/>
          </a:solidFill>
        </p:spPr>
        <p:txBody>
          <a:bodyPr lIns="0" tIns="0" rIns="0" bIns="0">
            <a:noAutofit/>
          </a:bodyPr>
          <a:p>
            <a:pPr indent="0">
              <a:lnSpc>
                <a:spcPct val="176000"/>
              </a:lnSpc>
            </a:pPr>
            <a:r>
              <a:rPr lang="vi" sz="1500">
                <a:latin typeface="Arial"/>
              </a:rPr>
              <a:t>Mà </a:t>
            </a:r>
            <a:r>
              <a:rPr lang="vi" i="1" sz="1500">
                <a:latin typeface="Arial"/>
              </a:rPr>
              <a:t>HM</a:t>
            </a:r>
            <a:r>
              <a:rPr lang="vi" sz="1500">
                <a:latin typeface="Arial"/>
              </a:rPr>
              <a:t> 1 </a:t>
            </a:r>
            <a:r>
              <a:rPr lang="en-US" i="1" sz="1500">
                <a:latin typeface="Arial"/>
              </a:rPr>
              <a:t>OH; </a:t>
            </a:r>
            <a:r>
              <a:rPr lang="vi" i="1" sz="1500">
                <a:latin typeface="Arial"/>
              </a:rPr>
              <a:t>MK</a:t>
            </a:r>
            <a:r>
              <a:rPr lang="vi" sz="1500">
                <a:latin typeface="Arial"/>
              </a:rPr>
              <a:t> 1 </a:t>
            </a:r>
            <a:r>
              <a:rPr lang="vi" i="1" sz="1500">
                <a:latin typeface="Arial"/>
              </a:rPr>
              <a:t>OK</a:t>
            </a:r>
            <a:r>
              <a:rPr lang="vi" sz="1500">
                <a:latin typeface="Arial"/>
              </a:rPr>
              <a:t> nên </a:t>
            </a:r>
            <a:r>
              <a:rPr lang="vi" i="1" sz="1500">
                <a:latin typeface="Arial"/>
              </a:rPr>
              <a:t>MHOK</a:t>
            </a:r>
            <a:r>
              <a:rPr lang="vi" sz="1500">
                <a:latin typeface="Arial"/>
              </a:rPr>
              <a:t> là hình chữ nhật Góc giữa (P) và (Ọ) là </a:t>
            </a:r>
            <a:r>
              <a:rPr lang="en-US" i="1" sz="1500">
                <a:latin typeface="Arial"/>
              </a:rPr>
              <a:t>HMK </a:t>
            </a:r>
            <a:r>
              <a:rPr lang="vi" i="1" sz="1500">
                <a:latin typeface="Arial"/>
              </a:rPr>
              <a:t>- 90°.</a:t>
            </a:r>
          </a:p>
        </p:txBody>
      </p:sp>
      <p:sp>
        <p:nvSpPr>
          <p:cNvPr id="10" name=""/>
          <p:cNvSpPr/>
          <p:nvPr/>
        </p:nvSpPr>
        <p:spPr>
          <a:xfrm>
            <a:off x="6596062" y="3890962"/>
            <a:ext cx="500063" cy="395288"/>
          </a:xfrm>
          <a:prstGeom prst="rect">
            <a:avLst/>
          </a:prstGeom>
          <a:solidFill>
            <a:srgbClr val="FFFFFF"/>
          </a:solidFill>
        </p:spPr>
        <p:txBody>
          <a:bodyPr lIns="0" tIns="0" rIns="0" bIns="0" wrap="none">
            <a:noAutofit/>
          </a:bodyPr>
          <a:p>
            <a:pPr indent="0"/>
            <a:r>
              <a:rPr lang="vi" i="1" sz="3700">
                <a:latin typeface="Times New Roman"/>
              </a:rPr>
              <a:t>iSì</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686050" y="604837"/>
            <a:ext cx="2247900" cy="628650"/>
          </a:xfrm>
          <a:prstGeom prst="rect">
            <a:avLst/>
          </a:prstGeom>
        </p:spPr>
      </p:pic>
      <p:pic>
        <p:nvPicPr>
          <p:cNvPr id="3" name=""/>
          <p:cNvPicPr>
            <a:picLocks noChangeAspect="1"/>
          </p:cNvPicPr>
          <p:nvPr/>
        </p:nvPicPr>
        <p:blipFill>
          <a:blip r:embed="rPictId1"/>
          <a:stretch>
            <a:fillRect/>
          </a:stretch>
        </p:blipFill>
        <p:spPr>
          <a:xfrm>
            <a:off x="7072312" y="585787"/>
            <a:ext cx="485775" cy="495300"/>
          </a:xfrm>
          <a:prstGeom prst="rect">
            <a:avLst/>
          </a:prstGeom>
        </p:spPr>
      </p:pic>
      <p:pic>
        <p:nvPicPr>
          <p:cNvPr id="4" name=""/>
          <p:cNvPicPr>
            <a:picLocks noChangeAspect="1"/>
          </p:cNvPicPr>
          <p:nvPr/>
        </p:nvPicPr>
        <p:blipFill>
          <a:blip r:embed="rPictId2"/>
          <a:stretch>
            <a:fillRect/>
          </a:stretch>
        </p:blipFill>
        <p:spPr>
          <a:xfrm>
            <a:off x="80962" y="3028950"/>
            <a:ext cx="7467600" cy="1257300"/>
          </a:xfrm>
          <a:prstGeom prst="rect">
            <a:avLst/>
          </a:prstGeom>
        </p:spPr>
      </p:pic>
      <p:sp>
        <p:nvSpPr>
          <p:cNvPr id="5" name=""/>
          <p:cNvSpPr/>
          <p:nvPr/>
        </p:nvSpPr>
        <p:spPr>
          <a:xfrm>
            <a:off x="3167062" y="785812"/>
            <a:ext cx="1223963" cy="333375"/>
          </a:xfrm>
          <a:prstGeom prst="rect">
            <a:avLst/>
          </a:prstGeom>
          <a:solidFill>
            <a:srgbClr val="FFFFFF"/>
          </a:solidFill>
        </p:spPr>
        <p:txBody>
          <a:bodyPr lIns="0" tIns="0" rIns="0" bIns="0" wrap="none">
            <a:noAutofit/>
          </a:bodyPr>
          <a:p>
            <a:pPr indent="0"/>
            <a:r>
              <a:rPr lang="vi" b="1" sz="2400">
                <a:latin typeface="Arial"/>
              </a:rPr>
              <a:t>Định lí </a:t>
            </a:r>
            <a:r>
              <a:rPr lang="en-US" b="1" sz="2400">
                <a:latin typeface="Arial"/>
              </a:rPr>
              <a:t>1</a:t>
            </a:r>
          </a:p>
        </p:txBody>
      </p:sp>
      <p:sp>
        <p:nvSpPr>
          <p:cNvPr id="6" name=""/>
          <p:cNvSpPr/>
          <p:nvPr/>
        </p:nvSpPr>
        <p:spPr>
          <a:xfrm>
            <a:off x="647700" y="1652587"/>
            <a:ext cx="6300787" cy="781050"/>
          </a:xfrm>
          <a:prstGeom prst="rect">
            <a:avLst/>
          </a:prstGeom>
          <a:solidFill>
            <a:srgbClr val="FFFFFF"/>
          </a:solidFill>
        </p:spPr>
        <p:txBody>
          <a:bodyPr lIns="0" tIns="0" rIns="0" bIns="0">
            <a:noAutofit/>
          </a:bodyPr>
          <a:p>
            <a:pPr indent="0">
              <a:lnSpc>
                <a:spcPct val="231000"/>
              </a:lnSpc>
            </a:pPr>
            <a:r>
              <a:rPr lang="vi" sz="1500">
                <a:latin typeface="Arial"/>
              </a:rPr>
              <a:t>Điều kiện cần và đủ để hai mặt phẳng vuông góc là mặt phẳng này chứa một đường thẳng vuông góc với mặt phẳng kia.</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80975" y="157162"/>
            <a:ext cx="1533525" cy="895350"/>
          </a:xfrm>
          <a:prstGeom prst="rect">
            <a:avLst/>
          </a:prstGeom>
        </p:spPr>
      </p:pic>
      <p:pic>
        <p:nvPicPr>
          <p:cNvPr id="3" name=""/>
          <p:cNvPicPr>
            <a:picLocks noChangeAspect="1"/>
          </p:cNvPicPr>
          <p:nvPr/>
        </p:nvPicPr>
        <p:blipFill>
          <a:blip r:embed="rPictId1"/>
          <a:stretch>
            <a:fillRect/>
          </a:stretch>
        </p:blipFill>
        <p:spPr>
          <a:xfrm>
            <a:off x="4805362" y="2047875"/>
            <a:ext cx="1576388" cy="1666875"/>
          </a:xfrm>
          <a:prstGeom prst="rect">
            <a:avLst/>
          </a:prstGeom>
        </p:spPr>
      </p:pic>
      <p:pic>
        <p:nvPicPr>
          <p:cNvPr id="4" name=""/>
          <p:cNvPicPr>
            <a:picLocks noChangeAspect="1"/>
          </p:cNvPicPr>
          <p:nvPr/>
        </p:nvPicPr>
        <p:blipFill>
          <a:blip r:embed="rPictId2"/>
          <a:stretch>
            <a:fillRect/>
          </a:stretch>
        </p:blipFill>
        <p:spPr>
          <a:xfrm>
            <a:off x="7072312" y="3233737"/>
            <a:ext cx="485775" cy="495300"/>
          </a:xfrm>
          <a:prstGeom prst="rect">
            <a:avLst/>
          </a:prstGeom>
        </p:spPr>
      </p:pic>
      <p:sp>
        <p:nvSpPr>
          <p:cNvPr id="5" name=""/>
          <p:cNvSpPr/>
          <p:nvPr/>
        </p:nvSpPr>
        <p:spPr>
          <a:xfrm>
            <a:off x="1890712" y="333375"/>
            <a:ext cx="3267075" cy="962025"/>
          </a:xfrm>
          <a:prstGeom prst="rect">
            <a:avLst/>
          </a:prstGeom>
          <a:solidFill>
            <a:srgbClr val="FFFFFF"/>
          </a:solidFill>
        </p:spPr>
        <p:txBody>
          <a:bodyPr lIns="0" tIns="0" rIns="0" bIns="0">
            <a:noAutofit/>
          </a:bodyPr>
          <a:p>
            <a:pPr indent="0">
              <a:lnSpc>
                <a:spcPct val="166000"/>
              </a:lnSpc>
            </a:pPr>
            <a:r>
              <a:rPr lang="vi" sz="1500">
                <a:latin typeface="Arial"/>
              </a:rPr>
              <a:t>Cho tứ diện </a:t>
            </a:r>
            <a:r>
              <a:rPr lang="en-US" i="1" sz="1500">
                <a:latin typeface="Arial"/>
              </a:rPr>
              <a:t>ABCD</a:t>
            </a:r>
            <a:r>
              <a:rPr lang="en-US" sz="1500">
                <a:latin typeface="Arial"/>
              </a:rPr>
              <a:t> </a:t>
            </a:r>
            <a:r>
              <a:rPr lang="vi" sz="1500">
                <a:latin typeface="Arial"/>
              </a:rPr>
              <a:t>có </a:t>
            </a:r>
            <a:r>
              <a:rPr lang="en-US" i="1" sz="1500">
                <a:latin typeface="Arial"/>
              </a:rPr>
              <a:t>AB, AC, AD</a:t>
            </a:r>
            <a:r>
              <a:rPr lang="en-US" sz="1500">
                <a:latin typeface="Arial"/>
              </a:rPr>
              <a:t> </a:t>
            </a:r>
            <a:r>
              <a:rPr lang="vi" sz="1500">
                <a:latin typeface="Arial"/>
              </a:rPr>
              <a:t>đôi một vuông góc với nhau. Chứng minh rằng các mặt phẳng </a:t>
            </a:r>
            <a:r>
              <a:rPr lang="vi" i="1" sz="1500">
                <a:latin typeface="Arial"/>
              </a:rPr>
              <a:t>(ABC), </a:t>
            </a:r>
            <a:r>
              <a:rPr lang="en-US" i="1" sz="1500">
                <a:latin typeface="Arial"/>
              </a:rPr>
              <a:t>(BAD), (CAD)</a:t>
            </a:r>
            <a:r>
              <a:rPr lang="en-US" sz="1500">
                <a:latin typeface="Arial"/>
              </a:rPr>
              <a:t> </a:t>
            </a:r>
            <a:r>
              <a:rPr lang="vi" sz="1500">
                <a:latin typeface="Arial"/>
              </a:rPr>
              <a:t>đôi một vuông góc với nhau.</a:t>
            </a:r>
          </a:p>
        </p:txBody>
      </p:sp>
      <p:sp>
        <p:nvSpPr>
          <p:cNvPr id="6" name=""/>
          <p:cNvSpPr/>
          <p:nvPr/>
        </p:nvSpPr>
        <p:spPr>
          <a:xfrm>
            <a:off x="300037" y="1704975"/>
            <a:ext cx="3881438" cy="228600"/>
          </a:xfrm>
          <a:prstGeom prst="rect">
            <a:avLst/>
          </a:prstGeom>
          <a:solidFill>
            <a:srgbClr val="FFFFFF"/>
          </a:solidFill>
        </p:spPr>
        <p:txBody>
          <a:bodyPr lIns="0" tIns="0" rIns="0" bIns="0" wrap="none">
            <a:noAutofit/>
          </a:bodyPr>
          <a:p>
            <a:pPr indent="0"/>
            <a:r>
              <a:rPr lang="vi" sz="1500">
                <a:latin typeface="Arial"/>
              </a:rPr>
              <a:t>Ta có</a:t>
            </a:r>
            <a:r>
              <a:rPr lang="en-US" sz="1500">
                <a:latin typeface="Arial"/>
              </a:rPr>
              <a:t>/IS </a:t>
            </a:r>
            <a:r>
              <a:rPr lang="vi" sz="1500">
                <a:latin typeface="Arial"/>
              </a:rPr>
              <a:t>1 </a:t>
            </a:r>
            <a:r>
              <a:rPr lang="en-US" i="1" sz="1500">
                <a:latin typeface="Arial"/>
              </a:rPr>
              <a:t>AC, AB 1 AD AB 1 (CAD)</a:t>
            </a:r>
          </a:p>
        </p:txBody>
      </p:sp>
      <p:sp>
        <p:nvSpPr>
          <p:cNvPr id="7" name=""/>
          <p:cNvSpPr/>
          <p:nvPr/>
        </p:nvSpPr>
        <p:spPr>
          <a:xfrm>
            <a:off x="300037" y="2157412"/>
            <a:ext cx="4100513" cy="1566863"/>
          </a:xfrm>
          <a:prstGeom prst="rect">
            <a:avLst/>
          </a:prstGeom>
          <a:solidFill>
            <a:srgbClr val="FFFFFF"/>
          </a:solidFill>
        </p:spPr>
        <p:txBody>
          <a:bodyPr lIns="0" tIns="0" rIns="0" bIns="0">
            <a:noAutofit/>
          </a:bodyPr>
          <a:p>
            <a:pPr indent="0">
              <a:spcAft>
                <a:spcPts val="1190"/>
              </a:spcAft>
            </a:pPr>
            <a:r>
              <a:rPr lang="vi" i="1" sz="1500">
                <a:latin typeface="Arial"/>
              </a:rPr>
              <a:t>=&gt; (ABC)</a:t>
            </a:r>
            <a:r>
              <a:rPr lang="vi" sz="1500">
                <a:latin typeface="Arial"/>
              </a:rPr>
              <a:t> 1 </a:t>
            </a:r>
            <a:r>
              <a:rPr lang="en-US" i="1" sz="1500">
                <a:latin typeface="Arial"/>
              </a:rPr>
              <a:t>(CAD), (BAD)</a:t>
            </a:r>
            <a:r>
              <a:rPr lang="en-US" sz="1500">
                <a:latin typeface="Arial"/>
              </a:rPr>
              <a:t> </a:t>
            </a:r>
            <a:r>
              <a:rPr lang="vi" sz="1500">
                <a:latin typeface="Arial"/>
              </a:rPr>
              <a:t>1 </a:t>
            </a:r>
            <a:r>
              <a:rPr lang="en-US" i="1" sz="1500">
                <a:latin typeface="Arial"/>
              </a:rPr>
              <a:t>(CAD).</a:t>
            </a:r>
          </a:p>
          <a:p>
            <a:pPr indent="0">
              <a:spcAft>
                <a:spcPts val="1190"/>
              </a:spcAft>
            </a:pPr>
            <a:r>
              <a:rPr lang="vi" sz="1500">
                <a:latin typeface="Arial"/>
              </a:rPr>
              <a:t>Tương tự ta cũng có </a:t>
            </a:r>
            <a:r>
              <a:rPr lang="vi" i="1" sz="1500">
                <a:latin typeface="Arial"/>
              </a:rPr>
              <a:t>CA ± AB, CA</a:t>
            </a:r>
            <a:r>
              <a:rPr lang="vi" sz="1500">
                <a:latin typeface="Arial"/>
              </a:rPr>
              <a:t> 1 </a:t>
            </a:r>
            <a:r>
              <a:rPr lang="vi" i="1" sz="1500">
                <a:latin typeface="Arial"/>
              </a:rPr>
              <a:t>AD.</a:t>
            </a:r>
          </a:p>
          <a:p>
            <a:pPr indent="0">
              <a:spcAft>
                <a:spcPts val="1190"/>
              </a:spcAft>
            </a:pPr>
            <a:r>
              <a:rPr lang="vi" i="1" sz="1500">
                <a:latin typeface="Arial"/>
              </a:rPr>
              <a:t>=&gt; CA</a:t>
            </a:r>
            <a:r>
              <a:rPr lang="vi" sz="1500">
                <a:latin typeface="Arial"/>
              </a:rPr>
              <a:t> 1 </a:t>
            </a:r>
            <a:r>
              <a:rPr lang="en-US" i="1" sz="1500">
                <a:latin typeface="Arial"/>
              </a:rPr>
              <a:t>(BAD) </a:t>
            </a:r>
            <a:r>
              <a:rPr lang="vi" i="1" sz="1500">
                <a:latin typeface="Arial"/>
              </a:rPr>
              <a:t>=&gt; </a:t>
            </a:r>
            <a:r>
              <a:rPr lang="en-US" i="1" sz="1500">
                <a:latin typeface="Arial"/>
              </a:rPr>
              <a:t>(CAD)</a:t>
            </a:r>
            <a:r>
              <a:rPr lang="en-US" sz="1500">
                <a:latin typeface="Arial"/>
              </a:rPr>
              <a:t> </a:t>
            </a:r>
            <a:r>
              <a:rPr lang="vi" sz="1500">
                <a:latin typeface="Arial"/>
              </a:rPr>
              <a:t>1 </a:t>
            </a:r>
            <a:r>
              <a:rPr lang="en-US" i="1" sz="1500">
                <a:latin typeface="Arial"/>
              </a:rPr>
              <a:t>(BAD).</a:t>
            </a:r>
          </a:p>
          <a:p>
            <a:pPr indent="0"/>
            <a:r>
              <a:rPr lang="vi" sz="1500">
                <a:latin typeface="Arial"/>
              </a:rPr>
              <a:t>Vậy các mặt phẳng </a:t>
            </a:r>
            <a:r>
              <a:rPr lang="vi" i="1" sz="1500">
                <a:latin typeface="Arial"/>
              </a:rPr>
              <a:t>(ABC), </a:t>
            </a:r>
            <a:r>
              <a:rPr lang="en-US" i="1" sz="1500">
                <a:latin typeface="Arial"/>
              </a:rPr>
              <a:t>(BAD), (CAD)</a:t>
            </a:r>
            <a:r>
              <a:rPr lang="en-US" sz="1500">
                <a:latin typeface="Arial"/>
              </a:rPr>
              <a:t> </a:t>
            </a:r>
            <a:r>
              <a:rPr lang="vi" sz="1500">
                <a:latin typeface="Arial"/>
              </a:rPr>
              <a:t>từng</a:t>
            </a:r>
          </a:p>
        </p:txBody>
      </p:sp>
      <p:sp>
        <p:nvSpPr>
          <p:cNvPr id="8" name=""/>
          <p:cNvSpPr/>
          <p:nvPr/>
        </p:nvSpPr>
        <p:spPr>
          <a:xfrm>
            <a:off x="5434012" y="3752850"/>
            <a:ext cx="481013" cy="161925"/>
          </a:xfrm>
          <a:prstGeom prst="rect">
            <a:avLst/>
          </a:prstGeom>
          <a:solidFill>
            <a:srgbClr val="FFFFFF"/>
          </a:solidFill>
        </p:spPr>
        <p:txBody>
          <a:bodyPr lIns="0" tIns="0" rIns="0" bIns="0" wrap="none">
            <a:noAutofit/>
          </a:bodyPr>
          <a:p>
            <a:pPr indent="0"/>
            <a:r>
              <a:rPr lang="vi" i="1" sz="1200">
                <a:latin typeface="Arial"/>
              </a:rPr>
              <a:t>Hình 9</a:t>
            </a:r>
          </a:p>
        </p:txBody>
      </p:sp>
      <p:sp>
        <p:nvSpPr>
          <p:cNvPr id="9" name=""/>
          <p:cNvSpPr/>
          <p:nvPr/>
        </p:nvSpPr>
        <p:spPr>
          <a:xfrm>
            <a:off x="304800" y="3852862"/>
            <a:ext cx="2538412" cy="228600"/>
          </a:xfrm>
          <a:prstGeom prst="rect">
            <a:avLst/>
          </a:prstGeom>
          <a:solidFill>
            <a:srgbClr val="FFFFFF"/>
          </a:solidFill>
        </p:spPr>
        <p:txBody>
          <a:bodyPr lIns="0" tIns="0" rIns="0" bIns="0" wrap="none">
            <a:noAutofit/>
          </a:bodyPr>
          <a:p>
            <a:pPr indent="0"/>
            <a:r>
              <a:rPr lang="vi" sz="1500">
                <a:latin typeface="Arial"/>
              </a:rPr>
              <a:t>đôi một vuông góc với nhau.</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80987" y="2233612"/>
            <a:ext cx="2519363" cy="1747838"/>
          </a:xfrm>
          <a:prstGeom prst="rect">
            <a:avLst/>
          </a:prstGeom>
        </p:spPr>
      </p:pic>
      <p:pic>
        <p:nvPicPr>
          <p:cNvPr id="3" name=""/>
          <p:cNvPicPr>
            <a:picLocks noChangeAspect="1"/>
          </p:cNvPicPr>
          <p:nvPr/>
        </p:nvPicPr>
        <p:blipFill>
          <a:blip r:embed="rPictId1"/>
          <a:stretch>
            <a:fillRect/>
          </a:stretch>
        </p:blipFill>
        <p:spPr>
          <a:xfrm>
            <a:off x="6443662" y="1995487"/>
            <a:ext cx="885825" cy="438150"/>
          </a:xfrm>
          <a:prstGeom prst="rect">
            <a:avLst/>
          </a:prstGeom>
        </p:spPr>
      </p:pic>
      <p:sp>
        <p:nvSpPr>
          <p:cNvPr id="4" name=""/>
          <p:cNvSpPr/>
          <p:nvPr/>
        </p:nvSpPr>
        <p:spPr>
          <a:xfrm>
            <a:off x="485775" y="1095375"/>
            <a:ext cx="1404937" cy="252412"/>
          </a:xfrm>
          <a:prstGeom prst="rect">
            <a:avLst/>
          </a:prstGeom>
          <a:solidFill>
            <a:srgbClr val="FFFFFF"/>
          </a:solidFill>
        </p:spPr>
        <p:txBody>
          <a:bodyPr lIns="0" tIns="0" rIns="0" bIns="0" wrap="none">
            <a:noAutofit/>
          </a:bodyPr>
          <a:p>
            <a:pPr indent="101600">
              <a:spcBef>
                <a:spcPts val="700"/>
              </a:spcBef>
            </a:pPr>
            <a:r>
              <a:rPr lang="vi" b="1" sz="1600">
                <a:latin typeface="Arial"/>
              </a:rPr>
              <a:t>Thực hành 1</a:t>
            </a:r>
          </a:p>
        </p:txBody>
      </p:sp>
      <p:sp>
        <p:nvSpPr>
          <p:cNvPr id="5" name=""/>
          <p:cNvSpPr/>
          <p:nvPr/>
        </p:nvSpPr>
        <p:spPr>
          <a:xfrm>
            <a:off x="2266950" y="280987"/>
            <a:ext cx="4833937" cy="1071563"/>
          </a:xfrm>
          <a:prstGeom prst="rect">
            <a:avLst/>
          </a:prstGeom>
          <a:solidFill>
            <a:srgbClr val="FFFFFF"/>
          </a:solidFill>
        </p:spPr>
        <p:txBody>
          <a:bodyPr lIns="0" tIns="0" rIns="0" bIns="0">
            <a:noAutofit/>
          </a:bodyPr>
          <a:p>
            <a:pPr algn="ctr" indent="0">
              <a:spcAft>
                <a:spcPts val="490"/>
              </a:spcAft>
            </a:pPr>
            <a:r>
              <a:rPr lang="vi" sz="650">
                <a:latin typeface="Arial"/>
              </a:rPr>
              <a:t>&amp;</a:t>
            </a:r>
          </a:p>
          <a:p>
            <a:pPr indent="0">
              <a:lnSpc>
                <a:spcPct val="178000"/>
              </a:lnSpc>
            </a:pPr>
            <a:r>
              <a:rPr lang="vi" sz="1500">
                <a:latin typeface="Arial"/>
              </a:rPr>
              <a:t>Cho hình chóp </a:t>
            </a:r>
            <a:r>
              <a:rPr lang="vi" i="1" sz="1500">
                <a:latin typeface="Arial"/>
              </a:rPr>
              <a:t>S.ABCD</a:t>
            </a:r>
            <a:r>
              <a:rPr lang="vi" sz="1500">
                <a:latin typeface="Arial"/>
              </a:rPr>
              <a:t> có các cạnh bên bằng nhau và đáy là hình vuông. Chứng minh rằng:</a:t>
            </a:r>
          </a:p>
        </p:txBody>
      </p:sp>
      <p:sp>
        <p:nvSpPr>
          <p:cNvPr id="6" name=""/>
          <p:cNvSpPr/>
          <p:nvPr/>
        </p:nvSpPr>
        <p:spPr>
          <a:xfrm>
            <a:off x="2271712" y="1576387"/>
            <a:ext cx="1852613" cy="242888"/>
          </a:xfrm>
          <a:prstGeom prst="rect">
            <a:avLst/>
          </a:prstGeom>
          <a:solidFill>
            <a:srgbClr val="FFFFFF"/>
          </a:solidFill>
        </p:spPr>
        <p:txBody>
          <a:bodyPr lIns="0" tIns="0" rIns="0" bIns="0" wrap="none">
            <a:noAutofit/>
          </a:bodyPr>
          <a:p>
            <a:pPr indent="0"/>
            <a:r>
              <a:rPr lang="vi" sz="1500">
                <a:latin typeface="Arial"/>
              </a:rPr>
              <a:t>a) (S/1C) 1 </a:t>
            </a:r>
            <a:r>
              <a:rPr lang="vi" i="1" sz="1500">
                <a:latin typeface="Arial"/>
              </a:rPr>
              <a:t>(ABCD~);</a:t>
            </a:r>
          </a:p>
        </p:txBody>
      </p:sp>
      <p:sp>
        <p:nvSpPr>
          <p:cNvPr id="7" name=""/>
          <p:cNvSpPr/>
          <p:nvPr/>
        </p:nvSpPr>
        <p:spPr>
          <a:xfrm>
            <a:off x="5367337" y="1576387"/>
            <a:ext cx="1700213" cy="242888"/>
          </a:xfrm>
          <a:prstGeom prst="rect">
            <a:avLst/>
          </a:prstGeom>
          <a:solidFill>
            <a:srgbClr val="FFFFFF"/>
          </a:solidFill>
        </p:spPr>
        <p:txBody>
          <a:bodyPr lIns="0" tIns="0" rIns="0" bIns="0" wrap="none">
            <a:noAutofit/>
          </a:bodyPr>
          <a:p>
            <a:pPr indent="0"/>
            <a:r>
              <a:rPr lang="vi" sz="1500">
                <a:latin typeface="Arial"/>
              </a:rPr>
              <a:t>b) (S/1C) 1 (SSD).</a:t>
            </a:r>
          </a:p>
        </p:txBody>
      </p:sp>
      <p:sp>
        <p:nvSpPr>
          <p:cNvPr id="8" name=""/>
          <p:cNvSpPr/>
          <p:nvPr/>
        </p:nvSpPr>
        <p:spPr>
          <a:xfrm>
            <a:off x="3128962" y="2290762"/>
            <a:ext cx="2819400" cy="1147763"/>
          </a:xfrm>
          <a:prstGeom prst="rect">
            <a:avLst/>
          </a:prstGeom>
          <a:solidFill>
            <a:srgbClr val="FFFFFF"/>
          </a:solidFill>
        </p:spPr>
        <p:txBody>
          <a:bodyPr lIns="0" tIns="0" rIns="0" bIns="0">
            <a:noAutofit/>
          </a:bodyPr>
          <a:p>
            <a:pPr indent="215900">
              <a:spcAft>
                <a:spcPts val="840"/>
              </a:spcAft>
            </a:pPr>
            <a:r>
              <a:rPr lang="vi" sz="1500">
                <a:latin typeface="Arial"/>
              </a:rPr>
              <a:t>Gọi </a:t>
            </a:r>
            <a:r>
              <a:rPr lang="vi" i="1" sz="1500">
                <a:latin typeface="Arial"/>
              </a:rPr>
              <a:t>0</a:t>
            </a:r>
            <a:r>
              <a:rPr lang="vi" sz="1500">
                <a:latin typeface="Arial"/>
              </a:rPr>
              <a:t> là tâm hình vuông.</a:t>
            </a:r>
          </a:p>
          <a:p>
            <a:pPr indent="215900">
              <a:spcAft>
                <a:spcPts val="1680"/>
              </a:spcAft>
            </a:pPr>
            <a:r>
              <a:rPr lang="vi" sz="1500">
                <a:latin typeface="Arial"/>
              </a:rPr>
              <a:t>a) Ta có </a:t>
            </a:r>
            <a:r>
              <a:rPr lang="vi" i="1" sz="1500">
                <a:latin typeface="Arial"/>
              </a:rPr>
              <a:t>SO</a:t>
            </a:r>
            <a:r>
              <a:rPr lang="vi" sz="1500">
                <a:latin typeface="Arial"/>
              </a:rPr>
              <a:t> 1 </a:t>
            </a:r>
            <a:r>
              <a:rPr lang="en-US" i="1" sz="1500">
                <a:latin typeface="Arial"/>
              </a:rPr>
              <a:t>AC</a:t>
            </a:r>
            <a:r>
              <a:rPr lang="en-US" sz="1500">
                <a:latin typeface="Arial"/>
              </a:rPr>
              <a:t> </a:t>
            </a:r>
            <a:r>
              <a:rPr lang="vi" sz="1500">
                <a:latin typeface="Arial"/>
              </a:rPr>
              <a:t>và </a:t>
            </a:r>
            <a:r>
              <a:rPr lang="vi" i="1" sz="1500">
                <a:latin typeface="Arial"/>
              </a:rPr>
              <a:t>so</a:t>
            </a:r>
            <a:r>
              <a:rPr lang="vi" sz="1500">
                <a:latin typeface="Arial"/>
              </a:rPr>
              <a:t> 1 </a:t>
            </a:r>
            <a:r>
              <a:rPr lang="vi" i="1" sz="1500">
                <a:latin typeface="Arial"/>
              </a:rPr>
              <a:t>BD,</a:t>
            </a:r>
          </a:p>
          <a:p>
            <a:pPr indent="215900"/>
            <a:r>
              <a:rPr lang="vi" sz="1500">
                <a:latin typeface="Arial"/>
              </a:rPr>
              <a:t>suy ra </a:t>
            </a:r>
            <a:r>
              <a:rPr lang="vi" i="1" sz="1500">
                <a:latin typeface="Arial"/>
              </a:rPr>
              <a:t>so</a:t>
            </a:r>
            <a:r>
              <a:rPr lang="vi" sz="1500">
                <a:latin typeface="Arial"/>
              </a:rPr>
              <a:t> 1 </a:t>
            </a:r>
            <a:r>
              <a:rPr lang="en-US" i="1" sz="1500">
                <a:latin typeface="Arial"/>
              </a:rPr>
              <a:t>(ABCD),</a:t>
            </a:r>
          </a:p>
        </p:txBody>
      </p:sp>
      <p:sp>
        <p:nvSpPr>
          <p:cNvPr id="9" name=""/>
          <p:cNvSpPr/>
          <p:nvPr/>
        </p:nvSpPr>
        <p:spPr>
          <a:xfrm>
            <a:off x="3128962" y="3733800"/>
            <a:ext cx="2247900" cy="238125"/>
          </a:xfrm>
          <a:prstGeom prst="rect">
            <a:avLst/>
          </a:prstGeom>
          <a:solidFill>
            <a:srgbClr val="FFFFFF"/>
          </a:solidFill>
        </p:spPr>
        <p:txBody>
          <a:bodyPr lIns="0" tIns="0" rIns="0" bIns="0" wrap="none">
            <a:noAutofit/>
          </a:bodyPr>
          <a:p>
            <a:pPr indent="0"/>
            <a:r>
              <a:rPr lang="vi" sz="1500">
                <a:latin typeface="Arial"/>
              </a:rPr>
              <a:t>suy ra (SÂC) 1 </a:t>
            </a:r>
            <a:r>
              <a:rPr lang="vi" i="1" sz="1500">
                <a:latin typeface="Arial"/>
              </a:rPr>
              <a:t>(ABCD).</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42937" y="100012"/>
            <a:ext cx="523875" cy="533400"/>
          </a:xfrm>
          <a:prstGeom prst="rect">
            <a:avLst/>
          </a:prstGeom>
        </p:spPr>
      </p:pic>
      <p:pic>
        <p:nvPicPr>
          <p:cNvPr id="3" name=""/>
          <p:cNvPicPr>
            <a:picLocks noChangeAspect="1"/>
          </p:cNvPicPr>
          <p:nvPr/>
        </p:nvPicPr>
        <p:blipFill>
          <a:blip r:embed="rPictId1"/>
          <a:stretch>
            <a:fillRect/>
          </a:stretch>
        </p:blipFill>
        <p:spPr>
          <a:xfrm>
            <a:off x="6986587" y="600075"/>
            <a:ext cx="547688" cy="695325"/>
          </a:xfrm>
          <a:prstGeom prst="rect">
            <a:avLst/>
          </a:prstGeom>
        </p:spPr>
      </p:pic>
      <p:pic>
        <p:nvPicPr>
          <p:cNvPr id="4" name=""/>
          <p:cNvPicPr>
            <a:picLocks noChangeAspect="1"/>
          </p:cNvPicPr>
          <p:nvPr/>
        </p:nvPicPr>
        <p:blipFill>
          <a:blip r:embed="rPictId2"/>
          <a:stretch>
            <a:fillRect/>
          </a:stretch>
        </p:blipFill>
        <p:spPr>
          <a:xfrm>
            <a:off x="4252912" y="1419225"/>
            <a:ext cx="2862263" cy="1900237"/>
          </a:xfrm>
          <a:prstGeom prst="rect">
            <a:avLst/>
          </a:prstGeom>
        </p:spPr>
      </p:pic>
      <p:pic>
        <p:nvPicPr>
          <p:cNvPr id="5" name=""/>
          <p:cNvPicPr>
            <a:picLocks noChangeAspect="1"/>
          </p:cNvPicPr>
          <p:nvPr/>
        </p:nvPicPr>
        <p:blipFill>
          <a:blip r:embed="rPictId3"/>
          <a:stretch>
            <a:fillRect/>
          </a:stretch>
        </p:blipFill>
        <p:spPr>
          <a:xfrm>
            <a:off x="33337" y="3357562"/>
            <a:ext cx="485775" cy="495300"/>
          </a:xfrm>
          <a:prstGeom prst="rect">
            <a:avLst/>
          </a:prstGeom>
        </p:spPr>
      </p:pic>
      <p:pic>
        <p:nvPicPr>
          <p:cNvPr id="6" name=""/>
          <p:cNvPicPr>
            <a:picLocks noChangeAspect="1"/>
          </p:cNvPicPr>
          <p:nvPr/>
        </p:nvPicPr>
        <p:blipFill>
          <a:blip r:embed="rPictId4"/>
          <a:stretch>
            <a:fillRect/>
          </a:stretch>
        </p:blipFill>
        <p:spPr>
          <a:xfrm>
            <a:off x="6386512" y="3852862"/>
            <a:ext cx="657225" cy="347663"/>
          </a:xfrm>
          <a:prstGeom prst="rect">
            <a:avLst/>
          </a:prstGeom>
        </p:spPr>
      </p:pic>
      <p:sp>
        <p:nvSpPr>
          <p:cNvPr id="7" name=""/>
          <p:cNvSpPr/>
          <p:nvPr/>
        </p:nvSpPr>
        <p:spPr>
          <a:xfrm>
            <a:off x="2876550" y="214312"/>
            <a:ext cx="1866900" cy="390525"/>
          </a:xfrm>
          <a:prstGeom prst="rect">
            <a:avLst/>
          </a:prstGeom>
          <a:solidFill>
            <a:srgbClr val="FFFFFF"/>
          </a:solidFill>
        </p:spPr>
        <p:txBody>
          <a:bodyPr lIns="0" tIns="0" rIns="0" bIns="0" wrap="none">
            <a:noAutofit/>
          </a:bodyPr>
          <a:p>
            <a:pPr indent="0"/>
            <a:r>
              <a:rPr lang="vi" b="1" sz="2400">
                <a:latin typeface="Arial"/>
              </a:rPr>
              <a:t>KHỞI ĐỘNG</a:t>
            </a:r>
          </a:p>
        </p:txBody>
      </p:sp>
      <p:sp>
        <p:nvSpPr>
          <p:cNvPr id="8" name=""/>
          <p:cNvSpPr/>
          <p:nvPr/>
        </p:nvSpPr>
        <p:spPr>
          <a:xfrm>
            <a:off x="504825" y="1514475"/>
            <a:ext cx="3500437" cy="1414462"/>
          </a:xfrm>
          <a:prstGeom prst="rect">
            <a:avLst/>
          </a:prstGeom>
          <a:solidFill>
            <a:srgbClr val="FFFFFF"/>
          </a:solidFill>
        </p:spPr>
        <p:txBody>
          <a:bodyPr lIns="0" tIns="0" rIns="0" bIns="0">
            <a:noAutofit/>
          </a:bodyPr>
          <a:p>
            <a:pPr algn="just" indent="0">
              <a:lnSpc>
                <a:spcPct val="174000"/>
              </a:lnSpc>
            </a:pPr>
            <a:r>
              <a:rPr lang="vi" sz="1500">
                <a:latin typeface="Arial"/>
              </a:rPr>
              <a:t>Trong thực tế người ta thường nói mặt ngang và mặt đứng của các bậc thang vuông góc với nhau. Vậy thể nào là hai mặt phẳng vuông góc?</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80987" y="2233612"/>
            <a:ext cx="2519363" cy="1747838"/>
          </a:xfrm>
          <a:prstGeom prst="rect">
            <a:avLst/>
          </a:prstGeom>
        </p:spPr>
      </p:pic>
      <p:pic>
        <p:nvPicPr>
          <p:cNvPr id="3" name=""/>
          <p:cNvPicPr>
            <a:picLocks noChangeAspect="1"/>
          </p:cNvPicPr>
          <p:nvPr/>
        </p:nvPicPr>
        <p:blipFill>
          <a:blip r:embed="rPictId1"/>
          <a:stretch>
            <a:fillRect/>
          </a:stretch>
        </p:blipFill>
        <p:spPr>
          <a:xfrm>
            <a:off x="6443662" y="1995487"/>
            <a:ext cx="885825" cy="438150"/>
          </a:xfrm>
          <a:prstGeom prst="rect">
            <a:avLst/>
          </a:prstGeom>
        </p:spPr>
      </p:pic>
      <p:sp>
        <p:nvSpPr>
          <p:cNvPr id="4" name=""/>
          <p:cNvSpPr/>
          <p:nvPr/>
        </p:nvSpPr>
        <p:spPr>
          <a:xfrm>
            <a:off x="485775" y="1095375"/>
            <a:ext cx="1404937" cy="252412"/>
          </a:xfrm>
          <a:prstGeom prst="rect">
            <a:avLst/>
          </a:prstGeom>
          <a:solidFill>
            <a:srgbClr val="FFFFFF"/>
          </a:solidFill>
        </p:spPr>
        <p:txBody>
          <a:bodyPr lIns="0" tIns="0" rIns="0" bIns="0" wrap="none">
            <a:noAutofit/>
          </a:bodyPr>
          <a:p>
            <a:pPr indent="101600">
              <a:spcBef>
                <a:spcPts val="700"/>
              </a:spcBef>
            </a:pPr>
            <a:r>
              <a:rPr lang="vi" b="1" sz="1600">
                <a:latin typeface="Arial"/>
              </a:rPr>
              <a:t>Thực hành 1</a:t>
            </a:r>
          </a:p>
        </p:txBody>
      </p:sp>
      <p:sp>
        <p:nvSpPr>
          <p:cNvPr id="5" name=""/>
          <p:cNvSpPr/>
          <p:nvPr/>
        </p:nvSpPr>
        <p:spPr>
          <a:xfrm>
            <a:off x="2266950" y="280987"/>
            <a:ext cx="4838700" cy="1023938"/>
          </a:xfrm>
          <a:prstGeom prst="rect">
            <a:avLst/>
          </a:prstGeom>
          <a:solidFill>
            <a:srgbClr val="FFFFFF"/>
          </a:solidFill>
        </p:spPr>
        <p:txBody>
          <a:bodyPr lIns="0" tIns="0" rIns="0" bIns="0">
            <a:noAutofit/>
          </a:bodyPr>
          <a:p>
            <a:pPr algn="ctr" indent="0">
              <a:spcAft>
                <a:spcPts val="280"/>
              </a:spcAft>
            </a:pPr>
            <a:r>
              <a:rPr lang="vi" sz="650">
                <a:latin typeface="Arial"/>
              </a:rPr>
              <a:t>&amp;</a:t>
            </a:r>
          </a:p>
          <a:p>
            <a:pPr indent="0">
              <a:lnSpc>
                <a:spcPct val="174000"/>
              </a:lnSpc>
            </a:pPr>
            <a:r>
              <a:rPr lang="vi" sz="1500">
                <a:latin typeface="Arial"/>
              </a:rPr>
              <a:t>Cho hình chóp </a:t>
            </a:r>
            <a:r>
              <a:rPr lang="vi" i="1" sz="1500">
                <a:latin typeface="Arial"/>
              </a:rPr>
              <a:t>S.ABCD</a:t>
            </a:r>
            <a:r>
              <a:rPr lang="vi" sz="1500">
                <a:latin typeface="Arial"/>
              </a:rPr>
              <a:t> có các cạnh bên bằng nhau và đáy là hình vuông. Chứng minh rằng:</a:t>
            </a:r>
          </a:p>
        </p:txBody>
      </p:sp>
      <p:sp>
        <p:nvSpPr>
          <p:cNvPr id="6" name=""/>
          <p:cNvSpPr/>
          <p:nvPr/>
        </p:nvSpPr>
        <p:spPr>
          <a:xfrm>
            <a:off x="2271712" y="1528762"/>
            <a:ext cx="1852613" cy="242888"/>
          </a:xfrm>
          <a:prstGeom prst="rect">
            <a:avLst/>
          </a:prstGeom>
          <a:solidFill>
            <a:srgbClr val="FFFFFF"/>
          </a:solidFill>
        </p:spPr>
        <p:txBody>
          <a:bodyPr lIns="0" tIns="0" rIns="0" bIns="0" wrap="none">
            <a:noAutofit/>
          </a:bodyPr>
          <a:p>
            <a:pPr indent="0"/>
            <a:r>
              <a:rPr lang="en-US" sz="1500">
                <a:latin typeface="Arial"/>
              </a:rPr>
              <a:t>a) </a:t>
            </a:r>
            <a:r>
              <a:rPr lang="vi" sz="1500">
                <a:latin typeface="Arial"/>
              </a:rPr>
              <a:t>(S/1C) 1 </a:t>
            </a:r>
            <a:r>
              <a:rPr lang="vi" i="1" sz="1500">
                <a:latin typeface="Arial"/>
              </a:rPr>
              <a:t>(ABCDỴ,</a:t>
            </a:r>
          </a:p>
        </p:txBody>
      </p:sp>
      <p:sp>
        <p:nvSpPr>
          <p:cNvPr id="7" name=""/>
          <p:cNvSpPr/>
          <p:nvPr/>
        </p:nvSpPr>
        <p:spPr>
          <a:xfrm>
            <a:off x="5367337" y="1528762"/>
            <a:ext cx="1700213" cy="242888"/>
          </a:xfrm>
          <a:prstGeom prst="rect">
            <a:avLst/>
          </a:prstGeom>
          <a:solidFill>
            <a:srgbClr val="FFFFFF"/>
          </a:solidFill>
        </p:spPr>
        <p:txBody>
          <a:bodyPr lIns="0" tIns="0" rIns="0" bIns="0" wrap="none">
            <a:noAutofit/>
          </a:bodyPr>
          <a:p>
            <a:pPr indent="0"/>
            <a:r>
              <a:rPr lang="vi" sz="1500">
                <a:latin typeface="Arial"/>
              </a:rPr>
              <a:t>b) (S/1C) 1 </a:t>
            </a:r>
            <a:r>
              <a:rPr lang="en-US" i="1" sz="1500">
                <a:latin typeface="Arial"/>
              </a:rPr>
              <a:t>(SBD).</a:t>
            </a:r>
          </a:p>
        </p:txBody>
      </p:sp>
      <p:sp>
        <p:nvSpPr>
          <p:cNvPr id="8" name=""/>
          <p:cNvSpPr/>
          <p:nvPr/>
        </p:nvSpPr>
        <p:spPr>
          <a:xfrm>
            <a:off x="3128962" y="2290762"/>
            <a:ext cx="2805113" cy="766763"/>
          </a:xfrm>
          <a:prstGeom prst="rect">
            <a:avLst/>
          </a:prstGeom>
          <a:solidFill>
            <a:srgbClr val="FFFFFF"/>
          </a:solidFill>
        </p:spPr>
        <p:txBody>
          <a:bodyPr lIns="0" tIns="0" rIns="0" bIns="0">
            <a:noAutofit/>
          </a:bodyPr>
          <a:p>
            <a:pPr indent="0">
              <a:spcAft>
                <a:spcPts val="1680"/>
              </a:spcAft>
            </a:pPr>
            <a:r>
              <a:rPr lang="vi" sz="1500">
                <a:latin typeface="Arial"/>
              </a:rPr>
              <a:t>b) Ta có </a:t>
            </a:r>
            <a:r>
              <a:rPr lang="en-US" i="1" sz="1500">
                <a:latin typeface="Arial"/>
              </a:rPr>
              <a:t>AC</a:t>
            </a:r>
            <a:r>
              <a:rPr lang="en-US" sz="1500">
                <a:latin typeface="Arial"/>
              </a:rPr>
              <a:t> </a:t>
            </a:r>
            <a:r>
              <a:rPr lang="vi" sz="1500">
                <a:latin typeface="Arial"/>
              </a:rPr>
              <a:t>1BD và </a:t>
            </a:r>
            <a:r>
              <a:rPr lang="en-US" i="1" sz="1500">
                <a:latin typeface="Arial"/>
              </a:rPr>
              <a:t>AC </a:t>
            </a:r>
            <a:r>
              <a:rPr lang="vi" i="1" sz="1500">
                <a:latin typeface="Arial"/>
              </a:rPr>
              <a:t>ISO,</a:t>
            </a:r>
          </a:p>
          <a:p>
            <a:pPr indent="0"/>
            <a:r>
              <a:rPr lang="vi" sz="1500">
                <a:latin typeface="Arial"/>
              </a:rPr>
              <a:t>suy ra </a:t>
            </a:r>
            <a:r>
              <a:rPr lang="en-US" i="1" sz="1500">
                <a:latin typeface="Arial"/>
              </a:rPr>
              <a:t>AC</a:t>
            </a:r>
            <a:r>
              <a:rPr lang="en-US" sz="1500">
                <a:latin typeface="Arial"/>
              </a:rPr>
              <a:t> </a:t>
            </a:r>
            <a:r>
              <a:rPr lang="vi" sz="1500">
                <a:latin typeface="Arial"/>
              </a:rPr>
              <a:t>1 </a:t>
            </a:r>
            <a:r>
              <a:rPr lang="vi" i="1" sz="1500">
                <a:latin typeface="Arial"/>
              </a:rPr>
              <a:t>(SBD),</a:t>
            </a:r>
          </a:p>
        </p:txBody>
      </p:sp>
      <p:sp>
        <p:nvSpPr>
          <p:cNvPr id="9" name=""/>
          <p:cNvSpPr/>
          <p:nvPr/>
        </p:nvSpPr>
        <p:spPr>
          <a:xfrm>
            <a:off x="3128962" y="3357562"/>
            <a:ext cx="2100263" cy="233363"/>
          </a:xfrm>
          <a:prstGeom prst="rect">
            <a:avLst/>
          </a:prstGeom>
          <a:solidFill>
            <a:srgbClr val="FFFFFF"/>
          </a:solidFill>
        </p:spPr>
        <p:txBody>
          <a:bodyPr lIns="0" tIns="0" rIns="0" bIns="0" wrap="none">
            <a:noAutofit/>
          </a:bodyPr>
          <a:p>
            <a:pPr indent="0"/>
            <a:r>
              <a:rPr lang="vi" sz="1500">
                <a:latin typeface="Arial"/>
              </a:rPr>
              <a:t>suy ra (S/iC) 1 </a:t>
            </a:r>
            <a:r>
              <a:rPr lang="en-US" i="1" sz="1500">
                <a:latin typeface="Arial"/>
              </a:rPr>
              <a:t>(SBD).</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681787" y="600075"/>
            <a:ext cx="523875" cy="452437"/>
          </a:xfrm>
          <a:prstGeom prst="rect">
            <a:avLst/>
          </a:prstGeom>
        </p:spPr>
      </p:pic>
      <p:pic>
        <p:nvPicPr>
          <p:cNvPr id="3" name=""/>
          <p:cNvPicPr>
            <a:picLocks noChangeAspect="1"/>
          </p:cNvPicPr>
          <p:nvPr/>
        </p:nvPicPr>
        <p:blipFill>
          <a:blip r:embed="rPictId1"/>
          <a:stretch>
            <a:fillRect/>
          </a:stretch>
        </p:blipFill>
        <p:spPr>
          <a:xfrm>
            <a:off x="333375" y="2505075"/>
            <a:ext cx="781050" cy="419100"/>
          </a:xfrm>
          <a:prstGeom prst="rect">
            <a:avLst/>
          </a:prstGeom>
        </p:spPr>
      </p:pic>
      <p:pic>
        <p:nvPicPr>
          <p:cNvPr id="4" name=""/>
          <p:cNvPicPr>
            <a:picLocks noChangeAspect="1"/>
          </p:cNvPicPr>
          <p:nvPr/>
        </p:nvPicPr>
        <p:blipFill>
          <a:blip r:embed="rPictId2"/>
          <a:stretch>
            <a:fillRect/>
          </a:stretch>
        </p:blipFill>
        <p:spPr>
          <a:xfrm>
            <a:off x="4562475" y="1057275"/>
            <a:ext cx="2119312" cy="1466850"/>
          </a:xfrm>
          <a:prstGeom prst="rect">
            <a:avLst/>
          </a:prstGeom>
        </p:spPr>
      </p:pic>
      <p:sp>
        <p:nvSpPr>
          <p:cNvPr id="5" name=""/>
          <p:cNvSpPr/>
          <p:nvPr/>
        </p:nvSpPr>
        <p:spPr>
          <a:xfrm>
            <a:off x="2933700" y="319087"/>
            <a:ext cx="1476375" cy="300038"/>
          </a:xfrm>
          <a:prstGeom prst="rect">
            <a:avLst/>
          </a:prstGeom>
          <a:solidFill>
            <a:srgbClr val="FFFFFF"/>
          </a:solidFill>
        </p:spPr>
        <p:txBody>
          <a:bodyPr lIns="0" tIns="0" rIns="0" bIns="0" wrap="none">
            <a:noAutofit/>
          </a:bodyPr>
          <a:p>
            <a:pPr indent="0"/>
            <a:r>
              <a:rPr lang="vi" b="1" sz="1900">
                <a:latin typeface="Arial"/>
              </a:rPr>
              <a:t>Vận dụng 1</a:t>
            </a:r>
          </a:p>
        </p:txBody>
      </p:sp>
      <p:sp>
        <p:nvSpPr>
          <p:cNvPr id="6" name=""/>
          <p:cNvSpPr/>
          <p:nvPr/>
        </p:nvSpPr>
        <p:spPr>
          <a:xfrm>
            <a:off x="942975" y="1090612"/>
            <a:ext cx="2962275" cy="1038225"/>
          </a:xfrm>
          <a:prstGeom prst="rect">
            <a:avLst/>
          </a:prstGeom>
          <a:solidFill>
            <a:srgbClr val="FFFFFF"/>
          </a:solidFill>
        </p:spPr>
        <p:txBody>
          <a:bodyPr lIns="0" tIns="0" rIns="0" bIns="0">
            <a:noAutofit/>
          </a:bodyPr>
          <a:p>
            <a:pPr indent="0">
              <a:lnSpc>
                <a:spcPct val="174000"/>
              </a:lnSpc>
            </a:pPr>
            <a:r>
              <a:rPr lang="vi" sz="1500">
                <a:latin typeface="Arial"/>
              </a:rPr>
              <a:t>Mô tả cách kiểm tra một bức tường vuông góc với mặt sàn bằng hai cái êke trong Hình 10.</a:t>
            </a:r>
          </a:p>
        </p:txBody>
      </p:sp>
      <p:sp>
        <p:nvSpPr>
          <p:cNvPr id="7" name=""/>
          <p:cNvSpPr/>
          <p:nvPr/>
        </p:nvSpPr>
        <p:spPr>
          <a:xfrm>
            <a:off x="5548312" y="2595562"/>
            <a:ext cx="457200" cy="142875"/>
          </a:xfrm>
          <a:prstGeom prst="rect">
            <a:avLst/>
          </a:prstGeom>
          <a:solidFill>
            <a:srgbClr val="FFFFFF"/>
          </a:solidFill>
        </p:spPr>
        <p:txBody>
          <a:bodyPr lIns="0" tIns="0" rIns="0" bIns="0" wrap="none">
            <a:noAutofit/>
          </a:bodyPr>
          <a:p>
            <a:pPr indent="0"/>
            <a:r>
              <a:rPr lang="vi" i="1" sz="950">
                <a:latin typeface="Arial"/>
              </a:rPr>
              <a:t>Hình ÌO</a:t>
            </a:r>
          </a:p>
        </p:txBody>
      </p:sp>
      <p:sp>
        <p:nvSpPr>
          <p:cNvPr id="8" name=""/>
          <p:cNvSpPr/>
          <p:nvPr/>
        </p:nvSpPr>
        <p:spPr>
          <a:xfrm>
            <a:off x="1466850" y="2919412"/>
            <a:ext cx="4619625" cy="1028700"/>
          </a:xfrm>
          <a:prstGeom prst="rect">
            <a:avLst/>
          </a:prstGeom>
          <a:solidFill>
            <a:srgbClr val="FFFFFF"/>
          </a:solidFill>
        </p:spPr>
        <p:txBody>
          <a:bodyPr lIns="0" tIns="0" rIns="0" bIns="0">
            <a:noAutofit/>
          </a:bodyPr>
          <a:p>
            <a:pPr indent="0">
              <a:lnSpc>
                <a:spcPct val="174000"/>
              </a:lnSpc>
            </a:pPr>
            <a:r>
              <a:rPr lang="vi" sz="1500">
                <a:latin typeface="Arial"/>
              </a:rPr>
              <a:t>Đặt hai cái êke không trùng nhau sao cho mỗi êke có một cạnh nằm trên sàn và một cạnh trùng với đường thẳng d trên tường.</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57187" y="166687"/>
            <a:ext cx="7005638" cy="1438275"/>
          </a:xfrm>
          <a:prstGeom prst="rect">
            <a:avLst/>
          </a:prstGeom>
        </p:spPr>
      </p:pic>
      <p:sp>
        <p:nvSpPr>
          <p:cNvPr id="3" name=""/>
          <p:cNvSpPr/>
          <p:nvPr/>
        </p:nvSpPr>
        <p:spPr>
          <a:xfrm>
            <a:off x="985837" y="1643062"/>
            <a:ext cx="5629275" cy="428625"/>
          </a:xfrm>
          <a:prstGeom prst="rect">
            <a:avLst/>
          </a:prstGeom>
          <a:solidFill>
            <a:srgbClr val="FFFFFF"/>
          </a:solidFill>
        </p:spPr>
        <p:txBody>
          <a:bodyPr lIns="0" tIns="0" rIns="0" bIns="0" wrap="none">
            <a:noAutofit/>
          </a:bodyPr>
          <a:p>
            <a:pPr indent="0"/>
            <a:r>
              <a:rPr lang="vi" b="1" sz="3300">
                <a:solidFill>
                  <a:srgbClr val="10013B"/>
                </a:solidFill>
                <a:latin typeface="Arial"/>
              </a:rPr>
              <a:t>TÍNH CHẤT Cơ BẢN VÈ HAI</a:t>
            </a:r>
          </a:p>
        </p:txBody>
      </p:sp>
      <p:sp>
        <p:nvSpPr>
          <p:cNvPr id="4" name=""/>
          <p:cNvSpPr/>
          <p:nvPr/>
        </p:nvSpPr>
        <p:spPr>
          <a:xfrm>
            <a:off x="1162050" y="2405062"/>
            <a:ext cx="5300662" cy="504825"/>
          </a:xfrm>
          <a:prstGeom prst="rect">
            <a:avLst/>
          </a:prstGeom>
          <a:solidFill>
            <a:srgbClr val="FFFFFF"/>
          </a:solidFill>
        </p:spPr>
        <p:txBody>
          <a:bodyPr lIns="0" tIns="0" rIns="0" bIns="0" wrap="none">
            <a:noAutofit/>
          </a:bodyPr>
          <a:p>
            <a:pPr indent="0"/>
            <a:r>
              <a:rPr lang="vi" b="1" sz="3300">
                <a:solidFill>
                  <a:srgbClr val="10013B"/>
                </a:solidFill>
                <a:latin typeface="Arial"/>
              </a:rPr>
              <a:t>MẬT PHẢNG VUÔNG GÓC</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529262" y="1571625"/>
            <a:ext cx="1738313" cy="1128712"/>
          </a:xfrm>
          <a:prstGeom prst="rect">
            <a:avLst/>
          </a:prstGeom>
        </p:spPr>
      </p:pic>
      <p:pic>
        <p:nvPicPr>
          <p:cNvPr id="3" name=""/>
          <p:cNvPicPr>
            <a:picLocks noChangeAspect="1"/>
          </p:cNvPicPr>
          <p:nvPr/>
        </p:nvPicPr>
        <p:blipFill>
          <a:blip r:embed="rPictId1"/>
          <a:stretch>
            <a:fillRect/>
          </a:stretch>
        </p:blipFill>
        <p:spPr>
          <a:xfrm>
            <a:off x="14287" y="2900362"/>
            <a:ext cx="1381125" cy="1381125"/>
          </a:xfrm>
          <a:prstGeom prst="rect">
            <a:avLst/>
          </a:prstGeom>
        </p:spPr>
      </p:pic>
      <p:pic>
        <p:nvPicPr>
          <p:cNvPr id="4" name=""/>
          <p:cNvPicPr>
            <a:picLocks noChangeAspect="1"/>
          </p:cNvPicPr>
          <p:nvPr/>
        </p:nvPicPr>
        <p:blipFill>
          <a:blip r:embed="rPictId2"/>
          <a:stretch>
            <a:fillRect/>
          </a:stretch>
        </p:blipFill>
        <p:spPr>
          <a:xfrm>
            <a:off x="6605587" y="3519487"/>
            <a:ext cx="971550" cy="766763"/>
          </a:xfrm>
          <a:prstGeom prst="rect">
            <a:avLst/>
          </a:prstGeom>
        </p:spPr>
      </p:pic>
      <p:sp>
        <p:nvSpPr>
          <p:cNvPr id="5" name=""/>
          <p:cNvSpPr/>
          <p:nvPr/>
        </p:nvSpPr>
        <p:spPr>
          <a:xfrm>
            <a:off x="338137" y="423862"/>
            <a:ext cx="1766888" cy="385763"/>
          </a:xfrm>
          <a:prstGeom prst="rect">
            <a:avLst/>
          </a:prstGeom>
          <a:solidFill>
            <a:srgbClr val="FFFFFF"/>
          </a:solidFill>
        </p:spPr>
        <p:txBody>
          <a:bodyPr lIns="0" tIns="0" rIns="0" bIns="0" wrap="none">
            <a:noAutofit/>
          </a:bodyPr>
          <a:p>
            <a:pPr indent="0"/>
            <a:r>
              <a:rPr lang="vi" i="1" sz="3700">
                <a:latin typeface="Times New Roman"/>
              </a:rPr>
              <a:t>gà</a:t>
            </a:r>
            <a:r>
              <a:rPr lang="vi" b="1" sz="1600">
                <a:latin typeface="Arial"/>
              </a:rPr>
              <a:t> HĐKP4: </a:t>
            </a:r>
            <a:r>
              <a:rPr lang="vi" sz="1500">
                <a:latin typeface="Arial"/>
              </a:rPr>
              <a:t>Cho</a:t>
            </a:r>
          </a:p>
        </p:txBody>
      </p:sp>
      <p:sp>
        <p:nvSpPr>
          <p:cNvPr id="6" name=""/>
          <p:cNvSpPr/>
          <p:nvPr/>
        </p:nvSpPr>
        <p:spPr>
          <a:xfrm>
            <a:off x="2176462" y="528637"/>
            <a:ext cx="3352800" cy="280988"/>
          </a:xfrm>
          <a:prstGeom prst="rect">
            <a:avLst/>
          </a:prstGeom>
          <a:solidFill>
            <a:srgbClr val="FFFFFF"/>
          </a:solidFill>
        </p:spPr>
        <p:txBody>
          <a:bodyPr lIns="0" tIns="0" rIns="0" bIns="0" wrap="none">
            <a:noAutofit/>
          </a:bodyPr>
          <a:p>
            <a:pPr algn="r" indent="0"/>
            <a:r>
              <a:rPr lang="vi" sz="1500">
                <a:latin typeface="Arial"/>
              </a:rPr>
              <a:t>đường thẳng </a:t>
            </a:r>
            <a:r>
              <a:rPr lang="vi" i="1" sz="1500">
                <a:latin typeface="Arial"/>
              </a:rPr>
              <a:t>a</a:t>
            </a:r>
            <a:r>
              <a:rPr lang="vi" sz="1500">
                <a:latin typeface="Arial"/>
              </a:rPr>
              <a:t> vuông góc với mặt phẳng (Ọ). Mặt</a:t>
            </a:r>
          </a:p>
        </p:txBody>
      </p:sp>
      <p:sp>
        <p:nvSpPr>
          <p:cNvPr id="7" name=""/>
          <p:cNvSpPr/>
          <p:nvPr/>
        </p:nvSpPr>
        <p:spPr>
          <a:xfrm>
            <a:off x="409575" y="947737"/>
            <a:ext cx="5119687" cy="276225"/>
          </a:xfrm>
          <a:prstGeom prst="rect">
            <a:avLst/>
          </a:prstGeom>
          <a:solidFill>
            <a:srgbClr val="FFFFFF"/>
          </a:solidFill>
        </p:spPr>
        <p:txBody>
          <a:bodyPr lIns="0" tIns="0" rIns="0" bIns="0" wrap="none">
            <a:noAutofit/>
          </a:bodyPr>
          <a:p>
            <a:pPr indent="0"/>
            <a:r>
              <a:rPr lang="vi" sz="1500">
                <a:latin typeface="Arial"/>
              </a:rPr>
              <a:t>phẳng (P) chứa a và cắt (Ọ) theo giao tuyến </a:t>
            </a:r>
            <a:r>
              <a:rPr lang="vi" i="1" sz="1500">
                <a:latin typeface="Arial"/>
              </a:rPr>
              <a:t>c.</a:t>
            </a:r>
            <a:r>
              <a:rPr lang="vi" sz="1500">
                <a:latin typeface="Arial"/>
              </a:rPr>
              <a:t> Trong (Ọ) ta vẽ đường</a:t>
            </a:r>
          </a:p>
        </p:txBody>
      </p:sp>
      <p:sp>
        <p:nvSpPr>
          <p:cNvPr id="8" name=""/>
          <p:cNvSpPr/>
          <p:nvPr/>
        </p:nvSpPr>
        <p:spPr>
          <a:xfrm>
            <a:off x="400050" y="1338262"/>
            <a:ext cx="5000625" cy="1419225"/>
          </a:xfrm>
          <a:prstGeom prst="rect">
            <a:avLst/>
          </a:prstGeom>
          <a:solidFill>
            <a:srgbClr val="FFFFFF"/>
          </a:solidFill>
        </p:spPr>
        <p:txBody>
          <a:bodyPr lIns="0" tIns="0" rIns="0" bIns="0">
            <a:noAutofit/>
          </a:bodyPr>
          <a:p>
            <a:pPr indent="0">
              <a:spcAft>
                <a:spcPts val="490"/>
              </a:spcAft>
            </a:pPr>
            <a:r>
              <a:rPr lang="vi" sz="1500">
                <a:latin typeface="Arial"/>
              </a:rPr>
              <a:t>thẳng </a:t>
            </a:r>
            <a:r>
              <a:rPr lang="vi" i="1" sz="1500">
                <a:latin typeface="Arial"/>
              </a:rPr>
              <a:t>b</a:t>
            </a:r>
            <a:r>
              <a:rPr lang="vi" sz="1500">
                <a:latin typeface="Arial"/>
              </a:rPr>
              <a:t> vuông góc với </a:t>
            </a:r>
            <a:r>
              <a:rPr lang="vi" i="1" sz="1500">
                <a:latin typeface="Arial"/>
              </a:rPr>
              <a:t>c.</a:t>
            </a:r>
          </a:p>
          <a:p>
            <a:pPr indent="0">
              <a:lnSpc>
                <a:spcPct val="183000"/>
              </a:lnSpc>
            </a:pPr>
            <a:r>
              <a:rPr lang="vi" sz="1500">
                <a:latin typeface="Arial"/>
              </a:rPr>
              <a:t>Cho đường thẳng </a:t>
            </a:r>
            <a:r>
              <a:rPr lang="vi" i="1" sz="1500">
                <a:latin typeface="Arial"/>
              </a:rPr>
              <a:t>a</a:t>
            </a:r>
            <a:r>
              <a:rPr lang="vi" sz="1500">
                <a:latin typeface="Arial"/>
              </a:rPr>
              <a:t> vuông góc với mặt phẳng (Q). Mặt phẳng (P) chứa </a:t>
            </a:r>
            <a:r>
              <a:rPr lang="vi" i="1" sz="1500">
                <a:latin typeface="Arial"/>
              </a:rPr>
              <a:t>a</a:t>
            </a:r>
            <a:r>
              <a:rPr lang="vi" sz="1500">
                <a:latin typeface="Arial"/>
              </a:rPr>
              <a:t> và cắt (Ọ) theo giao tuyến </a:t>
            </a:r>
            <a:r>
              <a:rPr lang="vi" i="1" sz="1500">
                <a:latin typeface="Arial"/>
              </a:rPr>
              <a:t>c. </a:t>
            </a:r>
            <a:r>
              <a:rPr lang="vi" sz="1500">
                <a:latin typeface="Arial"/>
              </a:rPr>
              <a:t>Trong (Ọ) ta vẽ đường thẳng </a:t>
            </a:r>
            <a:r>
              <a:rPr lang="vi" i="1" sz="1500">
                <a:latin typeface="Arial"/>
              </a:rPr>
              <a:t>b</a:t>
            </a:r>
            <a:r>
              <a:rPr lang="vi" sz="1500">
                <a:latin typeface="Arial"/>
              </a:rPr>
              <a:t> vuông góc với </a:t>
            </a:r>
            <a:r>
              <a:rPr lang="vi" i="1" sz="1500">
                <a:latin typeface="Arial"/>
              </a:rPr>
              <a:t>c.</a:t>
            </a:r>
          </a:p>
        </p:txBody>
      </p:sp>
      <p:sp>
        <p:nvSpPr>
          <p:cNvPr id="9" name=""/>
          <p:cNvSpPr/>
          <p:nvPr/>
        </p:nvSpPr>
        <p:spPr>
          <a:xfrm>
            <a:off x="6024562" y="2719387"/>
            <a:ext cx="385763" cy="123825"/>
          </a:xfrm>
          <a:prstGeom prst="rect">
            <a:avLst/>
          </a:prstGeom>
          <a:solidFill>
            <a:srgbClr val="FFFFFF"/>
          </a:solidFill>
        </p:spPr>
        <p:txBody>
          <a:bodyPr lIns="0" tIns="0" rIns="0" bIns="0" wrap="none">
            <a:noAutofit/>
          </a:bodyPr>
          <a:p>
            <a:pPr indent="0"/>
            <a:r>
              <a:rPr lang="vi" i="1" sz="800">
                <a:latin typeface="Arial"/>
              </a:rPr>
              <a:t>Hình ỉ ì</a:t>
            </a:r>
          </a:p>
        </p:txBody>
      </p:sp>
      <p:sp>
        <p:nvSpPr>
          <p:cNvPr id="10" name=""/>
          <p:cNvSpPr/>
          <p:nvPr/>
        </p:nvSpPr>
        <p:spPr>
          <a:xfrm>
            <a:off x="1724025" y="2995612"/>
            <a:ext cx="3338512" cy="1009650"/>
          </a:xfrm>
          <a:prstGeom prst="rect">
            <a:avLst/>
          </a:prstGeom>
          <a:solidFill>
            <a:srgbClr val="FFFFFF"/>
          </a:solidFill>
        </p:spPr>
        <p:txBody>
          <a:bodyPr lIns="0" tIns="0" rIns="0" bIns="0">
            <a:noAutofit/>
          </a:bodyPr>
          <a:p>
            <a:pPr indent="215900">
              <a:spcAft>
                <a:spcPts val="840"/>
              </a:spcAft>
            </a:pPr>
            <a:r>
              <a:rPr lang="vi" sz="1500">
                <a:latin typeface="Arial"/>
              </a:rPr>
              <a:t>a) Vì </a:t>
            </a:r>
            <a:r>
              <a:rPr lang="en-US" sz="1500">
                <a:latin typeface="Arial"/>
              </a:rPr>
              <a:t>a </a:t>
            </a:r>
            <a:r>
              <a:rPr lang="vi" sz="1500">
                <a:latin typeface="Arial"/>
              </a:rPr>
              <a:t>1 (Ọ), </a:t>
            </a:r>
            <a:r>
              <a:rPr lang="en-US" i="1" sz="1500">
                <a:latin typeface="Arial"/>
              </a:rPr>
              <a:t>a</a:t>
            </a:r>
            <a:r>
              <a:rPr lang="en-US" sz="1500">
                <a:latin typeface="Arial"/>
              </a:rPr>
              <a:t> </a:t>
            </a:r>
            <a:r>
              <a:rPr lang="vi" sz="1500">
                <a:latin typeface="Arial"/>
              </a:rPr>
              <a:t>e (P) nên (P) 1 (Ọ)</a:t>
            </a:r>
          </a:p>
          <a:p>
            <a:pPr indent="215900">
              <a:spcAft>
                <a:spcPts val="840"/>
              </a:spcAft>
            </a:pPr>
            <a:r>
              <a:rPr lang="vi" sz="1500">
                <a:latin typeface="Arial"/>
              </a:rPr>
              <a:t>b) Vì </a:t>
            </a:r>
            <a:r>
              <a:rPr lang="en-US" sz="1500">
                <a:latin typeface="Arial"/>
              </a:rPr>
              <a:t>a </a:t>
            </a:r>
            <a:r>
              <a:rPr lang="vi" sz="1500">
                <a:latin typeface="Arial"/>
              </a:rPr>
              <a:t>1 (Ọ), </a:t>
            </a:r>
            <a:r>
              <a:rPr lang="vi" i="1" sz="1500">
                <a:latin typeface="Arial"/>
              </a:rPr>
              <a:t>b</a:t>
            </a:r>
            <a:r>
              <a:rPr lang="vi" sz="1500">
                <a:latin typeface="Arial"/>
              </a:rPr>
              <a:t> 6 (Ọ) nên </a:t>
            </a:r>
            <a:r>
              <a:rPr lang="en-US" i="1" sz="1500">
                <a:latin typeface="Arial"/>
              </a:rPr>
              <a:t>a</a:t>
            </a:r>
            <a:r>
              <a:rPr lang="en-US" sz="1500">
                <a:latin typeface="Arial"/>
              </a:rPr>
              <a:t> </a:t>
            </a:r>
            <a:r>
              <a:rPr lang="vi" sz="1500">
                <a:latin typeface="Arial"/>
              </a:rPr>
              <a:t>1 </a:t>
            </a:r>
            <a:r>
              <a:rPr lang="vi" i="1" sz="1500">
                <a:latin typeface="Arial"/>
              </a:rPr>
              <a:t>b</a:t>
            </a:r>
          </a:p>
          <a:p>
            <a:pPr indent="215900"/>
            <a:r>
              <a:rPr lang="vi" sz="1500">
                <a:latin typeface="Arial"/>
              </a:rPr>
              <a:t>Ta có: </a:t>
            </a:r>
            <a:r>
              <a:rPr lang="vi" i="1" sz="1500">
                <a:latin typeface="Arial"/>
              </a:rPr>
              <a:t>b</a:t>
            </a:r>
            <a:r>
              <a:rPr lang="vi" sz="1500">
                <a:latin typeface="Arial"/>
              </a:rPr>
              <a:t> 1 </a:t>
            </a:r>
            <a:r>
              <a:rPr lang="en-US" i="1" sz="1500">
                <a:latin typeface="Arial"/>
              </a:rPr>
              <a:t>a; </a:t>
            </a:r>
            <a:r>
              <a:rPr lang="vi" i="1" sz="1500">
                <a:latin typeface="Arial"/>
              </a:rPr>
              <a:t>b</a:t>
            </a:r>
            <a:r>
              <a:rPr lang="vi" sz="1500">
                <a:latin typeface="Arial"/>
              </a:rPr>
              <a:t> 1 </a:t>
            </a:r>
            <a:r>
              <a:rPr lang="vi" i="1" sz="1500">
                <a:latin typeface="Arial"/>
              </a:rPr>
              <a:t>c</a:t>
            </a:r>
            <a:r>
              <a:rPr lang="vi" sz="1500">
                <a:latin typeface="Arial"/>
              </a:rPr>
              <a:t> nên </a:t>
            </a:r>
            <a:r>
              <a:rPr lang="vi" i="1" sz="1500">
                <a:latin typeface="Arial"/>
              </a:rPr>
              <a:t>b</a:t>
            </a:r>
            <a:r>
              <a:rPr lang="vi" sz="1500">
                <a:latin typeface="Arial"/>
              </a:rPr>
              <a:t> 1 (P).</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686050" y="328612"/>
            <a:ext cx="4872037" cy="752475"/>
          </a:xfrm>
          <a:prstGeom prst="rect">
            <a:avLst/>
          </a:prstGeom>
        </p:spPr>
      </p:pic>
      <p:pic>
        <p:nvPicPr>
          <p:cNvPr id="3" name=""/>
          <p:cNvPicPr>
            <a:picLocks noChangeAspect="1"/>
          </p:cNvPicPr>
          <p:nvPr/>
        </p:nvPicPr>
        <p:blipFill>
          <a:blip r:embed="rPictId1"/>
          <a:stretch>
            <a:fillRect/>
          </a:stretch>
        </p:blipFill>
        <p:spPr>
          <a:xfrm>
            <a:off x="71437" y="3509962"/>
            <a:ext cx="933450" cy="742950"/>
          </a:xfrm>
          <a:prstGeom prst="rect">
            <a:avLst/>
          </a:prstGeom>
        </p:spPr>
      </p:pic>
      <p:pic>
        <p:nvPicPr>
          <p:cNvPr id="4" name=""/>
          <p:cNvPicPr>
            <a:picLocks noChangeAspect="1"/>
          </p:cNvPicPr>
          <p:nvPr/>
        </p:nvPicPr>
        <p:blipFill>
          <a:blip r:embed="rPictId2"/>
          <a:stretch>
            <a:fillRect/>
          </a:stretch>
        </p:blipFill>
        <p:spPr>
          <a:xfrm>
            <a:off x="5086350" y="1266825"/>
            <a:ext cx="2462212" cy="3019425"/>
          </a:xfrm>
          <a:prstGeom prst="rect">
            <a:avLst/>
          </a:prstGeom>
        </p:spPr>
      </p:pic>
      <p:sp>
        <p:nvSpPr>
          <p:cNvPr id="5" name=""/>
          <p:cNvSpPr/>
          <p:nvPr/>
        </p:nvSpPr>
        <p:spPr>
          <a:xfrm>
            <a:off x="3167062" y="509587"/>
            <a:ext cx="1257300" cy="333375"/>
          </a:xfrm>
          <a:prstGeom prst="rect">
            <a:avLst/>
          </a:prstGeom>
          <a:solidFill>
            <a:srgbClr val="FFFFFF"/>
          </a:solidFill>
        </p:spPr>
        <p:txBody>
          <a:bodyPr lIns="0" tIns="0" rIns="0" bIns="0" wrap="none">
            <a:noAutofit/>
          </a:bodyPr>
          <a:p>
            <a:pPr indent="0"/>
            <a:r>
              <a:rPr lang="vi" b="1" sz="2400">
                <a:latin typeface="Arial"/>
              </a:rPr>
              <a:t>Định lí 2</a:t>
            </a:r>
          </a:p>
        </p:txBody>
      </p:sp>
      <p:sp>
        <p:nvSpPr>
          <p:cNvPr id="6" name=""/>
          <p:cNvSpPr/>
          <p:nvPr/>
        </p:nvSpPr>
        <p:spPr>
          <a:xfrm>
            <a:off x="533400" y="1481137"/>
            <a:ext cx="4014787" cy="1419225"/>
          </a:xfrm>
          <a:prstGeom prst="rect">
            <a:avLst/>
          </a:prstGeom>
          <a:solidFill>
            <a:srgbClr val="FFFFFF"/>
          </a:solidFill>
        </p:spPr>
        <p:txBody>
          <a:bodyPr lIns="0" tIns="0" rIns="0" bIns="0">
            <a:noAutofit/>
          </a:bodyPr>
          <a:p>
            <a:pPr indent="12700">
              <a:lnSpc>
                <a:spcPct val="174000"/>
              </a:lnSpc>
            </a:pPr>
            <a:r>
              <a:rPr lang="vi" sz="1500">
                <a:latin typeface="Arial"/>
              </a:rPr>
              <a:t>Nếu hai mặt phẳng vuông góc với nhau thì bất cứ đường thẳng nào nằm trong mặt phẳng này và vuông góc với giao tuyến cũng vuông góc với mặt phẳng kia.</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57150"/>
            <a:ext cx="3381375" cy="752475"/>
          </a:xfrm>
          <a:prstGeom prst="rect">
            <a:avLst/>
          </a:prstGeom>
        </p:spPr>
      </p:pic>
      <p:pic>
        <p:nvPicPr>
          <p:cNvPr id="3" name=""/>
          <p:cNvPicPr>
            <a:picLocks noChangeAspect="1"/>
          </p:cNvPicPr>
          <p:nvPr/>
        </p:nvPicPr>
        <p:blipFill>
          <a:blip r:embed="rPictId1"/>
          <a:stretch>
            <a:fillRect/>
          </a:stretch>
        </p:blipFill>
        <p:spPr>
          <a:xfrm>
            <a:off x="5138737" y="1238250"/>
            <a:ext cx="2100263" cy="3048000"/>
          </a:xfrm>
          <a:prstGeom prst="rect">
            <a:avLst/>
          </a:prstGeom>
        </p:spPr>
      </p:pic>
      <p:pic>
        <p:nvPicPr>
          <p:cNvPr id="4" name=""/>
          <p:cNvPicPr>
            <a:picLocks noChangeAspect="1"/>
          </p:cNvPicPr>
          <p:nvPr/>
        </p:nvPicPr>
        <p:blipFill>
          <a:blip r:embed="rPictId2"/>
          <a:stretch>
            <a:fillRect/>
          </a:stretch>
        </p:blipFill>
        <p:spPr>
          <a:xfrm>
            <a:off x="5167312" y="1266825"/>
            <a:ext cx="2000250" cy="2619375"/>
          </a:xfrm>
          <a:prstGeom prst="rect">
            <a:avLst/>
          </a:prstGeom>
        </p:spPr>
      </p:pic>
      <p:sp>
        <p:nvSpPr>
          <p:cNvPr id="6" name=""/>
          <p:cNvSpPr/>
          <p:nvPr/>
        </p:nvSpPr>
        <p:spPr>
          <a:xfrm>
            <a:off x="3409950" y="452437"/>
            <a:ext cx="3586162" cy="257175"/>
          </a:xfrm>
          <a:prstGeom prst="rect">
            <a:avLst/>
          </a:prstGeom>
          <a:solidFill>
            <a:srgbClr val="FFFFFF"/>
          </a:solidFill>
        </p:spPr>
        <p:txBody>
          <a:bodyPr lIns="0" tIns="0" rIns="0" bIns="0" wrap="none">
            <a:noAutofit/>
          </a:bodyPr>
          <a:p>
            <a:pPr indent="2730500"/>
            <a:r>
              <a:rPr lang="vi" i="1" sz="1500">
                <a:latin typeface="Arial"/>
              </a:rPr>
              <a:t>S.ABC</a:t>
            </a:r>
            <a:r>
              <a:rPr lang="vi" sz="1500">
                <a:latin typeface="Arial"/>
              </a:rPr>
              <a:t> có </a:t>
            </a:r>
            <a:r>
              <a:rPr lang="en-US" i="1" sz="1500">
                <a:latin typeface="Arial"/>
              </a:rPr>
              <a:t>SAB</a:t>
            </a:r>
            <a:r>
              <a:rPr lang="en-US" sz="1500">
                <a:latin typeface="Arial"/>
              </a:rPr>
              <a:t> </a:t>
            </a:r>
            <a:r>
              <a:rPr lang="vi" sz="1500">
                <a:latin typeface="Arial"/>
              </a:rPr>
              <a:t>là tam giác đều và nằm</a:t>
            </a:r>
          </a:p>
        </p:txBody>
      </p:sp>
      <p:sp>
        <p:nvSpPr>
          <p:cNvPr id="7" name=""/>
          <p:cNvSpPr/>
          <p:nvPr/>
        </p:nvSpPr>
        <p:spPr>
          <a:xfrm>
            <a:off x="676275" y="852487"/>
            <a:ext cx="6319837" cy="238125"/>
          </a:xfrm>
          <a:prstGeom prst="rect">
            <a:avLst/>
          </a:prstGeom>
          <a:solidFill>
            <a:srgbClr val="FFFFFF"/>
          </a:solidFill>
        </p:spPr>
        <p:txBody>
          <a:bodyPr lIns="0" tIns="0" rIns="0" bIns="0" wrap="none">
            <a:noAutofit/>
          </a:bodyPr>
          <a:p>
            <a:pPr indent="2730500"/>
            <a:r>
              <a:rPr lang="vi" sz="1500">
                <a:latin typeface="Arial"/>
              </a:rPr>
              <a:t>trong mặt phẳng vuông góc với mặt phẳng </a:t>
            </a:r>
            <a:r>
              <a:rPr lang="vi" i="1" sz="1500">
                <a:latin typeface="Arial"/>
              </a:rPr>
              <a:t>(ABC).</a:t>
            </a:r>
            <a:r>
              <a:rPr lang="vi" sz="1500">
                <a:latin typeface="Arial"/>
              </a:rPr>
              <a:t> Gọi </a:t>
            </a:r>
            <a:r>
              <a:rPr lang="vi" i="1" sz="1500">
                <a:latin typeface="Arial"/>
              </a:rPr>
              <a:t>M</a:t>
            </a:r>
            <a:r>
              <a:rPr lang="vi" sz="1500">
                <a:latin typeface="Arial"/>
              </a:rPr>
              <a:t> là trung</a:t>
            </a:r>
          </a:p>
        </p:txBody>
      </p:sp>
      <p:sp>
        <p:nvSpPr>
          <p:cNvPr id="8" name=""/>
          <p:cNvSpPr/>
          <p:nvPr/>
        </p:nvSpPr>
        <p:spPr>
          <a:xfrm>
            <a:off x="676275" y="1090612"/>
            <a:ext cx="3857625" cy="381000"/>
          </a:xfrm>
          <a:prstGeom prst="rect">
            <a:avLst/>
          </a:prstGeom>
          <a:solidFill>
            <a:srgbClr val="FFFFFF"/>
          </a:solidFill>
        </p:spPr>
        <p:txBody>
          <a:bodyPr lIns="0" tIns="0" rIns="0" bIns="0" wrap="none">
            <a:noAutofit/>
          </a:bodyPr>
          <a:p>
            <a:pPr indent="2730500"/>
            <a:r>
              <a:rPr lang="vi" sz="1500">
                <a:latin typeface="Arial"/>
              </a:rPr>
              <a:t>điểm của </a:t>
            </a:r>
            <a:r>
              <a:rPr lang="vi" i="1" sz="1500">
                <a:latin typeface="Arial"/>
              </a:rPr>
              <a:t>AB.</a:t>
            </a:r>
            <a:r>
              <a:rPr lang="vi" sz="1500">
                <a:latin typeface="Arial"/>
              </a:rPr>
              <a:t> Chứng minh </a:t>
            </a:r>
            <a:r>
              <a:rPr lang="vi" i="1" sz="1500">
                <a:latin typeface="Arial"/>
              </a:rPr>
              <a:t>SM</a:t>
            </a:r>
            <a:r>
              <a:rPr lang="vi" sz="1500">
                <a:latin typeface="Arial"/>
              </a:rPr>
              <a:t> 1 </a:t>
            </a:r>
            <a:r>
              <a:rPr lang="vi" i="1" sz="1500">
                <a:latin typeface="Arial"/>
              </a:rPr>
              <a:t>(ABC).</a:t>
            </a:r>
          </a:p>
        </p:txBody>
      </p:sp>
      <p:sp>
        <p:nvSpPr>
          <p:cNvPr id="9" name=""/>
          <p:cNvSpPr/>
          <p:nvPr/>
        </p:nvSpPr>
        <p:spPr>
          <a:xfrm>
            <a:off x="52387" y="1809750"/>
            <a:ext cx="4738688" cy="2476500"/>
          </a:xfrm>
          <a:prstGeom prst="rect">
            <a:avLst/>
          </a:prstGeom>
          <a:solidFill>
            <a:srgbClr val="FFFFFF"/>
          </a:solidFill>
        </p:spPr>
        <p:txBody>
          <a:bodyPr lIns="0" tIns="0" rIns="0" bIns="0">
            <a:noAutofit/>
          </a:bodyPr>
          <a:p>
            <a:pPr indent="482600">
              <a:lnSpc>
                <a:spcPct val="200000"/>
              </a:lnSpc>
            </a:pPr>
            <a:r>
              <a:rPr lang="vi" sz="1500">
                <a:latin typeface="Arial"/>
              </a:rPr>
              <a:t>Theo đề bài ta có </a:t>
            </a:r>
            <a:r>
              <a:rPr lang="en-US" i="1" sz="1500">
                <a:latin typeface="Arial"/>
              </a:rPr>
              <a:t>(SAB)</a:t>
            </a:r>
            <a:r>
              <a:rPr lang="en-US" sz="1500">
                <a:latin typeface="Arial"/>
              </a:rPr>
              <a:t> </a:t>
            </a:r>
            <a:r>
              <a:rPr lang="vi" sz="1500">
                <a:latin typeface="Arial"/>
              </a:rPr>
              <a:t>1 </a:t>
            </a:r>
            <a:r>
              <a:rPr lang="vi" i="1" sz="1500">
                <a:latin typeface="Arial"/>
              </a:rPr>
              <a:t>(ABC).</a:t>
            </a:r>
          </a:p>
          <a:p>
            <a:pPr indent="482600">
              <a:lnSpc>
                <a:spcPct val="200000"/>
              </a:lnSpc>
            </a:pPr>
            <a:r>
              <a:rPr lang="vi" sz="1500">
                <a:latin typeface="Arial"/>
              </a:rPr>
              <a:t>Ta có tam giác </a:t>
            </a:r>
            <a:r>
              <a:rPr lang="vi" i="1" sz="1500">
                <a:latin typeface="Arial"/>
              </a:rPr>
              <a:t>SAB</a:t>
            </a:r>
            <a:r>
              <a:rPr lang="vi" sz="1500">
                <a:latin typeface="Arial"/>
              </a:rPr>
              <a:t> đều và </a:t>
            </a:r>
            <a:r>
              <a:rPr lang="vi" i="1" sz="1500">
                <a:latin typeface="Arial"/>
              </a:rPr>
              <a:t>M</a:t>
            </a:r>
            <a:r>
              <a:rPr lang="vi" sz="1500">
                <a:latin typeface="Arial"/>
              </a:rPr>
              <a:t> là trung điểm của </a:t>
            </a:r>
            <a:r>
              <a:rPr lang="vi" i="1" sz="1500">
                <a:latin typeface="Arial"/>
              </a:rPr>
              <a:t>AB,</a:t>
            </a:r>
            <a:r>
              <a:rPr lang="vi" sz="1500">
                <a:latin typeface="Arial"/>
              </a:rPr>
              <a:t> suy ra </a:t>
            </a:r>
            <a:r>
              <a:rPr lang="vi" i="1" sz="1500">
                <a:latin typeface="Arial"/>
              </a:rPr>
              <a:t>SM</a:t>
            </a:r>
            <a:r>
              <a:rPr lang="vi" sz="1500">
                <a:latin typeface="Arial"/>
              </a:rPr>
              <a:t> 1 </a:t>
            </a:r>
            <a:r>
              <a:rPr lang="vi" i="1" sz="1500">
                <a:latin typeface="Arial"/>
              </a:rPr>
              <a:t>AB.</a:t>
            </a:r>
            <a:r>
              <a:rPr lang="vi" sz="1500">
                <a:latin typeface="Arial"/>
              </a:rPr>
              <a:t> Đường thẳng </a:t>
            </a:r>
            <a:r>
              <a:rPr lang="vi" i="1" sz="1500">
                <a:latin typeface="Arial"/>
              </a:rPr>
              <a:t>SM </a:t>
            </a:r>
            <a:r>
              <a:rPr lang="vi" sz="1500">
                <a:latin typeface="Arial"/>
              </a:rPr>
              <a:t>nằm trong </a:t>
            </a:r>
            <a:r>
              <a:rPr lang="vi" i="1" sz="1500">
                <a:latin typeface="Arial"/>
              </a:rPr>
              <a:t>(SAB)</a:t>
            </a:r>
            <a:r>
              <a:rPr lang="vi" sz="1500">
                <a:latin typeface="Arial"/>
              </a:rPr>
              <a:t> và vuông góc với giao tuyến </a:t>
            </a:r>
            <a:r>
              <a:rPr lang="en-US" i="1" sz="1500">
                <a:latin typeface="Arial"/>
              </a:rPr>
              <a:t>,-.-.</a:t>
            </a:r>
            <a:r>
              <a:rPr lang="en-US" i="1" baseline="-25000" sz="1500">
                <a:latin typeface="Arial"/>
              </a:rPr>
              <a:t>:</a:t>
            </a:r>
            <a:r>
              <a:rPr lang="en-US" i="1" sz="1500">
                <a:latin typeface="Arial"/>
              </a:rPr>
              <a:t>AB</a:t>
            </a:r>
            <a:r>
              <a:rPr lang="en-US" sz="1500">
                <a:latin typeface="Arial"/>
              </a:rPr>
              <a:t> </a:t>
            </a:r>
            <a:r>
              <a:rPr lang="vi" sz="1500">
                <a:latin typeface="Arial"/>
              </a:rPr>
              <a:t>của hai mặt phẳng </a:t>
            </a:r>
            <a:r>
              <a:rPr lang="vi" i="1" sz="1500">
                <a:latin typeface="Arial"/>
              </a:rPr>
              <a:t>(SAB)</a:t>
            </a:r>
            <a:r>
              <a:rPr lang="vi" sz="1500">
                <a:latin typeface="Arial"/>
              </a:rPr>
              <a:t> và </a:t>
            </a:r>
            <a:r>
              <a:rPr lang="vi" i="1" sz="1500">
                <a:latin typeface="Arial"/>
              </a:rPr>
              <a:t>(ABC). </a:t>
            </a:r>
            <a:r>
              <a:rPr lang="vi" sz="1500">
                <a:latin typeface="Arial"/>
              </a:rPr>
              <a:t>M^Từ </a:t>
            </a:r>
            <a:r>
              <a:rPr lang="vi" baseline="30000" sz="1500">
                <a:latin typeface="Arial"/>
              </a:rPr>
              <a:t>đó suy ra SM1</a:t>
            </a:r>
            <a:r>
              <a:rPr lang="vi" sz="1500">
                <a:latin typeface="Arial"/>
              </a:rPr>
              <a:t> (</a:t>
            </a:r>
            <a:r>
              <a:rPr lang="vi" baseline="30000" sz="1500">
                <a:latin typeface="Arial"/>
              </a:rPr>
              <a:t>ABcy&gt;</a:t>
            </a:r>
            <a:r>
              <a:rPr lang="vi" sz="1500">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947987" y="276225"/>
            <a:ext cx="561975" cy="519112"/>
          </a:xfrm>
          <a:prstGeom prst="rect">
            <a:avLst/>
          </a:prstGeom>
        </p:spPr>
      </p:pic>
      <p:pic>
        <p:nvPicPr>
          <p:cNvPr id="3" name=""/>
          <p:cNvPicPr>
            <a:picLocks noChangeAspect="1"/>
          </p:cNvPicPr>
          <p:nvPr/>
        </p:nvPicPr>
        <p:blipFill>
          <a:blip r:embed="rPictId1"/>
          <a:stretch>
            <a:fillRect/>
          </a:stretch>
        </p:blipFill>
        <p:spPr>
          <a:xfrm>
            <a:off x="80962" y="2814637"/>
            <a:ext cx="485775" cy="485775"/>
          </a:xfrm>
          <a:prstGeom prst="rect">
            <a:avLst/>
          </a:prstGeom>
        </p:spPr>
      </p:pic>
      <p:pic>
        <p:nvPicPr>
          <p:cNvPr id="4" name=""/>
          <p:cNvPicPr>
            <a:picLocks noChangeAspect="1"/>
          </p:cNvPicPr>
          <p:nvPr/>
        </p:nvPicPr>
        <p:blipFill>
          <a:blip r:embed="rPictId2"/>
          <a:stretch>
            <a:fillRect/>
          </a:stretch>
        </p:blipFill>
        <p:spPr>
          <a:xfrm>
            <a:off x="4600575" y="2219325"/>
            <a:ext cx="2276475" cy="1500187"/>
          </a:xfrm>
          <a:prstGeom prst="rect">
            <a:avLst/>
          </a:prstGeom>
        </p:spPr>
      </p:pic>
      <p:pic>
        <p:nvPicPr>
          <p:cNvPr id="5" name=""/>
          <p:cNvPicPr>
            <a:picLocks noChangeAspect="1"/>
          </p:cNvPicPr>
          <p:nvPr/>
        </p:nvPicPr>
        <p:blipFill>
          <a:blip r:embed="rPictId3"/>
          <a:stretch>
            <a:fillRect/>
          </a:stretch>
        </p:blipFill>
        <p:spPr>
          <a:xfrm>
            <a:off x="7062787" y="3719512"/>
            <a:ext cx="485775" cy="495300"/>
          </a:xfrm>
          <a:prstGeom prst="rect">
            <a:avLst/>
          </a:prstGeom>
        </p:spPr>
      </p:pic>
      <p:sp>
        <p:nvSpPr>
          <p:cNvPr id="6" name=""/>
          <p:cNvSpPr/>
          <p:nvPr/>
        </p:nvSpPr>
        <p:spPr>
          <a:xfrm>
            <a:off x="3567112" y="481012"/>
            <a:ext cx="938213" cy="223838"/>
          </a:xfrm>
          <a:prstGeom prst="rect">
            <a:avLst/>
          </a:prstGeom>
          <a:solidFill>
            <a:srgbClr val="FFFFFF"/>
          </a:solidFill>
        </p:spPr>
        <p:txBody>
          <a:bodyPr lIns="0" tIns="0" rIns="0" bIns="0" wrap="none">
            <a:noAutofit/>
          </a:bodyPr>
          <a:p>
            <a:pPr indent="0"/>
            <a:r>
              <a:rPr lang="vi" b="1" sz="1900">
                <a:latin typeface="Arial"/>
              </a:rPr>
              <a:t>HĐKP5:</a:t>
            </a:r>
          </a:p>
        </p:txBody>
      </p:sp>
      <p:sp>
        <p:nvSpPr>
          <p:cNvPr id="7" name=""/>
          <p:cNvSpPr/>
          <p:nvPr/>
        </p:nvSpPr>
        <p:spPr>
          <a:xfrm>
            <a:off x="628650" y="1366837"/>
            <a:ext cx="5981700" cy="671513"/>
          </a:xfrm>
          <a:prstGeom prst="rect">
            <a:avLst/>
          </a:prstGeom>
          <a:solidFill>
            <a:srgbClr val="FFFFFF"/>
          </a:solidFill>
        </p:spPr>
        <p:txBody>
          <a:bodyPr lIns="0" tIns="0" rIns="0" bIns="0">
            <a:noAutofit/>
          </a:bodyPr>
          <a:p>
            <a:pPr indent="0">
              <a:lnSpc>
                <a:spcPct val="181000"/>
              </a:lnSpc>
            </a:pPr>
            <a:r>
              <a:rPr lang="vi" sz="1500">
                <a:latin typeface="Arial"/>
              </a:rPr>
              <a:t>Gọi a là giao tuyến của (P) và (Ọ). Lấy điểm </a:t>
            </a:r>
            <a:r>
              <a:rPr lang="vi" i="1" sz="1500">
                <a:latin typeface="Arial"/>
              </a:rPr>
              <a:t>M</a:t>
            </a:r>
            <a:r>
              <a:rPr lang="vi" sz="1500">
                <a:latin typeface="Arial"/>
              </a:rPr>
              <a:t> trong (/?), vẽ hai đường thẳng </a:t>
            </a:r>
            <a:r>
              <a:rPr lang="vi" i="1" sz="1500">
                <a:latin typeface="Arial"/>
              </a:rPr>
              <a:t>MH</a:t>
            </a:r>
            <a:r>
              <a:rPr lang="vi" sz="1500">
                <a:latin typeface="Arial"/>
              </a:rPr>
              <a:t> và </a:t>
            </a:r>
            <a:r>
              <a:rPr lang="vi" i="1" sz="1500">
                <a:latin typeface="Arial"/>
              </a:rPr>
              <a:t>MK</a:t>
            </a:r>
            <a:r>
              <a:rPr lang="vi" sz="1500">
                <a:latin typeface="Arial"/>
              </a:rPr>
              <a:t> lần lượt vuông góc với (P) và (Ọ). Hỏi:</a:t>
            </a:r>
          </a:p>
        </p:txBody>
      </p:sp>
      <p:sp>
        <p:nvSpPr>
          <p:cNvPr id="8" name=""/>
          <p:cNvSpPr/>
          <p:nvPr/>
        </p:nvSpPr>
        <p:spPr>
          <a:xfrm>
            <a:off x="581025" y="2185987"/>
            <a:ext cx="3228975" cy="276225"/>
          </a:xfrm>
          <a:prstGeom prst="rect">
            <a:avLst/>
          </a:prstGeom>
          <a:solidFill>
            <a:srgbClr val="FFFFFF"/>
          </a:solidFill>
        </p:spPr>
        <p:txBody>
          <a:bodyPr lIns="0" tIns="0" rIns="0" bIns="0" wrap="none">
            <a:noAutofit/>
          </a:bodyPr>
          <a:p>
            <a:pPr indent="0"/>
            <a:r>
              <a:rPr lang="vi" sz="1500">
                <a:latin typeface="Arial"/>
              </a:rPr>
              <a:t>a) Hai đường thẳng </a:t>
            </a:r>
            <a:r>
              <a:rPr lang="vi" i="1" sz="1500">
                <a:latin typeface="Arial"/>
              </a:rPr>
              <a:t>MH</a:t>
            </a:r>
            <a:r>
              <a:rPr lang="vi" sz="1500">
                <a:latin typeface="Arial"/>
              </a:rPr>
              <a:t> và </a:t>
            </a:r>
            <a:r>
              <a:rPr lang="vi" i="1" sz="1500">
                <a:latin typeface="Arial"/>
              </a:rPr>
              <a:t>MK</a:t>
            </a:r>
            <a:r>
              <a:rPr lang="vi" sz="1500">
                <a:latin typeface="Arial"/>
              </a:rPr>
              <a:t> có</a:t>
            </a:r>
          </a:p>
        </p:txBody>
      </p:sp>
      <p:sp>
        <p:nvSpPr>
          <p:cNvPr id="9" name=""/>
          <p:cNvSpPr/>
          <p:nvPr/>
        </p:nvSpPr>
        <p:spPr>
          <a:xfrm>
            <a:off x="590550" y="2566987"/>
            <a:ext cx="3014662" cy="742950"/>
          </a:xfrm>
          <a:prstGeom prst="rect">
            <a:avLst/>
          </a:prstGeom>
          <a:solidFill>
            <a:srgbClr val="FFFFFF"/>
          </a:solidFill>
        </p:spPr>
        <p:txBody>
          <a:bodyPr lIns="0" tIns="0" rIns="0" bIns="0">
            <a:noAutofit/>
          </a:bodyPr>
          <a:p>
            <a:pPr indent="0">
              <a:spcAft>
                <a:spcPts val="1190"/>
              </a:spcAft>
            </a:pPr>
            <a:r>
              <a:rPr lang="vi" sz="1500">
                <a:latin typeface="Arial"/>
              </a:rPr>
              <a:t>nằm trong ợ?) không?</a:t>
            </a:r>
          </a:p>
          <a:p>
            <a:pPr indent="0"/>
            <a:r>
              <a:rPr lang="vi" sz="1500">
                <a:latin typeface="Arial"/>
              </a:rPr>
              <a:t>b) Đường thẳng a có vuông góc</a:t>
            </a:r>
          </a:p>
        </p:txBody>
      </p:sp>
      <p:sp>
        <p:nvSpPr>
          <p:cNvPr id="10" name=""/>
          <p:cNvSpPr/>
          <p:nvPr/>
        </p:nvSpPr>
        <p:spPr>
          <a:xfrm>
            <a:off x="581025" y="3448050"/>
            <a:ext cx="1443037" cy="242887"/>
          </a:xfrm>
          <a:prstGeom prst="rect">
            <a:avLst/>
          </a:prstGeom>
          <a:solidFill>
            <a:srgbClr val="FFFFFF"/>
          </a:solidFill>
        </p:spPr>
        <p:txBody>
          <a:bodyPr lIns="0" tIns="0" rIns="0" bIns="0" wrap="none">
            <a:noAutofit/>
          </a:bodyPr>
          <a:p>
            <a:pPr indent="0"/>
            <a:r>
              <a:rPr lang="vi" sz="1500">
                <a:latin typeface="Arial"/>
              </a:rPr>
              <a:t>với (P) không?</a:t>
            </a:r>
          </a:p>
        </p:txBody>
      </p:sp>
      <p:sp>
        <p:nvSpPr>
          <p:cNvPr id="11" name=""/>
          <p:cNvSpPr/>
          <p:nvPr/>
        </p:nvSpPr>
        <p:spPr>
          <a:xfrm>
            <a:off x="5510212" y="3748087"/>
            <a:ext cx="452438" cy="138113"/>
          </a:xfrm>
          <a:prstGeom prst="rect">
            <a:avLst/>
          </a:prstGeom>
          <a:solidFill>
            <a:srgbClr val="FFFFFF"/>
          </a:solidFill>
        </p:spPr>
        <p:txBody>
          <a:bodyPr lIns="0" tIns="0" rIns="0" bIns="0" wrap="none">
            <a:noAutofit/>
          </a:bodyPr>
          <a:p>
            <a:pPr indent="0"/>
            <a:r>
              <a:rPr lang="vi" i="1" sz="950">
                <a:latin typeface="Arial"/>
              </a:rPr>
              <a:t>Hình 14</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47637" y="100012"/>
            <a:ext cx="1395413" cy="871538"/>
          </a:xfrm>
          <a:prstGeom prst="rect">
            <a:avLst/>
          </a:prstGeom>
        </p:spPr>
      </p:pic>
      <p:pic>
        <p:nvPicPr>
          <p:cNvPr id="3" name=""/>
          <p:cNvPicPr>
            <a:picLocks noChangeAspect="1"/>
          </p:cNvPicPr>
          <p:nvPr/>
        </p:nvPicPr>
        <p:blipFill>
          <a:blip r:embed="rPictId1"/>
          <a:stretch>
            <a:fillRect/>
          </a:stretch>
        </p:blipFill>
        <p:spPr>
          <a:xfrm>
            <a:off x="3609975" y="933450"/>
            <a:ext cx="876300" cy="385762"/>
          </a:xfrm>
          <a:prstGeom prst="rect">
            <a:avLst/>
          </a:prstGeom>
        </p:spPr>
      </p:pic>
      <p:sp>
        <p:nvSpPr>
          <p:cNvPr id="4" name=""/>
          <p:cNvSpPr/>
          <p:nvPr/>
        </p:nvSpPr>
        <p:spPr>
          <a:xfrm>
            <a:off x="1643062" y="442912"/>
            <a:ext cx="938213" cy="223838"/>
          </a:xfrm>
          <a:prstGeom prst="rect">
            <a:avLst/>
          </a:prstGeom>
          <a:solidFill>
            <a:srgbClr val="FFFFFF"/>
          </a:solidFill>
        </p:spPr>
        <p:txBody>
          <a:bodyPr lIns="0" tIns="0" rIns="0" bIns="0" wrap="none">
            <a:noAutofit/>
          </a:bodyPr>
          <a:p>
            <a:pPr indent="0"/>
            <a:r>
              <a:rPr lang="vi" b="1" sz="1900">
                <a:latin typeface="Arial"/>
              </a:rPr>
              <a:t>HĐKP5:</a:t>
            </a:r>
          </a:p>
        </p:txBody>
      </p:sp>
      <p:sp>
        <p:nvSpPr>
          <p:cNvPr id="5" name=""/>
          <p:cNvSpPr/>
          <p:nvPr/>
        </p:nvSpPr>
        <p:spPr>
          <a:xfrm>
            <a:off x="738187" y="1638300"/>
            <a:ext cx="3214688" cy="619125"/>
          </a:xfrm>
          <a:prstGeom prst="rect">
            <a:avLst/>
          </a:prstGeom>
          <a:solidFill>
            <a:srgbClr val="FFFFFF"/>
          </a:solidFill>
        </p:spPr>
        <p:txBody>
          <a:bodyPr lIns="0" tIns="0" rIns="0" bIns="0">
            <a:noAutofit/>
          </a:bodyPr>
          <a:p>
            <a:pPr indent="12700">
              <a:lnSpc>
                <a:spcPct val="172000"/>
              </a:lnSpc>
            </a:pPr>
            <a:r>
              <a:rPr lang="vi" sz="1500">
                <a:latin typeface="Arial"/>
              </a:rPr>
              <a:t>a) Vì </a:t>
            </a:r>
            <a:r>
              <a:rPr lang="en-US" sz="1500">
                <a:latin typeface="Arial"/>
              </a:rPr>
              <a:t>M G (p), (p) 1 (P), </a:t>
            </a:r>
            <a:r>
              <a:rPr lang="en-US" i="1" sz="1500">
                <a:latin typeface="Arial"/>
              </a:rPr>
              <a:t>MH</a:t>
            </a:r>
            <a:r>
              <a:rPr lang="en-US" sz="1500">
                <a:latin typeface="Arial"/>
              </a:rPr>
              <a:t> 1 (P) </a:t>
            </a:r>
            <a:r>
              <a:rPr lang="vi" sz="1500">
                <a:latin typeface="Arial"/>
              </a:rPr>
              <a:t>nên </a:t>
            </a:r>
            <a:r>
              <a:rPr lang="en-US" i="1" sz="1500">
                <a:latin typeface="Arial"/>
              </a:rPr>
              <a:t>MH</a:t>
            </a:r>
            <a:r>
              <a:rPr lang="en-US" sz="1500">
                <a:latin typeface="Arial"/>
              </a:rPr>
              <a:t> c (p).</a:t>
            </a:r>
          </a:p>
        </p:txBody>
      </p:sp>
      <p:sp>
        <p:nvSpPr>
          <p:cNvPr id="6" name=""/>
          <p:cNvSpPr/>
          <p:nvPr/>
        </p:nvSpPr>
        <p:spPr>
          <a:xfrm>
            <a:off x="733425" y="2400300"/>
            <a:ext cx="1957387" cy="247650"/>
          </a:xfrm>
          <a:prstGeom prst="rect">
            <a:avLst/>
          </a:prstGeom>
          <a:solidFill>
            <a:srgbClr val="FFFFFF"/>
          </a:solidFill>
        </p:spPr>
        <p:txBody>
          <a:bodyPr lIns="0" tIns="0" rIns="0" bIns="0" wrap="none">
            <a:noAutofit/>
          </a:bodyPr>
          <a:p>
            <a:pPr indent="12700"/>
            <a:r>
              <a:rPr lang="vi" sz="1500">
                <a:latin typeface="Arial"/>
              </a:rPr>
              <a:t>Tương tự </a:t>
            </a:r>
            <a:r>
              <a:rPr lang="en-US" i="1" sz="1500">
                <a:latin typeface="Arial"/>
              </a:rPr>
              <a:t>MK</a:t>
            </a:r>
            <a:r>
              <a:rPr lang="en-US" sz="1500">
                <a:latin typeface="Arial"/>
              </a:rPr>
              <a:t> c (p).</a:t>
            </a:r>
          </a:p>
        </p:txBody>
      </p:sp>
      <p:sp>
        <p:nvSpPr>
          <p:cNvPr id="7" name=""/>
          <p:cNvSpPr/>
          <p:nvPr/>
        </p:nvSpPr>
        <p:spPr>
          <a:xfrm>
            <a:off x="76200" y="2786062"/>
            <a:ext cx="4043362" cy="623888"/>
          </a:xfrm>
          <a:prstGeom prst="rect">
            <a:avLst/>
          </a:prstGeom>
          <a:solidFill>
            <a:srgbClr val="FFFFFF"/>
          </a:solidFill>
        </p:spPr>
        <p:txBody>
          <a:bodyPr lIns="0" tIns="0" rIns="0" bIns="0">
            <a:noAutofit/>
          </a:bodyPr>
          <a:p>
            <a:pPr indent="0">
              <a:spcAft>
                <a:spcPts val="1120"/>
              </a:spcAft>
            </a:pPr>
            <a:r>
              <a:rPr lang="en-US" sz="1500">
                <a:latin typeface="Arial"/>
              </a:rPr>
              <a:t>©</a:t>
            </a:r>
            <a:r>
              <a:rPr lang="en-US" sz="1500">
                <a:latin typeface="Arial"/>
              </a:rPr>
              <a:t>b) Vi </a:t>
            </a:r>
            <a:r>
              <a:rPr lang="en-US" i="1" sz="1500">
                <a:latin typeface="Arial"/>
              </a:rPr>
              <a:t>MH</a:t>
            </a:r>
            <a:r>
              <a:rPr lang="en-US" sz="1500">
                <a:latin typeface="Arial"/>
              </a:rPr>
              <a:t> 1 (P), </a:t>
            </a:r>
            <a:r>
              <a:rPr lang="en-US" i="1" sz="1500">
                <a:latin typeface="Arial"/>
              </a:rPr>
              <a:t>a</a:t>
            </a:r>
            <a:r>
              <a:rPr lang="en-US" sz="1500">
                <a:latin typeface="Arial"/>
              </a:rPr>
              <a:t> G (P) </a:t>
            </a:r>
            <a:r>
              <a:rPr lang="vi" sz="1500">
                <a:latin typeface="Arial"/>
              </a:rPr>
              <a:t>nên </a:t>
            </a:r>
            <a:r>
              <a:rPr lang="en-US" i="1" sz="1500">
                <a:latin typeface="Arial"/>
              </a:rPr>
              <a:t>a</a:t>
            </a:r>
            <a:r>
              <a:rPr lang="en-US" sz="1500">
                <a:latin typeface="Arial"/>
              </a:rPr>
              <a:t> 1 </a:t>
            </a:r>
            <a:r>
              <a:rPr lang="en-US" i="1" sz="1500">
                <a:latin typeface="Arial"/>
              </a:rPr>
              <a:t>MH</a:t>
            </a:r>
          </a:p>
          <a:p>
            <a:pPr marL="611700" indent="0"/>
            <a:r>
              <a:rPr lang="en-US" i="1" sz="1500">
                <a:latin typeface="Arial"/>
              </a:rPr>
              <a:t>MK</a:t>
            </a:r>
            <a:r>
              <a:rPr lang="en-US" sz="1500">
                <a:latin typeface="Arial"/>
              </a:rPr>
              <a:t> 1 </a:t>
            </a:r>
            <a:r>
              <a:rPr lang="vi" sz="1500">
                <a:latin typeface="Arial"/>
              </a:rPr>
              <a:t>(Ọ), </a:t>
            </a:r>
            <a:r>
              <a:rPr lang="en-US" i="1" sz="1500">
                <a:latin typeface="Arial"/>
              </a:rPr>
              <a:t>a</a:t>
            </a:r>
            <a:r>
              <a:rPr lang="en-US" sz="1500">
                <a:latin typeface="Arial"/>
              </a:rPr>
              <a:t> G </a:t>
            </a:r>
            <a:r>
              <a:rPr lang="vi" sz="1500">
                <a:latin typeface="Arial"/>
              </a:rPr>
              <a:t>(Ọ) nên </a:t>
            </a:r>
            <a:r>
              <a:rPr lang="en-US" i="1" sz="1500">
                <a:latin typeface="Arial"/>
              </a:rPr>
              <a:t>aLMK</a:t>
            </a:r>
          </a:p>
        </p:txBody>
      </p:sp>
      <p:sp>
        <p:nvSpPr>
          <p:cNvPr id="8" name=""/>
          <p:cNvSpPr/>
          <p:nvPr/>
        </p:nvSpPr>
        <p:spPr>
          <a:xfrm>
            <a:off x="738187" y="3548062"/>
            <a:ext cx="1428750" cy="242888"/>
          </a:xfrm>
          <a:prstGeom prst="rect">
            <a:avLst/>
          </a:prstGeom>
          <a:solidFill>
            <a:srgbClr val="FFFFFF"/>
          </a:solidFill>
        </p:spPr>
        <p:txBody>
          <a:bodyPr lIns="0" tIns="0" rIns="0" bIns="0" wrap="none">
            <a:noAutofit/>
          </a:bodyPr>
          <a:p>
            <a:pPr indent="0"/>
            <a:r>
              <a:rPr lang="en-US" sz="1500">
                <a:latin typeface="Arial"/>
              </a:rPr>
              <a:t>Suy ra a 1 (P).</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024062" y="233362"/>
            <a:ext cx="819150" cy="423863"/>
          </a:xfrm>
          <a:prstGeom prst="rect">
            <a:avLst/>
          </a:prstGeom>
        </p:spPr>
      </p:pic>
      <p:pic>
        <p:nvPicPr>
          <p:cNvPr id="3" name=""/>
          <p:cNvPicPr>
            <a:picLocks noChangeAspect="1"/>
          </p:cNvPicPr>
          <p:nvPr/>
        </p:nvPicPr>
        <p:blipFill>
          <a:blip r:embed="rPictId1"/>
          <a:stretch>
            <a:fillRect/>
          </a:stretch>
        </p:blipFill>
        <p:spPr>
          <a:xfrm>
            <a:off x="19050" y="1843087"/>
            <a:ext cx="2428875" cy="1681163"/>
          </a:xfrm>
          <a:prstGeom prst="rect">
            <a:avLst/>
          </a:prstGeom>
        </p:spPr>
      </p:pic>
      <p:pic>
        <p:nvPicPr>
          <p:cNvPr id="4" name=""/>
          <p:cNvPicPr>
            <a:picLocks noChangeAspect="1"/>
          </p:cNvPicPr>
          <p:nvPr/>
        </p:nvPicPr>
        <p:blipFill>
          <a:blip r:embed="rPictId2"/>
          <a:stretch>
            <a:fillRect/>
          </a:stretch>
        </p:blipFill>
        <p:spPr>
          <a:xfrm>
            <a:off x="2471737" y="3719512"/>
            <a:ext cx="485775" cy="4953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686050" y="328612"/>
            <a:ext cx="4872037" cy="752475"/>
          </a:xfrm>
          <a:prstGeom prst="rect">
            <a:avLst/>
          </a:prstGeom>
        </p:spPr>
      </p:pic>
      <p:pic>
        <p:nvPicPr>
          <p:cNvPr id="3" name=""/>
          <p:cNvPicPr>
            <a:picLocks noChangeAspect="1"/>
          </p:cNvPicPr>
          <p:nvPr/>
        </p:nvPicPr>
        <p:blipFill>
          <a:blip r:embed="rPictId1"/>
          <a:stretch>
            <a:fillRect/>
          </a:stretch>
        </p:blipFill>
        <p:spPr>
          <a:xfrm>
            <a:off x="71437" y="3509962"/>
            <a:ext cx="933450" cy="742950"/>
          </a:xfrm>
          <a:prstGeom prst="rect">
            <a:avLst/>
          </a:prstGeom>
        </p:spPr>
      </p:pic>
      <p:pic>
        <p:nvPicPr>
          <p:cNvPr id="4" name=""/>
          <p:cNvPicPr>
            <a:picLocks noChangeAspect="1"/>
          </p:cNvPicPr>
          <p:nvPr/>
        </p:nvPicPr>
        <p:blipFill>
          <a:blip r:embed="rPictId2"/>
          <a:stretch>
            <a:fillRect/>
          </a:stretch>
        </p:blipFill>
        <p:spPr>
          <a:xfrm>
            <a:off x="5095875" y="1252537"/>
            <a:ext cx="2452687" cy="3033713"/>
          </a:xfrm>
          <a:prstGeom prst="rect">
            <a:avLst/>
          </a:prstGeom>
        </p:spPr>
      </p:pic>
      <p:sp>
        <p:nvSpPr>
          <p:cNvPr id="5" name=""/>
          <p:cNvSpPr/>
          <p:nvPr/>
        </p:nvSpPr>
        <p:spPr>
          <a:xfrm>
            <a:off x="3167062" y="509587"/>
            <a:ext cx="1262063" cy="333375"/>
          </a:xfrm>
          <a:prstGeom prst="rect">
            <a:avLst/>
          </a:prstGeom>
          <a:solidFill>
            <a:srgbClr val="FFFFFF"/>
          </a:solidFill>
        </p:spPr>
        <p:txBody>
          <a:bodyPr lIns="0" tIns="0" rIns="0" bIns="0" wrap="none">
            <a:noAutofit/>
          </a:bodyPr>
          <a:p>
            <a:pPr indent="0"/>
            <a:r>
              <a:rPr lang="vi" b="1" sz="2400">
                <a:latin typeface="Arial"/>
              </a:rPr>
              <a:t>Định lí 3</a:t>
            </a:r>
          </a:p>
        </p:txBody>
      </p:sp>
      <p:sp>
        <p:nvSpPr>
          <p:cNvPr id="6" name=""/>
          <p:cNvSpPr/>
          <p:nvPr/>
        </p:nvSpPr>
        <p:spPr>
          <a:xfrm>
            <a:off x="519112" y="1671637"/>
            <a:ext cx="4238625" cy="1038225"/>
          </a:xfrm>
          <a:prstGeom prst="rect">
            <a:avLst/>
          </a:prstGeom>
          <a:solidFill>
            <a:srgbClr val="FFFFFF"/>
          </a:solidFill>
        </p:spPr>
        <p:txBody>
          <a:bodyPr lIns="0" tIns="0" rIns="0" bIns="0">
            <a:noAutofit/>
          </a:bodyPr>
          <a:p>
            <a:pPr indent="12700">
              <a:lnSpc>
                <a:spcPct val="174000"/>
              </a:lnSpc>
            </a:pPr>
            <a:r>
              <a:rPr lang="vi" sz="1500">
                <a:latin typeface="Arial"/>
              </a:rPr>
              <a:t>Nếu hai mặt phẳng cắt nhau cùng vuông góc với mặt phẳng thứ ba thì giao tuyến của chúng vuông góc với mặt phẳng thứ ba.</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sp>
        <p:nvSpPr>
          <p:cNvPr id="2" name=""/>
          <p:cNvSpPr/>
          <p:nvPr/>
        </p:nvSpPr>
        <p:spPr>
          <a:xfrm>
            <a:off x="909637" y="1247775"/>
            <a:ext cx="5915025" cy="1423987"/>
          </a:xfrm>
          <a:prstGeom prst="rect">
            <a:avLst/>
          </a:prstGeom>
          <a:solidFill>
            <a:srgbClr val="FAB7C9"/>
          </a:solidFill>
        </p:spPr>
        <p:txBody>
          <a:bodyPr lIns="0" tIns="0" rIns="0" bIns="0">
            <a:noAutofit/>
          </a:bodyPr>
          <a:p>
            <a:pPr algn="ctr" indent="0">
              <a:lnSpc>
                <a:spcPct val="159000"/>
              </a:lnSpc>
            </a:pPr>
            <a:r>
              <a:rPr lang="vi" b="1" sz="4100">
                <a:latin typeface="Arial"/>
              </a:rPr>
              <a:t>BÀI 3: HAI MẶT PHẮNG VUÔNG GÓC</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538787" y="71437"/>
            <a:ext cx="1933575" cy="1933575"/>
          </a:xfrm>
          <a:prstGeom prst="rect">
            <a:avLst/>
          </a:prstGeom>
        </p:spPr>
      </p:pic>
      <p:pic>
        <p:nvPicPr>
          <p:cNvPr id="3" name=""/>
          <p:cNvPicPr>
            <a:picLocks noChangeAspect="1"/>
          </p:cNvPicPr>
          <p:nvPr/>
        </p:nvPicPr>
        <p:blipFill>
          <a:blip r:embed="rPictId1"/>
          <a:stretch>
            <a:fillRect/>
          </a:stretch>
        </p:blipFill>
        <p:spPr>
          <a:xfrm>
            <a:off x="461962" y="3681412"/>
            <a:ext cx="4772025" cy="495300"/>
          </a:xfrm>
          <a:prstGeom prst="rect">
            <a:avLst/>
          </a:prstGeom>
        </p:spPr>
      </p:pic>
      <p:sp>
        <p:nvSpPr>
          <p:cNvPr id="4" name=""/>
          <p:cNvSpPr/>
          <p:nvPr/>
        </p:nvSpPr>
        <p:spPr>
          <a:xfrm>
            <a:off x="38100" y="381000"/>
            <a:ext cx="5176837" cy="1433512"/>
          </a:xfrm>
          <a:prstGeom prst="rect">
            <a:avLst/>
          </a:prstGeom>
          <a:solidFill>
            <a:srgbClr val="FFFFFF"/>
          </a:solidFill>
        </p:spPr>
        <p:txBody>
          <a:bodyPr lIns="0" tIns="0" rIns="0" bIns="0">
            <a:noAutofit/>
          </a:bodyPr>
          <a:p>
            <a:pPr algn="just" indent="749300">
              <a:lnSpc>
                <a:spcPct val="164000"/>
              </a:lnSpc>
            </a:pPr>
            <a:r>
              <a:rPr lang="vi" b="1" sz="1600">
                <a:latin typeface="Arial"/>
              </a:rPr>
              <a:t>Ví dụ </a:t>
            </a:r>
            <a:r>
              <a:rPr lang="en-US" b="1" sz="1600">
                <a:latin typeface="Arial"/>
              </a:rPr>
              <a:t>4 </a:t>
            </a:r>
            <a:r>
              <a:rPr lang="vi" sz="1500">
                <a:latin typeface="Arial"/>
              </a:rPr>
              <a:t>Cho hình chóp </a:t>
            </a:r>
            <a:r>
              <a:rPr lang="vi" i="1" sz="1500">
                <a:latin typeface="Arial"/>
              </a:rPr>
              <a:t>S.ABC</a:t>
            </a:r>
            <a:r>
              <a:rPr lang="vi" sz="1500">
                <a:latin typeface="Arial"/>
              </a:rPr>
              <a:t> có cạnh 5/1 </a:t>
            </a:r>
            <a:r>
              <a:rPr lang="en-US" cap="small" sz="1600">
                <a:latin typeface="Times New Roman"/>
              </a:rPr>
              <a:t>/q\</a:t>
            </a:r>
            <a:r>
              <a:rPr lang="en-US" sz="1500">
                <a:latin typeface="Arial"/>
              </a:rPr>
              <a:t> </a:t>
            </a:r>
            <a:r>
              <a:rPr lang="vi" sz="1500">
                <a:latin typeface="Arial"/>
              </a:rPr>
              <a:t>bằng </a:t>
            </a:r>
            <a:r>
              <a:rPr lang="vi" i="1" sz="1500">
                <a:latin typeface="Arial"/>
              </a:rPr>
              <a:t>a,</a:t>
            </a:r>
            <a:r>
              <a:rPr lang="vi" sz="1500">
                <a:latin typeface="Arial"/>
              </a:rPr>
              <a:t> đáy </a:t>
            </a:r>
            <a:r>
              <a:rPr lang="vi" i="1" sz="1500">
                <a:latin typeface="Arial"/>
              </a:rPr>
              <a:t>ABC</a:t>
            </a:r>
            <a:r>
              <a:rPr lang="vi" sz="1500">
                <a:latin typeface="Arial"/>
              </a:rPr>
              <a:t> là tam giác đều với cạnh bằng </a:t>
            </a:r>
            <a:r>
              <a:rPr lang="vi" i="1" sz="1500">
                <a:latin typeface="Arial"/>
              </a:rPr>
              <a:t>a.</a:t>
            </a:r>
          </a:p>
          <a:p>
            <a:pPr marL="421200" indent="0">
              <a:lnSpc>
                <a:spcPct val="175000"/>
              </a:lnSpc>
            </a:pPr>
            <a:r>
              <a:rPr lang="vi" sz="1500">
                <a:latin typeface="Arial"/>
              </a:rPr>
              <a:t>Cho biết hai mặt bên </a:t>
            </a:r>
            <a:r>
              <a:rPr lang="vi" i="1" sz="1500">
                <a:latin typeface="Arial"/>
              </a:rPr>
              <a:t>(SAB)</a:t>
            </a:r>
            <a:r>
              <a:rPr lang="vi" sz="1500">
                <a:latin typeface="Arial"/>
              </a:rPr>
              <a:t> và (SẨC) cùng vuông góc với mặt đáy </a:t>
            </a:r>
            <a:r>
              <a:rPr lang="vi" i="1" sz="1500">
                <a:latin typeface="Arial"/>
              </a:rPr>
              <a:t>(ABC).</a:t>
            </a:r>
            <a:r>
              <a:rPr lang="vi" sz="1500">
                <a:latin typeface="Arial"/>
              </a:rPr>
              <a:t> Tính </a:t>
            </a:r>
            <a:r>
              <a:rPr lang="en-US" i="1" sz="1500">
                <a:latin typeface="Arial"/>
              </a:rPr>
              <a:t>SB</a:t>
            </a:r>
            <a:r>
              <a:rPr lang="en-US" sz="1500">
                <a:latin typeface="Arial"/>
              </a:rPr>
              <a:t> </a:t>
            </a:r>
            <a:r>
              <a:rPr lang="vi" sz="1500">
                <a:latin typeface="Arial"/>
              </a:rPr>
              <a:t>và </a:t>
            </a:r>
            <a:r>
              <a:rPr lang="vi" i="1" sz="1500">
                <a:latin typeface="Arial"/>
              </a:rPr>
              <a:t>sc</a:t>
            </a:r>
            <a:r>
              <a:rPr lang="vi" sz="1500">
                <a:latin typeface="Arial"/>
              </a:rPr>
              <a:t> theo </a:t>
            </a:r>
            <a:r>
              <a:rPr lang="vi" i="1" sz="1500">
                <a:latin typeface="Arial"/>
              </a:rPr>
              <a:t>a.</a:t>
            </a:r>
          </a:p>
        </p:txBody>
      </p:sp>
      <p:sp>
        <p:nvSpPr>
          <p:cNvPr id="5" name=""/>
          <p:cNvSpPr/>
          <p:nvPr/>
        </p:nvSpPr>
        <p:spPr>
          <a:xfrm>
            <a:off x="166687" y="2133600"/>
            <a:ext cx="5372100" cy="685800"/>
          </a:xfrm>
          <a:prstGeom prst="rect">
            <a:avLst/>
          </a:prstGeom>
          <a:solidFill>
            <a:srgbClr val="FFFFFF"/>
          </a:solidFill>
        </p:spPr>
        <p:txBody>
          <a:bodyPr lIns="0" tIns="0" rIns="0" bIns="0">
            <a:noAutofit/>
          </a:bodyPr>
          <a:p>
            <a:pPr marL="838713" indent="12700">
              <a:lnSpc>
                <a:spcPct val="174000"/>
              </a:lnSpc>
            </a:pPr>
            <a:r>
              <a:rPr lang="vi" sz="1500">
                <a:latin typeface="Arial"/>
              </a:rPr>
              <a:t>Ta có hai mặt phẳng </a:t>
            </a:r>
            <a:r>
              <a:rPr lang="vi" i="1" sz="1500">
                <a:latin typeface="Arial"/>
              </a:rPr>
              <a:t>(SAB)</a:t>
            </a:r>
            <a:r>
              <a:rPr lang="vi" sz="1500">
                <a:latin typeface="Arial"/>
              </a:rPr>
              <a:t> và (STIC) cùng vuông góc với mặt đáy </a:t>
            </a:r>
            <a:r>
              <a:rPr lang="vi" i="1" sz="1500">
                <a:latin typeface="Arial"/>
              </a:rPr>
              <a:t>(ABC),</a:t>
            </a:r>
            <a:r>
              <a:rPr lang="vi" sz="1500">
                <a:latin typeface="Arial"/>
              </a:rPr>
              <a:t> theo Định lí 3, giao tuyến 571 của </a:t>
            </a:r>
            <a:r>
              <a:rPr lang="vi" i="1" sz="1500">
                <a:latin typeface="Arial"/>
              </a:rPr>
              <a:t>(SAB)</a:t>
            </a:r>
            <a:r>
              <a:rPr lang="vi" sz="1500">
                <a:latin typeface="Arial"/>
              </a:rPr>
              <a:t> và (571C) vuông</a:t>
            </a:r>
          </a:p>
        </p:txBody>
      </p:sp>
      <p:sp>
        <p:nvSpPr>
          <p:cNvPr id="6" name=""/>
          <p:cNvSpPr/>
          <p:nvPr/>
        </p:nvSpPr>
        <p:spPr>
          <a:xfrm>
            <a:off x="1052512" y="2962275"/>
            <a:ext cx="6148388" cy="652462"/>
          </a:xfrm>
          <a:prstGeom prst="rect">
            <a:avLst/>
          </a:prstGeom>
          <a:solidFill>
            <a:srgbClr val="FFFFFF"/>
          </a:solidFill>
        </p:spPr>
        <p:txBody>
          <a:bodyPr lIns="0" tIns="0" rIns="0" bIns="0">
            <a:noAutofit/>
          </a:bodyPr>
          <a:p>
            <a:pPr indent="0">
              <a:lnSpc>
                <a:spcPct val="187000"/>
              </a:lnSpc>
            </a:pPr>
            <a:r>
              <a:rPr lang="vi" sz="1500">
                <a:latin typeface="Arial"/>
              </a:rPr>
              <a:t>góc với </a:t>
            </a:r>
            <a:r>
              <a:rPr lang="vi" i="1" sz="1500">
                <a:latin typeface="Arial"/>
              </a:rPr>
              <a:t>(ABC).</a:t>
            </a:r>
            <a:r>
              <a:rPr lang="vi" sz="1500">
                <a:latin typeface="Arial"/>
              </a:rPr>
              <a:t> TừS/1 1 </a:t>
            </a:r>
            <a:r>
              <a:rPr lang="vi" i="1" sz="1500">
                <a:latin typeface="Arial"/>
              </a:rPr>
              <a:t>(ABC)</a:t>
            </a:r>
            <a:r>
              <a:rPr lang="vi" sz="1500">
                <a:latin typeface="Arial"/>
              </a:rPr>
              <a:t> ta có </a:t>
            </a:r>
            <a:r>
              <a:rPr lang="vi" i="1" sz="1500">
                <a:latin typeface="Arial"/>
              </a:rPr>
              <a:t>SA</a:t>
            </a:r>
            <a:r>
              <a:rPr lang="vi" sz="1500">
                <a:latin typeface="Arial"/>
              </a:rPr>
              <a:t> 1 </a:t>
            </a:r>
            <a:r>
              <a:rPr lang="vi" i="1" sz="1500">
                <a:latin typeface="Arial"/>
              </a:rPr>
              <a:t>ABvảSA</a:t>
            </a:r>
            <a:r>
              <a:rPr lang="vi" sz="1500">
                <a:latin typeface="Arial"/>
              </a:rPr>
              <a:t> 1 </a:t>
            </a:r>
            <a:r>
              <a:rPr lang="en-US" i="1" sz="1500">
                <a:latin typeface="Arial"/>
              </a:rPr>
              <a:t>AC,</a:t>
            </a:r>
            <a:r>
              <a:rPr lang="en-US" sz="1500">
                <a:latin typeface="Arial"/>
              </a:rPr>
              <a:t> </a:t>
            </a:r>
            <a:r>
              <a:rPr lang="vi" sz="1500">
                <a:latin typeface="Arial"/>
              </a:rPr>
              <a:t>suy ra tam giác </a:t>
            </a:r>
            <a:r>
              <a:rPr lang="vi" i="1" sz="1500">
                <a:latin typeface="Arial"/>
              </a:rPr>
              <a:t>SAB</a:t>
            </a:r>
            <a:r>
              <a:rPr lang="vi" sz="1500">
                <a:latin typeface="Arial"/>
              </a:rPr>
              <a:t> và </a:t>
            </a:r>
            <a:r>
              <a:rPr lang="vi" i="1" sz="1500">
                <a:latin typeface="Arial"/>
              </a:rPr>
              <a:t>SAC</a:t>
            </a:r>
            <a:r>
              <a:rPr lang="vi" sz="1500">
                <a:latin typeface="Arial"/>
              </a:rPr>
              <a:t> vuông cân tại </a:t>
            </a:r>
            <a:r>
              <a:rPr lang="vi" i="1" sz="1500">
                <a:latin typeface="Arial"/>
              </a:rPr>
              <a:t>s,</a:t>
            </a:r>
            <a:r>
              <a:rPr lang="vi" sz="1500">
                <a:latin typeface="Arial"/>
              </a:rPr>
              <a:t> suy ra </a:t>
            </a:r>
            <a:r>
              <a:rPr lang="en-US" i="1" sz="1500">
                <a:latin typeface="Arial"/>
              </a:rPr>
              <a:t>SB </a:t>
            </a:r>
            <a:r>
              <a:rPr lang="vi" i="1" sz="1500">
                <a:latin typeface="Arial"/>
              </a:rPr>
              <a:t>= sc = ay/ĩ.</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85737" y="176212"/>
            <a:ext cx="819150" cy="433388"/>
          </a:xfrm>
          <a:prstGeom prst="rect">
            <a:avLst/>
          </a:prstGeom>
        </p:spPr>
      </p:pic>
      <p:pic>
        <p:nvPicPr>
          <p:cNvPr id="3" name=""/>
          <p:cNvPicPr>
            <a:picLocks noChangeAspect="1"/>
          </p:cNvPicPr>
          <p:nvPr/>
        </p:nvPicPr>
        <p:blipFill>
          <a:blip r:embed="rPictId1"/>
          <a:stretch>
            <a:fillRect/>
          </a:stretch>
        </p:blipFill>
        <p:spPr>
          <a:xfrm>
            <a:off x="5429250" y="1128712"/>
            <a:ext cx="1604962" cy="2243138"/>
          </a:xfrm>
          <a:prstGeom prst="rect">
            <a:avLst/>
          </a:prstGeom>
        </p:spPr>
      </p:pic>
      <p:pic>
        <p:nvPicPr>
          <p:cNvPr id="4" name=""/>
          <p:cNvPicPr>
            <a:picLocks noChangeAspect="1"/>
          </p:cNvPicPr>
          <p:nvPr/>
        </p:nvPicPr>
        <p:blipFill>
          <a:blip r:embed="rPictId2"/>
          <a:stretch>
            <a:fillRect/>
          </a:stretch>
        </p:blipFill>
        <p:spPr>
          <a:xfrm>
            <a:off x="7072312" y="3233737"/>
            <a:ext cx="485775" cy="495300"/>
          </a:xfrm>
          <a:prstGeom prst="rect">
            <a:avLst/>
          </a:prstGeom>
        </p:spPr>
      </p:pic>
      <p:sp>
        <p:nvSpPr>
          <p:cNvPr id="5" name=""/>
          <p:cNvSpPr/>
          <p:nvPr/>
        </p:nvSpPr>
        <p:spPr>
          <a:xfrm>
            <a:off x="3095625" y="381000"/>
            <a:ext cx="1419225" cy="252412"/>
          </a:xfrm>
          <a:prstGeom prst="rect">
            <a:avLst/>
          </a:prstGeom>
          <a:solidFill>
            <a:srgbClr val="FCD4DF"/>
          </a:solidFill>
        </p:spPr>
        <p:txBody>
          <a:bodyPr lIns="0" tIns="0" rIns="0" bIns="0">
            <a:noAutofit/>
          </a:bodyPr>
          <a:p>
            <a:pPr indent="0"/>
            <a:r>
              <a:rPr lang="vi" b="1" sz="1600">
                <a:latin typeface="Arial"/>
              </a:rPr>
              <a:t>Thực hành 2</a:t>
            </a:r>
          </a:p>
          <a:p>
            <a:pPr indent="0">
              <a:lnSpc>
                <a:spcPct val="75000"/>
              </a:lnSpc>
            </a:pPr>
            <a:r>
              <a:rPr lang="vi" sz="650">
                <a:latin typeface="Arial"/>
              </a:rPr>
              <a:t>■</a:t>
            </a:r>
          </a:p>
        </p:txBody>
      </p:sp>
      <p:sp>
        <p:nvSpPr>
          <p:cNvPr id="6" name=""/>
          <p:cNvSpPr/>
          <p:nvPr/>
        </p:nvSpPr>
        <p:spPr>
          <a:xfrm>
            <a:off x="433387" y="1109662"/>
            <a:ext cx="4819650" cy="2271713"/>
          </a:xfrm>
          <a:prstGeom prst="rect">
            <a:avLst/>
          </a:prstGeom>
          <a:solidFill>
            <a:srgbClr val="FFFFFF"/>
          </a:solidFill>
        </p:spPr>
        <p:txBody>
          <a:bodyPr lIns="0" tIns="0" rIns="0" bIns="0">
            <a:noAutofit/>
          </a:bodyPr>
          <a:p>
            <a:pPr indent="0">
              <a:lnSpc>
                <a:spcPct val="232000"/>
              </a:lnSpc>
            </a:pPr>
            <a:r>
              <a:rPr lang="vi" sz="1500">
                <a:latin typeface="Arial"/>
              </a:rPr>
              <a:t>Tứ diện </a:t>
            </a:r>
            <a:r>
              <a:rPr lang="vi" i="1" sz="1500">
                <a:latin typeface="Arial"/>
              </a:rPr>
              <a:t>ABCD</a:t>
            </a:r>
            <a:r>
              <a:rPr lang="vi" sz="1500">
                <a:latin typeface="Arial"/>
              </a:rPr>
              <a:t> có </a:t>
            </a:r>
            <a:r>
              <a:rPr lang="en-US" i="1" sz="1500">
                <a:latin typeface="Arial"/>
              </a:rPr>
              <a:t>AB</a:t>
            </a:r>
            <a:r>
              <a:rPr lang="en-US" sz="1500">
                <a:latin typeface="Arial"/>
              </a:rPr>
              <a:t> </a:t>
            </a:r>
            <a:r>
              <a:rPr lang="vi" sz="1500">
                <a:latin typeface="Arial"/>
              </a:rPr>
              <a:t>1 </a:t>
            </a:r>
            <a:r>
              <a:rPr lang="en-US" i="1" sz="1500">
                <a:latin typeface="Arial"/>
              </a:rPr>
              <a:t>(BCD).</a:t>
            </a:r>
            <a:r>
              <a:rPr lang="en-US" sz="1500">
                <a:latin typeface="Arial"/>
              </a:rPr>
              <a:t> </a:t>
            </a:r>
            <a:r>
              <a:rPr lang="vi" sz="1500">
                <a:latin typeface="Arial"/>
              </a:rPr>
              <a:t>Trong tam giác </a:t>
            </a:r>
            <a:r>
              <a:rPr lang="en-US" i="1" sz="1500">
                <a:latin typeface="Arial"/>
              </a:rPr>
              <a:t>BCD </a:t>
            </a:r>
            <a:r>
              <a:rPr lang="vi" i="1" sz="1500">
                <a:latin typeface="Arial"/>
              </a:rPr>
              <a:t>vẽ</a:t>
            </a:r>
            <a:r>
              <a:rPr lang="vi" sz="1500">
                <a:latin typeface="Arial"/>
              </a:rPr>
              <a:t> đường cao </a:t>
            </a:r>
            <a:r>
              <a:rPr lang="vi" i="1" sz="1500">
                <a:latin typeface="Arial"/>
              </a:rPr>
              <a:t>BE</a:t>
            </a:r>
            <a:r>
              <a:rPr lang="vi" sz="1500">
                <a:latin typeface="Arial"/>
              </a:rPr>
              <a:t> và </a:t>
            </a:r>
            <a:r>
              <a:rPr lang="vi" i="1" sz="1500">
                <a:latin typeface="Arial"/>
              </a:rPr>
              <a:t>DF</a:t>
            </a:r>
            <a:r>
              <a:rPr lang="vi" sz="1500">
                <a:latin typeface="Arial"/>
              </a:rPr>
              <a:t> cắt nhau tại </a:t>
            </a:r>
            <a:r>
              <a:rPr lang="vi" i="1" sz="1500">
                <a:latin typeface="Arial"/>
              </a:rPr>
              <a:t>0.</a:t>
            </a:r>
            <a:r>
              <a:rPr lang="vi" sz="1500">
                <a:latin typeface="Arial"/>
              </a:rPr>
              <a:t> Trong mặt phẳng </a:t>
            </a:r>
            <a:r>
              <a:rPr lang="en-US" i="1" sz="1500">
                <a:latin typeface="Arial"/>
              </a:rPr>
              <a:t>(ACD) </a:t>
            </a:r>
            <a:r>
              <a:rPr lang="vi" i="1" sz="1500">
                <a:latin typeface="Arial"/>
              </a:rPr>
              <a:t>vẽ DK</a:t>
            </a:r>
            <a:r>
              <a:rPr lang="vi" sz="1500">
                <a:latin typeface="Arial"/>
              </a:rPr>
              <a:t> vuông góc với </a:t>
            </a:r>
            <a:r>
              <a:rPr lang="en-US" i="1" sz="1500">
                <a:latin typeface="Arial"/>
              </a:rPr>
              <a:t>AC</a:t>
            </a:r>
            <a:r>
              <a:rPr lang="en-US" sz="1500">
                <a:latin typeface="Arial"/>
              </a:rPr>
              <a:t> </a:t>
            </a:r>
            <a:r>
              <a:rPr lang="vi" sz="1500">
                <a:latin typeface="Arial"/>
              </a:rPr>
              <a:t>tại </a:t>
            </a:r>
            <a:r>
              <a:rPr lang="vi" i="1" sz="1500">
                <a:latin typeface="Arial"/>
              </a:rPr>
              <a:t>K.</a:t>
            </a:r>
            <a:r>
              <a:rPr lang="vi" sz="1500">
                <a:latin typeface="Arial"/>
              </a:rPr>
              <a:t> Gọi </a:t>
            </a:r>
            <a:r>
              <a:rPr lang="vi" i="1" sz="1500">
                <a:latin typeface="Arial"/>
              </a:rPr>
              <a:t>H </a:t>
            </a:r>
            <a:r>
              <a:rPr lang="vi" sz="1500">
                <a:latin typeface="Arial"/>
              </a:rPr>
              <a:t>là trực tâm của tam giác </a:t>
            </a:r>
            <a:r>
              <a:rPr lang="vi" i="1" sz="1500">
                <a:latin typeface="Arial"/>
              </a:rPr>
              <a:t>ACD.</a:t>
            </a:r>
            <a:r>
              <a:rPr lang="vi" sz="1500">
                <a:latin typeface="Arial"/>
              </a:rPr>
              <a:t> Chứng minh rằng:</a:t>
            </a:r>
          </a:p>
          <a:p>
            <a:pPr indent="0">
              <a:lnSpc>
                <a:spcPct val="232000"/>
              </a:lnSpc>
            </a:pPr>
            <a:r>
              <a:rPr lang="en-US" sz="1500">
                <a:latin typeface="Arial"/>
              </a:rPr>
              <a:t>a) </a:t>
            </a:r>
            <a:r>
              <a:rPr lang="en-US" i="1" sz="1500">
                <a:latin typeface="Arial"/>
              </a:rPr>
              <a:t>(ADC)</a:t>
            </a:r>
            <a:r>
              <a:rPr lang="en-US" sz="1500">
                <a:latin typeface="Arial"/>
              </a:rPr>
              <a:t> </a:t>
            </a:r>
            <a:r>
              <a:rPr lang="vi" sz="1500">
                <a:latin typeface="Arial"/>
              </a:rPr>
              <a:t>1 </a:t>
            </a:r>
            <a:r>
              <a:rPr lang="vi" i="1" sz="1500">
                <a:latin typeface="Arial"/>
              </a:rPr>
              <a:t>(ABE)</a:t>
            </a:r>
            <a:r>
              <a:rPr lang="vi" sz="1500">
                <a:latin typeface="Arial"/>
              </a:rPr>
              <a:t> và </a:t>
            </a:r>
            <a:r>
              <a:rPr lang="en-US" i="1" sz="1500">
                <a:latin typeface="Arial"/>
              </a:rPr>
              <a:t>(ADC)</a:t>
            </a:r>
            <a:r>
              <a:rPr lang="en-US" sz="1500">
                <a:latin typeface="Arial"/>
              </a:rPr>
              <a:t> </a:t>
            </a:r>
            <a:r>
              <a:rPr lang="vi" sz="1500">
                <a:latin typeface="Arial"/>
              </a:rPr>
              <a:t>1 </a:t>
            </a:r>
            <a:r>
              <a:rPr lang="vi" i="1" sz="1500">
                <a:latin typeface="Arial"/>
              </a:rPr>
              <a:t>(DFKy,</a:t>
            </a:r>
          </a:p>
        </p:txBody>
      </p:sp>
      <p:sp>
        <p:nvSpPr>
          <p:cNvPr id="7" name=""/>
          <p:cNvSpPr/>
          <p:nvPr/>
        </p:nvSpPr>
        <p:spPr>
          <a:xfrm>
            <a:off x="442912" y="3729037"/>
            <a:ext cx="1452563" cy="242888"/>
          </a:xfrm>
          <a:prstGeom prst="rect">
            <a:avLst/>
          </a:prstGeom>
          <a:solidFill>
            <a:srgbClr val="FFFFFF"/>
          </a:solidFill>
        </p:spPr>
        <p:txBody>
          <a:bodyPr lIns="0" tIns="0" rIns="0" bIns="0" wrap="none">
            <a:noAutofit/>
          </a:bodyPr>
          <a:p>
            <a:pPr indent="0"/>
            <a:r>
              <a:rPr lang="vi" sz="1500">
                <a:latin typeface="Arial"/>
              </a:rPr>
              <a:t>b) </a:t>
            </a:r>
            <a:r>
              <a:rPr lang="en-US" i="1" sz="1500">
                <a:latin typeface="Arial"/>
              </a:rPr>
              <a:t>OH</a:t>
            </a:r>
            <a:r>
              <a:rPr lang="en-US" sz="1500">
                <a:latin typeface="Arial"/>
              </a:rPr>
              <a:t> </a:t>
            </a:r>
            <a:r>
              <a:rPr lang="vi" sz="1500">
                <a:latin typeface="Arial"/>
              </a:rPr>
              <a:t>1 </a:t>
            </a:r>
            <a:r>
              <a:rPr lang="en-US" i="1" sz="1500">
                <a:latin typeface="Arial"/>
              </a:rPr>
              <a:t>(ADC).</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85737" y="176212"/>
            <a:ext cx="995363" cy="904875"/>
          </a:xfrm>
          <a:prstGeom prst="rect">
            <a:avLst/>
          </a:prstGeom>
        </p:spPr>
      </p:pic>
      <p:pic>
        <p:nvPicPr>
          <p:cNvPr id="3" name=""/>
          <p:cNvPicPr>
            <a:picLocks noChangeAspect="1"/>
          </p:cNvPicPr>
          <p:nvPr/>
        </p:nvPicPr>
        <p:blipFill>
          <a:blip r:embed="rPictId1"/>
          <a:stretch>
            <a:fillRect/>
          </a:stretch>
        </p:blipFill>
        <p:spPr>
          <a:xfrm>
            <a:off x="5414962" y="1119187"/>
            <a:ext cx="2143125" cy="3152775"/>
          </a:xfrm>
          <a:prstGeom prst="rect">
            <a:avLst/>
          </a:prstGeom>
        </p:spPr>
      </p:pic>
      <p:sp>
        <p:nvSpPr>
          <p:cNvPr id="4" name=""/>
          <p:cNvSpPr/>
          <p:nvPr/>
        </p:nvSpPr>
        <p:spPr>
          <a:xfrm>
            <a:off x="3095625" y="323850"/>
            <a:ext cx="1419225" cy="252412"/>
          </a:xfrm>
          <a:prstGeom prst="rect">
            <a:avLst/>
          </a:prstGeom>
          <a:solidFill>
            <a:srgbClr val="FBD4DF"/>
          </a:solidFill>
        </p:spPr>
        <p:txBody>
          <a:bodyPr lIns="0" tIns="0" rIns="0" bIns="0">
            <a:noAutofit/>
          </a:bodyPr>
          <a:p>
            <a:pPr algn="ctr" indent="0"/>
            <a:r>
              <a:rPr lang="vi" b="1" sz="1600">
                <a:latin typeface="Arial"/>
              </a:rPr>
              <a:t>Thực hành 2</a:t>
            </a:r>
          </a:p>
          <a:p>
            <a:pPr algn="ctr" indent="0">
              <a:lnSpc>
                <a:spcPct val="75000"/>
              </a:lnSpc>
            </a:pPr>
            <a:r>
              <a:rPr lang="vi" sz="650">
                <a:latin typeface="Arial"/>
              </a:rPr>
              <a:t>■</a:t>
            </a:r>
          </a:p>
        </p:txBody>
      </p:sp>
      <p:sp>
        <p:nvSpPr>
          <p:cNvPr id="5" name=""/>
          <p:cNvSpPr/>
          <p:nvPr/>
        </p:nvSpPr>
        <p:spPr>
          <a:xfrm>
            <a:off x="476250" y="1381125"/>
            <a:ext cx="4757737" cy="2528887"/>
          </a:xfrm>
          <a:prstGeom prst="rect">
            <a:avLst/>
          </a:prstGeom>
          <a:solidFill>
            <a:srgbClr val="FFFFFF"/>
          </a:solidFill>
        </p:spPr>
        <p:txBody>
          <a:bodyPr lIns="0" tIns="0" rIns="0" bIns="0">
            <a:noAutofit/>
          </a:bodyPr>
          <a:p>
            <a:pPr indent="0">
              <a:lnSpc>
                <a:spcPct val="176000"/>
              </a:lnSpc>
            </a:pPr>
            <a:r>
              <a:rPr lang="vi" sz="1500">
                <a:latin typeface="Arial"/>
              </a:rPr>
              <a:t>a) Ta có Cữ 1</a:t>
            </a:r>
            <a:r>
              <a:rPr lang="vi" i="1" sz="1500">
                <a:latin typeface="Arial"/>
              </a:rPr>
              <a:t>AB</a:t>
            </a:r>
            <a:r>
              <a:rPr lang="vi" sz="1500">
                <a:latin typeface="Arial"/>
              </a:rPr>
              <a:t> và </a:t>
            </a:r>
            <a:r>
              <a:rPr lang="en-US" i="1" sz="1500">
                <a:latin typeface="Arial"/>
              </a:rPr>
              <a:t>CD</a:t>
            </a:r>
            <a:r>
              <a:rPr lang="en-US" sz="1500">
                <a:latin typeface="Arial"/>
              </a:rPr>
              <a:t> </a:t>
            </a:r>
            <a:r>
              <a:rPr lang="vi" sz="1500">
                <a:latin typeface="Arial"/>
              </a:rPr>
              <a:t>1 </a:t>
            </a:r>
            <a:r>
              <a:rPr lang="vi" i="1" sz="1500">
                <a:latin typeface="Arial"/>
              </a:rPr>
              <a:t>BE,</a:t>
            </a:r>
            <a:r>
              <a:rPr lang="vi" sz="1500">
                <a:latin typeface="Arial"/>
              </a:rPr>
              <a:t> suy ra </a:t>
            </a:r>
            <a:r>
              <a:rPr lang="en-US" i="1" sz="1500">
                <a:latin typeface="Arial"/>
              </a:rPr>
              <a:t>CD</a:t>
            </a:r>
            <a:r>
              <a:rPr lang="en-US" sz="1500">
                <a:latin typeface="Arial"/>
              </a:rPr>
              <a:t> </a:t>
            </a:r>
            <a:r>
              <a:rPr lang="vi" sz="1500">
                <a:latin typeface="Arial"/>
              </a:rPr>
              <a:t>1 </a:t>
            </a:r>
            <a:r>
              <a:rPr lang="en-US" i="1" sz="1500">
                <a:latin typeface="Arial"/>
              </a:rPr>
              <a:t>(ABE), </a:t>
            </a:r>
            <a:r>
              <a:rPr lang="vi" sz="1500">
                <a:latin typeface="Arial"/>
              </a:rPr>
              <a:t>suy ra </a:t>
            </a:r>
            <a:r>
              <a:rPr lang="en-US" i="1" sz="1500">
                <a:latin typeface="Arial"/>
              </a:rPr>
              <a:t>(ADC)</a:t>
            </a:r>
            <a:r>
              <a:rPr lang="en-US" sz="1500">
                <a:latin typeface="Arial"/>
              </a:rPr>
              <a:t> </a:t>
            </a:r>
            <a:r>
              <a:rPr lang="vi" sz="1500">
                <a:latin typeface="Arial"/>
              </a:rPr>
              <a:t>1 </a:t>
            </a:r>
            <a:r>
              <a:rPr lang="vi" i="1" sz="1500">
                <a:latin typeface="Arial"/>
              </a:rPr>
              <a:t>(ABE).</a:t>
            </a:r>
          </a:p>
          <a:p>
            <a:pPr indent="0">
              <a:lnSpc>
                <a:spcPct val="176000"/>
              </a:lnSpc>
            </a:pPr>
            <a:r>
              <a:rPr lang="vi" sz="1500">
                <a:latin typeface="Arial"/>
              </a:rPr>
              <a:t>Ta có </a:t>
            </a:r>
            <a:r>
              <a:rPr lang="en-US" i="1" sz="1500">
                <a:latin typeface="Arial"/>
              </a:rPr>
              <a:t>AC</a:t>
            </a:r>
            <a:r>
              <a:rPr lang="en-US" sz="1500">
                <a:latin typeface="Arial"/>
              </a:rPr>
              <a:t> </a:t>
            </a:r>
            <a:r>
              <a:rPr lang="vi" sz="1500">
                <a:latin typeface="Arial"/>
              </a:rPr>
              <a:t>1 </a:t>
            </a:r>
            <a:r>
              <a:rPr lang="vi" i="1" sz="1500">
                <a:latin typeface="Arial"/>
              </a:rPr>
              <a:t>DK</a:t>
            </a:r>
            <a:r>
              <a:rPr lang="vi" sz="1500">
                <a:latin typeface="Arial"/>
              </a:rPr>
              <a:t> và </a:t>
            </a:r>
            <a:r>
              <a:rPr lang="en-US" i="1" sz="1500">
                <a:latin typeface="Arial"/>
              </a:rPr>
              <a:t>AC</a:t>
            </a:r>
            <a:r>
              <a:rPr lang="en-US" sz="1500">
                <a:latin typeface="Arial"/>
              </a:rPr>
              <a:t> </a:t>
            </a:r>
            <a:r>
              <a:rPr lang="vi" sz="1500">
                <a:latin typeface="Arial"/>
              </a:rPr>
              <a:t>1 </a:t>
            </a:r>
            <a:r>
              <a:rPr lang="vi" i="1" sz="1500">
                <a:latin typeface="Arial"/>
              </a:rPr>
              <a:t>DF,</a:t>
            </a:r>
            <a:r>
              <a:rPr lang="vi" sz="1500">
                <a:latin typeface="Arial"/>
              </a:rPr>
              <a:t> suy ra </a:t>
            </a:r>
            <a:r>
              <a:rPr lang="en-US" i="1" sz="1500">
                <a:latin typeface="Arial"/>
              </a:rPr>
              <a:t>AC</a:t>
            </a:r>
            <a:r>
              <a:rPr lang="en-US" sz="1500">
                <a:latin typeface="Arial"/>
              </a:rPr>
              <a:t> </a:t>
            </a:r>
            <a:r>
              <a:rPr lang="vi" sz="1500">
                <a:latin typeface="Arial"/>
              </a:rPr>
              <a:t>1 </a:t>
            </a:r>
            <a:r>
              <a:rPr lang="en-US" i="1" sz="1500">
                <a:latin typeface="Arial"/>
              </a:rPr>
              <a:t>(DFK), </a:t>
            </a:r>
            <a:r>
              <a:rPr lang="vi" sz="1500">
                <a:latin typeface="Arial"/>
              </a:rPr>
              <a:t>suy ra </a:t>
            </a:r>
            <a:r>
              <a:rPr lang="en-US" i="1" sz="1500">
                <a:latin typeface="Arial"/>
              </a:rPr>
              <a:t>(ADC)</a:t>
            </a:r>
            <a:r>
              <a:rPr lang="en-US" sz="1500">
                <a:latin typeface="Arial"/>
              </a:rPr>
              <a:t> </a:t>
            </a:r>
            <a:r>
              <a:rPr lang="vi" sz="1500">
                <a:latin typeface="Arial"/>
              </a:rPr>
              <a:t>1 </a:t>
            </a:r>
            <a:r>
              <a:rPr lang="en-US" i="1" sz="1500">
                <a:latin typeface="Arial"/>
              </a:rPr>
              <a:t>(DFK).</a:t>
            </a:r>
          </a:p>
          <a:p>
            <a:pPr indent="0">
              <a:lnSpc>
                <a:spcPct val="176000"/>
              </a:lnSpc>
            </a:pPr>
            <a:r>
              <a:rPr lang="vi" sz="1500">
                <a:latin typeface="Arial"/>
              </a:rPr>
              <a:t>b) Ta có </a:t>
            </a:r>
            <a:r>
              <a:rPr lang="vi" i="1" sz="1500">
                <a:latin typeface="Arial"/>
              </a:rPr>
              <a:t>OH</a:t>
            </a:r>
            <a:r>
              <a:rPr lang="vi" sz="1500">
                <a:latin typeface="Arial"/>
              </a:rPr>
              <a:t> là giao tuyến của </a:t>
            </a:r>
            <a:r>
              <a:rPr lang="vi" i="1" sz="1500">
                <a:latin typeface="Arial"/>
              </a:rPr>
              <a:t>(ABE)</a:t>
            </a:r>
            <a:r>
              <a:rPr lang="vi" sz="1500">
                <a:latin typeface="Arial"/>
              </a:rPr>
              <a:t> và </a:t>
            </a:r>
            <a:r>
              <a:rPr lang="en-US" i="1" sz="1500">
                <a:latin typeface="Arial"/>
              </a:rPr>
              <a:t>(DFK), (ABE)</a:t>
            </a:r>
            <a:r>
              <a:rPr lang="en-US" sz="1500">
                <a:latin typeface="Arial"/>
              </a:rPr>
              <a:t> </a:t>
            </a:r>
            <a:r>
              <a:rPr lang="vi" sz="1500">
                <a:latin typeface="Arial"/>
              </a:rPr>
              <a:t>1 </a:t>
            </a:r>
            <a:r>
              <a:rPr lang="en-US" i="1" sz="1500">
                <a:latin typeface="Arial"/>
              </a:rPr>
              <a:t>(ADC), (DFK)</a:t>
            </a:r>
            <a:r>
              <a:rPr lang="en-US" sz="1500">
                <a:latin typeface="Arial"/>
              </a:rPr>
              <a:t> </a:t>
            </a:r>
            <a:r>
              <a:rPr lang="vi" sz="1500">
                <a:latin typeface="Arial"/>
              </a:rPr>
              <a:t>1 </a:t>
            </a:r>
            <a:r>
              <a:rPr lang="vi" i="1" sz="1500">
                <a:latin typeface="Arial"/>
              </a:rPr>
              <a:t>(ADC),</a:t>
            </a:r>
            <a:r>
              <a:rPr lang="vi" sz="1500">
                <a:latin typeface="Arial"/>
              </a:rPr>
              <a:t> suy ra </a:t>
            </a:r>
            <a:r>
              <a:rPr lang="en-US" i="1" sz="1500">
                <a:latin typeface="Arial"/>
              </a:rPr>
              <a:t>OH</a:t>
            </a:r>
            <a:r>
              <a:rPr lang="en-US" sz="1500">
                <a:latin typeface="Arial"/>
              </a:rPr>
              <a:t> </a:t>
            </a:r>
            <a:r>
              <a:rPr lang="vi" sz="1500">
                <a:latin typeface="Arial"/>
              </a:rPr>
              <a:t>1 </a:t>
            </a:r>
            <a:r>
              <a:rPr lang="vi" i="1" sz="1500">
                <a:latin typeface="Arial"/>
              </a:rPr>
              <a:t>(ADC).</a:t>
            </a:r>
          </a:p>
        </p:txBody>
      </p:sp>
      <p:sp>
        <p:nvSpPr>
          <p:cNvPr id="6" name=""/>
          <p:cNvSpPr/>
          <p:nvPr/>
        </p:nvSpPr>
        <p:spPr>
          <a:xfrm>
            <a:off x="5967412" y="3014662"/>
            <a:ext cx="633413" cy="376238"/>
          </a:xfrm>
          <a:prstGeom prst="rect">
            <a:avLst/>
          </a:prstGeom>
          <a:solidFill>
            <a:srgbClr val="FFFFFF"/>
          </a:solidFill>
        </p:spPr>
        <p:txBody>
          <a:bodyPr lIns="0" tIns="0" rIns="0" bIns="0">
            <a:noAutofit/>
          </a:bodyPr>
          <a:p>
            <a:pPr indent="0"/>
            <a:r>
              <a:rPr lang="vi" i="1" sz="2300">
                <a:latin typeface="Times New Roman"/>
              </a:rPr>
              <a:t>c</a:t>
            </a:r>
          </a:p>
          <a:p>
            <a:pPr indent="0"/>
            <a:r>
              <a:rPr lang="vi" i="1" sz="1200">
                <a:latin typeface="Arial"/>
              </a:rPr>
              <a:t>Hình 17</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681787" y="581025"/>
            <a:ext cx="523875" cy="471487"/>
          </a:xfrm>
          <a:prstGeom prst="rect">
            <a:avLst/>
          </a:prstGeom>
        </p:spPr>
      </p:pic>
      <p:pic>
        <p:nvPicPr>
          <p:cNvPr id="3" name=""/>
          <p:cNvPicPr>
            <a:picLocks noChangeAspect="1"/>
          </p:cNvPicPr>
          <p:nvPr/>
        </p:nvPicPr>
        <p:blipFill>
          <a:blip r:embed="rPictId1"/>
          <a:stretch>
            <a:fillRect/>
          </a:stretch>
        </p:blipFill>
        <p:spPr>
          <a:xfrm>
            <a:off x="333375" y="1971675"/>
            <a:ext cx="881062" cy="500062"/>
          </a:xfrm>
          <a:prstGeom prst="rect">
            <a:avLst/>
          </a:prstGeom>
        </p:spPr>
      </p:pic>
      <p:pic>
        <p:nvPicPr>
          <p:cNvPr id="4" name=""/>
          <p:cNvPicPr>
            <a:picLocks noChangeAspect="1"/>
          </p:cNvPicPr>
          <p:nvPr/>
        </p:nvPicPr>
        <p:blipFill>
          <a:blip r:embed="rPictId2"/>
          <a:stretch>
            <a:fillRect/>
          </a:stretch>
        </p:blipFill>
        <p:spPr>
          <a:xfrm>
            <a:off x="252412" y="3219450"/>
            <a:ext cx="1066800" cy="938212"/>
          </a:xfrm>
          <a:prstGeom prst="rect">
            <a:avLst/>
          </a:prstGeom>
        </p:spPr>
      </p:pic>
      <p:pic>
        <p:nvPicPr>
          <p:cNvPr id="5" name=""/>
          <p:cNvPicPr>
            <a:picLocks noChangeAspect="1"/>
          </p:cNvPicPr>
          <p:nvPr/>
        </p:nvPicPr>
        <p:blipFill>
          <a:blip r:embed="rPictId3"/>
          <a:stretch>
            <a:fillRect/>
          </a:stretch>
        </p:blipFill>
        <p:spPr>
          <a:xfrm>
            <a:off x="4991100" y="2419350"/>
            <a:ext cx="2195512" cy="1052512"/>
          </a:xfrm>
          <a:prstGeom prst="rect">
            <a:avLst/>
          </a:prstGeom>
        </p:spPr>
      </p:pic>
      <p:pic>
        <p:nvPicPr>
          <p:cNvPr id="6" name=""/>
          <p:cNvPicPr>
            <a:picLocks noChangeAspect="1"/>
          </p:cNvPicPr>
          <p:nvPr/>
        </p:nvPicPr>
        <p:blipFill>
          <a:blip r:embed="rPictId4"/>
          <a:stretch>
            <a:fillRect/>
          </a:stretch>
        </p:blipFill>
        <p:spPr>
          <a:xfrm>
            <a:off x="5681662" y="3709987"/>
            <a:ext cx="828675" cy="433388"/>
          </a:xfrm>
          <a:prstGeom prst="rect">
            <a:avLst/>
          </a:prstGeom>
        </p:spPr>
      </p:pic>
      <p:sp>
        <p:nvSpPr>
          <p:cNvPr id="7" name=""/>
          <p:cNvSpPr/>
          <p:nvPr/>
        </p:nvSpPr>
        <p:spPr>
          <a:xfrm>
            <a:off x="3048000" y="300037"/>
            <a:ext cx="1509712" cy="300038"/>
          </a:xfrm>
          <a:prstGeom prst="rect">
            <a:avLst/>
          </a:prstGeom>
          <a:solidFill>
            <a:srgbClr val="FFFFFF"/>
          </a:solidFill>
        </p:spPr>
        <p:txBody>
          <a:bodyPr lIns="0" tIns="0" rIns="0" bIns="0" wrap="none">
            <a:noAutofit/>
          </a:bodyPr>
          <a:p>
            <a:pPr algn="ctr" indent="0"/>
            <a:r>
              <a:rPr lang="vi" b="1" sz="1900">
                <a:latin typeface="Arial"/>
              </a:rPr>
              <a:t>Vận dụng 2</a:t>
            </a:r>
          </a:p>
        </p:txBody>
      </p:sp>
      <p:sp>
        <p:nvSpPr>
          <p:cNvPr id="8" name=""/>
          <p:cNvSpPr/>
          <p:nvPr/>
        </p:nvSpPr>
        <p:spPr>
          <a:xfrm>
            <a:off x="1371600" y="1014412"/>
            <a:ext cx="4795837" cy="657225"/>
          </a:xfrm>
          <a:prstGeom prst="rect">
            <a:avLst/>
          </a:prstGeom>
          <a:solidFill>
            <a:srgbClr val="FFFFFF"/>
          </a:solidFill>
        </p:spPr>
        <p:txBody>
          <a:bodyPr lIns="0" tIns="0" rIns="0" bIns="0">
            <a:noAutofit/>
          </a:bodyPr>
          <a:p>
            <a:pPr indent="0">
              <a:lnSpc>
                <a:spcPct val="174000"/>
              </a:lnSpc>
            </a:pPr>
            <a:r>
              <a:rPr lang="vi" sz="1500">
                <a:latin typeface="Arial"/>
              </a:rPr>
              <a:t>Nêu cách đặt một quyển sách lên mặt bàn sao cho tất cả các trang sách đều vuông góc với mặt bàn.</a:t>
            </a:r>
          </a:p>
        </p:txBody>
      </p:sp>
      <p:sp>
        <p:nvSpPr>
          <p:cNvPr id="9" name=""/>
          <p:cNvSpPr/>
          <p:nvPr/>
        </p:nvSpPr>
        <p:spPr>
          <a:xfrm>
            <a:off x="733425" y="2519362"/>
            <a:ext cx="3576637" cy="657225"/>
          </a:xfrm>
          <a:prstGeom prst="rect">
            <a:avLst/>
          </a:prstGeom>
          <a:solidFill>
            <a:srgbClr val="FFFFFF"/>
          </a:solidFill>
        </p:spPr>
        <p:txBody>
          <a:bodyPr lIns="0" tIns="0" rIns="0" bIns="0">
            <a:noAutofit/>
          </a:bodyPr>
          <a:p>
            <a:pPr indent="0">
              <a:lnSpc>
                <a:spcPct val="174000"/>
              </a:lnSpc>
            </a:pPr>
            <a:r>
              <a:rPr lang="vi" sz="1500">
                <a:latin typeface="Arial"/>
              </a:rPr>
              <a:t>Đặt quyển sách sao cho đường thẳng gáy sách vuông góc với mặt bàn.</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47662" y="652462"/>
            <a:ext cx="885825" cy="952500"/>
          </a:xfrm>
          <a:prstGeom prst="rect">
            <a:avLst/>
          </a:prstGeom>
        </p:spPr>
      </p:pic>
      <p:pic>
        <p:nvPicPr>
          <p:cNvPr id="3" name=""/>
          <p:cNvPicPr>
            <a:picLocks noChangeAspect="1"/>
          </p:cNvPicPr>
          <p:nvPr/>
        </p:nvPicPr>
        <p:blipFill>
          <a:blip r:embed="rPictId1"/>
          <a:stretch>
            <a:fillRect/>
          </a:stretch>
        </p:blipFill>
        <p:spPr>
          <a:xfrm>
            <a:off x="5510212" y="166687"/>
            <a:ext cx="1852613" cy="1309688"/>
          </a:xfrm>
          <a:prstGeom prst="rect">
            <a:avLst/>
          </a:prstGeom>
        </p:spPr>
      </p:pic>
      <p:pic>
        <p:nvPicPr>
          <p:cNvPr id="4" name=""/>
          <p:cNvPicPr>
            <a:picLocks noChangeAspect="1"/>
          </p:cNvPicPr>
          <p:nvPr/>
        </p:nvPicPr>
        <p:blipFill>
          <a:blip r:embed="rPictId2"/>
          <a:stretch>
            <a:fillRect/>
          </a:stretch>
        </p:blipFill>
        <p:spPr>
          <a:xfrm>
            <a:off x="6748462" y="2795587"/>
            <a:ext cx="647700" cy="338138"/>
          </a:xfrm>
          <a:prstGeom prst="rect">
            <a:avLst/>
          </a:prstGeom>
        </p:spPr>
      </p:pic>
      <p:sp>
        <p:nvSpPr>
          <p:cNvPr id="5" name=""/>
          <p:cNvSpPr/>
          <p:nvPr/>
        </p:nvSpPr>
        <p:spPr>
          <a:xfrm>
            <a:off x="1881187" y="233362"/>
            <a:ext cx="2171700" cy="914400"/>
          </a:xfrm>
          <a:prstGeom prst="rect">
            <a:avLst/>
          </a:prstGeom>
          <a:solidFill>
            <a:srgbClr val="FFFFFF"/>
          </a:solidFill>
        </p:spPr>
        <p:txBody>
          <a:bodyPr lIns="0" tIns="0" rIns="0" bIns="0">
            <a:noAutofit/>
          </a:bodyPr>
          <a:p>
            <a:pPr algn="r" indent="0"/>
            <a:r>
              <a:rPr lang="vi" sz="3600">
                <a:latin typeface="Arial"/>
              </a:rPr>
              <a:t>[Đ </a:t>
            </a:r>
            <a:r>
              <a:rPr lang="vi" sz="3600">
                <a:solidFill>
                  <a:srgbClr val="5E295F"/>
                </a:solidFill>
                <a:latin typeface="Arial"/>
              </a:rPr>
              <a:t>___</a:t>
            </a:r>
          </a:p>
          <a:p>
            <a:pPr algn="r" indent="0"/>
            <a:r>
              <a:rPr lang="vi" b="1" sz="3300">
                <a:solidFill>
                  <a:srgbClr val="10013B"/>
                </a:solidFill>
                <a:latin typeface="Arial"/>
              </a:rPr>
              <a:t>04</a:t>
            </a:r>
          </a:p>
        </p:txBody>
      </p:sp>
      <p:sp>
        <p:nvSpPr>
          <p:cNvPr id="6" name=""/>
          <p:cNvSpPr/>
          <p:nvPr/>
        </p:nvSpPr>
        <p:spPr>
          <a:xfrm>
            <a:off x="1690687" y="1643062"/>
            <a:ext cx="4243388" cy="447675"/>
          </a:xfrm>
          <a:prstGeom prst="rect">
            <a:avLst/>
          </a:prstGeom>
          <a:solidFill>
            <a:srgbClr val="FFFFFF"/>
          </a:solidFill>
        </p:spPr>
        <p:txBody>
          <a:bodyPr lIns="0" tIns="0" rIns="0" bIns="0" wrap="none">
            <a:noAutofit/>
          </a:bodyPr>
          <a:p>
            <a:pPr algn="ctr" indent="0"/>
            <a:r>
              <a:rPr lang="vi" b="1" sz="2800">
                <a:solidFill>
                  <a:srgbClr val="10013B"/>
                </a:solidFill>
                <a:latin typeface="Arial"/>
              </a:rPr>
              <a:t>HÌNH LĂNG TRỤ ĐỨNG,</a:t>
            </a:r>
          </a:p>
        </p:txBody>
      </p:sp>
      <p:sp>
        <p:nvSpPr>
          <p:cNvPr id="7" name=""/>
          <p:cNvSpPr/>
          <p:nvPr/>
        </p:nvSpPr>
        <p:spPr>
          <a:xfrm>
            <a:off x="785812" y="2347912"/>
            <a:ext cx="5014913" cy="1300163"/>
          </a:xfrm>
          <a:prstGeom prst="rect">
            <a:avLst/>
          </a:prstGeom>
          <a:solidFill>
            <a:srgbClr val="FFFFFF"/>
          </a:solidFill>
        </p:spPr>
        <p:txBody>
          <a:bodyPr lIns="0" tIns="0" rIns="0" bIns="0">
            <a:noAutofit/>
          </a:bodyPr>
          <a:p>
            <a:pPr algn="ctr" indent="0">
              <a:lnSpc>
                <a:spcPct val="162000"/>
              </a:lnSpc>
            </a:pPr>
            <a:r>
              <a:rPr lang="vi" b="1" sz="2800">
                <a:solidFill>
                  <a:srgbClr val="10013B"/>
                </a:solidFill>
                <a:latin typeface="Arial"/>
              </a:rPr>
              <a:t>HÌNH HỌP CHỮ NHẬT, HÌNH LẬP PHƯƠNG</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9F9F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28587" y="80962"/>
            <a:ext cx="928688" cy="1042988"/>
          </a:xfrm>
          <a:prstGeom prst="rect">
            <a:avLst/>
          </a:prstGeom>
        </p:spPr>
      </p:pic>
      <p:pic>
        <p:nvPicPr>
          <p:cNvPr id="3" name=""/>
          <p:cNvPicPr>
            <a:picLocks noChangeAspect="1"/>
          </p:cNvPicPr>
          <p:nvPr/>
        </p:nvPicPr>
        <p:blipFill>
          <a:blip r:embed="rPictId1"/>
          <a:stretch>
            <a:fillRect/>
          </a:stretch>
        </p:blipFill>
        <p:spPr>
          <a:xfrm>
            <a:off x="2947987" y="228600"/>
            <a:ext cx="561975" cy="519112"/>
          </a:xfrm>
          <a:prstGeom prst="rect">
            <a:avLst/>
          </a:prstGeom>
        </p:spPr>
      </p:pic>
      <p:pic>
        <p:nvPicPr>
          <p:cNvPr id="4" name=""/>
          <p:cNvPicPr>
            <a:picLocks noChangeAspect="1"/>
          </p:cNvPicPr>
          <p:nvPr/>
        </p:nvPicPr>
        <p:blipFill>
          <a:blip r:embed="rPictId2"/>
          <a:stretch>
            <a:fillRect/>
          </a:stretch>
        </p:blipFill>
        <p:spPr>
          <a:xfrm>
            <a:off x="6596062" y="214312"/>
            <a:ext cx="857250" cy="461963"/>
          </a:xfrm>
          <a:prstGeom prst="rect">
            <a:avLst/>
          </a:prstGeom>
        </p:spPr>
      </p:pic>
      <p:pic>
        <p:nvPicPr>
          <p:cNvPr id="5" name=""/>
          <p:cNvPicPr>
            <a:picLocks noChangeAspect="1"/>
          </p:cNvPicPr>
          <p:nvPr/>
        </p:nvPicPr>
        <p:blipFill>
          <a:blip r:embed="rPictId3"/>
          <a:stretch>
            <a:fillRect/>
          </a:stretch>
        </p:blipFill>
        <p:spPr>
          <a:xfrm>
            <a:off x="80962" y="2814637"/>
            <a:ext cx="485775" cy="485775"/>
          </a:xfrm>
          <a:prstGeom prst="rect">
            <a:avLst/>
          </a:prstGeom>
        </p:spPr>
      </p:pic>
      <p:pic>
        <p:nvPicPr>
          <p:cNvPr id="6" name=""/>
          <p:cNvPicPr>
            <a:picLocks noChangeAspect="1"/>
          </p:cNvPicPr>
          <p:nvPr/>
        </p:nvPicPr>
        <p:blipFill>
          <a:blip r:embed="rPictId4"/>
          <a:stretch>
            <a:fillRect/>
          </a:stretch>
        </p:blipFill>
        <p:spPr>
          <a:xfrm>
            <a:off x="1481137" y="2481262"/>
            <a:ext cx="4629150" cy="1638300"/>
          </a:xfrm>
          <a:prstGeom prst="rect">
            <a:avLst/>
          </a:prstGeom>
        </p:spPr>
      </p:pic>
      <p:pic>
        <p:nvPicPr>
          <p:cNvPr id="7" name=""/>
          <p:cNvPicPr>
            <a:picLocks noChangeAspect="1"/>
          </p:cNvPicPr>
          <p:nvPr/>
        </p:nvPicPr>
        <p:blipFill>
          <a:blip r:embed="rPictId5"/>
          <a:stretch>
            <a:fillRect/>
          </a:stretch>
        </p:blipFill>
        <p:spPr>
          <a:xfrm>
            <a:off x="7062787" y="3719512"/>
            <a:ext cx="485775" cy="495300"/>
          </a:xfrm>
          <a:prstGeom prst="rect">
            <a:avLst/>
          </a:prstGeom>
        </p:spPr>
      </p:pic>
      <p:sp>
        <p:nvSpPr>
          <p:cNvPr id="8" name=""/>
          <p:cNvSpPr/>
          <p:nvPr/>
        </p:nvSpPr>
        <p:spPr>
          <a:xfrm>
            <a:off x="3567112" y="433387"/>
            <a:ext cx="938213" cy="223838"/>
          </a:xfrm>
          <a:prstGeom prst="rect">
            <a:avLst/>
          </a:prstGeom>
          <a:solidFill>
            <a:srgbClr val="FFFFFF"/>
          </a:solidFill>
        </p:spPr>
        <p:txBody>
          <a:bodyPr lIns="0" tIns="0" rIns="0" bIns="0" wrap="none">
            <a:noAutofit/>
          </a:bodyPr>
          <a:p>
            <a:pPr indent="0"/>
            <a:r>
              <a:rPr lang="vi" b="1" sz="1900">
                <a:latin typeface="Arial"/>
              </a:rPr>
              <a:t>HĐKP6:</a:t>
            </a:r>
          </a:p>
        </p:txBody>
      </p:sp>
      <p:sp>
        <p:nvSpPr>
          <p:cNvPr id="10" name=""/>
          <p:cNvSpPr/>
          <p:nvPr/>
        </p:nvSpPr>
        <p:spPr>
          <a:xfrm>
            <a:off x="661987" y="923925"/>
            <a:ext cx="6481763" cy="176212"/>
          </a:xfrm>
          <a:prstGeom prst="rect">
            <a:avLst/>
          </a:prstGeom>
          <a:solidFill>
            <a:srgbClr val="FFFFFF"/>
          </a:solidFill>
        </p:spPr>
        <p:txBody>
          <a:bodyPr lIns="0" tIns="0" rIns="0" bIns="0" wrap="none">
            <a:noAutofit/>
          </a:bodyPr>
          <a:p>
            <a:pPr indent="0"/>
            <a:r>
              <a:rPr lang="vi" sz="1400">
                <a:latin typeface="Arial"/>
              </a:rPr>
              <a:t>Cho hình lăng trụ </a:t>
            </a:r>
            <a:r>
              <a:rPr lang="en-US" sz="1400">
                <a:latin typeface="Arial"/>
              </a:rPr>
              <a:t>ABCDE.A'B'C'D'E' </a:t>
            </a:r>
            <a:r>
              <a:rPr lang="vi" sz="1400">
                <a:latin typeface="Arial"/>
              </a:rPr>
              <a:t>có cạnh bên AA' vuông góc với một mặt</a:t>
            </a:r>
          </a:p>
        </p:txBody>
      </p:sp>
      <p:sp>
        <p:nvSpPr>
          <p:cNvPr id="11" name=""/>
          <p:cNvSpPr/>
          <p:nvPr/>
        </p:nvSpPr>
        <p:spPr>
          <a:xfrm>
            <a:off x="419100" y="1233487"/>
            <a:ext cx="6724650" cy="209550"/>
          </a:xfrm>
          <a:prstGeom prst="rect">
            <a:avLst/>
          </a:prstGeom>
          <a:solidFill>
            <a:srgbClr val="FFFFFF"/>
          </a:solidFill>
        </p:spPr>
        <p:txBody>
          <a:bodyPr lIns="0" tIns="0" rIns="0" bIns="0" wrap="none">
            <a:noAutofit/>
          </a:bodyPr>
          <a:p>
            <a:pPr indent="0"/>
            <a:r>
              <a:rPr lang="vi" sz="1400">
                <a:latin typeface="Arial"/>
              </a:rPr>
              <a:t>phẳng đáy (Hình 18a). Có nhận xét gì về các mặt bên của hình lăng trụ này?</a:t>
            </a:r>
          </a:p>
        </p:txBody>
      </p:sp>
      <p:sp>
        <p:nvSpPr>
          <p:cNvPr id="12" name=""/>
          <p:cNvSpPr/>
          <p:nvPr/>
        </p:nvSpPr>
        <p:spPr>
          <a:xfrm>
            <a:off x="419100" y="1643062"/>
            <a:ext cx="6610350" cy="595313"/>
          </a:xfrm>
          <a:prstGeom prst="rect">
            <a:avLst/>
          </a:prstGeom>
          <a:solidFill>
            <a:srgbClr val="FFFFFF"/>
          </a:solidFill>
        </p:spPr>
        <p:txBody>
          <a:bodyPr lIns="0" tIns="0" rIns="0" bIns="0">
            <a:noAutofit/>
          </a:bodyPr>
          <a:p>
            <a:pPr indent="0">
              <a:lnSpc>
                <a:spcPct val="168000"/>
              </a:lnSpc>
            </a:pPr>
            <a:r>
              <a:rPr lang="vi" sz="1400">
                <a:latin typeface="Arial"/>
              </a:rPr>
              <a:t>b) Cho hình lăng trụ có đáy là đa giác đều và có cạnh bên vuông góc với một mặt phẳng đáy (Hình 18b). Có nhận xét gì các mặt bên của hình lăng trụ này?</a:t>
            </a:r>
          </a:p>
        </p:txBody>
      </p:sp>
      <p:sp>
        <p:nvSpPr>
          <p:cNvPr id="13" name=""/>
          <p:cNvSpPr/>
          <p:nvPr/>
        </p:nvSpPr>
        <p:spPr>
          <a:xfrm>
            <a:off x="1981200" y="3857625"/>
            <a:ext cx="138112" cy="147637"/>
          </a:xfrm>
          <a:prstGeom prst="rect">
            <a:avLst/>
          </a:prstGeom>
          <a:solidFill>
            <a:srgbClr val="FFFFFF"/>
          </a:solidFill>
        </p:spPr>
        <p:txBody>
          <a:bodyPr lIns="0" tIns="0" rIns="0" bIns="0" wrap="none">
            <a:noAutofit/>
          </a:bodyPr>
          <a:p>
            <a:pPr indent="0"/>
            <a:r>
              <a:rPr lang="vi" b="1" sz="1000">
                <a:solidFill>
                  <a:srgbClr val="5E7C92"/>
                </a:solidFill>
                <a:latin typeface="Times New Roman"/>
              </a:rPr>
              <a:t>a)</a:t>
            </a:r>
          </a:p>
        </p:txBody>
      </p:sp>
      <p:sp>
        <p:nvSpPr>
          <p:cNvPr id="14" name=""/>
          <p:cNvSpPr/>
          <p:nvPr/>
        </p:nvSpPr>
        <p:spPr>
          <a:xfrm>
            <a:off x="3243262" y="3852862"/>
            <a:ext cx="142875" cy="152400"/>
          </a:xfrm>
          <a:prstGeom prst="rect">
            <a:avLst/>
          </a:prstGeom>
          <a:solidFill>
            <a:srgbClr val="FFFFFF"/>
          </a:solidFill>
        </p:spPr>
        <p:txBody>
          <a:bodyPr lIns="0" tIns="0" rIns="0" bIns="0" wrap="none">
            <a:noAutofit/>
          </a:bodyPr>
          <a:p>
            <a:pPr indent="0"/>
            <a:r>
              <a:rPr lang="vi" b="1" sz="1000">
                <a:solidFill>
                  <a:srgbClr val="5E7C92"/>
                </a:solidFill>
                <a:latin typeface="Times New Roman"/>
              </a:rPr>
              <a:t>b)</a:t>
            </a:r>
          </a:p>
        </p:txBody>
      </p:sp>
      <p:sp>
        <p:nvSpPr>
          <p:cNvPr id="15" name=""/>
          <p:cNvSpPr/>
          <p:nvPr/>
        </p:nvSpPr>
        <p:spPr>
          <a:xfrm>
            <a:off x="3667125" y="3995737"/>
            <a:ext cx="381000" cy="128588"/>
          </a:xfrm>
          <a:prstGeom prst="rect">
            <a:avLst/>
          </a:prstGeom>
          <a:solidFill>
            <a:srgbClr val="FFFFFF"/>
          </a:solidFill>
        </p:spPr>
        <p:txBody>
          <a:bodyPr lIns="0" tIns="0" rIns="0" bIns="0" wrap="none">
            <a:noAutofit/>
          </a:bodyPr>
          <a:p>
            <a:pPr indent="0"/>
            <a:r>
              <a:rPr lang="vi" i="1" sz="800">
                <a:latin typeface="Arial"/>
              </a:rPr>
              <a:t>Hình 18</a:t>
            </a:r>
          </a:p>
        </p:txBody>
      </p:sp>
      <p:sp>
        <p:nvSpPr>
          <p:cNvPr id="16" name=""/>
          <p:cNvSpPr/>
          <p:nvPr/>
        </p:nvSpPr>
        <p:spPr>
          <a:xfrm>
            <a:off x="5510212" y="3852862"/>
            <a:ext cx="142875" cy="152400"/>
          </a:xfrm>
          <a:prstGeom prst="rect">
            <a:avLst/>
          </a:prstGeom>
          <a:solidFill>
            <a:srgbClr val="FFFFFF"/>
          </a:solidFill>
        </p:spPr>
        <p:txBody>
          <a:bodyPr lIns="0" tIns="0" rIns="0" bIns="0" wrap="none">
            <a:noAutofit/>
          </a:bodyPr>
          <a:p>
            <a:pPr indent="0"/>
            <a:r>
              <a:rPr lang="vi" b="1" sz="1000">
                <a:solidFill>
                  <a:srgbClr val="5E7C92"/>
                </a:solidFill>
                <a:latin typeface="Times New Roman"/>
              </a:rPr>
              <a:t>d)</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9F9F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28587" y="80962"/>
            <a:ext cx="928688" cy="1042988"/>
          </a:xfrm>
          <a:prstGeom prst="rect">
            <a:avLst/>
          </a:prstGeom>
        </p:spPr>
      </p:pic>
      <p:pic>
        <p:nvPicPr>
          <p:cNvPr id="3" name=""/>
          <p:cNvPicPr>
            <a:picLocks noChangeAspect="1"/>
          </p:cNvPicPr>
          <p:nvPr/>
        </p:nvPicPr>
        <p:blipFill>
          <a:blip r:embed="rPictId1"/>
          <a:stretch>
            <a:fillRect/>
          </a:stretch>
        </p:blipFill>
        <p:spPr>
          <a:xfrm>
            <a:off x="2947987" y="228600"/>
            <a:ext cx="561975" cy="519112"/>
          </a:xfrm>
          <a:prstGeom prst="rect">
            <a:avLst/>
          </a:prstGeom>
        </p:spPr>
      </p:pic>
      <p:pic>
        <p:nvPicPr>
          <p:cNvPr id="4" name=""/>
          <p:cNvPicPr>
            <a:picLocks noChangeAspect="1"/>
          </p:cNvPicPr>
          <p:nvPr/>
        </p:nvPicPr>
        <p:blipFill>
          <a:blip r:embed="rPictId2"/>
          <a:stretch>
            <a:fillRect/>
          </a:stretch>
        </p:blipFill>
        <p:spPr>
          <a:xfrm>
            <a:off x="6596062" y="214312"/>
            <a:ext cx="857250" cy="466725"/>
          </a:xfrm>
          <a:prstGeom prst="rect">
            <a:avLst/>
          </a:prstGeom>
        </p:spPr>
      </p:pic>
      <p:pic>
        <p:nvPicPr>
          <p:cNvPr id="5" name=""/>
          <p:cNvPicPr>
            <a:picLocks noChangeAspect="1"/>
          </p:cNvPicPr>
          <p:nvPr/>
        </p:nvPicPr>
        <p:blipFill>
          <a:blip r:embed="rPictId3"/>
          <a:stretch>
            <a:fillRect/>
          </a:stretch>
        </p:blipFill>
        <p:spPr>
          <a:xfrm>
            <a:off x="80962" y="2814637"/>
            <a:ext cx="485775" cy="485775"/>
          </a:xfrm>
          <a:prstGeom prst="rect">
            <a:avLst/>
          </a:prstGeom>
        </p:spPr>
      </p:pic>
      <p:pic>
        <p:nvPicPr>
          <p:cNvPr id="6" name=""/>
          <p:cNvPicPr>
            <a:picLocks noChangeAspect="1"/>
          </p:cNvPicPr>
          <p:nvPr/>
        </p:nvPicPr>
        <p:blipFill>
          <a:blip r:embed="rPictId4"/>
          <a:stretch>
            <a:fillRect/>
          </a:stretch>
        </p:blipFill>
        <p:spPr>
          <a:xfrm>
            <a:off x="1481137" y="2481262"/>
            <a:ext cx="4629150" cy="1638300"/>
          </a:xfrm>
          <a:prstGeom prst="rect">
            <a:avLst/>
          </a:prstGeom>
        </p:spPr>
      </p:pic>
      <p:pic>
        <p:nvPicPr>
          <p:cNvPr id="7" name=""/>
          <p:cNvPicPr>
            <a:picLocks noChangeAspect="1"/>
          </p:cNvPicPr>
          <p:nvPr/>
        </p:nvPicPr>
        <p:blipFill>
          <a:blip r:embed="rPictId5"/>
          <a:stretch>
            <a:fillRect/>
          </a:stretch>
        </p:blipFill>
        <p:spPr>
          <a:xfrm>
            <a:off x="7062787" y="3719512"/>
            <a:ext cx="485775" cy="495300"/>
          </a:xfrm>
          <a:prstGeom prst="rect">
            <a:avLst/>
          </a:prstGeom>
        </p:spPr>
      </p:pic>
      <p:sp>
        <p:nvSpPr>
          <p:cNvPr id="8" name=""/>
          <p:cNvSpPr/>
          <p:nvPr/>
        </p:nvSpPr>
        <p:spPr>
          <a:xfrm>
            <a:off x="3567112" y="433387"/>
            <a:ext cx="938213" cy="223838"/>
          </a:xfrm>
          <a:prstGeom prst="rect">
            <a:avLst/>
          </a:prstGeom>
          <a:solidFill>
            <a:srgbClr val="FFFFFF"/>
          </a:solidFill>
        </p:spPr>
        <p:txBody>
          <a:bodyPr lIns="0" tIns="0" rIns="0" bIns="0" wrap="none">
            <a:noAutofit/>
          </a:bodyPr>
          <a:p>
            <a:pPr indent="0"/>
            <a:r>
              <a:rPr lang="vi" b="1" sz="1900">
                <a:latin typeface="Arial"/>
              </a:rPr>
              <a:t>HĐKP6:</a:t>
            </a:r>
          </a:p>
        </p:txBody>
      </p:sp>
      <p:sp>
        <p:nvSpPr>
          <p:cNvPr id="10" name=""/>
          <p:cNvSpPr/>
          <p:nvPr/>
        </p:nvSpPr>
        <p:spPr>
          <a:xfrm>
            <a:off x="647700" y="871537"/>
            <a:ext cx="6534150" cy="228600"/>
          </a:xfrm>
          <a:prstGeom prst="rect">
            <a:avLst/>
          </a:prstGeom>
          <a:solidFill>
            <a:srgbClr val="FFFFFF"/>
          </a:solidFill>
        </p:spPr>
        <p:txBody>
          <a:bodyPr lIns="0" tIns="0" rIns="0" bIns="0" wrap="none">
            <a:noAutofit/>
          </a:bodyPr>
          <a:p>
            <a:pPr indent="0"/>
            <a:r>
              <a:rPr lang="vi" sz="1400">
                <a:latin typeface="Arial"/>
              </a:rPr>
              <a:t>Một hình lăng trụ nếu có đây là hình bình hành và có cạnh bên vuông góc với</a:t>
            </a:r>
          </a:p>
        </p:txBody>
      </p:sp>
      <p:sp>
        <p:nvSpPr>
          <p:cNvPr id="11" name=""/>
          <p:cNvSpPr/>
          <p:nvPr/>
        </p:nvSpPr>
        <p:spPr>
          <a:xfrm>
            <a:off x="414337" y="1233487"/>
            <a:ext cx="6767513" cy="895350"/>
          </a:xfrm>
          <a:prstGeom prst="rect">
            <a:avLst/>
          </a:prstGeom>
          <a:solidFill>
            <a:srgbClr val="FFFFFF"/>
          </a:solidFill>
        </p:spPr>
        <p:txBody>
          <a:bodyPr lIns="0" tIns="0" rIns="0" bIns="0">
            <a:noAutofit/>
          </a:bodyPr>
          <a:p>
            <a:pPr indent="0">
              <a:lnSpc>
                <a:spcPct val="168000"/>
              </a:lnSpc>
            </a:pPr>
            <a:r>
              <a:rPr lang="vi" sz="1400">
                <a:latin typeface="Arial"/>
              </a:rPr>
              <a:t>mặt phẳng đáy (Hình 18c) thì có bao nhiêu mặt là hình chữ nhật?</a:t>
            </a:r>
          </a:p>
          <a:p>
            <a:pPr indent="0">
              <a:lnSpc>
                <a:spcPct val="168000"/>
              </a:lnSpc>
            </a:pPr>
            <a:r>
              <a:rPr lang="vi" sz="1400">
                <a:latin typeface="Arial"/>
              </a:rPr>
              <a:t>d) Một hình hộp nếu có đáy là hình chữ nhật và có cạnh bên vuông góc với mặt phẳng đáy (Hinh 18d) thì có bao nhiêu mặt là hình chữ nhật?</a:t>
            </a:r>
          </a:p>
        </p:txBody>
      </p:sp>
      <p:sp>
        <p:nvSpPr>
          <p:cNvPr id="12" name=""/>
          <p:cNvSpPr/>
          <p:nvPr/>
        </p:nvSpPr>
        <p:spPr>
          <a:xfrm>
            <a:off x="1981200" y="3857625"/>
            <a:ext cx="138112" cy="147637"/>
          </a:xfrm>
          <a:prstGeom prst="rect">
            <a:avLst/>
          </a:prstGeom>
          <a:solidFill>
            <a:srgbClr val="FFFFFF"/>
          </a:solidFill>
        </p:spPr>
        <p:txBody>
          <a:bodyPr lIns="0" tIns="0" rIns="0" bIns="0" wrap="none">
            <a:noAutofit/>
          </a:bodyPr>
          <a:p>
            <a:pPr indent="0"/>
            <a:r>
              <a:rPr lang="vi" b="1" sz="1000">
                <a:solidFill>
                  <a:srgbClr val="5E7C92"/>
                </a:solidFill>
                <a:latin typeface="Times New Roman"/>
              </a:rPr>
              <a:t>a)</a:t>
            </a:r>
          </a:p>
        </p:txBody>
      </p:sp>
      <p:sp>
        <p:nvSpPr>
          <p:cNvPr id="13" name=""/>
          <p:cNvSpPr/>
          <p:nvPr/>
        </p:nvSpPr>
        <p:spPr>
          <a:xfrm>
            <a:off x="3243262" y="3852862"/>
            <a:ext cx="142875" cy="152400"/>
          </a:xfrm>
          <a:prstGeom prst="rect">
            <a:avLst/>
          </a:prstGeom>
          <a:solidFill>
            <a:srgbClr val="FFFFFF"/>
          </a:solidFill>
        </p:spPr>
        <p:txBody>
          <a:bodyPr lIns="0" tIns="0" rIns="0" bIns="0" wrap="none">
            <a:noAutofit/>
          </a:bodyPr>
          <a:p>
            <a:pPr indent="0"/>
            <a:r>
              <a:rPr lang="vi" b="1" sz="1000">
                <a:solidFill>
                  <a:srgbClr val="5E7C92"/>
                </a:solidFill>
                <a:latin typeface="Times New Roman"/>
              </a:rPr>
              <a:t>b)</a:t>
            </a:r>
          </a:p>
        </p:txBody>
      </p:sp>
      <p:sp>
        <p:nvSpPr>
          <p:cNvPr id="14" name=""/>
          <p:cNvSpPr/>
          <p:nvPr/>
        </p:nvSpPr>
        <p:spPr>
          <a:xfrm>
            <a:off x="3667125" y="3995737"/>
            <a:ext cx="381000" cy="128588"/>
          </a:xfrm>
          <a:prstGeom prst="rect">
            <a:avLst/>
          </a:prstGeom>
          <a:solidFill>
            <a:srgbClr val="FFFFFF"/>
          </a:solidFill>
        </p:spPr>
        <p:txBody>
          <a:bodyPr lIns="0" tIns="0" rIns="0" bIns="0" wrap="none">
            <a:noAutofit/>
          </a:bodyPr>
          <a:p>
            <a:pPr indent="0"/>
            <a:r>
              <a:rPr lang="vi" i="1" sz="800">
                <a:latin typeface="Arial"/>
              </a:rPr>
              <a:t>Hình 18</a:t>
            </a:r>
          </a:p>
        </p:txBody>
      </p:sp>
      <p:sp>
        <p:nvSpPr>
          <p:cNvPr id="15" name=""/>
          <p:cNvSpPr/>
          <p:nvPr/>
        </p:nvSpPr>
        <p:spPr>
          <a:xfrm>
            <a:off x="5510212" y="3852862"/>
            <a:ext cx="142875" cy="152400"/>
          </a:xfrm>
          <a:prstGeom prst="rect">
            <a:avLst/>
          </a:prstGeom>
          <a:solidFill>
            <a:srgbClr val="FFFFFF"/>
          </a:solidFill>
        </p:spPr>
        <p:txBody>
          <a:bodyPr lIns="0" tIns="0" rIns="0" bIns="0" wrap="none">
            <a:noAutofit/>
          </a:bodyPr>
          <a:p>
            <a:pPr indent="0"/>
            <a:r>
              <a:rPr lang="vi" b="1" sz="1000">
                <a:solidFill>
                  <a:srgbClr val="5E7C92"/>
                </a:solidFill>
                <a:latin typeface="Times New Roman"/>
              </a:rPr>
              <a:t>d)</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42875" y="114300"/>
            <a:ext cx="5791200" cy="2224087"/>
          </a:xfrm>
          <a:prstGeom prst="rect">
            <a:avLst/>
          </a:prstGeom>
        </p:spPr>
      </p:pic>
      <p:pic>
        <p:nvPicPr>
          <p:cNvPr id="3" name=""/>
          <p:cNvPicPr>
            <a:picLocks noChangeAspect="1"/>
          </p:cNvPicPr>
          <p:nvPr/>
        </p:nvPicPr>
        <p:blipFill>
          <a:blip r:embed="rPictId1"/>
          <a:stretch>
            <a:fillRect/>
          </a:stretch>
        </p:blipFill>
        <p:spPr>
          <a:xfrm>
            <a:off x="6619875" y="238125"/>
            <a:ext cx="814387" cy="419100"/>
          </a:xfrm>
          <a:prstGeom prst="rect">
            <a:avLst/>
          </a:prstGeom>
        </p:spPr>
      </p:pic>
      <p:pic>
        <p:nvPicPr>
          <p:cNvPr id="4" name=""/>
          <p:cNvPicPr>
            <a:picLocks noChangeAspect="1"/>
          </p:cNvPicPr>
          <p:nvPr/>
        </p:nvPicPr>
        <p:blipFill>
          <a:blip r:embed="rPictId2"/>
          <a:stretch>
            <a:fillRect/>
          </a:stretch>
        </p:blipFill>
        <p:spPr>
          <a:xfrm>
            <a:off x="90487" y="2833687"/>
            <a:ext cx="485775" cy="490538"/>
          </a:xfrm>
          <a:prstGeom prst="rect">
            <a:avLst/>
          </a:prstGeom>
        </p:spPr>
      </p:pic>
      <p:pic>
        <p:nvPicPr>
          <p:cNvPr id="5" name=""/>
          <p:cNvPicPr>
            <a:picLocks noChangeAspect="1"/>
          </p:cNvPicPr>
          <p:nvPr/>
        </p:nvPicPr>
        <p:blipFill>
          <a:blip r:embed="rPictId3"/>
          <a:stretch>
            <a:fillRect/>
          </a:stretch>
        </p:blipFill>
        <p:spPr>
          <a:xfrm>
            <a:off x="7077075" y="3719512"/>
            <a:ext cx="485775" cy="500063"/>
          </a:xfrm>
          <a:prstGeom prst="rect">
            <a:avLst/>
          </a:prstGeom>
        </p:spPr>
      </p:pic>
      <p:sp>
        <p:nvSpPr>
          <p:cNvPr id="6" name=""/>
          <p:cNvSpPr/>
          <p:nvPr/>
        </p:nvSpPr>
        <p:spPr>
          <a:xfrm>
            <a:off x="852487" y="2381250"/>
            <a:ext cx="1395413" cy="976312"/>
          </a:xfrm>
          <a:prstGeom prst="rect">
            <a:avLst/>
          </a:prstGeom>
          <a:solidFill>
            <a:srgbClr val="FFFFFF"/>
          </a:solidFill>
        </p:spPr>
        <p:txBody>
          <a:bodyPr lIns="0" tIns="0" rIns="0" bIns="0">
            <a:noAutofit/>
          </a:bodyPr>
          <a:p>
            <a:pPr algn="r" indent="0"/>
            <a:r>
              <a:rPr lang="en-US" i="1" sz="6300">
                <a:solidFill>
                  <a:srgbClr val="FC0101"/>
                </a:solidFill>
                <a:latin typeface="Arial"/>
              </a:rPr>
              <a:t>t</a:t>
            </a:r>
          </a:p>
          <a:p>
            <a:pPr algn="r" indent="0"/>
            <a:r>
              <a:rPr lang="vi" sz="1500">
                <a:latin typeface="Arial"/>
              </a:rPr>
              <a:t>Mặt bên là các</a:t>
            </a:r>
          </a:p>
        </p:txBody>
      </p:sp>
      <p:sp>
        <p:nvSpPr>
          <p:cNvPr id="7" name=""/>
          <p:cNvSpPr/>
          <p:nvPr/>
        </p:nvSpPr>
        <p:spPr>
          <a:xfrm>
            <a:off x="852487" y="3548062"/>
            <a:ext cx="1395413" cy="209550"/>
          </a:xfrm>
          <a:prstGeom prst="rect">
            <a:avLst/>
          </a:prstGeom>
          <a:solidFill>
            <a:srgbClr val="FFFFFF"/>
          </a:solidFill>
        </p:spPr>
        <p:txBody>
          <a:bodyPr lIns="0" tIns="0" rIns="0" bIns="0" wrap="none">
            <a:noAutofit/>
          </a:bodyPr>
          <a:p>
            <a:pPr indent="0"/>
            <a:r>
              <a:rPr lang="vi" sz="1500">
                <a:latin typeface="Arial"/>
              </a:rPr>
              <a:t>hình chữ nhật</a:t>
            </a:r>
          </a:p>
        </p:txBody>
      </p:sp>
      <p:sp>
        <p:nvSpPr>
          <p:cNvPr id="8" name=""/>
          <p:cNvSpPr/>
          <p:nvPr/>
        </p:nvSpPr>
        <p:spPr>
          <a:xfrm>
            <a:off x="2571750" y="2386012"/>
            <a:ext cx="1262062" cy="1581150"/>
          </a:xfrm>
          <a:prstGeom prst="rect">
            <a:avLst/>
          </a:prstGeom>
          <a:solidFill>
            <a:srgbClr val="FFFFFF"/>
          </a:solidFill>
        </p:spPr>
        <p:txBody>
          <a:bodyPr lIns="0" tIns="0" rIns="0" bIns="0">
            <a:noAutofit/>
          </a:bodyPr>
          <a:p>
            <a:pPr algn="ctr" indent="0"/>
            <a:r>
              <a:rPr lang="en-US" sz="6600">
                <a:solidFill>
                  <a:srgbClr val="FC0101"/>
                </a:solidFill>
                <a:latin typeface="Arial"/>
              </a:rPr>
              <a:t>t</a:t>
            </a:r>
          </a:p>
          <a:p>
            <a:pPr indent="0">
              <a:lnSpc>
                <a:spcPct val="168000"/>
              </a:lnSpc>
            </a:pPr>
            <a:r>
              <a:rPr lang="vi" sz="1400">
                <a:latin typeface="Arial"/>
              </a:rPr>
              <a:t>Mặt bên là các hình chữ nhật bằng nhau</a:t>
            </a:r>
          </a:p>
        </p:txBody>
      </p:sp>
      <p:sp>
        <p:nvSpPr>
          <p:cNvPr id="9" name=""/>
          <p:cNvSpPr/>
          <p:nvPr/>
        </p:nvSpPr>
        <p:spPr>
          <a:xfrm>
            <a:off x="4057650" y="3028950"/>
            <a:ext cx="3100387" cy="638175"/>
          </a:xfrm>
          <a:prstGeom prst="rect">
            <a:avLst/>
          </a:prstGeom>
          <a:solidFill>
            <a:srgbClr val="FFFFFF"/>
          </a:solidFill>
        </p:spPr>
        <p:txBody>
          <a:bodyPr lIns="0" tIns="0" rIns="0" bIns="0">
            <a:noAutofit/>
          </a:bodyPr>
          <a:p>
            <a:pPr indent="0">
              <a:lnSpc>
                <a:spcPct val="168000"/>
              </a:lnSpc>
              <a:spcBef>
                <a:spcPts val="280"/>
              </a:spcBef>
            </a:pPr>
            <a:r>
              <a:rPr lang="vi" sz="1400">
                <a:latin typeface="Arial"/>
              </a:rPr>
              <a:t>Bốn mặt bên đều Cả sáu mặt đều là hình chữ nhật là hình chữ nhật</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80962" y="3529012"/>
            <a:ext cx="909638" cy="709613"/>
          </a:xfrm>
          <a:prstGeom prst="rect">
            <a:avLst/>
          </a:prstGeom>
        </p:spPr>
      </p:pic>
      <p:pic>
        <p:nvPicPr>
          <p:cNvPr id="3" name=""/>
          <p:cNvPicPr>
            <a:picLocks noChangeAspect="1"/>
          </p:cNvPicPr>
          <p:nvPr/>
        </p:nvPicPr>
        <p:blipFill>
          <a:blip r:embed="rPictId1"/>
          <a:stretch>
            <a:fillRect/>
          </a:stretch>
        </p:blipFill>
        <p:spPr>
          <a:xfrm>
            <a:off x="6796087" y="3438525"/>
            <a:ext cx="690563" cy="704850"/>
          </a:xfrm>
          <a:prstGeom prst="rect">
            <a:avLst/>
          </a:prstGeom>
        </p:spPr>
      </p:pic>
      <p:sp>
        <p:nvSpPr>
          <p:cNvPr id="4" name=""/>
          <p:cNvSpPr/>
          <p:nvPr/>
        </p:nvSpPr>
        <p:spPr>
          <a:xfrm>
            <a:off x="2843212" y="290512"/>
            <a:ext cx="1924050" cy="390525"/>
          </a:xfrm>
          <a:prstGeom prst="rect">
            <a:avLst/>
          </a:prstGeom>
          <a:solidFill>
            <a:srgbClr val="FFFFFF"/>
          </a:solidFill>
        </p:spPr>
        <p:txBody>
          <a:bodyPr lIns="0" tIns="0" rIns="0" bIns="0" wrap="none">
            <a:noAutofit/>
          </a:bodyPr>
          <a:p>
            <a:pPr algn="ctr" indent="0"/>
            <a:r>
              <a:rPr lang="vi" b="1" sz="2400">
                <a:latin typeface="Arial"/>
              </a:rPr>
              <a:t>ĐỊNH NGHĨA</a:t>
            </a:r>
          </a:p>
        </p:txBody>
      </p:sp>
      <p:sp>
        <p:nvSpPr>
          <p:cNvPr id="5" name=""/>
          <p:cNvSpPr/>
          <p:nvPr/>
        </p:nvSpPr>
        <p:spPr>
          <a:xfrm>
            <a:off x="385762" y="1157287"/>
            <a:ext cx="6734175" cy="2290763"/>
          </a:xfrm>
          <a:prstGeom prst="rect">
            <a:avLst/>
          </a:prstGeom>
          <a:solidFill>
            <a:srgbClr val="FFFFFF"/>
          </a:solidFill>
        </p:spPr>
        <p:txBody>
          <a:bodyPr lIns="0" tIns="0" rIns="0" bIns="0">
            <a:noAutofit/>
          </a:bodyPr>
          <a:p>
            <a:pPr indent="0">
              <a:spcAft>
                <a:spcPts val="1540"/>
              </a:spcAft>
            </a:pPr>
            <a:r>
              <a:rPr lang="vi" sz="1500">
                <a:latin typeface="Arial"/>
              </a:rPr>
              <a:t>Hình lăng trụ đứng là hình lăng trụ có cạnh bên vuông góc với mặt đáy.</a:t>
            </a:r>
          </a:p>
          <a:p>
            <a:pPr indent="0">
              <a:spcAft>
                <a:spcPts val="1540"/>
              </a:spcAft>
            </a:pPr>
            <a:r>
              <a:rPr lang="vi" sz="1500">
                <a:latin typeface="Arial"/>
              </a:rPr>
              <a:t>Hình lăng trụ đều là hình lăng trụ đứng có mặt đáy là đa giác đều.</a:t>
            </a:r>
          </a:p>
          <a:p>
            <a:pPr indent="0">
              <a:spcAft>
                <a:spcPts val="1540"/>
              </a:spcAft>
            </a:pPr>
            <a:r>
              <a:rPr lang="vi" sz="1500">
                <a:latin typeface="Arial"/>
              </a:rPr>
              <a:t>Hình hộp đứng là hình hộp có cạnh bên vuông góc với mặt đáy.</a:t>
            </a:r>
          </a:p>
          <a:p>
            <a:pPr indent="0">
              <a:spcAft>
                <a:spcPts val="1540"/>
              </a:spcAft>
            </a:pPr>
            <a:r>
              <a:rPr lang="vi" sz="1500">
                <a:latin typeface="Arial"/>
              </a:rPr>
              <a:t>Hình hộp chữ nhật là hình hộp đứng có mặt đáy là hình chữ nhật.</a:t>
            </a:r>
          </a:p>
          <a:p>
            <a:pPr indent="0"/>
            <a:r>
              <a:rPr lang="vi" sz="1500">
                <a:latin typeface="Arial"/>
              </a:rPr>
              <a:t>Hình lập phương là hình hộp chữ nhật có tất cả các cạnh bằng nhau.</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505075" y="1190625"/>
            <a:ext cx="900112" cy="1095375"/>
          </a:xfrm>
          <a:prstGeom prst="rect">
            <a:avLst/>
          </a:prstGeom>
        </p:spPr>
      </p:pic>
      <p:pic>
        <p:nvPicPr>
          <p:cNvPr id="3" name=""/>
          <p:cNvPicPr>
            <a:picLocks noChangeAspect="1"/>
          </p:cNvPicPr>
          <p:nvPr/>
        </p:nvPicPr>
        <p:blipFill>
          <a:blip r:embed="rPictId1"/>
          <a:stretch>
            <a:fillRect/>
          </a:stretch>
        </p:blipFill>
        <p:spPr>
          <a:xfrm>
            <a:off x="2419350" y="2590800"/>
            <a:ext cx="1085850" cy="1276350"/>
          </a:xfrm>
          <a:prstGeom prst="rect">
            <a:avLst/>
          </a:prstGeom>
        </p:spPr>
      </p:pic>
      <p:sp>
        <p:nvSpPr>
          <p:cNvPr id="4" name=""/>
          <p:cNvSpPr/>
          <p:nvPr/>
        </p:nvSpPr>
        <p:spPr>
          <a:xfrm>
            <a:off x="2809875" y="114300"/>
            <a:ext cx="1952625" cy="257175"/>
          </a:xfrm>
          <a:prstGeom prst="rect">
            <a:avLst/>
          </a:prstGeom>
          <a:solidFill>
            <a:srgbClr val="FFFFFF"/>
          </a:solidFill>
        </p:spPr>
        <p:txBody>
          <a:bodyPr lIns="0" tIns="0" rIns="0" bIns="0" wrap="none">
            <a:noAutofit/>
          </a:bodyPr>
          <a:p>
            <a:pPr indent="0"/>
            <a:r>
              <a:rPr lang="vi" b="1" i="1" sz="1800">
                <a:solidFill>
                  <a:srgbClr val="FC0101"/>
                </a:solidFill>
                <a:latin typeface="Arial"/>
              </a:rPr>
              <a:t>Tính chất cơ bản</a:t>
            </a:r>
          </a:p>
        </p:txBody>
      </p:sp>
      <p:sp>
        <p:nvSpPr>
          <p:cNvPr id="5" name=""/>
          <p:cNvSpPr/>
          <p:nvPr/>
        </p:nvSpPr>
        <p:spPr>
          <a:xfrm>
            <a:off x="1095375" y="652462"/>
            <a:ext cx="385762" cy="195263"/>
          </a:xfrm>
          <a:prstGeom prst="rect">
            <a:avLst/>
          </a:prstGeom>
          <a:solidFill>
            <a:srgbClr val="FFFFFF"/>
          </a:solidFill>
        </p:spPr>
        <p:txBody>
          <a:bodyPr lIns="0" tIns="0" rIns="0" bIns="0" wrap="none">
            <a:noAutofit/>
          </a:bodyPr>
          <a:p>
            <a:pPr indent="0"/>
            <a:r>
              <a:rPr lang="vi" sz="1500">
                <a:latin typeface="Arial"/>
              </a:rPr>
              <a:t>Tên</a:t>
            </a:r>
          </a:p>
        </p:txBody>
      </p:sp>
      <p:sp>
        <p:nvSpPr>
          <p:cNvPr id="6" name=""/>
          <p:cNvSpPr/>
          <p:nvPr/>
        </p:nvSpPr>
        <p:spPr>
          <a:xfrm>
            <a:off x="2595562" y="652462"/>
            <a:ext cx="747713" cy="195263"/>
          </a:xfrm>
          <a:prstGeom prst="rect">
            <a:avLst/>
          </a:prstGeom>
          <a:solidFill>
            <a:srgbClr val="FFFFFF"/>
          </a:solidFill>
        </p:spPr>
        <p:txBody>
          <a:bodyPr lIns="0" tIns="0" rIns="0" bIns="0" wrap="none">
            <a:noAutofit/>
          </a:bodyPr>
          <a:p>
            <a:pPr indent="0"/>
            <a:r>
              <a:rPr lang="vi" sz="1500">
                <a:latin typeface="Arial"/>
              </a:rPr>
              <a:t>Hình vẽ</a:t>
            </a:r>
          </a:p>
        </p:txBody>
      </p:sp>
      <p:sp>
        <p:nvSpPr>
          <p:cNvPr id="7" name=""/>
          <p:cNvSpPr/>
          <p:nvPr/>
        </p:nvSpPr>
        <p:spPr>
          <a:xfrm>
            <a:off x="4667250" y="619125"/>
            <a:ext cx="1614487" cy="228600"/>
          </a:xfrm>
          <a:prstGeom prst="rect">
            <a:avLst/>
          </a:prstGeom>
          <a:solidFill>
            <a:srgbClr val="FFFFFF"/>
          </a:solidFill>
        </p:spPr>
        <p:txBody>
          <a:bodyPr lIns="0" tIns="0" rIns="0" bIns="0" wrap="none">
            <a:noAutofit/>
          </a:bodyPr>
          <a:p>
            <a:pPr indent="0"/>
            <a:r>
              <a:rPr lang="vi" sz="1500">
                <a:latin typeface="Arial"/>
              </a:rPr>
              <a:t>Tính chất cơ bản</a:t>
            </a:r>
          </a:p>
        </p:txBody>
      </p:sp>
      <p:sp>
        <p:nvSpPr>
          <p:cNvPr id="8" name=""/>
          <p:cNvSpPr/>
          <p:nvPr/>
        </p:nvSpPr>
        <p:spPr>
          <a:xfrm>
            <a:off x="414337" y="1538287"/>
            <a:ext cx="1771650" cy="238125"/>
          </a:xfrm>
          <a:prstGeom prst="rect">
            <a:avLst/>
          </a:prstGeom>
          <a:solidFill>
            <a:srgbClr val="FFFFFF"/>
          </a:solidFill>
        </p:spPr>
        <p:txBody>
          <a:bodyPr lIns="0" tIns="0" rIns="0" bIns="0" wrap="none">
            <a:noAutofit/>
          </a:bodyPr>
          <a:p>
            <a:pPr indent="0"/>
            <a:r>
              <a:rPr lang="vi" sz="1500">
                <a:latin typeface="Arial"/>
              </a:rPr>
              <a:t>Hình lăng trụ đứng</a:t>
            </a:r>
          </a:p>
        </p:txBody>
      </p:sp>
      <p:sp>
        <p:nvSpPr>
          <p:cNvPr id="9" name=""/>
          <p:cNvSpPr/>
          <p:nvPr/>
        </p:nvSpPr>
        <p:spPr>
          <a:xfrm>
            <a:off x="481012" y="3057525"/>
            <a:ext cx="1628775" cy="271462"/>
          </a:xfrm>
          <a:prstGeom prst="rect">
            <a:avLst/>
          </a:prstGeom>
          <a:solidFill>
            <a:srgbClr val="FFFFFF"/>
          </a:solidFill>
        </p:spPr>
        <p:txBody>
          <a:bodyPr lIns="0" tIns="0" rIns="0" bIns="0" wrap="none">
            <a:noAutofit/>
          </a:bodyPr>
          <a:p>
            <a:pPr indent="0"/>
            <a:r>
              <a:rPr lang="vi" sz="1500">
                <a:latin typeface="Arial"/>
              </a:rPr>
              <a:t>Hình lăng trụ đều</a:t>
            </a:r>
          </a:p>
        </p:txBody>
      </p:sp>
      <p:sp>
        <p:nvSpPr>
          <p:cNvPr id="10" name=""/>
          <p:cNvSpPr/>
          <p:nvPr/>
        </p:nvSpPr>
        <p:spPr>
          <a:xfrm>
            <a:off x="3719512" y="1347787"/>
            <a:ext cx="3200400" cy="609600"/>
          </a:xfrm>
          <a:prstGeom prst="rect">
            <a:avLst/>
          </a:prstGeom>
          <a:solidFill>
            <a:srgbClr val="FFFFFF"/>
          </a:solidFill>
        </p:spPr>
        <p:txBody>
          <a:bodyPr lIns="0" tIns="0" rIns="0" bIns="0">
            <a:noAutofit/>
          </a:bodyPr>
          <a:p>
            <a:pPr indent="88900">
              <a:spcAft>
                <a:spcPts val="840"/>
              </a:spcAft>
            </a:pPr>
            <a:r>
              <a:rPr lang="vi" sz="1500">
                <a:latin typeface="Arial"/>
              </a:rPr>
              <a:t>- Cạnh bên vuông góc với hai đáy</a:t>
            </a:r>
          </a:p>
          <a:p>
            <a:pPr indent="88900"/>
            <a:r>
              <a:rPr lang="vi" sz="1500">
                <a:latin typeface="Arial"/>
              </a:rPr>
              <a:t>- Mặt bên là các hình chữ nhật.</a:t>
            </a:r>
          </a:p>
        </p:txBody>
      </p:sp>
      <p:sp>
        <p:nvSpPr>
          <p:cNvPr id="11" name=""/>
          <p:cNvSpPr/>
          <p:nvPr/>
        </p:nvSpPr>
        <p:spPr>
          <a:xfrm>
            <a:off x="3719512" y="2362200"/>
            <a:ext cx="2633663" cy="271462"/>
          </a:xfrm>
          <a:prstGeom prst="rect">
            <a:avLst/>
          </a:prstGeom>
          <a:solidFill>
            <a:srgbClr val="FFFFFF"/>
          </a:solidFill>
        </p:spPr>
        <p:txBody>
          <a:bodyPr lIns="0" tIns="0" rIns="0" bIns="0" wrap="none">
            <a:noAutofit/>
          </a:bodyPr>
          <a:p>
            <a:pPr indent="88900"/>
            <a:r>
              <a:rPr lang="vi" sz="1500">
                <a:latin typeface="Arial"/>
              </a:rPr>
              <a:t>- Hai đáy là hai đa giác đều.</a:t>
            </a:r>
          </a:p>
        </p:txBody>
      </p:sp>
      <p:sp>
        <p:nvSpPr>
          <p:cNvPr id="12" name=""/>
          <p:cNvSpPr/>
          <p:nvPr/>
        </p:nvSpPr>
        <p:spPr>
          <a:xfrm>
            <a:off x="3719512" y="2928937"/>
            <a:ext cx="2938463" cy="228600"/>
          </a:xfrm>
          <a:prstGeom prst="rect">
            <a:avLst/>
          </a:prstGeom>
          <a:solidFill>
            <a:srgbClr val="FFFFFF"/>
          </a:solidFill>
        </p:spPr>
        <p:txBody>
          <a:bodyPr lIns="0" tIns="0" rIns="0" bIns="0" wrap="none">
            <a:noAutofit/>
          </a:bodyPr>
          <a:p>
            <a:pPr indent="88900"/>
            <a:r>
              <a:rPr lang="vi" sz="1500">
                <a:latin typeface="Arial"/>
              </a:rPr>
              <a:t>- Mặt bên là các hình chữ nhật.</a:t>
            </a:r>
          </a:p>
        </p:txBody>
      </p:sp>
      <p:sp>
        <p:nvSpPr>
          <p:cNvPr id="13" name=""/>
          <p:cNvSpPr/>
          <p:nvPr/>
        </p:nvSpPr>
        <p:spPr>
          <a:xfrm>
            <a:off x="3719512" y="3357562"/>
            <a:ext cx="3133725" cy="657225"/>
          </a:xfrm>
          <a:prstGeom prst="rect">
            <a:avLst/>
          </a:prstGeom>
          <a:solidFill>
            <a:srgbClr val="FFFFFF"/>
          </a:solidFill>
        </p:spPr>
        <p:txBody>
          <a:bodyPr lIns="0" tIns="0" rIns="0" bIns="0">
            <a:noAutofit/>
          </a:bodyPr>
          <a:p>
            <a:pPr indent="12700">
              <a:lnSpc>
                <a:spcPct val="174000"/>
              </a:lnSpc>
            </a:pPr>
            <a:r>
              <a:rPr lang="vi" sz="1500">
                <a:latin typeface="Arial"/>
              </a:rPr>
              <a:t>- Cạnh bên và đường nối tâm hai đáy vuông góc với hai đáy</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80962" y="1095375"/>
            <a:ext cx="3762375" cy="1081087"/>
          </a:xfrm>
          <a:prstGeom prst="rect">
            <a:avLst/>
          </a:prstGeom>
        </p:spPr>
      </p:pic>
      <p:pic>
        <p:nvPicPr>
          <p:cNvPr id="3" name=""/>
          <p:cNvPicPr>
            <a:picLocks noChangeAspect="1"/>
          </p:cNvPicPr>
          <p:nvPr/>
        </p:nvPicPr>
        <p:blipFill>
          <a:blip r:embed="rPictId1"/>
          <a:stretch>
            <a:fillRect/>
          </a:stretch>
        </p:blipFill>
        <p:spPr>
          <a:xfrm>
            <a:off x="6729412" y="204787"/>
            <a:ext cx="762000" cy="942975"/>
          </a:xfrm>
          <a:prstGeom prst="rect">
            <a:avLst/>
          </a:prstGeom>
        </p:spPr>
      </p:pic>
      <p:pic>
        <p:nvPicPr>
          <p:cNvPr id="4" name=""/>
          <p:cNvPicPr>
            <a:picLocks noChangeAspect="1"/>
          </p:cNvPicPr>
          <p:nvPr/>
        </p:nvPicPr>
        <p:blipFill>
          <a:blip r:embed="rPictId2"/>
          <a:stretch>
            <a:fillRect/>
          </a:stretch>
        </p:blipFill>
        <p:spPr>
          <a:xfrm>
            <a:off x="6700837" y="2471737"/>
            <a:ext cx="647700" cy="347663"/>
          </a:xfrm>
          <a:prstGeom prst="rect">
            <a:avLst/>
          </a:prstGeom>
        </p:spPr>
      </p:pic>
      <p:pic>
        <p:nvPicPr>
          <p:cNvPr id="5" name=""/>
          <p:cNvPicPr>
            <a:picLocks noChangeAspect="1"/>
          </p:cNvPicPr>
          <p:nvPr/>
        </p:nvPicPr>
        <p:blipFill>
          <a:blip r:embed="rPictId3"/>
          <a:stretch>
            <a:fillRect/>
          </a:stretch>
        </p:blipFill>
        <p:spPr>
          <a:xfrm>
            <a:off x="119062" y="3005137"/>
            <a:ext cx="928688" cy="1133475"/>
          </a:xfrm>
          <a:prstGeom prst="rect">
            <a:avLst/>
          </a:prstGeom>
        </p:spPr>
      </p:pic>
      <p:sp>
        <p:nvSpPr>
          <p:cNvPr id="6" name=""/>
          <p:cNvSpPr/>
          <p:nvPr/>
        </p:nvSpPr>
        <p:spPr>
          <a:xfrm>
            <a:off x="2305050" y="309562"/>
            <a:ext cx="3009900" cy="390525"/>
          </a:xfrm>
          <a:prstGeom prst="rect">
            <a:avLst/>
          </a:prstGeom>
          <a:solidFill>
            <a:srgbClr val="FFFFFF"/>
          </a:solidFill>
        </p:spPr>
        <p:txBody>
          <a:bodyPr lIns="0" tIns="0" rIns="0" bIns="0" wrap="none">
            <a:noAutofit/>
          </a:bodyPr>
          <a:p>
            <a:pPr indent="0"/>
            <a:r>
              <a:rPr lang="vi" b="1" sz="2400">
                <a:solidFill>
                  <a:srgbClr val="10013B"/>
                </a:solidFill>
                <a:latin typeface="Arial"/>
              </a:rPr>
              <a:t>NỘI DUNG BÀI HỌC</a:t>
            </a:r>
          </a:p>
        </p:txBody>
      </p:sp>
      <p:sp>
        <p:nvSpPr>
          <p:cNvPr id="7" name=""/>
          <p:cNvSpPr/>
          <p:nvPr/>
        </p:nvSpPr>
        <p:spPr>
          <a:xfrm>
            <a:off x="609600" y="2462212"/>
            <a:ext cx="300037" cy="223838"/>
          </a:xfrm>
          <a:prstGeom prst="rect">
            <a:avLst/>
          </a:prstGeom>
          <a:solidFill>
            <a:srgbClr val="FFFFFF"/>
          </a:solidFill>
        </p:spPr>
        <p:txBody>
          <a:bodyPr lIns="0" tIns="0" rIns="0" bIns="0" wrap="none">
            <a:noAutofit/>
          </a:bodyPr>
          <a:p>
            <a:pPr indent="0"/>
            <a:r>
              <a:rPr lang="vi" b="1" sz="1900">
                <a:solidFill>
                  <a:srgbClr val="10013B"/>
                </a:solidFill>
                <a:latin typeface="Arial"/>
              </a:rPr>
              <a:t>03</a:t>
            </a:r>
          </a:p>
        </p:txBody>
      </p:sp>
      <p:sp>
        <p:nvSpPr>
          <p:cNvPr id="8" name=""/>
          <p:cNvSpPr/>
          <p:nvPr/>
        </p:nvSpPr>
        <p:spPr>
          <a:xfrm>
            <a:off x="1166812" y="2395537"/>
            <a:ext cx="4772025" cy="300038"/>
          </a:xfrm>
          <a:prstGeom prst="rect">
            <a:avLst/>
          </a:prstGeom>
          <a:solidFill>
            <a:srgbClr val="FFFFFF"/>
          </a:solidFill>
        </p:spPr>
        <p:txBody>
          <a:bodyPr lIns="0" tIns="0" rIns="0" bIns="0" wrap="none">
            <a:noAutofit/>
          </a:bodyPr>
          <a:p>
            <a:pPr indent="0"/>
            <a:r>
              <a:rPr lang="vi" sz="1800">
                <a:solidFill>
                  <a:srgbClr val="10013B"/>
                </a:solidFill>
                <a:latin typeface="Arial"/>
              </a:rPr>
              <a:t>Tính chất cơ bản về hai mặt phẳng vuông góc</a:t>
            </a:r>
          </a:p>
        </p:txBody>
      </p:sp>
      <p:sp>
        <p:nvSpPr>
          <p:cNvPr id="9" name=""/>
          <p:cNvSpPr/>
          <p:nvPr/>
        </p:nvSpPr>
        <p:spPr>
          <a:xfrm>
            <a:off x="1176337" y="3067050"/>
            <a:ext cx="5815013" cy="862012"/>
          </a:xfrm>
          <a:prstGeom prst="rect">
            <a:avLst/>
          </a:prstGeom>
          <a:solidFill>
            <a:srgbClr val="FFFFFF"/>
          </a:solidFill>
        </p:spPr>
        <p:txBody>
          <a:bodyPr lIns="0" tIns="0" rIns="0" bIns="0">
            <a:noAutofit/>
          </a:bodyPr>
          <a:p>
            <a:pPr indent="0">
              <a:spcAft>
                <a:spcPts val="1890"/>
              </a:spcAft>
            </a:pPr>
            <a:r>
              <a:rPr lang="vi" sz="1800">
                <a:solidFill>
                  <a:srgbClr val="10013B"/>
                </a:solidFill>
                <a:latin typeface="Arial"/>
              </a:rPr>
              <a:t>Hình lăng trụ đứng, hình hộp chữ nhật, hình lập phương</a:t>
            </a:r>
          </a:p>
          <a:p>
            <a:pPr indent="0"/>
            <a:r>
              <a:rPr lang="vi" sz="1800">
                <a:solidFill>
                  <a:srgbClr val="10013B"/>
                </a:solidFill>
                <a:latin typeface="Arial"/>
              </a:rPr>
              <a:t>Hình chóp đều. Hình chóp cụt đều</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95262" y="185737"/>
            <a:ext cx="7348538" cy="4081463"/>
          </a:xfrm>
          <a:prstGeom prst="rect">
            <a:avLst/>
          </a:prstGeom>
        </p:spPr>
      </p:pic>
      <p:sp>
        <p:nvSpPr>
          <p:cNvPr id="3" name=""/>
          <p:cNvSpPr/>
          <p:nvPr/>
        </p:nvSpPr>
        <p:spPr>
          <a:xfrm>
            <a:off x="2809875" y="114300"/>
            <a:ext cx="1952625" cy="257175"/>
          </a:xfrm>
          <a:prstGeom prst="rect">
            <a:avLst/>
          </a:prstGeom>
          <a:solidFill>
            <a:srgbClr val="FFFFFF"/>
          </a:solidFill>
        </p:spPr>
        <p:txBody>
          <a:bodyPr lIns="0" tIns="0" rIns="0" bIns="0" wrap="none">
            <a:noAutofit/>
          </a:bodyPr>
          <a:p>
            <a:pPr indent="0"/>
            <a:r>
              <a:rPr lang="vi" b="1" i="1" sz="1800">
                <a:solidFill>
                  <a:srgbClr val="FC0101"/>
                </a:solidFill>
                <a:latin typeface="Arial"/>
              </a:rPr>
              <a:t>Tính chất cơ bản</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sp>
        <p:nvSpPr>
          <p:cNvPr id="2" name=""/>
          <p:cNvSpPr/>
          <p:nvPr/>
        </p:nvSpPr>
        <p:spPr>
          <a:xfrm>
            <a:off x="2809875" y="114300"/>
            <a:ext cx="1952625" cy="257175"/>
          </a:xfrm>
          <a:prstGeom prst="rect">
            <a:avLst/>
          </a:prstGeom>
          <a:solidFill>
            <a:srgbClr val="FFFFFF"/>
          </a:solidFill>
        </p:spPr>
        <p:txBody>
          <a:bodyPr lIns="0" tIns="0" rIns="0" bIns="0" wrap="none">
            <a:noAutofit/>
          </a:bodyPr>
          <a:p>
            <a:pPr indent="0"/>
            <a:r>
              <a:rPr lang="vi" b="1" i="1" sz="1800">
                <a:solidFill>
                  <a:srgbClr val="FC0101"/>
                </a:solidFill>
                <a:latin typeface="Arial"/>
              </a:rPr>
              <a:t>Tính chất cơ bản</a:t>
            </a:r>
          </a:p>
        </p:txBody>
      </p:sp>
      <p:graphicFrame>
        <p:nvGraphicFramePr>
          <p:cNvPr id="3" name=""/>
          <p:cNvGraphicFramePr>
            <a:graphicFrameLocks noGrp="1"/>
          </p:cNvGraphicFramePr>
          <p:nvPr/>
        </p:nvGraphicFramePr>
        <p:xfrm>
          <a:off x="304800" y="547687"/>
          <a:ext cx="7010400" cy="3414713"/>
        </p:xfrm>
        <a:graphic>
          <a:graphicData uri="http://schemas.openxmlformats.org/drawingml/2006/table">
            <a:tbl>
              <a:tblPr/>
              <a:tblGrid>
                <a:gridCol w="1962150"/>
                <a:gridCol w="238125"/>
                <a:gridCol w="919162"/>
                <a:gridCol w="357187"/>
                <a:gridCol w="276225"/>
                <a:gridCol w="3257550"/>
              </a:tblGrid>
              <a:tr h="528637">
                <a:tc>
                  <a:txBody>
                    <a:bodyPr lIns="0" tIns="0" rIns="0" bIns="0">
                      <a:noAutofit/>
                    </a:bodyPr>
                    <a:p>
                      <a:pPr algn="ctr" indent="0"/>
                      <a:r>
                        <a:rPr lang="vi" sz="1400">
                          <a:latin typeface="Arial"/>
                        </a:rPr>
                        <a:t>Tên</a:t>
                      </a:r>
                    </a:p>
                  </a:txBody>
                  <a:tcPr marL="0" marR="0" marT="0" marB="0" anchor="ctr">
                    <a:solidFill>
                      <a:srgbClr val="D4ECBA"/>
                    </a:solidFill>
                  </a:tcPr>
                </a:tc>
                <a:tc gridSpan="4">
                  <a:txBody>
                    <a:bodyPr lIns="0" tIns="0" rIns="0" bIns="0">
                      <a:noAutofit/>
                    </a:bodyPr>
                    <a:p>
                      <a:pPr algn="ctr" indent="0"/>
                      <a:r>
                        <a:rPr lang="vi" sz="1400">
                          <a:latin typeface="Arial"/>
                        </a:rPr>
                        <a:t>Hình vẽ</a:t>
                      </a:r>
                    </a:p>
                  </a:txBody>
                  <a:tcPr marL="0" marR="0" marT="0" marB="0" anchor="ctr">
                    <a:solidFill>
                      <a:srgbClr val="D4ECBA"/>
                    </a:solidFill>
                  </a:tcPr>
                </a:tc>
                <a:tc hMerge="1">
                  <a:txBody>
                    <a:bodyPr lIns="0" tIns="0" rIns="0" bIns="0">
                      <a:noAutofit/>
                    </a:bodyPr>
                    <a:p>
                      <a:endParaRPr sz="2500"/>
                    </a:p>
                  </a:txBody>
                  <a:tcPr marL="0" marR="0" marT="0" marB="0"/>
                </a:tc>
                <a:tc hMerge="1">
                  <a:txBody>
                    <a:bodyPr lIns="0" tIns="0" rIns="0" bIns="0">
                      <a:noAutofit/>
                    </a:bodyPr>
                    <a:p>
                      <a:endParaRPr sz="2500"/>
                    </a:p>
                  </a:txBody>
                  <a:tcPr marL="0" marR="0" marT="0" marB="0"/>
                </a:tc>
                <a:tc hMerge="1">
                  <a:txBody>
                    <a:bodyPr lIns="0" tIns="0" rIns="0" bIns="0">
                      <a:noAutofit/>
                    </a:bodyPr>
                    <a:p>
                      <a:endParaRPr sz="2500"/>
                    </a:p>
                  </a:txBody>
                  <a:tcPr marL="0" marR="0" marT="0" marB="0"/>
                </a:tc>
                <a:tc>
                  <a:txBody>
                    <a:bodyPr lIns="0" tIns="0" rIns="0" bIns="0">
                      <a:noAutofit/>
                    </a:bodyPr>
                    <a:p>
                      <a:pPr algn="ctr" indent="0"/>
                      <a:r>
                        <a:rPr lang="vi" sz="1400">
                          <a:latin typeface="Arial"/>
                        </a:rPr>
                        <a:t>Tính chất cơ bản</a:t>
                      </a:r>
                    </a:p>
                  </a:txBody>
                  <a:tcPr marL="0" marR="0" marT="0" marB="0" anchor="ctr">
                    <a:solidFill>
                      <a:srgbClr val="D4ECBA"/>
                    </a:solidFill>
                  </a:tcPr>
                </a:tc>
              </a:tr>
              <a:tr h="2886075">
                <a:tc>
                  <a:txBody>
                    <a:bodyPr lIns="0" tIns="0" rIns="0" bIns="0">
                      <a:noAutofit/>
                    </a:bodyPr>
                    <a:p>
                      <a:pPr algn="ctr" indent="0"/>
                      <a:r>
                        <a:rPr lang="vi" sz="1400">
                          <a:latin typeface="Arial"/>
                        </a:rPr>
                        <a:t>Hình hộp chữ nhật</a:t>
                      </a:r>
                    </a:p>
                  </a:txBody>
                  <a:tcPr marL="0" marR="0" marT="0" marB="0" anchor="ctr"/>
                </a:tc>
                <a:tc>
                  <a:txBody>
                    <a:bodyPr lIns="0" tIns="0" rIns="0" bIns="0">
                      <a:noAutofit/>
                    </a:bodyPr>
                    <a:p>
                      <a:endParaRPr sz="13700"/>
                    </a:p>
                  </a:txBody>
                  <a:tcPr marL="0" marR="0" marT="0" marB="0"/>
                </a:tc>
                <a:tc>
                  <a:txBody>
                    <a:bodyPr lIns="0" tIns="0" rIns="0" bIns="0">
                      <a:noAutofit/>
                    </a:bodyPr>
                    <a:p>
                      <a:pPr indent="330200">
                        <a:spcAft>
                          <a:spcPts val="700"/>
                        </a:spcAft>
                      </a:pPr>
                      <a:r>
                        <a:rPr lang="vi" b="1" sz="700">
                          <a:latin typeface="Arial"/>
                        </a:rPr>
                        <a:t>1</a:t>
                      </a:r>
                    </a:p>
                    <a:p>
                      <a:pPr indent="330200">
                        <a:spcAft>
                          <a:spcPts val="700"/>
                        </a:spcAft>
                      </a:pPr>
                      <a:r>
                        <a:rPr lang="vi" b="1" sz="700">
                          <a:latin typeface="Arial"/>
                        </a:rPr>
                        <a:t>X-----</a:t>
                      </a:r>
                    </a:p>
                    <a:p>
                      <a:pPr algn="r" indent="0"/>
                      <a:r>
                        <a:rPr lang="vi" b="1" sz="700">
                          <a:latin typeface="Arial"/>
                        </a:rPr>
                        <a:t>r</a:t>
                      </a:r>
                    </a:p>
                  </a:txBody>
                  <a:tcPr marL="0" marR="0" marT="0" marB="0" anchor="ctr"/>
                </a:tc>
                <a:tc>
                  <a:txBody>
                    <a:bodyPr lIns="0" tIns="0" rIns="0" bIns="0">
                      <a:noAutofit/>
                    </a:bodyPr>
                    <a:p>
                      <a:endParaRPr sz="13700"/>
                    </a:p>
                  </a:txBody>
                  <a:tcPr marL="0" marR="0" marT="0" marB="0"/>
                </a:tc>
                <a:tc>
                  <a:txBody>
                    <a:bodyPr lIns="0" tIns="0" rIns="0" bIns="0">
                      <a:noAutofit/>
                    </a:bodyPr>
                    <a:p>
                      <a:endParaRPr sz="13700"/>
                    </a:p>
                  </a:txBody>
                  <a:tcPr marL="0" marR="0" marT="0" marB="0"/>
                </a:tc>
                <a:tc>
                  <a:txBody>
                    <a:bodyPr lIns="0" tIns="0" rIns="0" bIns="0">
                      <a:noAutofit/>
                    </a:bodyPr>
                    <a:p>
                      <a:endParaRPr sz="13700"/>
                    </a:p>
                  </a:txBody>
                  <a:tcPr marL="0" marR="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76200"/>
            <a:ext cx="666750" cy="1219200"/>
          </a:xfrm>
          <a:prstGeom prst="rect">
            <a:avLst/>
          </a:prstGeom>
        </p:spPr>
      </p:pic>
      <p:pic>
        <p:nvPicPr>
          <p:cNvPr id="3" name=""/>
          <p:cNvPicPr>
            <a:picLocks noChangeAspect="1"/>
          </p:cNvPicPr>
          <p:nvPr/>
        </p:nvPicPr>
        <p:blipFill>
          <a:blip r:embed="rPictId1"/>
          <a:stretch>
            <a:fillRect/>
          </a:stretch>
        </p:blipFill>
        <p:spPr>
          <a:xfrm>
            <a:off x="7053262" y="290512"/>
            <a:ext cx="566738" cy="428625"/>
          </a:xfrm>
          <a:prstGeom prst="rect">
            <a:avLst/>
          </a:prstGeom>
        </p:spPr>
      </p:pic>
      <p:pic>
        <p:nvPicPr>
          <p:cNvPr id="4" name=""/>
          <p:cNvPicPr>
            <a:picLocks noChangeAspect="1"/>
          </p:cNvPicPr>
          <p:nvPr/>
        </p:nvPicPr>
        <p:blipFill>
          <a:blip r:embed="rPictId2"/>
          <a:stretch>
            <a:fillRect/>
          </a:stretch>
        </p:blipFill>
        <p:spPr>
          <a:xfrm>
            <a:off x="6481762" y="1266825"/>
            <a:ext cx="776288" cy="390525"/>
          </a:xfrm>
          <a:prstGeom prst="rect">
            <a:avLst/>
          </a:prstGeom>
        </p:spPr>
      </p:pic>
      <p:pic>
        <p:nvPicPr>
          <p:cNvPr id="5" name=""/>
          <p:cNvPicPr>
            <a:picLocks noChangeAspect="1"/>
          </p:cNvPicPr>
          <p:nvPr/>
        </p:nvPicPr>
        <p:blipFill>
          <a:blip r:embed="rPictId3"/>
          <a:stretch>
            <a:fillRect/>
          </a:stretch>
        </p:blipFill>
        <p:spPr>
          <a:xfrm>
            <a:off x="61912" y="3538537"/>
            <a:ext cx="885825" cy="747713"/>
          </a:xfrm>
          <a:prstGeom prst="rect">
            <a:avLst/>
          </a:prstGeom>
        </p:spPr>
      </p:pic>
      <p:pic>
        <p:nvPicPr>
          <p:cNvPr id="6" name=""/>
          <p:cNvPicPr>
            <a:picLocks noChangeAspect="1"/>
          </p:cNvPicPr>
          <p:nvPr/>
        </p:nvPicPr>
        <p:blipFill>
          <a:blip r:embed="rPictId4"/>
          <a:stretch>
            <a:fillRect/>
          </a:stretch>
        </p:blipFill>
        <p:spPr>
          <a:xfrm>
            <a:off x="5286375" y="2224087"/>
            <a:ext cx="1285875" cy="1195388"/>
          </a:xfrm>
          <a:prstGeom prst="rect">
            <a:avLst/>
          </a:prstGeom>
        </p:spPr>
      </p:pic>
      <p:pic>
        <p:nvPicPr>
          <p:cNvPr id="7" name=""/>
          <p:cNvPicPr>
            <a:picLocks noChangeAspect="1"/>
          </p:cNvPicPr>
          <p:nvPr/>
        </p:nvPicPr>
        <p:blipFill>
          <a:blip r:embed="rPictId5"/>
          <a:stretch>
            <a:fillRect/>
          </a:stretch>
        </p:blipFill>
        <p:spPr>
          <a:xfrm>
            <a:off x="5329237" y="3886200"/>
            <a:ext cx="642938" cy="385762"/>
          </a:xfrm>
          <a:prstGeom prst="rect">
            <a:avLst/>
          </a:prstGeom>
        </p:spPr>
      </p:pic>
      <p:sp>
        <p:nvSpPr>
          <p:cNvPr id="8" name=""/>
          <p:cNvSpPr/>
          <p:nvPr/>
        </p:nvSpPr>
        <p:spPr>
          <a:xfrm>
            <a:off x="695325" y="385762"/>
            <a:ext cx="819150" cy="319088"/>
          </a:xfrm>
          <a:prstGeom prst="rect">
            <a:avLst/>
          </a:prstGeom>
          <a:solidFill>
            <a:srgbClr val="FFFFFF"/>
          </a:solidFill>
        </p:spPr>
        <p:txBody>
          <a:bodyPr lIns="0" tIns="0" rIns="0" bIns="0" wrap="none">
            <a:noAutofit/>
          </a:bodyPr>
          <a:p>
            <a:pPr indent="0"/>
            <a:r>
              <a:rPr lang="vi" b="1" u="sng" sz="1600">
                <a:latin typeface="Arial"/>
              </a:rPr>
              <a:t>Ví dụ </a:t>
            </a:r>
            <a:r>
              <a:rPr lang="en-US" b="1" u="sng" sz="1600">
                <a:latin typeface="Arial"/>
              </a:rPr>
              <a:t>5</a:t>
            </a:r>
          </a:p>
        </p:txBody>
      </p:sp>
      <p:sp>
        <p:nvSpPr>
          <p:cNvPr id="9" name=""/>
          <p:cNvSpPr/>
          <p:nvPr/>
        </p:nvSpPr>
        <p:spPr>
          <a:xfrm>
            <a:off x="1752600" y="471487"/>
            <a:ext cx="5186362" cy="271463"/>
          </a:xfrm>
          <a:prstGeom prst="rect">
            <a:avLst/>
          </a:prstGeom>
          <a:solidFill>
            <a:srgbClr val="FFFFFF"/>
          </a:solidFill>
        </p:spPr>
        <p:txBody>
          <a:bodyPr lIns="0" tIns="0" rIns="0" bIns="0" wrap="none">
            <a:noAutofit/>
          </a:bodyPr>
          <a:p>
            <a:pPr indent="0"/>
            <a:r>
              <a:rPr lang="vi" sz="1500">
                <a:latin typeface="Arial"/>
              </a:rPr>
              <a:t>Cho hình lăng trụ đều </a:t>
            </a:r>
            <a:r>
              <a:rPr lang="en-US" i="1" sz="1500">
                <a:latin typeface="Arial"/>
              </a:rPr>
              <a:t>ABCD.A'B'C’D'</a:t>
            </a:r>
            <a:r>
              <a:rPr lang="en-US" sz="1500">
                <a:latin typeface="Arial"/>
              </a:rPr>
              <a:t> </a:t>
            </a:r>
            <a:r>
              <a:rPr lang="vi" sz="1500">
                <a:latin typeface="Arial"/>
              </a:rPr>
              <a:t>có cạnh đáy </a:t>
            </a:r>
            <a:r>
              <a:rPr lang="en-US" i="1" sz="1500">
                <a:latin typeface="Arial"/>
              </a:rPr>
              <a:t>AB </a:t>
            </a:r>
            <a:r>
              <a:rPr lang="vi" i="1" sz="1500">
                <a:latin typeface="Arial"/>
              </a:rPr>
              <a:t>= </a:t>
            </a:r>
            <a:r>
              <a:rPr lang="en-US" i="1" sz="1500">
                <a:latin typeface="Arial"/>
              </a:rPr>
              <a:t>a</a:t>
            </a:r>
          </a:p>
        </p:txBody>
      </p:sp>
      <p:sp>
        <p:nvSpPr>
          <p:cNvPr id="10" name=""/>
          <p:cNvSpPr/>
          <p:nvPr/>
        </p:nvSpPr>
        <p:spPr>
          <a:xfrm>
            <a:off x="704850" y="876300"/>
            <a:ext cx="5648325" cy="228600"/>
          </a:xfrm>
          <a:prstGeom prst="rect">
            <a:avLst/>
          </a:prstGeom>
          <a:solidFill>
            <a:srgbClr val="FFFFFF"/>
          </a:solidFill>
        </p:spPr>
        <p:txBody>
          <a:bodyPr lIns="0" tIns="0" rIns="0" bIns="0" wrap="none">
            <a:noAutofit/>
          </a:bodyPr>
          <a:p>
            <a:pPr indent="0"/>
            <a:r>
              <a:rPr lang="vi" sz="1500">
                <a:latin typeface="Arial"/>
              </a:rPr>
              <a:t>và cạnh bên A4’ </a:t>
            </a:r>
            <a:r>
              <a:rPr lang="vi" i="1" sz="1500">
                <a:latin typeface="Arial"/>
              </a:rPr>
              <a:t>- h.</a:t>
            </a:r>
            <a:r>
              <a:rPr lang="vi" sz="1500">
                <a:latin typeface="Arial"/>
              </a:rPr>
              <a:t> Tính độ dài đường chéo </a:t>
            </a:r>
            <a:r>
              <a:rPr lang="vi" i="1" sz="1500">
                <a:latin typeface="Arial"/>
              </a:rPr>
              <a:t>A'C</a:t>
            </a:r>
            <a:r>
              <a:rPr lang="vi" sz="1500">
                <a:latin typeface="Arial"/>
              </a:rPr>
              <a:t> theo </a:t>
            </a:r>
            <a:r>
              <a:rPr lang="vi" i="1" sz="1500">
                <a:latin typeface="Arial"/>
              </a:rPr>
              <a:t>a</a:t>
            </a:r>
            <a:r>
              <a:rPr lang="vi" sz="1500">
                <a:latin typeface="Arial"/>
              </a:rPr>
              <a:t> và </a:t>
            </a:r>
            <a:r>
              <a:rPr lang="vi" i="1" sz="1500">
                <a:latin typeface="Arial"/>
              </a:rPr>
              <a:t>h.</a:t>
            </a:r>
          </a:p>
        </p:txBody>
      </p:sp>
      <p:sp>
        <p:nvSpPr>
          <p:cNvPr id="11" name=""/>
          <p:cNvSpPr/>
          <p:nvPr/>
        </p:nvSpPr>
        <p:spPr>
          <a:xfrm>
            <a:off x="581025" y="1652587"/>
            <a:ext cx="4229100" cy="261938"/>
          </a:xfrm>
          <a:prstGeom prst="rect">
            <a:avLst/>
          </a:prstGeom>
          <a:solidFill>
            <a:srgbClr val="FFFFFF"/>
          </a:solidFill>
        </p:spPr>
        <p:txBody>
          <a:bodyPr lIns="0" tIns="0" rIns="0" bIns="0" wrap="none">
            <a:noAutofit/>
          </a:bodyPr>
          <a:p>
            <a:pPr indent="0"/>
            <a:r>
              <a:rPr lang="vi" sz="1500">
                <a:latin typeface="Arial"/>
              </a:rPr>
              <a:t>Đáy </a:t>
            </a:r>
            <a:r>
              <a:rPr lang="vi" i="1" sz="1500">
                <a:latin typeface="Arial"/>
              </a:rPr>
              <a:t>ABCD</a:t>
            </a:r>
            <a:r>
              <a:rPr lang="vi" sz="1500">
                <a:latin typeface="Arial"/>
              </a:rPr>
              <a:t> của lăng trụ đều phải là tứ giác đều,</a:t>
            </a:r>
          </a:p>
        </p:txBody>
      </p:sp>
      <p:sp>
        <p:nvSpPr>
          <p:cNvPr id="12" name=""/>
          <p:cNvSpPr/>
          <p:nvPr/>
        </p:nvSpPr>
        <p:spPr>
          <a:xfrm>
            <a:off x="585787" y="2047875"/>
            <a:ext cx="4043363" cy="990600"/>
          </a:xfrm>
          <a:prstGeom prst="rect">
            <a:avLst/>
          </a:prstGeom>
          <a:solidFill>
            <a:srgbClr val="FFFFFF"/>
          </a:solidFill>
        </p:spPr>
        <p:txBody>
          <a:bodyPr lIns="0" tIns="0" rIns="0" bIns="0">
            <a:noAutofit/>
          </a:bodyPr>
          <a:p>
            <a:pPr indent="0">
              <a:lnSpc>
                <a:spcPct val="168000"/>
              </a:lnSpc>
            </a:pPr>
            <a:r>
              <a:rPr lang="vi" sz="1500">
                <a:latin typeface="Arial"/>
              </a:rPr>
              <a:t>suy ra </a:t>
            </a:r>
            <a:r>
              <a:rPr lang="vi" i="1" sz="1500">
                <a:latin typeface="Arial"/>
              </a:rPr>
              <a:t>ABCD</a:t>
            </a:r>
            <a:r>
              <a:rPr lang="vi" sz="1500">
                <a:latin typeface="Arial"/>
              </a:rPr>
              <a:t> là hình vuông, vậy </a:t>
            </a:r>
            <a:r>
              <a:rPr lang="en-US" i="1" sz="1500">
                <a:latin typeface="Arial"/>
              </a:rPr>
              <a:t>AC </a:t>
            </a:r>
            <a:r>
              <a:rPr lang="vi" i="1" sz="1500">
                <a:latin typeface="Arial"/>
              </a:rPr>
              <a:t>= aVỈ. </a:t>
            </a:r>
            <a:r>
              <a:rPr lang="vi" sz="1500">
                <a:latin typeface="Arial"/>
              </a:rPr>
              <a:t>Lăng trụ đều có cạnh bên vuông góc với đáy, suy ra ^4&gt;1' 1 </a:t>
            </a:r>
            <a:r>
              <a:rPr lang="vi" i="1" sz="1500">
                <a:latin typeface="Arial"/>
              </a:rPr>
              <a:t>(ABCD),</a:t>
            </a:r>
            <a:r>
              <a:rPr lang="vi" sz="1500">
                <a:latin typeface="Arial"/>
              </a:rPr>
              <a:t> vậy </a:t>
            </a:r>
            <a:r>
              <a:rPr lang="vi" i="1" sz="1500">
                <a:latin typeface="Arial"/>
              </a:rPr>
              <a:t>AA'</a:t>
            </a:r>
            <a:r>
              <a:rPr lang="vi" sz="1500">
                <a:latin typeface="Arial"/>
              </a:rPr>
              <a:t> 1 </a:t>
            </a:r>
            <a:r>
              <a:rPr lang="en-US" i="1" sz="1500">
                <a:latin typeface="Arial"/>
              </a:rPr>
              <a:t>AC.</a:t>
            </a:r>
          </a:p>
        </p:txBody>
      </p:sp>
      <p:sp>
        <p:nvSpPr>
          <p:cNvPr id="13" name=""/>
          <p:cNvSpPr/>
          <p:nvPr/>
        </p:nvSpPr>
        <p:spPr>
          <a:xfrm>
            <a:off x="585787" y="3252787"/>
            <a:ext cx="3433763" cy="233363"/>
          </a:xfrm>
          <a:prstGeom prst="rect">
            <a:avLst/>
          </a:prstGeom>
          <a:solidFill>
            <a:srgbClr val="FFFFFF"/>
          </a:solidFill>
        </p:spPr>
        <p:txBody>
          <a:bodyPr lIns="0" tIns="0" rIns="0" bIns="0" wrap="none">
            <a:noAutofit/>
          </a:bodyPr>
          <a:p>
            <a:pPr indent="254000"/>
            <a:r>
              <a:rPr lang="vi" sz="1500">
                <a:latin typeface="Arial"/>
              </a:rPr>
              <a:t>Trong tam giác </a:t>
            </a:r>
            <a:r>
              <a:rPr lang="vi" i="1" sz="1500">
                <a:latin typeface="Arial"/>
              </a:rPr>
              <a:t>A'AC</a:t>
            </a:r>
            <a:r>
              <a:rPr lang="vi" sz="1500">
                <a:latin typeface="Arial"/>
              </a:rPr>
              <a:t> vuông tại </a:t>
            </a:r>
            <a:r>
              <a:rPr lang="vi" i="1" sz="1500">
                <a:latin typeface="Arial"/>
              </a:rPr>
              <a:t>A</a:t>
            </a:r>
            <a:r>
              <a:rPr lang="vi" sz="1500">
                <a:latin typeface="Arial"/>
              </a:rPr>
              <a:t> ta có:</a:t>
            </a:r>
          </a:p>
        </p:txBody>
      </p:sp>
      <p:sp>
        <p:nvSpPr>
          <p:cNvPr id="14" name=""/>
          <p:cNvSpPr/>
          <p:nvPr/>
        </p:nvSpPr>
        <p:spPr>
          <a:xfrm>
            <a:off x="1347787" y="3709987"/>
            <a:ext cx="2881313" cy="300038"/>
          </a:xfrm>
          <a:prstGeom prst="rect">
            <a:avLst/>
          </a:prstGeom>
          <a:solidFill>
            <a:srgbClr val="FFFFFF"/>
          </a:solidFill>
        </p:spPr>
        <p:txBody>
          <a:bodyPr lIns="0" tIns="0" rIns="0" bIns="0" wrap="none">
            <a:noAutofit/>
          </a:bodyPr>
          <a:p>
            <a:pPr indent="254000"/>
            <a:r>
              <a:rPr lang="vi" i="1" sz="1500">
                <a:latin typeface="Arial"/>
              </a:rPr>
              <a:t>ÁC = y/ Ẩ </a:t>
            </a:r>
            <a:r>
              <a:rPr lang="en-US" i="1" sz="1500">
                <a:latin typeface="Arial"/>
              </a:rPr>
              <a:t>A</a:t>
            </a:r>
            <a:r>
              <a:rPr lang="en-US" i="1" baseline="30000" sz="1500">
                <a:latin typeface="Arial"/>
              </a:rPr>
              <a:t>2</a:t>
            </a:r>
            <a:r>
              <a:rPr lang="en-US" i="1" sz="1500">
                <a:latin typeface="Arial"/>
              </a:rPr>
              <a:t> </a:t>
            </a:r>
            <a:r>
              <a:rPr lang="vi" i="1" sz="1500">
                <a:latin typeface="Arial"/>
              </a:rPr>
              <a:t>+ </a:t>
            </a:r>
            <a:r>
              <a:rPr lang="en-US" i="1" sz="1500">
                <a:latin typeface="Arial"/>
              </a:rPr>
              <a:t>AC</a:t>
            </a:r>
            <a:r>
              <a:rPr lang="en-US" i="1" baseline="30000" sz="1500">
                <a:latin typeface="Arial"/>
              </a:rPr>
              <a:t>2</a:t>
            </a:r>
            <a:r>
              <a:rPr lang="en-US" i="1" sz="1500">
                <a:latin typeface="Arial"/>
              </a:rPr>
              <a:t> </a:t>
            </a:r>
            <a:r>
              <a:rPr lang="vi" i="1" sz="1500">
                <a:latin typeface="Arial"/>
              </a:rPr>
              <a:t>= ựh</a:t>
            </a:r>
            <a:r>
              <a:rPr lang="vi" i="1" baseline="30000" sz="1500">
                <a:latin typeface="Arial"/>
              </a:rPr>
              <a:t>2</a:t>
            </a:r>
            <a:r>
              <a:rPr lang="vi" sz="1500">
                <a:latin typeface="Arial"/>
              </a:rPr>
              <a:t> 4- </a:t>
            </a:r>
            <a:r>
              <a:rPr lang="vi" i="1" sz="1500">
                <a:latin typeface="Arial"/>
              </a:rPr>
              <a:t>2a</a:t>
            </a:r>
            <a:r>
              <a:rPr lang="vi" i="1" baseline="30000" sz="1500">
                <a:latin typeface="Arial"/>
              </a:rPr>
              <a:t>2</a:t>
            </a:r>
          </a:p>
        </p:txBody>
      </p:sp>
      <p:sp>
        <p:nvSpPr>
          <p:cNvPr id="15" name=""/>
          <p:cNvSpPr/>
          <p:nvPr/>
        </p:nvSpPr>
        <p:spPr>
          <a:xfrm>
            <a:off x="5762625" y="2076450"/>
            <a:ext cx="809625" cy="161925"/>
          </a:xfrm>
          <a:prstGeom prst="rect">
            <a:avLst/>
          </a:prstGeom>
          <a:solidFill>
            <a:srgbClr val="FFFFFF"/>
          </a:solidFill>
        </p:spPr>
        <p:txBody>
          <a:bodyPr lIns="0" tIns="0" rIns="0" bIns="0" wrap="none">
            <a:noAutofit/>
          </a:bodyPr>
          <a:p>
            <a:pPr indent="0"/>
            <a:r>
              <a:rPr lang="vi" i="1" sz="1200">
                <a:latin typeface="Arial"/>
              </a:rPr>
              <a:t>D' C'</a:t>
            </a:r>
          </a:p>
        </p:txBody>
      </p:sp>
      <p:sp>
        <p:nvSpPr>
          <p:cNvPr id="16" name=""/>
          <p:cNvSpPr/>
          <p:nvPr/>
        </p:nvSpPr>
        <p:spPr>
          <a:xfrm>
            <a:off x="5667375" y="3629025"/>
            <a:ext cx="561975" cy="161925"/>
          </a:xfrm>
          <a:prstGeom prst="rect">
            <a:avLst/>
          </a:prstGeom>
          <a:solidFill>
            <a:srgbClr val="FFFFFF"/>
          </a:solidFill>
        </p:spPr>
        <p:txBody>
          <a:bodyPr lIns="0" tIns="0" rIns="0" bIns="0" wrap="none">
            <a:noAutofit/>
          </a:bodyPr>
          <a:p>
            <a:pPr indent="0"/>
            <a:r>
              <a:rPr lang="vi" i="1" sz="1200">
                <a:latin typeface="Arial"/>
              </a:rPr>
              <a:t>Hình 19</a:t>
            </a:r>
          </a:p>
        </p:txBody>
      </p:sp>
      <p:sp>
        <p:nvSpPr>
          <p:cNvPr id="17" name=""/>
          <p:cNvSpPr/>
          <p:nvPr/>
        </p:nvSpPr>
        <p:spPr>
          <a:xfrm>
            <a:off x="5334000" y="3409950"/>
            <a:ext cx="757237" cy="157162"/>
          </a:xfrm>
          <a:prstGeom prst="rect">
            <a:avLst/>
          </a:prstGeom>
          <a:solidFill>
            <a:srgbClr val="FFFFFF"/>
          </a:solidFill>
        </p:spPr>
        <p:txBody>
          <a:bodyPr lIns="0" tIns="0" rIns="0" bIns="0" wrap="none">
            <a:noAutofit/>
          </a:bodyPr>
          <a:p>
            <a:pPr indent="0"/>
            <a:r>
              <a:rPr lang="en-US" i="1" sz="1200">
                <a:latin typeface="Arial"/>
              </a:rPr>
              <a:t>A a </a:t>
            </a:r>
            <a:r>
              <a:rPr lang="vi" i="1" sz="1200">
                <a:latin typeface="Arial"/>
              </a:rPr>
              <a:t>B</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F9F9F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90487" y="2771775"/>
            <a:ext cx="1328738" cy="1319212"/>
          </a:xfrm>
          <a:prstGeom prst="rect">
            <a:avLst/>
          </a:prstGeom>
        </p:spPr>
      </p:pic>
      <p:pic>
        <p:nvPicPr>
          <p:cNvPr id="3" name=""/>
          <p:cNvPicPr>
            <a:picLocks noChangeAspect="1"/>
          </p:cNvPicPr>
          <p:nvPr/>
        </p:nvPicPr>
        <p:blipFill>
          <a:blip r:embed="rPictId1"/>
          <a:stretch>
            <a:fillRect/>
          </a:stretch>
        </p:blipFill>
        <p:spPr>
          <a:xfrm>
            <a:off x="6224587" y="2843212"/>
            <a:ext cx="1323975" cy="1285875"/>
          </a:xfrm>
          <a:prstGeom prst="rect">
            <a:avLst/>
          </a:prstGeom>
        </p:spPr>
      </p:pic>
      <p:sp>
        <p:nvSpPr>
          <p:cNvPr id="4" name=""/>
          <p:cNvSpPr/>
          <p:nvPr/>
        </p:nvSpPr>
        <p:spPr>
          <a:xfrm>
            <a:off x="3219450" y="576262"/>
            <a:ext cx="1176337" cy="519113"/>
          </a:xfrm>
          <a:prstGeom prst="rect">
            <a:avLst/>
          </a:prstGeom>
          <a:solidFill>
            <a:srgbClr val="FFFFFF"/>
          </a:solidFill>
        </p:spPr>
        <p:txBody>
          <a:bodyPr lIns="0" tIns="0" rIns="0" bIns="0">
            <a:noAutofit/>
          </a:bodyPr>
          <a:p>
            <a:pPr indent="0">
              <a:spcBef>
                <a:spcPts val="280"/>
              </a:spcBef>
            </a:pPr>
            <a:r>
              <a:rPr lang="vi" b="1" sz="1600">
                <a:solidFill>
                  <a:srgbClr val="BA0E40"/>
                </a:solidFill>
                <a:latin typeface="Arial"/>
              </a:rPr>
              <a:t>ỉ </a:t>
            </a:r>
            <a:r>
              <a:rPr lang="vi" b="1" sz="1600">
                <a:latin typeface="Arial"/>
              </a:rPr>
              <a:t>CHÚ Ý </a:t>
            </a:r>
            <a:r>
              <a:rPr lang="vi" b="1" sz="1600">
                <a:solidFill>
                  <a:srgbClr val="BA0E40"/>
                </a:solidFill>
                <a:latin typeface="Arial"/>
              </a:rPr>
              <a:t>;</a:t>
            </a:r>
          </a:p>
          <a:p>
            <a:pPr indent="0"/>
            <a:r>
              <a:rPr lang="vi" i="1" baseline="30000" sz="1000">
                <a:solidFill>
                  <a:srgbClr val="BA0E40"/>
                </a:solidFill>
                <a:latin typeface="Arial"/>
              </a:rPr>
              <a:t>1</a:t>
            </a:r>
            <a:r>
              <a:rPr lang="vi" i="1" sz="1000">
                <a:solidFill>
                  <a:srgbClr val="BA0E40"/>
                </a:solidFill>
                <a:latin typeface="Arial"/>
              </a:rPr>
              <a:t>______J</a:t>
            </a:r>
          </a:p>
        </p:txBody>
      </p:sp>
      <p:sp>
        <p:nvSpPr>
          <p:cNvPr id="5" name=""/>
          <p:cNvSpPr/>
          <p:nvPr/>
        </p:nvSpPr>
        <p:spPr>
          <a:xfrm>
            <a:off x="6557962" y="614362"/>
            <a:ext cx="995363" cy="709613"/>
          </a:xfrm>
          <a:prstGeom prst="rect">
            <a:avLst/>
          </a:prstGeom>
          <a:solidFill>
            <a:srgbClr val="FFFFFF"/>
          </a:solidFill>
        </p:spPr>
        <p:txBody>
          <a:bodyPr lIns="0" tIns="0" rIns="0" bIns="0" wrap="none">
            <a:noAutofit/>
          </a:bodyPr>
          <a:p>
            <a:pPr algn="r" indent="0"/>
            <a:r>
              <a:rPr lang="vi" i="1" sz="5400">
                <a:solidFill>
                  <a:srgbClr val="F06E5A"/>
                </a:solidFill>
                <a:latin typeface="Arial"/>
              </a:rPr>
              <a:t>bỉìỉ</a:t>
            </a:r>
          </a:p>
        </p:txBody>
      </p:sp>
      <p:sp>
        <p:nvSpPr>
          <p:cNvPr id="6" name=""/>
          <p:cNvSpPr/>
          <p:nvPr/>
        </p:nvSpPr>
        <p:spPr>
          <a:xfrm>
            <a:off x="342900" y="1423987"/>
            <a:ext cx="6910387" cy="1247775"/>
          </a:xfrm>
          <a:prstGeom prst="rect">
            <a:avLst/>
          </a:prstGeom>
          <a:solidFill>
            <a:srgbClr val="FFFFFF"/>
          </a:solidFill>
        </p:spPr>
        <p:txBody>
          <a:bodyPr lIns="0" tIns="0" rIns="0" bIns="0">
            <a:noAutofit/>
          </a:bodyPr>
          <a:p>
            <a:pPr indent="0"/>
            <a:r>
              <a:rPr lang="en-US" sz="1200">
                <a:solidFill>
                  <a:srgbClr val="1198FC"/>
                </a:solidFill>
                <a:latin typeface="Times New Roman"/>
              </a:rPr>
              <a:t>I                                                                                                                                                                                                                                                                                              </a:t>
            </a:r>
            <a:r>
              <a:rPr lang="vi" sz="1200">
                <a:solidFill>
                  <a:srgbClr val="1198FC"/>
                </a:solidFill>
                <a:latin typeface="Times New Roman"/>
              </a:rPr>
              <a:t>•</a:t>
            </a:r>
          </a:p>
          <a:p>
            <a:pPr indent="0"/>
            <a:r>
              <a:rPr lang="vi" sz="1500">
                <a:latin typeface="Arial"/>
              </a:rPr>
              <a:t>ì Lăng trụ đều có đáy tứ giác thường được gọi là lăng trụ tứ giác đều.</a:t>
            </a:r>
          </a:p>
          <a:p>
            <a:pPr indent="0"/>
            <a:r>
              <a:rPr lang="vi" sz="1200">
                <a:solidFill>
                  <a:srgbClr val="1198FC"/>
                </a:solidFill>
                <a:latin typeface="Times New Roman"/>
              </a:rPr>
              <a:t>ỉ</a:t>
            </a:r>
          </a:p>
          <a:p>
            <a:pPr indent="0">
              <a:lnSpc>
                <a:spcPct val="75000"/>
              </a:lnSpc>
            </a:pPr>
            <a:r>
              <a:rPr lang="en-US" sz="1200">
                <a:solidFill>
                  <a:srgbClr val="1198FC"/>
                </a:solidFill>
                <a:latin typeface="Times New Roman"/>
              </a:rPr>
              <a:t>I                                                                                                                                   </a:t>
            </a:r>
            <a:r>
              <a:rPr lang="vi" sz="1200">
                <a:latin typeface="Times New Roman"/>
              </a:rPr>
              <a:t>'                                                                                                                                                        </a:t>
            </a:r>
            <a:r>
              <a:rPr lang="vi" sz="1200">
                <a:solidFill>
                  <a:srgbClr val="1198FC"/>
                </a:solidFill>
                <a:latin typeface="Times New Roman"/>
              </a:rPr>
              <a:t>Ị</a:t>
            </a:r>
          </a:p>
          <a:p>
            <a:pPr indent="0">
              <a:lnSpc>
                <a:spcPct val="93000"/>
              </a:lnSpc>
            </a:pPr>
            <a:r>
              <a:rPr lang="vi" sz="1500">
                <a:solidFill>
                  <a:srgbClr val="1198FC"/>
                </a:solidFill>
                <a:latin typeface="Arial"/>
              </a:rPr>
              <a:t>! </a:t>
            </a:r>
            <a:r>
              <a:rPr lang="vi" sz="1500">
                <a:latin typeface="Arial"/>
              </a:rPr>
              <a:t>Tương tự, có lăng trụ tam giác đều, lăng trụ lục giác đều,...</a:t>
            </a:r>
          </a:p>
          <a:p>
            <a:pPr indent="0">
              <a:lnSpc>
                <a:spcPct val="75000"/>
              </a:lnSpc>
            </a:pPr>
            <a:r>
              <a:rPr lang="vi" sz="1200">
                <a:solidFill>
                  <a:srgbClr val="1198FC"/>
                </a:solidFill>
                <a:latin typeface="Times New Roman"/>
              </a:rPr>
              <a:t>I                                                                                                                                                                                                                                                                                                                                                                      '</a:t>
            </a:r>
          </a:p>
          <a:p>
            <a:pPr indent="0">
              <a:lnSpc>
                <a:spcPct val="75000"/>
              </a:lnSpc>
            </a:pPr>
            <a:r>
              <a:rPr lang="en-US" sz="1200">
                <a:solidFill>
                  <a:srgbClr val="1198FC"/>
                </a:solidFill>
                <a:latin typeface="Times New Roman"/>
              </a:rPr>
              <a:t>I                                                                                                                                                                                                                                                                                                                                                                      </a:t>
            </a:r>
            <a:r>
              <a:rPr lang="vi" sz="1200">
                <a:solidFill>
                  <a:srgbClr val="1198FC"/>
                </a:solidFill>
                <a:latin typeface="Times New Roman"/>
              </a:rPr>
              <a:t>;</a:t>
            </a:r>
          </a:p>
          <a:p>
            <a:pPr indent="0">
              <a:lnSpc>
                <a:spcPct val="75000"/>
              </a:lnSpc>
            </a:pPr>
            <a:r>
              <a:rPr lang="en-US" sz="1200">
                <a:solidFill>
                  <a:srgbClr val="1198FC"/>
                </a:solidFill>
                <a:latin typeface="Times New Roman"/>
              </a:rPr>
              <a:t>I</a:t>
            </a:r>
            <a:r>
              <a:rPr lang="vi" sz="1200">
                <a:solidFill>
                  <a:srgbClr val="7AD2FD"/>
                </a:solidFill>
                <a:latin typeface="Times New Roman"/>
              </a:rPr>
              <a:t>_____________________________________________________________</a:t>
            </a:r>
            <a:r>
              <a:rPr lang="vi" sz="1200">
                <a:solidFill>
                  <a:srgbClr val="1198FC"/>
                </a:solidFill>
                <a:latin typeface="Times New Roman"/>
              </a:rPr>
              <a:t>J</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90487" y="128587"/>
            <a:ext cx="485775" cy="485775"/>
          </a:xfrm>
          <a:prstGeom prst="rect">
            <a:avLst/>
          </a:prstGeom>
        </p:spPr>
      </p:pic>
      <p:pic>
        <p:nvPicPr>
          <p:cNvPr id="3" name=""/>
          <p:cNvPicPr>
            <a:picLocks noChangeAspect="1"/>
          </p:cNvPicPr>
          <p:nvPr/>
        </p:nvPicPr>
        <p:blipFill>
          <a:blip r:embed="rPictId1"/>
          <a:stretch>
            <a:fillRect/>
          </a:stretch>
        </p:blipFill>
        <p:spPr>
          <a:xfrm>
            <a:off x="0" y="652462"/>
            <a:ext cx="385762" cy="495300"/>
          </a:xfrm>
          <a:prstGeom prst="rect">
            <a:avLst/>
          </a:prstGeom>
        </p:spPr>
      </p:pic>
      <p:pic>
        <p:nvPicPr>
          <p:cNvPr id="4" name=""/>
          <p:cNvPicPr>
            <a:picLocks noChangeAspect="1"/>
          </p:cNvPicPr>
          <p:nvPr/>
        </p:nvPicPr>
        <p:blipFill>
          <a:blip r:embed="rPictId2"/>
          <a:stretch>
            <a:fillRect/>
          </a:stretch>
        </p:blipFill>
        <p:spPr>
          <a:xfrm>
            <a:off x="257175" y="1976437"/>
            <a:ext cx="1738312" cy="1828800"/>
          </a:xfrm>
          <a:prstGeom prst="rect">
            <a:avLst/>
          </a:prstGeom>
        </p:spPr>
      </p:pic>
      <p:pic>
        <p:nvPicPr>
          <p:cNvPr id="5" name=""/>
          <p:cNvPicPr>
            <a:picLocks noChangeAspect="1"/>
          </p:cNvPicPr>
          <p:nvPr/>
        </p:nvPicPr>
        <p:blipFill>
          <a:blip r:embed="rPictId3"/>
          <a:stretch>
            <a:fillRect/>
          </a:stretch>
        </p:blipFill>
        <p:spPr>
          <a:xfrm>
            <a:off x="7053262" y="2066925"/>
            <a:ext cx="566738" cy="1071562"/>
          </a:xfrm>
          <a:prstGeom prst="rect">
            <a:avLst/>
          </a:prstGeom>
        </p:spPr>
      </p:pic>
      <p:sp>
        <p:nvSpPr>
          <p:cNvPr id="6" name=""/>
          <p:cNvSpPr/>
          <p:nvPr/>
        </p:nvSpPr>
        <p:spPr>
          <a:xfrm>
            <a:off x="3086100" y="390525"/>
            <a:ext cx="1423987" cy="252412"/>
          </a:xfrm>
          <a:prstGeom prst="rect">
            <a:avLst/>
          </a:prstGeom>
          <a:solidFill>
            <a:srgbClr val="C9ECFE"/>
          </a:solidFill>
        </p:spPr>
        <p:txBody>
          <a:bodyPr lIns="0" tIns="0" rIns="0" bIns="0">
            <a:noAutofit/>
          </a:bodyPr>
          <a:p>
            <a:pPr indent="0"/>
            <a:r>
              <a:rPr lang="vi" b="1" sz="1600">
                <a:latin typeface="Arial"/>
              </a:rPr>
              <a:t>Thực hành 3</a:t>
            </a:r>
          </a:p>
          <a:p>
            <a:pPr marL="295788" indent="0">
              <a:lnSpc>
                <a:spcPct val="75000"/>
              </a:lnSpc>
            </a:pPr>
            <a:r>
              <a:rPr lang="vi" sz="650">
                <a:latin typeface="Arial"/>
              </a:rPr>
              <a:t>■</a:t>
            </a:r>
          </a:p>
        </p:txBody>
      </p:sp>
      <p:sp>
        <p:nvSpPr>
          <p:cNvPr id="7" name=""/>
          <p:cNvSpPr/>
          <p:nvPr/>
        </p:nvSpPr>
        <p:spPr>
          <a:xfrm>
            <a:off x="1995487" y="957262"/>
            <a:ext cx="4710113" cy="271463"/>
          </a:xfrm>
          <a:prstGeom prst="rect">
            <a:avLst/>
          </a:prstGeom>
          <a:solidFill>
            <a:srgbClr val="FFFFFF"/>
          </a:solidFill>
        </p:spPr>
        <p:txBody>
          <a:bodyPr lIns="0" tIns="0" rIns="0" bIns="0" wrap="none">
            <a:noAutofit/>
          </a:bodyPr>
          <a:p>
            <a:pPr indent="-1409700"/>
            <a:r>
              <a:rPr lang="vi" sz="1500">
                <a:latin typeface="Arial"/>
              </a:rPr>
              <a:t>Cho hình lãng trụ lục giác đều </a:t>
            </a:r>
            <a:r>
              <a:rPr lang="en-US" i="1" sz="1500">
                <a:latin typeface="Arial"/>
              </a:rPr>
              <a:t>ABCDEF.A'B'C'D'E'F'</a:t>
            </a:r>
            <a:r>
              <a:rPr lang="en-US" sz="1500">
                <a:latin typeface="Arial"/>
              </a:rPr>
              <a:t> </a:t>
            </a:r>
            <a:r>
              <a:rPr lang="vi" sz="1500">
                <a:latin typeface="Arial"/>
              </a:rPr>
              <a:t>có cạnh bên</a:t>
            </a:r>
          </a:p>
        </p:txBody>
      </p:sp>
      <p:sp>
        <p:nvSpPr>
          <p:cNvPr id="8" name=""/>
          <p:cNvSpPr/>
          <p:nvPr/>
        </p:nvSpPr>
        <p:spPr>
          <a:xfrm>
            <a:off x="1995487" y="1371600"/>
            <a:ext cx="3905250" cy="276225"/>
          </a:xfrm>
          <a:prstGeom prst="rect">
            <a:avLst/>
          </a:prstGeom>
          <a:solidFill>
            <a:srgbClr val="FFFFFF"/>
          </a:solidFill>
        </p:spPr>
        <p:txBody>
          <a:bodyPr lIns="0" tIns="0" rIns="0" bIns="0" wrap="none">
            <a:noAutofit/>
          </a:bodyPr>
          <a:p>
            <a:pPr indent="-1409700"/>
            <a:r>
              <a:rPr lang="vi" sz="1500">
                <a:latin typeface="Arial"/>
              </a:rPr>
              <a:t>bằng </a:t>
            </a:r>
            <a:r>
              <a:rPr lang="vi" i="1" sz="1500">
                <a:latin typeface="Arial"/>
              </a:rPr>
              <a:t>h</a:t>
            </a:r>
            <a:r>
              <a:rPr lang="vi" sz="1500">
                <a:latin typeface="Arial"/>
              </a:rPr>
              <a:t> và cạnh đáy bằng </a:t>
            </a:r>
            <a:r>
              <a:rPr lang="vi" i="1" sz="1500">
                <a:latin typeface="Arial"/>
              </a:rPr>
              <a:t>a.</a:t>
            </a:r>
            <a:r>
              <a:rPr lang="vi" sz="1500">
                <a:latin typeface="Arial"/>
              </a:rPr>
              <a:t> Tính </a:t>
            </a:r>
            <a:r>
              <a:rPr lang="vi" i="1" sz="1500">
                <a:latin typeface="Arial"/>
              </a:rPr>
              <a:t>A'c</a:t>
            </a:r>
            <a:r>
              <a:rPr lang="vi" sz="1500">
                <a:latin typeface="Arial"/>
              </a:rPr>
              <a:t> và </a:t>
            </a:r>
            <a:r>
              <a:rPr lang="vi" i="1" sz="1500">
                <a:latin typeface="Arial"/>
              </a:rPr>
              <a:t>A'D</a:t>
            </a:r>
            <a:r>
              <a:rPr lang="vi" sz="1500">
                <a:latin typeface="Arial"/>
              </a:rPr>
              <a:t> theo </a:t>
            </a:r>
            <a:r>
              <a:rPr lang="vi" i="1" sz="1500">
                <a:latin typeface="Arial"/>
              </a:rPr>
              <a:t>a</a:t>
            </a:r>
            <a:r>
              <a:rPr lang="vi" sz="1500">
                <a:latin typeface="Arial"/>
              </a:rPr>
              <a:t> và </a:t>
            </a:r>
            <a:r>
              <a:rPr lang="vi" i="1" sz="1500">
                <a:latin typeface="Arial"/>
              </a:rPr>
              <a:t>h.</a:t>
            </a:r>
          </a:p>
        </p:txBody>
      </p:sp>
      <p:sp>
        <p:nvSpPr>
          <p:cNvPr id="9" name=""/>
          <p:cNvSpPr/>
          <p:nvPr/>
        </p:nvSpPr>
        <p:spPr>
          <a:xfrm>
            <a:off x="2643187" y="2014537"/>
            <a:ext cx="3619500" cy="1452563"/>
          </a:xfrm>
          <a:prstGeom prst="rect">
            <a:avLst/>
          </a:prstGeom>
          <a:solidFill>
            <a:srgbClr val="FFFFFF"/>
          </a:solidFill>
        </p:spPr>
        <p:txBody>
          <a:bodyPr lIns="0" tIns="0" rIns="0" bIns="0">
            <a:noAutofit/>
          </a:bodyPr>
          <a:p>
            <a:pPr indent="635000">
              <a:spcAft>
                <a:spcPts val="2030"/>
              </a:spcAft>
            </a:pPr>
            <a:r>
              <a:rPr lang="en-US" i="1" sz="1500">
                <a:latin typeface="Arial"/>
              </a:rPr>
              <a:t>AC </a:t>
            </a:r>
            <a:r>
              <a:rPr lang="vi" i="1" sz="1500">
                <a:latin typeface="Arial"/>
              </a:rPr>
              <a:t>= </a:t>
            </a:r>
            <a:r>
              <a:rPr lang="en-US" i="1" sz="1500">
                <a:latin typeface="Arial"/>
              </a:rPr>
              <a:t>yja</a:t>
            </a:r>
            <a:r>
              <a:rPr lang="en-US" i="1" baseline="30000" sz="1500">
                <a:latin typeface="Arial"/>
              </a:rPr>
              <a:t>2</a:t>
            </a:r>
            <a:r>
              <a:rPr lang="en-US" i="1" sz="1500">
                <a:latin typeface="Arial"/>
              </a:rPr>
              <a:t> </a:t>
            </a:r>
            <a:r>
              <a:rPr lang="vi" i="1" sz="1500">
                <a:latin typeface="Arial"/>
              </a:rPr>
              <a:t>+ </a:t>
            </a:r>
            <a:r>
              <a:rPr lang="en-US" i="1" sz="1500">
                <a:latin typeface="Arial"/>
              </a:rPr>
              <a:t>a</a:t>
            </a:r>
            <a:r>
              <a:rPr lang="en-US" i="1" baseline="30000" sz="1500">
                <a:latin typeface="Arial"/>
              </a:rPr>
              <a:t>2</a:t>
            </a:r>
            <a:r>
              <a:rPr lang="en-US" i="1" sz="1500">
                <a:latin typeface="Arial"/>
              </a:rPr>
              <a:t> </a:t>
            </a:r>
            <a:r>
              <a:rPr lang="vi" i="1" sz="1500">
                <a:latin typeface="Arial"/>
              </a:rPr>
              <a:t>— 2a.a.cosl20°</a:t>
            </a:r>
            <a:r>
              <a:rPr lang="vi" sz="1500">
                <a:latin typeface="Arial"/>
              </a:rPr>
              <a:t> = aV3</a:t>
            </a:r>
          </a:p>
          <a:p>
            <a:pPr indent="635000">
              <a:spcAft>
                <a:spcPts val="1820"/>
              </a:spcAft>
            </a:pPr>
            <a:r>
              <a:rPr lang="vi" i="1" sz="1500">
                <a:latin typeface="Arial"/>
              </a:rPr>
              <a:t>ÁC = yj3a</a:t>
            </a:r>
            <a:r>
              <a:rPr lang="vi" i="1" baseline="30000" sz="1500">
                <a:latin typeface="Arial"/>
              </a:rPr>
              <a:t>2</a:t>
            </a:r>
            <a:r>
              <a:rPr lang="vi" i="1" sz="1500">
                <a:latin typeface="Arial"/>
              </a:rPr>
              <a:t> + h</a:t>
            </a:r>
            <a:r>
              <a:rPr lang="vi" i="1" baseline="30000" sz="1500">
                <a:latin typeface="Arial"/>
              </a:rPr>
              <a:t>2</a:t>
            </a:r>
          </a:p>
          <a:p>
            <a:pPr indent="635000"/>
            <a:r>
              <a:rPr lang="vi" i="1" sz="1500">
                <a:latin typeface="Arial"/>
              </a:rPr>
              <a:t>AD = 2a</a:t>
            </a:r>
          </a:p>
        </p:txBody>
      </p:sp>
      <p:sp>
        <p:nvSpPr>
          <p:cNvPr id="10" name=""/>
          <p:cNvSpPr/>
          <p:nvPr/>
        </p:nvSpPr>
        <p:spPr>
          <a:xfrm>
            <a:off x="2662237" y="3800475"/>
            <a:ext cx="1566863" cy="238125"/>
          </a:xfrm>
          <a:prstGeom prst="rect">
            <a:avLst/>
          </a:prstGeom>
          <a:solidFill>
            <a:srgbClr val="FFFFFF"/>
          </a:solidFill>
        </p:spPr>
        <p:txBody>
          <a:bodyPr lIns="0" tIns="0" rIns="0" bIns="0" wrap="none">
            <a:noAutofit/>
          </a:bodyPr>
          <a:p>
            <a:pPr indent="0"/>
            <a:r>
              <a:rPr lang="vi" i="1" sz="1500">
                <a:latin typeface="Arial"/>
              </a:rPr>
              <a:t>Ản =</a:t>
            </a:r>
            <a:r>
              <a:rPr lang="vi" sz="1500">
                <a:latin typeface="Arial"/>
              </a:rPr>
              <a:t>     4- </a:t>
            </a:r>
            <a:r>
              <a:rPr lang="vi" i="1" sz="1500">
                <a:latin typeface="Arial"/>
              </a:rPr>
              <a:t>h?</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681787" y="581025"/>
            <a:ext cx="523875" cy="471487"/>
          </a:xfrm>
          <a:prstGeom prst="rect">
            <a:avLst/>
          </a:prstGeom>
        </p:spPr>
      </p:pic>
      <p:pic>
        <p:nvPicPr>
          <p:cNvPr id="3" name=""/>
          <p:cNvPicPr>
            <a:picLocks noChangeAspect="1"/>
          </p:cNvPicPr>
          <p:nvPr/>
        </p:nvPicPr>
        <p:blipFill>
          <a:blip r:embed="rPictId1"/>
          <a:stretch>
            <a:fillRect/>
          </a:stretch>
        </p:blipFill>
        <p:spPr>
          <a:xfrm>
            <a:off x="5453062" y="1357312"/>
            <a:ext cx="1314450" cy="471488"/>
          </a:xfrm>
          <a:prstGeom prst="rect">
            <a:avLst/>
          </a:prstGeom>
        </p:spPr>
      </p:pic>
      <p:pic>
        <p:nvPicPr>
          <p:cNvPr id="4" name=""/>
          <p:cNvPicPr>
            <a:picLocks noChangeAspect="1"/>
          </p:cNvPicPr>
          <p:nvPr/>
        </p:nvPicPr>
        <p:blipFill>
          <a:blip r:embed="rPictId2"/>
          <a:stretch>
            <a:fillRect/>
          </a:stretch>
        </p:blipFill>
        <p:spPr>
          <a:xfrm>
            <a:off x="533400" y="2705100"/>
            <a:ext cx="881062" cy="504825"/>
          </a:xfrm>
          <a:prstGeom prst="rect">
            <a:avLst/>
          </a:prstGeom>
        </p:spPr>
      </p:pic>
      <p:pic>
        <p:nvPicPr>
          <p:cNvPr id="5" name=""/>
          <p:cNvPicPr>
            <a:picLocks noChangeAspect="1"/>
          </p:cNvPicPr>
          <p:nvPr/>
        </p:nvPicPr>
        <p:blipFill>
          <a:blip r:embed="rPictId3"/>
          <a:stretch>
            <a:fillRect/>
          </a:stretch>
        </p:blipFill>
        <p:spPr>
          <a:xfrm>
            <a:off x="5472112" y="2690812"/>
            <a:ext cx="1700213" cy="457200"/>
          </a:xfrm>
          <a:prstGeom prst="rect">
            <a:avLst/>
          </a:prstGeom>
        </p:spPr>
      </p:pic>
      <p:pic>
        <p:nvPicPr>
          <p:cNvPr id="6" name=""/>
          <p:cNvPicPr>
            <a:picLocks noChangeAspect="1"/>
          </p:cNvPicPr>
          <p:nvPr/>
        </p:nvPicPr>
        <p:blipFill>
          <a:blip r:embed="rPictId4"/>
          <a:stretch>
            <a:fillRect/>
          </a:stretch>
        </p:blipFill>
        <p:spPr>
          <a:xfrm>
            <a:off x="252412" y="3219450"/>
            <a:ext cx="1066800" cy="938212"/>
          </a:xfrm>
          <a:prstGeom prst="rect">
            <a:avLst/>
          </a:prstGeom>
        </p:spPr>
      </p:pic>
      <p:pic>
        <p:nvPicPr>
          <p:cNvPr id="7" name=""/>
          <p:cNvPicPr>
            <a:picLocks noChangeAspect="1"/>
          </p:cNvPicPr>
          <p:nvPr/>
        </p:nvPicPr>
        <p:blipFill>
          <a:blip r:embed="rPictId5"/>
          <a:stretch>
            <a:fillRect/>
          </a:stretch>
        </p:blipFill>
        <p:spPr>
          <a:xfrm>
            <a:off x="5681662" y="3709987"/>
            <a:ext cx="828675" cy="433388"/>
          </a:xfrm>
          <a:prstGeom prst="rect">
            <a:avLst/>
          </a:prstGeom>
        </p:spPr>
      </p:pic>
      <p:sp>
        <p:nvSpPr>
          <p:cNvPr id="8" name=""/>
          <p:cNvSpPr/>
          <p:nvPr/>
        </p:nvSpPr>
        <p:spPr>
          <a:xfrm>
            <a:off x="3048000" y="300037"/>
            <a:ext cx="1509712" cy="300038"/>
          </a:xfrm>
          <a:prstGeom prst="rect">
            <a:avLst/>
          </a:prstGeom>
          <a:solidFill>
            <a:srgbClr val="FFFFFF"/>
          </a:solidFill>
        </p:spPr>
        <p:txBody>
          <a:bodyPr lIns="0" tIns="0" rIns="0" bIns="0" wrap="none">
            <a:noAutofit/>
          </a:bodyPr>
          <a:p>
            <a:pPr algn="r" indent="0"/>
            <a:r>
              <a:rPr lang="vi" b="1" sz="1900">
                <a:latin typeface="Arial"/>
              </a:rPr>
              <a:t>Vận dụng 3</a:t>
            </a:r>
          </a:p>
        </p:txBody>
      </p:sp>
      <p:sp>
        <p:nvSpPr>
          <p:cNvPr id="9" name=""/>
          <p:cNvSpPr/>
          <p:nvPr/>
        </p:nvSpPr>
        <p:spPr>
          <a:xfrm>
            <a:off x="785812" y="1047750"/>
            <a:ext cx="4338638" cy="1414462"/>
          </a:xfrm>
          <a:prstGeom prst="rect">
            <a:avLst/>
          </a:prstGeom>
          <a:solidFill>
            <a:srgbClr val="FFFFFF"/>
          </a:solidFill>
        </p:spPr>
        <p:txBody>
          <a:bodyPr lIns="0" tIns="0" rIns="0" bIns="0">
            <a:noAutofit/>
          </a:bodyPr>
          <a:p>
            <a:pPr indent="0">
              <a:lnSpc>
                <a:spcPct val="174000"/>
              </a:lnSpc>
            </a:pPr>
            <a:r>
              <a:rPr lang="vi" sz="1500">
                <a:latin typeface="Arial"/>
              </a:rPr>
              <a:t>Một chiếc lồng đèn kéo quân có dạng hình lăng trụ lục giác đều với cạnh đáy bằng 10 </a:t>
            </a:r>
            <a:r>
              <a:rPr lang="en-US" sz="1500">
                <a:latin typeface="Arial"/>
              </a:rPr>
              <a:t>cm </a:t>
            </a:r>
            <a:r>
              <a:rPr lang="vi" sz="1500">
                <a:latin typeface="Arial"/>
              </a:rPr>
              <a:t>và cạnh bên bằng 30 </a:t>
            </a:r>
            <a:r>
              <a:rPr lang="en-US" sz="1500">
                <a:latin typeface="Arial"/>
              </a:rPr>
              <a:t>cm </a:t>
            </a:r>
            <a:r>
              <a:rPr lang="vi" sz="1500">
                <a:latin typeface="Arial"/>
              </a:rPr>
              <a:t>(Hình 20). Tính tổng diện tích các mặt bên của chiếc lồng đèn đó.</a:t>
            </a:r>
          </a:p>
        </p:txBody>
      </p:sp>
      <p:sp>
        <p:nvSpPr>
          <p:cNvPr id="10" name=""/>
          <p:cNvSpPr/>
          <p:nvPr/>
        </p:nvSpPr>
        <p:spPr>
          <a:xfrm>
            <a:off x="5843587" y="3148012"/>
            <a:ext cx="557213" cy="166688"/>
          </a:xfrm>
          <a:prstGeom prst="rect">
            <a:avLst/>
          </a:prstGeom>
          <a:solidFill>
            <a:srgbClr val="FFFFFF"/>
          </a:solidFill>
        </p:spPr>
        <p:txBody>
          <a:bodyPr lIns="0" tIns="0" rIns="0" bIns="0" wrap="none">
            <a:noAutofit/>
          </a:bodyPr>
          <a:p>
            <a:pPr indent="0"/>
            <a:r>
              <a:rPr lang="vi" i="1" sz="1200">
                <a:latin typeface="Arial"/>
              </a:rPr>
              <a:t>Hình 20</a:t>
            </a:r>
          </a:p>
        </p:txBody>
      </p:sp>
      <p:sp>
        <p:nvSpPr>
          <p:cNvPr id="11" name=""/>
          <p:cNvSpPr/>
          <p:nvPr/>
        </p:nvSpPr>
        <p:spPr>
          <a:xfrm>
            <a:off x="1438275" y="3252787"/>
            <a:ext cx="3429000" cy="666750"/>
          </a:xfrm>
          <a:prstGeom prst="rect">
            <a:avLst/>
          </a:prstGeom>
          <a:solidFill>
            <a:srgbClr val="FFFFFF"/>
          </a:solidFill>
        </p:spPr>
        <p:txBody>
          <a:bodyPr lIns="0" tIns="0" rIns="0" bIns="0">
            <a:noAutofit/>
          </a:bodyPr>
          <a:p>
            <a:pPr indent="0">
              <a:lnSpc>
                <a:spcPct val="181000"/>
              </a:lnSpc>
            </a:pPr>
            <a:r>
              <a:rPr lang="vi" sz="1500">
                <a:latin typeface="Arial"/>
              </a:rPr>
              <a:t>Tổng diện tích các mặt bên của lồng đèn đó: 6.10.30 = 1800(cm</a:t>
            </a:r>
            <a:r>
              <a:rPr lang="vi" baseline="30000" sz="1500">
                <a:latin typeface="Arial"/>
              </a:rPr>
              <a:t>2</a:t>
            </a:r>
            <a:r>
              <a:rPr lang="vi" sz="1500">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28612" y="1343025"/>
            <a:ext cx="923925" cy="280987"/>
          </a:xfrm>
          <a:prstGeom prst="rect">
            <a:avLst/>
          </a:prstGeom>
        </p:spPr>
      </p:pic>
      <p:pic>
        <p:nvPicPr>
          <p:cNvPr id="3" name=""/>
          <p:cNvPicPr>
            <a:picLocks noChangeAspect="1"/>
          </p:cNvPicPr>
          <p:nvPr/>
        </p:nvPicPr>
        <p:blipFill>
          <a:blip r:embed="rPictId1"/>
          <a:stretch>
            <a:fillRect/>
          </a:stretch>
        </p:blipFill>
        <p:spPr>
          <a:xfrm>
            <a:off x="3062287" y="776287"/>
            <a:ext cx="1495425" cy="771525"/>
          </a:xfrm>
          <a:prstGeom prst="rect">
            <a:avLst/>
          </a:prstGeom>
        </p:spPr>
      </p:pic>
      <p:pic>
        <p:nvPicPr>
          <p:cNvPr id="4" name=""/>
          <p:cNvPicPr>
            <a:picLocks noChangeAspect="1"/>
          </p:cNvPicPr>
          <p:nvPr/>
        </p:nvPicPr>
        <p:blipFill>
          <a:blip r:embed="rPictId2"/>
          <a:stretch>
            <a:fillRect/>
          </a:stretch>
        </p:blipFill>
        <p:spPr>
          <a:xfrm>
            <a:off x="5481637" y="147637"/>
            <a:ext cx="695325" cy="495300"/>
          </a:xfrm>
          <a:prstGeom prst="rect">
            <a:avLst/>
          </a:prstGeom>
        </p:spPr>
      </p:pic>
      <p:pic>
        <p:nvPicPr>
          <p:cNvPr id="5" name=""/>
          <p:cNvPicPr>
            <a:picLocks noChangeAspect="1"/>
          </p:cNvPicPr>
          <p:nvPr/>
        </p:nvPicPr>
        <p:blipFill>
          <a:blip r:embed="rPictId3"/>
          <a:stretch>
            <a:fillRect/>
          </a:stretch>
        </p:blipFill>
        <p:spPr>
          <a:xfrm>
            <a:off x="6429375" y="552450"/>
            <a:ext cx="933450" cy="923925"/>
          </a:xfrm>
          <a:prstGeom prst="rect">
            <a:avLst/>
          </a:prstGeom>
        </p:spPr>
      </p:pic>
      <p:pic>
        <p:nvPicPr>
          <p:cNvPr id="6" name=""/>
          <p:cNvPicPr>
            <a:picLocks noChangeAspect="1"/>
          </p:cNvPicPr>
          <p:nvPr/>
        </p:nvPicPr>
        <p:blipFill>
          <a:blip r:embed="rPictId4"/>
          <a:stretch>
            <a:fillRect/>
          </a:stretch>
        </p:blipFill>
        <p:spPr>
          <a:xfrm>
            <a:off x="6748462" y="2795587"/>
            <a:ext cx="647700" cy="338138"/>
          </a:xfrm>
          <a:prstGeom prst="rect">
            <a:avLst/>
          </a:prstGeom>
        </p:spPr>
      </p:pic>
      <p:sp>
        <p:nvSpPr>
          <p:cNvPr id="7" name=""/>
          <p:cNvSpPr/>
          <p:nvPr/>
        </p:nvSpPr>
        <p:spPr>
          <a:xfrm>
            <a:off x="3567112" y="1000125"/>
            <a:ext cx="481013" cy="347662"/>
          </a:xfrm>
          <a:prstGeom prst="rect">
            <a:avLst/>
          </a:prstGeom>
          <a:solidFill>
            <a:srgbClr val="F999B5"/>
          </a:solidFill>
        </p:spPr>
        <p:txBody>
          <a:bodyPr lIns="0" tIns="0" rIns="0" bIns="0" wrap="none">
            <a:noAutofit/>
          </a:bodyPr>
          <a:p>
            <a:pPr indent="0"/>
            <a:r>
              <a:rPr lang="en-US" b="1" sz="3300">
                <a:solidFill>
                  <a:srgbClr val="10013B"/>
                </a:solidFill>
                <a:latin typeface="Arial"/>
              </a:rPr>
              <a:t>05</a:t>
            </a:r>
          </a:p>
        </p:txBody>
      </p:sp>
      <p:sp>
        <p:nvSpPr>
          <p:cNvPr id="8" name=""/>
          <p:cNvSpPr/>
          <p:nvPr/>
        </p:nvSpPr>
        <p:spPr>
          <a:xfrm>
            <a:off x="2066925" y="1643062"/>
            <a:ext cx="3486150" cy="428625"/>
          </a:xfrm>
          <a:prstGeom prst="rect">
            <a:avLst/>
          </a:prstGeom>
          <a:solidFill>
            <a:srgbClr val="FFFFFF"/>
          </a:solidFill>
        </p:spPr>
        <p:txBody>
          <a:bodyPr lIns="0" tIns="0" rIns="0" bIns="0" wrap="none">
            <a:noAutofit/>
          </a:bodyPr>
          <a:p>
            <a:pPr indent="0"/>
            <a:r>
              <a:rPr lang="vi" b="1" sz="3300">
                <a:solidFill>
                  <a:srgbClr val="10013B"/>
                </a:solidFill>
                <a:latin typeface="Arial"/>
              </a:rPr>
              <a:t>HÌNH CHÓP ĐÈU.</a:t>
            </a:r>
          </a:p>
        </p:txBody>
      </p:sp>
      <p:sp>
        <p:nvSpPr>
          <p:cNvPr id="10" name=""/>
          <p:cNvSpPr/>
          <p:nvPr/>
        </p:nvSpPr>
        <p:spPr>
          <a:xfrm>
            <a:off x="152400" y="2424112"/>
            <a:ext cx="5834062" cy="1571625"/>
          </a:xfrm>
          <a:prstGeom prst="rect">
            <a:avLst/>
          </a:prstGeom>
          <a:solidFill>
            <a:srgbClr val="FFFFFF"/>
          </a:solidFill>
        </p:spPr>
        <p:txBody>
          <a:bodyPr lIns="0" tIns="0" rIns="0" bIns="0">
            <a:noAutofit/>
          </a:bodyPr>
          <a:p>
            <a:pPr algn="r" indent="0"/>
            <a:r>
              <a:rPr lang="vi" b="1" sz="3300">
                <a:solidFill>
                  <a:srgbClr val="10013B"/>
                </a:solidFill>
                <a:latin typeface="Arial"/>
              </a:rPr>
              <a:t>HÌNH CHÓP CỤTĐÈU</a:t>
            </a:r>
          </a:p>
          <a:p>
            <a:pPr indent="0"/>
            <a:r>
              <a:rPr lang="vi" sz="5200">
                <a:latin typeface="Arial"/>
              </a:rPr>
              <a:t>§ </a:t>
            </a:r>
            <a:r>
              <a:rPr lang="vi" sz="5200">
                <a:solidFill>
                  <a:srgbClr val="10013B"/>
                </a:solidFill>
                <a:latin typeface="Arial"/>
              </a:rPr>
              <a:t>' </a:t>
            </a:r>
            <a:r>
              <a:rPr lang="vi" baseline="-25000" sz="5200">
                <a:latin typeface="Arial"/>
              </a:rPr>
              <a:t>M</a:t>
            </a:r>
          </a:p>
        </p:txBody>
      </p:sp>
      <p:sp>
        <p:nvSpPr>
          <p:cNvPr id="11" name=""/>
          <p:cNvSpPr/>
          <p:nvPr/>
        </p:nvSpPr>
        <p:spPr>
          <a:xfrm>
            <a:off x="152400" y="3995737"/>
            <a:ext cx="5834062" cy="66675"/>
          </a:xfrm>
          <a:prstGeom prst="rect">
            <a:avLst/>
          </a:prstGeom>
          <a:solidFill>
            <a:srgbClr val="B2B6DC"/>
          </a:solidFill>
        </p:spPr>
        <p:txBody>
          <a:bodyPr lIns="0" tIns="0" rIns="0" bIns="0" wrap="none">
            <a:noAutofit/>
          </a:bodyPr>
          <a:p>
            <a:pPr algn="r" marR="129100" indent="0"/>
            <a:r>
              <a:rPr lang="vi" sz="9700">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510212" y="833437"/>
            <a:ext cx="1490663" cy="1871663"/>
          </a:xfrm>
          <a:prstGeom prst="rect">
            <a:avLst/>
          </a:prstGeom>
        </p:spPr>
      </p:pic>
      <p:pic>
        <p:nvPicPr>
          <p:cNvPr id="3" name=""/>
          <p:cNvPicPr>
            <a:picLocks noChangeAspect="1"/>
          </p:cNvPicPr>
          <p:nvPr/>
        </p:nvPicPr>
        <p:blipFill>
          <a:blip r:embed="rPictId1"/>
          <a:stretch>
            <a:fillRect/>
          </a:stretch>
        </p:blipFill>
        <p:spPr>
          <a:xfrm>
            <a:off x="6072187" y="2852737"/>
            <a:ext cx="138113" cy="100013"/>
          </a:xfrm>
          <a:prstGeom prst="rect">
            <a:avLst/>
          </a:prstGeom>
        </p:spPr>
      </p:pic>
      <p:pic>
        <p:nvPicPr>
          <p:cNvPr id="4" name=""/>
          <p:cNvPicPr>
            <a:picLocks noChangeAspect="1"/>
          </p:cNvPicPr>
          <p:nvPr/>
        </p:nvPicPr>
        <p:blipFill>
          <a:blip r:embed="rPictId2"/>
          <a:stretch>
            <a:fillRect/>
          </a:stretch>
        </p:blipFill>
        <p:spPr>
          <a:xfrm>
            <a:off x="7072312" y="3500437"/>
            <a:ext cx="509588" cy="400050"/>
          </a:xfrm>
          <a:prstGeom prst="rect">
            <a:avLst/>
          </a:prstGeom>
        </p:spPr>
      </p:pic>
      <p:sp>
        <p:nvSpPr>
          <p:cNvPr id="5" name=""/>
          <p:cNvSpPr/>
          <p:nvPr/>
        </p:nvSpPr>
        <p:spPr>
          <a:xfrm>
            <a:off x="2952750" y="238125"/>
            <a:ext cx="1719262" cy="304800"/>
          </a:xfrm>
          <a:prstGeom prst="rect">
            <a:avLst/>
          </a:prstGeom>
          <a:solidFill>
            <a:srgbClr val="FFFFFF"/>
          </a:solidFill>
        </p:spPr>
        <p:txBody>
          <a:bodyPr lIns="0" tIns="0" rIns="0" bIns="0" wrap="none">
            <a:noAutofit/>
          </a:bodyPr>
          <a:p>
            <a:pPr indent="0"/>
            <a:r>
              <a:rPr lang="vi" b="1" i="1" sz="1800">
                <a:solidFill>
                  <a:srgbClr val="FC0101"/>
                </a:solidFill>
                <a:latin typeface="Arial"/>
              </a:rPr>
              <a:t>Hình chóp đều</a:t>
            </a:r>
          </a:p>
        </p:txBody>
      </p:sp>
      <p:sp>
        <p:nvSpPr>
          <p:cNvPr id="6" name=""/>
          <p:cNvSpPr/>
          <p:nvPr/>
        </p:nvSpPr>
        <p:spPr>
          <a:xfrm>
            <a:off x="414337" y="871537"/>
            <a:ext cx="4786313" cy="1809750"/>
          </a:xfrm>
          <a:prstGeom prst="rect">
            <a:avLst/>
          </a:prstGeom>
          <a:solidFill>
            <a:srgbClr val="FFFFFF"/>
          </a:solidFill>
        </p:spPr>
        <p:txBody>
          <a:bodyPr lIns="0" tIns="0" rIns="0" bIns="0">
            <a:noAutofit/>
          </a:bodyPr>
          <a:p>
            <a:pPr marL="565663" indent="0">
              <a:spcAft>
                <a:spcPts val="700"/>
              </a:spcAft>
            </a:pPr>
            <a:r>
              <a:rPr lang="vi" b="1" sz="1900">
                <a:latin typeface="Arial"/>
              </a:rPr>
              <a:t>HĐKP7:</a:t>
            </a:r>
          </a:p>
          <a:p>
            <a:pPr indent="12700">
              <a:lnSpc>
                <a:spcPct val="174000"/>
              </a:lnSpc>
            </a:pPr>
            <a:r>
              <a:rPr lang="vi" sz="1500">
                <a:latin typeface="Arial"/>
              </a:rPr>
              <a:t>Cho hình chóp </a:t>
            </a:r>
            <a:r>
              <a:rPr lang="vi" i="1" sz="1500">
                <a:latin typeface="Arial"/>
              </a:rPr>
              <a:t>S.ABCD</a:t>
            </a:r>
            <a:r>
              <a:rPr lang="vi" sz="1500">
                <a:latin typeface="Arial"/>
              </a:rPr>
              <a:t> có đáy </a:t>
            </a:r>
            <a:r>
              <a:rPr lang="vi" i="1" sz="1500">
                <a:latin typeface="Arial"/>
              </a:rPr>
              <a:t>ABCD</a:t>
            </a:r>
            <a:r>
              <a:rPr lang="vi" sz="1500">
                <a:latin typeface="Arial"/>
              </a:rPr>
              <a:t> là hình vuông với tâm </a:t>
            </a:r>
            <a:r>
              <a:rPr lang="vi" i="1" sz="1500">
                <a:latin typeface="Arial"/>
              </a:rPr>
              <a:t>0</a:t>
            </a:r>
            <a:r>
              <a:rPr lang="vi" sz="1500">
                <a:latin typeface="Arial"/>
              </a:rPr>
              <a:t> và các cạnh bên của hình chóp bằng nhau (Hình 21). Đường thẳng </a:t>
            </a:r>
            <a:r>
              <a:rPr lang="vi" i="1" sz="1500">
                <a:latin typeface="Arial"/>
              </a:rPr>
              <a:t>so</a:t>
            </a:r>
            <a:r>
              <a:rPr lang="vi" sz="1500">
                <a:latin typeface="Arial"/>
              </a:rPr>
              <a:t> có vuông góc với đáy không?</a:t>
            </a:r>
          </a:p>
        </p:txBody>
      </p:sp>
      <p:sp>
        <p:nvSpPr>
          <p:cNvPr id="7" name=""/>
          <p:cNvSpPr/>
          <p:nvPr/>
        </p:nvSpPr>
        <p:spPr>
          <a:xfrm>
            <a:off x="1647825" y="3071812"/>
            <a:ext cx="4862512" cy="1004888"/>
          </a:xfrm>
          <a:prstGeom prst="rect">
            <a:avLst/>
          </a:prstGeom>
          <a:solidFill>
            <a:srgbClr val="FFFFFF"/>
          </a:solidFill>
        </p:spPr>
        <p:txBody>
          <a:bodyPr lIns="0" tIns="0" rIns="0" bIns="0">
            <a:noAutofit/>
          </a:bodyPr>
          <a:p>
            <a:pPr indent="12700">
              <a:lnSpc>
                <a:spcPct val="174000"/>
              </a:lnSpc>
            </a:pPr>
            <a:r>
              <a:rPr lang="vi" sz="1500">
                <a:latin typeface="Arial"/>
              </a:rPr>
              <a:t>Ta có </a:t>
            </a:r>
            <a:r>
              <a:rPr lang="vi" i="1" sz="1500">
                <a:latin typeface="Arial"/>
              </a:rPr>
              <a:t>SO</a:t>
            </a:r>
            <a:r>
              <a:rPr lang="vi" sz="1500">
                <a:latin typeface="Arial"/>
              </a:rPr>
              <a:t> 1 </a:t>
            </a:r>
            <a:r>
              <a:rPr lang="en-US" i="1" sz="1500">
                <a:latin typeface="Arial"/>
              </a:rPr>
              <a:t>AC </a:t>
            </a:r>
            <a:r>
              <a:rPr lang="vi" i="1" sz="1500">
                <a:latin typeface="Arial"/>
              </a:rPr>
              <a:t>và so</a:t>
            </a:r>
            <a:r>
              <a:rPr lang="vi" sz="1500">
                <a:latin typeface="Arial"/>
              </a:rPr>
              <a:t> 1 </a:t>
            </a:r>
            <a:r>
              <a:rPr lang="vi" i="1" sz="1500">
                <a:latin typeface="Arial"/>
              </a:rPr>
              <a:t>BD</a:t>
            </a:r>
            <a:r>
              <a:rPr lang="vi" sz="1500">
                <a:latin typeface="Arial"/>
              </a:rPr>
              <a:t> (do các tam giác </a:t>
            </a:r>
            <a:r>
              <a:rPr lang="vi" i="1" sz="1500">
                <a:latin typeface="Arial"/>
              </a:rPr>
              <a:t>SAC</a:t>
            </a:r>
            <a:r>
              <a:rPr lang="vi" sz="1500">
                <a:latin typeface="Arial"/>
              </a:rPr>
              <a:t> và </a:t>
            </a:r>
            <a:r>
              <a:rPr lang="vi" i="1" sz="1500">
                <a:latin typeface="Arial"/>
              </a:rPr>
              <a:t>SBD</a:t>
            </a:r>
            <a:r>
              <a:rPr lang="vi" sz="1500">
                <a:latin typeface="Arial"/>
              </a:rPr>
              <a:t> cân tại s, mà </a:t>
            </a:r>
            <a:r>
              <a:rPr lang="vi" i="1" sz="1500">
                <a:latin typeface="Arial"/>
              </a:rPr>
              <a:t>0</a:t>
            </a:r>
            <a:r>
              <a:rPr lang="vi" sz="1500">
                <a:latin typeface="Arial"/>
              </a:rPr>
              <a:t> là trung điểm của </a:t>
            </a:r>
            <a:r>
              <a:rPr lang="en-US" i="1" sz="1500">
                <a:latin typeface="Arial"/>
              </a:rPr>
              <a:t>AC</a:t>
            </a:r>
            <a:r>
              <a:rPr lang="en-US" sz="1500">
                <a:latin typeface="Arial"/>
              </a:rPr>
              <a:t> </a:t>
            </a:r>
            <a:r>
              <a:rPr lang="vi" sz="1500">
                <a:latin typeface="Arial"/>
              </a:rPr>
              <a:t>và </a:t>
            </a:r>
            <a:r>
              <a:rPr lang="vi" i="1" sz="1500">
                <a:latin typeface="Arial"/>
              </a:rPr>
              <a:t>BD). </a:t>
            </a:r>
            <a:r>
              <a:rPr lang="vi" sz="1500">
                <a:latin typeface="Arial"/>
              </a:rPr>
              <a:t>Suy ra </a:t>
            </a:r>
            <a:r>
              <a:rPr lang="vi" i="1" sz="1500">
                <a:latin typeface="Arial"/>
              </a:rPr>
              <a:t>so</a:t>
            </a:r>
            <a:r>
              <a:rPr lang="vi" sz="1500">
                <a:latin typeface="Arial"/>
              </a:rPr>
              <a:t> 1 </a:t>
            </a:r>
            <a:r>
              <a:rPr lang="vi" i="1" sz="1500">
                <a:latin typeface="Arial"/>
              </a:rPr>
              <a:t>(ABCD).</a:t>
            </a:r>
          </a:p>
        </p:txBody>
      </p:sp>
      <p:sp>
        <p:nvSpPr>
          <p:cNvPr id="8" name=""/>
          <p:cNvSpPr/>
          <p:nvPr/>
        </p:nvSpPr>
        <p:spPr>
          <a:xfrm>
            <a:off x="6596062" y="3890962"/>
            <a:ext cx="500063" cy="395288"/>
          </a:xfrm>
          <a:prstGeom prst="rect">
            <a:avLst/>
          </a:prstGeom>
          <a:solidFill>
            <a:srgbClr val="FFFFFF"/>
          </a:solidFill>
        </p:spPr>
        <p:txBody>
          <a:bodyPr lIns="0" tIns="0" rIns="0" bIns="0" wrap="none">
            <a:noAutofit/>
          </a:bodyPr>
          <a:p>
            <a:pPr indent="0"/>
            <a:r>
              <a:rPr lang="vi" i="1" sz="3700">
                <a:latin typeface="Times New Roman"/>
              </a:rPr>
              <a:t>iSì</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128587"/>
            <a:ext cx="576262" cy="1019175"/>
          </a:xfrm>
          <a:prstGeom prst="rect">
            <a:avLst/>
          </a:prstGeom>
        </p:spPr>
      </p:pic>
      <p:pic>
        <p:nvPicPr>
          <p:cNvPr id="3" name=""/>
          <p:cNvPicPr>
            <a:picLocks noChangeAspect="1"/>
          </p:cNvPicPr>
          <p:nvPr/>
        </p:nvPicPr>
        <p:blipFill>
          <a:blip r:embed="rPictId1"/>
          <a:stretch>
            <a:fillRect/>
          </a:stretch>
        </p:blipFill>
        <p:spPr>
          <a:xfrm>
            <a:off x="5314950" y="1204912"/>
            <a:ext cx="1766887" cy="2109788"/>
          </a:xfrm>
          <a:prstGeom prst="rect">
            <a:avLst/>
          </a:prstGeom>
        </p:spPr>
      </p:pic>
      <p:pic>
        <p:nvPicPr>
          <p:cNvPr id="4" name=""/>
          <p:cNvPicPr>
            <a:picLocks noChangeAspect="1"/>
          </p:cNvPicPr>
          <p:nvPr/>
        </p:nvPicPr>
        <p:blipFill>
          <a:blip r:embed="rPictId2"/>
          <a:stretch>
            <a:fillRect/>
          </a:stretch>
        </p:blipFill>
        <p:spPr>
          <a:xfrm>
            <a:off x="7205662" y="2066925"/>
            <a:ext cx="414338" cy="1071562"/>
          </a:xfrm>
          <a:prstGeom prst="rect">
            <a:avLst/>
          </a:prstGeom>
        </p:spPr>
      </p:pic>
      <p:sp>
        <p:nvSpPr>
          <p:cNvPr id="5" name=""/>
          <p:cNvSpPr/>
          <p:nvPr/>
        </p:nvSpPr>
        <p:spPr>
          <a:xfrm>
            <a:off x="2700337" y="257175"/>
            <a:ext cx="2238375" cy="85725"/>
          </a:xfrm>
          <a:prstGeom prst="rect">
            <a:avLst/>
          </a:prstGeom>
          <a:solidFill>
            <a:srgbClr val="FFFFFF"/>
          </a:solidFill>
        </p:spPr>
        <p:txBody>
          <a:bodyPr lIns="0" tIns="0" rIns="0" bIns="0" wrap="none">
            <a:noAutofit/>
          </a:bodyPr>
          <a:p>
            <a:pPr indent="0"/>
            <a:r>
              <a:rPr lang="en-US" b="1" sz="700">
                <a:solidFill>
                  <a:srgbClr val="7AD2FD"/>
                </a:solidFill>
                <a:latin typeface="Arial"/>
              </a:rPr>
              <a:t>----------------------------------X</a:t>
            </a:r>
          </a:p>
        </p:txBody>
      </p:sp>
      <p:sp>
        <p:nvSpPr>
          <p:cNvPr id="6" name=""/>
          <p:cNvSpPr/>
          <p:nvPr/>
        </p:nvSpPr>
        <p:spPr>
          <a:xfrm>
            <a:off x="2700337" y="404812"/>
            <a:ext cx="2238375" cy="500063"/>
          </a:xfrm>
          <a:prstGeom prst="rect">
            <a:avLst/>
          </a:prstGeom>
          <a:solidFill>
            <a:srgbClr val="FFFFFF"/>
          </a:solidFill>
        </p:spPr>
        <p:txBody>
          <a:bodyPr lIns="0" tIns="0" rIns="0" bIns="0">
            <a:noAutofit/>
          </a:bodyPr>
          <a:p>
            <a:pPr algn="ctr" indent="0">
              <a:spcAft>
                <a:spcPts val="210"/>
              </a:spcAft>
            </a:pPr>
            <a:r>
              <a:rPr lang="vi" b="1" sz="2400">
                <a:latin typeface="Arial"/>
              </a:rPr>
              <a:t>ĐỊNH NGHĨA</a:t>
            </a:r>
          </a:p>
          <a:p>
            <a:pPr indent="0"/>
            <a:r>
              <a:rPr lang="vi" b="1" sz="700">
                <a:solidFill>
                  <a:srgbClr val="7AD2FD"/>
                </a:solidFill>
                <a:latin typeface="Arial"/>
              </a:rPr>
              <a:t>_</a:t>
            </a:r>
          </a:p>
        </p:txBody>
      </p:sp>
      <p:sp>
        <p:nvSpPr>
          <p:cNvPr id="7" name=""/>
          <p:cNvSpPr/>
          <p:nvPr/>
        </p:nvSpPr>
        <p:spPr>
          <a:xfrm>
            <a:off x="557212" y="1990725"/>
            <a:ext cx="3805238" cy="652462"/>
          </a:xfrm>
          <a:prstGeom prst="rect">
            <a:avLst/>
          </a:prstGeom>
          <a:solidFill>
            <a:srgbClr val="FAB7C9"/>
          </a:solidFill>
        </p:spPr>
        <p:txBody>
          <a:bodyPr lIns="0" tIns="0" rIns="0" bIns="0">
            <a:noAutofit/>
          </a:bodyPr>
          <a:p>
            <a:pPr indent="12700">
              <a:lnSpc>
                <a:spcPct val="174000"/>
              </a:lnSpc>
            </a:pPr>
            <a:r>
              <a:rPr lang="vi" sz="1500">
                <a:latin typeface="Arial"/>
              </a:rPr>
              <a:t>Hình chóp đều là hình chóp có đáy là đa giác đều và các cạnh bên bằng nhau.</a:t>
            </a:r>
          </a:p>
        </p:txBody>
      </p:sp>
      <p:sp>
        <p:nvSpPr>
          <p:cNvPr id="8" name=""/>
          <p:cNvSpPr/>
          <p:nvPr/>
        </p:nvSpPr>
        <p:spPr>
          <a:xfrm>
            <a:off x="5919787" y="3371850"/>
            <a:ext cx="571500" cy="161925"/>
          </a:xfrm>
          <a:prstGeom prst="rect">
            <a:avLst/>
          </a:prstGeom>
          <a:solidFill>
            <a:srgbClr val="FFFFFF"/>
          </a:solidFill>
        </p:spPr>
        <p:txBody>
          <a:bodyPr lIns="0" tIns="0" rIns="0" bIns="0" wrap="none">
            <a:noAutofit/>
          </a:bodyPr>
          <a:p>
            <a:pPr indent="0"/>
            <a:r>
              <a:rPr lang="vi" i="1" sz="1200">
                <a:latin typeface="Arial"/>
              </a:rPr>
              <a:t>Hình 22</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F9F9F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28600" y="228600"/>
            <a:ext cx="1257300" cy="1052512"/>
          </a:xfrm>
          <a:prstGeom prst="rect">
            <a:avLst/>
          </a:prstGeom>
        </p:spPr>
      </p:pic>
      <p:pic>
        <p:nvPicPr>
          <p:cNvPr id="3" name=""/>
          <p:cNvPicPr>
            <a:picLocks noChangeAspect="1"/>
          </p:cNvPicPr>
          <p:nvPr/>
        </p:nvPicPr>
        <p:blipFill>
          <a:blip r:embed="rPictId1"/>
          <a:stretch>
            <a:fillRect/>
          </a:stretch>
        </p:blipFill>
        <p:spPr>
          <a:xfrm>
            <a:off x="71437" y="3576637"/>
            <a:ext cx="523875" cy="533400"/>
          </a:xfrm>
          <a:prstGeom prst="rect">
            <a:avLst/>
          </a:prstGeom>
        </p:spPr>
      </p:pic>
      <p:pic>
        <p:nvPicPr>
          <p:cNvPr id="4" name=""/>
          <p:cNvPicPr>
            <a:picLocks noChangeAspect="1"/>
          </p:cNvPicPr>
          <p:nvPr/>
        </p:nvPicPr>
        <p:blipFill>
          <a:blip r:embed="rPictId2"/>
          <a:stretch>
            <a:fillRect/>
          </a:stretch>
        </p:blipFill>
        <p:spPr>
          <a:xfrm>
            <a:off x="6205537" y="2795587"/>
            <a:ext cx="1362075" cy="1481138"/>
          </a:xfrm>
          <a:prstGeom prst="rect">
            <a:avLst/>
          </a:prstGeom>
        </p:spPr>
      </p:pic>
      <p:sp>
        <p:nvSpPr>
          <p:cNvPr id="5" name=""/>
          <p:cNvSpPr/>
          <p:nvPr/>
        </p:nvSpPr>
        <p:spPr>
          <a:xfrm>
            <a:off x="3219450" y="404812"/>
            <a:ext cx="1176337" cy="509588"/>
          </a:xfrm>
          <a:prstGeom prst="rect">
            <a:avLst/>
          </a:prstGeom>
          <a:solidFill>
            <a:srgbClr val="FFFFFF"/>
          </a:solidFill>
        </p:spPr>
        <p:txBody>
          <a:bodyPr lIns="0" tIns="0" rIns="0" bIns="0">
            <a:noAutofit/>
          </a:bodyPr>
          <a:p>
            <a:pPr indent="0"/>
            <a:r>
              <a:rPr lang="vi" b="1" sz="700">
                <a:solidFill>
                  <a:srgbClr val="BA0E40"/>
                </a:solidFill>
                <a:latin typeface="Arial"/>
              </a:rPr>
              <a:t>r---</a:t>
            </a:r>
            <a:r>
              <a:rPr lang="en-US" b="1" sz="700">
                <a:solidFill>
                  <a:srgbClr val="BA0E40"/>
                </a:solidFill>
                <a:latin typeface="Arial"/>
              </a:rPr>
              <a:t>-- </a:t>
            </a:r>
            <a:r>
              <a:rPr lang="vi" b="1" sz="700">
                <a:solidFill>
                  <a:srgbClr val="BA0E40"/>
                </a:solidFill>
                <a:latin typeface="Arial"/>
              </a:rPr>
              <a:t>"i</a:t>
            </a:r>
          </a:p>
          <a:p>
            <a:pPr indent="0"/>
            <a:r>
              <a:rPr lang="vi" b="1" sz="1600">
                <a:solidFill>
                  <a:srgbClr val="BA0E40"/>
                </a:solidFill>
                <a:latin typeface="Arial"/>
              </a:rPr>
              <a:t>J </a:t>
            </a:r>
            <a:r>
              <a:rPr lang="vi" b="1" sz="1600">
                <a:latin typeface="Arial"/>
              </a:rPr>
              <a:t>CHÚ Ý </a:t>
            </a:r>
            <a:r>
              <a:rPr lang="vi" b="1" sz="1600">
                <a:solidFill>
                  <a:srgbClr val="BA0E40"/>
                </a:solidFill>
                <a:latin typeface="Arial"/>
              </a:rPr>
              <a:t>j</a:t>
            </a:r>
          </a:p>
        </p:txBody>
      </p:sp>
      <p:sp>
        <p:nvSpPr>
          <p:cNvPr id="6" name=""/>
          <p:cNvSpPr/>
          <p:nvPr/>
        </p:nvSpPr>
        <p:spPr>
          <a:xfrm>
            <a:off x="352425" y="1304925"/>
            <a:ext cx="57150" cy="2219325"/>
          </a:xfrm>
          <a:prstGeom prst="rect">
            <a:avLst/>
          </a:prstGeom>
          <a:solidFill>
            <a:srgbClr val="FFFFFF"/>
          </a:solidFill>
        </p:spPr>
        <p:txBody>
          <a:bodyPr lIns="0" tIns="0" rIns="0" bIns="0">
            <a:noAutofit/>
          </a:bodyPr>
          <a:p>
            <a:pPr algn="just" indent="0">
              <a:lnSpc>
                <a:spcPct val="65000"/>
              </a:lnSpc>
            </a:pPr>
            <a:r>
              <a:rPr lang="vi" sz="1200">
                <a:solidFill>
                  <a:srgbClr val="1198FC"/>
                </a:solidFill>
                <a:latin typeface="Times New Roman"/>
              </a:rPr>
              <a:t>I I</a:t>
            </a:r>
          </a:p>
          <a:p>
            <a:pPr algn="just" indent="0">
              <a:lnSpc>
                <a:spcPct val="65000"/>
              </a:lnSpc>
            </a:pPr>
            <a:r>
              <a:rPr lang="vi" sz="1200">
                <a:solidFill>
                  <a:srgbClr val="1198FC"/>
                </a:solidFill>
                <a:latin typeface="Times New Roman"/>
              </a:rPr>
              <a:t>I</a:t>
            </a:r>
          </a:p>
          <a:p>
            <a:pPr algn="just" indent="0">
              <a:lnSpc>
                <a:spcPct val="65000"/>
              </a:lnSpc>
            </a:pPr>
            <a:r>
              <a:rPr lang="vi" sz="1200">
                <a:solidFill>
                  <a:srgbClr val="1198FC"/>
                </a:solidFill>
                <a:latin typeface="Times New Roman"/>
              </a:rPr>
              <a:t>I I</a:t>
            </a:r>
          </a:p>
          <a:p>
            <a:pPr algn="just" indent="0">
              <a:lnSpc>
                <a:spcPct val="65000"/>
              </a:lnSpc>
            </a:pPr>
            <a:r>
              <a:rPr lang="vi" sz="1200">
                <a:solidFill>
                  <a:srgbClr val="1198FC"/>
                </a:solidFill>
                <a:latin typeface="Times New Roman"/>
              </a:rPr>
              <a:t>I</a:t>
            </a:r>
          </a:p>
          <a:p>
            <a:pPr algn="just" indent="0">
              <a:lnSpc>
                <a:spcPct val="65000"/>
              </a:lnSpc>
            </a:pPr>
            <a:r>
              <a:rPr lang="vi" sz="1200">
                <a:solidFill>
                  <a:srgbClr val="1198FC"/>
                </a:solidFill>
                <a:latin typeface="Times New Roman"/>
              </a:rPr>
              <a:t>I I</a:t>
            </a:r>
          </a:p>
          <a:p>
            <a:pPr algn="just" indent="0">
              <a:lnSpc>
                <a:spcPct val="65000"/>
              </a:lnSpc>
            </a:pPr>
            <a:r>
              <a:rPr lang="vi" sz="1200">
                <a:solidFill>
                  <a:srgbClr val="1198FC"/>
                </a:solidFill>
                <a:latin typeface="Times New Roman"/>
              </a:rPr>
              <a:t>I</a:t>
            </a:r>
          </a:p>
          <a:p>
            <a:pPr algn="just" indent="0">
              <a:lnSpc>
                <a:spcPct val="65000"/>
              </a:lnSpc>
            </a:pPr>
            <a:r>
              <a:rPr lang="vi" sz="1200">
                <a:solidFill>
                  <a:srgbClr val="1198FC"/>
                </a:solidFill>
                <a:latin typeface="Times New Roman"/>
              </a:rPr>
              <a:t>I I</a:t>
            </a:r>
          </a:p>
          <a:p>
            <a:pPr algn="just" indent="0">
              <a:lnSpc>
                <a:spcPct val="65000"/>
              </a:lnSpc>
            </a:pPr>
            <a:r>
              <a:rPr lang="vi" sz="1200">
                <a:solidFill>
                  <a:srgbClr val="1198FC"/>
                </a:solidFill>
                <a:latin typeface="Times New Roman"/>
              </a:rPr>
              <a:t>I</a:t>
            </a:r>
          </a:p>
          <a:p>
            <a:pPr algn="just" indent="0">
              <a:lnSpc>
                <a:spcPct val="65000"/>
              </a:lnSpc>
            </a:pPr>
            <a:r>
              <a:rPr lang="vi" sz="1200">
                <a:solidFill>
                  <a:srgbClr val="1198FC"/>
                </a:solidFill>
                <a:latin typeface="Times New Roman"/>
              </a:rPr>
              <a:t>I I</a:t>
            </a:r>
          </a:p>
          <a:p>
            <a:pPr algn="just" indent="0">
              <a:lnSpc>
                <a:spcPct val="65000"/>
              </a:lnSpc>
            </a:pPr>
            <a:r>
              <a:rPr lang="vi" sz="1200">
                <a:solidFill>
                  <a:srgbClr val="1198FC"/>
                </a:solidFill>
                <a:latin typeface="Times New Roman"/>
              </a:rPr>
              <a:t>I</a:t>
            </a:r>
          </a:p>
          <a:p>
            <a:pPr algn="just" indent="0">
              <a:lnSpc>
                <a:spcPct val="65000"/>
              </a:lnSpc>
            </a:pPr>
            <a:r>
              <a:rPr lang="vi" sz="1200">
                <a:solidFill>
                  <a:srgbClr val="1198FC"/>
                </a:solidFill>
                <a:latin typeface="Times New Roman"/>
              </a:rPr>
              <a:t>I I</a:t>
            </a:r>
          </a:p>
          <a:p>
            <a:pPr algn="just" indent="0">
              <a:lnSpc>
                <a:spcPct val="65000"/>
              </a:lnSpc>
            </a:pPr>
            <a:r>
              <a:rPr lang="vi" sz="1200">
                <a:solidFill>
                  <a:srgbClr val="1198FC"/>
                </a:solidFill>
                <a:latin typeface="Times New Roman"/>
              </a:rPr>
              <a:t>I</a:t>
            </a:r>
          </a:p>
          <a:p>
            <a:pPr algn="just" indent="0">
              <a:lnSpc>
                <a:spcPct val="65000"/>
              </a:lnSpc>
            </a:pPr>
            <a:r>
              <a:rPr lang="vi" sz="1200">
                <a:solidFill>
                  <a:srgbClr val="1198FC"/>
                </a:solidFill>
                <a:latin typeface="Times New Roman"/>
              </a:rPr>
              <a:t>I I</a:t>
            </a:r>
          </a:p>
        </p:txBody>
      </p:sp>
      <p:sp>
        <p:nvSpPr>
          <p:cNvPr id="7" name=""/>
          <p:cNvSpPr/>
          <p:nvPr/>
        </p:nvSpPr>
        <p:spPr>
          <a:xfrm>
            <a:off x="623887" y="1066800"/>
            <a:ext cx="1524000" cy="266700"/>
          </a:xfrm>
          <a:prstGeom prst="rect">
            <a:avLst/>
          </a:prstGeom>
          <a:solidFill>
            <a:srgbClr val="FFFFFF"/>
          </a:solidFill>
        </p:spPr>
        <p:txBody>
          <a:bodyPr lIns="0" tIns="0" rIns="0" bIns="0" wrap="none">
            <a:noAutofit/>
          </a:bodyPr>
          <a:p>
            <a:pPr indent="0"/>
            <a:r>
              <a:rPr lang="en-US" sz="1500">
                <a:latin typeface="Arial"/>
              </a:rPr>
              <a:t>inh chop </a:t>
            </a:r>
            <a:r>
              <a:rPr lang="vi" sz="1500">
                <a:latin typeface="Arial"/>
              </a:rPr>
              <a:t>đều cỗ</a:t>
            </a:r>
          </a:p>
        </p:txBody>
      </p:sp>
      <p:sp>
        <p:nvSpPr>
          <p:cNvPr id="8" name=""/>
          <p:cNvSpPr/>
          <p:nvPr/>
        </p:nvSpPr>
        <p:spPr>
          <a:xfrm>
            <a:off x="461962" y="1585912"/>
            <a:ext cx="6453188" cy="276225"/>
          </a:xfrm>
          <a:prstGeom prst="rect">
            <a:avLst/>
          </a:prstGeom>
          <a:solidFill>
            <a:srgbClr val="FFFFFF"/>
          </a:solidFill>
        </p:spPr>
        <p:txBody>
          <a:bodyPr lIns="0" tIns="0" rIns="0" bIns="0" wrap="none">
            <a:noAutofit/>
          </a:bodyPr>
          <a:p>
            <a:pPr indent="0"/>
            <a:r>
              <a:rPr lang="en-US" sz="1500">
                <a:latin typeface="Arial"/>
              </a:rPr>
              <a:t>a) </a:t>
            </a:r>
            <a:r>
              <a:rPr lang="vi" sz="1500">
                <a:latin typeface="Arial"/>
              </a:rPr>
              <a:t>Các mặt bên là các tam giác cân tại đỉnh hình chóp và bằng nhau.</a:t>
            </a:r>
          </a:p>
        </p:txBody>
      </p:sp>
      <p:sp>
        <p:nvSpPr>
          <p:cNvPr id="9" name=""/>
          <p:cNvSpPr/>
          <p:nvPr/>
        </p:nvSpPr>
        <p:spPr>
          <a:xfrm>
            <a:off x="461962" y="2119312"/>
            <a:ext cx="6362700" cy="666750"/>
          </a:xfrm>
          <a:prstGeom prst="rect">
            <a:avLst/>
          </a:prstGeom>
          <a:solidFill>
            <a:srgbClr val="FFFFFF"/>
          </a:solidFill>
        </p:spPr>
        <p:txBody>
          <a:bodyPr lIns="0" tIns="0" rIns="0" bIns="0">
            <a:noAutofit/>
          </a:bodyPr>
          <a:p>
            <a:pPr indent="0">
              <a:lnSpc>
                <a:spcPct val="178000"/>
              </a:lnSpc>
            </a:pPr>
            <a:r>
              <a:rPr lang="vi" sz="1500">
                <a:latin typeface="Arial"/>
              </a:rPr>
              <a:t>b) Đoạn thẳng nối từ đỉnh hình chóp đến tâm của đáy thì vuông góc với mặt đáy và gọi là đường cao của hình chóp.</a:t>
            </a:r>
          </a:p>
        </p:txBody>
      </p:sp>
      <p:sp>
        <p:nvSpPr>
          <p:cNvPr id="10" name=""/>
          <p:cNvSpPr/>
          <p:nvPr/>
        </p:nvSpPr>
        <p:spPr>
          <a:xfrm>
            <a:off x="461962" y="3038475"/>
            <a:ext cx="5338763" cy="271462"/>
          </a:xfrm>
          <a:prstGeom prst="rect">
            <a:avLst/>
          </a:prstGeom>
          <a:solidFill>
            <a:srgbClr val="FFFFFF"/>
          </a:solidFill>
        </p:spPr>
        <p:txBody>
          <a:bodyPr lIns="0" tIns="0" rIns="0" bIns="0" wrap="none">
            <a:noAutofit/>
          </a:bodyPr>
          <a:p>
            <a:pPr indent="0"/>
            <a:r>
              <a:rPr lang="vi" sz="1500">
                <a:latin typeface="Arial"/>
              </a:rPr>
              <a:t>c) Độ dài đường cao gọi là chiều cao của hình chóp đều.</a:t>
            </a:r>
          </a:p>
        </p:txBody>
      </p:sp>
      <p:sp>
        <p:nvSpPr>
          <p:cNvPr id="11" name=""/>
          <p:cNvSpPr/>
          <p:nvPr/>
        </p:nvSpPr>
        <p:spPr>
          <a:xfrm>
            <a:off x="7205662" y="1247775"/>
            <a:ext cx="57150" cy="1552575"/>
          </a:xfrm>
          <a:prstGeom prst="rect">
            <a:avLst/>
          </a:prstGeom>
          <a:solidFill>
            <a:srgbClr val="FFFFFF"/>
          </a:solidFill>
        </p:spPr>
        <p:txBody>
          <a:bodyPr lIns="0" tIns="0" rIns="0" bIns="0">
            <a:noAutofit/>
          </a:bodyPr>
          <a:p>
            <a:pPr algn="just" indent="0">
              <a:lnSpc>
                <a:spcPct val="65000"/>
              </a:lnSpc>
            </a:pPr>
            <a:r>
              <a:rPr lang="vi" sz="1200">
                <a:solidFill>
                  <a:srgbClr val="1198FC"/>
                </a:solidFill>
                <a:latin typeface="Times New Roman"/>
              </a:rPr>
              <a:t>I I</a:t>
            </a:r>
          </a:p>
          <a:p>
            <a:pPr algn="just" indent="0">
              <a:lnSpc>
                <a:spcPct val="65000"/>
              </a:lnSpc>
            </a:pPr>
            <a:r>
              <a:rPr lang="vi" sz="1200">
                <a:solidFill>
                  <a:srgbClr val="1198FC"/>
                </a:solidFill>
                <a:latin typeface="Times New Roman"/>
              </a:rPr>
              <a:t>I</a:t>
            </a:r>
          </a:p>
          <a:p>
            <a:pPr algn="just" indent="0">
              <a:lnSpc>
                <a:spcPct val="65000"/>
              </a:lnSpc>
            </a:pPr>
            <a:r>
              <a:rPr lang="vi" sz="1200">
                <a:solidFill>
                  <a:srgbClr val="1198FC"/>
                </a:solidFill>
                <a:latin typeface="Times New Roman"/>
              </a:rPr>
              <a:t>I I</a:t>
            </a:r>
          </a:p>
          <a:p>
            <a:pPr algn="just" indent="0">
              <a:lnSpc>
                <a:spcPct val="65000"/>
              </a:lnSpc>
            </a:pPr>
            <a:r>
              <a:rPr lang="vi" sz="1200">
                <a:solidFill>
                  <a:srgbClr val="1198FC"/>
                </a:solidFill>
                <a:latin typeface="Times New Roman"/>
              </a:rPr>
              <a:t>I</a:t>
            </a:r>
          </a:p>
          <a:p>
            <a:pPr algn="just" indent="0">
              <a:lnSpc>
                <a:spcPct val="65000"/>
              </a:lnSpc>
            </a:pPr>
            <a:r>
              <a:rPr lang="vi" sz="1200">
                <a:solidFill>
                  <a:srgbClr val="1198FC"/>
                </a:solidFill>
                <a:latin typeface="Times New Roman"/>
              </a:rPr>
              <a:t>I I</a:t>
            </a:r>
          </a:p>
          <a:p>
            <a:pPr algn="just" indent="0">
              <a:lnSpc>
                <a:spcPct val="65000"/>
              </a:lnSpc>
            </a:pPr>
            <a:r>
              <a:rPr lang="vi" sz="1200">
                <a:solidFill>
                  <a:srgbClr val="1198FC"/>
                </a:solidFill>
                <a:latin typeface="Times New Roman"/>
              </a:rPr>
              <a:t>I</a:t>
            </a:r>
          </a:p>
          <a:p>
            <a:pPr algn="just" indent="0">
              <a:lnSpc>
                <a:spcPct val="65000"/>
              </a:lnSpc>
            </a:pPr>
            <a:r>
              <a:rPr lang="vi" sz="1200">
                <a:solidFill>
                  <a:srgbClr val="1198FC"/>
                </a:solidFill>
                <a:latin typeface="Times New Roman"/>
              </a:rPr>
              <a:t>I I</a:t>
            </a:r>
          </a:p>
          <a:p>
            <a:pPr algn="ctr" indent="0">
              <a:lnSpc>
                <a:spcPct val="65000"/>
              </a:lnSpc>
            </a:pPr>
            <a:r>
              <a:rPr lang="vi" sz="1200">
                <a:solidFill>
                  <a:srgbClr val="1198FC"/>
                </a:solidFill>
                <a:latin typeface="Times New Roman"/>
              </a:rPr>
              <a:t>I I</a:t>
            </a:r>
          </a:p>
          <a:p>
            <a:pPr algn="just" indent="0">
              <a:lnSpc>
                <a:spcPct val="65000"/>
              </a:lnSpc>
            </a:pPr>
            <a:r>
              <a:rPr lang="vi" sz="1200">
                <a:solidFill>
                  <a:srgbClr val="1198FC"/>
                </a:solidFill>
                <a:latin typeface="Times New Roman"/>
              </a:rPr>
              <a:t>I</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47662" y="242887"/>
            <a:ext cx="2114550" cy="1362075"/>
          </a:xfrm>
          <a:prstGeom prst="rect">
            <a:avLst/>
          </a:prstGeom>
        </p:spPr>
      </p:pic>
      <p:pic>
        <p:nvPicPr>
          <p:cNvPr id="3" name=""/>
          <p:cNvPicPr>
            <a:picLocks noChangeAspect="1"/>
          </p:cNvPicPr>
          <p:nvPr/>
        </p:nvPicPr>
        <p:blipFill>
          <a:blip r:embed="rPictId1"/>
          <a:stretch>
            <a:fillRect/>
          </a:stretch>
        </p:blipFill>
        <p:spPr>
          <a:xfrm>
            <a:off x="5510212" y="166687"/>
            <a:ext cx="1852613" cy="1309688"/>
          </a:xfrm>
          <a:prstGeom prst="rect">
            <a:avLst/>
          </a:prstGeom>
        </p:spPr>
      </p:pic>
      <p:pic>
        <p:nvPicPr>
          <p:cNvPr id="4" name=""/>
          <p:cNvPicPr>
            <a:picLocks noChangeAspect="1"/>
          </p:cNvPicPr>
          <p:nvPr/>
        </p:nvPicPr>
        <p:blipFill>
          <a:blip r:embed="rPictId2"/>
          <a:stretch>
            <a:fillRect/>
          </a:stretch>
        </p:blipFill>
        <p:spPr>
          <a:xfrm>
            <a:off x="157162" y="3095625"/>
            <a:ext cx="1295400" cy="1133475"/>
          </a:xfrm>
          <a:prstGeom prst="rect">
            <a:avLst/>
          </a:prstGeom>
        </p:spPr>
      </p:pic>
      <p:sp>
        <p:nvSpPr>
          <p:cNvPr id="5" name=""/>
          <p:cNvSpPr/>
          <p:nvPr/>
        </p:nvSpPr>
        <p:spPr>
          <a:xfrm>
            <a:off x="3567112" y="1281112"/>
            <a:ext cx="428625" cy="352425"/>
          </a:xfrm>
          <a:prstGeom prst="rect">
            <a:avLst/>
          </a:prstGeom>
          <a:solidFill>
            <a:srgbClr val="FFFFFF"/>
          </a:solidFill>
        </p:spPr>
        <p:txBody>
          <a:bodyPr lIns="0" tIns="0" rIns="0" bIns="0" wrap="none">
            <a:noAutofit/>
          </a:bodyPr>
          <a:p>
            <a:pPr indent="0"/>
            <a:r>
              <a:rPr lang="en-US" b="1" sz="3300">
                <a:solidFill>
                  <a:srgbClr val="10013B"/>
                </a:solidFill>
                <a:latin typeface="Arial"/>
              </a:rPr>
              <a:t>01</a:t>
            </a:r>
          </a:p>
        </p:txBody>
      </p:sp>
      <p:sp>
        <p:nvSpPr>
          <p:cNvPr id="6" name=""/>
          <p:cNvSpPr/>
          <p:nvPr/>
        </p:nvSpPr>
        <p:spPr>
          <a:xfrm>
            <a:off x="952500" y="2147887"/>
            <a:ext cx="5700712" cy="504825"/>
          </a:xfrm>
          <a:prstGeom prst="rect">
            <a:avLst/>
          </a:prstGeom>
          <a:solidFill>
            <a:srgbClr val="FFFFFF"/>
          </a:solidFill>
        </p:spPr>
        <p:txBody>
          <a:bodyPr lIns="0" tIns="0" rIns="0" bIns="0" wrap="none">
            <a:noAutofit/>
          </a:bodyPr>
          <a:p>
            <a:pPr algn="ctr" indent="0"/>
            <a:r>
              <a:rPr lang="vi" b="1" sz="3300">
                <a:solidFill>
                  <a:srgbClr val="10013B"/>
                </a:solidFill>
                <a:latin typeface="Arial"/>
              </a:rPr>
              <a:t>GÓC GIỮA HAI MẬT PHẲNG</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F9F9F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2862" y="52387"/>
            <a:ext cx="2190750" cy="1266825"/>
          </a:xfrm>
          <a:prstGeom prst="rect">
            <a:avLst/>
          </a:prstGeom>
        </p:spPr>
      </p:pic>
      <p:pic>
        <p:nvPicPr>
          <p:cNvPr id="3" name=""/>
          <p:cNvPicPr>
            <a:picLocks noChangeAspect="1"/>
          </p:cNvPicPr>
          <p:nvPr/>
        </p:nvPicPr>
        <p:blipFill>
          <a:blip r:embed="rPictId1"/>
          <a:stretch>
            <a:fillRect/>
          </a:stretch>
        </p:blipFill>
        <p:spPr>
          <a:xfrm>
            <a:off x="6472237" y="80962"/>
            <a:ext cx="985838" cy="852488"/>
          </a:xfrm>
          <a:prstGeom prst="rect">
            <a:avLst/>
          </a:prstGeom>
        </p:spPr>
      </p:pic>
      <p:pic>
        <p:nvPicPr>
          <p:cNvPr id="4" name=""/>
          <p:cNvPicPr>
            <a:picLocks noChangeAspect="1"/>
          </p:cNvPicPr>
          <p:nvPr/>
        </p:nvPicPr>
        <p:blipFill>
          <a:blip r:embed="rPictId2"/>
          <a:stretch>
            <a:fillRect/>
          </a:stretch>
        </p:blipFill>
        <p:spPr>
          <a:xfrm>
            <a:off x="6491287" y="1162050"/>
            <a:ext cx="881063" cy="509587"/>
          </a:xfrm>
          <a:prstGeom prst="rect">
            <a:avLst/>
          </a:prstGeom>
        </p:spPr>
      </p:pic>
      <p:pic>
        <p:nvPicPr>
          <p:cNvPr id="5" name=""/>
          <p:cNvPicPr>
            <a:picLocks noChangeAspect="1"/>
          </p:cNvPicPr>
          <p:nvPr/>
        </p:nvPicPr>
        <p:blipFill>
          <a:blip r:embed="rPictId3"/>
          <a:stretch>
            <a:fillRect/>
          </a:stretch>
        </p:blipFill>
        <p:spPr>
          <a:xfrm>
            <a:off x="4914900" y="2038350"/>
            <a:ext cx="1762125" cy="1771650"/>
          </a:xfrm>
          <a:prstGeom prst="rect">
            <a:avLst/>
          </a:prstGeom>
        </p:spPr>
      </p:pic>
      <p:sp>
        <p:nvSpPr>
          <p:cNvPr id="6" name=""/>
          <p:cNvSpPr/>
          <p:nvPr/>
        </p:nvSpPr>
        <p:spPr>
          <a:xfrm>
            <a:off x="2505075" y="252412"/>
            <a:ext cx="3771900" cy="1042988"/>
          </a:xfrm>
          <a:prstGeom prst="rect">
            <a:avLst/>
          </a:prstGeom>
          <a:solidFill>
            <a:srgbClr val="FFFFFF"/>
          </a:solidFill>
        </p:spPr>
        <p:txBody>
          <a:bodyPr lIns="0" tIns="0" rIns="0" bIns="0">
            <a:noAutofit/>
          </a:bodyPr>
          <a:p>
            <a:pPr indent="0">
              <a:lnSpc>
                <a:spcPct val="174000"/>
              </a:lnSpc>
            </a:pPr>
            <a:r>
              <a:rPr lang="vi" sz="1500">
                <a:latin typeface="Arial"/>
              </a:rPr>
              <a:t>Cho hình chóp đều </a:t>
            </a:r>
            <a:r>
              <a:rPr lang="vi" i="1" sz="1500">
                <a:latin typeface="Arial"/>
              </a:rPr>
              <a:t>S.ABC</a:t>
            </a:r>
            <a:r>
              <a:rPr lang="vi" sz="1500">
                <a:latin typeface="Arial"/>
              </a:rPr>
              <a:t> có cạnh đáy </a:t>
            </a:r>
            <a:r>
              <a:rPr lang="en-US" i="1" sz="1500">
                <a:latin typeface="Arial"/>
              </a:rPr>
              <a:t>AB </a:t>
            </a:r>
            <a:r>
              <a:rPr lang="vi" i="1" sz="1500">
                <a:latin typeface="Arial"/>
              </a:rPr>
              <a:t>- a</a:t>
            </a:r>
            <a:r>
              <a:rPr lang="vi" sz="1500">
                <a:latin typeface="Arial"/>
              </a:rPr>
              <a:t> và cạnh bên </a:t>
            </a:r>
            <a:r>
              <a:rPr lang="vi" i="1" sz="1500">
                <a:latin typeface="Arial"/>
              </a:rPr>
              <a:t>SA - b</a:t>
            </a:r>
            <a:r>
              <a:rPr lang="vi" sz="1500">
                <a:latin typeface="Arial"/>
              </a:rPr>
              <a:t> (Hình 23). Tính độ dài đường cao </a:t>
            </a:r>
            <a:r>
              <a:rPr lang="vi" i="1" sz="1500">
                <a:latin typeface="Arial"/>
              </a:rPr>
              <a:t>so</a:t>
            </a:r>
            <a:r>
              <a:rPr lang="vi" sz="1500">
                <a:latin typeface="Arial"/>
              </a:rPr>
              <a:t> theo </a:t>
            </a:r>
            <a:r>
              <a:rPr lang="vi" i="1" sz="1500">
                <a:latin typeface="Arial"/>
              </a:rPr>
              <a:t>a, b.</a:t>
            </a:r>
          </a:p>
        </p:txBody>
      </p:sp>
      <p:sp>
        <p:nvSpPr>
          <p:cNvPr id="7" name=""/>
          <p:cNvSpPr/>
          <p:nvPr/>
        </p:nvSpPr>
        <p:spPr>
          <a:xfrm>
            <a:off x="342900" y="1547812"/>
            <a:ext cx="4133850" cy="276225"/>
          </a:xfrm>
          <a:prstGeom prst="rect">
            <a:avLst/>
          </a:prstGeom>
          <a:solidFill>
            <a:srgbClr val="FFFFFF"/>
          </a:solidFill>
        </p:spPr>
        <p:txBody>
          <a:bodyPr lIns="0" tIns="0" rIns="0" bIns="0" wrap="none">
            <a:noAutofit/>
          </a:bodyPr>
          <a:p>
            <a:pPr indent="0"/>
            <a:r>
              <a:rPr lang="vi" sz="1500">
                <a:latin typeface="Arial"/>
              </a:rPr>
              <a:t>Ta có o là trọng tâm của tam giác đều ABC,</a:t>
            </a:r>
          </a:p>
        </p:txBody>
      </p:sp>
      <p:sp>
        <p:nvSpPr>
          <p:cNvPr id="8" name=""/>
          <p:cNvSpPr/>
          <p:nvPr/>
        </p:nvSpPr>
        <p:spPr>
          <a:xfrm>
            <a:off x="338137" y="2109787"/>
            <a:ext cx="3895725" cy="1719263"/>
          </a:xfrm>
          <a:prstGeom prst="rect">
            <a:avLst/>
          </a:prstGeom>
          <a:solidFill>
            <a:srgbClr val="FFFFFF"/>
          </a:solidFill>
        </p:spPr>
        <p:txBody>
          <a:bodyPr lIns="0" tIns="0" rIns="0" bIns="0">
            <a:noAutofit/>
          </a:bodyPr>
          <a:p>
            <a:pPr indent="0"/>
            <a:r>
              <a:rPr lang="vi" sz="1500">
                <a:latin typeface="Arial"/>
              </a:rPr>
              <a:t>o.   </a:t>
            </a:r>
            <a:r>
              <a:rPr lang="vi" i="1" sz="1500">
                <a:latin typeface="Arial"/>
              </a:rPr>
              <a:t>A</a:t>
            </a:r>
            <a:r>
              <a:rPr lang="vi" sz="1500">
                <a:latin typeface="Arial"/>
              </a:rPr>
              <a:t>     2 aự3</a:t>
            </a:r>
          </a:p>
          <a:p>
            <a:pPr indent="0">
              <a:lnSpc>
                <a:spcPct val="75000"/>
              </a:lnSpc>
            </a:pPr>
            <a:r>
              <a:rPr lang="vi" sz="1500">
                <a:latin typeface="Arial"/>
              </a:rPr>
              <a:t>Suy ra Aỡ =     = </a:t>
            </a:r>
            <a:r>
              <a:rPr lang="en-US" sz="1500">
                <a:latin typeface="Arial"/>
              </a:rPr>
              <a:t>-T-</a:t>
            </a:r>
          </a:p>
          <a:p>
            <a:pPr indent="292100">
              <a:lnSpc>
                <a:spcPct val="75000"/>
              </a:lnSpc>
              <a:spcAft>
                <a:spcPts val="1190"/>
              </a:spcAft>
            </a:pPr>
            <a:r>
              <a:rPr lang="vi" baseline="30000" sz="1500">
                <a:latin typeface="Arial"/>
              </a:rPr>
              <a:t>7</a:t>
            </a:r>
            <a:r>
              <a:rPr lang="vi" sz="1500">
                <a:latin typeface="Arial"/>
              </a:rPr>
              <a:t>             3 2       3</a:t>
            </a:r>
          </a:p>
          <a:p>
            <a:pPr indent="0">
              <a:spcAft>
                <a:spcPts val="2100"/>
              </a:spcAft>
            </a:pPr>
            <a:r>
              <a:rPr lang="vi" sz="1500">
                <a:latin typeface="Arial"/>
              </a:rPr>
              <a:t>Trong tam giác SOA vuông tại o, ta có:</a:t>
            </a:r>
          </a:p>
          <a:p>
            <a:pPr indent="0"/>
            <a:r>
              <a:rPr lang="vi" i="1" sz="1500">
                <a:latin typeface="Arial"/>
              </a:rPr>
              <a:t>SO = y/SA</a:t>
            </a:r>
            <a:r>
              <a:rPr lang="vi" i="1" baseline="30000" sz="1500">
                <a:latin typeface="Arial"/>
              </a:rPr>
              <a:t>2</a:t>
            </a:r>
            <a:r>
              <a:rPr lang="vi" i="1" sz="1500">
                <a:latin typeface="Arial"/>
              </a:rPr>
              <a:t> - AO</a:t>
            </a:r>
            <a:r>
              <a:rPr lang="vi" i="1" baseline="30000" sz="1500">
                <a:latin typeface="Arial"/>
              </a:rPr>
              <a:t>2</a:t>
            </a:r>
            <a:r>
              <a:rPr lang="vi" i="1" sz="1500">
                <a:latin typeface="Arial"/>
              </a:rPr>
              <a:t> = Jb</a:t>
            </a:r>
            <a:r>
              <a:rPr lang="vi" i="1" baseline="30000" sz="1500">
                <a:latin typeface="Arial"/>
              </a:rPr>
              <a:t>2</a:t>
            </a:r>
            <a:r>
              <a:rPr lang="vi" i="1" sz="1500">
                <a:latin typeface="Arial"/>
              </a:rPr>
              <a:t>-^ = </a:t>
            </a:r>
            <a:r>
              <a:rPr lang="vi" i="1" baseline="30000" sz="1500">
                <a:latin typeface="Arial"/>
              </a:rPr>
              <a:t>V9b2</a:t>
            </a:r>
            <a:r>
              <a:rPr lang="vi" i="1" sz="1500">
                <a:latin typeface="Arial"/>
              </a:rPr>
              <a:t>~</a:t>
            </a:r>
            <a:r>
              <a:rPr lang="vi" i="1" baseline="30000" sz="1500">
                <a:latin typeface="Arial"/>
              </a:rPr>
              <a:t>3a2</a:t>
            </a:r>
          </a:p>
          <a:p>
            <a:pPr marL="1908688" indent="0">
              <a:lnSpc>
                <a:spcPct val="75000"/>
              </a:lnSpc>
            </a:pPr>
            <a:r>
              <a:rPr lang="en-US" sz="1500">
                <a:latin typeface="Arial"/>
              </a:rPr>
              <a:t>N       </a:t>
            </a:r>
            <a:r>
              <a:rPr lang="vi" sz="1500">
                <a:latin typeface="Arial"/>
              </a:rPr>
              <a:t>9        3</a:t>
            </a:r>
          </a:p>
        </p:txBody>
      </p:sp>
      <p:sp>
        <p:nvSpPr>
          <p:cNvPr id="9" name=""/>
          <p:cNvSpPr/>
          <p:nvPr/>
        </p:nvSpPr>
        <p:spPr>
          <a:xfrm>
            <a:off x="5614987" y="3833812"/>
            <a:ext cx="509588" cy="157163"/>
          </a:xfrm>
          <a:prstGeom prst="rect">
            <a:avLst/>
          </a:prstGeom>
          <a:solidFill>
            <a:srgbClr val="FFFFFF"/>
          </a:solidFill>
        </p:spPr>
        <p:txBody>
          <a:bodyPr lIns="0" tIns="0" rIns="0" bIns="0" wrap="none">
            <a:noAutofit/>
          </a:bodyPr>
          <a:p>
            <a:pPr indent="0"/>
            <a:r>
              <a:rPr lang="vi" i="1" sz="950">
                <a:latin typeface="Arial"/>
              </a:rPr>
              <a:t>Hình 23</a:t>
            </a: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F9F9F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367087" y="1219200"/>
            <a:ext cx="881063" cy="404812"/>
          </a:xfrm>
          <a:prstGeom prst="rect">
            <a:avLst/>
          </a:prstGeom>
        </p:spPr>
      </p:pic>
      <p:pic>
        <p:nvPicPr>
          <p:cNvPr id="3" name=""/>
          <p:cNvPicPr>
            <a:picLocks noChangeAspect="1"/>
          </p:cNvPicPr>
          <p:nvPr/>
        </p:nvPicPr>
        <p:blipFill>
          <a:blip r:embed="rPictId1"/>
          <a:stretch>
            <a:fillRect/>
          </a:stretch>
        </p:blipFill>
        <p:spPr>
          <a:xfrm>
            <a:off x="4462462" y="1690687"/>
            <a:ext cx="1914525" cy="1809750"/>
          </a:xfrm>
          <a:prstGeom prst="rect">
            <a:avLst/>
          </a:prstGeom>
        </p:spPr>
      </p:pic>
      <p:pic>
        <p:nvPicPr>
          <p:cNvPr id="4" name=""/>
          <p:cNvPicPr>
            <a:picLocks noChangeAspect="1"/>
          </p:cNvPicPr>
          <p:nvPr/>
        </p:nvPicPr>
        <p:blipFill>
          <a:blip r:embed="rPictId2"/>
          <a:stretch>
            <a:fillRect/>
          </a:stretch>
        </p:blipFill>
        <p:spPr>
          <a:xfrm>
            <a:off x="3257550" y="3557587"/>
            <a:ext cx="395287" cy="400050"/>
          </a:xfrm>
          <a:prstGeom prst="rect">
            <a:avLst/>
          </a:prstGeom>
        </p:spPr>
      </p:pic>
      <p:pic>
        <p:nvPicPr>
          <p:cNvPr id="5" name=""/>
          <p:cNvPicPr>
            <a:picLocks noChangeAspect="1"/>
          </p:cNvPicPr>
          <p:nvPr/>
        </p:nvPicPr>
        <p:blipFill>
          <a:blip r:embed="rPictId3"/>
          <a:stretch>
            <a:fillRect/>
          </a:stretch>
        </p:blipFill>
        <p:spPr>
          <a:xfrm>
            <a:off x="6996112" y="3233737"/>
            <a:ext cx="561975" cy="600075"/>
          </a:xfrm>
          <a:prstGeom prst="rect">
            <a:avLst/>
          </a:prstGeom>
        </p:spPr>
      </p:pic>
      <p:sp>
        <p:nvSpPr>
          <p:cNvPr id="6" name=""/>
          <p:cNvSpPr/>
          <p:nvPr/>
        </p:nvSpPr>
        <p:spPr>
          <a:xfrm>
            <a:off x="790575" y="495300"/>
            <a:ext cx="1428750" cy="252412"/>
          </a:xfrm>
          <a:prstGeom prst="rect">
            <a:avLst/>
          </a:prstGeom>
          <a:solidFill>
            <a:srgbClr val="FFFFFF"/>
          </a:solidFill>
        </p:spPr>
        <p:txBody>
          <a:bodyPr lIns="0" tIns="0" rIns="0" bIns="0">
            <a:noAutofit/>
          </a:bodyPr>
          <a:p>
            <a:pPr indent="0"/>
            <a:r>
              <a:rPr lang="vi" b="1" sz="1600">
                <a:latin typeface="Arial"/>
              </a:rPr>
              <a:t>Thực hành 4</a:t>
            </a:r>
          </a:p>
          <a:p>
            <a:pPr indent="342900">
              <a:lnSpc>
                <a:spcPct val="75000"/>
              </a:lnSpc>
            </a:pPr>
            <a:r>
              <a:rPr lang="vi" sz="650">
                <a:latin typeface="Arial"/>
              </a:rPr>
              <a:t>■</a:t>
            </a:r>
          </a:p>
        </p:txBody>
      </p:sp>
      <p:sp>
        <p:nvSpPr>
          <p:cNvPr id="7" name=""/>
          <p:cNvSpPr/>
          <p:nvPr/>
        </p:nvSpPr>
        <p:spPr>
          <a:xfrm>
            <a:off x="2609850" y="304800"/>
            <a:ext cx="4419600" cy="700087"/>
          </a:xfrm>
          <a:prstGeom prst="rect">
            <a:avLst/>
          </a:prstGeom>
          <a:solidFill>
            <a:srgbClr val="FFFFFF"/>
          </a:solidFill>
        </p:spPr>
        <p:txBody>
          <a:bodyPr lIns="0" tIns="0" rIns="0" bIns="0">
            <a:noAutofit/>
          </a:bodyPr>
          <a:p>
            <a:pPr indent="0">
              <a:lnSpc>
                <a:spcPct val="194000"/>
              </a:lnSpc>
            </a:pPr>
            <a:r>
              <a:rPr lang="vi" sz="1500">
                <a:latin typeface="Arial"/>
              </a:rPr>
              <a:t>Cho hình chóp tứ giác đều </a:t>
            </a:r>
            <a:r>
              <a:rPr lang="vi" i="1" sz="1500">
                <a:latin typeface="Arial"/>
              </a:rPr>
              <a:t>s. ABCD</a:t>
            </a:r>
            <a:r>
              <a:rPr lang="vi" sz="1500">
                <a:latin typeface="Arial"/>
              </a:rPr>
              <a:t> có </a:t>
            </a:r>
            <a:r>
              <a:rPr lang="vi" i="1" sz="1500">
                <a:latin typeface="Arial"/>
              </a:rPr>
              <a:t>0</a:t>
            </a:r>
            <a:r>
              <a:rPr lang="vi" sz="1500">
                <a:latin typeface="Arial"/>
              </a:rPr>
              <a:t> là tâm của đáy và </a:t>
            </a:r>
            <a:r>
              <a:rPr lang="vi" i="1" sz="1500">
                <a:latin typeface="Arial"/>
              </a:rPr>
              <a:t>AB = a, SA = 2a.</a:t>
            </a:r>
            <a:r>
              <a:rPr lang="vi" sz="1500">
                <a:latin typeface="Arial"/>
              </a:rPr>
              <a:t> Tính </a:t>
            </a:r>
            <a:r>
              <a:rPr lang="vi" i="1" sz="1500">
                <a:latin typeface="Arial"/>
              </a:rPr>
              <a:t>so</a:t>
            </a:r>
            <a:r>
              <a:rPr lang="vi" sz="1500">
                <a:latin typeface="Arial"/>
              </a:rPr>
              <a:t> theo </a:t>
            </a:r>
            <a:r>
              <a:rPr lang="vi" i="1" sz="1500">
                <a:latin typeface="Arial"/>
              </a:rPr>
              <a:t>a.</a:t>
            </a:r>
          </a:p>
        </p:txBody>
      </p:sp>
      <p:sp>
        <p:nvSpPr>
          <p:cNvPr id="8" name=""/>
          <p:cNvSpPr/>
          <p:nvPr/>
        </p:nvSpPr>
        <p:spPr>
          <a:xfrm>
            <a:off x="690562" y="1681162"/>
            <a:ext cx="1843088" cy="238125"/>
          </a:xfrm>
          <a:prstGeom prst="rect">
            <a:avLst/>
          </a:prstGeom>
          <a:solidFill>
            <a:srgbClr val="FFFFFF"/>
          </a:solidFill>
        </p:spPr>
        <p:txBody>
          <a:bodyPr lIns="0" tIns="0" rIns="0" bIns="0" wrap="none">
            <a:noAutofit/>
          </a:bodyPr>
          <a:p>
            <a:pPr indent="0"/>
            <a:r>
              <a:rPr lang="vi" i="1" sz="1500">
                <a:latin typeface="Arial"/>
              </a:rPr>
              <a:t>/SABO</a:t>
            </a:r>
            <a:r>
              <a:rPr lang="vi" sz="1500">
                <a:latin typeface="Arial"/>
              </a:rPr>
              <a:t> vuông tại </a:t>
            </a:r>
            <a:r>
              <a:rPr lang="vi" i="1" sz="1500">
                <a:latin typeface="Arial"/>
              </a:rPr>
              <a:t>0,</a:t>
            </a:r>
          </a:p>
        </p:txBody>
      </p:sp>
      <p:sp>
        <p:nvSpPr>
          <p:cNvPr id="9" name=""/>
          <p:cNvSpPr/>
          <p:nvPr/>
        </p:nvSpPr>
        <p:spPr>
          <a:xfrm>
            <a:off x="690562" y="2390775"/>
            <a:ext cx="1814513" cy="819150"/>
          </a:xfrm>
          <a:prstGeom prst="rect">
            <a:avLst/>
          </a:prstGeom>
          <a:solidFill>
            <a:srgbClr val="FFFFFF"/>
          </a:solidFill>
        </p:spPr>
        <p:txBody>
          <a:bodyPr lIns="0" tIns="0" rIns="0" bIns="0">
            <a:noAutofit/>
          </a:bodyPr>
          <a:p>
            <a:pPr indent="0">
              <a:spcAft>
                <a:spcPts val="1820"/>
              </a:spcAft>
            </a:pPr>
            <a:r>
              <a:rPr lang="vi" sz="1500">
                <a:latin typeface="Arial"/>
              </a:rPr>
              <a:t>suy ra </a:t>
            </a:r>
            <a:r>
              <a:rPr lang="vi" i="1" sz="1500">
                <a:latin typeface="Arial"/>
              </a:rPr>
              <a:t>OA =^;</a:t>
            </a:r>
          </a:p>
          <a:p>
            <a:pPr indent="0"/>
            <a:r>
              <a:rPr lang="vi" sz="1500">
                <a:latin typeface="Arial"/>
              </a:rPr>
              <a:t>A </a:t>
            </a:r>
            <a:r>
              <a:rPr lang="vi" i="1" sz="1500">
                <a:latin typeface="Arial"/>
              </a:rPr>
              <a:t>SAO</a:t>
            </a:r>
            <a:r>
              <a:rPr lang="vi" sz="1500">
                <a:latin typeface="Arial"/>
              </a:rPr>
              <a:t> vuông tại </a:t>
            </a:r>
            <a:r>
              <a:rPr lang="vi" i="1" sz="1500">
                <a:latin typeface="Arial"/>
              </a:rPr>
              <a:t>0,</a:t>
            </a:r>
          </a:p>
        </p:txBody>
      </p:sp>
      <p:sp>
        <p:nvSpPr>
          <p:cNvPr id="10" name=""/>
          <p:cNvSpPr/>
          <p:nvPr/>
        </p:nvSpPr>
        <p:spPr>
          <a:xfrm>
            <a:off x="690562" y="3614737"/>
            <a:ext cx="2524125" cy="285750"/>
          </a:xfrm>
          <a:prstGeom prst="rect">
            <a:avLst/>
          </a:prstGeom>
          <a:solidFill>
            <a:srgbClr val="FFFFFF"/>
          </a:solidFill>
        </p:spPr>
        <p:txBody>
          <a:bodyPr lIns="0" tIns="0" rIns="0" bIns="0" wrap="none">
            <a:noAutofit/>
          </a:bodyPr>
          <a:p>
            <a:pPr indent="0"/>
            <a:r>
              <a:rPr lang="vi" sz="1500">
                <a:latin typeface="Arial"/>
              </a:rPr>
              <a:t>suy ra </a:t>
            </a:r>
            <a:r>
              <a:rPr lang="vi" i="1" sz="1500">
                <a:latin typeface="Arial"/>
              </a:rPr>
              <a:t>so -</a:t>
            </a:r>
            <a:r>
              <a:rPr lang="vi" sz="1500">
                <a:latin typeface="Arial"/>
              </a:rPr>
              <a:t> Vsx</a:t>
            </a:r>
            <a:r>
              <a:rPr lang="vi" baseline="30000" sz="1500">
                <a:latin typeface="Arial"/>
              </a:rPr>
              <a:t>2</a:t>
            </a:r>
            <a:r>
              <a:rPr lang="vi" sz="1500">
                <a:latin typeface="Arial"/>
              </a:rPr>
              <a:t> - ỚÂ</a:t>
            </a:r>
            <a:r>
              <a:rPr lang="vi" baseline="30000" sz="1500">
                <a:latin typeface="Arial"/>
              </a:rPr>
              <a:t>2</a:t>
            </a:r>
            <a:r>
              <a:rPr lang="vi" sz="1500">
                <a:latin typeface="Arial"/>
              </a:rPr>
              <a:t> =</a:t>
            </a:r>
          </a:p>
        </p:txBody>
      </p:sp>
      <p:sp>
        <p:nvSpPr>
          <p:cNvPr id="11" name=""/>
          <p:cNvSpPr/>
          <p:nvPr/>
        </p:nvSpPr>
        <p:spPr>
          <a:xfrm>
            <a:off x="3395662" y="3814762"/>
            <a:ext cx="104775" cy="147638"/>
          </a:xfrm>
          <a:prstGeom prst="rect">
            <a:avLst/>
          </a:prstGeom>
          <a:solidFill>
            <a:srgbClr val="FFFFFF"/>
          </a:solidFill>
        </p:spPr>
        <p:txBody>
          <a:bodyPr lIns="0" tIns="0" rIns="0" bIns="0" wrap="none">
            <a:noAutofit/>
          </a:bodyPr>
          <a:p>
            <a:pPr indent="0"/>
            <a:r>
              <a:rPr lang="vi" sz="1500">
                <a:latin typeface="Arial"/>
              </a:rPr>
              <a:t>2</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700837" y="538162"/>
            <a:ext cx="485775" cy="495300"/>
          </a:xfrm>
          <a:prstGeom prst="rect">
            <a:avLst/>
          </a:prstGeom>
        </p:spPr>
      </p:pic>
      <p:pic>
        <p:nvPicPr>
          <p:cNvPr id="3" name=""/>
          <p:cNvPicPr>
            <a:picLocks noChangeAspect="1"/>
          </p:cNvPicPr>
          <p:nvPr/>
        </p:nvPicPr>
        <p:blipFill>
          <a:blip r:embed="rPictId1"/>
          <a:stretch>
            <a:fillRect/>
          </a:stretch>
        </p:blipFill>
        <p:spPr>
          <a:xfrm>
            <a:off x="4781550" y="1690687"/>
            <a:ext cx="2300287" cy="1376363"/>
          </a:xfrm>
          <a:prstGeom prst="rect">
            <a:avLst/>
          </a:prstGeom>
        </p:spPr>
      </p:pic>
      <p:sp>
        <p:nvSpPr>
          <p:cNvPr id="4" name=""/>
          <p:cNvSpPr/>
          <p:nvPr/>
        </p:nvSpPr>
        <p:spPr>
          <a:xfrm>
            <a:off x="2933700" y="528637"/>
            <a:ext cx="1514475" cy="300038"/>
          </a:xfrm>
          <a:prstGeom prst="rect">
            <a:avLst/>
          </a:prstGeom>
          <a:solidFill>
            <a:srgbClr val="FFFFFF"/>
          </a:solidFill>
        </p:spPr>
        <p:txBody>
          <a:bodyPr lIns="0" tIns="0" rIns="0" bIns="0" wrap="none">
            <a:noAutofit/>
          </a:bodyPr>
          <a:p>
            <a:pPr algn="ctr" indent="0"/>
            <a:r>
              <a:rPr lang="vi" b="1" sz="1900">
                <a:latin typeface="Arial"/>
              </a:rPr>
              <a:t>Vận dụng 4</a:t>
            </a:r>
          </a:p>
        </p:txBody>
      </p:sp>
      <p:sp>
        <p:nvSpPr>
          <p:cNvPr id="6" name=""/>
          <p:cNvSpPr/>
          <p:nvPr/>
        </p:nvSpPr>
        <p:spPr>
          <a:xfrm>
            <a:off x="652462" y="1438275"/>
            <a:ext cx="3952875" cy="1947862"/>
          </a:xfrm>
          <a:prstGeom prst="rect">
            <a:avLst/>
          </a:prstGeom>
          <a:solidFill>
            <a:srgbClr val="FFFFFF"/>
          </a:solidFill>
        </p:spPr>
        <p:txBody>
          <a:bodyPr lIns="0" tIns="0" rIns="0" bIns="0">
            <a:noAutofit/>
          </a:bodyPr>
          <a:p>
            <a:pPr indent="0">
              <a:lnSpc>
                <a:spcPct val="174000"/>
              </a:lnSpc>
            </a:pPr>
            <a:r>
              <a:rPr lang="vi" sz="1500">
                <a:latin typeface="Arial"/>
              </a:rPr>
              <a:t>-Cho biết kim tự tháp </a:t>
            </a:r>
            <a:r>
              <a:rPr lang="en-US" sz="1500">
                <a:latin typeface="Arial"/>
              </a:rPr>
              <a:t>Khafre </a:t>
            </a:r>
            <a:r>
              <a:rPr lang="vi" sz="1500">
                <a:latin typeface="Arial"/>
              </a:rPr>
              <a:t>tại Ai Cập có dạng hình chóp tứ giác đều với chiều cao khoảng 136 m và cạnh đáy dài khoảng 152 m. Tính độ dài đường cao của mặt bên xuất phát từ đỉnh của kim tự tháp.</a:t>
            </a:r>
          </a:p>
        </p:txBody>
      </p:sp>
      <p:sp>
        <p:nvSpPr>
          <p:cNvPr id="7" name=""/>
          <p:cNvSpPr/>
          <p:nvPr/>
        </p:nvSpPr>
        <p:spPr>
          <a:xfrm>
            <a:off x="652462" y="3395662"/>
            <a:ext cx="5862638" cy="766763"/>
          </a:xfrm>
          <a:prstGeom prst="rect">
            <a:avLst/>
          </a:prstGeom>
          <a:solidFill>
            <a:srgbClr val="FFFFFF"/>
          </a:solidFill>
        </p:spPr>
        <p:txBody>
          <a:bodyPr lIns="0" tIns="0" rIns="0" bIns="0">
            <a:noAutofit/>
          </a:bodyPr>
          <a:p>
            <a:pPr algn="ctr" indent="0">
              <a:lnSpc>
                <a:spcPct val="246000"/>
              </a:lnSpc>
            </a:pPr>
            <a:r>
              <a:rPr lang="vi" i="1" sz="1500">
                <a:latin typeface="Arial"/>
              </a:rPr>
              <a:t>(nguồn:</a:t>
            </a:r>
            <a:r>
              <a:rPr lang="vi" sz="1500">
                <a:latin typeface="Arial"/>
              </a:rPr>
              <a:t> </a:t>
            </a:r>
            <a:r>
              <a:rPr lang="en-US" sz="1500">
                <a:latin typeface="Arial"/>
                <a:hlinkClick r:id="rLinkId0"/>
              </a:rPr>
              <a:t>https://vi.wikipedia.org/wiki/</a:t>
            </a:r>
            <a:r>
              <a:rPr lang="en-US" sz="1500">
                <a:latin typeface="Arial"/>
              </a:rPr>
              <a:t> </a:t>
            </a:r>
            <a:r>
              <a:rPr lang="vi" sz="1500">
                <a:latin typeface="Arial"/>
              </a:rPr>
              <a:t>Kim tự tháp_Khafre) &lt;=Ễ               </a:t>
            </a:r>
            <a:r>
              <a:rPr lang="vi" sz="1500">
                <a:solidFill>
                  <a:srgbClr val="5E7C92"/>
                </a:solidFill>
                <a:latin typeface="Arial"/>
              </a:rPr>
              <a:t>Cs</a:t>
            </a:r>
          </a:p>
        </p:txBody>
      </p:sp>
      <p:sp>
        <p:nvSpPr>
          <p:cNvPr id="8" name=""/>
          <p:cNvSpPr/>
          <p:nvPr/>
        </p:nvSpPr>
        <p:spPr>
          <a:xfrm>
            <a:off x="5700712" y="3062287"/>
            <a:ext cx="452438" cy="128588"/>
          </a:xfrm>
          <a:prstGeom prst="rect">
            <a:avLst/>
          </a:prstGeom>
          <a:solidFill>
            <a:srgbClr val="FFFFFF"/>
          </a:solidFill>
        </p:spPr>
        <p:txBody>
          <a:bodyPr lIns="0" tIns="0" rIns="0" bIns="0" wrap="none">
            <a:noAutofit/>
          </a:bodyPr>
          <a:p>
            <a:pPr indent="0"/>
            <a:r>
              <a:rPr lang="vi" i="1" sz="950">
                <a:latin typeface="Arial"/>
              </a:rPr>
              <a:t>Hình 24</a:t>
            </a: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47650" y="138112"/>
            <a:ext cx="1147762" cy="647700"/>
          </a:xfrm>
          <a:prstGeom prst="rect">
            <a:avLst/>
          </a:prstGeom>
        </p:spPr>
      </p:pic>
      <p:pic>
        <p:nvPicPr>
          <p:cNvPr id="3" name=""/>
          <p:cNvPicPr>
            <a:picLocks noChangeAspect="1"/>
          </p:cNvPicPr>
          <p:nvPr/>
        </p:nvPicPr>
        <p:blipFill>
          <a:blip r:embed="rPictId1"/>
          <a:stretch>
            <a:fillRect/>
          </a:stretch>
        </p:blipFill>
        <p:spPr>
          <a:xfrm>
            <a:off x="6700837" y="538162"/>
            <a:ext cx="485775" cy="495300"/>
          </a:xfrm>
          <a:prstGeom prst="rect">
            <a:avLst/>
          </a:prstGeom>
        </p:spPr>
      </p:pic>
      <p:sp>
        <p:nvSpPr>
          <p:cNvPr id="4" name=""/>
          <p:cNvSpPr/>
          <p:nvPr/>
        </p:nvSpPr>
        <p:spPr>
          <a:xfrm>
            <a:off x="847725" y="800100"/>
            <a:ext cx="5810250" cy="276225"/>
          </a:xfrm>
          <a:prstGeom prst="rect">
            <a:avLst/>
          </a:prstGeom>
          <a:solidFill>
            <a:srgbClr val="FFFFFF"/>
          </a:solidFill>
        </p:spPr>
        <p:txBody>
          <a:bodyPr lIns="0" tIns="0" rIns="0" bIns="0" wrap="none">
            <a:noAutofit/>
          </a:bodyPr>
          <a:p>
            <a:pPr indent="0"/>
            <a:r>
              <a:rPr lang="vi" sz="1500">
                <a:latin typeface="Arial"/>
              </a:rPr>
              <a:t>Mô hình hóa hình ảnh kim tự tháp bằng hình chóp tử giác đều</a:t>
            </a:r>
          </a:p>
        </p:txBody>
      </p:sp>
      <p:sp>
        <p:nvSpPr>
          <p:cNvPr id="5" name=""/>
          <p:cNvSpPr/>
          <p:nvPr/>
        </p:nvSpPr>
        <p:spPr>
          <a:xfrm>
            <a:off x="833437" y="1214437"/>
            <a:ext cx="2714625" cy="242888"/>
          </a:xfrm>
          <a:prstGeom prst="rect">
            <a:avLst/>
          </a:prstGeom>
          <a:solidFill>
            <a:srgbClr val="FFFFFF"/>
          </a:solidFill>
        </p:spPr>
        <p:txBody>
          <a:bodyPr lIns="0" tIns="0" rIns="0" bIns="0" wrap="none">
            <a:noAutofit/>
          </a:bodyPr>
          <a:p>
            <a:pPr indent="0"/>
            <a:r>
              <a:rPr lang="vi" i="1" sz="1500">
                <a:latin typeface="Arial"/>
              </a:rPr>
              <a:t>S.ABCD</a:t>
            </a:r>
            <a:r>
              <a:rPr lang="vi" sz="1500">
                <a:latin typeface="Arial"/>
              </a:rPr>
              <a:t> có </a:t>
            </a:r>
            <a:r>
              <a:rPr lang="vi" i="1" sz="1500">
                <a:latin typeface="Arial"/>
              </a:rPr>
              <a:t>0</a:t>
            </a:r>
            <a:r>
              <a:rPr lang="vi" sz="1500">
                <a:latin typeface="Arial"/>
              </a:rPr>
              <a:t> là tâm của đáy.</a:t>
            </a:r>
          </a:p>
        </p:txBody>
      </p:sp>
      <p:sp>
        <p:nvSpPr>
          <p:cNvPr id="6" name=""/>
          <p:cNvSpPr/>
          <p:nvPr/>
        </p:nvSpPr>
        <p:spPr>
          <a:xfrm>
            <a:off x="842962" y="1709737"/>
            <a:ext cx="6119813" cy="276225"/>
          </a:xfrm>
          <a:prstGeom prst="rect">
            <a:avLst/>
          </a:prstGeom>
          <a:solidFill>
            <a:srgbClr val="FFFFFF"/>
          </a:solidFill>
        </p:spPr>
        <p:txBody>
          <a:bodyPr lIns="0" tIns="0" rIns="0" bIns="0" wrap="none">
            <a:noAutofit/>
          </a:bodyPr>
          <a:p>
            <a:pPr indent="0"/>
            <a:r>
              <a:rPr lang="vi" sz="1500">
                <a:latin typeface="Arial"/>
              </a:rPr>
              <a:t>Gọi / là trung điểm của </a:t>
            </a:r>
            <a:r>
              <a:rPr lang="en-US" sz="1500">
                <a:latin typeface="Arial"/>
              </a:rPr>
              <a:t>CD </a:t>
            </a:r>
            <a:r>
              <a:rPr lang="vi" sz="1500">
                <a:latin typeface="Arial"/>
              </a:rPr>
              <a:t>=&gt; S/ 1 </a:t>
            </a:r>
            <a:r>
              <a:rPr lang="en-US" i="1" sz="1500">
                <a:latin typeface="Arial"/>
              </a:rPr>
              <a:t>CD</a:t>
            </a:r>
            <a:r>
              <a:rPr lang="en-US" sz="1500">
                <a:latin typeface="Arial"/>
              </a:rPr>
              <a:t> </a:t>
            </a:r>
            <a:r>
              <a:rPr lang="vi" sz="1500">
                <a:latin typeface="Arial"/>
              </a:rPr>
              <a:t>(vì tam giác </a:t>
            </a:r>
            <a:r>
              <a:rPr lang="vi" i="1" sz="1500">
                <a:latin typeface="Arial"/>
              </a:rPr>
              <a:t>SCD</a:t>
            </a:r>
            <a:r>
              <a:rPr lang="vi" sz="1500">
                <a:latin typeface="Arial"/>
              </a:rPr>
              <a:t> cân tại S).</a:t>
            </a:r>
          </a:p>
        </p:txBody>
      </p:sp>
      <p:sp>
        <p:nvSpPr>
          <p:cNvPr id="7" name=""/>
          <p:cNvSpPr/>
          <p:nvPr/>
        </p:nvSpPr>
        <p:spPr>
          <a:xfrm>
            <a:off x="842962" y="2309812"/>
            <a:ext cx="3462338" cy="381000"/>
          </a:xfrm>
          <a:prstGeom prst="rect">
            <a:avLst/>
          </a:prstGeom>
          <a:solidFill>
            <a:srgbClr val="FFFFFF"/>
          </a:solidFill>
        </p:spPr>
        <p:txBody>
          <a:bodyPr lIns="0" tIns="0" rIns="0" bIns="0" wrap="none">
            <a:noAutofit/>
          </a:bodyPr>
          <a:p>
            <a:pPr indent="0"/>
            <a:r>
              <a:rPr lang="vi" sz="1500">
                <a:latin typeface="Arial"/>
              </a:rPr>
              <a:t>+ Ta có: </a:t>
            </a:r>
            <a:r>
              <a:rPr lang="vi" i="1" sz="1500">
                <a:latin typeface="Arial"/>
              </a:rPr>
              <a:t>SO</a:t>
            </a:r>
            <a:r>
              <a:rPr lang="vi" sz="1500">
                <a:latin typeface="Arial"/>
              </a:rPr>
              <a:t> 1 </a:t>
            </a:r>
            <a:r>
              <a:rPr lang="vi" i="1" sz="1500">
                <a:latin typeface="Arial"/>
              </a:rPr>
              <a:t>OI; 01 = ị. 152 = 6(m)</a:t>
            </a:r>
          </a:p>
        </p:txBody>
      </p:sp>
      <p:sp>
        <p:nvSpPr>
          <p:cNvPr id="8" name=""/>
          <p:cNvSpPr/>
          <p:nvPr/>
        </p:nvSpPr>
        <p:spPr>
          <a:xfrm>
            <a:off x="838200" y="2976562"/>
            <a:ext cx="5143500" cy="776288"/>
          </a:xfrm>
          <a:prstGeom prst="rect">
            <a:avLst/>
          </a:prstGeom>
          <a:solidFill>
            <a:srgbClr val="FFFFFF"/>
          </a:solidFill>
        </p:spPr>
        <p:txBody>
          <a:bodyPr lIns="0" tIns="0" rIns="0" bIns="0">
            <a:noAutofit/>
          </a:bodyPr>
          <a:p>
            <a:pPr indent="0">
              <a:spcAft>
                <a:spcPts val="1400"/>
              </a:spcAft>
            </a:pPr>
            <a:r>
              <a:rPr lang="vi" sz="1500">
                <a:latin typeface="Arial"/>
              </a:rPr>
              <a:t>Xét tam giác </a:t>
            </a:r>
            <a:r>
              <a:rPr lang="vi" i="1" sz="1500">
                <a:latin typeface="Arial"/>
              </a:rPr>
              <a:t>SOI</a:t>
            </a:r>
            <a:r>
              <a:rPr lang="vi" sz="1500">
                <a:latin typeface="Arial"/>
              </a:rPr>
              <a:t> vuông tại </a:t>
            </a:r>
            <a:r>
              <a:rPr lang="vi" i="1" sz="1500">
                <a:latin typeface="Arial"/>
              </a:rPr>
              <a:t>0</a:t>
            </a:r>
          </a:p>
          <a:p>
            <a:pPr algn="ctr" indent="0"/>
            <a:r>
              <a:rPr lang="vi" i="1" sz="1500">
                <a:latin typeface="Arial"/>
              </a:rPr>
              <a:t>SI = Jso</a:t>
            </a:r>
            <a:r>
              <a:rPr lang="vi" i="1" baseline="30000" sz="1500">
                <a:latin typeface="Arial"/>
              </a:rPr>
              <a:t>2</a:t>
            </a:r>
            <a:r>
              <a:rPr lang="vi" i="1" sz="1500">
                <a:latin typeface="Arial"/>
              </a:rPr>
              <a:t> + OI</a:t>
            </a:r>
            <a:r>
              <a:rPr lang="vi" i="1" baseline="30000" sz="1500">
                <a:latin typeface="Arial"/>
              </a:rPr>
              <a:t>2</a:t>
            </a:r>
            <a:r>
              <a:rPr lang="vi" i="1" sz="1500">
                <a:latin typeface="Arial"/>
              </a:rPr>
              <a:t> =</a:t>
            </a:r>
            <a:r>
              <a:rPr lang="vi" sz="1500">
                <a:latin typeface="Arial"/>
              </a:rPr>
              <a:t> Ự136</a:t>
            </a:r>
            <a:r>
              <a:rPr lang="vi" baseline="30000" sz="1500">
                <a:latin typeface="Arial"/>
              </a:rPr>
              <a:t>2</a:t>
            </a:r>
            <a:r>
              <a:rPr lang="vi" sz="1500">
                <a:latin typeface="Arial"/>
              </a:rPr>
              <a:t> + 76</a:t>
            </a:r>
            <a:r>
              <a:rPr lang="vi" baseline="30000" sz="1500">
                <a:latin typeface="Arial"/>
              </a:rPr>
              <a:t>2</a:t>
            </a:r>
            <a:r>
              <a:rPr lang="vi" sz="1500">
                <a:latin typeface="Arial"/>
              </a:rPr>
              <a:t> « 156(771)</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472112" y="1114425"/>
            <a:ext cx="1428750" cy="1928812"/>
          </a:xfrm>
          <a:prstGeom prst="rect">
            <a:avLst/>
          </a:prstGeom>
        </p:spPr>
      </p:pic>
      <p:pic>
        <p:nvPicPr>
          <p:cNvPr id="3" name=""/>
          <p:cNvPicPr>
            <a:picLocks noChangeAspect="1"/>
          </p:cNvPicPr>
          <p:nvPr/>
        </p:nvPicPr>
        <p:blipFill>
          <a:blip r:embed="rPictId1"/>
          <a:stretch>
            <a:fillRect/>
          </a:stretch>
        </p:blipFill>
        <p:spPr>
          <a:xfrm>
            <a:off x="7091362" y="3519487"/>
            <a:ext cx="485775" cy="495300"/>
          </a:xfrm>
          <a:prstGeom prst="rect">
            <a:avLst/>
          </a:prstGeom>
        </p:spPr>
      </p:pic>
      <p:sp>
        <p:nvSpPr>
          <p:cNvPr id="4" name=""/>
          <p:cNvSpPr/>
          <p:nvPr/>
        </p:nvSpPr>
        <p:spPr>
          <a:xfrm>
            <a:off x="2705100" y="200025"/>
            <a:ext cx="2157412" cy="304800"/>
          </a:xfrm>
          <a:prstGeom prst="rect">
            <a:avLst/>
          </a:prstGeom>
          <a:solidFill>
            <a:srgbClr val="FFFFFF"/>
          </a:solidFill>
        </p:spPr>
        <p:txBody>
          <a:bodyPr lIns="0" tIns="0" rIns="0" bIns="0" wrap="none">
            <a:noAutofit/>
          </a:bodyPr>
          <a:p>
            <a:pPr algn="ctr" indent="0"/>
            <a:r>
              <a:rPr lang="vi" b="1" i="1" sz="1800">
                <a:solidFill>
                  <a:srgbClr val="FC0101"/>
                </a:solidFill>
                <a:latin typeface="Arial"/>
              </a:rPr>
              <a:t>Hình chóp cụt đều</a:t>
            </a:r>
          </a:p>
        </p:txBody>
      </p:sp>
      <p:sp>
        <p:nvSpPr>
          <p:cNvPr id="5" name=""/>
          <p:cNvSpPr/>
          <p:nvPr/>
        </p:nvSpPr>
        <p:spPr>
          <a:xfrm>
            <a:off x="419100" y="871537"/>
            <a:ext cx="4733925" cy="2185988"/>
          </a:xfrm>
          <a:prstGeom prst="rect">
            <a:avLst/>
          </a:prstGeom>
          <a:solidFill>
            <a:srgbClr val="FFFFFF"/>
          </a:solidFill>
        </p:spPr>
        <p:txBody>
          <a:bodyPr lIns="0" tIns="0" rIns="0" bIns="0">
            <a:noAutofit/>
          </a:bodyPr>
          <a:p>
            <a:pPr indent="596900">
              <a:spcAft>
                <a:spcPts val="630"/>
              </a:spcAft>
            </a:pPr>
            <a:r>
              <a:rPr lang="vi" b="1" sz="1900">
                <a:latin typeface="Arial"/>
              </a:rPr>
              <a:t>HĐKP8:</a:t>
            </a:r>
          </a:p>
          <a:p>
            <a:pPr indent="0">
              <a:lnSpc>
                <a:spcPct val="176000"/>
              </a:lnSpc>
            </a:pPr>
            <a:r>
              <a:rPr lang="vi" sz="1500">
                <a:latin typeface="Arial"/>
              </a:rPr>
              <a:t>Cho hình chóp đều S.i4</a:t>
            </a:r>
            <a:r>
              <a:rPr lang="vi" baseline="-25000" sz="1500">
                <a:latin typeface="Arial"/>
              </a:rPr>
              <a:t>1</a:t>
            </a:r>
            <a:r>
              <a:rPr lang="vi" sz="1500">
                <a:latin typeface="Arial"/>
              </a:rPr>
              <a:t>x</a:t>
            </a:r>
            <a:r>
              <a:rPr lang="vi" baseline="-25000" sz="1500">
                <a:latin typeface="Arial"/>
              </a:rPr>
              <a:t>2</a:t>
            </a:r>
            <a:r>
              <a:rPr lang="vi" sz="1500">
                <a:latin typeface="Arial"/>
              </a:rPr>
              <a:t>^4</a:t>
            </a:r>
            <a:r>
              <a:rPr lang="vi" baseline="-25000" sz="1500">
                <a:latin typeface="Arial"/>
              </a:rPr>
              <a:t>3</a:t>
            </a:r>
            <a:r>
              <a:rPr lang="vi" sz="1500">
                <a:latin typeface="Arial"/>
              </a:rPr>
              <a:t>...24</a:t>
            </a:r>
            <a:r>
              <a:rPr lang="vi" baseline="-25000" sz="1500">
                <a:latin typeface="Arial"/>
              </a:rPr>
              <a:t>6</a:t>
            </a:r>
            <a:r>
              <a:rPr lang="vi" sz="1500">
                <a:latin typeface="Arial"/>
              </a:rPr>
              <a:t>. Mặt phẳng (P) song song với mặt đáy và cắt các cạnh bên lần lượt tại Ẩi,Ẩ'</a:t>
            </a:r>
            <a:r>
              <a:rPr lang="vi" baseline="-25000" sz="1500">
                <a:latin typeface="Arial"/>
              </a:rPr>
              <a:t>2</a:t>
            </a:r>
            <a:r>
              <a:rPr lang="vi" sz="1500">
                <a:latin typeface="Arial"/>
              </a:rPr>
              <a:t>,X'</a:t>
            </a:r>
            <a:r>
              <a:rPr lang="vi" baseline="-25000" sz="1500">
                <a:latin typeface="Arial"/>
              </a:rPr>
              <a:t>3</a:t>
            </a:r>
            <a:r>
              <a:rPr lang="vi" sz="1500">
                <a:latin typeface="Arial"/>
              </a:rPr>
              <a:t>,.. </a:t>
            </a:r>
            <a:r>
              <a:rPr lang="vi" i="1" sz="1500">
                <a:latin typeface="Arial"/>
              </a:rPr>
              <a:t>.,A'</a:t>
            </a:r>
            <a:r>
              <a:rPr lang="vi" i="1" baseline="-25000" sz="1500">
                <a:latin typeface="Arial"/>
              </a:rPr>
              <a:t>6</a:t>
            </a:r>
            <a:r>
              <a:rPr lang="vi" i="1" sz="1500">
                <a:latin typeface="Arial"/>
              </a:rPr>
              <a:t>.</a:t>
            </a:r>
          </a:p>
          <a:p>
            <a:pPr indent="0">
              <a:lnSpc>
                <a:spcPct val="176000"/>
              </a:lnSpc>
            </a:pPr>
            <a:r>
              <a:rPr lang="vi" sz="1500">
                <a:latin typeface="Arial"/>
              </a:rPr>
              <a:t>a)Đa giác /1</a:t>
            </a:r>
            <a:r>
              <a:rPr lang="vi" baseline="-25000" sz="1500">
                <a:latin typeface="Arial"/>
              </a:rPr>
              <a:t>1</a:t>
            </a:r>
            <a:r>
              <a:rPr lang="vi" sz="1500">
                <a:latin typeface="Arial"/>
              </a:rPr>
              <a:t>Ẩ</a:t>
            </a:r>
            <a:r>
              <a:rPr lang="vi" baseline="-25000" sz="1500">
                <a:latin typeface="Arial"/>
              </a:rPr>
              <a:t>2</a:t>
            </a:r>
            <a:r>
              <a:rPr lang="vi" sz="1500">
                <a:latin typeface="Arial"/>
              </a:rPr>
              <a:t>24</a:t>
            </a:r>
            <a:r>
              <a:rPr lang="vi" baseline="-25000" sz="1500">
                <a:latin typeface="Arial"/>
              </a:rPr>
              <a:t>3</a:t>
            </a:r>
            <a:r>
              <a:rPr lang="vi" sz="1500">
                <a:latin typeface="Arial"/>
              </a:rPr>
              <a:t>... </a:t>
            </a:r>
            <a:r>
              <a:rPr lang="vi" i="1" sz="1500">
                <a:latin typeface="Arial"/>
              </a:rPr>
              <a:t>A</a:t>
            </a:r>
            <a:r>
              <a:rPr lang="vi" i="1" baseline="-25000" sz="1500">
                <a:latin typeface="Arial"/>
              </a:rPr>
              <a:t>6</a:t>
            </a:r>
            <a:r>
              <a:rPr lang="vi" sz="1500">
                <a:latin typeface="Arial"/>
              </a:rPr>
              <a:t> có phải lục giác đều không? Giải thích.</a:t>
            </a:r>
          </a:p>
        </p:txBody>
      </p:sp>
      <p:sp>
        <p:nvSpPr>
          <p:cNvPr id="6" name=""/>
          <p:cNvSpPr/>
          <p:nvPr/>
        </p:nvSpPr>
        <p:spPr>
          <a:xfrm>
            <a:off x="6172200" y="947737"/>
            <a:ext cx="119062" cy="152400"/>
          </a:xfrm>
          <a:prstGeom prst="rect">
            <a:avLst/>
          </a:prstGeom>
          <a:solidFill>
            <a:srgbClr val="FFFFFF"/>
          </a:solidFill>
        </p:spPr>
        <p:txBody>
          <a:bodyPr lIns="0" tIns="0" rIns="0" bIns="0" wrap="none">
            <a:noAutofit/>
          </a:bodyPr>
          <a:p>
            <a:pPr indent="0"/>
            <a:r>
              <a:rPr lang="vi" i="1" sz="1700">
                <a:latin typeface="Arial"/>
              </a:rPr>
              <a:t>s</a:t>
            </a:r>
          </a:p>
        </p:txBody>
      </p:sp>
      <p:sp>
        <p:nvSpPr>
          <p:cNvPr id="7" name=""/>
          <p:cNvSpPr/>
          <p:nvPr/>
        </p:nvSpPr>
        <p:spPr>
          <a:xfrm>
            <a:off x="419100" y="3157537"/>
            <a:ext cx="6167437" cy="828675"/>
          </a:xfrm>
          <a:prstGeom prst="rect">
            <a:avLst/>
          </a:prstGeom>
          <a:solidFill>
            <a:srgbClr val="FFFFFF"/>
          </a:solidFill>
        </p:spPr>
        <p:txBody>
          <a:bodyPr lIns="0" tIns="0" rIns="0" bIns="0">
            <a:noAutofit/>
          </a:bodyPr>
          <a:p>
            <a:pPr indent="0">
              <a:lnSpc>
                <a:spcPct val="178000"/>
              </a:lnSpc>
            </a:pPr>
            <a:r>
              <a:rPr lang="vi" sz="1500">
                <a:latin typeface="Arial"/>
              </a:rPr>
              <a:t>b) Gọi o và O' lần lượt là tâm của hai lục giác y4</a:t>
            </a:r>
            <a:r>
              <a:rPr lang="vi" baseline="-25000" sz="1500">
                <a:latin typeface="Arial"/>
              </a:rPr>
              <a:t>1</a:t>
            </a:r>
            <a:r>
              <a:rPr lang="vi" sz="1500">
                <a:latin typeface="Arial"/>
              </a:rPr>
              <a:t>y4</a:t>
            </a:r>
            <a:r>
              <a:rPr lang="vi" baseline="-25000" sz="1500">
                <a:latin typeface="Arial"/>
              </a:rPr>
              <a:t>2</a:t>
            </a:r>
            <a:r>
              <a:rPr lang="vi" sz="1500">
                <a:latin typeface="Arial"/>
              </a:rPr>
              <a:t>Â</a:t>
            </a:r>
            <a:r>
              <a:rPr lang="vi" baseline="-25000" sz="1500">
                <a:latin typeface="Arial"/>
              </a:rPr>
              <a:t>3</a:t>
            </a:r>
            <a:r>
              <a:rPr lang="vi" sz="1500">
                <a:latin typeface="Arial"/>
              </a:rPr>
              <a:t>.. </a:t>
            </a:r>
            <a:r>
              <a:rPr lang="vi" i="1" sz="1500">
                <a:latin typeface="Arial"/>
              </a:rPr>
              <a:t>.A</a:t>
            </a:r>
            <a:r>
              <a:rPr lang="vi" i="1" baseline="-25000" sz="1500">
                <a:latin typeface="Arial"/>
              </a:rPr>
              <a:t>b</a:t>
            </a:r>
            <a:r>
              <a:rPr lang="vi" sz="1500">
                <a:latin typeface="Arial"/>
              </a:rPr>
              <a:t> và </a:t>
            </a:r>
            <a:r>
              <a:rPr lang="en-US" sz="1500">
                <a:latin typeface="Arial"/>
              </a:rPr>
              <a:t>/li,242M</a:t>
            </a:r>
            <a:r>
              <a:rPr lang="en-US" baseline="-25000" sz="1500">
                <a:latin typeface="Arial"/>
              </a:rPr>
              <a:t>3</a:t>
            </a:r>
            <a:r>
              <a:rPr lang="en-US" sz="1500">
                <a:latin typeface="Arial"/>
              </a:rPr>
              <a:t>,..-M6- </a:t>
            </a:r>
            <a:r>
              <a:rPr lang="vi" sz="1500">
                <a:latin typeface="Arial"/>
              </a:rPr>
              <a:t>Đường thẳng 00' có vuông góc với mặt đáy không?</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143500" y="1409700"/>
            <a:ext cx="2419350" cy="2876550"/>
          </a:xfrm>
          <a:prstGeom prst="rect">
            <a:avLst/>
          </a:prstGeom>
        </p:spPr>
      </p:pic>
      <p:pic>
        <p:nvPicPr>
          <p:cNvPr id="3" name=""/>
          <p:cNvPicPr>
            <a:picLocks noChangeAspect="1"/>
          </p:cNvPicPr>
          <p:nvPr/>
        </p:nvPicPr>
        <p:blipFill>
          <a:blip r:embed="rPictId1"/>
          <a:stretch>
            <a:fillRect/>
          </a:stretch>
        </p:blipFill>
        <p:spPr>
          <a:xfrm>
            <a:off x="33337" y="3200400"/>
            <a:ext cx="1995488" cy="1062037"/>
          </a:xfrm>
          <a:prstGeom prst="rect">
            <a:avLst/>
          </a:prstGeom>
        </p:spPr>
      </p:pic>
      <p:sp>
        <p:nvSpPr>
          <p:cNvPr id="4" name=""/>
          <p:cNvSpPr/>
          <p:nvPr/>
        </p:nvSpPr>
        <p:spPr>
          <a:xfrm>
            <a:off x="719137" y="804862"/>
            <a:ext cx="819150" cy="238125"/>
          </a:xfrm>
          <a:prstGeom prst="rect">
            <a:avLst/>
          </a:prstGeom>
          <a:solidFill>
            <a:srgbClr val="FFFFFF"/>
          </a:solidFill>
        </p:spPr>
        <p:txBody>
          <a:bodyPr lIns="0" tIns="0" rIns="0" bIns="0" wrap="none">
            <a:noAutofit/>
          </a:bodyPr>
          <a:p>
            <a:pPr indent="292100"/>
            <a:r>
              <a:rPr lang="en-US" sz="1500">
                <a:latin typeface="Arial"/>
              </a:rPr>
              <a:t>a) Ta </a:t>
            </a:r>
            <a:r>
              <a:rPr lang="vi" sz="1500">
                <a:latin typeface="Arial"/>
              </a:rPr>
              <a:t>có:</a:t>
            </a:r>
          </a:p>
        </p:txBody>
      </p:sp>
      <p:sp>
        <p:nvSpPr>
          <p:cNvPr id="6" name=""/>
          <p:cNvSpPr/>
          <p:nvPr/>
        </p:nvSpPr>
        <p:spPr>
          <a:xfrm>
            <a:off x="728662" y="1295400"/>
            <a:ext cx="3829050" cy="1695450"/>
          </a:xfrm>
          <a:prstGeom prst="rect">
            <a:avLst/>
          </a:prstGeom>
          <a:solidFill>
            <a:srgbClr val="FFFFFF"/>
          </a:solidFill>
        </p:spPr>
        <p:txBody>
          <a:bodyPr lIns="0" tIns="0" rIns="0" bIns="0">
            <a:noAutofit/>
          </a:bodyPr>
          <a:p>
            <a:pPr marL="1394338" indent="0">
              <a:spcAft>
                <a:spcPts val="2380"/>
              </a:spcAft>
            </a:pPr>
            <a:r>
              <a:rPr lang="vi" sz="1500">
                <a:latin typeface="Arial"/>
              </a:rPr>
              <a:t>(P)//QM</a:t>
            </a:r>
            <a:r>
              <a:rPr lang="vi" baseline="-25000" sz="1500">
                <a:latin typeface="Arial"/>
              </a:rPr>
              <a:t>2</a:t>
            </a:r>
            <a:r>
              <a:rPr lang="vi" sz="1500">
                <a:latin typeface="Arial"/>
              </a:rPr>
              <a:t>..Â</a:t>
            </a:r>
            <a:r>
              <a:rPr lang="vi" baseline="-25000" sz="1500">
                <a:latin typeface="Arial"/>
              </a:rPr>
              <a:t>6</a:t>
            </a:r>
            <a:r>
              <a:rPr lang="vi" sz="1500">
                <a:latin typeface="Arial"/>
              </a:rPr>
              <a:t>)</a:t>
            </a:r>
          </a:p>
          <a:p>
            <a:pPr algn="ctr" indent="0">
              <a:spcAft>
                <a:spcPts val="350"/>
              </a:spcAft>
            </a:pPr>
            <a:r>
              <a:rPr lang="en-US" sz="1200">
                <a:latin typeface="Times New Roman"/>
              </a:rPr>
              <a:t>_ </a:t>
            </a:r>
            <a:r>
              <a:rPr lang="en-US" u="sng" sz="1200">
                <a:latin typeface="Times New Roman"/>
              </a:rPr>
              <a:t>^2^3</a:t>
            </a:r>
            <a:r>
              <a:rPr lang="en-US" sz="1200">
                <a:latin typeface="Times New Roman"/>
              </a:rPr>
              <a:t> _  _ </a:t>
            </a:r>
            <a:r>
              <a:rPr lang="en-US" u="sng" sz="1200">
                <a:latin typeface="Times New Roman"/>
              </a:rPr>
              <a:t>^6^1</a:t>
            </a:r>
          </a:p>
          <a:p>
            <a:pPr marL="1102238" indent="0">
              <a:spcAft>
                <a:spcPts val="1610"/>
              </a:spcAft>
            </a:pPr>
            <a:r>
              <a:rPr lang="en-US" sz="1200">
                <a:latin typeface="Times New Roman"/>
              </a:rPr>
              <a:t>^1^2 ^2^3      ^6^1</a:t>
            </a:r>
          </a:p>
          <a:p>
            <a:pPr indent="292100"/>
            <a:r>
              <a:rPr lang="vi" sz="1500">
                <a:latin typeface="Arial"/>
              </a:rPr>
              <a:t>Mà </a:t>
            </a:r>
            <a:r>
              <a:rPr lang="en-US" sz="1500">
                <a:latin typeface="Arial"/>
              </a:rPr>
              <a:t>41^2 </a:t>
            </a:r>
            <a:r>
              <a:rPr lang="vi" sz="1500">
                <a:latin typeface="Arial"/>
              </a:rPr>
              <a:t>= </a:t>
            </a:r>
            <a:r>
              <a:rPr lang="vi" i="1" sz="1500">
                <a:latin typeface="Arial"/>
              </a:rPr>
              <a:t>A</a:t>
            </a:r>
            <a:r>
              <a:rPr lang="vi" i="1" baseline="-25000" sz="1500">
                <a:latin typeface="Arial"/>
              </a:rPr>
              <a:t>2</a:t>
            </a:r>
            <a:r>
              <a:rPr lang="vi" i="1" sz="1500">
                <a:latin typeface="Arial"/>
              </a:rPr>
              <a:t>A</a:t>
            </a:r>
            <a:r>
              <a:rPr lang="vi" i="1" baseline="-25000" sz="1500">
                <a:latin typeface="Arial"/>
              </a:rPr>
              <a:t>3</a:t>
            </a:r>
            <a:r>
              <a:rPr lang="vi" i="1" sz="1500">
                <a:latin typeface="Arial"/>
              </a:rPr>
              <a:t> = ••• = </a:t>
            </a:r>
            <a:r>
              <a:rPr lang="vi" cap="small" sz="1600">
                <a:latin typeface="Times New Roman"/>
              </a:rPr>
              <a:t>Xsì4</a:t>
            </a:r>
            <a:r>
              <a:rPr lang="vi" baseline="-25000" cap="small" sz="1600">
                <a:latin typeface="Times New Roman"/>
              </a:rPr>
              <a:t>6</a:t>
            </a:r>
          </a:p>
        </p:txBody>
      </p:sp>
      <p:sp>
        <p:nvSpPr>
          <p:cNvPr id="7" name=""/>
          <p:cNvSpPr/>
          <p:nvPr/>
        </p:nvSpPr>
        <p:spPr>
          <a:xfrm>
            <a:off x="2028825" y="2990850"/>
            <a:ext cx="2528887" cy="1033462"/>
          </a:xfrm>
          <a:prstGeom prst="rect">
            <a:avLst/>
          </a:prstGeom>
          <a:solidFill>
            <a:srgbClr val="FFFFFF"/>
          </a:solidFill>
        </p:spPr>
        <p:txBody>
          <a:bodyPr lIns="0" tIns="0" rIns="0" bIns="0">
            <a:noAutofit/>
          </a:bodyPr>
          <a:p>
            <a:pPr indent="0">
              <a:spcAft>
                <a:spcPts val="1610"/>
              </a:spcAft>
            </a:pPr>
            <a:r>
              <a:rPr lang="vi" sz="1500">
                <a:latin typeface="Arial"/>
              </a:rPr>
              <a:t>A'</a:t>
            </a:r>
            <a:r>
              <a:rPr lang="vi" baseline="-25000" sz="1500">
                <a:latin typeface="Arial"/>
              </a:rPr>
              <a:t>2</a:t>
            </a:r>
            <a:r>
              <a:rPr lang="vi" sz="1500">
                <a:latin typeface="Arial"/>
              </a:rPr>
              <a:t> = Âự</a:t>
            </a:r>
            <a:r>
              <a:rPr lang="vi" baseline="-25000" sz="1500">
                <a:latin typeface="Arial"/>
              </a:rPr>
              <a:t>3</a:t>
            </a:r>
            <a:r>
              <a:rPr lang="vi" sz="1500">
                <a:latin typeface="Arial"/>
              </a:rPr>
              <a:t> —= Âự</a:t>
            </a:r>
            <a:r>
              <a:rPr lang="vi" baseline="-25000" sz="1500">
                <a:latin typeface="Arial"/>
              </a:rPr>
              <a:t>6</a:t>
            </a:r>
          </a:p>
          <a:p>
            <a:pPr algn="ctr" indent="0"/>
            <a:r>
              <a:rPr lang="vi" i="1" sz="1500">
                <a:latin typeface="Arial"/>
              </a:rPr>
              <a:t>'1Ẩ</a:t>
            </a:r>
            <a:r>
              <a:rPr lang="vi" i="1" baseline="-25000" sz="1500">
                <a:latin typeface="Arial"/>
              </a:rPr>
              <a:t>2</a:t>
            </a:r>
            <a:r>
              <a:rPr lang="vi" i="1" sz="1500">
                <a:latin typeface="Arial"/>
              </a:rPr>
              <a:t>A</a:t>
            </a:r>
            <a:r>
              <a:rPr lang="vi" i="1" baseline="-25000" sz="1500">
                <a:latin typeface="Arial"/>
              </a:rPr>
              <a:t>3</a:t>
            </a:r>
            <a:r>
              <a:rPr lang="vi" i="1" sz="1500">
                <a:latin typeface="Arial"/>
              </a:rPr>
              <a:t> ...A</a:t>
            </a:r>
            <a:r>
              <a:rPr lang="vi" i="1" baseline="-25000" sz="1500">
                <a:latin typeface="Arial"/>
              </a:rPr>
              <a:t>6</a:t>
            </a:r>
            <a:r>
              <a:rPr lang="vi" sz="1500">
                <a:latin typeface="Arial"/>
              </a:rPr>
              <a:t> là lục giác đều.</a:t>
            </a:r>
          </a:p>
        </p:txBody>
      </p:sp>
      <p:sp>
        <p:nvSpPr>
          <p:cNvPr id="8" name=""/>
          <p:cNvSpPr/>
          <p:nvPr/>
        </p:nvSpPr>
        <p:spPr>
          <a:xfrm>
            <a:off x="5972175" y="1223962"/>
            <a:ext cx="133350" cy="171450"/>
          </a:xfrm>
          <a:prstGeom prst="rect">
            <a:avLst/>
          </a:prstGeom>
          <a:solidFill>
            <a:srgbClr val="FFFFFF"/>
          </a:solidFill>
        </p:spPr>
        <p:txBody>
          <a:bodyPr lIns="0" tIns="0" rIns="0" bIns="0" wrap="none">
            <a:noAutofit/>
          </a:bodyPr>
          <a:p>
            <a:pPr algn="just" indent="0"/>
            <a:r>
              <a:rPr lang="vi" sz="1800">
                <a:latin typeface="Arial"/>
              </a:rPr>
              <a:t>s</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61937" y="33337"/>
            <a:ext cx="3990975" cy="752475"/>
          </a:xfrm>
          <a:prstGeom prst="rect">
            <a:avLst/>
          </a:prstGeom>
        </p:spPr>
      </p:pic>
      <p:pic>
        <p:nvPicPr>
          <p:cNvPr id="3" name=""/>
          <p:cNvPicPr>
            <a:picLocks noChangeAspect="1"/>
          </p:cNvPicPr>
          <p:nvPr/>
        </p:nvPicPr>
        <p:blipFill>
          <a:blip r:embed="rPictId1"/>
          <a:stretch>
            <a:fillRect/>
          </a:stretch>
        </p:blipFill>
        <p:spPr>
          <a:xfrm>
            <a:off x="5143500" y="1414462"/>
            <a:ext cx="1681162" cy="2014538"/>
          </a:xfrm>
          <a:prstGeom prst="rect">
            <a:avLst/>
          </a:prstGeom>
        </p:spPr>
      </p:pic>
      <p:pic>
        <p:nvPicPr>
          <p:cNvPr id="4" name=""/>
          <p:cNvPicPr>
            <a:picLocks noChangeAspect="1"/>
          </p:cNvPicPr>
          <p:nvPr/>
        </p:nvPicPr>
        <p:blipFill>
          <a:blip r:embed="rPictId2"/>
          <a:stretch>
            <a:fillRect/>
          </a:stretch>
        </p:blipFill>
        <p:spPr>
          <a:xfrm>
            <a:off x="6605587" y="3519487"/>
            <a:ext cx="971550" cy="766763"/>
          </a:xfrm>
          <a:prstGeom prst="rect">
            <a:avLst/>
          </a:prstGeom>
        </p:spPr>
      </p:pic>
      <p:sp>
        <p:nvSpPr>
          <p:cNvPr id="5" name=""/>
          <p:cNvSpPr/>
          <p:nvPr/>
        </p:nvSpPr>
        <p:spPr>
          <a:xfrm>
            <a:off x="723900" y="900112"/>
            <a:ext cx="3943350" cy="2452688"/>
          </a:xfrm>
          <a:prstGeom prst="rect">
            <a:avLst/>
          </a:prstGeom>
          <a:solidFill>
            <a:srgbClr val="FFFFFF"/>
          </a:solidFill>
        </p:spPr>
        <p:txBody>
          <a:bodyPr lIns="0" tIns="0" rIns="0" bIns="0">
            <a:noAutofit/>
          </a:bodyPr>
          <a:p>
            <a:pPr indent="25400">
              <a:lnSpc>
                <a:spcPct val="192000"/>
              </a:lnSpc>
              <a:spcAft>
                <a:spcPts val="560"/>
              </a:spcAft>
            </a:pPr>
            <a:r>
              <a:rPr lang="en-US" sz="1500">
                <a:latin typeface="Arial"/>
              </a:rPr>
              <a:t>b) Ta </a:t>
            </a:r>
            <a:r>
              <a:rPr lang="vi" sz="1500">
                <a:latin typeface="Arial"/>
              </a:rPr>
              <a:t>có: </a:t>
            </a:r>
            <a:r>
              <a:rPr lang="en-US" i="1" sz="1500">
                <a:latin typeface="Arial"/>
              </a:rPr>
              <a:t>S.A'jA^'i </a:t>
            </a:r>
            <a:r>
              <a:rPr lang="vi" i="1" sz="1500">
                <a:latin typeface="Arial"/>
              </a:rPr>
              <a:t>...Á</a:t>
            </a:r>
            <a:r>
              <a:rPr lang="vi" i="1" baseline="-25000" sz="1500">
                <a:latin typeface="Arial"/>
              </a:rPr>
              <a:t>6</a:t>
            </a:r>
            <a:r>
              <a:rPr lang="vi" sz="1500">
                <a:latin typeface="Arial"/>
              </a:rPr>
              <a:t> là hình chóp đều. Nên </a:t>
            </a:r>
            <a:r>
              <a:rPr lang="vi" i="1" sz="1500">
                <a:latin typeface="Arial"/>
              </a:rPr>
              <a:t>so' 1 </a:t>
            </a:r>
            <a:r>
              <a:rPr lang="vi" i="1" cap="small" sz="1600">
                <a:latin typeface="Times New Roman"/>
              </a:rPr>
              <a:t>A'jÁ</a:t>
            </a:r>
            <a:r>
              <a:rPr lang="vi" i="1" baseline="-25000" cap="small" sz="1600">
                <a:latin typeface="Times New Roman"/>
              </a:rPr>
              <a:t>2</a:t>
            </a:r>
            <a:r>
              <a:rPr lang="vi" i="1" cap="small" sz="1600">
                <a:latin typeface="Times New Roman"/>
              </a:rPr>
              <a:t>Á</a:t>
            </a:r>
            <a:r>
              <a:rPr lang="vi" i="1" baseline="-25000" cap="small" sz="1600">
                <a:latin typeface="Times New Roman"/>
              </a:rPr>
              <a:t>3</a:t>
            </a:r>
            <a:r>
              <a:rPr lang="vi" i="1" cap="small" sz="1600">
                <a:latin typeface="Times New Roman"/>
              </a:rPr>
              <a:t> ...A’</a:t>
            </a:r>
            <a:r>
              <a:rPr lang="vi" i="1" baseline="-25000" cap="small" sz="1600">
                <a:latin typeface="Times New Roman"/>
              </a:rPr>
              <a:t>6</a:t>
            </a:r>
          </a:p>
          <a:p>
            <a:pPr indent="127000">
              <a:lnSpc>
                <a:spcPct val="186000"/>
              </a:lnSpc>
              <a:spcAft>
                <a:spcPts val="840"/>
              </a:spcAft>
            </a:pPr>
            <a:r>
              <a:rPr lang="vi" sz="1500">
                <a:latin typeface="Arial"/>
              </a:rPr>
              <a:t>Mà </a:t>
            </a:r>
            <a:r>
              <a:rPr lang="vi" i="1" sz="1500">
                <a:latin typeface="Arial"/>
              </a:rPr>
              <a:t>SO</a:t>
            </a:r>
            <a:r>
              <a:rPr lang="vi" sz="1500">
                <a:latin typeface="Arial"/>
              </a:rPr>
              <a:t> 1 </a:t>
            </a:r>
            <a:r>
              <a:rPr lang="en-US" i="1" cap="small" sz="1600">
                <a:latin typeface="Times New Roman"/>
              </a:rPr>
              <a:t>A\a’</a:t>
            </a:r>
            <a:r>
              <a:rPr lang="en-US" i="1" baseline="-25000" cap="small" sz="1600">
                <a:latin typeface="Times New Roman"/>
              </a:rPr>
              <a:t>2</a:t>
            </a:r>
            <a:r>
              <a:rPr lang="en-US" i="1" cap="small" sz="1600">
                <a:latin typeface="Times New Roman"/>
              </a:rPr>
              <a:t>a’</a:t>
            </a:r>
            <a:r>
              <a:rPr lang="en-US" i="1" baseline="-25000" cap="small" sz="1600">
                <a:latin typeface="Times New Roman"/>
              </a:rPr>
              <a:t>3</a:t>
            </a:r>
            <a:r>
              <a:rPr lang="en-US" i="1" cap="small" sz="1600">
                <a:latin typeface="Times New Roman"/>
              </a:rPr>
              <a:t> </a:t>
            </a:r>
            <a:r>
              <a:rPr lang="vi" i="1" cap="small" sz="1600">
                <a:latin typeface="Times New Roman"/>
              </a:rPr>
              <a:t>...A'</a:t>
            </a:r>
            <a:r>
              <a:rPr lang="vi" i="1" baseline="-25000" cap="small" sz="1600">
                <a:latin typeface="Times New Roman"/>
              </a:rPr>
              <a:t>6</a:t>
            </a:r>
            <a:r>
              <a:rPr lang="vi" sz="1500">
                <a:latin typeface="Arial"/>
              </a:rPr>
              <a:t> (do</a:t>
            </a:r>
          </a:p>
          <a:p>
            <a:pPr indent="127000">
              <a:lnSpc>
                <a:spcPct val="186000"/>
              </a:lnSpc>
              <a:spcAft>
                <a:spcPts val="560"/>
              </a:spcAft>
            </a:pPr>
            <a:r>
              <a:rPr lang="vi" i="1" cap="small" sz="1600">
                <a:latin typeface="Times New Roman"/>
              </a:rPr>
              <a:t>(Ẩ</a:t>
            </a:r>
            <a:r>
              <a:rPr lang="vi" i="1" baseline="-25000" cap="small" sz="1600">
                <a:latin typeface="Times New Roman"/>
              </a:rPr>
              <a:t>1</a:t>
            </a:r>
            <a:r>
              <a:rPr lang="vi" i="1" cap="small" sz="1600">
                <a:latin typeface="Times New Roman"/>
              </a:rPr>
              <a:t>Á</a:t>
            </a:r>
            <a:r>
              <a:rPr lang="vi" i="1" baseline="-25000" cap="small" sz="1600">
                <a:latin typeface="Times New Roman"/>
              </a:rPr>
              <a:t>2</a:t>
            </a:r>
            <a:r>
              <a:rPr lang="vi" i="1" cap="small" sz="1600">
                <a:latin typeface="Times New Roman"/>
              </a:rPr>
              <a:t>...a’</a:t>
            </a:r>
            <a:r>
              <a:rPr lang="vi" i="1" baseline="-25000" cap="small" sz="1600">
                <a:latin typeface="Times New Roman"/>
              </a:rPr>
              <a:t>6</a:t>
            </a:r>
            <a:r>
              <a:rPr lang="vi" i="1" cap="small" sz="1600">
                <a:latin typeface="Times New Roman"/>
              </a:rPr>
              <a:t>)//(A</a:t>
            </a:r>
            <a:r>
              <a:rPr lang="vi" i="1" baseline="-25000" cap="small" sz="1600">
                <a:latin typeface="Times New Roman"/>
              </a:rPr>
              <a:t>ĩ</a:t>
            </a:r>
            <a:r>
              <a:rPr lang="vi" i="1" cap="small" sz="1600">
                <a:latin typeface="Times New Roman"/>
              </a:rPr>
              <a:t>A</a:t>
            </a:r>
            <a:r>
              <a:rPr lang="vi" i="1" baseline="-25000" cap="small" sz="1600">
                <a:latin typeface="Times New Roman"/>
              </a:rPr>
              <a:t>2</a:t>
            </a:r>
            <a:r>
              <a:rPr lang="vi" i="1" sz="1500">
                <a:latin typeface="Arial"/>
              </a:rPr>
              <a:t> ...A</a:t>
            </a:r>
            <a:r>
              <a:rPr lang="vi" i="1" baseline="-25000" sz="1500">
                <a:latin typeface="Arial"/>
              </a:rPr>
              <a:t>6</a:t>
            </a:r>
            <a:r>
              <a:rPr lang="vi" i="1" sz="1500">
                <a:latin typeface="Arial"/>
              </a:rPr>
              <a:t>Ỵ)</a:t>
            </a:r>
          </a:p>
          <a:p>
            <a:pPr indent="127000">
              <a:lnSpc>
                <a:spcPct val="200000"/>
              </a:lnSpc>
            </a:pPr>
            <a:r>
              <a:rPr lang="vi" sz="1500">
                <a:latin typeface="Arial"/>
              </a:rPr>
              <a:t>Nên s, o, O’ thẳng hàng.</a:t>
            </a:r>
          </a:p>
        </p:txBody>
      </p:sp>
      <p:sp>
        <p:nvSpPr>
          <p:cNvPr id="6" name=""/>
          <p:cNvSpPr/>
          <p:nvPr/>
        </p:nvSpPr>
        <p:spPr>
          <a:xfrm>
            <a:off x="5786437" y="3529012"/>
            <a:ext cx="585788" cy="166688"/>
          </a:xfrm>
          <a:prstGeom prst="rect">
            <a:avLst/>
          </a:prstGeom>
          <a:solidFill>
            <a:srgbClr val="FFFFFF"/>
          </a:solidFill>
        </p:spPr>
        <p:txBody>
          <a:bodyPr lIns="0" tIns="0" rIns="0" bIns="0" wrap="none">
            <a:noAutofit/>
          </a:bodyPr>
          <a:p>
            <a:pPr indent="0"/>
            <a:r>
              <a:rPr lang="vi" i="1" sz="1200">
                <a:latin typeface="Arial"/>
              </a:rPr>
              <a:t>Hình 25</a:t>
            </a:r>
          </a:p>
        </p:txBody>
      </p:sp>
      <p:sp>
        <p:nvSpPr>
          <p:cNvPr id="7" name=""/>
          <p:cNvSpPr/>
          <p:nvPr/>
        </p:nvSpPr>
        <p:spPr>
          <a:xfrm>
            <a:off x="714375" y="3643312"/>
            <a:ext cx="2700337" cy="238125"/>
          </a:xfrm>
          <a:prstGeom prst="rect">
            <a:avLst/>
          </a:prstGeom>
          <a:solidFill>
            <a:srgbClr val="FFFFFF"/>
          </a:solidFill>
        </p:spPr>
        <p:txBody>
          <a:bodyPr lIns="0" tIns="0" rIns="0" bIns="0" wrap="none">
            <a:noAutofit/>
          </a:bodyPr>
          <a:p>
            <a:pPr indent="127000"/>
            <a:r>
              <a:rPr lang="vi" sz="1500">
                <a:latin typeface="Arial"/>
              </a:rPr>
              <a:t>Vậy 00’ vuông góc mặt đáy.</a:t>
            </a: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p="http://schemas.openxmlformats.org/presentationml/2006/main" xmlns:a="http://schemas.openxmlformats.org/drawingml/2006/main" xmlns:r="http://schemas.openxmlformats.org/officeDocument/2006/relationships">
  <p:cSld>
    <p:bg>
      <p:bgPr>
        <a:solidFill>
          <a:srgbClr val="F9F9F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128587"/>
            <a:ext cx="576262" cy="1019175"/>
          </a:xfrm>
          <a:prstGeom prst="rect">
            <a:avLst/>
          </a:prstGeom>
        </p:spPr>
      </p:pic>
      <p:pic>
        <p:nvPicPr>
          <p:cNvPr id="3" name=""/>
          <p:cNvPicPr>
            <a:picLocks noChangeAspect="1"/>
          </p:cNvPicPr>
          <p:nvPr/>
        </p:nvPicPr>
        <p:blipFill>
          <a:blip r:embed="rPictId1"/>
          <a:stretch>
            <a:fillRect/>
          </a:stretch>
        </p:blipFill>
        <p:spPr>
          <a:xfrm>
            <a:off x="4957762" y="1428750"/>
            <a:ext cx="2124075" cy="1690687"/>
          </a:xfrm>
          <a:prstGeom prst="rect">
            <a:avLst/>
          </a:prstGeom>
        </p:spPr>
      </p:pic>
      <p:pic>
        <p:nvPicPr>
          <p:cNvPr id="4" name=""/>
          <p:cNvPicPr>
            <a:picLocks noChangeAspect="1"/>
          </p:cNvPicPr>
          <p:nvPr/>
        </p:nvPicPr>
        <p:blipFill>
          <a:blip r:embed="rPictId2"/>
          <a:stretch>
            <a:fillRect/>
          </a:stretch>
        </p:blipFill>
        <p:spPr>
          <a:xfrm>
            <a:off x="7086600" y="2066925"/>
            <a:ext cx="533400" cy="1071562"/>
          </a:xfrm>
          <a:prstGeom prst="rect">
            <a:avLst/>
          </a:prstGeom>
        </p:spPr>
      </p:pic>
      <p:sp>
        <p:nvSpPr>
          <p:cNvPr id="5" name=""/>
          <p:cNvSpPr/>
          <p:nvPr/>
        </p:nvSpPr>
        <p:spPr>
          <a:xfrm>
            <a:off x="2676525" y="442912"/>
            <a:ext cx="2262187" cy="647700"/>
          </a:xfrm>
          <a:prstGeom prst="rect">
            <a:avLst/>
          </a:prstGeom>
          <a:solidFill>
            <a:srgbClr val="FFFFFF"/>
          </a:solidFill>
        </p:spPr>
        <p:txBody>
          <a:bodyPr lIns="0" tIns="0" rIns="0" bIns="0">
            <a:noAutofit/>
          </a:bodyPr>
          <a:p>
            <a:pPr indent="0">
              <a:spcAft>
                <a:spcPts val="210"/>
              </a:spcAft>
            </a:pPr>
            <a:r>
              <a:rPr lang="en-US" b="1" sz="700">
                <a:solidFill>
                  <a:srgbClr val="7AD2FD"/>
                </a:solidFill>
                <a:latin typeface="Arial"/>
              </a:rPr>
              <a:t>----------------------------------\</a:t>
            </a:r>
          </a:p>
          <a:p>
            <a:pPr marL="116400" indent="0">
              <a:spcAft>
                <a:spcPts val="210"/>
              </a:spcAft>
            </a:pPr>
            <a:r>
              <a:rPr lang="vi" b="1" sz="2400">
                <a:latin typeface="Arial"/>
              </a:rPr>
              <a:t>ĐỊNH NGHĨA</a:t>
            </a:r>
          </a:p>
          <a:p>
            <a:pPr indent="0"/>
            <a:r>
              <a:rPr lang="vi" b="1" sz="700">
                <a:solidFill>
                  <a:srgbClr val="7AD2FD"/>
                </a:solidFill>
                <a:latin typeface="Arial"/>
              </a:rPr>
              <a:t>_</a:t>
            </a:r>
          </a:p>
        </p:txBody>
      </p:sp>
      <p:sp>
        <p:nvSpPr>
          <p:cNvPr id="6" name=""/>
          <p:cNvSpPr/>
          <p:nvPr/>
        </p:nvSpPr>
        <p:spPr>
          <a:xfrm>
            <a:off x="595312" y="1595437"/>
            <a:ext cx="3952875" cy="1414463"/>
          </a:xfrm>
          <a:prstGeom prst="rect">
            <a:avLst/>
          </a:prstGeom>
          <a:solidFill>
            <a:srgbClr val="FFFFFF"/>
          </a:solidFill>
        </p:spPr>
        <p:txBody>
          <a:bodyPr lIns="0" tIns="0" rIns="0" bIns="0">
            <a:noAutofit/>
          </a:bodyPr>
          <a:p>
            <a:pPr indent="0">
              <a:lnSpc>
                <a:spcPct val="174000"/>
              </a:lnSpc>
            </a:pPr>
            <a:r>
              <a:rPr lang="vi" sz="1500">
                <a:latin typeface="Arial"/>
              </a:rPr>
              <a:t>Phần của hình chóp đều nằm giữa đáy và một mặt phẳng song song với đáy cắt các cạnh bên của hình chóp đều được gọi là hình chóp cụt đều.</a:t>
            </a:r>
          </a:p>
        </p:txBody>
      </p:sp>
      <p:sp>
        <p:nvSpPr>
          <p:cNvPr id="7" name=""/>
          <p:cNvSpPr/>
          <p:nvPr/>
        </p:nvSpPr>
        <p:spPr>
          <a:xfrm>
            <a:off x="5786437" y="3138487"/>
            <a:ext cx="466725" cy="147638"/>
          </a:xfrm>
          <a:prstGeom prst="rect">
            <a:avLst/>
          </a:prstGeom>
          <a:solidFill>
            <a:srgbClr val="FFFFFF"/>
          </a:solidFill>
        </p:spPr>
        <p:txBody>
          <a:bodyPr lIns="0" tIns="0" rIns="0" bIns="0" wrap="none">
            <a:noAutofit/>
          </a:bodyPr>
          <a:p>
            <a:pPr indent="0"/>
            <a:r>
              <a:rPr lang="vi" i="1" sz="950">
                <a:latin typeface="Arial"/>
              </a:rPr>
              <a:t>Hình 26</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p="http://schemas.openxmlformats.org/presentationml/2006/main" xmlns:a="http://schemas.openxmlformats.org/drawingml/2006/main" xmlns:r="http://schemas.openxmlformats.org/officeDocument/2006/relationships">
  <p:cSld>
    <p:bg>
      <p:bgPr>
        <a:solidFill>
          <a:srgbClr val="F9F9F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109537"/>
            <a:ext cx="6057900" cy="1152525"/>
          </a:xfrm>
          <a:prstGeom prst="rect">
            <a:avLst/>
          </a:prstGeom>
        </p:spPr>
      </p:pic>
      <p:pic>
        <p:nvPicPr>
          <p:cNvPr id="3" name=""/>
          <p:cNvPicPr>
            <a:picLocks noChangeAspect="1"/>
          </p:cNvPicPr>
          <p:nvPr/>
        </p:nvPicPr>
        <p:blipFill>
          <a:blip r:embed="rPictId1"/>
          <a:stretch>
            <a:fillRect/>
          </a:stretch>
        </p:blipFill>
        <p:spPr>
          <a:xfrm>
            <a:off x="5143500" y="1419225"/>
            <a:ext cx="2476500" cy="1719262"/>
          </a:xfrm>
          <a:prstGeom prst="rect">
            <a:avLst/>
          </a:prstGeom>
        </p:spPr>
      </p:pic>
      <p:sp>
        <p:nvSpPr>
          <p:cNvPr id="4" name=""/>
          <p:cNvSpPr/>
          <p:nvPr/>
        </p:nvSpPr>
        <p:spPr>
          <a:xfrm>
            <a:off x="333375" y="1514475"/>
            <a:ext cx="4657725" cy="1395412"/>
          </a:xfrm>
          <a:prstGeom prst="rect">
            <a:avLst/>
          </a:prstGeom>
          <a:solidFill>
            <a:srgbClr val="FFFFFF"/>
          </a:solidFill>
        </p:spPr>
        <p:txBody>
          <a:bodyPr lIns="0" tIns="0" rIns="0" bIns="0">
            <a:noAutofit/>
          </a:bodyPr>
          <a:p>
            <a:pPr indent="0">
              <a:lnSpc>
                <a:spcPct val="165000"/>
              </a:lnSpc>
            </a:pPr>
            <a:r>
              <a:rPr lang="en-US" sz="1500">
                <a:latin typeface="Arial"/>
              </a:rPr>
              <a:t>+ </a:t>
            </a:r>
            <a:r>
              <a:rPr lang="vi" sz="1500">
                <a:latin typeface="Arial"/>
              </a:rPr>
              <a:t>Đa giác </a:t>
            </a:r>
            <a:r>
              <a:rPr lang="vi" i="1" cap="small" sz="1600">
                <a:latin typeface="Times New Roman"/>
              </a:rPr>
              <a:t>AjA</a:t>
            </a:r>
            <a:r>
              <a:rPr lang="vi" i="1" baseline="-25000" cap="small" sz="1600">
                <a:latin typeface="Times New Roman"/>
              </a:rPr>
              <a:t>2</a:t>
            </a:r>
            <a:r>
              <a:rPr lang="vi" i="1" cap="small" sz="1600">
                <a:latin typeface="Times New Roman"/>
              </a:rPr>
              <a:t>A</a:t>
            </a:r>
            <a:r>
              <a:rPr lang="vi" i="1" baseline="-25000" cap="small" sz="1600">
                <a:latin typeface="Times New Roman"/>
              </a:rPr>
              <a:t>3</a:t>
            </a:r>
            <a:r>
              <a:rPr lang="vi" i="1" sz="1500">
                <a:latin typeface="Arial"/>
              </a:rPr>
              <a:t> ...A</a:t>
            </a:r>
            <a:r>
              <a:rPr lang="vi" i="1" baseline="-25000" sz="1500">
                <a:latin typeface="Arial"/>
              </a:rPr>
              <a:t>6</a:t>
            </a:r>
            <a:r>
              <a:rPr lang="vi" i="1" sz="1500">
                <a:latin typeface="Arial"/>
              </a:rPr>
              <a:t>.A' </a:t>
            </a:r>
            <a:r>
              <a:rPr lang="vi" i="1" baseline="-25000" sz="1500">
                <a:latin typeface="Arial"/>
              </a:rPr>
              <a:t>1</a:t>
            </a:r>
            <a:r>
              <a:rPr lang="vi" i="1" sz="1500">
                <a:latin typeface="Arial"/>
              </a:rPr>
              <a:t>A</a:t>
            </a:r>
            <a:r>
              <a:rPr lang="vi" i="1" baseline="30000" sz="1500">
                <a:latin typeface="Arial"/>
              </a:rPr>
              <a:t>/</a:t>
            </a:r>
            <a:r>
              <a:rPr lang="vi" i="1" baseline="-25000" sz="1500">
                <a:latin typeface="Arial"/>
              </a:rPr>
              <a:t>2</a:t>
            </a:r>
            <a:r>
              <a:rPr lang="vi" i="1" sz="1500">
                <a:latin typeface="Arial"/>
              </a:rPr>
              <a:t>A'</a:t>
            </a:r>
            <a:r>
              <a:rPr lang="vi" i="1" baseline="-25000" sz="1500">
                <a:latin typeface="Arial"/>
              </a:rPr>
              <a:t>3</a:t>
            </a:r>
            <a:r>
              <a:rPr lang="vi" i="1" sz="1500">
                <a:latin typeface="Arial"/>
              </a:rPr>
              <a:t> ...A'</a:t>
            </a:r>
            <a:r>
              <a:rPr lang="vi" i="1" baseline="-25000" sz="1500">
                <a:latin typeface="Arial"/>
              </a:rPr>
              <a:t>6</a:t>
            </a:r>
            <a:r>
              <a:rPr lang="vi" sz="1500">
                <a:latin typeface="Arial"/>
              </a:rPr>
              <a:t> là đáy lớn, đa giác </a:t>
            </a:r>
            <a:r>
              <a:rPr lang="vi" cap="small" sz="1600">
                <a:latin typeface="Times New Roman"/>
              </a:rPr>
              <a:t>Âị/12^3 </a:t>
            </a:r>
            <a:r>
              <a:rPr lang="vi" i="1" sz="1500">
                <a:latin typeface="Arial"/>
              </a:rPr>
              <a:t>-A</a:t>
            </a:r>
            <a:r>
              <a:rPr lang="vi" i="1" baseline="-25000" sz="1500">
                <a:latin typeface="Arial"/>
              </a:rPr>
              <a:t>6</a:t>
            </a:r>
            <a:r>
              <a:rPr lang="vi" i="1" sz="1500">
                <a:latin typeface="Arial"/>
              </a:rPr>
              <a:t>.A' </a:t>
            </a:r>
            <a:r>
              <a:rPr lang="vi" i="1" baseline="-25000" cap="small" sz="1600">
                <a:latin typeface="Times New Roman"/>
              </a:rPr>
              <a:t>1</a:t>
            </a:r>
            <a:r>
              <a:rPr lang="vi" i="1" cap="small" sz="1600">
                <a:latin typeface="Times New Roman"/>
              </a:rPr>
              <a:t>A'</a:t>
            </a:r>
            <a:r>
              <a:rPr lang="vi" i="1" baseline="-25000" cap="small" sz="1600">
                <a:latin typeface="Times New Roman"/>
              </a:rPr>
              <a:t>2</a:t>
            </a:r>
            <a:r>
              <a:rPr lang="vi" i="1" cap="small" sz="1600">
                <a:latin typeface="Times New Roman"/>
              </a:rPr>
              <a:t>A'</a:t>
            </a:r>
            <a:r>
              <a:rPr lang="vi" i="1" baseline="-25000" cap="small" sz="1600">
                <a:latin typeface="Times New Roman"/>
              </a:rPr>
              <a:t>3</a:t>
            </a:r>
            <a:r>
              <a:rPr lang="vi" i="1" cap="small" sz="1600">
                <a:latin typeface="Times New Roman"/>
              </a:rPr>
              <a:t> ...A'</a:t>
            </a:r>
            <a:r>
              <a:rPr lang="vi" i="1" baseline="-25000" cap="small" sz="1600">
                <a:latin typeface="Times New Roman"/>
              </a:rPr>
              <a:t>ỗ</a:t>
            </a:r>
            <a:r>
              <a:rPr lang="vi" sz="1500">
                <a:latin typeface="Arial"/>
              </a:rPr>
              <a:t> là đáy nhỏ.</a:t>
            </a:r>
          </a:p>
          <a:p>
            <a:pPr indent="0">
              <a:lnSpc>
                <a:spcPct val="176000"/>
              </a:lnSpc>
            </a:pPr>
            <a:r>
              <a:rPr lang="vi" sz="1500">
                <a:latin typeface="Arial"/>
              </a:rPr>
              <a:t>Đáy lớn và đáy nhỏ nằm trên hai mặt phẳng song song.</a:t>
            </a:r>
          </a:p>
        </p:txBody>
      </p:sp>
      <p:sp>
        <p:nvSpPr>
          <p:cNvPr id="5" name=""/>
          <p:cNvSpPr/>
          <p:nvPr/>
        </p:nvSpPr>
        <p:spPr>
          <a:xfrm>
            <a:off x="5972175" y="3143250"/>
            <a:ext cx="471487" cy="142875"/>
          </a:xfrm>
          <a:prstGeom prst="rect">
            <a:avLst/>
          </a:prstGeom>
          <a:solidFill>
            <a:srgbClr val="FFFFFF"/>
          </a:solidFill>
        </p:spPr>
        <p:txBody>
          <a:bodyPr lIns="0" tIns="0" rIns="0" bIns="0" wrap="none">
            <a:noAutofit/>
          </a:bodyPr>
          <a:p>
            <a:pPr indent="0"/>
            <a:r>
              <a:rPr lang="vi" i="1" sz="950">
                <a:latin typeface="Arial"/>
              </a:rPr>
              <a:t>Hình 26</a:t>
            </a:r>
          </a:p>
        </p:txBody>
      </p:sp>
      <p:sp>
        <p:nvSpPr>
          <p:cNvPr id="6" name=""/>
          <p:cNvSpPr/>
          <p:nvPr/>
        </p:nvSpPr>
        <p:spPr>
          <a:xfrm>
            <a:off x="338137" y="3195637"/>
            <a:ext cx="4724400" cy="628650"/>
          </a:xfrm>
          <a:prstGeom prst="rect">
            <a:avLst/>
          </a:prstGeom>
          <a:solidFill>
            <a:srgbClr val="FFFFFF"/>
          </a:solidFill>
        </p:spPr>
        <p:txBody>
          <a:bodyPr lIns="0" tIns="0" rIns="0" bIns="0">
            <a:noAutofit/>
          </a:bodyPr>
          <a:p>
            <a:pPr indent="0">
              <a:lnSpc>
                <a:spcPct val="174000"/>
              </a:lnSpc>
            </a:pPr>
            <a:r>
              <a:rPr lang="vi" sz="1500">
                <a:latin typeface="Arial"/>
              </a:rPr>
              <a:t>+ Cạnh của hai đa giác đáy là cạnh đáy. Các cạnh đáy tương ứng song song từng đôi một.</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p="http://schemas.openxmlformats.org/presentationml/2006/main" xmlns:a="http://schemas.openxmlformats.org/drawingml/2006/main" xmlns:r="http://schemas.openxmlformats.org/officeDocument/2006/relationships">
  <p:cSld>
    <p:bg>
      <p:bgPr>
        <a:solidFill>
          <a:srgbClr val="F9F9F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109537"/>
            <a:ext cx="5872162" cy="1195388"/>
          </a:xfrm>
          <a:prstGeom prst="rect">
            <a:avLst/>
          </a:prstGeom>
        </p:spPr>
      </p:pic>
      <p:pic>
        <p:nvPicPr>
          <p:cNvPr id="3" name=""/>
          <p:cNvPicPr>
            <a:picLocks noChangeAspect="1"/>
          </p:cNvPicPr>
          <p:nvPr/>
        </p:nvPicPr>
        <p:blipFill>
          <a:blip r:embed="rPictId1"/>
          <a:stretch>
            <a:fillRect/>
          </a:stretch>
        </p:blipFill>
        <p:spPr>
          <a:xfrm>
            <a:off x="5391150" y="1481137"/>
            <a:ext cx="2009775" cy="1600200"/>
          </a:xfrm>
          <a:prstGeom prst="rect">
            <a:avLst/>
          </a:prstGeom>
        </p:spPr>
      </p:pic>
      <p:pic>
        <p:nvPicPr>
          <p:cNvPr id="4" name=""/>
          <p:cNvPicPr>
            <a:picLocks noChangeAspect="1"/>
          </p:cNvPicPr>
          <p:nvPr/>
        </p:nvPicPr>
        <p:blipFill>
          <a:blip r:embed="rPictId2"/>
          <a:stretch>
            <a:fillRect/>
          </a:stretch>
        </p:blipFill>
        <p:spPr>
          <a:xfrm>
            <a:off x="7415212" y="2262187"/>
            <a:ext cx="204788" cy="847725"/>
          </a:xfrm>
          <a:prstGeom prst="rect">
            <a:avLst/>
          </a:prstGeom>
        </p:spPr>
      </p:pic>
      <p:pic>
        <p:nvPicPr>
          <p:cNvPr id="5" name=""/>
          <p:cNvPicPr>
            <a:picLocks noChangeAspect="1"/>
          </p:cNvPicPr>
          <p:nvPr/>
        </p:nvPicPr>
        <p:blipFill>
          <a:blip r:embed="rPictId3"/>
          <a:stretch>
            <a:fillRect/>
          </a:stretch>
        </p:blipFill>
        <p:spPr>
          <a:xfrm>
            <a:off x="1871662" y="3852862"/>
            <a:ext cx="828675" cy="419100"/>
          </a:xfrm>
          <a:prstGeom prst="rect">
            <a:avLst/>
          </a:prstGeom>
        </p:spPr>
      </p:pic>
      <p:sp>
        <p:nvSpPr>
          <p:cNvPr id="6" name=""/>
          <p:cNvSpPr/>
          <p:nvPr/>
        </p:nvSpPr>
        <p:spPr>
          <a:xfrm>
            <a:off x="276225" y="1414462"/>
            <a:ext cx="4991100" cy="1985963"/>
          </a:xfrm>
          <a:prstGeom prst="rect">
            <a:avLst/>
          </a:prstGeom>
          <a:solidFill>
            <a:srgbClr val="FFFFFF"/>
          </a:solidFill>
        </p:spPr>
        <p:txBody>
          <a:bodyPr lIns="0" tIns="0" rIns="0" bIns="0">
            <a:noAutofit/>
          </a:bodyPr>
          <a:p>
            <a:pPr indent="0">
              <a:lnSpc>
                <a:spcPct val="165000"/>
              </a:lnSpc>
              <a:spcAft>
                <a:spcPts val="770"/>
              </a:spcAft>
            </a:pPr>
            <a:r>
              <a:rPr lang="en-US" i="1" sz="1500">
                <a:latin typeface="Arial"/>
              </a:rPr>
              <a:t>A-^A^A'i, A</a:t>
            </a:r>
            <a:r>
              <a:rPr lang="en-US" i="1" baseline="-25000" sz="1500">
                <a:latin typeface="Arial"/>
              </a:rPr>
              <a:t>2</a:t>
            </a:r>
            <a:r>
              <a:rPr lang="en-US" i="1" sz="1500">
                <a:latin typeface="Arial"/>
              </a:rPr>
              <a:t>A</a:t>
            </a:r>
            <a:r>
              <a:rPr lang="en-US" i="1" baseline="-25000" sz="1500">
                <a:latin typeface="Arial"/>
              </a:rPr>
              <a:t>3</a:t>
            </a:r>
            <a:r>
              <a:rPr lang="en-US" i="1" sz="1500">
                <a:latin typeface="Arial"/>
              </a:rPr>
              <a:t>A'</a:t>
            </a:r>
            <a:r>
              <a:rPr lang="en-US" i="1" baseline="-25000" sz="1500">
                <a:latin typeface="Arial"/>
              </a:rPr>
              <a:t>3</a:t>
            </a:r>
            <a:r>
              <a:rPr lang="en-US" i="1" sz="1500">
                <a:latin typeface="Arial"/>
              </a:rPr>
              <a:t>A'</a:t>
            </a:r>
            <a:r>
              <a:rPr lang="en-US" i="1" baseline="-25000" sz="1500">
                <a:latin typeface="Arial"/>
              </a:rPr>
              <a:t>2l</a:t>
            </a:r>
            <a:r>
              <a:rPr lang="en-US" i="1" sz="1500">
                <a:latin typeface="Arial"/>
              </a:rPr>
              <a:t>....; A^AjA'jA'f,</a:t>
            </a:r>
            <a:r>
              <a:rPr lang="en-US" sz="1500">
                <a:latin typeface="Arial"/>
              </a:rPr>
              <a:t> </a:t>
            </a:r>
            <a:r>
              <a:rPr lang="vi" sz="1500">
                <a:latin typeface="Arial"/>
              </a:rPr>
              <a:t>là các mặt bên.</a:t>
            </a:r>
          </a:p>
          <a:p>
            <a:pPr indent="0">
              <a:lnSpc>
                <a:spcPct val="165000"/>
              </a:lnSpc>
              <a:spcAft>
                <a:spcPts val="770"/>
              </a:spcAft>
            </a:pPr>
            <a:r>
              <a:rPr lang="vi" sz="1500">
                <a:latin typeface="Arial"/>
              </a:rPr>
              <a:t>+ Cạnh bên của mặt bên gọi là cạnh bên của hình chóp cụt đều. Hình chóp cụt đều cỏ các cạnh bên bằng nhau, các mặt bên là những hình thang cân.</a:t>
            </a:r>
          </a:p>
          <a:p>
            <a:pPr indent="0">
              <a:lnSpc>
                <a:spcPct val="165000"/>
              </a:lnSpc>
            </a:pPr>
            <a:r>
              <a:rPr lang="vi" sz="1500">
                <a:latin typeface="Arial"/>
              </a:rPr>
              <a:t>+ Đoạn thẳng nối tâm hai đáy là đường cao. Độ dài</a:t>
            </a:r>
          </a:p>
        </p:txBody>
      </p:sp>
      <p:sp>
        <p:nvSpPr>
          <p:cNvPr id="7" name=""/>
          <p:cNvSpPr/>
          <p:nvPr/>
        </p:nvSpPr>
        <p:spPr>
          <a:xfrm>
            <a:off x="6172200" y="3100387"/>
            <a:ext cx="447675" cy="138113"/>
          </a:xfrm>
          <a:prstGeom prst="rect">
            <a:avLst/>
          </a:prstGeom>
          <a:solidFill>
            <a:srgbClr val="FFFFFF"/>
          </a:solidFill>
        </p:spPr>
        <p:txBody>
          <a:bodyPr lIns="0" tIns="0" rIns="0" bIns="0" wrap="none">
            <a:noAutofit/>
          </a:bodyPr>
          <a:p>
            <a:pPr indent="0"/>
            <a:r>
              <a:rPr lang="vi" i="1" sz="950">
                <a:latin typeface="Arial"/>
              </a:rPr>
              <a:t>Hình 26</a:t>
            </a:r>
          </a:p>
        </p:txBody>
      </p:sp>
      <p:sp>
        <p:nvSpPr>
          <p:cNvPr id="8" name=""/>
          <p:cNvSpPr/>
          <p:nvPr/>
        </p:nvSpPr>
        <p:spPr>
          <a:xfrm>
            <a:off x="280987" y="3490912"/>
            <a:ext cx="2195513" cy="266700"/>
          </a:xfrm>
          <a:prstGeom prst="rect">
            <a:avLst/>
          </a:prstGeom>
          <a:solidFill>
            <a:srgbClr val="FFFFFF"/>
          </a:solidFill>
        </p:spPr>
        <p:txBody>
          <a:bodyPr lIns="0" tIns="0" rIns="0" bIns="0" wrap="none">
            <a:noAutofit/>
          </a:bodyPr>
          <a:p>
            <a:pPr indent="0"/>
            <a:r>
              <a:rPr lang="vi" sz="1500">
                <a:latin typeface="Arial"/>
              </a:rPr>
              <a:t>đường cao là chiều cao.</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509962" y="2214562"/>
            <a:ext cx="1081088" cy="1433513"/>
          </a:xfrm>
          <a:prstGeom prst="rect">
            <a:avLst/>
          </a:prstGeom>
        </p:spPr>
      </p:pic>
      <p:pic>
        <p:nvPicPr>
          <p:cNvPr id="3" name=""/>
          <p:cNvPicPr>
            <a:picLocks noChangeAspect="1"/>
          </p:cNvPicPr>
          <p:nvPr/>
        </p:nvPicPr>
        <p:blipFill>
          <a:blip r:embed="rPictId1"/>
          <a:stretch>
            <a:fillRect/>
          </a:stretch>
        </p:blipFill>
        <p:spPr>
          <a:xfrm>
            <a:off x="80962" y="3824287"/>
            <a:ext cx="819150" cy="423863"/>
          </a:xfrm>
          <a:prstGeom prst="rect">
            <a:avLst/>
          </a:prstGeom>
        </p:spPr>
      </p:pic>
      <p:pic>
        <p:nvPicPr>
          <p:cNvPr id="4" name=""/>
          <p:cNvPicPr>
            <a:picLocks noChangeAspect="1"/>
          </p:cNvPicPr>
          <p:nvPr/>
        </p:nvPicPr>
        <p:blipFill>
          <a:blip r:embed="rPictId2"/>
          <a:stretch>
            <a:fillRect/>
          </a:stretch>
        </p:blipFill>
        <p:spPr>
          <a:xfrm>
            <a:off x="4910137" y="109537"/>
            <a:ext cx="2638425" cy="3981450"/>
          </a:xfrm>
          <a:prstGeom prst="rect">
            <a:avLst/>
          </a:prstGeom>
        </p:spPr>
      </p:pic>
      <p:sp>
        <p:nvSpPr>
          <p:cNvPr id="5" name=""/>
          <p:cNvSpPr/>
          <p:nvPr/>
        </p:nvSpPr>
        <p:spPr>
          <a:xfrm>
            <a:off x="128587" y="161925"/>
            <a:ext cx="4700588" cy="1671637"/>
          </a:xfrm>
          <a:prstGeom prst="rect">
            <a:avLst/>
          </a:prstGeom>
          <a:solidFill>
            <a:srgbClr val="FFFFFF"/>
          </a:solidFill>
        </p:spPr>
        <p:txBody>
          <a:bodyPr lIns="0" tIns="0" rIns="0" bIns="0">
            <a:noAutofit/>
          </a:bodyPr>
          <a:p>
            <a:pPr indent="0">
              <a:spcAft>
                <a:spcPts val="630"/>
              </a:spcAft>
            </a:pPr>
            <a:r>
              <a:rPr lang="en-US" b="1" sz="1900">
                <a:latin typeface="Arial"/>
              </a:rPr>
              <a:t>@ </a:t>
            </a:r>
            <a:r>
              <a:rPr lang="vi" b="1" sz="1900">
                <a:latin typeface="Arial"/>
              </a:rPr>
              <a:t>HĐKP1:</a:t>
            </a:r>
          </a:p>
          <a:p>
            <a:pPr marL="213238" indent="0">
              <a:lnSpc>
                <a:spcPct val="174000"/>
              </a:lnSpc>
            </a:pPr>
            <a:r>
              <a:rPr lang="en-US" sz="1500">
                <a:latin typeface="Arial"/>
              </a:rPr>
              <a:t>a) </a:t>
            </a:r>
            <a:r>
              <a:rPr lang="vi" sz="1500">
                <a:latin typeface="Arial"/>
              </a:rPr>
              <a:t>Có thể xác định góc giữa hai cánh của nắp hầm (Hình 1) bằng cách sử dụng góc giữa hai cây chống vuông góc với mỗi cánh hay không?</a:t>
            </a:r>
          </a:p>
        </p:txBody>
      </p:sp>
      <p:sp>
        <p:nvSpPr>
          <p:cNvPr id="6" name=""/>
          <p:cNvSpPr/>
          <p:nvPr/>
        </p:nvSpPr>
        <p:spPr>
          <a:xfrm>
            <a:off x="381000" y="1971675"/>
            <a:ext cx="2576512" cy="1795462"/>
          </a:xfrm>
          <a:prstGeom prst="rect">
            <a:avLst/>
          </a:prstGeom>
          <a:solidFill>
            <a:srgbClr val="FFFFFF"/>
          </a:solidFill>
        </p:spPr>
        <p:txBody>
          <a:bodyPr lIns="0" tIns="0" rIns="0" bIns="0">
            <a:noAutofit/>
          </a:bodyPr>
          <a:p>
            <a:pPr indent="0">
              <a:lnSpc>
                <a:spcPct val="174000"/>
              </a:lnSpc>
            </a:pPr>
            <a:r>
              <a:rPr lang="vi" sz="1500">
                <a:latin typeface="Arial"/>
              </a:rPr>
              <a:t>b) Thế nào là góc giữa hai mặt phẳng? Tại sao thiết bị trong Hình 2 lại có thể đo được góc giữa mặt phẳng nghiêng (Q) và mặt đất (P).</a:t>
            </a:r>
          </a:p>
        </p:txBody>
      </p:sp>
      <p:sp>
        <p:nvSpPr>
          <p:cNvPr id="7" name=""/>
          <p:cNvSpPr/>
          <p:nvPr/>
        </p:nvSpPr>
        <p:spPr>
          <a:xfrm>
            <a:off x="5157787" y="3538537"/>
            <a:ext cx="309563" cy="114300"/>
          </a:xfrm>
          <a:prstGeom prst="rect">
            <a:avLst/>
          </a:prstGeom>
          <a:solidFill>
            <a:srgbClr val="FFFFFF"/>
          </a:solidFill>
        </p:spPr>
        <p:txBody>
          <a:bodyPr lIns="0" tIns="0" rIns="0" bIns="0" wrap="none">
            <a:noAutofit/>
          </a:bodyPr>
          <a:p>
            <a:pPr indent="0"/>
            <a:r>
              <a:rPr lang="vi" i="1" sz="800">
                <a:latin typeface="Arial"/>
              </a:rPr>
              <a:t>Hình?</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76200"/>
            <a:ext cx="614362" cy="1219200"/>
          </a:xfrm>
          <a:prstGeom prst="rect">
            <a:avLst/>
          </a:prstGeom>
        </p:spPr>
      </p:pic>
      <p:pic>
        <p:nvPicPr>
          <p:cNvPr id="3" name=""/>
          <p:cNvPicPr>
            <a:picLocks noChangeAspect="1"/>
          </p:cNvPicPr>
          <p:nvPr/>
        </p:nvPicPr>
        <p:blipFill>
          <a:blip r:embed="rPictId1"/>
          <a:stretch>
            <a:fillRect/>
          </a:stretch>
        </p:blipFill>
        <p:spPr>
          <a:xfrm>
            <a:off x="3100387" y="147637"/>
            <a:ext cx="190500" cy="452438"/>
          </a:xfrm>
          <a:prstGeom prst="rect">
            <a:avLst/>
          </a:prstGeom>
        </p:spPr>
      </p:pic>
      <p:pic>
        <p:nvPicPr>
          <p:cNvPr id="4" name=""/>
          <p:cNvPicPr>
            <a:picLocks noChangeAspect="1"/>
          </p:cNvPicPr>
          <p:nvPr/>
        </p:nvPicPr>
        <p:blipFill>
          <a:blip r:embed="rPictId2"/>
          <a:stretch>
            <a:fillRect/>
          </a:stretch>
        </p:blipFill>
        <p:spPr>
          <a:xfrm>
            <a:off x="4205287" y="142875"/>
            <a:ext cx="180975" cy="447675"/>
          </a:xfrm>
          <a:prstGeom prst="rect">
            <a:avLst/>
          </a:prstGeom>
        </p:spPr>
      </p:pic>
      <p:pic>
        <p:nvPicPr>
          <p:cNvPr id="5" name=""/>
          <p:cNvPicPr>
            <a:picLocks noChangeAspect="1"/>
          </p:cNvPicPr>
          <p:nvPr/>
        </p:nvPicPr>
        <p:blipFill>
          <a:blip r:embed="rPictId3"/>
          <a:stretch>
            <a:fillRect/>
          </a:stretch>
        </p:blipFill>
        <p:spPr>
          <a:xfrm>
            <a:off x="7053262" y="290512"/>
            <a:ext cx="566738" cy="438150"/>
          </a:xfrm>
          <a:prstGeom prst="rect">
            <a:avLst/>
          </a:prstGeom>
        </p:spPr>
      </p:pic>
      <p:pic>
        <p:nvPicPr>
          <p:cNvPr id="6" name=""/>
          <p:cNvPicPr>
            <a:picLocks noChangeAspect="1"/>
          </p:cNvPicPr>
          <p:nvPr/>
        </p:nvPicPr>
        <p:blipFill>
          <a:blip r:embed="rPictId4"/>
          <a:stretch>
            <a:fillRect/>
          </a:stretch>
        </p:blipFill>
        <p:spPr>
          <a:xfrm>
            <a:off x="147637" y="1776412"/>
            <a:ext cx="747713" cy="395288"/>
          </a:xfrm>
          <a:prstGeom prst="rect">
            <a:avLst/>
          </a:prstGeom>
        </p:spPr>
      </p:pic>
      <p:pic>
        <p:nvPicPr>
          <p:cNvPr id="7" name=""/>
          <p:cNvPicPr>
            <a:picLocks noChangeAspect="1"/>
          </p:cNvPicPr>
          <p:nvPr/>
        </p:nvPicPr>
        <p:blipFill>
          <a:blip r:embed="rPictId5"/>
          <a:stretch>
            <a:fillRect/>
          </a:stretch>
        </p:blipFill>
        <p:spPr>
          <a:xfrm>
            <a:off x="61912" y="3538537"/>
            <a:ext cx="4105275" cy="747713"/>
          </a:xfrm>
          <a:prstGeom prst="rect">
            <a:avLst/>
          </a:prstGeom>
        </p:spPr>
      </p:pic>
      <p:pic>
        <p:nvPicPr>
          <p:cNvPr id="8" name=""/>
          <p:cNvPicPr>
            <a:picLocks noChangeAspect="1"/>
          </p:cNvPicPr>
          <p:nvPr/>
        </p:nvPicPr>
        <p:blipFill>
          <a:blip r:embed="rPictId6"/>
          <a:stretch>
            <a:fillRect/>
          </a:stretch>
        </p:blipFill>
        <p:spPr>
          <a:xfrm>
            <a:off x="4338637" y="2619375"/>
            <a:ext cx="2500313" cy="1438275"/>
          </a:xfrm>
          <a:prstGeom prst="rect">
            <a:avLst/>
          </a:prstGeom>
        </p:spPr>
      </p:pic>
      <p:pic>
        <p:nvPicPr>
          <p:cNvPr id="9" name=""/>
          <p:cNvPicPr>
            <a:picLocks noChangeAspect="1"/>
          </p:cNvPicPr>
          <p:nvPr/>
        </p:nvPicPr>
        <p:blipFill>
          <a:blip r:embed="rPictId7"/>
          <a:stretch>
            <a:fillRect/>
          </a:stretch>
        </p:blipFill>
        <p:spPr>
          <a:xfrm>
            <a:off x="5362575" y="4095750"/>
            <a:ext cx="595312" cy="176212"/>
          </a:xfrm>
          <a:prstGeom prst="rect">
            <a:avLst/>
          </a:prstGeom>
        </p:spPr>
      </p:pic>
      <p:sp>
        <p:nvSpPr>
          <p:cNvPr id="11" name=""/>
          <p:cNvSpPr/>
          <p:nvPr/>
        </p:nvSpPr>
        <p:spPr>
          <a:xfrm>
            <a:off x="3424237" y="295275"/>
            <a:ext cx="619125" cy="176212"/>
          </a:xfrm>
          <a:prstGeom prst="rect">
            <a:avLst/>
          </a:prstGeom>
          <a:solidFill>
            <a:srgbClr val="FFFFFF"/>
          </a:solidFill>
        </p:spPr>
        <p:txBody>
          <a:bodyPr lIns="0" tIns="0" rIns="0" bIns="0" wrap="none">
            <a:noAutofit/>
          </a:bodyPr>
          <a:p>
            <a:pPr algn="ctr" indent="0"/>
            <a:r>
              <a:rPr lang="vi" b="1" sz="1500">
                <a:latin typeface="Arial"/>
              </a:rPr>
              <a:t>Ví dụ 7</a:t>
            </a:r>
          </a:p>
        </p:txBody>
      </p:sp>
      <p:sp>
        <p:nvSpPr>
          <p:cNvPr id="12" name=""/>
          <p:cNvSpPr/>
          <p:nvPr/>
        </p:nvSpPr>
        <p:spPr>
          <a:xfrm>
            <a:off x="642937" y="814387"/>
            <a:ext cx="6296025" cy="552450"/>
          </a:xfrm>
          <a:prstGeom prst="rect">
            <a:avLst/>
          </a:prstGeom>
          <a:solidFill>
            <a:srgbClr val="FFFFFF"/>
          </a:solidFill>
        </p:spPr>
        <p:txBody>
          <a:bodyPr lIns="0" tIns="0" rIns="0" bIns="0">
            <a:noAutofit/>
          </a:bodyPr>
          <a:p>
            <a:pPr algn="ctr" indent="0">
              <a:spcAft>
                <a:spcPts val="700"/>
              </a:spcAft>
            </a:pPr>
            <a:r>
              <a:rPr lang="vi" sz="1400">
                <a:latin typeface="Arial"/>
              </a:rPr>
              <a:t>Cho hình chóp cụt tử giác đều </a:t>
            </a:r>
            <a:r>
              <a:rPr lang="vi" i="1" sz="1400">
                <a:latin typeface="Arial"/>
              </a:rPr>
              <a:t>ABCD </a:t>
            </a:r>
            <a:r>
              <a:rPr lang="en-US" i="1" sz="1400">
                <a:latin typeface="Arial"/>
              </a:rPr>
              <a:t>A’B’C’D’,</a:t>
            </a:r>
            <a:r>
              <a:rPr lang="en-US" sz="1400">
                <a:latin typeface="Arial"/>
              </a:rPr>
              <a:t> </a:t>
            </a:r>
            <a:r>
              <a:rPr lang="vi" sz="1400">
                <a:latin typeface="Arial"/>
              </a:rPr>
              <a:t>đáy lởn </a:t>
            </a:r>
            <a:r>
              <a:rPr lang="vi" i="1" sz="1400">
                <a:latin typeface="Arial"/>
              </a:rPr>
              <a:t>ABCD</a:t>
            </a:r>
            <a:r>
              <a:rPr lang="vi" sz="1400">
                <a:latin typeface="Arial"/>
              </a:rPr>
              <a:t> có cạnh bằng</a:t>
            </a:r>
          </a:p>
          <a:p>
            <a:pPr algn="ctr" indent="0"/>
            <a:r>
              <a:rPr lang="vi" i="1" sz="1400">
                <a:latin typeface="Arial"/>
              </a:rPr>
              <a:t>a,</a:t>
            </a:r>
            <a:r>
              <a:rPr lang="vi" sz="1400">
                <a:latin typeface="Arial"/>
              </a:rPr>
              <a:t> đáy nhỏ </a:t>
            </a:r>
            <a:r>
              <a:rPr lang="en-US" i="1" sz="1400">
                <a:latin typeface="Arial"/>
              </a:rPr>
              <a:t>A'B’C'D’</a:t>
            </a:r>
            <a:r>
              <a:rPr lang="en-US" sz="1400">
                <a:latin typeface="Arial"/>
              </a:rPr>
              <a:t> </a:t>
            </a:r>
            <a:r>
              <a:rPr lang="vi" sz="1400">
                <a:latin typeface="Arial"/>
              </a:rPr>
              <a:t>có cạnh bằng </a:t>
            </a:r>
            <a:r>
              <a:rPr lang="vi" i="1" sz="1400">
                <a:latin typeface="Arial"/>
              </a:rPr>
              <a:t>b,</a:t>
            </a:r>
            <a:r>
              <a:rPr lang="vi" sz="1400">
                <a:latin typeface="Arial"/>
              </a:rPr>
              <a:t> chiều cao </a:t>
            </a:r>
            <a:r>
              <a:rPr lang="vi" i="1" sz="1400">
                <a:latin typeface="Arial"/>
              </a:rPr>
              <a:t>CO’</a:t>
            </a:r>
            <a:r>
              <a:rPr lang="vi" sz="1400">
                <a:latin typeface="Arial"/>
              </a:rPr>
              <a:t> = /i với </a:t>
            </a:r>
            <a:r>
              <a:rPr lang="vi" i="1" sz="1400">
                <a:latin typeface="Arial"/>
              </a:rPr>
              <a:t>0,0’</a:t>
            </a:r>
            <a:r>
              <a:rPr lang="vi" sz="1400">
                <a:latin typeface="Arial"/>
              </a:rPr>
              <a:t> lần lượt là</a:t>
            </a:r>
          </a:p>
        </p:txBody>
      </p:sp>
      <p:sp>
        <p:nvSpPr>
          <p:cNvPr id="13" name=""/>
          <p:cNvSpPr/>
          <p:nvPr/>
        </p:nvSpPr>
        <p:spPr>
          <a:xfrm>
            <a:off x="638175" y="1509712"/>
            <a:ext cx="5429250" cy="223838"/>
          </a:xfrm>
          <a:prstGeom prst="rect">
            <a:avLst/>
          </a:prstGeom>
          <a:solidFill>
            <a:srgbClr val="FFFFFF"/>
          </a:solidFill>
        </p:spPr>
        <p:txBody>
          <a:bodyPr lIns="0" tIns="0" rIns="0" bIns="0" wrap="none">
            <a:noAutofit/>
          </a:bodyPr>
          <a:p>
            <a:pPr indent="0"/>
            <a:r>
              <a:rPr lang="vi" sz="1400">
                <a:latin typeface="Arial"/>
              </a:rPr>
              <a:t>tâm của hai đáy. Tính độ dài cạnh bên </a:t>
            </a:r>
            <a:r>
              <a:rPr lang="vi" i="1" sz="1400">
                <a:latin typeface="Arial"/>
              </a:rPr>
              <a:t>cơ</a:t>
            </a:r>
            <a:r>
              <a:rPr lang="vi" sz="1400">
                <a:latin typeface="Arial"/>
              </a:rPr>
              <a:t> của hình chóp cụt đó.</a:t>
            </a:r>
          </a:p>
        </p:txBody>
      </p:sp>
      <p:sp>
        <p:nvSpPr>
          <p:cNvPr id="14" name=""/>
          <p:cNvSpPr/>
          <p:nvPr/>
        </p:nvSpPr>
        <p:spPr>
          <a:xfrm>
            <a:off x="885825" y="2128837"/>
            <a:ext cx="6105525" cy="223838"/>
          </a:xfrm>
          <a:prstGeom prst="rect">
            <a:avLst/>
          </a:prstGeom>
          <a:solidFill>
            <a:srgbClr val="FFFFFF"/>
          </a:solidFill>
        </p:spPr>
        <p:txBody>
          <a:bodyPr lIns="0" tIns="0" rIns="0" bIns="0" wrap="none">
            <a:noAutofit/>
          </a:bodyPr>
          <a:p>
            <a:pPr indent="0"/>
            <a:r>
              <a:rPr lang="vi" sz="1400">
                <a:latin typeface="Arial"/>
              </a:rPr>
              <a:t>Trong hình thang vuông ỠỚ'C’C, vẽ đường cao </a:t>
            </a:r>
            <a:r>
              <a:rPr lang="vi" i="1" sz="1400">
                <a:latin typeface="Arial"/>
              </a:rPr>
              <a:t>ƠH (H</a:t>
            </a:r>
            <a:r>
              <a:rPr lang="vi" sz="1400">
                <a:latin typeface="Arial"/>
              </a:rPr>
              <a:t> G ỠC) (Hình 27).</a:t>
            </a:r>
          </a:p>
        </p:txBody>
      </p:sp>
      <p:sp>
        <p:nvSpPr>
          <p:cNvPr id="15" name=""/>
          <p:cNvSpPr/>
          <p:nvPr/>
        </p:nvSpPr>
        <p:spPr>
          <a:xfrm>
            <a:off x="885825" y="2667000"/>
            <a:ext cx="3409950" cy="295275"/>
          </a:xfrm>
          <a:prstGeom prst="rect">
            <a:avLst/>
          </a:prstGeom>
          <a:solidFill>
            <a:srgbClr val="FFFFFF"/>
          </a:solidFill>
        </p:spPr>
        <p:txBody>
          <a:bodyPr lIns="0" tIns="0" rIns="0" bIns="0" wrap="none">
            <a:noAutofit/>
          </a:bodyPr>
          <a:p>
            <a:pPr indent="0"/>
            <a:r>
              <a:rPr lang="vi" sz="1400">
                <a:latin typeface="Arial"/>
              </a:rPr>
              <a:t>Ta có </a:t>
            </a:r>
            <a:r>
              <a:rPr lang="vi" i="1" sz="1400">
                <a:latin typeface="Arial"/>
              </a:rPr>
              <a:t>oc = O'C; =</a:t>
            </a:r>
            <a:r>
              <a:rPr lang="vi" sz="1400">
                <a:latin typeface="Arial"/>
              </a:rPr>
              <a:t> suy ra </a:t>
            </a:r>
            <a:r>
              <a:rPr lang="vi" i="1" sz="1400">
                <a:latin typeface="Arial"/>
              </a:rPr>
              <a:t>H =</a:t>
            </a:r>
          </a:p>
        </p:txBody>
      </p:sp>
      <p:sp>
        <p:nvSpPr>
          <p:cNvPr id="16" name=""/>
          <p:cNvSpPr/>
          <p:nvPr/>
        </p:nvSpPr>
        <p:spPr>
          <a:xfrm>
            <a:off x="885825" y="3190875"/>
            <a:ext cx="2852737" cy="219075"/>
          </a:xfrm>
          <a:prstGeom prst="rect">
            <a:avLst/>
          </a:prstGeom>
          <a:solidFill>
            <a:srgbClr val="FFFFFF"/>
          </a:solidFill>
        </p:spPr>
        <p:txBody>
          <a:bodyPr lIns="0" tIns="0" rIns="0" bIns="0" wrap="none">
            <a:noAutofit/>
          </a:bodyPr>
          <a:p>
            <a:pPr indent="0"/>
            <a:r>
              <a:rPr lang="vi" sz="1400">
                <a:latin typeface="Arial"/>
              </a:rPr>
              <a:t>Trong tam giác vuông </a:t>
            </a:r>
            <a:r>
              <a:rPr lang="vi" i="1" sz="1400">
                <a:latin typeface="Arial"/>
              </a:rPr>
              <a:t>CƠH,</a:t>
            </a:r>
            <a:r>
              <a:rPr lang="vi" sz="1400">
                <a:latin typeface="Arial"/>
              </a:rPr>
              <a:t> ta có</a:t>
            </a: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128587"/>
            <a:ext cx="576262" cy="1019175"/>
          </a:xfrm>
          <a:prstGeom prst="rect">
            <a:avLst/>
          </a:prstGeom>
        </p:spPr>
      </p:pic>
      <p:pic>
        <p:nvPicPr>
          <p:cNvPr id="3" name=""/>
          <p:cNvPicPr>
            <a:picLocks noChangeAspect="1"/>
          </p:cNvPicPr>
          <p:nvPr/>
        </p:nvPicPr>
        <p:blipFill>
          <a:blip r:embed="rPictId1"/>
          <a:stretch>
            <a:fillRect/>
          </a:stretch>
        </p:blipFill>
        <p:spPr>
          <a:xfrm>
            <a:off x="3371850" y="2000250"/>
            <a:ext cx="876300" cy="409575"/>
          </a:xfrm>
          <a:prstGeom prst="rect">
            <a:avLst/>
          </a:prstGeom>
        </p:spPr>
      </p:pic>
      <p:pic>
        <p:nvPicPr>
          <p:cNvPr id="4" name=""/>
          <p:cNvPicPr>
            <a:picLocks noChangeAspect="1"/>
          </p:cNvPicPr>
          <p:nvPr/>
        </p:nvPicPr>
        <p:blipFill>
          <a:blip r:embed="rPictId2"/>
          <a:stretch>
            <a:fillRect/>
          </a:stretch>
        </p:blipFill>
        <p:spPr>
          <a:xfrm>
            <a:off x="5262562" y="2219325"/>
            <a:ext cx="1481138" cy="1295400"/>
          </a:xfrm>
          <a:prstGeom prst="rect">
            <a:avLst/>
          </a:prstGeom>
        </p:spPr>
      </p:pic>
      <p:pic>
        <p:nvPicPr>
          <p:cNvPr id="5" name=""/>
          <p:cNvPicPr>
            <a:picLocks noChangeAspect="1"/>
          </p:cNvPicPr>
          <p:nvPr/>
        </p:nvPicPr>
        <p:blipFill>
          <a:blip r:embed="rPictId3"/>
          <a:stretch>
            <a:fillRect/>
          </a:stretch>
        </p:blipFill>
        <p:spPr>
          <a:xfrm>
            <a:off x="7124700" y="2066925"/>
            <a:ext cx="495300" cy="1071562"/>
          </a:xfrm>
          <a:prstGeom prst="rect">
            <a:avLst/>
          </a:prstGeom>
        </p:spPr>
      </p:pic>
      <p:sp>
        <p:nvSpPr>
          <p:cNvPr id="6" name=""/>
          <p:cNvSpPr/>
          <p:nvPr/>
        </p:nvSpPr>
        <p:spPr>
          <a:xfrm>
            <a:off x="690562" y="514350"/>
            <a:ext cx="6196013" cy="895350"/>
          </a:xfrm>
          <a:prstGeom prst="rect">
            <a:avLst/>
          </a:prstGeom>
          <a:solidFill>
            <a:srgbClr val="FFFFFF"/>
          </a:solidFill>
        </p:spPr>
        <p:txBody>
          <a:bodyPr lIns="0" tIns="0" rIns="0" bIns="0">
            <a:noAutofit/>
          </a:bodyPr>
          <a:p>
            <a:pPr indent="114300">
              <a:lnSpc>
                <a:spcPct val="219000"/>
              </a:lnSpc>
            </a:pPr>
            <a:r>
              <a:rPr lang="vi" b="1" sz="1600">
                <a:latin typeface="Arial"/>
              </a:rPr>
              <a:t>Thực hanh 5 </a:t>
            </a:r>
            <a:r>
              <a:rPr lang="vi" sz="1500">
                <a:latin typeface="Arial"/>
              </a:rPr>
              <a:t>Qho hình chóp cụt tam giác đều </a:t>
            </a:r>
            <a:r>
              <a:rPr lang="vi" i="1" sz="1500">
                <a:latin typeface="Arial"/>
              </a:rPr>
              <a:t>ABC. </a:t>
            </a:r>
            <a:r>
              <a:rPr lang="en-US" i="1" sz="1500">
                <a:latin typeface="Arial"/>
              </a:rPr>
              <a:t>A'B'C’</a:t>
            </a:r>
            <a:r>
              <a:rPr lang="en-US" sz="1500">
                <a:latin typeface="Arial"/>
              </a:rPr>
              <a:t> </a:t>
            </a:r>
            <a:r>
              <a:rPr lang="vi" sz="1500">
                <a:latin typeface="Arial"/>
              </a:rPr>
              <a:t>có cạnh đáy lớn </a:t>
            </a:r>
            <a:r>
              <a:rPr lang="vi" i="1" sz="1500">
                <a:latin typeface="Arial"/>
              </a:rPr>
              <a:t>a,</a:t>
            </a:r>
            <a:r>
              <a:rPr lang="vi" sz="1500">
                <a:latin typeface="Arial"/>
              </a:rPr>
              <a:t> cạnh đáy nhỏ Ệ và cạnh bên </a:t>
            </a:r>
            <a:r>
              <a:rPr lang="vi" i="1" sz="1500">
                <a:latin typeface="Arial"/>
              </a:rPr>
              <a:t>2a.</a:t>
            </a:r>
            <a:r>
              <a:rPr lang="vi" sz="1500">
                <a:latin typeface="Arial"/>
              </a:rPr>
              <a:t> Tính độ dài</a:t>
            </a:r>
          </a:p>
          <a:p>
            <a:pPr algn="ctr" indent="0">
              <a:lnSpc>
                <a:spcPct val="75000"/>
              </a:lnSpc>
            </a:pPr>
            <a:r>
              <a:rPr lang="vi" sz="1500">
                <a:latin typeface="Arial"/>
              </a:rPr>
              <a:t>2</a:t>
            </a:r>
          </a:p>
        </p:txBody>
      </p:sp>
      <p:sp>
        <p:nvSpPr>
          <p:cNvPr id="7" name=""/>
          <p:cNvSpPr/>
          <p:nvPr/>
        </p:nvSpPr>
        <p:spPr>
          <a:xfrm>
            <a:off x="690562" y="1533525"/>
            <a:ext cx="3128963" cy="247650"/>
          </a:xfrm>
          <a:prstGeom prst="rect">
            <a:avLst/>
          </a:prstGeom>
          <a:solidFill>
            <a:srgbClr val="FFFFFF"/>
          </a:solidFill>
        </p:spPr>
        <p:txBody>
          <a:bodyPr lIns="0" tIns="0" rIns="0" bIns="0" wrap="none">
            <a:noAutofit/>
          </a:bodyPr>
          <a:p>
            <a:pPr indent="0"/>
            <a:r>
              <a:rPr lang="vi" sz="1500">
                <a:latin typeface="Arial"/>
              </a:rPr>
              <a:t>đường cao của hình chóp cụt đó.</a:t>
            </a:r>
          </a:p>
        </p:txBody>
      </p:sp>
      <p:sp>
        <p:nvSpPr>
          <p:cNvPr id="8" name=""/>
          <p:cNvSpPr/>
          <p:nvPr/>
        </p:nvSpPr>
        <p:spPr>
          <a:xfrm>
            <a:off x="690562" y="2638425"/>
            <a:ext cx="3976688" cy="619125"/>
          </a:xfrm>
          <a:prstGeom prst="rect">
            <a:avLst/>
          </a:prstGeom>
          <a:solidFill>
            <a:srgbClr val="FFFFFF"/>
          </a:solidFill>
        </p:spPr>
        <p:txBody>
          <a:bodyPr lIns="0" tIns="0" rIns="0" bIns="0">
            <a:noAutofit/>
          </a:bodyPr>
          <a:p>
            <a:pPr indent="0">
              <a:lnSpc>
                <a:spcPct val="174000"/>
              </a:lnSpc>
              <a:spcBef>
                <a:spcPts val="1260"/>
              </a:spcBef>
            </a:pPr>
            <a:r>
              <a:rPr lang="vi" sz="1500">
                <a:latin typeface="Arial"/>
              </a:rPr>
              <a:t>Gọi </a:t>
            </a:r>
            <a:r>
              <a:rPr lang="vi" i="1" sz="1500">
                <a:latin typeface="Arial"/>
              </a:rPr>
              <a:t>0,0’</a:t>
            </a:r>
            <a:r>
              <a:rPr lang="vi" sz="1500">
                <a:latin typeface="Arial"/>
              </a:rPr>
              <a:t> là tâm hai đáy </a:t>
            </a:r>
            <a:r>
              <a:rPr lang="vi" i="1" sz="1500">
                <a:latin typeface="Arial"/>
              </a:rPr>
              <a:t>ABC</a:t>
            </a:r>
            <a:r>
              <a:rPr lang="vi" sz="1500">
                <a:latin typeface="Arial"/>
              </a:rPr>
              <a:t> và </a:t>
            </a:r>
            <a:r>
              <a:rPr lang="en-US" i="1" sz="1500">
                <a:latin typeface="Arial"/>
              </a:rPr>
              <a:t>A’B’C’.</a:t>
            </a:r>
            <a:r>
              <a:rPr lang="en-US" sz="1500">
                <a:latin typeface="Arial"/>
              </a:rPr>
              <a:t> </a:t>
            </a:r>
            <a:r>
              <a:rPr lang="vi" sz="1500">
                <a:latin typeface="Arial"/>
              </a:rPr>
              <a:t>Gọi </a:t>
            </a:r>
            <a:r>
              <a:rPr lang="vi" i="1" sz="1500">
                <a:latin typeface="Arial"/>
              </a:rPr>
              <a:t>M, M’</a:t>
            </a:r>
            <a:r>
              <a:rPr lang="vi" sz="1500">
                <a:latin typeface="Arial"/>
              </a:rPr>
              <a:t> lần lượt là trung điểm của </a:t>
            </a:r>
            <a:r>
              <a:rPr lang="vi" i="1" sz="1500">
                <a:latin typeface="Arial"/>
              </a:rPr>
              <a:t>BC, B'C.</a:t>
            </a:r>
          </a:p>
        </p:txBody>
      </p:sp>
      <p:sp>
        <p:nvSpPr>
          <p:cNvPr id="9" name=""/>
          <p:cNvSpPr/>
          <p:nvPr/>
        </p:nvSpPr>
        <p:spPr>
          <a:xfrm>
            <a:off x="700087" y="3529012"/>
            <a:ext cx="3362325" cy="276225"/>
          </a:xfrm>
          <a:prstGeom prst="rect">
            <a:avLst/>
          </a:prstGeom>
          <a:solidFill>
            <a:srgbClr val="FFFFFF"/>
          </a:solidFill>
        </p:spPr>
        <p:txBody>
          <a:bodyPr lIns="0" tIns="0" rIns="0" bIns="0" wrap="none">
            <a:noAutofit/>
          </a:bodyPr>
          <a:p>
            <a:pPr indent="0"/>
            <a:r>
              <a:rPr lang="vi" sz="1500">
                <a:latin typeface="Arial"/>
              </a:rPr>
              <a:t>Kẻ </a:t>
            </a:r>
            <a:r>
              <a:rPr lang="vi" i="1" sz="1500">
                <a:latin typeface="Arial"/>
              </a:rPr>
              <a:t>ẨH</a:t>
            </a:r>
            <a:r>
              <a:rPr lang="vi" sz="1500">
                <a:latin typeface="Arial"/>
              </a:rPr>
              <a:t> 1 </a:t>
            </a:r>
            <a:r>
              <a:rPr lang="vi" i="1" sz="1500">
                <a:latin typeface="Arial"/>
              </a:rPr>
              <a:t>AO(H</a:t>
            </a:r>
            <a:r>
              <a:rPr lang="vi" sz="1500">
                <a:latin typeface="Arial"/>
              </a:rPr>
              <a:t> e </a:t>
            </a:r>
            <a:r>
              <a:rPr lang="vi" i="1" sz="1500">
                <a:latin typeface="Arial"/>
              </a:rPr>
              <a:t>AM) =&gt; ÁH = oo'</a:t>
            </a: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128587"/>
            <a:ext cx="4248150" cy="1847850"/>
          </a:xfrm>
          <a:prstGeom prst="rect">
            <a:avLst/>
          </a:prstGeom>
        </p:spPr>
      </p:pic>
      <p:pic>
        <p:nvPicPr>
          <p:cNvPr id="3" name=""/>
          <p:cNvPicPr>
            <a:picLocks noChangeAspect="1"/>
          </p:cNvPicPr>
          <p:nvPr/>
        </p:nvPicPr>
        <p:blipFill>
          <a:blip r:embed="rPictId1"/>
          <a:stretch>
            <a:fillRect/>
          </a:stretch>
        </p:blipFill>
        <p:spPr>
          <a:xfrm>
            <a:off x="5329237" y="1528762"/>
            <a:ext cx="1562100" cy="1604963"/>
          </a:xfrm>
          <a:prstGeom prst="rect">
            <a:avLst/>
          </a:prstGeom>
        </p:spPr>
      </p:pic>
      <p:pic>
        <p:nvPicPr>
          <p:cNvPr id="4" name=""/>
          <p:cNvPicPr>
            <a:picLocks noChangeAspect="1"/>
          </p:cNvPicPr>
          <p:nvPr/>
        </p:nvPicPr>
        <p:blipFill>
          <a:blip r:embed="rPictId2"/>
          <a:stretch>
            <a:fillRect/>
          </a:stretch>
        </p:blipFill>
        <p:spPr>
          <a:xfrm>
            <a:off x="7167562" y="2066925"/>
            <a:ext cx="452438" cy="1071562"/>
          </a:xfrm>
          <a:prstGeom prst="rect">
            <a:avLst/>
          </a:prstGeom>
        </p:spPr>
      </p:pic>
      <p:pic>
        <p:nvPicPr>
          <p:cNvPr id="5" name=""/>
          <p:cNvPicPr>
            <a:picLocks noChangeAspect="1"/>
          </p:cNvPicPr>
          <p:nvPr/>
        </p:nvPicPr>
        <p:blipFill>
          <a:blip r:embed="rPictId3"/>
          <a:stretch>
            <a:fillRect/>
          </a:stretch>
        </p:blipFill>
        <p:spPr>
          <a:xfrm>
            <a:off x="1871662" y="3852862"/>
            <a:ext cx="828675" cy="419100"/>
          </a:xfrm>
          <a:prstGeom prst="rect">
            <a:avLst/>
          </a:prstGeom>
        </p:spPr>
      </p:pic>
      <p:sp>
        <p:nvSpPr>
          <p:cNvPr id="6" name=""/>
          <p:cNvSpPr/>
          <p:nvPr/>
        </p:nvSpPr>
        <p:spPr>
          <a:xfrm>
            <a:off x="495300" y="2162175"/>
            <a:ext cx="4248150" cy="381000"/>
          </a:xfrm>
          <a:prstGeom prst="rect">
            <a:avLst/>
          </a:prstGeom>
          <a:solidFill>
            <a:srgbClr val="FFFFFF"/>
          </a:solidFill>
        </p:spPr>
        <p:txBody>
          <a:bodyPr lIns="0" tIns="0" rIns="0" bIns="0">
            <a:noAutofit/>
          </a:bodyPr>
          <a:p>
            <a:pPr indent="0"/>
            <a:r>
              <a:rPr lang="en-US" i="1" sz="1500">
                <a:latin typeface="Arial"/>
              </a:rPr>
              <a:t>A’HOO'</a:t>
            </a:r>
            <a:r>
              <a:rPr lang="en-US" sz="1500">
                <a:latin typeface="Arial"/>
              </a:rPr>
              <a:t> </a:t>
            </a:r>
            <a:r>
              <a:rPr lang="vi" sz="1500">
                <a:latin typeface="Arial"/>
              </a:rPr>
              <a:t>là hình chữ nhật nên </a:t>
            </a:r>
            <a:r>
              <a:rPr lang="vi" i="1" sz="1500">
                <a:latin typeface="Arial"/>
              </a:rPr>
              <a:t>OH = Á Ó =</a:t>
            </a:r>
          </a:p>
          <a:p>
            <a:pPr marL="4008950" indent="0">
              <a:lnSpc>
                <a:spcPct val="75000"/>
              </a:lnSpc>
            </a:pPr>
            <a:r>
              <a:rPr lang="vi" sz="1500">
                <a:latin typeface="Arial"/>
              </a:rPr>
              <a:t>6</a:t>
            </a:r>
          </a:p>
        </p:txBody>
      </p:sp>
      <p:sp>
        <p:nvSpPr>
          <p:cNvPr id="7" name=""/>
          <p:cNvSpPr/>
          <p:nvPr/>
        </p:nvSpPr>
        <p:spPr>
          <a:xfrm>
            <a:off x="500062" y="2771775"/>
            <a:ext cx="2233613" cy="328612"/>
          </a:xfrm>
          <a:prstGeom prst="rect">
            <a:avLst/>
          </a:prstGeom>
          <a:solidFill>
            <a:srgbClr val="FFFFFF"/>
          </a:solidFill>
        </p:spPr>
        <p:txBody>
          <a:bodyPr lIns="0" tIns="0" rIns="0" bIns="0">
            <a:noAutofit/>
          </a:bodyPr>
          <a:p>
            <a:pPr indent="0"/>
            <a:r>
              <a:rPr lang="vi" i="1" sz="1500">
                <a:latin typeface="Arial"/>
              </a:rPr>
              <a:t>=&gt; AH = AO - OH -</a:t>
            </a:r>
          </a:p>
          <a:p>
            <a:pPr marL="1984888" indent="0">
              <a:lnSpc>
                <a:spcPct val="75000"/>
              </a:lnSpc>
            </a:pPr>
            <a:r>
              <a:rPr lang="vi" sz="1500">
                <a:latin typeface="Arial"/>
              </a:rPr>
              <a:t>6</a:t>
            </a:r>
          </a:p>
        </p:txBody>
      </p:sp>
      <p:sp>
        <p:nvSpPr>
          <p:cNvPr id="8" name=""/>
          <p:cNvSpPr/>
          <p:nvPr/>
        </p:nvSpPr>
        <p:spPr>
          <a:xfrm>
            <a:off x="495300" y="3276600"/>
            <a:ext cx="3105150" cy="314325"/>
          </a:xfrm>
          <a:prstGeom prst="rect">
            <a:avLst/>
          </a:prstGeom>
          <a:solidFill>
            <a:srgbClr val="FFFFFF"/>
          </a:solidFill>
        </p:spPr>
        <p:txBody>
          <a:bodyPr lIns="0" tIns="0" rIns="0" bIns="0" wrap="none">
            <a:noAutofit/>
          </a:bodyPr>
          <a:p>
            <a:pPr indent="0"/>
            <a:r>
              <a:rPr lang="vi" sz="1500">
                <a:latin typeface="Arial"/>
              </a:rPr>
              <a:t>Vậy </a:t>
            </a:r>
            <a:r>
              <a:rPr lang="vi" i="1" sz="1500">
                <a:latin typeface="Arial"/>
              </a:rPr>
              <a:t>00' =ẨH = AA"</a:t>
            </a:r>
            <a:r>
              <a:rPr lang="vi" i="1" baseline="30000" sz="1500">
                <a:latin typeface="Arial"/>
              </a:rPr>
              <a:t>2</a:t>
            </a:r>
            <a:r>
              <a:rPr lang="vi" i="1" sz="1500">
                <a:latin typeface="Arial"/>
              </a:rPr>
              <a:t> - AH</a:t>
            </a:r>
            <a:r>
              <a:rPr lang="vi" i="1" baseline="30000" sz="1500">
                <a:latin typeface="Arial"/>
              </a:rPr>
              <a:t>2</a:t>
            </a:r>
            <a:r>
              <a:rPr lang="vi" i="1" sz="1500">
                <a:latin typeface="Arial"/>
              </a:rPr>
              <a:t> =</a:t>
            </a:r>
          </a:p>
        </p:txBody>
      </p:sp>
      <p:sp>
        <p:nvSpPr>
          <p:cNvPr id="9" name=""/>
          <p:cNvSpPr/>
          <p:nvPr/>
        </p:nvSpPr>
        <p:spPr>
          <a:xfrm>
            <a:off x="3643312" y="3271837"/>
            <a:ext cx="466725" cy="147638"/>
          </a:xfrm>
          <a:prstGeom prst="rect">
            <a:avLst/>
          </a:prstGeom>
          <a:solidFill>
            <a:srgbClr val="FFFFFF"/>
          </a:solidFill>
        </p:spPr>
        <p:txBody>
          <a:bodyPr lIns="0" tIns="0" rIns="0" bIns="0" wrap="none">
            <a:noAutofit/>
          </a:bodyPr>
          <a:p>
            <a:pPr indent="0"/>
            <a:r>
              <a:rPr lang="vi" sz="1200">
                <a:latin typeface="Times New Roman"/>
              </a:rPr>
              <a:t>aV141</a:t>
            </a:r>
          </a:p>
        </p:txBody>
      </p:sp>
      <p:sp>
        <p:nvSpPr>
          <p:cNvPr id="10" name=""/>
          <p:cNvSpPr/>
          <p:nvPr/>
        </p:nvSpPr>
        <p:spPr>
          <a:xfrm>
            <a:off x="3819525" y="3500437"/>
            <a:ext cx="114300" cy="152400"/>
          </a:xfrm>
          <a:prstGeom prst="rect">
            <a:avLst/>
          </a:prstGeom>
          <a:solidFill>
            <a:srgbClr val="FFFFFF"/>
          </a:solidFill>
        </p:spPr>
        <p:txBody>
          <a:bodyPr lIns="0" tIns="0" rIns="0" bIns="0" wrap="none">
            <a:noAutofit/>
          </a:bodyPr>
          <a:p>
            <a:pPr indent="0"/>
            <a:r>
              <a:rPr lang="vi" sz="1200">
                <a:latin typeface="Times New Roman"/>
              </a:rPr>
              <a:t>6</a:t>
            </a: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52412" y="3219450"/>
            <a:ext cx="1066800" cy="938212"/>
          </a:xfrm>
          <a:prstGeom prst="rect">
            <a:avLst/>
          </a:prstGeom>
        </p:spPr>
      </p:pic>
      <p:pic>
        <p:nvPicPr>
          <p:cNvPr id="3" name=""/>
          <p:cNvPicPr>
            <a:picLocks noChangeAspect="1"/>
          </p:cNvPicPr>
          <p:nvPr/>
        </p:nvPicPr>
        <p:blipFill>
          <a:blip r:embed="rPictId1"/>
          <a:stretch>
            <a:fillRect/>
          </a:stretch>
        </p:blipFill>
        <p:spPr>
          <a:xfrm>
            <a:off x="4948237" y="1500187"/>
            <a:ext cx="1852613" cy="1757363"/>
          </a:xfrm>
          <a:prstGeom prst="rect">
            <a:avLst/>
          </a:prstGeom>
        </p:spPr>
      </p:pic>
      <p:sp>
        <p:nvSpPr>
          <p:cNvPr id="4" name=""/>
          <p:cNvSpPr/>
          <p:nvPr/>
        </p:nvSpPr>
        <p:spPr>
          <a:xfrm>
            <a:off x="2933700" y="528637"/>
            <a:ext cx="1514475" cy="300038"/>
          </a:xfrm>
          <a:prstGeom prst="rect">
            <a:avLst/>
          </a:prstGeom>
          <a:solidFill>
            <a:srgbClr val="FFFFFF"/>
          </a:solidFill>
        </p:spPr>
        <p:txBody>
          <a:bodyPr lIns="0" tIns="0" rIns="0" bIns="0" wrap="none">
            <a:noAutofit/>
          </a:bodyPr>
          <a:p>
            <a:pPr indent="0"/>
            <a:r>
              <a:rPr lang="vi" b="1" sz="1900">
                <a:latin typeface="Arial"/>
              </a:rPr>
              <a:t>Vận dụng 5</a:t>
            </a:r>
          </a:p>
        </p:txBody>
      </p:sp>
      <p:sp>
        <p:nvSpPr>
          <p:cNvPr id="5" name=""/>
          <p:cNvSpPr/>
          <p:nvPr/>
        </p:nvSpPr>
        <p:spPr>
          <a:xfrm>
            <a:off x="6691312" y="528637"/>
            <a:ext cx="500063" cy="509588"/>
          </a:xfrm>
          <a:prstGeom prst="rect">
            <a:avLst/>
          </a:prstGeom>
          <a:solidFill>
            <a:srgbClr val="FFFFFF"/>
          </a:solidFill>
        </p:spPr>
        <p:txBody>
          <a:bodyPr lIns="0" tIns="0" rIns="0" bIns="0" wrap="none">
            <a:noAutofit/>
          </a:bodyPr>
          <a:p>
            <a:pPr indent="0"/>
            <a:r>
              <a:rPr lang="vi" sz="5200">
                <a:latin typeface="Arial"/>
              </a:rPr>
              <a:t>©</a:t>
            </a:r>
          </a:p>
        </p:txBody>
      </p:sp>
      <p:sp>
        <p:nvSpPr>
          <p:cNvPr id="6" name=""/>
          <p:cNvSpPr/>
          <p:nvPr/>
        </p:nvSpPr>
        <p:spPr>
          <a:xfrm>
            <a:off x="733425" y="1438275"/>
            <a:ext cx="3686175" cy="652462"/>
          </a:xfrm>
          <a:prstGeom prst="rect">
            <a:avLst/>
          </a:prstGeom>
          <a:solidFill>
            <a:srgbClr val="FFFFFF"/>
          </a:solidFill>
        </p:spPr>
        <p:txBody>
          <a:bodyPr lIns="0" tIns="0" rIns="0" bIns="0">
            <a:noAutofit/>
          </a:bodyPr>
          <a:p>
            <a:pPr algn="just" indent="0">
              <a:lnSpc>
                <a:spcPct val="174000"/>
              </a:lnSpc>
            </a:pPr>
            <a:r>
              <a:rPr lang="vi" sz="1500">
                <a:latin typeface="Arial"/>
              </a:rPr>
              <a:t>Một người cần sơn tất cả các mặt của một cái bục để đặt tượng có dạng hình</a:t>
            </a:r>
          </a:p>
        </p:txBody>
      </p:sp>
      <p:sp>
        <p:nvSpPr>
          <p:cNvPr id="7" name=""/>
          <p:cNvSpPr/>
          <p:nvPr/>
        </p:nvSpPr>
        <p:spPr>
          <a:xfrm>
            <a:off x="728662" y="2200275"/>
            <a:ext cx="3690938" cy="1033462"/>
          </a:xfrm>
          <a:prstGeom prst="rect">
            <a:avLst/>
          </a:prstGeom>
          <a:solidFill>
            <a:srgbClr val="FFFFFF"/>
          </a:solidFill>
        </p:spPr>
        <p:txBody>
          <a:bodyPr lIns="0" tIns="0" rIns="0" bIns="0">
            <a:noAutofit/>
          </a:bodyPr>
          <a:p>
            <a:pPr algn="just" indent="0">
              <a:lnSpc>
                <a:spcPct val="174000"/>
              </a:lnSpc>
            </a:pPr>
            <a:r>
              <a:rPr lang="vi" sz="1500">
                <a:latin typeface="Arial"/>
              </a:rPr>
              <a:t>chóp cụt lục giác đều có cạnh đáy lớn 1 m, cạnh bên và cạnh đáy nhỏ bằng 0,7 m. Tính tổng diện tích cần sơn.</a:t>
            </a:r>
          </a:p>
        </p:txBody>
      </p:sp>
    </p:spTree>
  </p:cSld>
  <p:clrMapOvr>
    <a:overrideClrMapping bg1="lt1" tx1="dk1" bg2="lt2" tx2="dk2" accent1="accent1" accent2="accent2" accent3="accent3" accent4="accent4" accent5="accent5" accent6="accent6" hlink="hlink" folHlink="folHlink"/>
  </p:clrMapOvr>
</p:sld>
</file>

<file path=ppt/slides/slide64.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029325" y="371475"/>
            <a:ext cx="885825" cy="433387"/>
          </a:xfrm>
          <a:prstGeom prst="rect">
            <a:avLst/>
          </a:prstGeom>
        </p:spPr>
      </p:pic>
      <p:pic>
        <p:nvPicPr>
          <p:cNvPr id="3" name=""/>
          <p:cNvPicPr>
            <a:picLocks noChangeAspect="1"/>
          </p:cNvPicPr>
          <p:nvPr/>
        </p:nvPicPr>
        <p:blipFill>
          <a:blip r:embed="rPictId1"/>
          <a:stretch>
            <a:fillRect/>
          </a:stretch>
        </p:blipFill>
        <p:spPr>
          <a:xfrm>
            <a:off x="4933950" y="1571625"/>
            <a:ext cx="2100262" cy="1724025"/>
          </a:xfrm>
          <a:prstGeom prst="rect">
            <a:avLst/>
          </a:prstGeom>
        </p:spPr>
      </p:pic>
      <p:pic>
        <p:nvPicPr>
          <p:cNvPr id="4" name=""/>
          <p:cNvPicPr>
            <a:picLocks noChangeAspect="1"/>
          </p:cNvPicPr>
          <p:nvPr/>
        </p:nvPicPr>
        <p:blipFill>
          <a:blip r:embed="rPictId2"/>
          <a:stretch>
            <a:fillRect/>
          </a:stretch>
        </p:blipFill>
        <p:spPr>
          <a:xfrm>
            <a:off x="7072312" y="3233737"/>
            <a:ext cx="485775" cy="495300"/>
          </a:xfrm>
          <a:prstGeom prst="rect">
            <a:avLst/>
          </a:prstGeom>
        </p:spPr>
      </p:pic>
      <p:pic>
        <p:nvPicPr>
          <p:cNvPr id="5" name=""/>
          <p:cNvPicPr>
            <a:picLocks noChangeAspect="1"/>
          </p:cNvPicPr>
          <p:nvPr/>
        </p:nvPicPr>
        <p:blipFill>
          <a:blip r:embed="rPictId3"/>
          <a:stretch>
            <a:fillRect/>
          </a:stretch>
        </p:blipFill>
        <p:spPr>
          <a:xfrm>
            <a:off x="6757987" y="3824287"/>
            <a:ext cx="657225" cy="447675"/>
          </a:xfrm>
          <a:prstGeom prst="rect">
            <a:avLst/>
          </a:prstGeom>
        </p:spPr>
      </p:pic>
      <p:sp>
        <p:nvSpPr>
          <p:cNvPr id="6" name=""/>
          <p:cNvSpPr/>
          <p:nvPr/>
        </p:nvSpPr>
        <p:spPr>
          <a:xfrm>
            <a:off x="371475" y="890587"/>
            <a:ext cx="4314825" cy="276225"/>
          </a:xfrm>
          <a:prstGeom prst="rect">
            <a:avLst/>
          </a:prstGeom>
          <a:solidFill>
            <a:srgbClr val="FFFFFF"/>
          </a:solidFill>
        </p:spPr>
        <p:txBody>
          <a:bodyPr lIns="0" tIns="0" rIns="0" bIns="0" wrap="none">
            <a:noAutofit/>
          </a:bodyPr>
          <a:p>
            <a:pPr indent="0"/>
            <a:r>
              <a:rPr lang="vi" sz="1500">
                <a:latin typeface="Arial"/>
              </a:rPr>
              <a:t>Mô hình hoá hình ảnh cái bục bằng hình chóp</a:t>
            </a:r>
          </a:p>
        </p:txBody>
      </p:sp>
      <p:sp>
        <p:nvSpPr>
          <p:cNvPr id="7" name=""/>
          <p:cNvSpPr/>
          <p:nvPr/>
        </p:nvSpPr>
        <p:spPr>
          <a:xfrm>
            <a:off x="361950" y="1290637"/>
            <a:ext cx="4262437" cy="2224088"/>
          </a:xfrm>
          <a:prstGeom prst="rect">
            <a:avLst/>
          </a:prstGeom>
          <a:solidFill>
            <a:srgbClr val="FFFFFF"/>
          </a:solidFill>
        </p:spPr>
        <p:txBody>
          <a:bodyPr lIns="0" tIns="0" rIns="0" bIns="0">
            <a:noAutofit/>
          </a:bodyPr>
          <a:p>
            <a:pPr indent="0">
              <a:lnSpc>
                <a:spcPct val="186000"/>
              </a:lnSpc>
            </a:pPr>
            <a:r>
              <a:rPr lang="vi" sz="1500">
                <a:latin typeface="Arial"/>
              </a:rPr>
              <a:t>cụt lục giác đều </a:t>
            </a:r>
            <a:r>
              <a:rPr lang="en-US" sz="1500">
                <a:latin typeface="Arial"/>
              </a:rPr>
              <a:t>4SCDEF./1 </a:t>
            </a:r>
            <a:r>
              <a:rPr lang="vi" sz="1500">
                <a:latin typeface="Arial"/>
              </a:rPr>
              <a:t>B c D E F có </a:t>
            </a:r>
            <a:r>
              <a:rPr lang="vi" i="1" sz="1500">
                <a:latin typeface="Arial"/>
              </a:rPr>
              <a:t>0</a:t>
            </a:r>
            <a:r>
              <a:rPr lang="vi" sz="1500">
                <a:latin typeface="Arial"/>
              </a:rPr>
              <a:t> và </a:t>
            </a:r>
            <a:r>
              <a:rPr lang="vi" i="1" sz="1500">
                <a:latin typeface="Arial"/>
              </a:rPr>
              <a:t>0</a:t>
            </a:r>
            <a:r>
              <a:rPr lang="vi" sz="1500">
                <a:latin typeface="Arial"/>
              </a:rPr>
              <a:t> là tâm của hai đáy. Kẻ </a:t>
            </a:r>
            <a:r>
              <a:rPr lang="vi" i="1" sz="1500">
                <a:latin typeface="Arial"/>
              </a:rPr>
              <a:t>C H</a:t>
            </a:r>
            <a:r>
              <a:rPr lang="vi" sz="1500">
                <a:latin typeface="Arial"/>
              </a:rPr>
              <a:t> 1 </a:t>
            </a:r>
            <a:r>
              <a:rPr lang="vi" i="1" sz="1500">
                <a:latin typeface="Arial"/>
              </a:rPr>
              <a:t>BC(H</a:t>
            </a:r>
            <a:r>
              <a:rPr lang="vi" sz="1500">
                <a:latin typeface="Arial"/>
              </a:rPr>
              <a:t> e BC). Ta có: </a:t>
            </a:r>
            <a:r>
              <a:rPr lang="vi" i="1" sz="1500">
                <a:latin typeface="Arial"/>
              </a:rPr>
              <a:t>BC —</a:t>
            </a:r>
            <a:r>
              <a:rPr lang="vi" sz="1500">
                <a:latin typeface="Arial"/>
              </a:rPr>
              <a:t> 1;CC </a:t>
            </a:r>
            <a:r>
              <a:rPr lang="vi" i="1" sz="1500">
                <a:latin typeface="Arial"/>
              </a:rPr>
              <a:t>— B c —</a:t>
            </a:r>
            <a:r>
              <a:rPr lang="vi" sz="1500">
                <a:latin typeface="Arial"/>
              </a:rPr>
              <a:t> 0,7.</a:t>
            </a:r>
          </a:p>
          <a:p>
            <a:pPr indent="0">
              <a:lnSpc>
                <a:spcPct val="186000"/>
              </a:lnSpc>
              <a:spcAft>
                <a:spcPts val="630"/>
              </a:spcAft>
            </a:pPr>
            <a:r>
              <a:rPr lang="vi" sz="1500">
                <a:latin typeface="Arial"/>
              </a:rPr>
              <a:t>Diện tích đáy lớn là: 6 • </a:t>
            </a:r>
            <a:r>
              <a:rPr lang="vi" i="1" strike="sngStrike" baseline="30000" sz="1500">
                <a:latin typeface="Arial"/>
              </a:rPr>
              <a:t>BC</a:t>
            </a:r>
            <a:r>
              <a:rPr lang="vi" i="1" strike="sngStrike" sz="1500">
                <a:latin typeface="Arial"/>
              </a:rPr>
              <a:t> /ĩ -</a:t>
            </a:r>
          </a:p>
          <a:p>
            <a:pPr marL="1676913" indent="0"/>
            <a:r>
              <a:rPr lang="vi" sz="1200">
                <a:latin typeface="Times New Roman"/>
              </a:rPr>
              <a:t>IÀ, &lt; </a:t>
            </a:r>
            <a:r>
              <a:rPr lang="vi" i="1" sz="950">
                <a:latin typeface="Arial"/>
              </a:rPr>
              <a:t>B c</a:t>
            </a:r>
            <a:r>
              <a:rPr lang="vi" i="1" baseline="30000" sz="950">
                <a:latin typeface="Arial"/>
              </a:rPr>
              <a:t>2</a:t>
            </a:r>
            <a:r>
              <a:rPr lang="vi" i="1" sz="950">
                <a:latin typeface="Arial"/>
              </a:rPr>
              <a:t>yfỉ _</a:t>
            </a:r>
            <a:r>
              <a:rPr lang="vi" sz="1200">
                <a:latin typeface="Times New Roman"/>
              </a:rPr>
              <a:t> </a:t>
            </a:r>
            <a:r>
              <a:rPr lang="en-US" sz="1200">
                <a:latin typeface="Times New Roman"/>
              </a:rPr>
              <a:t>147V3</a:t>
            </a:r>
          </a:p>
          <a:p>
            <a:pPr indent="0">
              <a:lnSpc>
                <a:spcPct val="75000"/>
              </a:lnSpc>
            </a:pPr>
            <a:r>
              <a:rPr lang="vi" sz="1500">
                <a:latin typeface="Arial"/>
              </a:rPr>
              <a:t>Diện tích đáy nhỏ là: 6 •   — = ——</a:t>
            </a:r>
          </a:p>
          <a:p>
            <a:pPr indent="254000">
              <a:lnSpc>
                <a:spcPct val="75000"/>
              </a:lnSpc>
            </a:pPr>
            <a:r>
              <a:rPr lang="vi" sz="1200">
                <a:latin typeface="Times New Roman"/>
              </a:rPr>
              <a:t>•            /                   4         </a:t>
            </a:r>
            <a:r>
              <a:rPr lang="vi" sz="1500">
                <a:latin typeface="Arial"/>
              </a:rPr>
              <a:t>200</a:t>
            </a:r>
          </a:p>
        </p:txBody>
      </p:sp>
      <p:sp>
        <p:nvSpPr>
          <p:cNvPr id="8" name=""/>
          <p:cNvSpPr/>
          <p:nvPr/>
        </p:nvSpPr>
        <p:spPr>
          <a:xfrm>
            <a:off x="371475" y="3790950"/>
            <a:ext cx="3314700" cy="285750"/>
          </a:xfrm>
          <a:prstGeom prst="rect">
            <a:avLst/>
          </a:prstGeom>
          <a:solidFill>
            <a:srgbClr val="FFFFFF"/>
          </a:solidFill>
        </p:spPr>
        <p:txBody>
          <a:bodyPr lIns="0" tIns="0" rIns="0" bIns="0" wrap="none">
            <a:noAutofit/>
          </a:bodyPr>
          <a:p>
            <a:pPr indent="0"/>
            <a:r>
              <a:rPr lang="en-US" i="1" cap="small" sz="1600">
                <a:latin typeface="Times New Roman"/>
              </a:rPr>
              <a:t>BCC'b'</a:t>
            </a:r>
            <a:r>
              <a:rPr lang="en-US" sz="1500">
                <a:latin typeface="Arial"/>
              </a:rPr>
              <a:t> </a:t>
            </a:r>
            <a:r>
              <a:rPr lang="vi" sz="1500">
                <a:latin typeface="Arial"/>
              </a:rPr>
              <a:t>là hình thang cân nên </a:t>
            </a:r>
            <a:r>
              <a:rPr lang="vi" i="1" sz="1500">
                <a:latin typeface="Arial"/>
              </a:rPr>
              <a:t>HC =</a:t>
            </a:r>
          </a:p>
        </p:txBody>
      </p:sp>
      <p:sp>
        <p:nvSpPr>
          <p:cNvPr id="9" name=""/>
          <p:cNvSpPr/>
          <p:nvPr/>
        </p:nvSpPr>
        <p:spPr>
          <a:xfrm>
            <a:off x="3729037" y="3709987"/>
            <a:ext cx="623888" cy="195263"/>
          </a:xfrm>
          <a:prstGeom prst="rect">
            <a:avLst/>
          </a:prstGeom>
          <a:solidFill>
            <a:srgbClr val="FFFFFF"/>
          </a:solidFill>
        </p:spPr>
        <p:txBody>
          <a:bodyPr lIns="0" tIns="0" rIns="0" bIns="0" wrap="none">
            <a:noAutofit/>
          </a:bodyPr>
          <a:p>
            <a:pPr indent="0"/>
            <a:r>
              <a:rPr lang="vi" i="1" u="sng" cap="small" sz="1300">
                <a:latin typeface="Arial"/>
              </a:rPr>
              <a:t>bc-b'c'</a:t>
            </a:r>
          </a:p>
        </p:txBody>
      </p:sp>
      <p:sp>
        <p:nvSpPr>
          <p:cNvPr id="10" name=""/>
          <p:cNvSpPr/>
          <p:nvPr/>
        </p:nvSpPr>
        <p:spPr>
          <a:xfrm>
            <a:off x="3995737" y="3986212"/>
            <a:ext cx="100013" cy="152400"/>
          </a:xfrm>
          <a:prstGeom prst="rect">
            <a:avLst/>
          </a:prstGeom>
          <a:solidFill>
            <a:srgbClr val="FFFFFF"/>
          </a:solidFill>
        </p:spPr>
        <p:txBody>
          <a:bodyPr lIns="0" tIns="0" rIns="0" bIns="0" wrap="none">
            <a:noAutofit/>
          </a:bodyPr>
          <a:p>
            <a:pPr algn="just" indent="0"/>
            <a:r>
              <a:rPr lang="vi" sz="1500">
                <a:latin typeface="Arial"/>
              </a:rPr>
              <a:t>2</a:t>
            </a:r>
          </a:p>
        </p:txBody>
      </p:sp>
      <p:sp>
        <p:nvSpPr>
          <p:cNvPr id="11" name=""/>
          <p:cNvSpPr/>
          <p:nvPr/>
        </p:nvSpPr>
        <p:spPr>
          <a:xfrm>
            <a:off x="7077075" y="2852737"/>
            <a:ext cx="133350" cy="128588"/>
          </a:xfrm>
          <a:prstGeom prst="rect">
            <a:avLst/>
          </a:prstGeom>
          <a:solidFill>
            <a:srgbClr val="FFFFFF"/>
          </a:solidFill>
        </p:spPr>
        <p:txBody>
          <a:bodyPr lIns="0" tIns="0" rIns="0" bIns="0" wrap="none">
            <a:noAutofit/>
          </a:bodyPr>
          <a:p>
            <a:pPr indent="0"/>
            <a:r>
              <a:rPr lang="vi" i="1" sz="950">
                <a:latin typeface="Arial"/>
              </a:rPr>
              <a:t>E</a:t>
            </a:r>
          </a:p>
        </p:txBody>
      </p:sp>
      <p:sp>
        <p:nvSpPr>
          <p:cNvPr id="12" name=""/>
          <p:cNvSpPr/>
          <p:nvPr/>
        </p:nvSpPr>
        <p:spPr>
          <a:xfrm>
            <a:off x="4619625" y="3843337"/>
            <a:ext cx="400050" cy="214313"/>
          </a:xfrm>
          <a:prstGeom prst="rect">
            <a:avLst/>
          </a:prstGeom>
          <a:solidFill>
            <a:srgbClr val="FFFFFF"/>
          </a:solidFill>
        </p:spPr>
        <p:txBody>
          <a:bodyPr lIns="0" tIns="0" rIns="0" bIns="0" wrap="none">
            <a:noAutofit/>
          </a:bodyPr>
          <a:p>
            <a:pPr indent="0"/>
            <a:r>
              <a:rPr lang="vi" sz="1500">
                <a:latin typeface="Arial"/>
              </a:rPr>
              <a:t>0,15</a:t>
            </a: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786312" y="3281362"/>
            <a:ext cx="252413" cy="219075"/>
          </a:xfrm>
          <a:prstGeom prst="rect">
            <a:avLst/>
          </a:prstGeom>
        </p:spPr>
      </p:pic>
      <p:sp>
        <p:nvSpPr>
          <p:cNvPr id="3" name=""/>
          <p:cNvSpPr/>
          <p:nvPr/>
        </p:nvSpPr>
        <p:spPr>
          <a:xfrm>
            <a:off x="1266825" y="1047750"/>
            <a:ext cx="4991100" cy="300037"/>
          </a:xfrm>
          <a:prstGeom prst="rect">
            <a:avLst/>
          </a:prstGeom>
          <a:solidFill>
            <a:srgbClr val="FFFFFF"/>
          </a:solidFill>
        </p:spPr>
        <p:txBody>
          <a:bodyPr lIns="0" tIns="0" rIns="0" bIns="0" wrap="none">
            <a:noAutofit/>
          </a:bodyPr>
          <a:p>
            <a:pPr indent="0">
              <a:spcBef>
                <a:spcPts val="280"/>
              </a:spcBef>
            </a:pPr>
            <a:r>
              <a:rPr lang="vi" sz="1500">
                <a:latin typeface="Arial"/>
              </a:rPr>
              <a:t>Tam giác </a:t>
            </a:r>
            <a:r>
              <a:rPr lang="en-US" i="1" sz="1500">
                <a:latin typeface="Arial"/>
              </a:rPr>
              <a:t>CCH</a:t>
            </a:r>
            <a:r>
              <a:rPr lang="en-US" sz="1500">
                <a:latin typeface="Arial"/>
              </a:rPr>
              <a:t> </a:t>
            </a:r>
            <a:r>
              <a:rPr lang="vi" sz="1500">
                <a:latin typeface="Arial"/>
              </a:rPr>
              <a:t>vuông </a:t>
            </a:r>
            <a:r>
              <a:rPr lang="en-US" i="1" sz="1500">
                <a:latin typeface="Arial"/>
              </a:rPr>
              <a:t>H^CH = y/CC</a:t>
            </a:r>
            <a:r>
              <a:rPr lang="en-US" i="1" baseline="30000" sz="1500">
                <a:latin typeface="Arial"/>
              </a:rPr>
              <a:t>2</a:t>
            </a:r>
            <a:r>
              <a:rPr lang="en-US" i="1" sz="1500">
                <a:latin typeface="Arial"/>
              </a:rPr>
              <a:t>-CH</a:t>
            </a:r>
            <a:r>
              <a:rPr lang="en-US" i="1" baseline="30000" sz="1500">
                <a:latin typeface="Arial"/>
              </a:rPr>
              <a:t>2</a:t>
            </a:r>
            <a:r>
              <a:rPr lang="en-US" i="1" sz="1500">
                <a:latin typeface="Arial"/>
              </a:rPr>
              <a:t> =</a:t>
            </a:r>
          </a:p>
        </p:txBody>
      </p:sp>
      <p:sp>
        <p:nvSpPr>
          <p:cNvPr id="4" name=""/>
          <p:cNvSpPr/>
          <p:nvPr/>
        </p:nvSpPr>
        <p:spPr>
          <a:xfrm>
            <a:off x="1271587" y="1757362"/>
            <a:ext cx="4953000" cy="414338"/>
          </a:xfrm>
          <a:prstGeom prst="rect">
            <a:avLst/>
          </a:prstGeom>
          <a:solidFill>
            <a:srgbClr val="FFFFFF"/>
          </a:solidFill>
        </p:spPr>
        <p:txBody>
          <a:bodyPr lIns="0" tIns="0" rIns="0" bIns="0">
            <a:noAutofit/>
          </a:bodyPr>
          <a:p>
            <a:pPr indent="0"/>
            <a:r>
              <a:rPr lang="vi" sz="1500">
                <a:latin typeface="Arial"/>
              </a:rPr>
              <a:t>Diện tích một mặt bên là: ệ </a:t>
            </a:r>
            <a:r>
              <a:rPr lang="vi" i="1" sz="1500">
                <a:latin typeface="Arial"/>
              </a:rPr>
              <a:t>(BC</a:t>
            </a:r>
            <a:r>
              <a:rPr lang="vi" sz="1500">
                <a:latin typeface="Arial"/>
              </a:rPr>
              <a:t> + </a:t>
            </a:r>
            <a:r>
              <a:rPr lang="en-US" sz="1500">
                <a:latin typeface="Arial"/>
              </a:rPr>
              <a:t>BC) </a:t>
            </a:r>
            <a:r>
              <a:rPr lang="vi" sz="1500">
                <a:latin typeface="Arial"/>
              </a:rPr>
              <a:t>• </a:t>
            </a:r>
            <a:r>
              <a:rPr lang="en-US" i="1" sz="1500">
                <a:latin typeface="Arial"/>
              </a:rPr>
              <a:t>C H </a:t>
            </a:r>
            <a:r>
              <a:rPr lang="vi" i="1" sz="1500">
                <a:latin typeface="Arial"/>
              </a:rPr>
              <a:t>= </a:t>
            </a:r>
            <a:r>
              <a:rPr lang="vi" i="1" strike="sngStrike" baseline="30000" sz="1500">
                <a:latin typeface="Arial"/>
              </a:rPr>
              <a:t>17</a:t>
            </a:r>
            <a:r>
              <a:rPr lang="vi" i="1" strike="sngStrike" sz="1500">
                <a:latin typeface="Arial"/>
              </a:rPr>
              <a:t>^ĩ-</a:t>
            </a:r>
          </a:p>
          <a:p>
            <a:pPr algn="r" marR="121163" indent="0">
              <a:lnSpc>
                <a:spcPct val="75000"/>
              </a:lnSpc>
            </a:pPr>
            <a:r>
              <a:rPr lang="en-US" i="1" sz="950">
                <a:latin typeface="Arial"/>
              </a:rPr>
              <a:t>La                                                              </a:t>
            </a:r>
            <a:r>
              <a:rPr lang="vi" i="1" sz="950">
                <a:latin typeface="Arial"/>
              </a:rPr>
              <a:t>■ </a:t>
            </a:r>
            <a:r>
              <a:rPr lang="en-US" i="1" sz="950">
                <a:latin typeface="Arial"/>
              </a:rPr>
              <a:t>\/\/</a:t>
            </a:r>
          </a:p>
        </p:txBody>
      </p:sp>
      <p:sp>
        <p:nvSpPr>
          <p:cNvPr id="5" name=""/>
          <p:cNvSpPr/>
          <p:nvPr/>
        </p:nvSpPr>
        <p:spPr>
          <a:xfrm>
            <a:off x="1271587" y="2633662"/>
            <a:ext cx="2624138" cy="228600"/>
          </a:xfrm>
          <a:prstGeom prst="rect">
            <a:avLst/>
          </a:prstGeom>
          <a:solidFill>
            <a:srgbClr val="FFFFFF"/>
          </a:solidFill>
        </p:spPr>
        <p:txBody>
          <a:bodyPr lIns="0" tIns="0" rIns="0" bIns="0" wrap="none">
            <a:noAutofit/>
          </a:bodyPr>
          <a:p>
            <a:pPr indent="0"/>
            <a:r>
              <a:rPr lang="vi" sz="1500">
                <a:latin typeface="Arial"/>
              </a:rPr>
              <a:t>Diện tích sáu mặt bên là: 6 •</a:t>
            </a:r>
          </a:p>
        </p:txBody>
      </p:sp>
      <p:sp>
        <p:nvSpPr>
          <p:cNvPr id="6" name=""/>
          <p:cNvSpPr/>
          <p:nvPr/>
        </p:nvSpPr>
        <p:spPr>
          <a:xfrm>
            <a:off x="3924300" y="2519362"/>
            <a:ext cx="566737" cy="414338"/>
          </a:xfrm>
          <a:prstGeom prst="rect">
            <a:avLst/>
          </a:prstGeom>
          <a:solidFill>
            <a:srgbClr val="FFFFFF"/>
          </a:solidFill>
        </p:spPr>
        <p:txBody>
          <a:bodyPr lIns="0" tIns="0" rIns="0" bIns="0">
            <a:noAutofit/>
          </a:bodyPr>
          <a:p>
            <a:pPr algn="ctr" indent="0">
              <a:spcAft>
                <a:spcPts val="280"/>
              </a:spcAft>
            </a:pPr>
            <a:r>
              <a:rPr lang="en-US" u="sng" sz="1200">
                <a:latin typeface="Times New Roman"/>
              </a:rPr>
              <a:t>17V187</a:t>
            </a:r>
          </a:p>
          <a:p>
            <a:pPr algn="ctr" indent="0"/>
            <a:r>
              <a:rPr lang="vi" sz="1200">
                <a:latin typeface="Times New Roman"/>
              </a:rPr>
              <a:t>400</a:t>
            </a:r>
          </a:p>
        </p:txBody>
      </p:sp>
      <p:sp>
        <p:nvSpPr>
          <p:cNvPr id="7" name=""/>
          <p:cNvSpPr/>
          <p:nvPr/>
        </p:nvSpPr>
        <p:spPr>
          <a:xfrm>
            <a:off x="4729162" y="2519362"/>
            <a:ext cx="571500" cy="414338"/>
          </a:xfrm>
          <a:prstGeom prst="rect">
            <a:avLst/>
          </a:prstGeom>
          <a:solidFill>
            <a:srgbClr val="FFFFFF"/>
          </a:solidFill>
        </p:spPr>
        <p:txBody>
          <a:bodyPr lIns="0" tIns="0" rIns="0" bIns="0">
            <a:noAutofit/>
          </a:bodyPr>
          <a:p>
            <a:pPr algn="ctr" indent="0">
              <a:spcAft>
                <a:spcPts val="280"/>
              </a:spcAft>
            </a:pPr>
            <a:r>
              <a:rPr lang="en-US" u="sng" sz="1200">
                <a:latin typeface="Times New Roman"/>
              </a:rPr>
              <a:t>51V187</a:t>
            </a:r>
          </a:p>
          <a:p>
            <a:pPr algn="ctr" indent="0"/>
            <a:r>
              <a:rPr lang="vi" sz="1200">
                <a:latin typeface="Times New Roman"/>
              </a:rPr>
              <a:t>200</a:t>
            </a:r>
          </a:p>
        </p:txBody>
      </p:sp>
      <p:sp>
        <p:nvSpPr>
          <p:cNvPr id="8" name=""/>
          <p:cNvSpPr/>
          <p:nvPr/>
        </p:nvSpPr>
        <p:spPr>
          <a:xfrm>
            <a:off x="1271587" y="3295650"/>
            <a:ext cx="1662113" cy="261937"/>
          </a:xfrm>
          <a:prstGeom prst="rect">
            <a:avLst/>
          </a:prstGeom>
          <a:solidFill>
            <a:srgbClr val="FFFFFF"/>
          </a:solidFill>
        </p:spPr>
        <p:txBody>
          <a:bodyPr lIns="0" tIns="0" rIns="0" bIns="0" wrap="none">
            <a:noAutofit/>
          </a:bodyPr>
          <a:p>
            <a:pPr indent="0"/>
            <a:r>
              <a:rPr lang="vi" sz="1500">
                <a:latin typeface="Arial"/>
              </a:rPr>
              <a:t>Diện tích cần sơn</a:t>
            </a:r>
          </a:p>
        </p:txBody>
      </p:sp>
      <p:sp>
        <p:nvSpPr>
          <p:cNvPr id="10" name=""/>
          <p:cNvSpPr/>
          <p:nvPr/>
        </p:nvSpPr>
        <p:spPr>
          <a:xfrm>
            <a:off x="2976562" y="3219450"/>
            <a:ext cx="1785938" cy="180975"/>
          </a:xfrm>
          <a:prstGeom prst="rect">
            <a:avLst/>
          </a:prstGeom>
          <a:solidFill>
            <a:srgbClr val="FFFFFF"/>
          </a:solidFill>
        </p:spPr>
        <p:txBody>
          <a:bodyPr lIns="0" tIns="0" rIns="0" bIns="0" wrap="none">
            <a:noAutofit/>
          </a:bodyPr>
          <a:p>
            <a:pPr indent="0"/>
            <a:r>
              <a:rPr lang="en-US" u="sng" sz="1200">
                <a:latin typeface="Times New Roman"/>
              </a:rPr>
              <a:t>51V187</a:t>
            </a:r>
            <a:r>
              <a:rPr lang="en-US" sz="1200">
                <a:latin typeface="Times New Roman"/>
              </a:rPr>
              <a:t> </a:t>
            </a:r>
            <a:r>
              <a:rPr lang="vi" sz="1200">
                <a:latin typeface="Times New Roman"/>
              </a:rPr>
              <a:t>3 Vã </a:t>
            </a:r>
            <a:r>
              <a:rPr lang="en-US" u="sng" sz="1200">
                <a:latin typeface="Times New Roman"/>
              </a:rPr>
              <a:t>147V3</a:t>
            </a:r>
          </a:p>
        </p:txBody>
      </p:sp>
      <p:sp>
        <p:nvSpPr>
          <p:cNvPr id="11" name=""/>
          <p:cNvSpPr/>
          <p:nvPr/>
        </p:nvSpPr>
        <p:spPr>
          <a:xfrm>
            <a:off x="2976562" y="3400425"/>
            <a:ext cx="966788" cy="214312"/>
          </a:xfrm>
          <a:prstGeom prst="rect">
            <a:avLst/>
          </a:prstGeom>
          <a:solidFill>
            <a:srgbClr val="FFFFFF"/>
          </a:solidFill>
        </p:spPr>
        <p:txBody>
          <a:bodyPr lIns="0" tIns="0" rIns="0" bIns="0" wrap="none">
            <a:noAutofit/>
          </a:bodyPr>
          <a:p>
            <a:pPr indent="139700"/>
            <a:r>
              <a:rPr lang="vi" sz="1200">
                <a:latin typeface="Times New Roman"/>
              </a:rPr>
              <a:t>200 </a:t>
            </a:r>
            <a:r>
              <a:rPr lang="vi" baseline="30000" sz="1200">
                <a:latin typeface="Times New Roman"/>
              </a:rPr>
              <a:t>+</a:t>
            </a:r>
            <a:r>
              <a:rPr lang="vi" sz="1200">
                <a:latin typeface="Times New Roman"/>
              </a:rPr>
              <a:t> 2</a:t>
            </a:r>
          </a:p>
        </p:txBody>
      </p:sp>
      <p:sp>
        <p:nvSpPr>
          <p:cNvPr id="12" name=""/>
          <p:cNvSpPr/>
          <p:nvPr/>
        </p:nvSpPr>
        <p:spPr>
          <a:xfrm>
            <a:off x="5014912" y="3290887"/>
            <a:ext cx="923925" cy="295275"/>
          </a:xfrm>
          <a:prstGeom prst="rect">
            <a:avLst/>
          </a:prstGeom>
          <a:solidFill>
            <a:srgbClr val="FFFFFF"/>
          </a:solidFill>
        </p:spPr>
        <p:txBody>
          <a:bodyPr lIns="0" tIns="0" rIns="0" bIns="0" wrap="none">
            <a:noAutofit/>
          </a:bodyPr>
          <a:p>
            <a:pPr indent="0"/>
            <a:r>
              <a:rPr lang="vi" sz="1500">
                <a:latin typeface="Arial"/>
              </a:rPr>
              <a:t>7,36(m</a:t>
            </a:r>
            <a:r>
              <a:rPr lang="vi" baseline="30000" sz="1500">
                <a:latin typeface="Arial"/>
              </a:rPr>
              <a:t>2</a:t>
            </a:r>
            <a:r>
              <a:rPr lang="vi" sz="1500">
                <a:latin typeface="Arial"/>
              </a:rPr>
              <a:t>).</a:t>
            </a:r>
          </a:p>
        </p:txBody>
      </p:sp>
      <p:sp>
        <p:nvSpPr>
          <p:cNvPr id="13" name=""/>
          <p:cNvSpPr/>
          <p:nvPr/>
        </p:nvSpPr>
        <p:spPr>
          <a:xfrm>
            <a:off x="4376737" y="3481387"/>
            <a:ext cx="280988" cy="152400"/>
          </a:xfrm>
          <a:prstGeom prst="rect">
            <a:avLst/>
          </a:prstGeom>
          <a:solidFill>
            <a:srgbClr val="FFFFFF"/>
          </a:solidFill>
        </p:spPr>
        <p:txBody>
          <a:bodyPr lIns="0" tIns="0" rIns="0" bIns="0" wrap="none">
            <a:noAutofit/>
          </a:bodyPr>
          <a:p>
            <a:pPr indent="0"/>
            <a:r>
              <a:rPr lang="vi" sz="1200">
                <a:latin typeface="Times New Roman"/>
              </a:rPr>
              <a:t>200</a:t>
            </a:r>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381750" y="381000"/>
            <a:ext cx="923925" cy="933450"/>
          </a:xfrm>
          <a:prstGeom prst="rect">
            <a:avLst/>
          </a:prstGeom>
        </p:spPr>
      </p:pic>
      <p:sp>
        <p:nvSpPr>
          <p:cNvPr id="3" name=""/>
          <p:cNvSpPr/>
          <p:nvPr/>
        </p:nvSpPr>
        <p:spPr>
          <a:xfrm>
            <a:off x="2743200" y="404812"/>
            <a:ext cx="2114550" cy="1924050"/>
          </a:xfrm>
          <a:prstGeom prst="rect">
            <a:avLst/>
          </a:prstGeom>
          <a:solidFill>
            <a:srgbClr val="FFFFFF"/>
          </a:solidFill>
        </p:spPr>
        <p:txBody>
          <a:bodyPr lIns="0" tIns="0" rIns="0" bIns="0">
            <a:noAutofit/>
          </a:bodyPr>
          <a:p>
            <a:pPr algn="ctr" indent="0">
              <a:spcAft>
                <a:spcPts val="3990"/>
              </a:spcAft>
            </a:pPr>
            <a:r>
              <a:rPr lang="en-US" sz="5200">
                <a:latin typeface="Arial"/>
              </a:rPr>
              <a:t>©</a:t>
            </a:r>
          </a:p>
          <a:p>
            <a:pPr indent="0"/>
            <a:r>
              <a:rPr lang="vi" b="1" sz="2800">
                <a:solidFill>
                  <a:srgbClr val="10013B"/>
                </a:solidFill>
                <a:latin typeface="Arial"/>
              </a:rPr>
              <a:t>LUYỆN TẬP</a:t>
            </a:r>
          </a:p>
        </p:txBody>
      </p:sp>
      <p:sp>
        <p:nvSpPr>
          <p:cNvPr id="4" name=""/>
          <p:cNvSpPr/>
          <p:nvPr/>
        </p:nvSpPr>
        <p:spPr>
          <a:xfrm>
            <a:off x="757237" y="3595687"/>
            <a:ext cx="319088" cy="366713"/>
          </a:xfrm>
          <a:prstGeom prst="rect">
            <a:avLst/>
          </a:prstGeom>
          <a:solidFill>
            <a:srgbClr val="FFFFFF"/>
          </a:solidFill>
        </p:spPr>
        <p:txBody>
          <a:bodyPr lIns="0" tIns="0" rIns="0" bIns="0" wrap="none">
            <a:noAutofit/>
          </a:bodyPr>
          <a:p>
            <a:pPr algn="just" indent="0"/>
            <a:r>
              <a:rPr lang="en-US" sz="3600">
                <a:latin typeface="Arial"/>
              </a:rPr>
              <a:t>D</a:t>
            </a: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7100887" y="2643187"/>
            <a:ext cx="433388" cy="633413"/>
          </a:xfrm>
          <a:prstGeom prst="rect">
            <a:avLst/>
          </a:prstGeom>
        </p:spPr>
      </p:pic>
      <p:pic>
        <p:nvPicPr>
          <p:cNvPr id="3" name=""/>
          <p:cNvPicPr>
            <a:picLocks noChangeAspect="1"/>
          </p:cNvPicPr>
          <p:nvPr/>
        </p:nvPicPr>
        <p:blipFill>
          <a:blip r:embed="rPictId1"/>
          <a:stretch>
            <a:fillRect/>
          </a:stretch>
        </p:blipFill>
        <p:spPr>
          <a:xfrm>
            <a:off x="42862" y="3652837"/>
            <a:ext cx="461963" cy="461963"/>
          </a:xfrm>
          <a:prstGeom prst="rect">
            <a:avLst/>
          </a:prstGeom>
        </p:spPr>
      </p:pic>
      <p:sp>
        <p:nvSpPr>
          <p:cNvPr id="4" name=""/>
          <p:cNvSpPr/>
          <p:nvPr/>
        </p:nvSpPr>
        <p:spPr>
          <a:xfrm>
            <a:off x="1009650" y="495300"/>
            <a:ext cx="5253037" cy="271462"/>
          </a:xfrm>
          <a:prstGeom prst="rect">
            <a:avLst/>
          </a:prstGeom>
          <a:solidFill>
            <a:srgbClr val="FFFFFF"/>
          </a:solidFill>
        </p:spPr>
        <p:txBody>
          <a:bodyPr lIns="0" tIns="0" rIns="0" bIns="0" wrap="none">
            <a:noAutofit/>
          </a:bodyPr>
          <a:p>
            <a:pPr indent="533400"/>
            <a:r>
              <a:rPr lang="vi" b="1" sz="1600">
                <a:latin typeface="Arial"/>
              </a:rPr>
              <a:t>Câu 1. </a:t>
            </a:r>
            <a:r>
              <a:rPr lang="vi" sz="1500">
                <a:latin typeface="Arial"/>
              </a:rPr>
              <a:t>Chọn mệnh đề đúng trong các mệnh đề sau đây</a:t>
            </a:r>
          </a:p>
        </p:txBody>
      </p:sp>
      <p:sp>
        <p:nvSpPr>
          <p:cNvPr id="5" name=""/>
          <p:cNvSpPr/>
          <p:nvPr/>
        </p:nvSpPr>
        <p:spPr>
          <a:xfrm>
            <a:off x="481012" y="1147762"/>
            <a:ext cx="6643688" cy="1900238"/>
          </a:xfrm>
          <a:prstGeom prst="rect">
            <a:avLst/>
          </a:prstGeom>
          <a:solidFill>
            <a:srgbClr val="FFFFFF"/>
          </a:solidFill>
        </p:spPr>
        <p:txBody>
          <a:bodyPr lIns="0" tIns="0" rIns="0" bIns="0">
            <a:noAutofit/>
          </a:bodyPr>
          <a:p>
            <a:pPr indent="0">
              <a:lnSpc>
                <a:spcPct val="168000"/>
              </a:lnSpc>
            </a:pPr>
            <a:r>
              <a:rPr lang="vi" b="1" sz="1600">
                <a:latin typeface="Arial"/>
              </a:rPr>
              <a:t>A. </a:t>
            </a:r>
            <a:r>
              <a:rPr lang="vi" sz="1500">
                <a:latin typeface="Arial"/>
              </a:rPr>
              <a:t>Cho hai đường thẳng a và ỏ vuông góc với nhau, mặt phẳng nào vuông góc với đường này thì song song với đường kia.</a:t>
            </a:r>
          </a:p>
          <a:p>
            <a:pPr indent="444500">
              <a:lnSpc>
                <a:spcPct val="187000"/>
              </a:lnSpc>
            </a:pPr>
            <a:r>
              <a:rPr lang="vi" sz="1500">
                <a:latin typeface="Arial"/>
              </a:rPr>
              <a:t>ho đường thẳng </a:t>
            </a:r>
            <a:r>
              <a:rPr lang="en-US" i="1" sz="1500">
                <a:latin typeface="Arial"/>
              </a:rPr>
              <a:t>a</a:t>
            </a:r>
            <a:r>
              <a:rPr lang="en-US" sz="1500">
                <a:latin typeface="Arial"/>
              </a:rPr>
              <a:t> </a:t>
            </a:r>
            <a:r>
              <a:rPr lang="vi" sz="1500">
                <a:latin typeface="Arial"/>
              </a:rPr>
              <a:t>1 (cr), mọi mặt phẳng (/?) chứa </a:t>
            </a:r>
            <a:r>
              <a:rPr lang="vi" i="1" sz="1500">
                <a:latin typeface="Arial"/>
              </a:rPr>
              <a:t>a</a:t>
            </a:r>
            <a:r>
              <a:rPr lang="vi" sz="1500">
                <a:latin typeface="Arial"/>
              </a:rPr>
              <a:t> thì (/?) 1 (a). </a:t>
            </a:r>
            <a:r>
              <a:rPr lang="vi" b="1" sz="1600">
                <a:latin typeface="Arial"/>
              </a:rPr>
              <a:t>c. </a:t>
            </a:r>
            <a:r>
              <a:rPr lang="vi" sz="1500">
                <a:latin typeface="Arial"/>
              </a:rPr>
              <a:t>Cho hai đường thẳng chéo nhau </a:t>
            </a:r>
            <a:r>
              <a:rPr lang="vi" i="1" sz="1500">
                <a:latin typeface="Arial"/>
              </a:rPr>
              <a:t>a</a:t>
            </a:r>
            <a:r>
              <a:rPr lang="vi" sz="1500">
                <a:latin typeface="Arial"/>
              </a:rPr>
              <a:t> và </a:t>
            </a:r>
            <a:r>
              <a:rPr lang="vi" i="1" sz="1500">
                <a:latin typeface="Arial"/>
              </a:rPr>
              <a:t>b,</a:t>
            </a:r>
            <a:r>
              <a:rPr lang="vi" sz="1500">
                <a:latin typeface="Arial"/>
              </a:rPr>
              <a:t> luôn luôn có mặt phẳng chứa đường này và vuông góc với đường thẳng kia.</a:t>
            </a:r>
          </a:p>
        </p:txBody>
      </p:sp>
      <p:sp>
        <p:nvSpPr>
          <p:cNvPr id="6" name=""/>
          <p:cNvSpPr/>
          <p:nvPr/>
        </p:nvSpPr>
        <p:spPr>
          <a:xfrm>
            <a:off x="495300" y="3300412"/>
            <a:ext cx="6629400" cy="276225"/>
          </a:xfrm>
          <a:prstGeom prst="rect">
            <a:avLst/>
          </a:prstGeom>
          <a:solidFill>
            <a:srgbClr val="FFFFFF"/>
          </a:solidFill>
        </p:spPr>
        <p:txBody>
          <a:bodyPr lIns="0" tIns="0" rIns="0" bIns="0" wrap="none">
            <a:noAutofit/>
          </a:bodyPr>
          <a:p>
            <a:pPr indent="0"/>
            <a:r>
              <a:rPr lang="vi" sz="1500">
                <a:latin typeface="Arial"/>
              </a:rPr>
              <a:t>D. Cho hai đường thẳng </a:t>
            </a:r>
            <a:r>
              <a:rPr lang="vi" i="1" sz="1500">
                <a:latin typeface="Arial"/>
              </a:rPr>
              <a:t>a</a:t>
            </a:r>
            <a:r>
              <a:rPr lang="vi" sz="1500">
                <a:latin typeface="Arial"/>
              </a:rPr>
              <a:t> và </a:t>
            </a:r>
            <a:r>
              <a:rPr lang="vi" i="1" sz="1500">
                <a:latin typeface="Arial"/>
              </a:rPr>
              <a:t>b</a:t>
            </a:r>
            <a:r>
              <a:rPr lang="vi" sz="1500">
                <a:latin typeface="Arial"/>
              </a:rPr>
              <a:t> vuông góc với nhau, nếu mặt phẳng</a:t>
            </a:r>
          </a:p>
        </p:txBody>
      </p:sp>
      <p:sp>
        <p:nvSpPr>
          <p:cNvPr id="7" name=""/>
          <p:cNvSpPr/>
          <p:nvPr/>
        </p:nvSpPr>
        <p:spPr>
          <a:xfrm>
            <a:off x="500062" y="3681412"/>
            <a:ext cx="4743450" cy="276225"/>
          </a:xfrm>
          <a:prstGeom prst="rect">
            <a:avLst/>
          </a:prstGeom>
          <a:solidFill>
            <a:srgbClr val="FFFFFF"/>
          </a:solidFill>
        </p:spPr>
        <p:txBody>
          <a:bodyPr lIns="0" tIns="0" rIns="0" bIns="0" wrap="none">
            <a:noAutofit/>
          </a:bodyPr>
          <a:p>
            <a:pPr indent="0"/>
            <a:r>
              <a:rPr lang="vi" sz="1500">
                <a:latin typeface="Arial"/>
              </a:rPr>
              <a:t>(a) chứa </a:t>
            </a:r>
            <a:r>
              <a:rPr lang="vi" i="1" sz="1500">
                <a:latin typeface="Arial"/>
              </a:rPr>
              <a:t>a</a:t>
            </a:r>
            <a:r>
              <a:rPr lang="vi" sz="1500">
                <a:latin typeface="Arial"/>
              </a:rPr>
              <a:t> và mặt phẳng (/?) chứa </a:t>
            </a:r>
            <a:r>
              <a:rPr lang="vi" i="1" sz="1500">
                <a:latin typeface="Arial"/>
              </a:rPr>
              <a:t>b</a:t>
            </a:r>
            <a:r>
              <a:rPr lang="vi" sz="1500">
                <a:latin typeface="Arial"/>
              </a:rPr>
              <a:t> thì </a:t>
            </a:r>
            <a:r>
              <a:rPr lang="en-US" sz="1500">
                <a:latin typeface="Arial"/>
              </a:rPr>
              <a:t>(a) </a:t>
            </a:r>
            <a:r>
              <a:rPr lang="vi" sz="1500">
                <a:latin typeface="Arial"/>
              </a:rPr>
              <a:t>1 (/?).</a:t>
            </a:r>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757987" y="3233737"/>
            <a:ext cx="800100" cy="1038225"/>
          </a:xfrm>
          <a:prstGeom prst="rect">
            <a:avLst/>
          </a:prstGeom>
        </p:spPr>
      </p:pic>
      <p:sp>
        <p:nvSpPr>
          <p:cNvPr id="3" name=""/>
          <p:cNvSpPr/>
          <p:nvPr/>
        </p:nvSpPr>
        <p:spPr>
          <a:xfrm>
            <a:off x="447675" y="276225"/>
            <a:ext cx="6324600" cy="2381250"/>
          </a:xfrm>
          <a:prstGeom prst="rect">
            <a:avLst/>
          </a:prstGeom>
          <a:solidFill>
            <a:srgbClr val="FFFFFF"/>
          </a:solidFill>
        </p:spPr>
        <p:txBody>
          <a:bodyPr lIns="0" tIns="0" rIns="0" bIns="0">
            <a:noAutofit/>
          </a:bodyPr>
          <a:p>
            <a:pPr marL="814900" indent="0">
              <a:lnSpc>
                <a:spcPct val="174000"/>
              </a:lnSpc>
              <a:spcAft>
                <a:spcPts val="1050"/>
              </a:spcAft>
            </a:pPr>
            <a:r>
              <a:rPr lang="vi" b="1" sz="1600">
                <a:latin typeface="Arial"/>
              </a:rPr>
              <a:t>Câu 2. </a:t>
            </a:r>
            <a:r>
              <a:rPr lang="vi" sz="1500">
                <a:latin typeface="Arial"/>
              </a:rPr>
              <a:t>Cho hình lăng trụ đứng </a:t>
            </a:r>
            <a:r>
              <a:rPr lang="vi" i="1" sz="1500">
                <a:latin typeface="Arial"/>
              </a:rPr>
              <a:t>ABC.ÁB'c'</a:t>
            </a:r>
            <a:r>
              <a:rPr lang="vi" sz="1500">
                <a:latin typeface="Arial"/>
              </a:rPr>
              <a:t> có đáy </a:t>
            </a:r>
            <a:r>
              <a:rPr lang="vi" i="1" sz="1500">
                <a:latin typeface="Arial"/>
              </a:rPr>
              <a:t>ABC</a:t>
            </a:r>
            <a:r>
              <a:rPr lang="vi" sz="1500">
                <a:latin typeface="Arial"/>
              </a:rPr>
              <a:t> là tam giác vuông cân ở </a:t>
            </a:r>
            <a:r>
              <a:rPr lang="vi" i="1" sz="1500">
                <a:latin typeface="Arial"/>
              </a:rPr>
              <a:t>A.H</a:t>
            </a:r>
            <a:r>
              <a:rPr lang="vi" sz="1500">
                <a:latin typeface="Arial"/>
              </a:rPr>
              <a:t> là trung điểm </a:t>
            </a:r>
            <a:r>
              <a:rPr lang="vi" i="1" sz="1500">
                <a:latin typeface="Arial"/>
              </a:rPr>
              <a:t>BC. </a:t>
            </a:r>
            <a:r>
              <a:rPr lang="vi" sz="1500">
                <a:latin typeface="Arial"/>
              </a:rPr>
              <a:t>Khẳng định nào sau đây </a:t>
            </a:r>
            <a:r>
              <a:rPr lang="vi" b="1" sz="1600">
                <a:latin typeface="Arial"/>
              </a:rPr>
              <a:t>sai ?</a:t>
            </a:r>
          </a:p>
          <a:p>
            <a:pPr indent="0">
              <a:lnSpc>
                <a:spcPct val="166000"/>
              </a:lnSpc>
              <a:spcAft>
                <a:spcPts val="1050"/>
              </a:spcAft>
            </a:pPr>
            <a:r>
              <a:rPr lang="vi" b="1" sz="1600">
                <a:latin typeface="Arial"/>
              </a:rPr>
              <a:t>0 </a:t>
            </a:r>
            <a:r>
              <a:rPr lang="vi" sz="1500">
                <a:latin typeface="Arial"/>
              </a:rPr>
              <a:t>Các mặt bên của </a:t>
            </a:r>
            <a:r>
              <a:rPr lang="vi" i="1" sz="1500">
                <a:latin typeface="Arial"/>
              </a:rPr>
              <a:t>ABC.ÁB C</a:t>
            </a:r>
            <a:r>
              <a:rPr lang="vi" sz="1500">
                <a:latin typeface="Arial"/>
              </a:rPr>
              <a:t> là các hình chữ nhật bằng nhau.</a:t>
            </a:r>
          </a:p>
          <a:p>
            <a:pPr indent="241300">
              <a:lnSpc>
                <a:spcPct val="166000"/>
              </a:lnSpc>
            </a:pPr>
            <a:r>
              <a:rPr lang="vi" b="1" sz="1600">
                <a:latin typeface="Arial"/>
              </a:rPr>
              <a:t>B. </a:t>
            </a:r>
            <a:r>
              <a:rPr lang="en-US" i="1" cap="small" sz="1600">
                <a:latin typeface="Times New Roman"/>
              </a:rPr>
              <a:t>(AA'h)</a:t>
            </a:r>
            <a:r>
              <a:rPr lang="en-US" sz="1500">
                <a:latin typeface="Arial"/>
              </a:rPr>
              <a:t> </a:t>
            </a:r>
            <a:r>
              <a:rPr lang="vi" sz="1500">
                <a:latin typeface="Arial"/>
              </a:rPr>
              <a:t>là mặt phẳng trung trực của </a:t>
            </a:r>
            <a:r>
              <a:rPr lang="vi" i="1" sz="1500">
                <a:latin typeface="Arial"/>
              </a:rPr>
              <a:t>BC.</a:t>
            </a:r>
          </a:p>
        </p:txBody>
      </p:sp>
      <p:sp>
        <p:nvSpPr>
          <p:cNvPr id="4" name=""/>
          <p:cNvSpPr/>
          <p:nvPr/>
        </p:nvSpPr>
        <p:spPr>
          <a:xfrm>
            <a:off x="700087" y="2967037"/>
            <a:ext cx="5948363" cy="909638"/>
          </a:xfrm>
          <a:prstGeom prst="rect">
            <a:avLst/>
          </a:prstGeom>
          <a:solidFill>
            <a:srgbClr val="FFFFFF"/>
          </a:solidFill>
        </p:spPr>
        <p:txBody>
          <a:bodyPr lIns="0" tIns="0" rIns="0" bIns="0">
            <a:noAutofit/>
          </a:bodyPr>
          <a:p>
            <a:pPr indent="241300">
              <a:spcAft>
                <a:spcPts val="1890"/>
              </a:spcAft>
            </a:pPr>
            <a:r>
              <a:rPr lang="vi" b="1" sz="1600">
                <a:latin typeface="Arial"/>
              </a:rPr>
              <a:t>c. </a:t>
            </a:r>
            <a:r>
              <a:rPr lang="vi" sz="1500">
                <a:latin typeface="Arial"/>
              </a:rPr>
              <a:t>Nếu </a:t>
            </a:r>
            <a:r>
              <a:rPr lang="vi" i="1" sz="1500">
                <a:latin typeface="Arial"/>
              </a:rPr>
              <a:t>0</a:t>
            </a:r>
            <a:r>
              <a:rPr lang="vi" sz="1500">
                <a:latin typeface="Arial"/>
              </a:rPr>
              <a:t> là hình chiếu vuông góc của </a:t>
            </a:r>
            <a:r>
              <a:rPr lang="vi" i="1" sz="1500">
                <a:latin typeface="Arial"/>
              </a:rPr>
              <a:t>A</a:t>
            </a:r>
            <a:r>
              <a:rPr lang="vi" sz="1500">
                <a:latin typeface="Arial"/>
              </a:rPr>
              <a:t> lên </a:t>
            </a:r>
            <a:r>
              <a:rPr lang="vi" i="1" sz="1500">
                <a:latin typeface="Arial"/>
              </a:rPr>
              <a:t>(ÁBC)</a:t>
            </a:r>
            <a:r>
              <a:rPr lang="vi" sz="1500">
                <a:latin typeface="Arial"/>
              </a:rPr>
              <a:t> thì </a:t>
            </a:r>
            <a:r>
              <a:rPr lang="vi" i="1" sz="1500">
                <a:latin typeface="Arial"/>
              </a:rPr>
              <a:t>0</a:t>
            </a:r>
            <a:r>
              <a:rPr lang="vi" sz="1500">
                <a:latin typeface="Arial"/>
              </a:rPr>
              <a:t> e </a:t>
            </a:r>
            <a:r>
              <a:rPr lang="vi" i="1" sz="1500">
                <a:latin typeface="Arial"/>
              </a:rPr>
              <a:t>ÁH.</a:t>
            </a:r>
          </a:p>
          <a:p>
            <a:pPr indent="241300"/>
            <a:r>
              <a:rPr lang="vi" b="1" sz="1600">
                <a:latin typeface="Arial"/>
              </a:rPr>
              <a:t>D. </a:t>
            </a:r>
            <a:r>
              <a:rPr lang="vi" sz="1500">
                <a:latin typeface="Arial"/>
              </a:rPr>
              <a:t>Hai mặt phẳng </a:t>
            </a:r>
            <a:r>
              <a:rPr lang="en-US" i="1" cap="small" sz="1600">
                <a:latin typeface="Times New Roman"/>
              </a:rPr>
              <a:t>(AA'b'b)</a:t>
            </a:r>
            <a:r>
              <a:rPr lang="en-US" sz="1500">
                <a:latin typeface="Arial"/>
              </a:rPr>
              <a:t> </a:t>
            </a:r>
            <a:r>
              <a:rPr lang="vi" sz="1500">
                <a:latin typeface="Arial"/>
              </a:rPr>
              <a:t>và </a:t>
            </a:r>
            <a:r>
              <a:rPr lang="vi" cap="small" sz="1600">
                <a:latin typeface="Times New Roman"/>
              </a:rPr>
              <a:t>(ấẤc'c)</a:t>
            </a:r>
            <a:r>
              <a:rPr lang="vi" sz="1500">
                <a:latin typeface="Arial"/>
              </a:rPr>
              <a:t> vuông góc nhau.</a:t>
            </a:r>
          </a:p>
        </p:txBody>
      </p:sp>
    </p:spTree>
  </p:cSld>
  <p:clrMapOvr>
    <a:overrideClrMapping bg1="lt1" tx1="dk1" bg2="lt2" tx2="dk2" accent1="accent1" accent2="accent2" accent3="accent3" accent4="accent4" accent5="accent5" accent6="accent6" hlink="hlink" folHlink="folHlink"/>
  </p:clrMapOvr>
</p:sld>
</file>

<file path=ppt/slides/slide69.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109662" y="1681162"/>
            <a:ext cx="895350" cy="533400"/>
          </a:xfrm>
          <a:prstGeom prst="rect">
            <a:avLst/>
          </a:prstGeom>
        </p:spPr>
      </p:pic>
      <p:sp>
        <p:nvSpPr>
          <p:cNvPr id="3" name=""/>
          <p:cNvSpPr/>
          <p:nvPr/>
        </p:nvSpPr>
        <p:spPr>
          <a:xfrm>
            <a:off x="1104900" y="633412"/>
            <a:ext cx="5395912" cy="623888"/>
          </a:xfrm>
          <a:prstGeom prst="rect">
            <a:avLst/>
          </a:prstGeom>
          <a:solidFill>
            <a:srgbClr val="FFFFFF"/>
          </a:solidFill>
        </p:spPr>
        <p:txBody>
          <a:bodyPr lIns="0" tIns="0" rIns="0" bIns="0">
            <a:noAutofit/>
          </a:bodyPr>
          <a:p>
            <a:pPr indent="0">
              <a:lnSpc>
                <a:spcPct val="163000"/>
              </a:lnSpc>
            </a:pPr>
            <a:r>
              <a:rPr lang="vi" b="1" sz="1600">
                <a:latin typeface="Arial"/>
              </a:rPr>
              <a:t>Câu 3. </a:t>
            </a:r>
            <a:r>
              <a:rPr lang="vi" sz="1500">
                <a:latin typeface="Arial"/>
              </a:rPr>
              <a:t>Cho tứ diện </a:t>
            </a:r>
            <a:r>
              <a:rPr lang="vi" i="1" sz="1500">
                <a:latin typeface="Arial"/>
              </a:rPr>
              <a:t>ABCD</a:t>
            </a:r>
            <a:r>
              <a:rPr lang="vi" sz="1500">
                <a:latin typeface="Arial"/>
              </a:rPr>
              <a:t> có </a:t>
            </a:r>
            <a:r>
              <a:rPr lang="en-US" i="1" sz="1500">
                <a:latin typeface="Arial"/>
              </a:rPr>
              <a:t>AC </a:t>
            </a:r>
            <a:r>
              <a:rPr lang="vi" i="1" sz="1500">
                <a:latin typeface="Arial"/>
              </a:rPr>
              <a:t>= </a:t>
            </a:r>
            <a:r>
              <a:rPr lang="en-US" i="1" sz="1500">
                <a:latin typeface="Arial"/>
              </a:rPr>
              <a:t>AD</a:t>
            </a:r>
            <a:r>
              <a:rPr lang="en-US" sz="1500">
                <a:latin typeface="Arial"/>
              </a:rPr>
              <a:t> </a:t>
            </a:r>
            <a:r>
              <a:rPr lang="vi" sz="1500">
                <a:latin typeface="Arial"/>
              </a:rPr>
              <a:t>và </a:t>
            </a:r>
            <a:r>
              <a:rPr lang="vi" i="1" sz="1500">
                <a:latin typeface="Arial"/>
              </a:rPr>
              <a:t>BC = BD.</a:t>
            </a:r>
            <a:r>
              <a:rPr lang="vi" sz="1500">
                <a:latin typeface="Arial"/>
              </a:rPr>
              <a:t> Gọi / là trung điểm của </a:t>
            </a:r>
            <a:r>
              <a:rPr lang="en-US" i="1" sz="1500">
                <a:latin typeface="Arial"/>
              </a:rPr>
              <a:t>CD.</a:t>
            </a:r>
            <a:r>
              <a:rPr lang="en-US" sz="1500">
                <a:latin typeface="Arial"/>
              </a:rPr>
              <a:t> </a:t>
            </a:r>
            <a:r>
              <a:rPr lang="vi" sz="1500">
                <a:latin typeface="Arial"/>
              </a:rPr>
              <a:t>Khẳng định nào sau đây </a:t>
            </a:r>
            <a:r>
              <a:rPr lang="vi" b="1" sz="1600">
                <a:latin typeface="Arial"/>
              </a:rPr>
              <a:t>sai?</a:t>
            </a:r>
          </a:p>
        </p:txBody>
      </p:sp>
      <p:sp>
        <p:nvSpPr>
          <p:cNvPr id="5" name=""/>
          <p:cNvSpPr/>
          <p:nvPr/>
        </p:nvSpPr>
        <p:spPr>
          <a:xfrm>
            <a:off x="2052637" y="1790700"/>
            <a:ext cx="4157663" cy="257175"/>
          </a:xfrm>
          <a:prstGeom prst="rect">
            <a:avLst/>
          </a:prstGeom>
          <a:solidFill>
            <a:srgbClr val="FFFFFF"/>
          </a:solidFill>
        </p:spPr>
        <p:txBody>
          <a:bodyPr lIns="0" tIns="0" rIns="0" bIns="0" wrap="none">
            <a:noAutofit/>
          </a:bodyPr>
          <a:p>
            <a:pPr algn="ctr" indent="0"/>
            <a:r>
              <a:rPr lang="vi" sz="1500">
                <a:latin typeface="Arial"/>
              </a:rPr>
              <a:t>giữa hai mặt phẳng </a:t>
            </a:r>
            <a:r>
              <a:rPr lang="vi" i="1" sz="1500">
                <a:latin typeface="Arial"/>
              </a:rPr>
              <a:t>(ABC)</a:t>
            </a:r>
            <a:r>
              <a:rPr lang="vi" sz="1500">
                <a:latin typeface="Arial"/>
              </a:rPr>
              <a:t> và </a:t>
            </a:r>
            <a:r>
              <a:rPr lang="vi" i="1" sz="1500">
                <a:latin typeface="Arial"/>
              </a:rPr>
              <a:t>(ABD)</a:t>
            </a:r>
            <a:r>
              <a:rPr lang="vi" sz="1500">
                <a:latin typeface="Arial"/>
              </a:rPr>
              <a:t> là </a:t>
            </a:r>
            <a:r>
              <a:rPr lang="en-US" i="1" sz="1500">
                <a:latin typeface="Arial"/>
              </a:rPr>
              <a:t>CBD.</a:t>
            </a:r>
          </a:p>
        </p:txBody>
      </p:sp>
      <p:sp>
        <p:nvSpPr>
          <p:cNvPr id="6" name=""/>
          <p:cNvSpPr/>
          <p:nvPr/>
        </p:nvSpPr>
        <p:spPr>
          <a:xfrm>
            <a:off x="1323975" y="2352675"/>
            <a:ext cx="4886325" cy="762000"/>
          </a:xfrm>
          <a:prstGeom prst="rect">
            <a:avLst/>
          </a:prstGeom>
          <a:solidFill>
            <a:srgbClr val="FFFFFF"/>
          </a:solidFill>
        </p:spPr>
        <p:txBody>
          <a:bodyPr lIns="0" tIns="0" rIns="0" bIns="0">
            <a:noAutofit/>
          </a:bodyPr>
          <a:p>
            <a:pPr indent="0">
              <a:spcAft>
                <a:spcPts val="1610"/>
              </a:spcAft>
            </a:pPr>
            <a:r>
              <a:rPr lang="vi" b="1" sz="1600">
                <a:latin typeface="Arial"/>
              </a:rPr>
              <a:t>B. </a:t>
            </a:r>
            <a:r>
              <a:rPr lang="vi" sz="1500">
                <a:latin typeface="Arial"/>
              </a:rPr>
              <a:t>Góc giữa hai mặt phẳng </a:t>
            </a:r>
            <a:r>
              <a:rPr lang="vi" i="1" sz="1500">
                <a:latin typeface="Arial"/>
              </a:rPr>
              <a:t>(ACD)</a:t>
            </a:r>
            <a:r>
              <a:rPr lang="vi" sz="1500">
                <a:latin typeface="Arial"/>
              </a:rPr>
              <a:t> và </a:t>
            </a:r>
            <a:r>
              <a:rPr lang="en-US" i="1" sz="1500">
                <a:latin typeface="Arial"/>
              </a:rPr>
              <a:t>(BCD)</a:t>
            </a:r>
            <a:r>
              <a:rPr lang="en-US" sz="1500">
                <a:latin typeface="Arial"/>
              </a:rPr>
              <a:t> </a:t>
            </a:r>
            <a:r>
              <a:rPr lang="vi" sz="1500">
                <a:latin typeface="Arial"/>
              </a:rPr>
              <a:t>là </a:t>
            </a:r>
            <a:r>
              <a:rPr lang="vi" i="1" sz="1500">
                <a:latin typeface="Arial"/>
              </a:rPr>
              <a:t>ẤĨB.</a:t>
            </a:r>
          </a:p>
          <a:p>
            <a:pPr indent="0"/>
            <a:r>
              <a:rPr lang="vi" b="1" sz="1600">
                <a:latin typeface="Arial"/>
              </a:rPr>
              <a:t>c. </a:t>
            </a:r>
            <a:r>
              <a:rPr lang="en-US" i="1" sz="1500">
                <a:latin typeface="Arial"/>
              </a:rPr>
              <a:t>(BCD)</a:t>
            </a:r>
            <a:r>
              <a:rPr lang="en-US" sz="1500">
                <a:latin typeface="Arial"/>
              </a:rPr>
              <a:t> </a:t>
            </a:r>
            <a:r>
              <a:rPr lang="vi" sz="1500">
                <a:latin typeface="Arial"/>
              </a:rPr>
              <a:t>1 </a:t>
            </a:r>
            <a:r>
              <a:rPr lang="vi" i="1" sz="1500">
                <a:latin typeface="Arial"/>
              </a:rPr>
              <a:t>(AIB).</a:t>
            </a:r>
          </a:p>
        </p:txBody>
      </p:sp>
      <p:sp>
        <p:nvSpPr>
          <p:cNvPr id="7" name=""/>
          <p:cNvSpPr/>
          <p:nvPr/>
        </p:nvSpPr>
        <p:spPr>
          <a:xfrm>
            <a:off x="1323975" y="3424237"/>
            <a:ext cx="1719262" cy="238125"/>
          </a:xfrm>
          <a:prstGeom prst="rect">
            <a:avLst/>
          </a:prstGeom>
          <a:solidFill>
            <a:srgbClr val="FFFFFF"/>
          </a:solidFill>
        </p:spPr>
        <p:txBody>
          <a:bodyPr lIns="0" tIns="0" rIns="0" bIns="0" wrap="none">
            <a:noAutofit/>
          </a:bodyPr>
          <a:p>
            <a:pPr indent="0"/>
            <a:r>
              <a:rPr lang="vi" b="1" sz="1600">
                <a:latin typeface="Arial"/>
              </a:rPr>
              <a:t>D. </a:t>
            </a:r>
            <a:r>
              <a:rPr lang="vi" i="1" sz="1500">
                <a:latin typeface="Arial"/>
              </a:rPr>
              <a:t>(ACD)</a:t>
            </a:r>
            <a:r>
              <a:rPr lang="vi" sz="1500">
                <a:latin typeface="Arial"/>
              </a:rPr>
              <a:t> 1 </a:t>
            </a:r>
            <a:r>
              <a:rPr lang="vi" i="1" sz="1500">
                <a:latin typeface="Arial"/>
              </a:rPr>
              <a:t>(AIB).</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47637" y="147637"/>
            <a:ext cx="4105275" cy="809625"/>
          </a:xfrm>
          <a:prstGeom prst="rect">
            <a:avLst/>
          </a:prstGeom>
        </p:spPr>
      </p:pic>
      <p:pic>
        <p:nvPicPr>
          <p:cNvPr id="3" name=""/>
          <p:cNvPicPr>
            <a:picLocks noChangeAspect="1"/>
          </p:cNvPicPr>
          <p:nvPr/>
        </p:nvPicPr>
        <p:blipFill>
          <a:blip r:embed="rPictId1"/>
          <a:stretch>
            <a:fillRect/>
          </a:stretch>
        </p:blipFill>
        <p:spPr>
          <a:xfrm>
            <a:off x="4819650" y="119062"/>
            <a:ext cx="2705100" cy="1824038"/>
          </a:xfrm>
          <a:prstGeom prst="rect">
            <a:avLst/>
          </a:prstGeom>
        </p:spPr>
      </p:pic>
      <p:pic>
        <p:nvPicPr>
          <p:cNvPr id="4" name=""/>
          <p:cNvPicPr>
            <a:picLocks noChangeAspect="1"/>
          </p:cNvPicPr>
          <p:nvPr/>
        </p:nvPicPr>
        <p:blipFill>
          <a:blip r:embed="rPictId2"/>
          <a:stretch>
            <a:fillRect/>
          </a:stretch>
        </p:blipFill>
        <p:spPr>
          <a:xfrm>
            <a:off x="80962" y="3824287"/>
            <a:ext cx="819150" cy="423863"/>
          </a:xfrm>
          <a:prstGeom prst="rect">
            <a:avLst/>
          </a:prstGeom>
        </p:spPr>
      </p:pic>
      <p:pic>
        <p:nvPicPr>
          <p:cNvPr id="5" name=""/>
          <p:cNvPicPr>
            <a:picLocks noChangeAspect="1"/>
          </p:cNvPicPr>
          <p:nvPr/>
        </p:nvPicPr>
        <p:blipFill>
          <a:blip r:embed="rPictId3"/>
          <a:stretch>
            <a:fillRect/>
          </a:stretch>
        </p:blipFill>
        <p:spPr>
          <a:xfrm>
            <a:off x="3714750" y="2252662"/>
            <a:ext cx="1085850" cy="1452563"/>
          </a:xfrm>
          <a:prstGeom prst="rect">
            <a:avLst/>
          </a:prstGeom>
        </p:spPr>
      </p:pic>
      <p:pic>
        <p:nvPicPr>
          <p:cNvPr id="6" name=""/>
          <p:cNvPicPr>
            <a:picLocks noChangeAspect="1"/>
          </p:cNvPicPr>
          <p:nvPr/>
        </p:nvPicPr>
        <p:blipFill>
          <a:blip r:embed="rPictId4"/>
          <a:stretch>
            <a:fillRect/>
          </a:stretch>
        </p:blipFill>
        <p:spPr>
          <a:xfrm>
            <a:off x="5281612" y="2262187"/>
            <a:ext cx="2266950" cy="1828800"/>
          </a:xfrm>
          <a:prstGeom prst="rect">
            <a:avLst/>
          </a:prstGeom>
        </p:spPr>
      </p:pic>
      <p:sp>
        <p:nvSpPr>
          <p:cNvPr id="7" name=""/>
          <p:cNvSpPr/>
          <p:nvPr/>
        </p:nvSpPr>
        <p:spPr>
          <a:xfrm>
            <a:off x="357187" y="957262"/>
            <a:ext cx="4195763" cy="1038225"/>
          </a:xfrm>
          <a:prstGeom prst="rect">
            <a:avLst/>
          </a:prstGeom>
          <a:solidFill>
            <a:srgbClr val="FFFFFF"/>
          </a:solidFill>
        </p:spPr>
        <p:txBody>
          <a:bodyPr lIns="0" tIns="0" rIns="0" bIns="0">
            <a:noAutofit/>
          </a:bodyPr>
          <a:p>
            <a:pPr indent="0">
              <a:lnSpc>
                <a:spcPct val="174000"/>
              </a:lnSpc>
            </a:pPr>
            <a:r>
              <a:rPr lang="vi" sz="1500">
                <a:latin typeface="Arial"/>
              </a:rPr>
              <a:t>a) Có thể xác định góc giữa hai cánh cửa nắp hầm bằng cách đo góc giữa hai cây chống vuông góc với hai cánh cửa nắp hầm.</a:t>
            </a:r>
          </a:p>
        </p:txBody>
      </p:sp>
      <p:sp>
        <p:nvSpPr>
          <p:cNvPr id="8" name=""/>
          <p:cNvSpPr/>
          <p:nvPr/>
        </p:nvSpPr>
        <p:spPr>
          <a:xfrm>
            <a:off x="5719762" y="1933575"/>
            <a:ext cx="376238" cy="171450"/>
          </a:xfrm>
          <a:prstGeom prst="rect">
            <a:avLst/>
          </a:prstGeom>
          <a:solidFill>
            <a:srgbClr val="FFFFFF"/>
          </a:solidFill>
        </p:spPr>
        <p:txBody>
          <a:bodyPr lIns="0" tIns="0" rIns="0" bIns="0" wrap="none">
            <a:noAutofit/>
          </a:bodyPr>
          <a:p>
            <a:pPr indent="0"/>
            <a:r>
              <a:rPr lang="vi" i="1" sz="950">
                <a:latin typeface="Arial"/>
              </a:rPr>
              <a:t>Hĩnh ĩ</a:t>
            </a:r>
          </a:p>
        </p:txBody>
      </p:sp>
      <p:sp>
        <p:nvSpPr>
          <p:cNvPr id="9" name=""/>
          <p:cNvSpPr/>
          <p:nvPr/>
        </p:nvSpPr>
        <p:spPr>
          <a:xfrm>
            <a:off x="404812" y="2252662"/>
            <a:ext cx="2614613" cy="1419225"/>
          </a:xfrm>
          <a:prstGeom prst="rect">
            <a:avLst/>
          </a:prstGeom>
          <a:solidFill>
            <a:srgbClr val="FFFFFF"/>
          </a:solidFill>
        </p:spPr>
        <p:txBody>
          <a:bodyPr lIns="0" tIns="0" rIns="0" bIns="0">
            <a:noAutofit/>
          </a:bodyPr>
          <a:p>
            <a:pPr indent="0">
              <a:lnSpc>
                <a:spcPct val="174000"/>
              </a:lnSpc>
            </a:pPr>
            <a:r>
              <a:rPr lang="vi" sz="1500">
                <a:latin typeface="Arial"/>
              </a:rPr>
              <a:t>b) Thiết bị có thể đo được góc giữa hai dây dọi vuông góc với mặt nghiêng (Ọ) và mặt đất (P).</a:t>
            </a:r>
          </a:p>
        </p:txBody>
      </p:sp>
      <p:sp>
        <p:nvSpPr>
          <p:cNvPr id="10" name=""/>
          <p:cNvSpPr/>
          <p:nvPr/>
        </p:nvSpPr>
        <p:spPr>
          <a:xfrm>
            <a:off x="5362575" y="3586162"/>
            <a:ext cx="314325" cy="119063"/>
          </a:xfrm>
          <a:prstGeom prst="rect">
            <a:avLst/>
          </a:prstGeom>
          <a:solidFill>
            <a:srgbClr val="FFFFFF"/>
          </a:solidFill>
        </p:spPr>
        <p:txBody>
          <a:bodyPr lIns="0" tIns="0" rIns="0" bIns="0" wrap="none">
            <a:noAutofit/>
          </a:bodyPr>
          <a:p>
            <a:pPr indent="0"/>
            <a:r>
              <a:rPr lang="vi" i="1" sz="800">
                <a:latin typeface="Arial"/>
              </a:rPr>
              <a:t>Hình 2</a:t>
            </a:r>
          </a:p>
        </p:txBody>
      </p:sp>
    </p:spTree>
  </p:cSld>
  <p:clrMapOvr>
    <a:overrideClrMapping bg1="lt1" tx1="dk1" bg2="lt2" tx2="dk2" accent1="accent1" accent2="accent2" accent3="accent3" accent4="accent4" accent5="accent5" accent6="accent6" hlink="hlink" folHlink="folHlink"/>
  </p:clrMapOvr>
</p:sld>
</file>

<file path=ppt/slides/slide70.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128587"/>
            <a:ext cx="576262" cy="1019175"/>
          </a:xfrm>
          <a:prstGeom prst="rect">
            <a:avLst/>
          </a:prstGeom>
        </p:spPr>
      </p:pic>
      <p:pic>
        <p:nvPicPr>
          <p:cNvPr id="3" name=""/>
          <p:cNvPicPr>
            <a:picLocks noChangeAspect="1"/>
          </p:cNvPicPr>
          <p:nvPr/>
        </p:nvPicPr>
        <p:blipFill>
          <a:blip r:embed="rPictId1"/>
          <a:stretch>
            <a:fillRect/>
          </a:stretch>
        </p:blipFill>
        <p:spPr>
          <a:xfrm>
            <a:off x="7053262" y="2066925"/>
            <a:ext cx="566738" cy="1071562"/>
          </a:xfrm>
          <a:prstGeom prst="rect">
            <a:avLst/>
          </a:prstGeom>
        </p:spPr>
      </p:pic>
      <p:sp>
        <p:nvSpPr>
          <p:cNvPr id="4" name=""/>
          <p:cNvSpPr/>
          <p:nvPr/>
        </p:nvSpPr>
        <p:spPr>
          <a:xfrm>
            <a:off x="876300" y="395287"/>
            <a:ext cx="5734050" cy="666750"/>
          </a:xfrm>
          <a:prstGeom prst="rect">
            <a:avLst/>
          </a:prstGeom>
          <a:solidFill>
            <a:srgbClr val="FFFFFF"/>
          </a:solidFill>
        </p:spPr>
        <p:txBody>
          <a:bodyPr lIns="0" tIns="0" rIns="0" bIns="0">
            <a:noAutofit/>
          </a:bodyPr>
          <a:p>
            <a:pPr indent="63500">
              <a:lnSpc>
                <a:spcPct val="165000"/>
              </a:lnSpc>
            </a:pPr>
            <a:r>
              <a:rPr lang="vi" b="1" sz="1600">
                <a:latin typeface="Arial"/>
              </a:rPr>
              <a:t>Câu 4. </a:t>
            </a:r>
            <a:r>
              <a:rPr lang="vi" sz="1500">
                <a:latin typeface="Arial"/>
              </a:rPr>
              <a:t>Cho hình lập phương </a:t>
            </a:r>
            <a:r>
              <a:rPr lang="vi" i="1" sz="1500">
                <a:latin typeface="Arial"/>
              </a:rPr>
              <a:t>ABCD.ÁBCD </a:t>
            </a:r>
            <a:r>
              <a:rPr lang="vi" cap="small" sz="1600">
                <a:latin typeface="Times New Roman"/>
              </a:rPr>
              <a:t>có</a:t>
            </a:r>
            <a:r>
              <a:rPr lang="vi" sz="1500">
                <a:latin typeface="Arial"/>
              </a:rPr>
              <a:t> cạnh bằng </a:t>
            </a:r>
            <a:r>
              <a:rPr lang="vi" i="1" sz="1500">
                <a:latin typeface="Arial"/>
              </a:rPr>
              <a:t>a. </a:t>
            </a:r>
            <a:r>
              <a:rPr lang="vi" sz="1500">
                <a:latin typeface="Arial"/>
              </a:rPr>
              <a:t>Khẳng định nào sau đây </a:t>
            </a:r>
            <a:r>
              <a:rPr lang="vi" b="1" sz="1600">
                <a:latin typeface="Arial"/>
              </a:rPr>
              <a:t>sai?</a:t>
            </a:r>
          </a:p>
        </p:txBody>
      </p:sp>
      <p:sp>
        <p:nvSpPr>
          <p:cNvPr id="5" name=""/>
          <p:cNvSpPr/>
          <p:nvPr/>
        </p:nvSpPr>
        <p:spPr>
          <a:xfrm>
            <a:off x="962025" y="1338262"/>
            <a:ext cx="3228975" cy="280988"/>
          </a:xfrm>
          <a:prstGeom prst="rect">
            <a:avLst/>
          </a:prstGeom>
          <a:solidFill>
            <a:srgbClr val="FFFFFF"/>
          </a:solidFill>
        </p:spPr>
        <p:txBody>
          <a:bodyPr lIns="0" tIns="0" rIns="0" bIns="0" wrap="none">
            <a:noAutofit/>
          </a:bodyPr>
          <a:p>
            <a:pPr indent="508000"/>
            <a:r>
              <a:rPr lang="vi" b="1" sz="1600">
                <a:latin typeface="Arial"/>
              </a:rPr>
              <a:t>A. </a:t>
            </a:r>
            <a:r>
              <a:rPr lang="vi" sz="1500">
                <a:latin typeface="Arial"/>
              </a:rPr>
              <a:t>Tam giác </a:t>
            </a:r>
            <a:r>
              <a:rPr lang="vi" i="1" sz="1500">
                <a:latin typeface="Arial"/>
              </a:rPr>
              <a:t>AB C</a:t>
            </a:r>
            <a:r>
              <a:rPr lang="vi" sz="1500">
                <a:latin typeface="Arial"/>
              </a:rPr>
              <a:t> là tam giác đều.</a:t>
            </a:r>
          </a:p>
        </p:txBody>
      </p:sp>
      <p:sp>
        <p:nvSpPr>
          <p:cNvPr id="6" name=""/>
          <p:cNvSpPr/>
          <p:nvPr/>
        </p:nvSpPr>
        <p:spPr>
          <a:xfrm>
            <a:off x="728662" y="2005012"/>
            <a:ext cx="5495925" cy="1309688"/>
          </a:xfrm>
          <a:prstGeom prst="rect">
            <a:avLst/>
          </a:prstGeom>
          <a:solidFill>
            <a:srgbClr val="FFFFFF"/>
          </a:solidFill>
        </p:spPr>
        <p:txBody>
          <a:bodyPr lIns="0" tIns="0" rIns="0" bIns="0">
            <a:noAutofit/>
          </a:bodyPr>
          <a:p>
            <a:pPr indent="342900">
              <a:lnSpc>
                <a:spcPct val="252000"/>
              </a:lnSpc>
            </a:pPr>
            <a:r>
              <a:rPr lang="vi" sz="1500">
                <a:latin typeface="Arial"/>
              </a:rPr>
              <a:t>B. Nếu </a:t>
            </a:r>
            <a:r>
              <a:rPr lang="vi" i="1" sz="1500">
                <a:latin typeface="Arial"/>
              </a:rPr>
              <a:t>a</a:t>
            </a:r>
            <a:r>
              <a:rPr lang="vi" sz="1500">
                <a:latin typeface="Arial"/>
              </a:rPr>
              <a:t> là góc giữa </a:t>
            </a:r>
            <a:r>
              <a:rPr lang="vi" i="1" sz="1500">
                <a:latin typeface="Arial"/>
              </a:rPr>
              <a:t>Ac'</a:t>
            </a:r>
            <a:r>
              <a:rPr lang="vi" sz="1500">
                <a:latin typeface="Arial"/>
              </a:rPr>
              <a:t> và </a:t>
            </a:r>
            <a:r>
              <a:rPr lang="vi" i="1" sz="1500">
                <a:latin typeface="Arial"/>
              </a:rPr>
              <a:t>(ABCD)</a:t>
            </a:r>
            <a:r>
              <a:rPr lang="vi" sz="1500">
                <a:latin typeface="Arial"/>
              </a:rPr>
              <a:t> thì </a:t>
            </a:r>
            <a:r>
              <a:rPr lang="en-US" i="1" sz="1500">
                <a:latin typeface="Arial"/>
              </a:rPr>
              <a:t>cos a </a:t>
            </a:r>
            <a:r>
              <a:rPr lang="vi" i="1" sz="1500">
                <a:latin typeface="Arial"/>
              </a:rPr>
              <a:t>= </a:t>
            </a:r>
            <a:r>
              <a:rPr lang="vi" i="1" sz="1500">
                <a:solidFill>
                  <a:srgbClr val="B50505"/>
                </a:solidFill>
                <a:latin typeface="Arial"/>
              </a:rPr>
              <a:t>^C^ACC </a:t>
            </a:r>
            <a:r>
              <a:rPr lang="vi" i="1" sz="1500">
                <a:latin typeface="Arial"/>
              </a:rPr>
              <a:t>Á</a:t>
            </a:r>
            <a:r>
              <a:rPr lang="vi" sz="1500">
                <a:latin typeface="Arial"/>
              </a:rPr>
              <a:t> là hình chữ nhật có diện tích bằng 2ữ</a:t>
            </a:r>
            <a:r>
              <a:rPr lang="vi" baseline="30000" sz="1500">
                <a:latin typeface="Arial"/>
              </a:rPr>
              <a:t>z</a:t>
            </a:r>
            <a:r>
              <a:rPr lang="vi" sz="1500">
                <a:latin typeface="Arial"/>
              </a:rPr>
              <a:t>.</a:t>
            </a:r>
          </a:p>
          <a:p>
            <a:pPr indent="508000"/>
            <a:r>
              <a:rPr lang="vi" b="1" sz="1600">
                <a:latin typeface="Arial"/>
              </a:rPr>
              <a:t>D. </a:t>
            </a:r>
            <a:r>
              <a:rPr lang="vi" sz="1500">
                <a:latin typeface="Arial"/>
              </a:rPr>
              <a:t>Hai mặt </a:t>
            </a:r>
            <a:r>
              <a:rPr lang="vi" i="1" sz="1500">
                <a:latin typeface="Arial"/>
              </a:rPr>
              <a:t>(AÁC'c)</a:t>
            </a:r>
            <a:r>
              <a:rPr lang="vi" sz="1500">
                <a:latin typeface="Arial"/>
              </a:rPr>
              <a:t> và </a:t>
            </a:r>
            <a:r>
              <a:rPr lang="en-US" i="1" cap="small" sz="1600">
                <a:latin typeface="Times New Roman"/>
              </a:rPr>
              <a:t>(BB'd'd) </a:t>
            </a:r>
            <a:r>
              <a:rPr lang="vi" i="1" cap="small" sz="1600">
                <a:latin typeface="Times New Roman"/>
              </a:rPr>
              <a:t>ở</a:t>
            </a:r>
            <a:r>
              <a:rPr lang="vi" sz="1500">
                <a:latin typeface="Arial"/>
              </a:rPr>
              <a:t> trong hai mặt phẳng</a:t>
            </a:r>
          </a:p>
        </p:txBody>
      </p:sp>
      <p:sp>
        <p:nvSpPr>
          <p:cNvPr id="7" name=""/>
          <p:cNvSpPr/>
          <p:nvPr/>
        </p:nvSpPr>
        <p:spPr>
          <a:xfrm>
            <a:off x="1252537" y="3476625"/>
            <a:ext cx="1928813" cy="238125"/>
          </a:xfrm>
          <a:prstGeom prst="rect">
            <a:avLst/>
          </a:prstGeom>
          <a:solidFill>
            <a:srgbClr val="FFFFFF"/>
          </a:solidFill>
        </p:spPr>
        <p:txBody>
          <a:bodyPr lIns="0" tIns="0" rIns="0" bIns="0" wrap="none">
            <a:noAutofit/>
          </a:bodyPr>
          <a:p>
            <a:pPr indent="0"/>
            <a:r>
              <a:rPr lang="vi" sz="1500">
                <a:latin typeface="Arial"/>
              </a:rPr>
              <a:t>vuông góc với nhau.</a:t>
            </a: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52387" y="128587"/>
            <a:ext cx="485775" cy="495300"/>
          </a:xfrm>
          <a:prstGeom prst="rect">
            <a:avLst/>
          </a:prstGeom>
        </p:spPr>
      </p:pic>
      <p:pic>
        <p:nvPicPr>
          <p:cNvPr id="3" name=""/>
          <p:cNvPicPr>
            <a:picLocks noChangeAspect="1"/>
          </p:cNvPicPr>
          <p:nvPr/>
        </p:nvPicPr>
        <p:blipFill>
          <a:blip r:embed="rPictId1"/>
          <a:stretch>
            <a:fillRect/>
          </a:stretch>
        </p:blipFill>
        <p:spPr>
          <a:xfrm>
            <a:off x="4757737" y="1985962"/>
            <a:ext cx="628650" cy="533400"/>
          </a:xfrm>
          <a:prstGeom prst="rect">
            <a:avLst/>
          </a:prstGeom>
        </p:spPr>
      </p:pic>
      <p:pic>
        <p:nvPicPr>
          <p:cNvPr id="4" name=""/>
          <p:cNvPicPr>
            <a:picLocks noChangeAspect="1"/>
          </p:cNvPicPr>
          <p:nvPr/>
        </p:nvPicPr>
        <p:blipFill>
          <a:blip r:embed="rPictId2"/>
          <a:stretch>
            <a:fillRect/>
          </a:stretch>
        </p:blipFill>
        <p:spPr>
          <a:xfrm>
            <a:off x="5205412" y="3309937"/>
            <a:ext cx="795338" cy="785813"/>
          </a:xfrm>
          <a:prstGeom prst="rect">
            <a:avLst/>
          </a:prstGeom>
        </p:spPr>
      </p:pic>
      <p:sp>
        <p:nvSpPr>
          <p:cNvPr id="5" name=""/>
          <p:cNvSpPr/>
          <p:nvPr/>
        </p:nvSpPr>
        <p:spPr>
          <a:xfrm>
            <a:off x="881062" y="652462"/>
            <a:ext cx="5857875" cy="1038225"/>
          </a:xfrm>
          <a:prstGeom prst="rect">
            <a:avLst/>
          </a:prstGeom>
          <a:solidFill>
            <a:srgbClr val="FFFFFF"/>
          </a:solidFill>
        </p:spPr>
        <p:txBody>
          <a:bodyPr lIns="0" tIns="0" rIns="0" bIns="0">
            <a:noAutofit/>
          </a:bodyPr>
          <a:p>
            <a:pPr indent="0">
              <a:lnSpc>
                <a:spcPct val="171000"/>
              </a:lnSpc>
            </a:pPr>
            <a:r>
              <a:rPr lang="vi" b="1" sz="1600">
                <a:latin typeface="Arial"/>
              </a:rPr>
              <a:t>Câu 5. </a:t>
            </a:r>
            <a:r>
              <a:rPr lang="vi" sz="1500">
                <a:latin typeface="Arial"/>
              </a:rPr>
              <a:t>Cho hình lăng trụ lục giác đều </a:t>
            </a:r>
            <a:r>
              <a:rPr lang="en-US" i="1" sz="1500">
                <a:latin typeface="Arial"/>
              </a:rPr>
              <a:t>ABCDEF.A'B'C’D'E'F' </a:t>
            </a:r>
            <a:r>
              <a:rPr lang="vi" sz="1500">
                <a:latin typeface="Arial"/>
              </a:rPr>
              <a:t>có cạnh bên bằng </a:t>
            </a:r>
            <a:r>
              <a:rPr lang="vi" i="1" sz="1500">
                <a:latin typeface="Arial"/>
              </a:rPr>
              <a:t>a</a:t>
            </a:r>
            <a:r>
              <a:rPr lang="vi" sz="1500">
                <a:latin typeface="Arial"/>
              </a:rPr>
              <a:t> và </a:t>
            </a:r>
            <a:r>
              <a:rPr lang="vi" i="1" sz="1500">
                <a:latin typeface="Arial"/>
              </a:rPr>
              <a:t>ADD'A'</a:t>
            </a:r>
            <a:r>
              <a:rPr lang="vi" sz="1500">
                <a:latin typeface="Arial"/>
              </a:rPr>
              <a:t> là hình vuông. Cạnh đáy của lăng trụ bằng</a:t>
            </a:r>
          </a:p>
        </p:txBody>
      </p:sp>
      <p:sp>
        <p:nvSpPr>
          <p:cNvPr id="6" name=""/>
          <p:cNvSpPr/>
          <p:nvPr/>
        </p:nvSpPr>
        <p:spPr>
          <a:xfrm>
            <a:off x="1947862" y="2128837"/>
            <a:ext cx="600075" cy="1304925"/>
          </a:xfrm>
          <a:prstGeom prst="rect">
            <a:avLst/>
          </a:prstGeom>
          <a:solidFill>
            <a:srgbClr val="FFFFFF"/>
          </a:solidFill>
        </p:spPr>
        <p:txBody>
          <a:bodyPr lIns="0" tIns="0" rIns="0" bIns="0">
            <a:noAutofit/>
          </a:bodyPr>
          <a:p>
            <a:pPr indent="0">
              <a:spcAft>
                <a:spcPts val="4200"/>
              </a:spcAft>
            </a:pPr>
            <a:r>
              <a:rPr lang="en-US" b="1" sz="1600">
                <a:latin typeface="Arial"/>
              </a:rPr>
              <a:t>A. </a:t>
            </a:r>
            <a:r>
              <a:rPr lang="en-US" i="1" sz="1500">
                <a:latin typeface="Arial"/>
              </a:rPr>
              <a:t>a</a:t>
            </a:r>
          </a:p>
          <a:p>
            <a:pPr indent="0"/>
            <a:r>
              <a:rPr lang="vi" b="1" sz="1600">
                <a:latin typeface="Arial"/>
              </a:rPr>
              <a:t>c ——</a:t>
            </a:r>
          </a:p>
          <a:p>
            <a:pPr algn="ctr" indent="0">
              <a:lnSpc>
                <a:spcPct val="75000"/>
              </a:lnSpc>
            </a:pPr>
            <a:r>
              <a:rPr lang="vi" sz="1200">
                <a:latin typeface="Times New Roman"/>
              </a:rPr>
              <a:t>3</a:t>
            </a:r>
          </a:p>
        </p:txBody>
      </p:sp>
      <p:sp>
        <p:nvSpPr>
          <p:cNvPr id="7" name=""/>
          <p:cNvSpPr/>
          <p:nvPr/>
        </p:nvSpPr>
        <p:spPr>
          <a:xfrm>
            <a:off x="5014912" y="3100387"/>
            <a:ext cx="585788" cy="223838"/>
          </a:xfrm>
          <a:prstGeom prst="rect">
            <a:avLst/>
          </a:prstGeom>
          <a:solidFill>
            <a:srgbClr val="FFFFFF"/>
          </a:solidFill>
        </p:spPr>
        <p:txBody>
          <a:bodyPr lIns="0" tIns="0" rIns="0" bIns="0" wrap="none">
            <a:noAutofit/>
          </a:bodyPr>
          <a:p>
            <a:pPr indent="0"/>
            <a:r>
              <a:rPr lang="vi" b="1" sz="1600">
                <a:latin typeface="Arial"/>
              </a:rPr>
              <a:t>D. —</a:t>
            </a:r>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61937" y="33337"/>
            <a:ext cx="828675" cy="428625"/>
          </a:xfrm>
          <a:prstGeom prst="rect">
            <a:avLst/>
          </a:prstGeom>
        </p:spPr>
      </p:pic>
      <p:pic>
        <p:nvPicPr>
          <p:cNvPr id="3" name=""/>
          <p:cNvPicPr>
            <a:picLocks noChangeAspect="1"/>
          </p:cNvPicPr>
          <p:nvPr/>
        </p:nvPicPr>
        <p:blipFill>
          <a:blip r:embed="rPictId1"/>
          <a:stretch>
            <a:fillRect/>
          </a:stretch>
        </p:blipFill>
        <p:spPr>
          <a:xfrm>
            <a:off x="33337" y="3200400"/>
            <a:ext cx="752475" cy="1062037"/>
          </a:xfrm>
          <a:prstGeom prst="rect">
            <a:avLst/>
          </a:prstGeom>
        </p:spPr>
      </p:pic>
      <p:sp>
        <p:nvSpPr>
          <p:cNvPr id="4" name=""/>
          <p:cNvSpPr/>
          <p:nvPr/>
        </p:nvSpPr>
        <p:spPr>
          <a:xfrm>
            <a:off x="3252787" y="900112"/>
            <a:ext cx="3695700" cy="261938"/>
          </a:xfrm>
          <a:prstGeom prst="rect">
            <a:avLst/>
          </a:prstGeom>
          <a:solidFill>
            <a:srgbClr val="FFFFFF"/>
          </a:solidFill>
        </p:spPr>
        <p:txBody>
          <a:bodyPr lIns="0" tIns="0" rIns="0" bIns="0" wrap="none">
            <a:noAutofit/>
          </a:bodyPr>
          <a:p>
            <a:pPr indent="0"/>
            <a:r>
              <a:rPr lang="vi" sz="1800">
                <a:latin typeface="Arial"/>
              </a:rPr>
              <a:t>Cho hình chóp </a:t>
            </a:r>
            <a:r>
              <a:rPr lang="vi" i="1" sz="1800">
                <a:latin typeface="Arial"/>
              </a:rPr>
              <a:t>S.ABC</a:t>
            </a:r>
            <a:r>
              <a:rPr lang="vi" sz="1800">
                <a:latin typeface="Arial"/>
              </a:rPr>
              <a:t> có đáy là tam</a:t>
            </a:r>
          </a:p>
        </p:txBody>
      </p:sp>
      <p:sp>
        <p:nvSpPr>
          <p:cNvPr id="6" name=""/>
          <p:cNvSpPr/>
          <p:nvPr/>
        </p:nvSpPr>
        <p:spPr>
          <a:xfrm>
            <a:off x="514350" y="852487"/>
            <a:ext cx="2414587" cy="209550"/>
          </a:xfrm>
          <a:prstGeom prst="rect">
            <a:avLst/>
          </a:prstGeom>
          <a:solidFill>
            <a:srgbClr val="FDD7E2"/>
          </a:solidFill>
        </p:spPr>
        <p:txBody>
          <a:bodyPr lIns="0" tIns="0" rIns="0" bIns="0" wrap="none">
            <a:noAutofit/>
          </a:bodyPr>
          <a:p>
            <a:pPr indent="177800"/>
            <a:r>
              <a:rPr lang="vi" b="1" sz="1600">
                <a:latin typeface="Arial"/>
              </a:rPr>
              <a:t>Bài tập 1: SGK-tr.73</a:t>
            </a:r>
          </a:p>
        </p:txBody>
      </p:sp>
      <p:sp>
        <p:nvSpPr>
          <p:cNvPr id="7" name=""/>
          <p:cNvSpPr/>
          <p:nvPr/>
        </p:nvSpPr>
        <p:spPr>
          <a:xfrm>
            <a:off x="514350" y="1457325"/>
            <a:ext cx="6686550" cy="1528762"/>
          </a:xfrm>
          <a:prstGeom prst="rect">
            <a:avLst/>
          </a:prstGeom>
          <a:solidFill>
            <a:srgbClr val="FFFFFF"/>
          </a:solidFill>
        </p:spPr>
        <p:txBody>
          <a:bodyPr lIns="0" tIns="0" rIns="0" bIns="0">
            <a:noAutofit/>
          </a:bodyPr>
          <a:p>
            <a:pPr indent="0">
              <a:lnSpc>
                <a:spcPct val="232000"/>
              </a:lnSpc>
              <a:spcAft>
                <a:spcPts val="280"/>
              </a:spcAft>
            </a:pPr>
            <a:r>
              <a:rPr lang="vi" sz="1800">
                <a:latin typeface="Arial"/>
              </a:rPr>
              <a:t>giác vuông tại </a:t>
            </a:r>
            <a:r>
              <a:rPr lang="vi" i="1" sz="1800">
                <a:latin typeface="Arial"/>
              </a:rPr>
              <a:t>c,</a:t>
            </a:r>
            <a:r>
              <a:rPr lang="vi" sz="1800">
                <a:latin typeface="Arial"/>
              </a:rPr>
              <a:t> mặt bên </a:t>
            </a:r>
            <a:r>
              <a:rPr lang="vi" i="1" sz="1800">
                <a:latin typeface="Arial"/>
              </a:rPr>
              <a:t>SAC</a:t>
            </a:r>
            <a:r>
              <a:rPr lang="vi" sz="1800">
                <a:latin typeface="Arial"/>
              </a:rPr>
              <a:t> là tam giác đều và nằm trong mặt phẳng vuông góc với </a:t>
            </a:r>
            <a:r>
              <a:rPr lang="vi" i="1" sz="1800">
                <a:latin typeface="Arial"/>
              </a:rPr>
              <a:t>(ABC).</a:t>
            </a:r>
          </a:p>
          <a:p>
            <a:pPr indent="0">
              <a:lnSpc>
                <a:spcPct val="248000"/>
              </a:lnSpc>
            </a:pPr>
            <a:r>
              <a:rPr lang="vi" sz="1800">
                <a:latin typeface="Arial"/>
              </a:rPr>
              <a:t>a) Chứng minh rằng </a:t>
            </a:r>
            <a:r>
              <a:rPr lang="vi" i="1" sz="1800">
                <a:latin typeface="Arial"/>
              </a:rPr>
              <a:t>(SBC)</a:t>
            </a:r>
            <a:r>
              <a:rPr lang="vi" sz="1800">
                <a:latin typeface="Arial"/>
              </a:rPr>
              <a:t> 1 (S4C).</a:t>
            </a:r>
          </a:p>
        </p:txBody>
      </p:sp>
      <p:sp>
        <p:nvSpPr>
          <p:cNvPr id="8" name=""/>
          <p:cNvSpPr/>
          <p:nvPr/>
        </p:nvSpPr>
        <p:spPr>
          <a:xfrm>
            <a:off x="814387" y="2986087"/>
            <a:ext cx="6386513" cy="1295400"/>
          </a:xfrm>
          <a:prstGeom prst="rect">
            <a:avLst/>
          </a:prstGeom>
          <a:solidFill>
            <a:srgbClr val="FFFFFF"/>
          </a:solidFill>
        </p:spPr>
        <p:txBody>
          <a:bodyPr lIns="0" tIns="0" rIns="0" bIns="0">
            <a:noAutofit/>
          </a:bodyPr>
          <a:p>
            <a:pPr marL="5436113" indent="-5791200">
              <a:lnSpc>
                <a:spcPct val="265000"/>
              </a:lnSpc>
            </a:pPr>
            <a:r>
              <a:rPr lang="vi" sz="1800">
                <a:latin typeface="Arial"/>
              </a:rPr>
              <a:t>Gọi / là trung điểm của </a:t>
            </a:r>
            <a:r>
              <a:rPr lang="vi" i="1" sz="1800">
                <a:latin typeface="Arial"/>
              </a:rPr>
              <a:t>sc.</a:t>
            </a:r>
            <a:r>
              <a:rPr lang="vi" sz="1800">
                <a:latin typeface="Arial"/>
              </a:rPr>
              <a:t> Chứng minh rằng </a:t>
            </a:r>
            <a:r>
              <a:rPr lang="vi" i="1" sz="1800">
                <a:latin typeface="Arial"/>
              </a:rPr>
              <a:t>(ABI)</a:t>
            </a:r>
            <a:r>
              <a:rPr lang="vi" sz="1800">
                <a:latin typeface="Arial"/>
              </a:rPr>
              <a:t> 1 </a:t>
            </a:r>
            <a:r>
              <a:rPr lang="vi" i="1" sz="1800">
                <a:latin typeface="Arial"/>
              </a:rPr>
              <a:t>(SBC), </a:t>
            </a:r>
            <a:r>
              <a:rPr lang="vi" sz="1800">
                <a:latin typeface="Arial"/>
              </a:rPr>
              <a:t>o</a:t>
            </a:r>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61937" y="33337"/>
            <a:ext cx="3990975" cy="895350"/>
          </a:xfrm>
          <a:prstGeom prst="rect">
            <a:avLst/>
          </a:prstGeom>
        </p:spPr>
      </p:pic>
      <p:pic>
        <p:nvPicPr>
          <p:cNvPr id="3" name=""/>
          <p:cNvPicPr>
            <a:picLocks noChangeAspect="1"/>
          </p:cNvPicPr>
          <p:nvPr/>
        </p:nvPicPr>
        <p:blipFill>
          <a:blip r:embed="rPictId1"/>
          <a:stretch>
            <a:fillRect/>
          </a:stretch>
        </p:blipFill>
        <p:spPr>
          <a:xfrm>
            <a:off x="5105400" y="914400"/>
            <a:ext cx="1795462" cy="1828800"/>
          </a:xfrm>
          <a:prstGeom prst="rect">
            <a:avLst/>
          </a:prstGeom>
        </p:spPr>
      </p:pic>
      <p:pic>
        <p:nvPicPr>
          <p:cNvPr id="4" name=""/>
          <p:cNvPicPr>
            <a:picLocks noChangeAspect="1"/>
          </p:cNvPicPr>
          <p:nvPr/>
        </p:nvPicPr>
        <p:blipFill>
          <a:blip r:embed="rPictId2"/>
          <a:stretch>
            <a:fillRect/>
          </a:stretch>
        </p:blipFill>
        <p:spPr>
          <a:xfrm>
            <a:off x="7072312" y="3500437"/>
            <a:ext cx="509588" cy="400050"/>
          </a:xfrm>
          <a:prstGeom prst="rect">
            <a:avLst/>
          </a:prstGeom>
        </p:spPr>
      </p:pic>
      <p:sp>
        <p:nvSpPr>
          <p:cNvPr id="5" name=""/>
          <p:cNvSpPr/>
          <p:nvPr/>
        </p:nvSpPr>
        <p:spPr>
          <a:xfrm>
            <a:off x="490537" y="1209675"/>
            <a:ext cx="4224338" cy="1614487"/>
          </a:xfrm>
          <a:prstGeom prst="rect">
            <a:avLst/>
          </a:prstGeom>
          <a:solidFill>
            <a:srgbClr val="FFFFFF"/>
          </a:solidFill>
        </p:spPr>
        <p:txBody>
          <a:bodyPr lIns="0" tIns="0" rIns="0" bIns="0">
            <a:noAutofit/>
          </a:bodyPr>
          <a:p>
            <a:pPr indent="0">
              <a:spcAft>
                <a:spcPts val="1680"/>
              </a:spcAft>
            </a:pPr>
            <a:r>
              <a:rPr lang="en-US" sz="1500">
                <a:latin typeface="Arial"/>
              </a:rPr>
              <a:t>a) Ta </a:t>
            </a:r>
            <a:r>
              <a:rPr lang="vi" sz="1500">
                <a:latin typeface="Arial"/>
              </a:rPr>
              <a:t>có </a:t>
            </a:r>
            <a:r>
              <a:rPr lang="en-US" i="1" sz="1500">
                <a:latin typeface="Arial"/>
              </a:rPr>
              <a:t>(SAC)</a:t>
            </a:r>
            <a:r>
              <a:rPr lang="en-US" sz="1500">
                <a:latin typeface="Arial"/>
              </a:rPr>
              <a:t> 1 </a:t>
            </a:r>
            <a:r>
              <a:rPr lang="en-US" i="1" sz="1500">
                <a:latin typeface="Arial"/>
              </a:rPr>
              <a:t>(ABC), (SAC)</a:t>
            </a:r>
            <a:r>
              <a:rPr lang="en-US" sz="1500">
                <a:latin typeface="Arial"/>
              </a:rPr>
              <a:t> n </a:t>
            </a:r>
            <a:r>
              <a:rPr lang="en-US" i="1" sz="1500">
                <a:latin typeface="Arial"/>
              </a:rPr>
              <a:t>(ABC) = AC</a:t>
            </a:r>
          </a:p>
          <a:p>
            <a:pPr indent="0">
              <a:spcAft>
                <a:spcPts val="1330"/>
              </a:spcAft>
            </a:pPr>
            <a:r>
              <a:rPr lang="vi" sz="1500">
                <a:latin typeface="Arial"/>
              </a:rPr>
              <a:t>và </a:t>
            </a:r>
            <a:r>
              <a:rPr lang="en-US" i="1" sz="1500">
                <a:latin typeface="Arial"/>
              </a:rPr>
              <a:t>BC</a:t>
            </a:r>
            <a:r>
              <a:rPr lang="en-US" sz="1500">
                <a:latin typeface="Arial"/>
              </a:rPr>
              <a:t> 1 </a:t>
            </a:r>
            <a:r>
              <a:rPr lang="en-US" i="1" sz="1500">
                <a:latin typeface="Arial"/>
              </a:rPr>
              <a:t>AC,</a:t>
            </a:r>
          </a:p>
          <a:p>
            <a:pPr indent="0">
              <a:spcAft>
                <a:spcPts val="770"/>
              </a:spcAft>
            </a:pPr>
            <a:r>
              <a:rPr lang="vi" sz="1500">
                <a:latin typeface="Arial"/>
              </a:rPr>
              <a:t>suy ra </a:t>
            </a:r>
            <a:r>
              <a:rPr lang="en-US" i="1" sz="1500">
                <a:latin typeface="Arial"/>
              </a:rPr>
              <a:t>BC</a:t>
            </a:r>
            <a:r>
              <a:rPr lang="en-US" sz="1500">
                <a:latin typeface="Arial"/>
              </a:rPr>
              <a:t> 1 (SAC), </a:t>
            </a:r>
            <a:r>
              <a:rPr lang="vi" sz="1500">
                <a:latin typeface="Arial"/>
              </a:rPr>
              <a:t>suy ra </a:t>
            </a:r>
            <a:r>
              <a:rPr lang="en-US" i="1" sz="1500">
                <a:latin typeface="Arial"/>
              </a:rPr>
              <a:t>(SBC)</a:t>
            </a:r>
            <a:r>
              <a:rPr lang="en-US" sz="1500">
                <a:latin typeface="Arial"/>
              </a:rPr>
              <a:t> 1 (SAC).</a:t>
            </a:r>
          </a:p>
          <a:p>
            <a:pPr indent="0"/>
            <a:r>
              <a:rPr lang="en-US" sz="1500">
                <a:latin typeface="Arial"/>
              </a:rPr>
              <a:t>b) Ta </a:t>
            </a:r>
            <a:r>
              <a:rPr lang="vi" sz="1500">
                <a:latin typeface="Arial"/>
              </a:rPr>
              <a:t>có </a:t>
            </a:r>
            <a:r>
              <a:rPr lang="en-US" i="1" sz="1500">
                <a:latin typeface="Arial"/>
              </a:rPr>
              <a:t>BC</a:t>
            </a:r>
            <a:r>
              <a:rPr lang="en-US" sz="1500">
                <a:latin typeface="Arial"/>
              </a:rPr>
              <a:t> 1 (SAC), </a:t>
            </a:r>
            <a:r>
              <a:rPr lang="vi" sz="1500">
                <a:latin typeface="Arial"/>
              </a:rPr>
              <a:t>suy ra </a:t>
            </a:r>
            <a:r>
              <a:rPr lang="en-US" i="1" sz="1500">
                <a:latin typeface="Arial"/>
              </a:rPr>
              <a:t>BC</a:t>
            </a:r>
            <a:r>
              <a:rPr lang="en-US" sz="1500">
                <a:latin typeface="Arial"/>
              </a:rPr>
              <a:t> 1 </a:t>
            </a:r>
            <a:r>
              <a:rPr lang="en-US" i="1" sz="1500">
                <a:latin typeface="Arial"/>
              </a:rPr>
              <a:t>Al.</a:t>
            </a:r>
            <a:r>
              <a:rPr lang="en-US" sz="1500">
                <a:latin typeface="Arial"/>
              </a:rPr>
              <a:t> (1)</a:t>
            </a:r>
          </a:p>
        </p:txBody>
      </p:sp>
      <p:sp>
        <p:nvSpPr>
          <p:cNvPr id="6" name=""/>
          <p:cNvSpPr/>
          <p:nvPr/>
        </p:nvSpPr>
        <p:spPr>
          <a:xfrm>
            <a:off x="457200" y="2928937"/>
            <a:ext cx="5124450" cy="690563"/>
          </a:xfrm>
          <a:prstGeom prst="rect">
            <a:avLst/>
          </a:prstGeom>
          <a:solidFill>
            <a:srgbClr val="FFFFFF"/>
          </a:solidFill>
        </p:spPr>
        <p:txBody>
          <a:bodyPr lIns="0" tIns="0" rIns="0" bIns="0">
            <a:noAutofit/>
          </a:bodyPr>
          <a:p>
            <a:pPr indent="0">
              <a:spcAft>
                <a:spcPts val="770"/>
              </a:spcAft>
            </a:pPr>
            <a:r>
              <a:rPr lang="en-US" sz="1500">
                <a:latin typeface="Arial"/>
              </a:rPr>
              <a:t>Ta </a:t>
            </a:r>
            <a:r>
              <a:rPr lang="vi" sz="1500">
                <a:latin typeface="Arial"/>
              </a:rPr>
              <a:t>CÓ </a:t>
            </a:r>
            <a:r>
              <a:rPr lang="en-US" sz="1500">
                <a:latin typeface="Arial"/>
              </a:rPr>
              <a:t>SAC </a:t>
            </a:r>
            <a:r>
              <a:rPr lang="vi" sz="1500">
                <a:latin typeface="Arial"/>
              </a:rPr>
              <a:t>là tam giác đều, suy ra </a:t>
            </a:r>
            <a:r>
              <a:rPr lang="vi" i="1" sz="1500">
                <a:latin typeface="Arial"/>
              </a:rPr>
              <a:t>AI</a:t>
            </a:r>
            <a:r>
              <a:rPr lang="vi" sz="1500">
                <a:latin typeface="Arial"/>
              </a:rPr>
              <a:t> 1 sc. (2)</a:t>
            </a:r>
          </a:p>
          <a:p>
            <a:pPr indent="0"/>
            <a:r>
              <a:rPr lang="vi" sz="1500">
                <a:latin typeface="Arial"/>
              </a:rPr>
              <a:t>Từ (1) và (2) suy ra </a:t>
            </a:r>
            <a:r>
              <a:rPr lang="vi" i="1" sz="1500">
                <a:latin typeface="Arial"/>
              </a:rPr>
              <a:t>AI</a:t>
            </a:r>
            <a:r>
              <a:rPr lang="vi" sz="1500">
                <a:latin typeface="Arial"/>
              </a:rPr>
              <a:t> 1 </a:t>
            </a:r>
            <a:r>
              <a:rPr lang="vi" i="1" sz="1500">
                <a:latin typeface="Arial"/>
              </a:rPr>
              <a:t>(SBC),</a:t>
            </a:r>
            <a:r>
              <a:rPr lang="vi" sz="1500">
                <a:latin typeface="Arial"/>
              </a:rPr>
              <a:t> suy ra </a:t>
            </a:r>
            <a:r>
              <a:rPr lang="vi" i="1" sz="1500">
                <a:latin typeface="Arial"/>
              </a:rPr>
              <a:t>(ABI)</a:t>
            </a:r>
            <a:r>
              <a:rPr lang="vi" sz="1500">
                <a:latin typeface="Arial"/>
              </a:rPr>
              <a:t> 1 </a:t>
            </a:r>
            <a:r>
              <a:rPr lang="vi" i="1" sz="1500">
                <a:latin typeface="Arial"/>
              </a:rPr>
              <a:t>(SBC).</a:t>
            </a:r>
          </a:p>
        </p:txBody>
      </p:sp>
      <p:sp>
        <p:nvSpPr>
          <p:cNvPr id="7" name=""/>
          <p:cNvSpPr/>
          <p:nvPr/>
        </p:nvSpPr>
        <p:spPr>
          <a:xfrm>
            <a:off x="6596062" y="3890962"/>
            <a:ext cx="500063" cy="395288"/>
          </a:xfrm>
          <a:prstGeom prst="rect">
            <a:avLst/>
          </a:prstGeom>
          <a:solidFill>
            <a:srgbClr val="FFFFFF"/>
          </a:solidFill>
        </p:spPr>
        <p:txBody>
          <a:bodyPr lIns="0" tIns="0" rIns="0" bIns="0" wrap="none">
            <a:noAutofit/>
          </a:bodyPr>
          <a:p>
            <a:pPr indent="0"/>
            <a:r>
              <a:rPr lang="vi" i="1" sz="3700">
                <a:latin typeface="Times New Roman"/>
              </a:rPr>
              <a:t>(Sì</a:t>
            </a:r>
          </a:p>
        </p:txBody>
      </p:sp>
    </p:spTree>
  </p:cSld>
  <p:clrMapOvr>
    <a:overrideClrMapping bg1="lt1" tx1="dk1" bg2="lt2" tx2="dk2" accent1="accent1" accent2="accent2" accent3="accent3" accent4="accent4" accent5="accent5" accent6="accent6" hlink="hlink" folHlink="folHlink"/>
  </p:clrMapOvr>
</p:sld>
</file>

<file path=ppt/slides/slide74.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sp>
        <p:nvSpPr>
          <p:cNvPr id="2" name=""/>
          <p:cNvSpPr/>
          <p:nvPr/>
        </p:nvSpPr>
        <p:spPr>
          <a:xfrm>
            <a:off x="0" y="433387"/>
            <a:ext cx="6791325" cy="700088"/>
          </a:xfrm>
          <a:prstGeom prst="rect">
            <a:avLst/>
          </a:prstGeom>
          <a:solidFill>
            <a:srgbClr val="FFFFFF"/>
          </a:solidFill>
        </p:spPr>
        <p:txBody>
          <a:bodyPr lIns="0" tIns="0" rIns="0" bIns="0">
            <a:noAutofit/>
          </a:bodyPr>
          <a:p>
            <a:pPr indent="431800">
              <a:lnSpc>
                <a:spcPct val="206000"/>
              </a:lnSpc>
            </a:pPr>
            <a:r>
              <a:rPr lang="vi" b="1" sz="1600">
                <a:latin typeface="Arial"/>
              </a:rPr>
              <a:t>oai lạp oor\ ir./o </a:t>
            </a:r>
            <a:r>
              <a:rPr lang="vi" sz="1500">
                <a:latin typeface="Arial"/>
              </a:rPr>
              <a:t>Cho tam giác đều Ẩ5C cạnh a, / là trung o) điểm của </a:t>
            </a:r>
            <a:r>
              <a:rPr lang="vi" i="1" sz="1500">
                <a:latin typeface="Arial"/>
              </a:rPr>
              <a:t>BC, D</a:t>
            </a:r>
            <a:r>
              <a:rPr lang="vi" sz="1500">
                <a:latin typeface="Arial"/>
              </a:rPr>
              <a:t> là điểm đối xứng với </a:t>
            </a:r>
            <a:r>
              <a:rPr lang="en-US" i="1" sz="1500">
                <a:latin typeface="Arial"/>
              </a:rPr>
              <a:t>A</a:t>
            </a:r>
            <a:r>
              <a:rPr lang="en-US" sz="1500">
                <a:latin typeface="Arial"/>
              </a:rPr>
              <a:t> </a:t>
            </a:r>
            <a:r>
              <a:rPr lang="vi" sz="1500">
                <a:latin typeface="Arial"/>
              </a:rPr>
              <a:t>qua /. Vẽ đoạn thẳng </a:t>
            </a:r>
            <a:r>
              <a:rPr lang="vi" i="1" sz="1500">
                <a:latin typeface="Arial"/>
              </a:rPr>
              <a:t>SD</a:t>
            </a:r>
            <a:r>
              <a:rPr lang="vi" sz="1500">
                <a:latin typeface="Arial"/>
              </a:rPr>
              <a:t> có</a:t>
            </a:r>
          </a:p>
        </p:txBody>
      </p:sp>
      <p:sp>
        <p:nvSpPr>
          <p:cNvPr id="3" name=""/>
          <p:cNvSpPr/>
          <p:nvPr/>
        </p:nvSpPr>
        <p:spPr>
          <a:xfrm>
            <a:off x="414337" y="1390650"/>
            <a:ext cx="5567363" cy="342900"/>
          </a:xfrm>
          <a:prstGeom prst="rect">
            <a:avLst/>
          </a:prstGeom>
          <a:solidFill>
            <a:srgbClr val="FFFFFF"/>
          </a:solidFill>
        </p:spPr>
        <p:txBody>
          <a:bodyPr lIns="0" tIns="0" rIns="0" bIns="0" wrap="none">
            <a:noAutofit/>
          </a:bodyPr>
          <a:p>
            <a:pPr indent="419100"/>
            <a:r>
              <a:rPr lang="vi" sz="1500">
                <a:latin typeface="Arial"/>
              </a:rPr>
              <a:t>độ dài bằng và vuông góc với </a:t>
            </a:r>
            <a:r>
              <a:rPr lang="vi" i="1" sz="1500">
                <a:latin typeface="Arial"/>
              </a:rPr>
              <a:t>(ABC).</a:t>
            </a:r>
            <a:r>
              <a:rPr lang="vi" sz="1500">
                <a:latin typeface="Arial"/>
              </a:rPr>
              <a:t> Chứng minh rằng:</a:t>
            </a:r>
          </a:p>
        </p:txBody>
      </p:sp>
      <p:sp>
        <p:nvSpPr>
          <p:cNvPr id="4" name=""/>
          <p:cNvSpPr/>
          <p:nvPr/>
        </p:nvSpPr>
        <p:spPr>
          <a:xfrm>
            <a:off x="414337" y="1985962"/>
            <a:ext cx="1714500" cy="242888"/>
          </a:xfrm>
          <a:prstGeom prst="rect">
            <a:avLst/>
          </a:prstGeom>
          <a:solidFill>
            <a:srgbClr val="FFFFFF"/>
          </a:solidFill>
        </p:spPr>
        <p:txBody>
          <a:bodyPr lIns="0" tIns="0" rIns="0" bIns="0" wrap="none">
            <a:noAutofit/>
          </a:bodyPr>
          <a:p>
            <a:pPr indent="419100"/>
            <a:r>
              <a:rPr lang="en-US" sz="1500">
                <a:latin typeface="Arial"/>
              </a:rPr>
              <a:t>a) </a:t>
            </a:r>
            <a:r>
              <a:rPr lang="vi" i="1" sz="1500">
                <a:latin typeface="Arial"/>
              </a:rPr>
              <a:t>(SBC)</a:t>
            </a:r>
            <a:r>
              <a:rPr lang="vi" sz="1500">
                <a:latin typeface="Arial"/>
              </a:rPr>
              <a:t> 1 </a:t>
            </a:r>
            <a:r>
              <a:rPr lang="vi" i="1" sz="1500">
                <a:latin typeface="Arial"/>
              </a:rPr>
              <a:t>(SAD);</a:t>
            </a:r>
          </a:p>
        </p:txBody>
      </p:sp>
      <p:sp>
        <p:nvSpPr>
          <p:cNvPr id="5" name=""/>
          <p:cNvSpPr/>
          <p:nvPr/>
        </p:nvSpPr>
        <p:spPr>
          <a:xfrm>
            <a:off x="6519862" y="2919412"/>
            <a:ext cx="80963" cy="119063"/>
          </a:xfrm>
          <a:prstGeom prst="rect">
            <a:avLst/>
          </a:prstGeom>
          <a:solidFill>
            <a:srgbClr val="FFFFFF"/>
          </a:solidFill>
        </p:spPr>
        <p:txBody>
          <a:bodyPr lIns="0" tIns="0" rIns="0" bIns="0">
            <a:noAutofit/>
          </a:bodyPr>
          <a:p>
            <a:pPr algn="just" indent="0">
              <a:lnSpc>
                <a:spcPts val="375"/>
              </a:lnSpc>
            </a:pPr>
            <a:r>
              <a:rPr lang="vi" i="1" sz="950">
                <a:latin typeface="Arial"/>
              </a:rPr>
              <a:t>t »</a:t>
            </a:r>
          </a:p>
        </p:txBody>
      </p:sp>
      <p:sp>
        <p:nvSpPr>
          <p:cNvPr id="6" name=""/>
          <p:cNvSpPr/>
          <p:nvPr/>
        </p:nvSpPr>
        <p:spPr>
          <a:xfrm>
            <a:off x="604837" y="3243262"/>
            <a:ext cx="4462463" cy="623888"/>
          </a:xfrm>
          <a:prstGeom prst="rect">
            <a:avLst/>
          </a:prstGeom>
          <a:solidFill>
            <a:srgbClr val="FFFFFF"/>
          </a:solidFill>
        </p:spPr>
        <p:txBody>
          <a:bodyPr lIns="0" tIns="0" rIns="0" bIns="0">
            <a:noAutofit/>
          </a:bodyPr>
          <a:p>
            <a:pPr indent="0">
              <a:lnSpc>
                <a:spcPct val="176000"/>
              </a:lnSpc>
            </a:pPr>
            <a:r>
              <a:rPr lang="vi" sz="1500">
                <a:latin typeface="Arial"/>
              </a:rPr>
              <a:t>a) Ta có </a:t>
            </a:r>
            <a:r>
              <a:rPr lang="vi" i="1" sz="1500">
                <a:latin typeface="Arial"/>
              </a:rPr>
              <a:t>BC</a:t>
            </a:r>
            <a:r>
              <a:rPr lang="vi" sz="1500">
                <a:latin typeface="Arial"/>
              </a:rPr>
              <a:t> 1 </a:t>
            </a:r>
            <a:r>
              <a:rPr lang="en-US" i="1" sz="1500">
                <a:latin typeface="Arial"/>
              </a:rPr>
              <a:t>AD, </a:t>
            </a:r>
            <a:r>
              <a:rPr lang="vi" i="1" sz="1500">
                <a:latin typeface="Arial"/>
              </a:rPr>
              <a:t>BC</a:t>
            </a:r>
            <a:r>
              <a:rPr lang="vi" sz="1500">
                <a:latin typeface="Arial"/>
              </a:rPr>
              <a:t> 1 </a:t>
            </a:r>
            <a:r>
              <a:rPr lang="vi" i="1" sz="1500">
                <a:latin typeface="Arial"/>
              </a:rPr>
              <a:t>SD</a:t>
            </a:r>
            <a:r>
              <a:rPr lang="vi" sz="1500">
                <a:latin typeface="Arial"/>
              </a:rPr>
              <a:t>, suy ra </a:t>
            </a:r>
            <a:r>
              <a:rPr lang="vi" i="1" sz="1500">
                <a:latin typeface="Arial"/>
              </a:rPr>
              <a:t>BC</a:t>
            </a:r>
            <a:r>
              <a:rPr lang="vi" sz="1500">
                <a:latin typeface="Arial"/>
              </a:rPr>
              <a:t> 1 </a:t>
            </a:r>
            <a:r>
              <a:rPr lang="vi" i="1" sz="1500">
                <a:latin typeface="Arial"/>
              </a:rPr>
              <a:t>(SAD), </a:t>
            </a:r>
            <a:r>
              <a:rPr lang="vi" sz="1500">
                <a:latin typeface="Arial"/>
              </a:rPr>
              <a:t>suy ra </a:t>
            </a:r>
            <a:r>
              <a:rPr lang="vi" i="1" sz="1500">
                <a:latin typeface="Arial"/>
              </a:rPr>
              <a:t>(SBC)</a:t>
            </a:r>
            <a:r>
              <a:rPr lang="vi" sz="1500">
                <a:latin typeface="Arial"/>
              </a:rPr>
              <a:t> 1 </a:t>
            </a:r>
            <a:r>
              <a:rPr lang="vi" i="1" sz="1500">
                <a:latin typeface="Arial"/>
              </a:rPr>
              <a:t>(SAD).</a:t>
            </a:r>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90487" y="128587"/>
            <a:ext cx="485775" cy="485775"/>
          </a:xfrm>
          <a:prstGeom prst="rect">
            <a:avLst/>
          </a:prstGeom>
        </p:spPr>
      </p:pic>
      <p:pic>
        <p:nvPicPr>
          <p:cNvPr id="3" name=""/>
          <p:cNvPicPr>
            <a:picLocks noChangeAspect="1"/>
          </p:cNvPicPr>
          <p:nvPr/>
        </p:nvPicPr>
        <p:blipFill>
          <a:blip r:embed="rPictId1"/>
          <a:stretch>
            <a:fillRect/>
          </a:stretch>
        </p:blipFill>
        <p:spPr>
          <a:xfrm>
            <a:off x="0" y="652462"/>
            <a:ext cx="385762" cy="495300"/>
          </a:xfrm>
          <a:prstGeom prst="rect">
            <a:avLst/>
          </a:prstGeom>
        </p:spPr>
      </p:pic>
      <p:pic>
        <p:nvPicPr>
          <p:cNvPr id="4" name=""/>
          <p:cNvPicPr>
            <a:picLocks noChangeAspect="1"/>
          </p:cNvPicPr>
          <p:nvPr/>
        </p:nvPicPr>
        <p:blipFill>
          <a:blip r:embed="rPictId2"/>
          <a:stretch>
            <a:fillRect/>
          </a:stretch>
        </p:blipFill>
        <p:spPr>
          <a:xfrm>
            <a:off x="3371850" y="228600"/>
            <a:ext cx="881062" cy="500062"/>
          </a:xfrm>
          <a:prstGeom prst="rect">
            <a:avLst/>
          </a:prstGeom>
        </p:spPr>
      </p:pic>
      <p:pic>
        <p:nvPicPr>
          <p:cNvPr id="5" name=""/>
          <p:cNvPicPr>
            <a:picLocks noChangeAspect="1"/>
          </p:cNvPicPr>
          <p:nvPr/>
        </p:nvPicPr>
        <p:blipFill>
          <a:blip r:embed="rPictId3"/>
          <a:stretch>
            <a:fillRect/>
          </a:stretch>
        </p:blipFill>
        <p:spPr>
          <a:xfrm>
            <a:off x="7053262" y="2066925"/>
            <a:ext cx="566738" cy="1071562"/>
          </a:xfrm>
          <a:prstGeom prst="rect">
            <a:avLst/>
          </a:prstGeom>
        </p:spPr>
      </p:pic>
      <p:sp>
        <p:nvSpPr>
          <p:cNvPr id="6" name=""/>
          <p:cNvSpPr/>
          <p:nvPr/>
        </p:nvSpPr>
        <p:spPr>
          <a:xfrm>
            <a:off x="471487" y="771525"/>
            <a:ext cx="1876425" cy="238125"/>
          </a:xfrm>
          <a:prstGeom prst="rect">
            <a:avLst/>
          </a:prstGeom>
          <a:solidFill>
            <a:srgbClr val="FFFFFF"/>
          </a:solidFill>
        </p:spPr>
        <p:txBody>
          <a:bodyPr lIns="0" tIns="0" rIns="0" bIns="0" wrap="none">
            <a:noAutofit/>
          </a:bodyPr>
          <a:p>
            <a:pPr indent="0"/>
            <a:r>
              <a:rPr lang="vi" sz="1500">
                <a:latin typeface="Arial"/>
              </a:rPr>
              <a:t>b) Vẽ </a:t>
            </a:r>
            <a:r>
              <a:rPr lang="en-US" i="1" sz="1500">
                <a:latin typeface="Arial"/>
              </a:rPr>
              <a:t>IH</a:t>
            </a:r>
            <a:r>
              <a:rPr lang="en-US" sz="1500">
                <a:latin typeface="Arial"/>
              </a:rPr>
              <a:t> 1 s/l </a:t>
            </a:r>
            <a:r>
              <a:rPr lang="vi" sz="1500">
                <a:latin typeface="Arial"/>
              </a:rPr>
              <a:t>tại </a:t>
            </a:r>
            <a:r>
              <a:rPr lang="en-US" i="1" sz="1500">
                <a:latin typeface="Arial"/>
              </a:rPr>
              <a:t>H.</a:t>
            </a:r>
          </a:p>
        </p:txBody>
      </p:sp>
      <p:sp>
        <p:nvSpPr>
          <p:cNvPr id="7" name=""/>
          <p:cNvSpPr/>
          <p:nvPr/>
        </p:nvSpPr>
        <p:spPr>
          <a:xfrm>
            <a:off x="461962" y="1152525"/>
            <a:ext cx="5967413" cy="238125"/>
          </a:xfrm>
          <a:prstGeom prst="rect">
            <a:avLst/>
          </a:prstGeom>
          <a:solidFill>
            <a:srgbClr val="FFFFFF"/>
          </a:solidFill>
        </p:spPr>
        <p:txBody>
          <a:bodyPr lIns="0" tIns="0" rIns="0" bIns="0" wrap="none">
            <a:noAutofit/>
          </a:bodyPr>
          <a:p>
            <a:pPr indent="228600"/>
            <a:r>
              <a:rPr lang="en-US" sz="1500">
                <a:latin typeface="Arial"/>
              </a:rPr>
              <a:t>Ta </a:t>
            </a:r>
            <a:r>
              <a:rPr lang="vi" sz="1500">
                <a:latin typeface="Arial"/>
              </a:rPr>
              <a:t>có </a:t>
            </a:r>
            <a:r>
              <a:rPr lang="en-US" i="1" sz="1500">
                <a:latin typeface="Arial"/>
              </a:rPr>
              <a:t>SA</a:t>
            </a:r>
            <a:r>
              <a:rPr lang="en-US" sz="1500">
                <a:latin typeface="Arial"/>
              </a:rPr>
              <a:t> 1</a:t>
            </a:r>
            <a:r>
              <a:rPr lang="en-US" i="1" sz="1500">
                <a:latin typeface="Arial"/>
              </a:rPr>
              <a:t>1H,SA</a:t>
            </a:r>
            <a:r>
              <a:rPr lang="en-US" sz="1500">
                <a:latin typeface="Arial"/>
              </a:rPr>
              <a:t> 1 </a:t>
            </a:r>
            <a:r>
              <a:rPr lang="en-US" i="1" sz="1500">
                <a:latin typeface="Arial"/>
              </a:rPr>
              <a:t>BC,</a:t>
            </a:r>
            <a:r>
              <a:rPr lang="en-US" sz="1500">
                <a:latin typeface="Arial"/>
              </a:rPr>
              <a:t> suy ra S4 1 (BHC), suy ra </a:t>
            </a:r>
            <a:r>
              <a:rPr lang="en-US" i="1" sz="1500">
                <a:latin typeface="Arial"/>
              </a:rPr>
              <a:t>SA</a:t>
            </a:r>
            <a:r>
              <a:rPr lang="en-US" sz="1500">
                <a:latin typeface="Arial"/>
              </a:rPr>
              <a:t> 1 </a:t>
            </a:r>
            <a:r>
              <a:rPr lang="en-US" i="1" sz="1500">
                <a:latin typeface="Arial"/>
              </a:rPr>
              <a:t>BH.</a:t>
            </a:r>
            <a:r>
              <a:rPr lang="en-US" sz="1500">
                <a:latin typeface="Arial"/>
              </a:rPr>
              <a:t> (1)</a:t>
            </a:r>
          </a:p>
        </p:txBody>
      </p:sp>
      <p:sp>
        <p:nvSpPr>
          <p:cNvPr id="8" name=""/>
          <p:cNvSpPr/>
          <p:nvPr/>
        </p:nvSpPr>
        <p:spPr>
          <a:xfrm>
            <a:off x="461962" y="1700212"/>
            <a:ext cx="3990975" cy="771525"/>
          </a:xfrm>
          <a:prstGeom prst="rect">
            <a:avLst/>
          </a:prstGeom>
          <a:solidFill>
            <a:srgbClr val="FFFFFF"/>
          </a:solidFill>
        </p:spPr>
        <p:txBody>
          <a:bodyPr lIns="0" tIns="0" rIns="0" bIns="0">
            <a:noAutofit/>
          </a:bodyPr>
          <a:p>
            <a:pPr indent="228600">
              <a:spcAft>
                <a:spcPts val="1120"/>
              </a:spcAft>
            </a:pPr>
            <a:r>
              <a:rPr lang="en-US" sz="1500">
                <a:latin typeface="Arial"/>
              </a:rPr>
              <a:t>Ta </a:t>
            </a:r>
            <a:r>
              <a:rPr lang="vi" sz="1500">
                <a:latin typeface="Arial"/>
              </a:rPr>
              <a:t>có </a:t>
            </a:r>
            <a:r>
              <a:rPr lang="en-US" sz="1500">
                <a:latin typeface="Arial"/>
              </a:rPr>
              <a:t>$4 = </a:t>
            </a:r>
            <a:r>
              <a:rPr lang="en-US" i="1" cap="small" sz="1600">
                <a:latin typeface="Times New Roman"/>
              </a:rPr>
              <a:t>JsD</a:t>
            </a:r>
            <a:r>
              <a:rPr lang="en-US" i="1" baseline="30000" cap="small" sz="1600">
                <a:latin typeface="Times New Roman"/>
              </a:rPr>
              <a:t>2</a:t>
            </a:r>
            <a:r>
              <a:rPr lang="en-US" i="1" cap="small" sz="1600">
                <a:latin typeface="Times New Roman"/>
              </a:rPr>
              <a:t> + AD</a:t>
            </a:r>
            <a:r>
              <a:rPr lang="en-US" i="1" baseline="30000" cap="small" sz="1600">
                <a:latin typeface="Times New Roman"/>
              </a:rPr>
              <a:t>2</a:t>
            </a:r>
            <a:r>
              <a:rPr lang="en-US" i="1" cap="small" sz="1600">
                <a:latin typeface="Times New Roman"/>
              </a:rPr>
              <a:t> =</a:t>
            </a:r>
          </a:p>
          <a:p>
            <a:pPr indent="228600"/>
            <a:r>
              <a:rPr lang="en-US" sz="1500">
                <a:latin typeface="Arial"/>
              </a:rPr>
              <a:t>Ta </a:t>
            </a:r>
            <a:r>
              <a:rPr lang="vi" sz="1500">
                <a:latin typeface="Arial"/>
              </a:rPr>
              <a:t>có </a:t>
            </a:r>
            <a:r>
              <a:rPr lang="en-US" sz="1500">
                <a:latin typeface="Arial"/>
              </a:rPr>
              <a:t>A </a:t>
            </a:r>
            <a:r>
              <a:rPr lang="en-US" i="1" sz="1500">
                <a:latin typeface="Arial"/>
              </a:rPr>
              <a:t>AHI</a:t>
            </a:r>
            <a:r>
              <a:rPr lang="en-US" sz="1500">
                <a:latin typeface="Arial"/>
              </a:rPr>
              <a:t> </a:t>
            </a:r>
            <a:r>
              <a:rPr lang="vi" sz="1500">
                <a:latin typeface="Arial"/>
              </a:rPr>
              <a:t>đồng dạng với </a:t>
            </a:r>
            <a:r>
              <a:rPr lang="en-US" sz="1500">
                <a:latin typeface="Arial"/>
              </a:rPr>
              <a:t>A </a:t>
            </a:r>
            <a:r>
              <a:rPr lang="en-US" i="1" sz="1500">
                <a:latin typeface="Arial"/>
              </a:rPr>
              <a:t>ADS,</a:t>
            </a:r>
            <a:r>
              <a:rPr lang="en-US" sz="1500">
                <a:latin typeface="Arial"/>
              </a:rPr>
              <a:t> </a:t>
            </a:r>
            <a:r>
              <a:rPr lang="vi" sz="1500">
                <a:latin typeface="Arial"/>
              </a:rPr>
              <a:t>suy ra</a:t>
            </a:r>
          </a:p>
        </p:txBody>
      </p:sp>
      <p:sp>
        <p:nvSpPr>
          <p:cNvPr id="9" name=""/>
          <p:cNvSpPr/>
          <p:nvPr/>
        </p:nvSpPr>
        <p:spPr>
          <a:xfrm>
            <a:off x="471487" y="2843212"/>
            <a:ext cx="5991225" cy="519113"/>
          </a:xfrm>
          <a:prstGeom prst="rect">
            <a:avLst/>
          </a:prstGeom>
          <a:solidFill>
            <a:srgbClr val="FFFFFF"/>
          </a:solidFill>
        </p:spPr>
        <p:txBody>
          <a:bodyPr lIns="0" tIns="0" rIns="0" bIns="0">
            <a:noAutofit/>
          </a:bodyPr>
          <a:p>
            <a:pPr marL="1143513" indent="0"/>
            <a:r>
              <a:rPr lang="en-US" b="1" u="sng" sz="1000">
                <a:latin typeface="Times New Roman"/>
              </a:rPr>
              <a:t>a&gt;/6 </a:t>
            </a:r>
            <a:r>
              <a:rPr lang="vi" i="1" u="sng" sz="950">
                <a:latin typeface="Arial"/>
              </a:rPr>
              <a:t>aýĩ</a:t>
            </a:r>
          </a:p>
          <a:p>
            <a:pPr indent="228600"/>
            <a:r>
              <a:rPr lang="en-US" i="1" sz="1500">
                <a:latin typeface="Arial"/>
              </a:rPr>
              <a:t>IH = </a:t>
            </a:r>
            <a:r>
              <a:rPr lang="en-US" i="1" baseline="30000" sz="1500">
                <a:latin typeface="Arial"/>
              </a:rPr>
              <a:t>S</a:t>
            </a:r>
            <a:r>
              <a:rPr lang="en-US" i="1" sz="1500">
                <a:latin typeface="Arial"/>
              </a:rPr>
              <a:t>-^- =     = I = ^. suy ra BHC =</a:t>
            </a:r>
            <a:r>
              <a:rPr lang="en-US" sz="1500">
                <a:latin typeface="Arial"/>
              </a:rPr>
              <a:t> 90° hay </a:t>
            </a:r>
            <a:r>
              <a:rPr lang="en-US" i="1" sz="1500">
                <a:latin typeface="Arial"/>
              </a:rPr>
              <a:t>BH</a:t>
            </a:r>
            <a:r>
              <a:rPr lang="en-US" sz="1500">
                <a:latin typeface="Arial"/>
              </a:rPr>
              <a:t> 1 </a:t>
            </a:r>
            <a:r>
              <a:rPr lang="en-US" i="1" sz="1500">
                <a:latin typeface="Arial"/>
              </a:rPr>
              <a:t>HC.</a:t>
            </a:r>
            <a:r>
              <a:rPr lang="en-US" sz="1500">
                <a:latin typeface="Arial"/>
              </a:rPr>
              <a:t> (2)</a:t>
            </a:r>
          </a:p>
        </p:txBody>
      </p:sp>
      <p:sp>
        <p:nvSpPr>
          <p:cNvPr id="10" name=""/>
          <p:cNvSpPr/>
          <p:nvPr/>
        </p:nvSpPr>
        <p:spPr>
          <a:xfrm>
            <a:off x="461962" y="3586162"/>
            <a:ext cx="5191125" cy="695325"/>
          </a:xfrm>
          <a:prstGeom prst="rect">
            <a:avLst/>
          </a:prstGeom>
          <a:solidFill>
            <a:srgbClr val="FFFFFF"/>
          </a:solidFill>
        </p:spPr>
        <p:txBody>
          <a:bodyPr lIns="0" tIns="0" rIns="0" bIns="0">
            <a:noAutofit/>
          </a:bodyPr>
          <a:p>
            <a:pPr marL="1318138" indent="-1358900">
              <a:lnSpc>
                <a:spcPct val="224000"/>
              </a:lnSpc>
            </a:pPr>
            <a:r>
              <a:rPr lang="vi" sz="1500">
                <a:latin typeface="Arial"/>
              </a:rPr>
              <a:t>Từ </a:t>
            </a:r>
            <a:r>
              <a:rPr lang="en-US" sz="1500">
                <a:latin typeface="Arial"/>
              </a:rPr>
              <a:t>(1) </a:t>
            </a:r>
            <a:r>
              <a:rPr lang="vi" sz="1500">
                <a:latin typeface="Arial"/>
              </a:rPr>
              <a:t>và </a:t>
            </a:r>
            <a:r>
              <a:rPr lang="en-US" sz="1500">
                <a:latin typeface="Arial"/>
              </a:rPr>
              <a:t>(2) </a:t>
            </a:r>
            <a:r>
              <a:rPr lang="vi" sz="1500">
                <a:latin typeface="Arial"/>
              </a:rPr>
              <a:t>suy ra </a:t>
            </a:r>
            <a:r>
              <a:rPr lang="vi" i="1" sz="1500">
                <a:latin typeface="Arial"/>
              </a:rPr>
              <a:t>BH</a:t>
            </a:r>
            <a:r>
              <a:rPr lang="vi" sz="1500">
                <a:latin typeface="Arial"/>
              </a:rPr>
              <a:t> 1 (S/1C), suy ra </a:t>
            </a:r>
            <a:r>
              <a:rPr lang="en-US" i="1" sz="1500">
                <a:latin typeface="Arial"/>
              </a:rPr>
              <a:t>(SAB)</a:t>
            </a:r>
            <a:r>
              <a:rPr lang="en-US" sz="1500">
                <a:latin typeface="Arial"/>
              </a:rPr>
              <a:t> </a:t>
            </a:r>
            <a:r>
              <a:rPr lang="vi" sz="1500">
                <a:latin typeface="Arial"/>
              </a:rPr>
              <a:t>1 (S/1C). s</a:t>
            </a:r>
          </a:p>
        </p:txBody>
      </p:sp>
    </p:spTree>
  </p:cSld>
  <p:clrMapOvr>
    <a:overrideClrMapping bg1="lt1" tx1="dk1" bg2="lt2" tx2="dk2" accent1="accent1" accent2="accent2" accent3="accent3" accent4="accent4" accent5="accent5" accent6="accent6" hlink="hlink" folHlink="folHlink"/>
  </p:clrMapOvr>
</p:sld>
</file>

<file path=ppt/slides/slide76.xml><?xml version="1.0" encoding="utf-8"?>
<p:sld xmlns:p="http://schemas.openxmlformats.org/presentationml/2006/main" xmlns:a="http://schemas.openxmlformats.org/drawingml/2006/main" xmlns:r="http://schemas.openxmlformats.org/officeDocument/2006/relationships">
  <p:cSld>
    <p:bg>
      <p:bgPr>
        <a:solidFill>
          <a:srgbClr val="F9F9F9"/>
        </a:solidFill>
        <a:effectLst/>
      </p:bgPr>
    </p:bg>
    <p:spTree>
      <p:nvGrpSpPr>
        <p:cNvPr id="1" name=""/>
        <p:cNvGrpSpPr/>
        <p:nvPr/>
      </p:nvGrpSpPr>
      <p:grpSpPr/>
      <p:sp>
        <p:nvSpPr>
          <p:cNvPr id="2" name=""/>
          <p:cNvSpPr/>
          <p:nvPr/>
        </p:nvSpPr>
        <p:spPr>
          <a:xfrm>
            <a:off x="376237" y="385762"/>
            <a:ext cx="2266950" cy="247650"/>
          </a:xfrm>
          <a:prstGeom prst="rect">
            <a:avLst/>
          </a:prstGeom>
          <a:solidFill>
            <a:srgbClr val="FFFFFF"/>
          </a:solidFill>
        </p:spPr>
        <p:txBody>
          <a:bodyPr lIns="0" tIns="0" rIns="0" bIns="0" wrap="none">
            <a:noAutofit/>
          </a:bodyPr>
          <a:p>
            <a:pPr indent="0"/>
            <a:r>
              <a:rPr lang="vi" b="1" sz="1600">
                <a:latin typeface="Arial"/>
              </a:rPr>
              <a:t>Bài tập 3: SGK-tr.73</a:t>
            </a:r>
          </a:p>
        </p:txBody>
      </p:sp>
      <p:sp>
        <p:nvSpPr>
          <p:cNvPr id="3" name=""/>
          <p:cNvSpPr/>
          <p:nvPr/>
        </p:nvSpPr>
        <p:spPr>
          <a:xfrm>
            <a:off x="176212" y="542925"/>
            <a:ext cx="95250" cy="180975"/>
          </a:xfrm>
          <a:prstGeom prst="rect">
            <a:avLst/>
          </a:prstGeom>
          <a:solidFill>
            <a:srgbClr val="FFFFFF"/>
          </a:solidFill>
        </p:spPr>
        <p:txBody>
          <a:bodyPr lIns="0" tIns="0" rIns="0" bIns="0" wrap="none">
            <a:noAutofit/>
          </a:bodyPr>
          <a:p>
            <a:pPr algn="just" indent="0"/>
            <a:r>
              <a:rPr lang="en-US" sz="1500">
                <a:solidFill>
                  <a:srgbClr val="5E7C92"/>
                </a:solidFill>
                <a:latin typeface="Arial"/>
              </a:rPr>
              <a:t>d</a:t>
            </a:r>
          </a:p>
        </p:txBody>
      </p:sp>
      <p:sp>
        <p:nvSpPr>
          <p:cNvPr id="4" name=""/>
          <p:cNvSpPr/>
          <p:nvPr/>
        </p:nvSpPr>
        <p:spPr>
          <a:xfrm>
            <a:off x="2881312" y="576262"/>
            <a:ext cx="3914775" cy="252413"/>
          </a:xfrm>
          <a:prstGeom prst="rect">
            <a:avLst/>
          </a:prstGeom>
          <a:solidFill>
            <a:srgbClr val="FFFFFF"/>
          </a:solidFill>
        </p:spPr>
        <p:txBody>
          <a:bodyPr lIns="0" tIns="0" rIns="0" bIns="0" wrap="none">
            <a:noAutofit/>
          </a:bodyPr>
          <a:p>
            <a:pPr indent="0"/>
            <a:r>
              <a:rPr lang="vi" sz="1500">
                <a:latin typeface="Arial"/>
              </a:rPr>
              <a:t>Cho hình lăng trụ đứng </a:t>
            </a:r>
            <a:r>
              <a:rPr lang="en-US" i="1" sz="1500">
                <a:latin typeface="Arial"/>
              </a:rPr>
              <a:t>ABCD.A'B'C'D' </a:t>
            </a:r>
            <a:r>
              <a:rPr lang="vi" i="1" sz="1500">
                <a:latin typeface="Arial"/>
              </a:rPr>
              <a:t>có</a:t>
            </a:r>
          </a:p>
        </p:txBody>
      </p:sp>
      <p:sp>
        <p:nvSpPr>
          <p:cNvPr id="6" name=""/>
          <p:cNvSpPr/>
          <p:nvPr/>
        </p:nvSpPr>
        <p:spPr>
          <a:xfrm>
            <a:off x="242887" y="1023937"/>
            <a:ext cx="7067550" cy="214313"/>
          </a:xfrm>
          <a:prstGeom prst="rect">
            <a:avLst/>
          </a:prstGeom>
          <a:solidFill>
            <a:srgbClr val="FFFFFF"/>
          </a:solidFill>
        </p:spPr>
        <p:txBody>
          <a:bodyPr lIns="0" tIns="0" rIns="0" bIns="0" wrap="none">
            <a:noAutofit/>
          </a:bodyPr>
          <a:p>
            <a:pPr indent="0"/>
            <a:r>
              <a:rPr lang="vi" sz="1500">
                <a:latin typeface="Arial"/>
              </a:rPr>
              <a:t>đáy </a:t>
            </a:r>
            <a:r>
              <a:rPr lang="vi" i="1" sz="1500">
                <a:latin typeface="Arial"/>
              </a:rPr>
              <a:t>ABCD</a:t>
            </a:r>
            <a:r>
              <a:rPr lang="vi" sz="1500">
                <a:latin typeface="Arial"/>
              </a:rPr>
              <a:t> là hình thang vuông tại </a:t>
            </a:r>
            <a:r>
              <a:rPr lang="vi" i="1" sz="1500">
                <a:latin typeface="Arial"/>
              </a:rPr>
              <a:t>A</a:t>
            </a:r>
            <a:r>
              <a:rPr lang="vi" sz="1500">
                <a:latin typeface="Arial"/>
              </a:rPr>
              <a:t> và </a:t>
            </a:r>
            <a:r>
              <a:rPr lang="vi" i="1" sz="1500">
                <a:latin typeface="Arial"/>
              </a:rPr>
              <a:t>B, AA' - 2a,AD - 2a,AB = BC - a.</a:t>
            </a:r>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119062" y="80962"/>
            <a:ext cx="2162175" cy="1581150"/>
          </a:xfrm>
          <a:prstGeom prst="rect">
            <a:avLst/>
          </a:prstGeom>
        </p:spPr>
      </p:pic>
      <p:pic>
        <p:nvPicPr>
          <p:cNvPr id="3" name=""/>
          <p:cNvPicPr>
            <a:picLocks noChangeAspect="1"/>
          </p:cNvPicPr>
          <p:nvPr/>
        </p:nvPicPr>
        <p:blipFill>
          <a:blip r:embed="rPictId1"/>
          <a:stretch>
            <a:fillRect/>
          </a:stretch>
        </p:blipFill>
        <p:spPr>
          <a:xfrm>
            <a:off x="3652837" y="557212"/>
            <a:ext cx="485775" cy="495300"/>
          </a:xfrm>
          <a:prstGeom prst="rect">
            <a:avLst/>
          </a:prstGeom>
        </p:spPr>
      </p:pic>
      <p:pic>
        <p:nvPicPr>
          <p:cNvPr id="4" name=""/>
          <p:cNvPicPr>
            <a:picLocks noChangeAspect="1"/>
          </p:cNvPicPr>
          <p:nvPr/>
        </p:nvPicPr>
        <p:blipFill>
          <a:blip r:embed="rPictId2"/>
          <a:stretch>
            <a:fillRect/>
          </a:stretch>
        </p:blipFill>
        <p:spPr>
          <a:xfrm>
            <a:off x="6381750" y="381000"/>
            <a:ext cx="923925" cy="933450"/>
          </a:xfrm>
          <a:prstGeom prst="rect">
            <a:avLst/>
          </a:prstGeom>
        </p:spPr>
      </p:pic>
      <p:sp>
        <p:nvSpPr>
          <p:cNvPr id="5" name=""/>
          <p:cNvSpPr/>
          <p:nvPr/>
        </p:nvSpPr>
        <p:spPr>
          <a:xfrm>
            <a:off x="2800350" y="1919287"/>
            <a:ext cx="1985962" cy="409575"/>
          </a:xfrm>
          <a:prstGeom prst="rect">
            <a:avLst/>
          </a:prstGeom>
          <a:solidFill>
            <a:srgbClr val="FFFFFF"/>
          </a:solidFill>
        </p:spPr>
        <p:txBody>
          <a:bodyPr lIns="0" tIns="0" rIns="0" bIns="0" wrap="none">
            <a:noAutofit/>
          </a:bodyPr>
          <a:p>
            <a:pPr indent="0"/>
            <a:r>
              <a:rPr lang="vi" b="1" sz="2800">
                <a:solidFill>
                  <a:srgbClr val="10013B"/>
                </a:solidFill>
                <a:latin typeface="Arial"/>
              </a:rPr>
              <a:t>VẬN DỤNG</a:t>
            </a:r>
          </a:p>
        </p:txBody>
      </p:sp>
      <p:sp>
        <p:nvSpPr>
          <p:cNvPr id="6" name=""/>
          <p:cNvSpPr/>
          <p:nvPr/>
        </p:nvSpPr>
        <p:spPr>
          <a:xfrm>
            <a:off x="757237" y="3595687"/>
            <a:ext cx="319088" cy="366713"/>
          </a:xfrm>
          <a:prstGeom prst="rect">
            <a:avLst/>
          </a:prstGeom>
          <a:solidFill>
            <a:srgbClr val="FFFFFF"/>
          </a:solidFill>
        </p:spPr>
        <p:txBody>
          <a:bodyPr lIns="0" tIns="0" rIns="0" bIns="0" wrap="none">
            <a:noAutofit/>
          </a:bodyPr>
          <a:p>
            <a:pPr algn="just" indent="0"/>
            <a:r>
              <a:rPr lang="vi" sz="3600">
                <a:latin typeface="Arial"/>
              </a:rPr>
              <a:t>D</a:t>
            </a:r>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p="http://schemas.openxmlformats.org/presentationml/2006/main" xmlns:a="http://schemas.openxmlformats.org/drawingml/2006/main" xmlns:r="http://schemas.openxmlformats.org/officeDocument/2006/relationships">
  <p:cSld>
    <p:bg>
      <p:bgPr>
        <a:solidFill>
          <a:srgbClr val="F9F9F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905375" y="2386012"/>
            <a:ext cx="1952625" cy="1366838"/>
          </a:xfrm>
          <a:prstGeom prst="rect">
            <a:avLst/>
          </a:prstGeom>
        </p:spPr>
      </p:pic>
      <p:sp>
        <p:nvSpPr>
          <p:cNvPr id="3" name=""/>
          <p:cNvSpPr/>
          <p:nvPr/>
        </p:nvSpPr>
        <p:spPr>
          <a:xfrm>
            <a:off x="333375" y="280987"/>
            <a:ext cx="6734175" cy="700088"/>
          </a:xfrm>
          <a:prstGeom prst="rect">
            <a:avLst/>
          </a:prstGeom>
          <a:solidFill>
            <a:srgbClr val="FFFFFF"/>
          </a:solidFill>
        </p:spPr>
        <p:txBody>
          <a:bodyPr lIns="0" tIns="0" rIns="0" bIns="0">
            <a:noAutofit/>
          </a:bodyPr>
          <a:p>
            <a:pPr indent="0">
              <a:lnSpc>
                <a:spcPct val="185000"/>
              </a:lnSpc>
            </a:pPr>
            <a:r>
              <a:rPr lang="vi" sz="1500">
                <a:latin typeface="Arial"/>
              </a:rPr>
              <a:t>Bài </a:t>
            </a:r>
            <a:r>
              <a:rPr lang="vi" b="1" sz="1600">
                <a:latin typeface="Arial"/>
              </a:rPr>
              <a:t>tập 4: SGK tr.74 </a:t>
            </a:r>
            <a:r>
              <a:rPr lang="vi" sz="1500">
                <a:latin typeface="Arial"/>
              </a:rPr>
              <a:t>Qho hì</a:t>
            </a:r>
            <a:r>
              <a:rPr lang="vi" baseline="-25000" sz="1500">
                <a:latin typeface="Arial"/>
              </a:rPr>
              <a:t>n</a:t>
            </a:r>
            <a:r>
              <a:rPr lang="vi" sz="1500">
                <a:latin typeface="Arial"/>
              </a:rPr>
              <a:t>h hộp đứng </a:t>
            </a:r>
            <a:r>
              <a:rPr lang="en-US" i="1" sz="1500">
                <a:latin typeface="Arial"/>
              </a:rPr>
              <a:t>ABCD.A'B'C'D'</a:t>
            </a:r>
            <a:r>
              <a:rPr lang="en-US" sz="1500">
                <a:latin typeface="Arial"/>
              </a:rPr>
              <a:t> </a:t>
            </a:r>
            <a:r>
              <a:rPr lang="vi" sz="1500">
                <a:latin typeface="Arial"/>
              </a:rPr>
              <a:t>có đáy là hình thoi. Cho biết </a:t>
            </a:r>
            <a:r>
              <a:rPr lang="en-US" i="1" sz="1500">
                <a:latin typeface="Arial"/>
              </a:rPr>
              <a:t>AB </a:t>
            </a:r>
            <a:r>
              <a:rPr lang="vi" i="1" sz="1500">
                <a:latin typeface="Arial"/>
              </a:rPr>
              <a:t>= BD = a, A'c = 2a.</a:t>
            </a:r>
          </a:p>
        </p:txBody>
      </p:sp>
      <p:sp>
        <p:nvSpPr>
          <p:cNvPr id="4" name=""/>
          <p:cNvSpPr/>
          <p:nvPr/>
        </p:nvSpPr>
        <p:spPr>
          <a:xfrm>
            <a:off x="361950" y="1190625"/>
            <a:ext cx="2867025" cy="276225"/>
          </a:xfrm>
          <a:prstGeom prst="rect">
            <a:avLst/>
          </a:prstGeom>
          <a:solidFill>
            <a:srgbClr val="FFFFFF"/>
          </a:solidFill>
        </p:spPr>
        <p:txBody>
          <a:bodyPr lIns="0" tIns="0" rIns="0" bIns="0" wrap="none">
            <a:noAutofit/>
          </a:bodyPr>
          <a:p>
            <a:pPr indent="0"/>
            <a:r>
              <a:rPr lang="vi" sz="1500">
                <a:latin typeface="Arial"/>
              </a:rPr>
              <a:t>a) Tính độ dài đoạn thẳng </a:t>
            </a:r>
            <a:r>
              <a:rPr lang="vi" i="1" sz="1500">
                <a:latin typeface="Arial"/>
              </a:rPr>
              <a:t>AA'.</a:t>
            </a:r>
          </a:p>
        </p:txBody>
      </p:sp>
      <p:sp>
        <p:nvSpPr>
          <p:cNvPr id="5" name=""/>
          <p:cNvSpPr/>
          <p:nvPr/>
        </p:nvSpPr>
        <p:spPr>
          <a:xfrm>
            <a:off x="366712" y="1662112"/>
            <a:ext cx="4133850" cy="1228725"/>
          </a:xfrm>
          <a:prstGeom prst="rect">
            <a:avLst/>
          </a:prstGeom>
          <a:solidFill>
            <a:srgbClr val="FFFFFF"/>
          </a:solidFill>
        </p:spPr>
        <p:txBody>
          <a:bodyPr lIns="0" tIns="0" rIns="0" bIns="0">
            <a:noAutofit/>
          </a:bodyPr>
          <a:p>
            <a:pPr indent="0">
              <a:spcAft>
                <a:spcPts val="3920"/>
              </a:spcAft>
            </a:pPr>
            <a:r>
              <a:rPr lang="vi" sz="1500">
                <a:latin typeface="Arial"/>
              </a:rPr>
              <a:t>b) Tính tổng diện tích các mặt của hình hộp.</a:t>
            </a:r>
          </a:p>
          <a:p>
            <a:pPr indent="177800"/>
            <a:r>
              <a:rPr lang="vi" sz="1500">
                <a:latin typeface="Arial"/>
              </a:rPr>
              <a:t>a) Trong tam giác vuông </a:t>
            </a:r>
            <a:r>
              <a:rPr lang="vi" i="1" sz="1500">
                <a:latin typeface="Arial"/>
              </a:rPr>
              <a:t>AẨC</a:t>
            </a:r>
            <a:r>
              <a:rPr lang="vi" sz="1500">
                <a:latin typeface="Arial"/>
              </a:rPr>
              <a:t> ta có</a:t>
            </a:r>
          </a:p>
        </p:txBody>
      </p:sp>
      <p:sp>
        <p:nvSpPr>
          <p:cNvPr id="6" name=""/>
          <p:cNvSpPr/>
          <p:nvPr/>
        </p:nvSpPr>
        <p:spPr>
          <a:xfrm>
            <a:off x="514350" y="3119437"/>
            <a:ext cx="2271712" cy="304800"/>
          </a:xfrm>
          <a:prstGeom prst="rect">
            <a:avLst/>
          </a:prstGeom>
          <a:solidFill>
            <a:srgbClr val="FFFFFF"/>
          </a:solidFill>
        </p:spPr>
        <p:txBody>
          <a:bodyPr lIns="0" tIns="0" rIns="0" bIns="0" wrap="none">
            <a:noAutofit/>
          </a:bodyPr>
          <a:p>
            <a:pPr indent="0"/>
            <a:r>
              <a:rPr lang="vi" i="1" sz="1500">
                <a:latin typeface="Arial"/>
              </a:rPr>
              <a:t>AÁ = </a:t>
            </a:r>
            <a:r>
              <a:rPr lang="vi" i="1" cap="small" sz="1600">
                <a:latin typeface="Times New Roman"/>
              </a:rPr>
              <a:t>Ja'C</a:t>
            </a:r>
            <a:r>
              <a:rPr lang="vi" i="1" baseline="30000" cap="small" sz="1600">
                <a:latin typeface="Times New Roman"/>
              </a:rPr>
              <a:t>2</a:t>
            </a:r>
            <a:r>
              <a:rPr lang="vi" i="1" cap="small" sz="1600">
                <a:latin typeface="Times New Roman"/>
              </a:rPr>
              <a:t>-AC</a:t>
            </a:r>
            <a:r>
              <a:rPr lang="vi" i="1" baseline="30000" cap="small" sz="1600">
                <a:latin typeface="Times New Roman"/>
              </a:rPr>
              <a:t>2</a:t>
            </a:r>
            <a:r>
              <a:rPr lang="vi" i="1" cap="small" sz="1600">
                <a:latin typeface="Times New Roman"/>
              </a:rPr>
              <a:t> = </a:t>
            </a:r>
            <a:r>
              <a:rPr lang="vi" i="1" sz="1500">
                <a:latin typeface="Arial"/>
              </a:rPr>
              <a:t>a.</a:t>
            </a:r>
          </a:p>
        </p:txBody>
      </p:sp>
      <p:sp>
        <p:nvSpPr>
          <p:cNvPr id="7" name=""/>
          <p:cNvSpPr/>
          <p:nvPr/>
        </p:nvSpPr>
        <p:spPr>
          <a:xfrm>
            <a:off x="528637" y="3762375"/>
            <a:ext cx="3205163" cy="309562"/>
          </a:xfrm>
          <a:prstGeom prst="rect">
            <a:avLst/>
          </a:prstGeom>
          <a:solidFill>
            <a:srgbClr val="FFFFFF"/>
          </a:solidFill>
        </p:spPr>
        <p:txBody>
          <a:bodyPr lIns="0" tIns="0" rIns="0" bIns="0" wrap="none">
            <a:noAutofit/>
          </a:bodyPr>
          <a:p>
            <a:pPr indent="177800">
              <a:spcBef>
                <a:spcPts val="1890"/>
              </a:spcBef>
            </a:pPr>
            <a:r>
              <a:rPr lang="vi" sz="1500">
                <a:latin typeface="Arial"/>
              </a:rPr>
              <a:t>b) </a:t>
            </a:r>
            <a:r>
              <a:rPr lang="vi" i="1" sz="1500">
                <a:latin typeface="Arial"/>
              </a:rPr>
              <a:t>S</a:t>
            </a:r>
            <a:r>
              <a:rPr lang="vi" i="1" baseline="-25000" sz="1500">
                <a:latin typeface="Arial"/>
              </a:rPr>
              <a:t>lp</a:t>
            </a:r>
            <a:r>
              <a:rPr lang="vi" i="1" sz="1500">
                <a:latin typeface="Arial"/>
              </a:rPr>
              <a:t> — Aa</a:t>
            </a:r>
            <a:r>
              <a:rPr lang="vi" i="1" baseline="30000" sz="1500">
                <a:latin typeface="Arial"/>
              </a:rPr>
              <a:t>2</a:t>
            </a:r>
            <a:r>
              <a:rPr lang="vi" i="1" sz="1500">
                <a:latin typeface="Arial"/>
              </a:rPr>
              <a:t> + a</a:t>
            </a:r>
            <a:r>
              <a:rPr lang="vi" i="1" baseline="30000" sz="1500">
                <a:latin typeface="Arial"/>
              </a:rPr>
              <a:t>2</a:t>
            </a:r>
            <a:r>
              <a:rPr lang="vi" i="1" sz="1500">
                <a:latin typeface="Arial"/>
              </a:rPr>
              <a:t>y/3 -</a:t>
            </a:r>
            <a:r>
              <a:rPr lang="vi" sz="1500">
                <a:latin typeface="Arial"/>
              </a:rPr>
              <a:t> (4 + V3)a</a:t>
            </a:r>
            <a:r>
              <a:rPr lang="vi" baseline="30000" sz="1500">
                <a:latin typeface="Arial"/>
              </a:rPr>
              <a:t>2</a:t>
            </a:r>
            <a:r>
              <a:rPr lang="vi" sz="1500">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33337" y="109537"/>
            <a:ext cx="523875" cy="533400"/>
          </a:xfrm>
          <a:prstGeom prst="rect">
            <a:avLst/>
          </a:prstGeom>
        </p:spPr>
      </p:pic>
      <p:pic>
        <p:nvPicPr>
          <p:cNvPr id="3" name=""/>
          <p:cNvPicPr>
            <a:picLocks noChangeAspect="1"/>
          </p:cNvPicPr>
          <p:nvPr/>
        </p:nvPicPr>
        <p:blipFill>
          <a:blip r:embed="rPictId1"/>
          <a:stretch>
            <a:fillRect/>
          </a:stretch>
        </p:blipFill>
        <p:spPr>
          <a:xfrm>
            <a:off x="6429375" y="1657350"/>
            <a:ext cx="842962" cy="366712"/>
          </a:xfrm>
          <a:prstGeom prst="rect">
            <a:avLst/>
          </a:prstGeom>
        </p:spPr>
      </p:pic>
      <p:pic>
        <p:nvPicPr>
          <p:cNvPr id="4" name=""/>
          <p:cNvPicPr>
            <a:picLocks noChangeAspect="1"/>
          </p:cNvPicPr>
          <p:nvPr/>
        </p:nvPicPr>
        <p:blipFill>
          <a:blip r:embed="rPictId2"/>
          <a:stretch>
            <a:fillRect/>
          </a:stretch>
        </p:blipFill>
        <p:spPr>
          <a:xfrm>
            <a:off x="5224462" y="2305050"/>
            <a:ext cx="1847850" cy="1190625"/>
          </a:xfrm>
          <a:prstGeom prst="rect">
            <a:avLst/>
          </a:prstGeom>
        </p:spPr>
      </p:pic>
      <p:sp>
        <p:nvSpPr>
          <p:cNvPr id="5" name=""/>
          <p:cNvSpPr/>
          <p:nvPr/>
        </p:nvSpPr>
        <p:spPr>
          <a:xfrm>
            <a:off x="652462" y="461962"/>
            <a:ext cx="5905500" cy="1047750"/>
          </a:xfrm>
          <a:prstGeom prst="rect">
            <a:avLst/>
          </a:prstGeom>
          <a:solidFill>
            <a:srgbClr val="FFFFFF"/>
          </a:solidFill>
        </p:spPr>
        <p:txBody>
          <a:bodyPr lIns="0" tIns="0" rIns="0" bIns="0">
            <a:noAutofit/>
          </a:bodyPr>
          <a:p>
            <a:pPr indent="-203200">
              <a:lnSpc>
                <a:spcPct val="172000"/>
              </a:lnSpc>
            </a:pPr>
            <a:r>
              <a:rPr lang="vi" b="1" sz="1600">
                <a:latin typeface="Arial"/>
              </a:rPr>
              <a:t>Bài tập 5: SGt$hutlĩì^rt </a:t>
            </a:r>
            <a:r>
              <a:rPr lang="vi" sz="1500">
                <a:latin typeface="Arial"/>
              </a:rPr>
              <a:t>chóp cụt tứ giác đều có cạnh đáy lớn bằng 2a, cạnh đáy nhỏ và đường nối tâm hai đáy bằng a. Tính độ dài cạnh bên và đường cao của mỗi mặt bên.</a:t>
            </a:r>
          </a:p>
        </p:txBody>
      </p:sp>
      <p:sp>
        <p:nvSpPr>
          <p:cNvPr id="6" name=""/>
          <p:cNvSpPr/>
          <p:nvPr/>
        </p:nvSpPr>
        <p:spPr>
          <a:xfrm>
            <a:off x="457200" y="1966912"/>
            <a:ext cx="4438650" cy="1385888"/>
          </a:xfrm>
          <a:prstGeom prst="rect">
            <a:avLst/>
          </a:prstGeom>
          <a:solidFill>
            <a:srgbClr val="FFFFFF"/>
          </a:solidFill>
        </p:spPr>
        <p:txBody>
          <a:bodyPr lIns="0" tIns="0" rIns="0" bIns="0">
            <a:noAutofit/>
          </a:bodyPr>
          <a:p>
            <a:pPr indent="88900">
              <a:spcAft>
                <a:spcPts val="910"/>
              </a:spcAft>
            </a:pPr>
            <a:r>
              <a:rPr lang="vi" sz="1500">
                <a:latin typeface="Arial"/>
              </a:rPr>
              <a:t>Gọi </a:t>
            </a:r>
            <a:r>
              <a:rPr lang="vi" i="1" sz="1500">
                <a:latin typeface="Arial"/>
              </a:rPr>
              <a:t>0</a:t>
            </a:r>
            <a:r>
              <a:rPr lang="vi" sz="1500">
                <a:latin typeface="Arial"/>
              </a:rPr>
              <a:t> và </a:t>
            </a:r>
            <a:r>
              <a:rPr lang="vi" i="1" sz="1500">
                <a:latin typeface="Arial"/>
              </a:rPr>
              <a:t>0</a:t>
            </a:r>
            <a:r>
              <a:rPr lang="vi" sz="1500">
                <a:latin typeface="Arial"/>
              </a:rPr>
              <a:t> lần lượt là tâm của hai đáy.</a:t>
            </a:r>
          </a:p>
          <a:p>
            <a:pPr indent="88900">
              <a:spcAft>
                <a:spcPts val="1890"/>
              </a:spcAft>
            </a:pPr>
            <a:r>
              <a:rPr lang="vi" sz="1500">
                <a:latin typeface="Arial"/>
              </a:rPr>
              <a:t>Kẻ </a:t>
            </a:r>
            <a:r>
              <a:rPr lang="vi" i="1" sz="1500">
                <a:latin typeface="Arial"/>
              </a:rPr>
              <a:t>B'H</a:t>
            </a:r>
            <a:r>
              <a:rPr lang="vi" sz="1500">
                <a:latin typeface="Arial"/>
              </a:rPr>
              <a:t> 1 FD(H e </a:t>
            </a:r>
            <a:r>
              <a:rPr lang="vi" i="1" sz="1500">
                <a:latin typeface="Arial"/>
              </a:rPr>
              <a:t>BĐ),B'K</a:t>
            </a:r>
            <a:r>
              <a:rPr lang="vi" sz="1500">
                <a:latin typeface="Arial"/>
              </a:rPr>
              <a:t> 1 </a:t>
            </a:r>
            <a:r>
              <a:rPr lang="vi" i="1" sz="1500">
                <a:latin typeface="Arial"/>
              </a:rPr>
              <a:t>BC(K</a:t>
            </a:r>
            <a:r>
              <a:rPr lang="vi" sz="1500">
                <a:latin typeface="Arial"/>
              </a:rPr>
              <a:t> e </a:t>
            </a:r>
            <a:r>
              <a:rPr lang="vi" i="1" sz="1500">
                <a:latin typeface="Arial"/>
              </a:rPr>
              <a:t>Bơ)</a:t>
            </a:r>
          </a:p>
          <a:p>
            <a:pPr indent="88900"/>
            <a:r>
              <a:rPr lang="vi" i="1" sz="1500">
                <a:latin typeface="Arial"/>
              </a:rPr>
              <a:t>BD = </a:t>
            </a:r>
            <a:r>
              <a:rPr lang="vi" i="1" cap="small" sz="1600">
                <a:latin typeface="Times New Roman"/>
              </a:rPr>
              <a:t>JaB</a:t>
            </a:r>
            <a:r>
              <a:rPr lang="vi" i="1" baseline="30000" cap="small" sz="1600">
                <a:latin typeface="Times New Roman"/>
              </a:rPr>
              <a:t>2</a:t>
            </a:r>
            <a:r>
              <a:rPr lang="vi" i="1" cap="small" sz="1600">
                <a:latin typeface="Times New Roman"/>
              </a:rPr>
              <a:t> + AD</a:t>
            </a:r>
            <a:r>
              <a:rPr lang="vi" i="1" baseline="30000" cap="small" sz="1600">
                <a:latin typeface="Times New Roman"/>
              </a:rPr>
              <a:t>2</a:t>
            </a:r>
            <a:r>
              <a:rPr lang="vi" i="1" cap="small" sz="1600">
                <a:latin typeface="Times New Roman"/>
              </a:rPr>
              <a:t> =</a:t>
            </a:r>
            <a:r>
              <a:rPr lang="vi" sz="1500">
                <a:latin typeface="Arial"/>
              </a:rPr>
              <a:t> 2aV2 </a:t>
            </a:r>
            <a:r>
              <a:rPr lang="vi" i="1" sz="1500">
                <a:latin typeface="Arial"/>
              </a:rPr>
              <a:t>=&gt; BO = ^BD = ay/ĩ.</a:t>
            </a:r>
          </a:p>
        </p:txBody>
      </p:sp>
      <p:sp>
        <p:nvSpPr>
          <p:cNvPr id="7" name=""/>
          <p:cNvSpPr/>
          <p:nvPr/>
        </p:nvSpPr>
        <p:spPr>
          <a:xfrm>
            <a:off x="457200" y="3667125"/>
            <a:ext cx="5562600" cy="442912"/>
          </a:xfrm>
          <a:prstGeom prst="rect">
            <a:avLst/>
          </a:prstGeom>
          <a:solidFill>
            <a:srgbClr val="FFFFFF"/>
          </a:solidFill>
        </p:spPr>
        <p:txBody>
          <a:bodyPr lIns="0" tIns="0" rIns="0" bIns="0" wrap="none">
            <a:noAutofit/>
          </a:bodyPr>
          <a:p>
            <a:pPr indent="88900"/>
            <a:r>
              <a:rPr lang="vi" i="1" cap="small" sz="1600">
                <a:latin typeface="Times New Roman"/>
              </a:rPr>
              <a:t>b'd' - </a:t>
            </a:r>
            <a:r>
              <a:rPr lang="vi" cap="small" sz="1600">
                <a:latin typeface="Times New Roman"/>
              </a:rPr>
              <a:t>ỰấB'</a:t>
            </a:r>
            <a:r>
              <a:rPr lang="vi" baseline="30000" cap="small" sz="1600">
                <a:latin typeface="Times New Roman"/>
              </a:rPr>
              <a:t>2</a:t>
            </a:r>
            <a:r>
              <a:rPr lang="vi" sz="1500">
                <a:latin typeface="Arial"/>
              </a:rPr>
              <a:t> + ẨD'</a:t>
            </a:r>
            <a:r>
              <a:rPr lang="vi" baseline="30000" sz="1500">
                <a:latin typeface="Arial"/>
              </a:rPr>
              <a:t>2</a:t>
            </a:r>
            <a:r>
              <a:rPr lang="vi" sz="1500">
                <a:latin typeface="Arial"/>
              </a:rPr>
              <a:t> - aV2 =&gt; </a:t>
            </a:r>
            <a:r>
              <a:rPr lang="vi" i="1" sz="1500">
                <a:latin typeface="Arial"/>
              </a:rPr>
              <a:t>B'o' = </a:t>
            </a:r>
            <a:r>
              <a:rPr lang="vi" cap="small" sz="1600">
                <a:latin typeface="Times New Roman"/>
              </a:rPr>
              <a:t>|ổ'd' - —</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6872287" y="280987"/>
            <a:ext cx="509588" cy="585788"/>
          </a:xfrm>
          <a:prstGeom prst="rect">
            <a:avLst/>
          </a:prstGeom>
        </p:spPr>
      </p:pic>
      <p:pic>
        <p:nvPicPr>
          <p:cNvPr id="3" name=""/>
          <p:cNvPicPr>
            <a:picLocks noChangeAspect="1"/>
          </p:cNvPicPr>
          <p:nvPr/>
        </p:nvPicPr>
        <p:blipFill>
          <a:blip r:embed="rPictId1"/>
          <a:stretch>
            <a:fillRect/>
          </a:stretch>
        </p:blipFill>
        <p:spPr>
          <a:xfrm>
            <a:off x="176212" y="138112"/>
            <a:ext cx="852488" cy="852488"/>
          </a:xfrm>
          <a:prstGeom prst="rect">
            <a:avLst/>
          </a:prstGeom>
        </p:spPr>
      </p:pic>
      <p:pic>
        <p:nvPicPr>
          <p:cNvPr id="4" name=""/>
          <p:cNvPicPr>
            <a:picLocks noChangeAspect="1"/>
          </p:cNvPicPr>
          <p:nvPr/>
        </p:nvPicPr>
        <p:blipFill>
          <a:blip r:embed="rPictId2"/>
          <a:stretch>
            <a:fillRect/>
          </a:stretch>
        </p:blipFill>
        <p:spPr>
          <a:xfrm>
            <a:off x="557212" y="3319462"/>
            <a:ext cx="547688" cy="552450"/>
          </a:xfrm>
          <a:prstGeom prst="rect">
            <a:avLst/>
          </a:prstGeom>
        </p:spPr>
      </p:pic>
      <p:pic>
        <p:nvPicPr>
          <p:cNvPr id="5" name=""/>
          <p:cNvPicPr>
            <a:picLocks noChangeAspect="1"/>
          </p:cNvPicPr>
          <p:nvPr/>
        </p:nvPicPr>
        <p:blipFill>
          <a:blip r:embed="rPictId3"/>
          <a:stretch>
            <a:fillRect/>
          </a:stretch>
        </p:blipFill>
        <p:spPr>
          <a:xfrm>
            <a:off x="2195512" y="2890837"/>
            <a:ext cx="1276350" cy="981075"/>
          </a:xfrm>
          <a:prstGeom prst="rect">
            <a:avLst/>
          </a:prstGeom>
        </p:spPr>
      </p:pic>
      <p:pic>
        <p:nvPicPr>
          <p:cNvPr id="6" name=""/>
          <p:cNvPicPr>
            <a:picLocks noChangeAspect="1"/>
          </p:cNvPicPr>
          <p:nvPr/>
        </p:nvPicPr>
        <p:blipFill>
          <a:blip r:embed="rPictId4"/>
          <a:stretch>
            <a:fillRect/>
          </a:stretch>
        </p:blipFill>
        <p:spPr>
          <a:xfrm>
            <a:off x="2224087" y="2919412"/>
            <a:ext cx="1209675" cy="938213"/>
          </a:xfrm>
          <a:prstGeom prst="rect">
            <a:avLst/>
          </a:prstGeom>
        </p:spPr>
      </p:pic>
      <p:pic>
        <p:nvPicPr>
          <p:cNvPr id="7" name=""/>
          <p:cNvPicPr>
            <a:picLocks noChangeAspect="1"/>
          </p:cNvPicPr>
          <p:nvPr/>
        </p:nvPicPr>
        <p:blipFill>
          <a:blip r:embed="rPictId5"/>
          <a:stretch>
            <a:fillRect/>
          </a:stretch>
        </p:blipFill>
        <p:spPr>
          <a:xfrm>
            <a:off x="3857625" y="3086100"/>
            <a:ext cx="1643062" cy="785812"/>
          </a:xfrm>
          <a:prstGeom prst="rect">
            <a:avLst/>
          </a:prstGeom>
        </p:spPr>
      </p:pic>
      <p:pic>
        <p:nvPicPr>
          <p:cNvPr id="8" name=""/>
          <p:cNvPicPr>
            <a:picLocks noChangeAspect="1"/>
          </p:cNvPicPr>
          <p:nvPr/>
        </p:nvPicPr>
        <p:blipFill>
          <a:blip r:embed="rPictId6"/>
          <a:stretch>
            <a:fillRect/>
          </a:stretch>
        </p:blipFill>
        <p:spPr>
          <a:xfrm>
            <a:off x="5976937" y="3186112"/>
            <a:ext cx="1566863" cy="685800"/>
          </a:xfrm>
          <a:prstGeom prst="rect">
            <a:avLst/>
          </a:prstGeom>
        </p:spPr>
      </p:pic>
      <p:sp>
        <p:nvSpPr>
          <p:cNvPr id="9" name=""/>
          <p:cNvSpPr/>
          <p:nvPr/>
        </p:nvSpPr>
        <p:spPr>
          <a:xfrm>
            <a:off x="2676525" y="242887"/>
            <a:ext cx="2262187" cy="100013"/>
          </a:xfrm>
          <a:prstGeom prst="rect">
            <a:avLst/>
          </a:prstGeom>
          <a:solidFill>
            <a:srgbClr val="FFFFFF"/>
          </a:solidFill>
        </p:spPr>
        <p:txBody>
          <a:bodyPr lIns="0" tIns="0" rIns="0" bIns="0" wrap="none">
            <a:noAutofit/>
          </a:bodyPr>
          <a:p>
            <a:pPr indent="0"/>
            <a:r>
              <a:rPr lang="en-US" b="1" sz="750">
                <a:solidFill>
                  <a:srgbClr val="7AD2FD"/>
                </a:solidFill>
                <a:latin typeface="Arial"/>
              </a:rPr>
              <a:t>/-----------------------------X</a:t>
            </a:r>
          </a:p>
        </p:txBody>
      </p:sp>
      <p:sp>
        <p:nvSpPr>
          <p:cNvPr id="10" name=""/>
          <p:cNvSpPr/>
          <p:nvPr/>
        </p:nvSpPr>
        <p:spPr>
          <a:xfrm>
            <a:off x="2676525" y="404812"/>
            <a:ext cx="2262187" cy="504825"/>
          </a:xfrm>
          <a:prstGeom prst="rect">
            <a:avLst/>
          </a:prstGeom>
          <a:solidFill>
            <a:srgbClr val="FFFFFF"/>
          </a:solidFill>
        </p:spPr>
        <p:txBody>
          <a:bodyPr lIns="0" tIns="0" rIns="0" bIns="0">
            <a:noAutofit/>
          </a:bodyPr>
          <a:p>
            <a:pPr algn="ctr" indent="0">
              <a:spcAft>
                <a:spcPts val="210"/>
              </a:spcAft>
            </a:pPr>
            <a:r>
              <a:rPr lang="vi" b="1" sz="2400">
                <a:latin typeface="Arial"/>
              </a:rPr>
              <a:t>ĐỊNH NGHĨA</a:t>
            </a:r>
          </a:p>
          <a:p>
            <a:pPr algn="ctr" indent="0"/>
            <a:r>
              <a:rPr lang="en-US" b="1" sz="750">
                <a:solidFill>
                  <a:srgbClr val="7AD2FD"/>
                </a:solidFill>
                <a:latin typeface="Arial"/>
              </a:rPr>
              <a:t>X</a:t>
            </a:r>
            <a:r>
              <a:rPr lang="vi" b="1" sz="750">
                <a:solidFill>
                  <a:srgbClr val="7AD2FD"/>
                </a:solidFill>
                <a:latin typeface="Arial"/>
              </a:rPr>
              <a:t>_____________________________/</a:t>
            </a:r>
          </a:p>
        </p:txBody>
      </p:sp>
      <p:sp>
        <p:nvSpPr>
          <p:cNvPr id="11" name=""/>
          <p:cNvSpPr/>
          <p:nvPr/>
        </p:nvSpPr>
        <p:spPr>
          <a:xfrm>
            <a:off x="533400" y="1319212"/>
            <a:ext cx="6538912" cy="714375"/>
          </a:xfrm>
          <a:prstGeom prst="rect">
            <a:avLst/>
          </a:prstGeom>
          <a:solidFill>
            <a:srgbClr val="FAB7C9"/>
          </a:solidFill>
        </p:spPr>
        <p:txBody>
          <a:bodyPr lIns="0" tIns="0" rIns="0" bIns="0">
            <a:noAutofit/>
          </a:bodyPr>
          <a:p>
            <a:pPr indent="0">
              <a:lnSpc>
                <a:spcPct val="156000"/>
              </a:lnSpc>
            </a:pPr>
            <a:r>
              <a:rPr lang="vi" sz="1800">
                <a:latin typeface="Arial"/>
              </a:rPr>
              <a:t>Góc giữa hai mặt phẳng (a) và (/?) là góc giữa hai đường thẳng lần lượt vuông góc với (a) và (/?), kí hiệu </a:t>
            </a:r>
            <a:r>
              <a:rPr lang="en-US" sz="1800">
                <a:latin typeface="Arial"/>
              </a:rPr>
              <a:t>((a), </a:t>
            </a:r>
            <a:r>
              <a:rPr lang="vi" sz="1800">
                <a:latin typeface="Arial"/>
              </a:rPr>
              <a:t>(/?)).</a:t>
            </a:r>
          </a:p>
        </p:txBody>
      </p:sp>
      <p:sp>
        <p:nvSpPr>
          <p:cNvPr id="12" name=""/>
          <p:cNvSpPr/>
          <p:nvPr/>
        </p:nvSpPr>
        <p:spPr>
          <a:xfrm>
            <a:off x="433387" y="2366962"/>
            <a:ext cx="4348163" cy="295275"/>
          </a:xfrm>
          <a:prstGeom prst="rect">
            <a:avLst/>
          </a:prstGeom>
          <a:solidFill>
            <a:srgbClr val="FFFFFF"/>
          </a:solidFill>
        </p:spPr>
        <p:txBody>
          <a:bodyPr lIns="0" tIns="0" rIns="0" bIns="0" wrap="none">
            <a:noAutofit/>
          </a:bodyPr>
          <a:p>
            <a:pPr indent="0"/>
            <a:r>
              <a:rPr lang="vi" sz="1500">
                <a:latin typeface="Arial"/>
              </a:rPr>
              <a:t>Ta có: ((«), (/?)) </a:t>
            </a:r>
            <a:r>
              <a:rPr lang="vi" i="1" sz="1500">
                <a:latin typeface="Arial"/>
              </a:rPr>
              <a:t>— </a:t>
            </a:r>
            <a:r>
              <a:rPr lang="en-US" i="1" sz="1500">
                <a:latin typeface="Arial"/>
              </a:rPr>
              <a:t>(m,n)</a:t>
            </a:r>
            <a:r>
              <a:rPr lang="en-US" sz="1500">
                <a:latin typeface="Arial"/>
              </a:rPr>
              <a:t> </a:t>
            </a:r>
            <a:r>
              <a:rPr lang="vi" sz="1500">
                <a:latin typeface="Arial"/>
              </a:rPr>
              <a:t>với m 1 (a),n 1 (/?).</a:t>
            </a:r>
          </a:p>
        </p:txBody>
      </p:sp>
      <p:sp>
        <p:nvSpPr>
          <p:cNvPr id="13" name=""/>
          <p:cNvSpPr/>
          <p:nvPr/>
        </p:nvSpPr>
        <p:spPr>
          <a:xfrm>
            <a:off x="3671887" y="3862387"/>
            <a:ext cx="366713" cy="138113"/>
          </a:xfrm>
          <a:prstGeom prst="rect">
            <a:avLst/>
          </a:prstGeom>
          <a:solidFill>
            <a:srgbClr val="FFFFFF"/>
          </a:solidFill>
        </p:spPr>
        <p:txBody>
          <a:bodyPr lIns="0" tIns="0" rIns="0" bIns="0" wrap="none">
            <a:noAutofit/>
          </a:bodyPr>
          <a:p>
            <a:pPr indent="0"/>
            <a:r>
              <a:rPr lang="vi" i="1" sz="950">
                <a:latin typeface="Arial"/>
              </a:rPr>
              <a:t>Hình 3</a:t>
            </a:r>
          </a:p>
        </p:txBody>
      </p:sp>
    </p:spTree>
  </p:cSld>
  <p:clrMapOvr>
    <a:overrideClrMapping bg1="lt1" tx1="dk1" bg2="lt2" tx2="dk2" accent1="accent1" accent2="accent2" accent3="accent3" accent4="accent4" accent5="accent5" accent6="accent6" hlink="hlink" folHlink="folHlink"/>
  </p:clrMapOvr>
</p:sld>
</file>

<file path=ppt/slides/slide80.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47625" y="109537"/>
            <a:ext cx="7400925" cy="1714500"/>
          </a:xfrm>
          <a:prstGeom prst="rect">
            <a:avLst/>
          </a:prstGeom>
        </p:spPr>
      </p:pic>
      <p:sp>
        <p:nvSpPr>
          <p:cNvPr id="3" name=""/>
          <p:cNvSpPr/>
          <p:nvPr/>
        </p:nvSpPr>
        <p:spPr>
          <a:xfrm>
            <a:off x="333375" y="2124075"/>
            <a:ext cx="6943725" cy="1552575"/>
          </a:xfrm>
          <a:prstGeom prst="rect">
            <a:avLst/>
          </a:prstGeom>
          <a:solidFill>
            <a:srgbClr val="FFFFFF"/>
          </a:solidFill>
        </p:spPr>
        <p:txBody>
          <a:bodyPr lIns="0" tIns="0" rIns="0" bIns="0">
            <a:noAutofit/>
          </a:bodyPr>
          <a:p>
            <a:pPr indent="0">
              <a:lnSpc>
                <a:spcPct val="239000"/>
              </a:lnSpc>
              <a:spcAft>
                <a:spcPts val="490"/>
              </a:spcAft>
            </a:pPr>
            <a:r>
              <a:rPr lang="vi" sz="1400">
                <a:latin typeface="Arial"/>
              </a:rPr>
              <a:t>Tam giác </a:t>
            </a:r>
            <a:r>
              <a:rPr lang="en-US" i="1" sz="1400">
                <a:latin typeface="Arial"/>
              </a:rPr>
              <a:t>BB H</a:t>
            </a:r>
            <a:r>
              <a:rPr lang="en-US" sz="1400">
                <a:latin typeface="Arial"/>
              </a:rPr>
              <a:t> </a:t>
            </a:r>
            <a:r>
              <a:rPr lang="vi" sz="1400">
                <a:latin typeface="Arial"/>
              </a:rPr>
              <a:t>vuông tại </a:t>
            </a:r>
            <a:r>
              <a:rPr lang="en-US" i="1" sz="1400">
                <a:latin typeface="Arial"/>
              </a:rPr>
              <a:t>H</a:t>
            </a:r>
            <a:r>
              <a:rPr lang="en-US" sz="1400">
                <a:latin typeface="Arial"/>
              </a:rPr>
              <a:t> </a:t>
            </a:r>
            <a:r>
              <a:rPr lang="vi" sz="1400">
                <a:latin typeface="Arial"/>
              </a:rPr>
              <a:t>có: </a:t>
            </a:r>
            <a:r>
              <a:rPr lang="vi" i="1" sz="1400">
                <a:latin typeface="Arial"/>
              </a:rPr>
              <a:t>BB' = </a:t>
            </a:r>
            <a:r>
              <a:rPr lang="en-US" i="1" cap="small" sz="1600">
                <a:latin typeface="Times New Roman"/>
              </a:rPr>
              <a:t>-Jb'H</a:t>
            </a:r>
            <a:r>
              <a:rPr lang="en-US" i="1" baseline="30000" cap="small" sz="1600">
                <a:latin typeface="Times New Roman"/>
              </a:rPr>
              <a:t>2</a:t>
            </a:r>
            <a:r>
              <a:rPr lang="en-US" i="1" cap="small" sz="1600">
                <a:latin typeface="Times New Roman"/>
              </a:rPr>
              <a:t> </a:t>
            </a:r>
            <a:r>
              <a:rPr lang="vi" i="1" cap="small" sz="1600">
                <a:latin typeface="Times New Roman"/>
              </a:rPr>
              <a:t>+ </a:t>
            </a:r>
            <a:r>
              <a:rPr lang="vi" i="1" sz="1400">
                <a:latin typeface="Arial"/>
              </a:rPr>
              <a:t>BH</a:t>
            </a:r>
            <a:r>
              <a:rPr lang="vi" i="1" baseline="30000" sz="1400">
                <a:latin typeface="Arial"/>
              </a:rPr>
              <a:t>2</a:t>
            </a:r>
            <a:r>
              <a:rPr lang="vi" i="1" sz="1400">
                <a:latin typeface="Arial"/>
              </a:rPr>
              <a:t> =</a:t>
            </a:r>
            <a:r>
              <a:rPr lang="vi" sz="1400">
                <a:latin typeface="Arial"/>
              </a:rPr>
              <a:t> Tam giác </a:t>
            </a:r>
            <a:r>
              <a:rPr lang="en-US" i="1" sz="1400">
                <a:latin typeface="Arial"/>
              </a:rPr>
              <a:t>BB K</a:t>
            </a:r>
            <a:r>
              <a:rPr lang="en-US" sz="1400">
                <a:latin typeface="Arial"/>
              </a:rPr>
              <a:t> </a:t>
            </a:r>
            <a:r>
              <a:rPr lang="vi" sz="1400">
                <a:latin typeface="Arial"/>
              </a:rPr>
              <a:t>vuông tại </a:t>
            </a:r>
            <a:r>
              <a:rPr lang="vi" i="1" sz="1400">
                <a:latin typeface="Arial"/>
              </a:rPr>
              <a:t>K</a:t>
            </a:r>
            <a:r>
              <a:rPr lang="vi" sz="1400">
                <a:latin typeface="Arial"/>
              </a:rPr>
              <a:t> có: </a:t>
            </a:r>
            <a:r>
              <a:rPr lang="vi" i="1" cap="small" sz="1600">
                <a:latin typeface="Times New Roman"/>
              </a:rPr>
              <a:t>b'k = </a:t>
            </a:r>
            <a:r>
              <a:rPr lang="vi" i="1" sz="1400">
                <a:latin typeface="Arial"/>
              </a:rPr>
              <a:t>BB'</a:t>
            </a:r>
            <a:r>
              <a:rPr lang="vi" i="1" baseline="30000" sz="1400">
                <a:latin typeface="Arial"/>
              </a:rPr>
              <a:t>2</a:t>
            </a:r>
            <a:r>
              <a:rPr lang="vi" i="1" sz="1400">
                <a:latin typeface="Arial"/>
              </a:rPr>
              <a:t> - BK</a:t>
            </a:r>
            <a:r>
              <a:rPr lang="vi" i="1" baseline="30000" sz="1400">
                <a:latin typeface="Arial"/>
              </a:rPr>
              <a:t>2</a:t>
            </a:r>
            <a:r>
              <a:rPr lang="vi" i="1" sz="1400">
                <a:latin typeface="Arial"/>
              </a:rPr>
              <a:t> = tỹ</a:t>
            </a:r>
          </a:p>
          <a:p>
            <a:pPr indent="0">
              <a:lnSpc>
                <a:spcPct val="273000"/>
              </a:lnSpc>
            </a:pPr>
            <a:r>
              <a:rPr lang="vi" sz="1400">
                <a:latin typeface="Arial"/>
              </a:rPr>
              <a:t>Vậy độ dài cạnh bên là độ dài đường cao mỗi mặt bên là</a:t>
            </a:r>
          </a:p>
        </p:txBody>
      </p:sp>
    </p:spTree>
  </p:cSld>
  <p:clrMapOvr>
    <a:overrideClrMapping bg1="lt1" tx1="dk1" bg2="lt2" tx2="dk2" accent1="accent1" accent2="accent2" accent3="accent3" accent4="accent4" accent5="accent5" accent6="accent6" hlink="hlink" folHlink="folHlink"/>
  </p:clrMapOvr>
</p:sld>
</file>

<file path=ppt/slides/slide81.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57150"/>
            <a:ext cx="633412" cy="1233487"/>
          </a:xfrm>
          <a:prstGeom prst="rect">
            <a:avLst/>
          </a:prstGeom>
        </p:spPr>
      </p:pic>
      <p:pic>
        <p:nvPicPr>
          <p:cNvPr id="3" name=""/>
          <p:cNvPicPr>
            <a:picLocks noChangeAspect="1"/>
          </p:cNvPicPr>
          <p:nvPr/>
        </p:nvPicPr>
        <p:blipFill>
          <a:blip r:embed="rPictId1"/>
          <a:stretch>
            <a:fillRect/>
          </a:stretch>
        </p:blipFill>
        <p:spPr>
          <a:xfrm>
            <a:off x="7053262" y="290512"/>
            <a:ext cx="566738" cy="428625"/>
          </a:xfrm>
          <a:prstGeom prst="rect">
            <a:avLst/>
          </a:prstGeom>
        </p:spPr>
      </p:pic>
      <p:pic>
        <p:nvPicPr>
          <p:cNvPr id="4" name=""/>
          <p:cNvPicPr>
            <a:picLocks noChangeAspect="1"/>
          </p:cNvPicPr>
          <p:nvPr/>
        </p:nvPicPr>
        <p:blipFill>
          <a:blip r:embed="rPictId2"/>
          <a:stretch>
            <a:fillRect/>
          </a:stretch>
        </p:blipFill>
        <p:spPr>
          <a:xfrm>
            <a:off x="4572000" y="1347787"/>
            <a:ext cx="2462212" cy="1300163"/>
          </a:xfrm>
          <a:prstGeom prst="rect">
            <a:avLst/>
          </a:prstGeom>
        </p:spPr>
      </p:pic>
      <p:pic>
        <p:nvPicPr>
          <p:cNvPr id="5" name=""/>
          <p:cNvPicPr>
            <a:picLocks noChangeAspect="1"/>
          </p:cNvPicPr>
          <p:nvPr/>
        </p:nvPicPr>
        <p:blipFill>
          <a:blip r:embed="rPictId3"/>
          <a:stretch>
            <a:fillRect/>
          </a:stretch>
        </p:blipFill>
        <p:spPr>
          <a:xfrm>
            <a:off x="61912" y="3538537"/>
            <a:ext cx="5924550" cy="747713"/>
          </a:xfrm>
          <a:prstGeom prst="rect">
            <a:avLst/>
          </a:prstGeom>
        </p:spPr>
      </p:pic>
      <p:sp>
        <p:nvSpPr>
          <p:cNvPr id="6" name=""/>
          <p:cNvSpPr/>
          <p:nvPr/>
        </p:nvSpPr>
        <p:spPr>
          <a:xfrm>
            <a:off x="2671762" y="585787"/>
            <a:ext cx="2286000" cy="247650"/>
          </a:xfrm>
          <a:prstGeom prst="rect">
            <a:avLst/>
          </a:prstGeom>
          <a:solidFill>
            <a:srgbClr val="FFFFFF"/>
          </a:solidFill>
        </p:spPr>
        <p:txBody>
          <a:bodyPr lIns="0" tIns="0" rIns="0" bIns="0" wrap="none">
            <a:noAutofit/>
          </a:bodyPr>
          <a:p>
            <a:pPr algn="ctr" indent="0">
              <a:spcBef>
                <a:spcPts val="280"/>
              </a:spcBef>
            </a:pPr>
            <a:r>
              <a:rPr lang="vi" b="1" sz="1600">
                <a:latin typeface="Arial"/>
              </a:rPr>
              <a:t>Bài tập 6: SGK-tr.74</a:t>
            </a:r>
          </a:p>
        </p:txBody>
      </p:sp>
      <p:sp>
        <p:nvSpPr>
          <p:cNvPr id="7" name=""/>
          <p:cNvSpPr/>
          <p:nvPr/>
        </p:nvSpPr>
        <p:spPr>
          <a:xfrm>
            <a:off x="557212" y="1285875"/>
            <a:ext cx="3862388" cy="1785937"/>
          </a:xfrm>
          <a:prstGeom prst="rect">
            <a:avLst/>
          </a:prstGeom>
          <a:solidFill>
            <a:srgbClr val="FFFFFF"/>
          </a:solidFill>
        </p:spPr>
        <p:txBody>
          <a:bodyPr lIns="0" tIns="0" rIns="0" bIns="0">
            <a:noAutofit/>
          </a:bodyPr>
          <a:p>
            <a:pPr indent="0">
              <a:lnSpc>
                <a:spcPct val="174000"/>
              </a:lnSpc>
            </a:pPr>
            <a:r>
              <a:rPr lang="vi" sz="1500">
                <a:latin typeface="Arial"/>
              </a:rPr>
              <a:t>Kim tự tháp bằng kính tại bảo tàng </a:t>
            </a:r>
            <a:r>
              <a:rPr lang="en-US" sz="1500">
                <a:latin typeface="Arial"/>
              </a:rPr>
              <a:t>Louvre </a:t>
            </a:r>
            <a:r>
              <a:rPr lang="vi" sz="1500">
                <a:latin typeface="Arial"/>
              </a:rPr>
              <a:t>ở </a:t>
            </a:r>
            <a:r>
              <a:rPr lang="en-US" sz="1500">
                <a:latin typeface="Arial"/>
              </a:rPr>
              <a:t>Paris </a:t>
            </a:r>
            <a:r>
              <a:rPr lang="vi" sz="1500">
                <a:latin typeface="Arial"/>
              </a:rPr>
              <a:t>có dạng hình chóp tứ giác đều với chiều cao là 21,6 m và cạnh đáy dài 34 m. Tính độ dài cạnh bên và diện tích xung quanh của kim tự tháp.</a:t>
            </a:r>
          </a:p>
        </p:txBody>
      </p:sp>
      <p:sp>
        <p:nvSpPr>
          <p:cNvPr id="8" name=""/>
          <p:cNvSpPr/>
          <p:nvPr/>
        </p:nvSpPr>
        <p:spPr>
          <a:xfrm>
            <a:off x="4876800" y="2662237"/>
            <a:ext cx="2128837" cy="490538"/>
          </a:xfrm>
          <a:prstGeom prst="rect">
            <a:avLst/>
          </a:prstGeom>
          <a:solidFill>
            <a:srgbClr val="FFFFFF"/>
          </a:solidFill>
        </p:spPr>
        <p:txBody>
          <a:bodyPr lIns="0" tIns="0" rIns="0" bIns="0">
            <a:noAutofit/>
          </a:bodyPr>
          <a:p>
            <a:pPr marL="660913" indent="0"/>
            <a:r>
              <a:rPr lang="vi" i="1" sz="950">
                <a:latin typeface="Arial"/>
              </a:rPr>
              <a:t>Hình 29</a:t>
            </a:r>
          </a:p>
          <a:p>
            <a:pPr indent="0"/>
            <a:r>
              <a:rPr lang="vi" i="1" sz="950">
                <a:latin typeface="Arial"/>
              </a:rPr>
              <a:t>(Nguồn:</a:t>
            </a:r>
            <a:r>
              <a:rPr lang="vi" b="1" sz="1000">
                <a:latin typeface="Times New Roman"/>
              </a:rPr>
              <a:t> </a:t>
            </a:r>
            <a:r>
              <a:rPr lang="en-US" b="1" sz="1000">
                <a:latin typeface="Times New Roman"/>
                <a:hlinkClick r:id="rLinkId0"/>
              </a:rPr>
              <a:t>https://cn.wikipcdia.org/wiki/</a:t>
            </a:r>
          </a:p>
          <a:p>
            <a:pPr algn="r" indent="0"/>
            <a:r>
              <a:rPr lang="en-US" b="1" sz="1000">
                <a:latin typeface="Times New Roman"/>
              </a:rPr>
              <a:t>Louvre Pyramid)</a:t>
            </a:r>
          </a:p>
        </p:txBody>
      </p:sp>
    </p:spTree>
  </p:cSld>
  <p:clrMapOvr>
    <a:overrideClrMapping bg1="lt1" tx1="dk1" bg2="lt2" tx2="dk2" accent1="accent1" accent2="accent2" accent3="accent3" accent4="accent4" accent5="accent5" accent6="accent6" hlink="hlink" folHlink="folHlink"/>
  </p:clrMapOvr>
</p:sld>
</file>

<file path=ppt/slides/slide82.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76200"/>
            <a:ext cx="1123950" cy="1219200"/>
          </a:xfrm>
          <a:prstGeom prst="rect">
            <a:avLst/>
          </a:prstGeom>
        </p:spPr>
      </p:pic>
      <p:pic>
        <p:nvPicPr>
          <p:cNvPr id="3" name=""/>
          <p:cNvPicPr>
            <a:picLocks noChangeAspect="1"/>
          </p:cNvPicPr>
          <p:nvPr/>
        </p:nvPicPr>
        <p:blipFill>
          <a:blip r:embed="rPictId1"/>
          <a:stretch>
            <a:fillRect/>
          </a:stretch>
        </p:blipFill>
        <p:spPr>
          <a:xfrm>
            <a:off x="7053262" y="290512"/>
            <a:ext cx="566738" cy="428625"/>
          </a:xfrm>
          <a:prstGeom prst="rect">
            <a:avLst/>
          </a:prstGeom>
        </p:spPr>
      </p:pic>
      <p:pic>
        <p:nvPicPr>
          <p:cNvPr id="4" name=""/>
          <p:cNvPicPr>
            <a:picLocks noChangeAspect="1"/>
          </p:cNvPicPr>
          <p:nvPr/>
        </p:nvPicPr>
        <p:blipFill>
          <a:blip r:embed="rPictId2"/>
          <a:stretch>
            <a:fillRect/>
          </a:stretch>
        </p:blipFill>
        <p:spPr>
          <a:xfrm>
            <a:off x="61912" y="3538537"/>
            <a:ext cx="871538" cy="747713"/>
          </a:xfrm>
          <a:prstGeom prst="rect">
            <a:avLst/>
          </a:prstGeom>
        </p:spPr>
      </p:pic>
      <p:sp>
        <p:nvSpPr>
          <p:cNvPr id="5" name=""/>
          <p:cNvSpPr/>
          <p:nvPr/>
        </p:nvSpPr>
        <p:spPr>
          <a:xfrm>
            <a:off x="1252537" y="438150"/>
            <a:ext cx="4748213" cy="2514600"/>
          </a:xfrm>
          <a:prstGeom prst="rect">
            <a:avLst/>
          </a:prstGeom>
          <a:solidFill>
            <a:srgbClr val="FFFFFF"/>
          </a:solidFill>
        </p:spPr>
        <p:txBody>
          <a:bodyPr lIns="0" tIns="0" rIns="0" bIns="0">
            <a:noAutofit/>
          </a:bodyPr>
          <a:p>
            <a:pPr indent="0">
              <a:lnSpc>
                <a:spcPct val="222000"/>
              </a:lnSpc>
              <a:spcAft>
                <a:spcPts val="630"/>
              </a:spcAft>
            </a:pPr>
            <a:r>
              <a:rPr lang="vi" sz="1500">
                <a:latin typeface="Arial"/>
              </a:rPr>
              <a:t>Mô hình hoá hình ảnh kim tự tháp bằng hình chóp tứ giác đều </a:t>
            </a:r>
            <a:r>
              <a:rPr lang="vi" i="1" sz="1500">
                <a:latin typeface="Arial"/>
              </a:rPr>
              <a:t>S.ABCD</a:t>
            </a:r>
            <a:r>
              <a:rPr lang="vi" sz="1500">
                <a:latin typeface="Arial"/>
              </a:rPr>
              <a:t> có </a:t>
            </a:r>
            <a:r>
              <a:rPr lang="vi" i="1" sz="1500">
                <a:latin typeface="Arial"/>
              </a:rPr>
              <a:t>0</a:t>
            </a:r>
            <a:r>
              <a:rPr lang="vi" sz="1500">
                <a:latin typeface="Arial"/>
              </a:rPr>
              <a:t> là tâm của đáy.</a:t>
            </a:r>
          </a:p>
          <a:p>
            <a:pPr indent="0">
              <a:lnSpc>
                <a:spcPct val="222000"/>
              </a:lnSpc>
            </a:pPr>
            <a:r>
              <a:rPr lang="vi" sz="1500">
                <a:latin typeface="Arial"/>
              </a:rPr>
              <a:t>Kẻ </a:t>
            </a:r>
            <a:r>
              <a:rPr lang="vi" i="1" sz="1500">
                <a:latin typeface="Arial"/>
              </a:rPr>
              <a:t>SI</a:t>
            </a:r>
            <a:r>
              <a:rPr lang="vi" sz="1500">
                <a:latin typeface="Arial"/>
              </a:rPr>
              <a:t> 1 CD(/ 6 </a:t>
            </a:r>
            <a:r>
              <a:rPr lang="en-US" sz="1500">
                <a:latin typeface="Arial"/>
              </a:rPr>
              <a:t>CD).</a:t>
            </a:r>
          </a:p>
          <a:p>
            <a:pPr indent="0">
              <a:lnSpc>
                <a:spcPct val="222000"/>
              </a:lnSpc>
              <a:spcAft>
                <a:spcPts val="490"/>
              </a:spcAft>
            </a:pPr>
            <a:r>
              <a:rPr lang="vi" sz="1500">
                <a:latin typeface="Arial"/>
              </a:rPr>
              <a:t>Ta có: </a:t>
            </a:r>
            <a:r>
              <a:rPr lang="vi" i="1" sz="1500">
                <a:latin typeface="Arial"/>
              </a:rPr>
              <a:t>SO =</a:t>
            </a:r>
            <a:r>
              <a:rPr lang="vi" sz="1500">
                <a:latin typeface="Arial"/>
              </a:rPr>
              <a:t> 21,6; </a:t>
            </a:r>
            <a:r>
              <a:rPr lang="en-US" sz="1500">
                <a:latin typeface="Arial"/>
              </a:rPr>
              <a:t>CD </a:t>
            </a:r>
            <a:r>
              <a:rPr lang="vi" sz="1500">
                <a:latin typeface="Arial"/>
              </a:rPr>
              <a:t>= 34</a:t>
            </a:r>
          </a:p>
          <a:p>
            <a:pPr indent="0"/>
            <a:r>
              <a:rPr lang="en-US" i="1" sz="1500">
                <a:latin typeface="Arial"/>
              </a:rPr>
              <a:t>AC </a:t>
            </a:r>
            <a:r>
              <a:rPr lang="vi" i="1" sz="1500">
                <a:latin typeface="Arial"/>
              </a:rPr>
              <a:t>= </a:t>
            </a:r>
            <a:r>
              <a:rPr lang="en-US" i="1" cap="small" sz="1600">
                <a:latin typeface="Times New Roman"/>
              </a:rPr>
              <a:t>'Jab</a:t>
            </a:r>
            <a:r>
              <a:rPr lang="en-US" i="1" baseline="30000" cap="small" sz="1600">
                <a:latin typeface="Times New Roman"/>
              </a:rPr>
              <a:t>2</a:t>
            </a:r>
            <a:r>
              <a:rPr lang="en-US" i="1" cap="small" sz="1600">
                <a:latin typeface="Times New Roman"/>
              </a:rPr>
              <a:t> </a:t>
            </a:r>
            <a:r>
              <a:rPr lang="vi" i="1" cap="small" sz="1600">
                <a:latin typeface="Times New Roman"/>
              </a:rPr>
              <a:t>+ </a:t>
            </a:r>
            <a:r>
              <a:rPr lang="vi" i="1" sz="1500">
                <a:latin typeface="Arial"/>
              </a:rPr>
              <a:t>BC</a:t>
            </a:r>
            <a:r>
              <a:rPr lang="vi" i="1" baseline="30000" sz="1500">
                <a:latin typeface="Arial"/>
              </a:rPr>
              <a:t>2</a:t>
            </a:r>
            <a:r>
              <a:rPr lang="vi" i="1" sz="1500">
                <a:latin typeface="Arial"/>
              </a:rPr>
              <a:t> =</a:t>
            </a:r>
            <a:r>
              <a:rPr lang="vi" sz="1500">
                <a:latin typeface="Arial"/>
              </a:rPr>
              <a:t> 34^2 =&gt; </a:t>
            </a:r>
            <a:r>
              <a:rPr lang="vi" i="1" sz="1500">
                <a:latin typeface="Arial"/>
              </a:rPr>
              <a:t>oc = ±AC =</a:t>
            </a:r>
            <a:r>
              <a:rPr lang="vi" sz="1500">
                <a:latin typeface="Arial"/>
              </a:rPr>
              <a:t> 17^2</a:t>
            </a:r>
          </a:p>
          <a:p>
            <a:pPr marL="3124713" indent="0">
              <a:lnSpc>
                <a:spcPct val="75000"/>
              </a:lnSpc>
            </a:pPr>
            <a:r>
              <a:rPr lang="vi" b="1" sz="1000">
                <a:latin typeface="Times New Roman"/>
              </a:rPr>
              <a:t>2</a:t>
            </a:r>
          </a:p>
        </p:txBody>
      </p:sp>
      <p:sp>
        <p:nvSpPr>
          <p:cNvPr id="6" name=""/>
          <p:cNvSpPr/>
          <p:nvPr/>
        </p:nvSpPr>
        <p:spPr>
          <a:xfrm>
            <a:off x="1252537" y="3233737"/>
            <a:ext cx="4276725" cy="752475"/>
          </a:xfrm>
          <a:prstGeom prst="rect">
            <a:avLst/>
          </a:prstGeom>
          <a:solidFill>
            <a:srgbClr val="FFFFFF"/>
          </a:solidFill>
        </p:spPr>
        <p:txBody>
          <a:bodyPr lIns="0" tIns="0" rIns="0" bIns="0">
            <a:noAutofit/>
          </a:bodyPr>
          <a:p>
            <a:pPr indent="0">
              <a:spcAft>
                <a:spcPts val="1470"/>
              </a:spcAft>
            </a:pPr>
            <a:r>
              <a:rPr lang="en-US" sz="1500">
                <a:latin typeface="Arial"/>
              </a:rPr>
              <a:t>A </a:t>
            </a:r>
            <a:r>
              <a:rPr lang="vi" i="1" sz="1500">
                <a:latin typeface="Arial"/>
              </a:rPr>
              <a:t>soc</a:t>
            </a:r>
            <a:r>
              <a:rPr lang="vi" sz="1500">
                <a:latin typeface="Arial"/>
              </a:rPr>
              <a:t> vuông tại </a:t>
            </a:r>
            <a:r>
              <a:rPr lang="vi" i="1" sz="1500">
                <a:latin typeface="Arial"/>
              </a:rPr>
              <a:t>0 sc = jso</a:t>
            </a:r>
            <a:r>
              <a:rPr lang="vi" i="1" baseline="30000" sz="1500">
                <a:latin typeface="Arial"/>
              </a:rPr>
              <a:t>2</a:t>
            </a:r>
            <a:r>
              <a:rPr lang="vi" i="1" sz="1500">
                <a:latin typeface="Arial"/>
              </a:rPr>
              <a:t> + oc</a:t>
            </a:r>
            <a:r>
              <a:rPr lang="vi" i="1" baseline="30000" sz="1500">
                <a:latin typeface="Arial"/>
              </a:rPr>
              <a:t>2</a:t>
            </a:r>
            <a:r>
              <a:rPr lang="vi" i="1" sz="1500">
                <a:latin typeface="Arial"/>
              </a:rPr>
              <a:t> </a:t>
            </a:r>
            <a:r>
              <a:rPr lang="en-US" i="1" sz="1500">
                <a:latin typeface="Arial"/>
              </a:rPr>
              <a:t>~</a:t>
            </a:r>
            <a:r>
              <a:rPr lang="en-US" sz="1500">
                <a:latin typeface="Arial"/>
              </a:rPr>
              <a:t> </a:t>
            </a:r>
            <a:r>
              <a:rPr lang="vi" sz="1500">
                <a:latin typeface="Arial"/>
              </a:rPr>
              <a:t>32,3</a:t>
            </a:r>
          </a:p>
          <a:p>
            <a:pPr indent="0"/>
            <a:r>
              <a:rPr lang="vi" sz="1500">
                <a:latin typeface="Arial"/>
              </a:rPr>
              <a:t>Vậy độ dài cạnh bên bằng 32,3(m)</a:t>
            </a:r>
          </a:p>
        </p:txBody>
      </p:sp>
    </p:spTree>
  </p:cSld>
  <p:clrMapOvr>
    <a:overrideClrMapping bg1="lt1" tx1="dk1" bg2="lt2" tx2="dk2" accent1="accent1" accent2="accent2" accent3="accent3" accent4="accent4" accent5="accent5" accent6="accent6" hlink="hlink" folHlink="folHlink"/>
  </p:clrMapOvr>
</p:sld>
</file>

<file path=ppt/slides/slide83.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76200"/>
            <a:ext cx="3295650" cy="1219200"/>
          </a:xfrm>
          <a:prstGeom prst="rect">
            <a:avLst/>
          </a:prstGeom>
        </p:spPr>
      </p:pic>
      <p:pic>
        <p:nvPicPr>
          <p:cNvPr id="3" name=""/>
          <p:cNvPicPr>
            <a:picLocks noChangeAspect="1"/>
          </p:cNvPicPr>
          <p:nvPr/>
        </p:nvPicPr>
        <p:blipFill>
          <a:blip r:embed="rPictId1"/>
          <a:stretch>
            <a:fillRect/>
          </a:stretch>
        </p:blipFill>
        <p:spPr>
          <a:xfrm>
            <a:off x="7053262" y="290512"/>
            <a:ext cx="566738" cy="428625"/>
          </a:xfrm>
          <a:prstGeom prst="rect">
            <a:avLst/>
          </a:prstGeom>
        </p:spPr>
      </p:pic>
      <p:pic>
        <p:nvPicPr>
          <p:cNvPr id="4" name=""/>
          <p:cNvPicPr>
            <a:picLocks noChangeAspect="1"/>
          </p:cNvPicPr>
          <p:nvPr/>
        </p:nvPicPr>
        <p:blipFill>
          <a:blip r:embed="rPictId2"/>
          <a:stretch>
            <a:fillRect/>
          </a:stretch>
        </p:blipFill>
        <p:spPr>
          <a:xfrm>
            <a:off x="61912" y="3538537"/>
            <a:ext cx="885825" cy="747713"/>
          </a:xfrm>
          <a:prstGeom prst="rect">
            <a:avLst/>
          </a:prstGeom>
        </p:spPr>
      </p:pic>
      <p:sp>
        <p:nvSpPr>
          <p:cNvPr id="5" name=""/>
          <p:cNvSpPr/>
          <p:nvPr/>
        </p:nvSpPr>
        <p:spPr>
          <a:xfrm>
            <a:off x="1119187" y="1309687"/>
            <a:ext cx="5286375" cy="1800225"/>
          </a:xfrm>
          <a:prstGeom prst="rect">
            <a:avLst/>
          </a:prstGeom>
          <a:solidFill>
            <a:srgbClr val="FFFFFF"/>
          </a:solidFill>
        </p:spPr>
        <p:txBody>
          <a:bodyPr lIns="0" tIns="0" rIns="0" bIns="0">
            <a:noAutofit/>
          </a:bodyPr>
          <a:p>
            <a:pPr indent="0">
              <a:lnSpc>
                <a:spcPct val="233000"/>
              </a:lnSpc>
            </a:pPr>
            <a:r>
              <a:rPr lang="en-US" i="1" sz="1500">
                <a:latin typeface="Arial"/>
              </a:rPr>
              <a:t>=&gt; </a:t>
            </a:r>
            <a:r>
              <a:rPr lang="vi" i="1" sz="1500">
                <a:latin typeface="Arial"/>
              </a:rPr>
              <a:t>SI</a:t>
            </a:r>
            <a:r>
              <a:rPr lang="vi" sz="1500">
                <a:latin typeface="Arial"/>
              </a:rPr>
              <a:t> vừa là trung tuyến, vừa là đường cao của tam giác =&gt; / là trung điểm của </a:t>
            </a:r>
            <a:r>
              <a:rPr lang="en-US" i="1" sz="1500">
                <a:latin typeface="Arial"/>
              </a:rPr>
              <a:t>CD.</a:t>
            </a:r>
          </a:p>
          <a:p>
            <a:pPr indent="0">
              <a:lnSpc>
                <a:spcPct val="233000"/>
              </a:lnSpc>
            </a:pPr>
            <a:r>
              <a:rPr lang="vi" sz="1500">
                <a:latin typeface="Arial"/>
              </a:rPr>
              <a:t>Mà </a:t>
            </a:r>
            <a:r>
              <a:rPr lang="vi" i="1" sz="1500">
                <a:latin typeface="Arial"/>
              </a:rPr>
              <a:t>0</a:t>
            </a:r>
            <a:r>
              <a:rPr lang="vi" sz="1500">
                <a:latin typeface="Arial"/>
              </a:rPr>
              <a:t> là trung điểm của </a:t>
            </a:r>
            <a:r>
              <a:rPr lang="vi" i="1" sz="1500">
                <a:latin typeface="Arial"/>
              </a:rPr>
              <a:t>AD</a:t>
            </a:r>
          </a:p>
          <a:p>
            <a:pPr indent="266700">
              <a:lnSpc>
                <a:spcPct val="233000"/>
              </a:lnSpc>
            </a:pPr>
            <a:r>
              <a:rPr lang="vi" i="1" sz="1500">
                <a:latin typeface="Arial"/>
              </a:rPr>
              <a:t>OI</a:t>
            </a:r>
            <a:r>
              <a:rPr lang="vi" sz="1500">
                <a:latin typeface="Arial"/>
              </a:rPr>
              <a:t> là đường trung bình của tam giác </a:t>
            </a:r>
            <a:r>
              <a:rPr lang="vi" i="1" sz="1500">
                <a:latin typeface="Arial"/>
              </a:rPr>
              <a:t>ACD</a:t>
            </a:r>
          </a:p>
        </p:txBody>
      </p:sp>
      <p:sp>
        <p:nvSpPr>
          <p:cNvPr id="6" name=""/>
          <p:cNvSpPr/>
          <p:nvPr/>
        </p:nvSpPr>
        <p:spPr>
          <a:xfrm>
            <a:off x="1123950" y="3505200"/>
            <a:ext cx="1671637" cy="323850"/>
          </a:xfrm>
          <a:prstGeom prst="rect">
            <a:avLst/>
          </a:prstGeom>
          <a:solidFill>
            <a:srgbClr val="FFFFFF"/>
          </a:solidFill>
        </p:spPr>
        <p:txBody>
          <a:bodyPr lIns="0" tIns="0" rIns="0" bIns="0">
            <a:noAutofit/>
          </a:bodyPr>
          <a:p>
            <a:pPr algn="ctr" indent="0"/>
            <a:r>
              <a:rPr lang="vi" i="1" sz="1500">
                <a:latin typeface="Arial"/>
              </a:rPr>
              <a:t>=&gt; OI </a:t>
            </a:r>
            <a:r>
              <a:rPr lang="en-US" i="1" sz="1500">
                <a:latin typeface="Arial"/>
              </a:rPr>
              <a:t>= -BC</a:t>
            </a:r>
            <a:r>
              <a:rPr lang="en-US" sz="1500">
                <a:latin typeface="Arial"/>
              </a:rPr>
              <a:t> </a:t>
            </a:r>
            <a:r>
              <a:rPr lang="vi" sz="1500">
                <a:latin typeface="Arial"/>
              </a:rPr>
              <a:t>- 17</a:t>
            </a:r>
          </a:p>
          <a:p>
            <a:pPr algn="ctr" indent="0">
              <a:lnSpc>
                <a:spcPct val="75000"/>
              </a:lnSpc>
            </a:pPr>
            <a:r>
              <a:rPr lang="vi" sz="1200">
                <a:latin typeface="Times New Roman"/>
              </a:rPr>
              <a:t>2</a:t>
            </a:r>
          </a:p>
        </p:txBody>
      </p:sp>
    </p:spTree>
  </p:cSld>
  <p:clrMapOvr>
    <a:overrideClrMapping bg1="lt1" tx1="dk1" bg2="lt2" tx2="dk2" accent1="accent1" accent2="accent2" accent3="accent3" accent4="accent4" accent5="accent5" accent6="accent6" hlink="hlink" folHlink="folHlink"/>
  </p:clrMapOvr>
</p:sld>
</file>

<file path=ppt/slides/slide84.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0" y="80962"/>
            <a:ext cx="5038725" cy="2271713"/>
          </a:xfrm>
          <a:prstGeom prst="rect">
            <a:avLst/>
          </a:prstGeom>
        </p:spPr>
      </p:pic>
      <p:pic>
        <p:nvPicPr>
          <p:cNvPr id="3" name=""/>
          <p:cNvPicPr>
            <a:picLocks noChangeAspect="1"/>
          </p:cNvPicPr>
          <p:nvPr/>
        </p:nvPicPr>
        <p:blipFill>
          <a:blip r:embed="rPictId1"/>
          <a:stretch>
            <a:fillRect/>
          </a:stretch>
        </p:blipFill>
        <p:spPr>
          <a:xfrm>
            <a:off x="7053262" y="290512"/>
            <a:ext cx="566738" cy="428625"/>
          </a:xfrm>
          <a:prstGeom prst="rect">
            <a:avLst/>
          </a:prstGeom>
        </p:spPr>
      </p:pic>
      <p:pic>
        <p:nvPicPr>
          <p:cNvPr id="4" name=""/>
          <p:cNvPicPr>
            <a:picLocks noChangeAspect="1"/>
          </p:cNvPicPr>
          <p:nvPr/>
        </p:nvPicPr>
        <p:blipFill>
          <a:blip r:embed="rPictId2"/>
          <a:stretch>
            <a:fillRect/>
          </a:stretch>
        </p:blipFill>
        <p:spPr>
          <a:xfrm>
            <a:off x="61912" y="3538537"/>
            <a:ext cx="5924550" cy="747713"/>
          </a:xfrm>
          <a:prstGeom prst="rect">
            <a:avLst/>
          </a:prstGeom>
        </p:spPr>
      </p:pic>
      <p:sp>
        <p:nvSpPr>
          <p:cNvPr id="5" name=""/>
          <p:cNvSpPr/>
          <p:nvPr/>
        </p:nvSpPr>
        <p:spPr>
          <a:xfrm>
            <a:off x="671512" y="2957512"/>
            <a:ext cx="6176963" cy="309563"/>
          </a:xfrm>
          <a:prstGeom prst="rect">
            <a:avLst/>
          </a:prstGeom>
          <a:solidFill>
            <a:srgbClr val="FFFFFF"/>
          </a:solidFill>
        </p:spPr>
        <p:txBody>
          <a:bodyPr lIns="0" tIns="0" rIns="0" bIns="0" wrap="none">
            <a:noAutofit/>
          </a:bodyPr>
          <a:p>
            <a:pPr indent="0"/>
            <a:r>
              <a:rPr lang="vi" sz="1500">
                <a:latin typeface="Arial"/>
              </a:rPr>
              <a:t>Diện tích xung quanh của kim tự tháp là: </a:t>
            </a:r>
            <a:r>
              <a:rPr lang="vi" i="1" sz="1500">
                <a:latin typeface="Arial"/>
              </a:rPr>
              <a:t>s</a:t>
            </a:r>
            <a:r>
              <a:rPr lang="vi" i="1" baseline="-25000" sz="1500">
                <a:latin typeface="Arial"/>
              </a:rPr>
              <a:t>xq</a:t>
            </a:r>
            <a:r>
              <a:rPr lang="vi" i="1" sz="1500">
                <a:latin typeface="Arial"/>
              </a:rPr>
              <a:t> -</a:t>
            </a:r>
            <a:r>
              <a:rPr lang="vi" sz="1500">
                <a:latin typeface="Arial"/>
              </a:rPr>
              <a:t> 4S</a:t>
            </a:r>
            <a:r>
              <a:rPr lang="vi" baseline="-25000" sz="1500">
                <a:latin typeface="Arial"/>
              </a:rPr>
              <a:t>5CD</a:t>
            </a:r>
            <a:r>
              <a:rPr lang="vi" sz="1500">
                <a:latin typeface="Arial"/>
              </a:rPr>
              <a:t> w 1870(m</a:t>
            </a:r>
            <a:r>
              <a:rPr lang="vi" baseline="30000" sz="1500">
                <a:latin typeface="Arial"/>
              </a:rPr>
              <a:t>2</a:t>
            </a:r>
            <a:r>
              <a:rPr lang="vi" sz="1500">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85.xml><?xml version="1.0" encoding="utf-8"?>
<p:sld xmlns:p="http://schemas.openxmlformats.org/presentationml/2006/main" xmlns:a="http://schemas.openxmlformats.org/drawingml/2006/main" xmlns:r="http://schemas.openxmlformats.org/officeDocument/2006/relationships">
  <p:cSld>
    <p:bg>
      <p:bgPr>
        <a:solidFill>
          <a:srgbClr val="FBFBFB"/>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985837" y="2957512"/>
            <a:ext cx="742950" cy="781050"/>
          </a:xfrm>
          <a:prstGeom prst="rect">
            <a:avLst/>
          </a:prstGeom>
        </p:spPr>
      </p:pic>
      <p:pic>
        <p:nvPicPr>
          <p:cNvPr id="3" name=""/>
          <p:cNvPicPr>
            <a:picLocks noChangeAspect="1"/>
          </p:cNvPicPr>
          <p:nvPr/>
        </p:nvPicPr>
        <p:blipFill>
          <a:blip r:embed="rPictId1"/>
          <a:stretch>
            <a:fillRect/>
          </a:stretch>
        </p:blipFill>
        <p:spPr>
          <a:xfrm>
            <a:off x="3371850" y="2957512"/>
            <a:ext cx="738187" cy="781050"/>
          </a:xfrm>
          <a:prstGeom prst="rect">
            <a:avLst/>
          </a:prstGeom>
        </p:spPr>
      </p:pic>
      <p:pic>
        <p:nvPicPr>
          <p:cNvPr id="4" name=""/>
          <p:cNvPicPr>
            <a:picLocks noChangeAspect="1"/>
          </p:cNvPicPr>
          <p:nvPr/>
        </p:nvPicPr>
        <p:blipFill>
          <a:blip r:embed="rPictId2"/>
          <a:stretch>
            <a:fillRect/>
          </a:stretch>
        </p:blipFill>
        <p:spPr>
          <a:xfrm>
            <a:off x="5743575" y="2957512"/>
            <a:ext cx="1800225" cy="1314450"/>
          </a:xfrm>
          <a:prstGeom prst="rect">
            <a:avLst/>
          </a:prstGeom>
        </p:spPr>
      </p:pic>
      <p:sp>
        <p:nvSpPr>
          <p:cNvPr id="5" name=""/>
          <p:cNvSpPr/>
          <p:nvPr/>
        </p:nvSpPr>
        <p:spPr>
          <a:xfrm>
            <a:off x="1890712" y="576262"/>
            <a:ext cx="3857625" cy="376238"/>
          </a:xfrm>
          <a:prstGeom prst="rect">
            <a:avLst/>
          </a:prstGeom>
          <a:solidFill>
            <a:srgbClr val="FFFFFF"/>
          </a:solidFill>
        </p:spPr>
        <p:txBody>
          <a:bodyPr lIns="0" tIns="0" rIns="0" bIns="0" wrap="none">
            <a:noAutofit/>
          </a:bodyPr>
          <a:p>
            <a:pPr algn="ctr" indent="0"/>
            <a:r>
              <a:rPr lang="vi" b="1" sz="2800">
                <a:solidFill>
                  <a:srgbClr val="10013B"/>
                </a:solidFill>
                <a:latin typeface="Arial"/>
              </a:rPr>
              <a:t>HƯỚNG DẪN VÈ NHÀ</a:t>
            </a:r>
          </a:p>
        </p:txBody>
      </p:sp>
      <p:sp>
        <p:nvSpPr>
          <p:cNvPr id="6" name=""/>
          <p:cNvSpPr/>
          <p:nvPr/>
        </p:nvSpPr>
        <p:spPr>
          <a:xfrm>
            <a:off x="552450" y="2057400"/>
            <a:ext cx="1647825" cy="561975"/>
          </a:xfrm>
          <a:prstGeom prst="rect">
            <a:avLst/>
          </a:prstGeom>
          <a:solidFill>
            <a:srgbClr val="FFFFFF"/>
          </a:solidFill>
        </p:spPr>
        <p:txBody>
          <a:bodyPr lIns="0" tIns="0" rIns="0" bIns="0">
            <a:noAutofit/>
          </a:bodyPr>
          <a:p>
            <a:pPr algn="ctr" indent="0">
              <a:spcAft>
                <a:spcPts val="700"/>
              </a:spcAft>
            </a:pPr>
            <a:r>
              <a:rPr lang="vi" sz="1400">
                <a:latin typeface="Arial"/>
              </a:rPr>
              <a:t>Ghi nhớ</a:t>
            </a:r>
          </a:p>
          <a:p>
            <a:pPr algn="ctr" indent="0"/>
            <a:r>
              <a:rPr lang="vi" sz="1400">
                <a:latin typeface="Arial"/>
              </a:rPr>
              <a:t>kiến thức trong bài.</a:t>
            </a:r>
          </a:p>
        </p:txBody>
      </p:sp>
      <p:sp>
        <p:nvSpPr>
          <p:cNvPr id="7" name=""/>
          <p:cNvSpPr/>
          <p:nvPr/>
        </p:nvSpPr>
        <p:spPr>
          <a:xfrm>
            <a:off x="2757487" y="2119312"/>
            <a:ext cx="1857375" cy="557213"/>
          </a:xfrm>
          <a:prstGeom prst="rect">
            <a:avLst/>
          </a:prstGeom>
          <a:solidFill>
            <a:srgbClr val="FFFFFF"/>
          </a:solidFill>
        </p:spPr>
        <p:txBody>
          <a:bodyPr lIns="0" tIns="0" rIns="0" bIns="0">
            <a:noAutofit/>
          </a:bodyPr>
          <a:p>
            <a:pPr algn="ctr" indent="0">
              <a:spcAft>
                <a:spcPts val="700"/>
              </a:spcAft>
            </a:pPr>
            <a:r>
              <a:rPr lang="vi" sz="1400">
                <a:latin typeface="Arial"/>
              </a:rPr>
              <a:t>Hoàn thành</a:t>
            </a:r>
          </a:p>
          <a:p>
            <a:pPr algn="ctr" indent="0"/>
            <a:r>
              <a:rPr lang="vi" sz="1400">
                <a:latin typeface="Arial"/>
              </a:rPr>
              <a:t>các bài tập trong SBT</a:t>
            </a:r>
          </a:p>
        </p:txBody>
      </p:sp>
      <p:sp>
        <p:nvSpPr>
          <p:cNvPr id="8" name=""/>
          <p:cNvSpPr/>
          <p:nvPr/>
        </p:nvSpPr>
        <p:spPr>
          <a:xfrm>
            <a:off x="5276850" y="1890712"/>
            <a:ext cx="1776412" cy="938213"/>
          </a:xfrm>
          <a:prstGeom prst="rect">
            <a:avLst/>
          </a:prstGeom>
          <a:solidFill>
            <a:srgbClr val="FFFFFF"/>
          </a:solidFill>
        </p:spPr>
        <p:txBody>
          <a:bodyPr lIns="0" tIns="0" rIns="0" bIns="0">
            <a:noAutofit/>
          </a:bodyPr>
          <a:p>
            <a:pPr algn="ctr" indent="0">
              <a:lnSpc>
                <a:spcPct val="168000"/>
              </a:lnSpc>
            </a:pPr>
            <a:r>
              <a:rPr lang="vi" sz="1400">
                <a:latin typeface="Arial"/>
              </a:rPr>
              <a:t>Chuẩn bị trước</a:t>
            </a:r>
          </a:p>
          <a:p>
            <a:pPr algn="ctr" indent="0">
              <a:lnSpc>
                <a:spcPct val="157000"/>
              </a:lnSpc>
            </a:pPr>
            <a:r>
              <a:rPr lang="vi" b="1" sz="1500">
                <a:latin typeface="Arial"/>
              </a:rPr>
              <a:t>Bài 4. Khoảng cách trong không gian</a:t>
            </a:r>
          </a:p>
        </p:txBody>
      </p:sp>
    </p:spTree>
  </p:cSld>
  <p:clrMapOvr>
    <a:overrideClrMapping bg1="lt1" tx1="dk1" bg2="lt2" tx2="dk2" accent1="accent1" accent2="accent2" accent3="accent3" accent4="accent4" accent5="accent5" accent6="accent6" hlink="hlink" folHlink="folHlink"/>
  </p:clrMapOvr>
</p:sld>
</file>

<file path=ppt/slides/slide86.xml><?xml version="1.0" encoding="utf-8"?>
<p:sld xmlns:p="http://schemas.openxmlformats.org/presentationml/2006/main" xmlns:a="http://schemas.openxmlformats.org/drawingml/2006/main" xmlns:r="http://schemas.openxmlformats.org/officeDocument/2006/relationships">
  <p:cSld>
    <p:bg>
      <p:bgPr>
        <a:solidFill>
          <a:srgbClr val="F8F8F8"/>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61937" y="242887"/>
            <a:ext cx="485775" cy="485775"/>
          </a:xfrm>
          <a:prstGeom prst="rect">
            <a:avLst/>
          </a:prstGeom>
        </p:spPr>
      </p:pic>
      <p:pic>
        <p:nvPicPr>
          <p:cNvPr id="3" name=""/>
          <p:cNvPicPr>
            <a:picLocks noChangeAspect="1"/>
          </p:cNvPicPr>
          <p:nvPr/>
        </p:nvPicPr>
        <p:blipFill>
          <a:blip r:embed="rPictId1"/>
          <a:stretch>
            <a:fillRect/>
          </a:stretch>
        </p:blipFill>
        <p:spPr>
          <a:xfrm>
            <a:off x="6529387" y="271462"/>
            <a:ext cx="819150" cy="423863"/>
          </a:xfrm>
          <a:prstGeom prst="rect">
            <a:avLst/>
          </a:prstGeom>
        </p:spPr>
      </p:pic>
      <p:pic>
        <p:nvPicPr>
          <p:cNvPr id="4" name=""/>
          <p:cNvPicPr>
            <a:picLocks noChangeAspect="1"/>
          </p:cNvPicPr>
          <p:nvPr/>
        </p:nvPicPr>
        <p:blipFill>
          <a:blip r:embed="rPictId2"/>
          <a:stretch>
            <a:fillRect/>
          </a:stretch>
        </p:blipFill>
        <p:spPr>
          <a:xfrm>
            <a:off x="247650" y="3209925"/>
            <a:ext cx="923925" cy="928687"/>
          </a:xfrm>
          <a:prstGeom prst="rect">
            <a:avLst/>
          </a:prstGeom>
        </p:spPr>
      </p:pic>
      <p:pic>
        <p:nvPicPr>
          <p:cNvPr id="5" name=""/>
          <p:cNvPicPr>
            <a:picLocks noChangeAspect="1"/>
          </p:cNvPicPr>
          <p:nvPr/>
        </p:nvPicPr>
        <p:blipFill>
          <a:blip r:embed="rPictId3"/>
          <a:stretch>
            <a:fillRect/>
          </a:stretch>
        </p:blipFill>
        <p:spPr>
          <a:xfrm>
            <a:off x="6519862" y="2328862"/>
            <a:ext cx="1004888" cy="1390650"/>
          </a:xfrm>
          <a:prstGeom prst="rect">
            <a:avLst/>
          </a:prstGeom>
        </p:spPr>
      </p:pic>
      <p:sp>
        <p:nvSpPr>
          <p:cNvPr id="6" name=""/>
          <p:cNvSpPr/>
          <p:nvPr/>
        </p:nvSpPr>
        <p:spPr>
          <a:xfrm>
            <a:off x="1638300" y="1071562"/>
            <a:ext cx="4267200" cy="1781175"/>
          </a:xfrm>
          <a:prstGeom prst="rect">
            <a:avLst/>
          </a:prstGeom>
          <a:solidFill>
            <a:srgbClr val="FFFFFF"/>
          </a:solidFill>
        </p:spPr>
        <p:txBody>
          <a:bodyPr lIns="0" tIns="0" rIns="0" bIns="0">
            <a:noAutofit/>
          </a:bodyPr>
          <a:p>
            <a:pPr algn="ctr" indent="0">
              <a:lnSpc>
                <a:spcPct val="164000"/>
              </a:lnSpc>
            </a:pPr>
            <a:r>
              <a:rPr lang="vi" b="1" sz="2800">
                <a:solidFill>
                  <a:srgbClr val="10013B"/>
                </a:solidFill>
                <a:latin typeface="Arial"/>
              </a:rPr>
              <a:t>CẢM ƠN CÁC BẠN ĐÃ CHÚ Ý LẲNG NGHE, HẸN GẬP LẠI!</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9F9F9"/>
        </a:solidFill>
        <a:effectLst/>
      </p:bgPr>
    </p:bg>
    <p:spTree>
      <p:nvGrpSpPr>
        <p:cNvPr id="1" name=""/>
        <p:cNvGrpSpPr/>
        <p:nvPr/>
      </p:nvGrpSpPr>
      <p:grpSpPr/>
      <p:pic>
        <p:nvPicPr>
          <p:cNvPr id="2" name=""/>
          <p:cNvPicPr>
            <a:picLocks noChangeAspect="1"/>
          </p:cNvPicPr>
          <p:nvPr/>
        </p:nvPicPr>
        <p:blipFill>
          <a:blip r:embed="rPictId0"/>
          <a:stretch>
            <a:fillRect/>
          </a:stretch>
        </p:blipFill>
        <p:spPr>
          <a:xfrm>
            <a:off x="228600" y="233362"/>
            <a:ext cx="1343025" cy="919163"/>
          </a:xfrm>
          <a:prstGeom prst="rect">
            <a:avLst/>
          </a:prstGeom>
        </p:spPr>
      </p:pic>
      <p:pic>
        <p:nvPicPr>
          <p:cNvPr id="3" name=""/>
          <p:cNvPicPr>
            <a:picLocks noChangeAspect="1"/>
          </p:cNvPicPr>
          <p:nvPr/>
        </p:nvPicPr>
        <p:blipFill>
          <a:blip r:embed="rPictId1"/>
          <a:stretch>
            <a:fillRect/>
          </a:stretch>
        </p:blipFill>
        <p:spPr>
          <a:xfrm>
            <a:off x="5548312" y="1295400"/>
            <a:ext cx="1985963" cy="2057400"/>
          </a:xfrm>
          <a:prstGeom prst="rect">
            <a:avLst/>
          </a:prstGeom>
        </p:spPr>
      </p:pic>
      <p:pic>
        <p:nvPicPr>
          <p:cNvPr id="4" name=""/>
          <p:cNvPicPr>
            <a:picLocks noChangeAspect="1"/>
          </p:cNvPicPr>
          <p:nvPr/>
        </p:nvPicPr>
        <p:blipFill>
          <a:blip r:embed="rPictId2"/>
          <a:stretch>
            <a:fillRect/>
          </a:stretch>
        </p:blipFill>
        <p:spPr>
          <a:xfrm>
            <a:off x="90487" y="3490912"/>
            <a:ext cx="1000125" cy="709613"/>
          </a:xfrm>
          <a:prstGeom prst="rect">
            <a:avLst/>
          </a:prstGeom>
        </p:spPr>
      </p:pic>
      <p:pic>
        <p:nvPicPr>
          <p:cNvPr id="5" name=""/>
          <p:cNvPicPr>
            <a:picLocks noChangeAspect="1"/>
          </p:cNvPicPr>
          <p:nvPr/>
        </p:nvPicPr>
        <p:blipFill>
          <a:blip r:embed="rPictId3"/>
          <a:stretch>
            <a:fillRect/>
          </a:stretch>
        </p:blipFill>
        <p:spPr>
          <a:xfrm>
            <a:off x="6224587" y="3671887"/>
            <a:ext cx="657225" cy="457200"/>
          </a:xfrm>
          <a:prstGeom prst="rect">
            <a:avLst/>
          </a:prstGeom>
        </p:spPr>
      </p:pic>
      <p:sp>
        <p:nvSpPr>
          <p:cNvPr id="6" name=""/>
          <p:cNvSpPr/>
          <p:nvPr/>
        </p:nvSpPr>
        <p:spPr>
          <a:xfrm>
            <a:off x="2990850" y="290512"/>
            <a:ext cx="1633537" cy="552450"/>
          </a:xfrm>
          <a:prstGeom prst="rect">
            <a:avLst/>
          </a:prstGeom>
          <a:solidFill>
            <a:srgbClr val="FFFFFF"/>
          </a:solidFill>
        </p:spPr>
        <p:txBody>
          <a:bodyPr lIns="0" tIns="0" rIns="0" bIns="0">
            <a:noAutofit/>
          </a:bodyPr>
          <a:p>
            <a:pPr indent="0"/>
            <a:r>
              <a:rPr lang="vi" b="1" sz="700">
                <a:solidFill>
                  <a:srgbClr val="BA0E40"/>
                </a:solidFill>
                <a:latin typeface="Arial"/>
              </a:rPr>
              <a:t>Í </a:t>
            </a:r>
            <a:r>
              <a:rPr lang="en-US" b="1" sz="700">
                <a:solidFill>
                  <a:srgbClr val="BA0E40"/>
                </a:solidFill>
                <a:latin typeface="Arial"/>
              </a:rPr>
              <a:t>■■■■■■■■■'I</a:t>
            </a:r>
          </a:p>
          <a:p>
            <a:pPr indent="0">
              <a:lnSpc>
                <a:spcPct val="75000"/>
              </a:lnSpc>
            </a:pPr>
            <a:r>
              <a:rPr lang="vi" b="1" sz="1600">
                <a:latin typeface="Arial"/>
              </a:rPr>
              <a:t>NHẶN XÉT </a:t>
            </a:r>
            <a:r>
              <a:rPr lang="en-US" b="1" sz="1600">
                <a:solidFill>
                  <a:srgbClr val="BA0E40"/>
                </a:solidFill>
                <a:latin typeface="Arial"/>
              </a:rPr>
              <a:t>I</a:t>
            </a:r>
          </a:p>
          <a:p>
            <a:pPr indent="0"/>
            <a:r>
              <a:rPr lang="en-US" b="1" sz="700">
                <a:solidFill>
                  <a:srgbClr val="BA0E40"/>
                </a:solidFill>
                <a:latin typeface="Arial"/>
              </a:rPr>
              <a:t>I                 </a:t>
            </a:r>
            <a:r>
              <a:rPr lang="en-US" b="1" sz="700">
                <a:latin typeface="Arial"/>
              </a:rPr>
              <a:t>•                           </a:t>
            </a:r>
            <a:r>
              <a:rPr lang="en-US" i="1" sz="1000">
                <a:solidFill>
                  <a:srgbClr val="BA0E40"/>
                </a:solidFill>
                <a:latin typeface="Arial"/>
              </a:rPr>
              <a:t>I</a:t>
            </a:r>
          </a:p>
        </p:txBody>
      </p:sp>
      <p:sp>
        <p:nvSpPr>
          <p:cNvPr id="7" name=""/>
          <p:cNvSpPr/>
          <p:nvPr/>
        </p:nvSpPr>
        <p:spPr>
          <a:xfrm>
            <a:off x="352425" y="1152525"/>
            <a:ext cx="57150" cy="2214562"/>
          </a:xfrm>
          <a:prstGeom prst="rect">
            <a:avLst/>
          </a:prstGeom>
          <a:solidFill>
            <a:srgbClr val="FFFFFF"/>
          </a:solidFill>
        </p:spPr>
        <p:txBody>
          <a:bodyPr lIns="0" tIns="0" rIns="0" bIns="0">
            <a:noAutofit/>
          </a:bodyPr>
          <a:p>
            <a:pPr algn="just" indent="0"/>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a:p>
            <a:pPr algn="just" indent="0">
              <a:lnSpc>
                <a:spcPct val="75000"/>
              </a:lnSpc>
            </a:pPr>
            <a:r>
              <a:rPr lang="en-US" sz="1200">
                <a:solidFill>
                  <a:srgbClr val="1198FC"/>
                </a:solidFill>
                <a:latin typeface="Times New Roman"/>
              </a:rPr>
              <a:t>I</a:t>
            </a:r>
          </a:p>
        </p:txBody>
      </p:sp>
      <p:sp>
        <p:nvSpPr>
          <p:cNvPr id="8" name=""/>
          <p:cNvSpPr/>
          <p:nvPr/>
        </p:nvSpPr>
        <p:spPr>
          <a:xfrm>
            <a:off x="442912" y="1152525"/>
            <a:ext cx="4833938" cy="2147887"/>
          </a:xfrm>
          <a:prstGeom prst="rect">
            <a:avLst/>
          </a:prstGeom>
          <a:solidFill>
            <a:srgbClr val="FFFFFF"/>
          </a:solidFill>
        </p:spPr>
        <p:txBody>
          <a:bodyPr lIns="0" tIns="0" rIns="0" bIns="0">
            <a:noAutofit/>
          </a:bodyPr>
          <a:p>
            <a:pPr algn="just" indent="0">
              <a:lnSpc>
                <a:spcPct val="174000"/>
              </a:lnSpc>
              <a:spcAft>
                <a:spcPts val="840"/>
              </a:spcAft>
            </a:pPr>
            <a:r>
              <a:rPr lang="vi" sz="1500">
                <a:latin typeface="Arial"/>
              </a:rPr>
              <a:t>Góc giữa hai mặt phẳng cắt nhau bằng góc giữa hai đường thẳng lần lượt nằm trong hai mặt phẳng và vuông góc với giao tuyến của hai mặt phẳng.</a:t>
            </a:r>
          </a:p>
          <a:p>
            <a:pPr algn="just" indent="0">
              <a:lnSpc>
                <a:spcPct val="174000"/>
              </a:lnSpc>
              <a:spcAft>
                <a:spcPts val="840"/>
              </a:spcAft>
            </a:pPr>
            <a:r>
              <a:rPr lang="vi" sz="1500">
                <a:latin typeface="Arial"/>
              </a:rPr>
              <a:t>Cho </a:t>
            </a:r>
            <a:r>
              <a:rPr lang="vi" i="1" sz="1500">
                <a:latin typeface="Arial"/>
              </a:rPr>
              <a:t>c =</a:t>
            </a:r>
            <a:r>
              <a:rPr lang="vi" sz="1500">
                <a:latin typeface="Arial"/>
              </a:rPr>
              <a:t> (a) n (/?)</a:t>
            </a:r>
          </a:p>
          <a:p>
            <a:pPr indent="0">
              <a:lnSpc>
                <a:spcPct val="174000"/>
              </a:lnSpc>
            </a:pPr>
            <a:r>
              <a:rPr lang="en-US" sz="1500">
                <a:latin typeface="Arial"/>
              </a:rPr>
              <a:t>((a), </a:t>
            </a:r>
            <a:r>
              <a:rPr lang="vi" sz="1500">
                <a:latin typeface="Arial"/>
              </a:rPr>
              <a:t>(/?)) = </a:t>
            </a:r>
            <a:r>
              <a:rPr lang="vi" i="1" sz="1500">
                <a:latin typeface="Arial"/>
              </a:rPr>
              <a:t>(a, b)</a:t>
            </a:r>
            <a:r>
              <a:rPr lang="vi" sz="1500">
                <a:latin typeface="Arial"/>
              </a:rPr>
              <a:t> với </a:t>
            </a:r>
            <a:r>
              <a:rPr lang="en-US" i="1" sz="1500">
                <a:latin typeface="Arial"/>
              </a:rPr>
              <a:t>a</a:t>
            </a:r>
            <a:r>
              <a:rPr lang="en-US" sz="1500">
                <a:latin typeface="Arial"/>
              </a:rPr>
              <a:t> </a:t>
            </a:r>
            <a:r>
              <a:rPr lang="vi" sz="1500">
                <a:latin typeface="Arial"/>
              </a:rPr>
              <a:t>c </a:t>
            </a:r>
            <a:r>
              <a:rPr lang="en-US" sz="1500">
                <a:latin typeface="Arial"/>
              </a:rPr>
              <a:t>(a), </a:t>
            </a:r>
            <a:r>
              <a:rPr lang="vi" i="1" sz="1500">
                <a:latin typeface="Arial"/>
              </a:rPr>
              <a:t>b</a:t>
            </a:r>
            <a:r>
              <a:rPr lang="vi" sz="1500">
                <a:latin typeface="Arial"/>
              </a:rPr>
              <a:t> c (/?), </a:t>
            </a:r>
            <a:r>
              <a:rPr lang="en-US" i="1" sz="1500">
                <a:latin typeface="Arial"/>
              </a:rPr>
              <a:t>a</a:t>
            </a:r>
            <a:r>
              <a:rPr lang="en-US" sz="1500">
                <a:latin typeface="Arial"/>
              </a:rPr>
              <a:t> </a:t>
            </a:r>
            <a:r>
              <a:rPr lang="vi" sz="1500">
                <a:latin typeface="Arial"/>
              </a:rPr>
              <a:t>1 </a:t>
            </a:r>
            <a:r>
              <a:rPr lang="vi" i="1" sz="1500">
                <a:latin typeface="Arial"/>
              </a:rPr>
              <a:t>c, b</a:t>
            </a:r>
            <a:r>
              <a:rPr lang="vi" sz="1500">
                <a:latin typeface="Arial"/>
              </a:rPr>
              <a:t> 1 </a:t>
            </a:r>
            <a:r>
              <a:rPr lang="vi" i="1" sz="1500">
                <a:latin typeface="Arial"/>
              </a:rPr>
              <a:t>c.</a:t>
            </a:r>
          </a:p>
        </p:txBody>
      </p:sp>
      <p:sp>
        <p:nvSpPr>
          <p:cNvPr id="9" name=""/>
          <p:cNvSpPr/>
          <p:nvPr/>
        </p:nvSpPr>
        <p:spPr>
          <a:xfrm>
            <a:off x="7081837" y="614362"/>
            <a:ext cx="471488" cy="661988"/>
          </a:xfrm>
          <a:prstGeom prst="rect">
            <a:avLst/>
          </a:prstGeom>
          <a:solidFill>
            <a:srgbClr val="FFFFFF"/>
          </a:solidFill>
        </p:spPr>
        <p:txBody>
          <a:bodyPr lIns="0" tIns="0" rIns="0" bIns="0" wrap="none">
            <a:noAutofit/>
          </a:bodyPr>
          <a:p>
            <a:pPr algn="just" indent="0"/>
            <a:r>
              <a:rPr lang="vi" sz="5200">
                <a:solidFill>
                  <a:srgbClr val="5E7C92"/>
                </a:solidFill>
                <a:latin typeface="Arial"/>
              </a:rPr>
              <a:t>§</a:t>
            </a:r>
          </a:p>
        </p:txBody>
      </p:sp>
    </p:spTree>
  </p:cSld>
  <p:clrMapOvr>
    <a:overrideClrMapping bg1="lt1" tx1="dk1" bg2="lt2" tx2="dk2" accent1="accent1" accent2="accent2" accent3="accent3" accent4="accent4" accent5="accent5" accent6="accent6" hlink="hlink" folHlink="folHlink"/>
  </p:clrMapOvr>
</p:sld>
</file>

<file path=ppt/theme/theme.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