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Lst>
  <p:sldSz cx="8105775" cy="5224462"/>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 Id="rId60" Type="http://schemas.openxmlformats.org/officeDocument/2006/relationships/slide" Target="slides/slide56.xml"/><Relationship Id="rId61" Type="http://schemas.openxmlformats.org/officeDocument/2006/relationships/slide" Target="slides/slide57.xml"/><Relationship Id="rId62" Type="http://schemas.openxmlformats.org/officeDocument/2006/relationships/slide" Target="slides/slide58.xml"/><Relationship Id="rId63" Type="http://schemas.openxmlformats.org/officeDocument/2006/relationships/slide" Target="slides/slide59.xml"/><Relationship Id="rId64" Type="http://schemas.openxmlformats.org/officeDocument/2006/relationships/slide" Target="slides/slide60.xml"/><Relationship Id="rId65" Type="http://schemas.openxmlformats.org/officeDocument/2006/relationships/slide" Target="slides/slide61.xml"/><Relationship Id="rId66" Type="http://schemas.openxmlformats.org/officeDocument/2006/relationships/slide" Target="slides/slide62.xml"/><Relationship Id="rId67" Type="http://schemas.openxmlformats.org/officeDocument/2006/relationships/slide" Target="slides/slide63.xml"/><Relationship Id="rId68" Type="http://schemas.openxmlformats.org/officeDocument/2006/relationships/slide" Target="slides/slide64.xml"/><Relationship Id="rId69" Type="http://schemas.openxmlformats.org/officeDocument/2006/relationships/slide" Target="slides/slide65.xml"/><Relationship Id="rId70" Type="http://schemas.openxmlformats.org/officeDocument/2006/relationships/slide" Target="slides/slide66.xml"/><Relationship Id="rId71" Type="http://schemas.openxmlformats.org/officeDocument/2006/relationships/slide" Target="slides/slide67.xml"/><Relationship Id="rId72" Type="http://schemas.openxmlformats.org/officeDocument/2006/relationships/slide" Target="slides/slide68.xml"/><Relationship Id="rId73" Type="http://schemas.openxmlformats.org/officeDocument/2006/relationships/slide" Target="slides/slide69.xml"/><Relationship Id="rId74" Type="http://schemas.openxmlformats.org/officeDocument/2006/relationships/slide" Target="slides/slide70.xml"/><Relationship Id="rId75" Type="http://schemas.openxmlformats.org/officeDocument/2006/relationships/slide" Target="slides/slide71.xml"/><Relationship Id="rId76" Type="http://schemas.openxmlformats.org/officeDocument/2006/relationships/slide" Target="slides/slide72.xml"/><Relationship Id="rId77" Type="http://schemas.openxmlformats.org/officeDocument/2006/relationships/slide" Target="slides/slide73.xml"/><Relationship Id="rId78" Type="http://schemas.openxmlformats.org/officeDocument/2006/relationships/slide" Target="slides/slide74.xml"/><Relationship Id="rId79" Type="http://schemas.openxmlformats.org/officeDocument/2006/relationships/slide" Target="slides/slide75.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Relationship Id="rPictId0" Type="http://schemas.openxmlformats.org/officeDocument/2006/relationships/image" Target="../media/image1.jpeg"/><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PictId0" Type="http://schemas.openxmlformats.org/officeDocument/2006/relationships/image" Target="../media/image26.jpeg"/><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PictId0" Type="http://schemas.openxmlformats.org/officeDocument/2006/relationships/image" Target="../media/image27.jpeg"/><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PictId0" Type="http://schemas.openxmlformats.org/officeDocument/2006/relationships/image" Target="../media/image28.jpeg"/><Relationship Id="rPictId1" Type="http://schemas.openxmlformats.org/officeDocument/2006/relationships/image" Target="../media/image29.jpeg"/><Relationship Id="rPictId2" Type="http://schemas.openxmlformats.org/officeDocument/2006/relationships/image" Target="../media/image30.jpeg"/><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PictId0" Type="http://schemas.openxmlformats.org/officeDocument/2006/relationships/image" Target="../media/image31.jpeg"/><Relationship Id="rPictId1" Type="http://schemas.openxmlformats.org/officeDocument/2006/relationships/image" Target="../media/image32.jpeg"/><Relationship Id="rId1" Type="http://schemas.openxmlformats.org/officeDocument/2006/relationships/slideLayout" Target="../slideLayouts/slideLayout.xml"/></Relationships>
</file>

<file path=ppt/slides/_rels/slide14.xml.rels>&#65279;<?xml version="1.0" encoding="UTF-8" standalone="yes"?>
<Relationships xmlns="http://schemas.openxmlformats.org/package/2006/relationships"><Relationship Id="rPictId0" Type="http://schemas.openxmlformats.org/officeDocument/2006/relationships/image" Target="../media/image33.jpeg"/><Relationship Id="rPictId1" Type="http://schemas.openxmlformats.org/officeDocument/2006/relationships/image" Target="../media/image34.jpeg"/><Relationship Id="rPictId2" Type="http://schemas.openxmlformats.org/officeDocument/2006/relationships/image" Target="../media/image35.jpeg"/><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PictId0" Type="http://schemas.openxmlformats.org/officeDocument/2006/relationships/image" Target="../media/image36.jpeg"/><Relationship Id="rPictId1" Type="http://schemas.openxmlformats.org/officeDocument/2006/relationships/image" Target="../media/image37.jpeg"/><Relationship Id="rPictId2" Type="http://schemas.openxmlformats.org/officeDocument/2006/relationships/image" Target="../media/image38.jpeg"/><Relationship Id="rPictId3" Type="http://schemas.openxmlformats.org/officeDocument/2006/relationships/image" Target="../media/image39.jpeg"/><Relationship Id="rPictId4" Type="http://schemas.openxmlformats.org/officeDocument/2006/relationships/image" Target="../media/image40.jpeg"/><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PictId0" Type="http://schemas.openxmlformats.org/officeDocument/2006/relationships/image" Target="../media/image41.jpeg"/><Relationship Id="rPictId1" Type="http://schemas.openxmlformats.org/officeDocument/2006/relationships/image" Target="../media/image42.jpeg"/><Relationship Id="rPictId2" Type="http://schemas.openxmlformats.org/officeDocument/2006/relationships/image" Target="../media/image43.jpeg"/><Relationship Id="rPictId3" Type="http://schemas.openxmlformats.org/officeDocument/2006/relationships/image" Target="../media/image44.jpeg"/><Relationship Id="rPictId4" Type="http://schemas.openxmlformats.org/officeDocument/2006/relationships/image" Target="../media/image45.jpeg"/><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PictId0" Type="http://schemas.openxmlformats.org/officeDocument/2006/relationships/image" Target="../media/image46.jpeg"/><Relationship Id="rPictId1" Type="http://schemas.openxmlformats.org/officeDocument/2006/relationships/image" Target="../media/image47.jpeg"/><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PictId0" Type="http://schemas.openxmlformats.org/officeDocument/2006/relationships/image" Target="../media/image48.jpeg"/><Relationship Id="rPictId1" Type="http://schemas.openxmlformats.org/officeDocument/2006/relationships/image" Target="../media/image49.jpeg"/><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PictId0" Type="http://schemas.openxmlformats.org/officeDocument/2006/relationships/image" Target="../media/image2.jpeg"/><Relationship Id="rPictId1" Type="http://schemas.openxmlformats.org/officeDocument/2006/relationships/image" Target="../media/image3.jpeg"/><Relationship Id="rPictId2" Type="http://schemas.openxmlformats.org/officeDocument/2006/relationships/image" Target="../media/image4.jpeg"/><Relationship Id="rId1" Type="http://schemas.openxmlformats.org/officeDocument/2006/relationships/slideLayout" Target="../slideLayouts/slideLayout.xml"/></Relationships>
</file>

<file path=ppt/slides/_rels/slide2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PictId0" Type="http://schemas.openxmlformats.org/officeDocument/2006/relationships/image" Target="../media/image50.jpeg"/><Relationship Id="rId1" Type="http://schemas.openxmlformats.org/officeDocument/2006/relationships/slideLayout" Target="../slideLayouts/slideLayout.xml"/></Relationships>
</file>

<file path=ppt/slides/_rels/slide22.xml.rels>&#65279;<?xml version="1.0" encoding="UTF-8" standalone="yes"?>
<Relationships xmlns="http://schemas.openxmlformats.org/package/2006/relationships"><Relationship Id="rPictId0" Type="http://schemas.openxmlformats.org/officeDocument/2006/relationships/image" Target="../media/image51.jpeg"/><Relationship Id="rPictId1" Type="http://schemas.openxmlformats.org/officeDocument/2006/relationships/image" Target="../media/image52.jpeg"/><Relationship Id="rId1" Type="http://schemas.openxmlformats.org/officeDocument/2006/relationships/slideLayout" Target="../slideLayouts/slideLayout.xml"/></Relationships>
</file>

<file path=ppt/slides/_rels/slide23.xml.rels>&#65279;<?xml version="1.0" encoding="UTF-8" standalone="yes"?>
<Relationships xmlns="http://schemas.openxmlformats.org/package/2006/relationships"><Relationship Id="rPictId0" Type="http://schemas.openxmlformats.org/officeDocument/2006/relationships/image" Target="../media/image53.jpeg"/><Relationship Id="rPictId1" Type="http://schemas.openxmlformats.org/officeDocument/2006/relationships/image" Target="../media/image54.jpeg"/><Relationship Id="rPictId2" Type="http://schemas.openxmlformats.org/officeDocument/2006/relationships/image" Target="../media/image55.jpeg"/><Relationship Id="rId1" Type="http://schemas.openxmlformats.org/officeDocument/2006/relationships/slideLayout" Target="../slideLayouts/slideLayout.xml"/></Relationships>
</file>

<file path=ppt/slides/_rels/slide24.xml.rels>&#65279;<?xml version="1.0" encoding="UTF-8" standalone="yes"?>
<Relationships xmlns="http://schemas.openxmlformats.org/package/2006/relationships"><Relationship Id="rPictId0" Type="http://schemas.openxmlformats.org/officeDocument/2006/relationships/image" Target="../media/image56.jpeg"/><Relationship Id="rPictId1" Type="http://schemas.openxmlformats.org/officeDocument/2006/relationships/image" Target="../media/image57.jpeg"/><Relationship Id="rId1" Type="http://schemas.openxmlformats.org/officeDocument/2006/relationships/slideLayout" Target="../slideLayouts/slideLayout.xml"/></Relationships>
</file>

<file path=ppt/slides/_rels/slide25.xml.rels>&#65279;<?xml version="1.0" encoding="UTF-8" standalone="yes"?>
<Relationships xmlns="http://schemas.openxmlformats.org/package/2006/relationships"><Relationship Id="rPictId0" Type="http://schemas.openxmlformats.org/officeDocument/2006/relationships/image" Target="../media/image58.jpeg"/><Relationship Id="rId1" Type="http://schemas.openxmlformats.org/officeDocument/2006/relationships/slideLayout" Target="../slideLayouts/slideLayout.xml"/></Relationships>
</file>

<file path=ppt/slides/_rels/slide26.xml.rels>&#65279;<?xml version="1.0" encoding="UTF-8" standalone="yes"?>
<Relationships xmlns="http://schemas.openxmlformats.org/package/2006/relationships"><Relationship Id="rPictId0" Type="http://schemas.openxmlformats.org/officeDocument/2006/relationships/image" Target="../media/image59.jpeg"/><Relationship Id="rPictId1" Type="http://schemas.openxmlformats.org/officeDocument/2006/relationships/image" Target="../media/image60.jpeg"/><Relationship Id="rPictId2" Type="http://schemas.openxmlformats.org/officeDocument/2006/relationships/image" Target="../media/image61.jpeg"/><Relationship Id="rPictId3" Type="http://schemas.openxmlformats.org/officeDocument/2006/relationships/image" Target="../media/image62.jpeg"/><Relationship Id="rPictId4" Type="http://schemas.openxmlformats.org/officeDocument/2006/relationships/image" Target="../media/image63.jpeg"/><Relationship Id="rPictId5" Type="http://schemas.openxmlformats.org/officeDocument/2006/relationships/image" Target="../media/image64.jpeg"/><Relationship Id="rId1" Type="http://schemas.openxmlformats.org/officeDocument/2006/relationships/slideLayout" Target="../slideLayouts/slideLayout.xml"/></Relationships>
</file>

<file path=ppt/slides/_rels/slide27.xml.rels>&#65279;<?xml version="1.0" encoding="UTF-8" standalone="yes"?>
<Relationships xmlns="http://schemas.openxmlformats.org/package/2006/relationships"><Relationship Id="rPictId0" Type="http://schemas.openxmlformats.org/officeDocument/2006/relationships/image" Target="../media/image65.jpeg"/><Relationship Id="rPictId1" Type="http://schemas.openxmlformats.org/officeDocument/2006/relationships/image" Target="../media/image66.jpeg"/><Relationship Id="rPictId2" Type="http://schemas.openxmlformats.org/officeDocument/2006/relationships/image" Target="../media/image67.jpeg"/><Relationship Id="rId1" Type="http://schemas.openxmlformats.org/officeDocument/2006/relationships/slideLayout" Target="../slideLayouts/slideLayout.xml"/></Relationships>
</file>

<file path=ppt/slides/_rels/slide28.xml.rels>&#65279;<?xml version="1.0" encoding="UTF-8" standalone="yes"?>
<Relationships xmlns="http://schemas.openxmlformats.org/package/2006/relationships"><Relationship Id="rPictId0" Type="http://schemas.openxmlformats.org/officeDocument/2006/relationships/image" Target="../media/image68.jpeg"/><Relationship Id="rPictId1" Type="http://schemas.openxmlformats.org/officeDocument/2006/relationships/image" Target="../media/image69.jpeg"/><Relationship Id="rId1" Type="http://schemas.openxmlformats.org/officeDocument/2006/relationships/slideLayout" Target="../slideLayouts/slideLayout.xml"/></Relationships>
</file>

<file path=ppt/slides/_rels/slide29.xml.rels>&#65279;<?xml version="1.0" encoding="UTF-8" standalone="yes"?>
<Relationships xmlns="http://schemas.openxmlformats.org/package/2006/relationships"><Relationship Id="rPictId0" Type="http://schemas.openxmlformats.org/officeDocument/2006/relationships/image" Target="../media/image70.jpeg"/><Relationship Id="rPictId1" Type="http://schemas.openxmlformats.org/officeDocument/2006/relationships/image" Target="../media/image71.jpeg"/><Relationship Id="rPictId2" Type="http://schemas.openxmlformats.org/officeDocument/2006/relationships/image" Target="../media/image72.jpeg"/><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PictId0" Type="http://schemas.openxmlformats.org/officeDocument/2006/relationships/image" Target="../media/image5.jpeg"/><Relationship Id="rPictId1" Type="http://schemas.openxmlformats.org/officeDocument/2006/relationships/image" Target="../media/image6.jpeg"/><Relationship Id="rPictId2" Type="http://schemas.openxmlformats.org/officeDocument/2006/relationships/image" Target="../media/image7.jpeg"/><Relationship Id="rPictId3" Type="http://schemas.openxmlformats.org/officeDocument/2006/relationships/image" Target="../media/image8.jpeg"/><Relationship Id="rId1" Type="http://schemas.openxmlformats.org/officeDocument/2006/relationships/slideLayout" Target="../slideLayouts/slideLayout.xml"/></Relationships>
</file>

<file path=ppt/slides/_rels/slide30.xml.rels>&#65279;<?xml version="1.0" encoding="UTF-8" standalone="yes"?>
<Relationships xmlns="http://schemas.openxmlformats.org/package/2006/relationships"><Relationship Id="rPictId0" Type="http://schemas.openxmlformats.org/officeDocument/2006/relationships/image" Target="../media/image73.jpeg"/><Relationship Id="rPictId1" Type="http://schemas.openxmlformats.org/officeDocument/2006/relationships/image" Target="../media/image74.jpeg"/><Relationship Id="rPictId2" Type="http://schemas.openxmlformats.org/officeDocument/2006/relationships/image" Target="../media/image75.jpeg"/><Relationship Id="rId1" Type="http://schemas.openxmlformats.org/officeDocument/2006/relationships/slideLayout" Target="../slideLayouts/slideLayout.xml"/></Relationships>
</file>

<file path=ppt/slides/_rels/slide31.xml.rels>&#65279;<?xml version="1.0" encoding="UTF-8" standalone="yes"?>
<Relationships xmlns="http://schemas.openxmlformats.org/package/2006/relationships"><Relationship Id="rPictId0" Type="http://schemas.openxmlformats.org/officeDocument/2006/relationships/image" Target="../media/image76.jpeg"/><Relationship Id="rPictId1" Type="http://schemas.openxmlformats.org/officeDocument/2006/relationships/image" Target="../media/image77.jpeg"/><Relationship Id="rId1" Type="http://schemas.openxmlformats.org/officeDocument/2006/relationships/slideLayout" Target="../slideLayouts/slideLayout.xml"/></Relationships>
</file>

<file path=ppt/slides/_rels/slide32.xml.rels>&#65279;<?xml version="1.0" encoding="UTF-8" standalone="yes"?>
<Relationships xmlns="http://schemas.openxmlformats.org/package/2006/relationships"><Relationship Id="rPictId0" Type="http://schemas.openxmlformats.org/officeDocument/2006/relationships/image" Target="../media/image78.jpeg"/><Relationship Id="rPictId1" Type="http://schemas.openxmlformats.org/officeDocument/2006/relationships/image" Target="../media/image79.jpeg"/><Relationship Id="rPictId2" Type="http://schemas.openxmlformats.org/officeDocument/2006/relationships/image" Target="../media/image80.jpeg"/><Relationship Id="rId1" Type="http://schemas.openxmlformats.org/officeDocument/2006/relationships/slideLayout" Target="../slideLayouts/slideLayout.xml"/></Relationships>
</file>

<file path=ppt/slides/_rels/slide33.xml.rels>&#65279;<?xml version="1.0" encoding="UTF-8" standalone="yes"?>
<Relationships xmlns="http://schemas.openxmlformats.org/package/2006/relationships"><Relationship Id="rPictId0" Type="http://schemas.openxmlformats.org/officeDocument/2006/relationships/image" Target="../media/image81.jpeg"/><Relationship Id="rId1" Type="http://schemas.openxmlformats.org/officeDocument/2006/relationships/slideLayout" Target="../slideLayouts/slideLayout.xml"/></Relationships>
</file>

<file path=ppt/slides/_rels/slide34.xml.rels>&#65279;<?xml version="1.0" encoding="UTF-8" standalone="yes"?>
<Relationships xmlns="http://schemas.openxmlformats.org/package/2006/relationships"><Relationship Id="rPictId0" Type="http://schemas.openxmlformats.org/officeDocument/2006/relationships/image" Target="../media/image82.jpeg"/><Relationship Id="rPictId1" Type="http://schemas.openxmlformats.org/officeDocument/2006/relationships/image" Target="../media/image83.jpeg"/><Relationship Id="rId1" Type="http://schemas.openxmlformats.org/officeDocument/2006/relationships/slideLayout" Target="../slideLayouts/slideLayout.xml"/></Relationships>
</file>

<file path=ppt/slides/_rels/slide35.xml.rels>&#65279;<?xml version="1.0" encoding="UTF-8" standalone="yes"?>
<Relationships xmlns="http://schemas.openxmlformats.org/package/2006/relationships"><Relationship Id="rPictId0" Type="http://schemas.openxmlformats.org/officeDocument/2006/relationships/image" Target="../media/image84.jpeg"/><Relationship Id="rPictId1" Type="http://schemas.openxmlformats.org/officeDocument/2006/relationships/image" Target="../media/image85.jpeg"/><Relationship Id="rId1" Type="http://schemas.openxmlformats.org/officeDocument/2006/relationships/slideLayout" Target="../slideLayouts/slideLayout.xml"/></Relationships>
</file>

<file path=ppt/slides/_rels/slide3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7.xml.rels>&#65279;<?xml version="1.0" encoding="UTF-8" standalone="yes"?>
<Relationships xmlns="http://schemas.openxmlformats.org/package/2006/relationships"><Relationship Id="rPictId0" Type="http://schemas.openxmlformats.org/officeDocument/2006/relationships/image" Target="../media/image86.jpeg"/><Relationship Id="rPictId1" Type="http://schemas.openxmlformats.org/officeDocument/2006/relationships/image" Target="../media/image87.jpeg"/><Relationship Id="rPictId2" Type="http://schemas.openxmlformats.org/officeDocument/2006/relationships/image" Target="../media/image88.jpeg"/><Relationship Id="rId1" Type="http://schemas.openxmlformats.org/officeDocument/2006/relationships/slideLayout" Target="../slideLayouts/slideLayout.xml"/></Relationships>
</file>

<file path=ppt/slides/_rels/slide38.xml.rels>&#65279;<?xml version="1.0" encoding="UTF-8" standalone="yes"?>
<Relationships xmlns="http://schemas.openxmlformats.org/package/2006/relationships"><Relationship Id="rPictId0" Type="http://schemas.openxmlformats.org/officeDocument/2006/relationships/image" Target="../media/image89.jpeg"/><Relationship Id="rPictId1" Type="http://schemas.openxmlformats.org/officeDocument/2006/relationships/image" Target="../media/image90.jpeg"/><Relationship Id="rId1" Type="http://schemas.openxmlformats.org/officeDocument/2006/relationships/slideLayout" Target="../slideLayouts/slideLayout.xml"/></Relationships>
</file>

<file path=ppt/slides/_rels/slide39.xml.rels>&#65279;<?xml version="1.0" encoding="UTF-8" standalone="yes"?>
<Relationships xmlns="http://schemas.openxmlformats.org/package/2006/relationships"><Relationship Id="rPictId0" Type="http://schemas.openxmlformats.org/officeDocument/2006/relationships/image" Target="../media/image91.jpeg"/><Relationship Id="rPictId1" Type="http://schemas.openxmlformats.org/officeDocument/2006/relationships/image" Target="../media/image92.jpeg"/><Relationship Id="rPictId2" Type="http://schemas.openxmlformats.org/officeDocument/2006/relationships/image" Target="../media/image93.jpeg"/><Relationship Id="rPictId3" Type="http://schemas.openxmlformats.org/officeDocument/2006/relationships/image" Target="../media/image94.jpeg"/><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PictId0" Type="http://schemas.openxmlformats.org/officeDocument/2006/relationships/image" Target="../media/image9.jpeg"/><Relationship Id="rPictId1" Type="http://schemas.openxmlformats.org/officeDocument/2006/relationships/image" Target="../media/image10.jpeg"/><Relationship Id="rPictId2" Type="http://schemas.openxmlformats.org/officeDocument/2006/relationships/image" Target="../media/image11.jpeg"/><Relationship Id="rId1" Type="http://schemas.openxmlformats.org/officeDocument/2006/relationships/slideLayout" Target="../slideLayouts/slideLayout.xml"/></Relationships>
</file>

<file path=ppt/slides/_rels/slide40.xml.rels>&#65279;<?xml version="1.0" encoding="UTF-8" standalone="yes"?>
<Relationships xmlns="http://schemas.openxmlformats.org/package/2006/relationships"><Relationship Id="rPictId0" Type="http://schemas.openxmlformats.org/officeDocument/2006/relationships/image" Target="../media/image95.jpeg"/><Relationship Id="rId1" Type="http://schemas.openxmlformats.org/officeDocument/2006/relationships/slideLayout" Target="../slideLayouts/slideLayout.xml"/></Relationships>
</file>

<file path=ppt/slides/_rels/slide41.xml.rels>&#65279;<?xml version="1.0" encoding="UTF-8" standalone="yes"?>
<Relationships xmlns="http://schemas.openxmlformats.org/package/2006/relationships"><Relationship Id="rPictId0" Type="http://schemas.openxmlformats.org/officeDocument/2006/relationships/image" Target="../media/image96.jpeg"/><Relationship Id="rPictId1" Type="http://schemas.openxmlformats.org/officeDocument/2006/relationships/image" Target="../media/image97.jpeg"/><Relationship Id="rPictId2" Type="http://schemas.openxmlformats.org/officeDocument/2006/relationships/image" Target="../media/image98.jpeg"/><Relationship Id="rPictId3" Type="http://schemas.openxmlformats.org/officeDocument/2006/relationships/image" Target="../media/image99.jpeg"/><Relationship Id="rId1" Type="http://schemas.openxmlformats.org/officeDocument/2006/relationships/slideLayout" Target="../slideLayouts/slideLayout.xml"/></Relationships>
</file>

<file path=ppt/slides/_rels/slide42.xml.rels>&#65279;<?xml version="1.0" encoding="UTF-8" standalone="yes"?>
<Relationships xmlns="http://schemas.openxmlformats.org/package/2006/relationships"><Relationship Id="rPictId0" Type="http://schemas.openxmlformats.org/officeDocument/2006/relationships/image" Target="../media/image100.jpeg"/><Relationship Id="rPictId1" Type="http://schemas.openxmlformats.org/officeDocument/2006/relationships/image" Target="../media/image101.jpeg"/><Relationship Id="rId1" Type="http://schemas.openxmlformats.org/officeDocument/2006/relationships/slideLayout" Target="../slideLayouts/slideLayout.xml"/></Relationships>
</file>

<file path=ppt/slides/_rels/slide43.xml.rels>&#65279;<?xml version="1.0" encoding="UTF-8" standalone="yes"?>
<Relationships xmlns="http://schemas.openxmlformats.org/package/2006/relationships"><Relationship Id="rPictId0" Type="http://schemas.openxmlformats.org/officeDocument/2006/relationships/image" Target="../media/image102.jpeg"/><Relationship Id="rPictId1" Type="http://schemas.openxmlformats.org/officeDocument/2006/relationships/image" Target="../media/image103.jpeg"/><Relationship Id="rId1" Type="http://schemas.openxmlformats.org/officeDocument/2006/relationships/slideLayout" Target="../slideLayouts/slideLayout.xml"/></Relationships>
</file>

<file path=ppt/slides/_rels/slide44.xml.rels>&#65279;<?xml version="1.0" encoding="UTF-8" standalone="yes"?>
<Relationships xmlns="http://schemas.openxmlformats.org/package/2006/relationships"><Relationship Id="rPictId0" Type="http://schemas.openxmlformats.org/officeDocument/2006/relationships/image" Target="../media/image104.jpeg"/><Relationship Id="rPictId1" Type="http://schemas.openxmlformats.org/officeDocument/2006/relationships/image" Target="../media/image105.jpeg"/><Relationship Id="rId1" Type="http://schemas.openxmlformats.org/officeDocument/2006/relationships/slideLayout" Target="../slideLayouts/slideLayout.xml"/></Relationships>
</file>

<file path=ppt/slides/_rels/slide4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6.xml.rels>&#65279;<?xml version="1.0" encoding="UTF-8" standalone="yes"?>
<Relationships xmlns="http://schemas.openxmlformats.org/package/2006/relationships"><Relationship Id="rPictId0" Type="http://schemas.openxmlformats.org/officeDocument/2006/relationships/image" Target="../media/image106.jpeg"/><Relationship Id="rPictId1" Type="http://schemas.openxmlformats.org/officeDocument/2006/relationships/image" Target="../media/image107.jpeg"/><Relationship Id="rId1" Type="http://schemas.openxmlformats.org/officeDocument/2006/relationships/slideLayout" Target="../slideLayouts/slideLayout.xml"/></Relationships>
</file>

<file path=ppt/slides/_rels/slide47.xml.rels>&#65279;<?xml version="1.0" encoding="UTF-8" standalone="yes"?>
<Relationships xmlns="http://schemas.openxmlformats.org/package/2006/relationships"><Relationship Id="rPictId0" Type="http://schemas.openxmlformats.org/officeDocument/2006/relationships/image" Target="../media/image108.jpeg"/><Relationship Id="rPictId1" Type="http://schemas.openxmlformats.org/officeDocument/2006/relationships/image" Target="../media/image109.jpeg"/><Relationship Id="rPictId2" Type="http://schemas.openxmlformats.org/officeDocument/2006/relationships/image" Target="../media/image110.jpeg"/><Relationship Id="rId1" Type="http://schemas.openxmlformats.org/officeDocument/2006/relationships/slideLayout" Target="../slideLayouts/slideLayout.xml"/></Relationships>
</file>

<file path=ppt/slides/_rels/slide48.xml.rels>&#65279;<?xml version="1.0" encoding="UTF-8" standalone="yes"?>
<Relationships xmlns="http://schemas.openxmlformats.org/package/2006/relationships"><Relationship Id="rPictId0" Type="http://schemas.openxmlformats.org/officeDocument/2006/relationships/image" Target="../media/image111.jpeg"/><Relationship Id="rPictId1" Type="http://schemas.openxmlformats.org/officeDocument/2006/relationships/image" Target="../media/image112.jpeg"/><Relationship Id="rPictId2" Type="http://schemas.openxmlformats.org/officeDocument/2006/relationships/image" Target="../media/image113.jpeg"/><Relationship Id="rId1" Type="http://schemas.openxmlformats.org/officeDocument/2006/relationships/slideLayout" Target="../slideLayouts/slideLayout.xml"/></Relationships>
</file>

<file path=ppt/slides/_rels/slide49.xml.rels>&#65279;<?xml version="1.0" encoding="UTF-8" standalone="yes"?>
<Relationships xmlns="http://schemas.openxmlformats.org/package/2006/relationships"><Relationship Id="rPictId0" Type="http://schemas.openxmlformats.org/officeDocument/2006/relationships/image" Target="../media/image114.jpeg"/><Relationship Id="rPictId1" Type="http://schemas.openxmlformats.org/officeDocument/2006/relationships/image" Target="../media/image115.jpeg"/><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PictId0" Type="http://schemas.openxmlformats.org/officeDocument/2006/relationships/image" Target="../media/image12.jpeg"/><Relationship Id="rId1" Type="http://schemas.openxmlformats.org/officeDocument/2006/relationships/slideLayout" Target="../slideLayouts/slideLayout.xml"/></Relationships>
</file>

<file path=ppt/slides/_rels/slide50.xml.rels>&#65279;<?xml version="1.0" encoding="UTF-8" standalone="yes"?>
<Relationships xmlns="http://schemas.openxmlformats.org/package/2006/relationships"><Relationship Id="rPictId0" Type="http://schemas.openxmlformats.org/officeDocument/2006/relationships/image" Target="../media/image116.jpeg"/><Relationship Id="rPictId1" Type="http://schemas.openxmlformats.org/officeDocument/2006/relationships/image" Target="../media/image117.jpeg"/><Relationship Id="rId1" Type="http://schemas.openxmlformats.org/officeDocument/2006/relationships/slideLayout" Target="../slideLayouts/slideLayout.xml"/></Relationships>
</file>

<file path=ppt/slides/_rels/slide51.xml.rels>&#65279;<?xml version="1.0" encoding="UTF-8" standalone="yes"?>
<Relationships xmlns="http://schemas.openxmlformats.org/package/2006/relationships"><Relationship Id="rPictId0" Type="http://schemas.openxmlformats.org/officeDocument/2006/relationships/image" Target="../media/image118.jpeg"/><Relationship Id="rPictId1" Type="http://schemas.openxmlformats.org/officeDocument/2006/relationships/image" Target="../media/image119.jpeg"/><Relationship Id="rId1" Type="http://schemas.openxmlformats.org/officeDocument/2006/relationships/slideLayout" Target="../slideLayouts/slideLayout.xml"/></Relationships>
</file>

<file path=ppt/slides/_rels/slide52.xml.rels>&#65279;<?xml version="1.0" encoding="UTF-8" standalone="yes"?>
<Relationships xmlns="http://schemas.openxmlformats.org/package/2006/relationships"><Relationship Id="rPictId0" Type="http://schemas.openxmlformats.org/officeDocument/2006/relationships/image" Target="../media/image120.jpeg"/><Relationship Id="rPictId1" Type="http://schemas.openxmlformats.org/officeDocument/2006/relationships/image" Target="../media/image121.jpeg"/><Relationship Id="rId1" Type="http://schemas.openxmlformats.org/officeDocument/2006/relationships/slideLayout" Target="../slideLayouts/slideLayout.xml"/></Relationships>
</file>

<file path=ppt/slides/_rels/slide53.xml.rels>&#65279;<?xml version="1.0" encoding="UTF-8" standalone="yes"?>
<Relationships xmlns="http://schemas.openxmlformats.org/package/2006/relationships"><Relationship Id="rPictId0" Type="http://schemas.openxmlformats.org/officeDocument/2006/relationships/image" Target="../media/image122.jpeg"/><Relationship Id="rPictId1" Type="http://schemas.openxmlformats.org/officeDocument/2006/relationships/image" Target="../media/image123.jpeg"/><Relationship Id="rPictId2" Type="http://schemas.openxmlformats.org/officeDocument/2006/relationships/image" Target="../media/image124.jpeg"/><Relationship Id="rId1" Type="http://schemas.openxmlformats.org/officeDocument/2006/relationships/slideLayout" Target="../slideLayouts/slideLayout.xml"/></Relationships>
</file>

<file path=ppt/slides/_rels/slide5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5.xml.rels>&#65279;<?xml version="1.0" encoding="UTF-8" standalone="yes"?>
<Relationships xmlns="http://schemas.openxmlformats.org/package/2006/relationships"><Relationship Id="rPictId0" Type="http://schemas.openxmlformats.org/officeDocument/2006/relationships/image" Target="../media/image125.jpeg"/><Relationship Id="rId1" Type="http://schemas.openxmlformats.org/officeDocument/2006/relationships/slideLayout" Target="../slideLayouts/slideLayout.xml"/></Relationships>
</file>

<file path=ppt/slides/_rels/slide56.xml.rels>&#65279;<?xml version="1.0" encoding="UTF-8" standalone="yes"?>
<Relationships xmlns="http://schemas.openxmlformats.org/package/2006/relationships"><Relationship Id="rPictId0" Type="http://schemas.openxmlformats.org/officeDocument/2006/relationships/image" Target="../media/image126.jpeg"/><Relationship Id="rId1" Type="http://schemas.openxmlformats.org/officeDocument/2006/relationships/slideLayout" Target="../slideLayouts/slideLayout.xml"/></Relationships>
</file>

<file path=ppt/slides/_rels/slide57.xml.rels>&#65279;<?xml version="1.0" encoding="UTF-8" standalone="yes"?>
<Relationships xmlns="http://schemas.openxmlformats.org/package/2006/relationships"><Relationship Id="rPictId0" Type="http://schemas.openxmlformats.org/officeDocument/2006/relationships/image" Target="../media/image127.jpeg"/><Relationship Id="rPictId1" Type="http://schemas.openxmlformats.org/officeDocument/2006/relationships/image" Target="../media/image128.jpeg"/><Relationship Id="rPictId2" Type="http://schemas.openxmlformats.org/officeDocument/2006/relationships/image" Target="../media/image129.jpeg"/><Relationship Id="rPictId3" Type="http://schemas.openxmlformats.org/officeDocument/2006/relationships/image" Target="../media/image130.jpeg"/><Relationship Id="rId1" Type="http://schemas.openxmlformats.org/officeDocument/2006/relationships/slideLayout" Target="../slideLayouts/slideLayout.xml"/></Relationships>
</file>

<file path=ppt/slides/_rels/slide58.xml.rels>&#65279;<?xml version="1.0" encoding="UTF-8" standalone="yes"?>
<Relationships xmlns="http://schemas.openxmlformats.org/package/2006/relationships"><Relationship Id="rPictId0" Type="http://schemas.openxmlformats.org/officeDocument/2006/relationships/image" Target="../media/image131.jpeg"/><Relationship Id="rPictId1" Type="http://schemas.openxmlformats.org/officeDocument/2006/relationships/image" Target="../media/image132.jpeg"/><Relationship Id="rId1" Type="http://schemas.openxmlformats.org/officeDocument/2006/relationships/slideLayout" Target="../slideLayouts/slideLayout.xml"/></Relationships>
</file>

<file path=ppt/slides/_rels/slide59.xml.rels>&#65279;<?xml version="1.0" encoding="UTF-8" standalone="yes"?>
<Relationships xmlns="http://schemas.openxmlformats.org/package/2006/relationships"><Relationship Id="rPictId0" Type="http://schemas.openxmlformats.org/officeDocument/2006/relationships/image" Target="../media/image133.jpeg"/><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PictId0" Type="http://schemas.openxmlformats.org/officeDocument/2006/relationships/image" Target="../media/image13.jpeg"/><Relationship Id="rPictId1" Type="http://schemas.openxmlformats.org/officeDocument/2006/relationships/image" Target="../media/image14.jpeg"/><Relationship Id="rPictId2" Type="http://schemas.openxmlformats.org/officeDocument/2006/relationships/image" Target="../media/image15.jpeg"/><Relationship Id="rId1" Type="http://schemas.openxmlformats.org/officeDocument/2006/relationships/slideLayout" Target="../slideLayouts/slideLayout.xml"/></Relationships>
</file>

<file path=ppt/slides/_rels/slide6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1.xml.rels>&#65279;<?xml version="1.0" encoding="UTF-8" standalone="yes"?>
<Relationships xmlns="http://schemas.openxmlformats.org/package/2006/relationships"><Relationship Id="rPictId0" Type="http://schemas.openxmlformats.org/officeDocument/2006/relationships/image" Target="../media/image134.jpeg"/><Relationship Id="rPictId1" Type="http://schemas.openxmlformats.org/officeDocument/2006/relationships/image" Target="../media/image135.jpeg"/><Relationship Id="rPictId2" Type="http://schemas.openxmlformats.org/officeDocument/2006/relationships/image" Target="../media/image136.jpeg"/><Relationship Id="rPictId3" Type="http://schemas.openxmlformats.org/officeDocument/2006/relationships/image" Target="../media/image137.jpeg"/><Relationship Id="rId1" Type="http://schemas.openxmlformats.org/officeDocument/2006/relationships/slideLayout" Target="../slideLayouts/slideLayout.xml"/></Relationships>
</file>

<file path=ppt/slides/_rels/slide62.xml.rels>&#65279;<?xml version="1.0" encoding="UTF-8" standalone="yes"?>
<Relationships xmlns="http://schemas.openxmlformats.org/package/2006/relationships"><Relationship Id="rPictId0" Type="http://schemas.openxmlformats.org/officeDocument/2006/relationships/image" Target="../media/image138.jpeg"/><Relationship Id="rId1" Type="http://schemas.openxmlformats.org/officeDocument/2006/relationships/slideLayout" Target="../slideLayouts/slideLayout.xml"/></Relationships>
</file>

<file path=ppt/slides/_rels/slide63.xml.rels>&#65279;<?xml version="1.0" encoding="UTF-8" standalone="yes"?>
<Relationships xmlns="http://schemas.openxmlformats.org/package/2006/relationships"><Relationship Id="rPictId0" Type="http://schemas.openxmlformats.org/officeDocument/2006/relationships/image" Target="../media/image139.jpeg"/><Relationship Id="rPictId1" Type="http://schemas.openxmlformats.org/officeDocument/2006/relationships/image" Target="../media/image140.jpeg"/><Relationship Id="rId1" Type="http://schemas.openxmlformats.org/officeDocument/2006/relationships/slideLayout" Target="../slideLayouts/slideLayout.xml"/></Relationships>
</file>

<file path=ppt/slides/_rels/slide64.xml.rels>&#65279;<?xml version="1.0" encoding="UTF-8" standalone="yes"?>
<Relationships xmlns="http://schemas.openxmlformats.org/package/2006/relationships"><Relationship Id="rPictId0" Type="http://schemas.openxmlformats.org/officeDocument/2006/relationships/image" Target="../media/image141.jpeg"/><Relationship Id="rId1" Type="http://schemas.openxmlformats.org/officeDocument/2006/relationships/slideLayout" Target="../slideLayouts/slideLayout.xml"/></Relationships>
</file>

<file path=ppt/slides/_rels/slide65.xml.rels>&#65279;<?xml version="1.0" encoding="UTF-8" standalone="yes"?>
<Relationships xmlns="http://schemas.openxmlformats.org/package/2006/relationships"><Relationship Id="rPictId0" Type="http://schemas.openxmlformats.org/officeDocument/2006/relationships/image" Target="../media/image142.jpeg"/><Relationship Id="rPictId1" Type="http://schemas.openxmlformats.org/officeDocument/2006/relationships/image" Target="../media/image143.jpeg"/><Relationship Id="rId1" Type="http://schemas.openxmlformats.org/officeDocument/2006/relationships/slideLayout" Target="../slideLayouts/slideLayout.xml"/></Relationships>
</file>

<file path=ppt/slides/_rels/slide6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7.xml.rels>&#65279;<?xml version="1.0" encoding="UTF-8" standalone="yes"?>
<Relationships xmlns="http://schemas.openxmlformats.org/package/2006/relationships"><Relationship Id="rPictId0" Type="http://schemas.openxmlformats.org/officeDocument/2006/relationships/image" Target="../media/image144.jpeg"/><Relationship Id="rPictId1" Type="http://schemas.openxmlformats.org/officeDocument/2006/relationships/image" Target="../media/image145.jpeg"/><Relationship Id="rPictId2" Type="http://schemas.openxmlformats.org/officeDocument/2006/relationships/image" Target="../media/image146.jpeg"/><Relationship Id="rId1" Type="http://schemas.openxmlformats.org/officeDocument/2006/relationships/slideLayout" Target="../slideLayouts/slideLayout.xml"/></Relationships>
</file>

<file path=ppt/slides/_rels/slide68.xml.rels>&#65279;<?xml version="1.0" encoding="UTF-8" standalone="yes"?>
<Relationships xmlns="http://schemas.openxmlformats.org/package/2006/relationships"><Relationship Id="rPictId0" Type="http://schemas.openxmlformats.org/officeDocument/2006/relationships/image" Target="../media/image147.jpeg"/><Relationship Id="rId1" Type="http://schemas.openxmlformats.org/officeDocument/2006/relationships/slideLayout" Target="../slideLayouts/slideLayout.xml"/></Relationships>
</file>

<file path=ppt/slides/_rels/slide69.xml.rels>&#65279;<?xml version="1.0" encoding="UTF-8" standalone="yes"?>
<Relationships xmlns="http://schemas.openxmlformats.org/package/2006/relationships"><Relationship Id="rPictId0" Type="http://schemas.openxmlformats.org/officeDocument/2006/relationships/image" Target="../media/image148.jpeg"/><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PictId0" Type="http://schemas.openxmlformats.org/officeDocument/2006/relationships/image" Target="../media/image16.jpeg"/><Relationship Id="rPictId1" Type="http://schemas.openxmlformats.org/officeDocument/2006/relationships/image" Target="../media/image17.jpeg"/><Relationship Id="rPictId2" Type="http://schemas.openxmlformats.org/officeDocument/2006/relationships/image" Target="../media/image18.jpeg"/><Relationship Id="rPictId3" Type="http://schemas.openxmlformats.org/officeDocument/2006/relationships/image" Target="../media/image19.jpeg"/><Relationship Id="rId1" Type="http://schemas.openxmlformats.org/officeDocument/2006/relationships/slideLayout" Target="../slideLayouts/slideLayout.xml"/></Relationships>
</file>

<file path=ppt/slides/_rels/slide70.xml.rels>&#65279;<?xml version="1.0" encoding="UTF-8" standalone="yes"?>
<Relationships xmlns="http://schemas.openxmlformats.org/package/2006/relationships"><Relationship Id="rPictId0" Type="http://schemas.openxmlformats.org/officeDocument/2006/relationships/image" Target="../media/image149.jpeg"/><Relationship Id="rPictId1" Type="http://schemas.openxmlformats.org/officeDocument/2006/relationships/image" Target="../media/image150.jpeg"/><Relationship Id="rPictId2" Type="http://schemas.openxmlformats.org/officeDocument/2006/relationships/image" Target="../media/image151.jpeg"/><Relationship Id="rId1" Type="http://schemas.openxmlformats.org/officeDocument/2006/relationships/slideLayout" Target="../slideLayouts/slideLayout.xml"/></Relationships>
</file>

<file path=ppt/slides/_rels/slide71.xml.rels>&#65279;<?xml version="1.0" encoding="UTF-8" standalone="yes"?>
<Relationships xmlns="http://schemas.openxmlformats.org/package/2006/relationships"><Relationship Id="rPictId0" Type="http://schemas.openxmlformats.org/officeDocument/2006/relationships/image" Target="../media/image152.jpeg"/><Relationship Id="rPictId1" Type="http://schemas.openxmlformats.org/officeDocument/2006/relationships/image" Target="../media/image153.jpeg"/><Relationship Id="rPictId2" Type="http://schemas.openxmlformats.org/officeDocument/2006/relationships/image" Target="../media/image154.jpeg"/><Relationship Id="rId1" Type="http://schemas.openxmlformats.org/officeDocument/2006/relationships/slideLayout" Target="../slideLayouts/slideLayout.xml"/></Relationships>
</file>

<file path=ppt/slides/_rels/slide72.xml.rels>&#65279;<?xml version="1.0" encoding="UTF-8" standalone="yes"?>
<Relationships xmlns="http://schemas.openxmlformats.org/package/2006/relationships"><Relationship Id="rPictId0" Type="http://schemas.openxmlformats.org/officeDocument/2006/relationships/image" Target="../media/image155.jpeg"/><Relationship Id="rPictId1" Type="http://schemas.openxmlformats.org/officeDocument/2006/relationships/image" Target="../media/image156.jpeg"/><Relationship Id="rPictId2" Type="http://schemas.openxmlformats.org/officeDocument/2006/relationships/image" Target="../media/image157.jpeg"/><Relationship Id="rPictId3" Type="http://schemas.openxmlformats.org/officeDocument/2006/relationships/image" Target="../media/image158.jpeg"/><Relationship Id="rId1" Type="http://schemas.openxmlformats.org/officeDocument/2006/relationships/slideLayout" Target="../slideLayouts/slideLayout.xml"/></Relationships>
</file>

<file path=ppt/slides/_rels/slide73.xml.rels>&#65279;<?xml version="1.0" encoding="UTF-8" standalone="yes"?>
<Relationships xmlns="http://schemas.openxmlformats.org/package/2006/relationships"><Relationship Id="rPictId0" Type="http://schemas.openxmlformats.org/officeDocument/2006/relationships/image" Target="../media/image159.jpeg"/><Relationship Id="rPictId1" Type="http://schemas.openxmlformats.org/officeDocument/2006/relationships/image" Target="../media/image160.jpeg"/><Relationship Id="rPictId2" Type="http://schemas.openxmlformats.org/officeDocument/2006/relationships/image" Target="../media/image161.jpeg"/><Relationship Id="rPictId3" Type="http://schemas.openxmlformats.org/officeDocument/2006/relationships/image" Target="../media/image162.jpeg"/><Relationship Id="rPictId4" Type="http://schemas.openxmlformats.org/officeDocument/2006/relationships/image" Target="../media/image163.jpeg"/><Relationship Id="rPictId5" Type="http://schemas.openxmlformats.org/officeDocument/2006/relationships/image" Target="../media/image164.jpeg"/><Relationship Id="rId1" Type="http://schemas.openxmlformats.org/officeDocument/2006/relationships/slideLayout" Target="../slideLayouts/slideLayout.xml"/></Relationships>
</file>

<file path=ppt/slides/_rels/slide74.xml.rels>&#65279;<?xml version="1.0" encoding="UTF-8" standalone="yes"?>
<Relationships xmlns="http://schemas.openxmlformats.org/package/2006/relationships"><Relationship Id="rPictId0" Type="http://schemas.openxmlformats.org/officeDocument/2006/relationships/image" Target="../media/image165.jpeg"/><Relationship Id="rId1" Type="http://schemas.openxmlformats.org/officeDocument/2006/relationships/slideLayout" Target="../slideLayouts/slideLayout.xml"/></Relationships>
</file>

<file path=ppt/slides/_rels/slide75.xml.rels>&#65279;<?xml version="1.0" encoding="UTF-8" standalone="yes"?>
<Relationships xmlns="http://schemas.openxmlformats.org/package/2006/relationships"><Relationship Id="rPictId0" Type="http://schemas.openxmlformats.org/officeDocument/2006/relationships/image" Target="../media/image166.jpeg"/><Relationship Id="rPictId1" Type="http://schemas.openxmlformats.org/officeDocument/2006/relationships/image" Target="../media/image167.jpeg"/><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PictId0" Type="http://schemas.openxmlformats.org/officeDocument/2006/relationships/image" Target="../media/image20.jpeg"/><Relationship Id="rPictId1" Type="http://schemas.openxmlformats.org/officeDocument/2006/relationships/image" Target="../media/image21.jpeg"/><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PictId0" Type="http://schemas.openxmlformats.org/officeDocument/2006/relationships/image" Target="../media/image22.jpeg"/><Relationship Id="rPictId1" Type="http://schemas.openxmlformats.org/officeDocument/2006/relationships/image" Target="../media/image23.jpeg"/><Relationship Id="rPictId2" Type="http://schemas.openxmlformats.org/officeDocument/2006/relationships/image" Target="../media/image24.jpeg"/><Relationship Id="rPictId3" Type="http://schemas.openxmlformats.org/officeDocument/2006/relationships/image" Target="../media/image25.jpeg"/><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872162" y="2943225"/>
            <a:ext cx="1747838" cy="1343025"/>
          </a:xfrm>
          <a:prstGeom prst="rect">
            <a:avLst/>
          </a:prstGeom>
        </p:spPr>
      </p:pic>
      <p:sp>
        <p:nvSpPr>
          <p:cNvPr id="3" name=""/>
          <p:cNvSpPr/>
          <p:nvPr/>
        </p:nvSpPr>
        <p:spPr>
          <a:xfrm>
            <a:off x="271462" y="138112"/>
            <a:ext cx="5629275" cy="1609725"/>
          </a:xfrm>
          <a:prstGeom prst="rect">
            <a:avLst/>
          </a:prstGeom>
          <a:solidFill>
            <a:srgbClr val="FFFFFF"/>
          </a:solidFill>
        </p:spPr>
        <p:txBody>
          <a:bodyPr lIns="0" tIns="0" rIns="0" bIns="0" wrap="none">
            <a:noAutofit/>
          </a:bodyPr>
          <a:p>
            <a:pPr indent="0"/>
            <a:r>
              <a:rPr lang="en-US" sz="5200">
                <a:solidFill>
                  <a:srgbClr val="B2857E"/>
                </a:solidFill>
                <a:latin typeface="Times New Roman"/>
              </a:rPr>
              <a:t>V </a:t>
            </a:r>
            <a:r>
              <a:rPr lang="en-US" sz="5200">
                <a:solidFill>
                  <a:srgbClr val="001643"/>
                </a:solidFill>
                <a:latin typeface="Times New Roman"/>
              </a:rPr>
              <a:t>_ _ </a:t>
            </a:r>
            <a:r>
              <a:rPr lang="vi" baseline="-25000" sz="5200">
                <a:solidFill>
                  <a:srgbClr val="001643"/>
                </a:solidFill>
                <a:latin typeface="Times New Roman"/>
              </a:rPr>
              <a:t>CÀC EB</a:t>
            </a:r>
          </a:p>
        </p:txBody>
      </p:sp>
      <p:sp>
        <p:nvSpPr>
          <p:cNvPr id="4" name=""/>
          <p:cNvSpPr/>
          <p:nvPr/>
        </p:nvSpPr>
        <p:spPr>
          <a:xfrm>
            <a:off x="862012" y="2162175"/>
            <a:ext cx="5919788" cy="471487"/>
          </a:xfrm>
          <a:prstGeom prst="rect">
            <a:avLst/>
          </a:prstGeom>
          <a:solidFill>
            <a:srgbClr val="FFFFFF"/>
          </a:solidFill>
        </p:spPr>
        <p:txBody>
          <a:bodyPr lIns="0" tIns="0" rIns="0" bIns="0" wrap="none">
            <a:noAutofit/>
          </a:bodyPr>
          <a:p>
            <a:pPr algn="r" indent="0"/>
            <a:r>
              <a:rPr lang="vi" b="1" sz="2800">
                <a:solidFill>
                  <a:srgbClr val="001643"/>
                </a:solidFill>
                <a:latin typeface="Arial"/>
              </a:rPr>
              <a:t>ĐẾN VỚI BÀI GIẢNG HÔM NAY</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348037" y="685800"/>
            <a:ext cx="928688" cy="695325"/>
          </a:xfrm>
          <a:prstGeom prst="rect">
            <a:avLst/>
          </a:prstGeom>
        </p:spPr>
      </p:pic>
      <p:sp>
        <p:nvSpPr>
          <p:cNvPr id="3" name=""/>
          <p:cNvSpPr/>
          <p:nvPr/>
        </p:nvSpPr>
        <p:spPr>
          <a:xfrm>
            <a:off x="528637" y="642937"/>
            <a:ext cx="1138238" cy="280988"/>
          </a:xfrm>
          <a:prstGeom prst="rect">
            <a:avLst/>
          </a:prstGeom>
          <a:solidFill>
            <a:srgbClr val="FFFFFF"/>
          </a:solidFill>
        </p:spPr>
        <p:txBody>
          <a:bodyPr lIns="0" tIns="0" rIns="0" bIns="0" wrap="none">
            <a:noAutofit/>
          </a:bodyPr>
          <a:p>
            <a:pPr algn="just" indent="254000"/>
            <a:r>
              <a:rPr lang="vi" b="1" sz="1700">
                <a:latin typeface="Arial"/>
              </a:rPr>
              <a:t>HĐKP2:</a:t>
            </a:r>
          </a:p>
        </p:txBody>
      </p:sp>
      <p:sp>
        <p:nvSpPr>
          <p:cNvPr id="4" name=""/>
          <p:cNvSpPr/>
          <p:nvPr/>
        </p:nvSpPr>
        <p:spPr>
          <a:xfrm>
            <a:off x="542925" y="1776412"/>
            <a:ext cx="3481387" cy="1833563"/>
          </a:xfrm>
          <a:prstGeom prst="rect">
            <a:avLst/>
          </a:prstGeom>
          <a:solidFill>
            <a:srgbClr val="FFFFFF"/>
          </a:solidFill>
        </p:spPr>
        <p:txBody>
          <a:bodyPr lIns="0" tIns="0" rIns="0" bIns="0">
            <a:noAutofit/>
          </a:bodyPr>
          <a:p>
            <a:pPr algn="just" indent="0">
              <a:lnSpc>
                <a:spcPct val="174000"/>
              </a:lnSpc>
              <a:spcAft>
                <a:spcPts val="350"/>
              </a:spcAft>
            </a:pPr>
            <a:r>
              <a:rPr lang="en-US" sz="1500">
                <a:latin typeface="Arial"/>
              </a:rPr>
              <a:t>a) Tam </a:t>
            </a:r>
            <a:r>
              <a:rPr lang="vi" sz="1500">
                <a:latin typeface="Arial"/>
              </a:rPr>
              <a:t>giác </a:t>
            </a:r>
            <a:r>
              <a:rPr lang="en-US" i="1" sz="1500">
                <a:latin typeface="Arial"/>
              </a:rPr>
              <a:t>CEB</a:t>
            </a:r>
            <a:r>
              <a:rPr lang="en-US" sz="1500">
                <a:latin typeface="Arial"/>
              </a:rPr>
              <a:t> </a:t>
            </a:r>
            <a:r>
              <a:rPr lang="vi" sz="1500">
                <a:latin typeface="Arial"/>
              </a:rPr>
              <a:t>và tam giác </a:t>
            </a:r>
            <a:r>
              <a:rPr lang="en-US" i="1" sz="1500">
                <a:latin typeface="Arial"/>
              </a:rPr>
              <a:t>CFB</a:t>
            </a:r>
            <a:r>
              <a:rPr lang="en-US" sz="1500">
                <a:latin typeface="Arial"/>
              </a:rPr>
              <a:t> </a:t>
            </a:r>
            <a:r>
              <a:rPr lang="vi" sz="1500">
                <a:latin typeface="Arial"/>
              </a:rPr>
              <a:t>CÓ </a:t>
            </a:r>
            <a:r>
              <a:rPr lang="en-US" i="1" sz="1500">
                <a:latin typeface="Arial"/>
              </a:rPr>
              <a:t>CE - CF; EB - FB; CB</a:t>
            </a:r>
            <a:r>
              <a:rPr lang="en-US" sz="1500">
                <a:latin typeface="Arial"/>
              </a:rPr>
              <a:t> </a:t>
            </a:r>
            <a:r>
              <a:rPr lang="vi" sz="1500">
                <a:latin typeface="Arial"/>
              </a:rPr>
              <a:t>là cạnh chung nên </a:t>
            </a:r>
            <a:r>
              <a:rPr lang="en-US" sz="1500">
                <a:latin typeface="Arial"/>
              </a:rPr>
              <a:t>A </a:t>
            </a:r>
            <a:r>
              <a:rPr lang="en-US" i="1" sz="1500">
                <a:latin typeface="Arial"/>
              </a:rPr>
              <a:t>CEB</a:t>
            </a:r>
            <a:r>
              <a:rPr lang="en-US" sz="1500">
                <a:latin typeface="Arial"/>
              </a:rPr>
              <a:t> =A </a:t>
            </a:r>
            <a:r>
              <a:rPr lang="en-US" i="1" sz="1500">
                <a:latin typeface="Arial"/>
              </a:rPr>
              <a:t>CFB</a:t>
            </a:r>
            <a:r>
              <a:rPr lang="en-US" sz="1500">
                <a:latin typeface="Arial"/>
              </a:rPr>
              <a:t> (c.c.c).</a:t>
            </a:r>
          </a:p>
          <a:p>
            <a:pPr algn="just" indent="0">
              <a:lnSpc>
                <a:spcPct val="174000"/>
              </a:lnSpc>
            </a:pPr>
            <a:r>
              <a:rPr lang="en-US" sz="1500">
                <a:latin typeface="Arial"/>
              </a:rPr>
              <a:t>b) Tam </a:t>
            </a:r>
            <a:r>
              <a:rPr lang="vi" sz="1500">
                <a:latin typeface="Arial"/>
              </a:rPr>
              <a:t>giác </a:t>
            </a:r>
            <a:r>
              <a:rPr lang="en-US" i="1" sz="1500">
                <a:latin typeface="Arial"/>
              </a:rPr>
              <a:t>DEF</a:t>
            </a:r>
            <a:r>
              <a:rPr lang="en-US" sz="1500">
                <a:latin typeface="Arial"/>
              </a:rPr>
              <a:t> </a:t>
            </a:r>
            <a:r>
              <a:rPr lang="vi" sz="1500">
                <a:latin typeface="Arial"/>
              </a:rPr>
              <a:t>cân tại </a:t>
            </a:r>
            <a:r>
              <a:rPr lang="en-US" i="1" sz="1500">
                <a:latin typeface="Arial"/>
              </a:rPr>
              <a:t>D,</a:t>
            </a:r>
            <a:r>
              <a:rPr lang="en-US" sz="1500">
                <a:latin typeface="Arial"/>
              </a:rPr>
              <a:t> </a:t>
            </a:r>
            <a:r>
              <a:rPr lang="vi" sz="1500">
                <a:latin typeface="Arial"/>
              </a:rPr>
              <a:t>suy ra </a:t>
            </a:r>
            <a:r>
              <a:rPr lang="en-US" i="1" sz="1500">
                <a:latin typeface="Arial"/>
              </a:rPr>
              <a:t>d </a:t>
            </a:r>
            <a:r>
              <a:rPr lang="vi" sz="1500">
                <a:latin typeface="Arial"/>
              </a:rPr>
              <a:t>vuông góc với </a:t>
            </a:r>
            <a:r>
              <a:rPr lang="vi" i="1" sz="1500">
                <a:latin typeface="Arial"/>
              </a:rPr>
              <a:t>c,</a:t>
            </a:r>
            <a:r>
              <a:rPr lang="vi" sz="1500">
                <a:latin typeface="Arial"/>
              </a:rPr>
              <a:t> suy ra (d,c) - 90°.</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04775" y="1733550"/>
            <a:ext cx="2976562" cy="255270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75C4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0"/>
            <a:ext cx="609600" cy="704850"/>
          </a:xfrm>
          <a:prstGeom prst="rect">
            <a:avLst/>
          </a:prstGeom>
        </p:spPr>
      </p:pic>
      <p:pic>
        <p:nvPicPr>
          <p:cNvPr id="3" name=""/>
          <p:cNvPicPr>
            <a:picLocks noChangeAspect="1"/>
          </p:cNvPicPr>
          <p:nvPr/>
        </p:nvPicPr>
        <p:blipFill>
          <a:blip r:embed="rPictId1"/>
          <a:stretch>
            <a:fillRect/>
          </a:stretch>
        </p:blipFill>
        <p:spPr>
          <a:xfrm>
            <a:off x="6543675" y="1524000"/>
            <a:ext cx="519112" cy="176212"/>
          </a:xfrm>
          <a:prstGeom prst="rect">
            <a:avLst/>
          </a:prstGeom>
        </p:spPr>
      </p:pic>
      <p:pic>
        <p:nvPicPr>
          <p:cNvPr id="4" name=""/>
          <p:cNvPicPr>
            <a:picLocks noChangeAspect="1"/>
          </p:cNvPicPr>
          <p:nvPr/>
        </p:nvPicPr>
        <p:blipFill>
          <a:blip r:embed="rPictId2"/>
          <a:stretch>
            <a:fillRect/>
          </a:stretch>
        </p:blipFill>
        <p:spPr>
          <a:xfrm>
            <a:off x="0" y="3324225"/>
            <a:ext cx="7620000" cy="962025"/>
          </a:xfrm>
          <a:prstGeom prst="rect">
            <a:avLst/>
          </a:prstGeom>
        </p:spPr>
      </p:pic>
      <p:sp>
        <p:nvSpPr>
          <p:cNvPr id="5" name=""/>
          <p:cNvSpPr/>
          <p:nvPr/>
        </p:nvSpPr>
        <p:spPr>
          <a:xfrm>
            <a:off x="3009900" y="357187"/>
            <a:ext cx="1590675" cy="390525"/>
          </a:xfrm>
          <a:prstGeom prst="rect">
            <a:avLst/>
          </a:prstGeom>
          <a:solidFill>
            <a:srgbClr val="FFFFFF"/>
          </a:solidFill>
        </p:spPr>
        <p:txBody>
          <a:bodyPr lIns="0" tIns="0" rIns="0" bIns="0" wrap="none">
            <a:noAutofit/>
          </a:bodyPr>
          <a:p>
            <a:pPr indent="0"/>
            <a:r>
              <a:rPr lang="vi" b="1" sz="2400">
                <a:latin typeface="Arial"/>
              </a:rPr>
              <a:t>KÉT LUẬN</a:t>
            </a:r>
          </a:p>
        </p:txBody>
      </p:sp>
      <p:sp>
        <p:nvSpPr>
          <p:cNvPr id="6" name=""/>
          <p:cNvSpPr/>
          <p:nvPr/>
        </p:nvSpPr>
        <p:spPr>
          <a:xfrm>
            <a:off x="847725" y="971550"/>
            <a:ext cx="1071562" cy="300037"/>
          </a:xfrm>
          <a:prstGeom prst="rect">
            <a:avLst/>
          </a:prstGeom>
          <a:solidFill>
            <a:srgbClr val="75C4FF"/>
          </a:solidFill>
        </p:spPr>
        <p:txBody>
          <a:bodyPr lIns="0" tIns="0" rIns="0" bIns="0" wrap="none">
            <a:noAutofit/>
          </a:bodyPr>
          <a:p>
            <a:pPr indent="279400"/>
            <a:r>
              <a:rPr lang="vi" b="1" i="1" sz="1800">
                <a:solidFill>
                  <a:srgbClr val="FFFFFF"/>
                </a:solidFill>
                <a:latin typeface="Arial"/>
              </a:rPr>
              <a:t>ĐỊNH LÍ 1</a:t>
            </a:r>
          </a:p>
        </p:txBody>
      </p:sp>
      <p:sp>
        <p:nvSpPr>
          <p:cNvPr id="7" name=""/>
          <p:cNvSpPr/>
          <p:nvPr/>
        </p:nvSpPr>
        <p:spPr>
          <a:xfrm>
            <a:off x="690562" y="2033587"/>
            <a:ext cx="5943600" cy="661988"/>
          </a:xfrm>
          <a:prstGeom prst="rect">
            <a:avLst/>
          </a:prstGeom>
          <a:solidFill>
            <a:srgbClr val="FFFFFF"/>
          </a:solidFill>
        </p:spPr>
        <p:txBody>
          <a:bodyPr lIns="0" tIns="0" rIns="0" bIns="0">
            <a:noAutofit/>
          </a:bodyPr>
          <a:p>
            <a:pPr indent="12700">
              <a:lnSpc>
                <a:spcPct val="174000"/>
              </a:lnSpc>
            </a:pPr>
            <a:r>
              <a:rPr lang="vi" sz="1500">
                <a:latin typeface="Arial"/>
              </a:rPr>
              <a:t>Nếu đường thẳng </a:t>
            </a:r>
            <a:r>
              <a:rPr lang="vi" i="1" sz="1500">
                <a:latin typeface="Arial"/>
              </a:rPr>
              <a:t>d</a:t>
            </a:r>
            <a:r>
              <a:rPr lang="vi" sz="1500">
                <a:latin typeface="Arial"/>
              </a:rPr>
              <a:t> vuông góc với hai đường thằng cắt nhau </a:t>
            </a:r>
            <a:r>
              <a:rPr lang="en-US" i="1" sz="1500">
                <a:latin typeface="Arial"/>
              </a:rPr>
              <a:t>a </a:t>
            </a:r>
            <a:r>
              <a:rPr lang="vi" sz="1500">
                <a:latin typeface="Arial"/>
              </a:rPr>
              <a:t>và </a:t>
            </a:r>
            <a:r>
              <a:rPr lang="vi" i="1" sz="1500">
                <a:latin typeface="Arial"/>
              </a:rPr>
              <a:t>b</a:t>
            </a:r>
            <a:r>
              <a:rPr lang="vi" sz="1500">
                <a:latin typeface="Arial"/>
              </a:rPr>
              <a:t> cùng nằm trong mặt phẳng (ít) thì </a:t>
            </a:r>
            <a:r>
              <a:rPr lang="vi" i="1" sz="1500">
                <a:latin typeface="Arial"/>
              </a:rPr>
              <a:t>d</a:t>
            </a:r>
            <a:r>
              <a:rPr lang="vi" sz="1500">
                <a:latin typeface="Arial"/>
              </a:rPr>
              <a:t> 1 (a).</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B9E0F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19062" y="1981200"/>
            <a:ext cx="752475" cy="476250"/>
          </a:xfrm>
          <a:prstGeom prst="rect">
            <a:avLst/>
          </a:prstGeom>
        </p:spPr>
      </p:pic>
      <p:pic>
        <p:nvPicPr>
          <p:cNvPr id="3" name=""/>
          <p:cNvPicPr>
            <a:picLocks noChangeAspect="1"/>
          </p:cNvPicPr>
          <p:nvPr/>
        </p:nvPicPr>
        <p:blipFill>
          <a:blip r:embed="rPictId1"/>
          <a:stretch>
            <a:fillRect/>
          </a:stretch>
        </p:blipFill>
        <p:spPr>
          <a:xfrm>
            <a:off x="5567362" y="1990725"/>
            <a:ext cx="1766888" cy="1676400"/>
          </a:xfrm>
          <a:prstGeom prst="rect">
            <a:avLst/>
          </a:prstGeom>
        </p:spPr>
      </p:pic>
      <p:sp>
        <p:nvSpPr>
          <p:cNvPr id="4" name=""/>
          <p:cNvSpPr/>
          <p:nvPr/>
        </p:nvSpPr>
        <p:spPr>
          <a:xfrm>
            <a:off x="252412" y="14287"/>
            <a:ext cx="7334250" cy="1281113"/>
          </a:xfrm>
          <a:prstGeom prst="rect">
            <a:avLst/>
          </a:prstGeom>
          <a:solidFill>
            <a:srgbClr val="FFFFFF"/>
          </a:solidFill>
        </p:spPr>
        <p:txBody>
          <a:bodyPr lIns="0" tIns="0" rIns="0" bIns="0">
            <a:noAutofit/>
          </a:bodyPr>
          <a:p>
            <a:pPr indent="215900"/>
            <a:r>
              <a:rPr lang="en-US" b="1" sz="2800">
                <a:latin typeface="Times New Roman"/>
              </a:rPr>
              <a:t>.... .                                                               </a:t>
            </a:r>
            <a:r>
              <a:rPr lang="en-US" b="1" sz="2800">
                <a:solidFill>
                  <a:srgbClr val="817C75"/>
                </a:solidFill>
                <a:latin typeface="Times New Roman"/>
              </a:rPr>
              <a:t>5b</a:t>
            </a:r>
          </a:p>
          <a:p>
            <a:pPr indent="0">
              <a:lnSpc>
                <a:spcPct val="75000"/>
              </a:lnSpc>
              <a:spcAft>
                <a:spcPts val="560"/>
              </a:spcAft>
            </a:pPr>
            <a:r>
              <a:rPr lang="vi" cap="small" sz="2100">
                <a:latin typeface="Arial"/>
              </a:rPr>
              <a:t>(ví</a:t>
            </a:r>
            <a:r>
              <a:rPr lang="vi" b="1" sz="1700">
                <a:latin typeface="Arial"/>
              </a:rPr>
              <a:t> dụ </a:t>
            </a:r>
            <a:r>
              <a:rPr lang="en-US" b="1" sz="1700">
                <a:latin typeface="Arial"/>
              </a:rPr>
              <a:t>2: SGK - tr.58) </a:t>
            </a:r>
            <a:r>
              <a:rPr lang="vi" sz="1500">
                <a:latin typeface="Arial"/>
              </a:rPr>
              <a:t>Cho hình chóp </a:t>
            </a:r>
            <a:r>
              <a:rPr lang="en-US" i="1" sz="1500">
                <a:latin typeface="Arial"/>
              </a:rPr>
              <a:t>S.ABCD</a:t>
            </a:r>
            <a:r>
              <a:rPr lang="en-US" sz="1500">
                <a:latin typeface="Arial"/>
              </a:rPr>
              <a:t> </a:t>
            </a:r>
            <a:r>
              <a:rPr lang="vi" sz="1500">
                <a:latin typeface="Arial"/>
              </a:rPr>
              <a:t>có đáy là hình thoi </a:t>
            </a:r>
            <a:r>
              <a:rPr lang="vi" i="1" sz="1500">
                <a:latin typeface="Arial"/>
              </a:rPr>
              <a:t>ABCD</a:t>
            </a:r>
          </a:p>
          <a:p>
            <a:pPr indent="101600">
              <a:spcAft>
                <a:spcPts val="700"/>
              </a:spcAft>
            </a:pPr>
            <a:r>
              <a:rPr lang="vi" sz="1500">
                <a:latin typeface="Arial"/>
              </a:rPr>
              <a:t>tâm </a:t>
            </a:r>
            <a:r>
              <a:rPr lang="vi" i="1" sz="1500">
                <a:latin typeface="Arial"/>
              </a:rPr>
              <a:t>0</a:t>
            </a:r>
            <a:r>
              <a:rPr lang="vi" sz="1500">
                <a:latin typeface="Arial"/>
              </a:rPr>
              <a:t> và có S/l = </a:t>
            </a:r>
            <a:r>
              <a:rPr lang="vi" i="1" sz="1500">
                <a:latin typeface="Arial"/>
              </a:rPr>
              <a:t>SC,SB = SD.</a:t>
            </a:r>
            <a:r>
              <a:rPr lang="vi" sz="1500">
                <a:latin typeface="Arial"/>
              </a:rPr>
              <a:t> Cho </a:t>
            </a:r>
            <a:r>
              <a:rPr lang="vi" i="1" sz="1500">
                <a:latin typeface="Arial"/>
              </a:rPr>
              <a:t>I,K</a:t>
            </a:r>
            <a:r>
              <a:rPr lang="vi" sz="1500">
                <a:latin typeface="Arial"/>
              </a:rPr>
              <a:t> lần lượt là trung điềm của các cạnh</a:t>
            </a:r>
          </a:p>
          <a:p>
            <a:pPr indent="101600"/>
            <a:r>
              <a:rPr lang="vi" i="1" sz="1500">
                <a:latin typeface="Arial"/>
              </a:rPr>
              <a:t>AB,BC.</a:t>
            </a:r>
            <a:r>
              <a:rPr lang="vi" sz="1500">
                <a:latin typeface="Arial"/>
              </a:rPr>
              <a:t> Chứng minh rằng:</a:t>
            </a:r>
          </a:p>
        </p:txBody>
      </p:sp>
      <p:sp>
        <p:nvSpPr>
          <p:cNvPr id="5" name=""/>
          <p:cNvSpPr/>
          <p:nvPr/>
        </p:nvSpPr>
        <p:spPr>
          <a:xfrm>
            <a:off x="347662" y="1462087"/>
            <a:ext cx="1490663" cy="233363"/>
          </a:xfrm>
          <a:prstGeom prst="rect">
            <a:avLst/>
          </a:prstGeom>
          <a:solidFill>
            <a:srgbClr val="FFFFFF"/>
          </a:solidFill>
        </p:spPr>
        <p:txBody>
          <a:bodyPr lIns="0" tIns="0" rIns="0" bIns="0" wrap="none">
            <a:noAutofit/>
          </a:bodyPr>
          <a:p>
            <a:pPr indent="0"/>
            <a:r>
              <a:rPr lang="vi" i="1" sz="1500">
                <a:latin typeface="Arial"/>
              </a:rPr>
              <a:t>a)SO</a:t>
            </a:r>
            <a:r>
              <a:rPr lang="vi" sz="1500">
                <a:latin typeface="Arial"/>
              </a:rPr>
              <a:t> 1 Ộ4BCO)</a:t>
            </a:r>
          </a:p>
        </p:txBody>
      </p:sp>
      <p:sp>
        <p:nvSpPr>
          <p:cNvPr id="6" name=""/>
          <p:cNvSpPr/>
          <p:nvPr/>
        </p:nvSpPr>
        <p:spPr>
          <a:xfrm>
            <a:off x="3786187" y="1462087"/>
            <a:ext cx="1314450" cy="233363"/>
          </a:xfrm>
          <a:prstGeom prst="rect">
            <a:avLst/>
          </a:prstGeom>
          <a:solidFill>
            <a:srgbClr val="FFFFFF"/>
          </a:solidFill>
        </p:spPr>
        <p:txBody>
          <a:bodyPr lIns="0" tIns="0" rIns="0" bIns="0" wrap="none">
            <a:noAutofit/>
          </a:bodyPr>
          <a:p>
            <a:pPr indent="0"/>
            <a:r>
              <a:rPr lang="vi" i="1" sz="1500">
                <a:latin typeface="Arial"/>
              </a:rPr>
              <a:t>b)IK</a:t>
            </a:r>
            <a:r>
              <a:rPr lang="vi" sz="1500">
                <a:latin typeface="Arial"/>
              </a:rPr>
              <a:t> 1 (SỔO)</a:t>
            </a:r>
          </a:p>
        </p:txBody>
      </p:sp>
      <p:sp>
        <p:nvSpPr>
          <p:cNvPr id="7" name=""/>
          <p:cNvSpPr/>
          <p:nvPr/>
        </p:nvSpPr>
        <p:spPr>
          <a:xfrm>
            <a:off x="909637" y="2033587"/>
            <a:ext cx="4167188" cy="576263"/>
          </a:xfrm>
          <a:prstGeom prst="rect">
            <a:avLst/>
          </a:prstGeom>
          <a:solidFill>
            <a:srgbClr val="FFFFFF"/>
          </a:solidFill>
        </p:spPr>
        <p:txBody>
          <a:bodyPr lIns="0" tIns="0" rIns="0" bIns="0">
            <a:noAutofit/>
          </a:bodyPr>
          <a:p>
            <a:pPr indent="0">
              <a:lnSpc>
                <a:spcPct val="163000"/>
              </a:lnSpc>
            </a:pPr>
            <a:r>
              <a:rPr lang="vi" sz="1500">
                <a:latin typeface="Arial"/>
              </a:rPr>
              <a:t>a) Ta có </a:t>
            </a:r>
            <a:r>
              <a:rPr lang="vi" i="1" sz="1500">
                <a:latin typeface="Arial"/>
              </a:rPr>
              <a:t>ABCD</a:t>
            </a:r>
            <a:r>
              <a:rPr lang="vi" sz="1500">
                <a:latin typeface="Arial"/>
              </a:rPr>
              <a:t> là hình thoi, suy ra </a:t>
            </a:r>
            <a:r>
              <a:rPr lang="en-US" i="1" sz="1500">
                <a:latin typeface="Arial"/>
              </a:rPr>
              <a:t>AC, </a:t>
            </a:r>
            <a:r>
              <a:rPr lang="vi" i="1" sz="1500">
                <a:latin typeface="Arial"/>
              </a:rPr>
              <a:t>BD</a:t>
            </a:r>
            <a:r>
              <a:rPr lang="vi" sz="1500">
                <a:latin typeface="Arial"/>
              </a:rPr>
              <a:t> vuông góc với nhau và có cùng trung điểm </a:t>
            </a:r>
            <a:r>
              <a:rPr lang="vi" i="1" sz="1500">
                <a:latin typeface="Arial"/>
              </a:rPr>
              <a:t>0.</a:t>
            </a:r>
          </a:p>
        </p:txBody>
      </p:sp>
      <p:sp>
        <p:nvSpPr>
          <p:cNvPr id="8" name=""/>
          <p:cNvSpPr/>
          <p:nvPr/>
        </p:nvSpPr>
        <p:spPr>
          <a:xfrm>
            <a:off x="909637" y="2781300"/>
            <a:ext cx="4462463" cy="542925"/>
          </a:xfrm>
          <a:prstGeom prst="rect">
            <a:avLst/>
          </a:prstGeom>
          <a:solidFill>
            <a:srgbClr val="FFFFFF"/>
          </a:solidFill>
        </p:spPr>
        <p:txBody>
          <a:bodyPr lIns="0" tIns="0" rIns="0" bIns="0">
            <a:noAutofit/>
          </a:bodyPr>
          <a:p>
            <a:pPr indent="0">
              <a:lnSpc>
                <a:spcPct val="161000"/>
              </a:lnSpc>
            </a:pPr>
            <a:r>
              <a:rPr lang="vi" sz="1500">
                <a:latin typeface="Arial"/>
              </a:rPr>
              <a:t>Tam giác </a:t>
            </a:r>
            <a:r>
              <a:rPr lang="vi" i="1" sz="1500">
                <a:latin typeface="Arial"/>
              </a:rPr>
              <a:t>SAC</a:t>
            </a:r>
            <a:r>
              <a:rPr lang="vi" sz="1500">
                <a:latin typeface="Arial"/>
              </a:rPr>
              <a:t> cân tại s nên </a:t>
            </a:r>
            <a:r>
              <a:rPr lang="vi" i="1" sz="1500">
                <a:latin typeface="Arial"/>
              </a:rPr>
              <a:t>so</a:t>
            </a:r>
            <a:r>
              <a:rPr lang="vi" sz="1500">
                <a:latin typeface="Arial"/>
              </a:rPr>
              <a:t> 1 </a:t>
            </a:r>
            <a:r>
              <a:rPr lang="en-US" i="1" sz="1500">
                <a:latin typeface="Arial"/>
              </a:rPr>
              <a:t>AC.</a:t>
            </a:r>
            <a:r>
              <a:rPr lang="en-US" sz="1500">
                <a:latin typeface="Arial"/>
              </a:rPr>
              <a:t> </a:t>
            </a:r>
            <a:r>
              <a:rPr lang="vi" sz="1500">
                <a:latin typeface="Arial"/>
              </a:rPr>
              <a:t>Tương tự, ta có SO 1 </a:t>
            </a:r>
            <a:r>
              <a:rPr lang="vi" i="1" sz="1500">
                <a:latin typeface="Arial"/>
              </a:rPr>
              <a:t>BD.</a:t>
            </a:r>
          </a:p>
        </p:txBody>
      </p:sp>
      <p:sp>
        <p:nvSpPr>
          <p:cNvPr id="9" name=""/>
          <p:cNvSpPr/>
          <p:nvPr/>
        </p:nvSpPr>
        <p:spPr>
          <a:xfrm>
            <a:off x="909637" y="3490912"/>
            <a:ext cx="4467225" cy="614363"/>
          </a:xfrm>
          <a:prstGeom prst="rect">
            <a:avLst/>
          </a:prstGeom>
          <a:solidFill>
            <a:srgbClr val="FFFFFF"/>
          </a:solidFill>
        </p:spPr>
        <p:txBody>
          <a:bodyPr lIns="0" tIns="0" rIns="0" bIns="0">
            <a:noAutofit/>
          </a:bodyPr>
          <a:p>
            <a:pPr indent="0">
              <a:lnSpc>
                <a:spcPct val="161000"/>
              </a:lnSpc>
            </a:pPr>
            <a:r>
              <a:rPr lang="vi" sz="1500">
                <a:latin typeface="Arial"/>
              </a:rPr>
              <a:t>Do </a:t>
            </a:r>
            <a:r>
              <a:rPr lang="vi" i="1" sz="1500">
                <a:latin typeface="Arial"/>
              </a:rPr>
              <a:t>SO</a:t>
            </a:r>
            <a:r>
              <a:rPr lang="vi" sz="1500">
                <a:latin typeface="Arial"/>
              </a:rPr>
              <a:t> vuông góc với hai đường thẳng cắt nhau </a:t>
            </a:r>
            <a:r>
              <a:rPr lang="en-US" i="1" sz="1500">
                <a:latin typeface="Arial"/>
              </a:rPr>
              <a:t>AC </a:t>
            </a:r>
            <a:r>
              <a:rPr lang="vi" sz="1500">
                <a:latin typeface="Arial"/>
              </a:rPr>
              <a:t>và </a:t>
            </a:r>
            <a:r>
              <a:rPr lang="vi" i="1" sz="1500">
                <a:latin typeface="Arial"/>
              </a:rPr>
              <a:t>BD</a:t>
            </a:r>
            <a:r>
              <a:rPr lang="vi" sz="1500">
                <a:latin typeface="Arial"/>
              </a:rPr>
              <a:t> trong </a:t>
            </a:r>
            <a:r>
              <a:rPr lang="en-US" i="1" sz="1500">
                <a:latin typeface="Arial"/>
              </a:rPr>
              <a:t>(ABCD),</a:t>
            </a:r>
            <a:r>
              <a:rPr lang="en-US" sz="1500">
                <a:latin typeface="Arial"/>
              </a:rPr>
              <a:t> </a:t>
            </a:r>
            <a:r>
              <a:rPr lang="vi" sz="1500">
                <a:latin typeface="Arial"/>
              </a:rPr>
              <a:t>suy ra </a:t>
            </a:r>
            <a:r>
              <a:rPr lang="vi" i="1" sz="1500">
                <a:latin typeface="Arial"/>
              </a:rPr>
              <a:t>so</a:t>
            </a:r>
            <a:r>
              <a:rPr lang="vi" sz="1500">
                <a:latin typeface="Arial"/>
              </a:rPr>
              <a:t> 1 </a:t>
            </a:r>
            <a:r>
              <a:rPr lang="vi" i="1" sz="1500">
                <a:latin typeface="Arial"/>
              </a:rPr>
              <a:t>(ABCD)</a:t>
            </a:r>
          </a:p>
        </p:txBody>
      </p:sp>
      <p:sp>
        <p:nvSpPr>
          <p:cNvPr id="10" name=""/>
          <p:cNvSpPr/>
          <p:nvPr/>
        </p:nvSpPr>
        <p:spPr>
          <a:xfrm>
            <a:off x="6248400" y="3757612"/>
            <a:ext cx="404812" cy="147638"/>
          </a:xfrm>
          <a:prstGeom prst="rect">
            <a:avLst/>
          </a:prstGeom>
          <a:solidFill>
            <a:srgbClr val="FFFFFF"/>
          </a:solidFill>
        </p:spPr>
        <p:txBody>
          <a:bodyPr lIns="0" tIns="0" rIns="0" bIns="0" wrap="none">
            <a:noAutofit/>
          </a:bodyPr>
          <a:p>
            <a:pPr indent="0"/>
            <a:r>
              <a:rPr lang="vi" i="1" sz="950">
                <a:latin typeface="Arial"/>
              </a:rPr>
              <a:t>Hình</a:t>
            </a:r>
            <a:r>
              <a:rPr lang="vi" sz="1000">
                <a:latin typeface="Times New Roman"/>
              </a:rPr>
              <a:t> 5</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B9E0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7215187" y="28575"/>
            <a:ext cx="366713" cy="390525"/>
          </a:xfrm>
          <a:prstGeom prst="rect">
            <a:avLst/>
          </a:prstGeom>
        </p:spPr>
      </p:pic>
      <p:pic>
        <p:nvPicPr>
          <p:cNvPr id="3" name=""/>
          <p:cNvPicPr>
            <a:picLocks noChangeAspect="1"/>
          </p:cNvPicPr>
          <p:nvPr/>
        </p:nvPicPr>
        <p:blipFill>
          <a:blip r:embed="rPictId1"/>
          <a:stretch>
            <a:fillRect/>
          </a:stretch>
        </p:blipFill>
        <p:spPr>
          <a:xfrm>
            <a:off x="138112" y="2000250"/>
            <a:ext cx="714375" cy="438150"/>
          </a:xfrm>
          <a:prstGeom prst="rect">
            <a:avLst/>
          </a:prstGeom>
        </p:spPr>
      </p:pic>
      <p:pic>
        <p:nvPicPr>
          <p:cNvPr id="4" name=""/>
          <p:cNvPicPr>
            <a:picLocks noChangeAspect="1"/>
          </p:cNvPicPr>
          <p:nvPr/>
        </p:nvPicPr>
        <p:blipFill>
          <a:blip r:embed="rPictId2"/>
          <a:stretch>
            <a:fillRect/>
          </a:stretch>
        </p:blipFill>
        <p:spPr>
          <a:xfrm>
            <a:off x="5567362" y="1990725"/>
            <a:ext cx="1766888" cy="1676400"/>
          </a:xfrm>
          <a:prstGeom prst="rect">
            <a:avLst/>
          </a:prstGeom>
        </p:spPr>
      </p:pic>
      <p:sp>
        <p:nvSpPr>
          <p:cNvPr id="5" name=""/>
          <p:cNvSpPr/>
          <p:nvPr/>
        </p:nvSpPr>
        <p:spPr>
          <a:xfrm>
            <a:off x="314325" y="323850"/>
            <a:ext cx="6619875" cy="1057275"/>
          </a:xfrm>
          <a:prstGeom prst="rect">
            <a:avLst/>
          </a:prstGeom>
          <a:solidFill>
            <a:srgbClr val="FFFFFF"/>
          </a:solidFill>
        </p:spPr>
        <p:txBody>
          <a:bodyPr lIns="0" tIns="0" rIns="0" bIns="0">
            <a:noAutofit/>
          </a:bodyPr>
          <a:p>
            <a:pPr algn="just" indent="152400">
              <a:lnSpc>
                <a:spcPct val="169000"/>
              </a:lnSpc>
            </a:pPr>
            <a:r>
              <a:rPr lang="vi" b="1" sz="1700">
                <a:latin typeface="Arial"/>
              </a:rPr>
              <a:t>Ví dụ 2: SGK - tr.58 </a:t>
            </a:r>
            <a:r>
              <a:rPr lang="vi" sz="1500">
                <a:latin typeface="Arial"/>
              </a:rPr>
              <a:t>Cho hình chóp </a:t>
            </a:r>
            <a:r>
              <a:rPr lang="vi" i="1" sz="1500">
                <a:latin typeface="Arial"/>
              </a:rPr>
              <a:t>S.ABCD</a:t>
            </a:r>
            <a:r>
              <a:rPr lang="vi" sz="1500">
                <a:latin typeface="Arial"/>
              </a:rPr>
              <a:t> có đáy là hình thoi </a:t>
            </a:r>
            <a:r>
              <a:rPr lang="vi" i="1" sz="1500">
                <a:latin typeface="Arial"/>
              </a:rPr>
              <a:t>ABCD</a:t>
            </a:r>
            <a:r>
              <a:rPr lang="vi" sz="1500">
                <a:latin typeface="Arial"/>
              </a:rPr>
              <a:t> tâm </a:t>
            </a:r>
            <a:r>
              <a:rPr lang="vi" i="1" sz="1500">
                <a:latin typeface="Arial"/>
              </a:rPr>
              <a:t>0</a:t>
            </a:r>
            <a:r>
              <a:rPr lang="vi" sz="1500">
                <a:latin typeface="Arial"/>
              </a:rPr>
              <a:t> và có Si4 = </a:t>
            </a:r>
            <a:r>
              <a:rPr lang="vi" i="1" sz="1500">
                <a:latin typeface="Arial"/>
              </a:rPr>
              <a:t>SC,SB = SD.</a:t>
            </a:r>
            <a:r>
              <a:rPr lang="vi" sz="1500">
                <a:latin typeface="Arial"/>
              </a:rPr>
              <a:t> Cho </a:t>
            </a:r>
            <a:r>
              <a:rPr lang="vi" i="1" sz="1500">
                <a:latin typeface="Arial"/>
              </a:rPr>
              <a:t>Ị,K</a:t>
            </a:r>
            <a:r>
              <a:rPr lang="vi" sz="1500">
                <a:latin typeface="Arial"/>
              </a:rPr>
              <a:t> lần lượt là trung điểm của các cạnh </a:t>
            </a:r>
            <a:r>
              <a:rPr lang="en-US" i="1" sz="1500">
                <a:latin typeface="Arial"/>
              </a:rPr>
              <a:t>AB, </a:t>
            </a:r>
            <a:r>
              <a:rPr lang="vi" i="1" sz="1500">
                <a:latin typeface="Arial"/>
              </a:rPr>
              <a:t>BC.</a:t>
            </a:r>
            <a:r>
              <a:rPr lang="vi" sz="1500">
                <a:latin typeface="Arial"/>
              </a:rPr>
              <a:t> Chứng minh rằng:</a:t>
            </a:r>
          </a:p>
        </p:txBody>
      </p:sp>
      <p:sp>
        <p:nvSpPr>
          <p:cNvPr id="6" name=""/>
          <p:cNvSpPr/>
          <p:nvPr/>
        </p:nvSpPr>
        <p:spPr>
          <a:xfrm>
            <a:off x="347662" y="1557337"/>
            <a:ext cx="1604963" cy="242888"/>
          </a:xfrm>
          <a:prstGeom prst="rect">
            <a:avLst/>
          </a:prstGeom>
          <a:solidFill>
            <a:srgbClr val="FFFFFF"/>
          </a:solidFill>
        </p:spPr>
        <p:txBody>
          <a:bodyPr lIns="0" tIns="0" rIns="0" bIns="0" wrap="none">
            <a:noAutofit/>
          </a:bodyPr>
          <a:p>
            <a:pPr indent="0"/>
            <a:r>
              <a:rPr lang="vi" i="1" sz="1500">
                <a:latin typeface="Arial"/>
              </a:rPr>
              <a:t>à) so</a:t>
            </a:r>
            <a:r>
              <a:rPr lang="vi" sz="1500">
                <a:latin typeface="Arial"/>
              </a:rPr>
              <a:t> 1 </a:t>
            </a:r>
            <a:r>
              <a:rPr lang="en-US" i="1" sz="1500">
                <a:latin typeface="Arial"/>
              </a:rPr>
              <a:t>(ABCD)</a:t>
            </a:r>
          </a:p>
        </p:txBody>
      </p:sp>
      <p:sp>
        <p:nvSpPr>
          <p:cNvPr id="7" name=""/>
          <p:cNvSpPr/>
          <p:nvPr/>
        </p:nvSpPr>
        <p:spPr>
          <a:xfrm>
            <a:off x="4167187" y="1557337"/>
            <a:ext cx="1419225" cy="242888"/>
          </a:xfrm>
          <a:prstGeom prst="rect">
            <a:avLst/>
          </a:prstGeom>
          <a:solidFill>
            <a:srgbClr val="FFFFFF"/>
          </a:solidFill>
        </p:spPr>
        <p:txBody>
          <a:bodyPr lIns="0" tIns="0" rIns="0" bIns="0" wrap="none">
            <a:noAutofit/>
          </a:bodyPr>
          <a:p>
            <a:pPr indent="0"/>
            <a:r>
              <a:rPr lang="vi" i="1" sz="1500">
                <a:latin typeface="Arial"/>
              </a:rPr>
              <a:t>b)lK</a:t>
            </a:r>
            <a:r>
              <a:rPr lang="vi" sz="1500">
                <a:latin typeface="Arial"/>
              </a:rPr>
              <a:t> 1 (SSƠ)</a:t>
            </a:r>
          </a:p>
        </p:txBody>
      </p:sp>
      <p:sp>
        <p:nvSpPr>
          <p:cNvPr id="8" name=""/>
          <p:cNvSpPr/>
          <p:nvPr/>
        </p:nvSpPr>
        <p:spPr>
          <a:xfrm>
            <a:off x="928687" y="2509837"/>
            <a:ext cx="4452938" cy="661988"/>
          </a:xfrm>
          <a:prstGeom prst="rect">
            <a:avLst/>
          </a:prstGeom>
          <a:solidFill>
            <a:srgbClr val="FFFFFF"/>
          </a:solidFill>
        </p:spPr>
        <p:txBody>
          <a:bodyPr lIns="0" tIns="0" rIns="0" bIns="0">
            <a:noAutofit/>
          </a:bodyPr>
          <a:p>
            <a:pPr algn="just" indent="609600">
              <a:spcBef>
                <a:spcPts val="280"/>
              </a:spcBef>
              <a:spcAft>
                <a:spcPts val="1120"/>
              </a:spcAft>
            </a:pPr>
            <a:r>
              <a:rPr lang="vi" sz="1500">
                <a:latin typeface="Arial"/>
              </a:rPr>
              <a:t>b) Ta có </a:t>
            </a:r>
            <a:r>
              <a:rPr lang="vi" i="1" sz="1500">
                <a:latin typeface="Arial"/>
              </a:rPr>
              <a:t>ỈK // </a:t>
            </a:r>
            <a:r>
              <a:rPr lang="en-US" i="1" sz="1500">
                <a:latin typeface="Arial"/>
              </a:rPr>
              <a:t>AC</a:t>
            </a:r>
            <a:r>
              <a:rPr lang="en-US" sz="1500">
                <a:latin typeface="Arial"/>
              </a:rPr>
              <a:t> </a:t>
            </a:r>
            <a:r>
              <a:rPr lang="vi" sz="1500">
                <a:latin typeface="Arial"/>
              </a:rPr>
              <a:t>và </a:t>
            </a:r>
            <a:r>
              <a:rPr lang="en-US" i="1" sz="1500">
                <a:latin typeface="Arial"/>
              </a:rPr>
              <a:t>AC</a:t>
            </a:r>
            <a:r>
              <a:rPr lang="en-US" sz="1500">
                <a:latin typeface="Arial"/>
              </a:rPr>
              <a:t> </a:t>
            </a:r>
            <a:r>
              <a:rPr lang="vi" sz="1500">
                <a:latin typeface="Arial"/>
              </a:rPr>
              <a:t>1 </a:t>
            </a:r>
            <a:r>
              <a:rPr lang="vi" i="1" sz="1500">
                <a:latin typeface="Arial"/>
              </a:rPr>
              <a:t>BD,</a:t>
            </a:r>
            <a:r>
              <a:rPr lang="vi" sz="1500">
                <a:latin typeface="Arial"/>
              </a:rPr>
              <a:t> do đó </a:t>
            </a:r>
            <a:r>
              <a:rPr lang="vi" i="1" sz="1500">
                <a:latin typeface="Arial"/>
              </a:rPr>
              <a:t>IK</a:t>
            </a:r>
            <a:r>
              <a:rPr lang="vi" sz="1500">
                <a:latin typeface="Arial"/>
              </a:rPr>
              <a:t> 1 </a:t>
            </a:r>
            <a:r>
              <a:rPr lang="vi" i="1" sz="1500">
                <a:latin typeface="Arial"/>
              </a:rPr>
              <a:t>BD</a:t>
            </a:r>
          </a:p>
          <a:p>
            <a:pPr algn="just" indent="609600"/>
            <a:r>
              <a:rPr lang="vi" i="1" sz="1500">
                <a:latin typeface="Arial"/>
              </a:rPr>
              <a:t>Ta có SO</a:t>
            </a:r>
            <a:r>
              <a:rPr lang="vi" sz="1500">
                <a:latin typeface="Arial"/>
              </a:rPr>
              <a:t> 1 G4fiCD), do đó Sơ 1 </a:t>
            </a:r>
            <a:r>
              <a:rPr lang="vi" i="1" sz="1500">
                <a:latin typeface="Arial"/>
              </a:rPr>
              <a:t>IK</a:t>
            </a:r>
          </a:p>
        </p:txBody>
      </p:sp>
      <p:sp>
        <p:nvSpPr>
          <p:cNvPr id="9" name=""/>
          <p:cNvSpPr/>
          <p:nvPr/>
        </p:nvSpPr>
        <p:spPr>
          <a:xfrm>
            <a:off x="314325" y="3357562"/>
            <a:ext cx="4857750" cy="271463"/>
          </a:xfrm>
          <a:prstGeom prst="rect">
            <a:avLst/>
          </a:prstGeom>
          <a:solidFill>
            <a:srgbClr val="FFFFFF"/>
          </a:solidFill>
        </p:spPr>
        <p:txBody>
          <a:bodyPr lIns="0" tIns="0" rIns="0" bIns="0" wrap="none">
            <a:noAutofit/>
          </a:bodyPr>
          <a:p>
            <a:pPr algn="just" indent="609600"/>
            <a:r>
              <a:rPr lang="vi" sz="1500">
                <a:latin typeface="Arial"/>
              </a:rPr>
              <a:t>Từ </a:t>
            </a:r>
            <a:r>
              <a:rPr lang="en-US" i="1" sz="1500">
                <a:latin typeface="Arial"/>
              </a:rPr>
              <a:t>IK</a:t>
            </a:r>
            <a:r>
              <a:rPr lang="en-US" sz="1500">
                <a:latin typeface="Arial"/>
              </a:rPr>
              <a:t> </a:t>
            </a:r>
            <a:r>
              <a:rPr lang="vi" sz="1500">
                <a:latin typeface="Arial"/>
              </a:rPr>
              <a:t>1 </a:t>
            </a:r>
            <a:r>
              <a:rPr lang="vi" i="1" sz="1500">
                <a:latin typeface="Arial"/>
              </a:rPr>
              <a:t>BD</a:t>
            </a:r>
            <a:r>
              <a:rPr lang="vi" sz="1500">
                <a:latin typeface="Arial"/>
              </a:rPr>
              <a:t> và </a:t>
            </a:r>
            <a:r>
              <a:rPr lang="en-US" i="1" sz="1500">
                <a:latin typeface="Arial"/>
              </a:rPr>
              <a:t>IK</a:t>
            </a:r>
            <a:r>
              <a:rPr lang="en-US" sz="1500">
                <a:latin typeface="Arial"/>
              </a:rPr>
              <a:t> </a:t>
            </a:r>
            <a:r>
              <a:rPr lang="vi" sz="1500">
                <a:latin typeface="Arial"/>
              </a:rPr>
              <a:t>1 </a:t>
            </a:r>
            <a:r>
              <a:rPr lang="vi" i="1" sz="1500">
                <a:latin typeface="Arial"/>
              </a:rPr>
              <a:t>SO</a:t>
            </a:r>
            <a:r>
              <a:rPr lang="vi" sz="1500">
                <a:latin typeface="Arial"/>
              </a:rPr>
              <a:t> suy ra </a:t>
            </a:r>
            <a:r>
              <a:rPr lang="en-US" i="1" sz="1500">
                <a:latin typeface="Arial"/>
              </a:rPr>
              <a:t>IK</a:t>
            </a:r>
            <a:r>
              <a:rPr lang="en-US" sz="1500">
                <a:latin typeface="Arial"/>
              </a:rPr>
              <a:t> </a:t>
            </a:r>
            <a:r>
              <a:rPr lang="vi" sz="1500">
                <a:latin typeface="Arial"/>
              </a:rPr>
              <a:t>1 (S5Ơ)</a:t>
            </a:r>
          </a:p>
        </p:txBody>
      </p:sp>
      <p:sp>
        <p:nvSpPr>
          <p:cNvPr id="10" name=""/>
          <p:cNvSpPr/>
          <p:nvPr/>
        </p:nvSpPr>
        <p:spPr>
          <a:xfrm>
            <a:off x="6248400" y="3757612"/>
            <a:ext cx="404812" cy="147638"/>
          </a:xfrm>
          <a:prstGeom prst="rect">
            <a:avLst/>
          </a:prstGeom>
          <a:solidFill>
            <a:srgbClr val="FFFFFF"/>
          </a:solidFill>
        </p:spPr>
        <p:txBody>
          <a:bodyPr lIns="0" tIns="0" rIns="0" bIns="0" wrap="none">
            <a:noAutofit/>
          </a:bodyPr>
          <a:p>
            <a:pPr indent="0"/>
            <a:r>
              <a:rPr lang="vi" i="1" sz="950">
                <a:latin typeface="Arial"/>
              </a:rPr>
              <a:t>Hình</a:t>
            </a:r>
            <a:r>
              <a:rPr lang="vi" sz="1000">
                <a:latin typeface="Times New Roman"/>
              </a:rPr>
              <a:t> 5</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4287"/>
            <a:ext cx="819150" cy="576263"/>
          </a:xfrm>
          <a:prstGeom prst="rect">
            <a:avLst/>
          </a:prstGeom>
        </p:spPr>
      </p:pic>
      <p:pic>
        <p:nvPicPr>
          <p:cNvPr id="3" name=""/>
          <p:cNvPicPr>
            <a:picLocks noChangeAspect="1"/>
          </p:cNvPicPr>
          <p:nvPr/>
        </p:nvPicPr>
        <p:blipFill>
          <a:blip r:embed="rPictId1"/>
          <a:stretch>
            <a:fillRect/>
          </a:stretch>
        </p:blipFill>
        <p:spPr>
          <a:xfrm>
            <a:off x="328612" y="823912"/>
            <a:ext cx="414338" cy="390525"/>
          </a:xfrm>
          <a:prstGeom prst="rect">
            <a:avLst/>
          </a:prstGeom>
        </p:spPr>
      </p:pic>
      <p:pic>
        <p:nvPicPr>
          <p:cNvPr id="4" name=""/>
          <p:cNvPicPr>
            <a:picLocks noChangeAspect="1"/>
          </p:cNvPicPr>
          <p:nvPr/>
        </p:nvPicPr>
        <p:blipFill>
          <a:blip r:embed="rPictId2"/>
          <a:stretch>
            <a:fillRect/>
          </a:stretch>
        </p:blipFill>
        <p:spPr>
          <a:xfrm>
            <a:off x="1057275" y="14287"/>
            <a:ext cx="561975" cy="509588"/>
          </a:xfrm>
          <a:prstGeom prst="rect">
            <a:avLst/>
          </a:prstGeom>
        </p:spPr>
      </p:pic>
      <p:pic>
        <p:nvPicPr>
          <p:cNvPr id="5" name=""/>
          <p:cNvPicPr>
            <a:picLocks noChangeAspect="1"/>
          </p:cNvPicPr>
          <p:nvPr/>
        </p:nvPicPr>
        <p:blipFill>
          <a:blip r:embed="rPictId3"/>
          <a:stretch>
            <a:fillRect/>
          </a:stretch>
        </p:blipFill>
        <p:spPr>
          <a:xfrm>
            <a:off x="2252662" y="61912"/>
            <a:ext cx="552450" cy="409575"/>
          </a:xfrm>
          <a:prstGeom prst="rect">
            <a:avLst/>
          </a:prstGeom>
        </p:spPr>
      </p:pic>
      <p:pic>
        <p:nvPicPr>
          <p:cNvPr id="6" name=""/>
          <p:cNvPicPr>
            <a:picLocks noChangeAspect="1"/>
          </p:cNvPicPr>
          <p:nvPr/>
        </p:nvPicPr>
        <p:blipFill>
          <a:blip r:embed="rPictId4"/>
          <a:stretch>
            <a:fillRect/>
          </a:stretch>
        </p:blipFill>
        <p:spPr>
          <a:xfrm>
            <a:off x="1828800" y="2185987"/>
            <a:ext cx="3990975" cy="1457325"/>
          </a:xfrm>
          <a:prstGeom prst="rect">
            <a:avLst/>
          </a:prstGeom>
        </p:spPr>
      </p:pic>
      <p:sp>
        <p:nvSpPr>
          <p:cNvPr id="7" name=""/>
          <p:cNvSpPr/>
          <p:nvPr/>
        </p:nvSpPr>
        <p:spPr>
          <a:xfrm>
            <a:off x="2833687" y="271462"/>
            <a:ext cx="3933825" cy="223838"/>
          </a:xfrm>
          <a:prstGeom prst="rect">
            <a:avLst/>
          </a:prstGeom>
          <a:solidFill>
            <a:srgbClr val="FFFFFF"/>
          </a:solidFill>
        </p:spPr>
        <p:txBody>
          <a:bodyPr lIns="0" tIns="0" rIns="0" bIns="0" wrap="none">
            <a:noAutofit/>
          </a:bodyPr>
          <a:p>
            <a:pPr indent="0"/>
            <a:r>
              <a:rPr lang="vi" i="1" sz="1500">
                <a:latin typeface="Arial"/>
              </a:rPr>
              <a:t>Thảo luận nhóm đôi, hoàn thành HĐKP3. '</a:t>
            </a:r>
          </a:p>
        </p:txBody>
      </p:sp>
      <p:sp>
        <p:nvSpPr>
          <p:cNvPr id="8" name=""/>
          <p:cNvSpPr/>
          <p:nvPr/>
        </p:nvSpPr>
        <p:spPr>
          <a:xfrm>
            <a:off x="795337" y="890587"/>
            <a:ext cx="5881688" cy="280988"/>
          </a:xfrm>
          <a:prstGeom prst="rect">
            <a:avLst/>
          </a:prstGeom>
          <a:solidFill>
            <a:srgbClr val="FFFFFF"/>
          </a:solidFill>
        </p:spPr>
        <p:txBody>
          <a:bodyPr lIns="0" tIns="0" rIns="0" bIns="0" wrap="none">
            <a:noAutofit/>
          </a:bodyPr>
          <a:p>
            <a:pPr algn="ctr" indent="0"/>
            <a:r>
              <a:rPr lang="vi" b="1" sz="1700">
                <a:latin typeface="Arial"/>
              </a:rPr>
              <a:t>HĐKP3: </a:t>
            </a:r>
            <a:r>
              <a:rPr lang="vi" sz="1500">
                <a:latin typeface="Arial"/>
              </a:rPr>
              <a:t>a) Trong không gian, cho điểm </a:t>
            </a:r>
            <a:r>
              <a:rPr lang="vi" i="1" sz="1500">
                <a:latin typeface="Arial"/>
              </a:rPr>
              <a:t>0</a:t>
            </a:r>
            <a:r>
              <a:rPr lang="vi" sz="1500">
                <a:latin typeface="Arial"/>
              </a:rPr>
              <a:t> và đường thẳng </a:t>
            </a:r>
            <a:r>
              <a:rPr lang="vi" i="1" sz="1500">
                <a:latin typeface="Arial"/>
              </a:rPr>
              <a:t>d.</a:t>
            </a:r>
          </a:p>
        </p:txBody>
      </p:sp>
      <p:sp>
        <p:nvSpPr>
          <p:cNvPr id="9" name=""/>
          <p:cNvSpPr/>
          <p:nvPr/>
        </p:nvSpPr>
        <p:spPr>
          <a:xfrm>
            <a:off x="409575" y="1271587"/>
            <a:ext cx="6772275" cy="280988"/>
          </a:xfrm>
          <a:prstGeom prst="rect">
            <a:avLst/>
          </a:prstGeom>
          <a:solidFill>
            <a:srgbClr val="FFFFFF"/>
          </a:solidFill>
        </p:spPr>
        <p:txBody>
          <a:bodyPr lIns="0" tIns="0" rIns="0" bIns="0" wrap="none">
            <a:noAutofit/>
          </a:bodyPr>
          <a:p>
            <a:pPr algn="ctr" indent="0"/>
            <a:r>
              <a:rPr lang="vi" sz="1500">
                <a:latin typeface="Arial"/>
              </a:rPr>
              <a:t>Gọi </a:t>
            </a:r>
            <a:r>
              <a:rPr lang="vi" i="1" sz="1500">
                <a:latin typeface="Arial"/>
              </a:rPr>
              <a:t>a, b</a:t>
            </a:r>
            <a:r>
              <a:rPr lang="vi" sz="1500">
                <a:latin typeface="Arial"/>
              </a:rPr>
              <a:t> là hai đường thẳng phân biệt đi qua </a:t>
            </a:r>
            <a:r>
              <a:rPr lang="vi" i="1" sz="1500">
                <a:latin typeface="Arial"/>
              </a:rPr>
              <a:t>0</a:t>
            </a:r>
            <a:r>
              <a:rPr lang="vi" sz="1500">
                <a:latin typeface="Arial"/>
              </a:rPr>
              <a:t> và vuông góc với </a:t>
            </a:r>
            <a:r>
              <a:rPr lang="vi" i="1" sz="1500">
                <a:latin typeface="Arial"/>
              </a:rPr>
              <a:t>d.</a:t>
            </a:r>
            <a:r>
              <a:rPr lang="vi" sz="1500">
                <a:latin typeface="Arial"/>
              </a:rPr>
              <a:t> (Hình</a:t>
            </a:r>
          </a:p>
        </p:txBody>
      </p:sp>
      <p:sp>
        <p:nvSpPr>
          <p:cNvPr id="10" name=""/>
          <p:cNvSpPr/>
          <p:nvPr/>
        </p:nvSpPr>
        <p:spPr>
          <a:xfrm>
            <a:off x="404812" y="1652587"/>
            <a:ext cx="6748463" cy="280988"/>
          </a:xfrm>
          <a:prstGeom prst="rect">
            <a:avLst/>
          </a:prstGeom>
          <a:solidFill>
            <a:srgbClr val="FFFFFF"/>
          </a:solidFill>
        </p:spPr>
        <p:txBody>
          <a:bodyPr lIns="0" tIns="0" rIns="0" bIns="0" wrap="none">
            <a:noAutofit/>
          </a:bodyPr>
          <a:p>
            <a:pPr indent="0"/>
            <a:r>
              <a:rPr lang="vi" sz="1500">
                <a:latin typeface="Arial"/>
              </a:rPr>
              <a:t>6a). Có nhận xét gì về vị trí tương đối giữa đường thẳng </a:t>
            </a:r>
            <a:r>
              <a:rPr lang="vi" i="1" sz="1500">
                <a:latin typeface="Arial"/>
              </a:rPr>
              <a:t>d</a:t>
            </a:r>
            <a:r>
              <a:rPr lang="vi" sz="1500">
                <a:latin typeface="Arial"/>
              </a:rPr>
              <a:t> và </a:t>
            </a:r>
            <a:r>
              <a:rPr lang="vi" i="1" sz="1500">
                <a:latin typeface="Arial"/>
              </a:rPr>
              <a:t>mp(a,b)?</a:t>
            </a:r>
          </a:p>
        </p:txBody>
      </p:sp>
      <p:sp>
        <p:nvSpPr>
          <p:cNvPr id="11" name=""/>
          <p:cNvSpPr/>
          <p:nvPr/>
        </p:nvSpPr>
        <p:spPr>
          <a:xfrm>
            <a:off x="0" y="3648075"/>
            <a:ext cx="261937" cy="385762"/>
          </a:xfrm>
          <a:prstGeom prst="rect">
            <a:avLst/>
          </a:prstGeom>
          <a:solidFill>
            <a:srgbClr val="FFFFFF"/>
          </a:solidFill>
        </p:spPr>
        <p:txBody>
          <a:bodyPr lIns="0" tIns="0" rIns="0" bIns="0" wrap="none">
            <a:noAutofit/>
          </a:bodyPr>
          <a:p>
            <a:pPr algn="just" indent="0"/>
            <a:r>
              <a:rPr lang="en-US" sz="3000">
                <a:solidFill>
                  <a:srgbClr val="467FD2"/>
                </a:solidFill>
                <a:latin typeface="Arial"/>
              </a:rPr>
              <a:t>F</a:t>
            </a:r>
          </a:p>
        </p:txBody>
      </p:sp>
      <p:sp>
        <p:nvSpPr>
          <p:cNvPr id="12" name=""/>
          <p:cNvSpPr/>
          <p:nvPr/>
        </p:nvSpPr>
        <p:spPr>
          <a:xfrm>
            <a:off x="2643187" y="3452812"/>
            <a:ext cx="147638" cy="161925"/>
          </a:xfrm>
          <a:prstGeom prst="rect">
            <a:avLst/>
          </a:prstGeom>
          <a:solidFill>
            <a:srgbClr val="FFFFFF"/>
          </a:solidFill>
        </p:spPr>
        <p:txBody>
          <a:bodyPr lIns="0" tIns="0" rIns="0" bIns="0" wrap="none">
            <a:noAutofit/>
          </a:bodyPr>
          <a:p>
            <a:pPr indent="0"/>
            <a:r>
              <a:rPr lang="vi" sz="1000">
                <a:latin typeface="Times New Roman"/>
              </a:rPr>
              <a:t>a)</a:t>
            </a:r>
          </a:p>
        </p:txBody>
      </p:sp>
      <p:sp>
        <p:nvSpPr>
          <p:cNvPr id="13" name=""/>
          <p:cNvSpPr/>
          <p:nvPr/>
        </p:nvSpPr>
        <p:spPr>
          <a:xfrm>
            <a:off x="3481387" y="3605212"/>
            <a:ext cx="342900" cy="128588"/>
          </a:xfrm>
          <a:prstGeom prst="rect">
            <a:avLst/>
          </a:prstGeom>
          <a:solidFill>
            <a:srgbClr val="FFFFFF"/>
          </a:solidFill>
        </p:spPr>
        <p:txBody>
          <a:bodyPr lIns="0" tIns="0" rIns="0" bIns="0" wrap="none">
            <a:noAutofit/>
          </a:bodyPr>
          <a:p>
            <a:pPr indent="0"/>
            <a:r>
              <a:rPr lang="vi" i="1" sz="750">
                <a:latin typeface="Arial"/>
              </a:rPr>
              <a:t>Hình 6</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F1F6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4287"/>
            <a:ext cx="819150" cy="576263"/>
          </a:xfrm>
          <a:prstGeom prst="rect">
            <a:avLst/>
          </a:prstGeom>
        </p:spPr>
      </p:pic>
      <p:pic>
        <p:nvPicPr>
          <p:cNvPr id="3" name=""/>
          <p:cNvPicPr>
            <a:picLocks noChangeAspect="1"/>
          </p:cNvPicPr>
          <p:nvPr/>
        </p:nvPicPr>
        <p:blipFill>
          <a:blip r:embed="rPictId1"/>
          <a:stretch>
            <a:fillRect/>
          </a:stretch>
        </p:blipFill>
        <p:spPr>
          <a:xfrm>
            <a:off x="328612" y="823912"/>
            <a:ext cx="414338" cy="390525"/>
          </a:xfrm>
          <a:prstGeom prst="rect">
            <a:avLst/>
          </a:prstGeom>
        </p:spPr>
      </p:pic>
      <p:pic>
        <p:nvPicPr>
          <p:cNvPr id="4" name=""/>
          <p:cNvPicPr>
            <a:picLocks noChangeAspect="1"/>
          </p:cNvPicPr>
          <p:nvPr/>
        </p:nvPicPr>
        <p:blipFill>
          <a:blip r:embed="rPictId2"/>
          <a:stretch>
            <a:fillRect/>
          </a:stretch>
        </p:blipFill>
        <p:spPr>
          <a:xfrm>
            <a:off x="1057275" y="14287"/>
            <a:ext cx="561975" cy="509588"/>
          </a:xfrm>
          <a:prstGeom prst="rect">
            <a:avLst/>
          </a:prstGeom>
        </p:spPr>
      </p:pic>
      <p:pic>
        <p:nvPicPr>
          <p:cNvPr id="5" name=""/>
          <p:cNvPicPr>
            <a:picLocks noChangeAspect="1"/>
          </p:cNvPicPr>
          <p:nvPr/>
        </p:nvPicPr>
        <p:blipFill>
          <a:blip r:embed="rPictId3"/>
          <a:stretch>
            <a:fillRect/>
          </a:stretch>
        </p:blipFill>
        <p:spPr>
          <a:xfrm>
            <a:off x="2252662" y="61912"/>
            <a:ext cx="552450" cy="409575"/>
          </a:xfrm>
          <a:prstGeom prst="rect">
            <a:avLst/>
          </a:prstGeom>
        </p:spPr>
      </p:pic>
      <p:pic>
        <p:nvPicPr>
          <p:cNvPr id="6" name=""/>
          <p:cNvPicPr>
            <a:picLocks noChangeAspect="1"/>
          </p:cNvPicPr>
          <p:nvPr/>
        </p:nvPicPr>
        <p:blipFill>
          <a:blip r:embed="rPictId4"/>
          <a:stretch>
            <a:fillRect/>
          </a:stretch>
        </p:blipFill>
        <p:spPr>
          <a:xfrm>
            <a:off x="1866900" y="2576512"/>
            <a:ext cx="3990975" cy="1071563"/>
          </a:xfrm>
          <a:prstGeom prst="rect">
            <a:avLst/>
          </a:prstGeom>
        </p:spPr>
      </p:pic>
      <p:sp>
        <p:nvSpPr>
          <p:cNvPr id="7" name=""/>
          <p:cNvSpPr/>
          <p:nvPr/>
        </p:nvSpPr>
        <p:spPr>
          <a:xfrm>
            <a:off x="2833687" y="271462"/>
            <a:ext cx="3933825" cy="223838"/>
          </a:xfrm>
          <a:prstGeom prst="rect">
            <a:avLst/>
          </a:prstGeom>
          <a:solidFill>
            <a:srgbClr val="FFFFFF"/>
          </a:solidFill>
        </p:spPr>
        <p:txBody>
          <a:bodyPr lIns="0" tIns="0" rIns="0" bIns="0" wrap="none">
            <a:noAutofit/>
          </a:bodyPr>
          <a:p>
            <a:pPr indent="0"/>
            <a:r>
              <a:rPr lang="vi" i="1" sz="1500">
                <a:latin typeface="Arial"/>
              </a:rPr>
              <a:t>Thảo luận nhóm đôi, hoàn thành HĐKP3. '</a:t>
            </a:r>
          </a:p>
        </p:txBody>
      </p:sp>
      <p:sp>
        <p:nvSpPr>
          <p:cNvPr id="8" name=""/>
          <p:cNvSpPr/>
          <p:nvPr/>
        </p:nvSpPr>
        <p:spPr>
          <a:xfrm>
            <a:off x="795337" y="914400"/>
            <a:ext cx="5815013" cy="276225"/>
          </a:xfrm>
          <a:prstGeom prst="rect">
            <a:avLst/>
          </a:prstGeom>
          <a:solidFill>
            <a:srgbClr val="FFFFFF"/>
          </a:solidFill>
        </p:spPr>
        <p:txBody>
          <a:bodyPr lIns="0" tIns="0" rIns="0" bIns="0" wrap="none">
            <a:noAutofit/>
          </a:bodyPr>
          <a:p>
            <a:pPr indent="0"/>
            <a:r>
              <a:rPr lang="vi" b="1" sz="1700">
                <a:latin typeface="Arial"/>
              </a:rPr>
              <a:t>HĐKP3: </a:t>
            </a:r>
            <a:r>
              <a:rPr lang="vi" sz="1500">
                <a:latin typeface="Arial"/>
              </a:rPr>
              <a:t>b) Trong không gian, cho điểm </a:t>
            </a:r>
            <a:r>
              <a:rPr lang="vi" i="1" sz="1500">
                <a:latin typeface="Arial"/>
              </a:rPr>
              <a:t>0</a:t>
            </a:r>
            <a:r>
              <a:rPr lang="vi" sz="1500">
                <a:latin typeface="Arial"/>
              </a:rPr>
              <a:t> và mặt phẳng (P).</a:t>
            </a:r>
          </a:p>
        </p:txBody>
      </p:sp>
      <p:sp>
        <p:nvSpPr>
          <p:cNvPr id="9" name=""/>
          <p:cNvSpPr/>
          <p:nvPr/>
        </p:nvSpPr>
        <p:spPr>
          <a:xfrm>
            <a:off x="319087" y="1295400"/>
            <a:ext cx="6653213" cy="276225"/>
          </a:xfrm>
          <a:prstGeom prst="rect">
            <a:avLst/>
          </a:prstGeom>
          <a:solidFill>
            <a:srgbClr val="FFFFFF"/>
          </a:solidFill>
        </p:spPr>
        <p:txBody>
          <a:bodyPr lIns="0" tIns="0" rIns="0" bIns="0" wrap="none">
            <a:noAutofit/>
          </a:bodyPr>
          <a:p>
            <a:pPr indent="0"/>
            <a:r>
              <a:rPr lang="vi" sz="1500">
                <a:latin typeface="Arial"/>
              </a:rPr>
              <a:t>Gọi (Ọ) và (/?) là hai mặt phẳng đi qua </a:t>
            </a:r>
            <a:r>
              <a:rPr lang="vi" i="1" sz="1500">
                <a:latin typeface="Arial"/>
              </a:rPr>
              <a:t>0</a:t>
            </a:r>
            <a:r>
              <a:rPr lang="vi" sz="1500">
                <a:latin typeface="Arial"/>
              </a:rPr>
              <a:t> và lần lượt vuông góc với hai</a:t>
            </a:r>
          </a:p>
        </p:txBody>
      </p:sp>
      <p:sp>
        <p:nvSpPr>
          <p:cNvPr id="10" name=""/>
          <p:cNvSpPr/>
          <p:nvPr/>
        </p:nvSpPr>
        <p:spPr>
          <a:xfrm>
            <a:off x="319087" y="1671637"/>
            <a:ext cx="6948488" cy="280988"/>
          </a:xfrm>
          <a:prstGeom prst="rect">
            <a:avLst/>
          </a:prstGeom>
          <a:solidFill>
            <a:srgbClr val="FFFFFF"/>
          </a:solidFill>
        </p:spPr>
        <p:txBody>
          <a:bodyPr lIns="0" tIns="0" rIns="0" bIns="0" wrap="none">
            <a:noAutofit/>
          </a:bodyPr>
          <a:p>
            <a:pPr indent="0"/>
            <a:r>
              <a:rPr lang="vi" sz="1500">
                <a:latin typeface="Arial"/>
              </a:rPr>
              <a:t>đường cắt nhau </a:t>
            </a:r>
            <a:r>
              <a:rPr lang="vi" i="1" sz="1500">
                <a:latin typeface="Arial"/>
              </a:rPr>
              <a:t>a,b</a:t>
            </a:r>
            <a:r>
              <a:rPr lang="vi" sz="1500">
                <a:latin typeface="Arial"/>
              </a:rPr>
              <a:t> nằm trong (P) (Hình 6b). Có nhận xét gì về vị trí giữa</a:t>
            </a:r>
          </a:p>
        </p:txBody>
      </p:sp>
      <p:sp>
        <p:nvSpPr>
          <p:cNvPr id="11" name=""/>
          <p:cNvSpPr/>
          <p:nvPr/>
        </p:nvSpPr>
        <p:spPr>
          <a:xfrm>
            <a:off x="319087" y="2052637"/>
            <a:ext cx="4195763" cy="280988"/>
          </a:xfrm>
          <a:prstGeom prst="rect">
            <a:avLst/>
          </a:prstGeom>
          <a:solidFill>
            <a:srgbClr val="FFFFFF"/>
          </a:solidFill>
        </p:spPr>
        <p:txBody>
          <a:bodyPr lIns="0" tIns="0" rIns="0" bIns="0" wrap="none">
            <a:noAutofit/>
          </a:bodyPr>
          <a:p>
            <a:pPr indent="0"/>
            <a:r>
              <a:rPr lang="vi" sz="1500">
                <a:latin typeface="Arial"/>
              </a:rPr>
              <a:t>mặt phẳng (P) và giao tuyến </a:t>
            </a:r>
            <a:r>
              <a:rPr lang="vi" i="1" sz="1500">
                <a:latin typeface="Arial"/>
              </a:rPr>
              <a:t>d</a:t>
            </a:r>
            <a:r>
              <a:rPr lang="vi" sz="1500">
                <a:latin typeface="Arial"/>
              </a:rPr>
              <a:t> của (Ọ), ợ?)?</a:t>
            </a:r>
          </a:p>
        </p:txBody>
      </p:sp>
      <p:sp>
        <p:nvSpPr>
          <p:cNvPr id="12" name=""/>
          <p:cNvSpPr/>
          <p:nvPr/>
        </p:nvSpPr>
        <p:spPr>
          <a:xfrm>
            <a:off x="0" y="3652837"/>
            <a:ext cx="261937" cy="381000"/>
          </a:xfrm>
          <a:prstGeom prst="rect">
            <a:avLst/>
          </a:prstGeom>
          <a:solidFill>
            <a:srgbClr val="FFFFFF"/>
          </a:solidFill>
        </p:spPr>
        <p:txBody>
          <a:bodyPr lIns="0" tIns="0" rIns="0" bIns="0" wrap="none">
            <a:noAutofit/>
          </a:bodyPr>
          <a:p>
            <a:pPr algn="just" indent="0"/>
            <a:r>
              <a:rPr lang="en-US" sz="3000">
                <a:solidFill>
                  <a:srgbClr val="467FD2"/>
                </a:solidFill>
                <a:latin typeface="Arial"/>
              </a:rPr>
              <a:t>F</a:t>
            </a:r>
          </a:p>
        </p:txBody>
      </p:sp>
      <p:sp>
        <p:nvSpPr>
          <p:cNvPr id="13" name=""/>
          <p:cNvSpPr/>
          <p:nvPr/>
        </p:nvSpPr>
        <p:spPr>
          <a:xfrm>
            <a:off x="2681287" y="3843337"/>
            <a:ext cx="147638" cy="161925"/>
          </a:xfrm>
          <a:prstGeom prst="rect">
            <a:avLst/>
          </a:prstGeom>
          <a:solidFill>
            <a:srgbClr val="FFFFFF"/>
          </a:solidFill>
        </p:spPr>
        <p:txBody>
          <a:bodyPr lIns="0" tIns="0" rIns="0" bIns="0" wrap="none">
            <a:noAutofit/>
          </a:bodyPr>
          <a:p>
            <a:pPr indent="0"/>
            <a:r>
              <a:rPr lang="vi" sz="1000">
                <a:latin typeface="Times New Roman"/>
              </a:rPr>
              <a:t>a)</a:t>
            </a:r>
          </a:p>
        </p:txBody>
      </p:sp>
      <p:sp>
        <p:nvSpPr>
          <p:cNvPr id="14" name=""/>
          <p:cNvSpPr/>
          <p:nvPr/>
        </p:nvSpPr>
        <p:spPr>
          <a:xfrm>
            <a:off x="3519487" y="3995737"/>
            <a:ext cx="342900" cy="128588"/>
          </a:xfrm>
          <a:prstGeom prst="rect">
            <a:avLst/>
          </a:prstGeom>
          <a:solidFill>
            <a:srgbClr val="FFFFFF"/>
          </a:solidFill>
        </p:spPr>
        <p:txBody>
          <a:bodyPr lIns="0" tIns="0" rIns="0" bIns="0" wrap="none">
            <a:noAutofit/>
          </a:bodyPr>
          <a:p>
            <a:pPr indent="0"/>
            <a:r>
              <a:rPr lang="vi" i="1" sz="750">
                <a:latin typeface="Arial"/>
              </a:rPr>
              <a:t>Hình 6</a:t>
            </a:r>
          </a:p>
        </p:txBody>
      </p:sp>
      <p:sp>
        <p:nvSpPr>
          <p:cNvPr id="15" name=""/>
          <p:cNvSpPr/>
          <p:nvPr/>
        </p:nvSpPr>
        <p:spPr>
          <a:xfrm>
            <a:off x="4643437" y="3838575"/>
            <a:ext cx="147638" cy="166687"/>
          </a:xfrm>
          <a:prstGeom prst="rect">
            <a:avLst/>
          </a:prstGeom>
          <a:solidFill>
            <a:srgbClr val="FFFFFF"/>
          </a:solidFill>
        </p:spPr>
        <p:txBody>
          <a:bodyPr lIns="0" tIns="0" rIns="0" bIns="0" wrap="none">
            <a:noAutofit/>
          </a:bodyPr>
          <a:p>
            <a:pPr indent="0"/>
            <a:r>
              <a:rPr lang="vi" sz="1000">
                <a:latin typeface="Times New Roman"/>
              </a:rPr>
              <a:t>b)</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F1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514600" y="952500"/>
            <a:ext cx="719137" cy="461962"/>
          </a:xfrm>
          <a:prstGeom prst="rect">
            <a:avLst/>
          </a:prstGeom>
        </p:spPr>
      </p:pic>
      <p:pic>
        <p:nvPicPr>
          <p:cNvPr id="3" name=""/>
          <p:cNvPicPr>
            <a:picLocks noChangeAspect="1"/>
          </p:cNvPicPr>
          <p:nvPr/>
        </p:nvPicPr>
        <p:blipFill>
          <a:blip r:embed="rPictId1"/>
          <a:stretch>
            <a:fillRect/>
          </a:stretch>
        </p:blipFill>
        <p:spPr>
          <a:xfrm>
            <a:off x="3319462" y="1795462"/>
            <a:ext cx="4014788" cy="1566863"/>
          </a:xfrm>
          <a:prstGeom prst="rect">
            <a:avLst/>
          </a:prstGeom>
        </p:spPr>
      </p:pic>
      <p:sp>
        <p:nvSpPr>
          <p:cNvPr id="4" name=""/>
          <p:cNvSpPr/>
          <p:nvPr/>
        </p:nvSpPr>
        <p:spPr>
          <a:xfrm>
            <a:off x="2833687" y="271462"/>
            <a:ext cx="3933825" cy="223838"/>
          </a:xfrm>
          <a:prstGeom prst="rect">
            <a:avLst/>
          </a:prstGeom>
          <a:solidFill>
            <a:srgbClr val="FFFFFF"/>
          </a:solidFill>
        </p:spPr>
        <p:txBody>
          <a:bodyPr lIns="0" tIns="0" rIns="0" bIns="0" wrap="none">
            <a:noAutofit/>
          </a:bodyPr>
          <a:p>
            <a:pPr indent="0"/>
            <a:r>
              <a:rPr lang="vi" i="1" sz="1500">
                <a:latin typeface="Arial"/>
              </a:rPr>
              <a:t>Thảo luận nhóm đôi, hoàn thành HĐKP3. '</a:t>
            </a:r>
          </a:p>
        </p:txBody>
      </p:sp>
      <p:sp>
        <p:nvSpPr>
          <p:cNvPr id="5" name=""/>
          <p:cNvSpPr/>
          <p:nvPr/>
        </p:nvSpPr>
        <p:spPr>
          <a:xfrm>
            <a:off x="762000" y="900112"/>
            <a:ext cx="923925" cy="285750"/>
          </a:xfrm>
          <a:prstGeom prst="rect">
            <a:avLst/>
          </a:prstGeom>
          <a:solidFill>
            <a:srgbClr val="FFFFFF"/>
          </a:solidFill>
        </p:spPr>
        <p:txBody>
          <a:bodyPr lIns="0" tIns="0" rIns="0" bIns="0" wrap="none">
            <a:noAutofit/>
          </a:bodyPr>
          <a:p>
            <a:pPr indent="0"/>
            <a:r>
              <a:rPr lang="vi" b="1" sz="1700">
                <a:latin typeface="Arial"/>
              </a:rPr>
              <a:t>HĐKP3:</a:t>
            </a:r>
          </a:p>
        </p:txBody>
      </p:sp>
      <p:sp>
        <p:nvSpPr>
          <p:cNvPr id="6" name=""/>
          <p:cNvSpPr/>
          <p:nvPr/>
        </p:nvSpPr>
        <p:spPr>
          <a:xfrm>
            <a:off x="461962" y="1843087"/>
            <a:ext cx="2681288" cy="1576388"/>
          </a:xfrm>
          <a:prstGeom prst="rect">
            <a:avLst/>
          </a:prstGeom>
          <a:solidFill>
            <a:srgbClr val="FFFFFF"/>
          </a:solidFill>
        </p:spPr>
        <p:txBody>
          <a:bodyPr lIns="0" tIns="0" rIns="0" bIns="0">
            <a:noAutofit/>
          </a:bodyPr>
          <a:p>
            <a:pPr indent="0">
              <a:spcAft>
                <a:spcPts val="1190"/>
              </a:spcAft>
            </a:pPr>
            <a:r>
              <a:rPr lang="vi" sz="1500">
                <a:latin typeface="Arial"/>
              </a:rPr>
              <a:t>a) </a:t>
            </a:r>
            <a:r>
              <a:rPr lang="vi" i="1" sz="1500">
                <a:latin typeface="Arial"/>
              </a:rPr>
              <a:t>d</a:t>
            </a:r>
            <a:r>
              <a:rPr lang="vi" sz="1500">
                <a:latin typeface="Arial"/>
              </a:rPr>
              <a:t> vuông góc với </a:t>
            </a:r>
            <a:r>
              <a:rPr lang="vi" i="1" sz="1500">
                <a:latin typeface="Arial"/>
              </a:rPr>
              <a:t>mp(d, b);</a:t>
            </a:r>
          </a:p>
          <a:p>
            <a:pPr indent="0">
              <a:spcAft>
                <a:spcPts val="1190"/>
              </a:spcAft>
            </a:pPr>
            <a:r>
              <a:rPr lang="vi" sz="1500">
                <a:latin typeface="Arial"/>
              </a:rPr>
              <a:t>b) Ta có: </a:t>
            </a:r>
            <a:r>
              <a:rPr lang="en-US" i="1" sz="1500">
                <a:latin typeface="Arial"/>
              </a:rPr>
              <a:t>a</a:t>
            </a:r>
            <a:r>
              <a:rPr lang="en-US" sz="1500">
                <a:latin typeface="Arial"/>
              </a:rPr>
              <a:t> </a:t>
            </a:r>
            <a:r>
              <a:rPr lang="vi" sz="1500">
                <a:latin typeface="Arial"/>
              </a:rPr>
              <a:t>1 (Ọ), ố 1 (/?)</a:t>
            </a:r>
          </a:p>
          <a:p>
            <a:pPr marL="716475" indent="0">
              <a:spcAft>
                <a:spcPts val="1190"/>
              </a:spcAft>
            </a:pPr>
            <a:r>
              <a:rPr lang="vi" i="1" sz="1500">
                <a:latin typeface="Arial"/>
              </a:rPr>
              <a:t>=&gt; </a:t>
            </a:r>
            <a:r>
              <a:rPr lang="en-US" i="1" sz="1500">
                <a:latin typeface="Arial"/>
              </a:rPr>
              <a:t>a</a:t>
            </a:r>
            <a:r>
              <a:rPr lang="en-US" sz="1500">
                <a:latin typeface="Arial"/>
              </a:rPr>
              <a:t> </a:t>
            </a:r>
            <a:r>
              <a:rPr lang="vi" sz="1500">
                <a:latin typeface="Arial"/>
              </a:rPr>
              <a:t>1 </a:t>
            </a:r>
            <a:r>
              <a:rPr lang="vi" i="1" sz="1500">
                <a:latin typeface="Arial"/>
              </a:rPr>
              <a:t>d,b</a:t>
            </a:r>
            <a:r>
              <a:rPr lang="vi" sz="1500">
                <a:latin typeface="Arial"/>
              </a:rPr>
              <a:t> 1 </a:t>
            </a:r>
            <a:r>
              <a:rPr lang="vi" i="1" sz="1500">
                <a:latin typeface="Arial"/>
              </a:rPr>
              <a:t>d.</a:t>
            </a:r>
          </a:p>
          <a:p>
            <a:pPr indent="0"/>
            <a:r>
              <a:rPr lang="vi" sz="1500">
                <a:latin typeface="Arial"/>
              </a:rPr>
              <a:t>=&gt; (P) vuông góc với </a:t>
            </a:r>
            <a:r>
              <a:rPr lang="vi" i="1" sz="1500">
                <a:latin typeface="Arial"/>
              </a:rPr>
              <a:t>d.</a:t>
            </a:r>
          </a:p>
        </p:txBody>
      </p:sp>
      <p:sp>
        <p:nvSpPr>
          <p:cNvPr id="7" name=""/>
          <p:cNvSpPr/>
          <p:nvPr/>
        </p:nvSpPr>
        <p:spPr>
          <a:xfrm>
            <a:off x="4157662" y="3062287"/>
            <a:ext cx="138113" cy="152400"/>
          </a:xfrm>
          <a:prstGeom prst="rect">
            <a:avLst/>
          </a:prstGeom>
          <a:solidFill>
            <a:srgbClr val="FFFFFF"/>
          </a:solidFill>
        </p:spPr>
        <p:txBody>
          <a:bodyPr lIns="0" tIns="0" rIns="0" bIns="0" wrap="none">
            <a:noAutofit/>
          </a:bodyPr>
          <a:p>
            <a:pPr indent="0"/>
            <a:r>
              <a:rPr lang="vi" sz="1000">
                <a:latin typeface="Times New Roman"/>
              </a:rPr>
              <a:t>a)</a:t>
            </a:r>
          </a:p>
        </p:txBody>
      </p:sp>
      <p:sp>
        <p:nvSpPr>
          <p:cNvPr id="8" name=""/>
          <p:cNvSpPr/>
          <p:nvPr/>
        </p:nvSpPr>
        <p:spPr>
          <a:xfrm>
            <a:off x="4995862" y="3214687"/>
            <a:ext cx="338138" cy="128588"/>
          </a:xfrm>
          <a:prstGeom prst="rect">
            <a:avLst/>
          </a:prstGeom>
          <a:solidFill>
            <a:srgbClr val="FFFFFF"/>
          </a:solidFill>
        </p:spPr>
        <p:txBody>
          <a:bodyPr lIns="0" tIns="0" rIns="0" bIns="0" wrap="none">
            <a:noAutofit/>
          </a:bodyPr>
          <a:p>
            <a:pPr indent="0"/>
            <a:r>
              <a:rPr lang="vi" i="1" sz="750">
                <a:latin typeface="Arial"/>
              </a:rPr>
              <a:t>Hình 6</a:t>
            </a:r>
          </a:p>
        </p:txBody>
      </p:sp>
      <p:sp>
        <p:nvSpPr>
          <p:cNvPr id="9" name=""/>
          <p:cNvSpPr/>
          <p:nvPr/>
        </p:nvSpPr>
        <p:spPr>
          <a:xfrm>
            <a:off x="6115050" y="3057525"/>
            <a:ext cx="147637" cy="157162"/>
          </a:xfrm>
          <a:prstGeom prst="rect">
            <a:avLst/>
          </a:prstGeom>
          <a:solidFill>
            <a:srgbClr val="FFFFFF"/>
          </a:solidFill>
        </p:spPr>
        <p:txBody>
          <a:bodyPr lIns="0" tIns="0" rIns="0" bIns="0" wrap="none">
            <a:noAutofit/>
          </a:bodyPr>
          <a:p>
            <a:pPr algn="r" indent="0"/>
            <a:r>
              <a:rPr lang="vi" sz="1000">
                <a:latin typeface="Times New Roman"/>
              </a:rPr>
              <a:t>b)</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75C4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3467100"/>
            <a:ext cx="1524000" cy="819150"/>
          </a:xfrm>
          <a:prstGeom prst="rect">
            <a:avLst/>
          </a:prstGeom>
        </p:spPr>
      </p:pic>
      <p:pic>
        <p:nvPicPr>
          <p:cNvPr id="3" name=""/>
          <p:cNvPicPr>
            <a:picLocks noChangeAspect="1"/>
          </p:cNvPicPr>
          <p:nvPr/>
        </p:nvPicPr>
        <p:blipFill>
          <a:blip r:embed="rPictId1"/>
          <a:stretch>
            <a:fillRect/>
          </a:stretch>
        </p:blipFill>
        <p:spPr>
          <a:xfrm>
            <a:off x="6896100" y="3619500"/>
            <a:ext cx="723900" cy="666750"/>
          </a:xfrm>
          <a:prstGeom prst="rect">
            <a:avLst/>
          </a:prstGeom>
        </p:spPr>
      </p:pic>
      <p:sp>
        <p:nvSpPr>
          <p:cNvPr id="4" name=""/>
          <p:cNvSpPr/>
          <p:nvPr/>
        </p:nvSpPr>
        <p:spPr>
          <a:xfrm>
            <a:off x="3076575" y="285750"/>
            <a:ext cx="1462087" cy="361950"/>
          </a:xfrm>
          <a:prstGeom prst="rect">
            <a:avLst/>
          </a:prstGeom>
          <a:solidFill>
            <a:srgbClr val="FFFFFF"/>
          </a:solidFill>
        </p:spPr>
        <p:txBody>
          <a:bodyPr lIns="0" tIns="0" rIns="0" bIns="0" wrap="none">
            <a:noAutofit/>
          </a:bodyPr>
          <a:p>
            <a:pPr indent="0"/>
            <a:r>
              <a:rPr lang="vi" b="1" sz="2000">
                <a:latin typeface="Arial"/>
              </a:rPr>
              <a:t>KÉT LUẬN</a:t>
            </a:r>
          </a:p>
        </p:txBody>
      </p:sp>
      <p:sp>
        <p:nvSpPr>
          <p:cNvPr id="5" name=""/>
          <p:cNvSpPr/>
          <p:nvPr/>
        </p:nvSpPr>
        <p:spPr>
          <a:xfrm>
            <a:off x="552450" y="757237"/>
            <a:ext cx="1095375" cy="257175"/>
          </a:xfrm>
          <a:prstGeom prst="rect">
            <a:avLst/>
          </a:prstGeom>
          <a:solidFill>
            <a:srgbClr val="75C4FF"/>
          </a:solidFill>
        </p:spPr>
        <p:txBody>
          <a:bodyPr lIns="0" tIns="0" rIns="0" bIns="0" wrap="none">
            <a:noAutofit/>
          </a:bodyPr>
          <a:p>
            <a:pPr indent="0"/>
            <a:r>
              <a:rPr lang="vi" b="1" i="1" sz="1800">
                <a:solidFill>
                  <a:srgbClr val="FFFFFF"/>
                </a:solidFill>
                <a:latin typeface="Arial"/>
              </a:rPr>
              <a:t>ĐỊNH Ũ 2</a:t>
            </a:r>
          </a:p>
        </p:txBody>
      </p:sp>
      <p:sp>
        <p:nvSpPr>
          <p:cNvPr id="6" name=""/>
          <p:cNvSpPr/>
          <p:nvPr/>
        </p:nvSpPr>
        <p:spPr>
          <a:xfrm>
            <a:off x="909637" y="1771650"/>
            <a:ext cx="5629275" cy="1185862"/>
          </a:xfrm>
          <a:prstGeom prst="rect">
            <a:avLst/>
          </a:prstGeom>
          <a:solidFill>
            <a:srgbClr val="FFFFFF"/>
          </a:solidFill>
        </p:spPr>
        <p:txBody>
          <a:bodyPr lIns="0" tIns="0" rIns="0" bIns="0">
            <a:noAutofit/>
          </a:bodyPr>
          <a:p>
            <a:pPr indent="368300">
              <a:lnSpc>
                <a:spcPct val="163000"/>
              </a:lnSpc>
              <a:spcAft>
                <a:spcPts val="280"/>
              </a:spcAft>
            </a:pPr>
            <a:r>
              <a:rPr lang="vi" sz="1700">
                <a:latin typeface="Arial"/>
              </a:rPr>
              <a:t>góc với một đường thẳng cho trước.</a:t>
            </a:r>
          </a:p>
          <a:p>
            <a:pPr indent="0">
              <a:lnSpc>
                <a:spcPct val="163000"/>
              </a:lnSpc>
            </a:pPr>
            <a:r>
              <a:rPr lang="vi" sz="1700">
                <a:latin typeface="Arial"/>
              </a:rPr>
              <a:t>Có duy nhất một đường thẳng đi qua một điểm và vuông góc với một mặt phẳng cho trước.</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D6EDFE"/>
        </a:solidFill>
        <a:effectLst/>
      </p:bgPr>
    </p:bg>
    <p:spTree>
      <p:nvGrpSpPr>
        <p:cNvPr id="1" name=""/>
        <p:cNvGrpSpPr/>
        <p:nvPr/>
      </p:nvGrpSpPr>
      <p:grpSpPr/>
      <p:sp>
        <p:nvSpPr>
          <p:cNvPr id="2" name=""/>
          <p:cNvSpPr/>
          <p:nvPr/>
        </p:nvSpPr>
        <p:spPr>
          <a:xfrm>
            <a:off x="519112" y="538162"/>
            <a:ext cx="6472238" cy="3167063"/>
          </a:xfrm>
          <a:prstGeom prst="rect">
            <a:avLst/>
          </a:prstGeom>
          <a:solidFill>
            <a:srgbClr val="FFFFFF"/>
          </a:solidFill>
        </p:spPr>
        <p:txBody>
          <a:bodyPr lIns="0" tIns="0" rIns="0" bIns="0">
            <a:noAutofit/>
          </a:bodyPr>
          <a:p>
            <a:pPr indent="139700">
              <a:lnSpc>
                <a:spcPct val="161000"/>
              </a:lnSpc>
              <a:spcAft>
                <a:spcPts val="420"/>
              </a:spcAft>
            </a:pPr>
            <a:r>
              <a:rPr lang="vi" b="1" sz="1700">
                <a:latin typeface="Arial"/>
              </a:rPr>
              <a:t>Ví dụ 3: SGK-tr.58</a:t>
            </a:r>
          </a:p>
          <a:p>
            <a:pPr indent="0">
              <a:lnSpc>
                <a:spcPct val="161000"/>
              </a:lnSpc>
              <a:spcAft>
                <a:spcPts val="210"/>
              </a:spcAft>
            </a:pPr>
            <a:r>
              <a:rPr lang="vi" sz="1700">
                <a:latin typeface="Arial"/>
              </a:rPr>
              <a:t>a) Cho hình chóp </a:t>
            </a:r>
            <a:r>
              <a:rPr lang="vi" i="1" sz="1700">
                <a:latin typeface="Arial"/>
              </a:rPr>
              <a:t>S.ABCD</a:t>
            </a:r>
            <a:r>
              <a:rPr lang="vi" sz="1700">
                <a:latin typeface="Arial"/>
              </a:rPr>
              <a:t> có các cạnh bên bằng nhau, đáy </a:t>
            </a:r>
            <a:r>
              <a:rPr lang="vi" i="1" sz="1700">
                <a:latin typeface="Arial"/>
              </a:rPr>
              <a:t>ABCD </a:t>
            </a:r>
            <a:r>
              <a:rPr lang="vi" sz="1700">
                <a:latin typeface="Arial"/>
              </a:rPr>
              <a:t>là hình vuông tâm </a:t>
            </a:r>
            <a:r>
              <a:rPr lang="vi" i="1" sz="1700">
                <a:latin typeface="Arial"/>
              </a:rPr>
              <a:t>0</a:t>
            </a:r>
            <a:r>
              <a:rPr lang="vi" sz="1700">
                <a:latin typeface="Arial"/>
              </a:rPr>
              <a:t> (Hình 7a). Gọi d là đường thẳng đi qua 5 và vuông góc với mặt phẳng </a:t>
            </a:r>
            <a:r>
              <a:rPr lang="vi" i="1" sz="1700">
                <a:latin typeface="Arial"/>
              </a:rPr>
              <a:t>(ABCD).</a:t>
            </a:r>
            <a:r>
              <a:rPr lang="vi" sz="1700">
                <a:latin typeface="Arial"/>
              </a:rPr>
              <a:t> Chứng minh </a:t>
            </a:r>
            <a:r>
              <a:rPr lang="vi" i="1" sz="1700">
                <a:latin typeface="Arial"/>
              </a:rPr>
              <a:t>d</a:t>
            </a:r>
            <a:r>
              <a:rPr lang="vi" sz="1700">
                <a:latin typeface="Arial"/>
              </a:rPr>
              <a:t> đi qua </a:t>
            </a:r>
            <a:r>
              <a:rPr lang="vi" i="1" sz="1700">
                <a:latin typeface="Arial"/>
              </a:rPr>
              <a:t>0</a:t>
            </a:r>
          </a:p>
          <a:p>
            <a:pPr indent="0">
              <a:lnSpc>
                <a:spcPct val="161000"/>
              </a:lnSpc>
            </a:pPr>
            <a:r>
              <a:rPr lang="vi" sz="1700">
                <a:latin typeface="Arial"/>
              </a:rPr>
              <a:t>b) Cho đoạnn thằng </a:t>
            </a:r>
            <a:r>
              <a:rPr lang="vi" i="1" sz="1700">
                <a:latin typeface="Arial"/>
              </a:rPr>
              <a:t>AB</a:t>
            </a:r>
            <a:r>
              <a:rPr lang="vi" sz="1700">
                <a:latin typeface="Arial"/>
              </a:rPr>
              <a:t> cỏ </a:t>
            </a:r>
            <a:r>
              <a:rPr lang="vi" i="1" sz="1700">
                <a:latin typeface="Arial"/>
              </a:rPr>
              <a:t>0</a:t>
            </a:r>
            <a:r>
              <a:rPr lang="vi" sz="1700">
                <a:latin typeface="Arial"/>
              </a:rPr>
              <a:t> /à trung điểm. Gọi (P) là mặt phẳng di qua </a:t>
            </a:r>
            <a:r>
              <a:rPr lang="vi" i="1" sz="1700">
                <a:latin typeface="Arial"/>
              </a:rPr>
              <a:t>0</a:t>
            </a:r>
            <a:r>
              <a:rPr lang="vi" sz="1700">
                <a:latin typeface="Arial"/>
              </a:rPr>
              <a:t> và vuông góc vói </a:t>
            </a:r>
            <a:r>
              <a:rPr lang="vi" i="1" sz="1700">
                <a:latin typeface="Arial"/>
              </a:rPr>
              <a:t>AB,M,N</a:t>
            </a:r>
            <a:r>
              <a:rPr lang="vi" sz="1700">
                <a:latin typeface="Arial"/>
              </a:rPr>
              <a:t> là hai điểm cách đều hai đầu của đoạn thẳng </a:t>
            </a:r>
            <a:r>
              <a:rPr lang="vi" i="1" sz="1700">
                <a:latin typeface="Arial"/>
              </a:rPr>
              <a:t>AB</a:t>
            </a:r>
            <a:r>
              <a:rPr lang="vi" sz="1700">
                <a:latin typeface="Arial"/>
              </a:rPr>
              <a:t> sao cho </a:t>
            </a:r>
            <a:r>
              <a:rPr lang="vi" i="1" sz="1700">
                <a:latin typeface="Arial"/>
              </a:rPr>
              <a:t>M, N, 0</a:t>
            </a:r>
            <a:r>
              <a:rPr lang="vi" sz="1700">
                <a:latin typeface="Arial"/>
              </a:rPr>
              <a:t> không thẳng hàng (Hình 7b). Chứng minh </a:t>
            </a:r>
            <a:r>
              <a:rPr lang="vi" i="1" sz="1700">
                <a:latin typeface="Arial"/>
              </a:rPr>
              <a:t>M</a:t>
            </a:r>
            <a:r>
              <a:rPr lang="vi" sz="1700">
                <a:latin typeface="Arial"/>
              </a:rPr>
              <a:t> và </a:t>
            </a:r>
            <a:r>
              <a:rPr lang="vi" i="1" sz="1700">
                <a:latin typeface="Arial"/>
              </a:rPr>
              <a:t>N</a:t>
            </a:r>
            <a:r>
              <a:rPr lang="vi" sz="1700">
                <a:latin typeface="Arial"/>
              </a:rPr>
              <a:t> thuộc mặt phẳng (P).</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900237" y="2481262"/>
            <a:ext cx="2128838" cy="1790700"/>
          </a:xfrm>
          <a:prstGeom prst="rect">
            <a:avLst/>
          </a:prstGeom>
        </p:spPr>
      </p:pic>
      <p:pic>
        <p:nvPicPr>
          <p:cNvPr id="3" name=""/>
          <p:cNvPicPr>
            <a:picLocks noChangeAspect="1"/>
          </p:cNvPicPr>
          <p:nvPr/>
        </p:nvPicPr>
        <p:blipFill>
          <a:blip r:embed="rPictId1"/>
          <a:stretch>
            <a:fillRect/>
          </a:stretch>
        </p:blipFill>
        <p:spPr>
          <a:xfrm>
            <a:off x="4295775" y="2471737"/>
            <a:ext cx="1409700" cy="1543050"/>
          </a:xfrm>
          <a:prstGeom prst="rect">
            <a:avLst/>
          </a:prstGeom>
        </p:spPr>
      </p:pic>
      <p:pic>
        <p:nvPicPr>
          <p:cNvPr id="4" name=""/>
          <p:cNvPicPr>
            <a:picLocks noChangeAspect="1"/>
          </p:cNvPicPr>
          <p:nvPr/>
        </p:nvPicPr>
        <p:blipFill>
          <a:blip r:embed="rPictId2"/>
          <a:stretch>
            <a:fillRect/>
          </a:stretch>
        </p:blipFill>
        <p:spPr>
          <a:xfrm>
            <a:off x="6967537" y="3981450"/>
            <a:ext cx="504825" cy="304800"/>
          </a:xfrm>
          <a:prstGeom prst="rect">
            <a:avLst/>
          </a:prstGeom>
        </p:spPr>
      </p:pic>
      <p:sp>
        <p:nvSpPr>
          <p:cNvPr id="5" name=""/>
          <p:cNvSpPr/>
          <p:nvPr/>
        </p:nvSpPr>
        <p:spPr>
          <a:xfrm>
            <a:off x="647700" y="381000"/>
            <a:ext cx="6005512" cy="1700212"/>
          </a:xfrm>
          <a:prstGeom prst="rect">
            <a:avLst/>
          </a:prstGeom>
          <a:solidFill>
            <a:srgbClr val="FFFFFF"/>
          </a:solidFill>
        </p:spPr>
        <p:txBody>
          <a:bodyPr lIns="0" tIns="0" rIns="0" bIns="0">
            <a:noAutofit/>
          </a:bodyPr>
          <a:p>
            <a:pPr marL="2229363" indent="0">
              <a:spcAft>
                <a:spcPts val="1120"/>
              </a:spcAft>
            </a:pPr>
            <a:r>
              <a:rPr lang="vi" b="1" sz="2800">
                <a:latin typeface="Arial"/>
              </a:rPr>
              <a:t>KHỞI ĐỘNG</a:t>
            </a:r>
          </a:p>
          <a:p>
            <a:pPr indent="0">
              <a:lnSpc>
                <a:spcPct val="174000"/>
              </a:lnSpc>
            </a:pPr>
            <a:r>
              <a:rPr lang="vi" sz="1500">
                <a:latin typeface="Arial"/>
              </a:rPr>
              <a:t>Trong thực tế, người thợ xây dựng thường dùng dây dọi để xác định đường vuông góc với nền nhà. Thế nào là đường thẳng vuông góc với mặt phẳng?</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D6EDFE"/>
        </a:solidFill>
        <a:effectLst/>
      </p:bgPr>
    </p:bg>
    <p:spTree>
      <p:nvGrpSpPr>
        <p:cNvPr id="1" name=""/>
        <p:cNvGrpSpPr/>
        <p:nvPr/>
      </p:nvGrpSpPr>
      <p:grpSpPr/>
      <p:sp>
        <p:nvSpPr>
          <p:cNvPr id="2" name=""/>
          <p:cNvSpPr/>
          <p:nvPr/>
        </p:nvSpPr>
        <p:spPr>
          <a:xfrm>
            <a:off x="647700" y="661987"/>
            <a:ext cx="1990725" cy="233363"/>
          </a:xfrm>
          <a:prstGeom prst="rect">
            <a:avLst/>
          </a:prstGeom>
          <a:solidFill>
            <a:srgbClr val="FFFFFF"/>
          </a:solidFill>
        </p:spPr>
        <p:txBody>
          <a:bodyPr lIns="0" tIns="0" rIns="0" bIns="0" wrap="none">
            <a:noAutofit/>
          </a:bodyPr>
          <a:p>
            <a:pPr indent="114300"/>
            <a:r>
              <a:rPr lang="vi" b="1" sz="1700">
                <a:latin typeface="Arial"/>
              </a:rPr>
              <a:t>Ví dụ 3: SGK-tr.58</a:t>
            </a:r>
          </a:p>
        </p:txBody>
      </p:sp>
      <p:sp>
        <p:nvSpPr>
          <p:cNvPr id="3" name=""/>
          <p:cNvSpPr/>
          <p:nvPr/>
        </p:nvSpPr>
        <p:spPr>
          <a:xfrm>
            <a:off x="547687" y="1528762"/>
            <a:ext cx="6462713" cy="1852613"/>
          </a:xfrm>
          <a:prstGeom prst="rect">
            <a:avLst/>
          </a:prstGeom>
          <a:solidFill>
            <a:srgbClr val="FFFFFF"/>
          </a:solidFill>
        </p:spPr>
        <p:txBody>
          <a:bodyPr lIns="0" tIns="0" rIns="0" bIns="0">
            <a:noAutofit/>
          </a:bodyPr>
          <a:p>
            <a:pPr indent="0">
              <a:lnSpc>
                <a:spcPct val="175000"/>
              </a:lnSpc>
              <a:spcAft>
                <a:spcPts val="140"/>
              </a:spcAft>
            </a:pPr>
            <a:r>
              <a:rPr lang="vi" sz="1500">
                <a:latin typeface="Arial"/>
              </a:rPr>
              <a:t>a) Ta có: 54 = </a:t>
            </a:r>
            <a:r>
              <a:rPr lang="vi" i="1" sz="1500">
                <a:latin typeface="Arial"/>
              </a:rPr>
              <a:t>sc</a:t>
            </a:r>
            <a:r>
              <a:rPr lang="vi" sz="1500">
                <a:latin typeface="Arial"/>
              </a:rPr>
              <a:t> suy ra </a:t>
            </a:r>
            <a:r>
              <a:rPr lang="vi" i="1" sz="1500">
                <a:latin typeface="Arial"/>
              </a:rPr>
              <a:t>so</a:t>
            </a:r>
            <a:r>
              <a:rPr lang="vi" sz="1500">
                <a:latin typeface="Arial"/>
              </a:rPr>
              <a:t> 1 </a:t>
            </a:r>
            <a:r>
              <a:rPr lang="en-US" i="1" sz="1500">
                <a:latin typeface="Arial"/>
              </a:rPr>
              <a:t>AC, SB </a:t>
            </a:r>
            <a:r>
              <a:rPr lang="vi" i="1" sz="1500">
                <a:latin typeface="Arial"/>
              </a:rPr>
              <a:t>= SD</a:t>
            </a:r>
            <a:r>
              <a:rPr lang="vi" sz="1500">
                <a:latin typeface="Arial"/>
              </a:rPr>
              <a:t> suy ra </a:t>
            </a:r>
            <a:r>
              <a:rPr lang="vi" i="1" sz="1500">
                <a:latin typeface="Arial"/>
              </a:rPr>
              <a:t>so</a:t>
            </a:r>
            <a:r>
              <a:rPr lang="vi" sz="1500">
                <a:latin typeface="Arial"/>
              </a:rPr>
              <a:t> 1 </a:t>
            </a:r>
            <a:r>
              <a:rPr lang="vi" i="1" sz="1500">
                <a:latin typeface="Arial"/>
              </a:rPr>
              <a:t>BD.</a:t>
            </a:r>
          </a:p>
          <a:p>
            <a:pPr indent="0">
              <a:lnSpc>
                <a:spcPct val="175000"/>
              </a:lnSpc>
              <a:spcAft>
                <a:spcPts val="140"/>
              </a:spcAft>
            </a:pPr>
            <a:r>
              <a:rPr lang="vi" sz="1500">
                <a:latin typeface="Arial"/>
              </a:rPr>
              <a:t>Suy ra </a:t>
            </a:r>
            <a:r>
              <a:rPr lang="vi" i="1" sz="1500">
                <a:latin typeface="Arial"/>
              </a:rPr>
              <a:t>so</a:t>
            </a:r>
            <a:r>
              <a:rPr lang="vi" sz="1500">
                <a:latin typeface="Arial"/>
              </a:rPr>
              <a:t> 1 </a:t>
            </a:r>
            <a:r>
              <a:rPr lang="vi" i="1" sz="1500">
                <a:latin typeface="Arial"/>
              </a:rPr>
              <a:t>(ABCD~).</a:t>
            </a:r>
          </a:p>
          <a:p>
            <a:pPr indent="0">
              <a:lnSpc>
                <a:spcPct val="175000"/>
              </a:lnSpc>
            </a:pPr>
            <a:r>
              <a:rPr lang="vi" sz="1500">
                <a:latin typeface="Arial"/>
              </a:rPr>
              <a:t>Theo giả thiết, ta có đường thẳng </a:t>
            </a:r>
            <a:r>
              <a:rPr lang="vi" i="1" sz="1500">
                <a:latin typeface="Arial"/>
              </a:rPr>
              <a:t>d</a:t>
            </a:r>
            <a:r>
              <a:rPr lang="vi" sz="1500">
                <a:latin typeface="Arial"/>
              </a:rPr>
              <a:t> đi qua 5 và vuông góc với </a:t>
            </a:r>
            <a:r>
              <a:rPr lang="en-US" i="1" sz="1500">
                <a:latin typeface="Arial"/>
              </a:rPr>
              <a:t>(ABCD).</a:t>
            </a:r>
            <a:r>
              <a:rPr lang="en-US" sz="1500">
                <a:latin typeface="Arial"/>
              </a:rPr>
              <a:t> </a:t>
            </a:r>
            <a:r>
              <a:rPr lang="vi" sz="1500">
                <a:latin typeface="Arial"/>
              </a:rPr>
              <a:t>Do qua điểm 5 chi có duy nhất một đường thẳng vuông góc với </a:t>
            </a:r>
            <a:r>
              <a:rPr lang="en-US" i="1" sz="1500">
                <a:latin typeface="Arial"/>
              </a:rPr>
              <a:t>(ABCD')</a:t>
            </a:r>
            <a:r>
              <a:rPr lang="en-US" sz="1500">
                <a:latin typeface="Arial"/>
              </a:rPr>
              <a:t> </a:t>
            </a:r>
            <a:r>
              <a:rPr lang="vi" sz="1500">
                <a:latin typeface="Arial"/>
              </a:rPr>
              <a:t>nên </a:t>
            </a:r>
            <a:r>
              <a:rPr lang="vi" i="1" sz="1500">
                <a:latin typeface="Arial"/>
              </a:rPr>
              <a:t>d</a:t>
            </a:r>
            <a:r>
              <a:rPr lang="vi" sz="1500">
                <a:latin typeface="Arial"/>
              </a:rPr>
              <a:t> phải trùng với đường thẳng </a:t>
            </a:r>
            <a:r>
              <a:rPr lang="vi" i="1" sz="1500">
                <a:latin typeface="Arial"/>
              </a:rPr>
              <a:t>so,</a:t>
            </a:r>
            <a:r>
              <a:rPr lang="vi" sz="1500">
                <a:latin typeface="Arial"/>
              </a:rPr>
              <a:t> suy ra </a:t>
            </a:r>
            <a:r>
              <a:rPr lang="vi" i="1" sz="1500">
                <a:latin typeface="Arial"/>
              </a:rPr>
              <a:t>d</a:t>
            </a:r>
            <a:r>
              <a:rPr lang="vi" sz="1500">
                <a:latin typeface="Arial"/>
              </a:rPr>
              <a:t> đi qua </a:t>
            </a:r>
            <a:r>
              <a:rPr lang="vi" i="1" sz="1500">
                <a:latin typeface="Arial"/>
              </a:rPr>
              <a:t>0.</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bg>
      <p:bgPr>
        <a:solidFill>
          <a:srgbClr val="D6ED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7115175" y="3771900"/>
            <a:ext cx="504825" cy="514350"/>
          </a:xfrm>
          <a:prstGeom prst="rect">
            <a:avLst/>
          </a:prstGeom>
        </p:spPr>
      </p:pic>
      <p:sp>
        <p:nvSpPr>
          <p:cNvPr id="3" name=""/>
          <p:cNvSpPr/>
          <p:nvPr/>
        </p:nvSpPr>
        <p:spPr>
          <a:xfrm>
            <a:off x="647700" y="661987"/>
            <a:ext cx="1990725" cy="233363"/>
          </a:xfrm>
          <a:prstGeom prst="rect">
            <a:avLst/>
          </a:prstGeom>
          <a:solidFill>
            <a:srgbClr val="FFFFFF"/>
          </a:solidFill>
        </p:spPr>
        <p:txBody>
          <a:bodyPr lIns="0" tIns="0" rIns="0" bIns="0" wrap="none">
            <a:noAutofit/>
          </a:bodyPr>
          <a:p>
            <a:pPr indent="190500"/>
            <a:r>
              <a:rPr lang="vi" b="1" sz="1700">
                <a:latin typeface="Arial"/>
              </a:rPr>
              <a:t>Ví dụ 3: SGK-tr.58</a:t>
            </a:r>
          </a:p>
        </p:txBody>
      </p:sp>
      <p:sp>
        <p:nvSpPr>
          <p:cNvPr id="4" name=""/>
          <p:cNvSpPr/>
          <p:nvPr/>
        </p:nvSpPr>
        <p:spPr>
          <a:xfrm>
            <a:off x="471487" y="1538287"/>
            <a:ext cx="6615113" cy="1938338"/>
          </a:xfrm>
          <a:prstGeom prst="rect">
            <a:avLst/>
          </a:prstGeom>
          <a:solidFill>
            <a:srgbClr val="FFFFFF"/>
          </a:solidFill>
        </p:spPr>
        <p:txBody>
          <a:bodyPr lIns="0" tIns="0" rIns="0" bIns="0">
            <a:noAutofit/>
          </a:bodyPr>
          <a:p>
            <a:pPr indent="0">
              <a:lnSpc>
                <a:spcPct val="180000"/>
              </a:lnSpc>
            </a:pPr>
            <a:r>
              <a:rPr lang="vi" sz="1700">
                <a:latin typeface="Arial"/>
              </a:rPr>
              <a:t>b) Ta có: </a:t>
            </a:r>
            <a:r>
              <a:rPr lang="vi" i="1" sz="1700">
                <a:latin typeface="Arial"/>
              </a:rPr>
              <a:t>MA = </a:t>
            </a:r>
            <a:r>
              <a:rPr lang="en-US" i="1" sz="1700">
                <a:latin typeface="Arial"/>
              </a:rPr>
              <a:t>MB</a:t>
            </a:r>
            <a:r>
              <a:rPr lang="en-US" sz="1700">
                <a:latin typeface="Arial"/>
              </a:rPr>
              <a:t> </a:t>
            </a:r>
            <a:r>
              <a:rPr lang="vi" sz="1700">
                <a:latin typeface="Arial"/>
              </a:rPr>
              <a:t>suy ra </a:t>
            </a:r>
            <a:r>
              <a:rPr lang="vi" i="1" sz="1700">
                <a:latin typeface="Arial"/>
              </a:rPr>
              <a:t>OM</a:t>
            </a:r>
            <a:r>
              <a:rPr lang="vi" sz="1700">
                <a:latin typeface="Arial"/>
              </a:rPr>
              <a:t> 1 </a:t>
            </a:r>
            <a:r>
              <a:rPr lang="vi" i="1" sz="1700">
                <a:latin typeface="Arial"/>
              </a:rPr>
              <a:t>AB, NA = NB</a:t>
            </a:r>
            <a:r>
              <a:rPr lang="vi" sz="1700">
                <a:latin typeface="Arial"/>
              </a:rPr>
              <a:t> suy ra </a:t>
            </a:r>
            <a:r>
              <a:rPr lang="en-US" i="1" sz="1700">
                <a:latin typeface="Arial"/>
              </a:rPr>
              <a:t>ON</a:t>
            </a:r>
            <a:r>
              <a:rPr lang="en-US" sz="1700">
                <a:latin typeface="Arial"/>
              </a:rPr>
              <a:t> </a:t>
            </a:r>
            <a:r>
              <a:rPr lang="vi" sz="1700">
                <a:latin typeface="Arial"/>
              </a:rPr>
              <a:t>1 </a:t>
            </a:r>
            <a:r>
              <a:rPr lang="vi" i="1" sz="1700">
                <a:latin typeface="Arial"/>
              </a:rPr>
              <a:t>AB. </a:t>
            </a:r>
            <a:r>
              <a:rPr lang="vi" sz="1700">
                <a:latin typeface="Arial"/>
              </a:rPr>
              <a:t>Suyra/1B 1 </a:t>
            </a:r>
            <a:r>
              <a:rPr lang="vi" i="1" sz="1700">
                <a:latin typeface="Arial"/>
              </a:rPr>
              <a:t>(OMN).</a:t>
            </a:r>
          </a:p>
          <a:p>
            <a:pPr indent="0">
              <a:lnSpc>
                <a:spcPct val="161000"/>
              </a:lnSpc>
            </a:pPr>
            <a:r>
              <a:rPr lang="vi" sz="1700">
                <a:latin typeface="Arial"/>
              </a:rPr>
              <a:t>Theo giả thiết, ta có (P) là mặt phằng đi qua </a:t>
            </a:r>
            <a:r>
              <a:rPr lang="vi" i="1" sz="1700">
                <a:latin typeface="Arial"/>
              </a:rPr>
              <a:t>0</a:t>
            </a:r>
            <a:r>
              <a:rPr lang="vi" sz="1700">
                <a:latin typeface="Arial"/>
              </a:rPr>
              <a:t> và vuông góc với </a:t>
            </a:r>
            <a:r>
              <a:rPr lang="en-US" i="1" sz="1700">
                <a:latin typeface="Arial"/>
              </a:rPr>
              <a:t>AB.</a:t>
            </a:r>
            <a:r>
              <a:rPr lang="en-US" sz="1700">
                <a:latin typeface="Arial"/>
              </a:rPr>
              <a:t> </a:t>
            </a:r>
            <a:r>
              <a:rPr lang="vi" sz="1700">
                <a:latin typeface="Arial"/>
              </a:rPr>
              <a:t>Do qua điểm </a:t>
            </a:r>
            <a:r>
              <a:rPr lang="vi" i="1" sz="1700">
                <a:latin typeface="Arial"/>
              </a:rPr>
              <a:t>0</a:t>
            </a:r>
            <a:r>
              <a:rPr lang="vi" sz="1700">
                <a:latin typeface="Arial"/>
              </a:rPr>
              <a:t> chi có duy nhất một mặt phằng vuông góc với </a:t>
            </a:r>
            <a:r>
              <a:rPr lang="vi" i="1" sz="1700">
                <a:latin typeface="Arial"/>
              </a:rPr>
              <a:t>AB</a:t>
            </a:r>
            <a:r>
              <a:rPr lang="vi" sz="1700">
                <a:latin typeface="Arial"/>
              </a:rPr>
              <a:t> nên (P) phải trùng với </a:t>
            </a:r>
            <a:r>
              <a:rPr lang="en-US" i="1" sz="1700">
                <a:latin typeface="Arial"/>
              </a:rPr>
              <a:t>(OMN),</a:t>
            </a:r>
            <a:r>
              <a:rPr lang="en-US" sz="1700">
                <a:latin typeface="Arial"/>
              </a:rPr>
              <a:t> </a:t>
            </a:r>
            <a:r>
              <a:rPr lang="vi" sz="1700">
                <a:latin typeface="Arial"/>
              </a:rPr>
              <a:t>suy ra </a:t>
            </a:r>
            <a:r>
              <a:rPr lang="vi" i="1" sz="1700">
                <a:latin typeface="Arial"/>
              </a:rPr>
              <a:t>M</a:t>
            </a:r>
            <a:r>
              <a:rPr lang="vi" sz="1700">
                <a:latin typeface="Arial"/>
              </a:rPr>
              <a:t> và </a:t>
            </a:r>
            <a:r>
              <a:rPr lang="vi" i="1" sz="1700">
                <a:latin typeface="Arial"/>
              </a:rPr>
              <a:t>N</a:t>
            </a:r>
            <a:r>
              <a:rPr lang="vi" sz="1700">
                <a:latin typeface="Arial"/>
              </a:rPr>
              <a:t> thuộc (P).</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rgbClr val="F1F6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095875" y="1190625"/>
            <a:ext cx="1952625" cy="1985962"/>
          </a:xfrm>
          <a:prstGeom prst="rect">
            <a:avLst/>
          </a:prstGeom>
        </p:spPr>
      </p:pic>
      <p:pic>
        <p:nvPicPr>
          <p:cNvPr id="3" name=""/>
          <p:cNvPicPr>
            <a:picLocks noChangeAspect="1"/>
          </p:cNvPicPr>
          <p:nvPr/>
        </p:nvPicPr>
        <p:blipFill>
          <a:blip r:embed="rPictId1"/>
          <a:stretch>
            <a:fillRect/>
          </a:stretch>
        </p:blipFill>
        <p:spPr>
          <a:xfrm>
            <a:off x="5129212" y="1214437"/>
            <a:ext cx="1747838" cy="1928813"/>
          </a:xfrm>
          <a:prstGeom prst="rect">
            <a:avLst/>
          </a:prstGeom>
        </p:spPr>
      </p:pic>
      <p:sp>
        <p:nvSpPr>
          <p:cNvPr id="4" name=""/>
          <p:cNvSpPr/>
          <p:nvPr/>
        </p:nvSpPr>
        <p:spPr>
          <a:xfrm>
            <a:off x="495300" y="238125"/>
            <a:ext cx="133350" cy="228600"/>
          </a:xfrm>
          <a:prstGeom prst="rect">
            <a:avLst/>
          </a:prstGeom>
          <a:solidFill>
            <a:srgbClr val="FFFFFF"/>
          </a:solidFill>
        </p:spPr>
        <p:txBody>
          <a:bodyPr lIns="0" tIns="0" rIns="0" bIns="0" wrap="none">
            <a:noAutofit/>
          </a:bodyPr>
          <a:p>
            <a:pPr indent="0"/>
            <a:r>
              <a:rPr lang="vi" i="1" sz="1300">
                <a:solidFill>
                  <a:srgbClr val="467FD2"/>
                </a:solidFill>
                <a:latin typeface="Times New Roman"/>
              </a:rPr>
              <a:t>'ỉ-i</a:t>
            </a:r>
          </a:p>
        </p:txBody>
      </p:sp>
      <p:sp>
        <p:nvSpPr>
          <p:cNvPr id="5" name=""/>
          <p:cNvSpPr/>
          <p:nvPr/>
        </p:nvSpPr>
        <p:spPr>
          <a:xfrm>
            <a:off x="704850" y="357187"/>
            <a:ext cx="219075" cy="352425"/>
          </a:xfrm>
          <a:prstGeom prst="rect">
            <a:avLst/>
          </a:prstGeom>
          <a:solidFill>
            <a:srgbClr val="FFFFFF"/>
          </a:solidFill>
        </p:spPr>
        <p:txBody>
          <a:bodyPr lIns="0" tIns="0" rIns="0" bIns="0" wrap="none">
            <a:noAutofit/>
          </a:bodyPr>
          <a:p>
            <a:pPr algn="just" indent="0"/>
            <a:r>
              <a:rPr lang="vi" sz="2500">
                <a:solidFill>
                  <a:srgbClr val="B2857E"/>
                </a:solidFill>
                <a:latin typeface="Arial"/>
              </a:rPr>
              <a:t>7</a:t>
            </a:r>
          </a:p>
        </p:txBody>
      </p:sp>
      <p:sp>
        <p:nvSpPr>
          <p:cNvPr id="6" name=""/>
          <p:cNvSpPr/>
          <p:nvPr/>
        </p:nvSpPr>
        <p:spPr>
          <a:xfrm>
            <a:off x="3005137" y="414337"/>
            <a:ext cx="1576388" cy="280988"/>
          </a:xfrm>
          <a:prstGeom prst="rect">
            <a:avLst/>
          </a:prstGeom>
          <a:solidFill>
            <a:srgbClr val="FFFFFF"/>
          </a:solidFill>
        </p:spPr>
        <p:txBody>
          <a:bodyPr lIns="0" tIns="0" rIns="0" bIns="0">
            <a:noAutofit/>
          </a:bodyPr>
          <a:p>
            <a:pPr algn="ctr" indent="0"/>
            <a:r>
              <a:rPr lang="vi" b="1" sz="2000">
                <a:latin typeface="Arial"/>
              </a:rPr>
              <a:t>Thực hành 1</a:t>
            </a:r>
          </a:p>
          <a:p>
            <a:pPr algn="ctr" indent="0">
              <a:lnSpc>
                <a:spcPct val="75000"/>
              </a:lnSpc>
            </a:pPr>
            <a:r>
              <a:rPr lang="vi" sz="650">
                <a:latin typeface="Arial"/>
              </a:rPr>
              <a:t>■</a:t>
            </a:r>
          </a:p>
        </p:txBody>
      </p:sp>
      <p:sp>
        <p:nvSpPr>
          <p:cNvPr id="7" name=""/>
          <p:cNvSpPr/>
          <p:nvPr/>
        </p:nvSpPr>
        <p:spPr>
          <a:xfrm>
            <a:off x="323850" y="1062037"/>
            <a:ext cx="4414837" cy="1800225"/>
          </a:xfrm>
          <a:prstGeom prst="rect">
            <a:avLst/>
          </a:prstGeom>
          <a:solidFill>
            <a:srgbClr val="FFFFFF"/>
          </a:solidFill>
        </p:spPr>
        <p:txBody>
          <a:bodyPr lIns="0" tIns="0" rIns="0" bIns="0">
            <a:noAutofit/>
          </a:bodyPr>
          <a:p>
            <a:pPr indent="0">
              <a:lnSpc>
                <a:spcPct val="178000"/>
              </a:lnSpc>
            </a:pPr>
            <a:r>
              <a:rPr lang="vi" sz="1500">
                <a:latin typeface="Arial"/>
              </a:rPr>
              <a:t>Cho hình chóp S.ABCD có đáy là hình vuông, o là giao điểm của </a:t>
            </a:r>
            <a:r>
              <a:rPr lang="en-US" sz="1500">
                <a:latin typeface="Arial"/>
              </a:rPr>
              <a:t>AC </a:t>
            </a:r>
            <a:r>
              <a:rPr lang="vi" sz="1500">
                <a:latin typeface="Arial"/>
              </a:rPr>
              <a:t>và BD,SA vuông góc với mặt phẳng (ABCD). Gọi H,I,K lần lượt là hình chiếu vuông góc của điểm A trên các cạnh SB,SC,SD. Chứng minh rằng:</a:t>
            </a:r>
          </a:p>
        </p:txBody>
      </p:sp>
      <p:sp>
        <p:nvSpPr>
          <p:cNvPr id="8" name=""/>
          <p:cNvSpPr/>
          <p:nvPr/>
        </p:nvSpPr>
        <p:spPr>
          <a:xfrm>
            <a:off x="323850" y="3052762"/>
            <a:ext cx="2809875" cy="238125"/>
          </a:xfrm>
          <a:prstGeom prst="rect">
            <a:avLst/>
          </a:prstGeom>
          <a:solidFill>
            <a:srgbClr val="FFFFFF"/>
          </a:solidFill>
        </p:spPr>
        <p:txBody>
          <a:bodyPr lIns="0" tIns="0" rIns="0" bIns="0" wrap="none">
            <a:noAutofit/>
          </a:bodyPr>
          <a:p>
            <a:pPr indent="0"/>
            <a:r>
              <a:rPr lang="vi" sz="1500">
                <a:latin typeface="Arial"/>
              </a:rPr>
              <a:t>a) CBl(SAB) và CDl(SAD);</a:t>
            </a:r>
          </a:p>
        </p:txBody>
      </p:sp>
      <p:sp>
        <p:nvSpPr>
          <p:cNvPr id="9" name=""/>
          <p:cNvSpPr/>
          <p:nvPr/>
        </p:nvSpPr>
        <p:spPr>
          <a:xfrm>
            <a:off x="323850" y="3471862"/>
            <a:ext cx="1123950" cy="238125"/>
          </a:xfrm>
          <a:prstGeom prst="rect">
            <a:avLst/>
          </a:prstGeom>
          <a:solidFill>
            <a:srgbClr val="FFFFFF"/>
          </a:solidFill>
        </p:spPr>
        <p:txBody>
          <a:bodyPr lIns="0" tIns="0" rIns="0" bIns="0" wrap="none">
            <a:noAutofit/>
          </a:bodyPr>
          <a:p>
            <a:pPr indent="0">
              <a:spcBef>
                <a:spcPts val="420"/>
              </a:spcBef>
            </a:pPr>
            <a:r>
              <a:rPr lang="vi" sz="1500">
                <a:latin typeface="Arial"/>
              </a:rPr>
              <a:t>b)HK 1 AI.</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p="http://schemas.openxmlformats.org/presentationml/2006/main" xmlns:a="http://schemas.openxmlformats.org/drawingml/2006/main" xmlns:r="http://schemas.openxmlformats.org/officeDocument/2006/relationships">
  <p:cSld>
    <p:bg>
      <p:bgPr>
        <a:solidFill>
          <a:srgbClr val="F1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33375" y="238125"/>
            <a:ext cx="995362" cy="1181100"/>
          </a:xfrm>
          <a:prstGeom prst="rect">
            <a:avLst/>
          </a:prstGeom>
        </p:spPr>
      </p:pic>
      <p:pic>
        <p:nvPicPr>
          <p:cNvPr id="3" name=""/>
          <p:cNvPicPr>
            <a:picLocks noChangeAspect="1"/>
          </p:cNvPicPr>
          <p:nvPr/>
        </p:nvPicPr>
        <p:blipFill>
          <a:blip r:embed="rPictId1"/>
          <a:stretch>
            <a:fillRect/>
          </a:stretch>
        </p:blipFill>
        <p:spPr>
          <a:xfrm>
            <a:off x="5272087" y="1485900"/>
            <a:ext cx="1947863" cy="1985962"/>
          </a:xfrm>
          <a:prstGeom prst="rect">
            <a:avLst/>
          </a:prstGeom>
        </p:spPr>
      </p:pic>
      <p:pic>
        <p:nvPicPr>
          <p:cNvPr id="4" name=""/>
          <p:cNvPicPr>
            <a:picLocks noChangeAspect="1"/>
          </p:cNvPicPr>
          <p:nvPr/>
        </p:nvPicPr>
        <p:blipFill>
          <a:blip r:embed="rPictId2"/>
          <a:stretch>
            <a:fillRect/>
          </a:stretch>
        </p:blipFill>
        <p:spPr>
          <a:xfrm>
            <a:off x="5300662" y="1519237"/>
            <a:ext cx="1885950" cy="1719263"/>
          </a:xfrm>
          <a:prstGeom prst="rect">
            <a:avLst/>
          </a:prstGeom>
        </p:spPr>
      </p:pic>
      <p:sp>
        <p:nvSpPr>
          <p:cNvPr id="5" name=""/>
          <p:cNvSpPr/>
          <p:nvPr/>
        </p:nvSpPr>
        <p:spPr>
          <a:xfrm>
            <a:off x="3005137" y="328612"/>
            <a:ext cx="1576388" cy="280988"/>
          </a:xfrm>
          <a:prstGeom prst="rect">
            <a:avLst/>
          </a:prstGeom>
          <a:solidFill>
            <a:srgbClr val="FFFFFF"/>
          </a:solidFill>
        </p:spPr>
        <p:txBody>
          <a:bodyPr lIns="0" tIns="0" rIns="0" bIns="0">
            <a:noAutofit/>
          </a:bodyPr>
          <a:p>
            <a:pPr algn="ctr" indent="0"/>
            <a:r>
              <a:rPr lang="vi" b="1" sz="2000">
                <a:latin typeface="Arial"/>
              </a:rPr>
              <a:t>Thực hành 1</a:t>
            </a:r>
          </a:p>
          <a:p>
            <a:pPr algn="ctr" indent="0">
              <a:lnSpc>
                <a:spcPct val="75000"/>
              </a:lnSpc>
            </a:pPr>
            <a:r>
              <a:rPr lang="vi" sz="650">
                <a:latin typeface="Arial"/>
              </a:rPr>
              <a:t>■</a:t>
            </a:r>
          </a:p>
        </p:txBody>
      </p:sp>
      <p:sp>
        <p:nvSpPr>
          <p:cNvPr id="6" name=""/>
          <p:cNvSpPr/>
          <p:nvPr/>
        </p:nvSpPr>
        <p:spPr>
          <a:xfrm>
            <a:off x="333375" y="1776412"/>
            <a:ext cx="4648200" cy="242888"/>
          </a:xfrm>
          <a:prstGeom prst="rect">
            <a:avLst/>
          </a:prstGeom>
          <a:solidFill>
            <a:srgbClr val="FFFFFF"/>
          </a:solidFill>
        </p:spPr>
        <p:txBody>
          <a:bodyPr lIns="0" tIns="0" rIns="0" bIns="0" wrap="none">
            <a:noAutofit/>
          </a:bodyPr>
          <a:p>
            <a:pPr indent="0"/>
            <a:r>
              <a:rPr lang="vi" sz="1500">
                <a:latin typeface="Arial"/>
              </a:rPr>
              <a:t>a) Ta có </a:t>
            </a:r>
            <a:r>
              <a:rPr lang="vi" i="1" sz="1500">
                <a:latin typeface="Arial"/>
              </a:rPr>
              <a:t>CB</a:t>
            </a:r>
            <a:r>
              <a:rPr lang="vi" sz="1500">
                <a:latin typeface="Arial"/>
              </a:rPr>
              <a:t> 1 </a:t>
            </a:r>
            <a:r>
              <a:rPr lang="vi" i="1" sz="1500">
                <a:latin typeface="Arial"/>
              </a:rPr>
              <a:t>AB</a:t>
            </a:r>
            <a:r>
              <a:rPr lang="vi" sz="1500">
                <a:latin typeface="Arial"/>
              </a:rPr>
              <a:t> và </a:t>
            </a:r>
            <a:r>
              <a:rPr lang="vi" i="1" sz="1500">
                <a:latin typeface="Arial"/>
              </a:rPr>
              <a:t>CB</a:t>
            </a:r>
            <a:r>
              <a:rPr lang="vi" sz="1500">
                <a:latin typeface="Arial"/>
              </a:rPr>
              <a:t> 1 SẠ suy ra </a:t>
            </a:r>
            <a:r>
              <a:rPr lang="vi" i="1" sz="1500">
                <a:latin typeface="Arial"/>
              </a:rPr>
              <a:t>CB</a:t>
            </a:r>
            <a:r>
              <a:rPr lang="vi" sz="1500">
                <a:latin typeface="Arial"/>
              </a:rPr>
              <a:t> 1 (SAB).</a:t>
            </a:r>
          </a:p>
        </p:txBody>
      </p:sp>
      <p:sp>
        <p:nvSpPr>
          <p:cNvPr id="7" name=""/>
          <p:cNvSpPr/>
          <p:nvPr/>
        </p:nvSpPr>
        <p:spPr>
          <a:xfrm>
            <a:off x="333375" y="2224087"/>
            <a:ext cx="4448175" cy="242888"/>
          </a:xfrm>
          <a:prstGeom prst="rect">
            <a:avLst/>
          </a:prstGeom>
          <a:solidFill>
            <a:srgbClr val="FFFFFF"/>
          </a:solidFill>
        </p:spPr>
        <p:txBody>
          <a:bodyPr lIns="0" tIns="0" rIns="0" bIns="0" wrap="none">
            <a:noAutofit/>
          </a:bodyPr>
          <a:p>
            <a:pPr indent="0"/>
            <a:r>
              <a:rPr lang="vi" sz="1500">
                <a:latin typeface="Arial"/>
              </a:rPr>
              <a:t>Ta có </a:t>
            </a:r>
            <a:r>
              <a:rPr lang="en-US" i="1" sz="1500">
                <a:latin typeface="Arial"/>
              </a:rPr>
              <a:t>CD</a:t>
            </a:r>
            <a:r>
              <a:rPr lang="en-US" sz="1500">
                <a:latin typeface="Arial"/>
              </a:rPr>
              <a:t> </a:t>
            </a:r>
            <a:r>
              <a:rPr lang="vi" sz="1500">
                <a:latin typeface="Arial"/>
              </a:rPr>
              <a:t>1 </a:t>
            </a:r>
            <a:r>
              <a:rPr lang="vi" i="1" sz="1500">
                <a:latin typeface="Arial"/>
              </a:rPr>
              <a:t>AD</a:t>
            </a:r>
            <a:r>
              <a:rPr lang="vi" sz="1500">
                <a:latin typeface="Arial"/>
              </a:rPr>
              <a:t> và </a:t>
            </a:r>
            <a:r>
              <a:rPr lang="en-US" i="1" sz="1500">
                <a:latin typeface="Arial"/>
              </a:rPr>
              <a:t>CD</a:t>
            </a:r>
            <a:r>
              <a:rPr lang="en-US" sz="1500">
                <a:latin typeface="Arial"/>
              </a:rPr>
              <a:t> </a:t>
            </a:r>
            <a:r>
              <a:rPr lang="vi" sz="1500">
                <a:latin typeface="Arial"/>
              </a:rPr>
              <a:t>1 </a:t>
            </a:r>
            <a:r>
              <a:rPr lang="vi" i="1" sz="1500">
                <a:latin typeface="Arial"/>
              </a:rPr>
              <a:t>SA,</a:t>
            </a:r>
            <a:r>
              <a:rPr lang="vi" sz="1500">
                <a:latin typeface="Arial"/>
              </a:rPr>
              <a:t> suy ra </a:t>
            </a:r>
            <a:r>
              <a:rPr lang="en-US" i="1" sz="1500">
                <a:latin typeface="Arial"/>
              </a:rPr>
              <a:t>CD</a:t>
            </a:r>
            <a:r>
              <a:rPr lang="en-US" sz="1500">
                <a:latin typeface="Arial"/>
              </a:rPr>
              <a:t> </a:t>
            </a:r>
            <a:r>
              <a:rPr lang="vi" sz="1500">
                <a:latin typeface="Arial"/>
              </a:rPr>
              <a:t>1 (SAĐ).</a:t>
            </a:r>
          </a:p>
        </p:txBody>
      </p:sp>
      <p:sp>
        <p:nvSpPr>
          <p:cNvPr id="8" name=""/>
          <p:cNvSpPr/>
          <p:nvPr/>
        </p:nvSpPr>
        <p:spPr>
          <a:xfrm>
            <a:off x="333375" y="2671762"/>
            <a:ext cx="4733925" cy="233363"/>
          </a:xfrm>
          <a:prstGeom prst="rect">
            <a:avLst/>
          </a:prstGeom>
          <a:solidFill>
            <a:srgbClr val="FFFFFF"/>
          </a:solidFill>
        </p:spPr>
        <p:txBody>
          <a:bodyPr lIns="0" tIns="0" rIns="0" bIns="0" wrap="none">
            <a:noAutofit/>
          </a:bodyPr>
          <a:p>
            <a:pPr indent="0"/>
            <a:r>
              <a:rPr lang="vi" sz="1500">
                <a:latin typeface="Arial"/>
              </a:rPr>
              <a:t>b) Ta có </a:t>
            </a:r>
            <a:r>
              <a:rPr lang="vi" i="1" sz="1500">
                <a:latin typeface="Arial"/>
              </a:rPr>
              <a:t>BD</a:t>
            </a:r>
            <a:r>
              <a:rPr lang="vi" sz="1500">
                <a:latin typeface="Arial"/>
              </a:rPr>
              <a:t> 1 </a:t>
            </a:r>
            <a:r>
              <a:rPr lang="en-US" i="1" sz="1500">
                <a:latin typeface="Arial"/>
              </a:rPr>
              <a:t>AC</a:t>
            </a:r>
            <a:r>
              <a:rPr lang="en-US" sz="1500">
                <a:latin typeface="Arial"/>
              </a:rPr>
              <a:t> </a:t>
            </a:r>
            <a:r>
              <a:rPr lang="vi" sz="1500">
                <a:latin typeface="Arial"/>
              </a:rPr>
              <a:t>và </a:t>
            </a:r>
            <a:r>
              <a:rPr lang="vi" i="1" sz="1500">
                <a:latin typeface="Arial"/>
              </a:rPr>
              <a:t>BD</a:t>
            </a:r>
            <a:r>
              <a:rPr lang="vi" sz="1500">
                <a:latin typeface="Arial"/>
              </a:rPr>
              <a:t> 1 </a:t>
            </a:r>
            <a:r>
              <a:rPr lang="vi" i="1" sz="1500">
                <a:latin typeface="Arial"/>
              </a:rPr>
              <a:t>SA,</a:t>
            </a:r>
            <a:r>
              <a:rPr lang="vi" sz="1500">
                <a:latin typeface="Arial"/>
              </a:rPr>
              <a:t> suy ra </a:t>
            </a:r>
            <a:r>
              <a:rPr lang="vi" i="1" sz="1500">
                <a:latin typeface="Arial"/>
              </a:rPr>
              <a:t>BD</a:t>
            </a:r>
            <a:r>
              <a:rPr lang="vi" sz="1500">
                <a:latin typeface="Arial"/>
              </a:rPr>
              <a:t> 1 (SAC).</a:t>
            </a:r>
          </a:p>
        </p:txBody>
      </p:sp>
      <p:sp>
        <p:nvSpPr>
          <p:cNvPr id="9" name=""/>
          <p:cNvSpPr/>
          <p:nvPr/>
        </p:nvSpPr>
        <p:spPr>
          <a:xfrm>
            <a:off x="333375" y="3114675"/>
            <a:ext cx="4648200" cy="581025"/>
          </a:xfrm>
          <a:prstGeom prst="rect">
            <a:avLst/>
          </a:prstGeom>
          <a:solidFill>
            <a:srgbClr val="FFFFFF"/>
          </a:solidFill>
        </p:spPr>
        <p:txBody>
          <a:bodyPr lIns="0" tIns="0" rIns="0" bIns="0">
            <a:noAutofit/>
          </a:bodyPr>
          <a:p>
            <a:pPr indent="0">
              <a:lnSpc>
                <a:spcPct val="174000"/>
              </a:lnSpc>
            </a:pPr>
            <a:r>
              <a:rPr lang="vi" sz="1500">
                <a:latin typeface="Arial"/>
              </a:rPr>
              <a:t>Mặt khác, ta có </a:t>
            </a:r>
            <a:r>
              <a:rPr lang="vi" i="1" sz="1500">
                <a:latin typeface="Arial"/>
              </a:rPr>
              <a:t>HK//BD,</a:t>
            </a:r>
            <a:r>
              <a:rPr lang="vi" sz="1500">
                <a:latin typeface="Arial"/>
              </a:rPr>
              <a:t> suy ra </a:t>
            </a:r>
            <a:r>
              <a:rPr lang="vi" i="1" sz="1500">
                <a:latin typeface="Arial"/>
              </a:rPr>
              <a:t>HK</a:t>
            </a:r>
            <a:r>
              <a:rPr lang="vi" sz="1500">
                <a:latin typeface="Arial"/>
              </a:rPr>
              <a:t> 1 (Si4C), suy ra </a:t>
            </a:r>
            <a:r>
              <a:rPr lang="vi" i="1" sz="1500">
                <a:latin typeface="Arial"/>
              </a:rPr>
              <a:t>HK</a:t>
            </a:r>
            <a:r>
              <a:rPr lang="vi" sz="1500">
                <a:latin typeface="Arial"/>
              </a:rPr>
              <a:t> 1 </a:t>
            </a:r>
            <a:r>
              <a:rPr lang="vi" i="1" sz="1500">
                <a:latin typeface="Arial"/>
              </a:rPr>
              <a:t>AI.</a:t>
            </a:r>
          </a:p>
        </p:txBody>
      </p:sp>
      <p:sp>
        <p:nvSpPr>
          <p:cNvPr id="10" name=""/>
          <p:cNvSpPr/>
          <p:nvPr/>
        </p:nvSpPr>
        <p:spPr>
          <a:xfrm>
            <a:off x="6005512" y="3295650"/>
            <a:ext cx="471488" cy="161925"/>
          </a:xfrm>
          <a:prstGeom prst="rect">
            <a:avLst/>
          </a:prstGeom>
          <a:solidFill>
            <a:srgbClr val="FFFFFF"/>
          </a:solidFill>
        </p:spPr>
        <p:txBody>
          <a:bodyPr lIns="0" tIns="0" rIns="0" bIns="0" wrap="none">
            <a:noAutofit/>
          </a:bodyPr>
          <a:p>
            <a:pPr indent="0"/>
            <a:r>
              <a:rPr lang="vi" i="1" sz="1200">
                <a:latin typeface="Trebuchet MS"/>
              </a:rPr>
              <a:t>Hình 8</a:t>
            </a:r>
          </a:p>
        </p:txBody>
      </p:sp>
      <p:sp>
        <p:nvSpPr>
          <p:cNvPr id="11" name=""/>
          <p:cNvSpPr/>
          <p:nvPr/>
        </p:nvSpPr>
        <p:spPr>
          <a:xfrm>
            <a:off x="7453312" y="3767137"/>
            <a:ext cx="166688" cy="228600"/>
          </a:xfrm>
          <a:prstGeom prst="rect">
            <a:avLst/>
          </a:prstGeom>
          <a:solidFill>
            <a:srgbClr val="FFFFFF"/>
          </a:solidFill>
        </p:spPr>
        <p:txBody>
          <a:bodyPr lIns="0" tIns="0" rIns="0" bIns="0" wrap="none">
            <a:noAutofit/>
          </a:bodyPr>
          <a:p>
            <a:pPr indent="0"/>
            <a:r>
              <a:rPr lang="vi" sz="3000">
                <a:solidFill>
                  <a:srgbClr val="036BBD"/>
                </a:solidFill>
                <a:latin typeface="Arial"/>
              </a:rPr>
              <a:t>0</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525" y="1776412"/>
            <a:ext cx="4138612" cy="457200"/>
          </a:xfrm>
          <a:prstGeom prst="rect">
            <a:avLst/>
          </a:prstGeom>
        </p:spPr>
      </p:pic>
      <p:pic>
        <p:nvPicPr>
          <p:cNvPr id="3" name=""/>
          <p:cNvPicPr>
            <a:picLocks noChangeAspect="1"/>
          </p:cNvPicPr>
          <p:nvPr/>
        </p:nvPicPr>
        <p:blipFill>
          <a:blip r:embed="rPictId1"/>
          <a:stretch>
            <a:fillRect/>
          </a:stretch>
        </p:blipFill>
        <p:spPr>
          <a:xfrm>
            <a:off x="5205412" y="657225"/>
            <a:ext cx="2405063" cy="3033712"/>
          </a:xfrm>
          <a:prstGeom prst="rect">
            <a:avLst/>
          </a:prstGeom>
        </p:spPr>
      </p:pic>
      <p:sp>
        <p:nvSpPr>
          <p:cNvPr id="4" name=""/>
          <p:cNvSpPr/>
          <p:nvPr/>
        </p:nvSpPr>
        <p:spPr>
          <a:xfrm>
            <a:off x="3076575" y="223837"/>
            <a:ext cx="1419225" cy="290513"/>
          </a:xfrm>
          <a:prstGeom prst="rect">
            <a:avLst/>
          </a:prstGeom>
          <a:solidFill>
            <a:srgbClr val="FFFFFF"/>
          </a:solidFill>
        </p:spPr>
        <p:txBody>
          <a:bodyPr lIns="0" tIns="0" rIns="0" bIns="0" wrap="none">
            <a:noAutofit/>
          </a:bodyPr>
          <a:p>
            <a:pPr indent="0"/>
            <a:r>
              <a:rPr lang="vi" b="1" sz="2000">
                <a:latin typeface="Arial"/>
              </a:rPr>
              <a:t>Vận dụng 1</a:t>
            </a:r>
          </a:p>
        </p:txBody>
      </p:sp>
      <p:sp>
        <p:nvSpPr>
          <p:cNvPr id="5" name=""/>
          <p:cNvSpPr/>
          <p:nvPr/>
        </p:nvSpPr>
        <p:spPr>
          <a:xfrm>
            <a:off x="7162800" y="28575"/>
            <a:ext cx="457200" cy="542925"/>
          </a:xfrm>
          <a:prstGeom prst="rect">
            <a:avLst/>
          </a:prstGeom>
          <a:solidFill>
            <a:srgbClr val="FFFFFF"/>
          </a:solidFill>
        </p:spPr>
        <p:txBody>
          <a:bodyPr lIns="0" tIns="0" rIns="0" bIns="0" wrap="none">
            <a:noAutofit/>
          </a:bodyPr>
          <a:p>
            <a:pPr indent="0"/>
            <a:r>
              <a:rPr lang="vi" sz="6100">
                <a:solidFill>
                  <a:srgbClr val="467FD2"/>
                </a:solidFill>
                <a:latin typeface="Arial"/>
              </a:rPr>
              <a:t>4</a:t>
            </a:r>
          </a:p>
        </p:txBody>
      </p:sp>
      <p:sp>
        <p:nvSpPr>
          <p:cNvPr id="6" name=""/>
          <p:cNvSpPr/>
          <p:nvPr/>
        </p:nvSpPr>
        <p:spPr>
          <a:xfrm>
            <a:off x="261937" y="885825"/>
            <a:ext cx="4305300" cy="690562"/>
          </a:xfrm>
          <a:prstGeom prst="rect">
            <a:avLst/>
          </a:prstGeom>
          <a:solidFill>
            <a:srgbClr val="FFFFFF"/>
          </a:solidFill>
        </p:spPr>
        <p:txBody>
          <a:bodyPr lIns="0" tIns="0" rIns="0" bIns="0">
            <a:noAutofit/>
          </a:bodyPr>
          <a:p>
            <a:pPr indent="0">
              <a:lnSpc>
                <a:spcPct val="174000"/>
              </a:lnSpc>
            </a:pPr>
            <a:r>
              <a:rPr lang="vi" sz="1500">
                <a:latin typeface="Arial"/>
              </a:rPr>
              <a:t>Làm thể nào để dựng cột chống một biển báo vuông góc với mặt đất?</a:t>
            </a:r>
          </a:p>
        </p:txBody>
      </p:sp>
      <p:sp>
        <p:nvSpPr>
          <p:cNvPr id="7" name=""/>
          <p:cNvSpPr/>
          <p:nvPr/>
        </p:nvSpPr>
        <p:spPr>
          <a:xfrm>
            <a:off x="533400" y="2600325"/>
            <a:ext cx="4114800" cy="652462"/>
          </a:xfrm>
          <a:prstGeom prst="rect">
            <a:avLst/>
          </a:prstGeom>
          <a:solidFill>
            <a:srgbClr val="FFFFFF"/>
          </a:solidFill>
        </p:spPr>
        <p:txBody>
          <a:bodyPr lIns="0" tIns="0" rIns="0" bIns="0">
            <a:noAutofit/>
          </a:bodyPr>
          <a:p>
            <a:pPr indent="12700">
              <a:lnSpc>
                <a:spcPct val="174000"/>
              </a:lnSpc>
              <a:spcBef>
                <a:spcPts val="2100"/>
              </a:spcBef>
            </a:pPr>
            <a:r>
              <a:rPr lang="vi" sz="1500">
                <a:latin typeface="Arial"/>
              </a:rPr>
              <a:t>Dựng cột chống vuông góc với hai đoạn thẳng cắt nhau nằm trên sàn nhà.</a:t>
            </a:r>
          </a:p>
        </p:txBody>
      </p:sp>
      <p:sp>
        <p:nvSpPr>
          <p:cNvPr id="8" name=""/>
          <p:cNvSpPr/>
          <p:nvPr/>
        </p:nvSpPr>
        <p:spPr>
          <a:xfrm>
            <a:off x="5891212" y="3733800"/>
            <a:ext cx="1728788" cy="142875"/>
          </a:xfrm>
          <a:prstGeom prst="rect">
            <a:avLst/>
          </a:prstGeom>
          <a:solidFill>
            <a:srgbClr val="FFFFFF"/>
          </a:solidFill>
        </p:spPr>
        <p:txBody>
          <a:bodyPr lIns="0" tIns="0" rIns="0" bIns="0" wrap="none">
            <a:noAutofit/>
          </a:bodyPr>
          <a:p>
            <a:pPr indent="0"/>
            <a:r>
              <a:rPr lang="vi" i="1" sz="1200">
                <a:latin typeface="Trebuchet MS"/>
              </a:rPr>
              <a:t>Hình 9</a:t>
            </a:r>
          </a:p>
        </p:txBody>
      </p:sp>
      <p:sp>
        <p:nvSpPr>
          <p:cNvPr id="9" name=""/>
          <p:cNvSpPr/>
          <p:nvPr/>
        </p:nvSpPr>
        <p:spPr>
          <a:xfrm>
            <a:off x="5891212" y="4005262"/>
            <a:ext cx="1728788" cy="280988"/>
          </a:xfrm>
          <a:prstGeom prst="rect">
            <a:avLst/>
          </a:prstGeom>
          <a:solidFill>
            <a:srgbClr val="FFFFFF"/>
          </a:solidFill>
        </p:spPr>
        <p:txBody>
          <a:bodyPr lIns="0" tIns="0" rIns="0" bIns="0" wrap="none">
            <a:noAutofit/>
          </a:bodyPr>
          <a:p>
            <a:pPr algn="r" indent="0">
              <a:lnSpc>
                <a:spcPct val="89000"/>
              </a:lnSpc>
            </a:pPr>
            <a:r>
              <a:rPr lang="vi" i="1" sz="2900">
                <a:solidFill>
                  <a:srgbClr val="817C75"/>
                </a:solidFill>
                <a:latin typeface="Arial"/>
              </a:rPr>
              <a:t>&lt;4</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p="http://schemas.openxmlformats.org/presentationml/2006/main" xmlns:a="http://schemas.openxmlformats.org/drawingml/2006/main" xmlns:r="http://schemas.openxmlformats.org/officeDocument/2006/relationships">
  <p:cSld>
    <p:bg>
      <p:bgPr>
        <a:solidFill>
          <a:srgbClr val="046DB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443662" y="3076575"/>
            <a:ext cx="833438" cy="790575"/>
          </a:xfrm>
          <a:prstGeom prst="rect">
            <a:avLst/>
          </a:prstGeom>
        </p:spPr>
      </p:pic>
      <p:sp>
        <p:nvSpPr>
          <p:cNvPr id="3" name=""/>
          <p:cNvSpPr/>
          <p:nvPr/>
        </p:nvSpPr>
        <p:spPr>
          <a:xfrm>
            <a:off x="1114425" y="776287"/>
            <a:ext cx="5881687" cy="957263"/>
          </a:xfrm>
          <a:prstGeom prst="rect">
            <a:avLst/>
          </a:prstGeom>
          <a:solidFill>
            <a:srgbClr val="FFFFFF"/>
          </a:solidFill>
        </p:spPr>
        <p:txBody>
          <a:bodyPr lIns="0" tIns="0" rIns="0" bIns="0">
            <a:noAutofit/>
          </a:bodyPr>
          <a:p>
            <a:pPr indent="0">
              <a:spcAft>
                <a:spcPts val="1050"/>
              </a:spcAft>
            </a:pPr>
            <a:r>
              <a:rPr lang="en-US" b="1" sz="2700">
                <a:latin typeface="Arial"/>
              </a:rPr>
              <a:t>. </a:t>
            </a:r>
            <a:r>
              <a:rPr lang="vi" b="1" sz="2700">
                <a:latin typeface="Arial"/>
              </a:rPr>
              <a:t>LIÊN HỆ GIỮA TÍNH SONG SON&lt;</a:t>
            </a:r>
          </a:p>
          <a:p>
            <a:pPr marL="413263" indent="0"/>
            <a:r>
              <a:rPr lang="vi" b="1" sz="2700">
                <a:latin typeface="Arial"/>
              </a:rPr>
              <a:t>VÀ TÍNH VUÔNG GÓC CỦA </a:t>
            </a:r>
            <a:r>
              <a:rPr lang="vi" b="1" sz="3800">
                <a:latin typeface="Arial"/>
              </a:rPr>
              <a:t>1</a:t>
            </a:r>
          </a:p>
        </p:txBody>
      </p:sp>
      <p:sp>
        <p:nvSpPr>
          <p:cNvPr id="4" name=""/>
          <p:cNvSpPr/>
          <p:nvPr/>
        </p:nvSpPr>
        <p:spPr>
          <a:xfrm>
            <a:off x="1114425" y="2009775"/>
            <a:ext cx="5414962" cy="409575"/>
          </a:xfrm>
          <a:prstGeom prst="rect">
            <a:avLst/>
          </a:prstGeom>
          <a:solidFill>
            <a:srgbClr val="FFFFFF"/>
          </a:solidFill>
        </p:spPr>
        <p:txBody>
          <a:bodyPr lIns="0" tIns="0" rIns="0" bIns="0" wrap="none">
            <a:noAutofit/>
          </a:bodyPr>
          <a:p>
            <a:pPr indent="0"/>
            <a:r>
              <a:rPr lang="vi" b="1" sz="2700">
                <a:latin typeface="Arial"/>
              </a:rPr>
              <a:t>ĐƯỜNG THẲNG VÀ MẬT PHẲNG</a:t>
            </a:r>
          </a:p>
        </p:txBody>
      </p:sp>
      <p:sp>
        <p:nvSpPr>
          <p:cNvPr id="5" name=""/>
          <p:cNvSpPr/>
          <p:nvPr/>
        </p:nvSpPr>
        <p:spPr>
          <a:xfrm>
            <a:off x="1114425" y="2957512"/>
            <a:ext cx="166687" cy="242888"/>
          </a:xfrm>
          <a:prstGeom prst="rect">
            <a:avLst/>
          </a:prstGeom>
          <a:solidFill>
            <a:srgbClr val="FFFFFF"/>
          </a:solidFill>
        </p:spPr>
        <p:txBody>
          <a:bodyPr lIns="0" tIns="0" rIns="0" bIns="0" wrap="none">
            <a:noAutofit/>
          </a:bodyPr>
          <a:p>
            <a:pPr algn="just" indent="0"/>
            <a:r>
              <a:rPr lang="vi" b="1" i="1" sz="1400">
                <a:solidFill>
                  <a:srgbClr val="F9DABD"/>
                </a:solidFill>
                <a:latin typeface="Arial"/>
              </a:rPr>
              <a:t>3</a:t>
            </a:r>
          </a:p>
        </p:txBody>
      </p:sp>
      <p:sp>
        <p:nvSpPr>
          <p:cNvPr id="6" name=""/>
          <p:cNvSpPr/>
          <p:nvPr/>
        </p:nvSpPr>
        <p:spPr>
          <a:xfrm>
            <a:off x="1457325" y="3205162"/>
            <a:ext cx="157162" cy="257175"/>
          </a:xfrm>
          <a:prstGeom prst="rect">
            <a:avLst/>
          </a:prstGeom>
          <a:solidFill>
            <a:srgbClr val="000000"/>
          </a:solidFill>
        </p:spPr>
        <p:txBody>
          <a:bodyPr lIns="0" tIns="0" rIns="0" bIns="0" wrap="none">
            <a:noAutofit/>
          </a:bodyPr>
          <a:p>
            <a:pPr indent="0"/>
            <a:r>
              <a:rPr lang="vi" b="1" i="1" sz="1800">
                <a:solidFill>
                  <a:srgbClr val="FAD42E"/>
                </a:solidFill>
                <a:latin typeface="Arial"/>
              </a:rPr>
              <a:t>ĩ/</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p="http://schemas.openxmlformats.org/presentationml/2006/main" xmlns:a="http://schemas.openxmlformats.org/drawingml/2006/main" xmlns:r="http://schemas.openxmlformats.org/officeDocument/2006/relationships">
  <p:cSld>
    <p:bg>
      <p:bgPr>
        <a:solidFill>
          <a:srgbClr val="F1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19062"/>
            <a:ext cx="652462" cy="366713"/>
          </a:xfrm>
          <a:prstGeom prst="rect">
            <a:avLst/>
          </a:prstGeom>
        </p:spPr>
      </p:pic>
      <p:pic>
        <p:nvPicPr>
          <p:cNvPr id="3" name=""/>
          <p:cNvPicPr>
            <a:picLocks noChangeAspect="1"/>
          </p:cNvPicPr>
          <p:nvPr/>
        </p:nvPicPr>
        <p:blipFill>
          <a:blip r:embed="rPictId1"/>
          <a:stretch>
            <a:fillRect/>
          </a:stretch>
        </p:blipFill>
        <p:spPr>
          <a:xfrm>
            <a:off x="7077075" y="47625"/>
            <a:ext cx="542925" cy="414337"/>
          </a:xfrm>
          <a:prstGeom prst="rect">
            <a:avLst/>
          </a:prstGeom>
        </p:spPr>
      </p:pic>
      <p:pic>
        <p:nvPicPr>
          <p:cNvPr id="4" name=""/>
          <p:cNvPicPr>
            <a:picLocks noChangeAspect="1"/>
          </p:cNvPicPr>
          <p:nvPr/>
        </p:nvPicPr>
        <p:blipFill>
          <a:blip r:embed="rPictId2"/>
          <a:stretch>
            <a:fillRect/>
          </a:stretch>
        </p:blipFill>
        <p:spPr>
          <a:xfrm>
            <a:off x="3671887" y="804862"/>
            <a:ext cx="1333500" cy="900113"/>
          </a:xfrm>
          <a:prstGeom prst="rect">
            <a:avLst/>
          </a:prstGeom>
        </p:spPr>
      </p:pic>
      <p:pic>
        <p:nvPicPr>
          <p:cNvPr id="5" name=""/>
          <p:cNvPicPr>
            <a:picLocks noChangeAspect="1"/>
          </p:cNvPicPr>
          <p:nvPr/>
        </p:nvPicPr>
        <p:blipFill>
          <a:blip r:embed="rPictId3"/>
          <a:stretch>
            <a:fillRect/>
          </a:stretch>
        </p:blipFill>
        <p:spPr>
          <a:xfrm>
            <a:off x="5114925" y="885825"/>
            <a:ext cx="695325" cy="219075"/>
          </a:xfrm>
          <a:prstGeom prst="rect">
            <a:avLst/>
          </a:prstGeom>
        </p:spPr>
      </p:pic>
      <p:pic>
        <p:nvPicPr>
          <p:cNvPr id="6" name=""/>
          <p:cNvPicPr>
            <a:picLocks noChangeAspect="1"/>
          </p:cNvPicPr>
          <p:nvPr/>
        </p:nvPicPr>
        <p:blipFill>
          <a:blip r:embed="rPictId4"/>
          <a:stretch>
            <a:fillRect/>
          </a:stretch>
        </p:blipFill>
        <p:spPr>
          <a:xfrm>
            <a:off x="5943600" y="1014412"/>
            <a:ext cx="1314450" cy="647700"/>
          </a:xfrm>
          <a:prstGeom prst="rect">
            <a:avLst/>
          </a:prstGeom>
        </p:spPr>
      </p:pic>
      <p:pic>
        <p:nvPicPr>
          <p:cNvPr id="7" name=""/>
          <p:cNvPicPr>
            <a:picLocks noChangeAspect="1"/>
          </p:cNvPicPr>
          <p:nvPr/>
        </p:nvPicPr>
        <p:blipFill>
          <a:blip r:embed="rPictId5"/>
          <a:stretch>
            <a:fillRect/>
          </a:stretch>
        </p:blipFill>
        <p:spPr>
          <a:xfrm>
            <a:off x="3429000" y="1952625"/>
            <a:ext cx="704850" cy="495300"/>
          </a:xfrm>
          <a:prstGeom prst="rect">
            <a:avLst/>
          </a:prstGeom>
        </p:spPr>
      </p:pic>
      <p:sp>
        <p:nvSpPr>
          <p:cNvPr id="8" name=""/>
          <p:cNvSpPr/>
          <p:nvPr/>
        </p:nvSpPr>
        <p:spPr>
          <a:xfrm>
            <a:off x="252412" y="614362"/>
            <a:ext cx="3290888" cy="1023938"/>
          </a:xfrm>
          <a:prstGeom prst="rect">
            <a:avLst/>
          </a:prstGeom>
          <a:solidFill>
            <a:srgbClr val="FFFFFF"/>
          </a:solidFill>
        </p:spPr>
        <p:txBody>
          <a:bodyPr lIns="0" tIns="0" rIns="0" bIns="0">
            <a:noAutofit/>
          </a:bodyPr>
          <a:p>
            <a:pPr indent="571500">
              <a:spcAft>
                <a:spcPts val="560"/>
              </a:spcAft>
            </a:pPr>
            <a:r>
              <a:rPr lang="vi" b="1" sz="1700">
                <a:latin typeface="Arial"/>
              </a:rPr>
              <a:t>HĐKP4:</a:t>
            </a:r>
          </a:p>
          <a:p>
            <a:pPr indent="0">
              <a:spcAft>
                <a:spcPts val="980"/>
              </a:spcAft>
            </a:pPr>
            <a:r>
              <a:rPr lang="vi" sz="1500">
                <a:latin typeface="Arial"/>
              </a:rPr>
              <a:t>Nêu nhận xét về vị trí tương đối của:</a:t>
            </a:r>
          </a:p>
          <a:p>
            <a:pPr indent="0"/>
            <a:r>
              <a:rPr lang="vi" sz="1500">
                <a:latin typeface="Arial"/>
              </a:rPr>
              <a:t>a) Hai thân cây cùng mọc vuông góc</a:t>
            </a:r>
          </a:p>
        </p:txBody>
      </p:sp>
      <p:sp>
        <p:nvSpPr>
          <p:cNvPr id="9" name=""/>
          <p:cNvSpPr/>
          <p:nvPr/>
        </p:nvSpPr>
        <p:spPr>
          <a:xfrm>
            <a:off x="5253037" y="1666875"/>
            <a:ext cx="338138" cy="142875"/>
          </a:xfrm>
          <a:prstGeom prst="rect">
            <a:avLst/>
          </a:prstGeom>
          <a:solidFill>
            <a:srgbClr val="FFFFFF"/>
          </a:solidFill>
        </p:spPr>
        <p:txBody>
          <a:bodyPr lIns="0" tIns="0" rIns="0" bIns="0" wrap="none">
            <a:noAutofit/>
          </a:bodyPr>
          <a:p>
            <a:pPr indent="0"/>
            <a:r>
              <a:rPr lang="vi" b="1" sz="650">
                <a:latin typeface="Arial"/>
              </a:rPr>
              <a:t>Mnò lơ</a:t>
            </a:r>
          </a:p>
        </p:txBody>
      </p:sp>
      <p:sp>
        <p:nvSpPr>
          <p:cNvPr id="10" name=""/>
          <p:cNvSpPr/>
          <p:nvPr/>
        </p:nvSpPr>
        <p:spPr>
          <a:xfrm>
            <a:off x="247650" y="1738312"/>
            <a:ext cx="3076575" cy="661988"/>
          </a:xfrm>
          <a:prstGeom prst="rect">
            <a:avLst/>
          </a:prstGeom>
          <a:solidFill>
            <a:srgbClr val="FFFFFF"/>
          </a:solidFill>
        </p:spPr>
        <p:txBody>
          <a:bodyPr lIns="0" tIns="0" rIns="0" bIns="0">
            <a:noAutofit/>
          </a:bodyPr>
          <a:p>
            <a:pPr indent="0">
              <a:spcAft>
                <a:spcPts val="980"/>
              </a:spcAft>
            </a:pPr>
            <a:r>
              <a:rPr lang="vi" sz="1500">
                <a:latin typeface="Arial"/>
              </a:rPr>
              <a:t>với mặt đất.</a:t>
            </a:r>
          </a:p>
          <a:p>
            <a:pPr indent="0"/>
            <a:r>
              <a:rPr lang="vi" sz="1500">
                <a:latin typeface="Arial"/>
              </a:rPr>
              <a:t>b) Mặt bàn và mặt đất cùng vuông</a:t>
            </a:r>
          </a:p>
        </p:txBody>
      </p:sp>
      <p:sp>
        <p:nvSpPr>
          <p:cNvPr id="11" name=""/>
          <p:cNvSpPr/>
          <p:nvPr/>
        </p:nvSpPr>
        <p:spPr>
          <a:xfrm>
            <a:off x="252412" y="2538412"/>
            <a:ext cx="3343275" cy="623888"/>
          </a:xfrm>
          <a:prstGeom prst="rect">
            <a:avLst/>
          </a:prstGeom>
          <a:solidFill>
            <a:srgbClr val="FFFFFF"/>
          </a:solidFill>
        </p:spPr>
        <p:txBody>
          <a:bodyPr lIns="0" tIns="0" rIns="0" bIns="0">
            <a:noAutofit/>
          </a:bodyPr>
          <a:p>
            <a:pPr indent="0">
              <a:spcAft>
                <a:spcPts val="980"/>
              </a:spcAft>
            </a:pPr>
            <a:r>
              <a:rPr lang="vi" sz="1500">
                <a:latin typeface="Arial"/>
              </a:rPr>
              <a:t>góc với chân bàn.</a:t>
            </a:r>
          </a:p>
          <a:p>
            <a:pPr indent="0"/>
            <a:r>
              <a:rPr lang="vi" sz="1500">
                <a:latin typeface="Arial"/>
              </a:rPr>
              <a:t>c) Thanh xà ngang nằm trên trần nhà</a:t>
            </a:r>
          </a:p>
        </p:txBody>
      </p:sp>
      <p:sp>
        <p:nvSpPr>
          <p:cNvPr id="12" name=""/>
          <p:cNvSpPr/>
          <p:nvPr/>
        </p:nvSpPr>
        <p:spPr>
          <a:xfrm>
            <a:off x="214312" y="3309937"/>
            <a:ext cx="3243263" cy="709613"/>
          </a:xfrm>
          <a:prstGeom prst="rect">
            <a:avLst/>
          </a:prstGeom>
          <a:solidFill>
            <a:srgbClr val="FFFFFF"/>
          </a:solidFill>
        </p:spPr>
        <p:txBody>
          <a:bodyPr lIns="0" tIns="0" rIns="0" bIns="0">
            <a:noAutofit/>
          </a:bodyPr>
          <a:p>
            <a:pPr indent="0">
              <a:lnSpc>
                <a:spcPct val="163000"/>
              </a:lnSpc>
            </a:pPr>
            <a:r>
              <a:rPr lang="vi" sz="1500">
                <a:latin typeface="Arial"/>
              </a:rPr>
              <a:t>và mặt sàn nhà cùng vuông góc với cột nhà.</a:t>
            </a:r>
          </a:p>
        </p:txBody>
      </p:sp>
      <p:sp>
        <p:nvSpPr>
          <p:cNvPr id="13" name=""/>
          <p:cNvSpPr/>
          <p:nvPr/>
        </p:nvSpPr>
        <p:spPr>
          <a:xfrm>
            <a:off x="3833812" y="2528887"/>
            <a:ext cx="3605213" cy="1033463"/>
          </a:xfrm>
          <a:prstGeom prst="rect">
            <a:avLst/>
          </a:prstGeom>
          <a:solidFill>
            <a:srgbClr val="FFFFFF"/>
          </a:solidFill>
        </p:spPr>
        <p:txBody>
          <a:bodyPr lIns="0" tIns="0" rIns="0" bIns="0">
            <a:noAutofit/>
          </a:bodyPr>
          <a:p>
            <a:pPr indent="0">
              <a:spcAft>
                <a:spcPts val="980"/>
              </a:spcAft>
            </a:pPr>
            <a:r>
              <a:rPr lang="vi" sz="1500">
                <a:latin typeface="Arial"/>
              </a:rPr>
              <a:t>a) Hai thân cây song song;</a:t>
            </a:r>
          </a:p>
          <a:p>
            <a:pPr indent="0">
              <a:spcAft>
                <a:spcPts val="980"/>
              </a:spcAft>
            </a:pPr>
            <a:r>
              <a:rPr lang="vi" sz="1500">
                <a:latin typeface="Arial"/>
              </a:rPr>
              <a:t>b) Mặt đất song song với mặt bàn;</a:t>
            </a:r>
          </a:p>
          <a:p>
            <a:pPr indent="0"/>
            <a:r>
              <a:rPr lang="vi" sz="1500">
                <a:latin typeface="Arial"/>
              </a:rPr>
              <a:t>c) Thanh xà song song với mặt sàn nhà.</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p="http://schemas.openxmlformats.org/presentationml/2006/main" xmlns:a="http://schemas.openxmlformats.org/drawingml/2006/main" xmlns:r="http://schemas.openxmlformats.org/officeDocument/2006/relationships">
  <p:cSld>
    <p:bg>
      <p:bgPr>
        <a:solidFill>
          <a:srgbClr val="75C4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024437" y="1314450"/>
            <a:ext cx="2595563" cy="1562100"/>
          </a:xfrm>
          <a:prstGeom prst="rect">
            <a:avLst/>
          </a:prstGeom>
        </p:spPr>
      </p:pic>
      <p:pic>
        <p:nvPicPr>
          <p:cNvPr id="3" name=""/>
          <p:cNvPicPr>
            <a:picLocks noChangeAspect="1"/>
          </p:cNvPicPr>
          <p:nvPr/>
        </p:nvPicPr>
        <p:blipFill>
          <a:blip r:embed="rPictId1"/>
          <a:stretch>
            <a:fillRect/>
          </a:stretch>
        </p:blipFill>
        <p:spPr>
          <a:xfrm>
            <a:off x="28575" y="3309937"/>
            <a:ext cx="1014412" cy="976313"/>
          </a:xfrm>
          <a:prstGeom prst="rect">
            <a:avLst/>
          </a:prstGeom>
        </p:spPr>
      </p:pic>
      <p:pic>
        <p:nvPicPr>
          <p:cNvPr id="4" name=""/>
          <p:cNvPicPr>
            <a:picLocks noChangeAspect="1"/>
          </p:cNvPicPr>
          <p:nvPr/>
        </p:nvPicPr>
        <p:blipFill>
          <a:blip r:embed="rPictId2"/>
          <a:stretch>
            <a:fillRect/>
          </a:stretch>
        </p:blipFill>
        <p:spPr>
          <a:xfrm>
            <a:off x="6962775" y="3590925"/>
            <a:ext cx="657225" cy="657225"/>
          </a:xfrm>
          <a:prstGeom prst="rect">
            <a:avLst/>
          </a:prstGeom>
        </p:spPr>
      </p:pic>
      <p:sp>
        <p:nvSpPr>
          <p:cNvPr id="5" name=""/>
          <p:cNvSpPr/>
          <p:nvPr/>
        </p:nvSpPr>
        <p:spPr>
          <a:xfrm>
            <a:off x="3076575" y="190500"/>
            <a:ext cx="1495425" cy="419100"/>
          </a:xfrm>
          <a:prstGeom prst="rect">
            <a:avLst/>
          </a:prstGeom>
          <a:solidFill>
            <a:srgbClr val="FFFFFF"/>
          </a:solidFill>
        </p:spPr>
        <p:txBody>
          <a:bodyPr lIns="0" tIns="0" rIns="0" bIns="0" wrap="none">
            <a:noAutofit/>
          </a:bodyPr>
          <a:p>
            <a:pPr indent="0">
              <a:spcBef>
                <a:spcPts val="280"/>
              </a:spcBef>
            </a:pPr>
            <a:r>
              <a:rPr lang="vi" b="1" u="sng" sz="2000">
                <a:latin typeface="Arial"/>
              </a:rPr>
              <a:t>KÉT LUẬN</a:t>
            </a:r>
          </a:p>
        </p:txBody>
      </p:sp>
      <p:sp>
        <p:nvSpPr>
          <p:cNvPr id="6" name=""/>
          <p:cNvSpPr/>
          <p:nvPr/>
        </p:nvSpPr>
        <p:spPr>
          <a:xfrm>
            <a:off x="685800" y="657225"/>
            <a:ext cx="1095375" cy="300037"/>
          </a:xfrm>
          <a:prstGeom prst="rect">
            <a:avLst/>
          </a:prstGeom>
          <a:solidFill>
            <a:srgbClr val="75C4FF"/>
          </a:solidFill>
        </p:spPr>
        <p:txBody>
          <a:bodyPr lIns="0" tIns="0" rIns="0" bIns="0" wrap="none">
            <a:noAutofit/>
          </a:bodyPr>
          <a:p>
            <a:pPr indent="609600"/>
            <a:r>
              <a:rPr lang="vi" b="1" i="1" sz="1800">
                <a:solidFill>
                  <a:srgbClr val="FFFFFF"/>
                </a:solidFill>
                <a:latin typeface="Arial"/>
              </a:rPr>
              <a:t>ĐỊNH LÍ 3</a:t>
            </a:r>
          </a:p>
        </p:txBody>
      </p:sp>
      <p:sp>
        <p:nvSpPr>
          <p:cNvPr id="8" name=""/>
          <p:cNvSpPr/>
          <p:nvPr/>
        </p:nvSpPr>
        <p:spPr>
          <a:xfrm>
            <a:off x="280987" y="1233487"/>
            <a:ext cx="4800600" cy="247650"/>
          </a:xfrm>
          <a:prstGeom prst="rect">
            <a:avLst/>
          </a:prstGeom>
          <a:solidFill>
            <a:srgbClr val="FFFFFF"/>
          </a:solidFill>
        </p:spPr>
        <p:txBody>
          <a:bodyPr lIns="0" tIns="0" rIns="0" bIns="0" wrap="none">
            <a:noAutofit/>
          </a:bodyPr>
          <a:p>
            <a:pPr indent="12700"/>
            <a:r>
              <a:rPr lang="vi" sz="1500">
                <a:latin typeface="Arial"/>
              </a:rPr>
              <a:t>a) Cho hai đường thẳng song song. Mặt phẳngTiẩ'</a:t>
            </a:r>
          </a:p>
        </p:txBody>
      </p:sp>
      <p:sp>
        <p:nvSpPr>
          <p:cNvPr id="9" name=""/>
          <p:cNvSpPr/>
          <p:nvPr/>
        </p:nvSpPr>
        <p:spPr>
          <a:xfrm>
            <a:off x="71437" y="1624012"/>
            <a:ext cx="5095875" cy="1038225"/>
          </a:xfrm>
          <a:prstGeom prst="rect">
            <a:avLst/>
          </a:prstGeom>
          <a:solidFill>
            <a:srgbClr val="FFFFFF"/>
          </a:solidFill>
        </p:spPr>
        <p:txBody>
          <a:bodyPr lIns="0" tIns="0" rIns="0" bIns="0">
            <a:noAutofit/>
          </a:bodyPr>
          <a:p>
            <a:pPr marL="141800" indent="12700">
              <a:lnSpc>
                <a:spcPct val="174000"/>
              </a:lnSpc>
            </a:pPr>
            <a:r>
              <a:rPr lang="vi" sz="1500">
                <a:latin typeface="Arial"/>
              </a:rPr>
              <a:t>vuông góc với đường thẳng này thì cũng vuông góc với đường thẳng kia.</a:t>
            </a:r>
          </a:p>
          <a:p>
            <a:pPr indent="190500">
              <a:lnSpc>
                <a:spcPct val="218000"/>
              </a:lnSpc>
            </a:pPr>
            <a:r>
              <a:rPr lang="vi" sz="1500">
                <a:latin typeface="Arial"/>
              </a:rPr>
              <a:t>b) Hai đường thẳng phân biệt cùng vuông góc với</a:t>
            </a:r>
          </a:p>
        </p:txBody>
      </p:sp>
      <p:sp>
        <p:nvSpPr>
          <p:cNvPr id="10" name=""/>
          <p:cNvSpPr/>
          <p:nvPr/>
        </p:nvSpPr>
        <p:spPr>
          <a:xfrm>
            <a:off x="147637" y="2624137"/>
            <a:ext cx="3790950" cy="647700"/>
          </a:xfrm>
          <a:prstGeom prst="rect">
            <a:avLst/>
          </a:prstGeom>
          <a:solidFill>
            <a:srgbClr val="FFFFFF"/>
          </a:solidFill>
        </p:spPr>
        <p:txBody>
          <a:bodyPr lIns="0" tIns="0" rIns="0" bIns="0" wrap="none">
            <a:noAutofit/>
          </a:bodyPr>
          <a:p>
            <a:pPr indent="190500"/>
            <a:r>
              <a:rPr lang="vi" sz="1500">
                <a:latin typeface="Arial"/>
              </a:rPr>
              <a:t>^</a:t>
            </a:r>
            <a:r>
              <a:rPr lang="vi" baseline="30000" sz="1500">
                <a:latin typeface="Arial"/>
              </a:rPr>
              <a:t>ộ,mậ,phẳn9</a:t>
            </a:r>
            <a:r>
              <a:rPr lang="vi" sz="1500">
                <a:latin typeface="Arial"/>
              </a:rPr>
              <a:t> thì song song v</a:t>
            </a:r>
            <a:r>
              <a:rPr lang="vi" baseline="-25000" sz="1500">
                <a:latin typeface="Arial"/>
              </a:rPr>
              <a:t>ới</a:t>
            </a:r>
            <a:r>
              <a:rPr lang="vi" sz="1500">
                <a:latin typeface="Arial"/>
              </a:rPr>
              <a:t> nhau.</a:t>
            </a:r>
          </a:p>
        </p:txBody>
      </p:sp>
      <p:sp>
        <p:nvSpPr>
          <p:cNvPr id="11" name=""/>
          <p:cNvSpPr/>
          <p:nvPr/>
        </p:nvSpPr>
        <p:spPr>
          <a:xfrm>
            <a:off x="4981575" y="3038475"/>
            <a:ext cx="219075" cy="219075"/>
          </a:xfrm>
          <a:prstGeom prst="rect">
            <a:avLst/>
          </a:prstGeom>
          <a:solidFill>
            <a:srgbClr val="FFFFFF"/>
          </a:solidFill>
        </p:spPr>
        <p:txBody>
          <a:bodyPr lIns="0" tIns="0" rIns="0" bIns="0" wrap="none">
            <a:noAutofit/>
          </a:bodyPr>
          <a:p>
            <a:pPr algn="just" indent="0"/>
            <a:r>
              <a:rPr lang="en-US" sz="3000">
                <a:solidFill>
                  <a:srgbClr val="467FD2"/>
                </a:solidFill>
                <a:latin typeface="Arial"/>
              </a:rPr>
              <a:t>y</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214937" y="1195387"/>
            <a:ext cx="1804988" cy="1785938"/>
          </a:xfrm>
          <a:prstGeom prst="rect">
            <a:avLst/>
          </a:prstGeom>
        </p:spPr>
      </p:pic>
      <p:pic>
        <p:nvPicPr>
          <p:cNvPr id="3" name=""/>
          <p:cNvPicPr>
            <a:picLocks noChangeAspect="1"/>
          </p:cNvPicPr>
          <p:nvPr/>
        </p:nvPicPr>
        <p:blipFill>
          <a:blip r:embed="rPictId1"/>
          <a:stretch>
            <a:fillRect/>
          </a:stretch>
        </p:blipFill>
        <p:spPr>
          <a:xfrm>
            <a:off x="3448050" y="2847975"/>
            <a:ext cx="723900" cy="466725"/>
          </a:xfrm>
          <a:prstGeom prst="rect">
            <a:avLst/>
          </a:prstGeom>
        </p:spPr>
      </p:pic>
      <p:sp>
        <p:nvSpPr>
          <p:cNvPr id="4" name=""/>
          <p:cNvSpPr/>
          <p:nvPr/>
        </p:nvSpPr>
        <p:spPr>
          <a:xfrm>
            <a:off x="0" y="0"/>
            <a:ext cx="7272337" cy="1066800"/>
          </a:xfrm>
          <a:prstGeom prst="rect">
            <a:avLst/>
          </a:prstGeom>
          <a:solidFill>
            <a:srgbClr val="FFFFFF"/>
          </a:solidFill>
        </p:spPr>
        <p:txBody>
          <a:bodyPr lIns="0" tIns="0" rIns="0" bIns="0">
            <a:noAutofit/>
          </a:bodyPr>
          <a:p>
            <a:pPr indent="0"/>
            <a:r>
              <a:rPr lang="en-US" sz="4400">
                <a:latin typeface="Times New Roman"/>
              </a:rPr>
              <a:t>I</a:t>
            </a:r>
            <a:r>
              <a:rPr lang="en-US" sz="4400">
                <a:solidFill>
                  <a:srgbClr val="DC700E"/>
                </a:solidFill>
                <a:latin typeface="Times New Roman"/>
              </a:rPr>
              <a:t>_______ </a:t>
            </a:r>
            <a:r>
              <a:rPr lang="en-US" sz="4400">
                <a:solidFill>
                  <a:srgbClr val="60B8D6"/>
                </a:solidFill>
                <a:latin typeface="Times New Roman"/>
              </a:rPr>
              <a:t>F</a:t>
            </a:r>
          </a:p>
          <a:p>
            <a:pPr marL="319600" indent="190500">
              <a:lnSpc>
                <a:spcPct val="171000"/>
              </a:lnSpc>
            </a:pPr>
            <a:r>
              <a:rPr lang="vi" b="1" sz="1700">
                <a:latin typeface="Arial"/>
              </a:rPr>
              <a:t>Ví dụ </a:t>
            </a:r>
            <a:r>
              <a:rPr lang="en-US" b="1" sz="1700">
                <a:latin typeface="Arial"/>
              </a:rPr>
              <a:t>4: SGK - tr.60 </a:t>
            </a:r>
            <a:r>
              <a:rPr lang="vi" sz="1500">
                <a:latin typeface="Arial"/>
              </a:rPr>
              <a:t>Cho hình hộp </a:t>
            </a:r>
            <a:r>
              <a:rPr lang="vi" i="1" sz="1500">
                <a:latin typeface="Arial"/>
              </a:rPr>
              <a:t>ABCDA'B'c'D'</a:t>
            </a:r>
            <a:r>
              <a:rPr lang="vi" sz="1500">
                <a:latin typeface="Arial"/>
              </a:rPr>
              <a:t> có </a:t>
            </a:r>
            <a:r>
              <a:rPr lang="vi" i="1" sz="1500">
                <a:latin typeface="Arial"/>
              </a:rPr>
              <a:t>AA'</a:t>
            </a:r>
            <a:r>
              <a:rPr lang="vi" sz="1500">
                <a:latin typeface="Arial"/>
              </a:rPr>
              <a:t> 1 </a:t>
            </a:r>
            <a:r>
              <a:rPr lang="vi" i="1" sz="1500">
                <a:latin typeface="Arial"/>
              </a:rPr>
              <a:t>(ABCDỴ </a:t>
            </a:r>
            <a:r>
              <a:rPr lang="vi" sz="1500">
                <a:latin typeface="Arial"/>
              </a:rPr>
              <a:t>Gọi </a:t>
            </a:r>
            <a:r>
              <a:rPr lang="vi" i="1" sz="1500">
                <a:latin typeface="Arial"/>
              </a:rPr>
              <a:t>M</a:t>
            </a:r>
            <a:r>
              <a:rPr lang="vi" sz="1500">
                <a:latin typeface="Arial"/>
              </a:rPr>
              <a:t> và </a:t>
            </a:r>
            <a:r>
              <a:rPr lang="vi" i="1" sz="1500">
                <a:latin typeface="Arial"/>
              </a:rPr>
              <a:t>N</a:t>
            </a:r>
            <a:r>
              <a:rPr lang="vi" sz="1500">
                <a:latin typeface="Arial"/>
              </a:rPr>
              <a:t> lần luợt là trung điểm của </a:t>
            </a:r>
            <a:r>
              <a:rPr lang="vi" i="1" sz="1500">
                <a:latin typeface="Arial"/>
              </a:rPr>
              <a:t>AB</a:t>
            </a:r>
            <a:r>
              <a:rPr lang="vi" sz="1500">
                <a:latin typeface="Arial"/>
              </a:rPr>
              <a:t> và </a:t>
            </a:r>
            <a:r>
              <a:rPr lang="vi" i="1" sz="1500">
                <a:latin typeface="Arial"/>
              </a:rPr>
              <a:t>BC.</a:t>
            </a:r>
          </a:p>
        </p:txBody>
      </p:sp>
      <p:sp>
        <p:nvSpPr>
          <p:cNvPr id="5" name=""/>
          <p:cNvSpPr/>
          <p:nvPr/>
        </p:nvSpPr>
        <p:spPr>
          <a:xfrm>
            <a:off x="552450" y="1223962"/>
            <a:ext cx="3695700" cy="1457325"/>
          </a:xfrm>
          <a:prstGeom prst="rect">
            <a:avLst/>
          </a:prstGeom>
          <a:solidFill>
            <a:srgbClr val="FFFFFF"/>
          </a:solidFill>
        </p:spPr>
        <p:txBody>
          <a:bodyPr lIns="0" tIns="0" rIns="0" bIns="0">
            <a:noAutofit/>
          </a:bodyPr>
          <a:p>
            <a:pPr indent="0">
              <a:lnSpc>
                <a:spcPct val="172000"/>
              </a:lnSpc>
              <a:spcAft>
                <a:spcPts val="140"/>
              </a:spcAft>
            </a:pPr>
            <a:r>
              <a:rPr lang="en-US" sz="1500">
                <a:latin typeface="Arial"/>
              </a:rPr>
              <a:t>a) </a:t>
            </a:r>
            <a:r>
              <a:rPr lang="vi" sz="1500">
                <a:latin typeface="Arial"/>
              </a:rPr>
              <a:t>Qua </a:t>
            </a:r>
            <a:r>
              <a:rPr lang="vi" i="1" sz="1500">
                <a:latin typeface="Arial"/>
              </a:rPr>
              <a:t>M</a:t>
            </a:r>
            <a:r>
              <a:rPr lang="vi" sz="1500">
                <a:latin typeface="Arial"/>
              </a:rPr>
              <a:t> vẽ đường thẳng </a:t>
            </a:r>
            <a:r>
              <a:rPr lang="en-US" i="1" sz="1500">
                <a:latin typeface="Arial"/>
              </a:rPr>
              <a:t>a</a:t>
            </a:r>
            <a:r>
              <a:rPr lang="en-US" sz="1500">
                <a:latin typeface="Arial"/>
              </a:rPr>
              <a:t> </a:t>
            </a:r>
            <a:r>
              <a:rPr lang="vi" sz="1500">
                <a:latin typeface="Arial"/>
              </a:rPr>
              <a:t>song song với </a:t>
            </a:r>
            <a:r>
              <a:rPr lang="vi" i="1" sz="1500">
                <a:latin typeface="Arial"/>
              </a:rPr>
              <a:t>AA'.</a:t>
            </a:r>
            <a:r>
              <a:rPr lang="vi" sz="1500">
                <a:latin typeface="Arial"/>
              </a:rPr>
              <a:t> Chứng minh </a:t>
            </a:r>
            <a:r>
              <a:rPr lang="en-US" i="1" sz="1500">
                <a:latin typeface="Arial"/>
              </a:rPr>
              <a:t>a</a:t>
            </a:r>
            <a:r>
              <a:rPr lang="en-US" sz="1500">
                <a:latin typeface="Arial"/>
              </a:rPr>
              <a:t> </a:t>
            </a:r>
            <a:r>
              <a:rPr lang="vi" sz="1500">
                <a:latin typeface="Arial"/>
              </a:rPr>
              <a:t>1 </a:t>
            </a:r>
            <a:r>
              <a:rPr lang="vi" i="1" sz="1500">
                <a:latin typeface="Arial"/>
              </a:rPr>
              <a:t>(ABCDỴ</a:t>
            </a:r>
          </a:p>
          <a:p>
            <a:pPr indent="0">
              <a:lnSpc>
                <a:spcPct val="174000"/>
              </a:lnSpc>
            </a:pPr>
            <a:r>
              <a:rPr lang="vi" sz="1500">
                <a:latin typeface="Arial"/>
              </a:rPr>
              <a:t>b) Qua </a:t>
            </a:r>
            <a:r>
              <a:rPr lang="vi" i="1" sz="1500">
                <a:latin typeface="Arial"/>
              </a:rPr>
              <a:t>N</a:t>
            </a:r>
            <a:r>
              <a:rPr lang="vi" sz="1500">
                <a:latin typeface="Arial"/>
              </a:rPr>
              <a:t> vẽ đường thẳng </a:t>
            </a:r>
            <a:r>
              <a:rPr lang="vi" i="1" sz="1500">
                <a:latin typeface="Arial"/>
              </a:rPr>
              <a:t>b</a:t>
            </a:r>
            <a:r>
              <a:rPr lang="vi" sz="1500">
                <a:latin typeface="Arial"/>
              </a:rPr>
              <a:t> vuông góc với </a:t>
            </a:r>
            <a:r>
              <a:rPr lang="vi" i="1" sz="1500">
                <a:latin typeface="Arial"/>
              </a:rPr>
              <a:t>(ABCD).</a:t>
            </a:r>
            <a:r>
              <a:rPr lang="vi" sz="1500">
                <a:latin typeface="Arial"/>
              </a:rPr>
              <a:t> Chứng minh </a:t>
            </a:r>
            <a:r>
              <a:rPr lang="vi" i="1" sz="1500">
                <a:latin typeface="Arial"/>
              </a:rPr>
              <a:t>b // AA'</a:t>
            </a:r>
          </a:p>
        </p:txBody>
      </p:sp>
      <p:sp>
        <p:nvSpPr>
          <p:cNvPr id="6" name=""/>
          <p:cNvSpPr/>
          <p:nvPr/>
        </p:nvSpPr>
        <p:spPr>
          <a:xfrm>
            <a:off x="5953125" y="3052762"/>
            <a:ext cx="504825" cy="157163"/>
          </a:xfrm>
          <a:prstGeom prst="rect">
            <a:avLst/>
          </a:prstGeom>
          <a:solidFill>
            <a:srgbClr val="FFFFFF"/>
          </a:solidFill>
        </p:spPr>
        <p:txBody>
          <a:bodyPr lIns="0" tIns="0" rIns="0" bIns="0" wrap="none">
            <a:noAutofit/>
          </a:bodyPr>
          <a:p>
            <a:pPr indent="0"/>
            <a:r>
              <a:rPr lang="vi" i="1" sz="1100">
                <a:latin typeface="Arial"/>
              </a:rPr>
              <a:t>Hình 12</a:t>
            </a:r>
          </a:p>
        </p:txBody>
      </p:sp>
      <p:sp>
        <p:nvSpPr>
          <p:cNvPr id="7" name=""/>
          <p:cNvSpPr/>
          <p:nvPr/>
        </p:nvSpPr>
        <p:spPr>
          <a:xfrm>
            <a:off x="719137" y="3424237"/>
            <a:ext cx="6076950" cy="261938"/>
          </a:xfrm>
          <a:prstGeom prst="rect">
            <a:avLst/>
          </a:prstGeom>
          <a:solidFill>
            <a:srgbClr val="FFFFFF"/>
          </a:solidFill>
        </p:spPr>
        <p:txBody>
          <a:bodyPr lIns="0" tIns="0" rIns="0" bIns="0" wrap="none">
            <a:noAutofit/>
          </a:bodyPr>
          <a:p>
            <a:pPr indent="0">
              <a:spcBef>
                <a:spcPts val="490"/>
              </a:spcBef>
            </a:pPr>
            <a:r>
              <a:rPr lang="vi" sz="1500">
                <a:latin typeface="Arial"/>
              </a:rPr>
              <a:t>a) Theo để bài ta có </a:t>
            </a:r>
            <a:r>
              <a:rPr lang="en-US" i="1" sz="1500">
                <a:latin typeface="Arial"/>
              </a:rPr>
              <a:t>a </a:t>
            </a:r>
            <a:r>
              <a:rPr lang="vi" i="1" sz="1500">
                <a:latin typeface="Arial"/>
              </a:rPr>
              <a:t>// AA'</a:t>
            </a:r>
            <a:r>
              <a:rPr lang="vi" sz="1500">
                <a:latin typeface="Arial"/>
              </a:rPr>
              <a:t> và </a:t>
            </a:r>
            <a:r>
              <a:rPr lang="vi" i="1" sz="1500">
                <a:latin typeface="Arial"/>
              </a:rPr>
              <a:t>AA'</a:t>
            </a:r>
            <a:r>
              <a:rPr lang="vi" sz="1500">
                <a:latin typeface="Arial"/>
              </a:rPr>
              <a:t> 1 </a:t>
            </a:r>
            <a:r>
              <a:rPr lang="en-US" i="1" sz="1500">
                <a:latin typeface="Arial"/>
              </a:rPr>
              <a:t>(ABCD),</a:t>
            </a:r>
            <a:r>
              <a:rPr lang="en-US" sz="1500">
                <a:latin typeface="Arial"/>
              </a:rPr>
              <a:t> </a:t>
            </a:r>
            <a:r>
              <a:rPr lang="vi" sz="1500">
                <a:latin typeface="Arial"/>
              </a:rPr>
              <a:t>suy ra </a:t>
            </a:r>
            <a:r>
              <a:rPr lang="en-US" sz="1500">
                <a:latin typeface="Arial"/>
              </a:rPr>
              <a:t>a </a:t>
            </a:r>
            <a:r>
              <a:rPr lang="vi" sz="1500">
                <a:latin typeface="Arial"/>
              </a:rPr>
              <a:t>1 </a:t>
            </a:r>
            <a:r>
              <a:rPr lang="vi" i="1" sz="1500">
                <a:latin typeface="Arial"/>
              </a:rPr>
              <a:t>(ABCD)</a:t>
            </a:r>
          </a:p>
        </p:txBody>
      </p:sp>
      <p:sp>
        <p:nvSpPr>
          <p:cNvPr id="8" name=""/>
          <p:cNvSpPr/>
          <p:nvPr/>
        </p:nvSpPr>
        <p:spPr>
          <a:xfrm>
            <a:off x="723900" y="3824287"/>
            <a:ext cx="6105525" cy="247650"/>
          </a:xfrm>
          <a:prstGeom prst="rect">
            <a:avLst/>
          </a:prstGeom>
          <a:solidFill>
            <a:srgbClr val="FFFFFF"/>
          </a:solidFill>
        </p:spPr>
        <p:txBody>
          <a:bodyPr lIns="0" tIns="0" rIns="0" bIns="0" wrap="none">
            <a:noAutofit/>
          </a:bodyPr>
          <a:p>
            <a:pPr indent="0">
              <a:spcBef>
                <a:spcPts val="490"/>
              </a:spcBef>
            </a:pPr>
            <a:r>
              <a:rPr lang="vi" sz="1500">
                <a:latin typeface="Arial"/>
              </a:rPr>
              <a:t>b) Theo đề bài ta có </a:t>
            </a:r>
            <a:r>
              <a:rPr lang="vi" i="1" sz="1500">
                <a:latin typeface="Arial"/>
              </a:rPr>
              <a:t>b</a:t>
            </a:r>
            <a:r>
              <a:rPr lang="vi" sz="1500">
                <a:latin typeface="Arial"/>
              </a:rPr>
              <a:t> 1 </a:t>
            </a:r>
            <a:r>
              <a:rPr lang="vi" i="1" sz="1500">
                <a:latin typeface="Arial"/>
              </a:rPr>
              <a:t>(ABCD")và AA' ± (ABCD),</a:t>
            </a:r>
            <a:r>
              <a:rPr lang="vi" sz="1500">
                <a:latin typeface="Arial"/>
              </a:rPr>
              <a:t> suy ra </a:t>
            </a:r>
            <a:r>
              <a:rPr lang="vi" i="1" sz="1500">
                <a:latin typeface="Arial"/>
              </a:rPr>
              <a:t>b IIAA!.</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p="http://schemas.openxmlformats.org/presentationml/2006/main" xmlns:a="http://schemas.openxmlformats.org/drawingml/2006/main" xmlns:r="http://schemas.openxmlformats.org/officeDocument/2006/relationships">
  <p:cSld>
    <p:bg>
      <p:bgPr>
        <a:solidFill>
          <a:srgbClr val="75C4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457825" y="1281112"/>
            <a:ext cx="1895475" cy="1871663"/>
          </a:xfrm>
          <a:prstGeom prst="rect">
            <a:avLst/>
          </a:prstGeom>
        </p:spPr>
      </p:pic>
      <p:pic>
        <p:nvPicPr>
          <p:cNvPr id="3" name=""/>
          <p:cNvPicPr>
            <a:picLocks noChangeAspect="1"/>
          </p:cNvPicPr>
          <p:nvPr/>
        </p:nvPicPr>
        <p:blipFill>
          <a:blip r:embed="rPictId1"/>
          <a:stretch>
            <a:fillRect/>
          </a:stretch>
        </p:blipFill>
        <p:spPr>
          <a:xfrm>
            <a:off x="28575" y="3309937"/>
            <a:ext cx="1014412" cy="976313"/>
          </a:xfrm>
          <a:prstGeom prst="rect">
            <a:avLst/>
          </a:prstGeom>
        </p:spPr>
      </p:pic>
      <p:pic>
        <p:nvPicPr>
          <p:cNvPr id="4" name=""/>
          <p:cNvPicPr>
            <a:picLocks noChangeAspect="1"/>
          </p:cNvPicPr>
          <p:nvPr/>
        </p:nvPicPr>
        <p:blipFill>
          <a:blip r:embed="rPictId2"/>
          <a:stretch>
            <a:fillRect/>
          </a:stretch>
        </p:blipFill>
        <p:spPr>
          <a:xfrm>
            <a:off x="6962775" y="3590925"/>
            <a:ext cx="657225" cy="638175"/>
          </a:xfrm>
          <a:prstGeom prst="rect">
            <a:avLst/>
          </a:prstGeom>
        </p:spPr>
      </p:pic>
      <p:sp>
        <p:nvSpPr>
          <p:cNvPr id="5" name=""/>
          <p:cNvSpPr/>
          <p:nvPr/>
        </p:nvSpPr>
        <p:spPr>
          <a:xfrm>
            <a:off x="3076575" y="190500"/>
            <a:ext cx="1728787" cy="419100"/>
          </a:xfrm>
          <a:prstGeom prst="rect">
            <a:avLst/>
          </a:prstGeom>
          <a:solidFill>
            <a:srgbClr val="FFFFFF"/>
          </a:solidFill>
        </p:spPr>
        <p:txBody>
          <a:bodyPr lIns="0" tIns="0" rIns="0" bIns="0" wrap="none">
            <a:noAutofit/>
          </a:bodyPr>
          <a:p>
            <a:pPr algn="ctr" indent="0"/>
            <a:r>
              <a:rPr lang="vi" b="1" u="sng" sz="2000">
                <a:latin typeface="Arial"/>
              </a:rPr>
              <a:t>KÉT LUẬN</a:t>
            </a:r>
          </a:p>
        </p:txBody>
      </p:sp>
      <p:sp>
        <p:nvSpPr>
          <p:cNvPr id="6" name=""/>
          <p:cNvSpPr/>
          <p:nvPr/>
        </p:nvSpPr>
        <p:spPr>
          <a:xfrm>
            <a:off x="685800" y="657225"/>
            <a:ext cx="1090612" cy="300037"/>
          </a:xfrm>
          <a:prstGeom prst="rect">
            <a:avLst/>
          </a:prstGeom>
          <a:solidFill>
            <a:srgbClr val="75C4FF"/>
          </a:solidFill>
        </p:spPr>
        <p:txBody>
          <a:bodyPr lIns="0" tIns="0" rIns="0" bIns="0" wrap="none">
            <a:noAutofit/>
          </a:bodyPr>
          <a:p>
            <a:pPr indent="0"/>
            <a:r>
              <a:rPr lang="vi" b="1" i="1" sz="1800">
                <a:solidFill>
                  <a:srgbClr val="FFFFFF"/>
                </a:solidFill>
                <a:latin typeface="Arial"/>
              </a:rPr>
              <a:t>ĐỊNH LÍ 4</a:t>
            </a:r>
          </a:p>
        </p:txBody>
      </p:sp>
      <p:sp>
        <p:nvSpPr>
          <p:cNvPr id="8" name=""/>
          <p:cNvSpPr/>
          <p:nvPr/>
        </p:nvSpPr>
        <p:spPr>
          <a:xfrm>
            <a:off x="1995487" y="919162"/>
            <a:ext cx="3162300" cy="381000"/>
          </a:xfrm>
          <a:prstGeom prst="rect">
            <a:avLst/>
          </a:prstGeom>
          <a:solidFill>
            <a:srgbClr val="FFFFFF"/>
          </a:solidFill>
        </p:spPr>
        <p:txBody>
          <a:bodyPr lIns="0" tIns="0" rIns="0" bIns="0" wrap="none">
            <a:noAutofit/>
          </a:bodyPr>
          <a:p>
            <a:pPr algn="ctr" indent="0"/>
            <a:r>
              <a:rPr lang="vi" cap="small" sz="2000">
                <a:latin typeface="Arial"/>
              </a:rPr>
              <a:t>,</a:t>
            </a:r>
            <a:r>
              <a:rPr lang="en-US" cap="small" sz="2000">
                <a:solidFill>
                  <a:srgbClr val="78BFFB"/>
                </a:solidFill>
                <a:latin typeface="Arial"/>
              </a:rPr>
              <a:t>BB&lt;j9</a:t>
            </a:r>
          </a:p>
        </p:txBody>
      </p:sp>
      <p:sp>
        <p:nvSpPr>
          <p:cNvPr id="9" name=""/>
          <p:cNvSpPr/>
          <p:nvPr/>
        </p:nvSpPr>
        <p:spPr>
          <a:xfrm>
            <a:off x="0" y="1300162"/>
            <a:ext cx="5162550" cy="1323975"/>
          </a:xfrm>
          <a:prstGeom prst="rect">
            <a:avLst/>
          </a:prstGeom>
          <a:solidFill>
            <a:srgbClr val="FFFFFF"/>
          </a:solidFill>
        </p:spPr>
        <p:txBody>
          <a:bodyPr lIns="0" tIns="0" rIns="0" bIns="0">
            <a:noAutofit/>
          </a:bodyPr>
          <a:p>
            <a:pPr marL="218000" indent="0">
              <a:lnSpc>
                <a:spcPct val="174000"/>
              </a:lnSpc>
            </a:pPr>
            <a:r>
              <a:rPr lang="vi" sz="1500">
                <a:latin typeface="Arial"/>
              </a:rPr>
              <a:t>a) Cho hai mặt phẳng song song. Đường thẳng Tiàồ' vuông góc với mặt phẳng này thì cũng vuông góc với mặt phẳng kia.</a:t>
            </a:r>
          </a:p>
          <a:p>
            <a:pPr marL="218000" indent="0">
              <a:lnSpc>
                <a:spcPct val="174000"/>
              </a:lnSpc>
            </a:pPr>
            <a:r>
              <a:rPr lang="vi" sz="1500">
                <a:latin typeface="Arial"/>
              </a:rPr>
              <a:t>b) Hai mặt phẳng phân biệt cùng vuông góc với một</a:t>
            </a:r>
          </a:p>
        </p:txBody>
      </p:sp>
      <p:sp>
        <p:nvSpPr>
          <p:cNvPr id="10" name=""/>
          <p:cNvSpPr/>
          <p:nvPr/>
        </p:nvSpPr>
        <p:spPr>
          <a:xfrm>
            <a:off x="0" y="2624137"/>
            <a:ext cx="3743325" cy="381000"/>
          </a:xfrm>
          <a:prstGeom prst="rect">
            <a:avLst/>
          </a:prstGeom>
          <a:solidFill>
            <a:srgbClr val="FFFFFF"/>
          </a:solidFill>
        </p:spPr>
        <p:txBody>
          <a:bodyPr lIns="0" tIns="0" rIns="0" bIns="0" wrap="none">
            <a:noAutofit/>
          </a:bodyPr>
          <a:p>
            <a:pPr marL="218000" indent="0"/>
            <a:r>
              <a:rPr lang="vi" sz="1500">
                <a:latin typeface="Arial"/>
              </a:rPr>
              <a:t>đường thẳng thì song song với nhau.</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52500" y="0"/>
            <a:ext cx="6253162" cy="1476375"/>
          </a:xfrm>
          <a:prstGeom prst="rect">
            <a:avLst/>
          </a:prstGeom>
        </p:spPr>
      </p:pic>
      <p:pic>
        <p:nvPicPr>
          <p:cNvPr id="3" name=""/>
          <p:cNvPicPr>
            <a:picLocks noChangeAspect="1"/>
          </p:cNvPicPr>
          <p:nvPr/>
        </p:nvPicPr>
        <p:blipFill>
          <a:blip r:embed="rPictId1"/>
          <a:stretch>
            <a:fillRect/>
          </a:stretch>
        </p:blipFill>
        <p:spPr>
          <a:xfrm>
            <a:off x="0" y="2809875"/>
            <a:ext cx="342900" cy="519112"/>
          </a:xfrm>
          <a:prstGeom prst="rect">
            <a:avLst/>
          </a:prstGeom>
        </p:spPr>
      </p:pic>
      <p:pic>
        <p:nvPicPr>
          <p:cNvPr id="4" name=""/>
          <p:cNvPicPr>
            <a:picLocks noChangeAspect="1"/>
          </p:cNvPicPr>
          <p:nvPr/>
        </p:nvPicPr>
        <p:blipFill>
          <a:blip r:embed="rPictId2"/>
          <a:stretch>
            <a:fillRect/>
          </a:stretch>
        </p:blipFill>
        <p:spPr>
          <a:xfrm>
            <a:off x="166687" y="3429000"/>
            <a:ext cx="457200" cy="366712"/>
          </a:xfrm>
          <a:prstGeom prst="rect">
            <a:avLst/>
          </a:prstGeom>
        </p:spPr>
      </p:pic>
      <p:pic>
        <p:nvPicPr>
          <p:cNvPr id="5" name=""/>
          <p:cNvPicPr>
            <a:picLocks noChangeAspect="1"/>
          </p:cNvPicPr>
          <p:nvPr/>
        </p:nvPicPr>
        <p:blipFill>
          <a:blip r:embed="rPictId3"/>
          <a:stretch>
            <a:fillRect/>
          </a:stretch>
        </p:blipFill>
        <p:spPr>
          <a:xfrm>
            <a:off x="981075" y="3390900"/>
            <a:ext cx="1266825" cy="790575"/>
          </a:xfrm>
          <a:prstGeom prst="rect">
            <a:avLst/>
          </a:prstGeom>
        </p:spPr>
      </p:pic>
      <p:sp>
        <p:nvSpPr>
          <p:cNvPr id="6" name=""/>
          <p:cNvSpPr/>
          <p:nvPr/>
        </p:nvSpPr>
        <p:spPr>
          <a:xfrm>
            <a:off x="357187" y="1533525"/>
            <a:ext cx="6905625" cy="404812"/>
          </a:xfrm>
          <a:prstGeom prst="rect">
            <a:avLst/>
          </a:prstGeom>
          <a:solidFill>
            <a:srgbClr val="FFFFFF"/>
          </a:solidFill>
        </p:spPr>
        <p:txBody>
          <a:bodyPr lIns="0" tIns="0" rIns="0" bIns="0" wrap="none">
            <a:noAutofit/>
          </a:bodyPr>
          <a:p>
            <a:pPr indent="0"/>
            <a:r>
              <a:rPr lang="vi" b="1" sz="2800">
                <a:solidFill>
                  <a:srgbClr val="001643"/>
                </a:solidFill>
                <a:latin typeface="Arial"/>
              </a:rPr>
              <a:t>BÀI 2: ĐƯỜNG THẢNG VUÔNG GÓC</a:t>
            </a:r>
          </a:p>
        </p:txBody>
      </p:sp>
      <p:sp>
        <p:nvSpPr>
          <p:cNvPr id="7" name=""/>
          <p:cNvSpPr/>
          <p:nvPr/>
        </p:nvSpPr>
        <p:spPr>
          <a:xfrm>
            <a:off x="2181225" y="2247900"/>
            <a:ext cx="3233737" cy="476250"/>
          </a:xfrm>
          <a:prstGeom prst="rect">
            <a:avLst/>
          </a:prstGeom>
          <a:solidFill>
            <a:srgbClr val="FFFFFF"/>
          </a:solidFill>
        </p:spPr>
        <p:txBody>
          <a:bodyPr lIns="0" tIns="0" rIns="0" bIns="0" wrap="none">
            <a:noAutofit/>
          </a:bodyPr>
          <a:p>
            <a:pPr indent="0"/>
            <a:r>
              <a:rPr lang="vi" b="1" sz="2800">
                <a:solidFill>
                  <a:srgbClr val="001643"/>
                </a:solidFill>
                <a:latin typeface="Arial"/>
              </a:rPr>
              <a:t>VỚI MẬT PHẲNG</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p="http://schemas.openxmlformats.org/presentationml/2006/main" xmlns:a="http://schemas.openxmlformats.org/drawingml/2006/main" xmlns:r="http://schemas.openxmlformats.org/officeDocument/2006/relationships">
  <p:cSld>
    <p:bg>
      <p:bgPr>
        <a:solidFill>
          <a:srgbClr val="F2F6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0"/>
            <a:ext cx="4800600" cy="604837"/>
          </a:xfrm>
          <a:prstGeom prst="rect">
            <a:avLst/>
          </a:prstGeom>
        </p:spPr>
      </p:pic>
      <p:pic>
        <p:nvPicPr>
          <p:cNvPr id="3" name=""/>
          <p:cNvPicPr>
            <a:picLocks noChangeAspect="1"/>
          </p:cNvPicPr>
          <p:nvPr/>
        </p:nvPicPr>
        <p:blipFill>
          <a:blip r:embed="rPictId1"/>
          <a:stretch>
            <a:fillRect/>
          </a:stretch>
        </p:blipFill>
        <p:spPr>
          <a:xfrm>
            <a:off x="209550" y="2166937"/>
            <a:ext cx="723900" cy="438150"/>
          </a:xfrm>
          <a:prstGeom prst="rect">
            <a:avLst/>
          </a:prstGeom>
        </p:spPr>
      </p:pic>
      <p:pic>
        <p:nvPicPr>
          <p:cNvPr id="4" name=""/>
          <p:cNvPicPr>
            <a:picLocks noChangeAspect="1"/>
          </p:cNvPicPr>
          <p:nvPr/>
        </p:nvPicPr>
        <p:blipFill>
          <a:blip r:embed="rPictId2"/>
          <a:stretch>
            <a:fillRect/>
          </a:stretch>
        </p:blipFill>
        <p:spPr>
          <a:xfrm>
            <a:off x="5257800" y="1962150"/>
            <a:ext cx="1800225" cy="1724025"/>
          </a:xfrm>
          <a:prstGeom prst="rect">
            <a:avLst/>
          </a:prstGeom>
        </p:spPr>
      </p:pic>
      <p:sp>
        <p:nvSpPr>
          <p:cNvPr id="6" name=""/>
          <p:cNvSpPr/>
          <p:nvPr/>
        </p:nvSpPr>
        <p:spPr>
          <a:xfrm>
            <a:off x="4852987" y="338137"/>
            <a:ext cx="2281238" cy="195263"/>
          </a:xfrm>
          <a:prstGeom prst="rect">
            <a:avLst/>
          </a:prstGeom>
          <a:solidFill>
            <a:srgbClr val="FFFFFF"/>
          </a:solidFill>
        </p:spPr>
        <p:txBody>
          <a:bodyPr lIns="0" tIns="0" rIns="0" bIns="0" wrap="none">
            <a:noAutofit/>
          </a:bodyPr>
          <a:p>
            <a:pPr algn="r" indent="0"/>
            <a:r>
              <a:rPr lang="vi" sz="1500">
                <a:latin typeface="Arial"/>
              </a:rPr>
              <a:t>có SẤ vuông góc </a:t>
            </a:r>
            <a:r>
              <a:rPr lang="en-US" i="1" sz="1500">
                <a:latin typeface="Arial"/>
              </a:rPr>
              <a:t>(ABCD).</a:t>
            </a:r>
          </a:p>
        </p:txBody>
      </p:sp>
      <p:sp>
        <p:nvSpPr>
          <p:cNvPr id="7" name=""/>
          <p:cNvSpPr/>
          <p:nvPr/>
        </p:nvSpPr>
        <p:spPr>
          <a:xfrm>
            <a:off x="261937" y="709612"/>
            <a:ext cx="6872288" cy="585788"/>
          </a:xfrm>
          <a:prstGeom prst="rect">
            <a:avLst/>
          </a:prstGeom>
          <a:solidFill>
            <a:srgbClr val="FFFFFF"/>
          </a:solidFill>
        </p:spPr>
        <p:txBody>
          <a:bodyPr lIns="0" tIns="0" rIns="0" bIns="0">
            <a:noAutofit/>
          </a:bodyPr>
          <a:p>
            <a:pPr indent="0">
              <a:lnSpc>
                <a:spcPct val="165000"/>
              </a:lnSpc>
            </a:pPr>
            <a:r>
              <a:rPr lang="vi" sz="1500">
                <a:latin typeface="Arial"/>
              </a:rPr>
              <a:t>a) Vẽ mặt phẳng (Ợ) đi qua s và song song với mặt phẳng </a:t>
            </a:r>
            <a:r>
              <a:rPr lang="en-US" i="1" sz="1500">
                <a:latin typeface="Arial"/>
              </a:rPr>
              <a:t>(ABCD).</a:t>
            </a:r>
            <a:r>
              <a:rPr lang="en-US" sz="1500">
                <a:latin typeface="Arial"/>
              </a:rPr>
              <a:t> </a:t>
            </a:r>
            <a:r>
              <a:rPr lang="vi" sz="1500">
                <a:latin typeface="Arial"/>
              </a:rPr>
              <a:t>Chứng minh SÂ vuông góc (Ọ).</a:t>
            </a:r>
          </a:p>
        </p:txBody>
      </p:sp>
      <p:sp>
        <p:nvSpPr>
          <p:cNvPr id="8" name=""/>
          <p:cNvSpPr/>
          <p:nvPr/>
        </p:nvSpPr>
        <p:spPr>
          <a:xfrm>
            <a:off x="266700" y="1457325"/>
            <a:ext cx="6819900" cy="266700"/>
          </a:xfrm>
          <a:prstGeom prst="rect">
            <a:avLst/>
          </a:prstGeom>
          <a:solidFill>
            <a:srgbClr val="FFFFFF"/>
          </a:solidFill>
        </p:spPr>
        <p:txBody>
          <a:bodyPr lIns="0" tIns="0" rIns="0" bIns="0" wrap="none">
            <a:noAutofit/>
          </a:bodyPr>
          <a:p>
            <a:pPr indent="0"/>
            <a:r>
              <a:rPr lang="vi" sz="1500">
                <a:latin typeface="Arial"/>
              </a:rPr>
              <a:t>b) Cho </a:t>
            </a:r>
            <a:r>
              <a:rPr lang="vi" i="1" sz="1500">
                <a:latin typeface="Arial"/>
              </a:rPr>
              <a:t>M</a:t>
            </a:r>
            <a:r>
              <a:rPr lang="vi" sz="1500">
                <a:latin typeface="Arial"/>
              </a:rPr>
              <a:t> là trung điểm của </a:t>
            </a:r>
            <a:r>
              <a:rPr lang="vi" i="1" sz="1500">
                <a:latin typeface="Arial"/>
              </a:rPr>
              <a:t>SA.</a:t>
            </a:r>
            <a:r>
              <a:rPr lang="vi" sz="1500">
                <a:latin typeface="Arial"/>
              </a:rPr>
              <a:t> Gọi (P) là mặt phẳng đi qua </a:t>
            </a:r>
            <a:r>
              <a:rPr lang="vi" i="1" sz="1500">
                <a:latin typeface="Arial"/>
              </a:rPr>
              <a:t>M</a:t>
            </a:r>
            <a:r>
              <a:rPr lang="vi" sz="1500">
                <a:latin typeface="Arial"/>
              </a:rPr>
              <a:t> và song song</a:t>
            </a:r>
          </a:p>
        </p:txBody>
      </p:sp>
      <p:sp>
        <p:nvSpPr>
          <p:cNvPr id="9" name=""/>
          <p:cNvSpPr/>
          <p:nvPr/>
        </p:nvSpPr>
        <p:spPr>
          <a:xfrm>
            <a:off x="261937" y="1852612"/>
            <a:ext cx="3938588" cy="233363"/>
          </a:xfrm>
          <a:prstGeom prst="rect">
            <a:avLst/>
          </a:prstGeom>
          <a:solidFill>
            <a:srgbClr val="FFFFFF"/>
          </a:solidFill>
        </p:spPr>
        <p:txBody>
          <a:bodyPr lIns="0" tIns="0" rIns="0" bIns="0" wrap="none">
            <a:noAutofit/>
          </a:bodyPr>
          <a:p>
            <a:pPr indent="0"/>
            <a:r>
              <a:rPr lang="vi" sz="1500">
                <a:latin typeface="Arial"/>
              </a:rPr>
              <a:t>với </a:t>
            </a:r>
            <a:r>
              <a:rPr lang="en-US" i="1" sz="1500">
                <a:latin typeface="Arial"/>
              </a:rPr>
              <a:t>(ABCD).</a:t>
            </a:r>
            <a:r>
              <a:rPr lang="en-US" sz="1500">
                <a:latin typeface="Arial"/>
              </a:rPr>
              <a:t> </a:t>
            </a:r>
            <a:r>
              <a:rPr lang="vi" sz="1500">
                <a:latin typeface="Arial"/>
              </a:rPr>
              <a:t>Chứng minh S71 vuông góc (P).</a:t>
            </a:r>
          </a:p>
        </p:txBody>
      </p:sp>
      <p:sp>
        <p:nvSpPr>
          <p:cNvPr id="10" name=""/>
          <p:cNvSpPr/>
          <p:nvPr/>
        </p:nvSpPr>
        <p:spPr>
          <a:xfrm>
            <a:off x="1233487" y="2305050"/>
            <a:ext cx="2386013" cy="228600"/>
          </a:xfrm>
          <a:prstGeom prst="rect">
            <a:avLst/>
          </a:prstGeom>
          <a:solidFill>
            <a:srgbClr val="FFFFFF"/>
          </a:solidFill>
        </p:spPr>
        <p:txBody>
          <a:bodyPr lIns="0" tIns="0" rIns="0" bIns="0" wrap="none">
            <a:noAutofit/>
          </a:bodyPr>
          <a:p>
            <a:pPr indent="0"/>
            <a:r>
              <a:rPr lang="vi" sz="1500">
                <a:latin typeface="Arial"/>
              </a:rPr>
              <a:t>a) Ta có SẨ 1 </a:t>
            </a:r>
            <a:r>
              <a:rPr lang="en-US" i="1" sz="1500">
                <a:latin typeface="Arial"/>
              </a:rPr>
              <a:t>(ABCD)</a:t>
            </a:r>
            <a:r>
              <a:rPr lang="en-US" sz="1500">
                <a:latin typeface="Arial"/>
              </a:rPr>
              <a:t> </a:t>
            </a:r>
            <a:r>
              <a:rPr lang="vi" sz="1500">
                <a:latin typeface="Arial"/>
              </a:rPr>
              <a:t>(1)</a:t>
            </a:r>
          </a:p>
        </p:txBody>
      </p:sp>
      <p:sp>
        <p:nvSpPr>
          <p:cNvPr id="11" name=""/>
          <p:cNvSpPr/>
          <p:nvPr/>
        </p:nvSpPr>
        <p:spPr>
          <a:xfrm>
            <a:off x="1223962" y="2709862"/>
            <a:ext cx="2376488" cy="233363"/>
          </a:xfrm>
          <a:prstGeom prst="rect">
            <a:avLst/>
          </a:prstGeom>
          <a:solidFill>
            <a:srgbClr val="FFFFFF"/>
          </a:solidFill>
        </p:spPr>
        <p:txBody>
          <a:bodyPr lIns="0" tIns="0" rIns="0" bIns="0" wrap="none">
            <a:noAutofit/>
          </a:bodyPr>
          <a:p>
            <a:pPr indent="0"/>
            <a:r>
              <a:rPr lang="vi" sz="1500">
                <a:latin typeface="Arial"/>
              </a:rPr>
              <a:t>Và (Ọ) // </a:t>
            </a:r>
            <a:r>
              <a:rPr lang="vi" i="1" sz="1500">
                <a:latin typeface="Arial"/>
              </a:rPr>
              <a:t>(ABCD).</a:t>
            </a:r>
            <a:r>
              <a:rPr lang="vi" sz="1500">
                <a:latin typeface="Arial"/>
              </a:rPr>
              <a:t> (2)</a:t>
            </a:r>
          </a:p>
        </p:txBody>
      </p:sp>
      <p:sp>
        <p:nvSpPr>
          <p:cNvPr id="12" name=""/>
          <p:cNvSpPr/>
          <p:nvPr/>
        </p:nvSpPr>
        <p:spPr>
          <a:xfrm>
            <a:off x="1228725" y="3109912"/>
            <a:ext cx="2743200" cy="233363"/>
          </a:xfrm>
          <a:prstGeom prst="rect">
            <a:avLst/>
          </a:prstGeom>
          <a:solidFill>
            <a:srgbClr val="FFFFFF"/>
          </a:solidFill>
        </p:spPr>
        <p:txBody>
          <a:bodyPr lIns="0" tIns="0" rIns="0" bIns="0" wrap="none">
            <a:noAutofit/>
          </a:bodyPr>
          <a:p>
            <a:pPr indent="0">
              <a:spcBef>
                <a:spcPts val="770"/>
              </a:spcBef>
            </a:pPr>
            <a:r>
              <a:rPr lang="vi" sz="1500">
                <a:latin typeface="Arial"/>
              </a:rPr>
              <a:t>Từ (1) và (2) suy ra £4 ± (Ọ).</a:t>
            </a:r>
          </a:p>
        </p:txBody>
      </p:sp>
      <p:sp>
        <p:nvSpPr>
          <p:cNvPr id="13" name=""/>
          <p:cNvSpPr/>
          <p:nvPr/>
        </p:nvSpPr>
        <p:spPr>
          <a:xfrm>
            <a:off x="1233487" y="3519487"/>
            <a:ext cx="2409825" cy="223838"/>
          </a:xfrm>
          <a:prstGeom prst="rect">
            <a:avLst/>
          </a:prstGeom>
          <a:solidFill>
            <a:srgbClr val="FFFFFF"/>
          </a:solidFill>
        </p:spPr>
        <p:txBody>
          <a:bodyPr lIns="0" tIns="0" rIns="0" bIns="0" wrap="none">
            <a:noAutofit/>
          </a:bodyPr>
          <a:p>
            <a:pPr indent="0"/>
            <a:r>
              <a:rPr lang="vi" sz="1500">
                <a:latin typeface="Arial"/>
              </a:rPr>
              <a:t>b)Tacó (P) // </a:t>
            </a:r>
            <a:r>
              <a:rPr lang="vi" i="1" sz="1500">
                <a:latin typeface="Arial"/>
              </a:rPr>
              <a:t>(ABCD).</a:t>
            </a:r>
            <a:r>
              <a:rPr lang="vi" sz="1500">
                <a:latin typeface="Arial"/>
              </a:rPr>
              <a:t> (3)</a:t>
            </a:r>
          </a:p>
        </p:txBody>
      </p:sp>
      <p:sp>
        <p:nvSpPr>
          <p:cNvPr id="14" name=""/>
          <p:cNvSpPr/>
          <p:nvPr/>
        </p:nvSpPr>
        <p:spPr>
          <a:xfrm>
            <a:off x="6010275" y="3738562"/>
            <a:ext cx="442912" cy="133350"/>
          </a:xfrm>
          <a:prstGeom prst="rect">
            <a:avLst/>
          </a:prstGeom>
          <a:solidFill>
            <a:srgbClr val="FFFFFF"/>
          </a:solidFill>
        </p:spPr>
        <p:txBody>
          <a:bodyPr lIns="0" tIns="0" rIns="0" bIns="0" wrap="none">
            <a:noAutofit/>
          </a:bodyPr>
          <a:p>
            <a:pPr indent="0"/>
            <a:r>
              <a:rPr lang="vi" i="1" sz="950">
                <a:latin typeface="Arial"/>
              </a:rPr>
              <a:t>Hình 14</a:t>
            </a:r>
          </a:p>
        </p:txBody>
      </p:sp>
      <p:sp>
        <p:nvSpPr>
          <p:cNvPr id="15" name=""/>
          <p:cNvSpPr/>
          <p:nvPr/>
        </p:nvSpPr>
        <p:spPr>
          <a:xfrm>
            <a:off x="1228725" y="3919537"/>
            <a:ext cx="2724150" cy="233363"/>
          </a:xfrm>
          <a:prstGeom prst="rect">
            <a:avLst/>
          </a:prstGeom>
          <a:solidFill>
            <a:srgbClr val="FFFFFF"/>
          </a:solidFill>
        </p:spPr>
        <p:txBody>
          <a:bodyPr lIns="0" tIns="0" rIns="0" bIns="0" wrap="none">
            <a:noAutofit/>
          </a:bodyPr>
          <a:p>
            <a:pPr indent="0"/>
            <a:r>
              <a:rPr lang="vi" sz="1500">
                <a:latin typeface="Arial"/>
              </a:rPr>
              <a:t>Từ (1) và (3) suy ra £4 ± (P).</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p="http://schemas.openxmlformats.org/presentationml/2006/main" xmlns:a="http://schemas.openxmlformats.org/drawingml/2006/main" xmlns:r="http://schemas.openxmlformats.org/officeDocument/2006/relationships">
  <p:cSld>
    <p:bg>
      <p:bgPr>
        <a:solidFill>
          <a:srgbClr val="F1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71450" y="2062162"/>
            <a:ext cx="704850" cy="433388"/>
          </a:xfrm>
          <a:prstGeom prst="rect">
            <a:avLst/>
          </a:prstGeom>
        </p:spPr>
      </p:pic>
      <p:pic>
        <p:nvPicPr>
          <p:cNvPr id="3" name=""/>
          <p:cNvPicPr>
            <a:picLocks noChangeAspect="1"/>
          </p:cNvPicPr>
          <p:nvPr/>
        </p:nvPicPr>
        <p:blipFill>
          <a:blip r:embed="rPictId1"/>
          <a:stretch>
            <a:fillRect/>
          </a:stretch>
        </p:blipFill>
        <p:spPr>
          <a:xfrm>
            <a:off x="5500687" y="2214562"/>
            <a:ext cx="1352550" cy="1547813"/>
          </a:xfrm>
          <a:prstGeom prst="rect">
            <a:avLst/>
          </a:prstGeom>
        </p:spPr>
      </p:pic>
      <p:sp>
        <p:nvSpPr>
          <p:cNvPr id="4" name=""/>
          <p:cNvSpPr/>
          <p:nvPr/>
        </p:nvSpPr>
        <p:spPr>
          <a:xfrm>
            <a:off x="757237" y="233362"/>
            <a:ext cx="1604963" cy="280988"/>
          </a:xfrm>
          <a:prstGeom prst="rect">
            <a:avLst/>
          </a:prstGeom>
          <a:solidFill>
            <a:srgbClr val="FFFFFF"/>
          </a:solidFill>
        </p:spPr>
        <p:txBody>
          <a:bodyPr lIns="0" tIns="0" rIns="0" bIns="0">
            <a:noAutofit/>
          </a:bodyPr>
          <a:p>
            <a:pPr indent="0"/>
            <a:r>
              <a:rPr lang="vi" b="1" sz="2000">
                <a:latin typeface="Arial"/>
              </a:rPr>
              <a:t>Thực hành 2</a:t>
            </a:r>
          </a:p>
          <a:p>
            <a:pPr indent="393700">
              <a:lnSpc>
                <a:spcPct val="75000"/>
              </a:lnSpc>
            </a:pPr>
            <a:r>
              <a:rPr lang="vi" sz="650">
                <a:latin typeface="Arial"/>
              </a:rPr>
              <a:t>■</a:t>
            </a:r>
          </a:p>
        </p:txBody>
      </p:sp>
      <p:sp>
        <p:nvSpPr>
          <p:cNvPr id="6" name=""/>
          <p:cNvSpPr/>
          <p:nvPr/>
        </p:nvSpPr>
        <p:spPr>
          <a:xfrm>
            <a:off x="2833687" y="442912"/>
            <a:ext cx="4148138" cy="200025"/>
          </a:xfrm>
          <a:prstGeom prst="rect">
            <a:avLst/>
          </a:prstGeom>
          <a:solidFill>
            <a:srgbClr val="FFFFFF"/>
          </a:solidFill>
        </p:spPr>
        <p:txBody>
          <a:bodyPr lIns="0" tIns="0" rIns="0" bIns="0" wrap="none">
            <a:noAutofit/>
          </a:bodyPr>
          <a:p>
            <a:pPr indent="12700"/>
            <a:r>
              <a:rPr lang="vi" sz="1500">
                <a:latin typeface="Arial"/>
              </a:rPr>
              <a:t>Cho tứ diện </a:t>
            </a:r>
            <a:r>
              <a:rPr lang="vi" i="1" sz="1500">
                <a:latin typeface="Arial"/>
              </a:rPr>
              <a:t>OABC</a:t>
            </a:r>
            <a:r>
              <a:rPr lang="vi" sz="1500">
                <a:latin typeface="Arial"/>
              </a:rPr>
              <a:t> có </a:t>
            </a:r>
            <a:r>
              <a:rPr lang="vi" i="1" sz="1500">
                <a:latin typeface="Arial"/>
              </a:rPr>
              <a:t>OA</a:t>
            </a:r>
            <a:r>
              <a:rPr lang="vi" sz="1500">
                <a:latin typeface="Arial"/>
              </a:rPr>
              <a:t> vuông góc với mặt</a:t>
            </a:r>
          </a:p>
        </p:txBody>
      </p:sp>
      <p:sp>
        <p:nvSpPr>
          <p:cNvPr id="7" name=""/>
          <p:cNvSpPr/>
          <p:nvPr/>
        </p:nvSpPr>
        <p:spPr>
          <a:xfrm>
            <a:off x="519112" y="823912"/>
            <a:ext cx="6462713" cy="623888"/>
          </a:xfrm>
          <a:prstGeom prst="rect">
            <a:avLst/>
          </a:prstGeom>
          <a:solidFill>
            <a:srgbClr val="FFFFFF"/>
          </a:solidFill>
        </p:spPr>
        <p:txBody>
          <a:bodyPr lIns="0" tIns="0" rIns="0" bIns="0">
            <a:noAutofit/>
          </a:bodyPr>
          <a:p>
            <a:pPr indent="12700">
              <a:lnSpc>
                <a:spcPct val="185000"/>
              </a:lnSpc>
            </a:pPr>
            <a:r>
              <a:rPr lang="vi" sz="1500">
                <a:latin typeface="Arial"/>
              </a:rPr>
              <a:t>phẳng (ƠBC)và có </a:t>
            </a:r>
            <a:r>
              <a:rPr lang="vi" i="1" sz="1500">
                <a:latin typeface="Arial"/>
              </a:rPr>
              <a:t>A', B', c'</a:t>
            </a:r>
            <a:r>
              <a:rPr lang="vi" sz="1500">
                <a:latin typeface="Arial"/>
              </a:rPr>
              <a:t> lần lượt là trung điểm của </a:t>
            </a:r>
            <a:r>
              <a:rPr lang="vi" i="1" sz="1500">
                <a:latin typeface="Arial"/>
              </a:rPr>
              <a:t>OA, AB,AC. </a:t>
            </a:r>
            <a:r>
              <a:rPr lang="vi" sz="1500">
                <a:latin typeface="Arial"/>
              </a:rPr>
              <a:t>Vẽ </a:t>
            </a:r>
            <a:r>
              <a:rPr lang="vi" i="1" sz="1500">
                <a:latin typeface="Arial"/>
              </a:rPr>
              <a:t>OH</a:t>
            </a:r>
            <a:r>
              <a:rPr lang="vi" sz="1500">
                <a:latin typeface="Arial"/>
              </a:rPr>
              <a:t> là đường cao của tam giác </a:t>
            </a:r>
            <a:r>
              <a:rPr lang="vi" i="1" sz="1500">
                <a:latin typeface="Arial"/>
              </a:rPr>
              <a:t>OBC.</a:t>
            </a:r>
            <a:r>
              <a:rPr lang="vi" sz="1500">
                <a:latin typeface="Arial"/>
              </a:rPr>
              <a:t> Chứng minh rằng:</a:t>
            </a:r>
          </a:p>
        </p:txBody>
      </p:sp>
      <p:sp>
        <p:nvSpPr>
          <p:cNvPr id="8" name=""/>
          <p:cNvSpPr/>
          <p:nvPr/>
        </p:nvSpPr>
        <p:spPr>
          <a:xfrm>
            <a:off x="528637" y="1643062"/>
            <a:ext cx="1538288" cy="252413"/>
          </a:xfrm>
          <a:prstGeom prst="rect">
            <a:avLst/>
          </a:prstGeom>
          <a:solidFill>
            <a:srgbClr val="FFFFFF"/>
          </a:solidFill>
        </p:spPr>
        <p:txBody>
          <a:bodyPr lIns="0" tIns="0" rIns="0" bIns="0" wrap="none">
            <a:noAutofit/>
          </a:bodyPr>
          <a:p>
            <a:pPr indent="0"/>
            <a:r>
              <a:rPr lang="vi" sz="1500">
                <a:latin typeface="Arial"/>
              </a:rPr>
              <a:t>a) </a:t>
            </a:r>
            <a:r>
              <a:rPr lang="vi" i="1" sz="1500">
                <a:latin typeface="Arial"/>
              </a:rPr>
              <a:t>OA</a:t>
            </a:r>
            <a:r>
              <a:rPr lang="vi" sz="1500">
                <a:latin typeface="Arial"/>
              </a:rPr>
              <a:t> 1 (/'£'(?')</a:t>
            </a:r>
          </a:p>
        </p:txBody>
      </p:sp>
      <p:sp>
        <p:nvSpPr>
          <p:cNvPr id="9" name=""/>
          <p:cNvSpPr/>
          <p:nvPr/>
        </p:nvSpPr>
        <p:spPr>
          <a:xfrm>
            <a:off x="4338637" y="1643062"/>
            <a:ext cx="1504950" cy="252413"/>
          </a:xfrm>
          <a:prstGeom prst="rect">
            <a:avLst/>
          </a:prstGeom>
          <a:solidFill>
            <a:srgbClr val="FFFFFF"/>
          </a:solidFill>
        </p:spPr>
        <p:txBody>
          <a:bodyPr lIns="0" tIns="0" rIns="0" bIns="0" wrap="none">
            <a:noAutofit/>
          </a:bodyPr>
          <a:p>
            <a:pPr indent="0"/>
            <a:r>
              <a:rPr lang="vi" sz="1500">
                <a:latin typeface="Arial"/>
              </a:rPr>
              <a:t>b) </a:t>
            </a:r>
            <a:r>
              <a:rPr lang="en-US" i="1" sz="1500">
                <a:latin typeface="Arial"/>
              </a:rPr>
              <a:t>B'C</a:t>
            </a:r>
            <a:r>
              <a:rPr lang="en-US" sz="1500">
                <a:latin typeface="Arial"/>
              </a:rPr>
              <a:t> </a:t>
            </a:r>
            <a:r>
              <a:rPr lang="vi" sz="1500">
                <a:latin typeface="Arial"/>
              </a:rPr>
              <a:t>1 (ỠẤH)</a:t>
            </a:r>
          </a:p>
        </p:txBody>
      </p:sp>
      <p:sp>
        <p:nvSpPr>
          <p:cNvPr id="11" name=""/>
          <p:cNvSpPr/>
          <p:nvPr/>
        </p:nvSpPr>
        <p:spPr>
          <a:xfrm>
            <a:off x="857250" y="2481262"/>
            <a:ext cx="3867150" cy="242888"/>
          </a:xfrm>
          <a:prstGeom prst="rect">
            <a:avLst/>
          </a:prstGeom>
          <a:solidFill>
            <a:srgbClr val="FFFFFF"/>
          </a:solidFill>
        </p:spPr>
        <p:txBody>
          <a:bodyPr lIns="0" tIns="0" rIns="0" bIns="0" wrap="none">
            <a:noAutofit/>
          </a:bodyPr>
          <a:p>
            <a:pPr indent="0"/>
            <a:r>
              <a:rPr lang="vi" sz="1500">
                <a:latin typeface="Arial"/>
              </a:rPr>
              <a:t>a) Ta có: </a:t>
            </a:r>
            <a:r>
              <a:rPr lang="vi" i="1" sz="1500">
                <a:latin typeface="Arial"/>
              </a:rPr>
              <a:t>OA</a:t>
            </a:r>
            <a:r>
              <a:rPr lang="vi" sz="1500">
                <a:latin typeface="Arial"/>
              </a:rPr>
              <a:t> 1 (ỚBC) ; </a:t>
            </a:r>
            <a:r>
              <a:rPr lang="vi" i="1" sz="1500">
                <a:latin typeface="Arial"/>
              </a:rPr>
              <a:t>{OBQ//{A'B'C’),</a:t>
            </a:r>
          </a:p>
        </p:txBody>
      </p:sp>
      <p:sp>
        <p:nvSpPr>
          <p:cNvPr id="12" name=""/>
          <p:cNvSpPr/>
          <p:nvPr/>
        </p:nvSpPr>
        <p:spPr>
          <a:xfrm>
            <a:off x="890587" y="2924175"/>
            <a:ext cx="4210050" cy="1133475"/>
          </a:xfrm>
          <a:prstGeom prst="rect">
            <a:avLst/>
          </a:prstGeom>
          <a:solidFill>
            <a:srgbClr val="FFFFFF"/>
          </a:solidFill>
        </p:spPr>
        <p:txBody>
          <a:bodyPr lIns="0" tIns="0" rIns="0" bIns="0">
            <a:noAutofit/>
          </a:bodyPr>
          <a:p>
            <a:pPr indent="0">
              <a:spcAft>
                <a:spcPts val="1190"/>
              </a:spcAft>
            </a:pPr>
            <a:r>
              <a:rPr lang="vi" sz="1500">
                <a:latin typeface="Arial"/>
              </a:rPr>
              <a:t>suy ra </a:t>
            </a:r>
            <a:r>
              <a:rPr lang="vi" i="1" sz="1500">
                <a:latin typeface="Arial"/>
              </a:rPr>
              <a:t>OA</a:t>
            </a:r>
            <a:r>
              <a:rPr lang="vi" sz="1500">
                <a:latin typeface="Arial"/>
              </a:rPr>
              <a:t> 1 </a:t>
            </a:r>
            <a:r>
              <a:rPr lang="en-US" i="1" sz="1500">
                <a:latin typeface="Arial"/>
              </a:rPr>
              <a:t>(A'B’Cy</a:t>
            </a:r>
          </a:p>
          <a:p>
            <a:pPr indent="0">
              <a:spcAft>
                <a:spcPts val="1190"/>
              </a:spcAft>
            </a:pPr>
            <a:r>
              <a:rPr lang="vi" sz="1500">
                <a:latin typeface="Arial"/>
              </a:rPr>
              <a:t>b) </a:t>
            </a:r>
            <a:r>
              <a:rPr lang="vi" i="1" sz="1500">
                <a:latin typeface="Arial"/>
              </a:rPr>
              <a:t>BC</a:t>
            </a:r>
            <a:r>
              <a:rPr lang="vi" sz="1500">
                <a:latin typeface="Arial"/>
              </a:rPr>
              <a:t> 1 </a:t>
            </a:r>
            <a:r>
              <a:rPr lang="vi" i="1" sz="1500">
                <a:latin typeface="Arial"/>
              </a:rPr>
              <a:t>OH</a:t>
            </a:r>
            <a:r>
              <a:rPr lang="vi" sz="1500">
                <a:latin typeface="Arial"/>
              </a:rPr>
              <a:t> và </a:t>
            </a:r>
            <a:r>
              <a:rPr lang="vi" i="1" sz="1500">
                <a:latin typeface="Arial"/>
              </a:rPr>
              <a:t>BC</a:t>
            </a:r>
            <a:r>
              <a:rPr lang="vi" sz="1500">
                <a:latin typeface="Arial"/>
              </a:rPr>
              <a:t> 1 </a:t>
            </a:r>
            <a:r>
              <a:rPr lang="vi" i="1" sz="1500">
                <a:latin typeface="Arial"/>
              </a:rPr>
              <a:t>OA,</a:t>
            </a:r>
            <a:r>
              <a:rPr lang="vi" sz="1500">
                <a:latin typeface="Arial"/>
              </a:rPr>
              <a:t> suy ra </a:t>
            </a:r>
            <a:r>
              <a:rPr lang="vi" i="1" sz="1500">
                <a:latin typeface="Arial"/>
              </a:rPr>
              <a:t>BC</a:t>
            </a:r>
            <a:r>
              <a:rPr lang="vi" sz="1500">
                <a:latin typeface="Arial"/>
              </a:rPr>
              <a:t> 1 </a:t>
            </a:r>
            <a:r>
              <a:rPr lang="en-US" i="1" sz="1500">
                <a:latin typeface="Arial"/>
              </a:rPr>
              <a:t>(OAH).</a:t>
            </a:r>
          </a:p>
          <a:p>
            <a:pPr indent="0"/>
            <a:r>
              <a:rPr lang="vi" sz="1500">
                <a:latin typeface="Arial"/>
              </a:rPr>
              <a:t>Ta lại có </a:t>
            </a:r>
            <a:r>
              <a:rPr lang="vi" i="1" sz="1500">
                <a:latin typeface="Arial"/>
              </a:rPr>
              <a:t>B'C' ỊỊBC,</a:t>
            </a:r>
            <a:r>
              <a:rPr lang="vi" sz="1500">
                <a:latin typeface="Arial"/>
              </a:rPr>
              <a:t> suy ra </a:t>
            </a:r>
            <a:r>
              <a:rPr lang="en-US" i="1" sz="1500">
                <a:latin typeface="Arial"/>
              </a:rPr>
              <a:t>B'C</a:t>
            </a:r>
            <a:r>
              <a:rPr lang="en-US" sz="1500">
                <a:latin typeface="Arial"/>
              </a:rPr>
              <a:t> </a:t>
            </a:r>
            <a:r>
              <a:rPr lang="vi" sz="1500">
                <a:latin typeface="Arial"/>
              </a:rPr>
              <a:t>1 </a:t>
            </a:r>
            <a:r>
              <a:rPr lang="vi" i="1" sz="1500">
                <a:latin typeface="Arial"/>
              </a:rPr>
              <a:t>(Aoưỵ</a:t>
            </a:r>
          </a:p>
        </p:txBody>
      </p:sp>
      <p:sp>
        <p:nvSpPr>
          <p:cNvPr id="13" name=""/>
          <p:cNvSpPr/>
          <p:nvPr/>
        </p:nvSpPr>
        <p:spPr>
          <a:xfrm>
            <a:off x="5981700" y="3786187"/>
            <a:ext cx="433387" cy="138113"/>
          </a:xfrm>
          <a:prstGeom prst="rect">
            <a:avLst/>
          </a:prstGeom>
          <a:solidFill>
            <a:srgbClr val="FFFFFF"/>
          </a:solidFill>
        </p:spPr>
        <p:txBody>
          <a:bodyPr lIns="0" tIns="0" rIns="0" bIns="0" wrap="none">
            <a:noAutofit/>
          </a:bodyPr>
          <a:p>
            <a:pPr indent="0"/>
            <a:r>
              <a:rPr lang="vi" i="1" sz="950">
                <a:latin typeface="Arial"/>
              </a:rPr>
              <a:t>Hình 15</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p="http://schemas.openxmlformats.org/presentationml/2006/main" xmlns:a="http://schemas.openxmlformats.org/drawingml/2006/main" xmlns:r="http://schemas.openxmlformats.org/officeDocument/2006/relationships">
  <p:cSld>
    <p:bg>
      <p:bgPr>
        <a:solidFill>
          <a:srgbClr val="75C4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238250"/>
            <a:ext cx="481012" cy="1781175"/>
          </a:xfrm>
          <a:prstGeom prst="rect">
            <a:avLst/>
          </a:prstGeom>
        </p:spPr>
      </p:pic>
      <p:pic>
        <p:nvPicPr>
          <p:cNvPr id="3" name=""/>
          <p:cNvPicPr>
            <a:picLocks noChangeAspect="1"/>
          </p:cNvPicPr>
          <p:nvPr/>
        </p:nvPicPr>
        <p:blipFill>
          <a:blip r:embed="rPictId1"/>
          <a:stretch>
            <a:fillRect/>
          </a:stretch>
        </p:blipFill>
        <p:spPr>
          <a:xfrm>
            <a:off x="4986337" y="1276350"/>
            <a:ext cx="2633663" cy="3009900"/>
          </a:xfrm>
          <a:prstGeom prst="rect">
            <a:avLst/>
          </a:prstGeom>
        </p:spPr>
      </p:pic>
      <p:pic>
        <p:nvPicPr>
          <p:cNvPr id="4" name=""/>
          <p:cNvPicPr>
            <a:picLocks noChangeAspect="1"/>
          </p:cNvPicPr>
          <p:nvPr/>
        </p:nvPicPr>
        <p:blipFill>
          <a:blip r:embed="rPictId2"/>
          <a:stretch>
            <a:fillRect/>
          </a:stretch>
        </p:blipFill>
        <p:spPr>
          <a:xfrm>
            <a:off x="5305425" y="1495425"/>
            <a:ext cx="2171700" cy="1543050"/>
          </a:xfrm>
          <a:prstGeom prst="rect">
            <a:avLst/>
          </a:prstGeom>
        </p:spPr>
      </p:pic>
      <p:sp>
        <p:nvSpPr>
          <p:cNvPr id="5" name=""/>
          <p:cNvSpPr/>
          <p:nvPr/>
        </p:nvSpPr>
        <p:spPr>
          <a:xfrm>
            <a:off x="3043237" y="190500"/>
            <a:ext cx="1528763" cy="419100"/>
          </a:xfrm>
          <a:prstGeom prst="rect">
            <a:avLst/>
          </a:prstGeom>
          <a:solidFill>
            <a:srgbClr val="FFFFFF"/>
          </a:solidFill>
        </p:spPr>
        <p:txBody>
          <a:bodyPr lIns="0" tIns="0" rIns="0" bIns="0" wrap="none">
            <a:noAutofit/>
          </a:bodyPr>
          <a:p>
            <a:pPr indent="0">
              <a:spcBef>
                <a:spcPts val="280"/>
              </a:spcBef>
            </a:pPr>
            <a:r>
              <a:rPr lang="vi" b="1" sz="2000">
                <a:latin typeface="Arial"/>
              </a:rPr>
              <a:t>KÉT LUẬN</a:t>
            </a:r>
          </a:p>
        </p:txBody>
      </p:sp>
      <p:sp>
        <p:nvSpPr>
          <p:cNvPr id="6" name=""/>
          <p:cNvSpPr/>
          <p:nvPr/>
        </p:nvSpPr>
        <p:spPr>
          <a:xfrm>
            <a:off x="685800" y="657225"/>
            <a:ext cx="1095375" cy="300037"/>
          </a:xfrm>
          <a:prstGeom prst="rect">
            <a:avLst/>
          </a:prstGeom>
          <a:solidFill>
            <a:srgbClr val="75C4FF"/>
          </a:solidFill>
        </p:spPr>
        <p:txBody>
          <a:bodyPr lIns="0" tIns="0" rIns="0" bIns="0" wrap="none">
            <a:noAutofit/>
          </a:bodyPr>
          <a:p>
            <a:pPr indent="419100"/>
            <a:r>
              <a:rPr lang="vi" b="1" i="1" sz="1800">
                <a:solidFill>
                  <a:srgbClr val="FFFFFF"/>
                </a:solidFill>
                <a:latin typeface="Arial"/>
              </a:rPr>
              <a:t>ĐỊNH LÍ 5</a:t>
            </a:r>
          </a:p>
        </p:txBody>
      </p:sp>
      <p:sp>
        <p:nvSpPr>
          <p:cNvPr id="7" name=""/>
          <p:cNvSpPr/>
          <p:nvPr/>
        </p:nvSpPr>
        <p:spPr>
          <a:xfrm>
            <a:off x="4905375" y="895350"/>
            <a:ext cx="104775" cy="85725"/>
          </a:xfrm>
          <a:prstGeom prst="rect">
            <a:avLst/>
          </a:prstGeom>
          <a:solidFill>
            <a:srgbClr val="FFFFFF"/>
          </a:solidFill>
        </p:spPr>
        <p:txBody>
          <a:bodyPr lIns="0" tIns="0" rIns="0" bIns="0" wrap="none">
            <a:noAutofit/>
          </a:bodyPr>
          <a:p>
            <a:pPr algn="just" indent="0"/>
            <a:r>
              <a:rPr lang="vi" sz="650">
                <a:solidFill>
                  <a:srgbClr val="FCE004"/>
                </a:solidFill>
                <a:latin typeface="Arial"/>
              </a:rPr>
              <a:t>/</a:t>
            </a:r>
          </a:p>
        </p:txBody>
      </p:sp>
      <p:sp>
        <p:nvSpPr>
          <p:cNvPr id="8" name=""/>
          <p:cNvSpPr/>
          <p:nvPr/>
        </p:nvSpPr>
        <p:spPr>
          <a:xfrm>
            <a:off x="4905375" y="3486150"/>
            <a:ext cx="295275" cy="295275"/>
          </a:xfrm>
          <a:prstGeom prst="rect">
            <a:avLst/>
          </a:prstGeom>
          <a:solidFill>
            <a:srgbClr val="FFFFFF"/>
          </a:solidFill>
        </p:spPr>
        <p:txBody>
          <a:bodyPr lIns="0" tIns="0" rIns="0" bIns="0" wrap="none">
            <a:noAutofit/>
          </a:bodyPr>
          <a:p>
            <a:pPr indent="0"/>
            <a:r>
              <a:rPr lang="en-US" sz="3000">
                <a:solidFill>
                  <a:srgbClr val="467FD2"/>
                </a:solidFill>
                <a:latin typeface="Arial"/>
              </a:rPr>
              <a:t>y</a:t>
            </a:r>
          </a:p>
        </p:txBody>
      </p:sp>
      <p:sp>
        <p:nvSpPr>
          <p:cNvPr id="10" name=""/>
          <p:cNvSpPr/>
          <p:nvPr/>
        </p:nvSpPr>
        <p:spPr>
          <a:xfrm>
            <a:off x="304800" y="1790700"/>
            <a:ext cx="4648200" cy="1076325"/>
          </a:xfrm>
          <a:prstGeom prst="rect">
            <a:avLst/>
          </a:prstGeom>
          <a:solidFill>
            <a:srgbClr val="FFFFFF"/>
          </a:solidFill>
        </p:spPr>
        <p:txBody>
          <a:bodyPr lIns="0" tIns="0" rIns="0" bIns="0">
            <a:noAutofit/>
          </a:bodyPr>
          <a:p>
            <a:pPr indent="0">
              <a:lnSpc>
                <a:spcPct val="174000"/>
              </a:lnSpc>
              <a:spcAft>
                <a:spcPts val="280"/>
              </a:spcAft>
            </a:pPr>
            <a:r>
              <a:rPr lang="vi" sz="1500">
                <a:latin typeface="Arial"/>
              </a:rPr>
              <a:t>(a). Đường thăng nào vuông góc với (a) thi cũng vuông góc với </a:t>
            </a:r>
            <a:r>
              <a:rPr lang="vi" i="1" sz="1500">
                <a:latin typeface="Arial"/>
              </a:rPr>
              <a:t>a.</a:t>
            </a:r>
          </a:p>
          <a:p>
            <a:pPr indent="0">
              <a:lnSpc>
                <a:spcPct val="175000"/>
              </a:lnSpc>
            </a:pPr>
            <a:r>
              <a:rPr lang="vi" sz="1500">
                <a:latin typeface="Arial"/>
              </a:rPr>
              <a:t>b) Nếu đường thẳng </a:t>
            </a:r>
            <a:r>
              <a:rPr lang="vi" i="1" sz="1500">
                <a:latin typeface="Arial"/>
              </a:rPr>
              <a:t>a</a:t>
            </a:r>
            <a:r>
              <a:rPr lang="vi" sz="1500">
                <a:latin typeface="Arial"/>
              </a:rPr>
              <a:t> và mặt phẳng (a) (không</a:t>
            </a:r>
          </a:p>
        </p:txBody>
      </p:sp>
      <p:sp>
        <p:nvSpPr>
          <p:cNvPr id="11" name=""/>
          <p:cNvSpPr/>
          <p:nvPr/>
        </p:nvSpPr>
        <p:spPr>
          <a:xfrm>
            <a:off x="309562" y="3014662"/>
            <a:ext cx="4852988" cy="233363"/>
          </a:xfrm>
          <a:prstGeom prst="rect">
            <a:avLst/>
          </a:prstGeom>
          <a:solidFill>
            <a:srgbClr val="FFFFFF"/>
          </a:solidFill>
        </p:spPr>
        <p:txBody>
          <a:bodyPr lIns="0" tIns="0" rIns="0" bIns="0" wrap="none">
            <a:noAutofit/>
          </a:bodyPr>
          <a:p>
            <a:pPr indent="0"/>
            <a:r>
              <a:rPr lang="vi" sz="1500">
                <a:latin typeface="Arial"/>
              </a:rPr>
              <a:t>chứa </a:t>
            </a:r>
            <a:r>
              <a:rPr lang="en-US" i="1" sz="1500">
                <a:latin typeface="Arial"/>
              </a:rPr>
              <a:t>a</a:t>
            </a:r>
            <a:r>
              <a:rPr lang="en-US" sz="1500">
                <a:latin typeface="Arial"/>
              </a:rPr>
              <a:t> </a:t>
            </a:r>
            <a:r>
              <a:rPr lang="vi" sz="1500">
                <a:latin typeface="Arial"/>
              </a:rPr>
              <a:t>) cùng vuông góc với một đường thẳng </a:t>
            </a:r>
            <a:r>
              <a:rPr lang="vi" i="1" sz="1500">
                <a:latin typeface="Arial"/>
              </a:rPr>
              <a:t>b</a:t>
            </a:r>
            <a:r>
              <a:rPr lang="vi" sz="1500">
                <a:latin typeface="Arial"/>
              </a:rPr>
              <a:t> thì</a:t>
            </a:r>
          </a:p>
        </p:txBody>
      </p:sp>
      <p:sp>
        <p:nvSpPr>
          <p:cNvPr id="12" name=""/>
          <p:cNvSpPr/>
          <p:nvPr/>
        </p:nvSpPr>
        <p:spPr>
          <a:xfrm>
            <a:off x="309562" y="3248025"/>
            <a:ext cx="2466975" cy="381000"/>
          </a:xfrm>
          <a:prstGeom prst="rect">
            <a:avLst/>
          </a:prstGeom>
          <a:solidFill>
            <a:srgbClr val="FFFFFF"/>
          </a:solidFill>
        </p:spPr>
        <p:txBody>
          <a:bodyPr lIns="0" tIns="0" rIns="0" bIns="0" wrap="none">
            <a:noAutofit/>
          </a:bodyPr>
          <a:p>
            <a:pPr indent="0"/>
            <a:r>
              <a:rPr lang="vi" sz="1500">
                <a:latin typeface="Arial"/>
              </a:rPr>
              <a:t>chúng song song với nhau</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p="http://schemas.openxmlformats.org/presentationml/2006/main" xmlns:a="http://schemas.openxmlformats.org/drawingml/2006/main" xmlns:r="http://schemas.openxmlformats.org/officeDocument/2006/relationships">
  <p:cSld>
    <p:bg>
      <p:bgPr>
        <a:solidFill>
          <a:srgbClr val="D6ED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619625" y="1381125"/>
            <a:ext cx="2162175" cy="2276475"/>
          </a:xfrm>
          <a:prstGeom prst="rect">
            <a:avLst/>
          </a:prstGeom>
        </p:spPr>
      </p:pic>
      <p:sp>
        <p:nvSpPr>
          <p:cNvPr id="4" name=""/>
          <p:cNvSpPr/>
          <p:nvPr/>
        </p:nvSpPr>
        <p:spPr>
          <a:xfrm>
            <a:off x="461962" y="428625"/>
            <a:ext cx="6457950" cy="285750"/>
          </a:xfrm>
          <a:prstGeom prst="rect">
            <a:avLst/>
          </a:prstGeom>
          <a:solidFill>
            <a:srgbClr val="FFFFFF"/>
          </a:solidFill>
        </p:spPr>
        <p:txBody>
          <a:bodyPr lIns="0" tIns="0" rIns="0" bIns="0" wrap="none">
            <a:noAutofit/>
          </a:bodyPr>
          <a:p>
            <a:pPr indent="0"/>
            <a:r>
              <a:rPr lang="vi" b="1" sz="1700">
                <a:latin typeface="Arial"/>
              </a:rPr>
              <a:t>Ví dụ 6: SGK - tr.61 </a:t>
            </a:r>
            <a:r>
              <a:rPr lang="vi" sz="1700">
                <a:latin typeface="Arial"/>
              </a:rPr>
              <a:t>Cho ba đoạn thẳng </a:t>
            </a:r>
            <a:r>
              <a:rPr lang="vi" i="1" sz="1700">
                <a:latin typeface="Arial"/>
              </a:rPr>
              <a:t>OA, OB, oc</a:t>
            </a:r>
            <a:r>
              <a:rPr lang="vi" sz="1700">
                <a:latin typeface="Arial"/>
              </a:rPr>
              <a:t> đôi một</a:t>
            </a:r>
          </a:p>
        </p:txBody>
      </p:sp>
      <p:sp>
        <p:nvSpPr>
          <p:cNvPr id="5" name=""/>
          <p:cNvSpPr/>
          <p:nvPr/>
        </p:nvSpPr>
        <p:spPr>
          <a:xfrm>
            <a:off x="461962" y="714375"/>
            <a:ext cx="3910013" cy="3381375"/>
          </a:xfrm>
          <a:prstGeom prst="rect">
            <a:avLst/>
          </a:prstGeom>
          <a:solidFill>
            <a:srgbClr val="FFFFFF"/>
          </a:solidFill>
        </p:spPr>
        <p:txBody>
          <a:bodyPr lIns="0" tIns="0" rIns="0" bIns="0">
            <a:noAutofit/>
          </a:bodyPr>
          <a:p>
            <a:pPr indent="0">
              <a:lnSpc>
                <a:spcPct val="173000"/>
              </a:lnSpc>
            </a:pPr>
            <a:r>
              <a:rPr lang="vi" sz="1700">
                <a:latin typeface="Arial"/>
              </a:rPr>
              <a:t>vuông góc với nhau.</a:t>
            </a:r>
          </a:p>
          <a:p>
            <a:pPr indent="0">
              <a:lnSpc>
                <a:spcPct val="169000"/>
              </a:lnSpc>
            </a:pPr>
            <a:r>
              <a:rPr lang="vi" sz="1700">
                <a:latin typeface="Arial"/>
              </a:rPr>
              <a:t>a) Cho </a:t>
            </a:r>
            <a:r>
              <a:rPr lang="vi" i="1" sz="1700">
                <a:latin typeface="Arial"/>
              </a:rPr>
              <a:t>M</a:t>
            </a:r>
            <a:r>
              <a:rPr lang="vi" sz="1700">
                <a:latin typeface="Arial"/>
              </a:rPr>
              <a:t> là trung điểm của </a:t>
            </a:r>
            <a:r>
              <a:rPr lang="vi" i="1" sz="1700">
                <a:latin typeface="Arial"/>
              </a:rPr>
              <a:t>CA</a:t>
            </a:r>
            <a:r>
              <a:rPr lang="vi" sz="1700">
                <a:latin typeface="Arial"/>
              </a:rPr>
              <a:t> và </a:t>
            </a:r>
            <a:r>
              <a:rPr lang="vi" i="1" sz="1700">
                <a:latin typeface="Arial"/>
              </a:rPr>
              <a:t>a</a:t>
            </a:r>
            <a:r>
              <a:rPr lang="vi" sz="1700">
                <a:latin typeface="Arial"/>
              </a:rPr>
              <a:t> là đường thẳng tuỳ ý đi qua </a:t>
            </a:r>
            <a:r>
              <a:rPr lang="vi" i="1" sz="1700">
                <a:latin typeface="Arial"/>
              </a:rPr>
              <a:t>M</a:t>
            </a:r>
            <a:r>
              <a:rPr lang="vi" sz="1700">
                <a:latin typeface="Arial"/>
              </a:rPr>
              <a:t> và song song với mặt phẳng </a:t>
            </a:r>
            <a:r>
              <a:rPr lang="vi" i="1" sz="1700">
                <a:latin typeface="Arial"/>
              </a:rPr>
              <a:t>(OABỴ</a:t>
            </a:r>
            <a:r>
              <a:rPr lang="vi" sz="1700">
                <a:latin typeface="Arial"/>
              </a:rPr>
              <a:t> Chứng minh </a:t>
            </a:r>
            <a:r>
              <a:rPr lang="vi" i="1" sz="1700">
                <a:latin typeface="Arial"/>
              </a:rPr>
              <a:t>a</a:t>
            </a:r>
            <a:r>
              <a:rPr lang="vi" sz="1700">
                <a:latin typeface="Arial"/>
              </a:rPr>
              <a:t> vuông góc </a:t>
            </a:r>
            <a:r>
              <a:rPr lang="vi" i="1" sz="1700">
                <a:latin typeface="Arial"/>
              </a:rPr>
              <a:t>oc.</a:t>
            </a:r>
          </a:p>
          <a:p>
            <a:pPr indent="0">
              <a:lnSpc>
                <a:spcPct val="169000"/>
              </a:lnSpc>
            </a:pPr>
            <a:r>
              <a:rPr lang="vi" sz="1700">
                <a:latin typeface="Arial"/>
              </a:rPr>
              <a:t>b) Gọi </a:t>
            </a:r>
            <a:r>
              <a:rPr lang="vi" i="1" sz="1700">
                <a:latin typeface="Arial"/>
              </a:rPr>
              <a:t>b</a:t>
            </a:r>
            <a:r>
              <a:rPr lang="vi" sz="1700">
                <a:latin typeface="Arial"/>
              </a:rPr>
              <a:t> là một đường thẳng tuỳ ý đi qua </a:t>
            </a:r>
            <a:r>
              <a:rPr lang="vi" i="1" sz="1700">
                <a:latin typeface="Arial"/>
              </a:rPr>
              <a:t>c</a:t>
            </a:r>
            <a:r>
              <a:rPr lang="vi" sz="1700">
                <a:latin typeface="Arial"/>
              </a:rPr>
              <a:t> và </a:t>
            </a:r>
            <a:r>
              <a:rPr lang="vi" i="1" sz="1700">
                <a:latin typeface="Arial"/>
              </a:rPr>
              <a:t>b</a:t>
            </a:r>
            <a:r>
              <a:rPr lang="vi" sz="1700">
                <a:latin typeface="Arial"/>
              </a:rPr>
              <a:t> vuông góc với </a:t>
            </a:r>
            <a:r>
              <a:rPr lang="vi" i="1" sz="1700">
                <a:latin typeface="Arial"/>
              </a:rPr>
              <a:t>oc.</a:t>
            </a:r>
            <a:r>
              <a:rPr lang="vi" sz="1700">
                <a:latin typeface="Arial"/>
              </a:rPr>
              <a:t> Chứng minh </a:t>
            </a:r>
            <a:r>
              <a:rPr lang="vi" i="1" sz="1700">
                <a:latin typeface="Arial"/>
              </a:rPr>
              <a:t>b II (OABỴ</a:t>
            </a:r>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p="http://schemas.openxmlformats.org/presentationml/2006/main" xmlns:a="http://schemas.openxmlformats.org/drawingml/2006/main" xmlns:r="http://schemas.openxmlformats.org/officeDocument/2006/relationships">
  <p:cSld>
    <p:bg>
      <p:bgPr>
        <a:solidFill>
          <a:srgbClr val="D6ED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2862" y="9525"/>
            <a:ext cx="2419350" cy="390525"/>
          </a:xfrm>
          <a:prstGeom prst="rect">
            <a:avLst/>
          </a:prstGeom>
        </p:spPr>
      </p:pic>
      <p:pic>
        <p:nvPicPr>
          <p:cNvPr id="3" name=""/>
          <p:cNvPicPr>
            <a:picLocks noChangeAspect="1"/>
          </p:cNvPicPr>
          <p:nvPr/>
        </p:nvPicPr>
        <p:blipFill>
          <a:blip r:embed="rPictId1"/>
          <a:stretch>
            <a:fillRect/>
          </a:stretch>
        </p:blipFill>
        <p:spPr>
          <a:xfrm>
            <a:off x="3824287" y="595312"/>
            <a:ext cx="661988" cy="390525"/>
          </a:xfrm>
          <a:prstGeom prst="rect">
            <a:avLst/>
          </a:prstGeom>
        </p:spPr>
      </p:pic>
      <p:sp>
        <p:nvSpPr>
          <p:cNvPr id="4" name=""/>
          <p:cNvSpPr/>
          <p:nvPr/>
        </p:nvSpPr>
        <p:spPr>
          <a:xfrm>
            <a:off x="514350" y="471487"/>
            <a:ext cx="1966912" cy="233363"/>
          </a:xfrm>
          <a:prstGeom prst="rect">
            <a:avLst/>
          </a:prstGeom>
          <a:solidFill>
            <a:srgbClr val="FFFFFF"/>
          </a:solidFill>
        </p:spPr>
        <p:txBody>
          <a:bodyPr lIns="0" tIns="0" rIns="0" bIns="0" wrap="none">
            <a:noAutofit/>
          </a:bodyPr>
          <a:p>
            <a:pPr indent="0"/>
            <a:r>
              <a:rPr lang="vi" b="1" sz="1700">
                <a:latin typeface="Arial"/>
              </a:rPr>
              <a:t>Ví dụ 6: SGK-tr.61</a:t>
            </a:r>
          </a:p>
        </p:txBody>
      </p:sp>
      <p:sp>
        <p:nvSpPr>
          <p:cNvPr id="5" name=""/>
          <p:cNvSpPr/>
          <p:nvPr/>
        </p:nvSpPr>
        <p:spPr>
          <a:xfrm>
            <a:off x="547687" y="1338262"/>
            <a:ext cx="3033713" cy="2309813"/>
          </a:xfrm>
          <a:prstGeom prst="rect">
            <a:avLst/>
          </a:prstGeom>
          <a:solidFill>
            <a:srgbClr val="FFFFFF"/>
          </a:solidFill>
        </p:spPr>
        <p:txBody>
          <a:bodyPr lIns="0" tIns="0" rIns="0" bIns="0">
            <a:noAutofit/>
          </a:bodyPr>
          <a:p>
            <a:pPr indent="0">
              <a:lnSpc>
                <a:spcPct val="174000"/>
              </a:lnSpc>
              <a:spcAft>
                <a:spcPts val="210"/>
              </a:spcAft>
            </a:pPr>
            <a:r>
              <a:rPr lang="vi" sz="1500">
                <a:latin typeface="Arial"/>
              </a:rPr>
              <a:t>a) TacóơC 1 </a:t>
            </a:r>
            <a:r>
              <a:rPr lang="vi" i="1" sz="1500">
                <a:latin typeface="Arial"/>
              </a:rPr>
              <a:t>OAvàOC</a:t>
            </a:r>
            <a:r>
              <a:rPr lang="vi" sz="1500">
                <a:latin typeface="Arial"/>
              </a:rPr>
              <a:t> 1 </a:t>
            </a:r>
            <a:r>
              <a:rPr lang="vi" i="1" sz="1500">
                <a:latin typeface="Arial"/>
              </a:rPr>
              <a:t>OB, </a:t>
            </a:r>
            <a:r>
              <a:rPr lang="vi" sz="1500">
                <a:latin typeface="Arial"/>
              </a:rPr>
              <a:t>suy ra </a:t>
            </a:r>
            <a:r>
              <a:rPr lang="vi" i="1" sz="1500">
                <a:latin typeface="Arial"/>
              </a:rPr>
              <a:t>oc</a:t>
            </a:r>
            <a:r>
              <a:rPr lang="vi" sz="1500">
                <a:latin typeface="Arial"/>
              </a:rPr>
              <a:t> 1 (CM5). (1)</a:t>
            </a:r>
          </a:p>
          <a:p>
            <a:pPr indent="0">
              <a:lnSpc>
                <a:spcPct val="174000"/>
              </a:lnSpc>
              <a:spcAft>
                <a:spcPts val="210"/>
              </a:spcAft>
            </a:pPr>
            <a:r>
              <a:rPr lang="vi" sz="1500">
                <a:latin typeface="Arial"/>
              </a:rPr>
              <a:t>Ta có </a:t>
            </a:r>
            <a:r>
              <a:rPr lang="en-US" i="1" sz="1500">
                <a:latin typeface="Arial"/>
              </a:rPr>
              <a:t>a </a:t>
            </a:r>
            <a:r>
              <a:rPr lang="vi" i="1" sz="1500">
                <a:latin typeface="Arial"/>
              </a:rPr>
              <a:t>// </a:t>
            </a:r>
            <a:r>
              <a:rPr lang="en-US" i="1" sz="1500">
                <a:latin typeface="Arial"/>
              </a:rPr>
              <a:t>(0AB).</a:t>
            </a:r>
            <a:r>
              <a:rPr lang="en-US" sz="1500">
                <a:latin typeface="Arial"/>
              </a:rPr>
              <a:t> </a:t>
            </a:r>
            <a:r>
              <a:rPr lang="vi" sz="1500">
                <a:latin typeface="Arial"/>
              </a:rPr>
              <a:t>(2)</a:t>
            </a:r>
          </a:p>
          <a:p>
            <a:pPr indent="0">
              <a:lnSpc>
                <a:spcPct val="174000"/>
              </a:lnSpc>
              <a:spcAft>
                <a:spcPts val="210"/>
              </a:spcAft>
            </a:pPr>
            <a:r>
              <a:rPr lang="vi" sz="1500">
                <a:latin typeface="Arial"/>
              </a:rPr>
              <a:t>Từ (1) và (2) suy ra </a:t>
            </a:r>
            <a:r>
              <a:rPr lang="en-US" sz="1500">
                <a:latin typeface="Arial"/>
              </a:rPr>
              <a:t>a </a:t>
            </a:r>
            <a:r>
              <a:rPr lang="vi" sz="1500">
                <a:latin typeface="Arial"/>
              </a:rPr>
              <a:t>1 </a:t>
            </a:r>
            <a:r>
              <a:rPr lang="vi" i="1" sz="1500">
                <a:latin typeface="Arial"/>
              </a:rPr>
              <a:t>oc.</a:t>
            </a:r>
          </a:p>
          <a:p>
            <a:pPr indent="0">
              <a:lnSpc>
                <a:spcPct val="174000"/>
              </a:lnSpc>
              <a:spcAft>
                <a:spcPts val="210"/>
              </a:spcAft>
            </a:pPr>
            <a:r>
              <a:rPr lang="vi" sz="1500">
                <a:latin typeface="Arial"/>
              </a:rPr>
              <a:t>b) Ta có </a:t>
            </a:r>
            <a:r>
              <a:rPr lang="vi" i="1" sz="1500">
                <a:latin typeface="Arial"/>
              </a:rPr>
              <a:t>b</a:t>
            </a:r>
            <a:r>
              <a:rPr lang="vi" sz="1500">
                <a:latin typeface="Arial"/>
              </a:rPr>
              <a:t> 1 </a:t>
            </a:r>
            <a:r>
              <a:rPr lang="vi" i="1" sz="1500">
                <a:latin typeface="Arial"/>
              </a:rPr>
              <a:t>oc.</a:t>
            </a:r>
          </a:p>
          <a:p>
            <a:pPr indent="0">
              <a:lnSpc>
                <a:spcPct val="174000"/>
              </a:lnSpc>
            </a:pPr>
            <a:r>
              <a:rPr lang="vi" sz="1500">
                <a:latin typeface="Arial"/>
              </a:rPr>
              <a:t>Từ (1) và (3), suy ra </a:t>
            </a:r>
            <a:r>
              <a:rPr lang="vi" i="1" sz="1500">
                <a:latin typeface="Arial"/>
              </a:rPr>
              <a:t>b // </a:t>
            </a:r>
            <a:r>
              <a:rPr lang="en-US" i="1" sz="1500">
                <a:latin typeface="Arial"/>
              </a:rPr>
              <a:t>(0AB).</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p="http://schemas.openxmlformats.org/presentationml/2006/main" xmlns:a="http://schemas.openxmlformats.org/drawingml/2006/main" xmlns:r="http://schemas.openxmlformats.org/officeDocument/2006/relationships">
  <p:cSld>
    <p:bg>
      <p:bgPr>
        <a:solidFill>
          <a:srgbClr val="D6ED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00025" y="1423987"/>
            <a:ext cx="2152650" cy="2290763"/>
          </a:xfrm>
          <a:prstGeom prst="rect">
            <a:avLst/>
          </a:prstGeom>
        </p:spPr>
      </p:pic>
      <p:pic>
        <p:nvPicPr>
          <p:cNvPr id="3" name=""/>
          <p:cNvPicPr>
            <a:picLocks noChangeAspect="1"/>
          </p:cNvPicPr>
          <p:nvPr/>
        </p:nvPicPr>
        <p:blipFill>
          <a:blip r:embed="rPictId1"/>
          <a:stretch>
            <a:fillRect/>
          </a:stretch>
        </p:blipFill>
        <p:spPr>
          <a:xfrm>
            <a:off x="2633662" y="3876675"/>
            <a:ext cx="519113" cy="509587"/>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36.xml><?xml version="1.0" encoding="utf-8"?>
<p:sld xmlns:p="http://schemas.openxmlformats.org/presentationml/2006/main" xmlns:a="http://schemas.openxmlformats.org/drawingml/2006/main" xmlns:r="http://schemas.openxmlformats.org/officeDocument/2006/relationships">
  <p:cSld>
    <p:bg>
      <p:bgPr>
        <a:solidFill>
          <a:srgbClr val="F1F5FB"/>
        </a:solidFill>
        <a:effectLst/>
      </p:bgPr>
    </p:bg>
    <p:spTree>
      <p:nvGrpSpPr>
        <p:cNvPr id="1" name=""/>
        <p:cNvGrpSpPr/>
        <p:nvPr/>
      </p:nvGrpSpPr>
      <p:grpSpPr/>
      <p:sp>
        <p:nvSpPr>
          <p:cNvPr id="2" name=""/>
          <p:cNvSpPr/>
          <p:nvPr/>
        </p:nvSpPr>
        <p:spPr>
          <a:xfrm>
            <a:off x="704850" y="795337"/>
            <a:ext cx="1609725" cy="280988"/>
          </a:xfrm>
          <a:prstGeom prst="rect">
            <a:avLst/>
          </a:prstGeom>
          <a:solidFill>
            <a:srgbClr val="FFFFFF"/>
          </a:solidFill>
        </p:spPr>
        <p:txBody>
          <a:bodyPr lIns="0" tIns="0" rIns="0" bIns="0">
            <a:noAutofit/>
          </a:bodyPr>
          <a:p>
            <a:pPr algn="ctr" indent="0"/>
            <a:r>
              <a:rPr lang="vi" b="1" sz="2000">
                <a:latin typeface="Arial"/>
              </a:rPr>
              <a:t>Thực hành 3</a:t>
            </a:r>
          </a:p>
          <a:p>
            <a:pPr marL="345000" indent="0">
              <a:lnSpc>
                <a:spcPct val="75000"/>
              </a:lnSpc>
            </a:pPr>
            <a:r>
              <a:rPr lang="vi" sz="650">
                <a:latin typeface="Arial"/>
              </a:rPr>
              <a:t>■</a:t>
            </a:r>
          </a:p>
        </p:txBody>
      </p:sp>
      <p:sp>
        <p:nvSpPr>
          <p:cNvPr id="3" name=""/>
          <p:cNvSpPr/>
          <p:nvPr/>
        </p:nvSpPr>
        <p:spPr>
          <a:xfrm>
            <a:off x="2767012" y="947737"/>
            <a:ext cx="3986213" cy="261938"/>
          </a:xfrm>
          <a:prstGeom prst="rect">
            <a:avLst/>
          </a:prstGeom>
          <a:solidFill>
            <a:srgbClr val="FFFFFF"/>
          </a:solidFill>
        </p:spPr>
        <p:txBody>
          <a:bodyPr lIns="0" tIns="0" rIns="0" bIns="0" wrap="none">
            <a:noAutofit/>
          </a:bodyPr>
          <a:p>
            <a:pPr indent="0"/>
            <a:r>
              <a:rPr lang="vi" sz="1700">
                <a:latin typeface="Arial"/>
              </a:rPr>
              <a:t>Cho hình chóp </a:t>
            </a:r>
            <a:r>
              <a:rPr lang="vi" i="1" sz="1700">
                <a:latin typeface="Arial"/>
              </a:rPr>
              <a:t>S.ABCD có</a:t>
            </a:r>
            <a:r>
              <a:rPr lang="vi" sz="1700">
                <a:latin typeface="Arial"/>
              </a:rPr>
              <a:t> đáy </a:t>
            </a:r>
            <a:r>
              <a:rPr lang="vi" i="1" sz="1700">
                <a:latin typeface="Arial"/>
              </a:rPr>
              <a:t>ABCD</a:t>
            </a:r>
            <a:r>
              <a:rPr lang="vi" sz="1700">
                <a:latin typeface="Arial"/>
              </a:rPr>
              <a:t> là</a:t>
            </a:r>
          </a:p>
        </p:txBody>
      </p:sp>
      <p:sp>
        <p:nvSpPr>
          <p:cNvPr id="4" name=""/>
          <p:cNvSpPr/>
          <p:nvPr/>
        </p:nvSpPr>
        <p:spPr>
          <a:xfrm>
            <a:off x="485775" y="1500187"/>
            <a:ext cx="6600825" cy="1938338"/>
          </a:xfrm>
          <a:prstGeom prst="rect">
            <a:avLst/>
          </a:prstGeom>
          <a:solidFill>
            <a:srgbClr val="FFFFFF"/>
          </a:solidFill>
        </p:spPr>
        <p:txBody>
          <a:bodyPr lIns="0" tIns="0" rIns="0" bIns="0">
            <a:noAutofit/>
          </a:bodyPr>
          <a:p>
            <a:pPr indent="0">
              <a:lnSpc>
                <a:spcPct val="221000"/>
              </a:lnSpc>
              <a:spcAft>
                <a:spcPts val="210"/>
              </a:spcAft>
            </a:pPr>
            <a:r>
              <a:rPr lang="vi" sz="1700">
                <a:latin typeface="Arial"/>
              </a:rPr>
              <a:t>hình thang vuông với </a:t>
            </a:r>
            <a:r>
              <a:rPr lang="vi" i="1" sz="1700">
                <a:latin typeface="Arial"/>
              </a:rPr>
              <a:t>AB</a:t>
            </a:r>
            <a:r>
              <a:rPr lang="vi" sz="1700">
                <a:latin typeface="Arial"/>
              </a:rPr>
              <a:t> là cạnh góc vuông và có cạnh </a:t>
            </a:r>
            <a:r>
              <a:rPr lang="vi" i="1" sz="1700">
                <a:latin typeface="Arial"/>
              </a:rPr>
              <a:t>SA</a:t>
            </a:r>
            <a:r>
              <a:rPr lang="vi" sz="1700">
                <a:latin typeface="Arial"/>
              </a:rPr>
              <a:t> vuông góc với mặt phẳng </a:t>
            </a:r>
            <a:r>
              <a:rPr lang="en-US" i="1" sz="1700">
                <a:latin typeface="Arial"/>
              </a:rPr>
              <a:t>(ABCD}</a:t>
            </a:r>
            <a:r>
              <a:rPr lang="en-US" sz="1700">
                <a:latin typeface="Arial"/>
              </a:rPr>
              <a:t> </a:t>
            </a:r>
            <a:r>
              <a:rPr lang="vi" sz="1700">
                <a:latin typeface="Arial"/>
              </a:rPr>
              <a:t>Cho </a:t>
            </a:r>
            <a:r>
              <a:rPr lang="vi" i="1" sz="1700">
                <a:latin typeface="Arial"/>
              </a:rPr>
              <a:t>M, N, p, Q</a:t>
            </a:r>
            <a:r>
              <a:rPr lang="vi" sz="1700">
                <a:latin typeface="Arial"/>
              </a:rPr>
              <a:t> lần lượt là trung điểm của </a:t>
            </a:r>
            <a:r>
              <a:rPr lang="vi" i="1" sz="1700">
                <a:latin typeface="Arial"/>
              </a:rPr>
              <a:t>SB,AB, CD,SC.</a:t>
            </a:r>
            <a:r>
              <a:rPr lang="vi" sz="1700">
                <a:latin typeface="Arial"/>
              </a:rPr>
              <a:t> Chứng minh rằng:</a:t>
            </a:r>
          </a:p>
          <a:p>
            <a:pPr indent="0">
              <a:lnSpc>
                <a:spcPct val="221000"/>
              </a:lnSpc>
            </a:pPr>
            <a:r>
              <a:rPr lang="en-US" sz="1700">
                <a:latin typeface="Arial"/>
              </a:rPr>
              <a:t>a) </a:t>
            </a:r>
            <a:r>
              <a:rPr lang="en-US" i="1" sz="1700">
                <a:latin typeface="Arial"/>
              </a:rPr>
              <a:t>AB</a:t>
            </a:r>
            <a:r>
              <a:rPr lang="en-US" sz="1700">
                <a:latin typeface="Arial"/>
              </a:rPr>
              <a:t> </a:t>
            </a:r>
            <a:r>
              <a:rPr lang="vi" sz="1700">
                <a:latin typeface="Arial"/>
              </a:rPr>
              <a:t>1 </a:t>
            </a:r>
            <a:r>
              <a:rPr lang="en-US" i="1" sz="1700">
                <a:latin typeface="Arial"/>
              </a:rPr>
              <a:t>(MNPQ)</a:t>
            </a:r>
            <a:r>
              <a:rPr lang="en-US" sz="1700">
                <a:latin typeface="Arial"/>
              </a:rPr>
              <a:t>                 </a:t>
            </a:r>
            <a:r>
              <a:rPr lang="vi" sz="1700">
                <a:latin typeface="Arial"/>
              </a:rPr>
              <a:t>b) </a:t>
            </a:r>
            <a:r>
              <a:rPr lang="vi" i="1" sz="1700">
                <a:latin typeface="Arial"/>
              </a:rPr>
              <a:t>MQ</a:t>
            </a:r>
            <a:r>
              <a:rPr lang="vi" sz="1700">
                <a:latin typeface="Arial"/>
              </a:rPr>
              <a:t> 1 </a:t>
            </a:r>
            <a:r>
              <a:rPr lang="vi" i="1" sz="1700">
                <a:latin typeface="Arial"/>
              </a:rPr>
              <a:t>(SAB)</a:t>
            </a:r>
          </a:p>
        </p:txBody>
      </p:sp>
      <p:sp>
        <p:nvSpPr>
          <p:cNvPr id="5" name=""/>
          <p:cNvSpPr/>
          <p:nvPr/>
        </p:nvSpPr>
        <p:spPr>
          <a:xfrm>
            <a:off x="7286625" y="3862387"/>
            <a:ext cx="333375" cy="423863"/>
          </a:xfrm>
          <a:prstGeom prst="rect">
            <a:avLst/>
          </a:prstGeom>
          <a:solidFill>
            <a:srgbClr val="FFFFFF"/>
          </a:solidFill>
        </p:spPr>
        <p:txBody>
          <a:bodyPr lIns="0" tIns="0" rIns="0" bIns="0" wrap="none">
            <a:noAutofit/>
          </a:bodyPr>
          <a:p>
            <a:pPr indent="0"/>
            <a:r>
              <a:rPr lang="vi" b="1" sz="3800">
                <a:solidFill>
                  <a:srgbClr val="467FD2"/>
                </a:solidFill>
                <a:latin typeface="Arial"/>
              </a:rPr>
              <a:t>4</a:t>
            </a:r>
          </a:p>
        </p:txBody>
      </p:sp>
    </p:spTree>
  </p:cSld>
  <p:clrMapOvr>
    <a:overrideClrMapping bg1="lt1" tx1="dk1" bg2="lt2" tx2="dk2" accent1="accent1" accent2="accent2" accent3="accent3" accent4="accent4" accent5="accent5" accent6="accent6" hlink="hlink" folHlink="folHlink"/>
  </p:clrMapOvr>
</p:sld>
</file>

<file path=ppt/slides/slide37.xml><?xml version="1.0" encoding="utf-8"?>
<p:sld xmlns:p="http://schemas.openxmlformats.org/presentationml/2006/main" xmlns:a="http://schemas.openxmlformats.org/drawingml/2006/main" xmlns:r="http://schemas.openxmlformats.org/officeDocument/2006/relationships">
  <p:cSld>
    <p:bg>
      <p:bgPr>
        <a:solidFill>
          <a:srgbClr val="F1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19112" y="319087"/>
            <a:ext cx="700088" cy="528638"/>
          </a:xfrm>
          <a:prstGeom prst="rect">
            <a:avLst/>
          </a:prstGeom>
        </p:spPr>
      </p:pic>
      <p:pic>
        <p:nvPicPr>
          <p:cNvPr id="3" name=""/>
          <p:cNvPicPr>
            <a:picLocks noChangeAspect="1"/>
          </p:cNvPicPr>
          <p:nvPr/>
        </p:nvPicPr>
        <p:blipFill>
          <a:blip r:embed="rPictId1"/>
          <a:stretch>
            <a:fillRect/>
          </a:stretch>
        </p:blipFill>
        <p:spPr>
          <a:xfrm>
            <a:off x="4981575" y="819150"/>
            <a:ext cx="2009775" cy="1457325"/>
          </a:xfrm>
          <a:prstGeom prst="rect">
            <a:avLst/>
          </a:prstGeom>
        </p:spPr>
      </p:pic>
      <p:pic>
        <p:nvPicPr>
          <p:cNvPr id="4" name=""/>
          <p:cNvPicPr>
            <a:picLocks noChangeAspect="1"/>
          </p:cNvPicPr>
          <p:nvPr/>
        </p:nvPicPr>
        <p:blipFill>
          <a:blip r:embed="rPictId2"/>
          <a:stretch>
            <a:fillRect/>
          </a:stretch>
        </p:blipFill>
        <p:spPr>
          <a:xfrm>
            <a:off x="7248525" y="3857625"/>
            <a:ext cx="371475" cy="428625"/>
          </a:xfrm>
          <a:prstGeom prst="rect">
            <a:avLst/>
          </a:prstGeom>
        </p:spPr>
      </p:pic>
      <p:sp>
        <p:nvSpPr>
          <p:cNvPr id="5" name=""/>
          <p:cNvSpPr/>
          <p:nvPr/>
        </p:nvSpPr>
        <p:spPr>
          <a:xfrm>
            <a:off x="5224462" y="661987"/>
            <a:ext cx="133350" cy="166688"/>
          </a:xfrm>
          <a:prstGeom prst="rect">
            <a:avLst/>
          </a:prstGeom>
          <a:solidFill>
            <a:srgbClr val="FFFFFF"/>
          </a:solidFill>
        </p:spPr>
        <p:txBody>
          <a:bodyPr lIns="0" tIns="0" rIns="0" bIns="0" wrap="none">
            <a:noAutofit/>
          </a:bodyPr>
          <a:p>
            <a:pPr algn="just" indent="0"/>
            <a:r>
              <a:rPr lang="en-US" sz="2500">
                <a:latin typeface="Arial"/>
              </a:rPr>
              <a:t>s</a:t>
            </a:r>
          </a:p>
        </p:txBody>
      </p:sp>
      <p:sp>
        <p:nvSpPr>
          <p:cNvPr id="6" name=""/>
          <p:cNvSpPr/>
          <p:nvPr/>
        </p:nvSpPr>
        <p:spPr>
          <a:xfrm>
            <a:off x="528637" y="1100137"/>
            <a:ext cx="3700463" cy="1385888"/>
          </a:xfrm>
          <a:prstGeom prst="rect">
            <a:avLst/>
          </a:prstGeom>
          <a:solidFill>
            <a:srgbClr val="FFFFFF"/>
          </a:solidFill>
        </p:spPr>
        <p:txBody>
          <a:bodyPr lIns="0" tIns="0" rIns="0" bIns="0">
            <a:noAutofit/>
          </a:bodyPr>
          <a:p>
            <a:pPr indent="0">
              <a:lnSpc>
                <a:spcPct val="174000"/>
              </a:lnSpc>
            </a:pPr>
            <a:r>
              <a:rPr lang="en-US" sz="1500">
                <a:latin typeface="Arial"/>
              </a:rPr>
              <a:t>a) Tam </a:t>
            </a:r>
            <a:r>
              <a:rPr lang="vi" sz="1500">
                <a:latin typeface="Arial"/>
              </a:rPr>
              <a:t>giác </a:t>
            </a:r>
            <a:r>
              <a:rPr lang="en-US" i="1" sz="1500">
                <a:latin typeface="Arial"/>
              </a:rPr>
              <a:t>SAB</a:t>
            </a:r>
            <a:r>
              <a:rPr lang="en-US" sz="1500">
                <a:latin typeface="Arial"/>
              </a:rPr>
              <a:t> </a:t>
            </a:r>
            <a:r>
              <a:rPr lang="vi" sz="1500">
                <a:latin typeface="Arial"/>
              </a:rPr>
              <a:t>CÓ </a:t>
            </a:r>
            <a:r>
              <a:rPr lang="en-US" i="1" sz="1500">
                <a:latin typeface="Arial"/>
              </a:rPr>
              <a:t>MN</a:t>
            </a:r>
            <a:r>
              <a:rPr lang="en-US" sz="1500">
                <a:latin typeface="Arial"/>
              </a:rPr>
              <a:t> </a:t>
            </a:r>
            <a:r>
              <a:rPr lang="vi" sz="1500">
                <a:latin typeface="Arial"/>
              </a:rPr>
              <a:t>là đường trung bình nên </a:t>
            </a:r>
            <a:r>
              <a:rPr lang="vi" i="1" sz="1500">
                <a:latin typeface="Arial"/>
              </a:rPr>
              <a:t>MN//SA</a:t>
            </a:r>
          </a:p>
          <a:p>
            <a:pPr indent="0">
              <a:lnSpc>
                <a:spcPct val="174000"/>
              </a:lnSpc>
            </a:pPr>
            <a:r>
              <a:rPr lang="vi" sz="1500">
                <a:latin typeface="Arial"/>
              </a:rPr>
              <a:t>Mà </a:t>
            </a:r>
            <a:r>
              <a:rPr lang="vi" i="1" sz="1500">
                <a:latin typeface="Arial"/>
              </a:rPr>
              <a:t>SA</a:t>
            </a:r>
            <a:r>
              <a:rPr lang="vi" sz="1500">
                <a:latin typeface="Arial"/>
              </a:rPr>
              <a:t> 1 (ÂBCD) nên </a:t>
            </a:r>
            <a:r>
              <a:rPr lang="en-US" i="1" sz="1500">
                <a:latin typeface="Arial"/>
              </a:rPr>
              <a:t>MN</a:t>
            </a:r>
            <a:r>
              <a:rPr lang="en-US" sz="1500">
                <a:latin typeface="Arial"/>
              </a:rPr>
              <a:t> </a:t>
            </a:r>
            <a:r>
              <a:rPr lang="vi" sz="1500">
                <a:latin typeface="Arial"/>
              </a:rPr>
              <a:t>1 Ọ4SCỮ).</a:t>
            </a:r>
          </a:p>
          <a:p>
            <a:pPr indent="0">
              <a:lnSpc>
                <a:spcPct val="174000"/>
              </a:lnSpc>
            </a:pPr>
            <a:r>
              <a:rPr lang="vi" sz="1500">
                <a:latin typeface="Arial"/>
              </a:rPr>
              <a:t>Suy ra </a:t>
            </a:r>
            <a:r>
              <a:rPr lang="en-US" i="1" sz="1500">
                <a:latin typeface="Arial"/>
              </a:rPr>
              <a:t>MN</a:t>
            </a:r>
            <a:r>
              <a:rPr lang="en-US" sz="1500">
                <a:latin typeface="Arial"/>
              </a:rPr>
              <a:t> </a:t>
            </a:r>
            <a:r>
              <a:rPr lang="vi" sz="1500">
                <a:latin typeface="Arial"/>
              </a:rPr>
              <a:t>1 </a:t>
            </a:r>
            <a:r>
              <a:rPr lang="vi" i="1" sz="1500">
                <a:latin typeface="Arial"/>
              </a:rPr>
              <a:t>AB</a:t>
            </a:r>
          </a:p>
        </p:txBody>
      </p:sp>
      <p:sp>
        <p:nvSpPr>
          <p:cNvPr id="7" name=""/>
          <p:cNvSpPr/>
          <p:nvPr/>
        </p:nvSpPr>
        <p:spPr>
          <a:xfrm>
            <a:off x="695325" y="2633662"/>
            <a:ext cx="5776912" cy="1385888"/>
          </a:xfrm>
          <a:prstGeom prst="rect">
            <a:avLst/>
          </a:prstGeom>
          <a:solidFill>
            <a:srgbClr val="FFFFFF"/>
          </a:solidFill>
        </p:spPr>
        <p:txBody>
          <a:bodyPr lIns="0" tIns="0" rIns="0" bIns="0">
            <a:noAutofit/>
          </a:bodyPr>
          <a:p>
            <a:pPr indent="228600">
              <a:lnSpc>
                <a:spcPct val="174000"/>
              </a:lnSpc>
            </a:pPr>
            <a:r>
              <a:rPr lang="vi" sz="1500">
                <a:latin typeface="Arial"/>
              </a:rPr>
              <a:t>Hình thang </a:t>
            </a:r>
            <a:r>
              <a:rPr lang="vi" i="1" sz="1500">
                <a:latin typeface="Arial"/>
              </a:rPr>
              <a:t>ABCD</a:t>
            </a:r>
            <a:r>
              <a:rPr lang="vi" sz="1500">
                <a:latin typeface="Arial"/>
              </a:rPr>
              <a:t> có </a:t>
            </a:r>
            <a:r>
              <a:rPr lang="vi" i="1" sz="1500">
                <a:latin typeface="Arial"/>
              </a:rPr>
              <a:t>NP</a:t>
            </a:r>
            <a:r>
              <a:rPr lang="vi" sz="1500">
                <a:latin typeface="Arial"/>
              </a:rPr>
              <a:t> là đường trung bình nên </a:t>
            </a:r>
            <a:r>
              <a:rPr lang="vi" i="1" sz="1500">
                <a:latin typeface="Arial"/>
              </a:rPr>
              <a:t>NPỊỊBC/Ị</a:t>
            </a:r>
          </a:p>
          <a:p>
            <a:pPr indent="228600">
              <a:lnSpc>
                <a:spcPct val="174000"/>
              </a:lnSpc>
            </a:pPr>
            <a:r>
              <a:rPr lang="vi" i="1" sz="1500">
                <a:latin typeface="Arial"/>
              </a:rPr>
              <a:t>AD.</a:t>
            </a:r>
            <a:r>
              <a:rPr lang="vi" sz="1500">
                <a:latin typeface="Arial"/>
              </a:rPr>
              <a:t> Mà </a:t>
            </a:r>
            <a:r>
              <a:rPr lang="vi" i="1" sz="1500">
                <a:latin typeface="Arial"/>
              </a:rPr>
              <a:t>BC</a:t>
            </a:r>
            <a:r>
              <a:rPr lang="vi" sz="1500">
                <a:latin typeface="Arial"/>
              </a:rPr>
              <a:t> 1 </a:t>
            </a:r>
            <a:r>
              <a:rPr lang="vi" i="1" sz="1500">
                <a:latin typeface="Arial"/>
              </a:rPr>
              <a:t>AB</a:t>
            </a:r>
            <a:r>
              <a:rPr lang="vi" sz="1500">
                <a:latin typeface="Arial"/>
              </a:rPr>
              <a:t> nên </a:t>
            </a:r>
            <a:r>
              <a:rPr lang="vi" i="1" sz="1500">
                <a:latin typeface="Arial"/>
              </a:rPr>
              <a:t>NP</a:t>
            </a:r>
            <a:r>
              <a:rPr lang="vi" sz="1500">
                <a:latin typeface="Arial"/>
              </a:rPr>
              <a:t> 1 </a:t>
            </a:r>
            <a:r>
              <a:rPr lang="vi" i="1" sz="1500">
                <a:latin typeface="Arial"/>
              </a:rPr>
              <a:t>AB</a:t>
            </a:r>
          </a:p>
          <a:p>
            <a:pPr indent="12700">
              <a:lnSpc>
                <a:spcPct val="174000"/>
              </a:lnSpc>
            </a:pPr>
            <a:r>
              <a:rPr lang="vi" sz="1500">
                <a:latin typeface="Arial"/>
              </a:rPr>
              <a:t>Ta có </a:t>
            </a:r>
            <a:r>
              <a:rPr lang="vi" i="1" sz="1500">
                <a:latin typeface="Arial"/>
              </a:rPr>
              <a:t>AB</a:t>
            </a:r>
            <a:r>
              <a:rPr lang="vi" sz="1500">
                <a:latin typeface="Arial"/>
              </a:rPr>
              <a:t> vuông góc với hai đường thẳng </a:t>
            </a:r>
            <a:r>
              <a:rPr lang="vi" i="1" sz="1500">
                <a:latin typeface="Arial"/>
              </a:rPr>
              <a:t>MN</a:t>
            </a:r>
            <a:r>
              <a:rPr lang="vi" sz="1500">
                <a:latin typeface="Arial"/>
              </a:rPr>
              <a:t> và </a:t>
            </a:r>
            <a:r>
              <a:rPr lang="vi" i="1" sz="1500">
                <a:latin typeface="Arial"/>
              </a:rPr>
              <a:t>NP</a:t>
            </a:r>
            <a:r>
              <a:rPr lang="vi" sz="1500">
                <a:latin typeface="Arial"/>
              </a:rPr>
              <a:t> cắt nhau cùng thuộc </a:t>
            </a:r>
            <a:r>
              <a:rPr lang="en-US" i="1" sz="1500">
                <a:latin typeface="Arial"/>
              </a:rPr>
              <a:t>(MNPQ)</a:t>
            </a:r>
            <a:r>
              <a:rPr lang="en-US" sz="1500">
                <a:latin typeface="Arial"/>
              </a:rPr>
              <a:t> </a:t>
            </a:r>
            <a:r>
              <a:rPr lang="vi" sz="1500">
                <a:latin typeface="Arial"/>
              </a:rPr>
              <a:t>nên </a:t>
            </a:r>
            <a:r>
              <a:rPr lang="en-US" i="1" sz="1500">
                <a:latin typeface="Arial"/>
              </a:rPr>
              <a:t>AB</a:t>
            </a:r>
            <a:r>
              <a:rPr lang="en-US" sz="1500">
                <a:latin typeface="Arial"/>
              </a:rPr>
              <a:t> </a:t>
            </a:r>
            <a:r>
              <a:rPr lang="vi" sz="1500">
                <a:latin typeface="Arial"/>
              </a:rPr>
              <a:t>1 </a:t>
            </a:r>
            <a:r>
              <a:rPr lang="vi" i="1" sz="1500">
                <a:latin typeface="Arial"/>
              </a:rPr>
              <a:t>(MNPQ)</a:t>
            </a:r>
          </a:p>
        </p:txBody>
      </p:sp>
    </p:spTree>
  </p:cSld>
  <p:clrMapOvr>
    <a:overrideClrMapping bg1="lt1" tx1="dk1" bg2="lt2" tx2="dk2" accent1="accent1" accent2="accent2" accent3="accent3" accent4="accent4" accent5="accent5" accent6="accent6" hlink="hlink" folHlink="folHlink"/>
  </p:clrMapOvr>
</p:sld>
</file>

<file path=ppt/slides/slide38.xml><?xml version="1.0" encoding="utf-8"?>
<p:sld xmlns:p="http://schemas.openxmlformats.org/presentationml/2006/main" xmlns:a="http://schemas.openxmlformats.org/drawingml/2006/main" xmlns:r="http://schemas.openxmlformats.org/officeDocument/2006/relationships">
  <p:cSld>
    <p:bg>
      <p:bgPr>
        <a:solidFill>
          <a:srgbClr val="F1F6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19112" y="319087"/>
            <a:ext cx="700088" cy="528638"/>
          </a:xfrm>
          <a:prstGeom prst="rect">
            <a:avLst/>
          </a:prstGeom>
        </p:spPr>
      </p:pic>
      <p:pic>
        <p:nvPicPr>
          <p:cNvPr id="3" name=""/>
          <p:cNvPicPr>
            <a:picLocks noChangeAspect="1"/>
          </p:cNvPicPr>
          <p:nvPr/>
        </p:nvPicPr>
        <p:blipFill>
          <a:blip r:embed="rPictId1"/>
          <a:stretch>
            <a:fillRect/>
          </a:stretch>
        </p:blipFill>
        <p:spPr>
          <a:xfrm>
            <a:off x="4981575" y="819150"/>
            <a:ext cx="2009775" cy="1457325"/>
          </a:xfrm>
          <a:prstGeom prst="rect">
            <a:avLst/>
          </a:prstGeom>
        </p:spPr>
      </p:pic>
      <p:sp>
        <p:nvSpPr>
          <p:cNvPr id="4" name=""/>
          <p:cNvSpPr/>
          <p:nvPr/>
        </p:nvSpPr>
        <p:spPr>
          <a:xfrm>
            <a:off x="528637" y="1100137"/>
            <a:ext cx="3910013" cy="1414463"/>
          </a:xfrm>
          <a:prstGeom prst="rect">
            <a:avLst/>
          </a:prstGeom>
          <a:solidFill>
            <a:srgbClr val="FFFFFF"/>
          </a:solidFill>
        </p:spPr>
        <p:txBody>
          <a:bodyPr lIns="0" tIns="0" rIns="0" bIns="0">
            <a:noAutofit/>
          </a:bodyPr>
          <a:p>
            <a:pPr indent="0">
              <a:spcAft>
                <a:spcPts val="840"/>
              </a:spcAft>
            </a:pPr>
            <a:r>
              <a:rPr lang="vi" sz="1500">
                <a:latin typeface="Arial"/>
              </a:rPr>
              <a:t>Vì </a:t>
            </a:r>
            <a:r>
              <a:rPr lang="en-US" i="1" sz="1500">
                <a:latin typeface="Arial"/>
              </a:rPr>
              <a:t>AB</a:t>
            </a:r>
            <a:r>
              <a:rPr lang="en-US" sz="1500">
                <a:latin typeface="Arial"/>
              </a:rPr>
              <a:t> </a:t>
            </a:r>
            <a:r>
              <a:rPr lang="vi" sz="1500">
                <a:latin typeface="Arial"/>
              </a:rPr>
              <a:t>1 </a:t>
            </a:r>
            <a:r>
              <a:rPr lang="vi" i="1" sz="1500">
                <a:latin typeface="Arial"/>
              </a:rPr>
              <a:t>(MNPQy MQ</a:t>
            </a:r>
            <a:r>
              <a:rPr lang="vi" sz="1500">
                <a:latin typeface="Arial"/>
              </a:rPr>
              <a:t> e </a:t>
            </a:r>
            <a:r>
              <a:rPr lang="en-US" i="1" sz="1500">
                <a:latin typeface="Arial"/>
              </a:rPr>
              <a:t>(MNPQ)</a:t>
            </a:r>
          </a:p>
          <a:p>
            <a:pPr indent="0">
              <a:spcAft>
                <a:spcPts val="840"/>
              </a:spcAft>
            </a:pPr>
            <a:r>
              <a:rPr lang="vi" sz="1500">
                <a:latin typeface="Arial"/>
              </a:rPr>
              <a:t>nên </a:t>
            </a:r>
            <a:r>
              <a:rPr lang="en-US" i="1" sz="1500">
                <a:latin typeface="Arial"/>
              </a:rPr>
              <a:t>AB</a:t>
            </a:r>
            <a:r>
              <a:rPr lang="en-US" sz="1500">
                <a:latin typeface="Arial"/>
              </a:rPr>
              <a:t> </a:t>
            </a:r>
            <a:r>
              <a:rPr lang="vi" sz="1500">
                <a:latin typeface="Arial"/>
              </a:rPr>
              <a:t>1 </a:t>
            </a:r>
            <a:r>
              <a:rPr lang="vi" i="1" sz="1500">
                <a:latin typeface="Arial"/>
              </a:rPr>
              <a:t>MQ</a:t>
            </a:r>
          </a:p>
          <a:p>
            <a:pPr indent="0">
              <a:spcAft>
                <a:spcPts val="1050"/>
              </a:spcAft>
            </a:pPr>
            <a:r>
              <a:rPr lang="vi" sz="1500">
                <a:latin typeface="Arial"/>
              </a:rPr>
              <a:t>Tam giác </a:t>
            </a:r>
            <a:r>
              <a:rPr lang="vi" i="1" sz="1500">
                <a:latin typeface="Arial"/>
              </a:rPr>
              <a:t>SBC</a:t>
            </a:r>
            <a:r>
              <a:rPr lang="vi" sz="1500">
                <a:latin typeface="Arial"/>
              </a:rPr>
              <a:t> có </a:t>
            </a:r>
            <a:r>
              <a:rPr lang="vi" i="1" sz="1500">
                <a:latin typeface="Arial"/>
              </a:rPr>
              <a:t>MQ</a:t>
            </a:r>
            <a:r>
              <a:rPr lang="vi" sz="1500">
                <a:latin typeface="Arial"/>
              </a:rPr>
              <a:t> là đường trung bình</a:t>
            </a:r>
          </a:p>
          <a:p>
            <a:pPr indent="0"/>
            <a:r>
              <a:rPr lang="vi" sz="1500">
                <a:latin typeface="Arial"/>
              </a:rPr>
              <a:t>nên </a:t>
            </a:r>
            <a:r>
              <a:rPr lang="vi" i="1" sz="1500">
                <a:latin typeface="Arial"/>
              </a:rPr>
              <a:t>MQ//BC.</a:t>
            </a:r>
            <a:r>
              <a:rPr lang="vi" sz="1500">
                <a:latin typeface="Arial"/>
              </a:rPr>
              <a:t> Mà sx 1 </a:t>
            </a:r>
            <a:r>
              <a:rPr lang="vi" i="1" sz="1500">
                <a:latin typeface="Arial"/>
              </a:rPr>
              <a:t>BC</a:t>
            </a:r>
            <a:r>
              <a:rPr lang="vi" sz="1500">
                <a:latin typeface="Arial"/>
              </a:rPr>
              <a:t> nên </a:t>
            </a:r>
            <a:r>
              <a:rPr lang="vi" i="1" sz="1500">
                <a:latin typeface="Arial"/>
              </a:rPr>
              <a:t>SA</a:t>
            </a:r>
            <a:r>
              <a:rPr lang="vi" sz="1500">
                <a:latin typeface="Arial"/>
              </a:rPr>
              <a:t> 1 </a:t>
            </a:r>
            <a:r>
              <a:rPr lang="vi" i="1" sz="1500">
                <a:latin typeface="Arial"/>
              </a:rPr>
              <a:t>MQ</a:t>
            </a:r>
          </a:p>
        </p:txBody>
      </p:sp>
      <p:sp>
        <p:nvSpPr>
          <p:cNvPr id="5" name=""/>
          <p:cNvSpPr/>
          <p:nvPr/>
        </p:nvSpPr>
        <p:spPr>
          <a:xfrm>
            <a:off x="704850" y="2671762"/>
            <a:ext cx="5719762" cy="661988"/>
          </a:xfrm>
          <a:prstGeom prst="rect">
            <a:avLst/>
          </a:prstGeom>
          <a:solidFill>
            <a:srgbClr val="FFFFFF"/>
          </a:solidFill>
        </p:spPr>
        <p:txBody>
          <a:bodyPr lIns="0" tIns="0" rIns="0" bIns="0">
            <a:noAutofit/>
          </a:bodyPr>
          <a:p>
            <a:pPr indent="0">
              <a:lnSpc>
                <a:spcPct val="176000"/>
              </a:lnSpc>
            </a:pPr>
            <a:r>
              <a:rPr lang="vi" sz="1500">
                <a:latin typeface="Arial"/>
              </a:rPr>
              <a:t>Ta có </a:t>
            </a:r>
            <a:r>
              <a:rPr lang="vi" i="1" sz="1500">
                <a:latin typeface="Arial"/>
              </a:rPr>
              <a:t>MQ</a:t>
            </a:r>
            <a:r>
              <a:rPr lang="vi" sz="1500">
                <a:latin typeface="Arial"/>
              </a:rPr>
              <a:t> vuông góc với hai đường thẳng S/l và </a:t>
            </a:r>
            <a:r>
              <a:rPr lang="vi" i="1" sz="1500">
                <a:latin typeface="Arial"/>
              </a:rPr>
              <a:t>AB</a:t>
            </a:r>
            <a:r>
              <a:rPr lang="vi" sz="1500">
                <a:latin typeface="Arial"/>
              </a:rPr>
              <a:t> cắt nhau cùng thuộc </a:t>
            </a:r>
            <a:r>
              <a:rPr lang="en-US" i="1" sz="1500">
                <a:latin typeface="Arial"/>
              </a:rPr>
              <a:t>(SAB)</a:t>
            </a:r>
            <a:r>
              <a:rPr lang="en-US" sz="1500">
                <a:latin typeface="Arial"/>
              </a:rPr>
              <a:t> </a:t>
            </a:r>
            <a:r>
              <a:rPr lang="vi" sz="1500">
                <a:latin typeface="Arial"/>
              </a:rPr>
              <a:t>nên </a:t>
            </a:r>
            <a:r>
              <a:rPr lang="vi" i="1" sz="1500">
                <a:latin typeface="Arial"/>
              </a:rPr>
              <a:t>MQ</a:t>
            </a:r>
            <a:r>
              <a:rPr lang="vi" sz="1500">
                <a:latin typeface="Arial"/>
              </a:rPr>
              <a:t> 1 (S/1B).</a:t>
            </a:r>
          </a:p>
        </p:txBody>
      </p:sp>
    </p:spTree>
  </p:cSld>
  <p:clrMapOvr>
    <a:overrideClrMapping bg1="lt1" tx1="dk1" bg2="lt2" tx2="dk2" accent1="accent1" accent2="accent2" accent3="accent3" accent4="accent4" accent5="accent5" accent6="accent6" hlink="hlink" folHlink="folHlink"/>
  </p:clrMapOvr>
</p:sld>
</file>

<file path=ppt/slides/slide39.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76200" y="214312"/>
            <a:ext cx="5991225" cy="781050"/>
          </a:xfrm>
          <a:prstGeom prst="rect">
            <a:avLst/>
          </a:prstGeom>
        </p:spPr>
      </p:pic>
      <p:pic>
        <p:nvPicPr>
          <p:cNvPr id="3" name=""/>
          <p:cNvPicPr>
            <a:picLocks noChangeAspect="1"/>
          </p:cNvPicPr>
          <p:nvPr/>
        </p:nvPicPr>
        <p:blipFill>
          <a:blip r:embed="rPictId1"/>
          <a:stretch>
            <a:fillRect/>
          </a:stretch>
        </p:blipFill>
        <p:spPr>
          <a:xfrm>
            <a:off x="9525" y="2190750"/>
            <a:ext cx="6062662" cy="466725"/>
          </a:xfrm>
          <a:prstGeom prst="rect">
            <a:avLst/>
          </a:prstGeom>
        </p:spPr>
      </p:pic>
      <p:pic>
        <p:nvPicPr>
          <p:cNvPr id="4" name=""/>
          <p:cNvPicPr>
            <a:picLocks noChangeAspect="1"/>
          </p:cNvPicPr>
          <p:nvPr/>
        </p:nvPicPr>
        <p:blipFill>
          <a:blip r:embed="rPictId2"/>
          <a:stretch>
            <a:fillRect/>
          </a:stretch>
        </p:blipFill>
        <p:spPr>
          <a:xfrm>
            <a:off x="6167437" y="52387"/>
            <a:ext cx="1433513" cy="2386013"/>
          </a:xfrm>
          <a:prstGeom prst="rect">
            <a:avLst/>
          </a:prstGeom>
        </p:spPr>
      </p:pic>
      <p:pic>
        <p:nvPicPr>
          <p:cNvPr id="5" name=""/>
          <p:cNvPicPr>
            <a:picLocks noChangeAspect="1"/>
          </p:cNvPicPr>
          <p:nvPr/>
        </p:nvPicPr>
        <p:blipFill>
          <a:blip r:embed="rPictId3"/>
          <a:stretch>
            <a:fillRect/>
          </a:stretch>
        </p:blipFill>
        <p:spPr>
          <a:xfrm>
            <a:off x="6862762" y="3452812"/>
            <a:ext cx="661988" cy="738188"/>
          </a:xfrm>
          <a:prstGeom prst="rect">
            <a:avLst/>
          </a:prstGeom>
        </p:spPr>
      </p:pic>
      <p:sp>
        <p:nvSpPr>
          <p:cNvPr id="6" name=""/>
          <p:cNvSpPr/>
          <p:nvPr/>
        </p:nvSpPr>
        <p:spPr>
          <a:xfrm>
            <a:off x="200025" y="1233487"/>
            <a:ext cx="5681662" cy="252413"/>
          </a:xfrm>
          <a:prstGeom prst="rect">
            <a:avLst/>
          </a:prstGeom>
          <a:solidFill>
            <a:srgbClr val="FFFFFF"/>
          </a:solidFill>
        </p:spPr>
        <p:txBody>
          <a:bodyPr lIns="0" tIns="0" rIns="0" bIns="0" wrap="none">
            <a:noAutofit/>
          </a:bodyPr>
          <a:p>
            <a:pPr indent="0"/>
            <a:r>
              <a:rPr lang="vi" sz="1400">
                <a:latin typeface="Arial"/>
              </a:rPr>
              <a:t>tấm gỗ có vuông góc với mỗi trụ chống và song song với nhau hay</a:t>
            </a:r>
          </a:p>
        </p:txBody>
      </p:sp>
      <p:sp>
        <p:nvSpPr>
          <p:cNvPr id="7" name=""/>
          <p:cNvSpPr/>
          <p:nvPr/>
        </p:nvSpPr>
        <p:spPr>
          <a:xfrm>
            <a:off x="214312" y="1762125"/>
            <a:ext cx="2357438" cy="238125"/>
          </a:xfrm>
          <a:prstGeom prst="rect">
            <a:avLst/>
          </a:prstGeom>
          <a:solidFill>
            <a:srgbClr val="FFFFFF"/>
          </a:solidFill>
        </p:spPr>
        <p:txBody>
          <a:bodyPr lIns="0" tIns="0" rIns="0" bIns="0" wrap="none">
            <a:noAutofit/>
          </a:bodyPr>
          <a:p>
            <a:pPr indent="0"/>
            <a:r>
              <a:rPr lang="vi" sz="1400">
                <a:latin typeface="Arial"/>
              </a:rPr>
              <a:t>không? Giải thích cách làm.</a:t>
            </a:r>
          </a:p>
        </p:txBody>
      </p:sp>
      <p:sp>
        <p:nvSpPr>
          <p:cNvPr id="8" name=""/>
          <p:cNvSpPr/>
          <p:nvPr/>
        </p:nvSpPr>
        <p:spPr>
          <a:xfrm>
            <a:off x="6538912" y="2495550"/>
            <a:ext cx="461963" cy="138112"/>
          </a:xfrm>
          <a:prstGeom prst="rect">
            <a:avLst/>
          </a:prstGeom>
          <a:solidFill>
            <a:srgbClr val="FFFFFF"/>
          </a:solidFill>
        </p:spPr>
        <p:txBody>
          <a:bodyPr lIns="0" tIns="0" rIns="0" bIns="0" wrap="none">
            <a:noAutofit/>
          </a:bodyPr>
          <a:p>
            <a:pPr indent="0"/>
            <a:r>
              <a:rPr lang="vi" i="1" sz="950">
                <a:latin typeface="Arial"/>
              </a:rPr>
              <a:t>Hình 18</a:t>
            </a:r>
          </a:p>
        </p:txBody>
      </p:sp>
      <p:sp>
        <p:nvSpPr>
          <p:cNvPr id="9" name=""/>
          <p:cNvSpPr/>
          <p:nvPr/>
        </p:nvSpPr>
        <p:spPr>
          <a:xfrm>
            <a:off x="1252537" y="2843212"/>
            <a:ext cx="4448175" cy="781050"/>
          </a:xfrm>
          <a:prstGeom prst="rect">
            <a:avLst/>
          </a:prstGeom>
          <a:solidFill>
            <a:srgbClr val="FFFFFF"/>
          </a:solidFill>
        </p:spPr>
        <p:txBody>
          <a:bodyPr lIns="0" tIns="0" rIns="0" bIns="0">
            <a:noAutofit/>
          </a:bodyPr>
          <a:p>
            <a:pPr indent="0">
              <a:lnSpc>
                <a:spcPct val="231000"/>
              </a:lnSpc>
            </a:pPr>
            <a:r>
              <a:rPr lang="vi" sz="1500">
                <a:latin typeface="Arial"/>
              </a:rPr>
              <a:t>Dùng êke để kiểm tra tính vuông góc giữa trụ chống với hai đường cắt nhau trên tấm gỗ.</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776287" y="1257300"/>
            <a:ext cx="585788" cy="533400"/>
          </a:xfrm>
          <a:prstGeom prst="rect">
            <a:avLst/>
          </a:prstGeom>
        </p:spPr>
      </p:pic>
      <p:pic>
        <p:nvPicPr>
          <p:cNvPr id="3" name=""/>
          <p:cNvPicPr>
            <a:picLocks noChangeAspect="1"/>
          </p:cNvPicPr>
          <p:nvPr/>
        </p:nvPicPr>
        <p:blipFill>
          <a:blip r:embed="rPictId1"/>
          <a:stretch>
            <a:fillRect/>
          </a:stretch>
        </p:blipFill>
        <p:spPr>
          <a:xfrm>
            <a:off x="776287" y="2157412"/>
            <a:ext cx="585788" cy="538163"/>
          </a:xfrm>
          <a:prstGeom prst="rect">
            <a:avLst/>
          </a:prstGeom>
        </p:spPr>
      </p:pic>
      <p:pic>
        <p:nvPicPr>
          <p:cNvPr id="4" name=""/>
          <p:cNvPicPr>
            <a:picLocks noChangeAspect="1"/>
          </p:cNvPicPr>
          <p:nvPr/>
        </p:nvPicPr>
        <p:blipFill>
          <a:blip r:embed="rPictId2"/>
          <a:stretch>
            <a:fillRect/>
          </a:stretch>
        </p:blipFill>
        <p:spPr>
          <a:xfrm>
            <a:off x="776287" y="3262312"/>
            <a:ext cx="585788" cy="538163"/>
          </a:xfrm>
          <a:prstGeom prst="rect">
            <a:avLst/>
          </a:prstGeom>
        </p:spPr>
      </p:pic>
      <p:sp>
        <p:nvSpPr>
          <p:cNvPr id="5" name=""/>
          <p:cNvSpPr/>
          <p:nvPr/>
        </p:nvSpPr>
        <p:spPr>
          <a:xfrm>
            <a:off x="2052637" y="471487"/>
            <a:ext cx="3514725" cy="447675"/>
          </a:xfrm>
          <a:prstGeom prst="rect">
            <a:avLst/>
          </a:prstGeom>
          <a:solidFill>
            <a:srgbClr val="FFFFFF"/>
          </a:solidFill>
        </p:spPr>
        <p:txBody>
          <a:bodyPr lIns="0" tIns="0" rIns="0" bIns="0" wrap="none">
            <a:noAutofit/>
          </a:bodyPr>
          <a:p>
            <a:pPr indent="622300"/>
            <a:r>
              <a:rPr lang="vi" b="1" sz="2800">
                <a:solidFill>
                  <a:srgbClr val="001643"/>
                </a:solidFill>
                <a:latin typeface="Arial"/>
              </a:rPr>
              <a:t>NỘI DUNG BÀI HỌC</a:t>
            </a:r>
          </a:p>
        </p:txBody>
      </p:sp>
      <p:sp>
        <p:nvSpPr>
          <p:cNvPr id="6" name=""/>
          <p:cNvSpPr/>
          <p:nvPr/>
        </p:nvSpPr>
        <p:spPr>
          <a:xfrm>
            <a:off x="1423987" y="1295400"/>
            <a:ext cx="4524375" cy="304800"/>
          </a:xfrm>
          <a:prstGeom prst="rect">
            <a:avLst/>
          </a:prstGeom>
          <a:solidFill>
            <a:srgbClr val="FFFFFF"/>
          </a:solidFill>
        </p:spPr>
        <p:txBody>
          <a:bodyPr lIns="0" tIns="0" rIns="0" bIns="0" wrap="none">
            <a:noAutofit/>
          </a:bodyPr>
          <a:p>
            <a:pPr indent="0"/>
            <a:r>
              <a:rPr lang="vi" b="1" sz="1700">
                <a:latin typeface="Arial"/>
              </a:rPr>
              <a:t>Đường thẳng vuông góc với mặt phẳng</a:t>
            </a:r>
          </a:p>
        </p:txBody>
      </p:sp>
      <p:sp>
        <p:nvSpPr>
          <p:cNvPr id="7" name=""/>
          <p:cNvSpPr/>
          <p:nvPr/>
        </p:nvSpPr>
        <p:spPr>
          <a:xfrm>
            <a:off x="1438275" y="2195512"/>
            <a:ext cx="5314950" cy="690563"/>
          </a:xfrm>
          <a:prstGeom prst="rect">
            <a:avLst/>
          </a:prstGeom>
          <a:solidFill>
            <a:srgbClr val="FFFFFF"/>
          </a:solidFill>
        </p:spPr>
        <p:txBody>
          <a:bodyPr lIns="0" tIns="0" rIns="0" bIns="0">
            <a:noAutofit/>
          </a:bodyPr>
          <a:p>
            <a:pPr indent="0">
              <a:lnSpc>
                <a:spcPct val="173000"/>
              </a:lnSpc>
            </a:pPr>
            <a:r>
              <a:rPr lang="vi" b="1" sz="1700">
                <a:latin typeface="Arial"/>
              </a:rPr>
              <a:t>Liên hệ giữa tính song song và tính vuông góc của đường thẳng và mặt phẳng</a:t>
            </a:r>
          </a:p>
        </p:txBody>
      </p:sp>
      <p:sp>
        <p:nvSpPr>
          <p:cNvPr id="8" name=""/>
          <p:cNvSpPr/>
          <p:nvPr/>
        </p:nvSpPr>
        <p:spPr>
          <a:xfrm>
            <a:off x="1433512" y="3281362"/>
            <a:ext cx="2557463" cy="300038"/>
          </a:xfrm>
          <a:prstGeom prst="rect">
            <a:avLst/>
          </a:prstGeom>
          <a:solidFill>
            <a:srgbClr val="FFFFFF"/>
          </a:solidFill>
        </p:spPr>
        <p:txBody>
          <a:bodyPr lIns="0" tIns="0" rIns="0" bIns="0" wrap="none">
            <a:noAutofit/>
          </a:bodyPr>
          <a:p>
            <a:pPr indent="0"/>
            <a:r>
              <a:rPr lang="vi" b="1" sz="1700">
                <a:latin typeface="Arial"/>
              </a:rPr>
              <a:t>Phép chiếu vuông góc</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p="http://schemas.openxmlformats.org/presentationml/2006/main" xmlns:a="http://schemas.openxmlformats.org/drawingml/2006/main" xmlns:r="http://schemas.openxmlformats.org/officeDocument/2006/relationships">
  <p:cSld>
    <p:bg>
      <p:bgPr>
        <a:solidFill>
          <a:srgbClr val="046DB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434137" y="3067050"/>
            <a:ext cx="862013" cy="766762"/>
          </a:xfrm>
          <a:prstGeom prst="rect">
            <a:avLst/>
          </a:prstGeom>
        </p:spPr>
      </p:pic>
      <p:sp>
        <p:nvSpPr>
          <p:cNvPr id="3" name=""/>
          <p:cNvSpPr/>
          <p:nvPr/>
        </p:nvSpPr>
        <p:spPr>
          <a:xfrm>
            <a:off x="1933575" y="1471612"/>
            <a:ext cx="3714750" cy="962025"/>
          </a:xfrm>
          <a:prstGeom prst="rect">
            <a:avLst/>
          </a:prstGeom>
          <a:solidFill>
            <a:srgbClr val="FFFFFF"/>
          </a:solidFill>
        </p:spPr>
        <p:txBody>
          <a:bodyPr lIns="0" tIns="0" rIns="0" bIns="0">
            <a:noAutofit/>
          </a:bodyPr>
          <a:p>
            <a:pPr algn="ctr" indent="0">
              <a:lnSpc>
                <a:spcPct val="163000"/>
              </a:lnSpc>
              <a:spcBef>
                <a:spcPts val="4690"/>
              </a:spcBef>
            </a:pPr>
            <a:r>
              <a:rPr lang="en-US" b="1" sz="2400">
                <a:latin typeface="Arial"/>
              </a:rPr>
              <a:t>3. </a:t>
            </a:r>
            <a:r>
              <a:rPr lang="vi" b="1" sz="2400">
                <a:latin typeface="Arial"/>
              </a:rPr>
              <a:t>HÌNH BIỂU DIỄN CỦA MỘT HÌNH KHÔNG GIAN</a:t>
            </a:r>
          </a:p>
        </p:txBody>
      </p:sp>
    </p:spTree>
  </p:cSld>
  <p:clrMapOvr>
    <a:overrideClrMapping bg1="lt1" tx1="dk1" bg2="lt2" tx2="dk2" accent1="accent1" accent2="accent2" accent3="accent3" accent4="accent4" accent5="accent5" accent6="accent6" hlink="hlink" folHlink="folHlink"/>
  </p:clrMapOvr>
</p:sld>
</file>

<file path=ppt/slides/slide41.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895350" y="3200400"/>
            <a:ext cx="719137" cy="476250"/>
          </a:xfrm>
          <a:prstGeom prst="rect">
            <a:avLst/>
          </a:prstGeom>
        </p:spPr>
      </p:pic>
      <p:pic>
        <p:nvPicPr>
          <p:cNvPr id="3" name=""/>
          <p:cNvPicPr>
            <a:picLocks noChangeAspect="1"/>
          </p:cNvPicPr>
          <p:nvPr/>
        </p:nvPicPr>
        <p:blipFill>
          <a:blip r:embed="rPictId1"/>
          <a:stretch>
            <a:fillRect/>
          </a:stretch>
        </p:blipFill>
        <p:spPr>
          <a:xfrm>
            <a:off x="2133600" y="1762125"/>
            <a:ext cx="1852612" cy="1466850"/>
          </a:xfrm>
          <a:prstGeom prst="rect">
            <a:avLst/>
          </a:prstGeom>
        </p:spPr>
      </p:pic>
      <p:pic>
        <p:nvPicPr>
          <p:cNvPr id="4" name=""/>
          <p:cNvPicPr>
            <a:picLocks noChangeAspect="1"/>
          </p:cNvPicPr>
          <p:nvPr/>
        </p:nvPicPr>
        <p:blipFill>
          <a:blip r:embed="rPictId2"/>
          <a:stretch>
            <a:fillRect/>
          </a:stretch>
        </p:blipFill>
        <p:spPr>
          <a:xfrm>
            <a:off x="4152900" y="1824037"/>
            <a:ext cx="1281112" cy="1428750"/>
          </a:xfrm>
          <a:prstGeom prst="rect">
            <a:avLst/>
          </a:prstGeom>
        </p:spPr>
      </p:pic>
      <p:pic>
        <p:nvPicPr>
          <p:cNvPr id="5" name=""/>
          <p:cNvPicPr>
            <a:picLocks noChangeAspect="1"/>
          </p:cNvPicPr>
          <p:nvPr/>
        </p:nvPicPr>
        <p:blipFill>
          <a:blip r:embed="rPictId3"/>
          <a:stretch>
            <a:fillRect/>
          </a:stretch>
        </p:blipFill>
        <p:spPr>
          <a:xfrm>
            <a:off x="7419975" y="3400425"/>
            <a:ext cx="200025" cy="485775"/>
          </a:xfrm>
          <a:prstGeom prst="rect">
            <a:avLst/>
          </a:prstGeom>
        </p:spPr>
      </p:pic>
      <p:sp>
        <p:nvSpPr>
          <p:cNvPr id="6" name=""/>
          <p:cNvSpPr/>
          <p:nvPr/>
        </p:nvSpPr>
        <p:spPr>
          <a:xfrm>
            <a:off x="1085850" y="514350"/>
            <a:ext cx="819150" cy="280987"/>
          </a:xfrm>
          <a:prstGeom prst="rect">
            <a:avLst/>
          </a:prstGeom>
          <a:solidFill>
            <a:srgbClr val="FFFFFF"/>
          </a:solidFill>
        </p:spPr>
        <p:txBody>
          <a:bodyPr lIns="0" tIns="0" rIns="0" bIns="0" wrap="none">
            <a:noAutofit/>
          </a:bodyPr>
          <a:p>
            <a:pPr indent="0"/>
            <a:r>
              <a:rPr lang="vi" b="1" sz="1700">
                <a:latin typeface="Arial"/>
              </a:rPr>
              <a:t>HĐKP5:</a:t>
            </a:r>
          </a:p>
        </p:txBody>
      </p:sp>
      <p:sp>
        <p:nvSpPr>
          <p:cNvPr id="7" name=""/>
          <p:cNvSpPr/>
          <p:nvPr/>
        </p:nvSpPr>
        <p:spPr>
          <a:xfrm>
            <a:off x="2071687" y="576262"/>
            <a:ext cx="4643438" cy="242888"/>
          </a:xfrm>
          <a:prstGeom prst="rect">
            <a:avLst/>
          </a:prstGeom>
          <a:solidFill>
            <a:srgbClr val="FFFFFF"/>
          </a:solidFill>
        </p:spPr>
        <p:txBody>
          <a:bodyPr lIns="0" tIns="0" rIns="0" bIns="0" wrap="none">
            <a:noAutofit/>
          </a:bodyPr>
          <a:p>
            <a:pPr indent="0"/>
            <a:r>
              <a:rPr lang="vi" sz="1500">
                <a:latin typeface="Arial"/>
              </a:rPr>
              <a:t>Hai người thợ trong hình đang thả dây dọi từ một</a:t>
            </a:r>
          </a:p>
        </p:txBody>
      </p:sp>
      <p:sp>
        <p:nvSpPr>
          <p:cNvPr id="8" name=""/>
          <p:cNvSpPr/>
          <p:nvPr/>
        </p:nvSpPr>
        <p:spPr>
          <a:xfrm>
            <a:off x="538162" y="923925"/>
            <a:ext cx="6062663" cy="276225"/>
          </a:xfrm>
          <a:prstGeom prst="rect">
            <a:avLst/>
          </a:prstGeom>
          <a:solidFill>
            <a:srgbClr val="FFFFFF"/>
          </a:solidFill>
        </p:spPr>
        <p:txBody>
          <a:bodyPr lIns="0" tIns="0" rIns="0" bIns="0" wrap="none">
            <a:noAutofit/>
          </a:bodyPr>
          <a:p>
            <a:pPr indent="0"/>
            <a:r>
              <a:rPr lang="vi" sz="1500">
                <a:latin typeface="Arial"/>
              </a:rPr>
              <a:t>điểm </a:t>
            </a:r>
            <a:r>
              <a:rPr lang="vi" i="1" sz="1500">
                <a:latin typeface="Arial"/>
              </a:rPr>
              <a:t>M</a:t>
            </a:r>
            <a:r>
              <a:rPr lang="vi" sz="1500">
                <a:latin typeface="Arial"/>
              </a:rPr>
              <a:t> trên trần nhà và đánh dấu điểm </a:t>
            </a:r>
            <a:r>
              <a:rPr lang="vi" i="1" sz="1500">
                <a:latin typeface="Arial"/>
              </a:rPr>
              <a:t>M'</a:t>
            </a:r>
            <a:r>
              <a:rPr lang="vi" sz="1500">
                <a:latin typeface="Arial"/>
              </a:rPr>
              <a:t> nơi đầu nhọn quả dọi</a:t>
            </a:r>
          </a:p>
        </p:txBody>
      </p:sp>
      <p:sp>
        <p:nvSpPr>
          <p:cNvPr id="9" name=""/>
          <p:cNvSpPr/>
          <p:nvPr/>
        </p:nvSpPr>
        <p:spPr>
          <a:xfrm>
            <a:off x="538162" y="1309687"/>
            <a:ext cx="5738813" cy="271463"/>
          </a:xfrm>
          <a:prstGeom prst="rect">
            <a:avLst/>
          </a:prstGeom>
          <a:solidFill>
            <a:srgbClr val="FFFFFF"/>
          </a:solidFill>
        </p:spPr>
        <p:txBody>
          <a:bodyPr lIns="0" tIns="0" rIns="0" bIns="0" wrap="none">
            <a:noAutofit/>
          </a:bodyPr>
          <a:p>
            <a:pPr indent="0"/>
            <a:r>
              <a:rPr lang="vi" sz="1500">
                <a:latin typeface="Arial"/>
              </a:rPr>
              <a:t>chạm sàn. Có nhận xét gì về đường thẳng </a:t>
            </a:r>
            <a:r>
              <a:rPr lang="vi" i="1" sz="1500">
                <a:latin typeface="Arial"/>
              </a:rPr>
              <a:t>MM'</a:t>
            </a:r>
            <a:r>
              <a:rPr lang="vi" sz="1500">
                <a:latin typeface="Arial"/>
              </a:rPr>
              <a:t> với mặt sàn?</a:t>
            </a:r>
          </a:p>
        </p:txBody>
      </p:sp>
      <p:sp>
        <p:nvSpPr>
          <p:cNvPr id="10" name=""/>
          <p:cNvSpPr/>
          <p:nvPr/>
        </p:nvSpPr>
        <p:spPr>
          <a:xfrm>
            <a:off x="1914525" y="3314700"/>
            <a:ext cx="3990975" cy="452437"/>
          </a:xfrm>
          <a:prstGeom prst="rect">
            <a:avLst/>
          </a:prstGeom>
          <a:solidFill>
            <a:srgbClr val="FFFFFF"/>
          </a:solidFill>
        </p:spPr>
        <p:txBody>
          <a:bodyPr lIns="0" tIns="0" rIns="0" bIns="0">
            <a:noAutofit/>
          </a:bodyPr>
          <a:p>
            <a:pPr algn="ctr" indent="0">
              <a:spcAft>
                <a:spcPts val="420"/>
              </a:spcAft>
            </a:pPr>
            <a:r>
              <a:rPr lang="vi" i="1" sz="750">
                <a:latin typeface="Arial"/>
              </a:rPr>
              <a:t>Hình 19</a:t>
            </a:r>
          </a:p>
          <a:p>
            <a:pPr algn="ctr" indent="0"/>
            <a:r>
              <a:rPr lang="vi" sz="1500">
                <a:latin typeface="Arial"/>
              </a:rPr>
              <a:t>Đường thẳng MM’ vuông góc với mặt sàn.</a:t>
            </a:r>
          </a:p>
        </p:txBody>
      </p:sp>
    </p:spTree>
  </p:cSld>
  <p:clrMapOvr>
    <a:overrideClrMapping bg1="lt1" tx1="dk1" bg2="lt2" tx2="dk2" accent1="accent1" accent2="accent2" accent3="accent3" accent4="accent4" accent5="accent5" accent6="accent6" hlink="hlink" folHlink="folHlink"/>
  </p:clrMapOvr>
</p:sld>
</file>

<file path=ppt/slides/slide4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162550" y="1571625"/>
            <a:ext cx="2324100" cy="1543050"/>
          </a:xfrm>
          <a:prstGeom prst="rect">
            <a:avLst/>
          </a:prstGeom>
        </p:spPr>
      </p:pic>
      <p:pic>
        <p:nvPicPr>
          <p:cNvPr id="3" name=""/>
          <p:cNvPicPr>
            <a:picLocks noChangeAspect="1"/>
          </p:cNvPicPr>
          <p:nvPr/>
        </p:nvPicPr>
        <p:blipFill>
          <a:blip r:embed="rPictId1"/>
          <a:stretch>
            <a:fillRect/>
          </a:stretch>
        </p:blipFill>
        <p:spPr>
          <a:xfrm>
            <a:off x="6796087" y="3348037"/>
            <a:ext cx="823913" cy="938213"/>
          </a:xfrm>
          <a:prstGeom prst="rect">
            <a:avLst/>
          </a:prstGeom>
        </p:spPr>
      </p:pic>
      <p:sp>
        <p:nvSpPr>
          <p:cNvPr id="4" name=""/>
          <p:cNvSpPr/>
          <p:nvPr/>
        </p:nvSpPr>
        <p:spPr>
          <a:xfrm>
            <a:off x="2724150" y="323850"/>
            <a:ext cx="2181225" cy="457200"/>
          </a:xfrm>
          <a:prstGeom prst="rect">
            <a:avLst/>
          </a:prstGeom>
          <a:solidFill>
            <a:srgbClr val="FFFFFF"/>
          </a:solidFill>
        </p:spPr>
        <p:txBody>
          <a:bodyPr lIns="0" tIns="0" rIns="0" bIns="0" wrap="none">
            <a:noAutofit/>
          </a:bodyPr>
          <a:p>
            <a:pPr algn="r" marR="73538" indent="0"/>
            <a:r>
              <a:rPr lang="vi" b="1" sz="2400">
                <a:latin typeface="Arial"/>
              </a:rPr>
              <a:t>ĐỊNH NGHĨA</a:t>
            </a:r>
          </a:p>
        </p:txBody>
      </p:sp>
      <p:sp>
        <p:nvSpPr>
          <p:cNvPr id="5" name=""/>
          <p:cNvSpPr/>
          <p:nvPr/>
        </p:nvSpPr>
        <p:spPr>
          <a:xfrm>
            <a:off x="190500" y="1143000"/>
            <a:ext cx="381000" cy="304800"/>
          </a:xfrm>
          <a:prstGeom prst="rect">
            <a:avLst/>
          </a:prstGeom>
          <a:solidFill>
            <a:srgbClr val="FFFFFF"/>
          </a:solidFill>
        </p:spPr>
        <p:txBody>
          <a:bodyPr lIns="0" tIns="0" rIns="0" bIns="0" wrap="none">
            <a:noAutofit/>
          </a:bodyPr>
          <a:p>
            <a:pPr algn="just" indent="0"/>
            <a:r>
              <a:rPr lang="en-US" i="1" sz="2900">
                <a:solidFill>
                  <a:srgbClr val="78BFFB"/>
                </a:solidFill>
                <a:latin typeface="Arial"/>
              </a:rPr>
              <a:t>V-</a:t>
            </a:r>
          </a:p>
        </p:txBody>
      </p:sp>
      <p:sp>
        <p:nvSpPr>
          <p:cNvPr id="6" name=""/>
          <p:cNvSpPr/>
          <p:nvPr/>
        </p:nvSpPr>
        <p:spPr>
          <a:xfrm>
            <a:off x="347662" y="1700212"/>
            <a:ext cx="4576763" cy="1557338"/>
          </a:xfrm>
          <a:prstGeom prst="rect">
            <a:avLst/>
          </a:prstGeom>
          <a:solidFill>
            <a:srgbClr val="FFFFFF"/>
          </a:solidFill>
        </p:spPr>
        <p:txBody>
          <a:bodyPr lIns="0" tIns="0" rIns="0" bIns="0">
            <a:noAutofit/>
          </a:bodyPr>
          <a:p>
            <a:pPr algn="just" indent="0">
              <a:lnSpc>
                <a:spcPct val="169000"/>
              </a:lnSpc>
            </a:pPr>
            <a:r>
              <a:rPr lang="vi" sz="1700">
                <a:latin typeface="Arial"/>
              </a:rPr>
              <a:t>Cho mặt phẳng (P) và đường thẳng </a:t>
            </a:r>
            <a:r>
              <a:rPr lang="vi" i="1" sz="1700">
                <a:latin typeface="Arial"/>
              </a:rPr>
              <a:t>d </a:t>
            </a:r>
            <a:r>
              <a:rPr lang="vi" sz="1700">
                <a:latin typeface="Arial"/>
              </a:rPr>
              <a:t>vuông góc với (P). Phép chiếu song song theo phương của </a:t>
            </a:r>
            <a:r>
              <a:rPr lang="vi" i="1" sz="1700">
                <a:latin typeface="Arial"/>
              </a:rPr>
              <a:t>d</a:t>
            </a:r>
            <a:r>
              <a:rPr lang="vi" sz="1700">
                <a:latin typeface="Arial"/>
              </a:rPr>
              <a:t> lên mặt phẳng (P) được gọi là phép chiếu vuông góc lên (P).</a:t>
            </a:r>
          </a:p>
        </p:txBody>
      </p:sp>
    </p:spTree>
  </p:cSld>
  <p:clrMapOvr>
    <a:overrideClrMapping bg1="lt1" tx1="dk1" bg2="lt2" tx2="dk2" accent1="accent1" accent2="accent2" accent3="accent3" accent4="accent4" accent5="accent5" accent6="accent6" hlink="hlink" folHlink="folHlink"/>
  </p:clrMapOvr>
</p:sld>
</file>

<file path=ppt/slides/slide43.xml><?xml version="1.0" encoding="utf-8"?>
<p:sld xmlns:p="http://schemas.openxmlformats.org/presentationml/2006/main" xmlns:a="http://schemas.openxmlformats.org/drawingml/2006/main" xmlns:r="http://schemas.openxmlformats.org/officeDocument/2006/relationships">
  <p:cSld>
    <p:bg>
      <p:bgPr>
        <a:solidFill>
          <a:srgbClr val="B9E0F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14312" y="1438275"/>
            <a:ext cx="714375" cy="433387"/>
          </a:xfrm>
          <a:prstGeom prst="rect">
            <a:avLst/>
          </a:prstGeom>
        </p:spPr>
      </p:pic>
      <p:pic>
        <p:nvPicPr>
          <p:cNvPr id="3" name=""/>
          <p:cNvPicPr>
            <a:picLocks noChangeAspect="1"/>
          </p:cNvPicPr>
          <p:nvPr/>
        </p:nvPicPr>
        <p:blipFill>
          <a:blip r:embed="rPictId1"/>
          <a:stretch>
            <a:fillRect/>
          </a:stretch>
        </p:blipFill>
        <p:spPr>
          <a:xfrm>
            <a:off x="5157787" y="2105025"/>
            <a:ext cx="2071688" cy="1519237"/>
          </a:xfrm>
          <a:prstGeom prst="rect">
            <a:avLst/>
          </a:prstGeom>
        </p:spPr>
      </p:pic>
      <p:sp>
        <p:nvSpPr>
          <p:cNvPr id="4" name=""/>
          <p:cNvSpPr/>
          <p:nvPr/>
        </p:nvSpPr>
        <p:spPr>
          <a:xfrm>
            <a:off x="309562" y="100012"/>
            <a:ext cx="6667500" cy="1133475"/>
          </a:xfrm>
          <a:prstGeom prst="rect">
            <a:avLst/>
          </a:prstGeom>
          <a:solidFill>
            <a:srgbClr val="FFFFFF"/>
          </a:solidFill>
        </p:spPr>
        <p:txBody>
          <a:bodyPr lIns="0" tIns="0" rIns="0" bIns="0">
            <a:noAutofit/>
          </a:bodyPr>
          <a:p>
            <a:pPr algn="r" indent="0"/>
            <a:r>
              <a:rPr lang="en-US" sz="1600">
                <a:solidFill>
                  <a:srgbClr val="BD524F"/>
                </a:solidFill>
                <a:latin typeface="Arial"/>
              </a:rPr>
              <a:t>—_ </a:t>
            </a:r>
            <a:r>
              <a:rPr lang="en-US" baseline="-25000" sz="1600">
                <a:solidFill>
                  <a:srgbClr val="BD524F"/>
                </a:solidFill>
                <a:latin typeface="Arial"/>
              </a:rPr>
              <a:t>c</a:t>
            </a:r>
            <a:r>
              <a:rPr lang="en-US" sz="1600">
                <a:solidFill>
                  <a:srgbClr val="BD524F"/>
                </a:solidFill>
                <a:latin typeface="Arial"/>
              </a:rPr>
              <a:t> _ _ </a:t>
            </a:r>
            <a:r>
              <a:rPr lang="en-US" baseline="-25000" sz="1600">
                <a:solidFill>
                  <a:srgbClr val="BD524F"/>
                </a:solidFill>
                <a:latin typeface="Arial"/>
              </a:rPr>
              <a:t> </a:t>
            </a:r>
            <a:r>
              <a:rPr lang="en-US" sz="1600">
                <a:solidFill>
                  <a:srgbClr val="BD524F"/>
                </a:solidFill>
                <a:latin typeface="Arial"/>
              </a:rPr>
              <a:t>......</a:t>
            </a:r>
            <a:r>
              <a:rPr lang="en-US" baseline="-25000" sz="1600">
                <a:solidFill>
                  <a:srgbClr val="BD524F"/>
                </a:solidFill>
                <a:latin typeface="Arial"/>
              </a:rPr>
              <a:t>.</a:t>
            </a:r>
            <a:r>
              <a:rPr lang="en-US" sz="1600">
                <a:solidFill>
                  <a:srgbClr val="BD524F"/>
                </a:solidFill>
                <a:latin typeface="Arial"/>
              </a:rPr>
              <a:t>......</a:t>
            </a:r>
          </a:p>
          <a:p>
            <a:pPr indent="152400">
              <a:lnSpc>
                <a:spcPct val="75000"/>
              </a:lnSpc>
              <a:spcAft>
                <a:spcPts val="630"/>
              </a:spcAft>
            </a:pPr>
            <a:r>
              <a:rPr lang="en-US" b="1" sz="1700">
                <a:latin typeface="Arial"/>
              </a:rPr>
              <a:t>Vi du 7’ SGK - tr 62 </a:t>
            </a:r>
            <a:r>
              <a:rPr lang="en-US" baseline="30000" sz="1400">
                <a:latin typeface="Arial"/>
              </a:rPr>
              <a:t>S</a:t>
            </a:r>
            <a:r>
              <a:rPr lang="en-US" sz="1400">
                <a:latin typeface="Arial"/>
              </a:rPr>
              <a:t>P S.ABCD </a:t>
            </a:r>
            <a:r>
              <a:rPr lang="vi" sz="1400">
                <a:latin typeface="Arial"/>
              </a:rPr>
              <a:t>có đáy là hình chữ nhật ABCD và SA vuông</a:t>
            </a:r>
          </a:p>
          <a:p>
            <a:pPr indent="0">
              <a:spcAft>
                <a:spcPts val="840"/>
              </a:spcAft>
            </a:pPr>
            <a:r>
              <a:rPr lang="vi" sz="1400">
                <a:latin typeface="Arial"/>
              </a:rPr>
              <a:t>(ABCD). Tìm hình chiêu vuông góc của sc lên mặt phẳng (ABCD) và hình chiếu</a:t>
            </a:r>
          </a:p>
          <a:p>
            <a:pPr indent="0"/>
            <a:r>
              <a:rPr lang="vi" sz="1400">
                <a:latin typeface="Arial"/>
              </a:rPr>
              <a:t>vuông góc của điểm D trên mặt phẳng (SAB).</a:t>
            </a:r>
          </a:p>
        </p:txBody>
      </p:sp>
      <p:sp>
        <p:nvSpPr>
          <p:cNvPr id="5" name=""/>
          <p:cNvSpPr/>
          <p:nvPr/>
        </p:nvSpPr>
        <p:spPr>
          <a:xfrm>
            <a:off x="500062" y="1909762"/>
            <a:ext cx="4462463" cy="1843088"/>
          </a:xfrm>
          <a:prstGeom prst="rect">
            <a:avLst/>
          </a:prstGeom>
          <a:solidFill>
            <a:srgbClr val="FFFFFF"/>
          </a:solidFill>
        </p:spPr>
        <p:txBody>
          <a:bodyPr lIns="0" tIns="0" rIns="0" bIns="0">
            <a:noAutofit/>
          </a:bodyPr>
          <a:p>
            <a:pPr indent="12700">
              <a:lnSpc>
                <a:spcPct val="163000"/>
              </a:lnSpc>
              <a:spcAft>
                <a:spcPts val="280"/>
              </a:spcAft>
            </a:pPr>
            <a:r>
              <a:rPr lang="vi" sz="1500">
                <a:latin typeface="Arial"/>
              </a:rPr>
              <a:t>Ta có SA 1 (ABCD), suy ra </a:t>
            </a:r>
            <a:r>
              <a:rPr lang="en-US" sz="1500">
                <a:latin typeface="Arial"/>
              </a:rPr>
              <a:t>AC </a:t>
            </a:r>
            <a:r>
              <a:rPr lang="vi" sz="1500">
                <a:latin typeface="Arial"/>
              </a:rPr>
              <a:t>là hình chiếu vuông góc của sc trên (ABCD).</a:t>
            </a:r>
          </a:p>
          <a:p>
            <a:pPr indent="241300">
              <a:lnSpc>
                <a:spcPct val="163000"/>
              </a:lnSpc>
              <a:spcAft>
                <a:spcPts val="280"/>
              </a:spcAft>
            </a:pPr>
            <a:r>
              <a:rPr lang="vi" sz="1500">
                <a:latin typeface="Arial"/>
              </a:rPr>
              <a:t>Ta có SA 1 (ABCD), suy ta SA 1AD. (1)</a:t>
            </a:r>
          </a:p>
          <a:p>
            <a:pPr indent="241300">
              <a:lnSpc>
                <a:spcPct val="163000"/>
              </a:lnSpc>
              <a:spcAft>
                <a:spcPts val="280"/>
              </a:spcAft>
            </a:pPr>
            <a:r>
              <a:rPr lang="vi" sz="1500">
                <a:latin typeface="Arial"/>
              </a:rPr>
              <a:t>Ta có ABCD là hình chữ nhật, suy ra </a:t>
            </a:r>
            <a:r>
              <a:rPr lang="en-US" sz="1500">
                <a:latin typeface="Arial"/>
              </a:rPr>
              <a:t>AB </a:t>
            </a:r>
            <a:r>
              <a:rPr lang="vi" sz="1500">
                <a:latin typeface="Arial"/>
              </a:rPr>
              <a:t>1AD. (2)</a:t>
            </a:r>
          </a:p>
          <a:p>
            <a:pPr indent="241300">
              <a:lnSpc>
                <a:spcPct val="163000"/>
              </a:lnSpc>
            </a:pPr>
            <a:r>
              <a:rPr lang="vi" sz="1500">
                <a:latin typeface="Arial"/>
              </a:rPr>
              <a:t>Từ (1) và (2) ta có </a:t>
            </a:r>
            <a:r>
              <a:rPr lang="en-US" sz="1500">
                <a:latin typeface="Arial"/>
              </a:rPr>
              <a:t>AD </a:t>
            </a:r>
            <a:r>
              <a:rPr lang="vi" sz="1500">
                <a:latin typeface="Arial"/>
              </a:rPr>
              <a:t>1 (SAB), suy ra A là hình</a:t>
            </a:r>
          </a:p>
        </p:txBody>
      </p:sp>
      <p:sp>
        <p:nvSpPr>
          <p:cNvPr id="6" name=""/>
          <p:cNvSpPr/>
          <p:nvPr/>
        </p:nvSpPr>
        <p:spPr>
          <a:xfrm>
            <a:off x="257175" y="3852862"/>
            <a:ext cx="3848100" cy="295275"/>
          </a:xfrm>
          <a:prstGeom prst="rect">
            <a:avLst/>
          </a:prstGeom>
          <a:solidFill>
            <a:srgbClr val="FFFFFF"/>
          </a:solidFill>
        </p:spPr>
        <p:txBody>
          <a:bodyPr lIns="0" tIns="0" rIns="0" bIns="0" wrap="none">
            <a:noAutofit/>
          </a:bodyPr>
          <a:p>
            <a:pPr indent="241300"/>
            <a:r>
              <a:rPr lang="vi" sz="1500">
                <a:latin typeface="Arial"/>
              </a:rPr>
              <a:t>chiếu vuông góc của điểm D trên (SAB).</a:t>
            </a:r>
          </a:p>
        </p:txBody>
      </p:sp>
    </p:spTree>
  </p:cSld>
  <p:clrMapOvr>
    <a:overrideClrMapping bg1="lt1" tx1="dk1" bg2="lt2" tx2="dk2" accent1="accent1" accent2="accent2" accent3="accent3" accent4="accent4" accent5="accent5" accent6="accent6" hlink="hlink" folHlink="folHlink"/>
  </p:clrMapOvr>
</p:sld>
</file>

<file path=ppt/slides/slide44.xml><?xml version="1.0" encoding="utf-8"?>
<p:sld xmlns:p="http://schemas.openxmlformats.org/presentationml/2006/main" xmlns:a="http://schemas.openxmlformats.org/drawingml/2006/main" xmlns:r="http://schemas.openxmlformats.org/officeDocument/2006/relationships">
  <p:cSld>
    <p:bg>
      <p:bgPr>
        <a:solidFill>
          <a:srgbClr val="F1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448050" y="1709737"/>
            <a:ext cx="714375" cy="442913"/>
          </a:xfrm>
          <a:prstGeom prst="rect">
            <a:avLst/>
          </a:prstGeom>
        </p:spPr>
      </p:pic>
      <p:pic>
        <p:nvPicPr>
          <p:cNvPr id="3" name=""/>
          <p:cNvPicPr>
            <a:picLocks noChangeAspect="1"/>
          </p:cNvPicPr>
          <p:nvPr/>
        </p:nvPicPr>
        <p:blipFill>
          <a:blip r:embed="rPictId1"/>
          <a:stretch>
            <a:fillRect/>
          </a:stretch>
        </p:blipFill>
        <p:spPr>
          <a:xfrm>
            <a:off x="5295900" y="2200275"/>
            <a:ext cx="1652587" cy="1385887"/>
          </a:xfrm>
          <a:prstGeom prst="rect">
            <a:avLst/>
          </a:prstGeom>
        </p:spPr>
      </p:pic>
      <p:sp>
        <p:nvSpPr>
          <p:cNvPr id="4" name=""/>
          <p:cNvSpPr/>
          <p:nvPr/>
        </p:nvSpPr>
        <p:spPr>
          <a:xfrm>
            <a:off x="271462" y="376237"/>
            <a:ext cx="6691313" cy="1090613"/>
          </a:xfrm>
          <a:prstGeom prst="rect">
            <a:avLst/>
          </a:prstGeom>
          <a:solidFill>
            <a:srgbClr val="FFFFFF"/>
          </a:solidFill>
        </p:spPr>
        <p:txBody>
          <a:bodyPr lIns="0" tIns="0" rIns="0" bIns="0">
            <a:noAutofit/>
          </a:bodyPr>
          <a:p>
            <a:pPr indent="292100">
              <a:lnSpc>
                <a:spcPct val="165000"/>
              </a:lnSpc>
            </a:pPr>
            <a:r>
              <a:rPr lang="vi" b="1" sz="2000">
                <a:latin typeface="Arial"/>
              </a:rPr>
              <a:t>Thực hạữM </a:t>
            </a:r>
            <a:r>
              <a:rPr lang="vi" sz="1400">
                <a:latin typeface="Arial"/>
              </a:rPr>
              <a:t>chóp S.ABCD có SA ± (ABCD) và đáy ABCD là hình chữ nhật. Xác định hình chiếu vuông góc của điểm c, đường thẳng </a:t>
            </a:r>
            <a:r>
              <a:rPr lang="en-US" sz="1400">
                <a:latin typeface="Arial"/>
              </a:rPr>
              <a:t>CD </a:t>
            </a:r>
            <a:r>
              <a:rPr lang="vi" sz="1400">
                <a:latin typeface="Arial"/>
              </a:rPr>
              <a:t>và tam giác SCD trên mặt phẳng (SAB).</a:t>
            </a:r>
          </a:p>
        </p:txBody>
      </p:sp>
      <p:sp>
        <p:nvSpPr>
          <p:cNvPr id="5" name=""/>
          <p:cNvSpPr/>
          <p:nvPr/>
        </p:nvSpPr>
        <p:spPr>
          <a:xfrm>
            <a:off x="614362" y="2357437"/>
            <a:ext cx="3910013" cy="1381125"/>
          </a:xfrm>
          <a:prstGeom prst="rect">
            <a:avLst/>
          </a:prstGeom>
          <a:solidFill>
            <a:srgbClr val="FFFFFF"/>
          </a:solidFill>
        </p:spPr>
        <p:txBody>
          <a:bodyPr lIns="0" tIns="0" rIns="0" bIns="0">
            <a:noAutofit/>
          </a:bodyPr>
          <a:p>
            <a:pPr indent="0">
              <a:lnSpc>
                <a:spcPct val="174000"/>
              </a:lnSpc>
            </a:pPr>
            <a:r>
              <a:rPr lang="vi" sz="1500">
                <a:latin typeface="Arial"/>
              </a:rPr>
              <a:t>+) Vì </a:t>
            </a:r>
            <a:r>
              <a:rPr lang="vi" i="1" sz="1500">
                <a:latin typeface="Arial"/>
              </a:rPr>
              <a:t>SA</a:t>
            </a:r>
            <a:r>
              <a:rPr lang="vi" sz="1500">
                <a:latin typeface="Arial"/>
              </a:rPr>
              <a:t> 1 Q4BCĐ) nên SA 1 </a:t>
            </a:r>
            <a:r>
              <a:rPr lang="vi" i="1" sz="1500">
                <a:latin typeface="Arial"/>
              </a:rPr>
              <a:t>AD', SA</a:t>
            </a:r>
            <a:r>
              <a:rPr lang="vi" sz="1500">
                <a:latin typeface="Arial"/>
              </a:rPr>
              <a:t> 1 </a:t>
            </a:r>
            <a:r>
              <a:rPr lang="vi" i="1" sz="1500">
                <a:latin typeface="Arial"/>
              </a:rPr>
              <a:t>BC </a:t>
            </a:r>
            <a:r>
              <a:rPr lang="vi" sz="1500">
                <a:latin typeface="Arial"/>
              </a:rPr>
              <a:t>Ta có: </a:t>
            </a:r>
            <a:r>
              <a:rPr lang="vi" i="1" sz="1500">
                <a:latin typeface="Arial"/>
              </a:rPr>
              <a:t>CB</a:t>
            </a:r>
            <a:r>
              <a:rPr lang="vi" sz="1500">
                <a:latin typeface="Arial"/>
              </a:rPr>
              <a:t> 1 </a:t>
            </a:r>
            <a:r>
              <a:rPr lang="en-US" i="1" sz="1500">
                <a:latin typeface="Arial"/>
              </a:rPr>
              <a:t>AB, </a:t>
            </a:r>
            <a:r>
              <a:rPr lang="vi" i="1" sz="1500">
                <a:latin typeface="Arial"/>
              </a:rPr>
              <a:t>CB</a:t>
            </a:r>
            <a:r>
              <a:rPr lang="vi" sz="1500">
                <a:latin typeface="Arial"/>
              </a:rPr>
              <a:t> 1 </a:t>
            </a:r>
            <a:r>
              <a:rPr lang="vi" i="1" sz="1500">
                <a:latin typeface="Arial"/>
              </a:rPr>
              <a:t>SA</a:t>
            </a:r>
            <a:r>
              <a:rPr lang="vi" sz="1500">
                <a:latin typeface="Arial"/>
              </a:rPr>
              <a:t> nên </a:t>
            </a:r>
            <a:r>
              <a:rPr lang="vi" i="1" sz="1500">
                <a:latin typeface="Arial"/>
              </a:rPr>
              <a:t>CB</a:t>
            </a:r>
            <a:r>
              <a:rPr lang="vi" sz="1500">
                <a:latin typeface="Arial"/>
              </a:rPr>
              <a:t> 1 </a:t>
            </a:r>
            <a:r>
              <a:rPr lang="en-US" i="1" sz="1500">
                <a:latin typeface="Arial"/>
              </a:rPr>
              <a:t>(SAB) </a:t>
            </a:r>
            <a:r>
              <a:rPr lang="vi" sz="1500">
                <a:latin typeface="Arial"/>
              </a:rPr>
              <a:t>Vậy hình chiếu vuông góc của c lên (SAB) là điềm B</a:t>
            </a:r>
          </a:p>
        </p:txBody>
      </p:sp>
    </p:spTree>
  </p:cSld>
  <p:clrMapOvr>
    <a:overrideClrMapping bg1="lt1" tx1="dk1" bg2="lt2" tx2="dk2" accent1="accent1" accent2="accent2" accent3="accent3" accent4="accent4" accent5="accent5" accent6="accent6" hlink="hlink" folHlink="folHlink"/>
  </p:clrMapOvr>
</p:sld>
</file>

<file path=ppt/slides/slide45.xml><?xml version="1.0" encoding="utf-8"?>
<p:sld xmlns:p="http://schemas.openxmlformats.org/presentationml/2006/main" xmlns:a="http://schemas.openxmlformats.org/drawingml/2006/main" xmlns:r="http://schemas.openxmlformats.org/officeDocument/2006/relationships">
  <p:cSld>
    <p:bg>
      <p:bgPr>
        <a:solidFill>
          <a:srgbClr val="F1F6FB"/>
        </a:solidFill>
        <a:effectLst/>
      </p:bgPr>
    </p:bg>
    <p:spTree>
      <p:nvGrpSpPr>
        <p:cNvPr id="1" name=""/>
        <p:cNvGrpSpPr/>
        <p:nvPr/>
      </p:nvGrpSpPr>
      <p:grpSpPr/>
      <p:sp>
        <p:nvSpPr>
          <p:cNvPr id="2" name=""/>
          <p:cNvSpPr/>
          <p:nvPr/>
        </p:nvSpPr>
        <p:spPr>
          <a:xfrm>
            <a:off x="3005137" y="342900"/>
            <a:ext cx="1609725" cy="266700"/>
          </a:xfrm>
          <a:prstGeom prst="rect">
            <a:avLst/>
          </a:prstGeom>
          <a:solidFill>
            <a:srgbClr val="FFFFFF"/>
          </a:solidFill>
        </p:spPr>
        <p:txBody>
          <a:bodyPr lIns="0" tIns="0" rIns="0" bIns="0">
            <a:noAutofit/>
          </a:bodyPr>
          <a:p>
            <a:pPr indent="0"/>
            <a:r>
              <a:rPr lang="vi" b="1" sz="2000">
                <a:latin typeface="Arial"/>
              </a:rPr>
              <a:t>Thực hành 4</a:t>
            </a:r>
          </a:p>
          <a:p>
            <a:pPr marL="349763" indent="0">
              <a:lnSpc>
                <a:spcPct val="75000"/>
              </a:lnSpc>
            </a:pPr>
            <a:r>
              <a:rPr lang="vi" sz="650">
                <a:latin typeface="Arial"/>
              </a:rPr>
              <a:t>■</a:t>
            </a:r>
          </a:p>
        </p:txBody>
      </p:sp>
      <p:sp>
        <p:nvSpPr>
          <p:cNvPr id="3" name=""/>
          <p:cNvSpPr/>
          <p:nvPr/>
        </p:nvSpPr>
        <p:spPr>
          <a:xfrm>
            <a:off x="333375" y="1776412"/>
            <a:ext cx="4962525" cy="1766888"/>
          </a:xfrm>
          <a:prstGeom prst="rect">
            <a:avLst/>
          </a:prstGeom>
          <a:solidFill>
            <a:srgbClr val="FFFFFF"/>
          </a:solidFill>
        </p:spPr>
        <p:txBody>
          <a:bodyPr lIns="0" tIns="0" rIns="0" bIns="0">
            <a:noAutofit/>
          </a:bodyPr>
          <a:p>
            <a:pPr indent="0">
              <a:lnSpc>
                <a:spcPct val="174000"/>
              </a:lnSpc>
            </a:pPr>
            <a:r>
              <a:rPr lang="vi" sz="1500">
                <a:latin typeface="Arial"/>
              </a:rPr>
              <a:t>+) Ta có: </a:t>
            </a:r>
            <a:r>
              <a:rPr lang="vi" i="1" sz="1500">
                <a:latin typeface="Arial"/>
              </a:rPr>
              <a:t>DA</a:t>
            </a:r>
            <a:r>
              <a:rPr lang="vi" sz="1500">
                <a:latin typeface="Arial"/>
              </a:rPr>
              <a:t> 1 </a:t>
            </a:r>
            <a:r>
              <a:rPr lang="vi" i="1" sz="1500">
                <a:latin typeface="Arial"/>
              </a:rPr>
              <a:t>AB,DA</a:t>
            </a:r>
            <a:r>
              <a:rPr lang="vi" sz="1500">
                <a:latin typeface="Arial"/>
              </a:rPr>
              <a:t> 1 571 nên </a:t>
            </a:r>
            <a:r>
              <a:rPr lang="vi" i="1" sz="1500">
                <a:latin typeface="Arial"/>
              </a:rPr>
              <a:t>DA</a:t>
            </a:r>
            <a:r>
              <a:rPr lang="vi" sz="1500">
                <a:latin typeface="Arial"/>
              </a:rPr>
              <a:t> 1 </a:t>
            </a:r>
            <a:r>
              <a:rPr lang="vi" i="1" sz="1500">
                <a:latin typeface="Arial"/>
              </a:rPr>
              <a:t>(SAB)</a:t>
            </a:r>
          </a:p>
          <a:p>
            <a:pPr indent="0">
              <a:lnSpc>
                <a:spcPct val="174000"/>
              </a:lnSpc>
            </a:pPr>
            <a:r>
              <a:rPr lang="vi" sz="1500">
                <a:latin typeface="Arial"/>
              </a:rPr>
              <a:t>Vậy hình chiếu vuông góc của D lên (SAB) là điểm </a:t>
            </a:r>
            <a:r>
              <a:rPr lang="en-US" sz="1500">
                <a:latin typeface="Arial"/>
              </a:rPr>
              <a:t>A </a:t>
            </a:r>
            <a:r>
              <a:rPr lang="vi" sz="1500">
                <a:latin typeface="Arial"/>
              </a:rPr>
              <a:t>Suy ra hình chiếu vuông góc của </a:t>
            </a:r>
            <a:r>
              <a:rPr lang="en-US" sz="1500">
                <a:latin typeface="Arial"/>
              </a:rPr>
              <a:t>CD </a:t>
            </a:r>
            <a:r>
              <a:rPr lang="vi" sz="1500">
                <a:latin typeface="Arial"/>
              </a:rPr>
              <a:t>lên (SAB) là AB; hình chiếu vuông góc của tam giác SCD lên (SAB) là tam giác SAB.</a:t>
            </a:r>
          </a:p>
        </p:txBody>
      </p:sp>
    </p:spTree>
  </p:cSld>
  <p:clrMapOvr>
    <a:overrideClrMapping bg1="lt1" tx1="dk1" bg2="lt2" tx2="dk2" accent1="accent1" accent2="accent2" accent3="accent3" accent4="accent4" accent5="accent5" accent6="accent6" hlink="hlink" folHlink="folHlink"/>
  </p:clrMapOvr>
</p:sld>
</file>

<file path=ppt/slides/slide46.xml><?xml version="1.0" encoding="utf-8"?>
<p:sld xmlns:p="http://schemas.openxmlformats.org/presentationml/2006/main" xmlns:a="http://schemas.openxmlformats.org/drawingml/2006/main" xmlns:r="http://schemas.openxmlformats.org/officeDocument/2006/relationships">
  <p:cSld>
    <p:bg>
      <p:bgPr>
        <a:solidFill>
          <a:srgbClr val="D6ED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76200" y="61912"/>
            <a:ext cx="1976437" cy="866775"/>
          </a:xfrm>
          <a:prstGeom prst="rect">
            <a:avLst/>
          </a:prstGeom>
        </p:spPr>
      </p:pic>
      <p:pic>
        <p:nvPicPr>
          <p:cNvPr id="3" name=""/>
          <p:cNvPicPr>
            <a:picLocks noChangeAspect="1"/>
          </p:cNvPicPr>
          <p:nvPr/>
        </p:nvPicPr>
        <p:blipFill>
          <a:blip r:embed="rPictId1"/>
          <a:stretch>
            <a:fillRect/>
          </a:stretch>
        </p:blipFill>
        <p:spPr>
          <a:xfrm>
            <a:off x="6491287" y="166687"/>
            <a:ext cx="828675" cy="828675"/>
          </a:xfrm>
          <a:prstGeom prst="rect">
            <a:avLst/>
          </a:prstGeom>
        </p:spPr>
      </p:pic>
      <p:sp>
        <p:nvSpPr>
          <p:cNvPr id="4" name=""/>
          <p:cNvSpPr/>
          <p:nvPr/>
        </p:nvSpPr>
        <p:spPr>
          <a:xfrm>
            <a:off x="471487" y="1119187"/>
            <a:ext cx="6672263" cy="1038225"/>
          </a:xfrm>
          <a:prstGeom prst="rect">
            <a:avLst/>
          </a:prstGeom>
          <a:solidFill>
            <a:srgbClr val="FFFFFF"/>
          </a:solidFill>
        </p:spPr>
        <p:txBody>
          <a:bodyPr lIns="0" tIns="0" rIns="0" bIns="0">
            <a:noAutofit/>
          </a:bodyPr>
          <a:p>
            <a:pPr algn="just" indent="0">
              <a:lnSpc>
                <a:spcPct val="174000"/>
              </a:lnSpc>
            </a:pPr>
            <a:r>
              <a:rPr lang="vi" sz="1500">
                <a:latin typeface="Arial"/>
              </a:rPr>
              <a:t>a) Phép chiếu vuông góc lên một mặt phẳng là một trường hợp đặc biệt của phép chiếu song song nên có đầy đủ các tính chất của phép chiếu song song.</a:t>
            </a:r>
          </a:p>
        </p:txBody>
      </p:sp>
      <p:sp>
        <p:nvSpPr>
          <p:cNvPr id="5" name=""/>
          <p:cNvSpPr/>
          <p:nvPr/>
        </p:nvSpPr>
        <p:spPr>
          <a:xfrm>
            <a:off x="52387" y="2376487"/>
            <a:ext cx="7091363" cy="1857375"/>
          </a:xfrm>
          <a:prstGeom prst="rect">
            <a:avLst/>
          </a:prstGeom>
          <a:solidFill>
            <a:srgbClr val="FFFFFF"/>
          </a:solidFill>
        </p:spPr>
        <p:txBody>
          <a:bodyPr lIns="0" tIns="0" rIns="0" bIns="0">
            <a:noAutofit/>
          </a:bodyPr>
          <a:p>
            <a:pPr algn="just" marL="381513" indent="0">
              <a:lnSpc>
                <a:spcPct val="192000"/>
              </a:lnSpc>
            </a:pPr>
            <a:r>
              <a:rPr lang="vi" sz="1500">
                <a:latin typeface="Arial"/>
              </a:rPr>
              <a:t>b) Người ta còn dùng “phép chiếu vuông góc lên (P)” và dùng ) là hình chiếu (%) trên CP) thay cho </a:t>
            </a:r>
            <a:r>
              <a:rPr lang="en-US" sz="1500">
                <a:latin typeface="Arial"/>
              </a:rPr>
              <a:t>(w ) </a:t>
            </a:r>
            <a:r>
              <a:rPr lang="vi" sz="1500">
                <a:latin typeface="Arial"/>
              </a:rPr>
              <a:t>là hình chiếu vuông góc của (%) trên (P).</a:t>
            </a:r>
          </a:p>
          <a:p>
            <a:pPr indent="0">
              <a:lnSpc>
                <a:spcPct val="83000"/>
              </a:lnSpc>
            </a:pPr>
            <a:r>
              <a:rPr lang="vi" sz="6100">
                <a:solidFill>
                  <a:srgbClr val="467FD2"/>
                </a:solidFill>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47.xml><?xml version="1.0" encoding="utf-8"?>
<p:sld xmlns:p="http://schemas.openxmlformats.org/presentationml/2006/main" xmlns:a="http://schemas.openxmlformats.org/drawingml/2006/main" xmlns:r="http://schemas.openxmlformats.org/officeDocument/2006/relationships">
  <p:cSld>
    <p:bg>
      <p:bgPr>
        <a:solidFill>
          <a:srgbClr val="F2F6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281112" y="0"/>
            <a:ext cx="561975" cy="509587"/>
          </a:xfrm>
          <a:prstGeom prst="rect">
            <a:avLst/>
          </a:prstGeom>
        </p:spPr>
      </p:pic>
      <p:pic>
        <p:nvPicPr>
          <p:cNvPr id="3" name=""/>
          <p:cNvPicPr>
            <a:picLocks noChangeAspect="1"/>
          </p:cNvPicPr>
          <p:nvPr/>
        </p:nvPicPr>
        <p:blipFill>
          <a:blip r:embed="rPictId1"/>
          <a:stretch>
            <a:fillRect/>
          </a:stretch>
        </p:blipFill>
        <p:spPr>
          <a:xfrm>
            <a:off x="6772275" y="142875"/>
            <a:ext cx="714375" cy="542925"/>
          </a:xfrm>
          <a:prstGeom prst="rect">
            <a:avLst/>
          </a:prstGeom>
        </p:spPr>
      </p:pic>
      <p:pic>
        <p:nvPicPr>
          <p:cNvPr id="4" name=""/>
          <p:cNvPicPr>
            <a:picLocks noChangeAspect="1"/>
          </p:cNvPicPr>
          <p:nvPr/>
        </p:nvPicPr>
        <p:blipFill>
          <a:blip r:embed="rPictId2"/>
          <a:stretch>
            <a:fillRect/>
          </a:stretch>
        </p:blipFill>
        <p:spPr>
          <a:xfrm>
            <a:off x="5195887" y="819150"/>
            <a:ext cx="2176463" cy="1581150"/>
          </a:xfrm>
          <a:prstGeom prst="rect">
            <a:avLst/>
          </a:prstGeom>
        </p:spPr>
      </p:pic>
      <p:sp>
        <p:nvSpPr>
          <p:cNvPr id="5" name=""/>
          <p:cNvSpPr/>
          <p:nvPr/>
        </p:nvSpPr>
        <p:spPr>
          <a:xfrm>
            <a:off x="1900237" y="223837"/>
            <a:ext cx="3810000" cy="247650"/>
          </a:xfrm>
          <a:prstGeom prst="rect">
            <a:avLst/>
          </a:prstGeom>
          <a:solidFill>
            <a:srgbClr val="FFFFFF"/>
          </a:solidFill>
        </p:spPr>
        <p:txBody>
          <a:bodyPr lIns="0" tIns="0" rIns="0" bIns="0" wrap="none">
            <a:noAutofit/>
          </a:bodyPr>
          <a:p>
            <a:pPr indent="0"/>
            <a:r>
              <a:rPr lang="vi" b="1" sz="1700">
                <a:latin typeface="Arial"/>
              </a:rPr>
              <a:t>HĐKP6: </a:t>
            </a:r>
            <a:r>
              <a:rPr lang="vi" b="1" sz="1700">
                <a:solidFill>
                  <a:srgbClr val="FC0202"/>
                </a:solidFill>
                <a:latin typeface="Arial"/>
              </a:rPr>
              <a:t>Định lí ba đường vuông góc</a:t>
            </a:r>
          </a:p>
        </p:txBody>
      </p:sp>
      <p:sp>
        <p:nvSpPr>
          <p:cNvPr id="6" name=""/>
          <p:cNvSpPr/>
          <p:nvPr/>
        </p:nvSpPr>
        <p:spPr>
          <a:xfrm>
            <a:off x="280987" y="785812"/>
            <a:ext cx="4748213" cy="1757363"/>
          </a:xfrm>
          <a:prstGeom prst="rect">
            <a:avLst/>
          </a:prstGeom>
          <a:solidFill>
            <a:srgbClr val="FFFFFF"/>
          </a:solidFill>
        </p:spPr>
        <p:txBody>
          <a:bodyPr lIns="0" tIns="0" rIns="0" bIns="0">
            <a:noAutofit/>
          </a:bodyPr>
          <a:p>
            <a:pPr indent="12700">
              <a:lnSpc>
                <a:spcPct val="171000"/>
              </a:lnSpc>
            </a:pPr>
            <a:r>
              <a:rPr lang="vi" sz="1500">
                <a:latin typeface="Arial"/>
              </a:rPr>
              <a:t>Cho đường thẳng a nằm trong mặt phẳng (P)và </a:t>
            </a:r>
            <a:r>
              <a:rPr lang="vi" i="1" sz="1500">
                <a:latin typeface="Arial"/>
              </a:rPr>
              <a:t>b</a:t>
            </a:r>
            <a:r>
              <a:rPr lang="vi" sz="1500">
                <a:latin typeface="Arial"/>
              </a:rPr>
              <a:t> là đường thẳng không thuộc (P) và không vuông góc với (P). Lấy hai điểm </a:t>
            </a:r>
            <a:r>
              <a:rPr lang="vi" i="1" sz="1500">
                <a:latin typeface="Arial"/>
              </a:rPr>
              <a:t>A,B</a:t>
            </a:r>
            <a:r>
              <a:rPr lang="vi" sz="1500">
                <a:latin typeface="Arial"/>
              </a:rPr>
              <a:t> trên </a:t>
            </a:r>
            <a:r>
              <a:rPr lang="vi" i="1" sz="1500">
                <a:latin typeface="Arial"/>
              </a:rPr>
              <a:t>b</a:t>
            </a:r>
            <a:r>
              <a:rPr lang="vi" sz="1500">
                <a:latin typeface="Arial"/>
              </a:rPr>
              <a:t> và gọi </a:t>
            </a:r>
            <a:r>
              <a:rPr lang="vi" i="1" sz="1500">
                <a:latin typeface="Arial"/>
              </a:rPr>
              <a:t>A',B'</a:t>
            </a:r>
            <a:r>
              <a:rPr lang="vi" sz="1500">
                <a:latin typeface="Arial"/>
              </a:rPr>
              <a:t> lần lượt là hình chiếu vuông góc của </a:t>
            </a:r>
            <a:r>
              <a:rPr lang="vi" i="1" sz="1500">
                <a:latin typeface="Arial"/>
              </a:rPr>
              <a:t>A</a:t>
            </a:r>
            <a:r>
              <a:rPr lang="vi" sz="1500">
                <a:latin typeface="Arial"/>
              </a:rPr>
              <a:t> và </a:t>
            </a:r>
            <a:r>
              <a:rPr lang="vi" i="1" sz="1500">
                <a:latin typeface="Arial"/>
              </a:rPr>
              <a:t>B</a:t>
            </a:r>
            <a:r>
              <a:rPr lang="vi" sz="1500">
                <a:latin typeface="Arial"/>
              </a:rPr>
              <a:t> trên (P). a) Xác định hình chiếu </a:t>
            </a:r>
            <a:r>
              <a:rPr lang="vi" i="1" sz="1500">
                <a:latin typeface="Arial"/>
              </a:rPr>
              <a:t>b'</a:t>
            </a:r>
            <a:r>
              <a:rPr lang="vi" sz="1500">
                <a:latin typeface="Arial"/>
              </a:rPr>
              <a:t> của </a:t>
            </a:r>
            <a:r>
              <a:rPr lang="vi" i="1" sz="1500">
                <a:latin typeface="Arial"/>
              </a:rPr>
              <a:t>b</a:t>
            </a:r>
            <a:r>
              <a:rPr lang="vi" sz="1500">
                <a:latin typeface="Arial"/>
              </a:rPr>
              <a:t> trên (P).</a:t>
            </a:r>
          </a:p>
        </p:txBody>
      </p:sp>
      <p:sp>
        <p:nvSpPr>
          <p:cNvPr id="7" name=""/>
          <p:cNvSpPr/>
          <p:nvPr/>
        </p:nvSpPr>
        <p:spPr>
          <a:xfrm>
            <a:off x="280987" y="2681287"/>
            <a:ext cx="4738688" cy="261938"/>
          </a:xfrm>
          <a:prstGeom prst="rect">
            <a:avLst/>
          </a:prstGeom>
          <a:solidFill>
            <a:srgbClr val="FFFFFF"/>
          </a:solidFill>
        </p:spPr>
        <p:txBody>
          <a:bodyPr lIns="0" tIns="0" rIns="0" bIns="0" wrap="none">
            <a:noAutofit/>
          </a:bodyPr>
          <a:p>
            <a:pPr indent="101600"/>
            <a:r>
              <a:rPr lang="vi" sz="1500">
                <a:latin typeface="Arial"/>
              </a:rPr>
              <a:t>b) Cho </a:t>
            </a:r>
            <a:r>
              <a:rPr lang="vi" i="1" sz="1500">
                <a:latin typeface="Arial"/>
              </a:rPr>
              <a:t>a</a:t>
            </a:r>
            <a:r>
              <a:rPr lang="vi" sz="1500">
                <a:latin typeface="Arial"/>
              </a:rPr>
              <a:t> vuông góc với </a:t>
            </a:r>
            <a:r>
              <a:rPr lang="vi" i="1" sz="1500">
                <a:latin typeface="Arial"/>
              </a:rPr>
              <a:t>b,</a:t>
            </a:r>
            <a:r>
              <a:rPr lang="vi" sz="1500">
                <a:latin typeface="Arial"/>
              </a:rPr>
              <a:t> nêu nhận xét về vị trí</a:t>
            </a:r>
          </a:p>
        </p:txBody>
      </p:sp>
      <p:sp>
        <p:nvSpPr>
          <p:cNvPr id="8" name=""/>
          <p:cNvSpPr/>
          <p:nvPr/>
        </p:nvSpPr>
        <p:spPr>
          <a:xfrm>
            <a:off x="271462" y="3043237"/>
            <a:ext cx="1404938" cy="261938"/>
          </a:xfrm>
          <a:prstGeom prst="rect">
            <a:avLst/>
          </a:prstGeom>
          <a:solidFill>
            <a:srgbClr val="FFFFFF"/>
          </a:solidFill>
        </p:spPr>
        <p:txBody>
          <a:bodyPr lIns="0" tIns="0" rIns="0" bIns="0" wrap="none">
            <a:noAutofit/>
          </a:bodyPr>
          <a:p>
            <a:pPr indent="101600"/>
            <a:r>
              <a:rPr lang="vi" sz="1500">
                <a:latin typeface="Arial"/>
              </a:rPr>
              <a:t>tương đối giữa:</a:t>
            </a:r>
          </a:p>
        </p:txBody>
      </p:sp>
      <p:sp>
        <p:nvSpPr>
          <p:cNvPr id="9" name=""/>
          <p:cNvSpPr/>
          <p:nvPr/>
        </p:nvSpPr>
        <p:spPr>
          <a:xfrm>
            <a:off x="161925" y="3448050"/>
            <a:ext cx="2809875" cy="666750"/>
          </a:xfrm>
          <a:prstGeom prst="rect">
            <a:avLst/>
          </a:prstGeom>
          <a:solidFill>
            <a:srgbClr val="FFFFFF"/>
          </a:solidFill>
        </p:spPr>
        <p:txBody>
          <a:bodyPr lIns="0" tIns="0" rIns="0" bIns="0">
            <a:noAutofit/>
          </a:bodyPr>
          <a:p>
            <a:pPr indent="101600">
              <a:spcAft>
                <a:spcPts val="980"/>
              </a:spcAft>
            </a:pPr>
            <a:r>
              <a:rPr lang="vi" sz="1500">
                <a:latin typeface="Arial"/>
              </a:rPr>
              <a:t>i) đường thẳng </a:t>
            </a:r>
            <a:r>
              <a:rPr lang="vi" i="1" sz="1500">
                <a:latin typeface="Arial"/>
              </a:rPr>
              <a:t>a</a:t>
            </a:r>
            <a:r>
              <a:rPr lang="vi" sz="1500">
                <a:latin typeface="Arial"/>
              </a:rPr>
              <a:t> và </a:t>
            </a:r>
            <a:r>
              <a:rPr lang="vi" i="1" sz="1500">
                <a:latin typeface="Arial"/>
              </a:rPr>
              <a:t>mp(b, b'y,</a:t>
            </a:r>
          </a:p>
          <a:p>
            <a:pPr indent="101600"/>
            <a:r>
              <a:rPr lang="vi" sz="1500">
                <a:latin typeface="Arial"/>
              </a:rPr>
              <a:t>ii) hai đường thẳng </a:t>
            </a:r>
            <a:r>
              <a:rPr lang="vi" i="1" sz="1500">
                <a:latin typeface="Arial"/>
              </a:rPr>
              <a:t>a</a:t>
            </a:r>
            <a:r>
              <a:rPr lang="vi" sz="1500">
                <a:latin typeface="Arial"/>
              </a:rPr>
              <a:t> và </a:t>
            </a:r>
            <a:r>
              <a:rPr lang="vi" i="1" sz="1500">
                <a:latin typeface="Arial"/>
              </a:rPr>
              <a:t>b'.</a:t>
            </a:r>
          </a:p>
        </p:txBody>
      </p:sp>
    </p:spTree>
  </p:cSld>
  <p:clrMapOvr>
    <a:overrideClrMapping bg1="lt1" tx1="dk1" bg2="lt2" tx2="dk2" accent1="accent1" accent2="accent2" accent3="accent3" accent4="accent4" accent5="accent5" accent6="accent6" hlink="hlink" folHlink="folHlink"/>
  </p:clrMapOvr>
</p:sld>
</file>

<file path=ppt/slides/slide48.xml><?xml version="1.0" encoding="utf-8"?>
<p:sld xmlns:p="http://schemas.openxmlformats.org/presentationml/2006/main" xmlns:a="http://schemas.openxmlformats.org/drawingml/2006/main" xmlns:r="http://schemas.openxmlformats.org/officeDocument/2006/relationships">
  <p:cSld>
    <p:bg>
      <p:bgPr>
        <a:solidFill>
          <a:srgbClr val="F1F6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871912" y="190500"/>
            <a:ext cx="3586163" cy="2614612"/>
          </a:xfrm>
          <a:prstGeom prst="rect">
            <a:avLst/>
          </a:prstGeom>
        </p:spPr>
      </p:pic>
      <p:pic>
        <p:nvPicPr>
          <p:cNvPr id="3" name=""/>
          <p:cNvPicPr>
            <a:picLocks noChangeAspect="1"/>
          </p:cNvPicPr>
          <p:nvPr/>
        </p:nvPicPr>
        <p:blipFill>
          <a:blip r:embed="rPictId1"/>
          <a:stretch>
            <a:fillRect/>
          </a:stretch>
        </p:blipFill>
        <p:spPr>
          <a:xfrm>
            <a:off x="5195887" y="819150"/>
            <a:ext cx="2176463" cy="1581150"/>
          </a:xfrm>
          <a:prstGeom prst="rect">
            <a:avLst/>
          </a:prstGeom>
        </p:spPr>
      </p:pic>
      <p:pic>
        <p:nvPicPr>
          <p:cNvPr id="4" name=""/>
          <p:cNvPicPr>
            <a:picLocks noChangeAspect="1"/>
          </p:cNvPicPr>
          <p:nvPr/>
        </p:nvPicPr>
        <p:blipFill>
          <a:blip r:embed="rPictId2"/>
          <a:stretch>
            <a:fillRect/>
          </a:stretch>
        </p:blipFill>
        <p:spPr>
          <a:xfrm>
            <a:off x="0" y="3524250"/>
            <a:ext cx="261937" cy="509587"/>
          </a:xfrm>
          <a:prstGeom prst="rect">
            <a:avLst/>
          </a:prstGeom>
        </p:spPr>
      </p:pic>
      <p:sp>
        <p:nvSpPr>
          <p:cNvPr id="6" name=""/>
          <p:cNvSpPr/>
          <p:nvPr/>
        </p:nvSpPr>
        <p:spPr>
          <a:xfrm>
            <a:off x="176212" y="190500"/>
            <a:ext cx="5534025" cy="261937"/>
          </a:xfrm>
          <a:prstGeom prst="rect">
            <a:avLst/>
          </a:prstGeom>
          <a:solidFill>
            <a:srgbClr val="FFFFFF"/>
          </a:solidFill>
        </p:spPr>
        <p:txBody>
          <a:bodyPr lIns="0" tIns="0" rIns="0" bIns="0" wrap="none">
            <a:noAutofit/>
          </a:bodyPr>
          <a:p>
            <a:pPr algn="ctr" indent="0"/>
            <a:r>
              <a:rPr lang="vi" b="1" sz="1700">
                <a:latin typeface="Arial"/>
              </a:rPr>
              <a:t>HĐKP6: </a:t>
            </a:r>
            <a:r>
              <a:rPr lang="vi" b="1" sz="1700">
                <a:solidFill>
                  <a:srgbClr val="FC0202"/>
                </a:solidFill>
                <a:latin typeface="Arial"/>
              </a:rPr>
              <a:t>Định lí ba đường vuông góc</a:t>
            </a:r>
          </a:p>
        </p:txBody>
      </p:sp>
      <p:sp>
        <p:nvSpPr>
          <p:cNvPr id="7" name=""/>
          <p:cNvSpPr/>
          <p:nvPr/>
        </p:nvSpPr>
        <p:spPr>
          <a:xfrm>
            <a:off x="176212" y="452437"/>
            <a:ext cx="4505325" cy="423863"/>
          </a:xfrm>
          <a:prstGeom prst="rect">
            <a:avLst/>
          </a:prstGeom>
          <a:solidFill>
            <a:srgbClr val="FFFFFF"/>
          </a:solidFill>
        </p:spPr>
        <p:txBody>
          <a:bodyPr lIns="0" tIns="0" rIns="0" bIns="0" wrap="none">
            <a:noAutofit/>
          </a:bodyPr>
          <a:p>
            <a:pPr indent="0"/>
            <a:r>
              <a:rPr lang="vi" sz="1500">
                <a:latin typeface="Arial"/>
              </a:rPr>
              <a:t>c) Cho a vuông góc với </a:t>
            </a:r>
            <a:r>
              <a:rPr lang="vi" i="1" sz="1500">
                <a:latin typeface="Arial"/>
              </a:rPr>
              <a:t>b',</a:t>
            </a:r>
            <a:r>
              <a:rPr lang="vi" sz="1500">
                <a:latin typeface="Arial"/>
              </a:rPr>
              <a:t> nêu nhận xét về vị trí</a:t>
            </a:r>
          </a:p>
        </p:txBody>
      </p:sp>
      <p:sp>
        <p:nvSpPr>
          <p:cNvPr id="8" name=""/>
          <p:cNvSpPr/>
          <p:nvPr/>
        </p:nvSpPr>
        <p:spPr>
          <a:xfrm>
            <a:off x="176212" y="876300"/>
            <a:ext cx="2967038" cy="1228725"/>
          </a:xfrm>
          <a:prstGeom prst="rect">
            <a:avLst/>
          </a:prstGeom>
          <a:solidFill>
            <a:srgbClr val="FFFFFF"/>
          </a:solidFill>
        </p:spPr>
        <p:txBody>
          <a:bodyPr lIns="0" tIns="0" rIns="0" bIns="0">
            <a:noAutofit/>
          </a:bodyPr>
          <a:p>
            <a:pPr indent="0">
              <a:lnSpc>
                <a:spcPct val="176000"/>
              </a:lnSpc>
            </a:pPr>
            <a:r>
              <a:rPr lang="vi" sz="1500">
                <a:latin typeface="Arial"/>
              </a:rPr>
              <a:t>tương đối giữa:</a:t>
            </a:r>
          </a:p>
          <a:p>
            <a:pPr indent="0">
              <a:lnSpc>
                <a:spcPct val="176000"/>
              </a:lnSpc>
            </a:pPr>
            <a:r>
              <a:rPr lang="vi" sz="1500">
                <a:latin typeface="Arial"/>
              </a:rPr>
              <a:t>i) đường thẳng </a:t>
            </a:r>
            <a:r>
              <a:rPr lang="vi" i="1" sz="1500">
                <a:latin typeface="Arial"/>
              </a:rPr>
              <a:t>a</a:t>
            </a:r>
            <a:r>
              <a:rPr lang="vi" sz="1500">
                <a:latin typeface="Arial"/>
              </a:rPr>
              <a:t> và </a:t>
            </a:r>
            <a:r>
              <a:rPr lang="vi" i="1" sz="1500">
                <a:latin typeface="Arial"/>
              </a:rPr>
              <a:t>mp(b,b');</a:t>
            </a:r>
          </a:p>
          <a:p>
            <a:pPr indent="0">
              <a:lnSpc>
                <a:spcPct val="176000"/>
              </a:lnSpc>
            </a:pPr>
            <a:r>
              <a:rPr lang="vi" sz="1500">
                <a:latin typeface="Arial"/>
              </a:rPr>
              <a:t>ii) giữa hai đường thẳng </a:t>
            </a:r>
            <a:r>
              <a:rPr lang="vi" i="1" sz="1500">
                <a:latin typeface="Arial"/>
              </a:rPr>
              <a:t>a</a:t>
            </a:r>
            <a:r>
              <a:rPr lang="vi" sz="1500">
                <a:latin typeface="Arial"/>
              </a:rPr>
              <a:t> và </a:t>
            </a:r>
            <a:r>
              <a:rPr lang="vi" i="1" sz="1500">
                <a:latin typeface="Arial"/>
              </a:rPr>
              <a:t>b.</a:t>
            </a:r>
          </a:p>
        </p:txBody>
      </p:sp>
      <p:sp>
        <p:nvSpPr>
          <p:cNvPr id="9" name=""/>
          <p:cNvSpPr/>
          <p:nvPr/>
        </p:nvSpPr>
        <p:spPr>
          <a:xfrm>
            <a:off x="271462" y="2481262"/>
            <a:ext cx="2757488" cy="280988"/>
          </a:xfrm>
          <a:prstGeom prst="rect">
            <a:avLst/>
          </a:prstGeom>
          <a:solidFill>
            <a:srgbClr val="FFFFFF"/>
          </a:solidFill>
        </p:spPr>
        <p:txBody>
          <a:bodyPr lIns="0" tIns="0" rIns="0" bIns="0" wrap="none">
            <a:noAutofit/>
          </a:bodyPr>
          <a:p>
            <a:pPr indent="101600"/>
            <a:r>
              <a:rPr lang="vi" sz="1500">
                <a:latin typeface="Arial"/>
              </a:rPr>
              <a:t>a) </a:t>
            </a:r>
            <a:r>
              <a:rPr lang="vi" i="1" sz="1500">
                <a:latin typeface="Arial"/>
              </a:rPr>
              <a:t>b'</a:t>
            </a:r>
            <a:r>
              <a:rPr lang="vi" sz="1500">
                <a:latin typeface="Arial"/>
              </a:rPr>
              <a:t> đi qua hai điểm </a:t>
            </a:r>
            <a:r>
              <a:rPr lang="vi" i="1" sz="1500">
                <a:latin typeface="Arial"/>
              </a:rPr>
              <a:t>Ẩ</a:t>
            </a:r>
            <a:r>
              <a:rPr lang="vi" sz="1500">
                <a:latin typeface="Arial"/>
              </a:rPr>
              <a:t> và </a:t>
            </a:r>
            <a:r>
              <a:rPr lang="vi" i="1" cap="small" sz="1300">
                <a:latin typeface="Arial"/>
              </a:rPr>
              <a:t>b'\</a:t>
            </a:r>
          </a:p>
        </p:txBody>
      </p:sp>
      <p:sp>
        <p:nvSpPr>
          <p:cNvPr id="10" name=""/>
          <p:cNvSpPr/>
          <p:nvPr/>
        </p:nvSpPr>
        <p:spPr>
          <a:xfrm>
            <a:off x="271462" y="2957512"/>
            <a:ext cx="6948488" cy="280988"/>
          </a:xfrm>
          <a:prstGeom prst="rect">
            <a:avLst/>
          </a:prstGeom>
          <a:solidFill>
            <a:srgbClr val="FFFFFF"/>
          </a:solidFill>
        </p:spPr>
        <p:txBody>
          <a:bodyPr lIns="0" tIns="0" rIns="0" bIns="0" wrap="none">
            <a:noAutofit/>
          </a:bodyPr>
          <a:p>
            <a:pPr indent="101600"/>
            <a:r>
              <a:rPr lang="vi" sz="1500">
                <a:latin typeface="Arial"/>
              </a:rPr>
              <a:t>b) i) Ta có: </a:t>
            </a:r>
            <a:r>
              <a:rPr lang="en-US" i="1" sz="1500">
                <a:latin typeface="Arial"/>
              </a:rPr>
              <a:t>a</a:t>
            </a:r>
            <a:r>
              <a:rPr lang="en-US" sz="1500">
                <a:latin typeface="Arial"/>
              </a:rPr>
              <a:t> </a:t>
            </a:r>
            <a:r>
              <a:rPr lang="vi" sz="1500">
                <a:latin typeface="Arial"/>
              </a:rPr>
              <a:t>1 </a:t>
            </a:r>
            <a:r>
              <a:rPr lang="vi" i="1" sz="1500">
                <a:latin typeface="Arial"/>
              </a:rPr>
              <a:t>b, </a:t>
            </a:r>
            <a:r>
              <a:rPr lang="en-US" i="1" sz="1500">
                <a:latin typeface="Arial"/>
              </a:rPr>
              <a:t>a</a:t>
            </a:r>
            <a:r>
              <a:rPr lang="en-US" sz="1500">
                <a:latin typeface="Arial"/>
              </a:rPr>
              <a:t> </a:t>
            </a:r>
            <a:r>
              <a:rPr lang="vi" sz="1500">
                <a:latin typeface="Arial"/>
              </a:rPr>
              <a:t>1,4Ẩ(do </a:t>
            </a:r>
            <a:r>
              <a:rPr lang="en-US" i="1" sz="1500">
                <a:latin typeface="Arial"/>
              </a:rPr>
              <a:t>a</a:t>
            </a:r>
            <a:r>
              <a:rPr lang="en-US" sz="1500">
                <a:latin typeface="Arial"/>
              </a:rPr>
              <a:t> </a:t>
            </a:r>
            <a:r>
              <a:rPr lang="vi" sz="1500">
                <a:latin typeface="Arial"/>
              </a:rPr>
              <a:t>1 (P)). i) Ta có: </a:t>
            </a:r>
            <a:r>
              <a:rPr lang="en-US" i="1" sz="1500">
                <a:latin typeface="Arial"/>
              </a:rPr>
              <a:t>a</a:t>
            </a:r>
            <a:r>
              <a:rPr lang="en-US" sz="1500">
                <a:latin typeface="Arial"/>
              </a:rPr>
              <a:t> </a:t>
            </a:r>
            <a:r>
              <a:rPr lang="vi" sz="1500">
                <a:latin typeface="Arial"/>
              </a:rPr>
              <a:t>1 </a:t>
            </a:r>
            <a:r>
              <a:rPr lang="vi" i="1" sz="1500">
                <a:latin typeface="Arial"/>
              </a:rPr>
              <a:t>b', </a:t>
            </a:r>
            <a:r>
              <a:rPr lang="en-US" i="1" sz="1500">
                <a:latin typeface="Arial"/>
              </a:rPr>
              <a:t>a</a:t>
            </a:r>
            <a:r>
              <a:rPr lang="en-US" sz="1500">
                <a:latin typeface="Arial"/>
              </a:rPr>
              <a:t> </a:t>
            </a:r>
            <a:r>
              <a:rPr lang="vi" sz="1500">
                <a:latin typeface="Arial"/>
              </a:rPr>
              <a:t>1 /M'(do </a:t>
            </a:r>
            <a:r>
              <a:rPr lang="en-US" i="1" sz="1500">
                <a:latin typeface="Arial"/>
              </a:rPr>
              <a:t>a</a:t>
            </a:r>
            <a:r>
              <a:rPr lang="en-US" sz="1500">
                <a:latin typeface="Arial"/>
              </a:rPr>
              <a:t> </a:t>
            </a:r>
            <a:r>
              <a:rPr lang="vi" sz="1500">
                <a:latin typeface="Arial"/>
              </a:rPr>
              <a:t>1 (P)).</a:t>
            </a:r>
          </a:p>
        </p:txBody>
      </p:sp>
      <p:sp>
        <p:nvSpPr>
          <p:cNvPr id="11" name=""/>
          <p:cNvSpPr/>
          <p:nvPr/>
        </p:nvSpPr>
        <p:spPr>
          <a:xfrm>
            <a:off x="271462" y="3452812"/>
            <a:ext cx="2795588" cy="757238"/>
          </a:xfrm>
          <a:prstGeom prst="rect">
            <a:avLst/>
          </a:prstGeom>
          <a:solidFill>
            <a:srgbClr val="FFFFFF"/>
          </a:solidFill>
        </p:spPr>
        <p:txBody>
          <a:bodyPr lIns="0" tIns="0" rIns="0" bIns="0">
            <a:noAutofit/>
          </a:bodyPr>
          <a:p>
            <a:pPr indent="0">
              <a:spcAft>
                <a:spcPts val="1190"/>
              </a:spcAft>
            </a:pPr>
            <a:r>
              <a:rPr lang="vi" i="1" sz="1500">
                <a:latin typeface="Arial"/>
              </a:rPr>
              <a:t>=&gt; a</a:t>
            </a:r>
            <a:r>
              <a:rPr lang="vi" sz="1500">
                <a:latin typeface="Arial"/>
              </a:rPr>
              <a:t> vuông góc với mp(ò,ố );</a:t>
            </a:r>
          </a:p>
          <a:p>
            <a:pPr indent="0"/>
            <a:r>
              <a:rPr lang="vi" sz="1500">
                <a:latin typeface="Arial"/>
              </a:rPr>
              <a:t>ii) </a:t>
            </a:r>
            <a:r>
              <a:rPr lang="vi" i="1" sz="1500">
                <a:latin typeface="Arial"/>
              </a:rPr>
              <a:t>a</a:t>
            </a:r>
            <a:r>
              <a:rPr lang="vi" sz="1500">
                <a:latin typeface="Arial"/>
              </a:rPr>
              <a:t> vuông góc với ố';</a:t>
            </a:r>
          </a:p>
        </p:txBody>
      </p:sp>
      <p:sp>
        <p:nvSpPr>
          <p:cNvPr id="12" name=""/>
          <p:cNvSpPr/>
          <p:nvPr/>
        </p:nvSpPr>
        <p:spPr>
          <a:xfrm>
            <a:off x="3871912" y="3429000"/>
            <a:ext cx="2795588" cy="719137"/>
          </a:xfrm>
          <a:prstGeom prst="rect">
            <a:avLst/>
          </a:prstGeom>
          <a:solidFill>
            <a:srgbClr val="FFFFFF"/>
          </a:solidFill>
        </p:spPr>
        <p:txBody>
          <a:bodyPr lIns="0" tIns="0" rIns="0" bIns="0">
            <a:noAutofit/>
          </a:bodyPr>
          <a:p>
            <a:pPr indent="0">
              <a:spcAft>
                <a:spcPts val="1400"/>
              </a:spcAft>
            </a:pPr>
            <a:r>
              <a:rPr lang="vi" i="1" sz="1500">
                <a:latin typeface="Arial"/>
              </a:rPr>
              <a:t>=&gt; a</a:t>
            </a:r>
            <a:r>
              <a:rPr lang="vi" sz="1500">
                <a:latin typeface="Arial"/>
              </a:rPr>
              <a:t> vuông góc với mp(ố,h');</a:t>
            </a:r>
          </a:p>
          <a:p>
            <a:pPr indent="0"/>
            <a:r>
              <a:rPr lang="vi" sz="1500">
                <a:latin typeface="Arial"/>
              </a:rPr>
              <a:t>ii) </a:t>
            </a:r>
            <a:r>
              <a:rPr lang="vi" i="1" sz="1500">
                <a:latin typeface="Arial"/>
              </a:rPr>
              <a:t>a</a:t>
            </a:r>
            <a:r>
              <a:rPr lang="vi" sz="1500">
                <a:latin typeface="Arial"/>
              </a:rPr>
              <a:t> vuông góc với </a:t>
            </a:r>
            <a:r>
              <a:rPr lang="vi" i="1" sz="1500">
                <a:latin typeface="Arial"/>
              </a:rPr>
              <a:t>b.</a:t>
            </a:r>
          </a:p>
        </p:txBody>
      </p:sp>
      <p:sp>
        <p:nvSpPr>
          <p:cNvPr id="13" name=""/>
          <p:cNvSpPr/>
          <p:nvPr/>
        </p:nvSpPr>
        <p:spPr>
          <a:xfrm>
            <a:off x="6696075" y="3343275"/>
            <a:ext cx="923925" cy="942975"/>
          </a:xfrm>
          <a:prstGeom prst="rect">
            <a:avLst/>
          </a:prstGeom>
          <a:solidFill>
            <a:srgbClr val="FFFFFF"/>
          </a:solidFill>
        </p:spPr>
        <p:txBody>
          <a:bodyPr lIns="0" tIns="0" rIns="0" bIns="0" wrap="none">
            <a:noAutofit/>
          </a:bodyPr>
          <a:p>
            <a:pPr algn="just" indent="0"/>
            <a:r>
              <a:rPr lang="vi" sz="11600">
                <a:solidFill>
                  <a:srgbClr val="D99753"/>
                </a:solidFill>
                <a:latin typeface="Arial"/>
              </a:rPr>
              <a:t>ơ</a:t>
            </a:r>
          </a:p>
        </p:txBody>
      </p:sp>
    </p:spTree>
  </p:cSld>
  <p:clrMapOvr>
    <a:overrideClrMapping bg1="lt1" tx1="dk1" bg2="lt2" tx2="dk2" accent1="accent1" accent2="accent2" accent3="accent3" accent4="accent4" accent5="accent5" accent6="accent6" hlink="hlink" folHlink="folHlink"/>
  </p:clrMapOvr>
</p:sld>
</file>

<file path=ppt/slides/slide49.xml><?xml version="1.0" encoding="utf-8"?>
<p:sld xmlns:p="http://schemas.openxmlformats.org/presentationml/2006/main" xmlns:a="http://schemas.openxmlformats.org/drawingml/2006/main" xmlns:r="http://schemas.openxmlformats.org/officeDocument/2006/relationships">
  <p:cSld>
    <p:bg>
      <p:bgPr>
        <a:solidFill>
          <a:srgbClr val="75C4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485775"/>
            <a:ext cx="238125" cy="219075"/>
          </a:xfrm>
          <a:prstGeom prst="rect">
            <a:avLst/>
          </a:prstGeom>
        </p:spPr>
      </p:pic>
      <p:pic>
        <p:nvPicPr>
          <p:cNvPr id="3" name=""/>
          <p:cNvPicPr>
            <a:picLocks noChangeAspect="1"/>
          </p:cNvPicPr>
          <p:nvPr/>
        </p:nvPicPr>
        <p:blipFill>
          <a:blip r:embed="rPictId1"/>
          <a:stretch>
            <a:fillRect/>
          </a:stretch>
        </p:blipFill>
        <p:spPr>
          <a:xfrm>
            <a:off x="2857500" y="914400"/>
            <a:ext cx="4200525" cy="338137"/>
          </a:xfrm>
          <a:prstGeom prst="rect">
            <a:avLst/>
          </a:prstGeom>
        </p:spPr>
      </p:pic>
      <p:sp>
        <p:nvSpPr>
          <p:cNvPr id="4" name=""/>
          <p:cNvSpPr/>
          <p:nvPr/>
        </p:nvSpPr>
        <p:spPr>
          <a:xfrm>
            <a:off x="3076575" y="285750"/>
            <a:ext cx="1462087" cy="361950"/>
          </a:xfrm>
          <a:prstGeom prst="rect">
            <a:avLst/>
          </a:prstGeom>
          <a:solidFill>
            <a:srgbClr val="FFFFFF"/>
          </a:solidFill>
        </p:spPr>
        <p:txBody>
          <a:bodyPr lIns="0" tIns="0" rIns="0" bIns="0" wrap="none">
            <a:noAutofit/>
          </a:bodyPr>
          <a:p>
            <a:pPr indent="0"/>
            <a:r>
              <a:rPr lang="vi" b="1" sz="2000">
                <a:latin typeface="Arial"/>
              </a:rPr>
              <a:t>KÉT LUẬN</a:t>
            </a:r>
          </a:p>
        </p:txBody>
      </p:sp>
      <p:sp>
        <p:nvSpPr>
          <p:cNvPr id="5" name=""/>
          <p:cNvSpPr/>
          <p:nvPr/>
        </p:nvSpPr>
        <p:spPr>
          <a:xfrm>
            <a:off x="523875" y="685800"/>
            <a:ext cx="1123950" cy="328612"/>
          </a:xfrm>
          <a:prstGeom prst="rect">
            <a:avLst/>
          </a:prstGeom>
          <a:solidFill>
            <a:srgbClr val="75C4FF"/>
          </a:solidFill>
        </p:spPr>
        <p:txBody>
          <a:bodyPr lIns="0" tIns="0" rIns="0" bIns="0" wrap="none">
            <a:noAutofit/>
          </a:bodyPr>
          <a:p>
            <a:pPr indent="0">
              <a:spcBef>
                <a:spcPts val="280"/>
              </a:spcBef>
            </a:pPr>
            <a:r>
              <a:rPr lang="vi" b="1" i="1" sz="1800">
                <a:solidFill>
                  <a:srgbClr val="FFFFFF"/>
                </a:solidFill>
                <a:latin typeface="Arial"/>
              </a:rPr>
              <a:t>ĐỊNH Ú</a:t>
            </a:r>
            <a:r>
              <a:rPr lang="vi" b="1" sz="1700">
                <a:solidFill>
                  <a:srgbClr val="FFFFFF"/>
                </a:solidFill>
                <a:latin typeface="Arial"/>
              </a:rPr>
              <a:t> 6</a:t>
            </a:r>
          </a:p>
        </p:txBody>
      </p:sp>
      <p:sp>
        <p:nvSpPr>
          <p:cNvPr id="6" name=""/>
          <p:cNvSpPr/>
          <p:nvPr/>
        </p:nvSpPr>
        <p:spPr>
          <a:xfrm>
            <a:off x="690562" y="1500187"/>
            <a:ext cx="6162675" cy="1614488"/>
          </a:xfrm>
          <a:prstGeom prst="rect">
            <a:avLst/>
          </a:prstGeom>
          <a:solidFill>
            <a:srgbClr val="FFFFFF"/>
          </a:solidFill>
        </p:spPr>
        <p:txBody>
          <a:bodyPr lIns="0" tIns="0" rIns="0" bIns="0">
            <a:noAutofit/>
          </a:bodyPr>
          <a:p>
            <a:pPr algn="just" indent="0">
              <a:lnSpc>
                <a:spcPct val="177000"/>
              </a:lnSpc>
            </a:pPr>
            <a:r>
              <a:rPr lang="vi" sz="1700">
                <a:latin typeface="Arial"/>
              </a:rPr>
              <a:t>Cho đường thẳng </a:t>
            </a:r>
            <a:r>
              <a:rPr lang="vi" i="1" sz="1700">
                <a:latin typeface="Arial"/>
              </a:rPr>
              <a:t>a</a:t>
            </a:r>
            <a:r>
              <a:rPr lang="vi" sz="1700">
                <a:latin typeface="Arial"/>
              </a:rPr>
              <a:t> nằm trong mặt phẳng (P) và </a:t>
            </a:r>
            <a:r>
              <a:rPr lang="vi" i="1" sz="1700">
                <a:latin typeface="Arial"/>
              </a:rPr>
              <a:t>b</a:t>
            </a:r>
            <a:r>
              <a:rPr lang="vi" sz="1700">
                <a:latin typeface="Arial"/>
              </a:rPr>
              <a:t> là đường thẳng không nằm trong (P) và không vuông góc với (P). Gọi </a:t>
            </a:r>
            <a:r>
              <a:rPr lang="vi" i="1" sz="1700">
                <a:latin typeface="Arial"/>
              </a:rPr>
              <a:t>b'</a:t>
            </a:r>
            <a:r>
              <a:rPr lang="vi" sz="1700">
                <a:latin typeface="Arial"/>
              </a:rPr>
              <a:t> là hình chiếu vuông góc của </a:t>
            </a:r>
            <a:r>
              <a:rPr lang="vi" i="1" sz="1700">
                <a:latin typeface="Arial"/>
              </a:rPr>
              <a:t>b</a:t>
            </a:r>
            <a:r>
              <a:rPr lang="vi" sz="1700">
                <a:latin typeface="Arial"/>
              </a:rPr>
              <a:t> trên (P). Khi đó </a:t>
            </a:r>
            <a:r>
              <a:rPr lang="en-US" i="1" sz="1700">
                <a:latin typeface="Arial"/>
              </a:rPr>
              <a:t>a </a:t>
            </a:r>
            <a:r>
              <a:rPr lang="vi" sz="1700">
                <a:latin typeface="Arial"/>
              </a:rPr>
              <a:t>vuông góc với </a:t>
            </a:r>
            <a:r>
              <a:rPr lang="vi" i="1" sz="1700">
                <a:latin typeface="Arial"/>
              </a:rPr>
              <a:t>b</a:t>
            </a:r>
            <a:r>
              <a:rPr lang="vi" sz="1700">
                <a:latin typeface="Arial"/>
              </a:rPr>
              <a:t> khi và chỉ khi </a:t>
            </a:r>
            <a:r>
              <a:rPr lang="vi" i="1" sz="1700">
                <a:latin typeface="Arial"/>
              </a:rPr>
              <a:t>a</a:t>
            </a:r>
            <a:r>
              <a:rPr lang="vi" sz="1700">
                <a:latin typeface="Arial"/>
              </a:rPr>
              <a:t> vuông góc với </a:t>
            </a:r>
            <a:r>
              <a:rPr lang="vi" i="1" sz="1700">
                <a:latin typeface="Arial"/>
              </a:rPr>
              <a:t>b'.</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046DB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391275" y="376237"/>
            <a:ext cx="733425" cy="1033463"/>
          </a:xfrm>
          <a:prstGeom prst="rect">
            <a:avLst/>
          </a:prstGeom>
        </p:spPr>
      </p:pic>
      <p:sp>
        <p:nvSpPr>
          <p:cNvPr id="3" name=""/>
          <p:cNvSpPr/>
          <p:nvPr/>
        </p:nvSpPr>
        <p:spPr>
          <a:xfrm>
            <a:off x="404812" y="790575"/>
            <a:ext cx="5776913" cy="1666875"/>
          </a:xfrm>
          <a:prstGeom prst="rect">
            <a:avLst/>
          </a:prstGeom>
          <a:solidFill>
            <a:srgbClr val="FFFFFF"/>
          </a:solidFill>
        </p:spPr>
        <p:txBody>
          <a:bodyPr lIns="0" tIns="0" rIns="0" bIns="0">
            <a:noAutofit/>
          </a:bodyPr>
          <a:p>
            <a:pPr algn="r" indent="0"/>
            <a:r>
              <a:rPr lang="en-US" sz="7300">
                <a:solidFill>
                  <a:srgbClr val="78BFFB"/>
                </a:solidFill>
                <a:latin typeface="Arial"/>
              </a:rPr>
              <a:t>&lt;</a:t>
            </a:r>
            <a:r>
              <a:rPr lang="en-US" sz="7300">
                <a:solidFill>
                  <a:srgbClr val="B9E0FE"/>
                </a:solidFill>
                <a:latin typeface="Arial"/>
              </a:rPr>
              <a:t>__________</a:t>
            </a:r>
          </a:p>
          <a:p>
            <a:pPr indent="292100">
              <a:lnSpc>
                <a:spcPct val="75000"/>
              </a:lnSpc>
            </a:pPr>
            <a:r>
              <a:rPr lang="en-US" sz="7300">
                <a:solidFill>
                  <a:srgbClr val="B9E0FE"/>
                </a:solidFill>
                <a:latin typeface="Arial"/>
              </a:rPr>
              <a:t>^ESBEE</a:t>
            </a:r>
          </a:p>
        </p:txBody>
      </p:sp>
    </p:spTree>
  </p:cSld>
  <p:clrMapOvr>
    <a:overrideClrMapping bg1="lt1" tx1="dk1" bg2="lt2" tx2="dk2" accent1="accent1" accent2="accent2" accent3="accent3" accent4="accent4" accent5="accent5" accent6="accent6" hlink="hlink" folHlink="folHlink"/>
  </p:clrMapOvr>
</p:sld>
</file>

<file path=ppt/slides/slide50.xml><?xml version="1.0" encoding="utf-8"?>
<p:sld xmlns:p="http://schemas.openxmlformats.org/presentationml/2006/main" xmlns:a="http://schemas.openxmlformats.org/drawingml/2006/main" xmlns:r="http://schemas.openxmlformats.org/officeDocument/2006/relationships">
  <p:cSld>
    <p:bg>
      <p:bgPr>
        <a:solidFill>
          <a:srgbClr val="D6EDF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362700" y="1247775"/>
            <a:ext cx="666750" cy="371475"/>
          </a:xfrm>
          <a:prstGeom prst="rect">
            <a:avLst/>
          </a:prstGeom>
        </p:spPr>
      </p:pic>
      <p:pic>
        <p:nvPicPr>
          <p:cNvPr id="3" name=""/>
          <p:cNvPicPr>
            <a:picLocks noChangeAspect="1"/>
          </p:cNvPicPr>
          <p:nvPr/>
        </p:nvPicPr>
        <p:blipFill>
          <a:blip r:embed="rPictId1"/>
          <a:stretch>
            <a:fillRect/>
          </a:stretch>
        </p:blipFill>
        <p:spPr>
          <a:xfrm>
            <a:off x="5586412" y="2128837"/>
            <a:ext cx="1452563" cy="1319213"/>
          </a:xfrm>
          <a:prstGeom prst="rect">
            <a:avLst/>
          </a:prstGeom>
        </p:spPr>
      </p:pic>
      <p:sp>
        <p:nvSpPr>
          <p:cNvPr id="5" name=""/>
          <p:cNvSpPr/>
          <p:nvPr/>
        </p:nvSpPr>
        <p:spPr>
          <a:xfrm>
            <a:off x="509587" y="433387"/>
            <a:ext cx="6381750" cy="533400"/>
          </a:xfrm>
          <a:prstGeom prst="rect">
            <a:avLst/>
          </a:prstGeom>
          <a:solidFill>
            <a:srgbClr val="FFFFFF"/>
          </a:solidFill>
        </p:spPr>
        <p:txBody>
          <a:bodyPr lIns="0" tIns="0" rIns="0" bIns="0">
            <a:noAutofit/>
          </a:bodyPr>
          <a:p>
            <a:pPr indent="139700">
              <a:lnSpc>
                <a:spcPct val="157000"/>
              </a:lnSpc>
            </a:pPr>
            <a:r>
              <a:rPr lang="vi" b="1" sz="1700">
                <a:latin typeface="Arial"/>
              </a:rPr>
              <a:t>Ví dụ 8: SGK - tr.63 </a:t>
            </a:r>
            <a:r>
              <a:rPr lang="vi" sz="1400">
                <a:latin typeface="Arial"/>
              </a:rPr>
              <a:t>Cho hình chóp </a:t>
            </a:r>
            <a:r>
              <a:rPr lang="vi" i="1" sz="1400">
                <a:latin typeface="Arial"/>
              </a:rPr>
              <a:t>S.ABCD</a:t>
            </a:r>
            <a:r>
              <a:rPr lang="vi" sz="1400">
                <a:latin typeface="Arial"/>
              </a:rPr>
              <a:t> có đáy là hình chữ nhật </a:t>
            </a:r>
            <a:r>
              <a:rPr lang="vi" i="1" sz="1400">
                <a:latin typeface="Arial"/>
              </a:rPr>
              <a:t>ABCD</a:t>
            </a:r>
            <a:r>
              <a:rPr lang="vi" sz="1400">
                <a:latin typeface="Arial"/>
              </a:rPr>
              <a:t> và có cạnh bên 5/4 vuông góc với mặt phẳng đáy. Chứng minh </a:t>
            </a:r>
            <a:r>
              <a:rPr lang="en-US" i="1" sz="1400">
                <a:latin typeface="Arial"/>
              </a:rPr>
              <a:t>CD</a:t>
            </a:r>
          </a:p>
        </p:txBody>
      </p:sp>
      <p:sp>
        <p:nvSpPr>
          <p:cNvPr id="6" name=""/>
          <p:cNvSpPr/>
          <p:nvPr/>
        </p:nvSpPr>
        <p:spPr>
          <a:xfrm>
            <a:off x="509587" y="966787"/>
            <a:ext cx="4524375" cy="3048000"/>
          </a:xfrm>
          <a:prstGeom prst="rect">
            <a:avLst/>
          </a:prstGeom>
          <a:solidFill>
            <a:srgbClr val="FFFFFF"/>
          </a:solidFill>
        </p:spPr>
        <p:txBody>
          <a:bodyPr lIns="0" tIns="0" rIns="0" bIns="0">
            <a:noAutofit/>
          </a:bodyPr>
          <a:p>
            <a:pPr indent="139700">
              <a:lnSpc>
                <a:spcPct val="157000"/>
              </a:lnSpc>
              <a:spcAft>
                <a:spcPts val="1330"/>
              </a:spcAft>
            </a:pPr>
            <a:r>
              <a:rPr lang="vi" sz="1400">
                <a:latin typeface="Arial"/>
              </a:rPr>
              <a:t>vuông </a:t>
            </a:r>
            <a:r>
              <a:rPr lang="vi" i="1" sz="1400">
                <a:latin typeface="Arial"/>
              </a:rPr>
              <a:t>SD</a:t>
            </a:r>
            <a:r>
              <a:rPr lang="vi" sz="1400">
                <a:latin typeface="Arial"/>
              </a:rPr>
              <a:t> và </a:t>
            </a:r>
            <a:r>
              <a:rPr lang="vi" i="1" sz="1400">
                <a:latin typeface="Arial"/>
              </a:rPr>
              <a:t>CB</a:t>
            </a:r>
            <a:r>
              <a:rPr lang="vi" sz="1400">
                <a:latin typeface="Arial"/>
              </a:rPr>
              <a:t> vuông </a:t>
            </a:r>
            <a:r>
              <a:rPr lang="en-US" i="1" sz="1400">
                <a:latin typeface="Arial"/>
              </a:rPr>
              <a:t>SB.</a:t>
            </a:r>
          </a:p>
          <a:p>
            <a:pPr indent="0">
              <a:lnSpc>
                <a:spcPct val="168000"/>
              </a:lnSpc>
              <a:spcAft>
                <a:spcPts val="210"/>
              </a:spcAft>
            </a:pPr>
            <a:r>
              <a:rPr lang="vi" sz="1400">
                <a:latin typeface="Arial"/>
              </a:rPr>
              <a:t>Ta có 5/4 1 </a:t>
            </a:r>
            <a:r>
              <a:rPr lang="vi" i="1" sz="1400">
                <a:latin typeface="Arial"/>
              </a:rPr>
              <a:t>(ABCD),</a:t>
            </a:r>
            <a:r>
              <a:rPr lang="vi" sz="1400">
                <a:latin typeface="Arial"/>
              </a:rPr>
              <a:t> suy ra </a:t>
            </a:r>
            <a:r>
              <a:rPr lang="vi" i="1" sz="1400">
                <a:latin typeface="Arial"/>
              </a:rPr>
              <a:t>DA</a:t>
            </a:r>
            <a:r>
              <a:rPr lang="vi" sz="1400">
                <a:latin typeface="Arial"/>
              </a:rPr>
              <a:t> là hình chiếu vuông góc của </a:t>
            </a:r>
            <a:r>
              <a:rPr lang="vi" i="1" sz="1400">
                <a:latin typeface="Arial"/>
              </a:rPr>
              <a:t>DS</a:t>
            </a:r>
            <a:r>
              <a:rPr lang="vi" sz="1400">
                <a:latin typeface="Arial"/>
              </a:rPr>
              <a:t> trên </a:t>
            </a:r>
            <a:r>
              <a:rPr lang="vi" i="1" sz="1400">
                <a:latin typeface="Arial"/>
              </a:rPr>
              <a:t>(ABCD)</a:t>
            </a:r>
            <a:r>
              <a:rPr lang="vi" sz="1400">
                <a:latin typeface="Arial"/>
              </a:rPr>
              <a:t> và </a:t>
            </a:r>
            <a:r>
              <a:rPr lang="vi" i="1" sz="1400">
                <a:latin typeface="Arial"/>
              </a:rPr>
              <a:t>BA</a:t>
            </a:r>
            <a:r>
              <a:rPr lang="vi" sz="1400">
                <a:latin typeface="Arial"/>
              </a:rPr>
              <a:t> là hình chiều vuông góc của </a:t>
            </a:r>
            <a:r>
              <a:rPr lang="vi" i="1" sz="1400">
                <a:latin typeface="Arial"/>
              </a:rPr>
              <a:t>BS</a:t>
            </a:r>
            <a:r>
              <a:rPr lang="vi" sz="1400">
                <a:latin typeface="Arial"/>
              </a:rPr>
              <a:t> trên </a:t>
            </a:r>
            <a:r>
              <a:rPr lang="en-US" i="1" sz="1400">
                <a:latin typeface="Arial"/>
              </a:rPr>
              <a:t>(ABCD).</a:t>
            </a:r>
          </a:p>
          <a:p>
            <a:pPr indent="0">
              <a:lnSpc>
                <a:spcPct val="168000"/>
              </a:lnSpc>
              <a:spcAft>
                <a:spcPts val="210"/>
              </a:spcAft>
            </a:pPr>
            <a:r>
              <a:rPr lang="vi" sz="1400">
                <a:latin typeface="Arial"/>
              </a:rPr>
              <a:t>Do </a:t>
            </a:r>
            <a:r>
              <a:rPr lang="vi" i="1" sz="1400">
                <a:latin typeface="Arial"/>
              </a:rPr>
              <a:t>ABCD</a:t>
            </a:r>
            <a:r>
              <a:rPr lang="vi" sz="1400">
                <a:latin typeface="Arial"/>
              </a:rPr>
              <a:t> là hình chữ nhật nên </a:t>
            </a:r>
            <a:r>
              <a:rPr lang="en-US" i="1" sz="1400">
                <a:latin typeface="Arial"/>
              </a:rPr>
              <a:t>CD</a:t>
            </a:r>
            <a:r>
              <a:rPr lang="en-US" sz="1400">
                <a:latin typeface="Arial"/>
              </a:rPr>
              <a:t> </a:t>
            </a:r>
            <a:r>
              <a:rPr lang="vi" sz="1400">
                <a:latin typeface="Arial"/>
              </a:rPr>
              <a:t>1 </a:t>
            </a:r>
            <a:r>
              <a:rPr lang="vi" i="1" sz="1400">
                <a:latin typeface="Arial"/>
              </a:rPr>
              <a:t>DA,</a:t>
            </a:r>
            <a:r>
              <a:rPr lang="vi" sz="1400">
                <a:latin typeface="Arial"/>
              </a:rPr>
              <a:t> suy ra theo định lí ba đường vuông góc ta có </a:t>
            </a:r>
            <a:r>
              <a:rPr lang="en-US" i="1" sz="1400">
                <a:latin typeface="Arial"/>
              </a:rPr>
              <a:t>CD</a:t>
            </a:r>
            <a:r>
              <a:rPr lang="en-US" sz="1400">
                <a:latin typeface="Arial"/>
              </a:rPr>
              <a:t> </a:t>
            </a:r>
            <a:r>
              <a:rPr lang="vi" sz="1400">
                <a:latin typeface="Arial"/>
              </a:rPr>
              <a:t>1 </a:t>
            </a:r>
            <a:r>
              <a:rPr lang="vi" i="1" sz="1400">
                <a:latin typeface="Arial"/>
              </a:rPr>
              <a:t>SD.</a:t>
            </a:r>
          </a:p>
          <a:p>
            <a:pPr indent="0">
              <a:lnSpc>
                <a:spcPct val="168000"/>
              </a:lnSpc>
            </a:pPr>
            <a:r>
              <a:rPr lang="vi" sz="1400">
                <a:latin typeface="Arial"/>
              </a:rPr>
              <a:t>Tương tự ta cũng có </a:t>
            </a:r>
            <a:r>
              <a:rPr lang="vi" i="1" sz="1400">
                <a:latin typeface="Arial"/>
              </a:rPr>
              <a:t>CB</a:t>
            </a:r>
            <a:r>
              <a:rPr lang="vi" sz="1400">
                <a:latin typeface="Arial"/>
              </a:rPr>
              <a:t> 1 </a:t>
            </a:r>
            <a:r>
              <a:rPr lang="vi" i="1" sz="1400">
                <a:latin typeface="Arial"/>
              </a:rPr>
              <a:t>AB,</a:t>
            </a:r>
            <a:r>
              <a:rPr lang="vi" sz="1400">
                <a:latin typeface="Arial"/>
              </a:rPr>
              <a:t> suy ra theo định lí ba đường vuông góc ta có </a:t>
            </a:r>
            <a:r>
              <a:rPr lang="vi" i="1" sz="1400">
                <a:latin typeface="Arial"/>
              </a:rPr>
              <a:t>CB</a:t>
            </a:r>
            <a:r>
              <a:rPr lang="vi" sz="1400">
                <a:latin typeface="Arial"/>
              </a:rPr>
              <a:t> 1 </a:t>
            </a:r>
            <a:r>
              <a:rPr lang="en-US" i="1" sz="1400">
                <a:latin typeface="Arial"/>
              </a:rPr>
              <a:t>SB.</a:t>
            </a:r>
          </a:p>
        </p:txBody>
      </p:sp>
      <p:sp>
        <p:nvSpPr>
          <p:cNvPr id="7" name=""/>
          <p:cNvSpPr/>
          <p:nvPr/>
        </p:nvSpPr>
        <p:spPr>
          <a:xfrm>
            <a:off x="5786437" y="1976437"/>
            <a:ext cx="119063" cy="142875"/>
          </a:xfrm>
          <a:prstGeom prst="rect">
            <a:avLst/>
          </a:prstGeom>
          <a:solidFill>
            <a:srgbClr val="FFFFFF"/>
          </a:solidFill>
        </p:spPr>
        <p:txBody>
          <a:bodyPr lIns="0" tIns="0" rIns="0" bIns="0" wrap="none">
            <a:noAutofit/>
          </a:bodyPr>
          <a:p>
            <a:pPr indent="0"/>
            <a:r>
              <a:rPr lang="vi" i="1" sz="1500">
                <a:latin typeface="Arial"/>
              </a:rPr>
              <a:t>s</a:t>
            </a:r>
          </a:p>
        </p:txBody>
      </p:sp>
      <p:sp>
        <p:nvSpPr>
          <p:cNvPr id="8" name=""/>
          <p:cNvSpPr/>
          <p:nvPr/>
        </p:nvSpPr>
        <p:spPr>
          <a:xfrm>
            <a:off x="5519737" y="3433762"/>
            <a:ext cx="1200150" cy="309563"/>
          </a:xfrm>
          <a:prstGeom prst="rect">
            <a:avLst/>
          </a:prstGeom>
          <a:solidFill>
            <a:srgbClr val="FFFFFF"/>
          </a:solidFill>
        </p:spPr>
        <p:txBody>
          <a:bodyPr lIns="0" tIns="0" rIns="0" bIns="0">
            <a:noAutofit/>
          </a:bodyPr>
          <a:p>
            <a:pPr indent="0"/>
            <a:r>
              <a:rPr lang="vi" i="1" sz="1500">
                <a:latin typeface="Arial"/>
              </a:rPr>
              <a:t>D         c</a:t>
            </a:r>
          </a:p>
          <a:p>
            <a:pPr indent="419100"/>
            <a:r>
              <a:rPr lang="vi" i="1" sz="950">
                <a:latin typeface="Arial"/>
              </a:rPr>
              <a:t>Hình 23</a:t>
            </a:r>
          </a:p>
        </p:txBody>
      </p:sp>
    </p:spTree>
  </p:cSld>
  <p:clrMapOvr>
    <a:overrideClrMapping bg1="lt1" tx1="dk1" bg2="lt2" tx2="dk2" accent1="accent1" accent2="accent2" accent3="accent3" accent4="accent4" accent5="accent5" accent6="accent6" hlink="hlink" folHlink="folHlink"/>
  </p:clrMapOvr>
</p:sld>
</file>

<file path=ppt/slides/slide51.xml><?xml version="1.0" encoding="utf-8"?>
<p:sld xmlns:p="http://schemas.openxmlformats.org/presentationml/2006/main" xmlns:a="http://schemas.openxmlformats.org/drawingml/2006/main" xmlns:r="http://schemas.openxmlformats.org/officeDocument/2006/relationships">
  <p:cSld>
    <p:bg>
      <p:bgPr>
        <a:solidFill>
          <a:srgbClr val="F1F6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138612" y="1266825"/>
            <a:ext cx="709613" cy="485775"/>
          </a:xfrm>
          <a:prstGeom prst="rect">
            <a:avLst/>
          </a:prstGeom>
        </p:spPr>
      </p:pic>
      <p:pic>
        <p:nvPicPr>
          <p:cNvPr id="3" name=""/>
          <p:cNvPicPr>
            <a:picLocks noChangeAspect="1"/>
          </p:cNvPicPr>
          <p:nvPr/>
        </p:nvPicPr>
        <p:blipFill>
          <a:blip r:embed="rPictId1"/>
          <a:stretch>
            <a:fillRect/>
          </a:stretch>
        </p:blipFill>
        <p:spPr>
          <a:xfrm>
            <a:off x="4900612" y="1947862"/>
            <a:ext cx="1433513" cy="1985963"/>
          </a:xfrm>
          <a:prstGeom prst="rect">
            <a:avLst/>
          </a:prstGeom>
        </p:spPr>
      </p:pic>
      <p:sp>
        <p:nvSpPr>
          <p:cNvPr id="4" name=""/>
          <p:cNvSpPr/>
          <p:nvPr/>
        </p:nvSpPr>
        <p:spPr>
          <a:xfrm>
            <a:off x="528637" y="233362"/>
            <a:ext cx="6124575" cy="852488"/>
          </a:xfrm>
          <a:prstGeom prst="rect">
            <a:avLst/>
          </a:prstGeom>
          <a:solidFill>
            <a:srgbClr val="FFFFFF"/>
          </a:solidFill>
        </p:spPr>
        <p:txBody>
          <a:bodyPr lIns="0" tIns="0" rIns="0" bIns="0">
            <a:noAutofit/>
          </a:bodyPr>
          <a:p>
            <a:pPr indent="254000"/>
            <a:r>
              <a:rPr lang="vi" b="1" sz="2000">
                <a:latin typeface="Arial"/>
              </a:rPr>
              <a:t>Thực hành </a:t>
            </a:r>
            <a:r>
              <a:rPr lang="en-US" b="1" sz="2000">
                <a:latin typeface="Arial"/>
              </a:rPr>
              <a:t>5</a:t>
            </a:r>
          </a:p>
          <a:p>
            <a:pPr marL="2242063" indent="0">
              <a:lnSpc>
                <a:spcPct val="82000"/>
              </a:lnSpc>
              <a:spcAft>
                <a:spcPts val="910"/>
              </a:spcAft>
            </a:pPr>
            <a:r>
              <a:rPr lang="vi" sz="1500">
                <a:latin typeface="Arial"/>
              </a:rPr>
              <a:t>Cho tứ diện </a:t>
            </a:r>
            <a:r>
              <a:rPr lang="vi" i="1" sz="1500">
                <a:latin typeface="Arial"/>
              </a:rPr>
              <a:t>OABC</a:t>
            </a:r>
            <a:r>
              <a:rPr lang="vi" sz="1500">
                <a:latin typeface="Arial"/>
              </a:rPr>
              <a:t> có </a:t>
            </a:r>
            <a:r>
              <a:rPr lang="vi" i="1" sz="1500">
                <a:latin typeface="Arial"/>
              </a:rPr>
              <a:t>OA, OB, oc</a:t>
            </a:r>
            <a:r>
              <a:rPr lang="vi" sz="1500">
                <a:latin typeface="Arial"/>
              </a:rPr>
              <a:t> đôi một</a:t>
            </a:r>
          </a:p>
          <a:p>
            <a:pPr indent="0"/>
            <a:r>
              <a:rPr lang="vi" sz="1500">
                <a:latin typeface="Arial"/>
              </a:rPr>
              <a:t>vuông góc. Vẽ đường thẳng qua </a:t>
            </a:r>
            <a:r>
              <a:rPr lang="vi" i="1" sz="1500">
                <a:latin typeface="Arial"/>
              </a:rPr>
              <a:t>0</a:t>
            </a:r>
            <a:r>
              <a:rPr lang="vi" sz="1500">
                <a:latin typeface="Arial"/>
              </a:rPr>
              <a:t> và vuông góc với </a:t>
            </a:r>
            <a:r>
              <a:rPr lang="vi" i="1" sz="1500">
                <a:latin typeface="Arial"/>
              </a:rPr>
              <a:t>(ABC)</a:t>
            </a:r>
            <a:r>
              <a:rPr lang="vi" sz="1500">
                <a:latin typeface="Arial"/>
              </a:rPr>
              <a:t> tại </a:t>
            </a:r>
            <a:r>
              <a:rPr lang="vi" i="1" sz="1500">
                <a:latin typeface="Arial"/>
              </a:rPr>
              <a:t>H.</a:t>
            </a:r>
          </a:p>
        </p:txBody>
      </p:sp>
      <p:sp>
        <p:nvSpPr>
          <p:cNvPr id="5" name=""/>
          <p:cNvSpPr/>
          <p:nvPr/>
        </p:nvSpPr>
        <p:spPr>
          <a:xfrm>
            <a:off x="528637" y="1233487"/>
            <a:ext cx="2124075" cy="238125"/>
          </a:xfrm>
          <a:prstGeom prst="rect">
            <a:avLst/>
          </a:prstGeom>
          <a:solidFill>
            <a:srgbClr val="FFFFFF"/>
          </a:solidFill>
        </p:spPr>
        <p:txBody>
          <a:bodyPr lIns="0" tIns="0" rIns="0" bIns="0" wrap="none">
            <a:noAutofit/>
          </a:bodyPr>
          <a:p>
            <a:pPr indent="0"/>
            <a:r>
              <a:rPr lang="vi" sz="1500">
                <a:latin typeface="Arial"/>
              </a:rPr>
              <a:t>Chứng minh </a:t>
            </a:r>
            <a:r>
              <a:rPr lang="en-US" i="1" sz="1500">
                <a:latin typeface="Arial"/>
              </a:rPr>
              <a:t>AH</a:t>
            </a:r>
            <a:r>
              <a:rPr lang="en-US" sz="1500">
                <a:latin typeface="Arial"/>
              </a:rPr>
              <a:t> </a:t>
            </a:r>
            <a:r>
              <a:rPr lang="vi" sz="1500">
                <a:latin typeface="Arial"/>
              </a:rPr>
              <a:t>1 </a:t>
            </a:r>
            <a:r>
              <a:rPr lang="vi" i="1" sz="1500">
                <a:latin typeface="Arial"/>
              </a:rPr>
              <a:t>BC.</a:t>
            </a:r>
          </a:p>
        </p:txBody>
      </p:sp>
      <p:sp>
        <p:nvSpPr>
          <p:cNvPr id="6" name=""/>
          <p:cNvSpPr/>
          <p:nvPr/>
        </p:nvSpPr>
        <p:spPr>
          <a:xfrm>
            <a:off x="533400" y="1890712"/>
            <a:ext cx="3867150" cy="1747838"/>
          </a:xfrm>
          <a:prstGeom prst="rect">
            <a:avLst/>
          </a:prstGeom>
          <a:solidFill>
            <a:srgbClr val="FFFFFF"/>
          </a:solidFill>
        </p:spPr>
        <p:txBody>
          <a:bodyPr lIns="0" tIns="0" rIns="0" bIns="0">
            <a:noAutofit/>
          </a:bodyPr>
          <a:p>
            <a:pPr indent="0">
              <a:lnSpc>
                <a:spcPct val="174000"/>
              </a:lnSpc>
            </a:pPr>
            <a:r>
              <a:rPr lang="vi" sz="1500">
                <a:latin typeface="Arial"/>
              </a:rPr>
              <a:t>Vì </a:t>
            </a:r>
            <a:r>
              <a:rPr lang="vi" i="1" sz="1500">
                <a:latin typeface="Arial"/>
              </a:rPr>
              <a:t>OA</a:t>
            </a:r>
            <a:r>
              <a:rPr lang="vi" sz="1500">
                <a:latin typeface="Arial"/>
              </a:rPr>
              <a:t> 1 </a:t>
            </a:r>
            <a:r>
              <a:rPr lang="vi" i="1" sz="1500">
                <a:latin typeface="Arial"/>
              </a:rPr>
              <a:t>OB, OA</a:t>
            </a:r>
            <a:r>
              <a:rPr lang="vi" sz="1500">
                <a:latin typeface="Arial"/>
              </a:rPr>
              <a:t> 1 </a:t>
            </a:r>
            <a:r>
              <a:rPr lang="vi" i="1" sz="1500">
                <a:latin typeface="Arial"/>
              </a:rPr>
              <a:t>oc</a:t>
            </a:r>
            <a:r>
              <a:rPr lang="vi" sz="1500">
                <a:latin typeface="Arial"/>
              </a:rPr>
              <a:t> nên </a:t>
            </a:r>
            <a:r>
              <a:rPr lang="vi" i="1" sz="1500">
                <a:latin typeface="Arial"/>
              </a:rPr>
              <a:t>OA</a:t>
            </a:r>
            <a:r>
              <a:rPr lang="vi" sz="1500">
                <a:latin typeface="Arial"/>
              </a:rPr>
              <a:t> 1 </a:t>
            </a:r>
            <a:r>
              <a:rPr lang="vi" i="1" sz="1500">
                <a:latin typeface="Arial"/>
              </a:rPr>
              <a:t>(OBC).</a:t>
            </a:r>
          </a:p>
          <a:p>
            <a:pPr indent="0">
              <a:lnSpc>
                <a:spcPct val="174000"/>
              </a:lnSpc>
            </a:pPr>
            <a:r>
              <a:rPr lang="vi" sz="1500">
                <a:latin typeface="Arial"/>
              </a:rPr>
              <a:t>Suy ra </a:t>
            </a:r>
            <a:r>
              <a:rPr lang="vi" i="1" sz="1500">
                <a:latin typeface="Arial"/>
              </a:rPr>
              <a:t>OA</a:t>
            </a:r>
            <a:r>
              <a:rPr lang="vi" sz="1500">
                <a:latin typeface="Arial"/>
              </a:rPr>
              <a:t> 1 </a:t>
            </a:r>
            <a:r>
              <a:rPr lang="vi" i="1" sz="1500">
                <a:latin typeface="Arial"/>
              </a:rPr>
              <a:t>BC</a:t>
            </a:r>
          </a:p>
          <a:p>
            <a:pPr indent="0">
              <a:lnSpc>
                <a:spcPct val="174000"/>
              </a:lnSpc>
            </a:pPr>
            <a:r>
              <a:rPr lang="en-US" i="1" sz="1500">
                <a:latin typeface="Arial"/>
              </a:rPr>
              <a:t>OH</a:t>
            </a:r>
            <a:r>
              <a:rPr lang="en-US" sz="1500">
                <a:latin typeface="Arial"/>
              </a:rPr>
              <a:t> </a:t>
            </a:r>
            <a:r>
              <a:rPr lang="vi" sz="1500">
                <a:latin typeface="Arial"/>
              </a:rPr>
              <a:t>1 </a:t>
            </a:r>
            <a:r>
              <a:rPr lang="vi" i="1" sz="1500">
                <a:latin typeface="Arial"/>
              </a:rPr>
              <a:t>(ABC);</a:t>
            </a:r>
            <a:r>
              <a:rPr lang="vi" sz="1500">
                <a:latin typeface="Arial"/>
              </a:rPr>
              <a:t> nên AH là hình chiếu vuông góc của OA trên (ABC).</a:t>
            </a:r>
          </a:p>
          <a:p>
            <a:pPr indent="0">
              <a:lnSpc>
                <a:spcPct val="174000"/>
              </a:lnSpc>
            </a:pPr>
            <a:r>
              <a:rPr lang="vi" sz="1500">
                <a:latin typeface="Arial"/>
              </a:rPr>
              <a:t>Lại có </a:t>
            </a:r>
            <a:r>
              <a:rPr lang="vi" i="1" sz="1500">
                <a:latin typeface="Arial"/>
              </a:rPr>
              <a:t>OA</a:t>
            </a:r>
            <a:r>
              <a:rPr lang="vi" sz="1500">
                <a:latin typeface="Arial"/>
              </a:rPr>
              <a:t> 1 </a:t>
            </a:r>
            <a:r>
              <a:rPr lang="vi" i="1" sz="1500">
                <a:latin typeface="Arial"/>
              </a:rPr>
              <a:t>BC</a:t>
            </a:r>
          </a:p>
        </p:txBody>
      </p:sp>
      <p:sp>
        <p:nvSpPr>
          <p:cNvPr id="7" name=""/>
          <p:cNvSpPr/>
          <p:nvPr/>
        </p:nvSpPr>
        <p:spPr>
          <a:xfrm>
            <a:off x="538162" y="3795712"/>
            <a:ext cx="1566863" cy="238125"/>
          </a:xfrm>
          <a:prstGeom prst="rect">
            <a:avLst/>
          </a:prstGeom>
          <a:solidFill>
            <a:srgbClr val="FFFFFF"/>
          </a:solidFill>
        </p:spPr>
        <p:txBody>
          <a:bodyPr lIns="0" tIns="0" rIns="0" bIns="0" wrap="none">
            <a:noAutofit/>
          </a:bodyPr>
          <a:p>
            <a:pPr indent="0"/>
            <a:r>
              <a:rPr lang="vi" sz="1500">
                <a:latin typeface="Arial"/>
              </a:rPr>
              <a:t>Suy ra </a:t>
            </a:r>
            <a:r>
              <a:rPr lang="vi" i="1" sz="1500">
                <a:latin typeface="Arial"/>
              </a:rPr>
              <a:t>BC</a:t>
            </a:r>
            <a:r>
              <a:rPr lang="vi" sz="1500">
                <a:latin typeface="Arial"/>
              </a:rPr>
              <a:t> 1 </a:t>
            </a:r>
            <a:r>
              <a:rPr lang="vi" i="1" sz="1500">
                <a:latin typeface="Arial"/>
              </a:rPr>
              <a:t>AH.</a:t>
            </a:r>
          </a:p>
        </p:txBody>
      </p:sp>
      <p:sp>
        <p:nvSpPr>
          <p:cNvPr id="8" name=""/>
          <p:cNvSpPr/>
          <p:nvPr/>
        </p:nvSpPr>
        <p:spPr>
          <a:xfrm>
            <a:off x="5738812" y="3962400"/>
            <a:ext cx="109538" cy="128587"/>
          </a:xfrm>
          <a:prstGeom prst="rect">
            <a:avLst/>
          </a:prstGeom>
          <a:solidFill>
            <a:srgbClr val="FFFFFF"/>
          </a:solidFill>
        </p:spPr>
        <p:txBody>
          <a:bodyPr lIns="0" tIns="0" rIns="0" bIns="0" wrap="none">
            <a:noAutofit/>
          </a:bodyPr>
          <a:p>
            <a:pPr indent="0"/>
            <a:r>
              <a:rPr lang="vi" sz="1500">
                <a:latin typeface="Times New Roman"/>
              </a:rPr>
              <a:t>c</a:t>
            </a:r>
          </a:p>
        </p:txBody>
      </p:sp>
    </p:spTree>
  </p:cSld>
  <p:clrMapOvr>
    <a:overrideClrMapping bg1="lt1" tx1="dk1" bg2="lt2" tx2="dk2" accent1="accent1" accent2="accent2" accent3="accent3" accent4="accent4" accent5="accent5" accent6="accent6" hlink="hlink" folHlink="folHlink"/>
  </p:clrMapOvr>
</p:sld>
</file>

<file path=ppt/slides/slide52.xml><?xml version="1.0" encoding="utf-8"?>
<p:sld xmlns:p="http://schemas.openxmlformats.org/presentationml/2006/main" xmlns:a="http://schemas.openxmlformats.org/drawingml/2006/main" xmlns:r="http://schemas.openxmlformats.org/officeDocument/2006/relationships">
  <p:cSld>
    <p:bg>
      <p:bgPr>
        <a:solidFill>
          <a:srgbClr val="B9E0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71462" y="85725"/>
            <a:ext cx="661988" cy="728662"/>
          </a:xfrm>
          <a:prstGeom prst="rect">
            <a:avLst/>
          </a:prstGeom>
        </p:spPr>
      </p:pic>
      <p:pic>
        <p:nvPicPr>
          <p:cNvPr id="3" name=""/>
          <p:cNvPicPr>
            <a:picLocks noChangeAspect="1"/>
          </p:cNvPicPr>
          <p:nvPr/>
        </p:nvPicPr>
        <p:blipFill>
          <a:blip r:embed="rPictId1"/>
          <a:stretch>
            <a:fillRect/>
          </a:stretch>
        </p:blipFill>
        <p:spPr>
          <a:xfrm>
            <a:off x="2838450" y="938212"/>
            <a:ext cx="333375" cy="390525"/>
          </a:xfrm>
          <a:prstGeom prst="rect">
            <a:avLst/>
          </a:prstGeom>
        </p:spPr>
      </p:pic>
      <p:sp>
        <p:nvSpPr>
          <p:cNvPr id="4" name=""/>
          <p:cNvSpPr/>
          <p:nvPr/>
        </p:nvSpPr>
        <p:spPr>
          <a:xfrm>
            <a:off x="200025" y="1614487"/>
            <a:ext cx="2881312" cy="1385888"/>
          </a:xfrm>
          <a:prstGeom prst="rect">
            <a:avLst/>
          </a:prstGeom>
          <a:solidFill>
            <a:srgbClr val="FFFFFF"/>
          </a:solidFill>
        </p:spPr>
        <p:txBody>
          <a:bodyPr lIns="0" tIns="0" rIns="0" bIns="0">
            <a:noAutofit/>
          </a:bodyPr>
          <a:p>
            <a:pPr algn="just" indent="0">
              <a:lnSpc>
                <a:spcPct val="186000"/>
              </a:lnSpc>
            </a:pPr>
            <a:r>
              <a:rPr lang="vi" sz="1400">
                <a:latin typeface="Arial"/>
              </a:rPr>
              <a:t>Nếu cách tìm hình chiếu vuông góc của một đoạn thẳng AB trên trần nhà xuống nền nhà bằng hai dây dpi.</a:t>
            </a:r>
          </a:p>
        </p:txBody>
      </p:sp>
    </p:spTree>
  </p:cSld>
  <p:clrMapOvr>
    <a:overrideClrMapping bg1="lt1" tx1="dk1" bg2="lt2" tx2="dk2" accent1="accent1" accent2="accent2" accent3="accent3" accent4="accent4" accent5="accent5" accent6="accent6" hlink="hlink" folHlink="folHlink"/>
  </p:clrMapOvr>
</p:sld>
</file>

<file path=ppt/slides/slide53.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261937"/>
            <a:ext cx="1519237" cy="1181100"/>
          </a:xfrm>
          <a:prstGeom prst="rect">
            <a:avLst/>
          </a:prstGeom>
        </p:spPr>
      </p:pic>
      <p:pic>
        <p:nvPicPr>
          <p:cNvPr id="3" name=""/>
          <p:cNvPicPr>
            <a:picLocks noChangeAspect="1"/>
          </p:cNvPicPr>
          <p:nvPr/>
        </p:nvPicPr>
        <p:blipFill>
          <a:blip r:embed="rPictId1"/>
          <a:stretch>
            <a:fillRect/>
          </a:stretch>
        </p:blipFill>
        <p:spPr>
          <a:xfrm>
            <a:off x="3962400" y="276225"/>
            <a:ext cx="485775" cy="533400"/>
          </a:xfrm>
          <a:prstGeom prst="rect">
            <a:avLst/>
          </a:prstGeom>
        </p:spPr>
      </p:pic>
      <p:pic>
        <p:nvPicPr>
          <p:cNvPr id="4" name=""/>
          <p:cNvPicPr>
            <a:picLocks noChangeAspect="1"/>
          </p:cNvPicPr>
          <p:nvPr/>
        </p:nvPicPr>
        <p:blipFill>
          <a:blip r:embed="rPictId2"/>
          <a:stretch>
            <a:fillRect/>
          </a:stretch>
        </p:blipFill>
        <p:spPr>
          <a:xfrm>
            <a:off x="3867150" y="3795712"/>
            <a:ext cx="552450" cy="490538"/>
          </a:xfrm>
          <a:prstGeom prst="rect">
            <a:avLst/>
          </a:prstGeom>
        </p:spPr>
      </p:pic>
      <p:sp>
        <p:nvSpPr>
          <p:cNvPr id="5" name=""/>
          <p:cNvSpPr/>
          <p:nvPr/>
        </p:nvSpPr>
        <p:spPr>
          <a:xfrm>
            <a:off x="0" y="300037"/>
            <a:ext cx="1352550" cy="290513"/>
          </a:xfrm>
          <a:prstGeom prst="rect">
            <a:avLst/>
          </a:prstGeom>
          <a:solidFill>
            <a:srgbClr val="FFFFFF"/>
          </a:solidFill>
        </p:spPr>
        <p:txBody>
          <a:bodyPr lIns="0" tIns="0" rIns="0" bIns="0" wrap="none">
            <a:noAutofit/>
          </a:bodyPr>
          <a:p>
            <a:pPr indent="0"/>
            <a:r>
              <a:rPr lang="vi" b="1" sz="2000">
                <a:latin typeface="Arial"/>
              </a:rPr>
              <a:t>/ận dụng 3</a:t>
            </a:r>
          </a:p>
        </p:txBody>
      </p:sp>
      <p:sp>
        <p:nvSpPr>
          <p:cNvPr id="6" name=""/>
          <p:cNvSpPr/>
          <p:nvPr/>
        </p:nvSpPr>
        <p:spPr>
          <a:xfrm>
            <a:off x="457200" y="1676400"/>
            <a:ext cx="3371850" cy="1371600"/>
          </a:xfrm>
          <a:prstGeom prst="rect">
            <a:avLst/>
          </a:prstGeom>
          <a:solidFill>
            <a:srgbClr val="FFFFFF"/>
          </a:solidFill>
        </p:spPr>
        <p:txBody>
          <a:bodyPr lIns="0" tIns="0" rIns="0" bIns="0">
            <a:noAutofit/>
          </a:bodyPr>
          <a:p>
            <a:pPr indent="0">
              <a:lnSpc>
                <a:spcPct val="174000"/>
              </a:lnSpc>
            </a:pPr>
            <a:r>
              <a:rPr lang="vi" sz="1500">
                <a:latin typeface="Arial"/>
              </a:rPr>
              <a:t>Buộc hai dây dọi vào hai đầu </a:t>
            </a:r>
            <a:r>
              <a:rPr lang="en-US" sz="1500">
                <a:latin typeface="Arial"/>
              </a:rPr>
              <a:t>A, </a:t>
            </a:r>
            <a:r>
              <a:rPr lang="vi" sz="1500">
                <a:latin typeface="Arial"/>
              </a:rPr>
              <a:t>B của đoạn thẳng AB. Đánh dấu điểm A’ và B’ là chỗ hai quả dọi tiếp đất. Ta có A’B’ là hình chiếu của AB.</a:t>
            </a:r>
          </a:p>
        </p:txBody>
      </p:sp>
    </p:spTree>
  </p:cSld>
  <p:clrMapOvr>
    <a:overrideClrMapping bg1="lt1" tx1="dk1" bg2="lt2" tx2="dk2" accent1="accent1" accent2="accent2" accent3="accent3" accent4="accent4" accent5="accent5" accent6="accent6" hlink="hlink" folHlink="folHlink"/>
  </p:clrMapOvr>
</p:sld>
</file>

<file path=ppt/slides/slide54.xml><?xml version="1.0" encoding="utf-8"?>
<p:sld xmlns:p="http://schemas.openxmlformats.org/presentationml/2006/main" xmlns:a="http://schemas.openxmlformats.org/drawingml/2006/main" xmlns:r="http://schemas.openxmlformats.org/officeDocument/2006/relationships">
  <p:cSld>
    <p:bg>
      <p:bgPr>
        <a:solidFill>
          <a:srgbClr val="F1F5F9"/>
        </a:solidFill>
        <a:effectLst/>
      </p:bgPr>
    </p:bg>
    <p:spTree>
      <p:nvGrpSpPr>
        <p:cNvPr id="1" name=""/>
        <p:cNvGrpSpPr/>
        <p:nvPr/>
      </p:nvGrpSpPr>
      <p:grpSpPr/>
      <p:sp>
        <p:nvSpPr>
          <p:cNvPr id="2" name=""/>
          <p:cNvSpPr/>
          <p:nvPr/>
        </p:nvSpPr>
        <p:spPr>
          <a:xfrm>
            <a:off x="314325" y="2871787"/>
            <a:ext cx="1785937" cy="2000250"/>
          </a:xfrm>
          <a:prstGeom prst="rect">
            <a:avLst/>
          </a:prstGeom>
          <a:solidFill>
            <a:srgbClr val="FFFFFF"/>
          </a:solidFill>
        </p:spPr>
        <p:txBody>
          <a:bodyPr lIns="0" tIns="0" rIns="0" bIns="0">
            <a:noAutofit/>
          </a:bodyPr>
          <a:p>
            <a:pPr indent="0"/>
            <a:r>
              <a:rPr lang="en-US" sz="11600">
                <a:solidFill>
                  <a:srgbClr val="0C9290"/>
                </a:solidFill>
                <a:latin typeface="Arial"/>
              </a:rPr>
              <a:t>I</a:t>
            </a:r>
          </a:p>
          <a:p>
            <a:pPr indent="228600">
              <a:lnSpc>
                <a:spcPct val="75000"/>
              </a:lnSpc>
            </a:pPr>
            <a:r>
              <a:rPr lang="en-US" sz="11600">
                <a:solidFill>
                  <a:srgbClr val="D99753"/>
                </a:solidFill>
                <a:latin typeface="Arial"/>
              </a:rPr>
              <a:t>-r</a:t>
            </a:r>
          </a:p>
        </p:txBody>
      </p:sp>
    </p:spTree>
  </p:cSld>
  <p:clrMapOvr>
    <a:overrideClrMapping bg1="lt1" tx1="dk1" bg2="lt2" tx2="dk2" accent1="accent1" accent2="accent2" accent3="accent3" accent4="accent4" accent5="accent5" accent6="accent6" hlink="hlink" folHlink="folHlink"/>
  </p:clrMapOvr>
</p:sld>
</file>

<file path=ppt/slides/slide55.xml><?xml version="1.0" encoding="utf-8"?>
<p:sld xmlns:p="http://schemas.openxmlformats.org/presentationml/2006/main" xmlns:a="http://schemas.openxmlformats.org/drawingml/2006/main" xmlns:r="http://schemas.openxmlformats.org/officeDocument/2006/relationships">
  <p:cSld>
    <p:bg>
      <p:bgPr>
        <a:solidFill>
          <a:srgbClr val="F4F4F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90512" y="138112"/>
            <a:ext cx="2195513" cy="4138613"/>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56.xml><?xml version="1.0" encoding="utf-8"?>
<p:sld xmlns:p="http://schemas.openxmlformats.org/presentationml/2006/main" xmlns:a="http://schemas.openxmlformats.org/drawingml/2006/main" xmlns:r="http://schemas.openxmlformats.org/officeDocument/2006/relationships">
  <p:cSld>
    <p:bg>
      <p:bgPr>
        <a:solidFill>
          <a:srgbClr val="F1F5F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525" y="14287"/>
            <a:ext cx="7653337" cy="1509713"/>
          </a:xfrm>
          <a:prstGeom prst="rect">
            <a:avLst/>
          </a:prstGeom>
        </p:spPr>
      </p:pic>
      <p:sp>
        <p:nvSpPr>
          <p:cNvPr id="3" name=""/>
          <p:cNvSpPr/>
          <p:nvPr/>
        </p:nvSpPr>
        <p:spPr>
          <a:xfrm>
            <a:off x="276225" y="2219325"/>
            <a:ext cx="5905500" cy="2781300"/>
          </a:xfrm>
          <a:prstGeom prst="rect">
            <a:avLst/>
          </a:prstGeom>
          <a:solidFill>
            <a:srgbClr val="FFFFFF"/>
          </a:solidFill>
        </p:spPr>
        <p:txBody>
          <a:bodyPr lIns="0" tIns="0" rIns="0" bIns="0">
            <a:noAutofit/>
          </a:bodyPr>
          <a:p>
            <a:pPr marL="1575313" indent="0">
              <a:spcAft>
                <a:spcPts val="1820"/>
              </a:spcAft>
            </a:pPr>
            <a:r>
              <a:rPr lang="vi" b="1" baseline="-25000" sz="2800">
                <a:solidFill>
                  <a:srgbClr val="001643"/>
                </a:solidFill>
                <a:latin typeface="Arial"/>
              </a:rPr>
              <a:t>CÃ</a:t>
            </a:r>
            <a:r>
              <a:rPr lang="vi" b="1" sz="2800">
                <a:solidFill>
                  <a:srgbClr val="001643"/>
                </a:solidFill>
                <a:latin typeface="Arial"/>
              </a:rPr>
              <a:t>U HỎI TRÃC NGHIẸM</a:t>
            </a:r>
          </a:p>
          <a:p>
            <a:pPr indent="0">
              <a:lnSpc>
                <a:spcPct val="52000"/>
              </a:lnSpc>
            </a:pPr>
            <a:r>
              <a:rPr lang="vi" sz="11600">
                <a:solidFill>
                  <a:srgbClr val="0C9290"/>
                </a:solidFill>
                <a:latin typeface="Arial"/>
              </a:rPr>
              <a:t>B </a:t>
            </a:r>
            <a:r>
              <a:rPr lang="vi" sz="11600">
                <a:solidFill>
                  <a:srgbClr val="D99753"/>
                </a:solidFill>
                <a:latin typeface="Arial"/>
              </a:rPr>
              <a:t>-r</a:t>
            </a:r>
          </a:p>
        </p:txBody>
      </p:sp>
    </p:spTree>
  </p:cSld>
  <p:clrMapOvr>
    <a:overrideClrMapping bg1="lt1" tx1="dk1" bg2="lt2" tx2="dk2" accent1="accent1" accent2="accent2" accent3="accent3" accent4="accent4" accent5="accent5" accent6="accent6" hlink="hlink" folHlink="folHlink"/>
  </p:clrMapOvr>
</p:sld>
</file>

<file path=ppt/slides/slide57.xml><?xml version="1.0" encoding="utf-8"?>
<p:sld xmlns:p="http://schemas.openxmlformats.org/presentationml/2006/main" xmlns:a="http://schemas.openxmlformats.org/drawingml/2006/main" xmlns:r="http://schemas.openxmlformats.org/officeDocument/2006/relationships">
  <p:cSld>
    <p:bg>
      <p:bgPr>
        <a:solidFill>
          <a:srgbClr val="B9E0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8575" y="23812"/>
            <a:ext cx="552450" cy="500063"/>
          </a:xfrm>
          <a:prstGeom prst="rect">
            <a:avLst/>
          </a:prstGeom>
        </p:spPr>
      </p:pic>
      <p:pic>
        <p:nvPicPr>
          <p:cNvPr id="3" name=""/>
          <p:cNvPicPr>
            <a:picLocks noChangeAspect="1"/>
          </p:cNvPicPr>
          <p:nvPr/>
        </p:nvPicPr>
        <p:blipFill>
          <a:blip r:embed="rPictId1"/>
          <a:stretch>
            <a:fillRect/>
          </a:stretch>
        </p:blipFill>
        <p:spPr>
          <a:xfrm>
            <a:off x="6519862" y="1057275"/>
            <a:ext cx="1090613" cy="862012"/>
          </a:xfrm>
          <a:prstGeom prst="rect">
            <a:avLst/>
          </a:prstGeom>
        </p:spPr>
      </p:pic>
      <p:pic>
        <p:nvPicPr>
          <p:cNvPr id="4" name=""/>
          <p:cNvPicPr>
            <a:picLocks noChangeAspect="1"/>
          </p:cNvPicPr>
          <p:nvPr/>
        </p:nvPicPr>
        <p:blipFill>
          <a:blip r:embed="rPictId2"/>
          <a:stretch>
            <a:fillRect/>
          </a:stretch>
        </p:blipFill>
        <p:spPr>
          <a:xfrm>
            <a:off x="2095500" y="3700462"/>
            <a:ext cx="2947987" cy="552450"/>
          </a:xfrm>
          <a:prstGeom prst="rect">
            <a:avLst/>
          </a:prstGeom>
        </p:spPr>
      </p:pic>
      <p:pic>
        <p:nvPicPr>
          <p:cNvPr id="5" name=""/>
          <p:cNvPicPr>
            <a:picLocks noChangeAspect="1"/>
          </p:cNvPicPr>
          <p:nvPr/>
        </p:nvPicPr>
        <p:blipFill>
          <a:blip r:embed="rPictId3"/>
          <a:stretch>
            <a:fillRect/>
          </a:stretch>
        </p:blipFill>
        <p:spPr>
          <a:xfrm>
            <a:off x="7096125" y="3705225"/>
            <a:ext cx="504825" cy="533400"/>
          </a:xfrm>
          <a:prstGeom prst="rect">
            <a:avLst/>
          </a:prstGeom>
        </p:spPr>
      </p:pic>
      <p:sp>
        <p:nvSpPr>
          <p:cNvPr id="6" name=""/>
          <p:cNvSpPr/>
          <p:nvPr/>
        </p:nvSpPr>
        <p:spPr>
          <a:xfrm>
            <a:off x="690562" y="595312"/>
            <a:ext cx="5281613" cy="719138"/>
          </a:xfrm>
          <a:prstGeom prst="rect">
            <a:avLst/>
          </a:prstGeom>
          <a:solidFill>
            <a:srgbClr val="FFFFFF"/>
          </a:solidFill>
        </p:spPr>
        <p:txBody>
          <a:bodyPr lIns="0" tIns="0" rIns="0" bIns="0">
            <a:noAutofit/>
          </a:bodyPr>
          <a:p>
            <a:pPr indent="0">
              <a:lnSpc>
                <a:spcPct val="169000"/>
              </a:lnSpc>
            </a:pPr>
            <a:r>
              <a:rPr lang="vi" sz="1700">
                <a:latin typeface="Arial"/>
              </a:rPr>
              <a:t>Câu 1. Cho hai đường thẳng phân biệt </a:t>
            </a:r>
            <a:r>
              <a:rPr lang="vi" i="1" sz="1700">
                <a:latin typeface="Arial"/>
              </a:rPr>
              <a:t>a,b</a:t>
            </a:r>
            <a:r>
              <a:rPr lang="vi" sz="1700">
                <a:latin typeface="Arial"/>
              </a:rPr>
              <a:t> và m (P), trong đó </a:t>
            </a:r>
            <a:r>
              <a:rPr lang="en-US" sz="1700">
                <a:latin typeface="Arial"/>
              </a:rPr>
              <a:t>a </a:t>
            </a:r>
            <a:r>
              <a:rPr lang="vi" sz="1700">
                <a:latin typeface="Arial"/>
              </a:rPr>
              <a:t>1 (P). Mệnh đề nào sau đây là sai?</a:t>
            </a:r>
          </a:p>
        </p:txBody>
      </p:sp>
      <p:sp>
        <p:nvSpPr>
          <p:cNvPr id="7" name=""/>
          <p:cNvSpPr/>
          <p:nvPr/>
        </p:nvSpPr>
        <p:spPr>
          <a:xfrm>
            <a:off x="6281737" y="595312"/>
            <a:ext cx="661988" cy="300038"/>
          </a:xfrm>
          <a:prstGeom prst="rect">
            <a:avLst/>
          </a:prstGeom>
          <a:solidFill>
            <a:srgbClr val="FFFFFF"/>
          </a:solidFill>
        </p:spPr>
        <p:txBody>
          <a:bodyPr lIns="0" tIns="0" rIns="0" bIns="0" wrap="none">
            <a:noAutofit/>
          </a:bodyPr>
          <a:p>
            <a:pPr indent="0"/>
            <a:r>
              <a:rPr lang="vi" sz="1700">
                <a:latin typeface="Arial"/>
              </a:rPr>
              <a:t>phẳng</a:t>
            </a:r>
          </a:p>
        </p:txBody>
      </p:sp>
      <p:sp>
        <p:nvSpPr>
          <p:cNvPr id="8" name=""/>
          <p:cNvSpPr/>
          <p:nvPr/>
        </p:nvSpPr>
        <p:spPr>
          <a:xfrm>
            <a:off x="2376487" y="1738312"/>
            <a:ext cx="2605088" cy="1000125"/>
          </a:xfrm>
          <a:prstGeom prst="rect">
            <a:avLst/>
          </a:prstGeom>
          <a:solidFill>
            <a:srgbClr val="FFFFFF"/>
          </a:solidFill>
        </p:spPr>
        <p:txBody>
          <a:bodyPr lIns="0" tIns="0" rIns="0" bIns="0">
            <a:noAutofit/>
          </a:bodyPr>
          <a:p>
            <a:pPr algn="ctr" indent="0">
              <a:spcAft>
                <a:spcPts val="2170"/>
              </a:spcAft>
            </a:pPr>
            <a:r>
              <a:rPr lang="vi" sz="1700">
                <a:latin typeface="Arial"/>
              </a:rPr>
              <a:t>A. Nếu </a:t>
            </a:r>
            <a:r>
              <a:rPr lang="vi" i="1" sz="1700">
                <a:latin typeface="Arial"/>
              </a:rPr>
              <a:t>b</a:t>
            </a:r>
            <a:r>
              <a:rPr lang="vi" sz="1700">
                <a:latin typeface="Arial"/>
              </a:rPr>
              <a:t> 1 (P) thì </a:t>
            </a:r>
            <a:r>
              <a:rPr lang="vi" i="1" sz="1700">
                <a:latin typeface="Arial"/>
              </a:rPr>
              <a:t>blla.</a:t>
            </a:r>
          </a:p>
          <a:p>
            <a:pPr algn="ctr" indent="0"/>
            <a:r>
              <a:rPr lang="vi" sz="1700">
                <a:latin typeface="Arial"/>
              </a:rPr>
              <a:t>B. Nếu ồ//(p) thì </a:t>
            </a:r>
            <a:r>
              <a:rPr lang="vi" i="1" sz="1700">
                <a:latin typeface="Arial"/>
              </a:rPr>
              <a:t>b</a:t>
            </a:r>
            <a:r>
              <a:rPr lang="vi" sz="1700">
                <a:latin typeface="Arial"/>
              </a:rPr>
              <a:t> 1 </a:t>
            </a:r>
            <a:r>
              <a:rPr lang="vi" i="1" sz="1700">
                <a:latin typeface="Arial"/>
              </a:rPr>
              <a:t>a.</a:t>
            </a:r>
          </a:p>
        </p:txBody>
      </p:sp>
      <p:sp>
        <p:nvSpPr>
          <p:cNvPr id="9" name=""/>
          <p:cNvSpPr/>
          <p:nvPr/>
        </p:nvSpPr>
        <p:spPr>
          <a:xfrm>
            <a:off x="2386012" y="3109912"/>
            <a:ext cx="2581275" cy="309563"/>
          </a:xfrm>
          <a:prstGeom prst="rect">
            <a:avLst/>
          </a:prstGeom>
          <a:solidFill>
            <a:srgbClr val="FFFFFF"/>
          </a:solidFill>
        </p:spPr>
        <p:txBody>
          <a:bodyPr lIns="0" tIns="0" rIns="0" bIns="0" wrap="none">
            <a:noAutofit/>
          </a:bodyPr>
          <a:p>
            <a:pPr indent="0"/>
            <a:r>
              <a:rPr lang="vi" sz="1700">
                <a:latin typeface="Arial"/>
              </a:rPr>
              <a:t>c. Nếu </a:t>
            </a:r>
            <a:r>
              <a:rPr lang="vi" i="1" sz="1700">
                <a:latin typeface="Arial"/>
              </a:rPr>
              <a:t>bỉỉa</a:t>
            </a:r>
            <a:r>
              <a:rPr lang="vi" sz="1700">
                <a:latin typeface="Arial"/>
              </a:rPr>
              <a:t> thì </a:t>
            </a:r>
            <a:r>
              <a:rPr lang="vi" i="1" sz="1700">
                <a:latin typeface="Arial"/>
              </a:rPr>
              <a:t>b</a:t>
            </a:r>
            <a:r>
              <a:rPr lang="vi" sz="1700">
                <a:latin typeface="Arial"/>
              </a:rPr>
              <a:t> 1 (p).</a:t>
            </a:r>
          </a:p>
        </p:txBody>
      </p:sp>
    </p:spTree>
  </p:cSld>
  <p:clrMapOvr>
    <a:overrideClrMapping bg1="lt1" tx1="dk1" bg2="lt2" tx2="dk2" accent1="accent1" accent2="accent2" accent3="accent3" accent4="accent4" accent5="accent5" accent6="accent6" hlink="hlink" folHlink="folHlink"/>
  </p:clrMapOvr>
</p:sld>
</file>

<file path=ppt/slides/slide58.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66712" y="9525"/>
            <a:ext cx="7210425" cy="1190625"/>
          </a:xfrm>
          <a:prstGeom prst="rect">
            <a:avLst/>
          </a:prstGeom>
        </p:spPr>
      </p:pic>
      <p:pic>
        <p:nvPicPr>
          <p:cNvPr id="3" name=""/>
          <p:cNvPicPr>
            <a:picLocks noChangeAspect="1"/>
          </p:cNvPicPr>
          <p:nvPr/>
        </p:nvPicPr>
        <p:blipFill>
          <a:blip r:embed="rPictId1"/>
          <a:stretch>
            <a:fillRect/>
          </a:stretch>
        </p:blipFill>
        <p:spPr>
          <a:xfrm>
            <a:off x="7091362" y="3700462"/>
            <a:ext cx="509588" cy="538163"/>
          </a:xfrm>
          <a:prstGeom prst="rect">
            <a:avLst/>
          </a:prstGeom>
        </p:spPr>
      </p:pic>
      <p:sp>
        <p:nvSpPr>
          <p:cNvPr id="4" name=""/>
          <p:cNvSpPr/>
          <p:nvPr/>
        </p:nvSpPr>
        <p:spPr>
          <a:xfrm>
            <a:off x="581025" y="123825"/>
            <a:ext cx="3209925" cy="271462"/>
          </a:xfrm>
          <a:prstGeom prst="rect">
            <a:avLst/>
          </a:prstGeom>
          <a:solidFill>
            <a:srgbClr val="FFFFFF"/>
          </a:solidFill>
        </p:spPr>
        <p:txBody>
          <a:bodyPr lIns="0" tIns="0" rIns="0" bIns="0" wrap="none">
            <a:noAutofit/>
          </a:bodyPr>
          <a:p>
            <a:pPr indent="0"/>
            <a:r>
              <a:rPr lang="vi" b="1" sz="1700">
                <a:latin typeface="Arial"/>
              </a:rPr>
              <a:t>Câu 2. </a:t>
            </a:r>
            <a:r>
              <a:rPr lang="vi" sz="1500">
                <a:latin typeface="Arial"/>
              </a:rPr>
              <a:t>Mệnh đề nào sau đây </a:t>
            </a:r>
            <a:r>
              <a:rPr lang="vi" b="1" sz="1700">
                <a:latin typeface="Arial"/>
              </a:rPr>
              <a:t>sai?</a:t>
            </a:r>
          </a:p>
        </p:txBody>
      </p:sp>
      <p:sp>
        <p:nvSpPr>
          <p:cNvPr id="5" name=""/>
          <p:cNvSpPr/>
          <p:nvPr/>
        </p:nvSpPr>
        <p:spPr>
          <a:xfrm>
            <a:off x="366712" y="1371600"/>
            <a:ext cx="6672263" cy="614362"/>
          </a:xfrm>
          <a:prstGeom prst="rect">
            <a:avLst/>
          </a:prstGeom>
          <a:solidFill>
            <a:srgbClr val="FFFFFF"/>
          </a:solidFill>
        </p:spPr>
        <p:txBody>
          <a:bodyPr lIns="0" tIns="0" rIns="0" bIns="0">
            <a:noAutofit/>
          </a:bodyPr>
          <a:p>
            <a:pPr indent="0">
              <a:spcAft>
                <a:spcPts val="840"/>
              </a:spcAft>
            </a:pPr>
            <a:r>
              <a:rPr lang="vi" sz="1500">
                <a:latin typeface="Arial"/>
              </a:rPr>
              <a:t>song song</a:t>
            </a:r>
          </a:p>
          <a:p>
            <a:pPr indent="0"/>
            <a:r>
              <a:rPr lang="vi" b="1" sz="1700">
                <a:latin typeface="Arial"/>
              </a:rPr>
              <a:t>B. </a:t>
            </a:r>
            <a:r>
              <a:rPr lang="vi" sz="1500">
                <a:latin typeface="Arial"/>
              </a:rPr>
              <a:t>Hai mặt phẳng phân biệt cùng vuông góc với một đường thẳng thi</a:t>
            </a:r>
          </a:p>
        </p:txBody>
      </p:sp>
      <p:sp>
        <p:nvSpPr>
          <p:cNvPr id="6" name=""/>
          <p:cNvSpPr/>
          <p:nvPr/>
        </p:nvSpPr>
        <p:spPr>
          <a:xfrm>
            <a:off x="366712" y="2171700"/>
            <a:ext cx="1042988" cy="195262"/>
          </a:xfrm>
          <a:prstGeom prst="rect">
            <a:avLst/>
          </a:prstGeom>
          <a:solidFill>
            <a:srgbClr val="FFFFFF"/>
          </a:solidFill>
        </p:spPr>
        <p:txBody>
          <a:bodyPr lIns="0" tIns="0" rIns="0" bIns="0" wrap="none">
            <a:noAutofit/>
          </a:bodyPr>
          <a:p>
            <a:pPr indent="0"/>
            <a:r>
              <a:rPr lang="vi" sz="1500">
                <a:latin typeface="Arial"/>
              </a:rPr>
              <a:t>song song.</a:t>
            </a:r>
          </a:p>
        </p:txBody>
      </p:sp>
      <p:sp>
        <p:nvSpPr>
          <p:cNvPr id="7" name=""/>
          <p:cNvSpPr/>
          <p:nvPr/>
        </p:nvSpPr>
        <p:spPr>
          <a:xfrm>
            <a:off x="514350" y="2547937"/>
            <a:ext cx="6529387" cy="657225"/>
          </a:xfrm>
          <a:prstGeom prst="rect">
            <a:avLst/>
          </a:prstGeom>
          <a:solidFill>
            <a:srgbClr val="FFFFFF"/>
          </a:solidFill>
        </p:spPr>
        <p:txBody>
          <a:bodyPr lIns="0" tIns="0" rIns="0" bIns="0">
            <a:noAutofit/>
          </a:bodyPr>
          <a:p>
            <a:pPr indent="0">
              <a:lnSpc>
                <a:spcPct val="174000"/>
              </a:lnSpc>
            </a:pPr>
            <a:r>
              <a:rPr lang="en-US" sz="1500">
                <a:latin typeface="Arial"/>
              </a:rPr>
              <a:t>\ </a:t>
            </a:r>
            <a:r>
              <a:rPr lang="vi" sz="1500">
                <a:latin typeface="Arial"/>
              </a:rPr>
              <a:t>Hai đường thẳng phân biệt cùng vuông góc với một đường thẳng íư ba thì song song.</a:t>
            </a:r>
          </a:p>
        </p:txBody>
      </p:sp>
      <p:sp>
        <p:nvSpPr>
          <p:cNvPr id="8" name=""/>
          <p:cNvSpPr/>
          <p:nvPr/>
        </p:nvSpPr>
        <p:spPr>
          <a:xfrm>
            <a:off x="366712" y="3376612"/>
            <a:ext cx="6681788" cy="276225"/>
          </a:xfrm>
          <a:prstGeom prst="rect">
            <a:avLst/>
          </a:prstGeom>
          <a:solidFill>
            <a:srgbClr val="FFFFFF"/>
          </a:solidFill>
        </p:spPr>
        <p:txBody>
          <a:bodyPr lIns="0" tIns="0" rIns="0" bIns="0" wrap="none">
            <a:noAutofit/>
          </a:bodyPr>
          <a:p>
            <a:pPr indent="0"/>
            <a:r>
              <a:rPr lang="vi" b="1" sz="1700">
                <a:latin typeface="Arial"/>
              </a:rPr>
              <a:t>D. </a:t>
            </a:r>
            <a:r>
              <a:rPr lang="vi" sz="1500">
                <a:latin typeface="Arial"/>
              </a:rPr>
              <a:t>Một đường thẳng và một mặt phẳng (không chứa đường thẳng đã</a:t>
            </a:r>
          </a:p>
        </p:txBody>
      </p:sp>
      <p:sp>
        <p:nvSpPr>
          <p:cNvPr id="9" name=""/>
          <p:cNvSpPr/>
          <p:nvPr/>
        </p:nvSpPr>
        <p:spPr>
          <a:xfrm>
            <a:off x="366712" y="3767137"/>
            <a:ext cx="5929313" cy="276225"/>
          </a:xfrm>
          <a:prstGeom prst="rect">
            <a:avLst/>
          </a:prstGeom>
          <a:solidFill>
            <a:srgbClr val="FFFFFF"/>
          </a:solidFill>
        </p:spPr>
        <p:txBody>
          <a:bodyPr lIns="0" tIns="0" rIns="0" bIns="0" wrap="none">
            <a:noAutofit/>
          </a:bodyPr>
          <a:p>
            <a:pPr indent="0"/>
            <a:r>
              <a:rPr lang="vi" sz="1500">
                <a:latin typeface="Arial"/>
              </a:rPr>
              <a:t>cho) cùng vuông góc với một đường thẳng thì song song nhau.</a:t>
            </a:r>
          </a:p>
        </p:txBody>
      </p:sp>
    </p:spTree>
  </p:cSld>
  <p:clrMapOvr>
    <a:overrideClrMapping bg1="lt1" tx1="dk1" bg2="lt2" tx2="dk2" accent1="accent1" accent2="accent2" accent3="accent3" accent4="accent4" accent5="accent5" accent6="accent6" hlink="hlink" folHlink="folHlink"/>
  </p:clrMapOvr>
</p:sld>
</file>

<file path=ppt/slides/slide59.xml><?xml version="1.0" encoding="utf-8"?>
<p:sld xmlns:p="http://schemas.openxmlformats.org/presentationml/2006/main" xmlns:a="http://schemas.openxmlformats.org/drawingml/2006/main" xmlns:r="http://schemas.openxmlformats.org/officeDocument/2006/relationships">
  <p:cSld>
    <p:bg>
      <p:bgPr>
        <a:solidFill>
          <a:srgbClr val="D6ED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5250" y="80962"/>
            <a:ext cx="7072312" cy="762000"/>
          </a:xfrm>
          <a:prstGeom prst="rect">
            <a:avLst/>
          </a:prstGeom>
        </p:spPr>
      </p:pic>
      <p:sp>
        <p:nvSpPr>
          <p:cNvPr id="3" name=""/>
          <p:cNvSpPr/>
          <p:nvPr/>
        </p:nvSpPr>
        <p:spPr>
          <a:xfrm>
            <a:off x="790575" y="862012"/>
            <a:ext cx="6029325" cy="681038"/>
          </a:xfrm>
          <a:prstGeom prst="rect">
            <a:avLst/>
          </a:prstGeom>
          <a:solidFill>
            <a:srgbClr val="FFFFFF"/>
          </a:solidFill>
        </p:spPr>
        <p:txBody>
          <a:bodyPr lIns="0" tIns="0" rIns="0" bIns="0">
            <a:noAutofit/>
          </a:bodyPr>
          <a:p>
            <a:pPr algn="ctr" indent="0">
              <a:lnSpc>
                <a:spcPct val="171000"/>
              </a:lnSpc>
            </a:pPr>
            <a:r>
              <a:rPr lang="vi" sz="1700">
                <a:latin typeface="Arial"/>
              </a:rPr>
              <a:t>Câu 3. Cho hình chóp </a:t>
            </a:r>
            <a:r>
              <a:rPr lang="vi" i="1" sz="1700">
                <a:latin typeface="Arial"/>
              </a:rPr>
              <a:t>S.ABC</a:t>
            </a:r>
            <a:r>
              <a:rPr lang="vi" sz="1700">
                <a:latin typeface="Arial"/>
              </a:rPr>
              <a:t> có </a:t>
            </a:r>
            <a:r>
              <a:rPr lang="vi" i="1" sz="1700">
                <a:latin typeface="Arial"/>
              </a:rPr>
              <a:t>SA</a:t>
            </a:r>
            <a:r>
              <a:rPr lang="vi" sz="1700">
                <a:latin typeface="Arial"/>
              </a:rPr>
              <a:t> 1 </a:t>
            </a:r>
            <a:r>
              <a:rPr lang="vi" i="1" sz="1700">
                <a:latin typeface="Arial"/>
              </a:rPr>
              <a:t>(ABC)</a:t>
            </a:r>
            <a:r>
              <a:rPr lang="vi" sz="1700">
                <a:latin typeface="Arial"/>
              </a:rPr>
              <a:t> và </a:t>
            </a:r>
            <a:r>
              <a:rPr lang="vi" i="1" sz="1700">
                <a:latin typeface="Arial"/>
              </a:rPr>
              <a:t>AABC </a:t>
            </a:r>
            <a:r>
              <a:rPr lang="vi" sz="1700">
                <a:latin typeface="Arial"/>
              </a:rPr>
              <a:t>vuông ở </a:t>
            </a:r>
            <a:r>
              <a:rPr lang="vi" i="1" sz="1700">
                <a:latin typeface="Arial"/>
              </a:rPr>
              <a:t>B, AH</a:t>
            </a:r>
            <a:r>
              <a:rPr lang="vi" sz="1700">
                <a:latin typeface="Arial"/>
              </a:rPr>
              <a:t> là đường cao của </a:t>
            </a:r>
            <a:r>
              <a:rPr lang="vi" i="1" sz="1700">
                <a:latin typeface="Arial"/>
              </a:rPr>
              <a:t>ASAB.</a:t>
            </a:r>
            <a:r>
              <a:rPr lang="vi" sz="1700">
                <a:latin typeface="Arial"/>
              </a:rPr>
              <a:t> Khẳng định nào</a:t>
            </a:r>
          </a:p>
        </p:txBody>
      </p:sp>
      <p:sp>
        <p:nvSpPr>
          <p:cNvPr id="4" name=""/>
          <p:cNvSpPr/>
          <p:nvPr/>
        </p:nvSpPr>
        <p:spPr>
          <a:xfrm>
            <a:off x="795337" y="1700212"/>
            <a:ext cx="1357313" cy="261938"/>
          </a:xfrm>
          <a:prstGeom prst="rect">
            <a:avLst/>
          </a:prstGeom>
          <a:solidFill>
            <a:srgbClr val="FFFFFF"/>
          </a:solidFill>
        </p:spPr>
        <p:txBody>
          <a:bodyPr lIns="0" tIns="0" rIns="0" bIns="0" wrap="none">
            <a:noAutofit/>
          </a:bodyPr>
          <a:p>
            <a:pPr indent="0"/>
            <a:r>
              <a:rPr lang="vi" sz="1700">
                <a:latin typeface="Arial"/>
              </a:rPr>
              <a:t>sau đây sai?</a:t>
            </a:r>
          </a:p>
        </p:txBody>
      </p:sp>
      <p:sp>
        <p:nvSpPr>
          <p:cNvPr id="5" name=""/>
          <p:cNvSpPr/>
          <p:nvPr/>
        </p:nvSpPr>
        <p:spPr>
          <a:xfrm>
            <a:off x="47625" y="2443162"/>
            <a:ext cx="2543175" cy="1790700"/>
          </a:xfrm>
          <a:prstGeom prst="rect">
            <a:avLst/>
          </a:prstGeom>
          <a:solidFill>
            <a:srgbClr val="FFFFFF"/>
          </a:solidFill>
        </p:spPr>
        <p:txBody>
          <a:bodyPr lIns="0" tIns="0" rIns="0" bIns="0">
            <a:noAutofit/>
          </a:bodyPr>
          <a:p>
            <a:pPr marL="949838" indent="241300">
              <a:lnSpc>
                <a:spcPts val="6563"/>
              </a:lnSpc>
            </a:pPr>
            <a:r>
              <a:rPr lang="vi" sz="1700">
                <a:latin typeface="Arial"/>
              </a:rPr>
              <a:t>A. </a:t>
            </a:r>
            <a:r>
              <a:rPr lang="vi" i="1" sz="1700">
                <a:latin typeface="Arial"/>
              </a:rPr>
              <a:t>SA</a:t>
            </a:r>
            <a:r>
              <a:rPr lang="vi" sz="1700">
                <a:latin typeface="Arial"/>
              </a:rPr>
              <a:t> 1 </a:t>
            </a:r>
            <a:r>
              <a:rPr lang="vi" i="1" sz="1700">
                <a:latin typeface="Arial"/>
              </a:rPr>
              <a:t>BC </a:t>
            </a:r>
            <a:r>
              <a:rPr lang="en-US" i="1" sz="1700">
                <a:latin typeface="Arial"/>
              </a:rPr>
              <a:t>fc^iAH</a:t>
            </a:r>
            <a:r>
              <a:rPr lang="en-US" sz="1700">
                <a:latin typeface="Arial"/>
              </a:rPr>
              <a:t> </a:t>
            </a:r>
            <a:r>
              <a:rPr lang="vi" sz="1700">
                <a:latin typeface="Arial"/>
              </a:rPr>
              <a:t>1 </a:t>
            </a:r>
            <a:r>
              <a:rPr lang="en-US" i="1" sz="1700">
                <a:latin typeface="Arial"/>
              </a:rPr>
              <a:t>AC</a:t>
            </a:r>
          </a:p>
          <a:p>
            <a:pPr indent="0">
              <a:lnSpc>
                <a:spcPct val="82000"/>
              </a:lnSpc>
            </a:pPr>
            <a:r>
              <a:rPr lang="vi" sz="6100">
                <a:solidFill>
                  <a:srgbClr val="467FD2"/>
                </a:solidFill>
                <a:latin typeface="Arial"/>
              </a:rPr>
              <a:t>♦</a:t>
            </a:r>
          </a:p>
        </p:txBody>
      </p:sp>
      <p:sp>
        <p:nvSpPr>
          <p:cNvPr id="6" name=""/>
          <p:cNvSpPr/>
          <p:nvPr/>
        </p:nvSpPr>
        <p:spPr>
          <a:xfrm>
            <a:off x="4719637" y="2443162"/>
            <a:ext cx="1309688" cy="1052513"/>
          </a:xfrm>
          <a:prstGeom prst="rect">
            <a:avLst/>
          </a:prstGeom>
          <a:solidFill>
            <a:srgbClr val="FFFFFF"/>
          </a:solidFill>
        </p:spPr>
        <p:txBody>
          <a:bodyPr lIns="0" tIns="0" rIns="0" bIns="0">
            <a:noAutofit/>
          </a:bodyPr>
          <a:p>
            <a:pPr indent="0">
              <a:spcAft>
                <a:spcPts val="3220"/>
              </a:spcAft>
            </a:pPr>
            <a:r>
              <a:rPr lang="vi" sz="1700">
                <a:latin typeface="Arial"/>
              </a:rPr>
              <a:t>B.ylH 1 </a:t>
            </a:r>
            <a:r>
              <a:rPr lang="vi" i="1" sz="1700">
                <a:latin typeface="Arial"/>
              </a:rPr>
              <a:t>BC</a:t>
            </a:r>
          </a:p>
          <a:p>
            <a:pPr indent="0"/>
            <a:r>
              <a:rPr lang="vi" sz="1700">
                <a:latin typeface="Arial"/>
              </a:rPr>
              <a:t>D. </a:t>
            </a:r>
            <a:r>
              <a:rPr lang="en-US" i="1" sz="1700">
                <a:latin typeface="Arial"/>
              </a:rPr>
              <a:t>AH</a:t>
            </a:r>
            <a:r>
              <a:rPr lang="en-US" sz="1700">
                <a:latin typeface="Arial"/>
              </a:rPr>
              <a:t> </a:t>
            </a:r>
            <a:r>
              <a:rPr lang="vi" sz="1700">
                <a:latin typeface="Arial"/>
              </a:rPr>
              <a:t>1 </a:t>
            </a:r>
            <a:r>
              <a:rPr lang="vi" i="1" sz="1700">
                <a:latin typeface="Arial"/>
              </a:rPr>
              <a:t>sc</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1F6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0"/>
            <a:ext cx="7620000" cy="447675"/>
          </a:xfrm>
          <a:prstGeom prst="rect">
            <a:avLst/>
          </a:prstGeom>
        </p:spPr>
      </p:pic>
      <p:pic>
        <p:nvPicPr>
          <p:cNvPr id="3" name=""/>
          <p:cNvPicPr>
            <a:picLocks noChangeAspect="1"/>
          </p:cNvPicPr>
          <p:nvPr/>
        </p:nvPicPr>
        <p:blipFill>
          <a:blip r:embed="rPictId1"/>
          <a:stretch>
            <a:fillRect/>
          </a:stretch>
        </p:blipFill>
        <p:spPr>
          <a:xfrm>
            <a:off x="295275" y="2366962"/>
            <a:ext cx="714375" cy="466725"/>
          </a:xfrm>
          <a:prstGeom prst="rect">
            <a:avLst/>
          </a:prstGeom>
        </p:spPr>
      </p:pic>
      <p:pic>
        <p:nvPicPr>
          <p:cNvPr id="4" name=""/>
          <p:cNvPicPr>
            <a:picLocks noChangeAspect="1"/>
          </p:cNvPicPr>
          <p:nvPr/>
        </p:nvPicPr>
        <p:blipFill>
          <a:blip r:embed="rPictId2"/>
          <a:stretch>
            <a:fillRect/>
          </a:stretch>
        </p:blipFill>
        <p:spPr>
          <a:xfrm>
            <a:off x="5133975" y="3038475"/>
            <a:ext cx="2157412" cy="719137"/>
          </a:xfrm>
          <a:prstGeom prst="rect">
            <a:avLst/>
          </a:prstGeom>
        </p:spPr>
      </p:pic>
      <p:sp>
        <p:nvSpPr>
          <p:cNvPr id="5" name=""/>
          <p:cNvSpPr/>
          <p:nvPr/>
        </p:nvSpPr>
        <p:spPr>
          <a:xfrm>
            <a:off x="800100" y="628650"/>
            <a:ext cx="819150" cy="280987"/>
          </a:xfrm>
          <a:prstGeom prst="rect">
            <a:avLst/>
          </a:prstGeom>
          <a:solidFill>
            <a:srgbClr val="FFFFFF"/>
          </a:solidFill>
        </p:spPr>
        <p:txBody>
          <a:bodyPr lIns="0" tIns="0" rIns="0" bIns="0" wrap="none">
            <a:noAutofit/>
          </a:bodyPr>
          <a:p>
            <a:pPr indent="0"/>
            <a:r>
              <a:rPr lang="vi" b="1" sz="1700">
                <a:latin typeface="Arial"/>
              </a:rPr>
              <a:t>HĐKP1:</a:t>
            </a:r>
          </a:p>
        </p:txBody>
      </p:sp>
      <p:sp>
        <p:nvSpPr>
          <p:cNvPr id="6" name=""/>
          <p:cNvSpPr/>
          <p:nvPr/>
        </p:nvSpPr>
        <p:spPr>
          <a:xfrm>
            <a:off x="1776412" y="652462"/>
            <a:ext cx="5443538" cy="261938"/>
          </a:xfrm>
          <a:prstGeom prst="rect">
            <a:avLst/>
          </a:prstGeom>
          <a:solidFill>
            <a:srgbClr val="FFFFFF"/>
          </a:solidFill>
        </p:spPr>
        <p:txBody>
          <a:bodyPr lIns="0" tIns="0" rIns="0" bIns="0" wrap="none">
            <a:noAutofit/>
          </a:bodyPr>
          <a:p>
            <a:pPr indent="0"/>
            <a:r>
              <a:rPr lang="vi" sz="1500">
                <a:latin typeface="Arial"/>
              </a:rPr>
              <a:t>Thả một dây dọi AO chạm sàn nhà tại điểm 0. Kẻ một đường</a:t>
            </a:r>
          </a:p>
        </p:txBody>
      </p:sp>
      <p:sp>
        <p:nvSpPr>
          <p:cNvPr id="7" name=""/>
          <p:cNvSpPr/>
          <p:nvPr/>
        </p:nvSpPr>
        <p:spPr>
          <a:xfrm>
            <a:off x="252412" y="1014412"/>
            <a:ext cx="2681288" cy="261938"/>
          </a:xfrm>
          <a:prstGeom prst="rect">
            <a:avLst/>
          </a:prstGeom>
          <a:solidFill>
            <a:srgbClr val="FFFFFF"/>
          </a:solidFill>
        </p:spPr>
        <p:txBody>
          <a:bodyPr lIns="0" tIns="0" rIns="0" bIns="0" wrap="none">
            <a:noAutofit/>
          </a:bodyPr>
          <a:p>
            <a:pPr indent="0"/>
            <a:r>
              <a:rPr lang="vi" sz="1500">
                <a:latin typeface="Arial"/>
              </a:rPr>
              <a:t>thẳng xOy bất kì trên sàn nhà.</a:t>
            </a:r>
          </a:p>
        </p:txBody>
      </p:sp>
      <p:sp>
        <p:nvSpPr>
          <p:cNvPr id="8" name=""/>
          <p:cNvSpPr/>
          <p:nvPr/>
        </p:nvSpPr>
        <p:spPr>
          <a:xfrm>
            <a:off x="252412" y="1452562"/>
            <a:ext cx="4881563" cy="261938"/>
          </a:xfrm>
          <a:prstGeom prst="rect">
            <a:avLst/>
          </a:prstGeom>
          <a:solidFill>
            <a:srgbClr val="FFFFFF"/>
          </a:solidFill>
        </p:spPr>
        <p:txBody>
          <a:bodyPr lIns="0" tIns="0" rIns="0" bIns="0" wrap="none">
            <a:noAutofit/>
          </a:bodyPr>
          <a:p>
            <a:pPr indent="0"/>
            <a:r>
              <a:rPr lang="vi" sz="1500">
                <a:latin typeface="Arial"/>
              </a:rPr>
              <a:t>a) Dùng êke để kiểm tra xem AO có vuông góc với xOy không.</a:t>
            </a:r>
          </a:p>
        </p:txBody>
      </p:sp>
      <p:sp>
        <p:nvSpPr>
          <p:cNvPr id="9" name=""/>
          <p:cNvSpPr/>
          <p:nvPr/>
        </p:nvSpPr>
        <p:spPr>
          <a:xfrm>
            <a:off x="257175" y="1862137"/>
            <a:ext cx="4876800" cy="266700"/>
          </a:xfrm>
          <a:prstGeom prst="rect">
            <a:avLst/>
          </a:prstGeom>
          <a:solidFill>
            <a:srgbClr val="FFFFFF"/>
          </a:solidFill>
        </p:spPr>
        <p:txBody>
          <a:bodyPr lIns="0" tIns="0" rIns="0" bIns="0" wrap="none">
            <a:noAutofit/>
          </a:bodyPr>
          <a:p>
            <a:pPr indent="0"/>
            <a:r>
              <a:rPr lang="vi" sz="1500">
                <a:latin typeface="Arial"/>
              </a:rPr>
              <a:t>b) Nêu nhận xét về góc giữa dây dọi và một đường thẳng bất kì trong sàn nhà.</a:t>
            </a:r>
          </a:p>
        </p:txBody>
      </p:sp>
      <p:sp>
        <p:nvSpPr>
          <p:cNvPr id="10" name=""/>
          <p:cNvSpPr/>
          <p:nvPr/>
        </p:nvSpPr>
        <p:spPr>
          <a:xfrm>
            <a:off x="895350" y="2967037"/>
            <a:ext cx="3857625" cy="995363"/>
          </a:xfrm>
          <a:prstGeom prst="rect">
            <a:avLst/>
          </a:prstGeom>
          <a:solidFill>
            <a:srgbClr val="FFFFFF"/>
          </a:solidFill>
        </p:spPr>
        <p:txBody>
          <a:bodyPr lIns="0" tIns="0" rIns="0" bIns="0">
            <a:noAutofit/>
          </a:bodyPr>
          <a:p>
            <a:pPr indent="12700">
              <a:lnSpc>
                <a:spcPct val="165000"/>
              </a:lnSpc>
              <a:spcBef>
                <a:spcPts val="420"/>
              </a:spcBef>
              <a:spcAft>
                <a:spcPts val="210"/>
              </a:spcAft>
            </a:pPr>
            <a:r>
              <a:rPr lang="vi" sz="1500">
                <a:latin typeface="Arial"/>
              </a:rPr>
              <a:t>a) OA vuông góc với xOy,</a:t>
            </a:r>
          </a:p>
          <a:p>
            <a:pPr indent="12700">
              <a:lnSpc>
                <a:spcPct val="165000"/>
              </a:lnSpc>
            </a:pPr>
            <a:r>
              <a:rPr lang="vi" sz="1500">
                <a:latin typeface="Arial"/>
              </a:rPr>
              <a:t>b) Dây dọi vuông góc với mọi đường thẳng trong mặt phẳng sàn nhà.</a:t>
            </a:r>
          </a:p>
        </p:txBody>
      </p:sp>
      <p:sp>
        <p:nvSpPr>
          <p:cNvPr id="11" name=""/>
          <p:cNvSpPr/>
          <p:nvPr/>
        </p:nvSpPr>
        <p:spPr>
          <a:xfrm>
            <a:off x="6048375" y="2476500"/>
            <a:ext cx="109537" cy="133350"/>
          </a:xfrm>
          <a:prstGeom prst="rect">
            <a:avLst/>
          </a:prstGeom>
          <a:solidFill>
            <a:srgbClr val="FFFFFF"/>
          </a:solidFill>
        </p:spPr>
        <p:txBody>
          <a:bodyPr lIns="0" tIns="0" rIns="0" bIns="0" wrap="none">
            <a:noAutofit/>
          </a:bodyPr>
          <a:p>
            <a:pPr indent="0"/>
            <a:r>
              <a:rPr lang="en-US" i="1" sz="950">
                <a:latin typeface="Arial"/>
              </a:rPr>
              <a:t>A</a:t>
            </a:r>
          </a:p>
        </p:txBody>
      </p:sp>
      <p:sp>
        <p:nvSpPr>
          <p:cNvPr id="12" name=""/>
          <p:cNvSpPr/>
          <p:nvPr/>
        </p:nvSpPr>
        <p:spPr>
          <a:xfrm>
            <a:off x="5976937" y="3800475"/>
            <a:ext cx="385763" cy="142875"/>
          </a:xfrm>
          <a:prstGeom prst="rect">
            <a:avLst/>
          </a:prstGeom>
          <a:solidFill>
            <a:srgbClr val="FFFFFF"/>
          </a:solidFill>
        </p:spPr>
        <p:txBody>
          <a:bodyPr lIns="0" tIns="0" rIns="0" bIns="0" wrap="none">
            <a:noAutofit/>
          </a:bodyPr>
          <a:p>
            <a:pPr indent="0"/>
            <a:r>
              <a:rPr lang="vi" i="1" sz="950">
                <a:latin typeface="Arial"/>
              </a:rPr>
              <a:t>Hình 1</a:t>
            </a:r>
          </a:p>
        </p:txBody>
      </p:sp>
      <p:sp>
        <p:nvSpPr>
          <p:cNvPr id="13" name=""/>
          <p:cNvSpPr/>
          <p:nvPr/>
        </p:nvSpPr>
        <p:spPr>
          <a:xfrm>
            <a:off x="7419975" y="3390900"/>
            <a:ext cx="200025" cy="500062"/>
          </a:xfrm>
          <a:prstGeom prst="rect">
            <a:avLst/>
          </a:prstGeom>
          <a:solidFill>
            <a:srgbClr val="FFFFFF"/>
          </a:solidFill>
        </p:spPr>
        <p:txBody>
          <a:bodyPr lIns="0" tIns="0" rIns="0" bIns="0" wrap="none">
            <a:noAutofit/>
          </a:bodyPr>
          <a:p>
            <a:pPr indent="0"/>
            <a:r>
              <a:rPr lang="vi" sz="6100">
                <a:solidFill>
                  <a:srgbClr val="60B8D6"/>
                </a:solidFill>
                <a:latin typeface="Arial"/>
              </a:rPr>
              <a:t>4</a:t>
            </a:r>
          </a:p>
        </p:txBody>
      </p:sp>
    </p:spTree>
  </p:cSld>
  <p:clrMapOvr>
    <a:overrideClrMapping bg1="lt1" tx1="dk1" bg2="lt2" tx2="dk2" accent1="accent1" accent2="accent2" accent3="accent3" accent4="accent4" accent5="accent5" accent6="accent6" hlink="hlink" folHlink="folHlink"/>
  </p:clrMapOvr>
</p:sld>
</file>

<file path=ppt/slides/slide60.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sp>
        <p:nvSpPr>
          <p:cNvPr id="2" name=""/>
          <p:cNvSpPr/>
          <p:nvPr/>
        </p:nvSpPr>
        <p:spPr>
          <a:xfrm>
            <a:off x="552450" y="833437"/>
            <a:ext cx="6515100" cy="2233613"/>
          </a:xfrm>
          <a:prstGeom prst="rect">
            <a:avLst/>
          </a:prstGeom>
          <a:solidFill>
            <a:srgbClr val="FFFFFF"/>
          </a:solidFill>
        </p:spPr>
        <p:txBody>
          <a:bodyPr lIns="0" tIns="0" rIns="0" bIns="0">
            <a:noAutofit/>
          </a:bodyPr>
          <a:p>
            <a:pPr algn="just" indent="0">
              <a:lnSpc>
                <a:spcPct val="169000"/>
              </a:lnSpc>
              <a:spcAft>
                <a:spcPts val="1610"/>
              </a:spcAft>
            </a:pPr>
            <a:r>
              <a:rPr lang="vi" sz="1700">
                <a:latin typeface="Arial"/>
              </a:rPr>
              <a:t>Câu 4. Cho hình chóp </a:t>
            </a:r>
            <a:r>
              <a:rPr lang="vi" i="1" sz="1700">
                <a:latin typeface="Arial"/>
              </a:rPr>
              <a:t>S.ABCD</a:t>
            </a:r>
            <a:r>
              <a:rPr lang="vi" sz="1700">
                <a:latin typeface="Arial"/>
              </a:rPr>
              <a:t> có đáy </a:t>
            </a:r>
            <a:r>
              <a:rPr lang="vi" i="1" sz="1700">
                <a:latin typeface="Arial"/>
              </a:rPr>
              <a:t>ABCD</a:t>
            </a:r>
            <a:r>
              <a:rPr lang="vi" sz="1700">
                <a:latin typeface="Arial"/>
              </a:rPr>
              <a:t> là hình chữ nhật, </a:t>
            </a:r>
            <a:r>
              <a:rPr lang="vi" i="1" sz="1700">
                <a:latin typeface="Arial"/>
              </a:rPr>
              <a:t>SA</a:t>
            </a:r>
            <a:r>
              <a:rPr lang="vi" sz="1700">
                <a:latin typeface="Arial"/>
              </a:rPr>
              <a:t> 1 </a:t>
            </a:r>
            <a:r>
              <a:rPr lang="en-US" i="1" sz="1700">
                <a:latin typeface="Arial"/>
              </a:rPr>
              <a:t>(ABCD').</a:t>
            </a:r>
            <a:r>
              <a:rPr lang="en-US" sz="1700">
                <a:latin typeface="Arial"/>
              </a:rPr>
              <a:t> </a:t>
            </a:r>
            <a:r>
              <a:rPr lang="vi" sz="1700">
                <a:latin typeface="Arial"/>
              </a:rPr>
              <a:t>Gọi </a:t>
            </a:r>
            <a:r>
              <a:rPr lang="vi" i="1" sz="1700">
                <a:latin typeface="Arial"/>
              </a:rPr>
              <a:t>AE;AF</a:t>
            </a:r>
            <a:r>
              <a:rPr lang="vi" sz="1700">
                <a:latin typeface="Arial"/>
              </a:rPr>
              <a:t> lần lượt là các đường cao của tam giác </a:t>
            </a:r>
            <a:r>
              <a:rPr lang="vi" i="1" sz="1700">
                <a:latin typeface="Arial"/>
              </a:rPr>
              <a:t>SAB</a:t>
            </a:r>
            <a:r>
              <a:rPr lang="vi" sz="1700">
                <a:latin typeface="Arial"/>
              </a:rPr>
              <a:t> và tam giác </a:t>
            </a:r>
            <a:r>
              <a:rPr lang="vi" i="1" sz="1700">
                <a:latin typeface="Arial"/>
              </a:rPr>
              <a:t>SAD.</a:t>
            </a:r>
            <a:r>
              <a:rPr lang="vi" sz="1700">
                <a:latin typeface="Arial"/>
              </a:rPr>
              <a:t> Chọn khẳng định đúng trong các khẳng định sau ?</a:t>
            </a:r>
          </a:p>
          <a:p>
            <a:pPr algn="ctr" indent="0">
              <a:lnSpc>
                <a:spcPct val="169000"/>
              </a:lnSpc>
            </a:pPr>
            <a:r>
              <a:rPr lang="en-US" sz="1700">
                <a:latin typeface="Arial"/>
              </a:rPr>
              <a:t>A. </a:t>
            </a:r>
            <a:r>
              <a:rPr lang="en-US" i="1" sz="1700">
                <a:latin typeface="Arial"/>
              </a:rPr>
              <a:t>SC</a:t>
            </a:r>
            <a:r>
              <a:rPr lang="en-US" sz="1700">
                <a:latin typeface="Arial"/>
              </a:rPr>
              <a:t> </a:t>
            </a:r>
            <a:r>
              <a:rPr lang="vi" sz="1700">
                <a:latin typeface="Arial"/>
              </a:rPr>
              <a:t>1 </a:t>
            </a:r>
            <a:r>
              <a:rPr lang="en-US" i="1" sz="1700">
                <a:latin typeface="Arial"/>
              </a:rPr>
              <a:t>(AFB)</a:t>
            </a:r>
            <a:r>
              <a:rPr lang="en-US" sz="1700">
                <a:latin typeface="Arial"/>
              </a:rPr>
              <a:t>                 </a:t>
            </a:r>
            <a:r>
              <a:rPr lang="vi" sz="1700">
                <a:latin typeface="Arial"/>
              </a:rPr>
              <a:t>B. </a:t>
            </a:r>
            <a:r>
              <a:rPr lang="en-US" i="1" sz="1700">
                <a:latin typeface="Arial"/>
              </a:rPr>
              <a:t>SC</a:t>
            </a:r>
            <a:r>
              <a:rPr lang="en-US" sz="1700">
                <a:latin typeface="Arial"/>
              </a:rPr>
              <a:t> </a:t>
            </a:r>
            <a:r>
              <a:rPr lang="vi" sz="1700">
                <a:latin typeface="Arial"/>
              </a:rPr>
              <a:t>1 </a:t>
            </a:r>
            <a:r>
              <a:rPr lang="en-US" i="1" sz="1700">
                <a:latin typeface="Arial"/>
              </a:rPr>
              <a:t>(AEC)</a:t>
            </a:r>
          </a:p>
        </p:txBody>
      </p:sp>
      <p:sp>
        <p:nvSpPr>
          <p:cNvPr id="3" name=""/>
          <p:cNvSpPr/>
          <p:nvPr/>
        </p:nvSpPr>
        <p:spPr>
          <a:xfrm>
            <a:off x="1071562" y="3476625"/>
            <a:ext cx="1633538" cy="276225"/>
          </a:xfrm>
          <a:prstGeom prst="rect">
            <a:avLst/>
          </a:prstGeom>
          <a:solidFill>
            <a:srgbClr val="FFFFFF"/>
          </a:solidFill>
        </p:spPr>
        <p:txBody>
          <a:bodyPr lIns="0" tIns="0" rIns="0" bIns="0" wrap="none">
            <a:noAutofit/>
          </a:bodyPr>
          <a:p>
            <a:pPr indent="0"/>
            <a:r>
              <a:rPr lang="vi" sz="1700">
                <a:latin typeface="Arial"/>
              </a:rPr>
              <a:t>c. </a:t>
            </a:r>
            <a:r>
              <a:rPr lang="en-US" i="1" sz="1700">
                <a:latin typeface="Arial"/>
              </a:rPr>
              <a:t>SC</a:t>
            </a:r>
            <a:r>
              <a:rPr lang="en-US" sz="1700">
                <a:latin typeface="Arial"/>
              </a:rPr>
              <a:t> </a:t>
            </a:r>
            <a:r>
              <a:rPr lang="vi" sz="1700">
                <a:latin typeface="Arial"/>
              </a:rPr>
              <a:t>1 </a:t>
            </a:r>
            <a:r>
              <a:rPr lang="vi" i="1" sz="1700">
                <a:latin typeface="Arial"/>
              </a:rPr>
              <a:t>(AED)</a:t>
            </a:r>
          </a:p>
        </p:txBody>
      </p:sp>
      <p:sp>
        <p:nvSpPr>
          <p:cNvPr id="4" name=""/>
          <p:cNvSpPr/>
          <p:nvPr/>
        </p:nvSpPr>
        <p:spPr>
          <a:xfrm>
            <a:off x="4891087" y="3476625"/>
            <a:ext cx="1604963" cy="276225"/>
          </a:xfrm>
          <a:prstGeom prst="rect">
            <a:avLst/>
          </a:prstGeom>
          <a:solidFill>
            <a:srgbClr val="FFFFFF"/>
          </a:solidFill>
        </p:spPr>
        <p:txBody>
          <a:bodyPr lIns="0" tIns="0" rIns="0" bIns="0" wrap="none">
            <a:noAutofit/>
          </a:bodyPr>
          <a:p>
            <a:pPr indent="0"/>
            <a:r>
              <a:rPr lang="vi" sz="1700">
                <a:latin typeface="Arial"/>
              </a:rPr>
              <a:t>D.</a:t>
            </a:r>
            <a:r>
              <a:rPr lang="vi" i="1" sz="1700">
                <a:latin typeface="Arial"/>
              </a:rPr>
              <a:t>)SC</a:t>
            </a:r>
            <a:r>
              <a:rPr lang="vi" sz="1700">
                <a:latin typeface="Arial"/>
              </a:rPr>
              <a:t> 1 </a:t>
            </a:r>
            <a:r>
              <a:rPr lang="en-US" sz="1700">
                <a:latin typeface="Arial"/>
              </a:rPr>
              <a:t>(/IFF)</a:t>
            </a:r>
          </a:p>
        </p:txBody>
      </p:sp>
    </p:spTree>
  </p:cSld>
  <p:clrMapOvr>
    <a:overrideClrMapping bg1="lt1" tx1="dk1" bg2="lt2" tx2="dk2" accent1="accent1" accent2="accent2" accent3="accent3" accent4="accent4" accent5="accent5" accent6="accent6" hlink="hlink" folHlink="folHlink"/>
  </p:clrMapOvr>
</p:sld>
</file>

<file path=ppt/slides/slide61.xml><?xml version="1.0" encoding="utf-8"?>
<p:sld xmlns:p="http://schemas.openxmlformats.org/presentationml/2006/main" xmlns:a="http://schemas.openxmlformats.org/drawingml/2006/main" xmlns:r="http://schemas.openxmlformats.org/officeDocument/2006/relationships">
  <p:cSld>
    <p:bg>
      <p:bgPr>
        <a:solidFill>
          <a:srgbClr val="D6ED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76200" y="466725"/>
            <a:ext cx="590550" cy="133350"/>
          </a:xfrm>
          <a:prstGeom prst="rect">
            <a:avLst/>
          </a:prstGeom>
        </p:spPr>
      </p:pic>
      <p:pic>
        <p:nvPicPr>
          <p:cNvPr id="3" name=""/>
          <p:cNvPicPr>
            <a:picLocks noChangeAspect="1"/>
          </p:cNvPicPr>
          <p:nvPr/>
        </p:nvPicPr>
        <p:blipFill>
          <a:blip r:embed="rPictId1"/>
          <a:stretch>
            <a:fillRect/>
          </a:stretch>
        </p:blipFill>
        <p:spPr>
          <a:xfrm>
            <a:off x="6472237" y="147637"/>
            <a:ext cx="852488" cy="866775"/>
          </a:xfrm>
          <a:prstGeom prst="rect">
            <a:avLst/>
          </a:prstGeom>
        </p:spPr>
      </p:pic>
      <p:pic>
        <p:nvPicPr>
          <p:cNvPr id="4" name=""/>
          <p:cNvPicPr>
            <a:picLocks noChangeAspect="1"/>
          </p:cNvPicPr>
          <p:nvPr/>
        </p:nvPicPr>
        <p:blipFill>
          <a:blip r:embed="rPictId2"/>
          <a:stretch>
            <a:fillRect/>
          </a:stretch>
        </p:blipFill>
        <p:spPr>
          <a:xfrm>
            <a:off x="4752975" y="1933575"/>
            <a:ext cx="638175" cy="590550"/>
          </a:xfrm>
          <a:prstGeom prst="rect">
            <a:avLst/>
          </a:prstGeom>
        </p:spPr>
      </p:pic>
      <p:pic>
        <p:nvPicPr>
          <p:cNvPr id="5" name=""/>
          <p:cNvPicPr>
            <a:picLocks noChangeAspect="1"/>
          </p:cNvPicPr>
          <p:nvPr/>
        </p:nvPicPr>
        <p:blipFill>
          <a:blip r:embed="rPictId3"/>
          <a:stretch>
            <a:fillRect/>
          </a:stretch>
        </p:blipFill>
        <p:spPr>
          <a:xfrm>
            <a:off x="57150" y="3690937"/>
            <a:ext cx="514350" cy="538163"/>
          </a:xfrm>
          <a:prstGeom prst="rect">
            <a:avLst/>
          </a:prstGeom>
        </p:spPr>
      </p:pic>
      <p:sp>
        <p:nvSpPr>
          <p:cNvPr id="6" name=""/>
          <p:cNvSpPr/>
          <p:nvPr/>
        </p:nvSpPr>
        <p:spPr>
          <a:xfrm>
            <a:off x="6691312" y="414337"/>
            <a:ext cx="166688" cy="71438"/>
          </a:xfrm>
          <a:prstGeom prst="rect">
            <a:avLst/>
          </a:prstGeom>
          <a:solidFill>
            <a:srgbClr val="FFFFFF"/>
          </a:solidFill>
        </p:spPr>
        <p:txBody>
          <a:bodyPr lIns="0" tIns="0" rIns="0" bIns="0" wrap="none">
            <a:noAutofit/>
          </a:bodyPr>
          <a:p>
            <a:pPr indent="0"/>
            <a:r>
              <a:rPr lang="en-US" sz="650">
                <a:latin typeface="Arial"/>
              </a:rPr>
              <a:t>■ ■ «</a:t>
            </a:r>
          </a:p>
        </p:txBody>
      </p:sp>
      <p:sp>
        <p:nvSpPr>
          <p:cNvPr id="7" name=""/>
          <p:cNvSpPr/>
          <p:nvPr/>
        </p:nvSpPr>
        <p:spPr>
          <a:xfrm>
            <a:off x="557212" y="1023937"/>
            <a:ext cx="6172200" cy="738188"/>
          </a:xfrm>
          <a:prstGeom prst="rect">
            <a:avLst/>
          </a:prstGeom>
          <a:solidFill>
            <a:srgbClr val="FFFFFF"/>
          </a:solidFill>
        </p:spPr>
        <p:txBody>
          <a:bodyPr lIns="0" tIns="0" rIns="0" bIns="0">
            <a:noAutofit/>
          </a:bodyPr>
          <a:p>
            <a:pPr indent="0">
              <a:lnSpc>
                <a:spcPct val="184000"/>
              </a:lnSpc>
            </a:pPr>
            <a:r>
              <a:rPr lang="vi" sz="1700">
                <a:latin typeface="Arial"/>
              </a:rPr>
              <a:t>Câu </a:t>
            </a:r>
            <a:r>
              <a:rPr lang="en-US" sz="1700">
                <a:latin typeface="Arial"/>
              </a:rPr>
              <a:t>5. </a:t>
            </a:r>
            <a:r>
              <a:rPr lang="vi" sz="1700">
                <a:latin typeface="Arial"/>
              </a:rPr>
              <a:t>Cho tứ diện </a:t>
            </a:r>
            <a:r>
              <a:rPr lang="en-US" i="1" sz="1700">
                <a:latin typeface="Arial"/>
              </a:rPr>
              <a:t>ABCD</a:t>
            </a:r>
            <a:r>
              <a:rPr lang="en-US" sz="1700">
                <a:latin typeface="Arial"/>
              </a:rPr>
              <a:t> </a:t>
            </a:r>
            <a:r>
              <a:rPr lang="vi" sz="1700">
                <a:latin typeface="Arial"/>
              </a:rPr>
              <a:t>có </a:t>
            </a:r>
            <a:r>
              <a:rPr lang="en-US" i="1" sz="1700">
                <a:latin typeface="Arial"/>
              </a:rPr>
              <a:t>AB = AC</a:t>
            </a:r>
            <a:r>
              <a:rPr lang="en-US" sz="1700">
                <a:latin typeface="Arial"/>
              </a:rPr>
              <a:t> </a:t>
            </a:r>
            <a:r>
              <a:rPr lang="vi" sz="1700">
                <a:latin typeface="Arial"/>
              </a:rPr>
              <a:t>và </a:t>
            </a:r>
            <a:r>
              <a:rPr lang="en-US" i="1" sz="1700">
                <a:latin typeface="Arial"/>
              </a:rPr>
              <a:t>DB = DC. </a:t>
            </a:r>
            <a:r>
              <a:rPr lang="vi" sz="1700">
                <a:latin typeface="Arial"/>
              </a:rPr>
              <a:t>Khẳng định nào sau đây đúng?</a:t>
            </a:r>
          </a:p>
        </p:txBody>
      </p:sp>
      <p:sp>
        <p:nvSpPr>
          <p:cNvPr id="8" name=""/>
          <p:cNvSpPr/>
          <p:nvPr/>
        </p:nvSpPr>
        <p:spPr>
          <a:xfrm>
            <a:off x="1266825" y="2105025"/>
            <a:ext cx="1600200" cy="257175"/>
          </a:xfrm>
          <a:prstGeom prst="rect">
            <a:avLst/>
          </a:prstGeom>
          <a:solidFill>
            <a:srgbClr val="FFFFFF"/>
          </a:solidFill>
        </p:spPr>
        <p:txBody>
          <a:bodyPr lIns="0" tIns="0" rIns="0" bIns="0" wrap="none">
            <a:noAutofit/>
          </a:bodyPr>
          <a:p>
            <a:pPr indent="0"/>
            <a:r>
              <a:rPr lang="en-US" sz="1700">
                <a:latin typeface="Arial"/>
              </a:rPr>
              <a:t>A. </a:t>
            </a:r>
            <a:r>
              <a:rPr lang="en-US" i="1" sz="1700">
                <a:latin typeface="Arial"/>
              </a:rPr>
              <a:t>AB</a:t>
            </a:r>
            <a:r>
              <a:rPr lang="en-US" sz="1700">
                <a:latin typeface="Arial"/>
              </a:rPr>
              <a:t> 1 </a:t>
            </a:r>
            <a:r>
              <a:rPr lang="en-US" i="1" sz="1700">
                <a:latin typeface="Arial"/>
              </a:rPr>
              <a:t>(ABC)</a:t>
            </a:r>
          </a:p>
        </p:txBody>
      </p:sp>
      <p:sp>
        <p:nvSpPr>
          <p:cNvPr id="9" name=""/>
          <p:cNvSpPr/>
          <p:nvPr/>
        </p:nvSpPr>
        <p:spPr>
          <a:xfrm>
            <a:off x="1271587" y="2876550"/>
            <a:ext cx="1614488" cy="257175"/>
          </a:xfrm>
          <a:prstGeom prst="rect">
            <a:avLst/>
          </a:prstGeom>
          <a:solidFill>
            <a:srgbClr val="FFFFFF"/>
          </a:solidFill>
        </p:spPr>
        <p:txBody>
          <a:bodyPr lIns="0" tIns="0" rIns="0" bIns="0" wrap="none">
            <a:noAutofit/>
          </a:bodyPr>
          <a:p>
            <a:pPr indent="0"/>
            <a:r>
              <a:rPr lang="vi" sz="1700">
                <a:latin typeface="Arial"/>
              </a:rPr>
              <a:t>c. </a:t>
            </a:r>
            <a:r>
              <a:rPr lang="en-US" i="1" sz="1700">
                <a:latin typeface="Arial"/>
              </a:rPr>
              <a:t>CD</a:t>
            </a:r>
            <a:r>
              <a:rPr lang="en-US" sz="1700">
                <a:latin typeface="Arial"/>
              </a:rPr>
              <a:t> </a:t>
            </a:r>
            <a:r>
              <a:rPr lang="vi" sz="1700">
                <a:latin typeface="Arial"/>
              </a:rPr>
              <a:t>1 </a:t>
            </a:r>
            <a:r>
              <a:rPr lang="en-US" i="1" sz="1700">
                <a:latin typeface="Arial"/>
              </a:rPr>
              <a:t>(ABD)</a:t>
            </a:r>
          </a:p>
        </p:txBody>
      </p:sp>
      <p:sp>
        <p:nvSpPr>
          <p:cNvPr id="10" name=""/>
          <p:cNvSpPr/>
          <p:nvPr/>
        </p:nvSpPr>
        <p:spPr>
          <a:xfrm>
            <a:off x="5386387" y="2119312"/>
            <a:ext cx="904875" cy="204788"/>
          </a:xfrm>
          <a:prstGeom prst="rect">
            <a:avLst/>
          </a:prstGeom>
          <a:solidFill>
            <a:srgbClr val="FFFFFF"/>
          </a:solidFill>
        </p:spPr>
        <p:txBody>
          <a:bodyPr lIns="0" tIns="0" rIns="0" bIns="0" wrap="none">
            <a:noAutofit/>
          </a:bodyPr>
          <a:p>
            <a:pPr indent="0"/>
            <a:r>
              <a:rPr lang="en-US" i="1" sz="1700">
                <a:latin typeface="Arial"/>
              </a:rPr>
              <a:t>BC</a:t>
            </a:r>
            <a:r>
              <a:rPr lang="en-US" sz="1700">
                <a:latin typeface="Arial"/>
              </a:rPr>
              <a:t> 1 </a:t>
            </a:r>
            <a:r>
              <a:rPr lang="en-US" i="1" sz="1700">
                <a:latin typeface="Arial"/>
              </a:rPr>
              <a:t>AD</a:t>
            </a:r>
          </a:p>
        </p:txBody>
      </p:sp>
      <p:sp>
        <p:nvSpPr>
          <p:cNvPr id="11" name=""/>
          <p:cNvSpPr/>
          <p:nvPr/>
        </p:nvSpPr>
        <p:spPr>
          <a:xfrm>
            <a:off x="5091112" y="2881312"/>
            <a:ext cx="1200150" cy="214313"/>
          </a:xfrm>
          <a:prstGeom prst="rect">
            <a:avLst/>
          </a:prstGeom>
          <a:solidFill>
            <a:srgbClr val="FFFFFF"/>
          </a:solidFill>
        </p:spPr>
        <p:txBody>
          <a:bodyPr lIns="0" tIns="0" rIns="0" bIns="0" wrap="none">
            <a:noAutofit/>
          </a:bodyPr>
          <a:p>
            <a:pPr indent="0"/>
            <a:r>
              <a:rPr lang="vi" sz="1700">
                <a:latin typeface="Arial"/>
              </a:rPr>
              <a:t>D. </a:t>
            </a:r>
            <a:r>
              <a:rPr lang="en-US" i="1" sz="1700">
                <a:latin typeface="Arial"/>
              </a:rPr>
              <a:t>AC</a:t>
            </a:r>
            <a:r>
              <a:rPr lang="en-US" sz="1700">
                <a:latin typeface="Arial"/>
              </a:rPr>
              <a:t> </a:t>
            </a:r>
            <a:r>
              <a:rPr lang="vi" sz="1700">
                <a:latin typeface="Arial"/>
              </a:rPr>
              <a:t>1 </a:t>
            </a:r>
            <a:r>
              <a:rPr lang="vi" i="1" sz="1700">
                <a:latin typeface="Arial"/>
              </a:rPr>
              <a:t>BD</a:t>
            </a:r>
          </a:p>
        </p:txBody>
      </p:sp>
    </p:spTree>
  </p:cSld>
  <p:clrMapOvr>
    <a:overrideClrMapping bg1="lt1" tx1="dk1" bg2="lt2" tx2="dk2" accent1="accent1" accent2="accent2" accent3="accent3" accent4="accent4" accent5="accent5" accent6="accent6" hlink="hlink" folHlink="folHlink"/>
  </p:clrMapOvr>
</p:sld>
</file>

<file path=ppt/slides/slide62.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191125" y="2462212"/>
            <a:ext cx="1671637" cy="1295400"/>
          </a:xfrm>
          <a:prstGeom prst="rect">
            <a:avLst/>
          </a:prstGeom>
        </p:spPr>
      </p:pic>
      <p:sp>
        <p:nvSpPr>
          <p:cNvPr id="3" name=""/>
          <p:cNvSpPr/>
          <p:nvPr/>
        </p:nvSpPr>
        <p:spPr>
          <a:xfrm>
            <a:off x="547687" y="242887"/>
            <a:ext cx="1909763" cy="238125"/>
          </a:xfrm>
          <a:prstGeom prst="rect">
            <a:avLst/>
          </a:prstGeom>
          <a:solidFill>
            <a:srgbClr val="F69647"/>
          </a:solidFill>
        </p:spPr>
        <p:txBody>
          <a:bodyPr lIns="0" tIns="0" rIns="0" bIns="0" wrap="none">
            <a:noAutofit/>
          </a:bodyPr>
          <a:p>
            <a:pPr indent="127000"/>
            <a:r>
              <a:rPr lang="vi" b="1" sz="1700">
                <a:solidFill>
                  <a:srgbClr val="FFFFFF"/>
                </a:solidFill>
                <a:latin typeface="Arial"/>
              </a:rPr>
              <a:t>Bài </a:t>
            </a:r>
            <a:r>
              <a:rPr lang="en-US" b="1" sz="1700">
                <a:solidFill>
                  <a:srgbClr val="FFFFFF"/>
                </a:solidFill>
                <a:latin typeface="Arial"/>
              </a:rPr>
              <a:t>1. (SGK-tr.64)</a:t>
            </a:r>
          </a:p>
        </p:txBody>
      </p:sp>
      <p:sp>
        <p:nvSpPr>
          <p:cNvPr id="4" name=""/>
          <p:cNvSpPr/>
          <p:nvPr/>
        </p:nvSpPr>
        <p:spPr>
          <a:xfrm>
            <a:off x="2728912" y="395287"/>
            <a:ext cx="2462213" cy="233363"/>
          </a:xfrm>
          <a:prstGeom prst="rect">
            <a:avLst/>
          </a:prstGeom>
          <a:solidFill>
            <a:srgbClr val="FFFFFF"/>
          </a:solidFill>
        </p:spPr>
        <p:txBody>
          <a:bodyPr lIns="0" tIns="0" rIns="0" bIns="0" wrap="none">
            <a:noAutofit/>
          </a:bodyPr>
          <a:p>
            <a:pPr algn="r" indent="0"/>
            <a:r>
              <a:rPr lang="vi" sz="1500">
                <a:latin typeface="Arial"/>
              </a:rPr>
              <a:t>Cho hình chóp </a:t>
            </a:r>
            <a:r>
              <a:rPr lang="vi" i="1" sz="1500">
                <a:latin typeface="Arial"/>
              </a:rPr>
              <a:t>S.ABCD</a:t>
            </a:r>
            <a:r>
              <a:rPr lang="vi" sz="1500">
                <a:latin typeface="Arial"/>
              </a:rPr>
              <a:t> có SÂ 1 </a:t>
            </a:r>
            <a:r>
              <a:rPr lang="vi" i="1" sz="1500">
                <a:latin typeface="Arial"/>
              </a:rPr>
              <a:t>(ABCD).</a:t>
            </a:r>
            <a:r>
              <a:rPr lang="vi" sz="1500">
                <a:latin typeface="Arial"/>
              </a:rPr>
              <a:t> Cho</a:t>
            </a:r>
          </a:p>
        </p:txBody>
      </p:sp>
      <p:sp>
        <p:nvSpPr>
          <p:cNvPr id="5" name=""/>
          <p:cNvSpPr/>
          <p:nvPr/>
        </p:nvSpPr>
        <p:spPr>
          <a:xfrm>
            <a:off x="442912" y="785812"/>
            <a:ext cx="4748213" cy="271463"/>
          </a:xfrm>
          <a:prstGeom prst="rect">
            <a:avLst/>
          </a:prstGeom>
          <a:solidFill>
            <a:srgbClr val="FFFFFF"/>
          </a:solidFill>
        </p:spPr>
        <p:txBody>
          <a:bodyPr lIns="0" tIns="0" rIns="0" bIns="0" wrap="none">
            <a:noAutofit/>
          </a:bodyPr>
          <a:p>
            <a:pPr indent="0"/>
            <a:r>
              <a:rPr lang="vi" sz="1500">
                <a:latin typeface="Arial"/>
              </a:rPr>
              <a:t>biết </a:t>
            </a:r>
            <a:r>
              <a:rPr lang="vi" i="1" sz="1500">
                <a:latin typeface="Arial"/>
              </a:rPr>
              <a:t>ABCD</a:t>
            </a:r>
            <a:r>
              <a:rPr lang="vi" sz="1500">
                <a:latin typeface="Arial"/>
              </a:rPr>
              <a:t> là hình thang vuông tại </a:t>
            </a:r>
            <a:r>
              <a:rPr lang="vi" i="1" sz="1500">
                <a:latin typeface="Arial"/>
              </a:rPr>
              <a:t>A</a:t>
            </a:r>
            <a:r>
              <a:rPr lang="vi" sz="1500">
                <a:latin typeface="Arial"/>
              </a:rPr>
              <a:t> và </a:t>
            </a:r>
            <a:r>
              <a:rPr lang="vi" i="1" sz="1500">
                <a:latin typeface="Arial"/>
              </a:rPr>
              <a:t>DD, </a:t>
            </a:r>
            <a:r>
              <a:rPr lang="en-US" i="1" sz="1500">
                <a:latin typeface="Arial"/>
              </a:rPr>
              <a:t>AB </a:t>
            </a:r>
            <a:r>
              <a:rPr lang="vi" i="1" sz="1500">
                <a:latin typeface="Arial"/>
              </a:rPr>
              <a:t>= 2AD.</a:t>
            </a:r>
          </a:p>
        </p:txBody>
      </p:sp>
      <p:sp>
        <p:nvSpPr>
          <p:cNvPr id="6" name=""/>
          <p:cNvSpPr/>
          <p:nvPr/>
        </p:nvSpPr>
        <p:spPr>
          <a:xfrm>
            <a:off x="438150" y="1252537"/>
            <a:ext cx="2647950" cy="242888"/>
          </a:xfrm>
          <a:prstGeom prst="rect">
            <a:avLst/>
          </a:prstGeom>
          <a:solidFill>
            <a:srgbClr val="FFFFFF"/>
          </a:solidFill>
        </p:spPr>
        <p:txBody>
          <a:bodyPr lIns="0" tIns="0" rIns="0" bIns="0" wrap="none">
            <a:noAutofit/>
          </a:bodyPr>
          <a:p>
            <a:pPr indent="0"/>
            <a:r>
              <a:rPr lang="vi" sz="1500">
                <a:latin typeface="Arial"/>
              </a:rPr>
              <a:t>a) Chứng minh </a:t>
            </a:r>
            <a:r>
              <a:rPr lang="en-US" i="1" sz="1500">
                <a:latin typeface="Arial"/>
              </a:rPr>
              <a:t>CD</a:t>
            </a:r>
            <a:r>
              <a:rPr lang="en-US" sz="1500">
                <a:latin typeface="Arial"/>
              </a:rPr>
              <a:t> </a:t>
            </a:r>
            <a:r>
              <a:rPr lang="vi" sz="1500">
                <a:latin typeface="Arial"/>
              </a:rPr>
              <a:t>1 </a:t>
            </a:r>
            <a:r>
              <a:rPr lang="en-US" i="1" sz="1500">
                <a:latin typeface="Arial"/>
              </a:rPr>
              <a:t>(SAD).</a:t>
            </a:r>
          </a:p>
        </p:txBody>
      </p:sp>
      <p:sp>
        <p:nvSpPr>
          <p:cNvPr id="7" name=""/>
          <p:cNvSpPr/>
          <p:nvPr/>
        </p:nvSpPr>
        <p:spPr>
          <a:xfrm>
            <a:off x="442912" y="1643062"/>
            <a:ext cx="4748213" cy="271463"/>
          </a:xfrm>
          <a:prstGeom prst="rect">
            <a:avLst/>
          </a:prstGeom>
          <a:solidFill>
            <a:srgbClr val="FFFFFF"/>
          </a:solidFill>
        </p:spPr>
        <p:txBody>
          <a:bodyPr lIns="0" tIns="0" rIns="0" bIns="0" wrap="none">
            <a:noAutofit/>
          </a:bodyPr>
          <a:p>
            <a:pPr indent="0"/>
            <a:r>
              <a:rPr lang="vi" sz="1500">
                <a:latin typeface="Arial"/>
              </a:rPr>
              <a:t>b) Gọi </a:t>
            </a:r>
            <a:r>
              <a:rPr lang="vi" i="1" sz="1500">
                <a:latin typeface="Arial"/>
              </a:rPr>
              <a:t>M</a:t>
            </a:r>
            <a:r>
              <a:rPr lang="vi" sz="1500">
                <a:latin typeface="Arial"/>
              </a:rPr>
              <a:t> là trung điểm của </a:t>
            </a:r>
            <a:r>
              <a:rPr lang="vi" i="1" sz="1500">
                <a:latin typeface="Arial"/>
              </a:rPr>
              <a:t>AB.</a:t>
            </a:r>
            <a:r>
              <a:rPr lang="vi" sz="1500">
                <a:latin typeface="Arial"/>
              </a:rPr>
              <a:t> Chứng minh </a:t>
            </a:r>
            <a:r>
              <a:rPr lang="en-US" i="1" sz="1500">
                <a:latin typeface="Arial"/>
              </a:rPr>
              <a:t>CM</a:t>
            </a:r>
            <a:r>
              <a:rPr lang="en-US" sz="1500">
                <a:latin typeface="Arial"/>
              </a:rPr>
              <a:t> </a:t>
            </a:r>
            <a:r>
              <a:rPr lang="vi" sz="1500">
                <a:latin typeface="Arial"/>
              </a:rPr>
              <a:t>1 </a:t>
            </a:r>
            <a:r>
              <a:rPr lang="en-US" i="1" sz="1500">
                <a:latin typeface="Arial"/>
              </a:rPr>
              <a:t>(SAB).</a:t>
            </a:r>
          </a:p>
        </p:txBody>
      </p:sp>
      <p:sp>
        <p:nvSpPr>
          <p:cNvPr id="8" name=""/>
          <p:cNvSpPr/>
          <p:nvPr/>
        </p:nvSpPr>
        <p:spPr>
          <a:xfrm>
            <a:off x="438150" y="2362200"/>
            <a:ext cx="3924300" cy="276225"/>
          </a:xfrm>
          <a:prstGeom prst="rect">
            <a:avLst/>
          </a:prstGeom>
          <a:solidFill>
            <a:srgbClr val="FFFFFF"/>
          </a:solidFill>
        </p:spPr>
        <p:txBody>
          <a:bodyPr lIns="0" tIns="0" rIns="0" bIns="0" wrap="none">
            <a:noAutofit/>
          </a:bodyPr>
          <a:p>
            <a:pPr indent="0"/>
            <a:r>
              <a:rPr lang="vi" sz="1500">
                <a:latin typeface="Arial"/>
              </a:rPr>
              <a:t>a) Ta có </a:t>
            </a:r>
            <a:r>
              <a:rPr lang="vi" i="1" sz="1500">
                <a:latin typeface="Arial"/>
              </a:rPr>
              <a:t>SA</a:t>
            </a:r>
            <a:r>
              <a:rPr lang="vi" sz="1500">
                <a:latin typeface="Arial"/>
              </a:rPr>
              <a:t> 1 </a:t>
            </a:r>
            <a:r>
              <a:rPr lang="vi" i="1" sz="1500">
                <a:latin typeface="Arial"/>
              </a:rPr>
              <a:t>(ABCD),</a:t>
            </a:r>
            <a:r>
              <a:rPr lang="vi" sz="1500">
                <a:latin typeface="Arial"/>
              </a:rPr>
              <a:t> suy ra </a:t>
            </a:r>
            <a:r>
              <a:rPr lang="vi" i="1" sz="1500">
                <a:latin typeface="Arial"/>
              </a:rPr>
              <a:t>SA</a:t>
            </a:r>
            <a:r>
              <a:rPr lang="vi" sz="1500">
                <a:latin typeface="Arial"/>
              </a:rPr>
              <a:t> 1 </a:t>
            </a:r>
            <a:r>
              <a:rPr lang="en-US" i="1" sz="1500">
                <a:latin typeface="Arial"/>
              </a:rPr>
              <a:t>DC</a:t>
            </a:r>
            <a:r>
              <a:rPr lang="en-US" sz="1500">
                <a:latin typeface="Arial"/>
              </a:rPr>
              <a:t> </a:t>
            </a:r>
            <a:r>
              <a:rPr lang="vi" sz="1500">
                <a:latin typeface="Arial"/>
              </a:rPr>
              <a:t>(1)</a:t>
            </a:r>
          </a:p>
        </p:txBody>
      </p:sp>
      <p:sp>
        <p:nvSpPr>
          <p:cNvPr id="9" name=""/>
          <p:cNvSpPr/>
          <p:nvPr/>
        </p:nvSpPr>
        <p:spPr>
          <a:xfrm>
            <a:off x="438150" y="2843212"/>
            <a:ext cx="4495800" cy="614363"/>
          </a:xfrm>
          <a:prstGeom prst="rect">
            <a:avLst/>
          </a:prstGeom>
          <a:solidFill>
            <a:srgbClr val="FFFFFF"/>
          </a:solidFill>
        </p:spPr>
        <p:txBody>
          <a:bodyPr lIns="0" tIns="0" rIns="0" bIns="0">
            <a:noAutofit/>
          </a:bodyPr>
          <a:p>
            <a:pPr indent="0">
              <a:lnSpc>
                <a:spcPct val="174000"/>
              </a:lnSpc>
            </a:pPr>
            <a:r>
              <a:rPr lang="vi" sz="1500">
                <a:latin typeface="Arial"/>
              </a:rPr>
              <a:t>Mặt khác, </a:t>
            </a:r>
            <a:r>
              <a:rPr lang="vi" i="1" sz="1500">
                <a:latin typeface="Arial"/>
              </a:rPr>
              <a:t>ABCD</a:t>
            </a:r>
            <a:r>
              <a:rPr lang="vi" sz="1500">
                <a:latin typeface="Arial"/>
              </a:rPr>
              <a:t> là hình thang vuông tại </a:t>
            </a:r>
            <a:r>
              <a:rPr lang="vi" i="1" sz="1500">
                <a:latin typeface="Arial"/>
              </a:rPr>
              <a:t>A</a:t>
            </a:r>
            <a:r>
              <a:rPr lang="vi" sz="1500">
                <a:latin typeface="Arial"/>
              </a:rPr>
              <a:t> và </a:t>
            </a:r>
            <a:r>
              <a:rPr lang="vi" i="1" sz="1500">
                <a:latin typeface="Arial"/>
              </a:rPr>
              <a:t>D, </a:t>
            </a:r>
            <a:r>
              <a:rPr lang="vi" sz="1500">
                <a:latin typeface="Arial"/>
              </a:rPr>
              <a:t>suy ra </a:t>
            </a:r>
            <a:r>
              <a:rPr lang="en-US" i="1" sz="1500">
                <a:latin typeface="Arial"/>
              </a:rPr>
              <a:t>CD</a:t>
            </a:r>
            <a:r>
              <a:rPr lang="en-US" sz="1500">
                <a:latin typeface="Arial"/>
              </a:rPr>
              <a:t> </a:t>
            </a:r>
            <a:r>
              <a:rPr lang="vi" sz="1500">
                <a:latin typeface="Arial"/>
              </a:rPr>
              <a:t>1 </a:t>
            </a:r>
            <a:r>
              <a:rPr lang="vi" i="1" sz="1500">
                <a:latin typeface="Arial"/>
              </a:rPr>
              <a:t>AD</a:t>
            </a:r>
            <a:r>
              <a:rPr lang="vi" sz="1500">
                <a:latin typeface="Arial"/>
              </a:rPr>
              <a:t> (2).</a:t>
            </a:r>
          </a:p>
        </p:txBody>
      </p:sp>
      <p:sp>
        <p:nvSpPr>
          <p:cNvPr id="10" name=""/>
          <p:cNvSpPr/>
          <p:nvPr/>
        </p:nvSpPr>
        <p:spPr>
          <a:xfrm>
            <a:off x="433387" y="3662362"/>
            <a:ext cx="3081338" cy="242888"/>
          </a:xfrm>
          <a:prstGeom prst="rect">
            <a:avLst/>
          </a:prstGeom>
          <a:solidFill>
            <a:srgbClr val="FFFFFF"/>
          </a:solidFill>
        </p:spPr>
        <p:txBody>
          <a:bodyPr lIns="0" tIns="0" rIns="0" bIns="0" wrap="none">
            <a:noAutofit/>
          </a:bodyPr>
          <a:p>
            <a:pPr indent="0"/>
            <a:r>
              <a:rPr lang="vi" sz="1500">
                <a:latin typeface="Arial"/>
              </a:rPr>
              <a:t>Từ (1) và (2) suy ra </a:t>
            </a:r>
            <a:r>
              <a:rPr lang="en-US" i="1" sz="1500">
                <a:latin typeface="Arial"/>
              </a:rPr>
              <a:t>CD</a:t>
            </a:r>
            <a:r>
              <a:rPr lang="en-US" sz="1500">
                <a:latin typeface="Arial"/>
              </a:rPr>
              <a:t> </a:t>
            </a:r>
            <a:r>
              <a:rPr lang="vi" sz="1500">
                <a:latin typeface="Arial"/>
              </a:rPr>
              <a:t>1 </a:t>
            </a:r>
            <a:r>
              <a:rPr lang="en-US" i="1" sz="1500">
                <a:latin typeface="Arial"/>
              </a:rPr>
              <a:t>(SAD).</a:t>
            </a:r>
          </a:p>
        </p:txBody>
      </p:sp>
    </p:spTree>
  </p:cSld>
  <p:clrMapOvr>
    <a:overrideClrMapping bg1="lt1" tx1="dk1" bg2="lt2" tx2="dk2" accent1="accent1" accent2="accent2" accent3="accent3" accent4="accent4" accent5="accent5" accent6="accent6" hlink="hlink" folHlink="folHlink"/>
  </p:clrMapOvr>
</p:sld>
</file>

<file path=ppt/slides/slide63.xml><?xml version="1.0" encoding="utf-8"?>
<p:sld xmlns:p="http://schemas.openxmlformats.org/presentationml/2006/main" xmlns:a="http://schemas.openxmlformats.org/drawingml/2006/main" xmlns:r="http://schemas.openxmlformats.org/officeDocument/2006/relationships">
  <p:cSld>
    <p:bg>
      <p:bgPr>
        <a:solidFill>
          <a:srgbClr val="B9E0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443287" y="985837"/>
            <a:ext cx="733425" cy="366713"/>
          </a:xfrm>
          <a:prstGeom prst="rect">
            <a:avLst/>
          </a:prstGeom>
        </p:spPr>
      </p:pic>
      <p:pic>
        <p:nvPicPr>
          <p:cNvPr id="3" name=""/>
          <p:cNvPicPr>
            <a:picLocks noChangeAspect="1"/>
          </p:cNvPicPr>
          <p:nvPr/>
        </p:nvPicPr>
        <p:blipFill>
          <a:blip r:embed="rPictId1"/>
          <a:stretch>
            <a:fillRect/>
          </a:stretch>
        </p:blipFill>
        <p:spPr>
          <a:xfrm>
            <a:off x="5200650" y="2219325"/>
            <a:ext cx="1671637" cy="1295400"/>
          </a:xfrm>
          <a:prstGeom prst="rect">
            <a:avLst/>
          </a:prstGeom>
        </p:spPr>
      </p:pic>
      <p:sp>
        <p:nvSpPr>
          <p:cNvPr id="4" name=""/>
          <p:cNvSpPr/>
          <p:nvPr/>
        </p:nvSpPr>
        <p:spPr>
          <a:xfrm>
            <a:off x="547687" y="242887"/>
            <a:ext cx="1909763" cy="238125"/>
          </a:xfrm>
          <a:prstGeom prst="rect">
            <a:avLst/>
          </a:prstGeom>
          <a:solidFill>
            <a:srgbClr val="F69647"/>
          </a:solidFill>
        </p:spPr>
        <p:txBody>
          <a:bodyPr lIns="0" tIns="0" rIns="0" bIns="0" wrap="none">
            <a:noAutofit/>
          </a:bodyPr>
          <a:p>
            <a:pPr indent="152400"/>
            <a:r>
              <a:rPr lang="vi" b="1" sz="1700">
                <a:solidFill>
                  <a:srgbClr val="FFFFFF"/>
                </a:solidFill>
                <a:latin typeface="Arial"/>
              </a:rPr>
              <a:t>Bài </a:t>
            </a:r>
            <a:r>
              <a:rPr lang="en-US" b="1" sz="1700">
                <a:solidFill>
                  <a:srgbClr val="FFFFFF"/>
                </a:solidFill>
                <a:latin typeface="Arial"/>
              </a:rPr>
              <a:t>1. (SGK-tr.64)</a:t>
            </a:r>
          </a:p>
        </p:txBody>
      </p:sp>
      <p:sp>
        <p:nvSpPr>
          <p:cNvPr id="5" name=""/>
          <p:cNvSpPr/>
          <p:nvPr/>
        </p:nvSpPr>
        <p:spPr>
          <a:xfrm>
            <a:off x="404812" y="1738312"/>
            <a:ext cx="4281488" cy="1890713"/>
          </a:xfrm>
          <a:prstGeom prst="rect">
            <a:avLst/>
          </a:prstGeom>
          <a:solidFill>
            <a:srgbClr val="FFFFFF"/>
          </a:solidFill>
        </p:spPr>
        <p:txBody>
          <a:bodyPr lIns="0" tIns="0" rIns="0" bIns="0">
            <a:noAutofit/>
          </a:bodyPr>
          <a:p>
            <a:pPr indent="0">
              <a:lnSpc>
                <a:spcPct val="176000"/>
              </a:lnSpc>
              <a:spcAft>
                <a:spcPts val="350"/>
              </a:spcAft>
            </a:pPr>
            <a:r>
              <a:rPr lang="vi" sz="1500">
                <a:latin typeface="Arial"/>
              </a:rPr>
              <a:t>b) Ta có </a:t>
            </a:r>
            <a:r>
              <a:rPr lang="en-US" i="1" sz="1500">
                <a:latin typeface="Arial"/>
              </a:rPr>
              <a:t>CD</a:t>
            </a:r>
            <a:r>
              <a:rPr lang="vi" i="1" sz="1500">
                <a:latin typeface="Arial"/>
              </a:rPr>
              <a:t>IIAM</a:t>
            </a:r>
            <a:r>
              <a:rPr lang="vi" sz="1500">
                <a:latin typeface="Arial"/>
              </a:rPr>
              <a:t> và </a:t>
            </a:r>
            <a:r>
              <a:rPr lang="en-US" i="1" sz="1500">
                <a:latin typeface="Arial"/>
              </a:rPr>
              <a:t>CD </a:t>
            </a:r>
            <a:r>
              <a:rPr lang="vi" i="1" sz="1500">
                <a:latin typeface="Arial"/>
              </a:rPr>
              <a:t>= AM,</a:t>
            </a:r>
            <a:r>
              <a:rPr lang="vi" sz="1500">
                <a:latin typeface="Arial"/>
              </a:rPr>
              <a:t> suy ra </a:t>
            </a:r>
            <a:r>
              <a:rPr lang="vi" i="1" sz="1500">
                <a:latin typeface="Arial"/>
              </a:rPr>
              <a:t>ADCM </a:t>
            </a:r>
            <a:r>
              <a:rPr lang="vi" sz="1500">
                <a:latin typeface="Arial"/>
              </a:rPr>
              <a:t>là hình bình hành (3).</a:t>
            </a:r>
          </a:p>
          <a:p>
            <a:pPr indent="0">
              <a:lnSpc>
                <a:spcPct val="172000"/>
              </a:lnSpc>
              <a:spcAft>
                <a:spcPts val="350"/>
              </a:spcAft>
            </a:pPr>
            <a:r>
              <a:rPr lang="vi" sz="1500">
                <a:latin typeface="Arial"/>
              </a:rPr>
              <a:t>Từ (2) và (3) suy ra </a:t>
            </a:r>
            <a:r>
              <a:rPr lang="vi" i="1" sz="1500">
                <a:latin typeface="Arial"/>
              </a:rPr>
              <a:t>ADCM</a:t>
            </a:r>
            <a:r>
              <a:rPr lang="vi" sz="1500">
                <a:latin typeface="Arial"/>
              </a:rPr>
              <a:t> là hình chữ nhật, suy ra </a:t>
            </a:r>
            <a:r>
              <a:rPr lang="en-US" i="1" sz="1500">
                <a:latin typeface="Arial"/>
              </a:rPr>
              <a:t>CM</a:t>
            </a:r>
            <a:r>
              <a:rPr lang="en-US" sz="1500">
                <a:latin typeface="Arial"/>
              </a:rPr>
              <a:t> </a:t>
            </a:r>
            <a:r>
              <a:rPr lang="vi" sz="1500">
                <a:latin typeface="Arial"/>
              </a:rPr>
              <a:t>1 </a:t>
            </a:r>
            <a:r>
              <a:rPr lang="vi" i="1" sz="1500">
                <a:latin typeface="Arial"/>
              </a:rPr>
              <a:t>AB</a:t>
            </a:r>
            <a:r>
              <a:rPr lang="vi" sz="1500">
                <a:latin typeface="Arial"/>
              </a:rPr>
              <a:t> (4)</a:t>
            </a:r>
          </a:p>
          <a:p>
            <a:pPr indent="0">
              <a:lnSpc>
                <a:spcPct val="174000"/>
              </a:lnSpc>
            </a:pPr>
            <a:r>
              <a:rPr lang="vi" sz="1500">
                <a:latin typeface="Arial"/>
              </a:rPr>
              <a:t>Ta cũng có </a:t>
            </a:r>
            <a:r>
              <a:rPr lang="vi" i="1" sz="1500">
                <a:latin typeface="Arial"/>
              </a:rPr>
              <a:t>SA</a:t>
            </a:r>
            <a:r>
              <a:rPr lang="vi" sz="1500">
                <a:latin typeface="Arial"/>
              </a:rPr>
              <a:t> 1 </a:t>
            </a:r>
            <a:r>
              <a:rPr lang="vi" i="1" sz="1500">
                <a:latin typeface="Arial"/>
              </a:rPr>
              <a:t>(ABCD),</a:t>
            </a:r>
            <a:r>
              <a:rPr lang="vi" sz="1500">
                <a:latin typeface="Arial"/>
              </a:rPr>
              <a:t> suy ra SÂ 1 </a:t>
            </a:r>
            <a:r>
              <a:rPr lang="en-US" i="1" sz="1500">
                <a:latin typeface="Arial"/>
              </a:rPr>
              <a:t>CM</a:t>
            </a:r>
            <a:r>
              <a:rPr lang="en-US" sz="1500">
                <a:latin typeface="Arial"/>
              </a:rPr>
              <a:t> </a:t>
            </a:r>
            <a:r>
              <a:rPr lang="vi" sz="1500">
                <a:latin typeface="Arial"/>
              </a:rPr>
              <a:t>(5).</a:t>
            </a:r>
          </a:p>
        </p:txBody>
      </p:sp>
      <p:sp>
        <p:nvSpPr>
          <p:cNvPr id="6" name=""/>
          <p:cNvSpPr/>
          <p:nvPr/>
        </p:nvSpPr>
        <p:spPr>
          <a:xfrm>
            <a:off x="404812" y="3833812"/>
            <a:ext cx="3100388" cy="242888"/>
          </a:xfrm>
          <a:prstGeom prst="rect">
            <a:avLst/>
          </a:prstGeom>
          <a:solidFill>
            <a:srgbClr val="FFFFFF"/>
          </a:solidFill>
        </p:spPr>
        <p:txBody>
          <a:bodyPr lIns="0" tIns="0" rIns="0" bIns="0" wrap="none">
            <a:noAutofit/>
          </a:bodyPr>
          <a:p>
            <a:pPr indent="0"/>
            <a:r>
              <a:rPr lang="vi" sz="1500">
                <a:latin typeface="Arial"/>
              </a:rPr>
              <a:t>Từ (4) và (5) suy ra </a:t>
            </a:r>
            <a:r>
              <a:rPr lang="en-US" i="1" sz="1500">
                <a:latin typeface="Arial"/>
              </a:rPr>
              <a:t>CM</a:t>
            </a:r>
            <a:r>
              <a:rPr lang="en-US" sz="1500">
                <a:latin typeface="Arial"/>
              </a:rPr>
              <a:t> </a:t>
            </a:r>
            <a:r>
              <a:rPr lang="vi" sz="1500">
                <a:latin typeface="Arial"/>
              </a:rPr>
              <a:t>1 </a:t>
            </a:r>
            <a:r>
              <a:rPr lang="en-US" i="1" sz="1500">
                <a:latin typeface="Arial"/>
              </a:rPr>
              <a:t>(SAB).</a:t>
            </a:r>
          </a:p>
        </p:txBody>
      </p:sp>
    </p:spTree>
  </p:cSld>
  <p:clrMapOvr>
    <a:overrideClrMapping bg1="lt1" tx1="dk1" bg2="lt2" tx2="dk2" accent1="accent1" accent2="accent2" accent3="accent3" accent4="accent4" accent5="accent5" accent6="accent6" hlink="hlink" folHlink="folHlink"/>
  </p:clrMapOvr>
</p:sld>
</file>

<file path=ppt/slides/slide64.xml><?xml version="1.0" encoding="utf-8"?>
<p:sld xmlns:p="http://schemas.openxmlformats.org/presentationml/2006/main" xmlns:a="http://schemas.openxmlformats.org/drawingml/2006/main" xmlns:r="http://schemas.openxmlformats.org/officeDocument/2006/relationships">
  <p:cSld>
    <p:bg>
      <p:bgPr>
        <a:solidFill>
          <a:srgbClr val="B9E0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300662" y="2438400"/>
            <a:ext cx="1495425" cy="1504950"/>
          </a:xfrm>
          <a:prstGeom prst="rect">
            <a:avLst/>
          </a:prstGeom>
        </p:spPr>
      </p:pic>
      <p:sp>
        <p:nvSpPr>
          <p:cNvPr id="3" name=""/>
          <p:cNvSpPr/>
          <p:nvPr/>
        </p:nvSpPr>
        <p:spPr>
          <a:xfrm>
            <a:off x="357187" y="280987"/>
            <a:ext cx="2005013" cy="247650"/>
          </a:xfrm>
          <a:prstGeom prst="rect">
            <a:avLst/>
          </a:prstGeom>
          <a:solidFill>
            <a:srgbClr val="F69547"/>
          </a:solidFill>
        </p:spPr>
        <p:txBody>
          <a:bodyPr lIns="0" tIns="0" rIns="0" bIns="0" wrap="none">
            <a:noAutofit/>
          </a:bodyPr>
          <a:p>
            <a:pPr indent="0"/>
            <a:r>
              <a:rPr lang="vi" b="1" sz="1700">
                <a:solidFill>
                  <a:srgbClr val="FFFFFF"/>
                </a:solidFill>
                <a:latin typeface="Arial"/>
              </a:rPr>
              <a:t>Bài 2. (SGK-tr.64)</a:t>
            </a:r>
          </a:p>
        </p:txBody>
      </p:sp>
      <p:sp>
        <p:nvSpPr>
          <p:cNvPr id="4" name=""/>
          <p:cNvSpPr/>
          <p:nvPr/>
        </p:nvSpPr>
        <p:spPr>
          <a:xfrm>
            <a:off x="2586037" y="328612"/>
            <a:ext cx="4576763" cy="271463"/>
          </a:xfrm>
          <a:prstGeom prst="rect">
            <a:avLst/>
          </a:prstGeom>
          <a:solidFill>
            <a:srgbClr val="FFFFFF"/>
          </a:solidFill>
        </p:spPr>
        <p:txBody>
          <a:bodyPr lIns="0" tIns="0" rIns="0" bIns="0" wrap="none">
            <a:noAutofit/>
          </a:bodyPr>
          <a:p>
            <a:pPr indent="0"/>
            <a:r>
              <a:rPr lang="vi" sz="1500">
                <a:latin typeface="Arial"/>
              </a:rPr>
              <a:t>Cho hình vuông </a:t>
            </a:r>
            <a:r>
              <a:rPr lang="vi" i="1" sz="1500">
                <a:latin typeface="Arial"/>
              </a:rPr>
              <a:t>ABCD.</a:t>
            </a:r>
            <a:r>
              <a:rPr lang="vi" sz="1500">
                <a:latin typeface="Arial"/>
              </a:rPr>
              <a:t> Gọi </a:t>
            </a:r>
            <a:r>
              <a:rPr lang="vi" i="1" sz="1500">
                <a:latin typeface="Arial"/>
              </a:rPr>
              <a:t>H,K</a:t>
            </a:r>
            <a:r>
              <a:rPr lang="vi" sz="1500">
                <a:latin typeface="Arial"/>
              </a:rPr>
              <a:t> lần lượt là trung</a:t>
            </a:r>
          </a:p>
        </p:txBody>
      </p:sp>
      <p:sp>
        <p:nvSpPr>
          <p:cNvPr id="5" name=""/>
          <p:cNvSpPr/>
          <p:nvPr/>
        </p:nvSpPr>
        <p:spPr>
          <a:xfrm>
            <a:off x="300037" y="738187"/>
            <a:ext cx="6462713" cy="276225"/>
          </a:xfrm>
          <a:prstGeom prst="rect">
            <a:avLst/>
          </a:prstGeom>
          <a:solidFill>
            <a:srgbClr val="FFFFFF"/>
          </a:solidFill>
        </p:spPr>
        <p:txBody>
          <a:bodyPr lIns="0" tIns="0" rIns="0" bIns="0" wrap="none">
            <a:noAutofit/>
          </a:bodyPr>
          <a:p>
            <a:pPr indent="0"/>
            <a:r>
              <a:rPr lang="vi" sz="1500">
                <a:latin typeface="Arial"/>
              </a:rPr>
              <a:t>điểm của </a:t>
            </a:r>
            <a:r>
              <a:rPr lang="vi" i="1" sz="1500">
                <a:latin typeface="Arial"/>
              </a:rPr>
              <a:t>AB,AD.</a:t>
            </a:r>
            <a:r>
              <a:rPr lang="vi" sz="1500">
                <a:latin typeface="Arial"/>
              </a:rPr>
              <a:t> Trên đường thẳng vuông góc với </a:t>
            </a:r>
            <a:r>
              <a:rPr lang="vi" i="1" sz="1500">
                <a:latin typeface="Arial"/>
              </a:rPr>
              <a:t>(ABCD)</a:t>
            </a:r>
            <a:r>
              <a:rPr lang="vi" sz="1500">
                <a:latin typeface="Arial"/>
              </a:rPr>
              <a:t> tại </a:t>
            </a:r>
            <a:r>
              <a:rPr lang="vi" i="1" sz="1500">
                <a:latin typeface="Arial"/>
              </a:rPr>
              <a:t>H,</a:t>
            </a:r>
            <a:r>
              <a:rPr lang="vi" sz="1500">
                <a:latin typeface="Arial"/>
              </a:rPr>
              <a:t> lấy</a:t>
            </a:r>
          </a:p>
        </p:txBody>
      </p:sp>
      <p:sp>
        <p:nvSpPr>
          <p:cNvPr id="6" name=""/>
          <p:cNvSpPr/>
          <p:nvPr/>
        </p:nvSpPr>
        <p:spPr>
          <a:xfrm>
            <a:off x="300037" y="1128712"/>
            <a:ext cx="2471738" cy="280988"/>
          </a:xfrm>
          <a:prstGeom prst="rect">
            <a:avLst/>
          </a:prstGeom>
          <a:solidFill>
            <a:srgbClr val="FFFFFF"/>
          </a:solidFill>
        </p:spPr>
        <p:txBody>
          <a:bodyPr lIns="0" tIns="0" rIns="0" bIns="0" wrap="none">
            <a:noAutofit/>
          </a:bodyPr>
          <a:p>
            <a:pPr indent="0"/>
            <a:r>
              <a:rPr lang="vi" sz="1500">
                <a:latin typeface="Arial"/>
              </a:rPr>
              <a:t>điềm </a:t>
            </a:r>
            <a:r>
              <a:rPr lang="vi" i="1" sz="1500">
                <a:latin typeface="Arial"/>
              </a:rPr>
              <a:t>s.</a:t>
            </a:r>
            <a:r>
              <a:rPr lang="vi" sz="1500">
                <a:latin typeface="Arial"/>
              </a:rPr>
              <a:t> Chứng minh rằng:</a:t>
            </a:r>
          </a:p>
        </p:txBody>
      </p:sp>
      <p:sp>
        <p:nvSpPr>
          <p:cNvPr id="7" name=""/>
          <p:cNvSpPr/>
          <p:nvPr/>
        </p:nvSpPr>
        <p:spPr>
          <a:xfrm>
            <a:off x="300037" y="1585912"/>
            <a:ext cx="1443038" cy="242888"/>
          </a:xfrm>
          <a:prstGeom prst="rect">
            <a:avLst/>
          </a:prstGeom>
          <a:solidFill>
            <a:srgbClr val="FFFFFF"/>
          </a:solidFill>
        </p:spPr>
        <p:txBody>
          <a:bodyPr lIns="0" tIns="0" rIns="0" bIns="0" wrap="none">
            <a:noAutofit/>
          </a:bodyPr>
          <a:p>
            <a:pPr indent="0"/>
            <a:r>
              <a:rPr lang="en-US" sz="1500">
                <a:latin typeface="Arial"/>
              </a:rPr>
              <a:t>a) </a:t>
            </a:r>
            <a:r>
              <a:rPr lang="en-US" i="1" sz="1500">
                <a:latin typeface="Arial"/>
              </a:rPr>
              <a:t>AC</a:t>
            </a:r>
            <a:r>
              <a:rPr lang="en-US" sz="1500">
                <a:latin typeface="Arial"/>
              </a:rPr>
              <a:t> </a:t>
            </a:r>
            <a:r>
              <a:rPr lang="vi" sz="1500">
                <a:latin typeface="Arial"/>
              </a:rPr>
              <a:t>1 </a:t>
            </a:r>
            <a:r>
              <a:rPr lang="en-US" i="1" sz="1500">
                <a:latin typeface="Arial"/>
              </a:rPr>
              <a:t>(SHK);</a:t>
            </a:r>
          </a:p>
        </p:txBody>
      </p:sp>
      <p:sp>
        <p:nvSpPr>
          <p:cNvPr id="8" name=""/>
          <p:cNvSpPr/>
          <p:nvPr/>
        </p:nvSpPr>
        <p:spPr>
          <a:xfrm>
            <a:off x="3729037" y="1585912"/>
            <a:ext cx="1452563" cy="242888"/>
          </a:xfrm>
          <a:prstGeom prst="rect">
            <a:avLst/>
          </a:prstGeom>
          <a:solidFill>
            <a:srgbClr val="FFFFFF"/>
          </a:solidFill>
        </p:spPr>
        <p:txBody>
          <a:bodyPr lIns="0" tIns="0" rIns="0" bIns="0" wrap="none">
            <a:noAutofit/>
          </a:bodyPr>
          <a:p>
            <a:pPr indent="0"/>
            <a:r>
              <a:rPr lang="vi" sz="1500">
                <a:latin typeface="Arial"/>
              </a:rPr>
              <a:t>b) </a:t>
            </a:r>
            <a:r>
              <a:rPr lang="vi" i="1" sz="1500">
                <a:latin typeface="Arial"/>
              </a:rPr>
              <a:t>CK</a:t>
            </a:r>
            <a:r>
              <a:rPr lang="vi" sz="1500">
                <a:latin typeface="Arial"/>
              </a:rPr>
              <a:t> 1 </a:t>
            </a:r>
            <a:r>
              <a:rPr lang="en-US" i="1" sz="1500">
                <a:latin typeface="Arial"/>
              </a:rPr>
              <a:t>(SDH).</a:t>
            </a:r>
          </a:p>
        </p:txBody>
      </p:sp>
      <p:sp>
        <p:nvSpPr>
          <p:cNvPr id="9" name=""/>
          <p:cNvSpPr/>
          <p:nvPr/>
        </p:nvSpPr>
        <p:spPr>
          <a:xfrm>
            <a:off x="500062" y="2614612"/>
            <a:ext cx="3957638" cy="242888"/>
          </a:xfrm>
          <a:prstGeom prst="rect">
            <a:avLst/>
          </a:prstGeom>
          <a:solidFill>
            <a:srgbClr val="FFFFFF"/>
          </a:solidFill>
        </p:spPr>
        <p:txBody>
          <a:bodyPr lIns="0" tIns="0" rIns="0" bIns="0" wrap="none">
            <a:noAutofit/>
          </a:bodyPr>
          <a:p>
            <a:pPr indent="0"/>
            <a:r>
              <a:rPr lang="vi" sz="1500">
                <a:latin typeface="Arial"/>
              </a:rPr>
              <a:t>a) Ta có </a:t>
            </a:r>
            <a:r>
              <a:rPr lang="vi" i="1" sz="1500">
                <a:latin typeface="Arial"/>
              </a:rPr>
              <a:t>SH</a:t>
            </a:r>
            <a:r>
              <a:rPr lang="vi" sz="1500">
                <a:latin typeface="Arial"/>
              </a:rPr>
              <a:t> 1 </a:t>
            </a:r>
            <a:r>
              <a:rPr lang="vi" i="1" sz="1500">
                <a:latin typeface="Arial"/>
              </a:rPr>
              <a:t>(ABCD~),</a:t>
            </a:r>
            <a:r>
              <a:rPr lang="vi" sz="1500">
                <a:latin typeface="Arial"/>
              </a:rPr>
              <a:t> suy ra </a:t>
            </a:r>
            <a:r>
              <a:rPr lang="vi" i="1" sz="1500">
                <a:latin typeface="Arial"/>
              </a:rPr>
              <a:t>SH</a:t>
            </a:r>
            <a:r>
              <a:rPr lang="vi" sz="1500">
                <a:latin typeface="Arial"/>
              </a:rPr>
              <a:t> 1 </a:t>
            </a:r>
            <a:r>
              <a:rPr lang="en-US" i="1" sz="1500">
                <a:latin typeface="Arial"/>
              </a:rPr>
              <a:t>AC</a:t>
            </a:r>
            <a:r>
              <a:rPr lang="en-US" sz="1500">
                <a:latin typeface="Arial"/>
              </a:rPr>
              <a:t> </a:t>
            </a:r>
            <a:r>
              <a:rPr lang="vi" sz="1500">
                <a:latin typeface="Arial"/>
              </a:rPr>
              <a:t>(1)</a:t>
            </a:r>
          </a:p>
        </p:txBody>
      </p:sp>
      <p:sp>
        <p:nvSpPr>
          <p:cNvPr id="10" name=""/>
          <p:cNvSpPr/>
          <p:nvPr/>
        </p:nvSpPr>
        <p:spPr>
          <a:xfrm>
            <a:off x="495300" y="3062287"/>
            <a:ext cx="4467225" cy="242888"/>
          </a:xfrm>
          <a:prstGeom prst="rect">
            <a:avLst/>
          </a:prstGeom>
          <a:solidFill>
            <a:srgbClr val="FFFFFF"/>
          </a:solidFill>
        </p:spPr>
        <p:txBody>
          <a:bodyPr lIns="0" tIns="0" rIns="0" bIns="0" wrap="none">
            <a:noAutofit/>
          </a:bodyPr>
          <a:p>
            <a:pPr indent="0"/>
            <a:r>
              <a:rPr lang="vi" sz="1500">
                <a:latin typeface="Arial"/>
              </a:rPr>
              <a:t>Ta có </a:t>
            </a:r>
            <a:r>
              <a:rPr lang="vi" i="1" sz="1500">
                <a:latin typeface="Arial"/>
              </a:rPr>
              <a:t>HK//BD</a:t>
            </a:r>
            <a:r>
              <a:rPr lang="vi" sz="1500">
                <a:latin typeface="Arial"/>
              </a:rPr>
              <a:t> và </a:t>
            </a:r>
            <a:r>
              <a:rPr lang="vi" i="1" sz="1500">
                <a:latin typeface="Arial"/>
              </a:rPr>
              <a:t>BD</a:t>
            </a:r>
            <a:r>
              <a:rPr lang="vi" sz="1500">
                <a:latin typeface="Arial"/>
              </a:rPr>
              <a:t> 1 </a:t>
            </a:r>
            <a:r>
              <a:rPr lang="en-US" i="1" sz="1500">
                <a:latin typeface="Arial"/>
              </a:rPr>
              <a:t>AC,</a:t>
            </a:r>
            <a:r>
              <a:rPr lang="en-US" sz="1500">
                <a:latin typeface="Arial"/>
              </a:rPr>
              <a:t> </a:t>
            </a:r>
            <a:r>
              <a:rPr lang="vi" sz="1500">
                <a:latin typeface="Arial"/>
              </a:rPr>
              <a:t>suy ra </a:t>
            </a:r>
            <a:r>
              <a:rPr lang="vi" i="1" sz="1500">
                <a:latin typeface="Arial"/>
              </a:rPr>
              <a:t>HK</a:t>
            </a:r>
            <a:r>
              <a:rPr lang="vi" sz="1500">
                <a:latin typeface="Arial"/>
              </a:rPr>
              <a:t> 1 </a:t>
            </a:r>
            <a:r>
              <a:rPr lang="en-US" i="1" sz="1500">
                <a:latin typeface="Arial"/>
              </a:rPr>
              <a:t>AC</a:t>
            </a:r>
            <a:r>
              <a:rPr lang="en-US" sz="1500">
                <a:latin typeface="Arial"/>
              </a:rPr>
              <a:t> </a:t>
            </a:r>
            <a:r>
              <a:rPr lang="vi" sz="1500">
                <a:latin typeface="Arial"/>
              </a:rPr>
              <a:t>(2)</a:t>
            </a:r>
          </a:p>
        </p:txBody>
      </p:sp>
      <p:sp>
        <p:nvSpPr>
          <p:cNvPr id="11" name=""/>
          <p:cNvSpPr/>
          <p:nvPr/>
        </p:nvSpPr>
        <p:spPr>
          <a:xfrm>
            <a:off x="461962" y="3476625"/>
            <a:ext cx="3119438" cy="300037"/>
          </a:xfrm>
          <a:prstGeom prst="rect">
            <a:avLst/>
          </a:prstGeom>
          <a:solidFill>
            <a:srgbClr val="FFFFFF"/>
          </a:solidFill>
        </p:spPr>
        <p:txBody>
          <a:bodyPr lIns="0" tIns="0" rIns="0" bIns="0" wrap="none">
            <a:noAutofit/>
          </a:bodyPr>
          <a:p>
            <a:pPr indent="0"/>
            <a:r>
              <a:rPr lang="vi" sz="1500">
                <a:latin typeface="Arial"/>
              </a:rPr>
              <a:t>Từ (1) và (2) suy ra </a:t>
            </a:r>
            <a:r>
              <a:rPr lang="en-US" i="1" sz="1500">
                <a:latin typeface="Arial"/>
              </a:rPr>
              <a:t>AC</a:t>
            </a:r>
            <a:r>
              <a:rPr lang="en-US" sz="1500">
                <a:latin typeface="Arial"/>
              </a:rPr>
              <a:t> </a:t>
            </a:r>
            <a:r>
              <a:rPr lang="vi" sz="1500">
                <a:latin typeface="Arial"/>
              </a:rPr>
              <a:t>1 </a:t>
            </a:r>
            <a:r>
              <a:rPr lang="vi" i="1" sz="1500">
                <a:latin typeface="Arial"/>
              </a:rPr>
              <a:t>(SHKỴ</a:t>
            </a:r>
          </a:p>
        </p:txBody>
      </p:sp>
    </p:spTree>
  </p:cSld>
  <p:clrMapOvr>
    <a:overrideClrMapping bg1="lt1" tx1="dk1" bg2="lt2" tx2="dk2" accent1="accent1" accent2="accent2" accent3="accent3" accent4="accent4" accent5="accent5" accent6="accent6" hlink="hlink" folHlink="folHlink"/>
  </p:clrMapOvr>
</p:sld>
</file>

<file path=ppt/slides/slide65.xml><?xml version="1.0" encoding="utf-8"?>
<p:sld xmlns:p="http://schemas.openxmlformats.org/presentationml/2006/main" xmlns:a="http://schemas.openxmlformats.org/drawingml/2006/main" xmlns:r="http://schemas.openxmlformats.org/officeDocument/2006/relationships">
  <p:cSld>
    <p:bg>
      <p:bgPr>
        <a:solidFill>
          <a:srgbClr val="B9E0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57175" y="161925"/>
            <a:ext cx="733425" cy="414337"/>
          </a:xfrm>
          <a:prstGeom prst="rect">
            <a:avLst/>
          </a:prstGeom>
        </p:spPr>
      </p:pic>
      <p:pic>
        <p:nvPicPr>
          <p:cNvPr id="3" name=""/>
          <p:cNvPicPr>
            <a:picLocks noChangeAspect="1"/>
          </p:cNvPicPr>
          <p:nvPr/>
        </p:nvPicPr>
        <p:blipFill>
          <a:blip r:embed="rPictId1"/>
          <a:stretch>
            <a:fillRect/>
          </a:stretch>
        </p:blipFill>
        <p:spPr>
          <a:xfrm>
            <a:off x="5291137" y="1943100"/>
            <a:ext cx="1795463" cy="1809750"/>
          </a:xfrm>
          <a:prstGeom prst="rect">
            <a:avLst/>
          </a:prstGeom>
        </p:spPr>
      </p:pic>
      <p:sp>
        <p:nvSpPr>
          <p:cNvPr id="5" name=""/>
          <p:cNvSpPr/>
          <p:nvPr/>
        </p:nvSpPr>
        <p:spPr>
          <a:xfrm>
            <a:off x="633412" y="876300"/>
            <a:ext cx="4710113" cy="704850"/>
          </a:xfrm>
          <a:prstGeom prst="rect">
            <a:avLst/>
          </a:prstGeom>
          <a:solidFill>
            <a:srgbClr val="FFFFFF"/>
          </a:solidFill>
        </p:spPr>
        <p:txBody>
          <a:bodyPr lIns="0" tIns="0" rIns="0" bIns="0">
            <a:noAutofit/>
          </a:bodyPr>
          <a:p>
            <a:pPr indent="139700">
              <a:lnSpc>
                <a:spcPct val="207000"/>
              </a:lnSpc>
            </a:pPr>
            <a:r>
              <a:rPr lang="vi" sz="1500">
                <a:latin typeface="Arial"/>
              </a:rPr>
              <a:t>b) Gọi </a:t>
            </a:r>
            <a:r>
              <a:rPr lang="en-US" i="1" sz="1500">
                <a:latin typeface="Arial"/>
              </a:rPr>
              <a:t>I</a:t>
            </a:r>
            <a:r>
              <a:rPr lang="en-US" sz="1500">
                <a:latin typeface="Arial"/>
              </a:rPr>
              <a:t> </a:t>
            </a:r>
            <a:r>
              <a:rPr lang="vi" sz="1500">
                <a:latin typeface="Arial"/>
              </a:rPr>
              <a:t>là giao điểm của </a:t>
            </a:r>
            <a:r>
              <a:rPr lang="vi" i="1" sz="1500">
                <a:latin typeface="Arial"/>
              </a:rPr>
              <a:t>CK</a:t>
            </a:r>
            <a:r>
              <a:rPr lang="vi" sz="1500">
                <a:latin typeface="Arial"/>
              </a:rPr>
              <a:t> và </a:t>
            </a:r>
            <a:r>
              <a:rPr lang="vi" i="1" sz="1500">
                <a:latin typeface="Arial"/>
              </a:rPr>
              <a:t>DH.</a:t>
            </a:r>
          </a:p>
          <a:p>
            <a:pPr indent="139700">
              <a:lnSpc>
                <a:spcPct val="207000"/>
              </a:lnSpc>
            </a:pPr>
            <a:r>
              <a:rPr lang="vi" sz="1500">
                <a:latin typeface="Arial"/>
              </a:rPr>
              <a:t>Ta có </a:t>
            </a:r>
            <a:r>
              <a:rPr lang="en-US" sz="1500">
                <a:latin typeface="Arial"/>
              </a:rPr>
              <a:t>A </a:t>
            </a:r>
            <a:r>
              <a:rPr lang="vi" i="1" sz="1500">
                <a:latin typeface="Arial"/>
              </a:rPr>
              <a:t>CDK =&amp; DAH</a:t>
            </a:r>
            <a:r>
              <a:rPr lang="vi" sz="1500">
                <a:latin typeface="Arial"/>
              </a:rPr>
              <a:t> (c.c.c), suy ra </a:t>
            </a:r>
            <a:r>
              <a:rPr lang="en-US" i="1" sz="1500">
                <a:latin typeface="Arial"/>
              </a:rPr>
              <a:t>DCK </a:t>
            </a:r>
            <a:r>
              <a:rPr lang="vi" i="1" sz="1500">
                <a:latin typeface="Arial"/>
              </a:rPr>
              <a:t>= Ẩõĩi.</a:t>
            </a:r>
          </a:p>
        </p:txBody>
      </p:sp>
      <p:sp>
        <p:nvSpPr>
          <p:cNvPr id="6" name=""/>
          <p:cNvSpPr/>
          <p:nvPr/>
        </p:nvSpPr>
        <p:spPr>
          <a:xfrm>
            <a:off x="633412" y="1581150"/>
            <a:ext cx="4071938" cy="2252662"/>
          </a:xfrm>
          <a:prstGeom prst="rect">
            <a:avLst/>
          </a:prstGeom>
          <a:solidFill>
            <a:srgbClr val="FFFFFF"/>
          </a:solidFill>
        </p:spPr>
        <p:txBody>
          <a:bodyPr lIns="0" tIns="0" rIns="0" bIns="0">
            <a:noAutofit/>
          </a:bodyPr>
          <a:p>
            <a:pPr indent="0">
              <a:lnSpc>
                <a:spcPct val="207000"/>
              </a:lnSpc>
            </a:pPr>
            <a:r>
              <a:rPr lang="vi" sz="1500">
                <a:latin typeface="Arial"/>
              </a:rPr>
              <a:t>Mặt khác, trong </a:t>
            </a:r>
            <a:r>
              <a:rPr lang="en-US" sz="1500">
                <a:latin typeface="Arial"/>
              </a:rPr>
              <a:t>A </a:t>
            </a:r>
            <a:r>
              <a:rPr lang="vi" i="1" sz="1500">
                <a:latin typeface="Arial"/>
              </a:rPr>
              <a:t>CDK</a:t>
            </a:r>
            <a:r>
              <a:rPr lang="vi" sz="1500">
                <a:latin typeface="Arial"/>
              </a:rPr>
              <a:t> có, </a:t>
            </a:r>
            <a:r>
              <a:rPr lang="en-US" i="1" sz="1500">
                <a:latin typeface="Arial"/>
              </a:rPr>
              <a:t>DCK </a:t>
            </a:r>
            <a:r>
              <a:rPr lang="vi" i="1" sz="1500">
                <a:latin typeface="Arial"/>
              </a:rPr>
              <a:t>+ </a:t>
            </a:r>
            <a:r>
              <a:rPr lang="en-US" i="1" sz="1500">
                <a:latin typeface="Arial"/>
              </a:rPr>
              <a:t>DKC </a:t>
            </a:r>
            <a:r>
              <a:rPr lang="vi" i="1" sz="1500">
                <a:latin typeface="Arial"/>
              </a:rPr>
              <a:t>= ÃDĨĨ + </a:t>
            </a:r>
            <a:r>
              <a:rPr lang="en-US" i="1" sz="1500">
                <a:latin typeface="Arial"/>
              </a:rPr>
              <a:t>DKC </a:t>
            </a:r>
            <a:r>
              <a:rPr lang="vi" i="1" sz="1500">
                <a:latin typeface="Arial"/>
              </a:rPr>
              <a:t>=</a:t>
            </a:r>
            <a:r>
              <a:rPr lang="vi" sz="1500">
                <a:latin typeface="Arial"/>
              </a:rPr>
              <a:t> 90°.</a:t>
            </a:r>
          </a:p>
          <a:p>
            <a:pPr indent="0">
              <a:lnSpc>
                <a:spcPct val="207000"/>
              </a:lnSpc>
            </a:pPr>
            <a:r>
              <a:rPr lang="vi" sz="1500">
                <a:latin typeface="Arial"/>
              </a:rPr>
              <a:t>Vậy </a:t>
            </a:r>
            <a:r>
              <a:rPr lang="vi" i="1" sz="1500">
                <a:latin typeface="Arial"/>
              </a:rPr>
              <a:t>KĨD = 90°</a:t>
            </a:r>
            <a:r>
              <a:rPr lang="vi" sz="1500">
                <a:latin typeface="Arial"/>
              </a:rPr>
              <a:t> hay </a:t>
            </a:r>
            <a:r>
              <a:rPr lang="vi" i="1" sz="1500">
                <a:latin typeface="Arial"/>
              </a:rPr>
              <a:t>CK</a:t>
            </a:r>
            <a:r>
              <a:rPr lang="vi" sz="1500">
                <a:latin typeface="Arial"/>
              </a:rPr>
              <a:t> 1 </a:t>
            </a:r>
            <a:r>
              <a:rPr lang="vi" i="1" sz="1500">
                <a:latin typeface="Arial"/>
              </a:rPr>
              <a:t>DH</a:t>
            </a:r>
            <a:r>
              <a:rPr lang="vi" sz="1500">
                <a:latin typeface="Arial"/>
              </a:rPr>
              <a:t> (3)</a:t>
            </a:r>
          </a:p>
          <a:p>
            <a:pPr indent="0">
              <a:lnSpc>
                <a:spcPct val="207000"/>
              </a:lnSpc>
            </a:pPr>
            <a:r>
              <a:rPr lang="vi" sz="1500">
                <a:latin typeface="Arial"/>
              </a:rPr>
              <a:t>Mặt khác </a:t>
            </a:r>
            <a:r>
              <a:rPr lang="vi" i="1" sz="1500">
                <a:latin typeface="Arial"/>
              </a:rPr>
              <a:t>SH</a:t>
            </a:r>
            <a:r>
              <a:rPr lang="vi" sz="1500">
                <a:latin typeface="Arial"/>
              </a:rPr>
              <a:t> 1 </a:t>
            </a:r>
            <a:r>
              <a:rPr lang="en-US" i="1" sz="1500">
                <a:latin typeface="Arial"/>
              </a:rPr>
              <a:t>(ABCD),</a:t>
            </a:r>
            <a:r>
              <a:rPr lang="en-US" sz="1500">
                <a:latin typeface="Arial"/>
              </a:rPr>
              <a:t> </a:t>
            </a:r>
            <a:r>
              <a:rPr lang="vi" sz="1500">
                <a:latin typeface="Arial"/>
              </a:rPr>
              <a:t>suy ra </a:t>
            </a:r>
            <a:r>
              <a:rPr lang="vi" i="1" sz="1500">
                <a:latin typeface="Arial"/>
              </a:rPr>
              <a:t>SH</a:t>
            </a:r>
            <a:r>
              <a:rPr lang="vi" sz="1500">
                <a:latin typeface="Arial"/>
              </a:rPr>
              <a:t> 1 </a:t>
            </a:r>
            <a:r>
              <a:rPr lang="vi" i="1" sz="1500">
                <a:latin typeface="Arial"/>
              </a:rPr>
              <a:t>CK</a:t>
            </a:r>
            <a:r>
              <a:rPr lang="vi" sz="1500">
                <a:latin typeface="Arial"/>
              </a:rPr>
              <a:t> (4)</a:t>
            </a:r>
          </a:p>
          <a:p>
            <a:pPr indent="0">
              <a:lnSpc>
                <a:spcPct val="207000"/>
              </a:lnSpc>
            </a:pPr>
            <a:r>
              <a:rPr lang="vi" sz="1500">
                <a:latin typeface="Arial"/>
              </a:rPr>
              <a:t>Từ (3) và (4) suy ra </a:t>
            </a:r>
            <a:r>
              <a:rPr lang="vi" i="1" sz="1500">
                <a:latin typeface="Arial"/>
              </a:rPr>
              <a:t>CK</a:t>
            </a:r>
            <a:r>
              <a:rPr lang="vi" sz="1500">
                <a:latin typeface="Arial"/>
              </a:rPr>
              <a:t> 1 (SDH).</a:t>
            </a:r>
          </a:p>
        </p:txBody>
      </p:sp>
    </p:spTree>
  </p:cSld>
  <p:clrMapOvr>
    <a:overrideClrMapping bg1="lt1" tx1="dk1" bg2="lt2" tx2="dk2" accent1="accent1" accent2="accent2" accent3="accent3" accent4="accent4" accent5="accent5" accent6="accent6" hlink="hlink" folHlink="folHlink"/>
  </p:clrMapOvr>
</p:sld>
</file>

<file path=ppt/slides/slide66.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sp>
        <p:nvSpPr>
          <p:cNvPr id="2" name=""/>
          <p:cNvSpPr/>
          <p:nvPr/>
        </p:nvSpPr>
        <p:spPr>
          <a:xfrm>
            <a:off x="2747962" y="233362"/>
            <a:ext cx="2105025" cy="261938"/>
          </a:xfrm>
          <a:prstGeom prst="rect">
            <a:avLst/>
          </a:prstGeom>
          <a:solidFill>
            <a:srgbClr val="F79647"/>
          </a:solidFill>
        </p:spPr>
        <p:txBody>
          <a:bodyPr lIns="0" tIns="0" rIns="0" bIns="0" wrap="none">
            <a:noAutofit/>
          </a:bodyPr>
          <a:p>
            <a:pPr algn="ctr" indent="0"/>
            <a:r>
              <a:rPr lang="vi" b="1" u="sng" sz="1700">
                <a:solidFill>
                  <a:srgbClr val="FFFFFF"/>
                </a:solidFill>
                <a:latin typeface="Arial"/>
              </a:rPr>
              <a:t>Bài 3. (SGK-tr.64)</a:t>
            </a:r>
          </a:p>
        </p:txBody>
      </p:sp>
      <p:sp>
        <p:nvSpPr>
          <p:cNvPr id="3" name=""/>
          <p:cNvSpPr/>
          <p:nvPr/>
        </p:nvSpPr>
        <p:spPr>
          <a:xfrm>
            <a:off x="514350" y="938212"/>
            <a:ext cx="6324600" cy="2633663"/>
          </a:xfrm>
          <a:prstGeom prst="rect">
            <a:avLst/>
          </a:prstGeom>
          <a:solidFill>
            <a:srgbClr val="FFFFFF"/>
          </a:solidFill>
        </p:spPr>
        <p:txBody>
          <a:bodyPr lIns="0" tIns="0" rIns="0" bIns="0">
            <a:noAutofit/>
          </a:bodyPr>
          <a:p>
            <a:pPr indent="0">
              <a:lnSpc>
                <a:spcPct val="232000"/>
              </a:lnSpc>
            </a:pPr>
            <a:r>
              <a:rPr lang="vi" sz="1700">
                <a:latin typeface="Arial"/>
              </a:rPr>
              <a:t>Cho hình chóp </a:t>
            </a:r>
            <a:r>
              <a:rPr lang="vi" i="1" sz="1700">
                <a:latin typeface="Arial"/>
              </a:rPr>
              <a:t>S.ABCD</a:t>
            </a:r>
            <a:r>
              <a:rPr lang="vi" sz="1700">
                <a:latin typeface="Arial"/>
              </a:rPr>
              <a:t> có đáy là hình vuông cạnh bằng aV2, có các cạnh bên đều bằng </a:t>
            </a:r>
            <a:r>
              <a:rPr lang="vi" i="1" sz="1700">
                <a:latin typeface="Arial"/>
              </a:rPr>
              <a:t>2a.</a:t>
            </a:r>
          </a:p>
          <a:p>
            <a:pPr indent="0">
              <a:lnSpc>
                <a:spcPct val="229000"/>
              </a:lnSpc>
            </a:pPr>
            <a:r>
              <a:rPr lang="vi" sz="1700">
                <a:latin typeface="Arial"/>
              </a:rPr>
              <a:t>a) Tính góc giữa </a:t>
            </a:r>
            <a:r>
              <a:rPr lang="vi" i="1" sz="1700">
                <a:latin typeface="Arial"/>
              </a:rPr>
              <a:t>sc</a:t>
            </a:r>
            <a:r>
              <a:rPr lang="vi" sz="1700">
                <a:latin typeface="Arial"/>
              </a:rPr>
              <a:t> và </a:t>
            </a:r>
            <a:r>
              <a:rPr lang="vi" i="1" sz="1700">
                <a:latin typeface="Arial"/>
              </a:rPr>
              <a:t>AB.</a:t>
            </a:r>
          </a:p>
          <a:p>
            <a:pPr indent="0">
              <a:lnSpc>
                <a:spcPct val="226000"/>
              </a:lnSpc>
            </a:pPr>
            <a:r>
              <a:rPr lang="vi" sz="1700">
                <a:latin typeface="Arial"/>
              </a:rPr>
              <a:t>b) Tính diện tích hình chiếu vuông góc của tam giác </a:t>
            </a:r>
            <a:r>
              <a:rPr lang="vi" i="1" sz="1700">
                <a:latin typeface="Arial"/>
              </a:rPr>
              <a:t>SAB</a:t>
            </a:r>
            <a:r>
              <a:rPr lang="vi" sz="1700">
                <a:latin typeface="Arial"/>
              </a:rPr>
              <a:t> trên mặt phẳng </a:t>
            </a:r>
            <a:r>
              <a:rPr lang="vi" i="1" sz="1700">
                <a:latin typeface="Arial"/>
              </a:rPr>
              <a:t>(ABCD).</a:t>
            </a:r>
          </a:p>
        </p:txBody>
      </p:sp>
    </p:spTree>
  </p:cSld>
  <p:clrMapOvr>
    <a:overrideClrMapping bg1="lt1" tx1="dk1" bg2="lt2" tx2="dk2" accent1="accent1" accent2="accent2" accent3="accent3" accent4="accent4" accent5="accent5" accent6="accent6" hlink="hlink" folHlink="folHlink"/>
  </p:clrMapOvr>
</p:sld>
</file>

<file path=ppt/slides/slide67.xml><?xml version="1.0" encoding="utf-8"?>
<p:sld xmlns:p="http://schemas.openxmlformats.org/presentationml/2006/main" xmlns:a="http://schemas.openxmlformats.org/drawingml/2006/main" xmlns:r="http://schemas.openxmlformats.org/officeDocument/2006/relationships">
  <p:cSld>
    <p:bg>
      <p:bgPr>
        <a:solidFill>
          <a:srgbClr val="F1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224587" y="0"/>
            <a:ext cx="333375" cy="200025"/>
          </a:xfrm>
          <a:prstGeom prst="rect">
            <a:avLst/>
          </a:prstGeom>
        </p:spPr>
      </p:pic>
      <p:pic>
        <p:nvPicPr>
          <p:cNvPr id="3" name=""/>
          <p:cNvPicPr>
            <a:picLocks noChangeAspect="1"/>
          </p:cNvPicPr>
          <p:nvPr/>
        </p:nvPicPr>
        <p:blipFill>
          <a:blip r:embed="rPictId1"/>
          <a:stretch>
            <a:fillRect/>
          </a:stretch>
        </p:blipFill>
        <p:spPr>
          <a:xfrm>
            <a:off x="4605337" y="338137"/>
            <a:ext cx="1490663" cy="1481138"/>
          </a:xfrm>
          <a:prstGeom prst="rect">
            <a:avLst/>
          </a:prstGeom>
        </p:spPr>
      </p:pic>
      <p:pic>
        <p:nvPicPr>
          <p:cNvPr id="4" name=""/>
          <p:cNvPicPr>
            <a:picLocks noChangeAspect="1"/>
          </p:cNvPicPr>
          <p:nvPr/>
        </p:nvPicPr>
        <p:blipFill>
          <a:blip r:embed="rPictId2"/>
          <a:stretch>
            <a:fillRect/>
          </a:stretch>
        </p:blipFill>
        <p:spPr>
          <a:xfrm>
            <a:off x="6753225" y="381000"/>
            <a:ext cx="538162" cy="314325"/>
          </a:xfrm>
          <a:prstGeom prst="rect">
            <a:avLst/>
          </a:prstGeom>
        </p:spPr>
      </p:pic>
      <p:sp>
        <p:nvSpPr>
          <p:cNvPr id="5" name=""/>
          <p:cNvSpPr/>
          <p:nvPr/>
        </p:nvSpPr>
        <p:spPr>
          <a:xfrm>
            <a:off x="266700" y="366712"/>
            <a:ext cx="4024312" cy="633413"/>
          </a:xfrm>
          <a:prstGeom prst="rect">
            <a:avLst/>
          </a:prstGeom>
          <a:solidFill>
            <a:srgbClr val="FFFFFF"/>
          </a:solidFill>
        </p:spPr>
        <p:txBody>
          <a:bodyPr lIns="0" tIns="0" rIns="0" bIns="0">
            <a:noAutofit/>
          </a:bodyPr>
          <a:p>
            <a:pPr indent="0">
              <a:spcAft>
                <a:spcPts val="910"/>
              </a:spcAft>
            </a:pPr>
            <a:r>
              <a:rPr lang="en-US" sz="1500">
                <a:latin typeface="Arial"/>
              </a:rPr>
              <a:t>a) Ta </a:t>
            </a:r>
            <a:r>
              <a:rPr lang="vi" sz="1500">
                <a:latin typeface="Arial"/>
              </a:rPr>
              <a:t>có </a:t>
            </a:r>
            <a:r>
              <a:rPr lang="en-US" i="1" sz="1500">
                <a:latin typeface="Arial"/>
              </a:rPr>
              <a:t>CD//AB,</a:t>
            </a:r>
            <a:r>
              <a:rPr lang="en-US" sz="1500">
                <a:latin typeface="Arial"/>
              </a:rPr>
              <a:t> suy ra </a:t>
            </a:r>
            <a:r>
              <a:rPr lang="en-US" i="1" sz="1500">
                <a:latin typeface="Arial"/>
              </a:rPr>
              <a:t>(SC, AB) = (SC, CD).</a:t>
            </a:r>
          </a:p>
          <a:p>
            <a:pPr indent="0"/>
            <a:r>
              <a:rPr lang="vi" sz="1500">
                <a:latin typeface="Arial"/>
              </a:rPr>
              <a:t>Gọi </a:t>
            </a:r>
            <a:r>
              <a:rPr lang="en-US" i="1" sz="1500">
                <a:latin typeface="Arial"/>
              </a:rPr>
              <a:t>M</a:t>
            </a:r>
            <a:r>
              <a:rPr lang="en-US" sz="1500">
                <a:latin typeface="Arial"/>
              </a:rPr>
              <a:t> </a:t>
            </a:r>
            <a:r>
              <a:rPr lang="vi" sz="1500">
                <a:latin typeface="Arial"/>
              </a:rPr>
              <a:t>là trung điểm </a:t>
            </a:r>
            <a:r>
              <a:rPr lang="en-US" i="1" sz="1500">
                <a:latin typeface="Arial"/>
              </a:rPr>
              <a:t>CD,</a:t>
            </a:r>
            <a:r>
              <a:rPr lang="en-US" sz="1500">
                <a:latin typeface="Arial"/>
              </a:rPr>
              <a:t> </a:t>
            </a:r>
            <a:r>
              <a:rPr lang="vi" sz="1500">
                <a:latin typeface="Arial"/>
              </a:rPr>
              <a:t>ta có:</a:t>
            </a:r>
          </a:p>
        </p:txBody>
      </p:sp>
      <p:sp>
        <p:nvSpPr>
          <p:cNvPr id="6" name=""/>
          <p:cNvSpPr/>
          <p:nvPr/>
        </p:nvSpPr>
        <p:spPr>
          <a:xfrm>
            <a:off x="271462" y="1281112"/>
            <a:ext cx="3929063" cy="481013"/>
          </a:xfrm>
          <a:prstGeom prst="rect">
            <a:avLst/>
          </a:prstGeom>
          <a:solidFill>
            <a:srgbClr val="FFFFFF"/>
          </a:solidFill>
        </p:spPr>
        <p:txBody>
          <a:bodyPr lIns="0" tIns="0" rIns="0" bIns="0">
            <a:noAutofit/>
          </a:bodyPr>
          <a:p>
            <a:pPr marL="1349888" indent="0"/>
            <a:r>
              <a:rPr lang="en-US" u="sng" sz="1000">
                <a:latin typeface="Times New Roman"/>
              </a:rPr>
              <a:t>«V2</a:t>
            </a:r>
            <a:r>
              <a:rPr lang="en-US" sz="1000">
                <a:latin typeface="Times New Roman"/>
              </a:rPr>
              <a:t>    </a:t>
            </a:r>
            <a:r>
              <a:rPr lang="vi" sz="1000">
                <a:latin typeface="Times New Roman"/>
              </a:rPr>
              <a:t>—</a:t>
            </a:r>
          </a:p>
          <a:p>
            <a:pPr indent="0"/>
            <a:r>
              <a:rPr lang="en-US" sz="1500">
                <a:latin typeface="Arial"/>
              </a:rPr>
              <a:t>cosSCD =^=^- = ^,suy </a:t>
            </a:r>
            <a:r>
              <a:rPr lang="en-US" i="1" sz="1500">
                <a:latin typeface="Arial"/>
              </a:rPr>
              <a:t>raSCD- 69,3°.</a:t>
            </a:r>
          </a:p>
          <a:p>
            <a:pPr marL="892688" indent="0">
              <a:lnSpc>
                <a:spcPct val="75000"/>
              </a:lnSpc>
            </a:pPr>
            <a:r>
              <a:rPr lang="en-US" i="1" sz="950">
                <a:latin typeface="Arial"/>
              </a:rPr>
              <a:t>SC</a:t>
            </a:r>
            <a:r>
              <a:rPr lang="en-US" sz="1000">
                <a:latin typeface="Times New Roman"/>
              </a:rPr>
              <a:t> 2a 4</a:t>
            </a:r>
          </a:p>
        </p:txBody>
      </p:sp>
      <p:sp>
        <p:nvSpPr>
          <p:cNvPr id="7" name=""/>
          <p:cNvSpPr/>
          <p:nvPr/>
        </p:nvSpPr>
        <p:spPr>
          <a:xfrm>
            <a:off x="261937" y="1995487"/>
            <a:ext cx="3595688" cy="233363"/>
          </a:xfrm>
          <a:prstGeom prst="rect">
            <a:avLst/>
          </a:prstGeom>
          <a:solidFill>
            <a:srgbClr val="FFFFFF"/>
          </a:solidFill>
        </p:spPr>
        <p:txBody>
          <a:bodyPr lIns="0" tIns="0" rIns="0" bIns="0" wrap="none">
            <a:noAutofit/>
          </a:bodyPr>
          <a:p>
            <a:pPr indent="0"/>
            <a:r>
              <a:rPr lang="vi" sz="1500">
                <a:latin typeface="Arial"/>
              </a:rPr>
              <a:t>Vậy </a:t>
            </a:r>
            <a:r>
              <a:rPr lang="en-US" i="1" sz="1500">
                <a:latin typeface="Arial"/>
              </a:rPr>
              <a:t>(SC, AB) = (SC, CD) = SCD</a:t>
            </a:r>
            <a:r>
              <a:rPr lang="en-US" sz="1500">
                <a:latin typeface="Arial"/>
              </a:rPr>
              <a:t> » 69,3°.</a:t>
            </a:r>
          </a:p>
        </p:txBody>
      </p:sp>
      <p:sp>
        <p:nvSpPr>
          <p:cNvPr id="8" name=""/>
          <p:cNvSpPr/>
          <p:nvPr/>
        </p:nvSpPr>
        <p:spPr>
          <a:xfrm>
            <a:off x="261937" y="2424112"/>
            <a:ext cx="6848475" cy="1023938"/>
          </a:xfrm>
          <a:prstGeom prst="rect">
            <a:avLst/>
          </a:prstGeom>
          <a:solidFill>
            <a:srgbClr val="FFFFFF"/>
          </a:solidFill>
        </p:spPr>
        <p:txBody>
          <a:bodyPr lIns="0" tIns="0" rIns="0" bIns="0">
            <a:noAutofit/>
          </a:bodyPr>
          <a:p>
            <a:pPr indent="0">
              <a:lnSpc>
                <a:spcPct val="163000"/>
              </a:lnSpc>
              <a:spcAft>
                <a:spcPts val="350"/>
              </a:spcAft>
            </a:pPr>
            <a:r>
              <a:rPr lang="en-US" sz="1500">
                <a:latin typeface="Arial"/>
              </a:rPr>
              <a:t>b) Ta </a:t>
            </a:r>
            <a:r>
              <a:rPr lang="vi" sz="1500">
                <a:latin typeface="Arial"/>
              </a:rPr>
              <a:t>có các tam giác </a:t>
            </a:r>
            <a:r>
              <a:rPr lang="en-US" i="1" sz="1500">
                <a:latin typeface="Arial"/>
              </a:rPr>
              <a:t>SAC</a:t>
            </a:r>
            <a:r>
              <a:rPr lang="en-US" sz="1500">
                <a:latin typeface="Arial"/>
              </a:rPr>
              <a:t> </a:t>
            </a:r>
            <a:r>
              <a:rPr lang="vi" sz="1500">
                <a:latin typeface="Arial"/>
              </a:rPr>
              <a:t>và </a:t>
            </a:r>
            <a:r>
              <a:rPr lang="en-US" i="1" sz="1500">
                <a:latin typeface="Arial"/>
              </a:rPr>
              <a:t>SBD</a:t>
            </a:r>
            <a:r>
              <a:rPr lang="en-US" sz="1500">
                <a:latin typeface="Arial"/>
              </a:rPr>
              <a:t> </a:t>
            </a:r>
            <a:r>
              <a:rPr lang="vi" sz="1500">
                <a:latin typeface="Arial"/>
              </a:rPr>
              <a:t>cân tại 5, suy ra </a:t>
            </a:r>
            <a:r>
              <a:rPr lang="vi" i="1" sz="1500">
                <a:latin typeface="Arial"/>
              </a:rPr>
              <a:t>so</a:t>
            </a:r>
            <a:r>
              <a:rPr lang="vi" sz="1500">
                <a:latin typeface="Arial"/>
              </a:rPr>
              <a:t> 1 </a:t>
            </a:r>
            <a:r>
              <a:rPr lang="en-US" i="1" sz="1500">
                <a:latin typeface="Arial"/>
              </a:rPr>
              <a:t>AC</a:t>
            </a:r>
            <a:r>
              <a:rPr lang="en-US" sz="1500">
                <a:latin typeface="Arial"/>
              </a:rPr>
              <a:t> </a:t>
            </a:r>
            <a:r>
              <a:rPr lang="vi" sz="1500">
                <a:latin typeface="Arial"/>
              </a:rPr>
              <a:t>và </a:t>
            </a:r>
            <a:r>
              <a:rPr lang="vi" i="1" sz="1500">
                <a:latin typeface="Arial"/>
              </a:rPr>
              <a:t>so</a:t>
            </a:r>
            <a:r>
              <a:rPr lang="vi" sz="1500">
                <a:latin typeface="Arial"/>
              </a:rPr>
              <a:t> 1 </a:t>
            </a:r>
            <a:r>
              <a:rPr lang="vi" i="1" sz="1500">
                <a:latin typeface="Arial"/>
              </a:rPr>
              <a:t>BD,</a:t>
            </a:r>
            <a:r>
              <a:rPr lang="vi" sz="1500">
                <a:latin typeface="Arial"/>
              </a:rPr>
              <a:t> suy ra </a:t>
            </a:r>
            <a:r>
              <a:rPr lang="vi" i="1" sz="1500">
                <a:latin typeface="Arial"/>
              </a:rPr>
              <a:t>SO</a:t>
            </a:r>
            <a:r>
              <a:rPr lang="vi" sz="1500">
                <a:latin typeface="Arial"/>
              </a:rPr>
              <a:t> 1 </a:t>
            </a:r>
            <a:r>
              <a:rPr lang="vi" i="1" sz="1500">
                <a:latin typeface="Arial"/>
              </a:rPr>
              <a:t>(ABCD).</a:t>
            </a:r>
          </a:p>
          <a:p>
            <a:pPr indent="0">
              <a:lnSpc>
                <a:spcPct val="163000"/>
              </a:lnSpc>
            </a:pPr>
            <a:r>
              <a:rPr lang="vi" sz="1500">
                <a:latin typeface="Arial"/>
              </a:rPr>
              <a:t>Vậy hình chiếu vuông góc của tam giác </a:t>
            </a:r>
            <a:r>
              <a:rPr lang="vi" i="1" sz="1500">
                <a:latin typeface="Arial"/>
              </a:rPr>
              <a:t>SAB</a:t>
            </a:r>
            <a:r>
              <a:rPr lang="vi" sz="1500">
                <a:latin typeface="Arial"/>
              </a:rPr>
              <a:t> trên mặt phẳng </a:t>
            </a:r>
            <a:r>
              <a:rPr lang="vi" i="1" sz="1500">
                <a:latin typeface="Arial"/>
              </a:rPr>
              <a:t>(ABCD)</a:t>
            </a:r>
            <a:r>
              <a:rPr lang="vi" sz="1500">
                <a:latin typeface="Arial"/>
              </a:rPr>
              <a:t> là tam</a:t>
            </a:r>
          </a:p>
        </p:txBody>
      </p:sp>
      <p:sp>
        <p:nvSpPr>
          <p:cNvPr id="9" name=""/>
          <p:cNvSpPr/>
          <p:nvPr/>
        </p:nvSpPr>
        <p:spPr>
          <a:xfrm>
            <a:off x="261937" y="3690937"/>
            <a:ext cx="2700338" cy="314325"/>
          </a:xfrm>
          <a:prstGeom prst="rect">
            <a:avLst/>
          </a:prstGeom>
          <a:solidFill>
            <a:srgbClr val="FFFFFF"/>
          </a:solidFill>
        </p:spPr>
        <p:txBody>
          <a:bodyPr lIns="0" tIns="0" rIns="0" bIns="0">
            <a:noAutofit/>
          </a:bodyPr>
          <a:p>
            <a:pPr indent="0"/>
            <a:r>
              <a:rPr lang="vi" sz="1500">
                <a:latin typeface="Arial"/>
              </a:rPr>
              <a:t>giác </a:t>
            </a:r>
            <a:r>
              <a:rPr lang="vi" i="1" sz="1500">
                <a:latin typeface="Arial"/>
              </a:rPr>
              <a:t>OAB</a:t>
            </a:r>
            <a:r>
              <a:rPr lang="vi" sz="1500">
                <a:latin typeface="Arial"/>
              </a:rPr>
              <a:t> có diện tích bằng y.</a:t>
            </a:r>
          </a:p>
          <a:p>
            <a:pPr marL="2477013" indent="0">
              <a:lnSpc>
                <a:spcPct val="75000"/>
              </a:lnSpc>
            </a:pPr>
            <a:r>
              <a:rPr lang="vi" sz="1500">
                <a:latin typeface="Times New Roman"/>
              </a:rPr>
              <a:t>2</a:t>
            </a:r>
          </a:p>
        </p:txBody>
      </p:sp>
    </p:spTree>
  </p:cSld>
  <p:clrMapOvr>
    <a:overrideClrMapping bg1="lt1" tx1="dk1" bg2="lt2" tx2="dk2" accent1="accent1" accent2="accent2" accent3="accent3" accent4="accent4" accent5="accent5" accent6="accent6" hlink="hlink" folHlink="folHlink"/>
  </p:clrMapOvr>
</p:sld>
</file>

<file path=ppt/slides/slide68.xml><?xml version="1.0" encoding="utf-8"?>
<p:sld xmlns:p="http://schemas.openxmlformats.org/presentationml/2006/main" xmlns:a="http://schemas.openxmlformats.org/drawingml/2006/main" xmlns:r="http://schemas.openxmlformats.org/officeDocument/2006/relationships">
  <p:cSld>
    <p:bg>
      <p:bgPr>
        <a:solidFill>
          <a:srgbClr val="F1F5F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19087" y="3033712"/>
            <a:ext cx="1704975" cy="1828800"/>
          </a:xfrm>
          <a:prstGeom prst="rect">
            <a:avLst/>
          </a:prstGeom>
        </p:spPr>
      </p:pic>
      <p:sp>
        <p:nvSpPr>
          <p:cNvPr id="3" name=""/>
          <p:cNvSpPr/>
          <p:nvPr/>
        </p:nvSpPr>
        <p:spPr>
          <a:xfrm>
            <a:off x="3071812" y="2238375"/>
            <a:ext cx="2000250" cy="571500"/>
          </a:xfrm>
          <a:prstGeom prst="rect">
            <a:avLst/>
          </a:prstGeom>
          <a:solidFill>
            <a:srgbClr val="FFFFFF"/>
          </a:solidFill>
        </p:spPr>
        <p:txBody>
          <a:bodyPr lIns="0" tIns="0" rIns="0" bIns="0" wrap="none">
            <a:noAutofit/>
          </a:bodyPr>
          <a:p>
            <a:pPr indent="0">
              <a:spcBef>
                <a:spcPts val="8330"/>
              </a:spcBef>
            </a:pPr>
            <a:r>
              <a:rPr lang="vi" b="1" sz="2800">
                <a:solidFill>
                  <a:srgbClr val="001643"/>
                </a:solidFill>
                <a:latin typeface="Arial"/>
              </a:rPr>
              <a:t>VẬN DỤNG</a:t>
            </a:r>
          </a:p>
        </p:txBody>
      </p:sp>
    </p:spTree>
  </p:cSld>
  <p:clrMapOvr>
    <a:overrideClrMapping bg1="lt1" tx1="dk1" bg2="lt2" tx2="dk2" accent1="accent1" accent2="accent2" accent3="accent3" accent4="accent4" accent5="accent5" accent6="accent6" hlink="hlink" folHlink="folHlink"/>
  </p:clrMapOvr>
</p:sld>
</file>

<file path=ppt/slides/slide69.xml><?xml version="1.0" encoding="utf-8"?>
<p:sld xmlns:p="http://schemas.openxmlformats.org/presentationml/2006/main" xmlns:a="http://schemas.openxmlformats.org/drawingml/2006/main" xmlns:r="http://schemas.openxmlformats.org/officeDocument/2006/relationships">
  <p:cSld>
    <p:bg>
      <p:bgPr>
        <a:solidFill>
          <a:srgbClr val="F4F4F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90512" y="138112"/>
            <a:ext cx="2205038" cy="4138613"/>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75C4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0"/>
            <a:ext cx="1219200" cy="1562100"/>
          </a:xfrm>
          <a:prstGeom prst="rect">
            <a:avLst/>
          </a:prstGeom>
        </p:spPr>
      </p:pic>
      <p:pic>
        <p:nvPicPr>
          <p:cNvPr id="3" name=""/>
          <p:cNvPicPr>
            <a:picLocks noChangeAspect="1"/>
          </p:cNvPicPr>
          <p:nvPr/>
        </p:nvPicPr>
        <p:blipFill>
          <a:blip r:embed="rPictId1"/>
          <a:stretch>
            <a:fillRect/>
          </a:stretch>
        </p:blipFill>
        <p:spPr>
          <a:xfrm>
            <a:off x="4676775" y="1114425"/>
            <a:ext cx="452437" cy="457200"/>
          </a:xfrm>
          <a:prstGeom prst="rect">
            <a:avLst/>
          </a:prstGeom>
        </p:spPr>
      </p:pic>
      <p:pic>
        <p:nvPicPr>
          <p:cNvPr id="4" name=""/>
          <p:cNvPicPr>
            <a:picLocks noChangeAspect="1"/>
          </p:cNvPicPr>
          <p:nvPr/>
        </p:nvPicPr>
        <p:blipFill>
          <a:blip r:embed="rPictId2"/>
          <a:stretch>
            <a:fillRect/>
          </a:stretch>
        </p:blipFill>
        <p:spPr>
          <a:xfrm>
            <a:off x="5367337" y="0"/>
            <a:ext cx="2252663" cy="2581275"/>
          </a:xfrm>
          <a:prstGeom prst="rect">
            <a:avLst/>
          </a:prstGeom>
        </p:spPr>
      </p:pic>
      <p:pic>
        <p:nvPicPr>
          <p:cNvPr id="5" name=""/>
          <p:cNvPicPr>
            <a:picLocks noChangeAspect="1"/>
          </p:cNvPicPr>
          <p:nvPr/>
        </p:nvPicPr>
        <p:blipFill>
          <a:blip r:embed="rPictId3"/>
          <a:stretch>
            <a:fillRect/>
          </a:stretch>
        </p:blipFill>
        <p:spPr>
          <a:xfrm>
            <a:off x="166687" y="3509962"/>
            <a:ext cx="4962525" cy="452438"/>
          </a:xfrm>
          <a:prstGeom prst="rect">
            <a:avLst/>
          </a:prstGeom>
        </p:spPr>
      </p:pic>
      <p:sp>
        <p:nvSpPr>
          <p:cNvPr id="6" name=""/>
          <p:cNvSpPr/>
          <p:nvPr/>
        </p:nvSpPr>
        <p:spPr>
          <a:xfrm>
            <a:off x="2819400" y="323850"/>
            <a:ext cx="1947862" cy="457200"/>
          </a:xfrm>
          <a:prstGeom prst="rect">
            <a:avLst/>
          </a:prstGeom>
          <a:solidFill>
            <a:srgbClr val="FFFFFF"/>
          </a:solidFill>
        </p:spPr>
        <p:txBody>
          <a:bodyPr lIns="0" tIns="0" rIns="0" bIns="0" wrap="none">
            <a:noAutofit/>
          </a:bodyPr>
          <a:p>
            <a:pPr indent="0"/>
            <a:r>
              <a:rPr lang="vi" b="1" sz="2400">
                <a:latin typeface="Arial"/>
              </a:rPr>
              <a:t>ĐỊNH NGHĨA</a:t>
            </a:r>
          </a:p>
        </p:txBody>
      </p:sp>
      <p:sp>
        <p:nvSpPr>
          <p:cNvPr id="7" name=""/>
          <p:cNvSpPr/>
          <p:nvPr/>
        </p:nvSpPr>
        <p:spPr>
          <a:xfrm>
            <a:off x="433387" y="1938337"/>
            <a:ext cx="4591050" cy="1109663"/>
          </a:xfrm>
          <a:prstGeom prst="rect">
            <a:avLst/>
          </a:prstGeom>
          <a:solidFill>
            <a:srgbClr val="FFFFFF"/>
          </a:solidFill>
        </p:spPr>
        <p:txBody>
          <a:bodyPr lIns="0" tIns="0" rIns="0" bIns="0">
            <a:noAutofit/>
          </a:bodyPr>
          <a:p>
            <a:pPr algn="just" indent="0">
              <a:lnSpc>
                <a:spcPct val="166000"/>
              </a:lnSpc>
            </a:pPr>
            <a:r>
              <a:rPr lang="vi" sz="1700">
                <a:latin typeface="Arial"/>
              </a:rPr>
              <a:t>Đường thẳng d gọi là vuông góc với mặt phẳng (a) nếu nó vuông góc với mọi đường thẳng a nằm trong (a), kí hiệu d 1 (a).</a:t>
            </a:r>
          </a:p>
        </p:txBody>
      </p:sp>
      <p:sp>
        <p:nvSpPr>
          <p:cNvPr id="8" name=""/>
          <p:cNvSpPr/>
          <p:nvPr/>
        </p:nvSpPr>
        <p:spPr>
          <a:xfrm>
            <a:off x="6134100" y="2657475"/>
            <a:ext cx="481012" cy="185737"/>
          </a:xfrm>
          <a:prstGeom prst="rect">
            <a:avLst/>
          </a:prstGeom>
          <a:solidFill>
            <a:srgbClr val="FFFFFF"/>
          </a:solidFill>
        </p:spPr>
        <p:txBody>
          <a:bodyPr lIns="0" tIns="0" rIns="0" bIns="0" wrap="none">
            <a:noAutofit/>
          </a:bodyPr>
          <a:p>
            <a:pPr indent="0"/>
            <a:r>
              <a:rPr lang="vi" i="1" sz="1100">
                <a:latin typeface="Arial"/>
              </a:rPr>
              <a:t>Hình 2</a:t>
            </a:r>
          </a:p>
        </p:txBody>
      </p:sp>
    </p:spTree>
  </p:cSld>
  <p:clrMapOvr>
    <a:overrideClrMapping bg1="lt1" tx1="dk1" bg2="lt2" tx2="dk2" accent1="accent1" accent2="accent2" accent3="accent3" accent4="accent4" accent5="accent5" accent6="accent6" hlink="hlink" folHlink="folHlink"/>
  </p:clrMapOvr>
</p:sld>
</file>

<file path=ppt/slides/slide70.xml><?xml version="1.0" encoding="utf-8"?>
<p:sld xmlns:p="http://schemas.openxmlformats.org/presentationml/2006/main" xmlns:a="http://schemas.openxmlformats.org/drawingml/2006/main" xmlns:r="http://schemas.openxmlformats.org/officeDocument/2006/relationships">
  <p:cSld>
    <p:bg>
      <p:bgPr>
        <a:solidFill>
          <a:srgbClr val="B9E0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934200" y="0"/>
            <a:ext cx="685800" cy="628650"/>
          </a:xfrm>
          <a:prstGeom prst="rect">
            <a:avLst/>
          </a:prstGeom>
        </p:spPr>
      </p:pic>
      <p:pic>
        <p:nvPicPr>
          <p:cNvPr id="3" name=""/>
          <p:cNvPicPr>
            <a:picLocks noChangeAspect="1"/>
          </p:cNvPicPr>
          <p:nvPr/>
        </p:nvPicPr>
        <p:blipFill>
          <a:blip r:embed="rPictId1"/>
          <a:stretch>
            <a:fillRect/>
          </a:stretch>
        </p:blipFill>
        <p:spPr>
          <a:xfrm>
            <a:off x="4486275" y="1219200"/>
            <a:ext cx="733425" cy="409575"/>
          </a:xfrm>
          <a:prstGeom prst="rect">
            <a:avLst/>
          </a:prstGeom>
        </p:spPr>
      </p:pic>
      <p:pic>
        <p:nvPicPr>
          <p:cNvPr id="4" name=""/>
          <p:cNvPicPr>
            <a:picLocks noChangeAspect="1"/>
          </p:cNvPicPr>
          <p:nvPr/>
        </p:nvPicPr>
        <p:blipFill>
          <a:blip r:embed="rPictId2"/>
          <a:stretch>
            <a:fillRect/>
          </a:stretch>
        </p:blipFill>
        <p:spPr>
          <a:xfrm>
            <a:off x="5110162" y="1990725"/>
            <a:ext cx="1757363" cy="1685925"/>
          </a:xfrm>
          <a:prstGeom prst="rect">
            <a:avLst/>
          </a:prstGeom>
        </p:spPr>
      </p:pic>
      <p:sp>
        <p:nvSpPr>
          <p:cNvPr id="5" name=""/>
          <p:cNvSpPr/>
          <p:nvPr/>
        </p:nvSpPr>
        <p:spPr>
          <a:xfrm>
            <a:off x="481012" y="157162"/>
            <a:ext cx="2005013" cy="247650"/>
          </a:xfrm>
          <a:prstGeom prst="rect">
            <a:avLst/>
          </a:prstGeom>
          <a:solidFill>
            <a:srgbClr val="F69647"/>
          </a:solidFill>
        </p:spPr>
        <p:txBody>
          <a:bodyPr lIns="0" tIns="0" rIns="0" bIns="0" wrap="none">
            <a:noAutofit/>
          </a:bodyPr>
          <a:p>
            <a:pPr indent="0"/>
            <a:r>
              <a:rPr lang="vi" b="1" sz="1700">
                <a:solidFill>
                  <a:srgbClr val="FFFFFF"/>
                </a:solidFill>
                <a:latin typeface="Arial"/>
              </a:rPr>
              <a:t>Bài 4. (SGK-tr.64)</a:t>
            </a:r>
          </a:p>
        </p:txBody>
      </p:sp>
      <p:sp>
        <p:nvSpPr>
          <p:cNvPr id="6" name=""/>
          <p:cNvSpPr/>
          <p:nvPr/>
        </p:nvSpPr>
        <p:spPr>
          <a:xfrm>
            <a:off x="2862262" y="271462"/>
            <a:ext cx="4071938" cy="238125"/>
          </a:xfrm>
          <a:prstGeom prst="rect">
            <a:avLst/>
          </a:prstGeom>
          <a:solidFill>
            <a:srgbClr val="FFFFFF"/>
          </a:solidFill>
        </p:spPr>
        <p:txBody>
          <a:bodyPr lIns="0" tIns="0" rIns="0" bIns="0" wrap="none">
            <a:noAutofit/>
          </a:bodyPr>
          <a:p>
            <a:pPr indent="0"/>
            <a:r>
              <a:rPr lang="vi" sz="1500">
                <a:latin typeface="Arial"/>
              </a:rPr>
              <a:t>Cho hình chóp s. </a:t>
            </a:r>
            <a:r>
              <a:rPr lang="vi" i="1" sz="1500">
                <a:latin typeface="Arial"/>
              </a:rPr>
              <a:t>ABC có SA — </a:t>
            </a:r>
            <a:r>
              <a:rPr lang="en-US" i="1" sz="1500">
                <a:latin typeface="Arial"/>
              </a:rPr>
              <a:t>SB </a:t>
            </a:r>
            <a:r>
              <a:rPr lang="vi" i="1" sz="1500">
                <a:latin typeface="Arial"/>
              </a:rPr>
              <a:t>— </a:t>
            </a:r>
            <a:r>
              <a:rPr lang="en-US" i="1" sz="1500">
                <a:latin typeface="Arial"/>
              </a:rPr>
              <a:t>sc </a:t>
            </a:r>
            <a:r>
              <a:rPr lang="vi" i="1" sz="1500">
                <a:latin typeface="Arial"/>
              </a:rPr>
              <a:t>— </a:t>
            </a:r>
            <a:r>
              <a:rPr lang="en-US" i="1" sz="1500">
                <a:latin typeface="Arial"/>
              </a:rPr>
              <a:t>a</a:t>
            </a:r>
          </a:p>
        </p:txBody>
      </p:sp>
      <p:sp>
        <p:nvSpPr>
          <p:cNvPr id="7" name=""/>
          <p:cNvSpPr/>
          <p:nvPr/>
        </p:nvSpPr>
        <p:spPr>
          <a:xfrm>
            <a:off x="390525" y="642937"/>
            <a:ext cx="6391275" cy="271463"/>
          </a:xfrm>
          <a:prstGeom prst="rect">
            <a:avLst/>
          </a:prstGeom>
          <a:solidFill>
            <a:srgbClr val="FFFFFF"/>
          </a:solidFill>
        </p:spPr>
        <p:txBody>
          <a:bodyPr lIns="0" tIns="0" rIns="0" bIns="0" wrap="none">
            <a:noAutofit/>
          </a:bodyPr>
          <a:p>
            <a:pPr indent="101600"/>
            <a:r>
              <a:rPr lang="en-US" i="1" sz="1500">
                <a:latin typeface="Arial"/>
              </a:rPr>
              <a:t>ASB </a:t>
            </a:r>
            <a:r>
              <a:rPr lang="vi" i="1" sz="1500">
                <a:latin typeface="Arial"/>
              </a:rPr>
              <a:t>=</a:t>
            </a:r>
            <a:r>
              <a:rPr lang="vi" sz="1500">
                <a:latin typeface="Arial"/>
              </a:rPr>
              <a:t> 90", </a:t>
            </a:r>
            <a:r>
              <a:rPr lang="en-US" i="1" sz="1500">
                <a:latin typeface="Arial"/>
              </a:rPr>
              <a:t>BSC</a:t>
            </a:r>
            <a:r>
              <a:rPr lang="en-US" sz="1500">
                <a:latin typeface="Arial"/>
              </a:rPr>
              <a:t> </a:t>
            </a:r>
            <a:r>
              <a:rPr lang="vi" sz="1500">
                <a:latin typeface="Arial"/>
              </a:rPr>
              <a:t>= 60" và </a:t>
            </a:r>
            <a:r>
              <a:rPr lang="en-US" i="1" sz="1500">
                <a:latin typeface="Arial"/>
              </a:rPr>
              <a:t>As'c</a:t>
            </a:r>
            <a:r>
              <a:rPr lang="en-US" sz="1500">
                <a:latin typeface="Arial"/>
              </a:rPr>
              <a:t> </a:t>
            </a:r>
            <a:r>
              <a:rPr lang="vi" sz="1500">
                <a:latin typeface="Arial"/>
              </a:rPr>
              <a:t>= 120". Gọi / là trung điểm cạnh </a:t>
            </a:r>
            <a:r>
              <a:rPr lang="en-US" i="1" sz="1500">
                <a:latin typeface="Arial"/>
              </a:rPr>
              <a:t>AC.</a:t>
            </a:r>
          </a:p>
        </p:txBody>
      </p:sp>
      <p:sp>
        <p:nvSpPr>
          <p:cNvPr id="8" name=""/>
          <p:cNvSpPr/>
          <p:nvPr/>
        </p:nvSpPr>
        <p:spPr>
          <a:xfrm>
            <a:off x="404812" y="1062037"/>
            <a:ext cx="2328863" cy="242888"/>
          </a:xfrm>
          <a:prstGeom prst="rect">
            <a:avLst/>
          </a:prstGeom>
          <a:solidFill>
            <a:srgbClr val="FFFFFF"/>
          </a:solidFill>
        </p:spPr>
        <p:txBody>
          <a:bodyPr lIns="0" tIns="0" rIns="0" bIns="0" wrap="none">
            <a:noAutofit/>
          </a:bodyPr>
          <a:p>
            <a:pPr indent="0"/>
            <a:r>
              <a:rPr lang="vi" sz="1500">
                <a:latin typeface="Arial"/>
              </a:rPr>
              <a:t>Chứng minh </a:t>
            </a:r>
            <a:r>
              <a:rPr lang="vi" i="1" sz="1500">
                <a:latin typeface="Arial"/>
              </a:rPr>
              <a:t>SI</a:t>
            </a:r>
            <a:r>
              <a:rPr lang="vi" sz="1500">
                <a:latin typeface="Arial"/>
              </a:rPr>
              <a:t> 1 </a:t>
            </a:r>
            <a:r>
              <a:rPr lang="vi" i="1" sz="1500">
                <a:latin typeface="Arial"/>
              </a:rPr>
              <a:t>(ABC).</a:t>
            </a:r>
          </a:p>
        </p:txBody>
      </p:sp>
      <p:sp>
        <p:nvSpPr>
          <p:cNvPr id="9" name=""/>
          <p:cNvSpPr/>
          <p:nvPr/>
        </p:nvSpPr>
        <p:spPr>
          <a:xfrm>
            <a:off x="304800" y="1824037"/>
            <a:ext cx="4448175" cy="1214438"/>
          </a:xfrm>
          <a:prstGeom prst="rect">
            <a:avLst/>
          </a:prstGeom>
          <a:solidFill>
            <a:srgbClr val="FFFFFF"/>
          </a:solidFill>
        </p:spPr>
        <p:txBody>
          <a:bodyPr lIns="0" tIns="0" rIns="0" bIns="0">
            <a:noAutofit/>
          </a:bodyPr>
          <a:p>
            <a:pPr indent="0">
              <a:spcAft>
                <a:spcPts val="1050"/>
              </a:spcAft>
            </a:pPr>
            <a:r>
              <a:rPr lang="vi" sz="1500">
                <a:latin typeface="Arial"/>
              </a:rPr>
              <a:t>Ta có </a:t>
            </a:r>
            <a:r>
              <a:rPr lang="vi" i="1" sz="1500">
                <a:latin typeface="Arial"/>
              </a:rPr>
              <a:t>BSC</a:t>
            </a:r>
            <a:r>
              <a:rPr lang="vi" sz="1500">
                <a:latin typeface="Arial"/>
              </a:rPr>
              <a:t> là tam giác đều, suy ra </a:t>
            </a:r>
            <a:r>
              <a:rPr lang="vi" i="1" sz="1500">
                <a:latin typeface="Arial"/>
              </a:rPr>
              <a:t>BC - SA - a.</a:t>
            </a:r>
          </a:p>
          <a:p>
            <a:pPr indent="0">
              <a:lnSpc>
                <a:spcPct val="235000"/>
              </a:lnSpc>
            </a:pPr>
            <a:r>
              <a:rPr lang="vi" sz="1500">
                <a:latin typeface="Arial"/>
              </a:rPr>
              <a:t>Ta cỏ </a:t>
            </a:r>
            <a:r>
              <a:rPr lang="vi" i="1" sz="1500">
                <a:latin typeface="Arial"/>
              </a:rPr>
              <a:t>ASB</a:t>
            </a:r>
            <a:r>
              <a:rPr lang="vi" sz="1500">
                <a:latin typeface="Arial"/>
              </a:rPr>
              <a:t> là tam giác vuông cân tại s, suy ra </a:t>
            </a:r>
            <a:r>
              <a:rPr lang="vi" i="1" sz="1500">
                <a:latin typeface="Arial"/>
              </a:rPr>
              <a:t>AB - yỊsÁ</a:t>
            </a:r>
            <a:r>
              <a:rPr lang="vi" i="1" baseline="30000" sz="1500">
                <a:latin typeface="Arial"/>
              </a:rPr>
              <a:t>2</a:t>
            </a:r>
            <a:r>
              <a:rPr lang="vi" i="1" sz="1500">
                <a:latin typeface="Arial"/>
              </a:rPr>
              <a:t> + </a:t>
            </a:r>
            <a:r>
              <a:rPr lang="en-US" i="1" sz="1500">
                <a:latin typeface="Arial"/>
              </a:rPr>
              <a:t>SB</a:t>
            </a:r>
            <a:r>
              <a:rPr lang="en-US" i="1" baseline="30000" sz="1500">
                <a:latin typeface="Arial"/>
              </a:rPr>
              <a:t>2</a:t>
            </a:r>
            <a:r>
              <a:rPr lang="en-US" i="1" sz="1500">
                <a:latin typeface="Arial"/>
              </a:rPr>
              <a:t> </a:t>
            </a:r>
            <a:r>
              <a:rPr lang="vi" i="1" sz="1500">
                <a:latin typeface="Arial"/>
              </a:rPr>
              <a:t>-</a:t>
            </a:r>
            <a:r>
              <a:rPr lang="vi" sz="1500">
                <a:latin typeface="Arial"/>
              </a:rPr>
              <a:t> </a:t>
            </a:r>
            <a:r>
              <a:rPr lang="en-US" sz="1500">
                <a:latin typeface="Arial"/>
              </a:rPr>
              <a:t>aV2.</a:t>
            </a:r>
          </a:p>
        </p:txBody>
      </p:sp>
      <p:sp>
        <p:nvSpPr>
          <p:cNvPr id="10" name=""/>
          <p:cNvSpPr/>
          <p:nvPr/>
        </p:nvSpPr>
        <p:spPr>
          <a:xfrm>
            <a:off x="304800" y="3248025"/>
            <a:ext cx="4324350" cy="676275"/>
          </a:xfrm>
          <a:prstGeom prst="rect">
            <a:avLst/>
          </a:prstGeom>
          <a:solidFill>
            <a:srgbClr val="FFFFFF"/>
          </a:solidFill>
        </p:spPr>
        <p:txBody>
          <a:bodyPr lIns="0" tIns="0" rIns="0" bIns="0">
            <a:noAutofit/>
          </a:bodyPr>
          <a:p>
            <a:pPr indent="0">
              <a:lnSpc>
                <a:spcPct val="189000"/>
              </a:lnSpc>
            </a:pPr>
            <a:r>
              <a:rPr lang="vi" sz="1500">
                <a:latin typeface="Arial"/>
              </a:rPr>
              <a:t>Ta có </a:t>
            </a:r>
            <a:r>
              <a:rPr lang="vi" i="1" sz="1500">
                <a:latin typeface="Arial"/>
              </a:rPr>
              <a:t>ASC</a:t>
            </a:r>
            <a:r>
              <a:rPr lang="vi" sz="1500">
                <a:latin typeface="Arial"/>
              </a:rPr>
              <a:t> là tam giác cân tại s có </a:t>
            </a:r>
            <a:r>
              <a:rPr lang="vi" i="1" sz="1500">
                <a:latin typeface="Arial"/>
              </a:rPr>
              <a:t>Asc =</a:t>
            </a:r>
            <a:r>
              <a:rPr lang="vi" sz="1500">
                <a:latin typeface="Arial"/>
              </a:rPr>
              <a:t> 120° suy ra </a:t>
            </a:r>
            <a:r>
              <a:rPr lang="en-US" i="1" sz="1500">
                <a:latin typeface="Arial"/>
              </a:rPr>
              <a:t>AC </a:t>
            </a:r>
            <a:r>
              <a:rPr lang="vi" i="1" sz="1500">
                <a:latin typeface="Arial"/>
              </a:rPr>
              <a:t>= a\Ỉ3.</a:t>
            </a:r>
          </a:p>
        </p:txBody>
      </p:sp>
      <p:sp>
        <p:nvSpPr>
          <p:cNvPr id="11" name=""/>
          <p:cNvSpPr/>
          <p:nvPr/>
        </p:nvSpPr>
        <p:spPr>
          <a:xfrm>
            <a:off x="4624387" y="3405187"/>
            <a:ext cx="61913" cy="100013"/>
          </a:xfrm>
          <a:prstGeom prst="rect">
            <a:avLst/>
          </a:prstGeom>
          <a:solidFill>
            <a:srgbClr val="FFFFFF"/>
          </a:solidFill>
        </p:spPr>
        <p:txBody>
          <a:bodyPr lIns="0" tIns="0" rIns="0" bIns="0" wrap="none">
            <a:noAutofit/>
          </a:bodyPr>
          <a:p>
            <a:pPr algn="just" indent="0"/>
            <a:r>
              <a:rPr lang="vi" b="1" i="1" sz="1400">
                <a:latin typeface="Arial"/>
              </a:rPr>
              <a:t>i</a:t>
            </a:r>
          </a:p>
        </p:txBody>
      </p:sp>
    </p:spTree>
  </p:cSld>
  <p:clrMapOvr>
    <a:overrideClrMapping bg1="lt1" tx1="dk1" bg2="lt2" tx2="dk2" accent1="accent1" accent2="accent2" accent3="accent3" accent4="accent4" accent5="accent5" accent6="accent6" hlink="hlink" folHlink="folHlink"/>
  </p:clrMapOvr>
</p:sld>
</file>

<file path=ppt/slides/slide71.xml><?xml version="1.0" encoding="utf-8"?>
<p:sld xmlns:p="http://schemas.openxmlformats.org/presentationml/2006/main" xmlns:a="http://schemas.openxmlformats.org/drawingml/2006/main" xmlns:r="http://schemas.openxmlformats.org/officeDocument/2006/relationships">
  <p:cSld>
    <p:bg>
      <p:bgPr>
        <a:solidFill>
          <a:srgbClr val="B9E0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852737" y="0"/>
            <a:ext cx="4767263" cy="566737"/>
          </a:xfrm>
          <a:prstGeom prst="rect">
            <a:avLst/>
          </a:prstGeom>
        </p:spPr>
      </p:pic>
      <p:pic>
        <p:nvPicPr>
          <p:cNvPr id="3" name=""/>
          <p:cNvPicPr>
            <a:picLocks noChangeAspect="1"/>
          </p:cNvPicPr>
          <p:nvPr/>
        </p:nvPicPr>
        <p:blipFill>
          <a:blip r:embed="rPictId1"/>
          <a:stretch>
            <a:fillRect/>
          </a:stretch>
        </p:blipFill>
        <p:spPr>
          <a:xfrm>
            <a:off x="4486275" y="1219200"/>
            <a:ext cx="733425" cy="409575"/>
          </a:xfrm>
          <a:prstGeom prst="rect">
            <a:avLst/>
          </a:prstGeom>
        </p:spPr>
      </p:pic>
      <p:pic>
        <p:nvPicPr>
          <p:cNvPr id="4" name=""/>
          <p:cNvPicPr>
            <a:picLocks noChangeAspect="1"/>
          </p:cNvPicPr>
          <p:nvPr/>
        </p:nvPicPr>
        <p:blipFill>
          <a:blip r:embed="rPictId2"/>
          <a:stretch>
            <a:fillRect/>
          </a:stretch>
        </p:blipFill>
        <p:spPr>
          <a:xfrm>
            <a:off x="5110162" y="1990725"/>
            <a:ext cx="1757363" cy="1685925"/>
          </a:xfrm>
          <a:prstGeom prst="rect">
            <a:avLst/>
          </a:prstGeom>
        </p:spPr>
      </p:pic>
      <p:sp>
        <p:nvSpPr>
          <p:cNvPr id="5" name=""/>
          <p:cNvSpPr/>
          <p:nvPr/>
        </p:nvSpPr>
        <p:spPr>
          <a:xfrm>
            <a:off x="481012" y="157162"/>
            <a:ext cx="2005013" cy="247650"/>
          </a:xfrm>
          <a:prstGeom prst="rect">
            <a:avLst/>
          </a:prstGeom>
          <a:solidFill>
            <a:srgbClr val="F69647"/>
          </a:solidFill>
        </p:spPr>
        <p:txBody>
          <a:bodyPr lIns="0" tIns="0" rIns="0" bIns="0" wrap="none">
            <a:noAutofit/>
          </a:bodyPr>
          <a:p>
            <a:pPr indent="0"/>
            <a:r>
              <a:rPr lang="vi" b="1" sz="1700">
                <a:solidFill>
                  <a:srgbClr val="FFFFFF"/>
                </a:solidFill>
                <a:latin typeface="Arial"/>
              </a:rPr>
              <a:t>Bài 4. (SGK-tr.64)</a:t>
            </a:r>
          </a:p>
        </p:txBody>
      </p:sp>
      <p:sp>
        <p:nvSpPr>
          <p:cNvPr id="6" name=""/>
          <p:cNvSpPr/>
          <p:nvPr/>
        </p:nvSpPr>
        <p:spPr>
          <a:xfrm>
            <a:off x="404812" y="1014412"/>
            <a:ext cx="2324100" cy="242888"/>
          </a:xfrm>
          <a:prstGeom prst="rect">
            <a:avLst/>
          </a:prstGeom>
          <a:solidFill>
            <a:srgbClr val="FFFFFF"/>
          </a:solidFill>
        </p:spPr>
        <p:txBody>
          <a:bodyPr lIns="0" tIns="0" rIns="0" bIns="0" wrap="none">
            <a:noAutofit/>
          </a:bodyPr>
          <a:p>
            <a:pPr indent="0"/>
            <a:r>
              <a:rPr lang="vi" sz="1500">
                <a:latin typeface="Arial"/>
              </a:rPr>
              <a:t>Chứng minh </a:t>
            </a:r>
            <a:r>
              <a:rPr lang="vi" i="1" sz="1500">
                <a:latin typeface="Arial"/>
              </a:rPr>
              <a:t>Sì</a:t>
            </a:r>
            <a:r>
              <a:rPr lang="vi" sz="1500">
                <a:latin typeface="Arial"/>
              </a:rPr>
              <a:t> 1 </a:t>
            </a:r>
            <a:r>
              <a:rPr lang="vi" i="1" sz="1500">
                <a:latin typeface="Arial"/>
              </a:rPr>
              <a:t>(ABC).</a:t>
            </a:r>
          </a:p>
        </p:txBody>
      </p:sp>
      <p:sp>
        <p:nvSpPr>
          <p:cNvPr id="7" name=""/>
          <p:cNvSpPr/>
          <p:nvPr/>
        </p:nvSpPr>
        <p:spPr>
          <a:xfrm>
            <a:off x="395287" y="595312"/>
            <a:ext cx="6386513" cy="271463"/>
          </a:xfrm>
          <a:prstGeom prst="rect">
            <a:avLst/>
          </a:prstGeom>
          <a:solidFill>
            <a:srgbClr val="FFFFFF"/>
          </a:solidFill>
        </p:spPr>
        <p:txBody>
          <a:bodyPr lIns="0" tIns="0" rIns="0" bIns="0" wrap="none">
            <a:noAutofit/>
          </a:bodyPr>
          <a:p>
            <a:pPr indent="0"/>
            <a:r>
              <a:rPr lang="vi" i="1" sz="1500">
                <a:latin typeface="Arial"/>
              </a:rPr>
              <a:t>ASB =</a:t>
            </a:r>
            <a:r>
              <a:rPr lang="vi" sz="1500">
                <a:latin typeface="Arial"/>
              </a:rPr>
              <a:t> 90°, </a:t>
            </a:r>
            <a:r>
              <a:rPr lang="en-US" i="1" sz="1500">
                <a:latin typeface="Arial"/>
              </a:rPr>
              <a:t>BSC </a:t>
            </a:r>
            <a:r>
              <a:rPr lang="vi" i="1" sz="1500">
                <a:latin typeface="Arial"/>
              </a:rPr>
              <a:t>=</a:t>
            </a:r>
            <a:r>
              <a:rPr lang="vi" sz="1500">
                <a:latin typeface="Arial"/>
              </a:rPr>
              <a:t> 60° và </a:t>
            </a:r>
            <a:r>
              <a:rPr lang="vi" i="1" sz="1500">
                <a:latin typeface="Arial"/>
              </a:rPr>
              <a:t>ẢSC =</a:t>
            </a:r>
            <a:r>
              <a:rPr lang="vi" sz="1500">
                <a:latin typeface="Arial"/>
              </a:rPr>
              <a:t> 120°. Gọi / là trung điểm cạnh </a:t>
            </a:r>
            <a:r>
              <a:rPr lang="en-US" i="1" sz="1500">
                <a:latin typeface="Arial"/>
              </a:rPr>
              <a:t>AC.</a:t>
            </a:r>
          </a:p>
        </p:txBody>
      </p:sp>
      <p:sp>
        <p:nvSpPr>
          <p:cNvPr id="8" name=""/>
          <p:cNvSpPr/>
          <p:nvPr/>
        </p:nvSpPr>
        <p:spPr>
          <a:xfrm>
            <a:off x="481012" y="1890712"/>
            <a:ext cx="4129088" cy="1833563"/>
          </a:xfrm>
          <a:prstGeom prst="rect">
            <a:avLst/>
          </a:prstGeom>
          <a:solidFill>
            <a:srgbClr val="FFFFFF"/>
          </a:solidFill>
        </p:spPr>
        <p:txBody>
          <a:bodyPr lIns="0" tIns="0" rIns="0" bIns="0">
            <a:noAutofit/>
          </a:bodyPr>
          <a:p>
            <a:pPr indent="101600">
              <a:spcAft>
                <a:spcPts val="1610"/>
              </a:spcAft>
            </a:pPr>
            <a:r>
              <a:rPr lang="vi" sz="1500">
                <a:latin typeface="Arial"/>
              </a:rPr>
              <a:t>Gọi </a:t>
            </a:r>
            <a:r>
              <a:rPr lang="vi" i="1" sz="1500">
                <a:latin typeface="Arial"/>
              </a:rPr>
              <a:t>J</a:t>
            </a:r>
            <a:r>
              <a:rPr lang="vi" sz="1500">
                <a:latin typeface="Arial"/>
              </a:rPr>
              <a:t> là trung điểm của </a:t>
            </a:r>
            <a:r>
              <a:rPr lang="vi" i="1" sz="1500">
                <a:latin typeface="Arial"/>
              </a:rPr>
              <a:t>AB,</a:t>
            </a:r>
            <a:r>
              <a:rPr lang="vi" sz="1500">
                <a:latin typeface="Arial"/>
              </a:rPr>
              <a:t> ta có:</a:t>
            </a:r>
          </a:p>
          <a:p>
            <a:pPr indent="101600">
              <a:spcAft>
                <a:spcPts val="1190"/>
              </a:spcAft>
            </a:pPr>
            <a:r>
              <a:rPr lang="vi" i="1" sz="1500">
                <a:latin typeface="Arial"/>
              </a:rPr>
              <a:t>ỊJ=^ = Í,SỈ = 1,SJ=^,</a:t>
            </a:r>
          </a:p>
          <a:p>
            <a:pPr indent="101600">
              <a:spcAft>
                <a:spcPts val="1190"/>
              </a:spcAft>
            </a:pPr>
            <a:r>
              <a:rPr lang="vi" sz="1500">
                <a:latin typeface="Arial"/>
              </a:rPr>
              <a:t>suy ra tam giác s//vuông cân tại /.</a:t>
            </a:r>
          </a:p>
          <a:p>
            <a:pPr indent="101600"/>
            <a:r>
              <a:rPr lang="vi" sz="1500">
                <a:latin typeface="Arial"/>
              </a:rPr>
              <a:t>Ta có </a:t>
            </a:r>
            <a:r>
              <a:rPr lang="vi" i="1" sz="1500">
                <a:latin typeface="Arial"/>
              </a:rPr>
              <a:t>SI</a:t>
            </a:r>
            <a:r>
              <a:rPr lang="vi" sz="1500">
                <a:latin typeface="Arial"/>
              </a:rPr>
              <a:t> 1 </a:t>
            </a:r>
            <a:r>
              <a:rPr lang="en-US" i="1" sz="1500">
                <a:latin typeface="Arial"/>
              </a:rPr>
              <a:t>AC</a:t>
            </a:r>
            <a:r>
              <a:rPr lang="en-US" sz="1500">
                <a:latin typeface="Arial"/>
              </a:rPr>
              <a:t> </a:t>
            </a:r>
            <a:r>
              <a:rPr lang="vi" sz="1500">
                <a:latin typeface="Arial"/>
              </a:rPr>
              <a:t>và </a:t>
            </a:r>
            <a:r>
              <a:rPr lang="vi" i="1" sz="1500">
                <a:latin typeface="Arial"/>
              </a:rPr>
              <a:t>SI</a:t>
            </a:r>
            <a:r>
              <a:rPr lang="vi" sz="1500">
                <a:latin typeface="Arial"/>
              </a:rPr>
              <a:t> 1</a:t>
            </a:r>
            <a:r>
              <a:rPr lang="vi" i="1" sz="1500">
                <a:latin typeface="Arial"/>
              </a:rPr>
              <a:t>IJ,</a:t>
            </a:r>
            <a:r>
              <a:rPr lang="vi" sz="1500">
                <a:latin typeface="Arial"/>
              </a:rPr>
              <a:t> suy ra </a:t>
            </a:r>
            <a:r>
              <a:rPr lang="vi" i="1" sz="1500">
                <a:latin typeface="Arial"/>
              </a:rPr>
              <a:t>SI</a:t>
            </a:r>
            <a:r>
              <a:rPr lang="vi" sz="1500">
                <a:latin typeface="Arial"/>
              </a:rPr>
              <a:t> 1 </a:t>
            </a:r>
            <a:r>
              <a:rPr lang="vi" i="1" sz="1500">
                <a:latin typeface="Arial"/>
              </a:rPr>
              <a:t>(ABC).</a:t>
            </a:r>
          </a:p>
        </p:txBody>
      </p:sp>
    </p:spTree>
  </p:cSld>
  <p:clrMapOvr>
    <a:overrideClrMapping bg1="lt1" tx1="dk1" bg2="lt2" tx2="dk2" accent1="accent1" accent2="accent2" accent3="accent3" accent4="accent4" accent5="accent5" accent6="accent6" hlink="hlink" folHlink="folHlink"/>
  </p:clrMapOvr>
</p:sld>
</file>

<file path=ppt/slides/slide72.xml><?xml version="1.0" encoding="utf-8"?>
<p:sld xmlns:p="http://schemas.openxmlformats.org/presentationml/2006/main" xmlns:a="http://schemas.openxmlformats.org/drawingml/2006/main" xmlns:r="http://schemas.openxmlformats.org/officeDocument/2006/relationships">
  <p:cSld>
    <p:bg>
      <p:bgPr>
        <a:solidFill>
          <a:srgbClr val="F1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4287" y="161925"/>
            <a:ext cx="481013" cy="390525"/>
          </a:xfrm>
          <a:prstGeom prst="rect">
            <a:avLst/>
          </a:prstGeom>
        </p:spPr>
      </p:pic>
      <p:pic>
        <p:nvPicPr>
          <p:cNvPr id="3" name=""/>
          <p:cNvPicPr>
            <a:picLocks noChangeAspect="1"/>
          </p:cNvPicPr>
          <p:nvPr/>
        </p:nvPicPr>
        <p:blipFill>
          <a:blip r:embed="rPictId1"/>
          <a:stretch>
            <a:fillRect/>
          </a:stretch>
        </p:blipFill>
        <p:spPr>
          <a:xfrm>
            <a:off x="7229475" y="819150"/>
            <a:ext cx="376237" cy="419100"/>
          </a:xfrm>
          <a:prstGeom prst="rect">
            <a:avLst/>
          </a:prstGeom>
        </p:spPr>
      </p:pic>
      <p:pic>
        <p:nvPicPr>
          <p:cNvPr id="4" name=""/>
          <p:cNvPicPr>
            <a:picLocks noChangeAspect="1"/>
          </p:cNvPicPr>
          <p:nvPr/>
        </p:nvPicPr>
        <p:blipFill>
          <a:blip r:embed="rPictId2"/>
          <a:stretch>
            <a:fillRect/>
          </a:stretch>
        </p:blipFill>
        <p:spPr>
          <a:xfrm>
            <a:off x="5081587" y="1328737"/>
            <a:ext cx="2081213" cy="1757363"/>
          </a:xfrm>
          <a:prstGeom prst="rect">
            <a:avLst/>
          </a:prstGeom>
        </p:spPr>
      </p:pic>
      <p:pic>
        <p:nvPicPr>
          <p:cNvPr id="5" name=""/>
          <p:cNvPicPr>
            <a:picLocks noChangeAspect="1"/>
          </p:cNvPicPr>
          <p:nvPr/>
        </p:nvPicPr>
        <p:blipFill>
          <a:blip r:embed="rPictId3"/>
          <a:stretch>
            <a:fillRect/>
          </a:stretch>
        </p:blipFill>
        <p:spPr>
          <a:xfrm>
            <a:off x="7072312" y="3805237"/>
            <a:ext cx="547688" cy="481013"/>
          </a:xfrm>
          <a:prstGeom prst="rect">
            <a:avLst/>
          </a:prstGeom>
        </p:spPr>
      </p:pic>
      <p:sp>
        <p:nvSpPr>
          <p:cNvPr id="6" name=""/>
          <p:cNvSpPr/>
          <p:nvPr/>
        </p:nvSpPr>
        <p:spPr>
          <a:xfrm>
            <a:off x="2952750" y="433387"/>
            <a:ext cx="1824037" cy="223838"/>
          </a:xfrm>
          <a:prstGeom prst="rect">
            <a:avLst/>
          </a:prstGeom>
          <a:solidFill>
            <a:srgbClr val="F69647"/>
          </a:solidFill>
        </p:spPr>
        <p:txBody>
          <a:bodyPr lIns="0" tIns="0" rIns="0" bIns="0" wrap="none">
            <a:noAutofit/>
          </a:bodyPr>
          <a:p>
            <a:pPr algn="r" indent="0"/>
            <a:r>
              <a:rPr lang="vi" b="1" sz="1700">
                <a:solidFill>
                  <a:srgbClr val="FFFFFF"/>
                </a:solidFill>
                <a:latin typeface="Arial"/>
              </a:rPr>
              <a:t>Bài 5. (SGK - tr.64)</a:t>
            </a:r>
          </a:p>
        </p:txBody>
      </p:sp>
      <p:sp>
        <p:nvSpPr>
          <p:cNvPr id="7" name=""/>
          <p:cNvSpPr/>
          <p:nvPr/>
        </p:nvSpPr>
        <p:spPr>
          <a:xfrm>
            <a:off x="395287" y="1171575"/>
            <a:ext cx="4481513" cy="2705100"/>
          </a:xfrm>
          <a:prstGeom prst="rect">
            <a:avLst/>
          </a:prstGeom>
          <a:solidFill>
            <a:srgbClr val="FFFFFF"/>
          </a:solidFill>
        </p:spPr>
        <p:txBody>
          <a:bodyPr lIns="0" tIns="0" rIns="0" bIns="0">
            <a:noAutofit/>
          </a:bodyPr>
          <a:p>
            <a:pPr algn="just" indent="0">
              <a:lnSpc>
                <a:spcPct val="177000"/>
              </a:lnSpc>
            </a:pPr>
            <a:r>
              <a:rPr lang="vi" sz="1500">
                <a:latin typeface="Arial"/>
              </a:rPr>
              <a:t>Một cái lều có dạng hình lăng trụ </a:t>
            </a:r>
            <a:r>
              <a:rPr lang="vi" i="1" sz="1500">
                <a:latin typeface="Arial"/>
              </a:rPr>
              <a:t>ABC. </a:t>
            </a:r>
            <a:r>
              <a:rPr lang="en-US" i="1" sz="1500">
                <a:latin typeface="Arial"/>
              </a:rPr>
              <a:t>A'B'C</a:t>
            </a:r>
            <a:r>
              <a:rPr lang="en-US" sz="1500">
                <a:latin typeface="Arial"/>
              </a:rPr>
              <a:t> </a:t>
            </a:r>
            <a:r>
              <a:rPr lang="vi" sz="1500">
                <a:latin typeface="Arial"/>
              </a:rPr>
              <a:t>có cạnh bên </a:t>
            </a:r>
            <a:r>
              <a:rPr lang="vi" i="1" sz="1500">
                <a:latin typeface="Arial"/>
              </a:rPr>
              <a:t>AA'</a:t>
            </a:r>
            <a:r>
              <a:rPr lang="vi" sz="1500">
                <a:latin typeface="Arial"/>
              </a:rPr>
              <a:t> vuông góc với đáy (Hình 24). Cho biết </a:t>
            </a:r>
            <a:r>
              <a:rPr lang="en-US" i="1" sz="1500">
                <a:latin typeface="Arial"/>
              </a:rPr>
              <a:t>AB </a:t>
            </a:r>
            <a:r>
              <a:rPr lang="vi" i="1" sz="1500">
                <a:latin typeface="Arial"/>
              </a:rPr>
              <a:t>= </a:t>
            </a:r>
            <a:r>
              <a:rPr lang="en-US" i="1" sz="1500">
                <a:latin typeface="Arial"/>
              </a:rPr>
              <a:t>AC </a:t>
            </a:r>
            <a:r>
              <a:rPr lang="vi" i="1" sz="1500">
                <a:latin typeface="Arial"/>
              </a:rPr>
              <a:t>= 2,Am; BC ~ 2m; AA' = 3m.</a:t>
            </a:r>
          </a:p>
          <a:p>
            <a:pPr algn="just" indent="0">
              <a:lnSpc>
                <a:spcPct val="189000"/>
              </a:lnSpc>
            </a:pPr>
            <a:r>
              <a:rPr lang="vi" sz="1500">
                <a:latin typeface="Arial"/>
              </a:rPr>
              <a:t>a) Tính góc giữa hai đường thẳng </a:t>
            </a:r>
            <a:r>
              <a:rPr lang="vi" i="1" sz="1500">
                <a:latin typeface="Arial"/>
              </a:rPr>
              <a:t>AA'</a:t>
            </a:r>
            <a:r>
              <a:rPr lang="vi" sz="1500">
                <a:latin typeface="Arial"/>
              </a:rPr>
              <a:t> và </a:t>
            </a:r>
            <a:r>
              <a:rPr lang="vi" i="1" sz="1500">
                <a:latin typeface="Arial"/>
              </a:rPr>
              <a:t>BC; A'B'</a:t>
            </a:r>
            <a:r>
              <a:rPr lang="vi" sz="1500">
                <a:latin typeface="Arial"/>
              </a:rPr>
              <a:t> và </a:t>
            </a:r>
            <a:r>
              <a:rPr lang="en-US" i="1" sz="1500">
                <a:latin typeface="Arial"/>
              </a:rPr>
              <a:t>AC.</a:t>
            </a:r>
          </a:p>
          <a:p>
            <a:pPr algn="just" indent="0">
              <a:lnSpc>
                <a:spcPct val="174000"/>
              </a:lnSpc>
            </a:pPr>
            <a:r>
              <a:rPr lang="vi" sz="1500">
                <a:latin typeface="Arial"/>
              </a:rPr>
              <a:t>b) Tính diện tích hình chiếu vuông góc của tam giác </a:t>
            </a:r>
            <a:r>
              <a:rPr lang="vi" i="1" sz="1500">
                <a:latin typeface="Arial"/>
              </a:rPr>
              <a:t>ABB'</a:t>
            </a:r>
            <a:r>
              <a:rPr lang="vi" sz="1500">
                <a:latin typeface="Arial"/>
              </a:rPr>
              <a:t> trên mặt phẳng </a:t>
            </a:r>
            <a:r>
              <a:rPr lang="en-US" i="1" sz="1500">
                <a:latin typeface="Arial"/>
              </a:rPr>
              <a:t>(BB'C'C).</a:t>
            </a:r>
          </a:p>
        </p:txBody>
      </p:sp>
      <p:sp>
        <p:nvSpPr>
          <p:cNvPr id="8" name=""/>
          <p:cNvSpPr/>
          <p:nvPr/>
        </p:nvSpPr>
        <p:spPr>
          <a:xfrm>
            <a:off x="5843587" y="3267075"/>
            <a:ext cx="557213" cy="190500"/>
          </a:xfrm>
          <a:prstGeom prst="rect">
            <a:avLst/>
          </a:prstGeom>
          <a:solidFill>
            <a:srgbClr val="FFFFFF"/>
          </a:solidFill>
        </p:spPr>
        <p:txBody>
          <a:bodyPr lIns="0" tIns="0" rIns="0" bIns="0" wrap="none">
            <a:noAutofit/>
          </a:bodyPr>
          <a:p>
            <a:pPr indent="0"/>
            <a:r>
              <a:rPr lang="vi" i="1" sz="1200">
                <a:latin typeface="Arial"/>
              </a:rPr>
              <a:t>Hình 24</a:t>
            </a:r>
          </a:p>
        </p:txBody>
      </p:sp>
    </p:spTree>
  </p:cSld>
  <p:clrMapOvr>
    <a:overrideClrMapping bg1="lt1" tx1="dk1" bg2="lt2" tx2="dk2" accent1="accent1" accent2="accent2" accent3="accent3" accent4="accent4" accent5="accent5" accent6="accent6" hlink="hlink" folHlink="folHlink"/>
  </p:clrMapOvr>
</p:sld>
</file>

<file path=ppt/slides/slide73.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4287" y="161925"/>
            <a:ext cx="481013" cy="390525"/>
          </a:xfrm>
          <a:prstGeom prst="rect">
            <a:avLst/>
          </a:prstGeom>
        </p:spPr>
      </p:pic>
      <p:pic>
        <p:nvPicPr>
          <p:cNvPr id="3" name=""/>
          <p:cNvPicPr>
            <a:picLocks noChangeAspect="1"/>
          </p:cNvPicPr>
          <p:nvPr/>
        </p:nvPicPr>
        <p:blipFill>
          <a:blip r:embed="rPictId1"/>
          <a:stretch>
            <a:fillRect/>
          </a:stretch>
        </p:blipFill>
        <p:spPr>
          <a:xfrm>
            <a:off x="3433762" y="500062"/>
            <a:ext cx="738188" cy="366713"/>
          </a:xfrm>
          <a:prstGeom prst="rect">
            <a:avLst/>
          </a:prstGeom>
        </p:spPr>
      </p:pic>
      <p:pic>
        <p:nvPicPr>
          <p:cNvPr id="4" name=""/>
          <p:cNvPicPr>
            <a:picLocks noChangeAspect="1"/>
          </p:cNvPicPr>
          <p:nvPr/>
        </p:nvPicPr>
        <p:blipFill>
          <a:blip r:embed="rPictId2"/>
          <a:stretch>
            <a:fillRect/>
          </a:stretch>
        </p:blipFill>
        <p:spPr>
          <a:xfrm>
            <a:off x="7229475" y="819150"/>
            <a:ext cx="376237" cy="419100"/>
          </a:xfrm>
          <a:prstGeom prst="rect">
            <a:avLst/>
          </a:prstGeom>
        </p:spPr>
      </p:pic>
      <p:pic>
        <p:nvPicPr>
          <p:cNvPr id="5" name=""/>
          <p:cNvPicPr>
            <a:picLocks noChangeAspect="1"/>
          </p:cNvPicPr>
          <p:nvPr/>
        </p:nvPicPr>
        <p:blipFill>
          <a:blip r:embed="rPictId3"/>
          <a:stretch>
            <a:fillRect/>
          </a:stretch>
        </p:blipFill>
        <p:spPr>
          <a:xfrm>
            <a:off x="5991225" y="1414462"/>
            <a:ext cx="1219200" cy="1552575"/>
          </a:xfrm>
          <a:prstGeom prst="rect">
            <a:avLst/>
          </a:prstGeom>
        </p:spPr>
      </p:pic>
      <p:pic>
        <p:nvPicPr>
          <p:cNvPr id="6" name=""/>
          <p:cNvPicPr>
            <a:picLocks noChangeAspect="1"/>
          </p:cNvPicPr>
          <p:nvPr/>
        </p:nvPicPr>
        <p:blipFill>
          <a:blip r:embed="rPictId4"/>
          <a:stretch>
            <a:fillRect/>
          </a:stretch>
        </p:blipFill>
        <p:spPr>
          <a:xfrm>
            <a:off x="6019800" y="1443037"/>
            <a:ext cx="1162050" cy="1443038"/>
          </a:xfrm>
          <a:prstGeom prst="rect">
            <a:avLst/>
          </a:prstGeom>
        </p:spPr>
      </p:pic>
      <p:pic>
        <p:nvPicPr>
          <p:cNvPr id="7" name=""/>
          <p:cNvPicPr>
            <a:picLocks noChangeAspect="1"/>
          </p:cNvPicPr>
          <p:nvPr/>
        </p:nvPicPr>
        <p:blipFill>
          <a:blip r:embed="rPictId5"/>
          <a:stretch>
            <a:fillRect/>
          </a:stretch>
        </p:blipFill>
        <p:spPr>
          <a:xfrm>
            <a:off x="7072312" y="3805237"/>
            <a:ext cx="547688" cy="481013"/>
          </a:xfrm>
          <a:prstGeom prst="rect">
            <a:avLst/>
          </a:prstGeom>
        </p:spPr>
      </p:pic>
      <p:sp>
        <p:nvSpPr>
          <p:cNvPr id="8" name=""/>
          <p:cNvSpPr/>
          <p:nvPr/>
        </p:nvSpPr>
        <p:spPr>
          <a:xfrm>
            <a:off x="800100" y="276225"/>
            <a:ext cx="1828800" cy="228600"/>
          </a:xfrm>
          <a:prstGeom prst="rect">
            <a:avLst/>
          </a:prstGeom>
          <a:solidFill>
            <a:srgbClr val="F69647"/>
          </a:solidFill>
        </p:spPr>
        <p:txBody>
          <a:bodyPr lIns="0" tIns="0" rIns="0" bIns="0" wrap="none">
            <a:noAutofit/>
          </a:bodyPr>
          <a:p>
            <a:pPr indent="0"/>
            <a:r>
              <a:rPr lang="vi" b="1" sz="1700">
                <a:solidFill>
                  <a:srgbClr val="FFFFFF"/>
                </a:solidFill>
                <a:latin typeface="Arial"/>
              </a:rPr>
              <a:t>Bài 5. (SGK-tr.64)</a:t>
            </a:r>
          </a:p>
        </p:txBody>
      </p:sp>
      <p:sp>
        <p:nvSpPr>
          <p:cNvPr id="9" name=""/>
          <p:cNvSpPr/>
          <p:nvPr/>
        </p:nvSpPr>
        <p:spPr>
          <a:xfrm>
            <a:off x="500062" y="919162"/>
            <a:ext cx="2462213" cy="285750"/>
          </a:xfrm>
          <a:prstGeom prst="rect">
            <a:avLst/>
          </a:prstGeom>
          <a:solidFill>
            <a:srgbClr val="FFFFFF"/>
          </a:solidFill>
        </p:spPr>
        <p:txBody>
          <a:bodyPr lIns="0" tIns="0" rIns="0" bIns="0" wrap="none">
            <a:noAutofit/>
          </a:bodyPr>
          <a:p>
            <a:pPr indent="0"/>
            <a:r>
              <a:rPr lang="vi" sz="1500">
                <a:latin typeface="Arial"/>
              </a:rPr>
              <a:t>a) Ta cỏ </a:t>
            </a:r>
            <a:r>
              <a:rPr lang="vi" i="1" sz="1500">
                <a:latin typeface="Arial"/>
              </a:rPr>
              <a:t>AÁ</a:t>
            </a:r>
            <a:r>
              <a:rPr lang="vi" sz="1500">
                <a:latin typeface="Arial"/>
              </a:rPr>
              <a:t> 1 </a:t>
            </a:r>
            <a:r>
              <a:rPr lang="vi" i="1" sz="1500">
                <a:latin typeface="Arial"/>
              </a:rPr>
              <a:t>(ABC) ,</a:t>
            </a:r>
          </a:p>
        </p:txBody>
      </p:sp>
      <p:sp>
        <p:nvSpPr>
          <p:cNvPr id="10" name=""/>
          <p:cNvSpPr/>
          <p:nvPr/>
        </p:nvSpPr>
        <p:spPr>
          <a:xfrm>
            <a:off x="3124200" y="919162"/>
            <a:ext cx="1866900" cy="280988"/>
          </a:xfrm>
          <a:prstGeom prst="rect">
            <a:avLst/>
          </a:prstGeom>
          <a:solidFill>
            <a:srgbClr val="FFFFFF"/>
          </a:solidFill>
        </p:spPr>
        <p:txBody>
          <a:bodyPr lIns="0" tIns="0" rIns="0" bIns="0" wrap="none">
            <a:noAutofit/>
          </a:bodyPr>
          <a:p>
            <a:pPr indent="0"/>
            <a:r>
              <a:rPr lang="vi" sz="1500">
                <a:latin typeface="Arial"/>
              </a:rPr>
              <a:t>suy ra </a:t>
            </a:r>
            <a:r>
              <a:rPr lang="vi" i="1" sz="1500">
                <a:latin typeface="Arial"/>
              </a:rPr>
              <a:t>AA'</a:t>
            </a:r>
            <a:r>
              <a:rPr lang="vi" sz="1500">
                <a:latin typeface="Arial"/>
              </a:rPr>
              <a:t> 1 </a:t>
            </a:r>
            <a:r>
              <a:rPr lang="vi" i="1" sz="1500">
                <a:latin typeface="Arial"/>
              </a:rPr>
              <a:t>BC ,</a:t>
            </a:r>
          </a:p>
        </p:txBody>
      </p:sp>
      <p:sp>
        <p:nvSpPr>
          <p:cNvPr id="11" name=""/>
          <p:cNvSpPr/>
          <p:nvPr/>
        </p:nvSpPr>
        <p:spPr>
          <a:xfrm>
            <a:off x="5148262" y="1004887"/>
            <a:ext cx="719138" cy="195263"/>
          </a:xfrm>
          <a:prstGeom prst="rect">
            <a:avLst/>
          </a:prstGeom>
          <a:solidFill>
            <a:srgbClr val="FFFFFF"/>
          </a:solidFill>
        </p:spPr>
        <p:txBody>
          <a:bodyPr lIns="0" tIns="0" rIns="0" bIns="0" wrap="none">
            <a:noAutofit/>
          </a:bodyPr>
          <a:p>
            <a:pPr indent="0"/>
            <a:r>
              <a:rPr lang="vi" sz="1500">
                <a:latin typeface="Arial"/>
              </a:rPr>
              <a:t>suy ra</a:t>
            </a:r>
          </a:p>
        </p:txBody>
      </p:sp>
      <p:sp>
        <p:nvSpPr>
          <p:cNvPr id="12" name=""/>
          <p:cNvSpPr/>
          <p:nvPr/>
        </p:nvSpPr>
        <p:spPr>
          <a:xfrm>
            <a:off x="495300" y="1357312"/>
            <a:ext cx="5181600" cy="1700213"/>
          </a:xfrm>
          <a:prstGeom prst="rect">
            <a:avLst/>
          </a:prstGeom>
          <a:solidFill>
            <a:srgbClr val="FFFFFF"/>
          </a:solidFill>
        </p:spPr>
        <p:txBody>
          <a:bodyPr lIns="0" tIns="0" rIns="0" bIns="0">
            <a:noAutofit/>
          </a:bodyPr>
          <a:p>
            <a:pPr indent="0">
              <a:lnSpc>
                <a:spcPct val="200000"/>
              </a:lnSpc>
            </a:pPr>
            <a:r>
              <a:rPr lang="vi" i="1" sz="1500">
                <a:latin typeface="Arial"/>
              </a:rPr>
              <a:t>(AA',BỐ)</a:t>
            </a:r>
            <a:r>
              <a:rPr lang="vi" sz="1500">
                <a:latin typeface="Arial"/>
              </a:rPr>
              <a:t> = 90°.</a:t>
            </a:r>
          </a:p>
          <a:p>
            <a:pPr indent="0">
              <a:lnSpc>
                <a:spcPct val="135000"/>
              </a:lnSpc>
              <a:spcAft>
                <a:spcPts val="560"/>
              </a:spcAft>
            </a:pPr>
            <a:r>
              <a:rPr lang="vi" sz="1500">
                <a:latin typeface="Arial"/>
              </a:rPr>
              <a:t>Ta có </a:t>
            </a:r>
            <a:r>
              <a:rPr lang="vi" i="1" sz="1500">
                <a:latin typeface="Arial"/>
              </a:rPr>
              <a:t>ÁB'IIAB,</a:t>
            </a:r>
            <a:r>
              <a:rPr lang="vi" sz="1500">
                <a:latin typeface="Arial"/>
              </a:rPr>
              <a:t> suy ra </a:t>
            </a:r>
            <a:r>
              <a:rPr lang="en-US" i="1" sz="1500">
                <a:latin typeface="Arial"/>
              </a:rPr>
              <a:t>(AB’, </a:t>
            </a:r>
            <a:r>
              <a:rPr lang="vi" i="1" cap="small" sz="2200">
                <a:latin typeface="Times New Roman"/>
              </a:rPr>
              <a:t>ác) = </a:t>
            </a:r>
            <a:r>
              <a:rPr lang="en-US" i="1" sz="1500">
                <a:latin typeface="Arial"/>
              </a:rPr>
              <a:t>(AB, AC)</a:t>
            </a:r>
            <a:r>
              <a:rPr lang="en-US" sz="1500">
                <a:latin typeface="Arial"/>
              </a:rPr>
              <a:t> </a:t>
            </a:r>
            <a:r>
              <a:rPr lang="vi" sz="1500">
                <a:latin typeface="Arial"/>
              </a:rPr>
              <a:t>« 49,2°.</a:t>
            </a:r>
          </a:p>
          <a:p>
            <a:pPr indent="0">
              <a:lnSpc>
                <a:spcPct val="200000"/>
              </a:lnSpc>
            </a:pPr>
            <a:r>
              <a:rPr lang="vi" sz="1500">
                <a:latin typeface="Arial"/>
              </a:rPr>
              <a:t>b) Gọi </a:t>
            </a:r>
            <a:r>
              <a:rPr lang="vi" i="1" sz="1500">
                <a:latin typeface="Arial"/>
              </a:rPr>
              <a:t>H</a:t>
            </a:r>
            <a:r>
              <a:rPr lang="vi" sz="1500">
                <a:latin typeface="Arial"/>
              </a:rPr>
              <a:t> là trung điểm </a:t>
            </a:r>
            <a:r>
              <a:rPr lang="vi" i="1" sz="1500">
                <a:latin typeface="Arial"/>
              </a:rPr>
              <a:t>BC,</a:t>
            </a:r>
            <a:r>
              <a:rPr lang="vi" sz="1500">
                <a:latin typeface="Arial"/>
              </a:rPr>
              <a:t> ta có </a:t>
            </a:r>
            <a:r>
              <a:rPr lang="en-US" i="1" sz="1500">
                <a:latin typeface="Arial"/>
              </a:rPr>
              <a:t>AH</a:t>
            </a:r>
            <a:r>
              <a:rPr lang="en-US" sz="1500">
                <a:latin typeface="Arial"/>
              </a:rPr>
              <a:t> </a:t>
            </a:r>
            <a:r>
              <a:rPr lang="vi" sz="1500">
                <a:latin typeface="Arial"/>
              </a:rPr>
              <a:t>1 </a:t>
            </a:r>
            <a:r>
              <a:rPr lang="vi" i="1" sz="1500">
                <a:latin typeface="Arial"/>
              </a:rPr>
              <a:t>BC</a:t>
            </a:r>
            <a:r>
              <a:rPr lang="vi" sz="1500">
                <a:latin typeface="Arial"/>
              </a:rPr>
              <a:t> và </a:t>
            </a:r>
            <a:r>
              <a:rPr lang="en-US" i="1" sz="1500">
                <a:latin typeface="Arial"/>
              </a:rPr>
              <a:t>AH</a:t>
            </a:r>
            <a:r>
              <a:rPr lang="en-US" sz="1500">
                <a:latin typeface="Arial"/>
              </a:rPr>
              <a:t> </a:t>
            </a:r>
            <a:r>
              <a:rPr lang="vi" sz="1500">
                <a:latin typeface="Arial"/>
              </a:rPr>
              <a:t>1 </a:t>
            </a:r>
            <a:r>
              <a:rPr lang="vi" i="1" sz="1500">
                <a:latin typeface="Arial"/>
              </a:rPr>
              <a:t>BB', </a:t>
            </a:r>
            <a:r>
              <a:rPr lang="vi" sz="1500">
                <a:latin typeface="Arial"/>
              </a:rPr>
              <a:t>suy ra </a:t>
            </a:r>
            <a:r>
              <a:rPr lang="en-US" i="1" sz="1500">
                <a:latin typeface="Arial"/>
              </a:rPr>
              <a:t>AH</a:t>
            </a:r>
            <a:r>
              <a:rPr lang="en-US" sz="1500">
                <a:latin typeface="Arial"/>
              </a:rPr>
              <a:t> </a:t>
            </a:r>
            <a:r>
              <a:rPr lang="vi" sz="1500">
                <a:latin typeface="Arial"/>
              </a:rPr>
              <a:t>1 </a:t>
            </a:r>
            <a:r>
              <a:rPr lang="en-US" sz="1500">
                <a:latin typeface="Arial"/>
              </a:rPr>
              <a:t>(SF'c'c).</a:t>
            </a:r>
          </a:p>
        </p:txBody>
      </p:sp>
      <p:sp>
        <p:nvSpPr>
          <p:cNvPr id="13" name=""/>
          <p:cNvSpPr/>
          <p:nvPr/>
        </p:nvSpPr>
        <p:spPr>
          <a:xfrm>
            <a:off x="495300" y="3233737"/>
            <a:ext cx="5381625" cy="280988"/>
          </a:xfrm>
          <a:prstGeom prst="rect">
            <a:avLst/>
          </a:prstGeom>
          <a:solidFill>
            <a:srgbClr val="FFFFFF"/>
          </a:solidFill>
        </p:spPr>
        <p:txBody>
          <a:bodyPr lIns="0" tIns="0" rIns="0" bIns="0" wrap="none">
            <a:noAutofit/>
          </a:bodyPr>
          <a:p>
            <a:pPr indent="0"/>
            <a:r>
              <a:rPr lang="vi" sz="1500">
                <a:latin typeface="Arial"/>
              </a:rPr>
              <a:t>Vậy hình chiếu vuông góc của tam giác </a:t>
            </a:r>
            <a:r>
              <a:rPr lang="en-US" i="1" cap="small" sz="1300">
                <a:latin typeface="Arial"/>
              </a:rPr>
              <a:t>abb'</a:t>
            </a:r>
            <a:r>
              <a:rPr lang="en-US" sz="1500">
                <a:latin typeface="Arial"/>
              </a:rPr>
              <a:t> </a:t>
            </a:r>
            <a:r>
              <a:rPr lang="vi" sz="1500">
                <a:latin typeface="Arial"/>
              </a:rPr>
              <a:t>trên mặt</a:t>
            </a:r>
          </a:p>
        </p:txBody>
      </p:sp>
      <p:sp>
        <p:nvSpPr>
          <p:cNvPr id="14" name=""/>
          <p:cNvSpPr/>
          <p:nvPr/>
        </p:nvSpPr>
        <p:spPr>
          <a:xfrm>
            <a:off x="504825" y="3700462"/>
            <a:ext cx="5353050" cy="376238"/>
          </a:xfrm>
          <a:prstGeom prst="rect">
            <a:avLst/>
          </a:prstGeom>
          <a:solidFill>
            <a:srgbClr val="FFFFFF"/>
          </a:solidFill>
        </p:spPr>
        <p:txBody>
          <a:bodyPr lIns="0" tIns="0" rIns="0" bIns="0" wrap="none">
            <a:noAutofit/>
          </a:bodyPr>
          <a:p>
            <a:pPr indent="0"/>
            <a:r>
              <a:rPr lang="vi" sz="1500">
                <a:latin typeface="Arial"/>
              </a:rPr>
              <a:t>phẳng </a:t>
            </a:r>
            <a:r>
              <a:rPr lang="en-US" sz="1500">
                <a:latin typeface="Arial"/>
              </a:rPr>
              <a:t>(SB'c'c) </a:t>
            </a:r>
            <a:r>
              <a:rPr lang="vi" sz="1500">
                <a:latin typeface="Arial"/>
              </a:rPr>
              <a:t>là tam giác </a:t>
            </a:r>
            <a:r>
              <a:rPr lang="en-US" i="1" sz="1500">
                <a:latin typeface="Arial"/>
              </a:rPr>
              <a:t>BBH</a:t>
            </a:r>
            <a:r>
              <a:rPr lang="en-US" sz="1500">
                <a:latin typeface="Arial"/>
              </a:rPr>
              <a:t> </a:t>
            </a:r>
            <a:r>
              <a:rPr lang="vi" sz="1500">
                <a:latin typeface="Arial"/>
              </a:rPr>
              <a:t>có diện tích bằng I m</a:t>
            </a:r>
            <a:r>
              <a:rPr lang="vi" baseline="30000" sz="1500">
                <a:latin typeface="Arial"/>
              </a:rPr>
              <a:t>2</a:t>
            </a:r>
            <a:r>
              <a:rPr lang="vi" sz="15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74.xml><?xml version="1.0" encoding="utf-8"?>
<p:sld xmlns:p="http://schemas.openxmlformats.org/presentationml/2006/main" xmlns:a="http://schemas.openxmlformats.org/drawingml/2006/main" xmlns:r="http://schemas.openxmlformats.org/officeDocument/2006/relationships">
  <p:cSld>
    <p:bg>
      <p:bgPr>
        <a:solidFill>
          <a:srgbClr val="046DB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329362" y="676275"/>
            <a:ext cx="857250" cy="1085850"/>
          </a:xfrm>
          <a:prstGeom prst="rect">
            <a:avLst/>
          </a:prstGeom>
        </p:spPr>
      </p:pic>
      <p:sp>
        <p:nvSpPr>
          <p:cNvPr id="3" name=""/>
          <p:cNvSpPr/>
          <p:nvPr/>
        </p:nvSpPr>
        <p:spPr>
          <a:xfrm>
            <a:off x="1890712" y="676275"/>
            <a:ext cx="3857625" cy="361950"/>
          </a:xfrm>
          <a:prstGeom prst="rect">
            <a:avLst/>
          </a:prstGeom>
          <a:solidFill>
            <a:srgbClr val="FFFFFF"/>
          </a:solidFill>
        </p:spPr>
        <p:txBody>
          <a:bodyPr lIns="0" tIns="0" rIns="0" bIns="0" wrap="none">
            <a:noAutofit/>
          </a:bodyPr>
          <a:p>
            <a:pPr indent="0"/>
            <a:r>
              <a:rPr lang="vi" b="1" sz="2800">
                <a:solidFill>
                  <a:srgbClr val="001643"/>
                </a:solidFill>
                <a:latin typeface="Arial"/>
              </a:rPr>
              <a:t>HƯỚNG DẪN VÈ NHÀ</a:t>
            </a:r>
          </a:p>
        </p:txBody>
      </p:sp>
      <p:sp>
        <p:nvSpPr>
          <p:cNvPr id="4" name=""/>
          <p:cNvSpPr/>
          <p:nvPr/>
        </p:nvSpPr>
        <p:spPr>
          <a:xfrm>
            <a:off x="366712" y="2424112"/>
            <a:ext cx="1905000" cy="647700"/>
          </a:xfrm>
          <a:prstGeom prst="rect">
            <a:avLst/>
          </a:prstGeom>
          <a:solidFill>
            <a:srgbClr val="B3DEFF"/>
          </a:solidFill>
        </p:spPr>
        <p:txBody>
          <a:bodyPr lIns="0" tIns="0" rIns="0" bIns="0">
            <a:noAutofit/>
          </a:bodyPr>
          <a:p>
            <a:pPr algn="ctr" indent="0">
              <a:lnSpc>
                <a:spcPct val="159000"/>
              </a:lnSpc>
            </a:pPr>
            <a:r>
              <a:rPr lang="vi" sz="1700">
                <a:latin typeface="Arial"/>
              </a:rPr>
              <a:t>Ghi nhớ kiến thức trong bài.</a:t>
            </a:r>
          </a:p>
        </p:txBody>
      </p:sp>
      <p:sp>
        <p:nvSpPr>
          <p:cNvPr id="5" name=""/>
          <p:cNvSpPr/>
          <p:nvPr/>
        </p:nvSpPr>
        <p:spPr>
          <a:xfrm>
            <a:off x="2871787" y="2424112"/>
            <a:ext cx="1890713" cy="647700"/>
          </a:xfrm>
          <a:prstGeom prst="rect">
            <a:avLst/>
          </a:prstGeom>
          <a:solidFill>
            <a:srgbClr val="B3DEFF"/>
          </a:solidFill>
        </p:spPr>
        <p:txBody>
          <a:bodyPr lIns="0" tIns="0" rIns="0" bIns="0">
            <a:noAutofit/>
          </a:bodyPr>
          <a:p>
            <a:pPr algn="ctr" indent="0">
              <a:lnSpc>
                <a:spcPct val="161000"/>
              </a:lnSpc>
            </a:pPr>
            <a:r>
              <a:rPr lang="vi" sz="1700">
                <a:latin typeface="Arial"/>
              </a:rPr>
              <a:t>Hoàn thành bài tập trong SBT</a:t>
            </a:r>
          </a:p>
        </p:txBody>
      </p:sp>
      <p:sp>
        <p:nvSpPr>
          <p:cNvPr id="6" name=""/>
          <p:cNvSpPr/>
          <p:nvPr/>
        </p:nvSpPr>
        <p:spPr>
          <a:xfrm>
            <a:off x="5329237" y="2185987"/>
            <a:ext cx="1857375" cy="1081088"/>
          </a:xfrm>
          <a:prstGeom prst="rect">
            <a:avLst/>
          </a:prstGeom>
          <a:solidFill>
            <a:srgbClr val="B3DEFF"/>
          </a:solidFill>
        </p:spPr>
        <p:txBody>
          <a:bodyPr lIns="0" tIns="0" rIns="0" bIns="0">
            <a:noAutofit/>
          </a:bodyPr>
          <a:p>
            <a:pPr algn="ctr" indent="0">
              <a:lnSpc>
                <a:spcPct val="163000"/>
              </a:lnSpc>
            </a:pPr>
            <a:r>
              <a:rPr lang="vi" sz="1700">
                <a:latin typeface="Arial"/>
              </a:rPr>
              <a:t>Chuẩn bị trước</a:t>
            </a:r>
          </a:p>
          <a:p>
            <a:pPr indent="215900">
              <a:lnSpc>
                <a:spcPct val="163000"/>
              </a:lnSpc>
            </a:pPr>
            <a:r>
              <a:rPr lang="vi" b="1" sz="1700">
                <a:latin typeface="Arial"/>
              </a:rPr>
              <a:t>“Bài 3. Hai mặt phẳng vuông góc</a:t>
            </a:r>
          </a:p>
        </p:txBody>
      </p:sp>
    </p:spTree>
  </p:cSld>
  <p:clrMapOvr>
    <a:overrideClrMapping bg1="lt1" tx1="dk1" bg2="lt2" tx2="dk2" accent1="accent1" accent2="accent2" accent3="accent3" accent4="accent4" accent5="accent5" accent6="accent6" hlink="hlink" folHlink="folHlink"/>
  </p:clrMapOvr>
</p:sld>
</file>

<file path=ppt/slides/slide75.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42875" y="14287"/>
            <a:ext cx="1295400" cy="1766888"/>
          </a:xfrm>
          <a:prstGeom prst="rect">
            <a:avLst/>
          </a:prstGeom>
        </p:spPr>
      </p:pic>
      <p:pic>
        <p:nvPicPr>
          <p:cNvPr id="3" name=""/>
          <p:cNvPicPr>
            <a:picLocks noChangeAspect="1"/>
          </p:cNvPicPr>
          <p:nvPr/>
        </p:nvPicPr>
        <p:blipFill>
          <a:blip r:embed="rPictId1"/>
          <a:stretch>
            <a:fillRect/>
          </a:stretch>
        </p:blipFill>
        <p:spPr>
          <a:xfrm>
            <a:off x="5872162" y="2943225"/>
            <a:ext cx="1747838" cy="1343025"/>
          </a:xfrm>
          <a:prstGeom prst="rect">
            <a:avLst/>
          </a:prstGeom>
        </p:spPr>
      </p:pic>
      <p:sp>
        <p:nvSpPr>
          <p:cNvPr id="4" name=""/>
          <p:cNvSpPr/>
          <p:nvPr/>
        </p:nvSpPr>
        <p:spPr>
          <a:xfrm>
            <a:off x="1862137" y="1485900"/>
            <a:ext cx="3886200" cy="476250"/>
          </a:xfrm>
          <a:prstGeom prst="rect">
            <a:avLst/>
          </a:prstGeom>
          <a:solidFill>
            <a:srgbClr val="FFFFFF"/>
          </a:solidFill>
        </p:spPr>
        <p:txBody>
          <a:bodyPr lIns="0" tIns="0" rIns="0" bIns="0" wrap="none">
            <a:noAutofit/>
          </a:bodyPr>
          <a:p>
            <a:pPr indent="0"/>
            <a:r>
              <a:rPr lang="vi" b="1" sz="2800">
                <a:solidFill>
                  <a:srgbClr val="001643"/>
                </a:solidFill>
                <a:latin typeface="Arial"/>
              </a:rPr>
              <a:t>BÀI HỌC KÉT THÚC,</a:t>
            </a:r>
          </a:p>
        </p:txBody>
      </p:sp>
      <p:sp>
        <p:nvSpPr>
          <p:cNvPr id="5" name=""/>
          <p:cNvSpPr/>
          <p:nvPr/>
        </p:nvSpPr>
        <p:spPr>
          <a:xfrm>
            <a:off x="557212" y="2286000"/>
            <a:ext cx="6529388" cy="476250"/>
          </a:xfrm>
          <a:prstGeom prst="rect">
            <a:avLst/>
          </a:prstGeom>
          <a:solidFill>
            <a:srgbClr val="FFFFFF"/>
          </a:solidFill>
        </p:spPr>
        <p:txBody>
          <a:bodyPr lIns="0" tIns="0" rIns="0" bIns="0" wrap="none">
            <a:noAutofit/>
          </a:bodyPr>
          <a:p>
            <a:pPr algn="ctr" indent="0"/>
            <a:r>
              <a:rPr lang="vi" b="1" sz="2800">
                <a:solidFill>
                  <a:srgbClr val="001643"/>
                </a:solidFill>
                <a:latin typeface="Arial"/>
              </a:rPr>
              <a:t>CẢM ƠN CÁC EM ĐÃ LẮNG NGHE</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0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457575" y="1509712"/>
            <a:ext cx="704850" cy="433388"/>
          </a:xfrm>
          <a:prstGeom prst="rect">
            <a:avLst/>
          </a:prstGeom>
        </p:spPr>
      </p:pic>
      <p:pic>
        <p:nvPicPr>
          <p:cNvPr id="3" name=""/>
          <p:cNvPicPr>
            <a:picLocks noChangeAspect="1"/>
          </p:cNvPicPr>
          <p:nvPr/>
        </p:nvPicPr>
        <p:blipFill>
          <a:blip r:embed="rPictId1"/>
          <a:stretch>
            <a:fillRect/>
          </a:stretch>
        </p:blipFill>
        <p:spPr>
          <a:xfrm>
            <a:off x="595312" y="1938337"/>
            <a:ext cx="2819400" cy="1719263"/>
          </a:xfrm>
          <a:prstGeom prst="rect">
            <a:avLst/>
          </a:prstGeom>
        </p:spPr>
      </p:pic>
      <p:sp>
        <p:nvSpPr>
          <p:cNvPr id="4" name=""/>
          <p:cNvSpPr/>
          <p:nvPr/>
        </p:nvSpPr>
        <p:spPr>
          <a:xfrm>
            <a:off x="571500" y="333375"/>
            <a:ext cx="6524625" cy="1066800"/>
          </a:xfrm>
          <a:prstGeom prst="rect">
            <a:avLst/>
          </a:prstGeom>
          <a:solidFill>
            <a:srgbClr val="FFFFFF"/>
          </a:solidFill>
        </p:spPr>
        <p:txBody>
          <a:bodyPr lIns="0" tIns="0" rIns="0" bIns="0">
            <a:noAutofit/>
          </a:bodyPr>
          <a:p>
            <a:pPr indent="139700">
              <a:lnSpc>
                <a:spcPct val="168000"/>
              </a:lnSpc>
            </a:pPr>
            <a:r>
              <a:rPr lang="vi" b="1" sz="1700">
                <a:latin typeface="Arial"/>
              </a:rPr>
              <a:t>Ví dụ </a:t>
            </a:r>
            <a:r>
              <a:rPr lang="en-US" sz="1500">
                <a:latin typeface="Arial"/>
              </a:rPr>
              <a:t>1: </a:t>
            </a:r>
            <a:r>
              <a:rPr lang="vi" b="1" sz="1700">
                <a:latin typeface="Arial"/>
              </a:rPr>
              <a:t>SGK - tr.57 </a:t>
            </a:r>
            <a:r>
              <a:rPr lang="vi" sz="1500">
                <a:latin typeface="Arial"/>
              </a:rPr>
              <a:t>Cho biết cột trụ gôn của một sân bóng đá là đường thẳng </a:t>
            </a:r>
            <a:r>
              <a:rPr lang="vi" i="1" sz="1500">
                <a:latin typeface="Arial"/>
              </a:rPr>
              <a:t>d</a:t>
            </a:r>
            <a:r>
              <a:rPr lang="vi" sz="1500">
                <a:latin typeface="Arial"/>
              </a:rPr>
              <a:t> vuông góc với mặt sân (Hình 3). Tìm góc giữa </a:t>
            </a:r>
            <a:r>
              <a:rPr lang="vi" i="1" sz="1500">
                <a:latin typeface="Arial"/>
              </a:rPr>
              <a:t>d</a:t>
            </a:r>
            <a:r>
              <a:rPr lang="vi" sz="1500">
                <a:latin typeface="Arial"/>
              </a:rPr>
              <a:t> và một đường thẳng </a:t>
            </a:r>
            <a:r>
              <a:rPr lang="vi" i="1" sz="1500">
                <a:latin typeface="Arial"/>
              </a:rPr>
              <a:t>a</a:t>
            </a:r>
            <a:r>
              <a:rPr lang="vi" sz="1500">
                <a:latin typeface="Arial"/>
              </a:rPr>
              <a:t> kẻ trên sân.</a:t>
            </a:r>
          </a:p>
        </p:txBody>
      </p:sp>
      <p:sp>
        <p:nvSpPr>
          <p:cNvPr id="5" name=""/>
          <p:cNvSpPr/>
          <p:nvPr/>
        </p:nvSpPr>
        <p:spPr>
          <a:xfrm>
            <a:off x="1766887" y="3700462"/>
            <a:ext cx="490538" cy="166688"/>
          </a:xfrm>
          <a:prstGeom prst="rect">
            <a:avLst/>
          </a:prstGeom>
          <a:solidFill>
            <a:srgbClr val="FFFFFF"/>
          </a:solidFill>
        </p:spPr>
        <p:txBody>
          <a:bodyPr lIns="0" tIns="0" rIns="0" bIns="0" wrap="none">
            <a:noAutofit/>
          </a:bodyPr>
          <a:p>
            <a:pPr indent="0"/>
            <a:r>
              <a:rPr lang="vi" i="1" sz="1200">
                <a:latin typeface="Trebuchet MS"/>
              </a:rPr>
              <a:t>Hình 3</a:t>
            </a:r>
          </a:p>
        </p:txBody>
      </p:sp>
      <p:sp>
        <p:nvSpPr>
          <p:cNvPr id="6" name=""/>
          <p:cNvSpPr/>
          <p:nvPr/>
        </p:nvSpPr>
        <p:spPr>
          <a:xfrm>
            <a:off x="4019550" y="2005012"/>
            <a:ext cx="2867025" cy="1804988"/>
          </a:xfrm>
          <a:prstGeom prst="rect">
            <a:avLst/>
          </a:prstGeom>
          <a:solidFill>
            <a:srgbClr val="FFFFFF"/>
          </a:solidFill>
        </p:spPr>
        <p:txBody>
          <a:bodyPr lIns="0" tIns="0" rIns="0" bIns="0">
            <a:noAutofit/>
          </a:bodyPr>
          <a:p>
            <a:pPr indent="12700">
              <a:lnSpc>
                <a:spcPct val="174000"/>
              </a:lnSpc>
              <a:spcBef>
                <a:spcPts val="420"/>
              </a:spcBef>
            </a:pPr>
            <a:r>
              <a:rPr lang="vi" sz="1500">
                <a:latin typeface="Arial"/>
              </a:rPr>
              <a:t>Do đường thẳng </a:t>
            </a:r>
            <a:r>
              <a:rPr lang="vi" i="1" sz="1500">
                <a:latin typeface="Arial"/>
              </a:rPr>
              <a:t>d</a:t>
            </a:r>
            <a:r>
              <a:rPr lang="vi" sz="1500">
                <a:latin typeface="Arial"/>
              </a:rPr>
              <a:t> vuông góc với mặt sân suy ra </a:t>
            </a:r>
            <a:r>
              <a:rPr lang="vi" i="1" sz="1500">
                <a:latin typeface="Arial"/>
              </a:rPr>
              <a:t>d</a:t>
            </a:r>
            <a:r>
              <a:rPr lang="vi" sz="1500">
                <a:latin typeface="Arial"/>
              </a:rPr>
              <a:t> vuông góc với mọi đường thẳng nằm trên mặt sân. Vậy ta có góc giữa </a:t>
            </a:r>
            <a:r>
              <a:rPr lang="vi" i="1" sz="1500">
                <a:latin typeface="Arial"/>
              </a:rPr>
              <a:t>d</a:t>
            </a:r>
            <a:r>
              <a:rPr lang="vi" sz="1500">
                <a:latin typeface="Arial"/>
              </a:rPr>
              <a:t> và </a:t>
            </a:r>
            <a:r>
              <a:rPr lang="vi" i="1" sz="1500">
                <a:latin typeface="Arial"/>
              </a:rPr>
              <a:t>a</a:t>
            </a:r>
            <a:r>
              <a:rPr lang="vi" sz="1500">
                <a:latin typeface="Arial"/>
              </a:rPr>
              <a:t> bằng 90°.</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F1F5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14400" y="0"/>
            <a:ext cx="509587" cy="352425"/>
          </a:xfrm>
          <a:prstGeom prst="rect">
            <a:avLst/>
          </a:prstGeom>
        </p:spPr>
      </p:pic>
      <p:pic>
        <p:nvPicPr>
          <p:cNvPr id="3" name=""/>
          <p:cNvPicPr>
            <a:picLocks noChangeAspect="1"/>
          </p:cNvPicPr>
          <p:nvPr/>
        </p:nvPicPr>
        <p:blipFill>
          <a:blip r:embed="rPictId1"/>
          <a:stretch>
            <a:fillRect/>
          </a:stretch>
        </p:blipFill>
        <p:spPr>
          <a:xfrm>
            <a:off x="5715000" y="1604962"/>
            <a:ext cx="1347787" cy="919163"/>
          </a:xfrm>
          <a:prstGeom prst="rect">
            <a:avLst/>
          </a:prstGeom>
        </p:spPr>
      </p:pic>
      <p:pic>
        <p:nvPicPr>
          <p:cNvPr id="4" name=""/>
          <p:cNvPicPr>
            <a:picLocks noChangeAspect="1"/>
          </p:cNvPicPr>
          <p:nvPr/>
        </p:nvPicPr>
        <p:blipFill>
          <a:blip r:embed="rPictId2"/>
          <a:stretch>
            <a:fillRect/>
          </a:stretch>
        </p:blipFill>
        <p:spPr>
          <a:xfrm>
            <a:off x="7219950" y="3124200"/>
            <a:ext cx="400050" cy="561975"/>
          </a:xfrm>
          <a:prstGeom prst="rect">
            <a:avLst/>
          </a:prstGeom>
        </p:spPr>
      </p:pic>
      <p:pic>
        <p:nvPicPr>
          <p:cNvPr id="5" name=""/>
          <p:cNvPicPr>
            <a:picLocks noChangeAspect="1"/>
          </p:cNvPicPr>
          <p:nvPr/>
        </p:nvPicPr>
        <p:blipFill>
          <a:blip r:embed="rPictId3"/>
          <a:stretch>
            <a:fillRect/>
          </a:stretch>
        </p:blipFill>
        <p:spPr>
          <a:xfrm>
            <a:off x="6500812" y="3876675"/>
            <a:ext cx="790575" cy="409575"/>
          </a:xfrm>
          <a:prstGeom prst="rect">
            <a:avLst/>
          </a:prstGeom>
        </p:spPr>
      </p:pic>
      <p:sp>
        <p:nvSpPr>
          <p:cNvPr id="6" name=""/>
          <p:cNvSpPr/>
          <p:nvPr/>
        </p:nvSpPr>
        <p:spPr>
          <a:xfrm>
            <a:off x="900112" y="471487"/>
            <a:ext cx="4814888" cy="271463"/>
          </a:xfrm>
          <a:prstGeom prst="rect">
            <a:avLst/>
          </a:prstGeom>
          <a:solidFill>
            <a:srgbClr val="FFFFFF"/>
          </a:solidFill>
        </p:spPr>
        <p:txBody>
          <a:bodyPr lIns="0" tIns="0" rIns="0" bIns="0" wrap="none">
            <a:noAutofit/>
          </a:bodyPr>
          <a:p>
            <a:pPr indent="419100"/>
            <a:r>
              <a:rPr lang="vi" b="1" sz="1700">
                <a:latin typeface="Arial"/>
              </a:rPr>
              <a:t>HĐKP2:</a:t>
            </a:r>
            <a:r>
              <a:rPr lang="vi" b="1" baseline="30000" sz="1700">
                <a:latin typeface="Arial"/>
              </a:rPr>
              <a:t>Cho</a:t>
            </a:r>
            <a:r>
              <a:rPr lang="vi" b="1" sz="1700">
                <a:latin typeface="Arial"/>
              </a:rPr>
              <a:t> </a:t>
            </a:r>
            <a:r>
              <a:rPr lang="vi" sz="1400">
                <a:latin typeface="Arial"/>
              </a:rPr>
              <a:t>đường thẳng </a:t>
            </a:r>
            <a:r>
              <a:rPr lang="vi" i="1" sz="1400">
                <a:latin typeface="Arial"/>
              </a:rPr>
              <a:t>d</a:t>
            </a:r>
            <a:r>
              <a:rPr lang="vi" sz="1400">
                <a:latin typeface="Arial"/>
              </a:rPr>
              <a:t> vuông góc với hai đường thẳng 2 cắt</a:t>
            </a:r>
          </a:p>
        </p:txBody>
      </p:sp>
      <p:sp>
        <p:nvSpPr>
          <p:cNvPr id="7" name=""/>
          <p:cNvSpPr/>
          <p:nvPr/>
        </p:nvSpPr>
        <p:spPr>
          <a:xfrm>
            <a:off x="495300" y="809625"/>
            <a:ext cx="5219700" cy="257175"/>
          </a:xfrm>
          <a:prstGeom prst="rect">
            <a:avLst/>
          </a:prstGeom>
          <a:solidFill>
            <a:srgbClr val="FFFFFF"/>
          </a:solidFill>
        </p:spPr>
        <p:txBody>
          <a:bodyPr lIns="0" tIns="0" rIns="0" bIns="0" wrap="none">
            <a:noAutofit/>
          </a:bodyPr>
          <a:p>
            <a:pPr indent="0"/>
            <a:r>
              <a:rPr lang="vi" sz="1400">
                <a:latin typeface="Arial"/>
              </a:rPr>
              <a:t>nhau a và </a:t>
            </a:r>
            <a:r>
              <a:rPr lang="vi" i="1" sz="1400">
                <a:latin typeface="Arial"/>
              </a:rPr>
              <a:t>b</a:t>
            </a:r>
            <a:r>
              <a:rPr lang="vi" sz="1400">
                <a:latin typeface="Arial"/>
              </a:rPr>
              <a:t> trong mặt phẳng (P). Xét một đường thẳng </a:t>
            </a:r>
            <a:r>
              <a:rPr lang="vi" i="1" sz="1400">
                <a:latin typeface="Arial"/>
              </a:rPr>
              <a:t>c</a:t>
            </a:r>
            <a:r>
              <a:rPr lang="vi" sz="1400">
                <a:latin typeface="Arial"/>
              </a:rPr>
              <a:t> bất kì trong (P)</a:t>
            </a:r>
          </a:p>
        </p:txBody>
      </p:sp>
      <p:sp>
        <p:nvSpPr>
          <p:cNvPr id="8" name=""/>
          <p:cNvSpPr/>
          <p:nvPr/>
        </p:nvSpPr>
        <p:spPr>
          <a:xfrm>
            <a:off x="485775" y="1185862"/>
            <a:ext cx="4314825" cy="1709738"/>
          </a:xfrm>
          <a:prstGeom prst="rect">
            <a:avLst/>
          </a:prstGeom>
          <a:solidFill>
            <a:srgbClr val="FFFFFF"/>
          </a:solidFill>
        </p:spPr>
        <p:txBody>
          <a:bodyPr lIns="0" tIns="0" rIns="0" bIns="0">
            <a:noAutofit/>
          </a:bodyPr>
          <a:p>
            <a:pPr indent="0">
              <a:lnSpc>
                <a:spcPct val="180000"/>
              </a:lnSpc>
            </a:pPr>
            <a:r>
              <a:rPr lang="vi" sz="1400">
                <a:latin typeface="Arial"/>
              </a:rPr>
              <a:t>(c không song song với </a:t>
            </a:r>
            <a:r>
              <a:rPr lang="vi" i="1" sz="1400">
                <a:latin typeface="Arial"/>
              </a:rPr>
              <a:t>a</a:t>
            </a:r>
            <a:r>
              <a:rPr lang="vi" sz="1400">
                <a:latin typeface="Arial"/>
              </a:rPr>
              <a:t> và </a:t>
            </a:r>
            <a:r>
              <a:rPr lang="vi" i="1" sz="1400">
                <a:latin typeface="Arial"/>
              </a:rPr>
              <a:t>b).</a:t>
            </a:r>
          </a:p>
          <a:p>
            <a:pPr indent="0">
              <a:lnSpc>
                <a:spcPct val="180000"/>
              </a:lnSpc>
            </a:pPr>
            <a:r>
              <a:rPr lang="vi" sz="1400">
                <a:latin typeface="Arial"/>
              </a:rPr>
              <a:t>Gọi </a:t>
            </a:r>
            <a:r>
              <a:rPr lang="vi" i="1" sz="1400">
                <a:latin typeface="Arial"/>
              </a:rPr>
              <a:t>0</a:t>
            </a:r>
            <a:r>
              <a:rPr lang="vi" sz="1400">
                <a:latin typeface="Arial"/>
              </a:rPr>
              <a:t> là giao điểm của </a:t>
            </a:r>
            <a:r>
              <a:rPr lang="vi" i="1" sz="1400">
                <a:latin typeface="Arial"/>
              </a:rPr>
              <a:t>d</a:t>
            </a:r>
            <a:r>
              <a:rPr lang="vi" sz="1400">
                <a:latin typeface="Arial"/>
              </a:rPr>
              <a:t> và (P). Trong (P) vẽ qua </a:t>
            </a:r>
            <a:r>
              <a:rPr lang="vi" i="1" sz="1400">
                <a:latin typeface="Arial"/>
              </a:rPr>
              <a:t>0</a:t>
            </a:r>
            <a:r>
              <a:rPr lang="vi" sz="1400">
                <a:latin typeface="Arial"/>
              </a:rPr>
              <a:t> ba đường thẳng </a:t>
            </a:r>
            <a:r>
              <a:rPr lang="vi" i="1" sz="1400">
                <a:latin typeface="Arial"/>
              </a:rPr>
              <a:t>a', b', c'</a:t>
            </a:r>
            <a:r>
              <a:rPr lang="vi" sz="1400">
                <a:latin typeface="Arial"/>
              </a:rPr>
              <a:t> lần lượt song song với </a:t>
            </a:r>
            <a:r>
              <a:rPr lang="vi" i="1" sz="1400">
                <a:latin typeface="Arial"/>
              </a:rPr>
              <a:t>a, b, c.</a:t>
            </a:r>
            <a:r>
              <a:rPr lang="vi" sz="1400">
                <a:latin typeface="Arial"/>
              </a:rPr>
              <a:t> Vẽ một đường thẳng cắt </a:t>
            </a:r>
            <a:r>
              <a:rPr lang="vi" i="1" sz="1400">
                <a:latin typeface="Arial"/>
              </a:rPr>
              <a:t>a’</a:t>
            </a:r>
            <a:r>
              <a:rPr lang="vi" i="1" baseline="-25000" sz="1400">
                <a:latin typeface="Arial"/>
              </a:rPr>
              <a:t>f</a:t>
            </a:r>
            <a:r>
              <a:rPr lang="vi" i="1" sz="1400">
                <a:latin typeface="Arial"/>
              </a:rPr>
              <a:t> b', c’</a:t>
            </a:r>
            <a:r>
              <a:rPr lang="vi" sz="1400">
                <a:latin typeface="Arial"/>
              </a:rPr>
              <a:t> lần lượt tại </a:t>
            </a:r>
            <a:r>
              <a:rPr lang="vi" i="1" sz="1400">
                <a:latin typeface="Arial"/>
              </a:rPr>
              <a:t>B, c, D.</a:t>
            </a:r>
            <a:r>
              <a:rPr lang="vi" sz="1400">
                <a:latin typeface="Arial"/>
              </a:rPr>
              <a:t> Trên </a:t>
            </a:r>
            <a:r>
              <a:rPr lang="vi" i="1" sz="1400">
                <a:latin typeface="Arial"/>
              </a:rPr>
              <a:t>d</a:t>
            </a:r>
            <a:r>
              <a:rPr lang="vi" sz="1400">
                <a:latin typeface="Arial"/>
              </a:rPr>
              <a:t> lấy hai điểm </a:t>
            </a:r>
            <a:r>
              <a:rPr lang="vi" i="1" sz="1400">
                <a:latin typeface="Arial"/>
              </a:rPr>
              <a:t>E, F</a:t>
            </a:r>
            <a:r>
              <a:rPr lang="vi" sz="1400">
                <a:latin typeface="Arial"/>
              </a:rPr>
              <a:t> sao cho </a:t>
            </a:r>
            <a:r>
              <a:rPr lang="vi" i="1" sz="1400">
                <a:latin typeface="Arial"/>
              </a:rPr>
              <a:t>0</a:t>
            </a:r>
            <a:r>
              <a:rPr lang="vi" sz="1400">
                <a:latin typeface="Arial"/>
              </a:rPr>
              <a:t> là</a:t>
            </a:r>
          </a:p>
        </p:txBody>
      </p:sp>
      <p:sp>
        <p:nvSpPr>
          <p:cNvPr id="9" name=""/>
          <p:cNvSpPr/>
          <p:nvPr/>
        </p:nvSpPr>
        <p:spPr>
          <a:xfrm>
            <a:off x="5843587" y="1323975"/>
            <a:ext cx="114300" cy="147637"/>
          </a:xfrm>
          <a:prstGeom prst="rect">
            <a:avLst/>
          </a:prstGeom>
          <a:solidFill>
            <a:srgbClr val="FFFFFF"/>
          </a:solidFill>
        </p:spPr>
        <p:txBody>
          <a:bodyPr lIns="0" tIns="0" rIns="0" bIns="0" wrap="none">
            <a:noAutofit/>
          </a:bodyPr>
          <a:p>
            <a:pPr indent="0"/>
            <a:r>
              <a:rPr lang="vi" i="1" sz="950">
                <a:latin typeface="Arial"/>
              </a:rPr>
              <a:t>cỉ</a:t>
            </a:r>
          </a:p>
        </p:txBody>
      </p:sp>
      <p:sp>
        <p:nvSpPr>
          <p:cNvPr id="10" name=""/>
          <p:cNvSpPr/>
          <p:nvPr/>
        </p:nvSpPr>
        <p:spPr>
          <a:xfrm>
            <a:off x="485775" y="2995612"/>
            <a:ext cx="4791075" cy="614363"/>
          </a:xfrm>
          <a:prstGeom prst="rect">
            <a:avLst/>
          </a:prstGeom>
          <a:solidFill>
            <a:srgbClr val="FFFFFF"/>
          </a:solidFill>
        </p:spPr>
        <p:txBody>
          <a:bodyPr lIns="0" tIns="0" rIns="0" bIns="0">
            <a:noAutofit/>
          </a:bodyPr>
          <a:p>
            <a:pPr indent="0">
              <a:spcAft>
                <a:spcPts val="840"/>
              </a:spcAft>
            </a:pPr>
            <a:r>
              <a:rPr lang="vi" sz="1400">
                <a:latin typeface="Arial"/>
              </a:rPr>
              <a:t>trung điểm của </a:t>
            </a:r>
            <a:r>
              <a:rPr lang="vi" i="1" sz="1400">
                <a:latin typeface="Arial"/>
              </a:rPr>
              <a:t>EF</a:t>
            </a:r>
            <a:r>
              <a:rPr lang="vi" sz="1400">
                <a:latin typeface="Arial"/>
              </a:rPr>
              <a:t> (Hình 4).</a:t>
            </a:r>
          </a:p>
          <a:p>
            <a:pPr indent="0"/>
            <a:r>
              <a:rPr lang="vi" sz="1400">
                <a:latin typeface="Arial"/>
              </a:rPr>
              <a:t>a) Giải thích tại sao hai tam giác </a:t>
            </a:r>
            <a:r>
              <a:rPr lang="vi" i="1" sz="1400">
                <a:latin typeface="Arial"/>
              </a:rPr>
              <a:t>CEB</a:t>
            </a:r>
            <a:r>
              <a:rPr lang="vi" sz="1400">
                <a:latin typeface="Arial"/>
              </a:rPr>
              <a:t> và </a:t>
            </a:r>
            <a:r>
              <a:rPr lang="en-US" i="1" sz="1400">
                <a:latin typeface="Arial"/>
              </a:rPr>
              <a:t>CFB</a:t>
            </a:r>
            <a:r>
              <a:rPr lang="en-US" sz="1400">
                <a:latin typeface="Arial"/>
              </a:rPr>
              <a:t> </a:t>
            </a:r>
            <a:r>
              <a:rPr lang="vi" sz="1400">
                <a:latin typeface="Arial"/>
              </a:rPr>
              <a:t>bằng nhau</a:t>
            </a:r>
          </a:p>
        </p:txBody>
      </p:sp>
      <p:sp>
        <p:nvSpPr>
          <p:cNvPr id="11" name=""/>
          <p:cNvSpPr/>
          <p:nvPr/>
        </p:nvSpPr>
        <p:spPr>
          <a:xfrm>
            <a:off x="500062" y="3738562"/>
            <a:ext cx="5214938" cy="252413"/>
          </a:xfrm>
          <a:prstGeom prst="rect">
            <a:avLst/>
          </a:prstGeom>
          <a:solidFill>
            <a:srgbClr val="FFFFFF"/>
          </a:solidFill>
        </p:spPr>
        <p:txBody>
          <a:bodyPr lIns="0" tIns="0" rIns="0" bIns="0" wrap="none">
            <a:noAutofit/>
          </a:bodyPr>
          <a:p>
            <a:pPr indent="0"/>
            <a:r>
              <a:rPr lang="vi" sz="1400">
                <a:latin typeface="Arial"/>
              </a:rPr>
              <a:t>b) Có nhận xét gì về tam giác </a:t>
            </a:r>
            <a:r>
              <a:rPr lang="en-US" i="1" sz="1400">
                <a:latin typeface="Arial"/>
              </a:rPr>
              <a:t>DEF?</a:t>
            </a:r>
            <a:r>
              <a:rPr lang="en-US" sz="1400">
                <a:latin typeface="Arial"/>
              </a:rPr>
              <a:t> </a:t>
            </a:r>
            <a:r>
              <a:rPr lang="vi" sz="1400">
                <a:latin typeface="Arial"/>
              </a:rPr>
              <a:t>Từ đó suy ra góc giữa í/ và </a:t>
            </a:r>
            <a:r>
              <a:rPr lang="vi" i="1" sz="1400">
                <a:latin typeface="Arial"/>
              </a:rPr>
              <a:t>c</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