
<file path=[Content_Types].xml><?xml version="1.0" encoding="utf-8"?>
<Types xmlns="http://schemas.openxmlformats.org/package/2006/content-types">
  <Default Extension="rels" ContentType="application/vnd.openxmlformats-package.relationships+xml"/>
  <Default Extension="xml" ContentType="application/xml"/>
  <Default Extension="jpeg" ContentType="image/jpeg"/>
  <Default Extension="png" ContentType="image/png"/>
  <Override PartName="/ppt/presentation.xml" ContentType="application/vnd.openxmlformats-officedocument.presentationml.presentation.main+xml"/>
  <Override PartName="/ppt/slideMasters/slideMaster.xml" ContentType="application/vnd.openxmlformats-officedocument.presentationml.slideMaster+xml"/>
  <Override PartName="/ppt/slideLayouts/slideLayout.xml" ContentType="application/vnd.openxmlformats-officedocument.presentationml.slideLayout+xml"/>
  <Override PartName="/ppt/theme/theme.xml" ContentType="application/vnd.openxmlformats-officedocument.theme+xml"/>
  <Override PartName="/ppt/presProps.xml" ContentType="application/vnd.openxmlformats-officedocument.presentationml.presProps+xml"/>
  <Override PartName="/ppt/tableStyles.xml" ContentType="application/vnd.openxmlformats-officedocument.presentationml.tableStyles+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Types>
</file>

<file path=_rels/.rels>&#65279;<?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p="http://schemas.openxmlformats.org/presentationml/2006/main" xmlns:a="http://schemas.openxmlformats.org/drawingml/2006/main" xmlns:r="http://schemas.openxmlformats.org/officeDocument/2006/relationships">
  <p:sldMasterIdLst>
    <p:sldMasterId id="2147483648" r:id="rId1"/>
  </p:sld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 id="272" r:id="rId21"/>
    <p:sldId id="273" r:id="rId22"/>
    <p:sldId id="274" r:id="rId23"/>
    <p:sldId id="275" r:id="rId24"/>
    <p:sldId id="276" r:id="rId25"/>
    <p:sldId id="277" r:id="rId26"/>
    <p:sldId id="278" r:id="rId27"/>
    <p:sldId id="279" r:id="rId28"/>
    <p:sldId id="280" r:id="rId29"/>
    <p:sldId id="281" r:id="rId30"/>
    <p:sldId id="282" r:id="rId31"/>
    <p:sldId id="283" r:id="rId32"/>
    <p:sldId id="284" r:id="rId33"/>
    <p:sldId id="285" r:id="rId34"/>
    <p:sldId id="286" r:id="rId35"/>
    <p:sldId id="287" r:id="rId36"/>
    <p:sldId id="288" r:id="rId37"/>
    <p:sldId id="289" r:id="rId38"/>
    <p:sldId id="290" r:id="rId39"/>
    <p:sldId id="291" r:id="rId40"/>
    <p:sldId id="292" r:id="rId41"/>
    <p:sldId id="293" r:id="rId42"/>
  </p:sldIdLst>
  <p:sldSz cx="7620000" cy="4286250"/>
  <p:notesSz cx="6858000" cy="9144000"/>
</p:presentation>
</file>

<file path=ppt/presProps.xml><?xml version="1.0" encoding="utf-8"?>
<p:presentationPr xmlns:p="http://schemas.openxmlformats.org/presentationml/2006/main" xmlns:a="http://schemas.openxmlformats.org/drawingml/2006/main" xmlns:r="http://schemas.openxmlformats.org/officeDocument/2006/relationships">
</p:presentationPr>
</file>

<file path=ppt/tableStyles.xml><?xml version="1.0" encoding="utf-8"?>
<a:tblStyleLst xmlns:a="http://schemas.openxmlformats.org/drawingml/2006/main" def="{5C22544A-7EE6-4342-B048-85BDC9FD1C3A}">
</a:tblStyleLst>
</file>

<file path=ppt/_rels/presentation.xml.rels>&#65279;<?xml version="1.0" encoding="UTF-8" standalone="yes"?>
<Relationships xmlns="http://schemas.openxmlformats.org/package/2006/relationships"><Relationship Id="rId1" Type="http://schemas.openxmlformats.org/officeDocument/2006/relationships/slideMaster" Target="slideMasters/slideMaster.xml"/><Relationship Id="rId2" Type="http://schemas.openxmlformats.org/officeDocument/2006/relationships/theme" Target="theme/theme.xml"/><Relationship Id="rId3" Type="http://schemas.openxmlformats.org/officeDocument/2006/relationships/presProps" Target="presProps.xml"/><Relationship Id="rId4" Type="http://schemas.openxmlformats.org/officeDocument/2006/relationships/tableStyles" Target="tableStyles.xml"/><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slide" Target="slides/slide4.xml"/><Relationship Id="rId9" Type="http://schemas.openxmlformats.org/officeDocument/2006/relationships/slide" Target="slides/slide5.xml"/><Relationship Id="rId10" Type="http://schemas.openxmlformats.org/officeDocument/2006/relationships/slide" Target="slides/slide6.xml"/><Relationship Id="rId11" Type="http://schemas.openxmlformats.org/officeDocument/2006/relationships/slide" Target="slides/slide7.xml"/><Relationship Id="rId12" Type="http://schemas.openxmlformats.org/officeDocument/2006/relationships/slide" Target="slides/slide8.xml"/><Relationship Id="rId13" Type="http://schemas.openxmlformats.org/officeDocument/2006/relationships/slide" Target="slides/slide9.xml"/><Relationship Id="rId14" Type="http://schemas.openxmlformats.org/officeDocument/2006/relationships/slide" Target="slides/slide10.xml"/><Relationship Id="rId15" Type="http://schemas.openxmlformats.org/officeDocument/2006/relationships/slide" Target="slides/slide11.xml"/><Relationship Id="rId16" Type="http://schemas.openxmlformats.org/officeDocument/2006/relationships/slide" Target="slides/slide12.xml"/><Relationship Id="rId17" Type="http://schemas.openxmlformats.org/officeDocument/2006/relationships/slide" Target="slides/slide13.xml"/><Relationship Id="rId18" Type="http://schemas.openxmlformats.org/officeDocument/2006/relationships/slide" Target="slides/slide14.xml"/><Relationship Id="rId19" Type="http://schemas.openxmlformats.org/officeDocument/2006/relationships/slide" Target="slides/slide15.xml"/><Relationship Id="rId20" Type="http://schemas.openxmlformats.org/officeDocument/2006/relationships/slide" Target="slides/slide16.xml"/><Relationship Id="rId21" Type="http://schemas.openxmlformats.org/officeDocument/2006/relationships/slide" Target="slides/slide17.xml"/><Relationship Id="rId22" Type="http://schemas.openxmlformats.org/officeDocument/2006/relationships/slide" Target="slides/slide18.xml"/><Relationship Id="rId23" Type="http://schemas.openxmlformats.org/officeDocument/2006/relationships/slide" Target="slides/slide19.xml"/><Relationship Id="rId24" Type="http://schemas.openxmlformats.org/officeDocument/2006/relationships/slide" Target="slides/slide20.xml"/><Relationship Id="rId25" Type="http://schemas.openxmlformats.org/officeDocument/2006/relationships/slide" Target="slides/slide21.xml"/><Relationship Id="rId26" Type="http://schemas.openxmlformats.org/officeDocument/2006/relationships/slide" Target="slides/slide22.xml"/><Relationship Id="rId27" Type="http://schemas.openxmlformats.org/officeDocument/2006/relationships/slide" Target="slides/slide23.xml"/><Relationship Id="rId28" Type="http://schemas.openxmlformats.org/officeDocument/2006/relationships/slide" Target="slides/slide24.xml"/><Relationship Id="rId29" Type="http://schemas.openxmlformats.org/officeDocument/2006/relationships/slide" Target="slides/slide25.xml"/><Relationship Id="rId30" Type="http://schemas.openxmlformats.org/officeDocument/2006/relationships/slide" Target="slides/slide26.xml"/><Relationship Id="rId31" Type="http://schemas.openxmlformats.org/officeDocument/2006/relationships/slide" Target="slides/slide27.xml"/><Relationship Id="rId32" Type="http://schemas.openxmlformats.org/officeDocument/2006/relationships/slide" Target="slides/slide28.xml"/><Relationship Id="rId33" Type="http://schemas.openxmlformats.org/officeDocument/2006/relationships/slide" Target="slides/slide29.xml"/><Relationship Id="rId34" Type="http://schemas.openxmlformats.org/officeDocument/2006/relationships/slide" Target="slides/slide30.xml"/><Relationship Id="rId35" Type="http://schemas.openxmlformats.org/officeDocument/2006/relationships/slide" Target="slides/slide31.xml"/><Relationship Id="rId36" Type="http://schemas.openxmlformats.org/officeDocument/2006/relationships/slide" Target="slides/slide32.xml"/><Relationship Id="rId37" Type="http://schemas.openxmlformats.org/officeDocument/2006/relationships/slide" Target="slides/slide33.xml"/><Relationship Id="rId38" Type="http://schemas.openxmlformats.org/officeDocument/2006/relationships/slide" Target="slides/slide34.xml"/><Relationship Id="rId39" Type="http://schemas.openxmlformats.org/officeDocument/2006/relationships/slide" Target="slides/slide35.xml"/><Relationship Id="rId40" Type="http://schemas.openxmlformats.org/officeDocument/2006/relationships/slide" Target="slides/slide36.xml"/><Relationship Id="rId41" Type="http://schemas.openxmlformats.org/officeDocument/2006/relationships/slide" Target="slides/slide37.xml"/><Relationship Id="rId42" Type="http://schemas.openxmlformats.org/officeDocument/2006/relationships/slide" Target="slides/slide38.xml"/></Relationships>
</file>

<file path=ppt/slideLayouts/_rels/slideLayout.xml.rels>&#65279;<?xml version="1.0" encoding="UTF-8" standalone="yes"?>
<Relationships xmlns="http://schemas.openxmlformats.org/package/2006/relationships"><Relationship Id="rId1" Type="http://schemas.openxmlformats.org/officeDocument/2006/relationships/slideMaster" Target="../slideMasters/slideMaster.xml"/></Relationships>
</file>

<file path=ppt/slideLayouts/slideLayout.xml><?xml version="1.0" encoding="utf-8"?>
<p:sldLayout xmlns:p="http://schemas.openxmlformats.org/presentationml/2006/main" xmlns:a="http://schemas.openxmlformats.org/drawingml/2006/main" xmlns:r="http://schemas.openxmlformats.org/officeDocument/2006/relationships">
  <p:cSld>
    <p:spTree>
      <p:nvGrpSpPr>
        <p:cNvPr id="1" name=""/>
        <p:cNvGrpSpPr/>
        <p:nvPr/>
      </p:nvGrpSpPr>
      <p:grpSpPr/>
    </p:spTree>
  </p:cSld>
  <p:clrMapOvr>
    <a:masterClrMapping/>
  </p:clrMapOvr>
</p:sldLayout>
</file>

<file path=ppt/slideMasters/_rels/slideMaster.xml.rels>&#65279;<?xml version="1.0" encoding="UTF-8" standalone="yes"?>
<Relationships xmlns="http://schemas.openxmlformats.org/package/2006/relationships"><Relationship Id="rId1" Type="http://schemas.openxmlformats.org/officeDocument/2006/relationships/slideLayout" Target="../slideLayouts/slideLayout.xml"/><Relationship Id="rId2" Type="http://schemas.openxmlformats.org/officeDocument/2006/relationships/theme" Target="../theme/theme.xml"/></Relationships>
</file>

<file path=ppt/slideMasters/slideMaster.xml><?xml version="1.0" encoding="utf-8"?>
<p:sldMaster xmlns:p="http://schemas.openxmlformats.org/presentationml/2006/main" xmlns:a="http://schemas.openxmlformats.org/drawingml/2006/main" xmlns:r="http://schemas.openxmlformats.org/officeDocument/2006/relationships">
  <p:cSld>
    <p:spTree>
      <p:nvGrpSpPr>
        <p:cNvPr id="1" name=""/>
        <p:cNvGrpSpPr/>
        <p:nvPr/>
      </p:nvGrpSpPr>
      <p:grpSpPr/>
    </p:spTree>
  </p:cSld>
  <p:clrMap bg1="lt1" tx1="dk1" bg2="lt2" tx2="dk2" accent1="accent1" accent2="accent2" accent3="accent3" accent4="accent4" accent5="accent5" accent6="accent6" hlink="hlink" folHlink="folHlink"/>
  <p:sldLayoutIdLst>
    <p:sldLayoutId id="2147483649" r:id="rId1"/>
  </p:sldLayoutIdLst>
  <p:txStyles>
    <p:titleStyle/>
    <p:bodyStyle/>
    <p:otherStyle/>
  </p:txStyles>
</p:sldMaster>
</file>

<file path=ppt/slides/_rels/slide1.xml.rels>&#65279;<?xml version="1.0" encoding="UTF-8" standalone="yes"?>
<Relationships xmlns="http://schemas.openxmlformats.org/package/2006/relationships"><Relationship Id="rPictId0" Type="http://schemas.openxmlformats.org/officeDocument/2006/relationships/image" Target="../media/image1.jpeg"/><Relationship Id="rId1" Type="http://schemas.openxmlformats.org/officeDocument/2006/relationships/slideLayout" Target="../slideLayouts/slideLayout.xml"/></Relationships>
</file>

<file path=ppt/slides/_rels/slide10.xml.rels>&#65279;<?xml version="1.0" encoding="UTF-8" standalone="yes"?>
<Relationships xmlns="http://schemas.openxmlformats.org/package/2006/relationships"><Relationship Id="rPictId0" Type="http://schemas.openxmlformats.org/officeDocument/2006/relationships/image" Target="../media/image20.jpeg"/><Relationship Id="rPictId1" Type="http://schemas.openxmlformats.org/officeDocument/2006/relationships/image" Target="../media/image21.jpeg"/><Relationship Id="rPictId2" Type="http://schemas.openxmlformats.org/officeDocument/2006/relationships/image" Target="../media/image22.jpeg"/><Relationship Id="rPictId3" Type="http://schemas.openxmlformats.org/officeDocument/2006/relationships/image" Target="../media/image23.jpeg"/><Relationship Id="rId1" Type="http://schemas.openxmlformats.org/officeDocument/2006/relationships/slideLayout" Target="../slideLayouts/slideLayout.xml"/></Relationships>
</file>

<file path=ppt/slides/_rels/slide11.xml.rels>&#65279;<?xml version="1.0" encoding="UTF-8" standalone="yes"?>
<Relationships xmlns="http://schemas.openxmlformats.org/package/2006/relationships"><Relationship Id="rPictId0" Type="http://schemas.openxmlformats.org/officeDocument/2006/relationships/image" Target="../media/image24.jpeg"/><Relationship Id="rPictId1" Type="http://schemas.openxmlformats.org/officeDocument/2006/relationships/image" Target="../media/image25.jpeg"/><Relationship Id="rPictId2" Type="http://schemas.openxmlformats.org/officeDocument/2006/relationships/image" Target="../media/image26.jpeg"/><Relationship Id="rPictId3" Type="http://schemas.openxmlformats.org/officeDocument/2006/relationships/image" Target="../media/image27.jpeg"/><Relationship Id="rId1" Type="http://schemas.openxmlformats.org/officeDocument/2006/relationships/slideLayout" Target="../slideLayouts/slideLayout.xml"/></Relationships>
</file>

<file path=ppt/slides/_rels/slide12.xml.rels>&#65279;<?xml version="1.0" encoding="UTF-8" standalone="yes"?>
<Relationships xmlns="http://schemas.openxmlformats.org/package/2006/relationships"><Relationship Id="rPictId0" Type="http://schemas.openxmlformats.org/officeDocument/2006/relationships/image" Target="../media/image28.jpeg"/><Relationship Id="rPictId1" Type="http://schemas.openxmlformats.org/officeDocument/2006/relationships/image" Target="../media/image29.jpeg"/><Relationship Id="rPictId2" Type="http://schemas.openxmlformats.org/officeDocument/2006/relationships/image" Target="../media/image30.jpeg"/><Relationship Id="rPictId3" Type="http://schemas.openxmlformats.org/officeDocument/2006/relationships/image" Target="../media/image31.jpeg"/><Relationship Id="rId1" Type="http://schemas.openxmlformats.org/officeDocument/2006/relationships/slideLayout" Target="../slideLayouts/slideLayout.xml"/></Relationships>
</file>

<file path=ppt/slides/_rels/slide13.xml.rels>&#65279;<?xml version="1.0" encoding="UTF-8" standalone="yes"?>
<Relationships xmlns="http://schemas.openxmlformats.org/package/2006/relationships"><Relationship Id="rPictId0" Type="http://schemas.openxmlformats.org/officeDocument/2006/relationships/image" Target="../media/image32.jpeg"/><Relationship Id="rId1" Type="http://schemas.openxmlformats.org/officeDocument/2006/relationships/slideLayout" Target="../slideLayouts/slideLayout.xml"/></Relationships>
</file>

<file path=ppt/slides/_rels/slide14.xml.rels>&#65279;<?xml version="1.0" encoding="UTF-8" standalone="yes"?>
<Relationships xmlns="http://schemas.openxmlformats.org/package/2006/relationships"><Relationship Id="rPictId0" Type="http://schemas.openxmlformats.org/officeDocument/2006/relationships/image" Target="../media/image33.jpeg"/><Relationship Id="rId1" Type="http://schemas.openxmlformats.org/officeDocument/2006/relationships/slideLayout" Target="../slideLayouts/slideLayout.xml"/></Relationships>
</file>

<file path=ppt/slides/_rels/slide15.xml.rels>&#65279;<?xml version="1.0" encoding="UTF-8" standalone="yes"?>
<Relationships xmlns="http://schemas.openxmlformats.org/package/2006/relationships"><Relationship Id="rPictId0" Type="http://schemas.openxmlformats.org/officeDocument/2006/relationships/image" Target="../media/image34.jpeg"/><Relationship Id="rId1" Type="http://schemas.openxmlformats.org/officeDocument/2006/relationships/slideLayout" Target="../slideLayouts/slideLayout.xml"/></Relationships>
</file>

<file path=ppt/slides/_rels/slide16.xml.rels>&#65279;<?xml version="1.0" encoding="UTF-8" standalone="yes"?>
<Relationships xmlns="http://schemas.openxmlformats.org/package/2006/relationships"><Relationship Id="rPictId0" Type="http://schemas.openxmlformats.org/officeDocument/2006/relationships/image" Target="../media/image35.jpeg"/><Relationship Id="rPictId1" Type="http://schemas.openxmlformats.org/officeDocument/2006/relationships/image" Target="../media/image36.jpeg"/><Relationship Id="rId1" Type="http://schemas.openxmlformats.org/officeDocument/2006/relationships/slideLayout" Target="../slideLayouts/slideLayout.xml"/></Relationships>
</file>

<file path=ppt/slides/_rels/slide17.xml.rels>&#65279;<?xml version="1.0" encoding="UTF-8" standalone="yes"?>
<Relationships xmlns="http://schemas.openxmlformats.org/package/2006/relationships"><Relationship Id="rPictId0" Type="http://schemas.openxmlformats.org/officeDocument/2006/relationships/image" Target="../media/image37.jpeg"/><Relationship Id="rId1" Type="http://schemas.openxmlformats.org/officeDocument/2006/relationships/slideLayout" Target="../slideLayouts/slideLayout.xml"/></Relationships>
</file>

<file path=ppt/slides/_rels/slide18.xml.rels>&#65279;<?xml version="1.0" encoding="UTF-8" standalone="yes"?>
<Relationships xmlns="http://schemas.openxmlformats.org/package/2006/relationships"><Relationship Id="rPictId0" Type="http://schemas.openxmlformats.org/officeDocument/2006/relationships/image" Target="../media/image38.jpeg"/><Relationship Id="rPictId1" Type="http://schemas.openxmlformats.org/officeDocument/2006/relationships/image" Target="../media/image39.jpeg"/><Relationship Id="rPictId2" Type="http://schemas.openxmlformats.org/officeDocument/2006/relationships/image" Target="../media/image40.jpeg"/><Relationship Id="rPictId3" Type="http://schemas.openxmlformats.org/officeDocument/2006/relationships/image" Target="../media/image41.jpeg"/><Relationship Id="rId1" Type="http://schemas.openxmlformats.org/officeDocument/2006/relationships/slideLayout" Target="../slideLayouts/slideLayout.xml"/></Relationships>
</file>

<file path=ppt/slides/_rels/slide19.xml.rels>&#65279;<?xml version="1.0" encoding="UTF-8" standalone="yes"?>
<Relationships xmlns="http://schemas.openxmlformats.org/package/2006/relationships"><Relationship Id="rPictId0" Type="http://schemas.openxmlformats.org/officeDocument/2006/relationships/image" Target="../media/image42.jpeg"/><Relationship Id="rPictId1" Type="http://schemas.openxmlformats.org/officeDocument/2006/relationships/image" Target="../media/image43.jpeg"/><Relationship Id="rId1" Type="http://schemas.openxmlformats.org/officeDocument/2006/relationships/slideLayout" Target="../slideLayouts/slideLayout.xml"/></Relationships>
</file>

<file path=ppt/slides/_rels/slide2.xml.rels>&#65279;<?xml version="1.0" encoding="UTF-8" standalone="yes"?>
<Relationships xmlns="http://schemas.openxmlformats.org/package/2006/relationships"><Relationship Id="rPictId0" Type="http://schemas.openxmlformats.org/officeDocument/2006/relationships/image" Target="../media/image2.jpeg"/><Relationship Id="rPictId1" Type="http://schemas.openxmlformats.org/officeDocument/2006/relationships/image" Target="../media/image3.jpeg"/><Relationship Id="rPictId2" Type="http://schemas.openxmlformats.org/officeDocument/2006/relationships/image" Target="../media/image4.jpeg"/><Relationship Id="rId1" Type="http://schemas.openxmlformats.org/officeDocument/2006/relationships/slideLayout" Target="../slideLayouts/slideLayout.xml"/></Relationships>
</file>

<file path=ppt/slides/_rels/slide20.xml.rels>&#65279;<?xml version="1.0" encoding="UTF-8" standalone="yes"?>
<Relationships xmlns="http://schemas.openxmlformats.org/package/2006/relationships"><Relationship Id="rPictId0" Type="http://schemas.openxmlformats.org/officeDocument/2006/relationships/image" Target="../media/image44.jpeg"/><Relationship Id="rPictId1" Type="http://schemas.openxmlformats.org/officeDocument/2006/relationships/image" Target="../media/image45.jpeg"/><Relationship Id="rId1" Type="http://schemas.openxmlformats.org/officeDocument/2006/relationships/slideLayout" Target="../slideLayouts/slideLayout.xml"/></Relationships>
</file>

<file path=ppt/slides/_rels/slide21.xml.rels>&#65279;<?xml version="1.0" encoding="UTF-8" standalone="yes"?>
<Relationships xmlns="http://schemas.openxmlformats.org/package/2006/relationships"><Relationship Id="rId1" Type="http://schemas.openxmlformats.org/officeDocument/2006/relationships/slideLayout" Target="../slideLayouts/slideLayout.xml"/></Relationships>
</file>

<file path=ppt/slides/_rels/slide22.xml.rels>&#65279;<?xml version="1.0" encoding="UTF-8" standalone="yes"?>
<Relationships xmlns="http://schemas.openxmlformats.org/package/2006/relationships"><Relationship Id="rPictId0" Type="http://schemas.openxmlformats.org/officeDocument/2006/relationships/image" Target="../media/image46.jpeg"/><Relationship Id="rId1" Type="http://schemas.openxmlformats.org/officeDocument/2006/relationships/slideLayout" Target="../slideLayouts/slideLayout.xml"/></Relationships>
</file>

<file path=ppt/slides/_rels/slide23.xml.rels>&#65279;<?xml version="1.0" encoding="UTF-8" standalone="yes"?>
<Relationships xmlns="http://schemas.openxmlformats.org/package/2006/relationships"><Relationship Id="rPictId0" Type="http://schemas.openxmlformats.org/officeDocument/2006/relationships/image" Target="../media/image47.jpeg"/><Relationship Id="rId1" Type="http://schemas.openxmlformats.org/officeDocument/2006/relationships/slideLayout" Target="../slideLayouts/slideLayout.xml"/></Relationships>
</file>

<file path=ppt/slides/_rels/slide24.xml.rels>&#65279;<?xml version="1.0" encoding="UTF-8" standalone="yes"?>
<Relationships xmlns="http://schemas.openxmlformats.org/package/2006/relationships"><Relationship Id="rPictId0" Type="http://schemas.openxmlformats.org/officeDocument/2006/relationships/image" Target="../media/image48.jpeg"/><Relationship Id="rPictId1" Type="http://schemas.openxmlformats.org/officeDocument/2006/relationships/image" Target="../media/image49.jpeg"/><Relationship Id="rId1" Type="http://schemas.openxmlformats.org/officeDocument/2006/relationships/slideLayout" Target="../slideLayouts/slideLayout.xml"/></Relationships>
</file>

<file path=ppt/slides/_rels/slide25.xml.rels>&#65279;<?xml version="1.0" encoding="UTF-8" standalone="yes"?>
<Relationships xmlns="http://schemas.openxmlformats.org/package/2006/relationships"><Relationship Id="rPictId0" Type="http://schemas.openxmlformats.org/officeDocument/2006/relationships/image" Target="../media/image50.jpeg"/><Relationship Id="rPictId1" Type="http://schemas.openxmlformats.org/officeDocument/2006/relationships/image" Target="../media/image51.jpeg"/><Relationship Id="rId1" Type="http://schemas.openxmlformats.org/officeDocument/2006/relationships/slideLayout" Target="../slideLayouts/slideLayout.xml"/></Relationships>
</file>

<file path=ppt/slides/_rels/slide26.xml.rels>&#65279;<?xml version="1.0" encoding="UTF-8" standalone="yes"?>
<Relationships xmlns="http://schemas.openxmlformats.org/package/2006/relationships"><Relationship Id="rId1" Type="http://schemas.openxmlformats.org/officeDocument/2006/relationships/slideLayout" Target="../slideLayouts/slideLayout.xml"/></Relationships>
</file>

<file path=ppt/slides/_rels/slide27.xml.rels>&#65279;<?xml version="1.0" encoding="UTF-8" standalone="yes"?>
<Relationships xmlns="http://schemas.openxmlformats.org/package/2006/relationships"><Relationship Id="rPictId0" Type="http://schemas.openxmlformats.org/officeDocument/2006/relationships/image" Target="../media/image52.jpeg"/><Relationship Id="rPictId1" Type="http://schemas.openxmlformats.org/officeDocument/2006/relationships/image" Target="../media/image53.jpeg"/><Relationship Id="rPictId2" Type="http://schemas.openxmlformats.org/officeDocument/2006/relationships/image" Target="../media/image54.jpeg"/><Relationship Id="rId1" Type="http://schemas.openxmlformats.org/officeDocument/2006/relationships/slideLayout" Target="../slideLayouts/slideLayout.xml"/></Relationships>
</file>

<file path=ppt/slides/_rels/slide28.xml.rels>&#65279;<?xml version="1.0" encoding="UTF-8" standalone="yes"?>
<Relationships xmlns="http://schemas.openxmlformats.org/package/2006/relationships"><Relationship Id="rPictId0" Type="http://schemas.openxmlformats.org/officeDocument/2006/relationships/image" Target="../media/image55.jpeg"/><Relationship Id="rPictId1" Type="http://schemas.openxmlformats.org/officeDocument/2006/relationships/image" Target="../media/image56.jpeg"/><Relationship Id="rId1" Type="http://schemas.openxmlformats.org/officeDocument/2006/relationships/slideLayout" Target="../slideLayouts/slideLayout.xml"/></Relationships>
</file>

<file path=ppt/slides/_rels/slide29.xml.rels>&#65279;<?xml version="1.0" encoding="UTF-8" standalone="yes"?>
<Relationships xmlns="http://schemas.openxmlformats.org/package/2006/relationships"><Relationship Id="rPictId0" Type="http://schemas.openxmlformats.org/officeDocument/2006/relationships/image" Target="../media/image57.jpeg"/><Relationship Id="rPictId1" Type="http://schemas.openxmlformats.org/officeDocument/2006/relationships/image" Target="../media/image58.jpeg"/><Relationship Id="rPictId2" Type="http://schemas.openxmlformats.org/officeDocument/2006/relationships/image" Target="../media/image59.jpeg"/><Relationship Id="rId1" Type="http://schemas.openxmlformats.org/officeDocument/2006/relationships/slideLayout" Target="../slideLayouts/slideLayout.xml"/></Relationships>
</file>

<file path=ppt/slides/_rels/slide3.xml.rels>&#65279;<?xml version="1.0" encoding="UTF-8" standalone="yes"?>
<Relationships xmlns="http://schemas.openxmlformats.org/package/2006/relationships"><Relationship Id="rPictId0" Type="http://schemas.openxmlformats.org/officeDocument/2006/relationships/image" Target="../media/image5.jpeg"/><Relationship Id="rId1" Type="http://schemas.openxmlformats.org/officeDocument/2006/relationships/slideLayout" Target="../slideLayouts/slideLayout.xml"/></Relationships>
</file>

<file path=ppt/slides/_rels/slide30.xml.rels>&#65279;<?xml version="1.0" encoding="UTF-8" standalone="yes"?>
<Relationships xmlns="http://schemas.openxmlformats.org/package/2006/relationships"><Relationship Id="rPictId0" Type="http://schemas.openxmlformats.org/officeDocument/2006/relationships/image" Target="../media/image60.jpeg"/><Relationship Id="rPictId1" Type="http://schemas.openxmlformats.org/officeDocument/2006/relationships/image" Target="../media/image61.jpeg"/><Relationship Id="rPictId2" Type="http://schemas.openxmlformats.org/officeDocument/2006/relationships/image" Target="../media/image62.jpeg"/><Relationship Id="rId1" Type="http://schemas.openxmlformats.org/officeDocument/2006/relationships/slideLayout" Target="../slideLayouts/slideLayout.xml"/></Relationships>
</file>

<file path=ppt/slides/_rels/slide31.xml.rels>&#65279;<?xml version="1.0" encoding="UTF-8" standalone="yes"?>
<Relationships xmlns="http://schemas.openxmlformats.org/package/2006/relationships"><Relationship Id="rPictId0" Type="http://schemas.openxmlformats.org/officeDocument/2006/relationships/image" Target="../media/image63.jpeg"/><Relationship Id="rPictId1" Type="http://schemas.openxmlformats.org/officeDocument/2006/relationships/image" Target="../media/image64.jpeg"/><Relationship Id="rId1" Type="http://schemas.openxmlformats.org/officeDocument/2006/relationships/slideLayout" Target="../slideLayouts/slideLayout.xml"/></Relationships>
</file>

<file path=ppt/slides/_rels/slide32.xml.rels>&#65279;<?xml version="1.0" encoding="UTF-8" standalone="yes"?>
<Relationships xmlns="http://schemas.openxmlformats.org/package/2006/relationships"><Relationship Id="rPictId0" Type="http://schemas.openxmlformats.org/officeDocument/2006/relationships/image" Target="../media/image65.jpeg"/><Relationship Id="rPictId1" Type="http://schemas.openxmlformats.org/officeDocument/2006/relationships/image" Target="../media/image66.jpeg"/><Relationship Id="rPictId2" Type="http://schemas.openxmlformats.org/officeDocument/2006/relationships/image" Target="../media/image67.jpeg"/><Relationship Id="rPictId3" Type="http://schemas.openxmlformats.org/officeDocument/2006/relationships/image" Target="../media/image68.jpeg"/><Relationship Id="rId1" Type="http://schemas.openxmlformats.org/officeDocument/2006/relationships/slideLayout" Target="../slideLayouts/slideLayout.xml"/></Relationships>
</file>

<file path=ppt/slides/_rels/slide33.xml.rels>&#65279;<?xml version="1.0" encoding="UTF-8" standalone="yes"?>
<Relationships xmlns="http://schemas.openxmlformats.org/package/2006/relationships"><Relationship Id="rId1" Type="http://schemas.openxmlformats.org/officeDocument/2006/relationships/slideLayout" Target="../slideLayouts/slideLayout.xml"/></Relationships>
</file>

<file path=ppt/slides/_rels/slide34.xml.rels>&#65279;<?xml version="1.0" encoding="UTF-8" standalone="yes"?>
<Relationships xmlns="http://schemas.openxmlformats.org/package/2006/relationships"><Relationship Id="rPictId0" Type="http://schemas.openxmlformats.org/officeDocument/2006/relationships/image" Target="../media/image69.jpeg"/><Relationship Id="rId1" Type="http://schemas.openxmlformats.org/officeDocument/2006/relationships/slideLayout" Target="../slideLayouts/slideLayout.xml"/></Relationships>
</file>

<file path=ppt/slides/_rels/slide35.xml.rels>&#65279;<?xml version="1.0" encoding="UTF-8" standalone="yes"?>
<Relationships xmlns="http://schemas.openxmlformats.org/package/2006/relationships"><Relationship Id="rPictId0" Type="http://schemas.openxmlformats.org/officeDocument/2006/relationships/image" Target="../media/image70.jpeg"/><Relationship Id="rPictId1" Type="http://schemas.openxmlformats.org/officeDocument/2006/relationships/image" Target="../media/image71.jpeg"/><Relationship Id="rId1" Type="http://schemas.openxmlformats.org/officeDocument/2006/relationships/slideLayout" Target="../slideLayouts/slideLayout.xml"/></Relationships>
</file>

<file path=ppt/slides/_rels/slide36.xml.rels>&#65279;<?xml version="1.0" encoding="UTF-8" standalone="yes"?>
<Relationships xmlns="http://schemas.openxmlformats.org/package/2006/relationships"><Relationship Id="rId1" Type="http://schemas.openxmlformats.org/officeDocument/2006/relationships/slideLayout" Target="../slideLayouts/slideLayout.xml"/></Relationships>
</file>

<file path=ppt/slides/_rels/slide37.xml.rels>&#65279;<?xml version="1.0" encoding="UTF-8" standalone="yes"?>
<Relationships xmlns="http://schemas.openxmlformats.org/package/2006/relationships"><Relationship Id="rPictId0" Type="http://schemas.openxmlformats.org/officeDocument/2006/relationships/image" Target="../media/image72.jpeg"/><Relationship Id="rId1" Type="http://schemas.openxmlformats.org/officeDocument/2006/relationships/slideLayout" Target="../slideLayouts/slideLayout.xml"/></Relationships>
</file>

<file path=ppt/slides/_rels/slide38.xml.rels>&#65279;<?xml version="1.0" encoding="UTF-8" standalone="yes"?>
<Relationships xmlns="http://schemas.openxmlformats.org/package/2006/relationships"><Relationship Id="rId1" Type="http://schemas.openxmlformats.org/officeDocument/2006/relationships/slideLayout" Target="../slideLayouts/slideLayout.xml"/></Relationships>
</file>

<file path=ppt/slides/_rels/slide4.xml.rels>&#65279;<?xml version="1.0" encoding="UTF-8" standalone="yes"?>
<Relationships xmlns="http://schemas.openxmlformats.org/package/2006/relationships"><Relationship Id="rPictId0" Type="http://schemas.openxmlformats.org/officeDocument/2006/relationships/image" Target="../media/image6.jpeg"/><Relationship Id="rId1" Type="http://schemas.openxmlformats.org/officeDocument/2006/relationships/slideLayout" Target="../slideLayouts/slideLayout.xml"/></Relationships>
</file>

<file path=ppt/slides/_rels/slide5.xml.rels>&#65279;<?xml version="1.0" encoding="UTF-8" standalone="yes"?>
<Relationships xmlns="http://schemas.openxmlformats.org/package/2006/relationships"><Relationship Id="rId1" Type="http://schemas.openxmlformats.org/officeDocument/2006/relationships/slideLayout" Target="../slideLayouts/slideLayout.xml"/></Relationships>
</file>

<file path=ppt/slides/_rels/slide6.xml.rels>&#65279;<?xml version="1.0" encoding="UTF-8" standalone="yes"?>
<Relationships xmlns="http://schemas.openxmlformats.org/package/2006/relationships"><Relationship Id="rPictId0" Type="http://schemas.openxmlformats.org/officeDocument/2006/relationships/image" Target="../media/image7.jpeg"/><Relationship Id="rPictId1" Type="http://schemas.openxmlformats.org/officeDocument/2006/relationships/image" Target="../media/image8.jpeg"/><Relationship Id="rPictId2" Type="http://schemas.openxmlformats.org/officeDocument/2006/relationships/image" Target="../media/image9.jpeg"/><Relationship Id="rId1" Type="http://schemas.openxmlformats.org/officeDocument/2006/relationships/slideLayout" Target="../slideLayouts/slideLayout.xml"/></Relationships>
</file>

<file path=ppt/slides/_rels/slide7.xml.rels>&#65279;<?xml version="1.0" encoding="UTF-8" standalone="yes"?>
<Relationships xmlns="http://schemas.openxmlformats.org/package/2006/relationships"><Relationship Id="rPictId0" Type="http://schemas.openxmlformats.org/officeDocument/2006/relationships/image" Target="../media/image10.jpeg"/><Relationship Id="rPictId1" Type="http://schemas.openxmlformats.org/officeDocument/2006/relationships/image" Target="../media/image11.jpeg"/><Relationship Id="rId1" Type="http://schemas.openxmlformats.org/officeDocument/2006/relationships/slideLayout" Target="../slideLayouts/slideLayout.xml"/></Relationships>
</file>

<file path=ppt/slides/_rels/slide8.xml.rels>&#65279;<?xml version="1.0" encoding="UTF-8" standalone="yes"?>
<Relationships xmlns="http://schemas.openxmlformats.org/package/2006/relationships"><Relationship Id="rPictId0" Type="http://schemas.openxmlformats.org/officeDocument/2006/relationships/image" Target="../media/image12.jpeg"/><Relationship Id="rPictId1" Type="http://schemas.openxmlformats.org/officeDocument/2006/relationships/image" Target="../media/image13.jpeg"/><Relationship Id="rPictId2" Type="http://schemas.openxmlformats.org/officeDocument/2006/relationships/image" Target="../media/image14.jpeg"/><Relationship Id="rPictId3" Type="http://schemas.openxmlformats.org/officeDocument/2006/relationships/image" Target="../media/image15.jpeg"/><Relationship Id="rId1" Type="http://schemas.openxmlformats.org/officeDocument/2006/relationships/slideLayout" Target="../slideLayouts/slideLayout.xml"/></Relationships>
</file>

<file path=ppt/slides/_rels/slide9.xml.rels>&#65279;<?xml version="1.0" encoding="UTF-8" standalone="yes"?>
<Relationships xmlns="http://schemas.openxmlformats.org/package/2006/relationships"><Relationship Id="rPictId0" Type="http://schemas.openxmlformats.org/officeDocument/2006/relationships/image" Target="../media/image16.jpeg"/><Relationship Id="rPictId1" Type="http://schemas.openxmlformats.org/officeDocument/2006/relationships/image" Target="../media/image17.jpeg"/><Relationship Id="rPictId2" Type="http://schemas.openxmlformats.org/officeDocument/2006/relationships/image" Target="../media/image18.jpeg"/><Relationship Id="rPictId3" Type="http://schemas.openxmlformats.org/officeDocument/2006/relationships/image" Target="../media/image19.jpeg"/><Relationship Id="rId1" Type="http://schemas.openxmlformats.org/officeDocument/2006/relationships/slideLayout" Target="../slideLayouts/slideLayout.xml"/></Relationships>
</file>

<file path=ppt/slides/slide1.xml><?xml version="1.0" encoding="utf-8"?>
<p:sld xmlns:p="http://schemas.openxmlformats.org/presentationml/2006/main" xmlns:a="http://schemas.openxmlformats.org/drawingml/2006/main" xmlns:r="http://schemas.openxmlformats.org/officeDocument/2006/relationships">
  <p:cSld>
    <p:bg>
      <p:bgPr>
        <a:solidFill>
          <a:srgbClr val="FDE5A6"/>
        </a:solidFill>
        <a:effectLst/>
      </p:bgPr>
    </p:bg>
    <p:spTree>
      <p:nvGrpSpPr>
        <p:cNvPr id="1" name=""/>
        <p:cNvGrpSpPr/>
        <p:nvPr/>
      </p:nvGrpSpPr>
      <p:grpSpPr/>
      <p:pic>
        <p:nvPicPr>
          <p:cNvPr id="2" name=""/>
          <p:cNvPicPr>
            <a:picLocks noChangeAspect="1"/>
          </p:cNvPicPr>
          <p:nvPr/>
        </p:nvPicPr>
        <p:blipFill>
          <a:blip r:embed="rPictId0"/>
          <a:stretch>
            <a:fillRect/>
          </a:stretch>
        </p:blipFill>
        <p:spPr>
          <a:xfrm>
            <a:off x="157162" y="109537"/>
            <a:ext cx="7286625" cy="4062413"/>
          </a:xfrm>
          <a:prstGeom prst="rect">
            <a:avLst/>
          </a:prstGeom>
        </p:spPr>
      </p:pic>
      <p:sp>
        <p:nvSpPr>
          <p:cNvPr id="3" name=""/>
          <p:cNvSpPr/>
          <p:nvPr/>
        </p:nvSpPr>
        <p:spPr>
          <a:xfrm>
            <a:off x="6838950" y="3533775"/>
            <a:ext cx="228600" cy="76200"/>
          </a:xfrm>
          <a:prstGeom prst="rect">
            <a:avLst/>
          </a:prstGeom>
          <a:solidFill>
            <a:srgbClr val="F46E15"/>
          </a:solidFill>
        </p:spPr>
        <p:txBody>
          <a:bodyPr lIns="0" tIns="0" rIns="0" bIns="0" wrap="none">
            <a:noAutofit/>
          </a:bodyPr>
          <a:p>
            <a:pPr indent="0"/>
            <a:r>
              <a:rPr lang="en-US" sz="600">
                <a:solidFill>
                  <a:srgbClr val="F2B621"/>
                </a:solidFill>
                <a:latin typeface="Arial Unicode MS"/>
              </a:rPr>
              <a:t>✓ K</a:t>
            </a:r>
          </a:p>
        </p:txBody>
      </p:sp>
    </p:spTree>
  </p:cSld>
  <p:clrMapOvr>
    <a:overrideClrMapping bg1="lt1" tx1="dk1" bg2="lt2" tx2="dk2" accent1="accent1" accent2="accent2" accent3="accent3" accent4="accent4" accent5="accent5" accent6="accent6" hlink="hlink" folHlink="folHlink"/>
  </p:clrMapOvr>
</p:sld>
</file>

<file path=ppt/slides/slide10.xml><?xml version="1.0" encoding="utf-8"?>
<p:sld xmlns:p="http://schemas.openxmlformats.org/presentationml/2006/main" xmlns:a="http://schemas.openxmlformats.org/drawingml/2006/main" xmlns:r="http://schemas.openxmlformats.org/officeDocument/2006/relationships">
  <p:cSld>
    <p:bg>
      <p:bgPr>
        <a:solidFill>
          <a:srgbClr val="FEFBEC"/>
        </a:solidFill>
        <a:effectLst/>
      </p:bgPr>
    </p:bg>
    <p:spTree>
      <p:nvGrpSpPr>
        <p:cNvPr id="1" name=""/>
        <p:cNvGrpSpPr/>
        <p:nvPr/>
      </p:nvGrpSpPr>
      <p:grpSpPr/>
      <p:pic>
        <p:nvPicPr>
          <p:cNvPr id="2" name=""/>
          <p:cNvPicPr>
            <a:picLocks noChangeAspect="1"/>
          </p:cNvPicPr>
          <p:nvPr/>
        </p:nvPicPr>
        <p:blipFill>
          <a:blip r:embed="rPictId0"/>
          <a:stretch>
            <a:fillRect/>
          </a:stretch>
        </p:blipFill>
        <p:spPr>
          <a:xfrm>
            <a:off x="842962" y="14287"/>
            <a:ext cx="381000" cy="285750"/>
          </a:xfrm>
          <a:prstGeom prst="rect">
            <a:avLst/>
          </a:prstGeom>
        </p:spPr>
      </p:pic>
      <p:pic>
        <p:nvPicPr>
          <p:cNvPr id="3" name=""/>
          <p:cNvPicPr>
            <a:picLocks noChangeAspect="1"/>
          </p:cNvPicPr>
          <p:nvPr/>
        </p:nvPicPr>
        <p:blipFill>
          <a:blip r:embed="rPictId1"/>
          <a:stretch>
            <a:fillRect/>
          </a:stretch>
        </p:blipFill>
        <p:spPr>
          <a:xfrm>
            <a:off x="2928937" y="447675"/>
            <a:ext cx="1762125" cy="271462"/>
          </a:xfrm>
          <a:prstGeom prst="rect">
            <a:avLst/>
          </a:prstGeom>
        </p:spPr>
      </p:pic>
      <p:pic>
        <p:nvPicPr>
          <p:cNvPr id="4" name=""/>
          <p:cNvPicPr>
            <a:picLocks noChangeAspect="1"/>
          </p:cNvPicPr>
          <p:nvPr/>
        </p:nvPicPr>
        <p:blipFill>
          <a:blip r:embed="rPictId2"/>
          <a:stretch>
            <a:fillRect/>
          </a:stretch>
        </p:blipFill>
        <p:spPr>
          <a:xfrm>
            <a:off x="42862" y="3971925"/>
            <a:ext cx="342900" cy="300037"/>
          </a:xfrm>
          <a:prstGeom prst="rect">
            <a:avLst/>
          </a:prstGeom>
        </p:spPr>
      </p:pic>
      <p:pic>
        <p:nvPicPr>
          <p:cNvPr id="5" name=""/>
          <p:cNvPicPr>
            <a:picLocks noChangeAspect="1"/>
          </p:cNvPicPr>
          <p:nvPr/>
        </p:nvPicPr>
        <p:blipFill>
          <a:blip r:embed="rPictId3"/>
          <a:stretch>
            <a:fillRect/>
          </a:stretch>
        </p:blipFill>
        <p:spPr>
          <a:xfrm>
            <a:off x="5476875" y="2257425"/>
            <a:ext cx="2143125" cy="2028825"/>
          </a:xfrm>
          <a:prstGeom prst="rect">
            <a:avLst/>
          </a:prstGeom>
        </p:spPr>
      </p:pic>
      <p:sp>
        <p:nvSpPr>
          <p:cNvPr id="6" name=""/>
          <p:cNvSpPr/>
          <p:nvPr/>
        </p:nvSpPr>
        <p:spPr>
          <a:xfrm>
            <a:off x="6386512" y="71437"/>
            <a:ext cx="385763" cy="242888"/>
          </a:xfrm>
          <a:prstGeom prst="rect">
            <a:avLst/>
          </a:prstGeom>
          <a:solidFill>
            <a:srgbClr val="FFFFFF"/>
          </a:solidFill>
        </p:spPr>
        <p:txBody>
          <a:bodyPr lIns="0" tIns="0" rIns="0" bIns="0" wrap="none">
            <a:noAutofit/>
          </a:bodyPr>
          <a:p>
            <a:pPr indent="0"/>
            <a:r>
              <a:rPr lang="en-US" b="1" sz="1300">
                <a:latin typeface="Arial"/>
              </a:rPr>
              <a:t>WAV</a:t>
            </a:r>
          </a:p>
        </p:txBody>
      </p:sp>
      <p:sp>
        <p:nvSpPr>
          <p:cNvPr id="7" name=""/>
          <p:cNvSpPr/>
          <p:nvPr/>
        </p:nvSpPr>
        <p:spPr>
          <a:xfrm>
            <a:off x="2919412" y="195262"/>
            <a:ext cx="1776413" cy="271463"/>
          </a:xfrm>
          <a:prstGeom prst="rect">
            <a:avLst/>
          </a:prstGeom>
          <a:solidFill>
            <a:srgbClr val="FFFFFF"/>
          </a:solidFill>
        </p:spPr>
        <p:txBody>
          <a:bodyPr lIns="0" tIns="0" rIns="0" bIns="0" wrap="none">
            <a:noAutofit/>
          </a:bodyPr>
          <a:p>
            <a:pPr indent="0"/>
            <a:r>
              <a:rPr lang="en-US" b="1" sz="1600">
                <a:solidFill>
                  <a:srgbClr val="6484A4"/>
                </a:solidFill>
                <a:latin typeface="Arial"/>
              </a:rPr>
              <a:t>! </a:t>
            </a:r>
            <a:r>
              <a:rPr lang="en-US" b="1" sz="1600">
                <a:latin typeface="Arial"/>
              </a:rPr>
              <a:t>Th ire </a:t>
            </a:r>
            <a:r>
              <a:rPr lang="vi" b="1" sz="1600">
                <a:latin typeface="Arial"/>
              </a:rPr>
              <a:t>hành ĩ </a:t>
            </a:r>
            <a:r>
              <a:rPr lang="en-US" b="1" sz="1600">
                <a:latin typeface="Arial"/>
              </a:rPr>
              <a:t>■</a:t>
            </a:r>
          </a:p>
        </p:txBody>
      </p:sp>
      <p:sp>
        <p:nvSpPr>
          <p:cNvPr id="8" name=""/>
          <p:cNvSpPr/>
          <p:nvPr/>
        </p:nvSpPr>
        <p:spPr>
          <a:xfrm>
            <a:off x="100012" y="909637"/>
            <a:ext cx="7358063" cy="681038"/>
          </a:xfrm>
          <a:prstGeom prst="rect">
            <a:avLst/>
          </a:prstGeom>
          <a:solidFill>
            <a:srgbClr val="FFFFFF"/>
          </a:solidFill>
        </p:spPr>
        <p:txBody>
          <a:bodyPr lIns="0" tIns="0" rIns="0" bIns="0">
            <a:noAutofit/>
          </a:bodyPr>
          <a:p>
            <a:pPr indent="0">
              <a:lnSpc>
                <a:spcPct val="183000"/>
              </a:lnSpc>
            </a:pPr>
            <a:r>
              <a:rPr lang="vi" sz="1500">
                <a:latin typeface="Arial"/>
              </a:rPr>
              <a:t>Cho hình hộp </a:t>
            </a:r>
            <a:r>
              <a:rPr lang="en-US" i="1" sz="1500">
                <a:latin typeface="Arial"/>
              </a:rPr>
              <a:t>ABCD.A'B'C’D</a:t>
            </a:r>
            <a:r>
              <a:rPr lang="en-US" i="1" baseline="30000" sz="1500">
                <a:latin typeface="Arial"/>
              </a:rPr>
              <a:t>1</a:t>
            </a:r>
            <a:r>
              <a:rPr lang="en-US" sz="1500">
                <a:latin typeface="Arial"/>
              </a:rPr>
              <a:t> </a:t>
            </a:r>
            <a:r>
              <a:rPr lang="vi" sz="1500">
                <a:latin typeface="Arial"/>
              </a:rPr>
              <a:t>có 6 mặt đều là hình vuông và </a:t>
            </a:r>
            <a:r>
              <a:rPr lang="vi" i="1" sz="1500">
                <a:latin typeface="Arial"/>
              </a:rPr>
              <a:t>M, N, E, F</a:t>
            </a:r>
            <a:r>
              <a:rPr lang="vi" sz="1500">
                <a:latin typeface="Arial"/>
              </a:rPr>
              <a:t> lần lượt là trung điềm các cạnh </a:t>
            </a:r>
            <a:r>
              <a:rPr lang="vi" i="1" sz="1500">
                <a:latin typeface="Arial"/>
              </a:rPr>
              <a:t>BC,BA,AA',A'D'.</a:t>
            </a:r>
            <a:r>
              <a:rPr lang="vi" sz="1500">
                <a:latin typeface="Arial"/>
              </a:rPr>
              <a:t> Tính góc giữa các cặp đường thẳng:</a:t>
            </a:r>
          </a:p>
        </p:txBody>
      </p:sp>
      <p:sp>
        <p:nvSpPr>
          <p:cNvPr id="9" name=""/>
          <p:cNvSpPr/>
          <p:nvPr/>
        </p:nvSpPr>
        <p:spPr>
          <a:xfrm>
            <a:off x="100012" y="1771650"/>
            <a:ext cx="1290638" cy="247650"/>
          </a:xfrm>
          <a:prstGeom prst="rect">
            <a:avLst/>
          </a:prstGeom>
          <a:solidFill>
            <a:srgbClr val="FFFFFF"/>
          </a:solidFill>
        </p:spPr>
        <p:txBody>
          <a:bodyPr lIns="0" tIns="0" rIns="0" bIns="0" wrap="none">
            <a:noAutofit/>
          </a:bodyPr>
          <a:p>
            <a:pPr indent="0"/>
            <a:r>
              <a:rPr lang="vi" sz="1500">
                <a:latin typeface="Arial"/>
              </a:rPr>
              <a:t>a) </a:t>
            </a:r>
            <a:r>
              <a:rPr lang="vi" i="1" sz="1500">
                <a:latin typeface="Arial"/>
              </a:rPr>
              <a:t>MN</a:t>
            </a:r>
            <a:r>
              <a:rPr lang="vi" sz="1500">
                <a:latin typeface="Arial"/>
              </a:rPr>
              <a:t> và </a:t>
            </a:r>
            <a:r>
              <a:rPr lang="vi" i="1" sz="1500">
                <a:latin typeface="Arial"/>
              </a:rPr>
              <a:t>DD’</a:t>
            </a:r>
          </a:p>
        </p:txBody>
      </p:sp>
      <p:sp>
        <p:nvSpPr>
          <p:cNvPr id="10" name=""/>
          <p:cNvSpPr/>
          <p:nvPr/>
        </p:nvSpPr>
        <p:spPr>
          <a:xfrm>
            <a:off x="2767012" y="1776412"/>
            <a:ext cx="1285875" cy="242888"/>
          </a:xfrm>
          <a:prstGeom prst="rect">
            <a:avLst/>
          </a:prstGeom>
          <a:solidFill>
            <a:srgbClr val="FFFFFF"/>
          </a:solidFill>
        </p:spPr>
        <p:txBody>
          <a:bodyPr lIns="0" tIns="0" rIns="0" bIns="0" wrap="none">
            <a:noAutofit/>
          </a:bodyPr>
          <a:p>
            <a:pPr indent="0"/>
            <a:r>
              <a:rPr lang="vi" sz="1500">
                <a:latin typeface="Arial"/>
              </a:rPr>
              <a:t>b) MN và CD'</a:t>
            </a:r>
          </a:p>
        </p:txBody>
      </p:sp>
      <p:sp>
        <p:nvSpPr>
          <p:cNvPr id="11" name=""/>
          <p:cNvSpPr/>
          <p:nvPr/>
        </p:nvSpPr>
        <p:spPr>
          <a:xfrm>
            <a:off x="423862" y="2276475"/>
            <a:ext cx="4295775" cy="952500"/>
          </a:xfrm>
          <a:prstGeom prst="rect">
            <a:avLst/>
          </a:prstGeom>
          <a:solidFill>
            <a:srgbClr val="FFFFFF"/>
          </a:solidFill>
        </p:spPr>
        <p:txBody>
          <a:bodyPr lIns="0" tIns="0" rIns="0" bIns="0">
            <a:noAutofit/>
          </a:bodyPr>
          <a:p>
            <a:pPr algn="ctr" indent="0">
              <a:spcAft>
                <a:spcPts val="840"/>
              </a:spcAft>
            </a:pPr>
            <a:r>
              <a:rPr lang="vi" b="1" sz="1600">
                <a:latin typeface="Arial"/>
              </a:rPr>
              <a:t>Giải</a:t>
            </a:r>
          </a:p>
          <a:p>
            <a:pPr indent="342900">
              <a:spcAft>
                <a:spcPts val="840"/>
              </a:spcAft>
            </a:pPr>
            <a:r>
              <a:rPr lang="vi" sz="1500">
                <a:latin typeface="Arial"/>
              </a:rPr>
              <a:t>a) Trong tam giác ABC có MN là đường trung</a:t>
            </a:r>
          </a:p>
          <a:p>
            <a:pPr indent="342900"/>
            <a:r>
              <a:rPr lang="vi" sz="1500">
                <a:latin typeface="Arial"/>
              </a:rPr>
              <a:t>bình nên MN//AC</a:t>
            </a:r>
          </a:p>
        </p:txBody>
      </p:sp>
      <p:sp>
        <p:nvSpPr>
          <p:cNvPr id="12" name=""/>
          <p:cNvSpPr/>
          <p:nvPr/>
        </p:nvSpPr>
        <p:spPr>
          <a:xfrm>
            <a:off x="433387" y="3414712"/>
            <a:ext cx="1271588" cy="195263"/>
          </a:xfrm>
          <a:prstGeom prst="rect">
            <a:avLst/>
          </a:prstGeom>
          <a:solidFill>
            <a:srgbClr val="FFFFFF"/>
          </a:solidFill>
        </p:spPr>
        <p:txBody>
          <a:bodyPr lIns="0" tIns="0" rIns="0" bIns="0" wrap="none">
            <a:noAutofit/>
          </a:bodyPr>
          <a:p>
            <a:pPr indent="342900"/>
            <a:r>
              <a:rPr lang="vi" sz="1500">
                <a:latin typeface="Arial"/>
              </a:rPr>
              <a:t>Mà AA' // DD'</a:t>
            </a:r>
          </a:p>
        </p:txBody>
      </p:sp>
      <p:sp>
        <p:nvSpPr>
          <p:cNvPr id="13" name=""/>
          <p:cNvSpPr/>
          <p:nvPr/>
        </p:nvSpPr>
        <p:spPr>
          <a:xfrm>
            <a:off x="433387" y="3795712"/>
            <a:ext cx="4519613" cy="238125"/>
          </a:xfrm>
          <a:prstGeom prst="rect">
            <a:avLst/>
          </a:prstGeom>
          <a:solidFill>
            <a:srgbClr val="FFFFFF"/>
          </a:solidFill>
        </p:spPr>
        <p:txBody>
          <a:bodyPr lIns="0" tIns="0" rIns="0" bIns="0" wrap="none">
            <a:noAutofit/>
          </a:bodyPr>
          <a:p>
            <a:pPr indent="342900"/>
            <a:r>
              <a:rPr lang="vi" sz="1500">
                <a:latin typeface="Arial"/>
              </a:rPr>
              <a:t>Nên góc giữa MN và DD' là góc giữa </a:t>
            </a:r>
            <a:r>
              <a:rPr lang="en-US" sz="1500">
                <a:latin typeface="Arial"/>
              </a:rPr>
              <a:t>AC </a:t>
            </a:r>
            <a:r>
              <a:rPr lang="vi" sz="1500">
                <a:latin typeface="Arial"/>
              </a:rPr>
              <a:t>Và AA'</a:t>
            </a:r>
          </a:p>
        </p:txBody>
      </p:sp>
      <p:sp>
        <p:nvSpPr>
          <p:cNvPr id="14" name=""/>
          <p:cNvSpPr/>
          <p:nvPr/>
        </p:nvSpPr>
        <p:spPr>
          <a:xfrm>
            <a:off x="5434012" y="1776412"/>
            <a:ext cx="1214438" cy="242888"/>
          </a:xfrm>
          <a:prstGeom prst="rect">
            <a:avLst/>
          </a:prstGeom>
          <a:solidFill>
            <a:srgbClr val="FFFFFF"/>
          </a:solidFill>
        </p:spPr>
        <p:txBody>
          <a:bodyPr lIns="0" tIns="0" rIns="0" bIns="0" wrap="none">
            <a:noAutofit/>
          </a:bodyPr>
          <a:p>
            <a:pPr indent="0"/>
            <a:r>
              <a:rPr lang="vi" sz="1500">
                <a:latin typeface="Arial"/>
              </a:rPr>
              <a:t>c) EF và CC'</a:t>
            </a:r>
          </a:p>
        </p:txBody>
      </p:sp>
    </p:spTree>
  </p:cSld>
  <p:clrMapOvr>
    <a:overrideClrMapping bg1="lt1" tx1="dk1" bg2="lt2" tx2="dk2" accent1="accent1" accent2="accent2" accent3="accent3" accent4="accent4" accent5="accent5" accent6="accent6" hlink="hlink" folHlink="folHlink"/>
  </p:clrMapOvr>
</p:sld>
</file>

<file path=ppt/slides/slide11.xml><?xml version="1.0" encoding="utf-8"?>
<p:sld xmlns:p="http://schemas.openxmlformats.org/presentationml/2006/main" xmlns:a="http://schemas.openxmlformats.org/drawingml/2006/main" xmlns:r="http://schemas.openxmlformats.org/officeDocument/2006/relationships">
  <p:cSld>
    <p:bg>
      <p:bgPr>
        <a:solidFill>
          <a:srgbClr val="FEFBEC"/>
        </a:solidFill>
        <a:effectLst/>
      </p:bgPr>
    </p:bg>
    <p:spTree>
      <p:nvGrpSpPr>
        <p:cNvPr id="1" name=""/>
        <p:cNvGrpSpPr/>
        <p:nvPr/>
      </p:nvGrpSpPr>
      <p:grpSpPr/>
      <p:pic>
        <p:nvPicPr>
          <p:cNvPr id="2" name=""/>
          <p:cNvPicPr>
            <a:picLocks noChangeAspect="1"/>
          </p:cNvPicPr>
          <p:nvPr/>
        </p:nvPicPr>
        <p:blipFill>
          <a:blip r:embed="rPictId0"/>
          <a:stretch>
            <a:fillRect/>
          </a:stretch>
        </p:blipFill>
        <p:spPr>
          <a:xfrm>
            <a:off x="842962" y="14287"/>
            <a:ext cx="381000" cy="285750"/>
          </a:xfrm>
          <a:prstGeom prst="rect">
            <a:avLst/>
          </a:prstGeom>
        </p:spPr>
      </p:pic>
      <p:pic>
        <p:nvPicPr>
          <p:cNvPr id="3" name=""/>
          <p:cNvPicPr>
            <a:picLocks noChangeAspect="1"/>
          </p:cNvPicPr>
          <p:nvPr/>
        </p:nvPicPr>
        <p:blipFill>
          <a:blip r:embed="rPictId1"/>
          <a:stretch>
            <a:fillRect/>
          </a:stretch>
        </p:blipFill>
        <p:spPr>
          <a:xfrm>
            <a:off x="2928937" y="447675"/>
            <a:ext cx="1762125" cy="271462"/>
          </a:xfrm>
          <a:prstGeom prst="rect">
            <a:avLst/>
          </a:prstGeom>
        </p:spPr>
      </p:pic>
      <p:pic>
        <p:nvPicPr>
          <p:cNvPr id="4" name=""/>
          <p:cNvPicPr>
            <a:picLocks noChangeAspect="1"/>
          </p:cNvPicPr>
          <p:nvPr/>
        </p:nvPicPr>
        <p:blipFill>
          <a:blip r:embed="rPictId2"/>
          <a:stretch>
            <a:fillRect/>
          </a:stretch>
        </p:blipFill>
        <p:spPr>
          <a:xfrm>
            <a:off x="3438525" y="2286000"/>
            <a:ext cx="666750" cy="309562"/>
          </a:xfrm>
          <a:prstGeom prst="rect">
            <a:avLst/>
          </a:prstGeom>
        </p:spPr>
      </p:pic>
      <p:pic>
        <p:nvPicPr>
          <p:cNvPr id="5" name=""/>
          <p:cNvPicPr>
            <a:picLocks noChangeAspect="1"/>
          </p:cNvPicPr>
          <p:nvPr/>
        </p:nvPicPr>
        <p:blipFill>
          <a:blip r:embed="rPictId3"/>
          <a:stretch>
            <a:fillRect/>
          </a:stretch>
        </p:blipFill>
        <p:spPr>
          <a:xfrm>
            <a:off x="5476875" y="2257425"/>
            <a:ext cx="2143125" cy="2028825"/>
          </a:xfrm>
          <a:prstGeom prst="rect">
            <a:avLst/>
          </a:prstGeom>
        </p:spPr>
      </p:pic>
      <p:sp>
        <p:nvSpPr>
          <p:cNvPr id="6" name=""/>
          <p:cNvSpPr/>
          <p:nvPr/>
        </p:nvSpPr>
        <p:spPr>
          <a:xfrm>
            <a:off x="6386512" y="71437"/>
            <a:ext cx="385763" cy="242888"/>
          </a:xfrm>
          <a:prstGeom prst="rect">
            <a:avLst/>
          </a:prstGeom>
          <a:solidFill>
            <a:srgbClr val="FFFFFF"/>
          </a:solidFill>
        </p:spPr>
        <p:txBody>
          <a:bodyPr lIns="0" tIns="0" rIns="0" bIns="0" wrap="none">
            <a:noAutofit/>
          </a:bodyPr>
          <a:p>
            <a:pPr indent="0"/>
            <a:r>
              <a:rPr lang="en-US" b="1" sz="1300">
                <a:latin typeface="Arial"/>
              </a:rPr>
              <a:t>WAV</a:t>
            </a:r>
          </a:p>
        </p:txBody>
      </p:sp>
      <p:sp>
        <p:nvSpPr>
          <p:cNvPr id="7" name=""/>
          <p:cNvSpPr/>
          <p:nvPr/>
        </p:nvSpPr>
        <p:spPr>
          <a:xfrm>
            <a:off x="2919412" y="195262"/>
            <a:ext cx="1776413" cy="271463"/>
          </a:xfrm>
          <a:prstGeom prst="rect">
            <a:avLst/>
          </a:prstGeom>
          <a:solidFill>
            <a:srgbClr val="FFFFFF"/>
          </a:solidFill>
        </p:spPr>
        <p:txBody>
          <a:bodyPr lIns="0" tIns="0" rIns="0" bIns="0" wrap="none">
            <a:noAutofit/>
          </a:bodyPr>
          <a:p>
            <a:pPr indent="0"/>
            <a:r>
              <a:rPr lang="en-US" b="1" sz="1600">
                <a:solidFill>
                  <a:srgbClr val="6484A4"/>
                </a:solidFill>
                <a:latin typeface="Arial"/>
              </a:rPr>
              <a:t>! </a:t>
            </a:r>
            <a:r>
              <a:rPr lang="en-US" b="1" sz="1600">
                <a:latin typeface="Arial"/>
              </a:rPr>
              <a:t>Th ire </a:t>
            </a:r>
            <a:r>
              <a:rPr lang="vi" b="1" sz="1600">
                <a:latin typeface="Arial"/>
              </a:rPr>
              <a:t>hành ĩ </a:t>
            </a:r>
            <a:r>
              <a:rPr lang="en-US" b="1" sz="1600">
                <a:latin typeface="Arial"/>
              </a:rPr>
              <a:t>■</a:t>
            </a:r>
          </a:p>
        </p:txBody>
      </p:sp>
      <p:sp>
        <p:nvSpPr>
          <p:cNvPr id="8" name=""/>
          <p:cNvSpPr/>
          <p:nvPr/>
        </p:nvSpPr>
        <p:spPr>
          <a:xfrm>
            <a:off x="100012" y="909637"/>
            <a:ext cx="5376863" cy="657225"/>
          </a:xfrm>
          <a:prstGeom prst="rect">
            <a:avLst/>
          </a:prstGeom>
          <a:solidFill>
            <a:srgbClr val="FFFFFF"/>
          </a:solidFill>
        </p:spPr>
        <p:txBody>
          <a:bodyPr lIns="0" tIns="0" rIns="0" bIns="0">
            <a:noAutofit/>
          </a:bodyPr>
          <a:p>
            <a:pPr indent="0">
              <a:lnSpc>
                <a:spcPct val="174000"/>
              </a:lnSpc>
            </a:pPr>
            <a:r>
              <a:rPr lang="vi" sz="1500">
                <a:latin typeface="Arial"/>
              </a:rPr>
              <a:t>Cho hình hộp </a:t>
            </a:r>
            <a:r>
              <a:rPr lang="en-US" i="1" sz="1500">
                <a:latin typeface="Arial"/>
              </a:rPr>
              <a:t>ABCD.A'B'C’D</a:t>
            </a:r>
            <a:r>
              <a:rPr lang="en-US" i="1" baseline="30000" sz="1500">
                <a:latin typeface="Arial"/>
              </a:rPr>
              <a:t>1</a:t>
            </a:r>
            <a:r>
              <a:rPr lang="en-US" sz="1500">
                <a:latin typeface="Arial"/>
              </a:rPr>
              <a:t> </a:t>
            </a:r>
            <a:r>
              <a:rPr lang="vi" sz="1500">
                <a:latin typeface="Arial"/>
              </a:rPr>
              <a:t>có 6 mặt đều là hình vuông và </a:t>
            </a:r>
            <a:r>
              <a:rPr lang="vi" i="1" sz="1500">
                <a:latin typeface="Arial"/>
              </a:rPr>
              <a:t>M, N, E, F</a:t>
            </a:r>
            <a:r>
              <a:rPr lang="vi" sz="1500">
                <a:latin typeface="Arial"/>
              </a:rPr>
              <a:t> lần lượt là trung điểm các cạnh </a:t>
            </a:r>
            <a:r>
              <a:rPr lang="vi" i="1" sz="1500">
                <a:latin typeface="Arial"/>
              </a:rPr>
              <a:t>BC, BA,AA',A'D'.</a:t>
            </a:r>
            <a:r>
              <a:rPr lang="vi" sz="1500">
                <a:latin typeface="Arial"/>
              </a:rPr>
              <a:t> Tính góc giữa các cặp đường thẳng:</a:t>
            </a:r>
          </a:p>
        </p:txBody>
      </p:sp>
      <p:sp>
        <p:nvSpPr>
          <p:cNvPr id="9" name=""/>
          <p:cNvSpPr/>
          <p:nvPr/>
        </p:nvSpPr>
        <p:spPr>
          <a:xfrm>
            <a:off x="100012" y="1738312"/>
            <a:ext cx="1295400" cy="252413"/>
          </a:xfrm>
          <a:prstGeom prst="rect">
            <a:avLst/>
          </a:prstGeom>
          <a:solidFill>
            <a:srgbClr val="FFFFFF"/>
          </a:solidFill>
        </p:spPr>
        <p:txBody>
          <a:bodyPr lIns="0" tIns="0" rIns="0" bIns="0" wrap="none">
            <a:noAutofit/>
          </a:bodyPr>
          <a:p>
            <a:pPr indent="88900"/>
            <a:r>
              <a:rPr lang="en-US" sz="1500">
                <a:latin typeface="Arial"/>
              </a:rPr>
              <a:t>a) </a:t>
            </a:r>
            <a:r>
              <a:rPr lang="vi" i="1" sz="1500">
                <a:latin typeface="Arial"/>
              </a:rPr>
              <a:t>MN</a:t>
            </a:r>
            <a:r>
              <a:rPr lang="vi" sz="1500">
                <a:latin typeface="Arial"/>
              </a:rPr>
              <a:t> và </a:t>
            </a:r>
            <a:r>
              <a:rPr lang="vi" i="1" sz="1500">
                <a:latin typeface="Arial"/>
              </a:rPr>
              <a:t>DD'</a:t>
            </a:r>
          </a:p>
        </p:txBody>
      </p:sp>
      <p:sp>
        <p:nvSpPr>
          <p:cNvPr id="10" name=""/>
          <p:cNvSpPr/>
          <p:nvPr/>
        </p:nvSpPr>
        <p:spPr>
          <a:xfrm>
            <a:off x="2767012" y="1747837"/>
            <a:ext cx="1285875" cy="242888"/>
          </a:xfrm>
          <a:prstGeom prst="rect">
            <a:avLst/>
          </a:prstGeom>
          <a:solidFill>
            <a:srgbClr val="FFFFFF"/>
          </a:solidFill>
        </p:spPr>
        <p:txBody>
          <a:bodyPr lIns="0" tIns="0" rIns="0" bIns="0" wrap="none">
            <a:noAutofit/>
          </a:bodyPr>
          <a:p>
            <a:pPr indent="0"/>
            <a:r>
              <a:rPr lang="vi" sz="1500">
                <a:latin typeface="Arial"/>
              </a:rPr>
              <a:t>b) MN và </a:t>
            </a:r>
            <a:r>
              <a:rPr lang="en-US" sz="1500">
                <a:latin typeface="Arial"/>
              </a:rPr>
              <a:t>CD’</a:t>
            </a:r>
          </a:p>
        </p:txBody>
      </p:sp>
      <p:sp>
        <p:nvSpPr>
          <p:cNvPr id="11" name=""/>
          <p:cNvSpPr/>
          <p:nvPr/>
        </p:nvSpPr>
        <p:spPr>
          <a:xfrm>
            <a:off x="33337" y="2652712"/>
            <a:ext cx="4657725" cy="1633538"/>
          </a:xfrm>
          <a:prstGeom prst="rect">
            <a:avLst/>
          </a:prstGeom>
          <a:solidFill>
            <a:srgbClr val="FFFFFF"/>
          </a:solidFill>
        </p:spPr>
        <p:txBody>
          <a:bodyPr lIns="0" tIns="0" rIns="0" bIns="0">
            <a:noAutofit/>
          </a:bodyPr>
          <a:p>
            <a:pPr marL="346588" indent="12700">
              <a:lnSpc>
                <a:spcPct val="174000"/>
              </a:lnSpc>
              <a:spcAft>
                <a:spcPts val="980"/>
              </a:spcAft>
            </a:pPr>
            <a:r>
              <a:rPr lang="vi" sz="1500">
                <a:latin typeface="Arial"/>
              </a:rPr>
              <a:t>b) Vì MN//AC nên góc giữa MN và CD' là góc giữa </a:t>
            </a:r>
            <a:r>
              <a:rPr lang="en-US" sz="1500">
                <a:latin typeface="Arial"/>
              </a:rPr>
              <a:t>AC </a:t>
            </a:r>
            <a:r>
              <a:rPr lang="vi" sz="1500">
                <a:latin typeface="Arial"/>
              </a:rPr>
              <a:t>và CD'</a:t>
            </a:r>
          </a:p>
          <a:p>
            <a:pPr indent="0"/>
            <a:r>
              <a:rPr lang="vi" sz="5500">
                <a:solidFill>
                  <a:srgbClr val="D88A6F"/>
                </a:solidFill>
                <a:latin typeface="Arial"/>
              </a:rPr>
              <a:t>u</a:t>
            </a:r>
          </a:p>
        </p:txBody>
      </p:sp>
      <p:sp>
        <p:nvSpPr>
          <p:cNvPr id="12" name=""/>
          <p:cNvSpPr/>
          <p:nvPr/>
        </p:nvSpPr>
        <p:spPr>
          <a:xfrm>
            <a:off x="5434012" y="1747837"/>
            <a:ext cx="1214438" cy="242888"/>
          </a:xfrm>
          <a:prstGeom prst="rect">
            <a:avLst/>
          </a:prstGeom>
          <a:solidFill>
            <a:srgbClr val="FFFFFF"/>
          </a:solidFill>
        </p:spPr>
        <p:txBody>
          <a:bodyPr lIns="0" tIns="0" rIns="0" bIns="0" wrap="none">
            <a:noAutofit/>
          </a:bodyPr>
          <a:p>
            <a:pPr indent="0"/>
            <a:r>
              <a:rPr lang="vi" sz="1500">
                <a:latin typeface="Arial"/>
              </a:rPr>
              <a:t>c) EF và CC’</a:t>
            </a:r>
          </a:p>
        </p:txBody>
      </p:sp>
    </p:spTree>
  </p:cSld>
  <p:clrMapOvr>
    <a:overrideClrMapping bg1="lt1" tx1="dk1" bg2="lt2" tx2="dk2" accent1="accent1" accent2="accent2" accent3="accent3" accent4="accent4" accent5="accent5" accent6="accent6" hlink="hlink" folHlink="folHlink"/>
  </p:clrMapOvr>
</p:sld>
</file>

<file path=ppt/slides/slide12.xml><?xml version="1.0" encoding="utf-8"?>
<p:sld xmlns:p="http://schemas.openxmlformats.org/presentationml/2006/main" xmlns:a="http://schemas.openxmlformats.org/drawingml/2006/main" xmlns:r="http://schemas.openxmlformats.org/officeDocument/2006/relationships">
  <p:cSld>
    <p:bg>
      <p:bgPr>
        <a:solidFill>
          <a:srgbClr val="FEFBEC"/>
        </a:solidFill>
        <a:effectLst/>
      </p:bgPr>
    </p:bg>
    <p:spTree>
      <p:nvGrpSpPr>
        <p:cNvPr id="1" name=""/>
        <p:cNvGrpSpPr/>
        <p:nvPr/>
      </p:nvGrpSpPr>
      <p:grpSpPr/>
      <p:pic>
        <p:nvPicPr>
          <p:cNvPr id="2" name=""/>
          <p:cNvPicPr>
            <a:picLocks noChangeAspect="1"/>
          </p:cNvPicPr>
          <p:nvPr/>
        </p:nvPicPr>
        <p:blipFill>
          <a:blip r:embed="rPictId0"/>
          <a:stretch>
            <a:fillRect/>
          </a:stretch>
        </p:blipFill>
        <p:spPr>
          <a:xfrm>
            <a:off x="842962" y="14287"/>
            <a:ext cx="381000" cy="285750"/>
          </a:xfrm>
          <a:prstGeom prst="rect">
            <a:avLst/>
          </a:prstGeom>
        </p:spPr>
      </p:pic>
      <p:pic>
        <p:nvPicPr>
          <p:cNvPr id="3" name=""/>
          <p:cNvPicPr>
            <a:picLocks noChangeAspect="1"/>
          </p:cNvPicPr>
          <p:nvPr/>
        </p:nvPicPr>
        <p:blipFill>
          <a:blip r:embed="rPictId1"/>
          <a:stretch>
            <a:fillRect/>
          </a:stretch>
        </p:blipFill>
        <p:spPr>
          <a:xfrm>
            <a:off x="2928937" y="447675"/>
            <a:ext cx="1762125" cy="271462"/>
          </a:xfrm>
          <a:prstGeom prst="rect">
            <a:avLst/>
          </a:prstGeom>
        </p:spPr>
      </p:pic>
      <p:pic>
        <p:nvPicPr>
          <p:cNvPr id="4" name=""/>
          <p:cNvPicPr>
            <a:picLocks noChangeAspect="1"/>
          </p:cNvPicPr>
          <p:nvPr/>
        </p:nvPicPr>
        <p:blipFill>
          <a:blip r:embed="rPictId2"/>
          <a:stretch>
            <a:fillRect/>
          </a:stretch>
        </p:blipFill>
        <p:spPr>
          <a:xfrm>
            <a:off x="42862" y="3971925"/>
            <a:ext cx="342900" cy="300037"/>
          </a:xfrm>
          <a:prstGeom prst="rect">
            <a:avLst/>
          </a:prstGeom>
        </p:spPr>
      </p:pic>
      <p:pic>
        <p:nvPicPr>
          <p:cNvPr id="5" name=""/>
          <p:cNvPicPr>
            <a:picLocks noChangeAspect="1"/>
          </p:cNvPicPr>
          <p:nvPr/>
        </p:nvPicPr>
        <p:blipFill>
          <a:blip r:embed="rPictId3"/>
          <a:stretch>
            <a:fillRect/>
          </a:stretch>
        </p:blipFill>
        <p:spPr>
          <a:xfrm>
            <a:off x="5476875" y="2257425"/>
            <a:ext cx="2143125" cy="2028825"/>
          </a:xfrm>
          <a:prstGeom prst="rect">
            <a:avLst/>
          </a:prstGeom>
        </p:spPr>
      </p:pic>
      <p:sp>
        <p:nvSpPr>
          <p:cNvPr id="6" name=""/>
          <p:cNvSpPr/>
          <p:nvPr/>
        </p:nvSpPr>
        <p:spPr>
          <a:xfrm>
            <a:off x="6386512" y="71437"/>
            <a:ext cx="385763" cy="242888"/>
          </a:xfrm>
          <a:prstGeom prst="rect">
            <a:avLst/>
          </a:prstGeom>
          <a:solidFill>
            <a:srgbClr val="FFFFFF"/>
          </a:solidFill>
        </p:spPr>
        <p:txBody>
          <a:bodyPr lIns="0" tIns="0" rIns="0" bIns="0" wrap="none">
            <a:noAutofit/>
          </a:bodyPr>
          <a:p>
            <a:pPr indent="0"/>
            <a:r>
              <a:rPr lang="en-US" b="1" sz="1300">
                <a:latin typeface="Arial"/>
              </a:rPr>
              <a:t>WAV</a:t>
            </a:r>
          </a:p>
        </p:txBody>
      </p:sp>
      <p:sp>
        <p:nvSpPr>
          <p:cNvPr id="7" name=""/>
          <p:cNvSpPr/>
          <p:nvPr/>
        </p:nvSpPr>
        <p:spPr>
          <a:xfrm>
            <a:off x="2919412" y="195262"/>
            <a:ext cx="1776413" cy="271463"/>
          </a:xfrm>
          <a:prstGeom prst="rect">
            <a:avLst/>
          </a:prstGeom>
          <a:solidFill>
            <a:srgbClr val="FFFFFF"/>
          </a:solidFill>
        </p:spPr>
        <p:txBody>
          <a:bodyPr lIns="0" tIns="0" rIns="0" bIns="0" wrap="none">
            <a:noAutofit/>
          </a:bodyPr>
          <a:p>
            <a:pPr indent="0"/>
            <a:r>
              <a:rPr lang="en-US" b="1" sz="1600">
                <a:solidFill>
                  <a:srgbClr val="6484A4"/>
                </a:solidFill>
                <a:latin typeface="Arial"/>
              </a:rPr>
              <a:t>! </a:t>
            </a:r>
            <a:r>
              <a:rPr lang="en-US" b="1" sz="1600">
                <a:latin typeface="Arial"/>
              </a:rPr>
              <a:t>Th ire </a:t>
            </a:r>
            <a:r>
              <a:rPr lang="vi" b="1" sz="1600">
                <a:latin typeface="Arial"/>
              </a:rPr>
              <a:t>hành ĩ </a:t>
            </a:r>
            <a:r>
              <a:rPr lang="en-US" b="1" sz="1600">
                <a:latin typeface="Arial"/>
              </a:rPr>
              <a:t>■</a:t>
            </a:r>
          </a:p>
        </p:txBody>
      </p:sp>
      <p:sp>
        <p:nvSpPr>
          <p:cNvPr id="8" name=""/>
          <p:cNvSpPr/>
          <p:nvPr/>
        </p:nvSpPr>
        <p:spPr>
          <a:xfrm>
            <a:off x="100012" y="909637"/>
            <a:ext cx="7358063" cy="657225"/>
          </a:xfrm>
          <a:prstGeom prst="rect">
            <a:avLst/>
          </a:prstGeom>
          <a:solidFill>
            <a:srgbClr val="FFFFFF"/>
          </a:solidFill>
        </p:spPr>
        <p:txBody>
          <a:bodyPr lIns="0" tIns="0" rIns="0" bIns="0">
            <a:noAutofit/>
          </a:bodyPr>
          <a:p>
            <a:pPr indent="0">
              <a:lnSpc>
                <a:spcPct val="174000"/>
              </a:lnSpc>
            </a:pPr>
            <a:r>
              <a:rPr lang="vi" sz="1500">
                <a:latin typeface="Arial"/>
              </a:rPr>
              <a:t>Cho hình hộp </a:t>
            </a:r>
            <a:r>
              <a:rPr lang="en-US" i="1" sz="1500">
                <a:latin typeface="Arial"/>
              </a:rPr>
              <a:t>ABCD.A'B'C’D</a:t>
            </a:r>
            <a:r>
              <a:rPr lang="en-US" i="1" baseline="30000" sz="1500">
                <a:latin typeface="Arial"/>
              </a:rPr>
              <a:t>1</a:t>
            </a:r>
            <a:r>
              <a:rPr lang="en-US" sz="1500">
                <a:latin typeface="Arial"/>
              </a:rPr>
              <a:t> </a:t>
            </a:r>
            <a:r>
              <a:rPr lang="vi" sz="1500">
                <a:latin typeface="Arial"/>
              </a:rPr>
              <a:t>có 6 mặt đều là hình vuông và </a:t>
            </a:r>
            <a:r>
              <a:rPr lang="vi" i="1" sz="1500">
                <a:latin typeface="Arial"/>
              </a:rPr>
              <a:t>M, N, E, F</a:t>
            </a:r>
            <a:r>
              <a:rPr lang="vi" sz="1500">
                <a:latin typeface="Arial"/>
              </a:rPr>
              <a:t> lần lượt là trung điểm các cạnh </a:t>
            </a:r>
            <a:r>
              <a:rPr lang="vi" i="1" sz="1500">
                <a:latin typeface="Arial"/>
              </a:rPr>
              <a:t>BC, BA,AA',A'D'.</a:t>
            </a:r>
            <a:r>
              <a:rPr lang="vi" sz="1500">
                <a:latin typeface="Arial"/>
              </a:rPr>
              <a:t> Tính góc giữa các cặp đường thẳng:</a:t>
            </a:r>
          </a:p>
        </p:txBody>
      </p:sp>
      <p:sp>
        <p:nvSpPr>
          <p:cNvPr id="9" name=""/>
          <p:cNvSpPr/>
          <p:nvPr/>
        </p:nvSpPr>
        <p:spPr>
          <a:xfrm>
            <a:off x="100012" y="1738312"/>
            <a:ext cx="1295400" cy="252413"/>
          </a:xfrm>
          <a:prstGeom prst="rect">
            <a:avLst/>
          </a:prstGeom>
          <a:solidFill>
            <a:srgbClr val="FFFFFF"/>
          </a:solidFill>
        </p:spPr>
        <p:txBody>
          <a:bodyPr lIns="0" tIns="0" rIns="0" bIns="0" wrap="none">
            <a:noAutofit/>
          </a:bodyPr>
          <a:p>
            <a:pPr indent="0"/>
            <a:r>
              <a:rPr lang="en-US" sz="1500">
                <a:latin typeface="Arial"/>
              </a:rPr>
              <a:t>a) </a:t>
            </a:r>
            <a:r>
              <a:rPr lang="vi" i="1" sz="1500">
                <a:latin typeface="Arial"/>
              </a:rPr>
              <a:t>MN</a:t>
            </a:r>
            <a:r>
              <a:rPr lang="vi" sz="1500">
                <a:latin typeface="Arial"/>
              </a:rPr>
              <a:t> và </a:t>
            </a:r>
            <a:r>
              <a:rPr lang="vi" i="1" sz="1500">
                <a:latin typeface="Arial"/>
              </a:rPr>
              <a:t>DD'</a:t>
            </a:r>
          </a:p>
        </p:txBody>
      </p:sp>
      <p:sp>
        <p:nvSpPr>
          <p:cNvPr id="10" name=""/>
          <p:cNvSpPr/>
          <p:nvPr/>
        </p:nvSpPr>
        <p:spPr>
          <a:xfrm>
            <a:off x="2767012" y="1747837"/>
            <a:ext cx="1285875" cy="242888"/>
          </a:xfrm>
          <a:prstGeom prst="rect">
            <a:avLst/>
          </a:prstGeom>
          <a:solidFill>
            <a:srgbClr val="FFFFFF"/>
          </a:solidFill>
        </p:spPr>
        <p:txBody>
          <a:bodyPr lIns="0" tIns="0" rIns="0" bIns="0" wrap="none">
            <a:noAutofit/>
          </a:bodyPr>
          <a:p>
            <a:pPr algn="ctr" indent="0"/>
            <a:r>
              <a:rPr lang="vi" sz="1500">
                <a:latin typeface="Arial"/>
              </a:rPr>
              <a:t>b) MN và </a:t>
            </a:r>
            <a:r>
              <a:rPr lang="en-US" sz="1500">
                <a:latin typeface="Arial"/>
              </a:rPr>
              <a:t>CD’</a:t>
            </a:r>
          </a:p>
        </p:txBody>
      </p:sp>
      <p:sp>
        <p:nvSpPr>
          <p:cNvPr id="11" name=""/>
          <p:cNvSpPr/>
          <p:nvPr/>
        </p:nvSpPr>
        <p:spPr>
          <a:xfrm>
            <a:off x="423862" y="2276475"/>
            <a:ext cx="4305300" cy="952500"/>
          </a:xfrm>
          <a:prstGeom prst="rect">
            <a:avLst/>
          </a:prstGeom>
          <a:solidFill>
            <a:srgbClr val="FFFFFF"/>
          </a:solidFill>
        </p:spPr>
        <p:txBody>
          <a:bodyPr lIns="0" tIns="0" rIns="0" bIns="0">
            <a:noAutofit/>
          </a:bodyPr>
          <a:p>
            <a:pPr algn="ctr" indent="0">
              <a:spcAft>
                <a:spcPts val="840"/>
              </a:spcAft>
            </a:pPr>
            <a:r>
              <a:rPr lang="vi" b="1" sz="1600">
                <a:latin typeface="Arial"/>
              </a:rPr>
              <a:t>Giải</a:t>
            </a:r>
          </a:p>
          <a:p>
            <a:pPr indent="419100">
              <a:spcAft>
                <a:spcPts val="840"/>
              </a:spcAft>
            </a:pPr>
            <a:r>
              <a:rPr lang="vi" sz="1500">
                <a:latin typeface="Arial"/>
              </a:rPr>
              <a:t>c) Trong tam giác AA'D' có EF là đường trung</a:t>
            </a:r>
          </a:p>
          <a:p>
            <a:pPr indent="419100"/>
            <a:r>
              <a:rPr lang="vi" sz="1500">
                <a:latin typeface="Arial"/>
              </a:rPr>
              <a:t>bình nên </a:t>
            </a:r>
            <a:r>
              <a:rPr lang="en-US" sz="1500">
                <a:latin typeface="Arial"/>
              </a:rPr>
              <a:t>EF//AD'</a:t>
            </a:r>
          </a:p>
        </p:txBody>
      </p:sp>
      <p:sp>
        <p:nvSpPr>
          <p:cNvPr id="12" name=""/>
          <p:cNvSpPr/>
          <p:nvPr/>
        </p:nvSpPr>
        <p:spPr>
          <a:xfrm>
            <a:off x="433387" y="3414712"/>
            <a:ext cx="1157288" cy="195263"/>
          </a:xfrm>
          <a:prstGeom prst="rect">
            <a:avLst/>
          </a:prstGeom>
          <a:solidFill>
            <a:srgbClr val="FFFFFF"/>
          </a:solidFill>
        </p:spPr>
        <p:txBody>
          <a:bodyPr lIns="0" tIns="0" rIns="0" bIns="0" wrap="none">
            <a:noAutofit/>
          </a:bodyPr>
          <a:p>
            <a:pPr indent="419100"/>
            <a:r>
              <a:rPr lang="vi" sz="1500">
                <a:latin typeface="Arial"/>
              </a:rPr>
              <a:t>Mà CC7/AA'</a:t>
            </a:r>
          </a:p>
        </p:txBody>
      </p:sp>
      <p:sp>
        <p:nvSpPr>
          <p:cNvPr id="13" name=""/>
          <p:cNvSpPr/>
          <p:nvPr/>
        </p:nvSpPr>
        <p:spPr>
          <a:xfrm>
            <a:off x="433387" y="3795712"/>
            <a:ext cx="4519613" cy="238125"/>
          </a:xfrm>
          <a:prstGeom prst="rect">
            <a:avLst/>
          </a:prstGeom>
          <a:solidFill>
            <a:srgbClr val="FFFFFF"/>
          </a:solidFill>
        </p:spPr>
        <p:txBody>
          <a:bodyPr lIns="0" tIns="0" rIns="0" bIns="0" wrap="none">
            <a:noAutofit/>
          </a:bodyPr>
          <a:p>
            <a:pPr indent="419100"/>
            <a:r>
              <a:rPr lang="vi" sz="1500">
                <a:latin typeface="Arial"/>
              </a:rPr>
              <a:t>Nên góc giữa EF và CC' là góc giữa AA' và AD'.</a:t>
            </a:r>
          </a:p>
        </p:txBody>
      </p:sp>
      <p:sp>
        <p:nvSpPr>
          <p:cNvPr id="14" name=""/>
          <p:cNvSpPr/>
          <p:nvPr/>
        </p:nvSpPr>
        <p:spPr>
          <a:xfrm>
            <a:off x="5434012" y="1747837"/>
            <a:ext cx="1214438" cy="242888"/>
          </a:xfrm>
          <a:prstGeom prst="rect">
            <a:avLst/>
          </a:prstGeom>
          <a:solidFill>
            <a:srgbClr val="FFFFFF"/>
          </a:solidFill>
        </p:spPr>
        <p:txBody>
          <a:bodyPr lIns="0" tIns="0" rIns="0" bIns="0" wrap="none">
            <a:noAutofit/>
          </a:bodyPr>
          <a:p>
            <a:pPr indent="0"/>
            <a:r>
              <a:rPr lang="vi" sz="1500">
                <a:latin typeface="Arial"/>
              </a:rPr>
              <a:t>c) EF và CC’</a:t>
            </a:r>
          </a:p>
        </p:txBody>
      </p:sp>
    </p:spTree>
  </p:cSld>
  <p:clrMapOvr>
    <a:overrideClrMapping bg1="lt1" tx1="dk1" bg2="lt2" tx2="dk2" accent1="accent1" accent2="accent2" accent3="accent3" accent4="accent4" accent5="accent5" accent6="accent6" hlink="hlink" folHlink="folHlink"/>
  </p:clrMapOvr>
</p:sld>
</file>

<file path=ppt/slides/slide13.xml><?xml version="1.0" encoding="utf-8"?>
<p:sld xmlns:p="http://schemas.openxmlformats.org/presentationml/2006/main" xmlns:a="http://schemas.openxmlformats.org/drawingml/2006/main" xmlns:r="http://schemas.openxmlformats.org/officeDocument/2006/relationships">
  <p:cSld>
    <p:bg>
      <p:bgPr>
        <a:solidFill>
          <a:srgbClr val="FDE5A5"/>
        </a:solidFill>
        <a:effectLst/>
      </p:bgPr>
    </p:bg>
    <p:spTree>
      <p:nvGrpSpPr>
        <p:cNvPr id="1" name=""/>
        <p:cNvGrpSpPr/>
        <p:nvPr/>
      </p:nvGrpSpPr>
      <p:grpSpPr/>
      <p:pic>
        <p:nvPicPr>
          <p:cNvPr id="2" name=""/>
          <p:cNvPicPr>
            <a:picLocks noChangeAspect="1"/>
          </p:cNvPicPr>
          <p:nvPr/>
        </p:nvPicPr>
        <p:blipFill>
          <a:blip r:embed="rPictId0"/>
          <a:stretch>
            <a:fillRect/>
          </a:stretch>
        </p:blipFill>
        <p:spPr>
          <a:xfrm>
            <a:off x="0" y="14287"/>
            <a:ext cx="7505700" cy="4271963"/>
          </a:xfrm>
          <a:prstGeom prst="rect">
            <a:avLst/>
          </a:prstGeom>
        </p:spPr>
      </p:pic>
    </p:spTree>
  </p:cSld>
  <p:clrMapOvr>
    <a:overrideClrMapping bg1="lt1" tx1="dk1" bg2="lt2" tx2="dk2" accent1="accent1" accent2="accent2" accent3="accent3" accent4="accent4" accent5="accent5" accent6="accent6" hlink="hlink" folHlink="folHlink"/>
  </p:clrMapOvr>
</p:sld>
</file>

<file path=ppt/slides/slide14.xml><?xml version="1.0" encoding="utf-8"?>
<p:sld xmlns:p="http://schemas.openxmlformats.org/presentationml/2006/main" xmlns:a="http://schemas.openxmlformats.org/drawingml/2006/main" xmlns:r="http://schemas.openxmlformats.org/officeDocument/2006/relationships">
  <p:cSld>
    <p:bg>
      <p:bgPr>
        <a:solidFill>
          <a:srgbClr val="FDE5A5"/>
        </a:solidFill>
        <a:effectLst/>
      </p:bgPr>
    </p:bg>
    <p:spTree>
      <p:nvGrpSpPr>
        <p:cNvPr id="1" name=""/>
        <p:cNvGrpSpPr/>
        <p:nvPr/>
      </p:nvGrpSpPr>
      <p:grpSpPr/>
      <p:pic>
        <p:nvPicPr>
          <p:cNvPr id="2" name=""/>
          <p:cNvPicPr>
            <a:picLocks noChangeAspect="1"/>
          </p:cNvPicPr>
          <p:nvPr/>
        </p:nvPicPr>
        <p:blipFill>
          <a:blip r:embed="rPictId0"/>
          <a:stretch>
            <a:fillRect/>
          </a:stretch>
        </p:blipFill>
        <p:spPr>
          <a:xfrm>
            <a:off x="995362" y="504825"/>
            <a:ext cx="1176338" cy="633412"/>
          </a:xfrm>
          <a:prstGeom prst="rect">
            <a:avLst/>
          </a:prstGeom>
        </p:spPr>
      </p:pic>
      <p:sp>
        <p:nvSpPr>
          <p:cNvPr id="3" name=""/>
          <p:cNvSpPr/>
          <p:nvPr/>
        </p:nvSpPr>
        <p:spPr>
          <a:xfrm>
            <a:off x="1404937" y="1476375"/>
            <a:ext cx="4738688" cy="828675"/>
          </a:xfrm>
          <a:prstGeom prst="rect">
            <a:avLst/>
          </a:prstGeom>
          <a:solidFill>
            <a:srgbClr val="FFFFFF"/>
          </a:solidFill>
        </p:spPr>
        <p:txBody>
          <a:bodyPr lIns="0" tIns="0" rIns="0" bIns="0">
            <a:noAutofit/>
          </a:bodyPr>
          <a:p>
            <a:pPr algn="ctr" indent="0">
              <a:spcAft>
                <a:spcPts val="980"/>
              </a:spcAft>
            </a:pPr>
            <a:r>
              <a:rPr lang="vi" b="1" sz="2300">
                <a:latin typeface="Arial"/>
              </a:rPr>
              <a:t>HAI ĐƯỜNG THẢNG VUÔNG GÓC</a:t>
            </a:r>
          </a:p>
          <a:p>
            <a:pPr indent="0"/>
            <a:r>
              <a:rPr lang="vi" b="1" sz="2300">
                <a:latin typeface="Arial"/>
              </a:rPr>
              <a:t>TRONG KHÔNG GIAN</a:t>
            </a:r>
          </a:p>
        </p:txBody>
      </p:sp>
    </p:spTree>
  </p:cSld>
  <p:clrMapOvr>
    <a:overrideClrMapping bg1="lt1" tx1="dk1" bg2="lt2" tx2="dk2" accent1="accent1" accent2="accent2" accent3="accent3" accent4="accent4" accent5="accent5" accent6="accent6" hlink="hlink" folHlink="folHlink"/>
  </p:clrMapOvr>
</p:sld>
</file>

<file path=ppt/slides/slide15.xml><?xml version="1.0" encoding="utf-8"?>
<p:sld xmlns:p="http://schemas.openxmlformats.org/presentationml/2006/main" xmlns:a="http://schemas.openxmlformats.org/drawingml/2006/main" xmlns:r="http://schemas.openxmlformats.org/officeDocument/2006/relationships">
  <p:cSld>
    <p:bg>
      <p:bgPr>
        <a:solidFill>
          <a:srgbClr val="FEFBEC"/>
        </a:solidFill>
        <a:effectLst/>
      </p:bgPr>
    </p:bg>
    <p:spTree>
      <p:nvGrpSpPr>
        <p:cNvPr id="1" name=""/>
        <p:cNvGrpSpPr/>
        <p:nvPr/>
      </p:nvGrpSpPr>
      <p:grpSpPr/>
      <p:pic>
        <p:nvPicPr>
          <p:cNvPr id="2" name=""/>
          <p:cNvPicPr>
            <a:picLocks noChangeAspect="1"/>
          </p:cNvPicPr>
          <p:nvPr/>
        </p:nvPicPr>
        <p:blipFill>
          <a:blip r:embed="rPictId0"/>
          <a:stretch>
            <a:fillRect/>
          </a:stretch>
        </p:blipFill>
        <p:spPr>
          <a:xfrm>
            <a:off x="3533775" y="1414462"/>
            <a:ext cx="4081462" cy="2714625"/>
          </a:xfrm>
          <a:prstGeom prst="rect">
            <a:avLst/>
          </a:prstGeom>
        </p:spPr>
      </p:pic>
      <p:sp>
        <p:nvSpPr>
          <p:cNvPr id="3" name=""/>
          <p:cNvSpPr/>
          <p:nvPr/>
        </p:nvSpPr>
        <p:spPr>
          <a:xfrm>
            <a:off x="328612" y="461962"/>
            <a:ext cx="6677025" cy="666750"/>
          </a:xfrm>
          <a:prstGeom prst="rect">
            <a:avLst/>
          </a:prstGeom>
          <a:solidFill>
            <a:srgbClr val="FFFFFF"/>
          </a:solidFill>
        </p:spPr>
        <p:txBody>
          <a:bodyPr lIns="0" tIns="0" rIns="0" bIns="0">
            <a:noAutofit/>
          </a:bodyPr>
          <a:p>
            <a:pPr marL="181488" indent="-241300">
              <a:lnSpc>
                <a:spcPct val="174000"/>
              </a:lnSpc>
            </a:pPr>
            <a:r>
              <a:rPr lang="en-US" sz="1500">
                <a:latin typeface="Arial"/>
              </a:rPr>
              <a:t>{X?) </a:t>
            </a:r>
            <a:r>
              <a:rPr lang="vi" sz="1500">
                <a:latin typeface="Arial"/>
              </a:rPr>
              <a:t>HĐtà^hình hộp </a:t>
            </a:r>
            <a:r>
              <a:rPr lang="en-US" sz="1500">
                <a:latin typeface="Arial"/>
              </a:rPr>
              <a:t>ABCD.A’B’C’D’ </a:t>
            </a:r>
            <a:r>
              <a:rPr lang="vi" sz="1500">
                <a:latin typeface="Arial"/>
              </a:rPr>
              <a:t>có 6 mặt đều là hình vuông. Nêu nhận xét về góc giữa các cặp đường thẳng</a:t>
            </a:r>
          </a:p>
        </p:txBody>
      </p:sp>
      <p:sp>
        <p:nvSpPr>
          <p:cNvPr id="4" name=""/>
          <p:cNvSpPr/>
          <p:nvPr/>
        </p:nvSpPr>
        <p:spPr>
          <a:xfrm>
            <a:off x="547687" y="1319212"/>
            <a:ext cx="1219200" cy="238125"/>
          </a:xfrm>
          <a:prstGeom prst="rect">
            <a:avLst/>
          </a:prstGeom>
          <a:solidFill>
            <a:srgbClr val="FFFFFF"/>
          </a:solidFill>
        </p:spPr>
        <p:txBody>
          <a:bodyPr lIns="0" tIns="0" rIns="0" bIns="0" wrap="none">
            <a:noAutofit/>
          </a:bodyPr>
          <a:p>
            <a:pPr indent="0"/>
            <a:r>
              <a:rPr lang="en-US" sz="1500">
                <a:latin typeface="Arial"/>
              </a:rPr>
              <a:t>a) </a:t>
            </a:r>
            <a:r>
              <a:rPr lang="vi" sz="1500">
                <a:latin typeface="Arial"/>
              </a:rPr>
              <a:t>AB và </a:t>
            </a:r>
            <a:r>
              <a:rPr lang="en-US" sz="1500">
                <a:latin typeface="Arial"/>
              </a:rPr>
              <a:t>BB’</a:t>
            </a:r>
          </a:p>
        </p:txBody>
      </p:sp>
      <p:sp>
        <p:nvSpPr>
          <p:cNvPr id="5" name=""/>
          <p:cNvSpPr/>
          <p:nvPr/>
        </p:nvSpPr>
        <p:spPr>
          <a:xfrm>
            <a:off x="552450" y="1747837"/>
            <a:ext cx="1243012" cy="238125"/>
          </a:xfrm>
          <a:prstGeom prst="rect">
            <a:avLst/>
          </a:prstGeom>
          <a:solidFill>
            <a:srgbClr val="FFFFFF"/>
          </a:solidFill>
        </p:spPr>
        <p:txBody>
          <a:bodyPr lIns="0" tIns="0" rIns="0" bIns="0" wrap="none">
            <a:noAutofit/>
          </a:bodyPr>
          <a:p>
            <a:pPr indent="0"/>
            <a:r>
              <a:rPr lang="en-US" sz="1500">
                <a:latin typeface="Arial"/>
              </a:rPr>
              <a:t>b)AB </a:t>
            </a:r>
            <a:r>
              <a:rPr lang="vi" sz="1500">
                <a:latin typeface="Arial"/>
              </a:rPr>
              <a:t>và </a:t>
            </a:r>
            <a:r>
              <a:rPr lang="en-US" sz="1500">
                <a:latin typeface="Arial"/>
              </a:rPr>
              <a:t>DD’</a:t>
            </a:r>
          </a:p>
        </p:txBody>
      </p:sp>
      <p:sp>
        <p:nvSpPr>
          <p:cNvPr id="6" name=""/>
          <p:cNvSpPr/>
          <p:nvPr/>
        </p:nvSpPr>
        <p:spPr>
          <a:xfrm>
            <a:off x="547687" y="2614612"/>
            <a:ext cx="4519613" cy="581025"/>
          </a:xfrm>
          <a:prstGeom prst="rect">
            <a:avLst/>
          </a:prstGeom>
          <a:solidFill>
            <a:srgbClr val="FFFFFF"/>
          </a:solidFill>
        </p:spPr>
        <p:txBody>
          <a:bodyPr lIns="0" tIns="0" rIns="0" bIns="0">
            <a:noAutofit/>
          </a:bodyPr>
          <a:p>
            <a:pPr indent="0">
              <a:lnSpc>
                <a:spcPct val="174000"/>
              </a:lnSpc>
            </a:pPr>
            <a:r>
              <a:rPr lang="en-US" sz="1500">
                <a:latin typeface="Arial"/>
              </a:rPr>
              <a:t>a) </a:t>
            </a:r>
            <a:r>
              <a:rPr lang="vi" sz="1500">
                <a:latin typeface="Arial"/>
              </a:rPr>
              <a:t>ABB'A' là hình vuông nên góc giữa AB và BB' là 90".</a:t>
            </a:r>
          </a:p>
        </p:txBody>
      </p:sp>
      <p:sp>
        <p:nvSpPr>
          <p:cNvPr id="7" name=""/>
          <p:cNvSpPr/>
          <p:nvPr/>
        </p:nvSpPr>
        <p:spPr>
          <a:xfrm>
            <a:off x="542925" y="3376612"/>
            <a:ext cx="4257675" cy="623888"/>
          </a:xfrm>
          <a:prstGeom prst="rect">
            <a:avLst/>
          </a:prstGeom>
          <a:solidFill>
            <a:srgbClr val="FFFFFF"/>
          </a:solidFill>
        </p:spPr>
        <p:txBody>
          <a:bodyPr lIns="0" tIns="0" rIns="0" bIns="0">
            <a:noAutofit/>
          </a:bodyPr>
          <a:p>
            <a:pPr indent="0">
              <a:lnSpc>
                <a:spcPct val="174000"/>
              </a:lnSpc>
            </a:pPr>
            <a:r>
              <a:rPr lang="en-US" sz="1500">
                <a:latin typeface="Arial"/>
              </a:rPr>
              <a:t>b) </a:t>
            </a:r>
            <a:r>
              <a:rPr lang="vi" sz="1500">
                <a:latin typeface="Arial"/>
              </a:rPr>
              <a:t>Vì DD7/AA' nên góc giữa </a:t>
            </a:r>
            <a:r>
              <a:rPr lang="en-US" sz="1500">
                <a:latin typeface="Arial"/>
              </a:rPr>
              <a:t>AB </a:t>
            </a:r>
            <a:r>
              <a:rPr lang="vi" sz="1500">
                <a:latin typeface="Arial"/>
              </a:rPr>
              <a:t>và DD' là góc giữa AB và AA' và bằng 90°.</a:t>
            </a:r>
          </a:p>
        </p:txBody>
      </p:sp>
    </p:spTree>
  </p:cSld>
  <p:clrMapOvr>
    <a:overrideClrMapping bg1="lt1" tx1="dk1" bg2="lt2" tx2="dk2" accent1="accent1" accent2="accent2" accent3="accent3" accent4="accent4" accent5="accent5" accent6="accent6" hlink="hlink" folHlink="folHlink"/>
  </p:clrMapOvr>
</p:sld>
</file>

<file path=ppt/slides/slide16.xml><?xml version="1.0" encoding="utf-8"?>
<p:sld xmlns:p="http://schemas.openxmlformats.org/presentationml/2006/main" xmlns:a="http://schemas.openxmlformats.org/drawingml/2006/main" xmlns:r="http://schemas.openxmlformats.org/officeDocument/2006/relationships">
  <p:cSld>
    <p:bg>
      <p:bgPr>
        <a:solidFill>
          <a:srgbClr val="F7EBE0"/>
        </a:solidFill>
        <a:effectLst/>
      </p:bgPr>
    </p:bg>
    <p:spTree>
      <p:nvGrpSpPr>
        <p:cNvPr id="1" name=""/>
        <p:cNvGrpSpPr/>
        <p:nvPr/>
      </p:nvGrpSpPr>
      <p:grpSpPr/>
      <p:pic>
        <p:nvPicPr>
          <p:cNvPr id="2" name=""/>
          <p:cNvPicPr>
            <a:picLocks noChangeAspect="1"/>
          </p:cNvPicPr>
          <p:nvPr/>
        </p:nvPicPr>
        <p:blipFill>
          <a:blip r:embed="rPictId0"/>
          <a:stretch>
            <a:fillRect/>
          </a:stretch>
        </p:blipFill>
        <p:spPr>
          <a:xfrm>
            <a:off x="109537" y="3438525"/>
            <a:ext cx="771525" cy="833437"/>
          </a:xfrm>
          <a:prstGeom prst="rect">
            <a:avLst/>
          </a:prstGeom>
        </p:spPr>
      </p:pic>
      <p:pic>
        <p:nvPicPr>
          <p:cNvPr id="3" name=""/>
          <p:cNvPicPr>
            <a:picLocks noChangeAspect="1"/>
          </p:cNvPicPr>
          <p:nvPr/>
        </p:nvPicPr>
        <p:blipFill>
          <a:blip r:embed="rPictId1"/>
          <a:stretch>
            <a:fillRect/>
          </a:stretch>
        </p:blipFill>
        <p:spPr>
          <a:xfrm>
            <a:off x="3057525" y="3324225"/>
            <a:ext cx="1685925" cy="947737"/>
          </a:xfrm>
          <a:prstGeom prst="rect">
            <a:avLst/>
          </a:prstGeom>
        </p:spPr>
      </p:pic>
      <p:sp>
        <p:nvSpPr>
          <p:cNvPr id="4" name=""/>
          <p:cNvSpPr/>
          <p:nvPr/>
        </p:nvSpPr>
        <p:spPr>
          <a:xfrm>
            <a:off x="3090862" y="376237"/>
            <a:ext cx="1857375" cy="409575"/>
          </a:xfrm>
          <a:prstGeom prst="rect">
            <a:avLst/>
          </a:prstGeom>
          <a:solidFill>
            <a:srgbClr val="FFFFFF"/>
          </a:solidFill>
        </p:spPr>
        <p:txBody>
          <a:bodyPr lIns="0" tIns="0" rIns="0" bIns="0" wrap="none">
            <a:noAutofit/>
          </a:bodyPr>
          <a:p>
            <a:pPr algn="ctr" indent="0"/>
            <a:r>
              <a:rPr lang="vi" b="1" sz="2300">
                <a:latin typeface="Arial"/>
              </a:rPr>
              <a:t>ĐỊNH NGHĨA</a:t>
            </a:r>
          </a:p>
        </p:txBody>
      </p:sp>
      <p:sp>
        <p:nvSpPr>
          <p:cNvPr id="5" name=""/>
          <p:cNvSpPr/>
          <p:nvPr/>
        </p:nvSpPr>
        <p:spPr>
          <a:xfrm>
            <a:off x="1481137" y="1419225"/>
            <a:ext cx="5348288" cy="1447800"/>
          </a:xfrm>
          <a:prstGeom prst="rect">
            <a:avLst/>
          </a:prstGeom>
          <a:solidFill>
            <a:srgbClr val="FFFFFF"/>
          </a:solidFill>
        </p:spPr>
        <p:txBody>
          <a:bodyPr lIns="0" tIns="0" rIns="0" bIns="0">
            <a:noAutofit/>
          </a:bodyPr>
          <a:p>
            <a:pPr indent="12700">
              <a:lnSpc>
                <a:spcPct val="174000"/>
              </a:lnSpc>
            </a:pPr>
            <a:r>
              <a:rPr lang="vi" sz="1500">
                <a:latin typeface="Arial"/>
              </a:rPr>
              <a:t>Trong không gian, hai đường thẳng </a:t>
            </a:r>
            <a:r>
              <a:rPr lang="vi" i="1" sz="1500">
                <a:latin typeface="Arial"/>
              </a:rPr>
              <a:t>a,h</a:t>
            </a:r>
            <a:r>
              <a:rPr lang="vi" sz="1500">
                <a:latin typeface="Arial"/>
              </a:rPr>
              <a:t> được gọi là vuông góc với nhau nếu góc giữa chúng bằng 90°. Kí hiệu: hai đường thẳng a, b vuông góc với nhau là </a:t>
            </a:r>
            <a:r>
              <a:rPr lang="en-US" i="1" sz="1500">
                <a:latin typeface="Arial"/>
              </a:rPr>
              <a:t>a</a:t>
            </a:r>
            <a:r>
              <a:rPr lang="en-US" sz="1500">
                <a:latin typeface="Arial"/>
              </a:rPr>
              <a:t> </a:t>
            </a:r>
            <a:r>
              <a:rPr lang="vi" sz="1500">
                <a:latin typeface="Arial"/>
              </a:rPr>
              <a:t>1 </a:t>
            </a:r>
            <a:r>
              <a:rPr lang="vi" i="1" sz="1500">
                <a:latin typeface="Arial"/>
              </a:rPr>
              <a:t>b</a:t>
            </a:r>
            <a:r>
              <a:rPr lang="vi" sz="1500">
                <a:latin typeface="Arial"/>
              </a:rPr>
              <a:t> hoặc </a:t>
            </a:r>
            <a:r>
              <a:rPr lang="vi" i="1" sz="1500">
                <a:latin typeface="Arial"/>
              </a:rPr>
              <a:t>bia.</a:t>
            </a:r>
          </a:p>
        </p:txBody>
      </p:sp>
      <p:sp>
        <p:nvSpPr>
          <p:cNvPr id="6" name=""/>
          <p:cNvSpPr/>
          <p:nvPr/>
        </p:nvSpPr>
        <p:spPr>
          <a:xfrm>
            <a:off x="3290887" y="3167062"/>
            <a:ext cx="1214438" cy="152400"/>
          </a:xfrm>
          <a:prstGeom prst="rect">
            <a:avLst/>
          </a:prstGeom>
          <a:solidFill>
            <a:srgbClr val="FFFFFF"/>
          </a:solidFill>
        </p:spPr>
        <p:txBody>
          <a:bodyPr lIns="0" tIns="0" rIns="0" bIns="0" wrap="none">
            <a:noAutofit/>
          </a:bodyPr>
          <a:p>
            <a:pPr indent="0"/>
            <a:r>
              <a:rPr lang="vi" b="1" sz="1000">
                <a:solidFill>
                  <a:srgbClr val="E73337"/>
                </a:solidFill>
                <a:latin typeface="Arial"/>
              </a:rPr>
              <a:t>' </a:t>
            </a:r>
            <a:r>
              <a:rPr lang="en-US" b="1" sz="1000">
                <a:solidFill>
                  <a:srgbClr val="84463B"/>
                </a:solidFill>
                <a:latin typeface="Arial"/>
              </a:rPr>
              <a:t>A      </a:t>
            </a:r>
            <a:r>
              <a:rPr lang="vi" b="1" sz="1000">
                <a:solidFill>
                  <a:srgbClr val="E73337"/>
                </a:solidFill>
                <a:latin typeface="Arial"/>
              </a:rPr>
              <a:t>/</a:t>
            </a:r>
          </a:p>
        </p:txBody>
      </p:sp>
    </p:spTree>
  </p:cSld>
  <p:clrMapOvr>
    <a:overrideClrMapping bg1="lt1" tx1="dk1" bg2="lt2" tx2="dk2" accent1="accent1" accent2="accent2" accent3="accent3" accent4="accent4" accent5="accent5" accent6="accent6" hlink="hlink" folHlink="folHlink"/>
  </p:clrMapOvr>
</p:sld>
</file>

<file path=ppt/slides/slide17.xml><?xml version="1.0" encoding="utf-8"?>
<p:sld xmlns:p="http://schemas.openxmlformats.org/presentationml/2006/main" xmlns:a="http://schemas.openxmlformats.org/drawingml/2006/main" xmlns:r="http://schemas.openxmlformats.org/officeDocument/2006/relationships">
  <p:cSld>
    <p:bg>
      <p:bgPr>
        <a:solidFill>
          <a:srgbClr val="FEFBED"/>
        </a:solidFill>
        <a:effectLst/>
      </p:bgPr>
    </p:bg>
    <p:spTree>
      <p:nvGrpSpPr>
        <p:cNvPr id="1" name=""/>
        <p:cNvGrpSpPr/>
        <p:nvPr/>
      </p:nvGrpSpPr>
      <p:grpSpPr/>
      <p:pic>
        <p:nvPicPr>
          <p:cNvPr id="2" name=""/>
          <p:cNvPicPr>
            <a:picLocks noChangeAspect="1"/>
          </p:cNvPicPr>
          <p:nvPr/>
        </p:nvPicPr>
        <p:blipFill>
          <a:blip r:embed="rPictId0"/>
          <a:stretch>
            <a:fillRect/>
          </a:stretch>
        </p:blipFill>
        <p:spPr>
          <a:xfrm>
            <a:off x="6643687" y="3243262"/>
            <a:ext cx="852488" cy="938213"/>
          </a:xfrm>
          <a:prstGeom prst="rect">
            <a:avLst/>
          </a:prstGeom>
        </p:spPr>
      </p:pic>
      <p:sp>
        <p:nvSpPr>
          <p:cNvPr id="3" name=""/>
          <p:cNvSpPr/>
          <p:nvPr/>
        </p:nvSpPr>
        <p:spPr>
          <a:xfrm>
            <a:off x="6696075" y="0"/>
            <a:ext cx="428625" cy="95250"/>
          </a:xfrm>
          <a:prstGeom prst="rect">
            <a:avLst/>
          </a:prstGeom>
          <a:solidFill>
            <a:srgbClr val="FFFFFF"/>
          </a:solidFill>
        </p:spPr>
        <p:txBody>
          <a:bodyPr lIns="0" tIns="0" rIns="0" bIns="0" wrap="none">
            <a:noAutofit/>
          </a:bodyPr>
          <a:p>
            <a:pPr indent="0"/>
            <a:r>
              <a:rPr lang="vi" sz="800">
                <a:solidFill>
                  <a:srgbClr val="525342"/>
                </a:solidFill>
                <a:latin typeface="Arial"/>
              </a:rPr>
              <a:t>■/■ta</a:t>
            </a:r>
          </a:p>
        </p:txBody>
      </p:sp>
      <p:sp>
        <p:nvSpPr>
          <p:cNvPr id="4" name=""/>
          <p:cNvSpPr/>
          <p:nvPr/>
        </p:nvSpPr>
        <p:spPr>
          <a:xfrm>
            <a:off x="2876550" y="157162"/>
            <a:ext cx="1881187" cy="238125"/>
          </a:xfrm>
          <a:prstGeom prst="rect">
            <a:avLst/>
          </a:prstGeom>
          <a:solidFill>
            <a:srgbClr val="4E80BC"/>
          </a:solidFill>
        </p:spPr>
        <p:txBody>
          <a:bodyPr lIns="0" tIns="0" rIns="0" bIns="0" wrap="none">
            <a:noAutofit/>
          </a:bodyPr>
          <a:p>
            <a:pPr algn="ctr" indent="0"/>
            <a:r>
              <a:rPr lang="vi" b="1" sz="1600">
                <a:solidFill>
                  <a:srgbClr val="FFFFFF"/>
                </a:solidFill>
                <a:latin typeface="Arial"/>
              </a:rPr>
              <a:t>í dụ 2: </a:t>
            </a:r>
            <a:r>
              <a:rPr lang="en-US" b="1" sz="1600">
                <a:solidFill>
                  <a:srgbClr val="FFFFFF"/>
                </a:solidFill>
                <a:latin typeface="Arial"/>
              </a:rPr>
              <a:t>(SGK-tr55]</a:t>
            </a:r>
          </a:p>
        </p:txBody>
      </p:sp>
      <p:sp>
        <p:nvSpPr>
          <p:cNvPr id="5" name=""/>
          <p:cNvSpPr/>
          <p:nvPr/>
        </p:nvSpPr>
        <p:spPr>
          <a:xfrm>
            <a:off x="566737" y="738187"/>
            <a:ext cx="6196013" cy="652463"/>
          </a:xfrm>
          <a:prstGeom prst="rect">
            <a:avLst/>
          </a:prstGeom>
          <a:solidFill>
            <a:srgbClr val="FFFFFF"/>
          </a:solidFill>
        </p:spPr>
        <p:txBody>
          <a:bodyPr lIns="0" tIns="0" rIns="0" bIns="0">
            <a:noAutofit/>
          </a:bodyPr>
          <a:p>
            <a:pPr indent="0">
              <a:lnSpc>
                <a:spcPct val="172000"/>
              </a:lnSpc>
            </a:pPr>
            <a:r>
              <a:rPr lang="vi" sz="1500">
                <a:latin typeface="Arial"/>
              </a:rPr>
              <a:t>Cho hình hộp chữ nhật ABCD. </a:t>
            </a:r>
            <a:r>
              <a:rPr lang="en-US" sz="1500">
                <a:latin typeface="Arial"/>
              </a:rPr>
              <a:t>A'B’C’D' </a:t>
            </a:r>
            <a:r>
              <a:rPr lang="vi" sz="1500">
                <a:latin typeface="Arial"/>
              </a:rPr>
              <a:t>có 6 mặt đều là hình vuông. Chứng minh rằng </a:t>
            </a:r>
            <a:r>
              <a:rPr lang="en-US" sz="1500">
                <a:latin typeface="Arial"/>
              </a:rPr>
              <a:t>AB </a:t>
            </a:r>
            <a:r>
              <a:rPr lang="vi" sz="1500">
                <a:latin typeface="Arial"/>
              </a:rPr>
              <a:t>1 cc', </a:t>
            </a:r>
            <a:r>
              <a:rPr lang="en-US" sz="1500">
                <a:latin typeface="Arial"/>
              </a:rPr>
              <a:t>AC </a:t>
            </a:r>
            <a:r>
              <a:rPr lang="vi" sz="1500">
                <a:latin typeface="Arial"/>
              </a:rPr>
              <a:t>1 B’D’</a:t>
            </a:r>
          </a:p>
        </p:txBody>
      </p:sp>
      <p:sp>
        <p:nvSpPr>
          <p:cNvPr id="6" name=""/>
          <p:cNvSpPr/>
          <p:nvPr/>
        </p:nvSpPr>
        <p:spPr>
          <a:xfrm>
            <a:off x="804862" y="1676400"/>
            <a:ext cx="5676900" cy="1157287"/>
          </a:xfrm>
          <a:prstGeom prst="rect">
            <a:avLst/>
          </a:prstGeom>
          <a:solidFill>
            <a:srgbClr val="FFFFFF"/>
          </a:solidFill>
        </p:spPr>
        <p:txBody>
          <a:bodyPr lIns="0" tIns="0" rIns="0" bIns="0">
            <a:noAutofit/>
          </a:bodyPr>
          <a:p>
            <a:pPr algn="ctr" indent="0">
              <a:spcAft>
                <a:spcPts val="1540"/>
              </a:spcAft>
            </a:pPr>
            <a:r>
              <a:rPr lang="vi" b="1" sz="1600">
                <a:latin typeface="Arial"/>
              </a:rPr>
              <a:t>Giải</a:t>
            </a:r>
          </a:p>
          <a:p>
            <a:pPr indent="254000">
              <a:spcAft>
                <a:spcPts val="980"/>
              </a:spcAft>
            </a:pPr>
            <a:r>
              <a:rPr lang="vi" sz="1500">
                <a:latin typeface="Arial"/>
              </a:rPr>
              <a:t>Ta có CC’ // BB’, suy ra (AB, cơ) = </a:t>
            </a:r>
            <a:r>
              <a:rPr lang="en-US" sz="1500">
                <a:latin typeface="Arial"/>
              </a:rPr>
              <a:t>(AB, </a:t>
            </a:r>
            <a:r>
              <a:rPr lang="vi" sz="1500">
                <a:latin typeface="Arial"/>
              </a:rPr>
              <a:t>BB’) = </a:t>
            </a:r>
            <a:r>
              <a:rPr lang="en-US" sz="1500">
                <a:latin typeface="Arial"/>
              </a:rPr>
              <a:t>ABB' </a:t>
            </a:r>
            <a:r>
              <a:rPr lang="vi" sz="1500">
                <a:latin typeface="Arial"/>
              </a:rPr>
              <a:t>= 90°.</a:t>
            </a:r>
          </a:p>
          <a:p>
            <a:pPr indent="254000"/>
            <a:r>
              <a:rPr lang="vi" sz="1500">
                <a:latin typeface="Arial"/>
              </a:rPr>
              <a:t>VậyAB 1 Cơ</a:t>
            </a:r>
          </a:p>
        </p:txBody>
      </p:sp>
      <p:sp>
        <p:nvSpPr>
          <p:cNvPr id="7" name=""/>
          <p:cNvSpPr/>
          <p:nvPr/>
        </p:nvSpPr>
        <p:spPr>
          <a:xfrm>
            <a:off x="809625" y="3014662"/>
            <a:ext cx="5348287" cy="1042988"/>
          </a:xfrm>
          <a:prstGeom prst="rect">
            <a:avLst/>
          </a:prstGeom>
          <a:solidFill>
            <a:srgbClr val="FFFFFF"/>
          </a:solidFill>
        </p:spPr>
        <p:txBody>
          <a:bodyPr lIns="0" tIns="0" rIns="0" bIns="0">
            <a:noAutofit/>
          </a:bodyPr>
          <a:p>
            <a:pPr indent="0">
              <a:lnSpc>
                <a:spcPct val="174000"/>
              </a:lnSpc>
              <a:spcAft>
                <a:spcPts val="280"/>
              </a:spcAft>
            </a:pPr>
            <a:r>
              <a:rPr lang="vi" sz="1500">
                <a:latin typeface="Arial"/>
              </a:rPr>
              <a:t>Ta có B'D’ // BD, suy ra </a:t>
            </a:r>
            <a:r>
              <a:rPr lang="en-US" sz="1500">
                <a:latin typeface="Arial"/>
              </a:rPr>
              <a:t>(AC, B'D’) </a:t>
            </a:r>
            <a:r>
              <a:rPr lang="vi" sz="1500">
                <a:latin typeface="Arial"/>
              </a:rPr>
              <a:t>= </a:t>
            </a:r>
            <a:r>
              <a:rPr lang="en-US" sz="1500">
                <a:latin typeface="Arial"/>
              </a:rPr>
              <a:t>(AC, </a:t>
            </a:r>
            <a:r>
              <a:rPr lang="vi" sz="1500">
                <a:latin typeface="Arial"/>
              </a:rPr>
              <a:t>BD) = 90° (hai đường chéo của hình vuông luôn vuông góc với nhau).</a:t>
            </a:r>
          </a:p>
          <a:p>
            <a:pPr indent="254000">
              <a:lnSpc>
                <a:spcPct val="174000"/>
              </a:lnSpc>
            </a:pPr>
            <a:r>
              <a:rPr lang="vi" sz="1500">
                <a:latin typeface="Arial"/>
              </a:rPr>
              <a:t>Vậy </a:t>
            </a:r>
            <a:r>
              <a:rPr lang="en-US" sz="1500">
                <a:latin typeface="Arial"/>
              </a:rPr>
              <a:t>AC </a:t>
            </a:r>
            <a:r>
              <a:rPr lang="vi" sz="1500">
                <a:latin typeface="Arial"/>
              </a:rPr>
              <a:t>1 B'D’</a:t>
            </a:r>
          </a:p>
        </p:txBody>
      </p:sp>
    </p:spTree>
  </p:cSld>
  <p:clrMapOvr>
    <a:overrideClrMapping bg1="lt1" tx1="dk1" bg2="lt2" tx2="dk2" accent1="accent1" accent2="accent2" accent3="accent3" accent4="accent4" accent5="accent5" accent6="accent6" hlink="hlink" folHlink="folHlink"/>
  </p:clrMapOvr>
</p:sld>
</file>

<file path=ppt/slides/slide18.xml><?xml version="1.0" encoding="utf-8"?>
<p:sld xmlns:p="http://schemas.openxmlformats.org/presentationml/2006/main" xmlns:a="http://schemas.openxmlformats.org/drawingml/2006/main" xmlns:r="http://schemas.openxmlformats.org/officeDocument/2006/relationships">
  <p:cSld>
    <p:bg>
      <p:bgPr>
        <a:solidFill>
          <a:srgbClr val="FEFBEE"/>
        </a:solidFill>
        <a:effectLst/>
      </p:bgPr>
    </p:bg>
    <p:spTree>
      <p:nvGrpSpPr>
        <p:cNvPr id="1" name=""/>
        <p:cNvGrpSpPr/>
        <p:nvPr/>
      </p:nvGrpSpPr>
      <p:grpSpPr/>
      <p:pic>
        <p:nvPicPr>
          <p:cNvPr id="2" name=""/>
          <p:cNvPicPr>
            <a:picLocks noChangeAspect="1"/>
          </p:cNvPicPr>
          <p:nvPr/>
        </p:nvPicPr>
        <p:blipFill>
          <a:blip r:embed="rPictId0"/>
          <a:stretch>
            <a:fillRect/>
          </a:stretch>
        </p:blipFill>
        <p:spPr>
          <a:xfrm>
            <a:off x="190500" y="14287"/>
            <a:ext cx="6891337" cy="514350"/>
          </a:xfrm>
          <a:prstGeom prst="rect">
            <a:avLst/>
          </a:prstGeom>
        </p:spPr>
      </p:pic>
      <p:pic>
        <p:nvPicPr>
          <p:cNvPr id="3" name=""/>
          <p:cNvPicPr>
            <a:picLocks noChangeAspect="1"/>
          </p:cNvPicPr>
          <p:nvPr/>
        </p:nvPicPr>
        <p:blipFill>
          <a:blip r:embed="rPictId1"/>
          <a:stretch>
            <a:fillRect/>
          </a:stretch>
        </p:blipFill>
        <p:spPr>
          <a:xfrm>
            <a:off x="423862" y="2352675"/>
            <a:ext cx="709613" cy="357187"/>
          </a:xfrm>
          <a:prstGeom prst="rect">
            <a:avLst/>
          </a:prstGeom>
        </p:spPr>
      </p:pic>
      <p:pic>
        <p:nvPicPr>
          <p:cNvPr id="4" name=""/>
          <p:cNvPicPr>
            <a:picLocks noChangeAspect="1"/>
          </p:cNvPicPr>
          <p:nvPr/>
        </p:nvPicPr>
        <p:blipFill>
          <a:blip r:embed="rPictId2"/>
          <a:stretch>
            <a:fillRect/>
          </a:stretch>
        </p:blipFill>
        <p:spPr>
          <a:xfrm>
            <a:off x="257175" y="3195637"/>
            <a:ext cx="800100" cy="890588"/>
          </a:xfrm>
          <a:prstGeom prst="rect">
            <a:avLst/>
          </a:prstGeom>
        </p:spPr>
      </p:pic>
      <p:pic>
        <p:nvPicPr>
          <p:cNvPr id="5" name=""/>
          <p:cNvPicPr>
            <a:picLocks noChangeAspect="1"/>
          </p:cNvPicPr>
          <p:nvPr/>
        </p:nvPicPr>
        <p:blipFill>
          <a:blip r:embed="rPictId3"/>
          <a:stretch>
            <a:fillRect/>
          </a:stretch>
        </p:blipFill>
        <p:spPr>
          <a:xfrm>
            <a:off x="5557837" y="2366962"/>
            <a:ext cx="1447800" cy="1476375"/>
          </a:xfrm>
          <a:prstGeom prst="rect">
            <a:avLst/>
          </a:prstGeom>
        </p:spPr>
      </p:pic>
      <p:sp>
        <p:nvSpPr>
          <p:cNvPr id="6" name=""/>
          <p:cNvSpPr/>
          <p:nvPr/>
        </p:nvSpPr>
        <p:spPr>
          <a:xfrm>
            <a:off x="366712" y="528637"/>
            <a:ext cx="6715125" cy="733425"/>
          </a:xfrm>
          <a:prstGeom prst="rect">
            <a:avLst/>
          </a:prstGeom>
          <a:solidFill>
            <a:srgbClr val="FFFFFF"/>
          </a:solidFill>
        </p:spPr>
        <p:txBody>
          <a:bodyPr lIns="0" tIns="0" rIns="0" bIns="0">
            <a:noAutofit/>
          </a:bodyPr>
          <a:p>
            <a:pPr indent="0">
              <a:lnSpc>
                <a:spcPct val="168000"/>
              </a:lnSpc>
            </a:pPr>
            <a:r>
              <a:rPr lang="vi" sz="1500">
                <a:latin typeface="Arial"/>
              </a:rPr>
              <a:t>ị </a:t>
            </a:r>
            <a:r>
              <a:rPr lang="vi" b="1" sz="1600">
                <a:latin typeface="Arial"/>
              </a:rPr>
              <a:t>Thực hanh 2 </a:t>
            </a:r>
            <a:r>
              <a:rPr lang="vi" sz="1500">
                <a:latin typeface="Arial"/>
              </a:rPr>
              <a:t>Ịcho hình hộp chữ nhật </a:t>
            </a:r>
            <a:r>
              <a:rPr lang="en-US" sz="1500">
                <a:latin typeface="Arial"/>
              </a:rPr>
              <a:t>ABCD.A’B'C'D’</a:t>
            </a:r>
            <a:r>
              <a:rPr lang="vi" sz="1500">
                <a:latin typeface="Arial"/>
              </a:rPr>
              <a:t>có 6 mặt đều là hình vuông.</a:t>
            </a:r>
          </a:p>
        </p:txBody>
      </p:sp>
      <p:sp>
        <p:nvSpPr>
          <p:cNvPr id="7" name=""/>
          <p:cNvSpPr/>
          <p:nvPr/>
        </p:nvSpPr>
        <p:spPr>
          <a:xfrm>
            <a:off x="1133475" y="1443037"/>
            <a:ext cx="4424362" cy="652463"/>
          </a:xfrm>
          <a:prstGeom prst="rect">
            <a:avLst/>
          </a:prstGeom>
          <a:solidFill>
            <a:srgbClr val="FFFFFF"/>
          </a:solidFill>
        </p:spPr>
        <p:txBody>
          <a:bodyPr lIns="0" tIns="0" rIns="0" bIns="0">
            <a:noAutofit/>
          </a:bodyPr>
          <a:p>
            <a:pPr indent="-774700">
              <a:lnSpc>
                <a:spcPct val="174000"/>
              </a:lnSpc>
              <a:spcAft>
                <a:spcPts val="140"/>
              </a:spcAft>
            </a:pPr>
            <a:r>
              <a:rPr lang="vi" sz="1500">
                <a:latin typeface="Arial"/>
              </a:rPr>
              <a:t>a) Tìm các đường thẳng đi qua hai đỉnh của hình hộp và vuông góc với </a:t>
            </a:r>
            <a:r>
              <a:rPr lang="en-US" sz="1500">
                <a:latin typeface="Arial"/>
              </a:rPr>
              <a:t>AC</a:t>
            </a:r>
          </a:p>
          <a:p>
            <a:pPr indent="-774700">
              <a:lnSpc>
                <a:spcPct val="174000"/>
              </a:lnSpc>
            </a:pPr>
            <a:r>
              <a:rPr lang="vi" sz="1500">
                <a:latin typeface="Arial"/>
              </a:rPr>
              <a:t>b) Trong các đường thẳng tìm được ở câu a, tìm đường thẳng chéo với </a:t>
            </a:r>
            <a:r>
              <a:rPr lang="en-US" sz="1500">
                <a:latin typeface="Arial"/>
              </a:rPr>
              <a:t>AC.</a:t>
            </a:r>
          </a:p>
        </p:txBody>
      </p:sp>
      <p:sp>
        <p:nvSpPr>
          <p:cNvPr id="8" name=""/>
          <p:cNvSpPr/>
          <p:nvPr/>
        </p:nvSpPr>
        <p:spPr>
          <a:xfrm>
            <a:off x="1281112" y="2347912"/>
            <a:ext cx="4029075" cy="1671638"/>
          </a:xfrm>
          <a:prstGeom prst="rect">
            <a:avLst/>
          </a:prstGeom>
          <a:solidFill>
            <a:srgbClr val="FFFFFF"/>
          </a:solidFill>
        </p:spPr>
        <p:txBody>
          <a:bodyPr lIns="0" tIns="0" rIns="0" bIns="0">
            <a:noAutofit/>
          </a:bodyPr>
          <a:p>
            <a:pPr indent="12700">
              <a:lnSpc>
                <a:spcPct val="165000"/>
              </a:lnSpc>
            </a:pPr>
            <a:r>
              <a:rPr lang="vi" sz="1500">
                <a:latin typeface="Arial"/>
              </a:rPr>
              <a:t>a) Các đường thẳng đi qua hai đỉnh của hình hộp và vuông góc với </a:t>
            </a:r>
            <a:r>
              <a:rPr lang="en-US" sz="1500">
                <a:latin typeface="Arial"/>
              </a:rPr>
              <a:t>AC </a:t>
            </a:r>
            <a:r>
              <a:rPr lang="vi" sz="1500">
                <a:latin typeface="Arial"/>
              </a:rPr>
              <a:t>là BD, </a:t>
            </a:r>
            <a:r>
              <a:rPr lang="en-US" sz="1500">
                <a:latin typeface="Arial"/>
              </a:rPr>
              <a:t>B'D', </a:t>
            </a:r>
            <a:r>
              <a:rPr lang="vi" sz="1500">
                <a:latin typeface="Arial"/>
              </a:rPr>
              <a:t>AA', CC', BB', DD'</a:t>
            </a:r>
          </a:p>
          <a:p>
            <a:pPr indent="12700">
              <a:lnSpc>
                <a:spcPct val="165000"/>
              </a:lnSpc>
            </a:pPr>
            <a:r>
              <a:rPr lang="vi" sz="1500">
                <a:latin typeface="Arial"/>
              </a:rPr>
              <a:t>b) Trong các đường thẳng trên, đường thẳng chéo với </a:t>
            </a:r>
            <a:r>
              <a:rPr lang="en-US" sz="1500">
                <a:latin typeface="Arial"/>
              </a:rPr>
              <a:t>AC </a:t>
            </a:r>
            <a:r>
              <a:rPr lang="vi" sz="1500">
                <a:latin typeface="Arial"/>
              </a:rPr>
              <a:t>là B'D'</a:t>
            </a:r>
          </a:p>
        </p:txBody>
      </p:sp>
    </p:spTree>
  </p:cSld>
  <p:clrMapOvr>
    <a:overrideClrMapping bg1="lt1" tx1="dk1" bg2="lt2" tx2="dk2" accent1="accent1" accent2="accent2" accent3="accent3" accent4="accent4" accent5="accent5" accent6="accent6" hlink="hlink" folHlink="folHlink"/>
  </p:clrMapOvr>
</p:sld>
</file>

<file path=ppt/slides/slide19.xml><?xml version="1.0" encoding="utf-8"?>
<p:sld xmlns:p="http://schemas.openxmlformats.org/presentationml/2006/main" xmlns:a="http://schemas.openxmlformats.org/drawingml/2006/main" xmlns:r="http://schemas.openxmlformats.org/officeDocument/2006/relationships">
  <p:cSld>
    <p:bg>
      <p:bgPr>
        <a:solidFill>
          <a:srgbClr val="FEFBEC"/>
        </a:solidFill>
        <a:effectLst/>
      </p:bgPr>
    </p:bg>
    <p:spTree>
      <p:nvGrpSpPr>
        <p:cNvPr id="1" name=""/>
        <p:cNvGrpSpPr/>
        <p:nvPr/>
      </p:nvGrpSpPr>
      <p:grpSpPr/>
      <p:pic>
        <p:nvPicPr>
          <p:cNvPr id="2" name=""/>
          <p:cNvPicPr>
            <a:picLocks noChangeAspect="1"/>
          </p:cNvPicPr>
          <p:nvPr/>
        </p:nvPicPr>
        <p:blipFill>
          <a:blip r:embed="rPictId0"/>
          <a:stretch>
            <a:fillRect/>
          </a:stretch>
        </p:blipFill>
        <p:spPr>
          <a:xfrm>
            <a:off x="180975" y="14287"/>
            <a:ext cx="7419975" cy="719138"/>
          </a:xfrm>
          <a:prstGeom prst="rect">
            <a:avLst/>
          </a:prstGeom>
        </p:spPr>
      </p:pic>
      <p:pic>
        <p:nvPicPr>
          <p:cNvPr id="3" name=""/>
          <p:cNvPicPr>
            <a:picLocks noChangeAspect="1"/>
          </p:cNvPicPr>
          <p:nvPr/>
        </p:nvPicPr>
        <p:blipFill>
          <a:blip r:embed="rPictId1"/>
          <a:stretch>
            <a:fillRect/>
          </a:stretch>
        </p:blipFill>
        <p:spPr>
          <a:xfrm>
            <a:off x="6572250" y="3076575"/>
            <a:ext cx="952500" cy="428625"/>
          </a:xfrm>
          <a:prstGeom prst="rect">
            <a:avLst/>
          </a:prstGeom>
        </p:spPr>
      </p:pic>
      <p:sp>
        <p:nvSpPr>
          <p:cNvPr id="4" name=""/>
          <p:cNvSpPr/>
          <p:nvPr/>
        </p:nvSpPr>
        <p:spPr>
          <a:xfrm>
            <a:off x="466725" y="871537"/>
            <a:ext cx="6677025" cy="1004888"/>
          </a:xfrm>
          <a:prstGeom prst="rect">
            <a:avLst/>
          </a:prstGeom>
          <a:solidFill>
            <a:srgbClr val="FFFFFF"/>
          </a:solidFill>
        </p:spPr>
        <p:txBody>
          <a:bodyPr lIns="0" tIns="0" rIns="0" bIns="0">
            <a:noAutofit/>
          </a:bodyPr>
          <a:p>
            <a:pPr indent="330200">
              <a:spcAft>
                <a:spcPts val="770"/>
              </a:spcAft>
            </a:pPr>
            <a:r>
              <a:rPr lang="vi" b="1" sz="1600">
                <a:latin typeface="Arial"/>
              </a:rPr>
              <a:t>Chú ý:</a:t>
            </a:r>
          </a:p>
          <a:p>
            <a:pPr indent="330200">
              <a:spcAft>
                <a:spcPts val="770"/>
              </a:spcAft>
            </a:pPr>
            <a:r>
              <a:rPr lang="vi" sz="1500">
                <a:latin typeface="Arial"/>
              </a:rPr>
              <a:t>a) Hai đường thẳng vuông góc có thể cắt nhau hoặc chéo nhau.</a:t>
            </a:r>
          </a:p>
          <a:p>
            <a:pPr indent="330200"/>
            <a:r>
              <a:rPr lang="vi" sz="1500">
                <a:latin typeface="Arial"/>
              </a:rPr>
              <a:t>b) Cho hai đường thẳng song song, đường thẳng nào vuông góc với</a:t>
            </a:r>
          </a:p>
        </p:txBody>
      </p:sp>
      <p:sp>
        <p:nvSpPr>
          <p:cNvPr id="5" name=""/>
          <p:cNvSpPr/>
          <p:nvPr/>
        </p:nvSpPr>
        <p:spPr>
          <a:xfrm>
            <a:off x="466725" y="2014537"/>
            <a:ext cx="6677025" cy="623888"/>
          </a:xfrm>
          <a:prstGeom prst="rect">
            <a:avLst/>
          </a:prstGeom>
          <a:solidFill>
            <a:srgbClr val="FFFFFF"/>
          </a:solidFill>
        </p:spPr>
        <p:txBody>
          <a:bodyPr lIns="0" tIns="0" rIns="0" bIns="0">
            <a:noAutofit/>
          </a:bodyPr>
          <a:p>
            <a:pPr indent="330200">
              <a:spcAft>
                <a:spcPts val="770"/>
              </a:spcAft>
            </a:pPr>
            <a:r>
              <a:rPr lang="vi" sz="1500">
                <a:latin typeface="Arial"/>
              </a:rPr>
              <a:t>đường này thì cũng vuông góc với đường kia</a:t>
            </a:r>
          </a:p>
          <a:p>
            <a:pPr algn="ctr" indent="0"/>
            <a:r>
              <a:rPr lang="vi" sz="1500">
                <a:latin typeface="Arial"/>
              </a:rPr>
              <a:t>c) Trong không gian, khi có hai đường thẳng phân biệt </a:t>
            </a:r>
            <a:r>
              <a:rPr lang="vi" i="1" sz="1500">
                <a:latin typeface="Arial"/>
              </a:rPr>
              <a:t>a,b</a:t>
            </a:r>
            <a:r>
              <a:rPr lang="vi" sz="1500">
                <a:latin typeface="Arial"/>
              </a:rPr>
              <a:t> cùng vuông</a:t>
            </a:r>
          </a:p>
        </p:txBody>
      </p:sp>
      <p:sp>
        <p:nvSpPr>
          <p:cNvPr id="7" name=""/>
          <p:cNvSpPr/>
          <p:nvPr/>
        </p:nvSpPr>
        <p:spPr>
          <a:xfrm>
            <a:off x="461962" y="2738437"/>
            <a:ext cx="6691313" cy="261938"/>
          </a:xfrm>
          <a:prstGeom prst="rect">
            <a:avLst/>
          </a:prstGeom>
          <a:solidFill>
            <a:srgbClr val="FFFFFF"/>
          </a:solidFill>
        </p:spPr>
        <p:txBody>
          <a:bodyPr lIns="0" tIns="0" rIns="0" bIns="0" wrap="none">
            <a:noAutofit/>
          </a:bodyPr>
          <a:p>
            <a:pPr indent="0"/>
            <a:r>
              <a:rPr lang="vi" sz="1500">
                <a:latin typeface="Arial"/>
              </a:rPr>
              <a:t>góc với một đường thẳng thứ ba </a:t>
            </a:r>
            <a:r>
              <a:rPr lang="vi" i="1" sz="1500">
                <a:latin typeface="Arial"/>
              </a:rPr>
              <a:t>c</a:t>
            </a:r>
            <a:r>
              <a:rPr lang="vi" sz="1500">
                <a:latin typeface="Arial"/>
              </a:rPr>
              <a:t> thì ta chưa kết luận được </a:t>
            </a:r>
            <a:r>
              <a:rPr lang="vi" i="1" sz="1500">
                <a:latin typeface="Arial"/>
              </a:rPr>
              <a:t>a//b</a:t>
            </a:r>
            <a:r>
              <a:rPr lang="vi" sz="1500">
                <a:latin typeface="Arial"/>
              </a:rPr>
              <a:t> như</a:t>
            </a:r>
          </a:p>
        </p:txBody>
      </p:sp>
      <p:sp>
        <p:nvSpPr>
          <p:cNvPr id="8" name=""/>
          <p:cNvSpPr/>
          <p:nvPr/>
        </p:nvSpPr>
        <p:spPr>
          <a:xfrm>
            <a:off x="461962" y="3000375"/>
            <a:ext cx="2057400" cy="381000"/>
          </a:xfrm>
          <a:prstGeom prst="rect">
            <a:avLst/>
          </a:prstGeom>
          <a:solidFill>
            <a:srgbClr val="FFFFFF"/>
          </a:solidFill>
        </p:spPr>
        <p:txBody>
          <a:bodyPr lIns="0" tIns="0" rIns="0" bIns="0" wrap="none">
            <a:noAutofit/>
          </a:bodyPr>
          <a:p>
            <a:pPr indent="0"/>
            <a:r>
              <a:rPr lang="vi" sz="1500">
                <a:latin typeface="Arial"/>
              </a:rPr>
              <a:t>trong hình học phẳng.</a:t>
            </a:r>
          </a:p>
        </p:txBody>
      </p:sp>
      <p:graphicFrame>
        <p:nvGraphicFramePr>
          <p:cNvPr id="9" name=""/>
          <p:cNvGraphicFramePr>
            <a:graphicFrameLocks noGrp="1"/>
          </p:cNvGraphicFramePr>
          <p:nvPr/>
        </p:nvGraphicFramePr>
        <p:xfrm>
          <a:off x="123825" y="3467100"/>
          <a:ext cx="7471092" cy="804862"/>
        </p:xfrm>
        <a:graphic>
          <a:graphicData uri="http://schemas.openxmlformats.org/drawingml/2006/table">
            <a:tbl>
              <a:tblPr/>
              <a:tblGrid>
                <a:gridCol w="623887"/>
                <a:gridCol w="538162"/>
                <a:gridCol w="542925"/>
                <a:gridCol w="900112"/>
                <a:gridCol w="409575"/>
                <a:gridCol w="208280"/>
                <a:gridCol w="414337"/>
                <a:gridCol w="619125"/>
                <a:gridCol w="542925"/>
                <a:gridCol w="547687"/>
                <a:gridCol w="533400"/>
                <a:gridCol w="542925"/>
                <a:gridCol w="504825"/>
                <a:gridCol w="271462"/>
                <a:gridCol w="271462"/>
              </a:tblGrid>
              <a:tr h="266700">
                <a:tc>
                  <a:txBody>
                    <a:bodyPr lIns="0" tIns="0" rIns="0" bIns="0">
                      <a:noAutofit/>
                    </a:bodyPr>
                    <a:p>
                      <a:endParaRPr sz="1300"/>
                    </a:p>
                  </a:txBody>
                  <a:tcPr marL="0" marR="0" marT="0" marB="0"/>
                </a:tc>
                <a:tc>
                  <a:txBody>
                    <a:bodyPr lIns="0" tIns="0" rIns="0" bIns="0">
                      <a:noAutofit/>
                    </a:bodyPr>
                    <a:p>
                      <a:endParaRPr sz="1300"/>
                    </a:p>
                  </a:txBody>
                  <a:tcPr marL="0" marR="0" marT="0" marB="0"/>
                </a:tc>
                <a:tc>
                  <a:txBody>
                    <a:bodyPr lIns="0" tIns="0" rIns="0" bIns="0">
                      <a:noAutofit/>
                    </a:bodyPr>
                    <a:p>
                      <a:endParaRPr sz="1300"/>
                    </a:p>
                  </a:txBody>
                  <a:tcPr marL="0" marR="0" marT="0" marB="0"/>
                </a:tc>
                <a:tc>
                  <a:txBody>
                    <a:bodyPr lIns="0" tIns="0" rIns="0" bIns="0">
                      <a:noAutofit/>
                    </a:bodyPr>
                    <a:p>
                      <a:endParaRPr sz="1300"/>
                    </a:p>
                  </a:txBody>
                  <a:tcPr marL="0" marR="0" marT="0" marB="0"/>
                </a:tc>
                <a:tc gridSpan="2">
                  <a:txBody>
                    <a:bodyPr lIns="0" tIns="0" rIns="0" bIns="0">
                      <a:noAutofit/>
                    </a:bodyPr>
                    <a:p>
                      <a:endParaRPr sz="1300"/>
                    </a:p>
                  </a:txBody>
                  <a:tcPr marL="0" marR="0" marT="0" marB="0"/>
                </a:tc>
                <a:tc hMerge="1">
                  <a:txBody>
                    <a:bodyPr lIns="0" tIns="0" rIns="0" bIns="0">
                      <a:noAutofit/>
                    </a:bodyPr>
                    <a:p>
                      <a:endParaRPr sz="1300"/>
                    </a:p>
                  </a:txBody>
                  <a:tcPr marL="0" marR="0" marT="0" marB="0"/>
                </a:tc>
                <a:tc gridSpan="2">
                  <a:txBody>
                    <a:bodyPr lIns="0" tIns="0" rIns="0" bIns="0">
                      <a:noAutofit/>
                    </a:bodyPr>
                    <a:p>
                      <a:endParaRPr sz="1300"/>
                    </a:p>
                  </a:txBody>
                  <a:tcPr marL="0" marR="0" marT="0" marB="0"/>
                </a:tc>
                <a:tc hMerge="1">
                  <a:txBody>
                    <a:bodyPr lIns="0" tIns="0" rIns="0" bIns="0">
                      <a:noAutofit/>
                    </a:bodyPr>
                    <a:p>
                      <a:endParaRPr sz="1300"/>
                    </a:p>
                  </a:txBody>
                  <a:tcPr marL="0" marR="0" marT="0" marB="0"/>
                </a:tc>
                <a:tc>
                  <a:txBody>
                    <a:bodyPr lIns="0" tIns="0" rIns="0" bIns="0">
                      <a:noAutofit/>
                    </a:bodyPr>
                    <a:p>
                      <a:endParaRPr sz="1300"/>
                    </a:p>
                  </a:txBody>
                  <a:tcPr marL="0" marR="0" marT="0" marB="0"/>
                </a:tc>
                <a:tc>
                  <a:txBody>
                    <a:bodyPr lIns="0" tIns="0" rIns="0" bIns="0">
                      <a:noAutofit/>
                    </a:bodyPr>
                    <a:p>
                      <a:endParaRPr sz="1300"/>
                    </a:p>
                  </a:txBody>
                  <a:tcPr marL="0" marR="0" marT="0" marB="0"/>
                </a:tc>
                <a:tc>
                  <a:txBody>
                    <a:bodyPr lIns="0" tIns="0" rIns="0" bIns="0">
                      <a:noAutofit/>
                    </a:bodyPr>
                    <a:p>
                      <a:endParaRPr sz="1300"/>
                    </a:p>
                  </a:txBody>
                  <a:tcPr marL="0" marR="0" marT="0" marB="0"/>
                </a:tc>
                <a:tc>
                  <a:txBody>
                    <a:bodyPr lIns="0" tIns="0" rIns="0" bIns="0">
                      <a:noAutofit/>
                    </a:bodyPr>
                    <a:p>
                      <a:endParaRPr sz="1300"/>
                    </a:p>
                  </a:txBody>
                  <a:tcPr marL="0" marR="0" marT="0" marB="0"/>
                </a:tc>
                <a:tc>
                  <a:txBody>
                    <a:bodyPr lIns="0" tIns="0" rIns="0" bIns="0">
                      <a:noAutofit/>
                    </a:bodyPr>
                    <a:p>
                      <a:endParaRPr sz="1300"/>
                    </a:p>
                  </a:txBody>
                  <a:tcPr marL="0" marR="0" marT="0" marB="0"/>
                </a:tc>
                <a:tc rowSpan="2">
                  <a:txBody>
                    <a:bodyPr lIns="0" tIns="0" rIns="0" bIns="0">
                      <a:noAutofit/>
                    </a:bodyPr>
                    <a:p>
                      <a:pPr algn="r" indent="0"/>
                      <a:r>
                        <a:rPr lang="vi" b="1" sz="800">
                          <a:latin typeface="Arial"/>
                        </a:rPr>
                        <a:t>©</a:t>
                      </a:r>
                    </a:p>
                  </a:txBody>
                  <a:tcPr marL="0" marR="0" marT="0" marB="0">
                    <a:solidFill>
                      <a:srgbClr val="FDE3A7"/>
                    </a:solidFill>
                  </a:tcPr>
                </a:tc>
                <a:tc rowSpan="2">
                  <a:txBody>
                    <a:bodyPr lIns="0" tIns="0" rIns="0" bIns="0">
                      <a:noAutofit/>
                    </a:bodyPr>
                    <a:p>
                      <a:pPr indent="0"/>
                      <a:r>
                        <a:rPr lang="vi" b="1" sz="800">
                          <a:solidFill>
                            <a:srgbClr val="E57427"/>
                          </a:solidFill>
                          <a:latin typeface="Arial"/>
                        </a:rPr>
                        <a:t>1</a:t>
                      </a:r>
                    </a:p>
                    <a:p>
                      <a:pPr indent="0">
                        <a:lnSpc>
                          <a:spcPct val="75000"/>
                        </a:lnSpc>
                        <a:spcAft>
                          <a:spcPts val="1540"/>
                        </a:spcAft>
                      </a:pPr>
                      <a:r>
                        <a:rPr lang="vi" b="1" sz="800">
                          <a:solidFill>
                            <a:srgbClr val="E57427"/>
                          </a:solidFill>
                          <a:latin typeface="Arial"/>
                        </a:rPr>
                        <a:t>1</a:t>
                      </a:r>
                    </a:p>
                    <a:p>
                      <a:pPr indent="0"/>
                      <a:r>
                        <a:rPr lang="vi" b="1" sz="800">
                          <a:solidFill>
                            <a:srgbClr val="D88A6F"/>
                          </a:solidFill>
                          <a:latin typeface="Arial"/>
                        </a:rPr>
                        <a:t>•</a:t>
                      </a:r>
                    </a:p>
                  </a:txBody>
                  <a:tcPr marL="0" marR="0" marT="0" marB="0">
                    <a:solidFill>
                      <a:srgbClr val="FDE3A7"/>
                    </a:solidFill>
                  </a:tcPr>
                </a:tc>
              </a:tr>
              <a:tr h="538162">
                <a:tc>
                  <a:txBody>
                    <a:bodyPr lIns="0" tIns="0" rIns="0" bIns="0">
                      <a:noAutofit/>
                    </a:bodyPr>
                    <a:p>
                      <a:endParaRPr sz="2600"/>
                    </a:p>
                  </a:txBody>
                  <a:tcPr marL="0" marR="0" marT="0" marB="0">
                    <a:solidFill>
                      <a:srgbClr val="FDE3A7"/>
                    </a:solidFill>
                  </a:tcPr>
                </a:tc>
                <a:tc>
                  <a:txBody>
                    <a:bodyPr lIns="0" tIns="0" rIns="0" bIns="0">
                      <a:noAutofit/>
                    </a:bodyPr>
                    <a:p>
                      <a:endParaRPr sz="2600"/>
                    </a:p>
                  </a:txBody>
                  <a:tcPr marL="0" marR="0" marT="0" marB="0">
                    <a:solidFill>
                      <a:srgbClr val="FDE3A7"/>
                    </a:solidFill>
                  </a:tcPr>
                </a:tc>
                <a:tc>
                  <a:txBody>
                    <a:bodyPr lIns="0" tIns="0" rIns="0" bIns="0">
                      <a:noAutofit/>
                    </a:bodyPr>
                    <a:p>
                      <a:endParaRPr sz="2600"/>
                    </a:p>
                  </a:txBody>
                  <a:tcPr marL="0" marR="0" marT="0" marB="0">
                    <a:solidFill>
                      <a:srgbClr val="FDE3A7"/>
                    </a:solidFill>
                  </a:tcPr>
                </a:tc>
                <a:tc>
                  <a:txBody>
                    <a:bodyPr lIns="0" tIns="0" rIns="0" bIns="0">
                      <a:noAutofit/>
                    </a:bodyPr>
                    <a:p>
                      <a:endParaRPr sz="2600"/>
                    </a:p>
                  </a:txBody>
                  <a:tcPr marL="0" marR="0" marT="0" marB="0">
                    <a:solidFill>
                      <a:srgbClr val="FDE3A7"/>
                    </a:solidFill>
                  </a:tcPr>
                </a:tc>
                <a:tc>
                  <a:txBody>
                    <a:bodyPr lIns="0" tIns="0" rIns="0" bIns="0">
                      <a:noAutofit/>
                    </a:bodyPr>
                    <a:p>
                      <a:endParaRPr sz="2600"/>
                    </a:p>
                  </a:txBody>
                  <a:tcPr marL="0" marR="0" marT="0" marB="0">
                    <a:solidFill>
                      <a:srgbClr val="FDE3A7"/>
                    </a:solidFill>
                  </a:tcPr>
                </a:tc>
                <a:tc>
                  <a:txBody>
                    <a:bodyPr lIns="0" tIns="0" rIns="0" bIns="0">
                      <a:noAutofit/>
                    </a:bodyPr>
                    <a:p>
                      <a:endParaRPr sz="2600"/>
                    </a:p>
                  </a:txBody>
                  <a:tcPr marL="0" marR="0" marT="0" marB="0">
                    <a:solidFill>
                      <a:srgbClr val="FDE3A7"/>
                    </a:solidFill>
                  </a:tcPr>
                </a:tc>
                <a:tc>
                  <a:txBody>
                    <a:bodyPr lIns="0" tIns="0" rIns="0" bIns="0">
                      <a:noAutofit/>
                    </a:bodyPr>
                    <a:p>
                      <a:endParaRPr sz="2600"/>
                    </a:p>
                  </a:txBody>
                  <a:tcPr marL="0" marR="0" marT="0" marB="0">
                    <a:solidFill>
                      <a:srgbClr val="FDE3A7"/>
                    </a:solidFill>
                  </a:tcPr>
                </a:tc>
                <a:tc>
                  <a:txBody>
                    <a:bodyPr lIns="0" tIns="0" rIns="0" bIns="0">
                      <a:noAutofit/>
                    </a:bodyPr>
                    <a:p>
                      <a:endParaRPr sz="2600"/>
                    </a:p>
                  </a:txBody>
                  <a:tcPr marL="0" marR="0" marT="0" marB="0">
                    <a:solidFill>
                      <a:srgbClr val="FDE3A7"/>
                    </a:solidFill>
                  </a:tcPr>
                </a:tc>
                <a:tc>
                  <a:txBody>
                    <a:bodyPr lIns="0" tIns="0" rIns="0" bIns="0">
                      <a:noAutofit/>
                    </a:bodyPr>
                    <a:p>
                      <a:endParaRPr sz="2600"/>
                    </a:p>
                  </a:txBody>
                  <a:tcPr marL="0" marR="0" marT="0" marB="0">
                    <a:solidFill>
                      <a:srgbClr val="FDE3A7"/>
                    </a:solidFill>
                  </a:tcPr>
                </a:tc>
                <a:tc>
                  <a:txBody>
                    <a:bodyPr lIns="0" tIns="0" rIns="0" bIns="0">
                      <a:noAutofit/>
                    </a:bodyPr>
                    <a:p>
                      <a:endParaRPr sz="2600"/>
                    </a:p>
                  </a:txBody>
                  <a:tcPr marL="0" marR="0" marT="0" marB="0">
                    <a:solidFill>
                      <a:srgbClr val="FDE3A7"/>
                    </a:solidFill>
                  </a:tcPr>
                </a:tc>
                <a:tc>
                  <a:txBody>
                    <a:bodyPr lIns="0" tIns="0" rIns="0" bIns="0">
                      <a:noAutofit/>
                    </a:bodyPr>
                    <a:p>
                      <a:endParaRPr sz="2600"/>
                    </a:p>
                  </a:txBody>
                  <a:tcPr marL="0" marR="0" marT="0" marB="0">
                    <a:solidFill>
                      <a:srgbClr val="FDE3A7"/>
                    </a:solidFill>
                  </a:tcPr>
                </a:tc>
                <a:tc>
                  <a:txBody>
                    <a:bodyPr lIns="0" tIns="0" rIns="0" bIns="0">
                      <a:noAutofit/>
                    </a:bodyPr>
                    <a:p>
                      <a:endParaRPr sz="2600"/>
                    </a:p>
                  </a:txBody>
                  <a:tcPr marL="0" marR="0" marT="0" marB="0">
                    <a:solidFill>
                      <a:srgbClr val="FDE3A7"/>
                    </a:solidFill>
                  </a:tcPr>
                </a:tc>
                <a:tc>
                  <a:txBody>
                    <a:bodyPr lIns="0" tIns="0" rIns="0" bIns="0">
                      <a:noAutofit/>
                    </a:bodyPr>
                    <a:p>
                      <a:endParaRPr sz="2600"/>
                    </a:p>
                  </a:txBody>
                  <a:tcPr marL="0" marR="0" marT="0" marB="0">
                    <a:solidFill>
                      <a:srgbClr val="FDE3A7"/>
                    </a:solidFill>
                  </a:tcPr>
                </a:tc>
                <a:tc vMerge="1">
                  <a:txBody>
                    <a:bodyPr lIns="0" tIns="0" rIns="0" bIns="0">
                      <a:noAutofit/>
                    </a:bodyPr>
                    <a:p>
                      <a:endParaRPr sz="2600"/>
                    </a:p>
                  </a:txBody>
                  <a:tcPr marL="0" marR="0" marT="0" marB="0"/>
                </a:tc>
                <a:tc vMerge="1">
                  <a:txBody>
                    <a:bodyPr lIns="0" tIns="0" rIns="0" bIns="0">
                      <a:noAutofit/>
                    </a:bodyPr>
                    <a:p>
                      <a:endParaRPr sz="2600"/>
                    </a:p>
                  </a:txBody>
                  <a:tcPr marL="0" marR="0" marT="0" marB="0"/>
                </a:tc>
              </a:tr>
            </a:tbl>
          </a:graphicData>
        </a:graphic>
      </p:graphicFrame>
    </p:spTree>
  </p:cSld>
  <p:clrMapOvr>
    <a:overrideClrMapping bg1="lt1" tx1="dk1" bg2="lt2" tx2="dk2" accent1="accent1" accent2="accent2" accent3="accent3" accent4="accent4" accent5="accent5" accent6="accent6" hlink="hlink" folHlink="folHlink"/>
  </p:clrMapOvr>
</p:sld>
</file>

<file path=ppt/slides/slide2.xml><?xml version="1.0" encoding="utf-8"?>
<p:sld xmlns:p="http://schemas.openxmlformats.org/presentationml/2006/main" xmlns:a="http://schemas.openxmlformats.org/drawingml/2006/main" xmlns:r="http://schemas.openxmlformats.org/officeDocument/2006/relationships">
  <p:cSld>
    <p:bg>
      <p:bgPr>
        <a:solidFill>
          <a:srgbClr val="FEFBEC"/>
        </a:solidFill>
        <a:effectLst/>
      </p:bgPr>
    </p:bg>
    <p:spTree>
      <p:nvGrpSpPr>
        <p:cNvPr id="1" name=""/>
        <p:cNvGrpSpPr/>
        <p:nvPr/>
      </p:nvGrpSpPr>
      <p:grpSpPr/>
      <p:pic>
        <p:nvPicPr>
          <p:cNvPr id="2" name=""/>
          <p:cNvPicPr>
            <a:picLocks noChangeAspect="1"/>
          </p:cNvPicPr>
          <p:nvPr/>
        </p:nvPicPr>
        <p:blipFill>
          <a:blip r:embed="rPictId0"/>
          <a:stretch>
            <a:fillRect/>
          </a:stretch>
        </p:blipFill>
        <p:spPr>
          <a:xfrm>
            <a:off x="6919912" y="14287"/>
            <a:ext cx="652463" cy="657225"/>
          </a:xfrm>
          <a:prstGeom prst="rect">
            <a:avLst/>
          </a:prstGeom>
        </p:spPr>
      </p:pic>
      <p:pic>
        <p:nvPicPr>
          <p:cNvPr id="3" name=""/>
          <p:cNvPicPr>
            <a:picLocks noChangeAspect="1"/>
          </p:cNvPicPr>
          <p:nvPr/>
        </p:nvPicPr>
        <p:blipFill>
          <a:blip r:embed="rPictId1"/>
          <a:stretch>
            <a:fillRect/>
          </a:stretch>
        </p:blipFill>
        <p:spPr>
          <a:xfrm>
            <a:off x="4638675" y="1519237"/>
            <a:ext cx="2014537" cy="1933575"/>
          </a:xfrm>
          <a:prstGeom prst="rect">
            <a:avLst/>
          </a:prstGeom>
        </p:spPr>
      </p:pic>
      <p:pic>
        <p:nvPicPr>
          <p:cNvPr id="4" name=""/>
          <p:cNvPicPr>
            <a:picLocks noChangeAspect="1"/>
          </p:cNvPicPr>
          <p:nvPr/>
        </p:nvPicPr>
        <p:blipFill>
          <a:blip r:embed="rPictId2"/>
          <a:stretch>
            <a:fillRect/>
          </a:stretch>
        </p:blipFill>
        <p:spPr>
          <a:xfrm>
            <a:off x="7158037" y="3762375"/>
            <a:ext cx="414338" cy="523875"/>
          </a:xfrm>
          <a:prstGeom prst="rect">
            <a:avLst/>
          </a:prstGeom>
        </p:spPr>
      </p:pic>
      <p:sp>
        <p:nvSpPr>
          <p:cNvPr id="5" name=""/>
          <p:cNvSpPr/>
          <p:nvPr/>
        </p:nvSpPr>
        <p:spPr>
          <a:xfrm>
            <a:off x="2876550" y="214312"/>
            <a:ext cx="1762125" cy="376238"/>
          </a:xfrm>
          <a:prstGeom prst="rect">
            <a:avLst/>
          </a:prstGeom>
          <a:solidFill>
            <a:srgbClr val="CA5E4C"/>
          </a:solidFill>
        </p:spPr>
        <p:txBody>
          <a:bodyPr lIns="0" tIns="0" rIns="0" bIns="0" wrap="none">
            <a:noAutofit/>
          </a:bodyPr>
          <a:p>
            <a:pPr algn="r" indent="0"/>
            <a:r>
              <a:rPr lang="vi" b="1" sz="2300">
                <a:solidFill>
                  <a:srgbClr val="FFFFFF"/>
                </a:solidFill>
                <a:latin typeface="Arial"/>
              </a:rPr>
              <a:t>KHỞI ĐỘNG</a:t>
            </a:r>
          </a:p>
        </p:txBody>
      </p:sp>
      <p:sp>
        <p:nvSpPr>
          <p:cNvPr id="6" name=""/>
          <p:cNvSpPr/>
          <p:nvPr/>
        </p:nvSpPr>
        <p:spPr>
          <a:xfrm>
            <a:off x="342900" y="1300162"/>
            <a:ext cx="3724275" cy="1914525"/>
          </a:xfrm>
          <a:prstGeom prst="rect">
            <a:avLst/>
          </a:prstGeom>
          <a:solidFill>
            <a:srgbClr val="FFFFFF"/>
          </a:solidFill>
        </p:spPr>
        <p:txBody>
          <a:bodyPr lIns="0" tIns="0" rIns="0" bIns="0">
            <a:noAutofit/>
          </a:bodyPr>
          <a:p>
            <a:pPr indent="0">
              <a:lnSpc>
                <a:spcPct val="166000"/>
              </a:lnSpc>
            </a:pPr>
            <a:r>
              <a:rPr lang="vi" sz="1700">
                <a:latin typeface="Arial"/>
              </a:rPr>
              <a:t>Ta đã biết cách xác định góc giữa hai đường thẳng cùng thuộc một mặt phẳng, Có góc giữa hai đường thẳng chéo nhau không? Nếu có, làm thế nào để xác định?</a:t>
            </a:r>
          </a:p>
        </p:txBody>
      </p:sp>
    </p:spTree>
  </p:cSld>
  <p:clrMapOvr>
    <a:overrideClrMapping bg1="lt1" tx1="dk1" bg2="lt2" tx2="dk2" accent1="accent1" accent2="accent2" accent3="accent3" accent4="accent4" accent5="accent5" accent6="accent6" hlink="hlink" folHlink="folHlink"/>
  </p:clrMapOvr>
</p:sld>
</file>

<file path=ppt/slides/slide20.xml><?xml version="1.0" encoding="utf-8"?>
<p:sld xmlns:p="http://schemas.openxmlformats.org/presentationml/2006/main" xmlns:a="http://schemas.openxmlformats.org/drawingml/2006/main" xmlns:r="http://schemas.openxmlformats.org/officeDocument/2006/relationships">
  <p:cSld>
    <p:bg>
      <p:bgPr>
        <a:solidFill>
          <a:srgbClr val="FEFBED"/>
        </a:solidFill>
        <a:effectLst/>
      </p:bgPr>
    </p:bg>
    <p:spTree>
      <p:nvGrpSpPr>
        <p:cNvPr id="1" name=""/>
        <p:cNvGrpSpPr/>
        <p:nvPr/>
      </p:nvGrpSpPr>
      <p:grpSpPr/>
      <p:pic>
        <p:nvPicPr>
          <p:cNvPr id="2" name=""/>
          <p:cNvPicPr>
            <a:picLocks noChangeAspect="1"/>
          </p:cNvPicPr>
          <p:nvPr/>
        </p:nvPicPr>
        <p:blipFill>
          <a:blip r:embed="rPictId0"/>
          <a:stretch>
            <a:fillRect/>
          </a:stretch>
        </p:blipFill>
        <p:spPr>
          <a:xfrm>
            <a:off x="6815137" y="1119187"/>
            <a:ext cx="342900" cy="495300"/>
          </a:xfrm>
          <a:prstGeom prst="rect">
            <a:avLst/>
          </a:prstGeom>
        </p:spPr>
      </p:pic>
      <p:pic>
        <p:nvPicPr>
          <p:cNvPr id="3" name=""/>
          <p:cNvPicPr>
            <a:picLocks noChangeAspect="1"/>
          </p:cNvPicPr>
          <p:nvPr/>
        </p:nvPicPr>
        <p:blipFill>
          <a:blip r:embed="rPictId1"/>
          <a:stretch>
            <a:fillRect/>
          </a:stretch>
        </p:blipFill>
        <p:spPr>
          <a:xfrm>
            <a:off x="5348287" y="1762125"/>
            <a:ext cx="2024063" cy="1928812"/>
          </a:xfrm>
          <a:prstGeom prst="rect">
            <a:avLst/>
          </a:prstGeom>
        </p:spPr>
      </p:pic>
      <p:sp>
        <p:nvSpPr>
          <p:cNvPr id="4" name=""/>
          <p:cNvSpPr/>
          <p:nvPr/>
        </p:nvSpPr>
        <p:spPr>
          <a:xfrm>
            <a:off x="3019425" y="185737"/>
            <a:ext cx="1657350" cy="304800"/>
          </a:xfrm>
          <a:prstGeom prst="rect">
            <a:avLst/>
          </a:prstGeom>
          <a:solidFill>
            <a:srgbClr val="FFFFFF"/>
          </a:solidFill>
        </p:spPr>
        <p:txBody>
          <a:bodyPr lIns="0" tIns="0" rIns="0" bIns="0" wrap="none">
            <a:noAutofit/>
          </a:bodyPr>
          <a:p>
            <a:pPr algn="ctr" indent="0"/>
            <a:r>
              <a:rPr lang="vi" b="1" sz="1800">
                <a:latin typeface="Arial"/>
              </a:rPr>
              <a:t>VẬN DỤNG 2</a:t>
            </a:r>
          </a:p>
        </p:txBody>
      </p:sp>
      <p:sp>
        <p:nvSpPr>
          <p:cNvPr id="5" name=""/>
          <p:cNvSpPr/>
          <p:nvPr/>
        </p:nvSpPr>
        <p:spPr>
          <a:xfrm>
            <a:off x="371475" y="1104900"/>
            <a:ext cx="4814887" cy="2876550"/>
          </a:xfrm>
          <a:prstGeom prst="rect">
            <a:avLst/>
          </a:prstGeom>
          <a:solidFill>
            <a:srgbClr val="FFFFFF"/>
          </a:solidFill>
        </p:spPr>
        <p:txBody>
          <a:bodyPr lIns="0" tIns="0" rIns="0" bIns="0">
            <a:noAutofit/>
          </a:bodyPr>
          <a:p>
            <a:pPr indent="12700">
              <a:lnSpc>
                <a:spcPct val="173000"/>
              </a:lnSpc>
              <a:spcAft>
                <a:spcPts val="1400"/>
              </a:spcAft>
            </a:pPr>
            <a:r>
              <a:rPr lang="vi" sz="1500">
                <a:latin typeface="Arial"/>
              </a:rPr>
              <a:t>Hình bên mô tả một người thợ đang ốp gạch vào tưởng có sử dụng thước </a:t>
            </a:r>
            <a:r>
              <a:rPr lang="en-US" sz="1500">
                <a:latin typeface="Arial"/>
              </a:rPr>
              <a:t>laser </a:t>
            </a:r>
            <a:r>
              <a:rPr lang="vi" sz="1500">
                <a:latin typeface="Arial"/>
              </a:rPr>
              <a:t>để kẻ vạch. Tìm các đường thẳng vuông góc với đường thẳng a trong Hình 4.</a:t>
            </a:r>
          </a:p>
          <a:p>
            <a:pPr algn="r" indent="0">
              <a:lnSpc>
                <a:spcPct val="176000"/>
              </a:lnSpc>
            </a:pPr>
            <a:r>
              <a:rPr lang="vi" sz="1500">
                <a:latin typeface="Arial"/>
              </a:rPr>
              <a:t>Giải Đường thẳng </a:t>
            </a:r>
            <a:r>
              <a:rPr lang="vi" i="1" sz="1500">
                <a:latin typeface="Arial"/>
              </a:rPr>
              <a:t>bvàc</a:t>
            </a:r>
            <a:r>
              <a:rPr lang="vi" sz="1500">
                <a:latin typeface="Arial"/>
              </a:rPr>
              <a:t> vuông góc với </a:t>
            </a:r>
            <a:r>
              <a:rPr lang="vi" i="1" sz="1500">
                <a:latin typeface="Arial"/>
              </a:rPr>
              <a:t>a</a:t>
            </a:r>
            <a:r>
              <a:rPr lang="vi" sz="1500">
                <a:latin typeface="Arial"/>
              </a:rPr>
              <a:t> tại </a:t>
            </a:r>
            <a:r>
              <a:rPr lang="vi" i="1" sz="1500">
                <a:latin typeface="Arial"/>
              </a:rPr>
              <a:t>0</a:t>
            </a:r>
            <a:r>
              <a:rPr lang="vi" sz="1500">
                <a:latin typeface="Arial"/>
              </a:rPr>
              <a:t> và tất cả các đường song song với </a:t>
            </a:r>
            <a:r>
              <a:rPr lang="vi" i="1" sz="1500">
                <a:latin typeface="Arial"/>
              </a:rPr>
              <a:t>b </a:t>
            </a:r>
            <a:r>
              <a:rPr lang="vi" sz="1500">
                <a:latin typeface="Arial"/>
              </a:rPr>
              <a:t>hoặc </a:t>
            </a:r>
            <a:r>
              <a:rPr lang="vi" i="1" sz="1500">
                <a:latin typeface="Arial"/>
              </a:rPr>
              <a:t>c</a:t>
            </a:r>
            <a:r>
              <a:rPr lang="vi" sz="1500">
                <a:latin typeface="Arial"/>
              </a:rPr>
              <a:t> trong hình đều vuông góc với </a:t>
            </a:r>
            <a:r>
              <a:rPr lang="vi" i="1" sz="1500">
                <a:latin typeface="Arial"/>
              </a:rPr>
              <a:t>a.</a:t>
            </a:r>
          </a:p>
        </p:txBody>
      </p:sp>
      <p:sp>
        <p:nvSpPr>
          <p:cNvPr id="6" name=""/>
          <p:cNvSpPr/>
          <p:nvPr/>
        </p:nvSpPr>
        <p:spPr>
          <a:xfrm>
            <a:off x="6091237" y="3748087"/>
            <a:ext cx="1262063" cy="180975"/>
          </a:xfrm>
          <a:prstGeom prst="rect">
            <a:avLst/>
          </a:prstGeom>
          <a:solidFill>
            <a:srgbClr val="FFFFFF"/>
          </a:solidFill>
        </p:spPr>
        <p:txBody>
          <a:bodyPr lIns="0" tIns="0" rIns="0" bIns="0" wrap="none">
            <a:noAutofit/>
          </a:bodyPr>
          <a:p>
            <a:pPr indent="0"/>
            <a:r>
              <a:rPr lang="vi" b="1" i="1" sz="1100">
                <a:latin typeface="Arial"/>
              </a:rPr>
              <a:t>Hình 4</a:t>
            </a:r>
            <a:r>
              <a:rPr lang="vi" b="1" sz="1600">
                <a:latin typeface="Arial"/>
              </a:rPr>
              <a:t>      55</a:t>
            </a:r>
          </a:p>
        </p:txBody>
      </p:sp>
    </p:spTree>
  </p:cSld>
  <p:clrMapOvr>
    <a:overrideClrMapping bg1="lt1" tx1="dk1" bg2="lt2" tx2="dk2" accent1="accent1" accent2="accent2" accent3="accent3" accent4="accent4" accent5="accent5" accent6="accent6" hlink="hlink" folHlink="folHlink"/>
  </p:clrMapOvr>
</p:sld>
</file>

<file path=ppt/slides/slide21.xml><?xml version="1.0" encoding="utf-8"?>
<p:sld xmlns:p="http://schemas.openxmlformats.org/presentationml/2006/main" xmlns:a="http://schemas.openxmlformats.org/drawingml/2006/main" xmlns:r="http://schemas.openxmlformats.org/officeDocument/2006/relationships">
  <p:cSld>
    <p:bg>
      <p:bgPr>
        <a:solidFill>
          <a:srgbClr val="FDE5A6"/>
        </a:solidFill>
        <a:effectLst/>
      </p:bgPr>
    </p:bg>
    <p:spTree>
      <p:nvGrpSpPr>
        <p:cNvPr id="1" name=""/>
        <p:cNvGrpSpPr/>
        <p:nvPr/>
      </p:nvGrpSpPr>
      <p:grpSpPr/>
      <p:graphicFrame>
        <p:nvGraphicFramePr>
          <p:cNvPr id="2" name=""/>
          <p:cNvGraphicFramePr>
            <a:graphicFrameLocks noGrp="1"/>
          </p:cNvGraphicFramePr>
          <p:nvPr/>
        </p:nvGraphicFramePr>
        <p:xfrm>
          <a:off x="9525" y="14287"/>
          <a:ext cx="7600950" cy="4176713"/>
        </p:xfrm>
        <a:graphic>
          <a:graphicData uri="http://schemas.openxmlformats.org/drawingml/2006/table">
            <a:tbl>
              <a:tblPr/>
              <a:tblGrid>
                <a:gridCol w="585787"/>
                <a:gridCol w="566737"/>
                <a:gridCol w="547687"/>
                <a:gridCol w="1081087"/>
                <a:gridCol w="2976562"/>
                <a:gridCol w="542925"/>
                <a:gridCol w="566737"/>
                <a:gridCol w="733425"/>
              </a:tblGrid>
              <a:tr h="566737">
                <a:tc>
                  <a:txBody>
                    <a:bodyPr lIns="0" tIns="0" rIns="0" bIns="0">
                      <a:noAutofit/>
                    </a:bodyPr>
                    <a:p>
                      <a:endParaRPr sz="2700"/>
                    </a:p>
                  </a:txBody>
                  <a:tcPr marL="0" marR="0" marT="0" marB="0">
                    <a:solidFill>
                      <a:srgbClr val="FDE3A7"/>
                    </a:solidFill>
                  </a:tcPr>
                </a:tc>
                <a:tc>
                  <a:txBody>
                    <a:bodyPr lIns="0" tIns="0" rIns="0" bIns="0">
                      <a:noAutofit/>
                    </a:bodyPr>
                    <a:p>
                      <a:endParaRPr sz="2700"/>
                    </a:p>
                  </a:txBody>
                  <a:tcPr marL="0" marR="0" marT="0" marB="0">
                    <a:solidFill>
                      <a:srgbClr val="FDE3A7"/>
                    </a:solidFill>
                  </a:tcPr>
                </a:tc>
                <a:tc>
                  <a:txBody>
                    <a:bodyPr lIns="0" tIns="0" rIns="0" bIns="0">
                      <a:noAutofit/>
                    </a:bodyPr>
                    <a:p>
                      <a:endParaRPr sz="2700"/>
                    </a:p>
                  </a:txBody>
                  <a:tcPr marL="0" marR="0" marT="0" marB="0">
                    <a:solidFill>
                      <a:srgbClr val="FDE3A7"/>
                    </a:solidFill>
                  </a:tcPr>
                </a:tc>
                <a:tc>
                  <a:txBody>
                    <a:bodyPr lIns="0" tIns="0" rIns="0" bIns="0">
                      <a:noAutofit/>
                    </a:bodyPr>
                    <a:p>
                      <a:pPr marL="624400" indent="0"/>
                      <a:r>
                        <a:rPr lang="vi" sz="600">
                          <a:solidFill>
                            <a:srgbClr val="84463B"/>
                          </a:solidFill>
                          <a:latin typeface="Arial Unicode MS"/>
                        </a:rPr>
                        <a:t>'l </a:t>
                      </a:r>
                      <a:r>
                        <a:rPr lang="en-US" sz="600">
                          <a:solidFill>
                            <a:srgbClr val="84463B"/>
                          </a:solidFill>
                          <a:latin typeface="Arial Unicode MS"/>
                        </a:rPr>
                        <a:t>*■</a:t>
                      </a:r>
                    </a:p>
                    <a:p>
                      <a:pPr indent="571500">
                        <a:lnSpc>
                          <a:spcPct val="75000"/>
                        </a:lnSpc>
                      </a:pPr>
                      <a:r>
                        <a:rPr lang="vi" sz="3500">
                          <a:solidFill>
                            <a:srgbClr val="84463B"/>
                          </a:solidFill>
                          <a:latin typeface="Arial"/>
                        </a:rPr>
                        <a:t>i/</a:t>
                      </a:r>
                    </a:p>
                  </a:txBody>
                  <a:tcPr marL="0" marR="0" marT="0" marB="0" anchor="b">
                    <a:solidFill>
                      <a:srgbClr val="FDE3A7"/>
                    </a:solidFill>
                  </a:tcPr>
                </a:tc>
                <a:tc>
                  <a:txBody>
                    <a:bodyPr lIns="0" tIns="0" rIns="0" bIns="0">
                      <a:noAutofit/>
                    </a:bodyPr>
                    <a:p>
                      <a:pPr indent="114300"/>
                      <a:r>
                        <a:rPr lang="vi" sz="3500">
                          <a:solidFill>
                            <a:srgbClr val="CF3E69"/>
                          </a:solidFill>
                          <a:latin typeface="Arial"/>
                        </a:rPr>
                        <a:t>Ỉỉ </a:t>
                      </a:r>
                      <a:r>
                        <a:rPr lang="vi" sz="3500">
                          <a:solidFill>
                            <a:srgbClr val="6484A4"/>
                          </a:solidFill>
                          <a:latin typeface="Arial"/>
                        </a:rPr>
                        <a:t>xk, </a:t>
                      </a:r>
                      <a:r>
                        <a:rPr lang="vi" sz="3500">
                          <a:solidFill>
                            <a:srgbClr val="CF3E69"/>
                          </a:solidFill>
                          <a:latin typeface="Arial"/>
                        </a:rPr>
                        <a:t>iư </a:t>
                      </a:r>
                      <a:r>
                        <a:rPr lang="vi" baseline="30000" sz="3500">
                          <a:solidFill>
                            <a:srgbClr val="6484A4"/>
                          </a:solidFill>
                          <a:latin typeface="Arial"/>
                        </a:rPr>
                        <a:t>i£</a:t>
                      </a:r>
                    </a:p>
                  </a:txBody>
                  <a:tcPr marL="0" marR="0" marT="0" marB="0" anchor="b">
                    <a:solidFill>
                      <a:srgbClr val="FDE3A7"/>
                    </a:solidFill>
                  </a:tcPr>
                </a:tc>
                <a:tc>
                  <a:txBody>
                    <a:bodyPr lIns="0" tIns="0" rIns="0" bIns="0">
                      <a:noAutofit/>
                    </a:bodyPr>
                    <a:p>
                      <a:endParaRPr sz="2700"/>
                    </a:p>
                  </a:txBody>
                  <a:tcPr marL="0" marR="0" marT="0" marB="0">
                    <a:solidFill>
                      <a:srgbClr val="FDE3A7"/>
                    </a:solidFill>
                  </a:tcPr>
                </a:tc>
                <a:tc>
                  <a:txBody>
                    <a:bodyPr lIns="0" tIns="0" rIns="0" bIns="0">
                      <a:noAutofit/>
                    </a:bodyPr>
                    <a:p>
                      <a:endParaRPr sz="2700"/>
                    </a:p>
                  </a:txBody>
                  <a:tcPr marL="0" marR="0" marT="0" marB="0">
                    <a:solidFill>
                      <a:srgbClr val="FDE3A7"/>
                    </a:solidFill>
                  </a:tcPr>
                </a:tc>
                <a:tc>
                  <a:txBody>
                    <a:bodyPr lIns="0" tIns="0" rIns="0" bIns="0">
                      <a:noAutofit/>
                    </a:bodyPr>
                    <a:p>
                      <a:endParaRPr sz="2700"/>
                    </a:p>
                  </a:txBody>
                  <a:tcPr marL="0" marR="0" marT="0" marB="0">
                    <a:solidFill>
                      <a:srgbClr val="FDE3A7"/>
                    </a:solidFill>
                  </a:tcPr>
                </a:tc>
              </a:tr>
              <a:tr h="661987">
                <a:tc>
                  <a:txBody>
                    <a:bodyPr lIns="0" tIns="0" rIns="0" bIns="0">
                      <a:noAutofit/>
                    </a:bodyPr>
                    <a:p>
                      <a:endParaRPr sz="3200"/>
                    </a:p>
                  </a:txBody>
                  <a:tcPr marL="0" marR="0" marT="0" marB="0">
                    <a:solidFill>
                      <a:srgbClr val="FDE3A7"/>
                    </a:solidFill>
                  </a:tcPr>
                </a:tc>
                <a:tc>
                  <a:txBody>
                    <a:bodyPr lIns="0" tIns="0" rIns="0" bIns="0">
                      <a:noAutofit/>
                    </a:bodyPr>
                    <a:p>
                      <a:endParaRPr sz="3200"/>
                    </a:p>
                  </a:txBody>
                  <a:tcPr marL="0" marR="0" marT="0" marB="0">
                    <a:solidFill>
                      <a:srgbClr val="FDE3A7"/>
                    </a:solidFill>
                  </a:tcPr>
                </a:tc>
                <a:tc>
                  <a:txBody>
                    <a:bodyPr lIns="0" tIns="0" rIns="0" bIns="0">
                      <a:noAutofit/>
                    </a:bodyPr>
                    <a:p>
                      <a:endParaRPr sz="3200"/>
                    </a:p>
                  </a:txBody>
                  <a:tcPr marL="0" marR="0" marT="0" marB="0">
                    <a:solidFill>
                      <a:srgbClr val="FDE3A7"/>
                    </a:solidFill>
                  </a:tcPr>
                </a:tc>
                <a:tc gridSpan="2">
                  <a:txBody>
                    <a:bodyPr lIns="0" tIns="0" rIns="0" bIns="0">
                      <a:noAutofit/>
                    </a:bodyPr>
                    <a:p>
                      <a:endParaRPr sz="3200"/>
                    </a:p>
                  </a:txBody>
                  <a:tcPr marL="0" marR="0" marT="0" marB="0">
                    <a:solidFill>
                      <a:srgbClr val="FDE3A7"/>
                    </a:solidFill>
                  </a:tcPr>
                </a:tc>
                <a:tc hMerge="1">
                  <a:txBody>
                    <a:bodyPr lIns="0" tIns="0" rIns="0" bIns="0">
                      <a:noAutofit/>
                    </a:bodyPr>
                    <a:p>
                      <a:endParaRPr sz="3200"/>
                    </a:p>
                  </a:txBody>
                  <a:tcPr marL="0" marR="0" marT="0" marB="0"/>
                </a:tc>
                <a:tc>
                  <a:txBody>
                    <a:bodyPr lIns="0" tIns="0" rIns="0" bIns="0">
                      <a:noAutofit/>
                    </a:bodyPr>
                    <a:p>
                      <a:endParaRPr sz="3200"/>
                    </a:p>
                  </a:txBody>
                  <a:tcPr marL="0" marR="0" marT="0" marB="0">
                    <a:solidFill>
                      <a:srgbClr val="FDE3A7"/>
                    </a:solidFill>
                  </a:tcPr>
                </a:tc>
                <a:tc>
                  <a:txBody>
                    <a:bodyPr lIns="0" tIns="0" rIns="0" bIns="0">
                      <a:noAutofit/>
                    </a:bodyPr>
                    <a:p>
                      <a:endParaRPr sz="3200"/>
                    </a:p>
                  </a:txBody>
                  <a:tcPr marL="0" marR="0" marT="0" marB="0">
                    <a:solidFill>
                      <a:srgbClr val="FDE3A7"/>
                    </a:solidFill>
                  </a:tcPr>
                </a:tc>
                <a:tc>
                  <a:txBody>
                    <a:bodyPr lIns="0" tIns="0" rIns="0" bIns="0">
                      <a:noAutofit/>
                    </a:bodyPr>
                    <a:p>
                      <a:endParaRPr sz="3200"/>
                    </a:p>
                  </a:txBody>
                  <a:tcPr marL="0" marR="0" marT="0" marB="0">
                    <a:solidFill>
                      <a:srgbClr val="FDE3A7"/>
                    </a:solidFill>
                  </a:tcPr>
                </a:tc>
              </a:tr>
              <a:tr h="566737">
                <a:tc>
                  <a:txBody>
                    <a:bodyPr lIns="0" tIns="0" rIns="0" bIns="0">
                      <a:noAutofit/>
                    </a:bodyPr>
                    <a:p>
                      <a:endParaRPr sz="2700"/>
                    </a:p>
                  </a:txBody>
                  <a:tcPr marL="0" marR="0" marT="0" marB="0">
                    <a:solidFill>
                      <a:srgbClr val="FDE3A7"/>
                    </a:solidFill>
                  </a:tcPr>
                </a:tc>
                <a:tc>
                  <a:txBody>
                    <a:bodyPr lIns="0" tIns="0" rIns="0" bIns="0">
                      <a:noAutofit/>
                    </a:bodyPr>
                    <a:p>
                      <a:endParaRPr sz="2700"/>
                    </a:p>
                  </a:txBody>
                  <a:tcPr marL="0" marR="0" marT="0" marB="0">
                    <a:solidFill>
                      <a:srgbClr val="FDE3A7"/>
                    </a:solidFill>
                  </a:tcPr>
                </a:tc>
                <a:tc>
                  <a:txBody>
                    <a:bodyPr lIns="0" tIns="0" rIns="0" bIns="0">
                      <a:noAutofit/>
                    </a:bodyPr>
                    <a:p>
                      <a:endParaRPr sz="2700"/>
                    </a:p>
                  </a:txBody>
                  <a:tcPr marL="0" marR="0" marT="0" marB="0">
                    <a:solidFill>
                      <a:srgbClr val="FDE3A7"/>
                    </a:solidFill>
                  </a:tcPr>
                </a:tc>
                <a:tc>
                  <a:txBody>
                    <a:bodyPr lIns="0" tIns="0" rIns="0" bIns="0">
                      <a:noAutofit/>
                    </a:bodyPr>
                    <a:p>
                      <a:endParaRPr sz="2700"/>
                    </a:p>
                  </a:txBody>
                  <a:tcPr marL="0" marR="0" marT="0" marB="0">
                    <a:solidFill>
                      <a:srgbClr val="FDE3A7"/>
                    </a:solidFill>
                  </a:tcPr>
                </a:tc>
                <a:tc>
                  <a:txBody>
                    <a:bodyPr lIns="0" tIns="0" rIns="0" bIns="0">
                      <a:noAutofit/>
                    </a:bodyPr>
                    <a:p>
                      <a:endParaRPr sz="2700"/>
                    </a:p>
                  </a:txBody>
                  <a:tcPr marL="0" marR="0" marT="0" marB="0">
                    <a:solidFill>
                      <a:srgbClr val="FDE3A7"/>
                    </a:solidFill>
                  </a:tcPr>
                </a:tc>
                <a:tc>
                  <a:txBody>
                    <a:bodyPr lIns="0" tIns="0" rIns="0" bIns="0">
                      <a:noAutofit/>
                    </a:bodyPr>
                    <a:p>
                      <a:endParaRPr sz="2700"/>
                    </a:p>
                  </a:txBody>
                  <a:tcPr marL="0" marR="0" marT="0" marB="0">
                    <a:solidFill>
                      <a:srgbClr val="FDE3A7"/>
                    </a:solidFill>
                  </a:tcPr>
                </a:tc>
                <a:tc gridSpan="2">
                  <a:txBody>
                    <a:bodyPr lIns="0" tIns="0" rIns="0" bIns="0">
                      <a:noAutofit/>
                    </a:bodyPr>
                    <a:p>
                      <a:pPr indent="0"/>
                      <a:r>
                        <a:rPr lang="vi" sz="5500">
                          <a:solidFill>
                            <a:srgbClr val="6484A4"/>
                          </a:solidFill>
                          <a:latin typeface="Arial"/>
                        </a:rPr>
                        <a:t>»3</a:t>
                      </a:r>
                    </a:p>
                  </a:txBody>
                  <a:tcPr marL="0" marR="0" marT="0" marB="0" anchor="b">
                    <a:solidFill>
                      <a:srgbClr val="FDE3A7"/>
                    </a:solidFill>
                  </a:tcPr>
                </a:tc>
                <a:tc hMerge="1">
                  <a:txBody>
                    <a:bodyPr lIns="0" tIns="0" rIns="0" bIns="0">
                      <a:noAutofit/>
                    </a:bodyPr>
                    <a:p>
                      <a:endParaRPr sz="2700"/>
                    </a:p>
                  </a:txBody>
                  <a:tcPr marL="0" marR="0" marT="0" marB="0"/>
                </a:tc>
              </a:tr>
              <a:tr h="333375">
                <a:tc>
                  <a:txBody>
                    <a:bodyPr lIns="0" tIns="0" rIns="0" bIns="0">
                      <a:noAutofit/>
                    </a:bodyPr>
                    <a:p>
                      <a:endParaRPr sz="1600"/>
                    </a:p>
                  </a:txBody>
                  <a:tcPr marL="0" marR="0" marT="0" marB="0">
                    <a:solidFill>
                      <a:srgbClr val="FDE3A7"/>
                    </a:solidFill>
                  </a:tcPr>
                </a:tc>
                <a:tc>
                  <a:txBody>
                    <a:bodyPr lIns="0" tIns="0" rIns="0" bIns="0">
                      <a:noAutofit/>
                    </a:bodyPr>
                    <a:p>
                      <a:endParaRPr sz="1600"/>
                    </a:p>
                  </a:txBody>
                  <a:tcPr marL="0" marR="0" marT="0" marB="0">
                    <a:solidFill>
                      <a:srgbClr val="FDE3A7"/>
                    </a:solidFill>
                  </a:tcPr>
                </a:tc>
                <a:tc>
                  <a:txBody>
                    <a:bodyPr lIns="0" tIns="0" rIns="0" bIns="0">
                      <a:noAutofit/>
                    </a:bodyPr>
                    <a:p>
                      <a:endParaRPr sz="1600"/>
                    </a:p>
                  </a:txBody>
                  <a:tcPr marL="0" marR="0" marT="0" marB="0">
                    <a:solidFill>
                      <a:srgbClr val="FDE3A7"/>
                    </a:solidFill>
                  </a:tcPr>
                </a:tc>
                <a:tc>
                  <a:txBody>
                    <a:bodyPr lIns="0" tIns="0" rIns="0" bIns="0">
                      <a:noAutofit/>
                    </a:bodyPr>
                    <a:p>
                      <a:endParaRPr sz="1600"/>
                    </a:p>
                  </a:txBody>
                  <a:tcPr marL="0" marR="0" marT="0" marB="0">
                    <a:solidFill>
                      <a:srgbClr val="FDE3A7"/>
                    </a:solidFill>
                  </a:tcPr>
                </a:tc>
                <a:tc>
                  <a:txBody>
                    <a:bodyPr lIns="0" tIns="0" rIns="0" bIns="0">
                      <a:noAutofit/>
                    </a:bodyPr>
                    <a:p>
                      <a:endParaRPr sz="1600"/>
                    </a:p>
                  </a:txBody>
                  <a:tcPr marL="0" marR="0" marT="0" marB="0">
                    <a:solidFill>
                      <a:srgbClr val="FDE3A7"/>
                    </a:solidFill>
                  </a:tcPr>
                </a:tc>
                <a:tc>
                  <a:txBody>
                    <a:bodyPr lIns="0" tIns="0" rIns="0" bIns="0">
                      <a:noAutofit/>
                    </a:bodyPr>
                    <a:p>
                      <a:endParaRPr sz="1600"/>
                    </a:p>
                  </a:txBody>
                  <a:tcPr marL="0" marR="0" marT="0" marB="0">
                    <a:solidFill>
                      <a:srgbClr val="FDE3A7"/>
                    </a:solidFill>
                  </a:tcPr>
                </a:tc>
                <a:tc>
                  <a:txBody>
                    <a:bodyPr lIns="0" tIns="0" rIns="0" bIns="0">
                      <a:noAutofit/>
                    </a:bodyPr>
                    <a:p>
                      <a:endParaRPr sz="1600"/>
                    </a:p>
                  </a:txBody>
                  <a:tcPr marL="0" marR="0" marT="0" marB="0">
                    <a:solidFill>
                      <a:srgbClr val="FDE3A7"/>
                    </a:solidFill>
                  </a:tcPr>
                </a:tc>
                <a:tc>
                  <a:txBody>
                    <a:bodyPr lIns="0" tIns="0" rIns="0" bIns="0">
                      <a:noAutofit/>
                    </a:bodyPr>
                    <a:p>
                      <a:endParaRPr sz="1600"/>
                    </a:p>
                  </a:txBody>
                  <a:tcPr marL="0" marR="0" marT="0" marB="0">
                    <a:solidFill>
                      <a:srgbClr val="FDE3A7"/>
                    </a:solidFill>
                  </a:tcPr>
                </a:tc>
              </a:tr>
              <a:tr h="280987">
                <a:tc>
                  <a:txBody>
                    <a:bodyPr lIns="0" tIns="0" rIns="0" bIns="0">
                      <a:noAutofit/>
                    </a:bodyPr>
                    <a:p>
                      <a:endParaRPr sz="1400"/>
                    </a:p>
                  </a:txBody>
                  <a:tcPr marL="0" marR="0" marT="0" marB="0">
                    <a:solidFill>
                      <a:srgbClr val="FDE3A7"/>
                    </a:solidFill>
                  </a:tcPr>
                </a:tc>
                <a:tc>
                  <a:txBody>
                    <a:bodyPr lIns="0" tIns="0" rIns="0" bIns="0">
                      <a:noAutofit/>
                    </a:bodyPr>
                    <a:p>
                      <a:endParaRPr sz="1400"/>
                    </a:p>
                  </a:txBody>
                  <a:tcPr marL="0" marR="0" marT="0" marB="0">
                    <a:solidFill>
                      <a:srgbClr val="FDE3A7"/>
                    </a:solidFill>
                  </a:tcPr>
                </a:tc>
                <a:tc>
                  <a:txBody>
                    <a:bodyPr lIns="0" tIns="0" rIns="0" bIns="0">
                      <a:noAutofit/>
                    </a:bodyPr>
                    <a:p>
                      <a:endParaRPr sz="1400"/>
                    </a:p>
                  </a:txBody>
                  <a:tcPr marL="0" marR="0" marT="0" marB="0">
                    <a:solidFill>
                      <a:srgbClr val="FDE3A7"/>
                    </a:solidFill>
                  </a:tcPr>
                </a:tc>
                <a:tc>
                  <a:txBody>
                    <a:bodyPr lIns="0" tIns="0" rIns="0" bIns="0">
                      <a:noAutofit/>
                    </a:bodyPr>
                    <a:p>
                      <a:endParaRPr sz="1400"/>
                    </a:p>
                  </a:txBody>
                  <a:tcPr marL="0" marR="0" marT="0" marB="0">
                    <a:solidFill>
                      <a:srgbClr val="FDE3A7"/>
                    </a:solidFill>
                  </a:tcPr>
                </a:tc>
                <a:tc>
                  <a:txBody>
                    <a:bodyPr lIns="0" tIns="0" rIns="0" bIns="0">
                      <a:noAutofit/>
                    </a:bodyPr>
                    <a:p>
                      <a:endParaRPr sz="1400"/>
                    </a:p>
                  </a:txBody>
                  <a:tcPr marL="0" marR="0" marT="0" marB="0">
                    <a:solidFill>
                      <a:srgbClr val="FDE3A7"/>
                    </a:solidFill>
                  </a:tcPr>
                </a:tc>
                <a:tc>
                  <a:txBody>
                    <a:bodyPr lIns="0" tIns="0" rIns="0" bIns="0">
                      <a:noAutofit/>
                    </a:bodyPr>
                    <a:p>
                      <a:endParaRPr sz="1400"/>
                    </a:p>
                  </a:txBody>
                  <a:tcPr marL="0" marR="0" marT="0" marB="0">
                    <a:solidFill>
                      <a:srgbClr val="FDE3A7"/>
                    </a:solidFill>
                  </a:tcPr>
                </a:tc>
                <a:tc>
                  <a:txBody>
                    <a:bodyPr lIns="0" tIns="0" rIns="0" bIns="0">
                      <a:noAutofit/>
                    </a:bodyPr>
                    <a:p>
                      <a:endParaRPr sz="1400"/>
                    </a:p>
                  </a:txBody>
                  <a:tcPr marL="0" marR="0" marT="0" marB="0">
                    <a:solidFill>
                      <a:srgbClr val="FDE3A7"/>
                    </a:solidFill>
                  </a:tcPr>
                </a:tc>
                <a:tc>
                  <a:txBody>
                    <a:bodyPr lIns="0" tIns="0" rIns="0" bIns="0">
                      <a:noAutofit/>
                    </a:bodyPr>
                    <a:p>
                      <a:endParaRPr sz="1400"/>
                    </a:p>
                  </a:txBody>
                  <a:tcPr marL="0" marR="0" marT="0" marB="0">
                    <a:solidFill>
                      <a:srgbClr val="FDE3A7"/>
                    </a:solidFill>
                  </a:tcPr>
                </a:tc>
              </a:tr>
              <a:tr h="581025">
                <a:tc>
                  <a:txBody>
                    <a:bodyPr lIns="0" tIns="0" rIns="0" bIns="0">
                      <a:noAutofit/>
                    </a:bodyPr>
                    <a:p>
                      <a:endParaRPr sz="2800"/>
                    </a:p>
                  </a:txBody>
                  <a:tcPr marL="0" marR="0" marT="0" marB="0">
                    <a:solidFill>
                      <a:srgbClr val="FDE3A7"/>
                    </a:solidFill>
                  </a:tcPr>
                </a:tc>
                <a:tc>
                  <a:txBody>
                    <a:bodyPr lIns="0" tIns="0" rIns="0" bIns="0">
                      <a:noAutofit/>
                    </a:bodyPr>
                    <a:p>
                      <a:endParaRPr sz="2800"/>
                    </a:p>
                  </a:txBody>
                  <a:tcPr marL="0" marR="0" marT="0" marB="0">
                    <a:solidFill>
                      <a:srgbClr val="FDE3A7"/>
                    </a:solidFill>
                  </a:tcPr>
                </a:tc>
                <a:tc>
                  <a:txBody>
                    <a:bodyPr lIns="0" tIns="0" rIns="0" bIns="0">
                      <a:noAutofit/>
                    </a:bodyPr>
                    <a:p>
                      <a:endParaRPr sz="2800"/>
                    </a:p>
                  </a:txBody>
                  <a:tcPr marL="0" marR="0" marT="0" marB="0">
                    <a:solidFill>
                      <a:srgbClr val="FDE3A7"/>
                    </a:solidFill>
                  </a:tcPr>
                </a:tc>
                <a:tc>
                  <a:txBody>
                    <a:bodyPr lIns="0" tIns="0" rIns="0" bIns="0">
                      <a:noAutofit/>
                    </a:bodyPr>
                    <a:p>
                      <a:endParaRPr sz="2800"/>
                    </a:p>
                  </a:txBody>
                  <a:tcPr marL="0" marR="0" marT="0" marB="0"/>
                </a:tc>
                <a:tc>
                  <a:txBody>
                    <a:bodyPr lIns="0" tIns="0" rIns="0" bIns="0">
                      <a:noAutofit/>
                    </a:bodyPr>
                    <a:p>
                      <a:pPr indent="114300"/>
                      <a:r>
                        <a:rPr lang="en-US" b="1" sz="1100">
                          <a:latin typeface="Arial"/>
                        </a:rPr>
                        <a:t>JW </a:t>
                      </a:r>
                      <a:r>
                        <a:rPr lang="vi" b="1" sz="1100">
                          <a:latin typeface="Arial"/>
                        </a:rPr>
                        <a:t>1 </a:t>
                      </a:r>
                      <a:r>
                        <a:rPr lang="en-US" b="1" sz="1100">
                          <a:latin typeface="Arial"/>
                        </a:rPr>
                        <a:t>kl“l </a:t>
                      </a:r>
                      <a:r>
                        <a:rPr lang="vi" b="1" sz="1100">
                          <a:latin typeface="Arial"/>
                        </a:rPr>
                        <a:t>1 </a:t>
                      </a:r>
                      <a:r>
                        <a:rPr lang="en-US" b="1" sz="1100">
                          <a:latin typeface="Arial"/>
                        </a:rPr>
                        <a:t>f\"l</a:t>
                      </a:r>
                    </a:p>
                  </a:txBody>
                  <a:tcPr marL="0" marR="0" marT="0" marB="0" anchor="b"/>
                </a:tc>
                <a:tc>
                  <a:txBody>
                    <a:bodyPr lIns="0" tIns="0" rIns="0" bIns="0">
                      <a:noAutofit/>
                    </a:bodyPr>
                    <a:p>
                      <a:endParaRPr sz="2800"/>
                    </a:p>
                  </a:txBody>
                  <a:tcPr marL="0" marR="0" marT="0" marB="0">
                    <a:solidFill>
                      <a:srgbClr val="FDE3A7"/>
                    </a:solidFill>
                  </a:tcPr>
                </a:tc>
                <a:tc>
                  <a:txBody>
                    <a:bodyPr lIns="0" tIns="0" rIns="0" bIns="0">
                      <a:noAutofit/>
                    </a:bodyPr>
                    <a:p>
                      <a:endParaRPr sz="2800"/>
                    </a:p>
                  </a:txBody>
                  <a:tcPr marL="0" marR="0" marT="0" marB="0">
                    <a:solidFill>
                      <a:srgbClr val="FDE3A7"/>
                    </a:solidFill>
                  </a:tcPr>
                </a:tc>
                <a:tc>
                  <a:txBody>
                    <a:bodyPr lIns="0" tIns="0" rIns="0" bIns="0">
                      <a:noAutofit/>
                    </a:bodyPr>
                    <a:p>
                      <a:endParaRPr sz="2800"/>
                    </a:p>
                  </a:txBody>
                  <a:tcPr marL="0" marR="0" marT="0" marB="0">
                    <a:solidFill>
                      <a:srgbClr val="FDE3A7"/>
                    </a:solidFill>
                  </a:tcPr>
                </a:tc>
              </a:tr>
              <a:tr h="638175">
                <a:tc>
                  <a:txBody>
                    <a:bodyPr lIns="0" tIns="0" rIns="0" bIns="0">
                      <a:noAutofit/>
                    </a:bodyPr>
                    <a:p>
                      <a:endParaRPr sz="3100"/>
                    </a:p>
                  </a:txBody>
                  <a:tcPr marL="0" marR="0" marT="0" marB="0">
                    <a:solidFill>
                      <a:srgbClr val="FDE3A7"/>
                    </a:solidFill>
                  </a:tcPr>
                </a:tc>
                <a:tc>
                  <a:txBody>
                    <a:bodyPr lIns="0" tIns="0" rIns="0" bIns="0">
                      <a:noAutofit/>
                    </a:bodyPr>
                    <a:p>
                      <a:pPr indent="0"/>
                      <a:r>
                        <a:rPr lang="en-US" sz="5500">
                          <a:solidFill>
                            <a:srgbClr val="7F905A"/>
                          </a:solidFill>
                          <a:latin typeface="Arial"/>
                        </a:rPr>
                        <a:t>£</a:t>
                      </a:r>
                    </a:p>
                  </a:txBody>
                  <a:tcPr marL="0" marR="0" marT="0" marB="0" anchor="b">
                    <a:solidFill>
                      <a:srgbClr val="FDE3A7"/>
                    </a:solidFill>
                  </a:tcPr>
                </a:tc>
                <a:tc>
                  <a:txBody>
                    <a:bodyPr lIns="0" tIns="0" rIns="0" bIns="0">
                      <a:noAutofit/>
                    </a:bodyPr>
                    <a:p>
                      <a:endParaRPr sz="3100"/>
                    </a:p>
                  </a:txBody>
                  <a:tcPr marL="0" marR="0" marT="0" marB="0">
                    <a:solidFill>
                      <a:srgbClr val="FDE3A7"/>
                    </a:solidFill>
                  </a:tcPr>
                </a:tc>
                <a:tc>
                  <a:txBody>
                    <a:bodyPr lIns="0" tIns="0" rIns="0" bIns="0">
                      <a:noAutofit/>
                    </a:bodyPr>
                    <a:p>
                      <a:endParaRPr sz="3100"/>
                    </a:p>
                  </a:txBody>
                  <a:tcPr marL="0" marR="0" marT="0" marB="0"/>
                </a:tc>
                <a:tc>
                  <a:txBody>
                    <a:bodyPr lIns="0" tIns="0" rIns="0" bIns="0">
                      <a:noAutofit/>
                    </a:bodyPr>
                    <a:p>
                      <a:pPr indent="0"/>
                      <a:r>
                        <a:rPr lang="vi" b="1" sz="2500">
                          <a:latin typeface="Arial"/>
                        </a:rPr>
                        <a:t>dV-L </a:t>
                      </a:r>
                      <a:r>
                        <a:rPr lang="en-US" b="1" sz="2500">
                          <a:latin typeface="Arial"/>
                        </a:rPr>
                        <a:t>NdAllI</a:t>
                      </a:r>
                    </a:p>
                  </a:txBody>
                  <a:tcPr marL="0" marR="0" marT="0" marB="0"/>
                </a:tc>
                <a:tc>
                  <a:txBody>
                    <a:bodyPr lIns="0" tIns="0" rIns="0" bIns="0">
                      <a:noAutofit/>
                    </a:bodyPr>
                    <a:p>
                      <a:endParaRPr sz="3100"/>
                    </a:p>
                  </a:txBody>
                  <a:tcPr marL="0" marR="0" marT="0" marB="0">
                    <a:solidFill>
                      <a:srgbClr val="FDE3A7"/>
                    </a:solidFill>
                  </a:tcPr>
                </a:tc>
                <a:tc>
                  <a:txBody>
                    <a:bodyPr lIns="0" tIns="0" rIns="0" bIns="0">
                      <a:noAutofit/>
                    </a:bodyPr>
                    <a:p>
                      <a:endParaRPr sz="3100"/>
                    </a:p>
                  </a:txBody>
                  <a:tcPr marL="0" marR="0" marT="0" marB="0">
                    <a:solidFill>
                      <a:srgbClr val="FDE3A7"/>
                    </a:solidFill>
                  </a:tcPr>
                </a:tc>
                <a:tc>
                  <a:txBody>
                    <a:bodyPr lIns="0" tIns="0" rIns="0" bIns="0">
                      <a:noAutofit/>
                    </a:bodyPr>
                    <a:p>
                      <a:endParaRPr sz="3100"/>
                    </a:p>
                  </a:txBody>
                  <a:tcPr marL="0" marR="0" marT="0" marB="0">
                    <a:solidFill>
                      <a:srgbClr val="FDE3A7"/>
                    </a:solidFill>
                  </a:tcPr>
                </a:tc>
              </a:tr>
              <a:tr h="547687">
                <a:tc>
                  <a:txBody>
                    <a:bodyPr lIns="0" tIns="0" rIns="0" bIns="0">
                      <a:noAutofit/>
                    </a:bodyPr>
                    <a:p>
                      <a:endParaRPr sz="2600"/>
                    </a:p>
                  </a:txBody>
                  <a:tcPr marL="0" marR="0" marT="0" marB="0">
                    <a:solidFill>
                      <a:srgbClr val="FDE3A7"/>
                    </a:solidFill>
                  </a:tcPr>
                </a:tc>
                <a:tc>
                  <a:txBody>
                    <a:bodyPr lIns="0" tIns="0" rIns="0" bIns="0">
                      <a:noAutofit/>
                    </a:bodyPr>
                    <a:p>
                      <a:endParaRPr sz="2600"/>
                    </a:p>
                  </a:txBody>
                  <a:tcPr marL="0" marR="0" marT="0" marB="0">
                    <a:solidFill>
                      <a:srgbClr val="FDE3A7"/>
                    </a:solidFill>
                  </a:tcPr>
                </a:tc>
                <a:tc>
                  <a:txBody>
                    <a:bodyPr lIns="0" tIns="0" rIns="0" bIns="0">
                      <a:noAutofit/>
                    </a:bodyPr>
                    <a:p>
                      <a:endParaRPr sz="2600"/>
                    </a:p>
                  </a:txBody>
                  <a:tcPr marL="0" marR="0" marT="0" marB="0">
                    <a:solidFill>
                      <a:srgbClr val="FDE3A7"/>
                    </a:solidFill>
                  </a:tcPr>
                </a:tc>
                <a:tc>
                  <a:txBody>
                    <a:bodyPr lIns="0" tIns="0" rIns="0" bIns="0">
                      <a:noAutofit/>
                    </a:bodyPr>
                    <a:p>
                      <a:endParaRPr sz="2600"/>
                    </a:p>
                  </a:txBody>
                  <a:tcPr marL="0" marR="0" marT="0" marB="0">
                    <a:solidFill>
                      <a:srgbClr val="FDE3A7"/>
                    </a:solidFill>
                  </a:tcPr>
                </a:tc>
                <a:tc>
                  <a:txBody>
                    <a:bodyPr lIns="0" tIns="0" rIns="0" bIns="0">
                      <a:noAutofit/>
                    </a:bodyPr>
                    <a:p>
                      <a:endParaRPr sz="2600"/>
                    </a:p>
                  </a:txBody>
                  <a:tcPr marL="0" marR="0" marT="0" marB="0">
                    <a:solidFill>
                      <a:srgbClr val="FDE3A7"/>
                    </a:solidFill>
                  </a:tcPr>
                </a:tc>
                <a:tc>
                  <a:txBody>
                    <a:bodyPr lIns="0" tIns="0" rIns="0" bIns="0">
                      <a:noAutofit/>
                    </a:bodyPr>
                    <a:p>
                      <a:endParaRPr sz="2600"/>
                    </a:p>
                  </a:txBody>
                  <a:tcPr marL="0" marR="0" marT="0" marB="0">
                    <a:solidFill>
                      <a:srgbClr val="FDE3A7"/>
                    </a:solidFill>
                  </a:tcPr>
                </a:tc>
                <a:tc>
                  <a:txBody>
                    <a:bodyPr lIns="0" tIns="0" rIns="0" bIns="0">
                      <a:noAutofit/>
                    </a:bodyPr>
                    <a:p>
                      <a:endParaRPr sz="2600"/>
                    </a:p>
                  </a:txBody>
                  <a:tcPr marL="0" marR="0" marT="0" marB="0">
                    <a:solidFill>
                      <a:srgbClr val="FDE3A7"/>
                    </a:solidFill>
                  </a:tcPr>
                </a:tc>
                <a:tc>
                  <a:txBody>
                    <a:bodyPr lIns="0" tIns="0" rIns="0" bIns="0">
                      <a:noAutofit/>
                    </a:bodyPr>
                    <a:p>
                      <a:endParaRPr sz="2600"/>
                    </a:p>
                  </a:txBody>
                  <a:tcPr marL="0" marR="0" marT="0" marB="0">
                    <a:solidFill>
                      <a:srgbClr val="FDE3A7"/>
                    </a:solidFill>
                  </a:tcPr>
                </a:tc>
              </a:tr>
            </a:tbl>
          </a:graphicData>
        </a:graphic>
      </p:graphicFrame>
    </p:spTree>
  </p:cSld>
  <p:clrMapOvr>
    <a:overrideClrMapping bg1="lt1" tx1="dk1" bg2="lt2" tx2="dk2" accent1="accent1" accent2="accent2" accent3="accent3" accent4="accent4" accent5="accent5" accent6="accent6" hlink="hlink" folHlink="folHlink"/>
  </p:clrMapOvr>
</p:sld>
</file>

<file path=ppt/slides/slide22.xml><?xml version="1.0" encoding="utf-8"?>
<p:sld xmlns:p="http://schemas.openxmlformats.org/presentationml/2006/main" xmlns:a="http://schemas.openxmlformats.org/drawingml/2006/main" xmlns:r="http://schemas.openxmlformats.org/officeDocument/2006/relationships">
  <p:cSld>
    <p:bg>
      <p:bgPr>
        <a:solidFill>
          <a:srgbClr val="0A131A"/>
        </a:solidFill>
        <a:effectLst/>
      </p:bgPr>
    </p:bg>
    <p:spTree>
      <p:nvGrpSpPr>
        <p:cNvPr id="1" name=""/>
        <p:cNvGrpSpPr/>
        <p:nvPr/>
      </p:nvGrpSpPr>
      <p:grpSpPr/>
      <p:pic>
        <p:nvPicPr>
          <p:cNvPr id="2" name=""/>
          <p:cNvPicPr>
            <a:picLocks noChangeAspect="1"/>
          </p:cNvPicPr>
          <p:nvPr/>
        </p:nvPicPr>
        <p:blipFill>
          <a:blip r:embed="rPictId0"/>
          <a:stretch>
            <a:fillRect/>
          </a:stretch>
        </p:blipFill>
        <p:spPr>
          <a:xfrm>
            <a:off x="2290762" y="385762"/>
            <a:ext cx="4562475" cy="3362325"/>
          </a:xfrm>
          <a:prstGeom prst="rect">
            <a:avLst/>
          </a:prstGeom>
        </p:spPr>
      </p:pic>
    </p:spTree>
  </p:cSld>
  <p:clrMapOvr>
    <a:overrideClrMapping bg1="lt1" tx1="dk1" bg2="lt2" tx2="dk2" accent1="accent1" accent2="accent2" accent3="accent3" accent4="accent4" accent5="accent5" accent6="accent6" hlink="hlink" folHlink="folHlink"/>
  </p:clrMapOvr>
</p:sld>
</file>

<file path=ppt/slides/slide23.xml><?xml version="1.0" encoding="utf-8"?>
<p:sld xmlns:p="http://schemas.openxmlformats.org/presentationml/2006/main" xmlns:a="http://schemas.openxmlformats.org/drawingml/2006/main" xmlns:r="http://schemas.openxmlformats.org/officeDocument/2006/relationships">
  <p:cSld>
    <p:bg>
      <p:bgPr>
        <a:solidFill>
          <a:srgbClr val="03254C"/>
        </a:solidFill>
        <a:effectLst/>
      </p:bgPr>
    </p:bg>
    <p:spTree>
      <p:nvGrpSpPr>
        <p:cNvPr id="1" name=""/>
        <p:cNvGrpSpPr/>
        <p:nvPr/>
      </p:nvGrpSpPr>
      <p:grpSpPr/>
      <p:pic>
        <p:nvPicPr>
          <p:cNvPr id="2" name=""/>
          <p:cNvPicPr>
            <a:picLocks noChangeAspect="1"/>
          </p:cNvPicPr>
          <p:nvPr/>
        </p:nvPicPr>
        <p:blipFill>
          <a:blip r:embed="rPictId0"/>
          <a:stretch>
            <a:fillRect/>
          </a:stretch>
        </p:blipFill>
        <p:spPr>
          <a:xfrm>
            <a:off x="1838325" y="2343150"/>
            <a:ext cx="3886200" cy="1381125"/>
          </a:xfrm>
          <a:prstGeom prst="rect">
            <a:avLst/>
          </a:prstGeom>
        </p:spPr>
      </p:pic>
      <p:sp>
        <p:nvSpPr>
          <p:cNvPr id="3" name=""/>
          <p:cNvSpPr/>
          <p:nvPr/>
        </p:nvSpPr>
        <p:spPr>
          <a:xfrm>
            <a:off x="585787" y="361950"/>
            <a:ext cx="338138" cy="219075"/>
          </a:xfrm>
          <a:prstGeom prst="rect">
            <a:avLst/>
          </a:prstGeom>
          <a:solidFill>
            <a:srgbClr val="02244B"/>
          </a:solidFill>
        </p:spPr>
        <p:txBody>
          <a:bodyPr lIns="0" tIns="0" rIns="0" bIns="0" wrap="none">
            <a:noAutofit/>
          </a:bodyPr>
          <a:p>
            <a:pPr indent="0"/>
            <a:r>
              <a:rPr lang="en-US" sz="1500">
                <a:solidFill>
                  <a:srgbClr val="FAE8A0"/>
                </a:solidFill>
                <a:latin typeface="Arial"/>
              </a:rPr>
              <a:t>Key</a:t>
            </a:r>
          </a:p>
        </p:txBody>
      </p:sp>
      <p:sp>
        <p:nvSpPr>
          <p:cNvPr id="4" name=""/>
          <p:cNvSpPr/>
          <p:nvPr/>
        </p:nvSpPr>
        <p:spPr>
          <a:xfrm>
            <a:off x="928687" y="190500"/>
            <a:ext cx="5972175" cy="1990725"/>
          </a:xfrm>
          <a:prstGeom prst="rect">
            <a:avLst/>
          </a:prstGeom>
          <a:solidFill>
            <a:srgbClr val="02244B"/>
          </a:solidFill>
        </p:spPr>
        <p:txBody>
          <a:bodyPr lIns="0" tIns="0" rIns="0" bIns="0">
            <a:noAutofit/>
          </a:bodyPr>
          <a:p>
            <a:pPr algn="r" indent="0">
              <a:spcAft>
                <a:spcPts val="1470"/>
              </a:spcAft>
            </a:pPr>
            <a:r>
              <a:rPr lang="en-US" b="1" sz="1000">
                <a:solidFill>
                  <a:srgbClr val="FFFFFF"/>
                </a:solidFill>
                <a:latin typeface="Arial"/>
              </a:rPr>
              <a:t>Kt T c _                        </a:t>
            </a:r>
            <a:r>
              <a:rPr lang="en-US" b="1" baseline="30000" sz="1000">
                <a:solidFill>
                  <a:srgbClr val="FFFFFF"/>
                </a:solidFill>
                <a:latin typeface="Arial"/>
              </a:rPr>
              <a:t>50:50</a:t>
            </a:r>
            <a:r>
              <a:rPr lang="en-US" b="1" sz="1000">
                <a:solidFill>
                  <a:srgbClr val="FFFFFF"/>
                </a:solidFill>
                <a:latin typeface="Arial"/>
              </a:rPr>
              <a:t>   (</a:t>
            </a:r>
          </a:p>
          <a:p>
            <a:pPr algn="ctr" indent="0">
              <a:spcAft>
                <a:spcPts val="630"/>
              </a:spcAft>
            </a:pPr>
            <a:r>
              <a:rPr lang="en-US" sz="800">
                <a:solidFill>
                  <a:srgbClr val="998DA1"/>
                </a:solidFill>
                <a:latin typeface="Arial"/>
              </a:rPr>
              <a:t>£s_               </a:t>
            </a:r>
            <a:r>
              <a:rPr lang="en-US" sz="800">
                <a:solidFill>
                  <a:srgbClr val="DA93A7"/>
                </a:solidFill>
                <a:latin typeface="Arial"/>
              </a:rPr>
              <a:t>*- </a:t>
            </a:r>
            <a:r>
              <a:rPr lang="en-US" sz="800">
                <a:solidFill>
                  <a:srgbClr val="998DA1"/>
                </a:solidFill>
                <a:latin typeface="Arial"/>
              </a:rPr>
              <a:t>-O         ' </a:t>
            </a:r>
            <a:r>
              <a:rPr lang="en-US" sz="800">
                <a:solidFill>
                  <a:srgbClr val="6484A4"/>
                </a:solidFill>
                <a:latin typeface="Arial"/>
              </a:rPr>
              <a:t>K</a:t>
            </a:r>
          </a:p>
          <a:p>
            <a:pPr indent="0">
              <a:lnSpc>
                <a:spcPct val="155000"/>
              </a:lnSpc>
            </a:pPr>
            <a:r>
              <a:rPr lang="vi" b="1" sz="1600">
                <a:solidFill>
                  <a:srgbClr val="FFFFFF"/>
                </a:solidFill>
                <a:latin typeface="Arial"/>
              </a:rPr>
              <a:t>Câu </a:t>
            </a:r>
            <a:r>
              <a:rPr lang="en-US" b="1" sz="1600">
                <a:solidFill>
                  <a:srgbClr val="FFFFFF"/>
                </a:solidFill>
                <a:latin typeface="Arial"/>
              </a:rPr>
              <a:t>1. </a:t>
            </a:r>
            <a:r>
              <a:rPr lang="vi" sz="1900">
                <a:solidFill>
                  <a:srgbClr val="FFFFFF"/>
                </a:solidFill>
                <a:latin typeface="Arial"/>
              </a:rPr>
              <a:t>Trong không gian, cho đường thẳng d và điểm </a:t>
            </a:r>
            <a:r>
              <a:rPr lang="vi" i="1" sz="1900">
                <a:solidFill>
                  <a:srgbClr val="FFFFFF"/>
                </a:solidFill>
                <a:latin typeface="Arial"/>
              </a:rPr>
              <a:t>0.</a:t>
            </a:r>
            <a:r>
              <a:rPr lang="vi" sz="1900">
                <a:solidFill>
                  <a:srgbClr val="FFFFFF"/>
                </a:solidFill>
                <a:latin typeface="Arial"/>
              </a:rPr>
              <a:t> Qua </a:t>
            </a:r>
            <a:r>
              <a:rPr lang="vi" i="1" sz="1900">
                <a:solidFill>
                  <a:srgbClr val="FFFFFF"/>
                </a:solidFill>
                <a:latin typeface="Arial"/>
              </a:rPr>
              <a:t>0</a:t>
            </a:r>
            <a:r>
              <a:rPr lang="vi" sz="1900">
                <a:solidFill>
                  <a:srgbClr val="FFFFFF"/>
                </a:solidFill>
                <a:latin typeface="Arial"/>
              </a:rPr>
              <a:t> có bao nhiêu đường thẳng vuông góc với đường thẳng </a:t>
            </a:r>
            <a:r>
              <a:rPr lang="vi" i="1" sz="1900">
                <a:solidFill>
                  <a:srgbClr val="FFFFFF"/>
                </a:solidFill>
                <a:latin typeface="Arial"/>
              </a:rPr>
              <a:t>d 2</a:t>
            </a:r>
          </a:p>
        </p:txBody>
      </p:sp>
      <p:sp>
        <p:nvSpPr>
          <p:cNvPr id="5" name=""/>
          <p:cNvSpPr/>
          <p:nvPr/>
        </p:nvSpPr>
        <p:spPr>
          <a:xfrm>
            <a:off x="3419475" y="3733800"/>
            <a:ext cx="642937" cy="223837"/>
          </a:xfrm>
          <a:prstGeom prst="rect">
            <a:avLst/>
          </a:prstGeom>
          <a:solidFill>
            <a:srgbClr val="02244B"/>
          </a:solidFill>
        </p:spPr>
        <p:txBody>
          <a:bodyPr lIns="0" tIns="0" rIns="0" bIns="0" wrap="none">
            <a:noAutofit/>
          </a:bodyPr>
          <a:p>
            <a:pPr indent="0"/>
            <a:r>
              <a:rPr lang="vi" i="1" sz="3400">
                <a:solidFill>
                  <a:srgbClr val="FFFFFF"/>
                </a:solidFill>
                <a:latin typeface="Times New Roman"/>
              </a:rPr>
              <a:t>M</a:t>
            </a:r>
            <a:r>
              <a:rPr lang="vi" b="1" sz="1900">
                <a:solidFill>
                  <a:srgbClr val="FFFFFF"/>
                </a:solidFill>
                <a:latin typeface="Arial"/>
              </a:rPr>
              <a:t> TS</a:t>
            </a:r>
          </a:p>
        </p:txBody>
      </p:sp>
      <p:sp>
        <p:nvSpPr>
          <p:cNvPr id="6" name=""/>
          <p:cNvSpPr/>
          <p:nvPr/>
        </p:nvSpPr>
        <p:spPr>
          <a:xfrm>
            <a:off x="1624012" y="3509962"/>
            <a:ext cx="819150" cy="195263"/>
          </a:xfrm>
          <a:prstGeom prst="rect">
            <a:avLst/>
          </a:prstGeom>
          <a:solidFill>
            <a:srgbClr val="02244B"/>
          </a:solidFill>
        </p:spPr>
        <p:txBody>
          <a:bodyPr lIns="0" tIns="0" rIns="0" bIns="0" wrap="none">
            <a:noAutofit/>
          </a:bodyPr>
          <a:p>
            <a:pPr indent="0"/>
            <a:r>
              <a:rPr lang="vi" sz="1500">
                <a:solidFill>
                  <a:srgbClr val="FFFFFF"/>
                </a:solidFill>
                <a:latin typeface="Arial"/>
              </a:rPr>
              <a:t>B. Vô số</a:t>
            </a:r>
          </a:p>
        </p:txBody>
      </p:sp>
      <p:sp>
        <p:nvSpPr>
          <p:cNvPr id="7" name=""/>
          <p:cNvSpPr/>
          <p:nvPr/>
        </p:nvSpPr>
        <p:spPr>
          <a:xfrm>
            <a:off x="5395912" y="3567112"/>
            <a:ext cx="395288" cy="195263"/>
          </a:xfrm>
          <a:prstGeom prst="rect">
            <a:avLst/>
          </a:prstGeom>
          <a:solidFill>
            <a:srgbClr val="02244B"/>
          </a:solidFill>
        </p:spPr>
        <p:txBody>
          <a:bodyPr lIns="0" tIns="0" rIns="0" bIns="0" wrap="none">
            <a:noAutofit/>
          </a:bodyPr>
          <a:p>
            <a:pPr indent="0"/>
            <a:r>
              <a:rPr lang="vi" sz="1500">
                <a:solidFill>
                  <a:srgbClr val="FFFFFF"/>
                </a:solidFill>
                <a:latin typeface="Arial"/>
              </a:rPr>
              <a:t>D. 2</a:t>
            </a:r>
          </a:p>
        </p:txBody>
      </p:sp>
    </p:spTree>
  </p:cSld>
  <p:clrMapOvr>
    <a:overrideClrMapping bg1="lt1" tx1="dk1" bg2="lt2" tx2="dk2" accent1="accent1" accent2="accent2" accent3="accent3" accent4="accent4" accent5="accent5" accent6="accent6" hlink="hlink" folHlink="folHlink"/>
  </p:clrMapOvr>
</p:sld>
</file>

<file path=ppt/slides/slide24.xml><?xml version="1.0" encoding="utf-8"?>
<p:sld xmlns:p="http://schemas.openxmlformats.org/presentationml/2006/main" xmlns:a="http://schemas.openxmlformats.org/drawingml/2006/main" xmlns:r="http://schemas.openxmlformats.org/officeDocument/2006/relationships">
  <p:cSld>
    <p:bg>
      <p:bgPr>
        <a:solidFill>
          <a:srgbClr val="051E46"/>
        </a:solidFill>
        <a:effectLst/>
      </p:bgPr>
    </p:bg>
    <p:spTree>
      <p:nvGrpSpPr>
        <p:cNvPr id="1" name=""/>
        <p:cNvGrpSpPr/>
        <p:nvPr/>
      </p:nvGrpSpPr>
      <p:grpSpPr/>
      <p:pic>
        <p:nvPicPr>
          <p:cNvPr id="2" name=""/>
          <p:cNvPicPr>
            <a:picLocks noChangeAspect="1"/>
          </p:cNvPicPr>
          <p:nvPr/>
        </p:nvPicPr>
        <p:blipFill>
          <a:blip r:embed="rPictId0"/>
          <a:stretch>
            <a:fillRect/>
          </a:stretch>
        </p:blipFill>
        <p:spPr>
          <a:xfrm>
            <a:off x="6762750" y="190500"/>
            <a:ext cx="423862" cy="452437"/>
          </a:xfrm>
          <a:prstGeom prst="rect">
            <a:avLst/>
          </a:prstGeom>
        </p:spPr>
      </p:pic>
      <p:pic>
        <p:nvPicPr>
          <p:cNvPr id="3" name=""/>
          <p:cNvPicPr>
            <a:picLocks noChangeAspect="1"/>
          </p:cNvPicPr>
          <p:nvPr/>
        </p:nvPicPr>
        <p:blipFill>
          <a:blip r:embed="rPictId1"/>
          <a:stretch>
            <a:fillRect/>
          </a:stretch>
        </p:blipFill>
        <p:spPr>
          <a:xfrm>
            <a:off x="1276350" y="2252662"/>
            <a:ext cx="5038725" cy="1481138"/>
          </a:xfrm>
          <a:prstGeom prst="rect">
            <a:avLst/>
          </a:prstGeom>
        </p:spPr>
      </p:pic>
      <p:sp>
        <p:nvSpPr>
          <p:cNvPr id="4" name=""/>
          <p:cNvSpPr/>
          <p:nvPr/>
        </p:nvSpPr>
        <p:spPr>
          <a:xfrm>
            <a:off x="585787" y="361950"/>
            <a:ext cx="338138" cy="219075"/>
          </a:xfrm>
          <a:prstGeom prst="rect">
            <a:avLst/>
          </a:prstGeom>
          <a:solidFill>
            <a:srgbClr val="02254B"/>
          </a:solidFill>
        </p:spPr>
        <p:txBody>
          <a:bodyPr lIns="0" tIns="0" rIns="0" bIns="0" wrap="none">
            <a:noAutofit/>
          </a:bodyPr>
          <a:p>
            <a:pPr indent="0"/>
            <a:r>
              <a:rPr lang="en-US" sz="1500">
                <a:solidFill>
                  <a:srgbClr val="FAE8A0"/>
                </a:solidFill>
                <a:latin typeface="Arial"/>
              </a:rPr>
              <a:t>Key</a:t>
            </a:r>
          </a:p>
        </p:txBody>
      </p:sp>
      <p:sp>
        <p:nvSpPr>
          <p:cNvPr id="5" name=""/>
          <p:cNvSpPr/>
          <p:nvPr/>
        </p:nvSpPr>
        <p:spPr>
          <a:xfrm>
            <a:off x="6167437" y="185737"/>
            <a:ext cx="423863" cy="314325"/>
          </a:xfrm>
          <a:prstGeom prst="rect">
            <a:avLst/>
          </a:prstGeom>
          <a:solidFill>
            <a:srgbClr val="02254B"/>
          </a:solidFill>
        </p:spPr>
        <p:txBody>
          <a:bodyPr lIns="0" tIns="0" rIns="0" bIns="0">
            <a:noAutofit/>
          </a:bodyPr>
          <a:p>
            <a:pPr indent="0">
              <a:spcAft>
                <a:spcPts val="140"/>
              </a:spcAft>
            </a:pPr>
            <a:r>
              <a:rPr lang="en-US" i="1" sz="1000">
                <a:solidFill>
                  <a:srgbClr val="FFFFFF"/>
                </a:solidFill>
                <a:latin typeface="Arial"/>
              </a:rPr>
              <a:t>s'</a:t>
            </a:r>
            <a:r>
              <a:rPr lang="en-US" sz="800">
                <a:solidFill>
                  <a:srgbClr val="FFFFFF"/>
                </a:solidFill>
                <a:latin typeface="Arial"/>
              </a:rPr>
              <a:t> X</a:t>
            </a:r>
          </a:p>
          <a:p>
            <a:pPr indent="0"/>
            <a:r>
              <a:rPr lang="en-US" b="1" sz="950">
                <a:solidFill>
                  <a:srgbClr val="FFFFFF"/>
                </a:solidFill>
                <a:latin typeface="Arial"/>
              </a:rPr>
              <a:t>50:50</a:t>
            </a:r>
          </a:p>
        </p:txBody>
      </p:sp>
      <p:sp>
        <p:nvSpPr>
          <p:cNvPr id="6" name=""/>
          <p:cNvSpPr/>
          <p:nvPr/>
        </p:nvSpPr>
        <p:spPr>
          <a:xfrm>
            <a:off x="2557462" y="781050"/>
            <a:ext cx="223838" cy="204787"/>
          </a:xfrm>
          <a:prstGeom prst="rect">
            <a:avLst/>
          </a:prstGeom>
          <a:solidFill>
            <a:srgbClr val="6A617D"/>
          </a:solidFill>
        </p:spPr>
        <p:txBody>
          <a:bodyPr lIns="0" tIns="0" rIns="0" bIns="0" wrap="none">
            <a:noAutofit/>
          </a:bodyPr>
          <a:p>
            <a:pPr algn="just" indent="0"/>
            <a:r>
              <a:rPr lang="en-US" b="1" sz="2400">
                <a:solidFill>
                  <a:srgbClr val="FFFFFF"/>
                </a:solidFill>
                <a:latin typeface="Arial"/>
              </a:rPr>
              <a:t>o</a:t>
            </a:r>
          </a:p>
        </p:txBody>
      </p:sp>
      <p:sp>
        <p:nvSpPr>
          <p:cNvPr id="7" name=""/>
          <p:cNvSpPr/>
          <p:nvPr/>
        </p:nvSpPr>
        <p:spPr>
          <a:xfrm>
            <a:off x="4400550" y="538162"/>
            <a:ext cx="266700" cy="442913"/>
          </a:xfrm>
          <a:prstGeom prst="rect">
            <a:avLst/>
          </a:prstGeom>
          <a:solidFill>
            <a:srgbClr val="544A6B"/>
          </a:solidFill>
        </p:spPr>
        <p:txBody>
          <a:bodyPr lIns="0" tIns="0" rIns="0" bIns="0" wrap="none">
            <a:noAutofit/>
          </a:bodyPr>
          <a:p>
            <a:pPr algn="just" indent="0"/>
            <a:r>
              <a:rPr lang="en-US" i="1" sz="3400">
                <a:solidFill>
                  <a:srgbClr val="FFFFFF"/>
                </a:solidFill>
                <a:latin typeface="Times New Roman"/>
              </a:rPr>
              <a:t>o</a:t>
            </a:r>
          </a:p>
        </p:txBody>
      </p:sp>
      <p:sp>
        <p:nvSpPr>
          <p:cNvPr id="8" name=""/>
          <p:cNvSpPr/>
          <p:nvPr/>
        </p:nvSpPr>
        <p:spPr>
          <a:xfrm>
            <a:off x="1214437" y="1147762"/>
            <a:ext cx="5481638" cy="666750"/>
          </a:xfrm>
          <a:prstGeom prst="rect">
            <a:avLst/>
          </a:prstGeom>
          <a:solidFill>
            <a:srgbClr val="02254B"/>
          </a:solidFill>
        </p:spPr>
        <p:txBody>
          <a:bodyPr lIns="0" tIns="0" rIns="0" bIns="0">
            <a:noAutofit/>
          </a:bodyPr>
          <a:p>
            <a:pPr algn="ctr" indent="0">
              <a:lnSpc>
                <a:spcPct val="150000"/>
              </a:lnSpc>
            </a:pPr>
            <a:r>
              <a:rPr lang="vi" b="1" sz="1600">
                <a:solidFill>
                  <a:srgbClr val="FFFFFF"/>
                </a:solidFill>
                <a:latin typeface="Arial"/>
              </a:rPr>
              <a:t>Câu </a:t>
            </a:r>
            <a:r>
              <a:rPr lang="en-US" b="1" sz="1600">
                <a:solidFill>
                  <a:srgbClr val="FFFFFF"/>
                </a:solidFill>
                <a:latin typeface="Arial"/>
              </a:rPr>
              <a:t>2. </a:t>
            </a:r>
            <a:r>
              <a:rPr lang="vi" sz="1500">
                <a:solidFill>
                  <a:srgbClr val="FFFFFF"/>
                </a:solidFill>
                <a:latin typeface="Arial"/>
              </a:rPr>
              <a:t>Trong hình hộp </a:t>
            </a:r>
            <a:r>
              <a:rPr lang="vi" i="1" sz="1500">
                <a:solidFill>
                  <a:srgbClr val="FFFFFF"/>
                </a:solidFill>
                <a:latin typeface="Arial"/>
              </a:rPr>
              <a:t>ABCD ■ </a:t>
            </a:r>
            <a:r>
              <a:rPr lang="vi" i="1" cap="small" sz="2000">
                <a:solidFill>
                  <a:srgbClr val="FFFFFF"/>
                </a:solidFill>
                <a:latin typeface="Arial"/>
              </a:rPr>
              <a:t>Ẩb'c'd'</a:t>
            </a:r>
            <a:r>
              <a:rPr lang="vi" cap="small" sz="1500">
                <a:solidFill>
                  <a:srgbClr val="FFFFFF"/>
                </a:solidFill>
                <a:latin typeface="Arial"/>
              </a:rPr>
              <a:t> có</a:t>
            </a:r>
            <a:r>
              <a:rPr lang="vi" sz="1500">
                <a:solidFill>
                  <a:srgbClr val="FFFFFF"/>
                </a:solidFill>
                <a:latin typeface="Arial"/>
              </a:rPr>
              <a:t> tất cả các cạnh đều bằng nhau. Trong các khẳng định sau, khẳng định</a:t>
            </a:r>
          </a:p>
        </p:txBody>
      </p:sp>
      <p:sp>
        <p:nvSpPr>
          <p:cNvPr id="9" name=""/>
          <p:cNvSpPr/>
          <p:nvPr/>
        </p:nvSpPr>
        <p:spPr>
          <a:xfrm>
            <a:off x="1223962" y="1957387"/>
            <a:ext cx="814388" cy="195263"/>
          </a:xfrm>
          <a:prstGeom prst="rect">
            <a:avLst/>
          </a:prstGeom>
          <a:solidFill>
            <a:srgbClr val="02254B"/>
          </a:solidFill>
        </p:spPr>
        <p:txBody>
          <a:bodyPr lIns="0" tIns="0" rIns="0" bIns="0" wrap="none">
            <a:noAutofit/>
          </a:bodyPr>
          <a:p>
            <a:pPr indent="0"/>
            <a:r>
              <a:rPr lang="vi" sz="1500">
                <a:solidFill>
                  <a:srgbClr val="FFFFFF"/>
                </a:solidFill>
                <a:latin typeface="Arial"/>
              </a:rPr>
              <a:t>nào sai?</a:t>
            </a:r>
          </a:p>
        </p:txBody>
      </p:sp>
      <p:sp>
        <p:nvSpPr>
          <p:cNvPr id="10" name=""/>
          <p:cNvSpPr/>
          <p:nvPr/>
        </p:nvSpPr>
        <p:spPr>
          <a:xfrm>
            <a:off x="1614487" y="3700462"/>
            <a:ext cx="1271588" cy="252413"/>
          </a:xfrm>
          <a:prstGeom prst="rect">
            <a:avLst/>
          </a:prstGeom>
          <a:solidFill>
            <a:srgbClr val="02254B"/>
          </a:solidFill>
        </p:spPr>
        <p:txBody>
          <a:bodyPr lIns="0" tIns="0" rIns="0" bIns="0" wrap="none">
            <a:noAutofit/>
          </a:bodyPr>
          <a:p>
            <a:pPr indent="0"/>
            <a:r>
              <a:rPr lang="vi" sz="1700">
                <a:solidFill>
                  <a:srgbClr val="FFFFFF"/>
                </a:solidFill>
                <a:latin typeface="Arial"/>
              </a:rPr>
              <a:t>B. </a:t>
            </a:r>
            <a:r>
              <a:rPr lang="vi" i="1" sz="1600">
                <a:solidFill>
                  <a:srgbClr val="FFFFFF"/>
                </a:solidFill>
                <a:latin typeface="Arial"/>
              </a:rPr>
              <a:t>Ẩc'</a:t>
            </a:r>
            <a:r>
              <a:rPr lang="vi" sz="1600">
                <a:solidFill>
                  <a:srgbClr val="FFFFFF"/>
                </a:solidFill>
                <a:latin typeface="Times New Roman"/>
              </a:rPr>
              <a:t> 1 </a:t>
            </a:r>
            <a:r>
              <a:rPr lang="vi" i="1" sz="1600">
                <a:solidFill>
                  <a:srgbClr val="FFFFFF"/>
                </a:solidFill>
                <a:latin typeface="Arial"/>
              </a:rPr>
              <a:t>BD</a:t>
            </a:r>
          </a:p>
        </p:txBody>
      </p:sp>
      <p:sp>
        <p:nvSpPr>
          <p:cNvPr id="11" name=""/>
          <p:cNvSpPr/>
          <p:nvPr/>
        </p:nvSpPr>
        <p:spPr>
          <a:xfrm>
            <a:off x="5014912" y="3643312"/>
            <a:ext cx="1323975" cy="214313"/>
          </a:xfrm>
          <a:prstGeom prst="rect">
            <a:avLst/>
          </a:prstGeom>
          <a:solidFill>
            <a:srgbClr val="02254B"/>
          </a:solidFill>
        </p:spPr>
        <p:txBody>
          <a:bodyPr lIns="0" tIns="0" rIns="0" bIns="0" wrap="none">
            <a:noAutofit/>
          </a:bodyPr>
          <a:p>
            <a:pPr indent="0"/>
            <a:r>
              <a:rPr lang="vi" sz="1700">
                <a:solidFill>
                  <a:srgbClr val="FFFFFF"/>
                </a:solidFill>
                <a:latin typeface="Arial"/>
              </a:rPr>
              <a:t>D. </a:t>
            </a:r>
            <a:r>
              <a:rPr lang="vi" i="1" sz="1600">
                <a:solidFill>
                  <a:srgbClr val="FFFFFF"/>
                </a:solidFill>
                <a:latin typeface="Arial"/>
              </a:rPr>
              <a:t>BC' 1A'D</a:t>
            </a:r>
          </a:p>
        </p:txBody>
      </p:sp>
      <p:sp>
        <p:nvSpPr>
          <p:cNvPr id="12" name=""/>
          <p:cNvSpPr/>
          <p:nvPr/>
        </p:nvSpPr>
        <p:spPr>
          <a:xfrm>
            <a:off x="3662362" y="3743325"/>
            <a:ext cx="400050" cy="223837"/>
          </a:xfrm>
          <a:prstGeom prst="rect">
            <a:avLst/>
          </a:prstGeom>
          <a:solidFill>
            <a:srgbClr val="02254B"/>
          </a:solidFill>
        </p:spPr>
        <p:txBody>
          <a:bodyPr lIns="0" tIns="0" rIns="0" bIns="0" wrap="none">
            <a:noAutofit/>
          </a:bodyPr>
          <a:p>
            <a:pPr algn="ctr" indent="0"/>
            <a:r>
              <a:rPr lang="vi" b="1" sz="1900">
                <a:solidFill>
                  <a:srgbClr val="FFFFFF"/>
                </a:solidFill>
                <a:latin typeface="Arial"/>
              </a:rPr>
              <a:t>TS</a:t>
            </a:r>
          </a:p>
        </p:txBody>
      </p:sp>
    </p:spTree>
  </p:cSld>
  <p:clrMapOvr>
    <a:overrideClrMapping bg1="lt1" tx1="dk1" bg2="lt2" tx2="dk2" accent1="accent1" accent2="accent2" accent3="accent3" accent4="accent4" accent5="accent5" accent6="accent6" hlink="hlink" folHlink="folHlink"/>
  </p:clrMapOvr>
</p:sld>
</file>

<file path=ppt/slides/slide25.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p:pic>
        <p:nvPicPr>
          <p:cNvPr id="2" name=""/>
          <p:cNvPicPr>
            <a:picLocks noChangeAspect="1"/>
          </p:cNvPicPr>
          <p:nvPr/>
        </p:nvPicPr>
        <p:blipFill>
          <a:blip r:embed="rPictId0"/>
          <a:stretch>
            <a:fillRect/>
          </a:stretch>
        </p:blipFill>
        <p:spPr>
          <a:xfrm>
            <a:off x="6143625" y="190500"/>
            <a:ext cx="1062037" cy="457200"/>
          </a:xfrm>
          <a:prstGeom prst="rect">
            <a:avLst/>
          </a:prstGeom>
        </p:spPr>
      </p:pic>
      <p:pic>
        <p:nvPicPr>
          <p:cNvPr id="3" name=""/>
          <p:cNvPicPr>
            <a:picLocks noChangeAspect="1"/>
          </p:cNvPicPr>
          <p:nvPr/>
        </p:nvPicPr>
        <p:blipFill>
          <a:blip r:embed="rPictId1"/>
          <a:stretch>
            <a:fillRect/>
          </a:stretch>
        </p:blipFill>
        <p:spPr>
          <a:xfrm>
            <a:off x="1900237" y="2262187"/>
            <a:ext cx="4829175" cy="1685925"/>
          </a:xfrm>
          <a:prstGeom prst="rect">
            <a:avLst/>
          </a:prstGeom>
        </p:spPr>
      </p:pic>
      <p:sp>
        <p:nvSpPr>
          <p:cNvPr id="4" name=""/>
          <p:cNvSpPr/>
          <p:nvPr/>
        </p:nvSpPr>
        <p:spPr>
          <a:xfrm>
            <a:off x="585787" y="361950"/>
            <a:ext cx="338138" cy="219075"/>
          </a:xfrm>
          <a:prstGeom prst="rect">
            <a:avLst/>
          </a:prstGeom>
          <a:solidFill>
            <a:srgbClr val="02254B"/>
          </a:solidFill>
        </p:spPr>
        <p:txBody>
          <a:bodyPr lIns="0" tIns="0" rIns="0" bIns="0" wrap="none">
            <a:noAutofit/>
          </a:bodyPr>
          <a:p>
            <a:pPr indent="0"/>
            <a:r>
              <a:rPr lang="en-US" sz="1500">
                <a:solidFill>
                  <a:srgbClr val="FAE8A0"/>
                </a:solidFill>
                <a:latin typeface="Arial"/>
              </a:rPr>
              <a:t>Key</a:t>
            </a:r>
          </a:p>
        </p:txBody>
      </p:sp>
      <p:sp>
        <p:nvSpPr>
          <p:cNvPr id="5" name=""/>
          <p:cNvSpPr/>
          <p:nvPr/>
        </p:nvSpPr>
        <p:spPr>
          <a:xfrm>
            <a:off x="2924175" y="371475"/>
            <a:ext cx="1757362" cy="676275"/>
          </a:xfrm>
          <a:prstGeom prst="rect">
            <a:avLst/>
          </a:prstGeom>
          <a:solidFill>
            <a:srgbClr val="02254B"/>
          </a:solidFill>
        </p:spPr>
        <p:txBody>
          <a:bodyPr lIns="0" tIns="0" rIns="0" bIns="0">
            <a:noAutofit/>
          </a:bodyPr>
          <a:p>
            <a:pPr algn="r" indent="0"/>
            <a:r>
              <a:rPr lang="en-US" i="1" sz="3400">
                <a:solidFill>
                  <a:srgbClr val="FFFFFF"/>
                </a:solidFill>
                <a:latin typeface="Times New Roman"/>
              </a:rPr>
              <a:t>r</a:t>
            </a:r>
            <a:r>
              <a:rPr lang="en-US" i="1" baseline="-25000" sz="3400">
                <a:solidFill>
                  <a:srgbClr val="FFFFFF"/>
                </a:solidFill>
                <a:latin typeface="Times New Roman"/>
              </a:rPr>
              <a:t>o</a:t>
            </a:r>
          </a:p>
          <a:p>
            <a:pPr indent="0">
              <a:lnSpc>
                <a:spcPct val="75000"/>
              </a:lnSpc>
            </a:pPr>
            <a:r>
              <a:rPr lang="vi" b="1" sz="1900">
                <a:solidFill>
                  <a:srgbClr val="998DA1"/>
                </a:solidFill>
                <a:latin typeface="Arial"/>
              </a:rPr>
              <a:t>ÙỂ </a:t>
            </a:r>
            <a:r>
              <a:rPr lang="vi" i="1" sz="3400">
                <a:solidFill>
                  <a:srgbClr val="998DA1"/>
                </a:solidFill>
                <a:latin typeface="Times New Roman"/>
              </a:rPr>
              <a:t>'ĩ</a:t>
            </a:r>
          </a:p>
        </p:txBody>
      </p:sp>
      <p:sp>
        <p:nvSpPr>
          <p:cNvPr id="6" name=""/>
          <p:cNvSpPr/>
          <p:nvPr/>
        </p:nvSpPr>
        <p:spPr>
          <a:xfrm>
            <a:off x="1071562" y="1100137"/>
            <a:ext cx="5738813" cy="276225"/>
          </a:xfrm>
          <a:prstGeom prst="rect">
            <a:avLst/>
          </a:prstGeom>
          <a:solidFill>
            <a:srgbClr val="02254B"/>
          </a:solidFill>
        </p:spPr>
        <p:txBody>
          <a:bodyPr lIns="0" tIns="0" rIns="0" bIns="0" wrap="none">
            <a:noAutofit/>
          </a:bodyPr>
          <a:p>
            <a:pPr indent="0"/>
            <a:r>
              <a:rPr lang="vi" b="1" sz="1600">
                <a:solidFill>
                  <a:srgbClr val="FFFFFF"/>
                </a:solidFill>
                <a:latin typeface="Arial"/>
              </a:rPr>
              <a:t>Câu </a:t>
            </a:r>
            <a:r>
              <a:rPr lang="en-US" b="1" sz="1600">
                <a:solidFill>
                  <a:srgbClr val="FFFFFF"/>
                </a:solidFill>
                <a:latin typeface="Arial"/>
              </a:rPr>
              <a:t>3. </a:t>
            </a:r>
            <a:r>
              <a:rPr lang="vi" sz="1500">
                <a:solidFill>
                  <a:srgbClr val="FFFFFF"/>
                </a:solidFill>
                <a:latin typeface="Arial"/>
              </a:rPr>
              <a:t>Cho hình hộp </a:t>
            </a:r>
            <a:r>
              <a:rPr lang="vi" i="1" sz="1500">
                <a:solidFill>
                  <a:srgbClr val="FFFFFF"/>
                </a:solidFill>
                <a:latin typeface="Arial"/>
              </a:rPr>
              <a:t>ABCD ■ Á </a:t>
            </a:r>
            <a:r>
              <a:rPr lang="en-US" i="1" sz="1500">
                <a:solidFill>
                  <a:srgbClr val="FFFFFF"/>
                </a:solidFill>
                <a:latin typeface="Arial"/>
              </a:rPr>
              <a:t>BCD</a:t>
            </a:r>
            <a:r>
              <a:rPr lang="en-US" sz="1500">
                <a:solidFill>
                  <a:srgbClr val="FFFFFF"/>
                </a:solidFill>
                <a:latin typeface="Arial"/>
              </a:rPr>
              <a:t> </a:t>
            </a:r>
            <a:r>
              <a:rPr lang="vi" sz="1500">
                <a:solidFill>
                  <a:srgbClr val="FFFFFF"/>
                </a:solidFill>
                <a:latin typeface="Arial"/>
              </a:rPr>
              <a:t>có sáu mặt đều là hình</a:t>
            </a:r>
          </a:p>
        </p:txBody>
      </p:sp>
      <p:sp>
        <p:nvSpPr>
          <p:cNvPr id="7" name=""/>
          <p:cNvSpPr/>
          <p:nvPr/>
        </p:nvSpPr>
        <p:spPr>
          <a:xfrm>
            <a:off x="1062037" y="1509712"/>
            <a:ext cx="5757863" cy="671513"/>
          </a:xfrm>
          <a:prstGeom prst="rect">
            <a:avLst/>
          </a:prstGeom>
          <a:solidFill>
            <a:srgbClr val="02254B"/>
          </a:solidFill>
        </p:spPr>
        <p:txBody>
          <a:bodyPr lIns="0" tIns="0" rIns="0" bIns="0">
            <a:noAutofit/>
          </a:bodyPr>
          <a:p>
            <a:pPr indent="0">
              <a:lnSpc>
                <a:spcPct val="178000"/>
              </a:lnSpc>
            </a:pPr>
            <a:r>
              <a:rPr lang="vi" sz="1500">
                <a:solidFill>
                  <a:srgbClr val="FFFFFF"/>
                </a:solidFill>
                <a:latin typeface="Arial"/>
              </a:rPr>
              <a:t>vuông. Gọi /,/ lần lượt là trung điềm của </a:t>
            </a:r>
            <a:r>
              <a:rPr lang="vi" i="1" sz="1500">
                <a:solidFill>
                  <a:srgbClr val="FFFFFF"/>
                </a:solidFill>
                <a:latin typeface="Arial"/>
              </a:rPr>
              <a:t>BC</a:t>
            </a:r>
            <a:r>
              <a:rPr lang="vi" sz="1500">
                <a:solidFill>
                  <a:srgbClr val="FFFFFF"/>
                </a:solidFill>
                <a:latin typeface="Arial"/>
              </a:rPr>
              <a:t> và </a:t>
            </a:r>
            <a:r>
              <a:rPr lang="vi" i="1" sz="1500">
                <a:solidFill>
                  <a:srgbClr val="FFFFFF"/>
                </a:solidFill>
                <a:latin typeface="Arial"/>
              </a:rPr>
              <a:t>BB'</a:t>
            </a:r>
            <a:r>
              <a:rPr lang="vi" sz="1500">
                <a:solidFill>
                  <a:srgbClr val="FFFFFF"/>
                </a:solidFill>
                <a:latin typeface="Arial"/>
              </a:rPr>
              <a:t>. Góc giữa hai đường thẳng </a:t>
            </a:r>
            <a:r>
              <a:rPr lang="en-US" i="1" sz="1500">
                <a:solidFill>
                  <a:srgbClr val="FFFFFF"/>
                </a:solidFill>
                <a:latin typeface="Arial"/>
              </a:rPr>
              <a:t>AC </a:t>
            </a:r>
            <a:r>
              <a:rPr lang="vi" i="1" sz="1500">
                <a:solidFill>
                  <a:srgbClr val="FFFFFF"/>
                </a:solidFill>
                <a:latin typeface="Arial"/>
              </a:rPr>
              <a:t>và IJ</a:t>
            </a:r>
            <a:r>
              <a:rPr lang="vi" sz="1500">
                <a:solidFill>
                  <a:srgbClr val="FFFFFF"/>
                </a:solidFill>
                <a:latin typeface="Arial"/>
              </a:rPr>
              <a:t> bằng</a:t>
            </a:r>
          </a:p>
        </p:txBody>
      </p:sp>
    </p:spTree>
  </p:cSld>
  <p:clrMapOvr>
    <a:overrideClrMapping bg1="lt1" tx1="dk1" bg2="lt2" tx2="dk2" accent1="accent1" accent2="accent2" accent3="accent3" accent4="accent4" accent5="accent5" accent6="accent6" hlink="hlink" folHlink="folHlink"/>
  </p:clrMapOvr>
</p:sld>
</file>

<file path=ppt/slides/slide26.xml><?xml version="1.0" encoding="utf-8"?>
<p:sld xmlns:p="http://schemas.openxmlformats.org/presentationml/2006/main" xmlns:a="http://schemas.openxmlformats.org/drawingml/2006/main" xmlns:r="http://schemas.openxmlformats.org/officeDocument/2006/relationships">
  <p:cSld>
    <p:bg>
      <p:bgPr>
        <a:solidFill>
          <a:srgbClr val="88919A"/>
        </a:solidFill>
        <a:effectLst/>
      </p:bgPr>
    </p:bg>
    <p:spTree>
      <p:nvGrpSpPr>
        <p:cNvPr id="1" name=""/>
        <p:cNvGrpSpPr/>
        <p:nvPr/>
      </p:nvGrpSpPr>
      <p:grpSpPr/>
      <p:sp>
        <p:nvSpPr>
          <p:cNvPr id="2" name=""/>
          <p:cNvSpPr/>
          <p:nvPr/>
        </p:nvSpPr>
        <p:spPr>
          <a:xfrm>
            <a:off x="585787" y="361950"/>
            <a:ext cx="338138" cy="219075"/>
          </a:xfrm>
          <a:prstGeom prst="rect">
            <a:avLst/>
          </a:prstGeom>
          <a:solidFill>
            <a:srgbClr val="02244A"/>
          </a:solidFill>
        </p:spPr>
        <p:txBody>
          <a:bodyPr lIns="0" tIns="0" rIns="0" bIns="0" wrap="none">
            <a:noAutofit/>
          </a:bodyPr>
          <a:p>
            <a:pPr indent="0"/>
            <a:r>
              <a:rPr lang="en-US" sz="1500">
                <a:solidFill>
                  <a:srgbClr val="FAE8A0"/>
                </a:solidFill>
                <a:latin typeface="Arial"/>
              </a:rPr>
              <a:t>Key</a:t>
            </a:r>
          </a:p>
        </p:txBody>
      </p:sp>
      <p:sp>
        <p:nvSpPr>
          <p:cNvPr id="3" name=""/>
          <p:cNvSpPr/>
          <p:nvPr/>
        </p:nvSpPr>
        <p:spPr>
          <a:xfrm>
            <a:off x="2867025" y="371475"/>
            <a:ext cx="1771650" cy="409575"/>
          </a:xfrm>
          <a:prstGeom prst="rect">
            <a:avLst/>
          </a:prstGeom>
          <a:solidFill>
            <a:srgbClr val="02244A"/>
          </a:solidFill>
        </p:spPr>
        <p:txBody>
          <a:bodyPr lIns="0" tIns="0" rIns="0" bIns="0" wrap="none">
            <a:noAutofit/>
          </a:bodyPr>
          <a:p>
            <a:pPr indent="0"/>
            <a:r>
              <a:rPr lang="vi" b="1" sz="1900">
                <a:solidFill>
                  <a:srgbClr val="FFFFFF"/>
                </a:solidFill>
                <a:latin typeface="Arial"/>
              </a:rPr>
              <a:t>Mí**</a:t>
            </a:r>
            <a:r>
              <a:rPr lang="vi" b="1" baseline="30000" sz="1900">
                <a:solidFill>
                  <a:srgbClr val="FFFFFF"/>
                </a:solidFill>
                <a:latin typeface="Arial"/>
              </a:rPr>
              <a:t>115 </a:t>
            </a:r>
            <a:r>
              <a:rPr lang="en-US" i="1" baseline="30000" sz="3400">
                <a:solidFill>
                  <a:srgbClr val="FFFFFF"/>
                </a:solidFill>
                <a:latin typeface="Times New Roman"/>
              </a:rPr>
              <a:t>r</a:t>
            </a:r>
            <a:r>
              <a:rPr lang="en-US" i="1" sz="3400">
                <a:solidFill>
                  <a:srgbClr val="FFFFFF"/>
                </a:solidFill>
                <a:latin typeface="Times New Roman"/>
              </a:rPr>
              <a:t>o</a:t>
            </a:r>
          </a:p>
        </p:txBody>
      </p:sp>
      <p:sp>
        <p:nvSpPr>
          <p:cNvPr id="4" name=""/>
          <p:cNvSpPr/>
          <p:nvPr/>
        </p:nvSpPr>
        <p:spPr>
          <a:xfrm>
            <a:off x="6167437" y="333375"/>
            <a:ext cx="357188" cy="133350"/>
          </a:xfrm>
          <a:prstGeom prst="rect">
            <a:avLst/>
          </a:prstGeom>
          <a:solidFill>
            <a:srgbClr val="02244A"/>
          </a:solidFill>
        </p:spPr>
        <p:txBody>
          <a:bodyPr lIns="0" tIns="0" rIns="0" bIns="0" wrap="none">
            <a:noAutofit/>
          </a:bodyPr>
          <a:p>
            <a:pPr indent="0"/>
            <a:r>
              <a:rPr lang="en-US" b="1" sz="950">
                <a:solidFill>
                  <a:srgbClr val="FFFFFF"/>
                </a:solidFill>
                <a:latin typeface="Arial"/>
              </a:rPr>
              <a:t>50:50</a:t>
            </a:r>
          </a:p>
        </p:txBody>
      </p:sp>
      <p:sp>
        <p:nvSpPr>
          <p:cNvPr id="5" name=""/>
          <p:cNvSpPr/>
          <p:nvPr/>
        </p:nvSpPr>
        <p:spPr>
          <a:xfrm>
            <a:off x="1200150" y="1062037"/>
            <a:ext cx="5305425" cy="738188"/>
          </a:xfrm>
          <a:prstGeom prst="rect">
            <a:avLst/>
          </a:prstGeom>
          <a:solidFill>
            <a:srgbClr val="02244A"/>
          </a:solidFill>
        </p:spPr>
        <p:txBody>
          <a:bodyPr lIns="0" tIns="0" rIns="0" bIns="0">
            <a:noAutofit/>
          </a:bodyPr>
          <a:p>
            <a:pPr indent="0">
              <a:lnSpc>
                <a:spcPct val="165000"/>
              </a:lnSpc>
            </a:pPr>
            <a:r>
              <a:rPr lang="vi" b="1" sz="1600">
                <a:solidFill>
                  <a:srgbClr val="FFFFFF"/>
                </a:solidFill>
                <a:latin typeface="Arial"/>
              </a:rPr>
              <a:t>Câu </a:t>
            </a:r>
            <a:r>
              <a:rPr lang="en-US" b="1" sz="1600">
                <a:solidFill>
                  <a:srgbClr val="FFFFFF"/>
                </a:solidFill>
                <a:latin typeface="Arial"/>
              </a:rPr>
              <a:t>4. </a:t>
            </a:r>
            <a:r>
              <a:rPr lang="vi" sz="1900">
                <a:solidFill>
                  <a:srgbClr val="FFFFFF"/>
                </a:solidFill>
                <a:latin typeface="Arial"/>
              </a:rPr>
              <a:t>Cho hình chóp </a:t>
            </a:r>
            <a:r>
              <a:rPr lang="vi" i="1" sz="1900">
                <a:solidFill>
                  <a:srgbClr val="FFFFFF"/>
                </a:solidFill>
                <a:latin typeface="Arial"/>
              </a:rPr>
              <a:t>S.ABCD</a:t>
            </a:r>
            <a:r>
              <a:rPr lang="vi" sz="1900">
                <a:solidFill>
                  <a:srgbClr val="FFFFFF"/>
                </a:solidFill>
                <a:latin typeface="Arial"/>
              </a:rPr>
              <a:t> có đáy ABCD là hình thoi. Gọi M, N lần lượt là trung điểm của</a:t>
            </a:r>
          </a:p>
        </p:txBody>
      </p:sp>
      <p:sp>
        <p:nvSpPr>
          <p:cNvPr id="6" name=""/>
          <p:cNvSpPr/>
          <p:nvPr/>
        </p:nvSpPr>
        <p:spPr>
          <a:xfrm>
            <a:off x="1195387" y="1976437"/>
            <a:ext cx="5195888" cy="276225"/>
          </a:xfrm>
          <a:prstGeom prst="rect">
            <a:avLst/>
          </a:prstGeom>
          <a:solidFill>
            <a:srgbClr val="02244A"/>
          </a:solidFill>
        </p:spPr>
        <p:txBody>
          <a:bodyPr lIns="0" tIns="0" rIns="0" bIns="0" wrap="none">
            <a:noAutofit/>
          </a:bodyPr>
          <a:p>
            <a:pPr indent="0"/>
            <a:r>
              <a:rPr lang="vi" sz="1900">
                <a:solidFill>
                  <a:srgbClr val="FFFFFF"/>
                </a:solidFill>
                <a:latin typeface="Arial"/>
              </a:rPr>
              <a:t>các cạnh </a:t>
            </a:r>
            <a:r>
              <a:rPr lang="en-US" sz="1900">
                <a:solidFill>
                  <a:srgbClr val="FFFFFF"/>
                </a:solidFill>
                <a:latin typeface="Arial"/>
              </a:rPr>
              <a:t>SB </a:t>
            </a:r>
            <a:r>
              <a:rPr lang="vi" sz="1900">
                <a:solidFill>
                  <a:srgbClr val="FFFFFF"/>
                </a:solidFill>
                <a:latin typeface="Arial"/>
              </a:rPr>
              <a:t>và SD. Tính góc giữa </a:t>
            </a:r>
            <a:r>
              <a:rPr lang="en-US" sz="1900">
                <a:solidFill>
                  <a:srgbClr val="FFFFFF"/>
                </a:solidFill>
                <a:latin typeface="Arial"/>
              </a:rPr>
              <a:t>AC </a:t>
            </a:r>
            <a:r>
              <a:rPr lang="vi" sz="1900">
                <a:solidFill>
                  <a:srgbClr val="FFFFFF"/>
                </a:solidFill>
                <a:latin typeface="Arial"/>
              </a:rPr>
              <a:t>và MN.</a:t>
            </a:r>
          </a:p>
        </p:txBody>
      </p:sp>
      <p:graphicFrame>
        <p:nvGraphicFramePr>
          <p:cNvPr id="7" name=""/>
          <p:cNvGraphicFramePr>
            <a:graphicFrameLocks noGrp="1"/>
          </p:cNvGraphicFramePr>
          <p:nvPr/>
        </p:nvGraphicFramePr>
        <p:xfrm>
          <a:off x="1809750" y="2428875"/>
          <a:ext cx="4181475" cy="1538287"/>
        </p:xfrm>
        <a:graphic>
          <a:graphicData uri="http://schemas.openxmlformats.org/drawingml/2006/table">
            <a:tbl>
              <a:tblPr/>
              <a:tblGrid>
                <a:gridCol w="1152525"/>
                <a:gridCol w="1714500"/>
                <a:gridCol w="1314450"/>
              </a:tblGrid>
              <a:tr h="371475">
                <a:tc>
                  <a:txBody>
                    <a:bodyPr lIns="0" tIns="0" rIns="0" bIns="0">
                      <a:noAutofit/>
                    </a:bodyPr>
                    <a:p>
                      <a:endParaRPr sz="1800"/>
                    </a:p>
                  </a:txBody>
                  <a:tcPr marL="0" marR="0" marT="0" marB="0">
                    <a:solidFill>
                      <a:srgbClr val="557DCA"/>
                    </a:solidFill>
                  </a:tcPr>
                </a:tc>
                <a:tc>
                  <a:txBody>
                    <a:bodyPr lIns="0" tIns="0" rIns="0" bIns="0">
                      <a:noAutofit/>
                    </a:bodyPr>
                    <a:p>
                      <a:pPr indent="0"/>
                      <a:r>
                        <a:rPr lang="en-US" sz="3800">
                          <a:solidFill>
                            <a:srgbClr val="998DA1"/>
                          </a:solidFill>
                          <a:latin typeface="Arial"/>
                        </a:rPr>
                        <a:t>dEHNBi</a:t>
                      </a:r>
                    </a:p>
                  </a:txBody>
                  <a:tcPr marL="0" marR="0" marT="0" marB="0" anchor="b">
                    <a:solidFill>
                      <a:srgbClr val="547CCA"/>
                    </a:solidFill>
                  </a:tcPr>
                </a:tc>
                <a:tc>
                  <a:txBody>
                    <a:bodyPr lIns="0" tIns="0" rIns="0" bIns="0">
                      <a:noAutofit/>
                    </a:bodyPr>
                    <a:p>
                      <a:endParaRPr sz="1800"/>
                    </a:p>
                  </a:txBody>
                  <a:tcPr marL="0" marR="0" marT="0" marB="0">
                    <a:solidFill>
                      <a:srgbClr val="547CCA"/>
                    </a:solidFill>
                  </a:tcPr>
                </a:tc>
              </a:tr>
              <a:tr h="352425">
                <a:tc>
                  <a:txBody>
                    <a:bodyPr lIns="0" tIns="0" rIns="0" bIns="0">
                      <a:noAutofit/>
                    </a:bodyPr>
                    <a:p>
                      <a:pPr indent="0"/>
                      <a:r>
                        <a:rPr lang="vi" sz="1700">
                          <a:solidFill>
                            <a:srgbClr val="FFFFFF"/>
                          </a:solidFill>
                          <a:latin typeface="Times New Roman"/>
                        </a:rPr>
                        <a:t>A. 60°</a:t>
                      </a:r>
                    </a:p>
                  </a:txBody>
                  <a:tcPr marL="0" marR="0" marT="0" marB="0">
                    <a:solidFill>
                      <a:srgbClr val="396CC6"/>
                    </a:solidFill>
                  </a:tcPr>
                </a:tc>
                <a:tc>
                  <a:txBody>
                    <a:bodyPr lIns="0" tIns="0" rIns="0" bIns="0">
                      <a:noAutofit/>
                    </a:bodyPr>
                    <a:p>
                      <a:endParaRPr sz="1700"/>
                    </a:p>
                  </a:txBody>
                  <a:tcPr marL="0" marR="0" marT="0" marB="0">
                    <a:solidFill>
                      <a:srgbClr val="396CC6"/>
                    </a:solidFill>
                  </a:tcPr>
                </a:tc>
                <a:tc>
                  <a:txBody>
                    <a:bodyPr lIns="0" tIns="0" rIns="0" bIns="0">
                      <a:noAutofit/>
                    </a:bodyPr>
                    <a:p>
                      <a:pPr algn="r" indent="0"/>
                      <a:r>
                        <a:rPr lang="vi" sz="1700">
                          <a:solidFill>
                            <a:srgbClr val="FFFFFF"/>
                          </a:solidFill>
                          <a:latin typeface="Times New Roman"/>
                        </a:rPr>
                        <a:t>c. 120</a:t>
                      </a:r>
                    </a:p>
                  </a:txBody>
                  <a:tcPr marL="0" marR="0" marT="0" marB="0">
                    <a:solidFill>
                      <a:srgbClr val="386BC5"/>
                    </a:solidFill>
                  </a:tcPr>
                </a:tc>
              </a:tr>
              <a:tr h="404812">
                <a:tc>
                  <a:txBody>
                    <a:bodyPr lIns="0" tIns="0" rIns="0" bIns="0">
                      <a:noAutofit/>
                    </a:bodyPr>
                    <a:p>
                      <a:endParaRPr sz="2000"/>
                    </a:p>
                  </a:txBody>
                  <a:tcPr marL="0" marR="0" marT="0" marB="0">
                    <a:solidFill>
                      <a:srgbClr val="3164BD"/>
                    </a:solidFill>
                  </a:tcPr>
                </a:tc>
                <a:tc>
                  <a:txBody>
                    <a:bodyPr lIns="0" tIns="0" rIns="0" bIns="0">
                      <a:noAutofit/>
                    </a:bodyPr>
                    <a:p>
                      <a:endParaRPr sz="2000"/>
                    </a:p>
                  </a:txBody>
                  <a:tcPr marL="0" marR="0" marT="0" marB="0">
                    <a:solidFill>
                      <a:srgbClr val="3164BD"/>
                    </a:solidFill>
                  </a:tcPr>
                </a:tc>
                <a:tc>
                  <a:txBody>
                    <a:bodyPr lIns="0" tIns="0" rIns="0" bIns="0">
                      <a:noAutofit/>
                    </a:bodyPr>
                    <a:p>
                      <a:pPr algn="r" indent="0"/>
                      <a:r>
                        <a:rPr lang="vi" sz="1300">
                          <a:solidFill>
                            <a:srgbClr val="998DA1"/>
                          </a:solidFill>
                          <a:latin typeface="Arial Unicode MS"/>
                        </a:rPr>
                        <a:t>✓___</a:t>
                      </a:r>
                    </a:p>
                  </a:txBody>
                  <a:tcPr marL="0" marR="0" marT="0" marB="0" anchor="ctr">
                    <a:solidFill>
                      <a:srgbClr val="3163BC"/>
                    </a:solidFill>
                  </a:tcPr>
                </a:tc>
              </a:tr>
              <a:tr h="409575">
                <a:tc>
                  <a:txBody>
                    <a:bodyPr lIns="0" tIns="0" rIns="0" bIns="0">
                      <a:noAutofit/>
                    </a:bodyPr>
                    <a:p>
                      <a:pPr indent="203200"/>
                      <a:r>
                        <a:rPr lang="vi" sz="1700">
                          <a:solidFill>
                            <a:srgbClr val="FFFFFF"/>
                          </a:solidFill>
                          <a:latin typeface="Times New Roman"/>
                        </a:rPr>
                        <a:t>B. 45°</a:t>
                      </a:r>
                    </a:p>
                  </a:txBody>
                  <a:tcPr marL="0" marR="0" marT="0" marB="0" anchor="b">
                    <a:solidFill>
                      <a:srgbClr val="396CC6"/>
                    </a:solidFill>
                  </a:tcPr>
                </a:tc>
                <a:tc>
                  <a:txBody>
                    <a:bodyPr lIns="0" tIns="0" rIns="0" bIns="0">
                      <a:noAutofit/>
                    </a:bodyPr>
                    <a:p>
                      <a:pPr algn="ctr" indent="0"/>
                      <a:r>
                        <a:rPr lang="vi" b="1" sz="1900">
                          <a:solidFill>
                            <a:srgbClr val="FFFFFF"/>
                          </a:solidFill>
                          <a:latin typeface="Arial"/>
                        </a:rPr>
                        <a:t>TS</a:t>
                      </a:r>
                    </a:p>
                  </a:txBody>
                  <a:tcPr marL="0" marR="0" marT="0" marB="0" anchor="b">
                    <a:solidFill>
                      <a:srgbClr val="396CC7"/>
                    </a:solidFill>
                  </a:tcPr>
                </a:tc>
                <a:tc>
                  <a:txBody>
                    <a:bodyPr lIns="0" tIns="0" rIns="0" bIns="0">
                      <a:noAutofit/>
                    </a:bodyPr>
                    <a:p>
                      <a:pPr algn="r" indent="0"/>
                      <a:r>
                        <a:rPr lang="vi" sz="1700">
                          <a:solidFill>
                            <a:srgbClr val="FFFFFF"/>
                          </a:solidFill>
                          <a:latin typeface="Times New Roman"/>
                        </a:rPr>
                        <a:t>D. 90</a:t>
                      </a:r>
                      <a:r>
                        <a:rPr lang="vi" baseline="30000" sz="1700">
                          <a:solidFill>
                            <a:srgbClr val="FFFFFF"/>
                          </a:solidFill>
                          <a:latin typeface="Times New Roman"/>
                        </a:rPr>
                        <a:t>c</a:t>
                      </a:r>
                    </a:p>
                  </a:txBody>
                  <a:tcPr marL="0" marR="0" marT="0" marB="0" anchor="b">
                    <a:solidFill>
                      <a:srgbClr val="396CC6"/>
                    </a:solidFill>
                  </a:tcPr>
                </a:tc>
              </a:tr>
            </a:tbl>
          </a:graphicData>
        </a:graphic>
      </p:graphicFrame>
    </p:spTree>
  </p:cSld>
  <p:clrMapOvr>
    <a:overrideClrMapping bg1="lt1" tx1="dk1" bg2="lt2" tx2="dk2" accent1="accent1" accent2="accent2" accent3="accent3" accent4="accent4" accent5="accent5" accent6="accent6" hlink="hlink" folHlink="folHlink"/>
  </p:clrMapOvr>
</p:sld>
</file>

<file path=ppt/slides/slide27.xml><?xml version="1.0" encoding="utf-8"?>
<p:sld xmlns:p="http://schemas.openxmlformats.org/presentationml/2006/main" xmlns:a="http://schemas.openxmlformats.org/drawingml/2006/main" xmlns:r="http://schemas.openxmlformats.org/officeDocument/2006/relationships">
  <p:cSld>
    <p:bg>
      <p:bgPr>
        <a:solidFill>
          <a:srgbClr val="02254B"/>
        </a:solidFill>
        <a:effectLst/>
      </p:bgPr>
    </p:bg>
    <p:spTree>
      <p:nvGrpSpPr>
        <p:cNvPr id="1" name=""/>
        <p:cNvGrpSpPr/>
        <p:nvPr/>
      </p:nvGrpSpPr>
      <p:grpSpPr/>
      <p:pic>
        <p:nvPicPr>
          <p:cNvPr id="2" name=""/>
          <p:cNvPicPr>
            <a:picLocks noChangeAspect="1"/>
          </p:cNvPicPr>
          <p:nvPr/>
        </p:nvPicPr>
        <p:blipFill>
          <a:blip r:embed="rPictId0"/>
          <a:stretch>
            <a:fillRect/>
          </a:stretch>
        </p:blipFill>
        <p:spPr>
          <a:xfrm>
            <a:off x="6762750" y="228600"/>
            <a:ext cx="461962" cy="414337"/>
          </a:xfrm>
          <a:prstGeom prst="rect">
            <a:avLst/>
          </a:prstGeom>
        </p:spPr>
      </p:pic>
      <p:pic>
        <p:nvPicPr>
          <p:cNvPr id="3" name=""/>
          <p:cNvPicPr>
            <a:picLocks noChangeAspect="1"/>
          </p:cNvPicPr>
          <p:nvPr/>
        </p:nvPicPr>
        <p:blipFill>
          <a:blip r:embed="rPictId1"/>
          <a:stretch>
            <a:fillRect/>
          </a:stretch>
        </p:blipFill>
        <p:spPr>
          <a:xfrm>
            <a:off x="5148262" y="719137"/>
            <a:ext cx="1452563" cy="1476375"/>
          </a:xfrm>
          <a:prstGeom prst="rect">
            <a:avLst/>
          </a:prstGeom>
        </p:spPr>
      </p:pic>
      <p:pic>
        <p:nvPicPr>
          <p:cNvPr id="4" name=""/>
          <p:cNvPicPr>
            <a:picLocks noChangeAspect="1"/>
          </p:cNvPicPr>
          <p:nvPr/>
        </p:nvPicPr>
        <p:blipFill>
          <a:blip r:embed="rPictId2"/>
          <a:stretch>
            <a:fillRect/>
          </a:stretch>
        </p:blipFill>
        <p:spPr>
          <a:xfrm>
            <a:off x="1924050" y="2338387"/>
            <a:ext cx="3224212" cy="1609725"/>
          </a:xfrm>
          <a:prstGeom prst="rect">
            <a:avLst/>
          </a:prstGeom>
        </p:spPr>
      </p:pic>
      <p:sp>
        <p:nvSpPr>
          <p:cNvPr id="5" name=""/>
          <p:cNvSpPr/>
          <p:nvPr/>
        </p:nvSpPr>
        <p:spPr>
          <a:xfrm>
            <a:off x="585787" y="361950"/>
            <a:ext cx="338138" cy="219075"/>
          </a:xfrm>
          <a:prstGeom prst="rect">
            <a:avLst/>
          </a:prstGeom>
          <a:solidFill>
            <a:srgbClr val="599AD5"/>
          </a:solidFill>
        </p:spPr>
        <p:txBody>
          <a:bodyPr lIns="0" tIns="0" rIns="0" bIns="0" wrap="none">
            <a:noAutofit/>
          </a:bodyPr>
          <a:p>
            <a:pPr indent="0"/>
            <a:r>
              <a:rPr lang="en-US" sz="1500">
                <a:solidFill>
                  <a:srgbClr val="FAE8A0"/>
                </a:solidFill>
                <a:latin typeface="Arial"/>
              </a:rPr>
              <a:t>Key</a:t>
            </a:r>
          </a:p>
        </p:txBody>
      </p:sp>
      <p:sp>
        <p:nvSpPr>
          <p:cNvPr id="6" name=""/>
          <p:cNvSpPr/>
          <p:nvPr/>
        </p:nvSpPr>
        <p:spPr>
          <a:xfrm>
            <a:off x="2952750" y="371475"/>
            <a:ext cx="1138237" cy="271462"/>
          </a:xfrm>
          <a:prstGeom prst="rect">
            <a:avLst/>
          </a:prstGeom>
          <a:solidFill>
            <a:srgbClr val="524A6C"/>
          </a:solidFill>
        </p:spPr>
        <p:txBody>
          <a:bodyPr lIns="0" tIns="0" rIns="0" bIns="0" wrap="none">
            <a:noAutofit/>
          </a:bodyPr>
          <a:p>
            <a:pPr algn="just" indent="0"/>
            <a:r>
              <a:rPr lang="en-US" b="1" sz="2500">
                <a:solidFill>
                  <a:srgbClr val="FFFFFF"/>
                </a:solidFill>
                <a:latin typeface="Arial"/>
              </a:rPr>
              <a:t>.1 kN</a:t>
            </a:r>
            <a:r>
              <a:rPr lang="vi" b="1" sz="2500">
                <a:solidFill>
                  <a:srgbClr val="FFFFFF"/>
                </a:solidFill>
                <a:latin typeface="Arial"/>
              </a:rPr>
              <a:t>ĩ </a:t>
            </a:r>
            <a:r>
              <a:rPr lang="en-US" b="1" sz="2500">
                <a:solidFill>
                  <a:srgbClr val="FFFFFF"/>
                </a:solidFill>
                <a:latin typeface="Arial"/>
              </a:rPr>
              <a:t>s</a:t>
            </a:r>
          </a:p>
        </p:txBody>
      </p:sp>
      <p:sp>
        <p:nvSpPr>
          <p:cNvPr id="7" name=""/>
          <p:cNvSpPr/>
          <p:nvPr/>
        </p:nvSpPr>
        <p:spPr>
          <a:xfrm>
            <a:off x="1081087" y="700087"/>
            <a:ext cx="3824288" cy="1595438"/>
          </a:xfrm>
          <a:prstGeom prst="rect">
            <a:avLst/>
          </a:prstGeom>
          <a:solidFill>
            <a:srgbClr val="3669C3"/>
          </a:solidFill>
        </p:spPr>
        <p:txBody>
          <a:bodyPr lIns="0" tIns="0" rIns="0" bIns="0">
            <a:noAutofit/>
          </a:bodyPr>
          <a:p>
            <a:pPr algn="just" indent="0">
              <a:lnSpc>
                <a:spcPct val="155000"/>
              </a:lnSpc>
            </a:pPr>
            <a:r>
              <a:rPr lang="vi" b="1" sz="1600">
                <a:solidFill>
                  <a:srgbClr val="FFFFFF"/>
                </a:solidFill>
                <a:latin typeface="Arial"/>
              </a:rPr>
              <a:t>Câu </a:t>
            </a:r>
            <a:r>
              <a:rPr lang="en-US" b="1" sz="1600">
                <a:solidFill>
                  <a:srgbClr val="FFFFFF"/>
                </a:solidFill>
                <a:latin typeface="Arial"/>
              </a:rPr>
              <a:t>5. </a:t>
            </a:r>
            <a:r>
              <a:rPr lang="vi" sz="1500">
                <a:solidFill>
                  <a:srgbClr val="FFFFFF"/>
                </a:solidFill>
                <a:latin typeface="Arial"/>
              </a:rPr>
              <a:t>Cho tứ diện </a:t>
            </a:r>
            <a:r>
              <a:rPr lang="vi" i="1" sz="1500">
                <a:solidFill>
                  <a:srgbClr val="FFFFFF"/>
                </a:solidFill>
                <a:latin typeface="Arial"/>
              </a:rPr>
              <a:t>OABC</a:t>
            </a:r>
            <a:r>
              <a:rPr lang="vi" sz="1500">
                <a:solidFill>
                  <a:srgbClr val="FFFFFF"/>
                </a:solidFill>
                <a:latin typeface="Arial"/>
              </a:rPr>
              <a:t> có </a:t>
            </a:r>
            <a:r>
              <a:rPr lang="vi" i="1" sz="1500">
                <a:solidFill>
                  <a:srgbClr val="FFFFFF"/>
                </a:solidFill>
                <a:latin typeface="Arial"/>
              </a:rPr>
              <a:t>OA, OB, oc</a:t>
            </a:r>
            <a:r>
              <a:rPr lang="vi" sz="1500">
                <a:solidFill>
                  <a:srgbClr val="FFFFFF"/>
                </a:solidFill>
                <a:latin typeface="Arial"/>
              </a:rPr>
              <a:t> đôi một vuông góc với nhau và </a:t>
            </a:r>
            <a:r>
              <a:rPr lang="vi" i="1" sz="1500">
                <a:solidFill>
                  <a:srgbClr val="FFFFFF"/>
                </a:solidFill>
                <a:latin typeface="Arial"/>
              </a:rPr>
              <a:t>OA = OB = oc. </a:t>
            </a:r>
            <a:r>
              <a:rPr lang="vi" sz="1500">
                <a:solidFill>
                  <a:srgbClr val="FFFFFF"/>
                </a:solidFill>
                <a:latin typeface="Arial"/>
              </a:rPr>
              <a:t>Gọi </a:t>
            </a:r>
            <a:r>
              <a:rPr lang="vi" i="1" sz="1500">
                <a:solidFill>
                  <a:srgbClr val="FFFFFF"/>
                </a:solidFill>
                <a:latin typeface="Arial"/>
              </a:rPr>
              <a:t>M</a:t>
            </a:r>
            <a:r>
              <a:rPr lang="vi" sz="1500">
                <a:solidFill>
                  <a:srgbClr val="FFFFFF"/>
                </a:solidFill>
                <a:latin typeface="Arial"/>
              </a:rPr>
              <a:t> là trung điểm cùa </a:t>
            </a:r>
            <a:r>
              <a:rPr lang="vi" i="1" sz="1500">
                <a:solidFill>
                  <a:srgbClr val="FFFFFF"/>
                </a:solidFill>
                <a:latin typeface="Arial"/>
              </a:rPr>
              <a:t>BC</a:t>
            </a:r>
            <a:r>
              <a:rPr lang="vi" sz="1500">
                <a:solidFill>
                  <a:srgbClr val="FFFFFF"/>
                </a:solidFill>
                <a:latin typeface="Arial"/>
              </a:rPr>
              <a:t> ( tham khảo hình vẽ bên cạnh). Góc giữa hai đường thẳng </a:t>
            </a:r>
            <a:r>
              <a:rPr lang="vi" i="1" sz="1500">
                <a:solidFill>
                  <a:srgbClr val="FFFFFF"/>
                </a:solidFill>
                <a:latin typeface="Arial"/>
              </a:rPr>
              <a:t>OM</a:t>
            </a:r>
            <a:r>
              <a:rPr lang="vi" sz="1500">
                <a:solidFill>
                  <a:srgbClr val="FFFFFF"/>
                </a:solidFill>
                <a:latin typeface="Arial"/>
              </a:rPr>
              <a:t> và </a:t>
            </a:r>
            <a:r>
              <a:rPr lang="vi" i="1" sz="1500">
                <a:solidFill>
                  <a:srgbClr val="FFFFFF"/>
                </a:solidFill>
                <a:latin typeface="Arial"/>
              </a:rPr>
              <a:t>AB</a:t>
            </a:r>
            <a:r>
              <a:rPr lang="vi" sz="1500">
                <a:solidFill>
                  <a:srgbClr val="FFFFFF"/>
                </a:solidFill>
                <a:latin typeface="Arial"/>
              </a:rPr>
              <a:t> bằng</a:t>
            </a:r>
          </a:p>
        </p:txBody>
      </p:sp>
      <p:sp>
        <p:nvSpPr>
          <p:cNvPr id="8" name=""/>
          <p:cNvSpPr/>
          <p:nvPr/>
        </p:nvSpPr>
        <p:spPr>
          <a:xfrm>
            <a:off x="5443537" y="2767012"/>
            <a:ext cx="623888" cy="200025"/>
          </a:xfrm>
          <a:prstGeom prst="rect">
            <a:avLst/>
          </a:prstGeom>
          <a:solidFill>
            <a:srgbClr val="3A6DC8"/>
          </a:solidFill>
        </p:spPr>
        <p:txBody>
          <a:bodyPr lIns="0" tIns="0" rIns="0" bIns="0" wrap="none">
            <a:noAutofit/>
          </a:bodyPr>
          <a:p>
            <a:pPr indent="0"/>
            <a:r>
              <a:rPr lang="vi" sz="1700">
                <a:solidFill>
                  <a:srgbClr val="FFFFFF"/>
                </a:solidFill>
                <a:latin typeface="Times New Roman"/>
              </a:rPr>
              <a:t>c. 60°</a:t>
            </a:r>
          </a:p>
        </p:txBody>
      </p:sp>
      <p:sp>
        <p:nvSpPr>
          <p:cNvPr id="9" name=""/>
          <p:cNvSpPr/>
          <p:nvPr/>
        </p:nvSpPr>
        <p:spPr>
          <a:xfrm>
            <a:off x="1928812" y="3671887"/>
            <a:ext cx="652463" cy="209550"/>
          </a:xfrm>
          <a:prstGeom prst="rect">
            <a:avLst/>
          </a:prstGeom>
          <a:solidFill>
            <a:srgbClr val="396DC8"/>
          </a:solidFill>
        </p:spPr>
        <p:txBody>
          <a:bodyPr lIns="0" tIns="0" rIns="0" bIns="0" wrap="none">
            <a:noAutofit/>
          </a:bodyPr>
          <a:p>
            <a:pPr indent="0"/>
            <a:r>
              <a:rPr lang="vi" sz="1700">
                <a:solidFill>
                  <a:srgbClr val="FFFFFF"/>
                </a:solidFill>
                <a:latin typeface="Times New Roman"/>
              </a:rPr>
              <a:t>B. 30°</a:t>
            </a:r>
          </a:p>
        </p:txBody>
      </p:sp>
      <p:sp>
        <p:nvSpPr>
          <p:cNvPr id="10" name=""/>
          <p:cNvSpPr/>
          <p:nvPr/>
        </p:nvSpPr>
        <p:spPr>
          <a:xfrm>
            <a:off x="5462587" y="3662362"/>
            <a:ext cx="614363" cy="204788"/>
          </a:xfrm>
          <a:prstGeom prst="rect">
            <a:avLst/>
          </a:prstGeom>
          <a:solidFill>
            <a:srgbClr val="396DC7"/>
          </a:solidFill>
        </p:spPr>
        <p:txBody>
          <a:bodyPr lIns="0" tIns="0" rIns="0" bIns="0" wrap="none">
            <a:noAutofit/>
          </a:bodyPr>
          <a:p>
            <a:pPr indent="0"/>
            <a:r>
              <a:rPr lang="vi" sz="1700">
                <a:solidFill>
                  <a:srgbClr val="FFFFFF"/>
                </a:solidFill>
                <a:latin typeface="Times New Roman"/>
              </a:rPr>
              <a:t>D. 45°</a:t>
            </a:r>
          </a:p>
        </p:txBody>
      </p:sp>
    </p:spTree>
  </p:cSld>
  <p:clrMapOvr>
    <a:overrideClrMapping bg1="lt1" tx1="dk1" bg2="lt2" tx2="dk2" accent1="accent1" accent2="accent2" accent3="accent3" accent4="accent4" accent5="accent5" accent6="accent6" hlink="hlink" folHlink="folHlink"/>
  </p:clrMapOvr>
</p:sld>
</file>

<file path=ppt/slides/slide28.xml><?xml version="1.0" encoding="utf-8"?>
<p:sld xmlns:p="http://schemas.openxmlformats.org/presentationml/2006/main" xmlns:a="http://schemas.openxmlformats.org/drawingml/2006/main" xmlns:r="http://schemas.openxmlformats.org/officeDocument/2006/relationships">
  <p:cSld>
    <p:bg>
      <p:bgPr>
        <a:solidFill>
          <a:srgbClr val="FEFBED"/>
        </a:solidFill>
        <a:effectLst/>
      </p:bgPr>
    </p:bg>
    <p:spTree>
      <p:nvGrpSpPr>
        <p:cNvPr id="1" name=""/>
        <p:cNvGrpSpPr/>
        <p:nvPr/>
      </p:nvGrpSpPr>
      <p:grpSpPr/>
      <p:pic>
        <p:nvPicPr>
          <p:cNvPr id="2" name=""/>
          <p:cNvPicPr>
            <a:picLocks noChangeAspect="1"/>
          </p:cNvPicPr>
          <p:nvPr/>
        </p:nvPicPr>
        <p:blipFill>
          <a:blip r:embed="rPictId0"/>
          <a:stretch>
            <a:fillRect/>
          </a:stretch>
        </p:blipFill>
        <p:spPr>
          <a:xfrm>
            <a:off x="190500" y="14287"/>
            <a:ext cx="7410450" cy="700088"/>
          </a:xfrm>
          <a:prstGeom prst="rect">
            <a:avLst/>
          </a:prstGeom>
        </p:spPr>
      </p:pic>
      <p:pic>
        <p:nvPicPr>
          <p:cNvPr id="3" name=""/>
          <p:cNvPicPr>
            <a:picLocks noChangeAspect="1"/>
          </p:cNvPicPr>
          <p:nvPr/>
        </p:nvPicPr>
        <p:blipFill>
          <a:blip r:embed="rPictId1"/>
          <a:stretch>
            <a:fillRect/>
          </a:stretch>
        </p:blipFill>
        <p:spPr>
          <a:xfrm>
            <a:off x="5219700" y="2043112"/>
            <a:ext cx="1890712" cy="1695450"/>
          </a:xfrm>
          <a:prstGeom prst="rect">
            <a:avLst/>
          </a:prstGeom>
        </p:spPr>
      </p:pic>
      <p:sp>
        <p:nvSpPr>
          <p:cNvPr id="4" name=""/>
          <p:cNvSpPr/>
          <p:nvPr/>
        </p:nvSpPr>
        <p:spPr>
          <a:xfrm>
            <a:off x="2947987" y="214312"/>
            <a:ext cx="1804988" cy="238125"/>
          </a:xfrm>
          <a:prstGeom prst="rect">
            <a:avLst/>
          </a:prstGeom>
          <a:solidFill>
            <a:srgbClr val="4E80BC"/>
          </a:solidFill>
        </p:spPr>
        <p:txBody>
          <a:bodyPr lIns="0" tIns="0" rIns="0" bIns="0" wrap="none">
            <a:noAutofit/>
          </a:bodyPr>
          <a:p>
            <a:pPr indent="0"/>
            <a:r>
              <a:rPr lang="vi" b="1" sz="1600">
                <a:solidFill>
                  <a:srgbClr val="FFFFFF"/>
                </a:solidFill>
                <a:latin typeface="Arial"/>
              </a:rPr>
              <a:t>Bài 1 (SGK-tr56)</a:t>
            </a:r>
          </a:p>
        </p:txBody>
      </p:sp>
      <p:sp>
        <p:nvSpPr>
          <p:cNvPr id="5" name=""/>
          <p:cNvSpPr/>
          <p:nvPr/>
        </p:nvSpPr>
        <p:spPr>
          <a:xfrm>
            <a:off x="195262" y="842962"/>
            <a:ext cx="7110413" cy="271463"/>
          </a:xfrm>
          <a:prstGeom prst="rect">
            <a:avLst/>
          </a:prstGeom>
          <a:solidFill>
            <a:srgbClr val="FFFFFF"/>
          </a:solidFill>
        </p:spPr>
        <p:txBody>
          <a:bodyPr lIns="0" tIns="0" rIns="0" bIns="0" wrap="none">
            <a:noAutofit/>
          </a:bodyPr>
          <a:p>
            <a:pPr indent="0"/>
            <a:r>
              <a:rPr lang="vi" sz="1500">
                <a:latin typeface="Arial"/>
              </a:rPr>
              <a:t>Cho hình chóp s. ABCD có đáy là hình thoi ABCD cạnh a. Cho biết SA = aV3,</a:t>
            </a:r>
          </a:p>
        </p:txBody>
      </p:sp>
      <p:sp>
        <p:nvSpPr>
          <p:cNvPr id="6" name=""/>
          <p:cNvSpPr/>
          <p:nvPr/>
        </p:nvSpPr>
        <p:spPr>
          <a:xfrm>
            <a:off x="161925" y="1304925"/>
            <a:ext cx="5210175" cy="271462"/>
          </a:xfrm>
          <a:prstGeom prst="rect">
            <a:avLst/>
          </a:prstGeom>
          <a:solidFill>
            <a:srgbClr val="FFFFFF"/>
          </a:solidFill>
        </p:spPr>
        <p:txBody>
          <a:bodyPr lIns="0" tIns="0" rIns="0" bIns="0" wrap="none">
            <a:noAutofit/>
          </a:bodyPr>
          <a:p>
            <a:pPr indent="0"/>
            <a:r>
              <a:rPr lang="vi" sz="1500">
                <a:latin typeface="Arial"/>
              </a:rPr>
              <a:t>SA 1 AB và SA 1 AD. Tính góc giữa </a:t>
            </a:r>
            <a:r>
              <a:rPr lang="en-US" sz="1500">
                <a:latin typeface="Arial"/>
              </a:rPr>
              <a:t>SB </a:t>
            </a:r>
            <a:r>
              <a:rPr lang="vi" sz="1500">
                <a:latin typeface="Arial"/>
              </a:rPr>
              <a:t>và </a:t>
            </a:r>
            <a:r>
              <a:rPr lang="en-US" sz="1500">
                <a:latin typeface="Arial"/>
              </a:rPr>
              <a:t>CD, </a:t>
            </a:r>
            <a:r>
              <a:rPr lang="vi" sz="1500">
                <a:latin typeface="Arial"/>
              </a:rPr>
              <a:t>SD và CB.</a:t>
            </a:r>
          </a:p>
        </p:txBody>
      </p:sp>
      <p:sp>
        <p:nvSpPr>
          <p:cNvPr id="7" name=""/>
          <p:cNvSpPr/>
          <p:nvPr/>
        </p:nvSpPr>
        <p:spPr>
          <a:xfrm>
            <a:off x="366712" y="1962150"/>
            <a:ext cx="4595813" cy="1724025"/>
          </a:xfrm>
          <a:prstGeom prst="rect">
            <a:avLst/>
          </a:prstGeom>
          <a:solidFill>
            <a:srgbClr val="FFFFFF"/>
          </a:solidFill>
        </p:spPr>
        <p:txBody>
          <a:bodyPr lIns="0" tIns="0" rIns="0" bIns="0">
            <a:noAutofit/>
          </a:bodyPr>
          <a:p>
            <a:pPr marL="3188213" indent="0">
              <a:spcAft>
                <a:spcPts val="1960"/>
              </a:spcAft>
            </a:pPr>
            <a:r>
              <a:rPr lang="vi" b="1" sz="1600">
                <a:latin typeface="Arial"/>
              </a:rPr>
              <a:t>Giải</a:t>
            </a:r>
          </a:p>
          <a:p>
            <a:pPr indent="203200">
              <a:spcAft>
                <a:spcPts val="1330"/>
              </a:spcAft>
            </a:pPr>
            <a:r>
              <a:rPr lang="vi" sz="1500">
                <a:latin typeface="Arial"/>
              </a:rPr>
              <a:t>Ta có CD//BA,</a:t>
            </a:r>
          </a:p>
          <a:p>
            <a:pPr indent="203200">
              <a:spcAft>
                <a:spcPts val="1120"/>
              </a:spcAft>
            </a:pPr>
            <a:r>
              <a:rPr lang="vi" sz="1500">
                <a:latin typeface="Arial"/>
              </a:rPr>
              <a:t>suy ra </a:t>
            </a:r>
            <a:r>
              <a:rPr lang="en-US" sz="1500">
                <a:latin typeface="Arial"/>
              </a:rPr>
              <a:t>(SB,CD) </a:t>
            </a:r>
            <a:r>
              <a:rPr lang="vi" sz="1500">
                <a:latin typeface="Arial"/>
              </a:rPr>
              <a:t>= (BS,BA) = </a:t>
            </a:r>
            <a:r>
              <a:rPr lang="en-US" sz="1500">
                <a:latin typeface="Arial"/>
              </a:rPr>
              <a:t>SBA </a:t>
            </a:r>
            <a:r>
              <a:rPr lang="vi" sz="1500">
                <a:latin typeface="Arial"/>
              </a:rPr>
              <a:t>= 60°.</a:t>
            </a:r>
          </a:p>
          <a:p>
            <a:pPr indent="203200"/>
            <a:r>
              <a:rPr lang="vi" sz="1500">
                <a:latin typeface="Arial"/>
              </a:rPr>
              <a:t>CB//DA, suy ra (SD, BC) = (DS, DA) = </a:t>
            </a:r>
            <a:r>
              <a:rPr lang="en-US" sz="1500">
                <a:latin typeface="Arial"/>
              </a:rPr>
              <a:t>SDA </a:t>
            </a:r>
            <a:r>
              <a:rPr lang="vi" sz="1500">
                <a:latin typeface="Arial"/>
              </a:rPr>
              <a:t>= 60°.</a:t>
            </a:r>
          </a:p>
        </p:txBody>
      </p:sp>
    </p:spTree>
  </p:cSld>
  <p:clrMapOvr>
    <a:overrideClrMapping bg1="lt1" tx1="dk1" bg2="lt2" tx2="dk2" accent1="accent1" accent2="accent2" accent3="accent3" accent4="accent4" accent5="accent5" accent6="accent6" hlink="hlink" folHlink="folHlink"/>
  </p:clrMapOvr>
</p:sld>
</file>

<file path=ppt/slides/slide29.xml><?xml version="1.0" encoding="utf-8"?>
<p:sld xmlns:p="http://schemas.openxmlformats.org/presentationml/2006/main" xmlns:a="http://schemas.openxmlformats.org/drawingml/2006/main" xmlns:r="http://schemas.openxmlformats.org/officeDocument/2006/relationships">
  <p:cSld>
    <p:bg>
      <p:bgPr>
        <a:solidFill>
          <a:srgbClr val="FEFBEE"/>
        </a:solidFill>
        <a:effectLst/>
      </p:bgPr>
    </p:bg>
    <p:spTree>
      <p:nvGrpSpPr>
        <p:cNvPr id="1" name=""/>
        <p:cNvGrpSpPr/>
        <p:nvPr/>
      </p:nvGrpSpPr>
      <p:grpSpPr/>
      <p:pic>
        <p:nvPicPr>
          <p:cNvPr id="2" name=""/>
          <p:cNvPicPr>
            <a:picLocks noChangeAspect="1"/>
          </p:cNvPicPr>
          <p:nvPr/>
        </p:nvPicPr>
        <p:blipFill>
          <a:blip r:embed="rPictId0"/>
          <a:stretch>
            <a:fillRect/>
          </a:stretch>
        </p:blipFill>
        <p:spPr>
          <a:xfrm>
            <a:off x="7158037" y="114300"/>
            <a:ext cx="461963" cy="704850"/>
          </a:xfrm>
          <a:prstGeom prst="rect">
            <a:avLst/>
          </a:prstGeom>
        </p:spPr>
      </p:pic>
      <p:pic>
        <p:nvPicPr>
          <p:cNvPr id="3" name=""/>
          <p:cNvPicPr>
            <a:picLocks noChangeAspect="1"/>
          </p:cNvPicPr>
          <p:nvPr/>
        </p:nvPicPr>
        <p:blipFill>
          <a:blip r:embed="rPictId1"/>
          <a:stretch>
            <a:fillRect/>
          </a:stretch>
        </p:blipFill>
        <p:spPr>
          <a:xfrm>
            <a:off x="5272087" y="971550"/>
            <a:ext cx="1795463" cy="1743075"/>
          </a:xfrm>
          <a:prstGeom prst="rect">
            <a:avLst/>
          </a:prstGeom>
        </p:spPr>
      </p:pic>
      <p:pic>
        <p:nvPicPr>
          <p:cNvPr id="4" name=""/>
          <p:cNvPicPr>
            <a:picLocks noChangeAspect="1"/>
          </p:cNvPicPr>
          <p:nvPr/>
        </p:nvPicPr>
        <p:blipFill>
          <a:blip r:embed="rPictId2"/>
          <a:stretch>
            <a:fillRect/>
          </a:stretch>
        </p:blipFill>
        <p:spPr>
          <a:xfrm>
            <a:off x="7253287" y="3429000"/>
            <a:ext cx="366713" cy="576262"/>
          </a:xfrm>
          <a:prstGeom prst="rect">
            <a:avLst/>
          </a:prstGeom>
        </p:spPr>
      </p:pic>
      <p:sp>
        <p:nvSpPr>
          <p:cNvPr id="5" name=""/>
          <p:cNvSpPr/>
          <p:nvPr/>
        </p:nvSpPr>
        <p:spPr>
          <a:xfrm>
            <a:off x="528637" y="338137"/>
            <a:ext cx="1795463" cy="238125"/>
          </a:xfrm>
          <a:prstGeom prst="rect">
            <a:avLst/>
          </a:prstGeom>
          <a:solidFill>
            <a:srgbClr val="4E80BC"/>
          </a:solidFill>
        </p:spPr>
        <p:txBody>
          <a:bodyPr lIns="0" tIns="0" rIns="0" bIns="0" wrap="none">
            <a:noAutofit/>
          </a:bodyPr>
          <a:p>
            <a:pPr indent="0"/>
            <a:r>
              <a:rPr lang="vi" b="1" sz="1600">
                <a:solidFill>
                  <a:srgbClr val="FFFFFF"/>
                </a:solidFill>
                <a:latin typeface="Arial"/>
              </a:rPr>
              <a:t>Bài </a:t>
            </a:r>
            <a:r>
              <a:rPr lang="en-US" b="1" sz="1600">
                <a:solidFill>
                  <a:srgbClr val="FFFFFF"/>
                </a:solidFill>
                <a:latin typeface="Arial"/>
              </a:rPr>
              <a:t>2(SGK-tr56)</a:t>
            </a:r>
          </a:p>
        </p:txBody>
      </p:sp>
      <p:sp>
        <p:nvSpPr>
          <p:cNvPr id="7" name=""/>
          <p:cNvSpPr/>
          <p:nvPr/>
        </p:nvSpPr>
        <p:spPr>
          <a:xfrm>
            <a:off x="2695575" y="252412"/>
            <a:ext cx="2371725" cy="604838"/>
          </a:xfrm>
          <a:prstGeom prst="rect">
            <a:avLst/>
          </a:prstGeom>
          <a:solidFill>
            <a:srgbClr val="FFFFFF"/>
          </a:solidFill>
        </p:spPr>
        <p:txBody>
          <a:bodyPr lIns="0" tIns="0" rIns="0" bIns="0">
            <a:noAutofit/>
          </a:bodyPr>
          <a:p>
            <a:pPr indent="-2247900">
              <a:lnSpc>
                <a:spcPct val="163000"/>
              </a:lnSpc>
            </a:pPr>
            <a:r>
              <a:rPr lang="vi" sz="1500">
                <a:latin typeface="Arial"/>
              </a:rPr>
              <a:t>Cho tứ diện đều ABCD. Chứng minh rằng </a:t>
            </a:r>
            <a:r>
              <a:rPr lang="en-US" sz="1500">
                <a:latin typeface="Arial"/>
              </a:rPr>
              <a:t>AB </a:t>
            </a:r>
            <a:r>
              <a:rPr lang="vi" sz="1500">
                <a:latin typeface="Arial"/>
              </a:rPr>
              <a:t>1 </a:t>
            </a:r>
            <a:r>
              <a:rPr lang="en-US" sz="1500">
                <a:latin typeface="Arial"/>
              </a:rPr>
              <a:t>CD</a:t>
            </a:r>
          </a:p>
        </p:txBody>
      </p:sp>
      <p:sp>
        <p:nvSpPr>
          <p:cNvPr id="8" name=""/>
          <p:cNvSpPr/>
          <p:nvPr/>
        </p:nvSpPr>
        <p:spPr>
          <a:xfrm>
            <a:off x="433387" y="1000125"/>
            <a:ext cx="4633913" cy="1781175"/>
          </a:xfrm>
          <a:prstGeom prst="rect">
            <a:avLst/>
          </a:prstGeom>
          <a:solidFill>
            <a:srgbClr val="FFFFFF"/>
          </a:solidFill>
        </p:spPr>
        <p:txBody>
          <a:bodyPr lIns="0" tIns="0" rIns="0" bIns="0">
            <a:noAutofit/>
          </a:bodyPr>
          <a:p>
            <a:pPr indent="609600">
              <a:lnSpc>
                <a:spcPct val="150000"/>
              </a:lnSpc>
              <a:spcAft>
                <a:spcPts val="910"/>
              </a:spcAft>
            </a:pPr>
            <a:r>
              <a:rPr lang="vi" b="1" sz="1600">
                <a:latin typeface="Arial"/>
              </a:rPr>
              <a:t>Giải</a:t>
            </a:r>
          </a:p>
          <a:p>
            <a:pPr indent="215900">
              <a:lnSpc>
                <a:spcPct val="163000"/>
              </a:lnSpc>
              <a:spcAft>
                <a:spcPts val="210"/>
              </a:spcAft>
            </a:pPr>
            <a:r>
              <a:rPr lang="vi" sz="1500">
                <a:latin typeface="Arial"/>
              </a:rPr>
              <a:t>Gọi </a:t>
            </a:r>
            <a:r>
              <a:rPr lang="vi" i="1" sz="1500">
                <a:latin typeface="Arial"/>
              </a:rPr>
              <a:t>a</a:t>
            </a:r>
            <a:r>
              <a:rPr lang="vi" sz="1500">
                <a:latin typeface="Arial"/>
              </a:rPr>
              <a:t> là độ dài cạnh của tứ diện đều </a:t>
            </a:r>
            <a:r>
              <a:rPr lang="vi" i="1" sz="1500">
                <a:latin typeface="Arial"/>
              </a:rPr>
              <a:t>ABCD.</a:t>
            </a:r>
          </a:p>
          <a:p>
            <a:pPr indent="215900">
              <a:lnSpc>
                <a:spcPct val="163000"/>
              </a:lnSpc>
              <a:spcAft>
                <a:spcPts val="910"/>
              </a:spcAft>
            </a:pPr>
            <a:r>
              <a:rPr lang="vi" sz="1500">
                <a:latin typeface="Arial"/>
              </a:rPr>
              <a:t>Gọi </a:t>
            </a:r>
            <a:r>
              <a:rPr lang="vi" i="1" sz="1500">
                <a:latin typeface="Arial"/>
              </a:rPr>
              <a:t>M, N, p</a:t>
            </a:r>
            <a:r>
              <a:rPr lang="vi" sz="1500">
                <a:latin typeface="Arial"/>
              </a:rPr>
              <a:t> lần lượt là trung điểm của </a:t>
            </a:r>
            <a:r>
              <a:rPr lang="vi" i="1" sz="1500">
                <a:latin typeface="Arial"/>
              </a:rPr>
              <a:t>AC,AD</a:t>
            </a:r>
            <a:r>
              <a:rPr lang="vi" sz="1500">
                <a:latin typeface="Arial"/>
              </a:rPr>
              <a:t> và </a:t>
            </a:r>
            <a:r>
              <a:rPr lang="vi" i="1" sz="1500">
                <a:latin typeface="Arial"/>
              </a:rPr>
              <a:t>BC.</a:t>
            </a:r>
          </a:p>
          <a:p>
            <a:pPr indent="215900"/>
            <a:r>
              <a:rPr lang="vi" sz="1500">
                <a:latin typeface="Arial"/>
              </a:rPr>
              <a:t>Ta có </a:t>
            </a:r>
            <a:r>
              <a:rPr lang="en-US" i="1" sz="1500">
                <a:latin typeface="Arial"/>
              </a:rPr>
              <a:t>MN </a:t>
            </a:r>
            <a:r>
              <a:rPr lang="vi" i="1" sz="1500">
                <a:latin typeface="Arial"/>
              </a:rPr>
              <a:t>= </a:t>
            </a:r>
            <a:r>
              <a:rPr lang="en-US" i="1" sz="1500">
                <a:latin typeface="Arial"/>
              </a:rPr>
              <a:t>MP </a:t>
            </a:r>
            <a:r>
              <a:rPr lang="vi" i="1" sz="1500">
                <a:latin typeface="Arial"/>
              </a:rPr>
              <a:t>= ^,BN = CN = tỹ,NP=^.</a:t>
            </a:r>
          </a:p>
          <a:p>
            <a:pPr marL="1648338" indent="0">
              <a:lnSpc>
                <a:spcPct val="75000"/>
              </a:lnSpc>
            </a:pPr>
            <a:r>
              <a:rPr lang="vi" i="1" sz="1100">
                <a:latin typeface="Times New Roman"/>
              </a:rPr>
              <a:t>2</a:t>
            </a:r>
            <a:r>
              <a:rPr lang="vi" sz="1100">
                <a:latin typeface="Times New Roman"/>
              </a:rPr>
              <a:t> 2 2</a:t>
            </a:r>
          </a:p>
        </p:txBody>
      </p:sp>
      <p:sp>
        <p:nvSpPr>
          <p:cNvPr id="9" name=""/>
          <p:cNvSpPr/>
          <p:nvPr/>
        </p:nvSpPr>
        <p:spPr>
          <a:xfrm>
            <a:off x="433387" y="2976562"/>
            <a:ext cx="4953000" cy="252413"/>
          </a:xfrm>
          <a:prstGeom prst="rect">
            <a:avLst/>
          </a:prstGeom>
          <a:solidFill>
            <a:srgbClr val="FFFFFF"/>
          </a:solidFill>
        </p:spPr>
        <p:txBody>
          <a:bodyPr lIns="0" tIns="0" rIns="0" bIns="0" wrap="none">
            <a:noAutofit/>
          </a:bodyPr>
          <a:p>
            <a:pPr indent="215900"/>
            <a:r>
              <a:rPr lang="vi" sz="1500">
                <a:latin typeface="Arial"/>
              </a:rPr>
              <a:t>Ta có </a:t>
            </a:r>
            <a:r>
              <a:rPr lang="en-US" i="1" sz="1500">
                <a:latin typeface="Arial"/>
              </a:rPr>
              <a:t>MP</a:t>
            </a:r>
            <a:r>
              <a:rPr lang="en-US" i="1" baseline="30000" sz="1500">
                <a:latin typeface="Arial"/>
              </a:rPr>
              <a:t>2</a:t>
            </a:r>
            <a:r>
              <a:rPr lang="en-US" i="1" sz="1500">
                <a:latin typeface="Arial"/>
              </a:rPr>
              <a:t> </a:t>
            </a:r>
            <a:r>
              <a:rPr lang="vi" i="1" sz="1500">
                <a:latin typeface="Arial"/>
              </a:rPr>
              <a:t>+ </a:t>
            </a:r>
            <a:r>
              <a:rPr lang="en-US" i="1" sz="1500">
                <a:latin typeface="Arial"/>
              </a:rPr>
              <a:t>MN</a:t>
            </a:r>
            <a:r>
              <a:rPr lang="en-US" i="1" baseline="30000" sz="1500">
                <a:latin typeface="Arial"/>
              </a:rPr>
              <a:t>2</a:t>
            </a:r>
            <a:r>
              <a:rPr lang="en-US" i="1" sz="1500">
                <a:latin typeface="Arial"/>
              </a:rPr>
              <a:t> </a:t>
            </a:r>
            <a:r>
              <a:rPr lang="vi" i="1" sz="1500">
                <a:latin typeface="Arial"/>
              </a:rPr>
              <a:t>= PN</a:t>
            </a:r>
            <a:r>
              <a:rPr lang="vi" i="1" baseline="30000" sz="1500">
                <a:latin typeface="Arial"/>
              </a:rPr>
              <a:t>2</a:t>
            </a:r>
            <a:r>
              <a:rPr lang="vi" i="1" sz="1500">
                <a:latin typeface="Arial"/>
              </a:rPr>
              <a:t>,</a:t>
            </a:r>
            <a:r>
              <a:rPr lang="vi" sz="1500">
                <a:latin typeface="Arial"/>
              </a:rPr>
              <a:t> suy ra tam giác </a:t>
            </a:r>
            <a:r>
              <a:rPr lang="vi" i="1" sz="1500">
                <a:latin typeface="Arial"/>
              </a:rPr>
              <a:t>MNP</a:t>
            </a:r>
            <a:r>
              <a:rPr lang="vi" sz="1500">
                <a:latin typeface="Arial"/>
              </a:rPr>
              <a:t> vuông tại </a:t>
            </a:r>
            <a:r>
              <a:rPr lang="vi" i="1" sz="1500">
                <a:latin typeface="Arial"/>
              </a:rPr>
              <a:t>M.</a:t>
            </a:r>
          </a:p>
        </p:txBody>
      </p:sp>
      <p:sp>
        <p:nvSpPr>
          <p:cNvPr id="10" name=""/>
          <p:cNvSpPr/>
          <p:nvPr/>
        </p:nvSpPr>
        <p:spPr>
          <a:xfrm>
            <a:off x="433387" y="3429000"/>
            <a:ext cx="3119438" cy="228600"/>
          </a:xfrm>
          <a:prstGeom prst="rect">
            <a:avLst/>
          </a:prstGeom>
          <a:solidFill>
            <a:srgbClr val="FFFFFF"/>
          </a:solidFill>
        </p:spPr>
        <p:txBody>
          <a:bodyPr lIns="0" tIns="0" rIns="0" bIns="0" wrap="none">
            <a:noAutofit/>
          </a:bodyPr>
          <a:p>
            <a:pPr indent="215900"/>
            <a:r>
              <a:rPr lang="vi" sz="1500">
                <a:latin typeface="Arial"/>
              </a:rPr>
              <a:t>Ta lại có </a:t>
            </a:r>
            <a:r>
              <a:rPr lang="vi" i="1" sz="1500">
                <a:latin typeface="Arial"/>
              </a:rPr>
              <a:t>MN//CD,MP H AB,</a:t>
            </a:r>
            <a:r>
              <a:rPr lang="vi" sz="1500">
                <a:latin typeface="Arial"/>
              </a:rPr>
              <a:t> suy ra</a:t>
            </a:r>
          </a:p>
        </p:txBody>
      </p:sp>
      <p:sp>
        <p:nvSpPr>
          <p:cNvPr id="11" name=""/>
          <p:cNvSpPr/>
          <p:nvPr/>
        </p:nvSpPr>
        <p:spPr>
          <a:xfrm>
            <a:off x="442912" y="3862387"/>
            <a:ext cx="4719638" cy="209550"/>
          </a:xfrm>
          <a:prstGeom prst="rect">
            <a:avLst/>
          </a:prstGeom>
          <a:solidFill>
            <a:srgbClr val="FFFFFF"/>
          </a:solidFill>
        </p:spPr>
        <p:txBody>
          <a:bodyPr lIns="0" tIns="0" rIns="0" bIns="0" wrap="none">
            <a:noAutofit/>
          </a:bodyPr>
          <a:p>
            <a:pPr indent="215900"/>
            <a:r>
              <a:rPr lang="vi" sz="1500">
                <a:latin typeface="Arial"/>
              </a:rPr>
              <a:t>(AB,CD) = </a:t>
            </a:r>
            <a:r>
              <a:rPr lang="en-US" i="1" sz="1500">
                <a:latin typeface="Arial"/>
              </a:rPr>
              <a:t>(MP.MN) </a:t>
            </a:r>
            <a:r>
              <a:rPr lang="vi" i="1" sz="1500">
                <a:latin typeface="Arial"/>
              </a:rPr>
              <a:t>= PMN =</a:t>
            </a:r>
            <a:r>
              <a:rPr lang="vi" sz="1500">
                <a:latin typeface="Arial"/>
              </a:rPr>
              <a:t> 90°, suy ra </a:t>
            </a:r>
            <a:r>
              <a:rPr lang="en-US" i="1" sz="1500">
                <a:latin typeface="Arial"/>
              </a:rPr>
              <a:t>AB</a:t>
            </a:r>
            <a:r>
              <a:rPr lang="en-US" sz="1500">
                <a:latin typeface="Arial"/>
              </a:rPr>
              <a:t> </a:t>
            </a:r>
            <a:r>
              <a:rPr lang="vi" sz="1500">
                <a:latin typeface="Arial"/>
              </a:rPr>
              <a:t>1 </a:t>
            </a:r>
            <a:r>
              <a:rPr lang="vi" i="1" sz="1500">
                <a:latin typeface="Arial"/>
              </a:rPr>
              <a:t>Cữ.</a:t>
            </a:r>
          </a:p>
        </p:txBody>
      </p:sp>
    </p:spTree>
  </p:cSld>
  <p:clrMapOvr>
    <a:overrideClrMapping bg1="lt1" tx1="dk1" bg2="lt2" tx2="dk2" accent1="accent1" accent2="accent2" accent3="accent3" accent4="accent4" accent5="accent5" accent6="accent6" hlink="hlink" folHlink="folHlink"/>
  </p:clrMapOvr>
</p:sld>
</file>

<file path=ppt/slides/slide3.xml><?xml version="1.0" encoding="utf-8"?>
<p:sld xmlns:p="http://schemas.openxmlformats.org/presentationml/2006/main" xmlns:a="http://schemas.openxmlformats.org/drawingml/2006/main" xmlns:r="http://schemas.openxmlformats.org/officeDocument/2006/relationships">
  <p:cSld>
    <p:bg>
      <p:bgPr>
        <a:solidFill>
          <a:srgbClr val="51604D"/>
        </a:solidFill>
        <a:effectLst/>
      </p:bgPr>
    </p:bg>
    <p:spTree>
      <p:nvGrpSpPr>
        <p:cNvPr id="1" name=""/>
        <p:cNvGrpSpPr/>
        <p:nvPr/>
      </p:nvGrpSpPr>
      <p:grpSpPr/>
      <p:pic>
        <p:nvPicPr>
          <p:cNvPr id="2" name=""/>
          <p:cNvPicPr>
            <a:picLocks noChangeAspect="1"/>
          </p:cNvPicPr>
          <p:nvPr/>
        </p:nvPicPr>
        <p:blipFill>
          <a:blip r:embed="rPictId0"/>
          <a:stretch>
            <a:fillRect/>
          </a:stretch>
        </p:blipFill>
        <p:spPr>
          <a:xfrm>
            <a:off x="138112" y="519112"/>
            <a:ext cx="719138" cy="3414713"/>
          </a:xfrm>
          <a:prstGeom prst="rect">
            <a:avLst/>
          </a:prstGeom>
        </p:spPr>
      </p:pic>
      <p:sp>
        <p:nvSpPr>
          <p:cNvPr id="3" name=""/>
          <p:cNvSpPr/>
          <p:nvPr/>
        </p:nvSpPr>
        <p:spPr>
          <a:xfrm>
            <a:off x="881062" y="952500"/>
            <a:ext cx="5976938" cy="419100"/>
          </a:xfrm>
          <a:prstGeom prst="rect">
            <a:avLst/>
          </a:prstGeom>
          <a:solidFill>
            <a:srgbClr val="000000"/>
          </a:solidFill>
        </p:spPr>
        <p:txBody>
          <a:bodyPr lIns="0" tIns="0" rIns="0" bIns="0" wrap="none">
            <a:noAutofit/>
          </a:bodyPr>
          <a:p>
            <a:pPr algn="ctr" indent="0"/>
            <a:r>
              <a:rPr lang="vi" b="1" sz="2500">
                <a:solidFill>
                  <a:srgbClr val="FFFFFF"/>
                </a:solidFill>
                <a:latin typeface="Arial"/>
              </a:rPr>
              <a:t>HƯƠNG VIII: QUAN HỆ VUÔNG GÓC</a:t>
            </a:r>
          </a:p>
        </p:txBody>
      </p:sp>
      <p:sp>
        <p:nvSpPr>
          <p:cNvPr id="4" name=""/>
          <p:cNvSpPr/>
          <p:nvPr/>
        </p:nvSpPr>
        <p:spPr>
          <a:xfrm>
            <a:off x="1357312" y="1571625"/>
            <a:ext cx="4905375" cy="1766887"/>
          </a:xfrm>
          <a:prstGeom prst="rect">
            <a:avLst/>
          </a:prstGeom>
          <a:solidFill>
            <a:srgbClr val="000000"/>
          </a:solidFill>
        </p:spPr>
        <p:txBody>
          <a:bodyPr lIns="0" tIns="0" rIns="0" bIns="0">
            <a:noAutofit/>
          </a:bodyPr>
          <a:p>
            <a:pPr algn="ctr" indent="0">
              <a:spcAft>
                <a:spcPts val="1680"/>
              </a:spcAft>
            </a:pPr>
            <a:r>
              <a:rPr lang="vi" b="1" sz="2500">
                <a:solidFill>
                  <a:srgbClr val="FFFFFF"/>
                </a:solidFill>
                <a:latin typeface="Arial"/>
              </a:rPr>
              <a:t>TRONG KHÔNG GIAN</a:t>
            </a:r>
          </a:p>
          <a:p>
            <a:pPr algn="ctr" indent="0">
              <a:spcAft>
                <a:spcPts val="1330"/>
              </a:spcAft>
            </a:pPr>
            <a:r>
              <a:rPr lang="vi" b="1" sz="2900">
                <a:solidFill>
                  <a:srgbClr val="FEFE01"/>
                </a:solidFill>
                <a:latin typeface="Arial"/>
              </a:rPr>
              <a:t>BÀ11: HAI ĐƯỜNG THẲNG</a:t>
            </a:r>
          </a:p>
          <a:p>
            <a:pPr algn="ctr" indent="0"/>
            <a:r>
              <a:rPr lang="vi" b="1" sz="2900">
                <a:solidFill>
                  <a:srgbClr val="FEFE01"/>
                </a:solidFill>
                <a:latin typeface="Arial"/>
              </a:rPr>
              <a:t>VUÔNG GÓC</a:t>
            </a:r>
          </a:p>
        </p:txBody>
      </p:sp>
    </p:spTree>
  </p:cSld>
  <p:clrMapOvr>
    <a:overrideClrMapping bg1="lt1" tx1="dk1" bg2="lt2" tx2="dk2" accent1="accent1" accent2="accent2" accent3="accent3" accent4="accent4" accent5="accent5" accent6="accent6" hlink="hlink" folHlink="folHlink"/>
  </p:clrMapOvr>
</p:sld>
</file>

<file path=ppt/slides/slide30.xml><?xml version="1.0" encoding="utf-8"?>
<p:sld xmlns:p="http://schemas.openxmlformats.org/presentationml/2006/main" xmlns:a="http://schemas.openxmlformats.org/drawingml/2006/main" xmlns:r="http://schemas.openxmlformats.org/officeDocument/2006/relationships">
  <p:cSld>
    <p:bg>
      <p:bgPr>
        <a:solidFill>
          <a:srgbClr val="FEFBEE"/>
        </a:solidFill>
        <a:effectLst/>
      </p:bgPr>
    </p:bg>
    <p:spTree>
      <p:nvGrpSpPr>
        <p:cNvPr id="1" name=""/>
        <p:cNvGrpSpPr/>
        <p:nvPr/>
      </p:nvGrpSpPr>
      <p:grpSpPr/>
      <p:pic>
        <p:nvPicPr>
          <p:cNvPr id="2" name=""/>
          <p:cNvPicPr>
            <a:picLocks noChangeAspect="1"/>
          </p:cNvPicPr>
          <p:nvPr/>
        </p:nvPicPr>
        <p:blipFill>
          <a:blip r:embed="rPictId0"/>
          <a:stretch>
            <a:fillRect/>
          </a:stretch>
        </p:blipFill>
        <p:spPr>
          <a:xfrm>
            <a:off x="3400425" y="1752600"/>
            <a:ext cx="752475" cy="333375"/>
          </a:xfrm>
          <a:prstGeom prst="rect">
            <a:avLst/>
          </a:prstGeom>
        </p:spPr>
      </p:pic>
      <p:pic>
        <p:nvPicPr>
          <p:cNvPr id="3" name=""/>
          <p:cNvPicPr>
            <a:picLocks noChangeAspect="1"/>
          </p:cNvPicPr>
          <p:nvPr/>
        </p:nvPicPr>
        <p:blipFill>
          <a:blip r:embed="rPictId1"/>
          <a:stretch>
            <a:fillRect/>
          </a:stretch>
        </p:blipFill>
        <p:spPr>
          <a:xfrm>
            <a:off x="5143500" y="2028825"/>
            <a:ext cx="1752600" cy="1933575"/>
          </a:xfrm>
          <a:prstGeom prst="rect">
            <a:avLst/>
          </a:prstGeom>
        </p:spPr>
      </p:pic>
      <p:pic>
        <p:nvPicPr>
          <p:cNvPr id="4" name=""/>
          <p:cNvPicPr>
            <a:picLocks noChangeAspect="1"/>
          </p:cNvPicPr>
          <p:nvPr/>
        </p:nvPicPr>
        <p:blipFill>
          <a:blip r:embed="rPictId2"/>
          <a:stretch>
            <a:fillRect/>
          </a:stretch>
        </p:blipFill>
        <p:spPr>
          <a:xfrm>
            <a:off x="7367587" y="3952875"/>
            <a:ext cx="195263" cy="319087"/>
          </a:xfrm>
          <a:prstGeom prst="rect">
            <a:avLst/>
          </a:prstGeom>
        </p:spPr>
      </p:pic>
      <p:sp>
        <p:nvSpPr>
          <p:cNvPr id="5" name=""/>
          <p:cNvSpPr/>
          <p:nvPr/>
        </p:nvSpPr>
        <p:spPr>
          <a:xfrm>
            <a:off x="395287" y="366712"/>
            <a:ext cx="1804988" cy="238125"/>
          </a:xfrm>
          <a:prstGeom prst="rect">
            <a:avLst/>
          </a:prstGeom>
          <a:solidFill>
            <a:srgbClr val="4E80BC"/>
          </a:solidFill>
        </p:spPr>
        <p:txBody>
          <a:bodyPr lIns="0" tIns="0" rIns="0" bIns="0" wrap="none">
            <a:noAutofit/>
          </a:bodyPr>
          <a:p>
            <a:pPr indent="0"/>
            <a:r>
              <a:rPr lang="vi" b="1" sz="1600">
                <a:solidFill>
                  <a:srgbClr val="FFFFFF"/>
                </a:solidFill>
                <a:latin typeface="Arial"/>
              </a:rPr>
              <a:t>Bài 3 (SGK-tr56)</a:t>
            </a:r>
          </a:p>
        </p:txBody>
      </p:sp>
      <p:sp>
        <p:nvSpPr>
          <p:cNvPr id="6" name=""/>
          <p:cNvSpPr/>
          <p:nvPr/>
        </p:nvSpPr>
        <p:spPr>
          <a:xfrm>
            <a:off x="2509837" y="461962"/>
            <a:ext cx="4129088" cy="238125"/>
          </a:xfrm>
          <a:prstGeom prst="rect">
            <a:avLst/>
          </a:prstGeom>
          <a:solidFill>
            <a:srgbClr val="FFFFFF"/>
          </a:solidFill>
        </p:spPr>
        <p:txBody>
          <a:bodyPr lIns="0" tIns="0" rIns="0" bIns="0" wrap="none">
            <a:noAutofit/>
          </a:bodyPr>
          <a:p>
            <a:pPr indent="0"/>
            <a:r>
              <a:rPr lang="vi" sz="1500">
                <a:latin typeface="Arial"/>
              </a:rPr>
              <a:t>Cho hình chóp </a:t>
            </a:r>
            <a:r>
              <a:rPr lang="vi" i="1" sz="1500">
                <a:latin typeface="Arial"/>
              </a:rPr>
              <a:t>S.ABC</a:t>
            </a:r>
            <a:r>
              <a:rPr lang="vi" sz="1500">
                <a:latin typeface="Arial"/>
              </a:rPr>
              <a:t> có </a:t>
            </a:r>
            <a:r>
              <a:rPr lang="vi" i="1" sz="1500">
                <a:latin typeface="Arial"/>
              </a:rPr>
              <a:t>SA - </a:t>
            </a:r>
            <a:r>
              <a:rPr lang="en-US" i="1" sz="1500">
                <a:latin typeface="Arial"/>
              </a:rPr>
              <a:t>SB </a:t>
            </a:r>
            <a:r>
              <a:rPr lang="vi" i="1" sz="1500">
                <a:latin typeface="Arial"/>
              </a:rPr>
              <a:t>- sc - a,</a:t>
            </a:r>
          </a:p>
        </p:txBody>
      </p:sp>
      <p:sp>
        <p:nvSpPr>
          <p:cNvPr id="7" name=""/>
          <p:cNvSpPr/>
          <p:nvPr/>
        </p:nvSpPr>
        <p:spPr>
          <a:xfrm>
            <a:off x="214312" y="833437"/>
            <a:ext cx="5172075" cy="690563"/>
          </a:xfrm>
          <a:prstGeom prst="rect">
            <a:avLst/>
          </a:prstGeom>
          <a:solidFill>
            <a:srgbClr val="FFFFFF"/>
          </a:solidFill>
        </p:spPr>
        <p:txBody>
          <a:bodyPr lIns="0" tIns="0" rIns="0" bIns="0">
            <a:noAutofit/>
          </a:bodyPr>
          <a:p>
            <a:pPr indent="0">
              <a:lnSpc>
                <a:spcPct val="189000"/>
              </a:lnSpc>
            </a:pPr>
            <a:r>
              <a:rPr lang="vi" i="1" sz="1500">
                <a:latin typeface="Arial"/>
              </a:rPr>
              <a:t>'BSÁ = </a:t>
            </a:r>
            <a:r>
              <a:rPr lang="en-US" i="1" sz="1500">
                <a:latin typeface="Arial"/>
              </a:rPr>
              <a:t>CSA </a:t>
            </a:r>
            <a:r>
              <a:rPr lang="vi" i="1" sz="1500">
                <a:latin typeface="Arial"/>
              </a:rPr>
              <a:t>=</a:t>
            </a:r>
            <a:r>
              <a:rPr lang="vi" sz="1500">
                <a:latin typeface="Arial"/>
              </a:rPr>
              <a:t> 60°, </a:t>
            </a:r>
            <a:r>
              <a:rPr lang="en-US" i="1" sz="1500">
                <a:latin typeface="Arial"/>
              </a:rPr>
              <a:t>BSC </a:t>
            </a:r>
            <a:r>
              <a:rPr lang="vi" i="1" sz="1500">
                <a:latin typeface="Arial"/>
              </a:rPr>
              <a:t>=</a:t>
            </a:r>
            <a:r>
              <a:rPr lang="vi" sz="1500">
                <a:latin typeface="Arial"/>
              </a:rPr>
              <a:t> 90°. Cho / và 7 lần lượt là trung điểm của </a:t>
            </a:r>
            <a:r>
              <a:rPr lang="vi" i="1" sz="1500">
                <a:latin typeface="Arial"/>
              </a:rPr>
              <a:t>SA</a:t>
            </a:r>
            <a:r>
              <a:rPr lang="vi" sz="1500">
                <a:latin typeface="Arial"/>
              </a:rPr>
              <a:t> và </a:t>
            </a:r>
            <a:r>
              <a:rPr lang="vi" i="1" sz="1500">
                <a:latin typeface="Arial"/>
              </a:rPr>
              <a:t>BC.</a:t>
            </a:r>
            <a:r>
              <a:rPr lang="vi" sz="1500">
                <a:latin typeface="Arial"/>
              </a:rPr>
              <a:t> Chứng minh rằng </a:t>
            </a:r>
            <a:r>
              <a:rPr lang="vi" i="1" sz="1500">
                <a:latin typeface="Arial"/>
              </a:rPr>
              <a:t>IJ</a:t>
            </a:r>
            <a:r>
              <a:rPr lang="vi" sz="1500">
                <a:latin typeface="Arial"/>
              </a:rPr>
              <a:t> 1 SA và </a:t>
            </a:r>
            <a:r>
              <a:rPr lang="vi" i="1" sz="1500">
                <a:latin typeface="Arial"/>
              </a:rPr>
              <a:t>lj</a:t>
            </a:r>
            <a:r>
              <a:rPr lang="vi" sz="1500">
                <a:latin typeface="Arial"/>
              </a:rPr>
              <a:t> 1 </a:t>
            </a:r>
            <a:r>
              <a:rPr lang="vi" i="1" sz="1500">
                <a:latin typeface="Arial"/>
              </a:rPr>
              <a:t>BC.</a:t>
            </a:r>
          </a:p>
        </p:txBody>
      </p:sp>
      <p:sp>
        <p:nvSpPr>
          <p:cNvPr id="8" name=""/>
          <p:cNvSpPr/>
          <p:nvPr/>
        </p:nvSpPr>
        <p:spPr>
          <a:xfrm>
            <a:off x="461962" y="2300287"/>
            <a:ext cx="3557588" cy="233363"/>
          </a:xfrm>
          <a:prstGeom prst="rect">
            <a:avLst/>
          </a:prstGeom>
          <a:solidFill>
            <a:srgbClr val="FFFFFF"/>
          </a:solidFill>
        </p:spPr>
        <p:txBody>
          <a:bodyPr lIns="0" tIns="0" rIns="0" bIns="0" wrap="none">
            <a:noAutofit/>
          </a:bodyPr>
          <a:p>
            <a:pPr indent="292100">
              <a:spcBef>
                <a:spcPts val="1120"/>
              </a:spcBef>
            </a:pPr>
            <a:r>
              <a:rPr lang="vi" sz="1500">
                <a:latin typeface="Arial"/>
              </a:rPr>
              <a:t>Ta có BSC là tam giác vuông cân tại s,</a:t>
            </a:r>
          </a:p>
        </p:txBody>
      </p:sp>
      <p:sp>
        <p:nvSpPr>
          <p:cNvPr id="9" name=""/>
          <p:cNvSpPr/>
          <p:nvPr/>
        </p:nvSpPr>
        <p:spPr>
          <a:xfrm>
            <a:off x="161925" y="2738437"/>
            <a:ext cx="4195762" cy="1200150"/>
          </a:xfrm>
          <a:prstGeom prst="rect">
            <a:avLst/>
          </a:prstGeom>
          <a:solidFill>
            <a:srgbClr val="FFFFFF"/>
          </a:solidFill>
        </p:spPr>
        <p:txBody>
          <a:bodyPr lIns="0" tIns="0" rIns="0" bIns="0">
            <a:noAutofit/>
          </a:bodyPr>
          <a:p>
            <a:pPr indent="292100">
              <a:spcAft>
                <a:spcPts val="1120"/>
              </a:spcAft>
            </a:pPr>
            <a:r>
              <a:rPr lang="vi" sz="1500">
                <a:latin typeface="Arial"/>
              </a:rPr>
              <a:t>suy ra BC - aV2.</a:t>
            </a:r>
          </a:p>
          <a:p>
            <a:pPr indent="292100">
              <a:spcAft>
                <a:spcPts val="1120"/>
              </a:spcAft>
            </a:pPr>
            <a:r>
              <a:rPr lang="vi" sz="1500">
                <a:latin typeface="Arial"/>
              </a:rPr>
              <a:t>Ta có ASB là tam giác đều, suy ra AB - a.</a:t>
            </a:r>
          </a:p>
          <a:p>
            <a:pPr indent="292100"/>
            <a:r>
              <a:rPr lang="vi" sz="1500">
                <a:latin typeface="Arial"/>
              </a:rPr>
              <a:t>Ta có ASC là tam giác đều, suy ra </a:t>
            </a:r>
            <a:r>
              <a:rPr lang="en-US" sz="1500">
                <a:latin typeface="Arial"/>
              </a:rPr>
              <a:t>AC </a:t>
            </a:r>
            <a:r>
              <a:rPr lang="vi" sz="1500">
                <a:latin typeface="Arial"/>
              </a:rPr>
              <a:t>= </a:t>
            </a:r>
            <a:r>
              <a:rPr lang="en-US" sz="1500">
                <a:latin typeface="Arial"/>
              </a:rPr>
              <a:t>a.</a:t>
            </a:r>
          </a:p>
        </p:txBody>
      </p:sp>
    </p:spTree>
  </p:cSld>
  <p:clrMapOvr>
    <a:overrideClrMapping bg1="lt1" tx1="dk1" bg2="lt2" tx2="dk2" accent1="accent1" accent2="accent2" accent3="accent3" accent4="accent4" accent5="accent5" accent6="accent6" hlink="hlink" folHlink="folHlink"/>
  </p:clrMapOvr>
</p:sld>
</file>

<file path=ppt/slides/slide31.xml><?xml version="1.0" encoding="utf-8"?>
<p:sld xmlns:p="http://schemas.openxmlformats.org/presentationml/2006/main" xmlns:a="http://schemas.openxmlformats.org/drawingml/2006/main" xmlns:r="http://schemas.openxmlformats.org/officeDocument/2006/relationships">
  <p:cSld>
    <p:bg>
      <p:bgPr>
        <a:solidFill>
          <a:srgbClr val="FFD3B4"/>
        </a:solidFill>
        <a:effectLst/>
      </p:bgPr>
    </p:bg>
    <p:spTree>
      <p:nvGrpSpPr>
        <p:cNvPr id="1" name=""/>
        <p:cNvGrpSpPr/>
        <p:nvPr/>
      </p:nvGrpSpPr>
      <p:grpSpPr/>
      <p:pic>
        <p:nvPicPr>
          <p:cNvPr id="2" name=""/>
          <p:cNvPicPr>
            <a:picLocks noChangeAspect="1"/>
          </p:cNvPicPr>
          <p:nvPr/>
        </p:nvPicPr>
        <p:blipFill>
          <a:blip r:embed="rPictId0"/>
          <a:stretch>
            <a:fillRect/>
          </a:stretch>
        </p:blipFill>
        <p:spPr>
          <a:xfrm>
            <a:off x="0" y="328612"/>
            <a:ext cx="7610475" cy="3957638"/>
          </a:xfrm>
          <a:prstGeom prst="rect">
            <a:avLst/>
          </a:prstGeom>
        </p:spPr>
      </p:pic>
      <p:pic>
        <p:nvPicPr>
          <p:cNvPr id="3" name=""/>
          <p:cNvPicPr>
            <a:picLocks noChangeAspect="1"/>
          </p:cNvPicPr>
          <p:nvPr/>
        </p:nvPicPr>
        <p:blipFill>
          <a:blip r:embed="rPictId1"/>
          <a:stretch>
            <a:fillRect/>
          </a:stretch>
        </p:blipFill>
        <p:spPr>
          <a:xfrm>
            <a:off x="5338762" y="1281112"/>
            <a:ext cx="1524000" cy="1681163"/>
          </a:xfrm>
          <a:prstGeom prst="rect">
            <a:avLst/>
          </a:prstGeom>
        </p:spPr>
      </p:pic>
      <p:sp>
        <p:nvSpPr>
          <p:cNvPr id="4" name=""/>
          <p:cNvSpPr/>
          <p:nvPr/>
        </p:nvSpPr>
        <p:spPr>
          <a:xfrm>
            <a:off x="395287" y="366712"/>
            <a:ext cx="1804988" cy="238125"/>
          </a:xfrm>
          <a:prstGeom prst="rect">
            <a:avLst/>
          </a:prstGeom>
          <a:solidFill>
            <a:srgbClr val="4E80BC"/>
          </a:solidFill>
        </p:spPr>
        <p:txBody>
          <a:bodyPr lIns="0" tIns="0" rIns="0" bIns="0" wrap="none">
            <a:noAutofit/>
          </a:bodyPr>
          <a:p>
            <a:pPr indent="0"/>
            <a:r>
              <a:rPr lang="vi" b="1" sz="1600">
                <a:solidFill>
                  <a:srgbClr val="FFFFFF"/>
                </a:solidFill>
                <a:latin typeface="Arial"/>
              </a:rPr>
              <a:t>Bài 3 (SGK-tr56)</a:t>
            </a:r>
          </a:p>
        </p:txBody>
      </p:sp>
    </p:spTree>
  </p:cSld>
  <p:clrMapOvr>
    <a:overrideClrMapping bg1="lt1" tx1="dk1" bg2="lt2" tx2="dk2" accent1="accent1" accent2="accent2" accent3="accent3" accent4="accent4" accent5="accent5" accent6="accent6" hlink="hlink" folHlink="folHlink"/>
  </p:clrMapOvr>
</p:sld>
</file>

<file path=ppt/slides/slide32.xml><?xml version="1.0" encoding="utf-8"?>
<p:sld xmlns:p="http://schemas.openxmlformats.org/presentationml/2006/main" xmlns:a="http://schemas.openxmlformats.org/drawingml/2006/main" xmlns:r="http://schemas.openxmlformats.org/officeDocument/2006/relationships">
  <p:cSld>
    <p:bg>
      <p:bgPr>
        <a:solidFill>
          <a:srgbClr val="FEFBED"/>
        </a:solidFill>
        <a:effectLst/>
      </p:bgPr>
    </p:bg>
    <p:spTree>
      <p:nvGrpSpPr>
        <p:cNvPr id="1" name=""/>
        <p:cNvGrpSpPr/>
        <p:nvPr/>
      </p:nvGrpSpPr>
      <p:grpSpPr/>
      <p:pic>
        <p:nvPicPr>
          <p:cNvPr id="2" name=""/>
          <p:cNvPicPr>
            <a:picLocks noChangeAspect="1"/>
          </p:cNvPicPr>
          <p:nvPr/>
        </p:nvPicPr>
        <p:blipFill>
          <a:blip r:embed="rPictId0"/>
          <a:stretch>
            <a:fillRect/>
          </a:stretch>
        </p:blipFill>
        <p:spPr>
          <a:xfrm>
            <a:off x="457200" y="1033462"/>
            <a:ext cx="1866900" cy="1833563"/>
          </a:xfrm>
          <a:prstGeom prst="rect">
            <a:avLst/>
          </a:prstGeom>
        </p:spPr>
      </p:pic>
      <p:pic>
        <p:nvPicPr>
          <p:cNvPr id="3" name=""/>
          <p:cNvPicPr>
            <a:picLocks noChangeAspect="1"/>
          </p:cNvPicPr>
          <p:nvPr/>
        </p:nvPicPr>
        <p:blipFill>
          <a:blip r:embed="rPictId1"/>
          <a:stretch>
            <a:fillRect/>
          </a:stretch>
        </p:blipFill>
        <p:spPr>
          <a:xfrm>
            <a:off x="7158037" y="14287"/>
            <a:ext cx="461963" cy="709613"/>
          </a:xfrm>
          <a:prstGeom prst="rect">
            <a:avLst/>
          </a:prstGeom>
        </p:spPr>
      </p:pic>
      <p:pic>
        <p:nvPicPr>
          <p:cNvPr id="4" name=""/>
          <p:cNvPicPr>
            <a:picLocks noChangeAspect="1"/>
          </p:cNvPicPr>
          <p:nvPr/>
        </p:nvPicPr>
        <p:blipFill>
          <a:blip r:embed="rPictId2"/>
          <a:stretch>
            <a:fillRect/>
          </a:stretch>
        </p:blipFill>
        <p:spPr>
          <a:xfrm>
            <a:off x="6343650" y="1019175"/>
            <a:ext cx="747712" cy="381000"/>
          </a:xfrm>
          <a:prstGeom prst="rect">
            <a:avLst/>
          </a:prstGeom>
        </p:spPr>
      </p:pic>
      <p:pic>
        <p:nvPicPr>
          <p:cNvPr id="5" name=""/>
          <p:cNvPicPr>
            <a:picLocks noChangeAspect="1"/>
          </p:cNvPicPr>
          <p:nvPr/>
        </p:nvPicPr>
        <p:blipFill>
          <a:blip r:embed="rPictId3"/>
          <a:stretch>
            <a:fillRect/>
          </a:stretch>
        </p:blipFill>
        <p:spPr>
          <a:xfrm>
            <a:off x="9525" y="3705225"/>
            <a:ext cx="690562" cy="566737"/>
          </a:xfrm>
          <a:prstGeom prst="rect">
            <a:avLst/>
          </a:prstGeom>
        </p:spPr>
      </p:pic>
      <p:sp>
        <p:nvSpPr>
          <p:cNvPr id="6" name=""/>
          <p:cNvSpPr/>
          <p:nvPr/>
        </p:nvSpPr>
        <p:spPr>
          <a:xfrm>
            <a:off x="481012" y="309562"/>
            <a:ext cx="1795463" cy="238125"/>
          </a:xfrm>
          <a:prstGeom prst="rect">
            <a:avLst/>
          </a:prstGeom>
          <a:solidFill>
            <a:srgbClr val="4E80BC"/>
          </a:solidFill>
        </p:spPr>
        <p:txBody>
          <a:bodyPr lIns="0" tIns="0" rIns="0" bIns="0" wrap="none">
            <a:noAutofit/>
          </a:bodyPr>
          <a:p>
            <a:pPr indent="0"/>
            <a:r>
              <a:rPr lang="vi" b="1" sz="1600">
                <a:solidFill>
                  <a:srgbClr val="FFFFFF"/>
                </a:solidFill>
                <a:latin typeface="Arial"/>
              </a:rPr>
              <a:t>Bài </a:t>
            </a:r>
            <a:r>
              <a:rPr lang="en-US" b="1" sz="1600">
                <a:solidFill>
                  <a:srgbClr val="FFFFFF"/>
                </a:solidFill>
                <a:latin typeface="Arial"/>
              </a:rPr>
              <a:t>4(SGK-tr56)</a:t>
            </a:r>
          </a:p>
        </p:txBody>
      </p:sp>
      <p:sp>
        <p:nvSpPr>
          <p:cNvPr id="7" name=""/>
          <p:cNvSpPr/>
          <p:nvPr/>
        </p:nvSpPr>
        <p:spPr>
          <a:xfrm>
            <a:off x="2519362" y="185737"/>
            <a:ext cx="4500563" cy="619125"/>
          </a:xfrm>
          <a:prstGeom prst="rect">
            <a:avLst/>
          </a:prstGeom>
          <a:solidFill>
            <a:srgbClr val="FFFFFF"/>
          </a:solidFill>
        </p:spPr>
        <p:txBody>
          <a:bodyPr lIns="0" tIns="0" rIns="0" bIns="0">
            <a:noAutofit/>
          </a:bodyPr>
          <a:p>
            <a:pPr indent="127000">
              <a:lnSpc>
                <a:spcPct val="165000"/>
              </a:lnSpc>
            </a:pPr>
            <a:r>
              <a:rPr lang="vi" sz="1500">
                <a:latin typeface="Arial"/>
              </a:rPr>
              <a:t>Cho tứ diện đều </a:t>
            </a:r>
            <a:r>
              <a:rPr lang="vi" i="1" sz="1500">
                <a:latin typeface="Arial"/>
              </a:rPr>
              <a:t>ABCD</a:t>
            </a:r>
            <a:r>
              <a:rPr lang="vi" sz="1500">
                <a:latin typeface="Arial"/>
              </a:rPr>
              <a:t> cạnh a. Gọi K là trung điểm cùa </a:t>
            </a:r>
            <a:r>
              <a:rPr lang="en-US" sz="1500">
                <a:latin typeface="Arial"/>
              </a:rPr>
              <a:t>CD. </a:t>
            </a:r>
            <a:r>
              <a:rPr lang="vi" sz="1500">
                <a:latin typeface="Arial"/>
              </a:rPr>
              <a:t>Tính góc giữa hai đường thẳng AK và BC</a:t>
            </a:r>
          </a:p>
        </p:txBody>
      </p:sp>
      <p:sp>
        <p:nvSpPr>
          <p:cNvPr id="8" name=""/>
          <p:cNvSpPr/>
          <p:nvPr/>
        </p:nvSpPr>
        <p:spPr>
          <a:xfrm>
            <a:off x="2576512" y="1281112"/>
            <a:ext cx="2481263" cy="266700"/>
          </a:xfrm>
          <a:prstGeom prst="rect">
            <a:avLst/>
          </a:prstGeom>
          <a:solidFill>
            <a:srgbClr val="FFFFFF"/>
          </a:solidFill>
        </p:spPr>
        <p:txBody>
          <a:bodyPr lIns="0" tIns="0" rIns="0" bIns="0" wrap="none">
            <a:noAutofit/>
          </a:bodyPr>
          <a:p>
            <a:pPr indent="0"/>
            <a:r>
              <a:rPr lang="vi" sz="1500">
                <a:latin typeface="Arial"/>
              </a:rPr>
              <a:t>Gọi H là trung điểm của BD.</a:t>
            </a:r>
          </a:p>
        </p:txBody>
      </p:sp>
      <p:sp>
        <p:nvSpPr>
          <p:cNvPr id="9" name=""/>
          <p:cNvSpPr/>
          <p:nvPr/>
        </p:nvSpPr>
        <p:spPr>
          <a:xfrm>
            <a:off x="2566987" y="1747837"/>
            <a:ext cx="3776663" cy="223838"/>
          </a:xfrm>
          <a:prstGeom prst="rect">
            <a:avLst/>
          </a:prstGeom>
          <a:solidFill>
            <a:srgbClr val="FFFFFF"/>
          </a:solidFill>
        </p:spPr>
        <p:txBody>
          <a:bodyPr lIns="0" tIns="0" rIns="0" bIns="0" wrap="none">
            <a:noAutofit/>
          </a:bodyPr>
          <a:p>
            <a:pPr indent="0"/>
            <a:r>
              <a:rPr lang="vi" sz="1500">
                <a:latin typeface="Arial"/>
              </a:rPr>
              <a:t>Ta có HK//BC, suy ra (AK.BC) = (AK,HK).</a:t>
            </a:r>
          </a:p>
        </p:txBody>
      </p:sp>
      <p:sp>
        <p:nvSpPr>
          <p:cNvPr id="10" name=""/>
          <p:cNvSpPr/>
          <p:nvPr/>
        </p:nvSpPr>
        <p:spPr>
          <a:xfrm>
            <a:off x="2566987" y="2257425"/>
            <a:ext cx="4462463" cy="723900"/>
          </a:xfrm>
          <a:prstGeom prst="rect">
            <a:avLst/>
          </a:prstGeom>
          <a:solidFill>
            <a:srgbClr val="FFFFFF"/>
          </a:solidFill>
        </p:spPr>
        <p:txBody>
          <a:bodyPr lIns="0" tIns="0" rIns="0" bIns="0">
            <a:noAutofit/>
          </a:bodyPr>
          <a:p>
            <a:pPr indent="127000">
              <a:lnSpc>
                <a:spcPct val="192000"/>
              </a:lnSpc>
            </a:pPr>
            <a:r>
              <a:rPr lang="vi" sz="1500">
                <a:latin typeface="Arial"/>
              </a:rPr>
              <a:t>Trong tam giác AHK, ta có HK = j,AH = AK = vuông cân tại A.</a:t>
            </a:r>
          </a:p>
        </p:txBody>
      </p:sp>
      <p:sp>
        <p:nvSpPr>
          <p:cNvPr id="11" name=""/>
          <p:cNvSpPr/>
          <p:nvPr/>
        </p:nvSpPr>
        <p:spPr>
          <a:xfrm>
            <a:off x="1023937" y="3186112"/>
            <a:ext cx="5434013" cy="819150"/>
          </a:xfrm>
          <a:prstGeom prst="rect">
            <a:avLst/>
          </a:prstGeom>
          <a:solidFill>
            <a:srgbClr val="FFFFFF"/>
          </a:solidFill>
        </p:spPr>
        <p:txBody>
          <a:bodyPr lIns="0" tIns="0" rIns="0" bIns="0">
            <a:noAutofit/>
          </a:bodyPr>
          <a:p>
            <a:pPr indent="0"/>
            <a:r>
              <a:rPr lang="vi" sz="1100">
                <a:latin typeface="Times New Roman"/>
              </a:rPr>
              <a:t>...... </a:t>
            </a:r>
            <a:r>
              <a:rPr lang="en-US" sz="1100">
                <a:latin typeface="Times New Roman"/>
              </a:rPr>
              <a:t>.-77T, </a:t>
            </a:r>
            <a:r>
              <a:rPr lang="vi" sz="1100">
                <a:latin typeface="Times New Roman"/>
              </a:rPr>
              <a:t>_ </a:t>
            </a:r>
            <a:r>
              <a:rPr lang="vi" cap="small" sz="1600">
                <a:latin typeface="Times New Roman"/>
              </a:rPr>
              <a:t>ka</a:t>
            </a:r>
            <a:r>
              <a:rPr lang="vi" baseline="30000" cap="small" sz="1600">
                <a:latin typeface="Times New Roman"/>
              </a:rPr>
              <a:t>2</a:t>
            </a:r>
            <a:r>
              <a:rPr lang="vi" cap="small" sz="1600">
                <a:latin typeface="Times New Roman"/>
              </a:rPr>
              <a:t>+kh</a:t>
            </a:r>
            <a:r>
              <a:rPr lang="vi" baseline="30000" cap="small" sz="1600">
                <a:latin typeface="Times New Roman"/>
              </a:rPr>
              <a:t>2</a:t>
            </a:r>
            <a:r>
              <a:rPr lang="vi" cap="small" sz="1600">
                <a:latin typeface="Times New Roman"/>
              </a:rPr>
              <a:t>-ah</a:t>
            </a:r>
            <a:r>
              <a:rPr lang="vi" baseline="30000" cap="small" sz="1600">
                <a:latin typeface="Times New Roman"/>
              </a:rPr>
              <a:t>2</a:t>
            </a:r>
            <a:r>
              <a:rPr lang="vi" sz="1100">
                <a:latin typeface="Times New Roman"/>
              </a:rPr>
              <a:t> _ Vã</a:t>
            </a:r>
          </a:p>
          <a:p>
            <a:pPr indent="0">
              <a:lnSpc>
                <a:spcPct val="75000"/>
              </a:lnSpc>
            </a:pPr>
            <a:r>
              <a:rPr lang="vi" sz="1500">
                <a:latin typeface="Arial"/>
              </a:rPr>
              <a:t>suy ra </a:t>
            </a:r>
            <a:r>
              <a:rPr lang="vi" sz="1100">
                <a:latin typeface="Times New Roman"/>
              </a:rPr>
              <a:t>COSÀKH = —„    — = </a:t>
            </a:r>
            <a:r>
              <a:rPr lang="en-US" sz="1100">
                <a:latin typeface="Times New Roman"/>
              </a:rPr>
              <a:t>7T.</a:t>
            </a:r>
          </a:p>
          <a:p>
            <a:pPr marL="181488" indent="0">
              <a:lnSpc>
                <a:spcPct val="75000"/>
              </a:lnSpc>
              <a:spcAft>
                <a:spcPts val="1050"/>
              </a:spcAft>
            </a:pPr>
            <a:r>
              <a:rPr lang="vi" baseline="30000" sz="1100">
                <a:latin typeface="Times New Roman"/>
              </a:rPr>
              <a:t>í</a:t>
            </a:r>
            <a:r>
              <a:rPr lang="vi" sz="1100">
                <a:latin typeface="Times New Roman"/>
              </a:rPr>
              <a:t>                  2-KA-KH      6</a:t>
            </a:r>
          </a:p>
          <a:p>
            <a:pPr indent="0"/>
            <a:r>
              <a:rPr lang="vi" sz="1500">
                <a:latin typeface="Arial"/>
              </a:rPr>
              <a:t>Suy ra </a:t>
            </a:r>
            <a:r>
              <a:rPr lang="en-US" sz="1500">
                <a:latin typeface="Arial"/>
              </a:rPr>
              <a:t>AKH </a:t>
            </a:r>
            <a:r>
              <a:rPr lang="vi" sz="1500">
                <a:latin typeface="Arial"/>
              </a:rPr>
              <a:t>« 73,2°. Vậy (AK, BC) = (AK,HK) = </a:t>
            </a:r>
            <a:r>
              <a:rPr lang="en-US" sz="1500">
                <a:latin typeface="Arial"/>
              </a:rPr>
              <a:t>AKH </a:t>
            </a:r>
            <a:r>
              <a:rPr lang="vi" sz="1500">
                <a:latin typeface="Arial"/>
              </a:rPr>
              <a:t>« 73,2°.</a:t>
            </a:r>
          </a:p>
        </p:txBody>
      </p:sp>
    </p:spTree>
  </p:cSld>
  <p:clrMapOvr>
    <a:overrideClrMapping bg1="lt1" tx1="dk1" bg2="lt2" tx2="dk2" accent1="accent1" accent2="accent2" accent3="accent3" accent4="accent4" accent5="accent5" accent6="accent6" hlink="hlink" folHlink="folHlink"/>
  </p:clrMapOvr>
</p:sld>
</file>

<file path=ppt/slides/slide33.xml><?xml version="1.0" encoding="utf-8"?>
<p:sld xmlns:p="http://schemas.openxmlformats.org/presentationml/2006/main" xmlns:a="http://schemas.openxmlformats.org/drawingml/2006/main" xmlns:r="http://schemas.openxmlformats.org/officeDocument/2006/relationships">
  <p:cSld>
    <p:bg>
      <p:bgPr>
        <a:solidFill>
          <a:srgbClr val="FDE5A5"/>
        </a:solidFill>
        <a:effectLst/>
      </p:bgPr>
    </p:bg>
    <p:spTree>
      <p:nvGrpSpPr>
        <p:cNvPr id="1" name=""/>
        <p:cNvGrpSpPr/>
        <p:nvPr/>
      </p:nvGrpSpPr>
      <p:grpSpPr/>
      <p:graphicFrame>
        <p:nvGraphicFramePr>
          <p:cNvPr id="2" name=""/>
          <p:cNvGraphicFramePr>
            <a:graphicFrameLocks noGrp="1"/>
          </p:cNvGraphicFramePr>
          <p:nvPr/>
        </p:nvGraphicFramePr>
        <p:xfrm>
          <a:off x="9525" y="14287"/>
          <a:ext cx="7596187" cy="4257675"/>
        </p:xfrm>
        <a:graphic>
          <a:graphicData uri="http://schemas.openxmlformats.org/drawingml/2006/table">
            <a:tbl>
              <a:tblPr/>
              <a:tblGrid>
                <a:gridCol w="747712"/>
                <a:gridCol w="552450"/>
                <a:gridCol w="542925"/>
                <a:gridCol w="2981325"/>
                <a:gridCol w="1628775"/>
                <a:gridCol w="561975"/>
                <a:gridCol w="581025"/>
              </a:tblGrid>
              <a:tr h="633412">
                <a:tc>
                  <a:txBody>
                    <a:bodyPr lIns="0" tIns="0" rIns="0" bIns="0">
                      <a:noAutofit/>
                    </a:bodyPr>
                    <a:p>
                      <a:endParaRPr sz="3000"/>
                    </a:p>
                  </a:txBody>
                  <a:tcPr marL="0" marR="0" marT="0" marB="0">
                    <a:solidFill>
                      <a:srgbClr val="FDE3A7"/>
                    </a:solidFill>
                  </a:tcPr>
                </a:tc>
                <a:tc>
                  <a:txBody>
                    <a:bodyPr lIns="0" tIns="0" rIns="0" bIns="0">
                      <a:noAutofit/>
                    </a:bodyPr>
                    <a:p>
                      <a:endParaRPr sz="3000"/>
                    </a:p>
                  </a:txBody>
                  <a:tcPr marL="0" marR="0" marT="0" marB="0">
                    <a:solidFill>
                      <a:srgbClr val="FDE3A7"/>
                    </a:solidFill>
                  </a:tcPr>
                </a:tc>
                <a:tc>
                  <a:txBody>
                    <a:bodyPr lIns="0" tIns="0" rIns="0" bIns="0">
                      <a:noAutofit/>
                    </a:bodyPr>
                    <a:p>
                      <a:endParaRPr sz="3000"/>
                    </a:p>
                  </a:txBody>
                  <a:tcPr marL="0" marR="0" marT="0" marB="0">
                    <a:solidFill>
                      <a:srgbClr val="FDE3A7"/>
                    </a:solidFill>
                  </a:tcPr>
                </a:tc>
                <a:tc>
                  <a:txBody>
                    <a:bodyPr lIns="0" tIns="0" rIns="0" bIns="0">
                      <a:noAutofit/>
                    </a:bodyPr>
                    <a:p>
                      <a:endParaRPr sz="3000"/>
                    </a:p>
                  </a:txBody>
                  <a:tcPr marL="0" marR="0" marT="0" marB="0">
                    <a:solidFill>
                      <a:srgbClr val="FDE3A7"/>
                    </a:solidFill>
                  </a:tcPr>
                </a:tc>
                <a:tc>
                  <a:txBody>
                    <a:bodyPr lIns="0" tIns="0" rIns="0" bIns="0">
                      <a:noAutofit/>
                    </a:bodyPr>
                    <a:p>
                      <a:endParaRPr sz="3000"/>
                    </a:p>
                  </a:txBody>
                  <a:tcPr marL="0" marR="0" marT="0" marB="0">
                    <a:solidFill>
                      <a:srgbClr val="FDE3A7"/>
                    </a:solidFill>
                  </a:tcPr>
                </a:tc>
                <a:tc>
                  <a:txBody>
                    <a:bodyPr lIns="0" tIns="0" rIns="0" bIns="0">
                      <a:noAutofit/>
                    </a:bodyPr>
                    <a:p>
                      <a:endParaRPr sz="3000"/>
                    </a:p>
                  </a:txBody>
                  <a:tcPr marL="0" marR="0" marT="0" marB="0">
                    <a:solidFill>
                      <a:srgbClr val="FDE3A7"/>
                    </a:solidFill>
                  </a:tcPr>
                </a:tc>
                <a:tc>
                  <a:txBody>
                    <a:bodyPr lIns="0" tIns="0" rIns="0" bIns="0">
                      <a:noAutofit/>
                    </a:bodyPr>
                    <a:p>
                      <a:endParaRPr sz="3000"/>
                    </a:p>
                  </a:txBody>
                  <a:tcPr marL="0" marR="0" marT="0" marB="0">
                    <a:solidFill>
                      <a:srgbClr val="FDE3A7"/>
                    </a:solidFill>
                  </a:tcPr>
                </a:tc>
              </a:tr>
              <a:tr h="633412">
                <a:tc>
                  <a:txBody>
                    <a:bodyPr lIns="0" tIns="0" rIns="0" bIns="0">
                      <a:noAutofit/>
                    </a:bodyPr>
                    <a:p>
                      <a:endParaRPr sz="3000"/>
                    </a:p>
                  </a:txBody>
                  <a:tcPr marL="0" marR="0" marT="0" marB="0">
                    <a:solidFill>
                      <a:srgbClr val="FDE3A7"/>
                    </a:solidFill>
                  </a:tcPr>
                </a:tc>
                <a:tc>
                  <a:txBody>
                    <a:bodyPr lIns="0" tIns="0" rIns="0" bIns="0">
                      <a:noAutofit/>
                    </a:bodyPr>
                    <a:p>
                      <a:endParaRPr sz="3000"/>
                    </a:p>
                  </a:txBody>
                  <a:tcPr marL="0" marR="0" marT="0" marB="0">
                    <a:solidFill>
                      <a:srgbClr val="FDE3A7"/>
                    </a:solidFill>
                  </a:tcPr>
                </a:tc>
                <a:tc>
                  <a:txBody>
                    <a:bodyPr lIns="0" tIns="0" rIns="0" bIns="0">
                      <a:noAutofit/>
                    </a:bodyPr>
                    <a:p>
                      <a:endParaRPr sz="3000"/>
                    </a:p>
                  </a:txBody>
                  <a:tcPr marL="0" marR="0" marT="0" marB="0">
                    <a:solidFill>
                      <a:srgbClr val="FDE3A7"/>
                    </a:solidFill>
                  </a:tcPr>
                </a:tc>
                <a:tc>
                  <a:txBody>
                    <a:bodyPr lIns="0" tIns="0" rIns="0" bIns="0">
                      <a:noAutofit/>
                    </a:bodyPr>
                    <a:p>
                      <a:pPr algn="r" marR="78300" indent="0"/>
                      <a:r>
                        <a:rPr lang="vi" b="1" sz="2400">
                          <a:latin typeface="Arial"/>
                        </a:rPr>
                        <a:t>VẪN </a:t>
                      </a:r>
                      <a:r>
                        <a:rPr lang="en-US" b="1" sz="2400">
                          <a:latin typeface="Arial"/>
                        </a:rPr>
                        <a:t>DUNG</a:t>
                      </a:r>
                    </a:p>
                  </a:txBody>
                  <a:tcPr marL="0" marR="0" marT="0" marB="0" anchor="b"/>
                </a:tc>
                <a:tc>
                  <a:txBody>
                    <a:bodyPr lIns="0" tIns="0" rIns="0" bIns="0">
                      <a:noAutofit/>
                    </a:bodyPr>
                    <a:p>
                      <a:endParaRPr sz="3000"/>
                    </a:p>
                  </a:txBody>
                  <a:tcPr marL="0" marR="0" marT="0" marB="0">
                    <a:solidFill>
                      <a:srgbClr val="FDE3A7"/>
                    </a:solidFill>
                  </a:tcPr>
                </a:tc>
                <a:tc>
                  <a:txBody>
                    <a:bodyPr lIns="0" tIns="0" rIns="0" bIns="0">
                      <a:noAutofit/>
                    </a:bodyPr>
                    <a:p>
                      <a:endParaRPr sz="3000"/>
                    </a:p>
                  </a:txBody>
                  <a:tcPr marL="0" marR="0" marT="0" marB="0">
                    <a:solidFill>
                      <a:srgbClr val="FDE3A7"/>
                    </a:solidFill>
                  </a:tcPr>
                </a:tc>
                <a:tc>
                  <a:txBody>
                    <a:bodyPr lIns="0" tIns="0" rIns="0" bIns="0">
                      <a:noAutofit/>
                    </a:bodyPr>
                    <a:p>
                      <a:endParaRPr sz="3000"/>
                    </a:p>
                  </a:txBody>
                  <a:tcPr marL="0" marR="0" marT="0" marB="0">
                    <a:solidFill>
                      <a:srgbClr val="FDE3A7"/>
                    </a:solidFill>
                  </a:tcPr>
                </a:tc>
              </a:tr>
              <a:tr h="457200">
                <a:tc>
                  <a:txBody>
                    <a:bodyPr lIns="0" tIns="0" rIns="0" bIns="0">
                      <a:noAutofit/>
                    </a:bodyPr>
                    <a:p>
                      <a:endParaRPr sz="2200"/>
                    </a:p>
                  </a:txBody>
                  <a:tcPr marL="0" marR="0" marT="0" marB="0">
                    <a:solidFill>
                      <a:srgbClr val="FDE3A7"/>
                    </a:solidFill>
                  </a:tcPr>
                </a:tc>
                <a:tc>
                  <a:txBody>
                    <a:bodyPr lIns="0" tIns="0" rIns="0" bIns="0">
                      <a:noAutofit/>
                    </a:bodyPr>
                    <a:p>
                      <a:endParaRPr sz="2200"/>
                    </a:p>
                  </a:txBody>
                  <a:tcPr marL="0" marR="0" marT="0" marB="0">
                    <a:solidFill>
                      <a:srgbClr val="FDE3A7"/>
                    </a:solidFill>
                  </a:tcPr>
                </a:tc>
                <a:tc>
                  <a:txBody>
                    <a:bodyPr lIns="0" tIns="0" rIns="0" bIns="0">
                      <a:noAutofit/>
                    </a:bodyPr>
                    <a:p>
                      <a:endParaRPr sz="2200"/>
                    </a:p>
                  </a:txBody>
                  <a:tcPr marL="0" marR="0" marT="0" marB="0">
                    <a:solidFill>
                      <a:srgbClr val="FDE3A7"/>
                    </a:solidFill>
                  </a:tcPr>
                </a:tc>
                <a:tc>
                  <a:txBody>
                    <a:bodyPr lIns="0" tIns="0" rIns="0" bIns="0">
                      <a:noAutofit/>
                    </a:bodyPr>
                    <a:p>
                      <a:pPr algn="r" marR="78300" indent="0"/>
                      <a:r>
                        <a:rPr lang="en-US" b="1" sz="1100">
                          <a:latin typeface="Arial"/>
                        </a:rPr>
                        <a:t>V AAIH L/UllxJ</a:t>
                      </a:r>
                    </a:p>
                    <a:p>
                      <a:pPr marL="1246700" indent="0">
                        <a:lnSpc>
                          <a:spcPct val="75000"/>
                        </a:lnSpc>
                      </a:pPr>
                      <a:r>
                        <a:rPr lang="en-US" sz="1700">
                          <a:latin typeface="Arial"/>
                        </a:rPr>
                        <a:t>■ ■</a:t>
                      </a:r>
                    </a:p>
                  </a:txBody>
                  <a:tcPr marL="0" marR="0" marT="0" marB="0"/>
                </a:tc>
                <a:tc>
                  <a:txBody>
                    <a:bodyPr lIns="0" tIns="0" rIns="0" bIns="0">
                      <a:noAutofit/>
                    </a:bodyPr>
                    <a:p>
                      <a:endParaRPr sz="2200"/>
                    </a:p>
                  </a:txBody>
                  <a:tcPr marL="0" marR="0" marT="0" marB="0"/>
                </a:tc>
                <a:tc>
                  <a:txBody>
                    <a:bodyPr lIns="0" tIns="0" rIns="0" bIns="0">
                      <a:noAutofit/>
                    </a:bodyPr>
                    <a:p>
                      <a:endParaRPr sz="2200"/>
                    </a:p>
                  </a:txBody>
                  <a:tcPr marL="0" marR="0" marT="0" marB="0">
                    <a:solidFill>
                      <a:srgbClr val="FDE3A7"/>
                    </a:solidFill>
                  </a:tcPr>
                </a:tc>
                <a:tc>
                  <a:txBody>
                    <a:bodyPr lIns="0" tIns="0" rIns="0" bIns="0">
                      <a:noAutofit/>
                    </a:bodyPr>
                    <a:p>
                      <a:endParaRPr sz="2200"/>
                    </a:p>
                  </a:txBody>
                  <a:tcPr marL="0" marR="0" marT="0" marB="0">
                    <a:solidFill>
                      <a:srgbClr val="FDE3A7"/>
                    </a:solidFill>
                  </a:tcPr>
                </a:tc>
              </a:tr>
              <a:tr h="309562">
                <a:tc>
                  <a:txBody>
                    <a:bodyPr lIns="0" tIns="0" rIns="0" bIns="0">
                      <a:noAutofit/>
                    </a:bodyPr>
                    <a:p>
                      <a:endParaRPr sz="1500"/>
                    </a:p>
                  </a:txBody>
                  <a:tcPr marL="0" marR="0" marT="0" marB="0">
                    <a:solidFill>
                      <a:srgbClr val="FDE3A7"/>
                    </a:solidFill>
                  </a:tcPr>
                </a:tc>
                <a:tc>
                  <a:txBody>
                    <a:bodyPr lIns="0" tIns="0" rIns="0" bIns="0">
                      <a:noAutofit/>
                    </a:bodyPr>
                    <a:p>
                      <a:endParaRPr sz="1500"/>
                    </a:p>
                  </a:txBody>
                  <a:tcPr marL="0" marR="0" marT="0" marB="0">
                    <a:solidFill>
                      <a:srgbClr val="FDE3A7"/>
                    </a:solidFill>
                  </a:tcPr>
                </a:tc>
                <a:tc>
                  <a:txBody>
                    <a:bodyPr lIns="0" tIns="0" rIns="0" bIns="0">
                      <a:noAutofit/>
                    </a:bodyPr>
                    <a:p>
                      <a:endParaRPr sz="1500"/>
                    </a:p>
                  </a:txBody>
                  <a:tcPr marL="0" marR="0" marT="0" marB="0">
                    <a:solidFill>
                      <a:srgbClr val="FDE3A7"/>
                    </a:solidFill>
                  </a:tcPr>
                </a:tc>
                <a:tc>
                  <a:txBody>
                    <a:bodyPr lIns="0" tIns="0" rIns="0" bIns="0">
                      <a:noAutofit/>
                    </a:bodyPr>
                    <a:p>
                      <a:endParaRPr sz="1500"/>
                    </a:p>
                  </a:txBody>
                  <a:tcPr marL="0" marR="0" marT="0" marB="0"/>
                </a:tc>
                <a:tc>
                  <a:txBody>
                    <a:bodyPr lIns="0" tIns="0" rIns="0" bIns="0">
                      <a:noAutofit/>
                    </a:bodyPr>
                    <a:p>
                      <a:endParaRPr sz="1500"/>
                    </a:p>
                  </a:txBody>
                  <a:tcPr marL="0" marR="0" marT="0" marB="0">
                    <a:solidFill>
                      <a:srgbClr val="FDE3A7"/>
                    </a:solidFill>
                  </a:tcPr>
                </a:tc>
                <a:tc>
                  <a:txBody>
                    <a:bodyPr lIns="0" tIns="0" rIns="0" bIns="0">
                      <a:noAutofit/>
                    </a:bodyPr>
                    <a:p>
                      <a:endParaRPr sz="1500"/>
                    </a:p>
                  </a:txBody>
                  <a:tcPr marL="0" marR="0" marT="0" marB="0">
                    <a:solidFill>
                      <a:srgbClr val="FDE3A7"/>
                    </a:solidFill>
                  </a:tcPr>
                </a:tc>
                <a:tc>
                  <a:txBody>
                    <a:bodyPr lIns="0" tIns="0" rIns="0" bIns="0">
                      <a:noAutofit/>
                    </a:bodyPr>
                    <a:p>
                      <a:endParaRPr sz="1500"/>
                    </a:p>
                  </a:txBody>
                  <a:tcPr marL="0" marR="0" marT="0" marB="0">
                    <a:solidFill>
                      <a:srgbClr val="FDE3A7"/>
                    </a:solidFill>
                  </a:tcPr>
                </a:tc>
              </a:tr>
              <a:tr h="428625">
                <a:tc>
                  <a:txBody>
                    <a:bodyPr lIns="0" tIns="0" rIns="0" bIns="0">
                      <a:noAutofit/>
                    </a:bodyPr>
                    <a:p>
                      <a:endParaRPr sz="2100"/>
                    </a:p>
                  </a:txBody>
                  <a:tcPr marL="0" marR="0" marT="0" marB="0">
                    <a:solidFill>
                      <a:srgbClr val="FDE3A7"/>
                    </a:solidFill>
                  </a:tcPr>
                </a:tc>
                <a:tc>
                  <a:txBody>
                    <a:bodyPr lIns="0" tIns="0" rIns="0" bIns="0">
                      <a:noAutofit/>
                    </a:bodyPr>
                    <a:p>
                      <a:endParaRPr sz="2100"/>
                    </a:p>
                  </a:txBody>
                  <a:tcPr marL="0" marR="0" marT="0" marB="0">
                    <a:solidFill>
                      <a:srgbClr val="FDE3A7"/>
                    </a:solidFill>
                  </a:tcPr>
                </a:tc>
                <a:tc>
                  <a:txBody>
                    <a:bodyPr lIns="0" tIns="0" rIns="0" bIns="0">
                      <a:noAutofit/>
                    </a:bodyPr>
                    <a:p>
                      <a:endParaRPr sz="2100"/>
                    </a:p>
                  </a:txBody>
                  <a:tcPr marL="0" marR="0" marT="0" marB="0">
                    <a:solidFill>
                      <a:srgbClr val="FDE3A7"/>
                    </a:solidFill>
                  </a:tcPr>
                </a:tc>
                <a:tc>
                  <a:txBody>
                    <a:bodyPr lIns="0" tIns="0" rIns="0" bIns="0">
                      <a:noAutofit/>
                    </a:bodyPr>
                    <a:p>
                      <a:endParaRPr sz="2100"/>
                    </a:p>
                  </a:txBody>
                  <a:tcPr marL="0" marR="0" marT="0" marB="0">
                    <a:solidFill>
                      <a:srgbClr val="FDE3A7"/>
                    </a:solidFill>
                  </a:tcPr>
                </a:tc>
                <a:tc>
                  <a:txBody>
                    <a:bodyPr lIns="0" tIns="0" rIns="0" bIns="0">
                      <a:noAutofit/>
                    </a:bodyPr>
                    <a:p>
                      <a:endParaRPr sz="2100"/>
                    </a:p>
                  </a:txBody>
                  <a:tcPr marL="0" marR="0" marT="0" marB="0">
                    <a:solidFill>
                      <a:srgbClr val="FDE3A7"/>
                    </a:solidFill>
                  </a:tcPr>
                </a:tc>
                <a:tc>
                  <a:txBody>
                    <a:bodyPr lIns="0" tIns="0" rIns="0" bIns="0">
                      <a:noAutofit/>
                    </a:bodyPr>
                    <a:p>
                      <a:endParaRPr sz="2100"/>
                    </a:p>
                  </a:txBody>
                  <a:tcPr marL="0" marR="0" marT="0" marB="0">
                    <a:solidFill>
                      <a:srgbClr val="FDE3A7"/>
                    </a:solidFill>
                  </a:tcPr>
                </a:tc>
                <a:tc>
                  <a:txBody>
                    <a:bodyPr lIns="0" tIns="0" rIns="0" bIns="0">
                      <a:noAutofit/>
                    </a:bodyPr>
                    <a:p>
                      <a:endParaRPr sz="2100"/>
                    </a:p>
                  </a:txBody>
                  <a:tcPr marL="0" marR="0" marT="0" marB="0">
                    <a:solidFill>
                      <a:srgbClr val="FDE3A7"/>
                    </a:solidFill>
                  </a:tcPr>
                </a:tc>
              </a:tr>
              <a:tr h="552450">
                <a:tc gridSpan="2">
                  <a:txBody>
                    <a:bodyPr lIns="0" tIns="0" rIns="0" bIns="0">
                      <a:noAutofit/>
                    </a:bodyPr>
                    <a:p>
                      <a:endParaRPr sz="2700"/>
                    </a:p>
                  </a:txBody>
                  <a:tcPr marL="0" marR="0" marT="0" marB="0">
                    <a:solidFill>
                      <a:srgbClr val="FDE3A7"/>
                    </a:solidFill>
                  </a:tcPr>
                </a:tc>
                <a:tc hMerge="1">
                  <a:txBody>
                    <a:bodyPr lIns="0" tIns="0" rIns="0" bIns="0">
                      <a:noAutofit/>
                    </a:bodyPr>
                    <a:p>
                      <a:endParaRPr sz="2700"/>
                    </a:p>
                  </a:txBody>
                  <a:tcPr marL="0" marR="0" marT="0" marB="0"/>
                </a:tc>
                <a:tc>
                  <a:txBody>
                    <a:bodyPr lIns="0" tIns="0" rIns="0" bIns="0">
                      <a:noAutofit/>
                    </a:bodyPr>
                    <a:p>
                      <a:endParaRPr sz="2700"/>
                    </a:p>
                  </a:txBody>
                  <a:tcPr marL="0" marR="0" marT="0" marB="0">
                    <a:solidFill>
                      <a:srgbClr val="FDE3A7"/>
                    </a:solidFill>
                  </a:tcPr>
                </a:tc>
                <a:tc>
                  <a:txBody>
                    <a:bodyPr lIns="0" tIns="0" rIns="0" bIns="0">
                      <a:noAutofit/>
                    </a:bodyPr>
                    <a:p>
                      <a:endParaRPr sz="2700"/>
                    </a:p>
                  </a:txBody>
                  <a:tcPr marL="0" marR="0" marT="0" marB="0">
                    <a:solidFill>
                      <a:srgbClr val="FDE3A7"/>
                    </a:solidFill>
                  </a:tcPr>
                </a:tc>
                <a:tc>
                  <a:txBody>
                    <a:bodyPr lIns="0" tIns="0" rIns="0" bIns="0">
                      <a:noAutofit/>
                    </a:bodyPr>
                    <a:p>
                      <a:endParaRPr sz="2700"/>
                    </a:p>
                  </a:txBody>
                  <a:tcPr marL="0" marR="0" marT="0" marB="0">
                    <a:solidFill>
                      <a:srgbClr val="FDE3A7"/>
                    </a:solidFill>
                  </a:tcPr>
                </a:tc>
                <a:tc>
                  <a:txBody>
                    <a:bodyPr lIns="0" tIns="0" rIns="0" bIns="0">
                      <a:noAutofit/>
                    </a:bodyPr>
                    <a:p>
                      <a:endParaRPr sz="2700"/>
                    </a:p>
                  </a:txBody>
                  <a:tcPr marL="0" marR="0" marT="0" marB="0">
                    <a:solidFill>
                      <a:srgbClr val="FDE3A7"/>
                    </a:solidFill>
                  </a:tcPr>
                </a:tc>
                <a:tc>
                  <a:txBody>
                    <a:bodyPr lIns="0" tIns="0" rIns="0" bIns="0">
                      <a:noAutofit/>
                    </a:bodyPr>
                    <a:p>
                      <a:endParaRPr sz="2700"/>
                    </a:p>
                  </a:txBody>
                  <a:tcPr marL="0" marR="0" marT="0" marB="0">
                    <a:solidFill>
                      <a:srgbClr val="FDE3A7"/>
                    </a:solidFill>
                  </a:tcPr>
                </a:tc>
              </a:tr>
              <a:tr h="676275">
                <a:tc>
                  <a:txBody>
                    <a:bodyPr lIns="0" tIns="0" rIns="0" bIns="0">
                      <a:noAutofit/>
                    </a:bodyPr>
                    <a:p>
                      <a:endParaRPr sz="3200"/>
                    </a:p>
                  </a:txBody>
                  <a:tcPr marL="0" marR="0" marT="0" marB="0">
                    <a:solidFill>
                      <a:srgbClr val="FDE3A7"/>
                    </a:solidFill>
                  </a:tcPr>
                </a:tc>
                <a:tc>
                  <a:txBody>
                    <a:bodyPr lIns="0" tIns="0" rIns="0" bIns="0">
                      <a:noAutofit/>
                    </a:bodyPr>
                    <a:p>
                      <a:endParaRPr sz="3200"/>
                    </a:p>
                  </a:txBody>
                  <a:tcPr marL="0" marR="0" marT="0" marB="0">
                    <a:solidFill>
                      <a:srgbClr val="FDE3A7"/>
                    </a:solidFill>
                  </a:tcPr>
                </a:tc>
                <a:tc>
                  <a:txBody>
                    <a:bodyPr lIns="0" tIns="0" rIns="0" bIns="0">
                      <a:noAutofit/>
                    </a:bodyPr>
                    <a:p>
                      <a:endParaRPr sz="3200"/>
                    </a:p>
                  </a:txBody>
                  <a:tcPr marL="0" marR="0" marT="0" marB="0">
                    <a:solidFill>
                      <a:srgbClr val="FDE3A7"/>
                    </a:solidFill>
                  </a:tcPr>
                </a:tc>
                <a:tc gridSpan="2">
                  <a:txBody>
                    <a:bodyPr lIns="0" tIns="0" rIns="0" bIns="0">
                      <a:noAutofit/>
                    </a:bodyPr>
                    <a:p>
                      <a:pPr indent="508000"/>
                      <a:r>
                        <a:rPr lang="en-US" b="1" sz="3300">
                          <a:solidFill>
                            <a:srgbClr val="F0C150"/>
                          </a:solidFill>
                          <a:latin typeface="Arial"/>
                        </a:rPr>
                        <a:t>1             </a:t>
                      </a:r>
                      <a:r>
                        <a:rPr lang="vi" b="1" sz="3300">
                          <a:solidFill>
                            <a:srgbClr val="6484A4"/>
                          </a:solidFill>
                          <a:latin typeface="Arial"/>
                        </a:rPr>
                        <a:t>Ũ</a:t>
                      </a:r>
                    </a:p>
                  </a:txBody>
                  <a:tcPr marL="0" marR="0" marT="0" marB="0" anchor="b">
                    <a:solidFill>
                      <a:srgbClr val="FDE3A7"/>
                    </a:solidFill>
                  </a:tcPr>
                </a:tc>
                <a:tc hMerge="1">
                  <a:txBody>
                    <a:bodyPr lIns="0" tIns="0" rIns="0" bIns="0">
                      <a:noAutofit/>
                    </a:bodyPr>
                    <a:p>
                      <a:endParaRPr sz="3200"/>
                    </a:p>
                  </a:txBody>
                  <a:tcPr marL="0" marR="0" marT="0" marB="0"/>
                </a:tc>
                <a:tc>
                  <a:txBody>
                    <a:bodyPr lIns="0" tIns="0" rIns="0" bIns="0">
                      <a:noAutofit/>
                    </a:bodyPr>
                    <a:p>
                      <a:endParaRPr sz="3200"/>
                    </a:p>
                  </a:txBody>
                  <a:tcPr marL="0" marR="0" marT="0" marB="0">
                    <a:solidFill>
                      <a:srgbClr val="FDE3A7"/>
                    </a:solidFill>
                  </a:tcPr>
                </a:tc>
                <a:tc>
                  <a:txBody>
                    <a:bodyPr lIns="0" tIns="0" rIns="0" bIns="0">
                      <a:noAutofit/>
                    </a:bodyPr>
                    <a:p>
                      <a:endParaRPr sz="3200"/>
                    </a:p>
                  </a:txBody>
                  <a:tcPr marL="0" marR="0" marT="0" marB="0">
                    <a:solidFill>
                      <a:srgbClr val="FDE3A7"/>
                    </a:solidFill>
                  </a:tcPr>
                </a:tc>
              </a:tr>
              <a:tr h="566737">
                <a:tc>
                  <a:txBody>
                    <a:bodyPr lIns="0" tIns="0" rIns="0" bIns="0">
                      <a:noAutofit/>
                    </a:bodyPr>
                    <a:p>
                      <a:endParaRPr sz="2700"/>
                    </a:p>
                  </a:txBody>
                  <a:tcPr marL="0" marR="0" marT="0" marB="0">
                    <a:solidFill>
                      <a:srgbClr val="FDE3A7"/>
                    </a:solidFill>
                  </a:tcPr>
                </a:tc>
                <a:tc>
                  <a:txBody>
                    <a:bodyPr lIns="0" tIns="0" rIns="0" bIns="0">
                      <a:noAutofit/>
                    </a:bodyPr>
                    <a:p>
                      <a:endParaRPr sz="2700"/>
                    </a:p>
                  </a:txBody>
                  <a:tcPr marL="0" marR="0" marT="0" marB="0">
                    <a:solidFill>
                      <a:srgbClr val="FDE3A7"/>
                    </a:solidFill>
                  </a:tcPr>
                </a:tc>
                <a:tc>
                  <a:txBody>
                    <a:bodyPr lIns="0" tIns="0" rIns="0" bIns="0">
                      <a:noAutofit/>
                    </a:bodyPr>
                    <a:p>
                      <a:endParaRPr sz="2700"/>
                    </a:p>
                  </a:txBody>
                  <a:tcPr marL="0" marR="0" marT="0" marB="0">
                    <a:solidFill>
                      <a:srgbClr val="FDE3A7"/>
                    </a:solidFill>
                  </a:tcPr>
                </a:tc>
                <a:tc>
                  <a:txBody>
                    <a:bodyPr lIns="0" tIns="0" rIns="0" bIns="0">
                      <a:noAutofit/>
                    </a:bodyPr>
                    <a:p>
                      <a:pPr indent="571500"/>
                      <a:r>
                        <a:rPr lang="vi" sz="1700">
                          <a:solidFill>
                            <a:srgbClr val="597478"/>
                          </a:solidFill>
                          <a:latin typeface="Arial"/>
                        </a:rPr>
                        <a:t>ĨĨ            </a:t>
                      </a:r>
                      <a:r>
                        <a:rPr lang="vi" b="1" sz="3300">
                          <a:solidFill>
                            <a:srgbClr val="CF3E69"/>
                          </a:solidFill>
                          <a:latin typeface="Arial"/>
                        </a:rPr>
                        <a:t>Ĩ7</a:t>
                      </a:r>
                    </a:p>
                  </a:txBody>
                  <a:tcPr marL="0" marR="0" marT="0" marB="0">
                    <a:solidFill>
                      <a:srgbClr val="FDE3A7"/>
                    </a:solidFill>
                  </a:tcPr>
                </a:tc>
                <a:tc>
                  <a:txBody>
                    <a:bodyPr lIns="0" tIns="0" rIns="0" bIns="0">
                      <a:noAutofit/>
                    </a:bodyPr>
                    <a:p>
                      <a:pPr indent="88900"/>
                      <a:r>
                        <a:rPr lang="en-US" i="1" sz="4300">
                          <a:solidFill>
                            <a:srgbClr val="7F905A"/>
                          </a:solidFill>
                          <a:latin typeface="Times New Roman"/>
                        </a:rPr>
                        <a:t>n</a:t>
                      </a:r>
                    </a:p>
                    <a:p>
                      <a:pPr indent="0"/>
                      <a:r>
                        <a:rPr lang="en-US" sz="800">
                          <a:solidFill>
                            <a:srgbClr val="84463B"/>
                          </a:solidFill>
                          <a:latin typeface="Arial"/>
                        </a:rPr>
                        <a:t>■=*     L.</a:t>
                      </a:r>
                    </a:p>
                  </a:txBody>
                  <a:tcPr marL="0" marR="0" marT="0" marB="0">
                    <a:solidFill>
                      <a:srgbClr val="FDE3A7"/>
                    </a:solidFill>
                  </a:tcPr>
                </a:tc>
                <a:tc>
                  <a:txBody>
                    <a:bodyPr lIns="0" tIns="0" rIns="0" bIns="0">
                      <a:noAutofit/>
                    </a:bodyPr>
                    <a:p>
                      <a:endParaRPr sz="2700"/>
                    </a:p>
                  </a:txBody>
                  <a:tcPr marL="0" marR="0" marT="0" marB="0">
                    <a:solidFill>
                      <a:srgbClr val="FDE3A7"/>
                    </a:solidFill>
                  </a:tcPr>
                </a:tc>
                <a:tc>
                  <a:txBody>
                    <a:bodyPr lIns="0" tIns="0" rIns="0" bIns="0">
                      <a:noAutofit/>
                    </a:bodyPr>
                    <a:p>
                      <a:endParaRPr sz="2700"/>
                    </a:p>
                  </a:txBody>
                  <a:tcPr marL="0" marR="0" marT="0" marB="0">
                    <a:solidFill>
                      <a:srgbClr val="FDE3A7"/>
                    </a:solidFill>
                  </a:tcPr>
                </a:tc>
              </a:tr>
            </a:tbl>
          </a:graphicData>
        </a:graphic>
      </p:graphicFrame>
    </p:spTree>
  </p:cSld>
  <p:clrMapOvr>
    <a:overrideClrMapping bg1="lt1" tx1="dk1" bg2="lt2" tx2="dk2" accent1="accent1" accent2="accent2" accent3="accent3" accent4="accent4" accent5="accent5" accent6="accent6" hlink="hlink" folHlink="folHlink"/>
  </p:clrMapOvr>
</p:sld>
</file>

<file path=ppt/slides/slide34.xml><?xml version="1.0" encoding="utf-8"?>
<p:sld xmlns:p="http://schemas.openxmlformats.org/presentationml/2006/main" xmlns:a="http://schemas.openxmlformats.org/drawingml/2006/main" xmlns:r="http://schemas.openxmlformats.org/officeDocument/2006/relationships">
  <p:cSld>
    <p:bg>
      <p:bgPr>
        <a:solidFill>
          <a:srgbClr val="FEFBEE"/>
        </a:solidFill>
        <a:effectLst/>
      </p:bgPr>
    </p:bg>
    <p:spTree>
      <p:nvGrpSpPr>
        <p:cNvPr id="1" name=""/>
        <p:cNvGrpSpPr/>
        <p:nvPr/>
      </p:nvGrpSpPr>
      <p:grpSpPr/>
      <p:pic>
        <p:nvPicPr>
          <p:cNvPr id="2" name=""/>
          <p:cNvPicPr>
            <a:picLocks noChangeAspect="1"/>
          </p:cNvPicPr>
          <p:nvPr/>
        </p:nvPicPr>
        <p:blipFill>
          <a:blip r:embed="rPictId0"/>
          <a:stretch>
            <a:fillRect/>
          </a:stretch>
        </p:blipFill>
        <p:spPr>
          <a:xfrm>
            <a:off x="5719762" y="1885950"/>
            <a:ext cx="1519238" cy="1514475"/>
          </a:xfrm>
          <a:prstGeom prst="rect">
            <a:avLst/>
          </a:prstGeom>
        </p:spPr>
      </p:pic>
      <p:sp>
        <p:nvSpPr>
          <p:cNvPr id="3" name=""/>
          <p:cNvSpPr/>
          <p:nvPr/>
        </p:nvSpPr>
        <p:spPr>
          <a:xfrm>
            <a:off x="2890837" y="157162"/>
            <a:ext cx="1795463" cy="238125"/>
          </a:xfrm>
          <a:prstGeom prst="rect">
            <a:avLst/>
          </a:prstGeom>
          <a:solidFill>
            <a:srgbClr val="4E80BC"/>
          </a:solidFill>
        </p:spPr>
        <p:txBody>
          <a:bodyPr lIns="0" tIns="0" rIns="0" bIns="0" wrap="none">
            <a:noAutofit/>
          </a:bodyPr>
          <a:p>
            <a:pPr indent="0"/>
            <a:r>
              <a:rPr lang="vi" b="1" sz="1600">
                <a:solidFill>
                  <a:srgbClr val="FFFFFF"/>
                </a:solidFill>
                <a:latin typeface="Arial"/>
              </a:rPr>
              <a:t>Bài 5 (SGK-tr56)</a:t>
            </a:r>
          </a:p>
        </p:txBody>
      </p:sp>
      <p:sp>
        <p:nvSpPr>
          <p:cNvPr id="5" name=""/>
          <p:cNvSpPr/>
          <p:nvPr/>
        </p:nvSpPr>
        <p:spPr>
          <a:xfrm>
            <a:off x="700087" y="647700"/>
            <a:ext cx="5019675" cy="247650"/>
          </a:xfrm>
          <a:prstGeom prst="rect">
            <a:avLst/>
          </a:prstGeom>
          <a:solidFill>
            <a:srgbClr val="FFFFFF"/>
          </a:solidFill>
        </p:spPr>
        <p:txBody>
          <a:bodyPr lIns="0" tIns="0" rIns="0" bIns="0">
            <a:noAutofit/>
          </a:bodyPr>
          <a:p>
            <a:pPr indent="0"/>
            <a:r>
              <a:rPr lang="vi" baseline="-25000" sz="2200">
                <a:latin typeface="Arial"/>
              </a:rPr>
              <a:t>rhn</a:t>
            </a:r>
            <a:r>
              <a:rPr lang="vi" sz="2200">
                <a:latin typeface="Arial"/>
              </a:rPr>
              <a:t> _ </a:t>
            </a:r>
            <a:r>
              <a:rPr lang="vi" baseline="-25000" sz="2200">
                <a:latin typeface="Arial"/>
              </a:rPr>
              <a:t>âRri&gt; M M M Iẳn |11M  t</a:t>
            </a:r>
            <a:r>
              <a:rPr lang="vi" sz="2200">
                <a:latin typeface="Arial"/>
              </a:rPr>
              <a:t>........ </a:t>
            </a:r>
            <a:r>
              <a:rPr lang="vi" baseline="-25000" sz="2200">
                <a:latin typeface="Arial"/>
              </a:rPr>
              <a:t>rfia nrvà An RiẨt</a:t>
            </a:r>
            <a:r>
              <a:rPr lang="vi" sz="2200">
                <a:latin typeface="Arial"/>
              </a:rPr>
              <a:t>    </a:t>
            </a:r>
            <a:r>
              <a:rPr lang="vi" sz="2200">
                <a:solidFill>
                  <a:srgbClr val="597478"/>
                </a:solidFill>
                <a:latin typeface="Arial"/>
              </a:rPr>
              <a:t>|o</a:t>
            </a:r>
          </a:p>
          <a:p>
            <a:pPr indent="0">
              <a:lnSpc>
                <a:spcPct val="82000"/>
              </a:lnSpc>
            </a:pPr>
            <a:r>
              <a:rPr lang="vi" sz="1500">
                <a:latin typeface="Arial"/>
              </a:rPr>
              <a:t>Cho tứ diện ABCD. Gọi M, N lần lượt là trung điểm của BC và AD. Biết</a:t>
            </a:r>
          </a:p>
        </p:txBody>
      </p:sp>
      <p:sp>
        <p:nvSpPr>
          <p:cNvPr id="6" name=""/>
          <p:cNvSpPr/>
          <p:nvPr/>
        </p:nvSpPr>
        <p:spPr>
          <a:xfrm>
            <a:off x="85725" y="1023937"/>
            <a:ext cx="5448300" cy="1042988"/>
          </a:xfrm>
          <a:prstGeom prst="rect">
            <a:avLst/>
          </a:prstGeom>
          <a:solidFill>
            <a:srgbClr val="FFFFFF"/>
          </a:solidFill>
        </p:spPr>
        <p:txBody>
          <a:bodyPr lIns="0" tIns="0" rIns="0" bIns="0">
            <a:noAutofit/>
          </a:bodyPr>
          <a:p>
            <a:pPr marL="564075" indent="0">
              <a:spcAft>
                <a:spcPts val="910"/>
              </a:spcAft>
            </a:pPr>
            <a:r>
              <a:rPr lang="en-US" sz="1500">
                <a:latin typeface="Arial"/>
              </a:rPr>
              <a:t>AB </a:t>
            </a:r>
            <a:r>
              <a:rPr lang="vi" sz="1500">
                <a:latin typeface="Arial"/>
              </a:rPr>
              <a:t>= </a:t>
            </a:r>
            <a:r>
              <a:rPr lang="en-US" sz="1500">
                <a:latin typeface="Arial"/>
              </a:rPr>
              <a:t>CD </a:t>
            </a:r>
            <a:r>
              <a:rPr lang="vi" sz="1500">
                <a:latin typeface="Arial"/>
              </a:rPr>
              <a:t>= 2a và </a:t>
            </a:r>
            <a:r>
              <a:rPr lang="en-US" sz="1500">
                <a:latin typeface="Arial"/>
              </a:rPr>
              <a:t>MN </a:t>
            </a:r>
            <a:r>
              <a:rPr lang="vi" sz="1500">
                <a:latin typeface="Arial"/>
              </a:rPr>
              <a:t>= aVÕ. Tính góc giữa AB và </a:t>
            </a:r>
            <a:r>
              <a:rPr lang="en-US" sz="1500">
                <a:latin typeface="Arial"/>
              </a:rPr>
              <a:t>CD</a:t>
            </a:r>
          </a:p>
          <a:p>
            <a:pPr indent="0">
              <a:spcAft>
                <a:spcPts val="910"/>
              </a:spcAft>
            </a:pPr>
            <a:r>
              <a:rPr lang="vi" b="1" sz="1600">
                <a:latin typeface="Arial"/>
              </a:rPr>
              <a:t>Giải</a:t>
            </a:r>
          </a:p>
          <a:p>
            <a:pPr indent="495300"/>
            <a:r>
              <a:rPr lang="vi" sz="1500">
                <a:latin typeface="Arial"/>
              </a:rPr>
              <a:t>Gọi 0, M, N lần lượt là trung điểm của </a:t>
            </a:r>
            <a:r>
              <a:rPr lang="en-US" sz="1500">
                <a:latin typeface="Arial"/>
              </a:rPr>
              <a:t>AC, </a:t>
            </a:r>
            <a:r>
              <a:rPr lang="vi" sz="1500">
                <a:latin typeface="Arial"/>
              </a:rPr>
              <a:t>BC, AD.</a:t>
            </a:r>
          </a:p>
        </p:txBody>
      </p:sp>
      <p:sp>
        <p:nvSpPr>
          <p:cNvPr id="7" name=""/>
          <p:cNvSpPr/>
          <p:nvPr/>
        </p:nvSpPr>
        <p:spPr>
          <a:xfrm>
            <a:off x="500062" y="2338387"/>
            <a:ext cx="4881563" cy="719138"/>
          </a:xfrm>
          <a:prstGeom prst="rect">
            <a:avLst/>
          </a:prstGeom>
          <a:solidFill>
            <a:srgbClr val="FFFFFF"/>
          </a:solidFill>
        </p:spPr>
        <p:txBody>
          <a:bodyPr lIns="0" tIns="0" rIns="0" bIns="0">
            <a:noAutofit/>
          </a:bodyPr>
          <a:p>
            <a:pPr indent="495300">
              <a:spcAft>
                <a:spcPts val="1330"/>
              </a:spcAft>
            </a:pPr>
            <a:r>
              <a:rPr lang="vi" sz="1500">
                <a:latin typeface="Arial"/>
              </a:rPr>
              <a:t>Ta có: 0M//AB và OM = ^ = </a:t>
            </a:r>
            <a:r>
              <a:rPr lang="en-US" sz="1500">
                <a:latin typeface="Arial"/>
              </a:rPr>
              <a:t>a, </a:t>
            </a:r>
            <a:r>
              <a:rPr lang="vi" sz="1500">
                <a:latin typeface="Arial"/>
              </a:rPr>
              <a:t>ON//CD và </a:t>
            </a:r>
            <a:r>
              <a:rPr lang="en-US" sz="1500">
                <a:latin typeface="Arial"/>
              </a:rPr>
              <a:t>ON </a:t>
            </a:r>
            <a:r>
              <a:rPr lang="vi" sz="1500">
                <a:latin typeface="Arial"/>
              </a:rPr>
              <a:t>= ^ = a.</a:t>
            </a:r>
          </a:p>
          <a:p>
            <a:pPr indent="495300"/>
            <a:r>
              <a:rPr lang="vi" sz="1500">
                <a:latin typeface="Arial"/>
              </a:rPr>
              <a:t>Trong tam giác OMN, ta có OM = </a:t>
            </a:r>
            <a:r>
              <a:rPr lang="en-US" sz="1500">
                <a:latin typeface="Arial"/>
              </a:rPr>
              <a:t>ON </a:t>
            </a:r>
            <a:r>
              <a:rPr lang="vi" sz="1500">
                <a:latin typeface="Arial"/>
              </a:rPr>
              <a:t>= a,MN = aVã,</a:t>
            </a:r>
          </a:p>
        </p:txBody>
      </p:sp>
      <p:sp>
        <p:nvSpPr>
          <p:cNvPr id="8" name=""/>
          <p:cNvSpPr/>
          <p:nvPr/>
        </p:nvSpPr>
        <p:spPr>
          <a:xfrm>
            <a:off x="0" y="3305175"/>
            <a:ext cx="5476875" cy="847725"/>
          </a:xfrm>
          <a:prstGeom prst="rect">
            <a:avLst/>
          </a:prstGeom>
          <a:solidFill>
            <a:srgbClr val="FFFFFF"/>
          </a:solidFill>
        </p:spPr>
        <p:txBody>
          <a:bodyPr lIns="0" tIns="0" rIns="0" bIns="0">
            <a:noAutofit/>
          </a:bodyPr>
          <a:p>
            <a:pPr marL="459300" indent="0">
              <a:lnSpc>
                <a:spcPct val="50000"/>
              </a:lnSpc>
            </a:pPr>
            <a:r>
              <a:rPr lang="vi" sz="1500">
                <a:latin typeface="Arial"/>
              </a:rPr>
              <a:t>.......~ ......É7KK-. _ </a:t>
            </a:r>
            <a:r>
              <a:rPr lang="vi" sz="1100">
                <a:latin typeface="Times New Roman"/>
              </a:rPr>
              <a:t>OM</a:t>
            </a:r>
            <a:r>
              <a:rPr lang="vi" baseline="30000" sz="1100">
                <a:latin typeface="Times New Roman"/>
              </a:rPr>
              <a:t>2</a:t>
            </a:r>
            <a:r>
              <a:rPr lang="vi" sz="1100">
                <a:latin typeface="Times New Roman"/>
              </a:rPr>
              <a:t>+ON</a:t>
            </a:r>
            <a:r>
              <a:rPr lang="vi" baseline="30000" sz="1100">
                <a:latin typeface="Times New Roman"/>
              </a:rPr>
              <a:t>2</a:t>
            </a:r>
            <a:r>
              <a:rPr lang="vi" sz="1100">
                <a:latin typeface="Times New Roman"/>
              </a:rPr>
              <a:t>-MN</a:t>
            </a:r>
            <a:r>
              <a:rPr lang="vi" baseline="30000" sz="1100">
                <a:latin typeface="Times New Roman"/>
              </a:rPr>
              <a:t>2</a:t>
            </a:r>
            <a:r>
              <a:rPr lang="vi" sz="1100">
                <a:latin typeface="Times New Roman"/>
              </a:rPr>
              <a:t> _  1 </a:t>
            </a:r>
            <a:r>
              <a:rPr lang="vi" baseline="-25000" sz="1100">
                <a:latin typeface="Times New Roman"/>
              </a:rPr>
              <a:t>o</a:t>
            </a:r>
            <a:r>
              <a:rPr lang="vi" sz="1100">
                <a:latin typeface="Times New Roman"/>
              </a:rPr>
              <a:t>______. </a:t>
            </a:r>
            <a:r>
              <a:rPr lang="vi" baseline="-25000" sz="1100">
                <a:latin typeface="Times New Roman"/>
              </a:rPr>
              <a:t>nno </a:t>
            </a:r>
            <a:r>
              <a:rPr lang="vi" sz="1500">
                <a:latin typeface="Arial"/>
              </a:rPr>
              <a:t>suy ra cosMON = —-</a:t>
            </a:r>
            <a:r>
              <a:rPr lang="en-US" sz="1500">
                <a:latin typeface="Arial"/>
              </a:rPr>
              <a:t>‘           </a:t>
            </a:r>
            <a:r>
              <a:rPr lang="vi" sz="1500">
                <a:latin typeface="Arial"/>
              </a:rPr>
              <a:t>Suy ra MON = 120 .</a:t>
            </a:r>
          </a:p>
          <a:p>
            <a:pPr marL="649800" indent="0">
              <a:lnSpc>
                <a:spcPct val="75000"/>
              </a:lnSpc>
              <a:spcAft>
                <a:spcPts val="910"/>
              </a:spcAft>
            </a:pPr>
            <a:r>
              <a:rPr lang="vi" baseline="30000" sz="1100">
                <a:latin typeface="Times New Roman"/>
              </a:rPr>
              <a:t>J</a:t>
            </a:r>
            <a:r>
              <a:rPr lang="vi" sz="1100">
                <a:latin typeface="Times New Roman"/>
              </a:rPr>
              <a:t>                     2.0M-0N         2     </a:t>
            </a:r>
            <a:r>
              <a:rPr lang="vi" baseline="30000" sz="1100">
                <a:latin typeface="Times New Roman"/>
              </a:rPr>
              <a:t>7</a:t>
            </a:r>
          </a:p>
          <a:p>
            <a:pPr indent="0">
              <a:lnSpc>
                <a:spcPct val="50000"/>
              </a:lnSpc>
            </a:pPr>
            <a:r>
              <a:rPr lang="vi" sz="1500">
                <a:latin typeface="Arial"/>
              </a:rPr>
              <a:t>- i&gt; Vậy </a:t>
            </a:r>
            <a:r>
              <a:rPr lang="en-US" sz="1500">
                <a:latin typeface="Arial"/>
              </a:rPr>
              <a:t>(AB, CD) </a:t>
            </a:r>
            <a:r>
              <a:rPr lang="vi" sz="1500">
                <a:latin typeface="Arial"/>
              </a:rPr>
              <a:t>= (OM, </a:t>
            </a:r>
            <a:r>
              <a:rPr lang="en-US" sz="1500">
                <a:latin typeface="Arial"/>
              </a:rPr>
              <a:t>ON) </a:t>
            </a:r>
            <a:r>
              <a:rPr lang="vi" sz="1500">
                <a:latin typeface="Arial"/>
              </a:rPr>
              <a:t>= 180’ - </a:t>
            </a:r>
            <a:r>
              <a:rPr lang="en-US" sz="1500">
                <a:latin typeface="Arial"/>
              </a:rPr>
              <a:t>MON </a:t>
            </a:r>
            <a:r>
              <a:rPr lang="vi" sz="1500">
                <a:latin typeface="Arial"/>
              </a:rPr>
              <a:t>= 60°.</a:t>
            </a:r>
          </a:p>
        </p:txBody>
      </p:sp>
    </p:spTree>
  </p:cSld>
  <p:clrMapOvr>
    <a:overrideClrMapping bg1="lt1" tx1="dk1" bg2="lt2" tx2="dk2" accent1="accent1" accent2="accent2" accent3="accent3" accent4="accent4" accent5="accent5" accent6="accent6" hlink="hlink" folHlink="folHlink"/>
  </p:clrMapOvr>
</p:sld>
</file>

<file path=ppt/slides/slide35.xml><?xml version="1.0" encoding="utf-8"?>
<p:sld xmlns:p="http://schemas.openxmlformats.org/presentationml/2006/main" xmlns:a="http://schemas.openxmlformats.org/drawingml/2006/main" xmlns:r="http://schemas.openxmlformats.org/officeDocument/2006/relationships">
  <p:cSld>
    <p:bg>
      <p:bgPr>
        <a:solidFill>
          <a:srgbClr val="FEFBED"/>
        </a:solidFill>
        <a:effectLst/>
      </p:bgPr>
    </p:bg>
    <p:spTree>
      <p:nvGrpSpPr>
        <p:cNvPr id="1" name=""/>
        <p:cNvGrpSpPr/>
        <p:nvPr/>
      </p:nvGrpSpPr>
      <p:grpSpPr/>
      <p:pic>
        <p:nvPicPr>
          <p:cNvPr id="2" name=""/>
          <p:cNvPicPr>
            <a:picLocks noChangeAspect="1"/>
          </p:cNvPicPr>
          <p:nvPr/>
        </p:nvPicPr>
        <p:blipFill>
          <a:blip r:embed="rPictId0"/>
          <a:stretch>
            <a:fillRect/>
          </a:stretch>
        </p:blipFill>
        <p:spPr>
          <a:xfrm>
            <a:off x="5595937" y="571500"/>
            <a:ext cx="1295400" cy="1685925"/>
          </a:xfrm>
          <a:prstGeom prst="rect">
            <a:avLst/>
          </a:prstGeom>
        </p:spPr>
      </p:pic>
      <p:pic>
        <p:nvPicPr>
          <p:cNvPr id="3" name=""/>
          <p:cNvPicPr>
            <a:picLocks noChangeAspect="1"/>
          </p:cNvPicPr>
          <p:nvPr/>
        </p:nvPicPr>
        <p:blipFill>
          <a:blip r:embed="rPictId1"/>
          <a:stretch>
            <a:fillRect/>
          </a:stretch>
        </p:blipFill>
        <p:spPr>
          <a:xfrm>
            <a:off x="5481637" y="2652712"/>
            <a:ext cx="1223963" cy="1181100"/>
          </a:xfrm>
          <a:prstGeom prst="rect">
            <a:avLst/>
          </a:prstGeom>
        </p:spPr>
      </p:pic>
      <p:sp>
        <p:nvSpPr>
          <p:cNvPr id="4" name=""/>
          <p:cNvSpPr/>
          <p:nvPr/>
        </p:nvSpPr>
        <p:spPr>
          <a:xfrm>
            <a:off x="595312" y="404812"/>
            <a:ext cx="1795463" cy="238125"/>
          </a:xfrm>
          <a:prstGeom prst="rect">
            <a:avLst/>
          </a:prstGeom>
          <a:solidFill>
            <a:srgbClr val="4E80BC"/>
          </a:solidFill>
        </p:spPr>
        <p:txBody>
          <a:bodyPr lIns="0" tIns="0" rIns="0" bIns="0" wrap="none">
            <a:noAutofit/>
          </a:bodyPr>
          <a:p>
            <a:pPr indent="0"/>
            <a:r>
              <a:rPr lang="vi" b="1" sz="1600">
                <a:solidFill>
                  <a:srgbClr val="FFFFFF"/>
                </a:solidFill>
                <a:latin typeface="Arial"/>
              </a:rPr>
              <a:t>Bài </a:t>
            </a:r>
            <a:r>
              <a:rPr lang="en-US" b="1" sz="1600">
                <a:solidFill>
                  <a:srgbClr val="FFFFFF"/>
                </a:solidFill>
                <a:latin typeface="Arial"/>
              </a:rPr>
              <a:t>6 (SGK - tr56)</a:t>
            </a:r>
          </a:p>
        </p:txBody>
      </p:sp>
      <p:sp>
        <p:nvSpPr>
          <p:cNvPr id="6" name=""/>
          <p:cNvSpPr/>
          <p:nvPr/>
        </p:nvSpPr>
        <p:spPr>
          <a:xfrm>
            <a:off x="2590800" y="500062"/>
            <a:ext cx="2857500" cy="242888"/>
          </a:xfrm>
          <a:prstGeom prst="rect">
            <a:avLst/>
          </a:prstGeom>
          <a:solidFill>
            <a:srgbClr val="FFFFFF"/>
          </a:solidFill>
        </p:spPr>
        <p:txBody>
          <a:bodyPr lIns="0" tIns="0" rIns="0" bIns="0" wrap="none">
            <a:noAutofit/>
          </a:bodyPr>
          <a:p>
            <a:pPr indent="-482600"/>
            <a:r>
              <a:rPr lang="vi" sz="1500">
                <a:latin typeface="Arial"/>
              </a:rPr>
              <a:t>Một ô che nắng có viền khung</a:t>
            </a:r>
          </a:p>
        </p:txBody>
      </p:sp>
      <p:sp>
        <p:nvSpPr>
          <p:cNvPr id="7" name=""/>
          <p:cNvSpPr/>
          <p:nvPr/>
        </p:nvSpPr>
        <p:spPr>
          <a:xfrm>
            <a:off x="490537" y="881062"/>
            <a:ext cx="4957763" cy="1309688"/>
          </a:xfrm>
          <a:prstGeom prst="rect">
            <a:avLst/>
          </a:prstGeom>
          <a:solidFill>
            <a:srgbClr val="FFFFFF"/>
          </a:solidFill>
        </p:spPr>
        <p:txBody>
          <a:bodyPr lIns="0" tIns="0" rIns="0" bIns="0">
            <a:noAutofit/>
          </a:bodyPr>
          <a:p>
            <a:pPr indent="-482600">
              <a:lnSpc>
                <a:spcPct val="165000"/>
              </a:lnSpc>
            </a:pPr>
            <a:r>
              <a:rPr lang="vi" sz="1500">
                <a:latin typeface="Arial"/>
              </a:rPr>
              <a:t>hình lục giác đều </a:t>
            </a:r>
            <a:r>
              <a:rPr lang="en-US" sz="1500">
                <a:latin typeface="Arial"/>
              </a:rPr>
              <a:t>ABCDEF </a:t>
            </a:r>
            <a:r>
              <a:rPr lang="vi" sz="1500">
                <a:latin typeface="Arial"/>
              </a:rPr>
              <a:t>song song với mặt bàn và có cạnh AB song song với cạnh bàn a (Hình 5). Tính số đo góc hợp bởi đường thẳng a lần lượt với các đường thẳng AF, AE và AD</a:t>
            </a:r>
          </a:p>
        </p:txBody>
      </p:sp>
      <p:sp>
        <p:nvSpPr>
          <p:cNvPr id="8" name=""/>
          <p:cNvSpPr/>
          <p:nvPr/>
        </p:nvSpPr>
        <p:spPr>
          <a:xfrm>
            <a:off x="1047750" y="2524125"/>
            <a:ext cx="3286125" cy="1485900"/>
          </a:xfrm>
          <a:prstGeom prst="rect">
            <a:avLst/>
          </a:prstGeom>
          <a:solidFill>
            <a:srgbClr val="FFFFFF"/>
          </a:solidFill>
        </p:spPr>
        <p:txBody>
          <a:bodyPr lIns="0" tIns="0" rIns="0" bIns="0">
            <a:noAutofit/>
          </a:bodyPr>
          <a:p>
            <a:pPr indent="0">
              <a:spcAft>
                <a:spcPts val="910"/>
              </a:spcAft>
            </a:pPr>
            <a:r>
              <a:rPr lang="vi" b="1" sz="1600">
                <a:latin typeface="Arial"/>
              </a:rPr>
              <a:t>Giải </a:t>
            </a:r>
            <a:r>
              <a:rPr lang="vi" sz="1500">
                <a:latin typeface="Arial"/>
              </a:rPr>
              <a:t>Ta có AB//a, suy ra:</a:t>
            </a:r>
          </a:p>
          <a:p>
            <a:pPr marL="1011750" indent="0">
              <a:spcAft>
                <a:spcPts val="1120"/>
              </a:spcAft>
            </a:pPr>
            <a:r>
              <a:rPr lang="vi" sz="1500">
                <a:latin typeface="Arial"/>
              </a:rPr>
              <a:t>(a,AF) = </a:t>
            </a:r>
            <a:r>
              <a:rPr lang="en-US" sz="1500">
                <a:latin typeface="Arial"/>
              </a:rPr>
              <a:t>(AB.AF) </a:t>
            </a:r>
            <a:r>
              <a:rPr lang="vi" sz="1500">
                <a:latin typeface="Arial"/>
              </a:rPr>
              <a:t>= 120°</a:t>
            </a:r>
          </a:p>
          <a:p>
            <a:pPr marL="1011750" indent="0">
              <a:spcAft>
                <a:spcPts val="1120"/>
              </a:spcAft>
            </a:pPr>
            <a:r>
              <a:rPr lang="vi" sz="1500">
                <a:latin typeface="Arial"/>
              </a:rPr>
              <a:t>(a,AE) = (AB,AE) = 90°;</a:t>
            </a:r>
          </a:p>
          <a:p>
            <a:pPr marL="1011750" indent="0"/>
            <a:r>
              <a:rPr lang="vi" sz="1500">
                <a:latin typeface="Arial"/>
              </a:rPr>
              <a:t>(a,AD) = (AB.AD) = 60°.</a:t>
            </a:r>
          </a:p>
        </p:txBody>
      </p:sp>
      <p:sp>
        <p:nvSpPr>
          <p:cNvPr id="9" name=""/>
          <p:cNvSpPr/>
          <p:nvPr/>
        </p:nvSpPr>
        <p:spPr>
          <a:xfrm>
            <a:off x="6086475" y="2247900"/>
            <a:ext cx="342900" cy="123825"/>
          </a:xfrm>
          <a:prstGeom prst="rect">
            <a:avLst/>
          </a:prstGeom>
          <a:solidFill>
            <a:srgbClr val="FFFFFF"/>
          </a:solidFill>
        </p:spPr>
        <p:txBody>
          <a:bodyPr lIns="0" tIns="0" rIns="0" bIns="0" wrap="none">
            <a:noAutofit/>
          </a:bodyPr>
          <a:p>
            <a:pPr indent="0"/>
            <a:r>
              <a:rPr lang="vi" b="1" i="1" sz="900">
                <a:latin typeface="Arial"/>
              </a:rPr>
              <a:t>HlnhS</a:t>
            </a:r>
          </a:p>
        </p:txBody>
      </p:sp>
    </p:spTree>
  </p:cSld>
  <p:clrMapOvr>
    <a:overrideClrMapping bg1="lt1" tx1="dk1" bg2="lt2" tx2="dk2" accent1="accent1" accent2="accent2" accent3="accent3" accent4="accent4" accent5="accent5" accent6="accent6" hlink="hlink" folHlink="folHlink"/>
  </p:clrMapOvr>
</p:sld>
</file>

<file path=ppt/slides/slide36.xml><?xml version="1.0" encoding="utf-8"?>
<p:sld xmlns:p="http://schemas.openxmlformats.org/presentationml/2006/main" xmlns:a="http://schemas.openxmlformats.org/drawingml/2006/main" xmlns:r="http://schemas.openxmlformats.org/officeDocument/2006/relationships">
  <p:cSld>
    <p:bg>
      <p:bgPr>
        <a:solidFill>
          <a:srgbClr val="FDE5A5"/>
        </a:solidFill>
        <a:effectLst/>
      </p:bgPr>
    </p:bg>
    <p:spTree>
      <p:nvGrpSpPr>
        <p:cNvPr id="1" name=""/>
        <p:cNvGrpSpPr/>
        <p:nvPr/>
      </p:nvGrpSpPr>
      <p:grpSpPr/>
      <p:sp>
        <p:nvSpPr>
          <p:cNvPr id="2" name=""/>
          <p:cNvSpPr/>
          <p:nvPr/>
        </p:nvSpPr>
        <p:spPr>
          <a:xfrm>
            <a:off x="1066800" y="633412"/>
            <a:ext cx="2605087" cy="1928813"/>
          </a:xfrm>
          <a:prstGeom prst="rect">
            <a:avLst/>
          </a:prstGeom>
          <a:solidFill>
            <a:srgbClr val="DA9603"/>
          </a:solidFill>
        </p:spPr>
        <p:txBody>
          <a:bodyPr lIns="0" tIns="0" rIns="0" bIns="0">
            <a:noAutofit/>
          </a:bodyPr>
          <a:p>
            <a:pPr algn="r" indent="0"/>
            <a:r>
              <a:rPr lang="vi" sz="4100">
                <a:solidFill>
                  <a:srgbClr val="FAE8A0"/>
                </a:solidFill>
                <a:latin typeface="Times New Roman"/>
              </a:rPr>
              <a:t>IL ỊỊ </a:t>
            </a:r>
            <a:r>
              <a:rPr lang="en-US" sz="4100">
                <a:solidFill>
                  <a:srgbClr val="FAE8A0"/>
                </a:solidFill>
                <a:latin typeface="Times New Roman"/>
              </a:rPr>
              <a:t>|0R</a:t>
            </a:r>
          </a:p>
          <a:p>
            <a:pPr algn="r" indent="0">
              <a:lnSpc>
                <a:spcPct val="75000"/>
              </a:lnSpc>
            </a:pPr>
            <a:r>
              <a:rPr lang="en-US" sz="4500">
                <a:solidFill>
                  <a:srgbClr val="FAE8A0"/>
                </a:solidFill>
                <a:latin typeface="Arial"/>
              </a:rPr>
              <a:t>I</a:t>
            </a:r>
          </a:p>
          <a:p>
            <a:pPr algn="r" indent="0">
              <a:lnSpc>
                <a:spcPct val="75000"/>
              </a:lnSpc>
            </a:pPr>
            <a:r>
              <a:rPr lang="vi" b="1" sz="2300">
                <a:solidFill>
                  <a:srgbClr val="FFFFFF"/>
                </a:solidFill>
                <a:latin typeface="Arial"/>
              </a:rPr>
              <a:t>HƯỚNG DẪN </a:t>
            </a:r>
            <a:r>
              <a:rPr lang="vi" sz="4500">
                <a:solidFill>
                  <a:srgbClr val="FFFFFF"/>
                </a:solidFill>
                <a:latin typeface="Arial"/>
              </a:rPr>
              <a:t>ỹ</a:t>
            </a:r>
          </a:p>
          <a:p>
            <a:pPr algn="r" indent="0"/>
            <a:r>
              <a:rPr lang="vi" b="1" sz="2300">
                <a:solidFill>
                  <a:srgbClr val="FFFFFF"/>
                </a:solidFill>
                <a:latin typeface="Arial"/>
              </a:rPr>
              <a:t>VẺ NHÀ </a:t>
            </a:r>
            <a:r>
              <a:rPr lang="vi" sz="4500">
                <a:solidFill>
                  <a:srgbClr val="FFFFFF"/>
                </a:solidFill>
                <a:latin typeface="Arial"/>
              </a:rPr>
              <a:t>3</a:t>
            </a:r>
          </a:p>
        </p:txBody>
      </p:sp>
    </p:spTree>
  </p:cSld>
  <p:clrMapOvr>
    <a:overrideClrMapping bg1="lt1" tx1="dk1" bg2="lt2" tx2="dk2" accent1="accent1" accent2="accent2" accent3="accent3" accent4="accent4" accent5="accent5" accent6="accent6" hlink="hlink" folHlink="folHlink"/>
  </p:clrMapOvr>
</p:sld>
</file>

<file path=ppt/slides/slide37.xml><?xml version="1.0" encoding="utf-8"?>
<p:sld xmlns:p="http://schemas.openxmlformats.org/presentationml/2006/main" xmlns:a="http://schemas.openxmlformats.org/drawingml/2006/main" xmlns:r="http://schemas.openxmlformats.org/officeDocument/2006/relationships">
  <p:cSld>
    <p:bg>
      <p:bgPr>
        <a:solidFill>
          <a:srgbClr val="FDE5A5"/>
        </a:solidFill>
        <a:effectLst/>
      </p:bgPr>
    </p:bg>
    <p:spTree>
      <p:nvGrpSpPr>
        <p:cNvPr id="1" name=""/>
        <p:cNvGrpSpPr/>
        <p:nvPr/>
      </p:nvGrpSpPr>
      <p:grpSpPr/>
      <p:pic>
        <p:nvPicPr>
          <p:cNvPr id="2" name=""/>
          <p:cNvPicPr>
            <a:picLocks noChangeAspect="1"/>
          </p:cNvPicPr>
          <p:nvPr/>
        </p:nvPicPr>
        <p:blipFill>
          <a:blip r:embed="rPictId0"/>
          <a:stretch>
            <a:fillRect/>
          </a:stretch>
        </p:blipFill>
        <p:spPr>
          <a:xfrm>
            <a:off x="128587" y="14287"/>
            <a:ext cx="3695700" cy="4257675"/>
          </a:xfrm>
          <a:prstGeom prst="rect">
            <a:avLst/>
          </a:prstGeom>
        </p:spPr>
      </p:pic>
    </p:spTree>
  </p:cSld>
  <p:clrMapOvr>
    <a:overrideClrMapping bg1="lt1" tx1="dk1" bg2="lt2" tx2="dk2" accent1="accent1" accent2="accent2" accent3="accent3" accent4="accent4" accent5="accent5" accent6="accent6" hlink="hlink" folHlink="folHlink"/>
  </p:clrMapOvr>
</p:sld>
</file>

<file path=ppt/slides/slide38.xml><?xml version="1.0" encoding="utf-8"?>
<p:sld xmlns:p="http://schemas.openxmlformats.org/presentationml/2006/main" xmlns:a="http://schemas.openxmlformats.org/drawingml/2006/main" xmlns:r="http://schemas.openxmlformats.org/officeDocument/2006/relationships">
  <p:cSld>
    <p:bg>
      <p:bgPr>
        <a:solidFill>
          <a:srgbClr val="FDE5A5"/>
        </a:solidFill>
        <a:effectLst/>
      </p:bgPr>
    </p:bg>
    <p:spTree>
      <p:nvGrpSpPr>
        <p:cNvPr id="1" name=""/>
        <p:cNvGrpSpPr/>
        <p:nvPr/>
      </p:nvGrpSpPr>
      <p:grpSpPr/>
      <p:sp>
        <p:nvSpPr>
          <p:cNvPr id="2" name=""/>
          <p:cNvSpPr/>
          <p:nvPr/>
        </p:nvSpPr>
        <p:spPr>
          <a:xfrm>
            <a:off x="614362" y="566737"/>
            <a:ext cx="5934075" cy="1828800"/>
          </a:xfrm>
          <a:prstGeom prst="rect">
            <a:avLst/>
          </a:prstGeom>
          <a:solidFill>
            <a:srgbClr val="FFFFFF"/>
          </a:solidFill>
        </p:spPr>
        <p:txBody>
          <a:bodyPr lIns="0" tIns="0" rIns="0" bIns="0">
            <a:noAutofit/>
          </a:bodyPr>
          <a:p>
            <a:pPr indent="0">
              <a:spcAft>
                <a:spcPts val="140"/>
              </a:spcAft>
            </a:pPr>
            <a:r>
              <a:rPr lang="en-US" sz="7200">
                <a:solidFill>
                  <a:srgbClr val="F0C150"/>
                </a:solidFill>
                <a:latin typeface="Arial"/>
              </a:rPr>
              <a:t>ffl </a:t>
            </a:r>
            <a:r>
              <a:rPr lang="en-US" sz="7200">
                <a:latin typeface="Arial"/>
              </a:rPr>
              <a:t>*             w</a:t>
            </a:r>
          </a:p>
          <a:p>
            <a:pPr algn="ctr" indent="0">
              <a:spcAft>
                <a:spcPts val="1540"/>
              </a:spcAft>
            </a:pPr>
            <a:r>
              <a:rPr lang="vi" b="1" sz="2900">
                <a:solidFill>
                  <a:srgbClr val="1C457A"/>
                </a:solidFill>
                <a:latin typeface="Arial"/>
              </a:rPr>
              <a:t>CẢM ƠN CÁC EM</a:t>
            </a:r>
          </a:p>
          <a:p>
            <a:pPr algn="ctr" indent="0"/>
            <a:r>
              <a:rPr lang="vi" b="1" sz="2900">
                <a:solidFill>
                  <a:srgbClr val="1C457A"/>
                </a:solidFill>
                <a:latin typeface="Arial"/>
              </a:rPr>
              <a:t>ĐÃ LẮNG NGHE BÀI GIẢNG!</a:t>
            </a:r>
          </a:p>
        </p:txBody>
      </p:sp>
      <p:sp>
        <p:nvSpPr>
          <p:cNvPr id="3" name=""/>
          <p:cNvSpPr/>
          <p:nvPr/>
        </p:nvSpPr>
        <p:spPr>
          <a:xfrm>
            <a:off x="776287" y="3138487"/>
            <a:ext cx="766763" cy="547688"/>
          </a:xfrm>
          <a:prstGeom prst="rect">
            <a:avLst/>
          </a:prstGeom>
          <a:solidFill>
            <a:srgbClr val="FFFFFF"/>
          </a:solidFill>
        </p:spPr>
        <p:txBody>
          <a:bodyPr lIns="0" tIns="0" rIns="0" bIns="0" wrap="none">
            <a:noAutofit/>
          </a:bodyPr>
          <a:p>
            <a:pPr indent="0"/>
            <a:r>
              <a:rPr lang="vi" sz="5500">
                <a:solidFill>
                  <a:srgbClr val="E57427"/>
                </a:solidFill>
                <a:latin typeface="Arial"/>
              </a:rPr>
              <a:t>%,</a:t>
            </a:r>
          </a:p>
        </p:txBody>
      </p:sp>
      <p:graphicFrame>
        <p:nvGraphicFramePr>
          <p:cNvPr id="4" name=""/>
          <p:cNvGraphicFramePr>
            <a:graphicFrameLocks noGrp="1"/>
          </p:cNvGraphicFramePr>
          <p:nvPr/>
        </p:nvGraphicFramePr>
        <p:xfrm>
          <a:off x="4248150" y="2976562"/>
          <a:ext cx="2794317" cy="1309688"/>
        </p:xfrm>
        <a:graphic>
          <a:graphicData uri="http://schemas.openxmlformats.org/drawingml/2006/table">
            <a:tbl>
              <a:tblPr/>
              <a:tblGrid>
                <a:gridCol w="208280"/>
                <a:gridCol w="547687"/>
                <a:gridCol w="561975"/>
                <a:gridCol w="1476375"/>
              </a:tblGrid>
              <a:tr h="700087">
                <a:tc>
                  <a:txBody>
                    <a:bodyPr lIns="0" tIns="0" rIns="0" bIns="0">
                      <a:noAutofit/>
                    </a:bodyPr>
                    <a:p>
                      <a:pPr indent="0"/>
                      <a:r>
                        <a:rPr lang="en-US" b="1" sz="800">
                          <a:solidFill>
                            <a:srgbClr val="FAE8A0"/>
                          </a:solidFill>
                          <a:latin typeface="Arial"/>
                        </a:rPr>
                        <a:t>■II</a:t>
                      </a:r>
                    </a:p>
                  </a:txBody>
                  <a:tcPr marL="0" marR="0" marT="0" marB="0" anchor="b"/>
                </a:tc>
                <a:tc>
                  <a:txBody>
                    <a:bodyPr lIns="0" tIns="0" rIns="0" bIns="0">
                      <a:noAutofit/>
                    </a:bodyPr>
                    <a:p>
                      <a:pPr indent="0"/>
                      <a:r>
                        <a:rPr lang="vi" sz="750">
                          <a:solidFill>
                            <a:srgbClr val="FAE8A0"/>
                          </a:solidFill>
                          <a:latin typeface="Times New Roman"/>
                        </a:rPr>
                        <a:t>inMVMH</a:t>
                      </a:r>
                    </a:p>
                  </a:txBody>
                  <a:tcPr marL="0" marR="0" marT="0" marB="0" anchor="b"/>
                </a:tc>
                <a:tc>
                  <a:txBody>
                    <a:bodyPr lIns="0" tIns="0" rIns="0" bIns="0">
                      <a:noAutofit/>
                    </a:bodyPr>
                    <a:p>
                      <a:endParaRPr sz="3400"/>
                    </a:p>
                  </a:txBody>
                  <a:tcPr marL="0" marR="0" marT="0" marB="0"/>
                </a:tc>
                <a:tc>
                  <a:txBody>
                    <a:bodyPr lIns="0" tIns="0" rIns="0" bIns="0">
                      <a:noAutofit/>
                    </a:bodyPr>
                    <a:p>
                      <a:pPr algn="ctr" indent="0"/>
                      <a:r>
                        <a:rPr lang="vi" b="1" sz="1800">
                          <a:solidFill>
                            <a:srgbClr val="6C2013"/>
                          </a:solidFill>
                          <a:latin typeface="Arial"/>
                        </a:rPr>
                        <a:t>»»»&gt;»&gt;&gt;</a:t>
                      </a:r>
                    </a:p>
                  </a:txBody>
                  <a:tcPr marL="0" marR="0" marT="0" marB="0">
                    <a:solidFill>
                      <a:srgbClr val="FEA836"/>
                    </a:solidFill>
                  </a:tcPr>
                </a:tc>
              </a:tr>
              <a:tr h="609600">
                <a:tc>
                  <a:txBody>
                    <a:bodyPr lIns="0" tIns="0" rIns="0" bIns="0">
                      <a:noAutofit/>
                    </a:bodyPr>
                    <a:p>
                      <a:endParaRPr sz="2900"/>
                    </a:p>
                  </a:txBody>
                  <a:tcPr marL="0" marR="0" marT="0" marB="0">
                    <a:solidFill>
                      <a:srgbClr val="FDE3A7"/>
                    </a:solidFill>
                  </a:tcPr>
                </a:tc>
                <a:tc>
                  <a:txBody>
                    <a:bodyPr lIns="0" tIns="0" rIns="0" bIns="0">
                      <a:noAutofit/>
                    </a:bodyPr>
                    <a:p>
                      <a:endParaRPr sz="2900"/>
                    </a:p>
                  </a:txBody>
                  <a:tcPr marL="0" marR="0" marT="0" marB="0">
                    <a:solidFill>
                      <a:srgbClr val="FDE3A7"/>
                    </a:solidFill>
                  </a:tcPr>
                </a:tc>
                <a:tc>
                  <a:txBody>
                    <a:bodyPr lIns="0" tIns="0" rIns="0" bIns="0">
                      <a:noAutofit/>
                    </a:bodyPr>
                    <a:p>
                      <a:endParaRPr sz="2900"/>
                    </a:p>
                  </a:txBody>
                  <a:tcPr marL="0" marR="0" marT="0" marB="0">
                    <a:solidFill>
                      <a:srgbClr val="FDE3A7"/>
                    </a:solidFill>
                  </a:tcPr>
                </a:tc>
                <a:tc>
                  <a:txBody>
                    <a:bodyPr lIns="0" tIns="0" rIns="0" bIns="0">
                      <a:noAutofit/>
                    </a:bodyPr>
                    <a:p>
                      <a:pPr algn="ctr" indent="0"/>
                      <a:r>
                        <a:rPr lang="en-US" sz="750">
                          <a:solidFill>
                            <a:srgbClr val="E57427"/>
                          </a:solidFill>
                          <a:latin typeface="Times New Roman"/>
                        </a:rPr>
                        <a:t>Wv</a:t>
                      </a:r>
                    </a:p>
                  </a:txBody>
                  <a:tcPr marL="0" marR="0" marT="0" marB="0">
                    <a:solidFill>
                      <a:srgbClr val="FDE3A7"/>
                    </a:solidFill>
                  </a:tcPr>
                </a:tc>
              </a:tr>
            </a:tbl>
          </a:graphicData>
        </a:graphic>
      </p:graphicFrame>
    </p:spTree>
  </p:cSld>
  <p:clrMapOvr>
    <a:overrideClrMapping bg1="lt1" tx1="dk1" bg2="lt2" tx2="dk2" accent1="accent1" accent2="accent2" accent3="accent3" accent4="accent4" accent5="accent5" accent6="accent6" hlink="hlink" folHlink="folHlink"/>
  </p:clrMapOvr>
</p:sld>
</file>

<file path=ppt/slides/slide4.xml><?xml version="1.0" encoding="utf-8"?>
<p:sld xmlns:p="http://schemas.openxmlformats.org/presentationml/2006/main" xmlns:a="http://schemas.openxmlformats.org/drawingml/2006/main" xmlns:r="http://schemas.openxmlformats.org/officeDocument/2006/relationships">
  <p:cSld>
    <p:bg>
      <p:bgPr>
        <a:solidFill>
          <a:srgbClr val="FFD3B4"/>
        </a:solidFill>
        <a:effectLst/>
      </p:bgPr>
    </p:bg>
    <p:spTree>
      <p:nvGrpSpPr>
        <p:cNvPr id="1" name=""/>
        <p:cNvGrpSpPr/>
        <p:nvPr/>
      </p:nvGrpSpPr>
      <p:grpSpPr/>
      <p:pic>
        <p:nvPicPr>
          <p:cNvPr id="2" name=""/>
          <p:cNvPicPr>
            <a:picLocks noChangeAspect="1"/>
          </p:cNvPicPr>
          <p:nvPr/>
        </p:nvPicPr>
        <p:blipFill>
          <a:blip r:embed="rPictId0"/>
          <a:stretch>
            <a:fillRect/>
          </a:stretch>
        </p:blipFill>
        <p:spPr>
          <a:xfrm>
            <a:off x="6629400" y="833437"/>
            <a:ext cx="623887" cy="933450"/>
          </a:xfrm>
          <a:prstGeom prst="rect">
            <a:avLst/>
          </a:prstGeom>
        </p:spPr>
      </p:pic>
      <p:sp>
        <p:nvSpPr>
          <p:cNvPr id="3" name=""/>
          <p:cNvSpPr/>
          <p:nvPr/>
        </p:nvSpPr>
        <p:spPr>
          <a:xfrm>
            <a:off x="2381250" y="404812"/>
            <a:ext cx="2914650" cy="376238"/>
          </a:xfrm>
          <a:prstGeom prst="rect">
            <a:avLst/>
          </a:prstGeom>
          <a:solidFill>
            <a:srgbClr val="FEFBED"/>
          </a:solidFill>
        </p:spPr>
        <p:txBody>
          <a:bodyPr lIns="0" tIns="0" rIns="0" bIns="0" wrap="none">
            <a:noAutofit/>
          </a:bodyPr>
          <a:p>
            <a:pPr algn="ctr" indent="0"/>
            <a:r>
              <a:rPr lang="vi" b="1" sz="2300">
                <a:solidFill>
                  <a:srgbClr val="FFFFFF"/>
                </a:solidFill>
                <a:latin typeface="Arial"/>
              </a:rPr>
              <a:t>NỘI DUNG BÀI HỌC</a:t>
            </a:r>
          </a:p>
        </p:txBody>
      </p:sp>
      <p:sp>
        <p:nvSpPr>
          <p:cNvPr id="4" name=""/>
          <p:cNvSpPr/>
          <p:nvPr/>
        </p:nvSpPr>
        <p:spPr>
          <a:xfrm>
            <a:off x="1800225" y="1719262"/>
            <a:ext cx="123825" cy="233363"/>
          </a:xfrm>
          <a:prstGeom prst="rect">
            <a:avLst/>
          </a:prstGeom>
          <a:solidFill>
            <a:srgbClr val="FFFFFF"/>
          </a:solidFill>
        </p:spPr>
        <p:txBody>
          <a:bodyPr lIns="0" tIns="0" rIns="0" bIns="0" wrap="none">
            <a:noAutofit/>
          </a:bodyPr>
          <a:p>
            <a:pPr algn="just" indent="0"/>
            <a:r>
              <a:rPr lang="vi" b="1" sz="1800">
                <a:latin typeface="Arial"/>
              </a:rPr>
              <a:t>1</a:t>
            </a:r>
          </a:p>
        </p:txBody>
      </p:sp>
      <p:sp>
        <p:nvSpPr>
          <p:cNvPr id="5" name=""/>
          <p:cNvSpPr/>
          <p:nvPr/>
        </p:nvSpPr>
        <p:spPr>
          <a:xfrm>
            <a:off x="2257425" y="1543050"/>
            <a:ext cx="3033712" cy="733425"/>
          </a:xfrm>
          <a:prstGeom prst="rect">
            <a:avLst/>
          </a:prstGeom>
          <a:solidFill>
            <a:srgbClr val="FFFFFF"/>
          </a:solidFill>
        </p:spPr>
        <p:txBody>
          <a:bodyPr lIns="0" tIns="0" rIns="0" bIns="0">
            <a:noAutofit/>
          </a:bodyPr>
          <a:p>
            <a:pPr indent="0">
              <a:lnSpc>
                <a:spcPct val="184000"/>
              </a:lnSpc>
            </a:pPr>
            <a:r>
              <a:rPr lang="vi" b="1" sz="1600">
                <a:latin typeface="Arial"/>
              </a:rPr>
              <a:t>Góc giữa hai đường thẳng trong không gian</a:t>
            </a:r>
          </a:p>
        </p:txBody>
      </p:sp>
      <p:sp>
        <p:nvSpPr>
          <p:cNvPr id="6" name=""/>
          <p:cNvSpPr/>
          <p:nvPr/>
        </p:nvSpPr>
        <p:spPr>
          <a:xfrm>
            <a:off x="2257425" y="2686050"/>
            <a:ext cx="3228975" cy="719137"/>
          </a:xfrm>
          <a:prstGeom prst="rect">
            <a:avLst/>
          </a:prstGeom>
          <a:solidFill>
            <a:srgbClr val="FFFFFF"/>
          </a:solidFill>
        </p:spPr>
        <p:txBody>
          <a:bodyPr lIns="0" tIns="0" rIns="0" bIns="0">
            <a:noAutofit/>
          </a:bodyPr>
          <a:p>
            <a:pPr indent="0">
              <a:lnSpc>
                <a:spcPct val="184000"/>
              </a:lnSpc>
            </a:pPr>
            <a:r>
              <a:rPr lang="vi" b="1" sz="1600">
                <a:latin typeface="Arial"/>
              </a:rPr>
              <a:t>Hai đường thẳng vuông góc trong không gian</a:t>
            </a:r>
          </a:p>
        </p:txBody>
      </p:sp>
      <p:sp>
        <p:nvSpPr>
          <p:cNvPr id="7" name=""/>
          <p:cNvSpPr/>
          <p:nvPr/>
        </p:nvSpPr>
        <p:spPr>
          <a:xfrm>
            <a:off x="1776412" y="2981325"/>
            <a:ext cx="166688" cy="228600"/>
          </a:xfrm>
          <a:prstGeom prst="rect">
            <a:avLst/>
          </a:prstGeom>
          <a:solidFill>
            <a:srgbClr val="FFFFFF"/>
          </a:solidFill>
        </p:spPr>
        <p:txBody>
          <a:bodyPr lIns="0" tIns="0" rIns="0" bIns="0" wrap="none">
            <a:noAutofit/>
          </a:bodyPr>
          <a:p>
            <a:pPr indent="0"/>
            <a:r>
              <a:rPr lang="vi" b="1" sz="1800">
                <a:latin typeface="Arial"/>
              </a:rPr>
              <a:t>2</a:t>
            </a:r>
          </a:p>
        </p:txBody>
      </p:sp>
    </p:spTree>
  </p:cSld>
  <p:clrMapOvr>
    <a:overrideClrMapping bg1="lt1" tx1="dk1" bg2="lt2" tx2="dk2" accent1="accent1" accent2="accent2" accent3="accent3" accent4="accent4" accent5="accent5" accent6="accent6" hlink="hlink" folHlink="folHlink"/>
  </p:clrMapOvr>
</p:sld>
</file>

<file path=ppt/slides/slide5.xml><?xml version="1.0" encoding="utf-8"?>
<p:sld xmlns:p="http://schemas.openxmlformats.org/presentationml/2006/main" xmlns:a="http://schemas.openxmlformats.org/drawingml/2006/main" xmlns:r="http://schemas.openxmlformats.org/officeDocument/2006/relationships">
  <p:cSld>
    <p:bg>
      <p:bgPr>
        <a:solidFill>
          <a:srgbClr val="FDE5A5"/>
        </a:solidFill>
        <a:effectLst/>
      </p:bgPr>
    </p:bg>
    <p:spTree>
      <p:nvGrpSpPr>
        <p:cNvPr id="1" name=""/>
        <p:cNvGrpSpPr/>
        <p:nvPr/>
      </p:nvGrpSpPr>
      <p:grpSpPr/>
      <p:graphicFrame>
        <p:nvGraphicFramePr>
          <p:cNvPr id="2" name=""/>
          <p:cNvGraphicFramePr>
            <a:graphicFrameLocks noGrp="1"/>
          </p:cNvGraphicFramePr>
          <p:nvPr/>
        </p:nvGraphicFramePr>
        <p:xfrm>
          <a:off x="995362" y="514350"/>
          <a:ext cx="5394643" cy="633412"/>
        </p:xfrm>
        <a:graphic>
          <a:graphicData uri="http://schemas.openxmlformats.org/drawingml/2006/table">
            <a:tbl>
              <a:tblPr/>
              <a:tblGrid>
                <a:gridCol w="1152525"/>
                <a:gridCol w="208280"/>
                <a:gridCol w="276225"/>
                <a:gridCol w="219075"/>
                <a:gridCol w="323850"/>
                <a:gridCol w="209550"/>
                <a:gridCol w="376237"/>
                <a:gridCol w="566737"/>
                <a:gridCol w="542925"/>
                <a:gridCol w="542925"/>
                <a:gridCol w="542925"/>
                <a:gridCol w="433387"/>
              </a:tblGrid>
              <a:tr h="414337">
                <a:tc rowSpan="2">
                  <a:txBody>
                    <a:bodyPr lIns="0" tIns="0" rIns="0" bIns="0">
                      <a:noAutofit/>
                    </a:bodyPr>
                    <a:p>
                      <a:pPr algn="ctr" indent="0"/>
                      <a:r>
                        <a:rPr lang="vi" b="1" sz="2300">
                          <a:latin typeface="Arial"/>
                        </a:rPr>
                        <a:t>1</a:t>
                      </a:r>
                    </a:p>
                  </a:txBody>
                  <a:tcPr marL="0" marR="0" marT="0" marB="0" anchor="b">
                    <a:solidFill>
                      <a:srgbClr val="DCAB82"/>
                    </a:solidFill>
                  </a:tcPr>
                </a:tc>
                <a:tc>
                  <a:txBody>
                    <a:bodyPr lIns="0" tIns="0" rIns="0" bIns="0">
                      <a:noAutofit/>
                    </a:bodyPr>
                    <a:p>
                      <a:endParaRPr sz="2000"/>
                    </a:p>
                  </a:txBody>
                  <a:tcPr marL="0" marR="0" marT="0" marB="0">
                    <a:solidFill>
                      <a:srgbClr val="FDE3A7"/>
                    </a:solidFill>
                  </a:tcPr>
                </a:tc>
                <a:tc>
                  <a:txBody>
                    <a:bodyPr lIns="0" tIns="0" rIns="0" bIns="0">
                      <a:noAutofit/>
                    </a:bodyPr>
                    <a:p>
                      <a:endParaRPr sz="2000"/>
                    </a:p>
                  </a:txBody>
                  <a:tcPr marL="0" marR="0" marT="0" marB="0">
                    <a:solidFill>
                      <a:srgbClr val="FDE3A7"/>
                    </a:solidFill>
                  </a:tcPr>
                </a:tc>
                <a:tc>
                  <a:txBody>
                    <a:bodyPr lIns="0" tIns="0" rIns="0" bIns="0">
                      <a:noAutofit/>
                    </a:bodyPr>
                    <a:p>
                      <a:endParaRPr sz="2000"/>
                    </a:p>
                  </a:txBody>
                  <a:tcPr marL="0" marR="0" marT="0" marB="0">
                    <a:solidFill>
                      <a:srgbClr val="FDE3A7"/>
                    </a:solidFill>
                  </a:tcPr>
                </a:tc>
                <a:tc>
                  <a:txBody>
                    <a:bodyPr lIns="0" tIns="0" rIns="0" bIns="0">
                      <a:noAutofit/>
                    </a:bodyPr>
                    <a:p>
                      <a:endParaRPr sz="2000"/>
                    </a:p>
                  </a:txBody>
                  <a:tcPr marL="0" marR="0" marT="0" marB="0">
                    <a:solidFill>
                      <a:srgbClr val="FDE3A7"/>
                    </a:solidFill>
                  </a:tcPr>
                </a:tc>
                <a:tc>
                  <a:txBody>
                    <a:bodyPr lIns="0" tIns="0" rIns="0" bIns="0">
                      <a:noAutofit/>
                    </a:bodyPr>
                    <a:p>
                      <a:endParaRPr sz="2000"/>
                    </a:p>
                  </a:txBody>
                  <a:tcPr marL="0" marR="0" marT="0" marB="0">
                    <a:solidFill>
                      <a:srgbClr val="FDE3A7"/>
                    </a:solidFill>
                  </a:tcPr>
                </a:tc>
                <a:tc>
                  <a:txBody>
                    <a:bodyPr lIns="0" tIns="0" rIns="0" bIns="0">
                      <a:noAutofit/>
                    </a:bodyPr>
                    <a:p>
                      <a:endParaRPr sz="2000"/>
                    </a:p>
                  </a:txBody>
                  <a:tcPr marL="0" marR="0" marT="0" marB="0">
                    <a:solidFill>
                      <a:srgbClr val="FDE3A7"/>
                    </a:solidFill>
                  </a:tcPr>
                </a:tc>
                <a:tc>
                  <a:txBody>
                    <a:bodyPr lIns="0" tIns="0" rIns="0" bIns="0">
                      <a:noAutofit/>
                    </a:bodyPr>
                    <a:p>
                      <a:endParaRPr sz="2000"/>
                    </a:p>
                  </a:txBody>
                  <a:tcPr marL="0" marR="0" marT="0" marB="0">
                    <a:solidFill>
                      <a:srgbClr val="FDE3A7"/>
                    </a:solidFill>
                  </a:tcPr>
                </a:tc>
                <a:tc>
                  <a:txBody>
                    <a:bodyPr lIns="0" tIns="0" rIns="0" bIns="0">
                      <a:noAutofit/>
                    </a:bodyPr>
                    <a:p>
                      <a:endParaRPr sz="2000"/>
                    </a:p>
                  </a:txBody>
                  <a:tcPr marL="0" marR="0" marT="0" marB="0">
                    <a:solidFill>
                      <a:srgbClr val="FDE3A7"/>
                    </a:solidFill>
                  </a:tcPr>
                </a:tc>
                <a:tc>
                  <a:txBody>
                    <a:bodyPr lIns="0" tIns="0" rIns="0" bIns="0">
                      <a:noAutofit/>
                    </a:bodyPr>
                    <a:p>
                      <a:endParaRPr sz="2000"/>
                    </a:p>
                  </a:txBody>
                  <a:tcPr marL="0" marR="0" marT="0" marB="0">
                    <a:solidFill>
                      <a:srgbClr val="FDE3A7"/>
                    </a:solidFill>
                  </a:tcPr>
                </a:tc>
                <a:tc>
                  <a:txBody>
                    <a:bodyPr lIns="0" tIns="0" rIns="0" bIns="0">
                      <a:noAutofit/>
                    </a:bodyPr>
                    <a:p>
                      <a:endParaRPr sz="2000"/>
                    </a:p>
                  </a:txBody>
                  <a:tcPr marL="0" marR="0" marT="0" marB="0">
                    <a:solidFill>
                      <a:srgbClr val="FDE3A7"/>
                    </a:solidFill>
                  </a:tcPr>
                </a:tc>
                <a:tc>
                  <a:txBody>
                    <a:bodyPr lIns="0" tIns="0" rIns="0" bIns="0">
                      <a:noAutofit/>
                    </a:bodyPr>
                    <a:p>
                      <a:endParaRPr sz="2000"/>
                    </a:p>
                  </a:txBody>
                  <a:tcPr marL="0" marR="0" marT="0" marB="0">
                    <a:solidFill>
                      <a:srgbClr val="FDE3A7"/>
                    </a:solidFill>
                  </a:tcPr>
                </a:tc>
              </a:tr>
              <a:tr h="219075">
                <a:tc vMerge="1">
                  <a:txBody>
                    <a:bodyPr lIns="0" tIns="0" rIns="0" bIns="0">
                      <a:noAutofit/>
                    </a:bodyPr>
                    <a:p>
                      <a:endParaRPr sz="1100"/>
                    </a:p>
                  </a:txBody>
                  <a:tcPr marL="0" marR="0" marT="0" marB="0"/>
                </a:tc>
                <a:tc>
                  <a:txBody>
                    <a:bodyPr lIns="0" tIns="0" rIns="0" bIns="0">
                      <a:noAutofit/>
                    </a:bodyPr>
                    <a:p>
                      <a:endParaRPr sz="1100"/>
                    </a:p>
                  </a:txBody>
                  <a:tcPr marL="0" marR="0" marT="0" marB="0">
                    <a:solidFill>
                      <a:srgbClr val="FDE3A7"/>
                    </a:solidFill>
                  </a:tcPr>
                </a:tc>
                <a:tc>
                  <a:txBody>
                    <a:bodyPr lIns="0" tIns="0" rIns="0" bIns="0">
                      <a:noAutofit/>
                    </a:bodyPr>
                    <a:p>
                      <a:endParaRPr sz="1100"/>
                    </a:p>
                  </a:txBody>
                  <a:tcPr marL="0" marR="0" marT="0" marB="0">
                    <a:solidFill>
                      <a:srgbClr val="FDE3A7"/>
                    </a:solidFill>
                  </a:tcPr>
                </a:tc>
                <a:tc>
                  <a:txBody>
                    <a:bodyPr lIns="0" tIns="0" rIns="0" bIns="0">
                      <a:noAutofit/>
                    </a:bodyPr>
                    <a:p>
                      <a:endParaRPr sz="1100"/>
                    </a:p>
                  </a:txBody>
                  <a:tcPr marL="0" marR="0" marT="0" marB="0">
                    <a:solidFill>
                      <a:srgbClr val="FDE3A7"/>
                    </a:solidFill>
                  </a:tcPr>
                </a:tc>
                <a:tc>
                  <a:txBody>
                    <a:bodyPr lIns="0" tIns="0" rIns="0" bIns="0">
                      <a:noAutofit/>
                    </a:bodyPr>
                    <a:p>
                      <a:endParaRPr sz="1100"/>
                    </a:p>
                  </a:txBody>
                  <a:tcPr marL="0" marR="0" marT="0" marB="0">
                    <a:solidFill>
                      <a:srgbClr val="FDE3A7"/>
                    </a:solidFill>
                  </a:tcPr>
                </a:tc>
                <a:tc>
                  <a:txBody>
                    <a:bodyPr lIns="0" tIns="0" rIns="0" bIns="0">
                      <a:noAutofit/>
                    </a:bodyPr>
                    <a:p>
                      <a:endParaRPr sz="1100"/>
                    </a:p>
                  </a:txBody>
                  <a:tcPr marL="0" marR="0" marT="0" marB="0">
                    <a:solidFill>
                      <a:srgbClr val="FDE3A7"/>
                    </a:solidFill>
                  </a:tcPr>
                </a:tc>
                <a:tc>
                  <a:txBody>
                    <a:bodyPr lIns="0" tIns="0" rIns="0" bIns="0">
                      <a:noAutofit/>
                    </a:bodyPr>
                    <a:p>
                      <a:endParaRPr sz="1100"/>
                    </a:p>
                  </a:txBody>
                  <a:tcPr marL="0" marR="0" marT="0" marB="0">
                    <a:solidFill>
                      <a:srgbClr val="FDE3A7"/>
                    </a:solidFill>
                  </a:tcPr>
                </a:tc>
                <a:tc>
                  <a:txBody>
                    <a:bodyPr lIns="0" tIns="0" rIns="0" bIns="0">
                      <a:noAutofit/>
                    </a:bodyPr>
                    <a:p>
                      <a:endParaRPr sz="1100"/>
                    </a:p>
                  </a:txBody>
                  <a:tcPr marL="0" marR="0" marT="0" marB="0">
                    <a:solidFill>
                      <a:srgbClr val="FDE3A7"/>
                    </a:solidFill>
                  </a:tcPr>
                </a:tc>
                <a:tc>
                  <a:txBody>
                    <a:bodyPr lIns="0" tIns="0" rIns="0" bIns="0">
                      <a:noAutofit/>
                    </a:bodyPr>
                    <a:p>
                      <a:endParaRPr sz="1100"/>
                    </a:p>
                  </a:txBody>
                  <a:tcPr marL="0" marR="0" marT="0" marB="0">
                    <a:solidFill>
                      <a:srgbClr val="FDE3A7"/>
                    </a:solidFill>
                  </a:tcPr>
                </a:tc>
                <a:tc>
                  <a:txBody>
                    <a:bodyPr lIns="0" tIns="0" rIns="0" bIns="0">
                      <a:noAutofit/>
                    </a:bodyPr>
                    <a:p>
                      <a:endParaRPr sz="1100"/>
                    </a:p>
                  </a:txBody>
                  <a:tcPr marL="0" marR="0" marT="0" marB="0">
                    <a:solidFill>
                      <a:srgbClr val="FDE3A7"/>
                    </a:solidFill>
                  </a:tcPr>
                </a:tc>
                <a:tc>
                  <a:txBody>
                    <a:bodyPr lIns="0" tIns="0" rIns="0" bIns="0">
                      <a:noAutofit/>
                    </a:bodyPr>
                    <a:p>
                      <a:endParaRPr sz="1100"/>
                    </a:p>
                  </a:txBody>
                  <a:tcPr marL="0" marR="0" marT="0" marB="0">
                    <a:solidFill>
                      <a:srgbClr val="FDE3A7"/>
                    </a:solidFill>
                  </a:tcPr>
                </a:tc>
                <a:tc>
                  <a:txBody>
                    <a:bodyPr lIns="0" tIns="0" rIns="0" bIns="0">
                      <a:noAutofit/>
                    </a:bodyPr>
                    <a:p>
                      <a:endParaRPr sz="1100"/>
                    </a:p>
                  </a:txBody>
                  <a:tcPr marL="0" marR="0" marT="0" marB="0">
                    <a:solidFill>
                      <a:srgbClr val="FDE3A7"/>
                    </a:solidFill>
                  </a:tcPr>
                </a:tc>
              </a:tr>
            </a:tbl>
          </a:graphicData>
        </a:graphic>
      </p:graphicFrame>
      <p:sp>
        <p:nvSpPr>
          <p:cNvPr id="3" name=""/>
          <p:cNvSpPr/>
          <p:nvPr/>
        </p:nvSpPr>
        <p:spPr>
          <a:xfrm>
            <a:off x="1509712" y="804862"/>
            <a:ext cx="5214938" cy="1490663"/>
          </a:xfrm>
          <a:prstGeom prst="rect">
            <a:avLst/>
          </a:prstGeom>
          <a:solidFill>
            <a:srgbClr val="FFFFFF"/>
          </a:solidFill>
        </p:spPr>
        <p:txBody>
          <a:bodyPr lIns="0" tIns="0" rIns="0" bIns="0">
            <a:noAutofit/>
          </a:bodyPr>
          <a:p>
            <a:pPr indent="0"/>
            <a:r>
              <a:rPr lang="en-US" i="1" sz="5500">
                <a:latin typeface="Arial"/>
              </a:rPr>
              <a:t>’ ,....... $</a:t>
            </a:r>
          </a:p>
          <a:p>
            <a:pPr indent="0">
              <a:lnSpc>
                <a:spcPct val="156000"/>
              </a:lnSpc>
            </a:pPr>
            <a:r>
              <a:rPr lang="vi" b="1" sz="2300">
                <a:latin typeface="Arial"/>
              </a:rPr>
              <a:t>GÓC GIỮA HAI ĐƯỜNG THẢNG TRONG KHÔNG GIAN</a:t>
            </a:r>
          </a:p>
        </p:txBody>
      </p:sp>
    </p:spTree>
  </p:cSld>
  <p:clrMapOvr>
    <a:overrideClrMapping bg1="lt1" tx1="dk1" bg2="lt2" tx2="dk2" accent1="accent1" accent2="accent2" accent3="accent3" accent4="accent4" accent5="accent5" accent6="accent6" hlink="hlink" folHlink="folHlink"/>
  </p:clrMapOvr>
</p:sld>
</file>

<file path=ppt/slides/slide6.xml><?xml version="1.0" encoding="utf-8"?>
<p:sld xmlns:p="http://schemas.openxmlformats.org/presentationml/2006/main" xmlns:a="http://schemas.openxmlformats.org/drawingml/2006/main" xmlns:r="http://schemas.openxmlformats.org/officeDocument/2006/relationships">
  <p:cSld>
    <p:bg>
      <p:bgPr>
        <a:solidFill>
          <a:srgbClr val="FEFBEC"/>
        </a:solidFill>
        <a:effectLst/>
      </p:bgPr>
    </p:bg>
    <p:spTree>
      <p:nvGrpSpPr>
        <p:cNvPr id="1" name=""/>
        <p:cNvGrpSpPr/>
        <p:nvPr/>
      </p:nvGrpSpPr>
      <p:grpSpPr/>
      <p:pic>
        <p:nvPicPr>
          <p:cNvPr id="2" name=""/>
          <p:cNvPicPr>
            <a:picLocks noChangeAspect="1"/>
          </p:cNvPicPr>
          <p:nvPr/>
        </p:nvPicPr>
        <p:blipFill>
          <a:blip r:embed="rPictId0"/>
          <a:stretch>
            <a:fillRect/>
          </a:stretch>
        </p:blipFill>
        <p:spPr>
          <a:xfrm>
            <a:off x="4210050" y="0"/>
            <a:ext cx="3395662" cy="528637"/>
          </a:xfrm>
          <a:prstGeom prst="rect">
            <a:avLst/>
          </a:prstGeom>
        </p:spPr>
      </p:pic>
      <p:pic>
        <p:nvPicPr>
          <p:cNvPr id="3" name=""/>
          <p:cNvPicPr>
            <a:picLocks noChangeAspect="1"/>
          </p:cNvPicPr>
          <p:nvPr/>
        </p:nvPicPr>
        <p:blipFill>
          <a:blip r:embed="rPictId1"/>
          <a:stretch>
            <a:fillRect/>
          </a:stretch>
        </p:blipFill>
        <p:spPr>
          <a:xfrm>
            <a:off x="0" y="2405062"/>
            <a:ext cx="1190625" cy="1371600"/>
          </a:xfrm>
          <a:prstGeom prst="rect">
            <a:avLst/>
          </a:prstGeom>
        </p:spPr>
      </p:pic>
      <p:pic>
        <p:nvPicPr>
          <p:cNvPr id="4" name=""/>
          <p:cNvPicPr>
            <a:picLocks noChangeAspect="1"/>
          </p:cNvPicPr>
          <p:nvPr/>
        </p:nvPicPr>
        <p:blipFill>
          <a:blip r:embed="rPictId2"/>
          <a:stretch>
            <a:fillRect/>
          </a:stretch>
        </p:blipFill>
        <p:spPr>
          <a:xfrm>
            <a:off x="5972175" y="919162"/>
            <a:ext cx="1638300" cy="3367088"/>
          </a:xfrm>
          <a:prstGeom prst="rect">
            <a:avLst/>
          </a:prstGeom>
        </p:spPr>
      </p:pic>
      <p:sp>
        <p:nvSpPr>
          <p:cNvPr id="5" name=""/>
          <p:cNvSpPr/>
          <p:nvPr/>
        </p:nvSpPr>
        <p:spPr>
          <a:xfrm>
            <a:off x="180975" y="366712"/>
            <a:ext cx="1276350" cy="376238"/>
          </a:xfrm>
          <a:prstGeom prst="rect">
            <a:avLst/>
          </a:prstGeom>
          <a:solidFill>
            <a:srgbClr val="FFFFFF"/>
          </a:solidFill>
        </p:spPr>
        <p:txBody>
          <a:bodyPr lIns="0" tIns="0" rIns="0" bIns="0" wrap="none">
            <a:noAutofit/>
          </a:bodyPr>
          <a:p>
            <a:pPr indent="0"/>
            <a:r>
              <a:rPr lang="vi" b="1" sz="1600">
                <a:latin typeface="Arial"/>
              </a:rPr>
              <a:t>^HĐKPI:</a:t>
            </a:r>
          </a:p>
        </p:txBody>
      </p:sp>
      <p:sp>
        <p:nvSpPr>
          <p:cNvPr id="6" name=""/>
          <p:cNvSpPr/>
          <p:nvPr/>
        </p:nvSpPr>
        <p:spPr>
          <a:xfrm>
            <a:off x="119062" y="842962"/>
            <a:ext cx="5591175" cy="1038225"/>
          </a:xfrm>
          <a:prstGeom prst="rect">
            <a:avLst/>
          </a:prstGeom>
          <a:solidFill>
            <a:srgbClr val="FFFFFF"/>
          </a:solidFill>
        </p:spPr>
        <p:txBody>
          <a:bodyPr lIns="0" tIns="0" rIns="0" bIns="0">
            <a:noAutofit/>
          </a:bodyPr>
          <a:p>
            <a:pPr marL="129100" indent="101600">
              <a:lnSpc>
                <a:spcPct val="173000"/>
              </a:lnSpc>
            </a:pPr>
            <a:r>
              <a:rPr lang="vi" sz="1500">
                <a:latin typeface="Arial"/>
              </a:rPr>
              <a:t>Cho hai đường thẳng chéo nhau a và </a:t>
            </a:r>
            <a:r>
              <a:rPr lang="vi" i="1" sz="1500">
                <a:latin typeface="Arial"/>
              </a:rPr>
              <a:t>b</a:t>
            </a:r>
            <a:r>
              <a:rPr lang="vi" sz="1500">
                <a:latin typeface="Arial"/>
              </a:rPr>
              <a:t> trong không gian. Qua một điểm </a:t>
            </a:r>
            <a:r>
              <a:rPr lang="vi" i="1" sz="1500">
                <a:latin typeface="Arial"/>
              </a:rPr>
              <a:t>M</a:t>
            </a:r>
            <a:r>
              <a:rPr lang="vi" sz="1500">
                <a:latin typeface="Arial"/>
              </a:rPr>
              <a:t> tùy ý vẽ </a:t>
            </a:r>
            <a:r>
              <a:rPr lang="vi" i="1" sz="1500">
                <a:latin typeface="Arial"/>
              </a:rPr>
              <a:t>a'Ha</a:t>
            </a:r>
            <a:r>
              <a:rPr lang="vi" sz="1500">
                <a:latin typeface="Arial"/>
              </a:rPr>
              <a:t> và vẽ </a:t>
            </a:r>
            <a:r>
              <a:rPr lang="vi" i="1" sz="1500">
                <a:latin typeface="Arial"/>
              </a:rPr>
              <a:t>b'Hb.</a:t>
            </a:r>
            <a:r>
              <a:rPr lang="vi" sz="1500">
                <a:latin typeface="Arial"/>
              </a:rPr>
              <a:t> Khi thay đổi vị trí điểm </a:t>
            </a:r>
            <a:r>
              <a:rPr lang="vi" i="1" sz="1500">
                <a:latin typeface="Arial"/>
              </a:rPr>
              <a:t>M,</a:t>
            </a:r>
            <a:r>
              <a:rPr lang="vi" sz="1500">
                <a:latin typeface="Arial"/>
              </a:rPr>
              <a:t> có nhận xét gì về góc giữa </a:t>
            </a:r>
            <a:r>
              <a:rPr lang="vi" i="1" sz="1500">
                <a:latin typeface="Arial"/>
              </a:rPr>
              <a:t>a'</a:t>
            </a:r>
            <a:r>
              <a:rPr lang="vi" sz="1500">
                <a:latin typeface="Arial"/>
              </a:rPr>
              <a:t> và </a:t>
            </a:r>
            <a:r>
              <a:rPr lang="vi" i="1" sz="1500">
                <a:latin typeface="Arial"/>
              </a:rPr>
              <a:t>b'</a:t>
            </a:r>
          </a:p>
        </p:txBody>
      </p:sp>
      <p:sp>
        <p:nvSpPr>
          <p:cNvPr id="7" name=""/>
          <p:cNvSpPr/>
          <p:nvPr/>
        </p:nvSpPr>
        <p:spPr>
          <a:xfrm>
            <a:off x="1481137" y="2976562"/>
            <a:ext cx="3819525" cy="657225"/>
          </a:xfrm>
          <a:prstGeom prst="rect">
            <a:avLst/>
          </a:prstGeom>
          <a:solidFill>
            <a:srgbClr val="FFFFFF"/>
          </a:solidFill>
        </p:spPr>
        <p:txBody>
          <a:bodyPr lIns="0" tIns="0" rIns="0" bIns="0">
            <a:noAutofit/>
          </a:bodyPr>
          <a:p>
            <a:pPr indent="101600">
              <a:lnSpc>
                <a:spcPct val="176000"/>
              </a:lnSpc>
            </a:pPr>
            <a:r>
              <a:rPr lang="vi" sz="1500">
                <a:latin typeface="Arial"/>
              </a:rPr>
              <a:t>Khi thay đổi vị trí của điểm M thì góc giữa a' và b' không thay đổi.</a:t>
            </a:r>
          </a:p>
        </p:txBody>
      </p:sp>
    </p:spTree>
  </p:cSld>
  <p:clrMapOvr>
    <a:overrideClrMapping bg1="lt1" tx1="dk1" bg2="lt2" tx2="dk2" accent1="accent1" accent2="accent2" accent3="accent3" accent4="accent4" accent5="accent5" accent6="accent6" hlink="hlink" folHlink="folHlink"/>
  </p:clrMapOvr>
</p:sld>
</file>

<file path=ppt/slides/slide7.xml><?xml version="1.0" encoding="utf-8"?>
<p:sld xmlns:p="http://schemas.openxmlformats.org/presentationml/2006/main" xmlns:a="http://schemas.openxmlformats.org/drawingml/2006/main" xmlns:r="http://schemas.openxmlformats.org/officeDocument/2006/relationships">
  <p:cSld>
    <p:bg>
      <p:bgPr>
        <a:solidFill>
          <a:srgbClr val="FDE5A5"/>
        </a:solidFill>
        <a:effectLst/>
      </p:bgPr>
    </p:bg>
    <p:spTree>
      <p:nvGrpSpPr>
        <p:cNvPr id="1" name=""/>
        <p:cNvGrpSpPr/>
        <p:nvPr/>
      </p:nvGrpSpPr>
      <p:grpSpPr/>
      <p:pic>
        <p:nvPicPr>
          <p:cNvPr id="2" name=""/>
          <p:cNvPicPr>
            <a:picLocks noChangeAspect="1"/>
          </p:cNvPicPr>
          <p:nvPr/>
        </p:nvPicPr>
        <p:blipFill>
          <a:blip r:embed="rPictId0"/>
          <a:stretch>
            <a:fillRect/>
          </a:stretch>
        </p:blipFill>
        <p:spPr>
          <a:xfrm>
            <a:off x="0" y="3638550"/>
            <a:ext cx="476250" cy="595312"/>
          </a:xfrm>
          <a:prstGeom prst="rect">
            <a:avLst/>
          </a:prstGeom>
        </p:spPr>
      </p:pic>
      <p:pic>
        <p:nvPicPr>
          <p:cNvPr id="3" name=""/>
          <p:cNvPicPr>
            <a:picLocks noChangeAspect="1"/>
          </p:cNvPicPr>
          <p:nvPr/>
        </p:nvPicPr>
        <p:blipFill>
          <a:blip r:embed="rPictId1"/>
          <a:stretch>
            <a:fillRect/>
          </a:stretch>
        </p:blipFill>
        <p:spPr>
          <a:xfrm>
            <a:off x="719137" y="2343150"/>
            <a:ext cx="447675" cy="1928812"/>
          </a:xfrm>
          <a:prstGeom prst="rect">
            <a:avLst/>
          </a:prstGeom>
        </p:spPr>
      </p:pic>
      <p:graphicFrame>
        <p:nvGraphicFramePr>
          <p:cNvPr id="4" name=""/>
          <p:cNvGraphicFramePr>
            <a:graphicFrameLocks noGrp="1"/>
          </p:cNvGraphicFramePr>
          <p:nvPr/>
        </p:nvGraphicFramePr>
        <p:xfrm>
          <a:off x="119062" y="95250"/>
          <a:ext cx="7377113" cy="842962"/>
        </p:xfrm>
        <a:graphic>
          <a:graphicData uri="http://schemas.openxmlformats.org/drawingml/2006/table">
            <a:tbl>
              <a:tblPr/>
              <a:tblGrid>
                <a:gridCol w="628650"/>
                <a:gridCol w="561975"/>
                <a:gridCol w="542925"/>
                <a:gridCol w="466725"/>
                <a:gridCol w="276225"/>
                <a:gridCol w="219075"/>
                <a:gridCol w="395287"/>
                <a:gridCol w="1085850"/>
                <a:gridCol w="542925"/>
                <a:gridCol w="538162"/>
                <a:gridCol w="542925"/>
                <a:gridCol w="557212"/>
                <a:gridCol w="547687"/>
                <a:gridCol w="471487"/>
              </a:tblGrid>
              <a:tr h="504825">
                <a:tc>
                  <a:txBody>
                    <a:bodyPr lIns="0" tIns="0" rIns="0" bIns="0">
                      <a:noAutofit/>
                    </a:bodyPr>
                    <a:p>
                      <a:endParaRPr sz="2400"/>
                    </a:p>
                  </a:txBody>
                  <a:tcPr marL="0" marR="0" marT="0" marB="0">
                    <a:solidFill>
                      <a:srgbClr val="FDE3A7"/>
                    </a:solidFill>
                  </a:tcPr>
                </a:tc>
                <a:tc>
                  <a:txBody>
                    <a:bodyPr lIns="0" tIns="0" rIns="0" bIns="0">
                      <a:noAutofit/>
                    </a:bodyPr>
                    <a:p>
                      <a:endParaRPr sz="2400"/>
                    </a:p>
                  </a:txBody>
                  <a:tcPr marL="0" marR="0" marT="0" marB="0">
                    <a:solidFill>
                      <a:srgbClr val="FDE3A7"/>
                    </a:solidFill>
                  </a:tcPr>
                </a:tc>
                <a:tc>
                  <a:txBody>
                    <a:bodyPr lIns="0" tIns="0" rIns="0" bIns="0">
                      <a:noAutofit/>
                    </a:bodyPr>
                    <a:p>
                      <a:endParaRPr sz="2400"/>
                    </a:p>
                  </a:txBody>
                  <a:tcPr marL="0" marR="0" marT="0" marB="0">
                    <a:solidFill>
                      <a:srgbClr val="FDE3A7"/>
                    </a:solidFill>
                  </a:tcPr>
                </a:tc>
                <a:tc>
                  <a:txBody>
                    <a:bodyPr lIns="0" tIns="0" rIns="0" bIns="0">
                      <a:noAutofit/>
                    </a:bodyPr>
                    <a:p>
                      <a:endParaRPr sz="2400"/>
                    </a:p>
                  </a:txBody>
                  <a:tcPr marL="0" marR="0" marT="0" marB="0">
                    <a:solidFill>
                      <a:srgbClr val="FDE3A7"/>
                    </a:solidFill>
                  </a:tcPr>
                </a:tc>
                <a:tc>
                  <a:txBody>
                    <a:bodyPr lIns="0" tIns="0" rIns="0" bIns="0">
                      <a:noAutofit/>
                    </a:bodyPr>
                    <a:p>
                      <a:endParaRPr sz="2400"/>
                    </a:p>
                  </a:txBody>
                  <a:tcPr marL="0" marR="0" marT="0" marB="0">
                    <a:solidFill>
                      <a:srgbClr val="FDE3A7"/>
                    </a:solidFill>
                  </a:tcPr>
                </a:tc>
                <a:tc>
                  <a:txBody>
                    <a:bodyPr lIns="0" tIns="0" rIns="0" bIns="0">
                      <a:noAutofit/>
                    </a:bodyPr>
                    <a:p>
                      <a:endParaRPr sz="2400"/>
                    </a:p>
                  </a:txBody>
                  <a:tcPr marL="0" marR="0" marT="0" marB="0">
                    <a:solidFill>
                      <a:srgbClr val="FDE3A7"/>
                    </a:solidFill>
                  </a:tcPr>
                </a:tc>
                <a:tc>
                  <a:txBody>
                    <a:bodyPr lIns="0" tIns="0" rIns="0" bIns="0">
                      <a:noAutofit/>
                    </a:bodyPr>
                    <a:p>
                      <a:pPr indent="266700"/>
                      <a:r>
                        <a:rPr lang="vi" sz="3700">
                          <a:latin typeface="Arial"/>
                        </a:rPr>
                        <a:t>[l</a:t>
                      </a:r>
                    </a:p>
                  </a:txBody>
                  <a:tcPr marL="0" marR="0" marT="0" marB="0" anchor="b">
                    <a:solidFill>
                      <a:srgbClr val="FDE3A7"/>
                    </a:solidFill>
                  </a:tcPr>
                </a:tc>
                <a:tc gridSpan="2">
                  <a:txBody>
                    <a:bodyPr lIns="0" tIns="0" rIns="0" bIns="0">
                      <a:noAutofit/>
                    </a:bodyPr>
                    <a:p>
                      <a:pPr indent="0"/>
                      <a:r>
                        <a:rPr lang="vi" b="1" sz="2300">
                          <a:latin typeface="Arial"/>
                        </a:rPr>
                        <a:t>DINH NGHĨ)</a:t>
                      </a:r>
                    </a:p>
                    <a:p>
                      <a:pPr indent="177800">
                        <a:lnSpc>
                          <a:spcPct val="75000"/>
                        </a:lnSpc>
                      </a:pPr>
                      <a:r>
                        <a:rPr lang="vi" sz="750">
                          <a:latin typeface="Times New Roman"/>
                        </a:rPr>
                        <a:t>■</a:t>
                      </a:r>
                    </a:p>
                  </a:txBody>
                  <a:tcPr marL="0" marR="0" marT="0" marB="0" anchor="b">
                    <a:solidFill>
                      <a:srgbClr val="FDE3A7"/>
                    </a:solidFill>
                  </a:tcPr>
                </a:tc>
                <a:tc hMerge="1">
                  <a:txBody>
                    <a:bodyPr lIns="0" tIns="0" rIns="0" bIns="0">
                      <a:noAutofit/>
                    </a:bodyPr>
                    <a:p>
                      <a:endParaRPr sz="2400"/>
                    </a:p>
                  </a:txBody>
                  <a:tcPr marL="0" marR="0" marT="0" marB="0"/>
                </a:tc>
                <a:tc>
                  <a:txBody>
                    <a:bodyPr lIns="0" tIns="0" rIns="0" bIns="0">
                      <a:noAutofit/>
                    </a:bodyPr>
                    <a:p>
                      <a:endParaRPr sz="2400"/>
                    </a:p>
                  </a:txBody>
                  <a:tcPr marL="0" marR="0" marT="0" marB="0">
                    <a:solidFill>
                      <a:srgbClr val="FDE3A7"/>
                    </a:solidFill>
                  </a:tcPr>
                </a:tc>
                <a:tc>
                  <a:txBody>
                    <a:bodyPr lIns="0" tIns="0" rIns="0" bIns="0">
                      <a:noAutofit/>
                    </a:bodyPr>
                    <a:p>
                      <a:endParaRPr sz="2400"/>
                    </a:p>
                  </a:txBody>
                  <a:tcPr marL="0" marR="0" marT="0" marB="0">
                    <a:solidFill>
                      <a:srgbClr val="FDE3A7"/>
                    </a:solidFill>
                  </a:tcPr>
                </a:tc>
                <a:tc>
                  <a:txBody>
                    <a:bodyPr lIns="0" tIns="0" rIns="0" bIns="0">
                      <a:noAutofit/>
                    </a:bodyPr>
                    <a:p>
                      <a:endParaRPr sz="2400"/>
                    </a:p>
                  </a:txBody>
                  <a:tcPr marL="0" marR="0" marT="0" marB="0">
                    <a:solidFill>
                      <a:srgbClr val="FDE3A7"/>
                    </a:solidFill>
                  </a:tcPr>
                </a:tc>
                <a:tc>
                  <a:txBody>
                    <a:bodyPr lIns="0" tIns="0" rIns="0" bIns="0">
                      <a:noAutofit/>
                    </a:bodyPr>
                    <a:p>
                      <a:endParaRPr sz="2400"/>
                    </a:p>
                  </a:txBody>
                  <a:tcPr marL="0" marR="0" marT="0" marB="0">
                    <a:solidFill>
                      <a:srgbClr val="FDE3A7"/>
                    </a:solidFill>
                  </a:tcPr>
                </a:tc>
                <a:tc>
                  <a:txBody>
                    <a:bodyPr lIns="0" tIns="0" rIns="0" bIns="0">
                      <a:noAutofit/>
                    </a:bodyPr>
                    <a:p>
                      <a:endParaRPr sz="2400"/>
                    </a:p>
                  </a:txBody>
                  <a:tcPr marL="0" marR="0" marT="0" marB="0">
                    <a:solidFill>
                      <a:srgbClr val="FDE3A7"/>
                    </a:solidFill>
                  </a:tcPr>
                </a:tc>
              </a:tr>
              <a:tr h="338137">
                <a:tc>
                  <a:txBody>
                    <a:bodyPr lIns="0" tIns="0" rIns="0" bIns="0">
                      <a:noAutofit/>
                    </a:bodyPr>
                    <a:p>
                      <a:endParaRPr sz="1600"/>
                    </a:p>
                  </a:txBody>
                  <a:tcPr marL="0" marR="0" marT="0" marB="0">
                    <a:solidFill>
                      <a:srgbClr val="FDE3A7"/>
                    </a:solidFill>
                  </a:tcPr>
                </a:tc>
                <a:tc>
                  <a:txBody>
                    <a:bodyPr lIns="0" tIns="0" rIns="0" bIns="0">
                      <a:noAutofit/>
                    </a:bodyPr>
                    <a:p>
                      <a:endParaRPr sz="1600"/>
                    </a:p>
                  </a:txBody>
                  <a:tcPr marL="0" marR="0" marT="0" marB="0">
                    <a:solidFill>
                      <a:srgbClr val="FDE3A7"/>
                    </a:solidFill>
                  </a:tcPr>
                </a:tc>
                <a:tc>
                  <a:txBody>
                    <a:bodyPr lIns="0" tIns="0" rIns="0" bIns="0">
                      <a:noAutofit/>
                    </a:bodyPr>
                    <a:p>
                      <a:endParaRPr sz="1600"/>
                    </a:p>
                  </a:txBody>
                  <a:tcPr marL="0" marR="0" marT="0" marB="0">
                    <a:solidFill>
                      <a:srgbClr val="FDE3A7"/>
                    </a:solidFill>
                  </a:tcPr>
                </a:tc>
                <a:tc>
                  <a:txBody>
                    <a:bodyPr lIns="0" tIns="0" rIns="0" bIns="0">
                      <a:noAutofit/>
                    </a:bodyPr>
                    <a:p>
                      <a:endParaRPr sz="1600"/>
                    </a:p>
                  </a:txBody>
                  <a:tcPr marL="0" marR="0" marT="0" marB="0">
                    <a:solidFill>
                      <a:srgbClr val="FDE3A7"/>
                    </a:solidFill>
                  </a:tcPr>
                </a:tc>
                <a:tc>
                  <a:txBody>
                    <a:bodyPr lIns="0" tIns="0" rIns="0" bIns="0">
                      <a:noAutofit/>
                    </a:bodyPr>
                    <a:p>
                      <a:endParaRPr sz="1600"/>
                    </a:p>
                  </a:txBody>
                  <a:tcPr marL="0" marR="0" marT="0" marB="0">
                    <a:solidFill>
                      <a:srgbClr val="FDE3A7"/>
                    </a:solidFill>
                  </a:tcPr>
                </a:tc>
                <a:tc>
                  <a:txBody>
                    <a:bodyPr lIns="0" tIns="0" rIns="0" bIns="0">
                      <a:noAutofit/>
                    </a:bodyPr>
                    <a:p>
                      <a:endParaRPr sz="1600"/>
                    </a:p>
                  </a:txBody>
                  <a:tcPr marL="0" marR="0" marT="0" marB="0">
                    <a:solidFill>
                      <a:srgbClr val="FDE3A7"/>
                    </a:solidFill>
                  </a:tcPr>
                </a:tc>
                <a:tc>
                  <a:txBody>
                    <a:bodyPr lIns="0" tIns="0" rIns="0" bIns="0">
                      <a:noAutofit/>
                    </a:bodyPr>
                    <a:p>
                      <a:endParaRPr sz="1600"/>
                    </a:p>
                  </a:txBody>
                  <a:tcPr marL="0" marR="0" marT="0" marB="0">
                    <a:solidFill>
                      <a:srgbClr val="FDE3A7"/>
                    </a:solidFill>
                  </a:tcPr>
                </a:tc>
                <a:tc>
                  <a:txBody>
                    <a:bodyPr lIns="0" tIns="0" rIns="0" bIns="0">
                      <a:noAutofit/>
                    </a:bodyPr>
                    <a:p>
                      <a:endParaRPr sz="1600"/>
                    </a:p>
                  </a:txBody>
                  <a:tcPr marL="0" marR="0" marT="0" marB="0">
                    <a:solidFill>
                      <a:srgbClr val="FDE3A7"/>
                    </a:solidFill>
                  </a:tcPr>
                </a:tc>
                <a:tc>
                  <a:txBody>
                    <a:bodyPr lIns="0" tIns="0" rIns="0" bIns="0">
                      <a:noAutofit/>
                    </a:bodyPr>
                    <a:p>
                      <a:endParaRPr sz="1600"/>
                    </a:p>
                  </a:txBody>
                  <a:tcPr marL="0" marR="0" marT="0" marB="0">
                    <a:solidFill>
                      <a:srgbClr val="FDE3A7"/>
                    </a:solidFill>
                  </a:tcPr>
                </a:tc>
                <a:tc>
                  <a:txBody>
                    <a:bodyPr lIns="0" tIns="0" rIns="0" bIns="0">
                      <a:noAutofit/>
                    </a:bodyPr>
                    <a:p>
                      <a:endParaRPr sz="1600"/>
                    </a:p>
                  </a:txBody>
                  <a:tcPr marL="0" marR="0" marT="0" marB="0">
                    <a:solidFill>
                      <a:srgbClr val="FDE3A7"/>
                    </a:solidFill>
                  </a:tcPr>
                </a:tc>
                <a:tc>
                  <a:txBody>
                    <a:bodyPr lIns="0" tIns="0" rIns="0" bIns="0">
                      <a:noAutofit/>
                    </a:bodyPr>
                    <a:p>
                      <a:endParaRPr sz="1600"/>
                    </a:p>
                  </a:txBody>
                  <a:tcPr marL="0" marR="0" marT="0" marB="0">
                    <a:solidFill>
                      <a:srgbClr val="FDE3A7"/>
                    </a:solidFill>
                  </a:tcPr>
                </a:tc>
                <a:tc>
                  <a:txBody>
                    <a:bodyPr lIns="0" tIns="0" rIns="0" bIns="0">
                      <a:noAutofit/>
                    </a:bodyPr>
                    <a:p>
                      <a:endParaRPr sz="1600"/>
                    </a:p>
                  </a:txBody>
                  <a:tcPr marL="0" marR="0" marT="0" marB="0">
                    <a:solidFill>
                      <a:srgbClr val="FDE3A7"/>
                    </a:solidFill>
                  </a:tcPr>
                </a:tc>
                <a:tc>
                  <a:txBody>
                    <a:bodyPr lIns="0" tIns="0" rIns="0" bIns="0">
                      <a:noAutofit/>
                    </a:bodyPr>
                    <a:p>
                      <a:endParaRPr sz="1600"/>
                    </a:p>
                  </a:txBody>
                  <a:tcPr marL="0" marR="0" marT="0" marB="0">
                    <a:solidFill>
                      <a:srgbClr val="FDE3A7"/>
                    </a:solidFill>
                  </a:tcPr>
                </a:tc>
                <a:tc>
                  <a:txBody>
                    <a:bodyPr lIns="0" tIns="0" rIns="0" bIns="0">
                      <a:noAutofit/>
                    </a:bodyPr>
                    <a:p>
                      <a:endParaRPr sz="1600"/>
                    </a:p>
                  </a:txBody>
                  <a:tcPr marL="0" marR="0" marT="0" marB="0">
                    <a:solidFill>
                      <a:srgbClr val="FDE3A7"/>
                    </a:solidFill>
                  </a:tcPr>
                </a:tc>
              </a:tr>
            </a:tbl>
          </a:graphicData>
        </a:graphic>
      </p:graphicFrame>
      <p:sp>
        <p:nvSpPr>
          <p:cNvPr id="5" name=""/>
          <p:cNvSpPr/>
          <p:nvPr/>
        </p:nvSpPr>
        <p:spPr>
          <a:xfrm>
            <a:off x="1209675" y="1033462"/>
            <a:ext cx="5153025" cy="1042988"/>
          </a:xfrm>
          <a:prstGeom prst="rect">
            <a:avLst/>
          </a:prstGeom>
          <a:solidFill>
            <a:srgbClr val="FFFFFF"/>
          </a:solidFill>
        </p:spPr>
        <p:txBody>
          <a:bodyPr lIns="0" tIns="0" rIns="0" bIns="0">
            <a:noAutofit/>
          </a:bodyPr>
          <a:p>
            <a:pPr algn="ctr" indent="0">
              <a:lnSpc>
                <a:spcPct val="174000"/>
              </a:lnSpc>
            </a:pPr>
            <a:r>
              <a:rPr lang="vi" sz="1500">
                <a:latin typeface="Arial"/>
              </a:rPr>
              <a:t>Góc giữa hai đường thẳng </a:t>
            </a:r>
            <a:r>
              <a:rPr lang="vi" i="1" sz="1500">
                <a:latin typeface="Arial"/>
              </a:rPr>
              <a:t>a, b</a:t>
            </a:r>
            <a:r>
              <a:rPr lang="vi" sz="1500">
                <a:latin typeface="Arial"/>
              </a:rPr>
              <a:t> trong không gian, kí hiệ là góc giữa hai đường thẳng </a:t>
            </a:r>
            <a:r>
              <a:rPr lang="vi" i="1" sz="1500">
                <a:latin typeface="Arial"/>
              </a:rPr>
              <a:t>a'</a:t>
            </a:r>
            <a:r>
              <a:rPr lang="vi" sz="1500">
                <a:latin typeface="Arial"/>
              </a:rPr>
              <a:t> và </a:t>
            </a:r>
            <a:r>
              <a:rPr lang="vi" i="1" sz="1500">
                <a:latin typeface="Arial"/>
              </a:rPr>
              <a:t>b’</a:t>
            </a:r>
            <a:r>
              <a:rPr lang="vi" sz="1500">
                <a:latin typeface="Arial"/>
              </a:rPr>
              <a:t> cùng đi qua một điểm và lần lượt song song hoặc trùng với </a:t>
            </a:r>
            <a:r>
              <a:rPr lang="vi" i="1" sz="1500">
                <a:latin typeface="Arial"/>
              </a:rPr>
              <a:t>a và b.</a:t>
            </a:r>
          </a:p>
        </p:txBody>
      </p:sp>
      <p:sp>
        <p:nvSpPr>
          <p:cNvPr id="6" name=""/>
          <p:cNvSpPr/>
          <p:nvPr/>
        </p:nvSpPr>
        <p:spPr>
          <a:xfrm>
            <a:off x="1262062" y="2376487"/>
            <a:ext cx="5281613" cy="1800225"/>
          </a:xfrm>
          <a:prstGeom prst="rect">
            <a:avLst/>
          </a:prstGeom>
          <a:solidFill>
            <a:srgbClr val="FFFFFF"/>
          </a:solidFill>
        </p:spPr>
        <p:txBody>
          <a:bodyPr lIns="0" tIns="0" rIns="0" bIns="0">
            <a:noAutofit/>
          </a:bodyPr>
          <a:p>
            <a:pPr indent="0">
              <a:lnSpc>
                <a:spcPct val="171000"/>
              </a:lnSpc>
            </a:pPr>
            <a:r>
              <a:rPr lang="vi" b="1" u="sng" sz="1600">
                <a:latin typeface="Arial"/>
              </a:rPr>
              <a:t>Chú ý:</a:t>
            </a:r>
            <a:r>
              <a:rPr lang="vi" b="1" sz="1600">
                <a:latin typeface="Arial"/>
              </a:rPr>
              <a:t> </a:t>
            </a:r>
            <a:r>
              <a:rPr lang="vi" sz="1500">
                <a:latin typeface="Arial"/>
              </a:rPr>
              <a:t>a) Để xác định góc giữa hai đường thẳng </a:t>
            </a:r>
            <a:r>
              <a:rPr lang="vi" i="1" sz="1500">
                <a:latin typeface="Arial"/>
              </a:rPr>
              <a:t>a, b</a:t>
            </a:r>
            <a:r>
              <a:rPr lang="vi" sz="1500">
                <a:latin typeface="Arial"/>
              </a:rPr>
              <a:t> ta có thề lấy một điềm </a:t>
            </a:r>
            <a:r>
              <a:rPr lang="vi" i="1" sz="1500">
                <a:latin typeface="Arial"/>
              </a:rPr>
              <a:t>0</a:t>
            </a:r>
            <a:r>
              <a:rPr lang="vi" sz="1500">
                <a:latin typeface="Arial"/>
              </a:rPr>
              <a:t> nằm trên một trong hai đường thẳng đó và vẽ đường thẳng song song với đường thẳng còn lại.</a:t>
            </a:r>
          </a:p>
          <a:p>
            <a:pPr indent="0">
              <a:lnSpc>
                <a:spcPct val="174000"/>
              </a:lnSpc>
            </a:pPr>
            <a:r>
              <a:rPr lang="vi" sz="1500">
                <a:latin typeface="Arial"/>
              </a:rPr>
              <a:t>b) Góc giữa hai đường thẳng nhận giá trị từ 0° đến 90°.</a:t>
            </a:r>
          </a:p>
        </p:txBody>
      </p:sp>
    </p:spTree>
  </p:cSld>
  <p:clrMapOvr>
    <a:overrideClrMapping bg1="lt1" tx1="dk1" bg2="lt2" tx2="dk2" accent1="accent1" accent2="accent2" accent3="accent3" accent4="accent4" accent5="accent5" accent6="accent6" hlink="hlink" folHlink="folHlink"/>
  </p:clrMapOvr>
</p:sld>
</file>

<file path=ppt/slides/slide8.xml><?xml version="1.0" encoding="utf-8"?>
<p:sld xmlns:p="http://schemas.openxmlformats.org/presentationml/2006/main" xmlns:a="http://schemas.openxmlformats.org/drawingml/2006/main" xmlns:r="http://schemas.openxmlformats.org/officeDocument/2006/relationships">
  <p:cSld>
    <p:bg>
      <p:bgPr>
        <a:solidFill>
          <a:srgbClr val="FEFBED"/>
        </a:solidFill>
        <a:effectLst/>
      </p:bgPr>
    </p:bg>
    <p:spTree>
      <p:nvGrpSpPr>
        <p:cNvPr id="1" name=""/>
        <p:cNvGrpSpPr/>
        <p:nvPr/>
      </p:nvGrpSpPr>
      <p:grpSpPr/>
      <p:pic>
        <p:nvPicPr>
          <p:cNvPr id="2" name=""/>
          <p:cNvPicPr>
            <a:picLocks noChangeAspect="1"/>
          </p:cNvPicPr>
          <p:nvPr/>
        </p:nvPicPr>
        <p:blipFill>
          <a:blip r:embed="rPictId0"/>
          <a:stretch>
            <a:fillRect/>
          </a:stretch>
        </p:blipFill>
        <p:spPr>
          <a:xfrm>
            <a:off x="142875" y="0"/>
            <a:ext cx="7477125" cy="1185862"/>
          </a:xfrm>
          <a:prstGeom prst="rect">
            <a:avLst/>
          </a:prstGeom>
        </p:spPr>
      </p:pic>
      <p:pic>
        <p:nvPicPr>
          <p:cNvPr id="3" name=""/>
          <p:cNvPicPr>
            <a:picLocks noChangeAspect="1"/>
          </p:cNvPicPr>
          <p:nvPr/>
        </p:nvPicPr>
        <p:blipFill>
          <a:blip r:embed="rPictId1"/>
          <a:stretch>
            <a:fillRect/>
          </a:stretch>
        </p:blipFill>
        <p:spPr>
          <a:xfrm>
            <a:off x="0" y="3695700"/>
            <a:ext cx="590550" cy="590550"/>
          </a:xfrm>
          <a:prstGeom prst="rect">
            <a:avLst/>
          </a:prstGeom>
        </p:spPr>
      </p:pic>
      <p:pic>
        <p:nvPicPr>
          <p:cNvPr id="4" name=""/>
          <p:cNvPicPr>
            <a:picLocks noChangeAspect="1"/>
          </p:cNvPicPr>
          <p:nvPr/>
        </p:nvPicPr>
        <p:blipFill>
          <a:blip r:embed="rPictId2"/>
          <a:stretch>
            <a:fillRect/>
          </a:stretch>
        </p:blipFill>
        <p:spPr>
          <a:xfrm>
            <a:off x="5210175" y="1414462"/>
            <a:ext cx="1457325" cy="1828800"/>
          </a:xfrm>
          <a:prstGeom prst="rect">
            <a:avLst/>
          </a:prstGeom>
        </p:spPr>
      </p:pic>
      <p:pic>
        <p:nvPicPr>
          <p:cNvPr id="5" name=""/>
          <p:cNvPicPr>
            <a:picLocks noChangeAspect="1"/>
          </p:cNvPicPr>
          <p:nvPr/>
        </p:nvPicPr>
        <p:blipFill>
          <a:blip r:embed="rPictId3"/>
          <a:stretch>
            <a:fillRect/>
          </a:stretch>
        </p:blipFill>
        <p:spPr>
          <a:xfrm>
            <a:off x="6762750" y="3705225"/>
            <a:ext cx="847725" cy="566737"/>
          </a:xfrm>
          <a:prstGeom prst="rect">
            <a:avLst/>
          </a:prstGeom>
        </p:spPr>
      </p:pic>
      <p:sp>
        <p:nvSpPr>
          <p:cNvPr id="6" name=""/>
          <p:cNvSpPr/>
          <p:nvPr/>
        </p:nvSpPr>
        <p:spPr>
          <a:xfrm>
            <a:off x="342900" y="404812"/>
            <a:ext cx="1871662" cy="238125"/>
          </a:xfrm>
          <a:prstGeom prst="rect">
            <a:avLst/>
          </a:prstGeom>
          <a:solidFill>
            <a:srgbClr val="4E80BC"/>
          </a:solidFill>
        </p:spPr>
        <p:txBody>
          <a:bodyPr lIns="0" tIns="0" rIns="0" bIns="0" wrap="none">
            <a:noAutofit/>
          </a:bodyPr>
          <a:p>
            <a:pPr indent="0"/>
            <a:r>
              <a:rPr lang="vi" b="1" sz="1600">
                <a:solidFill>
                  <a:srgbClr val="FFFFFF"/>
                </a:solidFill>
                <a:latin typeface="Arial"/>
              </a:rPr>
              <a:t>í dụ 1: (SGK-tr54</a:t>
            </a:r>
          </a:p>
        </p:txBody>
      </p:sp>
      <p:sp>
        <p:nvSpPr>
          <p:cNvPr id="7" name=""/>
          <p:cNvSpPr/>
          <p:nvPr/>
        </p:nvSpPr>
        <p:spPr>
          <a:xfrm>
            <a:off x="423862" y="1281112"/>
            <a:ext cx="3600450" cy="1376363"/>
          </a:xfrm>
          <a:prstGeom prst="rect">
            <a:avLst/>
          </a:prstGeom>
          <a:solidFill>
            <a:srgbClr val="FFFFFF"/>
          </a:solidFill>
        </p:spPr>
        <p:txBody>
          <a:bodyPr lIns="0" tIns="0" rIns="0" bIns="0">
            <a:noAutofit/>
          </a:bodyPr>
          <a:p>
            <a:pPr indent="0">
              <a:spcAft>
                <a:spcPts val="1120"/>
              </a:spcAft>
            </a:pPr>
            <a:r>
              <a:rPr lang="vi" sz="1500">
                <a:latin typeface="Arial"/>
              </a:rPr>
              <a:t>Tính góc giữa các cặp đường thẳng:</a:t>
            </a:r>
          </a:p>
          <a:p>
            <a:pPr indent="0">
              <a:spcAft>
                <a:spcPts val="1120"/>
              </a:spcAft>
            </a:pPr>
            <a:r>
              <a:rPr lang="vi" sz="1500">
                <a:latin typeface="Arial"/>
              </a:rPr>
              <a:t>a) </a:t>
            </a:r>
            <a:r>
              <a:rPr lang="vi" i="1" sz="1500">
                <a:latin typeface="Arial"/>
              </a:rPr>
              <a:t>A'c'</a:t>
            </a:r>
            <a:r>
              <a:rPr lang="vi" sz="1500">
                <a:latin typeface="Arial"/>
              </a:rPr>
              <a:t> và </a:t>
            </a:r>
            <a:r>
              <a:rPr lang="vi" i="1" sz="1500">
                <a:latin typeface="Arial"/>
              </a:rPr>
              <a:t>BC</a:t>
            </a:r>
          </a:p>
          <a:p>
            <a:pPr indent="0">
              <a:spcAft>
                <a:spcPts val="280"/>
              </a:spcAft>
            </a:pPr>
            <a:r>
              <a:rPr lang="vi" sz="1500">
                <a:latin typeface="Arial"/>
              </a:rPr>
              <a:t>b) </a:t>
            </a:r>
            <a:r>
              <a:rPr lang="vi" i="1" sz="1500">
                <a:latin typeface="Arial"/>
              </a:rPr>
              <a:t>MN</a:t>
            </a:r>
            <a:r>
              <a:rPr lang="vi" sz="1500">
                <a:latin typeface="Arial"/>
              </a:rPr>
              <a:t> và </a:t>
            </a:r>
            <a:r>
              <a:rPr lang="vi" i="1" sz="1500">
                <a:latin typeface="Arial"/>
              </a:rPr>
              <a:t>EF</a:t>
            </a:r>
          </a:p>
          <a:p>
            <a:pPr marL="3145350" indent="0"/>
            <a:r>
              <a:rPr lang="vi" b="1" sz="1600">
                <a:latin typeface="Arial"/>
              </a:rPr>
              <a:t>Giải</a:t>
            </a:r>
          </a:p>
        </p:txBody>
      </p:sp>
      <p:sp>
        <p:nvSpPr>
          <p:cNvPr id="8" name=""/>
          <p:cNvSpPr/>
          <p:nvPr/>
        </p:nvSpPr>
        <p:spPr>
          <a:xfrm>
            <a:off x="623887" y="3481387"/>
            <a:ext cx="4586288" cy="671513"/>
          </a:xfrm>
          <a:prstGeom prst="rect">
            <a:avLst/>
          </a:prstGeom>
          <a:solidFill>
            <a:srgbClr val="FFFFFF"/>
          </a:solidFill>
        </p:spPr>
        <p:txBody>
          <a:bodyPr lIns="0" tIns="0" rIns="0" bIns="0">
            <a:noAutofit/>
          </a:bodyPr>
          <a:p>
            <a:pPr indent="215900">
              <a:lnSpc>
                <a:spcPct val="181000"/>
              </a:lnSpc>
            </a:pPr>
            <a:r>
              <a:rPr lang="vi" sz="1500">
                <a:latin typeface="Arial"/>
              </a:rPr>
              <a:t>a) Ta có </a:t>
            </a:r>
            <a:r>
              <a:rPr lang="en-US" i="1" sz="1500">
                <a:latin typeface="Arial"/>
              </a:rPr>
              <a:t>AC </a:t>
            </a:r>
            <a:r>
              <a:rPr lang="vi" i="1" sz="1500">
                <a:latin typeface="Arial"/>
              </a:rPr>
              <a:t>// A'C,</a:t>
            </a:r>
            <a:r>
              <a:rPr lang="vi" sz="1500">
                <a:latin typeface="Arial"/>
              </a:rPr>
              <a:t> suy ra </a:t>
            </a:r>
            <a:r>
              <a:rPr lang="vi" i="1" sz="1500">
                <a:latin typeface="Arial"/>
              </a:rPr>
              <a:t>ực', BC) = </a:t>
            </a:r>
            <a:r>
              <a:rPr lang="en-US" i="1" sz="1500">
                <a:latin typeface="Arial"/>
              </a:rPr>
              <a:t>(AC, </a:t>
            </a:r>
            <a:r>
              <a:rPr lang="vi" i="1" sz="1500">
                <a:latin typeface="Arial"/>
              </a:rPr>
              <a:t>BC) = ACB</a:t>
            </a:r>
            <a:r>
              <a:rPr lang="vi" sz="1500">
                <a:latin typeface="Arial"/>
              </a:rPr>
              <a:t> = 45" (tam giác </a:t>
            </a:r>
            <a:r>
              <a:rPr lang="vi" i="1" sz="1500">
                <a:latin typeface="Arial"/>
              </a:rPr>
              <a:t>ACB</a:t>
            </a:r>
            <a:r>
              <a:rPr lang="vi" sz="1500">
                <a:latin typeface="Arial"/>
              </a:rPr>
              <a:t> vuông cân tại </a:t>
            </a:r>
            <a:r>
              <a:rPr lang="vi" i="1" sz="1500">
                <a:latin typeface="Arial"/>
              </a:rPr>
              <a:t>B)</a:t>
            </a:r>
          </a:p>
        </p:txBody>
      </p:sp>
    </p:spTree>
  </p:cSld>
  <p:clrMapOvr>
    <a:overrideClrMapping bg1="lt1" tx1="dk1" bg2="lt2" tx2="dk2" accent1="accent1" accent2="accent2" accent3="accent3" accent4="accent4" accent5="accent5" accent6="accent6" hlink="hlink" folHlink="folHlink"/>
  </p:clrMapOvr>
</p:sld>
</file>

<file path=ppt/slides/slide9.xml><?xml version="1.0" encoding="utf-8"?>
<p:sld xmlns:p="http://schemas.openxmlformats.org/presentationml/2006/main" xmlns:a="http://schemas.openxmlformats.org/drawingml/2006/main" xmlns:r="http://schemas.openxmlformats.org/officeDocument/2006/relationships">
  <p:cSld>
    <p:bg>
      <p:bgPr>
        <a:solidFill>
          <a:srgbClr val="FEFBED"/>
        </a:solidFill>
        <a:effectLst/>
      </p:bgPr>
    </p:bg>
    <p:spTree>
      <p:nvGrpSpPr>
        <p:cNvPr id="1" name=""/>
        <p:cNvGrpSpPr/>
        <p:nvPr/>
      </p:nvGrpSpPr>
      <p:grpSpPr/>
      <p:pic>
        <p:nvPicPr>
          <p:cNvPr id="2" name=""/>
          <p:cNvPicPr>
            <a:picLocks noChangeAspect="1"/>
          </p:cNvPicPr>
          <p:nvPr/>
        </p:nvPicPr>
        <p:blipFill>
          <a:blip r:embed="rPictId0"/>
          <a:stretch>
            <a:fillRect/>
          </a:stretch>
        </p:blipFill>
        <p:spPr>
          <a:xfrm>
            <a:off x="142875" y="0"/>
            <a:ext cx="7477125" cy="1166812"/>
          </a:xfrm>
          <a:prstGeom prst="rect">
            <a:avLst/>
          </a:prstGeom>
        </p:spPr>
      </p:pic>
      <p:pic>
        <p:nvPicPr>
          <p:cNvPr id="3" name=""/>
          <p:cNvPicPr>
            <a:picLocks noChangeAspect="1"/>
          </p:cNvPicPr>
          <p:nvPr/>
        </p:nvPicPr>
        <p:blipFill>
          <a:blip r:embed="rPictId1"/>
          <a:stretch>
            <a:fillRect/>
          </a:stretch>
        </p:blipFill>
        <p:spPr>
          <a:xfrm>
            <a:off x="0" y="3695700"/>
            <a:ext cx="590550" cy="590550"/>
          </a:xfrm>
          <a:prstGeom prst="rect">
            <a:avLst/>
          </a:prstGeom>
        </p:spPr>
      </p:pic>
      <p:pic>
        <p:nvPicPr>
          <p:cNvPr id="4" name=""/>
          <p:cNvPicPr>
            <a:picLocks noChangeAspect="1"/>
          </p:cNvPicPr>
          <p:nvPr/>
        </p:nvPicPr>
        <p:blipFill>
          <a:blip r:embed="rPictId2"/>
          <a:stretch>
            <a:fillRect/>
          </a:stretch>
        </p:blipFill>
        <p:spPr>
          <a:xfrm>
            <a:off x="5205412" y="1414462"/>
            <a:ext cx="1481138" cy="1852613"/>
          </a:xfrm>
          <a:prstGeom prst="rect">
            <a:avLst/>
          </a:prstGeom>
        </p:spPr>
      </p:pic>
      <p:pic>
        <p:nvPicPr>
          <p:cNvPr id="5" name=""/>
          <p:cNvPicPr>
            <a:picLocks noChangeAspect="1"/>
          </p:cNvPicPr>
          <p:nvPr/>
        </p:nvPicPr>
        <p:blipFill>
          <a:blip r:embed="rPictId3"/>
          <a:stretch>
            <a:fillRect/>
          </a:stretch>
        </p:blipFill>
        <p:spPr>
          <a:xfrm>
            <a:off x="6762750" y="3705225"/>
            <a:ext cx="847725" cy="566737"/>
          </a:xfrm>
          <a:prstGeom prst="rect">
            <a:avLst/>
          </a:prstGeom>
        </p:spPr>
      </p:pic>
      <p:sp>
        <p:nvSpPr>
          <p:cNvPr id="6" name=""/>
          <p:cNvSpPr/>
          <p:nvPr/>
        </p:nvSpPr>
        <p:spPr>
          <a:xfrm>
            <a:off x="342900" y="404812"/>
            <a:ext cx="1871662" cy="238125"/>
          </a:xfrm>
          <a:prstGeom prst="rect">
            <a:avLst/>
          </a:prstGeom>
          <a:solidFill>
            <a:srgbClr val="4E80BC"/>
          </a:solidFill>
        </p:spPr>
        <p:txBody>
          <a:bodyPr lIns="0" tIns="0" rIns="0" bIns="0" wrap="none">
            <a:noAutofit/>
          </a:bodyPr>
          <a:p>
            <a:pPr indent="0"/>
            <a:r>
              <a:rPr lang="vi" b="1" sz="1600">
                <a:solidFill>
                  <a:srgbClr val="FFFFFF"/>
                </a:solidFill>
                <a:latin typeface="Arial"/>
              </a:rPr>
              <a:t>í dụ 1: (SGK-tr54</a:t>
            </a:r>
          </a:p>
        </p:txBody>
      </p:sp>
      <p:sp>
        <p:nvSpPr>
          <p:cNvPr id="7" name=""/>
          <p:cNvSpPr/>
          <p:nvPr/>
        </p:nvSpPr>
        <p:spPr>
          <a:xfrm>
            <a:off x="423862" y="1252537"/>
            <a:ext cx="3600450" cy="1404938"/>
          </a:xfrm>
          <a:prstGeom prst="rect">
            <a:avLst/>
          </a:prstGeom>
          <a:solidFill>
            <a:srgbClr val="FFFFFF"/>
          </a:solidFill>
        </p:spPr>
        <p:txBody>
          <a:bodyPr lIns="0" tIns="0" rIns="0" bIns="0">
            <a:noAutofit/>
          </a:bodyPr>
          <a:p>
            <a:pPr indent="0">
              <a:spcAft>
                <a:spcPts val="1120"/>
              </a:spcAft>
            </a:pPr>
            <a:r>
              <a:rPr lang="vi" sz="1500">
                <a:latin typeface="Arial"/>
              </a:rPr>
              <a:t>Tính góc giữa các cặp đường thẳng:</a:t>
            </a:r>
          </a:p>
          <a:p>
            <a:pPr indent="0">
              <a:spcAft>
                <a:spcPts val="1120"/>
              </a:spcAft>
            </a:pPr>
            <a:r>
              <a:rPr lang="vi" sz="1500">
                <a:latin typeface="Arial"/>
              </a:rPr>
              <a:t>a) </a:t>
            </a:r>
            <a:r>
              <a:rPr lang="vi" i="1" sz="1500">
                <a:latin typeface="Arial"/>
              </a:rPr>
              <a:t>A'c'</a:t>
            </a:r>
            <a:r>
              <a:rPr lang="vi" sz="1500">
                <a:latin typeface="Arial"/>
              </a:rPr>
              <a:t> và </a:t>
            </a:r>
            <a:r>
              <a:rPr lang="vi" i="1" sz="1500">
                <a:latin typeface="Arial"/>
              </a:rPr>
              <a:t>BC</a:t>
            </a:r>
          </a:p>
          <a:p>
            <a:pPr indent="0">
              <a:spcAft>
                <a:spcPts val="490"/>
              </a:spcAft>
            </a:pPr>
            <a:r>
              <a:rPr lang="vi" sz="1500">
                <a:latin typeface="Arial"/>
              </a:rPr>
              <a:t>b) </a:t>
            </a:r>
            <a:r>
              <a:rPr lang="vi" i="1" sz="1500">
                <a:latin typeface="Arial"/>
              </a:rPr>
              <a:t>MN</a:t>
            </a:r>
            <a:r>
              <a:rPr lang="vi" sz="1500">
                <a:latin typeface="Arial"/>
              </a:rPr>
              <a:t> và </a:t>
            </a:r>
            <a:r>
              <a:rPr lang="vi" i="1" sz="1500">
                <a:latin typeface="Arial"/>
              </a:rPr>
              <a:t>EF</a:t>
            </a:r>
          </a:p>
          <a:p>
            <a:pPr marL="3145350" indent="0"/>
            <a:r>
              <a:rPr lang="vi" b="1" sz="1600">
                <a:latin typeface="Arial"/>
              </a:rPr>
              <a:t>Giải</a:t>
            </a:r>
          </a:p>
        </p:txBody>
      </p:sp>
      <p:sp>
        <p:nvSpPr>
          <p:cNvPr id="8" name=""/>
          <p:cNvSpPr/>
          <p:nvPr/>
        </p:nvSpPr>
        <p:spPr>
          <a:xfrm>
            <a:off x="652462" y="3033712"/>
            <a:ext cx="2671763" cy="252413"/>
          </a:xfrm>
          <a:prstGeom prst="rect">
            <a:avLst/>
          </a:prstGeom>
          <a:solidFill>
            <a:srgbClr val="FFFFFF"/>
          </a:solidFill>
        </p:spPr>
        <p:txBody>
          <a:bodyPr lIns="0" tIns="0" rIns="0" bIns="0" wrap="none">
            <a:noAutofit/>
          </a:bodyPr>
          <a:p>
            <a:pPr indent="241300"/>
            <a:r>
              <a:rPr lang="vi" sz="1500">
                <a:latin typeface="Arial"/>
              </a:rPr>
              <a:t>b) Ta có </a:t>
            </a:r>
            <a:r>
              <a:rPr lang="en-US" i="1" sz="1500">
                <a:latin typeface="Arial"/>
              </a:rPr>
              <a:t>AC </a:t>
            </a:r>
            <a:r>
              <a:rPr lang="vi" i="1" sz="1500">
                <a:latin typeface="Arial"/>
              </a:rPr>
              <a:t>II MN, AD' II EF,</a:t>
            </a:r>
          </a:p>
        </p:txBody>
      </p:sp>
      <p:sp>
        <p:nvSpPr>
          <p:cNvPr id="9" name=""/>
          <p:cNvSpPr/>
          <p:nvPr/>
        </p:nvSpPr>
        <p:spPr>
          <a:xfrm>
            <a:off x="642937" y="3443287"/>
            <a:ext cx="4562475" cy="652463"/>
          </a:xfrm>
          <a:prstGeom prst="rect">
            <a:avLst/>
          </a:prstGeom>
          <a:solidFill>
            <a:srgbClr val="FFFFFF"/>
          </a:solidFill>
        </p:spPr>
        <p:txBody>
          <a:bodyPr lIns="0" tIns="0" rIns="0" bIns="0">
            <a:noAutofit/>
          </a:bodyPr>
          <a:p>
            <a:pPr indent="241300">
              <a:lnSpc>
                <a:spcPct val="176000"/>
              </a:lnSpc>
            </a:pPr>
            <a:r>
              <a:rPr lang="vi" sz="1500">
                <a:latin typeface="Arial"/>
              </a:rPr>
              <a:t>suy ra (M/V, </a:t>
            </a:r>
            <a:r>
              <a:rPr lang="en-US" sz="1500">
                <a:latin typeface="Arial"/>
              </a:rPr>
              <a:t>EF) </a:t>
            </a:r>
            <a:r>
              <a:rPr lang="vi" sz="1500">
                <a:latin typeface="Arial"/>
              </a:rPr>
              <a:t>= </a:t>
            </a:r>
            <a:r>
              <a:rPr lang="en-US" i="1" sz="1500">
                <a:latin typeface="Arial"/>
              </a:rPr>
              <a:t>(AC,AD') </a:t>
            </a:r>
            <a:r>
              <a:rPr lang="vi" i="1" sz="1500">
                <a:latin typeface="Arial"/>
              </a:rPr>
              <a:t>= </a:t>
            </a:r>
            <a:r>
              <a:rPr lang="en-US" i="1" sz="1500">
                <a:latin typeface="Arial"/>
              </a:rPr>
              <a:t>CAD </a:t>
            </a:r>
            <a:r>
              <a:rPr lang="vi" i="1" sz="1500">
                <a:latin typeface="Arial"/>
              </a:rPr>
              <a:t>=</a:t>
            </a:r>
            <a:r>
              <a:rPr lang="vi" sz="1500">
                <a:latin typeface="Arial"/>
              </a:rPr>
              <a:t> 60° (tam giác </a:t>
            </a:r>
            <a:r>
              <a:rPr lang="vi" i="1" sz="1500">
                <a:latin typeface="Arial"/>
              </a:rPr>
              <a:t>ACD'</a:t>
            </a:r>
            <a:r>
              <a:rPr lang="vi" sz="1500">
                <a:latin typeface="Arial"/>
              </a:rPr>
              <a:t> có ba cạnh bằng nhau)</a:t>
            </a:r>
          </a:p>
        </p:txBody>
      </p:sp>
    </p:spTree>
  </p:cSld>
  <p:clrMapOvr>
    <a:overrideClrMapping bg1="lt1" tx1="dk1" bg2="lt2" tx2="dk2" accent1="accent1" accent2="accent2" accent3="accent3" accent4="accent4" accent5="accent5" accent6="accent6" hlink="hlink" folHlink="folHlink"/>
  </p:clrMapOvr>
</p:sld>
</file>

<file path=ppt/theme/theme.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100000" t="-60000" r="100000" b="200000"/>
          </a:path>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extraClrSchemeLst/>
</a:theme>
</file>