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Lst>
  <p:sldSz cx="7620000" cy="4310062"/>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 Id="rId60" Type="http://schemas.openxmlformats.org/officeDocument/2006/relationships/slide" Target="slides/slide56.xml"/><Relationship Id="rId61" Type="http://schemas.openxmlformats.org/officeDocument/2006/relationships/slide" Target="slides/slide57.xml"/><Relationship Id="rId62" Type="http://schemas.openxmlformats.org/officeDocument/2006/relationships/slide" Target="slides/slide58.xml"/><Relationship Id="rId63" Type="http://schemas.openxmlformats.org/officeDocument/2006/relationships/slide" Target="slides/slide59.xml"/><Relationship Id="rId64" Type="http://schemas.openxmlformats.org/officeDocument/2006/relationships/slide" Target="slides/slide60.xml"/><Relationship Id="rId65" Type="http://schemas.openxmlformats.org/officeDocument/2006/relationships/slide" Target="slides/slide61.xml"/><Relationship Id="rId66" Type="http://schemas.openxmlformats.org/officeDocument/2006/relationships/slide" Target="slides/slide62.xml"/><Relationship Id="rId67" Type="http://schemas.openxmlformats.org/officeDocument/2006/relationships/slide" Target="slides/slide63.xml"/><Relationship Id="rId68" Type="http://schemas.openxmlformats.org/officeDocument/2006/relationships/slide" Target="slides/slide64.xml"/><Relationship Id="rId69" Type="http://schemas.openxmlformats.org/officeDocument/2006/relationships/slide" Target="slides/slide65.xml"/><Relationship Id="rId70" Type="http://schemas.openxmlformats.org/officeDocument/2006/relationships/slide" Target="slides/slide66.xml"/><Relationship Id="rId71" Type="http://schemas.openxmlformats.org/officeDocument/2006/relationships/slide" Target="slides/slide67.xml"/><Relationship Id="rId72" Type="http://schemas.openxmlformats.org/officeDocument/2006/relationships/slide" Target="slides/slide68.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Relationship Id="rPictId0" Type="http://schemas.openxmlformats.org/officeDocument/2006/relationships/image" Target="../media/image1.jpeg"/><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PictId0" Type="http://schemas.openxmlformats.org/officeDocument/2006/relationships/image" Target="../media/image20.jpeg"/><Relationship Id="rPictId1" Type="http://schemas.openxmlformats.org/officeDocument/2006/relationships/image" Target="../media/image21.jpeg"/><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PictId0" Type="http://schemas.openxmlformats.org/officeDocument/2006/relationships/image" Target="../media/image22.jpeg"/><Relationship Id="rPictId1" Type="http://schemas.openxmlformats.org/officeDocument/2006/relationships/image" Target="../media/image23.jpeg"/><Relationship Id="rPictId2" Type="http://schemas.openxmlformats.org/officeDocument/2006/relationships/image" Target="../media/image24.jpeg"/><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PictId0" Type="http://schemas.openxmlformats.org/officeDocument/2006/relationships/image" Target="../media/image25.jpeg"/><Relationship Id="rPictId1" Type="http://schemas.openxmlformats.org/officeDocument/2006/relationships/image" Target="../media/image26.jpeg"/><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PictId0" Type="http://schemas.openxmlformats.org/officeDocument/2006/relationships/image" Target="../media/image27.jpeg"/><Relationship Id="rPictId1" Type="http://schemas.openxmlformats.org/officeDocument/2006/relationships/image" Target="../media/image28.jpeg"/><Relationship Id="rId1" Type="http://schemas.openxmlformats.org/officeDocument/2006/relationships/slideLayout" Target="../slideLayouts/slideLayout.xml"/></Relationships>
</file>

<file path=ppt/slides/_rels/slide1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PictId0" Type="http://schemas.openxmlformats.org/officeDocument/2006/relationships/image" Target="../media/image29.jpeg"/><Relationship Id="rPictId1" Type="http://schemas.openxmlformats.org/officeDocument/2006/relationships/image" Target="../media/image30.jpeg"/><Relationship Id="rPictId2" Type="http://schemas.openxmlformats.org/officeDocument/2006/relationships/image" Target="../media/image31.jpeg"/><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PictId0" Type="http://schemas.openxmlformats.org/officeDocument/2006/relationships/image" Target="../media/image32.jpeg"/><Relationship Id="rPictId1" Type="http://schemas.openxmlformats.org/officeDocument/2006/relationships/image" Target="../media/image33.jpeg"/><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PictId0" Type="http://schemas.openxmlformats.org/officeDocument/2006/relationships/image" Target="../media/image34.jpeg"/><Relationship Id="rPictId1" Type="http://schemas.openxmlformats.org/officeDocument/2006/relationships/image" Target="../media/image35.jpeg"/><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PictId0" Type="http://schemas.openxmlformats.org/officeDocument/2006/relationships/image" Target="../media/image2.jpeg"/><Relationship Id="rPictId1" Type="http://schemas.openxmlformats.org/officeDocument/2006/relationships/image" Target="../media/image3.jpeg"/><Relationship Id="rId1" Type="http://schemas.openxmlformats.org/officeDocument/2006/relationships/slideLayout" Target="../slideLayouts/slideLayout.xml"/></Relationships>
</file>

<file path=ppt/slides/_rels/slide2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PictId0" Type="http://schemas.openxmlformats.org/officeDocument/2006/relationships/image" Target="../media/image36.jpeg"/><Relationship Id="rPictId1" Type="http://schemas.openxmlformats.org/officeDocument/2006/relationships/image" Target="../media/image37.jpeg"/><Relationship Id="rId1" Type="http://schemas.openxmlformats.org/officeDocument/2006/relationships/slideLayout" Target="../slideLayouts/slideLayout.xml"/></Relationships>
</file>

<file path=ppt/slides/_rels/slide22.xml.rels>&#65279;<?xml version="1.0" encoding="UTF-8" standalone="yes"?>
<Relationships xmlns="http://schemas.openxmlformats.org/package/2006/relationships"><Relationship Id="rPictId0" Type="http://schemas.openxmlformats.org/officeDocument/2006/relationships/image" Target="../media/image38.jpeg"/><Relationship Id="rPictId1" Type="http://schemas.openxmlformats.org/officeDocument/2006/relationships/image" Target="../media/image39.jpeg"/><Relationship Id="rPictId2" Type="http://schemas.openxmlformats.org/officeDocument/2006/relationships/image" Target="../media/image40.jpeg"/><Relationship Id="rPictId3" Type="http://schemas.openxmlformats.org/officeDocument/2006/relationships/image" Target="../media/image41.jpeg"/><Relationship Id="rId1" Type="http://schemas.openxmlformats.org/officeDocument/2006/relationships/slideLayout" Target="../slideLayouts/slideLayout.xml"/></Relationships>
</file>

<file path=ppt/slides/_rels/slide23.xml.rels>&#65279;<?xml version="1.0" encoding="UTF-8" standalone="yes"?>
<Relationships xmlns="http://schemas.openxmlformats.org/package/2006/relationships"><Relationship Id="rPictId0" Type="http://schemas.openxmlformats.org/officeDocument/2006/relationships/image" Target="../media/image42.jpeg"/><Relationship Id="rPictId1" Type="http://schemas.openxmlformats.org/officeDocument/2006/relationships/image" Target="../media/image43.jpeg"/><Relationship Id="rPictId2" Type="http://schemas.openxmlformats.org/officeDocument/2006/relationships/image" Target="../media/image44.jpeg"/><Relationship Id="rId1" Type="http://schemas.openxmlformats.org/officeDocument/2006/relationships/slideLayout" Target="../slideLayouts/slideLayout.xml"/></Relationships>
</file>

<file path=ppt/slides/_rels/slide24.xml.rels>&#65279;<?xml version="1.0" encoding="UTF-8" standalone="yes"?>
<Relationships xmlns="http://schemas.openxmlformats.org/package/2006/relationships"><Relationship Id="rPictId0" Type="http://schemas.openxmlformats.org/officeDocument/2006/relationships/image" Target="../media/image45.jpeg"/><Relationship Id="rPictId1" Type="http://schemas.openxmlformats.org/officeDocument/2006/relationships/image" Target="../media/image46.jpeg"/><Relationship Id="rPictId2" Type="http://schemas.openxmlformats.org/officeDocument/2006/relationships/image" Target="../media/image47.jpeg"/><Relationship Id="rId1" Type="http://schemas.openxmlformats.org/officeDocument/2006/relationships/slideLayout" Target="../slideLayouts/slideLayout.xml"/></Relationships>
</file>

<file path=ppt/slides/_rels/slide25.xml.rels>&#65279;<?xml version="1.0" encoding="UTF-8" standalone="yes"?>
<Relationships xmlns="http://schemas.openxmlformats.org/package/2006/relationships"><Relationship Id="rPictId0" Type="http://schemas.openxmlformats.org/officeDocument/2006/relationships/image" Target="../media/image48.jpeg"/><Relationship Id="rPictId1" Type="http://schemas.openxmlformats.org/officeDocument/2006/relationships/image" Target="../media/image49.jpeg"/><Relationship Id="rPictId2" Type="http://schemas.openxmlformats.org/officeDocument/2006/relationships/image" Target="../media/image50.jpeg"/><Relationship Id="rId1" Type="http://schemas.openxmlformats.org/officeDocument/2006/relationships/slideLayout" Target="../slideLayouts/slideLayout.xml"/></Relationships>
</file>

<file path=ppt/slides/_rels/slide26.xml.rels>&#65279;<?xml version="1.0" encoding="UTF-8" standalone="yes"?>
<Relationships xmlns="http://schemas.openxmlformats.org/package/2006/relationships"><Relationship Id="rPictId0" Type="http://schemas.openxmlformats.org/officeDocument/2006/relationships/image" Target="../media/image51.jpeg"/><Relationship Id="rId1" Type="http://schemas.openxmlformats.org/officeDocument/2006/relationships/slideLayout" Target="../slideLayouts/slideLayout.xml"/></Relationships>
</file>

<file path=ppt/slides/_rels/slide27.xml.rels>&#65279;<?xml version="1.0" encoding="UTF-8" standalone="yes"?>
<Relationships xmlns="http://schemas.openxmlformats.org/package/2006/relationships"><Relationship Id="rPictId0" Type="http://schemas.openxmlformats.org/officeDocument/2006/relationships/image" Target="../media/image52.jpeg"/><Relationship Id="rPictId1" Type="http://schemas.openxmlformats.org/officeDocument/2006/relationships/image" Target="../media/image53.jpeg"/><Relationship Id="rPictId2" Type="http://schemas.openxmlformats.org/officeDocument/2006/relationships/image" Target="../media/image54.jpeg"/><Relationship Id="rPictId3" Type="http://schemas.openxmlformats.org/officeDocument/2006/relationships/image" Target="../media/image55.jpeg"/><Relationship Id="rId1" Type="http://schemas.openxmlformats.org/officeDocument/2006/relationships/slideLayout" Target="../slideLayouts/slideLayout.xml"/></Relationships>
</file>

<file path=ppt/slides/_rels/slide28.xml.rels>&#65279;<?xml version="1.0" encoding="UTF-8" standalone="yes"?>
<Relationships xmlns="http://schemas.openxmlformats.org/package/2006/relationships"><Relationship Id="rPictId0" Type="http://schemas.openxmlformats.org/officeDocument/2006/relationships/image" Target="../media/image56.jpeg"/><Relationship Id="rId1" Type="http://schemas.openxmlformats.org/officeDocument/2006/relationships/slideLayout" Target="../slideLayouts/slideLayout.xml"/></Relationships>
</file>

<file path=ppt/slides/_rels/slide29.xml.rels>&#65279;<?xml version="1.0" encoding="UTF-8" standalone="yes"?>
<Relationships xmlns="http://schemas.openxmlformats.org/package/2006/relationships"><Relationship Id="rPictId0" Type="http://schemas.openxmlformats.org/officeDocument/2006/relationships/image" Target="../media/image57.jpeg"/><Relationship Id="rPictId1" Type="http://schemas.openxmlformats.org/officeDocument/2006/relationships/image" Target="../media/image58.jpeg"/><Relationship Id="rPictId2" Type="http://schemas.openxmlformats.org/officeDocument/2006/relationships/image" Target="../media/image59.jpeg"/><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PictId0" Type="http://schemas.openxmlformats.org/officeDocument/2006/relationships/image" Target="../media/image4.jpeg"/><Relationship Id="rId1" Type="http://schemas.openxmlformats.org/officeDocument/2006/relationships/slideLayout" Target="../slideLayouts/slideLayout.xml"/></Relationships>
</file>

<file path=ppt/slides/_rels/slide3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1.xml.rels>&#65279;<?xml version="1.0" encoding="UTF-8" standalone="yes"?>
<Relationships xmlns="http://schemas.openxmlformats.org/package/2006/relationships"><Relationship Id="rPictId0" Type="http://schemas.openxmlformats.org/officeDocument/2006/relationships/image" Target="../media/image60.jpeg"/><Relationship Id="rPictId1" Type="http://schemas.openxmlformats.org/officeDocument/2006/relationships/image" Target="../media/image61.jpeg"/><Relationship Id="rId1" Type="http://schemas.openxmlformats.org/officeDocument/2006/relationships/slideLayout" Target="../slideLayouts/slideLayout.xml"/></Relationships>
</file>

<file path=ppt/slides/_rels/slide32.xml.rels>&#65279;<?xml version="1.0" encoding="UTF-8" standalone="yes"?>
<Relationships xmlns="http://schemas.openxmlformats.org/package/2006/relationships"><Relationship Id="rPictId0" Type="http://schemas.openxmlformats.org/officeDocument/2006/relationships/image" Target="../media/image62.jpeg"/><Relationship Id="rPictId1" Type="http://schemas.openxmlformats.org/officeDocument/2006/relationships/image" Target="../media/image63.jpeg"/><Relationship Id="rPictId2" Type="http://schemas.openxmlformats.org/officeDocument/2006/relationships/image" Target="../media/image64.jpeg"/><Relationship Id="rPictId3" Type="http://schemas.openxmlformats.org/officeDocument/2006/relationships/image" Target="../media/image65.jpeg"/><Relationship Id="rPictId4" Type="http://schemas.openxmlformats.org/officeDocument/2006/relationships/image" Target="../media/image66.jpeg"/><Relationship Id="rId1" Type="http://schemas.openxmlformats.org/officeDocument/2006/relationships/slideLayout" Target="../slideLayouts/slideLayout.xml"/></Relationships>
</file>

<file path=ppt/slides/_rels/slide3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5.xml.rels>&#65279;<?xml version="1.0" encoding="UTF-8" standalone="yes"?>
<Relationships xmlns="http://schemas.openxmlformats.org/package/2006/relationships"><Relationship Id="rPictId0" Type="http://schemas.openxmlformats.org/officeDocument/2006/relationships/image" Target="../media/image67.jpeg"/><Relationship Id="rPictId1" Type="http://schemas.openxmlformats.org/officeDocument/2006/relationships/image" Target="../media/image68.jpeg"/><Relationship Id="rPictId2" Type="http://schemas.openxmlformats.org/officeDocument/2006/relationships/image" Target="../media/image69.jpeg"/><Relationship Id="rPictId3" Type="http://schemas.openxmlformats.org/officeDocument/2006/relationships/image" Target="../media/image70.jpeg"/><Relationship Id="rId1" Type="http://schemas.openxmlformats.org/officeDocument/2006/relationships/slideLayout" Target="../slideLayouts/slideLayout.xml"/></Relationships>
</file>

<file path=ppt/slides/_rels/slide36.xml.rels>&#65279;<?xml version="1.0" encoding="UTF-8" standalone="yes"?>
<Relationships xmlns="http://schemas.openxmlformats.org/package/2006/relationships"><Relationship Id="rPictId0" Type="http://schemas.openxmlformats.org/officeDocument/2006/relationships/image" Target="../media/image71.jpeg"/><Relationship Id="rPictId1" Type="http://schemas.openxmlformats.org/officeDocument/2006/relationships/image" Target="../media/image72.jpeg"/><Relationship Id="rPictId2" Type="http://schemas.openxmlformats.org/officeDocument/2006/relationships/image" Target="../media/image73.jpeg"/><Relationship Id="rId1" Type="http://schemas.openxmlformats.org/officeDocument/2006/relationships/slideLayout" Target="../slideLayouts/slideLayout.xml"/></Relationships>
</file>

<file path=ppt/slides/_rels/slide37.xml.rels>&#65279;<?xml version="1.0" encoding="UTF-8" standalone="yes"?>
<Relationships xmlns="http://schemas.openxmlformats.org/package/2006/relationships"><Relationship Id="rPictId0" Type="http://schemas.openxmlformats.org/officeDocument/2006/relationships/image" Target="../media/image74.jpeg"/><Relationship Id="rPictId1" Type="http://schemas.openxmlformats.org/officeDocument/2006/relationships/image" Target="../media/image75.jpeg"/><Relationship Id="rPictId2" Type="http://schemas.openxmlformats.org/officeDocument/2006/relationships/image" Target="../media/image76.jpeg"/><Relationship Id="rPictId3" Type="http://schemas.openxmlformats.org/officeDocument/2006/relationships/image" Target="../media/image77.jpeg"/><Relationship Id="rId1" Type="http://schemas.openxmlformats.org/officeDocument/2006/relationships/slideLayout" Target="../slideLayouts/slideLayout.xml"/></Relationships>
</file>

<file path=ppt/slides/_rels/slide3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9.xml.rels>&#65279;<?xml version="1.0" encoding="UTF-8" standalone="yes"?>
<Relationships xmlns="http://schemas.openxmlformats.org/package/2006/relationships"><Relationship Id="rPictId0" Type="http://schemas.openxmlformats.org/officeDocument/2006/relationships/image" Target="../media/image78.jpeg"/><Relationship Id="rPictId1" Type="http://schemas.openxmlformats.org/officeDocument/2006/relationships/image" Target="../media/image79.jpeg"/><Relationship Id="rId1" Type="http://schemas.openxmlformats.org/officeDocument/2006/relationships/slideLayout" Target="../slideLayouts/slideLayout.xml"/><Relationship Id="rLinkId0" Type="http://schemas.openxmlformats.org/officeDocument/2006/relationships/hyperlink" Target="https://danso.org/viet-nam" TargetMode="External"/></Relationships>
</file>

<file path=ppt/slides/_rels/slide4.xml.rels>&#65279;<?xml version="1.0" encoding="UTF-8" standalone="yes"?>
<Relationships xmlns="http://schemas.openxmlformats.org/package/2006/relationships"><Relationship Id="rPictId0" Type="http://schemas.openxmlformats.org/officeDocument/2006/relationships/image" Target="../media/image5.jpeg"/><Relationship Id="rPictId1" Type="http://schemas.openxmlformats.org/officeDocument/2006/relationships/image" Target="../media/image6.jpeg"/><Relationship Id="rPictId2" Type="http://schemas.openxmlformats.org/officeDocument/2006/relationships/image" Target="../media/image7.jpeg"/><Relationship Id="rPictId3" Type="http://schemas.openxmlformats.org/officeDocument/2006/relationships/image" Target="../media/image8.jpeg"/><Relationship Id="rPictId4" Type="http://schemas.openxmlformats.org/officeDocument/2006/relationships/image" Target="../media/image9.jpeg"/><Relationship Id="rId1" Type="http://schemas.openxmlformats.org/officeDocument/2006/relationships/slideLayout" Target="../slideLayouts/slideLayout.xml"/></Relationships>
</file>

<file path=ppt/slides/_rels/slide40.xml.rels>&#65279;<?xml version="1.0" encoding="UTF-8" standalone="yes"?>
<Relationships xmlns="http://schemas.openxmlformats.org/package/2006/relationships"><Relationship Id="rPictId0" Type="http://schemas.openxmlformats.org/officeDocument/2006/relationships/image" Target="../media/image80.jpeg"/><Relationship Id="rPictId1" Type="http://schemas.openxmlformats.org/officeDocument/2006/relationships/image" Target="../media/image81.jpeg"/><Relationship Id="rPictId2" Type="http://schemas.openxmlformats.org/officeDocument/2006/relationships/image" Target="../media/image82.jpeg"/><Relationship Id="rPictId3" Type="http://schemas.openxmlformats.org/officeDocument/2006/relationships/image" Target="../media/image83.jpeg"/><Relationship Id="rId1" Type="http://schemas.openxmlformats.org/officeDocument/2006/relationships/slideLayout" Target="../slideLayouts/slideLayout.xml"/></Relationships>
</file>

<file path=ppt/slides/_rels/slide41.xml.rels>&#65279;<?xml version="1.0" encoding="UTF-8" standalone="yes"?>
<Relationships xmlns="http://schemas.openxmlformats.org/package/2006/relationships"><Relationship Id="rPictId0" Type="http://schemas.openxmlformats.org/officeDocument/2006/relationships/image" Target="../media/image84.jpeg"/><Relationship Id="rPictId1" Type="http://schemas.openxmlformats.org/officeDocument/2006/relationships/image" Target="../media/image85.jpeg"/><Relationship Id="rPictId2" Type="http://schemas.openxmlformats.org/officeDocument/2006/relationships/image" Target="../media/image86.jpeg"/><Relationship Id="rPictId3" Type="http://schemas.openxmlformats.org/officeDocument/2006/relationships/image" Target="../media/image87.jpeg"/><Relationship Id="rId1" Type="http://schemas.openxmlformats.org/officeDocument/2006/relationships/slideLayout" Target="../slideLayouts/slideLayout.xml"/></Relationships>
</file>

<file path=ppt/slides/_rels/slide4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3.xml.rels>&#65279;<?xml version="1.0" encoding="UTF-8" standalone="yes"?>
<Relationships xmlns="http://schemas.openxmlformats.org/package/2006/relationships"><Relationship Id="rPictId0" Type="http://schemas.openxmlformats.org/officeDocument/2006/relationships/image" Target="../media/image88.jpeg"/><Relationship Id="rId1" Type="http://schemas.openxmlformats.org/officeDocument/2006/relationships/slideLayout" Target="../slideLayouts/slideLayout.xml"/></Relationships>
</file>

<file path=ppt/slides/_rels/slide44.xml.rels>&#65279;<?xml version="1.0" encoding="UTF-8" standalone="yes"?>
<Relationships xmlns="http://schemas.openxmlformats.org/package/2006/relationships"><Relationship Id="rPictId0" Type="http://schemas.openxmlformats.org/officeDocument/2006/relationships/image" Target="../media/image89.jpeg"/><Relationship Id="rPictId1" Type="http://schemas.openxmlformats.org/officeDocument/2006/relationships/image" Target="../media/image90.jpeg"/><Relationship Id="rPictId2" Type="http://schemas.openxmlformats.org/officeDocument/2006/relationships/image" Target="../media/image91.jpeg"/><Relationship Id="rId1" Type="http://schemas.openxmlformats.org/officeDocument/2006/relationships/slideLayout" Target="../slideLayouts/slideLayout.xml"/></Relationships>
</file>

<file path=ppt/slides/_rels/slide4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8.xml.rels>&#65279;<?xml version="1.0" encoding="UTF-8" standalone="yes"?>
<Relationships xmlns="http://schemas.openxmlformats.org/package/2006/relationships"><Relationship Id="rPictId0" Type="http://schemas.openxmlformats.org/officeDocument/2006/relationships/image" Target="../media/image92.jpeg"/><Relationship Id="rId1" Type="http://schemas.openxmlformats.org/officeDocument/2006/relationships/slideLayout" Target="../slideLayouts/slideLayout.xml"/></Relationships>
</file>

<file path=ppt/slides/_rels/slide49.xml.rels>&#65279;<?xml version="1.0" encoding="UTF-8" standalone="yes"?>
<Relationships xmlns="http://schemas.openxmlformats.org/package/2006/relationships"><Relationship Id="rPictId0" Type="http://schemas.openxmlformats.org/officeDocument/2006/relationships/image" Target="../media/image93.jpeg"/><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PictId0" Type="http://schemas.openxmlformats.org/officeDocument/2006/relationships/image" Target="../media/image10.jpeg"/><Relationship Id="rPictId1" Type="http://schemas.openxmlformats.org/officeDocument/2006/relationships/image" Target="../media/image11.jpeg"/><Relationship Id="rId1" Type="http://schemas.openxmlformats.org/officeDocument/2006/relationships/slideLayout" Target="../slideLayouts/slideLayout.xml"/></Relationships>
</file>

<file path=ppt/slides/_rels/slide5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1.xml.rels>&#65279;<?xml version="1.0" encoding="UTF-8" standalone="yes"?>
<Relationships xmlns="http://schemas.openxmlformats.org/package/2006/relationships"><Relationship Id="rPictId0" Type="http://schemas.openxmlformats.org/officeDocument/2006/relationships/image" Target="../media/image94.jpeg"/><Relationship Id="rId1" Type="http://schemas.openxmlformats.org/officeDocument/2006/relationships/slideLayout" Target="../slideLayouts/slideLayout.xml"/></Relationships>
</file>

<file path=ppt/slides/_rels/slide52.xml.rels>&#65279;<?xml version="1.0" encoding="UTF-8" standalone="yes"?>
<Relationships xmlns="http://schemas.openxmlformats.org/package/2006/relationships"><Relationship Id="rPictId0" Type="http://schemas.openxmlformats.org/officeDocument/2006/relationships/image" Target="../media/image95.jpeg"/><Relationship Id="rId1" Type="http://schemas.openxmlformats.org/officeDocument/2006/relationships/slideLayout" Target="../slideLayouts/slideLayout.xml"/></Relationships>
</file>

<file path=ppt/slides/_rels/slide53.xml.rels>&#65279;<?xml version="1.0" encoding="UTF-8" standalone="yes"?>
<Relationships xmlns="http://schemas.openxmlformats.org/package/2006/relationships"><Relationship Id="rPictId0" Type="http://schemas.openxmlformats.org/officeDocument/2006/relationships/image" Target="../media/image96.jpeg"/><Relationship Id="rId1" Type="http://schemas.openxmlformats.org/officeDocument/2006/relationships/slideLayout" Target="../slideLayouts/slideLayout.xml"/></Relationships>
</file>

<file path=ppt/slides/_rels/slide54.xml.rels>&#65279;<?xml version="1.0" encoding="UTF-8" standalone="yes"?>
<Relationships xmlns="http://schemas.openxmlformats.org/package/2006/relationships"><Relationship Id="rPictId0" Type="http://schemas.openxmlformats.org/officeDocument/2006/relationships/image" Target="../media/image97.jpeg"/><Relationship Id="rPictId1" Type="http://schemas.openxmlformats.org/officeDocument/2006/relationships/image" Target="../media/image98.jpeg"/><Relationship Id="rPictId2" Type="http://schemas.openxmlformats.org/officeDocument/2006/relationships/image" Target="../media/image99.jpeg"/><Relationship Id="rPictId3" Type="http://schemas.openxmlformats.org/officeDocument/2006/relationships/image" Target="../media/image100.jpeg"/><Relationship Id="rPictId4" Type="http://schemas.openxmlformats.org/officeDocument/2006/relationships/image" Target="../media/image101.jpeg"/><Relationship Id="rPictId5" Type="http://schemas.openxmlformats.org/officeDocument/2006/relationships/image" Target="../media/image102.jpeg"/><Relationship Id="rId1" Type="http://schemas.openxmlformats.org/officeDocument/2006/relationships/slideLayout" Target="../slideLayouts/slideLayout.xml"/></Relationships>
</file>

<file path=ppt/slides/_rels/slide55.xml.rels>&#65279;<?xml version="1.0" encoding="UTF-8" standalone="yes"?>
<Relationships xmlns="http://schemas.openxmlformats.org/package/2006/relationships"><Relationship Id="rPictId0" Type="http://schemas.openxmlformats.org/officeDocument/2006/relationships/image" Target="../media/image103.jpeg"/><Relationship Id="rId1" Type="http://schemas.openxmlformats.org/officeDocument/2006/relationships/slideLayout" Target="../slideLayouts/slideLayout.xml"/></Relationships>
</file>

<file path=ppt/slides/_rels/slide56.xml.rels>&#65279;<?xml version="1.0" encoding="UTF-8" standalone="yes"?>
<Relationships xmlns="http://schemas.openxmlformats.org/package/2006/relationships"><Relationship Id="rPictId0" Type="http://schemas.openxmlformats.org/officeDocument/2006/relationships/image" Target="../media/image104.jpeg"/><Relationship Id="rId1" Type="http://schemas.openxmlformats.org/officeDocument/2006/relationships/slideLayout" Target="../slideLayouts/slideLayout.xml"/></Relationships>
</file>

<file path=ppt/slides/_rels/slide57.xml.rels>&#65279;<?xml version="1.0" encoding="UTF-8" standalone="yes"?>
<Relationships xmlns="http://schemas.openxmlformats.org/package/2006/relationships"><Relationship Id="rPictId0" Type="http://schemas.openxmlformats.org/officeDocument/2006/relationships/image" Target="../media/image105.jpeg"/><Relationship Id="rId1" Type="http://schemas.openxmlformats.org/officeDocument/2006/relationships/slideLayout" Target="../slideLayouts/slideLayout.xml"/></Relationships>
</file>

<file path=ppt/slides/_rels/slide5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PictId0" Type="http://schemas.openxmlformats.org/officeDocument/2006/relationships/image" Target="../media/image12.jpeg"/><Relationship Id="rPictId1" Type="http://schemas.openxmlformats.org/officeDocument/2006/relationships/image" Target="../media/image13.jpeg"/><Relationship Id="rId1" Type="http://schemas.openxmlformats.org/officeDocument/2006/relationships/slideLayout" Target="../slideLayouts/slideLayout.xml"/></Relationships>
</file>

<file path=ppt/slides/_rels/slide60.xml.rels>&#65279;<?xml version="1.0" encoding="UTF-8" standalone="yes"?>
<Relationships xmlns="http://schemas.openxmlformats.org/package/2006/relationships"><Relationship Id="rPictId0" Type="http://schemas.openxmlformats.org/officeDocument/2006/relationships/image" Target="../media/image106.jpeg"/><Relationship Id="rPictId1" Type="http://schemas.openxmlformats.org/officeDocument/2006/relationships/image" Target="../media/image107.jpeg"/><Relationship Id="rPictId2" Type="http://schemas.openxmlformats.org/officeDocument/2006/relationships/image" Target="../media/image108.jpeg"/><Relationship Id="rId1" Type="http://schemas.openxmlformats.org/officeDocument/2006/relationships/slideLayout" Target="../slideLayouts/slideLayout.xml"/></Relationships>
</file>

<file path=ppt/slides/_rels/slide61.xml.rels>&#65279;<?xml version="1.0" encoding="UTF-8" standalone="yes"?>
<Relationships xmlns="http://schemas.openxmlformats.org/package/2006/relationships"><Relationship Id="rPictId0" Type="http://schemas.openxmlformats.org/officeDocument/2006/relationships/image" Target="../media/image109.jpeg"/><Relationship Id="rId1" Type="http://schemas.openxmlformats.org/officeDocument/2006/relationships/slideLayout" Target="../slideLayouts/slideLayout.xml"/></Relationships>
</file>

<file path=ppt/slides/_rels/slide62.xml.rels>&#65279;<?xml version="1.0" encoding="UTF-8" standalone="yes"?>
<Relationships xmlns="http://schemas.openxmlformats.org/package/2006/relationships"><Relationship Id="rPictId0" Type="http://schemas.openxmlformats.org/officeDocument/2006/relationships/image" Target="../media/image110.jpeg"/><Relationship Id="rPictId1" Type="http://schemas.openxmlformats.org/officeDocument/2006/relationships/image" Target="../media/image111.jpeg"/><Relationship Id="rId1" Type="http://schemas.openxmlformats.org/officeDocument/2006/relationships/slideLayout" Target="../slideLayouts/slideLayout.xml"/></Relationships>
</file>

<file path=ppt/slides/_rels/slide63.xml.rels>&#65279;<?xml version="1.0" encoding="UTF-8" standalone="yes"?>
<Relationships xmlns="http://schemas.openxmlformats.org/package/2006/relationships"><Relationship Id="rPictId0" Type="http://schemas.openxmlformats.org/officeDocument/2006/relationships/image" Target="../media/image112.jpeg"/><Relationship Id="rPictId1" Type="http://schemas.openxmlformats.org/officeDocument/2006/relationships/image" Target="../media/image113.jpeg"/><Relationship Id="rPictId2" Type="http://schemas.openxmlformats.org/officeDocument/2006/relationships/image" Target="../media/image114.jpeg"/><Relationship Id="rId1" Type="http://schemas.openxmlformats.org/officeDocument/2006/relationships/slideLayout" Target="../slideLayouts/slideLayout.xml"/></Relationships>
</file>

<file path=ppt/slides/_rels/slide64.xml.rels>&#65279;<?xml version="1.0" encoding="UTF-8" standalone="yes"?>
<Relationships xmlns="http://schemas.openxmlformats.org/package/2006/relationships"><Relationship Id="rPictId0" Type="http://schemas.openxmlformats.org/officeDocument/2006/relationships/image" Target="../media/image115.jpeg"/><Relationship Id="rPictId1" Type="http://schemas.openxmlformats.org/officeDocument/2006/relationships/image" Target="../media/image116.jpeg"/><Relationship Id="rId1" Type="http://schemas.openxmlformats.org/officeDocument/2006/relationships/slideLayout" Target="../slideLayouts/slideLayout.xml"/></Relationships>
</file>

<file path=ppt/slides/_rels/slide6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6.xml.rels>&#65279;<?xml version="1.0" encoding="UTF-8" standalone="yes"?>
<Relationships xmlns="http://schemas.openxmlformats.org/package/2006/relationships"><Relationship Id="rPictId0" Type="http://schemas.openxmlformats.org/officeDocument/2006/relationships/image" Target="../media/image117.jpeg"/><Relationship Id="rPictId1" Type="http://schemas.openxmlformats.org/officeDocument/2006/relationships/image" Target="../media/image118.jpeg"/><Relationship Id="rId1" Type="http://schemas.openxmlformats.org/officeDocument/2006/relationships/slideLayout" Target="../slideLayouts/slideLayout.xml"/></Relationships>
</file>

<file path=ppt/slides/_rels/slide67.xml.rels>&#65279;<?xml version="1.0" encoding="UTF-8" standalone="yes"?>
<Relationships xmlns="http://schemas.openxmlformats.org/package/2006/relationships"><Relationship Id="rPictId0" Type="http://schemas.openxmlformats.org/officeDocument/2006/relationships/image" Target="../media/image119.jpeg"/><Relationship Id="rPictId1" Type="http://schemas.openxmlformats.org/officeDocument/2006/relationships/image" Target="../media/image120.jpeg"/><Relationship Id="rId1" Type="http://schemas.openxmlformats.org/officeDocument/2006/relationships/slideLayout" Target="../slideLayouts/slideLayout.xml"/></Relationships>
</file>

<file path=ppt/slides/_rels/slide68.xml.rels>&#65279;<?xml version="1.0" encoding="UTF-8" standalone="yes"?>
<Relationships xmlns="http://schemas.openxmlformats.org/package/2006/relationships"><Relationship Id="rPictId0" Type="http://schemas.openxmlformats.org/officeDocument/2006/relationships/image" Target="../media/image121.jpeg"/><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PictId0" Type="http://schemas.openxmlformats.org/officeDocument/2006/relationships/image" Target="../media/image14.jpeg"/><Relationship Id="rPictId1" Type="http://schemas.openxmlformats.org/officeDocument/2006/relationships/image" Target="../media/image15.jpeg"/><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PictId0" Type="http://schemas.openxmlformats.org/officeDocument/2006/relationships/image" Target="../media/image16.jpeg"/><Relationship Id="rPictId1" Type="http://schemas.openxmlformats.org/officeDocument/2006/relationships/image" Target="../media/image17.jpeg"/><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PictId0" Type="http://schemas.openxmlformats.org/officeDocument/2006/relationships/image" Target="../media/image18.jpeg"/><Relationship Id="rPictId1" Type="http://schemas.openxmlformats.org/officeDocument/2006/relationships/image" Target="../media/image19.jpeg"/><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057775" y="180975"/>
            <a:ext cx="2281237" cy="3814762"/>
          </a:xfrm>
          <a:prstGeom prst="rect">
            <a:avLst/>
          </a:prstGeom>
        </p:spPr>
      </p:pic>
      <p:sp>
        <p:nvSpPr>
          <p:cNvPr id="3" name=""/>
          <p:cNvSpPr/>
          <p:nvPr/>
        </p:nvSpPr>
        <p:spPr>
          <a:xfrm>
            <a:off x="509587" y="728662"/>
            <a:ext cx="4300538" cy="2176463"/>
          </a:xfrm>
          <a:prstGeom prst="rect">
            <a:avLst/>
          </a:prstGeom>
          <a:solidFill>
            <a:srgbClr val="FFFFFF"/>
          </a:solidFill>
        </p:spPr>
        <p:txBody>
          <a:bodyPr lIns="0" tIns="0" rIns="0" bIns="0">
            <a:noAutofit/>
          </a:bodyPr>
          <a:p>
            <a:pPr algn="ctr" indent="0">
              <a:lnSpc>
                <a:spcPct val="165000"/>
              </a:lnSpc>
            </a:pPr>
            <a:r>
              <a:rPr lang="vi" b="1" sz="3400">
                <a:solidFill>
                  <a:srgbClr val="05027D"/>
                </a:solidFill>
                <a:latin typeface="Arial"/>
              </a:rPr>
              <a:t>CHÀO MỪNG TÁT CẢ CÁC EM ĐÉN VỚI TIÉT HỌC!</a:t>
            </a:r>
          </a:p>
        </p:txBody>
      </p:sp>
      <p:sp>
        <p:nvSpPr>
          <p:cNvPr id="4" name=""/>
          <p:cNvSpPr/>
          <p:nvPr/>
        </p:nvSpPr>
        <p:spPr>
          <a:xfrm>
            <a:off x="5881687" y="3771900"/>
            <a:ext cx="119063" cy="114300"/>
          </a:xfrm>
          <a:prstGeom prst="rect">
            <a:avLst/>
          </a:prstGeom>
          <a:solidFill>
            <a:srgbClr val="E817C4"/>
          </a:solidFill>
        </p:spPr>
        <p:txBody>
          <a:bodyPr lIns="0" tIns="0" rIns="0" bIns="0" wrap="none">
            <a:noAutofit/>
          </a:bodyPr>
          <a:p>
            <a:pPr indent="0"/>
            <a:r>
              <a:rPr lang="vi" sz="1000">
                <a:solidFill>
                  <a:srgbClr val="FAF676"/>
                </a:solidFill>
                <a:latin typeface="Arial"/>
              </a:rPr>
              <a:t>o</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7091362" y="314325"/>
            <a:ext cx="481013" cy="866775"/>
          </a:xfrm>
          <a:prstGeom prst="rect">
            <a:avLst/>
          </a:prstGeom>
        </p:spPr>
      </p:pic>
      <p:pic>
        <p:nvPicPr>
          <p:cNvPr id="3" name=""/>
          <p:cNvPicPr>
            <a:picLocks noChangeAspect="1"/>
          </p:cNvPicPr>
          <p:nvPr/>
        </p:nvPicPr>
        <p:blipFill>
          <a:blip r:embed="rPictId1"/>
          <a:stretch>
            <a:fillRect/>
          </a:stretch>
        </p:blipFill>
        <p:spPr>
          <a:xfrm>
            <a:off x="5076825" y="1304925"/>
            <a:ext cx="1885950" cy="2647950"/>
          </a:xfrm>
          <a:prstGeom prst="rect">
            <a:avLst/>
          </a:prstGeom>
        </p:spPr>
      </p:pic>
      <p:sp>
        <p:nvSpPr>
          <p:cNvPr id="4" name=""/>
          <p:cNvSpPr/>
          <p:nvPr/>
        </p:nvSpPr>
        <p:spPr>
          <a:xfrm>
            <a:off x="328612" y="333375"/>
            <a:ext cx="6781800" cy="971550"/>
          </a:xfrm>
          <a:prstGeom prst="rect">
            <a:avLst/>
          </a:prstGeom>
          <a:solidFill>
            <a:srgbClr val="FFFFFF"/>
          </a:solidFill>
        </p:spPr>
        <p:txBody>
          <a:bodyPr lIns="0" tIns="0" rIns="0" bIns="0">
            <a:noAutofit/>
          </a:bodyPr>
          <a:p>
            <a:pPr indent="266700">
              <a:lnSpc>
                <a:spcPct val="168000"/>
              </a:lnSpc>
            </a:pPr>
            <a:r>
              <a:rPr lang="vi" b="1" sz="1300">
                <a:solidFill>
                  <a:srgbClr val="BD0101"/>
                </a:solidFill>
                <a:latin typeface="Arial"/>
              </a:rPr>
              <a:t>□ HĐ2: </a:t>
            </a:r>
            <a:r>
              <a:rPr lang="vi" sz="1400">
                <a:latin typeface="Arial"/>
              </a:rPr>
              <a:t>a) Vẽ đồ thị hàm số </a:t>
            </a:r>
            <a:r>
              <a:rPr lang="vi" i="1" sz="1400">
                <a:latin typeface="Arial"/>
              </a:rPr>
              <a:t>y</a:t>
            </a:r>
            <a:r>
              <a:rPr lang="vi" sz="1400">
                <a:latin typeface="Arial"/>
              </a:rPr>
              <a:t> = 3* và đường thẳng </a:t>
            </a:r>
            <a:r>
              <a:rPr lang="vi" i="1" sz="1400">
                <a:latin typeface="Arial"/>
              </a:rPr>
              <a:t>y = 7.</a:t>
            </a:r>
          </a:p>
          <a:p>
            <a:pPr marL="230700" indent="0">
              <a:lnSpc>
                <a:spcPct val="168000"/>
              </a:lnSpc>
            </a:pPr>
            <a:r>
              <a:rPr lang="vi" sz="1400">
                <a:latin typeface="Arial"/>
              </a:rPr>
              <a:t>b) Nhận xét về số giao điểm của hai đồ thị trên. Từ đó, hây nêu nhận xét về số nghiệm của phương trình 3</a:t>
            </a:r>
            <a:r>
              <a:rPr lang="vi" baseline="30000" sz="1400">
                <a:latin typeface="Arial"/>
              </a:rPr>
              <a:t>X</a:t>
            </a:r>
            <a:r>
              <a:rPr lang="vi" sz="1400">
                <a:latin typeface="Arial"/>
              </a:rPr>
              <a:t> = 7.</a:t>
            </a:r>
          </a:p>
        </p:txBody>
      </p:sp>
      <p:sp>
        <p:nvSpPr>
          <p:cNvPr id="5" name=""/>
          <p:cNvSpPr/>
          <p:nvPr/>
        </p:nvSpPr>
        <p:spPr>
          <a:xfrm>
            <a:off x="2338387" y="1509712"/>
            <a:ext cx="442913" cy="185738"/>
          </a:xfrm>
          <a:prstGeom prst="rect">
            <a:avLst/>
          </a:prstGeom>
          <a:solidFill>
            <a:srgbClr val="FFFFFF"/>
          </a:solidFill>
        </p:spPr>
        <p:txBody>
          <a:bodyPr lIns="0" tIns="0" rIns="0" bIns="0" wrap="none">
            <a:noAutofit/>
          </a:bodyPr>
          <a:p>
            <a:pPr indent="0"/>
            <a:r>
              <a:rPr lang="vi" b="1" i="1" u="sng" sz="1400">
                <a:solidFill>
                  <a:srgbClr val="0B2E54"/>
                </a:solidFill>
                <a:latin typeface="Arial"/>
              </a:rPr>
              <a:t>Giải:</a:t>
            </a:r>
          </a:p>
        </p:txBody>
      </p:sp>
      <p:sp>
        <p:nvSpPr>
          <p:cNvPr id="6" name=""/>
          <p:cNvSpPr/>
          <p:nvPr/>
        </p:nvSpPr>
        <p:spPr>
          <a:xfrm>
            <a:off x="600075" y="1943100"/>
            <a:ext cx="4005262" cy="1204912"/>
          </a:xfrm>
          <a:prstGeom prst="rect">
            <a:avLst/>
          </a:prstGeom>
          <a:solidFill>
            <a:srgbClr val="FFFFFF"/>
          </a:solidFill>
        </p:spPr>
        <p:txBody>
          <a:bodyPr lIns="0" tIns="0" rIns="0" bIns="0">
            <a:noAutofit/>
          </a:bodyPr>
          <a:p>
            <a:pPr indent="266700">
              <a:lnSpc>
                <a:spcPct val="224000"/>
              </a:lnSpc>
            </a:pPr>
            <a:r>
              <a:rPr lang="vi" sz="1400">
                <a:latin typeface="Arial"/>
              </a:rPr>
              <a:t>a) Ta thấy hàm số </a:t>
            </a:r>
            <a:r>
              <a:rPr lang="vi" i="1" sz="1400">
                <a:latin typeface="Arial"/>
              </a:rPr>
              <a:t>y -</a:t>
            </a:r>
            <a:r>
              <a:rPr lang="vi" sz="1400">
                <a:latin typeface="Arial"/>
              </a:rPr>
              <a:t> 3 </a:t>
            </a:r>
            <a:r>
              <a:rPr lang="vi" baseline="30000" sz="1400">
                <a:latin typeface="Arial"/>
              </a:rPr>
              <a:t>V</a:t>
            </a:r>
            <a:r>
              <a:rPr lang="vi" sz="1400">
                <a:latin typeface="Arial"/>
              </a:rPr>
              <a:t> có cơ số 3 &gt; 0</a:t>
            </a:r>
          </a:p>
          <a:p>
            <a:pPr algn="ctr" indent="0">
              <a:lnSpc>
                <a:spcPct val="224000"/>
              </a:lnSpc>
            </a:pPr>
            <a:r>
              <a:rPr lang="vi" sz="1400">
                <a:latin typeface="Arial"/>
              </a:rPr>
              <a:t>• Đồ thị của hàm số </a:t>
            </a:r>
            <a:r>
              <a:rPr lang="vi" i="1" sz="1400">
                <a:latin typeface="Arial"/>
              </a:rPr>
              <a:t>y</a:t>
            </a:r>
            <a:r>
              <a:rPr lang="vi" sz="1400">
                <a:latin typeface="Arial"/>
              </a:rPr>
              <a:t> = 3* đi qua các điểm </a:t>
            </a:r>
            <a:r>
              <a:rPr lang="vi" i="1" sz="1400">
                <a:latin typeface="Arial"/>
              </a:rPr>
              <a:t>A</a:t>
            </a:r>
            <a:r>
              <a:rPr lang="vi" sz="1400">
                <a:latin typeface="Arial"/>
              </a:rPr>
              <a:t> (-1;|) ; 5(0; 1); C(l; 3); 5(2; 9)</a:t>
            </a:r>
          </a:p>
        </p:txBody>
      </p:sp>
      <p:sp>
        <p:nvSpPr>
          <p:cNvPr id="7" name=""/>
          <p:cNvSpPr/>
          <p:nvPr/>
        </p:nvSpPr>
        <p:spPr>
          <a:xfrm>
            <a:off x="1700212" y="3319462"/>
            <a:ext cx="2886075" cy="595313"/>
          </a:xfrm>
          <a:prstGeom prst="rect">
            <a:avLst/>
          </a:prstGeom>
          <a:solidFill>
            <a:srgbClr val="FFFFFF"/>
          </a:solidFill>
        </p:spPr>
        <p:txBody>
          <a:bodyPr lIns="0" tIns="0" rIns="0" bIns="0">
            <a:noAutofit/>
          </a:bodyPr>
          <a:p>
            <a:pPr indent="12700">
              <a:lnSpc>
                <a:spcPct val="168000"/>
              </a:lnSpc>
            </a:pPr>
            <a:r>
              <a:rPr lang="vi" sz="1400">
                <a:latin typeface="Arial"/>
              </a:rPr>
              <a:t>Đường thẳng </a:t>
            </a:r>
            <a:r>
              <a:rPr lang="vi" i="1" sz="1400">
                <a:latin typeface="Arial"/>
              </a:rPr>
              <a:t>y</a:t>
            </a:r>
            <a:r>
              <a:rPr lang="vi" sz="1400">
                <a:latin typeface="Arial"/>
              </a:rPr>
              <a:t> = 7 đi qua điểm (0;7) và song song với </a:t>
            </a:r>
            <a:r>
              <a:rPr lang="vi" i="1" sz="1400">
                <a:latin typeface="Arial"/>
              </a:rPr>
              <a:t>Ox.</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953250" y="180975"/>
            <a:ext cx="614362" cy="995362"/>
          </a:xfrm>
          <a:prstGeom prst="rect">
            <a:avLst/>
          </a:prstGeom>
        </p:spPr>
      </p:pic>
      <p:pic>
        <p:nvPicPr>
          <p:cNvPr id="3" name=""/>
          <p:cNvPicPr>
            <a:picLocks noChangeAspect="1"/>
          </p:cNvPicPr>
          <p:nvPr/>
        </p:nvPicPr>
        <p:blipFill>
          <a:blip r:embed="rPictId1"/>
          <a:stretch>
            <a:fillRect/>
          </a:stretch>
        </p:blipFill>
        <p:spPr>
          <a:xfrm>
            <a:off x="0" y="3457575"/>
            <a:ext cx="4267200" cy="642937"/>
          </a:xfrm>
          <a:prstGeom prst="rect">
            <a:avLst/>
          </a:prstGeom>
        </p:spPr>
      </p:pic>
      <p:pic>
        <p:nvPicPr>
          <p:cNvPr id="4" name=""/>
          <p:cNvPicPr>
            <a:picLocks noChangeAspect="1"/>
          </p:cNvPicPr>
          <p:nvPr/>
        </p:nvPicPr>
        <p:blipFill>
          <a:blip r:embed="rPictId2"/>
          <a:stretch>
            <a:fillRect/>
          </a:stretch>
        </p:blipFill>
        <p:spPr>
          <a:xfrm>
            <a:off x="5081587" y="1304925"/>
            <a:ext cx="1881188" cy="2647950"/>
          </a:xfrm>
          <a:prstGeom prst="rect">
            <a:avLst/>
          </a:prstGeom>
        </p:spPr>
      </p:pic>
      <p:sp>
        <p:nvSpPr>
          <p:cNvPr id="5" name=""/>
          <p:cNvSpPr/>
          <p:nvPr/>
        </p:nvSpPr>
        <p:spPr>
          <a:xfrm>
            <a:off x="261937" y="180975"/>
            <a:ext cx="242888" cy="228600"/>
          </a:xfrm>
          <a:prstGeom prst="rect">
            <a:avLst/>
          </a:prstGeom>
          <a:solidFill>
            <a:srgbClr val="FFFFFF"/>
          </a:solidFill>
        </p:spPr>
        <p:txBody>
          <a:bodyPr lIns="0" tIns="0" rIns="0" bIns="0" wrap="none">
            <a:noAutofit/>
          </a:bodyPr>
          <a:p>
            <a:pPr algn="just" indent="0"/>
            <a:r>
              <a:rPr lang="en-US" i="1" sz="3300">
                <a:solidFill>
                  <a:srgbClr val="7455A6"/>
                </a:solidFill>
                <a:latin typeface="Arial"/>
              </a:rPr>
              <a:t>r</a:t>
            </a:r>
          </a:p>
        </p:txBody>
      </p:sp>
      <p:sp>
        <p:nvSpPr>
          <p:cNvPr id="6" name=""/>
          <p:cNvSpPr/>
          <p:nvPr/>
        </p:nvSpPr>
        <p:spPr>
          <a:xfrm>
            <a:off x="600075" y="366712"/>
            <a:ext cx="6305550" cy="928688"/>
          </a:xfrm>
          <a:prstGeom prst="rect">
            <a:avLst/>
          </a:prstGeom>
          <a:solidFill>
            <a:srgbClr val="FFFFFF"/>
          </a:solidFill>
        </p:spPr>
        <p:txBody>
          <a:bodyPr lIns="0" tIns="0" rIns="0" bIns="0">
            <a:noAutofit/>
          </a:bodyPr>
          <a:p>
            <a:pPr indent="266700">
              <a:lnSpc>
                <a:spcPct val="168000"/>
              </a:lnSpc>
            </a:pPr>
            <a:r>
              <a:rPr lang="en-US" b="1" sz="1300">
                <a:solidFill>
                  <a:srgbClr val="BD0101"/>
                </a:solidFill>
                <a:latin typeface="Arial"/>
              </a:rPr>
              <a:t>□ </a:t>
            </a:r>
            <a:r>
              <a:rPr lang="vi" b="1" sz="1300">
                <a:solidFill>
                  <a:srgbClr val="BD0101"/>
                </a:solidFill>
                <a:latin typeface="Arial"/>
              </a:rPr>
              <a:t>HĐ2: </a:t>
            </a:r>
            <a:r>
              <a:rPr lang="en-US" sz="1400">
                <a:latin typeface="Arial"/>
              </a:rPr>
              <a:t>a) </a:t>
            </a:r>
            <a:r>
              <a:rPr lang="vi" sz="1400">
                <a:latin typeface="Arial"/>
              </a:rPr>
              <a:t>Vẽ đồ thị hàm số </a:t>
            </a:r>
            <a:r>
              <a:rPr lang="vi" i="1" sz="1400">
                <a:latin typeface="Arial"/>
              </a:rPr>
              <a:t>y =</a:t>
            </a:r>
            <a:r>
              <a:rPr lang="vi" sz="1400">
                <a:latin typeface="Arial"/>
              </a:rPr>
              <a:t> 3* và đường thẳng </a:t>
            </a:r>
            <a:r>
              <a:rPr lang="vi" i="1" sz="1400">
                <a:latin typeface="Arial"/>
              </a:rPr>
              <a:t>y</a:t>
            </a:r>
            <a:r>
              <a:rPr lang="vi" sz="1400">
                <a:latin typeface="Arial"/>
              </a:rPr>
              <a:t> = 7.</a:t>
            </a:r>
          </a:p>
          <a:p>
            <a:pPr indent="0">
              <a:lnSpc>
                <a:spcPct val="168000"/>
              </a:lnSpc>
            </a:pPr>
            <a:r>
              <a:rPr lang="vi" sz="1400">
                <a:latin typeface="Arial"/>
              </a:rPr>
              <a:t>b) Nhận xét về số giao điểm của hai đồ thị trên. Từ đó, hây nêu nhận xét về số nghiệm của phương trình 3</a:t>
            </a:r>
            <a:r>
              <a:rPr lang="vi" baseline="30000" sz="1400">
                <a:latin typeface="Arial"/>
              </a:rPr>
              <a:t>X</a:t>
            </a:r>
            <a:r>
              <a:rPr lang="vi" sz="1400">
                <a:latin typeface="Arial"/>
              </a:rPr>
              <a:t> = 7.</a:t>
            </a:r>
          </a:p>
        </p:txBody>
      </p:sp>
      <p:sp>
        <p:nvSpPr>
          <p:cNvPr id="7" name=""/>
          <p:cNvSpPr/>
          <p:nvPr/>
        </p:nvSpPr>
        <p:spPr>
          <a:xfrm>
            <a:off x="600075" y="2009775"/>
            <a:ext cx="4162425" cy="1066800"/>
          </a:xfrm>
          <a:prstGeom prst="rect">
            <a:avLst/>
          </a:prstGeom>
          <a:solidFill>
            <a:srgbClr val="FFFFFF"/>
          </a:solidFill>
        </p:spPr>
        <p:txBody>
          <a:bodyPr lIns="0" tIns="0" rIns="0" bIns="0">
            <a:noAutofit/>
          </a:bodyPr>
          <a:p>
            <a:pPr indent="0">
              <a:lnSpc>
                <a:spcPct val="163000"/>
              </a:lnSpc>
              <a:spcAft>
                <a:spcPts val="700"/>
              </a:spcAft>
            </a:pPr>
            <a:r>
              <a:rPr lang="vi" sz="1400">
                <a:latin typeface="Arial"/>
              </a:rPr>
              <a:t>b) Đồ thị hàm số </a:t>
            </a:r>
            <a:r>
              <a:rPr lang="vi" i="1" sz="1400">
                <a:latin typeface="Arial"/>
              </a:rPr>
              <a:t>y</a:t>
            </a:r>
            <a:r>
              <a:rPr lang="vi" sz="1400">
                <a:latin typeface="Arial"/>
              </a:rPr>
              <a:t> = 3</a:t>
            </a:r>
            <a:r>
              <a:rPr lang="vi" baseline="30000" sz="1400">
                <a:latin typeface="Arial"/>
              </a:rPr>
              <a:t>X</a:t>
            </a:r>
            <a:r>
              <a:rPr lang="vi" sz="1400">
                <a:latin typeface="Arial"/>
              </a:rPr>
              <a:t> giao đường thẳng </a:t>
            </a:r>
            <a:r>
              <a:rPr lang="vi" i="1" sz="1400">
                <a:latin typeface="Arial"/>
              </a:rPr>
              <a:t>y</a:t>
            </a:r>
            <a:r>
              <a:rPr lang="vi" sz="1400">
                <a:latin typeface="Arial"/>
              </a:rPr>
              <a:t> = 7 tại 1 điểm M duy nhất.</a:t>
            </a:r>
          </a:p>
          <a:p>
            <a:pPr indent="482600">
              <a:lnSpc>
                <a:spcPct val="163000"/>
              </a:lnSpc>
            </a:pPr>
            <a:r>
              <a:rPr lang="vi" sz="1400">
                <a:latin typeface="Arial"/>
              </a:rPr>
              <a:t>=&gt; Phương trình 3* = 7 có 1 nghiệm duy nhất.</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7339012" y="1824037"/>
            <a:ext cx="280988" cy="614363"/>
          </a:xfrm>
          <a:prstGeom prst="rect">
            <a:avLst/>
          </a:prstGeom>
        </p:spPr>
      </p:pic>
      <p:pic>
        <p:nvPicPr>
          <p:cNvPr id="3" name=""/>
          <p:cNvPicPr>
            <a:picLocks noChangeAspect="1"/>
          </p:cNvPicPr>
          <p:nvPr/>
        </p:nvPicPr>
        <p:blipFill>
          <a:blip r:embed="rPictId1"/>
          <a:stretch>
            <a:fillRect/>
          </a:stretch>
        </p:blipFill>
        <p:spPr>
          <a:xfrm>
            <a:off x="5995987" y="3224212"/>
            <a:ext cx="1624013" cy="1062038"/>
          </a:xfrm>
          <a:prstGeom prst="rect">
            <a:avLst/>
          </a:prstGeom>
        </p:spPr>
      </p:pic>
      <p:sp>
        <p:nvSpPr>
          <p:cNvPr id="4" name=""/>
          <p:cNvSpPr/>
          <p:nvPr/>
        </p:nvSpPr>
        <p:spPr>
          <a:xfrm>
            <a:off x="3009900" y="490537"/>
            <a:ext cx="1590675" cy="342900"/>
          </a:xfrm>
          <a:prstGeom prst="rect">
            <a:avLst/>
          </a:prstGeom>
          <a:solidFill>
            <a:srgbClr val="FFFFFF"/>
          </a:solidFill>
        </p:spPr>
        <p:txBody>
          <a:bodyPr lIns="0" tIns="0" rIns="0" bIns="0" wrap="none">
            <a:noAutofit/>
          </a:bodyPr>
          <a:p>
            <a:pPr algn="ctr" indent="0"/>
            <a:r>
              <a:rPr lang="vi" b="1" sz="2400">
                <a:solidFill>
                  <a:srgbClr val="BD0101"/>
                </a:solidFill>
                <a:latin typeface="Arial"/>
              </a:rPr>
              <a:t>KÊT LUẬN</a:t>
            </a:r>
          </a:p>
        </p:txBody>
      </p:sp>
      <p:sp>
        <p:nvSpPr>
          <p:cNvPr id="5" name=""/>
          <p:cNvSpPr/>
          <p:nvPr/>
        </p:nvSpPr>
        <p:spPr>
          <a:xfrm>
            <a:off x="871537" y="1157287"/>
            <a:ext cx="5767388" cy="1281113"/>
          </a:xfrm>
          <a:prstGeom prst="rect">
            <a:avLst/>
          </a:prstGeom>
          <a:solidFill>
            <a:srgbClr val="C0DBF8"/>
          </a:solidFill>
        </p:spPr>
        <p:txBody>
          <a:bodyPr lIns="0" tIns="0" rIns="0" bIns="0">
            <a:noAutofit/>
          </a:bodyPr>
          <a:p>
            <a:pPr indent="533400">
              <a:spcAft>
                <a:spcPts val="1470"/>
              </a:spcAft>
            </a:pPr>
            <a:r>
              <a:rPr lang="vi" sz="1400">
                <a:solidFill>
                  <a:srgbClr val="05027D"/>
                </a:solidFill>
                <a:latin typeface="Arial"/>
              </a:rPr>
              <a:t>Phương trình mũ cơ bản ẩn </a:t>
            </a:r>
            <a:r>
              <a:rPr lang="vi" i="1" sz="1400">
                <a:solidFill>
                  <a:srgbClr val="05027D"/>
                </a:solidFill>
                <a:latin typeface="Arial"/>
              </a:rPr>
              <a:t>X</a:t>
            </a:r>
            <a:r>
              <a:rPr lang="vi" sz="1400">
                <a:solidFill>
                  <a:srgbClr val="05027D"/>
                </a:solidFill>
                <a:latin typeface="Arial"/>
              </a:rPr>
              <a:t> có dạng </a:t>
            </a:r>
            <a:r>
              <a:rPr lang="vi" i="1" sz="1400">
                <a:solidFill>
                  <a:srgbClr val="05027D"/>
                </a:solidFill>
                <a:latin typeface="Arial"/>
              </a:rPr>
              <a:t>a</a:t>
            </a:r>
            <a:r>
              <a:rPr lang="vi" i="1" baseline="30000" sz="1400">
                <a:solidFill>
                  <a:srgbClr val="05027D"/>
                </a:solidFill>
                <a:latin typeface="Arial"/>
              </a:rPr>
              <a:t>x</a:t>
            </a:r>
            <a:r>
              <a:rPr lang="vi" i="1" sz="1400">
                <a:solidFill>
                  <a:srgbClr val="05027D"/>
                </a:solidFill>
                <a:latin typeface="Arial"/>
              </a:rPr>
              <a:t> = b (a</a:t>
            </a:r>
            <a:r>
              <a:rPr lang="vi" sz="1400">
                <a:solidFill>
                  <a:srgbClr val="05027D"/>
                </a:solidFill>
                <a:latin typeface="Arial"/>
              </a:rPr>
              <a:t> &gt; 0, </a:t>
            </a:r>
            <a:r>
              <a:rPr lang="en-US" i="1" sz="1400">
                <a:solidFill>
                  <a:srgbClr val="05027D"/>
                </a:solidFill>
                <a:latin typeface="Arial"/>
              </a:rPr>
              <a:t>a</a:t>
            </a:r>
            <a:r>
              <a:rPr lang="en-US" sz="1400">
                <a:solidFill>
                  <a:srgbClr val="05027D"/>
                </a:solidFill>
                <a:latin typeface="Arial"/>
              </a:rPr>
              <a:t> </a:t>
            </a:r>
            <a:r>
              <a:rPr lang="vi" sz="1400">
                <a:solidFill>
                  <a:srgbClr val="05027D"/>
                </a:solidFill>
                <a:latin typeface="Arial"/>
              </a:rPr>
              <a:t>1)</a:t>
            </a:r>
          </a:p>
          <a:p>
            <a:pPr indent="533400">
              <a:spcAft>
                <a:spcPts val="1470"/>
              </a:spcAft>
            </a:pPr>
            <a:r>
              <a:rPr lang="vi" sz="1400">
                <a:solidFill>
                  <a:srgbClr val="05027D"/>
                </a:solidFill>
                <a:latin typeface="Arial"/>
              </a:rPr>
              <a:t>•  Nếu </a:t>
            </a:r>
            <a:r>
              <a:rPr lang="vi" i="1" sz="1400">
                <a:solidFill>
                  <a:srgbClr val="05027D"/>
                </a:solidFill>
                <a:latin typeface="Arial"/>
              </a:rPr>
              <a:t>b &lt;</a:t>
            </a:r>
            <a:r>
              <a:rPr lang="vi" sz="1400">
                <a:solidFill>
                  <a:srgbClr val="05027D"/>
                </a:solidFill>
                <a:latin typeface="Arial"/>
              </a:rPr>
              <a:t> 0 thì phương trình vô nghiệm.</a:t>
            </a:r>
          </a:p>
          <a:p>
            <a:pPr indent="533400"/>
            <a:r>
              <a:rPr lang="vi" sz="1400">
                <a:solidFill>
                  <a:srgbClr val="05027D"/>
                </a:solidFill>
                <a:latin typeface="Arial"/>
              </a:rPr>
              <a:t>•  Nếu </a:t>
            </a:r>
            <a:r>
              <a:rPr lang="vi" i="1" sz="1400">
                <a:solidFill>
                  <a:srgbClr val="05027D"/>
                </a:solidFill>
                <a:latin typeface="Arial"/>
              </a:rPr>
              <a:t>b &gt;</a:t>
            </a:r>
            <a:r>
              <a:rPr lang="vi" sz="1400">
                <a:solidFill>
                  <a:srgbClr val="05027D"/>
                </a:solidFill>
                <a:latin typeface="Arial"/>
              </a:rPr>
              <a:t> 0 thì phương trình có nghiệm duy nhất </a:t>
            </a:r>
            <a:r>
              <a:rPr lang="vi" i="1" sz="1400">
                <a:solidFill>
                  <a:srgbClr val="05027D"/>
                </a:solidFill>
                <a:latin typeface="Arial"/>
              </a:rPr>
              <a:t>X -</a:t>
            </a:r>
            <a:r>
              <a:rPr lang="vi" sz="1400">
                <a:solidFill>
                  <a:srgbClr val="05027D"/>
                </a:solidFill>
                <a:latin typeface="Arial"/>
              </a:rPr>
              <a:t> log„ </a:t>
            </a:r>
            <a:r>
              <a:rPr lang="vi" i="1" sz="1400">
                <a:solidFill>
                  <a:srgbClr val="05027D"/>
                </a:solidFill>
                <a:latin typeface="Arial"/>
              </a:rPr>
              <a:t>b.</a:t>
            </a:r>
          </a:p>
        </p:txBody>
      </p:sp>
      <p:sp>
        <p:nvSpPr>
          <p:cNvPr id="6" name=""/>
          <p:cNvSpPr/>
          <p:nvPr/>
        </p:nvSpPr>
        <p:spPr>
          <a:xfrm>
            <a:off x="1295400" y="2947987"/>
            <a:ext cx="3967162" cy="890588"/>
          </a:xfrm>
          <a:prstGeom prst="rect">
            <a:avLst/>
          </a:prstGeom>
          <a:solidFill>
            <a:srgbClr val="FFFFFF"/>
          </a:solidFill>
        </p:spPr>
        <p:txBody>
          <a:bodyPr lIns="0" tIns="0" rIns="0" bIns="0">
            <a:noAutofit/>
          </a:bodyPr>
          <a:p>
            <a:pPr indent="0">
              <a:spcAft>
                <a:spcPts val="2170"/>
              </a:spcAft>
            </a:pPr>
            <a:r>
              <a:rPr lang="vi" b="1" i="1" sz="1600">
                <a:latin typeface="Arial"/>
              </a:rPr>
              <a:t>Nhận xét:</a:t>
            </a:r>
            <a:r>
              <a:rPr lang="vi" sz="1400">
                <a:latin typeface="Arial"/>
              </a:rPr>
              <a:t>     Với </a:t>
            </a:r>
            <a:r>
              <a:rPr lang="en-US" i="1" sz="1400">
                <a:latin typeface="Arial"/>
              </a:rPr>
              <a:t>a</a:t>
            </a:r>
            <a:r>
              <a:rPr lang="en-US" sz="1400">
                <a:latin typeface="Arial"/>
              </a:rPr>
              <a:t> </a:t>
            </a:r>
            <a:r>
              <a:rPr lang="vi" sz="1400">
                <a:latin typeface="Arial"/>
              </a:rPr>
              <a:t>&gt; 0, </a:t>
            </a:r>
            <a:r>
              <a:rPr lang="en-US" i="1" sz="1400">
                <a:latin typeface="Arial"/>
              </a:rPr>
              <a:t>a</a:t>
            </a:r>
            <a:r>
              <a:rPr lang="en-US" sz="1400">
                <a:latin typeface="Arial"/>
              </a:rPr>
              <a:t> </a:t>
            </a:r>
            <a:r>
              <a:rPr lang="vi" sz="1400">
                <a:latin typeface="Arial"/>
              </a:rPr>
              <a:t>1, </a:t>
            </a:r>
            <a:r>
              <a:rPr lang="vi" i="1" sz="1400">
                <a:latin typeface="Arial"/>
              </a:rPr>
              <a:t>b</a:t>
            </a:r>
            <a:r>
              <a:rPr lang="vi" sz="1400">
                <a:latin typeface="Arial"/>
              </a:rPr>
              <a:t> &gt; 0 thì</a:t>
            </a:r>
          </a:p>
          <a:p>
            <a:pPr marL="1473713" indent="0"/>
            <a:r>
              <a:rPr lang="en-US" cap="small" sz="1600">
                <a:latin typeface="Times New Roman"/>
              </a:rPr>
              <a:t>cj/U) </a:t>
            </a:r>
            <a:r>
              <a:rPr lang="vi" cap="small" sz="1600">
                <a:latin typeface="Times New Roman"/>
              </a:rPr>
              <a:t>— </a:t>
            </a:r>
            <a:r>
              <a:rPr lang="vi" i="1" sz="1400">
                <a:latin typeface="Arial"/>
              </a:rPr>
              <a:t>b</a:t>
            </a:r>
            <a:r>
              <a:rPr lang="vi" sz="1400">
                <a:latin typeface="Arial"/>
              </a:rPr>
              <a:t> &lt;=&gt; /(%) = log</a:t>
            </a:r>
            <a:r>
              <a:rPr lang="vi" baseline="-25000" sz="1400">
                <a:latin typeface="Arial"/>
              </a:rPr>
              <a:t>a</a:t>
            </a:r>
            <a:r>
              <a:rPr lang="vi" sz="1400">
                <a:latin typeface="Arial"/>
              </a:rPr>
              <a:t> </a:t>
            </a:r>
            <a:r>
              <a:rPr lang="vi" i="1" sz="1400">
                <a:latin typeface="Arial"/>
              </a:rPr>
              <a:t>b</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7005637" y="866775"/>
            <a:ext cx="381000" cy="552450"/>
          </a:xfrm>
          <a:prstGeom prst="rect">
            <a:avLst/>
          </a:prstGeom>
        </p:spPr>
      </p:pic>
      <p:pic>
        <p:nvPicPr>
          <p:cNvPr id="3" name=""/>
          <p:cNvPicPr>
            <a:picLocks noChangeAspect="1"/>
          </p:cNvPicPr>
          <p:nvPr/>
        </p:nvPicPr>
        <p:blipFill>
          <a:blip r:embed="rPictId1"/>
          <a:stretch>
            <a:fillRect/>
          </a:stretch>
        </p:blipFill>
        <p:spPr>
          <a:xfrm>
            <a:off x="6181725" y="3038475"/>
            <a:ext cx="719137" cy="852487"/>
          </a:xfrm>
          <a:prstGeom prst="rect">
            <a:avLst/>
          </a:prstGeom>
        </p:spPr>
      </p:pic>
      <p:sp>
        <p:nvSpPr>
          <p:cNvPr id="4" name=""/>
          <p:cNvSpPr/>
          <p:nvPr/>
        </p:nvSpPr>
        <p:spPr>
          <a:xfrm>
            <a:off x="3429000" y="585787"/>
            <a:ext cx="757237" cy="285750"/>
          </a:xfrm>
          <a:prstGeom prst="rect">
            <a:avLst/>
          </a:prstGeom>
          <a:solidFill>
            <a:srgbClr val="AA6ECE"/>
          </a:solidFill>
        </p:spPr>
        <p:txBody>
          <a:bodyPr lIns="0" tIns="0" rIns="0" bIns="0" wrap="none">
            <a:noAutofit/>
          </a:bodyPr>
          <a:p>
            <a:pPr algn="ctr" indent="0"/>
            <a:r>
              <a:rPr lang="vi" b="1" sz="2000">
                <a:solidFill>
                  <a:srgbClr val="FFFFFF"/>
                </a:solidFill>
                <a:latin typeface="Arial"/>
              </a:rPr>
              <a:t>Chú ý</a:t>
            </a:r>
          </a:p>
        </p:txBody>
      </p:sp>
      <p:sp>
        <p:nvSpPr>
          <p:cNvPr id="5" name=""/>
          <p:cNvSpPr/>
          <p:nvPr/>
        </p:nvSpPr>
        <p:spPr>
          <a:xfrm>
            <a:off x="819150" y="1471612"/>
            <a:ext cx="5976937" cy="1133475"/>
          </a:xfrm>
          <a:prstGeom prst="rect">
            <a:avLst/>
          </a:prstGeom>
          <a:solidFill>
            <a:srgbClr val="C0DBF8"/>
          </a:solidFill>
        </p:spPr>
        <p:txBody>
          <a:bodyPr lIns="0" tIns="0" rIns="0" bIns="0">
            <a:noAutofit/>
          </a:bodyPr>
          <a:p>
            <a:pPr algn="just" indent="0">
              <a:lnSpc>
                <a:spcPct val="200000"/>
              </a:lnSpc>
              <a:spcBef>
                <a:spcPts val="350"/>
              </a:spcBef>
            </a:pPr>
            <a:r>
              <a:rPr lang="vi" sz="1400">
                <a:solidFill>
                  <a:srgbClr val="05027D"/>
                </a:solidFill>
                <a:latin typeface="Arial"/>
              </a:rPr>
              <a:t>Phương pháp giải phương trình mũ bằng cách đưa về cùng cơ số:</a:t>
            </a:r>
          </a:p>
          <a:p>
            <a:pPr algn="ctr" indent="0">
              <a:lnSpc>
                <a:spcPct val="200000"/>
              </a:lnSpc>
            </a:pPr>
            <a:r>
              <a:rPr lang="vi" sz="1400">
                <a:solidFill>
                  <a:srgbClr val="05027D"/>
                </a:solidFill>
                <a:latin typeface="Arial"/>
              </a:rPr>
              <a:t>Nếu 0 &lt; </a:t>
            </a:r>
            <a:r>
              <a:rPr lang="en-US" i="1" sz="1400">
                <a:solidFill>
                  <a:srgbClr val="05027D"/>
                </a:solidFill>
                <a:latin typeface="Arial"/>
              </a:rPr>
              <a:t>a </a:t>
            </a:r>
            <a:r>
              <a:rPr lang="vi" i="1" sz="1400">
                <a:solidFill>
                  <a:srgbClr val="05027D"/>
                </a:solidFill>
                <a:latin typeface="Arial"/>
              </a:rPr>
              <a:t>*</a:t>
            </a:r>
            <a:r>
              <a:rPr lang="vi" sz="1400">
                <a:solidFill>
                  <a:srgbClr val="05027D"/>
                </a:solidFill>
                <a:latin typeface="Arial"/>
              </a:rPr>
              <a:t> 1 thì </a:t>
            </a:r>
            <a:r>
              <a:rPr lang="vi" i="1" sz="1400">
                <a:solidFill>
                  <a:srgbClr val="05027D"/>
                </a:solidFill>
                <a:latin typeface="Arial"/>
              </a:rPr>
              <a:t>a</a:t>
            </a:r>
            <a:r>
              <a:rPr lang="vi" i="1" baseline="30000" sz="1400">
                <a:solidFill>
                  <a:srgbClr val="05027D"/>
                </a:solidFill>
                <a:latin typeface="Arial"/>
              </a:rPr>
              <a:t>u</a:t>
            </a:r>
            <a:r>
              <a:rPr lang="vi" i="1" sz="1400">
                <a:solidFill>
                  <a:srgbClr val="05027D"/>
                </a:solidFill>
                <a:latin typeface="Arial"/>
              </a:rPr>
              <a:t> = a</a:t>
            </a:r>
            <a:r>
              <a:rPr lang="vi" i="1" baseline="30000" sz="1400">
                <a:solidFill>
                  <a:srgbClr val="05027D"/>
                </a:solidFill>
                <a:latin typeface="Arial"/>
              </a:rPr>
              <a:t>v</a:t>
            </a:r>
            <a:r>
              <a:rPr lang="vi" sz="1400">
                <a:solidFill>
                  <a:srgbClr val="05027D"/>
                </a:solidFill>
                <a:latin typeface="Arial"/>
              </a:rPr>
              <a:t> &lt;=&gt; u = V</a:t>
            </a:r>
          </a:p>
        </p:txBody>
      </p:sp>
      <p:sp>
        <p:nvSpPr>
          <p:cNvPr id="6" name=""/>
          <p:cNvSpPr/>
          <p:nvPr/>
        </p:nvSpPr>
        <p:spPr>
          <a:xfrm>
            <a:off x="6638925" y="3414712"/>
            <a:ext cx="133350" cy="123825"/>
          </a:xfrm>
          <a:prstGeom prst="rect">
            <a:avLst/>
          </a:prstGeom>
          <a:solidFill>
            <a:srgbClr val="FFFFFF"/>
          </a:solidFill>
        </p:spPr>
        <p:txBody>
          <a:bodyPr lIns="0" tIns="0" rIns="0" bIns="0" wrap="none">
            <a:noAutofit/>
          </a:bodyPr>
          <a:p>
            <a:pPr indent="0"/>
            <a:r>
              <a:rPr lang="vi" b="1" sz="450">
                <a:latin typeface="Arial"/>
              </a:rPr>
              <a:t>*</a:t>
            </a:r>
          </a:p>
        </p:txBody>
      </p:sp>
      <p:sp>
        <p:nvSpPr>
          <p:cNvPr id="8" name=""/>
          <p:cNvSpPr/>
          <p:nvPr/>
        </p:nvSpPr>
        <p:spPr>
          <a:xfrm>
            <a:off x="585787" y="3800475"/>
            <a:ext cx="95250" cy="90487"/>
          </a:xfrm>
          <a:prstGeom prst="rect">
            <a:avLst/>
          </a:prstGeom>
          <a:solidFill>
            <a:srgbClr val="FFFFFF"/>
          </a:solidFill>
        </p:spPr>
        <p:txBody>
          <a:bodyPr lIns="0" tIns="0" rIns="0" bIns="0" wrap="none">
            <a:noAutofit/>
          </a:bodyPr>
          <a:p>
            <a:pPr indent="0"/>
            <a:r>
              <a:rPr lang="vi" b="1" sz="1000">
                <a:solidFill>
                  <a:srgbClr val="E317BE"/>
                </a:solidFill>
                <a:latin typeface="Arial"/>
              </a:rPr>
              <a:t>X</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485775" y="304800"/>
            <a:ext cx="3357562" cy="1038225"/>
          </a:xfrm>
          <a:prstGeom prst="rect">
            <a:avLst/>
          </a:prstGeom>
          <a:solidFill>
            <a:srgbClr val="FFFFFF"/>
          </a:solidFill>
        </p:spPr>
        <p:txBody>
          <a:bodyPr lIns="0" tIns="0" rIns="0" bIns="0">
            <a:noAutofit/>
          </a:bodyPr>
          <a:p>
            <a:pPr marL="1284800" indent="-1320800">
              <a:lnSpc>
                <a:spcPct val="182000"/>
              </a:lnSpc>
            </a:pPr>
            <a:r>
              <a:rPr lang="vi" u="sng" sz="1400">
                <a:solidFill>
                  <a:srgbClr val="CC4B8C"/>
                </a:solidFill>
                <a:latin typeface="Arial"/>
              </a:rPr>
              <a:t>k</a:t>
            </a:r>
            <a:r>
              <a:rPr lang="vi" u="sng" baseline="30000" sz="1400">
                <a:solidFill>
                  <a:srgbClr val="CC4B8C"/>
                </a:solidFill>
                <a:latin typeface="Arial"/>
              </a:rPr>
              <a:t>T</a:t>
            </a:r>
            <a:r>
              <a:rPr lang="vi" u="sng" sz="1400">
                <a:solidFill>
                  <a:srgbClr val="CC4B8C"/>
                </a:solidFill>
                <a:latin typeface="Arial"/>
              </a:rPr>
              <a:t>iIi[ỊW</a:t>
            </a:r>
            <a:r>
              <a:rPr lang="vi" sz="1400">
                <a:solidFill>
                  <a:srgbClr val="CC4B8C"/>
                </a:solidFill>
                <a:latin typeface="Arial"/>
              </a:rPr>
              <a:t> </a:t>
            </a:r>
            <a:r>
              <a:rPr lang="vi" sz="1400">
                <a:latin typeface="Arial"/>
              </a:rPr>
              <a:t>Giải mỗi phương trình sau: </a:t>
            </a:r>
            <a:r>
              <a:rPr lang="vi" i="1" sz="1400">
                <a:latin typeface="Arial"/>
              </a:rPr>
              <a:t>à)</a:t>
            </a:r>
            <a:r>
              <a:rPr lang="vi" sz="1400">
                <a:latin typeface="Arial"/>
              </a:rPr>
              <a:t> 4</a:t>
            </a:r>
            <a:r>
              <a:rPr lang="vi" baseline="30000" sz="1400">
                <a:latin typeface="Arial"/>
              </a:rPr>
              <a:t>2</a:t>
            </a:r>
            <a:r>
              <a:rPr lang="vi" sz="1400">
                <a:latin typeface="Arial"/>
              </a:rPr>
              <a:t>*-</a:t>
            </a:r>
            <a:r>
              <a:rPr lang="vi" baseline="30000" sz="1400">
                <a:latin typeface="Arial"/>
              </a:rPr>
              <a:t>3</a:t>
            </a:r>
            <a:r>
              <a:rPr lang="vi" sz="1400">
                <a:latin typeface="Arial"/>
              </a:rPr>
              <a:t> = 5;</a:t>
            </a:r>
          </a:p>
          <a:p>
            <a:pPr algn="just" indent="165100">
              <a:lnSpc>
                <a:spcPct val="159000"/>
              </a:lnSpc>
            </a:pPr>
            <a:r>
              <a:rPr lang="vi" b="1" i="1" u="sng" sz="1600">
                <a:solidFill>
                  <a:srgbClr val="BD0101"/>
                </a:solidFill>
                <a:latin typeface="Arial"/>
              </a:rPr>
              <a:t>Giải:</a:t>
            </a:r>
            <a:r>
              <a:rPr lang="vi" b="1" i="1" sz="1600">
                <a:solidFill>
                  <a:srgbClr val="BD0101"/>
                </a:solidFill>
                <a:latin typeface="Arial"/>
              </a:rPr>
              <a:t> </a:t>
            </a:r>
            <a:r>
              <a:rPr lang="vi" b="1" i="1" baseline="30000" sz="1600">
                <a:latin typeface="Arial"/>
              </a:rPr>
              <a:t>Tacó:</a:t>
            </a:r>
          </a:p>
        </p:txBody>
      </p:sp>
      <p:sp>
        <p:nvSpPr>
          <p:cNvPr id="3" name=""/>
          <p:cNvSpPr/>
          <p:nvPr/>
        </p:nvSpPr>
        <p:spPr>
          <a:xfrm>
            <a:off x="4281487" y="709612"/>
            <a:ext cx="1895475" cy="252413"/>
          </a:xfrm>
          <a:prstGeom prst="rect">
            <a:avLst/>
          </a:prstGeom>
          <a:solidFill>
            <a:srgbClr val="FFFFFF"/>
          </a:solidFill>
        </p:spPr>
        <p:txBody>
          <a:bodyPr lIns="0" tIns="0" rIns="0" bIns="0" wrap="none">
            <a:noAutofit/>
          </a:bodyPr>
          <a:p>
            <a:pPr indent="0"/>
            <a:r>
              <a:rPr lang="en-US" i="1" sz="1400">
                <a:latin typeface="Arial"/>
              </a:rPr>
              <a:t>b)</a:t>
            </a:r>
            <a:r>
              <a:rPr lang="en-US" sz="1400">
                <a:latin typeface="Arial"/>
              </a:rPr>
              <a:t> 10*</a:t>
            </a:r>
            <a:r>
              <a:rPr lang="en-US" baseline="30000" sz="1400">
                <a:latin typeface="Arial"/>
              </a:rPr>
              <a:t>+1</a:t>
            </a:r>
            <a:r>
              <a:rPr lang="en-US" sz="1400">
                <a:latin typeface="Arial"/>
              </a:rPr>
              <a:t> - 2.10* = 8</a:t>
            </a:r>
          </a:p>
        </p:txBody>
      </p:sp>
      <p:sp>
        <p:nvSpPr>
          <p:cNvPr id="4" name=""/>
          <p:cNvSpPr/>
          <p:nvPr/>
        </p:nvSpPr>
        <p:spPr>
          <a:xfrm>
            <a:off x="676275" y="1547812"/>
            <a:ext cx="3590925" cy="409575"/>
          </a:xfrm>
          <a:prstGeom prst="rect">
            <a:avLst/>
          </a:prstGeom>
          <a:solidFill>
            <a:srgbClr val="FFFFFF"/>
          </a:solidFill>
        </p:spPr>
        <p:txBody>
          <a:bodyPr lIns="0" tIns="0" rIns="0" bIns="0">
            <a:noAutofit/>
          </a:bodyPr>
          <a:p>
            <a:pPr algn="r" indent="0"/>
            <a:r>
              <a:rPr lang="vi" sz="1400">
                <a:latin typeface="Arial"/>
              </a:rPr>
              <a:t>1</a:t>
            </a:r>
          </a:p>
          <a:p>
            <a:pPr algn="r" indent="0">
              <a:lnSpc>
                <a:spcPct val="75000"/>
              </a:lnSpc>
            </a:pPr>
            <a:r>
              <a:rPr lang="vi" i="1" sz="1400">
                <a:latin typeface="Arial"/>
              </a:rPr>
              <a:t>à) </a:t>
            </a:r>
            <a:r>
              <a:rPr lang="vi" cap="small" sz="1600">
                <a:latin typeface="Times New Roman"/>
              </a:rPr>
              <a:t>4</a:t>
            </a:r>
            <a:r>
              <a:rPr lang="vi" baseline="30000" cap="small" sz="1600">
                <a:latin typeface="Times New Roman"/>
              </a:rPr>
              <a:t>2x 3</a:t>
            </a:r>
            <a:r>
              <a:rPr lang="vi" cap="small" sz="1600">
                <a:latin typeface="Times New Roman"/>
              </a:rPr>
              <a:t>=5&lt;=&gt;2x —</a:t>
            </a:r>
            <a:r>
              <a:rPr lang="vi" sz="1400">
                <a:latin typeface="Arial"/>
              </a:rPr>
              <a:t> 3 = </a:t>
            </a:r>
            <a:r>
              <a:rPr lang="vi" i="1" sz="1400">
                <a:latin typeface="Arial"/>
              </a:rPr>
              <a:t>log^s</a:t>
            </a:r>
            <a:r>
              <a:rPr lang="vi" sz="1400">
                <a:latin typeface="Arial"/>
              </a:rPr>
              <a:t> &lt;=&gt; 2x = 3 + </a:t>
            </a:r>
            <a:r>
              <a:rPr lang="vi" i="1" sz="1400">
                <a:latin typeface="Arial"/>
              </a:rPr>
              <a:t>log</a:t>
            </a:r>
            <a:r>
              <a:rPr lang="vi" i="1" baseline="-25000" sz="1400">
                <a:latin typeface="Arial"/>
              </a:rPr>
              <a:t>4</a:t>
            </a:r>
            <a:r>
              <a:rPr lang="vi" i="1" sz="1400">
                <a:latin typeface="Arial"/>
              </a:rPr>
              <a:t>S</a:t>
            </a:r>
            <a:r>
              <a:rPr lang="vi" sz="1400">
                <a:latin typeface="Arial"/>
              </a:rPr>
              <a:t> &lt;=&gt; X =  (3 + </a:t>
            </a:r>
            <a:r>
              <a:rPr lang="vi" i="1" sz="1400">
                <a:latin typeface="Arial"/>
              </a:rPr>
              <a:t>log</a:t>
            </a:r>
            <a:r>
              <a:rPr lang="vi" i="1" baseline="-25000" sz="1400">
                <a:latin typeface="Arial"/>
              </a:rPr>
              <a:t>4</a:t>
            </a:r>
            <a:r>
              <a:rPr lang="vi" i="1" sz="1400">
                <a:latin typeface="Arial"/>
              </a:rPr>
              <a:t>S)</a:t>
            </a:r>
          </a:p>
        </p:txBody>
      </p:sp>
      <p:sp>
        <p:nvSpPr>
          <p:cNvPr id="5" name=""/>
          <p:cNvSpPr/>
          <p:nvPr/>
        </p:nvSpPr>
        <p:spPr>
          <a:xfrm>
            <a:off x="661987" y="2171700"/>
            <a:ext cx="3605213" cy="371475"/>
          </a:xfrm>
          <a:prstGeom prst="rect">
            <a:avLst/>
          </a:prstGeom>
          <a:solidFill>
            <a:srgbClr val="FFFFFF"/>
          </a:solidFill>
        </p:spPr>
        <p:txBody>
          <a:bodyPr lIns="0" tIns="0" rIns="0" bIns="0">
            <a:noAutofit/>
          </a:bodyPr>
          <a:p>
            <a:pPr algn="r" indent="0"/>
            <a:r>
              <a:rPr lang="vi" sz="1400">
                <a:latin typeface="Arial"/>
              </a:rPr>
              <a:t>Vậy phương trình có nghiệm là </a:t>
            </a:r>
            <a:r>
              <a:rPr lang="vi" i="1" sz="1400">
                <a:latin typeface="Arial"/>
              </a:rPr>
              <a:t>X -</a:t>
            </a:r>
            <a:r>
              <a:rPr lang="vi" sz="1400">
                <a:latin typeface="Arial"/>
              </a:rPr>
              <a:t> ệ(3 + Zoc/</a:t>
            </a:r>
            <a:r>
              <a:rPr lang="vi" baseline="-25000" sz="1400">
                <a:latin typeface="Arial"/>
              </a:rPr>
              <a:t>4</a:t>
            </a:r>
            <a:r>
              <a:rPr lang="vi" sz="1400">
                <a:latin typeface="Arial"/>
              </a:rPr>
              <a:t>5)</a:t>
            </a:r>
          </a:p>
          <a:p>
            <a:pPr algn="r" marR="91000" indent="0">
              <a:lnSpc>
                <a:spcPct val="75000"/>
              </a:lnSpc>
            </a:pPr>
            <a:r>
              <a:rPr lang="vi" sz="1200">
                <a:latin typeface="Cambria"/>
              </a:rPr>
              <a:t>2</a:t>
            </a:r>
          </a:p>
        </p:txBody>
      </p:sp>
      <p:sp>
        <p:nvSpPr>
          <p:cNvPr id="6" name=""/>
          <p:cNvSpPr/>
          <p:nvPr/>
        </p:nvSpPr>
        <p:spPr>
          <a:xfrm>
            <a:off x="719137" y="2805112"/>
            <a:ext cx="3548063" cy="252413"/>
          </a:xfrm>
          <a:prstGeom prst="rect">
            <a:avLst/>
          </a:prstGeom>
          <a:solidFill>
            <a:srgbClr val="FFFFFF"/>
          </a:solidFill>
        </p:spPr>
        <p:txBody>
          <a:bodyPr lIns="0" tIns="0" rIns="0" bIns="0" wrap="none">
            <a:noAutofit/>
          </a:bodyPr>
          <a:p>
            <a:pPr indent="165100"/>
            <a:r>
              <a:rPr lang="en-US" i="1" sz="1400">
                <a:latin typeface="Arial"/>
              </a:rPr>
              <a:t>b)</a:t>
            </a:r>
            <a:r>
              <a:rPr lang="en-US" sz="1400">
                <a:latin typeface="Arial"/>
              </a:rPr>
              <a:t> </a:t>
            </a:r>
            <a:r>
              <a:rPr lang="vi" sz="1400">
                <a:latin typeface="Arial"/>
              </a:rPr>
              <a:t>10*</a:t>
            </a:r>
            <a:r>
              <a:rPr lang="vi" baseline="30000" sz="1400">
                <a:latin typeface="Arial"/>
              </a:rPr>
              <a:t>+1</a:t>
            </a:r>
            <a:r>
              <a:rPr lang="vi" sz="1400">
                <a:latin typeface="Arial"/>
              </a:rPr>
              <a:t> - 2.10* = 8 &lt;=&gt; 10.10* - 2.10* = 8 &lt;=&gt; 8.10* = 8 « 10* = 1</a:t>
            </a:r>
          </a:p>
        </p:txBody>
      </p:sp>
      <p:sp>
        <p:nvSpPr>
          <p:cNvPr id="7" name=""/>
          <p:cNvSpPr/>
          <p:nvPr/>
        </p:nvSpPr>
        <p:spPr>
          <a:xfrm>
            <a:off x="485775" y="3290887"/>
            <a:ext cx="3781425" cy="800100"/>
          </a:xfrm>
          <a:prstGeom prst="rect">
            <a:avLst/>
          </a:prstGeom>
          <a:solidFill>
            <a:srgbClr val="FFFFFF"/>
          </a:solidFill>
        </p:spPr>
        <p:txBody>
          <a:bodyPr lIns="0" tIns="0" rIns="0" bIns="0">
            <a:noAutofit/>
          </a:bodyPr>
          <a:p>
            <a:pPr indent="533400">
              <a:spcAft>
                <a:spcPts val="1260"/>
              </a:spcAft>
            </a:pPr>
            <a:r>
              <a:rPr lang="vi" sz="1400">
                <a:latin typeface="Arial"/>
              </a:rPr>
              <a:t>&lt;=&gt; X = </a:t>
            </a:r>
            <a:r>
              <a:rPr lang="vi" i="1" sz="1400">
                <a:latin typeface="Arial"/>
              </a:rPr>
              <a:t>logl</a:t>
            </a:r>
            <a:r>
              <a:rPr lang="vi" sz="1400">
                <a:latin typeface="Arial"/>
              </a:rPr>
              <a:t> &lt;=&gt; X = 0</a:t>
            </a:r>
          </a:p>
          <a:p>
            <a:pPr marL="256100" indent="12700"/>
            <a:r>
              <a:rPr lang="en-US" sz="1400">
                <a:solidFill>
                  <a:srgbClr val="D69FD5"/>
                </a:solidFill>
                <a:latin typeface="Arial"/>
              </a:rPr>
              <a:t>I </a:t>
            </a:r>
            <a:r>
              <a:rPr lang="vi" sz="1400">
                <a:latin typeface="Arial"/>
              </a:rPr>
              <a:t>Vậy phương trình có nghiệm là </a:t>
            </a:r>
            <a:r>
              <a:rPr lang="vi" i="1" sz="1400">
                <a:latin typeface="Arial"/>
              </a:rPr>
              <a:t>X -</a:t>
            </a:r>
            <a:r>
              <a:rPr lang="vi" sz="1400">
                <a:latin typeface="Arial"/>
              </a:rPr>
              <a:t> 0 </a:t>
            </a:r>
            <a:r>
              <a:rPr lang="vi" sz="1400">
                <a:solidFill>
                  <a:srgbClr val="B77CCE"/>
                </a:solidFill>
                <a:latin typeface="Arial"/>
              </a:rPr>
              <a:t>.y</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FEFEF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00037" y="180975"/>
            <a:ext cx="6767513" cy="581025"/>
          </a:xfrm>
          <a:prstGeom prst="rect">
            <a:avLst/>
          </a:prstGeom>
        </p:spPr>
      </p:pic>
      <p:pic>
        <p:nvPicPr>
          <p:cNvPr id="3" name=""/>
          <p:cNvPicPr>
            <a:picLocks noChangeAspect="1"/>
          </p:cNvPicPr>
          <p:nvPr/>
        </p:nvPicPr>
        <p:blipFill>
          <a:blip r:embed="rPictId1"/>
          <a:stretch>
            <a:fillRect/>
          </a:stretch>
        </p:blipFill>
        <p:spPr>
          <a:xfrm>
            <a:off x="1252537" y="3171825"/>
            <a:ext cx="600075" cy="819150"/>
          </a:xfrm>
          <a:prstGeom prst="rect">
            <a:avLst/>
          </a:prstGeom>
        </p:spPr>
      </p:pic>
      <p:pic>
        <p:nvPicPr>
          <p:cNvPr id="4" name=""/>
          <p:cNvPicPr>
            <a:picLocks noChangeAspect="1"/>
          </p:cNvPicPr>
          <p:nvPr/>
        </p:nvPicPr>
        <p:blipFill>
          <a:blip r:embed="rPictId2"/>
          <a:stretch>
            <a:fillRect/>
          </a:stretch>
        </p:blipFill>
        <p:spPr>
          <a:xfrm>
            <a:off x="6596062" y="3148012"/>
            <a:ext cx="471488" cy="847725"/>
          </a:xfrm>
          <a:prstGeom prst="rect">
            <a:avLst/>
          </a:prstGeom>
        </p:spPr>
      </p:pic>
      <p:sp>
        <p:nvSpPr>
          <p:cNvPr id="5" name=""/>
          <p:cNvSpPr/>
          <p:nvPr/>
        </p:nvSpPr>
        <p:spPr>
          <a:xfrm>
            <a:off x="1490662" y="333375"/>
            <a:ext cx="3943350" cy="290512"/>
          </a:xfrm>
          <a:prstGeom prst="rect">
            <a:avLst/>
          </a:prstGeom>
          <a:solidFill>
            <a:srgbClr val="FFFFFF"/>
          </a:solidFill>
        </p:spPr>
        <p:txBody>
          <a:bodyPr lIns="0" tIns="0" rIns="0" bIns="0" wrap="none">
            <a:noAutofit/>
          </a:bodyPr>
          <a:p>
            <a:pPr indent="0"/>
            <a:r>
              <a:rPr lang="en-US" u="sng" sz="1400">
                <a:solidFill>
                  <a:srgbClr val="CC4B8C"/>
                </a:solidFill>
                <a:latin typeface="Arial"/>
              </a:rPr>
              <a:t>k</a:t>
            </a:r>
            <a:r>
              <a:rPr lang="en-US" u="sng" baseline="30000" sz="1400">
                <a:solidFill>
                  <a:srgbClr val="CC4B8C"/>
                </a:solidFill>
                <a:latin typeface="Arial"/>
              </a:rPr>
              <a:t>¥</a:t>
            </a:r>
            <a:r>
              <a:rPr lang="en-US" u="sng" sz="1400">
                <a:solidFill>
                  <a:srgbClr val="CC4B8C"/>
                </a:solidFill>
                <a:latin typeface="Arial"/>
              </a:rPr>
              <a:t>iT«[TW</a:t>
            </a:r>
            <a:r>
              <a:rPr lang="en-US" sz="1400">
                <a:solidFill>
                  <a:srgbClr val="CC4B8C"/>
                </a:solidFill>
                <a:latin typeface="Arial"/>
              </a:rPr>
              <a:t> </a:t>
            </a:r>
            <a:r>
              <a:rPr lang="vi" sz="1400">
                <a:latin typeface="Arial"/>
              </a:rPr>
              <a:t>Giải phương trình 4</a:t>
            </a:r>
            <a:r>
              <a:rPr lang="vi" baseline="30000" sz="1400">
                <a:latin typeface="Arial"/>
              </a:rPr>
              <a:t>X 2</a:t>
            </a:r>
            <a:r>
              <a:rPr lang="vi" sz="1400">
                <a:latin typeface="Arial"/>
              </a:rPr>
              <a:t> = 2</a:t>
            </a:r>
            <a:r>
              <a:rPr lang="vi" baseline="30000" sz="1400">
                <a:latin typeface="Arial"/>
              </a:rPr>
              <a:t>3x+1</a:t>
            </a:r>
          </a:p>
        </p:txBody>
      </p:sp>
      <p:sp>
        <p:nvSpPr>
          <p:cNvPr id="6" name=""/>
          <p:cNvSpPr/>
          <p:nvPr/>
        </p:nvSpPr>
        <p:spPr>
          <a:xfrm>
            <a:off x="1457325" y="838200"/>
            <a:ext cx="3652837" cy="176212"/>
          </a:xfrm>
          <a:prstGeom prst="rect">
            <a:avLst/>
          </a:prstGeom>
          <a:solidFill>
            <a:srgbClr val="FFFFFF"/>
          </a:solidFill>
        </p:spPr>
        <p:txBody>
          <a:bodyPr lIns="0" tIns="0" rIns="0" bIns="0" wrap="none">
            <a:noAutofit/>
          </a:bodyPr>
          <a:p>
            <a:pPr indent="215900"/>
            <a:r>
              <a:rPr lang="vi" b="1" i="1" sz="1600">
                <a:solidFill>
                  <a:srgbClr val="0B2E54"/>
                </a:solidFill>
                <a:latin typeface="Arial"/>
              </a:rPr>
              <a:t>Giải:</a:t>
            </a:r>
          </a:p>
        </p:txBody>
      </p:sp>
      <p:sp>
        <p:nvSpPr>
          <p:cNvPr id="7" name=""/>
          <p:cNvSpPr/>
          <p:nvPr/>
        </p:nvSpPr>
        <p:spPr>
          <a:xfrm>
            <a:off x="723900" y="1309687"/>
            <a:ext cx="4386262" cy="219075"/>
          </a:xfrm>
          <a:prstGeom prst="rect">
            <a:avLst/>
          </a:prstGeom>
          <a:solidFill>
            <a:srgbClr val="FFFFFF"/>
          </a:solidFill>
        </p:spPr>
        <p:txBody>
          <a:bodyPr lIns="0" tIns="0" rIns="0" bIns="0" wrap="none">
            <a:noAutofit/>
          </a:bodyPr>
          <a:p>
            <a:pPr marL="726000" indent="0"/>
            <a:r>
              <a:rPr lang="vi" sz="1400">
                <a:latin typeface="Arial"/>
              </a:rPr>
              <a:t>Ta có: 4</a:t>
            </a:r>
            <a:r>
              <a:rPr lang="vi" baseline="30000" sz="1400">
                <a:latin typeface="Arial"/>
              </a:rPr>
              <a:t>X-2</a:t>
            </a:r>
            <a:r>
              <a:rPr lang="vi" sz="1400">
                <a:latin typeface="Arial"/>
              </a:rPr>
              <a:t> = 2</a:t>
            </a:r>
            <a:r>
              <a:rPr lang="vi" baseline="30000" sz="1400">
                <a:latin typeface="Arial"/>
              </a:rPr>
              <a:t>3x+1</a:t>
            </a:r>
            <a:r>
              <a:rPr lang="vi" sz="1400">
                <a:latin typeface="Arial"/>
              </a:rPr>
              <a:t> &lt;=&gt; 2</a:t>
            </a:r>
            <a:r>
              <a:rPr lang="vi" baseline="30000" sz="1400">
                <a:latin typeface="Arial"/>
              </a:rPr>
              <a:t>2(x_2)</a:t>
            </a:r>
            <a:r>
              <a:rPr lang="vi" sz="1400">
                <a:latin typeface="Arial"/>
              </a:rPr>
              <a:t> = 2</a:t>
            </a:r>
            <a:r>
              <a:rPr lang="vi" baseline="30000" sz="1400">
                <a:latin typeface="Arial"/>
              </a:rPr>
              <a:t>3x+1</a:t>
            </a:r>
          </a:p>
        </p:txBody>
      </p:sp>
      <p:sp>
        <p:nvSpPr>
          <p:cNvPr id="8" name=""/>
          <p:cNvSpPr/>
          <p:nvPr/>
        </p:nvSpPr>
        <p:spPr>
          <a:xfrm>
            <a:off x="1490662" y="1757362"/>
            <a:ext cx="4786313" cy="1081088"/>
          </a:xfrm>
          <a:prstGeom prst="rect">
            <a:avLst/>
          </a:prstGeom>
          <a:solidFill>
            <a:srgbClr val="FFFFFF"/>
          </a:solidFill>
        </p:spPr>
        <p:txBody>
          <a:bodyPr lIns="0" tIns="0" rIns="0" bIns="0">
            <a:noAutofit/>
          </a:bodyPr>
          <a:p>
            <a:pPr marL="1965838" indent="0">
              <a:spcAft>
                <a:spcPts val="1190"/>
              </a:spcAft>
            </a:pPr>
            <a:r>
              <a:rPr lang="vi" sz="1400">
                <a:latin typeface="Arial"/>
              </a:rPr>
              <a:t>« 2(x — 2) = </a:t>
            </a:r>
            <a:r>
              <a:rPr lang="vi" i="1" sz="1400">
                <a:latin typeface="Arial"/>
              </a:rPr>
              <a:t>3x</a:t>
            </a:r>
            <a:r>
              <a:rPr lang="vi" sz="1400">
                <a:latin typeface="Arial"/>
              </a:rPr>
              <a:t> + 1</a:t>
            </a:r>
          </a:p>
          <a:p>
            <a:pPr marL="1965838" indent="0">
              <a:spcAft>
                <a:spcPts val="1190"/>
              </a:spcAft>
            </a:pPr>
            <a:r>
              <a:rPr lang="vi" sz="1400">
                <a:latin typeface="Arial"/>
              </a:rPr>
              <a:t>&lt;=&gt; 2% — 4 = 3x + l&lt;=&gt;% = — 5</a:t>
            </a:r>
          </a:p>
          <a:p>
            <a:pPr indent="0"/>
            <a:r>
              <a:rPr lang="vi" sz="1400">
                <a:latin typeface="Arial"/>
              </a:rPr>
              <a:t>Vậy phương trình có nghiệm là </a:t>
            </a:r>
            <a:r>
              <a:rPr lang="vi" i="1" sz="1400">
                <a:latin typeface="Arial"/>
              </a:rPr>
              <a:t>X =</a:t>
            </a:r>
            <a:r>
              <a:rPr lang="vi" sz="1400">
                <a:latin typeface="Arial"/>
              </a:rPr>
              <a:t> -5</a:t>
            </a:r>
          </a:p>
        </p:txBody>
      </p:sp>
      <p:sp>
        <p:nvSpPr>
          <p:cNvPr id="9" name=""/>
          <p:cNvSpPr/>
          <p:nvPr/>
        </p:nvSpPr>
        <p:spPr>
          <a:xfrm>
            <a:off x="1900237" y="3157537"/>
            <a:ext cx="3462338" cy="561975"/>
          </a:xfrm>
          <a:prstGeom prst="rect">
            <a:avLst/>
          </a:prstGeom>
          <a:solidFill>
            <a:srgbClr val="FFFFFF"/>
          </a:solidFill>
        </p:spPr>
        <p:txBody>
          <a:bodyPr lIns="0" tIns="0" rIns="0" bIns="0">
            <a:noAutofit/>
          </a:bodyPr>
          <a:p>
            <a:pPr indent="0">
              <a:spcAft>
                <a:spcPts val="700"/>
              </a:spcAft>
            </a:pPr>
            <a:r>
              <a:rPr lang="vi" b="1" sz="1100">
                <a:solidFill>
                  <a:srgbClr val="0B2E54"/>
                </a:solidFill>
                <a:latin typeface="Arial"/>
              </a:rPr>
              <a:t>Chú ý: </a:t>
            </a:r>
            <a:r>
              <a:rPr lang="vi" sz="1300">
                <a:solidFill>
                  <a:srgbClr val="0B2E54"/>
                </a:solidFill>
                <a:latin typeface="Times New Roman"/>
              </a:rPr>
              <a:t>Với </a:t>
            </a:r>
            <a:r>
              <a:rPr lang="en-US" i="1" sz="1300">
                <a:solidFill>
                  <a:srgbClr val="0B2E54"/>
                </a:solidFill>
                <a:latin typeface="Times New Roman"/>
              </a:rPr>
              <a:t>a </a:t>
            </a:r>
            <a:r>
              <a:rPr lang="vi" i="1" sz="1300">
                <a:solidFill>
                  <a:srgbClr val="0B2E54"/>
                </a:solidFill>
                <a:latin typeface="Times New Roman"/>
              </a:rPr>
              <a:t>&gt; 0, </a:t>
            </a:r>
            <a:r>
              <a:rPr lang="en-US" i="1" sz="1300">
                <a:solidFill>
                  <a:srgbClr val="0B2E54"/>
                </a:solidFill>
                <a:latin typeface="Times New Roman"/>
              </a:rPr>
              <a:t>a</a:t>
            </a:r>
            <a:r>
              <a:rPr lang="vi" i="1" sz="1300">
                <a:solidFill>
                  <a:srgbClr val="0B2E54"/>
                </a:solidFill>
                <a:latin typeface="Times New Roman"/>
              </a:rPr>
              <a:t>.</a:t>
            </a:r>
            <a:r>
              <a:rPr lang="vi" sz="1300">
                <a:solidFill>
                  <a:srgbClr val="0B2E54"/>
                </a:solidFill>
                <a:latin typeface="Times New Roman"/>
              </a:rPr>
              <a:t>   1 thì:</a:t>
            </a:r>
          </a:p>
          <a:p>
            <a:pPr indent="0"/>
            <a:r>
              <a:rPr lang="vi" i="1" sz="1300">
                <a:solidFill>
                  <a:srgbClr val="0B2E54"/>
                </a:solidFill>
                <a:latin typeface="Times New Roman"/>
              </a:rPr>
              <a:t>— </a:t>
            </a:r>
            <a:r>
              <a:rPr lang="vi" i="1" baseline="-25000" sz="1300">
                <a:solidFill>
                  <a:srgbClr val="0B2E54"/>
                </a:solidFill>
                <a:latin typeface="Times New Roman"/>
              </a:rPr>
              <a:t>a</a:t>
            </a:r>
            <a:r>
              <a:rPr lang="vi" i="1" sz="1300">
                <a:solidFill>
                  <a:srgbClr val="0B2E54"/>
                </a:solidFill>
                <a:latin typeface="Times New Roman"/>
              </a:rPr>
              <a:t>ỉỉ(x)         = g(x)</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381750" y="2343150"/>
            <a:ext cx="1238250" cy="1943100"/>
          </a:xfrm>
          <a:prstGeom prst="rect">
            <a:avLst/>
          </a:prstGeom>
        </p:spPr>
      </p:pic>
      <p:pic>
        <p:nvPicPr>
          <p:cNvPr id="3" name=""/>
          <p:cNvPicPr>
            <a:picLocks noChangeAspect="1"/>
          </p:cNvPicPr>
          <p:nvPr/>
        </p:nvPicPr>
        <p:blipFill>
          <a:blip r:embed="rPictId1"/>
          <a:stretch>
            <a:fillRect/>
          </a:stretch>
        </p:blipFill>
        <p:spPr>
          <a:xfrm>
            <a:off x="204787" y="3771900"/>
            <a:ext cx="709613" cy="438150"/>
          </a:xfrm>
          <a:prstGeom prst="rect">
            <a:avLst/>
          </a:prstGeom>
        </p:spPr>
      </p:pic>
      <p:sp>
        <p:nvSpPr>
          <p:cNvPr id="4" name=""/>
          <p:cNvSpPr/>
          <p:nvPr/>
        </p:nvSpPr>
        <p:spPr>
          <a:xfrm>
            <a:off x="1657350" y="342900"/>
            <a:ext cx="5019675" cy="623887"/>
          </a:xfrm>
          <a:prstGeom prst="rect">
            <a:avLst/>
          </a:prstGeom>
          <a:solidFill>
            <a:srgbClr val="FFFFFF"/>
          </a:solidFill>
        </p:spPr>
        <p:txBody>
          <a:bodyPr lIns="0" tIns="0" rIns="0" bIns="0">
            <a:noAutofit/>
          </a:bodyPr>
          <a:p>
            <a:pPr indent="0">
              <a:lnSpc>
                <a:spcPct val="186000"/>
              </a:lnSpc>
            </a:pPr>
            <a:r>
              <a:rPr lang="vi" sz="1400">
                <a:latin typeface="Arial"/>
              </a:rPr>
              <a:t>Giải phương trình đưa ra trong Hoạt động 1 (làm tròn kết quả đến hàng đơn vị).</a:t>
            </a:r>
          </a:p>
        </p:txBody>
      </p:sp>
      <p:sp>
        <p:nvSpPr>
          <p:cNvPr id="5" name=""/>
          <p:cNvSpPr/>
          <p:nvPr/>
        </p:nvSpPr>
        <p:spPr>
          <a:xfrm>
            <a:off x="738187" y="1228725"/>
            <a:ext cx="6257925" cy="1033462"/>
          </a:xfrm>
          <a:prstGeom prst="rect">
            <a:avLst/>
          </a:prstGeom>
          <a:solidFill>
            <a:srgbClr val="FFFFFF"/>
          </a:solidFill>
        </p:spPr>
        <p:txBody>
          <a:bodyPr lIns="0" tIns="0" rIns="0" bIns="0">
            <a:noAutofit/>
          </a:bodyPr>
          <a:p>
            <a:pPr algn="ctr" indent="0">
              <a:lnSpc>
                <a:spcPct val="163000"/>
              </a:lnSpc>
            </a:pPr>
            <a:r>
              <a:rPr lang="vi" b="1" i="1" u="sng" sz="1600">
                <a:solidFill>
                  <a:srgbClr val="BD0101"/>
                </a:solidFill>
                <a:latin typeface="Arial"/>
              </a:rPr>
              <a:t>Giải:</a:t>
            </a:r>
          </a:p>
          <a:p>
            <a:pPr indent="0">
              <a:lnSpc>
                <a:spcPct val="186000"/>
              </a:lnSpc>
            </a:pPr>
            <a:r>
              <a:rPr lang="vi" sz="1400">
                <a:latin typeface="Arial"/>
              </a:rPr>
              <a:t>Gọi </a:t>
            </a:r>
            <a:r>
              <a:rPr lang="vi" b="1" i="1" sz="1600">
                <a:latin typeface="Arial"/>
              </a:rPr>
              <a:t>A</a:t>
            </a:r>
            <a:r>
              <a:rPr lang="vi" sz="1400">
                <a:latin typeface="Arial"/>
              </a:rPr>
              <a:t> là dân số ban đầu. Phương trình thể hiện dân số sau t năm gấp đôi dân số ban đầu là:</a:t>
            </a:r>
          </a:p>
        </p:txBody>
      </p:sp>
      <p:sp>
        <p:nvSpPr>
          <p:cNvPr id="6" name=""/>
          <p:cNvSpPr/>
          <p:nvPr/>
        </p:nvSpPr>
        <p:spPr>
          <a:xfrm>
            <a:off x="1590675" y="2386012"/>
            <a:ext cx="4543425" cy="247650"/>
          </a:xfrm>
          <a:prstGeom prst="rect">
            <a:avLst/>
          </a:prstGeom>
          <a:solidFill>
            <a:srgbClr val="FFFFFF"/>
          </a:solidFill>
        </p:spPr>
        <p:txBody>
          <a:bodyPr lIns="0" tIns="0" rIns="0" bIns="0" wrap="none">
            <a:noAutofit/>
          </a:bodyPr>
          <a:p>
            <a:pPr algn="ctr" indent="0"/>
            <a:r>
              <a:rPr lang="vi" baseline="-25000" sz="1400">
                <a:latin typeface="Arial"/>
              </a:rPr>
              <a:t>Â&gt;e</a:t>
            </a:r>
            <a:r>
              <a:rPr lang="vi" sz="1400">
                <a:latin typeface="Arial"/>
              </a:rPr>
              <a:t>0,01141 </a:t>
            </a:r>
            <a:r>
              <a:rPr lang="vi" baseline="-25000" sz="1400">
                <a:latin typeface="Arial"/>
              </a:rPr>
              <a:t>=</a:t>
            </a:r>
            <a:r>
              <a:rPr lang="vi" sz="1400">
                <a:latin typeface="Arial"/>
              </a:rPr>
              <a:t> 24 « </a:t>
            </a:r>
            <a:r>
              <a:rPr lang="vi" baseline="-25000" sz="1400">
                <a:latin typeface="Arial"/>
              </a:rPr>
              <a:t>e</a:t>
            </a:r>
            <a:r>
              <a:rPr lang="vi" sz="1400">
                <a:latin typeface="Arial"/>
              </a:rPr>
              <a:t>0,01141 </a:t>
            </a:r>
            <a:r>
              <a:rPr lang="vi" baseline="-25000" sz="1400">
                <a:latin typeface="Arial"/>
              </a:rPr>
              <a:t>=</a:t>
            </a:r>
            <a:r>
              <a:rPr lang="vi" sz="1400">
                <a:latin typeface="Arial"/>
              </a:rPr>
              <a:t> 2   0,0114. t = ln2</a:t>
            </a:r>
          </a:p>
        </p:txBody>
      </p:sp>
      <p:sp>
        <p:nvSpPr>
          <p:cNvPr id="7" name=""/>
          <p:cNvSpPr/>
          <p:nvPr/>
        </p:nvSpPr>
        <p:spPr>
          <a:xfrm>
            <a:off x="452437" y="3538537"/>
            <a:ext cx="376238" cy="185738"/>
          </a:xfrm>
          <a:prstGeom prst="rect">
            <a:avLst/>
          </a:prstGeom>
          <a:solidFill>
            <a:srgbClr val="FFFFFF"/>
          </a:solidFill>
        </p:spPr>
        <p:txBody>
          <a:bodyPr lIns="0" tIns="0" rIns="0" bIns="0" wrap="none">
            <a:noAutofit/>
          </a:bodyPr>
          <a:p>
            <a:pPr indent="0"/>
            <a:r>
              <a:rPr lang="vi" b="1" sz="1500">
                <a:solidFill>
                  <a:srgbClr val="E317BE"/>
                </a:solidFill>
                <a:latin typeface="Arial"/>
              </a:rPr>
              <a:t>* +</a:t>
            </a:r>
          </a:p>
        </p:txBody>
      </p:sp>
      <p:sp>
        <p:nvSpPr>
          <p:cNvPr id="8" name=""/>
          <p:cNvSpPr/>
          <p:nvPr/>
        </p:nvSpPr>
        <p:spPr>
          <a:xfrm>
            <a:off x="1062037" y="2881312"/>
            <a:ext cx="5595938" cy="919163"/>
          </a:xfrm>
          <a:prstGeom prst="rect">
            <a:avLst/>
          </a:prstGeom>
          <a:solidFill>
            <a:srgbClr val="FFFFFF"/>
          </a:solidFill>
        </p:spPr>
        <p:txBody>
          <a:bodyPr lIns="0" tIns="0" rIns="0" bIns="0">
            <a:noAutofit/>
          </a:bodyPr>
          <a:p>
            <a:pPr algn="ctr" indent="0"/>
            <a:r>
              <a:rPr lang="vi" sz="1400">
                <a:latin typeface="Arial"/>
              </a:rPr>
              <a:t>ln 2</a:t>
            </a:r>
          </a:p>
          <a:p>
            <a:pPr algn="ctr" indent="0">
              <a:lnSpc>
                <a:spcPct val="76000"/>
              </a:lnSpc>
            </a:pPr>
            <a:r>
              <a:rPr lang="vi" sz="1400">
                <a:latin typeface="Arial"/>
              </a:rPr>
              <a:t>&lt;=&gt; t =   ''    </a:t>
            </a:r>
            <a:r>
              <a:rPr lang="en-US" sz="1400">
                <a:latin typeface="Arial"/>
              </a:rPr>
              <a:t>~ </a:t>
            </a:r>
            <a:r>
              <a:rPr lang="vi" sz="1400">
                <a:latin typeface="Arial"/>
              </a:rPr>
              <a:t>61</a:t>
            </a:r>
          </a:p>
          <a:p>
            <a:pPr algn="ctr" indent="0">
              <a:lnSpc>
                <a:spcPct val="75000"/>
              </a:lnSpc>
              <a:spcAft>
                <a:spcPts val="840"/>
              </a:spcAft>
            </a:pPr>
            <a:r>
              <a:rPr lang="vi" sz="1400">
                <a:latin typeface="Arial"/>
              </a:rPr>
              <a:t>0,0114</a:t>
            </a:r>
          </a:p>
          <a:p>
            <a:pPr algn="ctr" indent="0"/>
            <a:r>
              <a:rPr lang="vi" sz="1400">
                <a:latin typeface="Arial"/>
              </a:rPr>
              <a:t>Vậy sau khoảng 61 năm dân số sẽ gấp đôi dân số ban đầu.</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433512" y="419100"/>
            <a:ext cx="1300163" cy="257175"/>
          </a:xfrm>
          <a:prstGeom prst="rect">
            <a:avLst/>
          </a:prstGeom>
          <a:solidFill>
            <a:srgbClr val="FFFFFF"/>
          </a:solidFill>
        </p:spPr>
        <p:txBody>
          <a:bodyPr lIns="0" tIns="0" rIns="0" bIns="0" wrap="none">
            <a:noAutofit/>
          </a:bodyPr>
          <a:p>
            <a:pPr algn="ctr" indent="0">
              <a:spcBef>
                <a:spcPts val="420"/>
              </a:spcBef>
            </a:pPr>
            <a:r>
              <a:rPr lang="vi" b="1" sz="1600">
                <a:solidFill>
                  <a:srgbClr val="05027D"/>
                </a:solidFill>
                <a:latin typeface="Arial"/>
              </a:rPr>
              <a:t>Luyện tập 2</a:t>
            </a:r>
          </a:p>
        </p:txBody>
      </p:sp>
      <p:sp>
        <p:nvSpPr>
          <p:cNvPr id="3" name=""/>
          <p:cNvSpPr/>
          <p:nvPr/>
        </p:nvSpPr>
        <p:spPr>
          <a:xfrm>
            <a:off x="3009900" y="395287"/>
            <a:ext cx="2533650" cy="266700"/>
          </a:xfrm>
          <a:prstGeom prst="rect">
            <a:avLst/>
          </a:prstGeom>
          <a:solidFill>
            <a:srgbClr val="FFFFFF"/>
          </a:solidFill>
        </p:spPr>
        <p:txBody>
          <a:bodyPr lIns="0" tIns="0" rIns="0" bIns="0" wrap="none">
            <a:noAutofit/>
          </a:bodyPr>
          <a:p>
            <a:pPr indent="0"/>
            <a:r>
              <a:rPr lang="vi" sz="1400">
                <a:latin typeface="Arial"/>
              </a:rPr>
              <a:t>Giải mỗi phương trình sau:</a:t>
            </a:r>
          </a:p>
        </p:txBody>
      </p:sp>
      <p:sp>
        <p:nvSpPr>
          <p:cNvPr id="4" name=""/>
          <p:cNvSpPr/>
          <p:nvPr/>
        </p:nvSpPr>
        <p:spPr>
          <a:xfrm>
            <a:off x="1333500" y="1138237"/>
            <a:ext cx="4595812" cy="2309813"/>
          </a:xfrm>
          <a:prstGeom prst="rect">
            <a:avLst/>
          </a:prstGeom>
          <a:solidFill>
            <a:srgbClr val="FFFFFF"/>
          </a:solidFill>
        </p:spPr>
        <p:txBody>
          <a:bodyPr lIns="0" tIns="0" rIns="0" bIns="0">
            <a:noAutofit/>
          </a:bodyPr>
          <a:p>
            <a:pPr indent="609600">
              <a:spcAft>
                <a:spcPts val="1540"/>
              </a:spcAft>
            </a:pPr>
            <a:r>
              <a:rPr lang="vi" sz="1400">
                <a:latin typeface="Arial"/>
              </a:rPr>
              <a:t>a) giG-x = 27</a:t>
            </a:r>
            <a:r>
              <a:rPr lang="vi" baseline="30000" sz="1400">
                <a:latin typeface="Arial"/>
              </a:rPr>
              <a:t>x+4</a:t>
            </a:r>
            <a:r>
              <a:rPr lang="vi" sz="1400">
                <a:latin typeface="Arial"/>
              </a:rPr>
              <a:t>;             b) 16</a:t>
            </a:r>
            <a:r>
              <a:rPr lang="vi" baseline="30000" sz="1400">
                <a:latin typeface="Arial"/>
              </a:rPr>
              <a:t>x</a:t>
            </a:r>
            <a:r>
              <a:rPr lang="vi" sz="1400">
                <a:latin typeface="Arial"/>
              </a:rPr>
              <a:t>“</a:t>
            </a:r>
            <a:r>
              <a:rPr lang="vi" baseline="30000" sz="1400">
                <a:latin typeface="Arial"/>
              </a:rPr>
              <a:t>2</a:t>
            </a:r>
            <a:r>
              <a:rPr lang="vi" sz="1400">
                <a:latin typeface="Arial"/>
              </a:rPr>
              <a:t> = 0,25.2’</a:t>
            </a:r>
          </a:p>
          <a:p>
            <a:pPr marL="573600" indent="0">
              <a:spcAft>
                <a:spcPts val="1540"/>
              </a:spcAft>
            </a:pPr>
            <a:r>
              <a:rPr lang="vi" b="1" i="1" u="sng" sz="1600">
                <a:solidFill>
                  <a:srgbClr val="BD0101"/>
                </a:solidFill>
                <a:latin typeface="Arial"/>
              </a:rPr>
              <a:t>Giải</a:t>
            </a:r>
          </a:p>
          <a:p>
            <a:pPr marL="230700" indent="0">
              <a:spcAft>
                <a:spcPts val="1890"/>
              </a:spcAft>
            </a:pPr>
            <a:r>
              <a:rPr lang="vi" sz="1400">
                <a:latin typeface="Arial"/>
              </a:rPr>
              <a:t>9I6-</a:t>
            </a:r>
            <a:r>
              <a:rPr lang="vi" i="1" sz="1400">
                <a:latin typeface="Arial"/>
              </a:rPr>
              <a:t>X</a:t>
            </a:r>
            <a:r>
              <a:rPr lang="vi" cap="small" sz="1600">
                <a:latin typeface="Times New Roman"/>
              </a:rPr>
              <a:t> — 27</a:t>
            </a:r>
            <a:r>
              <a:rPr lang="vi" baseline="30000" cap="small" sz="1600">
                <a:latin typeface="Times New Roman"/>
              </a:rPr>
              <a:t>x+4</a:t>
            </a:r>
            <a:r>
              <a:rPr lang="vi" sz="1400">
                <a:latin typeface="Arial"/>
              </a:rPr>
              <a:t> </a:t>
            </a:r>
            <a:r>
              <a:rPr lang="vi" u="sng" sz="1400">
                <a:latin typeface="Arial"/>
              </a:rPr>
              <a:t>&lt;-&gt;</a:t>
            </a:r>
            <a:r>
              <a:rPr lang="vi" sz="1400">
                <a:latin typeface="Arial"/>
              </a:rPr>
              <a:t> 32(16-%) — g3(%+4)</a:t>
            </a:r>
          </a:p>
          <a:p>
            <a:pPr marL="1615000" indent="0">
              <a:spcAft>
                <a:spcPts val="1260"/>
              </a:spcAft>
            </a:pPr>
            <a:r>
              <a:rPr lang="vi" sz="1400">
                <a:latin typeface="Arial"/>
              </a:rPr>
              <a:t>&lt;=&gt; 32 — </a:t>
            </a:r>
            <a:r>
              <a:rPr lang="vi" i="1" sz="1400">
                <a:latin typeface="Arial"/>
              </a:rPr>
              <a:t>2x = 3x</a:t>
            </a:r>
            <a:r>
              <a:rPr lang="vi" sz="1400">
                <a:latin typeface="Arial"/>
              </a:rPr>
              <a:t> + 12 &lt;=&gt; </a:t>
            </a:r>
            <a:r>
              <a:rPr lang="vi" i="1" sz="1400">
                <a:latin typeface="Arial"/>
              </a:rPr>
              <a:t>X =</a:t>
            </a:r>
            <a:r>
              <a:rPr lang="vi" sz="1400">
                <a:latin typeface="Arial"/>
              </a:rPr>
              <a:t> 4</a:t>
            </a:r>
          </a:p>
          <a:p>
            <a:pPr indent="609600"/>
            <a:r>
              <a:rPr lang="vi" sz="1400">
                <a:latin typeface="Arial"/>
              </a:rPr>
              <a:t>b) 16</a:t>
            </a:r>
            <a:r>
              <a:rPr lang="vi" baseline="30000" sz="1400">
                <a:latin typeface="Arial"/>
              </a:rPr>
              <a:t>z-2</a:t>
            </a:r>
            <a:r>
              <a:rPr lang="vi" sz="1400">
                <a:latin typeface="Arial"/>
              </a:rPr>
              <a:t> = 0,25.2</a:t>
            </a:r>
            <a:r>
              <a:rPr lang="vi" baseline="30000" sz="1400">
                <a:latin typeface="Arial"/>
              </a:rPr>
              <a:t>-z+4</a:t>
            </a:r>
            <a:r>
              <a:rPr lang="vi" sz="1400">
                <a:latin typeface="Arial"/>
              </a:rPr>
              <a:t> &lt;=&gt; 2</a:t>
            </a:r>
            <a:r>
              <a:rPr lang="vi" baseline="30000" sz="1400">
                <a:latin typeface="Arial"/>
              </a:rPr>
              <a:t>4(z_2)</a:t>
            </a:r>
            <a:r>
              <a:rPr lang="vi" sz="1400">
                <a:latin typeface="Arial"/>
              </a:rPr>
              <a:t> = 2</a:t>
            </a:r>
            <a:r>
              <a:rPr lang="vi" baseline="30000" sz="1400">
                <a:latin typeface="Arial"/>
              </a:rPr>
              <a:t>-z</a:t>
            </a:r>
            <a:r>
              <a:rPr lang="vi" sz="1400">
                <a:latin typeface="Arial"/>
              </a:rPr>
              <a:t>.2</a:t>
            </a:r>
            <a:r>
              <a:rPr lang="vi" baseline="30000" sz="1400">
                <a:latin typeface="Arial"/>
              </a:rPr>
              <a:t>2</a:t>
            </a:r>
          </a:p>
        </p:txBody>
      </p:sp>
      <p:sp>
        <p:nvSpPr>
          <p:cNvPr id="5" name=""/>
          <p:cNvSpPr/>
          <p:nvPr/>
        </p:nvSpPr>
        <p:spPr>
          <a:xfrm>
            <a:off x="5986462" y="1138237"/>
            <a:ext cx="328613" cy="142875"/>
          </a:xfrm>
          <a:prstGeom prst="rect">
            <a:avLst/>
          </a:prstGeom>
          <a:solidFill>
            <a:srgbClr val="FFFFFF"/>
          </a:solidFill>
        </p:spPr>
        <p:txBody>
          <a:bodyPr lIns="0" tIns="0" rIns="0" bIns="0" wrap="none">
            <a:noAutofit/>
          </a:bodyPr>
          <a:p>
            <a:pPr indent="0"/>
            <a:r>
              <a:rPr lang="vi" sz="1200">
                <a:latin typeface="Cambria"/>
              </a:rPr>
              <a:t>X+4</a:t>
            </a:r>
          </a:p>
        </p:txBody>
      </p:sp>
      <p:sp>
        <p:nvSpPr>
          <p:cNvPr id="6" name=""/>
          <p:cNvSpPr/>
          <p:nvPr/>
        </p:nvSpPr>
        <p:spPr>
          <a:xfrm>
            <a:off x="3457575" y="3719512"/>
            <a:ext cx="2909887" cy="233363"/>
          </a:xfrm>
          <a:prstGeom prst="rect">
            <a:avLst/>
          </a:prstGeom>
          <a:solidFill>
            <a:srgbClr val="FFFFFF"/>
          </a:solidFill>
        </p:spPr>
        <p:txBody>
          <a:bodyPr lIns="0" tIns="0" rIns="0" bIns="0" wrap="none">
            <a:noAutofit/>
          </a:bodyPr>
          <a:p>
            <a:pPr indent="0"/>
            <a:r>
              <a:rPr lang="vi" i="1" sz="1400">
                <a:latin typeface="Arial"/>
              </a:rPr>
              <a:t>&lt;=&gt; 4(x — 2) = —x + 2&lt;=&gt;x = 2</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33350" y="57150"/>
            <a:ext cx="681037" cy="1000125"/>
          </a:xfrm>
          <a:prstGeom prst="rect">
            <a:avLst/>
          </a:prstGeom>
        </p:spPr>
      </p:pic>
      <p:pic>
        <p:nvPicPr>
          <p:cNvPr id="3" name=""/>
          <p:cNvPicPr>
            <a:picLocks noChangeAspect="1"/>
          </p:cNvPicPr>
          <p:nvPr/>
        </p:nvPicPr>
        <p:blipFill>
          <a:blip r:embed="rPictId1"/>
          <a:stretch>
            <a:fillRect/>
          </a:stretch>
        </p:blipFill>
        <p:spPr>
          <a:xfrm>
            <a:off x="5795962" y="2433637"/>
            <a:ext cx="1824038" cy="1852613"/>
          </a:xfrm>
          <a:prstGeom prst="rect">
            <a:avLst/>
          </a:prstGeom>
        </p:spPr>
      </p:pic>
      <p:sp>
        <p:nvSpPr>
          <p:cNvPr id="4" name=""/>
          <p:cNvSpPr/>
          <p:nvPr/>
        </p:nvSpPr>
        <p:spPr>
          <a:xfrm>
            <a:off x="2614612" y="395287"/>
            <a:ext cx="2328863" cy="238125"/>
          </a:xfrm>
          <a:prstGeom prst="rect">
            <a:avLst/>
          </a:prstGeom>
          <a:solidFill>
            <a:srgbClr val="FFFFFF"/>
          </a:solidFill>
        </p:spPr>
        <p:txBody>
          <a:bodyPr lIns="0" tIns="0" rIns="0" bIns="0" wrap="none">
            <a:noAutofit/>
          </a:bodyPr>
          <a:p>
            <a:pPr algn="ctr" indent="0">
              <a:spcBef>
                <a:spcPts val="560"/>
              </a:spcBef>
            </a:pPr>
            <a:r>
              <a:rPr lang="en-US" b="1" sz="1600">
                <a:latin typeface="Arial"/>
              </a:rPr>
              <a:t>2. </a:t>
            </a:r>
            <a:r>
              <a:rPr lang="vi" b="1" sz="1600">
                <a:latin typeface="Arial"/>
              </a:rPr>
              <a:t>Phương trình lôgarit</a:t>
            </a:r>
          </a:p>
        </p:txBody>
      </p:sp>
      <p:sp>
        <p:nvSpPr>
          <p:cNvPr id="6" name=""/>
          <p:cNvSpPr/>
          <p:nvPr/>
        </p:nvSpPr>
        <p:spPr>
          <a:xfrm>
            <a:off x="661987" y="871537"/>
            <a:ext cx="6272213" cy="1219200"/>
          </a:xfrm>
          <a:prstGeom prst="rect">
            <a:avLst/>
          </a:prstGeom>
          <a:solidFill>
            <a:srgbClr val="FFFFFF"/>
          </a:solidFill>
        </p:spPr>
        <p:txBody>
          <a:bodyPr lIns="0" tIns="0" rIns="0" bIns="0">
            <a:noAutofit/>
          </a:bodyPr>
          <a:p>
            <a:pPr marL="230700" indent="-266700">
              <a:lnSpc>
                <a:spcPct val="171000"/>
              </a:lnSpc>
            </a:pPr>
            <a:r>
              <a:rPr lang="vi" sz="1300">
                <a:solidFill>
                  <a:srgbClr val="BD0101"/>
                </a:solidFill>
                <a:latin typeface="Arial"/>
              </a:rPr>
              <a:t>□ HĐ3: </a:t>
            </a:r>
            <a:r>
              <a:rPr lang="vi" sz="1300">
                <a:latin typeface="Arial"/>
              </a:rPr>
              <a:t>Chỉ số hay độ </a:t>
            </a:r>
            <a:r>
              <a:rPr lang="en-US" i="1" sz="1300">
                <a:latin typeface="Arial"/>
              </a:rPr>
              <a:t>pH</a:t>
            </a:r>
            <a:r>
              <a:rPr lang="en-US" sz="1300">
                <a:latin typeface="Arial"/>
              </a:rPr>
              <a:t> </a:t>
            </a:r>
            <a:r>
              <a:rPr lang="vi" sz="1300">
                <a:latin typeface="Arial"/>
              </a:rPr>
              <a:t>của một dung dịch được tính theo công thúc: </a:t>
            </a:r>
            <a:r>
              <a:rPr lang="en-US" i="1" sz="1300">
                <a:latin typeface="Arial"/>
              </a:rPr>
              <a:t>pH </a:t>
            </a:r>
            <a:r>
              <a:rPr lang="vi" i="1" sz="1300">
                <a:latin typeface="Arial"/>
              </a:rPr>
              <a:t>= -log[H</a:t>
            </a:r>
            <a:r>
              <a:rPr lang="vi" i="1" baseline="30000" sz="1300">
                <a:latin typeface="Arial"/>
              </a:rPr>
              <a:t>+</a:t>
            </a:r>
            <a:r>
              <a:rPr lang="vi" i="1" sz="1300">
                <a:latin typeface="Arial"/>
              </a:rPr>
              <a:t>]</a:t>
            </a:r>
            <a:r>
              <a:rPr lang="vi" sz="1300">
                <a:latin typeface="Arial"/>
              </a:rPr>
              <a:t> (trong đó </a:t>
            </a:r>
            <a:r>
              <a:rPr lang="vi" i="1" sz="1300">
                <a:latin typeface="Arial"/>
              </a:rPr>
              <a:t>[H</a:t>
            </a:r>
            <a:r>
              <a:rPr lang="vi" i="1" baseline="30000" sz="1300">
                <a:latin typeface="Arial"/>
              </a:rPr>
              <a:t>+</a:t>
            </a:r>
            <a:r>
              <a:rPr lang="vi" i="1" sz="1300">
                <a:latin typeface="Arial"/>
              </a:rPr>
              <a:t>ị</a:t>
            </a:r>
            <a:r>
              <a:rPr lang="vi" sz="1300">
                <a:latin typeface="Arial"/>
              </a:rPr>
              <a:t> chỉ nồng độ </a:t>
            </a:r>
            <a:r>
              <a:rPr lang="en-US" sz="1300">
                <a:latin typeface="Arial"/>
              </a:rPr>
              <a:t>ion hydrogen). </a:t>
            </a:r>
            <a:r>
              <a:rPr lang="vi" sz="1300">
                <a:latin typeface="Arial"/>
              </a:rPr>
              <a:t>Đo chỉ số </a:t>
            </a:r>
            <a:r>
              <a:rPr lang="en-US" i="1" sz="1300">
                <a:latin typeface="Arial"/>
              </a:rPr>
              <a:t>pH </a:t>
            </a:r>
            <a:r>
              <a:rPr lang="vi" sz="1300">
                <a:latin typeface="Arial"/>
              </a:rPr>
              <a:t>của một mẫu nước sông, ta có kết quả là </a:t>
            </a:r>
            <a:r>
              <a:rPr lang="en-US" i="1" sz="1300">
                <a:latin typeface="Arial"/>
              </a:rPr>
              <a:t>pH </a:t>
            </a:r>
            <a:r>
              <a:rPr lang="vi" i="1" sz="1300">
                <a:latin typeface="Arial"/>
              </a:rPr>
              <a:t>=</a:t>
            </a:r>
            <a:r>
              <a:rPr lang="vi" sz="1300">
                <a:latin typeface="Arial"/>
              </a:rPr>
              <a:t> 6,1.</a:t>
            </a:r>
          </a:p>
          <a:p>
            <a:pPr algn="just" indent="0">
              <a:lnSpc>
                <a:spcPct val="171000"/>
              </a:lnSpc>
            </a:pPr>
            <a:r>
              <a:rPr lang="vi" sz="1300">
                <a:latin typeface="Arial"/>
              </a:rPr>
              <a:t>a) Viết phương trình thể hiện nồng độ </a:t>
            </a:r>
            <a:r>
              <a:rPr lang="vi" i="1" sz="1300">
                <a:latin typeface="Arial"/>
              </a:rPr>
              <a:t>X</a:t>
            </a:r>
            <a:r>
              <a:rPr lang="vi" sz="1300">
                <a:latin typeface="Arial"/>
              </a:rPr>
              <a:t> của </a:t>
            </a:r>
            <a:r>
              <a:rPr lang="en-US" sz="1300">
                <a:latin typeface="Arial"/>
              </a:rPr>
              <a:t>hydrogen </a:t>
            </a:r>
            <a:r>
              <a:rPr lang="en-US" i="1" sz="1300">
                <a:latin typeface="Arial"/>
              </a:rPr>
              <a:t>[H</a:t>
            </a:r>
            <a:r>
              <a:rPr lang="en-US" i="1" baseline="30000" sz="1300">
                <a:latin typeface="Arial"/>
              </a:rPr>
              <a:t>+</a:t>
            </a:r>
            <a:r>
              <a:rPr lang="en-US" i="1" sz="1300">
                <a:latin typeface="Arial"/>
              </a:rPr>
              <a:t>]</a:t>
            </a:r>
            <a:r>
              <a:rPr lang="en-US" sz="1300">
                <a:latin typeface="Arial"/>
              </a:rPr>
              <a:t> </a:t>
            </a:r>
            <a:r>
              <a:rPr lang="vi" sz="1300">
                <a:latin typeface="Arial"/>
              </a:rPr>
              <a:t>trong mẫu nước</a:t>
            </a:r>
          </a:p>
        </p:txBody>
      </p:sp>
      <p:sp>
        <p:nvSpPr>
          <p:cNvPr id="7" name=""/>
          <p:cNvSpPr/>
          <p:nvPr/>
        </p:nvSpPr>
        <p:spPr>
          <a:xfrm>
            <a:off x="661987" y="2090737"/>
            <a:ext cx="5848350" cy="647700"/>
          </a:xfrm>
          <a:prstGeom prst="rect">
            <a:avLst/>
          </a:prstGeom>
          <a:solidFill>
            <a:srgbClr val="FFFFFF"/>
          </a:solidFill>
        </p:spPr>
        <p:txBody>
          <a:bodyPr lIns="0" tIns="0" rIns="0" bIns="0">
            <a:noAutofit/>
          </a:bodyPr>
          <a:p>
            <a:pPr algn="just" indent="0">
              <a:lnSpc>
                <a:spcPct val="171000"/>
              </a:lnSpc>
            </a:pPr>
            <a:r>
              <a:rPr lang="vi" sz="1300">
                <a:latin typeface="Arial"/>
              </a:rPr>
              <a:t>sông đó.</a:t>
            </a:r>
          </a:p>
          <a:p>
            <a:pPr algn="just" indent="0">
              <a:lnSpc>
                <a:spcPct val="171000"/>
              </a:lnSpc>
            </a:pPr>
            <a:r>
              <a:rPr lang="vi" sz="1300">
                <a:latin typeface="Arial"/>
              </a:rPr>
              <a:t>b) Phương trình vừa tìm được có ẳn là gì và nằm ỏ’ vị trí nào của lôgarit?</a:t>
            </a:r>
          </a:p>
        </p:txBody>
      </p:sp>
      <p:sp>
        <p:nvSpPr>
          <p:cNvPr id="8" name=""/>
          <p:cNvSpPr/>
          <p:nvPr/>
        </p:nvSpPr>
        <p:spPr>
          <a:xfrm>
            <a:off x="3614737" y="2957512"/>
            <a:ext cx="423863" cy="176213"/>
          </a:xfrm>
          <a:prstGeom prst="rect">
            <a:avLst/>
          </a:prstGeom>
          <a:solidFill>
            <a:srgbClr val="FFFFFF"/>
          </a:solidFill>
        </p:spPr>
        <p:txBody>
          <a:bodyPr lIns="0" tIns="0" rIns="0" bIns="0" wrap="none">
            <a:noAutofit/>
          </a:bodyPr>
          <a:p>
            <a:pPr indent="0"/>
            <a:r>
              <a:rPr lang="vi" b="1" i="1" u="sng" sz="1400">
                <a:solidFill>
                  <a:srgbClr val="0B2E54"/>
                </a:solidFill>
                <a:latin typeface="Arial"/>
              </a:rPr>
              <a:t>Giải:</a:t>
            </a:r>
          </a:p>
        </p:txBody>
      </p:sp>
      <p:sp>
        <p:nvSpPr>
          <p:cNvPr id="10" name=""/>
          <p:cNvSpPr/>
          <p:nvPr/>
        </p:nvSpPr>
        <p:spPr>
          <a:xfrm>
            <a:off x="661987" y="3390900"/>
            <a:ext cx="5343525" cy="609600"/>
          </a:xfrm>
          <a:prstGeom prst="rect">
            <a:avLst/>
          </a:prstGeom>
          <a:solidFill>
            <a:srgbClr val="FFFFFF"/>
          </a:solidFill>
        </p:spPr>
        <p:txBody>
          <a:bodyPr lIns="0" tIns="0" rIns="0" bIns="0">
            <a:noAutofit/>
          </a:bodyPr>
          <a:p>
            <a:pPr algn="just" indent="0">
              <a:spcBef>
                <a:spcPts val="1260"/>
              </a:spcBef>
              <a:spcAft>
                <a:spcPts val="980"/>
              </a:spcAft>
            </a:pPr>
            <a:r>
              <a:rPr lang="vi" sz="1300">
                <a:latin typeface="Arial"/>
              </a:rPr>
              <a:t>a) Ta có: - log[H</a:t>
            </a:r>
            <a:r>
              <a:rPr lang="vi" baseline="30000" sz="1300">
                <a:latin typeface="Arial"/>
              </a:rPr>
              <a:t>+</a:t>
            </a:r>
            <a:r>
              <a:rPr lang="vi" sz="1300">
                <a:latin typeface="Arial"/>
              </a:rPr>
              <a:t>] = 6,1 &lt;=&gt; - logx = 6,1</a:t>
            </a:r>
          </a:p>
          <a:p>
            <a:pPr indent="0"/>
            <a:r>
              <a:rPr lang="vi" sz="1300">
                <a:latin typeface="Arial"/>
              </a:rPr>
              <a:t>b) Phương trình vừa tìm được có ẩn là </a:t>
            </a:r>
            <a:r>
              <a:rPr lang="vi" i="1" sz="1300">
                <a:latin typeface="Arial"/>
              </a:rPr>
              <a:t>X</a:t>
            </a:r>
            <a:r>
              <a:rPr lang="vi" sz="1300">
                <a:latin typeface="Arial"/>
              </a:rPr>
              <a:t> và nằm ở vị trí hệ số của</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3" name=""/>
          <p:cNvSpPr/>
          <p:nvPr/>
        </p:nvSpPr>
        <p:spPr>
          <a:xfrm>
            <a:off x="819150" y="700087"/>
            <a:ext cx="5981700" cy="409575"/>
          </a:xfrm>
          <a:prstGeom prst="rect">
            <a:avLst/>
          </a:prstGeom>
          <a:solidFill>
            <a:srgbClr val="FFFFFF"/>
          </a:solidFill>
        </p:spPr>
        <p:txBody>
          <a:bodyPr lIns="0" tIns="0" rIns="0" bIns="0" wrap="none">
            <a:noAutofit/>
          </a:bodyPr>
          <a:p>
            <a:pPr algn="ctr" indent="0"/>
            <a:r>
              <a:rPr lang="vi" b="1" sz="2900">
                <a:solidFill>
                  <a:srgbClr val="BD0101"/>
                </a:solidFill>
                <a:latin typeface="Arial"/>
              </a:rPr>
              <a:t>KÉT LUẬN</a:t>
            </a:r>
          </a:p>
        </p:txBody>
      </p:sp>
      <p:sp>
        <p:nvSpPr>
          <p:cNvPr id="4" name=""/>
          <p:cNvSpPr/>
          <p:nvPr/>
        </p:nvSpPr>
        <p:spPr>
          <a:xfrm>
            <a:off x="819150" y="1109662"/>
            <a:ext cx="5981700" cy="723900"/>
          </a:xfrm>
          <a:prstGeom prst="rect">
            <a:avLst/>
          </a:prstGeom>
          <a:solidFill>
            <a:srgbClr val="C0DBF8"/>
          </a:solidFill>
        </p:spPr>
        <p:txBody>
          <a:bodyPr lIns="0" tIns="0" rIns="0" bIns="0" wrap="none">
            <a:noAutofit/>
          </a:bodyPr>
          <a:p>
            <a:pPr indent="127000"/>
            <a:r>
              <a:rPr lang="vi" sz="2100">
                <a:solidFill>
                  <a:srgbClr val="05027D"/>
                </a:solidFill>
                <a:latin typeface="Arial"/>
              </a:rPr>
              <a:t>Phương trình lôgarit là phương trình có chứa ẩn</a:t>
            </a:r>
          </a:p>
        </p:txBody>
      </p:sp>
      <p:sp>
        <p:nvSpPr>
          <p:cNvPr id="5" name=""/>
          <p:cNvSpPr/>
          <p:nvPr/>
        </p:nvSpPr>
        <p:spPr>
          <a:xfrm>
            <a:off x="661987" y="2176462"/>
            <a:ext cx="4095750" cy="376238"/>
          </a:xfrm>
          <a:prstGeom prst="rect">
            <a:avLst/>
          </a:prstGeom>
          <a:solidFill>
            <a:srgbClr val="C0DBF8"/>
          </a:solidFill>
        </p:spPr>
        <p:txBody>
          <a:bodyPr lIns="0" tIns="0" rIns="0" bIns="0" wrap="none">
            <a:noAutofit/>
          </a:bodyPr>
          <a:p>
            <a:pPr indent="127000"/>
            <a:r>
              <a:rPr lang="vi" sz="2100">
                <a:solidFill>
                  <a:srgbClr val="05027D"/>
                </a:solidFill>
                <a:latin typeface="Arial"/>
              </a:rPr>
              <a:t>trong biểu thức dưới dấu lôgarit.</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7124700" y="161925"/>
            <a:ext cx="238125" cy="247650"/>
          </a:xfrm>
          <a:prstGeom prst="rect">
            <a:avLst/>
          </a:prstGeom>
        </p:spPr>
      </p:pic>
      <p:pic>
        <p:nvPicPr>
          <p:cNvPr id="3" name=""/>
          <p:cNvPicPr>
            <a:picLocks noChangeAspect="1"/>
          </p:cNvPicPr>
          <p:nvPr/>
        </p:nvPicPr>
        <p:blipFill>
          <a:blip r:embed="rPictId1"/>
          <a:stretch>
            <a:fillRect/>
          </a:stretch>
        </p:blipFill>
        <p:spPr>
          <a:xfrm>
            <a:off x="7086600" y="3067050"/>
            <a:ext cx="476250" cy="638175"/>
          </a:xfrm>
          <a:prstGeom prst="rect">
            <a:avLst/>
          </a:prstGeom>
        </p:spPr>
      </p:pic>
      <p:sp>
        <p:nvSpPr>
          <p:cNvPr id="4" name=""/>
          <p:cNvSpPr/>
          <p:nvPr/>
        </p:nvSpPr>
        <p:spPr>
          <a:xfrm>
            <a:off x="80962" y="604837"/>
            <a:ext cx="523875" cy="423863"/>
          </a:xfrm>
          <a:prstGeom prst="rect">
            <a:avLst/>
          </a:prstGeom>
          <a:solidFill>
            <a:srgbClr val="FFFFFF"/>
          </a:solidFill>
        </p:spPr>
        <p:txBody>
          <a:bodyPr lIns="0" tIns="0" rIns="0" bIns="0">
            <a:noAutofit/>
          </a:bodyPr>
          <a:p>
            <a:pPr algn="just" indent="0">
              <a:lnSpc>
                <a:spcPct val="70000"/>
              </a:lnSpc>
            </a:pPr>
            <a:r>
              <a:rPr lang="en-US" sz="1900">
                <a:latin typeface="Times New Roman"/>
              </a:rPr>
              <a:t>- </a:t>
            </a:r>
            <a:r>
              <a:rPr lang="en-US" sz="1900">
                <a:solidFill>
                  <a:srgbClr val="E317BE"/>
                </a:solidFill>
                <a:latin typeface="Times New Roman"/>
              </a:rPr>
              <a:t>I </a:t>
            </a:r>
            <a:r>
              <a:rPr lang="en-US" sz="1900">
                <a:solidFill>
                  <a:srgbClr val="4D1F93"/>
                </a:solidFill>
                <a:latin typeface="Times New Roman"/>
              </a:rPr>
              <a:t>K</a:t>
            </a:r>
          </a:p>
        </p:txBody>
      </p:sp>
      <p:sp>
        <p:nvSpPr>
          <p:cNvPr id="5" name=""/>
          <p:cNvSpPr/>
          <p:nvPr/>
        </p:nvSpPr>
        <p:spPr>
          <a:xfrm>
            <a:off x="2814637" y="500062"/>
            <a:ext cx="1981200" cy="414338"/>
          </a:xfrm>
          <a:prstGeom prst="rect">
            <a:avLst/>
          </a:prstGeom>
          <a:solidFill>
            <a:srgbClr val="FFFFFF"/>
          </a:solidFill>
        </p:spPr>
        <p:txBody>
          <a:bodyPr lIns="0" tIns="0" rIns="0" bIns="0" wrap="none">
            <a:noAutofit/>
          </a:bodyPr>
          <a:p>
            <a:pPr algn="ctr" indent="0"/>
            <a:r>
              <a:rPr lang="vi" b="1" sz="2600">
                <a:solidFill>
                  <a:srgbClr val="05027D"/>
                </a:solidFill>
                <a:latin typeface="Arial"/>
              </a:rPr>
              <a:t>KHỞI ĐỌNG</a:t>
            </a:r>
          </a:p>
        </p:txBody>
      </p:sp>
      <p:sp>
        <p:nvSpPr>
          <p:cNvPr id="6" name=""/>
          <p:cNvSpPr/>
          <p:nvPr/>
        </p:nvSpPr>
        <p:spPr>
          <a:xfrm>
            <a:off x="623887" y="1190625"/>
            <a:ext cx="6353175" cy="690562"/>
          </a:xfrm>
          <a:prstGeom prst="rect">
            <a:avLst/>
          </a:prstGeom>
          <a:solidFill>
            <a:srgbClr val="FFFFFF"/>
          </a:solidFill>
        </p:spPr>
        <p:txBody>
          <a:bodyPr lIns="0" tIns="0" rIns="0" bIns="0">
            <a:noAutofit/>
          </a:bodyPr>
          <a:p>
            <a:pPr indent="0">
              <a:lnSpc>
                <a:spcPct val="196000"/>
              </a:lnSpc>
            </a:pPr>
            <a:r>
              <a:rPr lang="vi" sz="1400">
                <a:latin typeface="Arial"/>
              </a:rPr>
              <a:t>Giả sử giá trị còn lại (tính theo triệu đồng) của một chiếc ô tô sau </a:t>
            </a:r>
            <a:r>
              <a:rPr lang="vi" i="1" sz="1400">
                <a:latin typeface="Arial"/>
              </a:rPr>
              <a:t>t</a:t>
            </a:r>
            <a:r>
              <a:rPr lang="vi" sz="1400">
                <a:latin typeface="Arial"/>
              </a:rPr>
              <a:t> năm sử dụng được mô hình hóa bằng công thức:</a:t>
            </a:r>
          </a:p>
        </p:txBody>
      </p:sp>
      <p:sp>
        <p:nvSpPr>
          <p:cNvPr id="7" name=""/>
          <p:cNvSpPr/>
          <p:nvPr/>
        </p:nvSpPr>
        <p:spPr>
          <a:xfrm>
            <a:off x="2819400" y="2100262"/>
            <a:ext cx="1966912" cy="252413"/>
          </a:xfrm>
          <a:prstGeom prst="rect">
            <a:avLst/>
          </a:prstGeom>
          <a:solidFill>
            <a:srgbClr val="FFFFFF"/>
          </a:solidFill>
        </p:spPr>
        <p:txBody>
          <a:bodyPr lIns="0" tIns="0" rIns="0" bIns="0" wrap="none">
            <a:noAutofit/>
          </a:bodyPr>
          <a:p>
            <a:pPr algn="ctr" indent="0"/>
            <a:r>
              <a:rPr lang="vi" sz="1400">
                <a:latin typeface="Arial"/>
              </a:rPr>
              <a:t>K(t) = 780.(0,905^</a:t>
            </a:r>
          </a:p>
        </p:txBody>
      </p:sp>
      <p:sp>
        <p:nvSpPr>
          <p:cNvPr id="9" name=""/>
          <p:cNvSpPr/>
          <p:nvPr/>
        </p:nvSpPr>
        <p:spPr>
          <a:xfrm>
            <a:off x="623887" y="2624137"/>
            <a:ext cx="6338888" cy="1066800"/>
          </a:xfrm>
          <a:prstGeom prst="rect">
            <a:avLst/>
          </a:prstGeom>
          <a:solidFill>
            <a:srgbClr val="FFFFFF"/>
          </a:solidFill>
        </p:spPr>
        <p:txBody>
          <a:bodyPr lIns="0" tIns="0" rIns="0" bIns="0">
            <a:noAutofit/>
          </a:bodyPr>
          <a:p>
            <a:pPr indent="0">
              <a:lnSpc>
                <a:spcPct val="196000"/>
              </a:lnSpc>
            </a:pPr>
            <a:r>
              <a:rPr lang="vi" sz="1400">
                <a:latin typeface="Arial"/>
              </a:rPr>
              <a:t>Hỏi nếu theo mô hình này, sau bao nhiêu năm sử dụng thì giá trị của chiếc ô tô đó còn lại không quá 300 triệu đồng? (Làm tròn kết quả đến hàng đơn vị).</a:t>
            </a:r>
          </a:p>
        </p:txBody>
      </p:sp>
      <p:sp>
        <p:nvSpPr>
          <p:cNvPr id="10" name=""/>
          <p:cNvSpPr/>
          <p:nvPr/>
        </p:nvSpPr>
        <p:spPr>
          <a:xfrm>
            <a:off x="7077075" y="3524250"/>
            <a:ext cx="80962" cy="95250"/>
          </a:xfrm>
          <a:prstGeom prst="rect">
            <a:avLst/>
          </a:prstGeom>
          <a:solidFill>
            <a:srgbClr val="FFFFFF"/>
          </a:solidFill>
        </p:spPr>
        <p:txBody>
          <a:bodyPr lIns="0" tIns="0" rIns="0" bIns="0" wrap="none">
            <a:noAutofit/>
          </a:bodyPr>
          <a:p>
            <a:pPr indent="0"/>
            <a:r>
              <a:rPr lang="vi" b="1" sz="450">
                <a:latin typeface="Arial"/>
              </a:rPr>
              <a:t>r</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7334250" y="976312"/>
            <a:ext cx="109537" cy="190500"/>
          </a:xfrm>
          <a:prstGeom prst="rect">
            <a:avLst/>
          </a:prstGeom>
          <a:solidFill>
            <a:srgbClr val="FFFFFF"/>
          </a:solidFill>
        </p:spPr>
        <p:txBody>
          <a:bodyPr lIns="0" tIns="0" rIns="0" bIns="0" wrap="none">
            <a:noAutofit/>
          </a:bodyPr>
          <a:p>
            <a:pPr indent="0"/>
            <a:r>
              <a:rPr lang="en-US" sz="900">
                <a:solidFill>
                  <a:srgbClr val="E317BE"/>
                </a:solidFill>
                <a:latin typeface="Arial"/>
              </a:rPr>
              <a:t>I</a:t>
            </a:r>
          </a:p>
        </p:txBody>
      </p:sp>
      <p:sp>
        <p:nvSpPr>
          <p:cNvPr id="3" name=""/>
          <p:cNvSpPr/>
          <p:nvPr/>
        </p:nvSpPr>
        <p:spPr>
          <a:xfrm>
            <a:off x="1014412" y="347662"/>
            <a:ext cx="6334125" cy="1814513"/>
          </a:xfrm>
          <a:prstGeom prst="rect">
            <a:avLst/>
          </a:prstGeom>
          <a:solidFill>
            <a:srgbClr val="FFFFFF"/>
          </a:solidFill>
        </p:spPr>
        <p:txBody>
          <a:bodyPr lIns="0" tIns="0" rIns="0" bIns="0">
            <a:noAutofit/>
          </a:bodyPr>
          <a:p>
            <a:pPr indent="914400">
              <a:lnSpc>
                <a:spcPct val="189000"/>
              </a:lnSpc>
            </a:pPr>
            <a:r>
              <a:rPr lang="vi" sz="1400">
                <a:latin typeface="Arial"/>
              </a:rPr>
              <a:t>Trong các phương trình sau, phương trình nào là </a:t>
            </a:r>
            <a:r>
              <a:rPr lang="vi" sz="1400">
                <a:solidFill>
                  <a:srgbClr val="A1A53A"/>
                </a:solidFill>
                <a:latin typeface="Arial"/>
              </a:rPr>
              <a:t>'0'1 </a:t>
            </a:r>
            <a:r>
              <a:rPr lang="vi" sz="1400">
                <a:latin typeface="Arial"/>
              </a:rPr>
              <a:t>phương trình lôgarit?</a:t>
            </a:r>
          </a:p>
          <a:p>
            <a:pPr indent="0">
              <a:lnSpc>
                <a:spcPct val="189000"/>
              </a:lnSpc>
            </a:pPr>
            <a:r>
              <a:rPr lang="vi" sz="1400">
                <a:latin typeface="Arial"/>
              </a:rPr>
              <a:t>a) </a:t>
            </a:r>
            <a:r>
              <a:rPr lang="vi" i="1" sz="1400">
                <a:latin typeface="Arial"/>
              </a:rPr>
              <a:t>log</a:t>
            </a:r>
            <a:r>
              <a:rPr lang="vi" i="1" baseline="-25000" sz="1400">
                <a:latin typeface="Arial"/>
              </a:rPr>
              <a:t>7</a:t>
            </a:r>
            <a:r>
              <a:rPr lang="vi" sz="1400">
                <a:latin typeface="Arial"/>
              </a:rPr>
              <a:t>(x + 1) - 2;                                              </a:t>
            </a:r>
            <a:r>
              <a:rPr lang="vi" baseline="30000" sz="1400">
                <a:latin typeface="Arial"/>
              </a:rPr>
              <a:t>+</a:t>
            </a:r>
          </a:p>
          <a:p>
            <a:pPr indent="0">
              <a:lnSpc>
                <a:spcPct val="189000"/>
              </a:lnSpc>
            </a:pPr>
            <a:r>
              <a:rPr lang="vi" sz="1400">
                <a:latin typeface="Arial"/>
              </a:rPr>
              <a:t>ố) </a:t>
            </a:r>
            <a:r>
              <a:rPr lang="en-US" i="1" sz="1400">
                <a:latin typeface="Arial"/>
              </a:rPr>
              <a:t>log</a:t>
            </a:r>
            <a:r>
              <a:rPr lang="en-US" i="1" baseline="-25000" sz="1400">
                <a:latin typeface="Arial"/>
              </a:rPr>
              <a:t>2</a:t>
            </a:r>
            <a:r>
              <a:rPr lang="en-US" i="1" sz="1400">
                <a:latin typeface="Arial"/>
              </a:rPr>
              <a:t>(x</a:t>
            </a:r>
            <a:r>
              <a:rPr lang="en-US" i="1" baseline="30000" sz="1400">
                <a:latin typeface="Arial"/>
              </a:rPr>
              <a:t>2</a:t>
            </a:r>
            <a:r>
              <a:rPr lang="en-US" i="1" sz="1400">
                <a:latin typeface="Arial"/>
              </a:rPr>
              <a:t> </a:t>
            </a:r>
            <a:r>
              <a:rPr lang="vi" i="1" sz="1400">
                <a:latin typeface="Arial"/>
              </a:rPr>
              <a:t>+ X</a:t>
            </a:r>
            <a:r>
              <a:rPr lang="vi" sz="1400">
                <a:latin typeface="Arial"/>
              </a:rPr>
              <a:t> + 1) = 3;</a:t>
            </a:r>
          </a:p>
          <a:p>
            <a:pPr indent="0">
              <a:lnSpc>
                <a:spcPct val="189000"/>
              </a:lnSpc>
            </a:pPr>
            <a:r>
              <a:rPr lang="vi" i="1" sz="1400">
                <a:latin typeface="Arial"/>
              </a:rPr>
              <a:t>c)log</a:t>
            </a:r>
            <a:r>
              <a:rPr lang="vi" i="1" baseline="-25000" sz="1400">
                <a:latin typeface="Arial"/>
              </a:rPr>
              <a:t>x</a:t>
            </a:r>
            <a:r>
              <a:rPr lang="vi" i="1" sz="1400">
                <a:latin typeface="Arial"/>
              </a:rPr>
              <a:t>2 -</a:t>
            </a:r>
            <a:r>
              <a:rPr lang="vi" sz="1400">
                <a:latin typeface="Arial"/>
              </a:rPr>
              <a:t> 3</a:t>
            </a:r>
          </a:p>
        </p:txBody>
      </p:sp>
      <p:sp>
        <p:nvSpPr>
          <p:cNvPr id="4" name=""/>
          <p:cNvSpPr/>
          <p:nvPr/>
        </p:nvSpPr>
        <p:spPr>
          <a:xfrm>
            <a:off x="3595687" y="2362200"/>
            <a:ext cx="490538" cy="200025"/>
          </a:xfrm>
          <a:prstGeom prst="rect">
            <a:avLst/>
          </a:prstGeom>
          <a:solidFill>
            <a:srgbClr val="FFFFFF"/>
          </a:solidFill>
        </p:spPr>
        <p:txBody>
          <a:bodyPr lIns="0" tIns="0" rIns="0" bIns="0" wrap="none">
            <a:noAutofit/>
          </a:bodyPr>
          <a:p>
            <a:pPr indent="0"/>
            <a:r>
              <a:rPr lang="vi" b="1" i="1" u="sng" sz="1600">
                <a:solidFill>
                  <a:srgbClr val="BD0101"/>
                </a:solidFill>
                <a:latin typeface="Arial"/>
              </a:rPr>
              <a:t>Giải:</a:t>
            </a:r>
          </a:p>
        </p:txBody>
      </p:sp>
      <p:sp>
        <p:nvSpPr>
          <p:cNvPr id="5" name=""/>
          <p:cNvSpPr/>
          <p:nvPr/>
        </p:nvSpPr>
        <p:spPr>
          <a:xfrm>
            <a:off x="738187" y="3876675"/>
            <a:ext cx="80963" cy="61912"/>
          </a:xfrm>
          <a:prstGeom prst="rect">
            <a:avLst/>
          </a:prstGeom>
          <a:solidFill>
            <a:srgbClr val="FFFFFF"/>
          </a:solidFill>
        </p:spPr>
        <p:txBody>
          <a:bodyPr lIns="0" tIns="0" rIns="0" bIns="0" wrap="none">
            <a:noAutofit/>
          </a:bodyPr>
          <a:p>
            <a:pPr algn="just" indent="0"/>
            <a:r>
              <a:rPr lang="en-US" sz="900">
                <a:latin typeface="Arial"/>
              </a:rPr>
              <a:t>o</a:t>
            </a:r>
          </a:p>
        </p:txBody>
      </p:sp>
      <p:sp>
        <p:nvSpPr>
          <p:cNvPr id="6" name=""/>
          <p:cNvSpPr/>
          <p:nvPr/>
        </p:nvSpPr>
        <p:spPr>
          <a:xfrm>
            <a:off x="1547812" y="2886075"/>
            <a:ext cx="4481513" cy="1047750"/>
          </a:xfrm>
          <a:prstGeom prst="rect">
            <a:avLst/>
          </a:prstGeom>
          <a:solidFill>
            <a:srgbClr val="FFFFFF"/>
          </a:solidFill>
        </p:spPr>
        <p:txBody>
          <a:bodyPr lIns="0" tIns="0" rIns="0" bIns="0">
            <a:noAutofit/>
          </a:bodyPr>
          <a:p>
            <a:pPr indent="546100">
              <a:spcAft>
                <a:spcPts val="910"/>
              </a:spcAft>
            </a:pPr>
            <a:r>
              <a:rPr lang="vi" sz="1400">
                <a:latin typeface="Arial"/>
              </a:rPr>
              <a:t>Hai phương trình:</a:t>
            </a:r>
          </a:p>
          <a:p>
            <a:pPr algn="ctr" indent="0">
              <a:spcAft>
                <a:spcPts val="910"/>
              </a:spcAft>
            </a:pPr>
            <a:r>
              <a:rPr lang="vi" i="1" sz="1400">
                <a:latin typeface="Arial"/>
              </a:rPr>
              <a:t>log</a:t>
            </a:r>
            <a:r>
              <a:rPr lang="vi" i="1" baseline="-25000" sz="1400">
                <a:latin typeface="Arial"/>
              </a:rPr>
              <a:t>7</a:t>
            </a:r>
            <a:r>
              <a:rPr lang="vi" i="1" sz="1400">
                <a:latin typeface="Arial"/>
              </a:rPr>
              <a:t>(x</a:t>
            </a:r>
            <a:r>
              <a:rPr lang="vi" sz="1400">
                <a:latin typeface="Arial"/>
              </a:rPr>
              <a:t> + 1) = 2 và </a:t>
            </a:r>
            <a:r>
              <a:rPr lang="en-US" i="1" sz="1400">
                <a:latin typeface="Arial"/>
              </a:rPr>
              <a:t>log</a:t>
            </a:r>
            <a:r>
              <a:rPr lang="en-US" i="1" baseline="-25000" sz="1400">
                <a:latin typeface="Arial"/>
              </a:rPr>
              <a:t>2</a:t>
            </a:r>
            <a:r>
              <a:rPr lang="en-US" i="1" sz="1400">
                <a:latin typeface="Arial"/>
              </a:rPr>
              <a:t>(x</a:t>
            </a:r>
            <a:r>
              <a:rPr lang="en-US" i="1" baseline="30000" sz="1400">
                <a:latin typeface="Arial"/>
              </a:rPr>
              <a:t>2</a:t>
            </a:r>
            <a:r>
              <a:rPr lang="en-US" i="1" sz="1400">
                <a:latin typeface="Arial"/>
              </a:rPr>
              <a:t> </a:t>
            </a:r>
            <a:r>
              <a:rPr lang="vi" i="1" sz="1400">
                <a:latin typeface="Arial"/>
              </a:rPr>
              <a:t>+ X</a:t>
            </a:r>
            <a:r>
              <a:rPr lang="vi" sz="1400">
                <a:latin typeface="Arial"/>
              </a:rPr>
              <a:t> + 1) = 3</a:t>
            </a:r>
          </a:p>
          <a:p>
            <a:pPr indent="546100"/>
            <a:r>
              <a:rPr lang="vi" sz="1400">
                <a:latin typeface="Arial"/>
              </a:rPr>
              <a:t>là những phương trình lôgarit</a:t>
            </a:r>
          </a:p>
        </p:txBody>
      </p:sp>
      <p:sp>
        <p:nvSpPr>
          <p:cNvPr id="7" name=""/>
          <p:cNvSpPr/>
          <p:nvPr/>
        </p:nvSpPr>
        <p:spPr>
          <a:xfrm>
            <a:off x="514350" y="3505200"/>
            <a:ext cx="166687" cy="180975"/>
          </a:xfrm>
          <a:prstGeom prst="rect">
            <a:avLst/>
          </a:prstGeom>
          <a:solidFill>
            <a:srgbClr val="FFFFFF"/>
          </a:solidFill>
        </p:spPr>
        <p:txBody>
          <a:bodyPr lIns="0" tIns="0" rIns="0" bIns="0" wrap="none">
            <a:noAutofit/>
          </a:bodyPr>
          <a:p>
            <a:pPr indent="0"/>
            <a:r>
              <a:rPr lang="en-US" b="1" sz="1500">
                <a:solidFill>
                  <a:srgbClr val="E317BE"/>
                </a:solidFill>
                <a:latin typeface="Arial"/>
              </a:rPr>
              <a:t>X</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57162" y="123825"/>
            <a:ext cx="561975" cy="628650"/>
          </a:xfrm>
          <a:prstGeom prst="rect">
            <a:avLst/>
          </a:prstGeom>
        </p:spPr>
      </p:pic>
      <p:pic>
        <p:nvPicPr>
          <p:cNvPr id="3" name=""/>
          <p:cNvPicPr>
            <a:picLocks noChangeAspect="1"/>
          </p:cNvPicPr>
          <p:nvPr/>
        </p:nvPicPr>
        <p:blipFill>
          <a:blip r:embed="rPictId1"/>
          <a:stretch>
            <a:fillRect/>
          </a:stretch>
        </p:blipFill>
        <p:spPr>
          <a:xfrm>
            <a:off x="5162550" y="2724150"/>
            <a:ext cx="2457450" cy="1562100"/>
          </a:xfrm>
          <a:prstGeom prst="rect">
            <a:avLst/>
          </a:prstGeom>
        </p:spPr>
      </p:pic>
      <p:sp>
        <p:nvSpPr>
          <p:cNvPr id="4" name=""/>
          <p:cNvSpPr/>
          <p:nvPr/>
        </p:nvSpPr>
        <p:spPr>
          <a:xfrm>
            <a:off x="309562" y="766762"/>
            <a:ext cx="195263" cy="176213"/>
          </a:xfrm>
          <a:prstGeom prst="rect">
            <a:avLst/>
          </a:prstGeom>
          <a:solidFill>
            <a:srgbClr val="FFFFFF"/>
          </a:solidFill>
        </p:spPr>
        <p:txBody>
          <a:bodyPr lIns="0" tIns="0" rIns="0" bIns="0" wrap="none">
            <a:noAutofit/>
          </a:bodyPr>
          <a:p>
            <a:pPr indent="0"/>
            <a:r>
              <a:rPr lang="vi" i="1" sz="1400">
                <a:solidFill>
                  <a:srgbClr val="A1A53A"/>
                </a:solidFill>
                <a:latin typeface="Arial"/>
              </a:rPr>
              <a:t>o..</a:t>
            </a:r>
          </a:p>
        </p:txBody>
      </p:sp>
      <p:sp>
        <p:nvSpPr>
          <p:cNvPr id="5" name=""/>
          <p:cNvSpPr/>
          <p:nvPr/>
        </p:nvSpPr>
        <p:spPr>
          <a:xfrm>
            <a:off x="2914650" y="528637"/>
            <a:ext cx="1771650" cy="338138"/>
          </a:xfrm>
          <a:prstGeom prst="rect">
            <a:avLst/>
          </a:prstGeom>
          <a:solidFill>
            <a:srgbClr val="F4FF5B"/>
          </a:solidFill>
        </p:spPr>
        <p:txBody>
          <a:bodyPr lIns="0" tIns="0" rIns="0" bIns="0" wrap="none">
            <a:noAutofit/>
          </a:bodyPr>
          <a:p>
            <a:pPr indent="0"/>
            <a:r>
              <a:rPr lang="vi" b="1" sz="2400">
                <a:solidFill>
                  <a:srgbClr val="05027D"/>
                </a:solidFill>
                <a:latin typeface="Arial"/>
              </a:rPr>
              <a:t>Luyện tập 3</a:t>
            </a:r>
          </a:p>
        </p:txBody>
      </p:sp>
      <p:sp>
        <p:nvSpPr>
          <p:cNvPr id="6" name=""/>
          <p:cNvSpPr/>
          <p:nvPr/>
        </p:nvSpPr>
        <p:spPr>
          <a:xfrm>
            <a:off x="1685925" y="1390650"/>
            <a:ext cx="4219575" cy="319087"/>
          </a:xfrm>
          <a:prstGeom prst="rect">
            <a:avLst/>
          </a:prstGeom>
          <a:solidFill>
            <a:srgbClr val="FFFFFF"/>
          </a:solidFill>
        </p:spPr>
        <p:txBody>
          <a:bodyPr lIns="0" tIns="0" rIns="0" bIns="0" wrap="none">
            <a:noAutofit/>
          </a:bodyPr>
          <a:p>
            <a:pPr indent="0"/>
            <a:r>
              <a:rPr lang="vi" sz="2000">
                <a:latin typeface="Arial"/>
              </a:rPr>
              <a:t>Cho hai ví dụ về phương trình lôgarit.</a:t>
            </a:r>
          </a:p>
        </p:txBody>
      </p:sp>
      <p:sp>
        <p:nvSpPr>
          <p:cNvPr id="7" name=""/>
          <p:cNvSpPr/>
          <p:nvPr/>
        </p:nvSpPr>
        <p:spPr>
          <a:xfrm>
            <a:off x="3562350" y="2138362"/>
            <a:ext cx="509587" cy="233363"/>
          </a:xfrm>
          <a:prstGeom prst="rect">
            <a:avLst/>
          </a:prstGeom>
          <a:solidFill>
            <a:srgbClr val="FFFFFF"/>
          </a:solidFill>
        </p:spPr>
        <p:txBody>
          <a:bodyPr lIns="0" tIns="0" rIns="0" bIns="0" wrap="none">
            <a:noAutofit/>
          </a:bodyPr>
          <a:p>
            <a:pPr indent="0"/>
            <a:r>
              <a:rPr lang="vi" b="1" i="1" u="sng" sz="1900">
                <a:solidFill>
                  <a:srgbClr val="BD0101"/>
                </a:solidFill>
                <a:latin typeface="Arial"/>
              </a:rPr>
              <a:t>Giải</a:t>
            </a:r>
          </a:p>
        </p:txBody>
      </p:sp>
      <p:sp>
        <p:nvSpPr>
          <p:cNvPr id="8" name=""/>
          <p:cNvSpPr/>
          <p:nvPr/>
        </p:nvSpPr>
        <p:spPr>
          <a:xfrm>
            <a:off x="2457450" y="2847975"/>
            <a:ext cx="2147887" cy="290512"/>
          </a:xfrm>
          <a:prstGeom prst="rect">
            <a:avLst/>
          </a:prstGeom>
          <a:solidFill>
            <a:srgbClr val="FFFFFF"/>
          </a:solidFill>
        </p:spPr>
        <p:txBody>
          <a:bodyPr lIns="0" tIns="0" rIns="0" bIns="0" wrap="none">
            <a:noAutofit/>
          </a:bodyPr>
          <a:p>
            <a:pPr indent="0"/>
            <a:r>
              <a:rPr lang="vi" sz="2000">
                <a:latin typeface="Times New Roman"/>
              </a:rPr>
              <a:t>1) log</a:t>
            </a:r>
            <a:r>
              <a:rPr lang="vi" baseline="-25000" sz="2000">
                <a:latin typeface="Times New Roman"/>
              </a:rPr>
              <a:t>2</a:t>
            </a:r>
            <a:r>
              <a:rPr lang="vi" sz="2000">
                <a:latin typeface="Times New Roman"/>
              </a:rPr>
              <a:t>(x+ 1) = 9 ;</a:t>
            </a:r>
          </a:p>
        </p:txBody>
      </p:sp>
      <p:sp>
        <p:nvSpPr>
          <p:cNvPr id="9" name=""/>
          <p:cNvSpPr/>
          <p:nvPr/>
        </p:nvSpPr>
        <p:spPr>
          <a:xfrm>
            <a:off x="2443162" y="3438525"/>
            <a:ext cx="2609850" cy="342900"/>
          </a:xfrm>
          <a:prstGeom prst="rect">
            <a:avLst/>
          </a:prstGeom>
          <a:solidFill>
            <a:srgbClr val="FFFFFF"/>
          </a:solidFill>
        </p:spPr>
        <p:txBody>
          <a:bodyPr lIns="0" tIns="0" rIns="0" bIns="0" wrap="none">
            <a:noAutofit/>
          </a:bodyPr>
          <a:p>
            <a:pPr indent="0"/>
            <a:r>
              <a:rPr lang="vi" i="1" sz="2000">
                <a:latin typeface="Times New Roman"/>
              </a:rPr>
              <a:t>2)</a:t>
            </a:r>
            <a:r>
              <a:rPr lang="vi" sz="2000">
                <a:latin typeface="Times New Roman"/>
              </a:rPr>
              <a:t> log</a:t>
            </a:r>
            <a:r>
              <a:rPr lang="vi" baseline="-25000" sz="2000">
                <a:latin typeface="Times New Roman"/>
              </a:rPr>
              <a:t>3</a:t>
            </a:r>
            <a:r>
              <a:rPr lang="vi" sz="2000">
                <a:latin typeface="Times New Roman"/>
              </a:rPr>
              <a:t>(x</a:t>
            </a:r>
            <a:r>
              <a:rPr lang="vi" baseline="30000" sz="2000">
                <a:latin typeface="Times New Roman"/>
              </a:rPr>
              <a:t>2</a:t>
            </a:r>
            <a:r>
              <a:rPr lang="vi" sz="2000">
                <a:latin typeface="Times New Roman"/>
              </a:rPr>
              <a:t> </a:t>
            </a:r>
            <a:r>
              <a:rPr lang="vi" i="1" sz="2000">
                <a:latin typeface="Times New Roman"/>
              </a:rPr>
              <a:t>+x</a:t>
            </a:r>
            <a:r>
              <a:rPr lang="vi" sz="2000">
                <a:latin typeface="Times New Roman"/>
              </a:rPr>
              <a:t> + 1) = 2</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557587" y="1490662"/>
            <a:ext cx="490538" cy="238125"/>
          </a:xfrm>
          <a:prstGeom prst="rect">
            <a:avLst/>
          </a:prstGeom>
        </p:spPr>
      </p:pic>
      <p:pic>
        <p:nvPicPr>
          <p:cNvPr id="3" name=""/>
          <p:cNvPicPr>
            <a:picLocks noChangeAspect="1"/>
          </p:cNvPicPr>
          <p:nvPr/>
        </p:nvPicPr>
        <p:blipFill>
          <a:blip r:embed="rPictId1"/>
          <a:stretch>
            <a:fillRect/>
          </a:stretch>
        </p:blipFill>
        <p:spPr>
          <a:xfrm>
            <a:off x="6953250" y="161925"/>
            <a:ext cx="638175" cy="909637"/>
          </a:xfrm>
          <a:prstGeom prst="rect">
            <a:avLst/>
          </a:prstGeom>
        </p:spPr>
      </p:pic>
      <p:pic>
        <p:nvPicPr>
          <p:cNvPr id="4" name=""/>
          <p:cNvPicPr>
            <a:picLocks noChangeAspect="1"/>
          </p:cNvPicPr>
          <p:nvPr/>
        </p:nvPicPr>
        <p:blipFill>
          <a:blip r:embed="rPictId2"/>
          <a:stretch>
            <a:fillRect/>
          </a:stretch>
        </p:blipFill>
        <p:spPr>
          <a:xfrm>
            <a:off x="219075" y="3505200"/>
            <a:ext cx="747712" cy="657225"/>
          </a:xfrm>
          <a:prstGeom prst="rect">
            <a:avLst/>
          </a:prstGeom>
        </p:spPr>
      </p:pic>
      <p:pic>
        <p:nvPicPr>
          <p:cNvPr id="5" name=""/>
          <p:cNvPicPr>
            <a:picLocks noChangeAspect="1"/>
          </p:cNvPicPr>
          <p:nvPr/>
        </p:nvPicPr>
        <p:blipFill>
          <a:blip r:embed="rPictId3"/>
          <a:stretch>
            <a:fillRect/>
          </a:stretch>
        </p:blipFill>
        <p:spPr>
          <a:xfrm>
            <a:off x="4405312" y="2333625"/>
            <a:ext cx="3214688" cy="1952625"/>
          </a:xfrm>
          <a:prstGeom prst="rect">
            <a:avLst/>
          </a:prstGeom>
        </p:spPr>
      </p:pic>
      <p:sp>
        <p:nvSpPr>
          <p:cNvPr id="6" name=""/>
          <p:cNvSpPr/>
          <p:nvPr/>
        </p:nvSpPr>
        <p:spPr>
          <a:xfrm>
            <a:off x="414337" y="366712"/>
            <a:ext cx="6300788" cy="947738"/>
          </a:xfrm>
          <a:prstGeom prst="rect">
            <a:avLst/>
          </a:prstGeom>
          <a:solidFill>
            <a:srgbClr val="FFFFFF"/>
          </a:solidFill>
        </p:spPr>
        <p:txBody>
          <a:bodyPr lIns="0" tIns="0" rIns="0" bIns="0">
            <a:noAutofit/>
          </a:bodyPr>
          <a:p>
            <a:pPr indent="0">
              <a:lnSpc>
                <a:spcPct val="168000"/>
              </a:lnSpc>
            </a:pPr>
            <a:r>
              <a:rPr lang="en-US" b="1" sz="1300">
                <a:solidFill>
                  <a:srgbClr val="BD0101"/>
                </a:solidFill>
                <a:latin typeface="Arial"/>
              </a:rPr>
              <a:t>□ </a:t>
            </a:r>
            <a:r>
              <a:rPr lang="vi" b="1" sz="1300">
                <a:solidFill>
                  <a:srgbClr val="BD0101"/>
                </a:solidFill>
                <a:latin typeface="Arial"/>
              </a:rPr>
              <a:t>HĐ4: </a:t>
            </a:r>
            <a:r>
              <a:rPr lang="vi" sz="1400">
                <a:latin typeface="Arial"/>
              </a:rPr>
              <a:t>a) Vẽ đồ thị hàm số </a:t>
            </a:r>
            <a:r>
              <a:rPr lang="vi" i="1" sz="1400">
                <a:latin typeface="Arial"/>
              </a:rPr>
              <a:t>y</a:t>
            </a:r>
            <a:r>
              <a:rPr lang="vi" sz="1400">
                <a:latin typeface="Arial"/>
              </a:rPr>
              <a:t> = log</a:t>
            </a:r>
            <a:r>
              <a:rPr lang="vi" baseline="-25000" sz="1400">
                <a:latin typeface="Arial"/>
              </a:rPr>
              <a:t>4</a:t>
            </a:r>
            <a:r>
              <a:rPr lang="vi" sz="1400">
                <a:latin typeface="Arial"/>
              </a:rPr>
              <a:t> </a:t>
            </a:r>
            <a:r>
              <a:rPr lang="vi" i="1" sz="1400">
                <a:latin typeface="Arial"/>
              </a:rPr>
              <a:t>X</a:t>
            </a:r>
            <a:r>
              <a:rPr lang="vi" sz="1400">
                <a:latin typeface="Arial"/>
              </a:rPr>
              <a:t> và đường thẳng y = 5.</a:t>
            </a:r>
          </a:p>
          <a:p>
            <a:pPr indent="0">
              <a:lnSpc>
                <a:spcPct val="168000"/>
              </a:lnSpc>
            </a:pPr>
            <a:r>
              <a:rPr lang="vi" sz="1400">
                <a:latin typeface="Arial"/>
              </a:rPr>
              <a:t>b) Nhận xét về số giao điểm của hai đồ thị trên. Từ đó, hãy nêu nhận xét về số nghiệm của phương trình log</a:t>
            </a:r>
            <a:r>
              <a:rPr lang="vi" baseline="-25000" sz="1400">
                <a:latin typeface="Arial"/>
              </a:rPr>
              <a:t>4</a:t>
            </a:r>
            <a:r>
              <a:rPr lang="vi" sz="1400">
                <a:latin typeface="Arial"/>
              </a:rPr>
              <a:t> </a:t>
            </a:r>
            <a:r>
              <a:rPr lang="vi" i="1" sz="1400">
                <a:latin typeface="Arial"/>
              </a:rPr>
              <a:t>X =</a:t>
            </a:r>
            <a:r>
              <a:rPr lang="vi" sz="1400">
                <a:latin typeface="Arial"/>
              </a:rPr>
              <a:t> 5.</a:t>
            </a:r>
          </a:p>
        </p:txBody>
      </p:sp>
      <p:sp>
        <p:nvSpPr>
          <p:cNvPr id="7" name=""/>
          <p:cNvSpPr/>
          <p:nvPr/>
        </p:nvSpPr>
        <p:spPr>
          <a:xfrm>
            <a:off x="414337" y="1876425"/>
            <a:ext cx="3695700" cy="1104900"/>
          </a:xfrm>
          <a:prstGeom prst="rect">
            <a:avLst/>
          </a:prstGeom>
          <a:solidFill>
            <a:srgbClr val="FFFFFF"/>
          </a:solidFill>
        </p:spPr>
        <p:txBody>
          <a:bodyPr lIns="0" tIns="0" rIns="0" bIns="0">
            <a:noAutofit/>
          </a:bodyPr>
          <a:p>
            <a:pPr indent="0">
              <a:spcAft>
                <a:spcPts val="630"/>
              </a:spcAft>
            </a:pPr>
            <a:r>
              <a:rPr lang="vi" sz="1400">
                <a:latin typeface="Arial"/>
              </a:rPr>
              <a:t>a) Vì hàm số log</a:t>
            </a:r>
            <a:r>
              <a:rPr lang="vi" baseline="-25000" sz="1400">
                <a:latin typeface="Arial"/>
              </a:rPr>
              <a:t>4</a:t>
            </a:r>
            <a:r>
              <a:rPr lang="vi" sz="1400">
                <a:latin typeface="Arial"/>
              </a:rPr>
              <a:t> X có cơ số 4 &gt; 1</a:t>
            </a:r>
          </a:p>
          <a:p>
            <a:pPr marL="191013" indent="-241300">
              <a:lnSpc>
                <a:spcPct val="224000"/>
              </a:lnSpc>
            </a:pPr>
            <a:r>
              <a:rPr lang="vi" sz="1400">
                <a:latin typeface="Arial"/>
              </a:rPr>
              <a:t>• Đồ thị hàm số ỵ = log</a:t>
            </a:r>
            <a:r>
              <a:rPr lang="vi" baseline="-25000" sz="1400">
                <a:latin typeface="Arial"/>
              </a:rPr>
              <a:t>4</a:t>
            </a:r>
            <a:r>
              <a:rPr lang="vi" sz="1400">
                <a:latin typeface="Arial"/>
              </a:rPr>
              <a:t>x đi qua các điểm </a:t>
            </a:r>
            <a:r>
              <a:rPr lang="vi" i="1" sz="1400">
                <a:latin typeface="Arial"/>
              </a:rPr>
              <a:t>A</a:t>
            </a:r>
            <a:r>
              <a:rPr lang="vi" sz="1400">
                <a:latin typeface="Arial"/>
              </a:rPr>
              <a:t> g; -1); ổ(l; 0); C(4; 1); </a:t>
            </a:r>
            <a:r>
              <a:rPr lang="vi" i="1" sz="1400">
                <a:latin typeface="Arial"/>
              </a:rPr>
              <a:t>D</a:t>
            </a:r>
            <a:r>
              <a:rPr lang="vi" sz="1400">
                <a:latin typeface="Arial"/>
              </a:rPr>
              <a:t> (8;|).</a:t>
            </a:r>
          </a:p>
        </p:txBody>
      </p:sp>
      <p:sp>
        <p:nvSpPr>
          <p:cNvPr id="8" name=""/>
          <p:cNvSpPr/>
          <p:nvPr/>
        </p:nvSpPr>
        <p:spPr>
          <a:xfrm>
            <a:off x="119062" y="3819525"/>
            <a:ext cx="61913" cy="80962"/>
          </a:xfrm>
          <a:prstGeom prst="rect">
            <a:avLst/>
          </a:prstGeom>
          <a:solidFill>
            <a:srgbClr val="FFFFFF"/>
          </a:solidFill>
        </p:spPr>
        <p:txBody>
          <a:bodyPr lIns="0" tIns="0" rIns="0" bIns="0" wrap="none">
            <a:noAutofit/>
          </a:bodyPr>
          <a:p>
            <a:pPr indent="0"/>
            <a:r>
              <a:rPr lang="vi" i="1" sz="1300">
                <a:solidFill>
                  <a:srgbClr val="45354B"/>
                </a:solidFill>
                <a:latin typeface="Times New Roman"/>
              </a:rPr>
              <a:t>t</a:t>
            </a:r>
          </a:p>
        </p:txBody>
      </p:sp>
      <p:sp>
        <p:nvSpPr>
          <p:cNvPr id="9" name=""/>
          <p:cNvSpPr/>
          <p:nvPr/>
        </p:nvSpPr>
        <p:spPr>
          <a:xfrm>
            <a:off x="314325" y="3171825"/>
            <a:ext cx="190500" cy="280987"/>
          </a:xfrm>
          <a:prstGeom prst="rect">
            <a:avLst/>
          </a:prstGeom>
          <a:solidFill>
            <a:srgbClr val="FFFFFF"/>
          </a:solidFill>
        </p:spPr>
        <p:txBody>
          <a:bodyPr lIns="0" tIns="0" rIns="0" bIns="0" wrap="none">
            <a:noAutofit/>
          </a:bodyPr>
          <a:p>
            <a:pPr indent="0"/>
            <a:r>
              <a:rPr lang="vi" i="1" sz="1700">
                <a:solidFill>
                  <a:srgbClr val="4D1F93"/>
                </a:solidFill>
                <a:latin typeface="Arial"/>
              </a:rPr>
              <a:t>À</a:t>
            </a:r>
          </a:p>
        </p:txBody>
      </p:sp>
      <p:sp>
        <p:nvSpPr>
          <p:cNvPr id="10" name=""/>
          <p:cNvSpPr/>
          <p:nvPr/>
        </p:nvSpPr>
        <p:spPr>
          <a:xfrm>
            <a:off x="1014412" y="3157537"/>
            <a:ext cx="3081338" cy="600075"/>
          </a:xfrm>
          <a:prstGeom prst="rect">
            <a:avLst/>
          </a:prstGeom>
          <a:solidFill>
            <a:srgbClr val="FFFFFF"/>
          </a:solidFill>
        </p:spPr>
        <p:txBody>
          <a:bodyPr lIns="0" tIns="0" rIns="0" bIns="0">
            <a:noAutofit/>
          </a:bodyPr>
          <a:p>
            <a:pPr indent="-241300">
              <a:lnSpc>
                <a:spcPct val="168000"/>
              </a:lnSpc>
            </a:pPr>
            <a:r>
              <a:rPr lang="vi" sz="1400">
                <a:latin typeface="Arial"/>
              </a:rPr>
              <a:t>• Đường thẳng </a:t>
            </a:r>
            <a:r>
              <a:rPr lang="vi" i="1" sz="1400">
                <a:latin typeface="Arial"/>
              </a:rPr>
              <a:t>y =</a:t>
            </a:r>
            <a:r>
              <a:rPr lang="vi" sz="1400">
                <a:latin typeface="Arial"/>
              </a:rPr>
              <a:t> 5 đi qua điểm (0; 5) và song song với trục ơx.</a:t>
            </a:r>
          </a:p>
        </p:txBody>
      </p:sp>
      <p:sp>
        <p:nvSpPr>
          <p:cNvPr id="11" name=""/>
          <p:cNvSpPr/>
          <p:nvPr/>
        </p:nvSpPr>
        <p:spPr>
          <a:xfrm>
            <a:off x="5138737" y="1881187"/>
            <a:ext cx="180975" cy="114300"/>
          </a:xfrm>
          <a:prstGeom prst="rect">
            <a:avLst/>
          </a:prstGeom>
          <a:solidFill>
            <a:srgbClr val="FFFFFF"/>
          </a:solidFill>
        </p:spPr>
        <p:txBody>
          <a:bodyPr lIns="0" tIns="0" rIns="0" bIns="0" wrap="none">
            <a:noAutofit/>
          </a:bodyPr>
          <a:p>
            <a:pPr indent="0"/>
            <a:r>
              <a:rPr lang="vi" sz="900">
                <a:latin typeface="Arial"/>
              </a:rPr>
              <a:t>y*</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557587" y="1490662"/>
            <a:ext cx="490538" cy="238125"/>
          </a:xfrm>
          <a:prstGeom prst="rect">
            <a:avLst/>
          </a:prstGeom>
        </p:spPr>
      </p:pic>
      <p:pic>
        <p:nvPicPr>
          <p:cNvPr id="3" name=""/>
          <p:cNvPicPr>
            <a:picLocks noChangeAspect="1"/>
          </p:cNvPicPr>
          <p:nvPr/>
        </p:nvPicPr>
        <p:blipFill>
          <a:blip r:embed="rPictId1"/>
          <a:stretch>
            <a:fillRect/>
          </a:stretch>
        </p:blipFill>
        <p:spPr>
          <a:xfrm>
            <a:off x="219075" y="3505200"/>
            <a:ext cx="747712" cy="657225"/>
          </a:xfrm>
          <a:prstGeom prst="rect">
            <a:avLst/>
          </a:prstGeom>
        </p:spPr>
      </p:pic>
      <p:pic>
        <p:nvPicPr>
          <p:cNvPr id="4" name=""/>
          <p:cNvPicPr>
            <a:picLocks noChangeAspect="1"/>
          </p:cNvPicPr>
          <p:nvPr/>
        </p:nvPicPr>
        <p:blipFill>
          <a:blip r:embed="rPictId2"/>
          <a:stretch>
            <a:fillRect/>
          </a:stretch>
        </p:blipFill>
        <p:spPr>
          <a:xfrm>
            <a:off x="4405312" y="2333625"/>
            <a:ext cx="3214688" cy="1952625"/>
          </a:xfrm>
          <a:prstGeom prst="rect">
            <a:avLst/>
          </a:prstGeom>
        </p:spPr>
      </p:pic>
      <p:sp>
        <p:nvSpPr>
          <p:cNvPr id="5" name=""/>
          <p:cNvSpPr/>
          <p:nvPr/>
        </p:nvSpPr>
        <p:spPr>
          <a:xfrm>
            <a:off x="414337" y="366712"/>
            <a:ext cx="6300788" cy="947738"/>
          </a:xfrm>
          <a:prstGeom prst="rect">
            <a:avLst/>
          </a:prstGeom>
          <a:solidFill>
            <a:srgbClr val="FFFFFF"/>
          </a:solidFill>
        </p:spPr>
        <p:txBody>
          <a:bodyPr lIns="0" tIns="0" rIns="0" bIns="0">
            <a:noAutofit/>
          </a:bodyPr>
          <a:p>
            <a:pPr indent="0">
              <a:lnSpc>
                <a:spcPct val="168000"/>
              </a:lnSpc>
            </a:pPr>
            <a:r>
              <a:rPr lang="en-US" b="1" sz="1300">
                <a:solidFill>
                  <a:srgbClr val="BD0101"/>
                </a:solidFill>
                <a:latin typeface="Arial"/>
              </a:rPr>
              <a:t>□ </a:t>
            </a:r>
            <a:r>
              <a:rPr lang="vi" b="1" sz="1300">
                <a:solidFill>
                  <a:srgbClr val="BD0101"/>
                </a:solidFill>
                <a:latin typeface="Arial"/>
              </a:rPr>
              <a:t>HĐ4: </a:t>
            </a:r>
            <a:r>
              <a:rPr lang="vi" sz="1400">
                <a:latin typeface="Arial"/>
              </a:rPr>
              <a:t>a) Vẽ đồ thị hàm số </a:t>
            </a:r>
            <a:r>
              <a:rPr lang="vi" i="1" sz="1400">
                <a:latin typeface="Arial"/>
              </a:rPr>
              <a:t>y</a:t>
            </a:r>
            <a:r>
              <a:rPr lang="vi" sz="1400">
                <a:latin typeface="Arial"/>
              </a:rPr>
              <a:t> = log</a:t>
            </a:r>
            <a:r>
              <a:rPr lang="vi" baseline="-25000" sz="1400">
                <a:latin typeface="Arial"/>
              </a:rPr>
              <a:t>4</a:t>
            </a:r>
            <a:r>
              <a:rPr lang="vi" sz="1400">
                <a:latin typeface="Arial"/>
              </a:rPr>
              <a:t> </a:t>
            </a:r>
            <a:r>
              <a:rPr lang="vi" i="1" sz="1400">
                <a:latin typeface="Arial"/>
              </a:rPr>
              <a:t>X</a:t>
            </a:r>
            <a:r>
              <a:rPr lang="vi" sz="1400">
                <a:latin typeface="Arial"/>
              </a:rPr>
              <a:t> và đường thẳng y = 5.</a:t>
            </a:r>
          </a:p>
          <a:p>
            <a:pPr indent="0">
              <a:lnSpc>
                <a:spcPct val="168000"/>
              </a:lnSpc>
            </a:pPr>
            <a:r>
              <a:rPr lang="vi" sz="1400">
                <a:latin typeface="Arial"/>
              </a:rPr>
              <a:t>b) Nhận xét về số giao điểm của hai đồ thị trên. Từ đó, hãy nêu nhận xét về số nghiệm của phương trình log</a:t>
            </a:r>
            <a:r>
              <a:rPr lang="vi" baseline="-25000" sz="1400">
                <a:latin typeface="Arial"/>
              </a:rPr>
              <a:t>4</a:t>
            </a:r>
            <a:r>
              <a:rPr lang="vi" sz="1400">
                <a:latin typeface="Arial"/>
              </a:rPr>
              <a:t> </a:t>
            </a:r>
            <a:r>
              <a:rPr lang="vi" i="1" sz="1400">
                <a:latin typeface="Arial"/>
              </a:rPr>
              <a:t>X =</a:t>
            </a:r>
            <a:r>
              <a:rPr lang="vi" sz="1400">
                <a:latin typeface="Arial"/>
              </a:rPr>
              <a:t> 5.</a:t>
            </a:r>
          </a:p>
        </p:txBody>
      </p:sp>
      <p:sp>
        <p:nvSpPr>
          <p:cNvPr id="6" name=""/>
          <p:cNvSpPr/>
          <p:nvPr/>
        </p:nvSpPr>
        <p:spPr>
          <a:xfrm>
            <a:off x="7005637" y="271462"/>
            <a:ext cx="90488" cy="100013"/>
          </a:xfrm>
          <a:prstGeom prst="rect">
            <a:avLst/>
          </a:prstGeom>
          <a:solidFill>
            <a:srgbClr val="FFFFFF"/>
          </a:solidFill>
        </p:spPr>
        <p:txBody>
          <a:bodyPr lIns="0" tIns="0" rIns="0" bIns="0" wrap="none">
            <a:noAutofit/>
          </a:bodyPr>
          <a:p>
            <a:pPr algn="just" indent="0"/>
            <a:r>
              <a:rPr lang="vi" i="1" sz="3300">
                <a:latin typeface="Arial"/>
              </a:rPr>
              <a:t>9</a:t>
            </a:r>
          </a:p>
        </p:txBody>
      </p:sp>
      <p:sp>
        <p:nvSpPr>
          <p:cNvPr id="7" name=""/>
          <p:cNvSpPr/>
          <p:nvPr/>
        </p:nvSpPr>
        <p:spPr>
          <a:xfrm>
            <a:off x="676275" y="1943100"/>
            <a:ext cx="3200400" cy="942975"/>
          </a:xfrm>
          <a:prstGeom prst="rect">
            <a:avLst/>
          </a:prstGeom>
          <a:solidFill>
            <a:srgbClr val="FFFFFF"/>
          </a:solidFill>
        </p:spPr>
        <p:txBody>
          <a:bodyPr lIns="0" tIns="0" rIns="0" bIns="0">
            <a:noAutofit/>
          </a:bodyPr>
          <a:p>
            <a:pPr indent="12700">
              <a:lnSpc>
                <a:spcPct val="168000"/>
              </a:lnSpc>
            </a:pPr>
            <a:r>
              <a:rPr lang="vi" sz="1400">
                <a:latin typeface="Arial"/>
              </a:rPr>
              <a:t>b) Đồ thị hàm </a:t>
            </a:r>
            <a:r>
              <a:rPr lang="vi" i="1" sz="1400">
                <a:latin typeface="Arial"/>
              </a:rPr>
              <a:t>sốy =</a:t>
            </a:r>
            <a:r>
              <a:rPr lang="vi" sz="1400">
                <a:latin typeface="Arial"/>
              </a:rPr>
              <a:t> log</a:t>
            </a:r>
            <a:r>
              <a:rPr lang="vi" baseline="-25000" sz="1400">
                <a:latin typeface="Arial"/>
              </a:rPr>
              <a:t>4</a:t>
            </a:r>
            <a:r>
              <a:rPr lang="vi" sz="1400">
                <a:latin typeface="Arial"/>
              </a:rPr>
              <a:t> </a:t>
            </a:r>
            <a:r>
              <a:rPr lang="vi" i="1" sz="1400">
                <a:latin typeface="Arial"/>
              </a:rPr>
              <a:t>X</a:t>
            </a:r>
            <a:r>
              <a:rPr lang="vi" sz="1400">
                <a:latin typeface="Arial"/>
              </a:rPr>
              <a:t> và đường thẳng </a:t>
            </a:r>
            <a:r>
              <a:rPr lang="vi" i="1" sz="1400">
                <a:latin typeface="Arial"/>
              </a:rPr>
              <a:t>y - 5</a:t>
            </a:r>
            <a:r>
              <a:rPr lang="vi" sz="1400">
                <a:latin typeface="Arial"/>
              </a:rPr>
              <a:t> cắt nhau tại 1 điểm </a:t>
            </a:r>
            <a:r>
              <a:rPr lang="vi" i="1" sz="1400">
                <a:latin typeface="Arial"/>
              </a:rPr>
              <a:t>M </a:t>
            </a:r>
            <a:r>
              <a:rPr lang="vi" sz="1400">
                <a:latin typeface="Arial"/>
              </a:rPr>
              <a:t>duy nhất.</a:t>
            </a:r>
          </a:p>
        </p:txBody>
      </p:sp>
      <p:sp>
        <p:nvSpPr>
          <p:cNvPr id="8" name=""/>
          <p:cNvSpPr/>
          <p:nvPr/>
        </p:nvSpPr>
        <p:spPr>
          <a:xfrm>
            <a:off x="314325" y="3171825"/>
            <a:ext cx="190500" cy="280987"/>
          </a:xfrm>
          <a:prstGeom prst="rect">
            <a:avLst/>
          </a:prstGeom>
          <a:solidFill>
            <a:srgbClr val="FFFFFF"/>
          </a:solidFill>
        </p:spPr>
        <p:txBody>
          <a:bodyPr lIns="0" tIns="0" rIns="0" bIns="0" wrap="none">
            <a:noAutofit/>
          </a:bodyPr>
          <a:p>
            <a:pPr indent="0"/>
            <a:r>
              <a:rPr lang="vi" i="1" sz="1700">
                <a:solidFill>
                  <a:srgbClr val="4D1F93"/>
                </a:solidFill>
                <a:latin typeface="Arial"/>
              </a:rPr>
              <a:t>À</a:t>
            </a:r>
          </a:p>
        </p:txBody>
      </p:sp>
      <p:sp>
        <p:nvSpPr>
          <p:cNvPr id="9" name=""/>
          <p:cNvSpPr/>
          <p:nvPr/>
        </p:nvSpPr>
        <p:spPr>
          <a:xfrm>
            <a:off x="1066800" y="3086100"/>
            <a:ext cx="2714625" cy="561975"/>
          </a:xfrm>
          <a:prstGeom prst="rect">
            <a:avLst/>
          </a:prstGeom>
          <a:solidFill>
            <a:srgbClr val="FFFFFF"/>
          </a:solidFill>
        </p:spPr>
        <p:txBody>
          <a:bodyPr lIns="0" tIns="0" rIns="0" bIns="0">
            <a:noAutofit/>
          </a:bodyPr>
          <a:p>
            <a:pPr indent="0">
              <a:lnSpc>
                <a:spcPct val="168000"/>
              </a:lnSpc>
            </a:pPr>
            <a:r>
              <a:rPr lang="vi" sz="1400">
                <a:latin typeface="Arial"/>
              </a:rPr>
              <a:t>=&gt; Phương trình log</a:t>
            </a:r>
            <a:r>
              <a:rPr lang="vi" baseline="-25000" sz="1400">
                <a:latin typeface="Arial"/>
              </a:rPr>
              <a:t>4</a:t>
            </a:r>
            <a:r>
              <a:rPr lang="vi" sz="1400">
                <a:latin typeface="Arial"/>
              </a:rPr>
              <a:t>x = 5 có 1 nghiệm duy nhất.</a:t>
            </a:r>
          </a:p>
        </p:txBody>
      </p:sp>
      <p:sp>
        <p:nvSpPr>
          <p:cNvPr id="10" name=""/>
          <p:cNvSpPr/>
          <p:nvPr/>
        </p:nvSpPr>
        <p:spPr>
          <a:xfrm>
            <a:off x="5138737" y="1881187"/>
            <a:ext cx="180975" cy="114300"/>
          </a:xfrm>
          <a:prstGeom prst="rect">
            <a:avLst/>
          </a:prstGeom>
          <a:solidFill>
            <a:srgbClr val="FFFFFF"/>
          </a:solidFill>
        </p:spPr>
        <p:txBody>
          <a:bodyPr lIns="0" tIns="0" rIns="0" bIns="0" wrap="none">
            <a:noAutofit/>
          </a:bodyPr>
          <a:p>
            <a:pPr indent="0"/>
            <a:r>
              <a:rPr lang="vi" sz="900">
                <a:latin typeface="Arial"/>
              </a:rPr>
              <a:t>y*</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09550" y="185737"/>
            <a:ext cx="642937" cy="628650"/>
          </a:xfrm>
          <a:prstGeom prst="rect">
            <a:avLst/>
          </a:prstGeom>
        </p:spPr>
      </p:pic>
      <p:pic>
        <p:nvPicPr>
          <p:cNvPr id="3" name=""/>
          <p:cNvPicPr>
            <a:picLocks noChangeAspect="1"/>
          </p:cNvPicPr>
          <p:nvPr/>
        </p:nvPicPr>
        <p:blipFill>
          <a:blip r:embed="rPictId1"/>
          <a:stretch>
            <a:fillRect/>
          </a:stretch>
        </p:blipFill>
        <p:spPr>
          <a:xfrm>
            <a:off x="7339012" y="1824037"/>
            <a:ext cx="280988" cy="614363"/>
          </a:xfrm>
          <a:prstGeom prst="rect">
            <a:avLst/>
          </a:prstGeom>
        </p:spPr>
      </p:pic>
      <p:pic>
        <p:nvPicPr>
          <p:cNvPr id="4" name=""/>
          <p:cNvPicPr>
            <a:picLocks noChangeAspect="1"/>
          </p:cNvPicPr>
          <p:nvPr/>
        </p:nvPicPr>
        <p:blipFill>
          <a:blip r:embed="rPictId2"/>
          <a:stretch>
            <a:fillRect/>
          </a:stretch>
        </p:blipFill>
        <p:spPr>
          <a:xfrm>
            <a:off x="6415087" y="3224212"/>
            <a:ext cx="1100138" cy="866775"/>
          </a:xfrm>
          <a:prstGeom prst="rect">
            <a:avLst/>
          </a:prstGeom>
        </p:spPr>
      </p:pic>
      <p:sp>
        <p:nvSpPr>
          <p:cNvPr id="5" name=""/>
          <p:cNvSpPr/>
          <p:nvPr/>
        </p:nvSpPr>
        <p:spPr>
          <a:xfrm>
            <a:off x="2976562" y="433387"/>
            <a:ext cx="1695450" cy="414338"/>
          </a:xfrm>
          <a:prstGeom prst="rect">
            <a:avLst/>
          </a:prstGeom>
          <a:solidFill>
            <a:srgbClr val="FFFFFF"/>
          </a:solidFill>
        </p:spPr>
        <p:txBody>
          <a:bodyPr lIns="0" tIns="0" rIns="0" bIns="0" wrap="none">
            <a:noAutofit/>
          </a:bodyPr>
          <a:p>
            <a:pPr algn="ctr" indent="0"/>
            <a:r>
              <a:rPr lang="vi" b="1" sz="2600">
                <a:solidFill>
                  <a:srgbClr val="BD0101"/>
                </a:solidFill>
                <a:latin typeface="Arial"/>
              </a:rPr>
              <a:t>KÉT LUẬN</a:t>
            </a:r>
          </a:p>
        </p:txBody>
      </p:sp>
      <p:sp>
        <p:nvSpPr>
          <p:cNvPr id="6" name=""/>
          <p:cNvSpPr/>
          <p:nvPr/>
        </p:nvSpPr>
        <p:spPr>
          <a:xfrm>
            <a:off x="1309687" y="1214437"/>
            <a:ext cx="4838700" cy="1290638"/>
          </a:xfrm>
          <a:prstGeom prst="rect">
            <a:avLst/>
          </a:prstGeom>
          <a:solidFill>
            <a:srgbClr val="C0DBF8"/>
          </a:solidFill>
        </p:spPr>
        <p:txBody>
          <a:bodyPr lIns="0" tIns="0" rIns="0" bIns="0">
            <a:noAutofit/>
          </a:bodyPr>
          <a:p>
            <a:pPr indent="0">
              <a:spcAft>
                <a:spcPts val="1260"/>
              </a:spcAft>
            </a:pPr>
            <a:r>
              <a:rPr lang="vi" sz="1400">
                <a:solidFill>
                  <a:srgbClr val="05027D"/>
                </a:solidFill>
                <a:latin typeface="Arial"/>
              </a:rPr>
              <a:t>Phương trình lôgarit cơ bản có dạng </a:t>
            </a:r>
            <a:r>
              <a:rPr lang="vi" i="1" sz="1400">
                <a:solidFill>
                  <a:srgbClr val="05027D"/>
                </a:solidFill>
                <a:latin typeface="Arial"/>
              </a:rPr>
              <a:t>ỉog</a:t>
            </a:r>
            <a:r>
              <a:rPr lang="vi" i="1" baseline="-25000" sz="1400">
                <a:solidFill>
                  <a:srgbClr val="05027D"/>
                </a:solidFill>
                <a:latin typeface="Arial"/>
              </a:rPr>
              <a:t>a</a:t>
            </a:r>
            <a:r>
              <a:rPr lang="vi" i="1" sz="1400">
                <a:solidFill>
                  <a:srgbClr val="05027D"/>
                </a:solidFill>
                <a:latin typeface="Arial"/>
              </a:rPr>
              <a:t>x = b</a:t>
            </a:r>
          </a:p>
          <a:p>
            <a:pPr indent="0">
              <a:spcAft>
                <a:spcPts val="1680"/>
              </a:spcAft>
            </a:pPr>
            <a:r>
              <a:rPr lang="vi" sz="1400">
                <a:solidFill>
                  <a:srgbClr val="05027D"/>
                </a:solidFill>
                <a:latin typeface="Arial"/>
              </a:rPr>
              <a:t>(a &gt; 0, </a:t>
            </a:r>
            <a:r>
              <a:rPr lang="en-US" sz="1400">
                <a:solidFill>
                  <a:srgbClr val="05027D"/>
                </a:solidFill>
                <a:latin typeface="Arial"/>
              </a:rPr>
              <a:t>a </a:t>
            </a:r>
            <a:r>
              <a:rPr lang="vi" sz="1400">
                <a:solidFill>
                  <a:srgbClr val="05027D"/>
                </a:solidFill>
                <a:latin typeface="Arial"/>
              </a:rPr>
              <a:t>1)</a:t>
            </a:r>
          </a:p>
          <a:p>
            <a:pPr indent="0"/>
            <a:r>
              <a:rPr lang="vi" sz="1400">
                <a:solidFill>
                  <a:srgbClr val="05027D"/>
                </a:solidFill>
                <a:latin typeface="Arial"/>
              </a:rPr>
              <a:t>Phương tình đó có nghiệm duy nhất là </a:t>
            </a:r>
            <a:r>
              <a:rPr lang="vi" i="1" sz="1400">
                <a:solidFill>
                  <a:srgbClr val="05027D"/>
                </a:solidFill>
                <a:latin typeface="Arial"/>
              </a:rPr>
              <a:t>X - a</a:t>
            </a:r>
            <a:r>
              <a:rPr lang="vi" i="1" baseline="30000" sz="1400">
                <a:solidFill>
                  <a:srgbClr val="05027D"/>
                </a:solidFill>
                <a:latin typeface="Arial"/>
              </a:rPr>
              <a:t>b</a:t>
            </a:r>
          </a:p>
        </p:txBody>
      </p:sp>
      <p:sp>
        <p:nvSpPr>
          <p:cNvPr id="7" name=""/>
          <p:cNvSpPr/>
          <p:nvPr/>
        </p:nvSpPr>
        <p:spPr>
          <a:xfrm>
            <a:off x="1295400" y="2986087"/>
            <a:ext cx="3952875" cy="823913"/>
          </a:xfrm>
          <a:prstGeom prst="rect">
            <a:avLst/>
          </a:prstGeom>
          <a:solidFill>
            <a:srgbClr val="FFFFFF"/>
          </a:solidFill>
        </p:spPr>
        <p:txBody>
          <a:bodyPr lIns="0" tIns="0" rIns="0" bIns="0">
            <a:noAutofit/>
          </a:bodyPr>
          <a:p>
            <a:pPr indent="0">
              <a:spcAft>
                <a:spcPts val="1680"/>
              </a:spcAft>
            </a:pPr>
            <a:r>
              <a:rPr lang="vi" b="1" i="1" sz="1600">
                <a:latin typeface="Arial"/>
              </a:rPr>
              <a:t>Nhận xét:</a:t>
            </a:r>
            <a:r>
              <a:rPr lang="vi" sz="1400">
                <a:latin typeface="Arial"/>
              </a:rPr>
              <a:t> Với </a:t>
            </a:r>
            <a:r>
              <a:rPr lang="en-US" i="1" sz="1400">
                <a:latin typeface="Arial"/>
              </a:rPr>
              <a:t>a</a:t>
            </a:r>
            <a:r>
              <a:rPr lang="en-US" sz="1400">
                <a:latin typeface="Arial"/>
              </a:rPr>
              <a:t> </a:t>
            </a:r>
            <a:r>
              <a:rPr lang="vi" sz="1400">
                <a:latin typeface="Arial"/>
              </a:rPr>
              <a:t>&gt; 0, </a:t>
            </a:r>
            <a:r>
              <a:rPr lang="en-US" i="1" sz="1400">
                <a:latin typeface="Arial"/>
              </a:rPr>
              <a:t>a</a:t>
            </a:r>
            <a:r>
              <a:rPr lang="en-US" sz="1400">
                <a:latin typeface="Arial"/>
              </a:rPr>
              <a:t> </a:t>
            </a:r>
            <a:r>
              <a:rPr lang="vi" sz="1400">
                <a:latin typeface="Arial"/>
              </a:rPr>
              <a:t>1 thì</a:t>
            </a:r>
          </a:p>
          <a:p>
            <a:pPr algn="ctr" indent="0"/>
            <a:r>
              <a:rPr lang="vi" i="1" sz="1400">
                <a:latin typeface="Arial"/>
              </a:rPr>
              <a:t>log</a:t>
            </a:r>
            <a:r>
              <a:rPr lang="vi" i="1" baseline="-25000" sz="1400">
                <a:latin typeface="Arial"/>
              </a:rPr>
              <a:t>a</a:t>
            </a:r>
            <a:r>
              <a:rPr lang="vi" i="1" sz="1400">
                <a:latin typeface="Arial"/>
              </a:rPr>
              <a:t>f(x) = b &lt;=&gt; f(_x) = a</a:t>
            </a:r>
            <a:r>
              <a:rPr lang="vi" i="1" baseline="30000" sz="1400">
                <a:latin typeface="Arial"/>
              </a:rPr>
              <a:t>b</a:t>
            </a:r>
            <a:r>
              <a:rPr lang="vi" i="1" sz="1400">
                <a:latin typeface="Arial"/>
              </a:rPr>
              <a:t>.</a:t>
            </a:r>
          </a:p>
        </p:txBody>
      </p:sp>
      <p:sp>
        <p:nvSpPr>
          <p:cNvPr id="8" name=""/>
          <p:cNvSpPr/>
          <p:nvPr/>
        </p:nvSpPr>
        <p:spPr>
          <a:xfrm>
            <a:off x="6548437" y="4071937"/>
            <a:ext cx="128588" cy="109538"/>
          </a:xfrm>
          <a:prstGeom prst="rect">
            <a:avLst/>
          </a:prstGeom>
          <a:solidFill>
            <a:srgbClr val="FFFFFF"/>
          </a:solidFill>
        </p:spPr>
        <p:txBody>
          <a:bodyPr lIns="0" tIns="0" rIns="0" bIns="0" wrap="none">
            <a:noAutofit/>
          </a:bodyPr>
          <a:p>
            <a:pPr indent="0"/>
            <a:r>
              <a:rPr lang="vi" i="1" sz="1300">
                <a:latin typeface="Times New Roman"/>
              </a:rPr>
              <a:t>o.</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61987" y="414337"/>
            <a:ext cx="909638" cy="323850"/>
          </a:xfrm>
          <a:prstGeom prst="rect">
            <a:avLst/>
          </a:prstGeom>
        </p:spPr>
      </p:pic>
      <p:pic>
        <p:nvPicPr>
          <p:cNvPr id="3" name=""/>
          <p:cNvPicPr>
            <a:picLocks noChangeAspect="1"/>
          </p:cNvPicPr>
          <p:nvPr/>
        </p:nvPicPr>
        <p:blipFill>
          <a:blip r:embed="rPictId1"/>
          <a:stretch>
            <a:fillRect/>
          </a:stretch>
        </p:blipFill>
        <p:spPr>
          <a:xfrm>
            <a:off x="6958012" y="414337"/>
            <a:ext cx="338138" cy="600075"/>
          </a:xfrm>
          <a:prstGeom prst="rect">
            <a:avLst/>
          </a:prstGeom>
        </p:spPr>
      </p:pic>
      <p:pic>
        <p:nvPicPr>
          <p:cNvPr id="4" name=""/>
          <p:cNvPicPr>
            <a:picLocks noChangeAspect="1"/>
          </p:cNvPicPr>
          <p:nvPr/>
        </p:nvPicPr>
        <p:blipFill>
          <a:blip r:embed="rPictId2"/>
          <a:stretch>
            <a:fillRect/>
          </a:stretch>
        </p:blipFill>
        <p:spPr>
          <a:xfrm>
            <a:off x="838200" y="1343025"/>
            <a:ext cx="561975" cy="266700"/>
          </a:xfrm>
          <a:prstGeom prst="rect">
            <a:avLst/>
          </a:prstGeom>
        </p:spPr>
      </p:pic>
      <p:sp>
        <p:nvSpPr>
          <p:cNvPr id="5" name=""/>
          <p:cNvSpPr/>
          <p:nvPr/>
        </p:nvSpPr>
        <p:spPr>
          <a:xfrm>
            <a:off x="1662112" y="466725"/>
            <a:ext cx="2590800" cy="257175"/>
          </a:xfrm>
          <a:prstGeom prst="rect">
            <a:avLst/>
          </a:prstGeom>
          <a:solidFill>
            <a:srgbClr val="FFFFFF"/>
          </a:solidFill>
        </p:spPr>
        <p:txBody>
          <a:bodyPr lIns="0" tIns="0" rIns="0" bIns="0" wrap="none">
            <a:noAutofit/>
          </a:bodyPr>
          <a:p>
            <a:pPr indent="0"/>
            <a:r>
              <a:rPr lang="vi" sz="1400">
                <a:latin typeface="Arial"/>
              </a:rPr>
              <a:t>Giải các phương trình sau</a:t>
            </a:r>
          </a:p>
        </p:txBody>
      </p:sp>
      <p:sp>
        <p:nvSpPr>
          <p:cNvPr id="6" name=""/>
          <p:cNvSpPr/>
          <p:nvPr/>
        </p:nvSpPr>
        <p:spPr>
          <a:xfrm>
            <a:off x="1662112" y="871537"/>
            <a:ext cx="1247775" cy="252413"/>
          </a:xfrm>
          <a:prstGeom prst="rect">
            <a:avLst/>
          </a:prstGeom>
          <a:solidFill>
            <a:srgbClr val="FFFFFF"/>
          </a:solidFill>
        </p:spPr>
        <p:txBody>
          <a:bodyPr lIns="0" tIns="0" rIns="0" bIns="0" wrap="none">
            <a:noAutofit/>
          </a:bodyPr>
          <a:p>
            <a:pPr indent="0"/>
            <a:r>
              <a:rPr lang="vi" sz="1400">
                <a:latin typeface="Arial"/>
              </a:rPr>
              <a:t>a) log</a:t>
            </a:r>
            <a:r>
              <a:rPr lang="vi" baseline="-25000" sz="1400">
                <a:latin typeface="Arial"/>
              </a:rPr>
              <a:t>2</a:t>
            </a:r>
            <a:r>
              <a:rPr lang="vi" sz="1400">
                <a:latin typeface="Arial"/>
              </a:rPr>
              <a:t> X = 5</a:t>
            </a:r>
          </a:p>
        </p:txBody>
      </p:sp>
      <p:sp>
        <p:nvSpPr>
          <p:cNvPr id="7" name=""/>
          <p:cNvSpPr/>
          <p:nvPr/>
        </p:nvSpPr>
        <p:spPr>
          <a:xfrm>
            <a:off x="4576762" y="871537"/>
            <a:ext cx="1909763" cy="252413"/>
          </a:xfrm>
          <a:prstGeom prst="rect">
            <a:avLst/>
          </a:prstGeom>
          <a:solidFill>
            <a:srgbClr val="FFFFFF"/>
          </a:solidFill>
        </p:spPr>
        <p:txBody>
          <a:bodyPr lIns="0" tIns="0" rIns="0" bIns="0" wrap="none">
            <a:noAutofit/>
          </a:bodyPr>
          <a:p>
            <a:pPr indent="0"/>
            <a:r>
              <a:rPr lang="en-US" sz="1400">
                <a:latin typeface="Arial"/>
              </a:rPr>
              <a:t>b) log</a:t>
            </a:r>
            <a:r>
              <a:rPr lang="en-US" baseline="-25000" sz="1400">
                <a:latin typeface="Arial"/>
              </a:rPr>
              <a:t>4</a:t>
            </a:r>
            <a:r>
              <a:rPr lang="en-US" sz="1400">
                <a:latin typeface="Arial"/>
              </a:rPr>
              <a:t>(5x — 4) = 2</a:t>
            </a:r>
          </a:p>
        </p:txBody>
      </p:sp>
      <p:sp>
        <p:nvSpPr>
          <p:cNvPr id="8" name=""/>
          <p:cNvSpPr/>
          <p:nvPr/>
        </p:nvSpPr>
        <p:spPr>
          <a:xfrm>
            <a:off x="785812" y="1881187"/>
            <a:ext cx="4033838" cy="280988"/>
          </a:xfrm>
          <a:prstGeom prst="rect">
            <a:avLst/>
          </a:prstGeom>
          <a:solidFill>
            <a:srgbClr val="FFFFFF"/>
          </a:solidFill>
        </p:spPr>
        <p:txBody>
          <a:bodyPr lIns="0" tIns="0" rIns="0" bIns="0" wrap="none">
            <a:noAutofit/>
          </a:bodyPr>
          <a:p>
            <a:pPr indent="0"/>
            <a:r>
              <a:rPr lang="vi" sz="1400">
                <a:latin typeface="Arial"/>
              </a:rPr>
              <a:t>a) Ta có: log</a:t>
            </a:r>
            <a:r>
              <a:rPr lang="vi" baseline="-25000" sz="1400">
                <a:latin typeface="Arial"/>
              </a:rPr>
              <a:t>2</a:t>
            </a:r>
            <a:r>
              <a:rPr lang="vi" sz="1400">
                <a:latin typeface="Arial"/>
              </a:rPr>
              <a:t> X = 5 &lt;=&gt; X = 2</a:t>
            </a:r>
            <a:r>
              <a:rPr lang="vi" baseline="30000" sz="1400">
                <a:latin typeface="Arial"/>
              </a:rPr>
              <a:t>5</a:t>
            </a:r>
            <a:r>
              <a:rPr lang="vi" sz="1400">
                <a:latin typeface="Arial"/>
              </a:rPr>
              <a:t> &lt;=&gt; X = 32.</a:t>
            </a:r>
          </a:p>
        </p:txBody>
      </p:sp>
      <p:sp>
        <p:nvSpPr>
          <p:cNvPr id="9" name=""/>
          <p:cNvSpPr/>
          <p:nvPr/>
        </p:nvSpPr>
        <p:spPr>
          <a:xfrm>
            <a:off x="785812" y="2438400"/>
            <a:ext cx="3795713" cy="247650"/>
          </a:xfrm>
          <a:prstGeom prst="rect">
            <a:avLst/>
          </a:prstGeom>
          <a:solidFill>
            <a:srgbClr val="FFFFFF"/>
          </a:solidFill>
        </p:spPr>
        <p:txBody>
          <a:bodyPr lIns="0" tIns="0" rIns="0" bIns="0" wrap="none">
            <a:noAutofit/>
          </a:bodyPr>
          <a:p>
            <a:pPr indent="0"/>
            <a:r>
              <a:rPr lang="vi" sz="1400">
                <a:latin typeface="Arial"/>
              </a:rPr>
              <a:t>Vậy phương trình có nghiệm là X = 32</a:t>
            </a:r>
          </a:p>
        </p:txBody>
      </p:sp>
      <p:sp>
        <p:nvSpPr>
          <p:cNvPr id="10" name=""/>
          <p:cNvSpPr/>
          <p:nvPr/>
        </p:nvSpPr>
        <p:spPr>
          <a:xfrm>
            <a:off x="157162" y="2986087"/>
            <a:ext cx="6881813" cy="1171575"/>
          </a:xfrm>
          <a:prstGeom prst="rect">
            <a:avLst/>
          </a:prstGeom>
          <a:solidFill>
            <a:srgbClr val="FFFFFF"/>
          </a:solidFill>
        </p:spPr>
        <p:txBody>
          <a:bodyPr lIns="0" tIns="0" rIns="0" bIns="0">
            <a:noAutofit/>
          </a:bodyPr>
          <a:p>
            <a:pPr marL="586300" indent="0"/>
            <a:r>
              <a:rPr lang="vi" sz="1400">
                <a:latin typeface="Arial"/>
              </a:rPr>
              <a:t>b) Ta có: log</a:t>
            </a:r>
            <a:r>
              <a:rPr lang="vi" baseline="-25000" sz="1400">
                <a:latin typeface="Arial"/>
              </a:rPr>
              <a:t>4</a:t>
            </a:r>
            <a:r>
              <a:rPr lang="vi" sz="1400">
                <a:latin typeface="Arial"/>
              </a:rPr>
              <a:t>(5x — 4) = 2 &lt;=&gt; 5x — 4 = 4</a:t>
            </a:r>
            <a:r>
              <a:rPr lang="vi" baseline="30000" sz="1400">
                <a:latin typeface="Arial"/>
              </a:rPr>
              <a:t>2</a:t>
            </a:r>
            <a:r>
              <a:rPr lang="vi" sz="1400">
                <a:latin typeface="Arial"/>
              </a:rPr>
              <a:t> &lt;=&gt; 5x = 20 &lt;=&gt; X = 4.</a:t>
            </a:r>
          </a:p>
          <a:p>
            <a:pPr indent="0">
              <a:lnSpc>
                <a:spcPct val="75000"/>
              </a:lnSpc>
            </a:pPr>
            <a:r>
              <a:rPr lang="en-US" b="1" sz="3100">
                <a:solidFill>
                  <a:srgbClr val="D69FD5"/>
                </a:solidFill>
                <a:latin typeface="Arial"/>
              </a:rPr>
              <a:t>I </a:t>
            </a:r>
            <a:r>
              <a:rPr lang="vi" b="1" sz="3100">
                <a:solidFill>
                  <a:srgbClr val="F7A64E"/>
                </a:solidFill>
                <a:latin typeface="Arial"/>
              </a:rPr>
              <a:t>/ </a:t>
            </a:r>
            <a:r>
              <a:rPr lang="vi" b="1" baseline="30000" sz="3100">
                <a:solidFill>
                  <a:srgbClr val="4D1F93"/>
                </a:solidFill>
                <a:latin typeface="Arial"/>
              </a:rPr>
              <a:t>+</a:t>
            </a:r>
          </a:p>
          <a:p>
            <a:pPr indent="419100">
              <a:lnSpc>
                <a:spcPct val="90000"/>
              </a:lnSpc>
              <a:spcAft>
                <a:spcPts val="980"/>
              </a:spcAft>
            </a:pPr>
            <a:r>
              <a:rPr lang="vi" sz="1400">
                <a:solidFill>
                  <a:srgbClr val="E317BE"/>
                </a:solidFill>
                <a:latin typeface="Arial"/>
              </a:rPr>
              <a:t>Ẽã        </a:t>
            </a:r>
            <a:r>
              <a:rPr lang="vi" sz="1400">
                <a:latin typeface="Arial"/>
              </a:rPr>
              <a:t>Vậy phương trình cỏ nghiệm là X = 4</a:t>
            </a:r>
          </a:p>
          <a:p>
            <a:pPr algn="r" indent="0"/>
            <a:r>
              <a:rPr lang="vi" sz="1400">
                <a:solidFill>
                  <a:srgbClr val="7455A6"/>
                </a:solidFill>
                <a:latin typeface="Arial"/>
              </a:rPr>
              <a:t>_</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029075" y="180975"/>
            <a:ext cx="3590925" cy="4105275"/>
          </a:xfrm>
          <a:prstGeom prst="rect">
            <a:avLst/>
          </a:prstGeom>
        </p:spPr>
      </p:pic>
      <p:sp>
        <p:nvSpPr>
          <p:cNvPr id="3" name=""/>
          <p:cNvSpPr/>
          <p:nvPr/>
        </p:nvSpPr>
        <p:spPr>
          <a:xfrm>
            <a:off x="3576637" y="1028700"/>
            <a:ext cx="490538" cy="200025"/>
          </a:xfrm>
          <a:prstGeom prst="rect">
            <a:avLst/>
          </a:prstGeom>
          <a:solidFill>
            <a:srgbClr val="FFFFFF"/>
          </a:solidFill>
        </p:spPr>
        <p:txBody>
          <a:bodyPr lIns="0" tIns="0" rIns="0" bIns="0" wrap="none">
            <a:noAutofit/>
          </a:bodyPr>
          <a:p>
            <a:pPr indent="0"/>
            <a:r>
              <a:rPr lang="vi" b="1" i="1" sz="1600">
                <a:solidFill>
                  <a:srgbClr val="BD0101"/>
                </a:solidFill>
                <a:latin typeface="Arial"/>
              </a:rPr>
              <a:t>Giải:</a:t>
            </a:r>
          </a:p>
        </p:txBody>
      </p:sp>
      <p:sp>
        <p:nvSpPr>
          <p:cNvPr id="4" name=""/>
          <p:cNvSpPr/>
          <p:nvPr/>
        </p:nvSpPr>
        <p:spPr>
          <a:xfrm>
            <a:off x="2847975" y="1566862"/>
            <a:ext cx="1085850" cy="538163"/>
          </a:xfrm>
          <a:prstGeom prst="rect">
            <a:avLst/>
          </a:prstGeom>
          <a:solidFill>
            <a:srgbClr val="FFFFFF"/>
          </a:solidFill>
        </p:spPr>
        <p:txBody>
          <a:bodyPr lIns="0" tIns="0" rIns="0" bIns="0">
            <a:noAutofit/>
          </a:bodyPr>
          <a:p>
            <a:pPr indent="88900">
              <a:lnSpc>
                <a:spcPts val="562"/>
              </a:lnSpc>
              <a:spcAft>
                <a:spcPts val="280"/>
              </a:spcAft>
            </a:pPr>
            <a:r>
              <a:rPr lang="vi" sz="1400">
                <a:latin typeface="Arial"/>
              </a:rPr>
              <a:t>3% — 6 &gt; 0</a:t>
            </a:r>
          </a:p>
          <a:p>
            <a:pPr indent="88900">
              <a:lnSpc>
                <a:spcPts val="562"/>
              </a:lnSpc>
            </a:pPr>
            <a:r>
              <a:rPr lang="vi" i="1" sz="1400">
                <a:latin typeface="Arial"/>
              </a:rPr>
              <a:t>2x</a:t>
            </a:r>
            <a:r>
              <a:rPr lang="vi" sz="1400">
                <a:latin typeface="Arial"/>
              </a:rPr>
              <a:t> - 2 &gt; 0 </a:t>
            </a:r>
            <a:r>
              <a:rPr lang="en-US" sz="1400">
                <a:latin typeface="Arial"/>
              </a:rPr>
              <a:t>X.</a:t>
            </a:r>
          </a:p>
        </p:txBody>
      </p:sp>
      <p:sp>
        <p:nvSpPr>
          <p:cNvPr id="5" name=""/>
          <p:cNvSpPr/>
          <p:nvPr/>
        </p:nvSpPr>
        <p:spPr>
          <a:xfrm>
            <a:off x="495300" y="323850"/>
            <a:ext cx="5805487" cy="476250"/>
          </a:xfrm>
          <a:prstGeom prst="rect">
            <a:avLst/>
          </a:prstGeom>
          <a:solidFill>
            <a:srgbClr val="FFFFFF"/>
          </a:solidFill>
        </p:spPr>
        <p:txBody>
          <a:bodyPr lIns="0" tIns="0" rIns="0" bIns="0">
            <a:noAutofit/>
          </a:bodyPr>
          <a:p>
            <a:pPr marL="362463" indent="0"/>
            <a:r>
              <a:rPr lang="vi" u="sng" sz="1400">
                <a:solidFill>
                  <a:srgbClr val="CC4B8C"/>
                </a:solidFill>
                <a:latin typeface="Arial"/>
              </a:rPr>
              <a:t>_____</a:t>
            </a:r>
          </a:p>
          <a:p>
            <a:pPr indent="393700"/>
            <a:r>
              <a:rPr lang="vi" sz="1400">
                <a:solidFill>
                  <a:srgbClr val="E317BE"/>
                </a:solidFill>
                <a:latin typeface="Arial"/>
              </a:rPr>
              <a:t>+ </a:t>
            </a:r>
            <a:r>
              <a:rPr lang="vi" u="sng" sz="1400">
                <a:solidFill>
                  <a:srgbClr val="CC4B8C"/>
                </a:solidFill>
                <a:latin typeface="Arial"/>
              </a:rPr>
              <a:t>Wf!RW</a:t>
            </a:r>
            <a:r>
              <a:rPr lang="vi" sz="1400">
                <a:solidFill>
                  <a:srgbClr val="CC4B8C"/>
                </a:solidFill>
                <a:latin typeface="Arial"/>
              </a:rPr>
              <a:t> </a:t>
            </a:r>
            <a:r>
              <a:rPr lang="vi" sz="1400">
                <a:latin typeface="Arial"/>
              </a:rPr>
              <a:t>Giải phương trình: logg(3x - 6) = -logi(2x - 2)</a:t>
            </a:r>
          </a:p>
        </p:txBody>
      </p:sp>
      <p:sp>
        <p:nvSpPr>
          <p:cNvPr id="6" name=""/>
          <p:cNvSpPr/>
          <p:nvPr/>
        </p:nvSpPr>
        <p:spPr>
          <a:xfrm>
            <a:off x="280987" y="957262"/>
            <a:ext cx="166688" cy="142875"/>
          </a:xfrm>
          <a:prstGeom prst="rect">
            <a:avLst/>
          </a:prstGeom>
          <a:solidFill>
            <a:srgbClr val="FFFFFF"/>
          </a:solidFill>
        </p:spPr>
        <p:txBody>
          <a:bodyPr lIns="0" tIns="0" rIns="0" bIns="0" wrap="none">
            <a:noAutofit/>
          </a:bodyPr>
          <a:p>
            <a:pPr algn="r" indent="0"/>
            <a:r>
              <a:rPr lang="vi" i="1" sz="1400">
                <a:solidFill>
                  <a:srgbClr val="A1A53A"/>
                </a:solidFill>
                <a:latin typeface="Arial"/>
              </a:rPr>
              <a:t>°.</a:t>
            </a:r>
          </a:p>
        </p:txBody>
      </p:sp>
      <p:sp>
        <p:nvSpPr>
          <p:cNvPr id="7" name=""/>
          <p:cNvSpPr/>
          <p:nvPr/>
        </p:nvSpPr>
        <p:spPr>
          <a:xfrm>
            <a:off x="790575" y="1671637"/>
            <a:ext cx="2014537" cy="261938"/>
          </a:xfrm>
          <a:prstGeom prst="rect">
            <a:avLst/>
          </a:prstGeom>
          <a:solidFill>
            <a:srgbClr val="FFFFFF"/>
          </a:solidFill>
        </p:spPr>
        <p:txBody>
          <a:bodyPr lIns="0" tIns="0" rIns="0" bIns="0" wrap="none">
            <a:noAutofit/>
          </a:bodyPr>
          <a:p>
            <a:pPr indent="0"/>
            <a:r>
              <a:rPr lang="vi" sz="1400">
                <a:latin typeface="Arial"/>
              </a:rPr>
              <a:t>Điều kiện xác định là</a:t>
            </a:r>
          </a:p>
        </p:txBody>
      </p:sp>
      <p:sp>
        <p:nvSpPr>
          <p:cNvPr id="8" name=""/>
          <p:cNvSpPr/>
          <p:nvPr/>
        </p:nvSpPr>
        <p:spPr>
          <a:xfrm>
            <a:off x="2424112" y="2376487"/>
            <a:ext cx="2776538" cy="385763"/>
          </a:xfrm>
          <a:prstGeom prst="rect">
            <a:avLst/>
          </a:prstGeom>
          <a:solidFill>
            <a:srgbClr val="FFFFFF"/>
          </a:solidFill>
        </p:spPr>
        <p:txBody>
          <a:bodyPr lIns="0" tIns="0" rIns="0" bIns="0">
            <a:noAutofit/>
          </a:bodyPr>
          <a:p>
            <a:pPr indent="0">
              <a:spcBef>
                <a:spcPts val="2520"/>
              </a:spcBef>
            </a:pPr>
            <a:r>
              <a:rPr lang="vi" sz="1400">
                <a:latin typeface="Arial"/>
              </a:rPr>
              <a:t>logg(3x - 6) = -logi(2x - 2)</a:t>
            </a:r>
          </a:p>
          <a:p>
            <a:pPr algn="ctr" indent="0"/>
            <a:r>
              <a:rPr lang="vi" sz="1200">
                <a:latin typeface="Cambria"/>
              </a:rPr>
              <a:t>8</a:t>
            </a:r>
          </a:p>
        </p:txBody>
      </p:sp>
      <p:sp>
        <p:nvSpPr>
          <p:cNvPr id="9" name=""/>
          <p:cNvSpPr/>
          <p:nvPr/>
        </p:nvSpPr>
        <p:spPr>
          <a:xfrm>
            <a:off x="852487" y="3176587"/>
            <a:ext cx="271463" cy="147638"/>
          </a:xfrm>
          <a:prstGeom prst="rect">
            <a:avLst/>
          </a:prstGeom>
          <a:solidFill>
            <a:srgbClr val="FFFFFF"/>
          </a:solidFill>
        </p:spPr>
        <p:txBody>
          <a:bodyPr lIns="0" tIns="0" rIns="0" bIns="0" wrap="none">
            <a:noAutofit/>
          </a:bodyPr>
          <a:p>
            <a:pPr indent="0"/>
            <a:r>
              <a:rPr lang="vi" sz="1400">
                <a:latin typeface="Arial"/>
              </a:rPr>
              <a:t>&lt;=&gt;</a:t>
            </a:r>
          </a:p>
        </p:txBody>
      </p:sp>
      <p:sp>
        <p:nvSpPr>
          <p:cNvPr id="11" name=""/>
          <p:cNvSpPr/>
          <p:nvPr/>
        </p:nvSpPr>
        <p:spPr>
          <a:xfrm>
            <a:off x="1181100" y="2976562"/>
            <a:ext cx="3019425" cy="538163"/>
          </a:xfrm>
          <a:prstGeom prst="rect">
            <a:avLst/>
          </a:prstGeom>
          <a:solidFill>
            <a:srgbClr val="FFFFFF"/>
          </a:solidFill>
        </p:spPr>
        <p:txBody>
          <a:bodyPr lIns="0" tIns="0" rIns="0" bIns="0">
            <a:noAutofit/>
          </a:bodyPr>
          <a:p>
            <a:pPr indent="0"/>
            <a:r>
              <a:rPr lang="vi" sz="3300">
                <a:latin typeface="Arial"/>
              </a:rPr>
              <a:t>í </a:t>
            </a:r>
            <a:r>
              <a:rPr lang="vi" baseline="30000" sz="3300">
                <a:latin typeface="Arial"/>
              </a:rPr>
              <a:t>x &gt; 2</a:t>
            </a:r>
            <a:r>
              <a:rPr lang="vi" sz="3300">
                <a:latin typeface="Arial"/>
              </a:rPr>
              <a:t>         _</a:t>
            </a:r>
          </a:p>
          <a:p>
            <a:pPr indent="0">
              <a:lnSpc>
                <a:spcPct val="79000"/>
              </a:lnSpc>
            </a:pPr>
            <a:r>
              <a:rPr lang="vi" sz="1400">
                <a:latin typeface="Arial"/>
              </a:rPr>
              <a:t>(logg(3x - 6) = logg(2x - 2)</a:t>
            </a:r>
          </a:p>
        </p:txBody>
      </p:sp>
      <p:sp>
        <p:nvSpPr>
          <p:cNvPr id="12" name=""/>
          <p:cNvSpPr/>
          <p:nvPr/>
        </p:nvSpPr>
        <p:spPr>
          <a:xfrm>
            <a:off x="790575" y="3724275"/>
            <a:ext cx="3409950" cy="200025"/>
          </a:xfrm>
          <a:prstGeom prst="rect">
            <a:avLst/>
          </a:prstGeom>
          <a:solidFill>
            <a:srgbClr val="FFFFFF"/>
          </a:solidFill>
        </p:spPr>
        <p:txBody>
          <a:bodyPr lIns="0" tIns="0" rIns="0" bIns="0" wrap="none">
            <a:noAutofit/>
          </a:bodyPr>
          <a:p>
            <a:pPr indent="0"/>
            <a:r>
              <a:rPr lang="vi" sz="1400">
                <a:latin typeface="Arial"/>
              </a:rPr>
              <a:t>Vậy phương trình có nghiệm X - 4</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19062" y="3390900"/>
            <a:ext cx="790575" cy="766762"/>
          </a:xfrm>
          <a:prstGeom prst="rect">
            <a:avLst/>
          </a:prstGeom>
        </p:spPr>
      </p:pic>
      <p:pic>
        <p:nvPicPr>
          <p:cNvPr id="3" name=""/>
          <p:cNvPicPr>
            <a:picLocks noChangeAspect="1"/>
          </p:cNvPicPr>
          <p:nvPr/>
        </p:nvPicPr>
        <p:blipFill>
          <a:blip r:embed="rPictId1"/>
          <a:stretch>
            <a:fillRect/>
          </a:stretch>
        </p:blipFill>
        <p:spPr>
          <a:xfrm>
            <a:off x="5829300" y="3071812"/>
            <a:ext cx="442912" cy="400050"/>
          </a:xfrm>
          <a:prstGeom prst="rect">
            <a:avLst/>
          </a:prstGeom>
        </p:spPr>
      </p:pic>
      <p:pic>
        <p:nvPicPr>
          <p:cNvPr id="4" name=""/>
          <p:cNvPicPr>
            <a:picLocks noChangeAspect="1"/>
          </p:cNvPicPr>
          <p:nvPr/>
        </p:nvPicPr>
        <p:blipFill>
          <a:blip r:embed="rPictId2"/>
          <a:stretch>
            <a:fillRect/>
          </a:stretch>
        </p:blipFill>
        <p:spPr>
          <a:xfrm>
            <a:off x="7110412" y="180975"/>
            <a:ext cx="371475" cy="1128712"/>
          </a:xfrm>
          <a:prstGeom prst="rect">
            <a:avLst/>
          </a:prstGeom>
        </p:spPr>
      </p:pic>
      <p:pic>
        <p:nvPicPr>
          <p:cNvPr id="5" name=""/>
          <p:cNvPicPr>
            <a:picLocks noChangeAspect="1"/>
          </p:cNvPicPr>
          <p:nvPr/>
        </p:nvPicPr>
        <p:blipFill>
          <a:blip r:embed="rPictId3"/>
          <a:stretch>
            <a:fillRect/>
          </a:stretch>
        </p:blipFill>
        <p:spPr>
          <a:xfrm>
            <a:off x="6400800" y="1319212"/>
            <a:ext cx="1209675" cy="2967038"/>
          </a:xfrm>
          <a:prstGeom prst="rect">
            <a:avLst/>
          </a:prstGeom>
        </p:spPr>
      </p:pic>
      <p:sp>
        <p:nvSpPr>
          <p:cNvPr id="6" name=""/>
          <p:cNvSpPr/>
          <p:nvPr/>
        </p:nvSpPr>
        <p:spPr>
          <a:xfrm>
            <a:off x="3357562" y="595312"/>
            <a:ext cx="895350" cy="338138"/>
          </a:xfrm>
          <a:prstGeom prst="rect">
            <a:avLst/>
          </a:prstGeom>
          <a:solidFill>
            <a:srgbClr val="AA6ECE"/>
          </a:solidFill>
        </p:spPr>
        <p:txBody>
          <a:bodyPr lIns="0" tIns="0" rIns="0" bIns="0" wrap="none">
            <a:noAutofit/>
          </a:bodyPr>
          <a:p>
            <a:pPr algn="ctr" indent="0"/>
            <a:r>
              <a:rPr lang="vi" b="1" sz="2400">
                <a:solidFill>
                  <a:srgbClr val="FFFFFF"/>
                </a:solidFill>
                <a:latin typeface="Arial"/>
              </a:rPr>
              <a:t>Chú ý</a:t>
            </a:r>
          </a:p>
        </p:txBody>
      </p:sp>
      <p:sp>
        <p:nvSpPr>
          <p:cNvPr id="7" name=""/>
          <p:cNvSpPr/>
          <p:nvPr/>
        </p:nvSpPr>
        <p:spPr>
          <a:xfrm>
            <a:off x="1295400" y="1509712"/>
            <a:ext cx="3629025" cy="1771650"/>
          </a:xfrm>
          <a:prstGeom prst="rect">
            <a:avLst/>
          </a:prstGeom>
          <a:solidFill>
            <a:srgbClr val="C0DBF8"/>
          </a:solidFill>
        </p:spPr>
        <p:txBody>
          <a:bodyPr lIns="0" tIns="0" rIns="0" bIns="0">
            <a:noAutofit/>
          </a:bodyPr>
          <a:p>
            <a:pPr indent="0">
              <a:spcAft>
                <a:spcPts val="1120"/>
              </a:spcAft>
            </a:pPr>
            <a:r>
              <a:rPr lang="vi" sz="2000">
                <a:solidFill>
                  <a:srgbClr val="05027D"/>
                </a:solidFill>
                <a:latin typeface="Times New Roman"/>
              </a:rPr>
              <a:t>Cho </a:t>
            </a:r>
            <a:r>
              <a:rPr lang="en-US" i="1" sz="2000">
                <a:solidFill>
                  <a:srgbClr val="05027D"/>
                </a:solidFill>
                <a:latin typeface="Times New Roman"/>
              </a:rPr>
              <a:t>a</a:t>
            </a:r>
            <a:r>
              <a:rPr lang="en-US" sz="2000">
                <a:solidFill>
                  <a:srgbClr val="05027D"/>
                </a:solidFill>
                <a:latin typeface="Times New Roman"/>
              </a:rPr>
              <a:t> </a:t>
            </a:r>
            <a:r>
              <a:rPr lang="vi" sz="2000">
                <a:solidFill>
                  <a:srgbClr val="05027D"/>
                </a:solidFill>
                <a:latin typeface="Times New Roman"/>
              </a:rPr>
              <a:t>&gt; 0,ữ * 1. Ta có:</a:t>
            </a:r>
          </a:p>
          <a:p>
            <a:pPr algn="ctr" indent="0">
              <a:spcAft>
                <a:spcPts val="1960"/>
              </a:spcAft>
            </a:pPr>
            <a:r>
              <a:rPr lang="vi" sz="2000">
                <a:solidFill>
                  <a:srgbClr val="05027D"/>
                </a:solidFill>
                <a:latin typeface="Times New Roman"/>
              </a:rPr>
              <a:t>log</a:t>
            </a:r>
            <a:r>
              <a:rPr lang="vi" baseline="-25000" sz="2000">
                <a:solidFill>
                  <a:srgbClr val="05027D"/>
                </a:solidFill>
                <a:latin typeface="Times New Roman"/>
              </a:rPr>
              <a:t>a</a:t>
            </a:r>
            <a:r>
              <a:rPr lang="vi" sz="2000">
                <a:solidFill>
                  <a:srgbClr val="05027D"/>
                </a:solidFill>
                <a:latin typeface="Times New Roman"/>
              </a:rPr>
              <a:t>/(x) = log</a:t>
            </a:r>
            <a:r>
              <a:rPr lang="vi" baseline="-25000" sz="2000">
                <a:solidFill>
                  <a:srgbClr val="05027D"/>
                </a:solidFill>
                <a:latin typeface="Times New Roman"/>
              </a:rPr>
              <a:t>a</a:t>
            </a:r>
            <a:r>
              <a:rPr lang="vi" sz="2000">
                <a:solidFill>
                  <a:srgbClr val="05027D"/>
                </a:solidFill>
                <a:latin typeface="Times New Roman"/>
              </a:rPr>
              <a:t>0(x)</a:t>
            </a:r>
          </a:p>
          <a:p>
            <a:pPr marL="1924563" indent="0"/>
            <a:r>
              <a:rPr lang="vi" sz="2000">
                <a:solidFill>
                  <a:srgbClr val="05027D"/>
                </a:solidFill>
                <a:latin typeface="Times New Roman"/>
              </a:rPr>
              <a:t>(/(%) &gt; 0</a:t>
            </a:r>
          </a:p>
          <a:p>
            <a:pPr marL="1924563" indent="0"/>
            <a:r>
              <a:rPr lang="vi" sz="2000">
                <a:solidFill>
                  <a:srgbClr val="05027D"/>
                </a:solidFill>
                <a:latin typeface="Times New Roman"/>
              </a:rPr>
              <a:t>l/(x) = ỡ(x)</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948487" y="447675"/>
            <a:ext cx="490538" cy="1304925"/>
          </a:xfrm>
          <a:prstGeom prst="rect">
            <a:avLst/>
          </a:prstGeom>
        </p:spPr>
      </p:pic>
      <p:sp>
        <p:nvSpPr>
          <p:cNvPr id="3" name=""/>
          <p:cNvSpPr/>
          <p:nvPr/>
        </p:nvSpPr>
        <p:spPr>
          <a:xfrm>
            <a:off x="1119187" y="566737"/>
            <a:ext cx="5081588" cy="280988"/>
          </a:xfrm>
          <a:prstGeom prst="rect">
            <a:avLst/>
          </a:prstGeom>
          <a:solidFill>
            <a:srgbClr val="FFFFFF"/>
          </a:solidFill>
        </p:spPr>
        <p:txBody>
          <a:bodyPr lIns="0" tIns="0" rIns="0" bIns="0" wrap="none">
            <a:noAutofit/>
          </a:bodyPr>
          <a:p>
            <a:pPr marL="868875" indent="0"/>
            <a:r>
              <a:rPr lang="vi" sz="1400">
                <a:latin typeface="Arial"/>
              </a:rPr>
              <a:t>Giải phương trình đưa ra trong Hoạt động 3.</a:t>
            </a:r>
          </a:p>
        </p:txBody>
      </p:sp>
      <p:sp>
        <p:nvSpPr>
          <p:cNvPr id="4" name=""/>
          <p:cNvSpPr/>
          <p:nvPr/>
        </p:nvSpPr>
        <p:spPr>
          <a:xfrm>
            <a:off x="895350" y="1647825"/>
            <a:ext cx="5981700" cy="1876425"/>
          </a:xfrm>
          <a:prstGeom prst="rect">
            <a:avLst/>
          </a:prstGeom>
          <a:solidFill>
            <a:srgbClr val="FFFFFF"/>
          </a:solidFill>
        </p:spPr>
        <p:txBody>
          <a:bodyPr lIns="0" tIns="0" rIns="0" bIns="0">
            <a:noAutofit/>
          </a:bodyPr>
          <a:p>
            <a:pPr indent="0">
              <a:lnSpc>
                <a:spcPct val="186000"/>
              </a:lnSpc>
              <a:spcAft>
                <a:spcPts val="210"/>
              </a:spcAft>
            </a:pPr>
            <a:r>
              <a:rPr lang="vi" sz="1400">
                <a:latin typeface="Arial"/>
              </a:rPr>
              <a:t>Phương trình thể hiện nồng độ </a:t>
            </a:r>
            <a:r>
              <a:rPr lang="vi" i="1" sz="1400">
                <a:latin typeface="Arial"/>
              </a:rPr>
              <a:t>X</a:t>
            </a:r>
            <a:r>
              <a:rPr lang="vi" sz="1400">
                <a:latin typeface="Arial"/>
              </a:rPr>
              <a:t> của </a:t>
            </a:r>
            <a:r>
              <a:rPr lang="en-US" sz="1400">
                <a:latin typeface="Arial"/>
              </a:rPr>
              <a:t>ion hydrogen </a:t>
            </a:r>
            <a:r>
              <a:rPr lang="vi" sz="1400">
                <a:latin typeface="Arial"/>
              </a:rPr>
              <a:t>|W</a:t>
            </a:r>
            <a:r>
              <a:rPr lang="vi" baseline="30000" sz="1400">
                <a:latin typeface="Arial"/>
              </a:rPr>
              <a:t>+</a:t>
            </a:r>
            <a:r>
              <a:rPr lang="vi" sz="1400">
                <a:latin typeface="Arial"/>
              </a:rPr>
              <a:t>| trong mẫu nước sông đó là:</a:t>
            </a:r>
          </a:p>
          <a:p>
            <a:pPr marL="800613" indent="0">
              <a:lnSpc>
                <a:spcPct val="186000"/>
              </a:lnSpc>
              <a:spcAft>
                <a:spcPts val="210"/>
              </a:spcAft>
            </a:pPr>
            <a:r>
              <a:rPr lang="vi" sz="1400">
                <a:latin typeface="Arial"/>
              </a:rPr>
              <a:t>— logx = 6,1 &lt;=&gt; logx = — 6,1 «-&gt; X = 10</a:t>
            </a:r>
            <a:r>
              <a:rPr lang="vi" baseline="30000" sz="1400">
                <a:latin typeface="Arial"/>
              </a:rPr>
              <a:t>-6</a:t>
            </a:r>
            <a:r>
              <a:rPr lang="vi" sz="1400">
                <a:latin typeface="Arial"/>
              </a:rPr>
              <a:t>’</a:t>
            </a:r>
            <a:r>
              <a:rPr lang="vi" baseline="30000" sz="1400">
                <a:latin typeface="Arial"/>
              </a:rPr>
              <a:t>1</a:t>
            </a:r>
          </a:p>
          <a:p>
            <a:pPr indent="0">
              <a:lnSpc>
                <a:spcPct val="186000"/>
              </a:lnSpc>
            </a:pPr>
            <a:r>
              <a:rPr lang="vi" sz="1400">
                <a:latin typeface="Arial"/>
              </a:rPr>
              <a:t>Vậy nồng độ của </a:t>
            </a:r>
            <a:r>
              <a:rPr lang="en-US" sz="1400">
                <a:latin typeface="Arial"/>
              </a:rPr>
              <a:t>ion hydrogen [H</a:t>
            </a:r>
            <a:r>
              <a:rPr lang="en-US" baseline="30000" sz="1400">
                <a:latin typeface="Arial"/>
              </a:rPr>
              <a:t>+</a:t>
            </a:r>
            <a:r>
              <a:rPr lang="en-US" sz="1400">
                <a:latin typeface="Arial"/>
              </a:rPr>
              <a:t>] </a:t>
            </a:r>
            <a:r>
              <a:rPr lang="vi" sz="1400">
                <a:latin typeface="Arial"/>
              </a:rPr>
              <a:t>trong mẫu nước sông đó là 10</a:t>
            </a:r>
            <a:r>
              <a:rPr lang="vi" baseline="30000" sz="1400">
                <a:latin typeface="Arial"/>
              </a:rPr>
              <a:t>-6</a:t>
            </a:r>
            <a:r>
              <a:rPr lang="vi" sz="1400">
                <a:latin typeface="Arial"/>
              </a:rPr>
              <a:t>’</a:t>
            </a:r>
            <a:r>
              <a:rPr lang="vi" baseline="30000" sz="1400">
                <a:latin typeface="Arial"/>
              </a:rPr>
              <a:t>1</a:t>
            </a:r>
            <a:r>
              <a:rPr lang="vi" sz="1400">
                <a:latin typeface="Arial"/>
              </a:rPr>
              <a:t> </a:t>
            </a:r>
            <a:r>
              <a:rPr lang="en-US" i="1" sz="1400">
                <a:latin typeface="Arial"/>
              </a:rPr>
              <a:t>(mol</a:t>
            </a:r>
            <a:r>
              <a:rPr lang="en-US" sz="1400">
                <a:latin typeface="Arial"/>
              </a:rPr>
              <a:t> </a:t>
            </a:r>
            <a:r>
              <a:rPr lang="vi" sz="1400">
                <a:latin typeface="Arial"/>
              </a:rPr>
              <a:t>L</a:t>
            </a:r>
            <a:r>
              <a:rPr lang="vi" baseline="30000" sz="1400">
                <a:latin typeface="Arial"/>
              </a:rPr>
              <a:t>-1</a:t>
            </a:r>
            <a:r>
              <a:rPr lang="vi" sz="1400">
                <a:latin typeface="Arial"/>
              </a:rPr>
              <a:t>).</a:t>
            </a:r>
          </a:p>
        </p:txBody>
      </p:sp>
      <p:sp>
        <p:nvSpPr>
          <p:cNvPr id="5" name=""/>
          <p:cNvSpPr/>
          <p:nvPr/>
        </p:nvSpPr>
        <p:spPr>
          <a:xfrm>
            <a:off x="514350" y="3505200"/>
            <a:ext cx="166687" cy="180975"/>
          </a:xfrm>
          <a:prstGeom prst="rect">
            <a:avLst/>
          </a:prstGeom>
          <a:solidFill>
            <a:srgbClr val="FFFFFF"/>
          </a:solidFill>
        </p:spPr>
        <p:txBody>
          <a:bodyPr lIns="0" tIns="0" rIns="0" bIns="0" wrap="none">
            <a:noAutofit/>
          </a:bodyPr>
          <a:p>
            <a:pPr indent="0"/>
            <a:r>
              <a:rPr lang="vi" b="1" sz="1500">
                <a:solidFill>
                  <a:srgbClr val="E317BE"/>
                </a:solidFill>
                <a:latin typeface="Arial"/>
              </a:rPr>
              <a:t>X</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85725" y="38100"/>
            <a:ext cx="881062" cy="981075"/>
          </a:xfrm>
          <a:prstGeom prst="rect">
            <a:avLst/>
          </a:prstGeom>
        </p:spPr>
      </p:pic>
      <p:pic>
        <p:nvPicPr>
          <p:cNvPr id="3" name=""/>
          <p:cNvPicPr>
            <a:picLocks noChangeAspect="1"/>
          </p:cNvPicPr>
          <p:nvPr/>
        </p:nvPicPr>
        <p:blipFill>
          <a:blip r:embed="rPictId1"/>
          <a:stretch>
            <a:fillRect/>
          </a:stretch>
        </p:blipFill>
        <p:spPr>
          <a:xfrm>
            <a:off x="966787" y="1690687"/>
            <a:ext cx="542925" cy="257175"/>
          </a:xfrm>
          <a:prstGeom prst="rect">
            <a:avLst/>
          </a:prstGeom>
        </p:spPr>
      </p:pic>
      <p:pic>
        <p:nvPicPr>
          <p:cNvPr id="4" name=""/>
          <p:cNvPicPr>
            <a:picLocks noChangeAspect="1"/>
          </p:cNvPicPr>
          <p:nvPr/>
        </p:nvPicPr>
        <p:blipFill>
          <a:blip r:embed="rPictId2"/>
          <a:stretch>
            <a:fillRect/>
          </a:stretch>
        </p:blipFill>
        <p:spPr>
          <a:xfrm>
            <a:off x="5791200" y="3048000"/>
            <a:ext cx="1819275" cy="1047750"/>
          </a:xfrm>
          <a:prstGeom prst="rect">
            <a:avLst/>
          </a:prstGeom>
        </p:spPr>
      </p:pic>
      <p:sp>
        <p:nvSpPr>
          <p:cNvPr id="5" name=""/>
          <p:cNvSpPr/>
          <p:nvPr/>
        </p:nvSpPr>
        <p:spPr>
          <a:xfrm>
            <a:off x="1071562" y="447675"/>
            <a:ext cx="1309688" cy="257175"/>
          </a:xfrm>
          <a:prstGeom prst="rect">
            <a:avLst/>
          </a:prstGeom>
          <a:solidFill>
            <a:srgbClr val="FFFFFF"/>
          </a:solidFill>
        </p:spPr>
        <p:txBody>
          <a:bodyPr lIns="0" tIns="0" rIns="0" bIns="0" wrap="none">
            <a:noAutofit/>
          </a:bodyPr>
          <a:p>
            <a:pPr indent="0"/>
            <a:r>
              <a:rPr lang="vi" b="1" sz="1600">
                <a:solidFill>
                  <a:srgbClr val="05027D"/>
                </a:solidFill>
                <a:latin typeface="Arial"/>
              </a:rPr>
              <a:t>Luyện tập 4</a:t>
            </a:r>
          </a:p>
        </p:txBody>
      </p:sp>
      <p:sp>
        <p:nvSpPr>
          <p:cNvPr id="6" name=""/>
          <p:cNvSpPr/>
          <p:nvPr/>
        </p:nvSpPr>
        <p:spPr>
          <a:xfrm>
            <a:off x="2619375" y="457200"/>
            <a:ext cx="2533650" cy="242887"/>
          </a:xfrm>
          <a:prstGeom prst="rect">
            <a:avLst/>
          </a:prstGeom>
          <a:solidFill>
            <a:srgbClr val="FFFFFF"/>
          </a:solidFill>
        </p:spPr>
        <p:txBody>
          <a:bodyPr lIns="0" tIns="0" rIns="0" bIns="0" wrap="none">
            <a:noAutofit/>
          </a:bodyPr>
          <a:p>
            <a:pPr algn="ctr" indent="0"/>
            <a:r>
              <a:rPr lang="vi" sz="1400">
                <a:latin typeface="Arial"/>
              </a:rPr>
              <a:t>Giải môi phương trình sau:</a:t>
            </a:r>
          </a:p>
        </p:txBody>
      </p:sp>
      <p:sp>
        <p:nvSpPr>
          <p:cNvPr id="7" name=""/>
          <p:cNvSpPr/>
          <p:nvPr/>
        </p:nvSpPr>
        <p:spPr>
          <a:xfrm>
            <a:off x="985837" y="1157287"/>
            <a:ext cx="3128963" cy="366713"/>
          </a:xfrm>
          <a:prstGeom prst="rect">
            <a:avLst/>
          </a:prstGeom>
          <a:solidFill>
            <a:srgbClr val="FFFFFF"/>
          </a:solidFill>
        </p:spPr>
        <p:txBody>
          <a:bodyPr lIns="0" tIns="0" rIns="0" bIns="0">
            <a:noAutofit/>
          </a:bodyPr>
          <a:p>
            <a:pPr indent="0"/>
            <a:r>
              <a:rPr lang="vi" sz="1400">
                <a:latin typeface="Arial"/>
              </a:rPr>
              <a:t>a) log</a:t>
            </a:r>
            <a:r>
              <a:rPr lang="vi" baseline="-25000" sz="1400">
                <a:latin typeface="Arial"/>
              </a:rPr>
              <a:t>5</a:t>
            </a:r>
            <a:r>
              <a:rPr lang="vi" sz="1400">
                <a:latin typeface="Arial"/>
              </a:rPr>
              <a:t>(2x - 4) 4- </a:t>
            </a:r>
            <a:r>
              <a:rPr lang="en-US" sz="1400">
                <a:latin typeface="Arial"/>
              </a:rPr>
              <a:t>logi(x </a:t>
            </a:r>
            <a:r>
              <a:rPr lang="vi" sz="1400">
                <a:latin typeface="Arial"/>
              </a:rPr>
              <a:t>- 1) = 0;</a:t>
            </a:r>
          </a:p>
          <a:p>
            <a:pPr marL="1891225" indent="0"/>
            <a:r>
              <a:rPr lang="vi" sz="900">
                <a:latin typeface="Arial"/>
              </a:rPr>
              <a:t>5</a:t>
            </a:r>
          </a:p>
        </p:txBody>
      </p:sp>
      <p:sp>
        <p:nvSpPr>
          <p:cNvPr id="8" name=""/>
          <p:cNvSpPr/>
          <p:nvPr/>
        </p:nvSpPr>
        <p:spPr>
          <a:xfrm>
            <a:off x="4776787" y="1166812"/>
            <a:ext cx="2005013" cy="242888"/>
          </a:xfrm>
          <a:prstGeom prst="rect">
            <a:avLst/>
          </a:prstGeom>
          <a:solidFill>
            <a:srgbClr val="FFFFFF"/>
          </a:solidFill>
        </p:spPr>
        <p:txBody>
          <a:bodyPr lIns="0" tIns="0" rIns="0" bIns="0" wrap="none">
            <a:noAutofit/>
          </a:bodyPr>
          <a:p>
            <a:pPr indent="0"/>
            <a:r>
              <a:rPr lang="vi" sz="1400">
                <a:latin typeface="Arial"/>
              </a:rPr>
              <a:t>b) log</a:t>
            </a:r>
            <a:r>
              <a:rPr lang="vi" baseline="-25000" sz="1400">
                <a:latin typeface="Arial"/>
              </a:rPr>
              <a:t>2</a:t>
            </a:r>
            <a:r>
              <a:rPr lang="vi" sz="1400">
                <a:latin typeface="Arial"/>
              </a:rPr>
              <a:t>x + log</a:t>
            </a:r>
            <a:r>
              <a:rPr lang="vi" baseline="-25000" sz="1400">
                <a:latin typeface="Arial"/>
              </a:rPr>
              <a:t>4</a:t>
            </a:r>
            <a:r>
              <a:rPr lang="vi" sz="1400">
                <a:latin typeface="Arial"/>
              </a:rPr>
              <a:t>x = 3</a:t>
            </a:r>
          </a:p>
        </p:txBody>
      </p:sp>
      <p:sp>
        <p:nvSpPr>
          <p:cNvPr id="9" name=""/>
          <p:cNvSpPr/>
          <p:nvPr/>
        </p:nvSpPr>
        <p:spPr>
          <a:xfrm>
            <a:off x="985837" y="2328862"/>
            <a:ext cx="3067050" cy="376238"/>
          </a:xfrm>
          <a:prstGeom prst="rect">
            <a:avLst/>
          </a:prstGeom>
          <a:solidFill>
            <a:srgbClr val="FFFFFF"/>
          </a:solidFill>
        </p:spPr>
        <p:txBody>
          <a:bodyPr lIns="0" tIns="0" rIns="0" bIns="0">
            <a:noAutofit/>
          </a:bodyPr>
          <a:p>
            <a:pPr indent="0"/>
            <a:r>
              <a:rPr lang="vi" sz="1400">
                <a:latin typeface="Arial"/>
              </a:rPr>
              <a:t>a) log</a:t>
            </a:r>
            <a:r>
              <a:rPr lang="vi" baseline="-25000" sz="1400">
                <a:latin typeface="Arial"/>
              </a:rPr>
              <a:t>5</a:t>
            </a:r>
            <a:r>
              <a:rPr lang="vi" sz="1400">
                <a:latin typeface="Arial"/>
              </a:rPr>
              <a:t>(2x - 4) + </a:t>
            </a:r>
            <a:r>
              <a:rPr lang="en-US" sz="1400">
                <a:latin typeface="Arial"/>
              </a:rPr>
              <a:t>log!</a:t>
            </a:r>
            <a:r>
              <a:rPr lang="vi" sz="1400">
                <a:latin typeface="Arial"/>
              </a:rPr>
              <a:t>(% - 1) = 0</a:t>
            </a:r>
          </a:p>
          <a:p>
            <a:pPr marL="1880113" indent="0"/>
            <a:r>
              <a:rPr lang="vi" sz="1000">
                <a:latin typeface="Arial"/>
              </a:rPr>
              <a:t>5</a:t>
            </a:r>
          </a:p>
        </p:txBody>
      </p:sp>
      <p:sp>
        <p:nvSpPr>
          <p:cNvPr id="10" name=""/>
          <p:cNvSpPr/>
          <p:nvPr/>
        </p:nvSpPr>
        <p:spPr>
          <a:xfrm>
            <a:off x="1409700" y="2976562"/>
            <a:ext cx="1376362" cy="433388"/>
          </a:xfrm>
          <a:prstGeom prst="rect">
            <a:avLst/>
          </a:prstGeom>
          <a:solidFill>
            <a:srgbClr val="FFFFFF"/>
          </a:solidFill>
        </p:spPr>
        <p:txBody>
          <a:bodyPr lIns="0" tIns="0" rIns="0" bIns="0">
            <a:noAutofit/>
          </a:bodyPr>
          <a:p>
            <a:pPr indent="0">
              <a:spcAft>
                <a:spcPts val="210"/>
              </a:spcAft>
            </a:pPr>
            <a:r>
              <a:rPr lang="vi" i="1" sz="1400">
                <a:latin typeface="Arial"/>
              </a:rPr>
              <a:t>X &gt; 2</a:t>
            </a:r>
          </a:p>
          <a:p>
            <a:pPr indent="0"/>
            <a:r>
              <a:rPr lang="vi" i="1" sz="1400">
                <a:latin typeface="Arial"/>
              </a:rPr>
              <a:t>2x</a:t>
            </a:r>
            <a:r>
              <a:rPr lang="vi" sz="1400">
                <a:latin typeface="Arial"/>
              </a:rPr>
              <a:t> - 4 = </a:t>
            </a:r>
            <a:r>
              <a:rPr lang="vi" i="1" sz="1400">
                <a:latin typeface="Arial"/>
              </a:rPr>
              <a:t>X</a:t>
            </a:r>
            <a:r>
              <a:rPr lang="vi" sz="1400">
                <a:latin typeface="Arial"/>
              </a:rPr>
              <a:t> - 1</a:t>
            </a:r>
          </a:p>
        </p:txBody>
      </p:sp>
      <p:sp>
        <p:nvSpPr>
          <p:cNvPr id="12" name=""/>
          <p:cNvSpPr/>
          <p:nvPr/>
        </p:nvSpPr>
        <p:spPr>
          <a:xfrm>
            <a:off x="1547812" y="3033712"/>
            <a:ext cx="2943225" cy="361950"/>
          </a:xfrm>
          <a:prstGeom prst="rect">
            <a:avLst/>
          </a:prstGeom>
          <a:solidFill>
            <a:srgbClr val="FFFFFF"/>
          </a:solidFill>
        </p:spPr>
        <p:txBody>
          <a:bodyPr lIns="0" tIns="0" rIns="0" bIns="0" wrap="none">
            <a:noAutofit/>
          </a:bodyPr>
          <a:p>
            <a:pPr indent="533400"/>
            <a:r>
              <a:rPr lang="vi" sz="1400">
                <a:latin typeface="Arial"/>
              </a:rPr>
              <a:t>..... _ ĩ = 3 </a:t>
            </a:r>
            <a:r>
              <a:rPr lang="vi" baseline="30000" sz="1400">
                <a:latin typeface="Arial"/>
              </a:rPr>
              <a:t>(tmđk)</a:t>
            </a:r>
          </a:p>
        </p:txBody>
      </p:sp>
      <p:sp>
        <p:nvSpPr>
          <p:cNvPr id="13" name=""/>
          <p:cNvSpPr/>
          <p:nvPr/>
        </p:nvSpPr>
        <p:spPr>
          <a:xfrm>
            <a:off x="981075" y="3395662"/>
            <a:ext cx="3681412" cy="466725"/>
          </a:xfrm>
          <a:prstGeom prst="rect">
            <a:avLst/>
          </a:prstGeom>
          <a:solidFill>
            <a:srgbClr val="FFFFFF"/>
          </a:solidFill>
        </p:spPr>
        <p:txBody>
          <a:bodyPr lIns="0" tIns="0" rIns="0" bIns="0" wrap="none">
            <a:noAutofit/>
          </a:bodyPr>
          <a:p>
            <a:pPr indent="0"/>
            <a:r>
              <a:rPr lang="vi" sz="1400">
                <a:latin typeface="Arial"/>
              </a:rPr>
              <a:t>Vậy nghiệm của phương trình là X = 3.</a:t>
            </a:r>
          </a:p>
        </p:txBody>
      </p:sp>
      <p:sp>
        <p:nvSpPr>
          <p:cNvPr id="14" name=""/>
          <p:cNvSpPr/>
          <p:nvPr/>
        </p:nvSpPr>
        <p:spPr>
          <a:xfrm>
            <a:off x="2833687" y="3052762"/>
            <a:ext cx="300038" cy="214313"/>
          </a:xfrm>
          <a:prstGeom prst="rect">
            <a:avLst/>
          </a:prstGeom>
          <a:solidFill>
            <a:srgbClr val="FFFFFF"/>
          </a:solidFill>
        </p:spPr>
        <p:txBody>
          <a:bodyPr lIns="0" tIns="0" rIns="0" bIns="0" wrap="none">
            <a:noAutofit/>
          </a:bodyPr>
          <a:p>
            <a:pPr indent="0"/>
            <a:r>
              <a:rPr lang="vi" sz="1400">
                <a:latin typeface="Arial"/>
              </a:rPr>
              <a:t>&lt;=&gt;</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76225" y="1423987"/>
            <a:ext cx="1824037" cy="2490788"/>
          </a:xfrm>
          <a:prstGeom prst="rect">
            <a:avLst/>
          </a:prstGeom>
        </p:spPr>
      </p:pic>
      <p:sp>
        <p:nvSpPr>
          <p:cNvPr id="3" name=""/>
          <p:cNvSpPr/>
          <p:nvPr/>
        </p:nvSpPr>
        <p:spPr>
          <a:xfrm>
            <a:off x="2338387" y="433387"/>
            <a:ext cx="4676775" cy="390525"/>
          </a:xfrm>
          <a:prstGeom prst="rect">
            <a:avLst/>
          </a:prstGeom>
          <a:solidFill>
            <a:srgbClr val="FFFFFF"/>
          </a:solidFill>
        </p:spPr>
        <p:txBody>
          <a:bodyPr lIns="0" tIns="0" rIns="0" bIns="0" wrap="none">
            <a:noAutofit/>
          </a:bodyPr>
          <a:p>
            <a:pPr algn="r" indent="0"/>
            <a:r>
              <a:rPr lang="vi" b="1" sz="2900">
                <a:solidFill>
                  <a:srgbClr val="BD0101"/>
                </a:solidFill>
                <a:latin typeface="Arial"/>
              </a:rPr>
              <a:t>CHƯƠNG VI: HÀM số MŨ</a:t>
            </a:r>
          </a:p>
        </p:txBody>
      </p:sp>
      <p:sp>
        <p:nvSpPr>
          <p:cNvPr id="4" name=""/>
          <p:cNvSpPr/>
          <p:nvPr/>
        </p:nvSpPr>
        <p:spPr>
          <a:xfrm>
            <a:off x="2538412" y="1109662"/>
            <a:ext cx="4291013" cy="2524125"/>
          </a:xfrm>
          <a:prstGeom prst="rect">
            <a:avLst/>
          </a:prstGeom>
          <a:solidFill>
            <a:srgbClr val="FFFFFF"/>
          </a:solidFill>
        </p:spPr>
        <p:txBody>
          <a:bodyPr lIns="0" tIns="0" rIns="0" bIns="0">
            <a:noAutofit/>
          </a:bodyPr>
          <a:p>
            <a:pPr algn="ctr" indent="0">
              <a:lnSpc>
                <a:spcPct val="182000"/>
              </a:lnSpc>
            </a:pPr>
            <a:r>
              <a:rPr lang="vi" b="1" sz="2900">
                <a:solidFill>
                  <a:srgbClr val="BD0101"/>
                </a:solidFill>
                <a:latin typeface="Arial"/>
              </a:rPr>
              <a:t>VÀ HÀM SỐ LÔGARIT </a:t>
            </a:r>
            <a:r>
              <a:rPr lang="vi" b="1" sz="2900">
                <a:solidFill>
                  <a:srgbClr val="05027D"/>
                </a:solidFill>
                <a:latin typeface="Arial"/>
              </a:rPr>
              <a:t>BÀI 4. PHƯƠNG TRÌNH,</a:t>
            </a:r>
          </a:p>
          <a:p>
            <a:pPr algn="ctr" indent="0">
              <a:lnSpc>
                <a:spcPct val="162000"/>
              </a:lnSpc>
            </a:pPr>
            <a:r>
              <a:rPr lang="vi" b="1" sz="2900">
                <a:solidFill>
                  <a:srgbClr val="05027D"/>
                </a:solidFill>
                <a:latin typeface="Arial"/>
              </a:rPr>
              <a:t>BÁT PHƯƠNG TRÌNH MŨ VÀ LÔGARIT</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071562" y="447675"/>
            <a:ext cx="1309688" cy="257175"/>
          </a:xfrm>
          <a:prstGeom prst="rect">
            <a:avLst/>
          </a:prstGeom>
          <a:solidFill>
            <a:srgbClr val="FFFFFF"/>
          </a:solidFill>
        </p:spPr>
        <p:txBody>
          <a:bodyPr lIns="0" tIns="0" rIns="0" bIns="0" wrap="none">
            <a:noAutofit/>
          </a:bodyPr>
          <a:p>
            <a:pPr algn="ctr" indent="0">
              <a:spcBef>
                <a:spcPts val="350"/>
              </a:spcBef>
            </a:pPr>
            <a:r>
              <a:rPr lang="vi" b="1" sz="1600">
                <a:solidFill>
                  <a:srgbClr val="05027D"/>
                </a:solidFill>
                <a:latin typeface="Arial"/>
              </a:rPr>
              <a:t>Luyện tập 4</a:t>
            </a:r>
          </a:p>
        </p:txBody>
      </p:sp>
      <p:sp>
        <p:nvSpPr>
          <p:cNvPr id="3" name=""/>
          <p:cNvSpPr/>
          <p:nvPr/>
        </p:nvSpPr>
        <p:spPr>
          <a:xfrm>
            <a:off x="2619375" y="457200"/>
            <a:ext cx="2533650" cy="242887"/>
          </a:xfrm>
          <a:prstGeom prst="rect">
            <a:avLst/>
          </a:prstGeom>
          <a:solidFill>
            <a:srgbClr val="FFFFFF"/>
          </a:solidFill>
        </p:spPr>
        <p:txBody>
          <a:bodyPr lIns="0" tIns="0" rIns="0" bIns="0" wrap="none">
            <a:noAutofit/>
          </a:bodyPr>
          <a:p>
            <a:pPr algn="ctr" indent="0"/>
            <a:r>
              <a:rPr lang="vi" sz="1400">
                <a:latin typeface="Arial"/>
              </a:rPr>
              <a:t>Giải môi phương trình sau:</a:t>
            </a:r>
          </a:p>
        </p:txBody>
      </p:sp>
      <p:sp>
        <p:nvSpPr>
          <p:cNvPr id="4" name=""/>
          <p:cNvSpPr/>
          <p:nvPr/>
        </p:nvSpPr>
        <p:spPr>
          <a:xfrm>
            <a:off x="981075" y="1157287"/>
            <a:ext cx="5829300" cy="2400300"/>
          </a:xfrm>
          <a:prstGeom prst="rect">
            <a:avLst/>
          </a:prstGeom>
          <a:solidFill>
            <a:srgbClr val="FFFFFF"/>
          </a:solidFill>
        </p:spPr>
        <p:txBody>
          <a:bodyPr lIns="0" tIns="0" rIns="0" bIns="0">
            <a:noAutofit/>
          </a:bodyPr>
          <a:p>
            <a:pPr indent="533400"/>
            <a:r>
              <a:rPr lang="vi" sz="1400">
                <a:latin typeface="Arial"/>
              </a:rPr>
              <a:t>a) log</a:t>
            </a:r>
            <a:r>
              <a:rPr lang="vi" baseline="-25000" sz="1400">
                <a:latin typeface="Arial"/>
              </a:rPr>
              <a:t>5</a:t>
            </a:r>
            <a:r>
              <a:rPr lang="vi" sz="1400">
                <a:latin typeface="Arial"/>
              </a:rPr>
              <a:t>(2x - 4) + log^(x - 1) = 0;       b) log</a:t>
            </a:r>
            <a:r>
              <a:rPr lang="vi" baseline="-25000" sz="1400">
                <a:latin typeface="Arial"/>
              </a:rPr>
              <a:t>2</a:t>
            </a:r>
            <a:r>
              <a:rPr lang="vi" sz="1400">
                <a:latin typeface="Arial"/>
              </a:rPr>
              <a:t> </a:t>
            </a:r>
            <a:r>
              <a:rPr lang="vi" i="1" sz="1400">
                <a:latin typeface="Arial"/>
              </a:rPr>
              <a:t>X</a:t>
            </a:r>
            <a:r>
              <a:rPr lang="vi" sz="1400">
                <a:latin typeface="Arial"/>
              </a:rPr>
              <a:t> 4- log</a:t>
            </a:r>
            <a:r>
              <a:rPr lang="vi" baseline="-25000" sz="1400">
                <a:latin typeface="Arial"/>
              </a:rPr>
              <a:t>4</a:t>
            </a:r>
            <a:r>
              <a:rPr lang="vi" sz="1400">
                <a:latin typeface="Arial"/>
              </a:rPr>
              <a:t>x = 3</a:t>
            </a:r>
          </a:p>
          <a:p>
            <a:pPr marL="1894400" indent="0">
              <a:spcAft>
                <a:spcPts val="910"/>
              </a:spcAft>
            </a:pPr>
            <a:r>
              <a:rPr lang="vi" sz="900">
                <a:latin typeface="Arial"/>
              </a:rPr>
              <a:t>5</a:t>
            </a:r>
          </a:p>
          <a:p>
            <a:pPr indent="533400">
              <a:spcAft>
                <a:spcPts val="2030"/>
              </a:spcAft>
            </a:pPr>
            <a:r>
              <a:rPr lang="vi" b="1" i="1" u="sng" sz="1600">
                <a:solidFill>
                  <a:srgbClr val="BD0101"/>
                </a:solidFill>
                <a:latin typeface="Arial"/>
              </a:rPr>
              <a:t>Giải:</a:t>
            </a:r>
          </a:p>
          <a:p>
            <a:pPr indent="533400">
              <a:spcAft>
                <a:spcPts val="1120"/>
              </a:spcAft>
            </a:pPr>
            <a:r>
              <a:rPr lang="vi" sz="1400">
                <a:latin typeface="Arial"/>
              </a:rPr>
              <a:t>b) log</a:t>
            </a:r>
            <a:r>
              <a:rPr lang="vi" baseline="-25000" sz="1400">
                <a:latin typeface="Arial"/>
              </a:rPr>
              <a:t>2</a:t>
            </a:r>
            <a:r>
              <a:rPr lang="vi" sz="1400">
                <a:latin typeface="Arial"/>
              </a:rPr>
              <a:t> </a:t>
            </a:r>
            <a:r>
              <a:rPr lang="vi" i="1" sz="1400">
                <a:latin typeface="Arial"/>
              </a:rPr>
              <a:t>X</a:t>
            </a:r>
            <a:r>
              <a:rPr lang="vi" sz="1400">
                <a:latin typeface="Arial"/>
              </a:rPr>
              <a:t> + log</a:t>
            </a:r>
            <a:r>
              <a:rPr lang="vi" baseline="-25000" sz="1400">
                <a:latin typeface="Arial"/>
              </a:rPr>
              <a:t>4</a:t>
            </a:r>
            <a:r>
              <a:rPr lang="vi" sz="1400">
                <a:latin typeface="Arial"/>
              </a:rPr>
              <a:t> </a:t>
            </a:r>
            <a:r>
              <a:rPr lang="vi" i="1" sz="1400">
                <a:latin typeface="Arial"/>
              </a:rPr>
              <a:t>X</a:t>
            </a:r>
            <a:r>
              <a:rPr lang="vi" sz="1400">
                <a:latin typeface="Arial"/>
              </a:rPr>
              <a:t> = 3 ĐKXĐ: </a:t>
            </a:r>
            <a:r>
              <a:rPr lang="vi" i="1" sz="1400">
                <a:latin typeface="Arial"/>
              </a:rPr>
              <a:t>X</a:t>
            </a:r>
            <a:r>
              <a:rPr lang="vi" sz="1400">
                <a:latin typeface="Arial"/>
              </a:rPr>
              <a:t> &gt; 0</a:t>
            </a:r>
          </a:p>
          <a:p>
            <a:pPr algn="ctr" indent="0">
              <a:spcAft>
                <a:spcPts val="910"/>
              </a:spcAft>
            </a:pPr>
            <a:r>
              <a:rPr lang="vi" sz="1400">
                <a:latin typeface="Arial"/>
              </a:rPr>
              <a:t>log</a:t>
            </a:r>
            <a:r>
              <a:rPr lang="vi" baseline="-25000" sz="1400">
                <a:latin typeface="Arial"/>
              </a:rPr>
              <a:t>2</a:t>
            </a:r>
            <a:r>
              <a:rPr lang="vi" sz="1400">
                <a:latin typeface="Arial"/>
              </a:rPr>
              <a:t> </a:t>
            </a:r>
            <a:r>
              <a:rPr lang="vi" i="1" sz="1400">
                <a:latin typeface="Arial"/>
              </a:rPr>
              <a:t>X</a:t>
            </a:r>
            <a:r>
              <a:rPr lang="vi" sz="1400">
                <a:latin typeface="Arial"/>
              </a:rPr>
              <a:t> + Iog</a:t>
            </a:r>
            <a:r>
              <a:rPr lang="vi" baseline="-25000" sz="1400">
                <a:latin typeface="Arial"/>
              </a:rPr>
              <a:t>2</a:t>
            </a:r>
            <a:r>
              <a:rPr lang="vi" sz="1400">
                <a:latin typeface="Arial"/>
              </a:rPr>
              <a:t>2 </a:t>
            </a:r>
            <a:r>
              <a:rPr lang="vi" i="1" sz="1400">
                <a:latin typeface="Arial"/>
              </a:rPr>
              <a:t>X</a:t>
            </a:r>
            <a:r>
              <a:rPr lang="vi" sz="1400">
                <a:latin typeface="Arial"/>
              </a:rPr>
              <a:t> = 3 &lt;=&gt; log</a:t>
            </a:r>
            <a:r>
              <a:rPr lang="vi" baseline="-25000" sz="1400">
                <a:latin typeface="Arial"/>
              </a:rPr>
              <a:t>2</a:t>
            </a:r>
            <a:r>
              <a:rPr lang="vi" sz="1400">
                <a:latin typeface="Arial"/>
              </a:rPr>
              <a:t> </a:t>
            </a:r>
            <a:r>
              <a:rPr lang="vi" i="1" sz="1400">
                <a:latin typeface="Arial"/>
              </a:rPr>
              <a:t>X</a:t>
            </a:r>
            <a:r>
              <a:rPr lang="vi" sz="1400">
                <a:latin typeface="Arial"/>
              </a:rPr>
              <a:t> + log</a:t>
            </a:r>
            <a:r>
              <a:rPr lang="vi" baseline="-25000" sz="1400">
                <a:latin typeface="Arial"/>
              </a:rPr>
              <a:t>2</a:t>
            </a:r>
            <a:r>
              <a:rPr lang="vi" sz="1400">
                <a:latin typeface="Arial"/>
              </a:rPr>
              <a:t> xã = 3 &lt;=&gt; log</a:t>
            </a:r>
            <a:r>
              <a:rPr lang="vi" baseline="-25000" sz="1400">
                <a:latin typeface="Arial"/>
              </a:rPr>
              <a:t>2</a:t>
            </a:r>
            <a:r>
              <a:rPr lang="vi" sz="1400">
                <a:latin typeface="Arial"/>
              </a:rPr>
              <a:t>(x. xỉ) =</a:t>
            </a:r>
          </a:p>
          <a:p>
            <a:pPr marL="814900" indent="0"/>
            <a:r>
              <a:rPr lang="vi" sz="1000">
                <a:latin typeface="Arial"/>
              </a:rPr>
              <a:t>3</a:t>
            </a:r>
          </a:p>
          <a:p>
            <a:pPr marL="268800" indent="0">
              <a:lnSpc>
                <a:spcPct val="90000"/>
              </a:lnSpc>
            </a:pPr>
            <a:r>
              <a:rPr lang="vi" sz="1400">
                <a:latin typeface="Arial"/>
              </a:rPr>
              <a:t>log</a:t>
            </a:r>
            <a:r>
              <a:rPr lang="vi" baseline="-25000" sz="1400">
                <a:latin typeface="Arial"/>
              </a:rPr>
              <a:t>2</a:t>
            </a:r>
            <a:r>
              <a:rPr lang="vi" sz="1400">
                <a:latin typeface="Arial"/>
              </a:rPr>
              <a:t> X2 = log</a:t>
            </a:r>
            <a:r>
              <a:rPr lang="vi" baseline="-25000" sz="1400">
                <a:latin typeface="Arial"/>
              </a:rPr>
              <a:t>2</a:t>
            </a:r>
            <a:r>
              <a:rPr lang="vi" sz="1400">
                <a:latin typeface="Arial"/>
              </a:rPr>
              <a:t> 8 &lt;=&gt; X = 4 (tmđk)</a:t>
            </a:r>
          </a:p>
        </p:txBody>
      </p:sp>
      <p:sp>
        <p:nvSpPr>
          <p:cNvPr id="5" name=""/>
          <p:cNvSpPr/>
          <p:nvPr/>
        </p:nvSpPr>
        <p:spPr>
          <a:xfrm>
            <a:off x="981075" y="3729037"/>
            <a:ext cx="3676650" cy="247650"/>
          </a:xfrm>
          <a:prstGeom prst="rect">
            <a:avLst/>
          </a:prstGeom>
          <a:solidFill>
            <a:srgbClr val="FFFFFF"/>
          </a:solidFill>
        </p:spPr>
        <p:txBody>
          <a:bodyPr lIns="0" tIns="0" rIns="0" bIns="0" wrap="none">
            <a:noAutofit/>
          </a:bodyPr>
          <a:p>
            <a:pPr indent="533400"/>
            <a:r>
              <a:rPr lang="vi" sz="1400">
                <a:latin typeface="Arial"/>
              </a:rPr>
              <a:t>Vậy nghiệm của phương trình là X = 4.</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52450" y="3033712"/>
            <a:ext cx="704850" cy="852488"/>
          </a:xfrm>
          <a:prstGeom prst="rect">
            <a:avLst/>
          </a:prstGeom>
        </p:spPr>
      </p:pic>
      <p:pic>
        <p:nvPicPr>
          <p:cNvPr id="3" name=""/>
          <p:cNvPicPr>
            <a:picLocks noChangeAspect="1"/>
          </p:cNvPicPr>
          <p:nvPr/>
        </p:nvPicPr>
        <p:blipFill>
          <a:blip r:embed="rPictId1"/>
          <a:stretch>
            <a:fillRect/>
          </a:stretch>
        </p:blipFill>
        <p:spPr>
          <a:xfrm>
            <a:off x="6672262" y="3233737"/>
            <a:ext cx="595313" cy="752475"/>
          </a:xfrm>
          <a:prstGeom prst="rect">
            <a:avLst/>
          </a:prstGeom>
        </p:spPr>
      </p:pic>
      <p:sp>
        <p:nvSpPr>
          <p:cNvPr id="5" name=""/>
          <p:cNvSpPr/>
          <p:nvPr/>
        </p:nvSpPr>
        <p:spPr>
          <a:xfrm>
            <a:off x="476250" y="528637"/>
            <a:ext cx="6672262" cy="428625"/>
          </a:xfrm>
          <a:prstGeom prst="rect">
            <a:avLst/>
          </a:prstGeom>
          <a:solidFill>
            <a:srgbClr val="F4FF5B"/>
          </a:solidFill>
        </p:spPr>
        <p:txBody>
          <a:bodyPr lIns="0" tIns="0" rIns="0" bIns="0" wrap="none">
            <a:noAutofit/>
          </a:bodyPr>
          <a:p>
            <a:pPr algn="ctr" indent="0"/>
            <a:r>
              <a:rPr lang="en-US" b="1" u="sng" sz="4500">
                <a:solidFill>
                  <a:srgbClr val="05027D"/>
                </a:solidFill>
                <a:latin typeface="Arial"/>
              </a:rPr>
              <a:t>II</a:t>
            </a:r>
          </a:p>
        </p:txBody>
      </p:sp>
      <p:sp>
        <p:nvSpPr>
          <p:cNvPr id="6" name=""/>
          <p:cNvSpPr/>
          <p:nvPr/>
        </p:nvSpPr>
        <p:spPr>
          <a:xfrm>
            <a:off x="476250" y="957262"/>
            <a:ext cx="6672262" cy="1438275"/>
          </a:xfrm>
          <a:prstGeom prst="rect">
            <a:avLst/>
          </a:prstGeom>
          <a:solidFill>
            <a:srgbClr val="FFFFFF"/>
          </a:solidFill>
        </p:spPr>
        <p:txBody>
          <a:bodyPr lIns="0" tIns="0" rIns="0" bIns="0">
            <a:noAutofit/>
          </a:bodyPr>
          <a:p>
            <a:pPr algn="ctr" indent="0">
              <a:spcAft>
                <a:spcPts val="1680"/>
              </a:spcAft>
            </a:pPr>
            <a:r>
              <a:rPr lang="vi" b="1" sz="3400">
                <a:solidFill>
                  <a:srgbClr val="05027D"/>
                </a:solidFill>
                <a:latin typeface="Arial"/>
              </a:rPr>
              <a:t>BẤT PHƯƠNG TRÌNH MŨ VÀ</a:t>
            </a:r>
          </a:p>
          <a:p>
            <a:pPr algn="ctr" indent="0"/>
            <a:r>
              <a:rPr lang="vi" b="1" sz="3400">
                <a:solidFill>
                  <a:srgbClr val="05027D"/>
                </a:solidFill>
                <a:latin typeface="Arial"/>
              </a:rPr>
              <a:t>BẤT PHƯƠNG TRÌNH LÔGARIT</a:t>
            </a:r>
          </a:p>
        </p:txBody>
      </p:sp>
      <p:sp>
        <p:nvSpPr>
          <p:cNvPr id="7" name=""/>
          <p:cNvSpPr/>
          <p:nvPr/>
        </p:nvSpPr>
        <p:spPr>
          <a:xfrm>
            <a:off x="881062" y="2943225"/>
            <a:ext cx="90488" cy="95250"/>
          </a:xfrm>
          <a:prstGeom prst="rect">
            <a:avLst/>
          </a:prstGeom>
          <a:solidFill>
            <a:srgbClr val="FFFFFF"/>
          </a:solidFill>
        </p:spPr>
        <p:txBody>
          <a:bodyPr lIns="0" tIns="0" rIns="0" bIns="0" wrap="none">
            <a:noAutofit/>
          </a:bodyPr>
          <a:p>
            <a:pPr indent="0"/>
            <a:r>
              <a:rPr lang="vi" b="1" sz="450">
                <a:solidFill>
                  <a:srgbClr val="4D1F93"/>
                </a:solidFill>
                <a:latin typeface="Arial"/>
              </a:rPr>
              <a:t>+</a:t>
            </a:r>
          </a:p>
        </p:txBody>
      </p:sp>
      <p:sp>
        <p:nvSpPr>
          <p:cNvPr id="8" name=""/>
          <p:cNvSpPr/>
          <p:nvPr/>
        </p:nvSpPr>
        <p:spPr>
          <a:xfrm>
            <a:off x="6919912" y="3776662"/>
            <a:ext cx="166688" cy="147638"/>
          </a:xfrm>
          <a:prstGeom prst="rect">
            <a:avLst/>
          </a:prstGeom>
          <a:solidFill>
            <a:srgbClr val="FFFFFF"/>
          </a:solidFill>
        </p:spPr>
        <p:txBody>
          <a:bodyPr lIns="0" tIns="0" rIns="0" bIns="0" wrap="none">
            <a:noAutofit/>
          </a:bodyPr>
          <a:p>
            <a:pPr indent="0"/>
            <a:r>
              <a:rPr lang="vi" b="1" sz="1500">
                <a:solidFill>
                  <a:srgbClr val="A1A53A"/>
                </a:solidFill>
                <a:latin typeface="Arial"/>
              </a:rPr>
              <a:t>o</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57175" y="161925"/>
            <a:ext cx="228600" cy="242887"/>
          </a:xfrm>
          <a:prstGeom prst="rect">
            <a:avLst/>
          </a:prstGeom>
        </p:spPr>
      </p:pic>
      <p:pic>
        <p:nvPicPr>
          <p:cNvPr id="3" name=""/>
          <p:cNvPicPr>
            <a:picLocks noChangeAspect="1"/>
          </p:cNvPicPr>
          <p:nvPr/>
        </p:nvPicPr>
        <p:blipFill>
          <a:blip r:embed="rPictId1"/>
          <a:stretch>
            <a:fillRect/>
          </a:stretch>
        </p:blipFill>
        <p:spPr>
          <a:xfrm>
            <a:off x="7124700" y="161925"/>
            <a:ext cx="238125" cy="247650"/>
          </a:xfrm>
          <a:prstGeom prst="rect">
            <a:avLst/>
          </a:prstGeom>
        </p:spPr>
      </p:pic>
      <p:pic>
        <p:nvPicPr>
          <p:cNvPr id="4" name=""/>
          <p:cNvPicPr>
            <a:picLocks noChangeAspect="1"/>
          </p:cNvPicPr>
          <p:nvPr/>
        </p:nvPicPr>
        <p:blipFill>
          <a:blip r:embed="rPictId2"/>
          <a:stretch>
            <a:fillRect/>
          </a:stretch>
        </p:blipFill>
        <p:spPr>
          <a:xfrm>
            <a:off x="228600" y="962025"/>
            <a:ext cx="4738687" cy="3167062"/>
          </a:xfrm>
          <a:prstGeom prst="rect">
            <a:avLst/>
          </a:prstGeom>
        </p:spPr>
      </p:pic>
      <p:pic>
        <p:nvPicPr>
          <p:cNvPr id="5" name=""/>
          <p:cNvPicPr>
            <a:picLocks noChangeAspect="1"/>
          </p:cNvPicPr>
          <p:nvPr/>
        </p:nvPicPr>
        <p:blipFill>
          <a:blip r:embed="rPictId3"/>
          <a:stretch>
            <a:fillRect/>
          </a:stretch>
        </p:blipFill>
        <p:spPr>
          <a:xfrm>
            <a:off x="5081587" y="1028700"/>
            <a:ext cx="2538413" cy="1766887"/>
          </a:xfrm>
          <a:prstGeom prst="rect">
            <a:avLst/>
          </a:prstGeom>
        </p:spPr>
      </p:pic>
      <p:pic>
        <p:nvPicPr>
          <p:cNvPr id="6" name=""/>
          <p:cNvPicPr>
            <a:picLocks noChangeAspect="1"/>
          </p:cNvPicPr>
          <p:nvPr/>
        </p:nvPicPr>
        <p:blipFill>
          <a:blip r:embed="rPictId4"/>
          <a:stretch>
            <a:fillRect/>
          </a:stretch>
        </p:blipFill>
        <p:spPr>
          <a:xfrm>
            <a:off x="6619875" y="3262312"/>
            <a:ext cx="719137" cy="862013"/>
          </a:xfrm>
          <a:prstGeom prst="rect">
            <a:avLst/>
          </a:prstGeom>
        </p:spPr>
      </p:pic>
      <p:sp>
        <p:nvSpPr>
          <p:cNvPr id="7" name=""/>
          <p:cNvSpPr/>
          <p:nvPr/>
        </p:nvSpPr>
        <p:spPr>
          <a:xfrm>
            <a:off x="2595562" y="390525"/>
            <a:ext cx="2486025" cy="280987"/>
          </a:xfrm>
          <a:prstGeom prst="rect">
            <a:avLst/>
          </a:prstGeom>
          <a:solidFill>
            <a:srgbClr val="FFFFFF"/>
          </a:solidFill>
        </p:spPr>
        <p:txBody>
          <a:bodyPr lIns="0" tIns="0" rIns="0" bIns="0" wrap="none">
            <a:noAutofit/>
          </a:bodyPr>
          <a:p>
            <a:pPr indent="0"/>
            <a:r>
              <a:rPr lang="en-US" b="1" sz="1600">
                <a:latin typeface="Arial"/>
              </a:rPr>
              <a:t>1. </a:t>
            </a:r>
            <a:r>
              <a:rPr lang="vi" b="1" sz="1600">
                <a:latin typeface="Arial"/>
              </a:rPr>
              <a:t>Bất phương trình mũ</a:t>
            </a:r>
          </a:p>
        </p:txBody>
      </p:sp>
      <p:sp>
        <p:nvSpPr>
          <p:cNvPr id="8" name=""/>
          <p:cNvSpPr/>
          <p:nvPr/>
        </p:nvSpPr>
        <p:spPr>
          <a:xfrm>
            <a:off x="357187" y="3919537"/>
            <a:ext cx="71438" cy="85725"/>
          </a:xfrm>
          <a:prstGeom prst="rect">
            <a:avLst/>
          </a:prstGeom>
          <a:solidFill>
            <a:srgbClr val="FFFFFF"/>
          </a:solidFill>
        </p:spPr>
        <p:txBody>
          <a:bodyPr lIns="0" tIns="0" rIns="0" bIns="0" wrap="none">
            <a:noAutofit/>
          </a:bodyPr>
          <a:p>
            <a:pPr indent="0"/>
            <a:r>
              <a:rPr lang="vi" b="1" sz="450">
                <a:latin typeface="Arial"/>
              </a:rPr>
              <a:t>1</a:t>
            </a:r>
          </a:p>
        </p:txBody>
      </p:sp>
      <p:sp>
        <p:nvSpPr>
          <p:cNvPr id="9" name=""/>
          <p:cNvSpPr/>
          <p:nvPr/>
        </p:nvSpPr>
        <p:spPr>
          <a:xfrm>
            <a:off x="5800725" y="3005137"/>
            <a:ext cx="595312" cy="166688"/>
          </a:xfrm>
          <a:prstGeom prst="rect">
            <a:avLst/>
          </a:prstGeom>
          <a:solidFill>
            <a:srgbClr val="FFFFFF"/>
          </a:solidFill>
        </p:spPr>
        <p:txBody>
          <a:bodyPr lIns="0" tIns="0" rIns="0" bIns="0" wrap="none">
            <a:noAutofit/>
          </a:bodyPr>
          <a:p>
            <a:pPr indent="0"/>
            <a:r>
              <a:rPr lang="vi" i="1" sz="1300">
                <a:solidFill>
                  <a:srgbClr val="465D7E"/>
                </a:solidFill>
                <a:latin typeface="Times New Roman"/>
              </a:rPr>
              <a:t>Hình lí</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3" name=""/>
          <p:cNvSpPr/>
          <p:nvPr/>
        </p:nvSpPr>
        <p:spPr>
          <a:xfrm>
            <a:off x="757237" y="357187"/>
            <a:ext cx="6119813" cy="371475"/>
          </a:xfrm>
          <a:prstGeom prst="rect">
            <a:avLst/>
          </a:prstGeom>
          <a:solidFill>
            <a:srgbClr val="FFFFFF"/>
          </a:solidFill>
        </p:spPr>
        <p:txBody>
          <a:bodyPr lIns="0" tIns="0" rIns="0" bIns="0" wrap="none">
            <a:noAutofit/>
          </a:bodyPr>
          <a:p>
            <a:pPr algn="ctr" indent="0"/>
            <a:r>
              <a:rPr lang="vi" b="1" sz="2600">
                <a:solidFill>
                  <a:srgbClr val="BD0101"/>
                </a:solidFill>
                <a:latin typeface="Arial"/>
              </a:rPr>
              <a:t>KÉT LUẬN</a:t>
            </a:r>
          </a:p>
        </p:txBody>
      </p:sp>
      <p:sp>
        <p:nvSpPr>
          <p:cNvPr id="4" name=""/>
          <p:cNvSpPr/>
          <p:nvPr/>
        </p:nvSpPr>
        <p:spPr>
          <a:xfrm>
            <a:off x="757237" y="728662"/>
            <a:ext cx="6119813" cy="2886075"/>
          </a:xfrm>
          <a:prstGeom prst="rect">
            <a:avLst/>
          </a:prstGeom>
          <a:solidFill>
            <a:srgbClr val="C0DBF8"/>
          </a:solidFill>
          <a:ln>
            <a:solidFill/>
          </a:ln>
        </p:spPr>
        <p:txBody>
          <a:bodyPr lIns="0" tIns="0" rIns="0" bIns="0">
            <a:noAutofit/>
          </a:bodyPr>
          <a:p>
            <a:pPr marL="237050" indent="-292100">
              <a:lnSpc>
                <a:spcPct val="200000"/>
              </a:lnSpc>
              <a:spcAft>
                <a:spcPts val="350"/>
              </a:spcAft>
            </a:pPr>
            <a:r>
              <a:rPr lang="vi" sz="1400">
                <a:latin typeface="Arial"/>
              </a:rPr>
              <a:t>•  </a:t>
            </a:r>
            <a:r>
              <a:rPr lang="vi" sz="1400">
                <a:solidFill>
                  <a:srgbClr val="05027D"/>
                </a:solidFill>
                <a:latin typeface="Arial"/>
              </a:rPr>
              <a:t>Bất phương trình mũ là bất phương trình có chứa ẩn </a:t>
            </a:r>
            <a:r>
              <a:rPr lang="vi" i="1" sz="1400">
                <a:solidFill>
                  <a:srgbClr val="05027D"/>
                </a:solidFill>
                <a:latin typeface="Arial"/>
              </a:rPr>
              <a:t>ờ </a:t>
            </a:r>
            <a:r>
              <a:rPr lang="vi" sz="1400">
                <a:solidFill>
                  <a:srgbClr val="05027D"/>
                </a:solidFill>
                <a:latin typeface="Arial"/>
              </a:rPr>
              <a:t>số mũ của lũy thừa.</a:t>
            </a:r>
          </a:p>
          <a:p>
            <a:pPr marL="237050" indent="-292100">
              <a:lnSpc>
                <a:spcPct val="200000"/>
              </a:lnSpc>
              <a:spcAft>
                <a:spcPts val="350"/>
              </a:spcAft>
            </a:pPr>
            <a:r>
              <a:rPr lang="vi" sz="1400">
                <a:latin typeface="Arial"/>
              </a:rPr>
              <a:t>• </a:t>
            </a:r>
            <a:r>
              <a:rPr lang="vi" sz="1400">
                <a:solidFill>
                  <a:srgbClr val="05027D"/>
                </a:solidFill>
                <a:latin typeface="Arial"/>
              </a:rPr>
              <a:t>Bất phương trình mũ cơ bản là bất phương trình mũ cỏ một trong các dạng sau:</a:t>
            </a:r>
          </a:p>
          <a:p>
            <a:pPr algn="ctr" indent="0">
              <a:lnSpc>
                <a:spcPct val="200000"/>
              </a:lnSpc>
              <a:spcAft>
                <a:spcPts val="350"/>
              </a:spcAft>
            </a:pPr>
            <a:r>
              <a:rPr lang="vi" i="1" sz="1400">
                <a:solidFill>
                  <a:srgbClr val="05027D"/>
                </a:solidFill>
                <a:latin typeface="Arial"/>
              </a:rPr>
              <a:t>a</a:t>
            </a:r>
            <a:r>
              <a:rPr lang="vi" i="1" baseline="30000" sz="1400">
                <a:solidFill>
                  <a:srgbClr val="05027D"/>
                </a:solidFill>
                <a:latin typeface="Arial"/>
              </a:rPr>
              <a:t>x</a:t>
            </a:r>
            <a:r>
              <a:rPr lang="vi" i="1" sz="1400">
                <a:solidFill>
                  <a:srgbClr val="05027D"/>
                </a:solidFill>
                <a:latin typeface="Arial"/>
              </a:rPr>
              <a:t> &gt; b; a</a:t>
            </a:r>
            <a:r>
              <a:rPr lang="vi" i="1" baseline="30000" sz="1400">
                <a:solidFill>
                  <a:srgbClr val="05027D"/>
                </a:solidFill>
                <a:latin typeface="Arial"/>
              </a:rPr>
              <a:t>x</a:t>
            </a:r>
            <a:r>
              <a:rPr lang="vi" i="1" sz="1400">
                <a:solidFill>
                  <a:srgbClr val="05027D"/>
                </a:solidFill>
                <a:latin typeface="Arial"/>
              </a:rPr>
              <a:t> &lt; b;a</a:t>
            </a:r>
            <a:r>
              <a:rPr lang="vi" i="1" baseline="30000" sz="1400">
                <a:solidFill>
                  <a:srgbClr val="05027D"/>
                </a:solidFill>
                <a:latin typeface="Arial"/>
              </a:rPr>
              <a:t>x</a:t>
            </a:r>
            <a:r>
              <a:rPr lang="vi" i="1" sz="1400">
                <a:solidFill>
                  <a:srgbClr val="05027D"/>
                </a:solidFill>
                <a:latin typeface="Arial"/>
              </a:rPr>
              <a:t> &gt; b; a</a:t>
            </a:r>
            <a:r>
              <a:rPr lang="vi" i="1" baseline="30000" sz="1400">
                <a:solidFill>
                  <a:srgbClr val="05027D"/>
                </a:solidFill>
                <a:latin typeface="Arial"/>
              </a:rPr>
              <a:t>x</a:t>
            </a:r>
            <a:r>
              <a:rPr lang="vi" i="1" sz="1400">
                <a:solidFill>
                  <a:srgbClr val="05027D"/>
                </a:solidFill>
                <a:latin typeface="Arial"/>
              </a:rPr>
              <a:t> &lt; b</a:t>
            </a:r>
          </a:p>
          <a:p>
            <a:pPr algn="ctr" indent="0">
              <a:lnSpc>
                <a:spcPct val="200000"/>
              </a:lnSpc>
            </a:pPr>
            <a:r>
              <a:rPr lang="vi" sz="1400">
                <a:solidFill>
                  <a:srgbClr val="05027D"/>
                </a:solidFill>
                <a:latin typeface="Arial"/>
              </a:rPr>
              <a:t>(a &gt; 0, </a:t>
            </a:r>
            <a:r>
              <a:rPr lang="en-US" sz="1400">
                <a:solidFill>
                  <a:srgbClr val="05027D"/>
                </a:solidFill>
                <a:latin typeface="Arial"/>
              </a:rPr>
              <a:t>a </a:t>
            </a:r>
            <a:r>
              <a:rPr lang="vi" sz="1400">
                <a:solidFill>
                  <a:srgbClr val="05027D"/>
                </a:solidFill>
                <a:latin typeface="Arial"/>
              </a:rPr>
              <a:t>1)</a:t>
            </a:r>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419225" y="490537"/>
            <a:ext cx="4972050" cy="1804988"/>
          </a:xfrm>
          <a:prstGeom prst="rect">
            <a:avLst/>
          </a:prstGeom>
          <a:solidFill>
            <a:srgbClr val="FFFFFF"/>
          </a:solidFill>
        </p:spPr>
        <p:txBody>
          <a:bodyPr lIns="0" tIns="0" rIns="0" bIns="0">
            <a:noAutofit/>
          </a:bodyPr>
          <a:p>
            <a:pPr indent="12700">
              <a:lnSpc>
                <a:spcPct val="184000"/>
              </a:lnSpc>
            </a:pPr>
            <a:r>
              <a:rPr lang="vi" sz="1400">
                <a:latin typeface="Arial"/>
              </a:rPr>
              <a:t>Bất phương trinh nào là bất phương trình mũ cơ bản trong các bất phương trình sau?</a:t>
            </a:r>
          </a:p>
          <a:p>
            <a:pPr indent="12700">
              <a:lnSpc>
                <a:spcPct val="184000"/>
              </a:lnSpc>
            </a:pPr>
            <a:r>
              <a:rPr lang="vi" sz="1400">
                <a:latin typeface="Arial"/>
              </a:rPr>
              <a:t>a) 3</a:t>
            </a:r>
            <a:r>
              <a:rPr lang="vi" baseline="30000" sz="1400">
                <a:latin typeface="Arial"/>
              </a:rPr>
              <a:t>X</a:t>
            </a:r>
            <a:r>
              <a:rPr lang="vi" sz="1400">
                <a:latin typeface="Arial"/>
              </a:rPr>
              <a:t> &gt; 27;</a:t>
            </a:r>
          </a:p>
          <a:p>
            <a:pPr indent="12700">
              <a:lnSpc>
                <a:spcPct val="184000"/>
              </a:lnSpc>
            </a:pPr>
            <a:r>
              <a:rPr lang="vi" sz="1400">
                <a:latin typeface="Arial"/>
              </a:rPr>
              <a:t>ồ) 2</a:t>
            </a:r>
            <a:r>
              <a:rPr lang="vi" baseline="30000" sz="1400">
                <a:latin typeface="Arial"/>
              </a:rPr>
              <a:t>x+5</a:t>
            </a:r>
            <a:r>
              <a:rPr lang="vi" sz="1400">
                <a:latin typeface="Arial"/>
              </a:rPr>
              <a:t> &gt; </a:t>
            </a:r>
            <a:r>
              <a:rPr lang="vi" cap="small" sz="1600">
                <a:latin typeface="Times New Roman"/>
              </a:rPr>
              <a:t>3</a:t>
            </a:r>
            <a:r>
              <a:rPr lang="vi" baseline="30000" cap="small" sz="1600">
                <a:latin typeface="Times New Roman"/>
              </a:rPr>
              <a:t>2x+1</a:t>
            </a:r>
            <a:r>
              <a:rPr lang="vi" cap="small" sz="1600">
                <a:latin typeface="Times New Roman"/>
              </a:rPr>
              <a:t>;</a:t>
            </a:r>
          </a:p>
          <a:p>
            <a:pPr indent="12700">
              <a:lnSpc>
                <a:spcPct val="184000"/>
              </a:lnSpc>
            </a:pPr>
            <a:r>
              <a:rPr lang="vi" sz="1400">
                <a:latin typeface="Arial"/>
              </a:rPr>
              <a:t>c) 7</a:t>
            </a:r>
            <a:r>
              <a:rPr lang="vi" baseline="30000" sz="1400">
                <a:latin typeface="Arial"/>
              </a:rPr>
              <a:t>X</a:t>
            </a:r>
            <a:r>
              <a:rPr lang="vi" sz="1400">
                <a:latin typeface="Arial"/>
              </a:rPr>
              <a:t> &lt; 12</a:t>
            </a:r>
          </a:p>
        </p:txBody>
      </p:sp>
      <p:sp>
        <p:nvSpPr>
          <p:cNvPr id="3" name=""/>
          <p:cNvSpPr/>
          <p:nvPr/>
        </p:nvSpPr>
        <p:spPr>
          <a:xfrm>
            <a:off x="3748087" y="2552700"/>
            <a:ext cx="490538" cy="200025"/>
          </a:xfrm>
          <a:prstGeom prst="rect">
            <a:avLst/>
          </a:prstGeom>
          <a:solidFill>
            <a:srgbClr val="FFFFFF"/>
          </a:solidFill>
        </p:spPr>
        <p:txBody>
          <a:bodyPr lIns="0" tIns="0" rIns="0" bIns="0" wrap="none">
            <a:noAutofit/>
          </a:bodyPr>
          <a:p>
            <a:pPr algn="ctr" indent="0"/>
            <a:r>
              <a:rPr lang="vi" b="1" i="1" u="sng" sz="1600">
                <a:solidFill>
                  <a:srgbClr val="BD0101"/>
                </a:solidFill>
                <a:latin typeface="Arial"/>
              </a:rPr>
              <a:t>Giải:</a:t>
            </a:r>
          </a:p>
        </p:txBody>
      </p:sp>
      <p:sp>
        <p:nvSpPr>
          <p:cNvPr id="4" name=""/>
          <p:cNvSpPr/>
          <p:nvPr/>
        </p:nvSpPr>
        <p:spPr>
          <a:xfrm>
            <a:off x="1414462" y="3100387"/>
            <a:ext cx="4943475" cy="657225"/>
          </a:xfrm>
          <a:prstGeom prst="rect">
            <a:avLst/>
          </a:prstGeom>
          <a:solidFill>
            <a:srgbClr val="FFFFFF"/>
          </a:solidFill>
        </p:spPr>
        <p:txBody>
          <a:bodyPr lIns="0" tIns="0" rIns="0" bIns="0">
            <a:noAutofit/>
          </a:bodyPr>
          <a:p>
            <a:pPr indent="12700">
              <a:lnSpc>
                <a:spcPct val="184000"/>
              </a:lnSpc>
            </a:pPr>
            <a:r>
              <a:rPr lang="vi" sz="1400">
                <a:latin typeface="Arial"/>
              </a:rPr>
              <a:t>Ta thấy: Hai bất phương trình 3</a:t>
            </a:r>
            <a:r>
              <a:rPr lang="vi" baseline="30000" sz="1400">
                <a:latin typeface="Arial"/>
              </a:rPr>
              <a:t>X</a:t>
            </a:r>
            <a:r>
              <a:rPr lang="vi" sz="1400">
                <a:latin typeface="Arial"/>
              </a:rPr>
              <a:t> &gt; 27 và </a:t>
            </a:r>
            <a:r>
              <a:rPr lang="vi" i="1" sz="1400">
                <a:latin typeface="Arial"/>
              </a:rPr>
              <a:t>7</a:t>
            </a:r>
            <a:r>
              <a:rPr lang="vi" i="1" baseline="30000" sz="1400">
                <a:latin typeface="Arial"/>
              </a:rPr>
              <a:t>X</a:t>
            </a:r>
            <a:r>
              <a:rPr lang="vi" i="1" sz="1400">
                <a:latin typeface="Arial"/>
              </a:rPr>
              <a:t> &lt;</a:t>
            </a:r>
            <a:r>
              <a:rPr lang="vi" sz="1400">
                <a:latin typeface="Arial"/>
              </a:rPr>
              <a:t> 12 là những bất phương trình mũ cơ bản.</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19062" y="142875"/>
            <a:ext cx="652463" cy="804862"/>
          </a:xfrm>
          <a:prstGeom prst="rect">
            <a:avLst/>
          </a:prstGeom>
        </p:spPr>
      </p:pic>
      <p:pic>
        <p:nvPicPr>
          <p:cNvPr id="3" name=""/>
          <p:cNvPicPr>
            <a:picLocks noChangeAspect="1"/>
          </p:cNvPicPr>
          <p:nvPr/>
        </p:nvPicPr>
        <p:blipFill>
          <a:blip r:embed="rPictId1"/>
          <a:stretch>
            <a:fillRect/>
          </a:stretch>
        </p:blipFill>
        <p:spPr>
          <a:xfrm>
            <a:off x="7124700" y="161925"/>
            <a:ext cx="238125" cy="247650"/>
          </a:xfrm>
          <a:prstGeom prst="rect">
            <a:avLst/>
          </a:prstGeom>
        </p:spPr>
      </p:pic>
      <p:pic>
        <p:nvPicPr>
          <p:cNvPr id="4" name=""/>
          <p:cNvPicPr>
            <a:picLocks noChangeAspect="1"/>
          </p:cNvPicPr>
          <p:nvPr/>
        </p:nvPicPr>
        <p:blipFill>
          <a:blip r:embed="rPictId2"/>
          <a:stretch>
            <a:fillRect/>
          </a:stretch>
        </p:blipFill>
        <p:spPr>
          <a:xfrm>
            <a:off x="238125" y="3862387"/>
            <a:ext cx="280987" cy="280988"/>
          </a:xfrm>
          <a:prstGeom prst="rect">
            <a:avLst/>
          </a:prstGeom>
        </p:spPr>
      </p:pic>
      <p:pic>
        <p:nvPicPr>
          <p:cNvPr id="5" name=""/>
          <p:cNvPicPr>
            <a:picLocks noChangeAspect="1"/>
          </p:cNvPicPr>
          <p:nvPr/>
        </p:nvPicPr>
        <p:blipFill>
          <a:blip r:embed="rPictId3"/>
          <a:stretch>
            <a:fillRect/>
          </a:stretch>
        </p:blipFill>
        <p:spPr>
          <a:xfrm>
            <a:off x="2309812" y="2481262"/>
            <a:ext cx="5310188" cy="1804988"/>
          </a:xfrm>
          <a:prstGeom prst="rect">
            <a:avLst/>
          </a:prstGeom>
        </p:spPr>
      </p:pic>
      <p:sp>
        <p:nvSpPr>
          <p:cNvPr id="7" name=""/>
          <p:cNvSpPr/>
          <p:nvPr/>
        </p:nvSpPr>
        <p:spPr>
          <a:xfrm>
            <a:off x="1676400" y="547687"/>
            <a:ext cx="4238625" cy="295275"/>
          </a:xfrm>
          <a:prstGeom prst="rect">
            <a:avLst/>
          </a:prstGeom>
          <a:solidFill>
            <a:srgbClr val="F4FF5B"/>
          </a:solidFill>
        </p:spPr>
        <p:txBody>
          <a:bodyPr lIns="0" tIns="0" rIns="0" bIns="0" wrap="none">
            <a:noAutofit/>
          </a:bodyPr>
          <a:p>
            <a:pPr algn="ctr" indent="0"/>
            <a:r>
              <a:rPr lang="vi" b="1" sz="2400">
                <a:solidFill>
                  <a:srgbClr val="05027D"/>
                </a:solidFill>
                <a:latin typeface="Arial"/>
              </a:rPr>
              <a:t>Luyện tập 5</a:t>
            </a:r>
          </a:p>
        </p:txBody>
      </p:sp>
      <p:sp>
        <p:nvSpPr>
          <p:cNvPr id="8" name=""/>
          <p:cNvSpPr/>
          <p:nvPr/>
        </p:nvSpPr>
        <p:spPr>
          <a:xfrm>
            <a:off x="1676400" y="842962"/>
            <a:ext cx="4238625" cy="1166813"/>
          </a:xfrm>
          <a:prstGeom prst="rect">
            <a:avLst/>
          </a:prstGeom>
          <a:solidFill>
            <a:srgbClr val="FFFFFF"/>
          </a:solidFill>
        </p:spPr>
        <p:txBody>
          <a:bodyPr lIns="0" tIns="0" rIns="0" bIns="0">
            <a:noAutofit/>
          </a:bodyPr>
          <a:p>
            <a:pPr algn="ctr" indent="0">
              <a:spcAft>
                <a:spcPts val="910"/>
              </a:spcAft>
            </a:pPr>
            <a:r>
              <a:rPr lang="vi" sz="2000">
                <a:latin typeface="Arial"/>
              </a:rPr>
              <a:t>Cho hai ví dụ về bất phương trình mũ</a:t>
            </a:r>
          </a:p>
          <a:p>
            <a:pPr algn="ctr" indent="0"/>
            <a:r>
              <a:rPr lang="vi" sz="2000">
                <a:latin typeface="Arial"/>
              </a:rPr>
              <a:t>cơ bản.</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09550" y="185737"/>
            <a:ext cx="642937" cy="614363"/>
          </a:xfrm>
          <a:prstGeom prst="rect">
            <a:avLst/>
          </a:prstGeom>
        </p:spPr>
      </p:pic>
      <p:pic>
        <p:nvPicPr>
          <p:cNvPr id="3" name=""/>
          <p:cNvPicPr>
            <a:picLocks noChangeAspect="1"/>
          </p:cNvPicPr>
          <p:nvPr/>
        </p:nvPicPr>
        <p:blipFill>
          <a:blip r:embed="rPictId1"/>
          <a:stretch>
            <a:fillRect/>
          </a:stretch>
        </p:blipFill>
        <p:spPr>
          <a:xfrm>
            <a:off x="261937" y="3895725"/>
            <a:ext cx="238125" cy="228600"/>
          </a:xfrm>
          <a:prstGeom prst="rect">
            <a:avLst/>
          </a:prstGeom>
        </p:spPr>
      </p:pic>
      <p:pic>
        <p:nvPicPr>
          <p:cNvPr id="4" name=""/>
          <p:cNvPicPr>
            <a:picLocks noChangeAspect="1"/>
          </p:cNvPicPr>
          <p:nvPr/>
        </p:nvPicPr>
        <p:blipFill>
          <a:blip r:embed="rPictId2"/>
          <a:stretch>
            <a:fillRect/>
          </a:stretch>
        </p:blipFill>
        <p:spPr>
          <a:xfrm>
            <a:off x="5995987" y="3200400"/>
            <a:ext cx="1624013" cy="1085850"/>
          </a:xfrm>
          <a:prstGeom prst="rect">
            <a:avLst/>
          </a:prstGeom>
        </p:spPr>
      </p:pic>
      <p:sp>
        <p:nvSpPr>
          <p:cNvPr id="5" name=""/>
          <p:cNvSpPr/>
          <p:nvPr/>
        </p:nvSpPr>
        <p:spPr>
          <a:xfrm>
            <a:off x="1866900" y="342900"/>
            <a:ext cx="3886200" cy="328612"/>
          </a:xfrm>
          <a:prstGeom prst="rect">
            <a:avLst/>
          </a:prstGeom>
          <a:solidFill>
            <a:srgbClr val="FFFFFF"/>
          </a:solidFill>
        </p:spPr>
        <p:txBody>
          <a:bodyPr lIns="0" tIns="0" rIns="0" bIns="0" wrap="none">
            <a:noAutofit/>
          </a:bodyPr>
          <a:p>
            <a:pPr algn="ctr" indent="0"/>
            <a:r>
              <a:rPr lang="vi" b="1" sz="2000">
                <a:solidFill>
                  <a:srgbClr val="BD0101"/>
                </a:solidFill>
                <a:latin typeface="Arial"/>
              </a:rPr>
              <a:t>Cách giải bất phương trình mũ</a:t>
            </a:r>
          </a:p>
        </p:txBody>
      </p:sp>
      <p:sp>
        <p:nvSpPr>
          <p:cNvPr id="6" name=""/>
          <p:cNvSpPr/>
          <p:nvPr/>
        </p:nvSpPr>
        <p:spPr>
          <a:xfrm>
            <a:off x="7110412" y="180975"/>
            <a:ext cx="290513" cy="285750"/>
          </a:xfrm>
          <a:prstGeom prst="rect">
            <a:avLst/>
          </a:prstGeom>
          <a:solidFill>
            <a:srgbClr val="FFFFFF"/>
          </a:solidFill>
        </p:spPr>
        <p:txBody>
          <a:bodyPr lIns="0" tIns="0" rIns="0" bIns="0" wrap="none">
            <a:noAutofit/>
          </a:bodyPr>
          <a:p>
            <a:pPr algn="just" indent="0"/>
            <a:r>
              <a:rPr lang="en-US" sz="2300">
                <a:solidFill>
                  <a:srgbClr val="7455A6"/>
                </a:solidFill>
                <a:latin typeface="Arial"/>
              </a:rPr>
              <a:t>A</a:t>
            </a:r>
          </a:p>
        </p:txBody>
      </p:sp>
      <p:sp>
        <p:nvSpPr>
          <p:cNvPr id="7" name=""/>
          <p:cNvSpPr/>
          <p:nvPr/>
        </p:nvSpPr>
        <p:spPr>
          <a:xfrm>
            <a:off x="361950" y="904875"/>
            <a:ext cx="6462712" cy="2200275"/>
          </a:xfrm>
          <a:prstGeom prst="rect">
            <a:avLst/>
          </a:prstGeom>
          <a:solidFill>
            <a:srgbClr val="C0DBF8"/>
          </a:solidFill>
        </p:spPr>
        <p:txBody>
          <a:bodyPr lIns="0" tIns="0" rIns="0" bIns="0">
            <a:noAutofit/>
          </a:bodyPr>
          <a:p>
            <a:pPr indent="0">
              <a:lnSpc>
                <a:spcPct val="184000"/>
              </a:lnSpc>
            </a:pPr>
            <a:r>
              <a:rPr lang="vi" sz="1400">
                <a:solidFill>
                  <a:srgbClr val="05027D"/>
                </a:solidFill>
                <a:latin typeface="Arial"/>
              </a:rPr>
              <a:t>° Xét bất phương trình mũ: </a:t>
            </a:r>
            <a:r>
              <a:rPr lang="vi" i="1" sz="1400">
                <a:solidFill>
                  <a:srgbClr val="05027D"/>
                </a:solidFill>
                <a:latin typeface="Arial"/>
              </a:rPr>
              <a:t>a</a:t>
            </a:r>
            <a:r>
              <a:rPr lang="vi" i="1" baseline="30000" sz="1400">
                <a:solidFill>
                  <a:srgbClr val="05027D"/>
                </a:solidFill>
                <a:latin typeface="Arial"/>
              </a:rPr>
              <a:t>x</a:t>
            </a:r>
            <a:r>
              <a:rPr lang="vi" i="1" sz="1400">
                <a:solidFill>
                  <a:srgbClr val="05027D"/>
                </a:solidFill>
                <a:latin typeface="Arial"/>
              </a:rPr>
              <a:t> &gt; b (a</a:t>
            </a:r>
            <a:r>
              <a:rPr lang="vi" sz="1400">
                <a:solidFill>
                  <a:srgbClr val="05027D"/>
                </a:solidFill>
                <a:latin typeface="Arial"/>
              </a:rPr>
              <a:t> &gt; 0,a * 1)</a:t>
            </a:r>
          </a:p>
          <a:p>
            <a:pPr marL="675200" indent="-279400">
              <a:lnSpc>
                <a:spcPct val="184000"/>
              </a:lnSpc>
            </a:pPr>
            <a:r>
              <a:rPr lang="vi" sz="1400">
                <a:solidFill>
                  <a:srgbClr val="05027D"/>
                </a:solidFill>
                <a:latin typeface="Arial"/>
              </a:rPr>
              <a:t>•  Nếu </a:t>
            </a:r>
            <a:r>
              <a:rPr lang="vi" i="1" sz="1400">
                <a:solidFill>
                  <a:srgbClr val="05027D"/>
                </a:solidFill>
                <a:latin typeface="Arial"/>
              </a:rPr>
              <a:t>b </a:t>
            </a:r>
            <a:r>
              <a:rPr lang="vi" i="1" u="sng" sz="1400">
                <a:solidFill>
                  <a:srgbClr val="05027D"/>
                </a:solidFill>
                <a:latin typeface="Arial"/>
              </a:rPr>
              <a:t>&lt;</a:t>
            </a:r>
            <a:r>
              <a:rPr lang="vi" sz="1400">
                <a:solidFill>
                  <a:srgbClr val="05027D"/>
                </a:solidFill>
                <a:latin typeface="Arial"/>
              </a:rPr>
              <a:t> 0, tập nghiệm của bất phương trình đã cho là IR (vì </a:t>
            </a:r>
            <a:r>
              <a:rPr lang="vi" i="1" sz="1400">
                <a:solidFill>
                  <a:srgbClr val="05027D"/>
                </a:solidFill>
                <a:latin typeface="Arial"/>
              </a:rPr>
              <a:t>a</a:t>
            </a:r>
            <a:r>
              <a:rPr lang="vi" i="1" baseline="30000" sz="1400">
                <a:solidFill>
                  <a:srgbClr val="05027D"/>
                </a:solidFill>
                <a:latin typeface="Arial"/>
              </a:rPr>
              <a:t>x</a:t>
            </a:r>
            <a:r>
              <a:rPr lang="vi" i="1" sz="1400">
                <a:solidFill>
                  <a:srgbClr val="05027D"/>
                </a:solidFill>
                <a:latin typeface="Arial"/>
              </a:rPr>
              <a:t> &gt;</a:t>
            </a:r>
            <a:r>
              <a:rPr lang="vi" sz="1400">
                <a:solidFill>
                  <a:srgbClr val="05027D"/>
                </a:solidFill>
                <a:latin typeface="Arial"/>
              </a:rPr>
              <a:t> 0 &gt; ò, Vx 6 1K).</a:t>
            </a:r>
          </a:p>
          <a:p>
            <a:pPr indent="431800">
              <a:lnSpc>
                <a:spcPct val="186000"/>
              </a:lnSpc>
            </a:pPr>
            <a:r>
              <a:rPr lang="vi" sz="1400">
                <a:solidFill>
                  <a:srgbClr val="05027D"/>
                </a:solidFill>
                <a:latin typeface="Arial"/>
              </a:rPr>
              <a:t>•  Nếu </a:t>
            </a:r>
            <a:r>
              <a:rPr lang="vi" i="1" sz="1400">
                <a:solidFill>
                  <a:srgbClr val="05027D"/>
                </a:solidFill>
                <a:latin typeface="Arial"/>
              </a:rPr>
              <a:t>b</a:t>
            </a:r>
            <a:r>
              <a:rPr lang="vi" sz="1400">
                <a:solidFill>
                  <a:srgbClr val="05027D"/>
                </a:solidFill>
                <a:latin typeface="Arial"/>
              </a:rPr>
              <a:t> &gt; 0 thì bất phương trình tương đương với </a:t>
            </a:r>
            <a:r>
              <a:rPr lang="vi" i="1" sz="1400">
                <a:solidFill>
                  <a:srgbClr val="05027D"/>
                </a:solidFill>
                <a:latin typeface="Arial"/>
              </a:rPr>
              <a:t>a</a:t>
            </a:r>
            <a:r>
              <a:rPr lang="vi" i="1" baseline="30000" sz="1400">
                <a:solidFill>
                  <a:srgbClr val="05027D"/>
                </a:solidFill>
                <a:latin typeface="Arial"/>
              </a:rPr>
              <a:t>x</a:t>
            </a:r>
            <a:r>
              <a:rPr lang="vi" i="1" sz="1400">
                <a:solidFill>
                  <a:srgbClr val="05027D"/>
                </a:solidFill>
                <a:latin typeface="Arial"/>
              </a:rPr>
              <a:t> &gt; a</a:t>
            </a:r>
            <a:r>
              <a:rPr lang="vi" i="1" baseline="30000" sz="1400">
                <a:solidFill>
                  <a:srgbClr val="05027D"/>
                </a:solidFill>
                <a:latin typeface="Arial"/>
              </a:rPr>
              <a:t>ỉo</a:t>
            </a:r>
            <a:r>
              <a:rPr lang="vi" i="1" sz="1400">
                <a:solidFill>
                  <a:srgbClr val="05027D"/>
                </a:solidFill>
                <a:latin typeface="Arial"/>
              </a:rPr>
              <a:t>&amp;</a:t>
            </a:r>
            <a:r>
              <a:rPr lang="vi" i="1" baseline="30000" sz="1400">
                <a:solidFill>
                  <a:srgbClr val="05027D"/>
                </a:solidFill>
                <a:latin typeface="Arial"/>
              </a:rPr>
              <a:t>a b</a:t>
            </a:r>
          </a:p>
          <a:p>
            <a:pPr marL="853000" indent="88900">
              <a:lnSpc>
                <a:spcPct val="186000"/>
              </a:lnSpc>
            </a:pPr>
            <a:r>
              <a:rPr lang="vi" sz="1400">
                <a:solidFill>
                  <a:srgbClr val="05027D"/>
                </a:solidFill>
                <a:latin typeface="Arial"/>
              </a:rPr>
              <a:t>Với </a:t>
            </a:r>
            <a:r>
              <a:rPr lang="en-US" i="1" sz="1400">
                <a:solidFill>
                  <a:srgbClr val="05027D"/>
                </a:solidFill>
                <a:latin typeface="Arial"/>
              </a:rPr>
              <a:t>a</a:t>
            </a:r>
            <a:r>
              <a:rPr lang="en-US" sz="1400">
                <a:solidFill>
                  <a:srgbClr val="05027D"/>
                </a:solidFill>
                <a:latin typeface="Arial"/>
              </a:rPr>
              <a:t> </a:t>
            </a:r>
            <a:r>
              <a:rPr lang="vi" sz="1400">
                <a:solidFill>
                  <a:srgbClr val="05027D"/>
                </a:solidFill>
                <a:latin typeface="Arial"/>
              </a:rPr>
              <a:t>&gt; 1, nghiệm của bất phương trình là X &gt; log</a:t>
            </a:r>
            <a:r>
              <a:rPr lang="vi" baseline="-25000" sz="1400">
                <a:solidFill>
                  <a:srgbClr val="05027D"/>
                </a:solidFill>
                <a:latin typeface="Arial"/>
              </a:rPr>
              <a:t>a</a:t>
            </a:r>
            <a:r>
              <a:rPr lang="vi" sz="1400">
                <a:solidFill>
                  <a:srgbClr val="05027D"/>
                </a:solidFill>
                <a:latin typeface="Arial"/>
              </a:rPr>
              <a:t> </a:t>
            </a:r>
            <a:r>
              <a:rPr lang="vi" i="1" sz="1400">
                <a:solidFill>
                  <a:srgbClr val="05027D"/>
                </a:solidFill>
                <a:latin typeface="Arial"/>
              </a:rPr>
              <a:t>b </a:t>
            </a:r>
            <a:r>
              <a:rPr lang="vi" sz="1400">
                <a:solidFill>
                  <a:srgbClr val="05027D"/>
                </a:solidFill>
                <a:latin typeface="Arial"/>
              </a:rPr>
              <a:t>Với 0 &lt; </a:t>
            </a:r>
            <a:r>
              <a:rPr lang="en-US" i="1" sz="1400">
                <a:solidFill>
                  <a:srgbClr val="05027D"/>
                </a:solidFill>
                <a:latin typeface="Arial"/>
              </a:rPr>
              <a:t>a</a:t>
            </a:r>
            <a:r>
              <a:rPr lang="en-US" sz="1400">
                <a:solidFill>
                  <a:srgbClr val="05027D"/>
                </a:solidFill>
                <a:latin typeface="Arial"/>
              </a:rPr>
              <a:t> </a:t>
            </a:r>
            <a:r>
              <a:rPr lang="vi" sz="1400">
                <a:solidFill>
                  <a:srgbClr val="05027D"/>
                </a:solidFill>
                <a:latin typeface="Arial"/>
              </a:rPr>
              <a:t>&lt; 1, nghiệm của bất phương trình là X &lt; log</a:t>
            </a:r>
            <a:r>
              <a:rPr lang="vi" baseline="-25000" sz="1400">
                <a:solidFill>
                  <a:srgbClr val="05027D"/>
                </a:solidFill>
                <a:latin typeface="Arial"/>
              </a:rPr>
              <a:t>a</a:t>
            </a:r>
            <a:r>
              <a:rPr lang="vi" sz="1400">
                <a:solidFill>
                  <a:srgbClr val="05027D"/>
                </a:solidFill>
                <a:latin typeface="Arial"/>
              </a:rPr>
              <a:t> </a:t>
            </a:r>
            <a:r>
              <a:rPr lang="vi" i="1" sz="1400">
                <a:solidFill>
                  <a:srgbClr val="05027D"/>
                </a:solidFill>
                <a:latin typeface="Arial"/>
              </a:rPr>
              <a:t>b.</a:t>
            </a:r>
          </a:p>
        </p:txBody>
      </p:sp>
      <p:sp>
        <p:nvSpPr>
          <p:cNvPr id="8" name=""/>
          <p:cNvSpPr/>
          <p:nvPr/>
        </p:nvSpPr>
        <p:spPr>
          <a:xfrm>
            <a:off x="1119187" y="3319462"/>
            <a:ext cx="4486275" cy="642938"/>
          </a:xfrm>
          <a:prstGeom prst="rect">
            <a:avLst/>
          </a:prstGeom>
          <a:solidFill>
            <a:srgbClr val="FFFFFF"/>
          </a:solidFill>
        </p:spPr>
        <p:txBody>
          <a:bodyPr lIns="0" tIns="0" rIns="0" bIns="0">
            <a:noAutofit/>
          </a:bodyPr>
          <a:p>
            <a:pPr indent="0">
              <a:spcAft>
                <a:spcPts val="700"/>
              </a:spcAft>
            </a:pPr>
            <a:r>
              <a:rPr lang="en-US" sz="1400">
                <a:latin typeface="Arial"/>
              </a:rPr>
              <a:t>(T) </a:t>
            </a:r>
            <a:r>
              <a:rPr lang="vi" sz="1400">
                <a:latin typeface="Arial"/>
              </a:rPr>
              <a:t>Chú ý: Với </a:t>
            </a:r>
            <a:r>
              <a:rPr lang="en-US" i="1" sz="1400">
                <a:latin typeface="Arial"/>
              </a:rPr>
              <a:t>a </a:t>
            </a:r>
            <a:r>
              <a:rPr lang="vi" i="1" sz="1400">
                <a:latin typeface="Arial"/>
              </a:rPr>
              <a:t>&gt;</a:t>
            </a:r>
            <a:r>
              <a:rPr lang="vi" sz="1400">
                <a:latin typeface="Arial"/>
              </a:rPr>
              <a:t> 1 thì </a:t>
            </a:r>
            <a:r>
              <a:rPr lang="vi" i="1" sz="1400">
                <a:latin typeface="Arial"/>
              </a:rPr>
              <a:t>a</a:t>
            </a:r>
            <a:r>
              <a:rPr lang="vi" i="1" baseline="30000" sz="1400">
                <a:latin typeface="Arial"/>
              </a:rPr>
              <a:t>x</a:t>
            </a:r>
            <a:r>
              <a:rPr lang="vi" i="1" sz="1400">
                <a:latin typeface="Arial"/>
              </a:rPr>
              <a:t> &gt; a</a:t>
            </a:r>
            <a:r>
              <a:rPr lang="vi" i="1" baseline="30000" sz="1400">
                <a:latin typeface="Arial"/>
              </a:rPr>
              <a:t>a</a:t>
            </a:r>
            <a:r>
              <a:rPr lang="vi" i="1" sz="1400">
                <a:latin typeface="Arial"/>
              </a:rPr>
              <a:t> &lt;=&gt; X &gt; </a:t>
            </a:r>
            <a:r>
              <a:rPr lang="en-US" i="1" sz="1400">
                <a:latin typeface="Arial"/>
              </a:rPr>
              <a:t>a</a:t>
            </a:r>
          </a:p>
          <a:p>
            <a:pPr marL="895863" indent="0"/>
            <a:r>
              <a:rPr lang="vi" sz="1400">
                <a:latin typeface="Arial"/>
              </a:rPr>
              <a:t>Với 0 &lt; </a:t>
            </a:r>
            <a:r>
              <a:rPr lang="en-US" i="1" sz="1400">
                <a:latin typeface="Arial"/>
              </a:rPr>
              <a:t>a</a:t>
            </a:r>
            <a:r>
              <a:rPr lang="en-US" sz="1400">
                <a:latin typeface="Arial"/>
              </a:rPr>
              <a:t> </a:t>
            </a:r>
            <a:r>
              <a:rPr lang="vi" sz="1400">
                <a:latin typeface="Arial"/>
              </a:rPr>
              <a:t>&lt; 1 thì </a:t>
            </a:r>
            <a:r>
              <a:rPr lang="vi" i="1" sz="1400">
                <a:latin typeface="Arial"/>
              </a:rPr>
              <a:t>a</a:t>
            </a:r>
            <a:r>
              <a:rPr lang="vi" i="1" baseline="30000" sz="1400">
                <a:latin typeface="Arial"/>
              </a:rPr>
              <a:t>x</a:t>
            </a:r>
            <a:r>
              <a:rPr lang="vi" i="1" sz="1400">
                <a:latin typeface="Arial"/>
              </a:rPr>
              <a:t> &gt; a</a:t>
            </a:r>
            <a:r>
              <a:rPr lang="vi" i="1" baseline="30000" sz="1400">
                <a:latin typeface="Arial"/>
              </a:rPr>
              <a:t>a</a:t>
            </a:r>
            <a:r>
              <a:rPr lang="vi" i="1" sz="1400">
                <a:latin typeface="Arial"/>
              </a:rPr>
              <a:t> &lt;=&gt; X &lt; </a:t>
            </a:r>
            <a:r>
              <a:rPr lang="en-US" i="1" sz="1400">
                <a:latin typeface="Arial"/>
              </a:rPr>
              <a:t>a</a:t>
            </a:r>
          </a:p>
        </p:txBody>
      </p:sp>
    </p:spTree>
  </p:cSld>
  <p:clrMapOvr>
    <a:overrideClrMapping bg1="lt1" tx1="dk1" bg2="lt2" tx2="dk2" accent1="accent1" accent2="accent2" accent3="accent3" accent4="accent4" accent5="accent5" accent6="accent6" hlink="hlink" folHlink="folHlink"/>
  </p:clrMapOvr>
</p:sld>
</file>

<file path=ppt/slides/slide3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553200" y="309562"/>
            <a:ext cx="461962" cy="504825"/>
          </a:xfrm>
          <a:prstGeom prst="rect">
            <a:avLst/>
          </a:prstGeom>
        </p:spPr>
      </p:pic>
      <p:pic>
        <p:nvPicPr>
          <p:cNvPr id="3" name=""/>
          <p:cNvPicPr>
            <a:picLocks noChangeAspect="1"/>
          </p:cNvPicPr>
          <p:nvPr/>
        </p:nvPicPr>
        <p:blipFill>
          <a:blip r:embed="rPictId1"/>
          <a:stretch>
            <a:fillRect/>
          </a:stretch>
        </p:blipFill>
        <p:spPr>
          <a:xfrm>
            <a:off x="7015162" y="176212"/>
            <a:ext cx="371475" cy="323850"/>
          </a:xfrm>
          <a:prstGeom prst="rect">
            <a:avLst/>
          </a:prstGeom>
        </p:spPr>
      </p:pic>
      <p:pic>
        <p:nvPicPr>
          <p:cNvPr id="4" name=""/>
          <p:cNvPicPr>
            <a:picLocks noChangeAspect="1"/>
          </p:cNvPicPr>
          <p:nvPr/>
        </p:nvPicPr>
        <p:blipFill>
          <a:blip r:embed="rPictId2"/>
          <a:stretch>
            <a:fillRect/>
          </a:stretch>
        </p:blipFill>
        <p:spPr>
          <a:xfrm>
            <a:off x="7181850" y="600075"/>
            <a:ext cx="242887" cy="276225"/>
          </a:xfrm>
          <a:prstGeom prst="rect">
            <a:avLst/>
          </a:prstGeom>
        </p:spPr>
      </p:pic>
      <p:pic>
        <p:nvPicPr>
          <p:cNvPr id="5" name=""/>
          <p:cNvPicPr>
            <a:picLocks noChangeAspect="1"/>
          </p:cNvPicPr>
          <p:nvPr/>
        </p:nvPicPr>
        <p:blipFill>
          <a:blip r:embed="rPictId3"/>
          <a:stretch>
            <a:fillRect/>
          </a:stretch>
        </p:blipFill>
        <p:spPr>
          <a:xfrm>
            <a:off x="3524250" y="1185862"/>
            <a:ext cx="514350" cy="247650"/>
          </a:xfrm>
          <a:prstGeom prst="rect">
            <a:avLst/>
          </a:prstGeom>
        </p:spPr>
      </p:pic>
      <p:sp>
        <p:nvSpPr>
          <p:cNvPr id="6" name=""/>
          <p:cNvSpPr/>
          <p:nvPr/>
        </p:nvSpPr>
        <p:spPr>
          <a:xfrm>
            <a:off x="1157287" y="342900"/>
            <a:ext cx="138113" cy="190500"/>
          </a:xfrm>
          <a:prstGeom prst="rect">
            <a:avLst/>
          </a:prstGeom>
          <a:solidFill>
            <a:srgbClr val="CC4B8C"/>
          </a:solidFill>
        </p:spPr>
        <p:txBody>
          <a:bodyPr lIns="0" tIns="0" rIns="0" bIns="0" wrap="none">
            <a:noAutofit/>
          </a:bodyPr>
          <a:p>
            <a:pPr algn="just" indent="0"/>
            <a:r>
              <a:rPr lang="en-US" sz="1700">
                <a:solidFill>
                  <a:srgbClr val="FFFFFF"/>
                </a:solidFill>
                <a:latin typeface="Arial"/>
              </a:rPr>
              <a:t>0</a:t>
            </a:r>
          </a:p>
        </p:txBody>
      </p:sp>
      <p:sp>
        <p:nvSpPr>
          <p:cNvPr id="7" name=""/>
          <p:cNvSpPr/>
          <p:nvPr/>
        </p:nvSpPr>
        <p:spPr>
          <a:xfrm>
            <a:off x="1433512" y="323850"/>
            <a:ext cx="2747963" cy="266700"/>
          </a:xfrm>
          <a:prstGeom prst="rect">
            <a:avLst/>
          </a:prstGeom>
          <a:solidFill>
            <a:srgbClr val="FFFFFF"/>
          </a:solidFill>
        </p:spPr>
        <p:txBody>
          <a:bodyPr lIns="0" tIns="0" rIns="0" bIns="0" wrap="none">
            <a:noAutofit/>
          </a:bodyPr>
          <a:p>
            <a:pPr indent="0"/>
            <a:r>
              <a:rPr lang="vi" sz="1400">
                <a:latin typeface="Arial"/>
              </a:rPr>
              <a:t>Giải mỗi bất phương trình sau:</a:t>
            </a:r>
          </a:p>
        </p:txBody>
      </p:sp>
      <p:sp>
        <p:nvSpPr>
          <p:cNvPr id="8" name=""/>
          <p:cNvSpPr/>
          <p:nvPr/>
        </p:nvSpPr>
        <p:spPr>
          <a:xfrm>
            <a:off x="2090737" y="719137"/>
            <a:ext cx="1014413" cy="233363"/>
          </a:xfrm>
          <a:prstGeom prst="rect">
            <a:avLst/>
          </a:prstGeom>
          <a:solidFill>
            <a:srgbClr val="FFFFFF"/>
          </a:solidFill>
        </p:spPr>
        <p:txBody>
          <a:bodyPr lIns="0" tIns="0" rIns="0" bIns="0" wrap="none">
            <a:noAutofit/>
          </a:bodyPr>
          <a:p>
            <a:pPr indent="0"/>
            <a:r>
              <a:rPr lang="vi" sz="1400">
                <a:latin typeface="Arial"/>
              </a:rPr>
              <a:t>a) 5</a:t>
            </a:r>
            <a:r>
              <a:rPr lang="vi" baseline="30000" sz="1400">
                <a:latin typeface="Arial"/>
              </a:rPr>
              <a:t>X</a:t>
            </a:r>
            <a:r>
              <a:rPr lang="vi" sz="1400">
                <a:latin typeface="Arial"/>
              </a:rPr>
              <a:t> &gt; 12;</a:t>
            </a:r>
          </a:p>
        </p:txBody>
      </p:sp>
      <p:sp>
        <p:nvSpPr>
          <p:cNvPr id="9" name=""/>
          <p:cNvSpPr/>
          <p:nvPr/>
        </p:nvSpPr>
        <p:spPr>
          <a:xfrm>
            <a:off x="4395787" y="704850"/>
            <a:ext cx="1509713" cy="247650"/>
          </a:xfrm>
          <a:prstGeom prst="rect">
            <a:avLst/>
          </a:prstGeom>
          <a:solidFill>
            <a:srgbClr val="FFFFFF"/>
          </a:solidFill>
        </p:spPr>
        <p:txBody>
          <a:bodyPr lIns="0" tIns="0" rIns="0" bIns="0" wrap="none">
            <a:noAutofit/>
          </a:bodyPr>
          <a:p>
            <a:pPr indent="0"/>
            <a:r>
              <a:rPr lang="en-US" i="1" sz="1400">
                <a:latin typeface="Arial"/>
              </a:rPr>
              <a:t>b)</a:t>
            </a:r>
            <a:r>
              <a:rPr lang="en-US" sz="1400">
                <a:latin typeface="Arial"/>
              </a:rPr>
              <a:t> (0,3)</a:t>
            </a:r>
            <a:r>
              <a:rPr lang="en-US" baseline="30000" sz="1400">
                <a:latin typeface="Arial"/>
              </a:rPr>
              <a:t>x+1</a:t>
            </a:r>
            <a:r>
              <a:rPr lang="en-US" sz="1400">
                <a:latin typeface="Arial"/>
              </a:rPr>
              <a:t> &gt; 1,7</a:t>
            </a:r>
          </a:p>
        </p:txBody>
      </p:sp>
      <p:sp>
        <p:nvSpPr>
          <p:cNvPr id="10" name=""/>
          <p:cNvSpPr/>
          <p:nvPr/>
        </p:nvSpPr>
        <p:spPr>
          <a:xfrm>
            <a:off x="942975" y="1481137"/>
            <a:ext cx="581025" cy="185738"/>
          </a:xfrm>
          <a:prstGeom prst="rect">
            <a:avLst/>
          </a:prstGeom>
          <a:solidFill>
            <a:srgbClr val="FFFFFF"/>
          </a:solidFill>
        </p:spPr>
        <p:txBody>
          <a:bodyPr lIns="0" tIns="0" rIns="0" bIns="0" wrap="none">
            <a:noAutofit/>
          </a:bodyPr>
          <a:p>
            <a:pPr indent="0"/>
            <a:r>
              <a:rPr lang="vi" sz="1400">
                <a:latin typeface="Arial"/>
              </a:rPr>
              <a:t>Ta có:</a:t>
            </a:r>
          </a:p>
        </p:txBody>
      </p:sp>
      <p:sp>
        <p:nvSpPr>
          <p:cNvPr id="11" name=""/>
          <p:cNvSpPr/>
          <p:nvPr/>
        </p:nvSpPr>
        <p:spPr>
          <a:xfrm>
            <a:off x="966787" y="1981200"/>
            <a:ext cx="5157788" cy="719137"/>
          </a:xfrm>
          <a:prstGeom prst="rect">
            <a:avLst/>
          </a:prstGeom>
          <a:solidFill>
            <a:srgbClr val="FFFFFF"/>
          </a:solidFill>
        </p:spPr>
        <p:txBody>
          <a:bodyPr lIns="0" tIns="0" rIns="0" bIns="0">
            <a:noAutofit/>
          </a:bodyPr>
          <a:p>
            <a:pPr indent="0">
              <a:spcAft>
                <a:spcPts val="1260"/>
              </a:spcAft>
            </a:pPr>
            <a:r>
              <a:rPr lang="vi" i="1" sz="1400">
                <a:latin typeface="Arial"/>
              </a:rPr>
              <a:t>à)</a:t>
            </a:r>
            <a:r>
              <a:rPr lang="vi" sz="1400">
                <a:latin typeface="Arial"/>
              </a:rPr>
              <a:t> 5</a:t>
            </a:r>
            <a:r>
              <a:rPr lang="vi" baseline="30000" sz="1400">
                <a:latin typeface="Arial"/>
              </a:rPr>
              <a:t>X</a:t>
            </a:r>
            <a:r>
              <a:rPr lang="vi" sz="1400">
                <a:latin typeface="Arial"/>
              </a:rPr>
              <a:t> &gt; 12 &lt;=&gt; X &gt; </a:t>
            </a:r>
            <a:r>
              <a:rPr lang="vi" i="1" sz="1400">
                <a:latin typeface="Arial"/>
              </a:rPr>
              <a:t>log</a:t>
            </a:r>
            <a:r>
              <a:rPr lang="vi" i="1" baseline="-25000" sz="1400">
                <a:latin typeface="Arial"/>
              </a:rPr>
              <a:t>s</a:t>
            </a:r>
            <a:r>
              <a:rPr lang="vi" i="1" sz="1400">
                <a:latin typeface="Arial"/>
              </a:rPr>
              <a:t>12</a:t>
            </a:r>
          </a:p>
          <a:p>
            <a:pPr indent="0"/>
            <a:r>
              <a:rPr lang="vi" sz="1400">
                <a:latin typeface="Arial"/>
              </a:rPr>
              <a:t>Vậy tập nghiệm của bất phương trình là </a:t>
            </a:r>
            <a:r>
              <a:rPr lang="en-US" i="1" sz="1400">
                <a:latin typeface="Arial"/>
              </a:rPr>
              <a:t>(log</a:t>
            </a:r>
            <a:r>
              <a:rPr lang="vi" sz="1400">
                <a:latin typeface="Arial"/>
              </a:rPr>
              <a:t>512; + oo)</a:t>
            </a:r>
          </a:p>
        </p:txBody>
      </p:sp>
      <p:sp>
        <p:nvSpPr>
          <p:cNvPr id="12" name=""/>
          <p:cNvSpPr/>
          <p:nvPr/>
        </p:nvSpPr>
        <p:spPr>
          <a:xfrm>
            <a:off x="985837" y="3005137"/>
            <a:ext cx="5281613" cy="261938"/>
          </a:xfrm>
          <a:prstGeom prst="rect">
            <a:avLst/>
          </a:prstGeom>
          <a:solidFill>
            <a:srgbClr val="FFFFFF"/>
          </a:solidFill>
        </p:spPr>
        <p:txBody>
          <a:bodyPr lIns="0" tIns="0" rIns="0" bIns="0" wrap="none">
            <a:noAutofit/>
          </a:bodyPr>
          <a:p>
            <a:pPr indent="0"/>
            <a:r>
              <a:rPr lang="vi" sz="1400">
                <a:latin typeface="Arial"/>
              </a:rPr>
              <a:t>h) (0,3)</a:t>
            </a:r>
            <a:r>
              <a:rPr lang="vi" baseline="30000" sz="1400">
                <a:latin typeface="Arial"/>
              </a:rPr>
              <a:t>x+1</a:t>
            </a:r>
            <a:r>
              <a:rPr lang="vi" sz="1400">
                <a:latin typeface="Arial"/>
              </a:rPr>
              <a:t> &gt; 1,7 &lt;=&gt; </a:t>
            </a:r>
            <a:r>
              <a:rPr lang="vi" i="1" sz="1400">
                <a:latin typeface="Arial"/>
              </a:rPr>
              <a:t>X</a:t>
            </a:r>
            <a:r>
              <a:rPr lang="vi" sz="1400">
                <a:latin typeface="Arial"/>
              </a:rPr>
              <a:t> + 1 &lt; /0^031,7 &lt;=&gt; X &lt; — 1 4- </a:t>
            </a:r>
            <a:r>
              <a:rPr lang="vi" i="1" sz="1400">
                <a:latin typeface="Arial"/>
              </a:rPr>
              <a:t>log</a:t>
            </a:r>
            <a:r>
              <a:rPr lang="vi" i="1" baseline="-25000" sz="1400">
                <a:latin typeface="Arial"/>
              </a:rPr>
              <a:t>a</a:t>
            </a:r>
            <a:r>
              <a:rPr lang="vi" i="1" sz="1400">
                <a:latin typeface="Arial"/>
              </a:rPr>
              <a:t>Ạ,7</a:t>
            </a:r>
          </a:p>
        </p:txBody>
      </p:sp>
      <p:sp>
        <p:nvSpPr>
          <p:cNvPr id="13" name=""/>
          <p:cNvSpPr/>
          <p:nvPr/>
        </p:nvSpPr>
        <p:spPr>
          <a:xfrm>
            <a:off x="938212" y="3490912"/>
            <a:ext cx="5929313" cy="323850"/>
          </a:xfrm>
          <a:prstGeom prst="rect">
            <a:avLst/>
          </a:prstGeom>
          <a:solidFill>
            <a:srgbClr val="FFFFFF"/>
          </a:solidFill>
        </p:spPr>
        <p:txBody>
          <a:bodyPr lIns="0" tIns="0" rIns="0" bIns="0" wrap="none">
            <a:noAutofit/>
          </a:bodyPr>
          <a:p>
            <a:pPr indent="0"/>
            <a:r>
              <a:rPr lang="vi" sz="1400">
                <a:latin typeface="Arial"/>
              </a:rPr>
              <a:t>Vậy tập nghiệm của bất phương trình là (-00; - 1 + </a:t>
            </a:r>
            <a:r>
              <a:rPr lang="vi" i="1" sz="1400">
                <a:latin typeface="Arial"/>
              </a:rPr>
              <a:t>log</a:t>
            </a:r>
            <a:r>
              <a:rPr lang="vi" i="1" baseline="-25000" sz="1400">
                <a:latin typeface="Arial"/>
              </a:rPr>
              <a:t>03</a:t>
            </a:r>
            <a:r>
              <a:rPr lang="vi" i="1" sz="1400">
                <a:latin typeface="Arial"/>
              </a:rPr>
              <a:t>l,7 )</a:t>
            </a:r>
          </a:p>
        </p:txBody>
      </p:sp>
    </p:spTree>
  </p:cSld>
  <p:clrMapOvr>
    <a:overrideClrMapping bg1="lt1" tx1="dk1" bg2="lt2" tx2="dk2" accent1="accent1" accent2="accent2" accent3="accent3" accent4="accent4" accent5="accent5" accent6="accent6" hlink="hlink" folHlink="folHlink"/>
  </p:clrMapOvr>
</p:sld>
</file>

<file path=ppt/slides/slide3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5353050" y="933450"/>
            <a:ext cx="762000" cy="390525"/>
          </a:xfrm>
          <a:prstGeom prst="rect">
            <a:avLst/>
          </a:prstGeom>
          <a:solidFill>
            <a:srgbClr val="FFFFFF"/>
          </a:solidFill>
        </p:spPr>
        <p:txBody>
          <a:bodyPr lIns="0" tIns="0" rIns="0" bIns="0" wrap="none">
            <a:noAutofit/>
          </a:bodyPr>
          <a:p>
            <a:pPr algn="just" indent="0"/>
            <a:r>
              <a:rPr lang="vi" sz="2500">
                <a:latin typeface="Arial"/>
              </a:rPr>
              <a:t>(;)' </a:t>
            </a:r>
            <a:r>
              <a:rPr lang="vi" baseline="30000" sz="2500">
                <a:latin typeface="Arial"/>
              </a:rPr>
              <a:t>a3</a:t>
            </a:r>
          </a:p>
        </p:txBody>
      </p:sp>
      <p:sp>
        <p:nvSpPr>
          <p:cNvPr id="3" name=""/>
          <p:cNvSpPr/>
          <p:nvPr/>
        </p:nvSpPr>
        <p:spPr>
          <a:xfrm>
            <a:off x="7077075" y="485775"/>
            <a:ext cx="357187" cy="790575"/>
          </a:xfrm>
          <a:prstGeom prst="rect">
            <a:avLst/>
          </a:prstGeom>
          <a:solidFill>
            <a:srgbClr val="FFFFFF"/>
          </a:solidFill>
        </p:spPr>
        <p:txBody>
          <a:bodyPr lIns="0" tIns="0" rIns="0" bIns="0" wrap="none">
            <a:noAutofit/>
          </a:bodyPr>
          <a:p>
            <a:pPr indent="0"/>
            <a:r>
              <a:rPr lang="vi" sz="5600">
                <a:solidFill>
                  <a:srgbClr val="7455A6"/>
                </a:solidFill>
                <a:latin typeface="Arial"/>
              </a:rPr>
              <a:t>4</a:t>
            </a:r>
          </a:p>
        </p:txBody>
      </p:sp>
      <p:sp>
        <p:nvSpPr>
          <p:cNvPr id="4" name=""/>
          <p:cNvSpPr/>
          <p:nvPr/>
        </p:nvSpPr>
        <p:spPr>
          <a:xfrm>
            <a:off x="1814512" y="371475"/>
            <a:ext cx="1304925" cy="257175"/>
          </a:xfrm>
          <a:prstGeom prst="rect">
            <a:avLst/>
          </a:prstGeom>
          <a:solidFill>
            <a:srgbClr val="FFFFFF"/>
          </a:solidFill>
        </p:spPr>
        <p:txBody>
          <a:bodyPr lIns="0" tIns="0" rIns="0" bIns="0" wrap="none">
            <a:noAutofit/>
          </a:bodyPr>
          <a:p>
            <a:pPr indent="0"/>
            <a:r>
              <a:rPr lang="vi" b="1" sz="1600">
                <a:solidFill>
                  <a:srgbClr val="05027D"/>
                </a:solidFill>
                <a:latin typeface="Arial"/>
              </a:rPr>
              <a:t>Luyện tập 6</a:t>
            </a:r>
          </a:p>
        </p:txBody>
      </p:sp>
      <p:sp>
        <p:nvSpPr>
          <p:cNvPr id="5" name=""/>
          <p:cNvSpPr/>
          <p:nvPr/>
        </p:nvSpPr>
        <p:spPr>
          <a:xfrm>
            <a:off x="3395662" y="461962"/>
            <a:ext cx="2614613" cy="252413"/>
          </a:xfrm>
          <a:prstGeom prst="rect">
            <a:avLst/>
          </a:prstGeom>
          <a:solidFill>
            <a:srgbClr val="FFFFFF"/>
          </a:solidFill>
        </p:spPr>
        <p:txBody>
          <a:bodyPr lIns="0" tIns="0" rIns="0" bIns="0" wrap="none">
            <a:noAutofit/>
          </a:bodyPr>
          <a:p>
            <a:pPr indent="0"/>
            <a:r>
              <a:rPr lang="vi" sz="1400">
                <a:latin typeface="Arial"/>
              </a:rPr>
              <a:t>Giải mỗi bất phương trình sau:</a:t>
            </a:r>
          </a:p>
        </p:txBody>
      </p:sp>
      <p:sp>
        <p:nvSpPr>
          <p:cNvPr id="6" name=""/>
          <p:cNvSpPr/>
          <p:nvPr/>
        </p:nvSpPr>
        <p:spPr>
          <a:xfrm>
            <a:off x="7167562" y="428625"/>
            <a:ext cx="180975" cy="142875"/>
          </a:xfrm>
          <a:prstGeom prst="rect">
            <a:avLst/>
          </a:prstGeom>
          <a:solidFill>
            <a:srgbClr val="FFFFFF"/>
          </a:solidFill>
        </p:spPr>
        <p:txBody>
          <a:bodyPr lIns="0" tIns="0" rIns="0" bIns="0" wrap="none">
            <a:noAutofit/>
          </a:bodyPr>
          <a:p>
            <a:pPr indent="0"/>
            <a:r>
              <a:rPr lang="vi" sz="900">
                <a:solidFill>
                  <a:srgbClr val="A1A53A"/>
                </a:solidFill>
                <a:latin typeface="Arial"/>
              </a:rPr>
              <a:t>0,1</a:t>
            </a:r>
          </a:p>
        </p:txBody>
      </p:sp>
      <p:sp>
        <p:nvSpPr>
          <p:cNvPr id="7" name=""/>
          <p:cNvSpPr/>
          <p:nvPr/>
        </p:nvSpPr>
        <p:spPr>
          <a:xfrm>
            <a:off x="1647825" y="1014412"/>
            <a:ext cx="1252537" cy="242888"/>
          </a:xfrm>
          <a:prstGeom prst="rect">
            <a:avLst/>
          </a:prstGeom>
          <a:solidFill>
            <a:srgbClr val="FFFFFF"/>
          </a:solidFill>
        </p:spPr>
        <p:txBody>
          <a:bodyPr lIns="0" tIns="0" rIns="0" bIns="0" wrap="none">
            <a:noAutofit/>
          </a:bodyPr>
          <a:p>
            <a:pPr indent="0"/>
            <a:r>
              <a:rPr lang="vi" sz="1400">
                <a:latin typeface="Arial"/>
              </a:rPr>
              <a:t>a) 7</a:t>
            </a:r>
            <a:r>
              <a:rPr lang="vi" baseline="30000" sz="1400">
                <a:latin typeface="Arial"/>
              </a:rPr>
              <a:t>Z+3</a:t>
            </a:r>
            <a:r>
              <a:rPr lang="vi" sz="1400">
                <a:latin typeface="Arial"/>
              </a:rPr>
              <a:t> &lt; 343;</a:t>
            </a:r>
          </a:p>
        </p:txBody>
      </p:sp>
      <p:sp>
        <p:nvSpPr>
          <p:cNvPr id="8" name=""/>
          <p:cNvSpPr/>
          <p:nvPr/>
        </p:nvSpPr>
        <p:spPr>
          <a:xfrm>
            <a:off x="7362825" y="995362"/>
            <a:ext cx="80962" cy="171450"/>
          </a:xfrm>
          <a:prstGeom prst="rect">
            <a:avLst/>
          </a:prstGeom>
          <a:solidFill>
            <a:srgbClr val="FFFFFF"/>
          </a:solidFill>
        </p:spPr>
        <p:txBody>
          <a:bodyPr lIns="0" tIns="0" rIns="0" bIns="0" wrap="none">
            <a:noAutofit/>
          </a:bodyPr>
          <a:p>
            <a:pPr algn="just" indent="0"/>
            <a:r>
              <a:rPr lang="vi" b="1" sz="1300">
                <a:solidFill>
                  <a:srgbClr val="E317BE"/>
                </a:solidFill>
                <a:latin typeface="Arial"/>
              </a:rPr>
              <a:t>I</a:t>
            </a:r>
          </a:p>
        </p:txBody>
      </p:sp>
      <p:sp>
        <p:nvSpPr>
          <p:cNvPr id="9" name=""/>
          <p:cNvSpPr/>
          <p:nvPr/>
        </p:nvSpPr>
        <p:spPr>
          <a:xfrm>
            <a:off x="3605212" y="1395412"/>
            <a:ext cx="433388" cy="185738"/>
          </a:xfrm>
          <a:prstGeom prst="rect">
            <a:avLst/>
          </a:prstGeom>
          <a:solidFill>
            <a:srgbClr val="FFFFFF"/>
          </a:solidFill>
        </p:spPr>
        <p:txBody>
          <a:bodyPr lIns="0" tIns="0" rIns="0" bIns="0" wrap="none">
            <a:noAutofit/>
          </a:bodyPr>
          <a:p>
            <a:pPr indent="0"/>
            <a:r>
              <a:rPr lang="vi" b="1" i="1" u="sng" sz="1400">
                <a:solidFill>
                  <a:srgbClr val="BD0101"/>
                </a:solidFill>
                <a:latin typeface="Arial"/>
              </a:rPr>
              <a:t>Giải:</a:t>
            </a:r>
          </a:p>
        </p:txBody>
      </p:sp>
      <p:sp>
        <p:nvSpPr>
          <p:cNvPr id="10" name=""/>
          <p:cNvSpPr/>
          <p:nvPr/>
        </p:nvSpPr>
        <p:spPr>
          <a:xfrm>
            <a:off x="1643062" y="1857375"/>
            <a:ext cx="4138613" cy="933450"/>
          </a:xfrm>
          <a:prstGeom prst="rect">
            <a:avLst/>
          </a:prstGeom>
          <a:solidFill>
            <a:srgbClr val="FFFFFF"/>
          </a:solidFill>
        </p:spPr>
        <p:txBody>
          <a:bodyPr lIns="0" tIns="0" rIns="0" bIns="0">
            <a:noAutofit/>
          </a:bodyPr>
          <a:p>
            <a:pPr indent="0">
              <a:spcAft>
                <a:spcPts val="700"/>
              </a:spcAft>
            </a:pPr>
            <a:r>
              <a:rPr lang="vi" sz="1400">
                <a:latin typeface="Arial"/>
              </a:rPr>
              <a:t>a) 7</a:t>
            </a:r>
            <a:r>
              <a:rPr lang="vi" baseline="30000" sz="1400">
                <a:latin typeface="Arial"/>
              </a:rPr>
              <a:t>x+3</a:t>
            </a:r>
            <a:r>
              <a:rPr lang="vi" sz="1400">
                <a:latin typeface="Arial"/>
              </a:rPr>
              <a:t> &lt; 343 &lt;=&gt; X + 3 &lt; log</a:t>
            </a:r>
            <a:r>
              <a:rPr lang="vi" baseline="-25000" sz="1400">
                <a:latin typeface="Arial"/>
              </a:rPr>
              <a:t>7</a:t>
            </a:r>
            <a:r>
              <a:rPr lang="vi" sz="1400">
                <a:latin typeface="Arial"/>
              </a:rPr>
              <a:t> 343</a:t>
            </a:r>
          </a:p>
          <a:p>
            <a:pPr marL="1187963" indent="0">
              <a:spcAft>
                <a:spcPts val="700"/>
              </a:spcAft>
            </a:pPr>
            <a:r>
              <a:rPr lang="vi" i="1" sz="1400">
                <a:latin typeface="Arial"/>
              </a:rPr>
              <a:t>&lt;=&gt; X &lt;</a:t>
            </a:r>
            <a:r>
              <a:rPr lang="vi" sz="1400">
                <a:latin typeface="Arial"/>
              </a:rPr>
              <a:t> logy 343 — 3 &lt;=&gt; </a:t>
            </a:r>
            <a:r>
              <a:rPr lang="vi" i="1" sz="1400">
                <a:latin typeface="Arial"/>
              </a:rPr>
              <a:t>X</a:t>
            </a:r>
            <a:r>
              <a:rPr lang="vi" sz="1400">
                <a:latin typeface="Arial"/>
              </a:rPr>
              <a:t> &lt; 0</a:t>
            </a:r>
          </a:p>
          <a:p>
            <a:pPr indent="0"/>
            <a:r>
              <a:rPr lang="vi" sz="1400">
                <a:latin typeface="Arial"/>
              </a:rPr>
              <a:t>Vậy tập nghiệm của bất phương trình là (-00; 0).</a:t>
            </a:r>
          </a:p>
        </p:txBody>
      </p:sp>
      <p:sp>
        <p:nvSpPr>
          <p:cNvPr id="11" name=""/>
          <p:cNvSpPr/>
          <p:nvPr/>
        </p:nvSpPr>
        <p:spPr>
          <a:xfrm>
            <a:off x="738187" y="3876675"/>
            <a:ext cx="80963" cy="76200"/>
          </a:xfrm>
          <a:prstGeom prst="rect">
            <a:avLst/>
          </a:prstGeom>
          <a:solidFill>
            <a:srgbClr val="FFFFFF"/>
          </a:solidFill>
        </p:spPr>
        <p:txBody>
          <a:bodyPr lIns="0" tIns="0" rIns="0" bIns="0" wrap="none">
            <a:noAutofit/>
          </a:bodyPr>
          <a:p>
            <a:pPr algn="just" indent="0"/>
            <a:r>
              <a:rPr lang="vi" sz="900">
                <a:latin typeface="Arial"/>
              </a:rPr>
              <a:t>o</a:t>
            </a:r>
          </a:p>
        </p:txBody>
      </p:sp>
      <p:sp>
        <p:nvSpPr>
          <p:cNvPr id="12" name=""/>
          <p:cNvSpPr/>
          <p:nvPr/>
        </p:nvSpPr>
        <p:spPr>
          <a:xfrm>
            <a:off x="1643062" y="3614737"/>
            <a:ext cx="4557713" cy="376238"/>
          </a:xfrm>
          <a:prstGeom prst="rect">
            <a:avLst/>
          </a:prstGeom>
          <a:solidFill>
            <a:srgbClr val="FFFFFF"/>
          </a:solidFill>
        </p:spPr>
        <p:txBody>
          <a:bodyPr lIns="0" tIns="0" rIns="0" bIns="0" wrap="none">
            <a:noAutofit/>
          </a:bodyPr>
          <a:p>
            <a:pPr indent="0"/>
            <a:r>
              <a:rPr lang="vi" sz="1400">
                <a:latin typeface="Arial"/>
              </a:rPr>
              <a:t>Vậy tập nghiệm của bất phương trình là: (-00; log_Ị 3 .</a:t>
            </a:r>
          </a:p>
        </p:txBody>
      </p:sp>
      <p:sp>
        <p:nvSpPr>
          <p:cNvPr id="13" name=""/>
          <p:cNvSpPr/>
          <p:nvPr/>
        </p:nvSpPr>
        <p:spPr>
          <a:xfrm>
            <a:off x="514350" y="3505200"/>
            <a:ext cx="166687" cy="180975"/>
          </a:xfrm>
          <a:prstGeom prst="rect">
            <a:avLst/>
          </a:prstGeom>
          <a:solidFill>
            <a:srgbClr val="FFFFFF"/>
          </a:solidFill>
        </p:spPr>
        <p:txBody>
          <a:bodyPr lIns="0" tIns="0" rIns="0" bIns="0" wrap="none">
            <a:noAutofit/>
          </a:bodyPr>
          <a:p>
            <a:pPr algn="r" indent="0"/>
            <a:r>
              <a:rPr lang="vi" b="1" sz="1500">
                <a:solidFill>
                  <a:srgbClr val="E317BE"/>
                </a:solidFill>
                <a:latin typeface="Arial"/>
              </a:rPr>
              <a:t>X</a:t>
            </a:r>
          </a:p>
        </p:txBody>
      </p:sp>
    </p:spTree>
  </p:cSld>
  <p:clrMapOvr>
    <a:overrideClrMapping bg1="lt1" tx1="dk1" bg2="lt2" tx2="dk2" accent1="accent1" accent2="accent2" accent3="accent3" accent4="accent4" accent5="accent5" accent6="accent6" hlink="hlink" folHlink="folHlink"/>
  </p:clrMapOvr>
</p:sld>
</file>

<file path=ppt/slides/slide3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76225" y="2062162"/>
            <a:ext cx="6748462" cy="228600"/>
          </a:xfrm>
          <a:prstGeom prst="rect">
            <a:avLst/>
          </a:prstGeom>
        </p:spPr>
      </p:pic>
      <p:pic>
        <p:nvPicPr>
          <p:cNvPr id="3" name=""/>
          <p:cNvPicPr>
            <a:picLocks noChangeAspect="1"/>
          </p:cNvPicPr>
          <p:nvPr/>
        </p:nvPicPr>
        <p:blipFill>
          <a:blip r:embed="rPictId1"/>
          <a:stretch>
            <a:fillRect/>
          </a:stretch>
        </p:blipFill>
        <p:spPr>
          <a:xfrm>
            <a:off x="276225" y="3319462"/>
            <a:ext cx="519112" cy="561975"/>
          </a:xfrm>
          <a:prstGeom prst="rect">
            <a:avLst/>
          </a:prstGeom>
        </p:spPr>
      </p:pic>
      <p:sp>
        <p:nvSpPr>
          <p:cNvPr id="4" name=""/>
          <p:cNvSpPr/>
          <p:nvPr/>
        </p:nvSpPr>
        <p:spPr>
          <a:xfrm>
            <a:off x="442912" y="333375"/>
            <a:ext cx="6443663" cy="1590675"/>
          </a:xfrm>
          <a:prstGeom prst="rect">
            <a:avLst/>
          </a:prstGeom>
          <a:solidFill>
            <a:srgbClr val="FFFFFF"/>
          </a:solidFill>
        </p:spPr>
        <p:txBody>
          <a:bodyPr lIns="0" tIns="0" rIns="0" bIns="0">
            <a:noAutofit/>
          </a:bodyPr>
          <a:p>
            <a:pPr indent="0">
              <a:lnSpc>
                <a:spcPct val="171000"/>
              </a:lnSpc>
            </a:pPr>
            <a:r>
              <a:rPr lang="en-US" u="sng" sz="1300">
                <a:solidFill>
                  <a:srgbClr val="CC4B8C"/>
                </a:solidFill>
                <a:latin typeface="Arial"/>
              </a:rPr>
              <a:t>WCTnB</a:t>
            </a:r>
            <a:r>
              <a:rPr lang="en-US" sz="1300">
                <a:solidFill>
                  <a:srgbClr val="CC4B8C"/>
                </a:solidFill>
                <a:latin typeface="Arial"/>
              </a:rPr>
              <a:t> </a:t>
            </a:r>
            <a:r>
              <a:rPr lang="vi" sz="1300">
                <a:latin typeface="Arial"/>
              </a:rPr>
              <a:t>Dân số Việt Nam năm 2021 ước tính là </a:t>
            </a:r>
            <a:r>
              <a:rPr lang="en-US" sz="1300">
                <a:latin typeface="Arial"/>
              </a:rPr>
              <a:t>A </a:t>
            </a:r>
            <a:r>
              <a:rPr lang="vi" sz="1300">
                <a:latin typeface="Arial"/>
              </a:rPr>
              <a:t>= 98 564 407 người, x </a:t>
            </a:r>
            <a:r>
              <a:rPr lang="vi" i="1" sz="1300">
                <a:latin typeface="Arial"/>
              </a:rPr>
              <a:t>(Nguôn: </a:t>
            </a:r>
            <a:r>
              <a:rPr lang="en-US" i="1" sz="1300">
                <a:latin typeface="Arial"/>
                <a:hlinkClick r:id="rLinkId0"/>
              </a:rPr>
              <a:t>https://danso.org/viet-nam</a:t>
            </a:r>
            <a:r>
              <a:rPr lang="en-US" i="1" sz="1300">
                <a:latin typeface="Arial"/>
              </a:rPr>
              <a:t>)</a:t>
            </a:r>
            <a:r>
              <a:rPr lang="en-US" sz="1300">
                <a:latin typeface="Arial"/>
              </a:rPr>
              <a:t> </a:t>
            </a:r>
            <a:r>
              <a:rPr lang="vi" sz="1300">
                <a:latin typeface="Arial"/>
              </a:rPr>
              <a:t>Giả sử tỉ lệ tăng dân sô hàng năm của Việt Nam là r = 0,93%. Biết rằng sau </a:t>
            </a:r>
            <a:r>
              <a:rPr lang="vi" i="1" sz="1300">
                <a:latin typeface="Arial"/>
              </a:rPr>
              <a:t>t</a:t>
            </a:r>
            <a:r>
              <a:rPr lang="vi" sz="1300">
                <a:latin typeface="Arial"/>
              </a:rPr>
              <a:t> nám, dân số Việt Nam (tính từ mốc năm 2021) ước tính theo công thức: s = </a:t>
            </a:r>
            <a:r>
              <a:rPr lang="vi" i="1" sz="1300">
                <a:latin typeface="Arial"/>
              </a:rPr>
              <a:t>A .e</a:t>
            </a:r>
            <a:r>
              <a:rPr lang="vi" i="1" baseline="30000" sz="1300">
                <a:latin typeface="Arial"/>
              </a:rPr>
              <a:t>rC</a:t>
            </a:r>
            <a:r>
              <a:rPr lang="vi" i="1" sz="1300">
                <a:latin typeface="Arial"/>
              </a:rPr>
              <a:t>.</a:t>
            </a:r>
            <a:r>
              <a:rPr lang="vi" sz="1300">
                <a:latin typeface="Arial"/>
              </a:rPr>
              <a:t> Hỏi từ năm nào trở đi, dân số Việt Nam vượt quá 110 triệu người?</a:t>
            </a:r>
          </a:p>
        </p:txBody>
      </p:sp>
      <p:sp>
        <p:nvSpPr>
          <p:cNvPr id="5" name=""/>
          <p:cNvSpPr/>
          <p:nvPr/>
        </p:nvSpPr>
        <p:spPr>
          <a:xfrm>
            <a:off x="457200" y="2509837"/>
            <a:ext cx="6443662" cy="195263"/>
          </a:xfrm>
          <a:prstGeom prst="rect">
            <a:avLst/>
          </a:prstGeom>
          <a:solidFill>
            <a:srgbClr val="FFFFFF"/>
          </a:solidFill>
        </p:spPr>
        <p:txBody>
          <a:bodyPr lIns="0" tIns="0" rIns="0" bIns="0" wrap="none">
            <a:noAutofit/>
          </a:bodyPr>
          <a:p>
            <a:pPr indent="0"/>
            <a:r>
              <a:rPr lang="vi" sz="1300">
                <a:latin typeface="Arial"/>
              </a:rPr>
              <a:t>Ta có: 98 564 407. e°'</a:t>
            </a:r>
            <a:r>
              <a:rPr lang="vi" baseline="30000" sz="1300">
                <a:latin typeface="Arial"/>
              </a:rPr>
              <a:t>0093t</a:t>
            </a:r>
            <a:r>
              <a:rPr lang="vi" sz="1300">
                <a:latin typeface="Arial"/>
              </a:rPr>
              <a:t> &gt; 110 000 000 &lt;=&gt; e°-</a:t>
            </a:r>
            <a:r>
              <a:rPr lang="vi" baseline="30000" sz="1300">
                <a:latin typeface="Arial"/>
              </a:rPr>
              <a:t>0093t</a:t>
            </a:r>
            <a:r>
              <a:rPr lang="vi" sz="1300">
                <a:latin typeface="Arial"/>
              </a:rPr>
              <a:t> &gt; 110 000 000 : 98 564 407</a:t>
            </a:r>
          </a:p>
        </p:txBody>
      </p:sp>
      <p:sp>
        <p:nvSpPr>
          <p:cNvPr id="6" name=""/>
          <p:cNvSpPr/>
          <p:nvPr/>
        </p:nvSpPr>
        <p:spPr>
          <a:xfrm>
            <a:off x="1990725" y="2995612"/>
            <a:ext cx="1276350" cy="185738"/>
          </a:xfrm>
          <a:prstGeom prst="rect">
            <a:avLst/>
          </a:prstGeom>
          <a:solidFill>
            <a:srgbClr val="FFFFFF"/>
          </a:solidFill>
        </p:spPr>
        <p:txBody>
          <a:bodyPr lIns="0" tIns="0" rIns="0" bIns="0" wrap="none">
            <a:noAutofit/>
          </a:bodyPr>
          <a:p>
            <a:pPr indent="0"/>
            <a:r>
              <a:rPr lang="vi" sz="1300">
                <a:latin typeface="Arial"/>
              </a:rPr>
              <a:t>&lt;=&gt; 0,0093t &gt; ln</a:t>
            </a:r>
          </a:p>
        </p:txBody>
      </p:sp>
      <p:sp>
        <p:nvSpPr>
          <p:cNvPr id="7" name=""/>
          <p:cNvSpPr/>
          <p:nvPr/>
        </p:nvSpPr>
        <p:spPr>
          <a:xfrm>
            <a:off x="3319462" y="2928937"/>
            <a:ext cx="762000" cy="328613"/>
          </a:xfrm>
          <a:prstGeom prst="rect">
            <a:avLst/>
          </a:prstGeom>
          <a:solidFill>
            <a:srgbClr val="FFFFFF"/>
          </a:solidFill>
        </p:spPr>
        <p:txBody>
          <a:bodyPr lIns="0" tIns="0" rIns="0" bIns="0">
            <a:noAutofit/>
          </a:bodyPr>
          <a:p>
            <a:pPr indent="0">
              <a:spcAft>
                <a:spcPts val="350"/>
              </a:spcAft>
            </a:pPr>
            <a:r>
              <a:rPr lang="vi" u="sng" sz="900">
                <a:latin typeface="Arial"/>
              </a:rPr>
              <a:t>110 000 000</a:t>
            </a:r>
          </a:p>
          <a:p>
            <a:pPr indent="0"/>
            <a:r>
              <a:rPr lang="vi" sz="900">
                <a:latin typeface="Arial"/>
              </a:rPr>
              <a:t>98 564 407</a:t>
            </a:r>
          </a:p>
        </p:txBody>
      </p:sp>
      <p:sp>
        <p:nvSpPr>
          <p:cNvPr id="8" name=""/>
          <p:cNvSpPr/>
          <p:nvPr/>
        </p:nvSpPr>
        <p:spPr>
          <a:xfrm>
            <a:off x="4081462" y="2990850"/>
            <a:ext cx="1566863" cy="209550"/>
          </a:xfrm>
          <a:prstGeom prst="rect">
            <a:avLst/>
          </a:prstGeom>
          <a:solidFill>
            <a:srgbClr val="FFFFFF"/>
          </a:solidFill>
        </p:spPr>
        <p:txBody>
          <a:bodyPr lIns="0" tIns="0" rIns="0" bIns="0" wrap="none">
            <a:noAutofit/>
          </a:bodyPr>
          <a:p>
            <a:pPr indent="0"/>
            <a:r>
              <a:rPr lang="vi" sz="1300">
                <a:latin typeface="Arial"/>
              </a:rPr>
              <a:t>. Suy ra </a:t>
            </a:r>
            <a:r>
              <a:rPr lang="vi" i="1" sz="1300">
                <a:latin typeface="Arial"/>
              </a:rPr>
              <a:t>t</a:t>
            </a:r>
            <a:r>
              <a:rPr lang="vi" sz="1300">
                <a:latin typeface="Arial"/>
              </a:rPr>
              <a:t> &gt; 11,803.</a:t>
            </a:r>
          </a:p>
        </p:txBody>
      </p:sp>
      <p:sp>
        <p:nvSpPr>
          <p:cNvPr id="9" name=""/>
          <p:cNvSpPr/>
          <p:nvPr/>
        </p:nvSpPr>
        <p:spPr>
          <a:xfrm>
            <a:off x="952500" y="3328987"/>
            <a:ext cx="5976937" cy="552450"/>
          </a:xfrm>
          <a:prstGeom prst="rect">
            <a:avLst/>
          </a:prstGeom>
          <a:solidFill>
            <a:srgbClr val="FFFFFF"/>
          </a:solidFill>
        </p:spPr>
        <p:txBody>
          <a:bodyPr lIns="0" tIns="0" rIns="0" bIns="0">
            <a:noAutofit/>
          </a:bodyPr>
          <a:p>
            <a:pPr indent="152400">
              <a:spcAft>
                <a:spcPts val="700"/>
              </a:spcAft>
            </a:pPr>
            <a:r>
              <a:rPr lang="vi" sz="1300">
                <a:latin typeface="Arial"/>
              </a:rPr>
              <a:t>Vậy sau 12 năm tính từ mốc năm 2021, tức là từ năm 2033 trở đi, dân số</a:t>
            </a:r>
          </a:p>
          <a:p>
            <a:pPr indent="152400"/>
            <a:r>
              <a:rPr lang="vi" sz="1300">
                <a:latin typeface="Arial"/>
              </a:rPr>
              <a:t>Việt Nam vượt quá 110 triệu người.</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843712" y="180975"/>
            <a:ext cx="709613" cy="742950"/>
          </a:xfrm>
          <a:prstGeom prst="rect">
            <a:avLst/>
          </a:prstGeom>
        </p:spPr>
      </p:pic>
      <p:pic>
        <p:nvPicPr>
          <p:cNvPr id="3" name=""/>
          <p:cNvPicPr>
            <a:picLocks noChangeAspect="1"/>
          </p:cNvPicPr>
          <p:nvPr/>
        </p:nvPicPr>
        <p:blipFill>
          <a:blip r:embed="rPictId1"/>
          <a:stretch>
            <a:fillRect/>
          </a:stretch>
        </p:blipFill>
        <p:spPr>
          <a:xfrm>
            <a:off x="2157412" y="1576387"/>
            <a:ext cx="609600" cy="523875"/>
          </a:xfrm>
          <a:prstGeom prst="rect">
            <a:avLst/>
          </a:prstGeom>
        </p:spPr>
      </p:pic>
      <p:pic>
        <p:nvPicPr>
          <p:cNvPr id="4" name=""/>
          <p:cNvPicPr>
            <a:picLocks noChangeAspect="1"/>
          </p:cNvPicPr>
          <p:nvPr/>
        </p:nvPicPr>
        <p:blipFill>
          <a:blip r:embed="rPictId2"/>
          <a:stretch>
            <a:fillRect/>
          </a:stretch>
        </p:blipFill>
        <p:spPr>
          <a:xfrm>
            <a:off x="95250" y="3071812"/>
            <a:ext cx="942975" cy="1214438"/>
          </a:xfrm>
          <a:prstGeom prst="rect">
            <a:avLst/>
          </a:prstGeom>
        </p:spPr>
      </p:pic>
      <p:pic>
        <p:nvPicPr>
          <p:cNvPr id="5" name=""/>
          <p:cNvPicPr>
            <a:picLocks noChangeAspect="1"/>
          </p:cNvPicPr>
          <p:nvPr/>
        </p:nvPicPr>
        <p:blipFill>
          <a:blip r:embed="rPictId3"/>
          <a:stretch>
            <a:fillRect/>
          </a:stretch>
        </p:blipFill>
        <p:spPr>
          <a:xfrm>
            <a:off x="2157412" y="2890837"/>
            <a:ext cx="609600" cy="523875"/>
          </a:xfrm>
          <a:prstGeom prst="rect">
            <a:avLst/>
          </a:prstGeom>
        </p:spPr>
      </p:pic>
      <p:pic>
        <p:nvPicPr>
          <p:cNvPr id="6" name=""/>
          <p:cNvPicPr>
            <a:picLocks noChangeAspect="1"/>
          </p:cNvPicPr>
          <p:nvPr/>
        </p:nvPicPr>
        <p:blipFill>
          <a:blip r:embed="rPictId4"/>
          <a:stretch>
            <a:fillRect/>
          </a:stretch>
        </p:blipFill>
        <p:spPr>
          <a:xfrm>
            <a:off x="5995987" y="3300412"/>
            <a:ext cx="1614488" cy="976313"/>
          </a:xfrm>
          <a:prstGeom prst="rect">
            <a:avLst/>
          </a:prstGeom>
        </p:spPr>
      </p:pic>
      <p:sp>
        <p:nvSpPr>
          <p:cNvPr id="7" name=""/>
          <p:cNvSpPr/>
          <p:nvPr/>
        </p:nvSpPr>
        <p:spPr>
          <a:xfrm>
            <a:off x="2214562" y="547687"/>
            <a:ext cx="3209925" cy="414338"/>
          </a:xfrm>
          <a:prstGeom prst="rect">
            <a:avLst/>
          </a:prstGeom>
          <a:solidFill>
            <a:srgbClr val="FFFFFF"/>
          </a:solidFill>
        </p:spPr>
        <p:txBody>
          <a:bodyPr lIns="0" tIns="0" rIns="0" bIns="0" wrap="none">
            <a:noAutofit/>
          </a:bodyPr>
          <a:p>
            <a:pPr indent="0"/>
            <a:r>
              <a:rPr lang="vi" b="1" sz="2600">
                <a:solidFill>
                  <a:srgbClr val="BD0101"/>
                </a:solidFill>
                <a:latin typeface="Arial"/>
              </a:rPr>
              <a:t>NỘI DUNG BÀI HỌC</a:t>
            </a:r>
          </a:p>
        </p:txBody>
      </p:sp>
      <p:sp>
        <p:nvSpPr>
          <p:cNvPr id="8" name=""/>
          <p:cNvSpPr/>
          <p:nvPr/>
        </p:nvSpPr>
        <p:spPr>
          <a:xfrm>
            <a:off x="2995612" y="1409700"/>
            <a:ext cx="2295525" cy="676275"/>
          </a:xfrm>
          <a:prstGeom prst="rect">
            <a:avLst/>
          </a:prstGeom>
          <a:solidFill>
            <a:srgbClr val="FFFFFF"/>
          </a:solidFill>
        </p:spPr>
        <p:txBody>
          <a:bodyPr lIns="0" tIns="0" rIns="0" bIns="0">
            <a:noAutofit/>
          </a:bodyPr>
          <a:p>
            <a:pPr indent="0">
              <a:spcAft>
                <a:spcPts val="980"/>
              </a:spcAft>
            </a:pPr>
            <a:r>
              <a:rPr lang="vi" b="1" sz="1600">
                <a:solidFill>
                  <a:srgbClr val="05027D"/>
                </a:solidFill>
                <a:latin typeface="Arial"/>
              </a:rPr>
              <a:t>Phương trình mũ và</a:t>
            </a:r>
          </a:p>
          <a:p>
            <a:pPr indent="0"/>
            <a:r>
              <a:rPr lang="vi" b="1" sz="1600">
                <a:solidFill>
                  <a:srgbClr val="05027D"/>
                </a:solidFill>
                <a:latin typeface="Arial"/>
              </a:rPr>
              <a:t>Phương trình lôgarit</a:t>
            </a:r>
          </a:p>
        </p:txBody>
      </p:sp>
      <p:sp>
        <p:nvSpPr>
          <p:cNvPr id="9" name=""/>
          <p:cNvSpPr/>
          <p:nvPr/>
        </p:nvSpPr>
        <p:spPr>
          <a:xfrm>
            <a:off x="2995612" y="2705100"/>
            <a:ext cx="2714625" cy="714375"/>
          </a:xfrm>
          <a:prstGeom prst="rect">
            <a:avLst/>
          </a:prstGeom>
          <a:solidFill>
            <a:srgbClr val="FFFFFF"/>
          </a:solidFill>
        </p:spPr>
        <p:txBody>
          <a:bodyPr lIns="0" tIns="0" rIns="0" bIns="0">
            <a:noAutofit/>
          </a:bodyPr>
          <a:p>
            <a:pPr indent="0">
              <a:spcAft>
                <a:spcPts val="910"/>
              </a:spcAft>
            </a:pPr>
            <a:r>
              <a:rPr lang="vi" b="1" sz="1600">
                <a:solidFill>
                  <a:srgbClr val="05027D"/>
                </a:solidFill>
                <a:latin typeface="Arial"/>
              </a:rPr>
              <a:t>Bất phương trình mũ và</a:t>
            </a:r>
          </a:p>
          <a:p>
            <a:pPr indent="0"/>
            <a:r>
              <a:rPr lang="vi" b="1" sz="1600">
                <a:solidFill>
                  <a:srgbClr val="05027D"/>
                </a:solidFill>
                <a:latin typeface="Arial"/>
              </a:rPr>
              <a:t>Bất phương trình lôgarit</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52400" y="76200"/>
            <a:ext cx="642937" cy="981075"/>
          </a:xfrm>
          <a:prstGeom prst="rect">
            <a:avLst/>
          </a:prstGeom>
        </p:spPr>
      </p:pic>
      <p:pic>
        <p:nvPicPr>
          <p:cNvPr id="3" name=""/>
          <p:cNvPicPr>
            <a:picLocks noChangeAspect="1"/>
          </p:cNvPicPr>
          <p:nvPr/>
        </p:nvPicPr>
        <p:blipFill>
          <a:blip r:embed="rPictId1"/>
          <a:stretch>
            <a:fillRect/>
          </a:stretch>
        </p:blipFill>
        <p:spPr>
          <a:xfrm>
            <a:off x="7124700" y="161925"/>
            <a:ext cx="238125" cy="247650"/>
          </a:xfrm>
          <a:prstGeom prst="rect">
            <a:avLst/>
          </a:prstGeom>
        </p:spPr>
      </p:pic>
      <p:pic>
        <p:nvPicPr>
          <p:cNvPr id="4" name=""/>
          <p:cNvPicPr>
            <a:picLocks noChangeAspect="1"/>
          </p:cNvPicPr>
          <p:nvPr/>
        </p:nvPicPr>
        <p:blipFill>
          <a:blip r:embed="rPictId2"/>
          <a:stretch>
            <a:fillRect/>
          </a:stretch>
        </p:blipFill>
        <p:spPr>
          <a:xfrm>
            <a:off x="4862512" y="1957387"/>
            <a:ext cx="2062163" cy="1662113"/>
          </a:xfrm>
          <a:prstGeom prst="rect">
            <a:avLst/>
          </a:prstGeom>
        </p:spPr>
      </p:pic>
      <p:pic>
        <p:nvPicPr>
          <p:cNvPr id="5" name=""/>
          <p:cNvPicPr>
            <a:picLocks noChangeAspect="1"/>
          </p:cNvPicPr>
          <p:nvPr/>
        </p:nvPicPr>
        <p:blipFill>
          <a:blip r:embed="rPictId3"/>
          <a:stretch>
            <a:fillRect/>
          </a:stretch>
        </p:blipFill>
        <p:spPr>
          <a:xfrm>
            <a:off x="7072312" y="3148012"/>
            <a:ext cx="500063" cy="1004888"/>
          </a:xfrm>
          <a:prstGeom prst="rect">
            <a:avLst/>
          </a:prstGeom>
        </p:spPr>
      </p:pic>
      <p:sp>
        <p:nvSpPr>
          <p:cNvPr id="6" name=""/>
          <p:cNvSpPr/>
          <p:nvPr/>
        </p:nvSpPr>
        <p:spPr>
          <a:xfrm>
            <a:off x="2395537" y="466725"/>
            <a:ext cx="2852738" cy="280987"/>
          </a:xfrm>
          <a:prstGeom prst="rect">
            <a:avLst/>
          </a:prstGeom>
          <a:solidFill>
            <a:srgbClr val="F4FF5C"/>
          </a:solidFill>
        </p:spPr>
        <p:txBody>
          <a:bodyPr lIns="0" tIns="0" rIns="0" bIns="0" wrap="none">
            <a:noAutofit/>
          </a:bodyPr>
          <a:p>
            <a:pPr algn="ctr" indent="0"/>
            <a:r>
              <a:rPr lang="en-US" b="1" sz="1600">
                <a:latin typeface="Arial"/>
              </a:rPr>
              <a:t>2. </a:t>
            </a:r>
            <a:r>
              <a:rPr lang="vi" b="1" sz="1600">
                <a:latin typeface="Arial"/>
              </a:rPr>
              <a:t>Bất phương trình lôgarit</a:t>
            </a:r>
          </a:p>
        </p:txBody>
      </p:sp>
      <p:sp>
        <p:nvSpPr>
          <p:cNvPr id="7" name=""/>
          <p:cNvSpPr/>
          <p:nvPr/>
        </p:nvSpPr>
        <p:spPr>
          <a:xfrm>
            <a:off x="442912" y="1042987"/>
            <a:ext cx="6148388" cy="261938"/>
          </a:xfrm>
          <a:prstGeom prst="rect">
            <a:avLst/>
          </a:prstGeom>
          <a:solidFill>
            <a:srgbClr val="FFFFFF"/>
          </a:solidFill>
        </p:spPr>
        <p:txBody>
          <a:bodyPr lIns="0" tIns="0" rIns="0" bIns="0" wrap="none">
            <a:noAutofit/>
          </a:bodyPr>
          <a:p>
            <a:pPr indent="165100"/>
            <a:r>
              <a:rPr lang="vi" b="1" sz="1300">
                <a:solidFill>
                  <a:srgbClr val="BD0101"/>
                </a:solidFill>
                <a:latin typeface="Arial"/>
              </a:rPr>
              <a:t>HĐ6: </a:t>
            </a:r>
            <a:r>
              <a:rPr lang="vi" sz="1400">
                <a:latin typeface="Arial"/>
              </a:rPr>
              <a:t>Quan sát </a:t>
            </a:r>
            <a:r>
              <a:rPr lang="vi" i="1" sz="1400">
                <a:latin typeface="Arial"/>
              </a:rPr>
              <a:t>Hình 12</a:t>
            </a:r>
            <a:r>
              <a:rPr lang="vi" sz="1400">
                <a:latin typeface="Arial"/>
              </a:rPr>
              <a:t> và nêu nhận xét về tính đồng biến, nghịch biến</a:t>
            </a:r>
          </a:p>
        </p:txBody>
      </p:sp>
      <p:sp>
        <p:nvSpPr>
          <p:cNvPr id="8" name=""/>
          <p:cNvSpPr/>
          <p:nvPr/>
        </p:nvSpPr>
        <p:spPr>
          <a:xfrm>
            <a:off x="614362" y="1404937"/>
            <a:ext cx="5948363" cy="271463"/>
          </a:xfrm>
          <a:prstGeom prst="rect">
            <a:avLst/>
          </a:prstGeom>
          <a:solidFill>
            <a:srgbClr val="FFFFFF"/>
          </a:solidFill>
        </p:spPr>
        <p:txBody>
          <a:bodyPr lIns="0" tIns="0" rIns="0" bIns="0" wrap="none">
            <a:noAutofit/>
          </a:bodyPr>
          <a:p>
            <a:pPr indent="165100"/>
            <a:r>
              <a:rPr lang="vi" sz="1400">
                <a:latin typeface="Arial"/>
              </a:rPr>
              <a:t>của hàm số lôgarit </a:t>
            </a:r>
            <a:r>
              <a:rPr lang="vi" i="1" sz="1400">
                <a:latin typeface="Arial"/>
              </a:rPr>
              <a:t>y =</a:t>
            </a:r>
            <a:r>
              <a:rPr lang="vi" sz="1400">
                <a:latin typeface="Arial"/>
              </a:rPr>
              <a:t> log</a:t>
            </a:r>
            <a:r>
              <a:rPr lang="vi" baseline="-25000" sz="1400">
                <a:latin typeface="Arial"/>
              </a:rPr>
              <a:t>2</a:t>
            </a:r>
            <a:r>
              <a:rPr lang="vi" sz="1400">
                <a:latin typeface="Arial"/>
              </a:rPr>
              <a:t> </a:t>
            </a:r>
            <a:r>
              <a:rPr lang="vi" i="1" sz="1400">
                <a:latin typeface="Arial"/>
              </a:rPr>
              <a:t>X.</a:t>
            </a:r>
            <a:r>
              <a:rPr lang="vi" sz="1400">
                <a:latin typeface="Arial"/>
              </a:rPr>
              <a:t> Từ đó, hãy tìm </a:t>
            </a:r>
            <a:r>
              <a:rPr lang="vi" i="1" sz="1400">
                <a:latin typeface="Arial"/>
              </a:rPr>
              <a:t>X</a:t>
            </a:r>
            <a:r>
              <a:rPr lang="vi" sz="1400">
                <a:latin typeface="Arial"/>
              </a:rPr>
              <a:t> sao cho log</a:t>
            </a:r>
            <a:r>
              <a:rPr lang="vi" baseline="-25000" sz="1400">
                <a:latin typeface="Arial"/>
              </a:rPr>
              <a:t>2</a:t>
            </a:r>
            <a:r>
              <a:rPr lang="vi" sz="1400">
                <a:latin typeface="Arial"/>
              </a:rPr>
              <a:t> </a:t>
            </a:r>
            <a:r>
              <a:rPr lang="vi" i="1" sz="1400">
                <a:latin typeface="Arial"/>
              </a:rPr>
              <a:t>x&gt;</a:t>
            </a:r>
            <a:r>
              <a:rPr lang="vi" sz="1400">
                <a:latin typeface="Arial"/>
              </a:rPr>
              <a:t> 1.</a:t>
            </a:r>
          </a:p>
        </p:txBody>
      </p:sp>
      <p:sp>
        <p:nvSpPr>
          <p:cNvPr id="9" name=""/>
          <p:cNvSpPr/>
          <p:nvPr/>
        </p:nvSpPr>
        <p:spPr>
          <a:xfrm>
            <a:off x="614362" y="1900237"/>
            <a:ext cx="3576638" cy="1600200"/>
          </a:xfrm>
          <a:prstGeom prst="rect">
            <a:avLst/>
          </a:prstGeom>
          <a:solidFill>
            <a:srgbClr val="FFFFFF"/>
          </a:solidFill>
        </p:spPr>
        <p:txBody>
          <a:bodyPr lIns="0" tIns="0" rIns="0" bIns="0">
            <a:noAutofit/>
          </a:bodyPr>
          <a:p>
            <a:pPr marL="1519750" indent="0">
              <a:lnSpc>
                <a:spcPct val="157000"/>
              </a:lnSpc>
              <a:spcAft>
                <a:spcPts val="770"/>
              </a:spcAft>
            </a:pPr>
            <a:r>
              <a:rPr lang="vi" b="1" i="1" u="sng" sz="1600">
                <a:solidFill>
                  <a:srgbClr val="0B2E54"/>
                </a:solidFill>
                <a:latin typeface="Arial"/>
              </a:rPr>
              <a:t>Giải:</a:t>
            </a:r>
          </a:p>
          <a:p>
            <a:pPr marL="198950" indent="-241300">
              <a:lnSpc>
                <a:spcPct val="179000"/>
              </a:lnSpc>
              <a:spcAft>
                <a:spcPts val="560"/>
              </a:spcAft>
            </a:pPr>
            <a:r>
              <a:rPr lang="vi" sz="1400">
                <a:latin typeface="Arial"/>
              </a:rPr>
              <a:t>• Hàm </a:t>
            </a:r>
            <a:r>
              <a:rPr lang="vi" i="1" sz="1400">
                <a:latin typeface="Arial"/>
              </a:rPr>
              <a:t>sốy =</a:t>
            </a:r>
            <a:r>
              <a:rPr lang="vi" sz="1400">
                <a:latin typeface="Arial"/>
              </a:rPr>
              <a:t> log</a:t>
            </a:r>
            <a:r>
              <a:rPr lang="vi" baseline="-25000" sz="1400">
                <a:latin typeface="Arial"/>
              </a:rPr>
              <a:t>2</a:t>
            </a:r>
            <a:r>
              <a:rPr lang="vi" sz="1400">
                <a:latin typeface="Arial"/>
              </a:rPr>
              <a:t> </a:t>
            </a:r>
            <a:r>
              <a:rPr lang="vi" i="1" sz="1400">
                <a:latin typeface="Arial"/>
              </a:rPr>
              <a:t>X</a:t>
            </a:r>
            <a:r>
              <a:rPr lang="vi" sz="1400">
                <a:latin typeface="Arial"/>
              </a:rPr>
              <a:t> đồng biến trên tập xác định.</a:t>
            </a:r>
          </a:p>
          <a:p>
            <a:pPr indent="165100">
              <a:lnSpc>
                <a:spcPct val="179000"/>
              </a:lnSpc>
            </a:pPr>
            <a:r>
              <a:rPr lang="vi" sz="1400">
                <a:latin typeface="Arial"/>
              </a:rPr>
              <a:t>•  Quan sát đồ thị ta thấy, để log</a:t>
            </a:r>
            <a:r>
              <a:rPr lang="vi" baseline="-25000" sz="1400">
                <a:latin typeface="Arial"/>
              </a:rPr>
              <a:t>2</a:t>
            </a:r>
            <a:r>
              <a:rPr lang="vi" sz="1400">
                <a:latin typeface="Arial"/>
              </a:rPr>
              <a:t> </a:t>
            </a:r>
            <a:r>
              <a:rPr lang="vi" i="1" sz="1400">
                <a:latin typeface="Arial"/>
              </a:rPr>
              <a:t>X</a:t>
            </a:r>
            <a:r>
              <a:rPr lang="vi" sz="1400">
                <a:latin typeface="Arial"/>
              </a:rPr>
              <a:t> &gt; 1</a:t>
            </a:r>
          </a:p>
        </p:txBody>
      </p:sp>
      <p:sp>
        <p:nvSpPr>
          <p:cNvPr id="10" name=""/>
          <p:cNvSpPr/>
          <p:nvPr/>
        </p:nvSpPr>
        <p:spPr>
          <a:xfrm>
            <a:off x="847725" y="3629025"/>
            <a:ext cx="842962" cy="190500"/>
          </a:xfrm>
          <a:prstGeom prst="rect">
            <a:avLst/>
          </a:prstGeom>
          <a:solidFill>
            <a:srgbClr val="FFFFFF"/>
          </a:solidFill>
        </p:spPr>
        <p:txBody>
          <a:bodyPr lIns="0" tIns="0" rIns="0" bIns="0" wrap="none">
            <a:noAutofit/>
          </a:bodyPr>
          <a:p>
            <a:pPr indent="406400"/>
            <a:r>
              <a:rPr lang="vi" sz="1400">
                <a:latin typeface="Arial"/>
              </a:rPr>
              <a:t>thì </a:t>
            </a:r>
            <a:r>
              <a:rPr lang="vi" i="1" sz="1400">
                <a:latin typeface="Arial"/>
              </a:rPr>
              <a:t>X &gt; 2.</a:t>
            </a:r>
          </a:p>
        </p:txBody>
      </p:sp>
      <p:sp>
        <p:nvSpPr>
          <p:cNvPr id="11" name=""/>
          <p:cNvSpPr/>
          <p:nvPr/>
        </p:nvSpPr>
        <p:spPr>
          <a:xfrm>
            <a:off x="5614987" y="3786187"/>
            <a:ext cx="642938" cy="171450"/>
          </a:xfrm>
          <a:prstGeom prst="rect">
            <a:avLst/>
          </a:prstGeom>
          <a:solidFill>
            <a:srgbClr val="FFFFFF"/>
          </a:solidFill>
        </p:spPr>
        <p:txBody>
          <a:bodyPr lIns="0" tIns="0" rIns="0" bIns="0" wrap="none">
            <a:noAutofit/>
          </a:bodyPr>
          <a:p>
            <a:pPr indent="0"/>
            <a:r>
              <a:rPr lang="vi" i="1" sz="1400">
                <a:solidFill>
                  <a:srgbClr val="465D7E"/>
                </a:solidFill>
                <a:latin typeface="Times New Roman"/>
              </a:rPr>
              <a:t>Hình 12</a:t>
            </a:r>
          </a:p>
        </p:txBody>
      </p:sp>
    </p:spTree>
  </p:cSld>
  <p:clrMapOvr>
    <a:overrideClrMapping bg1="lt1" tx1="dk1" bg2="lt2" tx2="dk2" accent1="accent1" accent2="accent2" accent3="accent3" accent4="accent4" accent5="accent5" accent6="accent6" hlink="hlink" folHlink="folHlink"/>
  </p:clrMapOvr>
</p:sld>
</file>

<file path=ppt/slides/slide4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61937" y="185737"/>
            <a:ext cx="547688" cy="581025"/>
          </a:xfrm>
          <a:prstGeom prst="rect">
            <a:avLst/>
          </a:prstGeom>
        </p:spPr>
      </p:pic>
      <p:pic>
        <p:nvPicPr>
          <p:cNvPr id="3" name=""/>
          <p:cNvPicPr>
            <a:picLocks noChangeAspect="1"/>
          </p:cNvPicPr>
          <p:nvPr/>
        </p:nvPicPr>
        <p:blipFill>
          <a:blip r:embed="rPictId1"/>
          <a:stretch>
            <a:fillRect/>
          </a:stretch>
        </p:blipFill>
        <p:spPr>
          <a:xfrm>
            <a:off x="209550" y="819150"/>
            <a:ext cx="233362" cy="142875"/>
          </a:xfrm>
          <a:prstGeom prst="rect">
            <a:avLst/>
          </a:prstGeom>
        </p:spPr>
      </p:pic>
      <p:pic>
        <p:nvPicPr>
          <p:cNvPr id="4" name=""/>
          <p:cNvPicPr>
            <a:picLocks noChangeAspect="1"/>
          </p:cNvPicPr>
          <p:nvPr/>
        </p:nvPicPr>
        <p:blipFill>
          <a:blip r:embed="rPictId2"/>
          <a:stretch>
            <a:fillRect/>
          </a:stretch>
        </p:blipFill>
        <p:spPr>
          <a:xfrm>
            <a:off x="257175" y="3881437"/>
            <a:ext cx="242887" cy="242888"/>
          </a:xfrm>
          <a:prstGeom prst="rect">
            <a:avLst/>
          </a:prstGeom>
        </p:spPr>
      </p:pic>
      <p:pic>
        <p:nvPicPr>
          <p:cNvPr id="5" name=""/>
          <p:cNvPicPr>
            <a:picLocks noChangeAspect="1"/>
          </p:cNvPicPr>
          <p:nvPr/>
        </p:nvPicPr>
        <p:blipFill>
          <a:blip r:embed="rPictId3"/>
          <a:stretch>
            <a:fillRect/>
          </a:stretch>
        </p:blipFill>
        <p:spPr>
          <a:xfrm>
            <a:off x="6938962" y="1971675"/>
            <a:ext cx="681038" cy="2314575"/>
          </a:xfrm>
          <a:prstGeom prst="rect">
            <a:avLst/>
          </a:prstGeom>
        </p:spPr>
      </p:pic>
      <p:sp>
        <p:nvSpPr>
          <p:cNvPr id="6" name=""/>
          <p:cNvSpPr/>
          <p:nvPr/>
        </p:nvSpPr>
        <p:spPr>
          <a:xfrm>
            <a:off x="2957512" y="366712"/>
            <a:ext cx="1695450" cy="414338"/>
          </a:xfrm>
          <a:prstGeom prst="rect">
            <a:avLst/>
          </a:prstGeom>
          <a:solidFill>
            <a:srgbClr val="FFFFFF"/>
          </a:solidFill>
        </p:spPr>
        <p:txBody>
          <a:bodyPr lIns="0" tIns="0" rIns="0" bIns="0" wrap="none">
            <a:noAutofit/>
          </a:bodyPr>
          <a:p>
            <a:pPr algn="ctr" indent="0"/>
            <a:r>
              <a:rPr lang="vi" b="1" sz="2600">
                <a:solidFill>
                  <a:srgbClr val="BD0101"/>
                </a:solidFill>
                <a:latin typeface="Arial"/>
              </a:rPr>
              <a:t>KÉT LUẬN</a:t>
            </a:r>
          </a:p>
        </p:txBody>
      </p:sp>
      <p:sp>
        <p:nvSpPr>
          <p:cNvPr id="7" name=""/>
          <p:cNvSpPr/>
          <p:nvPr/>
        </p:nvSpPr>
        <p:spPr>
          <a:xfrm>
            <a:off x="280987" y="957262"/>
            <a:ext cx="147638" cy="138113"/>
          </a:xfrm>
          <a:prstGeom prst="rect">
            <a:avLst/>
          </a:prstGeom>
          <a:solidFill>
            <a:srgbClr val="FFFFFF"/>
          </a:solidFill>
        </p:spPr>
        <p:txBody>
          <a:bodyPr lIns="0" tIns="0" rIns="0" bIns="0" wrap="none">
            <a:noAutofit/>
          </a:bodyPr>
          <a:p>
            <a:pPr indent="0"/>
            <a:r>
              <a:rPr lang="vi" sz="900">
                <a:solidFill>
                  <a:srgbClr val="A1A53A"/>
                </a:solidFill>
                <a:latin typeface="Arial"/>
              </a:rPr>
              <a:t>o</a:t>
            </a:r>
          </a:p>
        </p:txBody>
      </p:sp>
      <p:sp>
        <p:nvSpPr>
          <p:cNvPr id="8" name=""/>
          <p:cNvSpPr/>
          <p:nvPr/>
        </p:nvSpPr>
        <p:spPr>
          <a:xfrm>
            <a:off x="757237" y="1071562"/>
            <a:ext cx="6119813" cy="2519363"/>
          </a:xfrm>
          <a:prstGeom prst="rect">
            <a:avLst/>
          </a:prstGeom>
          <a:solidFill>
            <a:srgbClr val="C0DBF8"/>
          </a:solidFill>
        </p:spPr>
        <p:txBody>
          <a:bodyPr lIns="0" tIns="0" rIns="0" bIns="0">
            <a:noAutofit/>
          </a:bodyPr>
          <a:p>
            <a:pPr marL="237050" indent="-292100">
              <a:lnSpc>
                <a:spcPct val="196000"/>
              </a:lnSpc>
              <a:spcAft>
                <a:spcPts val="560"/>
              </a:spcAft>
            </a:pPr>
            <a:r>
              <a:rPr lang="vi" sz="1400">
                <a:solidFill>
                  <a:srgbClr val="05027D"/>
                </a:solidFill>
                <a:latin typeface="Arial"/>
              </a:rPr>
              <a:t>•  Bất phương trình lôgarit là bất phương trình có chứa ẩn trong biểu thức dưới dấu lôgarit.</a:t>
            </a:r>
          </a:p>
          <a:p>
            <a:pPr marL="237050" indent="-292100">
              <a:lnSpc>
                <a:spcPct val="193000"/>
              </a:lnSpc>
              <a:spcAft>
                <a:spcPts val="350"/>
              </a:spcAft>
            </a:pPr>
            <a:r>
              <a:rPr lang="vi" sz="1400">
                <a:solidFill>
                  <a:srgbClr val="05027D"/>
                </a:solidFill>
                <a:latin typeface="Arial"/>
              </a:rPr>
              <a:t>•  Bất phương trình lôgarit cơ bản là bất phương trình lôgarit có một trong những dạng sau:</a:t>
            </a:r>
          </a:p>
          <a:p>
            <a:pPr algn="ctr" indent="0">
              <a:lnSpc>
                <a:spcPct val="195000"/>
              </a:lnSpc>
              <a:spcAft>
                <a:spcPts val="350"/>
              </a:spcAft>
            </a:pPr>
            <a:r>
              <a:rPr lang="vi" i="1" sz="1400">
                <a:solidFill>
                  <a:srgbClr val="05027D"/>
                </a:solidFill>
                <a:latin typeface="Arial"/>
              </a:rPr>
              <a:t>log</a:t>
            </a:r>
            <a:r>
              <a:rPr lang="vi" i="1" baseline="-25000" sz="1400">
                <a:solidFill>
                  <a:srgbClr val="05027D"/>
                </a:solidFill>
                <a:latin typeface="Arial"/>
              </a:rPr>
              <a:t>a</a:t>
            </a:r>
            <a:r>
              <a:rPr lang="vi" i="1" sz="1400">
                <a:solidFill>
                  <a:srgbClr val="05027D"/>
                </a:solidFill>
                <a:latin typeface="Arial"/>
              </a:rPr>
              <a:t>x &gt; b; log</a:t>
            </a:r>
            <a:r>
              <a:rPr lang="vi" i="1" baseline="-25000" sz="1400">
                <a:solidFill>
                  <a:srgbClr val="05027D"/>
                </a:solidFill>
                <a:latin typeface="Arial"/>
              </a:rPr>
              <a:t>a</a:t>
            </a:r>
            <a:r>
              <a:rPr lang="vi" i="1" sz="1400">
                <a:solidFill>
                  <a:srgbClr val="05027D"/>
                </a:solidFill>
                <a:latin typeface="Arial"/>
              </a:rPr>
              <a:t>x &lt; b; log</a:t>
            </a:r>
            <a:r>
              <a:rPr lang="vi" i="1" baseline="-25000" sz="1400">
                <a:solidFill>
                  <a:srgbClr val="05027D"/>
                </a:solidFill>
                <a:latin typeface="Arial"/>
              </a:rPr>
              <a:t>a</a:t>
            </a:r>
            <a:r>
              <a:rPr lang="vi" i="1" sz="1400">
                <a:solidFill>
                  <a:srgbClr val="05027D"/>
                </a:solidFill>
                <a:latin typeface="Arial"/>
              </a:rPr>
              <a:t>x &gt; b; log</a:t>
            </a:r>
            <a:r>
              <a:rPr lang="vi" i="1" baseline="-25000" sz="1400">
                <a:solidFill>
                  <a:srgbClr val="05027D"/>
                </a:solidFill>
                <a:latin typeface="Arial"/>
              </a:rPr>
              <a:t>a</a:t>
            </a:r>
            <a:r>
              <a:rPr lang="vi" i="1" sz="1400">
                <a:solidFill>
                  <a:srgbClr val="05027D"/>
                </a:solidFill>
                <a:latin typeface="Arial"/>
              </a:rPr>
              <a:t>x &lt; b</a:t>
            </a:r>
          </a:p>
          <a:p>
            <a:pPr algn="ctr" indent="0">
              <a:lnSpc>
                <a:spcPct val="195000"/>
              </a:lnSpc>
            </a:pPr>
            <a:r>
              <a:rPr lang="vi" sz="1400">
                <a:solidFill>
                  <a:srgbClr val="05027D"/>
                </a:solidFill>
                <a:latin typeface="Arial"/>
              </a:rPr>
              <a:t>(a &gt; </a:t>
            </a:r>
            <a:r>
              <a:rPr lang="vi" i="1" sz="1400">
                <a:solidFill>
                  <a:srgbClr val="05027D"/>
                </a:solidFill>
                <a:latin typeface="Arial"/>
              </a:rPr>
              <a:t>0,a</a:t>
            </a:r>
            <a:r>
              <a:rPr lang="vi" sz="1400">
                <a:solidFill>
                  <a:srgbClr val="05027D"/>
                </a:solidFill>
                <a:latin typeface="Arial"/>
              </a:rPr>
              <a:t>   1)</a:t>
            </a:r>
          </a:p>
        </p:txBody>
      </p:sp>
    </p:spTree>
  </p:cSld>
  <p:clrMapOvr>
    <a:overrideClrMapping bg1="lt1" tx1="dk1" bg2="lt2" tx2="dk2" accent1="accent1" accent2="accent2" accent3="accent3" accent4="accent4" accent5="accent5" accent6="accent6" hlink="hlink" folHlink="folHlink"/>
  </p:clrMapOvr>
</p:sld>
</file>

<file path=ppt/slides/slide4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452562" y="442912"/>
            <a:ext cx="280988" cy="200025"/>
          </a:xfrm>
          <a:prstGeom prst="rect">
            <a:avLst/>
          </a:prstGeom>
          <a:solidFill>
            <a:srgbClr val="CD4B8C"/>
          </a:solidFill>
        </p:spPr>
        <p:txBody>
          <a:bodyPr lIns="0" tIns="0" rIns="0" bIns="0" wrap="none">
            <a:noAutofit/>
          </a:bodyPr>
          <a:p>
            <a:pPr algn="just" indent="0"/>
            <a:r>
              <a:rPr lang="en-US" b="1" sz="1600">
                <a:solidFill>
                  <a:srgbClr val="FFFFFF"/>
                </a:solidFill>
                <a:latin typeface="Arial"/>
              </a:rPr>
              <a:t>i d</a:t>
            </a:r>
          </a:p>
        </p:txBody>
      </p:sp>
      <p:sp>
        <p:nvSpPr>
          <p:cNvPr id="3" name=""/>
          <p:cNvSpPr/>
          <p:nvPr/>
        </p:nvSpPr>
        <p:spPr>
          <a:xfrm>
            <a:off x="7077075" y="485775"/>
            <a:ext cx="357187" cy="790575"/>
          </a:xfrm>
          <a:prstGeom prst="rect">
            <a:avLst/>
          </a:prstGeom>
          <a:solidFill>
            <a:srgbClr val="FFFFFF"/>
          </a:solidFill>
        </p:spPr>
        <p:txBody>
          <a:bodyPr lIns="0" tIns="0" rIns="0" bIns="0" wrap="none">
            <a:noAutofit/>
          </a:bodyPr>
          <a:p>
            <a:pPr algn="r" indent="0"/>
            <a:r>
              <a:rPr lang="vi" sz="5600">
                <a:solidFill>
                  <a:srgbClr val="7455A6"/>
                </a:solidFill>
                <a:latin typeface="Arial"/>
              </a:rPr>
              <a:t>4</a:t>
            </a:r>
          </a:p>
        </p:txBody>
      </p:sp>
      <p:sp>
        <p:nvSpPr>
          <p:cNvPr id="4" name=""/>
          <p:cNvSpPr/>
          <p:nvPr/>
        </p:nvSpPr>
        <p:spPr>
          <a:xfrm>
            <a:off x="1290637" y="419100"/>
            <a:ext cx="4976813" cy="1800225"/>
          </a:xfrm>
          <a:prstGeom prst="rect">
            <a:avLst/>
          </a:prstGeom>
          <a:solidFill>
            <a:srgbClr val="FFFFFF"/>
          </a:solidFill>
        </p:spPr>
        <p:txBody>
          <a:bodyPr lIns="0" tIns="0" rIns="0" bIns="0">
            <a:noAutofit/>
          </a:bodyPr>
          <a:p>
            <a:pPr indent="1016000">
              <a:lnSpc>
                <a:spcPct val="186000"/>
              </a:lnSpc>
            </a:pPr>
            <a:r>
              <a:rPr lang="vi" sz="1400">
                <a:latin typeface="Arial"/>
              </a:rPr>
              <a:t>Bất phương trình nào là bất phương trình lôgarit cơ bản trong các bất phương trình sau?</a:t>
            </a:r>
          </a:p>
          <a:p>
            <a:pPr indent="558800">
              <a:lnSpc>
                <a:spcPct val="186000"/>
              </a:lnSpc>
            </a:pPr>
            <a:r>
              <a:rPr lang="vi" i="1" sz="1400">
                <a:latin typeface="Arial"/>
              </a:rPr>
              <a:t>à) log</a:t>
            </a:r>
            <a:r>
              <a:rPr lang="vi" i="1" baseline="-25000" sz="1400">
                <a:latin typeface="Arial"/>
              </a:rPr>
              <a:t>2</a:t>
            </a:r>
            <a:r>
              <a:rPr lang="vi" i="1" sz="1400">
                <a:latin typeface="Arial"/>
              </a:rPr>
              <a:t>x &gt;</a:t>
            </a:r>
            <a:r>
              <a:rPr lang="vi" sz="1400">
                <a:latin typeface="Arial"/>
              </a:rPr>
              <a:t> 3;</a:t>
            </a:r>
          </a:p>
          <a:p>
            <a:pPr indent="558800">
              <a:lnSpc>
                <a:spcPct val="186000"/>
              </a:lnSpc>
            </a:pPr>
            <a:r>
              <a:rPr lang="vi" sz="1400">
                <a:latin typeface="Arial"/>
              </a:rPr>
              <a:t>ố) </a:t>
            </a:r>
            <a:r>
              <a:rPr lang="vi" i="1" sz="1400">
                <a:latin typeface="Arial"/>
              </a:rPr>
              <a:t>log</a:t>
            </a:r>
            <a:r>
              <a:rPr lang="vi" i="1" baseline="-25000" sz="1400">
                <a:latin typeface="Arial"/>
              </a:rPr>
              <a:t>5</a:t>
            </a:r>
            <a:r>
              <a:rPr lang="vi" i="1" sz="1400">
                <a:latin typeface="Arial"/>
              </a:rPr>
              <a:t>x &gt; log</a:t>
            </a:r>
            <a:r>
              <a:rPr lang="vi" i="1" baseline="-25000" sz="1400">
                <a:latin typeface="Arial"/>
              </a:rPr>
              <a:t>9</a:t>
            </a:r>
            <a:r>
              <a:rPr lang="vi" i="1" sz="1400">
                <a:latin typeface="Arial"/>
              </a:rPr>
              <a:t>(x</a:t>
            </a:r>
            <a:r>
              <a:rPr lang="vi" sz="1400">
                <a:latin typeface="Arial"/>
              </a:rPr>
              <a:t> + 1);</a:t>
            </a:r>
          </a:p>
          <a:p>
            <a:pPr indent="558800">
              <a:lnSpc>
                <a:spcPct val="186000"/>
              </a:lnSpc>
            </a:pPr>
            <a:r>
              <a:rPr lang="vi" i="1" sz="1400">
                <a:latin typeface="Arial"/>
              </a:rPr>
              <a:t>c) log</a:t>
            </a:r>
            <a:r>
              <a:rPr lang="vi" i="1" baseline="-25000" sz="1400">
                <a:latin typeface="Arial"/>
              </a:rPr>
              <a:t>6</a:t>
            </a:r>
            <a:r>
              <a:rPr lang="vi" i="1" sz="1400">
                <a:latin typeface="Arial"/>
              </a:rPr>
              <a:t>x &lt;</a:t>
            </a:r>
            <a:r>
              <a:rPr lang="vi" sz="1400">
                <a:latin typeface="Arial"/>
              </a:rPr>
              <a:t> 2.</a:t>
            </a:r>
          </a:p>
        </p:txBody>
      </p:sp>
      <p:sp>
        <p:nvSpPr>
          <p:cNvPr id="5" name=""/>
          <p:cNvSpPr/>
          <p:nvPr/>
        </p:nvSpPr>
        <p:spPr>
          <a:xfrm>
            <a:off x="7367587" y="1004887"/>
            <a:ext cx="76200" cy="161925"/>
          </a:xfrm>
          <a:prstGeom prst="rect">
            <a:avLst/>
          </a:prstGeom>
          <a:solidFill>
            <a:srgbClr val="FFFFFF"/>
          </a:solidFill>
        </p:spPr>
        <p:txBody>
          <a:bodyPr lIns="0" tIns="0" rIns="0" bIns="0" wrap="none">
            <a:noAutofit/>
          </a:bodyPr>
          <a:p>
            <a:pPr algn="just" indent="0"/>
            <a:r>
              <a:rPr lang="en-US" sz="900">
                <a:solidFill>
                  <a:srgbClr val="E317BE"/>
                </a:solidFill>
                <a:latin typeface="Arial"/>
              </a:rPr>
              <a:t>f</a:t>
            </a:r>
          </a:p>
        </p:txBody>
      </p:sp>
      <p:sp>
        <p:nvSpPr>
          <p:cNvPr id="6" name=""/>
          <p:cNvSpPr/>
          <p:nvPr/>
        </p:nvSpPr>
        <p:spPr>
          <a:xfrm>
            <a:off x="1995487" y="2428875"/>
            <a:ext cx="490538" cy="200025"/>
          </a:xfrm>
          <a:prstGeom prst="rect">
            <a:avLst/>
          </a:prstGeom>
          <a:solidFill>
            <a:srgbClr val="FFFFFF"/>
          </a:solidFill>
        </p:spPr>
        <p:txBody>
          <a:bodyPr lIns="0" tIns="0" rIns="0" bIns="0" wrap="none">
            <a:noAutofit/>
          </a:bodyPr>
          <a:p>
            <a:pPr indent="0"/>
            <a:r>
              <a:rPr lang="vi" b="1" i="1" u="sng" sz="1600">
                <a:solidFill>
                  <a:srgbClr val="BD0101"/>
                </a:solidFill>
                <a:latin typeface="Arial"/>
              </a:rPr>
              <a:t>Giải:</a:t>
            </a:r>
          </a:p>
        </p:txBody>
      </p:sp>
      <p:sp>
        <p:nvSpPr>
          <p:cNvPr id="7" name=""/>
          <p:cNvSpPr/>
          <p:nvPr/>
        </p:nvSpPr>
        <p:spPr>
          <a:xfrm>
            <a:off x="738187" y="3876675"/>
            <a:ext cx="80963" cy="61912"/>
          </a:xfrm>
          <a:prstGeom prst="rect">
            <a:avLst/>
          </a:prstGeom>
          <a:solidFill>
            <a:srgbClr val="FFFFFF"/>
          </a:solidFill>
        </p:spPr>
        <p:txBody>
          <a:bodyPr lIns="0" tIns="0" rIns="0" bIns="0" wrap="none">
            <a:noAutofit/>
          </a:bodyPr>
          <a:p>
            <a:pPr algn="just" indent="0"/>
            <a:r>
              <a:rPr lang="en-US" sz="900">
                <a:latin typeface="Arial"/>
              </a:rPr>
              <a:t>o</a:t>
            </a:r>
          </a:p>
        </p:txBody>
      </p:sp>
      <p:sp>
        <p:nvSpPr>
          <p:cNvPr id="8" name=""/>
          <p:cNvSpPr/>
          <p:nvPr/>
        </p:nvSpPr>
        <p:spPr>
          <a:xfrm>
            <a:off x="1985962" y="2900362"/>
            <a:ext cx="3900488" cy="1038225"/>
          </a:xfrm>
          <a:prstGeom prst="rect">
            <a:avLst/>
          </a:prstGeom>
          <a:solidFill>
            <a:srgbClr val="FFFFFF"/>
          </a:solidFill>
        </p:spPr>
        <p:txBody>
          <a:bodyPr lIns="0" tIns="0" rIns="0" bIns="0">
            <a:noAutofit/>
          </a:bodyPr>
          <a:p>
            <a:pPr indent="0">
              <a:lnSpc>
                <a:spcPct val="186000"/>
              </a:lnSpc>
            </a:pPr>
            <a:r>
              <a:rPr lang="en-US" sz="1400">
                <a:latin typeface="Arial"/>
              </a:rPr>
              <a:t>Ta </a:t>
            </a:r>
            <a:r>
              <a:rPr lang="vi" sz="1400">
                <a:latin typeface="Arial"/>
              </a:rPr>
              <a:t>thấy: Hai bất phương trình:</a:t>
            </a:r>
          </a:p>
          <a:p>
            <a:pPr algn="ctr" indent="0">
              <a:lnSpc>
                <a:spcPct val="186000"/>
              </a:lnSpc>
            </a:pPr>
            <a:r>
              <a:rPr lang="vi" i="1" sz="1400">
                <a:latin typeface="Arial"/>
              </a:rPr>
              <a:t>log</a:t>
            </a:r>
            <a:r>
              <a:rPr lang="vi" i="1" baseline="-25000" sz="1400">
                <a:latin typeface="Arial"/>
              </a:rPr>
              <a:t>2</a:t>
            </a:r>
            <a:r>
              <a:rPr lang="vi" i="1" sz="1400">
                <a:latin typeface="Arial"/>
              </a:rPr>
              <a:t>x &gt;</a:t>
            </a:r>
            <a:r>
              <a:rPr lang="vi" sz="1400">
                <a:latin typeface="Arial"/>
              </a:rPr>
              <a:t> 3 và </a:t>
            </a:r>
            <a:r>
              <a:rPr lang="vi" i="1" sz="1400">
                <a:latin typeface="Arial"/>
              </a:rPr>
              <a:t>log</a:t>
            </a:r>
            <a:r>
              <a:rPr lang="vi" i="1" baseline="-25000" sz="1400">
                <a:latin typeface="Arial"/>
              </a:rPr>
              <a:t>s</a:t>
            </a:r>
            <a:r>
              <a:rPr lang="vi" i="1" sz="1400">
                <a:latin typeface="Arial"/>
              </a:rPr>
              <a:t>x &lt;</a:t>
            </a:r>
            <a:r>
              <a:rPr lang="vi" sz="1400">
                <a:latin typeface="Arial"/>
              </a:rPr>
              <a:t> 2 là những bất phương trình lôgarit cơ bản.</a:t>
            </a:r>
          </a:p>
        </p:txBody>
      </p:sp>
      <p:sp>
        <p:nvSpPr>
          <p:cNvPr id="9" name=""/>
          <p:cNvSpPr/>
          <p:nvPr/>
        </p:nvSpPr>
        <p:spPr>
          <a:xfrm>
            <a:off x="514350" y="3505200"/>
            <a:ext cx="166687" cy="180975"/>
          </a:xfrm>
          <a:prstGeom prst="rect">
            <a:avLst/>
          </a:prstGeom>
          <a:solidFill>
            <a:srgbClr val="FFFFFF"/>
          </a:solidFill>
        </p:spPr>
        <p:txBody>
          <a:bodyPr lIns="0" tIns="0" rIns="0" bIns="0" wrap="none">
            <a:noAutofit/>
          </a:bodyPr>
          <a:p>
            <a:pPr algn="r" indent="0"/>
            <a:r>
              <a:rPr lang="vi" b="1" sz="1500">
                <a:solidFill>
                  <a:srgbClr val="E317BE"/>
                </a:solidFill>
                <a:latin typeface="Arial"/>
              </a:rPr>
              <a:t>X</a:t>
            </a:r>
          </a:p>
        </p:txBody>
      </p:sp>
    </p:spTree>
  </p:cSld>
  <p:clrMapOvr>
    <a:overrideClrMapping bg1="lt1" tx1="dk1" bg2="lt2" tx2="dk2" accent1="accent1" accent2="accent2" accent3="accent3" accent4="accent4" accent5="accent5" accent6="accent6" hlink="hlink" folHlink="folHlink"/>
  </p:clrMapOvr>
</p:sld>
</file>

<file path=ppt/slides/slide4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19062" y="142875"/>
            <a:ext cx="652463" cy="804862"/>
          </a:xfrm>
          <a:prstGeom prst="rect">
            <a:avLst/>
          </a:prstGeom>
        </p:spPr>
      </p:pic>
      <p:sp>
        <p:nvSpPr>
          <p:cNvPr id="3" name=""/>
          <p:cNvSpPr/>
          <p:nvPr/>
        </p:nvSpPr>
        <p:spPr>
          <a:xfrm>
            <a:off x="2914650" y="528637"/>
            <a:ext cx="1771650" cy="338138"/>
          </a:xfrm>
          <a:prstGeom prst="rect">
            <a:avLst/>
          </a:prstGeom>
          <a:solidFill>
            <a:srgbClr val="F4FF5B"/>
          </a:solidFill>
        </p:spPr>
        <p:txBody>
          <a:bodyPr lIns="0" tIns="0" rIns="0" bIns="0" wrap="none">
            <a:noAutofit/>
          </a:bodyPr>
          <a:p>
            <a:pPr algn="ctr" indent="0"/>
            <a:r>
              <a:rPr lang="vi" b="1" sz="2400">
                <a:solidFill>
                  <a:srgbClr val="05027D"/>
                </a:solidFill>
                <a:latin typeface="Arial"/>
              </a:rPr>
              <a:t>Luyện tập 7</a:t>
            </a:r>
          </a:p>
        </p:txBody>
      </p:sp>
      <p:sp>
        <p:nvSpPr>
          <p:cNvPr id="4" name=""/>
          <p:cNvSpPr/>
          <p:nvPr/>
        </p:nvSpPr>
        <p:spPr>
          <a:xfrm>
            <a:off x="1885950" y="1304925"/>
            <a:ext cx="3819525" cy="1419225"/>
          </a:xfrm>
          <a:prstGeom prst="rect">
            <a:avLst/>
          </a:prstGeom>
          <a:solidFill>
            <a:srgbClr val="FFFFFF"/>
          </a:solidFill>
        </p:spPr>
        <p:txBody>
          <a:bodyPr lIns="0" tIns="0" rIns="0" bIns="0">
            <a:noAutofit/>
          </a:bodyPr>
          <a:p>
            <a:pPr algn="ctr" indent="0">
              <a:lnSpc>
                <a:spcPct val="157000"/>
              </a:lnSpc>
              <a:spcAft>
                <a:spcPts val="1330"/>
              </a:spcAft>
            </a:pPr>
            <a:r>
              <a:rPr lang="vi" sz="2000">
                <a:latin typeface="Arial"/>
              </a:rPr>
              <a:t>Cho hai ví dụ về bất phương trình lôgarit cơ bản.</a:t>
            </a:r>
          </a:p>
          <a:p>
            <a:pPr algn="ctr" indent="0">
              <a:lnSpc>
                <a:spcPct val="165000"/>
              </a:lnSpc>
            </a:pPr>
            <a:r>
              <a:rPr lang="vi" b="1" i="1" u="sng" sz="1900">
                <a:solidFill>
                  <a:srgbClr val="BD0101"/>
                </a:solidFill>
                <a:latin typeface="Arial"/>
              </a:rPr>
              <a:t>Giải</a:t>
            </a:r>
          </a:p>
        </p:txBody>
      </p:sp>
      <p:sp>
        <p:nvSpPr>
          <p:cNvPr id="5" name=""/>
          <p:cNvSpPr/>
          <p:nvPr/>
        </p:nvSpPr>
        <p:spPr>
          <a:xfrm>
            <a:off x="1785937" y="3157537"/>
            <a:ext cx="4000500" cy="280988"/>
          </a:xfrm>
          <a:prstGeom prst="rect">
            <a:avLst/>
          </a:prstGeom>
          <a:solidFill>
            <a:srgbClr val="FFFFFF"/>
          </a:solidFill>
        </p:spPr>
        <p:txBody>
          <a:bodyPr lIns="0" tIns="0" rIns="0" bIns="0" wrap="none">
            <a:noAutofit/>
          </a:bodyPr>
          <a:p>
            <a:pPr algn="ctr" indent="0"/>
            <a:r>
              <a:rPr lang="vi" sz="2000">
                <a:latin typeface="Times New Roman"/>
              </a:rPr>
              <a:t>1)logx&gt;l; 2) log</a:t>
            </a:r>
            <a:r>
              <a:rPr lang="vi" baseline="-25000" sz="2000">
                <a:latin typeface="Times New Roman"/>
              </a:rPr>
              <a:t>3</a:t>
            </a:r>
            <a:r>
              <a:rPr lang="vi" sz="2000">
                <a:latin typeface="Times New Roman"/>
              </a:rPr>
              <a:t>(x + 1) &lt; 6</a:t>
            </a:r>
          </a:p>
        </p:txBody>
      </p:sp>
      <p:sp>
        <p:nvSpPr>
          <p:cNvPr id="6" name=""/>
          <p:cNvSpPr/>
          <p:nvPr/>
        </p:nvSpPr>
        <p:spPr>
          <a:xfrm>
            <a:off x="7034212" y="3500437"/>
            <a:ext cx="161925" cy="161925"/>
          </a:xfrm>
          <a:prstGeom prst="rect">
            <a:avLst/>
          </a:prstGeom>
          <a:solidFill>
            <a:srgbClr val="FFFFFF"/>
          </a:solidFill>
        </p:spPr>
        <p:txBody>
          <a:bodyPr lIns="0" tIns="0" rIns="0" bIns="0" wrap="none">
            <a:noAutofit/>
          </a:bodyPr>
          <a:p>
            <a:pPr indent="0"/>
            <a:r>
              <a:rPr lang="vi" b="1" sz="1300">
                <a:solidFill>
                  <a:srgbClr val="E317BE"/>
                </a:solidFill>
                <a:latin typeface="Arial"/>
              </a:rPr>
              <a:t>X</a:t>
            </a:r>
          </a:p>
        </p:txBody>
      </p:sp>
    </p:spTree>
  </p:cSld>
  <p:clrMapOvr>
    <a:overrideClrMapping bg1="lt1" tx1="dk1" bg2="lt2" tx2="dk2" accent1="accent1" accent2="accent2" accent3="accent3" accent4="accent4" accent5="accent5" accent6="accent6" hlink="hlink" folHlink="folHlink"/>
  </p:clrMapOvr>
</p:sld>
</file>

<file path=ppt/slides/slide4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09550" y="185737"/>
            <a:ext cx="642937" cy="628650"/>
          </a:xfrm>
          <a:prstGeom prst="rect">
            <a:avLst/>
          </a:prstGeom>
        </p:spPr>
      </p:pic>
      <p:pic>
        <p:nvPicPr>
          <p:cNvPr id="3" name=""/>
          <p:cNvPicPr>
            <a:picLocks noChangeAspect="1"/>
          </p:cNvPicPr>
          <p:nvPr/>
        </p:nvPicPr>
        <p:blipFill>
          <a:blip r:embed="rPictId1"/>
          <a:stretch>
            <a:fillRect/>
          </a:stretch>
        </p:blipFill>
        <p:spPr>
          <a:xfrm>
            <a:off x="261937" y="3895725"/>
            <a:ext cx="238125" cy="228600"/>
          </a:xfrm>
          <a:prstGeom prst="rect">
            <a:avLst/>
          </a:prstGeom>
        </p:spPr>
      </p:pic>
      <p:pic>
        <p:nvPicPr>
          <p:cNvPr id="4" name=""/>
          <p:cNvPicPr>
            <a:picLocks noChangeAspect="1"/>
          </p:cNvPicPr>
          <p:nvPr/>
        </p:nvPicPr>
        <p:blipFill>
          <a:blip r:embed="rPictId2"/>
          <a:stretch>
            <a:fillRect/>
          </a:stretch>
        </p:blipFill>
        <p:spPr>
          <a:xfrm>
            <a:off x="5995987" y="3224212"/>
            <a:ext cx="1624013" cy="1062038"/>
          </a:xfrm>
          <a:prstGeom prst="rect">
            <a:avLst/>
          </a:prstGeom>
        </p:spPr>
      </p:pic>
      <p:sp>
        <p:nvSpPr>
          <p:cNvPr id="5" name=""/>
          <p:cNvSpPr/>
          <p:nvPr/>
        </p:nvSpPr>
        <p:spPr>
          <a:xfrm>
            <a:off x="1609725" y="381000"/>
            <a:ext cx="4310062" cy="328612"/>
          </a:xfrm>
          <a:prstGeom prst="rect">
            <a:avLst/>
          </a:prstGeom>
          <a:solidFill>
            <a:srgbClr val="FFFFFF"/>
          </a:solidFill>
        </p:spPr>
        <p:txBody>
          <a:bodyPr lIns="0" tIns="0" rIns="0" bIns="0" wrap="none">
            <a:noAutofit/>
          </a:bodyPr>
          <a:p>
            <a:pPr indent="508000"/>
            <a:r>
              <a:rPr lang="vi" b="1" sz="2000">
                <a:solidFill>
                  <a:srgbClr val="BD0101"/>
                </a:solidFill>
                <a:latin typeface="Arial"/>
              </a:rPr>
              <a:t>Cách giải bất phương trình lôgarit</a:t>
            </a:r>
          </a:p>
        </p:txBody>
      </p:sp>
      <p:sp>
        <p:nvSpPr>
          <p:cNvPr id="6" name=""/>
          <p:cNvSpPr/>
          <p:nvPr/>
        </p:nvSpPr>
        <p:spPr>
          <a:xfrm>
            <a:off x="7110412" y="180975"/>
            <a:ext cx="290513" cy="285750"/>
          </a:xfrm>
          <a:prstGeom prst="rect">
            <a:avLst/>
          </a:prstGeom>
          <a:solidFill>
            <a:srgbClr val="FFFFFF"/>
          </a:solidFill>
        </p:spPr>
        <p:txBody>
          <a:bodyPr lIns="0" tIns="0" rIns="0" bIns="0" wrap="none">
            <a:noAutofit/>
          </a:bodyPr>
          <a:p>
            <a:pPr algn="just" indent="0"/>
            <a:r>
              <a:rPr lang="en-US" sz="2300">
                <a:solidFill>
                  <a:srgbClr val="7455A6"/>
                </a:solidFill>
                <a:latin typeface="Arial"/>
              </a:rPr>
              <a:t>A</a:t>
            </a:r>
          </a:p>
        </p:txBody>
      </p:sp>
      <p:sp>
        <p:nvSpPr>
          <p:cNvPr id="7" name=""/>
          <p:cNvSpPr/>
          <p:nvPr/>
        </p:nvSpPr>
        <p:spPr>
          <a:xfrm>
            <a:off x="242887" y="904875"/>
            <a:ext cx="6324600" cy="1924050"/>
          </a:xfrm>
          <a:prstGeom prst="rect">
            <a:avLst/>
          </a:prstGeom>
          <a:solidFill>
            <a:srgbClr val="C0DBF8"/>
          </a:solidFill>
        </p:spPr>
        <p:txBody>
          <a:bodyPr lIns="0" tIns="0" rIns="0" bIns="0">
            <a:noAutofit/>
          </a:bodyPr>
          <a:p>
            <a:pPr indent="0">
              <a:spcAft>
                <a:spcPts val="1470"/>
              </a:spcAft>
            </a:pPr>
            <a:r>
              <a:rPr lang="vi" sz="1400">
                <a:solidFill>
                  <a:srgbClr val="05027D"/>
                </a:solidFill>
                <a:latin typeface="Arial"/>
              </a:rPr>
              <a:t>'</a:t>
            </a:r>
            <a:r>
              <a:rPr lang="vi" baseline="30000" sz="1400">
                <a:solidFill>
                  <a:srgbClr val="05027D"/>
                </a:solidFill>
                <a:latin typeface="Arial"/>
              </a:rPr>
              <a:t>ữ</a:t>
            </a:r>
            <a:r>
              <a:rPr lang="vi" sz="1400">
                <a:solidFill>
                  <a:srgbClr val="05027D"/>
                </a:solidFill>
                <a:latin typeface="Arial"/>
              </a:rPr>
              <a:t>' Xét bất phương trình log</a:t>
            </a:r>
            <a:r>
              <a:rPr lang="vi" baseline="-25000" sz="1400">
                <a:solidFill>
                  <a:srgbClr val="05027D"/>
                </a:solidFill>
                <a:latin typeface="Arial"/>
              </a:rPr>
              <a:t>a</a:t>
            </a:r>
            <a:r>
              <a:rPr lang="vi" sz="1400">
                <a:solidFill>
                  <a:srgbClr val="05027D"/>
                </a:solidFill>
                <a:latin typeface="Arial"/>
              </a:rPr>
              <a:t>x &gt; </a:t>
            </a:r>
            <a:r>
              <a:rPr lang="vi" i="1" sz="1400">
                <a:solidFill>
                  <a:srgbClr val="05027D"/>
                </a:solidFill>
                <a:latin typeface="Arial"/>
              </a:rPr>
              <a:t>b, (a</a:t>
            </a:r>
            <a:r>
              <a:rPr lang="vi" sz="1400">
                <a:solidFill>
                  <a:srgbClr val="05027D"/>
                </a:solidFill>
                <a:latin typeface="Arial"/>
              </a:rPr>
              <a:t> &gt; 0,ữ * 1)</a:t>
            </a:r>
          </a:p>
          <a:p>
            <a:pPr indent="508000">
              <a:spcAft>
                <a:spcPts val="1470"/>
              </a:spcAft>
            </a:pPr>
            <a:r>
              <a:rPr lang="vi" sz="1400">
                <a:solidFill>
                  <a:srgbClr val="05027D"/>
                </a:solidFill>
                <a:latin typeface="Arial"/>
              </a:rPr>
              <a:t>Bất phương trình tương đương với log</a:t>
            </a:r>
            <a:r>
              <a:rPr lang="vi" baseline="-25000" sz="1400">
                <a:solidFill>
                  <a:srgbClr val="05027D"/>
                </a:solidFill>
                <a:latin typeface="Arial"/>
              </a:rPr>
              <a:t>(1</a:t>
            </a:r>
            <a:r>
              <a:rPr lang="vi" sz="1400">
                <a:solidFill>
                  <a:srgbClr val="05027D"/>
                </a:solidFill>
                <a:latin typeface="Arial"/>
              </a:rPr>
              <a:t>x &gt; log</a:t>
            </a:r>
            <a:r>
              <a:rPr lang="vi" baseline="-25000" sz="1400">
                <a:solidFill>
                  <a:srgbClr val="05027D"/>
                </a:solidFill>
                <a:latin typeface="Arial"/>
              </a:rPr>
              <a:t>a</a:t>
            </a:r>
            <a:r>
              <a:rPr lang="vi" sz="1400">
                <a:solidFill>
                  <a:srgbClr val="05027D"/>
                </a:solidFill>
                <a:latin typeface="Arial"/>
              </a:rPr>
              <a:t> </a:t>
            </a:r>
            <a:r>
              <a:rPr lang="vi" i="1" sz="1400">
                <a:solidFill>
                  <a:srgbClr val="05027D"/>
                </a:solidFill>
                <a:latin typeface="Arial"/>
              </a:rPr>
              <a:t>a</a:t>
            </a:r>
            <a:r>
              <a:rPr lang="vi" i="1" baseline="30000" sz="1400">
                <a:solidFill>
                  <a:srgbClr val="05027D"/>
                </a:solidFill>
                <a:latin typeface="Arial"/>
              </a:rPr>
              <a:t>b</a:t>
            </a:r>
          </a:p>
          <a:p>
            <a:pPr indent="508000">
              <a:spcAft>
                <a:spcPts val="1470"/>
              </a:spcAft>
            </a:pPr>
            <a:r>
              <a:rPr lang="vi" sz="1400">
                <a:latin typeface="Arial"/>
              </a:rPr>
              <a:t>•  </a:t>
            </a:r>
            <a:r>
              <a:rPr lang="vi" sz="1400">
                <a:solidFill>
                  <a:srgbClr val="05027D"/>
                </a:solidFill>
                <a:latin typeface="Arial"/>
              </a:rPr>
              <a:t>Với </a:t>
            </a:r>
            <a:r>
              <a:rPr lang="en-US" i="1" sz="1400">
                <a:solidFill>
                  <a:srgbClr val="05027D"/>
                </a:solidFill>
                <a:latin typeface="Arial"/>
              </a:rPr>
              <a:t>a </a:t>
            </a:r>
            <a:r>
              <a:rPr lang="vi" i="1" sz="1400">
                <a:solidFill>
                  <a:srgbClr val="05027D"/>
                </a:solidFill>
                <a:latin typeface="Arial"/>
              </a:rPr>
              <a:t>&gt; 1,</a:t>
            </a:r>
            <a:r>
              <a:rPr lang="vi" sz="1400">
                <a:solidFill>
                  <a:srgbClr val="05027D"/>
                </a:solidFill>
                <a:latin typeface="Arial"/>
              </a:rPr>
              <a:t> nghiệm của bất phương trình là X &gt; </a:t>
            </a:r>
            <a:r>
              <a:rPr lang="vi" i="1" sz="1400">
                <a:solidFill>
                  <a:srgbClr val="05027D"/>
                </a:solidFill>
                <a:latin typeface="Arial"/>
              </a:rPr>
              <a:t>a</a:t>
            </a:r>
            <a:r>
              <a:rPr lang="vi" i="1" baseline="30000" sz="1400">
                <a:solidFill>
                  <a:srgbClr val="05027D"/>
                </a:solidFill>
                <a:latin typeface="Arial"/>
              </a:rPr>
              <a:t>b</a:t>
            </a:r>
          </a:p>
          <a:p>
            <a:pPr indent="508000"/>
            <a:r>
              <a:rPr lang="vi" sz="1400">
                <a:latin typeface="Arial"/>
              </a:rPr>
              <a:t>•  </a:t>
            </a:r>
            <a:r>
              <a:rPr lang="vi" sz="1400">
                <a:solidFill>
                  <a:srgbClr val="05027D"/>
                </a:solidFill>
                <a:latin typeface="Arial"/>
              </a:rPr>
              <a:t>Với 0 &lt; </a:t>
            </a:r>
            <a:r>
              <a:rPr lang="en-US" i="1" sz="1400">
                <a:solidFill>
                  <a:srgbClr val="05027D"/>
                </a:solidFill>
                <a:latin typeface="Arial"/>
              </a:rPr>
              <a:t>a</a:t>
            </a:r>
            <a:r>
              <a:rPr lang="en-US" sz="1400">
                <a:solidFill>
                  <a:srgbClr val="05027D"/>
                </a:solidFill>
                <a:latin typeface="Arial"/>
              </a:rPr>
              <a:t> </a:t>
            </a:r>
            <a:r>
              <a:rPr lang="vi" sz="1400">
                <a:solidFill>
                  <a:srgbClr val="05027D"/>
                </a:solidFill>
                <a:latin typeface="Arial"/>
              </a:rPr>
              <a:t>&lt; 1, nghiệm của bất phương trinh là 0 &lt; X &lt; </a:t>
            </a:r>
            <a:r>
              <a:rPr lang="vi" i="1" sz="1400">
                <a:solidFill>
                  <a:srgbClr val="05027D"/>
                </a:solidFill>
                <a:latin typeface="Arial"/>
              </a:rPr>
              <a:t>a</a:t>
            </a:r>
            <a:r>
              <a:rPr lang="vi" i="1" baseline="30000" sz="1400">
                <a:solidFill>
                  <a:srgbClr val="05027D"/>
                </a:solidFill>
                <a:latin typeface="Arial"/>
              </a:rPr>
              <a:t>h</a:t>
            </a:r>
            <a:r>
              <a:rPr lang="vi" i="1" sz="1400">
                <a:solidFill>
                  <a:srgbClr val="05027D"/>
                </a:solidFill>
                <a:latin typeface="Arial"/>
              </a:rPr>
              <a:t>.</a:t>
            </a:r>
          </a:p>
        </p:txBody>
      </p:sp>
      <p:sp>
        <p:nvSpPr>
          <p:cNvPr id="8" name=""/>
          <p:cNvSpPr/>
          <p:nvPr/>
        </p:nvSpPr>
        <p:spPr>
          <a:xfrm>
            <a:off x="762000" y="3119437"/>
            <a:ext cx="5114925" cy="819150"/>
          </a:xfrm>
          <a:prstGeom prst="rect">
            <a:avLst/>
          </a:prstGeom>
          <a:solidFill>
            <a:srgbClr val="FFFFFF"/>
          </a:solidFill>
        </p:spPr>
        <p:txBody>
          <a:bodyPr lIns="0" tIns="0" rIns="0" bIns="0">
            <a:noAutofit/>
          </a:bodyPr>
          <a:p>
            <a:pPr indent="508000">
              <a:spcAft>
                <a:spcPts val="1470"/>
              </a:spcAft>
            </a:pPr>
            <a:r>
              <a:rPr lang="vi" b="1" sz="1600">
                <a:latin typeface="Arial"/>
              </a:rPr>
              <a:t>@ Chú ý: </a:t>
            </a:r>
            <a:r>
              <a:rPr lang="vi" sz="1400">
                <a:latin typeface="Arial"/>
              </a:rPr>
              <a:t>Với </a:t>
            </a:r>
            <a:r>
              <a:rPr lang="en-US" i="1" sz="1400">
                <a:latin typeface="Arial"/>
              </a:rPr>
              <a:t>a </a:t>
            </a:r>
            <a:r>
              <a:rPr lang="vi" i="1" sz="1400">
                <a:latin typeface="Arial"/>
              </a:rPr>
              <a:t>&gt;</a:t>
            </a:r>
            <a:r>
              <a:rPr lang="vi" sz="1400">
                <a:latin typeface="Arial"/>
              </a:rPr>
              <a:t> 1 thì log</a:t>
            </a:r>
            <a:r>
              <a:rPr lang="vi" baseline="-25000" sz="1400">
                <a:latin typeface="Arial"/>
              </a:rPr>
              <a:t>ữ</a:t>
            </a:r>
            <a:r>
              <a:rPr lang="vi" sz="1400">
                <a:latin typeface="Arial"/>
              </a:rPr>
              <a:t> </a:t>
            </a:r>
            <a:r>
              <a:rPr lang="vi" i="1" sz="1400">
                <a:latin typeface="Arial"/>
              </a:rPr>
              <a:t>X &gt;</a:t>
            </a:r>
            <a:r>
              <a:rPr lang="vi" sz="1400">
                <a:latin typeface="Arial"/>
              </a:rPr>
              <a:t> log</a:t>
            </a:r>
            <a:r>
              <a:rPr lang="vi" baseline="-25000" sz="1400">
                <a:latin typeface="Arial"/>
              </a:rPr>
              <a:t>fl</a:t>
            </a:r>
            <a:r>
              <a:rPr lang="vi" sz="1400">
                <a:latin typeface="Arial"/>
              </a:rPr>
              <a:t> </a:t>
            </a:r>
            <a:r>
              <a:rPr lang="en-US" i="1" sz="1400">
                <a:latin typeface="Arial"/>
              </a:rPr>
              <a:t>a </a:t>
            </a:r>
            <a:r>
              <a:rPr lang="vi" i="1" sz="1400">
                <a:latin typeface="Arial"/>
              </a:rPr>
              <a:t>X &gt; </a:t>
            </a:r>
            <a:r>
              <a:rPr lang="en-US" i="1" sz="1400">
                <a:latin typeface="Arial"/>
              </a:rPr>
              <a:t>a</a:t>
            </a:r>
          </a:p>
          <a:p>
            <a:pPr marL="1146688" indent="0"/>
            <a:r>
              <a:rPr lang="vi" sz="1400">
                <a:latin typeface="Arial"/>
              </a:rPr>
              <a:t>Với 0 &lt; </a:t>
            </a:r>
            <a:r>
              <a:rPr lang="en-US" i="1" sz="1400">
                <a:latin typeface="Arial"/>
              </a:rPr>
              <a:t>a</a:t>
            </a:r>
            <a:r>
              <a:rPr lang="en-US" sz="1400">
                <a:latin typeface="Arial"/>
              </a:rPr>
              <a:t> </a:t>
            </a:r>
            <a:r>
              <a:rPr lang="vi" sz="1400">
                <a:latin typeface="Arial"/>
              </a:rPr>
              <a:t>&lt; 1 thì log</a:t>
            </a:r>
            <a:r>
              <a:rPr lang="vi" baseline="-25000" sz="1400">
                <a:latin typeface="Arial"/>
              </a:rPr>
              <a:t>a</a:t>
            </a:r>
            <a:r>
              <a:rPr lang="vi" sz="1400">
                <a:latin typeface="Arial"/>
              </a:rPr>
              <a:t> </a:t>
            </a:r>
            <a:r>
              <a:rPr lang="vi" i="1" sz="1400">
                <a:latin typeface="Arial"/>
              </a:rPr>
              <a:t>X &gt;</a:t>
            </a:r>
            <a:r>
              <a:rPr lang="vi" sz="1400">
                <a:latin typeface="Arial"/>
              </a:rPr>
              <a:t> log</a:t>
            </a:r>
            <a:r>
              <a:rPr lang="vi" baseline="-25000" sz="1400">
                <a:latin typeface="Arial"/>
              </a:rPr>
              <a:t>ÍZ</a:t>
            </a:r>
            <a:r>
              <a:rPr lang="vi" sz="1400">
                <a:latin typeface="Arial"/>
              </a:rPr>
              <a:t> </a:t>
            </a:r>
            <a:r>
              <a:rPr lang="en-US" i="1" sz="1400">
                <a:latin typeface="Arial"/>
              </a:rPr>
              <a:t>a </a:t>
            </a:r>
            <a:r>
              <a:rPr lang="vi" i="1" sz="1400">
                <a:latin typeface="Arial"/>
              </a:rPr>
              <a:t>X &lt; </a:t>
            </a:r>
            <a:r>
              <a:rPr lang="en-US" i="1" sz="1400">
                <a:latin typeface="Arial"/>
              </a:rPr>
              <a:t>a</a:t>
            </a:r>
          </a:p>
        </p:txBody>
      </p:sp>
    </p:spTree>
  </p:cSld>
  <p:clrMapOvr>
    <a:overrideClrMapping bg1="lt1" tx1="dk1" bg2="lt2" tx2="dk2" accent1="accent1" accent2="accent2" accent3="accent3" accent4="accent4" accent5="accent5" accent6="accent6" hlink="hlink" folHlink="folHlink"/>
  </p:clrMapOvr>
</p:sld>
</file>

<file path=ppt/slides/slide4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61937" y="180975"/>
            <a:ext cx="4052888" cy="366712"/>
          </a:xfrm>
          <a:prstGeom prst="rect">
            <a:avLst/>
          </a:prstGeom>
          <a:solidFill>
            <a:srgbClr val="FFFFFF"/>
          </a:solidFill>
        </p:spPr>
        <p:txBody>
          <a:bodyPr lIns="0" tIns="0" rIns="0" bIns="0" wrap="none">
            <a:noAutofit/>
          </a:bodyPr>
          <a:p>
            <a:pPr indent="0"/>
            <a:r>
              <a:rPr lang="en-US" sz="2300">
                <a:solidFill>
                  <a:srgbClr val="7455A6"/>
                </a:solidFill>
                <a:latin typeface="Arial"/>
              </a:rPr>
              <a:t>&lt; </a:t>
            </a:r>
            <a:r>
              <a:rPr lang="en-US" sz="2300">
                <a:solidFill>
                  <a:srgbClr val="CC4B8C"/>
                </a:solidFill>
                <a:latin typeface="Arial"/>
              </a:rPr>
              <a:t>____</a:t>
            </a:r>
          </a:p>
        </p:txBody>
      </p:sp>
      <p:sp>
        <p:nvSpPr>
          <p:cNvPr id="3" name=""/>
          <p:cNvSpPr/>
          <p:nvPr/>
        </p:nvSpPr>
        <p:spPr>
          <a:xfrm>
            <a:off x="481012" y="928687"/>
            <a:ext cx="4567238" cy="400050"/>
          </a:xfrm>
          <a:prstGeom prst="rect">
            <a:avLst/>
          </a:prstGeom>
          <a:solidFill>
            <a:srgbClr val="FFFFFF"/>
          </a:solidFill>
        </p:spPr>
        <p:txBody>
          <a:bodyPr lIns="0" tIns="0" rIns="0" bIns="0">
            <a:noAutofit/>
          </a:bodyPr>
          <a:p>
            <a:pPr indent="0"/>
            <a:r>
              <a:rPr lang="vi" sz="1400">
                <a:latin typeface="Arial"/>
              </a:rPr>
              <a:t>Giải mỗi bất phương trình sau: </a:t>
            </a:r>
            <a:r>
              <a:rPr lang="en-US" i="1" sz="1400">
                <a:latin typeface="Arial"/>
              </a:rPr>
              <a:t>a) logix </a:t>
            </a:r>
            <a:r>
              <a:rPr lang="vi" i="1" sz="1400">
                <a:latin typeface="Arial"/>
              </a:rPr>
              <a:t>&gt;</a:t>
            </a:r>
            <a:r>
              <a:rPr lang="vi" sz="1400">
                <a:latin typeface="Arial"/>
              </a:rPr>
              <a:t> -2;</a:t>
            </a:r>
          </a:p>
          <a:p>
            <a:pPr marL="3704150" indent="0"/>
            <a:r>
              <a:rPr lang="vi" sz="900">
                <a:latin typeface="Arial"/>
              </a:rPr>
              <a:t>2</a:t>
            </a:r>
          </a:p>
        </p:txBody>
      </p:sp>
      <p:sp>
        <p:nvSpPr>
          <p:cNvPr id="4" name=""/>
          <p:cNvSpPr/>
          <p:nvPr/>
        </p:nvSpPr>
        <p:spPr>
          <a:xfrm>
            <a:off x="5386387" y="180975"/>
            <a:ext cx="1966913" cy="209550"/>
          </a:xfrm>
          <a:prstGeom prst="rect">
            <a:avLst/>
          </a:prstGeom>
          <a:solidFill>
            <a:srgbClr val="FFFFFF"/>
          </a:solidFill>
        </p:spPr>
        <p:txBody>
          <a:bodyPr lIns="0" tIns="0" rIns="0" bIns="0" wrap="none">
            <a:noAutofit/>
          </a:bodyPr>
          <a:p>
            <a:pPr algn="r" indent="0"/>
            <a:r>
              <a:rPr lang="en-US" sz="2300">
                <a:solidFill>
                  <a:srgbClr val="7455A6"/>
                </a:solidFill>
                <a:latin typeface="Arial"/>
              </a:rPr>
              <a:t>A</a:t>
            </a:r>
          </a:p>
        </p:txBody>
      </p:sp>
      <p:sp>
        <p:nvSpPr>
          <p:cNvPr id="5" name=""/>
          <p:cNvSpPr/>
          <p:nvPr/>
        </p:nvSpPr>
        <p:spPr>
          <a:xfrm>
            <a:off x="5386387" y="981075"/>
            <a:ext cx="1966913" cy="228600"/>
          </a:xfrm>
          <a:prstGeom prst="rect">
            <a:avLst/>
          </a:prstGeom>
          <a:solidFill>
            <a:srgbClr val="FFFFFF"/>
          </a:solidFill>
        </p:spPr>
        <p:txBody>
          <a:bodyPr lIns="0" tIns="0" rIns="0" bIns="0" wrap="none">
            <a:noAutofit/>
          </a:bodyPr>
          <a:p>
            <a:pPr indent="0"/>
            <a:r>
              <a:rPr lang="vi" sz="1400">
                <a:latin typeface="Arial"/>
              </a:rPr>
              <a:t>ỏ) </a:t>
            </a:r>
            <a:r>
              <a:rPr lang="vi" i="1" sz="1400">
                <a:latin typeface="Arial"/>
              </a:rPr>
              <a:t>log</a:t>
            </a:r>
            <a:r>
              <a:rPr lang="vi" i="1" baseline="-25000" sz="1400">
                <a:latin typeface="Arial"/>
              </a:rPr>
              <a:t>2</a:t>
            </a:r>
            <a:r>
              <a:rPr lang="vi" sz="1400">
                <a:latin typeface="Arial"/>
              </a:rPr>
              <a:t> (% + 1) &gt; 3.</a:t>
            </a:r>
          </a:p>
        </p:txBody>
      </p:sp>
      <p:sp>
        <p:nvSpPr>
          <p:cNvPr id="6" name=""/>
          <p:cNvSpPr/>
          <p:nvPr/>
        </p:nvSpPr>
        <p:spPr>
          <a:xfrm>
            <a:off x="3595687" y="1552575"/>
            <a:ext cx="490538" cy="200025"/>
          </a:xfrm>
          <a:prstGeom prst="rect">
            <a:avLst/>
          </a:prstGeom>
          <a:solidFill>
            <a:srgbClr val="FFFFFF"/>
          </a:solidFill>
        </p:spPr>
        <p:txBody>
          <a:bodyPr lIns="0" tIns="0" rIns="0" bIns="0" wrap="none">
            <a:noAutofit/>
          </a:bodyPr>
          <a:p>
            <a:pPr indent="0"/>
            <a:r>
              <a:rPr lang="vi" b="1" i="1" u="sng" sz="1600">
                <a:solidFill>
                  <a:srgbClr val="BD0101"/>
                </a:solidFill>
                <a:latin typeface="Arial"/>
              </a:rPr>
              <a:t>Giải:</a:t>
            </a:r>
          </a:p>
        </p:txBody>
      </p:sp>
      <p:sp>
        <p:nvSpPr>
          <p:cNvPr id="7" name=""/>
          <p:cNvSpPr/>
          <p:nvPr/>
        </p:nvSpPr>
        <p:spPr>
          <a:xfrm>
            <a:off x="942975" y="2066925"/>
            <a:ext cx="5662612" cy="871537"/>
          </a:xfrm>
          <a:prstGeom prst="rect">
            <a:avLst/>
          </a:prstGeom>
          <a:solidFill>
            <a:srgbClr val="FFFFFF"/>
          </a:solidFill>
        </p:spPr>
        <p:txBody>
          <a:bodyPr lIns="0" tIns="0" rIns="0" bIns="0">
            <a:noAutofit/>
          </a:bodyPr>
          <a:p>
            <a:pPr indent="469900">
              <a:spcAft>
                <a:spcPts val="1120"/>
              </a:spcAft>
            </a:pPr>
            <a:r>
              <a:rPr lang="vi" i="1" sz="1400">
                <a:latin typeface="Arial"/>
              </a:rPr>
              <a:t>à) logix</a:t>
            </a:r>
            <a:r>
              <a:rPr lang="vi" sz="1400">
                <a:latin typeface="Arial"/>
              </a:rPr>
              <a:t> &gt; — 2 &lt;=&gt; 0 &lt; </a:t>
            </a:r>
            <a:r>
              <a:rPr lang="vi" i="1" sz="1400">
                <a:latin typeface="Arial"/>
              </a:rPr>
              <a:t>X</a:t>
            </a:r>
            <a:r>
              <a:rPr lang="vi" sz="1400">
                <a:latin typeface="Arial"/>
              </a:rPr>
              <a:t> &lt; Q) &lt;=&gt;0&lt;x&lt;2</a:t>
            </a:r>
            <a:r>
              <a:rPr lang="vi" baseline="30000" sz="1400">
                <a:latin typeface="Arial"/>
              </a:rPr>
              <a:t>2</a:t>
            </a:r>
            <a:r>
              <a:rPr lang="vi" sz="1400">
                <a:latin typeface="Arial"/>
              </a:rPr>
              <a:t>&lt;=&gt;0&lt;x&lt;4</a:t>
            </a:r>
          </a:p>
          <a:p>
            <a:pPr indent="469900"/>
            <a:r>
              <a:rPr lang="vi" sz="1400">
                <a:latin typeface="Arial"/>
              </a:rPr>
              <a:t>Vậy tập nghiệm của bất phương trình là (0; 4)</a:t>
            </a:r>
          </a:p>
        </p:txBody>
      </p:sp>
      <p:sp>
        <p:nvSpPr>
          <p:cNvPr id="8" name=""/>
          <p:cNvSpPr/>
          <p:nvPr/>
        </p:nvSpPr>
        <p:spPr>
          <a:xfrm>
            <a:off x="942975" y="3243262"/>
            <a:ext cx="4533900" cy="642938"/>
          </a:xfrm>
          <a:prstGeom prst="rect">
            <a:avLst/>
          </a:prstGeom>
          <a:solidFill>
            <a:srgbClr val="FFFFFF"/>
          </a:solidFill>
        </p:spPr>
        <p:txBody>
          <a:bodyPr lIns="0" tIns="0" rIns="0" bIns="0">
            <a:noAutofit/>
          </a:bodyPr>
          <a:p>
            <a:pPr indent="12700">
              <a:lnSpc>
                <a:spcPct val="172000"/>
              </a:lnSpc>
            </a:pPr>
            <a:r>
              <a:rPr lang="vi" sz="1400">
                <a:latin typeface="Arial"/>
              </a:rPr>
              <a:t>ồ) </a:t>
            </a:r>
            <a:r>
              <a:rPr lang="vi" i="1" sz="1400">
                <a:latin typeface="Arial"/>
              </a:rPr>
              <a:t>log</a:t>
            </a:r>
            <a:r>
              <a:rPr lang="vi" i="1" baseline="-25000" sz="1400">
                <a:latin typeface="Arial"/>
              </a:rPr>
              <a:t>2</a:t>
            </a:r>
            <a:r>
              <a:rPr lang="vi" i="1" sz="1400">
                <a:latin typeface="Arial"/>
              </a:rPr>
              <a:t>(x </a:t>
            </a:r>
            <a:r>
              <a:rPr lang="vi" cap="small" sz="1600">
                <a:latin typeface="Times New Roman"/>
              </a:rPr>
              <a:t>+ 1)&gt;3&lt;=&gt;x + 1&gt;2</a:t>
            </a:r>
            <a:r>
              <a:rPr lang="vi" baseline="30000" cap="small" sz="1600">
                <a:latin typeface="Times New Roman"/>
              </a:rPr>
              <a:t>3</a:t>
            </a:r>
            <a:r>
              <a:rPr lang="vi" cap="small" sz="1600">
                <a:latin typeface="Times New Roman"/>
              </a:rPr>
              <a:t>&lt;=&gt;x&gt;7 </a:t>
            </a:r>
            <a:r>
              <a:rPr lang="vi" sz="1400">
                <a:latin typeface="Arial"/>
              </a:rPr>
              <a:t>Vậy tập nghiệm của bất phương trình là (7; +oo)</a:t>
            </a:r>
          </a:p>
        </p:txBody>
      </p:sp>
      <p:sp>
        <p:nvSpPr>
          <p:cNvPr id="9" name=""/>
          <p:cNvSpPr/>
          <p:nvPr/>
        </p:nvSpPr>
        <p:spPr>
          <a:xfrm>
            <a:off x="6919912" y="3776662"/>
            <a:ext cx="166688" cy="147638"/>
          </a:xfrm>
          <a:prstGeom prst="rect">
            <a:avLst/>
          </a:prstGeom>
          <a:solidFill>
            <a:srgbClr val="FFFFFF"/>
          </a:solidFill>
        </p:spPr>
        <p:txBody>
          <a:bodyPr lIns="0" tIns="0" rIns="0" bIns="0" wrap="none">
            <a:noAutofit/>
          </a:bodyPr>
          <a:p>
            <a:pPr algn="just" indent="0"/>
            <a:r>
              <a:rPr lang="vi" b="1" sz="1500">
                <a:solidFill>
                  <a:srgbClr val="A1A53A"/>
                </a:solidFill>
                <a:latin typeface="Arial"/>
              </a:rPr>
              <a:t>o</a:t>
            </a:r>
          </a:p>
        </p:txBody>
      </p:sp>
      <p:sp>
        <p:nvSpPr>
          <p:cNvPr id="10" name=""/>
          <p:cNvSpPr/>
          <p:nvPr/>
        </p:nvSpPr>
        <p:spPr>
          <a:xfrm>
            <a:off x="7048500" y="3224212"/>
            <a:ext cx="223837" cy="223838"/>
          </a:xfrm>
          <a:prstGeom prst="rect">
            <a:avLst/>
          </a:prstGeom>
          <a:solidFill>
            <a:srgbClr val="FFFFFF"/>
          </a:solidFill>
        </p:spPr>
        <p:txBody>
          <a:bodyPr lIns="0" tIns="0" rIns="0" bIns="0" wrap="none">
            <a:noAutofit/>
          </a:bodyPr>
          <a:p>
            <a:pPr indent="0"/>
            <a:r>
              <a:rPr lang="vi" b="1" sz="2000">
                <a:solidFill>
                  <a:srgbClr val="E317BE"/>
                </a:solidFill>
                <a:latin typeface="Arial"/>
              </a:rPr>
              <a:t>X</a:t>
            </a:r>
          </a:p>
        </p:txBody>
      </p:sp>
    </p:spTree>
  </p:cSld>
  <p:clrMapOvr>
    <a:overrideClrMapping bg1="lt1" tx1="dk1" bg2="lt2" tx2="dk2" accent1="accent1" accent2="accent2" accent3="accent3" accent4="accent4" accent5="accent5" accent6="accent6" hlink="hlink" folHlink="folHlink"/>
  </p:clrMapOvr>
</p:sld>
</file>

<file path=ppt/slides/slide4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747837" y="371475"/>
            <a:ext cx="1300163" cy="257175"/>
          </a:xfrm>
          <a:prstGeom prst="rect">
            <a:avLst/>
          </a:prstGeom>
          <a:solidFill>
            <a:srgbClr val="FFFFFF"/>
          </a:solidFill>
        </p:spPr>
        <p:txBody>
          <a:bodyPr lIns="0" tIns="0" rIns="0" bIns="0" wrap="none">
            <a:noAutofit/>
          </a:bodyPr>
          <a:p>
            <a:pPr algn="ctr" indent="0">
              <a:spcBef>
                <a:spcPts val="350"/>
              </a:spcBef>
            </a:pPr>
            <a:r>
              <a:rPr lang="vi" b="1" sz="1600">
                <a:solidFill>
                  <a:srgbClr val="05027D"/>
                </a:solidFill>
                <a:latin typeface="Arial"/>
              </a:rPr>
              <a:t>Luyện tập 8</a:t>
            </a:r>
          </a:p>
        </p:txBody>
      </p:sp>
      <p:sp>
        <p:nvSpPr>
          <p:cNvPr id="3" name=""/>
          <p:cNvSpPr/>
          <p:nvPr/>
        </p:nvSpPr>
        <p:spPr>
          <a:xfrm>
            <a:off x="3343275" y="419100"/>
            <a:ext cx="2886075" cy="271462"/>
          </a:xfrm>
          <a:prstGeom prst="rect">
            <a:avLst/>
          </a:prstGeom>
          <a:solidFill>
            <a:srgbClr val="FFFFFF"/>
          </a:solidFill>
        </p:spPr>
        <p:txBody>
          <a:bodyPr lIns="0" tIns="0" rIns="0" bIns="0" wrap="none">
            <a:noAutofit/>
          </a:bodyPr>
          <a:p>
            <a:pPr indent="0"/>
            <a:r>
              <a:rPr lang="vi" sz="1400">
                <a:latin typeface="Arial"/>
              </a:rPr>
              <a:t>Giải mỗi bất phương trình sau:</a:t>
            </a:r>
          </a:p>
        </p:txBody>
      </p:sp>
      <p:sp>
        <p:nvSpPr>
          <p:cNvPr id="4" name=""/>
          <p:cNvSpPr/>
          <p:nvPr/>
        </p:nvSpPr>
        <p:spPr>
          <a:xfrm>
            <a:off x="1657350" y="947737"/>
            <a:ext cx="4495800" cy="366713"/>
          </a:xfrm>
          <a:prstGeom prst="rect">
            <a:avLst/>
          </a:prstGeom>
          <a:solidFill>
            <a:srgbClr val="FFFFFF"/>
          </a:solidFill>
        </p:spPr>
        <p:txBody>
          <a:bodyPr lIns="0" tIns="0" rIns="0" bIns="0">
            <a:noAutofit/>
          </a:bodyPr>
          <a:p>
            <a:pPr indent="0"/>
            <a:r>
              <a:rPr lang="en-US" sz="1400">
                <a:latin typeface="Arial"/>
              </a:rPr>
              <a:t>a) </a:t>
            </a:r>
            <a:r>
              <a:rPr lang="vi" sz="1400">
                <a:latin typeface="Arial"/>
              </a:rPr>
              <a:t>log</a:t>
            </a:r>
            <a:r>
              <a:rPr lang="vi" baseline="-25000" sz="1400">
                <a:latin typeface="Arial"/>
              </a:rPr>
              <a:t>3</a:t>
            </a:r>
            <a:r>
              <a:rPr lang="vi" sz="1400">
                <a:latin typeface="Arial"/>
              </a:rPr>
              <a:t> </a:t>
            </a:r>
            <a:r>
              <a:rPr lang="vi" i="1" sz="1400">
                <a:latin typeface="Arial"/>
              </a:rPr>
              <a:t>X &lt;</a:t>
            </a:r>
            <a:r>
              <a:rPr lang="vi" sz="1400">
                <a:latin typeface="Arial"/>
              </a:rPr>
              <a:t> 2              b) </a:t>
            </a:r>
            <a:r>
              <a:rPr lang="en-US" sz="1400">
                <a:latin typeface="Arial"/>
              </a:rPr>
              <a:t>logi(x </a:t>
            </a:r>
            <a:r>
              <a:rPr lang="vi" sz="1400">
                <a:latin typeface="Arial"/>
              </a:rPr>
              <a:t>— 5) &gt; -2</a:t>
            </a:r>
          </a:p>
          <a:p>
            <a:pPr marL="3150113" indent="0"/>
            <a:r>
              <a:rPr lang="vi" sz="900">
                <a:latin typeface="Arial"/>
              </a:rPr>
              <a:t>4</a:t>
            </a:r>
          </a:p>
        </p:txBody>
      </p:sp>
      <p:sp>
        <p:nvSpPr>
          <p:cNvPr id="5" name=""/>
          <p:cNvSpPr/>
          <p:nvPr/>
        </p:nvSpPr>
        <p:spPr>
          <a:xfrm>
            <a:off x="1657350" y="1833562"/>
            <a:ext cx="4410075" cy="2162175"/>
          </a:xfrm>
          <a:prstGeom prst="rect">
            <a:avLst/>
          </a:prstGeom>
          <a:solidFill>
            <a:srgbClr val="FFFFFF"/>
          </a:solidFill>
        </p:spPr>
        <p:txBody>
          <a:bodyPr lIns="0" tIns="0" rIns="0" bIns="0">
            <a:noAutofit/>
          </a:bodyPr>
          <a:p>
            <a:pPr indent="0">
              <a:spcAft>
                <a:spcPts val="770"/>
              </a:spcAft>
            </a:pPr>
            <a:r>
              <a:rPr lang="vi" sz="1400">
                <a:latin typeface="Arial"/>
              </a:rPr>
              <a:t>a) log</a:t>
            </a:r>
            <a:r>
              <a:rPr lang="vi" baseline="-25000" sz="1400">
                <a:latin typeface="Arial"/>
              </a:rPr>
              <a:t>3</a:t>
            </a:r>
            <a:r>
              <a:rPr lang="vi" sz="1400">
                <a:latin typeface="Arial"/>
              </a:rPr>
              <a:t> x&lt;2&lt;^&gt;0&lt;x&lt;3</a:t>
            </a:r>
            <a:r>
              <a:rPr lang="vi" baseline="30000" sz="1400">
                <a:latin typeface="Arial"/>
              </a:rPr>
              <a:t>2</a:t>
            </a:r>
            <a:r>
              <a:rPr lang="vi" sz="1400">
                <a:latin typeface="Arial"/>
              </a:rPr>
              <a:t>&lt;^&gt;0&lt;x&lt;9</a:t>
            </a:r>
          </a:p>
          <a:p>
            <a:pPr indent="0">
              <a:spcAft>
                <a:spcPts val="1750"/>
              </a:spcAft>
            </a:pPr>
            <a:r>
              <a:rPr lang="vi" sz="1400">
                <a:latin typeface="Arial"/>
              </a:rPr>
              <a:t>Vậy tập nghiệm của bất phương trình là (0; 9).</a:t>
            </a:r>
          </a:p>
          <a:p>
            <a:pPr indent="0">
              <a:spcAft>
                <a:spcPts val="1540"/>
              </a:spcAft>
            </a:pPr>
            <a:r>
              <a:rPr lang="vi" sz="1400">
                <a:latin typeface="Arial"/>
              </a:rPr>
              <a:t>b) log|(x — 5) &gt; -2 » 0 &lt; X — 5 &lt; Qì</a:t>
            </a:r>
          </a:p>
          <a:p>
            <a:pPr algn="ctr" indent="0">
              <a:spcAft>
                <a:spcPts val="770"/>
              </a:spcAft>
            </a:pPr>
            <a:r>
              <a:rPr lang="vi" sz="1400">
                <a:latin typeface="Arial"/>
              </a:rPr>
              <a:t>&lt;=&gt; 0 &lt; X — </a:t>
            </a:r>
            <a:r>
              <a:rPr lang="en-US" sz="1400">
                <a:latin typeface="Arial"/>
              </a:rPr>
              <a:t>5&lt;16&lt;=&gt;5&lt;x&lt;21</a:t>
            </a:r>
          </a:p>
          <a:p>
            <a:pPr indent="0"/>
            <a:r>
              <a:rPr lang="vi" sz="1400">
                <a:latin typeface="Arial"/>
              </a:rPr>
              <a:t>Vậy tập nghiệm của bất phương trinh là (5; 21]</a:t>
            </a:r>
          </a:p>
        </p:txBody>
      </p:sp>
    </p:spTree>
  </p:cSld>
  <p:clrMapOvr>
    <a:overrideClrMapping bg1="lt1" tx1="dk1" bg2="lt2" tx2="dk2" accent1="accent1" accent2="accent2" accent3="accent3" accent4="accent4" accent5="accent5" accent6="accent6" hlink="hlink" folHlink="folHlink"/>
  </p:clrMapOvr>
</p:sld>
</file>

<file path=ppt/slides/slide4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714375" y="342900"/>
            <a:ext cx="6038850" cy="1781175"/>
          </a:xfrm>
          <a:prstGeom prst="rect">
            <a:avLst/>
          </a:prstGeom>
          <a:solidFill>
            <a:srgbClr val="FFFFFF"/>
          </a:solidFill>
        </p:spPr>
        <p:txBody>
          <a:bodyPr lIns="0" tIns="0" rIns="0" bIns="0">
            <a:noAutofit/>
          </a:bodyPr>
          <a:p>
            <a:pPr indent="914400">
              <a:lnSpc>
                <a:spcPct val="185000"/>
              </a:lnSpc>
            </a:pPr>
            <a:r>
              <a:rPr lang="vi" sz="1400">
                <a:latin typeface="Arial"/>
              </a:rPr>
              <a:t>Mức cường độ âm </a:t>
            </a:r>
            <a:r>
              <a:rPr lang="vi" i="1" sz="1400">
                <a:latin typeface="Arial"/>
              </a:rPr>
              <a:t>L</a:t>
            </a:r>
            <a:r>
              <a:rPr lang="vi" sz="1400">
                <a:latin typeface="Arial"/>
              </a:rPr>
              <a:t> (đơn vị: </a:t>
            </a:r>
            <a:r>
              <a:rPr lang="vi" i="1" sz="1400">
                <a:latin typeface="Arial"/>
              </a:rPr>
              <a:t>dB)</a:t>
            </a:r>
            <a:r>
              <a:rPr lang="vi" sz="1400">
                <a:latin typeface="Arial"/>
              </a:rPr>
              <a:t> được tính bởi công thức </a:t>
            </a:r>
            <a:r>
              <a:rPr lang="vi" i="1" sz="1400">
                <a:latin typeface="Arial"/>
              </a:rPr>
              <a:t>L = lồlog^ĩỉ,</a:t>
            </a:r>
            <a:r>
              <a:rPr lang="vi" sz="1400">
                <a:latin typeface="Arial"/>
              </a:rPr>
              <a:t> trong đó </a:t>
            </a:r>
            <a:r>
              <a:rPr lang="vi" i="1" sz="1400">
                <a:latin typeface="Arial"/>
              </a:rPr>
              <a:t>I</a:t>
            </a:r>
            <a:r>
              <a:rPr lang="vi" sz="1400">
                <a:latin typeface="Arial"/>
              </a:rPr>
              <a:t> (đơn vị: iv/?n</a:t>
            </a:r>
            <a:r>
              <a:rPr lang="vi" baseline="30000" sz="1400">
                <a:latin typeface="Arial"/>
              </a:rPr>
              <a:t>2</a:t>
            </a:r>
            <a:r>
              <a:rPr lang="vi" sz="1400">
                <a:latin typeface="Arial"/>
              </a:rPr>
              <a:t>) là cường độ âm </a:t>
            </a:r>
            <a:r>
              <a:rPr lang="vi" i="1" sz="1400">
                <a:latin typeface="Arial"/>
              </a:rPr>
              <a:t>(Nguồn: Vật lí 12, NXBGD Việt Nam, 2021).</a:t>
            </a:r>
            <a:r>
              <a:rPr lang="vi" sz="1400">
                <a:latin typeface="Arial"/>
              </a:rPr>
              <a:t> Mức cường độ âm ờ một khu dân cư được quy định là dưới 60 </a:t>
            </a:r>
            <a:r>
              <a:rPr lang="vi" i="1" sz="1400">
                <a:latin typeface="Arial"/>
              </a:rPr>
              <a:t>dB.</a:t>
            </a:r>
            <a:r>
              <a:rPr lang="vi" sz="1400">
                <a:latin typeface="Arial"/>
              </a:rPr>
              <a:t> Hỏi cường độ âm ờ khu vực đó phải dưới bao nhiêu </a:t>
            </a:r>
            <a:r>
              <a:rPr lang="vi" i="1" sz="1400">
                <a:latin typeface="Arial"/>
              </a:rPr>
              <a:t>w/m</a:t>
            </a:r>
            <a:r>
              <a:rPr lang="vi" i="1" baseline="30000" sz="1400">
                <a:latin typeface="Arial"/>
              </a:rPr>
              <a:t>2</a:t>
            </a:r>
            <a:r>
              <a:rPr lang="vi" i="1" sz="1400">
                <a:latin typeface="Arial"/>
              </a:rPr>
              <a:t>?</a:t>
            </a:r>
          </a:p>
        </p:txBody>
      </p:sp>
      <p:sp>
        <p:nvSpPr>
          <p:cNvPr id="3" name=""/>
          <p:cNvSpPr/>
          <p:nvPr/>
        </p:nvSpPr>
        <p:spPr>
          <a:xfrm>
            <a:off x="7367587" y="1004887"/>
            <a:ext cx="90488" cy="161925"/>
          </a:xfrm>
          <a:prstGeom prst="rect">
            <a:avLst/>
          </a:prstGeom>
          <a:solidFill>
            <a:srgbClr val="FFFFFF"/>
          </a:solidFill>
        </p:spPr>
        <p:txBody>
          <a:bodyPr lIns="0" tIns="0" rIns="0" bIns="0" wrap="none">
            <a:noAutofit/>
          </a:bodyPr>
          <a:p>
            <a:pPr algn="just" indent="0"/>
            <a:r>
              <a:rPr lang="en-US" b="1" sz="1300">
                <a:solidFill>
                  <a:srgbClr val="E317BE"/>
                </a:solidFill>
                <a:latin typeface="Arial"/>
              </a:rPr>
              <a:t>f</a:t>
            </a:r>
          </a:p>
        </p:txBody>
      </p:sp>
      <p:sp>
        <p:nvSpPr>
          <p:cNvPr id="4" name=""/>
          <p:cNvSpPr/>
          <p:nvPr/>
        </p:nvSpPr>
        <p:spPr>
          <a:xfrm>
            <a:off x="7186612" y="1114425"/>
            <a:ext cx="161925" cy="161925"/>
          </a:xfrm>
          <a:prstGeom prst="rect">
            <a:avLst/>
          </a:prstGeom>
          <a:solidFill>
            <a:srgbClr val="FFFFFF"/>
          </a:solidFill>
        </p:spPr>
        <p:txBody>
          <a:bodyPr lIns="0" tIns="0" rIns="0" bIns="0" wrap="none">
            <a:noAutofit/>
          </a:bodyPr>
          <a:p>
            <a:pPr algn="just" indent="0"/>
            <a:r>
              <a:rPr lang="en-US" b="1" sz="2000">
                <a:solidFill>
                  <a:srgbClr val="B77CCE"/>
                </a:solidFill>
                <a:latin typeface="Arial"/>
              </a:rPr>
              <a:t>+</a:t>
            </a:r>
          </a:p>
        </p:txBody>
      </p:sp>
      <p:sp>
        <p:nvSpPr>
          <p:cNvPr id="5" name=""/>
          <p:cNvSpPr/>
          <p:nvPr/>
        </p:nvSpPr>
        <p:spPr>
          <a:xfrm>
            <a:off x="3529012" y="2252662"/>
            <a:ext cx="442913" cy="185738"/>
          </a:xfrm>
          <a:prstGeom prst="rect">
            <a:avLst/>
          </a:prstGeom>
          <a:solidFill>
            <a:srgbClr val="FFFFFF"/>
          </a:solidFill>
        </p:spPr>
        <p:txBody>
          <a:bodyPr lIns="0" tIns="0" rIns="0" bIns="0" wrap="none">
            <a:noAutofit/>
          </a:bodyPr>
          <a:p>
            <a:pPr algn="ctr" indent="0"/>
            <a:r>
              <a:rPr lang="vi" b="1" i="1" u="sng" sz="1400">
                <a:solidFill>
                  <a:srgbClr val="BD0101"/>
                </a:solidFill>
                <a:latin typeface="Arial"/>
              </a:rPr>
              <a:t>Giải:</a:t>
            </a:r>
          </a:p>
        </p:txBody>
      </p:sp>
      <p:sp>
        <p:nvSpPr>
          <p:cNvPr id="6" name=""/>
          <p:cNvSpPr/>
          <p:nvPr/>
        </p:nvSpPr>
        <p:spPr>
          <a:xfrm>
            <a:off x="723900" y="2719387"/>
            <a:ext cx="2495550" cy="338138"/>
          </a:xfrm>
          <a:prstGeom prst="rect">
            <a:avLst/>
          </a:prstGeom>
          <a:solidFill>
            <a:srgbClr val="FFFFFF"/>
          </a:solidFill>
        </p:spPr>
        <p:txBody>
          <a:bodyPr lIns="0" tIns="0" rIns="0" bIns="0">
            <a:noAutofit/>
          </a:bodyPr>
          <a:p>
            <a:pPr algn="r" indent="0"/>
            <a:r>
              <a:rPr lang="vi" sz="1400">
                <a:latin typeface="Arial"/>
              </a:rPr>
              <a:t>Ta có: </a:t>
            </a:r>
            <a:r>
              <a:rPr lang="vi" i="1" sz="1400">
                <a:latin typeface="Arial"/>
              </a:rPr>
              <a:t>L&lt;</a:t>
            </a:r>
            <a:r>
              <a:rPr lang="vi" sz="1400">
                <a:latin typeface="Arial"/>
              </a:rPr>
              <a:t> 60 </a:t>
            </a:r>
            <a:r>
              <a:rPr lang="vi" i="1" sz="1400">
                <a:latin typeface="Arial"/>
              </a:rPr>
              <a:t>^&gt;10 </a:t>
            </a:r>
            <a:r>
              <a:rPr lang="en-US" i="1" sz="1400">
                <a:latin typeface="Arial"/>
              </a:rPr>
              <a:t>log —</a:t>
            </a:r>
            <a:r>
              <a:rPr lang="en-US" i="1" baseline="30000" sz="1400">
                <a:latin typeface="Arial"/>
              </a:rPr>
              <a:t>l</a:t>
            </a:r>
            <a:r>
              <a:rPr lang="en-US" i="1" sz="1400">
                <a:latin typeface="Arial"/>
              </a:rPr>
              <a:t>—</a:t>
            </a:r>
          </a:p>
          <a:p>
            <a:pPr algn="r" indent="0">
              <a:lnSpc>
                <a:spcPct val="75000"/>
              </a:lnSpc>
            </a:pPr>
            <a:r>
              <a:rPr lang="vi" sz="900">
                <a:latin typeface="Arial"/>
              </a:rPr>
              <a:t>1O</a:t>
            </a:r>
            <a:r>
              <a:rPr lang="vi" baseline="30000" sz="900">
                <a:latin typeface="Arial"/>
              </a:rPr>
              <a:t>-12</a:t>
            </a:r>
          </a:p>
        </p:txBody>
      </p:sp>
      <p:sp>
        <p:nvSpPr>
          <p:cNvPr id="8" name=""/>
          <p:cNvSpPr/>
          <p:nvPr/>
        </p:nvSpPr>
        <p:spPr>
          <a:xfrm>
            <a:off x="3267075" y="2719387"/>
            <a:ext cx="3524250" cy="314325"/>
          </a:xfrm>
          <a:prstGeom prst="rect">
            <a:avLst/>
          </a:prstGeom>
          <a:solidFill>
            <a:srgbClr val="FFFFFF"/>
          </a:solidFill>
        </p:spPr>
        <p:txBody>
          <a:bodyPr lIns="0" tIns="0" rIns="0" bIns="0" wrap="none">
            <a:noAutofit/>
          </a:bodyPr>
          <a:p>
            <a:pPr indent="0"/>
            <a:r>
              <a:rPr lang="en-US" sz="1400">
                <a:latin typeface="Arial"/>
              </a:rPr>
              <a:t>&lt; 60 « </a:t>
            </a:r>
            <a:r>
              <a:rPr lang="en-US" i="1" sz="1400">
                <a:latin typeface="Arial"/>
              </a:rPr>
              <a:t>log ^_</a:t>
            </a:r>
            <a:r>
              <a:rPr lang="en-US" i="1" baseline="-25000" sz="1400">
                <a:latin typeface="Arial"/>
              </a:rPr>
              <a:t>12</a:t>
            </a:r>
            <a:r>
              <a:rPr lang="en-US" sz="1400">
                <a:latin typeface="Arial"/>
              </a:rPr>
              <a:t> &lt; 6 &lt;=&gt; </a:t>
            </a:r>
            <a:r>
              <a:rPr lang="en-US" i="1" sz="1400">
                <a:latin typeface="Arial"/>
              </a:rPr>
              <a:t>log I — log</a:t>
            </a:r>
            <a:r>
              <a:rPr lang="en-US" sz="1400">
                <a:latin typeface="Arial"/>
              </a:rPr>
              <a:t> 10 </a:t>
            </a:r>
            <a:r>
              <a:rPr lang="en-US" baseline="30000" sz="1400">
                <a:latin typeface="Arial"/>
              </a:rPr>
              <a:t>12</a:t>
            </a:r>
          </a:p>
        </p:txBody>
      </p:sp>
      <p:sp>
        <p:nvSpPr>
          <p:cNvPr id="9" name=""/>
          <p:cNvSpPr/>
          <p:nvPr/>
        </p:nvSpPr>
        <p:spPr>
          <a:xfrm>
            <a:off x="2081212" y="3224212"/>
            <a:ext cx="3719513" cy="200025"/>
          </a:xfrm>
          <a:prstGeom prst="rect">
            <a:avLst/>
          </a:prstGeom>
          <a:solidFill>
            <a:srgbClr val="FFFFFF"/>
          </a:solidFill>
        </p:spPr>
        <p:txBody>
          <a:bodyPr lIns="0" tIns="0" rIns="0" bIns="0" wrap="none">
            <a:noAutofit/>
          </a:bodyPr>
          <a:p>
            <a:pPr indent="0"/>
            <a:r>
              <a:rPr lang="en-US" i="1" sz="1400">
                <a:latin typeface="Arial"/>
              </a:rPr>
              <a:t>&lt;=&gt; log I</a:t>
            </a:r>
            <a:r>
              <a:rPr lang="en-US" sz="1400">
                <a:latin typeface="Arial"/>
              </a:rPr>
              <a:t> 4- 12 &lt; 6 &lt;=&gt; </a:t>
            </a:r>
            <a:r>
              <a:rPr lang="en-US" i="1" sz="1400">
                <a:latin typeface="Arial"/>
              </a:rPr>
              <a:t>log I</a:t>
            </a:r>
            <a:r>
              <a:rPr lang="en-US" sz="1400">
                <a:latin typeface="Arial"/>
              </a:rPr>
              <a:t> &lt; —6 &lt;=&gt; </a:t>
            </a:r>
            <a:r>
              <a:rPr lang="en-US" i="1" sz="1400">
                <a:latin typeface="Arial"/>
              </a:rPr>
              <a:t>I</a:t>
            </a:r>
            <a:r>
              <a:rPr lang="en-US" sz="1400">
                <a:latin typeface="Arial"/>
              </a:rPr>
              <a:t> &lt; 10</a:t>
            </a:r>
            <a:r>
              <a:rPr lang="en-US" baseline="30000" sz="1400">
                <a:latin typeface="Arial"/>
              </a:rPr>
              <a:t>-6</a:t>
            </a:r>
          </a:p>
        </p:txBody>
      </p:sp>
      <p:sp>
        <p:nvSpPr>
          <p:cNvPr id="10" name=""/>
          <p:cNvSpPr/>
          <p:nvPr/>
        </p:nvSpPr>
        <p:spPr>
          <a:xfrm>
            <a:off x="1481137" y="3424237"/>
            <a:ext cx="5310188" cy="395288"/>
          </a:xfrm>
          <a:prstGeom prst="rect">
            <a:avLst/>
          </a:prstGeom>
          <a:solidFill>
            <a:srgbClr val="FFFFFF"/>
          </a:solidFill>
        </p:spPr>
        <p:txBody>
          <a:bodyPr lIns="0" tIns="0" rIns="0" bIns="0" wrap="none">
            <a:noAutofit/>
          </a:bodyPr>
          <a:p>
            <a:pPr algn="ctr" indent="0"/>
            <a:r>
              <a:rPr lang="vi" sz="1400">
                <a:latin typeface="Arial"/>
              </a:rPr>
              <a:t>Vậy cường độ âm ờ khu vực đó phải dưới 10</a:t>
            </a:r>
            <a:r>
              <a:rPr lang="vi" baseline="30000" sz="1400">
                <a:latin typeface="Arial"/>
              </a:rPr>
              <a:t>-6</a:t>
            </a:r>
            <a:r>
              <a:rPr lang="vi" sz="1400">
                <a:latin typeface="Arial"/>
              </a:rPr>
              <a:t> (iy/m</a:t>
            </a:r>
            <a:r>
              <a:rPr lang="vi" baseline="30000" sz="1400">
                <a:latin typeface="Arial"/>
              </a:rPr>
              <a:t>2</a:t>
            </a:r>
            <a:r>
              <a:rPr lang="vi" sz="1400">
                <a:latin typeface="Arial"/>
              </a:rPr>
              <a:t>)</a:t>
            </a:r>
          </a:p>
        </p:txBody>
      </p:sp>
      <p:sp>
        <p:nvSpPr>
          <p:cNvPr id="11" name=""/>
          <p:cNvSpPr/>
          <p:nvPr/>
        </p:nvSpPr>
        <p:spPr>
          <a:xfrm>
            <a:off x="6834187" y="2790825"/>
            <a:ext cx="319088" cy="171450"/>
          </a:xfrm>
          <a:prstGeom prst="rect">
            <a:avLst/>
          </a:prstGeom>
          <a:solidFill>
            <a:srgbClr val="FFFFFF"/>
          </a:solidFill>
        </p:spPr>
        <p:txBody>
          <a:bodyPr lIns="0" tIns="0" rIns="0" bIns="0" wrap="none">
            <a:noAutofit/>
          </a:bodyPr>
          <a:p>
            <a:pPr algn="just" indent="0"/>
            <a:r>
              <a:rPr lang="en-US" sz="1400">
                <a:latin typeface="Arial"/>
              </a:rPr>
              <a:t>&lt; 6</a:t>
            </a:r>
          </a:p>
        </p:txBody>
      </p:sp>
      <p:sp>
        <p:nvSpPr>
          <p:cNvPr id="12" name=""/>
          <p:cNvSpPr/>
          <p:nvPr/>
        </p:nvSpPr>
        <p:spPr>
          <a:xfrm>
            <a:off x="504825" y="3505200"/>
            <a:ext cx="176212" cy="180975"/>
          </a:xfrm>
          <a:prstGeom prst="rect">
            <a:avLst/>
          </a:prstGeom>
          <a:solidFill>
            <a:srgbClr val="FFFFFF"/>
          </a:solidFill>
        </p:spPr>
        <p:txBody>
          <a:bodyPr lIns="0" tIns="0" rIns="0" bIns="0" wrap="none">
            <a:noAutofit/>
          </a:bodyPr>
          <a:p>
            <a:pPr indent="0"/>
            <a:r>
              <a:rPr lang="en-US" b="1" sz="1500">
                <a:solidFill>
                  <a:srgbClr val="E317BE"/>
                </a:solidFill>
                <a:latin typeface="Arial"/>
              </a:rPr>
              <a:t>X</a:t>
            </a:r>
          </a:p>
        </p:txBody>
      </p:sp>
    </p:spTree>
  </p:cSld>
  <p:clrMapOvr>
    <a:overrideClrMapping bg1="lt1" tx1="dk1" bg2="lt2" tx2="dk2" accent1="accent1" accent2="accent2" accent3="accent3" accent4="accent4" accent5="accent5" accent6="accent6" hlink="hlink" folHlink="folHlink"/>
  </p:clrMapOvr>
</p:sld>
</file>

<file path=ppt/slides/slide48.xml><?xml version="1.0" encoding="utf-8"?>
<p:sld xmlns:p="http://schemas.openxmlformats.org/presentationml/2006/main" xmlns:a="http://schemas.openxmlformats.org/drawingml/2006/main" xmlns:r="http://schemas.openxmlformats.org/officeDocument/2006/relationships">
  <p:cSld>
    <p:bg>
      <p:bgPr>
        <a:solidFill>
          <a:srgbClr val="D7E7F7"/>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61925"/>
            <a:ext cx="7620000" cy="4124325"/>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4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1347787"/>
            <a:ext cx="4167187" cy="283845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71512" y="423862"/>
            <a:ext cx="1271588" cy="785813"/>
          </a:xfrm>
          <a:prstGeom prst="rect">
            <a:avLst/>
          </a:prstGeom>
        </p:spPr>
      </p:pic>
      <p:pic>
        <p:nvPicPr>
          <p:cNvPr id="3" name=""/>
          <p:cNvPicPr>
            <a:picLocks noChangeAspect="1"/>
          </p:cNvPicPr>
          <p:nvPr/>
        </p:nvPicPr>
        <p:blipFill>
          <a:blip r:embed="rPictId1"/>
          <a:stretch>
            <a:fillRect/>
          </a:stretch>
        </p:blipFill>
        <p:spPr>
          <a:xfrm>
            <a:off x="409575" y="2500312"/>
            <a:ext cx="6843712" cy="1628775"/>
          </a:xfrm>
          <a:prstGeom prst="rect">
            <a:avLst/>
          </a:prstGeom>
        </p:spPr>
      </p:pic>
      <p:sp>
        <p:nvSpPr>
          <p:cNvPr id="5" name=""/>
          <p:cNvSpPr/>
          <p:nvPr/>
        </p:nvSpPr>
        <p:spPr>
          <a:xfrm>
            <a:off x="2662237" y="390525"/>
            <a:ext cx="4319588" cy="1262062"/>
          </a:xfrm>
          <a:prstGeom prst="rect">
            <a:avLst/>
          </a:prstGeom>
          <a:solidFill>
            <a:srgbClr val="FFFFFF"/>
          </a:solidFill>
        </p:spPr>
        <p:txBody>
          <a:bodyPr lIns="0" tIns="0" rIns="0" bIns="0">
            <a:noAutofit/>
          </a:bodyPr>
          <a:p>
            <a:pPr indent="0">
              <a:spcAft>
                <a:spcPts val="1610"/>
              </a:spcAft>
            </a:pPr>
            <a:r>
              <a:rPr lang="vi" b="1" sz="3400">
                <a:solidFill>
                  <a:srgbClr val="05027D"/>
                </a:solidFill>
                <a:latin typeface="Arial"/>
              </a:rPr>
              <a:t>PHƯƠNG TRÌNH MŨ</a:t>
            </a:r>
          </a:p>
          <a:p>
            <a:pPr indent="0"/>
            <a:r>
              <a:rPr lang="vi" b="1" sz="3400">
                <a:solidFill>
                  <a:srgbClr val="05027D"/>
                </a:solidFill>
                <a:latin typeface="Arial"/>
              </a:rPr>
              <a:t>VÀ PHƯƠNG TRÌNH</a:t>
            </a:r>
          </a:p>
        </p:txBody>
      </p:sp>
      <p:sp>
        <p:nvSpPr>
          <p:cNvPr id="6" name=""/>
          <p:cNvSpPr/>
          <p:nvPr/>
        </p:nvSpPr>
        <p:spPr>
          <a:xfrm>
            <a:off x="3771900" y="2000250"/>
            <a:ext cx="2024062" cy="471487"/>
          </a:xfrm>
          <a:prstGeom prst="rect">
            <a:avLst/>
          </a:prstGeom>
          <a:solidFill>
            <a:srgbClr val="FFFFFF"/>
          </a:solidFill>
        </p:spPr>
        <p:txBody>
          <a:bodyPr lIns="0" tIns="0" rIns="0" bIns="0" wrap="none">
            <a:noAutofit/>
          </a:bodyPr>
          <a:p>
            <a:pPr indent="0"/>
            <a:r>
              <a:rPr lang="vi" b="1" sz="3400">
                <a:solidFill>
                  <a:srgbClr val="05027D"/>
                </a:solidFill>
                <a:latin typeface="Arial"/>
              </a:rPr>
              <a:t>LÔGARIT</a:t>
            </a:r>
          </a:p>
        </p:txBody>
      </p:sp>
      <p:sp>
        <p:nvSpPr>
          <p:cNvPr id="7" name=""/>
          <p:cNvSpPr/>
          <p:nvPr/>
        </p:nvSpPr>
        <p:spPr>
          <a:xfrm>
            <a:off x="6919912" y="3776662"/>
            <a:ext cx="166688" cy="147638"/>
          </a:xfrm>
          <a:prstGeom prst="rect">
            <a:avLst/>
          </a:prstGeom>
          <a:solidFill>
            <a:srgbClr val="FFFFFF"/>
          </a:solidFill>
        </p:spPr>
        <p:txBody>
          <a:bodyPr lIns="0" tIns="0" rIns="0" bIns="0" wrap="none">
            <a:noAutofit/>
          </a:bodyPr>
          <a:p>
            <a:pPr indent="0"/>
            <a:r>
              <a:rPr lang="vi" b="1" sz="1500">
                <a:solidFill>
                  <a:srgbClr val="A1A53A"/>
                </a:solidFill>
                <a:latin typeface="Arial"/>
              </a:rPr>
              <a:t>o</a:t>
            </a:r>
          </a:p>
        </p:txBody>
      </p:sp>
    </p:spTree>
  </p:cSld>
  <p:clrMapOvr>
    <a:overrideClrMapping bg1="lt1" tx1="dk1" bg2="lt2" tx2="dk2" accent1="accent1" accent2="accent2" accent3="accent3" accent4="accent4" accent5="accent5" accent6="accent6" hlink="hlink" folHlink="folHlink"/>
  </p:clrMapOvr>
</p:sld>
</file>

<file path=ppt/slides/slide5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828675" y="1543050"/>
            <a:ext cx="1314450" cy="676275"/>
          </a:xfrm>
          <a:prstGeom prst="rect">
            <a:avLst/>
          </a:prstGeom>
          <a:solidFill>
            <a:srgbClr val="FFFFFF"/>
          </a:solidFill>
        </p:spPr>
        <p:txBody>
          <a:bodyPr lIns="0" tIns="0" rIns="0" bIns="0">
            <a:noAutofit/>
          </a:bodyPr>
          <a:p>
            <a:pPr algn="just" indent="0">
              <a:lnSpc>
                <a:spcPct val="207000"/>
              </a:lnSpc>
            </a:pPr>
            <a:r>
              <a:rPr lang="vi" sz="1400">
                <a:latin typeface="Arial"/>
              </a:rPr>
              <a:t>em hãy giúp ông nhé</a:t>
            </a:r>
          </a:p>
        </p:txBody>
      </p:sp>
    </p:spTree>
  </p:cSld>
  <p:clrMapOvr>
    <a:overrideClrMapping bg1="lt1" tx1="dk1" bg2="lt2" tx2="dk2" accent1="accent1" accent2="accent2" accent3="accent3" accent4="accent4" accent5="accent5" accent6="accent6" hlink="hlink" folHlink="folHlink"/>
  </p:clrMapOvr>
</p:sld>
</file>

<file path=ppt/slides/slide51.xml><?xml version="1.0" encoding="utf-8"?>
<p:sld xmlns:p="http://schemas.openxmlformats.org/presentationml/2006/main" xmlns:a="http://schemas.openxmlformats.org/drawingml/2006/main" xmlns:r="http://schemas.openxmlformats.org/officeDocument/2006/relationships">
  <p:cSld>
    <p:bg>
      <p:bgPr>
        <a:solidFill>
          <a:srgbClr val="FEFEF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909637"/>
            <a:ext cx="7620000" cy="3300413"/>
          </a:xfrm>
          <a:prstGeom prst="rect">
            <a:avLst/>
          </a:prstGeom>
        </p:spPr>
      </p:pic>
      <p:sp>
        <p:nvSpPr>
          <p:cNvPr id="3" name=""/>
          <p:cNvSpPr/>
          <p:nvPr/>
        </p:nvSpPr>
        <p:spPr>
          <a:xfrm>
            <a:off x="1409700" y="147637"/>
            <a:ext cx="4772025" cy="266700"/>
          </a:xfrm>
          <a:prstGeom prst="rect">
            <a:avLst/>
          </a:prstGeom>
          <a:solidFill>
            <a:srgbClr val="FFFFFF"/>
          </a:solidFill>
        </p:spPr>
        <p:txBody>
          <a:bodyPr lIns="0" tIns="0" rIns="0" bIns="0" wrap="none">
            <a:noAutofit/>
          </a:bodyPr>
          <a:p>
            <a:pPr indent="0"/>
            <a:r>
              <a:rPr lang="vi" sz="1400">
                <a:solidFill>
                  <a:srgbClr val="0B2E54"/>
                </a:solidFill>
                <a:latin typeface="Arial"/>
              </a:rPr>
              <a:t>Câu 1. Nghiệm của phương trình 3</a:t>
            </a:r>
            <a:r>
              <a:rPr lang="vi" baseline="30000" sz="1400">
                <a:solidFill>
                  <a:srgbClr val="0B2E54"/>
                </a:solidFill>
                <a:latin typeface="Arial"/>
              </a:rPr>
              <a:t>2</a:t>
            </a:r>
            <a:r>
              <a:rPr lang="vi" sz="1400">
                <a:solidFill>
                  <a:srgbClr val="0B2E54"/>
                </a:solidFill>
                <a:latin typeface="Arial"/>
              </a:rPr>
              <a:t>* </a:t>
            </a:r>
            <a:r>
              <a:rPr lang="vi" baseline="30000" sz="1400">
                <a:solidFill>
                  <a:srgbClr val="0B2E54"/>
                </a:solidFill>
                <a:latin typeface="Arial"/>
              </a:rPr>
              <a:t>1</a:t>
            </a:r>
            <a:r>
              <a:rPr lang="vi" sz="1400">
                <a:solidFill>
                  <a:srgbClr val="0B2E54"/>
                </a:solidFill>
                <a:latin typeface="Arial"/>
              </a:rPr>
              <a:t> = 27 là?</a:t>
            </a:r>
          </a:p>
        </p:txBody>
      </p:sp>
      <p:sp>
        <p:nvSpPr>
          <p:cNvPr id="4" name=""/>
          <p:cNvSpPr/>
          <p:nvPr/>
        </p:nvSpPr>
        <p:spPr>
          <a:xfrm>
            <a:off x="1604962" y="700087"/>
            <a:ext cx="4376738" cy="204788"/>
          </a:xfrm>
          <a:prstGeom prst="rect">
            <a:avLst/>
          </a:prstGeom>
          <a:solidFill>
            <a:srgbClr val="FFFFFF"/>
          </a:solidFill>
        </p:spPr>
        <p:txBody>
          <a:bodyPr lIns="0" tIns="0" rIns="0" bIns="0" wrap="none">
            <a:noAutofit/>
          </a:bodyPr>
          <a:p>
            <a:pPr indent="0"/>
            <a:r>
              <a:rPr lang="en-US" sz="1400">
                <a:solidFill>
                  <a:srgbClr val="0B2E54"/>
                </a:solidFill>
                <a:latin typeface="Arial"/>
              </a:rPr>
              <a:t>A. </a:t>
            </a:r>
            <a:r>
              <a:rPr lang="vi" i="1" sz="1400">
                <a:solidFill>
                  <a:srgbClr val="0B2E54"/>
                </a:solidFill>
                <a:latin typeface="Arial"/>
              </a:rPr>
              <a:t>X </a:t>
            </a:r>
            <a:r>
              <a:rPr lang="vi" i="1" sz="1400">
                <a:solidFill>
                  <a:srgbClr val="465D7E"/>
                </a:solidFill>
                <a:latin typeface="Arial"/>
              </a:rPr>
              <a:t>—</a:t>
            </a:r>
            <a:r>
              <a:rPr lang="vi" sz="1400">
                <a:solidFill>
                  <a:srgbClr val="465D7E"/>
                </a:solidFill>
                <a:latin typeface="Arial"/>
              </a:rPr>
              <a:t> </a:t>
            </a:r>
            <a:r>
              <a:rPr lang="vi" sz="1400">
                <a:solidFill>
                  <a:srgbClr val="0B2E54"/>
                </a:solidFill>
                <a:latin typeface="Arial"/>
              </a:rPr>
              <a:t>5                            c. </a:t>
            </a:r>
            <a:r>
              <a:rPr lang="vi" i="1" sz="1400">
                <a:solidFill>
                  <a:srgbClr val="0B2E54"/>
                </a:solidFill>
                <a:latin typeface="Arial"/>
              </a:rPr>
              <a:t>X </a:t>
            </a:r>
            <a:r>
              <a:rPr lang="vi" i="1" sz="1400">
                <a:solidFill>
                  <a:srgbClr val="465D7E"/>
                </a:solidFill>
                <a:latin typeface="Arial"/>
              </a:rPr>
              <a:t>—</a:t>
            </a:r>
            <a:r>
              <a:rPr lang="vi" sz="1400">
                <a:solidFill>
                  <a:srgbClr val="465D7E"/>
                </a:solidFill>
                <a:latin typeface="Arial"/>
              </a:rPr>
              <a:t> </a:t>
            </a:r>
            <a:r>
              <a:rPr lang="vi" sz="1400">
                <a:solidFill>
                  <a:srgbClr val="0B2E54"/>
                </a:solidFill>
                <a:latin typeface="Arial"/>
              </a:rPr>
              <a:t>2</a:t>
            </a:r>
          </a:p>
        </p:txBody>
      </p:sp>
    </p:spTree>
  </p:cSld>
  <p:clrMapOvr>
    <a:overrideClrMapping bg1="lt1" tx1="dk1" bg2="lt2" tx2="dk2" accent1="accent1" accent2="accent2" accent3="accent3" accent4="accent4" accent5="accent5" accent6="accent6" hlink="hlink" folHlink="folHlink"/>
  </p:clrMapOvr>
</p:sld>
</file>

<file path=ppt/slides/slide5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1057275"/>
            <a:ext cx="7620000" cy="3128962"/>
          </a:xfrm>
          <a:prstGeom prst="rect">
            <a:avLst/>
          </a:prstGeom>
        </p:spPr>
      </p:pic>
      <p:sp>
        <p:nvSpPr>
          <p:cNvPr id="3" name=""/>
          <p:cNvSpPr/>
          <p:nvPr/>
        </p:nvSpPr>
        <p:spPr>
          <a:xfrm>
            <a:off x="942975" y="395287"/>
            <a:ext cx="5710237" cy="309563"/>
          </a:xfrm>
          <a:prstGeom prst="rect">
            <a:avLst/>
          </a:prstGeom>
          <a:solidFill>
            <a:srgbClr val="FFFFFF"/>
          </a:solidFill>
        </p:spPr>
        <p:txBody>
          <a:bodyPr lIns="0" tIns="0" rIns="0" bIns="0" wrap="none">
            <a:noAutofit/>
          </a:bodyPr>
          <a:p>
            <a:pPr indent="0"/>
            <a:r>
              <a:rPr lang="vi" sz="1400">
                <a:solidFill>
                  <a:srgbClr val="0B2E54"/>
                </a:solidFill>
                <a:latin typeface="Arial"/>
              </a:rPr>
              <a:t>Câu 2. Tập nghiệm của bất phương trình 3*</a:t>
            </a:r>
            <a:r>
              <a:rPr lang="vi" baseline="30000" sz="1400">
                <a:solidFill>
                  <a:srgbClr val="0B2E54"/>
                </a:solidFill>
                <a:latin typeface="Arial"/>
              </a:rPr>
              <a:t>2 13</a:t>
            </a:r>
            <a:r>
              <a:rPr lang="vi" sz="1400">
                <a:solidFill>
                  <a:srgbClr val="0B2E54"/>
                </a:solidFill>
                <a:latin typeface="Arial"/>
              </a:rPr>
              <a:t> &lt; 27 là ?</a:t>
            </a:r>
          </a:p>
        </p:txBody>
      </p:sp>
    </p:spTree>
  </p:cSld>
  <p:clrMapOvr>
    <a:overrideClrMapping bg1="lt1" tx1="dk1" bg2="lt2" tx2="dk2" accent1="accent1" accent2="accent2" accent3="accent3" accent4="accent4" accent5="accent5" accent6="accent6" hlink="hlink" folHlink="folHlink"/>
  </p:clrMapOvr>
</p:sld>
</file>

<file path=ppt/slides/slide5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709612"/>
            <a:ext cx="7620000" cy="3467100"/>
          </a:xfrm>
          <a:prstGeom prst="rect">
            <a:avLst/>
          </a:prstGeom>
        </p:spPr>
      </p:pic>
      <p:sp>
        <p:nvSpPr>
          <p:cNvPr id="3" name=""/>
          <p:cNvSpPr/>
          <p:nvPr/>
        </p:nvSpPr>
        <p:spPr>
          <a:xfrm>
            <a:off x="1247775" y="157162"/>
            <a:ext cx="5091112" cy="261938"/>
          </a:xfrm>
          <a:prstGeom prst="rect">
            <a:avLst/>
          </a:prstGeom>
          <a:solidFill>
            <a:srgbClr val="FFFFFF"/>
          </a:solidFill>
        </p:spPr>
        <p:txBody>
          <a:bodyPr lIns="0" tIns="0" rIns="0" bIns="0" wrap="none">
            <a:noAutofit/>
          </a:bodyPr>
          <a:p>
            <a:pPr indent="0"/>
            <a:r>
              <a:rPr lang="vi" sz="1400">
                <a:solidFill>
                  <a:srgbClr val="0B2E54"/>
                </a:solidFill>
                <a:latin typeface="Arial"/>
              </a:rPr>
              <a:t>Câu 3. Nghiệm của phương trình log</a:t>
            </a:r>
            <a:r>
              <a:rPr lang="vi" baseline="-25000" sz="1400">
                <a:solidFill>
                  <a:srgbClr val="0B2E54"/>
                </a:solidFill>
                <a:latin typeface="Arial"/>
              </a:rPr>
              <a:t>2</a:t>
            </a:r>
            <a:r>
              <a:rPr lang="vi" sz="1400">
                <a:solidFill>
                  <a:srgbClr val="0B2E54"/>
                </a:solidFill>
                <a:latin typeface="Arial"/>
              </a:rPr>
              <a:t>(x - 2) = 3 là</a:t>
            </a:r>
          </a:p>
        </p:txBody>
      </p:sp>
    </p:spTree>
  </p:cSld>
  <p:clrMapOvr>
    <a:overrideClrMapping bg1="lt1" tx1="dk1" bg2="lt2" tx2="dk2" accent1="accent1" accent2="accent2" accent3="accent3" accent4="accent4" accent5="accent5" accent6="accent6" hlink="hlink" folHlink="folHlink"/>
  </p:clrMapOvr>
</p:sld>
</file>

<file path=ppt/slides/slide54.xml><?xml version="1.0" encoding="utf-8"?>
<p:sld xmlns:p="http://schemas.openxmlformats.org/presentationml/2006/main" xmlns:a="http://schemas.openxmlformats.org/drawingml/2006/main" xmlns:r="http://schemas.openxmlformats.org/officeDocument/2006/relationships">
  <p:cSld>
    <p:bg>
      <p:bgPr>
        <a:solidFill>
          <a:srgbClr val="FEFE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952500"/>
            <a:ext cx="7620000" cy="1885950"/>
          </a:xfrm>
          <a:prstGeom prst="rect">
            <a:avLst/>
          </a:prstGeom>
        </p:spPr>
      </p:pic>
      <p:pic>
        <p:nvPicPr>
          <p:cNvPr id="3" name=""/>
          <p:cNvPicPr>
            <a:picLocks noChangeAspect="1"/>
          </p:cNvPicPr>
          <p:nvPr/>
        </p:nvPicPr>
        <p:blipFill>
          <a:blip r:embed="rPictId1"/>
          <a:stretch>
            <a:fillRect/>
          </a:stretch>
        </p:blipFill>
        <p:spPr>
          <a:xfrm>
            <a:off x="0" y="2867025"/>
            <a:ext cx="3971925" cy="1366837"/>
          </a:xfrm>
          <a:prstGeom prst="rect">
            <a:avLst/>
          </a:prstGeom>
        </p:spPr>
      </p:pic>
      <p:pic>
        <p:nvPicPr>
          <p:cNvPr id="4" name=""/>
          <p:cNvPicPr>
            <a:picLocks noChangeAspect="1"/>
          </p:cNvPicPr>
          <p:nvPr/>
        </p:nvPicPr>
        <p:blipFill>
          <a:blip r:embed="rPictId2"/>
          <a:stretch>
            <a:fillRect/>
          </a:stretch>
        </p:blipFill>
        <p:spPr>
          <a:xfrm>
            <a:off x="0" y="2886075"/>
            <a:ext cx="3810000" cy="1323975"/>
          </a:xfrm>
          <a:prstGeom prst="rect">
            <a:avLst/>
          </a:prstGeom>
        </p:spPr>
      </p:pic>
      <p:pic>
        <p:nvPicPr>
          <p:cNvPr id="5" name=""/>
          <p:cNvPicPr>
            <a:picLocks noChangeAspect="1"/>
          </p:cNvPicPr>
          <p:nvPr/>
        </p:nvPicPr>
        <p:blipFill>
          <a:blip r:embed="rPictId3"/>
          <a:stretch>
            <a:fillRect/>
          </a:stretch>
        </p:blipFill>
        <p:spPr>
          <a:xfrm>
            <a:off x="4300537" y="2909887"/>
            <a:ext cx="1271588" cy="333375"/>
          </a:xfrm>
          <a:prstGeom prst="rect">
            <a:avLst/>
          </a:prstGeom>
        </p:spPr>
      </p:pic>
      <p:pic>
        <p:nvPicPr>
          <p:cNvPr id="6" name=""/>
          <p:cNvPicPr>
            <a:picLocks noChangeAspect="1"/>
          </p:cNvPicPr>
          <p:nvPr/>
        </p:nvPicPr>
        <p:blipFill>
          <a:blip r:embed="rPictId4"/>
          <a:stretch>
            <a:fillRect/>
          </a:stretch>
        </p:blipFill>
        <p:spPr>
          <a:xfrm>
            <a:off x="4143375" y="3390900"/>
            <a:ext cx="1343025" cy="828675"/>
          </a:xfrm>
          <a:prstGeom prst="rect">
            <a:avLst/>
          </a:prstGeom>
        </p:spPr>
      </p:pic>
      <p:pic>
        <p:nvPicPr>
          <p:cNvPr id="7" name=""/>
          <p:cNvPicPr>
            <a:picLocks noChangeAspect="1"/>
          </p:cNvPicPr>
          <p:nvPr/>
        </p:nvPicPr>
        <p:blipFill>
          <a:blip r:embed="rPictId5"/>
          <a:stretch>
            <a:fillRect/>
          </a:stretch>
        </p:blipFill>
        <p:spPr>
          <a:xfrm>
            <a:off x="6210300" y="3338512"/>
            <a:ext cx="1076325" cy="876300"/>
          </a:xfrm>
          <a:prstGeom prst="rect">
            <a:avLst/>
          </a:prstGeom>
        </p:spPr>
      </p:pic>
      <p:sp>
        <p:nvSpPr>
          <p:cNvPr id="8" name=""/>
          <p:cNvSpPr/>
          <p:nvPr/>
        </p:nvSpPr>
        <p:spPr>
          <a:xfrm>
            <a:off x="742950" y="128587"/>
            <a:ext cx="6105525" cy="290513"/>
          </a:xfrm>
          <a:prstGeom prst="rect">
            <a:avLst/>
          </a:prstGeom>
          <a:solidFill>
            <a:srgbClr val="FFFFFF"/>
          </a:solidFill>
        </p:spPr>
        <p:txBody>
          <a:bodyPr lIns="0" tIns="0" rIns="0" bIns="0" wrap="none">
            <a:noAutofit/>
          </a:bodyPr>
          <a:p>
            <a:pPr indent="0"/>
            <a:r>
              <a:rPr lang="vi" sz="1400">
                <a:solidFill>
                  <a:srgbClr val="0B2E54"/>
                </a:solidFill>
                <a:latin typeface="Arial"/>
              </a:rPr>
              <a:t>Câu 4. Tập nghiệm của bất phương trình log</a:t>
            </a:r>
            <a:r>
              <a:rPr lang="vi" baseline="-25000" sz="1400">
                <a:solidFill>
                  <a:srgbClr val="0B2E54"/>
                </a:solidFill>
                <a:latin typeface="Arial"/>
              </a:rPr>
              <a:t>3</a:t>
            </a:r>
            <a:r>
              <a:rPr lang="vi" sz="1400">
                <a:solidFill>
                  <a:srgbClr val="0B2E54"/>
                </a:solidFill>
                <a:latin typeface="Arial"/>
              </a:rPr>
              <a:t>(18 - </a:t>
            </a:r>
            <a:r>
              <a:rPr lang="vi" i="1" sz="1400">
                <a:solidFill>
                  <a:srgbClr val="0B2E54"/>
                </a:solidFill>
                <a:latin typeface="Arial"/>
              </a:rPr>
              <a:t>X</a:t>
            </a:r>
            <a:r>
              <a:rPr lang="vi" i="1" baseline="30000" sz="1400">
                <a:solidFill>
                  <a:srgbClr val="0B2E54"/>
                </a:solidFill>
                <a:latin typeface="Arial"/>
              </a:rPr>
              <a:t>2</a:t>
            </a:r>
            <a:r>
              <a:rPr lang="vi" i="1" sz="1400">
                <a:solidFill>
                  <a:srgbClr val="0B2E54"/>
                </a:solidFill>
                <a:latin typeface="Arial"/>
              </a:rPr>
              <a:t>)</a:t>
            </a:r>
            <a:r>
              <a:rPr lang="vi" sz="1400">
                <a:solidFill>
                  <a:srgbClr val="0B2E54"/>
                </a:solidFill>
                <a:latin typeface="Arial"/>
              </a:rPr>
              <a:t> &gt; 2 là</a:t>
            </a:r>
          </a:p>
        </p:txBody>
      </p:sp>
      <p:sp>
        <p:nvSpPr>
          <p:cNvPr id="9" name=""/>
          <p:cNvSpPr/>
          <p:nvPr/>
        </p:nvSpPr>
        <p:spPr>
          <a:xfrm>
            <a:off x="823912" y="690562"/>
            <a:ext cx="4510088" cy="252413"/>
          </a:xfrm>
          <a:prstGeom prst="rect">
            <a:avLst/>
          </a:prstGeom>
          <a:solidFill>
            <a:srgbClr val="FFFFFF"/>
          </a:solidFill>
        </p:spPr>
        <p:txBody>
          <a:bodyPr lIns="0" tIns="0" rIns="0" bIns="0" wrap="none">
            <a:noAutofit/>
          </a:bodyPr>
          <a:p>
            <a:pPr indent="0"/>
            <a:r>
              <a:rPr lang="vi" sz="1400">
                <a:solidFill>
                  <a:srgbClr val="0B2E54"/>
                </a:solidFill>
                <a:latin typeface="Arial"/>
              </a:rPr>
              <a:t>A. (-00; 3]                             c. [-3; 3]</a:t>
            </a:r>
          </a:p>
        </p:txBody>
      </p:sp>
    </p:spTree>
  </p:cSld>
  <p:clrMapOvr>
    <a:overrideClrMapping bg1="lt1" tx1="dk1" bg2="lt2" tx2="dk2" accent1="accent1" accent2="accent2" accent3="accent3" accent4="accent4" accent5="accent5" accent6="accent6" hlink="hlink" folHlink="folHlink"/>
  </p:clrMapOvr>
</p:sld>
</file>

<file path=ppt/slides/slide5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1057275"/>
            <a:ext cx="7620000" cy="3128962"/>
          </a:xfrm>
          <a:prstGeom prst="rect">
            <a:avLst/>
          </a:prstGeom>
        </p:spPr>
      </p:pic>
      <p:sp>
        <p:nvSpPr>
          <p:cNvPr id="3" name=""/>
          <p:cNvSpPr/>
          <p:nvPr/>
        </p:nvSpPr>
        <p:spPr>
          <a:xfrm>
            <a:off x="152400" y="352425"/>
            <a:ext cx="7281862" cy="476250"/>
          </a:xfrm>
          <a:prstGeom prst="rect">
            <a:avLst/>
          </a:prstGeom>
          <a:solidFill>
            <a:srgbClr val="FFFFFF"/>
          </a:solidFill>
        </p:spPr>
        <p:txBody>
          <a:bodyPr lIns="0" tIns="0" rIns="0" bIns="0">
            <a:noAutofit/>
          </a:bodyPr>
          <a:p>
            <a:pPr marL="6402900" indent="0"/>
            <a:r>
              <a:rPr lang="en-US" sz="900">
                <a:solidFill>
                  <a:srgbClr val="0B2E54"/>
                </a:solidFill>
                <a:latin typeface="Arial"/>
              </a:rPr>
              <a:t>-X</a:t>
            </a:r>
            <a:r>
              <a:rPr lang="en-US" baseline="30000" sz="900">
                <a:solidFill>
                  <a:srgbClr val="0B2E54"/>
                </a:solidFill>
                <a:latin typeface="Arial"/>
              </a:rPr>
              <a:t>2</a:t>
            </a:r>
          </a:p>
          <a:p>
            <a:pPr indent="139700">
              <a:lnSpc>
                <a:spcPct val="87000"/>
              </a:lnSpc>
            </a:pPr>
            <a:r>
              <a:rPr lang="vi" b="1" sz="1600">
                <a:solidFill>
                  <a:srgbClr val="0B2E54"/>
                </a:solidFill>
                <a:latin typeface="Arial"/>
              </a:rPr>
              <a:t>Câu 5. </a:t>
            </a:r>
            <a:r>
              <a:rPr lang="vi" sz="1400">
                <a:solidFill>
                  <a:srgbClr val="0B2E54"/>
                </a:solidFill>
                <a:latin typeface="Arial"/>
              </a:rPr>
              <a:t>Tổng binh phương các nghiệm của phương trình 5</a:t>
            </a:r>
            <a:r>
              <a:rPr lang="vi" baseline="30000" sz="1400">
                <a:solidFill>
                  <a:srgbClr val="0B2E54"/>
                </a:solidFill>
                <a:latin typeface="Arial"/>
              </a:rPr>
              <a:t>3</a:t>
            </a:r>
            <a:r>
              <a:rPr lang="vi" sz="1400">
                <a:solidFill>
                  <a:srgbClr val="0B2E54"/>
                </a:solidFill>
                <a:latin typeface="Arial"/>
              </a:rPr>
              <a:t>*</a:t>
            </a:r>
            <a:r>
              <a:rPr lang="vi" baseline="30000" sz="1400">
                <a:solidFill>
                  <a:srgbClr val="0B2E54"/>
                </a:solidFill>
                <a:latin typeface="Arial"/>
              </a:rPr>
              <a:t>-2</a:t>
            </a:r>
            <a:r>
              <a:rPr lang="vi" sz="1400">
                <a:solidFill>
                  <a:srgbClr val="0B2E54"/>
                </a:solidFill>
                <a:latin typeface="Arial"/>
              </a:rPr>
              <a:t> = Q) bằng</a:t>
            </a:r>
          </a:p>
        </p:txBody>
      </p:sp>
    </p:spTree>
  </p:cSld>
  <p:clrMapOvr>
    <a:overrideClrMapping bg1="lt1" tx1="dk1" bg2="lt2" tx2="dk2" accent1="accent1" accent2="accent2" accent3="accent3" accent4="accent4" accent5="accent5" accent6="accent6" hlink="hlink" folHlink="folHlink"/>
  </p:clrMapOvr>
</p:sld>
</file>

<file path=ppt/slides/slide56.xml><?xml version="1.0" encoding="utf-8"?>
<p:sld xmlns:p="http://schemas.openxmlformats.org/presentationml/2006/main" xmlns:a="http://schemas.openxmlformats.org/drawingml/2006/main" xmlns:r="http://schemas.openxmlformats.org/officeDocument/2006/relationships">
  <p:cSld>
    <p:bg>
      <p:bgPr>
        <a:solidFill>
          <a:srgbClr val="FCFDF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195387"/>
            <a:ext cx="4176712" cy="2852738"/>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5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3812" y="557212"/>
            <a:ext cx="3409950" cy="3429000"/>
          </a:xfrm>
          <a:prstGeom prst="rect">
            <a:avLst/>
          </a:prstGeom>
        </p:spPr>
      </p:pic>
      <p:sp>
        <p:nvSpPr>
          <p:cNvPr id="3" name=""/>
          <p:cNvSpPr/>
          <p:nvPr/>
        </p:nvSpPr>
        <p:spPr>
          <a:xfrm>
            <a:off x="447675" y="1262062"/>
            <a:ext cx="1676400" cy="633413"/>
          </a:xfrm>
          <a:prstGeom prst="rect">
            <a:avLst/>
          </a:prstGeom>
          <a:solidFill>
            <a:srgbClr val="FFFFFF"/>
          </a:solidFill>
        </p:spPr>
        <p:txBody>
          <a:bodyPr lIns="0" tIns="0" rIns="0" bIns="0">
            <a:noAutofit/>
          </a:bodyPr>
          <a:p>
            <a:pPr algn="ctr" indent="0">
              <a:lnSpc>
                <a:spcPct val="205000"/>
              </a:lnSpc>
            </a:pPr>
            <a:r>
              <a:rPr lang="vi" sz="1400">
                <a:latin typeface="Arial"/>
              </a:rPr>
              <a:t>em giúp ông lão câu cá!</a:t>
            </a:r>
          </a:p>
        </p:txBody>
      </p:sp>
    </p:spTree>
  </p:cSld>
  <p:clrMapOvr>
    <a:overrideClrMapping bg1="lt1" tx1="dk1" bg2="lt2" tx2="dk2" accent1="accent1" accent2="accent2" accent3="accent3" accent4="accent4" accent5="accent5" accent6="accent6" hlink="hlink" folHlink="folHlink"/>
  </p:clrMapOvr>
</p:sld>
</file>

<file path=ppt/slides/slide5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071562" y="576262"/>
            <a:ext cx="1852613" cy="238125"/>
          </a:xfrm>
          <a:prstGeom prst="rect">
            <a:avLst/>
          </a:prstGeom>
          <a:solidFill>
            <a:srgbClr val="FFFFFF"/>
          </a:solidFill>
        </p:spPr>
        <p:txBody>
          <a:bodyPr lIns="0" tIns="0" rIns="0" bIns="0" wrap="none">
            <a:noAutofit/>
          </a:bodyPr>
          <a:p>
            <a:pPr indent="0"/>
            <a:r>
              <a:rPr lang="vi" b="1" sz="1600">
                <a:solidFill>
                  <a:srgbClr val="0B2E54"/>
                </a:solidFill>
                <a:latin typeface="Arial"/>
              </a:rPr>
              <a:t>Bài 1 (SGK - tr.54)</a:t>
            </a:r>
          </a:p>
        </p:txBody>
      </p:sp>
      <p:sp>
        <p:nvSpPr>
          <p:cNvPr id="3" name=""/>
          <p:cNvSpPr/>
          <p:nvPr/>
        </p:nvSpPr>
        <p:spPr>
          <a:xfrm>
            <a:off x="3209925" y="561975"/>
            <a:ext cx="2533650" cy="252412"/>
          </a:xfrm>
          <a:prstGeom prst="rect">
            <a:avLst/>
          </a:prstGeom>
          <a:solidFill>
            <a:srgbClr val="FFFFFF"/>
          </a:solidFill>
        </p:spPr>
        <p:txBody>
          <a:bodyPr lIns="0" tIns="0" rIns="0" bIns="0" wrap="none">
            <a:noAutofit/>
          </a:bodyPr>
          <a:p>
            <a:pPr indent="0"/>
            <a:r>
              <a:rPr lang="vi" sz="1400">
                <a:latin typeface="Arial"/>
              </a:rPr>
              <a:t>Giải mỗi phương trinh sau:</a:t>
            </a:r>
          </a:p>
        </p:txBody>
      </p:sp>
      <p:sp>
        <p:nvSpPr>
          <p:cNvPr id="4" name=""/>
          <p:cNvSpPr/>
          <p:nvPr/>
        </p:nvSpPr>
        <p:spPr>
          <a:xfrm>
            <a:off x="7210425" y="561975"/>
            <a:ext cx="133350" cy="171450"/>
          </a:xfrm>
          <a:prstGeom prst="rect">
            <a:avLst/>
          </a:prstGeom>
          <a:solidFill>
            <a:srgbClr val="FFFFFF"/>
          </a:solidFill>
        </p:spPr>
        <p:txBody>
          <a:bodyPr lIns="0" tIns="0" rIns="0" bIns="0" wrap="none">
            <a:noAutofit/>
          </a:bodyPr>
          <a:p>
            <a:pPr indent="0"/>
            <a:r>
              <a:rPr lang="vi" b="1" sz="1300">
                <a:solidFill>
                  <a:srgbClr val="4D1F93"/>
                </a:solidFill>
                <a:latin typeface="Arial"/>
              </a:rPr>
              <a:t>4</a:t>
            </a:r>
          </a:p>
        </p:txBody>
      </p:sp>
      <p:sp>
        <p:nvSpPr>
          <p:cNvPr id="5" name=""/>
          <p:cNvSpPr/>
          <p:nvPr/>
        </p:nvSpPr>
        <p:spPr>
          <a:xfrm>
            <a:off x="7081837" y="942975"/>
            <a:ext cx="338138" cy="366712"/>
          </a:xfrm>
          <a:prstGeom prst="rect">
            <a:avLst/>
          </a:prstGeom>
          <a:solidFill>
            <a:srgbClr val="FFFFFF"/>
          </a:solidFill>
        </p:spPr>
        <p:txBody>
          <a:bodyPr lIns="0" tIns="0" rIns="0" bIns="0">
            <a:noAutofit/>
          </a:bodyPr>
          <a:p>
            <a:pPr algn="just" indent="0"/>
            <a:r>
              <a:rPr lang="vi" sz="1700">
                <a:solidFill>
                  <a:srgbClr val="F7A64E"/>
                </a:solidFill>
                <a:latin typeface="Arial"/>
              </a:rPr>
              <a:t>' </a:t>
            </a:r>
            <a:r>
              <a:rPr lang="en-US" sz="1700">
                <a:solidFill>
                  <a:srgbClr val="E317BE"/>
                </a:solidFill>
                <a:latin typeface="Arial"/>
              </a:rPr>
              <a:t>r</a:t>
            </a:r>
          </a:p>
          <a:p>
            <a:pPr indent="0">
              <a:lnSpc>
                <a:spcPct val="75000"/>
              </a:lnSpc>
            </a:pPr>
            <a:r>
              <a:rPr lang="vi" b="1" sz="2600">
                <a:solidFill>
                  <a:srgbClr val="4D1F93"/>
                </a:solidFill>
                <a:latin typeface="Arial"/>
              </a:rPr>
              <a:t>+</a:t>
            </a:r>
          </a:p>
        </p:txBody>
      </p:sp>
      <p:sp>
        <p:nvSpPr>
          <p:cNvPr id="6" name=""/>
          <p:cNvSpPr/>
          <p:nvPr/>
        </p:nvSpPr>
        <p:spPr>
          <a:xfrm>
            <a:off x="990600" y="1390650"/>
            <a:ext cx="2390775" cy="1247775"/>
          </a:xfrm>
          <a:prstGeom prst="rect">
            <a:avLst/>
          </a:prstGeom>
          <a:solidFill>
            <a:srgbClr val="FFFFFF"/>
          </a:solidFill>
        </p:spPr>
        <p:txBody>
          <a:bodyPr lIns="0" tIns="0" rIns="0" bIns="0">
            <a:noAutofit/>
          </a:bodyPr>
          <a:p>
            <a:pPr indent="0">
              <a:spcAft>
                <a:spcPts val="2870"/>
              </a:spcAft>
            </a:pPr>
            <a:r>
              <a:rPr lang="vi" i="1" sz="1400">
                <a:latin typeface="Arial"/>
              </a:rPr>
              <a:t>à)</a:t>
            </a:r>
            <a:r>
              <a:rPr lang="vi" sz="1400">
                <a:latin typeface="Arial"/>
              </a:rPr>
              <a:t> (0,3)</a:t>
            </a:r>
            <a:r>
              <a:rPr lang="vi" baseline="30000" sz="1400">
                <a:latin typeface="Arial"/>
              </a:rPr>
              <a:t>x 3</a:t>
            </a:r>
            <a:r>
              <a:rPr lang="vi" sz="1400">
                <a:latin typeface="Arial"/>
              </a:rPr>
              <a:t> = 1 </a:t>
            </a:r>
            <a:r>
              <a:rPr lang="vi" sz="1400">
                <a:solidFill>
                  <a:srgbClr val="BD0101"/>
                </a:solidFill>
                <a:latin typeface="Arial"/>
              </a:rPr>
              <a:t>&lt;=&gt; </a:t>
            </a:r>
            <a:r>
              <a:rPr lang="vi" i="1" sz="1400">
                <a:solidFill>
                  <a:srgbClr val="BD0101"/>
                </a:solidFill>
                <a:latin typeface="Arial"/>
              </a:rPr>
              <a:t>X</a:t>
            </a:r>
            <a:r>
              <a:rPr lang="vi" sz="1400">
                <a:solidFill>
                  <a:srgbClr val="BD0101"/>
                </a:solidFill>
                <a:latin typeface="Arial"/>
              </a:rPr>
              <a:t> = 3</a:t>
            </a:r>
          </a:p>
          <a:p>
            <a:pPr indent="0"/>
            <a:r>
              <a:rPr lang="vi" sz="1400">
                <a:latin typeface="Arial"/>
              </a:rPr>
              <a:t>ố) 5</a:t>
            </a:r>
            <a:r>
              <a:rPr lang="vi" baseline="30000" sz="1400">
                <a:latin typeface="Arial"/>
              </a:rPr>
              <a:t>3</a:t>
            </a:r>
            <a:r>
              <a:rPr lang="vi" sz="1400">
                <a:latin typeface="Arial"/>
              </a:rPr>
              <a:t>*</a:t>
            </a:r>
            <a:r>
              <a:rPr lang="vi" baseline="30000" sz="1400">
                <a:latin typeface="Arial"/>
              </a:rPr>
              <a:t>-2</a:t>
            </a:r>
            <a:r>
              <a:rPr lang="vi" sz="1400">
                <a:latin typeface="Arial"/>
              </a:rPr>
              <a:t> = 25  </a:t>
            </a:r>
            <a:r>
              <a:rPr lang="vi" sz="1400">
                <a:solidFill>
                  <a:srgbClr val="BD0101"/>
                </a:solidFill>
                <a:latin typeface="Arial"/>
              </a:rPr>
              <a:t>« X = I</a:t>
            </a:r>
          </a:p>
        </p:txBody>
      </p:sp>
      <p:sp>
        <p:nvSpPr>
          <p:cNvPr id="7" name=""/>
          <p:cNvSpPr/>
          <p:nvPr/>
        </p:nvSpPr>
        <p:spPr>
          <a:xfrm>
            <a:off x="1023937" y="3100387"/>
            <a:ext cx="1628775" cy="261938"/>
          </a:xfrm>
          <a:prstGeom prst="rect">
            <a:avLst/>
          </a:prstGeom>
          <a:solidFill>
            <a:srgbClr val="FFFFFF"/>
          </a:solidFill>
        </p:spPr>
        <p:txBody>
          <a:bodyPr lIns="0" tIns="0" rIns="0" bIns="0" wrap="none">
            <a:noAutofit/>
          </a:bodyPr>
          <a:p>
            <a:pPr indent="0"/>
            <a:r>
              <a:rPr lang="vi" sz="1400">
                <a:latin typeface="Arial"/>
              </a:rPr>
              <a:t>c) 9</a:t>
            </a:r>
            <a:r>
              <a:rPr lang="vi" baseline="30000" sz="1400">
                <a:latin typeface="Arial"/>
              </a:rPr>
              <a:t>X</a:t>
            </a:r>
            <a:r>
              <a:rPr lang="vi" sz="1400">
                <a:latin typeface="Arial"/>
              </a:rPr>
              <a:t>“</a:t>
            </a:r>
            <a:r>
              <a:rPr lang="vi" baseline="30000" sz="1400">
                <a:latin typeface="Arial"/>
              </a:rPr>
              <a:t>2</a:t>
            </a:r>
            <a:r>
              <a:rPr lang="vi" sz="1400">
                <a:latin typeface="Arial"/>
              </a:rPr>
              <a:t> = 243</a:t>
            </a:r>
            <a:r>
              <a:rPr lang="vi" baseline="30000" sz="1400">
                <a:latin typeface="Arial"/>
              </a:rPr>
              <a:t>x+1</a:t>
            </a:r>
          </a:p>
        </p:txBody>
      </p:sp>
      <p:sp>
        <p:nvSpPr>
          <p:cNvPr id="8" name=""/>
          <p:cNvSpPr/>
          <p:nvPr/>
        </p:nvSpPr>
        <p:spPr>
          <a:xfrm>
            <a:off x="2833687" y="3128962"/>
            <a:ext cx="3133725" cy="233363"/>
          </a:xfrm>
          <a:prstGeom prst="rect">
            <a:avLst/>
          </a:prstGeom>
          <a:solidFill>
            <a:srgbClr val="FFFFFF"/>
          </a:solidFill>
        </p:spPr>
        <p:txBody>
          <a:bodyPr lIns="0" tIns="0" rIns="0" bIns="0" wrap="none">
            <a:noAutofit/>
          </a:bodyPr>
          <a:p>
            <a:pPr algn="ctr" indent="0"/>
            <a:r>
              <a:rPr lang="vi" sz="1400">
                <a:solidFill>
                  <a:srgbClr val="BD0101"/>
                </a:solidFill>
                <a:latin typeface="Arial"/>
              </a:rPr>
              <a:t>&lt;=&gt; 2 (% — 2) = 5 (% 4- 1) &lt;=&gt; </a:t>
            </a:r>
            <a:r>
              <a:rPr lang="vi" i="1" sz="1400">
                <a:solidFill>
                  <a:srgbClr val="BD0101"/>
                </a:solidFill>
                <a:latin typeface="Arial"/>
              </a:rPr>
              <a:t>X =</a:t>
            </a:r>
            <a:r>
              <a:rPr lang="vi" sz="1400">
                <a:solidFill>
                  <a:srgbClr val="BD0101"/>
                </a:solidFill>
                <a:latin typeface="Arial"/>
              </a:rPr>
              <a:t> — 3</a:t>
            </a:r>
          </a:p>
        </p:txBody>
      </p:sp>
      <p:sp>
        <p:nvSpPr>
          <p:cNvPr id="9" name=""/>
          <p:cNvSpPr/>
          <p:nvPr/>
        </p:nvSpPr>
        <p:spPr>
          <a:xfrm>
            <a:off x="528637" y="3529012"/>
            <a:ext cx="128588" cy="119063"/>
          </a:xfrm>
          <a:prstGeom prst="rect">
            <a:avLst/>
          </a:prstGeom>
          <a:solidFill>
            <a:srgbClr val="FFFFFF"/>
          </a:solidFill>
        </p:spPr>
        <p:txBody>
          <a:bodyPr lIns="0" tIns="0" rIns="0" bIns="0" wrap="none">
            <a:noAutofit/>
          </a:bodyPr>
          <a:p>
            <a:pPr indent="0"/>
            <a:r>
              <a:rPr lang="vi" sz="900">
                <a:solidFill>
                  <a:srgbClr val="E317BE"/>
                </a:solidFill>
                <a:latin typeface="Arial"/>
              </a:rPr>
              <a:t>X</a:t>
            </a:r>
          </a:p>
        </p:txBody>
      </p:sp>
    </p:spTree>
  </p:cSld>
  <p:clrMapOvr>
    <a:overrideClrMapping bg1="lt1" tx1="dk1" bg2="lt2" tx2="dk2" accent1="accent1" accent2="accent2" accent3="accent3" accent4="accent4" accent5="accent5" accent6="accent6" hlink="hlink" folHlink="folHlink"/>
  </p:clrMapOvr>
</p:sld>
</file>

<file path=ppt/slides/slide5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071562" y="576262"/>
            <a:ext cx="1852613" cy="238125"/>
          </a:xfrm>
          <a:prstGeom prst="rect">
            <a:avLst/>
          </a:prstGeom>
          <a:solidFill>
            <a:srgbClr val="FFFFFF"/>
          </a:solidFill>
        </p:spPr>
        <p:txBody>
          <a:bodyPr lIns="0" tIns="0" rIns="0" bIns="0" wrap="none">
            <a:noAutofit/>
          </a:bodyPr>
          <a:p>
            <a:pPr indent="0"/>
            <a:r>
              <a:rPr lang="vi" b="1" sz="1600">
                <a:solidFill>
                  <a:srgbClr val="0B2E54"/>
                </a:solidFill>
                <a:latin typeface="Arial"/>
              </a:rPr>
              <a:t>Bài 1 (SGK-tr.54)</a:t>
            </a:r>
          </a:p>
        </p:txBody>
      </p:sp>
      <p:sp>
        <p:nvSpPr>
          <p:cNvPr id="3" name=""/>
          <p:cNvSpPr/>
          <p:nvPr/>
        </p:nvSpPr>
        <p:spPr>
          <a:xfrm>
            <a:off x="3209925" y="561975"/>
            <a:ext cx="2533650" cy="252412"/>
          </a:xfrm>
          <a:prstGeom prst="rect">
            <a:avLst/>
          </a:prstGeom>
          <a:solidFill>
            <a:srgbClr val="FFFFFF"/>
          </a:solidFill>
        </p:spPr>
        <p:txBody>
          <a:bodyPr lIns="0" tIns="0" rIns="0" bIns="0" wrap="none">
            <a:noAutofit/>
          </a:bodyPr>
          <a:p>
            <a:pPr indent="0"/>
            <a:r>
              <a:rPr lang="vi" sz="1400">
                <a:latin typeface="Arial"/>
              </a:rPr>
              <a:t>Giải mỗi phương trình sau:</a:t>
            </a:r>
          </a:p>
        </p:txBody>
      </p:sp>
      <p:sp>
        <p:nvSpPr>
          <p:cNvPr id="4" name=""/>
          <p:cNvSpPr/>
          <p:nvPr/>
        </p:nvSpPr>
        <p:spPr>
          <a:xfrm>
            <a:off x="7210425" y="561975"/>
            <a:ext cx="133350" cy="171450"/>
          </a:xfrm>
          <a:prstGeom prst="rect">
            <a:avLst/>
          </a:prstGeom>
          <a:solidFill>
            <a:srgbClr val="FFFFFF"/>
          </a:solidFill>
        </p:spPr>
        <p:txBody>
          <a:bodyPr lIns="0" tIns="0" rIns="0" bIns="0" wrap="none">
            <a:noAutofit/>
          </a:bodyPr>
          <a:p>
            <a:pPr indent="0"/>
            <a:r>
              <a:rPr lang="vi" b="1" sz="1300">
                <a:solidFill>
                  <a:srgbClr val="4D1F93"/>
                </a:solidFill>
                <a:latin typeface="Arial"/>
              </a:rPr>
              <a:t>À</a:t>
            </a:r>
          </a:p>
        </p:txBody>
      </p:sp>
      <p:graphicFrame>
        <p:nvGraphicFramePr>
          <p:cNvPr id="5" name=""/>
          <p:cNvGraphicFramePr>
            <a:graphicFrameLocks noGrp="1"/>
          </p:cNvGraphicFramePr>
          <p:nvPr/>
        </p:nvGraphicFramePr>
        <p:xfrm>
          <a:off x="985837" y="809625"/>
          <a:ext cx="6415088" cy="3071812"/>
        </p:xfrm>
        <a:graphic>
          <a:graphicData uri="http://schemas.openxmlformats.org/drawingml/2006/table">
            <a:tbl>
              <a:tblPr/>
              <a:tblGrid>
                <a:gridCol w="3219450"/>
                <a:gridCol w="2152650"/>
                <a:gridCol w="1042987"/>
              </a:tblGrid>
              <a:tr h="2147887">
                <a:tc>
                  <a:txBody>
                    <a:bodyPr lIns="0" tIns="0" rIns="0" bIns="0">
                      <a:noAutofit/>
                    </a:bodyPr>
                    <a:p>
                      <a:pPr indent="0"/>
                      <a:r>
                        <a:rPr lang="vi" sz="1400">
                          <a:latin typeface="Arial"/>
                        </a:rPr>
                        <a:t>đ) </a:t>
                      </a:r>
                      <a:r>
                        <a:rPr lang="vi" i="1" sz="1400">
                          <a:latin typeface="Arial"/>
                        </a:rPr>
                        <a:t>logi(x</a:t>
                      </a:r>
                      <a:r>
                        <a:rPr lang="vi" sz="1400">
                          <a:latin typeface="Arial"/>
                        </a:rPr>
                        <a:t> + 1) — — 3   </a:t>
                      </a:r>
                      <a:r>
                        <a:rPr lang="vi" i="1" sz="1400">
                          <a:solidFill>
                            <a:srgbClr val="BD0101"/>
                          </a:solidFill>
                          <a:latin typeface="Arial"/>
                        </a:rPr>
                        <a:t>&lt;=&gt; X</a:t>
                      </a:r>
                      <a:r>
                        <a:rPr lang="vi" sz="1400">
                          <a:solidFill>
                            <a:srgbClr val="BD0101"/>
                          </a:solidFill>
                          <a:latin typeface="Arial"/>
                        </a:rPr>
                        <a:t> = 7</a:t>
                      </a:r>
                    </a:p>
                    <a:p>
                      <a:pPr indent="609600">
                        <a:spcAft>
                          <a:spcPts val="1890"/>
                        </a:spcAft>
                      </a:pPr>
                      <a:r>
                        <a:rPr lang="vi" sz="1200">
                          <a:latin typeface="Cambria"/>
                        </a:rPr>
                        <a:t>2</a:t>
                      </a:r>
                    </a:p>
                    <a:p>
                      <a:pPr indent="0">
                        <a:spcAft>
                          <a:spcPts val="1330"/>
                        </a:spcAft>
                      </a:pPr>
                      <a:r>
                        <a:rPr lang="vi" sz="1400">
                          <a:latin typeface="Arial"/>
                        </a:rPr>
                        <a:t>e)      3% - 5) = </a:t>
                      </a:r>
                      <a:r>
                        <a:rPr lang="vi" i="1" sz="1400">
                          <a:latin typeface="Arial"/>
                        </a:rPr>
                        <a:t>log</a:t>
                      </a:r>
                      <a:r>
                        <a:rPr lang="vi" i="1" baseline="-25000" sz="1400">
                          <a:latin typeface="Arial"/>
                        </a:rPr>
                        <a:t>s</a:t>
                      </a:r>
                      <a:r>
                        <a:rPr lang="vi" i="1" sz="1400">
                          <a:latin typeface="Arial"/>
                        </a:rPr>
                        <a:t>( 2x</a:t>
                      </a:r>
                      <a:r>
                        <a:rPr lang="vi" sz="1400">
                          <a:latin typeface="Arial"/>
                        </a:rPr>
                        <a:t> + 1)</a:t>
                      </a:r>
                    </a:p>
                    <a:p>
                      <a:pPr marL="1335600" indent="0"/>
                      <a:r>
                        <a:rPr lang="vi" i="1" sz="1400">
                          <a:solidFill>
                            <a:srgbClr val="BD0101"/>
                          </a:solidFill>
                          <a:latin typeface="Arial"/>
                        </a:rPr>
                        <a:t>X = 6</a:t>
                      </a:r>
                      <a:r>
                        <a:rPr lang="vi" sz="1400">
                          <a:solidFill>
                            <a:srgbClr val="BD0101"/>
                          </a:solidFill>
                          <a:latin typeface="Arial"/>
                        </a:rPr>
                        <a:t> (tmđk)</a:t>
                      </a:r>
                    </a:p>
                  </a:txBody>
                  <a:tcPr marL="0" marR="0" marT="0" marB="0" anchor="b"/>
                </a:tc>
                <a:tc>
                  <a:txBody>
                    <a:bodyPr lIns="0" tIns="0" rIns="0" bIns="0">
                      <a:noAutofit/>
                    </a:bodyPr>
                    <a:p>
                      <a:pPr indent="139700"/>
                      <a:r>
                        <a:rPr lang="vi" sz="1400">
                          <a:latin typeface="Arial"/>
                        </a:rPr>
                        <a:t>ĐKXĐ: </a:t>
                      </a:r>
                      <a:r>
                        <a:rPr lang="vi" i="1" sz="1400">
                          <a:latin typeface="Arial"/>
                        </a:rPr>
                        <a:t>X &gt; -</a:t>
                      </a:r>
                    </a:p>
                    <a:p>
                      <a:pPr algn="ctr" indent="0">
                        <a:lnSpc>
                          <a:spcPct val="75000"/>
                        </a:lnSpc>
                      </a:pPr>
                      <a:r>
                        <a:rPr lang="vi" sz="1200">
                          <a:latin typeface="Cambria"/>
                        </a:rPr>
                        <a:t>3</a:t>
                      </a:r>
                    </a:p>
                  </a:txBody>
                  <a:tcPr marL="0" marR="0" marT="0" marB="0" anchor="b"/>
                </a:tc>
                <a:tc>
                  <a:txBody>
                    <a:bodyPr lIns="0" tIns="0" rIns="0" bIns="0">
                      <a:noAutofit/>
                    </a:bodyPr>
                    <a:p>
                      <a:pPr algn="r" marR="65600" indent="0">
                        <a:spcBef>
                          <a:spcPts val="910"/>
                        </a:spcBef>
                      </a:pPr>
                      <a:r>
                        <a:rPr lang="vi" b="1" sz="2600">
                          <a:solidFill>
                            <a:srgbClr val="4D1F93"/>
                          </a:solidFill>
                          <a:latin typeface="Arial"/>
                        </a:rPr>
                        <a:t>+</a:t>
                      </a:r>
                    </a:p>
                  </a:txBody>
                  <a:tcPr marL="0" marR="0" marT="0" marB="0"/>
                </a:tc>
              </a:tr>
              <a:tr h="381000">
                <a:tc>
                  <a:txBody>
                    <a:bodyPr lIns="0" tIns="0" rIns="0" bIns="0">
                      <a:noAutofit/>
                    </a:bodyPr>
                    <a:p>
                      <a:pPr indent="0"/>
                      <a:r>
                        <a:rPr lang="vi" sz="1400">
                          <a:latin typeface="Arial"/>
                        </a:rPr>
                        <a:t>d) </a:t>
                      </a:r>
                      <a:r>
                        <a:rPr lang="vi" i="1" sz="1400">
                          <a:latin typeface="Arial"/>
                        </a:rPr>
                        <a:t>logi(x</a:t>
                      </a:r>
                      <a:r>
                        <a:rPr lang="vi" sz="1400">
                          <a:latin typeface="Arial"/>
                        </a:rPr>
                        <a:t> + 9) = </a:t>
                      </a:r>
                      <a:r>
                        <a:rPr lang="vi" i="1" sz="1400">
                          <a:latin typeface="Arial"/>
                        </a:rPr>
                        <a:t>logi(2x —</a:t>
                      </a:r>
                      <a:r>
                        <a:rPr lang="vi" sz="1400">
                          <a:latin typeface="Arial"/>
                        </a:rPr>
                        <a:t> 1);</a:t>
                      </a:r>
                    </a:p>
                  </a:txBody>
                  <a:tcPr marL="0" marR="0" marT="0" marB="0" anchor="b"/>
                </a:tc>
                <a:tc>
                  <a:txBody>
                    <a:bodyPr lIns="0" tIns="0" rIns="0" bIns="0">
                      <a:noAutofit/>
                    </a:bodyPr>
                    <a:p>
                      <a:pPr indent="139700"/>
                      <a:r>
                        <a:rPr lang="vi" sz="1400">
                          <a:latin typeface="Arial"/>
                        </a:rPr>
                        <a:t>ĐKXĐ: </a:t>
                      </a:r>
                      <a:r>
                        <a:rPr lang="vi" i="1" sz="1400">
                          <a:latin typeface="Arial"/>
                        </a:rPr>
                        <a:t>X &gt; -</a:t>
                      </a:r>
                    </a:p>
                  </a:txBody>
                  <a:tcPr marL="0" marR="0" marT="0" marB="0" anchor="b"/>
                </a:tc>
                <a:tc>
                  <a:txBody>
                    <a:bodyPr lIns="0" tIns="0" rIns="0" bIns="0">
                      <a:noAutofit/>
                    </a:bodyPr>
                    <a:p>
                      <a:endParaRPr sz="1800"/>
                    </a:p>
                  </a:txBody>
                  <a:tcPr marL="0" marR="0" marT="0" marB="0"/>
                </a:tc>
              </a:tr>
              <a:tr h="238125">
                <a:tc>
                  <a:txBody>
                    <a:bodyPr lIns="0" tIns="0" rIns="0" bIns="0">
                      <a:noAutofit/>
                    </a:bodyPr>
                    <a:p>
                      <a:pPr algn="ctr" indent="0"/>
                      <a:r>
                        <a:rPr lang="vi" sz="1200">
                          <a:latin typeface="Cambria"/>
                        </a:rPr>
                        <a:t>7                  7</a:t>
                      </a:r>
                    </a:p>
                  </a:txBody>
                  <a:tcPr marL="0" marR="0" marT="0" marB="0"/>
                </a:tc>
                <a:tc>
                  <a:txBody>
                    <a:bodyPr lIns="0" tIns="0" rIns="0" bIns="0">
                      <a:noAutofit/>
                    </a:bodyPr>
                    <a:p>
                      <a:pPr algn="ctr" indent="0"/>
                      <a:r>
                        <a:rPr lang="vi" sz="1200">
                          <a:latin typeface="Cambria"/>
                        </a:rPr>
                        <a:t>2</a:t>
                      </a:r>
                    </a:p>
                  </a:txBody>
                  <a:tcPr marL="0" marR="0" marT="0" marB="0"/>
                </a:tc>
                <a:tc>
                  <a:txBody>
                    <a:bodyPr lIns="0" tIns="0" rIns="0" bIns="0">
                      <a:noAutofit/>
                    </a:bodyPr>
                    <a:p>
                      <a:endParaRPr sz="1200"/>
                    </a:p>
                  </a:txBody>
                  <a:tcPr marL="0" marR="0" marT="0" marB="0"/>
                </a:tc>
              </a:tr>
              <a:tr h="304800">
                <a:tc>
                  <a:txBody>
                    <a:bodyPr lIns="0" tIns="0" rIns="0" bIns="0">
                      <a:noAutofit/>
                    </a:bodyPr>
                    <a:p>
                      <a:pPr algn="ctr" indent="0"/>
                      <a:r>
                        <a:rPr lang="vi" i="1" sz="1400">
                          <a:solidFill>
                            <a:srgbClr val="BD0101"/>
                          </a:solidFill>
                          <a:latin typeface="Arial"/>
                        </a:rPr>
                        <a:t>&lt;=&gt; X -</a:t>
                      </a:r>
                      <a:r>
                        <a:rPr lang="vi" sz="1400">
                          <a:solidFill>
                            <a:srgbClr val="BD0101"/>
                          </a:solidFill>
                          <a:latin typeface="Arial"/>
                        </a:rPr>
                        <a:t> 10 (tmđk)</a:t>
                      </a:r>
                    </a:p>
                  </a:txBody>
                  <a:tcPr marL="0" marR="0" marT="0" marB="0" anchor="b"/>
                </a:tc>
                <a:tc>
                  <a:txBody>
                    <a:bodyPr lIns="0" tIns="0" rIns="0" bIns="0">
                      <a:noAutofit/>
                    </a:bodyPr>
                    <a:p>
                      <a:endParaRPr sz="1500"/>
                    </a:p>
                  </a:txBody>
                  <a:tcPr marL="0" marR="0" marT="0" marB="0"/>
                </a:tc>
                <a:tc>
                  <a:txBody>
                    <a:bodyPr lIns="0" tIns="0" rIns="0" bIns="0">
                      <a:noAutofit/>
                    </a:bodyPr>
                    <a:p>
                      <a:endParaRPr sz="1500"/>
                    </a:p>
                  </a:txBody>
                  <a:tcPr marL="0" marR="0" marT="0" marB="0"/>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85737" y="2138362"/>
            <a:ext cx="276225" cy="300038"/>
          </a:xfrm>
          <a:prstGeom prst="rect">
            <a:avLst/>
          </a:prstGeom>
        </p:spPr>
      </p:pic>
      <p:pic>
        <p:nvPicPr>
          <p:cNvPr id="3" name=""/>
          <p:cNvPicPr>
            <a:picLocks noChangeAspect="1"/>
          </p:cNvPicPr>
          <p:nvPr/>
        </p:nvPicPr>
        <p:blipFill>
          <a:blip r:embed="rPictId1"/>
          <a:stretch>
            <a:fillRect/>
          </a:stretch>
        </p:blipFill>
        <p:spPr>
          <a:xfrm>
            <a:off x="3595687" y="2195512"/>
            <a:ext cx="495300" cy="242888"/>
          </a:xfrm>
          <a:prstGeom prst="rect">
            <a:avLst/>
          </a:prstGeom>
        </p:spPr>
      </p:pic>
      <p:sp>
        <p:nvSpPr>
          <p:cNvPr id="4" name=""/>
          <p:cNvSpPr/>
          <p:nvPr/>
        </p:nvSpPr>
        <p:spPr>
          <a:xfrm>
            <a:off x="261937" y="180975"/>
            <a:ext cx="238125" cy="223837"/>
          </a:xfrm>
          <a:prstGeom prst="rect">
            <a:avLst/>
          </a:prstGeom>
          <a:solidFill>
            <a:srgbClr val="FFFFFF"/>
          </a:solidFill>
        </p:spPr>
        <p:txBody>
          <a:bodyPr lIns="0" tIns="0" rIns="0" bIns="0" wrap="none">
            <a:noAutofit/>
          </a:bodyPr>
          <a:p>
            <a:pPr algn="just" indent="0"/>
            <a:r>
              <a:rPr lang="en-US" i="1" sz="3300">
                <a:solidFill>
                  <a:srgbClr val="7455A6"/>
                </a:solidFill>
                <a:latin typeface="Arial"/>
              </a:rPr>
              <a:t>r</a:t>
            </a:r>
          </a:p>
        </p:txBody>
      </p:sp>
      <p:sp>
        <p:nvSpPr>
          <p:cNvPr id="5" name=""/>
          <p:cNvSpPr/>
          <p:nvPr/>
        </p:nvSpPr>
        <p:spPr>
          <a:xfrm>
            <a:off x="2805112" y="414337"/>
            <a:ext cx="2076450" cy="247650"/>
          </a:xfrm>
          <a:prstGeom prst="rect">
            <a:avLst/>
          </a:prstGeom>
          <a:solidFill>
            <a:srgbClr val="FFFFFF"/>
          </a:solidFill>
        </p:spPr>
        <p:txBody>
          <a:bodyPr lIns="0" tIns="0" rIns="0" bIns="0" wrap="none">
            <a:noAutofit/>
          </a:bodyPr>
          <a:p>
            <a:pPr indent="0"/>
            <a:r>
              <a:rPr lang="en-US" b="1" sz="1600">
                <a:latin typeface="Arial"/>
              </a:rPr>
              <a:t>1. </a:t>
            </a:r>
            <a:r>
              <a:rPr lang="vi" b="1" sz="1600">
                <a:latin typeface="Arial"/>
              </a:rPr>
              <a:t>Phương trình mũ</a:t>
            </a:r>
          </a:p>
        </p:txBody>
      </p:sp>
      <p:sp>
        <p:nvSpPr>
          <p:cNvPr id="6" name=""/>
          <p:cNvSpPr/>
          <p:nvPr/>
        </p:nvSpPr>
        <p:spPr>
          <a:xfrm>
            <a:off x="604837" y="947737"/>
            <a:ext cx="6100763" cy="661988"/>
          </a:xfrm>
          <a:prstGeom prst="rect">
            <a:avLst/>
          </a:prstGeom>
          <a:solidFill>
            <a:srgbClr val="FFFFFF"/>
          </a:solidFill>
        </p:spPr>
        <p:txBody>
          <a:bodyPr lIns="0" tIns="0" rIns="0" bIns="0">
            <a:noAutofit/>
          </a:bodyPr>
          <a:p>
            <a:pPr indent="0">
              <a:spcAft>
                <a:spcPts val="1050"/>
              </a:spcAft>
            </a:pPr>
            <a:r>
              <a:rPr lang="vi" b="1" sz="1300">
                <a:solidFill>
                  <a:srgbClr val="BD0101"/>
                </a:solidFill>
                <a:latin typeface="Arial"/>
              </a:rPr>
              <a:t>□ HĐ1: </a:t>
            </a:r>
            <a:r>
              <a:rPr lang="vi" sz="1400">
                <a:latin typeface="Arial"/>
              </a:rPr>
              <a:t>Trong bài toán ờ phần mở đầu, giả sử r = 1,14%/ năm.</a:t>
            </a:r>
          </a:p>
          <a:p>
            <a:pPr indent="0"/>
            <a:r>
              <a:rPr lang="vi" sz="1400">
                <a:latin typeface="Arial"/>
              </a:rPr>
              <a:t>a) Viết phương trình thể hiện dân số sau </a:t>
            </a:r>
            <a:r>
              <a:rPr lang="vi" i="1" sz="1400">
                <a:latin typeface="Arial"/>
              </a:rPr>
              <a:t>t</a:t>
            </a:r>
            <a:r>
              <a:rPr lang="vi" sz="1400">
                <a:latin typeface="Arial"/>
              </a:rPr>
              <a:t> năm gấp đôi dân số ban đầu.</a:t>
            </a:r>
          </a:p>
        </p:txBody>
      </p:sp>
      <p:sp>
        <p:nvSpPr>
          <p:cNvPr id="7" name=""/>
          <p:cNvSpPr/>
          <p:nvPr/>
        </p:nvSpPr>
        <p:spPr>
          <a:xfrm>
            <a:off x="571500" y="1766887"/>
            <a:ext cx="6391275" cy="271463"/>
          </a:xfrm>
          <a:prstGeom prst="rect">
            <a:avLst/>
          </a:prstGeom>
          <a:solidFill>
            <a:srgbClr val="FFFFFF"/>
          </a:solidFill>
        </p:spPr>
        <p:txBody>
          <a:bodyPr lIns="0" tIns="0" rIns="0" bIns="0" wrap="none">
            <a:noAutofit/>
          </a:bodyPr>
          <a:p>
            <a:pPr indent="0"/>
            <a:r>
              <a:rPr lang="vi" sz="1400">
                <a:latin typeface="Arial"/>
              </a:rPr>
              <a:t>b) Phương trình vừa tìm được có ẩn là gì và nằm ở vị trí nào của luỹ thừa?</a:t>
            </a:r>
          </a:p>
        </p:txBody>
      </p:sp>
      <p:sp>
        <p:nvSpPr>
          <p:cNvPr id="8" name=""/>
          <p:cNvSpPr/>
          <p:nvPr/>
        </p:nvSpPr>
        <p:spPr>
          <a:xfrm>
            <a:off x="604837" y="2605087"/>
            <a:ext cx="4900613" cy="614363"/>
          </a:xfrm>
          <a:prstGeom prst="rect">
            <a:avLst/>
          </a:prstGeom>
          <a:solidFill>
            <a:srgbClr val="FFFFFF"/>
          </a:solidFill>
        </p:spPr>
        <p:txBody>
          <a:bodyPr lIns="0" tIns="0" rIns="0" bIns="0">
            <a:noAutofit/>
          </a:bodyPr>
          <a:p>
            <a:pPr indent="0">
              <a:spcAft>
                <a:spcPts val="1050"/>
              </a:spcAft>
            </a:pPr>
            <a:r>
              <a:rPr lang="vi" sz="1400">
                <a:latin typeface="Arial"/>
              </a:rPr>
              <a:t>a) Ta CÓS = 2i4</a:t>
            </a:r>
          </a:p>
          <a:p>
            <a:pPr marL="641863" indent="0"/>
            <a:r>
              <a:rPr lang="vi" i="1" sz="1400">
                <a:latin typeface="Arial"/>
              </a:rPr>
              <a:t>2A =</a:t>
            </a:r>
            <a:r>
              <a:rPr lang="vi" sz="1400">
                <a:latin typeface="Arial"/>
              </a:rPr>
              <a:t> Ae</a:t>
            </a:r>
            <a:r>
              <a:rPr lang="vi" baseline="30000" sz="1400">
                <a:latin typeface="Arial"/>
              </a:rPr>
              <a:t>1</a:t>
            </a:r>
            <a:r>
              <a:rPr lang="vi" sz="1400">
                <a:latin typeface="Arial"/>
              </a:rPr>
              <a:t>-</a:t>
            </a:r>
            <a:r>
              <a:rPr lang="vi" baseline="30000" sz="1400">
                <a:latin typeface="Arial"/>
              </a:rPr>
              <a:t>14% t</a:t>
            </a:r>
            <a:r>
              <a:rPr lang="vi" sz="1400">
                <a:latin typeface="Arial"/>
              </a:rPr>
              <a:t> &lt;=&gt; 2 = e°'</a:t>
            </a:r>
            <a:r>
              <a:rPr lang="vi" baseline="30000" sz="1400">
                <a:latin typeface="Arial"/>
              </a:rPr>
              <a:t>0II4r</a:t>
            </a:r>
            <a:r>
              <a:rPr lang="vi" sz="1400">
                <a:latin typeface="Arial"/>
              </a:rPr>
              <a:t> &lt;=&gt; ln2 = 0,0114. í</a:t>
            </a:r>
          </a:p>
        </p:txBody>
      </p:sp>
      <p:sp>
        <p:nvSpPr>
          <p:cNvPr id="9" name=""/>
          <p:cNvSpPr/>
          <p:nvPr/>
        </p:nvSpPr>
        <p:spPr>
          <a:xfrm>
            <a:off x="595312" y="3386137"/>
            <a:ext cx="5576888" cy="571500"/>
          </a:xfrm>
          <a:prstGeom prst="rect">
            <a:avLst/>
          </a:prstGeom>
          <a:solidFill>
            <a:srgbClr val="FFFFFF"/>
          </a:solidFill>
        </p:spPr>
        <p:txBody>
          <a:bodyPr lIns="0" tIns="0" rIns="0" bIns="0">
            <a:noAutofit/>
          </a:bodyPr>
          <a:p>
            <a:pPr indent="0">
              <a:lnSpc>
                <a:spcPct val="163000"/>
              </a:lnSpc>
            </a:pPr>
            <a:r>
              <a:rPr lang="vi" sz="1400">
                <a:latin typeface="Arial"/>
              </a:rPr>
              <a:t>b) Ản trong phương trình trên là t, nằm trong lũy thừa của số </a:t>
            </a:r>
            <a:r>
              <a:rPr lang="vi" i="1" sz="1400">
                <a:latin typeface="Arial"/>
              </a:rPr>
              <a:t>e, </a:t>
            </a:r>
            <a:r>
              <a:rPr lang="vi" sz="1400">
                <a:latin typeface="Arial"/>
              </a:rPr>
              <a:t>tức là e°'</a:t>
            </a:r>
            <a:r>
              <a:rPr lang="vi" baseline="30000" sz="1400">
                <a:latin typeface="Arial"/>
              </a:rPr>
              <a:t>0114í</a:t>
            </a:r>
            <a:r>
              <a:rPr lang="vi" sz="14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6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04800" y="762000"/>
            <a:ext cx="357187" cy="661987"/>
          </a:xfrm>
          <a:prstGeom prst="rect">
            <a:avLst/>
          </a:prstGeom>
        </p:spPr>
      </p:pic>
      <p:pic>
        <p:nvPicPr>
          <p:cNvPr id="3" name=""/>
          <p:cNvPicPr>
            <a:picLocks noChangeAspect="1"/>
          </p:cNvPicPr>
          <p:nvPr/>
        </p:nvPicPr>
        <p:blipFill>
          <a:blip r:embed="rPictId1"/>
          <a:stretch>
            <a:fillRect/>
          </a:stretch>
        </p:blipFill>
        <p:spPr>
          <a:xfrm>
            <a:off x="1404937" y="2228850"/>
            <a:ext cx="1376363" cy="619125"/>
          </a:xfrm>
          <a:prstGeom prst="rect">
            <a:avLst/>
          </a:prstGeom>
        </p:spPr>
      </p:pic>
      <p:pic>
        <p:nvPicPr>
          <p:cNvPr id="4" name=""/>
          <p:cNvPicPr>
            <a:picLocks noChangeAspect="1"/>
          </p:cNvPicPr>
          <p:nvPr/>
        </p:nvPicPr>
        <p:blipFill>
          <a:blip r:embed="rPictId2"/>
          <a:stretch>
            <a:fillRect/>
          </a:stretch>
        </p:blipFill>
        <p:spPr>
          <a:xfrm>
            <a:off x="7229475" y="952500"/>
            <a:ext cx="390525" cy="3143250"/>
          </a:xfrm>
          <a:prstGeom prst="rect">
            <a:avLst/>
          </a:prstGeom>
        </p:spPr>
      </p:pic>
      <p:sp>
        <p:nvSpPr>
          <p:cNvPr id="5" name=""/>
          <p:cNvSpPr/>
          <p:nvPr/>
        </p:nvSpPr>
        <p:spPr>
          <a:xfrm>
            <a:off x="1423987" y="528637"/>
            <a:ext cx="1852613" cy="238125"/>
          </a:xfrm>
          <a:prstGeom prst="rect">
            <a:avLst/>
          </a:prstGeom>
          <a:solidFill>
            <a:srgbClr val="FFFFFF"/>
          </a:solidFill>
        </p:spPr>
        <p:txBody>
          <a:bodyPr lIns="0" tIns="0" rIns="0" bIns="0" wrap="none">
            <a:noAutofit/>
          </a:bodyPr>
          <a:p>
            <a:pPr indent="0"/>
            <a:r>
              <a:rPr lang="vi" b="1" sz="1600">
                <a:solidFill>
                  <a:srgbClr val="0B2E54"/>
                </a:solidFill>
                <a:latin typeface="Arial"/>
              </a:rPr>
              <a:t>Bài </a:t>
            </a:r>
            <a:r>
              <a:rPr lang="en-US" b="1" sz="1600">
                <a:solidFill>
                  <a:srgbClr val="0B2E54"/>
                </a:solidFill>
                <a:latin typeface="Arial"/>
              </a:rPr>
              <a:t>2(SGK-tr.55)</a:t>
            </a:r>
          </a:p>
        </p:txBody>
      </p:sp>
      <p:sp>
        <p:nvSpPr>
          <p:cNvPr id="6" name=""/>
          <p:cNvSpPr/>
          <p:nvPr/>
        </p:nvSpPr>
        <p:spPr>
          <a:xfrm>
            <a:off x="3562350" y="485775"/>
            <a:ext cx="2886075" cy="271462"/>
          </a:xfrm>
          <a:prstGeom prst="rect">
            <a:avLst/>
          </a:prstGeom>
          <a:solidFill>
            <a:srgbClr val="FFFFFF"/>
          </a:solidFill>
        </p:spPr>
        <p:txBody>
          <a:bodyPr lIns="0" tIns="0" rIns="0" bIns="0" wrap="none">
            <a:noAutofit/>
          </a:bodyPr>
          <a:p>
            <a:pPr indent="0"/>
            <a:r>
              <a:rPr lang="vi" sz="1400">
                <a:latin typeface="Arial"/>
              </a:rPr>
              <a:t>Giải mỗi bất phương trình sau:</a:t>
            </a:r>
          </a:p>
        </p:txBody>
      </p:sp>
      <p:sp>
        <p:nvSpPr>
          <p:cNvPr id="7" name=""/>
          <p:cNvSpPr/>
          <p:nvPr/>
        </p:nvSpPr>
        <p:spPr>
          <a:xfrm>
            <a:off x="1385887" y="1390650"/>
            <a:ext cx="2295525" cy="371475"/>
          </a:xfrm>
          <a:prstGeom prst="rect">
            <a:avLst/>
          </a:prstGeom>
          <a:solidFill>
            <a:srgbClr val="FFFFFF"/>
          </a:solidFill>
        </p:spPr>
        <p:txBody>
          <a:bodyPr lIns="0" tIns="0" rIns="0" bIns="0" wrap="none">
            <a:noAutofit/>
          </a:bodyPr>
          <a:p>
            <a:pPr indent="0">
              <a:spcBef>
                <a:spcPts val="280"/>
              </a:spcBef>
            </a:pPr>
            <a:r>
              <a:rPr lang="en-US" baseline="30000" sz="1400">
                <a:latin typeface="Arial"/>
              </a:rPr>
              <a:t>a)3X&gt;</a:t>
            </a:r>
            <a:r>
              <a:rPr lang="en-US" sz="1400">
                <a:latin typeface="Arial"/>
              </a:rPr>
              <a:t> 243 </a:t>
            </a:r>
            <a:r>
              <a:rPr lang="vi" sz="1400">
                <a:solidFill>
                  <a:srgbClr val="BD0101"/>
                </a:solidFill>
                <a:latin typeface="Arial"/>
              </a:rPr>
              <a:t>«</a:t>
            </a:r>
            <a:r>
              <a:rPr lang="vi" baseline="30000" sz="1400">
                <a:solidFill>
                  <a:srgbClr val="BD0101"/>
                </a:solidFill>
                <a:latin typeface="Arial"/>
              </a:rPr>
              <a:t>x&gt;</a:t>
            </a:r>
            <a:r>
              <a:rPr lang="vi" sz="1400">
                <a:solidFill>
                  <a:srgbClr val="BD0101"/>
                </a:solidFill>
                <a:latin typeface="Arial"/>
              </a:rPr>
              <a:t>-</a:t>
            </a:r>
            <a:r>
              <a:rPr lang="vi" baseline="30000" sz="1400">
                <a:solidFill>
                  <a:srgbClr val="BD0101"/>
                </a:solidFill>
                <a:latin typeface="Arial"/>
              </a:rPr>
              <a:t>5</a:t>
            </a:r>
          </a:p>
        </p:txBody>
      </p:sp>
      <p:sp>
        <p:nvSpPr>
          <p:cNvPr id="8" name=""/>
          <p:cNvSpPr/>
          <p:nvPr/>
        </p:nvSpPr>
        <p:spPr>
          <a:xfrm>
            <a:off x="3000375" y="2481262"/>
            <a:ext cx="800100" cy="195263"/>
          </a:xfrm>
          <a:prstGeom prst="rect">
            <a:avLst/>
          </a:prstGeom>
          <a:solidFill>
            <a:srgbClr val="FFFFFF"/>
          </a:solidFill>
        </p:spPr>
        <p:txBody>
          <a:bodyPr lIns="0" tIns="0" rIns="0" bIns="0" wrap="none">
            <a:noAutofit/>
          </a:bodyPr>
          <a:p>
            <a:pPr indent="0"/>
            <a:r>
              <a:rPr lang="vi" i="1" sz="1400">
                <a:solidFill>
                  <a:srgbClr val="BD0101"/>
                </a:solidFill>
                <a:latin typeface="Arial"/>
              </a:rPr>
              <a:t>&lt;=&gt; X</a:t>
            </a:r>
            <a:r>
              <a:rPr lang="vi" sz="1400">
                <a:solidFill>
                  <a:srgbClr val="BD0101"/>
                </a:solidFill>
                <a:latin typeface="Arial"/>
              </a:rPr>
              <a:t> &gt; 2</a:t>
            </a:r>
          </a:p>
        </p:txBody>
      </p:sp>
      <p:sp>
        <p:nvSpPr>
          <p:cNvPr id="9" name=""/>
          <p:cNvSpPr/>
          <p:nvPr/>
        </p:nvSpPr>
        <p:spPr>
          <a:xfrm>
            <a:off x="1385887" y="3433762"/>
            <a:ext cx="3995738" cy="261938"/>
          </a:xfrm>
          <a:prstGeom prst="rect">
            <a:avLst/>
          </a:prstGeom>
          <a:solidFill>
            <a:srgbClr val="FFFFFF"/>
          </a:solidFill>
        </p:spPr>
        <p:txBody>
          <a:bodyPr lIns="0" tIns="0" rIns="0" bIns="0" wrap="none">
            <a:noAutofit/>
          </a:bodyPr>
          <a:p>
            <a:pPr indent="0"/>
            <a:r>
              <a:rPr lang="vi" sz="1400">
                <a:latin typeface="Arial"/>
              </a:rPr>
              <a:t>c) 4</a:t>
            </a:r>
            <a:r>
              <a:rPr lang="vi" baseline="30000" sz="1400">
                <a:latin typeface="Arial"/>
              </a:rPr>
              <a:t>X+3</a:t>
            </a:r>
            <a:r>
              <a:rPr lang="vi" sz="1400">
                <a:latin typeface="Arial"/>
              </a:rPr>
              <a:t> &gt;32*  </a:t>
            </a:r>
            <a:r>
              <a:rPr lang="vi" sz="1400">
                <a:solidFill>
                  <a:srgbClr val="BD0101"/>
                </a:solidFill>
                <a:latin typeface="Arial"/>
              </a:rPr>
              <a:t>« 2(x + 3) &gt; 5% « X &lt; 2</a:t>
            </a:r>
          </a:p>
        </p:txBody>
      </p:sp>
      <p:sp>
        <p:nvSpPr>
          <p:cNvPr id="10" name=""/>
          <p:cNvSpPr/>
          <p:nvPr/>
        </p:nvSpPr>
        <p:spPr>
          <a:xfrm>
            <a:off x="7091362" y="3357562"/>
            <a:ext cx="161925" cy="157163"/>
          </a:xfrm>
          <a:prstGeom prst="rect">
            <a:avLst/>
          </a:prstGeom>
          <a:solidFill>
            <a:srgbClr val="FFFFFF"/>
          </a:solidFill>
        </p:spPr>
        <p:txBody>
          <a:bodyPr lIns="0" tIns="0" rIns="0" bIns="0" wrap="none">
            <a:noAutofit/>
          </a:bodyPr>
          <a:p>
            <a:pPr indent="0"/>
            <a:r>
              <a:rPr lang="vi" b="1" sz="1300">
                <a:solidFill>
                  <a:srgbClr val="E317BE"/>
                </a:solidFill>
                <a:latin typeface="Arial"/>
              </a:rPr>
              <a:t>X</a:t>
            </a:r>
          </a:p>
        </p:txBody>
      </p:sp>
    </p:spTree>
  </p:cSld>
  <p:clrMapOvr>
    <a:overrideClrMapping bg1="lt1" tx1="dk1" bg2="lt2" tx2="dk2" accent1="accent1" accent2="accent2" accent3="accent3" accent4="accent4" accent5="accent5" accent6="accent6" hlink="hlink" folHlink="folHlink"/>
  </p:clrMapOvr>
</p:sld>
</file>

<file path=ppt/slides/slide6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6675" y="180975"/>
            <a:ext cx="581025" cy="1038225"/>
          </a:xfrm>
          <a:prstGeom prst="rect">
            <a:avLst/>
          </a:prstGeom>
        </p:spPr>
      </p:pic>
      <p:sp>
        <p:nvSpPr>
          <p:cNvPr id="3" name=""/>
          <p:cNvSpPr/>
          <p:nvPr/>
        </p:nvSpPr>
        <p:spPr>
          <a:xfrm>
            <a:off x="242887" y="1209675"/>
            <a:ext cx="52388" cy="109537"/>
          </a:xfrm>
          <a:prstGeom prst="rect">
            <a:avLst/>
          </a:prstGeom>
          <a:solidFill>
            <a:srgbClr val="FFFFFF"/>
          </a:solidFill>
        </p:spPr>
        <p:txBody>
          <a:bodyPr lIns="0" tIns="0" rIns="0" bIns="0" wrap="none">
            <a:noAutofit/>
          </a:bodyPr>
          <a:p>
            <a:pPr indent="0"/>
            <a:r>
              <a:rPr lang="vi" sz="750">
                <a:latin typeface="Arial"/>
              </a:rPr>
              <a:t>I</a:t>
            </a:r>
          </a:p>
        </p:txBody>
      </p:sp>
      <p:sp>
        <p:nvSpPr>
          <p:cNvPr id="4" name=""/>
          <p:cNvSpPr/>
          <p:nvPr/>
        </p:nvSpPr>
        <p:spPr>
          <a:xfrm>
            <a:off x="1423987" y="528637"/>
            <a:ext cx="1852613" cy="238125"/>
          </a:xfrm>
          <a:prstGeom prst="rect">
            <a:avLst/>
          </a:prstGeom>
          <a:solidFill>
            <a:srgbClr val="FFFFFF"/>
          </a:solidFill>
        </p:spPr>
        <p:txBody>
          <a:bodyPr lIns="0" tIns="0" rIns="0" bIns="0" wrap="none">
            <a:noAutofit/>
          </a:bodyPr>
          <a:p>
            <a:pPr algn="ctr" indent="0"/>
            <a:r>
              <a:rPr lang="vi" b="1" sz="1600">
                <a:solidFill>
                  <a:srgbClr val="0B2E54"/>
                </a:solidFill>
                <a:latin typeface="Arial"/>
              </a:rPr>
              <a:t>Bài 2(SGK-tr.55)</a:t>
            </a:r>
          </a:p>
        </p:txBody>
      </p:sp>
      <p:sp>
        <p:nvSpPr>
          <p:cNvPr id="5" name=""/>
          <p:cNvSpPr/>
          <p:nvPr/>
        </p:nvSpPr>
        <p:spPr>
          <a:xfrm>
            <a:off x="3562350" y="485775"/>
            <a:ext cx="2886075" cy="271462"/>
          </a:xfrm>
          <a:prstGeom prst="rect">
            <a:avLst/>
          </a:prstGeom>
          <a:solidFill>
            <a:srgbClr val="FFFFFF"/>
          </a:solidFill>
        </p:spPr>
        <p:txBody>
          <a:bodyPr lIns="0" tIns="0" rIns="0" bIns="0" wrap="none">
            <a:noAutofit/>
          </a:bodyPr>
          <a:p>
            <a:pPr indent="0"/>
            <a:r>
              <a:rPr lang="vi" sz="1400">
                <a:latin typeface="Arial"/>
              </a:rPr>
              <a:t>Giải mỗi bất phương trình sau:</a:t>
            </a:r>
          </a:p>
        </p:txBody>
      </p:sp>
      <p:sp>
        <p:nvSpPr>
          <p:cNvPr id="6" name=""/>
          <p:cNvSpPr/>
          <p:nvPr/>
        </p:nvSpPr>
        <p:spPr>
          <a:xfrm>
            <a:off x="1409700" y="1414462"/>
            <a:ext cx="3119437" cy="238125"/>
          </a:xfrm>
          <a:prstGeom prst="rect">
            <a:avLst/>
          </a:prstGeom>
          <a:solidFill>
            <a:srgbClr val="FFFFFF"/>
          </a:solidFill>
        </p:spPr>
        <p:txBody>
          <a:bodyPr lIns="0" tIns="0" rIns="0" bIns="0" wrap="none">
            <a:noAutofit/>
          </a:bodyPr>
          <a:p>
            <a:pPr indent="0"/>
            <a:r>
              <a:rPr lang="vi" sz="1400">
                <a:latin typeface="Arial"/>
              </a:rPr>
              <a:t>d) </a:t>
            </a:r>
            <a:r>
              <a:rPr lang="vi" i="1" sz="1400">
                <a:latin typeface="Arial"/>
              </a:rPr>
              <a:t>log(x</a:t>
            </a:r>
            <a:r>
              <a:rPr lang="vi" sz="1400">
                <a:latin typeface="Arial"/>
              </a:rPr>
              <a:t> — 1) &lt; 0  </a:t>
            </a:r>
            <a:r>
              <a:rPr lang="vi" sz="1400">
                <a:solidFill>
                  <a:srgbClr val="BD0101"/>
                </a:solidFill>
                <a:latin typeface="Arial"/>
              </a:rPr>
              <a:t>&lt;=&gt; 1 &lt; X &lt; 2</a:t>
            </a:r>
          </a:p>
        </p:txBody>
      </p:sp>
      <p:sp>
        <p:nvSpPr>
          <p:cNvPr id="7" name=""/>
          <p:cNvSpPr/>
          <p:nvPr/>
        </p:nvSpPr>
        <p:spPr>
          <a:xfrm>
            <a:off x="1404937" y="2109787"/>
            <a:ext cx="4291013" cy="509588"/>
          </a:xfrm>
          <a:prstGeom prst="rect">
            <a:avLst/>
          </a:prstGeom>
          <a:solidFill>
            <a:srgbClr val="FFFFFF"/>
          </a:solidFill>
        </p:spPr>
        <p:txBody>
          <a:bodyPr lIns="0" tIns="0" rIns="0" bIns="0">
            <a:noAutofit/>
          </a:bodyPr>
          <a:p>
            <a:pPr indent="0"/>
            <a:r>
              <a:rPr lang="vi" sz="1400">
                <a:latin typeface="Arial"/>
              </a:rPr>
              <a:t>e) </a:t>
            </a:r>
            <a:r>
              <a:rPr lang="en-US" i="1" sz="1400">
                <a:latin typeface="Arial"/>
              </a:rPr>
              <a:t>logi</a:t>
            </a:r>
            <a:r>
              <a:rPr lang="vi" i="1" sz="1400">
                <a:latin typeface="Arial"/>
              </a:rPr>
              <a:t>( 2x</a:t>
            </a:r>
            <a:r>
              <a:rPr lang="vi" sz="1400">
                <a:latin typeface="Arial"/>
              </a:rPr>
              <a:t> - 1) &gt; </a:t>
            </a:r>
            <a:r>
              <a:rPr lang="en-US" i="1" sz="1400">
                <a:latin typeface="Arial"/>
              </a:rPr>
              <a:t>logi(</a:t>
            </a:r>
            <a:r>
              <a:rPr lang="vi" i="1" sz="1400">
                <a:latin typeface="Arial"/>
              </a:rPr>
              <a:t>X</a:t>
            </a:r>
            <a:r>
              <a:rPr lang="vi" sz="1400">
                <a:latin typeface="Arial"/>
              </a:rPr>
              <a:t> 4- 3) </a:t>
            </a:r>
            <a:r>
              <a:rPr lang="vi" sz="1400">
                <a:solidFill>
                  <a:srgbClr val="BD0101"/>
                </a:solidFill>
                <a:latin typeface="Arial"/>
              </a:rPr>
              <a:t>&lt;=&gt; ^ </a:t>
            </a:r>
            <a:r>
              <a:rPr lang="vi" i="1" sz="1400">
                <a:solidFill>
                  <a:srgbClr val="BD0101"/>
                </a:solidFill>
                <a:latin typeface="Arial"/>
              </a:rPr>
              <a:t>&lt;x</a:t>
            </a:r>
            <a:r>
              <a:rPr lang="vi" sz="1400">
                <a:solidFill>
                  <a:srgbClr val="BD0101"/>
                </a:solidFill>
                <a:latin typeface="Arial"/>
              </a:rPr>
              <a:t> &lt;4</a:t>
            </a:r>
          </a:p>
          <a:p>
            <a:pPr algn="ctr" indent="0">
              <a:lnSpc>
                <a:spcPct val="81000"/>
              </a:lnSpc>
            </a:pPr>
            <a:r>
              <a:rPr lang="vi" sz="1400">
                <a:latin typeface="Arial"/>
              </a:rPr>
              <a:t>5                    5                </a:t>
            </a:r>
            <a:r>
              <a:rPr lang="vi" sz="1400">
                <a:solidFill>
                  <a:srgbClr val="BD0101"/>
                </a:solidFill>
                <a:latin typeface="Arial"/>
              </a:rPr>
              <a:t>2</a:t>
            </a:r>
          </a:p>
        </p:txBody>
      </p:sp>
      <p:sp>
        <p:nvSpPr>
          <p:cNvPr id="8" name=""/>
          <p:cNvSpPr/>
          <p:nvPr/>
        </p:nvSpPr>
        <p:spPr>
          <a:xfrm>
            <a:off x="1381125" y="3095625"/>
            <a:ext cx="3976687" cy="257175"/>
          </a:xfrm>
          <a:prstGeom prst="rect">
            <a:avLst/>
          </a:prstGeom>
          <a:solidFill>
            <a:srgbClr val="FFFFFF"/>
          </a:solidFill>
        </p:spPr>
        <p:txBody>
          <a:bodyPr lIns="0" tIns="0" rIns="0" bIns="0" wrap="none">
            <a:noAutofit/>
          </a:bodyPr>
          <a:p>
            <a:pPr indent="0"/>
            <a:r>
              <a:rPr lang="vi" i="1" sz="1400">
                <a:latin typeface="Arial"/>
              </a:rPr>
              <a:t>g) ln( X</a:t>
            </a:r>
            <a:r>
              <a:rPr lang="vi" sz="1400">
                <a:latin typeface="Arial"/>
              </a:rPr>
              <a:t> + 3) &gt; </a:t>
            </a:r>
            <a:r>
              <a:rPr lang="vi" i="1" sz="1400">
                <a:latin typeface="Arial"/>
              </a:rPr>
              <a:t>ln( 2x</a:t>
            </a:r>
            <a:r>
              <a:rPr lang="vi" sz="1400">
                <a:latin typeface="Arial"/>
              </a:rPr>
              <a:t> - 8) </a:t>
            </a:r>
            <a:r>
              <a:rPr lang="vi" sz="1400">
                <a:solidFill>
                  <a:srgbClr val="BD0101"/>
                </a:solidFill>
                <a:latin typeface="Arial"/>
              </a:rPr>
              <a:t>&lt;=&gt; 4 &lt; </a:t>
            </a:r>
            <a:r>
              <a:rPr lang="vi" i="1" sz="1400">
                <a:solidFill>
                  <a:srgbClr val="BD0101"/>
                </a:solidFill>
                <a:latin typeface="Arial"/>
              </a:rPr>
              <a:t>X</a:t>
            </a:r>
            <a:r>
              <a:rPr lang="vi" sz="1400">
                <a:solidFill>
                  <a:srgbClr val="BD0101"/>
                </a:solidFill>
                <a:latin typeface="Arial"/>
              </a:rPr>
              <a:t> &lt; 11</a:t>
            </a:r>
          </a:p>
        </p:txBody>
      </p:sp>
      <p:sp>
        <p:nvSpPr>
          <p:cNvPr id="9" name=""/>
          <p:cNvSpPr/>
          <p:nvPr/>
        </p:nvSpPr>
        <p:spPr>
          <a:xfrm>
            <a:off x="7062787" y="3357562"/>
            <a:ext cx="190500" cy="309563"/>
          </a:xfrm>
          <a:prstGeom prst="rect">
            <a:avLst/>
          </a:prstGeom>
          <a:solidFill>
            <a:srgbClr val="FFFFFF"/>
          </a:solidFill>
        </p:spPr>
        <p:txBody>
          <a:bodyPr lIns="0" tIns="0" rIns="0" bIns="0">
            <a:noAutofit/>
          </a:bodyPr>
          <a:p>
            <a:pPr algn="just" indent="0"/>
            <a:r>
              <a:rPr lang="vi" b="1" sz="1300">
                <a:solidFill>
                  <a:srgbClr val="E317BE"/>
                </a:solidFill>
                <a:latin typeface="Arial"/>
              </a:rPr>
              <a:t>X</a:t>
            </a:r>
          </a:p>
          <a:p>
            <a:pPr indent="0">
              <a:lnSpc>
                <a:spcPct val="82000"/>
              </a:lnSpc>
            </a:pPr>
            <a:r>
              <a:rPr lang="vi" b="1" sz="1300">
                <a:latin typeface="Arial"/>
              </a:rPr>
              <a:t>r</a:t>
            </a:r>
          </a:p>
        </p:txBody>
      </p:sp>
      <p:sp>
        <p:nvSpPr>
          <p:cNvPr id="10" name=""/>
          <p:cNvSpPr/>
          <p:nvPr/>
        </p:nvSpPr>
        <p:spPr>
          <a:xfrm>
            <a:off x="242887" y="3876675"/>
            <a:ext cx="76200" cy="114300"/>
          </a:xfrm>
          <a:prstGeom prst="rect">
            <a:avLst/>
          </a:prstGeom>
          <a:solidFill>
            <a:srgbClr val="C8A5E5"/>
          </a:solidFill>
        </p:spPr>
        <p:txBody>
          <a:bodyPr lIns="0" tIns="0" rIns="0" bIns="0" wrap="none">
            <a:noAutofit/>
          </a:bodyPr>
          <a:p>
            <a:pPr indent="0"/>
            <a:r>
              <a:rPr lang="vi" b="1" sz="1000">
                <a:solidFill>
                  <a:srgbClr val="FFFFFF"/>
                </a:solidFill>
                <a:latin typeface="Arial"/>
              </a:rPr>
              <a:t>ĩ</a:t>
            </a:r>
          </a:p>
        </p:txBody>
      </p:sp>
    </p:spTree>
  </p:cSld>
  <p:clrMapOvr>
    <a:overrideClrMapping bg1="lt1" tx1="dk1" bg2="lt2" tx2="dk2" accent1="accent1" accent2="accent2" accent3="accent3" accent4="accent4" accent5="accent5" accent6="accent6" hlink="hlink" folHlink="folHlink"/>
  </p:clrMapOvr>
</p:sld>
</file>

<file path=ppt/slides/slide6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95275" y="3095625"/>
            <a:ext cx="595312" cy="909637"/>
          </a:xfrm>
          <a:prstGeom prst="rect">
            <a:avLst/>
          </a:prstGeom>
        </p:spPr>
      </p:pic>
      <p:pic>
        <p:nvPicPr>
          <p:cNvPr id="3" name=""/>
          <p:cNvPicPr>
            <a:picLocks noChangeAspect="1"/>
          </p:cNvPicPr>
          <p:nvPr/>
        </p:nvPicPr>
        <p:blipFill>
          <a:blip r:embed="rPictId1"/>
          <a:stretch>
            <a:fillRect/>
          </a:stretch>
        </p:blipFill>
        <p:spPr>
          <a:xfrm>
            <a:off x="4714875" y="180975"/>
            <a:ext cx="2690812" cy="3848100"/>
          </a:xfrm>
          <a:prstGeom prst="rect">
            <a:avLst/>
          </a:prstGeom>
        </p:spPr>
      </p:pic>
      <p:sp>
        <p:nvSpPr>
          <p:cNvPr id="4" name=""/>
          <p:cNvSpPr/>
          <p:nvPr/>
        </p:nvSpPr>
        <p:spPr>
          <a:xfrm>
            <a:off x="1114425" y="757237"/>
            <a:ext cx="3100387" cy="623888"/>
          </a:xfrm>
          <a:prstGeom prst="rect">
            <a:avLst/>
          </a:prstGeom>
          <a:solidFill>
            <a:srgbClr val="FFFFFF"/>
          </a:solidFill>
        </p:spPr>
        <p:txBody>
          <a:bodyPr lIns="0" tIns="0" rIns="0" bIns="0" wrap="none">
            <a:noAutofit/>
          </a:bodyPr>
          <a:p>
            <a:pPr indent="0"/>
            <a:r>
              <a:rPr lang="vi" b="1" sz="4500">
                <a:solidFill>
                  <a:srgbClr val="05027D"/>
                </a:solidFill>
                <a:latin typeface="Arial"/>
              </a:rPr>
              <a:t>VẬN DỤNG</a:t>
            </a:r>
          </a:p>
        </p:txBody>
      </p:sp>
    </p:spTree>
  </p:cSld>
  <p:clrMapOvr>
    <a:overrideClrMapping bg1="lt1" tx1="dk1" bg2="lt2" tx2="dk2" accent1="accent1" accent2="accent2" accent3="accent3" accent4="accent4" accent5="accent5" accent6="accent6" hlink="hlink" folHlink="folHlink"/>
  </p:clrMapOvr>
</p:sld>
</file>

<file path=ppt/slides/slide6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953250" y="180975"/>
            <a:ext cx="585787" cy="571500"/>
          </a:xfrm>
          <a:prstGeom prst="rect">
            <a:avLst/>
          </a:prstGeom>
        </p:spPr>
      </p:pic>
      <p:pic>
        <p:nvPicPr>
          <p:cNvPr id="3" name=""/>
          <p:cNvPicPr>
            <a:picLocks noChangeAspect="1"/>
          </p:cNvPicPr>
          <p:nvPr/>
        </p:nvPicPr>
        <p:blipFill>
          <a:blip r:embed="rPictId1"/>
          <a:stretch>
            <a:fillRect/>
          </a:stretch>
        </p:blipFill>
        <p:spPr>
          <a:xfrm>
            <a:off x="7010400" y="795337"/>
            <a:ext cx="357187" cy="266700"/>
          </a:xfrm>
          <a:prstGeom prst="rect">
            <a:avLst/>
          </a:prstGeom>
        </p:spPr>
      </p:pic>
      <p:pic>
        <p:nvPicPr>
          <p:cNvPr id="4" name=""/>
          <p:cNvPicPr>
            <a:picLocks noChangeAspect="1"/>
          </p:cNvPicPr>
          <p:nvPr/>
        </p:nvPicPr>
        <p:blipFill>
          <a:blip r:embed="rPictId2"/>
          <a:stretch>
            <a:fillRect/>
          </a:stretch>
        </p:blipFill>
        <p:spPr>
          <a:xfrm>
            <a:off x="176212" y="3429000"/>
            <a:ext cx="4062413" cy="814387"/>
          </a:xfrm>
          <a:prstGeom prst="rect">
            <a:avLst/>
          </a:prstGeom>
        </p:spPr>
      </p:pic>
      <p:sp>
        <p:nvSpPr>
          <p:cNvPr id="5" name=""/>
          <p:cNvSpPr/>
          <p:nvPr/>
        </p:nvSpPr>
        <p:spPr>
          <a:xfrm>
            <a:off x="785812" y="576262"/>
            <a:ext cx="1952625" cy="252413"/>
          </a:xfrm>
          <a:prstGeom prst="rect">
            <a:avLst/>
          </a:prstGeom>
          <a:solidFill>
            <a:srgbClr val="FFFFFF"/>
          </a:solidFill>
        </p:spPr>
        <p:txBody>
          <a:bodyPr lIns="0" tIns="0" rIns="0" bIns="0" wrap="none">
            <a:noAutofit/>
          </a:bodyPr>
          <a:p>
            <a:pPr algn="ctr" indent="0"/>
            <a:r>
              <a:rPr lang="vi" b="1" sz="1600">
                <a:solidFill>
                  <a:srgbClr val="0B2E54"/>
                </a:solidFill>
                <a:latin typeface="Arial"/>
              </a:rPr>
              <a:t>Bài 3 (SGK-tr.55)</a:t>
            </a:r>
          </a:p>
        </p:txBody>
      </p:sp>
      <p:sp>
        <p:nvSpPr>
          <p:cNvPr id="7" name=""/>
          <p:cNvSpPr/>
          <p:nvPr/>
        </p:nvSpPr>
        <p:spPr>
          <a:xfrm>
            <a:off x="609600" y="1157287"/>
            <a:ext cx="6410325" cy="2033588"/>
          </a:xfrm>
          <a:prstGeom prst="rect">
            <a:avLst/>
          </a:prstGeom>
          <a:solidFill>
            <a:srgbClr val="FFFFFF"/>
          </a:solidFill>
        </p:spPr>
        <p:txBody>
          <a:bodyPr lIns="0" tIns="0" rIns="0" bIns="0">
            <a:noAutofit/>
          </a:bodyPr>
          <a:p>
            <a:pPr algn="just" indent="0">
              <a:lnSpc>
                <a:spcPct val="218000"/>
              </a:lnSpc>
            </a:pPr>
            <a:r>
              <a:rPr lang="vi" sz="1400">
                <a:latin typeface="Arial"/>
              </a:rPr>
              <a:t>Một người gửi ngân hàng 100 triệu đồng theo hình thức lãi kép có kì hạn là 12 tháng với lãi suất x% /năm (x &gt; 0). Sau 3 năm, người đó rút được cả gốc và lãi là 119,1016 triệu đồng. Tìm X, biết rằng lãi suất không thay đổi qua các năm và người đó không rút tiền ra trong suốt quá trình gửi.</a:t>
            </a:r>
          </a:p>
        </p:txBody>
      </p:sp>
      <p:sp>
        <p:nvSpPr>
          <p:cNvPr id="8" name=""/>
          <p:cNvSpPr/>
          <p:nvPr/>
        </p:nvSpPr>
        <p:spPr>
          <a:xfrm>
            <a:off x="676275" y="3571875"/>
            <a:ext cx="6343650" cy="133350"/>
          </a:xfrm>
          <a:prstGeom prst="rect">
            <a:avLst/>
          </a:prstGeom>
          <a:solidFill>
            <a:srgbClr val="FFFFFF"/>
          </a:solidFill>
        </p:spPr>
        <p:txBody>
          <a:bodyPr lIns="0" tIns="0" rIns="0" bIns="0" wrap="none">
            <a:noAutofit/>
          </a:bodyPr>
          <a:p>
            <a:pPr algn="just" indent="0"/>
            <a:r>
              <a:rPr lang="vi" b="1" sz="1500">
                <a:solidFill>
                  <a:srgbClr val="E317BE"/>
                </a:solidFill>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6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581275" y="1585912"/>
            <a:ext cx="557212" cy="509588"/>
          </a:xfrm>
          <a:prstGeom prst="rect">
            <a:avLst/>
          </a:prstGeom>
        </p:spPr>
      </p:pic>
      <p:pic>
        <p:nvPicPr>
          <p:cNvPr id="3" name=""/>
          <p:cNvPicPr>
            <a:picLocks noChangeAspect="1"/>
          </p:cNvPicPr>
          <p:nvPr/>
        </p:nvPicPr>
        <p:blipFill>
          <a:blip r:embed="rPictId1"/>
          <a:stretch>
            <a:fillRect/>
          </a:stretch>
        </p:blipFill>
        <p:spPr>
          <a:xfrm>
            <a:off x="204787" y="2324100"/>
            <a:ext cx="7415213" cy="1962150"/>
          </a:xfrm>
          <a:prstGeom prst="rect">
            <a:avLst/>
          </a:prstGeom>
        </p:spPr>
      </p:pic>
      <p:sp>
        <p:nvSpPr>
          <p:cNvPr id="4" name=""/>
          <p:cNvSpPr/>
          <p:nvPr/>
        </p:nvSpPr>
        <p:spPr>
          <a:xfrm>
            <a:off x="1023937" y="1114425"/>
            <a:ext cx="671513" cy="195262"/>
          </a:xfrm>
          <a:prstGeom prst="rect">
            <a:avLst/>
          </a:prstGeom>
          <a:solidFill>
            <a:srgbClr val="FFFFFF"/>
          </a:solidFill>
        </p:spPr>
        <p:txBody>
          <a:bodyPr lIns="0" tIns="0" rIns="0" bIns="0" wrap="none">
            <a:noAutofit/>
          </a:bodyPr>
          <a:p>
            <a:pPr indent="0"/>
            <a:r>
              <a:rPr lang="vi" sz="1400">
                <a:latin typeface="Arial"/>
              </a:rPr>
              <a:t>Ta có :</a:t>
            </a:r>
          </a:p>
        </p:txBody>
      </p:sp>
      <p:sp>
        <p:nvSpPr>
          <p:cNvPr id="5" name=""/>
          <p:cNvSpPr/>
          <p:nvPr/>
        </p:nvSpPr>
        <p:spPr>
          <a:xfrm>
            <a:off x="1671637" y="1638300"/>
            <a:ext cx="866775" cy="457200"/>
          </a:xfrm>
          <a:prstGeom prst="rect">
            <a:avLst/>
          </a:prstGeom>
          <a:solidFill>
            <a:srgbClr val="FFFFFF"/>
          </a:solidFill>
        </p:spPr>
        <p:txBody>
          <a:bodyPr lIns="0" tIns="0" rIns="0" bIns="0" wrap="none">
            <a:noAutofit/>
          </a:bodyPr>
          <a:p>
            <a:pPr indent="0"/>
            <a:r>
              <a:rPr lang="vi" sz="1400">
                <a:latin typeface="Arial"/>
              </a:rPr>
              <a:t>100.(1 +</a:t>
            </a:r>
          </a:p>
        </p:txBody>
      </p:sp>
      <p:sp>
        <p:nvSpPr>
          <p:cNvPr id="6" name=""/>
          <p:cNvSpPr/>
          <p:nvPr/>
        </p:nvSpPr>
        <p:spPr>
          <a:xfrm>
            <a:off x="3609975" y="504825"/>
            <a:ext cx="514350" cy="209550"/>
          </a:xfrm>
          <a:prstGeom prst="rect">
            <a:avLst/>
          </a:prstGeom>
          <a:solidFill>
            <a:srgbClr val="FFFFFF"/>
          </a:solidFill>
        </p:spPr>
        <p:txBody>
          <a:bodyPr lIns="0" tIns="0" rIns="0" bIns="0" wrap="none">
            <a:noAutofit/>
          </a:bodyPr>
          <a:p>
            <a:pPr indent="0"/>
            <a:r>
              <a:rPr lang="vi" b="1" i="1" u="sng" sz="1600">
                <a:solidFill>
                  <a:srgbClr val="BD0101"/>
                </a:solidFill>
                <a:latin typeface="Arial"/>
              </a:rPr>
              <a:t>Giải:</a:t>
            </a:r>
          </a:p>
        </p:txBody>
      </p:sp>
      <p:sp>
        <p:nvSpPr>
          <p:cNvPr id="7" name=""/>
          <p:cNvSpPr/>
          <p:nvPr/>
        </p:nvSpPr>
        <p:spPr>
          <a:xfrm>
            <a:off x="3409950" y="1647825"/>
            <a:ext cx="2647950" cy="447675"/>
          </a:xfrm>
          <a:prstGeom prst="rect">
            <a:avLst/>
          </a:prstGeom>
          <a:solidFill>
            <a:srgbClr val="FFFFFF"/>
          </a:solidFill>
        </p:spPr>
        <p:txBody>
          <a:bodyPr lIns="0" tIns="0" rIns="0" bIns="0" wrap="none">
            <a:noAutofit/>
          </a:bodyPr>
          <a:p>
            <a:pPr indent="0"/>
            <a:r>
              <a:rPr lang="vi" sz="1400">
                <a:latin typeface="Arial"/>
              </a:rPr>
              <a:t>119,1016 &lt;=&gt; 1 + ^ = 1,06</a:t>
            </a:r>
          </a:p>
        </p:txBody>
      </p:sp>
    </p:spTree>
  </p:cSld>
  <p:clrMapOvr>
    <a:overrideClrMapping bg1="lt1" tx1="dk1" bg2="lt2" tx2="dk2" accent1="accent1" accent2="accent2" accent3="accent3" accent4="accent4" accent5="accent5" accent6="accent6" hlink="hlink" folHlink="folHlink"/>
  </p:clrMapOvr>
</p:sld>
</file>

<file path=ppt/slides/slide6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814637" y="623887"/>
            <a:ext cx="2038350" cy="261938"/>
          </a:xfrm>
          <a:prstGeom prst="rect">
            <a:avLst/>
          </a:prstGeom>
          <a:solidFill>
            <a:srgbClr val="F5FF5B"/>
          </a:solidFill>
        </p:spPr>
        <p:txBody>
          <a:bodyPr lIns="0" tIns="0" rIns="0" bIns="0" wrap="none">
            <a:noAutofit/>
          </a:bodyPr>
          <a:p>
            <a:pPr algn="ctr" indent="0"/>
            <a:r>
              <a:rPr lang="vi" b="1" sz="1600">
                <a:solidFill>
                  <a:srgbClr val="0B2E54"/>
                </a:solidFill>
                <a:latin typeface="Arial"/>
              </a:rPr>
              <a:t>Bài </a:t>
            </a:r>
            <a:r>
              <a:rPr lang="en-US" b="1" sz="1600">
                <a:solidFill>
                  <a:srgbClr val="0B2E54"/>
                </a:solidFill>
                <a:latin typeface="Arial"/>
              </a:rPr>
              <a:t>4 </a:t>
            </a:r>
            <a:r>
              <a:rPr lang="vi" b="1" sz="1600">
                <a:solidFill>
                  <a:srgbClr val="0B2E54"/>
                </a:solidFill>
                <a:latin typeface="Arial"/>
              </a:rPr>
              <a:t>(SGK-tr.55)</a:t>
            </a:r>
          </a:p>
        </p:txBody>
      </p:sp>
      <p:sp>
        <p:nvSpPr>
          <p:cNvPr id="3" name=""/>
          <p:cNvSpPr/>
          <p:nvPr/>
        </p:nvSpPr>
        <p:spPr>
          <a:xfrm>
            <a:off x="981075" y="1423987"/>
            <a:ext cx="5738812" cy="1800225"/>
          </a:xfrm>
          <a:prstGeom prst="rect">
            <a:avLst/>
          </a:prstGeom>
          <a:solidFill>
            <a:srgbClr val="FFFFFF"/>
          </a:solidFill>
        </p:spPr>
        <p:txBody>
          <a:bodyPr lIns="0" tIns="0" rIns="0" bIns="0">
            <a:noAutofit/>
          </a:bodyPr>
          <a:p>
            <a:pPr algn="just" indent="0">
              <a:lnSpc>
                <a:spcPct val="150000"/>
              </a:lnSpc>
            </a:pPr>
            <a:r>
              <a:rPr lang="vi" sz="1700">
                <a:latin typeface="Arial"/>
              </a:rPr>
              <a:t>Sử dụng công thức tính mức cường độ âm </a:t>
            </a:r>
            <a:r>
              <a:rPr lang="vi" i="1" sz="3300">
                <a:latin typeface="Arial"/>
              </a:rPr>
              <a:t>L ở</a:t>
            </a:r>
            <a:r>
              <a:rPr lang="vi" sz="1700">
                <a:latin typeface="Arial"/>
              </a:rPr>
              <a:t> Ví dụ 14, hãy tính mức cường độ âm mà tai người có thể chịu đựng được, biết rằng giá trị cực đại của mức cường độ âm mà tai người có thể chịu đựng được là 130dổ.</a:t>
            </a:r>
          </a:p>
        </p:txBody>
      </p:sp>
    </p:spTree>
  </p:cSld>
  <p:clrMapOvr>
    <a:overrideClrMapping bg1="lt1" tx1="dk1" bg2="lt2" tx2="dk2" accent1="accent1" accent2="accent2" accent3="accent3" accent4="accent4" accent5="accent5" accent6="accent6" hlink="hlink" folHlink="folHlink"/>
  </p:clrMapOvr>
</p:sld>
</file>

<file path=ppt/slides/slide6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524625" y="3695700"/>
            <a:ext cx="323850" cy="285750"/>
          </a:xfrm>
          <a:prstGeom prst="rect">
            <a:avLst/>
          </a:prstGeom>
        </p:spPr>
      </p:pic>
      <p:pic>
        <p:nvPicPr>
          <p:cNvPr id="3" name=""/>
          <p:cNvPicPr>
            <a:picLocks noChangeAspect="1"/>
          </p:cNvPicPr>
          <p:nvPr/>
        </p:nvPicPr>
        <p:blipFill>
          <a:blip r:embed="rPictId1"/>
          <a:stretch>
            <a:fillRect/>
          </a:stretch>
        </p:blipFill>
        <p:spPr>
          <a:xfrm>
            <a:off x="7010400" y="3757612"/>
            <a:ext cx="328612" cy="300038"/>
          </a:xfrm>
          <a:prstGeom prst="rect">
            <a:avLst/>
          </a:prstGeom>
        </p:spPr>
      </p:pic>
      <p:sp>
        <p:nvSpPr>
          <p:cNvPr id="4" name=""/>
          <p:cNvSpPr/>
          <p:nvPr/>
        </p:nvSpPr>
        <p:spPr>
          <a:xfrm>
            <a:off x="3567112" y="552450"/>
            <a:ext cx="490538" cy="200025"/>
          </a:xfrm>
          <a:prstGeom prst="rect">
            <a:avLst/>
          </a:prstGeom>
          <a:solidFill>
            <a:srgbClr val="FFFFFF"/>
          </a:solidFill>
        </p:spPr>
        <p:txBody>
          <a:bodyPr lIns="0" tIns="0" rIns="0" bIns="0" wrap="none">
            <a:noAutofit/>
          </a:bodyPr>
          <a:p>
            <a:pPr indent="0"/>
            <a:r>
              <a:rPr lang="vi" b="1" i="1" u="sng" sz="1600">
                <a:solidFill>
                  <a:srgbClr val="BD0101"/>
                </a:solidFill>
                <a:latin typeface="Arial"/>
              </a:rPr>
              <a:t>Giải:</a:t>
            </a:r>
          </a:p>
        </p:txBody>
      </p:sp>
      <p:sp>
        <p:nvSpPr>
          <p:cNvPr id="5" name=""/>
          <p:cNvSpPr/>
          <p:nvPr/>
        </p:nvSpPr>
        <p:spPr>
          <a:xfrm>
            <a:off x="852487" y="1038225"/>
            <a:ext cx="4852988" cy="1609725"/>
          </a:xfrm>
          <a:prstGeom prst="rect">
            <a:avLst/>
          </a:prstGeom>
          <a:solidFill>
            <a:srgbClr val="FFFFFF"/>
          </a:solidFill>
        </p:spPr>
        <p:txBody>
          <a:bodyPr lIns="0" tIns="0" rIns="0" bIns="0">
            <a:noAutofit/>
          </a:bodyPr>
          <a:p>
            <a:pPr indent="0">
              <a:spcAft>
                <a:spcPts val="1470"/>
              </a:spcAft>
            </a:pPr>
            <a:r>
              <a:rPr lang="vi" sz="1400">
                <a:latin typeface="Arial"/>
              </a:rPr>
              <a:t>Tacó : L = </a:t>
            </a:r>
            <a:r>
              <a:rPr lang="en-US" sz="1400">
                <a:latin typeface="Arial"/>
              </a:rPr>
              <a:t>lOlogy^j</a:t>
            </a:r>
          </a:p>
          <a:p>
            <a:pPr indent="0">
              <a:spcAft>
                <a:spcPts val="1750"/>
              </a:spcAft>
            </a:pPr>
            <a:r>
              <a:rPr lang="vi" sz="1400">
                <a:latin typeface="Arial"/>
              </a:rPr>
              <a:t>Theo đề bài : 130 &gt; 10 </a:t>
            </a:r>
            <a:r>
              <a:rPr lang="en-US" sz="1400">
                <a:latin typeface="Arial"/>
              </a:rPr>
              <a:t>logy^jj</a:t>
            </a:r>
          </a:p>
          <a:p>
            <a:pPr algn="ctr" indent="0"/>
            <a:r>
              <a:rPr lang="vi" sz="1400">
                <a:latin typeface="Arial"/>
              </a:rPr>
              <a:t>« </a:t>
            </a:r>
            <a:r>
              <a:rPr lang="en-US" baseline="30000" sz="1400">
                <a:latin typeface="Arial"/>
              </a:rPr>
              <a:t>10</a:t>
            </a:r>
            <a:r>
              <a:rPr lang="en-US" sz="1400">
                <a:latin typeface="Arial"/>
              </a:rPr>
              <a:t>§7rn </a:t>
            </a:r>
            <a:r>
              <a:rPr lang="vi" sz="1400">
                <a:latin typeface="Arial"/>
              </a:rPr>
              <a:t>&lt; 13 &lt;=&gt;         logl.10</a:t>
            </a:r>
            <a:r>
              <a:rPr lang="vi" baseline="30000" sz="1400">
                <a:latin typeface="Arial"/>
              </a:rPr>
              <a:t>13</a:t>
            </a:r>
          </a:p>
        </p:txBody>
      </p:sp>
      <p:sp>
        <p:nvSpPr>
          <p:cNvPr id="6" name=""/>
          <p:cNvSpPr/>
          <p:nvPr/>
        </p:nvSpPr>
        <p:spPr>
          <a:xfrm>
            <a:off x="2528887" y="2871787"/>
            <a:ext cx="2557463" cy="385763"/>
          </a:xfrm>
          <a:prstGeom prst="rect">
            <a:avLst/>
          </a:prstGeom>
          <a:solidFill>
            <a:srgbClr val="FFFFFF"/>
          </a:solidFill>
        </p:spPr>
        <p:txBody>
          <a:bodyPr lIns="0" tIns="0" rIns="0" bIns="0">
            <a:noAutofit/>
          </a:bodyPr>
          <a:p>
            <a:pPr marL="279913" indent="-330200">
              <a:lnSpc>
                <a:spcPct val="57000"/>
              </a:lnSpc>
            </a:pPr>
            <a:r>
              <a:rPr lang="vi" sz="1400">
                <a:latin typeface="Arial"/>
              </a:rPr>
              <a:t>&lt;=&gt;-^7 &lt; 1.10</a:t>
            </a:r>
            <a:r>
              <a:rPr lang="vi" baseline="30000" sz="1400">
                <a:latin typeface="Arial"/>
              </a:rPr>
              <a:t>13</a:t>
            </a:r>
            <a:r>
              <a:rPr lang="vi" sz="1400">
                <a:latin typeface="Arial"/>
              </a:rPr>
              <a:t> &lt;=&gt; / &lt; 10 </a:t>
            </a:r>
            <a:r>
              <a:rPr lang="vi" sz="1200">
                <a:latin typeface="Cambria"/>
              </a:rPr>
              <a:t>10</a:t>
            </a:r>
          </a:p>
        </p:txBody>
      </p:sp>
      <p:sp>
        <p:nvSpPr>
          <p:cNvPr id="7" name=""/>
          <p:cNvSpPr/>
          <p:nvPr/>
        </p:nvSpPr>
        <p:spPr>
          <a:xfrm>
            <a:off x="852487" y="3424237"/>
            <a:ext cx="5815013" cy="276225"/>
          </a:xfrm>
          <a:prstGeom prst="rect">
            <a:avLst/>
          </a:prstGeom>
          <a:solidFill>
            <a:srgbClr val="FFFFFF"/>
          </a:solidFill>
        </p:spPr>
        <p:txBody>
          <a:bodyPr lIns="0" tIns="0" rIns="0" bIns="0" wrap="none">
            <a:noAutofit/>
          </a:bodyPr>
          <a:p>
            <a:pPr indent="0"/>
            <a:r>
              <a:rPr lang="vi" sz="1400">
                <a:latin typeface="Arial"/>
              </a:rPr>
              <a:t>Vậy cường độ âm mà tai người có thể chịu được là 10 14/</a:t>
            </a:r>
            <a:r>
              <a:rPr lang="vi" i="1" sz="1400">
                <a:latin typeface="Arial"/>
              </a:rPr>
              <a:t>Ịm</a:t>
            </a:r>
            <a:r>
              <a:rPr lang="vi" i="1" baseline="30000" sz="1400">
                <a:latin typeface="Arial"/>
              </a:rPr>
              <a:t>1</a:t>
            </a:r>
            <a:r>
              <a:rPr lang="vi" i="1" sz="14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6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76200" y="180975"/>
            <a:ext cx="509587" cy="714375"/>
          </a:xfrm>
          <a:prstGeom prst="rect">
            <a:avLst/>
          </a:prstGeom>
        </p:spPr>
      </p:pic>
      <p:pic>
        <p:nvPicPr>
          <p:cNvPr id="3" name=""/>
          <p:cNvPicPr>
            <a:picLocks noChangeAspect="1"/>
          </p:cNvPicPr>
          <p:nvPr/>
        </p:nvPicPr>
        <p:blipFill>
          <a:blip r:embed="rPictId1"/>
          <a:stretch>
            <a:fillRect/>
          </a:stretch>
        </p:blipFill>
        <p:spPr>
          <a:xfrm>
            <a:off x="509587" y="1381125"/>
            <a:ext cx="6805613" cy="1985962"/>
          </a:xfrm>
          <a:prstGeom prst="rect">
            <a:avLst/>
          </a:prstGeom>
        </p:spPr>
      </p:pic>
      <p:sp>
        <p:nvSpPr>
          <p:cNvPr id="4" name=""/>
          <p:cNvSpPr/>
          <p:nvPr/>
        </p:nvSpPr>
        <p:spPr>
          <a:xfrm>
            <a:off x="2052637" y="595312"/>
            <a:ext cx="3529013" cy="347663"/>
          </a:xfrm>
          <a:prstGeom prst="rect">
            <a:avLst/>
          </a:prstGeom>
          <a:solidFill>
            <a:srgbClr val="FFFFFF"/>
          </a:solidFill>
        </p:spPr>
        <p:txBody>
          <a:bodyPr lIns="0" tIns="0" rIns="0" bIns="0" wrap="none">
            <a:noAutofit/>
          </a:bodyPr>
          <a:p>
            <a:pPr indent="0"/>
            <a:r>
              <a:rPr lang="vi" b="1" sz="2600">
                <a:solidFill>
                  <a:srgbClr val="05027D"/>
                </a:solidFill>
                <a:latin typeface="Arial"/>
              </a:rPr>
              <a:t>HƯỚNG DẲN VÈ NHÀ</a:t>
            </a:r>
          </a:p>
        </p:txBody>
      </p:sp>
    </p:spTree>
  </p:cSld>
  <p:clrMapOvr>
    <a:overrideClrMapping bg1="lt1" tx1="dk1" bg2="lt2" tx2="dk2" accent1="accent1" accent2="accent2" accent3="accent3" accent4="accent4" accent5="accent5" accent6="accent6" hlink="hlink" folHlink="folHlink"/>
  </p:clrMapOvr>
</p:sld>
</file>

<file path=ppt/slides/slide6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809750" y="2452687"/>
            <a:ext cx="4000500" cy="1557338"/>
          </a:xfrm>
          <a:prstGeom prst="rect">
            <a:avLst/>
          </a:prstGeom>
        </p:spPr>
      </p:pic>
      <p:sp>
        <p:nvSpPr>
          <p:cNvPr id="3" name=""/>
          <p:cNvSpPr/>
          <p:nvPr/>
        </p:nvSpPr>
        <p:spPr>
          <a:xfrm>
            <a:off x="1157287" y="409575"/>
            <a:ext cx="5376863" cy="1276350"/>
          </a:xfrm>
          <a:prstGeom prst="rect">
            <a:avLst/>
          </a:prstGeom>
          <a:solidFill>
            <a:srgbClr val="FFFFFF"/>
          </a:solidFill>
        </p:spPr>
        <p:txBody>
          <a:bodyPr lIns="0" tIns="0" rIns="0" bIns="0">
            <a:noAutofit/>
          </a:bodyPr>
          <a:p>
            <a:pPr algn="ctr" indent="0">
              <a:spcAft>
                <a:spcPts val="1680"/>
              </a:spcAft>
            </a:pPr>
            <a:r>
              <a:rPr lang="vi" b="1" sz="3400">
                <a:solidFill>
                  <a:srgbClr val="0B2E54"/>
                </a:solidFill>
                <a:latin typeface="Arial"/>
              </a:rPr>
              <a:t>CAM ƠN </a:t>
            </a:r>
            <a:r>
              <a:rPr lang="en-US" b="1" sz="3400">
                <a:solidFill>
                  <a:srgbClr val="0B2E54"/>
                </a:solidFill>
                <a:latin typeface="Arial"/>
              </a:rPr>
              <a:t>CAC EM</a:t>
            </a:r>
          </a:p>
          <a:p>
            <a:pPr algn="ctr" indent="0"/>
            <a:r>
              <a:rPr lang="vi" b="1" sz="3400">
                <a:solidFill>
                  <a:srgbClr val="0B2E54"/>
                </a:solidFill>
                <a:latin typeface="Arial"/>
              </a:rPr>
              <a:t>ĐÃ </a:t>
            </a:r>
            <a:r>
              <a:rPr lang="en-US" b="1" sz="3400">
                <a:solidFill>
                  <a:srgbClr val="0B2E54"/>
                </a:solidFill>
                <a:latin typeface="Arial"/>
              </a:rPr>
              <a:t>THEO </a:t>
            </a:r>
            <a:r>
              <a:rPr lang="vi" b="1" sz="3400">
                <a:solidFill>
                  <a:srgbClr val="0B2E54"/>
                </a:solidFill>
                <a:latin typeface="Arial"/>
              </a:rPr>
              <a:t>DÕI TIÉT HỌC!</a:t>
            </a:r>
          </a:p>
        </p:txBody>
      </p:sp>
      <p:sp>
        <p:nvSpPr>
          <p:cNvPr id="4" name=""/>
          <p:cNvSpPr/>
          <p:nvPr/>
        </p:nvSpPr>
        <p:spPr>
          <a:xfrm>
            <a:off x="5614987" y="3357562"/>
            <a:ext cx="152400" cy="128588"/>
          </a:xfrm>
          <a:prstGeom prst="rect">
            <a:avLst/>
          </a:prstGeom>
          <a:solidFill>
            <a:srgbClr val="FFFFFF"/>
          </a:solidFill>
        </p:spPr>
        <p:txBody>
          <a:bodyPr lIns="0" tIns="0" rIns="0" bIns="0" wrap="none">
            <a:noAutofit/>
          </a:bodyPr>
          <a:p>
            <a:pPr indent="0"/>
            <a:r>
              <a:rPr lang="vi" sz="1000">
                <a:solidFill>
                  <a:srgbClr val="A1A53A"/>
                </a:solidFill>
                <a:latin typeface="Arial"/>
              </a:rPr>
              <a:t>o</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57175" y="161925"/>
            <a:ext cx="228600" cy="242887"/>
          </a:xfrm>
          <a:prstGeom prst="rect">
            <a:avLst/>
          </a:prstGeom>
        </p:spPr>
      </p:pic>
      <p:pic>
        <p:nvPicPr>
          <p:cNvPr id="3" name=""/>
          <p:cNvPicPr>
            <a:picLocks noChangeAspect="1"/>
          </p:cNvPicPr>
          <p:nvPr/>
        </p:nvPicPr>
        <p:blipFill>
          <a:blip r:embed="rPictId1"/>
          <a:stretch>
            <a:fillRect/>
          </a:stretch>
        </p:blipFill>
        <p:spPr>
          <a:xfrm>
            <a:off x="409575" y="1652587"/>
            <a:ext cx="7210425" cy="2476500"/>
          </a:xfrm>
          <a:prstGeom prst="rect">
            <a:avLst/>
          </a:prstGeom>
        </p:spPr>
      </p:pic>
      <p:sp>
        <p:nvSpPr>
          <p:cNvPr id="4" name=""/>
          <p:cNvSpPr/>
          <p:nvPr/>
        </p:nvSpPr>
        <p:spPr>
          <a:xfrm>
            <a:off x="3776662" y="523875"/>
            <a:ext cx="2000250" cy="504825"/>
          </a:xfrm>
          <a:prstGeom prst="rect">
            <a:avLst/>
          </a:prstGeom>
          <a:solidFill>
            <a:srgbClr val="FFFFFF"/>
          </a:solidFill>
        </p:spPr>
        <p:txBody>
          <a:bodyPr lIns="0" tIns="0" rIns="0" bIns="0" wrap="none">
            <a:noAutofit/>
          </a:bodyPr>
          <a:p>
            <a:pPr indent="0">
              <a:spcBef>
                <a:spcPts val="280"/>
              </a:spcBef>
            </a:pPr>
            <a:r>
              <a:rPr lang="vi" b="1" sz="2900">
                <a:solidFill>
                  <a:srgbClr val="BD0101"/>
                </a:solidFill>
                <a:latin typeface="Arial"/>
              </a:rPr>
              <a:t>KÉT LUẬN</a:t>
            </a:r>
          </a:p>
        </p:txBody>
      </p:sp>
      <p:sp>
        <p:nvSpPr>
          <p:cNvPr id="5" name=""/>
          <p:cNvSpPr/>
          <p:nvPr/>
        </p:nvSpPr>
        <p:spPr>
          <a:xfrm>
            <a:off x="2800350" y="1419225"/>
            <a:ext cx="3933825" cy="285750"/>
          </a:xfrm>
          <a:prstGeom prst="rect">
            <a:avLst/>
          </a:prstGeom>
          <a:solidFill>
            <a:srgbClr val="FFFFFF"/>
          </a:solidFill>
        </p:spPr>
        <p:txBody>
          <a:bodyPr lIns="0" tIns="0" rIns="0" bIns="0" wrap="none">
            <a:noAutofit/>
          </a:bodyPr>
          <a:p>
            <a:pPr indent="0"/>
            <a:r>
              <a:rPr lang="vi" sz="2100">
                <a:solidFill>
                  <a:srgbClr val="05027D"/>
                </a:solidFill>
                <a:latin typeface="Arial"/>
              </a:rPr>
              <a:t>Phươna trình mũ là Dhươna</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890587" y="623887"/>
            <a:ext cx="5638800" cy="333375"/>
          </a:xfrm>
          <a:prstGeom prst="rect">
            <a:avLst/>
          </a:prstGeom>
        </p:spPr>
      </p:pic>
      <p:pic>
        <p:nvPicPr>
          <p:cNvPr id="3" name=""/>
          <p:cNvPicPr>
            <a:picLocks noChangeAspect="1"/>
          </p:cNvPicPr>
          <p:nvPr/>
        </p:nvPicPr>
        <p:blipFill>
          <a:blip r:embed="rPictId1"/>
          <a:stretch>
            <a:fillRect/>
          </a:stretch>
        </p:blipFill>
        <p:spPr>
          <a:xfrm>
            <a:off x="1071562" y="2119312"/>
            <a:ext cx="438150" cy="219075"/>
          </a:xfrm>
          <a:prstGeom prst="rect">
            <a:avLst/>
          </a:prstGeom>
        </p:spPr>
      </p:pic>
      <p:sp>
        <p:nvSpPr>
          <p:cNvPr id="4" name=""/>
          <p:cNvSpPr/>
          <p:nvPr/>
        </p:nvSpPr>
        <p:spPr>
          <a:xfrm>
            <a:off x="1828800" y="995362"/>
            <a:ext cx="1724025" cy="238125"/>
          </a:xfrm>
          <a:prstGeom prst="rect">
            <a:avLst/>
          </a:prstGeom>
          <a:solidFill>
            <a:srgbClr val="FFFFFF"/>
          </a:solidFill>
        </p:spPr>
        <p:txBody>
          <a:bodyPr lIns="0" tIns="0" rIns="0" bIns="0" wrap="none">
            <a:noAutofit/>
          </a:bodyPr>
          <a:p>
            <a:pPr indent="0"/>
            <a:r>
              <a:rPr lang="vi" sz="1400">
                <a:latin typeface="Arial"/>
              </a:rPr>
              <a:t>phương trình mũ?</a:t>
            </a:r>
          </a:p>
        </p:txBody>
      </p:sp>
      <p:sp>
        <p:nvSpPr>
          <p:cNvPr id="5" name=""/>
          <p:cNvSpPr/>
          <p:nvPr/>
        </p:nvSpPr>
        <p:spPr>
          <a:xfrm>
            <a:off x="2014537" y="1471612"/>
            <a:ext cx="4357688" cy="290513"/>
          </a:xfrm>
          <a:prstGeom prst="rect">
            <a:avLst/>
          </a:prstGeom>
          <a:solidFill>
            <a:srgbClr val="FFFFFF"/>
          </a:solidFill>
        </p:spPr>
        <p:txBody>
          <a:bodyPr lIns="0" tIns="0" rIns="0" bIns="0" wrap="none">
            <a:noAutofit/>
          </a:bodyPr>
          <a:p>
            <a:pPr algn="ctr" indent="0"/>
            <a:r>
              <a:rPr lang="vi" sz="1400">
                <a:latin typeface="Arial"/>
              </a:rPr>
              <a:t>a) </a:t>
            </a:r>
            <a:r>
              <a:rPr lang="vi" cap="small" sz="1600">
                <a:latin typeface="Times New Roman"/>
              </a:rPr>
              <a:t>5</a:t>
            </a:r>
            <a:r>
              <a:rPr lang="vi" baseline="30000" cap="small" sz="1600">
                <a:latin typeface="Times New Roman"/>
              </a:rPr>
              <a:t>x2+1</a:t>
            </a:r>
            <a:r>
              <a:rPr lang="vi" sz="1400">
                <a:latin typeface="Arial"/>
              </a:rPr>
              <a:t> = 25; </a:t>
            </a:r>
            <a:r>
              <a:rPr lang="vi" i="1" sz="1400">
                <a:latin typeface="Arial"/>
              </a:rPr>
              <a:t>b)</a:t>
            </a:r>
            <a:r>
              <a:rPr lang="vi" sz="1400">
                <a:latin typeface="Arial"/>
              </a:rPr>
              <a:t> 2</a:t>
            </a:r>
            <a:r>
              <a:rPr lang="vi" baseline="30000" sz="1400">
                <a:latin typeface="Arial"/>
              </a:rPr>
              <a:t>X</a:t>
            </a:r>
            <a:r>
              <a:rPr lang="vi" sz="1400">
                <a:latin typeface="Arial"/>
              </a:rPr>
              <a:t> = 3</a:t>
            </a:r>
            <a:r>
              <a:rPr lang="vi" baseline="30000" sz="1400">
                <a:latin typeface="Arial"/>
              </a:rPr>
              <a:t>x+1</a:t>
            </a:r>
            <a:r>
              <a:rPr lang="vi" sz="1400">
                <a:latin typeface="Arial"/>
              </a:rPr>
              <a:t>; </a:t>
            </a:r>
            <a:r>
              <a:rPr lang="vi" i="1" sz="1400">
                <a:latin typeface="Arial"/>
              </a:rPr>
              <a:t>c) X</a:t>
            </a:r>
            <a:r>
              <a:rPr lang="vi" i="1" baseline="30000" sz="1400">
                <a:latin typeface="Arial"/>
              </a:rPr>
              <a:t>2</a:t>
            </a:r>
            <a:r>
              <a:rPr lang="vi" sz="1400">
                <a:latin typeface="Arial"/>
              </a:rPr>
              <a:t> = 4.</a:t>
            </a:r>
          </a:p>
        </p:txBody>
      </p:sp>
      <p:sp>
        <p:nvSpPr>
          <p:cNvPr id="6" name=""/>
          <p:cNvSpPr/>
          <p:nvPr/>
        </p:nvSpPr>
        <p:spPr>
          <a:xfrm>
            <a:off x="1824037" y="2690812"/>
            <a:ext cx="4786313" cy="690563"/>
          </a:xfrm>
          <a:prstGeom prst="rect">
            <a:avLst/>
          </a:prstGeom>
          <a:solidFill>
            <a:srgbClr val="FFFFFF"/>
          </a:solidFill>
        </p:spPr>
        <p:txBody>
          <a:bodyPr lIns="0" tIns="0" rIns="0" bIns="0">
            <a:noAutofit/>
          </a:bodyPr>
          <a:p>
            <a:pPr indent="12700">
              <a:lnSpc>
                <a:spcPct val="193000"/>
              </a:lnSpc>
            </a:pPr>
            <a:r>
              <a:rPr lang="vi" sz="1400">
                <a:latin typeface="Arial"/>
              </a:rPr>
              <a:t>Ta thấy: Hai phương trình 5</a:t>
            </a:r>
            <a:r>
              <a:rPr lang="vi" baseline="30000" sz="1400">
                <a:latin typeface="Arial"/>
              </a:rPr>
              <a:t>x2+1</a:t>
            </a:r>
            <a:r>
              <a:rPr lang="vi" sz="1400">
                <a:latin typeface="Arial"/>
              </a:rPr>
              <a:t> - 25 và 2</a:t>
            </a:r>
            <a:r>
              <a:rPr lang="vi" baseline="30000" sz="1400">
                <a:latin typeface="Arial"/>
              </a:rPr>
              <a:t>X</a:t>
            </a:r>
            <a:r>
              <a:rPr lang="vi" sz="1400">
                <a:latin typeface="Arial"/>
              </a:rPr>
              <a:t> = 3</a:t>
            </a:r>
            <a:r>
              <a:rPr lang="vi" baseline="30000" sz="1400">
                <a:latin typeface="Arial"/>
              </a:rPr>
              <a:t>x+1 </a:t>
            </a:r>
            <a:r>
              <a:rPr lang="vi" sz="1400">
                <a:latin typeface="Arial"/>
              </a:rPr>
              <a:t>là những phương trình mũ.</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19062" y="142875"/>
            <a:ext cx="652463" cy="804862"/>
          </a:xfrm>
          <a:prstGeom prst="rect">
            <a:avLst/>
          </a:prstGeom>
        </p:spPr>
      </p:pic>
      <p:pic>
        <p:nvPicPr>
          <p:cNvPr id="3" name=""/>
          <p:cNvPicPr>
            <a:picLocks noChangeAspect="1"/>
          </p:cNvPicPr>
          <p:nvPr/>
        </p:nvPicPr>
        <p:blipFill>
          <a:blip r:embed="rPictId1"/>
          <a:stretch>
            <a:fillRect/>
          </a:stretch>
        </p:blipFill>
        <p:spPr>
          <a:xfrm>
            <a:off x="3529012" y="2205037"/>
            <a:ext cx="561975" cy="300038"/>
          </a:xfrm>
          <a:prstGeom prst="rect">
            <a:avLst/>
          </a:prstGeom>
        </p:spPr>
      </p:pic>
      <p:sp>
        <p:nvSpPr>
          <p:cNvPr id="4" name=""/>
          <p:cNvSpPr/>
          <p:nvPr/>
        </p:nvSpPr>
        <p:spPr>
          <a:xfrm>
            <a:off x="2914650" y="528637"/>
            <a:ext cx="1733550" cy="338138"/>
          </a:xfrm>
          <a:prstGeom prst="rect">
            <a:avLst/>
          </a:prstGeom>
          <a:solidFill>
            <a:srgbClr val="F4FF5B"/>
          </a:solidFill>
        </p:spPr>
        <p:txBody>
          <a:bodyPr lIns="0" tIns="0" rIns="0" bIns="0" wrap="none">
            <a:noAutofit/>
          </a:bodyPr>
          <a:p>
            <a:pPr algn="ctr" indent="0"/>
            <a:r>
              <a:rPr lang="vi" b="1" sz="2400">
                <a:solidFill>
                  <a:srgbClr val="05027D"/>
                </a:solidFill>
                <a:latin typeface="Arial"/>
              </a:rPr>
              <a:t>Luyện tập 1</a:t>
            </a:r>
          </a:p>
        </p:txBody>
      </p:sp>
      <p:sp>
        <p:nvSpPr>
          <p:cNvPr id="5" name=""/>
          <p:cNvSpPr/>
          <p:nvPr/>
        </p:nvSpPr>
        <p:spPr>
          <a:xfrm>
            <a:off x="1847850" y="1390650"/>
            <a:ext cx="3886200" cy="319087"/>
          </a:xfrm>
          <a:prstGeom prst="rect">
            <a:avLst/>
          </a:prstGeom>
          <a:solidFill>
            <a:srgbClr val="FFFFFF"/>
          </a:solidFill>
        </p:spPr>
        <p:txBody>
          <a:bodyPr lIns="0" tIns="0" rIns="0" bIns="0" wrap="none">
            <a:noAutofit/>
          </a:bodyPr>
          <a:p>
            <a:pPr algn="ctr" indent="0"/>
            <a:r>
              <a:rPr lang="vi" sz="2000">
                <a:latin typeface="Arial"/>
              </a:rPr>
              <a:t>Cho hai ví dụ về phương trình mũ.</a:t>
            </a:r>
          </a:p>
        </p:txBody>
      </p:sp>
      <p:sp>
        <p:nvSpPr>
          <p:cNvPr id="6" name=""/>
          <p:cNvSpPr/>
          <p:nvPr/>
        </p:nvSpPr>
        <p:spPr>
          <a:xfrm>
            <a:off x="428625" y="2943225"/>
            <a:ext cx="7034212" cy="1276350"/>
          </a:xfrm>
          <a:prstGeom prst="rect">
            <a:avLst/>
          </a:prstGeom>
          <a:solidFill>
            <a:srgbClr val="FFFFFF"/>
          </a:solidFill>
        </p:spPr>
        <p:txBody>
          <a:bodyPr lIns="0" tIns="0" rIns="0" bIns="0">
            <a:noAutofit/>
          </a:bodyPr>
          <a:p>
            <a:pPr algn="ctr" indent="0"/>
            <a:r>
              <a:rPr lang="vi" sz="2000">
                <a:latin typeface="Times New Roman"/>
              </a:rPr>
              <a:t>1)4</a:t>
            </a:r>
            <a:r>
              <a:rPr lang="vi" baseline="30000" sz="2000">
                <a:latin typeface="Times New Roman"/>
              </a:rPr>
              <a:t>x+l</a:t>
            </a:r>
            <a:r>
              <a:rPr lang="vi" sz="2000">
                <a:latin typeface="Times New Roman"/>
              </a:rPr>
              <a:t> = 2 ; 2) 7</a:t>
            </a:r>
            <a:r>
              <a:rPr lang="vi" baseline="30000" sz="2000">
                <a:latin typeface="Times New Roman"/>
              </a:rPr>
              <a:t>2x</a:t>
            </a:r>
            <a:r>
              <a:rPr lang="vi" sz="2000">
                <a:latin typeface="Times New Roman"/>
              </a:rPr>
              <a:t> = 49</a:t>
            </a:r>
          </a:p>
          <a:p>
            <a:pPr algn="ctr" indent="0"/>
            <a:r>
              <a:rPr lang="vi" sz="3300">
                <a:solidFill>
                  <a:srgbClr val="7455A6"/>
                </a:solidFill>
                <a:latin typeface="Arial"/>
              </a:rPr>
              <a:t>—_—</a:t>
            </a:r>
            <a:r>
              <a:rPr lang="vi" sz="3300">
                <a:latin typeface="Arial"/>
              </a:rPr>
              <a:t>;</a:t>
            </a:r>
            <a:r>
              <a:rPr lang="vi" sz="3300">
                <a:solidFill>
                  <a:srgbClr val="7455A6"/>
                </a:solidFill>
                <a:latin typeface="Arial"/>
              </a:rPr>
              <a:t>—</a:t>
            </a:r>
            <a:r>
              <a:rPr lang="en-US" sz="3300">
                <a:solidFill>
                  <a:srgbClr val="9A11AC"/>
                </a:solidFill>
                <a:latin typeface="Arial"/>
              </a:rPr>
              <a:t>J</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