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Lst>
  <p:sldSz cx="7620000" cy="4286250"/>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63" Type="http://schemas.openxmlformats.org/officeDocument/2006/relationships/slide" Target="slides/slide59.xml"/><Relationship Id="rId64" Type="http://schemas.openxmlformats.org/officeDocument/2006/relationships/slide" Target="slides/slide60.xml"/><Relationship Id="rId65" Type="http://schemas.openxmlformats.org/officeDocument/2006/relationships/slide" Target="slides/slide61.xml"/><Relationship Id="rId66" Type="http://schemas.openxmlformats.org/officeDocument/2006/relationships/slide" Target="slides/slide62.xml"/><Relationship Id="rId67" Type="http://schemas.openxmlformats.org/officeDocument/2006/relationships/slide" Target="slides/slide63.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PictId0" Type="http://schemas.openxmlformats.org/officeDocument/2006/relationships/image" Target="../media/image20.jpeg"/><Relationship Id="rPictId1" Type="http://schemas.openxmlformats.org/officeDocument/2006/relationships/image" Target="../media/image21.jpeg"/><Relationship Id="rPictId2" Type="http://schemas.openxmlformats.org/officeDocument/2006/relationships/image" Target="../media/image22.jpeg"/><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PictId0" Type="http://schemas.openxmlformats.org/officeDocument/2006/relationships/image" Target="../media/image23.jpeg"/><Relationship Id="rPictId1" Type="http://schemas.openxmlformats.org/officeDocument/2006/relationships/image" Target="../media/image24.jpeg"/><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PictId0" Type="http://schemas.openxmlformats.org/officeDocument/2006/relationships/image" Target="../media/image25.jpeg"/><Relationship Id="rPictId1" Type="http://schemas.openxmlformats.org/officeDocument/2006/relationships/image" Target="../media/image26.jpeg"/><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PictId0" Type="http://schemas.openxmlformats.org/officeDocument/2006/relationships/image" Target="../media/image27.jpeg"/><Relationship Id="rPictId1" Type="http://schemas.openxmlformats.org/officeDocument/2006/relationships/image" Target="../media/image28.jpeg"/><Relationship Id="rPictId2" Type="http://schemas.openxmlformats.org/officeDocument/2006/relationships/image" Target="../media/image29.jpeg"/><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PictId0" Type="http://schemas.openxmlformats.org/officeDocument/2006/relationships/image" Target="../media/image30.jpeg"/><Relationship Id="rPictId1" Type="http://schemas.openxmlformats.org/officeDocument/2006/relationships/image" Target="../media/image31.jpeg"/><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PictId0" Type="http://schemas.openxmlformats.org/officeDocument/2006/relationships/image" Target="../media/image32.jpeg"/><Relationship Id="rPictId1" Type="http://schemas.openxmlformats.org/officeDocument/2006/relationships/image" Target="../media/image33.jpeg"/><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PictId0" Type="http://schemas.openxmlformats.org/officeDocument/2006/relationships/image" Target="../media/image34.jpeg"/><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PictId0" Type="http://schemas.openxmlformats.org/officeDocument/2006/relationships/image" Target="../media/image35.jpeg"/><Relationship Id="rPictId1" Type="http://schemas.openxmlformats.org/officeDocument/2006/relationships/image" Target="../media/image36.jpeg"/><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PictId0" Type="http://schemas.openxmlformats.org/officeDocument/2006/relationships/image" Target="../media/image37.jpeg"/><Relationship Id="rPictId1" Type="http://schemas.openxmlformats.org/officeDocument/2006/relationships/image" Target="../media/image38.jpeg"/><Relationship Id="rPictId2" Type="http://schemas.openxmlformats.org/officeDocument/2006/relationships/image" Target="../media/image39.jpeg"/><Relationship Id="rPictId3" Type="http://schemas.openxmlformats.org/officeDocument/2006/relationships/image" Target="../media/image40.jpeg"/><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1.jpeg"/><Relationship Id="rPictId1" Type="http://schemas.openxmlformats.org/officeDocument/2006/relationships/image" Target="../media/image2.jpeg"/><Relationship Id="rPictId2" Type="http://schemas.openxmlformats.org/officeDocument/2006/relationships/image" Target="../media/image3.jpeg"/><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PictId0" Type="http://schemas.openxmlformats.org/officeDocument/2006/relationships/image" Target="../media/image41.jpeg"/><Relationship Id="rPictId1" Type="http://schemas.openxmlformats.org/officeDocument/2006/relationships/image" Target="../media/image42.jpeg"/><Relationship Id="rPictId2" Type="http://schemas.openxmlformats.org/officeDocument/2006/relationships/image" Target="../media/image43.jpeg"/><Relationship Id="rPictId3" Type="http://schemas.openxmlformats.org/officeDocument/2006/relationships/image" Target="../media/image44.jpeg"/><Relationship Id="rPictId4" Type="http://schemas.openxmlformats.org/officeDocument/2006/relationships/image" Target="../media/image45.jpeg"/><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PictId0" Type="http://schemas.openxmlformats.org/officeDocument/2006/relationships/image" Target="../media/image46.jpeg"/><Relationship Id="rPictId1" Type="http://schemas.openxmlformats.org/officeDocument/2006/relationships/image" Target="../media/image47.jpeg"/><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PictId0" Type="http://schemas.openxmlformats.org/officeDocument/2006/relationships/image" Target="../media/image48.jpeg"/><Relationship Id="rPictId1" Type="http://schemas.openxmlformats.org/officeDocument/2006/relationships/image" Target="../media/image49.jpeg"/><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PictId0" Type="http://schemas.openxmlformats.org/officeDocument/2006/relationships/image" Target="../media/image50.jpeg"/><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51.jpeg"/><Relationship Id="rPictId1" Type="http://schemas.openxmlformats.org/officeDocument/2006/relationships/image" Target="../media/image52.jpeg"/><Relationship Id="rPictId2" Type="http://schemas.openxmlformats.org/officeDocument/2006/relationships/image" Target="../media/image53.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PictId0" Type="http://schemas.openxmlformats.org/officeDocument/2006/relationships/image" Target="../media/image54.jpeg"/><Relationship Id="rPictId1" Type="http://schemas.openxmlformats.org/officeDocument/2006/relationships/image" Target="../media/image55.jpeg"/><Relationship Id="rPictId2" Type="http://schemas.openxmlformats.org/officeDocument/2006/relationships/image" Target="../media/image56.jpeg"/><Relationship Id="rPictId3" Type="http://schemas.openxmlformats.org/officeDocument/2006/relationships/image" Target="../media/image57.jpeg"/><Relationship Id="rPictId4" Type="http://schemas.openxmlformats.org/officeDocument/2006/relationships/image" Target="../media/image58.jpeg"/><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PictId0" Type="http://schemas.openxmlformats.org/officeDocument/2006/relationships/image" Target="../media/image59.jpeg"/><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PictId0" Type="http://schemas.openxmlformats.org/officeDocument/2006/relationships/image" Target="../media/image60.jpeg"/><Relationship Id="rPictId1" Type="http://schemas.openxmlformats.org/officeDocument/2006/relationships/image" Target="../media/image61.jpeg"/><Relationship Id="rPictId2" Type="http://schemas.openxmlformats.org/officeDocument/2006/relationships/image" Target="../media/image62.jpeg"/><Relationship Id="rPictId3" Type="http://schemas.openxmlformats.org/officeDocument/2006/relationships/image" Target="../media/image63.jpeg"/><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PictId0" Type="http://schemas.openxmlformats.org/officeDocument/2006/relationships/image" Target="../media/image64.jpeg"/><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PictId0" Type="http://schemas.openxmlformats.org/officeDocument/2006/relationships/image" Target="../media/image4.jpeg"/><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PictId0" Type="http://schemas.openxmlformats.org/officeDocument/2006/relationships/image" Target="../media/image65.jpeg"/><Relationship Id="rPictId1" Type="http://schemas.openxmlformats.org/officeDocument/2006/relationships/image" Target="../media/image66.jpeg"/><Relationship Id="rPictId2" Type="http://schemas.openxmlformats.org/officeDocument/2006/relationships/image" Target="../media/image67.jpeg"/><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PictId0" Type="http://schemas.openxmlformats.org/officeDocument/2006/relationships/image" Target="../media/image68.jpeg"/><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PictId0" Type="http://schemas.openxmlformats.org/officeDocument/2006/relationships/image" Target="../media/image69.jpeg"/><Relationship Id="rPictId1" Type="http://schemas.openxmlformats.org/officeDocument/2006/relationships/image" Target="../media/image70.jpeg"/><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PictId0" Type="http://schemas.openxmlformats.org/officeDocument/2006/relationships/image" Target="../media/image71.jpeg"/><Relationship Id="rPictId1" Type="http://schemas.openxmlformats.org/officeDocument/2006/relationships/image" Target="../media/image72.jpeg"/><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PictId0" Type="http://schemas.openxmlformats.org/officeDocument/2006/relationships/image" Target="../media/image73.jpeg"/><Relationship Id="rPictId1" Type="http://schemas.openxmlformats.org/officeDocument/2006/relationships/image" Target="../media/image74.jpeg"/><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PictId0" Type="http://schemas.openxmlformats.org/officeDocument/2006/relationships/image" Target="../media/image75.jpeg"/><Relationship Id="rPictId1" Type="http://schemas.openxmlformats.org/officeDocument/2006/relationships/image" Target="../media/image76.jpeg"/><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PictId0" Type="http://schemas.openxmlformats.org/officeDocument/2006/relationships/image" Target="../media/image77.jpeg"/><Relationship Id="rId1" Type="http://schemas.openxmlformats.org/officeDocument/2006/relationships/slideLayout" Target="../slideLayouts/slideLayout.xml"/></Relationships>
</file>

<file path=ppt/slides/_rels/slide38.xml.rels>&#65279;<?xml version="1.0" encoding="UTF-8" standalone="yes"?>
<Relationships xmlns="http://schemas.openxmlformats.org/package/2006/relationships"><Relationship Id="rPictId0" Type="http://schemas.openxmlformats.org/officeDocument/2006/relationships/image" Target="../media/image78.jpeg"/><Relationship Id="rPictId1" Type="http://schemas.openxmlformats.org/officeDocument/2006/relationships/image" Target="../media/image79.jpeg"/><Relationship Id="rPictId2" Type="http://schemas.openxmlformats.org/officeDocument/2006/relationships/image" Target="../media/image80.jpeg"/><Relationship Id="rId1" Type="http://schemas.openxmlformats.org/officeDocument/2006/relationships/slideLayout" Target="../slideLayouts/slideLayout.xml"/></Relationships>
</file>

<file path=ppt/slides/_rels/slide39.xml.rels>&#65279;<?xml version="1.0" encoding="UTF-8" standalone="yes"?>
<Relationships xmlns="http://schemas.openxmlformats.org/package/2006/relationships"><Relationship Id="rPictId0" Type="http://schemas.openxmlformats.org/officeDocument/2006/relationships/image" Target="../media/image81.jpeg"/><Relationship Id="rPictId1" Type="http://schemas.openxmlformats.org/officeDocument/2006/relationships/image" Target="../media/image82.jpeg"/><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5.jpeg"/><Relationship Id="rPictId1" Type="http://schemas.openxmlformats.org/officeDocument/2006/relationships/image" Target="../media/image6.jpeg"/><Relationship Id="rPictId2" Type="http://schemas.openxmlformats.org/officeDocument/2006/relationships/image" Target="../media/image7.jpeg"/><Relationship Id="rPictId3" Type="http://schemas.openxmlformats.org/officeDocument/2006/relationships/image" Target="../media/image8.jpeg"/><Relationship Id="rPictId4" Type="http://schemas.openxmlformats.org/officeDocument/2006/relationships/image" Target="../media/image9.jpeg"/><Relationship Id="rId1" Type="http://schemas.openxmlformats.org/officeDocument/2006/relationships/slideLayout" Target="../slideLayouts/slideLayout.xml"/></Relationships>
</file>

<file path=ppt/slides/_rels/slide40.xml.rels>&#65279;<?xml version="1.0" encoding="UTF-8" standalone="yes"?>
<Relationships xmlns="http://schemas.openxmlformats.org/package/2006/relationships"><Relationship Id="rPictId0" Type="http://schemas.openxmlformats.org/officeDocument/2006/relationships/image" Target="../media/image83.jpeg"/><Relationship Id="rPictId1" Type="http://schemas.openxmlformats.org/officeDocument/2006/relationships/image" Target="../media/image84.jpeg"/><Relationship Id="rId1" Type="http://schemas.openxmlformats.org/officeDocument/2006/relationships/slideLayout" Target="../slideLayouts/slideLayout.xml"/></Relationships>
</file>

<file path=ppt/slides/_rels/slide41.xml.rels>&#65279;<?xml version="1.0" encoding="UTF-8" standalone="yes"?>
<Relationships xmlns="http://schemas.openxmlformats.org/package/2006/relationships"><Relationship Id="rPictId0" Type="http://schemas.openxmlformats.org/officeDocument/2006/relationships/image" Target="../media/image85.jpeg"/><Relationship Id="rPictId1" Type="http://schemas.openxmlformats.org/officeDocument/2006/relationships/image" Target="../media/image86.jpeg"/><Relationship Id="rId1" Type="http://schemas.openxmlformats.org/officeDocument/2006/relationships/slideLayout" Target="../slideLayouts/slideLayout.xml"/></Relationships>
</file>

<file path=ppt/slides/_rels/slide42.xml.rels>&#65279;<?xml version="1.0" encoding="UTF-8" standalone="yes"?>
<Relationships xmlns="http://schemas.openxmlformats.org/package/2006/relationships"><Relationship Id="rPictId0" Type="http://schemas.openxmlformats.org/officeDocument/2006/relationships/image" Target="../media/image87.jpeg"/><Relationship Id="rPictId1" Type="http://schemas.openxmlformats.org/officeDocument/2006/relationships/image" Target="../media/image88.jpeg"/><Relationship Id="rId1" Type="http://schemas.openxmlformats.org/officeDocument/2006/relationships/slideLayout" Target="../slideLayouts/slideLayout.xml"/></Relationships>
</file>

<file path=ppt/slides/_rels/slide43.xml.rels>&#65279;<?xml version="1.0" encoding="UTF-8" standalone="yes"?>
<Relationships xmlns="http://schemas.openxmlformats.org/package/2006/relationships"><Relationship Id="rPictId0" Type="http://schemas.openxmlformats.org/officeDocument/2006/relationships/image" Target="../media/image89.jpeg"/><Relationship Id="rPictId1" Type="http://schemas.openxmlformats.org/officeDocument/2006/relationships/image" Target="../media/image90.jpeg"/><Relationship Id="rId1" Type="http://schemas.openxmlformats.org/officeDocument/2006/relationships/slideLayout" Target="../slideLayouts/slideLayout.xml"/></Relationships>
</file>

<file path=ppt/slides/_rels/slide44.xml.rels>&#65279;<?xml version="1.0" encoding="UTF-8" standalone="yes"?>
<Relationships xmlns="http://schemas.openxmlformats.org/package/2006/relationships"><Relationship Id="rPictId0" Type="http://schemas.openxmlformats.org/officeDocument/2006/relationships/image" Target="../media/image91.jpeg"/><Relationship Id="rPictId1" Type="http://schemas.openxmlformats.org/officeDocument/2006/relationships/image" Target="../media/image92.jpeg"/><Relationship Id="rPictId2" Type="http://schemas.openxmlformats.org/officeDocument/2006/relationships/image" Target="../media/image93.jpeg"/><Relationship Id="rId1" Type="http://schemas.openxmlformats.org/officeDocument/2006/relationships/slideLayout" Target="../slideLayouts/slideLayout.xml"/></Relationships>
</file>

<file path=ppt/slides/_rels/slide45.xml.rels>&#65279;<?xml version="1.0" encoding="UTF-8" standalone="yes"?>
<Relationships xmlns="http://schemas.openxmlformats.org/package/2006/relationships"><Relationship Id="rPictId0" Type="http://schemas.openxmlformats.org/officeDocument/2006/relationships/image" Target="../media/image94.jpeg"/><Relationship Id="rId1" Type="http://schemas.openxmlformats.org/officeDocument/2006/relationships/slideLayout" Target="../slideLayouts/slideLayout.xml"/><Relationship Id="rLinkId0" Type="http://schemas.openxmlformats.org/officeDocument/2006/relationships/hyperlink" Target="https://shulterslock.com" TargetMode="External"/></Relationships>
</file>

<file path=ppt/slides/_rels/slide46.xml.rels>&#65279;<?xml version="1.0" encoding="UTF-8" standalone="yes"?>
<Relationships xmlns="http://schemas.openxmlformats.org/package/2006/relationships"><Relationship Id="rPictId0" Type="http://schemas.openxmlformats.org/officeDocument/2006/relationships/image" Target="../media/image95.jpeg"/><Relationship Id="rId1" Type="http://schemas.openxmlformats.org/officeDocument/2006/relationships/slideLayout" Target="../slideLayouts/slideLayout.xml"/></Relationships>
</file>

<file path=ppt/slides/_rels/slide4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PictId0" Type="http://schemas.openxmlformats.org/officeDocument/2006/relationships/image" Target="../media/image10.jpeg"/><Relationship Id="rPictId1" Type="http://schemas.openxmlformats.org/officeDocument/2006/relationships/image" Target="../media/image11.jpeg"/><Relationship Id="rId1" Type="http://schemas.openxmlformats.org/officeDocument/2006/relationships/slideLayout" Target="../slideLayouts/slideLayout.xml"/></Relationships>
</file>

<file path=ppt/slides/_rels/slide5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1.xml.rels>&#65279;<?xml version="1.0" encoding="UTF-8" standalone="yes"?>
<Relationships xmlns="http://schemas.openxmlformats.org/package/2006/relationships"><Relationship Id="rPictId0" Type="http://schemas.openxmlformats.org/officeDocument/2006/relationships/image" Target="../media/image96.jpeg"/><Relationship Id="rId1" Type="http://schemas.openxmlformats.org/officeDocument/2006/relationships/slideLayout" Target="../slideLayouts/slideLayout.xml"/></Relationships>
</file>

<file path=ppt/slides/_rels/slide5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3.xml.rels>&#65279;<?xml version="1.0" encoding="UTF-8" standalone="yes"?>
<Relationships xmlns="http://schemas.openxmlformats.org/package/2006/relationships"><Relationship Id="rPictId0" Type="http://schemas.openxmlformats.org/officeDocument/2006/relationships/image" Target="../media/image97.jpeg"/><Relationship Id="rId1" Type="http://schemas.openxmlformats.org/officeDocument/2006/relationships/slideLayout" Target="../slideLayouts/slideLayout.xml"/></Relationships>
</file>

<file path=ppt/slides/_rels/slide54.xml.rels>&#65279;<?xml version="1.0" encoding="UTF-8" standalone="yes"?>
<Relationships xmlns="http://schemas.openxmlformats.org/package/2006/relationships"><Relationship Id="rPictId0" Type="http://schemas.openxmlformats.org/officeDocument/2006/relationships/image" Target="../media/image98.jpeg"/><Relationship Id="rPictId1" Type="http://schemas.openxmlformats.org/officeDocument/2006/relationships/image" Target="../media/image99.jpeg"/><Relationship Id="rPictId2" Type="http://schemas.openxmlformats.org/officeDocument/2006/relationships/image" Target="../media/image100.jpeg"/><Relationship Id="rId1" Type="http://schemas.openxmlformats.org/officeDocument/2006/relationships/slideLayout" Target="../slideLayouts/slideLayout.xml"/></Relationships>
</file>

<file path=ppt/slides/_rels/slide55.xml.rels>&#65279;<?xml version="1.0" encoding="UTF-8" standalone="yes"?>
<Relationships xmlns="http://schemas.openxmlformats.org/package/2006/relationships"><Relationship Id="rPictId0" Type="http://schemas.openxmlformats.org/officeDocument/2006/relationships/image" Target="../media/image101.jpeg"/><Relationship Id="rPictId1" Type="http://schemas.openxmlformats.org/officeDocument/2006/relationships/image" Target="../media/image102.jpeg"/><Relationship Id="rPictId2" Type="http://schemas.openxmlformats.org/officeDocument/2006/relationships/image" Target="../media/image103.jpeg"/><Relationship Id="rId1" Type="http://schemas.openxmlformats.org/officeDocument/2006/relationships/slideLayout" Target="../slideLayouts/slideLayout.xml"/></Relationships>
</file>

<file path=ppt/slides/_rels/slide56.xml.rels>&#65279;<?xml version="1.0" encoding="UTF-8" standalone="yes"?>
<Relationships xmlns="http://schemas.openxmlformats.org/package/2006/relationships"><Relationship Id="rId1" Type="http://schemas.openxmlformats.org/officeDocument/2006/relationships/slideLayout" Target="../slideLayouts/slideLayout.xml"/><Relationship Id="rLinkId0" Type="http://schemas.openxmlformats.org/officeDocument/2006/relationships/hyperlink" Target="https://danso.org/viet-nam" TargetMode="External"/></Relationships>
</file>

<file path=ppt/slides/_rels/slide57.xml.rels>&#65279;<?xml version="1.0" encoding="UTF-8" standalone="yes"?>
<Relationships xmlns="http://schemas.openxmlformats.org/package/2006/relationships"><Relationship Id="rPictId0" Type="http://schemas.openxmlformats.org/officeDocument/2006/relationships/image" Target="../media/image104.jpeg"/><Relationship Id="rId1" Type="http://schemas.openxmlformats.org/officeDocument/2006/relationships/slideLayout" Target="../slideLayouts/slideLayout.xml"/></Relationships>
</file>

<file path=ppt/slides/_rels/slide58.xml.rels>&#65279;<?xml version="1.0" encoding="UTF-8" standalone="yes"?>
<Relationships xmlns="http://schemas.openxmlformats.org/package/2006/relationships"><Relationship Id="rPictId0" Type="http://schemas.openxmlformats.org/officeDocument/2006/relationships/image" Target="../media/image105.jpeg"/><Relationship Id="rId1" Type="http://schemas.openxmlformats.org/officeDocument/2006/relationships/slideLayout" Target="../slideLayouts/slideLayout.xml"/></Relationships>
</file>

<file path=ppt/slides/_rels/slide59.xml.rels>&#65279;<?xml version="1.0" encoding="UTF-8" standalone="yes"?>
<Relationships xmlns="http://schemas.openxmlformats.org/package/2006/relationships"><Relationship Id="rPictId0" Type="http://schemas.openxmlformats.org/officeDocument/2006/relationships/image" Target="../media/image106.jpeg"/><Relationship Id="rPictId1" Type="http://schemas.openxmlformats.org/officeDocument/2006/relationships/image" Target="../media/image107.jpeg"/><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PictId0" Type="http://schemas.openxmlformats.org/officeDocument/2006/relationships/image" Target="../media/image12.jpeg"/><Relationship Id="rPictId1" Type="http://schemas.openxmlformats.org/officeDocument/2006/relationships/image" Target="../media/image13.jpeg"/><Relationship Id="rId1" Type="http://schemas.openxmlformats.org/officeDocument/2006/relationships/slideLayout" Target="../slideLayouts/slideLayout.xml"/></Relationships>
</file>

<file path=ppt/slides/_rels/slide60.xml.rels>&#65279;<?xml version="1.0" encoding="UTF-8" standalone="yes"?>
<Relationships xmlns="http://schemas.openxmlformats.org/package/2006/relationships"><Relationship Id="rPictId0" Type="http://schemas.openxmlformats.org/officeDocument/2006/relationships/image" Target="../media/image108.jpeg"/><Relationship Id="rId1" Type="http://schemas.openxmlformats.org/officeDocument/2006/relationships/slideLayout" Target="../slideLayouts/slideLayout.xml"/></Relationships>
</file>

<file path=ppt/slides/_rels/slide6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2.xml.rels>&#65279;<?xml version="1.0" encoding="UTF-8" standalone="yes"?>
<Relationships xmlns="http://schemas.openxmlformats.org/package/2006/relationships"><Relationship Id="rPictId0" Type="http://schemas.openxmlformats.org/officeDocument/2006/relationships/image" Target="../media/image109.jpeg"/><Relationship Id="rPictId1" Type="http://schemas.openxmlformats.org/officeDocument/2006/relationships/image" Target="../media/image110.jpeg"/><Relationship Id="rPictId2" Type="http://schemas.openxmlformats.org/officeDocument/2006/relationships/image" Target="../media/image111.jpeg"/><Relationship Id="rPictId3" Type="http://schemas.openxmlformats.org/officeDocument/2006/relationships/image" Target="../media/image112.jpeg"/><Relationship Id="rId1" Type="http://schemas.openxmlformats.org/officeDocument/2006/relationships/slideLayout" Target="../slideLayouts/slideLayout.xml"/></Relationships>
</file>

<file path=ppt/slides/_rels/slide6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PictId0" Type="http://schemas.openxmlformats.org/officeDocument/2006/relationships/image" Target="../media/image14.jpeg"/><Relationship Id="rPictId1" Type="http://schemas.openxmlformats.org/officeDocument/2006/relationships/image" Target="../media/image15.jpeg"/><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16.jpeg"/><Relationship Id="rPictId1" Type="http://schemas.openxmlformats.org/officeDocument/2006/relationships/image" Target="../media/image17.jpeg"/><Relationship Id="rPictId2" Type="http://schemas.openxmlformats.org/officeDocument/2006/relationships/image" Target="../media/image18.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PictId0" Type="http://schemas.openxmlformats.org/officeDocument/2006/relationships/image" Target="../media/image19.jpeg"/><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FFDF9"/>
        </a:solidFill>
        <a:effectLst/>
      </p:bgPr>
    </p:bg>
    <p:spTree>
      <p:nvGrpSpPr>
        <p:cNvPr id="1" name=""/>
        <p:cNvGrpSpPr/>
        <p:nvPr/>
      </p:nvGrpSpPr>
      <p:grpSpPr/>
      <p:sp>
        <p:nvSpPr>
          <p:cNvPr id="2" name=""/>
          <p:cNvSpPr/>
          <p:nvPr/>
        </p:nvSpPr>
        <p:spPr>
          <a:xfrm>
            <a:off x="323850" y="1362075"/>
            <a:ext cx="6986587" cy="1243012"/>
          </a:xfrm>
          <a:prstGeom prst="rect">
            <a:avLst/>
          </a:prstGeom>
          <a:solidFill>
            <a:srgbClr val="FFFFFF"/>
          </a:solidFill>
        </p:spPr>
        <p:txBody>
          <a:bodyPr lIns="0" tIns="0" rIns="0" bIns="0">
            <a:noAutofit/>
          </a:bodyPr>
          <a:p>
            <a:pPr algn="ctr" indent="0">
              <a:lnSpc>
                <a:spcPct val="147000"/>
              </a:lnSpc>
            </a:pPr>
            <a:r>
              <a:rPr lang="vi" b="1" sz="3300">
                <a:solidFill>
                  <a:srgbClr val="933530"/>
                </a:solidFill>
                <a:latin typeface="Calibri"/>
              </a:rPr>
              <a:t>THÂN MẾN CHÀO ĐÓN CẢ LỚP ĐẾN VỚI TIẾT HỌC HÔM NAY!</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67500" y="152400"/>
            <a:ext cx="619125" cy="733425"/>
          </a:xfrm>
          <a:prstGeom prst="rect">
            <a:avLst/>
          </a:prstGeom>
        </p:spPr>
      </p:pic>
      <p:pic>
        <p:nvPicPr>
          <p:cNvPr id="3" name=""/>
          <p:cNvPicPr>
            <a:picLocks noChangeAspect="1"/>
          </p:cNvPicPr>
          <p:nvPr/>
        </p:nvPicPr>
        <p:blipFill>
          <a:blip r:embed="rPictId1"/>
          <a:stretch>
            <a:fillRect/>
          </a:stretch>
        </p:blipFill>
        <p:spPr>
          <a:xfrm>
            <a:off x="3295650" y="1895475"/>
            <a:ext cx="985837" cy="757237"/>
          </a:xfrm>
          <a:prstGeom prst="rect">
            <a:avLst/>
          </a:prstGeom>
        </p:spPr>
      </p:pic>
      <p:pic>
        <p:nvPicPr>
          <p:cNvPr id="4" name=""/>
          <p:cNvPicPr>
            <a:picLocks noChangeAspect="1"/>
          </p:cNvPicPr>
          <p:nvPr/>
        </p:nvPicPr>
        <p:blipFill>
          <a:blip r:embed="rPictId2"/>
          <a:stretch>
            <a:fillRect/>
          </a:stretch>
        </p:blipFill>
        <p:spPr>
          <a:xfrm>
            <a:off x="247650" y="2624137"/>
            <a:ext cx="752475" cy="676275"/>
          </a:xfrm>
          <a:prstGeom prst="rect">
            <a:avLst/>
          </a:prstGeom>
        </p:spPr>
      </p:pic>
      <p:sp>
        <p:nvSpPr>
          <p:cNvPr id="5" name=""/>
          <p:cNvSpPr/>
          <p:nvPr/>
        </p:nvSpPr>
        <p:spPr>
          <a:xfrm>
            <a:off x="2762250" y="500062"/>
            <a:ext cx="2028825" cy="361950"/>
          </a:xfrm>
          <a:prstGeom prst="rect">
            <a:avLst/>
          </a:prstGeom>
          <a:solidFill>
            <a:srgbClr val="FFFFFF"/>
          </a:solidFill>
        </p:spPr>
        <p:txBody>
          <a:bodyPr lIns="0" tIns="0" rIns="0" bIns="0" wrap="none">
            <a:noAutofit/>
          </a:bodyPr>
          <a:p>
            <a:pPr indent="0"/>
            <a:r>
              <a:rPr lang="vi" b="1" sz="2400">
                <a:solidFill>
                  <a:srgbClr val="BC0202"/>
                </a:solidFill>
                <a:latin typeface="Arial"/>
              </a:rPr>
              <a:t>LUYỆN TẬP 1</a:t>
            </a:r>
          </a:p>
        </p:txBody>
      </p:sp>
      <p:sp>
        <p:nvSpPr>
          <p:cNvPr id="6" name=""/>
          <p:cNvSpPr/>
          <p:nvPr/>
        </p:nvSpPr>
        <p:spPr>
          <a:xfrm>
            <a:off x="2333625" y="1204912"/>
            <a:ext cx="3048000" cy="290513"/>
          </a:xfrm>
          <a:prstGeom prst="rect">
            <a:avLst/>
          </a:prstGeom>
          <a:solidFill>
            <a:srgbClr val="FFFFFF"/>
          </a:solidFill>
        </p:spPr>
        <p:txBody>
          <a:bodyPr lIns="0" tIns="0" rIns="0" bIns="0" wrap="none">
            <a:noAutofit/>
          </a:bodyPr>
          <a:p>
            <a:pPr indent="0"/>
            <a:r>
              <a:rPr lang="vi" sz="1500">
                <a:latin typeface="Arial"/>
              </a:rPr>
              <a:t>Cho hai ví dụ về hàm số mũ.</a:t>
            </a:r>
          </a:p>
        </p:txBody>
      </p:sp>
      <p:sp>
        <p:nvSpPr>
          <p:cNvPr id="7" name=""/>
          <p:cNvSpPr/>
          <p:nvPr/>
        </p:nvSpPr>
        <p:spPr>
          <a:xfrm>
            <a:off x="242887" y="3300412"/>
            <a:ext cx="795338" cy="909638"/>
          </a:xfrm>
          <a:prstGeom prst="rect">
            <a:avLst/>
          </a:prstGeom>
          <a:solidFill>
            <a:srgbClr val="FFFFFF"/>
          </a:solidFill>
        </p:spPr>
        <p:txBody>
          <a:bodyPr lIns="0" tIns="0" rIns="0" bIns="0">
            <a:noAutofit/>
          </a:bodyPr>
          <a:p>
            <a:pPr indent="0"/>
            <a:r>
              <a:rPr lang="vi" b="1" sz="2700">
                <a:latin typeface="Arial"/>
              </a:rPr>
              <a:t>r 1</a:t>
            </a:r>
          </a:p>
          <a:p>
            <a:pPr algn="just" indent="0">
              <a:lnSpc>
                <a:spcPct val="75000"/>
              </a:lnSpc>
            </a:pPr>
            <a:r>
              <a:rPr lang="en-US" sz="6800">
                <a:latin typeface="Arial"/>
              </a:rPr>
              <a:t>X</a:t>
            </a:r>
          </a:p>
          <a:p>
            <a:pPr indent="0">
              <a:lnSpc>
                <a:spcPct val="75000"/>
              </a:lnSpc>
            </a:pPr>
            <a:r>
              <a:rPr lang="vi" sz="1400">
                <a:latin typeface="Arial"/>
              </a:rPr>
              <a:t>*</a:t>
            </a:r>
          </a:p>
        </p:txBody>
      </p:sp>
      <p:sp>
        <p:nvSpPr>
          <p:cNvPr id="8" name=""/>
          <p:cNvSpPr/>
          <p:nvPr/>
        </p:nvSpPr>
        <p:spPr>
          <a:xfrm>
            <a:off x="2605087" y="3033712"/>
            <a:ext cx="2471738" cy="371475"/>
          </a:xfrm>
          <a:prstGeom prst="rect">
            <a:avLst/>
          </a:prstGeom>
          <a:solidFill>
            <a:srgbClr val="FFFFFF"/>
          </a:solidFill>
        </p:spPr>
        <p:txBody>
          <a:bodyPr lIns="0" tIns="0" rIns="0" bIns="0" wrap="none">
            <a:noAutofit/>
          </a:bodyPr>
          <a:p>
            <a:pPr indent="0"/>
            <a:r>
              <a:rPr lang="vi" sz="1500">
                <a:latin typeface="Arial"/>
              </a:rPr>
              <a:t>y = 0,5</a:t>
            </a:r>
            <a:r>
              <a:rPr lang="vi" baseline="30000" sz="1500">
                <a:latin typeface="Arial"/>
              </a:rPr>
              <a:t>x</a:t>
            </a:r>
            <a:r>
              <a:rPr lang="vi" sz="1500">
                <a:latin typeface="Arial"/>
              </a:rPr>
              <a:t> ; y=(3V3)</a:t>
            </a:r>
            <a:r>
              <a:rPr lang="vi" baseline="30000" sz="1500">
                <a:latin typeface="Arial"/>
              </a:rPr>
              <a:t>Z</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77037" y="257175"/>
            <a:ext cx="690563" cy="514350"/>
          </a:xfrm>
          <a:prstGeom prst="rect">
            <a:avLst/>
          </a:prstGeom>
        </p:spPr>
      </p:pic>
      <p:pic>
        <p:nvPicPr>
          <p:cNvPr id="3" name=""/>
          <p:cNvPicPr>
            <a:picLocks noChangeAspect="1"/>
          </p:cNvPicPr>
          <p:nvPr/>
        </p:nvPicPr>
        <p:blipFill>
          <a:blip r:embed="rPictId1"/>
          <a:stretch>
            <a:fillRect/>
          </a:stretch>
        </p:blipFill>
        <p:spPr>
          <a:xfrm>
            <a:off x="5548312" y="1657350"/>
            <a:ext cx="1590675" cy="2228850"/>
          </a:xfrm>
          <a:prstGeom prst="rect">
            <a:avLst/>
          </a:prstGeom>
        </p:spPr>
      </p:pic>
      <p:sp>
        <p:nvSpPr>
          <p:cNvPr id="4" name=""/>
          <p:cNvSpPr/>
          <p:nvPr/>
        </p:nvSpPr>
        <p:spPr>
          <a:xfrm>
            <a:off x="533400" y="185737"/>
            <a:ext cx="4524375" cy="738188"/>
          </a:xfrm>
          <a:prstGeom prst="rect">
            <a:avLst/>
          </a:prstGeom>
          <a:solidFill>
            <a:srgbClr val="FFFFFF"/>
          </a:solidFill>
        </p:spPr>
        <p:txBody>
          <a:bodyPr lIns="0" tIns="0" rIns="0" bIns="0">
            <a:noAutofit/>
          </a:bodyPr>
          <a:p>
            <a:pPr marL="2123000" indent="0">
              <a:spcAft>
                <a:spcPts val="1050"/>
              </a:spcAft>
            </a:pPr>
            <a:r>
              <a:rPr lang="en-US" b="1" sz="1600">
                <a:solidFill>
                  <a:srgbClr val="BC0202"/>
                </a:solidFill>
                <a:latin typeface="Arial"/>
              </a:rPr>
              <a:t>2. </a:t>
            </a:r>
            <a:r>
              <a:rPr lang="vi" b="1" sz="1600">
                <a:solidFill>
                  <a:srgbClr val="BC0202"/>
                </a:solidFill>
                <a:latin typeface="Arial"/>
              </a:rPr>
              <a:t>Đồ thị và tính chất</a:t>
            </a:r>
          </a:p>
          <a:p>
            <a:pPr indent="152400"/>
            <a:r>
              <a:rPr lang="vi" b="1" sz="1600">
                <a:latin typeface="Arial"/>
              </a:rPr>
              <a:t>HĐ2 </a:t>
            </a:r>
            <a:r>
              <a:rPr lang="vi" sz="1400">
                <a:latin typeface="Arial"/>
              </a:rPr>
              <a:t>Cho hàm số mũ </a:t>
            </a:r>
            <a:r>
              <a:rPr lang="vi" i="1" sz="1400">
                <a:latin typeface="Arial"/>
              </a:rPr>
              <a:t>y</a:t>
            </a:r>
            <a:r>
              <a:rPr lang="vi" sz="1400">
                <a:latin typeface="Arial"/>
              </a:rPr>
              <a:t> = 2</a:t>
            </a:r>
            <a:r>
              <a:rPr lang="vi" baseline="30000" sz="1400">
                <a:latin typeface="Arial"/>
              </a:rPr>
              <a:t>Z</a:t>
            </a:r>
          </a:p>
        </p:txBody>
      </p:sp>
      <p:sp>
        <p:nvSpPr>
          <p:cNvPr id="5" name=""/>
          <p:cNvSpPr/>
          <p:nvPr/>
        </p:nvSpPr>
        <p:spPr>
          <a:xfrm>
            <a:off x="395287" y="1104900"/>
            <a:ext cx="4938713" cy="228600"/>
          </a:xfrm>
          <a:prstGeom prst="rect">
            <a:avLst/>
          </a:prstGeom>
          <a:solidFill>
            <a:srgbClr val="FFFFFF"/>
          </a:solidFill>
        </p:spPr>
        <p:txBody>
          <a:bodyPr lIns="0" tIns="0" rIns="0" bIns="0" wrap="none">
            <a:noAutofit/>
          </a:bodyPr>
          <a:p>
            <a:pPr indent="0"/>
            <a:r>
              <a:rPr lang="vi" sz="1400">
                <a:latin typeface="Arial"/>
              </a:rPr>
              <a:t>a) Tìm giá trị y tương ứng với giá trị của </a:t>
            </a:r>
            <a:r>
              <a:rPr lang="vi" i="1" sz="1400">
                <a:latin typeface="Arial"/>
              </a:rPr>
              <a:t>X</a:t>
            </a:r>
            <a:r>
              <a:rPr lang="vi" sz="1400">
                <a:latin typeface="Arial"/>
              </a:rPr>
              <a:t> trong bâng sau:</a:t>
            </a:r>
          </a:p>
        </p:txBody>
      </p:sp>
      <p:sp>
        <p:nvSpPr>
          <p:cNvPr id="6" name=""/>
          <p:cNvSpPr/>
          <p:nvPr/>
        </p:nvSpPr>
        <p:spPr>
          <a:xfrm>
            <a:off x="428625" y="2528887"/>
            <a:ext cx="3971925" cy="1624013"/>
          </a:xfrm>
          <a:prstGeom prst="rect">
            <a:avLst/>
          </a:prstGeom>
          <a:solidFill>
            <a:srgbClr val="FFFFFF"/>
          </a:solidFill>
        </p:spPr>
        <p:txBody>
          <a:bodyPr lIns="0" tIns="0" rIns="0" bIns="0">
            <a:noAutofit/>
          </a:bodyPr>
          <a:p>
            <a:pPr indent="0">
              <a:lnSpc>
                <a:spcPct val="169000"/>
              </a:lnSpc>
            </a:pPr>
            <a:r>
              <a:rPr lang="vi" sz="1400">
                <a:latin typeface="Arial"/>
              </a:rPr>
              <a:t>b) Trong mặt phẳng tọa độ </a:t>
            </a:r>
            <a:r>
              <a:rPr lang="vi" i="1" sz="1400">
                <a:latin typeface="Arial"/>
              </a:rPr>
              <a:t>Oxy,</a:t>
            </a:r>
            <a:r>
              <a:rPr lang="vi" sz="1400">
                <a:latin typeface="Arial"/>
              </a:rPr>
              <a:t> hãy biểu diễn các điểm trong bảng giá trị ờ câu a.</a:t>
            </a:r>
          </a:p>
          <a:p>
            <a:pPr indent="0">
              <a:lnSpc>
                <a:spcPct val="169000"/>
              </a:lnSpc>
            </a:pPr>
            <a:r>
              <a:rPr lang="vi" sz="1400">
                <a:latin typeface="Arial"/>
              </a:rPr>
              <a:t>Bằng cách làm tương tự, lấy nhiều điểm (x; 2</a:t>
            </a:r>
            <a:r>
              <a:rPr lang="vi" baseline="30000" sz="1400">
                <a:latin typeface="Arial"/>
              </a:rPr>
              <a:t>Z</a:t>
            </a:r>
            <a:r>
              <a:rPr lang="vi" sz="1400">
                <a:latin typeface="Arial"/>
              </a:rPr>
              <a:t>) với </a:t>
            </a:r>
            <a:r>
              <a:rPr lang="vi" i="1" sz="1400">
                <a:latin typeface="Arial"/>
              </a:rPr>
              <a:t>X</a:t>
            </a:r>
            <a:r>
              <a:rPr lang="vi" sz="1400">
                <a:latin typeface="Arial"/>
              </a:rPr>
              <a:t> e R và nối lại, ta được đồ thị hàm sốy = 2</a:t>
            </a:r>
            <a:r>
              <a:rPr lang="vi" baseline="30000" sz="1400">
                <a:latin typeface="Arial"/>
              </a:rPr>
              <a:t>X</a:t>
            </a:r>
            <a:r>
              <a:rPr lang="vi" sz="1400">
                <a:latin typeface="Arial"/>
              </a:rPr>
              <a:t> (Hình 1).</a:t>
            </a:r>
          </a:p>
        </p:txBody>
      </p:sp>
      <p:sp>
        <p:nvSpPr>
          <p:cNvPr id="7" name=""/>
          <p:cNvSpPr/>
          <p:nvPr/>
        </p:nvSpPr>
        <p:spPr>
          <a:xfrm>
            <a:off x="6138862" y="4014787"/>
            <a:ext cx="481013" cy="138113"/>
          </a:xfrm>
          <a:prstGeom prst="rect">
            <a:avLst/>
          </a:prstGeom>
          <a:solidFill>
            <a:srgbClr val="FFFFFF"/>
          </a:solidFill>
        </p:spPr>
        <p:txBody>
          <a:bodyPr lIns="0" tIns="0" rIns="0" bIns="0" wrap="none">
            <a:noAutofit/>
          </a:bodyPr>
          <a:p>
            <a:pPr indent="0"/>
            <a:r>
              <a:rPr lang="vi" i="1" sz="1100">
                <a:solidFill>
                  <a:srgbClr val="234681"/>
                </a:solidFill>
                <a:latin typeface="Arial"/>
              </a:rPr>
              <a:t>Hình I</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FDF5E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938962" y="152400"/>
            <a:ext cx="500063" cy="371475"/>
          </a:xfrm>
          <a:prstGeom prst="rect">
            <a:avLst/>
          </a:prstGeom>
        </p:spPr>
      </p:pic>
      <p:pic>
        <p:nvPicPr>
          <p:cNvPr id="3" name=""/>
          <p:cNvPicPr>
            <a:picLocks noChangeAspect="1"/>
          </p:cNvPicPr>
          <p:nvPr/>
        </p:nvPicPr>
        <p:blipFill>
          <a:blip r:embed="rPictId1"/>
          <a:stretch>
            <a:fillRect/>
          </a:stretch>
        </p:blipFill>
        <p:spPr>
          <a:xfrm>
            <a:off x="4995862" y="890587"/>
            <a:ext cx="1862138" cy="2614613"/>
          </a:xfrm>
          <a:prstGeom prst="rect">
            <a:avLst/>
          </a:prstGeom>
        </p:spPr>
      </p:pic>
      <p:sp>
        <p:nvSpPr>
          <p:cNvPr id="4" name=""/>
          <p:cNvSpPr/>
          <p:nvPr/>
        </p:nvSpPr>
        <p:spPr>
          <a:xfrm>
            <a:off x="523875" y="652462"/>
            <a:ext cx="3914775" cy="3195638"/>
          </a:xfrm>
          <a:prstGeom prst="rect">
            <a:avLst/>
          </a:prstGeom>
          <a:solidFill>
            <a:srgbClr val="FFFFFF"/>
          </a:solidFill>
        </p:spPr>
        <p:txBody>
          <a:bodyPr lIns="0" tIns="0" rIns="0" bIns="0">
            <a:noAutofit/>
          </a:bodyPr>
          <a:p>
            <a:pPr algn="just" indent="0">
              <a:lnSpc>
                <a:spcPct val="195000"/>
              </a:lnSpc>
            </a:pPr>
            <a:r>
              <a:rPr lang="vi" sz="1400">
                <a:latin typeface="Arial"/>
              </a:rPr>
              <a:t>c) Cho biết tọa độ giao điểm của đồ thị hàm số </a:t>
            </a:r>
            <a:r>
              <a:rPr lang="vi" i="1" sz="1400">
                <a:latin typeface="Arial"/>
              </a:rPr>
              <a:t>y = 2</a:t>
            </a:r>
            <a:r>
              <a:rPr lang="vi" i="1" baseline="30000" sz="1400">
                <a:latin typeface="Arial"/>
              </a:rPr>
              <a:t>X</a:t>
            </a:r>
            <a:r>
              <a:rPr lang="vi" sz="1400">
                <a:latin typeface="Arial"/>
              </a:rPr>
              <a:t> với trục tung và vị trí của đồ thị hàm số đó so với trục hoành.</a:t>
            </a:r>
          </a:p>
          <a:p>
            <a:pPr algn="just" indent="0">
              <a:lnSpc>
                <a:spcPct val="195000"/>
              </a:lnSpc>
              <a:spcAft>
                <a:spcPts val="280"/>
              </a:spcAft>
            </a:pPr>
            <a:r>
              <a:rPr lang="vi" sz="1400">
                <a:latin typeface="Arial"/>
              </a:rPr>
              <a:t>d) Quan sát đồ thị hàm số </a:t>
            </a:r>
            <a:r>
              <a:rPr lang="vi" i="1" sz="1400">
                <a:latin typeface="Arial"/>
              </a:rPr>
              <a:t>y - 2</a:t>
            </a:r>
            <a:r>
              <a:rPr lang="vi" i="1" baseline="30000" sz="1400">
                <a:latin typeface="Arial"/>
              </a:rPr>
              <a:t>X</a:t>
            </a:r>
            <a:r>
              <a:rPr lang="vi" i="1" sz="1400">
                <a:latin typeface="Arial"/>
              </a:rPr>
              <a:t>,</a:t>
            </a:r>
            <a:r>
              <a:rPr lang="vi" sz="1400">
                <a:latin typeface="Arial"/>
              </a:rPr>
              <a:t> nêu nhận xét về:</a:t>
            </a:r>
          </a:p>
          <a:p>
            <a:pPr algn="just" indent="0"/>
            <a:r>
              <a:rPr lang="vi" i="1" sz="1400">
                <a:latin typeface="Arial"/>
              </a:rPr>
              <a:t>•   Lim 2</a:t>
            </a:r>
            <a:r>
              <a:rPr lang="vi" i="1" baseline="30000" sz="1400">
                <a:latin typeface="Arial"/>
              </a:rPr>
              <a:t>X</a:t>
            </a:r>
            <a:r>
              <a:rPr lang="vi" i="1" sz="1400">
                <a:latin typeface="Arial"/>
              </a:rPr>
              <a:t>; lim 2</a:t>
            </a:r>
            <a:r>
              <a:rPr lang="vi" i="1" baseline="30000" sz="1400">
                <a:latin typeface="Arial"/>
              </a:rPr>
              <a:t>X</a:t>
            </a:r>
            <a:r>
              <a:rPr lang="vi" i="1" sz="1400">
                <a:latin typeface="Arial"/>
              </a:rPr>
              <a:t>.</a:t>
            </a:r>
          </a:p>
          <a:p>
            <a:pPr marL="1118113" indent="0">
              <a:lnSpc>
                <a:spcPct val="78000"/>
              </a:lnSpc>
              <a:spcAft>
                <a:spcPts val="840"/>
              </a:spcAft>
            </a:pPr>
            <a:r>
              <a:rPr lang="vi" sz="1000">
                <a:latin typeface="Times New Roman"/>
              </a:rPr>
              <a:t>X-* + co</a:t>
            </a:r>
          </a:p>
          <a:p>
            <a:pPr algn="just" marL="203713" indent="-254000">
              <a:lnSpc>
                <a:spcPct val="196000"/>
              </a:lnSpc>
            </a:pPr>
            <a:r>
              <a:rPr lang="vi" sz="1400">
                <a:latin typeface="Arial"/>
              </a:rPr>
              <a:t>• Sự biến thiên của hàm số y = 2'</a:t>
            </a:r>
            <a:r>
              <a:rPr lang="vi" baseline="30000" sz="1400">
                <a:latin typeface="Arial"/>
              </a:rPr>
              <a:t>Y</a:t>
            </a:r>
            <a:r>
              <a:rPr lang="vi" sz="1400">
                <a:latin typeface="Arial"/>
              </a:rPr>
              <a:t> và lập bảng biến thiên của hàm số đó.</a:t>
            </a:r>
          </a:p>
        </p:txBody>
      </p:sp>
      <p:sp>
        <p:nvSpPr>
          <p:cNvPr id="5" name=""/>
          <p:cNvSpPr/>
          <p:nvPr/>
        </p:nvSpPr>
        <p:spPr>
          <a:xfrm>
            <a:off x="5686425" y="3662362"/>
            <a:ext cx="557212" cy="157163"/>
          </a:xfrm>
          <a:prstGeom prst="rect">
            <a:avLst/>
          </a:prstGeom>
          <a:solidFill>
            <a:srgbClr val="FFFFFF"/>
          </a:solidFill>
        </p:spPr>
        <p:txBody>
          <a:bodyPr lIns="0" tIns="0" rIns="0" bIns="0" wrap="none">
            <a:noAutofit/>
          </a:bodyPr>
          <a:p>
            <a:pPr indent="0"/>
            <a:r>
              <a:rPr lang="vi" i="1" sz="1200">
                <a:solidFill>
                  <a:srgbClr val="234681"/>
                </a:solidFill>
                <a:latin typeface="Palatino Linotype"/>
              </a:rPr>
              <a:t>Hình 1</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95675" y="152400"/>
            <a:ext cx="828675" cy="490537"/>
          </a:xfrm>
          <a:prstGeom prst="rect">
            <a:avLst/>
          </a:prstGeom>
        </p:spPr>
      </p:pic>
      <p:pic>
        <p:nvPicPr>
          <p:cNvPr id="3" name=""/>
          <p:cNvPicPr>
            <a:picLocks noChangeAspect="1"/>
          </p:cNvPicPr>
          <p:nvPr/>
        </p:nvPicPr>
        <p:blipFill>
          <a:blip r:embed="rPictId1"/>
          <a:stretch>
            <a:fillRect/>
          </a:stretch>
        </p:blipFill>
        <p:spPr>
          <a:xfrm>
            <a:off x="6953250" y="219075"/>
            <a:ext cx="476250" cy="361950"/>
          </a:xfrm>
          <a:prstGeom prst="rect">
            <a:avLst/>
          </a:prstGeom>
        </p:spPr>
      </p:pic>
      <p:pic>
        <p:nvPicPr>
          <p:cNvPr id="4" name=""/>
          <p:cNvPicPr>
            <a:picLocks noChangeAspect="1"/>
          </p:cNvPicPr>
          <p:nvPr/>
        </p:nvPicPr>
        <p:blipFill>
          <a:blip r:embed="rPictId2"/>
          <a:stretch>
            <a:fillRect/>
          </a:stretch>
        </p:blipFill>
        <p:spPr>
          <a:xfrm>
            <a:off x="5510212" y="1166812"/>
            <a:ext cx="1738313" cy="2709863"/>
          </a:xfrm>
          <a:prstGeom prst="rect">
            <a:avLst/>
          </a:prstGeom>
        </p:spPr>
      </p:pic>
      <p:sp>
        <p:nvSpPr>
          <p:cNvPr id="5" name=""/>
          <p:cNvSpPr/>
          <p:nvPr/>
        </p:nvSpPr>
        <p:spPr>
          <a:xfrm>
            <a:off x="290512" y="676275"/>
            <a:ext cx="176213" cy="214312"/>
          </a:xfrm>
          <a:prstGeom prst="rect">
            <a:avLst/>
          </a:prstGeom>
          <a:solidFill>
            <a:srgbClr val="FFFFFF"/>
          </a:solidFill>
        </p:spPr>
        <p:txBody>
          <a:bodyPr lIns="0" tIns="0" rIns="0" bIns="0" wrap="none">
            <a:noAutofit/>
          </a:bodyPr>
          <a:p>
            <a:pPr indent="0"/>
            <a:r>
              <a:rPr lang="en-US" sz="1300">
                <a:latin typeface="Arial"/>
              </a:rPr>
              <a:t>a)</a:t>
            </a:r>
          </a:p>
        </p:txBody>
      </p:sp>
      <p:graphicFrame>
        <p:nvGraphicFramePr>
          <p:cNvPr id="6" name=""/>
          <p:cNvGraphicFramePr>
            <a:graphicFrameLocks noGrp="1"/>
          </p:cNvGraphicFramePr>
          <p:nvPr/>
        </p:nvGraphicFramePr>
        <p:xfrm>
          <a:off x="261937" y="1004887"/>
          <a:ext cx="4833938" cy="890588"/>
        </p:xfrm>
        <a:graphic>
          <a:graphicData uri="http://schemas.openxmlformats.org/drawingml/2006/table">
            <a:tbl>
              <a:tblPr/>
              <a:tblGrid>
                <a:gridCol w="804862"/>
                <a:gridCol w="809625"/>
                <a:gridCol w="800100"/>
                <a:gridCol w="809625"/>
                <a:gridCol w="800100"/>
                <a:gridCol w="809625"/>
              </a:tblGrid>
              <a:tr h="442912">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r>
              <a:tr h="447675">
                <a:tc>
                  <a:txBody>
                    <a:bodyPr lIns="0" tIns="0" rIns="0" bIns="0">
                      <a:noAutofit/>
                    </a:bodyPr>
                    <a:p>
                      <a:endParaRPr sz="2200"/>
                    </a:p>
                  </a:txBody>
                  <a:tcPr marL="0" marR="0" marT="0" marB="0">
                    <a:solidFill>
                      <a:srgbClr val="F9EBD8"/>
                    </a:solidFill>
                  </a:tcPr>
                </a:tc>
                <a:tc>
                  <a:txBody>
                    <a:bodyPr lIns="0" tIns="0" rIns="0" bIns="0">
                      <a:noAutofit/>
                    </a:bodyPr>
                    <a:p>
                      <a:pPr algn="just" indent="393700">
                        <a:spcBef>
                          <a:spcPts val="280"/>
                        </a:spcBef>
                        <a:spcAft>
                          <a:spcPts val="280"/>
                        </a:spcAft>
                      </a:pPr>
                      <a:r>
                        <a:rPr lang="vi" sz="1000">
                          <a:solidFill>
                            <a:srgbClr val="BC0202"/>
                          </a:solidFill>
                          <a:latin typeface="Times New Roman"/>
                        </a:rPr>
                        <a:t>1</a:t>
                      </a:r>
                    </a:p>
                    <a:p>
                      <a:pPr algn="just" indent="393700"/>
                      <a:r>
                        <a:rPr lang="vi" sz="1000">
                          <a:solidFill>
                            <a:srgbClr val="BC0202"/>
                          </a:solidFill>
                          <a:latin typeface="Times New Roman"/>
                        </a:rPr>
                        <a:t>2</a:t>
                      </a:r>
                    </a:p>
                  </a:txBody>
                  <a:tcPr marL="0" marR="0" marT="0" marB="0">
                    <a:solidFill>
                      <a:srgbClr val="F9EBD8"/>
                    </a:solidFill>
                  </a:tcPr>
                </a:tc>
                <a:tc>
                  <a:txBody>
                    <a:bodyPr lIns="0" tIns="0" rIns="0" bIns="0">
                      <a:noAutofit/>
                    </a:bodyPr>
                    <a:p>
                      <a:pPr algn="ctr" indent="0">
                        <a:spcBef>
                          <a:spcPts val="630"/>
                        </a:spcBef>
                      </a:pPr>
                      <a:r>
                        <a:rPr lang="vi" sz="1400">
                          <a:solidFill>
                            <a:srgbClr val="BC0202"/>
                          </a:solidFill>
                          <a:latin typeface="Arial"/>
                        </a:rPr>
                        <a:t>1</a:t>
                      </a:r>
                    </a:p>
                  </a:txBody>
                  <a:tcPr marL="0" marR="0" marT="0" marB="0">
                    <a:solidFill>
                      <a:srgbClr val="F9EBD8"/>
                    </a:solidFill>
                  </a:tcPr>
                </a:tc>
                <a:tc>
                  <a:txBody>
                    <a:bodyPr lIns="0" tIns="0" rIns="0" bIns="0">
                      <a:noAutofit/>
                    </a:bodyPr>
                    <a:p>
                      <a:pPr algn="ctr" indent="0">
                        <a:spcBef>
                          <a:spcPts val="630"/>
                        </a:spcBef>
                      </a:pPr>
                      <a:r>
                        <a:rPr lang="vi" sz="1400">
                          <a:solidFill>
                            <a:srgbClr val="BC0202"/>
                          </a:solidFill>
                          <a:latin typeface="Arial"/>
                        </a:rPr>
                        <a:t>2</a:t>
                      </a:r>
                    </a:p>
                  </a:txBody>
                  <a:tcPr marL="0" marR="0" marT="0" marB="0"/>
                </a:tc>
                <a:tc>
                  <a:txBody>
                    <a:bodyPr lIns="0" tIns="0" rIns="0" bIns="0">
                      <a:noAutofit/>
                    </a:bodyPr>
                    <a:p>
                      <a:pPr algn="ctr" indent="0">
                        <a:spcBef>
                          <a:spcPts val="630"/>
                        </a:spcBef>
                      </a:pPr>
                      <a:r>
                        <a:rPr lang="vi" sz="1400">
                          <a:solidFill>
                            <a:srgbClr val="933530"/>
                          </a:solidFill>
                          <a:latin typeface="Arial"/>
                        </a:rPr>
                        <a:t>4</a:t>
                      </a:r>
                    </a:p>
                  </a:txBody>
                  <a:tcPr marL="0" marR="0" marT="0" marB="0">
                    <a:solidFill>
                      <a:srgbClr val="F9EBD8"/>
                    </a:solidFill>
                  </a:tcPr>
                </a:tc>
                <a:tc>
                  <a:txBody>
                    <a:bodyPr lIns="0" tIns="0" rIns="0" bIns="0" vert="vert270">
                      <a:noAutofit/>
                    </a:bodyPr>
                    <a:p>
                      <a:pPr algn="ctr" indent="0">
                        <a:spcBef>
                          <a:spcPts val="1750"/>
                        </a:spcBef>
                      </a:pPr>
                      <a:r>
                        <a:rPr lang="vi" sz="1000">
                          <a:solidFill>
                            <a:srgbClr val="BC0202"/>
                          </a:solidFill>
                          <a:latin typeface="Times New Roman"/>
                        </a:rPr>
                        <a:t>03</a:t>
                      </a:r>
                    </a:p>
                  </a:txBody>
                  <a:tcPr marL="0" marR="0" marT="0" marB="0" vert="vert270">
                    <a:solidFill>
                      <a:srgbClr val="F9EBD8"/>
                    </a:solidFill>
                  </a:tcPr>
                </a:tc>
              </a:tr>
            </a:tbl>
          </a:graphicData>
        </a:graphic>
      </p:graphicFrame>
      <p:sp>
        <p:nvSpPr>
          <p:cNvPr id="7" name=""/>
          <p:cNvSpPr/>
          <p:nvPr/>
        </p:nvSpPr>
        <p:spPr>
          <a:xfrm>
            <a:off x="290512" y="2185987"/>
            <a:ext cx="4919663" cy="633413"/>
          </a:xfrm>
          <a:prstGeom prst="rect">
            <a:avLst/>
          </a:prstGeom>
          <a:solidFill>
            <a:srgbClr val="FFFFFF"/>
          </a:solidFill>
        </p:spPr>
        <p:txBody>
          <a:bodyPr lIns="0" tIns="0" rIns="0" bIns="0">
            <a:noAutofit/>
          </a:bodyPr>
          <a:p>
            <a:pPr indent="0">
              <a:lnSpc>
                <a:spcPct val="179000"/>
              </a:lnSpc>
            </a:pPr>
            <a:r>
              <a:rPr lang="en-US" sz="1400">
                <a:latin typeface="Arial"/>
              </a:rPr>
              <a:t>b) </a:t>
            </a:r>
            <a:r>
              <a:rPr lang="vi" sz="1400">
                <a:latin typeface="Arial"/>
              </a:rPr>
              <a:t>Các điểm </a:t>
            </a:r>
            <a:r>
              <a:rPr lang="en-US" sz="1400">
                <a:latin typeface="Arial"/>
              </a:rPr>
              <a:t>4(-l; 12); </a:t>
            </a:r>
            <a:r>
              <a:rPr lang="vi" sz="1400">
                <a:latin typeface="Arial"/>
              </a:rPr>
              <a:t>ổ(0; </a:t>
            </a:r>
            <a:r>
              <a:rPr lang="en-US" sz="1400">
                <a:latin typeface="Arial"/>
              </a:rPr>
              <a:t>1); C(l; 2); Z)(2; 4); E(3; 8) </a:t>
            </a:r>
            <a:r>
              <a:rPr lang="vi" sz="1400">
                <a:latin typeface="Arial"/>
              </a:rPr>
              <a:t>được biểu diễn trên mặt phẳng tọa độ </a:t>
            </a:r>
            <a:r>
              <a:rPr lang="vi" i="1" sz="1400">
                <a:latin typeface="Arial"/>
              </a:rPr>
              <a:t>Oxy</a:t>
            </a:r>
            <a:r>
              <a:rPr lang="vi" sz="1400">
                <a:latin typeface="Arial"/>
              </a:rPr>
              <a:t> như Hình 1.</a:t>
            </a:r>
          </a:p>
        </p:txBody>
      </p:sp>
      <p:sp>
        <p:nvSpPr>
          <p:cNvPr id="8" name=""/>
          <p:cNvSpPr/>
          <p:nvPr/>
        </p:nvSpPr>
        <p:spPr>
          <a:xfrm>
            <a:off x="290512" y="3171825"/>
            <a:ext cx="4767263" cy="623887"/>
          </a:xfrm>
          <a:prstGeom prst="rect">
            <a:avLst/>
          </a:prstGeom>
          <a:solidFill>
            <a:srgbClr val="FFFFFF"/>
          </a:solidFill>
        </p:spPr>
        <p:txBody>
          <a:bodyPr lIns="0" tIns="0" rIns="0" bIns="0">
            <a:noAutofit/>
          </a:bodyPr>
          <a:p>
            <a:pPr indent="0">
              <a:lnSpc>
                <a:spcPct val="177000"/>
              </a:lnSpc>
            </a:pPr>
            <a:r>
              <a:rPr lang="vi" sz="1400">
                <a:latin typeface="Arial"/>
              </a:rPr>
              <a:t>c) Tọa độ giao điểm của đồ thị y = 2</a:t>
            </a:r>
            <a:r>
              <a:rPr lang="vi" baseline="30000" sz="1400">
                <a:latin typeface="Arial"/>
              </a:rPr>
              <a:t>Z</a:t>
            </a:r>
            <a:r>
              <a:rPr lang="vi" sz="1400">
                <a:latin typeface="Arial"/>
              </a:rPr>
              <a:t> với trục tung là (0; 1). Đồ thị không cắt trục hoành.</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81387" y="152400"/>
            <a:ext cx="842963" cy="490537"/>
          </a:xfrm>
          <a:prstGeom prst="rect">
            <a:avLst/>
          </a:prstGeom>
        </p:spPr>
      </p:pic>
      <p:pic>
        <p:nvPicPr>
          <p:cNvPr id="3" name=""/>
          <p:cNvPicPr>
            <a:picLocks noChangeAspect="1"/>
          </p:cNvPicPr>
          <p:nvPr/>
        </p:nvPicPr>
        <p:blipFill>
          <a:blip r:embed="rPictId1"/>
          <a:stretch>
            <a:fillRect/>
          </a:stretch>
        </p:blipFill>
        <p:spPr>
          <a:xfrm>
            <a:off x="5510212" y="223837"/>
            <a:ext cx="1905000" cy="3652838"/>
          </a:xfrm>
          <a:prstGeom prst="rect">
            <a:avLst/>
          </a:prstGeom>
        </p:spPr>
      </p:pic>
      <p:sp>
        <p:nvSpPr>
          <p:cNvPr id="4" name=""/>
          <p:cNvSpPr/>
          <p:nvPr/>
        </p:nvSpPr>
        <p:spPr>
          <a:xfrm>
            <a:off x="290512" y="766762"/>
            <a:ext cx="3405188" cy="719138"/>
          </a:xfrm>
          <a:prstGeom prst="rect">
            <a:avLst/>
          </a:prstGeom>
          <a:solidFill>
            <a:srgbClr val="FFFFFF"/>
          </a:solidFill>
        </p:spPr>
        <p:txBody>
          <a:bodyPr lIns="0" tIns="0" rIns="0" bIns="0">
            <a:noAutofit/>
          </a:bodyPr>
          <a:p>
            <a:pPr indent="0"/>
            <a:r>
              <a:rPr lang="en-US" sz="1400">
                <a:latin typeface="Arial"/>
              </a:rPr>
              <a:t>d) • </a:t>
            </a:r>
            <a:r>
              <a:rPr lang="vi" i="1" sz="1400">
                <a:latin typeface="Arial"/>
              </a:rPr>
              <a:t>lim </a:t>
            </a:r>
            <a:r>
              <a:rPr lang="en-US" i="1" sz="1400">
                <a:latin typeface="Arial"/>
              </a:rPr>
              <a:t>2</a:t>
            </a:r>
            <a:r>
              <a:rPr lang="en-US" i="1" baseline="30000" sz="1400">
                <a:latin typeface="Arial"/>
              </a:rPr>
              <a:t>X</a:t>
            </a:r>
            <a:r>
              <a:rPr lang="en-US" i="1" sz="1400">
                <a:latin typeface="Arial"/>
              </a:rPr>
              <a:t> =</a:t>
            </a:r>
            <a:r>
              <a:rPr lang="en-US" sz="1400">
                <a:latin typeface="Arial"/>
              </a:rPr>
              <a:t> +oo ; </a:t>
            </a:r>
            <a:r>
              <a:rPr lang="vi" i="1" sz="1400">
                <a:latin typeface="Arial"/>
              </a:rPr>
              <a:t>lim </a:t>
            </a:r>
            <a:r>
              <a:rPr lang="en-US" i="1" sz="1400">
                <a:latin typeface="Arial"/>
              </a:rPr>
              <a:t>2</a:t>
            </a:r>
            <a:r>
              <a:rPr lang="en-US" i="1" baseline="30000" sz="1400">
                <a:latin typeface="Arial"/>
              </a:rPr>
              <a:t>X</a:t>
            </a:r>
            <a:r>
              <a:rPr lang="en-US" i="1" sz="1400">
                <a:latin typeface="Arial"/>
              </a:rPr>
              <a:t> =</a:t>
            </a:r>
            <a:r>
              <a:rPr lang="en-US" sz="1400">
                <a:latin typeface="Arial"/>
              </a:rPr>
              <a:t> 0</a:t>
            </a:r>
          </a:p>
          <a:p>
            <a:pPr indent="482600">
              <a:lnSpc>
                <a:spcPct val="78000"/>
              </a:lnSpc>
              <a:spcAft>
                <a:spcPts val="770"/>
              </a:spcAft>
            </a:pPr>
            <a:r>
              <a:rPr lang="en-US" sz="1000">
                <a:latin typeface="Times New Roman"/>
              </a:rPr>
              <a:t>X-&gt;4-oo                X—&gt;—00</a:t>
            </a:r>
          </a:p>
          <a:p>
            <a:pPr indent="342900"/>
            <a:r>
              <a:rPr lang="en-US" sz="1400">
                <a:latin typeface="Arial"/>
              </a:rPr>
              <a:t>• </a:t>
            </a:r>
            <a:r>
              <a:rPr lang="vi" sz="1400">
                <a:latin typeface="Arial"/>
              </a:rPr>
              <a:t>Hàm số </a:t>
            </a:r>
            <a:r>
              <a:rPr lang="en-US" i="1" sz="1400">
                <a:latin typeface="Arial"/>
              </a:rPr>
              <a:t>y = 2</a:t>
            </a:r>
            <a:r>
              <a:rPr lang="en-US" i="1" baseline="30000" sz="1400">
                <a:latin typeface="Arial"/>
              </a:rPr>
              <a:t>X</a:t>
            </a:r>
            <a:r>
              <a:rPr lang="en-US" sz="1400">
                <a:latin typeface="Arial"/>
              </a:rPr>
              <a:t> </a:t>
            </a:r>
            <a:r>
              <a:rPr lang="vi" sz="1400">
                <a:latin typeface="Arial"/>
              </a:rPr>
              <a:t>đồng biến trên </a:t>
            </a:r>
            <a:r>
              <a:rPr lang="en-US" sz="1000">
                <a:latin typeface="Times New Roman"/>
              </a:rPr>
              <a:t>IK.</a:t>
            </a:r>
          </a:p>
        </p:txBody>
      </p:sp>
      <p:graphicFrame>
        <p:nvGraphicFramePr>
          <p:cNvPr id="5" name=""/>
          <p:cNvGraphicFramePr>
            <a:graphicFrameLocks noGrp="1"/>
          </p:cNvGraphicFramePr>
          <p:nvPr/>
        </p:nvGraphicFramePr>
        <p:xfrm>
          <a:off x="623887" y="1652587"/>
          <a:ext cx="4205288" cy="1100138"/>
        </p:xfrm>
        <a:graphic>
          <a:graphicData uri="http://schemas.openxmlformats.org/drawingml/2006/table">
            <a:tbl>
              <a:tblPr/>
              <a:tblGrid>
                <a:gridCol w="728662"/>
                <a:gridCol w="3476625"/>
              </a:tblGrid>
              <a:tr h="385762">
                <a:tc>
                  <a:txBody>
                    <a:bodyPr lIns="0" tIns="0" rIns="0" bIns="0">
                      <a:noAutofit/>
                    </a:bodyPr>
                    <a:p>
                      <a:endParaRPr sz="1900"/>
                    </a:p>
                  </a:txBody>
                  <a:tcPr marL="0" marR="0" marT="0" marB="0">
                    <a:solidFill>
                      <a:srgbClr val="F9EBD8"/>
                    </a:solidFill>
                  </a:tcPr>
                </a:tc>
                <a:tc>
                  <a:txBody>
                    <a:bodyPr lIns="0" tIns="0" rIns="0" bIns="0">
                      <a:noAutofit/>
                    </a:bodyPr>
                    <a:p>
                      <a:endParaRPr sz="1900"/>
                    </a:p>
                  </a:txBody>
                  <a:tcPr marL="0" marR="0" marT="0" marB="0">
                    <a:solidFill>
                      <a:srgbClr val="F9EBD8"/>
                    </a:solidFill>
                  </a:tcPr>
                </a:tc>
              </a:tr>
              <a:tr h="714375">
                <a:tc>
                  <a:txBody>
                    <a:bodyPr lIns="0" tIns="0" rIns="0" bIns="0">
                      <a:noAutofit/>
                    </a:bodyPr>
                    <a:p>
                      <a:endParaRPr sz="3400"/>
                    </a:p>
                  </a:txBody>
                  <a:tcPr marL="0" marR="0" marT="0" marB="0">
                    <a:solidFill>
                      <a:srgbClr val="F9EBD8"/>
                    </a:solidFill>
                  </a:tcPr>
                </a:tc>
                <a:tc>
                  <a:txBody>
                    <a:bodyPr lIns="0" tIns="0" rIns="0" bIns="0">
                      <a:noAutofit/>
                    </a:bodyPr>
                    <a:p>
                      <a:endParaRPr sz="3400"/>
                    </a:p>
                  </a:txBody>
                  <a:tcPr marL="0" marR="0" marT="0" marB="0">
                    <a:solidFill>
                      <a:srgbClr val="F9EBD8"/>
                    </a:solidFill>
                  </a:tcPr>
                </a:tc>
              </a:tr>
            </a:tbl>
          </a:graphicData>
        </a:graphic>
      </p:graphicFrame>
      <p:sp>
        <p:nvSpPr>
          <p:cNvPr id="6" name=""/>
          <p:cNvSpPr/>
          <p:nvPr/>
        </p:nvSpPr>
        <p:spPr>
          <a:xfrm>
            <a:off x="366712" y="3052762"/>
            <a:ext cx="4614863" cy="881063"/>
          </a:xfrm>
          <a:prstGeom prst="rect">
            <a:avLst/>
          </a:prstGeom>
          <a:solidFill>
            <a:srgbClr val="4F6328"/>
          </a:solidFill>
        </p:spPr>
        <p:txBody>
          <a:bodyPr lIns="0" tIns="0" rIns="0" bIns="0">
            <a:noAutofit/>
          </a:bodyPr>
          <a:p>
            <a:pPr indent="0">
              <a:lnSpc>
                <a:spcPct val="158000"/>
              </a:lnSpc>
              <a:spcBef>
                <a:spcPts val="490"/>
              </a:spcBef>
            </a:pPr>
            <a:r>
              <a:rPr lang="vi" i="1" sz="1400">
                <a:solidFill>
                  <a:srgbClr val="FEFE02"/>
                </a:solidFill>
                <a:latin typeface="Arial"/>
              </a:rPr>
              <a:t>Nhận xét:</a:t>
            </a:r>
            <a:r>
              <a:rPr lang="vi" sz="1400">
                <a:solidFill>
                  <a:srgbClr val="FEFE02"/>
                </a:solidFill>
                <a:latin typeface="Arial"/>
              </a:rPr>
              <a:t> </a:t>
            </a:r>
            <a:r>
              <a:rPr lang="vi" sz="1400">
                <a:solidFill>
                  <a:srgbClr val="FFFFFF"/>
                </a:solidFill>
                <a:latin typeface="Arial"/>
              </a:rPr>
              <a:t>Đồ thị hàm số y = 2</a:t>
            </a:r>
            <a:r>
              <a:rPr lang="vi" baseline="30000" sz="1400">
                <a:solidFill>
                  <a:srgbClr val="FFFFFF"/>
                </a:solidFill>
                <a:latin typeface="Arial"/>
              </a:rPr>
              <a:t>X</a:t>
            </a:r>
            <a:r>
              <a:rPr lang="vi" sz="1400">
                <a:solidFill>
                  <a:srgbClr val="FFFFFF"/>
                </a:solidFill>
                <a:latin typeface="Arial"/>
              </a:rPr>
              <a:t> là một đường cong liền nét, cắt trục tung tại điểm có tung độ bằng 1, nằm ở phía trên trục hoành vả đi lén từ trái sang phải.</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852737" y="204787"/>
            <a:ext cx="366713" cy="361950"/>
          </a:xfrm>
          <a:prstGeom prst="rect">
            <a:avLst/>
          </a:prstGeom>
        </p:spPr>
      </p:pic>
      <p:pic>
        <p:nvPicPr>
          <p:cNvPr id="3" name=""/>
          <p:cNvPicPr>
            <a:picLocks noChangeAspect="1"/>
          </p:cNvPicPr>
          <p:nvPr/>
        </p:nvPicPr>
        <p:blipFill>
          <a:blip r:embed="rPictId1"/>
          <a:stretch>
            <a:fillRect/>
          </a:stretch>
        </p:blipFill>
        <p:spPr>
          <a:xfrm>
            <a:off x="5619750" y="357187"/>
            <a:ext cx="1790700" cy="3333750"/>
          </a:xfrm>
          <a:prstGeom prst="rect">
            <a:avLst/>
          </a:prstGeom>
        </p:spPr>
      </p:pic>
      <p:sp>
        <p:nvSpPr>
          <p:cNvPr id="4" name=""/>
          <p:cNvSpPr/>
          <p:nvPr/>
        </p:nvSpPr>
        <p:spPr>
          <a:xfrm>
            <a:off x="385762" y="266700"/>
            <a:ext cx="442913" cy="190500"/>
          </a:xfrm>
          <a:prstGeom prst="rect">
            <a:avLst/>
          </a:prstGeom>
          <a:solidFill>
            <a:srgbClr val="FFFFFF"/>
          </a:solidFill>
        </p:spPr>
        <p:txBody>
          <a:bodyPr lIns="0" tIns="0" rIns="0" bIns="0" wrap="none">
            <a:noAutofit/>
          </a:bodyPr>
          <a:p>
            <a:pPr algn="ctr" indent="0">
              <a:spcBef>
                <a:spcPts val="490"/>
              </a:spcBef>
            </a:pPr>
            <a:r>
              <a:rPr lang="vi" b="1" sz="1600">
                <a:latin typeface="Arial"/>
              </a:rPr>
              <a:t>HĐ3</a:t>
            </a:r>
          </a:p>
        </p:txBody>
      </p:sp>
      <p:sp>
        <p:nvSpPr>
          <p:cNvPr id="5" name=""/>
          <p:cNvSpPr/>
          <p:nvPr/>
        </p:nvSpPr>
        <p:spPr>
          <a:xfrm>
            <a:off x="1081087" y="261937"/>
            <a:ext cx="1719263" cy="252413"/>
          </a:xfrm>
          <a:prstGeom prst="rect">
            <a:avLst/>
          </a:prstGeom>
          <a:solidFill>
            <a:srgbClr val="FFFFFF"/>
          </a:solidFill>
        </p:spPr>
        <p:txBody>
          <a:bodyPr lIns="0" tIns="0" rIns="0" bIns="0" wrap="none">
            <a:noAutofit/>
          </a:bodyPr>
          <a:p>
            <a:pPr indent="0"/>
            <a:r>
              <a:rPr lang="vi" sz="1400">
                <a:latin typeface="Arial"/>
              </a:rPr>
              <a:t>Cho hàm số mũ </a:t>
            </a:r>
            <a:r>
              <a:rPr lang="vi" i="1" sz="1400">
                <a:latin typeface="Arial"/>
              </a:rPr>
              <a:t>y =</a:t>
            </a:r>
          </a:p>
        </p:txBody>
      </p:sp>
      <p:sp>
        <p:nvSpPr>
          <p:cNvPr id="6" name=""/>
          <p:cNvSpPr/>
          <p:nvPr/>
        </p:nvSpPr>
        <p:spPr>
          <a:xfrm>
            <a:off x="290512" y="738187"/>
            <a:ext cx="4933950" cy="223838"/>
          </a:xfrm>
          <a:prstGeom prst="rect">
            <a:avLst/>
          </a:prstGeom>
          <a:solidFill>
            <a:srgbClr val="FFFFFF"/>
          </a:solidFill>
        </p:spPr>
        <p:txBody>
          <a:bodyPr lIns="0" tIns="0" rIns="0" bIns="0" wrap="none">
            <a:noAutofit/>
          </a:bodyPr>
          <a:p>
            <a:pPr indent="0"/>
            <a:r>
              <a:rPr lang="vi" sz="1400">
                <a:latin typeface="Arial"/>
              </a:rPr>
              <a:t>a) Tìm giá trị </a:t>
            </a:r>
            <a:r>
              <a:rPr lang="vi" i="1" sz="1400">
                <a:latin typeface="Arial"/>
              </a:rPr>
              <a:t>y</a:t>
            </a:r>
            <a:r>
              <a:rPr lang="vi" sz="1400">
                <a:latin typeface="Arial"/>
              </a:rPr>
              <a:t> tương ứng vói giá trị của </a:t>
            </a:r>
            <a:r>
              <a:rPr lang="vi" i="1" sz="1400">
                <a:latin typeface="Arial"/>
              </a:rPr>
              <a:t>X</a:t>
            </a:r>
            <a:r>
              <a:rPr lang="vi" sz="1400">
                <a:latin typeface="Arial"/>
              </a:rPr>
              <a:t> trong bàng sau:</a:t>
            </a:r>
          </a:p>
        </p:txBody>
      </p:sp>
      <p:sp>
        <p:nvSpPr>
          <p:cNvPr id="7" name=""/>
          <p:cNvSpPr/>
          <p:nvPr/>
        </p:nvSpPr>
        <p:spPr>
          <a:xfrm>
            <a:off x="290512" y="2100262"/>
            <a:ext cx="4543425" cy="938213"/>
          </a:xfrm>
          <a:prstGeom prst="rect">
            <a:avLst/>
          </a:prstGeom>
          <a:solidFill>
            <a:srgbClr val="FFFFFF"/>
          </a:solidFill>
        </p:spPr>
        <p:txBody>
          <a:bodyPr lIns="0" tIns="0" rIns="0" bIns="0">
            <a:noAutofit/>
          </a:bodyPr>
          <a:p>
            <a:pPr indent="0">
              <a:lnSpc>
                <a:spcPct val="168000"/>
              </a:lnSpc>
            </a:pPr>
            <a:r>
              <a:rPr lang="vi" sz="1400">
                <a:latin typeface="Arial"/>
              </a:rPr>
              <a:t>b) Trong mặt phẳng tọa độ </a:t>
            </a:r>
            <a:r>
              <a:rPr lang="vi" i="1" sz="1400">
                <a:latin typeface="Arial"/>
              </a:rPr>
              <a:t>Oxy,</a:t>
            </a:r>
            <a:r>
              <a:rPr lang="vi" sz="1400">
                <a:latin typeface="Arial"/>
              </a:rPr>
              <a:t> hãỵ biểu diễn các điểm (x; y) trong bảng giá trị ở câu a.</a:t>
            </a:r>
          </a:p>
          <a:p>
            <a:pPr indent="0">
              <a:lnSpc>
                <a:spcPct val="168000"/>
              </a:lnSpc>
            </a:pPr>
            <a:r>
              <a:rPr lang="vi" sz="1400">
                <a:latin typeface="Arial"/>
              </a:rPr>
              <a:t>Bằng cách làm tương tự, lấy nhiều điểm</a:t>
            </a:r>
          </a:p>
        </p:txBody>
      </p:sp>
      <p:sp>
        <p:nvSpPr>
          <p:cNvPr id="8" name=""/>
          <p:cNvSpPr/>
          <p:nvPr/>
        </p:nvSpPr>
        <p:spPr>
          <a:xfrm>
            <a:off x="295275" y="3252787"/>
            <a:ext cx="4533900" cy="938213"/>
          </a:xfrm>
          <a:prstGeom prst="rect">
            <a:avLst/>
          </a:prstGeom>
          <a:solidFill>
            <a:srgbClr val="FFFFFF"/>
          </a:solidFill>
        </p:spPr>
        <p:txBody>
          <a:bodyPr lIns="0" tIns="0" rIns="0" bIns="0">
            <a:noAutofit/>
          </a:bodyPr>
          <a:p>
            <a:pPr indent="0">
              <a:lnSpc>
                <a:spcPct val="256000"/>
              </a:lnSpc>
            </a:pPr>
            <a:r>
              <a:rPr lang="en-US" i="1" sz="1400">
                <a:latin typeface="Arial"/>
              </a:rPr>
              <a:t>\x;</a:t>
            </a:r>
            <a:r>
              <a:rPr lang="en-US" sz="1400">
                <a:latin typeface="Arial"/>
              </a:rPr>
              <a:t> </a:t>
            </a:r>
            <a:r>
              <a:rPr lang="vi" sz="1400">
                <a:latin typeface="Arial"/>
              </a:rPr>
              <a:t>(2) ) với </a:t>
            </a:r>
            <a:r>
              <a:rPr lang="vi" baseline="30000" sz="1400">
                <a:latin typeface="Arial"/>
              </a:rPr>
              <a:t>x 6 và </a:t>
            </a:r>
            <a:r>
              <a:rPr lang="en-US" baseline="30000" sz="1400">
                <a:latin typeface="Arial"/>
              </a:rPr>
              <a:t>n</a:t>
            </a:r>
            <a:r>
              <a:rPr lang="en-US" sz="1400">
                <a:latin typeface="Arial"/>
              </a:rPr>
              <a:t>°' </a:t>
            </a:r>
            <a:r>
              <a:rPr lang="vi" baseline="30000" sz="1400">
                <a:latin typeface="Arial"/>
              </a:rPr>
              <a:t>lại</a:t>
            </a:r>
            <a:r>
              <a:rPr lang="vi" sz="1400">
                <a:latin typeface="Arial"/>
              </a:rPr>
              <a:t>’ </a:t>
            </a:r>
            <a:r>
              <a:rPr lang="vi" baseline="30000" sz="1400">
                <a:latin typeface="Arial"/>
              </a:rPr>
              <a:t>ta được</a:t>
            </a:r>
            <a:r>
              <a:rPr lang="vi" sz="1400">
                <a:latin typeface="Arial"/>
              </a:rPr>
              <a:t> đồ </a:t>
            </a:r>
            <a:r>
              <a:rPr lang="vi" baseline="30000" sz="1400">
                <a:latin typeface="Arial"/>
              </a:rPr>
              <a:t>th</a:t>
            </a:r>
            <a:r>
              <a:rPr lang="vi" sz="1400">
                <a:latin typeface="Arial"/>
              </a:rPr>
              <a:t>i hàm số y = Q) </a:t>
            </a:r>
            <a:r>
              <a:rPr lang="vi" i="1" sz="1400">
                <a:latin typeface="Arial"/>
              </a:rPr>
              <a:t>{Hình 2).</a:t>
            </a:r>
          </a:p>
        </p:txBody>
      </p:sp>
      <p:sp>
        <p:nvSpPr>
          <p:cNvPr id="9" name=""/>
          <p:cNvSpPr/>
          <p:nvPr/>
        </p:nvSpPr>
        <p:spPr>
          <a:xfrm>
            <a:off x="6138862" y="3895725"/>
            <a:ext cx="490538" cy="152400"/>
          </a:xfrm>
          <a:prstGeom prst="rect">
            <a:avLst/>
          </a:prstGeom>
          <a:solidFill>
            <a:srgbClr val="FFFFFF"/>
          </a:solidFill>
        </p:spPr>
        <p:txBody>
          <a:bodyPr lIns="0" tIns="0" rIns="0" bIns="0" wrap="none">
            <a:noAutofit/>
          </a:bodyPr>
          <a:p>
            <a:pPr indent="0"/>
            <a:r>
              <a:rPr lang="vi" i="1" sz="1300">
                <a:solidFill>
                  <a:srgbClr val="234681"/>
                </a:solidFill>
                <a:latin typeface="Times New Roman"/>
              </a:rPr>
              <a:t>Hình 2</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sp>
        <p:nvSpPr>
          <p:cNvPr id="3" name=""/>
          <p:cNvSpPr/>
          <p:nvPr/>
        </p:nvSpPr>
        <p:spPr>
          <a:xfrm>
            <a:off x="523875" y="509587"/>
            <a:ext cx="3757612" cy="1152525"/>
          </a:xfrm>
          <a:prstGeom prst="rect">
            <a:avLst/>
          </a:prstGeom>
          <a:solidFill>
            <a:srgbClr val="FFFFFF"/>
          </a:solidFill>
        </p:spPr>
        <p:txBody>
          <a:bodyPr lIns="0" tIns="0" rIns="0" bIns="0">
            <a:noAutofit/>
          </a:bodyPr>
          <a:p>
            <a:pPr algn="just" indent="0">
              <a:lnSpc>
                <a:spcPct val="225000"/>
              </a:lnSpc>
            </a:pPr>
            <a:r>
              <a:rPr lang="vi" sz="1400">
                <a:latin typeface="Arial"/>
              </a:rPr>
              <a:t>c) Cho biết tọa độ giao điểm của đồ thị hàm số </a:t>
            </a:r>
            <a:r>
              <a:rPr lang="vi" i="1" sz="1400">
                <a:latin typeface="Arial"/>
              </a:rPr>
              <a:t>y</a:t>
            </a:r>
            <a:r>
              <a:rPr lang="vi" sz="1400">
                <a:latin typeface="Arial"/>
              </a:rPr>
              <a:t> = Q) với trục tung và vị trí của đồ thị hàm số đó so với trục hoành.</a:t>
            </a:r>
          </a:p>
        </p:txBody>
      </p:sp>
      <p:sp>
        <p:nvSpPr>
          <p:cNvPr id="4" name=""/>
          <p:cNvSpPr/>
          <p:nvPr/>
        </p:nvSpPr>
        <p:spPr>
          <a:xfrm>
            <a:off x="538162" y="1914525"/>
            <a:ext cx="3714750" cy="319087"/>
          </a:xfrm>
          <a:prstGeom prst="rect">
            <a:avLst/>
          </a:prstGeom>
          <a:solidFill>
            <a:srgbClr val="FFFFFF"/>
          </a:solidFill>
        </p:spPr>
        <p:txBody>
          <a:bodyPr lIns="0" tIns="0" rIns="0" bIns="0" wrap="none">
            <a:noAutofit/>
          </a:bodyPr>
          <a:p>
            <a:pPr algn="just" indent="0"/>
            <a:r>
              <a:rPr lang="vi" sz="1400">
                <a:latin typeface="Arial"/>
              </a:rPr>
              <a:t>d) Quan sát đồ thị hàm số </a:t>
            </a:r>
            <a:r>
              <a:rPr lang="vi" i="1" sz="1400">
                <a:latin typeface="Arial"/>
              </a:rPr>
              <a:t>y</a:t>
            </a:r>
            <a:r>
              <a:rPr lang="vi" sz="1400">
                <a:latin typeface="Arial"/>
              </a:rPr>
              <a:t> = Q), nêu</a:t>
            </a:r>
          </a:p>
        </p:txBody>
      </p:sp>
      <p:sp>
        <p:nvSpPr>
          <p:cNvPr id="5" name=""/>
          <p:cNvSpPr/>
          <p:nvPr/>
        </p:nvSpPr>
        <p:spPr>
          <a:xfrm>
            <a:off x="523875" y="2233612"/>
            <a:ext cx="3286125" cy="1871663"/>
          </a:xfrm>
          <a:prstGeom prst="rect">
            <a:avLst/>
          </a:prstGeom>
          <a:solidFill>
            <a:srgbClr val="FFFFFF"/>
          </a:solidFill>
        </p:spPr>
        <p:txBody>
          <a:bodyPr lIns="0" tIns="0" rIns="0" bIns="0">
            <a:noAutofit/>
          </a:bodyPr>
          <a:p>
            <a:pPr algn="just" indent="0">
              <a:lnSpc>
                <a:spcPct val="205000"/>
              </a:lnSpc>
              <a:spcAft>
                <a:spcPts val="210"/>
              </a:spcAft>
            </a:pPr>
            <a:r>
              <a:rPr lang="vi" sz="1400">
                <a:latin typeface="Arial"/>
              </a:rPr>
              <a:t>nhận xét về:</a:t>
            </a:r>
          </a:p>
          <a:p>
            <a:pPr algn="just" indent="0">
              <a:spcAft>
                <a:spcPts val="1260"/>
              </a:spcAft>
            </a:pPr>
            <a:r>
              <a:rPr lang="vi" sz="1000">
                <a:latin typeface="Times New Roman"/>
              </a:rPr>
              <a:t>*          (2) '        (2)</a:t>
            </a:r>
          </a:p>
          <a:p>
            <a:pPr algn="just" marL="202125" indent="-266700">
              <a:lnSpc>
                <a:spcPct val="207000"/>
              </a:lnSpc>
            </a:pPr>
            <a:r>
              <a:rPr lang="vi" sz="1400">
                <a:latin typeface="Arial"/>
              </a:rPr>
              <a:t>• Sự biến thiên của hàm số </a:t>
            </a:r>
            <a:r>
              <a:rPr lang="vi" i="1" sz="1400">
                <a:latin typeface="Arial"/>
              </a:rPr>
              <a:t>y =</a:t>
            </a:r>
            <a:r>
              <a:rPr lang="vi" sz="1400">
                <a:latin typeface="Arial"/>
              </a:rPr>
              <a:t> (I) lập bảng biến thiên của hàm số đó.</a:t>
            </a:r>
          </a:p>
        </p:txBody>
      </p:sp>
      <p:sp>
        <p:nvSpPr>
          <p:cNvPr id="6" name=""/>
          <p:cNvSpPr/>
          <p:nvPr/>
        </p:nvSpPr>
        <p:spPr>
          <a:xfrm>
            <a:off x="4048125" y="3481387"/>
            <a:ext cx="238125" cy="185738"/>
          </a:xfrm>
          <a:prstGeom prst="rect">
            <a:avLst/>
          </a:prstGeom>
          <a:solidFill>
            <a:srgbClr val="FFFFFF"/>
          </a:solidFill>
        </p:spPr>
        <p:txBody>
          <a:bodyPr lIns="0" tIns="0" rIns="0" bIns="0" wrap="none">
            <a:noAutofit/>
          </a:bodyPr>
          <a:p>
            <a:pPr indent="0"/>
            <a:r>
              <a:rPr lang="vi" sz="1400">
                <a:latin typeface="Arial"/>
              </a:rPr>
              <a:t>và</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FDF6E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95287" y="800100"/>
            <a:ext cx="1771650" cy="2795587"/>
          </a:xfrm>
          <a:prstGeom prst="rect">
            <a:avLst/>
          </a:prstGeom>
        </p:spPr>
      </p:pic>
      <p:sp>
        <p:nvSpPr>
          <p:cNvPr id="3" name=""/>
          <p:cNvSpPr/>
          <p:nvPr/>
        </p:nvSpPr>
        <p:spPr>
          <a:xfrm>
            <a:off x="985837" y="3819525"/>
            <a:ext cx="538163" cy="166687"/>
          </a:xfrm>
          <a:prstGeom prst="rect">
            <a:avLst/>
          </a:prstGeom>
          <a:solidFill>
            <a:srgbClr val="FFFFFF"/>
          </a:solidFill>
        </p:spPr>
        <p:txBody>
          <a:bodyPr lIns="0" tIns="0" rIns="0" bIns="0" wrap="none">
            <a:noAutofit/>
          </a:bodyPr>
          <a:p>
            <a:pPr indent="0"/>
            <a:r>
              <a:rPr lang="vi" i="1" sz="1200">
                <a:solidFill>
                  <a:srgbClr val="234681"/>
                </a:solidFill>
                <a:latin typeface="Palatino Linotype"/>
              </a:rPr>
              <a:t>Hình 2</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500437" y="152400"/>
            <a:ext cx="723900" cy="476250"/>
          </a:xfrm>
          <a:prstGeom prst="rect">
            <a:avLst/>
          </a:prstGeom>
        </p:spPr>
      </p:pic>
      <p:pic>
        <p:nvPicPr>
          <p:cNvPr id="3" name=""/>
          <p:cNvPicPr>
            <a:picLocks noChangeAspect="1"/>
          </p:cNvPicPr>
          <p:nvPr/>
        </p:nvPicPr>
        <p:blipFill>
          <a:blip r:embed="rPictId1"/>
          <a:stretch>
            <a:fillRect/>
          </a:stretch>
        </p:blipFill>
        <p:spPr>
          <a:xfrm>
            <a:off x="5614987" y="223837"/>
            <a:ext cx="1795463" cy="3457575"/>
          </a:xfrm>
          <a:prstGeom prst="rect">
            <a:avLst/>
          </a:prstGeom>
        </p:spPr>
      </p:pic>
      <p:sp>
        <p:nvSpPr>
          <p:cNvPr id="4" name=""/>
          <p:cNvSpPr/>
          <p:nvPr/>
        </p:nvSpPr>
        <p:spPr>
          <a:xfrm>
            <a:off x="290512" y="619125"/>
            <a:ext cx="195263" cy="219075"/>
          </a:xfrm>
          <a:prstGeom prst="rect">
            <a:avLst/>
          </a:prstGeom>
          <a:solidFill>
            <a:srgbClr val="FFFFFF"/>
          </a:solidFill>
        </p:spPr>
        <p:txBody>
          <a:bodyPr lIns="0" tIns="0" rIns="0" bIns="0" wrap="none">
            <a:noAutofit/>
          </a:bodyPr>
          <a:p>
            <a:pPr indent="0"/>
            <a:r>
              <a:rPr lang="en-US" sz="1400">
                <a:latin typeface="Arial"/>
              </a:rPr>
              <a:t>a)</a:t>
            </a:r>
          </a:p>
        </p:txBody>
      </p:sp>
      <p:graphicFrame>
        <p:nvGraphicFramePr>
          <p:cNvPr id="5" name=""/>
          <p:cNvGraphicFramePr>
            <a:graphicFrameLocks noGrp="1"/>
          </p:cNvGraphicFramePr>
          <p:nvPr/>
        </p:nvGraphicFramePr>
        <p:xfrm>
          <a:off x="261937" y="947737"/>
          <a:ext cx="4833938" cy="852488"/>
        </p:xfrm>
        <a:graphic>
          <a:graphicData uri="http://schemas.openxmlformats.org/drawingml/2006/table">
            <a:tbl>
              <a:tblPr/>
              <a:tblGrid>
                <a:gridCol w="804862"/>
                <a:gridCol w="809625"/>
                <a:gridCol w="800100"/>
                <a:gridCol w="809625"/>
                <a:gridCol w="800100"/>
                <a:gridCol w="809625"/>
              </a:tblGrid>
              <a:tr h="423862">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r>
              <a:tr h="428625">
                <a:tc>
                  <a:txBody>
                    <a:bodyPr lIns="0" tIns="0" rIns="0" bIns="0">
                      <a:noAutofit/>
                    </a:bodyPr>
                    <a:p>
                      <a:endParaRPr sz="2100"/>
                    </a:p>
                  </a:txBody>
                  <a:tcPr marL="0" marR="0" marT="0" marB="0">
                    <a:solidFill>
                      <a:srgbClr val="F9EBD8"/>
                    </a:solidFill>
                  </a:tcPr>
                </a:tc>
                <a:tc>
                  <a:txBody>
                    <a:bodyPr lIns="0" tIns="0" rIns="0" bIns="0" vert="vert">
                      <a:noAutofit/>
                    </a:bodyPr>
                    <a:p>
                      <a:pPr indent="114300"/>
                      <a:r>
                        <a:rPr lang="vi" sz="1100">
                          <a:solidFill>
                            <a:srgbClr val="BC0202"/>
                          </a:solidFill>
                          <a:latin typeface="Arial"/>
                        </a:rPr>
                        <a:t>co</a:t>
                      </a:r>
                    </a:p>
                  </a:txBody>
                  <a:tcPr marL="0" marR="0" marT="0" marB="0" anchor="b" vert="vert">
                    <a:solidFill>
                      <a:srgbClr val="F9EBD8"/>
                    </a:solidFill>
                  </a:tcPr>
                </a:tc>
                <a:tc>
                  <a:txBody>
                    <a:bodyPr lIns="0" tIns="0" rIns="0" bIns="0">
                      <a:noAutofit/>
                    </a:bodyPr>
                    <a:p>
                      <a:pPr algn="ctr" indent="0"/>
                      <a:r>
                        <a:rPr lang="vi" sz="1300">
                          <a:solidFill>
                            <a:srgbClr val="BC0202"/>
                          </a:solidFill>
                          <a:latin typeface="Arial"/>
                        </a:rPr>
                        <a:t>4</a:t>
                      </a:r>
                    </a:p>
                  </a:txBody>
                  <a:tcPr marL="0" marR="0" marT="0" marB="0" anchor="ctr">
                    <a:solidFill>
                      <a:srgbClr val="F9EBD8"/>
                    </a:solidFill>
                  </a:tcPr>
                </a:tc>
                <a:tc>
                  <a:txBody>
                    <a:bodyPr lIns="0" tIns="0" rIns="0" bIns="0">
                      <a:noAutofit/>
                    </a:bodyPr>
                    <a:p>
                      <a:pPr algn="ctr" indent="0"/>
                      <a:r>
                        <a:rPr lang="vi" sz="1300">
                          <a:solidFill>
                            <a:srgbClr val="BC0202"/>
                          </a:solidFill>
                          <a:latin typeface="Arial"/>
                        </a:rPr>
                        <a:t>2</a:t>
                      </a:r>
                    </a:p>
                  </a:txBody>
                  <a:tcPr marL="0" marR="0" marT="0" marB="0" anchor="ctr"/>
                </a:tc>
                <a:tc>
                  <a:txBody>
                    <a:bodyPr lIns="0" tIns="0" rIns="0" bIns="0">
                      <a:noAutofit/>
                    </a:bodyPr>
                    <a:p>
                      <a:pPr algn="ctr" indent="0"/>
                      <a:r>
                        <a:rPr lang="vi" sz="1300">
                          <a:solidFill>
                            <a:srgbClr val="BC0202"/>
                          </a:solidFill>
                          <a:latin typeface="Arial"/>
                        </a:rPr>
                        <a:t>1</a:t>
                      </a:r>
                    </a:p>
                  </a:txBody>
                  <a:tcPr marL="0" marR="0" marT="0" marB="0" anchor="ctr"/>
                </a:tc>
                <a:tc>
                  <a:txBody>
                    <a:bodyPr lIns="0" tIns="0" rIns="0" bIns="0">
                      <a:noAutofit/>
                    </a:bodyPr>
                    <a:p>
                      <a:pPr algn="ctr" indent="0">
                        <a:spcAft>
                          <a:spcPts val="280"/>
                        </a:spcAft>
                      </a:pPr>
                      <a:r>
                        <a:rPr lang="vi" sz="1000">
                          <a:solidFill>
                            <a:srgbClr val="BC0202"/>
                          </a:solidFill>
                          <a:latin typeface="Times New Roman"/>
                        </a:rPr>
                        <a:t>1</a:t>
                      </a:r>
                    </a:p>
                    <a:p>
                      <a:pPr algn="ctr" indent="0"/>
                      <a:r>
                        <a:rPr lang="vi" sz="1000">
                          <a:solidFill>
                            <a:srgbClr val="BC0202"/>
                          </a:solidFill>
                          <a:latin typeface="Times New Roman"/>
                        </a:rPr>
                        <a:t>2</a:t>
                      </a:r>
                    </a:p>
                  </a:txBody>
                  <a:tcPr marL="0" marR="0" marT="0" marB="0" anchor="b">
                    <a:solidFill>
                      <a:srgbClr val="F9EBD8"/>
                    </a:solidFill>
                  </a:tcPr>
                </a:tc>
              </a:tr>
            </a:tbl>
          </a:graphicData>
        </a:graphic>
      </p:graphicFrame>
      <p:sp>
        <p:nvSpPr>
          <p:cNvPr id="6" name=""/>
          <p:cNvSpPr/>
          <p:nvPr/>
        </p:nvSpPr>
        <p:spPr>
          <a:xfrm>
            <a:off x="290512" y="2109787"/>
            <a:ext cx="4891088" cy="2014538"/>
          </a:xfrm>
          <a:prstGeom prst="rect">
            <a:avLst/>
          </a:prstGeom>
          <a:solidFill>
            <a:srgbClr val="FFFFFF"/>
          </a:solidFill>
        </p:spPr>
        <p:txBody>
          <a:bodyPr lIns="0" tIns="0" rIns="0" bIns="0">
            <a:noAutofit/>
          </a:bodyPr>
          <a:p>
            <a:pPr indent="0">
              <a:lnSpc>
                <a:spcPct val="166000"/>
              </a:lnSpc>
              <a:spcAft>
                <a:spcPts val="840"/>
              </a:spcAft>
            </a:pPr>
            <a:r>
              <a:rPr lang="en-US" sz="1400">
                <a:latin typeface="Arial"/>
              </a:rPr>
              <a:t>b) </a:t>
            </a:r>
            <a:r>
              <a:rPr lang="vi" sz="1400">
                <a:latin typeface="Arial"/>
              </a:rPr>
              <a:t>Các điểm </a:t>
            </a:r>
            <a:r>
              <a:rPr lang="en-US" sz="1400">
                <a:latin typeface="Arial"/>
              </a:rPr>
              <a:t>M(—3; 8); JV(-2; 4); p(— 1; 2); </a:t>
            </a:r>
            <a:r>
              <a:rPr lang="en-US" i="1" sz="1400">
                <a:latin typeface="Arial"/>
              </a:rPr>
              <a:t>Q</a:t>
            </a:r>
            <a:r>
              <a:rPr lang="en-US" sz="1400">
                <a:latin typeface="Arial"/>
              </a:rPr>
              <a:t>(0; 1); K(l; 12) </a:t>
            </a:r>
            <a:r>
              <a:rPr lang="vi" sz="1400">
                <a:latin typeface="Arial"/>
              </a:rPr>
              <a:t>được biểu diễn trên mặt phẳng tọa độ </a:t>
            </a:r>
            <a:r>
              <a:rPr lang="vi" i="1" sz="1400">
                <a:latin typeface="Arial"/>
              </a:rPr>
              <a:t>Oxy</a:t>
            </a:r>
            <a:r>
              <a:rPr lang="vi" sz="1400">
                <a:latin typeface="Arial"/>
              </a:rPr>
              <a:t> như Hình 2.</a:t>
            </a:r>
          </a:p>
          <a:p>
            <a:pPr indent="0">
              <a:lnSpc>
                <a:spcPct val="200000"/>
              </a:lnSpc>
            </a:pPr>
            <a:r>
              <a:rPr lang="vi" sz="1400">
                <a:latin typeface="Arial"/>
              </a:rPr>
              <a:t>c) Tọa độ giao điêm của đô thị hàm sò </a:t>
            </a:r>
            <a:r>
              <a:rPr lang="vi" i="1" sz="1400">
                <a:latin typeface="Arial"/>
              </a:rPr>
              <a:t>y =</a:t>
            </a:r>
            <a:r>
              <a:rPr lang="vi" sz="1400">
                <a:latin typeface="Arial"/>
              </a:rPr>
              <a:t> </a:t>
            </a:r>
            <a:r>
              <a:rPr lang="en-US" sz="1400">
                <a:latin typeface="Arial"/>
              </a:rPr>
              <a:t>M </a:t>
            </a:r>
            <a:r>
              <a:rPr lang="vi" sz="1400">
                <a:latin typeface="Arial"/>
              </a:rPr>
              <a:t>với trục tung là (0; 1)</a:t>
            </a:r>
          </a:p>
          <a:p>
            <a:pPr marL="1091125" indent="0"/>
            <a:r>
              <a:rPr lang="en-US" sz="1400">
                <a:latin typeface="Arial"/>
              </a:rPr>
              <a:t>Z                      I I A          </a:t>
            </a:r>
            <a:r>
              <a:rPr lang="vi" sz="1400">
                <a:latin typeface="Arial"/>
              </a:rPr>
              <a:t>“</a:t>
            </a:r>
          </a:p>
          <a:p>
            <a:pPr indent="0">
              <a:lnSpc>
                <a:spcPct val="75000"/>
              </a:lnSpc>
            </a:pPr>
            <a:r>
              <a:rPr lang="vi" sz="1400">
                <a:latin typeface="Arial"/>
              </a:rPr>
              <a:t>ĐÔ thị hàm sô </a:t>
            </a:r>
            <a:r>
              <a:rPr lang="vi" i="1" sz="1400">
                <a:latin typeface="Arial"/>
              </a:rPr>
              <a:t>y</a:t>
            </a:r>
            <a:r>
              <a:rPr lang="vi" sz="1400">
                <a:latin typeface="Arial"/>
              </a:rPr>
              <a:t> = </a:t>
            </a:r>
            <a:r>
              <a:rPr lang="en-US" sz="1400">
                <a:latin typeface="Arial"/>
              </a:rPr>
              <a:t>Pi </a:t>
            </a:r>
            <a:r>
              <a:rPr lang="vi" sz="1400">
                <a:latin typeface="Arial"/>
              </a:rPr>
              <a:t>không cát trục hoành.</a:t>
            </a:r>
          </a:p>
        </p:txBody>
      </p:sp>
      <p:sp>
        <p:nvSpPr>
          <p:cNvPr id="7" name=""/>
          <p:cNvSpPr/>
          <p:nvPr/>
        </p:nvSpPr>
        <p:spPr>
          <a:xfrm>
            <a:off x="6143625" y="3886200"/>
            <a:ext cx="485775" cy="152400"/>
          </a:xfrm>
          <a:prstGeom prst="rect">
            <a:avLst/>
          </a:prstGeom>
          <a:solidFill>
            <a:srgbClr val="FFFFFF"/>
          </a:solidFill>
        </p:spPr>
        <p:txBody>
          <a:bodyPr lIns="0" tIns="0" rIns="0" bIns="0" wrap="none">
            <a:noAutofit/>
          </a:bodyPr>
          <a:p>
            <a:pPr indent="0"/>
            <a:r>
              <a:rPr lang="en-US" sz="1100">
                <a:solidFill>
                  <a:srgbClr val="234681"/>
                </a:solidFill>
                <a:latin typeface="Arial"/>
              </a:rPr>
              <a:t>H///A </a:t>
            </a:r>
            <a:r>
              <a:rPr lang="vi" sz="1100">
                <a:solidFill>
                  <a:srgbClr val="234681"/>
                </a:solidFill>
                <a:latin typeface="Arial"/>
              </a:rPr>
              <a:t>2</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FA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00037" y="509587"/>
            <a:ext cx="2452688" cy="381000"/>
          </a:xfrm>
          <a:prstGeom prst="rect">
            <a:avLst/>
          </a:prstGeom>
        </p:spPr>
      </p:pic>
      <p:pic>
        <p:nvPicPr>
          <p:cNvPr id="3" name=""/>
          <p:cNvPicPr>
            <a:picLocks noChangeAspect="1"/>
          </p:cNvPicPr>
          <p:nvPr/>
        </p:nvPicPr>
        <p:blipFill>
          <a:blip r:embed="rPictId1"/>
          <a:stretch>
            <a:fillRect/>
          </a:stretch>
        </p:blipFill>
        <p:spPr>
          <a:xfrm>
            <a:off x="3490912" y="123825"/>
            <a:ext cx="842963" cy="490537"/>
          </a:xfrm>
          <a:prstGeom prst="rect">
            <a:avLst/>
          </a:prstGeom>
        </p:spPr>
      </p:pic>
      <p:pic>
        <p:nvPicPr>
          <p:cNvPr id="4" name=""/>
          <p:cNvPicPr>
            <a:picLocks noChangeAspect="1"/>
          </p:cNvPicPr>
          <p:nvPr/>
        </p:nvPicPr>
        <p:blipFill>
          <a:blip r:embed="rPictId2"/>
          <a:stretch>
            <a:fillRect/>
          </a:stretch>
        </p:blipFill>
        <p:spPr>
          <a:xfrm>
            <a:off x="309562" y="1138237"/>
            <a:ext cx="4191000" cy="1528763"/>
          </a:xfrm>
          <a:prstGeom prst="rect">
            <a:avLst/>
          </a:prstGeom>
        </p:spPr>
      </p:pic>
      <p:pic>
        <p:nvPicPr>
          <p:cNvPr id="5" name=""/>
          <p:cNvPicPr>
            <a:picLocks noChangeAspect="1"/>
          </p:cNvPicPr>
          <p:nvPr/>
        </p:nvPicPr>
        <p:blipFill>
          <a:blip r:embed="rPictId3"/>
          <a:stretch>
            <a:fillRect/>
          </a:stretch>
        </p:blipFill>
        <p:spPr>
          <a:xfrm>
            <a:off x="5614987" y="223837"/>
            <a:ext cx="1933575" cy="3795713"/>
          </a:xfrm>
          <a:prstGeom prst="rect">
            <a:avLst/>
          </a:prstGeom>
        </p:spPr>
      </p:pic>
      <p:sp>
        <p:nvSpPr>
          <p:cNvPr id="6" name=""/>
          <p:cNvSpPr/>
          <p:nvPr/>
        </p:nvSpPr>
        <p:spPr>
          <a:xfrm>
            <a:off x="2795587" y="623887"/>
            <a:ext cx="519113" cy="157163"/>
          </a:xfrm>
          <a:prstGeom prst="rect">
            <a:avLst/>
          </a:prstGeom>
          <a:solidFill>
            <a:srgbClr val="FFFFFF"/>
          </a:solidFill>
        </p:spPr>
        <p:txBody>
          <a:bodyPr lIns="0" tIns="0" rIns="0" bIns="0" wrap="none">
            <a:noAutofit/>
          </a:bodyPr>
          <a:p>
            <a:pPr indent="0"/>
            <a:r>
              <a:rPr lang="en-US" sz="1200">
                <a:latin typeface="Times New Roman"/>
              </a:rPr>
              <a:t>= 4-co</a:t>
            </a:r>
          </a:p>
        </p:txBody>
      </p:sp>
      <p:sp>
        <p:nvSpPr>
          <p:cNvPr id="7" name=""/>
          <p:cNvSpPr/>
          <p:nvPr/>
        </p:nvSpPr>
        <p:spPr>
          <a:xfrm>
            <a:off x="385762" y="2928937"/>
            <a:ext cx="4624388" cy="985838"/>
          </a:xfrm>
          <a:prstGeom prst="rect">
            <a:avLst/>
          </a:prstGeom>
          <a:solidFill>
            <a:srgbClr val="4F6328"/>
          </a:solidFill>
        </p:spPr>
        <p:txBody>
          <a:bodyPr lIns="0" tIns="0" rIns="0" bIns="0">
            <a:noAutofit/>
          </a:bodyPr>
          <a:p>
            <a:pPr algn="just" indent="0">
              <a:lnSpc>
                <a:spcPct val="172000"/>
              </a:lnSpc>
            </a:pPr>
            <a:r>
              <a:rPr lang="vi" i="1" sz="1400">
                <a:solidFill>
                  <a:srgbClr val="FEFE02"/>
                </a:solidFill>
                <a:latin typeface="Arial"/>
              </a:rPr>
              <a:t>Nhận xét:</a:t>
            </a:r>
            <a:r>
              <a:rPr lang="vi" sz="1400">
                <a:solidFill>
                  <a:srgbClr val="FEFE02"/>
                </a:solidFill>
                <a:latin typeface="Arial"/>
              </a:rPr>
              <a:t> </a:t>
            </a:r>
            <a:r>
              <a:rPr lang="vi" sz="1400">
                <a:solidFill>
                  <a:srgbClr val="FFFFFF"/>
                </a:solidFill>
                <a:latin typeface="Arial"/>
              </a:rPr>
              <a:t>Đồ thị hàm số </a:t>
            </a:r>
            <a:r>
              <a:rPr lang="vi" i="1" sz="1400">
                <a:solidFill>
                  <a:srgbClr val="FFFFFF"/>
                </a:solidFill>
                <a:latin typeface="Arial"/>
              </a:rPr>
              <a:t>y</a:t>
            </a:r>
            <a:r>
              <a:rPr lang="vi" sz="1400">
                <a:solidFill>
                  <a:srgbClr val="FFFFFF"/>
                </a:solidFill>
                <a:latin typeface="Arial"/>
              </a:rPr>
              <a:t> = Q) là một đường cong liền nét, cắt trục tung tại điểm có tung độ bằng 1, nằm ở phía trên trục hoành và đi xuông kẻ từ trái sang phải.</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EFC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47650" y="176212"/>
            <a:ext cx="7105650" cy="638175"/>
          </a:xfrm>
          <a:prstGeom prst="rect">
            <a:avLst/>
          </a:prstGeom>
        </p:spPr>
      </p:pic>
      <p:pic>
        <p:nvPicPr>
          <p:cNvPr id="3" name=""/>
          <p:cNvPicPr>
            <a:picLocks noChangeAspect="1"/>
          </p:cNvPicPr>
          <p:nvPr/>
        </p:nvPicPr>
        <p:blipFill>
          <a:blip r:embed="rPictId1"/>
          <a:stretch>
            <a:fillRect/>
          </a:stretch>
        </p:blipFill>
        <p:spPr>
          <a:xfrm>
            <a:off x="552450" y="1062037"/>
            <a:ext cx="447675" cy="2962275"/>
          </a:xfrm>
          <a:prstGeom prst="rect">
            <a:avLst/>
          </a:prstGeom>
        </p:spPr>
      </p:pic>
      <p:pic>
        <p:nvPicPr>
          <p:cNvPr id="4" name=""/>
          <p:cNvPicPr>
            <a:picLocks noChangeAspect="1"/>
          </p:cNvPicPr>
          <p:nvPr/>
        </p:nvPicPr>
        <p:blipFill>
          <a:blip r:embed="rPictId2"/>
          <a:stretch>
            <a:fillRect/>
          </a:stretch>
        </p:blipFill>
        <p:spPr>
          <a:xfrm>
            <a:off x="1690687" y="3057525"/>
            <a:ext cx="433388" cy="700087"/>
          </a:xfrm>
          <a:prstGeom prst="rect">
            <a:avLst/>
          </a:prstGeom>
        </p:spPr>
      </p:pic>
      <p:sp>
        <p:nvSpPr>
          <p:cNvPr id="5" name=""/>
          <p:cNvSpPr/>
          <p:nvPr/>
        </p:nvSpPr>
        <p:spPr>
          <a:xfrm>
            <a:off x="1071562" y="1157287"/>
            <a:ext cx="5672138" cy="1347788"/>
          </a:xfrm>
          <a:prstGeom prst="rect">
            <a:avLst/>
          </a:prstGeom>
          <a:solidFill>
            <a:srgbClr val="FFFFFF"/>
          </a:solidFill>
        </p:spPr>
        <p:txBody>
          <a:bodyPr lIns="0" tIns="0" rIns="0" bIns="0">
            <a:noAutofit/>
          </a:bodyPr>
          <a:p>
            <a:pPr algn="just" indent="0">
              <a:lnSpc>
                <a:spcPct val="178000"/>
              </a:lnSpc>
            </a:pPr>
            <a:r>
              <a:rPr lang="vi" sz="1400">
                <a:latin typeface="Arial"/>
              </a:rPr>
              <a:t>Một doanh nghiệp gửi ngân hàng 1 tỉ đồng với kì hạn 1 năm, lãi suất 6,2%/năm. Giả sử trong suốt </a:t>
            </a:r>
            <a:r>
              <a:rPr lang="vi" i="1" sz="1400">
                <a:latin typeface="Arial"/>
              </a:rPr>
              <a:t>n</a:t>
            </a:r>
            <a:r>
              <a:rPr lang="vi" sz="1400">
                <a:latin typeface="Arial"/>
              </a:rPr>
              <a:t> năm (n e RT), doanh nghiệp đó không rút tiền ra và số tiền lãi sau mỗi năm sẽ được nhập vào vốn ban đầu. Biết rằng lãi suất không thay đổi trong</a:t>
            </a:r>
          </a:p>
        </p:txBody>
      </p:sp>
      <p:sp>
        <p:nvSpPr>
          <p:cNvPr id="6" name=""/>
          <p:cNvSpPr/>
          <p:nvPr/>
        </p:nvSpPr>
        <p:spPr>
          <a:xfrm>
            <a:off x="1062037" y="2643187"/>
            <a:ext cx="1223963" cy="228600"/>
          </a:xfrm>
          <a:prstGeom prst="rect">
            <a:avLst/>
          </a:prstGeom>
          <a:solidFill>
            <a:srgbClr val="FFFFFF"/>
          </a:solidFill>
        </p:spPr>
        <p:txBody>
          <a:bodyPr lIns="0" tIns="0" rIns="0" bIns="0" wrap="none">
            <a:noAutofit/>
          </a:bodyPr>
          <a:p>
            <a:pPr indent="0"/>
            <a:r>
              <a:rPr lang="vi" sz="1400">
                <a:latin typeface="Arial"/>
              </a:rPr>
              <a:t>thời gian này.</a:t>
            </a:r>
          </a:p>
        </p:txBody>
      </p:sp>
      <p:sp>
        <p:nvSpPr>
          <p:cNvPr id="7" name=""/>
          <p:cNvSpPr/>
          <p:nvPr/>
        </p:nvSpPr>
        <p:spPr>
          <a:xfrm>
            <a:off x="2271712" y="2909887"/>
            <a:ext cx="4476750" cy="985838"/>
          </a:xfrm>
          <a:prstGeom prst="rect">
            <a:avLst/>
          </a:prstGeom>
          <a:solidFill>
            <a:srgbClr val="FFFFFF"/>
          </a:solidFill>
        </p:spPr>
        <p:txBody>
          <a:bodyPr lIns="0" tIns="0" rIns="0" bIns="0">
            <a:noAutofit/>
          </a:bodyPr>
          <a:p>
            <a:pPr indent="0">
              <a:lnSpc>
                <a:spcPct val="177000"/>
              </a:lnSpc>
              <a:spcBef>
                <a:spcPts val="210"/>
              </a:spcBef>
            </a:pPr>
            <a:r>
              <a:rPr lang="vi" i="1" sz="1400">
                <a:latin typeface="Arial"/>
              </a:rPr>
              <a:t>Mối liên hệ giữa số tiền doanh nghiệp đó có được (cả gốc và lãi) với số năm gửi ngân hàng gợi nên hàm số nào trong toán học?</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FFFDF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57162" y="566737"/>
            <a:ext cx="228600" cy="3190875"/>
          </a:xfrm>
          <a:prstGeom prst="rect">
            <a:avLst/>
          </a:prstGeom>
        </p:spPr>
      </p:pic>
      <p:pic>
        <p:nvPicPr>
          <p:cNvPr id="3" name=""/>
          <p:cNvPicPr>
            <a:picLocks noChangeAspect="1"/>
          </p:cNvPicPr>
          <p:nvPr/>
        </p:nvPicPr>
        <p:blipFill>
          <a:blip r:embed="rPictId1"/>
          <a:stretch>
            <a:fillRect/>
          </a:stretch>
        </p:blipFill>
        <p:spPr>
          <a:xfrm>
            <a:off x="1757362" y="2100262"/>
            <a:ext cx="1452563" cy="1600200"/>
          </a:xfrm>
          <a:prstGeom prst="rect">
            <a:avLst/>
          </a:prstGeom>
        </p:spPr>
      </p:pic>
      <p:pic>
        <p:nvPicPr>
          <p:cNvPr id="4" name=""/>
          <p:cNvPicPr>
            <a:picLocks noChangeAspect="1"/>
          </p:cNvPicPr>
          <p:nvPr/>
        </p:nvPicPr>
        <p:blipFill>
          <a:blip r:embed="rPictId2"/>
          <a:stretch>
            <a:fillRect/>
          </a:stretch>
        </p:blipFill>
        <p:spPr>
          <a:xfrm>
            <a:off x="4386262" y="2090737"/>
            <a:ext cx="1495425" cy="1609725"/>
          </a:xfrm>
          <a:prstGeom prst="rect">
            <a:avLst/>
          </a:prstGeom>
        </p:spPr>
      </p:pic>
      <p:pic>
        <p:nvPicPr>
          <p:cNvPr id="5" name=""/>
          <p:cNvPicPr>
            <a:picLocks noChangeAspect="1"/>
          </p:cNvPicPr>
          <p:nvPr/>
        </p:nvPicPr>
        <p:blipFill>
          <a:blip r:embed="rPictId3"/>
          <a:stretch>
            <a:fillRect/>
          </a:stretch>
        </p:blipFill>
        <p:spPr>
          <a:xfrm>
            <a:off x="6786562" y="3228975"/>
            <a:ext cx="652463" cy="719137"/>
          </a:xfrm>
          <a:prstGeom prst="rect">
            <a:avLst/>
          </a:prstGeom>
        </p:spPr>
      </p:pic>
      <p:pic>
        <p:nvPicPr>
          <p:cNvPr id="6" name=""/>
          <p:cNvPicPr>
            <a:picLocks noChangeAspect="1"/>
          </p:cNvPicPr>
          <p:nvPr/>
        </p:nvPicPr>
        <p:blipFill>
          <a:blip r:embed="rPictId4"/>
          <a:stretch>
            <a:fillRect/>
          </a:stretch>
        </p:blipFill>
        <p:spPr>
          <a:xfrm>
            <a:off x="4186237" y="3943350"/>
            <a:ext cx="3176588" cy="242887"/>
          </a:xfrm>
          <a:prstGeom prst="rect">
            <a:avLst/>
          </a:prstGeom>
        </p:spPr>
      </p:pic>
      <p:sp>
        <p:nvSpPr>
          <p:cNvPr id="7" name=""/>
          <p:cNvSpPr/>
          <p:nvPr/>
        </p:nvSpPr>
        <p:spPr>
          <a:xfrm>
            <a:off x="6777037" y="276225"/>
            <a:ext cx="414338" cy="280987"/>
          </a:xfrm>
          <a:prstGeom prst="rect">
            <a:avLst/>
          </a:prstGeom>
          <a:solidFill>
            <a:srgbClr val="FFFFFF"/>
          </a:solidFill>
        </p:spPr>
        <p:txBody>
          <a:bodyPr lIns="0" tIns="0" rIns="0" bIns="0" wrap="none">
            <a:noAutofit/>
          </a:bodyPr>
          <a:p>
            <a:pPr indent="0"/>
            <a:r>
              <a:rPr lang="en-US" sz="1300">
                <a:solidFill>
                  <a:srgbClr val="234681"/>
                </a:solidFill>
                <a:latin typeface="Arial"/>
              </a:rPr>
              <a:t>Z3</a:t>
            </a:r>
          </a:p>
        </p:txBody>
      </p:sp>
      <p:sp>
        <p:nvSpPr>
          <p:cNvPr id="9" name=""/>
          <p:cNvSpPr/>
          <p:nvPr/>
        </p:nvSpPr>
        <p:spPr>
          <a:xfrm>
            <a:off x="766762" y="276225"/>
            <a:ext cx="3538538" cy="304800"/>
          </a:xfrm>
          <a:prstGeom prst="rect">
            <a:avLst/>
          </a:prstGeom>
          <a:solidFill>
            <a:srgbClr val="FFFFFF"/>
          </a:solidFill>
        </p:spPr>
        <p:txBody>
          <a:bodyPr lIns="0" tIns="0" rIns="0" bIns="0" wrap="none">
            <a:noAutofit/>
          </a:bodyPr>
          <a:p>
            <a:pPr indent="0">
              <a:lnSpc>
                <a:spcPct val="150000"/>
              </a:lnSpc>
            </a:pPr>
            <a:r>
              <a:rPr lang="en-US" b="1" u="sng" sz="1600">
                <a:latin typeface="Arial"/>
              </a:rPr>
              <a:t>--—__&lt;</a:t>
            </a:r>
            <a:r>
              <a:rPr lang="en-US" b="1" sz="1600">
                <a:latin typeface="Arial"/>
              </a:rPr>
              <a:t> </a:t>
            </a:r>
            <a:r>
              <a:rPr lang="vi" b="1" sz="1600">
                <a:latin typeface="Arial"/>
              </a:rPr>
              <a:t>l&lt;ết luận</a:t>
            </a:r>
          </a:p>
        </p:txBody>
      </p:sp>
      <p:sp>
        <p:nvSpPr>
          <p:cNvPr id="10" name=""/>
          <p:cNvSpPr/>
          <p:nvPr/>
        </p:nvSpPr>
        <p:spPr>
          <a:xfrm>
            <a:off x="766762" y="919162"/>
            <a:ext cx="6196013" cy="604838"/>
          </a:xfrm>
          <a:prstGeom prst="rect">
            <a:avLst/>
          </a:prstGeom>
          <a:solidFill>
            <a:srgbClr val="FFFFFF"/>
          </a:solidFill>
        </p:spPr>
        <p:txBody>
          <a:bodyPr lIns="0" tIns="0" rIns="0" bIns="0">
            <a:noAutofit/>
          </a:bodyPr>
          <a:p>
            <a:pPr indent="0">
              <a:lnSpc>
                <a:spcPct val="175000"/>
              </a:lnSpc>
            </a:pPr>
            <a:r>
              <a:rPr lang="vi" sz="1400">
                <a:latin typeface="Arial"/>
              </a:rPr>
              <a:t>Đồ thị hàm số </a:t>
            </a:r>
            <a:r>
              <a:rPr lang="vi" i="1" sz="1400">
                <a:latin typeface="Arial"/>
              </a:rPr>
              <a:t>y = a</a:t>
            </a:r>
            <a:r>
              <a:rPr lang="vi" i="1" baseline="30000" sz="1400">
                <a:latin typeface="Arial"/>
              </a:rPr>
              <a:t>x</a:t>
            </a:r>
            <a:r>
              <a:rPr lang="vi" sz="1400">
                <a:latin typeface="Arial"/>
              </a:rPr>
              <a:t> (a &gt; </a:t>
            </a:r>
            <a:r>
              <a:rPr lang="vi" i="1" sz="1400">
                <a:latin typeface="Arial"/>
              </a:rPr>
              <a:t>0,a *</a:t>
            </a:r>
            <a:r>
              <a:rPr lang="vi" sz="1400">
                <a:latin typeface="Arial"/>
              </a:rPr>
              <a:t> 1) là một đường cong liền nét, cắt trục tung tại điểm có tung độ bằng 1, nằm ở phía trên trục hoành và</a:t>
            </a:r>
          </a:p>
        </p:txBody>
      </p:sp>
      <p:sp>
        <p:nvSpPr>
          <p:cNvPr id="11" name=""/>
          <p:cNvSpPr/>
          <p:nvPr/>
        </p:nvSpPr>
        <p:spPr>
          <a:xfrm>
            <a:off x="776287" y="1624012"/>
            <a:ext cx="3671888" cy="261938"/>
          </a:xfrm>
          <a:prstGeom prst="rect">
            <a:avLst/>
          </a:prstGeom>
          <a:solidFill>
            <a:srgbClr val="FFFFFF"/>
          </a:solidFill>
        </p:spPr>
        <p:txBody>
          <a:bodyPr lIns="0" tIns="0" rIns="0" bIns="0" wrap="none">
            <a:noAutofit/>
          </a:bodyPr>
          <a:p>
            <a:pPr indent="0"/>
            <a:r>
              <a:rPr lang="vi" sz="1400">
                <a:latin typeface="Arial"/>
              </a:rPr>
              <a:t>đi lên nếu </a:t>
            </a:r>
            <a:r>
              <a:rPr lang="en-US" i="1" sz="1400">
                <a:latin typeface="Arial"/>
              </a:rPr>
              <a:t>a</a:t>
            </a:r>
            <a:r>
              <a:rPr lang="en-US" sz="1400">
                <a:latin typeface="Arial"/>
              </a:rPr>
              <a:t> </a:t>
            </a:r>
            <a:r>
              <a:rPr lang="vi" sz="1400">
                <a:latin typeface="Arial"/>
              </a:rPr>
              <a:t>&gt; 1, đi xuống nếu 0 &lt; </a:t>
            </a:r>
            <a:r>
              <a:rPr lang="en-US" i="1" sz="1400">
                <a:latin typeface="Arial"/>
              </a:rPr>
              <a:t>a </a:t>
            </a:r>
            <a:r>
              <a:rPr lang="vi" i="1" sz="1400">
                <a:latin typeface="Arial"/>
              </a:rPr>
              <a:t>&lt;</a:t>
            </a:r>
            <a:r>
              <a:rPr lang="vi" sz="1400">
                <a:latin typeface="Arial"/>
              </a:rPr>
              <a:t> 1.</a:t>
            </a:r>
          </a:p>
        </p:txBody>
      </p:sp>
      <p:sp>
        <p:nvSpPr>
          <p:cNvPr id="12" name=""/>
          <p:cNvSpPr/>
          <p:nvPr/>
        </p:nvSpPr>
        <p:spPr>
          <a:xfrm>
            <a:off x="3571875" y="3738562"/>
            <a:ext cx="390525" cy="128588"/>
          </a:xfrm>
          <a:prstGeom prst="rect">
            <a:avLst/>
          </a:prstGeom>
          <a:solidFill>
            <a:srgbClr val="FFFFFF"/>
          </a:solidFill>
        </p:spPr>
        <p:txBody>
          <a:bodyPr lIns="0" tIns="0" rIns="0" bIns="0" wrap="none">
            <a:noAutofit/>
          </a:bodyPr>
          <a:p>
            <a:pPr indent="0"/>
            <a:r>
              <a:rPr lang="vi" i="1" sz="850">
                <a:solidFill>
                  <a:srgbClr val="252F45"/>
                </a:solidFill>
                <a:latin typeface="Arial"/>
              </a:rPr>
              <a:t>Hình 3</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09537" y="3657600"/>
            <a:ext cx="390525" cy="428625"/>
          </a:xfrm>
          <a:prstGeom prst="rect">
            <a:avLst/>
          </a:prstGeom>
        </p:spPr>
      </p:pic>
      <p:pic>
        <p:nvPicPr>
          <p:cNvPr id="3" name=""/>
          <p:cNvPicPr>
            <a:picLocks noChangeAspect="1"/>
          </p:cNvPicPr>
          <p:nvPr/>
        </p:nvPicPr>
        <p:blipFill>
          <a:blip r:embed="rPictId1"/>
          <a:stretch>
            <a:fillRect/>
          </a:stretch>
        </p:blipFill>
        <p:spPr>
          <a:xfrm>
            <a:off x="881062" y="547687"/>
            <a:ext cx="5986463" cy="3538538"/>
          </a:xfrm>
          <a:prstGeom prst="rect">
            <a:avLst/>
          </a:prstGeom>
        </p:spPr>
      </p:pic>
      <p:sp>
        <p:nvSpPr>
          <p:cNvPr id="4" name=""/>
          <p:cNvSpPr/>
          <p:nvPr/>
        </p:nvSpPr>
        <p:spPr>
          <a:xfrm>
            <a:off x="1595437" y="195262"/>
            <a:ext cx="4424363" cy="271463"/>
          </a:xfrm>
          <a:prstGeom prst="rect">
            <a:avLst/>
          </a:prstGeom>
          <a:solidFill>
            <a:srgbClr val="FFFFFF"/>
          </a:solidFill>
        </p:spPr>
        <p:txBody>
          <a:bodyPr lIns="0" tIns="0" rIns="0" bIns="0" wrap="none">
            <a:noAutofit/>
          </a:bodyPr>
          <a:p>
            <a:pPr indent="0"/>
            <a:r>
              <a:rPr lang="vi" b="1" sz="1600">
                <a:solidFill>
                  <a:srgbClr val="BC0202"/>
                </a:solidFill>
                <a:latin typeface="Arial"/>
              </a:rPr>
              <a:t>Nhận xét: </a:t>
            </a:r>
            <a:r>
              <a:rPr lang="vi" sz="1400">
                <a:latin typeface="Arial"/>
              </a:rPr>
              <a:t>Cho hàm số mũ </a:t>
            </a:r>
            <a:r>
              <a:rPr lang="vi" i="1" sz="1400">
                <a:latin typeface="Arial"/>
              </a:rPr>
              <a:t>y = a</a:t>
            </a:r>
            <a:r>
              <a:rPr lang="vi" i="1" baseline="30000" sz="1400">
                <a:latin typeface="Arial"/>
              </a:rPr>
              <a:t>x</a:t>
            </a:r>
            <a:r>
              <a:rPr lang="vi" sz="1400">
                <a:latin typeface="Arial"/>
              </a:rPr>
              <a:t>         1).</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315075" y="547687"/>
            <a:ext cx="676275" cy="338138"/>
          </a:xfrm>
          <a:prstGeom prst="rect">
            <a:avLst/>
          </a:prstGeom>
        </p:spPr>
      </p:pic>
      <p:pic>
        <p:nvPicPr>
          <p:cNvPr id="3" name=""/>
          <p:cNvPicPr>
            <a:picLocks noChangeAspect="1"/>
          </p:cNvPicPr>
          <p:nvPr/>
        </p:nvPicPr>
        <p:blipFill>
          <a:blip r:embed="rPictId1"/>
          <a:stretch>
            <a:fillRect/>
          </a:stretch>
        </p:blipFill>
        <p:spPr>
          <a:xfrm>
            <a:off x="161925" y="3657600"/>
            <a:ext cx="390525" cy="428625"/>
          </a:xfrm>
          <a:prstGeom prst="rect">
            <a:avLst/>
          </a:prstGeom>
        </p:spPr>
      </p:pic>
      <p:sp>
        <p:nvSpPr>
          <p:cNvPr id="4" name=""/>
          <p:cNvSpPr/>
          <p:nvPr/>
        </p:nvSpPr>
        <p:spPr>
          <a:xfrm>
            <a:off x="1595437" y="195262"/>
            <a:ext cx="4424363" cy="271463"/>
          </a:xfrm>
          <a:prstGeom prst="rect">
            <a:avLst/>
          </a:prstGeom>
          <a:solidFill>
            <a:srgbClr val="FFFFFF"/>
          </a:solidFill>
        </p:spPr>
        <p:txBody>
          <a:bodyPr lIns="0" tIns="0" rIns="0" bIns="0" wrap="none">
            <a:noAutofit/>
          </a:bodyPr>
          <a:p>
            <a:pPr indent="0"/>
            <a:r>
              <a:rPr lang="vi" b="1" sz="1600">
                <a:solidFill>
                  <a:srgbClr val="BC0202"/>
                </a:solidFill>
                <a:latin typeface="Arial"/>
              </a:rPr>
              <a:t>Nhận xét: </a:t>
            </a:r>
            <a:r>
              <a:rPr lang="vi" sz="1400">
                <a:latin typeface="Arial"/>
              </a:rPr>
              <a:t>Cho hàm số mũ </a:t>
            </a:r>
            <a:r>
              <a:rPr lang="vi" i="1" sz="1400">
                <a:latin typeface="Arial"/>
              </a:rPr>
              <a:t>y = a</a:t>
            </a:r>
            <a:r>
              <a:rPr lang="vi" i="1" baseline="30000" sz="1400">
                <a:latin typeface="Arial"/>
              </a:rPr>
              <a:t>x</a:t>
            </a:r>
            <a:r>
              <a:rPr lang="vi" sz="1400">
                <a:latin typeface="Arial"/>
              </a:rPr>
              <a:t>         1).</a:t>
            </a:r>
          </a:p>
        </p:txBody>
      </p:sp>
      <p:graphicFrame>
        <p:nvGraphicFramePr>
          <p:cNvPr id="5" name=""/>
          <p:cNvGraphicFramePr>
            <a:graphicFrameLocks noGrp="1"/>
          </p:cNvGraphicFramePr>
          <p:nvPr/>
        </p:nvGraphicFramePr>
        <p:xfrm>
          <a:off x="1281112" y="2805112"/>
          <a:ext cx="5167313" cy="1147763"/>
        </p:xfrm>
        <a:graphic>
          <a:graphicData uri="http://schemas.openxmlformats.org/drawingml/2006/table">
            <a:tbl>
              <a:tblPr/>
              <a:tblGrid>
                <a:gridCol w="1185862"/>
                <a:gridCol w="3981450"/>
              </a:tblGrid>
              <a:tr h="404812">
                <a:tc>
                  <a:txBody>
                    <a:bodyPr lIns="0" tIns="0" rIns="0" bIns="0">
                      <a:noAutofit/>
                    </a:bodyPr>
                    <a:p>
                      <a:endParaRPr sz="2000"/>
                    </a:p>
                  </a:txBody>
                  <a:tcPr marL="0" marR="0" marT="0" marB="0">
                    <a:solidFill>
                      <a:srgbClr val="F9EBD8"/>
                    </a:solidFill>
                  </a:tcPr>
                </a:tc>
                <a:tc>
                  <a:txBody>
                    <a:bodyPr lIns="0" tIns="0" rIns="0" bIns="0">
                      <a:noAutofit/>
                    </a:bodyPr>
                    <a:p>
                      <a:endParaRPr sz="2000"/>
                    </a:p>
                  </a:txBody>
                  <a:tcPr marL="0" marR="0" marT="0" marB="0">
                    <a:solidFill>
                      <a:srgbClr val="F9EBD8"/>
                    </a:solidFill>
                  </a:tcPr>
                </a:tc>
              </a:tr>
              <a:tr h="742950">
                <a:tc>
                  <a:txBody>
                    <a:bodyPr lIns="0" tIns="0" rIns="0" bIns="0">
                      <a:noAutofit/>
                    </a:bodyPr>
                    <a:p>
                      <a:endParaRPr sz="3600"/>
                    </a:p>
                  </a:txBody>
                  <a:tcPr marL="0" marR="0" marT="0" marB="0">
                    <a:solidFill>
                      <a:srgbClr val="F9EBD8"/>
                    </a:solidFill>
                  </a:tcPr>
                </a:tc>
                <a:tc>
                  <a:txBody>
                    <a:bodyPr lIns="0" tIns="0" rIns="0" bIns="0">
                      <a:noAutofit/>
                    </a:bodyPr>
                    <a:p>
                      <a:pPr algn="r" marR="243400" indent="0"/>
                      <a:r>
                        <a:rPr lang="vi" sz="1000">
                          <a:solidFill>
                            <a:srgbClr val="988E82"/>
                          </a:solidFill>
                          <a:latin typeface="Arial"/>
                        </a:rPr>
                        <a:t>—-—_</a:t>
                      </a:r>
                    </a:p>
                  </a:txBody>
                  <a:tcPr marL="0" marR="0" marT="0" marB="0" anchor="ctr">
                    <a:solidFill>
                      <a:srgbClr val="F9EBD8"/>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62025" y="1247775"/>
            <a:ext cx="6315075" cy="2957512"/>
          </a:xfrm>
          <a:prstGeom prst="rect">
            <a:avLst/>
          </a:prstGeom>
        </p:spPr>
      </p:pic>
      <p:sp>
        <p:nvSpPr>
          <p:cNvPr id="3" name=""/>
          <p:cNvSpPr/>
          <p:nvPr/>
        </p:nvSpPr>
        <p:spPr>
          <a:xfrm>
            <a:off x="1014412" y="823912"/>
            <a:ext cx="895350" cy="338138"/>
          </a:xfrm>
          <a:prstGeom prst="rect">
            <a:avLst/>
          </a:prstGeom>
          <a:solidFill>
            <a:srgbClr val="FFFFFF"/>
          </a:solidFill>
        </p:spPr>
        <p:txBody>
          <a:bodyPr lIns="0" tIns="0" rIns="0" bIns="0" wrap="none">
            <a:noAutofit/>
          </a:bodyPr>
          <a:p>
            <a:pPr indent="0"/>
            <a:r>
              <a:rPr lang="vi" b="1" sz="2400">
                <a:solidFill>
                  <a:srgbClr val="BC0202"/>
                </a:solidFill>
                <a:latin typeface="Arial"/>
              </a:rPr>
              <a:t>Chú ý</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981825" y="47625"/>
            <a:ext cx="542925" cy="495300"/>
          </a:xfrm>
          <a:prstGeom prst="rect">
            <a:avLst/>
          </a:prstGeom>
        </p:spPr>
      </p:pic>
      <p:pic>
        <p:nvPicPr>
          <p:cNvPr id="3" name=""/>
          <p:cNvPicPr>
            <a:picLocks noChangeAspect="1"/>
          </p:cNvPicPr>
          <p:nvPr/>
        </p:nvPicPr>
        <p:blipFill>
          <a:blip r:embed="rPictId1"/>
          <a:stretch>
            <a:fillRect/>
          </a:stretch>
        </p:blipFill>
        <p:spPr>
          <a:xfrm>
            <a:off x="819150" y="700087"/>
            <a:ext cx="495300" cy="257175"/>
          </a:xfrm>
          <a:prstGeom prst="rect">
            <a:avLst/>
          </a:prstGeom>
        </p:spPr>
      </p:pic>
      <p:pic>
        <p:nvPicPr>
          <p:cNvPr id="4" name=""/>
          <p:cNvPicPr>
            <a:picLocks noChangeAspect="1"/>
          </p:cNvPicPr>
          <p:nvPr/>
        </p:nvPicPr>
        <p:blipFill>
          <a:blip r:embed="rPictId2"/>
          <a:stretch>
            <a:fillRect/>
          </a:stretch>
        </p:blipFill>
        <p:spPr>
          <a:xfrm>
            <a:off x="4876800" y="1019175"/>
            <a:ext cx="2209800" cy="3057525"/>
          </a:xfrm>
          <a:prstGeom prst="rect">
            <a:avLst/>
          </a:prstGeom>
        </p:spPr>
      </p:pic>
      <p:sp>
        <p:nvSpPr>
          <p:cNvPr id="5" name=""/>
          <p:cNvSpPr/>
          <p:nvPr/>
        </p:nvSpPr>
        <p:spPr>
          <a:xfrm>
            <a:off x="733425" y="242887"/>
            <a:ext cx="5157787" cy="261938"/>
          </a:xfrm>
          <a:prstGeom prst="rect">
            <a:avLst/>
          </a:prstGeom>
          <a:solidFill>
            <a:srgbClr val="FFFFFF"/>
          </a:solidFill>
        </p:spPr>
        <p:txBody>
          <a:bodyPr lIns="0" tIns="0" rIns="0" bIns="0" wrap="none">
            <a:noAutofit/>
          </a:bodyPr>
          <a:p>
            <a:pPr indent="0"/>
            <a:r>
              <a:rPr lang="vi" b="1" sz="1600">
                <a:latin typeface="Arial"/>
              </a:rPr>
              <a:t>Ví dụ 2 </a:t>
            </a:r>
            <a:r>
              <a:rPr lang="vi" sz="1400">
                <a:latin typeface="Arial"/>
              </a:rPr>
              <a:t>Lập bảng biến thiên và vẽ đồ thị hàm số </a:t>
            </a:r>
            <a:r>
              <a:rPr lang="vi" i="1" sz="1400">
                <a:latin typeface="Arial"/>
              </a:rPr>
              <a:t>y = 3</a:t>
            </a:r>
            <a:r>
              <a:rPr lang="vi" i="1" baseline="30000" sz="1400">
                <a:latin typeface="Arial"/>
              </a:rPr>
              <a:t>X</a:t>
            </a:r>
          </a:p>
        </p:txBody>
      </p:sp>
      <p:sp>
        <p:nvSpPr>
          <p:cNvPr id="6" name=""/>
          <p:cNvSpPr/>
          <p:nvPr/>
        </p:nvSpPr>
        <p:spPr>
          <a:xfrm>
            <a:off x="7448550" y="538162"/>
            <a:ext cx="123825" cy="147638"/>
          </a:xfrm>
          <a:prstGeom prst="rect">
            <a:avLst/>
          </a:prstGeom>
          <a:solidFill>
            <a:srgbClr val="FFFFFF"/>
          </a:solidFill>
        </p:spPr>
        <p:txBody>
          <a:bodyPr lIns="0" tIns="0" rIns="0" bIns="0" wrap="none">
            <a:noAutofit/>
          </a:bodyPr>
          <a:p>
            <a:pPr indent="0"/>
            <a:r>
              <a:rPr lang="vi" sz="1400">
                <a:solidFill>
                  <a:srgbClr val="F48989"/>
                </a:solidFill>
                <a:latin typeface="Arial"/>
              </a:rPr>
              <a:t>ì</a:t>
            </a:r>
          </a:p>
        </p:txBody>
      </p:sp>
      <p:sp>
        <p:nvSpPr>
          <p:cNvPr id="7" name=""/>
          <p:cNvSpPr/>
          <p:nvPr/>
        </p:nvSpPr>
        <p:spPr>
          <a:xfrm>
            <a:off x="681037" y="1081087"/>
            <a:ext cx="3605213" cy="595313"/>
          </a:xfrm>
          <a:prstGeom prst="rect">
            <a:avLst/>
          </a:prstGeom>
          <a:solidFill>
            <a:srgbClr val="FFFFFF"/>
          </a:solidFill>
        </p:spPr>
        <p:txBody>
          <a:bodyPr lIns="0" tIns="0" rIns="0" bIns="0">
            <a:noAutofit/>
          </a:bodyPr>
          <a:p>
            <a:pPr indent="0">
              <a:lnSpc>
                <a:spcPct val="166000"/>
              </a:lnSpc>
            </a:pPr>
            <a:r>
              <a:rPr lang="vi" sz="1400">
                <a:latin typeface="Arial"/>
              </a:rPr>
              <a:t>Vi hàm số y = 3* có cơ số 3 &gt; 1 nên ta có bảng biến thiên như sau</a:t>
            </a:r>
          </a:p>
        </p:txBody>
      </p:sp>
      <p:graphicFrame>
        <p:nvGraphicFramePr>
          <p:cNvPr id="8" name=""/>
          <p:cNvGraphicFramePr>
            <a:graphicFrameLocks noGrp="1"/>
          </p:cNvGraphicFramePr>
          <p:nvPr/>
        </p:nvGraphicFramePr>
        <p:xfrm>
          <a:off x="938212" y="1852612"/>
          <a:ext cx="3224213" cy="1042988"/>
        </p:xfrm>
        <a:graphic>
          <a:graphicData uri="http://schemas.openxmlformats.org/drawingml/2006/table">
            <a:tbl>
              <a:tblPr/>
              <a:tblGrid>
                <a:gridCol w="738187"/>
                <a:gridCol w="2486025"/>
              </a:tblGrid>
              <a:tr h="357187">
                <a:tc>
                  <a:txBody>
                    <a:bodyPr lIns="0" tIns="0" rIns="0" bIns="0">
                      <a:noAutofit/>
                    </a:bodyPr>
                    <a:p>
                      <a:endParaRPr sz="1700"/>
                    </a:p>
                  </a:txBody>
                  <a:tcPr marL="0" marR="0" marT="0" marB="0">
                    <a:solidFill>
                      <a:srgbClr val="F9EBD8"/>
                    </a:solidFill>
                  </a:tcPr>
                </a:tc>
                <a:tc>
                  <a:txBody>
                    <a:bodyPr lIns="0" tIns="0" rIns="0" bIns="0">
                      <a:noAutofit/>
                    </a:bodyPr>
                    <a:p>
                      <a:endParaRPr sz="1700"/>
                    </a:p>
                  </a:txBody>
                  <a:tcPr marL="0" marR="0" marT="0" marB="0">
                    <a:solidFill>
                      <a:srgbClr val="F9EBD8"/>
                    </a:solidFill>
                  </a:tcPr>
                </a:tc>
              </a:tr>
              <a:tr h="685800">
                <a:tc>
                  <a:txBody>
                    <a:bodyPr lIns="0" tIns="0" rIns="0" bIns="0">
                      <a:noAutofit/>
                    </a:bodyPr>
                    <a:p>
                      <a:endParaRPr sz="3300"/>
                    </a:p>
                  </a:txBody>
                  <a:tcPr marL="0" marR="0" marT="0" marB="0">
                    <a:solidFill>
                      <a:srgbClr val="F9EBD8"/>
                    </a:solidFill>
                  </a:tcPr>
                </a:tc>
                <a:tc>
                  <a:txBody>
                    <a:bodyPr lIns="0" tIns="0" rIns="0" bIns="0">
                      <a:noAutofit/>
                    </a:bodyPr>
                    <a:p>
                      <a:pPr indent="203200"/>
                      <a:r>
                        <a:rPr lang="vi" sz="1000">
                          <a:solidFill>
                            <a:srgbClr val="988E82"/>
                          </a:solidFill>
                          <a:latin typeface="Arial"/>
                        </a:rPr>
                        <a:t>—</a:t>
                      </a:r>
                    </a:p>
                  </a:txBody>
                  <a:tcPr marL="0" marR="0" marT="0" marB="0" anchor="ctr">
                    <a:solidFill>
                      <a:srgbClr val="F9EBD8"/>
                    </a:solidFill>
                  </a:tcPr>
                </a:tc>
              </a:tr>
            </a:tbl>
          </a:graphicData>
        </a:graphic>
      </p:graphicFrame>
      <p:sp>
        <p:nvSpPr>
          <p:cNvPr id="9" name=""/>
          <p:cNvSpPr/>
          <p:nvPr/>
        </p:nvSpPr>
        <p:spPr>
          <a:xfrm>
            <a:off x="681037" y="3071812"/>
            <a:ext cx="3567113" cy="1109663"/>
          </a:xfrm>
          <a:prstGeom prst="rect">
            <a:avLst/>
          </a:prstGeom>
          <a:solidFill>
            <a:srgbClr val="FFFFFF"/>
          </a:solidFill>
        </p:spPr>
        <p:txBody>
          <a:bodyPr lIns="0" tIns="0" rIns="0" bIns="0">
            <a:noAutofit/>
          </a:bodyPr>
          <a:p>
            <a:pPr indent="0">
              <a:lnSpc>
                <a:spcPct val="170000"/>
              </a:lnSpc>
              <a:spcBef>
                <a:spcPts val="490"/>
              </a:spcBef>
              <a:spcAft>
                <a:spcPts val="350"/>
              </a:spcAft>
            </a:pPr>
            <a:r>
              <a:rPr lang="vi" sz="1400">
                <a:latin typeface="Arial"/>
              </a:rPr>
              <a:t>Đồ thị của hàm số </a:t>
            </a:r>
            <a:r>
              <a:rPr lang="vi" i="1" sz="1400">
                <a:latin typeface="Arial"/>
              </a:rPr>
              <a:t>y</a:t>
            </a:r>
            <a:r>
              <a:rPr lang="vi" sz="1400">
                <a:latin typeface="Arial"/>
              </a:rPr>
              <a:t> = 3* là một đường cong liền nét đi qua các điểm</a:t>
            </a:r>
          </a:p>
          <a:p>
            <a:pPr indent="381000">
              <a:lnSpc>
                <a:spcPct val="170000"/>
              </a:lnSpc>
            </a:pPr>
            <a:r>
              <a:rPr lang="en-US" i="1" sz="1400">
                <a:latin typeface="Arial"/>
              </a:rPr>
              <a:t>A</a:t>
            </a:r>
            <a:r>
              <a:rPr lang="en-US" sz="1400">
                <a:latin typeface="Arial"/>
              </a:rPr>
              <a:t> </a:t>
            </a:r>
            <a:r>
              <a:rPr lang="vi" sz="1400">
                <a:latin typeface="Arial"/>
              </a:rPr>
              <a:t>(-1; |),B(0;l),C(l;3),D(2;9)</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943600" y="195262"/>
            <a:ext cx="576262" cy="371475"/>
          </a:xfrm>
          <a:prstGeom prst="rect">
            <a:avLst/>
          </a:prstGeom>
        </p:spPr>
      </p:pic>
      <p:pic>
        <p:nvPicPr>
          <p:cNvPr id="3" name=""/>
          <p:cNvPicPr>
            <a:picLocks noChangeAspect="1"/>
          </p:cNvPicPr>
          <p:nvPr/>
        </p:nvPicPr>
        <p:blipFill>
          <a:blip r:embed="rPictId1"/>
          <a:stretch>
            <a:fillRect/>
          </a:stretch>
        </p:blipFill>
        <p:spPr>
          <a:xfrm>
            <a:off x="7158037" y="0"/>
            <a:ext cx="366713" cy="590550"/>
          </a:xfrm>
          <a:prstGeom prst="rect">
            <a:avLst/>
          </a:prstGeom>
        </p:spPr>
      </p:pic>
      <p:pic>
        <p:nvPicPr>
          <p:cNvPr id="4" name=""/>
          <p:cNvPicPr>
            <a:picLocks noChangeAspect="1"/>
          </p:cNvPicPr>
          <p:nvPr/>
        </p:nvPicPr>
        <p:blipFill>
          <a:blip r:embed="rPictId2"/>
          <a:stretch>
            <a:fillRect/>
          </a:stretch>
        </p:blipFill>
        <p:spPr>
          <a:xfrm>
            <a:off x="833437" y="776287"/>
            <a:ext cx="504825" cy="247650"/>
          </a:xfrm>
          <a:prstGeom prst="rect">
            <a:avLst/>
          </a:prstGeom>
        </p:spPr>
      </p:pic>
      <p:pic>
        <p:nvPicPr>
          <p:cNvPr id="5" name=""/>
          <p:cNvPicPr>
            <a:picLocks noChangeAspect="1"/>
          </p:cNvPicPr>
          <p:nvPr/>
        </p:nvPicPr>
        <p:blipFill>
          <a:blip r:embed="rPictId3"/>
          <a:stretch>
            <a:fillRect/>
          </a:stretch>
        </p:blipFill>
        <p:spPr>
          <a:xfrm>
            <a:off x="157162" y="2081212"/>
            <a:ext cx="1857375" cy="404813"/>
          </a:xfrm>
          <a:prstGeom prst="rect">
            <a:avLst/>
          </a:prstGeom>
        </p:spPr>
      </p:pic>
      <p:pic>
        <p:nvPicPr>
          <p:cNvPr id="6" name=""/>
          <p:cNvPicPr>
            <a:picLocks noChangeAspect="1"/>
          </p:cNvPicPr>
          <p:nvPr/>
        </p:nvPicPr>
        <p:blipFill>
          <a:blip r:embed="rPictId4"/>
          <a:stretch>
            <a:fillRect/>
          </a:stretch>
        </p:blipFill>
        <p:spPr>
          <a:xfrm>
            <a:off x="5167312" y="2533650"/>
            <a:ext cx="1333500" cy="1590675"/>
          </a:xfrm>
          <a:prstGeom prst="rect">
            <a:avLst/>
          </a:prstGeom>
        </p:spPr>
      </p:pic>
      <p:sp>
        <p:nvSpPr>
          <p:cNvPr id="7" name=""/>
          <p:cNvSpPr/>
          <p:nvPr/>
        </p:nvSpPr>
        <p:spPr>
          <a:xfrm>
            <a:off x="152400" y="219075"/>
            <a:ext cx="1890712" cy="333375"/>
          </a:xfrm>
          <a:prstGeom prst="rect">
            <a:avLst/>
          </a:prstGeom>
          <a:solidFill>
            <a:srgbClr val="FFFFFF"/>
          </a:solidFill>
        </p:spPr>
        <p:txBody>
          <a:bodyPr lIns="0" tIns="0" rIns="0" bIns="0" wrap="none">
            <a:noAutofit/>
          </a:bodyPr>
          <a:p>
            <a:pPr indent="0"/>
            <a:r>
              <a:rPr lang="vi" b="1" sz="2100">
                <a:solidFill>
                  <a:srgbClr val="BC0202"/>
                </a:solidFill>
                <a:latin typeface="Arial"/>
              </a:rPr>
              <a:t>LUYỆN TẬP 2</a:t>
            </a:r>
          </a:p>
        </p:txBody>
      </p:sp>
      <p:sp>
        <p:nvSpPr>
          <p:cNvPr id="8" name=""/>
          <p:cNvSpPr/>
          <p:nvPr/>
        </p:nvSpPr>
        <p:spPr>
          <a:xfrm>
            <a:off x="2238375" y="252412"/>
            <a:ext cx="2790825" cy="261938"/>
          </a:xfrm>
          <a:prstGeom prst="rect">
            <a:avLst/>
          </a:prstGeom>
          <a:solidFill>
            <a:srgbClr val="FFFFFF"/>
          </a:solidFill>
        </p:spPr>
        <p:txBody>
          <a:bodyPr lIns="0" tIns="0" rIns="0" bIns="0" wrap="none">
            <a:noAutofit/>
          </a:bodyPr>
          <a:p>
            <a:pPr indent="0"/>
            <a:r>
              <a:rPr lang="vi" sz="1400">
                <a:latin typeface="Arial"/>
              </a:rPr>
              <a:t>Lập bảng biến thiên và vẽ đồ thị</a:t>
            </a:r>
          </a:p>
        </p:txBody>
      </p:sp>
      <p:sp>
        <p:nvSpPr>
          <p:cNvPr id="9" name=""/>
          <p:cNvSpPr/>
          <p:nvPr/>
        </p:nvSpPr>
        <p:spPr>
          <a:xfrm>
            <a:off x="5072062" y="252412"/>
            <a:ext cx="828675" cy="261938"/>
          </a:xfrm>
          <a:prstGeom prst="rect">
            <a:avLst/>
          </a:prstGeom>
          <a:solidFill>
            <a:srgbClr val="FFFFFF"/>
          </a:solidFill>
        </p:spPr>
        <p:txBody>
          <a:bodyPr lIns="0" tIns="0" rIns="0" bIns="0" wrap="none">
            <a:noAutofit/>
          </a:bodyPr>
          <a:p>
            <a:pPr indent="0"/>
            <a:r>
              <a:rPr lang="vi" sz="1400">
                <a:latin typeface="Arial"/>
              </a:rPr>
              <a:t>hàm số </a:t>
            </a:r>
            <a:r>
              <a:rPr lang="vi" i="1" sz="1400">
                <a:latin typeface="Arial"/>
              </a:rPr>
              <a:t>y</a:t>
            </a:r>
          </a:p>
        </p:txBody>
      </p:sp>
      <p:sp>
        <p:nvSpPr>
          <p:cNvPr id="10" name=""/>
          <p:cNvSpPr/>
          <p:nvPr/>
        </p:nvSpPr>
        <p:spPr>
          <a:xfrm>
            <a:off x="166687" y="1223962"/>
            <a:ext cx="3509963" cy="661988"/>
          </a:xfrm>
          <a:prstGeom prst="rect">
            <a:avLst/>
          </a:prstGeom>
          <a:solidFill>
            <a:srgbClr val="FFFFFF"/>
          </a:solidFill>
        </p:spPr>
        <p:txBody>
          <a:bodyPr lIns="0" tIns="0" rIns="0" bIns="0">
            <a:noAutofit/>
          </a:bodyPr>
          <a:p>
            <a:pPr indent="0">
              <a:spcAft>
                <a:spcPts val="770"/>
              </a:spcAft>
            </a:pPr>
            <a:r>
              <a:rPr lang="vi" sz="1400">
                <a:latin typeface="Arial"/>
              </a:rPr>
              <a:t>- Hàm số </a:t>
            </a:r>
            <a:r>
              <a:rPr lang="vi" i="1" sz="1400">
                <a:latin typeface="Arial"/>
              </a:rPr>
              <a:t>y</a:t>
            </a:r>
            <a:r>
              <a:rPr lang="vi" sz="1400">
                <a:latin typeface="Arial"/>
              </a:rPr>
              <a:t> = Q) là hàm số nghịch biến</a:t>
            </a:r>
          </a:p>
          <a:p>
            <a:pPr indent="0"/>
            <a:r>
              <a:rPr lang="vi" sz="1400">
                <a:latin typeface="Arial"/>
              </a:rPr>
              <a:t>trên nt</a:t>
            </a:r>
          </a:p>
        </p:txBody>
      </p:sp>
      <p:sp>
        <p:nvSpPr>
          <p:cNvPr id="11" name=""/>
          <p:cNvSpPr/>
          <p:nvPr/>
        </p:nvSpPr>
        <p:spPr>
          <a:xfrm>
            <a:off x="4062412" y="1252537"/>
            <a:ext cx="3371850" cy="661988"/>
          </a:xfrm>
          <a:prstGeom prst="rect">
            <a:avLst/>
          </a:prstGeom>
          <a:solidFill>
            <a:srgbClr val="FFFFFF"/>
          </a:solidFill>
        </p:spPr>
        <p:txBody>
          <a:bodyPr lIns="0" tIns="0" rIns="0" bIns="0">
            <a:noAutofit/>
          </a:bodyPr>
          <a:p>
            <a:pPr algn="ctr" indent="0">
              <a:spcAft>
                <a:spcPts val="1050"/>
              </a:spcAft>
            </a:pPr>
            <a:r>
              <a:rPr lang="vi" sz="1400">
                <a:latin typeface="Arial"/>
              </a:rPr>
              <a:t>Đô thị hàm sô </a:t>
            </a:r>
            <a:r>
              <a:rPr lang="vi" i="1" sz="1400">
                <a:latin typeface="Arial"/>
              </a:rPr>
              <a:t>y</a:t>
            </a:r>
            <a:r>
              <a:rPr lang="vi" sz="1400">
                <a:latin typeface="Arial"/>
              </a:rPr>
              <a:t> = (7) đi qua các điêm</a:t>
            </a:r>
          </a:p>
          <a:p>
            <a:pPr algn="ctr" indent="0"/>
            <a:r>
              <a:rPr lang="vi" sz="1400">
                <a:latin typeface="Arial"/>
              </a:rPr>
              <a:t>4(-2; 9);       3); C(0; !);£&gt;(!; 13)</a:t>
            </a:r>
          </a:p>
        </p:txBody>
      </p:sp>
      <p:sp>
        <p:nvSpPr>
          <p:cNvPr id="12" name=""/>
          <p:cNvSpPr/>
          <p:nvPr/>
        </p:nvSpPr>
        <p:spPr>
          <a:xfrm>
            <a:off x="2043112" y="2128837"/>
            <a:ext cx="1619250" cy="338138"/>
          </a:xfrm>
          <a:prstGeom prst="rect">
            <a:avLst/>
          </a:prstGeom>
          <a:solidFill>
            <a:srgbClr val="FFFFFF"/>
          </a:solidFill>
        </p:spPr>
        <p:txBody>
          <a:bodyPr lIns="0" tIns="0" rIns="0" bIns="0">
            <a:noAutofit/>
          </a:bodyPr>
          <a:p>
            <a:pPr indent="0"/>
            <a:r>
              <a:rPr lang="en-US" sz="850">
                <a:latin typeface="Times New Roman"/>
              </a:rPr>
              <a:t>r           </a:t>
            </a:r>
            <a:r>
              <a:rPr lang="vi" b="1" sz="1000">
                <a:latin typeface="Arial"/>
              </a:rPr>
              <a:t>1</a:t>
            </a:r>
          </a:p>
          <a:p>
            <a:pPr indent="0">
              <a:lnSpc>
                <a:spcPct val="75000"/>
              </a:lnSpc>
            </a:pPr>
            <a:r>
              <a:rPr lang="vi" sz="1400">
                <a:latin typeface="Arial"/>
              </a:rPr>
              <a:t>có cơ sô 0 &lt; 7 &lt; 1</a:t>
            </a:r>
          </a:p>
          <a:p>
            <a:pPr indent="0">
              <a:lnSpc>
                <a:spcPct val="80000"/>
              </a:lnSpc>
            </a:pPr>
            <a:r>
              <a:rPr lang="vi" sz="850">
                <a:latin typeface="Times New Roman"/>
              </a:rPr>
              <a:t>3</a:t>
            </a:r>
          </a:p>
        </p:txBody>
      </p:sp>
      <p:sp>
        <p:nvSpPr>
          <p:cNvPr id="13" name=""/>
          <p:cNvSpPr/>
          <p:nvPr/>
        </p:nvSpPr>
        <p:spPr>
          <a:xfrm>
            <a:off x="5195887" y="2147887"/>
            <a:ext cx="766763" cy="390525"/>
          </a:xfrm>
          <a:prstGeom prst="rect">
            <a:avLst/>
          </a:prstGeom>
          <a:solidFill>
            <a:srgbClr val="FFFFFF"/>
          </a:solidFill>
        </p:spPr>
        <p:txBody>
          <a:bodyPr lIns="0" tIns="0" rIns="0" bIns="0" wrap="none">
            <a:noAutofit/>
          </a:bodyPr>
          <a:p>
            <a:pPr algn="just" indent="0"/>
            <a:r>
              <a:rPr lang="en-US" sz="3800">
                <a:solidFill>
                  <a:srgbClr val="933530"/>
                </a:solidFill>
                <a:latin typeface="Arial"/>
              </a:rPr>
              <a:t>A </a:t>
            </a:r>
            <a:r>
              <a:rPr lang="vi" sz="3800">
                <a:latin typeface="Arial"/>
              </a:rPr>
              <a:t>T</a:t>
            </a:r>
          </a:p>
        </p:txBody>
      </p:sp>
      <p:sp>
        <p:nvSpPr>
          <p:cNvPr id="14" name=""/>
          <p:cNvSpPr/>
          <p:nvPr/>
        </p:nvSpPr>
        <p:spPr>
          <a:xfrm>
            <a:off x="176212" y="2566987"/>
            <a:ext cx="2566988" cy="252413"/>
          </a:xfrm>
          <a:prstGeom prst="rect">
            <a:avLst/>
          </a:prstGeom>
          <a:solidFill>
            <a:srgbClr val="FFFFFF"/>
          </a:solidFill>
        </p:spPr>
        <p:txBody>
          <a:bodyPr lIns="0" tIns="0" rIns="0" bIns="0" wrap="none">
            <a:noAutofit/>
          </a:bodyPr>
          <a:p>
            <a:pPr indent="0"/>
            <a:r>
              <a:rPr lang="vi" sz="1400">
                <a:latin typeface="Arial"/>
              </a:rPr>
              <a:t>nên ta có bảng biến thiên sau:</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sp>
        <p:nvSpPr>
          <p:cNvPr id="3" name=""/>
          <p:cNvSpPr/>
          <p:nvPr/>
        </p:nvSpPr>
        <p:spPr>
          <a:xfrm>
            <a:off x="476250" y="147637"/>
            <a:ext cx="7067550" cy="242888"/>
          </a:xfrm>
          <a:prstGeom prst="rect">
            <a:avLst/>
          </a:prstGeom>
          <a:solidFill>
            <a:srgbClr val="C8F5FE"/>
          </a:solidFill>
        </p:spPr>
        <p:txBody>
          <a:bodyPr lIns="0" tIns="0" rIns="0" bIns="0" wrap="none">
            <a:noAutofit/>
          </a:bodyPr>
          <a:p>
            <a:pPr algn="ctr" indent="0"/>
            <a:r>
              <a:rPr lang="vi" b="1" sz="1600">
                <a:latin typeface="Arial"/>
              </a:rPr>
              <a:t>Ví dụ 3</a:t>
            </a:r>
          </a:p>
        </p:txBody>
      </p:sp>
      <p:sp>
        <p:nvSpPr>
          <p:cNvPr id="4" name=""/>
          <p:cNvSpPr/>
          <p:nvPr/>
        </p:nvSpPr>
        <p:spPr>
          <a:xfrm>
            <a:off x="476250" y="390525"/>
            <a:ext cx="7067550" cy="3795712"/>
          </a:xfrm>
          <a:prstGeom prst="rect">
            <a:avLst/>
          </a:prstGeom>
          <a:solidFill>
            <a:srgbClr val="FFFFFF"/>
          </a:solidFill>
        </p:spPr>
        <p:txBody>
          <a:bodyPr lIns="0" tIns="0" rIns="0" bIns="0">
            <a:noAutofit/>
          </a:bodyPr>
          <a:p>
            <a:pPr indent="0">
              <a:lnSpc>
                <a:spcPct val="164000"/>
              </a:lnSpc>
            </a:pPr>
            <a:r>
              <a:rPr lang="vi" sz="1400">
                <a:latin typeface="Arial"/>
              </a:rPr>
              <a:t>Trong Vật lí, sự phân rã của các chât phóng xạ được cho bỏ’i công thức:</a:t>
            </a:r>
          </a:p>
          <a:p>
            <a:pPr marL="1189550" indent="0"/>
            <a:r>
              <a:rPr lang="vi" sz="1200">
                <a:latin typeface="Times New Roman"/>
              </a:rPr>
              <a:t>£</a:t>
            </a:r>
          </a:p>
          <a:p>
            <a:pPr indent="0">
              <a:lnSpc>
                <a:spcPct val="164000"/>
              </a:lnSpc>
              <a:spcAft>
                <a:spcPts val="210"/>
              </a:spcAft>
            </a:pPr>
            <a:r>
              <a:rPr lang="vi" sz="1400">
                <a:latin typeface="Arial"/>
              </a:rPr>
              <a:t>m(t) = </a:t>
            </a:r>
            <a:r>
              <a:rPr lang="vi" i="1" sz="1400">
                <a:latin typeface="Arial"/>
              </a:rPr>
              <a:t>m</a:t>
            </a:r>
            <a:r>
              <a:rPr lang="vi" i="1" baseline="-25000" sz="1400">
                <a:latin typeface="Arial"/>
              </a:rPr>
              <a:t>ồ</a:t>
            </a:r>
            <a:r>
              <a:rPr lang="vi" i="1" sz="1400">
                <a:latin typeface="Arial"/>
              </a:rPr>
              <a:t>.</a:t>
            </a:r>
            <a:r>
              <a:rPr lang="vi" sz="1400">
                <a:latin typeface="Arial"/>
              </a:rPr>
              <a:t> Qy ; trong đó </a:t>
            </a:r>
            <a:r>
              <a:rPr lang="vi" i="1" sz="1400">
                <a:latin typeface="Arial"/>
              </a:rPr>
              <a:t>m</a:t>
            </a:r>
            <a:r>
              <a:rPr lang="vi" i="1" baseline="-25000" sz="1400">
                <a:latin typeface="Arial"/>
              </a:rPr>
              <a:t>ồ</a:t>
            </a:r>
            <a:r>
              <a:rPr lang="vi" sz="1400">
                <a:latin typeface="Arial"/>
              </a:rPr>
              <a:t> là khối lượng chất phóng xạ ban đầu (tại thời điếm </a:t>
            </a:r>
            <a:r>
              <a:rPr lang="vi" i="1" sz="1400">
                <a:latin typeface="Arial"/>
              </a:rPr>
              <a:t>t =</a:t>
            </a:r>
            <a:r>
              <a:rPr lang="vi" sz="1400">
                <a:latin typeface="Arial"/>
              </a:rPr>
              <a:t> 0), m(t) là khối lượng chất phóng xạ tại thời điểm </a:t>
            </a:r>
            <a:r>
              <a:rPr lang="vi" i="1" sz="1400">
                <a:latin typeface="Arial"/>
              </a:rPr>
              <a:t>t</a:t>
            </a:r>
            <a:r>
              <a:rPr lang="vi" sz="1400">
                <a:latin typeface="Arial"/>
              </a:rPr>
              <a:t> và </a:t>
            </a:r>
            <a:r>
              <a:rPr lang="vi" i="1" sz="1400">
                <a:latin typeface="Arial"/>
              </a:rPr>
              <a:t>T</a:t>
            </a:r>
            <a:r>
              <a:rPr lang="vi" sz="1400">
                <a:latin typeface="Arial"/>
              </a:rPr>
              <a:t> là chu kì bán rã </a:t>
            </a:r>
            <a:r>
              <a:rPr lang="vi" i="1" sz="1400">
                <a:latin typeface="Arial"/>
              </a:rPr>
              <a:t>(Nguồn: Giải tích 12, NXBGD Việt Nam, 2021).</a:t>
            </a:r>
            <a:r>
              <a:rPr lang="vi" sz="1400">
                <a:latin typeface="Arial"/>
              </a:rPr>
              <a:t> Hạt nhân Poloni (Po) là chất phóng xạ a có chu kì bán râ là 138 ngày (Nguồn: Vật lí 12, NXBGD Việt Nam, 2021). Giả sử lúc đầu có 100 gam Poloni. Tính khối lượng Poloni còn lại sau 100 ngày theo đơn vị gam (làm tròn kết quả đến hàng phần mười).</a:t>
            </a:r>
          </a:p>
          <a:p>
            <a:pPr algn="r" indent="0">
              <a:spcAft>
                <a:spcPts val="210"/>
              </a:spcAft>
            </a:pPr>
            <a:r>
              <a:rPr lang="vi" b="1" i="1" u="sng" sz="1400">
                <a:solidFill>
                  <a:srgbClr val="BC0202"/>
                </a:solidFill>
                <a:latin typeface="Arial"/>
              </a:rPr>
              <a:t>Giải</a:t>
            </a:r>
            <a:r>
              <a:rPr lang="vi" sz="1200">
                <a:solidFill>
                  <a:srgbClr val="BC0202"/>
                </a:solidFill>
                <a:latin typeface="Times New Roman"/>
              </a:rPr>
              <a:t>                                                                </a:t>
            </a:r>
            <a:r>
              <a:rPr lang="vi" sz="1200">
                <a:solidFill>
                  <a:srgbClr val="F59A5B"/>
                </a:solidFill>
                <a:latin typeface="Times New Roman"/>
              </a:rPr>
              <a:t>®ỈỊ</a:t>
            </a:r>
          </a:p>
          <a:p>
            <a:pPr marL="1418150" indent="0">
              <a:spcAft>
                <a:spcPts val="1470"/>
              </a:spcAft>
            </a:pPr>
            <a:r>
              <a:rPr lang="vi" sz="1400">
                <a:latin typeface="Arial"/>
              </a:rPr>
              <a:t>Khối lượng Poloni còn lại sau 100 ngày là:</a:t>
            </a:r>
          </a:p>
          <a:p>
            <a:pPr algn="ctr" indent="0">
              <a:lnSpc>
                <a:spcPct val="164000"/>
              </a:lnSpc>
            </a:pPr>
            <a:r>
              <a:rPr lang="vi" sz="1400">
                <a:latin typeface="Arial"/>
              </a:rPr>
              <a:t>m(100) = 100. </a:t>
            </a:r>
            <a:r>
              <a:rPr lang="en-US" sz="1400">
                <a:latin typeface="Arial"/>
              </a:rPr>
              <a:t>(I)</a:t>
            </a:r>
            <a:r>
              <a:rPr lang="en-US" baseline="30000" sz="1400">
                <a:latin typeface="Arial"/>
              </a:rPr>
              <a:t>138</a:t>
            </a:r>
            <a:r>
              <a:rPr lang="en-US" sz="1400">
                <a:latin typeface="Arial"/>
              </a:rPr>
              <a:t> ~ </a:t>
            </a:r>
            <a:r>
              <a:rPr lang="vi" sz="1400">
                <a:latin typeface="Arial"/>
              </a:rPr>
              <a:t>60,5 (,ợ)</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196137" y="1104900"/>
            <a:ext cx="361950" cy="185737"/>
          </a:xfrm>
          <a:prstGeom prst="rect">
            <a:avLst/>
          </a:prstGeom>
        </p:spPr>
      </p:pic>
      <p:sp>
        <p:nvSpPr>
          <p:cNvPr id="3" name=""/>
          <p:cNvSpPr/>
          <p:nvPr/>
        </p:nvSpPr>
        <p:spPr>
          <a:xfrm>
            <a:off x="2709862" y="257175"/>
            <a:ext cx="2338388" cy="266700"/>
          </a:xfrm>
          <a:prstGeom prst="rect">
            <a:avLst/>
          </a:prstGeom>
          <a:solidFill>
            <a:srgbClr val="3C4886"/>
          </a:solidFill>
        </p:spPr>
        <p:txBody>
          <a:bodyPr lIns="0" tIns="0" rIns="0" bIns="0" wrap="none">
            <a:noAutofit/>
          </a:bodyPr>
          <a:p>
            <a:pPr algn="ctr" indent="0"/>
            <a:r>
              <a:rPr lang="en-US" b="1" sz="1900">
                <a:solidFill>
                  <a:srgbClr val="FEFE02"/>
                </a:solidFill>
                <a:latin typeface="Arial"/>
              </a:rPr>
              <a:t>. </a:t>
            </a:r>
            <a:r>
              <a:rPr lang="vi" b="1" sz="1900">
                <a:solidFill>
                  <a:srgbClr val="FEFE02"/>
                </a:solidFill>
                <a:latin typeface="Arial"/>
              </a:rPr>
              <a:t>HÀM SỐ LÔGARIT</a:t>
            </a:r>
          </a:p>
        </p:txBody>
      </p:sp>
      <p:sp>
        <p:nvSpPr>
          <p:cNvPr id="4" name=""/>
          <p:cNvSpPr/>
          <p:nvPr/>
        </p:nvSpPr>
        <p:spPr>
          <a:xfrm>
            <a:off x="3043237" y="1023937"/>
            <a:ext cx="1514475" cy="261938"/>
          </a:xfrm>
          <a:prstGeom prst="rect">
            <a:avLst/>
          </a:prstGeom>
          <a:solidFill>
            <a:srgbClr val="FFFFFF"/>
          </a:solidFill>
        </p:spPr>
        <p:txBody>
          <a:bodyPr lIns="0" tIns="0" rIns="0" bIns="0" wrap="none">
            <a:noAutofit/>
          </a:bodyPr>
          <a:p>
            <a:pPr indent="0"/>
            <a:r>
              <a:rPr lang="vi" b="1" sz="1600">
                <a:solidFill>
                  <a:srgbClr val="BC0202"/>
                </a:solidFill>
                <a:latin typeface="Arial"/>
              </a:rPr>
              <a:t>1. Định nghĩa</a:t>
            </a:r>
          </a:p>
        </p:txBody>
      </p:sp>
      <p:sp>
        <p:nvSpPr>
          <p:cNvPr id="5" name=""/>
          <p:cNvSpPr/>
          <p:nvPr/>
        </p:nvSpPr>
        <p:spPr>
          <a:xfrm>
            <a:off x="6481762" y="1119187"/>
            <a:ext cx="204788" cy="166688"/>
          </a:xfrm>
          <a:prstGeom prst="rect">
            <a:avLst/>
          </a:prstGeom>
          <a:solidFill>
            <a:srgbClr val="FFFFFF"/>
          </a:solidFill>
        </p:spPr>
        <p:txBody>
          <a:bodyPr lIns="0" tIns="0" rIns="0" bIns="0" wrap="none">
            <a:noAutofit/>
          </a:bodyPr>
          <a:p>
            <a:pPr indent="0"/>
            <a:r>
              <a:rPr lang="vi" b="1" i="1" sz="1500">
                <a:solidFill>
                  <a:srgbClr val="0D1370"/>
                </a:solidFill>
                <a:latin typeface="Arial"/>
              </a:rPr>
              <a:t>&lt;ỉ</a:t>
            </a:r>
          </a:p>
        </p:txBody>
      </p:sp>
      <p:sp>
        <p:nvSpPr>
          <p:cNvPr id="6" name=""/>
          <p:cNvSpPr/>
          <p:nvPr/>
        </p:nvSpPr>
        <p:spPr>
          <a:xfrm>
            <a:off x="938212" y="1585912"/>
            <a:ext cx="5519738" cy="247650"/>
          </a:xfrm>
          <a:prstGeom prst="rect">
            <a:avLst/>
          </a:prstGeom>
          <a:solidFill>
            <a:srgbClr val="FFFFFF"/>
          </a:solidFill>
        </p:spPr>
        <p:txBody>
          <a:bodyPr lIns="0" tIns="0" rIns="0" bIns="0" wrap="none">
            <a:noAutofit/>
          </a:bodyPr>
          <a:p>
            <a:pPr indent="0"/>
            <a:r>
              <a:rPr lang="vi" b="1" sz="1600">
                <a:latin typeface="Arial"/>
              </a:rPr>
              <a:t>HĐ4 </a:t>
            </a:r>
            <a:r>
              <a:rPr lang="vi" sz="1400">
                <a:latin typeface="Arial"/>
              </a:rPr>
              <a:t>Tìm giá trị </a:t>
            </a:r>
            <a:r>
              <a:rPr lang="vi" i="1" sz="1400">
                <a:latin typeface="Arial"/>
              </a:rPr>
              <a:t>y</a:t>
            </a:r>
            <a:r>
              <a:rPr lang="vi" sz="1400">
                <a:latin typeface="Arial"/>
              </a:rPr>
              <a:t> tương ứng với giá trị </a:t>
            </a:r>
            <a:r>
              <a:rPr lang="vi" i="1" sz="1400">
                <a:latin typeface="Arial"/>
              </a:rPr>
              <a:t>X</a:t>
            </a:r>
            <a:r>
              <a:rPr lang="vi" sz="1400">
                <a:latin typeface="Arial"/>
              </a:rPr>
              <a:t> trong bảng sau:</a:t>
            </a:r>
          </a:p>
        </p:txBody>
      </p:sp>
      <p:graphicFrame>
        <p:nvGraphicFramePr>
          <p:cNvPr id="7" name=""/>
          <p:cNvGraphicFramePr>
            <a:graphicFrameLocks noGrp="1"/>
          </p:cNvGraphicFramePr>
          <p:nvPr/>
        </p:nvGraphicFramePr>
        <p:xfrm>
          <a:off x="1138237" y="2176462"/>
          <a:ext cx="5348288" cy="862013"/>
        </p:xfrm>
        <a:graphic>
          <a:graphicData uri="http://schemas.openxmlformats.org/drawingml/2006/table">
            <a:tbl>
              <a:tblPr/>
              <a:tblGrid>
                <a:gridCol w="1252537"/>
                <a:gridCol w="1019175"/>
                <a:gridCol w="1019175"/>
                <a:gridCol w="1019175"/>
                <a:gridCol w="1038225"/>
              </a:tblGrid>
              <a:tr h="414337">
                <a:tc>
                  <a:txBody>
                    <a:bodyPr lIns="0" tIns="0" rIns="0" bIns="0">
                      <a:noAutofit/>
                    </a:bodyPr>
                    <a:p>
                      <a:endParaRPr sz="2000"/>
                    </a:p>
                  </a:txBody>
                  <a:tcPr marL="0" marR="0" marT="0" marB="0">
                    <a:solidFill>
                      <a:srgbClr val="F9EBD8"/>
                    </a:solidFill>
                  </a:tcPr>
                </a:tc>
                <a:tc>
                  <a:txBody>
                    <a:bodyPr lIns="0" tIns="0" rIns="0" bIns="0">
                      <a:noAutofit/>
                    </a:bodyPr>
                    <a:p>
                      <a:endParaRPr sz="2000"/>
                    </a:p>
                  </a:txBody>
                  <a:tcPr marL="0" marR="0" marT="0" marB="0">
                    <a:solidFill>
                      <a:srgbClr val="F9EBD8"/>
                    </a:solidFill>
                  </a:tcPr>
                </a:tc>
                <a:tc>
                  <a:txBody>
                    <a:bodyPr lIns="0" tIns="0" rIns="0" bIns="0">
                      <a:noAutofit/>
                    </a:bodyPr>
                    <a:p>
                      <a:endParaRPr sz="2000"/>
                    </a:p>
                  </a:txBody>
                  <a:tcPr marL="0" marR="0" marT="0" marB="0">
                    <a:solidFill>
                      <a:srgbClr val="F9EBD8"/>
                    </a:solidFill>
                  </a:tcPr>
                </a:tc>
                <a:tc>
                  <a:txBody>
                    <a:bodyPr lIns="0" tIns="0" rIns="0" bIns="0">
                      <a:noAutofit/>
                    </a:bodyPr>
                    <a:p>
                      <a:endParaRPr sz="2000"/>
                    </a:p>
                  </a:txBody>
                  <a:tcPr marL="0" marR="0" marT="0" marB="0">
                    <a:solidFill>
                      <a:srgbClr val="F9EBD8"/>
                    </a:solidFill>
                  </a:tcPr>
                </a:tc>
                <a:tc>
                  <a:txBody>
                    <a:bodyPr lIns="0" tIns="0" rIns="0" bIns="0">
                      <a:noAutofit/>
                    </a:bodyPr>
                    <a:p>
                      <a:endParaRPr sz="2000"/>
                    </a:p>
                  </a:txBody>
                  <a:tcPr marL="0" marR="0" marT="0" marB="0">
                    <a:solidFill>
                      <a:srgbClr val="F9EBD8"/>
                    </a:solidFill>
                  </a:tcPr>
                </a:tc>
              </a:tr>
              <a:tr h="447675">
                <a:tc>
                  <a:txBody>
                    <a:bodyPr lIns="0" tIns="0" rIns="0" bIns="0">
                      <a:noAutofit/>
                    </a:bodyPr>
                    <a:p>
                      <a:endParaRPr sz="2200"/>
                    </a:p>
                  </a:txBody>
                  <a:tcPr marL="0" marR="0" marT="0" marB="0">
                    <a:solidFill>
                      <a:srgbClr val="F9EBD8"/>
                    </a:solidFill>
                  </a:tcPr>
                </a:tc>
                <a:tc>
                  <a:txBody>
                    <a:bodyPr lIns="0" tIns="0" rIns="0" bIns="0">
                      <a:noAutofit/>
                    </a:bodyPr>
                    <a:p>
                      <a:pPr indent="406400"/>
                      <a:r>
                        <a:rPr lang="vi" sz="1400">
                          <a:solidFill>
                            <a:srgbClr val="BC0202"/>
                          </a:solidFill>
                          <a:latin typeface="Arial"/>
                        </a:rPr>
                        <a:t>0</a:t>
                      </a:r>
                    </a:p>
                  </a:txBody>
                  <a:tcPr marL="0" marR="0" marT="0" marB="0" anchor="ctr"/>
                </a:tc>
                <a:tc>
                  <a:txBody>
                    <a:bodyPr lIns="0" tIns="0" rIns="0" bIns="0">
                      <a:noAutofit/>
                    </a:bodyPr>
                    <a:p>
                      <a:pPr algn="ctr" indent="0"/>
                      <a:r>
                        <a:rPr lang="vi" sz="1400">
                          <a:solidFill>
                            <a:srgbClr val="BC0202"/>
                          </a:solidFill>
                          <a:latin typeface="Arial"/>
                        </a:rPr>
                        <a:t>1</a:t>
                      </a:r>
                    </a:p>
                  </a:txBody>
                  <a:tcPr marL="0" marR="0" marT="0" marB="0" anchor="ctr"/>
                </a:tc>
                <a:tc>
                  <a:txBody>
                    <a:bodyPr lIns="0" tIns="0" rIns="0" bIns="0">
                      <a:noAutofit/>
                    </a:bodyPr>
                    <a:p>
                      <a:pPr algn="ctr" indent="0"/>
                      <a:r>
                        <a:rPr lang="vi" sz="1400">
                          <a:solidFill>
                            <a:srgbClr val="BC0202"/>
                          </a:solidFill>
                          <a:latin typeface="Arial"/>
                        </a:rPr>
                        <a:t>2</a:t>
                      </a:r>
                    </a:p>
                  </a:txBody>
                  <a:tcPr marL="0" marR="0" marT="0" marB="0" anchor="ctr"/>
                </a:tc>
                <a:tc>
                  <a:txBody>
                    <a:bodyPr lIns="0" tIns="0" rIns="0" bIns="0">
                      <a:noAutofit/>
                    </a:bodyPr>
                    <a:p>
                      <a:pPr algn="ctr" indent="0"/>
                      <a:r>
                        <a:rPr lang="vi" sz="1400">
                          <a:solidFill>
                            <a:srgbClr val="BC0202"/>
                          </a:solidFill>
                          <a:latin typeface="Arial"/>
                        </a:rPr>
                        <a:t>3</a:t>
                      </a:r>
                    </a:p>
                  </a:txBody>
                  <a:tcPr marL="0" marR="0" marT="0" marB="0" anchor="ctr"/>
                </a:tc>
              </a:tr>
            </a:tbl>
          </a:graphicData>
        </a:graphic>
      </p:graphicFrame>
      <p:sp>
        <p:nvSpPr>
          <p:cNvPr id="8" name=""/>
          <p:cNvSpPr/>
          <p:nvPr/>
        </p:nvSpPr>
        <p:spPr>
          <a:xfrm>
            <a:off x="495300" y="3414712"/>
            <a:ext cx="6634162" cy="642938"/>
          </a:xfrm>
          <a:prstGeom prst="rect">
            <a:avLst/>
          </a:prstGeom>
          <a:solidFill>
            <a:srgbClr val="4F6328"/>
          </a:solidFill>
        </p:spPr>
        <p:txBody>
          <a:bodyPr lIns="0" tIns="0" rIns="0" bIns="0">
            <a:noAutofit/>
          </a:bodyPr>
          <a:p>
            <a:pPr indent="0">
              <a:lnSpc>
                <a:spcPct val="172000"/>
              </a:lnSpc>
            </a:pPr>
            <a:r>
              <a:rPr lang="vi" b="1" sz="1600">
                <a:solidFill>
                  <a:srgbClr val="FEFE02"/>
                </a:solidFill>
                <a:latin typeface="Arial"/>
              </a:rPr>
              <a:t>Nhận xét: </a:t>
            </a:r>
            <a:r>
              <a:rPr lang="vi" sz="1400">
                <a:solidFill>
                  <a:srgbClr val="FFFFFF"/>
                </a:solidFill>
                <a:latin typeface="Arial"/>
              </a:rPr>
              <a:t>Tương ứng mỗi giá trị X dương với giá trị </a:t>
            </a:r>
            <a:r>
              <a:rPr lang="vi" i="1" sz="1400">
                <a:solidFill>
                  <a:srgbClr val="FFFFFF"/>
                </a:solidFill>
                <a:latin typeface="Arial"/>
              </a:rPr>
              <a:t>y -</a:t>
            </a:r>
            <a:r>
              <a:rPr lang="vi" sz="1400">
                <a:solidFill>
                  <a:srgbClr val="FFFFFF"/>
                </a:solidFill>
                <a:latin typeface="Arial"/>
              </a:rPr>
              <a:t> log</a:t>
            </a:r>
            <a:r>
              <a:rPr lang="vi" baseline="-25000" sz="1400">
                <a:solidFill>
                  <a:srgbClr val="FFFFFF"/>
                </a:solidFill>
                <a:latin typeface="Arial"/>
              </a:rPr>
              <a:t>3</a:t>
            </a:r>
            <a:r>
              <a:rPr lang="vi" sz="1400">
                <a:solidFill>
                  <a:srgbClr val="FFFFFF"/>
                </a:solidFill>
                <a:latin typeface="Arial"/>
              </a:rPr>
              <a:t>x xác định một hàm số, hàm số đó gọi là hàm số lôgarit cơ số 3.</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bg>
      <p:bgPr>
        <a:solidFill>
          <a:srgbClr val="FFFDF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828675" y="795337"/>
            <a:ext cx="1395412" cy="423863"/>
          </a:xfrm>
          <a:prstGeom prst="rect">
            <a:avLst/>
          </a:prstGeom>
        </p:spPr>
      </p:pic>
      <p:pic>
        <p:nvPicPr>
          <p:cNvPr id="3" name=""/>
          <p:cNvPicPr>
            <a:picLocks noChangeAspect="1"/>
          </p:cNvPicPr>
          <p:nvPr/>
        </p:nvPicPr>
        <p:blipFill>
          <a:blip r:embed="rPictId1"/>
          <a:stretch>
            <a:fillRect/>
          </a:stretch>
        </p:blipFill>
        <p:spPr>
          <a:xfrm>
            <a:off x="376237" y="881062"/>
            <a:ext cx="6748463" cy="3186113"/>
          </a:xfrm>
          <a:prstGeom prst="rect">
            <a:avLst/>
          </a:prstGeom>
        </p:spPr>
      </p:pic>
      <p:pic>
        <p:nvPicPr>
          <p:cNvPr id="4" name=""/>
          <p:cNvPicPr>
            <a:picLocks noChangeAspect="1"/>
          </p:cNvPicPr>
          <p:nvPr/>
        </p:nvPicPr>
        <p:blipFill>
          <a:blip r:embed="rPictId2"/>
          <a:stretch>
            <a:fillRect/>
          </a:stretch>
        </p:blipFill>
        <p:spPr>
          <a:xfrm>
            <a:off x="576262" y="2424112"/>
            <a:ext cx="6143625" cy="542925"/>
          </a:xfrm>
          <a:prstGeom prst="rect">
            <a:avLst/>
          </a:prstGeom>
        </p:spPr>
      </p:pic>
      <p:pic>
        <p:nvPicPr>
          <p:cNvPr id="5" name=""/>
          <p:cNvPicPr>
            <a:picLocks noChangeAspect="1"/>
          </p:cNvPicPr>
          <p:nvPr/>
        </p:nvPicPr>
        <p:blipFill>
          <a:blip r:embed="rPictId3"/>
          <a:stretch>
            <a:fillRect/>
          </a:stretch>
        </p:blipFill>
        <p:spPr>
          <a:xfrm>
            <a:off x="6234112" y="3233737"/>
            <a:ext cx="1181100" cy="509588"/>
          </a:xfrm>
          <a:prstGeom prst="rect">
            <a:avLst/>
          </a:prstGeom>
        </p:spPr>
      </p:pic>
      <p:sp>
        <p:nvSpPr>
          <p:cNvPr id="6" name=""/>
          <p:cNvSpPr/>
          <p:nvPr/>
        </p:nvSpPr>
        <p:spPr>
          <a:xfrm>
            <a:off x="695325" y="409575"/>
            <a:ext cx="1247775" cy="385762"/>
          </a:xfrm>
          <a:prstGeom prst="rect">
            <a:avLst/>
          </a:prstGeom>
          <a:solidFill>
            <a:srgbClr val="FFFFFF"/>
          </a:solidFill>
        </p:spPr>
        <p:txBody>
          <a:bodyPr lIns="0" tIns="0" rIns="0" bIns="0" wrap="none">
            <a:noAutofit/>
          </a:bodyPr>
          <a:p>
            <a:pPr indent="0"/>
            <a:r>
              <a:rPr lang="vi" b="1" sz="2400">
                <a:latin typeface="Arial"/>
              </a:rPr>
              <a:t>Kết luận</a:t>
            </a:r>
          </a:p>
        </p:txBody>
      </p:sp>
      <p:sp>
        <p:nvSpPr>
          <p:cNvPr id="7" name=""/>
          <p:cNvSpPr/>
          <p:nvPr/>
        </p:nvSpPr>
        <p:spPr>
          <a:xfrm>
            <a:off x="909637" y="1433512"/>
            <a:ext cx="5795963" cy="747713"/>
          </a:xfrm>
          <a:prstGeom prst="rect">
            <a:avLst/>
          </a:prstGeom>
          <a:solidFill>
            <a:srgbClr val="FFFFFF"/>
          </a:solidFill>
        </p:spPr>
        <p:txBody>
          <a:bodyPr lIns="0" tIns="0" rIns="0" bIns="0">
            <a:noAutofit/>
          </a:bodyPr>
          <a:p>
            <a:pPr indent="0">
              <a:lnSpc>
                <a:spcPct val="200000"/>
              </a:lnSpc>
            </a:pPr>
            <a:r>
              <a:rPr lang="vi" sz="1500">
                <a:latin typeface="Arial"/>
              </a:rPr>
              <a:t>Cho số thực </a:t>
            </a:r>
            <a:r>
              <a:rPr lang="en-US" i="1" sz="1400">
                <a:latin typeface="Arial"/>
              </a:rPr>
              <a:t>a (a </a:t>
            </a:r>
            <a:r>
              <a:rPr lang="vi" i="1" sz="1400">
                <a:latin typeface="Arial"/>
              </a:rPr>
              <a:t>&gt;</a:t>
            </a:r>
            <a:r>
              <a:rPr lang="vi" sz="1500">
                <a:latin typeface="Arial"/>
              </a:rPr>
              <a:t> 0, </a:t>
            </a:r>
            <a:r>
              <a:rPr lang="en-US" i="1" sz="1400">
                <a:latin typeface="Arial"/>
              </a:rPr>
              <a:t>a</a:t>
            </a:r>
            <a:r>
              <a:rPr lang="en-US" sz="1500">
                <a:latin typeface="Arial"/>
              </a:rPr>
              <a:t> </a:t>
            </a:r>
            <a:r>
              <a:rPr lang="vi" sz="1500">
                <a:latin typeface="Arial"/>
              </a:rPr>
              <a:t>1). Hàm số </a:t>
            </a:r>
            <a:r>
              <a:rPr lang="vi" i="1" sz="1400">
                <a:latin typeface="Arial"/>
              </a:rPr>
              <a:t>y</a:t>
            </a:r>
            <a:r>
              <a:rPr lang="vi" sz="1500">
                <a:latin typeface="Arial"/>
              </a:rPr>
              <a:t> = log</a:t>
            </a:r>
            <a:r>
              <a:rPr lang="vi" baseline="-25000" sz="1500">
                <a:latin typeface="Arial"/>
              </a:rPr>
              <a:t>a</a:t>
            </a:r>
            <a:r>
              <a:rPr lang="vi" sz="1500">
                <a:latin typeface="Arial"/>
              </a:rPr>
              <a:t> </a:t>
            </a:r>
            <a:r>
              <a:rPr lang="vi" i="1" sz="1400">
                <a:latin typeface="Arial"/>
              </a:rPr>
              <a:t>X </a:t>
            </a:r>
            <a:r>
              <a:rPr lang="vi" sz="1500">
                <a:latin typeface="Arial"/>
              </a:rPr>
              <a:t>được gọi là hàm số loogarit cơ số </a:t>
            </a:r>
            <a:r>
              <a:rPr lang="vi" i="1" sz="1400">
                <a:latin typeface="Arial"/>
              </a:rPr>
              <a:t>a.</a:t>
            </a:r>
          </a:p>
        </p:txBody>
      </p:sp>
      <p:sp>
        <p:nvSpPr>
          <p:cNvPr id="8" name=""/>
          <p:cNvSpPr/>
          <p:nvPr/>
        </p:nvSpPr>
        <p:spPr>
          <a:xfrm>
            <a:off x="909637" y="3124200"/>
            <a:ext cx="1214438" cy="266700"/>
          </a:xfrm>
          <a:prstGeom prst="rect">
            <a:avLst/>
          </a:prstGeom>
          <a:solidFill>
            <a:srgbClr val="FFFFFF"/>
          </a:solidFill>
        </p:spPr>
        <p:txBody>
          <a:bodyPr lIns="0" tIns="0" rIns="0" bIns="0" wrap="none">
            <a:noAutofit/>
          </a:bodyPr>
          <a:p>
            <a:pPr indent="0"/>
            <a:r>
              <a:rPr lang="vi" sz="1500">
                <a:latin typeface="Arial"/>
              </a:rPr>
              <a:t>là (0; +oo).</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19875" y="3438525"/>
            <a:ext cx="776287" cy="847725"/>
          </a:xfrm>
          <a:prstGeom prst="rect">
            <a:avLst/>
          </a:prstGeom>
        </p:spPr>
      </p:pic>
      <p:sp>
        <p:nvSpPr>
          <p:cNvPr id="3" name=""/>
          <p:cNvSpPr/>
          <p:nvPr/>
        </p:nvSpPr>
        <p:spPr>
          <a:xfrm>
            <a:off x="933450" y="357187"/>
            <a:ext cx="685800" cy="223838"/>
          </a:xfrm>
          <a:prstGeom prst="rect">
            <a:avLst/>
          </a:prstGeom>
          <a:solidFill>
            <a:srgbClr val="FFFFFF"/>
          </a:solidFill>
        </p:spPr>
        <p:txBody>
          <a:bodyPr lIns="0" tIns="0" rIns="0" bIns="0" wrap="none">
            <a:noAutofit/>
          </a:bodyPr>
          <a:p>
            <a:pPr algn="ctr" indent="0"/>
            <a:r>
              <a:rPr lang="vi" b="1" sz="1600">
                <a:latin typeface="Arial"/>
              </a:rPr>
              <a:t>Ví dụ 4</a:t>
            </a:r>
          </a:p>
        </p:txBody>
      </p:sp>
      <p:sp>
        <p:nvSpPr>
          <p:cNvPr id="4" name=""/>
          <p:cNvSpPr/>
          <p:nvPr/>
        </p:nvSpPr>
        <p:spPr>
          <a:xfrm>
            <a:off x="1985962" y="471487"/>
            <a:ext cx="4195763" cy="223838"/>
          </a:xfrm>
          <a:prstGeom prst="rect">
            <a:avLst/>
          </a:prstGeom>
          <a:solidFill>
            <a:srgbClr val="FFFFFF"/>
          </a:solidFill>
        </p:spPr>
        <p:txBody>
          <a:bodyPr lIns="0" tIns="0" rIns="0" bIns="0" wrap="none">
            <a:noAutofit/>
          </a:bodyPr>
          <a:p>
            <a:pPr algn="r" indent="0"/>
            <a:r>
              <a:rPr lang="vi" sz="1400">
                <a:latin typeface="Arial"/>
              </a:rPr>
              <a:t>Trong các hàm sô sau, hàm sô nào là hàm sô lôgarit?</a:t>
            </a:r>
          </a:p>
        </p:txBody>
      </p:sp>
      <p:sp>
        <p:nvSpPr>
          <p:cNvPr id="5" name=""/>
          <p:cNvSpPr/>
          <p:nvPr/>
        </p:nvSpPr>
        <p:spPr>
          <a:xfrm>
            <a:off x="747712" y="890587"/>
            <a:ext cx="5395913" cy="2443163"/>
          </a:xfrm>
          <a:prstGeom prst="rect">
            <a:avLst/>
          </a:prstGeom>
          <a:solidFill>
            <a:srgbClr val="FFFFFF"/>
          </a:solidFill>
        </p:spPr>
        <p:txBody>
          <a:bodyPr lIns="0" tIns="0" rIns="0" bIns="0">
            <a:noAutofit/>
          </a:bodyPr>
          <a:p>
            <a:pPr marL="1956313" indent="0">
              <a:lnSpc>
                <a:spcPct val="207000"/>
              </a:lnSpc>
            </a:pPr>
            <a:r>
              <a:rPr lang="vi" sz="1400">
                <a:latin typeface="Arial"/>
              </a:rPr>
              <a:t>a)y = log*5;           b)y = log</a:t>
            </a:r>
            <a:r>
              <a:rPr lang="vi" baseline="-25000" sz="1400">
                <a:latin typeface="Arial"/>
              </a:rPr>
              <a:t>z</a:t>
            </a:r>
            <a:r>
              <a:rPr lang="vi" sz="1400">
                <a:latin typeface="Arial"/>
              </a:rPr>
              <a:t>e</a:t>
            </a:r>
          </a:p>
          <a:p>
            <a:pPr marL="1956313" indent="0"/>
            <a:r>
              <a:rPr lang="vi" sz="1400">
                <a:latin typeface="Arial"/>
              </a:rPr>
              <a:t>c) </a:t>
            </a:r>
            <a:r>
              <a:rPr lang="vi" i="1" sz="1400">
                <a:latin typeface="Arial"/>
              </a:rPr>
              <a:t>y =</a:t>
            </a:r>
            <a:r>
              <a:rPr lang="vi" sz="1400">
                <a:latin typeface="Arial"/>
              </a:rPr>
              <a:t> log</a:t>
            </a:r>
            <a:r>
              <a:rPr lang="vi" baseline="-25000" sz="1400">
                <a:latin typeface="Arial"/>
              </a:rPr>
              <a:t>5</a:t>
            </a:r>
            <a:r>
              <a:rPr lang="vi" sz="1400">
                <a:latin typeface="Arial"/>
              </a:rPr>
              <a:t>x;        d) </a:t>
            </a:r>
            <a:r>
              <a:rPr lang="vi" i="1" sz="1400">
                <a:latin typeface="Arial"/>
              </a:rPr>
              <a:t>y = </a:t>
            </a:r>
            <a:r>
              <a:rPr lang="en-US" i="1" sz="1400">
                <a:latin typeface="Arial"/>
              </a:rPr>
              <a:t>X</a:t>
            </a:r>
            <a:r>
              <a:rPr lang="en-US" i="1" baseline="30000" sz="1400">
                <a:latin typeface="Arial"/>
              </a:rPr>
              <a:t>s</a:t>
            </a:r>
          </a:p>
          <a:p>
            <a:pPr indent="330200">
              <a:spcAft>
                <a:spcPts val="2730"/>
              </a:spcAft>
            </a:pPr>
            <a:r>
              <a:rPr lang="vi" b="1" i="1" u="sng" sz="1500">
                <a:solidFill>
                  <a:srgbClr val="BC0202"/>
                </a:solidFill>
                <a:latin typeface="Arial"/>
              </a:rPr>
              <a:t>Giải</a:t>
            </a:r>
          </a:p>
          <a:p>
            <a:pPr indent="0">
              <a:lnSpc>
                <a:spcPct val="207000"/>
              </a:lnSpc>
            </a:pPr>
            <a:r>
              <a:rPr lang="vi" sz="1400">
                <a:latin typeface="Arial"/>
              </a:rPr>
              <a:t>Trong các hàm số đã cho, chì có hàm số </a:t>
            </a:r>
            <a:r>
              <a:rPr lang="vi" i="1" sz="1400">
                <a:latin typeface="Arial"/>
              </a:rPr>
              <a:t>y =</a:t>
            </a:r>
            <a:r>
              <a:rPr lang="vi" sz="1400">
                <a:latin typeface="Arial"/>
              </a:rPr>
              <a:t> log</a:t>
            </a:r>
            <a:r>
              <a:rPr lang="vi" baseline="-25000" sz="1400">
                <a:latin typeface="Arial"/>
              </a:rPr>
              <a:t>5</a:t>
            </a:r>
            <a:r>
              <a:rPr lang="vi" sz="1400">
                <a:latin typeface="Arial"/>
              </a:rPr>
              <a:t>x là &lt; hàm số lôgarit </a:t>
            </a:r>
            <a:r>
              <a:rPr lang="vi" i="1" sz="1400">
                <a:latin typeface="Arial"/>
              </a:rPr>
              <a:t>y</a:t>
            </a:r>
            <a:r>
              <a:rPr lang="vi" sz="1400">
                <a:latin typeface="Arial"/>
              </a:rPr>
              <a:t> = </a:t>
            </a:r>
            <a:r>
              <a:rPr lang="en-US" sz="1400">
                <a:latin typeface="Arial"/>
              </a:rPr>
              <a:t>logfjX </a:t>
            </a:r>
            <a:r>
              <a:rPr lang="vi" sz="1400">
                <a:latin typeface="Arial"/>
              </a:rPr>
              <a:t>(với </a:t>
            </a:r>
            <a:r>
              <a:rPr lang="en-US" i="1" sz="1400">
                <a:latin typeface="Arial"/>
              </a:rPr>
              <a:t>a</a:t>
            </a:r>
            <a:r>
              <a:rPr lang="en-US" sz="1400">
                <a:latin typeface="Arial"/>
              </a:rPr>
              <a:t> </a:t>
            </a:r>
            <a:r>
              <a:rPr lang="vi" sz="1400">
                <a:latin typeface="Arial"/>
              </a:rPr>
              <a:t>= 5 &gt; 0 và </a:t>
            </a:r>
            <a:r>
              <a:rPr lang="vi" i="1" sz="1400">
                <a:latin typeface="Arial"/>
              </a:rPr>
              <a:t>a </a:t>
            </a:r>
            <a:r>
              <a:rPr lang="vi" sz="1400">
                <a:latin typeface="Arial"/>
              </a:rPr>
              <a:t>* 1).</a:t>
            </a:r>
          </a:p>
          <a:p>
            <a:pPr indent="0">
              <a:lnSpc>
                <a:spcPct val="207000"/>
              </a:lnSpc>
            </a:pPr>
            <a:r>
              <a:rPr lang="vi" sz="1400">
                <a:latin typeface="Arial"/>
              </a:rPr>
              <a:t>Vậy hàm số </a:t>
            </a:r>
            <a:r>
              <a:rPr lang="vi" i="1" sz="1400">
                <a:latin typeface="Arial"/>
              </a:rPr>
              <a:t>y -</a:t>
            </a:r>
            <a:r>
              <a:rPr lang="vi" sz="1400">
                <a:latin typeface="Arial"/>
              </a:rPr>
              <a:t> log</a:t>
            </a:r>
            <a:r>
              <a:rPr lang="vi" baseline="-25000" sz="1400">
                <a:latin typeface="Arial"/>
              </a:rPr>
              <a:t>5</a:t>
            </a:r>
            <a:r>
              <a:rPr lang="vi" sz="1400">
                <a:latin typeface="Arial"/>
              </a:rPr>
              <a:t>x là hàm số lôgarit.</a:t>
            </a:r>
          </a:p>
        </p:txBody>
      </p:sp>
      <p:sp>
        <p:nvSpPr>
          <p:cNvPr id="6" name=""/>
          <p:cNvSpPr/>
          <p:nvPr/>
        </p:nvSpPr>
        <p:spPr>
          <a:xfrm>
            <a:off x="6215062" y="2262187"/>
            <a:ext cx="642938" cy="233363"/>
          </a:xfrm>
          <a:prstGeom prst="rect">
            <a:avLst/>
          </a:prstGeom>
          <a:solidFill>
            <a:srgbClr val="FFFFFF"/>
          </a:solidFill>
        </p:spPr>
        <p:txBody>
          <a:bodyPr lIns="0" tIns="0" rIns="0" bIns="0" wrap="none">
            <a:noAutofit/>
          </a:bodyPr>
          <a:p>
            <a:pPr indent="0"/>
            <a:r>
              <a:rPr lang="vi" sz="1400">
                <a:latin typeface="Arial"/>
              </a:rPr>
              <a:t>ó dạng</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EFCF8"/>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0"/>
            <a:ext cx="2028825" cy="4286250"/>
          </a:xfrm>
          <a:prstGeom prst="rect">
            <a:avLst/>
          </a:prstGeom>
        </p:spPr>
      </p:pic>
      <p:sp>
        <p:nvSpPr>
          <p:cNvPr id="4" name=""/>
          <p:cNvSpPr/>
          <p:nvPr/>
        </p:nvSpPr>
        <p:spPr>
          <a:xfrm>
            <a:off x="1376362" y="795337"/>
            <a:ext cx="4876800" cy="390525"/>
          </a:xfrm>
          <a:prstGeom prst="rect">
            <a:avLst/>
          </a:prstGeom>
          <a:solidFill>
            <a:srgbClr val="FFFFFF"/>
          </a:solidFill>
        </p:spPr>
        <p:txBody>
          <a:bodyPr lIns="0" tIns="0" rIns="0" bIns="0" wrap="none">
            <a:noAutofit/>
          </a:bodyPr>
          <a:p>
            <a:pPr algn="ctr" indent="0"/>
            <a:r>
              <a:rPr lang="vi" b="1" sz="2700">
                <a:solidFill>
                  <a:srgbClr val="234681"/>
                </a:solidFill>
                <a:latin typeface="Arial"/>
              </a:rPr>
              <a:t>CHƯƠNG VI: HÀM số MŨ VÀ</a:t>
            </a:r>
          </a:p>
        </p:txBody>
      </p:sp>
      <p:sp>
        <p:nvSpPr>
          <p:cNvPr id="5" name=""/>
          <p:cNvSpPr/>
          <p:nvPr/>
        </p:nvSpPr>
        <p:spPr>
          <a:xfrm>
            <a:off x="2224087" y="1185862"/>
            <a:ext cx="4029075" cy="1409700"/>
          </a:xfrm>
          <a:prstGeom prst="rect">
            <a:avLst/>
          </a:prstGeom>
          <a:solidFill>
            <a:srgbClr val="FFFFFF"/>
          </a:solidFill>
        </p:spPr>
        <p:txBody>
          <a:bodyPr lIns="0" tIns="0" rIns="0" bIns="0">
            <a:noAutofit/>
          </a:bodyPr>
          <a:p>
            <a:pPr algn="ctr" indent="0">
              <a:spcAft>
                <a:spcPts val="1470"/>
              </a:spcAft>
            </a:pPr>
            <a:r>
              <a:rPr lang="vi" b="1" sz="2700">
                <a:solidFill>
                  <a:srgbClr val="234681"/>
                </a:solidFill>
                <a:latin typeface="Arial"/>
              </a:rPr>
              <a:t>HÀM SỐ LÔGARIT</a:t>
            </a:r>
          </a:p>
          <a:p>
            <a:pPr algn="ctr" indent="0"/>
            <a:r>
              <a:rPr lang="vi" b="1" sz="2700">
                <a:solidFill>
                  <a:srgbClr val="BC0202"/>
                </a:solidFill>
                <a:latin typeface="Arial"/>
              </a:rPr>
              <a:t>BÀI 3. HÀM SỐ MŨ.</a:t>
            </a:r>
          </a:p>
        </p:txBody>
      </p:sp>
      <p:sp>
        <p:nvSpPr>
          <p:cNvPr id="6" name=""/>
          <p:cNvSpPr/>
          <p:nvPr/>
        </p:nvSpPr>
        <p:spPr>
          <a:xfrm>
            <a:off x="2395537" y="2595562"/>
            <a:ext cx="3857625" cy="714375"/>
          </a:xfrm>
          <a:prstGeom prst="rect">
            <a:avLst/>
          </a:prstGeom>
          <a:solidFill>
            <a:srgbClr val="FFFFFF"/>
          </a:solidFill>
        </p:spPr>
        <p:txBody>
          <a:bodyPr lIns="0" tIns="0" rIns="0" bIns="0" wrap="none">
            <a:noAutofit/>
          </a:bodyPr>
          <a:p>
            <a:pPr algn="ctr" indent="0"/>
            <a:r>
              <a:rPr lang="vi" b="1" sz="2700">
                <a:solidFill>
                  <a:srgbClr val="BC0202"/>
                </a:solidFill>
                <a:latin typeface="Arial"/>
              </a:rPr>
              <a:t>HÀM SỐ LÔGARIT</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52412" y="2628900"/>
            <a:ext cx="747713" cy="671512"/>
          </a:xfrm>
          <a:prstGeom prst="rect">
            <a:avLst/>
          </a:prstGeom>
        </p:spPr>
      </p:pic>
      <p:pic>
        <p:nvPicPr>
          <p:cNvPr id="3" name=""/>
          <p:cNvPicPr>
            <a:picLocks noChangeAspect="1"/>
          </p:cNvPicPr>
          <p:nvPr/>
        </p:nvPicPr>
        <p:blipFill>
          <a:blip r:embed="rPictId1"/>
          <a:stretch>
            <a:fillRect/>
          </a:stretch>
        </p:blipFill>
        <p:spPr>
          <a:xfrm>
            <a:off x="3295650" y="1895475"/>
            <a:ext cx="985837" cy="757237"/>
          </a:xfrm>
          <a:prstGeom prst="rect">
            <a:avLst/>
          </a:prstGeom>
        </p:spPr>
      </p:pic>
      <p:pic>
        <p:nvPicPr>
          <p:cNvPr id="4" name=""/>
          <p:cNvPicPr>
            <a:picLocks noChangeAspect="1"/>
          </p:cNvPicPr>
          <p:nvPr/>
        </p:nvPicPr>
        <p:blipFill>
          <a:blip r:embed="rPictId2"/>
          <a:stretch>
            <a:fillRect/>
          </a:stretch>
        </p:blipFill>
        <p:spPr>
          <a:xfrm>
            <a:off x="6667500" y="152400"/>
            <a:ext cx="619125" cy="733425"/>
          </a:xfrm>
          <a:prstGeom prst="rect">
            <a:avLst/>
          </a:prstGeom>
        </p:spPr>
      </p:pic>
      <p:sp>
        <p:nvSpPr>
          <p:cNvPr id="5" name=""/>
          <p:cNvSpPr/>
          <p:nvPr/>
        </p:nvSpPr>
        <p:spPr>
          <a:xfrm>
            <a:off x="242887" y="3300412"/>
            <a:ext cx="795338" cy="909638"/>
          </a:xfrm>
          <a:prstGeom prst="rect">
            <a:avLst/>
          </a:prstGeom>
          <a:solidFill>
            <a:srgbClr val="FFFFFF"/>
          </a:solidFill>
        </p:spPr>
        <p:txBody>
          <a:bodyPr lIns="0" tIns="0" rIns="0" bIns="0">
            <a:noAutofit/>
          </a:bodyPr>
          <a:p>
            <a:pPr indent="0"/>
            <a:r>
              <a:rPr lang="vi" b="1" sz="2700">
                <a:latin typeface="Arial"/>
              </a:rPr>
              <a:t>r 1</a:t>
            </a:r>
          </a:p>
          <a:p>
            <a:pPr algn="just" indent="0">
              <a:lnSpc>
                <a:spcPct val="75000"/>
              </a:lnSpc>
            </a:pPr>
            <a:r>
              <a:rPr lang="en-US" sz="6800">
                <a:latin typeface="Arial"/>
              </a:rPr>
              <a:t>X</a:t>
            </a:r>
          </a:p>
          <a:p>
            <a:pPr indent="0">
              <a:lnSpc>
                <a:spcPct val="75000"/>
              </a:lnSpc>
            </a:pPr>
            <a:r>
              <a:rPr lang="vi" sz="1400">
                <a:latin typeface="Arial"/>
              </a:rPr>
              <a:t>*</a:t>
            </a:r>
          </a:p>
        </p:txBody>
      </p:sp>
      <p:sp>
        <p:nvSpPr>
          <p:cNvPr id="6" name=""/>
          <p:cNvSpPr/>
          <p:nvPr/>
        </p:nvSpPr>
        <p:spPr>
          <a:xfrm>
            <a:off x="2152650" y="500062"/>
            <a:ext cx="3400425" cy="1019175"/>
          </a:xfrm>
          <a:prstGeom prst="rect">
            <a:avLst/>
          </a:prstGeom>
          <a:solidFill>
            <a:srgbClr val="FFFFFF"/>
          </a:solidFill>
        </p:spPr>
        <p:txBody>
          <a:bodyPr lIns="0" tIns="0" rIns="0" bIns="0">
            <a:noAutofit/>
          </a:bodyPr>
          <a:p>
            <a:pPr algn="ctr" indent="0">
              <a:spcAft>
                <a:spcPts val="2100"/>
              </a:spcAft>
            </a:pPr>
            <a:r>
              <a:rPr lang="vi" b="1" sz="2400">
                <a:solidFill>
                  <a:srgbClr val="BC0202"/>
                </a:solidFill>
                <a:latin typeface="Arial"/>
              </a:rPr>
              <a:t>LUYỆN TẬP 3</a:t>
            </a:r>
          </a:p>
          <a:p>
            <a:pPr algn="ctr" indent="0"/>
            <a:r>
              <a:rPr lang="vi" sz="1500">
                <a:latin typeface="Arial"/>
              </a:rPr>
              <a:t>Cho hai ví dụ về hàm số lôgarit.</a:t>
            </a:r>
          </a:p>
        </p:txBody>
      </p:sp>
      <p:sp>
        <p:nvSpPr>
          <p:cNvPr id="7" name=""/>
          <p:cNvSpPr/>
          <p:nvPr/>
        </p:nvSpPr>
        <p:spPr>
          <a:xfrm>
            <a:off x="2824162" y="3081337"/>
            <a:ext cx="2062163" cy="271463"/>
          </a:xfrm>
          <a:prstGeom prst="rect">
            <a:avLst/>
          </a:prstGeom>
          <a:solidFill>
            <a:srgbClr val="FFFFFF"/>
          </a:solidFill>
        </p:spPr>
        <p:txBody>
          <a:bodyPr lIns="0" tIns="0" rIns="0" bIns="0" wrap="none">
            <a:noAutofit/>
          </a:bodyPr>
          <a:p>
            <a:pPr indent="0"/>
            <a:r>
              <a:rPr lang="vi" sz="1500">
                <a:latin typeface="Arial"/>
              </a:rPr>
              <a:t>log</a:t>
            </a:r>
            <a:r>
              <a:rPr lang="vi" baseline="-25000" sz="1500">
                <a:latin typeface="Arial"/>
              </a:rPr>
              <a:t>3</a:t>
            </a:r>
            <a:r>
              <a:rPr lang="vi" sz="1500">
                <a:latin typeface="Arial"/>
              </a:rPr>
              <a:t>% ; log</a:t>
            </a:r>
            <a:r>
              <a:rPr lang="vi" baseline="-25000" sz="1500">
                <a:latin typeface="Arial"/>
              </a:rPr>
              <a:t>5</a:t>
            </a:r>
            <a:r>
              <a:rPr lang="vi" sz="1500">
                <a:latin typeface="Arial"/>
              </a:rPr>
              <a:t>(x + 2)</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bg>
      <p:bgPr>
        <a:solidFill>
          <a:srgbClr val="FDF4E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652962" y="1281112"/>
            <a:ext cx="2652713" cy="1981200"/>
          </a:xfrm>
          <a:prstGeom prst="rect">
            <a:avLst/>
          </a:prstGeom>
        </p:spPr>
      </p:pic>
      <p:sp>
        <p:nvSpPr>
          <p:cNvPr id="3" name=""/>
          <p:cNvSpPr/>
          <p:nvPr/>
        </p:nvSpPr>
        <p:spPr>
          <a:xfrm>
            <a:off x="2700337" y="185737"/>
            <a:ext cx="1952625" cy="300038"/>
          </a:xfrm>
          <a:prstGeom prst="rect">
            <a:avLst/>
          </a:prstGeom>
          <a:solidFill>
            <a:srgbClr val="FFFFFF"/>
          </a:solidFill>
        </p:spPr>
        <p:txBody>
          <a:bodyPr lIns="0" tIns="0" rIns="0" bIns="0" wrap="none">
            <a:noAutofit/>
          </a:bodyPr>
          <a:p>
            <a:pPr algn="r" indent="0"/>
            <a:r>
              <a:rPr lang="en-US" b="1" sz="1600">
                <a:solidFill>
                  <a:srgbClr val="BC0202"/>
                </a:solidFill>
                <a:latin typeface="Arial"/>
              </a:rPr>
              <a:t>2. </a:t>
            </a:r>
            <a:r>
              <a:rPr lang="vi" b="1" sz="1600">
                <a:solidFill>
                  <a:srgbClr val="BC0202"/>
                </a:solidFill>
                <a:latin typeface="Arial"/>
              </a:rPr>
              <a:t>Đồ thị và tính chất</a:t>
            </a:r>
          </a:p>
        </p:txBody>
      </p:sp>
      <p:sp>
        <p:nvSpPr>
          <p:cNvPr id="4" name=""/>
          <p:cNvSpPr/>
          <p:nvPr/>
        </p:nvSpPr>
        <p:spPr>
          <a:xfrm>
            <a:off x="314325" y="700087"/>
            <a:ext cx="419100" cy="185738"/>
          </a:xfrm>
          <a:prstGeom prst="rect">
            <a:avLst/>
          </a:prstGeom>
          <a:solidFill>
            <a:srgbClr val="FFFFFF"/>
          </a:solidFill>
        </p:spPr>
        <p:txBody>
          <a:bodyPr lIns="0" tIns="0" rIns="0" bIns="0" wrap="none">
            <a:noAutofit/>
          </a:bodyPr>
          <a:p>
            <a:pPr algn="ctr" indent="0">
              <a:spcBef>
                <a:spcPts val="280"/>
              </a:spcBef>
            </a:pPr>
            <a:r>
              <a:rPr lang="vi" b="1" sz="1600">
                <a:latin typeface="Arial"/>
              </a:rPr>
              <a:t>HĐ5</a:t>
            </a:r>
          </a:p>
        </p:txBody>
      </p:sp>
      <p:sp>
        <p:nvSpPr>
          <p:cNvPr id="5" name=""/>
          <p:cNvSpPr/>
          <p:nvPr/>
        </p:nvSpPr>
        <p:spPr>
          <a:xfrm>
            <a:off x="985837" y="685800"/>
            <a:ext cx="2509838" cy="257175"/>
          </a:xfrm>
          <a:prstGeom prst="rect">
            <a:avLst/>
          </a:prstGeom>
          <a:solidFill>
            <a:srgbClr val="FFFFFF"/>
          </a:solidFill>
        </p:spPr>
        <p:txBody>
          <a:bodyPr lIns="0" tIns="0" rIns="0" bIns="0" wrap="none">
            <a:noAutofit/>
          </a:bodyPr>
          <a:p>
            <a:pPr algn="ctr" indent="0"/>
            <a:r>
              <a:rPr lang="vi" sz="1400">
                <a:latin typeface="Arial"/>
              </a:rPr>
              <a:t>Cho hàm số lôgarit </a:t>
            </a:r>
            <a:r>
              <a:rPr lang="vi" i="1" sz="1400">
                <a:latin typeface="Arial"/>
              </a:rPr>
              <a:t>y =</a:t>
            </a:r>
            <a:r>
              <a:rPr lang="vi" sz="1400">
                <a:latin typeface="Arial"/>
              </a:rPr>
              <a:t> log</a:t>
            </a:r>
            <a:r>
              <a:rPr lang="vi" baseline="-25000" sz="1400">
                <a:latin typeface="Arial"/>
              </a:rPr>
              <a:t>2</a:t>
            </a:r>
            <a:r>
              <a:rPr lang="vi" sz="1400">
                <a:latin typeface="Arial"/>
              </a:rPr>
              <a:t> </a:t>
            </a:r>
            <a:r>
              <a:rPr lang="vi" i="1" sz="1400">
                <a:latin typeface="Arial"/>
              </a:rPr>
              <a:t>X</a:t>
            </a:r>
          </a:p>
        </p:txBody>
      </p:sp>
      <p:sp>
        <p:nvSpPr>
          <p:cNvPr id="6" name=""/>
          <p:cNvSpPr/>
          <p:nvPr/>
        </p:nvSpPr>
        <p:spPr>
          <a:xfrm>
            <a:off x="195262" y="1166812"/>
            <a:ext cx="4186238" cy="228600"/>
          </a:xfrm>
          <a:prstGeom prst="rect">
            <a:avLst/>
          </a:prstGeom>
          <a:solidFill>
            <a:srgbClr val="FFFFFF"/>
          </a:solidFill>
        </p:spPr>
        <p:txBody>
          <a:bodyPr lIns="0" tIns="0" rIns="0" bIns="0" wrap="none">
            <a:noAutofit/>
          </a:bodyPr>
          <a:p>
            <a:pPr indent="0"/>
            <a:r>
              <a:rPr lang="vi" sz="1400">
                <a:latin typeface="Arial"/>
              </a:rPr>
              <a:t>a) Tìm giá trị </a:t>
            </a:r>
            <a:r>
              <a:rPr lang="vi" i="1" sz="1400">
                <a:latin typeface="Arial"/>
              </a:rPr>
              <a:t>y</a:t>
            </a:r>
            <a:r>
              <a:rPr lang="vi" sz="1400">
                <a:latin typeface="Arial"/>
              </a:rPr>
              <a:t> tương ứng với giá trị của </a:t>
            </a:r>
            <a:r>
              <a:rPr lang="vi" i="1" sz="1400">
                <a:latin typeface="Arial"/>
              </a:rPr>
              <a:t>X</a:t>
            </a:r>
            <a:r>
              <a:rPr lang="vi" sz="1400">
                <a:latin typeface="Arial"/>
              </a:rPr>
              <a:t> trong</a:t>
            </a:r>
          </a:p>
        </p:txBody>
      </p:sp>
      <p:sp>
        <p:nvSpPr>
          <p:cNvPr id="7" name=""/>
          <p:cNvSpPr/>
          <p:nvPr/>
        </p:nvSpPr>
        <p:spPr>
          <a:xfrm>
            <a:off x="195262" y="1509712"/>
            <a:ext cx="852488" cy="228600"/>
          </a:xfrm>
          <a:prstGeom prst="rect">
            <a:avLst/>
          </a:prstGeom>
          <a:solidFill>
            <a:srgbClr val="FFFFFF"/>
          </a:solidFill>
        </p:spPr>
        <p:txBody>
          <a:bodyPr lIns="0" tIns="0" rIns="0" bIns="0" wrap="none">
            <a:noAutofit/>
          </a:bodyPr>
          <a:p>
            <a:pPr indent="0"/>
            <a:r>
              <a:rPr lang="vi" sz="1400">
                <a:latin typeface="Arial"/>
              </a:rPr>
              <a:t>bảng sau:</a:t>
            </a:r>
          </a:p>
        </p:txBody>
      </p:sp>
      <p:sp>
        <p:nvSpPr>
          <p:cNvPr id="8" name=""/>
          <p:cNvSpPr/>
          <p:nvPr/>
        </p:nvSpPr>
        <p:spPr>
          <a:xfrm>
            <a:off x="214312" y="2833687"/>
            <a:ext cx="4157663" cy="595313"/>
          </a:xfrm>
          <a:prstGeom prst="rect">
            <a:avLst/>
          </a:prstGeom>
          <a:solidFill>
            <a:srgbClr val="FFFFFF"/>
          </a:solidFill>
        </p:spPr>
        <p:txBody>
          <a:bodyPr lIns="0" tIns="0" rIns="0" bIns="0">
            <a:noAutofit/>
          </a:bodyPr>
          <a:p>
            <a:pPr indent="0">
              <a:lnSpc>
                <a:spcPct val="168000"/>
              </a:lnSpc>
            </a:pPr>
            <a:r>
              <a:rPr lang="vi" sz="1400">
                <a:latin typeface="Arial"/>
              </a:rPr>
              <a:t>b) Trong mặt phẳng tọa độ </a:t>
            </a:r>
            <a:r>
              <a:rPr lang="vi" i="1" sz="1400">
                <a:latin typeface="Arial"/>
              </a:rPr>
              <a:t>Oxy,</a:t>
            </a:r>
            <a:r>
              <a:rPr lang="vi" sz="1400">
                <a:latin typeface="Arial"/>
              </a:rPr>
              <a:t> biểu diễn điểm (x; </a:t>
            </a:r>
            <a:r>
              <a:rPr lang="vi" i="1" sz="1400">
                <a:latin typeface="Arial"/>
              </a:rPr>
              <a:t>ỳ)</a:t>
            </a:r>
            <a:r>
              <a:rPr lang="vi" sz="1400">
                <a:latin typeface="Arial"/>
              </a:rPr>
              <a:t> trong bảng giá trị ờ câu a.</a:t>
            </a:r>
          </a:p>
        </p:txBody>
      </p:sp>
      <p:sp>
        <p:nvSpPr>
          <p:cNvPr id="9" name=""/>
          <p:cNvSpPr/>
          <p:nvPr/>
        </p:nvSpPr>
        <p:spPr>
          <a:xfrm>
            <a:off x="214312" y="3557587"/>
            <a:ext cx="4438650" cy="604838"/>
          </a:xfrm>
          <a:prstGeom prst="rect">
            <a:avLst/>
          </a:prstGeom>
          <a:solidFill>
            <a:srgbClr val="FFFFFF"/>
          </a:solidFill>
        </p:spPr>
        <p:txBody>
          <a:bodyPr lIns="0" tIns="0" rIns="0" bIns="0">
            <a:noAutofit/>
          </a:bodyPr>
          <a:p>
            <a:pPr indent="0">
              <a:lnSpc>
                <a:spcPct val="170000"/>
              </a:lnSpc>
            </a:pPr>
            <a:r>
              <a:rPr lang="vi" sz="1400">
                <a:latin typeface="Arial"/>
              </a:rPr>
              <a:t>Bằng cách làm tương tự, lấy nhiều điểm (x; log</a:t>
            </a:r>
            <a:r>
              <a:rPr lang="vi" baseline="-25000" sz="1400">
                <a:latin typeface="Arial"/>
              </a:rPr>
              <a:t>2</a:t>
            </a:r>
            <a:r>
              <a:rPr lang="vi" sz="1400">
                <a:latin typeface="Arial"/>
              </a:rPr>
              <a:t>x) với </a:t>
            </a:r>
            <a:r>
              <a:rPr lang="vi" i="1" sz="1400">
                <a:latin typeface="Arial"/>
              </a:rPr>
              <a:t>X</a:t>
            </a:r>
            <a:r>
              <a:rPr lang="vi" sz="1400">
                <a:latin typeface="Arial"/>
              </a:rPr>
              <a:t> 6 (0; +oo) và nối lại, ta được đồ thị hàm số </a:t>
            </a:r>
            <a:r>
              <a:rPr lang="vi" i="1" sz="1400">
                <a:latin typeface="Arial"/>
              </a:rPr>
              <a:t>y =</a:t>
            </a:r>
            <a:r>
              <a:rPr lang="vi" sz="1400">
                <a:latin typeface="Arial"/>
              </a:rPr>
              <a:t> log</a:t>
            </a:r>
            <a:r>
              <a:rPr lang="vi" baseline="-25000" sz="1400">
                <a:latin typeface="Arial"/>
              </a:rPr>
              <a:t>2</a:t>
            </a:r>
            <a:r>
              <a:rPr lang="vi" sz="1400">
                <a:latin typeface="Arial"/>
              </a:rPr>
              <a:t>x </a:t>
            </a:r>
            <a:r>
              <a:rPr lang="vi" i="1" sz="1400">
                <a:latin typeface="Arial"/>
              </a:rPr>
              <a:t>(Hinh 6).</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sp>
        <p:nvSpPr>
          <p:cNvPr id="2" name=""/>
          <p:cNvSpPr/>
          <p:nvPr/>
        </p:nvSpPr>
        <p:spPr>
          <a:xfrm>
            <a:off x="204787" y="500062"/>
            <a:ext cx="3967163" cy="3357563"/>
          </a:xfrm>
          <a:prstGeom prst="rect">
            <a:avLst/>
          </a:prstGeom>
          <a:solidFill>
            <a:srgbClr val="FFFFFF"/>
          </a:solidFill>
        </p:spPr>
        <p:txBody>
          <a:bodyPr lIns="0" tIns="0" rIns="0" bIns="0">
            <a:noAutofit/>
          </a:bodyPr>
          <a:p>
            <a:pPr algn="just" indent="0">
              <a:lnSpc>
                <a:spcPct val="207000"/>
              </a:lnSpc>
            </a:pPr>
            <a:r>
              <a:rPr lang="vi" sz="1400">
                <a:latin typeface="Arial"/>
              </a:rPr>
              <a:t>c) Cho biết tọa độ giao điểm đồ thị hàm số </a:t>
            </a:r>
            <a:r>
              <a:rPr lang="vi" i="1" sz="1400">
                <a:latin typeface="Arial"/>
              </a:rPr>
              <a:t>y -</a:t>
            </a:r>
            <a:r>
              <a:rPr lang="vi" sz="1400">
                <a:latin typeface="Arial"/>
              </a:rPr>
              <a:t> log</a:t>
            </a:r>
            <a:r>
              <a:rPr lang="vi" baseline="-25000" sz="1400">
                <a:latin typeface="Arial"/>
              </a:rPr>
              <a:t>2</a:t>
            </a:r>
            <a:r>
              <a:rPr lang="vi" sz="1400">
                <a:latin typeface="Arial"/>
              </a:rPr>
              <a:t>x với trục hoành và vị trí của đồ thị hàm số đó so với trục tung.</a:t>
            </a:r>
          </a:p>
          <a:p>
            <a:pPr algn="just" indent="0">
              <a:lnSpc>
                <a:spcPct val="207000"/>
              </a:lnSpc>
              <a:spcAft>
                <a:spcPts val="280"/>
              </a:spcAft>
            </a:pPr>
            <a:r>
              <a:rPr lang="vi" sz="1400">
                <a:latin typeface="Arial"/>
              </a:rPr>
              <a:t>d) Quan sát đồ thị hàm số </a:t>
            </a:r>
            <a:r>
              <a:rPr lang="vi" i="1" sz="1400">
                <a:latin typeface="Arial"/>
              </a:rPr>
              <a:t>y</a:t>
            </a:r>
            <a:r>
              <a:rPr lang="vi" sz="1400">
                <a:latin typeface="Arial"/>
              </a:rPr>
              <a:t> = log</a:t>
            </a:r>
            <a:r>
              <a:rPr lang="vi" baseline="-25000" sz="1400">
                <a:latin typeface="Arial"/>
              </a:rPr>
              <a:t>2</a:t>
            </a:r>
            <a:r>
              <a:rPr lang="vi" sz="1400">
                <a:latin typeface="Arial"/>
              </a:rPr>
              <a:t>x, nêu nhận xét về:</a:t>
            </a:r>
          </a:p>
          <a:p>
            <a:pPr algn="just" indent="0"/>
            <a:r>
              <a:rPr lang="vi" sz="1400">
                <a:latin typeface="Arial"/>
              </a:rPr>
              <a:t>•  /im (log</a:t>
            </a:r>
            <a:r>
              <a:rPr lang="vi" baseline="-25000" sz="1400">
                <a:latin typeface="Arial"/>
              </a:rPr>
              <a:t>2</a:t>
            </a:r>
            <a:r>
              <a:rPr lang="vi" sz="1400">
                <a:latin typeface="Arial"/>
              </a:rPr>
              <a:t> </a:t>
            </a:r>
            <a:r>
              <a:rPr lang="vi" i="1" sz="1400">
                <a:latin typeface="Arial"/>
              </a:rPr>
              <a:t>x) ; lim</a:t>
            </a:r>
            <a:r>
              <a:rPr lang="vi" sz="1400">
                <a:latin typeface="Arial"/>
              </a:rPr>
              <a:t> (log</a:t>
            </a:r>
            <a:r>
              <a:rPr lang="vi" baseline="-25000" sz="1400">
                <a:latin typeface="Arial"/>
              </a:rPr>
              <a:t>2</a:t>
            </a:r>
            <a:r>
              <a:rPr lang="vi" sz="1400">
                <a:latin typeface="Arial"/>
              </a:rPr>
              <a:t> </a:t>
            </a:r>
            <a:r>
              <a:rPr lang="vi" i="1" sz="1400">
                <a:latin typeface="Arial"/>
              </a:rPr>
              <a:t>x)</a:t>
            </a:r>
          </a:p>
          <a:p>
            <a:pPr indent="266700">
              <a:lnSpc>
                <a:spcPct val="75000"/>
              </a:lnSpc>
              <a:spcAft>
                <a:spcPts val="1050"/>
              </a:spcAft>
            </a:pPr>
            <a:r>
              <a:rPr lang="vi" sz="1000">
                <a:latin typeface="Times New Roman"/>
              </a:rPr>
              <a:t>x-»o</a:t>
            </a:r>
            <a:r>
              <a:rPr lang="vi" baseline="30000" sz="1000">
                <a:latin typeface="Times New Roman"/>
              </a:rPr>
              <a:t>+</a:t>
            </a:r>
            <a:r>
              <a:rPr lang="vi" sz="1000">
                <a:latin typeface="Times New Roman"/>
              </a:rPr>
              <a:t>           X-&gt; + co</a:t>
            </a:r>
          </a:p>
          <a:p>
            <a:pPr indent="0">
              <a:lnSpc>
                <a:spcPct val="210000"/>
              </a:lnSpc>
            </a:pPr>
            <a:r>
              <a:rPr lang="vi" sz="1400">
                <a:latin typeface="Arial"/>
              </a:rPr>
              <a:t>• Sự biến thiên của hàm số </a:t>
            </a:r>
            <a:r>
              <a:rPr lang="vi" i="1" sz="1400">
                <a:latin typeface="Arial"/>
              </a:rPr>
              <a:t>y</a:t>
            </a:r>
            <a:r>
              <a:rPr lang="vi" sz="1400">
                <a:latin typeface="Arial"/>
              </a:rPr>
              <a:t> = log</a:t>
            </a:r>
            <a:r>
              <a:rPr lang="vi" baseline="-25000" sz="1400">
                <a:latin typeface="Arial"/>
              </a:rPr>
              <a:t>2</a:t>
            </a:r>
            <a:r>
              <a:rPr lang="vi" sz="1400">
                <a:latin typeface="Arial"/>
              </a:rPr>
              <a:t>x và lập bảng biến thiên của hàm số đó.</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bg>
      <p:bgPr>
        <a:solidFill>
          <a:srgbClr val="FAECD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605087" y="257175"/>
            <a:ext cx="690563" cy="514350"/>
          </a:xfrm>
          <a:prstGeom prst="rect">
            <a:avLst/>
          </a:prstGeom>
        </p:spPr>
      </p:pic>
      <p:pic>
        <p:nvPicPr>
          <p:cNvPr id="3" name=""/>
          <p:cNvPicPr>
            <a:picLocks noChangeAspect="1"/>
          </p:cNvPicPr>
          <p:nvPr/>
        </p:nvPicPr>
        <p:blipFill>
          <a:blip r:embed="rPictId1"/>
          <a:stretch>
            <a:fillRect/>
          </a:stretch>
        </p:blipFill>
        <p:spPr>
          <a:xfrm>
            <a:off x="338137" y="1814512"/>
            <a:ext cx="2857500" cy="1747838"/>
          </a:xfrm>
          <a:prstGeom prst="rect">
            <a:avLst/>
          </a:prstGeom>
        </p:spPr>
      </p:pic>
      <p:sp>
        <p:nvSpPr>
          <p:cNvPr id="4" name=""/>
          <p:cNvSpPr/>
          <p:nvPr/>
        </p:nvSpPr>
        <p:spPr>
          <a:xfrm>
            <a:off x="1571625" y="3643312"/>
            <a:ext cx="500062" cy="166688"/>
          </a:xfrm>
          <a:prstGeom prst="rect">
            <a:avLst/>
          </a:prstGeom>
          <a:solidFill>
            <a:srgbClr val="FFFFFF"/>
          </a:solidFill>
        </p:spPr>
        <p:txBody>
          <a:bodyPr lIns="0" tIns="0" rIns="0" bIns="0" wrap="none">
            <a:noAutofit/>
          </a:bodyPr>
          <a:p>
            <a:pPr indent="0"/>
            <a:r>
              <a:rPr lang="vi" i="1" sz="1200">
                <a:solidFill>
                  <a:srgbClr val="0D1370"/>
                </a:solidFill>
                <a:latin typeface="Palatino Linotype"/>
              </a:rPr>
              <a:t>Hình 6</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bg>
      <p:bgPr>
        <a:solidFill>
          <a:srgbClr val="FAECD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81387" y="152400"/>
            <a:ext cx="842963" cy="490537"/>
          </a:xfrm>
          <a:prstGeom prst="rect">
            <a:avLst/>
          </a:prstGeom>
        </p:spPr>
      </p:pic>
      <p:pic>
        <p:nvPicPr>
          <p:cNvPr id="3" name=""/>
          <p:cNvPicPr>
            <a:picLocks noChangeAspect="1"/>
          </p:cNvPicPr>
          <p:nvPr/>
        </p:nvPicPr>
        <p:blipFill>
          <a:blip r:embed="rPictId1"/>
          <a:stretch>
            <a:fillRect/>
          </a:stretch>
        </p:blipFill>
        <p:spPr>
          <a:xfrm>
            <a:off x="4595812" y="223837"/>
            <a:ext cx="2819400" cy="2847975"/>
          </a:xfrm>
          <a:prstGeom prst="rect">
            <a:avLst/>
          </a:prstGeom>
        </p:spPr>
      </p:pic>
      <p:sp>
        <p:nvSpPr>
          <p:cNvPr id="4" name=""/>
          <p:cNvSpPr/>
          <p:nvPr/>
        </p:nvSpPr>
        <p:spPr>
          <a:xfrm>
            <a:off x="214312" y="671512"/>
            <a:ext cx="195263" cy="223838"/>
          </a:xfrm>
          <a:prstGeom prst="rect">
            <a:avLst/>
          </a:prstGeom>
          <a:solidFill>
            <a:srgbClr val="FFFFFF"/>
          </a:solidFill>
        </p:spPr>
        <p:txBody>
          <a:bodyPr lIns="0" tIns="0" rIns="0" bIns="0" wrap="none">
            <a:noAutofit/>
          </a:bodyPr>
          <a:p>
            <a:pPr indent="0"/>
            <a:r>
              <a:rPr lang="en-US" sz="1400">
                <a:latin typeface="Arial"/>
              </a:rPr>
              <a:t>a)</a:t>
            </a:r>
          </a:p>
        </p:txBody>
      </p:sp>
      <p:graphicFrame>
        <p:nvGraphicFramePr>
          <p:cNvPr id="5" name=""/>
          <p:cNvGraphicFramePr>
            <a:graphicFrameLocks noGrp="1"/>
          </p:cNvGraphicFramePr>
          <p:nvPr/>
        </p:nvGraphicFramePr>
        <p:xfrm>
          <a:off x="185737" y="1033462"/>
          <a:ext cx="4202748" cy="890588"/>
        </p:xfrm>
        <a:graphic>
          <a:graphicData uri="http://schemas.openxmlformats.org/drawingml/2006/table">
            <a:tbl>
              <a:tblPr/>
              <a:tblGrid>
                <a:gridCol w="681037"/>
                <a:gridCol w="208280"/>
                <a:gridCol w="381000"/>
                <a:gridCol w="208280"/>
                <a:gridCol w="676275"/>
                <a:gridCol w="676275"/>
                <a:gridCol w="676275"/>
                <a:gridCol w="695325"/>
              </a:tblGrid>
              <a:tr h="442912">
                <a:tc>
                  <a:txBody>
                    <a:bodyPr lIns="0" tIns="0" rIns="0" bIns="0">
                      <a:noAutofit/>
                    </a:bodyPr>
                    <a:p>
                      <a:endParaRPr sz="2100"/>
                    </a:p>
                  </a:txBody>
                  <a:tcPr marL="0" marR="0" marT="0" marB="0">
                    <a:solidFill>
                      <a:srgbClr val="F9EBD8"/>
                    </a:solidFill>
                  </a:tcPr>
                </a:tc>
                <a:tc gridSpan="3">
                  <a:txBody>
                    <a:bodyPr lIns="0" tIns="0" rIns="0" bIns="0">
                      <a:noAutofit/>
                    </a:bodyPr>
                    <a:p>
                      <a:endParaRPr sz="2100"/>
                    </a:p>
                  </a:txBody>
                  <a:tcPr marL="0" marR="0" marT="0" marB="0">
                    <a:solidFill>
                      <a:srgbClr val="F9EBD8"/>
                    </a:solidFill>
                  </a:tcPr>
                </a:tc>
                <a:tc hMerge="1">
                  <a:txBody>
                    <a:bodyPr lIns="0" tIns="0" rIns="0" bIns="0">
                      <a:noAutofit/>
                    </a:bodyPr>
                    <a:p>
                      <a:endParaRPr sz="2100"/>
                    </a:p>
                  </a:txBody>
                  <a:tcPr marL="0" marR="0" marT="0" marB="0"/>
                </a:tc>
                <a:tc hMerge="1">
                  <a:txBody>
                    <a:bodyPr lIns="0" tIns="0" rIns="0" bIns="0">
                      <a:noAutofit/>
                    </a:bodyPr>
                    <a:p>
                      <a:endParaRPr sz="2100"/>
                    </a:p>
                  </a:txBody>
                  <a:tcPr marL="0" marR="0" marT="0" marB="0"/>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r>
              <a:tr h="447675">
                <a:tc>
                  <a:txBody>
                    <a:bodyPr lIns="0" tIns="0" rIns="0" bIns="0">
                      <a:noAutofit/>
                    </a:bodyPr>
                    <a:p>
                      <a:endParaRPr sz="2200"/>
                    </a:p>
                  </a:txBody>
                  <a:tcPr marL="0" marR="0" marT="0" marB="0">
                    <a:solidFill>
                      <a:srgbClr val="F9EBD8"/>
                    </a:solidFill>
                  </a:tcPr>
                </a:tc>
                <a:tc>
                  <a:txBody>
                    <a:bodyPr lIns="0" tIns="0" rIns="0" bIns="0">
                      <a:noAutofit/>
                    </a:bodyPr>
                    <a:p>
                      <a:endParaRPr sz="2200"/>
                    </a:p>
                  </a:txBody>
                  <a:tcPr marL="0" marR="0" marT="0" marB="0">
                    <a:solidFill>
                      <a:srgbClr val="F9EBD8"/>
                    </a:solidFill>
                  </a:tcPr>
                </a:tc>
                <a:tc>
                  <a:txBody>
                    <a:bodyPr lIns="0" tIns="0" rIns="0" bIns="0">
                      <a:noAutofit/>
                    </a:bodyPr>
                    <a:p>
                      <a:pPr indent="0"/>
                      <a:r>
                        <a:rPr lang="vi" sz="1400">
                          <a:solidFill>
                            <a:srgbClr val="BC0202"/>
                          </a:solidFill>
                          <a:latin typeface="Arial"/>
                        </a:rPr>
                        <a:t>-1</a:t>
                      </a:r>
                    </a:p>
                  </a:txBody>
                  <a:tcPr marL="0" marR="0" marT="0" marB="0" anchor="ctr"/>
                </a:tc>
                <a:tc>
                  <a:txBody>
                    <a:bodyPr lIns="0" tIns="0" rIns="0" bIns="0">
                      <a:noAutofit/>
                    </a:bodyPr>
                    <a:p>
                      <a:endParaRPr sz="2200"/>
                    </a:p>
                  </a:txBody>
                  <a:tcPr marL="0" marR="0" marT="0" marB="0">
                    <a:solidFill>
                      <a:srgbClr val="F9EBD8"/>
                    </a:solidFill>
                  </a:tcPr>
                </a:tc>
                <a:tc>
                  <a:txBody>
                    <a:bodyPr lIns="0" tIns="0" rIns="0" bIns="0">
                      <a:noAutofit/>
                    </a:bodyPr>
                    <a:p>
                      <a:pPr algn="ctr" indent="0"/>
                      <a:r>
                        <a:rPr lang="vi" sz="1400">
                          <a:solidFill>
                            <a:srgbClr val="BC0202"/>
                          </a:solidFill>
                          <a:latin typeface="Arial"/>
                        </a:rPr>
                        <a:t>0</a:t>
                      </a:r>
                    </a:p>
                  </a:txBody>
                  <a:tcPr marL="0" marR="0" marT="0" marB="0" anchor="ctr">
                    <a:solidFill>
                      <a:srgbClr val="F9EBD8"/>
                    </a:solidFill>
                  </a:tcPr>
                </a:tc>
                <a:tc>
                  <a:txBody>
                    <a:bodyPr lIns="0" tIns="0" rIns="0" bIns="0">
                      <a:noAutofit/>
                    </a:bodyPr>
                    <a:p>
                      <a:pPr algn="ctr" indent="0"/>
                      <a:r>
                        <a:rPr lang="vi" sz="1400">
                          <a:solidFill>
                            <a:srgbClr val="BC0202"/>
                          </a:solidFill>
                          <a:latin typeface="Arial"/>
                        </a:rPr>
                        <a:t>1</a:t>
                      </a:r>
                    </a:p>
                  </a:txBody>
                  <a:tcPr marL="0" marR="0" marT="0" marB="0" anchor="ctr">
                    <a:solidFill>
                      <a:srgbClr val="F9EBD8"/>
                    </a:solidFill>
                  </a:tcPr>
                </a:tc>
                <a:tc>
                  <a:txBody>
                    <a:bodyPr lIns="0" tIns="0" rIns="0" bIns="0">
                      <a:noAutofit/>
                    </a:bodyPr>
                    <a:p>
                      <a:pPr algn="ctr" indent="0"/>
                      <a:r>
                        <a:rPr lang="vi" sz="1400">
                          <a:solidFill>
                            <a:srgbClr val="BC0202"/>
                          </a:solidFill>
                          <a:latin typeface="Arial"/>
                        </a:rPr>
                        <a:t>2</a:t>
                      </a:r>
                    </a:p>
                  </a:txBody>
                  <a:tcPr marL="0" marR="0" marT="0" marB="0" anchor="ctr"/>
                </a:tc>
                <a:tc>
                  <a:txBody>
                    <a:bodyPr lIns="0" tIns="0" rIns="0" bIns="0">
                      <a:noAutofit/>
                    </a:bodyPr>
                    <a:p>
                      <a:pPr algn="ctr" indent="0"/>
                      <a:r>
                        <a:rPr lang="vi" sz="1400">
                          <a:solidFill>
                            <a:srgbClr val="BC0202"/>
                          </a:solidFill>
                          <a:latin typeface="Arial"/>
                        </a:rPr>
                        <a:t>3</a:t>
                      </a:r>
                    </a:p>
                  </a:txBody>
                  <a:tcPr marL="0" marR="0" marT="0" marB="0" anchor="ctr">
                    <a:solidFill>
                      <a:srgbClr val="F9EBD8"/>
                    </a:solidFill>
                  </a:tcPr>
                </a:tc>
              </a:tr>
            </a:tbl>
          </a:graphicData>
        </a:graphic>
      </p:graphicFrame>
      <p:sp>
        <p:nvSpPr>
          <p:cNvPr id="6" name=""/>
          <p:cNvSpPr/>
          <p:nvPr/>
        </p:nvSpPr>
        <p:spPr>
          <a:xfrm>
            <a:off x="214312" y="2143125"/>
            <a:ext cx="4014788" cy="947737"/>
          </a:xfrm>
          <a:prstGeom prst="rect">
            <a:avLst/>
          </a:prstGeom>
          <a:solidFill>
            <a:srgbClr val="FFFFFF"/>
          </a:solidFill>
        </p:spPr>
        <p:txBody>
          <a:bodyPr lIns="0" tIns="0" rIns="0" bIns="0">
            <a:noAutofit/>
          </a:bodyPr>
          <a:p>
            <a:pPr algn="just" indent="0">
              <a:lnSpc>
                <a:spcPct val="175000"/>
              </a:lnSpc>
            </a:pPr>
            <a:r>
              <a:rPr lang="en-US" sz="1400">
                <a:latin typeface="Arial"/>
              </a:rPr>
              <a:t>b) </a:t>
            </a:r>
            <a:r>
              <a:rPr lang="vi" sz="1400">
                <a:latin typeface="Arial"/>
              </a:rPr>
              <a:t>Các điểm </a:t>
            </a:r>
            <a:r>
              <a:rPr lang="en-US" sz="1400">
                <a:latin typeface="Arial"/>
              </a:rPr>
              <a:t>A(0,5; -1), B(l; 0), C(2; 1); D(4; 2) </a:t>
            </a:r>
            <a:r>
              <a:rPr lang="vi" sz="1400">
                <a:latin typeface="Arial"/>
              </a:rPr>
              <a:t>và </a:t>
            </a:r>
            <a:r>
              <a:rPr lang="en-US" sz="1400">
                <a:latin typeface="Arial"/>
              </a:rPr>
              <a:t>E(8; 3) </a:t>
            </a:r>
            <a:r>
              <a:rPr lang="vi" sz="1400">
                <a:latin typeface="Arial"/>
              </a:rPr>
              <a:t>được biểu diễn trên mặt phẳng tọa độ Oxy như Hình 6.</a:t>
            </a:r>
          </a:p>
        </p:txBody>
      </p:sp>
      <p:sp>
        <p:nvSpPr>
          <p:cNvPr id="7" name=""/>
          <p:cNvSpPr/>
          <p:nvPr/>
        </p:nvSpPr>
        <p:spPr>
          <a:xfrm>
            <a:off x="214312" y="3414712"/>
            <a:ext cx="6457950" cy="623888"/>
          </a:xfrm>
          <a:prstGeom prst="rect">
            <a:avLst/>
          </a:prstGeom>
          <a:solidFill>
            <a:srgbClr val="FFFFFF"/>
          </a:solidFill>
        </p:spPr>
        <p:txBody>
          <a:bodyPr lIns="0" tIns="0" rIns="0" bIns="0">
            <a:noAutofit/>
          </a:bodyPr>
          <a:p>
            <a:pPr indent="0">
              <a:lnSpc>
                <a:spcPct val="177000"/>
              </a:lnSpc>
            </a:pPr>
            <a:r>
              <a:rPr lang="vi" sz="1400">
                <a:latin typeface="Arial"/>
              </a:rPr>
              <a:t>c) Tọa độ giao điểm của đồ thị hàm số </a:t>
            </a:r>
            <a:r>
              <a:rPr lang="vi" i="1" sz="1400">
                <a:latin typeface="Arial"/>
              </a:rPr>
              <a:t>y —</a:t>
            </a:r>
            <a:r>
              <a:rPr lang="vi" sz="1400">
                <a:latin typeface="Arial"/>
              </a:rPr>
              <a:t> log</a:t>
            </a:r>
            <a:r>
              <a:rPr lang="vi" baseline="-25000" sz="1400">
                <a:latin typeface="Arial"/>
              </a:rPr>
              <a:t>2</a:t>
            </a:r>
            <a:r>
              <a:rPr lang="vi" sz="1400">
                <a:latin typeface="Arial"/>
              </a:rPr>
              <a:t> </a:t>
            </a:r>
            <a:r>
              <a:rPr lang="vi" i="1" sz="1400">
                <a:latin typeface="Arial"/>
              </a:rPr>
              <a:t>X</a:t>
            </a:r>
            <a:r>
              <a:rPr lang="vi" sz="1400">
                <a:latin typeface="Arial"/>
              </a:rPr>
              <a:t> với trục hoành là (1; 0) Đồ thị hàm số đó không cắt trục tung.</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81387" y="152400"/>
            <a:ext cx="842963" cy="490537"/>
          </a:xfrm>
          <a:prstGeom prst="rect">
            <a:avLst/>
          </a:prstGeom>
        </p:spPr>
      </p:pic>
      <p:pic>
        <p:nvPicPr>
          <p:cNvPr id="3" name=""/>
          <p:cNvPicPr>
            <a:picLocks noChangeAspect="1"/>
          </p:cNvPicPr>
          <p:nvPr/>
        </p:nvPicPr>
        <p:blipFill>
          <a:blip r:embed="rPictId1"/>
          <a:stretch>
            <a:fillRect/>
          </a:stretch>
        </p:blipFill>
        <p:spPr>
          <a:xfrm>
            <a:off x="4676775" y="1085850"/>
            <a:ext cx="2757487" cy="1771650"/>
          </a:xfrm>
          <a:prstGeom prst="rect">
            <a:avLst/>
          </a:prstGeom>
        </p:spPr>
      </p:pic>
      <p:sp>
        <p:nvSpPr>
          <p:cNvPr id="4" name=""/>
          <p:cNvSpPr/>
          <p:nvPr/>
        </p:nvSpPr>
        <p:spPr>
          <a:xfrm>
            <a:off x="6938962" y="204787"/>
            <a:ext cx="404813" cy="381000"/>
          </a:xfrm>
          <a:prstGeom prst="rect">
            <a:avLst/>
          </a:prstGeom>
          <a:solidFill>
            <a:srgbClr val="FFFFFF"/>
          </a:solidFill>
        </p:spPr>
        <p:txBody>
          <a:bodyPr lIns="0" tIns="0" rIns="0" bIns="0" wrap="none">
            <a:noAutofit/>
          </a:bodyPr>
          <a:p>
            <a:pPr algn="just" indent="0"/>
            <a:r>
              <a:rPr lang="en-US" sz="3500">
                <a:solidFill>
                  <a:srgbClr val="DF6C0E"/>
                </a:solidFill>
                <a:latin typeface="Arial"/>
              </a:rPr>
              <a:t>♦</a:t>
            </a:r>
          </a:p>
        </p:txBody>
      </p:sp>
      <p:sp>
        <p:nvSpPr>
          <p:cNvPr id="5" name=""/>
          <p:cNvSpPr/>
          <p:nvPr/>
        </p:nvSpPr>
        <p:spPr>
          <a:xfrm>
            <a:off x="404812" y="1033462"/>
            <a:ext cx="3633788" cy="671513"/>
          </a:xfrm>
          <a:prstGeom prst="rect">
            <a:avLst/>
          </a:prstGeom>
          <a:solidFill>
            <a:srgbClr val="FFFFFF"/>
          </a:solidFill>
        </p:spPr>
        <p:txBody>
          <a:bodyPr lIns="0" tIns="0" rIns="0" bIns="0">
            <a:noAutofit/>
          </a:bodyPr>
          <a:p>
            <a:pPr marL="179900" indent="-215900">
              <a:lnSpc>
                <a:spcPts val="787"/>
              </a:lnSpc>
              <a:spcAft>
                <a:spcPts val="630"/>
              </a:spcAft>
            </a:pPr>
            <a:r>
              <a:rPr lang="en-US" sz="1300">
                <a:latin typeface="Arial"/>
              </a:rPr>
              <a:t>d) </a:t>
            </a:r>
            <a:r>
              <a:rPr lang="en-US" i="1" sz="1400">
                <a:latin typeface="Arial"/>
              </a:rPr>
              <a:t>lim</a:t>
            </a:r>
            <a:r>
              <a:rPr lang="en-US" sz="1300">
                <a:latin typeface="Arial"/>
              </a:rPr>
              <a:t>. (log</a:t>
            </a:r>
            <a:r>
              <a:rPr lang="en-US" baseline="-25000" sz="1300">
                <a:latin typeface="Arial"/>
              </a:rPr>
              <a:t>2</a:t>
            </a:r>
            <a:r>
              <a:rPr lang="en-US" sz="1300">
                <a:latin typeface="Arial"/>
              </a:rPr>
              <a:t>x) = 0 ; </a:t>
            </a:r>
            <a:r>
              <a:rPr lang="en-US" i="1" sz="1400">
                <a:latin typeface="Arial"/>
              </a:rPr>
              <a:t>lim</a:t>
            </a:r>
            <a:r>
              <a:rPr lang="en-US" sz="1300">
                <a:latin typeface="Arial"/>
              </a:rPr>
              <a:t> (log</a:t>
            </a:r>
            <a:r>
              <a:rPr lang="en-US" baseline="-25000" sz="1300">
                <a:latin typeface="Arial"/>
              </a:rPr>
              <a:t>2</a:t>
            </a:r>
            <a:r>
              <a:rPr lang="en-US" sz="1300">
                <a:latin typeface="Arial"/>
              </a:rPr>
              <a:t>x) = +co </a:t>
            </a:r>
            <a:r>
              <a:rPr lang="en-US" i="1" sz="1400">
                <a:latin typeface="Arial"/>
              </a:rPr>
              <a:t>x-&gt;0</a:t>
            </a:r>
            <a:r>
              <a:rPr lang="en-US" i="1" baseline="30000" sz="1400">
                <a:latin typeface="Arial"/>
              </a:rPr>
              <a:t>+</a:t>
            </a:r>
            <a:r>
              <a:rPr lang="en-US" sz="1300">
                <a:latin typeface="Arial"/>
              </a:rPr>
              <a:t>                x-»+co</a:t>
            </a:r>
          </a:p>
          <a:p>
            <a:pPr indent="228600">
              <a:lnSpc>
                <a:spcPct val="53000"/>
              </a:lnSpc>
            </a:pPr>
            <a:r>
              <a:rPr lang="vi" sz="1300">
                <a:latin typeface="Arial"/>
              </a:rPr>
              <a:t>Hàm số </a:t>
            </a:r>
            <a:r>
              <a:rPr lang="en-US" sz="1300">
                <a:latin typeface="Arial"/>
              </a:rPr>
              <a:t>y = log</a:t>
            </a:r>
            <a:r>
              <a:rPr lang="en-US" baseline="-25000" sz="1300">
                <a:latin typeface="Arial"/>
              </a:rPr>
              <a:t>2</a:t>
            </a:r>
            <a:r>
              <a:rPr lang="en-US" sz="1300">
                <a:latin typeface="Arial"/>
              </a:rPr>
              <a:t> </a:t>
            </a:r>
            <a:r>
              <a:rPr lang="en-US" i="1" sz="1400">
                <a:latin typeface="Arial"/>
              </a:rPr>
              <a:t>X</a:t>
            </a:r>
            <a:r>
              <a:rPr lang="en-US" sz="1300">
                <a:latin typeface="Arial"/>
              </a:rPr>
              <a:t> </a:t>
            </a:r>
            <a:r>
              <a:rPr lang="vi" sz="1300">
                <a:latin typeface="Arial"/>
              </a:rPr>
              <a:t>đồng biến trên </a:t>
            </a:r>
            <a:r>
              <a:rPr lang="en-US" sz="1300">
                <a:latin typeface="Arial"/>
              </a:rPr>
              <a:t>(0; -Foo).</a:t>
            </a:r>
          </a:p>
        </p:txBody>
      </p:sp>
      <p:sp>
        <p:nvSpPr>
          <p:cNvPr id="6" name=""/>
          <p:cNvSpPr/>
          <p:nvPr/>
        </p:nvSpPr>
        <p:spPr>
          <a:xfrm>
            <a:off x="5743575" y="2928937"/>
            <a:ext cx="490537" cy="161925"/>
          </a:xfrm>
          <a:prstGeom prst="rect">
            <a:avLst/>
          </a:prstGeom>
          <a:solidFill>
            <a:srgbClr val="FFFFFF"/>
          </a:solidFill>
        </p:spPr>
        <p:txBody>
          <a:bodyPr lIns="0" tIns="0" rIns="0" bIns="0" wrap="none">
            <a:noAutofit/>
          </a:bodyPr>
          <a:p>
            <a:pPr indent="0"/>
            <a:r>
              <a:rPr lang="vi" i="1" sz="1200">
                <a:solidFill>
                  <a:srgbClr val="0D1370"/>
                </a:solidFill>
                <a:latin typeface="Palatino Linotype"/>
              </a:rPr>
              <a:t>Hình </a:t>
            </a:r>
            <a:r>
              <a:rPr lang="en-US" i="1" sz="1200">
                <a:solidFill>
                  <a:srgbClr val="0D1370"/>
                </a:solidFill>
                <a:latin typeface="Palatino Linotype"/>
              </a:rPr>
              <a:t>6</a:t>
            </a:r>
          </a:p>
        </p:txBody>
      </p:sp>
      <p:graphicFrame>
        <p:nvGraphicFramePr>
          <p:cNvPr id="7" name=""/>
          <p:cNvGraphicFramePr>
            <a:graphicFrameLocks noGrp="1"/>
          </p:cNvGraphicFramePr>
          <p:nvPr/>
        </p:nvGraphicFramePr>
        <p:xfrm>
          <a:off x="414337" y="1890712"/>
          <a:ext cx="3529013" cy="1176338"/>
        </p:xfrm>
        <a:graphic>
          <a:graphicData uri="http://schemas.openxmlformats.org/drawingml/2006/table">
            <a:tbl>
              <a:tblPr/>
              <a:tblGrid>
                <a:gridCol w="623887"/>
                <a:gridCol w="2905125"/>
              </a:tblGrid>
              <a:tr h="395287">
                <a:tc>
                  <a:txBody>
                    <a:bodyPr lIns="0" tIns="0" rIns="0" bIns="0">
                      <a:noAutofit/>
                    </a:bodyPr>
                    <a:p>
                      <a:endParaRPr sz="1900"/>
                    </a:p>
                  </a:txBody>
                  <a:tcPr marL="0" marR="0" marT="0" marB="0">
                    <a:solidFill>
                      <a:srgbClr val="F9EBD8"/>
                    </a:solidFill>
                  </a:tcPr>
                </a:tc>
                <a:tc>
                  <a:txBody>
                    <a:bodyPr lIns="0" tIns="0" rIns="0" bIns="0">
                      <a:noAutofit/>
                    </a:bodyPr>
                    <a:p>
                      <a:endParaRPr sz="1900"/>
                    </a:p>
                  </a:txBody>
                  <a:tcPr marL="0" marR="0" marT="0" marB="0">
                    <a:solidFill>
                      <a:srgbClr val="F9EBD8"/>
                    </a:solidFill>
                  </a:tcPr>
                </a:tc>
              </a:tr>
              <a:tr h="781050">
                <a:tc>
                  <a:txBody>
                    <a:bodyPr lIns="0" tIns="0" rIns="0" bIns="0">
                      <a:noAutofit/>
                    </a:bodyPr>
                    <a:p>
                      <a:endParaRPr sz="3700"/>
                    </a:p>
                  </a:txBody>
                  <a:tcPr marL="0" marR="0" marT="0" marB="0">
                    <a:solidFill>
                      <a:srgbClr val="F9EBD8"/>
                    </a:solidFill>
                  </a:tcPr>
                </a:tc>
                <a:tc>
                  <a:txBody>
                    <a:bodyPr lIns="0" tIns="0" rIns="0" bIns="0">
                      <a:noAutofit/>
                    </a:bodyPr>
                    <a:p>
                      <a:endParaRPr sz="3700"/>
                    </a:p>
                  </a:txBody>
                  <a:tcPr marL="0" marR="0" marT="0" marB="0">
                    <a:solidFill>
                      <a:srgbClr val="F9EBD8"/>
                    </a:solidFill>
                  </a:tcPr>
                </a:tc>
              </a:tr>
            </a:tbl>
          </a:graphicData>
        </a:graphic>
      </p:graphicFrame>
      <p:sp>
        <p:nvSpPr>
          <p:cNvPr id="8" name=""/>
          <p:cNvSpPr/>
          <p:nvPr/>
        </p:nvSpPr>
        <p:spPr>
          <a:xfrm>
            <a:off x="190500" y="3433762"/>
            <a:ext cx="7229475" cy="538163"/>
          </a:xfrm>
          <a:prstGeom prst="rect">
            <a:avLst/>
          </a:prstGeom>
          <a:solidFill>
            <a:srgbClr val="4F6328"/>
          </a:solidFill>
        </p:spPr>
        <p:txBody>
          <a:bodyPr lIns="0" tIns="0" rIns="0" bIns="0">
            <a:noAutofit/>
          </a:bodyPr>
          <a:p>
            <a:pPr indent="0">
              <a:lnSpc>
                <a:spcPct val="155000"/>
              </a:lnSpc>
              <a:spcBef>
                <a:spcPts val="2030"/>
              </a:spcBef>
            </a:pPr>
            <a:r>
              <a:rPr lang="vi" i="1" sz="1400">
                <a:solidFill>
                  <a:srgbClr val="FEFE02"/>
                </a:solidFill>
                <a:latin typeface="Arial"/>
              </a:rPr>
              <a:t>Nhận xét:</a:t>
            </a:r>
            <a:r>
              <a:rPr lang="vi" sz="1300">
                <a:solidFill>
                  <a:srgbClr val="FEFE02"/>
                </a:solidFill>
                <a:latin typeface="Arial"/>
              </a:rPr>
              <a:t> </a:t>
            </a:r>
            <a:r>
              <a:rPr lang="vi" sz="1300">
                <a:solidFill>
                  <a:srgbClr val="FFFFFF"/>
                </a:solidFill>
                <a:latin typeface="Arial"/>
              </a:rPr>
              <a:t>Đồ thị hàm số y = log</a:t>
            </a:r>
            <a:r>
              <a:rPr lang="vi" baseline="-25000" sz="1300">
                <a:solidFill>
                  <a:srgbClr val="FFFFFF"/>
                </a:solidFill>
                <a:latin typeface="Arial"/>
              </a:rPr>
              <a:t>2</a:t>
            </a:r>
            <a:r>
              <a:rPr lang="vi" sz="1300">
                <a:solidFill>
                  <a:srgbClr val="FFFFFF"/>
                </a:solidFill>
                <a:latin typeface="Arial"/>
              </a:rPr>
              <a:t> </a:t>
            </a:r>
            <a:r>
              <a:rPr lang="vi" i="1" sz="1400">
                <a:solidFill>
                  <a:srgbClr val="FFFFFF"/>
                </a:solidFill>
                <a:latin typeface="Arial"/>
              </a:rPr>
              <a:t>X</a:t>
            </a:r>
            <a:r>
              <a:rPr lang="vi" sz="1300">
                <a:solidFill>
                  <a:srgbClr val="FFFFFF"/>
                </a:solidFill>
                <a:latin typeface="Arial"/>
              </a:rPr>
              <a:t> là một đường cong liền nét, cắt trục hoành tại điểm có hoành độ bằng 1, nằm ở phía bên phải trục tung và đi lên kể từ trái sang phải.</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52400" y="171450"/>
            <a:ext cx="3348037" cy="509587"/>
          </a:xfrm>
          <a:prstGeom prst="rect">
            <a:avLst/>
          </a:prstGeom>
        </p:spPr>
      </p:pic>
      <p:pic>
        <p:nvPicPr>
          <p:cNvPr id="3" name=""/>
          <p:cNvPicPr>
            <a:picLocks noChangeAspect="1"/>
          </p:cNvPicPr>
          <p:nvPr/>
        </p:nvPicPr>
        <p:blipFill>
          <a:blip r:embed="rPictId1"/>
          <a:stretch>
            <a:fillRect/>
          </a:stretch>
        </p:blipFill>
        <p:spPr>
          <a:xfrm>
            <a:off x="4676775" y="1052512"/>
            <a:ext cx="2657475" cy="1790700"/>
          </a:xfrm>
          <a:prstGeom prst="rect">
            <a:avLst/>
          </a:prstGeom>
        </p:spPr>
      </p:pic>
      <p:sp>
        <p:nvSpPr>
          <p:cNvPr id="4" name=""/>
          <p:cNvSpPr/>
          <p:nvPr/>
        </p:nvSpPr>
        <p:spPr>
          <a:xfrm>
            <a:off x="6838950" y="338137"/>
            <a:ext cx="590550" cy="128588"/>
          </a:xfrm>
          <a:prstGeom prst="rect">
            <a:avLst/>
          </a:prstGeom>
          <a:solidFill>
            <a:srgbClr val="FFFFFF"/>
          </a:solidFill>
        </p:spPr>
        <p:txBody>
          <a:bodyPr lIns="0" tIns="0" rIns="0" bIns="0" wrap="none">
            <a:noAutofit/>
          </a:bodyPr>
          <a:p>
            <a:pPr indent="0"/>
            <a:r>
              <a:rPr lang="vi" strike="sngStrike" sz="400">
                <a:solidFill>
                  <a:srgbClr val="0D1370"/>
                </a:solidFill>
                <a:latin typeface="Arial"/>
              </a:rPr>
              <a:t>. ■■■■........■</a:t>
            </a:r>
          </a:p>
        </p:txBody>
      </p:sp>
      <p:sp>
        <p:nvSpPr>
          <p:cNvPr id="5" name=""/>
          <p:cNvSpPr/>
          <p:nvPr/>
        </p:nvSpPr>
        <p:spPr>
          <a:xfrm>
            <a:off x="180975" y="833437"/>
            <a:ext cx="4191000" cy="576263"/>
          </a:xfrm>
          <a:prstGeom prst="rect">
            <a:avLst/>
          </a:prstGeom>
          <a:solidFill>
            <a:srgbClr val="FFFFFF"/>
          </a:solidFill>
        </p:spPr>
        <p:txBody>
          <a:bodyPr lIns="0" tIns="0" rIns="0" bIns="0">
            <a:noAutofit/>
          </a:bodyPr>
          <a:p>
            <a:pPr indent="0">
              <a:lnSpc>
                <a:spcPct val="168000"/>
              </a:lnSpc>
            </a:pPr>
            <a:r>
              <a:rPr lang="en-US" sz="1400">
                <a:latin typeface="Arial"/>
              </a:rPr>
              <a:t>a) </a:t>
            </a:r>
            <a:r>
              <a:rPr lang="vi" sz="1400">
                <a:latin typeface="Arial"/>
              </a:rPr>
              <a:t>Tìm giá trị </a:t>
            </a:r>
            <a:r>
              <a:rPr lang="vi" i="1" sz="1400">
                <a:latin typeface="Arial"/>
              </a:rPr>
              <a:t>ỵ</a:t>
            </a:r>
            <a:r>
              <a:rPr lang="vi" sz="1400">
                <a:latin typeface="Arial"/>
              </a:rPr>
              <a:t> tương ứng với giá trị của </a:t>
            </a:r>
            <a:r>
              <a:rPr lang="vi" i="1" sz="1400">
                <a:latin typeface="Arial"/>
              </a:rPr>
              <a:t>X</a:t>
            </a:r>
            <a:r>
              <a:rPr lang="vi" sz="1400">
                <a:latin typeface="Arial"/>
              </a:rPr>
              <a:t> trong bảng sau:</a:t>
            </a:r>
          </a:p>
        </p:txBody>
      </p:sp>
      <p:graphicFrame>
        <p:nvGraphicFramePr>
          <p:cNvPr id="6" name=""/>
          <p:cNvGraphicFramePr>
            <a:graphicFrameLocks noGrp="1"/>
          </p:cNvGraphicFramePr>
          <p:nvPr/>
        </p:nvGraphicFramePr>
        <p:xfrm>
          <a:off x="180975" y="1471612"/>
          <a:ext cx="4214812" cy="914400"/>
        </p:xfrm>
        <a:graphic>
          <a:graphicData uri="http://schemas.openxmlformats.org/drawingml/2006/table">
            <a:tbl>
              <a:tblPr/>
              <a:tblGrid>
                <a:gridCol w="695325"/>
                <a:gridCol w="704850"/>
                <a:gridCol w="695325"/>
                <a:gridCol w="695325"/>
                <a:gridCol w="695325"/>
                <a:gridCol w="728662"/>
              </a:tblGrid>
              <a:tr h="452437">
                <a:tc>
                  <a:txBody>
                    <a:bodyPr lIns="0" tIns="0" rIns="0" bIns="0">
                      <a:noAutofit/>
                    </a:bodyPr>
                    <a:p>
                      <a:endParaRPr sz="2200"/>
                    </a:p>
                  </a:txBody>
                  <a:tcPr marL="0" marR="0" marT="0" marB="0">
                    <a:solidFill>
                      <a:srgbClr val="F9EBD8"/>
                    </a:solidFill>
                  </a:tcPr>
                </a:tc>
                <a:tc>
                  <a:txBody>
                    <a:bodyPr lIns="0" tIns="0" rIns="0" bIns="0">
                      <a:noAutofit/>
                    </a:bodyPr>
                    <a:p>
                      <a:endParaRPr sz="2200"/>
                    </a:p>
                  </a:txBody>
                  <a:tcPr marL="0" marR="0" marT="0" marB="0">
                    <a:solidFill>
                      <a:srgbClr val="F9EBD8"/>
                    </a:solidFill>
                  </a:tcPr>
                </a:tc>
                <a:tc>
                  <a:txBody>
                    <a:bodyPr lIns="0" tIns="0" rIns="0" bIns="0">
                      <a:noAutofit/>
                    </a:bodyPr>
                    <a:p>
                      <a:endParaRPr sz="2200"/>
                    </a:p>
                  </a:txBody>
                  <a:tcPr marL="0" marR="0" marT="0" marB="0">
                    <a:solidFill>
                      <a:srgbClr val="F9EBD8"/>
                    </a:solidFill>
                  </a:tcPr>
                </a:tc>
                <a:tc>
                  <a:txBody>
                    <a:bodyPr lIns="0" tIns="0" rIns="0" bIns="0">
                      <a:noAutofit/>
                    </a:bodyPr>
                    <a:p>
                      <a:endParaRPr sz="2200"/>
                    </a:p>
                  </a:txBody>
                  <a:tcPr marL="0" marR="0" marT="0" marB="0">
                    <a:solidFill>
                      <a:srgbClr val="F9EBD8"/>
                    </a:solidFill>
                  </a:tcPr>
                </a:tc>
                <a:tc>
                  <a:txBody>
                    <a:bodyPr lIns="0" tIns="0" rIns="0" bIns="0">
                      <a:noAutofit/>
                    </a:bodyPr>
                    <a:p>
                      <a:endParaRPr sz="2200"/>
                    </a:p>
                  </a:txBody>
                  <a:tcPr marL="0" marR="0" marT="0" marB="0">
                    <a:solidFill>
                      <a:srgbClr val="F9EBD8"/>
                    </a:solidFill>
                  </a:tcPr>
                </a:tc>
                <a:tc>
                  <a:txBody>
                    <a:bodyPr lIns="0" tIns="0" rIns="0" bIns="0">
                      <a:noAutofit/>
                    </a:bodyPr>
                    <a:p>
                      <a:endParaRPr sz="2200"/>
                    </a:p>
                  </a:txBody>
                  <a:tcPr marL="0" marR="0" marT="0" marB="0">
                    <a:solidFill>
                      <a:srgbClr val="F9EBD8"/>
                    </a:solidFill>
                  </a:tcPr>
                </a:tc>
              </a:tr>
              <a:tr h="461962">
                <a:tc>
                  <a:txBody>
                    <a:bodyPr lIns="0" tIns="0" rIns="0" bIns="0">
                      <a:noAutofit/>
                    </a:bodyPr>
                    <a:p>
                      <a:endParaRPr sz="2200"/>
                    </a:p>
                  </a:txBody>
                  <a:tcPr marL="0" marR="0" marT="0" marB="0">
                    <a:solidFill>
                      <a:srgbClr val="F9EBD8"/>
                    </a:solidFill>
                  </a:tcPr>
                </a:tc>
                <a:tc>
                  <a:txBody>
                    <a:bodyPr lIns="0" tIns="0" rIns="0" bIns="0">
                      <a:noAutofit/>
                    </a:bodyPr>
                    <a:p>
                      <a:endParaRPr sz="2200"/>
                    </a:p>
                  </a:txBody>
                  <a:tcPr marL="0" marR="0" marT="0" marB="0">
                    <a:solidFill>
                      <a:srgbClr val="F9EBD8"/>
                    </a:solidFill>
                  </a:tcPr>
                </a:tc>
                <a:tc>
                  <a:txBody>
                    <a:bodyPr lIns="0" tIns="0" rIns="0" bIns="0">
                      <a:noAutofit/>
                    </a:bodyPr>
                    <a:p>
                      <a:endParaRPr sz="2200"/>
                    </a:p>
                  </a:txBody>
                  <a:tcPr marL="0" marR="0" marT="0" marB="0">
                    <a:solidFill>
                      <a:srgbClr val="F9EBD8"/>
                    </a:solidFill>
                  </a:tcPr>
                </a:tc>
                <a:tc>
                  <a:txBody>
                    <a:bodyPr lIns="0" tIns="0" rIns="0" bIns="0">
                      <a:noAutofit/>
                    </a:bodyPr>
                    <a:p>
                      <a:endParaRPr sz="2200"/>
                    </a:p>
                  </a:txBody>
                  <a:tcPr marL="0" marR="0" marT="0" marB="0">
                    <a:solidFill>
                      <a:srgbClr val="F9EBD8"/>
                    </a:solidFill>
                  </a:tcPr>
                </a:tc>
                <a:tc>
                  <a:txBody>
                    <a:bodyPr lIns="0" tIns="0" rIns="0" bIns="0">
                      <a:noAutofit/>
                    </a:bodyPr>
                    <a:p>
                      <a:endParaRPr sz="2200"/>
                    </a:p>
                  </a:txBody>
                  <a:tcPr marL="0" marR="0" marT="0" marB="0">
                    <a:solidFill>
                      <a:srgbClr val="F9EBD8"/>
                    </a:solidFill>
                  </a:tcPr>
                </a:tc>
                <a:tc>
                  <a:txBody>
                    <a:bodyPr lIns="0" tIns="0" rIns="0" bIns="0">
                      <a:noAutofit/>
                    </a:bodyPr>
                    <a:p>
                      <a:endParaRPr sz="2200"/>
                    </a:p>
                  </a:txBody>
                  <a:tcPr marL="0" marR="0" marT="0" marB="0">
                    <a:solidFill>
                      <a:srgbClr val="F9EBD8"/>
                    </a:solidFill>
                  </a:tcPr>
                </a:tc>
              </a:tr>
            </a:tbl>
          </a:graphicData>
        </a:graphic>
      </p:graphicFrame>
      <p:sp>
        <p:nvSpPr>
          <p:cNvPr id="7" name=""/>
          <p:cNvSpPr/>
          <p:nvPr/>
        </p:nvSpPr>
        <p:spPr>
          <a:xfrm>
            <a:off x="204787" y="2500312"/>
            <a:ext cx="4157663" cy="595313"/>
          </a:xfrm>
          <a:prstGeom prst="rect">
            <a:avLst/>
          </a:prstGeom>
          <a:solidFill>
            <a:srgbClr val="FFFFFF"/>
          </a:solidFill>
        </p:spPr>
        <p:txBody>
          <a:bodyPr lIns="0" tIns="0" rIns="0" bIns="0">
            <a:noAutofit/>
          </a:bodyPr>
          <a:p>
            <a:pPr indent="0">
              <a:lnSpc>
                <a:spcPct val="168000"/>
              </a:lnSpc>
            </a:pPr>
            <a:r>
              <a:rPr lang="vi" sz="1400">
                <a:latin typeface="Arial"/>
              </a:rPr>
              <a:t>b) Trong mặt phẳng tọa độ </a:t>
            </a:r>
            <a:r>
              <a:rPr lang="vi" i="1" sz="1400">
                <a:latin typeface="Arial"/>
              </a:rPr>
              <a:t>Oxy,</a:t>
            </a:r>
            <a:r>
              <a:rPr lang="vi" sz="1400">
                <a:latin typeface="Arial"/>
              </a:rPr>
              <a:t> biểu diễn điểm (x;y) trong bảng giá trị ở câu a.</a:t>
            </a:r>
          </a:p>
        </p:txBody>
      </p:sp>
      <p:sp>
        <p:nvSpPr>
          <p:cNvPr id="8" name=""/>
          <p:cNvSpPr/>
          <p:nvPr/>
        </p:nvSpPr>
        <p:spPr>
          <a:xfrm>
            <a:off x="204787" y="3319462"/>
            <a:ext cx="7215188" cy="862013"/>
          </a:xfrm>
          <a:prstGeom prst="rect">
            <a:avLst/>
          </a:prstGeom>
          <a:solidFill>
            <a:srgbClr val="FFFFFF"/>
          </a:solidFill>
        </p:spPr>
        <p:txBody>
          <a:bodyPr lIns="0" tIns="0" rIns="0" bIns="0">
            <a:noAutofit/>
          </a:bodyPr>
          <a:p>
            <a:pPr indent="0"/>
            <a:r>
              <a:rPr lang="vi" sz="1400">
                <a:latin typeface="Arial"/>
              </a:rPr>
              <a:t>Bằng cách làm tương tự, lấy nhiều điểm (%;logỊ%)với </a:t>
            </a:r>
            <a:r>
              <a:rPr lang="vi" i="1" sz="1400">
                <a:latin typeface="Arial"/>
              </a:rPr>
              <a:t>X</a:t>
            </a:r>
            <a:r>
              <a:rPr lang="vi" sz="1400">
                <a:latin typeface="Arial"/>
              </a:rPr>
              <a:t> 6 (0; 4-00) và nối lại, ta</a:t>
            </a:r>
          </a:p>
          <a:p>
            <a:pPr algn="ctr" indent="0">
              <a:spcAft>
                <a:spcPts val="700"/>
              </a:spcAft>
            </a:pPr>
            <a:r>
              <a:rPr lang="vi" sz="850">
                <a:latin typeface="Times New Roman"/>
              </a:rPr>
              <a:t>2</a:t>
            </a:r>
          </a:p>
          <a:p>
            <a:pPr indent="0"/>
            <a:r>
              <a:rPr lang="vi" sz="1400">
                <a:latin typeface="Arial"/>
              </a:rPr>
              <a:t>được đồ thị hàm số </a:t>
            </a:r>
            <a:r>
              <a:rPr lang="vi" i="1" sz="1400">
                <a:latin typeface="Arial"/>
              </a:rPr>
              <a:t>y =</a:t>
            </a:r>
            <a:r>
              <a:rPr lang="vi" sz="1400">
                <a:latin typeface="Arial"/>
              </a:rPr>
              <a:t> </a:t>
            </a:r>
            <a:r>
              <a:rPr lang="en-US" sz="1400">
                <a:latin typeface="Arial"/>
              </a:rPr>
              <a:t>logi </a:t>
            </a:r>
            <a:r>
              <a:rPr lang="vi" i="1" sz="1400">
                <a:latin typeface="Arial"/>
              </a:rPr>
              <a:t>X (Hình 7).</a:t>
            </a:r>
          </a:p>
          <a:p>
            <a:pPr marL="2283338" indent="0">
              <a:lnSpc>
                <a:spcPct val="75000"/>
              </a:lnSpc>
            </a:pPr>
            <a:r>
              <a:rPr lang="vi" i="1" sz="1200">
                <a:latin typeface="Palatino Linotype"/>
              </a:rPr>
              <a:t>2</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557712" y="1685925"/>
            <a:ext cx="2733675" cy="1690687"/>
          </a:xfrm>
          <a:prstGeom prst="rect">
            <a:avLst/>
          </a:prstGeom>
        </p:spPr>
      </p:pic>
      <p:sp>
        <p:nvSpPr>
          <p:cNvPr id="3" name=""/>
          <p:cNvSpPr/>
          <p:nvPr/>
        </p:nvSpPr>
        <p:spPr>
          <a:xfrm>
            <a:off x="247650" y="481012"/>
            <a:ext cx="7096125" cy="738188"/>
          </a:xfrm>
          <a:prstGeom prst="rect">
            <a:avLst/>
          </a:prstGeom>
          <a:solidFill>
            <a:srgbClr val="FFFFFF"/>
          </a:solidFill>
        </p:spPr>
        <p:txBody>
          <a:bodyPr lIns="0" tIns="0" rIns="0" bIns="0">
            <a:noAutofit/>
          </a:bodyPr>
          <a:p>
            <a:pPr algn="ctr" indent="0"/>
            <a:r>
              <a:rPr lang="vi" sz="1400">
                <a:latin typeface="Arial"/>
              </a:rPr>
              <a:t>c) Cho biết tọa độ giao điểm đồ thị hàm số </a:t>
            </a:r>
            <a:r>
              <a:rPr lang="vi" i="1" sz="1400">
                <a:latin typeface="Arial"/>
              </a:rPr>
              <a:t>y -</a:t>
            </a:r>
            <a:r>
              <a:rPr lang="vi" sz="1400">
                <a:latin typeface="Arial"/>
              </a:rPr>
              <a:t> </a:t>
            </a:r>
            <a:r>
              <a:rPr lang="en-US" sz="1400">
                <a:latin typeface="Arial"/>
              </a:rPr>
              <a:t>logi </a:t>
            </a:r>
            <a:r>
              <a:rPr lang="vi" i="1" sz="1400">
                <a:latin typeface="Arial"/>
              </a:rPr>
              <a:t>X</a:t>
            </a:r>
            <a:r>
              <a:rPr lang="vi" sz="1400">
                <a:latin typeface="Arial"/>
              </a:rPr>
              <a:t> với trục hoành và vị trí</a:t>
            </a:r>
          </a:p>
          <a:p>
            <a:pPr algn="ctr" indent="0">
              <a:spcAft>
                <a:spcPts val="560"/>
              </a:spcAft>
            </a:pPr>
            <a:r>
              <a:rPr lang="vi" sz="1000">
                <a:latin typeface="Times New Roman"/>
              </a:rPr>
              <a:t>2</a:t>
            </a:r>
          </a:p>
          <a:p>
            <a:pPr indent="0"/>
            <a:r>
              <a:rPr lang="vi" sz="1400">
                <a:latin typeface="Arial"/>
              </a:rPr>
              <a:t>của đồ thị hàm số đó so với trục tung.</a:t>
            </a:r>
          </a:p>
        </p:txBody>
      </p:sp>
      <p:sp>
        <p:nvSpPr>
          <p:cNvPr id="4" name=""/>
          <p:cNvSpPr/>
          <p:nvPr/>
        </p:nvSpPr>
        <p:spPr>
          <a:xfrm>
            <a:off x="247650" y="1423987"/>
            <a:ext cx="3962400" cy="385763"/>
          </a:xfrm>
          <a:prstGeom prst="rect">
            <a:avLst/>
          </a:prstGeom>
          <a:solidFill>
            <a:srgbClr val="FFFFFF"/>
          </a:solidFill>
        </p:spPr>
        <p:txBody>
          <a:bodyPr lIns="0" tIns="0" rIns="0" bIns="0">
            <a:noAutofit/>
          </a:bodyPr>
          <a:p>
            <a:pPr indent="0"/>
            <a:r>
              <a:rPr lang="vi" sz="1400">
                <a:latin typeface="Arial"/>
              </a:rPr>
              <a:t>d) Quan sát đồ thị hàm </a:t>
            </a:r>
            <a:r>
              <a:rPr lang="vi" i="1" sz="1400">
                <a:latin typeface="Arial"/>
              </a:rPr>
              <a:t>số y</a:t>
            </a:r>
            <a:r>
              <a:rPr lang="vi" sz="1400">
                <a:latin typeface="Arial"/>
              </a:rPr>
              <a:t> = log^x, nêu</a:t>
            </a:r>
          </a:p>
          <a:p>
            <a:pPr algn="ctr" indent="0"/>
            <a:r>
              <a:rPr lang="vi" sz="850">
                <a:latin typeface="Times New Roman"/>
              </a:rPr>
              <a:t>2</a:t>
            </a:r>
          </a:p>
        </p:txBody>
      </p:sp>
      <p:sp>
        <p:nvSpPr>
          <p:cNvPr id="5" name=""/>
          <p:cNvSpPr/>
          <p:nvPr/>
        </p:nvSpPr>
        <p:spPr>
          <a:xfrm>
            <a:off x="252412" y="1900237"/>
            <a:ext cx="1100138" cy="252413"/>
          </a:xfrm>
          <a:prstGeom prst="rect">
            <a:avLst/>
          </a:prstGeom>
          <a:solidFill>
            <a:srgbClr val="FFFFFF"/>
          </a:solidFill>
        </p:spPr>
        <p:txBody>
          <a:bodyPr lIns="0" tIns="0" rIns="0" bIns="0" wrap="none">
            <a:noAutofit/>
          </a:bodyPr>
          <a:p>
            <a:pPr indent="0"/>
            <a:r>
              <a:rPr lang="vi" sz="1400">
                <a:latin typeface="Arial"/>
              </a:rPr>
              <a:t>nhận xét về:</a:t>
            </a:r>
          </a:p>
        </p:txBody>
      </p:sp>
      <p:sp>
        <p:nvSpPr>
          <p:cNvPr id="6" name=""/>
          <p:cNvSpPr/>
          <p:nvPr/>
        </p:nvSpPr>
        <p:spPr>
          <a:xfrm>
            <a:off x="247650" y="2500312"/>
            <a:ext cx="3967162" cy="823913"/>
          </a:xfrm>
          <a:prstGeom prst="rect">
            <a:avLst/>
          </a:prstGeom>
          <a:solidFill>
            <a:srgbClr val="FFFFFF"/>
          </a:solidFill>
        </p:spPr>
        <p:txBody>
          <a:bodyPr lIns="0" tIns="0" rIns="0" bIns="0">
            <a:noAutofit/>
          </a:bodyPr>
          <a:p>
            <a:pPr indent="0"/>
            <a:r>
              <a:rPr lang="vi" sz="1400">
                <a:latin typeface="Arial"/>
              </a:rPr>
              <a:t>•  /ím logix; </a:t>
            </a:r>
            <a:r>
              <a:rPr lang="vi" i="1" sz="1400">
                <a:latin typeface="Arial"/>
              </a:rPr>
              <a:t>lim</a:t>
            </a:r>
            <a:r>
              <a:rPr lang="vi" sz="1400">
                <a:latin typeface="Arial"/>
              </a:rPr>
              <a:t> logix</a:t>
            </a:r>
          </a:p>
          <a:p>
            <a:pPr indent="317500">
              <a:lnSpc>
                <a:spcPct val="91000"/>
              </a:lnSpc>
              <a:spcAft>
                <a:spcPts val="1330"/>
              </a:spcAft>
            </a:pPr>
            <a:r>
              <a:rPr lang="vi" sz="1000">
                <a:latin typeface="Times New Roman"/>
              </a:rPr>
              <a:t>X-&gt;0 </a:t>
            </a:r>
            <a:r>
              <a:rPr lang="vi" baseline="30000" sz="1000">
                <a:latin typeface="Times New Roman"/>
              </a:rPr>
              <a:t>+</a:t>
            </a:r>
            <a:r>
              <a:rPr lang="vi" sz="1000">
                <a:latin typeface="Times New Roman"/>
              </a:rPr>
              <a:t>     2    X-&gt; + &lt;»    2</a:t>
            </a:r>
          </a:p>
          <a:p>
            <a:pPr indent="0"/>
            <a:r>
              <a:rPr lang="vi" sz="1400">
                <a:latin typeface="Arial"/>
              </a:rPr>
              <a:t>• Sự biến thiên của hàm số </a:t>
            </a:r>
            <a:r>
              <a:rPr lang="vi" i="1" sz="1400">
                <a:latin typeface="Arial"/>
              </a:rPr>
              <a:t>y</a:t>
            </a:r>
            <a:r>
              <a:rPr lang="vi" sz="1400">
                <a:latin typeface="Arial"/>
              </a:rPr>
              <a:t> = logỊX và lập</a:t>
            </a:r>
          </a:p>
        </p:txBody>
      </p:sp>
      <p:sp>
        <p:nvSpPr>
          <p:cNvPr id="7" name=""/>
          <p:cNvSpPr/>
          <p:nvPr/>
        </p:nvSpPr>
        <p:spPr>
          <a:xfrm>
            <a:off x="247650" y="3357562"/>
            <a:ext cx="3967162" cy="100013"/>
          </a:xfrm>
          <a:prstGeom prst="rect">
            <a:avLst/>
          </a:prstGeom>
          <a:solidFill>
            <a:srgbClr val="FFFFFF"/>
          </a:solidFill>
        </p:spPr>
        <p:txBody>
          <a:bodyPr lIns="0" tIns="0" rIns="0" bIns="0" wrap="none">
            <a:noAutofit/>
          </a:bodyPr>
          <a:p>
            <a:pPr marL="3094550" indent="0"/>
            <a:r>
              <a:rPr lang="vi" sz="850">
                <a:latin typeface="Times New Roman"/>
              </a:rPr>
              <a:t>2</a:t>
            </a:r>
          </a:p>
        </p:txBody>
      </p:sp>
      <p:sp>
        <p:nvSpPr>
          <p:cNvPr id="8" name=""/>
          <p:cNvSpPr/>
          <p:nvPr/>
        </p:nvSpPr>
        <p:spPr>
          <a:xfrm>
            <a:off x="5681662" y="3490912"/>
            <a:ext cx="485775" cy="157163"/>
          </a:xfrm>
          <a:prstGeom prst="rect">
            <a:avLst/>
          </a:prstGeom>
          <a:solidFill>
            <a:srgbClr val="FFFFFF"/>
          </a:solidFill>
        </p:spPr>
        <p:txBody>
          <a:bodyPr lIns="0" tIns="0" rIns="0" bIns="0" wrap="none">
            <a:noAutofit/>
          </a:bodyPr>
          <a:p>
            <a:pPr indent="0"/>
            <a:r>
              <a:rPr lang="vi" i="1" sz="1200">
                <a:solidFill>
                  <a:srgbClr val="0D1370"/>
                </a:solidFill>
                <a:latin typeface="Palatino Linotype"/>
              </a:rPr>
              <a:t>Hĩnh </a:t>
            </a:r>
            <a:r>
              <a:rPr lang="vi" i="1" sz="1200">
                <a:solidFill>
                  <a:srgbClr val="234681"/>
                </a:solidFill>
                <a:latin typeface="Palatino Linotype"/>
              </a:rPr>
              <a:t>7</a:t>
            </a:r>
          </a:p>
        </p:txBody>
      </p:sp>
      <p:sp>
        <p:nvSpPr>
          <p:cNvPr id="9" name=""/>
          <p:cNvSpPr/>
          <p:nvPr/>
        </p:nvSpPr>
        <p:spPr>
          <a:xfrm>
            <a:off x="252412" y="3548062"/>
            <a:ext cx="2814638" cy="261938"/>
          </a:xfrm>
          <a:prstGeom prst="rect">
            <a:avLst/>
          </a:prstGeom>
          <a:solidFill>
            <a:srgbClr val="FFFFFF"/>
          </a:solidFill>
        </p:spPr>
        <p:txBody>
          <a:bodyPr lIns="0" tIns="0" rIns="0" bIns="0" wrap="none">
            <a:noAutofit/>
          </a:bodyPr>
          <a:p>
            <a:pPr indent="0"/>
            <a:r>
              <a:rPr lang="vi" sz="1400">
                <a:latin typeface="Arial"/>
              </a:rPr>
              <a:t>bảng biến thiên của hàm số đó.</a:t>
            </a:r>
          </a:p>
        </p:txBody>
      </p:sp>
    </p:spTree>
  </p:cSld>
  <p:clrMapOvr>
    <a:overrideClrMapping bg1="lt1" tx1="dk1" bg2="lt2" tx2="dk2" accent1="accent1" accent2="accent2" accent3="accent3" accent4="accent4" accent5="accent5" accent6="accent6" hlink="hlink" folHlink="folHlink"/>
  </p:clrMapOvr>
</p:sld>
</file>

<file path=ppt/slides/slide38.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81387" y="152400"/>
            <a:ext cx="842963" cy="490537"/>
          </a:xfrm>
          <a:prstGeom prst="rect">
            <a:avLst/>
          </a:prstGeom>
        </p:spPr>
      </p:pic>
      <p:pic>
        <p:nvPicPr>
          <p:cNvPr id="3" name=""/>
          <p:cNvPicPr>
            <a:picLocks noChangeAspect="1"/>
          </p:cNvPicPr>
          <p:nvPr/>
        </p:nvPicPr>
        <p:blipFill>
          <a:blip r:embed="rPictId1"/>
          <a:stretch>
            <a:fillRect/>
          </a:stretch>
        </p:blipFill>
        <p:spPr>
          <a:xfrm>
            <a:off x="7267575" y="328612"/>
            <a:ext cx="176212" cy="152400"/>
          </a:xfrm>
          <a:prstGeom prst="rect">
            <a:avLst/>
          </a:prstGeom>
        </p:spPr>
      </p:pic>
      <p:pic>
        <p:nvPicPr>
          <p:cNvPr id="4" name=""/>
          <p:cNvPicPr>
            <a:picLocks noChangeAspect="1"/>
          </p:cNvPicPr>
          <p:nvPr/>
        </p:nvPicPr>
        <p:blipFill>
          <a:blip r:embed="rPictId2"/>
          <a:stretch>
            <a:fillRect/>
          </a:stretch>
        </p:blipFill>
        <p:spPr>
          <a:xfrm>
            <a:off x="4538662" y="1147762"/>
            <a:ext cx="2881313" cy="1709738"/>
          </a:xfrm>
          <a:prstGeom prst="rect">
            <a:avLst/>
          </a:prstGeom>
        </p:spPr>
      </p:pic>
      <p:sp>
        <p:nvSpPr>
          <p:cNvPr id="5" name=""/>
          <p:cNvSpPr/>
          <p:nvPr/>
        </p:nvSpPr>
        <p:spPr>
          <a:xfrm>
            <a:off x="214312" y="671512"/>
            <a:ext cx="195263" cy="223838"/>
          </a:xfrm>
          <a:prstGeom prst="rect">
            <a:avLst/>
          </a:prstGeom>
          <a:solidFill>
            <a:srgbClr val="FFFFFF"/>
          </a:solidFill>
        </p:spPr>
        <p:txBody>
          <a:bodyPr lIns="0" tIns="0" rIns="0" bIns="0" wrap="none">
            <a:noAutofit/>
          </a:bodyPr>
          <a:p>
            <a:pPr indent="0"/>
            <a:r>
              <a:rPr lang="en-US" sz="1400">
                <a:latin typeface="Arial"/>
              </a:rPr>
              <a:t>a)</a:t>
            </a:r>
          </a:p>
        </p:txBody>
      </p:sp>
      <p:graphicFrame>
        <p:nvGraphicFramePr>
          <p:cNvPr id="6" name=""/>
          <p:cNvGraphicFramePr>
            <a:graphicFrameLocks noGrp="1"/>
          </p:cNvGraphicFramePr>
          <p:nvPr/>
        </p:nvGraphicFramePr>
        <p:xfrm>
          <a:off x="185737" y="1033462"/>
          <a:ext cx="4081463" cy="890588"/>
        </p:xfrm>
        <a:graphic>
          <a:graphicData uri="http://schemas.openxmlformats.org/drawingml/2006/table">
            <a:tbl>
              <a:tblPr/>
              <a:tblGrid>
                <a:gridCol w="681037"/>
                <a:gridCol w="219075"/>
                <a:gridCol w="457200"/>
                <a:gridCol w="676275"/>
                <a:gridCol w="676275"/>
                <a:gridCol w="676275"/>
                <a:gridCol w="695325"/>
              </a:tblGrid>
              <a:tr h="442912">
                <a:tc>
                  <a:txBody>
                    <a:bodyPr lIns="0" tIns="0" rIns="0" bIns="0">
                      <a:noAutofit/>
                    </a:bodyPr>
                    <a:p>
                      <a:endParaRPr sz="2100"/>
                    </a:p>
                  </a:txBody>
                  <a:tcPr marL="0" marR="0" marT="0" marB="0">
                    <a:solidFill>
                      <a:srgbClr val="F9EBD8"/>
                    </a:solidFill>
                  </a:tcPr>
                </a:tc>
                <a:tc gridSpan="2">
                  <a:txBody>
                    <a:bodyPr lIns="0" tIns="0" rIns="0" bIns="0">
                      <a:noAutofit/>
                    </a:bodyPr>
                    <a:p>
                      <a:endParaRPr sz="2100"/>
                    </a:p>
                  </a:txBody>
                  <a:tcPr marL="0" marR="0" marT="0" marB="0">
                    <a:solidFill>
                      <a:srgbClr val="F9EBD8"/>
                    </a:solidFill>
                  </a:tcPr>
                </a:tc>
                <a:tc hMerge="1">
                  <a:txBody>
                    <a:bodyPr lIns="0" tIns="0" rIns="0" bIns="0">
                      <a:noAutofit/>
                    </a:bodyPr>
                    <a:p>
                      <a:endParaRPr sz="2100"/>
                    </a:p>
                  </a:txBody>
                  <a:tcPr marL="0" marR="0" marT="0" marB="0"/>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c>
                  <a:txBody>
                    <a:bodyPr lIns="0" tIns="0" rIns="0" bIns="0">
                      <a:noAutofit/>
                    </a:bodyPr>
                    <a:p>
                      <a:endParaRPr sz="2100"/>
                    </a:p>
                  </a:txBody>
                  <a:tcPr marL="0" marR="0" marT="0" marB="0">
                    <a:solidFill>
                      <a:srgbClr val="F9EBD8"/>
                    </a:solidFill>
                  </a:tcPr>
                </a:tc>
              </a:tr>
              <a:tr h="447675">
                <a:tc>
                  <a:txBody>
                    <a:bodyPr lIns="0" tIns="0" rIns="0" bIns="0">
                      <a:noAutofit/>
                    </a:bodyPr>
                    <a:p>
                      <a:endParaRPr sz="2200"/>
                    </a:p>
                  </a:txBody>
                  <a:tcPr marL="0" marR="0" marT="0" marB="0">
                    <a:solidFill>
                      <a:srgbClr val="F9EBD8"/>
                    </a:solidFill>
                  </a:tcPr>
                </a:tc>
                <a:tc>
                  <a:txBody>
                    <a:bodyPr lIns="0" tIns="0" rIns="0" bIns="0">
                      <a:noAutofit/>
                    </a:bodyPr>
                    <a:p>
                      <a:endParaRPr sz="2200"/>
                    </a:p>
                  </a:txBody>
                  <a:tcPr marL="0" marR="0" marT="0" marB="0">
                    <a:solidFill>
                      <a:srgbClr val="F9EBD8"/>
                    </a:solidFill>
                  </a:tcPr>
                </a:tc>
                <a:tc>
                  <a:txBody>
                    <a:bodyPr lIns="0" tIns="0" rIns="0" bIns="0">
                      <a:noAutofit/>
                    </a:bodyPr>
                    <a:p>
                      <a:pPr indent="0"/>
                      <a:r>
                        <a:rPr lang="vi" sz="1400">
                          <a:solidFill>
                            <a:srgbClr val="BC0202"/>
                          </a:solidFill>
                          <a:latin typeface="Arial"/>
                        </a:rPr>
                        <a:t>1</a:t>
                      </a:r>
                    </a:p>
                  </a:txBody>
                  <a:tcPr marL="0" marR="0" marT="0" marB="0" anchor="ctr"/>
                </a:tc>
                <a:tc>
                  <a:txBody>
                    <a:bodyPr lIns="0" tIns="0" rIns="0" bIns="0">
                      <a:noAutofit/>
                    </a:bodyPr>
                    <a:p>
                      <a:pPr algn="ctr" indent="0"/>
                      <a:r>
                        <a:rPr lang="vi" sz="1400">
                          <a:solidFill>
                            <a:srgbClr val="BC0202"/>
                          </a:solidFill>
                          <a:latin typeface="Arial"/>
                        </a:rPr>
                        <a:t>0</a:t>
                      </a:r>
                    </a:p>
                  </a:txBody>
                  <a:tcPr marL="0" marR="0" marT="0" marB="0" anchor="ctr">
                    <a:solidFill>
                      <a:srgbClr val="F9EBD8"/>
                    </a:solidFill>
                  </a:tcPr>
                </a:tc>
                <a:tc>
                  <a:txBody>
                    <a:bodyPr lIns="0" tIns="0" rIns="0" bIns="0">
                      <a:noAutofit/>
                    </a:bodyPr>
                    <a:p>
                      <a:pPr algn="ctr" indent="0"/>
                      <a:r>
                        <a:rPr lang="vi" sz="1300">
                          <a:solidFill>
                            <a:srgbClr val="BC0202"/>
                          </a:solidFill>
                          <a:latin typeface="Arial"/>
                        </a:rPr>
                        <a:t>-1</a:t>
                      </a:r>
                    </a:p>
                  </a:txBody>
                  <a:tcPr marL="0" marR="0" marT="0" marB="0" anchor="ctr"/>
                </a:tc>
                <a:tc>
                  <a:txBody>
                    <a:bodyPr lIns="0" tIns="0" rIns="0" bIns="0">
                      <a:noAutofit/>
                    </a:bodyPr>
                    <a:p>
                      <a:pPr indent="190500"/>
                      <a:r>
                        <a:rPr lang="vi" sz="1400">
                          <a:solidFill>
                            <a:srgbClr val="BC0202"/>
                          </a:solidFill>
                          <a:latin typeface="Arial"/>
                        </a:rPr>
                        <a:t>-2</a:t>
                      </a:r>
                    </a:p>
                  </a:txBody>
                  <a:tcPr marL="0" marR="0" marT="0" marB="0" anchor="ctr"/>
                </a:tc>
                <a:tc>
                  <a:txBody>
                    <a:bodyPr lIns="0" tIns="0" rIns="0" bIns="0">
                      <a:noAutofit/>
                    </a:bodyPr>
                    <a:p>
                      <a:pPr indent="177800"/>
                      <a:r>
                        <a:rPr lang="vi" sz="1400">
                          <a:solidFill>
                            <a:srgbClr val="BC0202"/>
                          </a:solidFill>
                          <a:latin typeface="Arial"/>
                        </a:rPr>
                        <a:t>-3</a:t>
                      </a:r>
                    </a:p>
                  </a:txBody>
                  <a:tcPr marL="0" marR="0" marT="0" marB="0" anchor="ctr"/>
                </a:tc>
              </a:tr>
            </a:tbl>
          </a:graphicData>
        </a:graphic>
      </p:graphicFrame>
      <p:sp>
        <p:nvSpPr>
          <p:cNvPr id="7" name=""/>
          <p:cNvSpPr/>
          <p:nvPr/>
        </p:nvSpPr>
        <p:spPr>
          <a:xfrm>
            <a:off x="209550" y="2143125"/>
            <a:ext cx="4014787" cy="947737"/>
          </a:xfrm>
          <a:prstGeom prst="rect">
            <a:avLst/>
          </a:prstGeom>
          <a:solidFill>
            <a:srgbClr val="FFFFFF"/>
          </a:solidFill>
        </p:spPr>
        <p:txBody>
          <a:bodyPr lIns="0" tIns="0" rIns="0" bIns="0">
            <a:noAutofit/>
          </a:bodyPr>
          <a:p>
            <a:pPr algn="just" indent="0">
              <a:lnSpc>
                <a:spcPct val="175000"/>
              </a:lnSpc>
            </a:pPr>
            <a:r>
              <a:rPr lang="en-US" sz="1400">
                <a:latin typeface="Arial"/>
              </a:rPr>
              <a:t>b) </a:t>
            </a:r>
            <a:r>
              <a:rPr lang="vi" sz="1400">
                <a:latin typeface="Arial"/>
              </a:rPr>
              <a:t>Các điểm </a:t>
            </a:r>
            <a:r>
              <a:rPr lang="en-US" sz="1400">
                <a:latin typeface="Arial"/>
              </a:rPr>
              <a:t>M(0,5; 1), N(1; 0), P(2; -1), Q(4; -2) </a:t>
            </a:r>
            <a:r>
              <a:rPr lang="vi" sz="1400">
                <a:latin typeface="Arial"/>
              </a:rPr>
              <a:t>và </a:t>
            </a:r>
            <a:r>
              <a:rPr lang="en-US" sz="1400">
                <a:latin typeface="Arial"/>
              </a:rPr>
              <a:t>R(8; -3) </a:t>
            </a:r>
            <a:r>
              <a:rPr lang="vi" sz="1400">
                <a:latin typeface="Arial"/>
              </a:rPr>
              <a:t>được biểu diễn trên mặt phẳng tọa độ Oxy như Hình 7.</a:t>
            </a:r>
          </a:p>
        </p:txBody>
      </p:sp>
      <p:sp>
        <p:nvSpPr>
          <p:cNvPr id="8" name=""/>
          <p:cNvSpPr/>
          <p:nvPr/>
        </p:nvSpPr>
        <p:spPr>
          <a:xfrm>
            <a:off x="5672137" y="2957512"/>
            <a:ext cx="485775" cy="157163"/>
          </a:xfrm>
          <a:prstGeom prst="rect">
            <a:avLst/>
          </a:prstGeom>
          <a:solidFill>
            <a:srgbClr val="FFFFFF"/>
          </a:solidFill>
        </p:spPr>
        <p:txBody>
          <a:bodyPr lIns="0" tIns="0" rIns="0" bIns="0" wrap="none">
            <a:noAutofit/>
          </a:bodyPr>
          <a:p>
            <a:pPr indent="0"/>
            <a:r>
              <a:rPr lang="vi" i="1" sz="1200">
                <a:solidFill>
                  <a:srgbClr val="0D1370"/>
                </a:solidFill>
                <a:latin typeface="Palatino Linotype"/>
              </a:rPr>
              <a:t>Hình 7</a:t>
            </a:r>
          </a:p>
        </p:txBody>
      </p:sp>
      <p:sp>
        <p:nvSpPr>
          <p:cNvPr id="9" name=""/>
          <p:cNvSpPr/>
          <p:nvPr/>
        </p:nvSpPr>
        <p:spPr>
          <a:xfrm>
            <a:off x="7062787" y="1838325"/>
            <a:ext cx="119063" cy="238125"/>
          </a:xfrm>
          <a:prstGeom prst="rect">
            <a:avLst/>
          </a:prstGeom>
          <a:solidFill>
            <a:srgbClr val="FFFFFF"/>
          </a:solidFill>
        </p:spPr>
        <p:txBody>
          <a:bodyPr lIns="0" tIns="0" rIns="0" bIns="0" vert="vert" wrap="none">
            <a:noAutofit/>
          </a:bodyPr>
          <a:p>
            <a:pPr algn="r" indent="0"/>
            <a:r>
              <a:rPr lang="vi" b="1" sz="1000">
                <a:solidFill>
                  <a:srgbClr val="234681"/>
                </a:solidFill>
                <a:latin typeface="Arial"/>
              </a:rPr>
              <a:t>Ạ H</a:t>
            </a:r>
          </a:p>
        </p:txBody>
      </p:sp>
      <p:sp>
        <p:nvSpPr>
          <p:cNvPr id="10" name=""/>
          <p:cNvSpPr/>
          <p:nvPr/>
        </p:nvSpPr>
        <p:spPr>
          <a:xfrm>
            <a:off x="233362" y="3462337"/>
            <a:ext cx="7167563" cy="690563"/>
          </a:xfrm>
          <a:prstGeom prst="rect">
            <a:avLst/>
          </a:prstGeom>
          <a:solidFill>
            <a:srgbClr val="FFFFFF"/>
          </a:solidFill>
        </p:spPr>
        <p:txBody>
          <a:bodyPr lIns="0" tIns="0" rIns="0" bIns="0">
            <a:noAutofit/>
          </a:bodyPr>
          <a:p>
            <a:pPr indent="0"/>
            <a:r>
              <a:rPr lang="vi" sz="1400">
                <a:latin typeface="Arial"/>
              </a:rPr>
              <a:t>c) Tọa độ giao điểm của đồ thị hàm số y = logi% với trục hoành là (1; 0). Đồ thị</a:t>
            </a:r>
          </a:p>
          <a:p>
            <a:pPr algn="ctr" indent="0">
              <a:spcAft>
                <a:spcPts val="350"/>
              </a:spcAft>
            </a:pPr>
            <a:r>
              <a:rPr lang="vi" sz="850">
                <a:latin typeface="Times New Roman"/>
              </a:rPr>
              <a:t>2</a:t>
            </a:r>
          </a:p>
          <a:p>
            <a:pPr indent="0"/>
            <a:r>
              <a:rPr lang="vi" sz="1400">
                <a:latin typeface="Arial"/>
              </a:rPr>
              <a:t>hàm số không cắt trục tung.</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95675" y="152400"/>
            <a:ext cx="766762" cy="476250"/>
          </a:xfrm>
          <a:prstGeom prst="rect">
            <a:avLst/>
          </a:prstGeom>
        </p:spPr>
      </p:pic>
      <p:pic>
        <p:nvPicPr>
          <p:cNvPr id="3" name=""/>
          <p:cNvPicPr>
            <a:picLocks noChangeAspect="1"/>
          </p:cNvPicPr>
          <p:nvPr/>
        </p:nvPicPr>
        <p:blipFill>
          <a:blip r:embed="rPictId1"/>
          <a:stretch>
            <a:fillRect/>
          </a:stretch>
        </p:blipFill>
        <p:spPr>
          <a:xfrm>
            <a:off x="4319587" y="357187"/>
            <a:ext cx="3090863" cy="2595563"/>
          </a:xfrm>
          <a:prstGeom prst="rect">
            <a:avLst/>
          </a:prstGeom>
        </p:spPr>
      </p:pic>
      <p:sp>
        <p:nvSpPr>
          <p:cNvPr id="4" name=""/>
          <p:cNvSpPr/>
          <p:nvPr/>
        </p:nvSpPr>
        <p:spPr>
          <a:xfrm>
            <a:off x="423862" y="862012"/>
            <a:ext cx="3490913" cy="352425"/>
          </a:xfrm>
          <a:prstGeom prst="rect">
            <a:avLst/>
          </a:prstGeom>
          <a:solidFill>
            <a:srgbClr val="FFFFFF"/>
          </a:solidFill>
        </p:spPr>
        <p:txBody>
          <a:bodyPr lIns="0" tIns="0" rIns="0" bIns="0">
            <a:noAutofit/>
          </a:bodyPr>
          <a:p>
            <a:pPr marL="165613" indent="-203200">
              <a:lnSpc>
                <a:spcPct val="75000"/>
              </a:lnSpc>
            </a:pPr>
            <a:r>
              <a:rPr lang="en-US" sz="1300">
                <a:latin typeface="Arial"/>
              </a:rPr>
              <a:t>d) </a:t>
            </a:r>
            <a:r>
              <a:rPr lang="en-US" i="1" sz="1400">
                <a:latin typeface="Arial"/>
              </a:rPr>
              <a:t>Um</a:t>
            </a:r>
            <a:r>
              <a:rPr lang="en-US" sz="1300">
                <a:latin typeface="Arial"/>
              </a:rPr>
              <a:t> flogi xA = 0 ; </a:t>
            </a:r>
            <a:r>
              <a:rPr lang="en-US" i="1" sz="1400">
                <a:latin typeface="Arial"/>
              </a:rPr>
              <a:t>lim</a:t>
            </a:r>
            <a:r>
              <a:rPr lang="en-US" sz="1300">
                <a:latin typeface="Arial"/>
              </a:rPr>
              <a:t> flogi x"\ = -00 x"o</a:t>
            </a:r>
            <a:r>
              <a:rPr lang="en-US" baseline="30000" sz="1300">
                <a:latin typeface="Arial"/>
              </a:rPr>
              <a:t>+</a:t>
            </a:r>
            <a:r>
              <a:rPr lang="en-US" sz="1300">
                <a:latin typeface="Arial"/>
              </a:rPr>
              <a:t>v 2 )                2 </a:t>
            </a:r>
            <a:r>
              <a:rPr lang="en-US" i="1" sz="1400">
                <a:latin typeface="Arial"/>
              </a:rPr>
              <a:t>J</a:t>
            </a:r>
          </a:p>
        </p:txBody>
      </p:sp>
      <p:sp>
        <p:nvSpPr>
          <p:cNvPr id="5" name=""/>
          <p:cNvSpPr/>
          <p:nvPr/>
        </p:nvSpPr>
        <p:spPr>
          <a:xfrm>
            <a:off x="433387" y="1414462"/>
            <a:ext cx="3705225" cy="357188"/>
          </a:xfrm>
          <a:prstGeom prst="rect">
            <a:avLst/>
          </a:prstGeom>
          <a:solidFill>
            <a:srgbClr val="FFFFFF"/>
          </a:solidFill>
        </p:spPr>
        <p:txBody>
          <a:bodyPr lIns="0" tIns="0" rIns="0" bIns="0">
            <a:noAutofit/>
          </a:bodyPr>
          <a:p>
            <a:pPr indent="241300"/>
            <a:r>
              <a:rPr lang="vi" sz="1300">
                <a:latin typeface="Arial"/>
              </a:rPr>
              <a:t>Hàm số </a:t>
            </a:r>
            <a:r>
              <a:rPr lang="en-US" i="1" sz="1400">
                <a:latin typeface="Arial"/>
              </a:rPr>
              <a:t>y</a:t>
            </a:r>
            <a:r>
              <a:rPr lang="en-US" sz="1300">
                <a:latin typeface="Arial"/>
              </a:rPr>
              <a:t> = logix </a:t>
            </a:r>
            <a:r>
              <a:rPr lang="vi" sz="1300">
                <a:latin typeface="Arial"/>
              </a:rPr>
              <a:t>nghịch biến trên </a:t>
            </a:r>
            <a:r>
              <a:rPr lang="en-US" sz="1300">
                <a:latin typeface="Arial"/>
              </a:rPr>
              <a:t>(0; +oo).</a:t>
            </a:r>
          </a:p>
          <a:p>
            <a:pPr marL="1286388" indent="0">
              <a:lnSpc>
                <a:spcPct val="77000"/>
              </a:lnSpc>
            </a:pPr>
            <a:r>
              <a:rPr lang="en-US" sz="1300">
                <a:latin typeface="Arial"/>
              </a:rPr>
              <a:t>2</a:t>
            </a:r>
          </a:p>
        </p:txBody>
      </p:sp>
      <p:graphicFrame>
        <p:nvGraphicFramePr>
          <p:cNvPr id="6" name=""/>
          <p:cNvGraphicFramePr>
            <a:graphicFrameLocks noGrp="1"/>
          </p:cNvGraphicFramePr>
          <p:nvPr/>
        </p:nvGraphicFramePr>
        <p:xfrm>
          <a:off x="414337" y="1890712"/>
          <a:ext cx="3529013" cy="1176338"/>
        </p:xfrm>
        <a:graphic>
          <a:graphicData uri="http://schemas.openxmlformats.org/drawingml/2006/table">
            <a:tbl>
              <a:tblPr/>
              <a:tblGrid>
                <a:gridCol w="623887"/>
                <a:gridCol w="2905125"/>
              </a:tblGrid>
              <a:tr h="400050">
                <a:tc>
                  <a:txBody>
                    <a:bodyPr lIns="0" tIns="0" rIns="0" bIns="0">
                      <a:noAutofit/>
                    </a:bodyPr>
                    <a:p>
                      <a:endParaRPr sz="1900"/>
                    </a:p>
                  </a:txBody>
                  <a:tcPr marL="0" marR="0" marT="0" marB="0">
                    <a:solidFill>
                      <a:srgbClr val="F9EBD8"/>
                    </a:solidFill>
                  </a:tcPr>
                </a:tc>
                <a:tc>
                  <a:txBody>
                    <a:bodyPr lIns="0" tIns="0" rIns="0" bIns="0">
                      <a:noAutofit/>
                    </a:bodyPr>
                    <a:p>
                      <a:endParaRPr sz="1900"/>
                    </a:p>
                  </a:txBody>
                  <a:tcPr marL="0" marR="0" marT="0" marB="0">
                    <a:solidFill>
                      <a:srgbClr val="F9EBD8"/>
                    </a:solidFill>
                  </a:tcPr>
                </a:tc>
              </a:tr>
              <a:tr h="776287">
                <a:tc>
                  <a:txBody>
                    <a:bodyPr lIns="0" tIns="0" rIns="0" bIns="0">
                      <a:noAutofit/>
                    </a:bodyPr>
                    <a:p>
                      <a:endParaRPr sz="3700"/>
                    </a:p>
                  </a:txBody>
                  <a:tcPr marL="0" marR="0" marT="0" marB="0">
                    <a:solidFill>
                      <a:srgbClr val="F9EBD8"/>
                    </a:solidFill>
                  </a:tcPr>
                </a:tc>
                <a:tc>
                  <a:txBody>
                    <a:bodyPr lIns="0" tIns="0" rIns="0" bIns="0">
                      <a:noAutofit/>
                    </a:bodyPr>
                    <a:p>
                      <a:pPr algn="ctr" indent="0"/>
                      <a:r>
                        <a:rPr lang="vi" sz="1000">
                          <a:solidFill>
                            <a:srgbClr val="988E82"/>
                          </a:solidFill>
                          <a:latin typeface="Arial"/>
                        </a:rPr>
                        <a:t>——_</a:t>
                      </a:r>
                    </a:p>
                  </a:txBody>
                  <a:tcPr marL="0" marR="0" marT="0" marB="0" anchor="ctr">
                    <a:solidFill>
                      <a:srgbClr val="F9EBD8"/>
                    </a:solidFill>
                  </a:tcPr>
                </a:tc>
              </a:tr>
            </a:tbl>
          </a:graphicData>
        </a:graphic>
      </p:graphicFrame>
      <p:sp>
        <p:nvSpPr>
          <p:cNvPr id="7" name=""/>
          <p:cNvSpPr/>
          <p:nvPr/>
        </p:nvSpPr>
        <p:spPr>
          <a:xfrm>
            <a:off x="195262" y="3414712"/>
            <a:ext cx="7234238" cy="576263"/>
          </a:xfrm>
          <a:prstGeom prst="rect">
            <a:avLst/>
          </a:prstGeom>
          <a:solidFill>
            <a:srgbClr val="4F6328"/>
          </a:solidFill>
        </p:spPr>
        <p:txBody>
          <a:bodyPr lIns="0" tIns="0" rIns="0" bIns="0">
            <a:noAutofit/>
          </a:bodyPr>
          <a:p>
            <a:pPr indent="0">
              <a:spcBef>
                <a:spcPts val="420"/>
              </a:spcBef>
            </a:pPr>
            <a:r>
              <a:rPr lang="vi" i="1" sz="1400">
                <a:solidFill>
                  <a:srgbClr val="FEFE02"/>
                </a:solidFill>
                <a:latin typeface="Arial"/>
              </a:rPr>
              <a:t>Nhận xét:</a:t>
            </a:r>
            <a:r>
              <a:rPr lang="vi" sz="1300">
                <a:solidFill>
                  <a:srgbClr val="FEFE02"/>
                </a:solidFill>
                <a:latin typeface="Arial"/>
              </a:rPr>
              <a:t> </a:t>
            </a:r>
            <a:r>
              <a:rPr lang="vi" sz="1300">
                <a:solidFill>
                  <a:srgbClr val="FFFFFF"/>
                </a:solidFill>
                <a:latin typeface="Arial"/>
              </a:rPr>
              <a:t>Đồ thị hàm số </a:t>
            </a:r>
            <a:r>
              <a:rPr lang="en-US" sz="1300">
                <a:solidFill>
                  <a:srgbClr val="FFFFFF"/>
                </a:solidFill>
                <a:latin typeface="Arial"/>
              </a:rPr>
              <a:t>log IX </a:t>
            </a:r>
            <a:r>
              <a:rPr lang="vi" sz="1300">
                <a:solidFill>
                  <a:srgbClr val="FFFFFF"/>
                </a:solidFill>
                <a:latin typeface="Arial"/>
              </a:rPr>
              <a:t>là một đường cong liền nét, cắt trục hoành tại điểm có</a:t>
            </a:r>
          </a:p>
          <a:p>
            <a:pPr marL="2350013" indent="0">
              <a:spcAft>
                <a:spcPts val="210"/>
              </a:spcAft>
            </a:pPr>
            <a:r>
              <a:rPr lang="vi" sz="850">
                <a:solidFill>
                  <a:srgbClr val="FFFFFF"/>
                </a:solidFill>
                <a:latin typeface="Times New Roman"/>
              </a:rPr>
              <a:t>2</a:t>
            </a:r>
          </a:p>
          <a:p>
            <a:pPr indent="0"/>
            <a:r>
              <a:rPr lang="vi" sz="1300">
                <a:solidFill>
                  <a:srgbClr val="FFFFFF"/>
                </a:solidFill>
                <a:latin typeface="Arial"/>
              </a:rPr>
              <a:t>hoành độ bằng 1, nằm phía bèn phải tục tung và đi xuống kề từ trái sang phải._________</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47650" y="357187"/>
            <a:ext cx="7105650" cy="638175"/>
          </a:xfrm>
          <a:prstGeom prst="rect">
            <a:avLst/>
          </a:prstGeom>
        </p:spPr>
      </p:pic>
      <p:pic>
        <p:nvPicPr>
          <p:cNvPr id="3" name=""/>
          <p:cNvPicPr>
            <a:picLocks noChangeAspect="1"/>
          </p:cNvPicPr>
          <p:nvPr/>
        </p:nvPicPr>
        <p:blipFill>
          <a:blip r:embed="rPictId1"/>
          <a:stretch>
            <a:fillRect/>
          </a:stretch>
        </p:blipFill>
        <p:spPr>
          <a:xfrm>
            <a:off x="352425" y="1590675"/>
            <a:ext cx="733425" cy="638175"/>
          </a:xfrm>
          <a:prstGeom prst="rect">
            <a:avLst/>
          </a:prstGeom>
        </p:spPr>
      </p:pic>
      <p:pic>
        <p:nvPicPr>
          <p:cNvPr id="4" name=""/>
          <p:cNvPicPr>
            <a:picLocks noChangeAspect="1"/>
          </p:cNvPicPr>
          <p:nvPr/>
        </p:nvPicPr>
        <p:blipFill>
          <a:blip r:embed="rPictId2"/>
          <a:stretch>
            <a:fillRect/>
          </a:stretch>
        </p:blipFill>
        <p:spPr>
          <a:xfrm>
            <a:off x="4200525" y="1590675"/>
            <a:ext cx="742950" cy="642937"/>
          </a:xfrm>
          <a:prstGeom prst="rect">
            <a:avLst/>
          </a:prstGeom>
        </p:spPr>
      </p:pic>
      <p:pic>
        <p:nvPicPr>
          <p:cNvPr id="5" name=""/>
          <p:cNvPicPr>
            <a:picLocks noChangeAspect="1"/>
          </p:cNvPicPr>
          <p:nvPr/>
        </p:nvPicPr>
        <p:blipFill>
          <a:blip r:embed="rPictId3"/>
          <a:stretch>
            <a:fillRect/>
          </a:stretch>
        </p:blipFill>
        <p:spPr>
          <a:xfrm>
            <a:off x="123825" y="3005137"/>
            <a:ext cx="561975" cy="1281113"/>
          </a:xfrm>
          <a:prstGeom prst="rect">
            <a:avLst/>
          </a:prstGeom>
        </p:spPr>
      </p:pic>
      <p:pic>
        <p:nvPicPr>
          <p:cNvPr id="6" name=""/>
          <p:cNvPicPr>
            <a:picLocks noChangeAspect="1"/>
          </p:cNvPicPr>
          <p:nvPr/>
        </p:nvPicPr>
        <p:blipFill>
          <a:blip r:embed="rPictId4"/>
          <a:stretch>
            <a:fillRect/>
          </a:stretch>
        </p:blipFill>
        <p:spPr>
          <a:xfrm>
            <a:off x="6881812" y="3171825"/>
            <a:ext cx="738188" cy="1076325"/>
          </a:xfrm>
          <a:prstGeom prst="rect">
            <a:avLst/>
          </a:prstGeom>
        </p:spPr>
      </p:pic>
      <p:sp>
        <p:nvSpPr>
          <p:cNvPr id="7" name=""/>
          <p:cNvSpPr/>
          <p:nvPr/>
        </p:nvSpPr>
        <p:spPr>
          <a:xfrm>
            <a:off x="1195387" y="1571625"/>
            <a:ext cx="2195513" cy="642937"/>
          </a:xfrm>
          <a:prstGeom prst="rect">
            <a:avLst/>
          </a:prstGeom>
          <a:solidFill>
            <a:srgbClr val="FFFFFF"/>
          </a:solidFill>
        </p:spPr>
        <p:txBody>
          <a:bodyPr lIns="0" tIns="0" rIns="0" bIns="0">
            <a:noAutofit/>
          </a:bodyPr>
          <a:p>
            <a:pPr algn="ctr" indent="0">
              <a:spcAft>
                <a:spcPts val="420"/>
              </a:spcAft>
            </a:pPr>
            <a:r>
              <a:rPr lang="en-US" sz="850">
                <a:solidFill>
                  <a:srgbClr val="7E953B"/>
                </a:solidFill>
                <a:latin typeface="Times New Roman"/>
              </a:rPr>
              <a:t>/------------------------------\</a:t>
            </a:r>
          </a:p>
          <a:p>
            <a:pPr algn="ctr" indent="0">
              <a:spcAft>
                <a:spcPts val="420"/>
              </a:spcAft>
            </a:pPr>
            <a:r>
              <a:rPr lang="vi" b="1" sz="1600">
                <a:latin typeface="Arial"/>
              </a:rPr>
              <a:t>Hàm số mũ</a:t>
            </a:r>
          </a:p>
          <a:p>
            <a:pPr algn="ctr" indent="0"/>
            <a:r>
              <a:rPr lang="en-US" sz="850">
                <a:solidFill>
                  <a:srgbClr val="7E953B"/>
                </a:solidFill>
                <a:latin typeface="Times New Roman"/>
              </a:rPr>
              <a:t>\</a:t>
            </a:r>
            <a:r>
              <a:rPr lang="vi" sz="850">
                <a:solidFill>
                  <a:srgbClr val="7E953B"/>
                </a:solidFill>
                <a:latin typeface="Times New Roman"/>
              </a:rPr>
              <a:t>________________________________/</a:t>
            </a:r>
          </a:p>
        </p:txBody>
      </p:sp>
      <p:sp>
        <p:nvSpPr>
          <p:cNvPr id="8" name=""/>
          <p:cNvSpPr/>
          <p:nvPr/>
        </p:nvSpPr>
        <p:spPr>
          <a:xfrm>
            <a:off x="5043487" y="1571625"/>
            <a:ext cx="2181225" cy="642937"/>
          </a:xfrm>
          <a:prstGeom prst="rect">
            <a:avLst/>
          </a:prstGeom>
          <a:solidFill>
            <a:srgbClr val="FFFFFF"/>
          </a:solidFill>
        </p:spPr>
        <p:txBody>
          <a:bodyPr lIns="0" tIns="0" rIns="0" bIns="0">
            <a:noAutofit/>
          </a:bodyPr>
          <a:p>
            <a:pPr algn="ctr" indent="0">
              <a:spcAft>
                <a:spcPts val="420"/>
              </a:spcAft>
            </a:pPr>
            <a:r>
              <a:rPr lang="vi" sz="850">
                <a:solidFill>
                  <a:srgbClr val="DF6C0E"/>
                </a:solidFill>
                <a:latin typeface="Times New Roman"/>
              </a:rPr>
              <a:t>/----------------------------</a:t>
            </a:r>
            <a:r>
              <a:rPr lang="en-US" sz="850">
                <a:solidFill>
                  <a:srgbClr val="DF6C0E"/>
                </a:solidFill>
                <a:latin typeface="Times New Roman"/>
              </a:rPr>
              <a:t>\</a:t>
            </a:r>
          </a:p>
          <a:p>
            <a:pPr algn="ctr" indent="0">
              <a:spcAft>
                <a:spcPts val="420"/>
              </a:spcAft>
            </a:pPr>
            <a:r>
              <a:rPr lang="vi" b="1" sz="1600">
                <a:latin typeface="Arial"/>
              </a:rPr>
              <a:t>Hàm số lôgarit</a:t>
            </a:r>
          </a:p>
          <a:p>
            <a:pPr algn="ctr" indent="0"/>
            <a:r>
              <a:rPr lang="en-US" sz="850">
                <a:solidFill>
                  <a:srgbClr val="DF6C0E"/>
                </a:solidFill>
                <a:latin typeface="Times New Roman"/>
              </a:rPr>
              <a:t>\</a:t>
            </a:r>
            <a:r>
              <a:rPr lang="vi" sz="850">
                <a:solidFill>
                  <a:srgbClr val="DF6C0E"/>
                </a:solidFill>
                <a:latin typeface="Times New Roman"/>
              </a:rPr>
              <a:t>______________________________</a:t>
            </a:r>
            <a:r>
              <a:rPr lang="vi" sz="750">
                <a:solidFill>
                  <a:srgbClr val="DF6C0E"/>
                </a:solidFill>
                <a:latin typeface="Arial Unicode MS"/>
              </a:rPr>
              <a:t>✓</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p="http://schemas.openxmlformats.org/presentationml/2006/main" xmlns:a="http://schemas.openxmlformats.org/drawingml/2006/main" xmlns:r="http://schemas.openxmlformats.org/officeDocument/2006/relationships">
  <p:cSld>
    <p:bg>
      <p:bgPr>
        <a:solidFill>
          <a:srgbClr val="FFFDF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47650" y="2124075"/>
            <a:ext cx="3076575" cy="1990725"/>
          </a:xfrm>
          <a:prstGeom prst="rect">
            <a:avLst/>
          </a:prstGeom>
        </p:spPr>
      </p:pic>
      <p:pic>
        <p:nvPicPr>
          <p:cNvPr id="3" name=""/>
          <p:cNvPicPr>
            <a:picLocks noChangeAspect="1"/>
          </p:cNvPicPr>
          <p:nvPr/>
        </p:nvPicPr>
        <p:blipFill>
          <a:blip r:embed="rPictId1"/>
          <a:stretch>
            <a:fillRect/>
          </a:stretch>
        </p:blipFill>
        <p:spPr>
          <a:xfrm>
            <a:off x="4186237" y="2119312"/>
            <a:ext cx="3290888" cy="2057400"/>
          </a:xfrm>
          <a:prstGeom prst="rect">
            <a:avLst/>
          </a:prstGeom>
        </p:spPr>
      </p:pic>
      <p:sp>
        <p:nvSpPr>
          <p:cNvPr id="4" name=""/>
          <p:cNvSpPr/>
          <p:nvPr/>
        </p:nvSpPr>
        <p:spPr>
          <a:xfrm>
            <a:off x="6772275" y="276225"/>
            <a:ext cx="419100" cy="280987"/>
          </a:xfrm>
          <a:prstGeom prst="rect">
            <a:avLst/>
          </a:prstGeom>
          <a:solidFill>
            <a:srgbClr val="FFFFFF"/>
          </a:solidFill>
        </p:spPr>
        <p:txBody>
          <a:bodyPr lIns="0" tIns="0" rIns="0" bIns="0" wrap="none">
            <a:noAutofit/>
          </a:bodyPr>
          <a:p>
            <a:pPr algn="just" indent="0"/>
            <a:r>
              <a:rPr lang="en-US" sz="1300">
                <a:solidFill>
                  <a:srgbClr val="234681"/>
                </a:solidFill>
                <a:latin typeface="Arial"/>
              </a:rPr>
              <a:t>n</a:t>
            </a:r>
          </a:p>
        </p:txBody>
      </p:sp>
      <p:sp>
        <p:nvSpPr>
          <p:cNvPr id="6" name=""/>
          <p:cNvSpPr/>
          <p:nvPr/>
        </p:nvSpPr>
        <p:spPr>
          <a:xfrm>
            <a:off x="3286125" y="342900"/>
            <a:ext cx="995362" cy="238125"/>
          </a:xfrm>
          <a:prstGeom prst="rect">
            <a:avLst/>
          </a:prstGeom>
          <a:solidFill>
            <a:srgbClr val="FFFFFF"/>
          </a:solidFill>
        </p:spPr>
        <p:txBody>
          <a:bodyPr lIns="0" tIns="0" rIns="0" bIns="0" wrap="none">
            <a:noAutofit/>
          </a:bodyPr>
          <a:p>
            <a:pPr algn="ctr" indent="0"/>
            <a:r>
              <a:rPr lang="vi" b="1" sz="1600">
                <a:latin typeface="Arial"/>
              </a:rPr>
              <a:t>Kêt luận</a:t>
            </a:r>
          </a:p>
        </p:txBody>
      </p:sp>
      <p:sp>
        <p:nvSpPr>
          <p:cNvPr id="7" name=""/>
          <p:cNvSpPr/>
          <p:nvPr/>
        </p:nvSpPr>
        <p:spPr>
          <a:xfrm>
            <a:off x="785812" y="938212"/>
            <a:ext cx="6167438" cy="947738"/>
          </a:xfrm>
          <a:prstGeom prst="rect">
            <a:avLst/>
          </a:prstGeom>
          <a:solidFill>
            <a:srgbClr val="FFFFFF"/>
          </a:solidFill>
        </p:spPr>
        <p:txBody>
          <a:bodyPr lIns="0" tIns="0" rIns="0" bIns="0">
            <a:noAutofit/>
          </a:bodyPr>
          <a:p>
            <a:pPr indent="0">
              <a:lnSpc>
                <a:spcPct val="178000"/>
              </a:lnSpc>
            </a:pPr>
            <a:r>
              <a:rPr lang="vi" sz="1400">
                <a:latin typeface="Arial"/>
              </a:rPr>
              <a:t>Đồ thị hàm số </a:t>
            </a:r>
            <a:r>
              <a:rPr lang="vi" i="1" sz="1400">
                <a:latin typeface="Arial"/>
              </a:rPr>
              <a:t>y =</a:t>
            </a:r>
            <a:r>
              <a:rPr lang="vi" sz="1400">
                <a:latin typeface="Arial"/>
              </a:rPr>
              <a:t> log</a:t>
            </a:r>
            <a:r>
              <a:rPr lang="vi" baseline="-25000" sz="1400">
                <a:latin typeface="Arial"/>
              </a:rPr>
              <a:t>a</a:t>
            </a:r>
            <a:r>
              <a:rPr lang="vi" sz="1400">
                <a:latin typeface="Arial"/>
              </a:rPr>
              <a:t>x (íỉ &gt; </a:t>
            </a:r>
            <a:r>
              <a:rPr lang="vi" i="1" sz="1400">
                <a:latin typeface="Arial"/>
              </a:rPr>
              <a:t>0,a</a:t>
            </a:r>
            <a:r>
              <a:rPr lang="vi" sz="1400">
                <a:latin typeface="Arial"/>
              </a:rPr>
              <a:t> * 1) là một đường cong liền nét, cắt trục hoành tại điểm có hoành độ bằng 1, nằm ở phía bên phải trục tung vả đi lèn nếu </a:t>
            </a:r>
            <a:r>
              <a:rPr lang="en-US" i="1" sz="1400">
                <a:latin typeface="Arial"/>
              </a:rPr>
              <a:t>a</a:t>
            </a:r>
            <a:r>
              <a:rPr lang="en-US" sz="1400">
                <a:latin typeface="Arial"/>
              </a:rPr>
              <a:t> </a:t>
            </a:r>
            <a:r>
              <a:rPr lang="vi" sz="1400">
                <a:latin typeface="Arial"/>
              </a:rPr>
              <a:t>&gt; 1, đi xuống nếu 0 &lt; </a:t>
            </a:r>
            <a:r>
              <a:rPr lang="en-US" i="1" sz="1400">
                <a:latin typeface="Arial"/>
              </a:rPr>
              <a:t>a</a:t>
            </a:r>
            <a:r>
              <a:rPr lang="en-US" sz="1400">
                <a:latin typeface="Arial"/>
              </a:rPr>
              <a:t> </a:t>
            </a:r>
            <a:r>
              <a:rPr lang="vi" sz="1400">
                <a:latin typeface="Arial"/>
              </a:rPr>
              <a:t>&lt; 1.</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52400" y="3738562"/>
            <a:ext cx="376237" cy="357188"/>
          </a:xfrm>
          <a:prstGeom prst="rect">
            <a:avLst/>
          </a:prstGeom>
        </p:spPr>
      </p:pic>
      <p:pic>
        <p:nvPicPr>
          <p:cNvPr id="3" name=""/>
          <p:cNvPicPr>
            <a:picLocks noChangeAspect="1"/>
          </p:cNvPicPr>
          <p:nvPr/>
        </p:nvPicPr>
        <p:blipFill>
          <a:blip r:embed="rPictId1"/>
          <a:stretch>
            <a:fillRect/>
          </a:stretch>
        </p:blipFill>
        <p:spPr>
          <a:xfrm>
            <a:off x="6762750" y="3295650"/>
            <a:ext cx="847725" cy="800100"/>
          </a:xfrm>
          <a:prstGeom prst="rect">
            <a:avLst/>
          </a:prstGeom>
        </p:spPr>
      </p:pic>
      <p:sp>
        <p:nvSpPr>
          <p:cNvPr id="4" name=""/>
          <p:cNvSpPr/>
          <p:nvPr/>
        </p:nvSpPr>
        <p:spPr>
          <a:xfrm>
            <a:off x="1185862" y="185737"/>
            <a:ext cx="5067300" cy="271463"/>
          </a:xfrm>
          <a:prstGeom prst="rect">
            <a:avLst/>
          </a:prstGeom>
          <a:solidFill>
            <a:srgbClr val="FFFFFF"/>
          </a:solidFill>
        </p:spPr>
        <p:txBody>
          <a:bodyPr lIns="0" tIns="0" rIns="0" bIns="0" wrap="none">
            <a:noAutofit/>
          </a:bodyPr>
          <a:p>
            <a:pPr indent="0"/>
            <a:r>
              <a:rPr lang="vi" b="1" sz="1600">
                <a:solidFill>
                  <a:srgbClr val="BC0202"/>
                </a:solidFill>
                <a:latin typeface="Arial"/>
              </a:rPr>
              <a:t>Nhận xét: </a:t>
            </a:r>
            <a:r>
              <a:rPr lang="vi" sz="1400">
                <a:latin typeface="Arial"/>
              </a:rPr>
              <a:t>Cho hàm số lôgarit </a:t>
            </a:r>
            <a:r>
              <a:rPr lang="vi" i="1" sz="1400">
                <a:latin typeface="Arial"/>
              </a:rPr>
              <a:t>y -</a:t>
            </a:r>
            <a:r>
              <a:rPr lang="vi" sz="1400">
                <a:latin typeface="Arial"/>
              </a:rPr>
              <a:t> log</a:t>
            </a:r>
            <a:r>
              <a:rPr lang="vi" baseline="-25000" sz="1400">
                <a:latin typeface="Arial"/>
              </a:rPr>
              <a:t>a</a:t>
            </a:r>
            <a:r>
              <a:rPr lang="vi" sz="1400">
                <a:latin typeface="Arial"/>
              </a:rPr>
              <a:t> </a:t>
            </a:r>
            <a:r>
              <a:rPr lang="vi" i="1" sz="1400">
                <a:latin typeface="Arial"/>
              </a:rPr>
              <a:t>X</a:t>
            </a:r>
            <a:r>
              <a:rPr lang="vi" sz="1400">
                <a:latin typeface="Arial"/>
              </a:rPr>
              <a:t> với </a:t>
            </a:r>
            <a:r>
              <a:rPr lang="en-US" i="1" sz="1400">
                <a:latin typeface="Arial"/>
              </a:rPr>
              <a:t>a</a:t>
            </a:r>
            <a:r>
              <a:rPr lang="en-US" sz="1400">
                <a:latin typeface="Arial"/>
              </a:rPr>
              <a:t> </a:t>
            </a:r>
            <a:r>
              <a:rPr lang="vi" sz="1400">
                <a:latin typeface="Arial"/>
              </a:rPr>
              <a:t>&gt; 0, </a:t>
            </a:r>
            <a:r>
              <a:rPr lang="en-US" i="1" sz="1400">
                <a:latin typeface="Arial"/>
              </a:rPr>
              <a:t>a</a:t>
            </a:r>
            <a:r>
              <a:rPr lang="en-US" sz="1400">
                <a:latin typeface="Arial"/>
              </a:rPr>
              <a:t> </a:t>
            </a:r>
            <a:r>
              <a:rPr lang="vi" sz="1400">
                <a:latin typeface="Arial"/>
              </a:rPr>
              <a:t>1</a:t>
            </a:r>
          </a:p>
        </p:txBody>
      </p:sp>
      <p:graphicFrame>
        <p:nvGraphicFramePr>
          <p:cNvPr id="5" name=""/>
          <p:cNvGraphicFramePr>
            <a:graphicFrameLocks noGrp="1"/>
          </p:cNvGraphicFramePr>
          <p:nvPr/>
        </p:nvGraphicFramePr>
        <p:xfrm>
          <a:off x="1476375" y="3024187"/>
          <a:ext cx="4619625" cy="1071563"/>
        </p:xfrm>
        <a:graphic>
          <a:graphicData uri="http://schemas.openxmlformats.org/drawingml/2006/table">
            <a:tbl>
              <a:tblPr/>
              <a:tblGrid>
                <a:gridCol w="1057275"/>
                <a:gridCol w="3562350"/>
              </a:tblGrid>
              <a:tr h="357187">
                <a:tc>
                  <a:txBody>
                    <a:bodyPr lIns="0" tIns="0" rIns="0" bIns="0">
                      <a:noAutofit/>
                    </a:bodyPr>
                    <a:p>
                      <a:endParaRPr sz="1700"/>
                    </a:p>
                  </a:txBody>
                  <a:tcPr marL="0" marR="0" marT="0" marB="0">
                    <a:solidFill>
                      <a:srgbClr val="F9EBD8"/>
                    </a:solidFill>
                  </a:tcPr>
                </a:tc>
                <a:tc>
                  <a:txBody>
                    <a:bodyPr lIns="0" tIns="0" rIns="0" bIns="0">
                      <a:noAutofit/>
                    </a:bodyPr>
                    <a:p>
                      <a:endParaRPr sz="1700"/>
                    </a:p>
                  </a:txBody>
                  <a:tcPr marL="0" marR="0" marT="0" marB="0">
                    <a:solidFill>
                      <a:srgbClr val="F9EBD8"/>
                    </a:solidFill>
                  </a:tcPr>
                </a:tc>
              </a:tr>
              <a:tr h="714375">
                <a:tc>
                  <a:txBody>
                    <a:bodyPr lIns="0" tIns="0" rIns="0" bIns="0">
                      <a:noAutofit/>
                    </a:bodyPr>
                    <a:p>
                      <a:endParaRPr sz="3400"/>
                    </a:p>
                  </a:txBody>
                  <a:tcPr marL="0" marR="0" marT="0" marB="0">
                    <a:solidFill>
                      <a:srgbClr val="F9EBD8"/>
                    </a:solidFill>
                  </a:tcPr>
                </a:tc>
                <a:tc>
                  <a:txBody>
                    <a:bodyPr lIns="0" tIns="0" rIns="0" bIns="0">
                      <a:noAutofit/>
                    </a:bodyPr>
                    <a:p>
                      <a:pPr indent="342900"/>
                      <a:r>
                        <a:rPr lang="vi" sz="6100">
                          <a:solidFill>
                            <a:srgbClr val="988E82"/>
                          </a:solidFill>
                          <a:latin typeface="Arial"/>
                        </a:rPr>
                        <a:t>B</a:t>
                      </a:r>
                    </a:p>
                  </a:txBody>
                  <a:tcPr marL="0" marR="0" marT="0" marB="0" anchor="b">
                    <a:solidFill>
                      <a:srgbClr val="F9EBD8"/>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42.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52400" y="3738562"/>
            <a:ext cx="376237" cy="385763"/>
          </a:xfrm>
          <a:prstGeom prst="rect">
            <a:avLst/>
          </a:prstGeom>
        </p:spPr>
      </p:pic>
      <p:pic>
        <p:nvPicPr>
          <p:cNvPr id="3" name=""/>
          <p:cNvPicPr>
            <a:picLocks noChangeAspect="1"/>
          </p:cNvPicPr>
          <p:nvPr/>
        </p:nvPicPr>
        <p:blipFill>
          <a:blip r:embed="rPictId1"/>
          <a:stretch>
            <a:fillRect/>
          </a:stretch>
        </p:blipFill>
        <p:spPr>
          <a:xfrm>
            <a:off x="6762750" y="3295650"/>
            <a:ext cx="847725" cy="838200"/>
          </a:xfrm>
          <a:prstGeom prst="rect">
            <a:avLst/>
          </a:prstGeom>
        </p:spPr>
      </p:pic>
      <p:sp>
        <p:nvSpPr>
          <p:cNvPr id="4" name=""/>
          <p:cNvSpPr/>
          <p:nvPr/>
        </p:nvSpPr>
        <p:spPr>
          <a:xfrm>
            <a:off x="1185862" y="185737"/>
            <a:ext cx="5067300" cy="271463"/>
          </a:xfrm>
          <a:prstGeom prst="rect">
            <a:avLst/>
          </a:prstGeom>
          <a:solidFill>
            <a:srgbClr val="FFFFFF"/>
          </a:solidFill>
        </p:spPr>
        <p:txBody>
          <a:bodyPr lIns="0" tIns="0" rIns="0" bIns="0" wrap="none">
            <a:noAutofit/>
          </a:bodyPr>
          <a:p>
            <a:pPr indent="0"/>
            <a:r>
              <a:rPr lang="vi" b="1" sz="1600">
                <a:solidFill>
                  <a:srgbClr val="BC0202"/>
                </a:solidFill>
                <a:latin typeface="Arial"/>
              </a:rPr>
              <a:t>Nhận xét: </a:t>
            </a:r>
            <a:r>
              <a:rPr lang="vi" sz="1400">
                <a:latin typeface="Arial"/>
              </a:rPr>
              <a:t>Cho hàm số lôgarit </a:t>
            </a:r>
            <a:r>
              <a:rPr lang="vi" i="1" sz="1400">
                <a:latin typeface="Arial"/>
              </a:rPr>
              <a:t>y -</a:t>
            </a:r>
            <a:r>
              <a:rPr lang="vi" sz="1400">
                <a:latin typeface="Arial"/>
              </a:rPr>
              <a:t> log</a:t>
            </a:r>
            <a:r>
              <a:rPr lang="vi" baseline="-25000" sz="1400">
                <a:latin typeface="Arial"/>
              </a:rPr>
              <a:t>a</a:t>
            </a:r>
            <a:r>
              <a:rPr lang="vi" sz="1400">
                <a:latin typeface="Arial"/>
              </a:rPr>
              <a:t> </a:t>
            </a:r>
            <a:r>
              <a:rPr lang="vi" i="1" sz="1400">
                <a:latin typeface="Arial"/>
              </a:rPr>
              <a:t>X</a:t>
            </a:r>
            <a:r>
              <a:rPr lang="vi" sz="1400">
                <a:latin typeface="Arial"/>
              </a:rPr>
              <a:t> với </a:t>
            </a:r>
            <a:r>
              <a:rPr lang="en-US" i="1" sz="1400">
                <a:latin typeface="Arial"/>
              </a:rPr>
              <a:t>a</a:t>
            </a:r>
            <a:r>
              <a:rPr lang="en-US" sz="1400">
                <a:latin typeface="Arial"/>
              </a:rPr>
              <a:t> </a:t>
            </a:r>
            <a:r>
              <a:rPr lang="vi" sz="1400">
                <a:latin typeface="Arial"/>
              </a:rPr>
              <a:t>&gt; 0, </a:t>
            </a:r>
            <a:r>
              <a:rPr lang="en-US" i="1" sz="1400">
                <a:latin typeface="Arial"/>
              </a:rPr>
              <a:t>a</a:t>
            </a:r>
            <a:r>
              <a:rPr lang="en-US" sz="1400">
                <a:latin typeface="Arial"/>
              </a:rPr>
              <a:t> </a:t>
            </a:r>
            <a:r>
              <a:rPr lang="vi" sz="1400">
                <a:latin typeface="Arial"/>
              </a:rPr>
              <a:t>1</a:t>
            </a:r>
          </a:p>
        </p:txBody>
      </p:sp>
      <p:graphicFrame>
        <p:nvGraphicFramePr>
          <p:cNvPr id="5" name=""/>
          <p:cNvGraphicFramePr>
            <a:graphicFrameLocks noGrp="1"/>
          </p:cNvGraphicFramePr>
          <p:nvPr/>
        </p:nvGraphicFramePr>
        <p:xfrm>
          <a:off x="1195387" y="3052762"/>
          <a:ext cx="5172075" cy="1081088"/>
        </p:xfrm>
        <a:graphic>
          <a:graphicData uri="http://schemas.openxmlformats.org/drawingml/2006/table">
            <a:tbl>
              <a:tblPr/>
              <a:tblGrid>
                <a:gridCol w="1185862"/>
                <a:gridCol w="3986212"/>
              </a:tblGrid>
              <a:tr h="366712">
                <a:tc>
                  <a:txBody>
                    <a:bodyPr lIns="0" tIns="0" rIns="0" bIns="0">
                      <a:noAutofit/>
                    </a:bodyPr>
                    <a:p>
                      <a:endParaRPr sz="1800"/>
                    </a:p>
                  </a:txBody>
                  <a:tcPr marL="0" marR="0" marT="0" marB="0">
                    <a:solidFill>
                      <a:srgbClr val="F9EBD8"/>
                    </a:solidFill>
                  </a:tcPr>
                </a:tc>
                <a:tc>
                  <a:txBody>
                    <a:bodyPr lIns="0" tIns="0" rIns="0" bIns="0">
                      <a:noAutofit/>
                    </a:bodyPr>
                    <a:p>
                      <a:endParaRPr sz="1800"/>
                    </a:p>
                  </a:txBody>
                  <a:tcPr marL="0" marR="0" marT="0" marB="0">
                    <a:solidFill>
                      <a:srgbClr val="F9EBD8"/>
                    </a:solidFill>
                  </a:tcPr>
                </a:tc>
              </a:tr>
              <a:tr h="714375">
                <a:tc>
                  <a:txBody>
                    <a:bodyPr lIns="0" tIns="0" rIns="0" bIns="0">
                      <a:noAutofit/>
                    </a:bodyPr>
                    <a:p>
                      <a:endParaRPr sz="3400"/>
                    </a:p>
                  </a:txBody>
                  <a:tcPr marL="0" marR="0" marT="0" marB="0">
                    <a:solidFill>
                      <a:srgbClr val="F9EBD8"/>
                    </a:solidFill>
                  </a:tcPr>
                </a:tc>
                <a:tc>
                  <a:txBody>
                    <a:bodyPr lIns="0" tIns="0" rIns="0" bIns="0" vert="vert270">
                      <a:noAutofit/>
                    </a:bodyPr>
                    <a:p>
                      <a:pPr indent="431800">
                        <a:lnSpc>
                          <a:spcPct val="58000"/>
                        </a:lnSpc>
                        <a:spcBef>
                          <a:spcPts val="3850"/>
                        </a:spcBef>
                        <a:spcAft>
                          <a:spcPts val="210"/>
                        </a:spcAft>
                      </a:pPr>
                      <a:r>
                        <a:rPr lang="vi" i="1" sz="850">
                          <a:solidFill>
                            <a:srgbClr val="988E82"/>
                          </a:solidFill>
                          <a:latin typeface="Arial"/>
                        </a:rPr>
                        <a:t>Ị</a:t>
                      </a:r>
                    </a:p>
                    <a:p>
                      <a:pPr algn="ctr" indent="0">
                        <a:lnSpc>
                          <a:spcPct val="58000"/>
                        </a:lnSpc>
                        <a:spcAft>
                          <a:spcPts val="5040"/>
                        </a:spcAft>
                      </a:pPr>
                      <a:r>
                        <a:rPr lang="vi" i="1" sz="850">
                          <a:solidFill>
                            <a:srgbClr val="988E82"/>
                          </a:solidFill>
                          <a:latin typeface="Arial"/>
                        </a:rPr>
                        <a:t>Ị Ị</a:t>
                      </a:r>
                    </a:p>
                    <a:p>
                      <a:pPr indent="431800">
                        <a:lnSpc>
                          <a:spcPct val="58000"/>
                        </a:lnSpc>
                        <a:spcAft>
                          <a:spcPts val="7210"/>
                        </a:spcAft>
                      </a:pPr>
                      <a:r>
                        <a:rPr lang="vi" i="1" sz="850">
                          <a:latin typeface="Arial"/>
                        </a:rPr>
                        <a:t>a&gt;</a:t>
                      </a:r>
                    </a:p>
                    <a:p>
                      <a:pPr indent="0"/>
                      <a:r>
                        <a:rPr lang="vi" i="1" sz="1700">
                          <a:solidFill>
                            <a:srgbClr val="966463"/>
                          </a:solidFill>
                          <a:latin typeface="Arial"/>
                        </a:rPr>
                        <a:t>1</a:t>
                      </a:r>
                    </a:p>
                  </a:txBody>
                  <a:tcPr marL="0" marR="0" marT="0" marB="0" vert="vert270">
                    <a:solidFill>
                      <a:srgbClr val="F9EBD8"/>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43.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81787" y="323850"/>
            <a:ext cx="704850" cy="652462"/>
          </a:xfrm>
          <a:prstGeom prst="rect">
            <a:avLst/>
          </a:prstGeom>
        </p:spPr>
      </p:pic>
      <p:pic>
        <p:nvPicPr>
          <p:cNvPr id="3" name=""/>
          <p:cNvPicPr>
            <a:picLocks noChangeAspect="1"/>
          </p:cNvPicPr>
          <p:nvPr/>
        </p:nvPicPr>
        <p:blipFill>
          <a:blip r:embed="rPictId1"/>
          <a:stretch>
            <a:fillRect/>
          </a:stretch>
        </p:blipFill>
        <p:spPr>
          <a:xfrm>
            <a:off x="4310062" y="1690687"/>
            <a:ext cx="3157538" cy="2185988"/>
          </a:xfrm>
          <a:prstGeom prst="rect">
            <a:avLst/>
          </a:prstGeom>
        </p:spPr>
      </p:pic>
      <p:sp>
        <p:nvSpPr>
          <p:cNvPr id="4" name=""/>
          <p:cNvSpPr/>
          <p:nvPr/>
        </p:nvSpPr>
        <p:spPr>
          <a:xfrm>
            <a:off x="209550" y="261937"/>
            <a:ext cx="885825" cy="423863"/>
          </a:xfrm>
          <a:prstGeom prst="rect">
            <a:avLst/>
          </a:prstGeom>
          <a:solidFill>
            <a:srgbClr val="FFFFFF"/>
          </a:solidFill>
        </p:spPr>
        <p:txBody>
          <a:bodyPr lIns="0" tIns="0" rIns="0" bIns="0">
            <a:noAutofit/>
          </a:bodyPr>
          <a:p>
            <a:pPr algn="r" indent="0"/>
            <a:r>
              <a:rPr lang="vi" b="1" sz="1600">
                <a:latin typeface="Arial"/>
              </a:rPr>
              <a:t>Ví dụ 5 </a:t>
            </a:r>
            <a:r>
              <a:rPr lang="vi" b="1" sz="1600">
                <a:solidFill>
                  <a:srgbClr val="93B1B3"/>
                </a:solidFill>
                <a:latin typeface="Arial"/>
              </a:rPr>
              <a:t>u——</a:t>
            </a:r>
          </a:p>
        </p:txBody>
      </p:sp>
      <p:sp>
        <p:nvSpPr>
          <p:cNvPr id="5" name=""/>
          <p:cNvSpPr/>
          <p:nvPr/>
        </p:nvSpPr>
        <p:spPr>
          <a:xfrm>
            <a:off x="1414462" y="223837"/>
            <a:ext cx="4481513" cy="652463"/>
          </a:xfrm>
          <a:prstGeom prst="rect">
            <a:avLst/>
          </a:prstGeom>
          <a:solidFill>
            <a:srgbClr val="FFFFFF"/>
          </a:solidFill>
        </p:spPr>
        <p:txBody>
          <a:bodyPr lIns="0" tIns="0" rIns="0" bIns="0">
            <a:noAutofit/>
          </a:bodyPr>
          <a:p>
            <a:pPr indent="279400">
              <a:spcAft>
                <a:spcPts val="1120"/>
              </a:spcAft>
            </a:pPr>
            <a:r>
              <a:rPr lang="vi" sz="1400">
                <a:latin typeface="Arial"/>
              </a:rPr>
              <a:t>Lập bảng biến thiên và vẽ đồ thị hàm số </a:t>
            </a:r>
            <a:r>
              <a:rPr lang="vi" i="1" sz="1400">
                <a:latin typeface="Arial"/>
              </a:rPr>
              <a:t>y =</a:t>
            </a:r>
            <a:r>
              <a:rPr lang="vi" sz="1400">
                <a:latin typeface="Arial"/>
              </a:rPr>
              <a:t> log</a:t>
            </a:r>
            <a:r>
              <a:rPr lang="vi" baseline="-25000" sz="1400">
                <a:latin typeface="Arial"/>
              </a:rPr>
              <a:t>3</a:t>
            </a:r>
            <a:r>
              <a:rPr lang="vi" sz="1400">
                <a:latin typeface="Arial"/>
              </a:rPr>
              <a:t> </a:t>
            </a:r>
            <a:r>
              <a:rPr lang="vi" i="1" sz="1400">
                <a:latin typeface="Arial"/>
              </a:rPr>
              <a:t>X</a:t>
            </a:r>
          </a:p>
          <a:p>
            <a:pPr algn="ctr" indent="0"/>
            <a:r>
              <a:rPr lang="vi" b="1" i="1" u="sng" sz="1500">
                <a:solidFill>
                  <a:srgbClr val="BC0202"/>
                </a:solidFill>
                <a:latin typeface="Arial"/>
              </a:rPr>
              <a:t>Giải:</a:t>
            </a:r>
          </a:p>
        </p:txBody>
      </p:sp>
      <p:sp>
        <p:nvSpPr>
          <p:cNvPr id="6" name=""/>
          <p:cNvSpPr/>
          <p:nvPr/>
        </p:nvSpPr>
        <p:spPr>
          <a:xfrm>
            <a:off x="1128712" y="1133475"/>
            <a:ext cx="5053013" cy="257175"/>
          </a:xfrm>
          <a:prstGeom prst="rect">
            <a:avLst/>
          </a:prstGeom>
          <a:solidFill>
            <a:srgbClr val="FFFFFF"/>
          </a:solidFill>
        </p:spPr>
        <p:txBody>
          <a:bodyPr lIns="0" tIns="0" rIns="0" bIns="0" wrap="none">
            <a:noAutofit/>
          </a:bodyPr>
          <a:p>
            <a:pPr indent="-927100"/>
            <a:r>
              <a:rPr lang="vi" sz="1400">
                <a:latin typeface="Arial"/>
              </a:rPr>
              <a:t>Vì hàm số </a:t>
            </a:r>
            <a:r>
              <a:rPr lang="vi" i="1" sz="1400">
                <a:latin typeface="Arial"/>
              </a:rPr>
              <a:t>y =</a:t>
            </a:r>
            <a:r>
              <a:rPr lang="vi" sz="1400">
                <a:latin typeface="Arial"/>
              </a:rPr>
              <a:t> log</a:t>
            </a:r>
            <a:r>
              <a:rPr lang="vi" baseline="-25000" sz="1400">
                <a:latin typeface="Arial"/>
              </a:rPr>
              <a:t>3</a:t>
            </a:r>
            <a:r>
              <a:rPr lang="vi" sz="1400">
                <a:latin typeface="Arial"/>
              </a:rPr>
              <a:t> </a:t>
            </a:r>
            <a:r>
              <a:rPr lang="vi" i="1" sz="1400">
                <a:latin typeface="Arial"/>
              </a:rPr>
              <a:t>X</a:t>
            </a:r>
            <a:r>
              <a:rPr lang="vi" sz="1400">
                <a:latin typeface="Arial"/>
              </a:rPr>
              <a:t> có cơ số 3 &gt; 1 nên ta có bảng biến thiên như sau</a:t>
            </a:r>
          </a:p>
        </p:txBody>
      </p:sp>
      <p:graphicFrame>
        <p:nvGraphicFramePr>
          <p:cNvPr id="7" name=""/>
          <p:cNvGraphicFramePr>
            <a:graphicFrameLocks noGrp="1"/>
          </p:cNvGraphicFramePr>
          <p:nvPr/>
        </p:nvGraphicFramePr>
        <p:xfrm>
          <a:off x="233362" y="1585912"/>
          <a:ext cx="3452813" cy="1081088"/>
        </p:xfrm>
        <a:graphic>
          <a:graphicData uri="http://schemas.openxmlformats.org/drawingml/2006/table">
            <a:tbl>
              <a:tblPr/>
              <a:tblGrid>
                <a:gridCol w="957262"/>
                <a:gridCol w="2495550"/>
              </a:tblGrid>
              <a:tr h="366712">
                <a:tc>
                  <a:txBody>
                    <a:bodyPr lIns="0" tIns="0" rIns="0" bIns="0">
                      <a:noAutofit/>
                    </a:bodyPr>
                    <a:p>
                      <a:endParaRPr sz="1800"/>
                    </a:p>
                  </a:txBody>
                  <a:tcPr marL="0" marR="0" marT="0" marB="0">
                    <a:solidFill>
                      <a:srgbClr val="F9EBD8"/>
                    </a:solidFill>
                  </a:tcPr>
                </a:tc>
                <a:tc>
                  <a:txBody>
                    <a:bodyPr lIns="0" tIns="0" rIns="0" bIns="0">
                      <a:noAutofit/>
                    </a:bodyPr>
                    <a:p>
                      <a:endParaRPr sz="1800"/>
                    </a:p>
                  </a:txBody>
                  <a:tcPr marL="0" marR="0" marT="0" marB="0">
                    <a:solidFill>
                      <a:srgbClr val="F9EBD8"/>
                    </a:solidFill>
                  </a:tcPr>
                </a:tc>
              </a:tr>
              <a:tr h="714375">
                <a:tc>
                  <a:txBody>
                    <a:bodyPr lIns="0" tIns="0" rIns="0" bIns="0">
                      <a:noAutofit/>
                    </a:bodyPr>
                    <a:p>
                      <a:endParaRPr sz="3400"/>
                    </a:p>
                  </a:txBody>
                  <a:tcPr marL="0" marR="0" marT="0" marB="0">
                    <a:solidFill>
                      <a:srgbClr val="F9EBD8"/>
                    </a:solidFill>
                  </a:tcPr>
                </a:tc>
                <a:tc>
                  <a:txBody>
                    <a:bodyPr lIns="0" tIns="0" rIns="0" bIns="0">
                      <a:noAutofit/>
                    </a:bodyPr>
                    <a:p>
                      <a:pPr algn="ctr" indent="0"/>
                      <a:r>
                        <a:rPr lang="vi" b="1" sz="1000">
                          <a:latin typeface="Arial"/>
                        </a:rPr>
                        <a:t>0</a:t>
                      </a:r>
                    </a:p>
                  </a:txBody>
                  <a:tcPr marL="0" marR="0" marT="0" marB="0" anchor="ctr">
                    <a:solidFill>
                      <a:srgbClr val="F9EBD8"/>
                    </a:solidFill>
                  </a:tcPr>
                </a:tc>
              </a:tr>
            </a:tbl>
          </a:graphicData>
        </a:graphic>
      </p:graphicFrame>
      <p:sp>
        <p:nvSpPr>
          <p:cNvPr id="8" name=""/>
          <p:cNvSpPr/>
          <p:nvPr/>
        </p:nvSpPr>
        <p:spPr>
          <a:xfrm>
            <a:off x="233362" y="3005137"/>
            <a:ext cx="3614738" cy="719138"/>
          </a:xfrm>
          <a:prstGeom prst="rect">
            <a:avLst/>
          </a:prstGeom>
          <a:solidFill>
            <a:srgbClr val="FFFFFF"/>
          </a:solidFill>
        </p:spPr>
        <p:txBody>
          <a:bodyPr lIns="0" tIns="0" rIns="0" bIns="0">
            <a:noAutofit/>
          </a:bodyPr>
          <a:p>
            <a:pPr indent="0">
              <a:lnSpc>
                <a:spcPct val="166000"/>
              </a:lnSpc>
            </a:pPr>
            <a:r>
              <a:rPr lang="vi" sz="1400">
                <a:latin typeface="Arial"/>
              </a:rPr>
              <a:t>Đồ thị của hàm số </a:t>
            </a:r>
            <a:r>
              <a:rPr lang="vi" i="1" sz="1400">
                <a:latin typeface="Arial"/>
              </a:rPr>
              <a:t>y =</a:t>
            </a:r>
            <a:r>
              <a:rPr lang="vi" sz="1400">
                <a:latin typeface="Arial"/>
              </a:rPr>
              <a:t> log</a:t>
            </a:r>
            <a:r>
              <a:rPr lang="vi" baseline="-25000" sz="1400">
                <a:latin typeface="Arial"/>
              </a:rPr>
              <a:t>3</a:t>
            </a:r>
            <a:r>
              <a:rPr lang="vi" sz="1400">
                <a:latin typeface="Arial"/>
              </a:rPr>
              <a:t> </a:t>
            </a:r>
            <a:r>
              <a:rPr lang="vi" i="1" sz="1400">
                <a:latin typeface="Arial"/>
              </a:rPr>
              <a:t>X</a:t>
            </a:r>
            <a:r>
              <a:rPr lang="vi" sz="1400">
                <a:latin typeface="Arial"/>
              </a:rPr>
              <a:t> là một đường cong liền nét đi qua các điểm</a:t>
            </a:r>
          </a:p>
        </p:txBody>
      </p:sp>
      <p:sp>
        <p:nvSpPr>
          <p:cNvPr id="9" name=""/>
          <p:cNvSpPr/>
          <p:nvPr/>
        </p:nvSpPr>
        <p:spPr>
          <a:xfrm>
            <a:off x="5476875" y="3614737"/>
            <a:ext cx="523875" cy="176213"/>
          </a:xfrm>
          <a:prstGeom prst="rect">
            <a:avLst/>
          </a:prstGeom>
          <a:solidFill>
            <a:srgbClr val="FFFFFF"/>
          </a:solidFill>
        </p:spPr>
        <p:txBody>
          <a:bodyPr lIns="0" tIns="0" rIns="0" bIns="0" wrap="none">
            <a:noAutofit/>
          </a:bodyPr>
          <a:p>
            <a:pPr indent="0"/>
            <a:r>
              <a:rPr lang="vi" i="1" sz="1400">
                <a:solidFill>
                  <a:srgbClr val="0D1370"/>
                </a:solidFill>
                <a:latin typeface="Times New Roman"/>
              </a:rPr>
              <a:t>Hình 9</a:t>
            </a:r>
          </a:p>
        </p:txBody>
      </p:sp>
      <p:sp>
        <p:nvSpPr>
          <p:cNvPr id="10" name=""/>
          <p:cNvSpPr/>
          <p:nvPr/>
        </p:nvSpPr>
        <p:spPr>
          <a:xfrm>
            <a:off x="7148512" y="2700337"/>
            <a:ext cx="142875" cy="280988"/>
          </a:xfrm>
          <a:prstGeom prst="rect">
            <a:avLst/>
          </a:prstGeom>
          <a:solidFill>
            <a:srgbClr val="FFFFFF"/>
          </a:solidFill>
        </p:spPr>
        <p:txBody>
          <a:bodyPr lIns="0" tIns="0" rIns="0" bIns="0" vert="vert" wrap="none">
            <a:noAutofit/>
          </a:bodyPr>
          <a:p>
            <a:pPr algn="r" indent="0"/>
            <a:r>
              <a:rPr lang="vi" sz="1100">
                <a:solidFill>
                  <a:srgbClr val="234681"/>
                </a:solidFill>
                <a:latin typeface="Arial"/>
              </a:rPr>
              <a:t>Ạ </a:t>
            </a:r>
            <a:r>
              <a:rPr lang="vi" sz="1100">
                <a:solidFill>
                  <a:srgbClr val="252F45"/>
                </a:solidFill>
                <a:latin typeface="Arial"/>
              </a:rPr>
              <a:t>H</a:t>
            </a:r>
          </a:p>
        </p:txBody>
      </p:sp>
    </p:spTree>
  </p:cSld>
  <p:clrMapOvr>
    <a:overrideClrMapping bg1="lt1" tx1="dk1" bg2="lt2" tx2="dk2" accent1="accent1" accent2="accent2" accent3="accent3" accent4="accent4" accent5="accent5" accent6="accent6" hlink="hlink" folHlink="folHlink"/>
  </p:clrMapOvr>
</p:sld>
</file>

<file path=ppt/slides/slide44.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167562" y="157162"/>
            <a:ext cx="223838" cy="423863"/>
          </a:xfrm>
          <a:prstGeom prst="rect">
            <a:avLst/>
          </a:prstGeom>
        </p:spPr>
      </p:pic>
      <p:pic>
        <p:nvPicPr>
          <p:cNvPr id="3" name=""/>
          <p:cNvPicPr>
            <a:picLocks noChangeAspect="1"/>
          </p:cNvPicPr>
          <p:nvPr/>
        </p:nvPicPr>
        <p:blipFill>
          <a:blip r:embed="rPictId1"/>
          <a:stretch>
            <a:fillRect/>
          </a:stretch>
        </p:blipFill>
        <p:spPr>
          <a:xfrm>
            <a:off x="790575" y="890587"/>
            <a:ext cx="500062" cy="257175"/>
          </a:xfrm>
          <a:prstGeom prst="rect">
            <a:avLst/>
          </a:prstGeom>
        </p:spPr>
      </p:pic>
      <p:pic>
        <p:nvPicPr>
          <p:cNvPr id="4" name=""/>
          <p:cNvPicPr>
            <a:picLocks noChangeAspect="1"/>
          </p:cNvPicPr>
          <p:nvPr/>
        </p:nvPicPr>
        <p:blipFill>
          <a:blip r:embed="rPictId2"/>
          <a:stretch>
            <a:fillRect/>
          </a:stretch>
        </p:blipFill>
        <p:spPr>
          <a:xfrm>
            <a:off x="3795712" y="2314575"/>
            <a:ext cx="3671888" cy="1695450"/>
          </a:xfrm>
          <a:prstGeom prst="rect">
            <a:avLst/>
          </a:prstGeom>
        </p:spPr>
      </p:pic>
      <p:sp>
        <p:nvSpPr>
          <p:cNvPr id="5" name=""/>
          <p:cNvSpPr/>
          <p:nvPr/>
        </p:nvSpPr>
        <p:spPr>
          <a:xfrm>
            <a:off x="142875" y="228600"/>
            <a:ext cx="6553200" cy="419100"/>
          </a:xfrm>
          <a:prstGeom prst="rect">
            <a:avLst/>
          </a:prstGeom>
          <a:solidFill>
            <a:srgbClr val="FFFFFF"/>
          </a:solidFill>
        </p:spPr>
        <p:txBody>
          <a:bodyPr lIns="0" tIns="0" rIns="0" bIns="0">
            <a:noAutofit/>
          </a:bodyPr>
          <a:p>
            <a:pPr indent="0"/>
            <a:r>
              <a:rPr lang="vi" b="1" sz="2100">
                <a:solidFill>
                  <a:srgbClr val="BC0202"/>
                </a:solidFill>
                <a:latin typeface="Arial"/>
              </a:rPr>
              <a:t>LUYỆN TẬP 4 </a:t>
            </a:r>
            <a:r>
              <a:rPr lang="vi" sz="1400">
                <a:latin typeface="Arial"/>
              </a:rPr>
              <a:t>Lập bảng biến thiên và vẽ đồ thị hàm số </a:t>
            </a:r>
            <a:r>
              <a:rPr lang="vi" i="1" sz="1400">
                <a:latin typeface="Arial"/>
              </a:rPr>
              <a:t>y</a:t>
            </a:r>
            <a:r>
              <a:rPr lang="vi" sz="1400">
                <a:latin typeface="Arial"/>
              </a:rPr>
              <a:t> = </a:t>
            </a:r>
            <a:r>
              <a:rPr lang="en-US" sz="1400">
                <a:latin typeface="Arial"/>
              </a:rPr>
              <a:t>logi </a:t>
            </a:r>
            <a:r>
              <a:rPr lang="vi" i="1" sz="1400">
                <a:latin typeface="Arial"/>
              </a:rPr>
              <a:t>X</a:t>
            </a:r>
          </a:p>
          <a:p>
            <a:pPr algn="r" marR="140213" indent="0"/>
            <a:r>
              <a:rPr lang="vi" sz="1000">
                <a:latin typeface="Times New Roman"/>
              </a:rPr>
              <a:t>3</a:t>
            </a:r>
          </a:p>
        </p:txBody>
      </p:sp>
      <p:sp>
        <p:nvSpPr>
          <p:cNvPr id="6" name=""/>
          <p:cNvSpPr/>
          <p:nvPr/>
        </p:nvSpPr>
        <p:spPr>
          <a:xfrm>
            <a:off x="147637" y="1514475"/>
            <a:ext cx="3500438" cy="390525"/>
          </a:xfrm>
          <a:prstGeom prst="rect">
            <a:avLst/>
          </a:prstGeom>
          <a:solidFill>
            <a:srgbClr val="FFFFFF"/>
          </a:solidFill>
        </p:spPr>
        <p:txBody>
          <a:bodyPr lIns="0" tIns="0" rIns="0" bIns="0">
            <a:noAutofit/>
          </a:bodyPr>
          <a:p>
            <a:pPr indent="0"/>
            <a:r>
              <a:rPr lang="vi" sz="1400">
                <a:latin typeface="Arial"/>
              </a:rPr>
              <a:t>Vì hàm số </a:t>
            </a:r>
            <a:r>
              <a:rPr lang="vi" i="1" sz="1400">
                <a:latin typeface="Arial"/>
              </a:rPr>
              <a:t>y =</a:t>
            </a:r>
            <a:r>
              <a:rPr lang="vi" sz="1400">
                <a:latin typeface="Arial"/>
              </a:rPr>
              <a:t> logỊX có cơ số 0 &lt; ^ &lt; 1</a:t>
            </a:r>
          </a:p>
          <a:p>
            <a:pPr algn="r" marR="318013" indent="0"/>
            <a:r>
              <a:rPr lang="vi" sz="850">
                <a:latin typeface="Times New Roman"/>
              </a:rPr>
              <a:t>3                        </a:t>
            </a:r>
            <a:r>
              <a:rPr lang="vi" baseline="30000" sz="850">
                <a:latin typeface="Times New Roman"/>
              </a:rPr>
              <a:t>3</a:t>
            </a:r>
          </a:p>
        </p:txBody>
      </p:sp>
      <p:sp>
        <p:nvSpPr>
          <p:cNvPr id="7" name=""/>
          <p:cNvSpPr/>
          <p:nvPr/>
        </p:nvSpPr>
        <p:spPr>
          <a:xfrm>
            <a:off x="3795712" y="1000125"/>
            <a:ext cx="3633788" cy="657225"/>
          </a:xfrm>
          <a:prstGeom prst="rect">
            <a:avLst/>
          </a:prstGeom>
          <a:solidFill>
            <a:srgbClr val="FFFFFF"/>
          </a:solidFill>
        </p:spPr>
        <p:txBody>
          <a:bodyPr lIns="0" tIns="0" rIns="0" bIns="0">
            <a:noAutofit/>
          </a:bodyPr>
          <a:p>
            <a:pPr indent="0"/>
            <a:r>
              <a:rPr lang="vi" sz="1400">
                <a:latin typeface="Arial"/>
              </a:rPr>
              <a:t>Đồ thị của hàm số y = logi% là một</a:t>
            </a:r>
          </a:p>
          <a:p>
            <a:pPr marL="2573850" indent="0">
              <a:spcAft>
                <a:spcPts val="280"/>
              </a:spcAft>
            </a:pPr>
            <a:r>
              <a:rPr lang="vi" sz="850">
                <a:latin typeface="Times New Roman"/>
              </a:rPr>
              <a:t>3</a:t>
            </a:r>
          </a:p>
          <a:p>
            <a:pPr indent="0"/>
            <a:r>
              <a:rPr lang="vi" sz="1400">
                <a:latin typeface="Arial"/>
              </a:rPr>
              <a:t>đường cong liên nét đi qua các điểm</a:t>
            </a:r>
          </a:p>
        </p:txBody>
      </p:sp>
      <p:sp>
        <p:nvSpPr>
          <p:cNvPr id="8" name=""/>
          <p:cNvSpPr/>
          <p:nvPr/>
        </p:nvSpPr>
        <p:spPr>
          <a:xfrm>
            <a:off x="157162" y="1928812"/>
            <a:ext cx="2957513" cy="252413"/>
          </a:xfrm>
          <a:prstGeom prst="rect">
            <a:avLst/>
          </a:prstGeom>
          <a:solidFill>
            <a:srgbClr val="FFFFFF"/>
          </a:solidFill>
        </p:spPr>
        <p:txBody>
          <a:bodyPr lIns="0" tIns="0" rIns="0" bIns="0" wrap="none">
            <a:noAutofit/>
          </a:bodyPr>
          <a:p>
            <a:pPr indent="0"/>
            <a:r>
              <a:rPr lang="vi" sz="1400">
                <a:latin typeface="Arial"/>
              </a:rPr>
              <a:t>nên ta có bảng biến thiên như sau:</a:t>
            </a:r>
          </a:p>
        </p:txBody>
      </p:sp>
      <p:graphicFrame>
        <p:nvGraphicFramePr>
          <p:cNvPr id="9" name=""/>
          <p:cNvGraphicFramePr>
            <a:graphicFrameLocks noGrp="1"/>
          </p:cNvGraphicFramePr>
          <p:nvPr/>
        </p:nvGraphicFramePr>
        <p:xfrm>
          <a:off x="128587" y="2452687"/>
          <a:ext cx="3443288" cy="1423988"/>
        </p:xfrm>
        <a:graphic>
          <a:graphicData uri="http://schemas.openxmlformats.org/drawingml/2006/table">
            <a:tbl>
              <a:tblPr/>
              <a:tblGrid>
                <a:gridCol w="909637"/>
                <a:gridCol w="2533650"/>
              </a:tblGrid>
              <a:tr h="404812">
                <a:tc>
                  <a:txBody>
                    <a:bodyPr lIns="0" tIns="0" rIns="0" bIns="0">
                      <a:noAutofit/>
                    </a:bodyPr>
                    <a:p>
                      <a:endParaRPr sz="2000"/>
                    </a:p>
                  </a:txBody>
                  <a:tcPr marL="0" marR="0" marT="0" marB="0">
                    <a:solidFill>
                      <a:srgbClr val="F9EBD8"/>
                    </a:solidFill>
                  </a:tcPr>
                </a:tc>
                <a:tc>
                  <a:txBody>
                    <a:bodyPr lIns="0" tIns="0" rIns="0" bIns="0">
                      <a:noAutofit/>
                    </a:bodyPr>
                    <a:p>
                      <a:endParaRPr sz="2000"/>
                    </a:p>
                  </a:txBody>
                  <a:tcPr marL="0" marR="0" marT="0" marB="0">
                    <a:solidFill>
                      <a:srgbClr val="F9EBD8"/>
                    </a:solidFill>
                  </a:tcPr>
                </a:tc>
              </a:tr>
              <a:tr h="1019175">
                <a:tc>
                  <a:txBody>
                    <a:bodyPr lIns="0" tIns="0" rIns="0" bIns="0">
                      <a:noAutofit/>
                    </a:bodyPr>
                    <a:p>
                      <a:endParaRPr sz="4900"/>
                    </a:p>
                  </a:txBody>
                  <a:tcPr marL="0" marR="0" marT="0" marB="0">
                    <a:solidFill>
                      <a:srgbClr val="F9EBD8"/>
                    </a:solidFill>
                  </a:tcPr>
                </a:tc>
                <a:tc>
                  <a:txBody>
                    <a:bodyPr lIns="0" tIns="0" rIns="0" bIns="0">
                      <a:noAutofit/>
                    </a:bodyPr>
                    <a:p>
                      <a:pPr algn="ctr" indent="0">
                        <a:spcBef>
                          <a:spcPts val="910"/>
                        </a:spcBef>
                      </a:pPr>
                      <a:r>
                        <a:rPr lang="vi" sz="1400">
                          <a:latin typeface="Arial"/>
                        </a:rPr>
                        <a:t>0</a:t>
                      </a:r>
                    </a:p>
                  </a:txBody>
                  <a:tcPr marL="0" marR="0" marT="0" marB="0">
                    <a:solidFill>
                      <a:srgbClr val="F9EBD8"/>
                    </a:solidFill>
                  </a:tcPr>
                </a:tc>
              </a:tr>
            </a:tbl>
          </a:graphicData>
        </a:graphic>
      </p:graphicFrame>
      <p:sp>
        <p:nvSpPr>
          <p:cNvPr id="10" name=""/>
          <p:cNvSpPr/>
          <p:nvPr/>
        </p:nvSpPr>
        <p:spPr>
          <a:xfrm>
            <a:off x="3795712" y="1819275"/>
            <a:ext cx="3643313" cy="352425"/>
          </a:xfrm>
          <a:prstGeom prst="rect">
            <a:avLst/>
          </a:prstGeom>
          <a:solidFill>
            <a:srgbClr val="FFFFFF"/>
          </a:solidFill>
        </p:spPr>
        <p:txBody>
          <a:bodyPr lIns="0" tIns="0" rIns="0" bIns="0" wrap="none">
            <a:noAutofit/>
          </a:bodyPr>
          <a:p>
            <a:pPr indent="0"/>
            <a:r>
              <a:rPr lang="vi" sz="1300">
                <a:latin typeface="Arial"/>
              </a:rPr>
              <a:t>/1(1; 0); B(3; -1); &lt;7(9; -2); </a:t>
            </a:r>
            <a:r>
              <a:rPr lang="vi" i="1" sz="1400">
                <a:latin typeface="Arial"/>
              </a:rPr>
              <a:t>D</a:t>
            </a:r>
            <a:r>
              <a:rPr lang="vi" sz="1300">
                <a:latin typeface="Arial"/>
              </a:rPr>
              <a:t> g; 1); </a:t>
            </a:r>
            <a:r>
              <a:rPr lang="vi" i="1" sz="1400">
                <a:latin typeface="Arial"/>
              </a:rPr>
              <a:t>E</a:t>
            </a:r>
            <a:r>
              <a:rPr lang="vi" sz="1300">
                <a:latin typeface="Arial"/>
              </a:rPr>
              <a:t> (ỉ; 2</a:t>
            </a:r>
          </a:p>
        </p:txBody>
      </p:sp>
    </p:spTree>
  </p:cSld>
  <p:clrMapOvr>
    <a:overrideClrMapping bg1="lt1" tx1="dk1" bg2="lt2" tx2="dk2" accent1="accent1" accent2="accent2" accent3="accent3" accent4="accent4" accent5="accent5" accent6="accent6" hlink="hlink" folHlink="folHlink"/>
  </p:clrMapOvr>
</p:sld>
</file>

<file path=ppt/slides/slide45.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205412" y="204787"/>
            <a:ext cx="2224088" cy="2376488"/>
          </a:xfrm>
          <a:prstGeom prst="rect">
            <a:avLst/>
          </a:prstGeom>
        </p:spPr>
      </p:pic>
      <p:sp>
        <p:nvSpPr>
          <p:cNvPr id="4" name=""/>
          <p:cNvSpPr/>
          <p:nvPr/>
        </p:nvSpPr>
        <p:spPr>
          <a:xfrm>
            <a:off x="204787" y="314325"/>
            <a:ext cx="4838700" cy="185737"/>
          </a:xfrm>
          <a:prstGeom prst="rect">
            <a:avLst/>
          </a:prstGeom>
          <a:solidFill>
            <a:srgbClr val="D0F6FF"/>
          </a:solidFill>
        </p:spPr>
        <p:txBody>
          <a:bodyPr lIns="0" tIns="0" rIns="0" bIns="0" wrap="none">
            <a:noAutofit/>
          </a:bodyPr>
          <a:p>
            <a:pPr indent="190500"/>
            <a:r>
              <a:rPr lang="vi" b="1" sz="1600">
                <a:latin typeface="Arial"/>
              </a:rPr>
              <a:t>Ví dụ 6</a:t>
            </a:r>
          </a:p>
        </p:txBody>
      </p:sp>
      <p:sp>
        <p:nvSpPr>
          <p:cNvPr id="5" name=""/>
          <p:cNvSpPr/>
          <p:nvPr/>
        </p:nvSpPr>
        <p:spPr>
          <a:xfrm>
            <a:off x="204787" y="500062"/>
            <a:ext cx="4838700" cy="2486025"/>
          </a:xfrm>
          <a:prstGeom prst="rect">
            <a:avLst/>
          </a:prstGeom>
          <a:solidFill>
            <a:srgbClr val="FFFFFF"/>
          </a:solidFill>
        </p:spPr>
        <p:txBody>
          <a:bodyPr lIns="0" tIns="0" rIns="0" bIns="0">
            <a:noAutofit/>
          </a:bodyPr>
          <a:p>
            <a:pPr indent="0">
              <a:lnSpc>
                <a:spcPct val="163000"/>
              </a:lnSpc>
            </a:pPr>
            <a:r>
              <a:rPr lang="vi" sz="1400">
                <a:latin typeface="Arial"/>
              </a:rPr>
              <a:t>Lốc xoáy là hiện tượng một luồng không khí xoáy tròn mờ rộng ra từ một đám mây dông xuống tới mặt đất (Hình 10). Các cơn lốc xoáy thường có sức tàn phá rất lớn. Tốc độ s (dặm/giờ) của gió gần tâm của một cơn lốc xoáy được tính bời công thức: S = 931ogcZ + 65, trong đó </a:t>
            </a:r>
            <a:r>
              <a:rPr lang="vi" i="1" sz="1400">
                <a:latin typeface="Arial"/>
              </a:rPr>
              <a:t>d </a:t>
            </a:r>
            <a:r>
              <a:rPr lang="vi" sz="1400">
                <a:latin typeface="Arial"/>
              </a:rPr>
              <a:t>(dặm) là quãng đường cơn lốc xoáy di chuyển được. </a:t>
            </a:r>
            <a:r>
              <a:rPr lang="vi" i="1" sz="1400">
                <a:latin typeface="Arial"/>
              </a:rPr>
              <a:t>(Nguồn: </a:t>
            </a:r>
            <a:r>
              <a:rPr lang="en-US" i="1" sz="1400">
                <a:latin typeface="Arial"/>
              </a:rPr>
              <a:t>Ron Larson, Intermediate Algebra, Cengage)</a:t>
            </a:r>
          </a:p>
        </p:txBody>
      </p:sp>
      <p:sp>
        <p:nvSpPr>
          <p:cNvPr id="6" name=""/>
          <p:cNvSpPr/>
          <p:nvPr/>
        </p:nvSpPr>
        <p:spPr>
          <a:xfrm>
            <a:off x="6100762" y="2643187"/>
            <a:ext cx="433388" cy="138113"/>
          </a:xfrm>
          <a:prstGeom prst="rect">
            <a:avLst/>
          </a:prstGeom>
          <a:solidFill>
            <a:srgbClr val="FFFFFF"/>
          </a:solidFill>
        </p:spPr>
        <p:txBody>
          <a:bodyPr lIns="0" tIns="0" rIns="0" bIns="0" wrap="none">
            <a:noAutofit/>
          </a:bodyPr>
          <a:p>
            <a:pPr indent="0"/>
            <a:r>
              <a:rPr lang="vi" i="1" sz="850">
                <a:solidFill>
                  <a:srgbClr val="3969BB"/>
                </a:solidFill>
                <a:latin typeface="Arial"/>
              </a:rPr>
              <a:t>Hình </a:t>
            </a:r>
            <a:r>
              <a:rPr lang="en-US" i="1" sz="850">
                <a:solidFill>
                  <a:srgbClr val="5A90E0"/>
                </a:solidFill>
                <a:latin typeface="Arial"/>
              </a:rPr>
              <a:t>10</a:t>
            </a:r>
          </a:p>
        </p:txBody>
      </p:sp>
      <p:sp>
        <p:nvSpPr>
          <p:cNvPr id="7" name=""/>
          <p:cNvSpPr/>
          <p:nvPr/>
        </p:nvSpPr>
        <p:spPr>
          <a:xfrm>
            <a:off x="5748337" y="2800350"/>
            <a:ext cx="1681163" cy="180975"/>
          </a:xfrm>
          <a:prstGeom prst="rect">
            <a:avLst/>
          </a:prstGeom>
          <a:solidFill>
            <a:srgbClr val="FFFFFF"/>
          </a:solidFill>
        </p:spPr>
        <p:txBody>
          <a:bodyPr lIns="0" tIns="0" rIns="0" bIns="0" wrap="none">
            <a:noAutofit/>
          </a:bodyPr>
          <a:p>
            <a:pPr indent="0"/>
            <a:r>
              <a:rPr lang="vi" i="1" sz="850">
                <a:latin typeface="Arial"/>
              </a:rPr>
              <a:t>(Nguồn: </a:t>
            </a:r>
            <a:r>
              <a:rPr lang="en-US" i="1" sz="850">
                <a:latin typeface="Arial"/>
                <a:hlinkClick r:id="rLinkId0"/>
              </a:rPr>
              <a:t>https://shulterslock.com</a:t>
            </a:r>
            <a:r>
              <a:rPr lang="en-US" i="1" sz="850">
                <a:latin typeface="Arial"/>
              </a:rPr>
              <a:t>)</a:t>
            </a:r>
          </a:p>
        </p:txBody>
      </p:sp>
      <p:sp>
        <p:nvSpPr>
          <p:cNvPr id="8" name=""/>
          <p:cNvSpPr/>
          <p:nvPr/>
        </p:nvSpPr>
        <p:spPr>
          <a:xfrm>
            <a:off x="223837" y="3124200"/>
            <a:ext cx="7019925" cy="542925"/>
          </a:xfrm>
          <a:prstGeom prst="rect">
            <a:avLst/>
          </a:prstGeom>
          <a:solidFill>
            <a:srgbClr val="FFFFFF"/>
          </a:solidFill>
        </p:spPr>
        <p:txBody>
          <a:bodyPr lIns="0" tIns="0" rIns="0" bIns="0">
            <a:noAutofit/>
          </a:bodyPr>
          <a:p>
            <a:pPr indent="0">
              <a:lnSpc>
                <a:spcPct val="176000"/>
              </a:lnSpc>
            </a:pPr>
            <a:r>
              <a:rPr lang="vi" sz="1300">
                <a:latin typeface="Arial"/>
              </a:rPr>
              <a:t>Hãy tính tốc độ của gió ở gần tâm (làm tròn kết quả đến hàng đơn vị) khi cơn lốc xoáy di chuyển được quãng đường là:</a:t>
            </a:r>
          </a:p>
        </p:txBody>
      </p:sp>
      <p:sp>
        <p:nvSpPr>
          <p:cNvPr id="9" name=""/>
          <p:cNvSpPr/>
          <p:nvPr/>
        </p:nvSpPr>
        <p:spPr>
          <a:xfrm>
            <a:off x="223837" y="3805237"/>
            <a:ext cx="728663" cy="195263"/>
          </a:xfrm>
          <a:prstGeom prst="rect">
            <a:avLst/>
          </a:prstGeom>
          <a:solidFill>
            <a:srgbClr val="FFFFFF"/>
          </a:solidFill>
        </p:spPr>
        <p:txBody>
          <a:bodyPr lIns="0" tIns="0" rIns="0" bIns="0" wrap="none">
            <a:noAutofit/>
          </a:bodyPr>
          <a:p>
            <a:pPr indent="0"/>
            <a:r>
              <a:rPr lang="vi" sz="1300">
                <a:latin typeface="Arial"/>
              </a:rPr>
              <a:t>a) 5 dặm;</a:t>
            </a:r>
          </a:p>
        </p:txBody>
      </p:sp>
      <p:sp>
        <p:nvSpPr>
          <p:cNvPr id="10" name=""/>
          <p:cNvSpPr/>
          <p:nvPr/>
        </p:nvSpPr>
        <p:spPr>
          <a:xfrm>
            <a:off x="2514600" y="3795712"/>
            <a:ext cx="866775" cy="214313"/>
          </a:xfrm>
          <a:prstGeom prst="rect">
            <a:avLst/>
          </a:prstGeom>
          <a:solidFill>
            <a:srgbClr val="FFFFFF"/>
          </a:solidFill>
        </p:spPr>
        <p:txBody>
          <a:bodyPr lIns="0" tIns="0" rIns="0" bIns="0" wrap="none">
            <a:noAutofit/>
          </a:bodyPr>
          <a:p>
            <a:pPr indent="0"/>
            <a:r>
              <a:rPr lang="vi" sz="1300">
                <a:latin typeface="Arial"/>
              </a:rPr>
              <a:t>b) 10 dặm.</a:t>
            </a:r>
          </a:p>
        </p:txBody>
      </p:sp>
    </p:spTree>
  </p:cSld>
  <p:clrMapOvr>
    <a:overrideClrMapping bg1="lt1" tx1="dk1" bg2="lt2" tx2="dk2" accent1="accent1" accent2="accent2" accent3="accent3" accent4="accent4" accent5="accent5" accent6="accent6" hlink="hlink" folHlink="folHlink"/>
  </p:clrMapOvr>
</p:sld>
</file>

<file path=ppt/slides/slide46.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48462" y="3567112"/>
            <a:ext cx="638175" cy="719138"/>
          </a:xfrm>
          <a:prstGeom prst="rect">
            <a:avLst/>
          </a:prstGeom>
        </p:spPr>
      </p:pic>
      <p:sp>
        <p:nvSpPr>
          <p:cNvPr id="3" name=""/>
          <p:cNvSpPr/>
          <p:nvPr/>
        </p:nvSpPr>
        <p:spPr>
          <a:xfrm>
            <a:off x="3571875" y="466725"/>
            <a:ext cx="490537" cy="209550"/>
          </a:xfrm>
          <a:prstGeom prst="rect">
            <a:avLst/>
          </a:prstGeom>
          <a:solidFill>
            <a:srgbClr val="FFFFFF"/>
          </a:solidFill>
        </p:spPr>
        <p:txBody>
          <a:bodyPr lIns="0" tIns="0" rIns="0" bIns="0" wrap="none">
            <a:noAutofit/>
          </a:bodyPr>
          <a:p>
            <a:pPr algn="ctr" indent="0"/>
            <a:r>
              <a:rPr lang="vi" b="1" i="1" u="sng" sz="1700">
                <a:solidFill>
                  <a:srgbClr val="BC0202"/>
                </a:solidFill>
                <a:latin typeface="Arial"/>
              </a:rPr>
              <a:t>Giải:</a:t>
            </a:r>
          </a:p>
        </p:txBody>
      </p:sp>
      <p:sp>
        <p:nvSpPr>
          <p:cNvPr id="4" name=""/>
          <p:cNvSpPr/>
          <p:nvPr/>
        </p:nvSpPr>
        <p:spPr>
          <a:xfrm>
            <a:off x="295275" y="1062037"/>
            <a:ext cx="7010400" cy="276225"/>
          </a:xfrm>
          <a:prstGeom prst="rect">
            <a:avLst/>
          </a:prstGeom>
          <a:solidFill>
            <a:srgbClr val="FFFFFF"/>
          </a:solidFill>
        </p:spPr>
        <p:txBody>
          <a:bodyPr lIns="0" tIns="0" rIns="0" bIns="0" wrap="none">
            <a:noAutofit/>
          </a:bodyPr>
          <a:p>
            <a:pPr indent="0"/>
            <a:r>
              <a:rPr lang="vi" sz="1400">
                <a:latin typeface="Arial"/>
              </a:rPr>
              <a:t>a) Tốc độ của gió ở gần tâm khi cơn lốc xoáy di chuyển được quãng</a:t>
            </a:r>
          </a:p>
        </p:txBody>
      </p:sp>
      <p:graphicFrame>
        <p:nvGraphicFramePr>
          <p:cNvPr id="5" name=""/>
          <p:cNvGraphicFramePr>
            <a:graphicFrameLocks noGrp="1"/>
          </p:cNvGraphicFramePr>
          <p:nvPr/>
        </p:nvGraphicFramePr>
        <p:xfrm>
          <a:off x="295275" y="1481137"/>
          <a:ext cx="7010400" cy="681038"/>
        </p:xfrm>
        <a:graphic>
          <a:graphicData uri="http://schemas.openxmlformats.org/drawingml/2006/table">
            <a:tbl>
              <a:tblPr/>
              <a:tblGrid>
                <a:gridCol w="1785937"/>
                <a:gridCol w="5224462"/>
              </a:tblGrid>
              <a:tr h="681037">
                <a:tc>
                  <a:txBody>
                    <a:bodyPr lIns="0" tIns="0" rIns="0" bIns="0">
                      <a:noAutofit/>
                    </a:bodyPr>
                    <a:p>
                      <a:pPr indent="0"/>
                      <a:r>
                        <a:rPr lang="vi" sz="1400">
                          <a:latin typeface="Arial"/>
                        </a:rPr>
                        <a:t>đường 5 dặm là:</a:t>
                      </a:r>
                    </a:p>
                  </a:txBody>
                  <a:tcPr marL="0" marR="0" marT="0" marB="0">
                    <a:solidFill>
                      <a:srgbClr val="F9EBD8"/>
                    </a:solidFill>
                  </a:tcPr>
                </a:tc>
                <a:tc>
                  <a:txBody>
                    <a:bodyPr lIns="0" tIns="0" rIns="0" bIns="0">
                      <a:noAutofit/>
                    </a:bodyPr>
                    <a:p>
                      <a:pPr indent="101600"/>
                      <a:r>
                        <a:rPr lang="vi" sz="1400">
                          <a:latin typeface="Arial"/>
                        </a:rPr>
                        <a:t>5 = 93 Iog5 + 65 ® 130 (dặm/giờ).</a:t>
                      </a:r>
                    </a:p>
                  </a:txBody>
                  <a:tcPr marL="0" marR="0" marT="0" marB="0" anchor="b">
                    <a:solidFill>
                      <a:srgbClr val="F9EBD8"/>
                    </a:solidFill>
                  </a:tcPr>
                </a:tc>
              </a:tr>
            </a:tbl>
          </a:graphicData>
        </a:graphic>
      </p:graphicFrame>
      <p:sp>
        <p:nvSpPr>
          <p:cNvPr id="6" name=""/>
          <p:cNvSpPr/>
          <p:nvPr/>
        </p:nvSpPr>
        <p:spPr>
          <a:xfrm>
            <a:off x="295275" y="2333625"/>
            <a:ext cx="7010400" cy="657225"/>
          </a:xfrm>
          <a:prstGeom prst="rect">
            <a:avLst/>
          </a:prstGeom>
          <a:solidFill>
            <a:srgbClr val="FFFFFF"/>
          </a:solidFill>
        </p:spPr>
        <p:txBody>
          <a:bodyPr lIns="0" tIns="0" rIns="0" bIns="0">
            <a:noAutofit/>
          </a:bodyPr>
          <a:p>
            <a:pPr indent="0">
              <a:lnSpc>
                <a:spcPct val="186000"/>
              </a:lnSpc>
            </a:pPr>
            <a:r>
              <a:rPr lang="vi" sz="1400">
                <a:latin typeface="Arial"/>
              </a:rPr>
              <a:t>b) Tốc độ của gió ở gần tâm khi cơn lốc xoáy di chuyển được quãng đường 10 dặm là:</a:t>
            </a:r>
          </a:p>
        </p:txBody>
      </p:sp>
      <p:sp>
        <p:nvSpPr>
          <p:cNvPr id="7" name=""/>
          <p:cNvSpPr/>
          <p:nvPr/>
        </p:nvSpPr>
        <p:spPr>
          <a:xfrm>
            <a:off x="2128837" y="3195637"/>
            <a:ext cx="3328988" cy="242888"/>
          </a:xfrm>
          <a:prstGeom prst="rect">
            <a:avLst/>
          </a:prstGeom>
          <a:solidFill>
            <a:srgbClr val="FFFFFF"/>
          </a:solidFill>
        </p:spPr>
        <p:txBody>
          <a:bodyPr lIns="0" tIns="0" rIns="0" bIns="0" wrap="none">
            <a:noAutofit/>
          </a:bodyPr>
          <a:p>
            <a:pPr algn="ctr" indent="0"/>
            <a:r>
              <a:rPr lang="vi" sz="1400">
                <a:latin typeface="Arial"/>
              </a:rPr>
              <a:t>s = 93 loglO + 65 « 158 (dặm/giờ).</a:t>
            </a:r>
          </a:p>
        </p:txBody>
      </p:sp>
    </p:spTree>
  </p:cSld>
  <p:clrMapOvr>
    <a:overrideClrMapping bg1="lt1" tx1="dk1" bg2="lt2" tx2="dk2" accent1="accent1" accent2="accent2" accent3="accent3" accent4="accent4" accent5="accent5" accent6="accent6" hlink="hlink" folHlink="folHlink"/>
  </p:clrMapOvr>
</p:sld>
</file>

<file path=ppt/slides/slide47.xml><?xml version="1.0" encoding="utf-8"?>
<p:sld xmlns:p="http://schemas.openxmlformats.org/presentationml/2006/main" xmlns:a="http://schemas.openxmlformats.org/drawingml/2006/main" xmlns:r="http://schemas.openxmlformats.org/officeDocument/2006/relationships">
  <p:cSld>
    <p:bg>
      <p:bgPr>
        <a:solidFill>
          <a:srgbClr val="FCD5B5"/>
        </a:solidFill>
        <a:effectLst/>
      </p:bgPr>
    </p:bg>
    <p:spTree>
      <p:nvGrpSpPr>
        <p:cNvPr id="1" name=""/>
        <p:cNvGrpSpPr/>
        <p:nvPr/>
      </p:nvGrpSpPr>
      <p:grpSpPr/>
      <p:sp>
        <p:nvSpPr>
          <p:cNvPr id="2" name=""/>
          <p:cNvSpPr/>
          <p:nvPr/>
        </p:nvSpPr>
        <p:spPr>
          <a:xfrm>
            <a:off x="2814637" y="266700"/>
            <a:ext cx="1971675" cy="390525"/>
          </a:xfrm>
          <a:prstGeom prst="rect">
            <a:avLst/>
          </a:prstGeom>
          <a:solidFill>
            <a:srgbClr val="3D4985"/>
          </a:solidFill>
        </p:spPr>
        <p:txBody>
          <a:bodyPr lIns="0" tIns="0" rIns="0" bIns="0" wrap="none">
            <a:noAutofit/>
          </a:bodyPr>
          <a:p>
            <a:pPr indent="0"/>
            <a:r>
              <a:rPr lang="vi" b="1" sz="2700">
                <a:solidFill>
                  <a:srgbClr val="FFFFFF"/>
                </a:solidFill>
                <a:latin typeface="Arial"/>
              </a:rPr>
              <a:t>LUYỆN TẬP</a:t>
            </a:r>
          </a:p>
        </p:txBody>
      </p:sp>
      <p:sp>
        <p:nvSpPr>
          <p:cNvPr id="3" name=""/>
          <p:cNvSpPr/>
          <p:nvPr/>
        </p:nvSpPr>
        <p:spPr>
          <a:xfrm>
            <a:off x="781050" y="1195387"/>
            <a:ext cx="6019800" cy="300038"/>
          </a:xfrm>
          <a:prstGeom prst="rect">
            <a:avLst/>
          </a:prstGeom>
          <a:solidFill>
            <a:srgbClr val="FFFFFF"/>
          </a:solidFill>
        </p:spPr>
        <p:txBody>
          <a:bodyPr lIns="0" tIns="0" rIns="0" bIns="0" wrap="none">
            <a:noAutofit/>
          </a:bodyPr>
          <a:p>
            <a:pPr algn="ctr" indent="0"/>
            <a:r>
              <a:rPr lang="vi" b="1" sz="1600">
                <a:solidFill>
                  <a:srgbClr val="BC0202"/>
                </a:solidFill>
                <a:latin typeface="Arial"/>
              </a:rPr>
              <a:t>Câu 1. </a:t>
            </a:r>
            <a:r>
              <a:rPr lang="vi" sz="1500">
                <a:latin typeface="Arial"/>
              </a:rPr>
              <a:t>Trong các hàm số sau, hàm số nào là hàm số mũ?</a:t>
            </a:r>
          </a:p>
        </p:txBody>
      </p:sp>
      <p:graphicFrame>
        <p:nvGraphicFramePr>
          <p:cNvPr id="4" name=""/>
          <p:cNvGraphicFramePr>
            <a:graphicFrameLocks noGrp="1"/>
          </p:cNvGraphicFramePr>
          <p:nvPr/>
        </p:nvGraphicFramePr>
        <p:xfrm>
          <a:off x="319087" y="1881187"/>
          <a:ext cx="6958013" cy="1933575"/>
        </p:xfrm>
        <a:graphic>
          <a:graphicData uri="http://schemas.openxmlformats.org/drawingml/2006/table">
            <a:tbl>
              <a:tblPr/>
              <a:tblGrid>
                <a:gridCol w="3476625"/>
                <a:gridCol w="3481387"/>
              </a:tblGrid>
              <a:tr h="833437">
                <a:tc>
                  <a:txBody>
                    <a:bodyPr lIns="0" tIns="0" rIns="0" bIns="0">
                      <a:noAutofit/>
                    </a:bodyPr>
                    <a:p>
                      <a:pPr indent="0"/>
                      <a:r>
                        <a:rPr lang="en-US" sz="1700">
                          <a:solidFill>
                            <a:srgbClr val="4C6386"/>
                          </a:solidFill>
                          <a:latin typeface="Arial"/>
                        </a:rPr>
                        <a:t>r                      </a:t>
                      </a:r>
                      <a:r>
                        <a:rPr lang="vi" sz="1700">
                          <a:solidFill>
                            <a:srgbClr val="8A0303"/>
                          </a:solidFill>
                          <a:latin typeface="Arial"/>
                        </a:rPr>
                        <a:t>\ </a:t>
                      </a:r>
                      <a:r>
                        <a:rPr lang="vi" sz="1700">
                          <a:solidFill>
                            <a:srgbClr val="4C6386"/>
                          </a:solidFill>
                          <a:latin typeface="Arial"/>
                        </a:rPr>
                        <a:t>s</a:t>
                      </a:r>
                    </a:p>
                    <a:p>
                      <a:pPr marL="1119700" indent="0">
                        <a:spcAft>
                          <a:spcPts val="350"/>
                        </a:spcAft>
                      </a:pPr>
                      <a:r>
                        <a:rPr lang="vi" sz="1400">
                          <a:latin typeface="Arial"/>
                        </a:rPr>
                        <a:t>A. </a:t>
                      </a:r>
                      <a:r>
                        <a:rPr lang="vi" i="1" sz="1400">
                          <a:latin typeface="Arial"/>
                        </a:rPr>
                        <a:t>y</a:t>
                      </a:r>
                      <a:r>
                        <a:rPr lang="vi" sz="1400">
                          <a:latin typeface="Arial"/>
                        </a:rPr>
                        <a:t> = 4x</a:t>
                      </a:r>
                      <a:r>
                        <a:rPr lang="vi" baseline="30000" sz="1400">
                          <a:latin typeface="Arial"/>
                        </a:rPr>
                        <a:t>5</a:t>
                      </a:r>
                    </a:p>
                    <a:p>
                      <a:pPr indent="0"/>
                      <a:r>
                        <a:rPr lang="en-US" sz="1700">
                          <a:solidFill>
                            <a:srgbClr val="4C6386"/>
                          </a:solidFill>
                          <a:latin typeface="Arial"/>
                        </a:rPr>
                        <a:t>A                            </a:t>
                      </a:r>
                      <a:r>
                        <a:rPr lang="vi" i="1" sz="1300">
                          <a:solidFill>
                            <a:srgbClr val="234681"/>
                          </a:solidFill>
                          <a:latin typeface="Times New Roman"/>
                        </a:rPr>
                        <a:t>ố</a:t>
                      </a:r>
                    </a:p>
                  </a:txBody>
                  <a:tcPr marL="0" marR="0" marT="0" marB="0">
                    <a:solidFill>
                      <a:srgbClr val="FCD5B4"/>
                    </a:solidFill>
                  </a:tcPr>
                </a:tc>
                <a:tc>
                  <a:txBody>
                    <a:bodyPr lIns="0" tIns="0" rIns="0" bIns="0">
                      <a:noAutofit/>
                    </a:bodyPr>
                    <a:p>
                      <a:pPr indent="0"/>
                      <a:r>
                        <a:rPr lang="vi" sz="2900">
                          <a:solidFill>
                            <a:srgbClr val="4C6386"/>
                          </a:solidFill>
                          <a:latin typeface="Arial"/>
                        </a:rPr>
                        <a:t>f </a:t>
                      </a:r>
                      <a:r>
                        <a:rPr lang="vi" sz="2900">
                          <a:latin typeface="Arial"/>
                        </a:rPr>
                        <a:t>c.y=r </a:t>
                      </a:r>
                      <a:r>
                        <a:rPr lang="vi" i="1" sz="1300">
                          <a:solidFill>
                            <a:srgbClr val="248D3B"/>
                          </a:solidFill>
                          <a:latin typeface="Times New Roman"/>
                        </a:rPr>
                        <a:t>ự</a:t>
                      </a:r>
                    </a:p>
                    <a:p>
                      <a:pPr indent="114300"/>
                      <a:r>
                        <a:rPr lang="vi" i="1" sz="1300">
                          <a:solidFill>
                            <a:srgbClr val="4C6386"/>
                          </a:solidFill>
                          <a:latin typeface="Times New Roman"/>
                        </a:rPr>
                        <a:t>\                              Ố</a:t>
                      </a:r>
                    </a:p>
                  </a:txBody>
                  <a:tcPr marL="0" marR="0" marT="0" marB="0">
                    <a:solidFill>
                      <a:srgbClr val="FCD5B4"/>
                    </a:solidFill>
                  </a:tcPr>
                </a:tc>
              </a:tr>
              <a:tr h="233362">
                <a:tc>
                  <a:txBody>
                    <a:bodyPr lIns="0" tIns="0" rIns="0" bIns="0">
                      <a:noAutofit/>
                    </a:bodyPr>
                    <a:p>
                      <a:endParaRPr sz="1200"/>
                    </a:p>
                  </a:txBody>
                  <a:tcPr marL="0" marR="0" marT="0" marB="0">
                    <a:solidFill>
                      <a:srgbClr val="F9EBD8"/>
                    </a:solidFill>
                  </a:tcPr>
                </a:tc>
                <a:tc rowSpan="2">
                  <a:txBody>
                    <a:bodyPr lIns="0" tIns="0" rIns="0" bIns="0">
                      <a:noAutofit/>
                    </a:bodyPr>
                    <a:p>
                      <a:endParaRPr sz="1200"/>
                    </a:p>
                  </a:txBody>
                  <a:tcPr marL="0" marR="0" marT="0" marB="0">
                    <a:solidFill>
                      <a:srgbClr val="F9EBD8"/>
                    </a:solidFill>
                  </a:tcPr>
                </a:tc>
              </a:tr>
              <a:tr h="23812">
                <a:tc rowSpan="2">
                  <a:txBody>
                    <a:bodyPr lIns="0" tIns="0" rIns="0" bIns="0">
                      <a:noAutofit/>
                    </a:bodyPr>
                    <a:p>
                      <a:pPr marL="1119700" indent="0"/>
                      <a:r>
                        <a:rPr lang="vi" sz="2900">
                          <a:latin typeface="Arial"/>
                        </a:rPr>
                        <a:t>B-y-ẳ </a:t>
                      </a:r>
                      <a:r>
                        <a:rPr lang="vi" sz="2900">
                          <a:solidFill>
                            <a:srgbClr val="8A0303"/>
                          </a:solidFill>
                          <a:latin typeface="Arial"/>
                        </a:rPr>
                        <a:t>K</a:t>
                      </a:r>
                    </a:p>
                    <a:p>
                      <a:pPr indent="0">
                        <a:lnSpc>
                          <a:spcPct val="75000"/>
                        </a:lnSpc>
                      </a:pPr>
                      <a:r>
                        <a:rPr lang="vi" sz="2900">
                          <a:solidFill>
                            <a:srgbClr val="4C6386"/>
                          </a:solidFill>
                          <a:latin typeface="Arial"/>
                        </a:rPr>
                        <a:t>s_____________________</a:t>
                      </a:r>
                      <a:r>
                        <a:rPr lang="en-US" i="1" sz="2100">
                          <a:solidFill>
                            <a:srgbClr val="4C6386"/>
                          </a:solidFill>
                          <a:latin typeface="Arial"/>
                        </a:rPr>
                        <a:t>r</a:t>
                      </a:r>
                    </a:p>
                  </a:txBody>
                  <a:tcPr marL="0" marR="0" marT="0" marB="0" anchor="b">
                    <a:solidFill>
                      <a:srgbClr val="FCD5B4"/>
                    </a:solidFill>
                  </a:tcPr>
                </a:tc>
                <a:tc vMerge="1">
                  <a:txBody>
                    <a:bodyPr lIns="0" tIns="0" rIns="0" bIns="0">
                      <a:noAutofit/>
                    </a:bodyPr>
                    <a:p>
                      <a:endParaRPr sz="200"/>
                    </a:p>
                  </a:txBody>
                  <a:tcPr marL="0" marR="0" marT="0" marB="0"/>
                </a:tc>
              </a:tr>
              <a:tr h="842962">
                <a:tc vMerge="1">
                  <a:txBody>
                    <a:bodyPr lIns="0" tIns="0" rIns="0" bIns="0">
                      <a:noAutofit/>
                    </a:bodyPr>
                    <a:p>
                      <a:endParaRPr sz="4000"/>
                    </a:p>
                  </a:txBody>
                  <a:tcPr marL="0" marR="0" marT="0" marB="0"/>
                </a:tc>
                <a:tc>
                  <a:txBody>
                    <a:bodyPr lIns="0" tIns="0" rIns="0" bIns="0">
                      <a:noAutofit/>
                    </a:bodyPr>
                    <a:p>
                      <a:pPr marL="1145100" indent="0">
                        <a:spcAft>
                          <a:spcPts val="490"/>
                        </a:spcAft>
                      </a:pPr>
                      <a:r>
                        <a:rPr lang="vi" b="1" sz="1600">
                          <a:latin typeface="Arial"/>
                        </a:rPr>
                        <a:t>D. </a:t>
                      </a:r>
                      <a:r>
                        <a:rPr lang="vi" i="1" sz="1400">
                          <a:latin typeface="Arial"/>
                        </a:rPr>
                        <a:t>y =</a:t>
                      </a:r>
                    </a:p>
                    <a:p>
                      <a:pPr indent="0"/>
                      <a:r>
                        <a:rPr lang="vi" i="1" sz="1400">
                          <a:solidFill>
                            <a:srgbClr val="4C6386"/>
                          </a:solidFill>
                          <a:latin typeface="Arial"/>
                        </a:rPr>
                        <a:t>&gt;</a:t>
                      </a:r>
                      <a:r>
                        <a:rPr lang="vi" i="1" sz="1400">
                          <a:solidFill>
                            <a:srgbClr val="C9B6AA"/>
                          </a:solidFill>
                          <a:latin typeface="Arial"/>
                        </a:rPr>
                        <a:t>_______________________</a:t>
                      </a:r>
                      <a:r>
                        <a:rPr lang="en-US" i="1" sz="1400">
                          <a:solidFill>
                            <a:srgbClr val="4C6386"/>
                          </a:solidFill>
                          <a:latin typeface="Arial"/>
                        </a:rPr>
                        <a:t>r</a:t>
                      </a:r>
                    </a:p>
                  </a:txBody>
                  <a:tcPr marL="0" marR="0" marT="0" marB="0" anchor="b">
                    <a:solidFill>
                      <a:srgbClr val="FCD5B4"/>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48.xml><?xml version="1.0" encoding="utf-8"?>
<p:sld xmlns:p="http://schemas.openxmlformats.org/presentationml/2006/main" xmlns:a="http://schemas.openxmlformats.org/drawingml/2006/main" xmlns:r="http://schemas.openxmlformats.org/officeDocument/2006/relationships">
  <p:cSld>
    <p:bg>
      <p:bgPr>
        <a:solidFill>
          <a:srgbClr val="FCD5B5"/>
        </a:solidFill>
        <a:effectLst/>
      </p:bgPr>
    </p:bg>
    <p:spTree>
      <p:nvGrpSpPr>
        <p:cNvPr id="1" name=""/>
        <p:cNvGrpSpPr/>
        <p:nvPr/>
      </p:nvGrpSpPr>
      <p:grpSpPr/>
      <p:sp>
        <p:nvSpPr>
          <p:cNvPr id="2" name=""/>
          <p:cNvSpPr/>
          <p:nvPr/>
        </p:nvSpPr>
        <p:spPr>
          <a:xfrm>
            <a:off x="2814637" y="266700"/>
            <a:ext cx="1971675" cy="390525"/>
          </a:xfrm>
          <a:prstGeom prst="rect">
            <a:avLst/>
          </a:prstGeom>
          <a:solidFill>
            <a:srgbClr val="3D4985"/>
          </a:solidFill>
        </p:spPr>
        <p:txBody>
          <a:bodyPr lIns="0" tIns="0" rIns="0" bIns="0" wrap="none">
            <a:noAutofit/>
          </a:bodyPr>
          <a:p>
            <a:pPr indent="0"/>
            <a:r>
              <a:rPr lang="vi" b="1" sz="2700">
                <a:solidFill>
                  <a:srgbClr val="FFFFFF"/>
                </a:solidFill>
                <a:latin typeface="Arial"/>
              </a:rPr>
              <a:t>LUYỆN TẬP</a:t>
            </a:r>
          </a:p>
        </p:txBody>
      </p:sp>
      <p:graphicFrame>
        <p:nvGraphicFramePr>
          <p:cNvPr id="3" name=""/>
          <p:cNvGraphicFramePr>
            <a:graphicFrameLocks noGrp="1"/>
          </p:cNvGraphicFramePr>
          <p:nvPr/>
        </p:nvGraphicFramePr>
        <p:xfrm>
          <a:off x="309562" y="1195387"/>
          <a:ext cx="6967538" cy="2619375"/>
        </p:xfrm>
        <a:graphic>
          <a:graphicData uri="http://schemas.openxmlformats.org/drawingml/2006/table">
            <a:tbl>
              <a:tblPr/>
              <a:tblGrid>
                <a:gridCol w="3486150"/>
                <a:gridCol w="3481387"/>
              </a:tblGrid>
              <a:tr h="690562">
                <a:tc gridSpan="2">
                  <a:txBody>
                    <a:bodyPr lIns="0" tIns="0" rIns="0" bIns="0">
                      <a:noAutofit/>
                    </a:bodyPr>
                    <a:p>
                      <a:pPr algn="ctr" indent="0"/>
                      <a:r>
                        <a:rPr lang="vi" b="1" sz="1600">
                          <a:solidFill>
                            <a:srgbClr val="BC0202"/>
                          </a:solidFill>
                          <a:latin typeface="Arial"/>
                        </a:rPr>
                        <a:t>Câu 2. </a:t>
                      </a:r>
                      <a:r>
                        <a:rPr lang="vi" sz="1500">
                          <a:latin typeface="Arial"/>
                        </a:rPr>
                        <a:t>Trong các hàm số sau, hàm số nào là hàm số lôgarit?</a:t>
                      </a:r>
                    </a:p>
                  </a:txBody>
                  <a:tcPr marL="0" marR="0" marT="0" marB="0">
                    <a:solidFill>
                      <a:srgbClr val="F9EBD8"/>
                    </a:solidFill>
                  </a:tcPr>
                </a:tc>
                <a:tc hMerge="1">
                  <a:txBody>
                    <a:bodyPr lIns="0" tIns="0" rIns="0" bIns="0">
                      <a:noAutofit/>
                    </a:bodyPr>
                    <a:p>
                      <a:endParaRPr sz="3300"/>
                    </a:p>
                  </a:txBody>
                  <a:tcPr marL="0" marR="0" marT="0" marB="0"/>
                </a:tc>
              </a:tr>
              <a:tr h="828675">
                <a:tc>
                  <a:txBody>
                    <a:bodyPr lIns="0" tIns="0" rIns="0" bIns="0">
                      <a:noAutofit/>
                    </a:bodyPr>
                    <a:p>
                      <a:pPr indent="0"/>
                      <a:r>
                        <a:rPr lang="en-US" sz="1700">
                          <a:solidFill>
                            <a:srgbClr val="4C6386"/>
                          </a:solidFill>
                          <a:latin typeface="Arial"/>
                        </a:rPr>
                        <a:t>r                               </a:t>
                      </a:r>
                      <a:r>
                        <a:rPr lang="en-US" sz="1700">
                          <a:solidFill>
                            <a:srgbClr val="8A0303"/>
                          </a:solidFill>
                          <a:latin typeface="Arial"/>
                        </a:rPr>
                        <a:t>I       </a:t>
                      </a:r>
                      <a:r>
                        <a:rPr lang="vi" sz="1700">
                          <a:solidFill>
                            <a:srgbClr val="5A90E0"/>
                          </a:solidFill>
                          <a:latin typeface="Arial"/>
                        </a:rPr>
                        <a:t>1</a:t>
                      </a:r>
                    </a:p>
                    <a:p>
                      <a:pPr algn="ctr" indent="0">
                        <a:lnSpc>
                          <a:spcPct val="95000"/>
                        </a:lnSpc>
                        <a:spcAft>
                          <a:spcPts val="280"/>
                        </a:spcAft>
                      </a:pPr>
                      <a:r>
                        <a:rPr lang="vi" sz="1700">
                          <a:latin typeface="Arial"/>
                        </a:rPr>
                        <a:t>A. </a:t>
                      </a:r>
                      <a:r>
                        <a:rPr lang="vi" i="1" sz="1400">
                          <a:latin typeface="Arial"/>
                        </a:rPr>
                        <a:t>y = log</a:t>
                      </a:r>
                      <a:r>
                        <a:rPr lang="vi" i="1" baseline="-25000" sz="1400">
                          <a:latin typeface="Arial"/>
                        </a:rPr>
                        <a:t>x</a:t>
                      </a:r>
                      <a:r>
                        <a:rPr lang="vi" i="1" sz="1400">
                          <a:latin typeface="Arial"/>
                        </a:rPr>
                        <a:t>e</a:t>
                      </a:r>
                      <a:r>
                        <a:rPr lang="vi" i="1" baseline="30000" sz="1400">
                          <a:latin typeface="Arial"/>
                        </a:rPr>
                        <a:t>5</a:t>
                      </a:r>
                    </a:p>
                    <a:p>
                      <a:pPr indent="0"/>
                      <a:r>
                        <a:rPr lang="en-US" sz="1700">
                          <a:solidFill>
                            <a:srgbClr val="4C6386"/>
                          </a:solidFill>
                          <a:latin typeface="Arial"/>
                        </a:rPr>
                        <a:t>A                             </a:t>
                      </a:r>
                      <a:r>
                        <a:rPr lang="vi" sz="1700">
                          <a:solidFill>
                            <a:srgbClr val="4C6386"/>
                          </a:solidFill>
                          <a:latin typeface="Arial"/>
                        </a:rPr>
                        <a:t>&lt;</a:t>
                      </a:r>
                    </a:p>
                  </a:txBody>
                  <a:tcPr marL="0" marR="0" marT="0" marB="0">
                    <a:solidFill>
                      <a:srgbClr val="FCD5B4"/>
                    </a:solidFill>
                  </a:tcPr>
                </a:tc>
                <a:tc>
                  <a:txBody>
                    <a:bodyPr lIns="0" tIns="0" rIns="0" bIns="0">
                      <a:noAutofit/>
                    </a:bodyPr>
                    <a:p>
                      <a:pPr algn="ctr" indent="0">
                        <a:spcAft>
                          <a:spcPts val="350"/>
                        </a:spcAft>
                      </a:pPr>
                      <a:r>
                        <a:rPr lang="vi" sz="1700">
                          <a:latin typeface="Arial"/>
                        </a:rPr>
                        <a:t>c. y = </a:t>
                      </a:r>
                      <a:r>
                        <a:rPr lang="vi" i="1" sz="1400">
                          <a:latin typeface="Arial"/>
                        </a:rPr>
                        <a:t>log</a:t>
                      </a:r>
                      <a:r>
                        <a:rPr lang="vi" i="1" baseline="-25000" sz="1400">
                          <a:latin typeface="Arial"/>
                        </a:rPr>
                        <a:t>7</a:t>
                      </a:r>
                      <a:r>
                        <a:rPr lang="vi" i="1" sz="1400">
                          <a:latin typeface="Arial"/>
                        </a:rPr>
                        <a:t>x</a:t>
                      </a:r>
                      <a:r>
                        <a:rPr lang="vi" i="1" baseline="30000" sz="1400">
                          <a:latin typeface="Arial"/>
                        </a:rPr>
                        <a:t>2</a:t>
                      </a:r>
                    </a:p>
                    <a:p>
                      <a:pPr indent="0"/>
                      <a:r>
                        <a:rPr lang="en-US" sz="1700">
                          <a:solidFill>
                            <a:srgbClr val="4C6386"/>
                          </a:solidFill>
                          <a:latin typeface="Arial"/>
                        </a:rPr>
                        <a:t>A                         </a:t>
                      </a:r>
                      <a:r>
                        <a:rPr lang="vi" sz="1700">
                          <a:solidFill>
                            <a:srgbClr val="4C6386"/>
                          </a:solidFill>
                          <a:latin typeface="Arial"/>
                        </a:rPr>
                        <a:t>&lt;</a:t>
                      </a:r>
                    </a:p>
                  </a:txBody>
                  <a:tcPr marL="0" marR="0" marT="0" marB="0" anchor="b">
                    <a:solidFill>
                      <a:srgbClr val="FCD5B4"/>
                    </a:solidFill>
                  </a:tcPr>
                </a:tc>
              </a:tr>
              <a:tr h="233362">
                <a:tc>
                  <a:txBody>
                    <a:bodyPr lIns="0" tIns="0" rIns="0" bIns="0">
                      <a:noAutofit/>
                    </a:bodyPr>
                    <a:p>
                      <a:endParaRPr sz="1200"/>
                    </a:p>
                  </a:txBody>
                  <a:tcPr marL="0" marR="0" marT="0" marB="0">
                    <a:solidFill>
                      <a:srgbClr val="F9EBD8"/>
                    </a:solidFill>
                  </a:tcPr>
                </a:tc>
                <a:tc rowSpan="2">
                  <a:txBody>
                    <a:bodyPr lIns="0" tIns="0" rIns="0" bIns="0">
                      <a:noAutofit/>
                    </a:bodyPr>
                    <a:p>
                      <a:endParaRPr sz="1200"/>
                    </a:p>
                  </a:txBody>
                  <a:tcPr marL="0" marR="0" marT="0" marB="0">
                    <a:solidFill>
                      <a:srgbClr val="F9EBD8"/>
                    </a:solidFill>
                  </a:tcPr>
                </a:tc>
              </a:tr>
              <a:tr h="23812">
                <a:tc rowSpan="2">
                  <a:txBody>
                    <a:bodyPr lIns="0" tIns="0" rIns="0" bIns="0">
                      <a:noAutofit/>
                    </a:bodyPr>
                    <a:p>
                      <a:pPr indent="0">
                        <a:spcAft>
                          <a:spcPts val="560"/>
                        </a:spcAft>
                      </a:pPr>
                      <a:r>
                        <a:rPr lang="en-US" i="1" sz="2100">
                          <a:solidFill>
                            <a:srgbClr val="4C6386"/>
                          </a:solidFill>
                          <a:latin typeface="Arial"/>
                        </a:rPr>
                        <a:t>J                    </a:t>
                      </a:r>
                      <a:r>
                        <a:rPr lang="vi" i="1" sz="2100">
                          <a:solidFill>
                            <a:srgbClr val="4C6386"/>
                          </a:solidFill>
                          <a:latin typeface="Arial"/>
                        </a:rPr>
                        <a:t>&lt;</a:t>
                      </a:r>
                    </a:p>
                    <a:p>
                      <a:pPr algn="ctr" indent="0"/>
                      <a:r>
                        <a:rPr lang="vi" sz="1700">
                          <a:latin typeface="Arial"/>
                        </a:rPr>
                        <a:t>B. y = </a:t>
                      </a:r>
                      <a:r>
                        <a:rPr lang="vi" i="1" sz="1400">
                          <a:latin typeface="Arial"/>
                        </a:rPr>
                        <a:t>ỉog</a:t>
                      </a:r>
                      <a:r>
                        <a:rPr lang="vi" i="1" baseline="-25000" sz="1400">
                          <a:latin typeface="Arial"/>
                        </a:rPr>
                        <a:t>x</a:t>
                      </a:r>
                      <a:r>
                        <a:rPr lang="vi" i="1" sz="1400">
                          <a:latin typeface="Arial"/>
                        </a:rPr>
                        <a:t>jĩ</a:t>
                      </a:r>
                    </a:p>
                    <a:p>
                      <a:pPr indent="0"/>
                      <a:r>
                        <a:rPr lang="vi" i="1" baseline="30000" sz="2100">
                          <a:solidFill>
                            <a:srgbClr val="4C6386"/>
                          </a:solidFill>
                          <a:latin typeface="Arial"/>
                        </a:rPr>
                        <a:t>L</a:t>
                      </a:r>
                      <a:r>
                        <a:rPr lang="vi" i="1" sz="2100">
                          <a:solidFill>
                            <a:srgbClr val="4C6386"/>
                          </a:solidFill>
                          <a:latin typeface="Arial"/>
                        </a:rPr>
                        <a:t>&gt;_________________________ _____</a:t>
                      </a:r>
                      <a:r>
                        <a:rPr lang="en-US" i="1" sz="2100">
                          <a:solidFill>
                            <a:srgbClr val="4C6386"/>
                          </a:solidFill>
                          <a:latin typeface="Arial"/>
                        </a:rPr>
                        <a:t>r</a:t>
                      </a:r>
                    </a:p>
                  </a:txBody>
                  <a:tcPr marL="0" marR="0" marT="0" marB="0">
                    <a:solidFill>
                      <a:srgbClr val="FCD5B4"/>
                    </a:solidFill>
                  </a:tcPr>
                </a:tc>
                <a:tc vMerge="1">
                  <a:txBody>
                    <a:bodyPr lIns="0" tIns="0" rIns="0" bIns="0">
                      <a:noAutofit/>
                    </a:bodyPr>
                    <a:p>
                      <a:endParaRPr sz="200"/>
                    </a:p>
                  </a:txBody>
                  <a:tcPr marL="0" marR="0" marT="0" marB="0"/>
                </a:tc>
              </a:tr>
              <a:tr h="842962">
                <a:tc vMerge="1">
                  <a:txBody>
                    <a:bodyPr lIns="0" tIns="0" rIns="0" bIns="0">
                      <a:noAutofit/>
                    </a:bodyPr>
                    <a:p>
                      <a:endParaRPr sz="4000"/>
                    </a:p>
                  </a:txBody>
                  <a:tcPr marL="0" marR="0" marT="0" marB="0"/>
                </a:tc>
                <a:tc>
                  <a:txBody>
                    <a:bodyPr lIns="0" tIns="0" rIns="0" bIns="0">
                      <a:noAutofit/>
                    </a:bodyPr>
                    <a:p>
                      <a:pPr algn="r" indent="0">
                        <a:spcAft>
                          <a:spcPts val="490"/>
                        </a:spcAft>
                      </a:pPr>
                      <a:r>
                        <a:rPr lang="vi" sz="1700">
                          <a:latin typeface="Arial"/>
                        </a:rPr>
                        <a:t>D. y = X</a:t>
                      </a:r>
                      <a:r>
                        <a:rPr lang="vi" baseline="30000" sz="1700">
                          <a:latin typeface="Arial"/>
                        </a:rPr>
                        <a:t>7</a:t>
                      </a:r>
                      <a:r>
                        <a:rPr lang="vi" sz="1700">
                          <a:latin typeface="Arial"/>
                        </a:rPr>
                        <a:t>        </a:t>
                      </a:r>
                      <a:r>
                        <a:rPr lang="vi" sz="1700">
                          <a:solidFill>
                            <a:srgbClr val="FCD5B4"/>
                          </a:solidFill>
                          <a:latin typeface="Arial"/>
                        </a:rPr>
                        <a:t>1</a:t>
                      </a:r>
                    </a:p>
                    <a:p>
                      <a:pPr indent="0"/>
                      <a:r>
                        <a:rPr lang="vi" i="1" sz="1400">
                          <a:solidFill>
                            <a:srgbClr val="4C6386"/>
                          </a:solidFill>
                          <a:latin typeface="Arial"/>
                        </a:rPr>
                        <a:t>&gt;</a:t>
                      </a:r>
                      <a:r>
                        <a:rPr lang="vi" i="1" sz="1400">
                          <a:solidFill>
                            <a:srgbClr val="C9B6AA"/>
                          </a:solidFill>
                          <a:latin typeface="Arial"/>
                        </a:rPr>
                        <a:t>________________________</a:t>
                      </a:r>
                      <a:r>
                        <a:rPr lang="en-US" i="1" sz="1400">
                          <a:solidFill>
                            <a:srgbClr val="4C6386"/>
                          </a:solidFill>
                          <a:latin typeface="Arial"/>
                        </a:rPr>
                        <a:t>r</a:t>
                      </a:r>
                    </a:p>
                  </a:txBody>
                  <a:tcPr marL="0" marR="0" marT="0" marB="0" anchor="b">
                    <a:solidFill>
                      <a:srgbClr val="FCD5B4"/>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49.xml><?xml version="1.0" encoding="utf-8"?>
<p:sld xmlns:p="http://schemas.openxmlformats.org/presentationml/2006/main" xmlns:a="http://schemas.openxmlformats.org/drawingml/2006/main" xmlns:r="http://schemas.openxmlformats.org/officeDocument/2006/relationships">
  <p:cSld>
    <p:bg>
      <p:bgPr>
        <a:solidFill>
          <a:srgbClr val="FCD5B5"/>
        </a:solidFill>
        <a:effectLst/>
      </p:bgPr>
    </p:bg>
    <p:spTree>
      <p:nvGrpSpPr>
        <p:cNvPr id="1" name=""/>
        <p:cNvGrpSpPr/>
        <p:nvPr/>
      </p:nvGrpSpPr>
      <p:grpSpPr/>
      <p:sp>
        <p:nvSpPr>
          <p:cNvPr id="2" name=""/>
          <p:cNvSpPr/>
          <p:nvPr/>
        </p:nvSpPr>
        <p:spPr>
          <a:xfrm>
            <a:off x="2814637" y="266700"/>
            <a:ext cx="1971675" cy="390525"/>
          </a:xfrm>
          <a:prstGeom prst="rect">
            <a:avLst/>
          </a:prstGeom>
          <a:solidFill>
            <a:srgbClr val="3D4985"/>
          </a:solidFill>
        </p:spPr>
        <p:txBody>
          <a:bodyPr lIns="0" tIns="0" rIns="0" bIns="0" wrap="none">
            <a:noAutofit/>
          </a:bodyPr>
          <a:p>
            <a:pPr indent="0"/>
            <a:r>
              <a:rPr lang="vi" b="1" sz="2700">
                <a:solidFill>
                  <a:srgbClr val="FFFFFF"/>
                </a:solidFill>
                <a:latin typeface="Arial"/>
              </a:rPr>
              <a:t>LUYỆN TẬP</a:t>
            </a:r>
          </a:p>
        </p:txBody>
      </p:sp>
      <p:sp>
        <p:nvSpPr>
          <p:cNvPr id="3" name=""/>
          <p:cNvSpPr/>
          <p:nvPr/>
        </p:nvSpPr>
        <p:spPr>
          <a:xfrm>
            <a:off x="1023937" y="1252537"/>
            <a:ext cx="5557838" cy="300038"/>
          </a:xfrm>
          <a:prstGeom prst="rect">
            <a:avLst/>
          </a:prstGeom>
          <a:solidFill>
            <a:srgbClr val="FFFFFF"/>
          </a:solidFill>
        </p:spPr>
        <p:txBody>
          <a:bodyPr lIns="0" tIns="0" rIns="0" bIns="0" wrap="none">
            <a:noAutofit/>
          </a:bodyPr>
          <a:p>
            <a:pPr algn="ctr" indent="0"/>
            <a:r>
              <a:rPr lang="vi" sz="1500">
                <a:solidFill>
                  <a:srgbClr val="BC0202"/>
                </a:solidFill>
                <a:latin typeface="Arial"/>
              </a:rPr>
              <a:t>Câu 3. </a:t>
            </a:r>
            <a:r>
              <a:rPr lang="vi" sz="1500">
                <a:latin typeface="Arial"/>
              </a:rPr>
              <a:t>Tập giá trị của hàm sổ </a:t>
            </a:r>
            <a:r>
              <a:rPr lang="vi" i="1" sz="1400">
                <a:latin typeface="Arial"/>
              </a:rPr>
              <a:t>y - a</a:t>
            </a:r>
            <a:r>
              <a:rPr lang="vi" i="1" baseline="30000" sz="1400">
                <a:latin typeface="Arial"/>
              </a:rPr>
              <a:t>x</a:t>
            </a:r>
            <a:r>
              <a:rPr lang="vi" i="1" sz="1400">
                <a:latin typeface="Arial"/>
              </a:rPr>
              <a:t>(a &gt;</a:t>
            </a:r>
            <a:r>
              <a:rPr lang="vi" sz="1500">
                <a:latin typeface="Arial"/>
              </a:rPr>
              <a:t> 0, </a:t>
            </a:r>
            <a:r>
              <a:rPr lang="vi" i="1" sz="1400">
                <a:latin typeface="Arial"/>
              </a:rPr>
              <a:t>a *</a:t>
            </a:r>
            <a:r>
              <a:rPr lang="vi" sz="1500">
                <a:latin typeface="Arial"/>
              </a:rPr>
              <a:t> 1) là:</a:t>
            </a:r>
          </a:p>
        </p:txBody>
      </p:sp>
      <p:sp>
        <p:nvSpPr>
          <p:cNvPr id="4" name=""/>
          <p:cNvSpPr/>
          <p:nvPr/>
        </p:nvSpPr>
        <p:spPr>
          <a:xfrm>
            <a:off x="309562" y="1852612"/>
            <a:ext cx="185738" cy="881063"/>
          </a:xfrm>
          <a:prstGeom prst="rect">
            <a:avLst/>
          </a:prstGeom>
          <a:solidFill>
            <a:srgbClr val="FFFFFF"/>
          </a:solidFill>
        </p:spPr>
        <p:txBody>
          <a:bodyPr lIns="0" tIns="0" rIns="0" bIns="0">
            <a:noAutofit/>
          </a:bodyPr>
          <a:p>
            <a:pPr algn="just" indent="0"/>
            <a:r>
              <a:rPr lang="vi" sz="1700">
                <a:solidFill>
                  <a:srgbClr val="4C6386"/>
                </a:solidFill>
                <a:latin typeface="Arial"/>
              </a:rPr>
              <a:t>7</a:t>
            </a:r>
          </a:p>
          <a:p>
            <a:pPr algn="just" indent="0"/>
            <a:r>
              <a:rPr lang="en-US" sz="1400">
                <a:solidFill>
                  <a:srgbClr val="4C6386"/>
                </a:solidFill>
                <a:latin typeface="Arial"/>
              </a:rPr>
              <a:t>A</a:t>
            </a:r>
          </a:p>
        </p:txBody>
      </p:sp>
      <p:sp>
        <p:nvSpPr>
          <p:cNvPr id="5" name=""/>
          <p:cNvSpPr/>
          <p:nvPr/>
        </p:nvSpPr>
        <p:spPr>
          <a:xfrm>
            <a:off x="3952875" y="1852612"/>
            <a:ext cx="152400" cy="185738"/>
          </a:xfrm>
          <a:prstGeom prst="rect">
            <a:avLst/>
          </a:prstGeom>
          <a:solidFill>
            <a:srgbClr val="FFFFFF"/>
          </a:solidFill>
        </p:spPr>
        <p:txBody>
          <a:bodyPr lIns="0" tIns="0" rIns="0" bIns="0" wrap="none">
            <a:noAutofit/>
          </a:bodyPr>
          <a:p>
            <a:pPr algn="just" indent="0"/>
            <a:r>
              <a:rPr lang="vi" sz="1700">
                <a:solidFill>
                  <a:srgbClr val="4C6386"/>
                </a:solidFill>
                <a:latin typeface="Arial"/>
              </a:rPr>
              <a:t>7</a:t>
            </a:r>
          </a:p>
        </p:txBody>
      </p:sp>
      <p:sp>
        <p:nvSpPr>
          <p:cNvPr id="6" name=""/>
          <p:cNvSpPr/>
          <p:nvPr/>
        </p:nvSpPr>
        <p:spPr>
          <a:xfrm>
            <a:off x="1433512" y="2171700"/>
            <a:ext cx="2309813" cy="328612"/>
          </a:xfrm>
          <a:prstGeom prst="rect">
            <a:avLst/>
          </a:prstGeom>
          <a:solidFill>
            <a:srgbClr val="FFFFFF"/>
          </a:solidFill>
        </p:spPr>
        <p:txBody>
          <a:bodyPr lIns="0" tIns="0" rIns="0" bIns="0" wrap="none">
            <a:noAutofit/>
          </a:bodyPr>
          <a:p>
            <a:pPr indent="0"/>
            <a:r>
              <a:rPr lang="en-US" sz="1600">
                <a:latin typeface="Arial"/>
              </a:rPr>
              <a:t>A. </a:t>
            </a:r>
            <a:r>
              <a:rPr lang="vi" sz="1600">
                <a:latin typeface="Arial"/>
              </a:rPr>
              <a:t>(0; 4-00)</a:t>
            </a:r>
          </a:p>
        </p:txBody>
      </p:sp>
      <p:sp>
        <p:nvSpPr>
          <p:cNvPr id="7" name=""/>
          <p:cNvSpPr/>
          <p:nvPr/>
        </p:nvSpPr>
        <p:spPr>
          <a:xfrm>
            <a:off x="6777037" y="2043112"/>
            <a:ext cx="576263" cy="504825"/>
          </a:xfrm>
          <a:prstGeom prst="rect">
            <a:avLst/>
          </a:prstGeom>
          <a:solidFill>
            <a:srgbClr val="FFFFFF"/>
          </a:solidFill>
        </p:spPr>
        <p:txBody>
          <a:bodyPr lIns="0" tIns="0" rIns="0" bIns="0" wrap="none">
            <a:noAutofit/>
          </a:bodyPr>
          <a:p>
            <a:pPr algn="just" indent="0"/>
            <a:r>
              <a:rPr lang="en-US" b="1" sz="2750">
                <a:solidFill>
                  <a:srgbClr val="8A0303"/>
                </a:solidFill>
                <a:latin typeface="Arial"/>
              </a:rPr>
              <a:t>K</a:t>
            </a:r>
          </a:p>
        </p:txBody>
      </p:sp>
      <p:sp>
        <p:nvSpPr>
          <p:cNvPr id="8" name=""/>
          <p:cNvSpPr/>
          <p:nvPr/>
        </p:nvSpPr>
        <p:spPr>
          <a:xfrm>
            <a:off x="3919537" y="2547937"/>
            <a:ext cx="185738" cy="185738"/>
          </a:xfrm>
          <a:prstGeom prst="rect">
            <a:avLst/>
          </a:prstGeom>
          <a:solidFill>
            <a:srgbClr val="FFFFFF"/>
          </a:solidFill>
        </p:spPr>
        <p:txBody>
          <a:bodyPr lIns="0" tIns="0" rIns="0" bIns="0" wrap="none">
            <a:noAutofit/>
          </a:bodyPr>
          <a:p>
            <a:pPr algn="just" indent="0"/>
            <a:r>
              <a:rPr lang="en-US" sz="1400">
                <a:solidFill>
                  <a:srgbClr val="4C6386"/>
                </a:solidFill>
                <a:latin typeface="Arial"/>
              </a:rPr>
              <a:t>A</a:t>
            </a:r>
          </a:p>
        </p:txBody>
      </p:sp>
      <p:sp>
        <p:nvSpPr>
          <p:cNvPr id="9" name=""/>
          <p:cNvSpPr/>
          <p:nvPr/>
        </p:nvSpPr>
        <p:spPr>
          <a:xfrm>
            <a:off x="300037" y="2919412"/>
            <a:ext cx="195263" cy="881063"/>
          </a:xfrm>
          <a:prstGeom prst="rect">
            <a:avLst/>
          </a:prstGeom>
          <a:solidFill>
            <a:srgbClr val="FFFFFF"/>
          </a:solidFill>
        </p:spPr>
        <p:txBody>
          <a:bodyPr lIns="0" tIns="0" rIns="0" bIns="0">
            <a:noAutofit/>
          </a:bodyPr>
          <a:p>
            <a:pPr algn="just" indent="0"/>
            <a:r>
              <a:rPr lang="en-US" i="1" sz="1600">
                <a:solidFill>
                  <a:srgbClr val="4C6386"/>
                </a:solidFill>
                <a:latin typeface="Arial"/>
              </a:rPr>
              <a:t>J</a:t>
            </a:r>
          </a:p>
          <a:p>
            <a:pPr algn="just" indent="0"/>
            <a:r>
              <a:rPr lang="en-US" sz="1400">
                <a:solidFill>
                  <a:srgbClr val="4C6386"/>
                </a:solidFill>
                <a:latin typeface="Arial"/>
              </a:rPr>
              <a:t>A</a:t>
            </a:r>
          </a:p>
        </p:txBody>
      </p:sp>
      <p:sp>
        <p:nvSpPr>
          <p:cNvPr id="10" name=""/>
          <p:cNvSpPr/>
          <p:nvPr/>
        </p:nvSpPr>
        <p:spPr>
          <a:xfrm>
            <a:off x="1485900" y="3281362"/>
            <a:ext cx="1066800" cy="261938"/>
          </a:xfrm>
          <a:prstGeom prst="rect">
            <a:avLst/>
          </a:prstGeom>
          <a:solidFill>
            <a:srgbClr val="FFFFFF"/>
          </a:solidFill>
        </p:spPr>
        <p:txBody>
          <a:bodyPr lIns="0" tIns="0" rIns="0" bIns="0" wrap="none">
            <a:noAutofit/>
          </a:bodyPr>
          <a:p>
            <a:pPr indent="0"/>
            <a:r>
              <a:rPr lang="en-US" sz="1700">
                <a:latin typeface="Arial"/>
              </a:rPr>
              <a:t>B. [0; 4-oo)</a:t>
            </a:r>
          </a:p>
        </p:txBody>
      </p:sp>
      <p:sp>
        <p:nvSpPr>
          <p:cNvPr id="11" name=""/>
          <p:cNvSpPr/>
          <p:nvPr/>
        </p:nvSpPr>
        <p:spPr>
          <a:xfrm>
            <a:off x="5157787" y="2205037"/>
            <a:ext cx="1028700" cy="261938"/>
          </a:xfrm>
          <a:prstGeom prst="rect">
            <a:avLst/>
          </a:prstGeom>
          <a:solidFill>
            <a:srgbClr val="FFFFFF"/>
          </a:solidFill>
        </p:spPr>
        <p:txBody>
          <a:bodyPr lIns="0" tIns="0" rIns="0" bIns="0" wrap="none">
            <a:noAutofit/>
          </a:bodyPr>
          <a:p>
            <a:pPr indent="0"/>
            <a:r>
              <a:rPr lang="en-US" sz="1700">
                <a:latin typeface="Arial"/>
              </a:rPr>
              <a:t>c. R\{0]</a:t>
            </a:r>
          </a:p>
        </p:txBody>
      </p:sp>
      <p:sp>
        <p:nvSpPr>
          <p:cNvPr id="12" name=""/>
          <p:cNvSpPr/>
          <p:nvPr/>
        </p:nvSpPr>
        <p:spPr>
          <a:xfrm>
            <a:off x="5400675" y="3281362"/>
            <a:ext cx="485775" cy="204788"/>
          </a:xfrm>
          <a:prstGeom prst="rect">
            <a:avLst/>
          </a:prstGeom>
          <a:solidFill>
            <a:srgbClr val="FFFFFF"/>
          </a:solidFill>
        </p:spPr>
        <p:txBody>
          <a:bodyPr lIns="0" tIns="0" rIns="0" bIns="0" wrap="none">
            <a:noAutofit/>
          </a:bodyPr>
          <a:p>
            <a:pPr indent="0"/>
            <a:r>
              <a:rPr lang="en-US" sz="1500">
                <a:latin typeface="Arial"/>
              </a:rPr>
              <a:t>D. IK</a:t>
            </a:r>
          </a:p>
        </p:txBody>
      </p:sp>
      <p:sp>
        <p:nvSpPr>
          <p:cNvPr id="13" name=""/>
          <p:cNvSpPr/>
          <p:nvPr/>
        </p:nvSpPr>
        <p:spPr>
          <a:xfrm>
            <a:off x="3910012" y="2933700"/>
            <a:ext cx="195263" cy="866775"/>
          </a:xfrm>
          <a:prstGeom prst="rect">
            <a:avLst/>
          </a:prstGeom>
          <a:solidFill>
            <a:srgbClr val="FFFFFF"/>
          </a:solidFill>
        </p:spPr>
        <p:txBody>
          <a:bodyPr lIns="0" tIns="0" rIns="0" bIns="0">
            <a:noAutofit/>
          </a:bodyPr>
          <a:p>
            <a:pPr algn="just" indent="0"/>
            <a:r>
              <a:rPr lang="en-US" i="1" sz="1600">
                <a:solidFill>
                  <a:srgbClr val="4C6386"/>
                </a:solidFill>
                <a:latin typeface="Arial"/>
              </a:rPr>
              <a:t>J</a:t>
            </a:r>
          </a:p>
          <a:p>
            <a:pPr algn="just" indent="0"/>
            <a:r>
              <a:rPr lang="en-US" sz="1400">
                <a:solidFill>
                  <a:srgbClr val="4C6386"/>
                </a:solidFill>
                <a:latin typeface="Arial"/>
              </a:rPr>
              <a:t>A</a:t>
            </a:r>
          </a:p>
        </p:txBody>
      </p:sp>
      <p:sp>
        <p:nvSpPr>
          <p:cNvPr id="14" name=""/>
          <p:cNvSpPr/>
          <p:nvPr/>
        </p:nvSpPr>
        <p:spPr>
          <a:xfrm>
            <a:off x="3100387" y="3119437"/>
            <a:ext cx="590550" cy="671513"/>
          </a:xfrm>
          <a:prstGeom prst="rect">
            <a:avLst/>
          </a:prstGeom>
          <a:solidFill>
            <a:srgbClr val="FFFFFF"/>
          </a:solidFill>
        </p:spPr>
        <p:txBody>
          <a:bodyPr lIns="0" tIns="0" rIns="0" bIns="0" wrap="none">
            <a:noAutofit/>
          </a:bodyPr>
          <a:p>
            <a:pPr algn="just" indent="0"/>
            <a:r>
              <a:rPr lang="en-US" b="1" sz="2750">
                <a:solidFill>
                  <a:srgbClr val="8A0303"/>
                </a:solidFill>
                <a:latin typeface="Arial"/>
              </a:rPr>
              <a:t>K</a:t>
            </a:r>
          </a:p>
        </p:txBody>
      </p:sp>
      <p:sp>
        <p:nvSpPr>
          <p:cNvPr id="15" name=""/>
          <p:cNvSpPr/>
          <p:nvPr/>
        </p:nvSpPr>
        <p:spPr>
          <a:xfrm>
            <a:off x="6777037" y="3133725"/>
            <a:ext cx="566738" cy="495300"/>
          </a:xfrm>
          <a:prstGeom prst="rect">
            <a:avLst/>
          </a:prstGeom>
          <a:solidFill>
            <a:srgbClr val="FFFFFF"/>
          </a:solidFill>
        </p:spPr>
        <p:txBody>
          <a:bodyPr lIns="0" tIns="0" rIns="0" bIns="0" wrap="none">
            <a:noAutofit/>
          </a:bodyPr>
          <a:p>
            <a:pPr algn="just" indent="0"/>
            <a:r>
              <a:rPr lang="en-US" i="1" sz="1300">
                <a:solidFill>
                  <a:srgbClr val="248D3B"/>
                </a:solidFill>
                <a:latin typeface="Times New Roman"/>
              </a:rPr>
              <a:t>J</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61950" y="1495425"/>
            <a:ext cx="766762" cy="481012"/>
          </a:xfrm>
          <a:prstGeom prst="rect">
            <a:avLst/>
          </a:prstGeom>
        </p:spPr>
      </p:pic>
      <p:pic>
        <p:nvPicPr>
          <p:cNvPr id="3" name=""/>
          <p:cNvPicPr>
            <a:picLocks noChangeAspect="1"/>
          </p:cNvPicPr>
          <p:nvPr/>
        </p:nvPicPr>
        <p:blipFill>
          <a:blip r:embed="rPictId1"/>
          <a:stretch>
            <a:fillRect/>
          </a:stretch>
        </p:blipFill>
        <p:spPr>
          <a:xfrm>
            <a:off x="6972300" y="3571875"/>
            <a:ext cx="452437" cy="619125"/>
          </a:xfrm>
          <a:prstGeom prst="rect">
            <a:avLst/>
          </a:prstGeom>
        </p:spPr>
      </p:pic>
      <p:sp>
        <p:nvSpPr>
          <p:cNvPr id="4" name=""/>
          <p:cNvSpPr/>
          <p:nvPr/>
        </p:nvSpPr>
        <p:spPr>
          <a:xfrm>
            <a:off x="242887" y="171450"/>
            <a:ext cx="147638" cy="581025"/>
          </a:xfrm>
          <a:prstGeom prst="rect">
            <a:avLst/>
          </a:prstGeom>
          <a:solidFill>
            <a:srgbClr val="FFFFFF"/>
          </a:solidFill>
        </p:spPr>
        <p:txBody>
          <a:bodyPr lIns="0" tIns="0" rIns="0" bIns="0">
            <a:noAutofit/>
          </a:bodyPr>
          <a:p>
            <a:pPr algn="just" indent="0"/>
            <a:r>
              <a:rPr lang="en-US" b="1" sz="2800">
                <a:solidFill>
                  <a:srgbClr val="234681"/>
                </a:solidFill>
                <a:latin typeface="Arial"/>
              </a:rPr>
              <a:t>1</a:t>
            </a:r>
          </a:p>
          <a:p>
            <a:pPr algn="just" indent="0">
              <a:lnSpc>
                <a:spcPct val="87000"/>
              </a:lnSpc>
            </a:pPr>
            <a:r>
              <a:rPr lang="en-US" b="1" sz="2800">
                <a:solidFill>
                  <a:srgbClr val="234681"/>
                </a:solidFill>
                <a:latin typeface="Arial"/>
              </a:rPr>
              <a:t>J</a:t>
            </a:r>
          </a:p>
        </p:txBody>
      </p:sp>
      <p:sp>
        <p:nvSpPr>
          <p:cNvPr id="5" name=""/>
          <p:cNvSpPr/>
          <p:nvPr/>
        </p:nvSpPr>
        <p:spPr>
          <a:xfrm>
            <a:off x="2976562" y="314325"/>
            <a:ext cx="1657350" cy="266700"/>
          </a:xfrm>
          <a:prstGeom prst="rect">
            <a:avLst/>
          </a:prstGeom>
          <a:solidFill>
            <a:srgbClr val="3C4886"/>
          </a:solidFill>
        </p:spPr>
        <p:txBody>
          <a:bodyPr lIns="0" tIns="0" rIns="0" bIns="0" wrap="none">
            <a:noAutofit/>
          </a:bodyPr>
          <a:p>
            <a:pPr algn="ctr" indent="0"/>
            <a:r>
              <a:rPr lang="en-US" b="1" sz="1900">
                <a:solidFill>
                  <a:srgbClr val="FEFE02"/>
                </a:solidFill>
                <a:latin typeface="Arial"/>
              </a:rPr>
              <a:t>I. </a:t>
            </a:r>
            <a:r>
              <a:rPr lang="vi" b="1" sz="1900">
                <a:solidFill>
                  <a:srgbClr val="FEFE02"/>
                </a:solidFill>
                <a:latin typeface="Arial"/>
              </a:rPr>
              <a:t>HÀM SỐ MŨ</a:t>
            </a:r>
          </a:p>
        </p:txBody>
      </p:sp>
      <p:sp>
        <p:nvSpPr>
          <p:cNvPr id="6" name=""/>
          <p:cNvSpPr/>
          <p:nvPr/>
        </p:nvSpPr>
        <p:spPr>
          <a:xfrm>
            <a:off x="7224712" y="171450"/>
            <a:ext cx="147638" cy="576262"/>
          </a:xfrm>
          <a:prstGeom prst="rect">
            <a:avLst/>
          </a:prstGeom>
          <a:solidFill>
            <a:srgbClr val="FFFFFF"/>
          </a:solidFill>
        </p:spPr>
        <p:txBody>
          <a:bodyPr lIns="0" tIns="0" rIns="0" bIns="0">
            <a:noAutofit/>
          </a:bodyPr>
          <a:p>
            <a:pPr algn="just" indent="0">
              <a:lnSpc>
                <a:spcPct val="82000"/>
              </a:lnSpc>
            </a:pPr>
            <a:r>
              <a:rPr lang="vi" b="1" sz="2800">
                <a:solidFill>
                  <a:srgbClr val="234681"/>
                </a:solidFill>
                <a:latin typeface="Arial"/>
              </a:rPr>
              <a:t>r k</a:t>
            </a:r>
          </a:p>
        </p:txBody>
      </p:sp>
      <p:sp>
        <p:nvSpPr>
          <p:cNvPr id="7" name=""/>
          <p:cNvSpPr/>
          <p:nvPr/>
        </p:nvSpPr>
        <p:spPr>
          <a:xfrm>
            <a:off x="3043237" y="1023937"/>
            <a:ext cx="1514475" cy="261938"/>
          </a:xfrm>
          <a:prstGeom prst="rect">
            <a:avLst/>
          </a:prstGeom>
          <a:solidFill>
            <a:srgbClr val="FFFFFF"/>
          </a:solidFill>
        </p:spPr>
        <p:txBody>
          <a:bodyPr lIns="0" tIns="0" rIns="0" bIns="0" wrap="none">
            <a:noAutofit/>
          </a:bodyPr>
          <a:p>
            <a:pPr algn="ctr" indent="0"/>
            <a:r>
              <a:rPr lang="vi" b="1" sz="1600">
                <a:solidFill>
                  <a:srgbClr val="BC0202"/>
                </a:solidFill>
                <a:latin typeface="Arial"/>
              </a:rPr>
              <a:t>1. Định nghĩa</a:t>
            </a:r>
          </a:p>
        </p:txBody>
      </p:sp>
      <p:sp>
        <p:nvSpPr>
          <p:cNvPr id="8" name=""/>
          <p:cNvSpPr/>
          <p:nvPr/>
        </p:nvSpPr>
        <p:spPr>
          <a:xfrm>
            <a:off x="400050" y="2166937"/>
            <a:ext cx="2724150" cy="271463"/>
          </a:xfrm>
          <a:prstGeom prst="rect">
            <a:avLst/>
          </a:prstGeom>
          <a:solidFill>
            <a:srgbClr val="FFFFFF"/>
          </a:solidFill>
        </p:spPr>
        <p:txBody>
          <a:bodyPr lIns="0" tIns="0" rIns="0" bIns="0" wrap="none">
            <a:noAutofit/>
          </a:bodyPr>
          <a:p>
            <a:pPr indent="0"/>
            <a:r>
              <a:rPr lang="vi" sz="1400">
                <a:latin typeface="Arial"/>
              </a:rPr>
              <a:t>Xét bài toán ở phần mở đầu.</a:t>
            </a:r>
          </a:p>
        </p:txBody>
      </p:sp>
      <p:sp>
        <p:nvSpPr>
          <p:cNvPr id="9" name=""/>
          <p:cNvSpPr/>
          <p:nvPr/>
        </p:nvSpPr>
        <p:spPr>
          <a:xfrm>
            <a:off x="404812" y="2671762"/>
            <a:ext cx="6367463" cy="280988"/>
          </a:xfrm>
          <a:prstGeom prst="rect">
            <a:avLst/>
          </a:prstGeom>
          <a:solidFill>
            <a:srgbClr val="FFFFFF"/>
          </a:solidFill>
        </p:spPr>
        <p:txBody>
          <a:bodyPr lIns="0" tIns="0" rIns="0" bIns="0" wrap="none">
            <a:noAutofit/>
          </a:bodyPr>
          <a:p>
            <a:pPr indent="0"/>
            <a:r>
              <a:rPr lang="vi" sz="1400">
                <a:latin typeface="Arial"/>
              </a:rPr>
              <a:t>a) Tính số tiền doanh nghiệp đó có được sau 1 năm, 2 năm, 3 năm;</a:t>
            </a:r>
          </a:p>
        </p:txBody>
      </p:sp>
      <p:sp>
        <p:nvSpPr>
          <p:cNvPr id="10" name=""/>
          <p:cNvSpPr/>
          <p:nvPr/>
        </p:nvSpPr>
        <p:spPr>
          <a:xfrm>
            <a:off x="409575" y="3186112"/>
            <a:ext cx="6772275" cy="271463"/>
          </a:xfrm>
          <a:prstGeom prst="rect">
            <a:avLst/>
          </a:prstGeom>
          <a:solidFill>
            <a:srgbClr val="FFFFFF"/>
          </a:solidFill>
        </p:spPr>
        <p:txBody>
          <a:bodyPr lIns="0" tIns="0" rIns="0" bIns="0" wrap="none">
            <a:noAutofit/>
          </a:bodyPr>
          <a:p>
            <a:pPr indent="0"/>
            <a:r>
              <a:rPr lang="vi" sz="1400">
                <a:latin typeface="Arial"/>
              </a:rPr>
              <a:t>b) Dự đoán công thức tính số tiền doanh nghiệp đó có được sau </a:t>
            </a:r>
            <a:r>
              <a:rPr lang="vi" i="1" sz="1400">
                <a:latin typeface="Arial"/>
              </a:rPr>
              <a:t>n</a:t>
            </a:r>
            <a:r>
              <a:rPr lang="vi" sz="1400">
                <a:latin typeface="Arial"/>
              </a:rPr>
              <a:t> năm.</a:t>
            </a: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p="http://schemas.openxmlformats.org/presentationml/2006/main" xmlns:a="http://schemas.openxmlformats.org/drawingml/2006/main" xmlns:r="http://schemas.openxmlformats.org/officeDocument/2006/relationships">
  <p:cSld>
    <p:bg>
      <p:bgPr>
        <a:solidFill>
          <a:srgbClr val="FCD5B5"/>
        </a:solidFill>
        <a:effectLst/>
      </p:bgPr>
    </p:bg>
    <p:spTree>
      <p:nvGrpSpPr>
        <p:cNvPr id="1" name=""/>
        <p:cNvGrpSpPr/>
        <p:nvPr/>
      </p:nvGrpSpPr>
      <p:grpSpPr/>
      <p:sp>
        <p:nvSpPr>
          <p:cNvPr id="2" name=""/>
          <p:cNvSpPr/>
          <p:nvPr/>
        </p:nvSpPr>
        <p:spPr>
          <a:xfrm>
            <a:off x="2814637" y="266700"/>
            <a:ext cx="1971675" cy="390525"/>
          </a:xfrm>
          <a:prstGeom prst="rect">
            <a:avLst/>
          </a:prstGeom>
          <a:solidFill>
            <a:srgbClr val="3D4985"/>
          </a:solidFill>
        </p:spPr>
        <p:txBody>
          <a:bodyPr lIns="0" tIns="0" rIns="0" bIns="0" wrap="none">
            <a:noAutofit/>
          </a:bodyPr>
          <a:p>
            <a:pPr indent="0"/>
            <a:r>
              <a:rPr lang="vi" b="1" sz="2700">
                <a:solidFill>
                  <a:srgbClr val="FFFFFF"/>
                </a:solidFill>
                <a:latin typeface="Arial"/>
              </a:rPr>
              <a:t>LUYỆN TẬP</a:t>
            </a:r>
          </a:p>
        </p:txBody>
      </p:sp>
      <p:sp>
        <p:nvSpPr>
          <p:cNvPr id="3" name=""/>
          <p:cNvSpPr/>
          <p:nvPr/>
        </p:nvSpPr>
        <p:spPr>
          <a:xfrm>
            <a:off x="833437" y="1309687"/>
            <a:ext cx="5938838" cy="300038"/>
          </a:xfrm>
          <a:prstGeom prst="rect">
            <a:avLst/>
          </a:prstGeom>
          <a:solidFill>
            <a:srgbClr val="FFFFFF"/>
          </a:solidFill>
        </p:spPr>
        <p:txBody>
          <a:bodyPr lIns="0" tIns="0" rIns="0" bIns="0" wrap="none">
            <a:noAutofit/>
          </a:bodyPr>
          <a:p>
            <a:pPr indent="0"/>
            <a:r>
              <a:rPr lang="vi" b="1" sz="1600">
                <a:solidFill>
                  <a:srgbClr val="BC0202"/>
                </a:solidFill>
                <a:latin typeface="Arial"/>
              </a:rPr>
              <a:t>Câu 4. </a:t>
            </a:r>
            <a:r>
              <a:rPr lang="vi" sz="1500">
                <a:latin typeface="Arial"/>
              </a:rPr>
              <a:t>Tập giá trị của hàm số </a:t>
            </a:r>
            <a:r>
              <a:rPr lang="vi" i="1" sz="1400">
                <a:latin typeface="Arial"/>
              </a:rPr>
              <a:t>y = log</a:t>
            </a:r>
            <a:r>
              <a:rPr lang="vi" i="1" baseline="-25000" sz="1400">
                <a:latin typeface="Arial"/>
              </a:rPr>
              <a:t>a</a:t>
            </a:r>
            <a:r>
              <a:rPr lang="vi" i="1" sz="1400">
                <a:latin typeface="Arial"/>
              </a:rPr>
              <a:t>x </a:t>
            </a:r>
            <a:r>
              <a:rPr lang="en-US" i="1" sz="1400">
                <a:latin typeface="Arial"/>
              </a:rPr>
              <a:t>(a </a:t>
            </a:r>
            <a:r>
              <a:rPr lang="vi" i="1" sz="1400">
                <a:latin typeface="Arial"/>
              </a:rPr>
              <a:t>&gt;</a:t>
            </a:r>
            <a:r>
              <a:rPr lang="vi" sz="1500">
                <a:latin typeface="Arial"/>
              </a:rPr>
              <a:t> 0, </a:t>
            </a:r>
            <a:r>
              <a:rPr lang="en-US" i="1" sz="1400">
                <a:latin typeface="Arial"/>
              </a:rPr>
              <a:t>a </a:t>
            </a:r>
            <a:r>
              <a:rPr lang="vi" i="1" sz="1400">
                <a:latin typeface="Arial"/>
              </a:rPr>
              <a:t>*</a:t>
            </a:r>
            <a:r>
              <a:rPr lang="vi" sz="1500">
                <a:latin typeface="Arial"/>
              </a:rPr>
              <a:t> 1) là:</a:t>
            </a:r>
          </a:p>
        </p:txBody>
      </p:sp>
      <p:graphicFrame>
        <p:nvGraphicFramePr>
          <p:cNvPr id="4" name=""/>
          <p:cNvGraphicFramePr>
            <a:graphicFrameLocks noGrp="1"/>
          </p:cNvGraphicFramePr>
          <p:nvPr/>
        </p:nvGraphicFramePr>
        <p:xfrm>
          <a:off x="328612" y="1928812"/>
          <a:ext cx="6948488" cy="1885950"/>
        </p:xfrm>
        <a:graphic>
          <a:graphicData uri="http://schemas.openxmlformats.org/drawingml/2006/table">
            <a:tbl>
              <a:tblPr/>
              <a:tblGrid>
                <a:gridCol w="3471862"/>
                <a:gridCol w="3476625"/>
              </a:tblGrid>
              <a:tr h="833437">
                <a:tc>
                  <a:txBody>
                    <a:bodyPr lIns="0" tIns="0" rIns="0" bIns="0">
                      <a:noAutofit/>
                    </a:bodyPr>
                    <a:p>
                      <a:pPr algn="ctr" indent="0">
                        <a:spcAft>
                          <a:spcPts val="420"/>
                        </a:spcAft>
                      </a:pPr>
                      <a:r>
                        <a:rPr lang="en-US" sz="1700">
                          <a:latin typeface="Arial"/>
                        </a:rPr>
                        <a:t>A. </a:t>
                      </a:r>
                      <a:r>
                        <a:rPr lang="vi" sz="1700">
                          <a:latin typeface="Arial"/>
                        </a:rPr>
                        <a:t>(0; +oo)</a:t>
                      </a:r>
                    </a:p>
                    <a:p>
                      <a:pPr algn="r" indent="0"/>
                      <a:r>
                        <a:rPr lang="vi" sz="1700">
                          <a:solidFill>
                            <a:srgbClr val="4C6386"/>
                          </a:solidFill>
                          <a:latin typeface="Arial"/>
                        </a:rPr>
                        <a:t>&lt;</a:t>
                      </a:r>
                    </a:p>
                  </a:txBody>
                  <a:tcPr marL="0" marR="0" marT="0" marB="0" anchor="b">
                    <a:solidFill>
                      <a:srgbClr val="FCD5B4"/>
                    </a:solidFill>
                  </a:tcPr>
                </a:tc>
                <a:tc>
                  <a:txBody>
                    <a:bodyPr lIns="0" tIns="0" rIns="0" bIns="0">
                      <a:noAutofit/>
                    </a:bodyPr>
                    <a:p>
                      <a:pPr algn="ctr" indent="0"/>
                      <a:r>
                        <a:rPr lang="vi" sz="1700">
                          <a:latin typeface="Arial"/>
                        </a:rPr>
                        <a:t>c.R\{0}</a:t>
                      </a:r>
                    </a:p>
                  </a:txBody>
                  <a:tcPr marL="0" marR="0" marT="0" marB="0" anchor="ctr">
                    <a:solidFill>
                      <a:srgbClr val="FCD5B4"/>
                    </a:solidFill>
                  </a:tcPr>
                </a:tc>
              </a:tr>
              <a:tr h="209550">
                <a:tc gridSpan="2">
                  <a:txBody>
                    <a:bodyPr lIns="0" tIns="0" rIns="0" bIns="0">
                      <a:noAutofit/>
                    </a:bodyPr>
                    <a:p>
                      <a:endParaRPr sz="1000"/>
                    </a:p>
                  </a:txBody>
                  <a:tcPr marL="0" marR="0" marT="0" marB="0">
                    <a:solidFill>
                      <a:srgbClr val="F9EBD8"/>
                    </a:solidFill>
                  </a:tcPr>
                </a:tc>
                <a:tc hMerge="1">
                  <a:txBody>
                    <a:bodyPr lIns="0" tIns="0" rIns="0" bIns="0">
                      <a:noAutofit/>
                    </a:bodyPr>
                    <a:p>
                      <a:endParaRPr sz="1000"/>
                    </a:p>
                  </a:txBody>
                  <a:tcPr marL="0" marR="0" marT="0" marB="0"/>
                </a:tc>
              </a:tr>
              <a:tr h="842962">
                <a:tc>
                  <a:txBody>
                    <a:bodyPr lIns="0" tIns="0" rIns="0" bIns="0">
                      <a:noAutofit/>
                    </a:bodyPr>
                    <a:p>
                      <a:pPr algn="ctr" indent="0"/>
                      <a:r>
                        <a:rPr lang="vi" sz="1700">
                          <a:latin typeface="Arial"/>
                        </a:rPr>
                        <a:t>B. [0;+oo)</a:t>
                      </a:r>
                    </a:p>
                    <a:p>
                      <a:pPr indent="0"/>
                      <a:r>
                        <a:rPr lang="vi" i="1" sz="2300">
                          <a:solidFill>
                            <a:srgbClr val="4C6386"/>
                          </a:solidFill>
                          <a:latin typeface="Arial"/>
                        </a:rPr>
                        <a:t>&gt;</a:t>
                      </a:r>
                      <a:r>
                        <a:rPr lang="vi" i="1" sz="2300">
                          <a:solidFill>
                            <a:srgbClr val="C9B6AA"/>
                          </a:solidFill>
                          <a:latin typeface="Arial"/>
                        </a:rPr>
                        <a:t>____________________</a:t>
                      </a:r>
                      <a:r>
                        <a:rPr lang="en-US" i="1" sz="2300">
                          <a:solidFill>
                            <a:srgbClr val="4C6386"/>
                          </a:solidFill>
                          <a:latin typeface="Arial"/>
                        </a:rPr>
                        <a:t>r</a:t>
                      </a:r>
                    </a:p>
                  </a:txBody>
                  <a:tcPr marL="0" marR="0" marT="0" marB="0" anchor="b">
                    <a:solidFill>
                      <a:srgbClr val="FCD5B4"/>
                    </a:solidFill>
                  </a:tcPr>
                </a:tc>
                <a:tc>
                  <a:txBody>
                    <a:bodyPr lIns="0" tIns="0" rIns="0" bIns="0">
                      <a:noAutofit/>
                    </a:bodyPr>
                    <a:p>
                      <a:pPr indent="0"/>
                      <a:r>
                        <a:rPr lang="vi" b="1" sz="2750">
                          <a:solidFill>
                            <a:srgbClr val="4C6386"/>
                          </a:solidFill>
                          <a:latin typeface="Arial"/>
                        </a:rPr>
                        <a:t>X      </a:t>
                      </a:r>
                      <a:r>
                        <a:rPr lang="vi" b="1" baseline="30000" sz="2750">
                          <a:latin typeface="Arial"/>
                        </a:rPr>
                        <a:t>D</a:t>
                      </a:r>
                      <a:r>
                        <a:rPr lang="vi" b="1" sz="2750">
                          <a:latin typeface="Arial"/>
                        </a:rPr>
                        <a:t>'</a:t>
                      </a:r>
                      <a:r>
                        <a:rPr lang="vi" b="1" baseline="30000" sz="2750">
                          <a:latin typeface="Arial"/>
                        </a:rPr>
                        <a:t>R</a:t>
                      </a:r>
                      <a:r>
                        <a:rPr lang="vi" b="1" sz="2750">
                          <a:latin typeface="Arial"/>
                        </a:rPr>
                        <a:t> </a:t>
                      </a:r>
                      <a:r>
                        <a:rPr lang="en-US" b="1" sz="2750">
                          <a:solidFill>
                            <a:srgbClr val="8A0303"/>
                          </a:solidFill>
                          <a:latin typeface="Arial"/>
                        </a:rPr>
                        <a:t>2S</a:t>
                      </a:r>
                    </a:p>
                  </a:txBody>
                  <a:tcPr marL="0" marR="0" marT="0" marB="0" anchor="b">
                    <a:solidFill>
                      <a:srgbClr val="FCD5B4"/>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51.xml><?xml version="1.0" encoding="utf-8"?>
<p:sld xmlns:p="http://schemas.openxmlformats.org/presentationml/2006/main" xmlns:a="http://schemas.openxmlformats.org/drawingml/2006/main" xmlns:r="http://schemas.openxmlformats.org/officeDocument/2006/relationships">
  <p:cSld>
    <p:bg>
      <p:bgPr>
        <a:solidFill>
          <a:srgbClr val="FA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086100" y="1852612"/>
            <a:ext cx="604837" cy="1271588"/>
          </a:xfrm>
          <a:prstGeom prst="rect">
            <a:avLst/>
          </a:prstGeom>
        </p:spPr>
      </p:pic>
      <p:sp>
        <p:nvSpPr>
          <p:cNvPr id="3" name=""/>
          <p:cNvSpPr/>
          <p:nvPr/>
        </p:nvSpPr>
        <p:spPr>
          <a:xfrm>
            <a:off x="233362" y="185737"/>
            <a:ext cx="138113" cy="752475"/>
          </a:xfrm>
          <a:prstGeom prst="rect">
            <a:avLst/>
          </a:prstGeom>
          <a:solidFill>
            <a:srgbClr val="FFFFFF"/>
          </a:solidFill>
        </p:spPr>
        <p:txBody>
          <a:bodyPr lIns="0" tIns="0" rIns="0" bIns="0">
            <a:noAutofit/>
          </a:bodyPr>
          <a:p>
            <a:pPr algn="just" indent="0"/>
            <a:r>
              <a:rPr lang="en-US" b="1" sz="2800">
                <a:solidFill>
                  <a:srgbClr val="234681"/>
                </a:solidFill>
                <a:latin typeface="Arial"/>
              </a:rPr>
              <a:t>1</a:t>
            </a:r>
          </a:p>
          <a:p>
            <a:pPr algn="just" indent="0"/>
            <a:r>
              <a:rPr lang="vi" i="1" sz="2100">
                <a:solidFill>
                  <a:srgbClr val="234681"/>
                </a:solidFill>
                <a:latin typeface="Arial"/>
              </a:rPr>
              <a:t>Ẩ</a:t>
            </a:r>
          </a:p>
        </p:txBody>
      </p:sp>
      <p:sp>
        <p:nvSpPr>
          <p:cNvPr id="4" name=""/>
          <p:cNvSpPr/>
          <p:nvPr/>
        </p:nvSpPr>
        <p:spPr>
          <a:xfrm>
            <a:off x="2814637" y="266700"/>
            <a:ext cx="1971675" cy="390525"/>
          </a:xfrm>
          <a:prstGeom prst="rect">
            <a:avLst/>
          </a:prstGeom>
          <a:solidFill>
            <a:srgbClr val="3D4985"/>
          </a:solidFill>
        </p:spPr>
        <p:txBody>
          <a:bodyPr lIns="0" tIns="0" rIns="0" bIns="0" wrap="none">
            <a:noAutofit/>
          </a:bodyPr>
          <a:p>
            <a:pPr indent="0"/>
            <a:r>
              <a:rPr lang="vi" b="1" sz="2700">
                <a:solidFill>
                  <a:srgbClr val="FFFFFF"/>
                </a:solidFill>
                <a:latin typeface="Arial"/>
              </a:rPr>
              <a:t>LUYỆN TẬP</a:t>
            </a:r>
          </a:p>
        </p:txBody>
      </p:sp>
      <p:sp>
        <p:nvSpPr>
          <p:cNvPr id="5" name=""/>
          <p:cNvSpPr/>
          <p:nvPr/>
        </p:nvSpPr>
        <p:spPr>
          <a:xfrm>
            <a:off x="7215187" y="185737"/>
            <a:ext cx="138113" cy="757238"/>
          </a:xfrm>
          <a:prstGeom prst="rect">
            <a:avLst/>
          </a:prstGeom>
          <a:solidFill>
            <a:srgbClr val="FFFFFF"/>
          </a:solidFill>
        </p:spPr>
        <p:txBody>
          <a:bodyPr lIns="0" tIns="0" rIns="0" bIns="0">
            <a:noAutofit/>
          </a:bodyPr>
          <a:p>
            <a:pPr algn="just" indent="0">
              <a:lnSpc>
                <a:spcPct val="120000"/>
              </a:lnSpc>
            </a:pPr>
            <a:r>
              <a:rPr lang="vi" b="1" sz="2800">
                <a:solidFill>
                  <a:srgbClr val="234681"/>
                </a:solidFill>
                <a:latin typeface="Arial"/>
              </a:rPr>
              <a:t>r k</a:t>
            </a:r>
          </a:p>
        </p:txBody>
      </p:sp>
      <p:sp>
        <p:nvSpPr>
          <p:cNvPr id="6" name=""/>
          <p:cNvSpPr/>
          <p:nvPr/>
        </p:nvSpPr>
        <p:spPr>
          <a:xfrm>
            <a:off x="1685925" y="1214437"/>
            <a:ext cx="4248150" cy="300038"/>
          </a:xfrm>
          <a:prstGeom prst="rect">
            <a:avLst/>
          </a:prstGeom>
          <a:solidFill>
            <a:srgbClr val="FFFFFF"/>
          </a:solidFill>
        </p:spPr>
        <p:txBody>
          <a:bodyPr lIns="0" tIns="0" rIns="0" bIns="0" wrap="none">
            <a:noAutofit/>
          </a:bodyPr>
          <a:p>
            <a:pPr algn="ctr" indent="0"/>
            <a:r>
              <a:rPr lang="vi" b="1" sz="1600">
                <a:solidFill>
                  <a:srgbClr val="BC0202"/>
                </a:solidFill>
                <a:latin typeface="Arial"/>
              </a:rPr>
              <a:t>Câu 5. </a:t>
            </a:r>
            <a:r>
              <a:rPr lang="vi" sz="1500">
                <a:latin typeface="Arial"/>
              </a:rPr>
              <a:t>Khẳng định nào sau đây là đúng?</a:t>
            </a:r>
          </a:p>
        </p:txBody>
      </p:sp>
      <p:sp>
        <p:nvSpPr>
          <p:cNvPr id="7" name=""/>
          <p:cNvSpPr/>
          <p:nvPr/>
        </p:nvSpPr>
        <p:spPr>
          <a:xfrm>
            <a:off x="233362" y="2000250"/>
            <a:ext cx="2871788" cy="723900"/>
          </a:xfrm>
          <a:prstGeom prst="rect">
            <a:avLst/>
          </a:prstGeom>
          <a:solidFill>
            <a:srgbClr val="FFFFFF"/>
          </a:solidFill>
        </p:spPr>
        <p:txBody>
          <a:bodyPr lIns="0" tIns="0" rIns="0" bIns="0">
            <a:noAutofit/>
          </a:bodyPr>
          <a:p>
            <a:pPr marL="97350" indent="12700">
              <a:lnSpc>
                <a:spcPct val="161000"/>
              </a:lnSpc>
            </a:pPr>
            <a:r>
              <a:rPr lang="vi" sz="1400">
                <a:latin typeface="Arial"/>
              </a:rPr>
              <a:t>A. Hàm số </a:t>
            </a:r>
            <a:r>
              <a:rPr lang="vi" i="1" sz="1400">
                <a:latin typeface="Arial"/>
              </a:rPr>
              <a:t>y = a</a:t>
            </a:r>
            <a:r>
              <a:rPr lang="vi" i="1" baseline="30000" sz="1400">
                <a:latin typeface="Arial"/>
              </a:rPr>
              <a:t>x</a:t>
            </a:r>
            <a:r>
              <a:rPr lang="vi" i="1" sz="1400">
                <a:latin typeface="Arial"/>
              </a:rPr>
              <a:t>(a &gt; 0, </a:t>
            </a:r>
            <a:r>
              <a:rPr lang="en-US" i="1" sz="1400">
                <a:latin typeface="Arial"/>
              </a:rPr>
              <a:t>a </a:t>
            </a:r>
            <a:r>
              <a:rPr lang="vi" i="1" sz="1400">
                <a:latin typeface="Arial"/>
              </a:rPr>
              <a:t>&gt; 1, </a:t>
            </a:r>
            <a:r>
              <a:rPr lang="en-US" i="1" sz="1400">
                <a:latin typeface="Arial"/>
              </a:rPr>
              <a:t>a </a:t>
            </a:r>
            <a:r>
              <a:rPr lang="vi" sz="1400">
                <a:latin typeface="Arial"/>
              </a:rPr>
              <a:t>nghịch biến trên</a:t>
            </a:r>
          </a:p>
        </p:txBody>
      </p:sp>
      <p:sp>
        <p:nvSpPr>
          <p:cNvPr id="9" name=""/>
          <p:cNvSpPr/>
          <p:nvPr/>
        </p:nvSpPr>
        <p:spPr>
          <a:xfrm>
            <a:off x="390525" y="3133725"/>
            <a:ext cx="3014662" cy="195262"/>
          </a:xfrm>
          <a:prstGeom prst="rect">
            <a:avLst/>
          </a:prstGeom>
          <a:solidFill>
            <a:srgbClr val="FFFFFF"/>
          </a:solidFill>
        </p:spPr>
        <p:txBody>
          <a:bodyPr lIns="0" tIns="0" rIns="0" bIns="0" wrap="none">
            <a:noAutofit/>
          </a:bodyPr>
          <a:p>
            <a:pPr indent="165100"/>
            <a:r>
              <a:rPr lang="vi" sz="1400">
                <a:latin typeface="Arial"/>
              </a:rPr>
              <a:t>B. Hàm số </a:t>
            </a:r>
            <a:r>
              <a:rPr lang="vi" i="1" sz="1400">
                <a:latin typeface="Arial"/>
              </a:rPr>
              <a:t>ỵ</a:t>
            </a:r>
            <a:r>
              <a:rPr lang="vi" sz="1400">
                <a:latin typeface="Arial"/>
              </a:rPr>
              <a:t> = a</a:t>
            </a:r>
            <a:r>
              <a:rPr lang="vi" baseline="30000" sz="1400">
                <a:latin typeface="Arial"/>
              </a:rPr>
              <a:t>x</a:t>
            </a:r>
            <a:r>
              <a:rPr lang="vi" sz="1400">
                <a:latin typeface="Arial"/>
              </a:rPr>
              <a:t>(0 </a:t>
            </a:r>
            <a:r>
              <a:rPr lang="vi" i="1" sz="1400">
                <a:latin typeface="Arial"/>
              </a:rPr>
              <a:t>&lt; </a:t>
            </a:r>
            <a:r>
              <a:rPr lang="en-US" i="1" sz="1400">
                <a:latin typeface="Arial"/>
              </a:rPr>
              <a:t>a </a:t>
            </a:r>
            <a:r>
              <a:rPr lang="vi" i="1" sz="1400">
                <a:latin typeface="Arial"/>
              </a:rPr>
              <a:t>&lt; l,a 1</a:t>
            </a:r>
          </a:p>
        </p:txBody>
      </p:sp>
      <p:sp>
        <p:nvSpPr>
          <p:cNvPr id="10" name=""/>
          <p:cNvSpPr/>
          <p:nvPr/>
        </p:nvSpPr>
        <p:spPr>
          <a:xfrm>
            <a:off x="219075" y="3328987"/>
            <a:ext cx="1704975" cy="457200"/>
          </a:xfrm>
          <a:prstGeom prst="rect">
            <a:avLst/>
          </a:prstGeom>
          <a:solidFill>
            <a:srgbClr val="FFFFFF"/>
          </a:solidFill>
        </p:spPr>
        <p:txBody>
          <a:bodyPr lIns="0" tIns="0" rIns="0" bIns="0" wrap="none">
            <a:noAutofit/>
          </a:bodyPr>
          <a:p>
            <a:pPr indent="165100"/>
            <a:r>
              <a:rPr lang="vi" sz="1400">
                <a:latin typeface="Arial"/>
              </a:rPr>
              <a:t>^nghịch biến trên </a:t>
            </a:r>
            <a:r>
              <a:rPr lang="en-US" sz="1400">
                <a:latin typeface="Arial"/>
              </a:rPr>
              <a:t>nt</a:t>
            </a:r>
          </a:p>
        </p:txBody>
      </p:sp>
      <p:sp>
        <p:nvSpPr>
          <p:cNvPr id="11" name=""/>
          <p:cNvSpPr/>
          <p:nvPr/>
        </p:nvSpPr>
        <p:spPr>
          <a:xfrm>
            <a:off x="3971925" y="1862137"/>
            <a:ext cx="2847975" cy="852488"/>
          </a:xfrm>
          <a:prstGeom prst="rect">
            <a:avLst/>
          </a:prstGeom>
          <a:solidFill>
            <a:srgbClr val="FFFFFF"/>
          </a:solidFill>
        </p:spPr>
        <p:txBody>
          <a:bodyPr lIns="0" tIns="0" rIns="0" bIns="0">
            <a:noAutofit/>
          </a:bodyPr>
          <a:p>
            <a:pPr algn="ctr" indent="0"/>
            <a:r>
              <a:rPr lang="vi" sz="850">
                <a:solidFill>
                  <a:srgbClr val="4C6386"/>
                </a:solidFill>
                <a:latin typeface="Times New Roman"/>
              </a:rPr>
              <a:t>’        </a:t>
            </a:r>
            <a:r>
              <a:rPr lang="en-US" sz="850">
                <a:latin typeface="Times New Roman"/>
              </a:rPr>
              <a:t>X          </a:t>
            </a:r>
            <a:r>
              <a:rPr lang="vi" sz="850">
                <a:solidFill>
                  <a:srgbClr val="4C6386"/>
                </a:solidFill>
                <a:latin typeface="Times New Roman"/>
              </a:rPr>
              <a:t>’       ’</a:t>
            </a:r>
          </a:p>
          <a:p>
            <a:pPr algn="ctr" indent="0">
              <a:lnSpc>
                <a:spcPct val="158000"/>
              </a:lnSpc>
            </a:pPr>
            <a:r>
              <a:rPr lang="vi" sz="1400">
                <a:latin typeface="Arial"/>
              </a:rPr>
              <a:t>c. Hàm số </a:t>
            </a:r>
            <a:r>
              <a:rPr lang="vi" i="1" sz="1400">
                <a:latin typeface="Arial"/>
              </a:rPr>
              <a:t>y = log</a:t>
            </a:r>
            <a:r>
              <a:rPr lang="vi" i="1" baseline="-25000" sz="1400">
                <a:latin typeface="Arial"/>
              </a:rPr>
              <a:t>a</a:t>
            </a:r>
            <a:r>
              <a:rPr lang="vi" i="1" sz="1400">
                <a:latin typeface="Arial"/>
              </a:rPr>
              <a:t>x(a &gt;</a:t>
            </a:r>
            <a:r>
              <a:rPr lang="vi" b="1" sz="1000">
                <a:latin typeface="Arial"/>
              </a:rPr>
              <a:t> </a:t>
            </a:r>
            <a:r>
              <a:rPr lang="vi" b="1" sz="1000">
                <a:solidFill>
                  <a:srgbClr val="8A0303"/>
                </a:solidFill>
                <a:latin typeface="Arial"/>
              </a:rPr>
              <a:t>(1 </a:t>
            </a:r>
            <a:r>
              <a:rPr lang="vi" i="1" sz="1400">
                <a:latin typeface="Arial"/>
              </a:rPr>
              <a:t>ĩ,a =ỊÍ=</a:t>
            </a:r>
            <a:r>
              <a:rPr lang="vi" sz="1400">
                <a:latin typeface="Arial"/>
              </a:rPr>
              <a:t> 1) nghịch biến trên (0; </a:t>
            </a:r>
            <a:r>
              <a:rPr lang="vi" sz="1400">
                <a:solidFill>
                  <a:srgbClr val="8A0303"/>
                </a:solidFill>
                <a:latin typeface="Arial"/>
              </a:rPr>
              <a:t>+CQ^</a:t>
            </a:r>
          </a:p>
        </p:txBody>
      </p:sp>
      <p:sp>
        <p:nvSpPr>
          <p:cNvPr id="12" name=""/>
          <p:cNvSpPr/>
          <p:nvPr/>
        </p:nvSpPr>
        <p:spPr>
          <a:xfrm>
            <a:off x="3433762" y="3519487"/>
            <a:ext cx="223838" cy="285750"/>
          </a:xfrm>
          <a:prstGeom prst="rect">
            <a:avLst/>
          </a:prstGeom>
          <a:solidFill>
            <a:srgbClr val="FFFFFF"/>
          </a:solidFill>
        </p:spPr>
        <p:txBody>
          <a:bodyPr lIns="0" tIns="0" rIns="0" bIns="0" wrap="none">
            <a:noAutofit/>
          </a:bodyPr>
          <a:p>
            <a:pPr algn="just" indent="0"/>
            <a:r>
              <a:rPr lang="en-US" i="1" sz="2100">
                <a:latin typeface="Arial"/>
              </a:rPr>
              <a:t>r</a:t>
            </a:r>
          </a:p>
        </p:txBody>
      </p:sp>
      <p:sp>
        <p:nvSpPr>
          <p:cNvPr id="13" name=""/>
          <p:cNvSpPr/>
          <p:nvPr/>
        </p:nvSpPr>
        <p:spPr>
          <a:xfrm>
            <a:off x="3971925" y="3081337"/>
            <a:ext cx="2657475" cy="614363"/>
          </a:xfrm>
          <a:prstGeom prst="rect">
            <a:avLst/>
          </a:prstGeom>
          <a:solidFill>
            <a:srgbClr val="FFFFFF"/>
          </a:solidFill>
        </p:spPr>
        <p:txBody>
          <a:bodyPr lIns="0" tIns="0" rIns="0" bIns="0">
            <a:noAutofit/>
          </a:bodyPr>
          <a:p>
            <a:pPr indent="0">
              <a:spcAft>
                <a:spcPts val="630"/>
              </a:spcAft>
            </a:pPr>
            <a:r>
              <a:rPr lang="vi" sz="1400">
                <a:latin typeface="Arial"/>
              </a:rPr>
              <a:t>D. Hàm số y = </a:t>
            </a:r>
            <a:r>
              <a:rPr lang="vi" i="1" sz="1400">
                <a:latin typeface="Arial"/>
              </a:rPr>
              <a:t>log</a:t>
            </a:r>
            <a:r>
              <a:rPr lang="vi" i="1" baseline="-25000" sz="1400">
                <a:latin typeface="Arial"/>
              </a:rPr>
              <a:t>a</a:t>
            </a:r>
            <a:r>
              <a:rPr lang="vi" i="1" sz="1400">
                <a:latin typeface="Arial"/>
              </a:rPr>
              <a:t>x(ồ &lt; </a:t>
            </a:r>
            <a:r>
              <a:rPr lang="en-US" i="1" sz="1400">
                <a:latin typeface="Arial"/>
              </a:rPr>
              <a:t>a </a:t>
            </a:r>
            <a:r>
              <a:rPr lang="vi" i="1" sz="1400">
                <a:latin typeface="Arial"/>
              </a:rPr>
              <a:t>&lt;</a:t>
            </a:r>
          </a:p>
          <a:p>
            <a:pPr indent="0"/>
            <a:r>
              <a:rPr lang="vi" sz="1400">
                <a:latin typeface="Arial"/>
              </a:rPr>
              <a:t>1) đồng biến trên (0; +oo).</a:t>
            </a:r>
          </a:p>
        </p:txBody>
      </p:sp>
      <p:sp>
        <p:nvSpPr>
          <p:cNvPr id="14" name=""/>
          <p:cNvSpPr/>
          <p:nvPr/>
        </p:nvSpPr>
        <p:spPr>
          <a:xfrm>
            <a:off x="6653212" y="3128962"/>
            <a:ext cx="576263" cy="690563"/>
          </a:xfrm>
          <a:prstGeom prst="rect">
            <a:avLst/>
          </a:prstGeom>
          <a:solidFill>
            <a:srgbClr val="FFFFFF"/>
          </a:solidFill>
        </p:spPr>
        <p:txBody>
          <a:bodyPr lIns="0" tIns="0" rIns="0" bIns="0" wrap="none">
            <a:noAutofit/>
          </a:bodyPr>
          <a:p>
            <a:pPr algn="just" indent="0"/>
            <a:r>
              <a:rPr lang="vi" b="1" sz="2750">
                <a:solidFill>
                  <a:srgbClr val="8A0303"/>
                </a:solidFill>
                <a:latin typeface="Arial"/>
              </a:rPr>
              <a:t>K</a:t>
            </a:r>
          </a:p>
        </p:txBody>
      </p:sp>
    </p:spTree>
  </p:cSld>
  <p:clrMapOvr>
    <a:overrideClrMapping bg1="lt1" tx1="dk1" bg2="lt2" tx2="dk2" accent1="accent1" accent2="accent2" accent3="accent3" accent4="accent4" accent5="accent5" accent6="accent6" hlink="hlink" folHlink="folHlink"/>
  </p:clrMapOvr>
</p:sld>
</file>

<file path=ppt/slides/slide52.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sp>
        <p:nvSpPr>
          <p:cNvPr id="2" name=""/>
          <p:cNvSpPr/>
          <p:nvPr/>
        </p:nvSpPr>
        <p:spPr>
          <a:xfrm>
            <a:off x="1204912" y="490537"/>
            <a:ext cx="5200650" cy="290513"/>
          </a:xfrm>
          <a:prstGeom prst="rect">
            <a:avLst/>
          </a:prstGeom>
          <a:solidFill>
            <a:srgbClr val="FFFFFF"/>
          </a:solidFill>
        </p:spPr>
        <p:txBody>
          <a:bodyPr lIns="0" tIns="0" rIns="0" bIns="0" wrap="none">
            <a:noAutofit/>
          </a:bodyPr>
          <a:p>
            <a:pPr indent="0"/>
            <a:r>
              <a:rPr lang="vi" b="1" sz="1600">
                <a:solidFill>
                  <a:srgbClr val="BC0202"/>
                </a:solidFill>
                <a:latin typeface="Arial"/>
              </a:rPr>
              <a:t>Bài 1 (SGK-tr.47) </a:t>
            </a:r>
            <a:r>
              <a:rPr lang="vi" sz="1400">
                <a:latin typeface="Arial"/>
              </a:rPr>
              <a:t>Tìm tập xác định của các hàm số:</a:t>
            </a:r>
          </a:p>
        </p:txBody>
      </p:sp>
      <p:sp>
        <p:nvSpPr>
          <p:cNvPr id="3" name=""/>
          <p:cNvSpPr/>
          <p:nvPr/>
        </p:nvSpPr>
        <p:spPr>
          <a:xfrm>
            <a:off x="538162" y="2147887"/>
            <a:ext cx="1214438" cy="200025"/>
          </a:xfrm>
          <a:prstGeom prst="rect">
            <a:avLst/>
          </a:prstGeom>
          <a:solidFill>
            <a:srgbClr val="FFFFFF"/>
          </a:solidFill>
        </p:spPr>
        <p:txBody>
          <a:bodyPr lIns="0" tIns="0" rIns="0" bIns="0" wrap="none">
            <a:noAutofit/>
          </a:bodyPr>
          <a:p>
            <a:pPr indent="0"/>
            <a:r>
              <a:rPr lang="vi" sz="1400">
                <a:latin typeface="Arial"/>
              </a:rPr>
              <a:t>TXĐ:</a:t>
            </a:r>
            <a:r>
              <a:rPr lang="vi" i="1" sz="1400">
                <a:latin typeface="Arial"/>
              </a:rPr>
              <a:t>D =</a:t>
            </a:r>
            <a:r>
              <a:rPr lang="vi" sz="1400">
                <a:latin typeface="Arial"/>
              </a:rPr>
              <a:t> R</a:t>
            </a:r>
          </a:p>
        </p:txBody>
      </p:sp>
      <p:sp>
        <p:nvSpPr>
          <p:cNvPr id="4" name=""/>
          <p:cNvSpPr/>
          <p:nvPr/>
        </p:nvSpPr>
        <p:spPr>
          <a:xfrm>
            <a:off x="2509837" y="2143125"/>
            <a:ext cx="1009650" cy="266700"/>
          </a:xfrm>
          <a:prstGeom prst="rect">
            <a:avLst/>
          </a:prstGeom>
          <a:solidFill>
            <a:srgbClr val="FFFFFF"/>
          </a:solidFill>
        </p:spPr>
        <p:txBody>
          <a:bodyPr lIns="0" tIns="0" rIns="0" bIns="0" wrap="none">
            <a:noAutofit/>
          </a:bodyPr>
          <a:p>
            <a:pPr indent="0"/>
            <a:r>
              <a:rPr lang="vi" sz="1400">
                <a:latin typeface="Arial"/>
              </a:rPr>
              <a:t>TXĐ: ỡ =</a:t>
            </a:r>
          </a:p>
        </p:txBody>
      </p:sp>
      <p:sp>
        <p:nvSpPr>
          <p:cNvPr id="5" name=""/>
          <p:cNvSpPr/>
          <p:nvPr/>
        </p:nvSpPr>
        <p:spPr>
          <a:xfrm>
            <a:off x="5205412" y="2143125"/>
            <a:ext cx="1728788" cy="247650"/>
          </a:xfrm>
          <a:prstGeom prst="rect">
            <a:avLst/>
          </a:prstGeom>
          <a:solidFill>
            <a:srgbClr val="FFFFFF"/>
          </a:solidFill>
        </p:spPr>
        <p:txBody>
          <a:bodyPr lIns="0" tIns="0" rIns="0" bIns="0" wrap="none">
            <a:noAutofit/>
          </a:bodyPr>
          <a:p>
            <a:pPr indent="0"/>
            <a:r>
              <a:rPr lang="vi" sz="1400">
                <a:latin typeface="Arial"/>
              </a:rPr>
              <a:t>TXĐ: </a:t>
            </a:r>
            <a:r>
              <a:rPr lang="vi" i="1" sz="1400">
                <a:latin typeface="Arial"/>
              </a:rPr>
              <a:t>D =</a:t>
            </a:r>
            <a:r>
              <a:rPr lang="vi" sz="1400">
                <a:latin typeface="Arial"/>
              </a:rPr>
              <a:t> (-2; 2)</a:t>
            </a:r>
          </a:p>
        </p:txBody>
      </p:sp>
      <p:sp>
        <p:nvSpPr>
          <p:cNvPr id="6" name=""/>
          <p:cNvSpPr/>
          <p:nvPr/>
        </p:nvSpPr>
        <p:spPr>
          <a:xfrm>
            <a:off x="614362" y="3138487"/>
            <a:ext cx="204788" cy="176213"/>
          </a:xfrm>
          <a:prstGeom prst="rect">
            <a:avLst/>
          </a:prstGeom>
          <a:solidFill>
            <a:srgbClr val="FFFFFF"/>
          </a:solidFill>
        </p:spPr>
        <p:txBody>
          <a:bodyPr lIns="0" tIns="0" rIns="0" bIns="0" wrap="none">
            <a:noAutofit/>
          </a:bodyPr>
          <a:p>
            <a:pPr indent="0"/>
            <a:r>
              <a:rPr lang="vi" b="1" sz="1000">
                <a:latin typeface="Arial"/>
              </a:rPr>
              <a:t>4»</a:t>
            </a:r>
          </a:p>
        </p:txBody>
      </p:sp>
    </p:spTree>
  </p:cSld>
  <p:clrMapOvr>
    <a:overrideClrMapping bg1="lt1" tx1="dk1" bg2="lt2" tx2="dk2" accent1="accent1" accent2="accent2" accent3="accent3" accent4="accent4" accent5="accent5" accent6="accent6" hlink="hlink" folHlink="folHlink"/>
  </p:clrMapOvr>
</p:sld>
</file>

<file path=ppt/slides/slide53.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862762" y="3571875"/>
            <a:ext cx="538163" cy="638175"/>
          </a:xfrm>
          <a:prstGeom prst="rect">
            <a:avLst/>
          </a:prstGeom>
        </p:spPr>
      </p:pic>
      <p:sp>
        <p:nvSpPr>
          <p:cNvPr id="3" name=""/>
          <p:cNvSpPr/>
          <p:nvPr/>
        </p:nvSpPr>
        <p:spPr>
          <a:xfrm>
            <a:off x="247650" y="204787"/>
            <a:ext cx="6615112" cy="666750"/>
          </a:xfrm>
          <a:prstGeom prst="rect">
            <a:avLst/>
          </a:prstGeom>
          <a:solidFill>
            <a:srgbClr val="FFFFFF"/>
          </a:solidFill>
        </p:spPr>
        <p:txBody>
          <a:bodyPr lIns="0" tIns="0" rIns="0" bIns="0">
            <a:noAutofit/>
          </a:bodyPr>
          <a:p>
            <a:pPr indent="0">
              <a:lnSpc>
                <a:spcPct val="176000"/>
              </a:lnSpc>
            </a:pPr>
            <a:r>
              <a:rPr lang="vi" b="1" sz="1600">
                <a:solidFill>
                  <a:srgbClr val="BC0202"/>
                </a:solidFill>
                <a:latin typeface="Arial"/>
              </a:rPr>
              <a:t>Bài 2 (SGK-tr.47) </a:t>
            </a:r>
            <a:r>
              <a:rPr lang="vi" sz="1400">
                <a:latin typeface="Arial"/>
              </a:rPr>
              <a:t>Trong các hàm số sau, hàm số nào đồng biến, hàm số nào nghịch biến trên khoảng xác định của hàm số đó? Vì sao?</a:t>
            </a:r>
          </a:p>
        </p:txBody>
      </p:sp>
      <p:sp>
        <p:nvSpPr>
          <p:cNvPr id="4" name=""/>
          <p:cNvSpPr/>
          <p:nvPr/>
        </p:nvSpPr>
        <p:spPr>
          <a:xfrm>
            <a:off x="247650" y="1214437"/>
            <a:ext cx="6038850" cy="2671763"/>
          </a:xfrm>
          <a:prstGeom prst="rect">
            <a:avLst/>
          </a:prstGeom>
          <a:solidFill>
            <a:srgbClr val="FFFFFF"/>
          </a:solidFill>
        </p:spPr>
        <p:txBody>
          <a:bodyPr lIns="0" tIns="0" rIns="0" bIns="0">
            <a:noAutofit/>
          </a:bodyPr>
          <a:p>
            <a:pPr indent="0">
              <a:spcAft>
                <a:spcPts val="3080"/>
              </a:spcAft>
            </a:pPr>
            <a:r>
              <a:rPr lang="vi" sz="1400">
                <a:latin typeface="Arial"/>
              </a:rPr>
              <a:t>3) y - (y)    -&gt; Hàm số nghịch biến trên R. Vì </a:t>
            </a:r>
            <a:r>
              <a:rPr lang="en-US" sz="1400">
                <a:latin typeface="Arial"/>
              </a:rPr>
              <a:t>y </a:t>
            </a:r>
            <a:r>
              <a:rPr lang="vi" sz="1400">
                <a:latin typeface="Arial"/>
              </a:rPr>
              <a:t>&lt; 1</a:t>
            </a:r>
          </a:p>
          <a:p>
            <a:pPr indent="0">
              <a:spcAft>
                <a:spcPts val="1750"/>
              </a:spcAft>
            </a:pPr>
            <a:r>
              <a:rPr lang="vi" sz="1400">
                <a:latin typeface="Arial"/>
              </a:rPr>
              <a:t>b) </a:t>
            </a:r>
            <a:r>
              <a:rPr lang="vi" i="1" sz="1400">
                <a:latin typeface="Arial"/>
              </a:rPr>
              <a:t>y -</a:t>
            </a:r>
            <a:r>
              <a:rPr lang="vi" sz="1400">
                <a:latin typeface="Arial"/>
              </a:rPr>
              <a:t> </a:t>
            </a:r>
            <a:r>
              <a:rPr lang="en-US" sz="1400">
                <a:latin typeface="Arial"/>
              </a:rPr>
              <a:t>(yyj   </a:t>
            </a:r>
            <a:r>
              <a:rPr lang="vi" sz="1400">
                <a:latin typeface="Arial"/>
              </a:rPr>
              <a:t>-» Hàm số nghịch biến trên ỈR. Vì &lt; 1</a:t>
            </a:r>
          </a:p>
          <a:p>
            <a:pPr indent="0">
              <a:spcAft>
                <a:spcPts val="2240"/>
              </a:spcAft>
            </a:pPr>
            <a:r>
              <a:rPr lang="vi" sz="1400">
                <a:latin typeface="Arial"/>
              </a:rPr>
              <a:t>c) </a:t>
            </a:r>
            <a:r>
              <a:rPr lang="vi" i="1" sz="1400">
                <a:latin typeface="Arial"/>
              </a:rPr>
              <a:t>y = log„ X</a:t>
            </a:r>
            <a:r>
              <a:rPr lang="vi" sz="1400">
                <a:latin typeface="Arial"/>
              </a:rPr>
              <a:t>     Hàm số đồng biến trên (0; +oo). Vì 7T &gt; 1</a:t>
            </a:r>
          </a:p>
          <a:p>
            <a:pPr indent="0"/>
            <a:r>
              <a:rPr lang="vi" sz="1400">
                <a:latin typeface="Arial"/>
              </a:rPr>
              <a:t>d) </a:t>
            </a:r>
            <a:r>
              <a:rPr lang="vi" i="1" sz="1400">
                <a:latin typeface="Arial"/>
              </a:rPr>
              <a:t>y - ỉog^ũ X</a:t>
            </a:r>
            <a:r>
              <a:rPr lang="vi" sz="1400">
                <a:latin typeface="Arial"/>
              </a:rPr>
              <a:t>    Hàm số nghịch biến trên (0; +oo). Vì    &lt; 1</a:t>
            </a:r>
          </a:p>
          <a:p>
            <a:pPr algn="ctr" indent="0">
              <a:lnSpc>
                <a:spcPct val="75000"/>
              </a:lnSpc>
            </a:pPr>
            <a:r>
              <a:rPr lang="vi" b="1" sz="3200">
                <a:latin typeface="Arial"/>
              </a:rPr>
              <a:t>4                                                            </a:t>
            </a:r>
            <a:r>
              <a:rPr lang="vi" b="1" baseline="30000" sz="3200">
                <a:latin typeface="Arial"/>
              </a:rPr>
              <a:t>4</a:t>
            </a:r>
          </a:p>
        </p:txBody>
      </p:sp>
    </p:spTree>
  </p:cSld>
  <p:clrMapOvr>
    <a:overrideClrMapping bg1="lt1" tx1="dk1" bg2="lt2" tx2="dk2" accent1="accent1" accent2="accent2" accent3="accent3" accent4="accent4" accent5="accent5" accent6="accent6" hlink="hlink" folHlink="folHlink"/>
  </p:clrMapOvr>
</p:sld>
</file>

<file path=ppt/slides/slide54.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062787" y="171450"/>
            <a:ext cx="428625" cy="862012"/>
          </a:xfrm>
          <a:prstGeom prst="rect">
            <a:avLst/>
          </a:prstGeom>
        </p:spPr>
      </p:pic>
      <p:pic>
        <p:nvPicPr>
          <p:cNvPr id="3" name=""/>
          <p:cNvPicPr>
            <a:picLocks noChangeAspect="1"/>
          </p:cNvPicPr>
          <p:nvPr/>
        </p:nvPicPr>
        <p:blipFill>
          <a:blip r:embed="rPictId1"/>
          <a:stretch>
            <a:fillRect/>
          </a:stretch>
        </p:blipFill>
        <p:spPr>
          <a:xfrm>
            <a:off x="500062" y="1019175"/>
            <a:ext cx="619125" cy="381000"/>
          </a:xfrm>
          <a:prstGeom prst="rect">
            <a:avLst/>
          </a:prstGeom>
        </p:spPr>
      </p:pic>
      <p:pic>
        <p:nvPicPr>
          <p:cNvPr id="4" name=""/>
          <p:cNvPicPr>
            <a:picLocks noChangeAspect="1"/>
          </p:cNvPicPr>
          <p:nvPr/>
        </p:nvPicPr>
        <p:blipFill>
          <a:blip r:embed="rPictId2"/>
          <a:stretch>
            <a:fillRect/>
          </a:stretch>
        </p:blipFill>
        <p:spPr>
          <a:xfrm>
            <a:off x="5100637" y="1233487"/>
            <a:ext cx="1809750" cy="2819400"/>
          </a:xfrm>
          <a:prstGeom prst="rect">
            <a:avLst/>
          </a:prstGeom>
        </p:spPr>
      </p:pic>
      <p:sp>
        <p:nvSpPr>
          <p:cNvPr id="5" name=""/>
          <p:cNvSpPr/>
          <p:nvPr/>
        </p:nvSpPr>
        <p:spPr>
          <a:xfrm>
            <a:off x="481012" y="71437"/>
            <a:ext cx="5367338" cy="266700"/>
          </a:xfrm>
          <a:prstGeom prst="rect">
            <a:avLst/>
          </a:prstGeom>
          <a:solidFill>
            <a:srgbClr val="FFFFFF"/>
          </a:solidFill>
        </p:spPr>
        <p:txBody>
          <a:bodyPr lIns="0" tIns="0" rIns="0" bIns="0" wrap="none">
            <a:noAutofit/>
          </a:bodyPr>
          <a:p>
            <a:pPr indent="0"/>
            <a:r>
              <a:rPr lang="vi" b="1" sz="1600">
                <a:solidFill>
                  <a:srgbClr val="BC0202"/>
                </a:solidFill>
                <a:latin typeface="Arial"/>
              </a:rPr>
              <a:t>Bài 3 (SGK-tr.47) </a:t>
            </a:r>
            <a:r>
              <a:rPr lang="vi" sz="1400">
                <a:latin typeface="Arial"/>
              </a:rPr>
              <a:t>Lập bảng biến thiên và vẽ đồ thị hàm số:</a:t>
            </a:r>
          </a:p>
        </p:txBody>
      </p:sp>
      <p:sp>
        <p:nvSpPr>
          <p:cNvPr id="6" name=""/>
          <p:cNvSpPr/>
          <p:nvPr/>
        </p:nvSpPr>
        <p:spPr>
          <a:xfrm>
            <a:off x="2205037" y="633412"/>
            <a:ext cx="862013" cy="223838"/>
          </a:xfrm>
          <a:prstGeom prst="rect">
            <a:avLst/>
          </a:prstGeom>
          <a:solidFill>
            <a:srgbClr val="FFFFFF"/>
          </a:solidFill>
        </p:spPr>
        <p:txBody>
          <a:bodyPr lIns="0" tIns="0" rIns="0" bIns="0" wrap="none">
            <a:noAutofit/>
          </a:bodyPr>
          <a:p>
            <a:pPr indent="0"/>
            <a:r>
              <a:rPr lang="vi" sz="1400">
                <a:latin typeface="Arial"/>
              </a:rPr>
              <a:t>a) </a:t>
            </a:r>
            <a:r>
              <a:rPr lang="vi" i="1" sz="1400">
                <a:latin typeface="Arial"/>
              </a:rPr>
              <a:t>y =</a:t>
            </a:r>
            <a:r>
              <a:rPr lang="vi" sz="1400">
                <a:latin typeface="Arial"/>
              </a:rPr>
              <a:t> 4*</a:t>
            </a:r>
          </a:p>
        </p:txBody>
      </p:sp>
      <p:sp>
        <p:nvSpPr>
          <p:cNvPr id="7" name=""/>
          <p:cNvSpPr/>
          <p:nvPr/>
        </p:nvSpPr>
        <p:spPr>
          <a:xfrm>
            <a:off x="4157662" y="633412"/>
            <a:ext cx="1147763" cy="366713"/>
          </a:xfrm>
          <a:prstGeom prst="rect">
            <a:avLst/>
          </a:prstGeom>
          <a:solidFill>
            <a:srgbClr val="FFFFFF"/>
          </a:solidFill>
        </p:spPr>
        <p:txBody>
          <a:bodyPr lIns="0" tIns="0" rIns="0" bIns="0">
            <a:noAutofit/>
          </a:bodyPr>
          <a:p>
            <a:pPr indent="0"/>
            <a:r>
              <a:rPr lang="vi" sz="1400">
                <a:latin typeface="Arial"/>
              </a:rPr>
              <a:t>ồ) </a:t>
            </a:r>
            <a:r>
              <a:rPr lang="vi" i="1" sz="1400">
                <a:latin typeface="Arial"/>
              </a:rPr>
              <a:t>y = </a:t>
            </a:r>
            <a:r>
              <a:rPr lang="en-US" i="1" sz="1400">
                <a:latin typeface="Arial"/>
              </a:rPr>
              <a:t>log IX</a:t>
            </a:r>
          </a:p>
          <a:p>
            <a:pPr algn="ctr" indent="0">
              <a:lnSpc>
                <a:spcPct val="88000"/>
              </a:lnSpc>
            </a:pPr>
            <a:r>
              <a:rPr lang="vi" sz="1400">
                <a:latin typeface="Arial"/>
              </a:rPr>
              <a:t>' 4</a:t>
            </a:r>
          </a:p>
        </p:txBody>
      </p:sp>
      <p:sp>
        <p:nvSpPr>
          <p:cNvPr id="8" name=""/>
          <p:cNvSpPr/>
          <p:nvPr/>
        </p:nvSpPr>
        <p:spPr>
          <a:xfrm>
            <a:off x="595312" y="1500187"/>
            <a:ext cx="1643063" cy="261938"/>
          </a:xfrm>
          <a:prstGeom prst="rect">
            <a:avLst/>
          </a:prstGeom>
          <a:solidFill>
            <a:srgbClr val="FFFFFF"/>
          </a:solidFill>
        </p:spPr>
        <p:txBody>
          <a:bodyPr lIns="0" tIns="0" rIns="0" bIns="0" wrap="none">
            <a:noAutofit/>
          </a:bodyPr>
          <a:p>
            <a:pPr indent="0"/>
            <a:r>
              <a:rPr lang="vi" sz="1400">
                <a:latin typeface="Arial"/>
              </a:rPr>
              <a:t>a) Bảng biến thiên</a:t>
            </a:r>
          </a:p>
        </p:txBody>
      </p:sp>
      <p:graphicFrame>
        <p:nvGraphicFramePr>
          <p:cNvPr id="9" name=""/>
          <p:cNvGraphicFramePr>
            <a:graphicFrameLocks noGrp="1"/>
          </p:cNvGraphicFramePr>
          <p:nvPr/>
        </p:nvGraphicFramePr>
        <p:xfrm>
          <a:off x="738187" y="2033587"/>
          <a:ext cx="3700463" cy="1052513"/>
        </p:xfrm>
        <a:graphic>
          <a:graphicData uri="http://schemas.openxmlformats.org/drawingml/2006/table">
            <a:tbl>
              <a:tblPr/>
              <a:tblGrid>
                <a:gridCol w="842962"/>
                <a:gridCol w="2857500"/>
              </a:tblGrid>
              <a:tr h="366712">
                <a:tc>
                  <a:txBody>
                    <a:bodyPr lIns="0" tIns="0" rIns="0" bIns="0">
                      <a:noAutofit/>
                    </a:bodyPr>
                    <a:p>
                      <a:endParaRPr sz="1800"/>
                    </a:p>
                  </a:txBody>
                  <a:tcPr marL="0" marR="0" marT="0" marB="0">
                    <a:solidFill>
                      <a:srgbClr val="F9EBD8"/>
                    </a:solidFill>
                  </a:tcPr>
                </a:tc>
                <a:tc>
                  <a:txBody>
                    <a:bodyPr lIns="0" tIns="0" rIns="0" bIns="0">
                      <a:noAutofit/>
                    </a:bodyPr>
                    <a:p>
                      <a:endParaRPr sz="1800"/>
                    </a:p>
                  </a:txBody>
                  <a:tcPr marL="0" marR="0" marT="0" marB="0">
                    <a:solidFill>
                      <a:srgbClr val="F9EBD8"/>
                    </a:solidFill>
                  </a:tcPr>
                </a:tc>
              </a:tr>
              <a:tr h="685800">
                <a:tc>
                  <a:txBody>
                    <a:bodyPr lIns="0" tIns="0" rIns="0" bIns="0">
                      <a:noAutofit/>
                    </a:bodyPr>
                    <a:p>
                      <a:endParaRPr sz="3300"/>
                    </a:p>
                  </a:txBody>
                  <a:tcPr marL="0" marR="0" marT="0" marB="0">
                    <a:solidFill>
                      <a:srgbClr val="F9EBD8"/>
                    </a:solidFill>
                  </a:tcPr>
                </a:tc>
                <a:tc>
                  <a:txBody>
                    <a:bodyPr lIns="0" tIns="0" rIns="0" bIns="0">
                      <a:noAutofit/>
                    </a:bodyPr>
                    <a:p>
                      <a:endParaRPr sz="3300"/>
                    </a:p>
                  </a:txBody>
                  <a:tcPr marL="0" marR="0" marT="0" marB="0">
                    <a:solidFill>
                      <a:srgbClr val="F9EBD8"/>
                    </a:solidFill>
                  </a:tcPr>
                </a:tc>
              </a:tr>
            </a:tbl>
          </a:graphicData>
        </a:graphic>
      </p:graphicFrame>
      <p:sp>
        <p:nvSpPr>
          <p:cNvPr id="10" name=""/>
          <p:cNvSpPr/>
          <p:nvPr/>
        </p:nvSpPr>
        <p:spPr>
          <a:xfrm>
            <a:off x="595312" y="3281362"/>
            <a:ext cx="4110038" cy="804863"/>
          </a:xfrm>
          <a:prstGeom prst="rect">
            <a:avLst/>
          </a:prstGeom>
          <a:solidFill>
            <a:srgbClr val="FFFFFF"/>
          </a:solidFill>
        </p:spPr>
        <p:txBody>
          <a:bodyPr lIns="0" tIns="0" rIns="0" bIns="0">
            <a:noAutofit/>
          </a:bodyPr>
          <a:p>
            <a:pPr indent="0">
              <a:spcAft>
                <a:spcPts val="1120"/>
              </a:spcAft>
            </a:pPr>
            <a:r>
              <a:rPr lang="vi" sz="1400">
                <a:latin typeface="Arial"/>
              </a:rPr>
              <a:t>Đồ thị hàm số </a:t>
            </a:r>
            <a:r>
              <a:rPr lang="vi" i="1" sz="1400">
                <a:latin typeface="Arial"/>
              </a:rPr>
              <a:t>y</a:t>
            </a:r>
            <a:r>
              <a:rPr lang="vi" sz="1400">
                <a:latin typeface="Arial"/>
              </a:rPr>
              <a:t> = 4* là đường cong đi qua</a:t>
            </a:r>
          </a:p>
          <a:p>
            <a:pPr marL="914913" indent="0"/>
            <a:r>
              <a:rPr lang="vi" sz="1400">
                <a:latin typeface="Arial"/>
              </a:rPr>
              <a:t>S(0;l),C(l;4),ữg;2), /?(|;8)</a:t>
            </a:r>
          </a:p>
        </p:txBody>
      </p:sp>
    </p:spTree>
  </p:cSld>
  <p:clrMapOvr>
    <a:overrideClrMapping bg1="lt1" tx1="dk1" bg2="lt2" tx2="dk2" accent1="accent1" accent2="accent2" accent3="accent3" accent4="accent4" accent5="accent5" accent6="accent6" hlink="hlink" folHlink="folHlink"/>
  </p:clrMapOvr>
</p:sld>
</file>

<file path=ppt/slides/slide55.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90537" y="904875"/>
            <a:ext cx="785813" cy="509587"/>
          </a:xfrm>
          <a:prstGeom prst="rect">
            <a:avLst/>
          </a:prstGeom>
        </p:spPr>
      </p:pic>
      <p:pic>
        <p:nvPicPr>
          <p:cNvPr id="3" name=""/>
          <p:cNvPicPr>
            <a:picLocks noChangeAspect="1"/>
          </p:cNvPicPr>
          <p:nvPr/>
        </p:nvPicPr>
        <p:blipFill>
          <a:blip r:embed="rPictId1"/>
          <a:stretch>
            <a:fillRect/>
          </a:stretch>
        </p:blipFill>
        <p:spPr>
          <a:xfrm>
            <a:off x="7091362" y="252412"/>
            <a:ext cx="204788" cy="409575"/>
          </a:xfrm>
          <a:prstGeom prst="rect">
            <a:avLst/>
          </a:prstGeom>
        </p:spPr>
      </p:pic>
      <p:pic>
        <p:nvPicPr>
          <p:cNvPr id="4" name=""/>
          <p:cNvPicPr>
            <a:picLocks noChangeAspect="1"/>
          </p:cNvPicPr>
          <p:nvPr/>
        </p:nvPicPr>
        <p:blipFill>
          <a:blip r:embed="rPictId2"/>
          <a:stretch>
            <a:fillRect/>
          </a:stretch>
        </p:blipFill>
        <p:spPr>
          <a:xfrm>
            <a:off x="3919537" y="2795587"/>
            <a:ext cx="3243263" cy="1362075"/>
          </a:xfrm>
          <a:prstGeom prst="rect">
            <a:avLst/>
          </a:prstGeom>
        </p:spPr>
      </p:pic>
      <p:sp>
        <p:nvSpPr>
          <p:cNvPr id="5" name=""/>
          <p:cNvSpPr/>
          <p:nvPr/>
        </p:nvSpPr>
        <p:spPr>
          <a:xfrm>
            <a:off x="481012" y="71437"/>
            <a:ext cx="5367338" cy="266700"/>
          </a:xfrm>
          <a:prstGeom prst="rect">
            <a:avLst/>
          </a:prstGeom>
          <a:solidFill>
            <a:srgbClr val="FFFFFF"/>
          </a:solidFill>
        </p:spPr>
        <p:txBody>
          <a:bodyPr lIns="0" tIns="0" rIns="0" bIns="0" wrap="none">
            <a:noAutofit/>
          </a:bodyPr>
          <a:p>
            <a:pPr indent="0"/>
            <a:r>
              <a:rPr lang="vi" b="1" sz="1600">
                <a:solidFill>
                  <a:srgbClr val="BC0202"/>
                </a:solidFill>
                <a:latin typeface="Arial"/>
              </a:rPr>
              <a:t>Bài 3 (SGK-tr.47) </a:t>
            </a:r>
            <a:r>
              <a:rPr lang="vi" sz="1400">
                <a:latin typeface="Arial"/>
              </a:rPr>
              <a:t>Lập bảng biến thiên và vẽ đồ thị hàm số:</a:t>
            </a:r>
          </a:p>
        </p:txBody>
      </p:sp>
      <p:sp>
        <p:nvSpPr>
          <p:cNvPr id="6" name=""/>
          <p:cNvSpPr/>
          <p:nvPr/>
        </p:nvSpPr>
        <p:spPr>
          <a:xfrm>
            <a:off x="7343775" y="504825"/>
            <a:ext cx="152400" cy="428625"/>
          </a:xfrm>
          <a:prstGeom prst="rect">
            <a:avLst/>
          </a:prstGeom>
          <a:solidFill>
            <a:srgbClr val="FFFFFF"/>
          </a:solidFill>
        </p:spPr>
        <p:txBody>
          <a:bodyPr lIns="0" tIns="0" rIns="0" bIns="0" wrap="none">
            <a:noAutofit/>
          </a:bodyPr>
          <a:p>
            <a:pPr indent="0"/>
            <a:r>
              <a:rPr lang="vi" sz="3800">
                <a:solidFill>
                  <a:srgbClr val="966463"/>
                </a:solidFill>
                <a:latin typeface="Arial"/>
              </a:rPr>
              <a:t>I</a:t>
            </a:r>
          </a:p>
        </p:txBody>
      </p:sp>
      <p:sp>
        <p:nvSpPr>
          <p:cNvPr id="7" name=""/>
          <p:cNvSpPr/>
          <p:nvPr/>
        </p:nvSpPr>
        <p:spPr>
          <a:xfrm>
            <a:off x="7272337" y="709612"/>
            <a:ext cx="71438" cy="95250"/>
          </a:xfrm>
          <a:prstGeom prst="rect">
            <a:avLst/>
          </a:prstGeom>
          <a:solidFill>
            <a:srgbClr val="FFFFFF"/>
          </a:solidFill>
        </p:spPr>
        <p:txBody>
          <a:bodyPr lIns="0" tIns="0" rIns="0" bIns="0" wrap="none">
            <a:noAutofit/>
          </a:bodyPr>
          <a:p>
            <a:pPr algn="r" indent="0"/>
            <a:r>
              <a:rPr lang="vi" b="1" sz="1000">
                <a:solidFill>
                  <a:srgbClr val="252F45"/>
                </a:solidFill>
                <a:latin typeface="Arial"/>
              </a:rPr>
              <a:t>5</a:t>
            </a:r>
          </a:p>
        </p:txBody>
      </p:sp>
      <p:sp>
        <p:nvSpPr>
          <p:cNvPr id="8" name=""/>
          <p:cNvSpPr/>
          <p:nvPr/>
        </p:nvSpPr>
        <p:spPr>
          <a:xfrm>
            <a:off x="2205037" y="633412"/>
            <a:ext cx="862013" cy="223838"/>
          </a:xfrm>
          <a:prstGeom prst="rect">
            <a:avLst/>
          </a:prstGeom>
          <a:solidFill>
            <a:srgbClr val="FFFFFF"/>
          </a:solidFill>
        </p:spPr>
        <p:txBody>
          <a:bodyPr lIns="0" tIns="0" rIns="0" bIns="0" wrap="none">
            <a:noAutofit/>
          </a:bodyPr>
          <a:p>
            <a:pPr indent="0"/>
            <a:r>
              <a:rPr lang="vi" sz="1400">
                <a:latin typeface="Arial"/>
              </a:rPr>
              <a:t>a) </a:t>
            </a:r>
            <a:r>
              <a:rPr lang="vi" i="1" sz="1400">
                <a:latin typeface="Arial"/>
              </a:rPr>
              <a:t>y =</a:t>
            </a:r>
            <a:r>
              <a:rPr lang="vi" sz="1400">
                <a:latin typeface="Arial"/>
              </a:rPr>
              <a:t> 4*</a:t>
            </a:r>
          </a:p>
        </p:txBody>
      </p:sp>
      <p:sp>
        <p:nvSpPr>
          <p:cNvPr id="9" name=""/>
          <p:cNvSpPr/>
          <p:nvPr/>
        </p:nvSpPr>
        <p:spPr>
          <a:xfrm>
            <a:off x="4157662" y="633412"/>
            <a:ext cx="1147763" cy="366713"/>
          </a:xfrm>
          <a:prstGeom prst="rect">
            <a:avLst/>
          </a:prstGeom>
          <a:solidFill>
            <a:srgbClr val="FFFFFF"/>
          </a:solidFill>
        </p:spPr>
        <p:txBody>
          <a:bodyPr lIns="0" tIns="0" rIns="0" bIns="0">
            <a:noAutofit/>
          </a:bodyPr>
          <a:p>
            <a:pPr indent="0"/>
            <a:r>
              <a:rPr lang="vi" sz="1400">
                <a:latin typeface="Arial"/>
              </a:rPr>
              <a:t>ồ) </a:t>
            </a:r>
            <a:r>
              <a:rPr lang="vi" i="1" sz="1400">
                <a:latin typeface="Arial"/>
              </a:rPr>
              <a:t>y = </a:t>
            </a:r>
            <a:r>
              <a:rPr lang="en-US" i="1" sz="1400">
                <a:latin typeface="Arial"/>
              </a:rPr>
              <a:t>log IX</a:t>
            </a:r>
          </a:p>
          <a:p>
            <a:pPr algn="ctr" indent="0">
              <a:lnSpc>
                <a:spcPct val="88000"/>
              </a:lnSpc>
            </a:pPr>
            <a:r>
              <a:rPr lang="vi" sz="1400">
                <a:latin typeface="Arial"/>
              </a:rPr>
              <a:t>' 4</a:t>
            </a:r>
          </a:p>
        </p:txBody>
      </p:sp>
      <p:sp>
        <p:nvSpPr>
          <p:cNvPr id="10" name=""/>
          <p:cNvSpPr/>
          <p:nvPr/>
        </p:nvSpPr>
        <p:spPr>
          <a:xfrm>
            <a:off x="371475" y="1595437"/>
            <a:ext cx="1647825" cy="252413"/>
          </a:xfrm>
          <a:prstGeom prst="rect">
            <a:avLst/>
          </a:prstGeom>
          <a:solidFill>
            <a:srgbClr val="FFFFFF"/>
          </a:solidFill>
        </p:spPr>
        <p:txBody>
          <a:bodyPr lIns="0" tIns="0" rIns="0" bIns="0" wrap="none">
            <a:noAutofit/>
          </a:bodyPr>
          <a:p>
            <a:pPr indent="0"/>
            <a:r>
              <a:rPr lang="vi" sz="1400">
                <a:latin typeface="Arial"/>
              </a:rPr>
              <a:t>b) Bảng biến thiên</a:t>
            </a:r>
          </a:p>
        </p:txBody>
      </p:sp>
      <p:graphicFrame>
        <p:nvGraphicFramePr>
          <p:cNvPr id="11" name=""/>
          <p:cNvGraphicFramePr>
            <a:graphicFrameLocks noGrp="1"/>
          </p:cNvGraphicFramePr>
          <p:nvPr/>
        </p:nvGraphicFramePr>
        <p:xfrm>
          <a:off x="338137" y="2243137"/>
          <a:ext cx="2957513" cy="1376363"/>
        </p:xfrm>
        <a:graphic>
          <a:graphicData uri="http://schemas.openxmlformats.org/drawingml/2006/table">
            <a:tbl>
              <a:tblPr/>
              <a:tblGrid>
                <a:gridCol w="785812"/>
                <a:gridCol w="2171700"/>
              </a:tblGrid>
              <a:tr h="366712">
                <a:tc>
                  <a:txBody>
                    <a:bodyPr lIns="0" tIns="0" rIns="0" bIns="0">
                      <a:noAutofit/>
                    </a:bodyPr>
                    <a:p>
                      <a:endParaRPr sz="1800"/>
                    </a:p>
                  </a:txBody>
                  <a:tcPr marL="0" marR="0" marT="0" marB="0">
                    <a:solidFill>
                      <a:srgbClr val="F9EBD8"/>
                    </a:solidFill>
                  </a:tcPr>
                </a:tc>
                <a:tc>
                  <a:txBody>
                    <a:bodyPr lIns="0" tIns="0" rIns="0" bIns="0">
                      <a:noAutofit/>
                    </a:bodyPr>
                    <a:p>
                      <a:endParaRPr sz="1800"/>
                    </a:p>
                  </a:txBody>
                  <a:tcPr marL="0" marR="0" marT="0" marB="0">
                    <a:solidFill>
                      <a:srgbClr val="F9EBD8"/>
                    </a:solidFill>
                  </a:tcPr>
                </a:tc>
              </a:tr>
              <a:tr h="1009650">
                <a:tc>
                  <a:txBody>
                    <a:bodyPr lIns="0" tIns="0" rIns="0" bIns="0">
                      <a:noAutofit/>
                    </a:bodyPr>
                    <a:p>
                      <a:endParaRPr sz="4800"/>
                    </a:p>
                  </a:txBody>
                  <a:tcPr marL="0" marR="0" marT="0" marB="0">
                    <a:solidFill>
                      <a:srgbClr val="F9EBD8"/>
                    </a:solidFill>
                  </a:tcPr>
                </a:tc>
                <a:tc>
                  <a:txBody>
                    <a:bodyPr lIns="0" tIns="0" rIns="0" bIns="0">
                      <a:noAutofit/>
                    </a:bodyPr>
                    <a:p>
                      <a:endParaRPr sz="4800"/>
                    </a:p>
                  </a:txBody>
                  <a:tcPr marL="0" marR="0" marT="0" marB="0">
                    <a:solidFill>
                      <a:srgbClr val="F9EBD8"/>
                    </a:solidFill>
                  </a:tcPr>
                </a:tc>
              </a:tr>
            </a:tbl>
          </a:graphicData>
        </a:graphic>
      </p:graphicFrame>
      <p:sp>
        <p:nvSpPr>
          <p:cNvPr id="12" name=""/>
          <p:cNvSpPr/>
          <p:nvPr/>
        </p:nvSpPr>
        <p:spPr>
          <a:xfrm>
            <a:off x="3714750" y="1471612"/>
            <a:ext cx="3629025" cy="1090613"/>
          </a:xfrm>
          <a:prstGeom prst="rect">
            <a:avLst/>
          </a:prstGeom>
          <a:solidFill>
            <a:srgbClr val="FFFFFF"/>
          </a:solidFill>
        </p:spPr>
        <p:txBody>
          <a:bodyPr lIns="0" tIns="0" rIns="0" bIns="0">
            <a:noAutofit/>
          </a:bodyPr>
          <a:p>
            <a:pPr indent="0">
              <a:lnSpc>
                <a:spcPct val="150000"/>
              </a:lnSpc>
            </a:pPr>
            <a:r>
              <a:rPr lang="vi" sz="1400">
                <a:latin typeface="Arial"/>
              </a:rPr>
              <a:t>Đồ thị hàm số </a:t>
            </a:r>
            <a:r>
              <a:rPr lang="vi" i="1" sz="1400">
                <a:latin typeface="Arial"/>
              </a:rPr>
              <a:t>y = logỵx</a:t>
            </a:r>
            <a:r>
              <a:rPr lang="vi" sz="1400">
                <a:latin typeface="Arial"/>
              </a:rPr>
              <a:t> là đường cong đi qua 4g;l), S(l;0), c(2;-|), O(4;-l), </a:t>
            </a:r>
            <a:r>
              <a:rPr lang="vi" cap="small" sz="2400">
                <a:latin typeface="Times New Roman"/>
              </a:rPr>
              <a:t>e(8;-|)</a:t>
            </a:r>
          </a:p>
        </p:txBody>
      </p:sp>
    </p:spTree>
  </p:cSld>
  <p:clrMapOvr>
    <a:overrideClrMapping bg1="lt1" tx1="dk1" bg2="lt2" tx2="dk2" accent1="accent1" accent2="accent2" accent3="accent3" accent4="accent4" accent5="accent5" accent6="accent6" hlink="hlink" folHlink="folHlink"/>
  </p:clrMapOvr>
</p:sld>
</file>

<file path=ppt/slides/slide56.xml><?xml version="1.0" encoding="utf-8"?>
<p:sld xmlns:p="http://schemas.openxmlformats.org/presentationml/2006/main" xmlns:a="http://schemas.openxmlformats.org/drawingml/2006/main" xmlns:r="http://schemas.openxmlformats.org/officeDocument/2006/relationships">
  <p:cSld>
    <p:bg>
      <p:bgPr>
        <a:solidFill>
          <a:srgbClr val="F9ECD9"/>
        </a:solidFill>
        <a:effectLst/>
      </p:bgPr>
    </p:bg>
    <p:spTree>
      <p:nvGrpSpPr>
        <p:cNvPr id="1" name=""/>
        <p:cNvGrpSpPr/>
        <p:nvPr/>
      </p:nvGrpSpPr>
      <p:grpSpPr/>
      <p:sp>
        <p:nvSpPr>
          <p:cNvPr id="2" name=""/>
          <p:cNvSpPr/>
          <p:nvPr/>
        </p:nvSpPr>
        <p:spPr>
          <a:xfrm>
            <a:off x="238125" y="228600"/>
            <a:ext cx="114300" cy="204787"/>
          </a:xfrm>
          <a:prstGeom prst="rect">
            <a:avLst/>
          </a:prstGeom>
          <a:solidFill>
            <a:srgbClr val="FFFFFF"/>
          </a:solidFill>
        </p:spPr>
        <p:txBody>
          <a:bodyPr lIns="0" tIns="0" rIns="0" bIns="0" wrap="none">
            <a:noAutofit/>
          </a:bodyPr>
          <a:p>
            <a:pPr indent="0"/>
            <a:r>
              <a:rPr lang="en-US" sz="1300">
                <a:solidFill>
                  <a:srgbClr val="234681"/>
                </a:solidFill>
                <a:latin typeface="Arial"/>
              </a:rPr>
              <a:t>1</a:t>
            </a:r>
          </a:p>
        </p:txBody>
      </p:sp>
      <p:sp>
        <p:nvSpPr>
          <p:cNvPr id="3" name=""/>
          <p:cNvSpPr/>
          <p:nvPr/>
        </p:nvSpPr>
        <p:spPr>
          <a:xfrm>
            <a:off x="2967037" y="252412"/>
            <a:ext cx="1643063" cy="385763"/>
          </a:xfrm>
          <a:prstGeom prst="rect">
            <a:avLst/>
          </a:prstGeom>
          <a:solidFill>
            <a:srgbClr val="3D4984"/>
          </a:solidFill>
        </p:spPr>
        <p:txBody>
          <a:bodyPr lIns="0" tIns="0" rIns="0" bIns="0" wrap="none">
            <a:noAutofit/>
          </a:bodyPr>
          <a:p>
            <a:pPr indent="0"/>
            <a:r>
              <a:rPr lang="vi" b="1" sz="2400">
                <a:solidFill>
                  <a:srgbClr val="FFFFFF"/>
                </a:solidFill>
                <a:latin typeface="Arial"/>
              </a:rPr>
              <a:t>VẬN DỤNG</a:t>
            </a:r>
          </a:p>
        </p:txBody>
      </p:sp>
      <p:sp>
        <p:nvSpPr>
          <p:cNvPr id="4" name=""/>
          <p:cNvSpPr/>
          <p:nvPr/>
        </p:nvSpPr>
        <p:spPr>
          <a:xfrm>
            <a:off x="7234237" y="228600"/>
            <a:ext cx="114300" cy="204787"/>
          </a:xfrm>
          <a:prstGeom prst="rect">
            <a:avLst/>
          </a:prstGeom>
          <a:solidFill>
            <a:srgbClr val="FFFFFF"/>
          </a:solidFill>
        </p:spPr>
        <p:txBody>
          <a:bodyPr lIns="0" tIns="0" rIns="0" bIns="0" wrap="none">
            <a:noAutofit/>
          </a:bodyPr>
          <a:p>
            <a:pPr indent="0"/>
            <a:r>
              <a:rPr lang="vi" sz="1300">
                <a:solidFill>
                  <a:srgbClr val="234681"/>
                </a:solidFill>
                <a:latin typeface="Arial"/>
              </a:rPr>
              <a:t>r</a:t>
            </a:r>
          </a:p>
        </p:txBody>
      </p:sp>
      <p:sp>
        <p:nvSpPr>
          <p:cNvPr id="5" name=""/>
          <p:cNvSpPr/>
          <p:nvPr/>
        </p:nvSpPr>
        <p:spPr>
          <a:xfrm>
            <a:off x="285750" y="1157287"/>
            <a:ext cx="7048500" cy="2638425"/>
          </a:xfrm>
          <a:prstGeom prst="rect">
            <a:avLst/>
          </a:prstGeom>
          <a:solidFill>
            <a:srgbClr val="FFFFFF"/>
          </a:solidFill>
        </p:spPr>
        <p:txBody>
          <a:bodyPr lIns="0" tIns="0" rIns="0" bIns="0">
            <a:noAutofit/>
          </a:bodyPr>
          <a:p>
            <a:pPr algn="just" indent="0">
              <a:lnSpc>
                <a:spcPct val="165000"/>
              </a:lnSpc>
            </a:pPr>
            <a:r>
              <a:rPr lang="vi" b="1" sz="1600">
                <a:solidFill>
                  <a:srgbClr val="BC0202"/>
                </a:solidFill>
                <a:latin typeface="Arial"/>
              </a:rPr>
              <a:t>Bài 4 (SGK-tr.47) </a:t>
            </a:r>
            <a:r>
              <a:rPr lang="vi" sz="1400">
                <a:latin typeface="Arial"/>
              </a:rPr>
              <a:t>Ta coi năm lấy làm mốc để tính dân số của một vùng (hoặc một quốc gia) là nàm 0. Khi đó, dân số của quốc gia đó ờ năm thứ </a:t>
            </a:r>
            <a:r>
              <a:rPr lang="vi" i="1" sz="1400">
                <a:latin typeface="Arial"/>
              </a:rPr>
              <a:t>t</a:t>
            </a:r>
            <a:r>
              <a:rPr lang="vi" sz="1400">
                <a:latin typeface="Arial"/>
              </a:rPr>
              <a:t> là hàm số theo biến t được cho bởi công thức: s = i4.e</a:t>
            </a:r>
            <a:r>
              <a:rPr lang="vi" baseline="30000" sz="1400">
                <a:latin typeface="Arial"/>
              </a:rPr>
              <a:t>rt</a:t>
            </a:r>
            <a:r>
              <a:rPr lang="vi" sz="1400">
                <a:latin typeface="Arial"/>
              </a:rPr>
              <a:t>, trong đó </a:t>
            </a:r>
            <a:r>
              <a:rPr lang="vi" i="1" sz="1400">
                <a:latin typeface="Arial"/>
              </a:rPr>
              <a:t>A</a:t>
            </a:r>
            <a:r>
              <a:rPr lang="vi" sz="1400">
                <a:latin typeface="Arial"/>
              </a:rPr>
              <a:t> là dân số của vùng (hoặc quốc gia) đó ở nàm 0 và r là tỉ lệ tăng dân số hằng năm </a:t>
            </a:r>
            <a:r>
              <a:rPr lang="vi" i="1" sz="1400">
                <a:latin typeface="Arial"/>
              </a:rPr>
              <a:t>(Nguồn: Giải tích 12, NXBGD Việt Nam, 2021).</a:t>
            </a:r>
            <a:r>
              <a:rPr lang="vi" sz="1400">
                <a:latin typeface="Arial"/>
              </a:rPr>
              <a:t> Biết rằng dân số Việt Nam năm 2021 ước tính là 98 564 407 người và tỉ lệ tầng dân số 0,93%/năm </a:t>
            </a:r>
            <a:r>
              <a:rPr lang="vi" i="1" sz="1400">
                <a:latin typeface="Arial"/>
              </a:rPr>
              <a:t>(Nguồn: </a:t>
            </a:r>
            <a:r>
              <a:rPr lang="en-US" b="1" i="1" sz="1400">
                <a:latin typeface="Arial"/>
                <a:hlinkClick r:id="rLinkId0"/>
              </a:rPr>
              <a:t>https://danso.org/viet-nam</a:t>
            </a:r>
            <a:r>
              <a:rPr lang="en-US" b="1" i="1" sz="1400">
                <a:latin typeface="Arial"/>
              </a:rPr>
              <a:t>). </a:t>
            </a:r>
            <a:r>
              <a:rPr lang="vi" sz="1400">
                <a:latin typeface="Arial"/>
              </a:rPr>
              <a:t>Giả sử tỉ lệ tăng dân số hằng nám là như nhau tính từ năm 2021, nêu dự đoán dân số Việt Nam năm 2030 (làm tròn kết quả đến hàng đơn vị).</a:t>
            </a:r>
          </a:p>
        </p:txBody>
      </p:sp>
      <p:sp>
        <p:nvSpPr>
          <p:cNvPr id="6" name=""/>
          <p:cNvSpPr/>
          <p:nvPr/>
        </p:nvSpPr>
        <p:spPr>
          <a:xfrm>
            <a:off x="285750" y="4052887"/>
            <a:ext cx="7048500" cy="119063"/>
          </a:xfrm>
          <a:prstGeom prst="rect">
            <a:avLst/>
          </a:prstGeom>
          <a:solidFill>
            <a:srgbClr val="FFFFFF"/>
          </a:solidFill>
        </p:spPr>
        <p:txBody>
          <a:bodyPr lIns="0" tIns="0" rIns="0" bIns="0" wrap="none">
            <a:noAutofit/>
          </a:bodyPr>
          <a:p>
            <a:pPr algn="r" marR="106875" indent="0"/>
            <a:r>
              <a:rPr lang="vi" b="1" sz="1000">
                <a:latin typeface="Arial"/>
              </a:rPr>
              <a:t>3</a:t>
            </a:r>
          </a:p>
        </p:txBody>
      </p:sp>
    </p:spTree>
  </p:cSld>
  <p:clrMapOvr>
    <a:overrideClrMapping bg1="lt1" tx1="dk1" bg2="lt2" tx2="dk2" accent1="accent1" accent2="accent2" accent3="accent3" accent4="accent4" accent5="accent5" accent6="accent6" hlink="hlink" folHlink="folHlink"/>
  </p:clrMapOvr>
</p:sld>
</file>

<file path=ppt/slides/slide57.xml><?xml version="1.0" encoding="utf-8"?>
<p:sld xmlns:p="http://schemas.openxmlformats.org/presentationml/2006/main" xmlns:a="http://schemas.openxmlformats.org/drawingml/2006/main" xmlns:r="http://schemas.openxmlformats.org/officeDocument/2006/relationships">
  <p:cSld>
    <p:bg>
      <p:bgPr>
        <a:solidFill>
          <a:srgbClr val="FFFDF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519487" y="590550"/>
            <a:ext cx="962025" cy="614362"/>
          </a:xfrm>
          <a:prstGeom prst="rect">
            <a:avLst/>
          </a:prstGeom>
        </p:spPr>
      </p:pic>
      <p:sp>
        <p:nvSpPr>
          <p:cNvPr id="3" name=""/>
          <p:cNvSpPr/>
          <p:nvPr/>
        </p:nvSpPr>
        <p:spPr>
          <a:xfrm>
            <a:off x="595312" y="204787"/>
            <a:ext cx="185738" cy="3729038"/>
          </a:xfrm>
          <a:prstGeom prst="rect">
            <a:avLst/>
          </a:prstGeom>
          <a:solidFill>
            <a:srgbClr val="FFFFFF"/>
          </a:solidFill>
        </p:spPr>
        <p:txBody>
          <a:bodyPr lIns="0" tIns="0" rIns="0" bIns="0">
            <a:noAutofit/>
          </a:bodyPr>
          <a:p>
            <a:pPr indent="0">
              <a:lnSpc>
                <a:spcPct val="50000"/>
              </a:lnSpc>
            </a:pPr>
            <a:r>
              <a:rPr lang="en-US" b="1" sz="2750">
                <a:solidFill>
                  <a:srgbClr val="234681"/>
                </a:solidFill>
                <a:latin typeface="Arial"/>
              </a:rPr>
              <a:t>r</a:t>
            </a:r>
          </a:p>
          <a:p>
            <a:pPr algn="ctr" indent="0">
              <a:lnSpc>
                <a:spcPct val="50000"/>
              </a:lnSpc>
              <a:spcAft>
                <a:spcPts val="1400"/>
              </a:spcAft>
            </a:pPr>
            <a:r>
              <a:rPr lang="vi" b="1" sz="2750">
                <a:solidFill>
                  <a:srgbClr val="234681"/>
                </a:solidFill>
                <a:latin typeface="Arial"/>
              </a:rPr>
              <a:t>ị Ị</a:t>
            </a:r>
          </a:p>
          <a:p>
            <a:pPr algn="just" indent="0">
              <a:lnSpc>
                <a:spcPts val="2550"/>
              </a:lnSpc>
            </a:pPr>
            <a:r>
              <a:rPr lang="vi" b="1" sz="2750">
                <a:solidFill>
                  <a:srgbClr val="234681"/>
                </a:solidFill>
                <a:latin typeface="Arial"/>
              </a:rPr>
              <a:t>! </a:t>
            </a:r>
            <a:r>
              <a:rPr lang="en-US" b="1" sz="2750">
                <a:solidFill>
                  <a:srgbClr val="234681"/>
                </a:solidFill>
                <a:latin typeface="Arial"/>
              </a:rPr>
              <a:t>i </a:t>
            </a:r>
            <a:r>
              <a:rPr lang="vi" b="1" sz="2750">
                <a:solidFill>
                  <a:srgbClr val="234681"/>
                </a:solidFill>
                <a:latin typeface="Arial"/>
              </a:rPr>
              <a:t>ĩ ì ĩ</a:t>
            </a:r>
          </a:p>
          <a:p>
            <a:pPr algn="just" indent="0">
              <a:lnSpc>
                <a:spcPts val="2550"/>
              </a:lnSpc>
            </a:pPr>
            <a:r>
              <a:rPr lang="vi" b="1" sz="2750">
                <a:solidFill>
                  <a:srgbClr val="234681"/>
                </a:solidFill>
                <a:latin typeface="Arial"/>
              </a:rPr>
              <a:t>!</a:t>
            </a:r>
          </a:p>
          <a:p>
            <a:pPr algn="r" indent="0">
              <a:lnSpc>
                <a:spcPct val="75000"/>
              </a:lnSpc>
            </a:pPr>
            <a:r>
              <a:rPr lang="en-US" b="1" sz="3200">
                <a:solidFill>
                  <a:srgbClr val="234681"/>
                </a:solidFill>
                <a:latin typeface="Arial"/>
              </a:rPr>
              <a:t>I</a:t>
            </a:r>
          </a:p>
        </p:txBody>
      </p:sp>
      <p:sp>
        <p:nvSpPr>
          <p:cNvPr id="4" name=""/>
          <p:cNvSpPr/>
          <p:nvPr/>
        </p:nvSpPr>
        <p:spPr>
          <a:xfrm>
            <a:off x="1362075" y="1514475"/>
            <a:ext cx="2552700" cy="200025"/>
          </a:xfrm>
          <a:prstGeom prst="rect">
            <a:avLst/>
          </a:prstGeom>
          <a:solidFill>
            <a:srgbClr val="FFFFFF"/>
          </a:solidFill>
        </p:spPr>
        <p:txBody>
          <a:bodyPr lIns="0" tIns="0" rIns="0" bIns="0" wrap="none">
            <a:noAutofit/>
          </a:bodyPr>
          <a:p>
            <a:pPr indent="0"/>
            <a:r>
              <a:rPr lang="en-US" i="1" sz="1400">
                <a:latin typeface="Arial"/>
              </a:rPr>
              <a:t>t =</a:t>
            </a:r>
            <a:r>
              <a:rPr lang="en-US" sz="1400">
                <a:latin typeface="Arial"/>
              </a:rPr>
              <a:t> 2030 - 2021 = 9 </a:t>
            </a:r>
            <a:r>
              <a:rPr lang="vi" sz="1400">
                <a:latin typeface="Arial"/>
              </a:rPr>
              <a:t>năm.</a:t>
            </a:r>
          </a:p>
        </p:txBody>
      </p:sp>
      <p:sp>
        <p:nvSpPr>
          <p:cNvPr id="5" name=""/>
          <p:cNvSpPr/>
          <p:nvPr/>
        </p:nvSpPr>
        <p:spPr>
          <a:xfrm>
            <a:off x="1357312" y="1966912"/>
            <a:ext cx="547688" cy="204788"/>
          </a:xfrm>
          <a:prstGeom prst="rect">
            <a:avLst/>
          </a:prstGeom>
          <a:solidFill>
            <a:srgbClr val="FFFFFF"/>
          </a:solidFill>
        </p:spPr>
        <p:txBody>
          <a:bodyPr lIns="0" tIns="0" rIns="0" bIns="0" wrap="none">
            <a:noAutofit/>
          </a:bodyPr>
          <a:p>
            <a:pPr indent="0"/>
            <a:r>
              <a:rPr lang="vi" sz="1400">
                <a:latin typeface="Arial"/>
              </a:rPr>
              <a:t>Ta có</a:t>
            </a:r>
          </a:p>
        </p:txBody>
      </p:sp>
      <p:sp>
        <p:nvSpPr>
          <p:cNvPr id="6" name=""/>
          <p:cNvSpPr/>
          <p:nvPr/>
        </p:nvSpPr>
        <p:spPr>
          <a:xfrm>
            <a:off x="1352550" y="2395537"/>
            <a:ext cx="5276850" cy="271463"/>
          </a:xfrm>
          <a:prstGeom prst="rect">
            <a:avLst/>
          </a:prstGeom>
          <a:solidFill>
            <a:srgbClr val="FFFFFF"/>
          </a:solidFill>
        </p:spPr>
        <p:txBody>
          <a:bodyPr lIns="0" tIns="0" rIns="0" bIns="0" wrap="none">
            <a:noAutofit/>
          </a:bodyPr>
          <a:p>
            <a:pPr indent="0"/>
            <a:r>
              <a:rPr lang="vi" i="1" sz="1400">
                <a:latin typeface="Arial"/>
              </a:rPr>
              <a:t>S = A. e</a:t>
            </a:r>
            <a:r>
              <a:rPr lang="vi" i="1" baseline="30000" sz="1400">
                <a:latin typeface="Arial"/>
              </a:rPr>
              <a:t>rc</a:t>
            </a:r>
            <a:r>
              <a:rPr lang="vi" i="1" sz="1400">
                <a:latin typeface="Arial"/>
              </a:rPr>
              <a:t> =</a:t>
            </a:r>
            <a:r>
              <a:rPr lang="vi" sz="1400">
                <a:latin typeface="Arial"/>
              </a:rPr>
              <a:t> 98 564 407 . e°'</a:t>
            </a:r>
            <a:r>
              <a:rPr lang="vi" baseline="30000" sz="1400">
                <a:latin typeface="Arial"/>
              </a:rPr>
              <a:t>93% 9</a:t>
            </a:r>
            <a:r>
              <a:rPr lang="vi" sz="1400">
                <a:latin typeface="Arial"/>
              </a:rPr>
              <a:t> « 107 169 341 người.</a:t>
            </a:r>
          </a:p>
        </p:txBody>
      </p:sp>
      <p:sp>
        <p:nvSpPr>
          <p:cNvPr id="7" name=""/>
          <p:cNvSpPr/>
          <p:nvPr/>
        </p:nvSpPr>
        <p:spPr>
          <a:xfrm>
            <a:off x="1352550" y="2847975"/>
            <a:ext cx="5295900" cy="671512"/>
          </a:xfrm>
          <a:prstGeom prst="rect">
            <a:avLst/>
          </a:prstGeom>
          <a:solidFill>
            <a:srgbClr val="FFFFFF"/>
          </a:solidFill>
        </p:spPr>
        <p:txBody>
          <a:bodyPr lIns="0" tIns="0" rIns="0" bIns="0">
            <a:noAutofit/>
          </a:bodyPr>
          <a:p>
            <a:pPr indent="0">
              <a:spcAft>
                <a:spcPts val="910"/>
              </a:spcAft>
            </a:pPr>
            <a:r>
              <a:rPr lang="vi" sz="1400">
                <a:latin typeface="Arial"/>
              </a:rPr>
              <a:t>Vậy dự đoán dân số Việt Nam năm 2030 là khoảng</a:t>
            </a:r>
          </a:p>
          <a:p>
            <a:pPr indent="0"/>
            <a:r>
              <a:rPr lang="vi" sz="1400">
                <a:latin typeface="Arial"/>
              </a:rPr>
              <a:t>107 triệu người.</a:t>
            </a:r>
          </a:p>
        </p:txBody>
      </p:sp>
    </p:spTree>
  </p:cSld>
  <p:clrMapOvr>
    <a:overrideClrMapping bg1="lt1" tx1="dk1" bg2="lt2" tx2="dk2" accent1="accent1" accent2="accent2" accent3="accent3" accent4="accent4" accent5="accent5" accent6="accent6" hlink="hlink" folHlink="folHlink"/>
  </p:clrMapOvr>
</p:sld>
</file>

<file path=ppt/slides/slide58.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48462" y="3595687"/>
            <a:ext cx="871538" cy="590550"/>
          </a:xfrm>
          <a:prstGeom prst="rect">
            <a:avLst/>
          </a:prstGeom>
        </p:spPr>
      </p:pic>
      <p:sp>
        <p:nvSpPr>
          <p:cNvPr id="3" name=""/>
          <p:cNvSpPr/>
          <p:nvPr/>
        </p:nvSpPr>
        <p:spPr>
          <a:xfrm>
            <a:off x="204787" y="285750"/>
            <a:ext cx="7205663" cy="3324225"/>
          </a:xfrm>
          <a:prstGeom prst="rect">
            <a:avLst/>
          </a:prstGeom>
          <a:solidFill>
            <a:srgbClr val="FFFFFF"/>
          </a:solidFill>
        </p:spPr>
        <p:txBody>
          <a:bodyPr lIns="0" tIns="0" rIns="0" bIns="0">
            <a:noAutofit/>
          </a:bodyPr>
          <a:p>
            <a:pPr algn="just" indent="0">
              <a:lnSpc>
                <a:spcPct val="184000"/>
              </a:lnSpc>
            </a:pPr>
            <a:r>
              <a:rPr lang="vi" b="1" sz="1600">
                <a:solidFill>
                  <a:srgbClr val="BC0202"/>
                </a:solidFill>
                <a:latin typeface="Arial"/>
              </a:rPr>
              <a:t>Bài 5 (SGK-tr.47) </a:t>
            </a:r>
            <a:r>
              <a:rPr lang="vi" sz="1400">
                <a:latin typeface="Arial"/>
              </a:rPr>
              <a:t>Các nhà tâm lí học sử dụng mô hình hàm số mũ để mô phỏng quá trình học tập của một học sinh như sau: /(t) = c(l - e</a:t>
            </a:r>
            <a:r>
              <a:rPr lang="vi" baseline="30000" sz="1400">
                <a:latin typeface="Arial"/>
              </a:rPr>
              <a:t>_fct</a:t>
            </a:r>
            <a:r>
              <a:rPr lang="vi" sz="1400">
                <a:latin typeface="Arial"/>
              </a:rPr>
              <a:t>), trong đó </a:t>
            </a:r>
            <a:r>
              <a:rPr lang="vi" i="1" sz="1400">
                <a:latin typeface="Arial"/>
              </a:rPr>
              <a:t>c</a:t>
            </a:r>
            <a:r>
              <a:rPr lang="vi" sz="1400">
                <a:latin typeface="Arial"/>
              </a:rPr>
              <a:t> là tổng số đơn vị kiến thức học sinh phải học, </a:t>
            </a:r>
            <a:r>
              <a:rPr lang="vi" i="1" sz="1400">
                <a:latin typeface="Arial"/>
              </a:rPr>
              <a:t>k</a:t>
            </a:r>
            <a:r>
              <a:rPr lang="vi" sz="1400">
                <a:latin typeface="Arial"/>
              </a:rPr>
              <a:t> (kiến thức/ngày) là tốc độ tiếp thu của học sinh, t (ngày) là thời gian học và /(t) là số đơn vị kiến thức học sinh đã học được </a:t>
            </a:r>
            <a:r>
              <a:rPr lang="vi" i="1" sz="1400">
                <a:latin typeface="Arial"/>
              </a:rPr>
              <a:t>(Nguồn: R.l. Charles et </a:t>
            </a:r>
            <a:r>
              <a:rPr lang="en-US" i="1" sz="1400">
                <a:latin typeface="Arial"/>
              </a:rPr>
              <a:t>al., Algebra </a:t>
            </a:r>
            <a:r>
              <a:rPr lang="vi" i="1" sz="1400">
                <a:latin typeface="Arial"/>
              </a:rPr>
              <a:t>2, </a:t>
            </a:r>
            <a:r>
              <a:rPr lang="en-US" i="1" sz="1400">
                <a:latin typeface="Arial"/>
              </a:rPr>
              <a:t>Pearson).</a:t>
            </a:r>
            <a:r>
              <a:rPr lang="en-US" sz="1400">
                <a:latin typeface="Arial"/>
              </a:rPr>
              <a:t> </a:t>
            </a:r>
            <a:r>
              <a:rPr lang="vi" sz="1400">
                <a:latin typeface="Arial"/>
              </a:rPr>
              <a:t>Giả sử một em học sinh phải tiếp thu 25 đơn vị kiến thức mới. Biết rằng tốc độ tiếp thu của em học sinh là </a:t>
            </a:r>
            <a:r>
              <a:rPr lang="vi" i="1" sz="1400">
                <a:latin typeface="Arial"/>
              </a:rPr>
              <a:t>k</a:t>
            </a:r>
            <a:r>
              <a:rPr lang="vi" sz="1400">
                <a:latin typeface="Arial"/>
              </a:rPr>
              <a:t> = 0,2. Hỏi em học sinh sẽ học được (khoảng) bao nhiêu đơn vị kiến thức mới sau 2 ngày? Sau 8 ngày? (Làm tròn kết quả đến hàng đơn vị).</a:t>
            </a:r>
          </a:p>
        </p:txBody>
      </p:sp>
    </p:spTree>
  </p:cSld>
  <p:clrMapOvr>
    <a:overrideClrMapping bg1="lt1" tx1="dk1" bg2="lt2" tx2="dk2" accent1="accent1" accent2="accent2" accent3="accent3" accent4="accent4" accent5="accent5" accent6="accent6" hlink="hlink" folHlink="folHlink"/>
  </p:clrMapOvr>
</p:sld>
</file>

<file path=ppt/slides/slide59.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38512" y="438150"/>
            <a:ext cx="923925" cy="595312"/>
          </a:xfrm>
          <a:prstGeom prst="rect">
            <a:avLst/>
          </a:prstGeom>
        </p:spPr>
      </p:pic>
      <p:pic>
        <p:nvPicPr>
          <p:cNvPr id="3" name=""/>
          <p:cNvPicPr>
            <a:picLocks noChangeAspect="1"/>
          </p:cNvPicPr>
          <p:nvPr/>
        </p:nvPicPr>
        <p:blipFill>
          <a:blip r:embed="rPictId1"/>
          <a:stretch>
            <a:fillRect/>
          </a:stretch>
        </p:blipFill>
        <p:spPr>
          <a:xfrm>
            <a:off x="6748462" y="3586162"/>
            <a:ext cx="871538" cy="600075"/>
          </a:xfrm>
          <a:prstGeom prst="rect">
            <a:avLst/>
          </a:prstGeom>
        </p:spPr>
      </p:pic>
      <p:sp>
        <p:nvSpPr>
          <p:cNvPr id="4" name=""/>
          <p:cNvSpPr/>
          <p:nvPr/>
        </p:nvSpPr>
        <p:spPr>
          <a:xfrm>
            <a:off x="714375" y="1376362"/>
            <a:ext cx="6181725" cy="1423988"/>
          </a:xfrm>
          <a:prstGeom prst="rect">
            <a:avLst/>
          </a:prstGeom>
          <a:solidFill>
            <a:srgbClr val="FFFFFF"/>
          </a:solidFill>
        </p:spPr>
        <p:txBody>
          <a:bodyPr lIns="0" tIns="0" rIns="0" bIns="0">
            <a:noAutofit/>
          </a:bodyPr>
          <a:p>
            <a:pPr algn="ctr" indent="0">
              <a:lnSpc>
                <a:spcPct val="280000"/>
              </a:lnSpc>
            </a:pPr>
            <a:r>
              <a:rPr lang="vi" sz="1400">
                <a:latin typeface="Arial"/>
              </a:rPr>
              <a:t>Sau 2 ngày, em học sinh đó nhở được số đơn vị kiến thức mới là: f (2) = 25 . (1 — e</a:t>
            </a:r>
            <a:r>
              <a:rPr lang="vi" baseline="30000" sz="1400">
                <a:latin typeface="Arial"/>
              </a:rPr>
              <a:t>-0</a:t>
            </a:r>
            <a:r>
              <a:rPr lang="vi" sz="1400">
                <a:latin typeface="Arial"/>
              </a:rPr>
              <a:t>'</a:t>
            </a:r>
            <a:r>
              <a:rPr lang="vi" baseline="30000" sz="1400">
                <a:latin typeface="Arial"/>
              </a:rPr>
              <a:t>2 2</a:t>
            </a:r>
            <a:r>
              <a:rPr lang="vi" sz="1400">
                <a:latin typeface="Arial"/>
              </a:rPr>
              <a:t>) « 8 (đơn vị kiến thức)</a:t>
            </a:r>
          </a:p>
          <a:p>
            <a:pPr algn="ctr" indent="0">
              <a:lnSpc>
                <a:spcPct val="280000"/>
              </a:lnSpc>
            </a:pPr>
            <a:r>
              <a:rPr lang="vi" sz="1400">
                <a:latin typeface="Arial"/>
              </a:rPr>
              <a:t>Sau 8 ngày, em học sinh đó nhớ được số đơn vị kiến thức là:</a:t>
            </a:r>
          </a:p>
        </p:txBody>
      </p:sp>
      <p:sp>
        <p:nvSpPr>
          <p:cNvPr id="5" name=""/>
          <p:cNvSpPr/>
          <p:nvPr/>
        </p:nvSpPr>
        <p:spPr>
          <a:xfrm>
            <a:off x="1576387" y="3090862"/>
            <a:ext cx="4452938" cy="280988"/>
          </a:xfrm>
          <a:prstGeom prst="rect">
            <a:avLst/>
          </a:prstGeom>
          <a:solidFill>
            <a:srgbClr val="FFFFFF"/>
          </a:solidFill>
        </p:spPr>
        <p:txBody>
          <a:bodyPr lIns="0" tIns="0" rIns="0" bIns="0" wrap="none">
            <a:noAutofit/>
          </a:bodyPr>
          <a:p>
            <a:pPr algn="ctr" indent="0"/>
            <a:r>
              <a:rPr lang="vi" sz="1400">
                <a:latin typeface="Arial"/>
              </a:rPr>
              <a:t>/■(8) = 25 . (1 - </a:t>
            </a:r>
            <a:r>
              <a:rPr lang="vi" i="1" sz="1400">
                <a:latin typeface="Arial"/>
              </a:rPr>
              <a:t>e</a:t>
            </a:r>
            <a:r>
              <a:rPr lang="vi" sz="1400">
                <a:latin typeface="Arial"/>
              </a:rPr>
              <a:t> °'</a:t>
            </a:r>
            <a:r>
              <a:rPr lang="vi" baseline="30000" sz="1400">
                <a:latin typeface="Arial"/>
              </a:rPr>
              <a:t>2</a:t>
            </a:r>
            <a:r>
              <a:rPr lang="vi" sz="1400">
                <a:latin typeface="Arial"/>
              </a:rPr>
              <a:t>-</a:t>
            </a:r>
            <a:r>
              <a:rPr lang="vi" baseline="30000" sz="1400">
                <a:latin typeface="Arial"/>
              </a:rPr>
              <a:t>8</a:t>
            </a:r>
            <a:r>
              <a:rPr lang="vi" sz="1400">
                <a:latin typeface="Arial"/>
              </a:rPr>
              <a:t>) « 20 (đơn vị kiến thức)</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95662" y="180975"/>
            <a:ext cx="814388" cy="566737"/>
          </a:xfrm>
          <a:prstGeom prst="rect">
            <a:avLst/>
          </a:prstGeom>
        </p:spPr>
      </p:pic>
      <p:pic>
        <p:nvPicPr>
          <p:cNvPr id="3" name=""/>
          <p:cNvPicPr>
            <a:picLocks noChangeAspect="1"/>
          </p:cNvPicPr>
          <p:nvPr/>
        </p:nvPicPr>
        <p:blipFill>
          <a:blip r:embed="rPictId1"/>
          <a:stretch>
            <a:fillRect/>
          </a:stretch>
        </p:blipFill>
        <p:spPr>
          <a:xfrm>
            <a:off x="6967537" y="3490912"/>
            <a:ext cx="442913" cy="614363"/>
          </a:xfrm>
          <a:prstGeom prst="rect">
            <a:avLst/>
          </a:prstGeom>
        </p:spPr>
      </p:pic>
      <p:sp>
        <p:nvSpPr>
          <p:cNvPr id="4" name=""/>
          <p:cNvSpPr/>
          <p:nvPr/>
        </p:nvSpPr>
        <p:spPr>
          <a:xfrm>
            <a:off x="752475" y="904875"/>
            <a:ext cx="5962650" cy="2028825"/>
          </a:xfrm>
          <a:prstGeom prst="rect">
            <a:avLst/>
          </a:prstGeom>
          <a:solidFill>
            <a:srgbClr val="FFFFFF"/>
          </a:solidFill>
        </p:spPr>
        <p:txBody>
          <a:bodyPr lIns="0" tIns="0" rIns="0" bIns="0">
            <a:noAutofit/>
          </a:bodyPr>
          <a:p>
            <a:pPr indent="0">
              <a:spcAft>
                <a:spcPts val="770"/>
              </a:spcAft>
            </a:pPr>
            <a:r>
              <a:rPr lang="vi" sz="1400">
                <a:latin typeface="Arial"/>
              </a:rPr>
              <a:t>a) Số tiền doanh nghiệp đó có được:</a:t>
            </a:r>
          </a:p>
          <a:p>
            <a:pPr indent="0">
              <a:spcAft>
                <a:spcPts val="770"/>
              </a:spcAft>
            </a:pPr>
            <a:r>
              <a:rPr lang="vi" sz="1400">
                <a:latin typeface="Arial"/>
              </a:rPr>
              <a:t>• Sau 1 năm:</a:t>
            </a:r>
          </a:p>
          <a:p>
            <a:pPr indent="520700">
              <a:spcAft>
                <a:spcPts val="770"/>
              </a:spcAft>
            </a:pPr>
            <a:r>
              <a:rPr lang="vi" sz="1400">
                <a:latin typeface="Arial"/>
              </a:rPr>
              <a:t>1 000 000 000 + 1 000 000 000.6,2% = 1 062 000 000 (đồng)</a:t>
            </a:r>
          </a:p>
          <a:p>
            <a:pPr indent="0">
              <a:spcAft>
                <a:spcPts val="770"/>
              </a:spcAft>
            </a:pPr>
            <a:r>
              <a:rPr lang="vi" sz="1400">
                <a:latin typeface="Arial"/>
              </a:rPr>
              <a:t>• Sau 2 năm:</a:t>
            </a:r>
          </a:p>
          <a:p>
            <a:pPr indent="520700">
              <a:spcAft>
                <a:spcPts val="770"/>
              </a:spcAft>
            </a:pPr>
            <a:r>
              <a:rPr lang="vi" sz="1400">
                <a:latin typeface="Arial"/>
              </a:rPr>
              <a:t>1 062 000 000 + 1 062 000 000.6,2% = 1 127 844 000 (đồng)</a:t>
            </a:r>
          </a:p>
          <a:p>
            <a:pPr indent="0"/>
            <a:r>
              <a:rPr lang="vi" sz="1400">
                <a:latin typeface="Arial"/>
              </a:rPr>
              <a:t>• Sau 3 năm:</a:t>
            </a:r>
          </a:p>
        </p:txBody>
      </p:sp>
      <p:sp>
        <p:nvSpPr>
          <p:cNvPr id="5" name=""/>
          <p:cNvSpPr/>
          <p:nvPr/>
        </p:nvSpPr>
        <p:spPr>
          <a:xfrm>
            <a:off x="757237" y="3119437"/>
            <a:ext cx="5634038" cy="938213"/>
          </a:xfrm>
          <a:prstGeom prst="rect">
            <a:avLst/>
          </a:prstGeom>
          <a:solidFill>
            <a:srgbClr val="FFFFFF"/>
          </a:solidFill>
        </p:spPr>
        <p:txBody>
          <a:bodyPr lIns="0" tIns="0" rIns="0" bIns="0">
            <a:noAutofit/>
          </a:bodyPr>
          <a:p>
            <a:pPr indent="850900">
              <a:lnSpc>
                <a:spcPct val="177000"/>
              </a:lnSpc>
            </a:pPr>
            <a:r>
              <a:rPr lang="vi" sz="1400">
                <a:latin typeface="Arial"/>
              </a:rPr>
              <a:t>1 127 844 000+ 1 127 844 000.6,2%= 1 197 770 328 b) Dự đoán công thức:</a:t>
            </a:r>
          </a:p>
          <a:p>
            <a:pPr marL="1761050" indent="0">
              <a:lnSpc>
                <a:spcPct val="177000"/>
              </a:lnSpc>
            </a:pPr>
            <a:r>
              <a:rPr lang="en-US" i="1" sz="1400">
                <a:latin typeface="Arial"/>
              </a:rPr>
              <a:t>A </a:t>
            </a:r>
            <a:r>
              <a:rPr lang="vi" i="1" sz="1400">
                <a:latin typeface="Arial"/>
              </a:rPr>
              <a:t>=</a:t>
            </a:r>
            <a:r>
              <a:rPr lang="vi" sz="1400">
                <a:latin typeface="Arial"/>
              </a:rPr>
              <a:t> 1 000 000 000 . (1 + 6,2%)”</a:t>
            </a:r>
          </a:p>
        </p:txBody>
      </p:sp>
    </p:spTree>
  </p:cSld>
  <p:clrMapOvr>
    <a:overrideClrMapping bg1="lt1" tx1="dk1" bg2="lt2" tx2="dk2" accent1="accent1" accent2="accent2" accent3="accent3" accent4="accent4" accent5="accent5" accent6="accent6" hlink="hlink" folHlink="folHlink"/>
  </p:clrMapOvr>
</p:sld>
</file>

<file path=ppt/slides/slide60.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391275" y="3481387"/>
            <a:ext cx="1104900" cy="804863"/>
          </a:xfrm>
          <a:prstGeom prst="rect">
            <a:avLst/>
          </a:prstGeom>
        </p:spPr>
      </p:pic>
      <p:sp>
        <p:nvSpPr>
          <p:cNvPr id="3" name=""/>
          <p:cNvSpPr/>
          <p:nvPr/>
        </p:nvSpPr>
        <p:spPr>
          <a:xfrm>
            <a:off x="276225" y="114300"/>
            <a:ext cx="7129462" cy="1209675"/>
          </a:xfrm>
          <a:prstGeom prst="rect">
            <a:avLst/>
          </a:prstGeom>
          <a:solidFill>
            <a:srgbClr val="FFFFFF"/>
          </a:solidFill>
        </p:spPr>
        <p:txBody>
          <a:bodyPr lIns="0" tIns="0" rIns="0" bIns="0">
            <a:noAutofit/>
          </a:bodyPr>
          <a:p>
            <a:pPr indent="0">
              <a:lnSpc>
                <a:spcPct val="176000"/>
              </a:lnSpc>
            </a:pPr>
            <a:r>
              <a:rPr lang="vi" b="1" sz="1300">
                <a:solidFill>
                  <a:srgbClr val="BC0202"/>
                </a:solidFill>
                <a:latin typeface="Arial"/>
              </a:rPr>
              <a:t>Bài 6 (SGK - tr.47) </a:t>
            </a:r>
            <a:r>
              <a:rPr lang="vi" sz="1300">
                <a:latin typeface="Arial"/>
              </a:rPr>
              <a:t>Chỉ số hay độ </a:t>
            </a:r>
            <a:r>
              <a:rPr lang="en-US" sz="1300">
                <a:latin typeface="Arial"/>
              </a:rPr>
              <a:t>pH </a:t>
            </a:r>
            <a:r>
              <a:rPr lang="vi" sz="1300">
                <a:latin typeface="Arial"/>
              </a:rPr>
              <a:t>của một dung dịch được tính theo công thức: </a:t>
            </a:r>
            <a:r>
              <a:rPr lang="en-US" sz="1300">
                <a:latin typeface="Arial"/>
              </a:rPr>
              <a:t>pH </a:t>
            </a:r>
            <a:r>
              <a:rPr lang="vi" sz="1300">
                <a:latin typeface="Arial"/>
              </a:rPr>
              <a:t>= -log[H</a:t>
            </a:r>
            <a:r>
              <a:rPr lang="vi" baseline="30000" sz="1300">
                <a:latin typeface="Arial"/>
              </a:rPr>
              <a:t>+</a:t>
            </a:r>
            <a:r>
              <a:rPr lang="vi" sz="1300">
                <a:latin typeface="Arial"/>
              </a:rPr>
              <a:t>). Phân tích nông độ </a:t>
            </a:r>
            <a:r>
              <a:rPr lang="en-US" sz="1300">
                <a:latin typeface="Arial"/>
              </a:rPr>
              <a:t>ion hydrogen [H</a:t>
            </a:r>
            <a:r>
              <a:rPr lang="en-US" baseline="30000" sz="1300">
                <a:latin typeface="Arial"/>
              </a:rPr>
              <a:t>+</a:t>
            </a:r>
            <a:r>
              <a:rPr lang="en-US" sz="1300">
                <a:latin typeface="Arial"/>
              </a:rPr>
              <a:t>] </a:t>
            </a:r>
            <a:r>
              <a:rPr lang="vi" sz="1300">
                <a:latin typeface="Arial"/>
              </a:rPr>
              <a:t>trong hai mẫu nước sông, ta có kết quả sau:</a:t>
            </a:r>
          </a:p>
          <a:p>
            <a:pPr algn="ctr" indent="0">
              <a:lnSpc>
                <a:spcPct val="163000"/>
              </a:lnSpc>
            </a:pPr>
            <a:r>
              <a:rPr lang="vi" i="1" sz="1400">
                <a:latin typeface="Arial"/>
              </a:rPr>
              <a:t>Mầu 1:</a:t>
            </a:r>
            <a:r>
              <a:rPr lang="vi" sz="1300">
                <a:latin typeface="Arial"/>
              </a:rPr>
              <a:t> [H</a:t>
            </a:r>
            <a:r>
              <a:rPr lang="vi" baseline="30000" sz="1300">
                <a:latin typeface="Arial"/>
              </a:rPr>
              <a:t>+</a:t>
            </a:r>
            <a:r>
              <a:rPr lang="vi" sz="1300">
                <a:latin typeface="Arial"/>
              </a:rPr>
              <a:t>) = 8.10"</a:t>
            </a:r>
            <a:r>
              <a:rPr lang="vi" baseline="30000" sz="1300">
                <a:latin typeface="Arial"/>
              </a:rPr>
              <a:t>7</a:t>
            </a:r>
            <a:r>
              <a:rPr lang="vi" sz="1300">
                <a:latin typeface="Arial"/>
              </a:rPr>
              <a:t>;             </a:t>
            </a:r>
            <a:r>
              <a:rPr lang="vi" i="1" sz="1400">
                <a:latin typeface="Arial"/>
              </a:rPr>
              <a:t>Mầu 2:</a:t>
            </a:r>
            <a:r>
              <a:rPr lang="vi" sz="1300">
                <a:latin typeface="Arial"/>
              </a:rPr>
              <a:t> [H</a:t>
            </a:r>
            <a:r>
              <a:rPr lang="vi" baseline="30000" sz="1300">
                <a:latin typeface="Arial"/>
              </a:rPr>
              <a:t>+</a:t>
            </a:r>
            <a:r>
              <a:rPr lang="vi" sz="1300">
                <a:latin typeface="Arial"/>
              </a:rPr>
              <a:t>) = 2.10’</a:t>
            </a:r>
            <a:r>
              <a:rPr lang="vi" baseline="30000" sz="1300">
                <a:latin typeface="Arial"/>
              </a:rPr>
              <a:t>9</a:t>
            </a:r>
            <a:r>
              <a:rPr lang="vi" sz="1300">
                <a:latin typeface="Arial"/>
              </a:rPr>
              <a:t>.</a:t>
            </a:r>
          </a:p>
          <a:p>
            <a:pPr indent="0">
              <a:lnSpc>
                <a:spcPct val="176000"/>
              </a:lnSpc>
            </a:pPr>
            <a:r>
              <a:rPr lang="vi" sz="1300">
                <a:latin typeface="Arial"/>
              </a:rPr>
              <a:t>Không dùng máy tính cầm tay, hãy so sánh độ </a:t>
            </a:r>
            <a:r>
              <a:rPr lang="en-US" sz="1300">
                <a:latin typeface="Arial"/>
              </a:rPr>
              <a:t>pH </a:t>
            </a:r>
            <a:r>
              <a:rPr lang="vi" sz="1300">
                <a:latin typeface="Arial"/>
              </a:rPr>
              <a:t>của hai mẫu nước trên.</a:t>
            </a:r>
          </a:p>
        </p:txBody>
      </p:sp>
      <p:sp>
        <p:nvSpPr>
          <p:cNvPr id="5" name=""/>
          <p:cNvSpPr/>
          <p:nvPr/>
        </p:nvSpPr>
        <p:spPr>
          <a:xfrm>
            <a:off x="233362" y="1985962"/>
            <a:ext cx="7196138" cy="952500"/>
          </a:xfrm>
          <a:prstGeom prst="rect">
            <a:avLst/>
          </a:prstGeom>
          <a:solidFill>
            <a:srgbClr val="FFFFFF"/>
          </a:solidFill>
        </p:spPr>
        <p:txBody>
          <a:bodyPr lIns="0" tIns="0" rIns="0" bIns="0">
            <a:noAutofit/>
          </a:bodyPr>
          <a:p>
            <a:pPr algn="ctr" indent="0">
              <a:spcAft>
                <a:spcPts val="1050"/>
              </a:spcAft>
            </a:pPr>
            <a:r>
              <a:rPr lang="vi" b="1" i="1" u="sng" sz="1400">
                <a:solidFill>
                  <a:srgbClr val="234681"/>
                </a:solidFill>
                <a:latin typeface="Arial"/>
              </a:rPr>
              <a:t>Giải</a:t>
            </a:r>
          </a:p>
          <a:p>
            <a:pPr indent="0">
              <a:spcAft>
                <a:spcPts val="1050"/>
              </a:spcAft>
            </a:pPr>
            <a:r>
              <a:rPr lang="vi" sz="1300">
                <a:latin typeface="Arial"/>
              </a:rPr>
              <a:t>Độ </a:t>
            </a:r>
            <a:r>
              <a:rPr lang="en-US" i="1" sz="1300">
                <a:latin typeface="Arial"/>
              </a:rPr>
              <a:t>pH</a:t>
            </a:r>
            <a:r>
              <a:rPr lang="en-US" sz="1300">
                <a:latin typeface="Arial"/>
              </a:rPr>
              <a:t> </a:t>
            </a:r>
            <a:r>
              <a:rPr lang="vi" sz="1300">
                <a:latin typeface="Arial"/>
              </a:rPr>
              <a:t>của mẫu 1 là:</a:t>
            </a:r>
          </a:p>
          <a:p>
            <a:pPr algn="just" indent="0"/>
            <a:r>
              <a:rPr lang="en-US" i="1" sz="1300">
                <a:latin typeface="Arial"/>
              </a:rPr>
              <a:t>pH </a:t>
            </a:r>
            <a:r>
              <a:rPr lang="vi" i="1" sz="1300">
                <a:latin typeface="Arial"/>
              </a:rPr>
              <a:t>=</a:t>
            </a:r>
            <a:r>
              <a:rPr lang="vi" sz="1300">
                <a:latin typeface="Arial"/>
              </a:rPr>
              <a:t> — log[8.10“</a:t>
            </a:r>
            <a:r>
              <a:rPr lang="vi" baseline="30000" sz="1300">
                <a:latin typeface="Arial"/>
              </a:rPr>
              <a:t>7</a:t>
            </a:r>
            <a:r>
              <a:rPr lang="vi" sz="1300">
                <a:latin typeface="Arial"/>
              </a:rPr>
              <a:t>] = -(log8 -I- loglO</a:t>
            </a:r>
            <a:r>
              <a:rPr lang="vi" baseline="30000" sz="1300">
                <a:latin typeface="Arial"/>
              </a:rPr>
              <a:t>-7</a:t>
            </a:r>
            <a:r>
              <a:rPr lang="vi" sz="1300">
                <a:latin typeface="Arial"/>
              </a:rPr>
              <a:t>) = —(log8 - 7loglO) = 7 — log8 = 7 — 31og2</a:t>
            </a:r>
          </a:p>
        </p:txBody>
      </p:sp>
      <p:sp>
        <p:nvSpPr>
          <p:cNvPr id="6" name=""/>
          <p:cNvSpPr/>
          <p:nvPr/>
        </p:nvSpPr>
        <p:spPr>
          <a:xfrm>
            <a:off x="233362" y="2938462"/>
            <a:ext cx="4362450" cy="1190625"/>
          </a:xfrm>
          <a:prstGeom prst="rect">
            <a:avLst/>
          </a:prstGeom>
          <a:solidFill>
            <a:srgbClr val="FFFFFF"/>
          </a:solidFill>
        </p:spPr>
        <p:txBody>
          <a:bodyPr lIns="0" tIns="0" rIns="0" bIns="0">
            <a:noAutofit/>
          </a:bodyPr>
          <a:p>
            <a:pPr indent="0">
              <a:spcAft>
                <a:spcPts val="1050"/>
              </a:spcAft>
            </a:pPr>
            <a:r>
              <a:rPr lang="vi" sz="1300">
                <a:latin typeface="Arial"/>
              </a:rPr>
              <a:t>Độ </a:t>
            </a:r>
            <a:r>
              <a:rPr lang="en-US" i="1" sz="1300">
                <a:latin typeface="Arial"/>
              </a:rPr>
              <a:t>pH</a:t>
            </a:r>
            <a:r>
              <a:rPr lang="en-US" sz="1300">
                <a:latin typeface="Arial"/>
              </a:rPr>
              <a:t> </a:t>
            </a:r>
            <a:r>
              <a:rPr lang="vi" sz="1300">
                <a:latin typeface="Arial"/>
              </a:rPr>
              <a:t>của mẫu 2 là:</a:t>
            </a:r>
          </a:p>
          <a:p>
            <a:pPr indent="0">
              <a:spcAft>
                <a:spcPts val="1050"/>
              </a:spcAft>
            </a:pPr>
            <a:r>
              <a:rPr lang="en-US" i="1" sz="1300">
                <a:latin typeface="Arial"/>
              </a:rPr>
              <a:t>pH </a:t>
            </a:r>
            <a:r>
              <a:rPr lang="vi" i="1" sz="1300">
                <a:latin typeface="Arial"/>
              </a:rPr>
              <a:t>= —</a:t>
            </a:r>
            <a:r>
              <a:rPr lang="vi" sz="1300">
                <a:latin typeface="Arial"/>
              </a:rPr>
              <a:t> log[2.10“</a:t>
            </a:r>
            <a:r>
              <a:rPr lang="vi" baseline="30000" sz="1300">
                <a:latin typeface="Arial"/>
              </a:rPr>
              <a:t>9</a:t>
            </a:r>
            <a:r>
              <a:rPr lang="vi" sz="1300">
                <a:latin typeface="Arial"/>
              </a:rPr>
              <a:t>l = — </a:t>
            </a:r>
            <a:r>
              <a:rPr lang="en-US" sz="1300">
                <a:latin typeface="Arial"/>
              </a:rPr>
              <a:t>(log </a:t>
            </a:r>
            <a:r>
              <a:rPr lang="vi" sz="1300">
                <a:latin typeface="Arial"/>
              </a:rPr>
              <a:t>2 + </a:t>
            </a:r>
            <a:r>
              <a:rPr lang="en-US" sz="1300">
                <a:latin typeface="Arial"/>
              </a:rPr>
              <a:t>log </a:t>
            </a:r>
            <a:r>
              <a:rPr lang="vi" sz="1300">
                <a:latin typeface="Arial"/>
              </a:rPr>
              <a:t>10</a:t>
            </a:r>
            <a:r>
              <a:rPr lang="vi" baseline="30000" sz="1300">
                <a:latin typeface="Arial"/>
              </a:rPr>
              <a:t>-9</a:t>
            </a:r>
            <a:r>
              <a:rPr lang="vi" sz="1300">
                <a:latin typeface="Arial"/>
              </a:rPr>
              <a:t>) = 9 — </a:t>
            </a:r>
            <a:r>
              <a:rPr lang="en-US" sz="1300">
                <a:latin typeface="Arial"/>
              </a:rPr>
              <a:t>log </a:t>
            </a:r>
            <a:r>
              <a:rPr lang="vi" sz="1300">
                <a:latin typeface="Arial"/>
              </a:rPr>
              <a:t>2</a:t>
            </a:r>
          </a:p>
          <a:p>
            <a:pPr indent="0"/>
            <a:r>
              <a:rPr lang="vi" sz="1300">
                <a:latin typeface="Arial"/>
              </a:rPr>
              <a:t>Nhận thấy 7 - 3 </a:t>
            </a:r>
            <a:r>
              <a:rPr lang="en-US" sz="1300">
                <a:latin typeface="Arial"/>
              </a:rPr>
              <a:t>log </a:t>
            </a:r>
            <a:r>
              <a:rPr lang="vi" sz="1300">
                <a:latin typeface="Arial"/>
              </a:rPr>
              <a:t>2 &lt; 9 - </a:t>
            </a:r>
            <a:r>
              <a:rPr lang="en-US" sz="1300">
                <a:latin typeface="Arial"/>
              </a:rPr>
              <a:t>log </a:t>
            </a:r>
            <a:r>
              <a:rPr lang="vi" sz="1300">
                <a:latin typeface="Arial"/>
              </a:rPr>
              <a:t>2</a:t>
            </a:r>
          </a:p>
        </p:txBody>
      </p:sp>
    </p:spTree>
  </p:cSld>
  <p:clrMapOvr>
    <a:overrideClrMapping bg1="lt1" tx1="dk1" bg2="lt2" tx2="dk2" accent1="accent1" accent2="accent2" accent3="accent3" accent4="accent4" accent5="accent5" accent6="accent6" hlink="hlink" folHlink="folHlink"/>
  </p:clrMapOvr>
</p:sld>
</file>

<file path=ppt/slides/slide61.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sp>
        <p:nvSpPr>
          <p:cNvPr id="2" name=""/>
          <p:cNvSpPr/>
          <p:nvPr/>
        </p:nvSpPr>
        <p:spPr>
          <a:xfrm>
            <a:off x="233362" y="195262"/>
            <a:ext cx="7186613" cy="3933825"/>
          </a:xfrm>
          <a:prstGeom prst="rect">
            <a:avLst/>
          </a:prstGeom>
          <a:solidFill>
            <a:srgbClr val="FFFFFF"/>
          </a:solidFill>
        </p:spPr>
        <p:txBody>
          <a:bodyPr lIns="0" tIns="0" rIns="0" bIns="0">
            <a:noAutofit/>
          </a:bodyPr>
          <a:p>
            <a:pPr indent="0">
              <a:lnSpc>
                <a:spcPct val="190000"/>
              </a:lnSpc>
              <a:spcAft>
                <a:spcPts val="140"/>
              </a:spcAft>
            </a:pPr>
            <a:r>
              <a:rPr lang="vi" b="1" sz="1600">
                <a:solidFill>
                  <a:srgbClr val="BC0202"/>
                </a:solidFill>
                <a:latin typeface="Arial"/>
              </a:rPr>
              <a:t>Bài 7 (SGK - tr.47) </a:t>
            </a:r>
            <a:r>
              <a:rPr lang="vi" sz="1400">
                <a:latin typeface="Arial"/>
              </a:rPr>
              <a:t>Cô Yên gửi 10 triệu đồng vào ngân hàng theo hình thức lãi kép có kì hạn là 12 tháng với lãi suất 6% /năm. Giả sử qua các năm thì lãi suất không thay đổi và cô Yên không gửi thêm tiền vào mỗi năm. Để biết sau </a:t>
            </a:r>
            <a:r>
              <a:rPr lang="vi" i="1" sz="1400">
                <a:latin typeface="Arial"/>
              </a:rPr>
              <a:t>y </a:t>
            </a:r>
            <a:r>
              <a:rPr lang="vi" sz="1400">
                <a:latin typeface="Arial"/>
              </a:rPr>
              <a:t>(năm) thì tổng số tiền cả vốn và lãi có được là </a:t>
            </a:r>
            <a:r>
              <a:rPr lang="vi" i="1" sz="1400">
                <a:latin typeface="Arial"/>
              </a:rPr>
              <a:t>X</a:t>
            </a:r>
            <a:r>
              <a:rPr lang="vi" sz="1400">
                <a:latin typeface="Arial"/>
              </a:rPr>
              <a:t> (đồng), cô Yên sử dụng công thức </a:t>
            </a:r>
            <a:r>
              <a:rPr lang="vi" i="1" sz="1400">
                <a:latin typeface="Arial"/>
              </a:rPr>
              <a:t>y =</a:t>
            </a:r>
            <a:r>
              <a:rPr lang="vi" sz="1400">
                <a:latin typeface="Arial"/>
              </a:rPr>
              <a:t> logi.06 Hỏi sau ít nhất bao nhiêu năm thì cô Yên có thể rút ra số tiền 15 triệu đồng từ tài khoản tiết kiện đó (làm tròn kết quả đến hàng đơn vị).</a:t>
            </a:r>
          </a:p>
          <a:p>
            <a:pPr algn="ctr" indent="0">
              <a:lnSpc>
                <a:spcPct val="182000"/>
              </a:lnSpc>
              <a:spcAft>
                <a:spcPts val="490"/>
              </a:spcAft>
            </a:pPr>
            <a:r>
              <a:rPr lang="vi" b="1" i="1" u="sng" sz="1500">
                <a:solidFill>
                  <a:srgbClr val="252F45"/>
                </a:solidFill>
                <a:latin typeface="Arial"/>
              </a:rPr>
              <a:t>Giải</a:t>
            </a:r>
          </a:p>
          <a:p>
            <a:pPr algn="just" indent="190500">
              <a:lnSpc>
                <a:spcPct val="195000"/>
              </a:lnSpc>
              <a:spcAft>
                <a:spcPts val="910"/>
              </a:spcAft>
            </a:pPr>
            <a:r>
              <a:rPr lang="vi" sz="1400">
                <a:latin typeface="Arial"/>
              </a:rPr>
              <a:t>Đề có được tồng số tiền cả vốn và lãi là 15 triệu đồng thì cần gửi số năm là:</a:t>
            </a:r>
          </a:p>
          <a:p>
            <a:pPr algn="ctr" indent="0">
              <a:lnSpc>
                <a:spcPct val="195000"/>
              </a:lnSpc>
            </a:pPr>
            <a:r>
              <a:rPr lang="vi" i="1" sz="1400">
                <a:latin typeface="Arial"/>
              </a:rPr>
              <a:t>y =</a:t>
            </a:r>
            <a:r>
              <a:rPr lang="vi" sz="1400">
                <a:latin typeface="Arial"/>
              </a:rPr>
              <a:t> </a:t>
            </a:r>
            <a:r>
              <a:rPr lang="en-US" sz="1400">
                <a:latin typeface="Arial"/>
              </a:rPr>
              <a:t>log!,</a:t>
            </a:r>
            <a:r>
              <a:rPr lang="vi" sz="1400">
                <a:latin typeface="Arial"/>
              </a:rPr>
              <a:t>06     « 7 (năm)</a:t>
            </a:r>
          </a:p>
        </p:txBody>
      </p:sp>
    </p:spTree>
  </p:cSld>
  <p:clrMapOvr>
    <a:overrideClrMapping bg1="lt1" tx1="dk1" bg2="lt2" tx2="dk2" accent1="accent1" accent2="accent2" accent3="accent3" accent4="accent4" accent5="accent5" accent6="accent6" hlink="hlink" folHlink="folHlink"/>
  </p:clrMapOvr>
</p:sld>
</file>

<file path=ppt/slides/slide62.xml><?xml version="1.0" encoding="utf-8"?>
<p:sld xmlns:p="http://schemas.openxmlformats.org/presentationml/2006/main" xmlns:a="http://schemas.openxmlformats.org/drawingml/2006/main" xmlns:r="http://schemas.openxmlformats.org/officeDocument/2006/relationships">
  <p:cSld>
    <p:bg>
      <p:bgPr>
        <a:solidFill>
          <a:srgbClr val="FEFBF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47650" y="242887"/>
            <a:ext cx="7105650" cy="647700"/>
          </a:xfrm>
          <a:prstGeom prst="rect">
            <a:avLst/>
          </a:prstGeom>
        </p:spPr>
      </p:pic>
      <p:pic>
        <p:nvPicPr>
          <p:cNvPr id="3" name=""/>
          <p:cNvPicPr>
            <a:picLocks noChangeAspect="1"/>
          </p:cNvPicPr>
          <p:nvPr/>
        </p:nvPicPr>
        <p:blipFill>
          <a:blip r:embed="rPictId1"/>
          <a:stretch>
            <a:fillRect/>
          </a:stretch>
        </p:blipFill>
        <p:spPr>
          <a:xfrm>
            <a:off x="3009900" y="1057275"/>
            <a:ext cx="1695450" cy="366712"/>
          </a:xfrm>
          <a:prstGeom prst="rect">
            <a:avLst/>
          </a:prstGeom>
        </p:spPr>
      </p:pic>
      <p:pic>
        <p:nvPicPr>
          <p:cNvPr id="4" name=""/>
          <p:cNvPicPr>
            <a:picLocks noChangeAspect="1"/>
          </p:cNvPicPr>
          <p:nvPr/>
        </p:nvPicPr>
        <p:blipFill>
          <a:blip r:embed="rPictId2"/>
          <a:stretch>
            <a:fillRect/>
          </a:stretch>
        </p:blipFill>
        <p:spPr>
          <a:xfrm>
            <a:off x="152400" y="1624012"/>
            <a:ext cx="2457450" cy="585788"/>
          </a:xfrm>
          <a:prstGeom prst="rect">
            <a:avLst/>
          </a:prstGeom>
        </p:spPr>
      </p:pic>
      <p:pic>
        <p:nvPicPr>
          <p:cNvPr id="5" name=""/>
          <p:cNvPicPr>
            <a:picLocks noChangeAspect="1"/>
          </p:cNvPicPr>
          <p:nvPr/>
        </p:nvPicPr>
        <p:blipFill>
          <a:blip r:embed="rPictId3"/>
          <a:stretch>
            <a:fillRect/>
          </a:stretch>
        </p:blipFill>
        <p:spPr>
          <a:xfrm>
            <a:off x="5110162" y="1657350"/>
            <a:ext cx="2295525" cy="366712"/>
          </a:xfrm>
          <a:prstGeom prst="rect">
            <a:avLst/>
          </a:prstGeom>
        </p:spPr>
      </p:pic>
      <p:sp>
        <p:nvSpPr>
          <p:cNvPr id="6" name=""/>
          <p:cNvSpPr/>
          <p:nvPr/>
        </p:nvSpPr>
        <p:spPr>
          <a:xfrm>
            <a:off x="319087" y="2224087"/>
            <a:ext cx="1966913" cy="581025"/>
          </a:xfrm>
          <a:prstGeom prst="rect">
            <a:avLst/>
          </a:prstGeom>
          <a:solidFill>
            <a:srgbClr val="FFFFFF"/>
          </a:solidFill>
        </p:spPr>
        <p:txBody>
          <a:bodyPr lIns="0" tIns="0" rIns="0" bIns="0">
            <a:noAutofit/>
          </a:bodyPr>
          <a:p>
            <a:pPr algn="ctr" indent="0"/>
            <a:r>
              <a:rPr lang="en-US" baseline="30000" sz="1000">
                <a:solidFill>
                  <a:srgbClr val="BC0202"/>
                </a:solidFill>
                <a:latin typeface="Times New Roman"/>
              </a:rPr>
              <a:t>01</a:t>
            </a:r>
          </a:p>
          <a:p>
            <a:pPr algn="ctr" indent="0">
              <a:lnSpc>
                <a:spcPct val="75000"/>
              </a:lnSpc>
            </a:pPr>
            <a:r>
              <a:rPr lang="vi" sz="1300">
                <a:latin typeface="Arial"/>
              </a:rPr>
              <a:t>ôn lại các kiến thức đã</a:t>
            </a:r>
          </a:p>
        </p:txBody>
      </p:sp>
      <p:sp>
        <p:nvSpPr>
          <p:cNvPr id="7" name=""/>
          <p:cNvSpPr/>
          <p:nvPr/>
        </p:nvSpPr>
        <p:spPr>
          <a:xfrm>
            <a:off x="319087" y="3014662"/>
            <a:ext cx="1966913" cy="195263"/>
          </a:xfrm>
          <a:prstGeom prst="rect">
            <a:avLst/>
          </a:prstGeom>
          <a:solidFill>
            <a:srgbClr val="FFFFFF"/>
          </a:solidFill>
        </p:spPr>
        <p:txBody>
          <a:bodyPr lIns="0" tIns="0" rIns="0" bIns="0" wrap="none">
            <a:noAutofit/>
          </a:bodyPr>
          <a:p>
            <a:pPr algn="ctr" indent="0"/>
            <a:r>
              <a:rPr lang="vi" sz="1300">
                <a:latin typeface="Arial"/>
              </a:rPr>
              <a:t>học</a:t>
            </a:r>
          </a:p>
        </p:txBody>
      </p:sp>
      <p:sp>
        <p:nvSpPr>
          <p:cNvPr id="8" name=""/>
          <p:cNvSpPr/>
          <p:nvPr/>
        </p:nvSpPr>
        <p:spPr>
          <a:xfrm>
            <a:off x="3052762" y="1604962"/>
            <a:ext cx="1495425" cy="1081088"/>
          </a:xfrm>
          <a:prstGeom prst="rect">
            <a:avLst/>
          </a:prstGeom>
          <a:solidFill>
            <a:srgbClr val="FFFFFF"/>
          </a:solidFill>
        </p:spPr>
        <p:txBody>
          <a:bodyPr lIns="0" tIns="0" rIns="0" bIns="0">
            <a:noAutofit/>
          </a:bodyPr>
          <a:p>
            <a:pPr algn="ctr" indent="0">
              <a:spcAft>
                <a:spcPts val="770"/>
              </a:spcAft>
            </a:pPr>
            <a:r>
              <a:rPr lang="vi" b="1" sz="2700">
                <a:solidFill>
                  <a:srgbClr val="BC0202"/>
                </a:solidFill>
                <a:latin typeface="Arial"/>
              </a:rPr>
              <a:t>02</a:t>
            </a:r>
          </a:p>
          <a:p>
            <a:pPr algn="ctr" indent="0">
              <a:lnSpc>
                <a:spcPct val="200000"/>
              </a:lnSpc>
            </a:pPr>
            <a:r>
              <a:rPr lang="vi" sz="1300">
                <a:latin typeface="Arial"/>
              </a:rPr>
              <a:t>Hoàn thành các bài tập trong SBT</a:t>
            </a:r>
          </a:p>
        </p:txBody>
      </p:sp>
      <p:sp>
        <p:nvSpPr>
          <p:cNvPr id="9" name=""/>
          <p:cNvSpPr/>
          <p:nvPr/>
        </p:nvSpPr>
        <p:spPr>
          <a:xfrm>
            <a:off x="5419725" y="2043112"/>
            <a:ext cx="1724025" cy="542925"/>
          </a:xfrm>
          <a:prstGeom prst="rect">
            <a:avLst/>
          </a:prstGeom>
          <a:solidFill>
            <a:srgbClr val="FFFFFF"/>
          </a:solidFill>
        </p:spPr>
        <p:txBody>
          <a:bodyPr lIns="0" tIns="0" rIns="0" bIns="0">
            <a:noAutofit/>
          </a:bodyPr>
          <a:p>
            <a:pPr algn="ctr" indent="0"/>
            <a:r>
              <a:rPr lang="vi" baseline="-25000" sz="1000">
                <a:latin typeface="Times New Roman"/>
              </a:rPr>
              <a:t>x</a:t>
            </a:r>
            <a:r>
              <a:rPr lang="vi" sz="1000">
                <a:latin typeface="Times New Roman"/>
              </a:rPr>
              <a:t> </a:t>
            </a:r>
            <a:r>
              <a:rPr lang="vi" baseline="30000" sz="1000">
                <a:solidFill>
                  <a:srgbClr val="BC0202"/>
                </a:solidFill>
                <a:latin typeface="Times New Roman"/>
              </a:rPr>
              <a:t>03</a:t>
            </a:r>
          </a:p>
          <a:p>
            <a:pPr indent="-139700">
              <a:lnSpc>
                <a:spcPct val="75000"/>
              </a:lnSpc>
            </a:pPr>
            <a:r>
              <a:rPr lang="vi" sz="1400">
                <a:latin typeface="Arial"/>
              </a:rPr>
              <a:t>Chuẩn bị trước </a:t>
            </a:r>
            <a:r>
              <a:rPr lang="vi" b="1" sz="1300">
                <a:latin typeface="Arial"/>
              </a:rPr>
              <a:t>Bài 4.</a:t>
            </a:r>
          </a:p>
        </p:txBody>
      </p:sp>
      <p:sp>
        <p:nvSpPr>
          <p:cNvPr id="10" name=""/>
          <p:cNvSpPr/>
          <p:nvPr/>
        </p:nvSpPr>
        <p:spPr>
          <a:xfrm>
            <a:off x="5429250" y="2728912"/>
            <a:ext cx="1709737" cy="1000125"/>
          </a:xfrm>
          <a:prstGeom prst="rect">
            <a:avLst/>
          </a:prstGeom>
          <a:solidFill>
            <a:srgbClr val="FFFFFF"/>
          </a:solidFill>
        </p:spPr>
        <p:txBody>
          <a:bodyPr lIns="0" tIns="0" rIns="0" bIns="0">
            <a:noAutofit/>
          </a:bodyPr>
          <a:p>
            <a:pPr algn="ctr" indent="0">
              <a:lnSpc>
                <a:spcPct val="200000"/>
              </a:lnSpc>
            </a:pPr>
            <a:r>
              <a:rPr lang="vi" b="1" sz="1300">
                <a:latin typeface="Arial"/>
              </a:rPr>
              <a:t>Phương trình, bất phương tình mũ và lôgarit</a:t>
            </a:r>
          </a:p>
        </p:txBody>
      </p:sp>
    </p:spTree>
  </p:cSld>
  <p:clrMapOvr>
    <a:overrideClrMapping bg1="lt1" tx1="dk1" bg2="lt2" tx2="dk2" accent1="accent1" accent2="accent2" accent3="accent3" accent4="accent4" accent5="accent5" accent6="accent6" hlink="hlink" folHlink="folHlink"/>
  </p:clrMapOvr>
</p:sld>
</file>

<file path=ppt/slides/slide63.xml><?xml version="1.0" encoding="utf-8"?>
<p:sld xmlns:p="http://schemas.openxmlformats.org/presentationml/2006/main" xmlns:a="http://schemas.openxmlformats.org/drawingml/2006/main" xmlns:r="http://schemas.openxmlformats.org/officeDocument/2006/relationships">
  <p:cSld>
    <p:bg>
      <p:bgPr>
        <a:solidFill>
          <a:srgbClr val="FEFBF6"/>
        </a:solidFill>
        <a:effectLst/>
      </p:bgPr>
    </p:bg>
    <p:spTree>
      <p:nvGrpSpPr>
        <p:cNvPr id="1" name=""/>
        <p:cNvGrpSpPr/>
        <p:nvPr/>
      </p:nvGrpSpPr>
      <p:grpSpPr/>
      <p:sp>
        <p:nvSpPr>
          <p:cNvPr id="2" name=""/>
          <p:cNvSpPr/>
          <p:nvPr/>
        </p:nvSpPr>
        <p:spPr>
          <a:xfrm>
            <a:off x="1704975" y="1262062"/>
            <a:ext cx="4200525" cy="1185863"/>
          </a:xfrm>
          <a:prstGeom prst="rect">
            <a:avLst/>
          </a:prstGeom>
          <a:solidFill>
            <a:srgbClr val="FFFFFF"/>
          </a:solidFill>
        </p:spPr>
        <p:txBody>
          <a:bodyPr lIns="0" tIns="0" rIns="0" bIns="0">
            <a:noAutofit/>
          </a:bodyPr>
          <a:p>
            <a:pPr algn="ctr" indent="0">
              <a:lnSpc>
                <a:spcPct val="150000"/>
              </a:lnSpc>
            </a:pPr>
            <a:r>
              <a:rPr lang="vi" b="1" sz="3300">
                <a:solidFill>
                  <a:srgbClr val="933530"/>
                </a:solidFill>
                <a:latin typeface="Calibri"/>
              </a:rPr>
              <a:t>CẢM ƠN Sự CHÚ Ý THEO DÕI CỦA CÁC EM!</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EFAF3"/>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09637" y="1152525"/>
            <a:ext cx="6229350" cy="3057525"/>
          </a:xfrm>
          <a:prstGeom prst="rect">
            <a:avLst/>
          </a:prstGeom>
        </p:spPr>
      </p:pic>
      <p:pic>
        <p:nvPicPr>
          <p:cNvPr id="3" name=""/>
          <p:cNvPicPr>
            <a:picLocks noChangeAspect="1"/>
          </p:cNvPicPr>
          <p:nvPr/>
        </p:nvPicPr>
        <p:blipFill>
          <a:blip r:embed="rPictId1"/>
          <a:stretch>
            <a:fillRect/>
          </a:stretch>
        </p:blipFill>
        <p:spPr>
          <a:xfrm>
            <a:off x="5376862" y="3457575"/>
            <a:ext cx="1938338" cy="542925"/>
          </a:xfrm>
          <a:prstGeom prst="rect">
            <a:avLst/>
          </a:prstGeom>
        </p:spPr>
      </p:pic>
      <p:sp>
        <p:nvSpPr>
          <p:cNvPr id="4" name=""/>
          <p:cNvSpPr/>
          <p:nvPr/>
        </p:nvSpPr>
        <p:spPr>
          <a:xfrm>
            <a:off x="647700" y="766762"/>
            <a:ext cx="1633537" cy="390525"/>
          </a:xfrm>
          <a:prstGeom prst="rect">
            <a:avLst/>
          </a:prstGeom>
          <a:solidFill>
            <a:srgbClr val="FFFFFF"/>
          </a:solidFill>
        </p:spPr>
        <p:txBody>
          <a:bodyPr lIns="0" tIns="0" rIns="0" bIns="0" wrap="none">
            <a:noAutofit/>
          </a:bodyPr>
          <a:p>
            <a:pPr indent="0"/>
            <a:r>
              <a:rPr lang="vi" b="1" sz="2400">
                <a:solidFill>
                  <a:srgbClr val="BC0202"/>
                </a:solidFill>
                <a:latin typeface="Arial"/>
              </a:rPr>
              <a:t>NHẬN XÉT</a:t>
            </a:r>
          </a:p>
        </p:txBody>
      </p:sp>
      <p:sp>
        <p:nvSpPr>
          <p:cNvPr id="5" name=""/>
          <p:cNvSpPr/>
          <p:nvPr/>
        </p:nvSpPr>
        <p:spPr>
          <a:xfrm>
            <a:off x="3224212" y="1666875"/>
            <a:ext cx="3738563" cy="1557337"/>
          </a:xfrm>
          <a:prstGeom prst="rect">
            <a:avLst/>
          </a:prstGeom>
          <a:solidFill>
            <a:srgbClr val="FFFFFF"/>
          </a:solidFill>
        </p:spPr>
        <p:txBody>
          <a:bodyPr lIns="0" tIns="0" rIns="0" bIns="0">
            <a:noAutofit/>
          </a:bodyPr>
          <a:p>
            <a:pPr algn="just" indent="0">
              <a:lnSpc>
                <a:spcPct val="195000"/>
              </a:lnSpc>
            </a:pPr>
            <a:r>
              <a:rPr lang="vi" sz="1500">
                <a:latin typeface="Arial"/>
              </a:rPr>
              <a:t>Tương ứng môi giá trị </a:t>
            </a:r>
            <a:r>
              <a:rPr lang="vi" i="1" sz="1400">
                <a:latin typeface="Arial"/>
              </a:rPr>
              <a:t>X</a:t>
            </a:r>
            <a:r>
              <a:rPr lang="vi" sz="1500">
                <a:latin typeface="Arial"/>
              </a:rPr>
              <a:t> với giá trị </a:t>
            </a:r>
            <a:r>
              <a:rPr lang="vi" i="1" sz="1400">
                <a:latin typeface="Arial"/>
              </a:rPr>
              <a:t>y =</a:t>
            </a:r>
            <a:r>
              <a:rPr lang="vi" sz="1500">
                <a:latin typeface="Arial"/>
              </a:rPr>
              <a:t> (l,062)</a:t>
            </a:r>
            <a:r>
              <a:rPr lang="vi" baseline="30000" sz="1500">
                <a:latin typeface="Arial"/>
              </a:rPr>
              <a:t>x</a:t>
            </a:r>
            <a:r>
              <a:rPr lang="vi" sz="1500">
                <a:latin typeface="Arial"/>
              </a:rPr>
              <a:t> xác định một hàm số, hàm số đó gọi là hàm số mũ cơ số 1,062.</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FFDF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476375" y="1004887"/>
            <a:ext cx="733425" cy="409575"/>
          </a:xfrm>
          <a:prstGeom prst="rect">
            <a:avLst/>
          </a:prstGeom>
        </p:spPr>
      </p:pic>
      <p:pic>
        <p:nvPicPr>
          <p:cNvPr id="3" name=""/>
          <p:cNvPicPr>
            <a:picLocks noChangeAspect="1"/>
          </p:cNvPicPr>
          <p:nvPr/>
        </p:nvPicPr>
        <p:blipFill>
          <a:blip r:embed="rPictId1"/>
          <a:stretch>
            <a:fillRect/>
          </a:stretch>
        </p:blipFill>
        <p:spPr>
          <a:xfrm>
            <a:off x="7134225" y="952500"/>
            <a:ext cx="485775" cy="676275"/>
          </a:xfrm>
          <a:prstGeom prst="rect">
            <a:avLst/>
          </a:prstGeom>
        </p:spPr>
      </p:pic>
      <p:pic>
        <p:nvPicPr>
          <p:cNvPr id="4" name=""/>
          <p:cNvPicPr>
            <a:picLocks noChangeAspect="1"/>
          </p:cNvPicPr>
          <p:nvPr/>
        </p:nvPicPr>
        <p:blipFill>
          <a:blip r:embed="rPictId2"/>
          <a:stretch>
            <a:fillRect/>
          </a:stretch>
        </p:blipFill>
        <p:spPr>
          <a:xfrm>
            <a:off x="538162" y="3238500"/>
            <a:ext cx="6843713" cy="828675"/>
          </a:xfrm>
          <a:prstGeom prst="rect">
            <a:avLst/>
          </a:prstGeom>
        </p:spPr>
      </p:pic>
      <p:sp>
        <p:nvSpPr>
          <p:cNvPr id="5" name=""/>
          <p:cNvSpPr/>
          <p:nvPr/>
        </p:nvSpPr>
        <p:spPr>
          <a:xfrm>
            <a:off x="771525" y="642937"/>
            <a:ext cx="1081087" cy="328613"/>
          </a:xfrm>
          <a:prstGeom prst="rect">
            <a:avLst/>
          </a:prstGeom>
          <a:solidFill>
            <a:srgbClr val="FFFFFF"/>
          </a:solidFill>
        </p:spPr>
        <p:txBody>
          <a:bodyPr lIns="0" tIns="0" rIns="0" bIns="0" wrap="none">
            <a:noAutofit/>
          </a:bodyPr>
          <a:p>
            <a:pPr indent="0"/>
            <a:r>
              <a:rPr lang="vi" b="1" sz="2100">
                <a:latin typeface="Arial"/>
              </a:rPr>
              <a:t>Kết luận</a:t>
            </a:r>
          </a:p>
        </p:txBody>
      </p:sp>
      <p:sp>
        <p:nvSpPr>
          <p:cNvPr id="6" name=""/>
          <p:cNvSpPr/>
          <p:nvPr/>
        </p:nvSpPr>
        <p:spPr>
          <a:xfrm>
            <a:off x="838200" y="1700212"/>
            <a:ext cx="5991225" cy="747713"/>
          </a:xfrm>
          <a:prstGeom prst="rect">
            <a:avLst/>
          </a:prstGeom>
          <a:solidFill>
            <a:srgbClr val="FFFFFF"/>
          </a:solidFill>
        </p:spPr>
        <p:txBody>
          <a:bodyPr lIns="0" tIns="0" rIns="0" bIns="0">
            <a:noAutofit/>
          </a:bodyPr>
          <a:p>
            <a:pPr indent="0">
              <a:lnSpc>
                <a:spcPct val="226000"/>
              </a:lnSpc>
            </a:pPr>
            <a:r>
              <a:rPr lang="vi" sz="1500">
                <a:latin typeface="Arial"/>
              </a:rPr>
              <a:t>Cho số thực </a:t>
            </a:r>
            <a:r>
              <a:rPr lang="en-US" i="1" sz="1400">
                <a:latin typeface="Arial"/>
              </a:rPr>
              <a:t>a (a&gt; </a:t>
            </a:r>
            <a:r>
              <a:rPr lang="vi" i="1" sz="1400">
                <a:latin typeface="Arial"/>
              </a:rPr>
              <a:t>0,a *</a:t>
            </a:r>
            <a:r>
              <a:rPr lang="vi" sz="1500">
                <a:latin typeface="Arial"/>
              </a:rPr>
              <a:t> 1). Hàm số </a:t>
            </a:r>
            <a:r>
              <a:rPr lang="vi" i="1" sz="1400">
                <a:latin typeface="Arial"/>
              </a:rPr>
              <a:t>y = a</a:t>
            </a:r>
            <a:r>
              <a:rPr lang="vi" i="1" baseline="30000" sz="1400">
                <a:latin typeface="Arial"/>
              </a:rPr>
              <a:t>x</a:t>
            </a:r>
            <a:r>
              <a:rPr lang="vi" sz="1500">
                <a:latin typeface="Arial"/>
              </a:rPr>
              <a:t> được gọi là </a:t>
            </a:r>
            <a:r>
              <a:rPr lang="vi" i="1" sz="1400">
                <a:latin typeface="Arial"/>
              </a:rPr>
              <a:t>hàm số mũ</a:t>
            </a:r>
            <a:r>
              <a:rPr lang="vi" sz="1500">
                <a:latin typeface="Arial"/>
              </a:rPr>
              <a:t> cơ số </a:t>
            </a:r>
            <a:r>
              <a:rPr lang="vi" i="1" sz="1400">
                <a:latin typeface="Arial"/>
              </a:rPr>
              <a:t>a.</a:t>
            </a:r>
          </a:p>
        </p:txBody>
      </p:sp>
      <p:sp>
        <p:nvSpPr>
          <p:cNvPr id="7" name=""/>
          <p:cNvSpPr/>
          <p:nvPr/>
        </p:nvSpPr>
        <p:spPr>
          <a:xfrm>
            <a:off x="833437" y="2747962"/>
            <a:ext cx="5910263" cy="309563"/>
          </a:xfrm>
          <a:prstGeom prst="rect">
            <a:avLst/>
          </a:prstGeom>
          <a:solidFill>
            <a:srgbClr val="FFFFFF"/>
          </a:solidFill>
        </p:spPr>
        <p:txBody>
          <a:bodyPr lIns="0" tIns="0" rIns="0" bIns="0" wrap="none">
            <a:noAutofit/>
          </a:bodyPr>
          <a:p>
            <a:pPr indent="0"/>
            <a:r>
              <a:rPr lang="vi" sz="1500">
                <a:latin typeface="Arial"/>
              </a:rPr>
              <a:t>Tập xác định của hàm số mũ </a:t>
            </a:r>
            <a:r>
              <a:rPr lang="vi" i="1" sz="1400">
                <a:latin typeface="Arial"/>
              </a:rPr>
              <a:t>y = a</a:t>
            </a:r>
            <a:r>
              <a:rPr lang="vi" i="1" baseline="30000" sz="1400">
                <a:latin typeface="Arial"/>
              </a:rPr>
              <a:t>x</a:t>
            </a:r>
            <a:r>
              <a:rPr lang="vi" sz="1500">
                <a:latin typeface="Arial"/>
              </a:rPr>
              <a:t> (a &gt; 0, </a:t>
            </a:r>
            <a:r>
              <a:rPr lang="vi" i="1" sz="1400">
                <a:latin typeface="Arial"/>
              </a:rPr>
              <a:t>a</a:t>
            </a:r>
            <a:r>
              <a:rPr lang="vi" sz="1500">
                <a:latin typeface="Arial"/>
              </a:rPr>
              <a:t> * 1) là BL</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9EBD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581400" y="2124075"/>
            <a:ext cx="438150" cy="223837"/>
          </a:xfrm>
          <a:prstGeom prst="rect">
            <a:avLst/>
          </a:prstGeom>
        </p:spPr>
      </p:pic>
      <p:sp>
        <p:nvSpPr>
          <p:cNvPr id="3" name=""/>
          <p:cNvSpPr/>
          <p:nvPr/>
        </p:nvSpPr>
        <p:spPr>
          <a:xfrm>
            <a:off x="6424612" y="114300"/>
            <a:ext cx="1019175" cy="347662"/>
          </a:xfrm>
          <a:prstGeom prst="rect">
            <a:avLst/>
          </a:prstGeom>
          <a:solidFill>
            <a:srgbClr val="FFFFFF"/>
          </a:solidFill>
        </p:spPr>
        <p:txBody>
          <a:bodyPr lIns="0" tIns="0" rIns="0" bIns="0" wrap="none">
            <a:noAutofit/>
          </a:bodyPr>
          <a:p>
            <a:pPr indent="0"/>
            <a:r>
              <a:rPr lang="vi" b="1" sz="2800">
                <a:solidFill>
                  <a:srgbClr val="C85345"/>
                </a:solidFill>
                <a:latin typeface="Arial"/>
              </a:rPr>
              <a:t>1= </a:t>
            </a:r>
            <a:r>
              <a:rPr lang="vi" b="1" sz="2800">
                <a:solidFill>
                  <a:srgbClr val="7E953B"/>
                </a:solidFill>
                <a:latin typeface="Arial"/>
              </a:rPr>
              <a:t>£</a:t>
            </a:r>
          </a:p>
        </p:txBody>
      </p:sp>
      <p:sp>
        <p:nvSpPr>
          <p:cNvPr id="4" name=""/>
          <p:cNvSpPr/>
          <p:nvPr/>
        </p:nvSpPr>
        <p:spPr>
          <a:xfrm>
            <a:off x="866775" y="747712"/>
            <a:ext cx="700087" cy="233363"/>
          </a:xfrm>
          <a:prstGeom prst="rect">
            <a:avLst/>
          </a:prstGeom>
          <a:solidFill>
            <a:srgbClr val="FFFFFF"/>
          </a:solidFill>
        </p:spPr>
        <p:txBody>
          <a:bodyPr lIns="0" tIns="0" rIns="0" bIns="0" wrap="none">
            <a:noAutofit/>
          </a:bodyPr>
          <a:p>
            <a:pPr indent="0"/>
            <a:r>
              <a:rPr lang="vi" b="1" sz="1600">
                <a:latin typeface="Arial"/>
              </a:rPr>
              <a:t>Ví dụ 1</a:t>
            </a:r>
          </a:p>
        </p:txBody>
      </p:sp>
      <p:sp>
        <p:nvSpPr>
          <p:cNvPr id="5" name=""/>
          <p:cNvSpPr/>
          <p:nvPr/>
        </p:nvSpPr>
        <p:spPr>
          <a:xfrm>
            <a:off x="1905000" y="666750"/>
            <a:ext cx="4605337" cy="271462"/>
          </a:xfrm>
          <a:prstGeom prst="rect">
            <a:avLst/>
          </a:prstGeom>
          <a:solidFill>
            <a:srgbClr val="FFFFFF"/>
          </a:solidFill>
        </p:spPr>
        <p:txBody>
          <a:bodyPr lIns="0" tIns="0" rIns="0" bIns="0" wrap="none">
            <a:noAutofit/>
          </a:bodyPr>
          <a:p>
            <a:pPr indent="317500"/>
            <a:r>
              <a:rPr lang="vi" sz="1400">
                <a:latin typeface="Arial"/>
              </a:rPr>
              <a:t>Trong các hàm số sau hàm số nào là hàm số mũ</a:t>
            </a:r>
          </a:p>
        </p:txBody>
      </p:sp>
      <p:sp>
        <p:nvSpPr>
          <p:cNvPr id="6" name=""/>
          <p:cNvSpPr/>
          <p:nvPr/>
        </p:nvSpPr>
        <p:spPr>
          <a:xfrm>
            <a:off x="676275" y="1433512"/>
            <a:ext cx="885825" cy="261938"/>
          </a:xfrm>
          <a:prstGeom prst="rect">
            <a:avLst/>
          </a:prstGeom>
          <a:solidFill>
            <a:srgbClr val="FFFFFF"/>
          </a:solidFill>
        </p:spPr>
        <p:txBody>
          <a:bodyPr lIns="0" tIns="0" rIns="0" bIns="0" wrap="none">
            <a:noAutofit/>
          </a:bodyPr>
          <a:p>
            <a:pPr indent="0"/>
            <a:r>
              <a:rPr lang="en-US" i="1" sz="1400">
                <a:latin typeface="Arial"/>
              </a:rPr>
              <a:t>a) </a:t>
            </a:r>
            <a:r>
              <a:rPr lang="vi" i="1" sz="1400">
                <a:latin typeface="Arial"/>
              </a:rPr>
              <a:t>y = X</a:t>
            </a:r>
            <a:r>
              <a:rPr lang="vi" i="1" baseline="30000" sz="1400">
                <a:latin typeface="Arial"/>
              </a:rPr>
              <a:t>2</a:t>
            </a:r>
          </a:p>
        </p:txBody>
      </p:sp>
      <p:sp>
        <p:nvSpPr>
          <p:cNvPr id="7" name=""/>
          <p:cNvSpPr/>
          <p:nvPr/>
        </p:nvSpPr>
        <p:spPr>
          <a:xfrm>
            <a:off x="2338387" y="1376362"/>
            <a:ext cx="1223963" cy="338138"/>
          </a:xfrm>
          <a:prstGeom prst="rect">
            <a:avLst/>
          </a:prstGeom>
          <a:solidFill>
            <a:srgbClr val="FFFFFF"/>
          </a:solidFill>
        </p:spPr>
        <p:txBody>
          <a:bodyPr lIns="0" tIns="0" rIns="0" bIns="0" wrap="none">
            <a:noAutofit/>
          </a:bodyPr>
          <a:p>
            <a:pPr indent="0"/>
            <a:r>
              <a:rPr lang="vi" i="1" sz="1400">
                <a:latin typeface="Arial"/>
              </a:rPr>
              <a:t>b)y =</a:t>
            </a:r>
            <a:r>
              <a:rPr lang="vi" sz="1400">
                <a:latin typeface="Arial"/>
              </a:rPr>
              <a:t> (Vự</a:t>
            </a:r>
          </a:p>
        </p:txBody>
      </p:sp>
      <p:sp>
        <p:nvSpPr>
          <p:cNvPr id="8" name=""/>
          <p:cNvSpPr/>
          <p:nvPr/>
        </p:nvSpPr>
        <p:spPr>
          <a:xfrm>
            <a:off x="4471987" y="1304925"/>
            <a:ext cx="533400" cy="485775"/>
          </a:xfrm>
          <a:prstGeom prst="rect">
            <a:avLst/>
          </a:prstGeom>
          <a:solidFill>
            <a:srgbClr val="FFFFFF"/>
          </a:solidFill>
        </p:spPr>
        <p:txBody>
          <a:bodyPr lIns="0" tIns="0" rIns="0" bIns="0">
            <a:noAutofit/>
          </a:bodyPr>
          <a:p>
            <a:pPr indent="0">
              <a:lnSpc>
                <a:spcPct val="79000"/>
              </a:lnSpc>
            </a:pPr>
            <a:r>
              <a:rPr lang="vi" sz="1400">
                <a:latin typeface="Arial"/>
              </a:rPr>
              <a:t>1 </a:t>
            </a:r>
            <a:r>
              <a:rPr lang="vi" i="1" sz="1400">
                <a:latin typeface="Arial"/>
              </a:rPr>
              <a:t>c - -</a:t>
            </a:r>
          </a:p>
          <a:p>
            <a:pPr indent="0">
              <a:lnSpc>
                <a:spcPct val="75000"/>
              </a:lnSpc>
            </a:pPr>
            <a:r>
              <a:rPr lang="vi" i="1" sz="1400">
                <a:latin typeface="Arial"/>
              </a:rPr>
              <a:t>X</a:t>
            </a:r>
          </a:p>
        </p:txBody>
      </p:sp>
      <p:sp>
        <p:nvSpPr>
          <p:cNvPr id="9" name=""/>
          <p:cNvSpPr/>
          <p:nvPr/>
        </p:nvSpPr>
        <p:spPr>
          <a:xfrm>
            <a:off x="5891212" y="1395412"/>
            <a:ext cx="1004888" cy="300038"/>
          </a:xfrm>
          <a:prstGeom prst="rect">
            <a:avLst/>
          </a:prstGeom>
          <a:solidFill>
            <a:srgbClr val="FFFFFF"/>
          </a:solidFill>
        </p:spPr>
        <p:txBody>
          <a:bodyPr lIns="0" tIns="0" rIns="0" bIns="0" wrap="none">
            <a:noAutofit/>
          </a:bodyPr>
          <a:p>
            <a:pPr indent="0"/>
            <a:r>
              <a:rPr lang="vi" sz="1400">
                <a:latin typeface="Arial"/>
              </a:rPr>
              <a:t>d) </a:t>
            </a:r>
            <a:r>
              <a:rPr lang="vi" i="1" sz="1400">
                <a:latin typeface="Arial"/>
              </a:rPr>
              <a:t>y - x^&gt;</a:t>
            </a:r>
          </a:p>
        </p:txBody>
      </p:sp>
      <p:sp>
        <p:nvSpPr>
          <p:cNvPr id="10" name=""/>
          <p:cNvSpPr/>
          <p:nvPr/>
        </p:nvSpPr>
        <p:spPr>
          <a:xfrm>
            <a:off x="661987" y="2690812"/>
            <a:ext cx="6253163" cy="833438"/>
          </a:xfrm>
          <a:prstGeom prst="rect">
            <a:avLst/>
          </a:prstGeom>
          <a:solidFill>
            <a:srgbClr val="FFFFFF"/>
          </a:solidFill>
        </p:spPr>
        <p:txBody>
          <a:bodyPr lIns="0" tIns="0" rIns="0" bIns="0">
            <a:noAutofit/>
          </a:bodyPr>
          <a:p>
            <a:pPr indent="0">
              <a:lnSpc>
                <a:spcPct val="242000"/>
              </a:lnSpc>
            </a:pPr>
            <a:r>
              <a:rPr lang="vi" sz="1400">
                <a:latin typeface="Arial"/>
              </a:rPr>
              <a:t>Trong các hàm số đã cho, chỉ có hàm số </a:t>
            </a:r>
            <a:r>
              <a:rPr lang="vi" i="1" sz="1400">
                <a:latin typeface="Arial"/>
              </a:rPr>
              <a:t>y -</a:t>
            </a:r>
            <a:r>
              <a:rPr lang="vi" sz="1400">
                <a:latin typeface="Arial"/>
              </a:rPr>
              <a:t> </a:t>
            </a:r>
            <a:r>
              <a:rPr lang="en-US" sz="1400">
                <a:latin typeface="Arial"/>
              </a:rPr>
              <a:t>(V3)* </a:t>
            </a:r>
            <a:r>
              <a:rPr lang="vi" sz="1400">
                <a:latin typeface="Arial"/>
              </a:rPr>
              <a:t>là có dạng </a:t>
            </a:r>
            <a:r>
              <a:rPr lang="vi" i="1" sz="1400">
                <a:latin typeface="Arial"/>
              </a:rPr>
              <a:t>y = a</a:t>
            </a:r>
            <a:r>
              <a:rPr lang="vi" i="1" baseline="30000" sz="1400">
                <a:latin typeface="Arial"/>
              </a:rPr>
              <a:t>x</a:t>
            </a:r>
            <a:r>
              <a:rPr lang="vi" sz="1400">
                <a:latin typeface="Arial"/>
              </a:rPr>
              <a:t> với </a:t>
            </a:r>
            <a:r>
              <a:rPr lang="en-US" i="1" sz="1400">
                <a:latin typeface="Arial"/>
              </a:rPr>
              <a:t>a </a:t>
            </a:r>
            <a:r>
              <a:rPr lang="vi" i="1" sz="1400">
                <a:latin typeface="Arial"/>
              </a:rPr>
              <a:t>=</a:t>
            </a:r>
            <a:r>
              <a:rPr lang="vi" sz="1400">
                <a:latin typeface="Arial"/>
              </a:rPr>
              <a:t> </a:t>
            </a:r>
            <a:r>
              <a:rPr lang="en-US" sz="1400">
                <a:latin typeface="Arial"/>
              </a:rPr>
              <a:t>V3 </a:t>
            </a:r>
            <a:r>
              <a:rPr lang="vi" sz="1400">
                <a:latin typeface="Arial"/>
              </a:rPr>
              <a:t>nên </a:t>
            </a:r>
            <a:r>
              <a:rPr lang="vi" i="1" sz="1400">
                <a:latin typeface="Arial"/>
              </a:rPr>
              <a:t>y =</a:t>
            </a:r>
            <a:r>
              <a:rPr lang="vi" sz="1400">
                <a:latin typeface="Arial"/>
              </a:rPr>
              <a:t> (Vã)* là hàm số mũ.</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