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ppt/presentation.xml" ContentType="application/vnd.openxmlformats-officedocument.presentationml.presentation.main+xml"/>
  <Override PartName="/ppt/slideMasters/slideMaster.xml" ContentType="application/vnd.openxmlformats-officedocument.presentationml.slideMaster+xml"/>
  <Override PartName="/ppt/slideLayouts/slideLayout.xml" ContentType="application/vnd.openxmlformats-officedocument.presentationml.slideLayout+xml"/>
  <Override PartName="/ppt/theme/theme.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Types>
</file>

<file path=_rels/.rels>&#65279;<?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p="http://schemas.openxmlformats.org/presentationml/2006/main" xmlns:a="http://schemas.openxmlformats.org/drawingml/2006/main" xmlns:r="http://schemas.openxmlformats.org/officeDocument/2006/relationships">
  <p:sldMasterIdLst>
    <p:sldMasterId id="2147483648" r:id="rId1"/>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Lst>
  <p:sldSz cx="7620000" cy="4286250"/>
  <p:notesSz cx="6858000" cy="9144000"/>
</p:presentation>
</file>

<file path=ppt/presProps.xml><?xml version="1.0" encoding="utf-8"?>
<p:presentationPr xmlns:p="http://schemas.openxmlformats.org/presentationml/2006/main" xmlns:a="http://schemas.openxmlformats.org/drawingml/2006/main" xmlns:r="http://schemas.openxmlformats.org/officeDocument/2006/relationships">
</p:presentationPr>
</file>

<file path=ppt/tableStyles.xml><?xml version="1.0" encoding="utf-8"?>
<a:tblStyleLst xmlns:a="http://schemas.openxmlformats.org/drawingml/2006/main" def="{5C22544A-7EE6-4342-B048-85BDC9FD1C3A}">
</a:tblStyleLst>
</file>

<file path=ppt/_rels/presentation.xml.rels>&#65279;<?xml version="1.0" encoding="UTF-8" standalone="yes"?>
<Relationships xmlns="http://schemas.openxmlformats.org/package/2006/relationships"><Relationship Id="rId1" Type="http://schemas.openxmlformats.org/officeDocument/2006/relationships/slideMaster" Target="slideMasters/slideMaster.xml"/><Relationship Id="rId2" Type="http://schemas.openxmlformats.org/officeDocument/2006/relationships/theme" Target="theme/theme.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s>
</file>

<file path=ppt/slideLayouts/_rels/slideLayout.xml.rels>&#65279;<?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p="http://schemas.openxmlformats.org/presentationml/2006/main" xmlns:a="http://schemas.openxmlformats.org/drawingml/2006/main" xmlns:r="http://schemas.openxmlformats.org/officeDocument/2006/relationships">
  <p:cSld>
    <p:spTree>
      <p:nvGrpSpPr>
        <p:cNvPr id="1" name=""/>
        <p:cNvGrpSpPr/>
        <p:nvPr/>
      </p:nvGrpSpPr>
      <p:grpSpPr/>
    </p:spTree>
  </p:cSld>
  <p:clrMapOvr>
    <a:masterClrMapping/>
  </p:clrMapOvr>
</p:sldLayout>
</file>

<file path=ppt/slideMasters/_rels/slideMaster.xml.rels>&#65279;<?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theme" Target="../theme/theme.xml"/></Relationships>
</file>

<file path=ppt/slideMasters/slideMaster.xml><?xml version="1.0" encoding="utf-8"?>
<p:sldMaster xmlns:p="http://schemas.openxmlformats.org/presentationml/2006/main" xmlns:a="http://schemas.openxmlformats.org/drawingml/2006/main" xmlns:r="http://schemas.openxmlformats.org/officeDocument/2006/relationships">
  <p:cSld>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0.xml.rels>&#65279;<?xml version="1.0" encoding="UTF-8" standalone="yes"?>
<Relationships xmlns="http://schemas.openxmlformats.org/package/2006/relationships"><Relationship Id="rPictId0" Type="http://schemas.openxmlformats.org/officeDocument/2006/relationships/image" Target="../media/image14.jpeg"/><Relationship Id="rId1" Type="http://schemas.openxmlformats.org/officeDocument/2006/relationships/slideLayout" Target="../slideLayouts/slideLayout.xml"/></Relationships>
</file>

<file path=ppt/slides/_rels/slide11.xml.rels>&#65279;<?xml version="1.0" encoding="UTF-8" standalone="yes"?>
<Relationships xmlns="http://schemas.openxmlformats.org/package/2006/relationships"><Relationship Id="rPictId0" Type="http://schemas.openxmlformats.org/officeDocument/2006/relationships/image" Target="../media/image15.jpeg"/><Relationship Id="rPictId1" Type="http://schemas.openxmlformats.org/officeDocument/2006/relationships/image" Target="../media/image16.jpeg"/><Relationship Id="rPictId2" Type="http://schemas.openxmlformats.org/officeDocument/2006/relationships/image" Target="../media/image17.jpeg"/><Relationship Id="rId1" Type="http://schemas.openxmlformats.org/officeDocument/2006/relationships/slideLayout" Target="../slideLayouts/slideLayout.xml"/></Relationships>
</file>

<file path=ppt/slides/_rels/slide12.xml.rels>&#65279;<?xml version="1.0" encoding="UTF-8" standalone="yes"?>
<Relationships xmlns="http://schemas.openxmlformats.org/package/2006/relationships"><Relationship Id="rPictId0" Type="http://schemas.openxmlformats.org/officeDocument/2006/relationships/image" Target="../media/image18.jpeg"/><Relationship Id="rId1" Type="http://schemas.openxmlformats.org/officeDocument/2006/relationships/slideLayout" Target="../slideLayouts/slideLayout.xml"/></Relationships>
</file>

<file path=ppt/slides/_rels/slide13.xml.rels>&#65279;<?xml version="1.0" encoding="UTF-8" standalone="yes"?>
<Relationships xmlns="http://schemas.openxmlformats.org/package/2006/relationships"><Relationship Id="rPictId0" Type="http://schemas.openxmlformats.org/officeDocument/2006/relationships/image" Target="../media/image19.jpeg"/><Relationship Id="rId1" Type="http://schemas.openxmlformats.org/officeDocument/2006/relationships/slideLayout" Target="../slideLayouts/slideLayout.xml"/></Relationships>
</file>

<file path=ppt/slides/_rels/slide1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5.xml.rels>&#65279;<?xml version="1.0" encoding="UTF-8" standalone="yes"?>
<Relationships xmlns="http://schemas.openxmlformats.org/package/2006/relationships"><Relationship Id="rPictId0" Type="http://schemas.openxmlformats.org/officeDocument/2006/relationships/image" Target="../media/image20.jpeg"/><Relationship Id="rId1" Type="http://schemas.openxmlformats.org/officeDocument/2006/relationships/slideLayout" Target="../slideLayouts/slideLayout.xml"/></Relationships>
</file>

<file path=ppt/slides/_rels/slide16.xml.rels>&#65279;<?xml version="1.0" encoding="UTF-8" standalone="yes"?>
<Relationships xmlns="http://schemas.openxmlformats.org/package/2006/relationships"><Relationship Id="rPictId0" Type="http://schemas.openxmlformats.org/officeDocument/2006/relationships/image" Target="../media/image21.jpeg"/><Relationship Id="rPictId1" Type="http://schemas.openxmlformats.org/officeDocument/2006/relationships/image" Target="../media/image22.jpeg"/><Relationship Id="rPictId2" Type="http://schemas.openxmlformats.org/officeDocument/2006/relationships/image" Target="../media/image23.jpeg"/><Relationship Id="rPictId3" Type="http://schemas.openxmlformats.org/officeDocument/2006/relationships/image" Target="../media/image24.jpeg"/><Relationship Id="rId1" Type="http://schemas.openxmlformats.org/officeDocument/2006/relationships/slideLayout" Target="../slideLayouts/slideLayout.xml"/></Relationships>
</file>

<file path=ppt/slides/_rels/slide17.xml.rels>&#65279;<?xml version="1.0" encoding="UTF-8" standalone="yes"?>
<Relationships xmlns="http://schemas.openxmlformats.org/package/2006/relationships"><Relationship Id="rPictId0" Type="http://schemas.openxmlformats.org/officeDocument/2006/relationships/image" Target="../media/image25.jpeg"/><Relationship Id="rId1" Type="http://schemas.openxmlformats.org/officeDocument/2006/relationships/slideLayout" Target="../slideLayouts/slideLayout.xml"/></Relationships>
</file>

<file path=ppt/slides/_rels/slide18.xml.rels>&#65279;<?xml version="1.0" encoding="UTF-8" standalone="yes"?>
<Relationships xmlns="http://schemas.openxmlformats.org/package/2006/relationships"><Relationship Id="rPictId0" Type="http://schemas.openxmlformats.org/officeDocument/2006/relationships/image" Target="../media/image26.jpeg"/><Relationship Id="rId1" Type="http://schemas.openxmlformats.org/officeDocument/2006/relationships/slideLayout" Target="../slideLayouts/slideLayout.xml"/></Relationships>
</file>

<file path=ppt/slides/_rels/slide19.xml.rels>&#65279;<?xml version="1.0" encoding="UTF-8" standalone="yes"?>
<Relationships xmlns="http://schemas.openxmlformats.org/package/2006/relationships"><Relationship Id="rPictId0" Type="http://schemas.openxmlformats.org/officeDocument/2006/relationships/image" Target="../media/image27.jpeg"/><Relationship Id="rPictId1" Type="http://schemas.openxmlformats.org/officeDocument/2006/relationships/image" Target="../media/image28.jpeg"/><Relationship Id="rPictId2" Type="http://schemas.openxmlformats.org/officeDocument/2006/relationships/image" Target="../media/image29.jpeg"/><Relationship Id="rPictId3" Type="http://schemas.openxmlformats.org/officeDocument/2006/relationships/image" Target="../media/image30.jpeg"/><Relationship Id="rId1" Type="http://schemas.openxmlformats.org/officeDocument/2006/relationships/slideLayout" Target="../slideLayouts/slideLayout.xml"/></Relationships>
</file>

<file path=ppt/slides/_rels/slide2.xml.rels>&#65279;<?xml version="1.0" encoding="UTF-8" standalone="yes"?>
<Relationships xmlns="http://schemas.openxmlformats.org/package/2006/relationships"><Relationship Id="rPictId0" Type="http://schemas.openxmlformats.org/officeDocument/2006/relationships/image" Target="../media/image1.jpeg"/><Relationship Id="rPictId1" Type="http://schemas.openxmlformats.org/officeDocument/2006/relationships/image" Target="../media/image2.jpeg"/><Relationship Id="rId1" Type="http://schemas.openxmlformats.org/officeDocument/2006/relationships/slideLayout" Target="../slideLayouts/slideLayout.xml"/></Relationships>
</file>

<file path=ppt/slides/_rels/slide2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1.xml.rels>&#65279;<?xml version="1.0" encoding="UTF-8" standalone="yes"?>
<Relationships xmlns="http://schemas.openxmlformats.org/package/2006/relationships"><Relationship Id="rPictId0" Type="http://schemas.openxmlformats.org/officeDocument/2006/relationships/image" Target="../media/image31.jpeg"/><Relationship Id="rId1" Type="http://schemas.openxmlformats.org/officeDocument/2006/relationships/slideLayout" Target="../slideLayouts/slideLayout.xml"/></Relationships>
</file>

<file path=ppt/slides/_rels/slide2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3.xml.rels>&#65279;<?xml version="1.0" encoding="UTF-8" standalone="yes"?>
<Relationships xmlns="http://schemas.openxmlformats.org/package/2006/relationships"><Relationship Id="rPictId0" Type="http://schemas.openxmlformats.org/officeDocument/2006/relationships/image" Target="../media/image32.jpeg"/><Relationship Id="rId1" Type="http://schemas.openxmlformats.org/officeDocument/2006/relationships/slideLayout" Target="../slideLayouts/slideLayout.xml"/></Relationships>
</file>

<file path=ppt/slides/_rels/slide24.xml.rels>&#65279;<?xml version="1.0" encoding="UTF-8" standalone="yes"?>
<Relationships xmlns="http://schemas.openxmlformats.org/package/2006/relationships"><Relationship Id="rPictId0" Type="http://schemas.openxmlformats.org/officeDocument/2006/relationships/image" Target="../media/image33.jpeg"/><Relationship Id="rId1" Type="http://schemas.openxmlformats.org/officeDocument/2006/relationships/slideLayout" Target="../slideLayouts/slideLayout.xml"/></Relationships>
</file>

<file path=ppt/slides/_rels/slide25.xml.rels>&#65279;<?xml version="1.0" encoding="UTF-8" standalone="yes"?>
<Relationships xmlns="http://schemas.openxmlformats.org/package/2006/relationships"><Relationship Id="rPictId0" Type="http://schemas.openxmlformats.org/officeDocument/2006/relationships/image" Target="../media/image34.jpeg"/><Relationship Id="rId1" Type="http://schemas.openxmlformats.org/officeDocument/2006/relationships/slideLayout" Target="../slideLayouts/slideLayout.xml"/></Relationships>
</file>

<file path=ppt/slides/_rels/slide26.xml.rels>&#65279;<?xml version="1.0" encoding="UTF-8" standalone="yes"?>
<Relationships xmlns="http://schemas.openxmlformats.org/package/2006/relationships"><Relationship Id="rPictId0" Type="http://schemas.openxmlformats.org/officeDocument/2006/relationships/image" Target="../media/image35.jpeg"/><Relationship Id="rId1" Type="http://schemas.openxmlformats.org/officeDocument/2006/relationships/slideLayout" Target="../slideLayouts/slideLayout.xml"/></Relationships>
</file>

<file path=ppt/slides/_rels/slide27.xml.rels>&#65279;<?xml version="1.0" encoding="UTF-8" standalone="yes"?>
<Relationships xmlns="http://schemas.openxmlformats.org/package/2006/relationships"><Relationship Id="rPictId0" Type="http://schemas.openxmlformats.org/officeDocument/2006/relationships/image" Target="../media/image36.jpeg"/><Relationship Id="rId1" Type="http://schemas.openxmlformats.org/officeDocument/2006/relationships/slideLayout" Target="../slideLayouts/slideLayout.xml"/></Relationships>
</file>

<file path=ppt/slides/_rels/slide28.xml.rels>&#65279;<?xml version="1.0" encoding="UTF-8" standalone="yes"?>
<Relationships xmlns="http://schemas.openxmlformats.org/package/2006/relationships"><Relationship Id="rPictId0" Type="http://schemas.openxmlformats.org/officeDocument/2006/relationships/image" Target="../media/image37.jpeg"/><Relationship Id="rPictId1" Type="http://schemas.openxmlformats.org/officeDocument/2006/relationships/image" Target="../media/image38.jpeg"/><Relationship Id="rId1" Type="http://schemas.openxmlformats.org/officeDocument/2006/relationships/slideLayout" Target="../slideLayouts/slideLayout.xml"/></Relationships>
</file>

<file path=ppt/slides/_rels/slide29.xml.rels>&#65279;<?xml version="1.0" encoding="UTF-8" standalone="yes"?>
<Relationships xmlns="http://schemas.openxmlformats.org/package/2006/relationships"><Relationship Id="rPictId0" Type="http://schemas.openxmlformats.org/officeDocument/2006/relationships/image" Target="../media/image39.jpeg"/><Relationship Id="rPictId1" Type="http://schemas.openxmlformats.org/officeDocument/2006/relationships/image" Target="../media/image40.jpeg"/><Relationship Id="rId1" Type="http://schemas.openxmlformats.org/officeDocument/2006/relationships/slideLayout" Target="../slideLayouts/slideLayout.xml"/></Relationships>
</file>

<file path=ppt/slides/_rels/slide3.xml.rels>&#65279;<?xml version="1.0" encoding="UTF-8" standalone="yes"?>
<Relationships xmlns="http://schemas.openxmlformats.org/package/2006/relationships"><Relationship Id="rPictId0" Type="http://schemas.openxmlformats.org/officeDocument/2006/relationships/image" Target="../media/image3.jpeg"/><Relationship Id="rPictId1" Type="http://schemas.openxmlformats.org/officeDocument/2006/relationships/image" Target="../media/image4.jpeg"/><Relationship Id="rPictId2" Type="http://schemas.openxmlformats.org/officeDocument/2006/relationships/image" Target="../media/image5.jpeg"/><Relationship Id="rId1" Type="http://schemas.openxmlformats.org/officeDocument/2006/relationships/slideLayout" Target="../slideLayouts/slideLayout.xml"/></Relationships>
</file>

<file path=ppt/slides/_rels/slide30.xml.rels>&#65279;<?xml version="1.0" encoding="UTF-8" standalone="yes"?>
<Relationships xmlns="http://schemas.openxmlformats.org/package/2006/relationships"><Relationship Id="rPictId0" Type="http://schemas.openxmlformats.org/officeDocument/2006/relationships/image" Target="../media/image41.jpeg"/><Relationship Id="rPictId1" Type="http://schemas.openxmlformats.org/officeDocument/2006/relationships/image" Target="../media/image42.jpeg"/><Relationship Id="rId1" Type="http://schemas.openxmlformats.org/officeDocument/2006/relationships/slideLayout" Target="../slideLayouts/slideLayout.xml"/></Relationships>
</file>

<file path=ppt/slides/_rels/slide3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2.xml.rels>&#65279;<?xml version="1.0" encoding="UTF-8" standalone="yes"?>
<Relationships xmlns="http://schemas.openxmlformats.org/package/2006/relationships"><Relationship Id="rPictId0" Type="http://schemas.openxmlformats.org/officeDocument/2006/relationships/image" Target="../media/image43.jpeg"/><Relationship Id="rId1" Type="http://schemas.openxmlformats.org/officeDocument/2006/relationships/slideLayout" Target="../slideLayouts/slideLayout.xml"/></Relationships>
</file>

<file path=ppt/slides/_rels/slide33.xml.rels>&#65279;<?xml version="1.0" encoding="UTF-8" standalone="yes"?>
<Relationships xmlns="http://schemas.openxmlformats.org/package/2006/relationships"><Relationship Id="rPictId0" Type="http://schemas.openxmlformats.org/officeDocument/2006/relationships/image" Target="../media/image44.jpeg"/><Relationship Id="rId1" Type="http://schemas.openxmlformats.org/officeDocument/2006/relationships/slideLayout" Target="../slideLayouts/slideLayout.xml"/></Relationships>
</file>

<file path=ppt/slides/_rels/slide34.xml.rels>&#65279;<?xml version="1.0" encoding="UTF-8" standalone="yes"?>
<Relationships xmlns="http://schemas.openxmlformats.org/package/2006/relationships"><Relationship Id="rPictId0" Type="http://schemas.openxmlformats.org/officeDocument/2006/relationships/image" Target="../media/image45.jpeg"/><Relationship Id="rId1" Type="http://schemas.openxmlformats.org/officeDocument/2006/relationships/slideLayout" Target="../slideLayouts/slideLayout.xml"/></Relationships>
</file>

<file path=ppt/slides/_rels/slide35.xml.rels>&#65279;<?xml version="1.0" encoding="UTF-8" standalone="yes"?>
<Relationships xmlns="http://schemas.openxmlformats.org/package/2006/relationships"><Relationship Id="rPictId0" Type="http://schemas.openxmlformats.org/officeDocument/2006/relationships/image" Target="../media/image46.jpeg"/><Relationship Id="rPictId1" Type="http://schemas.openxmlformats.org/officeDocument/2006/relationships/image" Target="../media/image47.jpeg"/><Relationship Id="rId1" Type="http://schemas.openxmlformats.org/officeDocument/2006/relationships/slideLayout" Target="../slideLayouts/slideLayout.xml"/></Relationships>
</file>

<file path=ppt/slides/_rels/slide3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7.xml.rels>&#65279;<?xml version="1.0" encoding="UTF-8" standalone="yes"?>
<Relationships xmlns="http://schemas.openxmlformats.org/package/2006/relationships"><Relationship Id="rPictId0" Type="http://schemas.openxmlformats.org/officeDocument/2006/relationships/image" Target="../media/image48.jpeg"/><Relationship Id="rPictId1" Type="http://schemas.openxmlformats.org/officeDocument/2006/relationships/image" Target="../media/image49.jpeg"/><Relationship Id="rId1" Type="http://schemas.openxmlformats.org/officeDocument/2006/relationships/slideLayout" Target="../slideLayouts/slideLayout.xml"/></Relationships>
</file>

<file path=ppt/slides/_rels/slide4.xml.rels>&#65279;<?xml version="1.0" encoding="UTF-8" standalone="yes"?>
<Relationships xmlns="http://schemas.openxmlformats.org/package/2006/relationships"><Relationship Id="rPictId0" Type="http://schemas.openxmlformats.org/officeDocument/2006/relationships/image" Target="../media/image6.jpeg"/><Relationship Id="rId1" Type="http://schemas.openxmlformats.org/officeDocument/2006/relationships/slideLayout" Target="../slideLayouts/slideLayout.xml"/></Relationships>
</file>

<file path=ppt/slides/_rels/slide5.xml.rels>&#65279;<?xml version="1.0" encoding="UTF-8" standalone="yes"?>
<Relationships xmlns="http://schemas.openxmlformats.org/package/2006/relationships"><Relationship Id="rPictId0" Type="http://schemas.openxmlformats.org/officeDocument/2006/relationships/image" Target="../media/image7.jpeg"/><Relationship Id="rPictId1" Type="http://schemas.openxmlformats.org/officeDocument/2006/relationships/image" Target="../media/image8.jpeg"/><Relationship Id="rPictId2" Type="http://schemas.openxmlformats.org/officeDocument/2006/relationships/image" Target="../media/image9.jpeg"/><Relationship Id="rPictId3" Type="http://schemas.openxmlformats.org/officeDocument/2006/relationships/image" Target="../media/image10.jpeg"/><Relationship Id="rId1" Type="http://schemas.openxmlformats.org/officeDocument/2006/relationships/slideLayout" Target="../slideLayouts/slideLayout.xml"/></Relationships>
</file>

<file path=ppt/slides/_rels/slide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7.xml.rels>&#65279;<?xml version="1.0" encoding="UTF-8" standalone="yes"?>
<Relationships xmlns="http://schemas.openxmlformats.org/package/2006/relationships"><Relationship Id="rPictId0" Type="http://schemas.openxmlformats.org/officeDocument/2006/relationships/image" Target="../media/image11.jpeg"/><Relationship Id="rId1" Type="http://schemas.openxmlformats.org/officeDocument/2006/relationships/slideLayout" Target="../slideLayouts/slideLayout.xml"/></Relationships>
</file>

<file path=ppt/slides/_rels/slide8.xml.rels>&#65279;<?xml version="1.0" encoding="UTF-8" standalone="yes"?>
<Relationships xmlns="http://schemas.openxmlformats.org/package/2006/relationships"><Relationship Id="rPictId0" Type="http://schemas.openxmlformats.org/officeDocument/2006/relationships/image" Target="../media/image12.jpeg"/><Relationship Id="rId1" Type="http://schemas.openxmlformats.org/officeDocument/2006/relationships/slideLayout" Target="../slideLayouts/slideLayout.xml"/></Relationships>
</file>

<file path=ppt/slides/_rels/slide9.xml.rels>&#65279;<?xml version="1.0" encoding="UTF-8" standalone="yes"?>
<Relationships xmlns="http://schemas.openxmlformats.org/package/2006/relationships"><Relationship Id="rPictId0" Type="http://schemas.openxmlformats.org/officeDocument/2006/relationships/image" Target="../media/image13.jpeg"/><Relationship Id="rId1" Type="http://schemas.openxmlformats.org/officeDocument/2006/relationships/slideLayout" Target="../slideLayouts/slideLayout.xml"/></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D6F9F9"/>
        </a:solidFill>
        <a:effectLst/>
      </p:bgPr>
    </p:bg>
    <p:spTree>
      <p:nvGrpSpPr>
        <p:cNvPr id="1" name=""/>
        <p:cNvGrpSpPr/>
        <p:nvPr/>
      </p:nvGrpSpPr>
      <p:grpSpPr/>
      <p:sp>
        <p:nvSpPr>
          <p:cNvPr id="2" name=""/>
          <p:cNvSpPr/>
          <p:nvPr/>
        </p:nvSpPr>
        <p:spPr>
          <a:xfrm>
            <a:off x="1033462" y="195262"/>
            <a:ext cx="195263" cy="176213"/>
          </a:xfrm>
          <a:prstGeom prst="rect">
            <a:avLst/>
          </a:prstGeom>
          <a:solidFill>
            <a:srgbClr val="FFFFFF"/>
          </a:solidFill>
        </p:spPr>
        <p:txBody>
          <a:bodyPr lIns="0" tIns="0" rIns="0" bIns="0" wrap="none">
            <a:noAutofit/>
          </a:bodyPr>
          <a:p>
            <a:pPr algn="just" indent="0"/>
            <a:r>
              <a:rPr lang="en-US" b="1" sz="1000">
                <a:latin typeface="Times New Roman"/>
              </a:rPr>
              <a:t>0^</a:t>
            </a:r>
          </a:p>
        </p:txBody>
      </p:sp>
      <p:sp>
        <p:nvSpPr>
          <p:cNvPr id="3" name=""/>
          <p:cNvSpPr/>
          <p:nvPr/>
        </p:nvSpPr>
        <p:spPr>
          <a:xfrm>
            <a:off x="2090737" y="4762"/>
            <a:ext cx="4500563" cy="304800"/>
          </a:xfrm>
          <a:prstGeom prst="rect">
            <a:avLst/>
          </a:prstGeom>
          <a:solidFill>
            <a:srgbClr val="FFFFFF"/>
          </a:solidFill>
        </p:spPr>
        <p:txBody>
          <a:bodyPr lIns="0" tIns="0" rIns="0" bIns="0" wrap="none">
            <a:noAutofit/>
          </a:bodyPr>
          <a:p>
            <a:pPr indent="0"/>
            <a:r>
              <a:rPr lang="en-US" sz="1000">
                <a:latin typeface="Arial"/>
              </a:rPr>
              <a:t>/Z                   </a:t>
            </a:r>
            <a:r>
              <a:rPr lang="vi" sz="1000">
                <a:latin typeface="Arial"/>
              </a:rPr>
              <a:t>\</a:t>
            </a:r>
          </a:p>
        </p:txBody>
      </p:sp>
      <p:sp>
        <p:nvSpPr>
          <p:cNvPr id="4" name=""/>
          <p:cNvSpPr/>
          <p:nvPr/>
        </p:nvSpPr>
        <p:spPr>
          <a:xfrm>
            <a:off x="42862" y="2376487"/>
            <a:ext cx="357188" cy="185738"/>
          </a:xfrm>
          <a:prstGeom prst="rect">
            <a:avLst/>
          </a:prstGeom>
          <a:solidFill>
            <a:srgbClr val="FFFFFF"/>
          </a:solidFill>
        </p:spPr>
        <p:txBody>
          <a:bodyPr lIns="0" tIns="0" rIns="0" bIns="0" wrap="none">
            <a:noAutofit/>
          </a:bodyPr>
          <a:p>
            <a:pPr indent="0"/>
            <a:r>
              <a:rPr lang="en-US" i="1" sz="1500">
                <a:latin typeface="Arial"/>
              </a:rPr>
              <a:t>a-</a:t>
            </a:r>
          </a:p>
        </p:txBody>
      </p:sp>
      <p:sp>
        <p:nvSpPr>
          <p:cNvPr id="5" name=""/>
          <p:cNvSpPr/>
          <p:nvPr/>
        </p:nvSpPr>
        <p:spPr>
          <a:xfrm>
            <a:off x="576262" y="1157287"/>
            <a:ext cx="6429375" cy="1266825"/>
          </a:xfrm>
          <a:prstGeom prst="rect">
            <a:avLst/>
          </a:prstGeom>
          <a:solidFill>
            <a:srgbClr val="FFFFFF"/>
          </a:solidFill>
        </p:spPr>
        <p:txBody>
          <a:bodyPr lIns="0" tIns="0" rIns="0" bIns="0">
            <a:noAutofit/>
          </a:bodyPr>
          <a:p>
            <a:pPr algn="ctr" indent="0">
              <a:spcAft>
                <a:spcPts val="1610"/>
              </a:spcAft>
            </a:pPr>
            <a:r>
              <a:rPr lang="vi" b="1" sz="3000">
                <a:solidFill>
                  <a:srgbClr val="903330"/>
                </a:solidFill>
                <a:latin typeface="Arial"/>
              </a:rPr>
              <a:t>CHÀO MỪNG CẢ LỚP</a:t>
            </a:r>
          </a:p>
          <a:p>
            <a:pPr indent="0"/>
            <a:r>
              <a:rPr lang="vi" b="1" sz="3000">
                <a:solidFill>
                  <a:srgbClr val="903330"/>
                </a:solidFill>
                <a:latin typeface="Arial"/>
              </a:rPr>
              <a:t>ĐÉN VỚI TIÉT HỌC MÔN TOÁN!</a:t>
            </a:r>
          </a:p>
        </p:txBody>
      </p:sp>
      <p:sp>
        <p:nvSpPr>
          <p:cNvPr id="6" name=""/>
          <p:cNvSpPr/>
          <p:nvPr/>
        </p:nvSpPr>
        <p:spPr>
          <a:xfrm>
            <a:off x="1719262" y="3957637"/>
            <a:ext cx="366713" cy="166688"/>
          </a:xfrm>
          <a:prstGeom prst="rect">
            <a:avLst/>
          </a:prstGeom>
          <a:solidFill>
            <a:srgbClr val="FFFFFF"/>
          </a:solidFill>
        </p:spPr>
        <p:txBody>
          <a:bodyPr lIns="0" tIns="0" rIns="0" bIns="0" wrap="none">
            <a:noAutofit/>
          </a:bodyPr>
          <a:p>
            <a:pPr indent="0"/>
            <a:r>
              <a:rPr lang="en-US" b="1" sz="1000">
                <a:latin typeface="Times New Roman"/>
              </a:rPr>
              <a:t>■r +</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FF733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95262" y="176212"/>
            <a:ext cx="7229475" cy="3933825"/>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FFFFF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557587" y="157162"/>
            <a:ext cx="3862388" cy="2105025"/>
          </a:xfrm>
          <a:prstGeom prst="rect">
            <a:avLst/>
          </a:prstGeom>
        </p:spPr>
      </p:pic>
      <p:pic>
        <p:nvPicPr>
          <p:cNvPr id="3" name=""/>
          <p:cNvPicPr>
            <a:picLocks noChangeAspect="1"/>
          </p:cNvPicPr>
          <p:nvPr/>
        </p:nvPicPr>
        <p:blipFill>
          <a:blip r:embed="rPictId1"/>
          <a:stretch>
            <a:fillRect/>
          </a:stretch>
        </p:blipFill>
        <p:spPr>
          <a:xfrm>
            <a:off x="3014662" y="3138487"/>
            <a:ext cx="923925" cy="557213"/>
          </a:xfrm>
          <a:prstGeom prst="rect">
            <a:avLst/>
          </a:prstGeom>
        </p:spPr>
      </p:pic>
      <p:pic>
        <p:nvPicPr>
          <p:cNvPr id="4" name=""/>
          <p:cNvPicPr>
            <a:picLocks noChangeAspect="1"/>
          </p:cNvPicPr>
          <p:nvPr/>
        </p:nvPicPr>
        <p:blipFill>
          <a:blip r:embed="rPictId2"/>
          <a:stretch>
            <a:fillRect/>
          </a:stretch>
        </p:blipFill>
        <p:spPr>
          <a:xfrm>
            <a:off x="6138862" y="2405062"/>
            <a:ext cx="1281113" cy="1704975"/>
          </a:xfrm>
          <a:prstGeom prst="rect">
            <a:avLst/>
          </a:prstGeom>
        </p:spPr>
      </p:pic>
      <p:sp>
        <p:nvSpPr>
          <p:cNvPr id="5" name=""/>
          <p:cNvSpPr/>
          <p:nvPr/>
        </p:nvSpPr>
        <p:spPr>
          <a:xfrm>
            <a:off x="642937" y="1052512"/>
            <a:ext cx="2085975" cy="147638"/>
          </a:xfrm>
          <a:prstGeom prst="rect">
            <a:avLst/>
          </a:prstGeom>
          <a:solidFill>
            <a:srgbClr val="FFFFFF"/>
          </a:solidFill>
        </p:spPr>
        <p:txBody>
          <a:bodyPr lIns="0" tIns="0" rIns="0" bIns="0" wrap="none">
            <a:noAutofit/>
          </a:bodyPr>
          <a:p>
            <a:pPr indent="0"/>
            <a:r>
              <a:rPr lang="en-US" b="1" i="1" sz="1100">
                <a:latin typeface="Arial"/>
              </a:rPr>
              <a:t>Ti'v </a:t>
            </a:r>
            <a:r>
              <a:rPr lang="vi" b="1" i="1" sz="1100">
                <a:latin typeface="Arial"/>
              </a:rPr>
              <a:t>nhân </a:t>
            </a:r>
            <a:r>
              <a:rPr lang="en-US" b="1" i="1" sz="1100">
                <a:latin typeface="Arial"/>
              </a:rPr>
              <a:t>Iff fht'v </a:t>
            </a:r>
            <a:r>
              <a:rPr lang="vi" b="1" i="1" sz="1100">
                <a:latin typeface="Arial"/>
              </a:rPr>
              <a:t>hai</a:t>
            </a:r>
          </a:p>
        </p:txBody>
      </p:sp>
      <p:sp>
        <p:nvSpPr>
          <p:cNvPr id="6" name=""/>
          <p:cNvSpPr/>
          <p:nvPr/>
        </p:nvSpPr>
        <p:spPr>
          <a:xfrm>
            <a:off x="757237" y="2624137"/>
            <a:ext cx="4586288" cy="242888"/>
          </a:xfrm>
          <a:prstGeom prst="rect">
            <a:avLst/>
          </a:prstGeom>
          <a:solidFill>
            <a:srgbClr val="FFFFFF"/>
          </a:solidFill>
        </p:spPr>
        <p:txBody>
          <a:bodyPr lIns="0" tIns="0" rIns="0" bIns="0" wrap="none">
            <a:noAutofit/>
          </a:bodyPr>
          <a:p>
            <a:pPr indent="114300"/>
            <a:r>
              <a:rPr lang="vi" b="1" i="1" sz="1500">
                <a:latin typeface="Arial"/>
              </a:rPr>
              <a:t>Tứ phân vị thứ ba Q</a:t>
            </a:r>
            <a:r>
              <a:rPr lang="vi" b="1" i="1" baseline="-25000" sz="1500">
                <a:latin typeface="Arial"/>
              </a:rPr>
              <a:t>3</a:t>
            </a:r>
            <a:r>
              <a:rPr lang="vi" sz="1500">
                <a:latin typeface="Arial"/>
              </a:rPr>
              <a:t> được tính theo công thức:</a:t>
            </a:r>
          </a:p>
        </p:txBody>
      </p:sp>
      <p:sp>
        <p:nvSpPr>
          <p:cNvPr id="7" name=""/>
          <p:cNvSpPr/>
          <p:nvPr/>
        </p:nvSpPr>
        <p:spPr>
          <a:xfrm>
            <a:off x="2147887" y="3309937"/>
            <a:ext cx="814388" cy="233363"/>
          </a:xfrm>
          <a:prstGeom prst="rect">
            <a:avLst/>
          </a:prstGeom>
          <a:solidFill>
            <a:srgbClr val="FFFFFF"/>
          </a:solidFill>
        </p:spPr>
        <p:txBody>
          <a:bodyPr lIns="0" tIns="0" rIns="0" bIns="0" wrap="none">
            <a:noAutofit/>
          </a:bodyPr>
          <a:p>
            <a:pPr indent="0"/>
            <a:r>
              <a:rPr lang="vi" b="1" i="1" sz="1500">
                <a:latin typeface="Arial"/>
              </a:rPr>
              <a:t>Q-3 = t +</a:t>
            </a:r>
          </a:p>
        </p:txBody>
      </p:sp>
      <p:sp>
        <p:nvSpPr>
          <p:cNvPr id="8" name=""/>
          <p:cNvSpPr/>
          <p:nvPr/>
        </p:nvSpPr>
        <p:spPr>
          <a:xfrm>
            <a:off x="3957637" y="3309937"/>
            <a:ext cx="166688" cy="185738"/>
          </a:xfrm>
          <a:prstGeom prst="rect">
            <a:avLst/>
          </a:prstGeom>
          <a:solidFill>
            <a:srgbClr val="FFFFFF"/>
          </a:solidFill>
        </p:spPr>
        <p:txBody>
          <a:bodyPr lIns="0" tIns="0" rIns="0" bIns="0" wrap="none">
            <a:noAutofit/>
          </a:bodyPr>
          <a:p>
            <a:pPr indent="0"/>
            <a:r>
              <a:rPr lang="vi" i="1" sz="1500">
                <a:latin typeface="Arial"/>
              </a:rPr>
              <a:t>.1</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DBEEF4"/>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23887" y="3424237"/>
            <a:ext cx="3148013" cy="642938"/>
          </a:xfrm>
          <a:prstGeom prst="rect">
            <a:avLst/>
          </a:prstGeom>
        </p:spPr>
      </p:pic>
      <p:sp>
        <p:nvSpPr>
          <p:cNvPr id="3" name=""/>
          <p:cNvSpPr/>
          <p:nvPr/>
        </p:nvSpPr>
        <p:spPr>
          <a:xfrm>
            <a:off x="623887" y="814387"/>
            <a:ext cx="2905125" cy="2605088"/>
          </a:xfrm>
          <a:prstGeom prst="rect">
            <a:avLst/>
          </a:prstGeom>
          <a:solidFill>
            <a:srgbClr val="FFFFFF"/>
          </a:solidFill>
        </p:spPr>
        <p:txBody>
          <a:bodyPr lIns="0" tIns="0" rIns="0" bIns="0">
            <a:noAutofit/>
          </a:bodyPr>
          <a:p>
            <a:pPr indent="0">
              <a:lnSpc>
                <a:spcPct val="174000"/>
              </a:lnSpc>
            </a:pPr>
            <a:r>
              <a:rPr lang="vi" b="1" i="1" sz="1500">
                <a:latin typeface="Arial"/>
              </a:rPr>
              <a:t>Biến cố họp:</a:t>
            </a:r>
            <a:r>
              <a:rPr lang="vi" sz="1500">
                <a:latin typeface="Arial"/>
              </a:rPr>
              <a:t> Cho hai biến cố </a:t>
            </a:r>
            <a:r>
              <a:rPr lang="vi" i="1" sz="1500">
                <a:latin typeface="Arial"/>
              </a:rPr>
              <a:t>A</a:t>
            </a:r>
            <a:r>
              <a:rPr lang="vi" sz="1500">
                <a:latin typeface="Arial"/>
              </a:rPr>
              <a:t> và </a:t>
            </a:r>
            <a:r>
              <a:rPr lang="vi" i="1" sz="1500">
                <a:latin typeface="Arial"/>
              </a:rPr>
              <a:t>B.</a:t>
            </a:r>
            <a:r>
              <a:rPr lang="vi" sz="1500">
                <a:latin typeface="Arial"/>
              </a:rPr>
              <a:t> Khi đó </a:t>
            </a:r>
            <a:r>
              <a:rPr lang="en-US" i="1" sz="1500">
                <a:latin typeface="Arial"/>
              </a:rPr>
              <a:t>A, </a:t>
            </a:r>
            <a:r>
              <a:rPr lang="vi" i="1" sz="1500">
                <a:latin typeface="Arial"/>
              </a:rPr>
              <a:t>B</a:t>
            </a:r>
            <a:r>
              <a:rPr lang="vi" sz="1500">
                <a:latin typeface="Arial"/>
              </a:rPr>
              <a:t> là các tập con của không gian mẫu fì. Đặt </a:t>
            </a:r>
            <a:r>
              <a:rPr lang="vi" i="1" sz="1500">
                <a:latin typeface="Arial"/>
              </a:rPr>
              <a:t>c = A</a:t>
            </a:r>
            <a:r>
              <a:rPr lang="vi" sz="1500">
                <a:latin typeface="Arial"/>
              </a:rPr>
              <a:t> u </a:t>
            </a:r>
            <a:r>
              <a:rPr lang="vi" i="1" sz="1500">
                <a:latin typeface="Arial"/>
              </a:rPr>
              <a:t>B,</a:t>
            </a:r>
            <a:r>
              <a:rPr lang="vi" sz="1500">
                <a:latin typeface="Arial"/>
              </a:rPr>
              <a:t> ta có </a:t>
            </a:r>
            <a:r>
              <a:rPr lang="vi" i="1" sz="1500">
                <a:latin typeface="Arial"/>
              </a:rPr>
              <a:t>c</a:t>
            </a:r>
            <a:r>
              <a:rPr lang="vi" sz="1500">
                <a:latin typeface="Arial"/>
              </a:rPr>
              <a:t> là một biến cố và được gọi là biến cố hợp của hai biến cố </a:t>
            </a:r>
            <a:r>
              <a:rPr lang="vi" i="1" sz="1500">
                <a:latin typeface="Arial"/>
              </a:rPr>
              <a:t>A và B,</a:t>
            </a:r>
            <a:r>
              <a:rPr lang="vi" sz="1500">
                <a:latin typeface="Arial"/>
              </a:rPr>
              <a:t> kí hiệu là </a:t>
            </a:r>
            <a:r>
              <a:rPr lang="vi" i="1" sz="1500">
                <a:latin typeface="Arial"/>
              </a:rPr>
              <a:t>A</a:t>
            </a:r>
            <a:r>
              <a:rPr lang="vi" sz="1500">
                <a:latin typeface="Arial"/>
              </a:rPr>
              <a:t> u </a:t>
            </a:r>
            <a:r>
              <a:rPr lang="vi" i="1" sz="1500">
                <a:latin typeface="Arial"/>
              </a:rPr>
              <a:t>B </a:t>
            </a:r>
            <a:r>
              <a:rPr lang="vi" i="1" sz="1500">
                <a:solidFill>
                  <a:srgbClr val="903330"/>
                </a:solidFill>
                <a:latin typeface="Arial"/>
              </a:rPr>
              <a:t>&lt;*</a:t>
            </a:r>
          </a:p>
        </p:txBody>
      </p:sp>
      <p:sp>
        <p:nvSpPr>
          <p:cNvPr id="5" name=""/>
          <p:cNvSpPr/>
          <p:nvPr/>
        </p:nvSpPr>
        <p:spPr>
          <a:xfrm>
            <a:off x="3752850" y="790575"/>
            <a:ext cx="3143250" cy="2671762"/>
          </a:xfrm>
          <a:prstGeom prst="rect">
            <a:avLst/>
          </a:prstGeom>
          <a:solidFill>
            <a:srgbClr val="FFFFFF"/>
          </a:solidFill>
        </p:spPr>
        <p:txBody>
          <a:bodyPr lIns="0" tIns="0" rIns="0" bIns="0">
            <a:noAutofit/>
          </a:bodyPr>
          <a:p>
            <a:pPr algn="just" marL="351350" indent="12700">
              <a:lnSpc>
                <a:spcPct val="174000"/>
              </a:lnSpc>
            </a:pPr>
            <a:r>
              <a:rPr lang="vi" b="1" i="1" sz="1500">
                <a:latin typeface="Arial"/>
              </a:rPr>
              <a:t>Biến cố giao:</a:t>
            </a:r>
            <a:r>
              <a:rPr lang="vi" sz="1500">
                <a:latin typeface="Arial"/>
              </a:rPr>
              <a:t> Cho hai biến cố </a:t>
            </a:r>
            <a:r>
              <a:rPr lang="vi" i="1" sz="1500">
                <a:latin typeface="Arial"/>
              </a:rPr>
              <a:t>A</a:t>
            </a:r>
            <a:r>
              <a:rPr lang="vi" sz="1500">
                <a:latin typeface="Arial"/>
              </a:rPr>
              <a:t> và </a:t>
            </a:r>
            <a:r>
              <a:rPr lang="vi" i="1" sz="1500">
                <a:latin typeface="Arial"/>
              </a:rPr>
              <a:t>B.</a:t>
            </a:r>
            <a:r>
              <a:rPr lang="vi" sz="1500">
                <a:latin typeface="Arial"/>
              </a:rPr>
              <a:t> Khi đó </a:t>
            </a:r>
            <a:r>
              <a:rPr lang="en-US" i="1" sz="1500">
                <a:latin typeface="Arial"/>
              </a:rPr>
              <a:t>A, </a:t>
            </a:r>
            <a:r>
              <a:rPr lang="vi" i="1" sz="1500">
                <a:latin typeface="Arial"/>
              </a:rPr>
              <a:t>B</a:t>
            </a:r>
            <a:r>
              <a:rPr lang="vi" sz="1500">
                <a:latin typeface="Arial"/>
              </a:rPr>
              <a:t> là các tập con của không gian mẫu </a:t>
            </a:r>
            <a:r>
              <a:rPr lang="vi" i="1" sz="1500">
                <a:latin typeface="Arial"/>
              </a:rPr>
              <a:t>íì.</a:t>
            </a:r>
            <a:r>
              <a:rPr lang="vi" sz="1500">
                <a:latin typeface="Arial"/>
              </a:rPr>
              <a:t> Đặt </a:t>
            </a:r>
            <a:r>
              <a:rPr lang="vi" i="1" sz="1500">
                <a:latin typeface="Arial"/>
              </a:rPr>
              <a:t>D = </a:t>
            </a:r>
            <a:r>
              <a:rPr lang="en-US" i="1" sz="1500">
                <a:latin typeface="Arial"/>
              </a:rPr>
              <a:t>A</a:t>
            </a:r>
            <a:r>
              <a:rPr lang="en-US" sz="1500">
                <a:latin typeface="Arial"/>
              </a:rPr>
              <a:t> </a:t>
            </a:r>
            <a:r>
              <a:rPr lang="vi" sz="1500">
                <a:latin typeface="Arial"/>
              </a:rPr>
              <a:t>n </a:t>
            </a:r>
            <a:r>
              <a:rPr lang="vi" i="1" sz="1500">
                <a:latin typeface="Arial"/>
              </a:rPr>
              <a:t>B,</a:t>
            </a:r>
            <a:r>
              <a:rPr lang="vi" sz="1500">
                <a:latin typeface="Arial"/>
              </a:rPr>
              <a:t> ta có </a:t>
            </a:r>
            <a:r>
              <a:rPr lang="vi" i="1" sz="1500">
                <a:latin typeface="Arial"/>
              </a:rPr>
              <a:t>D</a:t>
            </a:r>
            <a:r>
              <a:rPr lang="vi" sz="1500">
                <a:latin typeface="Arial"/>
              </a:rPr>
              <a:t> là một biến cố và được gọi là biến cố giao của hai biến cổ</a:t>
            </a:r>
          </a:p>
          <a:p>
            <a:pPr indent="406400"/>
            <a:r>
              <a:rPr lang="en-US" b="1" i="1" sz="1500">
                <a:latin typeface="Arial"/>
              </a:rPr>
              <a:t>A</a:t>
            </a:r>
            <a:r>
              <a:rPr lang="en-US" sz="1500">
                <a:latin typeface="Arial"/>
              </a:rPr>
              <a:t>         </a:t>
            </a:r>
            <a:r>
              <a:rPr lang="vi" sz="1500">
                <a:latin typeface="Arial"/>
              </a:rPr>
              <a:t>o lx </a:t>
            </a:r>
            <a:r>
              <a:rPr lang="vi" b="1" i="1" sz="1500">
                <a:latin typeface="Arial"/>
              </a:rPr>
              <a:t>ỉ</a:t>
            </a:r>
            <a:r>
              <a:rPr lang="vi" sz="1500">
                <a:latin typeface="Arial"/>
              </a:rPr>
              <a:t> L-» ■</a:t>
            </a:r>
            <a:r>
              <a:rPr lang="en-US" sz="1500">
                <a:latin typeface="Arial"/>
              </a:rPr>
              <a:t>A </a:t>
            </a:r>
            <a:r>
              <a:rPr lang="vi" sz="1500">
                <a:latin typeface="Arial"/>
              </a:rPr>
              <a:t>* • </a:t>
            </a:r>
            <a:r>
              <a:rPr lang="en-US" sz="1500">
                <a:latin typeface="Arial"/>
              </a:rPr>
              <a:t>IA </a:t>
            </a:r>
            <a:r>
              <a:rPr lang="en-US" b="1" i="1" sz="1500">
                <a:latin typeface="Arial"/>
              </a:rPr>
              <a:t>A</a:t>
            </a:r>
            <a:r>
              <a:rPr lang="en-US" sz="1500">
                <a:latin typeface="Arial"/>
              </a:rPr>
              <a:t> </a:t>
            </a:r>
            <a:r>
              <a:rPr lang="vi" sz="1500">
                <a:latin typeface="Arial"/>
              </a:rPr>
              <a:t>z“x </a:t>
            </a:r>
            <a:r>
              <a:rPr lang="vi" b="1" i="1" sz="1500">
                <a:latin typeface="Arial"/>
              </a:rPr>
              <a:t>D</a:t>
            </a:r>
          </a:p>
          <a:p>
            <a:pPr indent="0"/>
            <a:r>
              <a:rPr lang="vi" sz="15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FFFEF0"/>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852737" y="2900362"/>
            <a:ext cx="857250" cy="1162050"/>
          </a:xfrm>
          <a:prstGeom prst="rect">
            <a:avLst/>
          </a:prstGeom>
        </p:spPr>
      </p:pic>
      <p:sp>
        <p:nvSpPr>
          <p:cNvPr id="3" name=""/>
          <p:cNvSpPr/>
          <p:nvPr/>
        </p:nvSpPr>
        <p:spPr>
          <a:xfrm>
            <a:off x="685800" y="785812"/>
            <a:ext cx="2667000" cy="614363"/>
          </a:xfrm>
          <a:prstGeom prst="rect">
            <a:avLst/>
          </a:prstGeom>
          <a:solidFill>
            <a:srgbClr val="FFFFFF"/>
          </a:solidFill>
        </p:spPr>
        <p:txBody>
          <a:bodyPr lIns="0" tIns="0" rIns="0" bIns="0">
            <a:noAutofit/>
          </a:bodyPr>
          <a:p>
            <a:pPr indent="0">
              <a:lnSpc>
                <a:spcPct val="174000"/>
              </a:lnSpc>
            </a:pPr>
            <a:r>
              <a:rPr lang="vi" b="1" i="1" sz="1500">
                <a:latin typeface="Arial"/>
              </a:rPr>
              <a:t>Biến cố xung khắc:</a:t>
            </a:r>
            <a:r>
              <a:rPr lang="vi" sz="1500">
                <a:latin typeface="Arial"/>
              </a:rPr>
              <a:t> Cho hai biến cố </a:t>
            </a:r>
            <a:r>
              <a:rPr lang="vi" i="1" sz="1500">
                <a:latin typeface="Arial"/>
              </a:rPr>
              <a:t>A</a:t>
            </a:r>
            <a:r>
              <a:rPr lang="vi" sz="1500">
                <a:latin typeface="Arial"/>
              </a:rPr>
              <a:t> và </a:t>
            </a:r>
            <a:r>
              <a:rPr lang="vi" i="1" sz="1500">
                <a:latin typeface="Arial"/>
              </a:rPr>
              <a:t>B.</a:t>
            </a:r>
            <a:r>
              <a:rPr lang="vi" sz="1500">
                <a:latin typeface="Arial"/>
              </a:rPr>
              <a:t> Khi đó</a:t>
            </a:r>
          </a:p>
        </p:txBody>
      </p:sp>
      <p:sp>
        <p:nvSpPr>
          <p:cNvPr id="4" name=""/>
          <p:cNvSpPr/>
          <p:nvPr/>
        </p:nvSpPr>
        <p:spPr>
          <a:xfrm>
            <a:off x="676275" y="1576387"/>
            <a:ext cx="2676525" cy="623888"/>
          </a:xfrm>
          <a:prstGeom prst="rect">
            <a:avLst/>
          </a:prstGeom>
          <a:solidFill>
            <a:srgbClr val="FFFFFF"/>
          </a:solidFill>
        </p:spPr>
        <p:txBody>
          <a:bodyPr lIns="0" tIns="0" rIns="0" bIns="0">
            <a:noAutofit/>
          </a:bodyPr>
          <a:p>
            <a:pPr indent="0">
              <a:lnSpc>
                <a:spcPct val="172000"/>
              </a:lnSpc>
            </a:pPr>
            <a:r>
              <a:rPr lang="vi" i="1" sz="1500">
                <a:latin typeface="Arial"/>
              </a:rPr>
              <a:t>A.B</a:t>
            </a:r>
            <a:r>
              <a:rPr lang="vi" sz="1500">
                <a:latin typeface="Arial"/>
              </a:rPr>
              <a:t> là các tập con của không gian mẫu </a:t>
            </a:r>
            <a:r>
              <a:rPr lang="vi" i="1" sz="1500">
                <a:latin typeface="Arial"/>
              </a:rPr>
              <a:t>Í2.</a:t>
            </a:r>
            <a:r>
              <a:rPr lang="vi" sz="1500">
                <a:latin typeface="Arial"/>
              </a:rPr>
              <a:t> Nếu </a:t>
            </a:r>
            <a:r>
              <a:rPr lang="vi" i="1" sz="1500">
                <a:latin typeface="Arial"/>
              </a:rPr>
              <a:t>A</a:t>
            </a:r>
            <a:r>
              <a:rPr lang="vi" sz="1500">
                <a:latin typeface="Arial"/>
              </a:rPr>
              <a:t> n</a:t>
            </a:r>
          </a:p>
        </p:txBody>
      </p:sp>
      <p:sp>
        <p:nvSpPr>
          <p:cNvPr id="5" name=""/>
          <p:cNvSpPr/>
          <p:nvPr/>
        </p:nvSpPr>
        <p:spPr>
          <a:xfrm>
            <a:off x="685800" y="2347912"/>
            <a:ext cx="2667000" cy="233363"/>
          </a:xfrm>
          <a:prstGeom prst="rect">
            <a:avLst/>
          </a:prstGeom>
          <a:solidFill>
            <a:srgbClr val="FFFFFF"/>
          </a:solidFill>
        </p:spPr>
        <p:txBody>
          <a:bodyPr lIns="0" tIns="0" rIns="0" bIns="0" wrap="none">
            <a:noAutofit/>
          </a:bodyPr>
          <a:p>
            <a:pPr indent="0"/>
            <a:r>
              <a:rPr lang="vi" i="1" sz="1500">
                <a:latin typeface="Arial"/>
              </a:rPr>
              <a:t>B</a:t>
            </a:r>
            <a:r>
              <a:rPr lang="vi" sz="1500">
                <a:latin typeface="Arial"/>
              </a:rPr>
              <a:t> = 0 thì </a:t>
            </a:r>
            <a:r>
              <a:rPr lang="vi" i="1" sz="1500">
                <a:latin typeface="Arial"/>
              </a:rPr>
              <a:t>A</a:t>
            </a:r>
            <a:r>
              <a:rPr lang="vi" sz="1500">
                <a:latin typeface="Arial"/>
              </a:rPr>
              <a:t> và </a:t>
            </a:r>
            <a:r>
              <a:rPr lang="vi" i="1" sz="1500">
                <a:latin typeface="Arial"/>
              </a:rPr>
              <a:t>B</a:t>
            </a:r>
            <a:r>
              <a:rPr lang="vi" sz="1500">
                <a:latin typeface="Arial"/>
              </a:rPr>
              <a:t> gọi là hai</a:t>
            </a:r>
          </a:p>
        </p:txBody>
      </p:sp>
      <p:sp>
        <p:nvSpPr>
          <p:cNvPr id="6" name=""/>
          <p:cNvSpPr/>
          <p:nvPr/>
        </p:nvSpPr>
        <p:spPr>
          <a:xfrm>
            <a:off x="690562" y="2690812"/>
            <a:ext cx="1776413" cy="271463"/>
          </a:xfrm>
          <a:prstGeom prst="rect">
            <a:avLst/>
          </a:prstGeom>
          <a:solidFill>
            <a:srgbClr val="FFFFFF"/>
          </a:solidFill>
        </p:spPr>
        <p:txBody>
          <a:bodyPr lIns="0" tIns="0" rIns="0" bIns="0" wrap="none">
            <a:noAutofit/>
          </a:bodyPr>
          <a:p>
            <a:pPr indent="0"/>
            <a:r>
              <a:rPr lang="vi" sz="1500">
                <a:latin typeface="Arial"/>
              </a:rPr>
              <a:t>biến cố xung khắc.</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DAF5FE"/>
        </a:solidFill>
        <a:effectLst/>
      </p:bgPr>
    </p:bg>
    <p:spTree>
      <p:nvGrpSpPr>
        <p:cNvPr id="1" name=""/>
        <p:cNvGrpSpPr/>
        <p:nvPr/>
      </p:nvGrpSpPr>
      <p:grpSpPr/>
      <p:sp>
        <p:nvSpPr>
          <p:cNvPr id="2" name=""/>
          <p:cNvSpPr/>
          <p:nvPr/>
        </p:nvSpPr>
        <p:spPr>
          <a:xfrm>
            <a:off x="0" y="2952750"/>
            <a:ext cx="133350" cy="171450"/>
          </a:xfrm>
          <a:prstGeom prst="rect">
            <a:avLst/>
          </a:prstGeom>
          <a:solidFill>
            <a:srgbClr val="FFFFFF"/>
          </a:solidFill>
        </p:spPr>
        <p:txBody>
          <a:bodyPr lIns="0" tIns="0" rIns="0" bIns="0" wrap="none">
            <a:noAutofit/>
          </a:bodyPr>
          <a:p>
            <a:pPr algn="just" indent="0"/>
            <a:r>
              <a:rPr lang="en-US" sz="1900">
                <a:latin typeface="Times New Roman"/>
              </a:rPr>
              <a:t>/</a:t>
            </a:r>
          </a:p>
        </p:txBody>
      </p:sp>
      <p:sp>
        <p:nvSpPr>
          <p:cNvPr id="3" name=""/>
          <p:cNvSpPr/>
          <p:nvPr/>
        </p:nvSpPr>
        <p:spPr>
          <a:xfrm>
            <a:off x="376237" y="781050"/>
            <a:ext cx="2809875" cy="2505075"/>
          </a:xfrm>
          <a:prstGeom prst="rect">
            <a:avLst/>
          </a:prstGeom>
          <a:solidFill>
            <a:srgbClr val="FFFFFF"/>
          </a:solidFill>
        </p:spPr>
        <p:txBody>
          <a:bodyPr lIns="0" tIns="0" rIns="0" bIns="0">
            <a:noAutofit/>
          </a:bodyPr>
          <a:p>
            <a:pPr algn="just" indent="0">
              <a:lnSpc>
                <a:spcPct val="173000"/>
              </a:lnSpc>
            </a:pPr>
            <a:r>
              <a:rPr lang="vi" b="1" i="1" sz="1500">
                <a:latin typeface="Arial"/>
              </a:rPr>
              <a:t>Biến cố độc lập:</a:t>
            </a:r>
            <a:r>
              <a:rPr lang="vi" sz="1500">
                <a:latin typeface="Arial"/>
              </a:rPr>
              <a:t> Cho hai biến cố </a:t>
            </a:r>
            <a:r>
              <a:rPr lang="vi" i="1" sz="1500">
                <a:latin typeface="Arial"/>
              </a:rPr>
              <a:t>A</a:t>
            </a:r>
            <a:r>
              <a:rPr lang="vi" sz="1500">
                <a:latin typeface="Arial"/>
              </a:rPr>
              <a:t> và </a:t>
            </a:r>
            <a:r>
              <a:rPr lang="vi" i="1" sz="1500">
                <a:latin typeface="Arial"/>
              </a:rPr>
              <a:t>B.</a:t>
            </a:r>
            <a:r>
              <a:rPr lang="vi" sz="1500">
                <a:latin typeface="Arial"/>
              </a:rPr>
              <a:t> Hai biến cố </a:t>
            </a:r>
            <a:r>
              <a:rPr lang="en-US" i="1" sz="1500">
                <a:latin typeface="Arial"/>
              </a:rPr>
              <a:t>A </a:t>
            </a:r>
            <a:r>
              <a:rPr lang="vi" sz="1500">
                <a:latin typeface="Arial"/>
              </a:rPr>
              <a:t>và </a:t>
            </a:r>
            <a:r>
              <a:rPr lang="vi" i="1" sz="1500">
                <a:latin typeface="Arial"/>
              </a:rPr>
              <a:t>B</a:t>
            </a:r>
            <a:r>
              <a:rPr lang="vi" sz="1500">
                <a:latin typeface="Arial"/>
              </a:rPr>
              <a:t> được gọi là </a:t>
            </a:r>
            <a:r>
              <a:rPr lang="vi" i="1" sz="1500">
                <a:latin typeface="Arial"/>
              </a:rPr>
              <a:t>độc lập</a:t>
            </a:r>
            <a:r>
              <a:rPr lang="vi" sz="1500">
                <a:latin typeface="Arial"/>
              </a:rPr>
              <a:t> nếu việc xảy ra hay không xảy ra của biến cố này không làm ảnh hưởng đến xác suất xảy ra của hiến cố kia.</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677025" y="3367087"/>
            <a:ext cx="523875" cy="700088"/>
          </a:xfrm>
          <a:prstGeom prst="rect">
            <a:avLst/>
          </a:prstGeom>
        </p:spPr>
      </p:pic>
      <p:sp>
        <p:nvSpPr>
          <p:cNvPr id="3" name=""/>
          <p:cNvSpPr/>
          <p:nvPr/>
        </p:nvSpPr>
        <p:spPr>
          <a:xfrm>
            <a:off x="514350" y="776287"/>
            <a:ext cx="2962275" cy="1404938"/>
          </a:xfrm>
          <a:prstGeom prst="rect">
            <a:avLst/>
          </a:prstGeom>
          <a:solidFill>
            <a:srgbClr val="FFFFFF"/>
          </a:solidFill>
        </p:spPr>
        <p:txBody>
          <a:bodyPr lIns="0" tIns="0" rIns="0" bIns="0">
            <a:noAutofit/>
          </a:bodyPr>
          <a:p>
            <a:pPr indent="0">
              <a:spcAft>
                <a:spcPts val="840"/>
              </a:spcAft>
            </a:pPr>
            <a:r>
              <a:rPr lang="vi" b="1" i="1" sz="1500">
                <a:latin typeface="Arial"/>
              </a:rPr>
              <a:t>Công thức cộng xác suât:</a:t>
            </a:r>
          </a:p>
          <a:p>
            <a:pPr indent="0">
              <a:spcAft>
                <a:spcPts val="840"/>
              </a:spcAft>
            </a:pPr>
            <a:r>
              <a:rPr lang="vi" sz="1500">
                <a:latin typeface="Arial"/>
              </a:rPr>
              <a:t>Cho hai biến cố </a:t>
            </a:r>
            <a:r>
              <a:rPr lang="vi" i="1" sz="1500">
                <a:latin typeface="Arial"/>
              </a:rPr>
              <a:t>A</a:t>
            </a:r>
            <a:r>
              <a:rPr lang="vi" sz="1500">
                <a:latin typeface="Arial"/>
              </a:rPr>
              <a:t> và </a:t>
            </a:r>
            <a:r>
              <a:rPr lang="vi" i="1" sz="1500">
                <a:latin typeface="Arial"/>
              </a:rPr>
              <a:t>B.</a:t>
            </a:r>
            <a:r>
              <a:rPr lang="vi" sz="1500">
                <a:latin typeface="Arial"/>
              </a:rPr>
              <a:t> Khi đó</a:t>
            </a:r>
          </a:p>
          <a:p>
            <a:pPr indent="0">
              <a:spcAft>
                <a:spcPts val="1050"/>
              </a:spcAft>
            </a:pPr>
            <a:r>
              <a:rPr lang="vi" i="1" sz="1500">
                <a:latin typeface="Arial"/>
              </a:rPr>
              <a:t>P(A</a:t>
            </a:r>
            <a:r>
              <a:rPr lang="vi" sz="1500">
                <a:latin typeface="Arial"/>
              </a:rPr>
              <a:t> u ổ)</a:t>
            </a:r>
          </a:p>
          <a:p>
            <a:pPr indent="254000"/>
            <a:r>
              <a:rPr lang="vi" sz="1500">
                <a:latin typeface="Arial"/>
              </a:rPr>
              <a:t>= P(Â) + P(F) - PQ4 n s)</a:t>
            </a:r>
          </a:p>
        </p:txBody>
      </p:sp>
      <p:sp>
        <p:nvSpPr>
          <p:cNvPr id="4" name=""/>
          <p:cNvSpPr/>
          <p:nvPr/>
        </p:nvSpPr>
        <p:spPr>
          <a:xfrm>
            <a:off x="4076700" y="804862"/>
            <a:ext cx="2952750" cy="1290638"/>
          </a:xfrm>
          <a:prstGeom prst="rect">
            <a:avLst/>
          </a:prstGeom>
          <a:solidFill>
            <a:srgbClr val="FFFFFF"/>
          </a:solidFill>
        </p:spPr>
        <p:txBody>
          <a:bodyPr lIns="0" tIns="0" rIns="0" bIns="0">
            <a:noAutofit/>
          </a:bodyPr>
          <a:p>
            <a:pPr algn="just" indent="0">
              <a:lnSpc>
                <a:spcPct val="161000"/>
              </a:lnSpc>
            </a:pPr>
            <a:r>
              <a:rPr lang="vi" b="1" i="1" sz="1500">
                <a:latin typeface="Arial"/>
              </a:rPr>
              <a:t>Công thức nhân xác suất: </a:t>
            </a:r>
            <a:r>
              <a:rPr lang="vi" sz="1500">
                <a:latin typeface="Arial"/>
              </a:rPr>
              <a:t>Cho hai biến cố </a:t>
            </a:r>
            <a:r>
              <a:rPr lang="vi" i="1" sz="1500">
                <a:latin typeface="Arial"/>
              </a:rPr>
              <a:t>A và B.</a:t>
            </a:r>
            <a:r>
              <a:rPr lang="vi" sz="1500">
                <a:latin typeface="Arial"/>
              </a:rPr>
              <a:t> Nếu hai biến cố </a:t>
            </a:r>
            <a:r>
              <a:rPr lang="vi" i="1" sz="1500">
                <a:latin typeface="Arial"/>
              </a:rPr>
              <a:t>A</a:t>
            </a:r>
            <a:r>
              <a:rPr lang="vi" sz="1500">
                <a:latin typeface="Arial"/>
              </a:rPr>
              <a:t> và </a:t>
            </a:r>
            <a:r>
              <a:rPr lang="vi" i="1" sz="1500">
                <a:latin typeface="Arial"/>
              </a:rPr>
              <a:t>B</a:t>
            </a:r>
            <a:r>
              <a:rPr lang="vi" sz="1500">
                <a:latin typeface="Arial"/>
              </a:rPr>
              <a:t> là độc lập +U'. r&gt;z </a:t>
            </a:r>
            <a:r>
              <a:rPr lang="en-US" b="1" i="1" sz="1500">
                <a:latin typeface="Arial"/>
              </a:rPr>
              <a:t>A</a:t>
            </a:r>
            <a:r>
              <a:rPr lang="en-US" sz="1500">
                <a:latin typeface="Arial"/>
              </a:rPr>
              <a:t> I I r&gt;\ __ nZ r)Zr&gt;\</a:t>
            </a:r>
          </a:p>
        </p:txBody>
      </p:sp>
      <p:sp>
        <p:nvSpPr>
          <p:cNvPr id="5" name=""/>
          <p:cNvSpPr/>
          <p:nvPr/>
        </p:nvSpPr>
        <p:spPr>
          <a:xfrm>
            <a:off x="1695450" y="2881312"/>
            <a:ext cx="4538662" cy="271463"/>
          </a:xfrm>
          <a:prstGeom prst="rect">
            <a:avLst/>
          </a:prstGeom>
          <a:solidFill>
            <a:srgbClr val="FFFFFF"/>
          </a:solidFill>
        </p:spPr>
        <p:txBody>
          <a:bodyPr lIns="0" tIns="0" rIns="0" bIns="0" wrap="none">
            <a:noAutofit/>
          </a:bodyPr>
          <a:p>
            <a:pPr indent="0"/>
            <a:r>
              <a:rPr lang="vi" b="1" i="1" sz="1500">
                <a:latin typeface="Arial"/>
              </a:rPr>
              <a:t>Hệ quả:</a:t>
            </a:r>
            <a:r>
              <a:rPr lang="vi" sz="1500">
                <a:latin typeface="Arial"/>
              </a:rPr>
              <a:t> Nếu hai biến cố </a:t>
            </a:r>
            <a:r>
              <a:rPr lang="vi" i="1" sz="1500">
                <a:latin typeface="Arial"/>
              </a:rPr>
              <a:t>A</a:t>
            </a:r>
            <a:r>
              <a:rPr lang="vi" sz="1500">
                <a:latin typeface="Arial"/>
              </a:rPr>
              <a:t> và </a:t>
            </a:r>
            <a:r>
              <a:rPr lang="vi" i="1" sz="1500">
                <a:latin typeface="Arial"/>
              </a:rPr>
              <a:t>B</a:t>
            </a:r>
            <a:r>
              <a:rPr lang="vi" sz="1500">
                <a:latin typeface="Arial"/>
              </a:rPr>
              <a:t> là xung khắc thì</a:t>
            </a:r>
          </a:p>
        </p:txBody>
      </p:sp>
      <p:sp>
        <p:nvSpPr>
          <p:cNvPr id="6" name=""/>
          <p:cNvSpPr/>
          <p:nvPr/>
        </p:nvSpPr>
        <p:spPr>
          <a:xfrm>
            <a:off x="6424612" y="3162300"/>
            <a:ext cx="214313" cy="252412"/>
          </a:xfrm>
          <a:prstGeom prst="rect">
            <a:avLst/>
          </a:prstGeom>
          <a:solidFill>
            <a:srgbClr val="FFFFFF"/>
          </a:solidFill>
        </p:spPr>
        <p:txBody>
          <a:bodyPr lIns="0" tIns="0" rIns="0" bIns="0" wrap="none">
            <a:noAutofit/>
          </a:bodyPr>
          <a:p>
            <a:pPr algn="just" indent="0"/>
            <a:r>
              <a:rPr lang="vi" sz="15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p="http://schemas.openxmlformats.org/presentationml/2006/main" xmlns:a="http://schemas.openxmlformats.org/drawingml/2006/main" xmlns:r="http://schemas.openxmlformats.org/officeDocument/2006/relationships">
  <p:cSld>
    <p:bg>
      <p:bgPr>
        <a:solidFill>
          <a:srgbClr val="17828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66687" y="852487"/>
            <a:ext cx="962025" cy="1095375"/>
          </a:xfrm>
          <a:prstGeom prst="rect">
            <a:avLst/>
          </a:prstGeom>
        </p:spPr>
      </p:pic>
      <p:pic>
        <p:nvPicPr>
          <p:cNvPr id="3" name=""/>
          <p:cNvPicPr>
            <a:picLocks noChangeAspect="1"/>
          </p:cNvPicPr>
          <p:nvPr/>
        </p:nvPicPr>
        <p:blipFill>
          <a:blip r:embed="rPictId1"/>
          <a:stretch>
            <a:fillRect/>
          </a:stretch>
        </p:blipFill>
        <p:spPr>
          <a:xfrm>
            <a:off x="1762125" y="2619375"/>
            <a:ext cx="1928812" cy="633412"/>
          </a:xfrm>
          <a:prstGeom prst="rect">
            <a:avLst/>
          </a:prstGeom>
        </p:spPr>
      </p:pic>
      <p:pic>
        <p:nvPicPr>
          <p:cNvPr id="4" name=""/>
          <p:cNvPicPr>
            <a:picLocks noChangeAspect="1"/>
          </p:cNvPicPr>
          <p:nvPr/>
        </p:nvPicPr>
        <p:blipFill>
          <a:blip r:embed="rPictId2"/>
          <a:stretch>
            <a:fillRect/>
          </a:stretch>
        </p:blipFill>
        <p:spPr>
          <a:xfrm>
            <a:off x="214312" y="3433762"/>
            <a:ext cx="3495675" cy="604838"/>
          </a:xfrm>
          <a:prstGeom prst="rect">
            <a:avLst/>
          </a:prstGeom>
        </p:spPr>
      </p:pic>
      <p:pic>
        <p:nvPicPr>
          <p:cNvPr id="5" name=""/>
          <p:cNvPicPr>
            <a:picLocks noChangeAspect="1"/>
          </p:cNvPicPr>
          <p:nvPr/>
        </p:nvPicPr>
        <p:blipFill>
          <a:blip r:embed="rPictId3"/>
          <a:stretch>
            <a:fillRect/>
          </a:stretch>
        </p:blipFill>
        <p:spPr>
          <a:xfrm>
            <a:off x="4662487" y="2628900"/>
            <a:ext cx="1928813" cy="1409700"/>
          </a:xfrm>
          <a:prstGeom prst="rect">
            <a:avLst/>
          </a:prstGeom>
        </p:spPr>
      </p:pic>
      <p:sp>
        <p:nvSpPr>
          <p:cNvPr id="6" name=""/>
          <p:cNvSpPr/>
          <p:nvPr/>
        </p:nvSpPr>
        <p:spPr>
          <a:xfrm>
            <a:off x="2833687" y="261937"/>
            <a:ext cx="1938338" cy="385763"/>
          </a:xfrm>
          <a:prstGeom prst="rect">
            <a:avLst/>
          </a:prstGeom>
          <a:solidFill>
            <a:srgbClr val="FFFFFF"/>
          </a:solidFill>
        </p:spPr>
        <p:txBody>
          <a:bodyPr lIns="0" tIns="0" rIns="0" bIns="0" wrap="none">
            <a:noAutofit/>
          </a:bodyPr>
          <a:p>
            <a:pPr algn="ctr" indent="0"/>
            <a:r>
              <a:rPr lang="vi" b="1" sz="2600">
                <a:solidFill>
                  <a:srgbClr val="FDFE02"/>
                </a:solidFill>
                <a:latin typeface="Arial"/>
              </a:rPr>
              <a:t>LUYỆN TẬP</a:t>
            </a:r>
          </a:p>
        </p:txBody>
      </p:sp>
      <p:sp>
        <p:nvSpPr>
          <p:cNvPr id="8" name=""/>
          <p:cNvSpPr/>
          <p:nvPr/>
        </p:nvSpPr>
        <p:spPr>
          <a:xfrm>
            <a:off x="1219200" y="842962"/>
            <a:ext cx="6157912" cy="633413"/>
          </a:xfrm>
          <a:prstGeom prst="rect">
            <a:avLst/>
          </a:prstGeom>
          <a:solidFill>
            <a:srgbClr val="178288"/>
          </a:solidFill>
        </p:spPr>
        <p:txBody>
          <a:bodyPr lIns="0" tIns="0" rIns="0" bIns="0">
            <a:noAutofit/>
          </a:bodyPr>
          <a:p>
            <a:pPr indent="0">
              <a:lnSpc>
                <a:spcPct val="200000"/>
              </a:lnSpc>
            </a:pPr>
            <a:r>
              <a:rPr lang="vi" sz="1500">
                <a:solidFill>
                  <a:srgbClr val="FFFFFF"/>
                </a:solidFill>
                <a:latin typeface="Arial"/>
              </a:rPr>
              <a:t>Có hai hộp đựng bi. Hộp I có 9 viên bi được đánh số 1, 2, 3..., 9. Lấy ngẫu nhiên mỗi hộp một viên bi. Biết rằng xác suất để lấy</a:t>
            </a:r>
          </a:p>
        </p:txBody>
      </p:sp>
      <p:sp>
        <p:nvSpPr>
          <p:cNvPr id="9" name=""/>
          <p:cNvSpPr/>
          <p:nvPr/>
        </p:nvSpPr>
        <p:spPr>
          <a:xfrm>
            <a:off x="1219200" y="1476375"/>
            <a:ext cx="3667125" cy="923925"/>
          </a:xfrm>
          <a:prstGeom prst="rect">
            <a:avLst/>
          </a:prstGeom>
          <a:solidFill>
            <a:srgbClr val="178288"/>
          </a:solidFill>
        </p:spPr>
        <p:txBody>
          <a:bodyPr lIns="0" tIns="0" rIns="0" bIns="0">
            <a:noAutofit/>
          </a:bodyPr>
          <a:p>
            <a:pPr indent="0">
              <a:lnSpc>
                <a:spcPct val="200000"/>
              </a:lnSpc>
            </a:pPr>
            <a:r>
              <a:rPr lang="vi" sz="1500">
                <a:solidFill>
                  <a:srgbClr val="FFFFFF"/>
                </a:solidFill>
                <a:latin typeface="Arial"/>
              </a:rPr>
              <a:t>được viên bi mang số chẵn ở hộp II là cả hai viên bi mang số chẵn là:</a:t>
            </a:r>
          </a:p>
        </p:txBody>
      </p:sp>
      <p:sp>
        <p:nvSpPr>
          <p:cNvPr id="10" name=""/>
          <p:cNvSpPr/>
          <p:nvPr/>
        </p:nvSpPr>
        <p:spPr>
          <a:xfrm>
            <a:off x="5205412" y="1700212"/>
            <a:ext cx="2171700" cy="280988"/>
          </a:xfrm>
          <a:prstGeom prst="rect">
            <a:avLst/>
          </a:prstGeom>
          <a:solidFill>
            <a:srgbClr val="178288"/>
          </a:solidFill>
        </p:spPr>
        <p:txBody>
          <a:bodyPr lIns="0" tIns="0" rIns="0" bIns="0" wrap="none">
            <a:noAutofit/>
          </a:bodyPr>
          <a:p>
            <a:pPr indent="0"/>
            <a:r>
              <a:rPr lang="vi" sz="1500">
                <a:solidFill>
                  <a:srgbClr val="FFFFFF"/>
                </a:solidFill>
                <a:latin typeface="Arial"/>
              </a:rPr>
              <a:t>. Xác suất để lấy được</a:t>
            </a:r>
          </a:p>
        </p:txBody>
      </p:sp>
      <p:sp>
        <p:nvSpPr>
          <p:cNvPr id="11" name=""/>
          <p:cNvSpPr/>
          <p:nvPr/>
        </p:nvSpPr>
        <p:spPr>
          <a:xfrm>
            <a:off x="5491162" y="3567112"/>
            <a:ext cx="233363" cy="461963"/>
          </a:xfrm>
          <a:prstGeom prst="rect">
            <a:avLst/>
          </a:prstGeom>
          <a:solidFill>
            <a:srgbClr val="FFFFFF"/>
          </a:solidFill>
        </p:spPr>
        <p:txBody>
          <a:bodyPr lIns="0" tIns="0" rIns="0" bIns="0">
            <a:noAutofit/>
          </a:bodyPr>
          <a:p>
            <a:pPr algn="ctr" indent="0">
              <a:lnSpc>
                <a:spcPct val="131000"/>
              </a:lnSpc>
            </a:pPr>
            <a:r>
              <a:rPr lang="vi" sz="1500">
                <a:latin typeface="Arial"/>
              </a:rPr>
              <a:t>3 ĩõ</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p="http://schemas.openxmlformats.org/presentationml/2006/main" xmlns:a="http://schemas.openxmlformats.org/drawingml/2006/main" xmlns:r="http://schemas.openxmlformats.org/officeDocument/2006/relationships">
  <p:cSld>
    <p:bg>
      <p:bgPr>
        <a:solidFill>
          <a:srgbClr val="F8CF53"/>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95250" y="157162"/>
            <a:ext cx="7210425" cy="392430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18.xml><?xml version="1.0" encoding="utf-8"?>
<p:sld xmlns:p="http://schemas.openxmlformats.org/presentationml/2006/main" xmlns:a="http://schemas.openxmlformats.org/drawingml/2006/main" xmlns:r="http://schemas.openxmlformats.org/officeDocument/2006/relationships">
  <p:cSld>
    <p:bg>
      <p:bgPr>
        <a:solidFill>
          <a:srgbClr val="17828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28625" y="1585912"/>
            <a:ext cx="6867525" cy="2505075"/>
          </a:xfrm>
          <a:prstGeom prst="rect">
            <a:avLst/>
          </a:prstGeom>
        </p:spPr>
      </p:pic>
      <p:sp>
        <p:nvSpPr>
          <p:cNvPr id="3" name=""/>
          <p:cNvSpPr/>
          <p:nvPr/>
        </p:nvSpPr>
        <p:spPr>
          <a:xfrm>
            <a:off x="1290637" y="128587"/>
            <a:ext cx="6010275" cy="1147763"/>
          </a:xfrm>
          <a:prstGeom prst="rect">
            <a:avLst/>
          </a:prstGeom>
          <a:solidFill>
            <a:srgbClr val="178288"/>
          </a:solidFill>
        </p:spPr>
        <p:txBody>
          <a:bodyPr lIns="0" tIns="0" rIns="0" bIns="0">
            <a:noAutofit/>
          </a:bodyPr>
          <a:p>
            <a:pPr algn="just" indent="0">
              <a:lnSpc>
                <a:spcPct val="171000"/>
              </a:lnSpc>
            </a:pPr>
            <a:r>
              <a:rPr lang="vi" sz="1700">
                <a:solidFill>
                  <a:srgbClr val="FFFFFF"/>
                </a:solidFill>
                <a:latin typeface="Arial"/>
              </a:rPr>
              <a:t>Ba người cùng bắn vào 1 bia. Xác suất để người thứ nhất, thứ hai,thứ ba bắn trúng đích lần lượt là 0,8 ; 0,6; 0,5. Xác suất để có đúng 2 người bắn trúng đích bằng:</a:t>
            </a:r>
          </a:p>
        </p:txBody>
      </p:sp>
      <p:sp>
        <p:nvSpPr>
          <p:cNvPr id="4" name=""/>
          <p:cNvSpPr/>
          <p:nvPr/>
        </p:nvSpPr>
        <p:spPr>
          <a:xfrm>
            <a:off x="5667375" y="3338512"/>
            <a:ext cx="333375" cy="238125"/>
          </a:xfrm>
          <a:prstGeom prst="rect">
            <a:avLst/>
          </a:prstGeom>
          <a:solidFill>
            <a:srgbClr val="FFFFFF"/>
          </a:solidFill>
        </p:spPr>
        <p:txBody>
          <a:bodyPr lIns="0" tIns="0" rIns="0" bIns="0" wrap="none">
            <a:noAutofit/>
          </a:bodyPr>
          <a:p>
            <a:pPr algn="r" indent="0"/>
            <a:r>
              <a:rPr lang="vi" b="1" sz="1500">
                <a:latin typeface="Arial"/>
              </a:rPr>
              <a:t>0,7</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p="http://schemas.openxmlformats.org/presentationml/2006/main" xmlns:a="http://schemas.openxmlformats.org/drawingml/2006/main" xmlns:r="http://schemas.openxmlformats.org/officeDocument/2006/relationships">
  <p:cSld>
    <p:bg>
      <p:bgPr>
        <a:solidFill>
          <a:srgbClr val="F8CF53"/>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3812" y="9525"/>
            <a:ext cx="1185863" cy="1433512"/>
          </a:xfrm>
          <a:prstGeom prst="rect">
            <a:avLst/>
          </a:prstGeom>
        </p:spPr>
      </p:pic>
      <p:pic>
        <p:nvPicPr>
          <p:cNvPr id="3" name=""/>
          <p:cNvPicPr>
            <a:picLocks noChangeAspect="1"/>
          </p:cNvPicPr>
          <p:nvPr/>
        </p:nvPicPr>
        <p:blipFill>
          <a:blip r:embed="rPictId1"/>
          <a:stretch>
            <a:fillRect/>
          </a:stretch>
        </p:blipFill>
        <p:spPr>
          <a:xfrm>
            <a:off x="180975" y="1833562"/>
            <a:ext cx="423862" cy="661988"/>
          </a:xfrm>
          <a:prstGeom prst="rect">
            <a:avLst/>
          </a:prstGeom>
        </p:spPr>
      </p:pic>
      <p:pic>
        <p:nvPicPr>
          <p:cNvPr id="4" name=""/>
          <p:cNvPicPr>
            <a:picLocks noChangeAspect="1"/>
          </p:cNvPicPr>
          <p:nvPr/>
        </p:nvPicPr>
        <p:blipFill>
          <a:blip r:embed="rPictId2"/>
          <a:stretch>
            <a:fillRect/>
          </a:stretch>
        </p:blipFill>
        <p:spPr>
          <a:xfrm>
            <a:off x="1662112" y="1833562"/>
            <a:ext cx="428625" cy="661988"/>
          </a:xfrm>
          <a:prstGeom prst="rect">
            <a:avLst/>
          </a:prstGeom>
        </p:spPr>
      </p:pic>
      <p:pic>
        <p:nvPicPr>
          <p:cNvPr id="5" name=""/>
          <p:cNvPicPr>
            <a:picLocks noChangeAspect="1"/>
          </p:cNvPicPr>
          <p:nvPr/>
        </p:nvPicPr>
        <p:blipFill>
          <a:blip r:embed="rPictId3"/>
          <a:stretch>
            <a:fillRect/>
          </a:stretch>
        </p:blipFill>
        <p:spPr>
          <a:xfrm>
            <a:off x="2147887" y="1833562"/>
            <a:ext cx="1643063" cy="661988"/>
          </a:xfrm>
          <a:prstGeom prst="rect">
            <a:avLst/>
          </a:prstGeom>
        </p:spPr>
      </p:pic>
      <p:sp>
        <p:nvSpPr>
          <p:cNvPr id="6" name=""/>
          <p:cNvSpPr/>
          <p:nvPr/>
        </p:nvSpPr>
        <p:spPr>
          <a:xfrm>
            <a:off x="1238250" y="452437"/>
            <a:ext cx="2576512" cy="657225"/>
          </a:xfrm>
          <a:prstGeom prst="rect">
            <a:avLst/>
          </a:prstGeom>
          <a:solidFill>
            <a:srgbClr val="FFFFFF"/>
          </a:solidFill>
        </p:spPr>
        <p:txBody>
          <a:bodyPr lIns="0" tIns="0" rIns="0" bIns="0">
            <a:noAutofit/>
          </a:bodyPr>
          <a:p>
            <a:pPr indent="0">
              <a:lnSpc>
                <a:spcPct val="174000"/>
              </a:lnSpc>
            </a:pPr>
            <a:r>
              <a:rPr lang="vi" sz="1500">
                <a:latin typeface="Arial"/>
              </a:rPr>
              <a:t>Trung vị của mẫu số liệu ghép nhóm trên là</a:t>
            </a:r>
          </a:p>
        </p:txBody>
      </p:sp>
      <p:sp>
        <p:nvSpPr>
          <p:cNvPr id="7" name=""/>
          <p:cNvSpPr/>
          <p:nvPr/>
        </p:nvSpPr>
        <p:spPr>
          <a:xfrm>
            <a:off x="871537" y="2090737"/>
            <a:ext cx="523875" cy="214313"/>
          </a:xfrm>
          <a:prstGeom prst="rect">
            <a:avLst/>
          </a:prstGeom>
          <a:solidFill>
            <a:srgbClr val="178288"/>
          </a:solidFill>
        </p:spPr>
        <p:txBody>
          <a:bodyPr lIns="0" tIns="0" rIns="0" bIns="0" wrap="none">
            <a:noAutofit/>
          </a:bodyPr>
          <a:p>
            <a:pPr indent="0"/>
            <a:r>
              <a:rPr lang="vi" sz="1500">
                <a:solidFill>
                  <a:srgbClr val="FFFFFF"/>
                </a:solidFill>
                <a:latin typeface="Arial"/>
              </a:rPr>
              <a:t>51,17</a:t>
            </a:r>
          </a:p>
        </p:txBody>
      </p:sp>
      <p:sp>
        <p:nvSpPr>
          <p:cNvPr id="8" name=""/>
          <p:cNvSpPr/>
          <p:nvPr/>
        </p:nvSpPr>
        <p:spPr>
          <a:xfrm>
            <a:off x="290512" y="3186112"/>
            <a:ext cx="157163" cy="185738"/>
          </a:xfrm>
          <a:prstGeom prst="rect">
            <a:avLst/>
          </a:prstGeom>
          <a:solidFill>
            <a:srgbClr val="FD5D47"/>
          </a:solidFill>
        </p:spPr>
        <p:txBody>
          <a:bodyPr lIns="0" tIns="0" rIns="0" bIns="0" wrap="none">
            <a:noAutofit/>
          </a:bodyPr>
          <a:p>
            <a:pPr algn="just" indent="0"/>
            <a:r>
              <a:rPr lang="vi" sz="1500">
                <a:solidFill>
                  <a:srgbClr val="FFFFFF"/>
                </a:solidFill>
                <a:latin typeface="Arial"/>
              </a:rPr>
              <a:t>B</a:t>
            </a:r>
          </a:p>
        </p:txBody>
      </p:sp>
      <p:sp>
        <p:nvSpPr>
          <p:cNvPr id="9" name=""/>
          <p:cNvSpPr/>
          <p:nvPr/>
        </p:nvSpPr>
        <p:spPr>
          <a:xfrm>
            <a:off x="881062" y="3243262"/>
            <a:ext cx="404813" cy="214313"/>
          </a:xfrm>
          <a:prstGeom prst="rect">
            <a:avLst/>
          </a:prstGeom>
          <a:solidFill>
            <a:srgbClr val="178288"/>
          </a:solidFill>
        </p:spPr>
        <p:txBody>
          <a:bodyPr lIns="0" tIns="0" rIns="0" bIns="0" wrap="none">
            <a:noAutofit/>
          </a:bodyPr>
          <a:p>
            <a:pPr indent="0"/>
            <a:r>
              <a:rPr lang="vi" sz="1500">
                <a:solidFill>
                  <a:srgbClr val="FFFFFF"/>
                </a:solidFill>
                <a:latin typeface="Arial"/>
              </a:rPr>
              <a:t>50,1</a:t>
            </a:r>
          </a:p>
        </p:txBody>
      </p:sp>
      <p:sp>
        <p:nvSpPr>
          <p:cNvPr id="10" name=""/>
          <p:cNvSpPr/>
          <p:nvPr/>
        </p:nvSpPr>
        <p:spPr>
          <a:xfrm>
            <a:off x="2247900" y="3186112"/>
            <a:ext cx="1095375" cy="242888"/>
          </a:xfrm>
          <a:prstGeom prst="rect">
            <a:avLst/>
          </a:prstGeom>
          <a:solidFill>
            <a:srgbClr val="178288"/>
          </a:solidFill>
        </p:spPr>
        <p:txBody>
          <a:bodyPr lIns="0" tIns="0" rIns="0" bIns="0" wrap="none">
            <a:noAutofit/>
          </a:bodyPr>
          <a:p>
            <a:pPr indent="0"/>
            <a:r>
              <a:rPr lang="vi" sz="1500">
                <a:solidFill>
                  <a:srgbClr val="FFFFFF"/>
                </a:solidFill>
                <a:latin typeface="Arial"/>
              </a:rPr>
              <a:t>D 49,17</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1CA37A"/>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7177087" y="2376487"/>
            <a:ext cx="357188" cy="361950"/>
          </a:xfrm>
          <a:prstGeom prst="rect">
            <a:avLst/>
          </a:prstGeom>
        </p:spPr>
      </p:pic>
      <p:pic>
        <p:nvPicPr>
          <p:cNvPr id="3" name=""/>
          <p:cNvPicPr>
            <a:picLocks noChangeAspect="1"/>
          </p:cNvPicPr>
          <p:nvPr/>
        </p:nvPicPr>
        <p:blipFill>
          <a:blip r:embed="rPictId1"/>
          <a:stretch>
            <a:fillRect/>
          </a:stretch>
        </p:blipFill>
        <p:spPr>
          <a:xfrm>
            <a:off x="0" y="3281362"/>
            <a:ext cx="6653212" cy="733425"/>
          </a:xfrm>
          <a:prstGeom prst="rect">
            <a:avLst/>
          </a:prstGeom>
        </p:spPr>
      </p:pic>
      <p:sp>
        <p:nvSpPr>
          <p:cNvPr id="4" name=""/>
          <p:cNvSpPr/>
          <p:nvPr/>
        </p:nvSpPr>
        <p:spPr>
          <a:xfrm>
            <a:off x="238125" y="261937"/>
            <a:ext cx="3719512" cy="1766888"/>
          </a:xfrm>
          <a:prstGeom prst="rect">
            <a:avLst/>
          </a:prstGeom>
          <a:solidFill>
            <a:srgbClr val="1CA37A"/>
          </a:solidFill>
        </p:spPr>
        <p:txBody>
          <a:bodyPr lIns="0" tIns="0" rIns="0" bIns="0">
            <a:noAutofit/>
          </a:bodyPr>
          <a:p>
            <a:pPr indent="0">
              <a:lnSpc>
                <a:spcPct val="186000"/>
              </a:lnSpc>
            </a:pPr>
            <a:r>
              <a:rPr lang="en-US" sz="1400">
                <a:solidFill>
                  <a:srgbClr val="FDFE02"/>
                </a:solidFill>
                <a:latin typeface="Arial"/>
              </a:rPr>
              <a:t>1. </a:t>
            </a:r>
            <a:r>
              <a:rPr lang="vi" sz="1400">
                <a:solidFill>
                  <a:srgbClr val="FFFFFF"/>
                </a:solidFill>
                <a:latin typeface="Arial"/>
              </a:rPr>
              <a:t>Người ta tiến hành phỏng vấn 40</a:t>
            </a:r>
          </a:p>
          <a:p>
            <a:pPr indent="0">
              <a:lnSpc>
                <a:spcPct val="186000"/>
              </a:lnSpc>
            </a:pPr>
            <a:r>
              <a:rPr lang="vi" sz="1400">
                <a:solidFill>
                  <a:srgbClr val="FFFFFF"/>
                </a:solidFill>
                <a:latin typeface="Arial"/>
              </a:rPr>
              <a:t>người về một mẫu áo sơ mi mới. Người</a:t>
            </a:r>
          </a:p>
          <a:p>
            <a:pPr indent="0">
              <a:lnSpc>
                <a:spcPct val="186000"/>
              </a:lnSpc>
            </a:pPr>
            <a:r>
              <a:rPr lang="vi" sz="1400">
                <a:solidFill>
                  <a:srgbClr val="FFFFFF"/>
                </a:solidFill>
                <a:latin typeface="Arial"/>
              </a:rPr>
              <a:t>điều tra yêu cầu cho điểm mẫu áo đó theo</a:t>
            </a:r>
          </a:p>
          <a:p>
            <a:pPr indent="0">
              <a:lnSpc>
                <a:spcPct val="186000"/>
              </a:lnSpc>
            </a:pPr>
            <a:r>
              <a:rPr lang="vi" sz="1400">
                <a:solidFill>
                  <a:srgbClr val="FFFFFF"/>
                </a:solidFill>
                <a:latin typeface="Arial"/>
              </a:rPr>
              <a:t>thang điểm 100. Kết quả được trình bày</a:t>
            </a:r>
          </a:p>
          <a:p>
            <a:pPr indent="0">
              <a:lnSpc>
                <a:spcPct val="186000"/>
              </a:lnSpc>
            </a:pPr>
            <a:r>
              <a:rPr lang="vi" sz="1400">
                <a:solidFill>
                  <a:srgbClr val="FFFFFF"/>
                </a:solidFill>
                <a:latin typeface="Arial"/>
              </a:rPr>
              <a:t>trong </a:t>
            </a:r>
            <a:r>
              <a:rPr lang="vi" i="1" sz="1500">
                <a:solidFill>
                  <a:srgbClr val="FFFFFF"/>
                </a:solidFill>
                <a:latin typeface="Arial"/>
              </a:rPr>
              <a:t>Bảng</a:t>
            </a:r>
            <a:r>
              <a:rPr lang="vi" sz="1400">
                <a:solidFill>
                  <a:srgbClr val="FFFFFF"/>
                </a:solidFill>
                <a:latin typeface="Arial"/>
              </a:rPr>
              <a:t> 16.</a:t>
            </a:r>
          </a:p>
        </p:txBody>
      </p:sp>
      <p:graphicFrame>
        <p:nvGraphicFramePr>
          <p:cNvPr id="5" name=""/>
          <p:cNvGraphicFramePr>
            <a:graphicFrameLocks noGrp="1"/>
          </p:cNvGraphicFramePr>
          <p:nvPr/>
        </p:nvGraphicFramePr>
        <p:xfrm>
          <a:off x="4233862" y="271462"/>
          <a:ext cx="3241993" cy="1695450"/>
        </p:xfrm>
        <a:graphic>
          <a:graphicData uri="http://schemas.openxmlformats.org/drawingml/2006/table">
            <a:tbl>
              <a:tblPr/>
              <a:tblGrid>
                <a:gridCol w="1033462"/>
                <a:gridCol w="1009650"/>
                <a:gridCol w="990600"/>
                <a:gridCol w="208280"/>
              </a:tblGrid>
              <a:tr h="319087">
                <a:tc>
                  <a:txBody>
                    <a:bodyPr lIns="0" tIns="0" rIns="0" bIns="0">
                      <a:noAutofit/>
                    </a:bodyPr>
                    <a:p>
                      <a:pPr algn="ctr" indent="0"/>
                      <a:r>
                        <a:rPr lang="vi" sz="1000">
                          <a:solidFill>
                            <a:srgbClr val="316D92"/>
                          </a:solidFill>
                          <a:latin typeface="Times New Roman"/>
                        </a:rPr>
                        <a:t>Nhóm</a:t>
                      </a:r>
                    </a:p>
                  </a:txBody>
                  <a:tcPr marL="0" marR="0" marT="0" marB="0" anchor="ctr">
                    <a:solidFill>
                      <a:srgbClr val="C3C0E3"/>
                    </a:solidFill>
                  </a:tcPr>
                </a:tc>
                <a:tc>
                  <a:txBody>
                    <a:bodyPr lIns="0" tIns="0" rIns="0" bIns="0">
                      <a:noAutofit/>
                    </a:bodyPr>
                    <a:p>
                      <a:pPr algn="ctr" indent="0"/>
                      <a:r>
                        <a:rPr lang="vi" sz="1000">
                          <a:solidFill>
                            <a:srgbClr val="316D92"/>
                          </a:solidFill>
                          <a:latin typeface="Times New Roman"/>
                        </a:rPr>
                        <a:t>Tần số</a:t>
                      </a:r>
                    </a:p>
                  </a:txBody>
                  <a:tcPr marL="0" marR="0" marT="0" marB="0" anchor="ctr">
                    <a:solidFill>
                      <a:srgbClr val="C3C0E3"/>
                    </a:solidFill>
                  </a:tcPr>
                </a:tc>
                <a:tc>
                  <a:txBody>
                    <a:bodyPr lIns="0" tIns="0" rIns="0" bIns="0">
                      <a:noAutofit/>
                    </a:bodyPr>
                    <a:p>
                      <a:pPr algn="ctr" indent="0"/>
                      <a:r>
                        <a:rPr lang="vi" sz="1000">
                          <a:solidFill>
                            <a:srgbClr val="316D92"/>
                          </a:solidFill>
                          <a:latin typeface="Times New Roman"/>
                        </a:rPr>
                        <a:t>Tần sô tích luỹ</a:t>
                      </a:r>
                    </a:p>
                  </a:txBody>
                  <a:tcPr marL="0" marR="0" marT="0" marB="0" anchor="ctr">
                    <a:solidFill>
                      <a:srgbClr val="C3C0E3"/>
                    </a:solidFill>
                  </a:tcPr>
                </a:tc>
                <a:tc rowSpan="3">
                  <a:txBody>
                    <a:bodyPr lIns="0" tIns="0" rIns="0" bIns="0">
                      <a:noAutofit/>
                    </a:bodyPr>
                    <a:p>
                      <a:endParaRPr sz="1600"/>
                    </a:p>
                  </a:txBody>
                  <a:tcPr marL="0" marR="0" marT="0" marB="0"/>
                </a:tc>
              </a:tr>
              <a:tr h="1104900">
                <a:tc>
                  <a:txBody>
                    <a:bodyPr lIns="0" tIns="0" rIns="0" bIns="0">
                      <a:noAutofit/>
                    </a:bodyPr>
                    <a:p>
                      <a:pPr algn="ctr" indent="0">
                        <a:lnSpc>
                          <a:spcPct val="125000"/>
                        </a:lnSpc>
                      </a:pPr>
                      <a:r>
                        <a:rPr lang="vi" sz="1100">
                          <a:latin typeface="Times New Roman"/>
                        </a:rPr>
                        <a:t>[50:60)</a:t>
                      </a:r>
                    </a:p>
                    <a:p>
                      <a:pPr algn="ctr" indent="0">
                        <a:lnSpc>
                          <a:spcPct val="125000"/>
                        </a:lnSpc>
                      </a:pPr>
                      <a:r>
                        <a:rPr lang="vi" sz="1100">
                          <a:latin typeface="Times New Roman"/>
                        </a:rPr>
                        <a:t>[60; 70)</a:t>
                      </a:r>
                    </a:p>
                    <a:p>
                      <a:pPr algn="ctr" indent="0">
                        <a:lnSpc>
                          <a:spcPct val="125000"/>
                        </a:lnSpc>
                      </a:pPr>
                      <a:r>
                        <a:rPr lang="vi" sz="1100">
                          <a:latin typeface="Times New Roman"/>
                        </a:rPr>
                        <a:t>[70; 80)</a:t>
                      </a:r>
                    </a:p>
                    <a:p>
                      <a:pPr algn="ctr" indent="0">
                        <a:lnSpc>
                          <a:spcPct val="125000"/>
                        </a:lnSpc>
                      </a:pPr>
                      <a:r>
                        <a:rPr lang="vi" sz="1100">
                          <a:latin typeface="Times New Roman"/>
                        </a:rPr>
                        <a:t>[80; 90) [90; 100)</a:t>
                      </a:r>
                    </a:p>
                  </a:txBody>
                  <a:tcPr marL="0" marR="0" marT="0" marB="0" anchor="ctr"/>
                </a:tc>
                <a:tc>
                  <a:txBody>
                    <a:bodyPr lIns="0" tIns="0" rIns="0" bIns="0">
                      <a:noAutofit/>
                    </a:bodyPr>
                    <a:p>
                      <a:pPr algn="ctr" indent="0">
                        <a:spcAft>
                          <a:spcPts val="210"/>
                        </a:spcAft>
                      </a:pPr>
                      <a:r>
                        <a:rPr lang="vi" sz="1100">
                          <a:latin typeface="Times New Roman"/>
                        </a:rPr>
                        <a:t>4</a:t>
                      </a:r>
                    </a:p>
                    <a:p>
                      <a:pPr algn="ctr" indent="0">
                        <a:spcAft>
                          <a:spcPts val="210"/>
                        </a:spcAft>
                      </a:pPr>
                      <a:r>
                        <a:rPr lang="vi" sz="1100">
                          <a:latin typeface="Times New Roman"/>
                        </a:rPr>
                        <a:t>5</a:t>
                      </a:r>
                    </a:p>
                    <a:p>
                      <a:pPr algn="ctr" indent="0">
                        <a:spcAft>
                          <a:spcPts val="210"/>
                        </a:spcAft>
                      </a:pPr>
                      <a:r>
                        <a:rPr lang="vi" sz="1100">
                          <a:latin typeface="Times New Roman"/>
                        </a:rPr>
                        <a:t>23</a:t>
                      </a:r>
                    </a:p>
                    <a:p>
                      <a:pPr algn="ctr" indent="0">
                        <a:spcAft>
                          <a:spcPts val="210"/>
                        </a:spcAft>
                      </a:pPr>
                      <a:r>
                        <a:rPr lang="vi" sz="1100">
                          <a:latin typeface="Times New Roman"/>
                        </a:rPr>
                        <a:t>6</a:t>
                      </a:r>
                    </a:p>
                    <a:p>
                      <a:pPr algn="ctr" indent="0"/>
                      <a:r>
                        <a:rPr lang="vi" sz="1100">
                          <a:latin typeface="Times New Roman"/>
                        </a:rPr>
                        <a:t>2</a:t>
                      </a:r>
                    </a:p>
                  </a:txBody>
                  <a:tcPr marL="0" marR="0" marT="0" marB="0" anchor="ctr"/>
                </a:tc>
                <a:tc>
                  <a:txBody>
                    <a:bodyPr lIns="0" tIns="0" rIns="0" bIns="0">
                      <a:noAutofit/>
                    </a:bodyPr>
                    <a:p>
                      <a:pPr algn="ctr" indent="0">
                        <a:spcAft>
                          <a:spcPts val="210"/>
                        </a:spcAft>
                      </a:pPr>
                      <a:r>
                        <a:rPr lang="vi" sz="1100">
                          <a:latin typeface="Times New Roman"/>
                        </a:rPr>
                        <a:t>4</a:t>
                      </a:r>
                    </a:p>
                    <a:p>
                      <a:pPr algn="ctr" indent="0">
                        <a:spcAft>
                          <a:spcPts val="210"/>
                        </a:spcAft>
                      </a:pPr>
                      <a:r>
                        <a:rPr lang="vi" sz="1100">
                          <a:latin typeface="Times New Roman"/>
                        </a:rPr>
                        <a:t>9</a:t>
                      </a:r>
                    </a:p>
                    <a:p>
                      <a:pPr algn="ctr" indent="0">
                        <a:spcAft>
                          <a:spcPts val="210"/>
                        </a:spcAft>
                      </a:pPr>
                      <a:r>
                        <a:rPr lang="vi" sz="1100">
                          <a:latin typeface="Times New Roman"/>
                        </a:rPr>
                        <a:t>32</a:t>
                      </a:r>
                    </a:p>
                    <a:p>
                      <a:pPr algn="ctr" indent="0">
                        <a:spcAft>
                          <a:spcPts val="210"/>
                        </a:spcAft>
                      </a:pPr>
                      <a:r>
                        <a:rPr lang="vi" sz="1100">
                          <a:latin typeface="Times New Roman"/>
                        </a:rPr>
                        <a:t>38</a:t>
                      </a:r>
                    </a:p>
                    <a:p>
                      <a:pPr algn="ctr" indent="0"/>
                      <a:r>
                        <a:rPr lang="vi" sz="1100">
                          <a:latin typeface="Times New Roman"/>
                        </a:rPr>
                        <a:t>40</a:t>
                      </a:r>
                    </a:p>
                  </a:txBody>
                  <a:tcPr marL="0" marR="0" marT="0" marB="0" anchor="ctr"/>
                </a:tc>
                <a:tc vMerge="1">
                  <a:txBody>
                    <a:bodyPr lIns="0" tIns="0" rIns="0" bIns="0">
                      <a:noAutofit/>
                    </a:bodyPr>
                    <a:p>
                      <a:endParaRPr sz="5300"/>
                    </a:p>
                  </a:txBody>
                  <a:tcPr marL="0" marR="0" marT="0" marB="0"/>
                </a:tc>
              </a:tr>
              <a:tr h="271462">
                <a:tc>
                  <a:txBody>
                    <a:bodyPr lIns="0" tIns="0" rIns="0" bIns="0">
                      <a:noAutofit/>
                    </a:bodyPr>
                    <a:p>
                      <a:endParaRPr sz="1300"/>
                    </a:p>
                  </a:txBody>
                  <a:tcPr marL="0" marR="0" marT="0" marB="0"/>
                </a:tc>
                <a:tc>
                  <a:txBody>
                    <a:bodyPr lIns="0" tIns="0" rIns="0" bIns="0">
                      <a:noAutofit/>
                    </a:bodyPr>
                    <a:p>
                      <a:pPr algn="ctr" indent="0"/>
                      <a:r>
                        <a:rPr lang="vi" sz="1100">
                          <a:latin typeface="Times New Roman"/>
                        </a:rPr>
                        <a:t>H = 40</a:t>
                      </a:r>
                    </a:p>
                  </a:txBody>
                  <a:tcPr marL="0" marR="0" marT="0" marB="0" anchor="ctr"/>
                </a:tc>
                <a:tc>
                  <a:txBody>
                    <a:bodyPr lIns="0" tIns="0" rIns="0" bIns="0">
                      <a:noAutofit/>
                    </a:bodyPr>
                    <a:p>
                      <a:endParaRPr sz="1300"/>
                    </a:p>
                  </a:txBody>
                  <a:tcPr marL="0" marR="0" marT="0" marB="0"/>
                </a:tc>
                <a:tc vMerge="1">
                  <a:txBody>
                    <a:bodyPr lIns="0" tIns="0" rIns="0" bIns="0">
                      <a:noAutofit/>
                    </a:bodyPr>
                    <a:p>
                      <a:endParaRPr sz="1300"/>
                    </a:p>
                  </a:txBody>
                  <a:tcPr marL="0" marR="0" marT="0" marB="0"/>
                </a:tc>
              </a:tr>
            </a:tbl>
          </a:graphicData>
        </a:graphic>
      </p:graphicFrame>
      <p:sp>
        <p:nvSpPr>
          <p:cNvPr id="6" name=""/>
          <p:cNvSpPr/>
          <p:nvPr/>
        </p:nvSpPr>
        <p:spPr>
          <a:xfrm>
            <a:off x="5400675" y="2062162"/>
            <a:ext cx="461962" cy="157163"/>
          </a:xfrm>
          <a:prstGeom prst="rect">
            <a:avLst/>
          </a:prstGeom>
          <a:solidFill>
            <a:srgbClr val="FFFFFF"/>
          </a:solidFill>
        </p:spPr>
        <p:txBody>
          <a:bodyPr lIns="0" tIns="0" rIns="0" bIns="0" wrap="none">
            <a:noAutofit/>
          </a:bodyPr>
          <a:p>
            <a:pPr indent="0"/>
            <a:r>
              <a:rPr lang="vi" i="1" sz="1000">
                <a:solidFill>
                  <a:srgbClr val="316D92"/>
                </a:solidFill>
                <a:latin typeface="Times New Roman"/>
              </a:rPr>
              <a:t>Bâng 16</a:t>
            </a:r>
          </a:p>
        </p:txBody>
      </p:sp>
      <p:sp>
        <p:nvSpPr>
          <p:cNvPr id="7" name=""/>
          <p:cNvSpPr/>
          <p:nvPr/>
        </p:nvSpPr>
        <p:spPr>
          <a:xfrm>
            <a:off x="957262" y="2671762"/>
            <a:ext cx="5672138" cy="261938"/>
          </a:xfrm>
          <a:prstGeom prst="rect">
            <a:avLst/>
          </a:prstGeom>
          <a:solidFill>
            <a:srgbClr val="FFFFFF"/>
          </a:solidFill>
        </p:spPr>
        <p:txBody>
          <a:bodyPr lIns="0" tIns="0" rIns="0" bIns="0" wrap="none">
            <a:noAutofit/>
          </a:bodyPr>
          <a:p>
            <a:pPr indent="0"/>
            <a:r>
              <a:rPr lang="vi" sz="1500">
                <a:latin typeface="Arial"/>
              </a:rPr>
              <a:t>a) Trung vị của mẫu số liệu ghép nhóm trên gần nhất với giá trị:</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p="http://schemas.openxmlformats.org/presentationml/2006/main" xmlns:a="http://schemas.openxmlformats.org/drawingml/2006/main" xmlns:r="http://schemas.openxmlformats.org/officeDocument/2006/relationships">
  <p:cSld>
    <p:bg>
      <p:bgPr>
        <a:solidFill>
          <a:srgbClr val="F8CF53"/>
        </a:solidFill>
        <a:effectLst/>
      </p:bgPr>
    </p:bg>
    <p:spTree>
      <p:nvGrpSpPr>
        <p:cNvPr id="1" name=""/>
        <p:cNvGrpSpPr/>
        <p:nvPr/>
      </p:nvGrpSpPr>
      <p:grpSpPr/>
      <p:graphicFrame>
        <p:nvGraphicFramePr>
          <p:cNvPr id="2" name=""/>
          <p:cNvGraphicFramePr>
            <a:graphicFrameLocks noGrp="1"/>
          </p:cNvGraphicFramePr>
          <p:nvPr/>
        </p:nvGraphicFramePr>
        <p:xfrm>
          <a:off x="171450" y="233362"/>
          <a:ext cx="3328987" cy="3938588"/>
        </p:xfrm>
        <a:graphic>
          <a:graphicData uri="http://schemas.openxmlformats.org/drawingml/2006/table">
            <a:tbl>
              <a:tblPr/>
              <a:tblGrid>
                <a:gridCol w="1109662"/>
                <a:gridCol w="1104900"/>
                <a:gridCol w="1114425"/>
              </a:tblGrid>
              <a:tr h="614362">
                <a:tc>
                  <a:txBody>
                    <a:bodyPr lIns="0" tIns="0" rIns="0" bIns="0">
                      <a:noAutofit/>
                    </a:bodyPr>
                    <a:p>
                      <a:pPr algn="ctr" indent="0"/>
                      <a:r>
                        <a:rPr lang="vi" sz="1200">
                          <a:latin typeface="Arial"/>
                        </a:rPr>
                        <a:t>Điểm</a:t>
                      </a:r>
                    </a:p>
                  </a:txBody>
                  <a:tcPr marL="0" marR="0" marT="0" marB="0" anchor="ctr">
                    <a:solidFill>
                      <a:srgbClr val="F8CF54"/>
                    </a:solidFill>
                  </a:tcPr>
                </a:tc>
                <a:tc>
                  <a:txBody>
                    <a:bodyPr lIns="0" tIns="0" rIns="0" bIns="0">
                      <a:noAutofit/>
                    </a:bodyPr>
                    <a:p>
                      <a:pPr algn="ctr" indent="0"/>
                      <a:r>
                        <a:rPr lang="vi" sz="1200">
                          <a:latin typeface="Arial"/>
                        </a:rPr>
                        <a:t>Số thí sinh</a:t>
                      </a:r>
                    </a:p>
                  </a:txBody>
                  <a:tcPr marL="0" marR="0" marT="0" marB="0" anchor="ctr">
                    <a:solidFill>
                      <a:srgbClr val="F8CF54"/>
                    </a:solidFill>
                  </a:tcPr>
                </a:tc>
                <a:tc>
                  <a:txBody>
                    <a:bodyPr lIns="0" tIns="0" rIns="0" bIns="0">
                      <a:noAutofit/>
                    </a:bodyPr>
                    <a:p>
                      <a:pPr algn="ctr" indent="0">
                        <a:lnSpc>
                          <a:spcPct val="174000"/>
                        </a:lnSpc>
                      </a:pPr>
                      <a:r>
                        <a:rPr lang="vi" sz="1200">
                          <a:latin typeface="Arial"/>
                        </a:rPr>
                        <a:t>Tần số tích lũy</a:t>
                      </a:r>
                    </a:p>
                  </a:txBody>
                  <a:tcPr marL="0" marR="0" marT="0" marB="0">
                    <a:solidFill>
                      <a:srgbClr val="F8CF54"/>
                    </a:solidFill>
                  </a:tcPr>
                </a:tc>
              </a:tr>
              <a:tr h="295275">
                <a:tc>
                  <a:txBody>
                    <a:bodyPr lIns="0" tIns="0" rIns="0" bIns="0">
                      <a:noAutofit/>
                    </a:bodyPr>
                    <a:p>
                      <a:endParaRPr sz="1400"/>
                    </a:p>
                  </a:txBody>
                  <a:tcPr marL="0" marR="0" marT="0" marB="0">
                    <a:solidFill>
                      <a:srgbClr val="F8CF54"/>
                    </a:solidFill>
                  </a:tcPr>
                </a:tc>
                <a:tc>
                  <a:txBody>
                    <a:bodyPr lIns="0" tIns="0" rIns="0" bIns="0">
                      <a:noAutofit/>
                    </a:bodyPr>
                    <a:p>
                      <a:endParaRPr sz="1400"/>
                    </a:p>
                  </a:txBody>
                  <a:tcPr marL="0" marR="0" marT="0" marB="0">
                    <a:solidFill>
                      <a:srgbClr val="F8CF54"/>
                    </a:solidFill>
                  </a:tcPr>
                </a:tc>
                <a:tc>
                  <a:txBody>
                    <a:bodyPr lIns="0" tIns="0" rIns="0" bIns="0">
                      <a:noAutofit/>
                    </a:bodyPr>
                    <a:p>
                      <a:endParaRPr sz="1400"/>
                    </a:p>
                  </a:txBody>
                  <a:tcPr marL="0" marR="0" marT="0" marB="0">
                    <a:solidFill>
                      <a:srgbClr val="F8CF54"/>
                    </a:solidFill>
                  </a:tcPr>
                </a:tc>
              </a:tr>
              <a:tr h="304800">
                <a:tc>
                  <a:txBody>
                    <a:bodyPr lIns="0" tIns="0" rIns="0" bIns="0">
                      <a:noAutofit/>
                    </a:bodyPr>
                    <a:p>
                      <a:endParaRPr sz="1500"/>
                    </a:p>
                  </a:txBody>
                  <a:tcPr marL="0" marR="0" marT="0" marB="0">
                    <a:solidFill>
                      <a:srgbClr val="F8CF54"/>
                    </a:solidFill>
                  </a:tcPr>
                </a:tc>
                <a:tc>
                  <a:txBody>
                    <a:bodyPr lIns="0" tIns="0" rIns="0" bIns="0">
                      <a:noAutofit/>
                    </a:bodyPr>
                    <a:p>
                      <a:endParaRPr sz="1500"/>
                    </a:p>
                  </a:txBody>
                  <a:tcPr marL="0" marR="0" marT="0" marB="0">
                    <a:solidFill>
                      <a:srgbClr val="F8CF54"/>
                    </a:solidFill>
                  </a:tcPr>
                </a:tc>
                <a:tc>
                  <a:txBody>
                    <a:bodyPr lIns="0" tIns="0" rIns="0" bIns="0">
                      <a:noAutofit/>
                    </a:bodyPr>
                    <a:p>
                      <a:endParaRPr sz="1500"/>
                    </a:p>
                  </a:txBody>
                  <a:tcPr marL="0" marR="0" marT="0" marB="0">
                    <a:solidFill>
                      <a:srgbClr val="F8CF54"/>
                    </a:solidFill>
                  </a:tcPr>
                </a:tc>
              </a:tr>
              <a:tr h="304800">
                <a:tc>
                  <a:txBody>
                    <a:bodyPr lIns="0" tIns="0" rIns="0" bIns="0">
                      <a:noAutofit/>
                    </a:bodyPr>
                    <a:p>
                      <a:endParaRPr sz="1500"/>
                    </a:p>
                  </a:txBody>
                  <a:tcPr marL="0" marR="0" marT="0" marB="0">
                    <a:solidFill>
                      <a:srgbClr val="F8CF54"/>
                    </a:solidFill>
                  </a:tcPr>
                </a:tc>
                <a:tc>
                  <a:txBody>
                    <a:bodyPr lIns="0" tIns="0" rIns="0" bIns="0">
                      <a:noAutofit/>
                    </a:bodyPr>
                    <a:p>
                      <a:endParaRPr sz="1500"/>
                    </a:p>
                  </a:txBody>
                  <a:tcPr marL="0" marR="0" marT="0" marB="0">
                    <a:solidFill>
                      <a:srgbClr val="F8CF54"/>
                    </a:solidFill>
                  </a:tcPr>
                </a:tc>
                <a:tc>
                  <a:txBody>
                    <a:bodyPr lIns="0" tIns="0" rIns="0" bIns="0">
                      <a:noAutofit/>
                    </a:bodyPr>
                    <a:p>
                      <a:endParaRPr sz="1500"/>
                    </a:p>
                  </a:txBody>
                  <a:tcPr marL="0" marR="0" marT="0" marB="0">
                    <a:solidFill>
                      <a:srgbClr val="F8CF54"/>
                    </a:solidFill>
                  </a:tcPr>
                </a:tc>
              </a:tr>
              <a:tr h="295275">
                <a:tc>
                  <a:txBody>
                    <a:bodyPr lIns="0" tIns="0" rIns="0" bIns="0">
                      <a:noAutofit/>
                    </a:bodyPr>
                    <a:p>
                      <a:endParaRPr sz="1400"/>
                    </a:p>
                  </a:txBody>
                  <a:tcPr marL="0" marR="0" marT="0" marB="0">
                    <a:solidFill>
                      <a:srgbClr val="F8CF54"/>
                    </a:solidFill>
                  </a:tcPr>
                </a:tc>
                <a:tc>
                  <a:txBody>
                    <a:bodyPr lIns="0" tIns="0" rIns="0" bIns="0">
                      <a:noAutofit/>
                    </a:bodyPr>
                    <a:p>
                      <a:endParaRPr sz="1400"/>
                    </a:p>
                  </a:txBody>
                  <a:tcPr marL="0" marR="0" marT="0" marB="0">
                    <a:solidFill>
                      <a:srgbClr val="F8CF54"/>
                    </a:solidFill>
                  </a:tcPr>
                </a:tc>
                <a:tc>
                  <a:txBody>
                    <a:bodyPr lIns="0" tIns="0" rIns="0" bIns="0">
                      <a:noAutofit/>
                    </a:bodyPr>
                    <a:p>
                      <a:endParaRPr sz="1400"/>
                    </a:p>
                  </a:txBody>
                  <a:tcPr marL="0" marR="0" marT="0" marB="0">
                    <a:solidFill>
                      <a:srgbClr val="F8CF54"/>
                    </a:solidFill>
                  </a:tcPr>
                </a:tc>
              </a:tr>
              <a:tr h="304800">
                <a:tc>
                  <a:txBody>
                    <a:bodyPr lIns="0" tIns="0" rIns="0" bIns="0">
                      <a:noAutofit/>
                    </a:bodyPr>
                    <a:p>
                      <a:endParaRPr sz="1500"/>
                    </a:p>
                  </a:txBody>
                  <a:tcPr marL="0" marR="0" marT="0" marB="0">
                    <a:solidFill>
                      <a:srgbClr val="F8CF54"/>
                    </a:solidFill>
                  </a:tcPr>
                </a:tc>
                <a:tc>
                  <a:txBody>
                    <a:bodyPr lIns="0" tIns="0" rIns="0" bIns="0">
                      <a:noAutofit/>
                    </a:bodyPr>
                    <a:p>
                      <a:endParaRPr sz="1500"/>
                    </a:p>
                  </a:txBody>
                  <a:tcPr marL="0" marR="0" marT="0" marB="0">
                    <a:solidFill>
                      <a:srgbClr val="F8CF54"/>
                    </a:solidFill>
                  </a:tcPr>
                </a:tc>
                <a:tc>
                  <a:txBody>
                    <a:bodyPr lIns="0" tIns="0" rIns="0" bIns="0">
                      <a:noAutofit/>
                    </a:bodyPr>
                    <a:p>
                      <a:endParaRPr sz="1500"/>
                    </a:p>
                  </a:txBody>
                  <a:tcPr marL="0" marR="0" marT="0" marB="0">
                    <a:solidFill>
                      <a:srgbClr val="F8CF54"/>
                    </a:solidFill>
                  </a:tcPr>
                </a:tc>
              </a:tr>
              <a:tr h="295275">
                <a:tc>
                  <a:txBody>
                    <a:bodyPr lIns="0" tIns="0" rIns="0" bIns="0">
                      <a:noAutofit/>
                    </a:bodyPr>
                    <a:p>
                      <a:endParaRPr sz="1400"/>
                    </a:p>
                  </a:txBody>
                  <a:tcPr marL="0" marR="0" marT="0" marB="0">
                    <a:solidFill>
                      <a:srgbClr val="F8CF54"/>
                    </a:solidFill>
                  </a:tcPr>
                </a:tc>
                <a:tc>
                  <a:txBody>
                    <a:bodyPr lIns="0" tIns="0" rIns="0" bIns="0">
                      <a:noAutofit/>
                    </a:bodyPr>
                    <a:p>
                      <a:endParaRPr sz="1400"/>
                    </a:p>
                  </a:txBody>
                  <a:tcPr marL="0" marR="0" marT="0" marB="0">
                    <a:solidFill>
                      <a:srgbClr val="F8CF54"/>
                    </a:solidFill>
                  </a:tcPr>
                </a:tc>
                <a:tc>
                  <a:txBody>
                    <a:bodyPr lIns="0" tIns="0" rIns="0" bIns="0">
                      <a:noAutofit/>
                    </a:bodyPr>
                    <a:p>
                      <a:endParaRPr sz="1400"/>
                    </a:p>
                  </a:txBody>
                  <a:tcPr marL="0" marR="0" marT="0" marB="0">
                    <a:solidFill>
                      <a:srgbClr val="F8CF54"/>
                    </a:solidFill>
                  </a:tcPr>
                </a:tc>
              </a:tr>
              <a:tr h="304800">
                <a:tc>
                  <a:txBody>
                    <a:bodyPr lIns="0" tIns="0" rIns="0" bIns="0">
                      <a:noAutofit/>
                    </a:bodyPr>
                    <a:p>
                      <a:endParaRPr sz="1500"/>
                    </a:p>
                  </a:txBody>
                  <a:tcPr marL="0" marR="0" marT="0" marB="0">
                    <a:solidFill>
                      <a:srgbClr val="F8CF54"/>
                    </a:solidFill>
                  </a:tcPr>
                </a:tc>
                <a:tc>
                  <a:txBody>
                    <a:bodyPr lIns="0" tIns="0" rIns="0" bIns="0">
                      <a:noAutofit/>
                    </a:bodyPr>
                    <a:p>
                      <a:endParaRPr sz="1500"/>
                    </a:p>
                  </a:txBody>
                  <a:tcPr marL="0" marR="0" marT="0" marB="0">
                    <a:solidFill>
                      <a:srgbClr val="F8CF54"/>
                    </a:solidFill>
                  </a:tcPr>
                </a:tc>
                <a:tc>
                  <a:txBody>
                    <a:bodyPr lIns="0" tIns="0" rIns="0" bIns="0">
                      <a:noAutofit/>
                    </a:bodyPr>
                    <a:p>
                      <a:endParaRPr sz="1500"/>
                    </a:p>
                  </a:txBody>
                  <a:tcPr marL="0" marR="0" marT="0" marB="0">
                    <a:solidFill>
                      <a:srgbClr val="F8CF54"/>
                    </a:solidFill>
                  </a:tcPr>
                </a:tc>
              </a:tr>
              <a:tr h="304800">
                <a:tc>
                  <a:txBody>
                    <a:bodyPr lIns="0" tIns="0" rIns="0" bIns="0">
                      <a:noAutofit/>
                    </a:bodyPr>
                    <a:p>
                      <a:endParaRPr sz="1500"/>
                    </a:p>
                  </a:txBody>
                  <a:tcPr marL="0" marR="0" marT="0" marB="0">
                    <a:solidFill>
                      <a:srgbClr val="F8CF54"/>
                    </a:solidFill>
                  </a:tcPr>
                </a:tc>
                <a:tc>
                  <a:txBody>
                    <a:bodyPr lIns="0" tIns="0" rIns="0" bIns="0">
                      <a:noAutofit/>
                    </a:bodyPr>
                    <a:p>
                      <a:endParaRPr sz="1500"/>
                    </a:p>
                  </a:txBody>
                  <a:tcPr marL="0" marR="0" marT="0" marB="0">
                    <a:solidFill>
                      <a:srgbClr val="F8CF54"/>
                    </a:solidFill>
                  </a:tcPr>
                </a:tc>
                <a:tc>
                  <a:txBody>
                    <a:bodyPr lIns="0" tIns="0" rIns="0" bIns="0">
                      <a:noAutofit/>
                    </a:bodyPr>
                    <a:p>
                      <a:endParaRPr sz="1500"/>
                    </a:p>
                  </a:txBody>
                  <a:tcPr marL="0" marR="0" marT="0" marB="0">
                    <a:solidFill>
                      <a:srgbClr val="F8CF54"/>
                    </a:solidFill>
                  </a:tcPr>
                </a:tc>
              </a:tr>
              <a:tr h="295275">
                <a:tc>
                  <a:txBody>
                    <a:bodyPr lIns="0" tIns="0" rIns="0" bIns="0">
                      <a:noAutofit/>
                    </a:bodyPr>
                    <a:p>
                      <a:endParaRPr sz="1400"/>
                    </a:p>
                  </a:txBody>
                  <a:tcPr marL="0" marR="0" marT="0" marB="0">
                    <a:solidFill>
                      <a:srgbClr val="F8CF54"/>
                    </a:solidFill>
                  </a:tcPr>
                </a:tc>
                <a:tc>
                  <a:txBody>
                    <a:bodyPr lIns="0" tIns="0" rIns="0" bIns="0">
                      <a:noAutofit/>
                    </a:bodyPr>
                    <a:p>
                      <a:endParaRPr sz="1400"/>
                    </a:p>
                  </a:txBody>
                  <a:tcPr marL="0" marR="0" marT="0" marB="0">
                    <a:solidFill>
                      <a:srgbClr val="F8CF54"/>
                    </a:solidFill>
                  </a:tcPr>
                </a:tc>
                <a:tc>
                  <a:txBody>
                    <a:bodyPr lIns="0" tIns="0" rIns="0" bIns="0">
                      <a:noAutofit/>
                    </a:bodyPr>
                    <a:p>
                      <a:endParaRPr sz="1400"/>
                    </a:p>
                  </a:txBody>
                  <a:tcPr marL="0" marR="0" marT="0" marB="0">
                    <a:solidFill>
                      <a:srgbClr val="F8CF54"/>
                    </a:solidFill>
                  </a:tcPr>
                </a:tc>
              </a:tr>
              <a:tr h="304800">
                <a:tc>
                  <a:txBody>
                    <a:bodyPr lIns="0" tIns="0" rIns="0" bIns="0">
                      <a:noAutofit/>
                    </a:bodyPr>
                    <a:p>
                      <a:endParaRPr sz="1500"/>
                    </a:p>
                  </a:txBody>
                  <a:tcPr marL="0" marR="0" marT="0" marB="0">
                    <a:solidFill>
                      <a:srgbClr val="F8CF54"/>
                    </a:solidFill>
                  </a:tcPr>
                </a:tc>
                <a:tc>
                  <a:txBody>
                    <a:bodyPr lIns="0" tIns="0" rIns="0" bIns="0">
                      <a:noAutofit/>
                    </a:bodyPr>
                    <a:p>
                      <a:endParaRPr sz="1500"/>
                    </a:p>
                  </a:txBody>
                  <a:tcPr marL="0" marR="0" marT="0" marB="0">
                    <a:solidFill>
                      <a:srgbClr val="F8CF54"/>
                    </a:solidFill>
                  </a:tcPr>
                </a:tc>
                <a:tc>
                  <a:txBody>
                    <a:bodyPr lIns="0" tIns="0" rIns="0" bIns="0">
                      <a:noAutofit/>
                    </a:bodyPr>
                    <a:p>
                      <a:endParaRPr sz="1500"/>
                    </a:p>
                  </a:txBody>
                  <a:tcPr marL="0" marR="0" marT="0" marB="0">
                    <a:solidFill>
                      <a:srgbClr val="F8CF54"/>
                    </a:solidFill>
                  </a:tcPr>
                </a:tc>
              </a:tr>
              <a:tr h="314325">
                <a:tc>
                  <a:txBody>
                    <a:bodyPr lIns="0" tIns="0" rIns="0" bIns="0">
                      <a:noAutofit/>
                    </a:bodyPr>
                    <a:p>
                      <a:endParaRPr sz="1500"/>
                    </a:p>
                  </a:txBody>
                  <a:tcPr marL="0" marR="0" marT="0" marB="0">
                    <a:solidFill>
                      <a:srgbClr val="F8CF54"/>
                    </a:solidFill>
                  </a:tcPr>
                </a:tc>
                <a:tc>
                  <a:txBody>
                    <a:bodyPr lIns="0" tIns="0" rIns="0" bIns="0">
                      <a:noAutofit/>
                    </a:bodyPr>
                    <a:p>
                      <a:endParaRPr sz="1500"/>
                    </a:p>
                  </a:txBody>
                  <a:tcPr marL="0" marR="0" marT="0" marB="0">
                    <a:solidFill>
                      <a:srgbClr val="F8CF54"/>
                    </a:solidFill>
                  </a:tcPr>
                </a:tc>
                <a:tc>
                  <a:txBody>
                    <a:bodyPr lIns="0" tIns="0" rIns="0" bIns="0">
                      <a:noAutofit/>
                    </a:bodyPr>
                    <a:p>
                      <a:endParaRPr sz="1500"/>
                    </a:p>
                  </a:txBody>
                  <a:tcPr marL="0" marR="0" marT="0" marB="0">
                    <a:solidFill>
                      <a:srgbClr val="F8CF54"/>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21.xml><?xml version="1.0" encoding="utf-8"?>
<p:sld xmlns:p="http://schemas.openxmlformats.org/presentationml/2006/main" xmlns:a="http://schemas.openxmlformats.org/drawingml/2006/main" xmlns:r="http://schemas.openxmlformats.org/officeDocument/2006/relationships">
  <p:cSld>
    <p:bg>
      <p:bgPr>
        <a:solidFill>
          <a:srgbClr val="17828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9525"/>
            <a:ext cx="3871912" cy="4276725"/>
          </a:xfrm>
          <a:prstGeom prst="rect">
            <a:avLst/>
          </a:prstGeom>
        </p:spPr>
      </p:pic>
      <p:sp>
        <p:nvSpPr>
          <p:cNvPr id="3" name=""/>
          <p:cNvSpPr/>
          <p:nvPr/>
        </p:nvSpPr>
        <p:spPr>
          <a:xfrm>
            <a:off x="1238250" y="481012"/>
            <a:ext cx="2576512" cy="619125"/>
          </a:xfrm>
          <a:prstGeom prst="rect">
            <a:avLst/>
          </a:prstGeom>
          <a:solidFill>
            <a:srgbClr val="178288"/>
          </a:solidFill>
        </p:spPr>
        <p:txBody>
          <a:bodyPr lIns="0" tIns="0" rIns="0" bIns="0">
            <a:noAutofit/>
          </a:bodyPr>
          <a:p>
            <a:pPr indent="0">
              <a:lnSpc>
                <a:spcPct val="174000"/>
              </a:lnSpc>
            </a:pPr>
            <a:r>
              <a:rPr lang="vi" sz="1500">
                <a:solidFill>
                  <a:srgbClr val="FFFFFF"/>
                </a:solidFill>
                <a:latin typeface="Arial"/>
              </a:rPr>
              <a:t>Tứ phân vị thứ ba của mâu sô liệu trên là</a:t>
            </a: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p="http://schemas.openxmlformats.org/presentationml/2006/main" xmlns:a="http://schemas.openxmlformats.org/drawingml/2006/main" xmlns:r="http://schemas.openxmlformats.org/officeDocument/2006/relationships">
  <p:cSld>
    <p:bg>
      <p:bgPr>
        <a:solidFill>
          <a:srgbClr val="178288"/>
        </a:solidFill>
        <a:effectLst/>
      </p:bgPr>
    </p:bg>
    <p:spTree>
      <p:nvGrpSpPr>
        <p:cNvPr id="1" name=""/>
        <p:cNvGrpSpPr/>
        <p:nvPr/>
      </p:nvGrpSpPr>
      <p:grpSpPr/>
      <p:graphicFrame>
        <p:nvGraphicFramePr>
          <p:cNvPr id="2" name=""/>
          <p:cNvGraphicFramePr>
            <a:graphicFrameLocks noGrp="1"/>
          </p:cNvGraphicFramePr>
          <p:nvPr/>
        </p:nvGraphicFramePr>
        <p:xfrm>
          <a:off x="157162" y="238125"/>
          <a:ext cx="3319463" cy="3929062"/>
        </p:xfrm>
        <a:graphic>
          <a:graphicData uri="http://schemas.openxmlformats.org/drawingml/2006/table">
            <a:tbl>
              <a:tblPr/>
              <a:tblGrid>
                <a:gridCol w="1104900"/>
                <a:gridCol w="1104900"/>
                <a:gridCol w="1109662"/>
              </a:tblGrid>
              <a:tr h="609600">
                <a:tc>
                  <a:txBody>
                    <a:bodyPr lIns="0" tIns="0" rIns="0" bIns="0">
                      <a:noAutofit/>
                    </a:bodyPr>
                    <a:p>
                      <a:pPr algn="ctr" indent="0"/>
                      <a:r>
                        <a:rPr lang="vi" sz="1200">
                          <a:solidFill>
                            <a:srgbClr val="FFFFFF"/>
                          </a:solidFill>
                          <a:latin typeface="Arial"/>
                        </a:rPr>
                        <a:t>Điểm</a:t>
                      </a:r>
                    </a:p>
                  </a:txBody>
                  <a:tcPr marL="0" marR="0" marT="0" marB="0" anchor="ctr">
                    <a:solidFill>
                      <a:srgbClr val="178288"/>
                    </a:solidFill>
                  </a:tcPr>
                </a:tc>
                <a:tc>
                  <a:txBody>
                    <a:bodyPr lIns="0" tIns="0" rIns="0" bIns="0">
                      <a:noAutofit/>
                    </a:bodyPr>
                    <a:p>
                      <a:pPr algn="ctr" indent="0"/>
                      <a:r>
                        <a:rPr lang="vi" sz="1200">
                          <a:solidFill>
                            <a:srgbClr val="FFFFFF"/>
                          </a:solidFill>
                          <a:latin typeface="Arial"/>
                        </a:rPr>
                        <a:t>Số thí sinh</a:t>
                      </a:r>
                    </a:p>
                  </a:txBody>
                  <a:tcPr marL="0" marR="0" marT="0" marB="0" anchor="ctr">
                    <a:solidFill>
                      <a:srgbClr val="178288"/>
                    </a:solidFill>
                  </a:tcPr>
                </a:tc>
                <a:tc>
                  <a:txBody>
                    <a:bodyPr lIns="0" tIns="0" rIns="0" bIns="0">
                      <a:noAutofit/>
                    </a:bodyPr>
                    <a:p>
                      <a:pPr algn="ctr" indent="0"/>
                      <a:r>
                        <a:rPr lang="vi" sz="1200">
                          <a:solidFill>
                            <a:srgbClr val="FFFFFF"/>
                          </a:solidFill>
                          <a:latin typeface="Arial"/>
                        </a:rPr>
                        <a:t>-r X      </a:t>
                      </a:r>
                      <a:r>
                        <a:rPr lang="vi" i="1" sz="1100">
                          <a:solidFill>
                            <a:srgbClr val="FFFFFF"/>
                          </a:solidFill>
                          <a:latin typeface="Times New Roman"/>
                        </a:rPr>
                        <a:t>Ẳ</a:t>
                      </a:r>
                    </a:p>
                    <a:p>
                      <a:pPr algn="ctr" indent="0">
                        <a:lnSpc>
                          <a:spcPct val="174000"/>
                        </a:lnSpc>
                      </a:pPr>
                      <a:r>
                        <a:rPr lang="vi" sz="1200">
                          <a:solidFill>
                            <a:srgbClr val="FFFFFF"/>
                          </a:solidFill>
                          <a:latin typeface="Arial"/>
                        </a:rPr>
                        <a:t>Tân sô tích lũy</a:t>
                      </a:r>
                    </a:p>
                  </a:txBody>
                  <a:tcPr marL="0" marR="0" marT="0" marB="0">
                    <a:solidFill>
                      <a:srgbClr val="178288"/>
                    </a:solidFill>
                  </a:tcPr>
                </a:tc>
              </a:tr>
              <a:tr h="295275">
                <a:tc>
                  <a:txBody>
                    <a:bodyPr lIns="0" tIns="0" rIns="0" bIns="0">
                      <a:noAutofit/>
                    </a:bodyPr>
                    <a:p>
                      <a:endParaRPr sz="1400"/>
                    </a:p>
                  </a:txBody>
                  <a:tcPr marL="0" marR="0" marT="0" marB="0"/>
                </a:tc>
                <a:tc>
                  <a:txBody>
                    <a:bodyPr lIns="0" tIns="0" rIns="0" bIns="0">
                      <a:noAutofit/>
                    </a:bodyPr>
                    <a:p>
                      <a:endParaRPr sz="1400"/>
                    </a:p>
                  </a:txBody>
                  <a:tcPr marL="0" marR="0" marT="0" marB="0"/>
                </a:tc>
                <a:tc>
                  <a:txBody>
                    <a:bodyPr lIns="0" tIns="0" rIns="0" bIns="0">
                      <a:noAutofit/>
                    </a:bodyPr>
                    <a:p>
                      <a:endParaRPr sz="1400"/>
                    </a:p>
                  </a:txBody>
                  <a:tcPr marL="0" marR="0" marT="0" marB="0"/>
                </a:tc>
              </a:tr>
              <a:tr h="304800">
                <a:tc>
                  <a:txBody>
                    <a:bodyPr lIns="0" tIns="0" rIns="0" bIns="0">
                      <a:noAutofit/>
                    </a:bodyPr>
                    <a:p>
                      <a:endParaRPr sz="1500"/>
                    </a:p>
                  </a:txBody>
                  <a:tcPr marL="0" marR="0" marT="0" marB="0"/>
                </a:tc>
                <a:tc>
                  <a:txBody>
                    <a:bodyPr lIns="0" tIns="0" rIns="0" bIns="0">
                      <a:noAutofit/>
                    </a:bodyPr>
                    <a:p>
                      <a:endParaRPr sz="1500"/>
                    </a:p>
                  </a:txBody>
                  <a:tcPr marL="0" marR="0" marT="0" marB="0"/>
                </a:tc>
                <a:tc>
                  <a:txBody>
                    <a:bodyPr lIns="0" tIns="0" rIns="0" bIns="0">
                      <a:noAutofit/>
                    </a:bodyPr>
                    <a:p>
                      <a:endParaRPr sz="1500"/>
                    </a:p>
                  </a:txBody>
                  <a:tcPr marL="0" marR="0" marT="0" marB="0"/>
                </a:tc>
              </a:tr>
              <a:tr h="304800">
                <a:tc>
                  <a:txBody>
                    <a:bodyPr lIns="0" tIns="0" rIns="0" bIns="0">
                      <a:noAutofit/>
                    </a:bodyPr>
                    <a:p>
                      <a:endParaRPr sz="1500"/>
                    </a:p>
                  </a:txBody>
                  <a:tcPr marL="0" marR="0" marT="0" marB="0"/>
                </a:tc>
                <a:tc>
                  <a:txBody>
                    <a:bodyPr lIns="0" tIns="0" rIns="0" bIns="0">
                      <a:noAutofit/>
                    </a:bodyPr>
                    <a:p>
                      <a:endParaRPr sz="1500"/>
                    </a:p>
                  </a:txBody>
                  <a:tcPr marL="0" marR="0" marT="0" marB="0"/>
                </a:tc>
                <a:tc>
                  <a:txBody>
                    <a:bodyPr lIns="0" tIns="0" rIns="0" bIns="0">
                      <a:noAutofit/>
                    </a:bodyPr>
                    <a:p>
                      <a:endParaRPr sz="1500"/>
                    </a:p>
                  </a:txBody>
                  <a:tcPr marL="0" marR="0" marT="0" marB="0"/>
                </a:tc>
              </a:tr>
              <a:tr h="295275">
                <a:tc>
                  <a:txBody>
                    <a:bodyPr lIns="0" tIns="0" rIns="0" bIns="0">
                      <a:noAutofit/>
                    </a:bodyPr>
                    <a:p>
                      <a:endParaRPr sz="1400"/>
                    </a:p>
                  </a:txBody>
                  <a:tcPr marL="0" marR="0" marT="0" marB="0"/>
                </a:tc>
                <a:tc>
                  <a:txBody>
                    <a:bodyPr lIns="0" tIns="0" rIns="0" bIns="0">
                      <a:noAutofit/>
                    </a:bodyPr>
                    <a:p>
                      <a:endParaRPr sz="1400"/>
                    </a:p>
                  </a:txBody>
                  <a:tcPr marL="0" marR="0" marT="0" marB="0"/>
                </a:tc>
                <a:tc>
                  <a:txBody>
                    <a:bodyPr lIns="0" tIns="0" rIns="0" bIns="0">
                      <a:noAutofit/>
                    </a:bodyPr>
                    <a:p>
                      <a:endParaRPr sz="1400"/>
                    </a:p>
                  </a:txBody>
                  <a:tcPr marL="0" marR="0" marT="0" marB="0"/>
                </a:tc>
              </a:tr>
              <a:tr h="304800">
                <a:tc>
                  <a:txBody>
                    <a:bodyPr lIns="0" tIns="0" rIns="0" bIns="0">
                      <a:noAutofit/>
                    </a:bodyPr>
                    <a:p>
                      <a:endParaRPr sz="1500"/>
                    </a:p>
                  </a:txBody>
                  <a:tcPr marL="0" marR="0" marT="0" marB="0"/>
                </a:tc>
                <a:tc>
                  <a:txBody>
                    <a:bodyPr lIns="0" tIns="0" rIns="0" bIns="0">
                      <a:noAutofit/>
                    </a:bodyPr>
                    <a:p>
                      <a:endParaRPr sz="1500"/>
                    </a:p>
                  </a:txBody>
                  <a:tcPr marL="0" marR="0" marT="0" marB="0"/>
                </a:tc>
                <a:tc>
                  <a:txBody>
                    <a:bodyPr lIns="0" tIns="0" rIns="0" bIns="0">
                      <a:noAutofit/>
                    </a:bodyPr>
                    <a:p>
                      <a:endParaRPr sz="1500"/>
                    </a:p>
                  </a:txBody>
                  <a:tcPr marL="0" marR="0" marT="0" marB="0"/>
                </a:tc>
              </a:tr>
              <a:tr h="295275">
                <a:tc>
                  <a:txBody>
                    <a:bodyPr lIns="0" tIns="0" rIns="0" bIns="0">
                      <a:noAutofit/>
                    </a:bodyPr>
                    <a:p>
                      <a:endParaRPr sz="1400"/>
                    </a:p>
                  </a:txBody>
                  <a:tcPr marL="0" marR="0" marT="0" marB="0"/>
                </a:tc>
                <a:tc>
                  <a:txBody>
                    <a:bodyPr lIns="0" tIns="0" rIns="0" bIns="0">
                      <a:noAutofit/>
                    </a:bodyPr>
                    <a:p>
                      <a:endParaRPr sz="1400"/>
                    </a:p>
                  </a:txBody>
                  <a:tcPr marL="0" marR="0" marT="0" marB="0"/>
                </a:tc>
                <a:tc>
                  <a:txBody>
                    <a:bodyPr lIns="0" tIns="0" rIns="0" bIns="0">
                      <a:noAutofit/>
                    </a:bodyPr>
                    <a:p>
                      <a:endParaRPr sz="1400"/>
                    </a:p>
                  </a:txBody>
                  <a:tcPr marL="0" marR="0" marT="0" marB="0"/>
                </a:tc>
              </a:tr>
              <a:tr h="304800">
                <a:tc>
                  <a:txBody>
                    <a:bodyPr lIns="0" tIns="0" rIns="0" bIns="0">
                      <a:noAutofit/>
                    </a:bodyPr>
                    <a:p>
                      <a:endParaRPr sz="1500"/>
                    </a:p>
                  </a:txBody>
                  <a:tcPr marL="0" marR="0" marT="0" marB="0"/>
                </a:tc>
                <a:tc>
                  <a:txBody>
                    <a:bodyPr lIns="0" tIns="0" rIns="0" bIns="0">
                      <a:noAutofit/>
                    </a:bodyPr>
                    <a:p>
                      <a:endParaRPr sz="1500"/>
                    </a:p>
                  </a:txBody>
                  <a:tcPr marL="0" marR="0" marT="0" marB="0"/>
                </a:tc>
                <a:tc>
                  <a:txBody>
                    <a:bodyPr lIns="0" tIns="0" rIns="0" bIns="0">
                      <a:noAutofit/>
                    </a:bodyPr>
                    <a:p>
                      <a:endParaRPr sz="1500"/>
                    </a:p>
                  </a:txBody>
                  <a:tcPr marL="0" marR="0" marT="0" marB="0"/>
                </a:tc>
              </a:tr>
              <a:tr h="304800">
                <a:tc>
                  <a:txBody>
                    <a:bodyPr lIns="0" tIns="0" rIns="0" bIns="0">
                      <a:noAutofit/>
                    </a:bodyPr>
                    <a:p>
                      <a:endParaRPr sz="1500"/>
                    </a:p>
                  </a:txBody>
                  <a:tcPr marL="0" marR="0" marT="0" marB="0"/>
                </a:tc>
                <a:tc>
                  <a:txBody>
                    <a:bodyPr lIns="0" tIns="0" rIns="0" bIns="0">
                      <a:noAutofit/>
                    </a:bodyPr>
                    <a:p>
                      <a:endParaRPr sz="1500"/>
                    </a:p>
                  </a:txBody>
                  <a:tcPr marL="0" marR="0" marT="0" marB="0"/>
                </a:tc>
                <a:tc>
                  <a:txBody>
                    <a:bodyPr lIns="0" tIns="0" rIns="0" bIns="0">
                      <a:noAutofit/>
                    </a:bodyPr>
                    <a:p>
                      <a:endParaRPr sz="1500"/>
                    </a:p>
                  </a:txBody>
                  <a:tcPr marL="0" marR="0" marT="0" marB="0"/>
                </a:tc>
              </a:tr>
              <a:tr h="295275">
                <a:tc>
                  <a:txBody>
                    <a:bodyPr lIns="0" tIns="0" rIns="0" bIns="0">
                      <a:noAutofit/>
                    </a:bodyPr>
                    <a:p>
                      <a:endParaRPr sz="1400"/>
                    </a:p>
                  </a:txBody>
                  <a:tcPr marL="0" marR="0" marT="0" marB="0"/>
                </a:tc>
                <a:tc>
                  <a:txBody>
                    <a:bodyPr lIns="0" tIns="0" rIns="0" bIns="0">
                      <a:noAutofit/>
                    </a:bodyPr>
                    <a:p>
                      <a:endParaRPr sz="1400"/>
                    </a:p>
                  </a:txBody>
                  <a:tcPr marL="0" marR="0" marT="0" marB="0"/>
                </a:tc>
                <a:tc>
                  <a:txBody>
                    <a:bodyPr lIns="0" tIns="0" rIns="0" bIns="0">
                      <a:noAutofit/>
                    </a:bodyPr>
                    <a:p>
                      <a:endParaRPr sz="1400"/>
                    </a:p>
                  </a:txBody>
                  <a:tcPr marL="0" marR="0" marT="0" marB="0"/>
                </a:tc>
              </a:tr>
              <a:tr h="304800">
                <a:tc>
                  <a:txBody>
                    <a:bodyPr lIns="0" tIns="0" rIns="0" bIns="0">
                      <a:noAutofit/>
                    </a:bodyPr>
                    <a:p>
                      <a:endParaRPr sz="1500"/>
                    </a:p>
                  </a:txBody>
                  <a:tcPr marL="0" marR="0" marT="0" marB="0"/>
                </a:tc>
                <a:tc>
                  <a:txBody>
                    <a:bodyPr lIns="0" tIns="0" rIns="0" bIns="0">
                      <a:noAutofit/>
                    </a:bodyPr>
                    <a:p>
                      <a:endParaRPr sz="1500"/>
                    </a:p>
                  </a:txBody>
                  <a:tcPr marL="0" marR="0" marT="0" marB="0"/>
                </a:tc>
                <a:tc>
                  <a:txBody>
                    <a:bodyPr lIns="0" tIns="0" rIns="0" bIns="0">
                      <a:noAutofit/>
                    </a:bodyPr>
                    <a:p>
                      <a:endParaRPr sz="1500"/>
                    </a:p>
                  </a:txBody>
                  <a:tcPr marL="0" marR="0" marT="0" marB="0"/>
                </a:tc>
              </a:tr>
              <a:tr h="309562">
                <a:tc>
                  <a:txBody>
                    <a:bodyPr lIns="0" tIns="0" rIns="0" bIns="0">
                      <a:noAutofit/>
                    </a:bodyPr>
                    <a:p>
                      <a:endParaRPr sz="1500"/>
                    </a:p>
                  </a:txBody>
                  <a:tcPr marL="0" marR="0" marT="0" marB="0"/>
                </a:tc>
                <a:tc>
                  <a:txBody>
                    <a:bodyPr lIns="0" tIns="0" rIns="0" bIns="0">
                      <a:noAutofit/>
                    </a:bodyPr>
                    <a:p>
                      <a:endParaRPr sz="1500"/>
                    </a:p>
                  </a:txBody>
                  <a:tcPr marL="0" marR="0" marT="0" marB="0"/>
                </a:tc>
                <a:tc>
                  <a:txBody>
                    <a:bodyPr lIns="0" tIns="0" rIns="0" bIns="0">
                      <a:noAutofit/>
                    </a:bodyPr>
                    <a:p>
                      <a:endParaRPr sz="1500"/>
                    </a:p>
                  </a:txBody>
                  <a:tcPr marL="0" marR="0" marT="0" marB="0"/>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2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910387" y="3700462"/>
            <a:ext cx="590550" cy="457200"/>
          </a:xfrm>
          <a:prstGeom prst="rect">
            <a:avLst/>
          </a:prstGeom>
        </p:spPr>
      </p:pic>
      <p:sp>
        <p:nvSpPr>
          <p:cNvPr id="3" name=""/>
          <p:cNvSpPr/>
          <p:nvPr/>
        </p:nvSpPr>
        <p:spPr>
          <a:xfrm>
            <a:off x="304800" y="257175"/>
            <a:ext cx="6977062" cy="552450"/>
          </a:xfrm>
          <a:prstGeom prst="rect">
            <a:avLst/>
          </a:prstGeom>
          <a:solidFill>
            <a:srgbClr val="FFFFFF"/>
          </a:solidFill>
        </p:spPr>
        <p:txBody>
          <a:bodyPr lIns="0" tIns="0" rIns="0" bIns="0">
            <a:noAutofit/>
          </a:bodyPr>
          <a:p>
            <a:pPr indent="0">
              <a:lnSpc>
                <a:spcPct val="176000"/>
              </a:lnSpc>
            </a:pPr>
            <a:r>
              <a:rPr lang="vi" sz="1300">
                <a:solidFill>
                  <a:srgbClr val="316D92"/>
                </a:solidFill>
                <a:latin typeface="Arial"/>
              </a:rPr>
              <a:t>Bài 3 (SGK - tr.25) </a:t>
            </a:r>
            <a:r>
              <a:rPr lang="vi" sz="1300">
                <a:latin typeface="Arial"/>
              </a:rPr>
              <a:t>Mẩu số liệu dưới đây ghi lại độ dài quãng đường di chuyển trong một tuần (đơn vị: kilômét) của 40 chiếc ô tô:</a:t>
            </a:r>
          </a:p>
        </p:txBody>
      </p:sp>
      <p:graphicFrame>
        <p:nvGraphicFramePr>
          <p:cNvPr id="4" name=""/>
          <p:cNvGraphicFramePr>
            <a:graphicFrameLocks noGrp="1"/>
          </p:cNvGraphicFramePr>
          <p:nvPr/>
        </p:nvGraphicFramePr>
        <p:xfrm>
          <a:off x="1357312" y="1147762"/>
          <a:ext cx="4924425" cy="1042988"/>
        </p:xfrm>
        <a:graphic>
          <a:graphicData uri="http://schemas.openxmlformats.org/drawingml/2006/table">
            <a:tbl>
              <a:tblPr/>
              <a:tblGrid>
                <a:gridCol w="409575"/>
                <a:gridCol w="538162"/>
                <a:gridCol w="542925"/>
                <a:gridCol w="542925"/>
                <a:gridCol w="495300"/>
                <a:gridCol w="471487"/>
                <a:gridCol w="495300"/>
                <a:gridCol w="495300"/>
                <a:gridCol w="519112"/>
                <a:gridCol w="414337"/>
              </a:tblGrid>
              <a:tr h="233362">
                <a:tc>
                  <a:txBody>
                    <a:bodyPr lIns="0" tIns="0" rIns="0" bIns="0">
                      <a:noAutofit/>
                    </a:bodyPr>
                    <a:p>
                      <a:pPr indent="0"/>
                      <a:r>
                        <a:rPr lang="vi" sz="1200">
                          <a:latin typeface="Arial"/>
                        </a:rPr>
                        <a:t>100</a:t>
                      </a:r>
                    </a:p>
                  </a:txBody>
                  <a:tcPr marL="0" marR="0" marT="0" marB="0" anchor="ctr"/>
                </a:tc>
                <a:tc>
                  <a:txBody>
                    <a:bodyPr lIns="0" tIns="0" rIns="0" bIns="0">
                      <a:noAutofit/>
                    </a:bodyPr>
                    <a:p>
                      <a:pPr algn="ctr" indent="0"/>
                      <a:r>
                        <a:rPr lang="vi" sz="1200">
                          <a:latin typeface="Arial"/>
                        </a:rPr>
                        <a:t>105</a:t>
                      </a:r>
                    </a:p>
                  </a:txBody>
                  <a:tcPr marL="0" marR="0" marT="0" marB="0"/>
                </a:tc>
                <a:tc>
                  <a:txBody>
                    <a:bodyPr lIns="0" tIns="0" rIns="0" bIns="0">
                      <a:noAutofit/>
                    </a:bodyPr>
                    <a:p>
                      <a:pPr algn="ctr" indent="0"/>
                      <a:r>
                        <a:rPr lang="vi" sz="1200">
                          <a:latin typeface="Arial"/>
                        </a:rPr>
                        <a:t>115</a:t>
                      </a:r>
                    </a:p>
                  </a:txBody>
                  <a:tcPr marL="0" marR="0" marT="0" marB="0"/>
                </a:tc>
                <a:tc>
                  <a:txBody>
                    <a:bodyPr lIns="0" tIns="0" rIns="0" bIns="0">
                      <a:noAutofit/>
                    </a:bodyPr>
                    <a:p>
                      <a:pPr algn="ctr" indent="0"/>
                      <a:r>
                        <a:rPr lang="vi" sz="1200">
                          <a:latin typeface="Arial"/>
                        </a:rPr>
                        <a:t>116</a:t>
                      </a:r>
                    </a:p>
                  </a:txBody>
                  <a:tcPr marL="0" marR="0" marT="0" marB="0" anchor="ctr"/>
                </a:tc>
                <a:tc>
                  <a:txBody>
                    <a:bodyPr lIns="0" tIns="0" rIns="0" bIns="0">
                      <a:noAutofit/>
                    </a:bodyPr>
                    <a:p>
                      <a:pPr indent="127000"/>
                      <a:r>
                        <a:rPr lang="vi" sz="1200">
                          <a:latin typeface="Arial"/>
                        </a:rPr>
                        <a:t>130</a:t>
                      </a:r>
                    </a:p>
                  </a:txBody>
                  <a:tcPr marL="0" marR="0" marT="0" marB="0"/>
                </a:tc>
                <a:tc>
                  <a:txBody>
                    <a:bodyPr lIns="0" tIns="0" rIns="0" bIns="0">
                      <a:noAutofit/>
                    </a:bodyPr>
                    <a:p>
                      <a:pPr algn="ctr" indent="0"/>
                      <a:r>
                        <a:rPr lang="vi" sz="1200">
                          <a:latin typeface="Arial"/>
                        </a:rPr>
                        <a:t>135</a:t>
                      </a:r>
                    </a:p>
                  </a:txBody>
                  <a:tcPr marL="0" marR="0" marT="0" marB="0"/>
                </a:tc>
                <a:tc>
                  <a:txBody>
                    <a:bodyPr lIns="0" tIns="0" rIns="0" bIns="0">
                      <a:noAutofit/>
                    </a:bodyPr>
                    <a:p>
                      <a:pPr algn="ctr" indent="0"/>
                      <a:r>
                        <a:rPr lang="vi" sz="1200">
                          <a:latin typeface="Arial"/>
                        </a:rPr>
                        <a:t>138</a:t>
                      </a:r>
                    </a:p>
                  </a:txBody>
                  <a:tcPr marL="0" marR="0" marT="0" marB="0"/>
                </a:tc>
                <a:tc>
                  <a:txBody>
                    <a:bodyPr lIns="0" tIns="0" rIns="0" bIns="0">
                      <a:noAutofit/>
                    </a:bodyPr>
                    <a:p>
                      <a:pPr algn="ctr" indent="0"/>
                      <a:r>
                        <a:rPr lang="vi" sz="1200">
                          <a:latin typeface="Arial"/>
                        </a:rPr>
                        <a:t>132</a:t>
                      </a:r>
                    </a:p>
                  </a:txBody>
                  <a:tcPr marL="0" marR="0" marT="0" marB="0"/>
                </a:tc>
                <a:tc>
                  <a:txBody>
                    <a:bodyPr lIns="0" tIns="0" rIns="0" bIns="0">
                      <a:noAutofit/>
                    </a:bodyPr>
                    <a:p>
                      <a:pPr indent="114300"/>
                      <a:r>
                        <a:rPr lang="vi" sz="1200">
                          <a:latin typeface="Arial"/>
                        </a:rPr>
                        <a:t>135</a:t>
                      </a:r>
                    </a:p>
                  </a:txBody>
                  <a:tcPr marL="0" marR="0" marT="0" marB="0"/>
                </a:tc>
                <a:tc>
                  <a:txBody>
                    <a:bodyPr lIns="0" tIns="0" rIns="0" bIns="0">
                      <a:noAutofit/>
                    </a:bodyPr>
                    <a:p>
                      <a:pPr indent="127000"/>
                      <a:r>
                        <a:rPr lang="vi" sz="1200">
                          <a:latin typeface="Arial"/>
                        </a:rPr>
                        <a:t>120</a:t>
                      </a:r>
                    </a:p>
                  </a:txBody>
                  <a:tcPr marL="0" marR="0" marT="0" marB="0" anchor="ctr"/>
                </a:tc>
              </a:tr>
              <a:tr h="285750">
                <a:tc>
                  <a:txBody>
                    <a:bodyPr lIns="0" tIns="0" rIns="0" bIns="0">
                      <a:noAutofit/>
                    </a:bodyPr>
                    <a:p>
                      <a:pPr indent="0">
                        <a:spcBef>
                          <a:spcPts val="280"/>
                        </a:spcBef>
                      </a:pPr>
                      <a:r>
                        <a:rPr lang="vi" sz="1200">
                          <a:latin typeface="Arial"/>
                        </a:rPr>
                        <a:t>125</a:t>
                      </a:r>
                    </a:p>
                  </a:txBody>
                  <a:tcPr marL="0" marR="0" marT="0" marB="0"/>
                </a:tc>
                <a:tc>
                  <a:txBody>
                    <a:bodyPr lIns="0" tIns="0" rIns="0" bIns="0">
                      <a:noAutofit/>
                    </a:bodyPr>
                    <a:p>
                      <a:pPr algn="ctr" indent="0"/>
                      <a:r>
                        <a:rPr lang="vi" sz="1200">
                          <a:latin typeface="Arial"/>
                        </a:rPr>
                        <a:t>128</a:t>
                      </a:r>
                    </a:p>
                  </a:txBody>
                  <a:tcPr marL="0" marR="0" marT="0" marB="0" anchor="ctr"/>
                </a:tc>
                <a:tc>
                  <a:txBody>
                    <a:bodyPr lIns="0" tIns="0" rIns="0" bIns="0">
                      <a:noAutofit/>
                    </a:bodyPr>
                    <a:p>
                      <a:pPr algn="ctr" indent="0"/>
                      <a:r>
                        <a:rPr lang="vi" sz="1200">
                          <a:latin typeface="Arial"/>
                        </a:rPr>
                        <a:t>120</a:t>
                      </a:r>
                    </a:p>
                  </a:txBody>
                  <a:tcPr marL="0" marR="0" marT="0" marB="0" anchor="ctr"/>
                </a:tc>
                <a:tc>
                  <a:txBody>
                    <a:bodyPr lIns="0" tIns="0" rIns="0" bIns="0">
                      <a:noAutofit/>
                    </a:bodyPr>
                    <a:p>
                      <a:pPr algn="ctr" indent="0">
                        <a:spcBef>
                          <a:spcPts val="280"/>
                        </a:spcBef>
                      </a:pPr>
                      <a:r>
                        <a:rPr lang="vi" sz="1200">
                          <a:latin typeface="Arial"/>
                        </a:rPr>
                        <a:t>124</a:t>
                      </a:r>
                    </a:p>
                  </a:txBody>
                  <a:tcPr marL="0" marR="0" marT="0" marB="0"/>
                </a:tc>
                <a:tc>
                  <a:txBody>
                    <a:bodyPr lIns="0" tIns="0" rIns="0" bIns="0">
                      <a:noAutofit/>
                    </a:bodyPr>
                    <a:p>
                      <a:pPr indent="127000">
                        <a:spcBef>
                          <a:spcPts val="280"/>
                        </a:spcBef>
                      </a:pPr>
                      <a:r>
                        <a:rPr lang="vi" sz="1200">
                          <a:latin typeface="Arial"/>
                        </a:rPr>
                        <a:t>140</a:t>
                      </a:r>
                    </a:p>
                  </a:txBody>
                  <a:tcPr marL="0" marR="0" marT="0" marB="0"/>
                </a:tc>
                <a:tc>
                  <a:txBody>
                    <a:bodyPr lIns="0" tIns="0" rIns="0" bIns="0">
                      <a:noAutofit/>
                    </a:bodyPr>
                    <a:p>
                      <a:pPr algn="ctr" indent="0">
                        <a:spcBef>
                          <a:spcPts val="280"/>
                        </a:spcBef>
                      </a:pPr>
                      <a:r>
                        <a:rPr lang="vi" sz="1200">
                          <a:latin typeface="Arial"/>
                        </a:rPr>
                        <a:t>140</a:t>
                      </a:r>
                    </a:p>
                  </a:txBody>
                  <a:tcPr marL="0" marR="0" marT="0" marB="0"/>
                </a:tc>
                <a:tc>
                  <a:txBody>
                    <a:bodyPr lIns="0" tIns="0" rIns="0" bIns="0">
                      <a:noAutofit/>
                    </a:bodyPr>
                    <a:p>
                      <a:pPr algn="ctr" indent="0">
                        <a:spcBef>
                          <a:spcPts val="280"/>
                        </a:spcBef>
                      </a:pPr>
                      <a:r>
                        <a:rPr lang="vi" sz="1200">
                          <a:latin typeface="Arial"/>
                        </a:rPr>
                        <a:t>146</a:t>
                      </a:r>
                    </a:p>
                  </a:txBody>
                  <a:tcPr marL="0" marR="0" marT="0" marB="0"/>
                </a:tc>
                <a:tc>
                  <a:txBody>
                    <a:bodyPr lIns="0" tIns="0" rIns="0" bIns="0">
                      <a:noAutofit/>
                    </a:bodyPr>
                    <a:p>
                      <a:pPr algn="ctr" indent="0">
                        <a:spcBef>
                          <a:spcPts val="280"/>
                        </a:spcBef>
                      </a:pPr>
                      <a:r>
                        <a:rPr lang="vi" sz="1200">
                          <a:latin typeface="Arial"/>
                        </a:rPr>
                        <a:t>145</a:t>
                      </a:r>
                    </a:p>
                  </a:txBody>
                  <a:tcPr marL="0" marR="0" marT="0" marB="0"/>
                </a:tc>
                <a:tc>
                  <a:txBody>
                    <a:bodyPr lIns="0" tIns="0" rIns="0" bIns="0">
                      <a:noAutofit/>
                    </a:bodyPr>
                    <a:p>
                      <a:pPr algn="ctr" indent="0">
                        <a:spcBef>
                          <a:spcPts val="280"/>
                        </a:spcBef>
                      </a:pPr>
                      <a:r>
                        <a:rPr lang="vi" sz="1200">
                          <a:latin typeface="Arial"/>
                        </a:rPr>
                        <a:t>142</a:t>
                      </a:r>
                    </a:p>
                  </a:txBody>
                  <a:tcPr marL="0" marR="0" marT="0" marB="0"/>
                </a:tc>
                <a:tc>
                  <a:txBody>
                    <a:bodyPr lIns="0" tIns="0" rIns="0" bIns="0">
                      <a:noAutofit/>
                    </a:bodyPr>
                    <a:p>
                      <a:pPr algn="r" indent="0">
                        <a:spcBef>
                          <a:spcPts val="280"/>
                        </a:spcBef>
                      </a:pPr>
                      <a:r>
                        <a:rPr lang="vi" sz="1200">
                          <a:latin typeface="Arial"/>
                        </a:rPr>
                        <a:t>142</a:t>
                      </a:r>
                    </a:p>
                  </a:txBody>
                  <a:tcPr marL="0" marR="0" marT="0" marB="0"/>
                </a:tc>
              </a:tr>
              <a:tr h="285750">
                <a:tc>
                  <a:txBody>
                    <a:bodyPr lIns="0" tIns="0" rIns="0" bIns="0">
                      <a:noAutofit/>
                    </a:bodyPr>
                    <a:p>
                      <a:pPr indent="0">
                        <a:spcBef>
                          <a:spcPts val="280"/>
                        </a:spcBef>
                      </a:pPr>
                      <a:r>
                        <a:rPr lang="vi" sz="1200">
                          <a:latin typeface="Arial"/>
                        </a:rPr>
                        <a:t>145</a:t>
                      </a:r>
                    </a:p>
                  </a:txBody>
                  <a:tcPr marL="0" marR="0" marT="0" marB="0"/>
                </a:tc>
                <a:tc>
                  <a:txBody>
                    <a:bodyPr lIns="0" tIns="0" rIns="0" bIns="0">
                      <a:noAutofit/>
                    </a:bodyPr>
                    <a:p>
                      <a:pPr algn="ctr" indent="0">
                        <a:spcBef>
                          <a:spcPts val="280"/>
                        </a:spcBef>
                      </a:pPr>
                      <a:r>
                        <a:rPr lang="vi" sz="1200">
                          <a:latin typeface="Arial"/>
                        </a:rPr>
                        <a:t>148</a:t>
                      </a:r>
                    </a:p>
                  </a:txBody>
                  <a:tcPr marL="0" marR="0" marT="0" marB="0"/>
                </a:tc>
                <a:tc>
                  <a:txBody>
                    <a:bodyPr lIns="0" tIns="0" rIns="0" bIns="0">
                      <a:noAutofit/>
                    </a:bodyPr>
                    <a:p>
                      <a:pPr algn="ctr" indent="0">
                        <a:spcBef>
                          <a:spcPts val="280"/>
                        </a:spcBef>
                      </a:pPr>
                      <a:r>
                        <a:rPr lang="vi" sz="1200">
                          <a:latin typeface="Arial"/>
                        </a:rPr>
                        <a:t>150</a:t>
                      </a:r>
                    </a:p>
                  </a:txBody>
                  <a:tcPr marL="0" marR="0" marT="0" marB="0"/>
                </a:tc>
                <a:tc>
                  <a:txBody>
                    <a:bodyPr lIns="0" tIns="0" rIns="0" bIns="0">
                      <a:noAutofit/>
                    </a:bodyPr>
                    <a:p>
                      <a:pPr algn="ctr" indent="0">
                        <a:spcBef>
                          <a:spcPts val="280"/>
                        </a:spcBef>
                      </a:pPr>
                      <a:r>
                        <a:rPr lang="vi" sz="1200">
                          <a:latin typeface="Arial"/>
                        </a:rPr>
                        <a:t>150</a:t>
                      </a:r>
                    </a:p>
                  </a:txBody>
                  <a:tcPr marL="0" marR="0" marT="0" marB="0"/>
                </a:tc>
                <a:tc>
                  <a:txBody>
                    <a:bodyPr lIns="0" tIns="0" rIns="0" bIns="0">
                      <a:noAutofit/>
                    </a:bodyPr>
                    <a:p>
                      <a:pPr indent="127000">
                        <a:spcBef>
                          <a:spcPts val="280"/>
                        </a:spcBef>
                      </a:pPr>
                      <a:r>
                        <a:rPr lang="vi" sz="1200">
                          <a:latin typeface="Arial"/>
                        </a:rPr>
                        <a:t>159</a:t>
                      </a:r>
                    </a:p>
                  </a:txBody>
                  <a:tcPr marL="0" marR="0" marT="0" marB="0"/>
                </a:tc>
                <a:tc>
                  <a:txBody>
                    <a:bodyPr lIns="0" tIns="0" rIns="0" bIns="0">
                      <a:noAutofit/>
                    </a:bodyPr>
                    <a:p>
                      <a:pPr algn="ctr" indent="0">
                        <a:spcBef>
                          <a:spcPts val="280"/>
                        </a:spcBef>
                      </a:pPr>
                      <a:r>
                        <a:rPr lang="vi" sz="1200">
                          <a:latin typeface="Arial"/>
                        </a:rPr>
                        <a:t>155</a:t>
                      </a:r>
                    </a:p>
                  </a:txBody>
                  <a:tcPr marL="0" marR="0" marT="0" marB="0"/>
                </a:tc>
                <a:tc>
                  <a:txBody>
                    <a:bodyPr lIns="0" tIns="0" rIns="0" bIns="0">
                      <a:noAutofit/>
                    </a:bodyPr>
                    <a:p>
                      <a:pPr algn="ctr" indent="0">
                        <a:spcBef>
                          <a:spcPts val="280"/>
                        </a:spcBef>
                      </a:pPr>
                      <a:r>
                        <a:rPr lang="vi" sz="1200">
                          <a:latin typeface="Arial"/>
                        </a:rPr>
                        <a:t>151</a:t>
                      </a:r>
                    </a:p>
                  </a:txBody>
                  <a:tcPr marL="0" marR="0" marT="0" marB="0"/>
                </a:tc>
                <a:tc>
                  <a:txBody>
                    <a:bodyPr lIns="0" tIns="0" rIns="0" bIns="0">
                      <a:noAutofit/>
                    </a:bodyPr>
                    <a:p>
                      <a:pPr algn="ctr" indent="0">
                        <a:spcBef>
                          <a:spcPts val="280"/>
                        </a:spcBef>
                      </a:pPr>
                      <a:r>
                        <a:rPr lang="vi" sz="1200">
                          <a:latin typeface="Arial"/>
                        </a:rPr>
                        <a:t>156</a:t>
                      </a:r>
                    </a:p>
                  </a:txBody>
                  <a:tcPr marL="0" marR="0" marT="0" marB="0"/>
                </a:tc>
                <a:tc>
                  <a:txBody>
                    <a:bodyPr lIns="0" tIns="0" rIns="0" bIns="0">
                      <a:noAutofit/>
                    </a:bodyPr>
                    <a:p>
                      <a:pPr algn="ctr" indent="0">
                        <a:spcBef>
                          <a:spcPts val="280"/>
                        </a:spcBef>
                      </a:pPr>
                      <a:r>
                        <a:rPr lang="vi" sz="1200">
                          <a:latin typeface="Arial"/>
                        </a:rPr>
                        <a:t>155</a:t>
                      </a:r>
                    </a:p>
                  </a:txBody>
                  <a:tcPr marL="0" marR="0" marT="0" marB="0"/>
                </a:tc>
                <a:tc>
                  <a:txBody>
                    <a:bodyPr lIns="0" tIns="0" rIns="0" bIns="0">
                      <a:noAutofit/>
                    </a:bodyPr>
                    <a:p>
                      <a:pPr algn="r" indent="0">
                        <a:spcBef>
                          <a:spcPts val="280"/>
                        </a:spcBef>
                      </a:pPr>
                      <a:r>
                        <a:rPr lang="vi" sz="1200">
                          <a:latin typeface="Arial"/>
                        </a:rPr>
                        <a:t>151</a:t>
                      </a:r>
                    </a:p>
                  </a:txBody>
                  <a:tcPr marL="0" marR="0" marT="0" marB="0"/>
                </a:tc>
              </a:tr>
              <a:tr h="238125">
                <a:tc>
                  <a:txBody>
                    <a:bodyPr lIns="0" tIns="0" rIns="0" bIns="0">
                      <a:noAutofit/>
                    </a:bodyPr>
                    <a:p>
                      <a:pPr indent="0"/>
                      <a:r>
                        <a:rPr lang="vi" sz="1200">
                          <a:latin typeface="Arial"/>
                        </a:rPr>
                        <a:t>154</a:t>
                      </a:r>
                    </a:p>
                  </a:txBody>
                  <a:tcPr marL="0" marR="0" marT="0" marB="0" anchor="b"/>
                </a:tc>
                <a:tc>
                  <a:txBody>
                    <a:bodyPr lIns="0" tIns="0" rIns="0" bIns="0">
                      <a:noAutofit/>
                    </a:bodyPr>
                    <a:p>
                      <a:pPr algn="ctr" indent="0"/>
                      <a:r>
                        <a:rPr lang="vi" sz="1200">
                          <a:latin typeface="Arial"/>
                        </a:rPr>
                        <a:t>152</a:t>
                      </a:r>
                    </a:p>
                  </a:txBody>
                  <a:tcPr marL="0" marR="0" marT="0" marB="0" anchor="b"/>
                </a:tc>
                <a:tc>
                  <a:txBody>
                    <a:bodyPr lIns="0" tIns="0" rIns="0" bIns="0">
                      <a:noAutofit/>
                    </a:bodyPr>
                    <a:p>
                      <a:pPr algn="ctr" indent="0"/>
                      <a:r>
                        <a:rPr lang="vi" sz="1200">
                          <a:latin typeface="Arial"/>
                        </a:rPr>
                        <a:t>153</a:t>
                      </a:r>
                    </a:p>
                  </a:txBody>
                  <a:tcPr marL="0" marR="0" marT="0" marB="0" anchor="b"/>
                </a:tc>
                <a:tc>
                  <a:txBody>
                    <a:bodyPr lIns="0" tIns="0" rIns="0" bIns="0">
                      <a:noAutofit/>
                    </a:bodyPr>
                    <a:p>
                      <a:pPr algn="ctr" indent="0"/>
                      <a:r>
                        <a:rPr lang="vi" sz="1200">
                          <a:latin typeface="Arial"/>
                        </a:rPr>
                        <a:t>160</a:t>
                      </a:r>
                    </a:p>
                  </a:txBody>
                  <a:tcPr marL="0" marR="0" marT="0" marB="0" anchor="b"/>
                </a:tc>
                <a:tc>
                  <a:txBody>
                    <a:bodyPr lIns="0" tIns="0" rIns="0" bIns="0">
                      <a:noAutofit/>
                    </a:bodyPr>
                    <a:p>
                      <a:pPr indent="127000"/>
                      <a:r>
                        <a:rPr lang="vi" sz="1200">
                          <a:latin typeface="Arial"/>
                        </a:rPr>
                        <a:t>162</a:t>
                      </a:r>
                    </a:p>
                  </a:txBody>
                  <a:tcPr marL="0" marR="0" marT="0" marB="0" anchor="b"/>
                </a:tc>
                <a:tc>
                  <a:txBody>
                    <a:bodyPr lIns="0" tIns="0" rIns="0" bIns="0">
                      <a:noAutofit/>
                    </a:bodyPr>
                    <a:p>
                      <a:pPr algn="ctr" indent="0"/>
                      <a:r>
                        <a:rPr lang="vi" sz="1200">
                          <a:latin typeface="Arial"/>
                        </a:rPr>
                        <a:t>175</a:t>
                      </a:r>
                    </a:p>
                  </a:txBody>
                  <a:tcPr marL="0" marR="0" marT="0" marB="0" anchor="b"/>
                </a:tc>
                <a:tc>
                  <a:txBody>
                    <a:bodyPr lIns="0" tIns="0" rIns="0" bIns="0">
                      <a:noAutofit/>
                    </a:bodyPr>
                    <a:p>
                      <a:pPr algn="ctr" indent="0"/>
                      <a:r>
                        <a:rPr lang="vi" sz="1200">
                          <a:latin typeface="Arial"/>
                        </a:rPr>
                        <a:t>176</a:t>
                      </a:r>
                    </a:p>
                  </a:txBody>
                  <a:tcPr marL="0" marR="0" marT="0" marB="0" anchor="b"/>
                </a:tc>
                <a:tc>
                  <a:txBody>
                    <a:bodyPr lIns="0" tIns="0" rIns="0" bIns="0">
                      <a:noAutofit/>
                    </a:bodyPr>
                    <a:p>
                      <a:pPr algn="ctr" indent="0"/>
                      <a:r>
                        <a:rPr lang="vi" sz="1200">
                          <a:latin typeface="Arial"/>
                        </a:rPr>
                        <a:t>165</a:t>
                      </a:r>
                    </a:p>
                  </a:txBody>
                  <a:tcPr marL="0" marR="0" marT="0" marB="0" anchor="b"/>
                </a:tc>
                <a:tc>
                  <a:txBody>
                    <a:bodyPr lIns="0" tIns="0" rIns="0" bIns="0">
                      <a:noAutofit/>
                    </a:bodyPr>
                    <a:p>
                      <a:pPr indent="114300"/>
                      <a:r>
                        <a:rPr lang="vi" sz="1200">
                          <a:latin typeface="Arial"/>
                        </a:rPr>
                        <a:t>188</a:t>
                      </a:r>
                    </a:p>
                  </a:txBody>
                  <a:tcPr marL="0" marR="0" marT="0" marB="0" anchor="b"/>
                </a:tc>
                <a:tc>
                  <a:txBody>
                    <a:bodyPr lIns="0" tIns="0" rIns="0" bIns="0">
                      <a:noAutofit/>
                    </a:bodyPr>
                    <a:p>
                      <a:pPr indent="127000"/>
                      <a:r>
                        <a:rPr lang="vi" sz="1200">
                          <a:latin typeface="Arial"/>
                        </a:rPr>
                        <a:t>198</a:t>
                      </a:r>
                    </a:p>
                  </a:txBody>
                  <a:tcPr marL="0" marR="0" marT="0" marB="0" anchor="b"/>
                </a:tc>
              </a:tr>
            </a:tbl>
          </a:graphicData>
        </a:graphic>
      </p:graphicFrame>
      <p:sp>
        <p:nvSpPr>
          <p:cNvPr id="5" name=""/>
          <p:cNvSpPr/>
          <p:nvPr/>
        </p:nvSpPr>
        <p:spPr>
          <a:xfrm>
            <a:off x="309562" y="2376487"/>
            <a:ext cx="6977063" cy="576263"/>
          </a:xfrm>
          <a:prstGeom prst="rect">
            <a:avLst/>
          </a:prstGeom>
          <a:solidFill>
            <a:srgbClr val="FFFFFF"/>
          </a:solidFill>
        </p:spPr>
        <p:txBody>
          <a:bodyPr lIns="0" tIns="0" rIns="0" bIns="0">
            <a:noAutofit/>
          </a:bodyPr>
          <a:p>
            <a:pPr indent="0">
              <a:lnSpc>
                <a:spcPct val="163000"/>
              </a:lnSpc>
            </a:pPr>
            <a:r>
              <a:rPr lang="vi" sz="1400">
                <a:latin typeface="Arial"/>
              </a:rPr>
              <a:t>a) Lập bảng tần số ghép nhóm bao gồm cả tần số tích lũy với năm nhóm ứng với năm nửa khoảng:</a:t>
            </a:r>
          </a:p>
        </p:txBody>
      </p:sp>
      <p:sp>
        <p:nvSpPr>
          <p:cNvPr id="6" name=""/>
          <p:cNvSpPr/>
          <p:nvPr/>
        </p:nvSpPr>
        <p:spPr>
          <a:xfrm>
            <a:off x="1476375" y="3071812"/>
            <a:ext cx="4643437" cy="214313"/>
          </a:xfrm>
          <a:prstGeom prst="rect">
            <a:avLst/>
          </a:prstGeom>
          <a:solidFill>
            <a:srgbClr val="FFFFFF"/>
          </a:solidFill>
        </p:spPr>
        <p:txBody>
          <a:bodyPr lIns="0" tIns="0" rIns="0" bIns="0" wrap="none">
            <a:noAutofit/>
          </a:bodyPr>
          <a:p>
            <a:pPr algn="ctr" indent="0"/>
            <a:r>
              <a:rPr lang="vi" sz="1400">
                <a:latin typeface="Arial"/>
              </a:rPr>
              <a:t>[100; 120), [120; 140), [140; 160), [160; 180), [180; 200).</a:t>
            </a:r>
          </a:p>
        </p:txBody>
      </p:sp>
      <p:sp>
        <p:nvSpPr>
          <p:cNvPr id="7" name=""/>
          <p:cNvSpPr/>
          <p:nvPr/>
        </p:nvSpPr>
        <p:spPr>
          <a:xfrm>
            <a:off x="314325" y="3376612"/>
            <a:ext cx="6919912" cy="242888"/>
          </a:xfrm>
          <a:prstGeom prst="rect">
            <a:avLst/>
          </a:prstGeom>
          <a:solidFill>
            <a:srgbClr val="FFFFFF"/>
          </a:solidFill>
        </p:spPr>
        <p:txBody>
          <a:bodyPr lIns="0" tIns="0" rIns="0" bIns="0" wrap="none">
            <a:noAutofit/>
          </a:bodyPr>
          <a:p>
            <a:pPr indent="0"/>
            <a:r>
              <a:rPr lang="vi" sz="1400">
                <a:latin typeface="Arial"/>
              </a:rPr>
              <a:t>b) Xác định số trung bình cộng, trung vị, tứ phân vị của mẫu số liệu ghép nhóm trên.</a:t>
            </a:r>
          </a:p>
        </p:txBody>
      </p:sp>
      <p:sp>
        <p:nvSpPr>
          <p:cNvPr id="8" name=""/>
          <p:cNvSpPr/>
          <p:nvPr/>
        </p:nvSpPr>
        <p:spPr>
          <a:xfrm>
            <a:off x="309562" y="3709987"/>
            <a:ext cx="4391025" cy="242888"/>
          </a:xfrm>
          <a:prstGeom prst="rect">
            <a:avLst/>
          </a:prstGeom>
          <a:solidFill>
            <a:srgbClr val="FFFFFF"/>
          </a:solidFill>
        </p:spPr>
        <p:txBody>
          <a:bodyPr lIns="0" tIns="0" rIns="0" bIns="0" wrap="none">
            <a:noAutofit/>
          </a:bodyPr>
          <a:p>
            <a:pPr indent="0"/>
            <a:r>
              <a:rPr lang="vi" sz="1400">
                <a:latin typeface="Arial"/>
              </a:rPr>
              <a:t>c) Mốt của mẫu số liệu ghép nhóm trên là bao nhiêu?</a:t>
            </a: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891337" y="3681412"/>
            <a:ext cx="628650" cy="400050"/>
          </a:xfrm>
          <a:prstGeom prst="rect">
            <a:avLst/>
          </a:prstGeom>
        </p:spPr>
      </p:pic>
      <p:sp>
        <p:nvSpPr>
          <p:cNvPr id="3" name=""/>
          <p:cNvSpPr/>
          <p:nvPr/>
        </p:nvSpPr>
        <p:spPr>
          <a:xfrm>
            <a:off x="385762" y="338137"/>
            <a:ext cx="6834188" cy="909638"/>
          </a:xfrm>
          <a:prstGeom prst="rect">
            <a:avLst/>
          </a:prstGeom>
          <a:solidFill>
            <a:srgbClr val="FFFFFF"/>
          </a:solidFill>
        </p:spPr>
        <p:txBody>
          <a:bodyPr lIns="0" tIns="0" rIns="0" bIns="0">
            <a:noAutofit/>
          </a:bodyPr>
          <a:p>
            <a:pPr algn="ctr" indent="0">
              <a:spcAft>
                <a:spcPts val="490"/>
              </a:spcAft>
            </a:pPr>
            <a:r>
              <a:rPr lang="vi" b="1" u="sng" sz="1500">
                <a:solidFill>
                  <a:srgbClr val="BD0101"/>
                </a:solidFill>
                <a:latin typeface="Arial"/>
              </a:rPr>
              <a:t>Giải</a:t>
            </a:r>
            <a:r>
              <a:rPr lang="vi" b="1" sz="1500">
                <a:solidFill>
                  <a:srgbClr val="BD0101"/>
                </a:solidFill>
                <a:latin typeface="Arial"/>
              </a:rPr>
              <a:t>:</a:t>
            </a:r>
          </a:p>
          <a:p>
            <a:pPr indent="0">
              <a:lnSpc>
                <a:spcPct val="165000"/>
              </a:lnSpc>
            </a:pPr>
            <a:r>
              <a:rPr lang="vi" sz="1500">
                <a:latin typeface="Arial"/>
              </a:rPr>
              <a:t>a) Bảng tần số ghép nhóm cho mẫu số liệu trên có năm nhóm ứng với năm nửa khoảng:</a:t>
            </a:r>
          </a:p>
        </p:txBody>
      </p:sp>
      <p:graphicFrame>
        <p:nvGraphicFramePr>
          <p:cNvPr id="4" name=""/>
          <p:cNvGraphicFramePr>
            <a:graphicFrameLocks noGrp="1"/>
          </p:cNvGraphicFramePr>
          <p:nvPr/>
        </p:nvGraphicFramePr>
        <p:xfrm>
          <a:off x="1643062" y="1414462"/>
          <a:ext cx="4329113" cy="2605088"/>
        </p:xfrm>
        <a:graphic>
          <a:graphicData uri="http://schemas.openxmlformats.org/drawingml/2006/table">
            <a:tbl>
              <a:tblPr/>
              <a:tblGrid>
                <a:gridCol w="1281112"/>
                <a:gridCol w="1524000"/>
                <a:gridCol w="1524000"/>
              </a:tblGrid>
              <a:tr h="347662">
                <a:tc>
                  <a:txBody>
                    <a:bodyPr lIns="0" tIns="0" rIns="0" bIns="0">
                      <a:noAutofit/>
                    </a:bodyPr>
                    <a:p>
                      <a:pPr algn="ctr" indent="0"/>
                      <a:r>
                        <a:rPr lang="vi" sz="1400">
                          <a:latin typeface="Arial"/>
                        </a:rPr>
                        <a:t>Nhóm</a:t>
                      </a:r>
                    </a:p>
                  </a:txBody>
                  <a:tcPr marL="0" marR="0" marT="0" marB="0"/>
                </a:tc>
                <a:tc>
                  <a:txBody>
                    <a:bodyPr lIns="0" tIns="0" rIns="0" bIns="0">
                      <a:noAutofit/>
                    </a:bodyPr>
                    <a:p>
                      <a:pPr algn="ctr" indent="0"/>
                      <a:r>
                        <a:rPr lang="vi" sz="1400">
                          <a:latin typeface="Arial"/>
                        </a:rPr>
                        <a:t>Tần số</a:t>
                      </a:r>
                    </a:p>
                  </a:txBody>
                  <a:tcPr marL="0" marR="0" marT="0" marB="0"/>
                </a:tc>
                <a:tc>
                  <a:txBody>
                    <a:bodyPr lIns="0" tIns="0" rIns="0" bIns="0">
                      <a:noAutofit/>
                    </a:bodyPr>
                    <a:p>
                      <a:pPr algn="ctr" indent="0"/>
                      <a:r>
                        <a:rPr lang="vi" sz="1400">
                          <a:latin typeface="Arial"/>
                        </a:rPr>
                        <a:t>Tần số tích lũy</a:t>
                      </a:r>
                    </a:p>
                  </a:txBody>
                  <a:tcPr marL="0" marR="0" marT="0" marB="0"/>
                </a:tc>
              </a:tr>
              <a:tr h="371475">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71475">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81000">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71475">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71475">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90525">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25.xml><?xml version="1.0" encoding="utf-8"?>
<p:sld xmlns:p="http://schemas.openxmlformats.org/presentationml/2006/main" xmlns:a="http://schemas.openxmlformats.org/drawingml/2006/main" xmlns:r="http://schemas.openxmlformats.org/officeDocument/2006/relationships">
  <p:cSld>
    <p:bg>
      <p:bgPr>
        <a:solidFill>
          <a:srgbClr val="FBC75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04787" y="185737"/>
            <a:ext cx="7281863" cy="3957638"/>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26.xml><?xml version="1.0" encoding="utf-8"?>
<p:sld xmlns:p="http://schemas.openxmlformats.org/presentationml/2006/main" xmlns:a="http://schemas.openxmlformats.org/drawingml/2006/main" xmlns:r="http://schemas.openxmlformats.org/officeDocument/2006/relationships">
  <p:cSld>
    <p:bg>
      <p:bgPr>
        <a:solidFill>
          <a:srgbClr val="FBC75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04787" y="185737"/>
            <a:ext cx="7281863" cy="3957638"/>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27.xml><?xml version="1.0" encoding="utf-8"?>
<p:sld xmlns:p="http://schemas.openxmlformats.org/presentationml/2006/main" xmlns:a="http://schemas.openxmlformats.org/drawingml/2006/main" xmlns:r="http://schemas.openxmlformats.org/officeDocument/2006/relationships">
  <p:cSld>
    <p:bg>
      <p:bgPr>
        <a:solidFill>
          <a:srgbClr val="1CA37A"/>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348412" y="3681412"/>
            <a:ext cx="838200" cy="381000"/>
          </a:xfrm>
          <a:prstGeom prst="rect">
            <a:avLst/>
          </a:prstGeom>
        </p:spPr>
      </p:pic>
      <p:sp>
        <p:nvSpPr>
          <p:cNvPr id="3" name=""/>
          <p:cNvSpPr/>
          <p:nvPr/>
        </p:nvSpPr>
        <p:spPr>
          <a:xfrm>
            <a:off x="457200" y="495300"/>
            <a:ext cx="6696075" cy="1781175"/>
          </a:xfrm>
          <a:prstGeom prst="rect">
            <a:avLst/>
          </a:prstGeom>
          <a:solidFill>
            <a:srgbClr val="FFFFFF"/>
          </a:solidFill>
        </p:spPr>
        <p:txBody>
          <a:bodyPr lIns="0" tIns="0" rIns="0" bIns="0">
            <a:noAutofit/>
          </a:bodyPr>
          <a:p>
            <a:pPr algn="just" indent="0">
              <a:lnSpc>
                <a:spcPct val="191000"/>
              </a:lnSpc>
            </a:pPr>
            <a:r>
              <a:rPr lang="vi" b="1" sz="1500">
                <a:solidFill>
                  <a:srgbClr val="316D92"/>
                </a:solidFill>
                <a:latin typeface="Arial"/>
              </a:rPr>
              <a:t>Bài 4 (SGK - tr.26) </a:t>
            </a:r>
            <a:r>
              <a:rPr lang="vi" sz="1400">
                <a:latin typeface="Arial"/>
              </a:rPr>
              <a:t>Bạn Dũng và bạn Hương tham gia đội văn nghệ của nhà trường. Nhà trường chọn từ đội văn nghệ đó một bạn nam và một bạn nữ để lập tiết mục song ca. Xác suất được nhà trường chọn vào tiết mục song ca của Dũng và Hương lần lượt là 0,7 và 0,9.</a:t>
            </a:r>
          </a:p>
          <a:p>
            <a:pPr algn="just" indent="0">
              <a:lnSpc>
                <a:spcPct val="194000"/>
              </a:lnSpc>
            </a:pPr>
            <a:r>
              <a:rPr lang="vi" sz="1400">
                <a:latin typeface="Arial"/>
              </a:rPr>
              <a:t>Tính xác suất của các biến cố sau:</a:t>
            </a:r>
          </a:p>
        </p:txBody>
      </p:sp>
      <p:sp>
        <p:nvSpPr>
          <p:cNvPr id="4" name=""/>
          <p:cNvSpPr/>
          <p:nvPr/>
        </p:nvSpPr>
        <p:spPr>
          <a:xfrm>
            <a:off x="461962" y="2481262"/>
            <a:ext cx="4833938" cy="1019175"/>
          </a:xfrm>
          <a:prstGeom prst="rect">
            <a:avLst/>
          </a:prstGeom>
          <a:solidFill>
            <a:srgbClr val="FFFFFF"/>
          </a:solidFill>
        </p:spPr>
        <p:txBody>
          <a:bodyPr lIns="0" tIns="0" rIns="0" bIns="0">
            <a:noAutofit/>
          </a:bodyPr>
          <a:p>
            <a:pPr algn="just" indent="0">
              <a:spcAft>
                <a:spcPts val="1050"/>
              </a:spcAft>
            </a:pPr>
            <a:r>
              <a:rPr lang="en-US" sz="1400">
                <a:latin typeface="Arial"/>
              </a:rPr>
              <a:t>a) </a:t>
            </a:r>
            <a:r>
              <a:rPr lang="vi" sz="1400">
                <a:latin typeface="Arial"/>
              </a:rPr>
              <a:t>A: "Cả hai bạn được chọn vào tiết mục song ca";</a:t>
            </a:r>
          </a:p>
          <a:p>
            <a:pPr algn="just" indent="0">
              <a:spcAft>
                <a:spcPts val="1050"/>
              </a:spcAft>
            </a:pPr>
            <a:r>
              <a:rPr lang="vi" sz="1400">
                <a:latin typeface="Arial"/>
              </a:rPr>
              <a:t>b) B: "Có ít nhất một bạn được chọn vào tiết mục song ca";</a:t>
            </a:r>
          </a:p>
          <a:p>
            <a:pPr algn="just" indent="0"/>
            <a:r>
              <a:rPr lang="vi" sz="1400">
                <a:latin typeface="Arial"/>
              </a:rPr>
              <a:t>c) C: "Chỉ có bạn Hương được chọn vào tiết mục song ca".</a:t>
            </a:r>
          </a:p>
        </p:txBody>
      </p:sp>
    </p:spTree>
  </p:cSld>
  <p:clrMapOvr>
    <a:overrideClrMapping bg1="lt1" tx1="dk1" bg2="lt2" tx2="dk2" accent1="accent1" accent2="accent2" accent3="accent3" accent4="accent4" accent5="accent5" accent6="accent6" hlink="hlink" folHlink="folHlink"/>
  </p:clrMapOvr>
</p:sld>
</file>

<file path=ppt/slides/slide28.xml><?xml version="1.0" encoding="utf-8"?>
<p:sld xmlns:p="http://schemas.openxmlformats.org/presentationml/2006/main" xmlns:a="http://schemas.openxmlformats.org/drawingml/2006/main" xmlns:r="http://schemas.openxmlformats.org/officeDocument/2006/relationships">
  <p:cSld>
    <p:bg>
      <p:bgPr>
        <a:solidFill>
          <a:srgbClr val="1CA37A"/>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343025" y="357187"/>
            <a:ext cx="5567362" cy="257175"/>
          </a:xfrm>
          <a:prstGeom prst="rect">
            <a:avLst/>
          </a:prstGeom>
        </p:spPr>
      </p:pic>
      <p:pic>
        <p:nvPicPr>
          <p:cNvPr id="3" name=""/>
          <p:cNvPicPr>
            <a:picLocks noChangeAspect="1"/>
          </p:cNvPicPr>
          <p:nvPr/>
        </p:nvPicPr>
        <p:blipFill>
          <a:blip r:embed="rPictId1"/>
          <a:stretch>
            <a:fillRect/>
          </a:stretch>
        </p:blipFill>
        <p:spPr>
          <a:xfrm>
            <a:off x="6353175" y="3700462"/>
            <a:ext cx="552450" cy="361950"/>
          </a:xfrm>
          <a:prstGeom prst="rect">
            <a:avLst/>
          </a:prstGeom>
        </p:spPr>
      </p:pic>
      <p:sp>
        <p:nvSpPr>
          <p:cNvPr id="4" name=""/>
          <p:cNvSpPr/>
          <p:nvPr/>
        </p:nvSpPr>
        <p:spPr>
          <a:xfrm>
            <a:off x="1343025" y="814387"/>
            <a:ext cx="3829050" cy="719138"/>
          </a:xfrm>
          <a:prstGeom prst="rect">
            <a:avLst/>
          </a:prstGeom>
          <a:solidFill>
            <a:srgbClr val="FFFFFF"/>
          </a:solidFill>
        </p:spPr>
        <p:txBody>
          <a:bodyPr lIns="0" tIns="0" rIns="0" bIns="0">
            <a:noAutofit/>
          </a:bodyPr>
          <a:p>
            <a:pPr indent="0">
              <a:spcAft>
                <a:spcPts val="1400"/>
              </a:spcAft>
            </a:pPr>
            <a:r>
              <a:rPr lang="en-US" sz="1500">
                <a:latin typeface="Arial"/>
              </a:rPr>
              <a:t>a) </a:t>
            </a:r>
            <a:r>
              <a:rPr lang="vi" i="1" sz="1500">
                <a:latin typeface="Arial"/>
              </a:rPr>
              <a:t>P(Á)</a:t>
            </a:r>
            <a:r>
              <a:rPr lang="vi" sz="1500">
                <a:latin typeface="Arial"/>
              </a:rPr>
              <a:t> </a:t>
            </a:r>
            <a:r>
              <a:rPr lang="en-US" sz="1500">
                <a:latin typeface="Arial"/>
              </a:rPr>
              <a:t>= 0,7.0,9 = 0,63</a:t>
            </a:r>
          </a:p>
          <a:p>
            <a:pPr indent="0"/>
            <a:r>
              <a:rPr lang="en-US" sz="1500">
                <a:latin typeface="Arial"/>
              </a:rPr>
              <a:t>b) </a:t>
            </a:r>
            <a:r>
              <a:rPr lang="vi" sz="1500">
                <a:latin typeface="Arial"/>
              </a:rPr>
              <a:t>Xét biến cố </a:t>
            </a:r>
            <a:r>
              <a:rPr lang="en-US" i="1" sz="1500">
                <a:latin typeface="Arial"/>
              </a:rPr>
              <a:t>D:</a:t>
            </a:r>
            <a:r>
              <a:rPr lang="en-US" sz="1500">
                <a:latin typeface="Arial"/>
              </a:rPr>
              <a:t> </a:t>
            </a:r>
            <a:r>
              <a:rPr lang="vi" sz="1500">
                <a:latin typeface="Arial"/>
              </a:rPr>
              <a:t>"Dũng không được chọn"</a:t>
            </a:r>
          </a:p>
        </p:txBody>
      </p:sp>
      <p:sp>
        <p:nvSpPr>
          <p:cNvPr id="5" name=""/>
          <p:cNvSpPr/>
          <p:nvPr/>
        </p:nvSpPr>
        <p:spPr>
          <a:xfrm>
            <a:off x="1343025" y="1795462"/>
            <a:ext cx="3738562" cy="709613"/>
          </a:xfrm>
          <a:prstGeom prst="rect">
            <a:avLst/>
          </a:prstGeom>
          <a:solidFill>
            <a:srgbClr val="FFFFFF"/>
          </a:solidFill>
        </p:spPr>
        <p:txBody>
          <a:bodyPr lIns="0" tIns="0" rIns="0" bIns="0">
            <a:noAutofit/>
          </a:bodyPr>
          <a:p>
            <a:pPr algn="ctr" indent="0">
              <a:spcAft>
                <a:spcPts val="1400"/>
              </a:spcAft>
            </a:pPr>
            <a:r>
              <a:rPr lang="vi" sz="1500">
                <a:latin typeface="Arial"/>
              </a:rPr>
              <a:t>P(ữ) = 1 - 0,7 = 0,3</a:t>
            </a:r>
          </a:p>
          <a:p>
            <a:pPr indent="0"/>
            <a:r>
              <a:rPr lang="vi" sz="1500">
                <a:latin typeface="Arial"/>
              </a:rPr>
              <a:t>Xét biến cố </a:t>
            </a:r>
            <a:r>
              <a:rPr lang="vi" i="1" sz="1500">
                <a:latin typeface="Arial"/>
              </a:rPr>
              <a:t>E:</a:t>
            </a:r>
            <a:r>
              <a:rPr lang="vi" sz="1500">
                <a:latin typeface="Arial"/>
              </a:rPr>
              <a:t> "Hương không được chọn"</a:t>
            </a:r>
          </a:p>
        </p:txBody>
      </p:sp>
      <p:sp>
        <p:nvSpPr>
          <p:cNvPr id="6" name=""/>
          <p:cNvSpPr/>
          <p:nvPr/>
        </p:nvSpPr>
        <p:spPr>
          <a:xfrm>
            <a:off x="2876550" y="2767012"/>
            <a:ext cx="1847850" cy="223838"/>
          </a:xfrm>
          <a:prstGeom prst="rect">
            <a:avLst/>
          </a:prstGeom>
          <a:solidFill>
            <a:srgbClr val="FFFFFF"/>
          </a:solidFill>
        </p:spPr>
        <p:txBody>
          <a:bodyPr lIns="0" tIns="0" rIns="0" bIns="0" wrap="none">
            <a:noAutofit/>
          </a:bodyPr>
          <a:p>
            <a:pPr algn="ctr" indent="0"/>
            <a:r>
              <a:rPr lang="vi" sz="1500">
                <a:latin typeface="Arial"/>
              </a:rPr>
              <a:t>P(E) = 1 - 0,9 = 0,1</a:t>
            </a:r>
          </a:p>
        </p:txBody>
      </p:sp>
      <p:sp>
        <p:nvSpPr>
          <p:cNvPr id="7" name=""/>
          <p:cNvSpPr/>
          <p:nvPr/>
        </p:nvSpPr>
        <p:spPr>
          <a:xfrm>
            <a:off x="2471737" y="3219450"/>
            <a:ext cx="2671763" cy="228600"/>
          </a:xfrm>
          <a:prstGeom prst="rect">
            <a:avLst/>
          </a:prstGeom>
          <a:solidFill>
            <a:srgbClr val="FFFFFF"/>
          </a:solidFill>
        </p:spPr>
        <p:txBody>
          <a:bodyPr lIns="0" tIns="0" rIns="0" bIns="0" wrap="none">
            <a:noAutofit/>
          </a:bodyPr>
          <a:p>
            <a:pPr algn="ctr" indent="0"/>
            <a:r>
              <a:rPr lang="vi" sz="1500">
                <a:latin typeface="Arial"/>
              </a:rPr>
              <a:t>=&gt; P(B) = 1 - (0,3.0,1) = 0,97</a:t>
            </a:r>
          </a:p>
        </p:txBody>
      </p:sp>
      <p:sp>
        <p:nvSpPr>
          <p:cNvPr id="8" name=""/>
          <p:cNvSpPr/>
          <p:nvPr/>
        </p:nvSpPr>
        <p:spPr>
          <a:xfrm>
            <a:off x="1338262" y="3700462"/>
            <a:ext cx="2138363" cy="233363"/>
          </a:xfrm>
          <a:prstGeom prst="rect">
            <a:avLst/>
          </a:prstGeom>
          <a:solidFill>
            <a:srgbClr val="FFFFFF"/>
          </a:solidFill>
        </p:spPr>
        <p:txBody>
          <a:bodyPr lIns="0" tIns="0" rIns="0" bIns="0" wrap="none">
            <a:noAutofit/>
          </a:bodyPr>
          <a:p>
            <a:pPr indent="0"/>
            <a:r>
              <a:rPr lang="vi" sz="1500">
                <a:latin typeface="Arial"/>
              </a:rPr>
              <a:t>c) P(C) = 0,9.0,3 = 0,27</a:t>
            </a: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538287" y="2333625"/>
            <a:ext cx="1271588" cy="252412"/>
          </a:xfrm>
          <a:prstGeom prst="rect">
            <a:avLst/>
          </a:prstGeom>
        </p:spPr>
      </p:pic>
      <p:pic>
        <p:nvPicPr>
          <p:cNvPr id="3" name=""/>
          <p:cNvPicPr>
            <a:picLocks noChangeAspect="1"/>
          </p:cNvPicPr>
          <p:nvPr/>
        </p:nvPicPr>
        <p:blipFill>
          <a:blip r:embed="rPictId1"/>
          <a:stretch>
            <a:fillRect/>
          </a:stretch>
        </p:blipFill>
        <p:spPr>
          <a:xfrm>
            <a:off x="214312" y="3605212"/>
            <a:ext cx="7158038" cy="519113"/>
          </a:xfrm>
          <a:prstGeom prst="rect">
            <a:avLst/>
          </a:prstGeom>
        </p:spPr>
      </p:pic>
      <p:sp>
        <p:nvSpPr>
          <p:cNvPr id="4" name=""/>
          <p:cNvSpPr/>
          <p:nvPr/>
        </p:nvSpPr>
        <p:spPr>
          <a:xfrm>
            <a:off x="509587" y="290512"/>
            <a:ext cx="6591300" cy="1766888"/>
          </a:xfrm>
          <a:prstGeom prst="rect">
            <a:avLst/>
          </a:prstGeom>
          <a:solidFill>
            <a:srgbClr val="FFFFFF"/>
          </a:solidFill>
        </p:spPr>
        <p:txBody>
          <a:bodyPr lIns="0" tIns="0" rIns="0" bIns="0">
            <a:noAutofit/>
          </a:bodyPr>
          <a:p>
            <a:pPr indent="0">
              <a:lnSpc>
                <a:spcPct val="165000"/>
              </a:lnSpc>
              <a:spcAft>
                <a:spcPts val="560"/>
              </a:spcAft>
            </a:pPr>
            <a:r>
              <a:rPr lang="vi" b="1" sz="1500">
                <a:solidFill>
                  <a:srgbClr val="316D92"/>
                </a:solidFill>
                <a:latin typeface="Arial"/>
              </a:rPr>
              <a:t>Bài 5 (SGK - tr.26) </a:t>
            </a:r>
            <a:r>
              <a:rPr lang="vi" sz="1500">
                <a:latin typeface="Arial"/>
              </a:rPr>
              <a:t>Hai bạn Mai và Thi cùng tham gia một ki kiểm tra ngoại ngữ một cách độc lập nhau. Xác suất để bạn Mai và bạn Thi đạt từ điểm 7 trờ lên lần lượt là 0,8 và 0,9. Tính xác suất của biến cố C: “Cả hai bạn đều đạt từ điểm 7 trờ lên”.</a:t>
            </a:r>
          </a:p>
          <a:p>
            <a:pPr algn="ctr" indent="0">
              <a:lnSpc>
                <a:spcPct val="165000"/>
              </a:lnSpc>
            </a:pPr>
            <a:r>
              <a:rPr lang="vi" b="1" u="sng" sz="1500">
                <a:solidFill>
                  <a:srgbClr val="BD0101"/>
                </a:solidFill>
                <a:latin typeface="Arial"/>
              </a:rPr>
              <a:t>Giải</a:t>
            </a:r>
          </a:p>
        </p:txBody>
      </p:sp>
      <p:sp>
        <p:nvSpPr>
          <p:cNvPr id="5" name=""/>
          <p:cNvSpPr/>
          <p:nvPr/>
        </p:nvSpPr>
        <p:spPr>
          <a:xfrm>
            <a:off x="1543050" y="2767012"/>
            <a:ext cx="3476625" cy="681038"/>
          </a:xfrm>
          <a:prstGeom prst="rect">
            <a:avLst/>
          </a:prstGeom>
          <a:solidFill>
            <a:srgbClr val="FFFFFF"/>
          </a:solidFill>
        </p:spPr>
        <p:txBody>
          <a:bodyPr lIns="0" tIns="0" rIns="0" bIns="0">
            <a:noAutofit/>
          </a:bodyPr>
          <a:p>
            <a:pPr indent="0">
              <a:spcAft>
                <a:spcPts val="1120"/>
              </a:spcAft>
            </a:pPr>
            <a:r>
              <a:rPr lang="vi" i="1" sz="1500">
                <a:latin typeface="Arial"/>
              </a:rPr>
              <a:t>A:</a:t>
            </a:r>
            <a:r>
              <a:rPr lang="vi" sz="1500">
                <a:latin typeface="Arial"/>
              </a:rPr>
              <a:t> “Bạn Mai thi được từ 7 điểm trở lên"</a:t>
            </a:r>
          </a:p>
          <a:p>
            <a:pPr indent="0"/>
            <a:r>
              <a:rPr lang="vi" i="1" sz="1500">
                <a:latin typeface="Arial"/>
              </a:rPr>
              <a:t>B:</a:t>
            </a:r>
            <a:r>
              <a:rPr lang="vi" sz="1500">
                <a:latin typeface="Arial"/>
              </a:rPr>
              <a:t> “Bạn Thi thi được từ 7 điểm trờ lên"</a:t>
            </a:r>
          </a:p>
        </p:txBody>
      </p:sp>
      <p:sp>
        <p:nvSpPr>
          <p:cNvPr id="6" name=""/>
          <p:cNvSpPr/>
          <p:nvPr/>
        </p:nvSpPr>
        <p:spPr>
          <a:xfrm>
            <a:off x="1557337" y="3652837"/>
            <a:ext cx="4662488" cy="223838"/>
          </a:xfrm>
          <a:prstGeom prst="rect">
            <a:avLst/>
          </a:prstGeom>
          <a:solidFill>
            <a:srgbClr val="FFFFFF"/>
          </a:solidFill>
        </p:spPr>
        <p:txBody>
          <a:bodyPr lIns="0" tIns="0" rIns="0" bIns="0" wrap="none">
            <a:noAutofit/>
          </a:bodyPr>
          <a:p>
            <a:pPr indent="0"/>
            <a:r>
              <a:rPr lang="vi" sz="1500">
                <a:latin typeface="Arial"/>
              </a:rPr>
              <a:t>Do </a:t>
            </a:r>
            <a:r>
              <a:rPr lang="vi" i="1" sz="1500">
                <a:latin typeface="Arial"/>
              </a:rPr>
              <a:t>c = </a:t>
            </a:r>
            <a:r>
              <a:rPr lang="en-US" i="1" sz="1500">
                <a:latin typeface="Arial"/>
              </a:rPr>
              <a:t>A</a:t>
            </a:r>
            <a:r>
              <a:rPr lang="en-US" sz="1500">
                <a:latin typeface="Arial"/>
              </a:rPr>
              <a:t> </a:t>
            </a:r>
            <a:r>
              <a:rPr lang="vi" sz="1500">
                <a:latin typeface="Arial"/>
              </a:rPr>
              <a:t>n </a:t>
            </a:r>
            <a:r>
              <a:rPr lang="vi" i="1" sz="1500">
                <a:latin typeface="Arial"/>
              </a:rPr>
              <a:t>B =&gt; P(C) = P(A). P(B) =</a:t>
            </a:r>
            <a:r>
              <a:rPr lang="vi" sz="1500">
                <a:latin typeface="Arial"/>
              </a:rPr>
              <a:t> 0,8.0,9 = 0,72</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1CA37A"/>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3019425"/>
            <a:ext cx="3357562" cy="1081087"/>
          </a:xfrm>
          <a:prstGeom prst="rect">
            <a:avLst/>
          </a:prstGeom>
        </p:spPr>
      </p:pic>
      <p:pic>
        <p:nvPicPr>
          <p:cNvPr id="3" name=""/>
          <p:cNvPicPr>
            <a:picLocks noChangeAspect="1"/>
          </p:cNvPicPr>
          <p:nvPr/>
        </p:nvPicPr>
        <p:blipFill>
          <a:blip r:embed="rPictId1"/>
          <a:stretch>
            <a:fillRect/>
          </a:stretch>
        </p:blipFill>
        <p:spPr>
          <a:xfrm>
            <a:off x="4048125" y="2995612"/>
            <a:ext cx="3524250" cy="466725"/>
          </a:xfrm>
          <a:prstGeom prst="rect">
            <a:avLst/>
          </a:prstGeom>
        </p:spPr>
      </p:pic>
      <p:pic>
        <p:nvPicPr>
          <p:cNvPr id="4" name=""/>
          <p:cNvPicPr>
            <a:picLocks noChangeAspect="1"/>
          </p:cNvPicPr>
          <p:nvPr/>
        </p:nvPicPr>
        <p:blipFill>
          <a:blip r:embed="rPictId2"/>
          <a:stretch>
            <a:fillRect/>
          </a:stretch>
        </p:blipFill>
        <p:spPr>
          <a:xfrm>
            <a:off x="4029075" y="3643312"/>
            <a:ext cx="2557462" cy="485775"/>
          </a:xfrm>
          <a:prstGeom prst="rect">
            <a:avLst/>
          </a:prstGeom>
        </p:spPr>
      </p:pic>
      <p:sp>
        <p:nvSpPr>
          <p:cNvPr id="5" name=""/>
          <p:cNvSpPr/>
          <p:nvPr/>
        </p:nvSpPr>
        <p:spPr>
          <a:xfrm>
            <a:off x="238125" y="238125"/>
            <a:ext cx="3705225" cy="1795462"/>
          </a:xfrm>
          <a:prstGeom prst="rect">
            <a:avLst/>
          </a:prstGeom>
          <a:solidFill>
            <a:srgbClr val="1CA37A"/>
          </a:solidFill>
        </p:spPr>
        <p:txBody>
          <a:bodyPr lIns="0" tIns="0" rIns="0" bIns="0">
            <a:noAutofit/>
          </a:bodyPr>
          <a:p>
            <a:pPr indent="0">
              <a:lnSpc>
                <a:spcPct val="174000"/>
              </a:lnSpc>
            </a:pPr>
            <a:r>
              <a:rPr lang="en-US" sz="1500">
                <a:solidFill>
                  <a:srgbClr val="FDFE02"/>
                </a:solidFill>
                <a:latin typeface="Arial"/>
              </a:rPr>
              <a:t>1. </a:t>
            </a:r>
            <a:r>
              <a:rPr lang="vi" sz="1500">
                <a:solidFill>
                  <a:srgbClr val="FFFFFF"/>
                </a:solidFill>
                <a:latin typeface="Arial"/>
              </a:rPr>
              <a:t>Người ta tiến hành phỏng vấn</a:t>
            </a:r>
          </a:p>
          <a:p>
            <a:pPr indent="0">
              <a:lnSpc>
                <a:spcPct val="174000"/>
              </a:lnSpc>
            </a:pPr>
            <a:r>
              <a:rPr lang="vi" sz="1500">
                <a:solidFill>
                  <a:srgbClr val="FFFFFF"/>
                </a:solidFill>
                <a:latin typeface="Arial"/>
              </a:rPr>
              <a:t>40 người về một mẫu áo sơ mi mới.</a:t>
            </a:r>
          </a:p>
          <a:p>
            <a:pPr indent="0">
              <a:lnSpc>
                <a:spcPct val="174000"/>
              </a:lnSpc>
            </a:pPr>
            <a:r>
              <a:rPr lang="vi" sz="1500">
                <a:solidFill>
                  <a:srgbClr val="FFFFFF"/>
                </a:solidFill>
                <a:latin typeface="Arial"/>
              </a:rPr>
              <a:t>Người điều tra yêu cầu cho điểm mẫu</a:t>
            </a:r>
          </a:p>
          <a:p>
            <a:pPr indent="0">
              <a:lnSpc>
                <a:spcPct val="174000"/>
              </a:lnSpc>
            </a:pPr>
            <a:r>
              <a:rPr lang="vi" sz="1500">
                <a:solidFill>
                  <a:srgbClr val="FFFFFF"/>
                </a:solidFill>
                <a:latin typeface="Arial"/>
              </a:rPr>
              <a:t>áo đó theo thang điểm 100. Kết quả</a:t>
            </a:r>
          </a:p>
          <a:p>
            <a:pPr indent="0">
              <a:lnSpc>
                <a:spcPct val="174000"/>
              </a:lnSpc>
            </a:pPr>
            <a:r>
              <a:rPr lang="vi" sz="1500">
                <a:solidFill>
                  <a:srgbClr val="FFFFFF"/>
                </a:solidFill>
                <a:latin typeface="Arial"/>
              </a:rPr>
              <a:t>được trình bày trong </a:t>
            </a:r>
            <a:r>
              <a:rPr lang="vi" i="1" sz="1500">
                <a:solidFill>
                  <a:srgbClr val="FFFFFF"/>
                </a:solidFill>
                <a:latin typeface="Arial"/>
              </a:rPr>
              <a:t>Bảng</a:t>
            </a:r>
            <a:r>
              <a:rPr lang="vi" sz="1500">
                <a:solidFill>
                  <a:srgbClr val="FFFFFF"/>
                </a:solidFill>
                <a:latin typeface="Arial"/>
              </a:rPr>
              <a:t> 16.</a:t>
            </a:r>
          </a:p>
        </p:txBody>
      </p:sp>
      <p:graphicFrame>
        <p:nvGraphicFramePr>
          <p:cNvPr id="6" name=""/>
          <p:cNvGraphicFramePr>
            <a:graphicFrameLocks noGrp="1"/>
          </p:cNvGraphicFramePr>
          <p:nvPr/>
        </p:nvGraphicFramePr>
        <p:xfrm>
          <a:off x="4233862" y="371475"/>
          <a:ext cx="3052763" cy="1333500"/>
        </p:xfrm>
        <a:graphic>
          <a:graphicData uri="http://schemas.openxmlformats.org/drawingml/2006/table">
            <a:tbl>
              <a:tblPr/>
              <a:tblGrid>
                <a:gridCol w="1033462"/>
                <a:gridCol w="1009650"/>
                <a:gridCol w="1009650"/>
              </a:tblGrid>
              <a:tr h="219075">
                <a:tc>
                  <a:txBody>
                    <a:bodyPr lIns="0" tIns="0" rIns="0" bIns="0">
                      <a:noAutofit/>
                    </a:bodyPr>
                    <a:p>
                      <a:pPr algn="ctr" indent="0"/>
                      <a:r>
                        <a:rPr lang="vi" sz="1000">
                          <a:solidFill>
                            <a:srgbClr val="316D92"/>
                          </a:solidFill>
                          <a:latin typeface="Times New Roman"/>
                        </a:rPr>
                        <a:t>Nhóm</a:t>
                      </a:r>
                    </a:p>
                  </a:txBody>
                  <a:tcPr marL="0" marR="0" marT="0" marB="0">
                    <a:solidFill>
                      <a:srgbClr val="C3C0E3"/>
                    </a:solidFill>
                  </a:tcPr>
                </a:tc>
                <a:tc>
                  <a:txBody>
                    <a:bodyPr lIns="0" tIns="0" rIns="0" bIns="0">
                      <a:noAutofit/>
                    </a:bodyPr>
                    <a:p>
                      <a:pPr algn="ctr" indent="0"/>
                      <a:r>
                        <a:rPr lang="vi" sz="1000">
                          <a:solidFill>
                            <a:srgbClr val="316D92"/>
                          </a:solidFill>
                          <a:latin typeface="Times New Roman"/>
                        </a:rPr>
                        <a:t>Tần số</a:t>
                      </a:r>
                    </a:p>
                  </a:txBody>
                  <a:tcPr marL="0" marR="0" marT="0" marB="0">
                    <a:solidFill>
                      <a:srgbClr val="C3C0E3"/>
                    </a:solidFill>
                  </a:tcPr>
                </a:tc>
                <a:tc>
                  <a:txBody>
                    <a:bodyPr lIns="0" tIns="0" rIns="0" bIns="0">
                      <a:noAutofit/>
                    </a:bodyPr>
                    <a:p>
                      <a:pPr algn="ctr" indent="0"/>
                      <a:r>
                        <a:rPr lang="vi" sz="1000">
                          <a:solidFill>
                            <a:srgbClr val="316D92"/>
                          </a:solidFill>
                          <a:latin typeface="Times New Roman"/>
                        </a:rPr>
                        <a:t>Tần số tích luỹ</a:t>
                      </a:r>
                    </a:p>
                  </a:txBody>
                  <a:tcPr marL="0" marR="0" marT="0" marB="0">
                    <a:solidFill>
                      <a:srgbClr val="C3C0E3"/>
                    </a:solidFill>
                  </a:tcPr>
                </a:tc>
              </a:tr>
              <a:tr h="261937">
                <a:tc>
                  <a:txBody>
                    <a:bodyPr lIns="0" tIns="0" rIns="0" bIns="0">
                      <a:noAutofit/>
                    </a:bodyPr>
                    <a:p>
                      <a:pPr algn="ctr" indent="0"/>
                      <a:r>
                        <a:rPr lang="vi" sz="1100">
                          <a:latin typeface="Times New Roman"/>
                        </a:rPr>
                        <a:t>[50:60)</a:t>
                      </a:r>
                    </a:p>
                  </a:txBody>
                  <a:tcPr marL="0" marR="0" marT="0" marB="0" anchor="b"/>
                </a:tc>
                <a:tc>
                  <a:txBody>
                    <a:bodyPr lIns="0" tIns="0" rIns="0" bIns="0">
                      <a:noAutofit/>
                    </a:bodyPr>
                    <a:p>
                      <a:pPr algn="ctr" indent="0"/>
                      <a:r>
                        <a:rPr lang="vi" sz="1100">
                          <a:latin typeface="Times New Roman"/>
                        </a:rPr>
                        <a:t>4</a:t>
                      </a:r>
                    </a:p>
                  </a:txBody>
                  <a:tcPr marL="0" marR="0" marT="0" marB="0" anchor="b"/>
                </a:tc>
                <a:tc>
                  <a:txBody>
                    <a:bodyPr lIns="0" tIns="0" rIns="0" bIns="0">
                      <a:noAutofit/>
                    </a:bodyPr>
                    <a:p>
                      <a:pPr algn="ctr" indent="0"/>
                      <a:r>
                        <a:rPr lang="vi" sz="1100">
                          <a:latin typeface="Times New Roman"/>
                        </a:rPr>
                        <a:t>4</a:t>
                      </a:r>
                    </a:p>
                  </a:txBody>
                  <a:tcPr marL="0" marR="0" marT="0" marB="0" anchor="b"/>
                </a:tc>
              </a:tr>
              <a:tr h="204787">
                <a:tc>
                  <a:txBody>
                    <a:bodyPr lIns="0" tIns="0" rIns="0" bIns="0">
                      <a:noAutofit/>
                    </a:bodyPr>
                    <a:p>
                      <a:pPr algn="ctr" indent="0"/>
                      <a:r>
                        <a:rPr lang="vi" sz="1100">
                          <a:latin typeface="Times New Roman"/>
                        </a:rPr>
                        <a:t>[60; 70)</a:t>
                      </a:r>
                    </a:p>
                  </a:txBody>
                  <a:tcPr marL="0" marR="0" marT="0" marB="0"/>
                </a:tc>
                <a:tc>
                  <a:txBody>
                    <a:bodyPr lIns="0" tIns="0" rIns="0" bIns="0">
                      <a:noAutofit/>
                    </a:bodyPr>
                    <a:p>
                      <a:pPr algn="ctr" indent="0"/>
                      <a:r>
                        <a:rPr lang="vi" sz="1100">
                          <a:latin typeface="Times New Roman"/>
                        </a:rPr>
                        <a:t>5</a:t>
                      </a:r>
                    </a:p>
                  </a:txBody>
                  <a:tcPr marL="0" marR="0" marT="0" marB="0"/>
                </a:tc>
                <a:tc>
                  <a:txBody>
                    <a:bodyPr lIns="0" tIns="0" rIns="0" bIns="0">
                      <a:noAutofit/>
                    </a:bodyPr>
                    <a:p>
                      <a:pPr algn="ctr" indent="0"/>
                      <a:r>
                        <a:rPr lang="vi" sz="1100">
                          <a:latin typeface="Times New Roman"/>
                        </a:rPr>
                        <a:t>9</a:t>
                      </a:r>
                    </a:p>
                  </a:txBody>
                  <a:tcPr marL="0" marR="0" marT="0" marB="0"/>
                </a:tc>
              </a:tr>
              <a:tr h="200025">
                <a:tc>
                  <a:txBody>
                    <a:bodyPr lIns="0" tIns="0" rIns="0" bIns="0">
                      <a:noAutofit/>
                    </a:bodyPr>
                    <a:p>
                      <a:pPr algn="ctr" indent="0"/>
                      <a:r>
                        <a:rPr lang="vi" sz="1100">
                          <a:latin typeface="Times New Roman"/>
                        </a:rPr>
                        <a:t>[70; 80)</a:t>
                      </a:r>
                    </a:p>
                  </a:txBody>
                  <a:tcPr marL="0" marR="0" marT="0" marB="0"/>
                </a:tc>
                <a:tc>
                  <a:txBody>
                    <a:bodyPr lIns="0" tIns="0" rIns="0" bIns="0">
                      <a:noAutofit/>
                    </a:bodyPr>
                    <a:p>
                      <a:pPr algn="ctr" indent="0"/>
                      <a:r>
                        <a:rPr lang="vi" sz="1100">
                          <a:latin typeface="Times New Roman"/>
                        </a:rPr>
                        <a:t>23</a:t>
                      </a:r>
                    </a:p>
                  </a:txBody>
                  <a:tcPr marL="0" marR="0" marT="0" marB="0"/>
                </a:tc>
                <a:tc>
                  <a:txBody>
                    <a:bodyPr lIns="0" tIns="0" rIns="0" bIns="0">
                      <a:noAutofit/>
                    </a:bodyPr>
                    <a:p>
                      <a:pPr algn="ctr" indent="0"/>
                      <a:r>
                        <a:rPr lang="vi" sz="1100">
                          <a:latin typeface="Times New Roman"/>
                        </a:rPr>
                        <a:t>32</a:t>
                      </a:r>
                    </a:p>
                  </a:txBody>
                  <a:tcPr marL="0" marR="0" marT="0" marB="0"/>
                </a:tc>
              </a:tr>
              <a:tr h="204787">
                <a:tc>
                  <a:txBody>
                    <a:bodyPr lIns="0" tIns="0" rIns="0" bIns="0">
                      <a:noAutofit/>
                    </a:bodyPr>
                    <a:p>
                      <a:pPr algn="ctr" indent="0"/>
                      <a:r>
                        <a:rPr lang="vi" sz="1100">
                          <a:latin typeface="Times New Roman"/>
                        </a:rPr>
                        <a:t>[80; 90)</a:t>
                      </a:r>
                    </a:p>
                  </a:txBody>
                  <a:tcPr marL="0" marR="0" marT="0" marB="0"/>
                </a:tc>
                <a:tc>
                  <a:txBody>
                    <a:bodyPr lIns="0" tIns="0" rIns="0" bIns="0">
                      <a:noAutofit/>
                    </a:bodyPr>
                    <a:p>
                      <a:pPr algn="ctr" indent="0"/>
                      <a:r>
                        <a:rPr lang="vi" sz="1100">
                          <a:latin typeface="Times New Roman"/>
                        </a:rPr>
                        <a:t>6</a:t>
                      </a:r>
                    </a:p>
                  </a:txBody>
                  <a:tcPr marL="0" marR="0" marT="0" marB="0" anchor="ctr"/>
                </a:tc>
                <a:tc>
                  <a:txBody>
                    <a:bodyPr lIns="0" tIns="0" rIns="0" bIns="0">
                      <a:noAutofit/>
                    </a:bodyPr>
                    <a:p>
                      <a:pPr algn="ctr" indent="0"/>
                      <a:r>
                        <a:rPr lang="vi" sz="1100">
                          <a:latin typeface="Times New Roman"/>
                        </a:rPr>
                        <a:t>38</a:t>
                      </a:r>
                    </a:p>
                  </a:txBody>
                  <a:tcPr marL="0" marR="0" marT="0" marB="0"/>
                </a:tc>
              </a:tr>
              <a:tr h="242887">
                <a:tc>
                  <a:txBody>
                    <a:bodyPr lIns="0" tIns="0" rIns="0" bIns="0">
                      <a:noAutofit/>
                    </a:bodyPr>
                    <a:p>
                      <a:pPr algn="ctr" indent="0"/>
                      <a:r>
                        <a:rPr lang="vi" sz="1100">
                          <a:latin typeface="Times New Roman"/>
                        </a:rPr>
                        <a:t>[90; 100)</a:t>
                      </a:r>
                    </a:p>
                  </a:txBody>
                  <a:tcPr marL="0" marR="0" marT="0" marB="0"/>
                </a:tc>
                <a:tc>
                  <a:txBody>
                    <a:bodyPr lIns="0" tIns="0" rIns="0" bIns="0">
                      <a:noAutofit/>
                    </a:bodyPr>
                    <a:p>
                      <a:pPr algn="ctr" indent="0"/>
                      <a:r>
                        <a:rPr lang="vi" sz="1100">
                          <a:latin typeface="Times New Roman"/>
                        </a:rPr>
                        <a:t>2</a:t>
                      </a:r>
                    </a:p>
                  </a:txBody>
                  <a:tcPr marL="0" marR="0" marT="0" marB="0" anchor="ctr"/>
                </a:tc>
                <a:tc>
                  <a:txBody>
                    <a:bodyPr lIns="0" tIns="0" rIns="0" bIns="0">
                      <a:noAutofit/>
                    </a:bodyPr>
                    <a:p>
                      <a:pPr algn="ctr" indent="0"/>
                      <a:r>
                        <a:rPr lang="vi" sz="1100">
                          <a:latin typeface="Times New Roman"/>
                        </a:rPr>
                        <a:t>40</a:t>
                      </a:r>
                    </a:p>
                  </a:txBody>
                  <a:tcPr marL="0" marR="0" marT="0" marB="0"/>
                </a:tc>
              </a:tr>
            </a:tbl>
          </a:graphicData>
        </a:graphic>
      </p:graphicFrame>
      <p:sp>
        <p:nvSpPr>
          <p:cNvPr id="7" name=""/>
          <p:cNvSpPr/>
          <p:nvPr/>
        </p:nvSpPr>
        <p:spPr>
          <a:xfrm>
            <a:off x="5562600" y="1757362"/>
            <a:ext cx="414337" cy="147638"/>
          </a:xfrm>
          <a:prstGeom prst="rect">
            <a:avLst/>
          </a:prstGeom>
          <a:solidFill>
            <a:srgbClr val="FFFFFF"/>
          </a:solidFill>
        </p:spPr>
        <p:txBody>
          <a:bodyPr lIns="0" tIns="0" rIns="0" bIns="0" wrap="none">
            <a:noAutofit/>
          </a:bodyPr>
          <a:p>
            <a:pPr indent="0"/>
            <a:r>
              <a:rPr lang="vi" sz="1100">
                <a:latin typeface="Times New Roman"/>
              </a:rPr>
              <a:t>/ĩ = 40</a:t>
            </a:r>
          </a:p>
        </p:txBody>
      </p:sp>
      <p:sp>
        <p:nvSpPr>
          <p:cNvPr id="8" name=""/>
          <p:cNvSpPr/>
          <p:nvPr/>
        </p:nvSpPr>
        <p:spPr>
          <a:xfrm>
            <a:off x="5400675" y="2062162"/>
            <a:ext cx="461962" cy="157163"/>
          </a:xfrm>
          <a:prstGeom prst="rect">
            <a:avLst/>
          </a:prstGeom>
          <a:solidFill>
            <a:srgbClr val="FFFFFF"/>
          </a:solidFill>
        </p:spPr>
        <p:txBody>
          <a:bodyPr lIns="0" tIns="0" rIns="0" bIns="0" wrap="none">
            <a:noAutofit/>
          </a:bodyPr>
          <a:p>
            <a:pPr indent="0"/>
            <a:r>
              <a:rPr lang="vi" i="1" sz="1000">
                <a:solidFill>
                  <a:srgbClr val="316D92"/>
                </a:solidFill>
                <a:latin typeface="Times New Roman"/>
              </a:rPr>
              <a:t>Bâng 16</a:t>
            </a:r>
          </a:p>
        </p:txBody>
      </p:sp>
      <p:sp>
        <p:nvSpPr>
          <p:cNvPr id="9" name=""/>
          <p:cNvSpPr/>
          <p:nvPr/>
        </p:nvSpPr>
        <p:spPr>
          <a:xfrm>
            <a:off x="590550" y="2438400"/>
            <a:ext cx="6348412" cy="219075"/>
          </a:xfrm>
          <a:prstGeom prst="rect">
            <a:avLst/>
          </a:prstGeom>
          <a:solidFill>
            <a:srgbClr val="FFFFFF"/>
          </a:solidFill>
        </p:spPr>
        <p:txBody>
          <a:bodyPr lIns="0" tIns="0" rIns="0" bIns="0" wrap="none">
            <a:noAutofit/>
          </a:bodyPr>
          <a:p>
            <a:pPr indent="0"/>
            <a:r>
              <a:rPr lang="vi" sz="1300">
                <a:latin typeface="Arial"/>
              </a:rPr>
              <a:t>b) Tứ phân vị của mẫu số liệu ghép nhóm trên (làm tròn kết quả đến hàng đơn vị) là:</a:t>
            </a:r>
          </a:p>
        </p:txBody>
      </p:sp>
    </p:spTree>
  </p:cSld>
  <p:clrMapOvr>
    <a:overrideClrMapping bg1="lt1" tx1="dk1" bg2="lt2" tx2="dk2" accent1="accent1" accent2="accent2" accent3="accent3" accent4="accent4" accent5="accent5" accent6="accent6" hlink="hlink" folHlink="folHlink"/>
  </p:clrMapOvr>
</p:sld>
</file>

<file path=ppt/slides/slide3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605212" y="1519237"/>
            <a:ext cx="409575" cy="219075"/>
          </a:xfrm>
          <a:prstGeom prst="rect">
            <a:avLst/>
          </a:prstGeom>
        </p:spPr>
      </p:pic>
      <p:pic>
        <p:nvPicPr>
          <p:cNvPr id="3" name=""/>
          <p:cNvPicPr>
            <a:picLocks noChangeAspect="1"/>
          </p:cNvPicPr>
          <p:nvPr/>
        </p:nvPicPr>
        <p:blipFill>
          <a:blip r:embed="rPictId1"/>
          <a:stretch>
            <a:fillRect/>
          </a:stretch>
        </p:blipFill>
        <p:spPr>
          <a:xfrm>
            <a:off x="6610350" y="3062287"/>
            <a:ext cx="700087" cy="995363"/>
          </a:xfrm>
          <a:prstGeom prst="rect">
            <a:avLst/>
          </a:prstGeom>
        </p:spPr>
      </p:pic>
      <p:sp>
        <p:nvSpPr>
          <p:cNvPr id="4" name=""/>
          <p:cNvSpPr/>
          <p:nvPr/>
        </p:nvSpPr>
        <p:spPr>
          <a:xfrm>
            <a:off x="357187" y="290512"/>
            <a:ext cx="6915150" cy="962025"/>
          </a:xfrm>
          <a:prstGeom prst="rect">
            <a:avLst/>
          </a:prstGeom>
          <a:solidFill>
            <a:srgbClr val="FFFFFF"/>
          </a:solidFill>
        </p:spPr>
        <p:txBody>
          <a:bodyPr lIns="0" tIns="0" rIns="0" bIns="0">
            <a:noAutofit/>
          </a:bodyPr>
          <a:p>
            <a:pPr indent="0">
              <a:lnSpc>
                <a:spcPct val="173000"/>
              </a:lnSpc>
            </a:pPr>
            <a:r>
              <a:rPr lang="vi" b="1" sz="1500">
                <a:solidFill>
                  <a:srgbClr val="316D92"/>
                </a:solidFill>
                <a:latin typeface="Arial"/>
              </a:rPr>
              <a:t>Bài 6 (SGK - tr.26) </a:t>
            </a:r>
            <a:r>
              <a:rPr lang="vi" sz="1400">
                <a:latin typeface="Arial"/>
              </a:rPr>
              <a:t>Một người chọn ngẫu nhiên 3 lá thư vào 3 phong bì đã ghi địa chỉ sao cho mỗi phong bì chỉ chứa một lá thư. Tính xác suất để có ít nhất một lá thư được cho vào đúng phong bì đã ghi địa chỉ theo lá thư đó.</a:t>
            </a:r>
          </a:p>
        </p:txBody>
      </p:sp>
      <p:sp>
        <p:nvSpPr>
          <p:cNvPr id="5" name=""/>
          <p:cNvSpPr/>
          <p:nvPr/>
        </p:nvSpPr>
        <p:spPr>
          <a:xfrm>
            <a:off x="361950" y="1909762"/>
            <a:ext cx="5695950" cy="995363"/>
          </a:xfrm>
          <a:prstGeom prst="rect">
            <a:avLst/>
          </a:prstGeom>
          <a:solidFill>
            <a:srgbClr val="FFFFFF"/>
          </a:solidFill>
        </p:spPr>
        <p:txBody>
          <a:bodyPr lIns="0" tIns="0" rIns="0" bIns="0">
            <a:noAutofit/>
          </a:bodyPr>
          <a:p>
            <a:pPr indent="0">
              <a:spcAft>
                <a:spcPts val="700"/>
              </a:spcAft>
            </a:pPr>
            <a:r>
              <a:rPr lang="vi" sz="1500">
                <a:latin typeface="Arial"/>
              </a:rPr>
              <a:t>- Số phần tử của không gian mẫu là: n(/l) = 3! = 6</a:t>
            </a:r>
          </a:p>
          <a:p>
            <a:pPr indent="0">
              <a:spcAft>
                <a:spcPts val="700"/>
              </a:spcAft>
            </a:pPr>
            <a:r>
              <a:rPr lang="vi" sz="1500">
                <a:latin typeface="Arial"/>
              </a:rPr>
              <a:t>- Gọi B là biến cố “Không lá thư nào được bỏ đúng phong bì”</a:t>
            </a:r>
          </a:p>
          <a:p>
            <a:pPr indent="469900"/>
            <a:r>
              <a:rPr lang="vi" i="1" sz="1500">
                <a:latin typeface="Arial"/>
              </a:rPr>
              <a:t>A</a:t>
            </a:r>
            <a:r>
              <a:rPr lang="vi" sz="1500">
                <a:latin typeface="Arial"/>
              </a:rPr>
              <a:t> là biến cố “Có ít nhất một lá thư được bồ đúng phong bì”</a:t>
            </a:r>
          </a:p>
        </p:txBody>
      </p:sp>
      <p:sp>
        <p:nvSpPr>
          <p:cNvPr id="6" name=""/>
          <p:cNvSpPr/>
          <p:nvPr/>
        </p:nvSpPr>
        <p:spPr>
          <a:xfrm>
            <a:off x="2405062" y="3071812"/>
            <a:ext cx="2767013" cy="881063"/>
          </a:xfrm>
          <a:prstGeom prst="rect">
            <a:avLst/>
          </a:prstGeom>
          <a:solidFill>
            <a:srgbClr val="FFFFFF"/>
          </a:solidFill>
        </p:spPr>
        <p:txBody>
          <a:bodyPr lIns="0" tIns="0" rIns="0" bIns="0">
            <a:noAutofit/>
          </a:bodyPr>
          <a:p>
            <a:pPr algn="ctr" indent="0"/>
            <a:r>
              <a:rPr lang="vi" sz="1400">
                <a:latin typeface="Arial"/>
              </a:rPr>
              <a:t>=&gt;     = 2 =&gt; P(B) = I</a:t>
            </a:r>
          </a:p>
          <a:p>
            <a:pPr marL="2296038" indent="0">
              <a:lnSpc>
                <a:spcPct val="75000"/>
              </a:lnSpc>
              <a:spcAft>
                <a:spcPts val="910"/>
              </a:spcAft>
            </a:pPr>
            <a:r>
              <a:rPr lang="vi" sz="1000">
                <a:latin typeface="Arial"/>
              </a:rPr>
              <a:t>6</a:t>
            </a:r>
          </a:p>
          <a:p>
            <a:pPr algn="ctr" indent="0"/>
            <a:r>
              <a:rPr lang="vi" sz="1900">
                <a:latin typeface="Times New Roman"/>
              </a:rPr>
              <a:t>^PG4) = 1-P(F) = 1-2 = 1</a:t>
            </a:r>
          </a:p>
        </p:txBody>
      </p:sp>
    </p:spTree>
  </p:cSld>
  <p:clrMapOvr>
    <a:overrideClrMapping bg1="lt1" tx1="dk1" bg2="lt2" tx2="dk2" accent1="accent1" accent2="accent2" accent3="accent3" accent4="accent4" accent5="accent5" accent6="accent6" hlink="hlink" folHlink="folHlink"/>
  </p:clrMapOvr>
</p:sld>
</file>

<file path=ppt/slides/slide31.xml><?xml version="1.0" encoding="utf-8"?>
<p:sld xmlns:p="http://schemas.openxmlformats.org/presentationml/2006/main" xmlns:a="http://schemas.openxmlformats.org/drawingml/2006/main" xmlns:r="http://schemas.openxmlformats.org/officeDocument/2006/relationships">
  <p:cSld>
    <p:bg>
      <p:bgPr>
        <a:solidFill>
          <a:srgbClr val="FBC751"/>
        </a:solidFill>
        <a:effectLst/>
      </p:bgPr>
    </p:bg>
    <p:spTree>
      <p:nvGrpSpPr>
        <p:cNvPr id="1" name=""/>
        <p:cNvGrpSpPr/>
        <p:nvPr/>
      </p:nvGrpSpPr>
      <p:grpSpPr/>
      <p:sp>
        <p:nvSpPr>
          <p:cNvPr id="2" name=""/>
          <p:cNvSpPr/>
          <p:nvPr/>
        </p:nvSpPr>
        <p:spPr>
          <a:xfrm>
            <a:off x="481012" y="509587"/>
            <a:ext cx="6562725" cy="2581275"/>
          </a:xfrm>
          <a:prstGeom prst="rect">
            <a:avLst/>
          </a:prstGeom>
          <a:solidFill>
            <a:srgbClr val="FFFFFF"/>
          </a:solidFill>
        </p:spPr>
        <p:txBody>
          <a:bodyPr lIns="0" tIns="0" rIns="0" bIns="0">
            <a:noAutofit/>
          </a:bodyPr>
          <a:p>
            <a:pPr algn="ctr" indent="0">
              <a:spcAft>
                <a:spcPts val="1050"/>
              </a:spcAft>
            </a:pPr>
            <a:r>
              <a:rPr lang="vi" b="1" sz="2600">
                <a:latin typeface="Arial"/>
              </a:rPr>
              <a:t>VẬN DỤNG</a:t>
            </a:r>
          </a:p>
          <a:p>
            <a:pPr indent="12700">
              <a:lnSpc>
                <a:spcPct val="200000"/>
              </a:lnSpc>
            </a:pPr>
            <a:r>
              <a:rPr lang="vi" b="1" sz="1500">
                <a:solidFill>
                  <a:srgbClr val="316D92"/>
                </a:solidFill>
                <a:latin typeface="Arial"/>
              </a:rPr>
              <a:t>Bài 7 (SGK - tr.26) </a:t>
            </a:r>
            <a:r>
              <a:rPr lang="vi" sz="1500">
                <a:latin typeface="Arial"/>
              </a:rPr>
              <a:t>Một hộp chứa 9 quả cầu có cùng kích thước và khối lượng. Trong đó có 4 quả cầu màu xanh đánh số từ 1 đến 4, có 3 quả cầu màu vàng đánh số từ 1 đến 3, có 2 quả cầu màu đỏ đánh số từ 1 đến 2. Lấy ngẫu nhiên 2 quả cầu từ hộp. Tính xác suất để 2 quả cầu được lấy vừa khác màu vừa khác số.</a:t>
            </a:r>
          </a:p>
        </p:txBody>
      </p:sp>
    </p:spTree>
  </p:cSld>
  <p:clrMapOvr>
    <a:overrideClrMapping bg1="lt1" tx1="dk1" bg2="lt2" tx2="dk2" accent1="accent1" accent2="accent2" accent3="accent3" accent4="accent4" accent5="accent5" accent6="accent6" hlink="hlink" folHlink="folHlink"/>
  </p:clrMapOvr>
</p:sld>
</file>

<file path=ppt/slides/slide32.xml><?xml version="1.0" encoding="utf-8"?>
<p:sld xmlns:p="http://schemas.openxmlformats.org/presentationml/2006/main" xmlns:a="http://schemas.openxmlformats.org/drawingml/2006/main" xmlns:r="http://schemas.openxmlformats.org/officeDocument/2006/relationships">
  <p:cSld>
    <p:bg>
      <p:bgPr>
        <a:solidFill>
          <a:srgbClr val="FBC75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572250" y="381000"/>
            <a:ext cx="609600" cy="685800"/>
          </a:xfrm>
          <a:prstGeom prst="rect">
            <a:avLst/>
          </a:prstGeom>
        </p:spPr>
      </p:pic>
      <p:sp>
        <p:nvSpPr>
          <p:cNvPr id="3" name=""/>
          <p:cNvSpPr/>
          <p:nvPr/>
        </p:nvSpPr>
        <p:spPr>
          <a:xfrm>
            <a:off x="3686175" y="500062"/>
            <a:ext cx="404812" cy="195263"/>
          </a:xfrm>
          <a:prstGeom prst="rect">
            <a:avLst/>
          </a:prstGeom>
          <a:solidFill>
            <a:srgbClr val="FFFFFF"/>
          </a:solidFill>
        </p:spPr>
        <p:txBody>
          <a:bodyPr lIns="0" tIns="0" rIns="0" bIns="0">
            <a:noAutofit/>
          </a:bodyPr>
          <a:p>
            <a:pPr algn="just" indent="0"/>
            <a:r>
              <a:rPr lang="en-US" b="1" sz="1600">
                <a:solidFill>
                  <a:srgbClr val="BD0101"/>
                </a:solidFill>
                <a:latin typeface="Times New Roman"/>
              </a:rPr>
              <a:t>G</a:t>
            </a:r>
            <a:r>
              <a:rPr lang="en-US" b="1" sz="1500">
                <a:solidFill>
                  <a:srgbClr val="BD0101"/>
                </a:solidFill>
                <a:latin typeface="Arial"/>
              </a:rPr>
              <a:t>« </a:t>
            </a:r>
            <a:r>
              <a:rPr lang="en-US" b="1" u="sng" sz="1500">
                <a:solidFill>
                  <a:srgbClr val="BD0101"/>
                </a:solidFill>
                <a:latin typeface="Arial"/>
              </a:rPr>
              <a:t>?</a:t>
            </a:r>
            <a:r>
              <a:rPr lang="en-US" b="1" sz="1500">
                <a:solidFill>
                  <a:srgbClr val="BD0101"/>
                </a:solidFill>
                <a:latin typeface="Arial"/>
              </a:rPr>
              <a:t> •</a:t>
            </a:r>
          </a:p>
          <a:p>
            <a:pPr algn="just" indent="0">
              <a:lnSpc>
                <a:spcPct val="75000"/>
              </a:lnSpc>
            </a:pPr>
            <a:r>
              <a:rPr lang="vi" b="1" sz="1500">
                <a:solidFill>
                  <a:srgbClr val="BD0101"/>
                </a:solidFill>
                <a:latin typeface="Arial"/>
              </a:rPr>
              <a:t>iải</a:t>
            </a:r>
          </a:p>
        </p:txBody>
      </p:sp>
      <p:sp>
        <p:nvSpPr>
          <p:cNvPr id="4" name=""/>
          <p:cNvSpPr/>
          <p:nvPr/>
        </p:nvSpPr>
        <p:spPr>
          <a:xfrm>
            <a:off x="752475" y="1023937"/>
            <a:ext cx="4838700" cy="271463"/>
          </a:xfrm>
          <a:prstGeom prst="rect">
            <a:avLst/>
          </a:prstGeom>
          <a:solidFill>
            <a:srgbClr val="FFFFFF"/>
          </a:solidFill>
        </p:spPr>
        <p:txBody>
          <a:bodyPr lIns="0" tIns="0" rIns="0" bIns="0" wrap="none">
            <a:noAutofit/>
          </a:bodyPr>
          <a:p>
            <a:pPr indent="406400"/>
            <a:r>
              <a:rPr lang="en-US" sz="1500">
                <a:latin typeface="Arial"/>
              </a:rPr>
              <a:t>- </a:t>
            </a:r>
            <a:r>
              <a:rPr lang="vi" sz="1500">
                <a:latin typeface="Arial"/>
              </a:rPr>
              <a:t>số cách lấu ngẫu nhiên hai quả cầu: n(fì) = Cg = 36</a:t>
            </a:r>
          </a:p>
        </p:txBody>
      </p:sp>
      <p:sp>
        <p:nvSpPr>
          <p:cNvPr id="5" name=""/>
          <p:cNvSpPr/>
          <p:nvPr/>
        </p:nvSpPr>
        <p:spPr>
          <a:xfrm>
            <a:off x="752475" y="1519237"/>
            <a:ext cx="2933700" cy="261938"/>
          </a:xfrm>
          <a:prstGeom prst="rect">
            <a:avLst/>
          </a:prstGeom>
          <a:solidFill>
            <a:srgbClr val="FFFFFF"/>
          </a:solidFill>
        </p:spPr>
        <p:txBody>
          <a:bodyPr lIns="0" tIns="0" rIns="0" bIns="0" wrap="none">
            <a:noAutofit/>
          </a:bodyPr>
          <a:p>
            <a:pPr indent="406400"/>
            <a:r>
              <a:rPr lang="vi" sz="1500">
                <a:latin typeface="Arial"/>
              </a:rPr>
              <a:t>- Số cách lấy 2 quả khác màu là:</a:t>
            </a:r>
          </a:p>
        </p:txBody>
      </p:sp>
      <p:sp>
        <p:nvSpPr>
          <p:cNvPr id="6" name=""/>
          <p:cNvSpPr/>
          <p:nvPr/>
        </p:nvSpPr>
        <p:spPr>
          <a:xfrm>
            <a:off x="757237" y="2024062"/>
            <a:ext cx="4548188" cy="1300163"/>
          </a:xfrm>
          <a:prstGeom prst="rect">
            <a:avLst/>
          </a:prstGeom>
          <a:solidFill>
            <a:srgbClr val="FFFFFF"/>
          </a:solidFill>
        </p:spPr>
        <p:txBody>
          <a:bodyPr lIns="0" tIns="0" rIns="0" bIns="0">
            <a:noAutofit/>
          </a:bodyPr>
          <a:p>
            <a:pPr indent="406400">
              <a:spcAft>
                <a:spcPts val="1470"/>
              </a:spcAft>
            </a:pPr>
            <a:r>
              <a:rPr lang="vi" sz="1500">
                <a:latin typeface="Arial"/>
              </a:rPr>
              <a:t>+ 1 quả màu xanh và 1 quả màu vàng: </a:t>
            </a:r>
            <a:r>
              <a:rPr lang="en-US" sz="1500">
                <a:latin typeface="Arial"/>
              </a:rPr>
              <a:t>(?4 </a:t>
            </a:r>
            <a:r>
              <a:rPr lang="vi" sz="1500">
                <a:latin typeface="Arial"/>
              </a:rPr>
              <a:t>. C3</a:t>
            </a:r>
            <a:r>
              <a:rPr lang="vi" baseline="30000" sz="1500">
                <a:latin typeface="Arial"/>
              </a:rPr>
              <a:t>1</a:t>
            </a:r>
            <a:r>
              <a:rPr lang="vi" sz="1500">
                <a:latin typeface="Arial"/>
              </a:rPr>
              <a:t> = 12</a:t>
            </a:r>
          </a:p>
          <a:p>
            <a:pPr indent="406400">
              <a:spcAft>
                <a:spcPts val="1470"/>
              </a:spcAft>
            </a:pPr>
            <a:r>
              <a:rPr lang="vi" sz="1500">
                <a:latin typeface="Arial"/>
              </a:rPr>
              <a:t>+ 1 quả màu xanh và 1 quả màu đỏ: </a:t>
            </a:r>
            <a:r>
              <a:rPr lang="en-US" sz="1500">
                <a:latin typeface="Arial"/>
              </a:rPr>
              <a:t>C4 </a:t>
            </a:r>
            <a:r>
              <a:rPr lang="vi" sz="1500">
                <a:latin typeface="Arial"/>
              </a:rPr>
              <a:t>.   =8</a:t>
            </a:r>
          </a:p>
          <a:p>
            <a:pPr indent="406400"/>
            <a:r>
              <a:rPr lang="vi" sz="1500">
                <a:latin typeface="Arial"/>
              </a:rPr>
              <a:t>+ 1 quả màu đỏ và 1 quả màu vàng: </a:t>
            </a:r>
            <a:r>
              <a:rPr lang="vi" i="1" sz="1500">
                <a:latin typeface="Arial"/>
              </a:rPr>
              <a:t>cị</a:t>
            </a:r>
            <a:r>
              <a:rPr lang="vi" sz="1500">
                <a:latin typeface="Arial"/>
              </a:rPr>
              <a:t> . C3</a:t>
            </a:r>
            <a:r>
              <a:rPr lang="vi" baseline="30000" sz="1500">
                <a:latin typeface="Arial"/>
              </a:rPr>
              <a:t>1</a:t>
            </a:r>
            <a:r>
              <a:rPr lang="vi" sz="1500">
                <a:latin typeface="Arial"/>
              </a:rPr>
              <a:t> = 6</a:t>
            </a:r>
          </a:p>
        </p:txBody>
      </p:sp>
      <p:sp>
        <p:nvSpPr>
          <p:cNvPr id="7" name=""/>
          <p:cNvSpPr/>
          <p:nvPr/>
        </p:nvSpPr>
        <p:spPr>
          <a:xfrm>
            <a:off x="757237" y="3548062"/>
            <a:ext cx="5748338" cy="261938"/>
          </a:xfrm>
          <a:prstGeom prst="rect">
            <a:avLst/>
          </a:prstGeom>
          <a:solidFill>
            <a:srgbClr val="FFFFFF"/>
          </a:solidFill>
        </p:spPr>
        <p:txBody>
          <a:bodyPr lIns="0" tIns="0" rIns="0" bIns="0" wrap="none">
            <a:noAutofit/>
          </a:bodyPr>
          <a:p>
            <a:pPr indent="406400"/>
            <a:r>
              <a:rPr lang="vi" sz="1500">
                <a:latin typeface="Arial"/>
              </a:rPr>
              <a:t>=&gt; Tổng số cách lấy ra 2 quả khác màu là: 12 + 8 + 6 = 26 cách</a:t>
            </a:r>
          </a:p>
        </p:txBody>
      </p:sp>
    </p:spTree>
  </p:cSld>
  <p:clrMapOvr>
    <a:overrideClrMapping bg1="lt1" tx1="dk1" bg2="lt2" tx2="dk2" accent1="accent1" accent2="accent2" accent3="accent3" accent4="accent4" accent5="accent5" accent6="accent6" hlink="hlink" folHlink="folHlink"/>
  </p:clrMapOvr>
</p:sld>
</file>

<file path=ppt/slides/slide33.xml><?xml version="1.0" encoding="utf-8"?>
<p:sld xmlns:p="http://schemas.openxmlformats.org/presentationml/2006/main" xmlns:a="http://schemas.openxmlformats.org/drawingml/2006/main" xmlns:r="http://schemas.openxmlformats.org/officeDocument/2006/relationships">
  <p:cSld>
    <p:bg>
      <p:bgPr>
        <a:solidFill>
          <a:srgbClr val="FBC75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572250" y="381000"/>
            <a:ext cx="609600" cy="685800"/>
          </a:xfrm>
          <a:prstGeom prst="rect">
            <a:avLst/>
          </a:prstGeom>
        </p:spPr>
      </p:pic>
      <p:sp>
        <p:nvSpPr>
          <p:cNvPr id="3" name=""/>
          <p:cNvSpPr/>
          <p:nvPr/>
        </p:nvSpPr>
        <p:spPr>
          <a:xfrm>
            <a:off x="3686175" y="500062"/>
            <a:ext cx="404812" cy="195263"/>
          </a:xfrm>
          <a:prstGeom prst="rect">
            <a:avLst/>
          </a:prstGeom>
          <a:solidFill>
            <a:srgbClr val="FFFFFF"/>
          </a:solidFill>
        </p:spPr>
        <p:txBody>
          <a:bodyPr lIns="0" tIns="0" rIns="0" bIns="0">
            <a:noAutofit/>
          </a:bodyPr>
          <a:p>
            <a:pPr algn="just" indent="0"/>
            <a:r>
              <a:rPr lang="en-US" b="1" sz="1600">
                <a:solidFill>
                  <a:srgbClr val="BD0101"/>
                </a:solidFill>
                <a:latin typeface="Times New Roman"/>
              </a:rPr>
              <a:t>G</a:t>
            </a:r>
            <a:r>
              <a:rPr lang="en-US" b="1" sz="1500">
                <a:solidFill>
                  <a:srgbClr val="BD0101"/>
                </a:solidFill>
                <a:latin typeface="Arial"/>
              </a:rPr>
              <a:t>« </a:t>
            </a:r>
            <a:r>
              <a:rPr lang="en-US" b="1" u="sng" sz="1500">
                <a:solidFill>
                  <a:srgbClr val="BD0101"/>
                </a:solidFill>
                <a:latin typeface="Arial"/>
              </a:rPr>
              <a:t>?</a:t>
            </a:r>
            <a:r>
              <a:rPr lang="en-US" b="1" sz="1500">
                <a:solidFill>
                  <a:srgbClr val="BD0101"/>
                </a:solidFill>
                <a:latin typeface="Arial"/>
              </a:rPr>
              <a:t> •</a:t>
            </a:r>
          </a:p>
          <a:p>
            <a:pPr algn="just" indent="0">
              <a:lnSpc>
                <a:spcPct val="75000"/>
              </a:lnSpc>
            </a:pPr>
            <a:r>
              <a:rPr lang="vi" b="1" sz="1500">
                <a:solidFill>
                  <a:srgbClr val="BD0101"/>
                </a:solidFill>
                <a:latin typeface="Arial"/>
              </a:rPr>
              <a:t>iải</a:t>
            </a:r>
          </a:p>
        </p:txBody>
      </p:sp>
      <p:sp>
        <p:nvSpPr>
          <p:cNvPr id="4" name=""/>
          <p:cNvSpPr/>
          <p:nvPr/>
        </p:nvSpPr>
        <p:spPr>
          <a:xfrm>
            <a:off x="747712" y="985837"/>
            <a:ext cx="3376613" cy="252413"/>
          </a:xfrm>
          <a:prstGeom prst="rect">
            <a:avLst/>
          </a:prstGeom>
          <a:solidFill>
            <a:srgbClr val="FFFFFF"/>
          </a:solidFill>
        </p:spPr>
        <p:txBody>
          <a:bodyPr lIns="0" tIns="0" rIns="0" bIns="0" wrap="none">
            <a:noAutofit/>
          </a:bodyPr>
          <a:p>
            <a:pPr indent="406400"/>
            <a:r>
              <a:rPr lang="en-US" sz="1400">
                <a:latin typeface="Arial"/>
              </a:rPr>
              <a:t>- </a:t>
            </a:r>
            <a:r>
              <a:rPr lang="vi" sz="1400">
                <a:latin typeface="Arial"/>
              </a:rPr>
              <a:t>số cách lấy 2 quả khác nhau trùng số:</a:t>
            </a:r>
          </a:p>
        </p:txBody>
      </p:sp>
      <p:sp>
        <p:nvSpPr>
          <p:cNvPr id="5" name=""/>
          <p:cNvSpPr/>
          <p:nvPr/>
        </p:nvSpPr>
        <p:spPr>
          <a:xfrm>
            <a:off x="757237" y="1395412"/>
            <a:ext cx="4910138" cy="1481138"/>
          </a:xfrm>
          <a:prstGeom prst="rect">
            <a:avLst/>
          </a:prstGeom>
          <a:solidFill>
            <a:srgbClr val="FFFFFF"/>
          </a:solidFill>
        </p:spPr>
        <p:txBody>
          <a:bodyPr lIns="0" tIns="0" rIns="0" bIns="0">
            <a:noAutofit/>
          </a:bodyPr>
          <a:p>
            <a:pPr indent="406400">
              <a:spcAft>
                <a:spcPts val="1050"/>
              </a:spcAft>
            </a:pPr>
            <a:r>
              <a:rPr lang="vi" sz="1400">
                <a:latin typeface="Arial"/>
              </a:rPr>
              <a:t>+ 2 quả cùng là số 1:    = 3</a:t>
            </a:r>
          </a:p>
          <a:p>
            <a:pPr indent="406400">
              <a:spcAft>
                <a:spcPts val="1050"/>
              </a:spcAft>
            </a:pPr>
            <a:r>
              <a:rPr lang="vi" sz="1400">
                <a:latin typeface="Arial"/>
              </a:rPr>
              <a:t>+ 2 quả cùng là số 2: </a:t>
            </a:r>
            <a:r>
              <a:rPr lang="vi" i="1" sz="1500">
                <a:latin typeface="Arial"/>
              </a:rPr>
              <a:t>cị =</a:t>
            </a:r>
            <a:r>
              <a:rPr lang="vi" sz="1400">
                <a:latin typeface="Arial"/>
              </a:rPr>
              <a:t> 3</a:t>
            </a:r>
          </a:p>
          <a:p>
            <a:pPr indent="406400">
              <a:spcAft>
                <a:spcPts val="1050"/>
              </a:spcAft>
            </a:pPr>
            <a:r>
              <a:rPr lang="vi" sz="1400">
                <a:latin typeface="Arial"/>
              </a:rPr>
              <a:t>+ 2 quả cùng là số 3: </a:t>
            </a:r>
            <a:r>
              <a:rPr lang="vi" i="1" sz="1500">
                <a:latin typeface="Arial"/>
              </a:rPr>
              <a:t>cị</a:t>
            </a:r>
            <a:r>
              <a:rPr lang="vi" sz="1400">
                <a:latin typeface="Arial"/>
              </a:rPr>
              <a:t> = 1</a:t>
            </a:r>
          </a:p>
          <a:p>
            <a:pPr indent="406400"/>
            <a:r>
              <a:rPr lang="vi" sz="1400">
                <a:latin typeface="Arial"/>
              </a:rPr>
              <a:t>=&gt; Tổng số cách lấy ra 2 quả khác màu trùng số là: 7 cách</a:t>
            </a:r>
          </a:p>
        </p:txBody>
      </p:sp>
      <p:sp>
        <p:nvSpPr>
          <p:cNvPr id="6" name=""/>
          <p:cNvSpPr/>
          <p:nvPr/>
        </p:nvSpPr>
        <p:spPr>
          <a:xfrm>
            <a:off x="757237" y="3033712"/>
            <a:ext cx="5462588" cy="252413"/>
          </a:xfrm>
          <a:prstGeom prst="rect">
            <a:avLst/>
          </a:prstGeom>
          <a:solidFill>
            <a:srgbClr val="FFFFFF"/>
          </a:solidFill>
        </p:spPr>
        <p:txBody>
          <a:bodyPr lIns="0" tIns="0" rIns="0" bIns="0" wrap="none">
            <a:noAutofit/>
          </a:bodyPr>
          <a:p>
            <a:pPr indent="406400"/>
            <a:r>
              <a:rPr lang="vi" sz="1400">
                <a:latin typeface="Arial"/>
              </a:rPr>
              <a:t>=&gt; Số cách lấy ra 2 quả khác màu khác số là: 26-7 = 19 (cách)</a:t>
            </a:r>
          </a:p>
        </p:txBody>
      </p:sp>
      <p:sp>
        <p:nvSpPr>
          <p:cNvPr id="7" name=""/>
          <p:cNvSpPr/>
          <p:nvPr/>
        </p:nvSpPr>
        <p:spPr>
          <a:xfrm>
            <a:off x="762000" y="3500437"/>
            <a:ext cx="4724400" cy="338138"/>
          </a:xfrm>
          <a:prstGeom prst="rect">
            <a:avLst/>
          </a:prstGeom>
          <a:solidFill>
            <a:srgbClr val="FFFFFF"/>
          </a:solidFill>
        </p:spPr>
        <p:txBody>
          <a:bodyPr lIns="0" tIns="0" rIns="0" bIns="0" wrap="none">
            <a:noAutofit/>
          </a:bodyPr>
          <a:p>
            <a:pPr indent="406400"/>
            <a:r>
              <a:rPr lang="vi" sz="1400">
                <a:latin typeface="Arial"/>
              </a:rPr>
              <a:t>=&gt; Xác suất để lấy ra 2 quả khác màu khác số là: p = ^</a:t>
            </a:r>
          </a:p>
        </p:txBody>
      </p:sp>
    </p:spTree>
  </p:cSld>
  <p:clrMapOvr>
    <a:overrideClrMapping bg1="lt1" tx1="dk1" bg2="lt2" tx2="dk2" accent1="accent1" accent2="accent2" accent3="accent3" accent4="accent4" accent5="accent5" accent6="accent6" hlink="hlink" folHlink="folHlink"/>
  </p:clrMapOvr>
</p:sld>
</file>

<file path=ppt/slides/slide3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5486400" y="2743200"/>
            <a:ext cx="2133600" cy="1543050"/>
          </a:xfrm>
          <a:prstGeom prst="rect">
            <a:avLst/>
          </a:prstGeom>
        </p:spPr>
      </p:pic>
      <p:sp>
        <p:nvSpPr>
          <p:cNvPr id="3" name=""/>
          <p:cNvSpPr/>
          <p:nvPr/>
        </p:nvSpPr>
        <p:spPr>
          <a:xfrm>
            <a:off x="509587" y="500062"/>
            <a:ext cx="6596063" cy="266700"/>
          </a:xfrm>
          <a:prstGeom prst="rect">
            <a:avLst/>
          </a:prstGeom>
          <a:solidFill>
            <a:srgbClr val="FFFFFF"/>
          </a:solidFill>
        </p:spPr>
        <p:txBody>
          <a:bodyPr lIns="0" tIns="0" rIns="0" bIns="0" wrap="none">
            <a:noAutofit/>
          </a:bodyPr>
          <a:p>
            <a:pPr indent="152400"/>
            <a:r>
              <a:rPr lang="vi" b="1" sz="1500">
                <a:solidFill>
                  <a:srgbClr val="316D92"/>
                </a:solidFill>
                <a:latin typeface="Arial"/>
              </a:rPr>
              <a:t>Bài 8 (SGK - tr.26) </a:t>
            </a:r>
            <a:r>
              <a:rPr lang="vi" sz="1500">
                <a:latin typeface="Arial"/>
              </a:rPr>
              <a:t>Để nghiên cứu xác suất của một loại cây trồng mới</a:t>
            </a:r>
          </a:p>
        </p:txBody>
      </p:sp>
      <p:sp>
        <p:nvSpPr>
          <p:cNvPr id="4" name=""/>
          <p:cNvSpPr/>
          <p:nvPr/>
        </p:nvSpPr>
        <p:spPr>
          <a:xfrm>
            <a:off x="495300" y="928687"/>
            <a:ext cx="6624637" cy="1519238"/>
          </a:xfrm>
          <a:prstGeom prst="rect">
            <a:avLst/>
          </a:prstGeom>
          <a:solidFill>
            <a:srgbClr val="FFFFFF"/>
          </a:solidFill>
        </p:spPr>
        <p:txBody>
          <a:bodyPr lIns="0" tIns="0" rIns="0" bIns="0">
            <a:noAutofit/>
          </a:bodyPr>
          <a:p>
            <a:pPr indent="0">
              <a:lnSpc>
                <a:spcPct val="192000"/>
              </a:lnSpc>
            </a:pPr>
            <a:r>
              <a:rPr lang="vi" sz="1500">
                <a:latin typeface="Arial"/>
              </a:rPr>
              <a:t>phát triển bình thường, người ta trồng hạt giống của loại cây đó trên hai lô đất thí nghiệm </a:t>
            </a:r>
            <a:r>
              <a:rPr lang="en-US" sz="1500">
                <a:latin typeface="Arial"/>
              </a:rPr>
              <a:t>A, </a:t>
            </a:r>
            <a:r>
              <a:rPr lang="vi" sz="1500">
                <a:latin typeface="Arial"/>
              </a:rPr>
              <a:t>B khác nhau. Xác suất phát triển bình thường của hạt giống đó trên các lô đất </a:t>
            </a:r>
            <a:r>
              <a:rPr lang="en-US" sz="1500">
                <a:latin typeface="Arial"/>
              </a:rPr>
              <a:t>A, </a:t>
            </a:r>
            <a:r>
              <a:rPr lang="vi" sz="1500">
                <a:latin typeface="Arial"/>
              </a:rPr>
              <a:t>B lần lượt là 0,7 và 0,6. Lặp lại thí nghiệm trên với đầy đủ các điều kiện tương đồng, tính xác suất hạt giống chỉ phát</a:t>
            </a:r>
          </a:p>
        </p:txBody>
      </p:sp>
      <p:sp>
        <p:nvSpPr>
          <p:cNvPr id="5" name=""/>
          <p:cNvSpPr/>
          <p:nvPr/>
        </p:nvSpPr>
        <p:spPr>
          <a:xfrm>
            <a:off x="495300" y="2605087"/>
            <a:ext cx="2962275" cy="261938"/>
          </a:xfrm>
          <a:prstGeom prst="rect">
            <a:avLst/>
          </a:prstGeom>
          <a:solidFill>
            <a:srgbClr val="FFFFFF"/>
          </a:solidFill>
        </p:spPr>
        <p:txBody>
          <a:bodyPr lIns="0" tIns="0" rIns="0" bIns="0" wrap="none">
            <a:noAutofit/>
          </a:bodyPr>
          <a:p>
            <a:pPr indent="152400"/>
            <a:r>
              <a:rPr lang="vi" sz="1500">
                <a:latin typeface="Arial"/>
              </a:rPr>
              <a:t>triển bình thường trên một lô đất.</a:t>
            </a:r>
          </a:p>
        </p:txBody>
      </p:sp>
    </p:spTree>
  </p:cSld>
  <p:clrMapOvr>
    <a:overrideClrMapping bg1="lt1" tx1="dk1" bg2="lt2" tx2="dk2" accent1="accent1" accent2="accent2" accent3="accent3" accent4="accent4" accent5="accent5" accent6="accent6" hlink="hlink" folHlink="folHlink"/>
  </p:clrMapOvr>
</p:sld>
</file>

<file path=ppt/slides/slide3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600450" y="376237"/>
            <a:ext cx="419100" cy="219075"/>
          </a:xfrm>
          <a:prstGeom prst="rect">
            <a:avLst/>
          </a:prstGeom>
        </p:spPr>
      </p:pic>
      <p:pic>
        <p:nvPicPr>
          <p:cNvPr id="3" name=""/>
          <p:cNvPicPr>
            <a:picLocks noChangeAspect="1"/>
          </p:cNvPicPr>
          <p:nvPr/>
        </p:nvPicPr>
        <p:blipFill>
          <a:blip r:embed="rPictId1"/>
          <a:stretch>
            <a:fillRect/>
          </a:stretch>
        </p:blipFill>
        <p:spPr>
          <a:xfrm>
            <a:off x="6819900" y="3405187"/>
            <a:ext cx="528637" cy="495300"/>
          </a:xfrm>
          <a:prstGeom prst="rect">
            <a:avLst/>
          </a:prstGeom>
        </p:spPr>
      </p:pic>
      <p:sp>
        <p:nvSpPr>
          <p:cNvPr id="4" name=""/>
          <p:cNvSpPr/>
          <p:nvPr/>
        </p:nvSpPr>
        <p:spPr>
          <a:xfrm>
            <a:off x="538162" y="757237"/>
            <a:ext cx="557213" cy="195263"/>
          </a:xfrm>
          <a:prstGeom prst="rect">
            <a:avLst/>
          </a:prstGeom>
          <a:solidFill>
            <a:srgbClr val="FFFFFF"/>
          </a:solidFill>
        </p:spPr>
        <p:txBody>
          <a:bodyPr lIns="0" tIns="0" rIns="0" bIns="0" wrap="none">
            <a:noAutofit/>
          </a:bodyPr>
          <a:p>
            <a:pPr indent="88900"/>
            <a:r>
              <a:rPr lang="vi" sz="1500">
                <a:latin typeface="Arial"/>
              </a:rPr>
              <a:t>Ta có:</a:t>
            </a:r>
          </a:p>
        </p:txBody>
      </p:sp>
      <p:sp>
        <p:nvSpPr>
          <p:cNvPr id="5" name=""/>
          <p:cNvSpPr/>
          <p:nvPr/>
        </p:nvSpPr>
        <p:spPr>
          <a:xfrm>
            <a:off x="542925" y="1085850"/>
            <a:ext cx="6134100" cy="1714500"/>
          </a:xfrm>
          <a:prstGeom prst="rect">
            <a:avLst/>
          </a:prstGeom>
          <a:solidFill>
            <a:srgbClr val="FFFFFF"/>
          </a:solidFill>
        </p:spPr>
        <p:txBody>
          <a:bodyPr lIns="0" tIns="0" rIns="0" bIns="0">
            <a:noAutofit/>
          </a:bodyPr>
          <a:p>
            <a:pPr indent="12700">
              <a:lnSpc>
                <a:spcPct val="165000"/>
              </a:lnSpc>
            </a:pPr>
            <a:r>
              <a:rPr lang="en-US" sz="1500">
                <a:latin typeface="Arial"/>
              </a:rPr>
              <a:t>P(4) </a:t>
            </a:r>
            <a:r>
              <a:rPr lang="vi" sz="1500">
                <a:latin typeface="Arial"/>
              </a:rPr>
              <a:t>là xác suất hạt giống phát triển bình thường trên lô đất </a:t>
            </a:r>
            <a:r>
              <a:rPr lang="en-US" i="1" sz="1500">
                <a:latin typeface="Arial"/>
              </a:rPr>
              <a:t>A P(B)</a:t>
            </a:r>
            <a:r>
              <a:rPr lang="en-US" sz="1500">
                <a:latin typeface="Arial"/>
              </a:rPr>
              <a:t> </a:t>
            </a:r>
            <a:r>
              <a:rPr lang="vi" sz="1500">
                <a:latin typeface="Arial"/>
              </a:rPr>
              <a:t>là xác suất hạt giống phát triển bình thường trên lô đất </a:t>
            </a:r>
            <a:r>
              <a:rPr lang="vi" i="1" sz="1500">
                <a:latin typeface="Arial"/>
              </a:rPr>
              <a:t>B</a:t>
            </a:r>
          </a:p>
          <a:p>
            <a:pPr indent="88900">
              <a:lnSpc>
                <a:spcPct val="165000"/>
              </a:lnSpc>
            </a:pPr>
            <a:r>
              <a:rPr lang="vi" sz="1500">
                <a:latin typeface="Arial"/>
              </a:rPr>
              <a:t>P(Ấ) là xác suất hạt giống không phát triển bình thường trên lô đất </a:t>
            </a:r>
            <a:r>
              <a:rPr lang="en-US" i="1" sz="1500">
                <a:latin typeface="Arial"/>
              </a:rPr>
              <a:t>A</a:t>
            </a:r>
          </a:p>
          <a:p>
            <a:pPr indent="88900">
              <a:lnSpc>
                <a:spcPct val="165000"/>
              </a:lnSpc>
            </a:pPr>
            <a:r>
              <a:rPr lang="en-US" i="1" sz="1500">
                <a:latin typeface="Arial"/>
              </a:rPr>
              <a:t>P(B)</a:t>
            </a:r>
            <a:r>
              <a:rPr lang="en-US" sz="1500">
                <a:latin typeface="Arial"/>
              </a:rPr>
              <a:t> </a:t>
            </a:r>
            <a:r>
              <a:rPr lang="vi" sz="1500">
                <a:latin typeface="Arial"/>
              </a:rPr>
              <a:t>là xác suất hạt giống không phát triển bình thường trên lô đất </a:t>
            </a:r>
            <a:r>
              <a:rPr lang="vi" i="1" sz="1500">
                <a:latin typeface="Arial"/>
              </a:rPr>
              <a:t>B</a:t>
            </a:r>
          </a:p>
          <a:p>
            <a:pPr algn="ctr" indent="0">
              <a:lnSpc>
                <a:spcPct val="165000"/>
              </a:lnSpc>
            </a:pPr>
            <a:r>
              <a:rPr lang="vi" i="1" sz="1500">
                <a:latin typeface="Arial"/>
              </a:rPr>
              <a:t>P(A) =</a:t>
            </a:r>
            <a:r>
              <a:rPr lang="vi" sz="1500">
                <a:latin typeface="Arial"/>
              </a:rPr>
              <a:t> 0,7 </a:t>
            </a:r>
            <a:r>
              <a:rPr lang="vi" i="1" sz="1500">
                <a:latin typeface="Arial"/>
              </a:rPr>
              <a:t>=&gt; P(Ã)</a:t>
            </a:r>
            <a:r>
              <a:rPr lang="vi" sz="1500">
                <a:latin typeface="Arial"/>
              </a:rPr>
              <a:t> = 0,3</a:t>
            </a:r>
          </a:p>
        </p:txBody>
      </p:sp>
      <p:sp>
        <p:nvSpPr>
          <p:cNvPr id="6" name=""/>
          <p:cNvSpPr/>
          <p:nvPr/>
        </p:nvSpPr>
        <p:spPr>
          <a:xfrm>
            <a:off x="538162" y="2928937"/>
            <a:ext cx="5795963" cy="976313"/>
          </a:xfrm>
          <a:prstGeom prst="rect">
            <a:avLst/>
          </a:prstGeom>
          <a:solidFill>
            <a:srgbClr val="FFFFFF"/>
          </a:solidFill>
        </p:spPr>
        <p:txBody>
          <a:bodyPr lIns="0" tIns="0" rIns="0" bIns="0">
            <a:noAutofit/>
          </a:bodyPr>
          <a:p>
            <a:pPr algn="ctr" indent="0">
              <a:lnSpc>
                <a:spcPct val="168000"/>
              </a:lnSpc>
            </a:pPr>
            <a:r>
              <a:rPr lang="vi" sz="1500">
                <a:latin typeface="Arial"/>
              </a:rPr>
              <a:t>P(S) = 0,6 =&gt; P(Õ) = 0,4</a:t>
            </a:r>
          </a:p>
          <a:p>
            <a:pPr marL="706950" indent="-736600">
              <a:lnSpc>
                <a:spcPct val="168000"/>
              </a:lnSpc>
            </a:pPr>
            <a:r>
              <a:rPr lang="vi" sz="1500">
                <a:latin typeface="Arial"/>
              </a:rPr>
              <a:t>Vậy, xác suất hạt giống phát triển binh thường trên một lô đất là: </a:t>
            </a:r>
            <a:r>
              <a:rPr lang="vi" i="1" sz="1500">
                <a:latin typeface="Arial"/>
              </a:rPr>
              <a:t>p</a:t>
            </a:r>
            <a:r>
              <a:rPr lang="vi" sz="1500">
                <a:latin typeface="Arial"/>
              </a:rPr>
              <a:t> = P(Ạ) . P(Ã) + P(F) . P(Ấ) = 0,7.0,4 + 0,3.0,6 = 0,46</a:t>
            </a:r>
          </a:p>
        </p:txBody>
      </p:sp>
    </p:spTree>
  </p:cSld>
  <p:clrMapOvr>
    <a:overrideClrMapping bg1="lt1" tx1="dk1" bg2="lt2" tx2="dk2" accent1="accent1" accent2="accent2" accent3="accent3" accent4="accent4" accent5="accent5" accent6="accent6" hlink="hlink" folHlink="folHlink"/>
  </p:clrMapOvr>
</p:sld>
</file>

<file path=ppt/slides/slide36.xml><?xml version="1.0" encoding="utf-8"?>
<p:sld xmlns:p="http://schemas.openxmlformats.org/presentationml/2006/main" xmlns:a="http://schemas.openxmlformats.org/drawingml/2006/main" xmlns:r="http://schemas.openxmlformats.org/officeDocument/2006/relationships">
  <p:cSld>
    <p:bg>
      <p:bgPr>
        <a:solidFill>
          <a:srgbClr val="FBC751"/>
        </a:solidFill>
        <a:effectLst/>
      </p:bgPr>
    </p:bg>
    <p:spTree>
      <p:nvGrpSpPr>
        <p:cNvPr id="1" name=""/>
        <p:cNvGrpSpPr/>
        <p:nvPr/>
      </p:nvGrpSpPr>
      <p:grpSpPr/>
      <p:sp>
        <p:nvSpPr>
          <p:cNvPr id="2" name=""/>
          <p:cNvSpPr/>
          <p:nvPr/>
        </p:nvSpPr>
        <p:spPr>
          <a:xfrm>
            <a:off x="2024062" y="490537"/>
            <a:ext cx="3643313" cy="357188"/>
          </a:xfrm>
          <a:prstGeom prst="rect">
            <a:avLst/>
          </a:prstGeom>
          <a:solidFill>
            <a:srgbClr val="FFFFFF"/>
          </a:solidFill>
        </p:spPr>
        <p:txBody>
          <a:bodyPr lIns="0" tIns="0" rIns="0" bIns="0" wrap="none">
            <a:noAutofit/>
          </a:bodyPr>
          <a:p>
            <a:pPr algn="ctr" indent="0"/>
            <a:r>
              <a:rPr lang="vi" b="1" sz="2600">
                <a:latin typeface="Arial"/>
              </a:rPr>
              <a:t>HƯỚNG DẪN VỀ NHÀ</a:t>
            </a:r>
          </a:p>
        </p:txBody>
      </p:sp>
      <p:graphicFrame>
        <p:nvGraphicFramePr>
          <p:cNvPr id="3" name=""/>
          <p:cNvGraphicFramePr>
            <a:graphicFrameLocks noGrp="1"/>
          </p:cNvGraphicFramePr>
          <p:nvPr/>
        </p:nvGraphicFramePr>
        <p:xfrm>
          <a:off x="442912" y="1285875"/>
          <a:ext cx="6734175" cy="2185987"/>
        </p:xfrm>
        <a:graphic>
          <a:graphicData uri="http://schemas.openxmlformats.org/drawingml/2006/table">
            <a:tbl>
              <a:tblPr/>
              <a:tblGrid>
                <a:gridCol w="2095500"/>
                <a:gridCol w="2305050"/>
                <a:gridCol w="2333625"/>
              </a:tblGrid>
              <a:tr h="461962">
                <a:tc>
                  <a:txBody>
                    <a:bodyPr lIns="0" tIns="0" rIns="0" bIns="0">
                      <a:noAutofit/>
                    </a:bodyPr>
                    <a:p>
                      <a:pPr algn="ctr" indent="0"/>
                      <a:r>
                        <a:rPr lang="vi" b="1" sz="3600">
                          <a:solidFill>
                            <a:srgbClr val="016EBF"/>
                          </a:solidFill>
                          <a:latin typeface="Arial"/>
                        </a:rPr>
                        <a:t>X</a:t>
                      </a:r>
                    </a:p>
                  </a:txBody>
                  <a:tcPr marL="0" marR="0" marT="0" marB="0">
                    <a:solidFill>
                      <a:srgbClr val="CBE9A3"/>
                    </a:solidFill>
                  </a:tcPr>
                </a:tc>
                <a:tc>
                  <a:txBody>
                    <a:bodyPr lIns="0" tIns="0" rIns="0" bIns="0">
                      <a:noAutofit/>
                    </a:bodyPr>
                    <a:p>
                      <a:pPr indent="228600"/>
                      <a:r>
                        <a:rPr lang="vi" sz="7500">
                          <a:solidFill>
                            <a:srgbClr val="CAE8A2"/>
                          </a:solidFill>
                          <a:latin typeface="Arial"/>
                        </a:rPr>
                        <a:t>■ </a:t>
                      </a:r>
                      <a:r>
                        <a:rPr lang="vi" baseline="30000" sz="7500">
                          <a:solidFill>
                            <a:srgbClr val="016EBF"/>
                          </a:solidFill>
                          <a:latin typeface="Arial"/>
                        </a:rPr>
                        <a:t>x</a:t>
                      </a:r>
                    </a:p>
                  </a:txBody>
                  <a:tcPr marL="0" marR="0" marT="0" marB="0" anchor="b">
                    <a:solidFill>
                      <a:srgbClr val="CBE9A3"/>
                    </a:solidFill>
                  </a:tcPr>
                </a:tc>
                <a:tc>
                  <a:txBody>
                    <a:bodyPr lIns="0" tIns="0" rIns="0" bIns="0">
                      <a:noAutofit/>
                    </a:bodyPr>
                    <a:p>
                      <a:pPr algn="ctr" indent="0"/>
                      <a:r>
                        <a:rPr lang="vi" b="1" sz="3600">
                          <a:solidFill>
                            <a:srgbClr val="016EBF"/>
                          </a:solidFill>
                          <a:latin typeface="Arial"/>
                        </a:rPr>
                        <a:t>X</a:t>
                      </a:r>
                    </a:p>
                  </a:txBody>
                  <a:tcPr marL="0" marR="0" marT="0" marB="0">
                    <a:solidFill>
                      <a:srgbClr val="CBE9A3"/>
                    </a:solidFill>
                  </a:tcPr>
                </a:tc>
              </a:tr>
              <a:tr h="447675">
                <a:tc>
                  <a:txBody>
                    <a:bodyPr lIns="0" tIns="0" rIns="0" bIns="0">
                      <a:noAutofit/>
                    </a:bodyPr>
                    <a:p>
                      <a:pPr algn="ctr" indent="0"/>
                      <a:r>
                        <a:rPr lang="vi" sz="1700">
                          <a:latin typeface="Arial"/>
                        </a:rPr>
                        <a:t>ôn tập kiến thức</a:t>
                      </a:r>
                    </a:p>
                  </a:txBody>
                  <a:tcPr marL="0" marR="0" marT="0" marB="0" anchor="b">
                    <a:solidFill>
                      <a:srgbClr val="CBE9A3"/>
                    </a:solidFill>
                  </a:tcPr>
                </a:tc>
                <a:tc>
                  <a:txBody>
                    <a:bodyPr lIns="0" tIns="0" rIns="0" bIns="0">
                      <a:noAutofit/>
                    </a:bodyPr>
                    <a:p>
                      <a:pPr indent="520700"/>
                      <a:r>
                        <a:rPr lang="vi" sz="1700">
                          <a:latin typeface="Arial"/>
                        </a:rPr>
                        <a:t>Hoàn thành bài</a:t>
                      </a:r>
                    </a:p>
                  </a:txBody>
                  <a:tcPr marL="0" marR="0" marT="0" marB="0" anchor="b">
                    <a:solidFill>
                      <a:srgbClr val="CBE9A3"/>
                    </a:solidFill>
                  </a:tcPr>
                </a:tc>
                <a:tc>
                  <a:txBody>
                    <a:bodyPr lIns="0" tIns="0" rIns="0" bIns="0">
                      <a:noAutofit/>
                    </a:bodyPr>
                    <a:p>
                      <a:pPr algn="ctr" indent="0"/>
                      <a:r>
                        <a:rPr lang="vi" sz="1500">
                          <a:latin typeface="Arial"/>
                        </a:rPr>
                        <a:t>Chuẩn bị</a:t>
                      </a:r>
                    </a:p>
                  </a:txBody>
                  <a:tcPr marL="0" marR="0" marT="0" marB="0" anchor="b">
                    <a:solidFill>
                      <a:srgbClr val="CBE9A3"/>
                    </a:solidFill>
                  </a:tcPr>
                </a:tc>
              </a:tr>
              <a:tr h="433387">
                <a:tc>
                  <a:txBody>
                    <a:bodyPr lIns="0" tIns="0" rIns="0" bIns="0">
                      <a:noAutofit/>
                    </a:bodyPr>
                    <a:p>
                      <a:pPr algn="ctr" indent="0"/>
                      <a:r>
                        <a:rPr lang="vi" sz="1700">
                          <a:latin typeface="Arial"/>
                        </a:rPr>
                        <a:t>đã học trong</a:t>
                      </a:r>
                    </a:p>
                  </a:txBody>
                  <a:tcPr marL="0" marR="0" marT="0" marB="0" anchor="b">
                    <a:solidFill>
                      <a:srgbClr val="CBE9A3"/>
                    </a:solidFill>
                  </a:tcPr>
                </a:tc>
                <a:tc>
                  <a:txBody>
                    <a:bodyPr lIns="0" tIns="0" rIns="0" bIns="0">
                      <a:noAutofit/>
                    </a:bodyPr>
                    <a:p>
                      <a:pPr indent="520700"/>
                      <a:r>
                        <a:rPr lang="vi" sz="1700">
                          <a:latin typeface="Arial"/>
                        </a:rPr>
                        <a:t>tập trong SBT</a:t>
                      </a:r>
                    </a:p>
                  </a:txBody>
                  <a:tcPr marL="0" marR="0" marT="0" marB="0" anchor="b">
                    <a:solidFill>
                      <a:srgbClr val="CBE9A3"/>
                    </a:solidFill>
                  </a:tcPr>
                </a:tc>
                <a:tc>
                  <a:txBody>
                    <a:bodyPr lIns="0" tIns="0" rIns="0" bIns="0">
                      <a:noAutofit/>
                    </a:bodyPr>
                    <a:p>
                      <a:pPr algn="ctr" indent="0"/>
                      <a:r>
                        <a:rPr lang="vi" sz="1500">
                          <a:latin typeface="Arial"/>
                        </a:rPr>
                        <a:t>bài mới</a:t>
                      </a:r>
                    </a:p>
                  </a:txBody>
                  <a:tcPr marL="0" marR="0" marT="0" marB="0" anchor="b">
                    <a:solidFill>
                      <a:srgbClr val="CBE9A3"/>
                    </a:solidFill>
                  </a:tcPr>
                </a:tc>
              </a:tr>
              <a:tr h="842962">
                <a:tc>
                  <a:txBody>
                    <a:bodyPr lIns="0" tIns="0" rIns="0" bIns="0">
                      <a:noAutofit/>
                    </a:bodyPr>
                    <a:p>
                      <a:pPr algn="ctr" indent="0">
                        <a:spcBef>
                          <a:spcPts val="350"/>
                        </a:spcBef>
                      </a:pPr>
                      <a:r>
                        <a:rPr lang="vi" sz="1700">
                          <a:latin typeface="Arial"/>
                        </a:rPr>
                        <a:t>chương V</a:t>
                      </a:r>
                    </a:p>
                  </a:txBody>
                  <a:tcPr marL="0" marR="0" marT="0" marB="0">
                    <a:solidFill>
                      <a:srgbClr val="CBE9A3"/>
                    </a:solidFill>
                  </a:tcPr>
                </a:tc>
                <a:tc>
                  <a:txBody>
                    <a:bodyPr lIns="0" tIns="0" rIns="0" bIns="0">
                      <a:noAutofit/>
                    </a:bodyPr>
                    <a:p>
                      <a:endParaRPr sz="4000"/>
                    </a:p>
                  </a:txBody>
                  <a:tcPr marL="0" marR="0" marT="0" marB="0">
                    <a:solidFill>
                      <a:srgbClr val="CBE9A3"/>
                    </a:solidFill>
                  </a:tcPr>
                </a:tc>
                <a:tc>
                  <a:txBody>
                    <a:bodyPr lIns="0" tIns="0" rIns="0" bIns="0">
                      <a:noAutofit/>
                    </a:bodyPr>
                    <a:p>
                      <a:endParaRPr sz="4000"/>
                    </a:p>
                  </a:txBody>
                  <a:tcPr marL="0" marR="0" marT="0" marB="0">
                    <a:solidFill>
                      <a:srgbClr val="CBE9A3"/>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37.xml><?xml version="1.0" encoding="utf-8"?>
<p:sld xmlns:p="http://schemas.openxmlformats.org/presentationml/2006/main" xmlns:a="http://schemas.openxmlformats.org/drawingml/2006/main" xmlns:r="http://schemas.openxmlformats.org/officeDocument/2006/relationships">
  <p:cSld>
    <p:bg>
      <p:bgPr>
        <a:solidFill>
          <a:srgbClr val="D5F9F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957387" y="3838575"/>
            <a:ext cx="695325" cy="447675"/>
          </a:xfrm>
          <a:prstGeom prst="rect">
            <a:avLst/>
          </a:prstGeom>
        </p:spPr>
      </p:pic>
      <p:pic>
        <p:nvPicPr>
          <p:cNvPr id="3" name=""/>
          <p:cNvPicPr>
            <a:picLocks noChangeAspect="1"/>
          </p:cNvPicPr>
          <p:nvPr/>
        </p:nvPicPr>
        <p:blipFill>
          <a:blip r:embed="rPictId1"/>
          <a:stretch>
            <a:fillRect/>
          </a:stretch>
        </p:blipFill>
        <p:spPr>
          <a:xfrm>
            <a:off x="6634162" y="3800475"/>
            <a:ext cx="447675" cy="271462"/>
          </a:xfrm>
          <a:prstGeom prst="rect">
            <a:avLst/>
          </a:prstGeom>
        </p:spPr>
      </p:pic>
      <p:sp>
        <p:nvSpPr>
          <p:cNvPr id="4" name=""/>
          <p:cNvSpPr/>
          <p:nvPr/>
        </p:nvSpPr>
        <p:spPr>
          <a:xfrm>
            <a:off x="1600200" y="1181100"/>
            <a:ext cx="4352925" cy="1338262"/>
          </a:xfrm>
          <a:prstGeom prst="rect">
            <a:avLst/>
          </a:prstGeom>
          <a:solidFill>
            <a:srgbClr val="FFFFFF"/>
          </a:solidFill>
        </p:spPr>
        <p:txBody>
          <a:bodyPr lIns="0" tIns="0" rIns="0" bIns="0">
            <a:noAutofit/>
          </a:bodyPr>
          <a:p>
            <a:pPr algn="ctr" indent="0">
              <a:lnSpc>
                <a:spcPct val="191000"/>
              </a:lnSpc>
            </a:pPr>
            <a:r>
              <a:rPr lang="vi" b="1" sz="3000">
                <a:solidFill>
                  <a:srgbClr val="903330"/>
                </a:solidFill>
                <a:latin typeface="Arial"/>
              </a:rPr>
              <a:t>HẸN GẶP LẠI CÁC EM TRONG TIẾT HỌC SAU!</a:t>
            </a:r>
          </a:p>
        </p:txBody>
      </p:sp>
      <p:sp>
        <p:nvSpPr>
          <p:cNvPr id="5" name=""/>
          <p:cNvSpPr/>
          <p:nvPr/>
        </p:nvSpPr>
        <p:spPr>
          <a:xfrm>
            <a:off x="1704975" y="3800475"/>
            <a:ext cx="209550" cy="438150"/>
          </a:xfrm>
          <a:prstGeom prst="rect">
            <a:avLst/>
          </a:prstGeom>
          <a:solidFill>
            <a:srgbClr val="FFFFFF"/>
          </a:solidFill>
        </p:spPr>
        <p:txBody>
          <a:bodyPr lIns="0" tIns="0" rIns="0" bIns="0" vert="vert" wrap="none">
            <a:noAutofit/>
          </a:bodyPr>
          <a:p>
            <a:pPr indent="0"/>
            <a:r>
              <a:rPr lang="en-US" sz="1400">
                <a:latin typeface="Arial"/>
              </a:rPr>
              <a:t>n </a:t>
            </a:r>
            <a:r>
              <a:rPr lang="en-US" i="1" sz="1100">
                <a:latin typeface="Times New Roman"/>
              </a:rPr>
              <a:t>I</a:t>
            </a:r>
            <a:r>
              <a:rPr lang="en-US" sz="1400">
                <a:latin typeface="Arial"/>
              </a:rPr>
              <a:t> &lt;5</a:t>
            </a:r>
          </a:p>
        </p:txBody>
      </p:sp>
      <p:sp>
        <p:nvSpPr>
          <p:cNvPr id="6" name=""/>
          <p:cNvSpPr/>
          <p:nvPr/>
        </p:nvSpPr>
        <p:spPr>
          <a:xfrm>
            <a:off x="557212" y="4143375"/>
            <a:ext cx="166688" cy="142875"/>
          </a:xfrm>
          <a:prstGeom prst="rect">
            <a:avLst/>
          </a:prstGeom>
          <a:solidFill>
            <a:srgbClr val="FFFFFF"/>
          </a:solidFill>
        </p:spPr>
        <p:txBody>
          <a:bodyPr lIns="0" tIns="0" rIns="0" bIns="0" wrap="none">
            <a:noAutofit/>
          </a:bodyPr>
          <a:p>
            <a:pPr indent="0"/>
            <a:r>
              <a:rPr lang="vi" b="1" sz="1000">
                <a:latin typeface="Times New Roman"/>
              </a:rPr>
              <a:t>2</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1CA37A"/>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3281362"/>
            <a:ext cx="7558087" cy="733425"/>
          </a:xfrm>
          <a:prstGeom prst="rect">
            <a:avLst/>
          </a:prstGeom>
        </p:spPr>
      </p:pic>
      <p:sp>
        <p:nvSpPr>
          <p:cNvPr id="3" name=""/>
          <p:cNvSpPr/>
          <p:nvPr/>
        </p:nvSpPr>
        <p:spPr>
          <a:xfrm>
            <a:off x="238125" y="238125"/>
            <a:ext cx="3705225" cy="1795462"/>
          </a:xfrm>
          <a:prstGeom prst="rect">
            <a:avLst/>
          </a:prstGeom>
          <a:solidFill>
            <a:srgbClr val="1CA37A"/>
          </a:solidFill>
        </p:spPr>
        <p:txBody>
          <a:bodyPr lIns="0" tIns="0" rIns="0" bIns="0">
            <a:noAutofit/>
          </a:bodyPr>
          <a:p>
            <a:pPr indent="0">
              <a:lnSpc>
                <a:spcPct val="174000"/>
              </a:lnSpc>
            </a:pPr>
            <a:r>
              <a:rPr lang="en-US" sz="1500">
                <a:solidFill>
                  <a:srgbClr val="FDFE02"/>
                </a:solidFill>
                <a:latin typeface="Arial"/>
              </a:rPr>
              <a:t>1. </a:t>
            </a:r>
            <a:r>
              <a:rPr lang="vi" sz="1500">
                <a:solidFill>
                  <a:srgbClr val="FFFFFF"/>
                </a:solidFill>
                <a:latin typeface="Arial"/>
              </a:rPr>
              <a:t>Người ta tiến hành phỏng vấn</a:t>
            </a:r>
          </a:p>
          <a:p>
            <a:pPr indent="0">
              <a:lnSpc>
                <a:spcPct val="174000"/>
              </a:lnSpc>
            </a:pPr>
            <a:r>
              <a:rPr lang="vi" sz="1500">
                <a:solidFill>
                  <a:srgbClr val="FFFFFF"/>
                </a:solidFill>
                <a:latin typeface="Arial"/>
              </a:rPr>
              <a:t>40 người về một mẫu áo sơ mi mới.</a:t>
            </a:r>
          </a:p>
          <a:p>
            <a:pPr indent="0">
              <a:lnSpc>
                <a:spcPct val="174000"/>
              </a:lnSpc>
            </a:pPr>
            <a:r>
              <a:rPr lang="vi" sz="1500">
                <a:solidFill>
                  <a:srgbClr val="FFFFFF"/>
                </a:solidFill>
                <a:latin typeface="Arial"/>
              </a:rPr>
              <a:t>Người điều tra yêu cầu cho điểm mẫu</a:t>
            </a:r>
          </a:p>
          <a:p>
            <a:pPr indent="0">
              <a:lnSpc>
                <a:spcPct val="174000"/>
              </a:lnSpc>
            </a:pPr>
            <a:r>
              <a:rPr lang="vi" sz="1500">
                <a:solidFill>
                  <a:srgbClr val="FFFFFF"/>
                </a:solidFill>
                <a:latin typeface="Arial"/>
              </a:rPr>
              <a:t>áo đó theo thang điểm 100. Kết quả</a:t>
            </a:r>
          </a:p>
          <a:p>
            <a:pPr indent="0">
              <a:lnSpc>
                <a:spcPct val="174000"/>
              </a:lnSpc>
            </a:pPr>
            <a:r>
              <a:rPr lang="vi" sz="1500">
                <a:solidFill>
                  <a:srgbClr val="FFFFFF"/>
                </a:solidFill>
                <a:latin typeface="Arial"/>
              </a:rPr>
              <a:t>được trình bày trong </a:t>
            </a:r>
            <a:r>
              <a:rPr lang="vi" i="1" sz="1500">
                <a:solidFill>
                  <a:srgbClr val="FFFFFF"/>
                </a:solidFill>
                <a:latin typeface="Arial"/>
              </a:rPr>
              <a:t>Bảng</a:t>
            </a:r>
            <a:r>
              <a:rPr lang="vi" sz="1500">
                <a:solidFill>
                  <a:srgbClr val="FFFFFF"/>
                </a:solidFill>
                <a:latin typeface="Arial"/>
              </a:rPr>
              <a:t> 16.</a:t>
            </a:r>
          </a:p>
        </p:txBody>
      </p:sp>
      <p:graphicFrame>
        <p:nvGraphicFramePr>
          <p:cNvPr id="4" name=""/>
          <p:cNvGraphicFramePr>
            <a:graphicFrameLocks noGrp="1"/>
          </p:cNvGraphicFramePr>
          <p:nvPr/>
        </p:nvGraphicFramePr>
        <p:xfrm>
          <a:off x="4233862" y="371475"/>
          <a:ext cx="3052763" cy="1333500"/>
        </p:xfrm>
        <a:graphic>
          <a:graphicData uri="http://schemas.openxmlformats.org/drawingml/2006/table">
            <a:tbl>
              <a:tblPr/>
              <a:tblGrid>
                <a:gridCol w="1033462"/>
                <a:gridCol w="1009650"/>
                <a:gridCol w="1009650"/>
              </a:tblGrid>
              <a:tr h="219075">
                <a:tc>
                  <a:txBody>
                    <a:bodyPr lIns="0" tIns="0" rIns="0" bIns="0">
                      <a:noAutofit/>
                    </a:bodyPr>
                    <a:p>
                      <a:pPr algn="ctr" indent="0"/>
                      <a:r>
                        <a:rPr lang="vi" sz="1000">
                          <a:solidFill>
                            <a:srgbClr val="316D92"/>
                          </a:solidFill>
                          <a:latin typeface="Times New Roman"/>
                        </a:rPr>
                        <a:t>Nhóm</a:t>
                      </a:r>
                    </a:p>
                  </a:txBody>
                  <a:tcPr marL="0" marR="0" marT="0" marB="0">
                    <a:solidFill>
                      <a:srgbClr val="C3C0E3"/>
                    </a:solidFill>
                  </a:tcPr>
                </a:tc>
                <a:tc>
                  <a:txBody>
                    <a:bodyPr lIns="0" tIns="0" rIns="0" bIns="0">
                      <a:noAutofit/>
                    </a:bodyPr>
                    <a:p>
                      <a:pPr algn="ctr" indent="0"/>
                      <a:r>
                        <a:rPr lang="vi" sz="1000">
                          <a:solidFill>
                            <a:srgbClr val="316D92"/>
                          </a:solidFill>
                          <a:latin typeface="Times New Roman"/>
                        </a:rPr>
                        <a:t>Tần số</a:t>
                      </a:r>
                    </a:p>
                  </a:txBody>
                  <a:tcPr marL="0" marR="0" marT="0" marB="0">
                    <a:solidFill>
                      <a:srgbClr val="C3C0E3"/>
                    </a:solidFill>
                  </a:tcPr>
                </a:tc>
                <a:tc>
                  <a:txBody>
                    <a:bodyPr lIns="0" tIns="0" rIns="0" bIns="0">
                      <a:noAutofit/>
                    </a:bodyPr>
                    <a:p>
                      <a:pPr algn="ctr" indent="0"/>
                      <a:r>
                        <a:rPr lang="vi" sz="1000">
                          <a:solidFill>
                            <a:srgbClr val="316D92"/>
                          </a:solidFill>
                          <a:latin typeface="Times New Roman"/>
                        </a:rPr>
                        <a:t>Tần số tích luỹ</a:t>
                      </a:r>
                    </a:p>
                  </a:txBody>
                  <a:tcPr marL="0" marR="0" marT="0" marB="0">
                    <a:solidFill>
                      <a:srgbClr val="C3C0E3"/>
                    </a:solidFill>
                  </a:tcPr>
                </a:tc>
              </a:tr>
              <a:tr h="261937">
                <a:tc>
                  <a:txBody>
                    <a:bodyPr lIns="0" tIns="0" rIns="0" bIns="0">
                      <a:noAutofit/>
                    </a:bodyPr>
                    <a:p>
                      <a:pPr algn="ctr" indent="0"/>
                      <a:r>
                        <a:rPr lang="vi" sz="1100">
                          <a:latin typeface="Times New Roman"/>
                        </a:rPr>
                        <a:t>[50:60)</a:t>
                      </a:r>
                    </a:p>
                  </a:txBody>
                  <a:tcPr marL="0" marR="0" marT="0" marB="0" anchor="b"/>
                </a:tc>
                <a:tc>
                  <a:txBody>
                    <a:bodyPr lIns="0" tIns="0" rIns="0" bIns="0">
                      <a:noAutofit/>
                    </a:bodyPr>
                    <a:p>
                      <a:pPr algn="ctr" indent="0"/>
                      <a:r>
                        <a:rPr lang="vi" sz="1100">
                          <a:latin typeface="Times New Roman"/>
                        </a:rPr>
                        <a:t>4</a:t>
                      </a:r>
                    </a:p>
                  </a:txBody>
                  <a:tcPr marL="0" marR="0" marT="0" marB="0" anchor="b"/>
                </a:tc>
                <a:tc>
                  <a:txBody>
                    <a:bodyPr lIns="0" tIns="0" rIns="0" bIns="0">
                      <a:noAutofit/>
                    </a:bodyPr>
                    <a:p>
                      <a:pPr algn="ctr" indent="0"/>
                      <a:r>
                        <a:rPr lang="vi" sz="1100">
                          <a:latin typeface="Times New Roman"/>
                        </a:rPr>
                        <a:t>4</a:t>
                      </a:r>
                    </a:p>
                  </a:txBody>
                  <a:tcPr marL="0" marR="0" marT="0" marB="0" anchor="b"/>
                </a:tc>
              </a:tr>
              <a:tr h="204787">
                <a:tc>
                  <a:txBody>
                    <a:bodyPr lIns="0" tIns="0" rIns="0" bIns="0">
                      <a:noAutofit/>
                    </a:bodyPr>
                    <a:p>
                      <a:pPr algn="ctr" indent="0"/>
                      <a:r>
                        <a:rPr lang="vi" sz="1100">
                          <a:latin typeface="Times New Roman"/>
                        </a:rPr>
                        <a:t>[60; 70)</a:t>
                      </a:r>
                    </a:p>
                  </a:txBody>
                  <a:tcPr marL="0" marR="0" marT="0" marB="0"/>
                </a:tc>
                <a:tc>
                  <a:txBody>
                    <a:bodyPr lIns="0" tIns="0" rIns="0" bIns="0">
                      <a:noAutofit/>
                    </a:bodyPr>
                    <a:p>
                      <a:pPr algn="ctr" indent="0"/>
                      <a:r>
                        <a:rPr lang="vi" sz="1100">
                          <a:latin typeface="Times New Roman"/>
                        </a:rPr>
                        <a:t>5</a:t>
                      </a:r>
                    </a:p>
                  </a:txBody>
                  <a:tcPr marL="0" marR="0" marT="0" marB="0"/>
                </a:tc>
                <a:tc>
                  <a:txBody>
                    <a:bodyPr lIns="0" tIns="0" rIns="0" bIns="0">
                      <a:noAutofit/>
                    </a:bodyPr>
                    <a:p>
                      <a:pPr algn="ctr" indent="0"/>
                      <a:r>
                        <a:rPr lang="vi" sz="1100">
                          <a:latin typeface="Times New Roman"/>
                        </a:rPr>
                        <a:t>9</a:t>
                      </a:r>
                    </a:p>
                  </a:txBody>
                  <a:tcPr marL="0" marR="0" marT="0" marB="0"/>
                </a:tc>
              </a:tr>
              <a:tr h="200025">
                <a:tc>
                  <a:txBody>
                    <a:bodyPr lIns="0" tIns="0" rIns="0" bIns="0">
                      <a:noAutofit/>
                    </a:bodyPr>
                    <a:p>
                      <a:pPr algn="ctr" indent="0"/>
                      <a:r>
                        <a:rPr lang="vi" sz="1100">
                          <a:latin typeface="Times New Roman"/>
                        </a:rPr>
                        <a:t>[70; 80)</a:t>
                      </a:r>
                    </a:p>
                  </a:txBody>
                  <a:tcPr marL="0" marR="0" marT="0" marB="0"/>
                </a:tc>
                <a:tc>
                  <a:txBody>
                    <a:bodyPr lIns="0" tIns="0" rIns="0" bIns="0">
                      <a:noAutofit/>
                    </a:bodyPr>
                    <a:p>
                      <a:pPr algn="ctr" indent="0"/>
                      <a:r>
                        <a:rPr lang="vi" sz="1100">
                          <a:latin typeface="Times New Roman"/>
                        </a:rPr>
                        <a:t>23</a:t>
                      </a:r>
                    </a:p>
                  </a:txBody>
                  <a:tcPr marL="0" marR="0" marT="0" marB="0"/>
                </a:tc>
                <a:tc>
                  <a:txBody>
                    <a:bodyPr lIns="0" tIns="0" rIns="0" bIns="0">
                      <a:noAutofit/>
                    </a:bodyPr>
                    <a:p>
                      <a:pPr algn="ctr" indent="0"/>
                      <a:r>
                        <a:rPr lang="vi" sz="1100">
                          <a:latin typeface="Times New Roman"/>
                        </a:rPr>
                        <a:t>32</a:t>
                      </a:r>
                    </a:p>
                  </a:txBody>
                  <a:tcPr marL="0" marR="0" marT="0" marB="0"/>
                </a:tc>
              </a:tr>
              <a:tr h="204787">
                <a:tc>
                  <a:txBody>
                    <a:bodyPr lIns="0" tIns="0" rIns="0" bIns="0">
                      <a:noAutofit/>
                    </a:bodyPr>
                    <a:p>
                      <a:pPr algn="ctr" indent="0"/>
                      <a:r>
                        <a:rPr lang="vi" sz="1100">
                          <a:latin typeface="Times New Roman"/>
                        </a:rPr>
                        <a:t>[80; 90)</a:t>
                      </a:r>
                    </a:p>
                  </a:txBody>
                  <a:tcPr marL="0" marR="0" marT="0" marB="0"/>
                </a:tc>
                <a:tc>
                  <a:txBody>
                    <a:bodyPr lIns="0" tIns="0" rIns="0" bIns="0">
                      <a:noAutofit/>
                    </a:bodyPr>
                    <a:p>
                      <a:pPr algn="ctr" indent="0"/>
                      <a:r>
                        <a:rPr lang="vi" sz="1100">
                          <a:latin typeface="Times New Roman"/>
                        </a:rPr>
                        <a:t>6</a:t>
                      </a:r>
                    </a:p>
                  </a:txBody>
                  <a:tcPr marL="0" marR="0" marT="0" marB="0" anchor="ctr"/>
                </a:tc>
                <a:tc>
                  <a:txBody>
                    <a:bodyPr lIns="0" tIns="0" rIns="0" bIns="0">
                      <a:noAutofit/>
                    </a:bodyPr>
                    <a:p>
                      <a:pPr algn="ctr" indent="0"/>
                      <a:r>
                        <a:rPr lang="vi" sz="1100">
                          <a:latin typeface="Times New Roman"/>
                        </a:rPr>
                        <a:t>38</a:t>
                      </a:r>
                    </a:p>
                  </a:txBody>
                  <a:tcPr marL="0" marR="0" marT="0" marB="0"/>
                </a:tc>
              </a:tr>
              <a:tr h="242887">
                <a:tc>
                  <a:txBody>
                    <a:bodyPr lIns="0" tIns="0" rIns="0" bIns="0">
                      <a:noAutofit/>
                    </a:bodyPr>
                    <a:p>
                      <a:pPr algn="ctr" indent="0"/>
                      <a:r>
                        <a:rPr lang="vi" sz="1100">
                          <a:latin typeface="Times New Roman"/>
                        </a:rPr>
                        <a:t>[90; 100)</a:t>
                      </a:r>
                    </a:p>
                  </a:txBody>
                  <a:tcPr marL="0" marR="0" marT="0" marB="0"/>
                </a:tc>
                <a:tc>
                  <a:txBody>
                    <a:bodyPr lIns="0" tIns="0" rIns="0" bIns="0">
                      <a:noAutofit/>
                    </a:bodyPr>
                    <a:p>
                      <a:pPr algn="ctr" indent="0"/>
                      <a:r>
                        <a:rPr lang="vi" sz="1100">
                          <a:latin typeface="Times New Roman"/>
                        </a:rPr>
                        <a:t>2</a:t>
                      </a:r>
                    </a:p>
                  </a:txBody>
                  <a:tcPr marL="0" marR="0" marT="0" marB="0" anchor="ctr"/>
                </a:tc>
                <a:tc>
                  <a:txBody>
                    <a:bodyPr lIns="0" tIns="0" rIns="0" bIns="0">
                      <a:noAutofit/>
                    </a:bodyPr>
                    <a:p>
                      <a:pPr algn="ctr" indent="0"/>
                      <a:r>
                        <a:rPr lang="vi" sz="1100">
                          <a:latin typeface="Times New Roman"/>
                        </a:rPr>
                        <a:t>40</a:t>
                      </a:r>
                    </a:p>
                  </a:txBody>
                  <a:tcPr marL="0" marR="0" marT="0" marB="0"/>
                </a:tc>
              </a:tr>
            </a:tbl>
          </a:graphicData>
        </a:graphic>
      </p:graphicFrame>
      <p:sp>
        <p:nvSpPr>
          <p:cNvPr id="5" name=""/>
          <p:cNvSpPr/>
          <p:nvPr/>
        </p:nvSpPr>
        <p:spPr>
          <a:xfrm>
            <a:off x="5562600" y="1757362"/>
            <a:ext cx="414337" cy="147638"/>
          </a:xfrm>
          <a:prstGeom prst="rect">
            <a:avLst/>
          </a:prstGeom>
          <a:solidFill>
            <a:srgbClr val="FFFFFF"/>
          </a:solidFill>
        </p:spPr>
        <p:txBody>
          <a:bodyPr lIns="0" tIns="0" rIns="0" bIns="0" wrap="none">
            <a:noAutofit/>
          </a:bodyPr>
          <a:p>
            <a:pPr indent="0"/>
            <a:r>
              <a:rPr lang="vi" sz="1100">
                <a:latin typeface="Times New Roman"/>
              </a:rPr>
              <a:t>/ĩ = 40</a:t>
            </a:r>
          </a:p>
        </p:txBody>
      </p:sp>
      <p:sp>
        <p:nvSpPr>
          <p:cNvPr id="6" name=""/>
          <p:cNvSpPr/>
          <p:nvPr/>
        </p:nvSpPr>
        <p:spPr>
          <a:xfrm>
            <a:off x="5400675" y="2062162"/>
            <a:ext cx="461962" cy="157163"/>
          </a:xfrm>
          <a:prstGeom prst="rect">
            <a:avLst/>
          </a:prstGeom>
          <a:solidFill>
            <a:srgbClr val="FFFFFF"/>
          </a:solidFill>
        </p:spPr>
        <p:txBody>
          <a:bodyPr lIns="0" tIns="0" rIns="0" bIns="0" wrap="none">
            <a:noAutofit/>
          </a:bodyPr>
          <a:p>
            <a:pPr indent="0"/>
            <a:r>
              <a:rPr lang="vi" i="1" sz="1000">
                <a:solidFill>
                  <a:srgbClr val="316D92"/>
                </a:solidFill>
                <a:latin typeface="Times New Roman"/>
              </a:rPr>
              <a:t>Bâng 16</a:t>
            </a:r>
          </a:p>
        </p:txBody>
      </p:sp>
      <p:sp>
        <p:nvSpPr>
          <p:cNvPr id="7" name=""/>
          <p:cNvSpPr/>
          <p:nvPr/>
        </p:nvSpPr>
        <p:spPr>
          <a:xfrm>
            <a:off x="661987" y="2690812"/>
            <a:ext cx="6196013" cy="238125"/>
          </a:xfrm>
          <a:prstGeom prst="rect">
            <a:avLst/>
          </a:prstGeom>
          <a:solidFill>
            <a:srgbClr val="FFFFFF"/>
          </a:solidFill>
        </p:spPr>
        <p:txBody>
          <a:bodyPr lIns="0" tIns="0" rIns="0" bIns="0" wrap="none">
            <a:noAutofit/>
          </a:bodyPr>
          <a:p>
            <a:pPr indent="0"/>
            <a:r>
              <a:rPr lang="vi" sz="1400">
                <a:latin typeface="Arial"/>
              </a:rPr>
              <a:t>c) Mốt của mẫu số liệu ghép nhóm trên (làm tròn kết quả đến hàng đơn vị) là:</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1CA37A"/>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90487" y="985837"/>
            <a:ext cx="600075" cy="728663"/>
          </a:xfrm>
          <a:prstGeom prst="rect">
            <a:avLst/>
          </a:prstGeom>
        </p:spPr>
      </p:pic>
      <p:pic>
        <p:nvPicPr>
          <p:cNvPr id="3" name=""/>
          <p:cNvPicPr>
            <a:picLocks noChangeAspect="1"/>
          </p:cNvPicPr>
          <p:nvPr/>
        </p:nvPicPr>
        <p:blipFill>
          <a:blip r:embed="rPictId1"/>
          <a:stretch>
            <a:fillRect/>
          </a:stretch>
        </p:blipFill>
        <p:spPr>
          <a:xfrm>
            <a:off x="7038975" y="1733550"/>
            <a:ext cx="357187" cy="361950"/>
          </a:xfrm>
          <a:prstGeom prst="rect">
            <a:avLst/>
          </a:prstGeom>
        </p:spPr>
      </p:pic>
      <p:pic>
        <p:nvPicPr>
          <p:cNvPr id="4" name=""/>
          <p:cNvPicPr>
            <a:picLocks noChangeAspect="1"/>
          </p:cNvPicPr>
          <p:nvPr/>
        </p:nvPicPr>
        <p:blipFill>
          <a:blip r:embed="rPictId2"/>
          <a:stretch>
            <a:fillRect/>
          </a:stretch>
        </p:blipFill>
        <p:spPr>
          <a:xfrm>
            <a:off x="1847850" y="2328862"/>
            <a:ext cx="528637" cy="481013"/>
          </a:xfrm>
          <a:prstGeom prst="rect">
            <a:avLst/>
          </a:prstGeom>
        </p:spPr>
      </p:pic>
      <p:pic>
        <p:nvPicPr>
          <p:cNvPr id="5" name=""/>
          <p:cNvPicPr>
            <a:picLocks noChangeAspect="1"/>
          </p:cNvPicPr>
          <p:nvPr/>
        </p:nvPicPr>
        <p:blipFill>
          <a:blip r:embed="rPictId3"/>
          <a:stretch>
            <a:fillRect/>
          </a:stretch>
        </p:blipFill>
        <p:spPr>
          <a:xfrm>
            <a:off x="5057775" y="2305050"/>
            <a:ext cx="571500" cy="523875"/>
          </a:xfrm>
          <a:prstGeom prst="rect">
            <a:avLst/>
          </a:prstGeom>
        </p:spPr>
      </p:pic>
      <p:sp>
        <p:nvSpPr>
          <p:cNvPr id="6" name=""/>
          <p:cNvSpPr/>
          <p:nvPr/>
        </p:nvSpPr>
        <p:spPr>
          <a:xfrm>
            <a:off x="900112" y="423862"/>
            <a:ext cx="5700713" cy="1109663"/>
          </a:xfrm>
          <a:prstGeom prst="rect">
            <a:avLst/>
          </a:prstGeom>
          <a:solidFill>
            <a:srgbClr val="FFFFFF"/>
          </a:solidFill>
        </p:spPr>
        <p:txBody>
          <a:bodyPr lIns="0" tIns="0" rIns="0" bIns="0">
            <a:noAutofit/>
          </a:bodyPr>
          <a:p>
            <a:pPr indent="12700">
              <a:lnSpc>
                <a:spcPct val="193000"/>
              </a:lnSpc>
            </a:pPr>
            <a:r>
              <a:rPr lang="en-US" b="1" sz="1500">
                <a:solidFill>
                  <a:srgbClr val="BD0101"/>
                </a:solidFill>
                <a:latin typeface="Arial"/>
              </a:rPr>
              <a:t>2. </a:t>
            </a:r>
            <a:r>
              <a:rPr lang="vi" sz="1500">
                <a:latin typeface="Arial"/>
              </a:rPr>
              <a:t>Chọn ngẫu nhiên hai số khác nhau từ 21 số nguyên dương đầu tiên. Xác xuất để chọn được hai số có tổng là một số chẵn bằng:</a:t>
            </a:r>
          </a:p>
        </p:txBody>
      </p:sp>
      <p:sp>
        <p:nvSpPr>
          <p:cNvPr id="7" name=""/>
          <p:cNvSpPr/>
          <p:nvPr/>
        </p:nvSpPr>
        <p:spPr>
          <a:xfrm>
            <a:off x="3995737" y="2209800"/>
            <a:ext cx="76200" cy="76200"/>
          </a:xfrm>
          <a:prstGeom prst="rect">
            <a:avLst/>
          </a:prstGeom>
          <a:solidFill>
            <a:srgbClr val="000000"/>
          </a:solidFill>
        </p:spPr>
        <p:txBody>
          <a:bodyPr lIns="0" tIns="0" rIns="0" bIns="0" wrap="none">
            <a:noAutofit/>
          </a:bodyPr>
          <a:p>
            <a:pPr algn="just" indent="0"/>
            <a:r>
              <a:rPr lang="vi" sz="400">
                <a:solidFill>
                  <a:srgbClr val="FFFFFF"/>
                </a:solidFill>
                <a:latin typeface="Arial"/>
              </a:rPr>
              <a:t>/</a:t>
            </a:r>
          </a:p>
        </p:txBody>
      </p:sp>
      <p:sp>
        <p:nvSpPr>
          <p:cNvPr id="8" name=""/>
          <p:cNvSpPr/>
          <p:nvPr/>
        </p:nvSpPr>
        <p:spPr>
          <a:xfrm>
            <a:off x="6667500" y="2819400"/>
            <a:ext cx="80962" cy="80962"/>
          </a:xfrm>
          <a:prstGeom prst="rect">
            <a:avLst/>
          </a:prstGeom>
          <a:solidFill>
            <a:srgbClr val="000000"/>
          </a:solidFill>
        </p:spPr>
        <p:txBody>
          <a:bodyPr lIns="0" tIns="0" rIns="0" bIns="0" wrap="none">
            <a:noAutofit/>
          </a:bodyPr>
          <a:p>
            <a:pPr algn="just" indent="0"/>
            <a:r>
              <a:rPr lang="vi" sz="400">
                <a:solidFill>
                  <a:srgbClr val="FFFFFF"/>
                </a:solidFill>
                <a:latin typeface="Arial"/>
              </a:rPr>
              <a:t>/■</a:t>
            </a:r>
          </a:p>
        </p:txBody>
      </p:sp>
      <p:sp>
        <p:nvSpPr>
          <p:cNvPr id="9" name=""/>
          <p:cNvSpPr/>
          <p:nvPr/>
        </p:nvSpPr>
        <p:spPr>
          <a:xfrm>
            <a:off x="3990975" y="2819400"/>
            <a:ext cx="80962" cy="80962"/>
          </a:xfrm>
          <a:prstGeom prst="rect">
            <a:avLst/>
          </a:prstGeom>
          <a:solidFill>
            <a:srgbClr val="000000"/>
          </a:solidFill>
        </p:spPr>
        <p:txBody>
          <a:bodyPr lIns="0" tIns="0" rIns="0" bIns="0" wrap="none">
            <a:noAutofit/>
          </a:bodyPr>
          <a:p>
            <a:pPr algn="just" indent="0"/>
            <a:r>
              <a:rPr lang="vi" sz="400">
                <a:solidFill>
                  <a:srgbClr val="FFFFFF"/>
                </a:solidFill>
                <a:latin typeface="Arial"/>
              </a:rPr>
              <a:t>■■■-.</a:t>
            </a:r>
          </a:p>
        </p:txBody>
      </p:sp>
      <p:sp>
        <p:nvSpPr>
          <p:cNvPr id="11" name=""/>
          <p:cNvSpPr/>
          <p:nvPr/>
        </p:nvSpPr>
        <p:spPr>
          <a:xfrm>
            <a:off x="1790700" y="3319462"/>
            <a:ext cx="628650" cy="161925"/>
          </a:xfrm>
          <a:prstGeom prst="rect">
            <a:avLst/>
          </a:prstGeom>
          <a:solidFill>
            <a:srgbClr val="FFFFFF"/>
          </a:solidFill>
        </p:spPr>
        <p:txBody>
          <a:bodyPr lIns="0" tIns="0" rIns="0" bIns="0" wrap="none">
            <a:noAutofit/>
          </a:bodyPr>
          <a:p>
            <a:pPr indent="266700"/>
            <a:r>
              <a:rPr lang="vi" sz="1500">
                <a:latin typeface="Arial"/>
              </a:rPr>
              <a:t>221</a:t>
            </a:r>
          </a:p>
        </p:txBody>
      </p:sp>
      <p:sp>
        <p:nvSpPr>
          <p:cNvPr id="12" name=""/>
          <p:cNvSpPr/>
          <p:nvPr/>
        </p:nvSpPr>
        <p:spPr>
          <a:xfrm>
            <a:off x="1790700" y="3481387"/>
            <a:ext cx="190500" cy="161925"/>
          </a:xfrm>
          <a:prstGeom prst="rect">
            <a:avLst/>
          </a:prstGeom>
          <a:solidFill>
            <a:srgbClr val="FFFFFF"/>
          </a:solidFill>
        </p:spPr>
        <p:txBody>
          <a:bodyPr lIns="0" tIns="0" rIns="0" bIns="0" wrap="none">
            <a:noAutofit/>
          </a:bodyPr>
          <a:p>
            <a:pPr indent="266700"/>
            <a:r>
              <a:rPr lang="vi" i="1" sz="1500">
                <a:latin typeface="Arial"/>
              </a:rPr>
              <a:t>B.</a:t>
            </a:r>
          </a:p>
        </p:txBody>
      </p:sp>
      <p:sp>
        <p:nvSpPr>
          <p:cNvPr id="13" name=""/>
          <p:cNvSpPr/>
          <p:nvPr/>
        </p:nvSpPr>
        <p:spPr>
          <a:xfrm>
            <a:off x="5110162" y="3300412"/>
            <a:ext cx="461963" cy="523875"/>
          </a:xfrm>
          <a:prstGeom prst="rect">
            <a:avLst/>
          </a:prstGeom>
          <a:solidFill>
            <a:srgbClr val="FFFFFF"/>
          </a:solidFill>
        </p:spPr>
        <p:txBody>
          <a:bodyPr lIns="0" tIns="0" rIns="0" bIns="0">
            <a:noAutofit/>
          </a:bodyPr>
          <a:p>
            <a:pPr algn="r" indent="0"/>
            <a:r>
              <a:rPr lang="vi" b="1" sz="1500">
                <a:latin typeface="Arial"/>
              </a:rPr>
              <a:t>1</a:t>
            </a:r>
          </a:p>
          <a:p>
            <a:pPr algn="r" indent="0"/>
            <a:r>
              <a:rPr lang="vi" baseline="30000" sz="1900">
                <a:latin typeface="Times New Roman"/>
              </a:rPr>
              <a:t>D</a:t>
            </a:r>
            <a:r>
              <a:rPr lang="vi" sz="1900">
                <a:latin typeface="Times New Roman"/>
              </a:rPr>
              <a:t>' 2</a:t>
            </a:r>
          </a:p>
        </p:txBody>
      </p:sp>
      <p:sp>
        <p:nvSpPr>
          <p:cNvPr id="14" name=""/>
          <p:cNvSpPr/>
          <p:nvPr/>
        </p:nvSpPr>
        <p:spPr>
          <a:xfrm>
            <a:off x="2057400" y="3614737"/>
            <a:ext cx="366712" cy="185738"/>
          </a:xfrm>
          <a:prstGeom prst="rect">
            <a:avLst/>
          </a:prstGeom>
          <a:solidFill>
            <a:srgbClr val="FFFFFF"/>
          </a:solidFill>
        </p:spPr>
        <p:txBody>
          <a:bodyPr lIns="0" tIns="0" rIns="0" bIns="0" wrap="none">
            <a:noAutofit/>
          </a:bodyPr>
          <a:p>
            <a:pPr indent="0"/>
            <a:r>
              <a:rPr lang="vi" sz="1500">
                <a:latin typeface="Arial"/>
              </a:rPr>
              <a:t>441</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457200" y="566737"/>
            <a:ext cx="6943725" cy="3033713"/>
          </a:xfrm>
          <a:prstGeom prst="rect">
            <a:avLst/>
          </a:prstGeom>
          <a:solidFill>
            <a:srgbClr val="FFFFFF"/>
          </a:solidFill>
        </p:spPr>
        <p:txBody>
          <a:bodyPr lIns="0" tIns="0" rIns="0" bIns="0">
            <a:noAutofit/>
          </a:bodyPr>
          <a:p>
            <a:pPr indent="177800"/>
            <a:r>
              <a:rPr lang="en-US" b="1" sz="3400">
                <a:latin typeface="Calibri"/>
              </a:rPr>
              <a:t>: </a:t>
            </a:r>
            <a:r>
              <a:rPr lang="vi" b="1" sz="3400">
                <a:solidFill>
                  <a:srgbClr val="BD0101"/>
                </a:solidFill>
                <a:latin typeface="Calibri"/>
              </a:rPr>
              <a:t>CH ƯƠNG </a:t>
            </a:r>
            <a:r>
              <a:rPr lang="en-US" b="1" sz="3400">
                <a:solidFill>
                  <a:srgbClr val="BD0101"/>
                </a:solidFill>
                <a:latin typeface="Calibri"/>
              </a:rPr>
              <a:t>V. </a:t>
            </a:r>
            <a:r>
              <a:rPr lang="vi" b="1" sz="3400">
                <a:solidFill>
                  <a:srgbClr val="BD0101"/>
                </a:solidFill>
                <a:latin typeface="Calibri"/>
              </a:rPr>
              <a:t>MỘT số YẾU Tố</a:t>
            </a:r>
          </a:p>
          <a:p>
            <a:pPr indent="177800">
              <a:lnSpc>
                <a:spcPct val="75000"/>
              </a:lnSpc>
            </a:pPr>
            <a:r>
              <a:rPr lang="vi" sz="3600">
                <a:latin typeface="Arial"/>
              </a:rPr>
              <a:t>: </a:t>
            </a:r>
            <a:r>
              <a:rPr lang="vi" sz="3600">
                <a:solidFill>
                  <a:srgbClr val="BD0101"/>
                </a:solidFill>
                <a:latin typeface="Arial"/>
              </a:rPr>
              <a:t>\ ’ ■ ■</a:t>
            </a:r>
          </a:p>
          <a:p>
            <a:pPr indent="177800">
              <a:lnSpc>
                <a:spcPct val="78000"/>
              </a:lnSpc>
              <a:spcAft>
                <a:spcPts val="3360"/>
              </a:spcAft>
            </a:pPr>
            <a:r>
              <a:rPr lang="vi" b="1" sz="3400">
                <a:latin typeface="Calibri"/>
              </a:rPr>
              <a:t>:    </a:t>
            </a:r>
            <a:r>
              <a:rPr lang="vi" b="1" sz="3400">
                <a:solidFill>
                  <a:srgbClr val="BD0101"/>
                </a:solidFill>
                <a:latin typeface="Calibri"/>
              </a:rPr>
              <a:t>THỐNG KÊ VÀ XÁC SUẤT</a:t>
            </a:r>
          </a:p>
          <a:p>
            <a:pPr algn="ctr" indent="0"/>
            <a:r>
              <a:rPr lang="vi" b="1" sz="3000">
                <a:solidFill>
                  <a:srgbClr val="016EBF"/>
                </a:solidFill>
                <a:latin typeface="Arial"/>
              </a:rPr>
              <a:t>BÀI TẬP CUỐI CHƯƠNG V</a:t>
            </a:r>
          </a:p>
          <a:p>
            <a:pPr marL="1903925" indent="0">
              <a:lnSpc>
                <a:spcPct val="75000"/>
              </a:lnSpc>
            </a:pPr>
            <a:r>
              <a:rPr lang="vi" sz="3600">
                <a:solidFill>
                  <a:srgbClr val="016EBF"/>
                </a:solidFill>
                <a:latin typeface="Arial"/>
              </a:rPr>
              <a:t>■</a:t>
            </a:r>
          </a:p>
          <a:p>
            <a:pPr indent="0"/>
            <a:r>
              <a:rPr lang="en-US" sz="3600">
                <a:latin typeface="Arial"/>
              </a:rPr>
              <a:t>F                        </a:t>
            </a:r>
            <a:r>
              <a:rPr lang="vi" sz="3600">
                <a:solidFill>
                  <a:srgbClr val="DA719B"/>
                </a:solidFill>
                <a:latin typeface="Arial"/>
              </a:rPr>
              <a:t>I</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DF094"/>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481762" y="3100387"/>
            <a:ext cx="776288" cy="909638"/>
          </a:xfrm>
          <a:prstGeom prst="rect">
            <a:avLst/>
          </a:prstGeom>
        </p:spPr>
      </p:pic>
      <p:sp>
        <p:nvSpPr>
          <p:cNvPr id="3" name=""/>
          <p:cNvSpPr/>
          <p:nvPr/>
        </p:nvSpPr>
        <p:spPr>
          <a:xfrm>
            <a:off x="1352550" y="557212"/>
            <a:ext cx="4914900" cy="295275"/>
          </a:xfrm>
          <a:prstGeom prst="rect">
            <a:avLst/>
          </a:prstGeom>
          <a:solidFill>
            <a:srgbClr val="FFFFFF"/>
          </a:solidFill>
        </p:spPr>
        <p:txBody>
          <a:bodyPr lIns="0" tIns="0" rIns="0" bIns="0" wrap="none">
            <a:noAutofit/>
          </a:bodyPr>
          <a:p>
            <a:pPr algn="ctr" indent="0"/>
            <a:r>
              <a:rPr lang="vi" b="1" sz="1500">
                <a:latin typeface="Arial"/>
              </a:rPr>
              <a:t>ôn tập kiến thức trọng tâm có trong chương V</a:t>
            </a:r>
          </a:p>
        </p:txBody>
      </p:sp>
      <p:sp>
        <p:nvSpPr>
          <p:cNvPr id="4" name=""/>
          <p:cNvSpPr/>
          <p:nvPr/>
        </p:nvSpPr>
        <p:spPr>
          <a:xfrm>
            <a:off x="700087" y="1347787"/>
            <a:ext cx="6072188" cy="1862138"/>
          </a:xfrm>
          <a:prstGeom prst="rect">
            <a:avLst/>
          </a:prstGeom>
          <a:solidFill>
            <a:srgbClr val="FFFFFF"/>
          </a:solidFill>
        </p:spPr>
        <p:txBody>
          <a:bodyPr lIns="0" tIns="0" rIns="0" bIns="0">
            <a:noAutofit/>
          </a:bodyPr>
          <a:p>
            <a:pPr marL="200538" indent="-241300">
              <a:lnSpc>
                <a:spcPct val="176000"/>
              </a:lnSpc>
              <a:spcAft>
                <a:spcPts val="210"/>
              </a:spcAft>
            </a:pPr>
            <a:r>
              <a:rPr lang="vi" b="1" i="1" sz="1500">
                <a:latin typeface="Arial"/>
              </a:rPr>
              <a:t>- Mầu số liệu ghép nhóm</a:t>
            </a:r>
            <a:r>
              <a:rPr lang="vi" sz="1500">
                <a:latin typeface="Arial"/>
              </a:rPr>
              <a:t> là mẫu số liệu cho dưới dạng bảng tần số ghép nhóm.</a:t>
            </a:r>
          </a:p>
          <a:p>
            <a:pPr marL="200538" indent="-241300">
              <a:lnSpc>
                <a:spcPct val="174000"/>
              </a:lnSpc>
            </a:pPr>
            <a:r>
              <a:rPr lang="vi" sz="1500">
                <a:latin typeface="Arial"/>
              </a:rPr>
              <a:t>- Mỗi nhóm số liệu gồm một số giá trị của mẫu số liệu được ghép nhóm theo một tiêu chí xác định có dạng [a; ồ), trong đó </a:t>
            </a:r>
            <a:r>
              <a:rPr lang="vi" i="1" sz="1500">
                <a:latin typeface="Arial"/>
              </a:rPr>
              <a:t>a</a:t>
            </a:r>
            <a:r>
              <a:rPr lang="vi" sz="1500">
                <a:latin typeface="Arial"/>
              </a:rPr>
              <a:t> là </a:t>
            </a:r>
            <a:r>
              <a:rPr lang="vi" i="1" sz="1500">
                <a:latin typeface="Arial"/>
              </a:rPr>
              <a:t>đầu mút trái, b</a:t>
            </a:r>
            <a:r>
              <a:rPr lang="vi" sz="1500">
                <a:latin typeface="Arial"/>
              </a:rPr>
              <a:t> là </a:t>
            </a:r>
            <a:r>
              <a:rPr lang="vi" i="1" sz="1500">
                <a:latin typeface="Arial"/>
              </a:rPr>
              <a:t>đầu mút phải.</a:t>
            </a:r>
            <a:r>
              <a:rPr lang="vi" sz="1500">
                <a:latin typeface="Arial"/>
              </a:rPr>
              <a:t> Độ dài nhóm là </a:t>
            </a:r>
            <a:r>
              <a:rPr lang="vi" i="1" sz="1500">
                <a:latin typeface="Arial"/>
              </a:rPr>
              <a:t>b - a.</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E5DFE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28637" y="2252662"/>
            <a:ext cx="3138488" cy="1804988"/>
          </a:xfrm>
          <a:prstGeom prst="rect">
            <a:avLst/>
          </a:prstGeom>
        </p:spPr>
      </p:pic>
      <p:sp>
        <p:nvSpPr>
          <p:cNvPr id="3" name=""/>
          <p:cNvSpPr/>
          <p:nvPr/>
        </p:nvSpPr>
        <p:spPr>
          <a:xfrm>
            <a:off x="609600" y="795337"/>
            <a:ext cx="2400300" cy="1328738"/>
          </a:xfrm>
          <a:prstGeom prst="rect">
            <a:avLst/>
          </a:prstGeom>
          <a:solidFill>
            <a:srgbClr val="FFFFFF"/>
          </a:solidFill>
        </p:spPr>
        <p:txBody>
          <a:bodyPr lIns="0" tIns="0" rIns="0" bIns="0">
            <a:noAutofit/>
          </a:bodyPr>
          <a:p>
            <a:pPr algn="just" indent="0">
              <a:lnSpc>
                <a:spcPct val="165000"/>
              </a:lnSpc>
            </a:pPr>
            <a:r>
              <a:rPr lang="en-US" b="1" i="1" sz="1500">
                <a:latin typeface="Arial"/>
              </a:rPr>
              <a:t>- </a:t>
            </a:r>
            <a:r>
              <a:rPr lang="vi" b="1" i="1" sz="1500">
                <a:latin typeface="Arial"/>
              </a:rPr>
              <a:t>Tần số</a:t>
            </a:r>
            <a:r>
              <a:rPr lang="vi" sz="1500">
                <a:latin typeface="Arial"/>
              </a:rPr>
              <a:t> của một nhóm là số liệu trong mẫu số liệu thuộc vào nhóm đó. Tần số của nhỏm 1, nhóm 2,</a:t>
            </a:r>
          </a:p>
        </p:txBody>
      </p:sp>
      <p:sp>
        <p:nvSpPr>
          <p:cNvPr id="4" name=""/>
          <p:cNvSpPr/>
          <p:nvPr/>
        </p:nvSpPr>
        <p:spPr>
          <a:xfrm>
            <a:off x="3781425" y="766762"/>
            <a:ext cx="3105150" cy="2433638"/>
          </a:xfrm>
          <a:prstGeom prst="rect">
            <a:avLst/>
          </a:prstGeom>
          <a:solidFill>
            <a:srgbClr val="FFFFFF"/>
          </a:solidFill>
        </p:spPr>
        <p:txBody>
          <a:bodyPr lIns="0" tIns="0" rIns="0" bIns="0">
            <a:noAutofit/>
          </a:bodyPr>
          <a:p>
            <a:pPr indent="0">
              <a:lnSpc>
                <a:spcPct val="165000"/>
              </a:lnSpc>
            </a:pPr>
            <a:r>
              <a:rPr lang="vi" b="1" i="1" sz="1500">
                <a:latin typeface="Arial"/>
              </a:rPr>
              <a:t>- Bảng tần só ghép nhóm</a:t>
            </a:r>
            <a:r>
              <a:rPr lang="vi" sz="1500">
                <a:latin typeface="Arial"/>
              </a:rPr>
              <a:t> được lập ở Bảng 2, trong đó mẫu số liệu </a:t>
            </a:r>
            <a:r>
              <a:rPr lang="vi" i="1" sz="1500">
                <a:latin typeface="Arial"/>
              </a:rPr>
              <a:t>n</a:t>
            </a:r>
            <a:r>
              <a:rPr lang="vi" sz="1500">
                <a:latin typeface="Arial"/>
              </a:rPr>
              <a:t> số liệu được chia thành </a:t>
            </a:r>
            <a:r>
              <a:rPr lang="vi" i="1" sz="1500">
                <a:latin typeface="Arial"/>
              </a:rPr>
              <a:t>m </a:t>
            </a:r>
            <a:r>
              <a:rPr lang="vi" sz="1500">
                <a:latin typeface="Arial"/>
              </a:rPr>
              <a:t>nhóm ứng với </a:t>
            </a:r>
            <a:r>
              <a:rPr lang="vi" i="1" sz="1500">
                <a:latin typeface="Arial"/>
              </a:rPr>
              <a:t>m</a:t>
            </a:r>
            <a:r>
              <a:rPr lang="vi" sz="1500">
                <a:latin typeface="Arial"/>
              </a:rPr>
              <a:t> nũ’a khoảng [&lt;*1:^2); </a:t>
            </a:r>
            <a:r>
              <a:rPr lang="vi" i="1" sz="1500">
                <a:latin typeface="Arial"/>
              </a:rPr>
              <a:t>[ữ-2',</a:t>
            </a:r>
            <a:r>
              <a:rPr lang="vi" sz="1500">
                <a:latin typeface="Arial"/>
              </a:rPr>
              <a:t> ÍI3);... ỉ[íỉrn&gt; </a:t>
            </a:r>
            <a:r>
              <a:rPr lang="vi" baseline="30000" sz="1500">
                <a:latin typeface="Arial"/>
              </a:rPr>
              <a:t>a</a:t>
            </a:r>
            <a:r>
              <a:rPr lang="vi" sz="1500">
                <a:latin typeface="Arial"/>
              </a:rPr>
              <a:t>m+l)' ỏ</a:t>
            </a:r>
            <a:r>
              <a:rPr lang="vi" baseline="30000" sz="1500">
                <a:latin typeface="Arial"/>
              </a:rPr>
              <a:t>1 </a:t>
            </a:r>
            <a:r>
              <a:rPr lang="vi" sz="1500">
                <a:latin typeface="Arial"/>
              </a:rPr>
              <a:t>đó </a:t>
            </a:r>
            <a:r>
              <a:rPr lang="vi" i="1" sz="1500">
                <a:latin typeface="Arial"/>
              </a:rPr>
              <a:t>ciỵ &lt; a</a:t>
            </a:r>
            <a:r>
              <a:rPr lang="vi" i="1" baseline="-25000" sz="1500">
                <a:latin typeface="Arial"/>
              </a:rPr>
              <a:t>2</a:t>
            </a:r>
            <a:r>
              <a:rPr lang="vi" i="1" sz="1500">
                <a:latin typeface="Arial"/>
              </a:rPr>
              <a:t> &lt; ■■■ &lt; a</a:t>
            </a:r>
            <a:r>
              <a:rPr lang="vi" i="1" baseline="-25000" sz="1500">
                <a:latin typeface="Arial"/>
              </a:rPr>
              <a:t>m</a:t>
            </a:r>
            <a:r>
              <a:rPr lang="vi" i="1" sz="1500">
                <a:latin typeface="Arial"/>
              </a:rPr>
              <a:t> &lt; a</a:t>
            </a:r>
            <a:r>
              <a:rPr lang="vi" i="1" baseline="-25000" sz="1500">
                <a:latin typeface="Arial"/>
              </a:rPr>
              <a:t>m+1</a:t>
            </a:r>
            <a:r>
              <a:rPr lang="vi" sz="1500">
                <a:latin typeface="Arial"/>
              </a:rPr>
              <a:t> và </a:t>
            </a:r>
            <a:r>
              <a:rPr lang="vi" i="1" sz="1500">
                <a:latin typeface="Arial"/>
              </a:rPr>
              <a:t>n =</a:t>
            </a:r>
            <a:r>
              <a:rPr lang="vi" sz="1500">
                <a:latin typeface="Arial"/>
              </a:rPr>
              <a:t> n</a:t>
            </a:r>
            <a:r>
              <a:rPr lang="vi" baseline="-25000" sz="1500">
                <a:latin typeface="Arial"/>
              </a:rPr>
              <a:t>x</a:t>
            </a:r>
            <a:r>
              <a:rPr lang="vi" sz="1500">
                <a:latin typeface="Arial"/>
              </a:rPr>
              <a:t> + n</a:t>
            </a:r>
            <a:r>
              <a:rPr lang="vi" baseline="-25000" sz="1500">
                <a:latin typeface="Arial"/>
              </a:rPr>
              <a:t>2</a:t>
            </a:r>
            <a:r>
              <a:rPr lang="vi" sz="1500">
                <a:latin typeface="Arial"/>
              </a:rPr>
              <a:t>+. ..+n</a:t>
            </a:r>
            <a:r>
              <a:rPr lang="vi" baseline="-25000" sz="1500">
                <a:latin typeface="Arial"/>
              </a:rPr>
              <a:t>m</a:t>
            </a:r>
            <a:r>
              <a:rPr lang="vi" sz="15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FF733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28650" y="3548062"/>
            <a:ext cx="6657975" cy="500063"/>
          </a:xfrm>
          <a:prstGeom prst="rect">
            <a:avLst/>
          </a:prstGeom>
        </p:spPr>
      </p:pic>
      <p:sp>
        <p:nvSpPr>
          <p:cNvPr id="3" name=""/>
          <p:cNvSpPr/>
          <p:nvPr/>
        </p:nvSpPr>
        <p:spPr>
          <a:xfrm>
            <a:off x="776287" y="671512"/>
            <a:ext cx="6519863" cy="2871788"/>
          </a:xfrm>
          <a:prstGeom prst="rect">
            <a:avLst/>
          </a:prstGeom>
          <a:solidFill>
            <a:srgbClr val="CBE9A3"/>
          </a:solidFill>
        </p:spPr>
        <p:txBody>
          <a:bodyPr lIns="0" tIns="0" rIns="0" bIns="0">
            <a:noAutofit/>
          </a:bodyPr>
          <a:p>
            <a:pPr indent="12700">
              <a:lnSpc>
                <a:spcPct val="166000"/>
              </a:lnSpc>
              <a:spcBef>
                <a:spcPts val="2800"/>
              </a:spcBef>
            </a:pPr>
            <a:r>
              <a:rPr lang="vi" b="1" sz="1500">
                <a:latin typeface="Arial"/>
              </a:rPr>
              <a:t>Để chuyển mẫu số liệu không ghép nhóm thành mẫu số liệu ghép nhóm, ta thực hiện như sau:</a:t>
            </a:r>
          </a:p>
          <a:p>
            <a:pPr marL="213238" indent="-241300">
              <a:lnSpc>
                <a:spcPct val="166000"/>
              </a:lnSpc>
            </a:pPr>
            <a:r>
              <a:rPr lang="vi" sz="1500">
                <a:latin typeface="Arial"/>
              </a:rPr>
              <a:t>- Chia miền giá trị của mẫu số liệu thành một số nhóm theo tiêu chí cho trước.</a:t>
            </a:r>
          </a:p>
          <a:p>
            <a:pPr marL="213238" indent="-241300">
              <a:lnSpc>
                <a:spcPct val="166000"/>
              </a:lnSpc>
            </a:pPr>
            <a:r>
              <a:rPr lang="vi" sz="1500">
                <a:latin typeface="Arial"/>
              </a:rPr>
              <a:t>- Đếm số giá trị của mẫu số liệu thuộc mỗi nhóm (tần số) và lập bảng tần số ghép nhóm.</a:t>
            </a:r>
          </a:p>
          <a:p>
            <a:pPr marL="213238" indent="-241300">
              <a:lnSpc>
                <a:spcPct val="166000"/>
              </a:lnSpc>
            </a:pPr>
            <a:r>
              <a:rPr lang="vi" sz="1500">
                <a:latin typeface="Arial"/>
              </a:rPr>
              <a:t>- Trung điểm Xi của nửa khoảng (tính bằng trung bình cộng của hai đầu mút) ứng với nhóm i là giá trị đại điểm của nhóm đó. </a:t>
            </a:r>
            <a:r>
              <a:rPr lang="en-US" sz="1500">
                <a:latin typeface="Arial"/>
              </a:rPr>
              <a:t>X</a:t>
            </a:r>
          </a:p>
        </p:txBody>
      </p:sp>
    </p:spTree>
  </p:cSld>
  <p:clrMapOvr>
    <a:overrideClrMapping bg1="lt1" tx1="dk1" bg2="lt2" tx2="dk2" accent1="accent1" accent2="accent2" accent3="accent3" accent4="accent4" accent5="accent5" accent6="accent6" hlink="hlink" folHlink="folHlink"/>
  </p:clrMapOvr>
</p:sld>
</file>

<file path=ppt/theme/theme.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